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50"/>
  </p:notesMasterIdLst>
  <p:handoutMasterIdLst>
    <p:handoutMasterId r:id="rId51"/>
  </p:handoutMasterIdLst>
  <p:sldIdLst>
    <p:sldId id="256" r:id="rId2"/>
    <p:sldId id="442" r:id="rId3"/>
    <p:sldId id="441" r:id="rId4"/>
    <p:sldId id="681" r:id="rId5"/>
    <p:sldId id="682" r:id="rId6"/>
    <p:sldId id="683" r:id="rId7"/>
    <p:sldId id="684" r:id="rId8"/>
    <p:sldId id="563" r:id="rId9"/>
    <p:sldId id="672" r:id="rId10"/>
    <p:sldId id="564" r:id="rId11"/>
    <p:sldId id="565" r:id="rId12"/>
    <p:sldId id="566" r:id="rId13"/>
    <p:sldId id="567" r:id="rId14"/>
    <p:sldId id="619" r:id="rId15"/>
    <p:sldId id="620" r:id="rId16"/>
    <p:sldId id="668" r:id="rId17"/>
    <p:sldId id="669" r:id="rId18"/>
    <p:sldId id="623" r:id="rId19"/>
    <p:sldId id="624" r:id="rId20"/>
    <p:sldId id="670" r:id="rId21"/>
    <p:sldId id="626" r:id="rId22"/>
    <p:sldId id="627" r:id="rId23"/>
    <p:sldId id="628" r:id="rId24"/>
    <p:sldId id="671" r:id="rId25"/>
    <p:sldId id="630" r:id="rId26"/>
    <p:sldId id="631" r:id="rId27"/>
    <p:sldId id="666" r:id="rId28"/>
    <p:sldId id="632" r:id="rId29"/>
    <p:sldId id="633" r:id="rId30"/>
    <p:sldId id="634" r:id="rId31"/>
    <p:sldId id="635" r:id="rId32"/>
    <p:sldId id="636" r:id="rId33"/>
    <p:sldId id="637" r:id="rId34"/>
    <p:sldId id="638" r:id="rId35"/>
    <p:sldId id="639" r:id="rId36"/>
    <p:sldId id="640" r:id="rId37"/>
    <p:sldId id="641" r:id="rId38"/>
    <p:sldId id="642" r:id="rId39"/>
    <p:sldId id="643" r:id="rId40"/>
    <p:sldId id="667" r:id="rId41"/>
    <p:sldId id="673" r:id="rId42"/>
    <p:sldId id="674" r:id="rId43"/>
    <p:sldId id="675" r:id="rId44"/>
    <p:sldId id="676" r:id="rId45"/>
    <p:sldId id="677" r:id="rId46"/>
    <p:sldId id="678" r:id="rId47"/>
    <p:sldId id="679" r:id="rId48"/>
    <p:sldId id="646" r:id="rId49"/>
  </p:sldIdLst>
  <p:sldSz cx="9144000" cy="6858000" type="screen4x3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OSTNAME" initials="H" lastIdx="1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CC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8088" autoAdjust="0"/>
    <p:restoredTop sz="95230" autoAdjust="0"/>
  </p:normalViewPr>
  <p:slideViewPr>
    <p:cSldViewPr>
      <p:cViewPr varScale="1">
        <p:scale>
          <a:sx n="67" d="100"/>
          <a:sy n="67" d="100"/>
        </p:scale>
        <p:origin x="-115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54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5" y="0"/>
            <a:ext cx="2949190" cy="497048"/>
          </a:xfrm>
          <a:prstGeom prst="rect">
            <a:avLst/>
          </a:prstGeom>
        </p:spPr>
        <p:txBody>
          <a:bodyPr vert="horz" lIns="93220" tIns="46608" rIns="93220" bIns="46608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6385" y="0"/>
            <a:ext cx="2949190" cy="497048"/>
          </a:xfrm>
          <a:prstGeom prst="rect">
            <a:avLst/>
          </a:prstGeom>
        </p:spPr>
        <p:txBody>
          <a:bodyPr vert="horz" lIns="93220" tIns="46608" rIns="93220" bIns="46608" rtlCol="0"/>
          <a:lstStyle>
            <a:lvl1pPr algn="r">
              <a:defRPr sz="1200"/>
            </a:lvl1pPr>
          </a:lstStyle>
          <a:p>
            <a:fld id="{FD3ADC6C-0A69-4C30-8B87-6D0144EAB3B0}" type="datetimeFigureOut">
              <a:rPr kumimoji="1" lang="ja-JP" altLang="en-US" smtClean="0"/>
              <a:t>2017/3/27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5" y="9440676"/>
            <a:ext cx="2949190" cy="497048"/>
          </a:xfrm>
          <a:prstGeom prst="rect">
            <a:avLst/>
          </a:prstGeom>
        </p:spPr>
        <p:txBody>
          <a:bodyPr vert="horz" lIns="93220" tIns="46608" rIns="93220" bIns="46608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6385" y="9440676"/>
            <a:ext cx="2949190" cy="497048"/>
          </a:xfrm>
          <a:prstGeom prst="rect">
            <a:avLst/>
          </a:prstGeom>
        </p:spPr>
        <p:txBody>
          <a:bodyPr vert="horz" lIns="93220" tIns="46608" rIns="93220" bIns="46608" rtlCol="0" anchor="b"/>
          <a:lstStyle>
            <a:lvl1pPr algn="r">
              <a:defRPr sz="1200"/>
            </a:lvl1pPr>
          </a:lstStyle>
          <a:p>
            <a:fld id="{C728B60C-6745-431B-B9B6-A892AC2FDF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755293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7"/>
            <a:ext cx="2949788" cy="496967"/>
          </a:xfrm>
          <a:prstGeom prst="rect">
            <a:avLst/>
          </a:prstGeom>
        </p:spPr>
        <p:txBody>
          <a:bodyPr vert="horz" lIns="91405" tIns="45706" rIns="91405" bIns="45706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43" y="7"/>
            <a:ext cx="2949788" cy="496967"/>
          </a:xfrm>
          <a:prstGeom prst="rect">
            <a:avLst/>
          </a:prstGeom>
        </p:spPr>
        <p:txBody>
          <a:bodyPr vert="horz" lIns="91405" tIns="45706" rIns="91405" bIns="45706" rtlCol="0"/>
          <a:lstStyle>
            <a:lvl1pPr algn="r">
              <a:defRPr sz="1200"/>
            </a:lvl1pPr>
          </a:lstStyle>
          <a:p>
            <a:fld id="{ECF6F7F8-8913-4732-AEA3-7F832FCF49E4}" type="datetimeFigureOut">
              <a:rPr kumimoji="1" lang="ja-JP" altLang="en-US" smtClean="0"/>
              <a:t>2017/3/27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68875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5" tIns="45706" rIns="91405" bIns="45706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1" y="4721185"/>
            <a:ext cx="5445760" cy="4472702"/>
          </a:xfrm>
          <a:prstGeom prst="rect">
            <a:avLst/>
          </a:prstGeom>
        </p:spPr>
        <p:txBody>
          <a:bodyPr vert="horz" lIns="91405" tIns="45706" rIns="91405" bIns="45706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53"/>
            <a:ext cx="2949788" cy="496967"/>
          </a:xfrm>
          <a:prstGeom prst="rect">
            <a:avLst/>
          </a:prstGeom>
        </p:spPr>
        <p:txBody>
          <a:bodyPr vert="horz" lIns="91405" tIns="45706" rIns="91405" bIns="45706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43" y="9440653"/>
            <a:ext cx="2949788" cy="496967"/>
          </a:xfrm>
          <a:prstGeom prst="rect">
            <a:avLst/>
          </a:prstGeom>
        </p:spPr>
        <p:txBody>
          <a:bodyPr vert="horz" lIns="91405" tIns="45706" rIns="91405" bIns="45706" rtlCol="0" anchor="b"/>
          <a:lstStyle>
            <a:lvl1pPr algn="r">
              <a:defRPr sz="1200"/>
            </a:lvl1pPr>
          </a:lstStyle>
          <a:p>
            <a:fld id="{54ED8BD2-EA18-4486-8D13-45C074BF65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242213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D8BD2-EA18-4486-8D13-45C074BF6543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89917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ED8BD2-EA18-4486-8D13-45C074BF6543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46424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ED8BD2-EA18-4486-8D13-45C074BF6543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9619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ED8BD2-EA18-4486-8D13-45C074BF6543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56546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ED8BD2-EA18-4486-8D13-45C074BF6543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34729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ED8BD2-EA18-4486-8D13-45C074BF6543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36276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ED8BD2-EA18-4486-8D13-45C074BF6543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87775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ED8BD2-EA18-4486-8D13-45C074BF6543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18264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ED8BD2-EA18-4486-8D13-45C074BF6543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10231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ED8BD2-EA18-4486-8D13-45C074BF6543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45732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ED8BD2-EA18-4486-8D13-45C074BF6543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171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ED8BD2-EA18-4486-8D13-45C074BF6543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02620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ED8BD2-EA18-4486-8D13-45C074BF6543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35116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ED8BD2-EA18-4486-8D13-45C074BF6543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27121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ED8BD2-EA18-4486-8D13-45C074BF6543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10155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ED8BD2-EA18-4486-8D13-45C074BF6543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7733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ED8BD2-EA18-4486-8D13-45C074BF6543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50380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ED8BD2-EA18-4486-8D13-45C074BF6543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47720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ED8BD2-EA18-4486-8D13-45C074BF6543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64745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ED8BD2-EA18-4486-8D13-45C074BF6543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355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ED8BD2-EA18-4486-8D13-45C074BF6543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90969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ED8BD2-EA18-4486-8D13-45C074BF6543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1627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ED8BD2-EA18-4486-8D13-45C074BF6543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33919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ED8BD2-EA18-4486-8D13-45C074BF6543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4257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ED8BD2-EA18-4486-8D13-45C074BF6543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08941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ED8BD2-EA18-4486-8D13-45C074BF6543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38823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ED8BD2-EA18-4486-8D13-45C074BF6543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21731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ED8BD2-EA18-4486-8D13-45C074BF6543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93235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ED8BD2-EA18-4486-8D13-45C074BF6543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86032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ED8BD2-EA18-4486-8D13-45C074BF6543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99099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ED8BD2-EA18-4486-8D13-45C074BF6543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13790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ED8BD2-EA18-4486-8D13-45C074BF6543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303876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ED8BD2-EA18-4486-8D13-45C074BF6543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7344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ED8BD2-EA18-4486-8D13-45C074BF6543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13790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ED8BD2-EA18-4486-8D13-45C074BF6543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250673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ED8BD2-EA18-4486-8D13-45C074BF6543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11182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ED8BD2-EA18-4486-8D13-45C074BF6543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03460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ED8BD2-EA18-4486-8D13-45C074BF6543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823379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ED8BD2-EA18-4486-8D13-45C074BF6543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799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ED8BD2-EA18-4486-8D13-45C074BF6543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6955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ED8BD2-EA18-4486-8D13-45C074BF6543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1222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ED8BD2-EA18-4486-8D13-45C074BF6543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3731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ED8BD2-EA18-4486-8D13-45C074BF6543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0550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ED8BD2-EA18-4486-8D13-45C074BF6543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6503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9" name="サブタイトル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ja-JP" altLang="en-US" smtClean="0"/>
              <a:t>マスター サブタイトルの書式設定</a:t>
            </a:r>
            <a:endParaRPr kumimoji="0" lang="en-US"/>
          </a:p>
        </p:txBody>
      </p:sp>
      <p:sp>
        <p:nvSpPr>
          <p:cNvPr id="28" name="日付プレースホルダー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endParaRPr kumimoji="1" lang="ja-JP" altLang="en-US"/>
          </a:p>
        </p:txBody>
      </p:sp>
      <p:sp>
        <p:nvSpPr>
          <p:cNvPr id="17" name="フッター プレースホルダー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r>
              <a:rPr kumimoji="1" lang="ja-JP" altLang="en-US" smtClean="0"/>
              <a:t>資料５－３</a:t>
            </a:r>
            <a:endParaRPr kumimoji="1" lang="ja-JP" altLang="en-US"/>
          </a:p>
        </p:txBody>
      </p:sp>
      <p:sp>
        <p:nvSpPr>
          <p:cNvPr id="29" name="スライド番号プレースホルダー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40F85341-AB73-4280-8395-A80C95690EE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1" name="正方形/長方形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正方形/長方形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正方形/長方形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正方形/長方形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資料５－３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資料５－３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直線コネクタ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二等辺三角形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直線コネクタ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資料５－３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r>
              <a:rPr kumimoji="1" lang="ja-JP" altLang="en-US" smtClean="0"/>
              <a:t>資料５－３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40F85341-AB73-4280-8395-A80C95690EE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正方形/長方形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資料５－３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コンテンツ プレースホルダー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11" name="コンテンツ プレースホルダー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資料５－３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1" name="コンテンツ プレースホルダー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13" name="コンテンツ プレースホルダー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5220072" y="6344752"/>
            <a:ext cx="3505200" cy="365760"/>
          </a:xfrm>
        </p:spPr>
        <p:txBody>
          <a:bodyPr/>
          <a:lstStyle/>
          <a:p>
            <a:r>
              <a:rPr kumimoji="1" lang="ja-JP" altLang="en-US" smtClean="0"/>
              <a:t>資料５－３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" name="二等辺三角形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資料５－３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5" name="直線コネクタ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二等辺三角形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資料５－３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直線コネクタ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直線コネクタ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二等辺三角形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コンテンツ プレースホルダー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ja-JP" altLang="en-US" smtClean="0"/>
              <a:t>アイコンをクリックして図を追加</a:t>
            </a:r>
            <a:endParaRPr kumimoji="0" 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資料５－３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直線コネクタ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二等辺三角形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正方形/長方形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タイトル プレースホルダー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  <a:p>
            <a:pPr lvl="1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2 </a:t>
            </a:r>
            <a:r>
              <a:rPr kumimoji="0" lang="ja-JP" altLang="en-US" smtClean="0"/>
              <a:t>レベル</a:t>
            </a:r>
          </a:p>
          <a:p>
            <a:pPr lvl="2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3 </a:t>
            </a:r>
            <a:r>
              <a:rPr kumimoji="0" lang="ja-JP" altLang="en-US" smtClean="0"/>
              <a:t>レベル</a:t>
            </a:r>
          </a:p>
          <a:p>
            <a:pPr lvl="3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4 </a:t>
            </a:r>
            <a:r>
              <a:rPr kumimoji="0" lang="ja-JP" altLang="en-US" smtClean="0"/>
              <a:t>レベル</a:t>
            </a:r>
          </a:p>
          <a:p>
            <a:pPr lvl="4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5 </a:t>
            </a:r>
            <a:r>
              <a:rPr kumimoji="0" lang="ja-JP" altLang="en-US" smtClean="0"/>
              <a:t>レベル</a:t>
            </a:r>
            <a:endParaRPr kumimoji="0" lang="en-US"/>
          </a:p>
        </p:txBody>
      </p:sp>
      <p:sp>
        <p:nvSpPr>
          <p:cNvPr id="14" name="日付プレースホルダー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3"/>
          </p:nvPr>
        </p:nvSpPr>
        <p:spPr>
          <a:xfrm>
            <a:off x="5201614" y="6353175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kumimoji="1" lang="ja-JP" altLang="en-US" smtClean="0"/>
              <a:t>資料５－３</a:t>
            </a:r>
            <a:endParaRPr kumimoji="1" lang="ja-JP" altLang="en-US"/>
          </a:p>
        </p:txBody>
      </p:sp>
      <p:sp>
        <p:nvSpPr>
          <p:cNvPr id="23" name="スライド番号プレースホルダー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40F85341-AB73-4280-8395-A80C95690EE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8" name="直線コネクタ 27"/>
          <p:cNvSpPr>
            <a:spLocks noChangeShapeType="1"/>
          </p:cNvSpPr>
          <p:nvPr/>
        </p:nvSpPr>
        <p:spPr bwMode="auto">
          <a:xfrm>
            <a:off x="467544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直線コネクタ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二等辺三角形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1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1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1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1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1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1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gif"/><Relationship Id="rId4" Type="http://schemas.openxmlformats.org/officeDocument/2006/relationships/image" Target="../media/image50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gif"/><Relationship Id="rId4" Type="http://schemas.openxmlformats.org/officeDocument/2006/relationships/image" Target="../media/image53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gif"/><Relationship Id="rId4" Type="http://schemas.openxmlformats.org/officeDocument/2006/relationships/image" Target="../media/image56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gif"/><Relationship Id="rId4" Type="http://schemas.openxmlformats.org/officeDocument/2006/relationships/image" Target="../media/image5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2.bin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15616" y="5013176"/>
            <a:ext cx="7056784" cy="720080"/>
          </a:xfrm>
        </p:spPr>
        <p:txBody>
          <a:bodyPr anchor="ctr">
            <a:noAutofit/>
          </a:bodyPr>
          <a:lstStyle/>
          <a:p>
            <a:pPr algn="ctr"/>
            <a:r>
              <a:rPr lang="ja-JP" altLang="en-US" b="1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平成</a:t>
            </a:r>
            <a:r>
              <a:rPr lang="en-US" altLang="ja-JP" b="1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28</a:t>
            </a:r>
            <a:r>
              <a:rPr lang="ja-JP" altLang="en-US" b="1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年度第</a:t>
            </a:r>
            <a:r>
              <a:rPr lang="en-US" altLang="ja-JP" b="1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1</a:t>
            </a:r>
            <a:r>
              <a:rPr lang="ja-JP" altLang="en-US" b="1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回 大阪府都市基盤施設維持管理技術審議会</a:t>
            </a:r>
            <a:endParaRPr kumimoji="1" lang="ja-JP" altLang="en-US" sz="2400" b="1" dirty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>
          <a:xfrm>
            <a:off x="539552" y="6355080"/>
            <a:ext cx="1219200" cy="365760"/>
          </a:xfrm>
        </p:spPr>
        <p:txBody>
          <a:bodyPr/>
          <a:lstStyle/>
          <a:p>
            <a:fld id="{40F85341-AB73-4280-8395-A80C95690EE8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  <p:sp>
        <p:nvSpPr>
          <p:cNvPr id="11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6660232" y="260648"/>
            <a:ext cx="2250584" cy="648072"/>
          </a:xfrm>
        </p:spPr>
        <p:txBody>
          <a:bodyPr/>
          <a:lstStyle/>
          <a:p>
            <a:r>
              <a:rPr kumimoji="1" lang="ja-JP" altLang="en-US" sz="32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資料５－３</a:t>
            </a:r>
            <a:endParaRPr kumimoji="1" lang="en-US" altLang="ja-JP" sz="3200" b="1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1187624" y="3606924"/>
            <a:ext cx="6676828" cy="1384995"/>
          </a:xfrm>
          <a:prstGeom prst="rect">
            <a:avLst/>
          </a:prstGeom>
        </p:spPr>
        <p:txBody>
          <a:bodyPr vert="horz" wrap="none" anchor="t" anchorCtr="0">
            <a:sp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2800" b="1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異常気象時通行規制区間及び</a:t>
            </a:r>
            <a:r>
              <a:rPr lang="en-US" altLang="ja-JP" sz="2800" b="1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/>
            </a:r>
            <a:br>
              <a:rPr lang="en-US" altLang="ja-JP" sz="2800" b="1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</a:br>
            <a:r>
              <a:rPr lang="ja-JP" altLang="en-US" sz="2800" b="1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　　　　規制基準の見直し検討について</a:t>
            </a:r>
            <a:r>
              <a:rPr lang="en-US" altLang="ja-JP" sz="2800" b="1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/>
            </a:r>
            <a:br>
              <a:rPr lang="en-US" altLang="ja-JP" sz="2800" b="1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</a:br>
            <a:r>
              <a:rPr lang="ja-JP" altLang="en-US" sz="2800" b="1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　　～道路防災対策の優先順位付け～</a:t>
            </a:r>
            <a:endParaRPr lang="ja-JP" altLang="en-US" sz="2400" b="1" dirty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488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E:\E_back\hamada\H28\大阪府\確率降雨\画像20170123\kansoku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803" y="1377802"/>
            <a:ext cx="3754760" cy="464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資料５－３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107504" y="1340768"/>
            <a:ext cx="4896544" cy="4998607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ja-JP" altLang="en-US" sz="1600" dirty="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Meiryo UI" panose="020B0604030504040204" pitchFamily="50" charset="-128"/>
              </a:rPr>
              <a:t>大阪府における雨量頻度の地域性を把握するために，降雨特性（</a:t>
            </a:r>
            <a:r>
              <a:rPr lang="en-US" altLang="ja-JP" sz="1600" dirty="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Meiryo UI" panose="020B0604030504040204" pitchFamily="50" charset="-128"/>
              </a:rPr>
              <a:t>1</a:t>
            </a:r>
            <a:r>
              <a:rPr lang="ja-JP" altLang="en-US" sz="1600" dirty="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Meiryo UI" panose="020B0604030504040204" pitchFamily="50" charset="-128"/>
              </a:rPr>
              <a:t>時間，</a:t>
            </a:r>
            <a:r>
              <a:rPr lang="en-US" altLang="ja-JP" sz="1600" dirty="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Meiryo UI" panose="020B0604030504040204" pitchFamily="50" charset="-128"/>
              </a:rPr>
              <a:t>24</a:t>
            </a:r>
            <a:r>
              <a:rPr lang="ja-JP" altLang="en-US" sz="1600" dirty="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Meiryo UI" panose="020B0604030504040204" pitchFamily="50" charset="-128"/>
              </a:rPr>
              <a:t>時間，連続雨量，総雨量）を整理</a:t>
            </a:r>
            <a:endParaRPr lang="en-US" altLang="ja-JP" sz="1600" dirty="0" smtClean="0">
              <a:latin typeface="ＭＳ ゴシック" panose="020B0609070205080204" pitchFamily="49" charset="-128"/>
              <a:ea typeface="ＭＳ ゴシック" panose="020B0609070205080204" pitchFamily="49" charset="-128"/>
              <a:cs typeface="Meiryo UI" panose="020B0604030504040204" pitchFamily="50" charset="-128"/>
            </a:endParaRPr>
          </a:p>
          <a:p>
            <a:pPr marL="1255713" indent="-1255713">
              <a:buFont typeface="Wingdings 3"/>
              <a:buNone/>
            </a:pPr>
            <a:r>
              <a:rPr lang="ja-JP" altLang="en-US" sz="16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■</a:t>
            </a:r>
            <a:r>
              <a:rPr lang="en-US" altLang="ja-JP" sz="16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</a:t>
            </a:r>
            <a:r>
              <a:rPr lang="ja-JP" altLang="ja-JP" sz="16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時間雨量：正時ごとのその前１時間の雨量</a:t>
            </a:r>
            <a:r>
              <a:rPr lang="ja-JP" altLang="en-US" sz="16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（</a:t>
            </a:r>
            <a:r>
              <a:rPr lang="ja-JP" altLang="ja-JP" sz="16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大阪府</a:t>
            </a:r>
            <a:r>
              <a:rPr lang="ja-JP" altLang="en-US" sz="16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及び</a:t>
            </a:r>
            <a:r>
              <a:rPr lang="ja-JP" altLang="ja-JP" sz="16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気象庁アメダスデ－タ</a:t>
            </a:r>
            <a:r>
              <a:rPr lang="ja-JP" altLang="en-US" sz="16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）</a:t>
            </a:r>
            <a:endParaRPr lang="ja-JP" altLang="ja-JP" sz="1600" dirty="0" smtClean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1255713" indent="-1255713">
              <a:buFont typeface="Wingdings 3"/>
              <a:buNone/>
            </a:pPr>
            <a:endParaRPr lang="en-US" altLang="ja-JP" sz="1600" dirty="0" smtClean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1255713" indent="-1255713">
              <a:buFont typeface="Wingdings 3"/>
              <a:buNone/>
            </a:pPr>
            <a:r>
              <a:rPr lang="ja-JP" altLang="en-US" sz="16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■</a:t>
            </a:r>
            <a:r>
              <a:rPr lang="en-US" altLang="ja-JP" sz="16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24</a:t>
            </a:r>
            <a:r>
              <a:rPr lang="ja-JP" altLang="ja-JP" sz="16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時間雨量：それぞれの正時刻から</a:t>
            </a:r>
            <a:r>
              <a:rPr lang="ja-JP" altLang="en-US" sz="16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前</a:t>
            </a:r>
            <a:r>
              <a:rPr lang="ja-JP" altLang="ja-JP" sz="16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の</a:t>
            </a:r>
            <a:r>
              <a:rPr lang="en-US" altLang="ja-JP" sz="16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24</a:t>
            </a:r>
            <a:r>
              <a:rPr lang="ja-JP" altLang="ja-JP" sz="16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時間雨量</a:t>
            </a:r>
            <a:endParaRPr lang="en-US" altLang="ja-JP" sz="1600" dirty="0" smtClean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1255713" indent="-1255713">
              <a:buFont typeface="Wingdings 3"/>
              <a:buNone/>
            </a:pPr>
            <a:endParaRPr lang="en-US" altLang="ja-JP" sz="1600" dirty="0" smtClean="0">
              <a:latin typeface="ＭＳ ゴシック" panose="020B0609070205080204" pitchFamily="49" charset="-128"/>
              <a:ea typeface="ＭＳ ゴシック" panose="020B0609070205080204" pitchFamily="49" charset="-128"/>
              <a:cs typeface="Meiryo UI" panose="020B0604030504040204" pitchFamily="50" charset="-128"/>
            </a:endParaRPr>
          </a:p>
          <a:p>
            <a:pPr marL="1255713" indent="-1255713">
              <a:buFont typeface="Wingdings 3"/>
              <a:buNone/>
            </a:pPr>
            <a:r>
              <a:rPr lang="ja-JP" altLang="en-US" sz="1600" dirty="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Meiryo UI" panose="020B0604030504040204" pitchFamily="50" charset="-128"/>
              </a:rPr>
              <a:t>　　■連続雨量：</a:t>
            </a:r>
            <a:r>
              <a:rPr lang="en-US" altLang="ja-JP" sz="16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2mm</a:t>
            </a:r>
            <a:r>
              <a:rPr lang="ja-JP" altLang="ja-JP" sz="16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以下の降雨時間が</a:t>
            </a:r>
            <a:r>
              <a:rPr lang="en-US" altLang="ja-JP" sz="1600" dirty="0" smtClean="0">
                <a:solidFill>
                  <a:sysClr val="windowText" lastClr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6</a:t>
            </a:r>
            <a:r>
              <a:rPr lang="ja-JP" altLang="ja-JP" sz="16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時間続</a:t>
            </a:r>
            <a:r>
              <a:rPr lang="ja-JP" altLang="en-US" sz="16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く</a:t>
            </a:r>
            <a:r>
              <a:rPr lang="ja-JP" altLang="ja-JP" sz="16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までの積算雨量</a:t>
            </a:r>
            <a:endParaRPr lang="en-US" altLang="ja-JP" sz="1600" dirty="0" smtClean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1255713" indent="-1255713">
              <a:buFont typeface="Wingdings 3"/>
              <a:buNone/>
            </a:pPr>
            <a:endParaRPr lang="en-US" altLang="ja-JP" sz="1600" dirty="0" smtClean="0">
              <a:latin typeface="ＭＳ ゴシック" panose="020B0609070205080204" pitchFamily="49" charset="-128"/>
              <a:ea typeface="ＭＳ ゴシック" panose="020B0609070205080204" pitchFamily="49" charset="-128"/>
              <a:cs typeface="Meiryo UI" panose="020B0604030504040204" pitchFamily="50" charset="-128"/>
            </a:endParaRPr>
          </a:p>
          <a:p>
            <a:pPr marL="1255713" indent="-1255713">
              <a:buFont typeface="Wingdings 3"/>
              <a:buNone/>
            </a:pPr>
            <a:r>
              <a:rPr lang="ja-JP" altLang="en-US" sz="1600" dirty="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Meiryo UI" panose="020B0604030504040204" pitchFamily="50" charset="-128"/>
              </a:rPr>
              <a:t>　　■総雨量：</a:t>
            </a:r>
            <a:r>
              <a:rPr lang="en-US" altLang="ja-JP" sz="16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2mm</a:t>
            </a:r>
            <a:r>
              <a:rPr lang="ja-JP" altLang="ja-JP" sz="16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以下の降雨が</a:t>
            </a:r>
            <a:r>
              <a:rPr lang="en-US" altLang="ja-JP" sz="16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24</a:t>
            </a:r>
            <a:r>
              <a:rPr lang="ja-JP" altLang="ja-JP" sz="16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時間続</a:t>
            </a:r>
            <a:r>
              <a:rPr lang="ja-JP" altLang="en-US" sz="16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く</a:t>
            </a:r>
            <a:r>
              <a:rPr lang="ja-JP" altLang="ja-JP" sz="16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までの積算雨量</a:t>
            </a:r>
            <a:endParaRPr lang="en-US" altLang="ja-JP" sz="1600" dirty="0" smtClean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0" indent="0">
              <a:buNone/>
            </a:pPr>
            <a:endParaRPr lang="en-US" altLang="ja-JP" sz="1600" dirty="0" smtClean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266700" indent="0">
              <a:buNone/>
            </a:pPr>
            <a:r>
              <a:rPr lang="en-US" altLang="ja-JP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※</a:t>
            </a:r>
            <a:r>
              <a:rPr lang="en-US" altLang="ja-JP" sz="14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1994</a:t>
            </a:r>
            <a:r>
              <a:rPr lang="ja-JP" altLang="en-US" sz="14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～</a:t>
            </a:r>
            <a:r>
              <a:rPr lang="en-US" altLang="ja-JP" sz="14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2004</a:t>
            </a:r>
            <a:r>
              <a:rPr lang="ja-JP" altLang="en-US" sz="14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年（前期），</a:t>
            </a:r>
            <a:r>
              <a:rPr lang="en-US" altLang="ja-JP" sz="14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2005</a:t>
            </a:r>
            <a:r>
              <a:rPr lang="ja-JP" altLang="en-US" sz="14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年～</a:t>
            </a:r>
            <a:r>
              <a:rPr lang="en-US" altLang="ja-JP" sz="14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2015</a:t>
            </a:r>
            <a:r>
              <a:rPr lang="ja-JP" altLang="en-US" sz="14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年（後期）の降雨量および</a:t>
            </a:r>
            <a:r>
              <a:rPr lang="en-US" altLang="ja-JP" sz="14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10</a:t>
            </a:r>
            <a:r>
              <a:rPr lang="ja-JP" altLang="en-US" sz="14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年確率</a:t>
            </a:r>
            <a:r>
              <a:rPr lang="en-US" altLang="ja-JP" sz="14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24</a:t>
            </a:r>
            <a:r>
              <a:rPr lang="ja-JP" altLang="en-US" sz="14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時間雨量を検討</a:t>
            </a:r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 vert="horz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1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３．降雨特性の分析</a:t>
            </a:r>
            <a:r>
              <a:rPr lang="en-US" altLang="ja-JP" sz="36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/>
            </a:r>
            <a:br>
              <a:rPr lang="en-US" altLang="ja-JP" sz="36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</a:br>
            <a:r>
              <a:rPr lang="ja-JP" altLang="en-US" sz="2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　１）降雨データ</a:t>
            </a:r>
            <a:endParaRPr lang="ja-JP" altLang="en-US" sz="2200" dirty="0"/>
          </a:p>
        </p:txBody>
      </p:sp>
      <p:sp>
        <p:nvSpPr>
          <p:cNvPr id="2" name="正方形/長方形 1"/>
          <p:cNvSpPr/>
          <p:nvPr/>
        </p:nvSpPr>
        <p:spPr>
          <a:xfrm>
            <a:off x="6588224" y="1393030"/>
            <a:ext cx="2232248" cy="19639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6804248" y="3356992"/>
            <a:ext cx="2016224" cy="15841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5332021" y="4941168"/>
            <a:ext cx="3488451" cy="9964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244408" y="1431826"/>
            <a:ext cx="543739" cy="307777"/>
          </a:xfrm>
          <a:prstGeom prst="rect">
            <a:avLst/>
          </a:prstGeom>
          <a:solidFill>
            <a:schemeClr val="bg1"/>
          </a:solidFill>
          <a:ln>
            <a:noFill/>
            <a:prstDash val="solid"/>
          </a:ln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北部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271539" y="3517848"/>
            <a:ext cx="543739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none" rtlCol="0">
            <a:spAutoFit/>
          </a:bodyPr>
          <a:lstStyle/>
          <a:p>
            <a:r>
              <a:rPr lang="ja-JP" altLang="en-US" sz="14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中</a:t>
            </a:r>
            <a:r>
              <a:rPr kumimoji="1" lang="ja-JP" altLang="en-US" sz="14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部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8271539" y="5359785"/>
            <a:ext cx="543739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none" rtlCol="0">
            <a:spAutoFit/>
          </a:bodyPr>
          <a:lstStyle/>
          <a:p>
            <a:r>
              <a:rPr lang="ja-JP" altLang="en-US" sz="14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南</a:t>
            </a:r>
            <a:r>
              <a:rPr kumimoji="1" lang="ja-JP" altLang="en-US" sz="14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部</a:t>
            </a:r>
          </a:p>
        </p:txBody>
      </p:sp>
    </p:spTree>
    <p:extLst>
      <p:ext uri="{BB962C8B-B14F-4D97-AF65-F5344CB8AC3E}">
        <p14:creationId xmlns:p14="http://schemas.microsoft.com/office/powerpoint/2010/main" val="401817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資料５－３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547664" y="630932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1994</a:t>
            </a:r>
            <a:r>
              <a:rPr kumimoji="1" lang="ja-JP" altLang="en-US" dirty="0" smtClean="0"/>
              <a:t>～</a:t>
            </a:r>
            <a:r>
              <a:rPr kumimoji="1" lang="en-US" altLang="ja-JP" dirty="0" smtClean="0"/>
              <a:t>2004</a:t>
            </a:r>
            <a:r>
              <a:rPr kumimoji="1" lang="ja-JP" altLang="en-US" dirty="0" smtClean="0"/>
              <a:t>（前期）</a:t>
            </a:r>
            <a:endParaRPr kumimoji="1" lang="en-US" altLang="ja-JP" dirty="0" smtClean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812636" y="630932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2005</a:t>
            </a:r>
            <a:r>
              <a:rPr kumimoji="1" lang="ja-JP" altLang="en-US" dirty="0" smtClean="0"/>
              <a:t>～</a:t>
            </a:r>
            <a:r>
              <a:rPr kumimoji="1" lang="en-US" altLang="ja-JP" dirty="0" smtClean="0"/>
              <a:t>2015</a:t>
            </a:r>
            <a:r>
              <a:rPr kumimoji="1" lang="ja-JP" altLang="en-US" dirty="0" smtClean="0"/>
              <a:t>（後期）</a:t>
            </a:r>
            <a:endParaRPr kumimoji="1" lang="ja-JP" altLang="en-US" dirty="0"/>
          </a:p>
        </p:txBody>
      </p:sp>
      <p:sp>
        <p:nvSpPr>
          <p:cNvPr id="16" name="タイトル 1"/>
          <p:cNvSpPr txBox="1">
            <a:spLocks/>
          </p:cNvSpPr>
          <p:nvPr/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 vert="horz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1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３．降雨特性の分析</a:t>
            </a:r>
            <a:r>
              <a:rPr lang="en-US" altLang="ja-JP" sz="36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/>
            </a:r>
            <a:br>
              <a:rPr lang="en-US" altLang="ja-JP" sz="36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</a:br>
            <a:r>
              <a:rPr lang="ja-JP" altLang="en-US" sz="2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　２）１時間雨量（最大値）</a:t>
            </a:r>
            <a:endParaRPr lang="ja-JP" altLang="en-US" sz="2200" dirty="0"/>
          </a:p>
        </p:txBody>
      </p:sp>
      <p:sp>
        <p:nvSpPr>
          <p:cNvPr id="10" name="コンテンツ プレースホルダー 2"/>
          <p:cNvSpPr txBox="1">
            <a:spLocks/>
          </p:cNvSpPr>
          <p:nvPr/>
        </p:nvSpPr>
        <p:spPr>
          <a:xfrm>
            <a:off x="323528" y="1124744"/>
            <a:ext cx="8712968" cy="7017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ja-JP" sz="1800" dirty="0" smtClean="0"/>
              <a:t>2005</a:t>
            </a:r>
            <a:r>
              <a:rPr lang="ja-JP" altLang="en-US" sz="1800" dirty="0" smtClean="0"/>
              <a:t>年以降では、府内全域で</a:t>
            </a:r>
            <a:r>
              <a:rPr lang="en-US" altLang="ja-JP" sz="1800" dirty="0" smtClean="0"/>
              <a:t>80mm</a:t>
            </a:r>
            <a:r>
              <a:rPr lang="ja-JP" altLang="en-US" sz="1800" dirty="0" smtClean="0"/>
              <a:t>以下の地点が多い。</a:t>
            </a:r>
            <a:endParaRPr lang="en-US" altLang="ja-JP" sz="18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ja-JP" altLang="en-US" sz="1800" dirty="0" smtClean="0"/>
              <a:t>両期間ともに、北部では複数地点で</a:t>
            </a:r>
            <a:r>
              <a:rPr lang="en-US" altLang="ja-JP" sz="1800" dirty="0" smtClean="0"/>
              <a:t>80mm</a:t>
            </a:r>
            <a:r>
              <a:rPr lang="ja-JP" altLang="en-US" sz="1800" dirty="0" smtClean="0"/>
              <a:t>以上の雨量が観測されている。</a:t>
            </a:r>
            <a:endParaRPr lang="ja-JP" altLang="en-US" sz="1800" dirty="0"/>
          </a:p>
        </p:txBody>
      </p:sp>
      <p:pic>
        <p:nvPicPr>
          <p:cNvPr id="12" name="Picture 2" descr="E:\E_back\hamada\H28\大阪府\確率降雨\画像20170201\1_94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95" y="1754184"/>
            <a:ext cx="3462338" cy="461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E:\E_back\hamada\H28\大阪府\確率降雨\画像20170201\1_OV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107" y="1749842"/>
            <a:ext cx="3462338" cy="461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43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資料５－３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4572000" y="1412776"/>
            <a:ext cx="4248472" cy="1733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ja-JP" sz="1800" dirty="0" smtClean="0"/>
              <a:t>1994</a:t>
            </a:r>
            <a:r>
              <a:rPr lang="ja-JP" altLang="en-US" sz="1800" dirty="0" smtClean="0"/>
              <a:t>年から観測を継続してる観測所では、両期間の差は、概ね</a:t>
            </a:r>
            <a:r>
              <a:rPr lang="en-US" altLang="ja-JP" sz="1800" dirty="0" smtClean="0"/>
              <a:t>-20</a:t>
            </a:r>
            <a:r>
              <a:rPr lang="ja-JP" altLang="en-US" sz="1800" dirty="0" smtClean="0"/>
              <a:t>～</a:t>
            </a:r>
            <a:r>
              <a:rPr lang="en-US" altLang="ja-JP" sz="1800" dirty="0" smtClean="0"/>
              <a:t>60mm</a:t>
            </a:r>
            <a:r>
              <a:rPr lang="ja-JP" altLang="en-US" sz="1800" dirty="0" smtClean="0"/>
              <a:t>程度で前期の方が大きい傾向にある。</a:t>
            </a:r>
            <a:endParaRPr lang="en-US" altLang="ja-JP" sz="18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ja-JP" altLang="en-US" sz="1800" dirty="0" smtClean="0"/>
              <a:t>地域による大きな傾向の変化は認められない。</a:t>
            </a:r>
            <a:endParaRPr lang="ja-JP" altLang="en-US" sz="1800" dirty="0"/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 vert="horz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1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３</a:t>
            </a:r>
            <a:r>
              <a:rPr lang="ja-JP" altLang="en-US" sz="31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．降雨特性の分析</a:t>
            </a:r>
            <a:r>
              <a:rPr lang="en-US" altLang="ja-JP" sz="36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/>
            </a:r>
            <a:br>
              <a:rPr lang="en-US" altLang="ja-JP" sz="36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</a:br>
            <a:r>
              <a:rPr lang="ja-JP" altLang="en-US" sz="2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　２）１時間雨量（最大値）</a:t>
            </a:r>
            <a:endParaRPr lang="ja-JP" altLang="en-US" sz="22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115616" y="6300028"/>
            <a:ext cx="5314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（</a:t>
            </a:r>
            <a:r>
              <a:rPr lang="en-US" altLang="ja-JP" dirty="0" smtClean="0"/>
              <a:t>1994</a:t>
            </a:r>
            <a:r>
              <a:rPr lang="ja-JP" altLang="en-US" dirty="0"/>
              <a:t>～</a:t>
            </a:r>
            <a:r>
              <a:rPr lang="en-US" altLang="ja-JP" dirty="0" smtClean="0"/>
              <a:t>2004</a:t>
            </a:r>
            <a:r>
              <a:rPr lang="ja-JP" altLang="en-US" dirty="0" smtClean="0"/>
              <a:t>）－（</a:t>
            </a:r>
            <a:r>
              <a:rPr lang="en-US" altLang="ja-JP" dirty="0"/>
              <a:t> 2005</a:t>
            </a:r>
            <a:r>
              <a:rPr lang="ja-JP" altLang="en-US" dirty="0"/>
              <a:t>～</a:t>
            </a:r>
            <a:r>
              <a:rPr lang="en-US" altLang="ja-JP" dirty="0"/>
              <a:t>2015 </a:t>
            </a:r>
            <a:r>
              <a:rPr lang="ja-JP" altLang="en-US" dirty="0" smtClean="0"/>
              <a:t>）</a:t>
            </a:r>
            <a:r>
              <a:rPr lang="en-US" altLang="ja-JP" dirty="0" smtClean="0"/>
              <a:t>【</a:t>
            </a:r>
            <a:r>
              <a:rPr lang="ja-JP" altLang="en-US" dirty="0" smtClean="0"/>
              <a:t>以下、前期－後期</a:t>
            </a:r>
            <a:r>
              <a:rPr lang="en-US" altLang="ja-JP" dirty="0" smtClean="0"/>
              <a:t>】</a:t>
            </a:r>
            <a:endParaRPr lang="en-US" altLang="ja-JP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213" y="3212976"/>
            <a:ext cx="3456432" cy="2900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E:\E_back\hamada\H28\大阪府\確率降雨\画像20170201\1_s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6" y="1347315"/>
            <a:ext cx="3739325" cy="498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05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資料５－３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11" name="タイトル 1"/>
          <p:cNvSpPr txBox="1">
            <a:spLocks/>
          </p:cNvSpPr>
          <p:nvPr/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 vert="horz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1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３．降雨特性の分析</a:t>
            </a:r>
            <a:r>
              <a:rPr lang="en-US" altLang="ja-JP" sz="36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/>
            </a:r>
            <a:br>
              <a:rPr lang="en-US" altLang="ja-JP" sz="36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</a:br>
            <a:r>
              <a:rPr lang="ja-JP" altLang="en-US" sz="2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　３）</a:t>
            </a:r>
            <a:r>
              <a:rPr lang="en-US" altLang="ja-JP" sz="2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24</a:t>
            </a:r>
            <a:r>
              <a:rPr lang="ja-JP" altLang="en-US" sz="2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時間雨量（最大値）</a:t>
            </a:r>
            <a:endParaRPr lang="ja-JP" altLang="en-US" sz="22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547664" y="6310899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1994</a:t>
            </a:r>
            <a:r>
              <a:rPr kumimoji="1" lang="ja-JP" altLang="en-US" dirty="0" smtClean="0"/>
              <a:t>～</a:t>
            </a:r>
            <a:r>
              <a:rPr kumimoji="1" lang="en-US" altLang="ja-JP" dirty="0" smtClean="0"/>
              <a:t>2004</a:t>
            </a:r>
            <a:r>
              <a:rPr kumimoji="1" lang="ja-JP" altLang="en-US" dirty="0" smtClean="0"/>
              <a:t>（前期）</a:t>
            </a:r>
            <a:endParaRPr kumimoji="1" lang="en-US" altLang="ja-JP" dirty="0" smtClean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812636" y="6310899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2005</a:t>
            </a:r>
            <a:r>
              <a:rPr kumimoji="1" lang="ja-JP" altLang="en-US" dirty="0" smtClean="0"/>
              <a:t>～</a:t>
            </a:r>
            <a:r>
              <a:rPr kumimoji="1" lang="en-US" altLang="ja-JP" dirty="0" smtClean="0"/>
              <a:t>2015</a:t>
            </a:r>
            <a:r>
              <a:rPr kumimoji="1" lang="ja-JP" altLang="en-US" dirty="0" smtClean="0"/>
              <a:t>（後期）</a:t>
            </a:r>
            <a:endParaRPr kumimoji="1" lang="ja-JP" altLang="en-US" dirty="0"/>
          </a:p>
        </p:txBody>
      </p:sp>
      <p:sp>
        <p:nvSpPr>
          <p:cNvPr id="2" name="正方形/長方形 1"/>
          <p:cNvSpPr/>
          <p:nvPr/>
        </p:nvSpPr>
        <p:spPr>
          <a:xfrm>
            <a:off x="323528" y="1143000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ja-JP" altLang="en-US" dirty="0" smtClean="0"/>
              <a:t>北部で</a:t>
            </a:r>
            <a:r>
              <a:rPr lang="en-US" altLang="ja-JP" dirty="0" smtClean="0"/>
              <a:t>260mm</a:t>
            </a:r>
            <a:r>
              <a:rPr lang="ja-JP" altLang="en-US" dirty="0" smtClean="0"/>
              <a:t>以上、中部で</a:t>
            </a:r>
            <a:r>
              <a:rPr lang="en-US" altLang="ja-JP" dirty="0" smtClean="0"/>
              <a:t>180mm</a:t>
            </a:r>
            <a:r>
              <a:rPr lang="ja-JP" altLang="en-US" dirty="0" smtClean="0"/>
              <a:t>以下、南部で</a:t>
            </a:r>
            <a:r>
              <a:rPr lang="en-US" altLang="ja-JP" dirty="0" smtClean="0"/>
              <a:t>220mm</a:t>
            </a:r>
            <a:r>
              <a:rPr lang="ja-JP" altLang="en-US" dirty="0" smtClean="0"/>
              <a:t>以上となる地点が多い傾向にあり、山際</a:t>
            </a:r>
            <a:r>
              <a:rPr lang="ja-JP" altLang="en-US" dirty="0"/>
              <a:t>で多く降っている</a:t>
            </a:r>
            <a:r>
              <a:rPr lang="ja-JP" altLang="en-US" dirty="0" smtClean="0"/>
              <a:t>。</a:t>
            </a:r>
            <a:endParaRPr lang="en-US" altLang="ja-JP" dirty="0"/>
          </a:p>
        </p:txBody>
      </p:sp>
      <p:pic>
        <p:nvPicPr>
          <p:cNvPr id="12" name="Picture 2" descr="E:\E_back\hamada\H28\大阪府\確率降雨\画像20170201\24r_94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31098"/>
            <a:ext cx="3462338" cy="461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E:\E_back\hamada\H28\大阪府\確率降雨\画像20170201\24r_OV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31098"/>
            <a:ext cx="3462338" cy="461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32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資料５－３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4548112" y="1412776"/>
            <a:ext cx="4344368" cy="1930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ja-JP" sz="1800" dirty="0" smtClean="0"/>
              <a:t>1994</a:t>
            </a:r>
            <a:r>
              <a:rPr lang="ja-JP" altLang="en-US" sz="1800" dirty="0"/>
              <a:t>年から観測を継続してる観測所で</a:t>
            </a:r>
            <a:r>
              <a:rPr lang="ja-JP" altLang="en-US" sz="1800" dirty="0" smtClean="0"/>
              <a:t>は、両期間</a:t>
            </a:r>
            <a:r>
              <a:rPr lang="ja-JP" altLang="en-US" sz="1800" dirty="0"/>
              <a:t>の差</a:t>
            </a:r>
            <a:r>
              <a:rPr lang="ja-JP" altLang="en-US" sz="1800" dirty="0" smtClean="0"/>
              <a:t>は、概ね</a:t>
            </a:r>
            <a:r>
              <a:rPr lang="en-US" altLang="ja-JP" sz="1800" dirty="0" smtClean="0"/>
              <a:t>-</a:t>
            </a:r>
            <a:r>
              <a:rPr lang="en-US" altLang="ja-JP" sz="1800" dirty="0"/>
              <a:t>40</a:t>
            </a:r>
            <a:r>
              <a:rPr lang="ja-JP" altLang="en-US" sz="1800" dirty="0"/>
              <a:t>～</a:t>
            </a:r>
            <a:r>
              <a:rPr lang="en-US" altLang="ja-JP" sz="1800" dirty="0"/>
              <a:t>40mm</a:t>
            </a:r>
            <a:r>
              <a:rPr lang="ja-JP" altLang="en-US" sz="1800" dirty="0" smtClean="0"/>
              <a:t>程度となっている。</a:t>
            </a:r>
            <a:endParaRPr lang="en-US" altLang="ja-JP" sz="18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ja-JP" altLang="en-US" sz="1800" dirty="0" smtClean="0"/>
              <a:t>山際で差が大きくなっており、北部では後期、中部・南部では前期の雨量が大きい傾向にある。</a:t>
            </a:r>
            <a:endParaRPr lang="ja-JP" altLang="en-US" sz="1800" dirty="0"/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 vert="horz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0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３．降雨特性の分析</a:t>
            </a:r>
            <a:r>
              <a:rPr lang="en-US" altLang="ja-JP" sz="36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/>
            </a:r>
            <a:br>
              <a:rPr lang="en-US" altLang="ja-JP" sz="36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</a:br>
            <a:r>
              <a:rPr lang="ja-JP" altLang="en-US" sz="23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　</a:t>
            </a:r>
            <a:r>
              <a:rPr lang="ja-JP" altLang="en-US" sz="23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３）</a:t>
            </a:r>
            <a:r>
              <a:rPr lang="en-US" altLang="ja-JP" sz="23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24</a:t>
            </a:r>
            <a:r>
              <a:rPr lang="ja-JP" altLang="en-US" sz="23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時間</a:t>
            </a:r>
            <a:r>
              <a:rPr lang="ja-JP" altLang="en-US" sz="23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雨量（最大値</a:t>
            </a:r>
            <a:r>
              <a:rPr lang="ja-JP" altLang="en-US" sz="23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）</a:t>
            </a:r>
            <a:endParaRPr lang="ja-JP" altLang="en-US" sz="23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937028" y="632482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前期－後期</a:t>
            </a:r>
            <a:endParaRPr lang="en-US" altLang="ja-JP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338" y="3449534"/>
            <a:ext cx="3470148" cy="2859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E:\E_back\hamada\H28\大阪府\確率降雨\画像20170201\24r_s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79" y="1370129"/>
            <a:ext cx="3739325" cy="498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16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資料５－３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16" name="タイトル 1"/>
          <p:cNvSpPr txBox="1">
            <a:spLocks/>
          </p:cNvSpPr>
          <p:nvPr/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 vert="horz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1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３．降雨特性の分析</a:t>
            </a:r>
            <a:r>
              <a:rPr lang="en-US" altLang="ja-JP" sz="36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/>
            </a:r>
            <a:br>
              <a:rPr lang="en-US" altLang="ja-JP" sz="36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</a:br>
            <a:r>
              <a:rPr lang="ja-JP" altLang="en-US" sz="23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　</a:t>
            </a:r>
            <a:r>
              <a:rPr lang="ja-JP" altLang="en-US" sz="23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４）</a:t>
            </a:r>
            <a:r>
              <a:rPr lang="en-US" altLang="ja-JP" sz="23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24</a:t>
            </a:r>
            <a:r>
              <a:rPr lang="ja-JP" altLang="en-US" sz="23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時間</a:t>
            </a:r>
            <a:r>
              <a:rPr lang="ja-JP" altLang="en-US" sz="23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雨量（</a:t>
            </a:r>
            <a:r>
              <a:rPr lang="en-US" altLang="ja-JP" sz="23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100mm</a:t>
            </a:r>
            <a:r>
              <a:rPr lang="ja-JP" altLang="en-US" sz="23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を超える回数）</a:t>
            </a:r>
            <a:endParaRPr lang="ja-JP" altLang="en-US" sz="23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547664" y="630047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1994</a:t>
            </a:r>
            <a:r>
              <a:rPr kumimoji="1" lang="ja-JP" altLang="en-US" dirty="0" smtClean="0"/>
              <a:t>～</a:t>
            </a:r>
            <a:r>
              <a:rPr kumimoji="1" lang="en-US" altLang="ja-JP" dirty="0" smtClean="0"/>
              <a:t>2004</a:t>
            </a:r>
            <a:r>
              <a:rPr kumimoji="1" lang="ja-JP" altLang="en-US" dirty="0" smtClean="0"/>
              <a:t>（前期）</a:t>
            </a:r>
            <a:endParaRPr kumimoji="1" lang="en-US" altLang="ja-JP" dirty="0" smtClean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812636" y="630047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2005</a:t>
            </a:r>
            <a:r>
              <a:rPr kumimoji="1" lang="ja-JP" altLang="en-US" dirty="0" smtClean="0"/>
              <a:t>～</a:t>
            </a:r>
            <a:r>
              <a:rPr kumimoji="1" lang="en-US" altLang="ja-JP" dirty="0" smtClean="0"/>
              <a:t>2015</a:t>
            </a:r>
            <a:r>
              <a:rPr kumimoji="1" lang="ja-JP" altLang="en-US" dirty="0" smtClean="0"/>
              <a:t>（後期）</a:t>
            </a:r>
            <a:endParaRPr kumimoji="1" lang="ja-JP" altLang="en-US" dirty="0"/>
          </a:p>
        </p:txBody>
      </p:sp>
      <p:sp>
        <p:nvSpPr>
          <p:cNvPr id="2" name="正方形/長方形 1"/>
          <p:cNvSpPr/>
          <p:nvPr/>
        </p:nvSpPr>
        <p:spPr>
          <a:xfrm>
            <a:off x="323528" y="1143000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ja-JP" altLang="en-US" dirty="0" smtClean="0"/>
              <a:t>北部・南部で</a:t>
            </a:r>
            <a:r>
              <a:rPr lang="en-US" altLang="ja-JP" dirty="0" smtClean="0"/>
              <a:t>10</a:t>
            </a:r>
            <a:r>
              <a:rPr lang="ja-JP" altLang="en-US" dirty="0"/>
              <a:t>回</a:t>
            </a:r>
            <a:r>
              <a:rPr lang="ja-JP" altLang="en-US" dirty="0" smtClean="0"/>
              <a:t>以上の地点が多く、中部では</a:t>
            </a:r>
            <a:r>
              <a:rPr lang="en-US" altLang="ja-JP" dirty="0" smtClean="0"/>
              <a:t>6</a:t>
            </a:r>
            <a:r>
              <a:rPr lang="ja-JP" altLang="en-US" dirty="0"/>
              <a:t>回</a:t>
            </a:r>
            <a:r>
              <a:rPr lang="ja-JP" altLang="en-US" dirty="0" smtClean="0"/>
              <a:t>以下と相対的に少ない傾向にあり、山際で多くなって</a:t>
            </a:r>
            <a:r>
              <a:rPr lang="ja-JP" altLang="en-US" dirty="0"/>
              <a:t>いる</a:t>
            </a:r>
            <a:r>
              <a:rPr lang="ja-JP" altLang="en-US" dirty="0" smtClean="0"/>
              <a:t>。</a:t>
            </a:r>
            <a:endParaRPr lang="en-US" altLang="ja-JP" dirty="0"/>
          </a:p>
        </p:txBody>
      </p:sp>
      <p:pic>
        <p:nvPicPr>
          <p:cNvPr id="10" name="Picture 2" descr="E:\E_back\hamada\H28\大阪府\確率降雨\画像20170201\24rc_94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35357"/>
            <a:ext cx="3462338" cy="461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E:\E_back\hamada\H28\大阪府\確率降雨\画像20170201\24rc_OV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35509"/>
            <a:ext cx="3462338" cy="461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94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資料５－３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4512880" y="1412776"/>
            <a:ext cx="4173920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ja-JP" sz="1800" dirty="0" smtClean="0"/>
              <a:t>1994</a:t>
            </a:r>
            <a:r>
              <a:rPr lang="ja-JP" altLang="en-US" sz="1800" dirty="0"/>
              <a:t>年から観測を継続してる観測所で</a:t>
            </a:r>
            <a:r>
              <a:rPr lang="ja-JP" altLang="en-US" sz="1800" dirty="0" smtClean="0"/>
              <a:t>は、両期間の差は、概ね</a:t>
            </a:r>
            <a:r>
              <a:rPr lang="en-US" altLang="ja-JP" sz="1800" dirty="0" smtClean="0"/>
              <a:t>4~10</a:t>
            </a:r>
            <a:r>
              <a:rPr lang="ja-JP" altLang="en-US" sz="1800" dirty="0" smtClean="0"/>
              <a:t>回程度となっており、前期の回数が多い傾向にある。</a:t>
            </a:r>
            <a:endParaRPr lang="en-US" altLang="ja-JP" sz="18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ja-JP" altLang="en-US" sz="1800" dirty="0"/>
              <a:t>特</a:t>
            </a:r>
            <a:r>
              <a:rPr lang="ja-JP" altLang="en-US" sz="1800" dirty="0" smtClean="0"/>
              <a:t>に</a:t>
            </a:r>
            <a:r>
              <a:rPr lang="ja-JP" altLang="en-US" sz="1800" dirty="0"/>
              <a:t>、</a:t>
            </a:r>
            <a:r>
              <a:rPr lang="ja-JP" altLang="en-US" sz="1800" dirty="0" smtClean="0"/>
              <a:t>北部ではその傾向が強くなっている。</a:t>
            </a:r>
            <a:endParaRPr lang="ja-JP" altLang="en-US" sz="1800" dirty="0"/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 vert="horz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1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３．降雨特性の分析</a:t>
            </a:r>
            <a:r>
              <a:rPr lang="en-US" altLang="ja-JP" sz="36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/>
            </a:r>
            <a:br>
              <a:rPr lang="en-US" altLang="ja-JP" sz="36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</a:br>
            <a:r>
              <a:rPr lang="ja-JP" altLang="en-US" sz="23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　</a:t>
            </a:r>
            <a:r>
              <a:rPr lang="ja-JP" altLang="en-US" sz="23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４）</a:t>
            </a:r>
            <a:r>
              <a:rPr lang="en-US" altLang="ja-JP" sz="23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24</a:t>
            </a:r>
            <a:r>
              <a:rPr lang="ja-JP" altLang="en-US" sz="23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時間</a:t>
            </a:r>
            <a:r>
              <a:rPr lang="ja-JP" altLang="en-US" sz="23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雨量（</a:t>
            </a:r>
            <a:r>
              <a:rPr lang="en-US" altLang="ja-JP" sz="23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100mm</a:t>
            </a:r>
            <a:r>
              <a:rPr lang="ja-JP" altLang="en-US" sz="23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を超える回数）</a:t>
            </a:r>
            <a:endParaRPr lang="ja-JP" altLang="en-US" sz="23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937028" y="630002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前期－後期</a:t>
            </a:r>
            <a:endParaRPr lang="en-US" altLang="ja-JP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480" y="3417245"/>
            <a:ext cx="3421952" cy="282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E:\E_back\hamada\H28\大阪府\確率降雨\画像20170207\24c_s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887"/>
            <a:ext cx="3739325" cy="498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60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資料５－３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11" name="タイトル 1"/>
          <p:cNvSpPr txBox="1">
            <a:spLocks/>
          </p:cNvSpPr>
          <p:nvPr/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 vert="horz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1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３．降雨特性の分析</a:t>
            </a:r>
            <a:r>
              <a:rPr lang="en-US" altLang="ja-JP" sz="36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/>
            </a:r>
            <a:br>
              <a:rPr lang="en-US" altLang="ja-JP" sz="36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</a:br>
            <a:r>
              <a:rPr lang="ja-JP" altLang="en-US" sz="2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　</a:t>
            </a:r>
            <a:r>
              <a:rPr lang="ja-JP" altLang="en-US" sz="2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５）連続雨量（最大値</a:t>
            </a:r>
            <a:r>
              <a:rPr lang="ja-JP" altLang="en-US" sz="2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）</a:t>
            </a:r>
            <a:endParaRPr lang="ja-JP" altLang="en-US" sz="22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547664" y="6287328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1994</a:t>
            </a:r>
            <a:r>
              <a:rPr kumimoji="1" lang="ja-JP" altLang="en-US" dirty="0" smtClean="0"/>
              <a:t>～</a:t>
            </a:r>
            <a:r>
              <a:rPr kumimoji="1" lang="en-US" altLang="ja-JP" dirty="0" smtClean="0"/>
              <a:t>2004</a:t>
            </a:r>
            <a:r>
              <a:rPr kumimoji="1" lang="ja-JP" altLang="en-US" dirty="0" smtClean="0"/>
              <a:t>（前期）</a:t>
            </a:r>
            <a:endParaRPr kumimoji="1" lang="en-US" altLang="ja-JP" dirty="0" smtClean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812636" y="6287328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2005</a:t>
            </a:r>
            <a:r>
              <a:rPr kumimoji="1" lang="ja-JP" altLang="en-US" dirty="0" smtClean="0"/>
              <a:t>～</a:t>
            </a:r>
            <a:r>
              <a:rPr kumimoji="1" lang="en-US" altLang="ja-JP" dirty="0" smtClean="0"/>
              <a:t>2015</a:t>
            </a:r>
            <a:r>
              <a:rPr kumimoji="1" lang="ja-JP" altLang="en-US" dirty="0" smtClean="0"/>
              <a:t>（後期）</a:t>
            </a:r>
            <a:endParaRPr kumimoji="1" lang="ja-JP" altLang="en-US" dirty="0"/>
          </a:p>
        </p:txBody>
      </p:sp>
      <p:sp>
        <p:nvSpPr>
          <p:cNvPr id="2" name="正方形/長方形 1"/>
          <p:cNvSpPr/>
          <p:nvPr/>
        </p:nvSpPr>
        <p:spPr>
          <a:xfrm>
            <a:off x="338990" y="1143000"/>
            <a:ext cx="85534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ja-JP" altLang="en-US" dirty="0" smtClean="0"/>
              <a:t>北部・南部で</a:t>
            </a:r>
            <a:r>
              <a:rPr lang="en-US" altLang="ja-JP" dirty="0" smtClean="0"/>
              <a:t>260mm</a:t>
            </a:r>
            <a:r>
              <a:rPr lang="ja-JP" altLang="en-US" dirty="0"/>
              <a:t>以上</a:t>
            </a:r>
            <a:r>
              <a:rPr lang="ja-JP" altLang="en-US" dirty="0" smtClean="0"/>
              <a:t>，中部で</a:t>
            </a:r>
            <a:r>
              <a:rPr lang="en-US" altLang="ja-JP" dirty="0" smtClean="0"/>
              <a:t>180mm</a:t>
            </a:r>
            <a:r>
              <a:rPr lang="ja-JP" altLang="en-US" dirty="0" smtClean="0"/>
              <a:t>以下の地点が多い傾向にあり、山際で大きくなっている。</a:t>
            </a:r>
            <a:endParaRPr lang="en-US" altLang="ja-JP" dirty="0"/>
          </a:p>
        </p:txBody>
      </p:sp>
      <p:pic>
        <p:nvPicPr>
          <p:cNvPr id="13" name="Picture 3" descr="E:\E_back\hamada\H28\大阪府\確率降雨\画像20170201\r_OV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29384"/>
            <a:ext cx="3462338" cy="461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E:\E_back\hamada\H28\大阪府\確率降雨\画像20170207\r_94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22" y="1729384"/>
            <a:ext cx="3462338" cy="461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2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資料５－３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10" name="コンテンツ プレースホルダー 2"/>
          <p:cNvSpPr txBox="1">
            <a:spLocks/>
          </p:cNvSpPr>
          <p:nvPr/>
        </p:nvSpPr>
        <p:spPr>
          <a:xfrm>
            <a:off x="4499992" y="1409691"/>
            <a:ext cx="4114800" cy="1803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ja-JP" sz="1800" dirty="0" smtClean="0"/>
              <a:t>1994</a:t>
            </a:r>
            <a:r>
              <a:rPr lang="ja-JP" altLang="en-US" sz="1800" dirty="0"/>
              <a:t>年から観測を継続してる観測所では、両期間の差は</a:t>
            </a:r>
            <a:r>
              <a:rPr lang="ja-JP" altLang="en-US" sz="1800" dirty="0" smtClean="0"/>
              <a:t>、概ね</a:t>
            </a:r>
            <a:r>
              <a:rPr lang="en-US" altLang="ja-JP" sz="1800" dirty="0" smtClean="0"/>
              <a:t>-80~80mm</a:t>
            </a:r>
            <a:r>
              <a:rPr lang="ja-JP" altLang="en-US" sz="1800" dirty="0" smtClean="0"/>
              <a:t>程度となっている。</a:t>
            </a:r>
            <a:endParaRPr lang="en-US" altLang="ja-JP" sz="18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ja-JP" altLang="en-US" sz="1800" dirty="0" smtClean="0"/>
              <a:t>北部</a:t>
            </a:r>
            <a:r>
              <a:rPr lang="ja-JP" altLang="en-US" sz="1800" dirty="0"/>
              <a:t>で</a:t>
            </a:r>
            <a:r>
              <a:rPr lang="ja-JP" altLang="en-US" sz="1800" dirty="0" smtClean="0"/>
              <a:t>は後期、中部・南部では前期の</a:t>
            </a:r>
            <a:r>
              <a:rPr lang="ja-JP" altLang="en-US" sz="1800" dirty="0"/>
              <a:t>方が</a:t>
            </a:r>
            <a:r>
              <a:rPr lang="ja-JP" altLang="en-US" sz="1800" dirty="0" smtClean="0"/>
              <a:t>多い傾向にある。</a:t>
            </a:r>
            <a:endParaRPr lang="ja-JP" altLang="en-US" sz="1800" dirty="0"/>
          </a:p>
        </p:txBody>
      </p:sp>
      <p:sp>
        <p:nvSpPr>
          <p:cNvPr id="11" name="タイトル 1"/>
          <p:cNvSpPr txBox="1">
            <a:spLocks/>
          </p:cNvSpPr>
          <p:nvPr/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 vert="horz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1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３．降雨特性の分析</a:t>
            </a:r>
            <a:r>
              <a:rPr lang="en-US" altLang="ja-JP" sz="36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/>
            </a:r>
            <a:br>
              <a:rPr lang="en-US" altLang="ja-JP" sz="36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</a:br>
            <a:r>
              <a:rPr lang="ja-JP" altLang="en-US" sz="2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　</a:t>
            </a:r>
            <a:r>
              <a:rPr lang="ja-JP" altLang="en-US" sz="2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５）連続雨量（最大値</a:t>
            </a:r>
            <a:r>
              <a:rPr lang="ja-JP" altLang="en-US" sz="2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）</a:t>
            </a:r>
            <a:endParaRPr lang="ja-JP" altLang="en-US" sz="22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937028" y="633393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前期－後期</a:t>
            </a:r>
            <a:endParaRPr lang="en-US" altLang="ja-JP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398480"/>
            <a:ext cx="3415189" cy="2887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E:\E_back\hamada\H28\大阪府\確率降雨\画像20170201\r_s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67" y="1349884"/>
            <a:ext cx="3739325" cy="498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19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資料５－３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19</a:t>
            </a:fld>
            <a:endParaRPr kumimoji="1" lang="ja-JP" altLang="en-US"/>
          </a:p>
        </p:txBody>
      </p:sp>
      <p:sp>
        <p:nvSpPr>
          <p:cNvPr id="11" name="タイトル 1"/>
          <p:cNvSpPr txBox="1">
            <a:spLocks/>
          </p:cNvSpPr>
          <p:nvPr/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 vert="horz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1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３．降雨特性の分析</a:t>
            </a:r>
            <a:r>
              <a:rPr lang="en-US" altLang="ja-JP" sz="36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/>
            </a:r>
            <a:br>
              <a:rPr lang="en-US" altLang="ja-JP" sz="36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</a:br>
            <a:r>
              <a:rPr lang="ja-JP" altLang="en-US" sz="2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　</a:t>
            </a:r>
            <a:r>
              <a:rPr lang="ja-JP" altLang="en-US" sz="2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６）連続雨量（</a:t>
            </a:r>
            <a:r>
              <a:rPr lang="en-US" altLang="ja-JP" sz="2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100mm</a:t>
            </a:r>
            <a:r>
              <a:rPr lang="ja-JP" altLang="en-US" sz="2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を超える回数）</a:t>
            </a:r>
            <a:endParaRPr lang="ja-JP" altLang="en-US" sz="22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547664" y="6258188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1994</a:t>
            </a:r>
            <a:r>
              <a:rPr kumimoji="1" lang="ja-JP" altLang="en-US" dirty="0" smtClean="0"/>
              <a:t>～</a:t>
            </a:r>
            <a:r>
              <a:rPr kumimoji="1" lang="en-US" altLang="ja-JP" dirty="0" smtClean="0"/>
              <a:t>2004</a:t>
            </a:r>
            <a:r>
              <a:rPr kumimoji="1" lang="ja-JP" altLang="en-US" dirty="0" smtClean="0"/>
              <a:t>（前期）</a:t>
            </a:r>
            <a:endParaRPr kumimoji="1" lang="en-US" altLang="ja-JP" dirty="0" smtClean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812636" y="6258188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2005</a:t>
            </a:r>
            <a:r>
              <a:rPr kumimoji="1" lang="ja-JP" altLang="en-US" dirty="0" smtClean="0"/>
              <a:t>～</a:t>
            </a:r>
            <a:r>
              <a:rPr kumimoji="1" lang="en-US" altLang="ja-JP" dirty="0" smtClean="0"/>
              <a:t>2015</a:t>
            </a:r>
            <a:r>
              <a:rPr kumimoji="1" lang="ja-JP" altLang="en-US" dirty="0" smtClean="0"/>
              <a:t>（後期）</a:t>
            </a:r>
            <a:endParaRPr kumimoji="1" lang="ja-JP" altLang="en-US" dirty="0"/>
          </a:p>
        </p:txBody>
      </p:sp>
      <p:sp>
        <p:nvSpPr>
          <p:cNvPr id="2" name="正方形/長方形 1"/>
          <p:cNvSpPr/>
          <p:nvPr/>
        </p:nvSpPr>
        <p:spPr>
          <a:xfrm>
            <a:off x="323528" y="1154837"/>
            <a:ext cx="8507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ja-JP" altLang="en-US" dirty="0" smtClean="0"/>
              <a:t>北部・南部で</a:t>
            </a:r>
            <a:r>
              <a:rPr lang="en-US" altLang="ja-JP" dirty="0" smtClean="0"/>
              <a:t>10</a:t>
            </a:r>
            <a:r>
              <a:rPr lang="ja-JP" altLang="en-US" dirty="0" smtClean="0"/>
              <a:t>回程度以上、中部</a:t>
            </a:r>
            <a:r>
              <a:rPr lang="ja-JP" altLang="en-US" dirty="0"/>
              <a:t>で</a:t>
            </a:r>
            <a:r>
              <a:rPr lang="en-US" altLang="ja-JP" dirty="0"/>
              <a:t>6</a:t>
            </a:r>
            <a:r>
              <a:rPr lang="ja-JP" altLang="en-US" dirty="0" smtClean="0"/>
              <a:t>回程度以下の地点が多い傾向にある。</a:t>
            </a:r>
            <a:endParaRPr lang="en-US" altLang="ja-JP" dirty="0"/>
          </a:p>
        </p:txBody>
      </p:sp>
      <p:pic>
        <p:nvPicPr>
          <p:cNvPr id="12" name="Picture 2" descr="E:\E_back\hamada\H28\大阪府\確率降雨\画像20170201\rc_94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04228"/>
            <a:ext cx="3462338" cy="461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E:\E_back\hamada\H28\大阪府\確率降雨\画像20170201\rc_OV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04228"/>
            <a:ext cx="3462338" cy="461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78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5220072" y="6338348"/>
            <a:ext cx="3505200" cy="365760"/>
          </a:xfrm>
        </p:spPr>
        <p:txBody>
          <a:bodyPr/>
          <a:lstStyle/>
          <a:p>
            <a:r>
              <a:rPr kumimoji="1" lang="ja-JP" altLang="en-US" dirty="0" smtClean="0"/>
              <a:t>資料５－３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971600" y="1196752"/>
            <a:ext cx="770485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36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１．はじめに</a:t>
            </a:r>
            <a:endParaRPr lang="en-US" altLang="ja-JP" sz="3600" dirty="0" smtClean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6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２．検討概要</a:t>
            </a:r>
            <a:endParaRPr lang="en-US" altLang="ja-JP" sz="3600" dirty="0" smtClean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6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３．降雨特性の分析</a:t>
            </a:r>
            <a:endParaRPr lang="en-US" altLang="ja-JP" sz="3600" dirty="0" smtClean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6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４．災害特性の把握</a:t>
            </a:r>
            <a:endParaRPr lang="en-US" altLang="ja-JP" sz="3600" dirty="0" smtClean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6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５．今後の進め方</a:t>
            </a:r>
            <a:endParaRPr lang="en-US" altLang="ja-JP" sz="3600" dirty="0" smtClean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6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６．</a:t>
            </a:r>
            <a:r>
              <a:rPr lang="ja-JP" altLang="en-US" sz="36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まとめ</a:t>
            </a:r>
            <a:endParaRPr lang="ja-JP" altLang="en-US" sz="3600" dirty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053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資料５－３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4499992" y="1454032"/>
            <a:ext cx="4320480" cy="1614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ja-JP" sz="1800" dirty="0" smtClean="0"/>
              <a:t>1994</a:t>
            </a:r>
            <a:r>
              <a:rPr lang="ja-JP" altLang="en-US" sz="1800" dirty="0"/>
              <a:t>年から観測を継続してる観測所で</a:t>
            </a:r>
            <a:r>
              <a:rPr lang="ja-JP" altLang="en-US" sz="1800" dirty="0" smtClean="0"/>
              <a:t>は、両期間</a:t>
            </a:r>
            <a:r>
              <a:rPr lang="ja-JP" altLang="en-US" sz="1800" dirty="0"/>
              <a:t>の差</a:t>
            </a:r>
            <a:r>
              <a:rPr lang="ja-JP" altLang="en-US" sz="1800" dirty="0" smtClean="0"/>
              <a:t>は、概ね</a:t>
            </a:r>
            <a:r>
              <a:rPr lang="en-US" altLang="ja-JP" sz="1800" dirty="0" smtClean="0"/>
              <a:t>-10~10</a:t>
            </a:r>
            <a:r>
              <a:rPr lang="ja-JP" altLang="en-US" sz="1800" dirty="0" smtClean="0"/>
              <a:t>回程度となっている。</a:t>
            </a:r>
            <a:endParaRPr lang="en-US" altLang="ja-JP" sz="18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ja-JP" altLang="en-US" sz="1800" dirty="0" smtClean="0"/>
              <a:t>北部の中でも、枚方付近で前期の方が多い傾向にある。</a:t>
            </a:r>
            <a:endParaRPr lang="ja-JP" altLang="en-US" sz="1800" dirty="0"/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 vert="horz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1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３．降雨特性の分析</a:t>
            </a:r>
            <a:r>
              <a:rPr lang="en-US" altLang="ja-JP" sz="36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/>
            </a:r>
            <a:br>
              <a:rPr lang="en-US" altLang="ja-JP" sz="36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</a:br>
            <a:r>
              <a:rPr lang="ja-JP" altLang="en-US" sz="2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　</a:t>
            </a:r>
            <a:r>
              <a:rPr lang="ja-JP" altLang="en-US" sz="2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６）連続雨量（</a:t>
            </a:r>
            <a:r>
              <a:rPr lang="en-US" altLang="ja-JP" sz="2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100mm</a:t>
            </a:r>
            <a:r>
              <a:rPr lang="ja-JP" altLang="en-US" sz="2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を超える回数）</a:t>
            </a:r>
            <a:endParaRPr lang="ja-JP" altLang="en-US" sz="22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937028" y="637203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前期－後期</a:t>
            </a:r>
            <a:endParaRPr lang="en-US" altLang="ja-JP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595" y="3376914"/>
            <a:ext cx="3415189" cy="2887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E:\E_back\hamada\H28\大阪府\確率降雨\画像20170207\rc_s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59678"/>
            <a:ext cx="3739325" cy="498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07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資料５－３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11" name="タイトル 1"/>
          <p:cNvSpPr txBox="1">
            <a:spLocks/>
          </p:cNvSpPr>
          <p:nvPr/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 vert="horz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1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３．降雨特性の分析</a:t>
            </a:r>
            <a:r>
              <a:rPr lang="en-US" altLang="ja-JP" sz="36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/>
            </a:r>
            <a:br>
              <a:rPr lang="en-US" altLang="ja-JP" sz="36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</a:br>
            <a:r>
              <a:rPr lang="ja-JP" altLang="en-US" sz="2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　</a:t>
            </a:r>
            <a:r>
              <a:rPr lang="ja-JP" altLang="en-US" sz="2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７）総雨量（最大値</a:t>
            </a:r>
            <a:r>
              <a:rPr lang="ja-JP" altLang="en-US" sz="2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）</a:t>
            </a:r>
            <a:endParaRPr lang="ja-JP" altLang="en-US" sz="22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547664" y="626432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1994</a:t>
            </a:r>
            <a:r>
              <a:rPr kumimoji="1" lang="ja-JP" altLang="en-US" dirty="0" smtClean="0"/>
              <a:t>～</a:t>
            </a:r>
            <a:r>
              <a:rPr kumimoji="1" lang="en-US" altLang="ja-JP" dirty="0" smtClean="0"/>
              <a:t>2004</a:t>
            </a:r>
            <a:r>
              <a:rPr kumimoji="1" lang="ja-JP" altLang="en-US" dirty="0" smtClean="0"/>
              <a:t>（前期）</a:t>
            </a:r>
            <a:endParaRPr kumimoji="1" lang="en-US" altLang="ja-JP" dirty="0" smtClean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812636" y="626432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2005</a:t>
            </a:r>
            <a:r>
              <a:rPr kumimoji="1" lang="ja-JP" altLang="en-US" dirty="0" smtClean="0"/>
              <a:t>～</a:t>
            </a:r>
            <a:r>
              <a:rPr kumimoji="1" lang="en-US" altLang="ja-JP" dirty="0" smtClean="0"/>
              <a:t>2015</a:t>
            </a:r>
            <a:r>
              <a:rPr kumimoji="1" lang="ja-JP" altLang="en-US" dirty="0" smtClean="0"/>
              <a:t>（後期）</a:t>
            </a:r>
            <a:endParaRPr kumimoji="1" lang="ja-JP" altLang="en-US" dirty="0"/>
          </a:p>
        </p:txBody>
      </p:sp>
      <p:sp>
        <p:nvSpPr>
          <p:cNvPr id="2" name="正方形/長方形 1"/>
          <p:cNvSpPr/>
          <p:nvPr/>
        </p:nvSpPr>
        <p:spPr>
          <a:xfrm>
            <a:off x="360040" y="1142137"/>
            <a:ext cx="8388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ja-JP" altLang="en-US" dirty="0" smtClean="0"/>
              <a:t>北部・南部で</a:t>
            </a:r>
            <a:r>
              <a:rPr lang="en-US" altLang="ja-JP" dirty="0" smtClean="0"/>
              <a:t>260mm</a:t>
            </a:r>
            <a:r>
              <a:rPr lang="ja-JP" altLang="en-US" dirty="0"/>
              <a:t>以上</a:t>
            </a:r>
            <a:r>
              <a:rPr lang="ja-JP" altLang="en-US" dirty="0" smtClean="0"/>
              <a:t>，中部で</a:t>
            </a:r>
            <a:r>
              <a:rPr lang="en-US" altLang="ja-JP" dirty="0" smtClean="0"/>
              <a:t>220mm</a:t>
            </a:r>
            <a:r>
              <a:rPr lang="ja-JP" altLang="en-US" dirty="0" smtClean="0"/>
              <a:t>以下の地点が多い傾向があり</a:t>
            </a:r>
            <a:r>
              <a:rPr lang="ja-JP" altLang="en-US" dirty="0"/>
              <a:t>，山際で多く降っている</a:t>
            </a:r>
            <a:r>
              <a:rPr lang="ja-JP" altLang="en-US" dirty="0" smtClean="0"/>
              <a:t>。</a:t>
            </a:r>
            <a:endParaRPr lang="en-US" altLang="ja-JP" dirty="0"/>
          </a:p>
        </p:txBody>
      </p:sp>
      <p:pic>
        <p:nvPicPr>
          <p:cNvPr id="12" name="Picture 2" descr="E:\E_back\hamada\H28\大阪府\確率降雨\画像20170201\s_94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49212"/>
            <a:ext cx="3462338" cy="461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E:\E_back\hamada\H28\大阪府\確率降雨\画像20170201\s_OV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260" y="1749211"/>
            <a:ext cx="3462338" cy="461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09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資料５－３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4504253" y="1412776"/>
            <a:ext cx="4244211" cy="18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ja-JP" sz="1800" dirty="0" smtClean="0"/>
              <a:t>1994</a:t>
            </a:r>
            <a:r>
              <a:rPr lang="ja-JP" altLang="en-US" sz="1800" dirty="0"/>
              <a:t>年から観測を継続してる観測所で</a:t>
            </a:r>
            <a:r>
              <a:rPr lang="ja-JP" altLang="en-US" sz="1800" dirty="0" smtClean="0"/>
              <a:t>は、両期間</a:t>
            </a:r>
            <a:r>
              <a:rPr lang="ja-JP" altLang="en-US" sz="1800" dirty="0"/>
              <a:t>の差</a:t>
            </a:r>
            <a:r>
              <a:rPr lang="ja-JP" altLang="en-US" sz="1800" dirty="0" smtClean="0"/>
              <a:t>は、概ね</a:t>
            </a:r>
            <a:r>
              <a:rPr lang="en-US" altLang="ja-JP" sz="1800" dirty="0" smtClean="0"/>
              <a:t>-80~80mm</a:t>
            </a:r>
            <a:r>
              <a:rPr lang="ja-JP" altLang="en-US" sz="1800" dirty="0" smtClean="0"/>
              <a:t>程度となっている。</a:t>
            </a:r>
            <a:endParaRPr lang="en-US" altLang="ja-JP" sz="18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ja-JP" altLang="en-US" sz="1800" dirty="0"/>
              <a:t>北部では後期、中部・南部では前期の方が多い傾向に</a:t>
            </a:r>
            <a:r>
              <a:rPr lang="ja-JP" altLang="en-US" sz="1800" dirty="0" smtClean="0"/>
              <a:t>ある。</a:t>
            </a:r>
            <a:endParaRPr lang="ja-JP" altLang="en-US" sz="1800" dirty="0"/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 vert="horz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1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３．降雨特性の分析</a:t>
            </a:r>
            <a:r>
              <a:rPr lang="en-US" altLang="ja-JP" sz="36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/>
            </a:r>
            <a:br>
              <a:rPr lang="en-US" altLang="ja-JP" sz="36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</a:br>
            <a:r>
              <a:rPr lang="ja-JP" altLang="en-US" sz="2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　</a:t>
            </a:r>
            <a:r>
              <a:rPr lang="ja-JP" altLang="en-US" sz="2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７）総雨量（最大値</a:t>
            </a:r>
            <a:r>
              <a:rPr lang="ja-JP" altLang="en-US" sz="2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）</a:t>
            </a:r>
            <a:endParaRPr lang="ja-JP" altLang="en-US" sz="22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937028" y="635020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前期－後期</a:t>
            </a:r>
            <a:endParaRPr lang="en-US" altLang="ja-JP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487416"/>
            <a:ext cx="3449574" cy="2873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E:\E_back\hamada\H28\大阪府\確率降雨\画像20170201\s_s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79" y="1366156"/>
            <a:ext cx="3739325" cy="498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22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資料５－３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23</a:t>
            </a:fld>
            <a:endParaRPr kumimoji="1" lang="ja-JP" altLang="en-US"/>
          </a:p>
        </p:txBody>
      </p:sp>
      <p:sp>
        <p:nvSpPr>
          <p:cNvPr id="11" name="タイトル 1"/>
          <p:cNvSpPr txBox="1">
            <a:spLocks/>
          </p:cNvSpPr>
          <p:nvPr/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 vert="horz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1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３．降雨特性の分析</a:t>
            </a:r>
            <a:r>
              <a:rPr lang="en-US" altLang="ja-JP" sz="36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/>
            </a:r>
            <a:br>
              <a:rPr lang="en-US" altLang="ja-JP" sz="36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</a:br>
            <a:r>
              <a:rPr lang="ja-JP" altLang="en-US" sz="2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　</a:t>
            </a:r>
            <a:r>
              <a:rPr lang="ja-JP" altLang="en-US" sz="2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８）総雨量（</a:t>
            </a:r>
            <a:r>
              <a:rPr lang="en-US" altLang="ja-JP" sz="2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100mm</a:t>
            </a:r>
            <a:r>
              <a:rPr lang="ja-JP" altLang="en-US" sz="2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を超える回数）</a:t>
            </a:r>
            <a:endParaRPr lang="ja-JP" altLang="en-US" sz="22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547664" y="6261928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1994</a:t>
            </a:r>
            <a:r>
              <a:rPr kumimoji="1" lang="ja-JP" altLang="en-US" dirty="0" smtClean="0"/>
              <a:t>～</a:t>
            </a:r>
            <a:r>
              <a:rPr kumimoji="1" lang="en-US" altLang="ja-JP" dirty="0" smtClean="0"/>
              <a:t>2004</a:t>
            </a:r>
            <a:r>
              <a:rPr kumimoji="1" lang="ja-JP" altLang="en-US" dirty="0" smtClean="0"/>
              <a:t>（前期）</a:t>
            </a:r>
            <a:endParaRPr kumimoji="1" lang="en-US" altLang="ja-JP" dirty="0" smtClean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812636" y="6261928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2005</a:t>
            </a:r>
            <a:r>
              <a:rPr kumimoji="1" lang="ja-JP" altLang="en-US" dirty="0" smtClean="0"/>
              <a:t>～</a:t>
            </a:r>
            <a:r>
              <a:rPr kumimoji="1" lang="en-US" altLang="ja-JP" dirty="0" smtClean="0"/>
              <a:t>2015</a:t>
            </a:r>
            <a:r>
              <a:rPr kumimoji="1" lang="ja-JP" altLang="en-US" dirty="0" smtClean="0"/>
              <a:t>（後期）</a:t>
            </a:r>
            <a:endParaRPr kumimoji="1" lang="ja-JP" altLang="en-US" dirty="0"/>
          </a:p>
        </p:txBody>
      </p:sp>
      <p:sp>
        <p:nvSpPr>
          <p:cNvPr id="2" name="正方形/長方形 1"/>
          <p:cNvSpPr/>
          <p:nvPr/>
        </p:nvSpPr>
        <p:spPr>
          <a:xfrm>
            <a:off x="360040" y="1143000"/>
            <a:ext cx="8532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ja-JP" altLang="en-US" dirty="0"/>
              <a:t>北部・南部で</a:t>
            </a:r>
            <a:r>
              <a:rPr lang="en-US" altLang="ja-JP" dirty="0"/>
              <a:t>10</a:t>
            </a:r>
            <a:r>
              <a:rPr lang="ja-JP" altLang="en-US" dirty="0"/>
              <a:t>回程度以上、中部</a:t>
            </a:r>
            <a:r>
              <a:rPr lang="ja-JP" altLang="en-US" dirty="0" smtClean="0"/>
              <a:t>で</a:t>
            </a:r>
            <a:r>
              <a:rPr lang="en-US" altLang="ja-JP" dirty="0" smtClean="0"/>
              <a:t>10</a:t>
            </a:r>
            <a:r>
              <a:rPr lang="ja-JP" altLang="en-US" dirty="0" smtClean="0"/>
              <a:t>回</a:t>
            </a:r>
            <a:r>
              <a:rPr lang="ja-JP" altLang="en-US" dirty="0"/>
              <a:t>程度以下の地点が多い傾向にある</a:t>
            </a:r>
            <a:r>
              <a:rPr lang="ja-JP" altLang="en-US" dirty="0" smtClean="0"/>
              <a:t>。</a:t>
            </a:r>
            <a:endParaRPr lang="en-US" altLang="ja-JP" dirty="0"/>
          </a:p>
        </p:txBody>
      </p:sp>
      <p:pic>
        <p:nvPicPr>
          <p:cNvPr id="12" name="Picture 2" descr="E:\E_back\hamada\H28\大阪府\確率降雨\画像20170201\sc_94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39824"/>
            <a:ext cx="3462338" cy="461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E:\E_back\hamada\H28\大阪府\確率降雨\画像20170201\sc_OV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39824"/>
            <a:ext cx="3462338" cy="461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22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資料５－３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24</a:t>
            </a:fld>
            <a:endParaRPr kumimoji="1" lang="ja-JP" altLang="en-US"/>
          </a:p>
        </p:txBody>
      </p:sp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4463900" y="1422796"/>
            <a:ext cx="4356572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ja-JP" sz="1800" dirty="0" smtClean="0"/>
              <a:t>1994</a:t>
            </a:r>
            <a:r>
              <a:rPr lang="ja-JP" altLang="en-US" sz="1800" dirty="0"/>
              <a:t>年から観測を継続してる観測所では、両期間の差は、概ね</a:t>
            </a:r>
            <a:r>
              <a:rPr lang="en-US" altLang="ja-JP" sz="1800" dirty="0" smtClean="0"/>
              <a:t>-10~10</a:t>
            </a:r>
            <a:r>
              <a:rPr lang="ja-JP" altLang="en-US" sz="1800" dirty="0" smtClean="0"/>
              <a:t>回程度</a:t>
            </a:r>
            <a:r>
              <a:rPr lang="ja-JP" altLang="en-US" sz="1800" dirty="0"/>
              <a:t>となっている</a:t>
            </a:r>
            <a:r>
              <a:rPr lang="ja-JP" altLang="en-US" sz="1800" dirty="0" smtClean="0"/>
              <a:t>。</a:t>
            </a:r>
            <a:endParaRPr lang="en-US" altLang="ja-JP" sz="18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ja-JP" altLang="en-US" sz="1800" dirty="0" smtClean="0"/>
              <a:t>北部</a:t>
            </a:r>
            <a:r>
              <a:rPr lang="ja-JP" altLang="en-US" sz="1800" dirty="0"/>
              <a:t>で</a:t>
            </a:r>
            <a:r>
              <a:rPr lang="ja-JP" altLang="en-US" sz="1800" dirty="0" smtClean="0"/>
              <a:t>は前期が多い傾向にある。</a:t>
            </a:r>
            <a:endParaRPr lang="ja-JP" altLang="en-US" sz="1800" dirty="0"/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 vert="horz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1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３．降雨特性の分析</a:t>
            </a:r>
            <a:r>
              <a:rPr lang="en-US" altLang="ja-JP" sz="36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/>
            </a:r>
            <a:br>
              <a:rPr lang="en-US" altLang="ja-JP" sz="36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</a:br>
            <a:r>
              <a:rPr lang="ja-JP" altLang="en-US" sz="2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　</a:t>
            </a:r>
            <a:r>
              <a:rPr lang="ja-JP" altLang="en-US" sz="2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８）総雨量（</a:t>
            </a:r>
            <a:r>
              <a:rPr lang="en-US" altLang="ja-JP" sz="2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100mm</a:t>
            </a:r>
            <a:r>
              <a:rPr lang="ja-JP" altLang="en-US" sz="2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を超える回数）</a:t>
            </a:r>
            <a:endParaRPr lang="ja-JP" altLang="en-US" sz="22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937028" y="634663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前期－後期</a:t>
            </a:r>
            <a:endParaRPr lang="en-US" altLang="ja-JP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69" y="3430427"/>
            <a:ext cx="3401663" cy="2833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E:\E_back\hamada\H28\大阪府\確率降雨\画像20170207\sc_s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73169"/>
            <a:ext cx="3739325" cy="498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60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資料５－３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25</a:t>
            </a:fld>
            <a:endParaRPr kumimoji="1" lang="ja-JP" altLang="en-US"/>
          </a:p>
        </p:txBody>
      </p:sp>
      <p:sp>
        <p:nvSpPr>
          <p:cNvPr id="11" name="タイトル 1"/>
          <p:cNvSpPr txBox="1">
            <a:spLocks/>
          </p:cNvSpPr>
          <p:nvPr/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 vert="horz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1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３．降雨特性の分析</a:t>
            </a:r>
            <a:r>
              <a:rPr lang="en-US" altLang="ja-JP" sz="36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/>
            </a:r>
            <a:br>
              <a:rPr lang="en-US" altLang="ja-JP" sz="36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</a:br>
            <a:r>
              <a:rPr lang="ja-JP" altLang="en-US" sz="2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　</a:t>
            </a:r>
            <a:r>
              <a:rPr lang="ja-JP" altLang="en-US" sz="2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９）</a:t>
            </a:r>
            <a:r>
              <a:rPr lang="en-US" altLang="ja-JP" sz="2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10</a:t>
            </a:r>
            <a:r>
              <a:rPr lang="ja-JP" altLang="en-US" sz="2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年</a:t>
            </a:r>
            <a:r>
              <a:rPr lang="ja-JP" altLang="en-US" sz="2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確率（</a:t>
            </a:r>
            <a:r>
              <a:rPr lang="en-US" altLang="ja-JP" sz="2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24</a:t>
            </a:r>
            <a:r>
              <a:rPr lang="ja-JP" altLang="en-US" sz="2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時間雨量）</a:t>
            </a:r>
            <a:endParaRPr lang="ja-JP" altLang="en-US" sz="22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547664" y="6261686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1994</a:t>
            </a:r>
            <a:r>
              <a:rPr kumimoji="1" lang="ja-JP" altLang="en-US" dirty="0" smtClean="0"/>
              <a:t>～</a:t>
            </a:r>
            <a:r>
              <a:rPr kumimoji="1" lang="en-US" altLang="ja-JP" dirty="0" smtClean="0"/>
              <a:t>2004</a:t>
            </a:r>
            <a:r>
              <a:rPr kumimoji="1" lang="ja-JP" altLang="en-US" dirty="0" smtClean="0"/>
              <a:t>（前期）</a:t>
            </a:r>
            <a:endParaRPr kumimoji="1" lang="en-US" altLang="ja-JP" dirty="0" smtClean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812636" y="6261686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2005</a:t>
            </a:r>
            <a:r>
              <a:rPr kumimoji="1" lang="ja-JP" altLang="en-US" dirty="0" smtClean="0"/>
              <a:t>～</a:t>
            </a:r>
            <a:r>
              <a:rPr kumimoji="1" lang="en-US" altLang="ja-JP" dirty="0" smtClean="0"/>
              <a:t>2015</a:t>
            </a:r>
            <a:r>
              <a:rPr kumimoji="1" lang="ja-JP" altLang="en-US" dirty="0" smtClean="0"/>
              <a:t>（後期）</a:t>
            </a:r>
            <a:endParaRPr kumimoji="1" lang="ja-JP" altLang="en-US" dirty="0"/>
          </a:p>
        </p:txBody>
      </p:sp>
      <p:sp>
        <p:nvSpPr>
          <p:cNvPr id="2" name="正方形/長方形 1"/>
          <p:cNvSpPr/>
          <p:nvPr/>
        </p:nvSpPr>
        <p:spPr>
          <a:xfrm>
            <a:off x="360040" y="1143000"/>
            <a:ext cx="8532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ja-JP" altLang="en-US" dirty="0" smtClean="0"/>
              <a:t>北部・南部で</a:t>
            </a:r>
            <a:r>
              <a:rPr lang="en-US" altLang="ja-JP" dirty="0" smtClean="0"/>
              <a:t>180mm</a:t>
            </a:r>
            <a:r>
              <a:rPr lang="ja-JP" altLang="en-US" dirty="0"/>
              <a:t>以上 </a:t>
            </a:r>
            <a:r>
              <a:rPr lang="ja-JP" altLang="en-US" dirty="0" smtClean="0"/>
              <a:t>，中部で</a:t>
            </a:r>
            <a:r>
              <a:rPr lang="en-US" altLang="ja-JP" dirty="0" smtClean="0"/>
              <a:t>180mm</a:t>
            </a:r>
            <a:r>
              <a:rPr lang="ja-JP" altLang="en-US" dirty="0" smtClean="0"/>
              <a:t>以下の地点が多い傾向にある。</a:t>
            </a:r>
            <a:endParaRPr lang="en-US" altLang="ja-JP" dirty="0"/>
          </a:p>
        </p:txBody>
      </p:sp>
      <p:pic>
        <p:nvPicPr>
          <p:cNvPr id="12" name="Picture 2" descr="E:\E_back\hamada\H28\大阪府\確率降雨\画像20170201\10y_94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09957"/>
            <a:ext cx="3462338" cy="461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E:\E_back\hamada\H28\大阪府\確率降雨\画像20170201\10y_OV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09956"/>
            <a:ext cx="3462338" cy="461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87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資料５－３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26</a:t>
            </a:fld>
            <a:endParaRPr kumimoji="1" lang="ja-JP" altLang="en-US"/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467544" y="0"/>
            <a:ext cx="8229600" cy="1143000"/>
          </a:xfrm>
          <a:prstGeom prst="rect">
            <a:avLst/>
          </a:prstGeom>
        </p:spPr>
        <p:txBody>
          <a:bodyPr vert="horz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600" dirty="0"/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4427984" y="1481011"/>
            <a:ext cx="4392488" cy="15879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ja-JP" sz="1800" dirty="0" smtClean="0"/>
              <a:t>1994</a:t>
            </a:r>
            <a:r>
              <a:rPr lang="ja-JP" altLang="en-US" sz="1800" dirty="0"/>
              <a:t>年から観測を継続してる観測所で</a:t>
            </a:r>
            <a:r>
              <a:rPr lang="ja-JP" altLang="en-US" sz="1800" dirty="0" smtClean="0"/>
              <a:t>は</a:t>
            </a:r>
            <a:r>
              <a:rPr lang="ja-JP" altLang="en-US" sz="1800" dirty="0"/>
              <a:t>、</a:t>
            </a:r>
            <a:r>
              <a:rPr lang="ja-JP" altLang="en-US" sz="1800" dirty="0" smtClean="0"/>
              <a:t>両期間</a:t>
            </a:r>
            <a:r>
              <a:rPr lang="ja-JP" altLang="en-US" sz="1800" dirty="0"/>
              <a:t>の差</a:t>
            </a:r>
            <a:r>
              <a:rPr lang="ja-JP" altLang="en-US" sz="1800" dirty="0" smtClean="0"/>
              <a:t>は、概ね</a:t>
            </a:r>
            <a:r>
              <a:rPr lang="en-US" altLang="ja-JP" sz="1800" dirty="0" smtClean="0"/>
              <a:t>-80</a:t>
            </a:r>
            <a:r>
              <a:rPr lang="ja-JP" altLang="en-US" sz="1800" dirty="0" smtClean="0"/>
              <a:t>～</a:t>
            </a:r>
            <a:r>
              <a:rPr lang="en-US" altLang="ja-JP" sz="1800" dirty="0"/>
              <a:t>4</a:t>
            </a:r>
            <a:r>
              <a:rPr lang="en-US" altLang="ja-JP" sz="1800" dirty="0" smtClean="0"/>
              <a:t>0mm</a:t>
            </a:r>
            <a:r>
              <a:rPr lang="ja-JP" altLang="en-US" sz="1800" dirty="0" smtClean="0"/>
              <a:t>程度となっている。</a:t>
            </a:r>
            <a:endParaRPr lang="en-US" altLang="ja-JP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ja-JP" altLang="en-US" sz="1800" dirty="0"/>
              <a:t>地域による大きな傾向の変化は認められない。</a:t>
            </a:r>
          </a:p>
        </p:txBody>
      </p:sp>
      <p:sp>
        <p:nvSpPr>
          <p:cNvPr id="11" name="タイトル 1"/>
          <p:cNvSpPr txBox="1">
            <a:spLocks/>
          </p:cNvSpPr>
          <p:nvPr/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 vert="horz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1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３．降雨特性の分析</a:t>
            </a:r>
            <a:r>
              <a:rPr lang="en-US" altLang="ja-JP" sz="36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/>
            </a:r>
            <a:br>
              <a:rPr lang="en-US" altLang="ja-JP" sz="36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</a:br>
            <a:r>
              <a:rPr lang="ja-JP" altLang="en-US" sz="2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　</a:t>
            </a:r>
            <a:r>
              <a:rPr lang="ja-JP" altLang="en-US" sz="2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９）</a:t>
            </a:r>
            <a:r>
              <a:rPr lang="en-US" altLang="ja-JP" sz="2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10</a:t>
            </a:r>
            <a:r>
              <a:rPr lang="ja-JP" altLang="en-US" sz="2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年</a:t>
            </a:r>
            <a:r>
              <a:rPr lang="ja-JP" altLang="en-US" sz="2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確率（</a:t>
            </a:r>
            <a:r>
              <a:rPr lang="en-US" altLang="ja-JP" sz="2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24</a:t>
            </a:r>
            <a:r>
              <a:rPr lang="ja-JP" altLang="en-US" sz="2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時間雨量）</a:t>
            </a:r>
            <a:endParaRPr lang="ja-JP" altLang="en-US" sz="22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937028" y="632482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前期－後期</a:t>
            </a:r>
            <a:endParaRPr lang="en-US" altLang="ja-JP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086" y="3352826"/>
            <a:ext cx="3428714" cy="2826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E:\E_back\hamada\H28\大阪府\確率降雨\画像20170201\10y_s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3739325" cy="498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96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資料５－３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27</a:t>
            </a:fld>
            <a:endParaRPr kumimoji="1" lang="ja-JP" altLang="en-US"/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467544" y="0"/>
            <a:ext cx="8229600" cy="1143000"/>
          </a:xfrm>
          <a:prstGeom prst="rect">
            <a:avLst/>
          </a:prstGeom>
        </p:spPr>
        <p:txBody>
          <a:bodyPr vert="horz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600" dirty="0"/>
          </a:p>
        </p:txBody>
      </p:sp>
      <p:sp>
        <p:nvSpPr>
          <p:cNvPr id="11" name="タイトル 1"/>
          <p:cNvSpPr txBox="1">
            <a:spLocks/>
          </p:cNvSpPr>
          <p:nvPr/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 vert="horz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1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３．降雨特性の分析</a:t>
            </a:r>
            <a:r>
              <a:rPr lang="en-US" altLang="ja-JP" sz="36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/>
            </a:r>
            <a:br>
              <a:rPr lang="en-US" altLang="ja-JP" sz="36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</a:br>
            <a:r>
              <a:rPr lang="ja-JP" altLang="en-US" sz="2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　</a:t>
            </a:r>
            <a:r>
              <a:rPr lang="en-US" altLang="ja-JP" sz="2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10</a:t>
            </a:r>
            <a:r>
              <a:rPr lang="ja-JP" altLang="en-US" sz="2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）まとめ</a:t>
            </a:r>
            <a:endParaRPr lang="ja-JP" altLang="en-US" sz="2200" dirty="0"/>
          </a:p>
        </p:txBody>
      </p:sp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971600" y="1295101"/>
            <a:ext cx="7848872" cy="40061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ja-JP" altLang="en-US" sz="2000" dirty="0" smtClean="0"/>
              <a:t>地域特性について</a:t>
            </a:r>
            <a:endParaRPr lang="en-US" altLang="ja-JP" sz="2000" dirty="0" smtClean="0"/>
          </a:p>
          <a:p>
            <a:pPr marL="541338" indent="-96838">
              <a:buNone/>
            </a:pPr>
            <a:r>
              <a:rPr lang="ja-JP" altLang="en-US" sz="2000" dirty="0" smtClean="0"/>
              <a:t>・北部・南部に降雨量が多く、中部は降雨量が少ない傾向にある。</a:t>
            </a:r>
            <a:endParaRPr lang="en-US" altLang="ja-JP" sz="2000" dirty="0" smtClean="0"/>
          </a:p>
          <a:p>
            <a:pPr marL="541338" indent="-96838">
              <a:buNone/>
            </a:pPr>
            <a:r>
              <a:rPr lang="ja-JP" altLang="en-US" sz="2000" dirty="0"/>
              <a:t>・降雨量</a:t>
            </a:r>
            <a:r>
              <a:rPr lang="en-US" altLang="ja-JP" sz="2000" dirty="0"/>
              <a:t>100mm</a:t>
            </a:r>
            <a:r>
              <a:rPr lang="ja-JP" altLang="en-US" sz="2000" dirty="0"/>
              <a:t>を超える降雨の回数では、北部・南部で多く、中部では少ない傾向にある。</a:t>
            </a:r>
            <a:endParaRPr lang="en-US" altLang="ja-JP" sz="2000" dirty="0"/>
          </a:p>
          <a:p>
            <a:pPr marL="541338" indent="-96838">
              <a:buNone/>
            </a:pPr>
            <a:r>
              <a:rPr lang="ja-JP" altLang="en-US" sz="2000" dirty="0" smtClean="0"/>
              <a:t>・中部を含め、山際では山裾に比べ降雨量が多い傾向にある。</a:t>
            </a:r>
            <a:endParaRPr lang="en-US" altLang="ja-JP" sz="2000" dirty="0" smtClean="0"/>
          </a:p>
          <a:p>
            <a:pPr marL="541338" indent="-96838">
              <a:buNone/>
            </a:pPr>
            <a:endParaRPr lang="en-US" altLang="ja-JP" sz="20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ja-JP" altLang="en-US" sz="2000" dirty="0" smtClean="0"/>
              <a:t>期間特性について</a:t>
            </a:r>
            <a:endParaRPr lang="en-US" altLang="ja-JP" sz="2000" dirty="0" smtClean="0"/>
          </a:p>
          <a:p>
            <a:pPr marL="541338" indent="-96838">
              <a:buNone/>
            </a:pPr>
            <a:r>
              <a:rPr lang="ja-JP" altLang="en-US" sz="2000" dirty="0"/>
              <a:t>・</a:t>
            </a:r>
            <a:r>
              <a:rPr lang="en-US" altLang="ja-JP" sz="2000" dirty="0"/>
              <a:t>1994</a:t>
            </a:r>
            <a:r>
              <a:rPr lang="ja-JP" altLang="en-US" sz="2000" dirty="0"/>
              <a:t>～</a:t>
            </a:r>
            <a:r>
              <a:rPr lang="en-US" altLang="ja-JP" sz="2000" dirty="0"/>
              <a:t>2004</a:t>
            </a:r>
            <a:r>
              <a:rPr lang="ja-JP" altLang="en-US" sz="2000" dirty="0"/>
              <a:t>年の</a:t>
            </a:r>
            <a:r>
              <a:rPr lang="en-US" altLang="ja-JP" sz="2000" dirty="0"/>
              <a:t>11</a:t>
            </a:r>
            <a:r>
              <a:rPr lang="ja-JP" altLang="en-US" sz="2000" dirty="0"/>
              <a:t>年間（前期）と</a:t>
            </a:r>
            <a:r>
              <a:rPr lang="en-US" altLang="ja-JP" sz="2000" dirty="0"/>
              <a:t>2005</a:t>
            </a:r>
            <a:r>
              <a:rPr lang="ja-JP" altLang="en-US" sz="2000" dirty="0"/>
              <a:t>～</a:t>
            </a:r>
            <a:r>
              <a:rPr lang="en-US" altLang="ja-JP" sz="2000" dirty="0"/>
              <a:t>2015</a:t>
            </a:r>
            <a:r>
              <a:rPr lang="ja-JP" altLang="en-US" sz="2000" dirty="0"/>
              <a:t>年（後期）の</a:t>
            </a:r>
            <a:r>
              <a:rPr lang="en-US" altLang="ja-JP" sz="2000" dirty="0"/>
              <a:t>11</a:t>
            </a:r>
            <a:r>
              <a:rPr lang="ja-JP" altLang="en-US" sz="2000" dirty="0"/>
              <a:t>年間の比較で</a:t>
            </a:r>
            <a:r>
              <a:rPr lang="ja-JP" altLang="en-US" sz="2000" dirty="0" smtClean="0"/>
              <a:t>は、降雨量</a:t>
            </a:r>
            <a:r>
              <a:rPr lang="ja-JP" altLang="en-US" sz="2000" dirty="0"/>
              <a:t>や降雨量</a:t>
            </a:r>
            <a:r>
              <a:rPr lang="en-US" altLang="ja-JP" sz="2000" dirty="0"/>
              <a:t>100mm</a:t>
            </a:r>
            <a:r>
              <a:rPr lang="ja-JP" altLang="en-US" sz="2000" dirty="0"/>
              <a:t>を超える降雨の回数</a:t>
            </a:r>
            <a:r>
              <a:rPr lang="ja-JP" altLang="en-US" sz="2000" dirty="0" smtClean="0"/>
              <a:t>に顕著な差はみられない。</a:t>
            </a:r>
            <a:endParaRPr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164332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資料５－３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28</a:t>
            </a:fld>
            <a:endParaRPr kumimoji="1" lang="ja-JP" altLang="en-US"/>
          </a:p>
        </p:txBody>
      </p:sp>
      <p:sp>
        <p:nvSpPr>
          <p:cNvPr id="7" name="スライド番号プレースホルダー 3"/>
          <p:cNvSpPr txBox="1">
            <a:spLocks/>
          </p:cNvSpPr>
          <p:nvPr/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defPPr>
              <a:defRPr lang="ja-JP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F85341-AB73-4280-8395-A80C95690EE8}" type="slidenum">
              <a:rPr kumimoji="1" lang="ja-JP" altLang="en-US" smtClean="0"/>
              <a:pPr/>
              <a:t>28</a:t>
            </a:fld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58339" y="1340768"/>
            <a:ext cx="8496945" cy="43088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ja-JP" altLang="en-US" sz="2200" b="1" dirty="0">
                <a:solidFill>
                  <a:srgbClr val="000000"/>
                </a:solidFill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分析に用いる斜面崩壊要因</a:t>
            </a:r>
            <a:endParaRPr lang="en-US" altLang="ja-JP" sz="2200" b="1" dirty="0">
              <a:solidFill>
                <a:srgbClr val="000000"/>
              </a:solidFill>
              <a:latin typeface="HGSｺﾞｼｯｸM" panose="020B0600000000000000" pitchFamily="50" charset="-128"/>
              <a:ea typeface="HGSｺﾞｼｯｸM" panose="020B0600000000000000" pitchFamily="50" charset="-128"/>
              <a:cs typeface="Times New Roman"/>
            </a:endParaRPr>
          </a:p>
        </p:txBody>
      </p:sp>
      <p:graphicFrame>
        <p:nvGraphicFramePr>
          <p:cNvPr id="9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7222254"/>
              </p:ext>
            </p:extLst>
          </p:nvPr>
        </p:nvGraphicFramePr>
        <p:xfrm>
          <a:off x="539552" y="1844824"/>
          <a:ext cx="7776863" cy="43089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86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284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82984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58971">
                <a:tc gridSpan="2">
                  <a:txBody>
                    <a:bodyPr/>
                    <a:lstStyle/>
                    <a:p>
                      <a:r>
                        <a:rPr kumimoji="1" lang="ja-JP" altLang="en-US" sz="18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崩壊要因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内容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64952">
                <a:tc rowSpan="3">
                  <a:txBody>
                    <a:bodyPr/>
                    <a:lstStyle/>
                    <a:p>
                      <a:pPr algn="ctr"/>
                      <a:r>
                        <a:rPr kumimoji="1" lang="ja-JP" altLang="en-US" sz="18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素因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18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Times New Roman"/>
                        </a:rPr>
                        <a:t>地質</a:t>
                      </a:r>
                      <a:endParaRPr kumimoji="1" lang="ja-JP" altLang="en-US" sz="1800" b="1" dirty="0">
                        <a:latin typeface="+mn-ea"/>
                        <a:ea typeface="+mn-ea"/>
                        <a:cs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dirty="0"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沖積層，段丘層，大阪層群，和泉層群，花崗岩，泥岩・頁岩（近畿地方土木地質図）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8971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18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Times New Roman"/>
                        </a:rPr>
                        <a:t>比高</a:t>
                      </a:r>
                      <a:endParaRPr kumimoji="1" lang="ja-JP" altLang="en-US" sz="1800" b="1" dirty="0">
                        <a:latin typeface="+mn-ea"/>
                        <a:ea typeface="+mn-ea"/>
                        <a:cs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ja-JP" sz="1800" dirty="0">
                          <a:latin typeface="+mn-ea"/>
                          <a:ea typeface="+mn-ea"/>
                        </a:rPr>
                        <a:t>東西</a:t>
                      </a:r>
                      <a:r>
                        <a:rPr lang="en-US" altLang="ja-JP" sz="1800" dirty="0">
                          <a:latin typeface="+mn-ea"/>
                          <a:ea typeface="+mn-ea"/>
                        </a:rPr>
                        <a:t>2</a:t>
                      </a:r>
                      <a:r>
                        <a:rPr lang="ja-JP" altLang="ja-JP" sz="1800" dirty="0">
                          <a:latin typeface="+mn-ea"/>
                          <a:ea typeface="+mn-ea"/>
                        </a:rPr>
                        <a:t>ｋｍ</a:t>
                      </a:r>
                      <a:r>
                        <a:rPr lang="en-US" altLang="ja-JP" sz="1800" dirty="0">
                          <a:latin typeface="+mn-ea"/>
                          <a:ea typeface="+mn-ea"/>
                        </a:rPr>
                        <a:t>×</a:t>
                      </a:r>
                      <a:r>
                        <a:rPr lang="ja-JP" altLang="ja-JP" sz="1800" dirty="0">
                          <a:latin typeface="+mn-ea"/>
                          <a:ea typeface="+mn-ea"/>
                        </a:rPr>
                        <a:t>南北</a:t>
                      </a:r>
                      <a:r>
                        <a:rPr lang="en-US" altLang="ja-JP" sz="1800" dirty="0">
                          <a:latin typeface="+mn-ea"/>
                          <a:ea typeface="+mn-ea"/>
                        </a:rPr>
                        <a:t>1.5</a:t>
                      </a:r>
                      <a:r>
                        <a:rPr lang="ja-JP" altLang="ja-JP" sz="1800" dirty="0">
                          <a:latin typeface="+mn-ea"/>
                          <a:ea typeface="+mn-ea"/>
                        </a:rPr>
                        <a:t>ｋｍの行政メッシュ</a:t>
                      </a:r>
                      <a:r>
                        <a:rPr lang="ja-JP" altLang="en-US" sz="1800" dirty="0">
                          <a:latin typeface="+mn-ea"/>
                          <a:ea typeface="+mn-ea"/>
                        </a:rPr>
                        <a:t>（</a:t>
                      </a:r>
                      <a:r>
                        <a:rPr lang="ja-JP" altLang="ja-JP" sz="1800" dirty="0"/>
                        <a:t>大阪府地形図（</a:t>
                      </a:r>
                      <a:r>
                        <a:rPr lang="en-US" altLang="ja-JP" sz="1800" dirty="0"/>
                        <a:t>1/2500</a:t>
                      </a:r>
                      <a:r>
                        <a:rPr lang="ja-JP" altLang="ja-JP" sz="1800" dirty="0"/>
                        <a:t>）図郭割</a:t>
                      </a:r>
                      <a:r>
                        <a:rPr lang="ja-JP" altLang="en-US" sz="1800" dirty="0"/>
                        <a:t>）</a:t>
                      </a:r>
                      <a:r>
                        <a:rPr lang="ja-JP" altLang="ja-JP" sz="1800" dirty="0"/>
                        <a:t>のメッシュ</a:t>
                      </a:r>
                      <a:r>
                        <a:rPr lang="ja-JP" altLang="ja-JP" sz="1800" dirty="0">
                          <a:latin typeface="+mn-ea"/>
                          <a:ea typeface="+mn-ea"/>
                        </a:rPr>
                        <a:t>内の最高標高と最低標高の差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8971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18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Times New Roman"/>
                        </a:rPr>
                        <a:t>傾斜</a:t>
                      </a:r>
                      <a:endParaRPr kumimoji="1" lang="ja-JP" altLang="en-US" sz="1800" b="1" dirty="0">
                        <a:latin typeface="+mn-ea"/>
                        <a:ea typeface="+mn-ea"/>
                        <a:cs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ja-JP" sz="1800" dirty="0">
                          <a:latin typeface="+mn-ea"/>
                          <a:ea typeface="+mn-ea"/>
                        </a:rPr>
                        <a:t>行政メッシュ</a:t>
                      </a:r>
                      <a:r>
                        <a:rPr lang="ja-JP" altLang="en-US" sz="1800" dirty="0">
                          <a:latin typeface="+mn-ea"/>
                          <a:ea typeface="+mn-ea"/>
                        </a:rPr>
                        <a:t>（</a:t>
                      </a:r>
                      <a:r>
                        <a:rPr lang="ja-JP" altLang="ja-JP" sz="1800" dirty="0"/>
                        <a:t>大阪府地形図（</a:t>
                      </a:r>
                      <a:r>
                        <a:rPr lang="en-US" altLang="ja-JP" sz="1800" dirty="0"/>
                        <a:t>1/2500</a:t>
                      </a:r>
                      <a:r>
                        <a:rPr lang="ja-JP" altLang="ja-JP" sz="1800" dirty="0"/>
                        <a:t>）図郭割</a:t>
                      </a:r>
                      <a:r>
                        <a:rPr lang="ja-JP" altLang="en-US" sz="1800" dirty="0"/>
                        <a:t>）</a:t>
                      </a:r>
                      <a:r>
                        <a:rPr lang="ja-JP" altLang="ja-JP" sz="1800" dirty="0">
                          <a:latin typeface="+mn-ea"/>
                          <a:ea typeface="+mn-ea"/>
                        </a:rPr>
                        <a:t>内の</a:t>
                      </a:r>
                      <a:r>
                        <a:rPr lang="en-US" altLang="ja-JP" sz="1800" dirty="0">
                          <a:latin typeface="+mn-ea"/>
                          <a:ea typeface="+mn-ea"/>
                        </a:rPr>
                        <a:t>50</a:t>
                      </a:r>
                      <a:r>
                        <a:rPr lang="ja-JP" altLang="ja-JP" sz="1800" dirty="0" err="1">
                          <a:latin typeface="+mn-ea"/>
                          <a:ea typeface="+mn-ea"/>
                        </a:rPr>
                        <a:t>ｍ</a:t>
                      </a:r>
                      <a:r>
                        <a:rPr lang="ja-JP" altLang="ja-JP" sz="1800" dirty="0">
                          <a:latin typeface="+mn-ea"/>
                          <a:ea typeface="+mn-ea"/>
                        </a:rPr>
                        <a:t>数値地図による最大傾斜</a:t>
                      </a:r>
                      <a:endParaRPr kumimoji="1" lang="ja-JP" altLang="en-US" sz="1800" dirty="0">
                        <a:latin typeface="+mn-ea"/>
                        <a:ea typeface="+mn-ea"/>
                        <a:cs typeface="Meiryo UI" panose="020B060403050404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9611"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18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誘因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18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Times New Roman"/>
                        </a:rPr>
                        <a:t>災害時最大</a:t>
                      </a:r>
                      <a:r>
                        <a:rPr lang="en-US" altLang="ja-JP" sz="18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Times New Roman"/>
                        </a:rPr>
                        <a:t>24</a:t>
                      </a:r>
                      <a:r>
                        <a:rPr lang="ja-JP" altLang="en-US" sz="18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Times New Roman"/>
                        </a:rPr>
                        <a:t>時間雨量</a:t>
                      </a:r>
                      <a:endParaRPr kumimoji="1" lang="ja-JP" altLang="en-US" sz="1800" b="1" dirty="0">
                        <a:latin typeface="+mn-ea"/>
                        <a:ea typeface="+mn-ea"/>
                        <a:cs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ja-JP" sz="1800" dirty="0">
                          <a:latin typeface="+mn-ea"/>
                          <a:ea typeface="+mn-ea"/>
                        </a:rPr>
                        <a:t>災害発生時の降雨イベントごとの</a:t>
                      </a:r>
                      <a:r>
                        <a:rPr lang="en-US" altLang="ja-JP" sz="1800" dirty="0">
                          <a:latin typeface="+mn-ea"/>
                          <a:ea typeface="+mn-ea"/>
                        </a:rPr>
                        <a:t>24</a:t>
                      </a:r>
                      <a:r>
                        <a:rPr lang="ja-JP" altLang="ja-JP" sz="1800" dirty="0">
                          <a:latin typeface="+mn-ea"/>
                          <a:ea typeface="+mn-ea"/>
                        </a:rPr>
                        <a:t>時間雨量の最大値</a:t>
                      </a:r>
                      <a:endParaRPr kumimoji="1" lang="ja-JP" altLang="en-US" sz="1800" dirty="0">
                        <a:latin typeface="+mn-ea"/>
                        <a:ea typeface="+mn-ea"/>
                        <a:cs typeface="Meiryo UI" panose="020B060403050404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80932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altLang="ja-JP" sz="18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Times New Roman"/>
                        </a:rPr>
                        <a:t>10</a:t>
                      </a:r>
                      <a:r>
                        <a:rPr lang="ja-JP" altLang="en-US" sz="18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Times New Roman"/>
                        </a:rPr>
                        <a:t>年確率</a:t>
                      </a:r>
                      <a:r>
                        <a:rPr lang="en-US" altLang="ja-JP" sz="18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Times New Roman"/>
                        </a:rPr>
                        <a:t>24</a:t>
                      </a:r>
                      <a:r>
                        <a:rPr lang="ja-JP" altLang="en-US" sz="18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Times New Roman"/>
                        </a:rPr>
                        <a:t>時間雨量</a:t>
                      </a:r>
                      <a:endParaRPr lang="en-US" altLang="ja-JP" sz="1800" b="1" dirty="0">
                        <a:solidFill>
                          <a:srgbClr val="000000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ja-JP" sz="1800" dirty="0">
                          <a:latin typeface="+mn-ea"/>
                          <a:ea typeface="+mn-ea"/>
                        </a:rPr>
                        <a:t>メッシュの</a:t>
                      </a:r>
                      <a:r>
                        <a:rPr lang="ja-JP" altLang="en-US" sz="1800" dirty="0">
                          <a:latin typeface="+mn-ea"/>
                          <a:ea typeface="+mn-ea"/>
                        </a:rPr>
                        <a:t>最寄の</a:t>
                      </a:r>
                      <a:r>
                        <a:rPr lang="ja-JP" altLang="ja-JP" sz="1800" dirty="0">
                          <a:latin typeface="+mn-ea"/>
                          <a:ea typeface="+mn-ea"/>
                        </a:rPr>
                        <a:t>観測所における</a:t>
                      </a:r>
                      <a:r>
                        <a:rPr lang="en-US" altLang="ja-JP" sz="1800" dirty="0">
                          <a:latin typeface="+mn-ea"/>
                          <a:ea typeface="+mn-ea"/>
                        </a:rPr>
                        <a:t>10</a:t>
                      </a:r>
                      <a:r>
                        <a:rPr lang="ja-JP" altLang="ja-JP" sz="1800" dirty="0">
                          <a:latin typeface="+mn-ea"/>
                          <a:ea typeface="+mn-ea"/>
                        </a:rPr>
                        <a:t>年確率</a:t>
                      </a:r>
                      <a:r>
                        <a:rPr lang="en-US" altLang="ja-JP" sz="1800" dirty="0">
                          <a:latin typeface="+mn-ea"/>
                          <a:ea typeface="+mn-ea"/>
                        </a:rPr>
                        <a:t>24</a:t>
                      </a:r>
                      <a:r>
                        <a:rPr lang="ja-JP" altLang="ja-JP" sz="1800" dirty="0">
                          <a:latin typeface="+mn-ea"/>
                          <a:ea typeface="+mn-ea"/>
                        </a:rPr>
                        <a:t>時間雨量</a:t>
                      </a:r>
                      <a:endParaRPr kumimoji="1" lang="ja-JP" altLang="en-US" sz="1800" dirty="0">
                        <a:latin typeface="+mn-ea"/>
                        <a:ea typeface="+mn-ea"/>
                        <a:cs typeface="Meiryo UI" panose="020B060403050404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2" name="タイトル 1"/>
          <p:cNvSpPr txBox="1">
            <a:spLocks/>
          </p:cNvSpPr>
          <p:nvPr/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 vert="horz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1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４．災害特性の把握</a:t>
            </a:r>
            <a:r>
              <a:rPr lang="en-US" altLang="ja-JP" sz="36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/>
            </a:r>
            <a:br>
              <a:rPr lang="en-US" altLang="ja-JP" sz="36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</a:br>
            <a:r>
              <a:rPr lang="ja-JP" altLang="en-US" sz="2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　</a:t>
            </a:r>
            <a:r>
              <a:rPr lang="ja-JP" altLang="en-US" sz="2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１）斜面</a:t>
            </a:r>
            <a:r>
              <a:rPr lang="ja-JP" altLang="en-US" sz="2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崩壊</a:t>
            </a:r>
            <a:r>
              <a:rPr lang="ja-JP" altLang="en-US" sz="2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要因</a:t>
            </a:r>
            <a:endParaRPr lang="ja-JP" altLang="en-US" sz="2200" dirty="0"/>
          </a:p>
        </p:txBody>
      </p:sp>
    </p:spTree>
    <p:extLst>
      <p:ext uri="{BB962C8B-B14F-4D97-AF65-F5344CB8AC3E}">
        <p14:creationId xmlns:p14="http://schemas.microsoft.com/office/powerpoint/2010/main" val="178964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資料５－３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29</a:t>
            </a:fld>
            <a:endParaRPr kumimoji="1" lang="ja-JP" altLang="en-US"/>
          </a:p>
        </p:txBody>
      </p:sp>
      <p:graphicFrame>
        <p:nvGraphicFramePr>
          <p:cNvPr id="7" name="コンテンツ プレースホルダー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1816692"/>
              </p:ext>
            </p:extLst>
          </p:nvPr>
        </p:nvGraphicFramePr>
        <p:xfrm>
          <a:off x="971600" y="1484784"/>
          <a:ext cx="3611780" cy="50331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110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248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6775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03544">
                <a:tc gridSpan="2">
                  <a:txBody>
                    <a:bodyPr/>
                    <a:lstStyle/>
                    <a:p>
                      <a:endParaRPr lang="ja-JP" sz="1050" kern="100" dirty="0">
                        <a:effectLst/>
                        <a:latin typeface="Century"/>
                      </a:endParaRPr>
                    </a:p>
                  </a:txBody>
                  <a:tcPr marL="53285" marR="53285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ja-JP" sz="1050" kern="100" dirty="0">
                        <a:effectLst/>
                        <a:latin typeface="Century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000" kern="0" dirty="0">
                          <a:effectLst/>
                        </a:rPr>
                        <a:t>道路災害</a:t>
                      </a:r>
                      <a:endParaRPr lang="ja-JP" sz="1050" kern="100" dirty="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493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1000" kern="0" dirty="0">
                          <a:effectLst/>
                          <a:latin typeface="+mn-lt"/>
                          <a:ea typeface="+mn-ea"/>
                          <a:cs typeface="+mn-cs"/>
                        </a:rPr>
                        <a:t>1994</a:t>
                      </a:r>
                      <a:endParaRPr lang="ja-JP" sz="1050" kern="100" dirty="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9.7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000" kern="0" dirty="0">
                          <a:effectLst/>
                        </a:rPr>
                        <a:t>豪雨</a:t>
                      </a:r>
                      <a:endParaRPr lang="ja-JP" sz="1050" kern="100" dirty="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1</a:t>
                      </a:r>
                      <a:endParaRPr lang="ja-JP" sz="1050" kern="100" dirty="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4936"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1000" kern="0" dirty="0">
                          <a:effectLst/>
                          <a:latin typeface="+mn-lt"/>
                          <a:ea typeface="+mn-ea"/>
                          <a:cs typeface="+mn-cs"/>
                        </a:rPr>
                        <a:t>1995</a:t>
                      </a:r>
                      <a:endParaRPr lang="ja-JP" sz="1050" kern="100" dirty="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5.11</a:t>
                      </a:r>
                      <a:r>
                        <a:rPr lang="ja-JP" sz="1000" kern="0">
                          <a:effectLst/>
                        </a:rPr>
                        <a:t>～</a:t>
                      </a:r>
                      <a:r>
                        <a:rPr lang="en-US" sz="1000" kern="0">
                          <a:effectLst/>
                        </a:rPr>
                        <a:t>5.15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000" kern="0">
                          <a:effectLst/>
                        </a:rPr>
                        <a:t>梅雨前線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493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6.30</a:t>
                      </a:r>
                      <a:r>
                        <a:rPr lang="ja-JP" sz="1000" kern="0">
                          <a:effectLst/>
                        </a:rPr>
                        <a:t>～</a:t>
                      </a:r>
                      <a:r>
                        <a:rPr lang="en-US" sz="1000" kern="0">
                          <a:effectLst/>
                        </a:rPr>
                        <a:t>7.6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000" kern="0">
                          <a:effectLst/>
                        </a:rPr>
                        <a:t>梅雨前線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4936"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1000" kern="0" dirty="0">
                          <a:effectLst/>
                        </a:rPr>
                        <a:t>1997</a:t>
                      </a:r>
                      <a:endParaRPr lang="ja-JP" sz="1050" kern="100" dirty="0">
                        <a:effectLst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7.2</a:t>
                      </a:r>
                      <a:r>
                        <a:rPr lang="ja-JP" sz="1000" kern="0">
                          <a:effectLst/>
                        </a:rPr>
                        <a:t>～</a:t>
                      </a:r>
                      <a:r>
                        <a:rPr lang="en-US" sz="1000" kern="0">
                          <a:effectLst/>
                        </a:rPr>
                        <a:t>7.18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000" kern="0">
                          <a:effectLst/>
                        </a:rPr>
                        <a:t>梅雨前線豪雨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2493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8.3</a:t>
                      </a:r>
                      <a:r>
                        <a:rPr lang="ja-JP" sz="1000" kern="0">
                          <a:effectLst/>
                        </a:rPr>
                        <a:t>～</a:t>
                      </a:r>
                      <a:r>
                        <a:rPr lang="en-US" sz="1000" kern="0">
                          <a:effectLst/>
                        </a:rPr>
                        <a:t>8.13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000" kern="0">
                          <a:effectLst/>
                        </a:rPr>
                        <a:t>豪雨及び台風</a:t>
                      </a:r>
                      <a:r>
                        <a:rPr lang="en-US" sz="1000" kern="0">
                          <a:effectLst/>
                        </a:rPr>
                        <a:t>11</a:t>
                      </a:r>
                      <a:r>
                        <a:rPr lang="ja-JP" sz="1000" kern="0">
                          <a:effectLst/>
                        </a:rPr>
                        <a:t>号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24936"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1000" kern="0" dirty="0">
                          <a:effectLst/>
                          <a:latin typeface="+mn-lt"/>
                          <a:ea typeface="+mn-ea"/>
                          <a:cs typeface="+mn-cs"/>
                        </a:rPr>
                        <a:t>1998</a:t>
                      </a:r>
                      <a:endParaRPr lang="ja-JP" sz="1050" kern="100" dirty="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6.12</a:t>
                      </a:r>
                      <a:r>
                        <a:rPr lang="ja-JP" sz="1000" kern="0">
                          <a:effectLst/>
                        </a:rPr>
                        <a:t>～</a:t>
                      </a:r>
                      <a:r>
                        <a:rPr lang="en-US" sz="1000" kern="0">
                          <a:effectLst/>
                        </a:rPr>
                        <a:t>6.28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000" kern="0">
                          <a:effectLst/>
                        </a:rPr>
                        <a:t>梅雨前線豪雨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3162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10.13</a:t>
                      </a:r>
                      <a:r>
                        <a:rPr lang="ja-JP" sz="1000" kern="0">
                          <a:effectLst/>
                        </a:rPr>
                        <a:t>～</a:t>
                      </a:r>
                      <a:r>
                        <a:rPr lang="en-US" sz="1000" kern="0">
                          <a:effectLst/>
                        </a:rPr>
                        <a:t>10.18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000" kern="0">
                          <a:effectLst/>
                        </a:rPr>
                        <a:t>豪雨及び台風</a:t>
                      </a:r>
                      <a:r>
                        <a:rPr lang="en-US" sz="1000" kern="0">
                          <a:effectLst/>
                        </a:rPr>
                        <a:t>10</a:t>
                      </a:r>
                      <a:r>
                        <a:rPr lang="ja-JP" sz="1000" kern="0">
                          <a:effectLst/>
                        </a:rPr>
                        <a:t>号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9146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1000" kern="0" dirty="0">
                          <a:effectLst/>
                          <a:latin typeface="+mn-lt"/>
                          <a:ea typeface="+mn-ea"/>
                          <a:cs typeface="+mn-cs"/>
                        </a:rPr>
                        <a:t>1999</a:t>
                      </a:r>
                      <a:endParaRPr lang="ja-JP" sz="1050" kern="100" dirty="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6.27</a:t>
                      </a:r>
                      <a:r>
                        <a:rPr lang="ja-JP" sz="1000" kern="0">
                          <a:effectLst/>
                        </a:rPr>
                        <a:t>～</a:t>
                      </a:r>
                      <a:r>
                        <a:rPr lang="en-US" sz="1000" kern="0">
                          <a:effectLst/>
                        </a:rPr>
                        <a:t>7.4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000" kern="0">
                          <a:effectLst/>
                        </a:rPr>
                        <a:t>梅雨前線豪雨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25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9146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1000" kern="0" dirty="0">
                          <a:effectLst/>
                          <a:latin typeface="+mn-lt"/>
                          <a:ea typeface="+mn-ea"/>
                          <a:cs typeface="+mn-cs"/>
                        </a:rPr>
                        <a:t>2001</a:t>
                      </a:r>
                      <a:endParaRPr lang="ja-JP" sz="1050" kern="100" dirty="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11.15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000" kern="0">
                          <a:effectLst/>
                        </a:rPr>
                        <a:t>地すべり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2493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1000" kern="0" dirty="0">
                          <a:effectLst/>
                          <a:latin typeface="+mn-lt"/>
                          <a:ea typeface="+mn-ea"/>
                          <a:cs typeface="+mn-cs"/>
                        </a:rPr>
                        <a:t>2003</a:t>
                      </a:r>
                      <a:endParaRPr lang="ja-JP" sz="1050" kern="100" dirty="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9.24</a:t>
                      </a:r>
                      <a:r>
                        <a:rPr lang="ja-JP" sz="1000" kern="0">
                          <a:effectLst/>
                        </a:rPr>
                        <a:t>～</a:t>
                      </a:r>
                      <a:r>
                        <a:rPr lang="en-US" sz="1000" kern="0">
                          <a:effectLst/>
                        </a:rPr>
                        <a:t>9.25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000" kern="0" dirty="0">
                          <a:effectLst/>
                        </a:rPr>
                        <a:t>豪雨</a:t>
                      </a:r>
                      <a:endParaRPr lang="ja-JP" sz="1050" kern="100" dirty="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9146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1000" kern="0" dirty="0">
                          <a:effectLst/>
                          <a:latin typeface="+mn-lt"/>
                          <a:ea typeface="+mn-ea"/>
                          <a:cs typeface="+mn-cs"/>
                        </a:rPr>
                        <a:t>2004</a:t>
                      </a:r>
                      <a:endParaRPr lang="ja-JP" sz="1050" kern="100" dirty="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9.28</a:t>
                      </a:r>
                      <a:r>
                        <a:rPr lang="ja-JP" sz="1000" kern="0">
                          <a:effectLst/>
                        </a:rPr>
                        <a:t>～</a:t>
                      </a:r>
                      <a:r>
                        <a:rPr lang="en-US" sz="1000" kern="0">
                          <a:effectLst/>
                        </a:rPr>
                        <a:t>9.30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000" kern="0">
                          <a:effectLst/>
                        </a:rPr>
                        <a:t>台風</a:t>
                      </a:r>
                      <a:r>
                        <a:rPr lang="en-US" sz="1000" kern="0">
                          <a:effectLst/>
                        </a:rPr>
                        <a:t>21</a:t>
                      </a:r>
                      <a:r>
                        <a:rPr lang="ja-JP" sz="1000" kern="0">
                          <a:effectLst/>
                        </a:rPr>
                        <a:t>号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9146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1000" kern="0" dirty="0">
                          <a:effectLst/>
                          <a:latin typeface="+mn-lt"/>
                          <a:ea typeface="+mn-ea"/>
                          <a:cs typeface="+mn-cs"/>
                        </a:rPr>
                        <a:t>2005</a:t>
                      </a:r>
                      <a:endParaRPr lang="ja-JP" sz="1050" kern="100" dirty="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9.9</a:t>
                      </a:r>
                      <a:r>
                        <a:rPr lang="ja-JP" sz="1000" kern="0">
                          <a:effectLst/>
                        </a:rPr>
                        <a:t>～</a:t>
                      </a:r>
                      <a:r>
                        <a:rPr lang="en-US" sz="1000" kern="0">
                          <a:effectLst/>
                        </a:rPr>
                        <a:t>9.11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000" kern="0">
                          <a:effectLst/>
                        </a:rPr>
                        <a:t>豪雨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4987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1000" kern="0" dirty="0">
                          <a:effectLst/>
                          <a:latin typeface="+mn-lt"/>
                          <a:ea typeface="+mn-ea"/>
                          <a:cs typeface="+mn-cs"/>
                        </a:rPr>
                        <a:t>2007</a:t>
                      </a:r>
                      <a:endParaRPr lang="ja-JP" sz="1050" kern="100" dirty="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7.5</a:t>
                      </a:r>
                      <a:r>
                        <a:rPr lang="ja-JP" sz="1000" kern="0">
                          <a:effectLst/>
                        </a:rPr>
                        <a:t>～</a:t>
                      </a:r>
                      <a:r>
                        <a:rPr lang="en-US" sz="1000" kern="0">
                          <a:effectLst/>
                        </a:rPr>
                        <a:t>7.17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000" kern="0">
                          <a:effectLst/>
                        </a:rPr>
                        <a:t>梅雨前線豪雨及び台風</a:t>
                      </a:r>
                      <a:r>
                        <a:rPr lang="en-US" sz="1000" kern="0">
                          <a:effectLst/>
                        </a:rPr>
                        <a:t>4</a:t>
                      </a:r>
                      <a:r>
                        <a:rPr lang="ja-JP" sz="1000" kern="0">
                          <a:effectLst/>
                        </a:rPr>
                        <a:t>号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050" kern="100" dirty="0">
                          <a:effectLst/>
                          <a:latin typeface="Century"/>
                          <a:ea typeface="ＭＳ 明朝"/>
                          <a:cs typeface="Times New Roman"/>
                        </a:rPr>
                        <a:t>4</a:t>
                      </a:r>
                      <a:endParaRPr lang="ja-JP" sz="1050" kern="100" dirty="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9146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1000" kern="0" dirty="0">
                          <a:effectLst/>
                          <a:latin typeface="+mn-lt"/>
                          <a:ea typeface="+mn-ea"/>
                          <a:cs typeface="+mn-cs"/>
                        </a:rPr>
                        <a:t>2008</a:t>
                      </a:r>
                      <a:endParaRPr lang="ja-JP" sz="1050" kern="100" dirty="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5.24</a:t>
                      </a:r>
                      <a:r>
                        <a:rPr lang="ja-JP" sz="1000" kern="0">
                          <a:effectLst/>
                        </a:rPr>
                        <a:t>～</a:t>
                      </a:r>
                      <a:r>
                        <a:rPr lang="en-US" sz="1000" kern="0">
                          <a:effectLst/>
                        </a:rPr>
                        <a:t>5.25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000" kern="0">
                          <a:effectLst/>
                        </a:rPr>
                        <a:t>豪雨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2</a:t>
                      </a:r>
                      <a:endParaRPr lang="ja-JP" sz="1050" kern="100" dirty="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9146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1000" kern="0" dirty="0">
                          <a:effectLst/>
                          <a:latin typeface="+mn-lt"/>
                          <a:ea typeface="+mn-ea"/>
                          <a:cs typeface="+mn-cs"/>
                        </a:rPr>
                        <a:t>2009</a:t>
                      </a:r>
                      <a:endParaRPr lang="ja-JP" sz="1050" kern="100" dirty="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10.5</a:t>
                      </a:r>
                      <a:r>
                        <a:rPr lang="ja-JP" sz="1000" kern="0">
                          <a:effectLst/>
                        </a:rPr>
                        <a:t>～</a:t>
                      </a:r>
                      <a:r>
                        <a:rPr lang="en-US" sz="1000" kern="0">
                          <a:effectLst/>
                        </a:rPr>
                        <a:t>10.9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000" kern="0" dirty="0">
                          <a:effectLst/>
                        </a:rPr>
                        <a:t>台風１８号</a:t>
                      </a:r>
                      <a:endParaRPr lang="ja-JP" sz="1050" kern="100" dirty="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2</a:t>
                      </a:r>
                      <a:endParaRPr lang="ja-JP" sz="1050" kern="100" dirty="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24936">
                <a:tc rowSpan="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1000" kern="0" dirty="0">
                          <a:effectLst/>
                          <a:latin typeface="+mn-lt"/>
                          <a:ea typeface="+mn-ea"/>
                          <a:cs typeface="+mn-cs"/>
                        </a:rPr>
                        <a:t>2010</a:t>
                      </a:r>
                      <a:endParaRPr lang="ja-JP" sz="1050" kern="100" dirty="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6.15</a:t>
                      </a:r>
                      <a:r>
                        <a:rPr lang="ja-JP" sz="1000" kern="0">
                          <a:effectLst/>
                        </a:rPr>
                        <a:t>～</a:t>
                      </a:r>
                      <a:r>
                        <a:rPr lang="en-US" sz="1000" kern="0">
                          <a:effectLst/>
                        </a:rPr>
                        <a:t>6.16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000" kern="0">
                          <a:effectLst/>
                        </a:rPr>
                        <a:t>梅雨前線豪雨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1</a:t>
                      </a:r>
                      <a:endParaRPr lang="ja-JP" sz="1050" kern="100" dirty="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2493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7.8</a:t>
                      </a:r>
                      <a:r>
                        <a:rPr lang="ja-JP" sz="1000" kern="0">
                          <a:effectLst/>
                        </a:rPr>
                        <a:t>～</a:t>
                      </a:r>
                      <a:r>
                        <a:rPr lang="en-US" sz="1000" kern="0">
                          <a:effectLst/>
                        </a:rPr>
                        <a:t>7.17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000" kern="0">
                          <a:effectLst/>
                        </a:rPr>
                        <a:t>梅雨前線豪雨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2493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8.8</a:t>
                      </a:r>
                      <a:r>
                        <a:rPr lang="ja-JP" sz="1000" kern="0">
                          <a:effectLst/>
                        </a:rPr>
                        <a:t>～</a:t>
                      </a:r>
                      <a:r>
                        <a:rPr lang="en-US" sz="1000" kern="0">
                          <a:effectLst/>
                        </a:rPr>
                        <a:t>8.12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000" kern="0">
                          <a:effectLst/>
                        </a:rPr>
                        <a:t>豪雨及び台風</a:t>
                      </a:r>
                      <a:r>
                        <a:rPr lang="en-US" sz="1000" kern="0">
                          <a:effectLst/>
                        </a:rPr>
                        <a:t>4</a:t>
                      </a:r>
                      <a:r>
                        <a:rPr lang="ja-JP" sz="1000" kern="0">
                          <a:effectLst/>
                        </a:rPr>
                        <a:t>号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1</a:t>
                      </a:r>
                      <a:endParaRPr lang="ja-JP" sz="1050" kern="100" dirty="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24936"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1000" kern="0" dirty="0">
                          <a:effectLst/>
                          <a:latin typeface="+mn-lt"/>
                          <a:ea typeface="+mn-ea"/>
                          <a:cs typeface="+mn-cs"/>
                        </a:rPr>
                        <a:t>2011</a:t>
                      </a:r>
                      <a:endParaRPr lang="ja-JP" sz="1050" kern="100" dirty="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5.27</a:t>
                      </a:r>
                      <a:r>
                        <a:rPr lang="ja-JP" sz="1000" kern="0">
                          <a:effectLst/>
                        </a:rPr>
                        <a:t>～</a:t>
                      </a:r>
                      <a:r>
                        <a:rPr lang="en-US" sz="1000" kern="0">
                          <a:effectLst/>
                        </a:rPr>
                        <a:t>5.30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000" kern="0">
                          <a:effectLst/>
                        </a:rPr>
                        <a:t>台風</a:t>
                      </a:r>
                      <a:r>
                        <a:rPr lang="en-US" sz="1000" kern="0">
                          <a:effectLst/>
                        </a:rPr>
                        <a:t>2</a:t>
                      </a:r>
                      <a:r>
                        <a:rPr lang="ja-JP" sz="1000" kern="0">
                          <a:effectLst/>
                        </a:rPr>
                        <a:t>号及び豪雨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3</a:t>
                      </a:r>
                      <a:endParaRPr lang="ja-JP" sz="1050" kern="100" dirty="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2493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6.10</a:t>
                      </a:r>
                      <a:r>
                        <a:rPr lang="ja-JP" sz="1000" kern="0">
                          <a:effectLst/>
                        </a:rPr>
                        <a:t>～</a:t>
                      </a:r>
                      <a:r>
                        <a:rPr lang="en-US" sz="1000" kern="0">
                          <a:effectLst/>
                        </a:rPr>
                        <a:t>6.13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000" kern="0">
                          <a:effectLst/>
                        </a:rPr>
                        <a:t>梅雨前線豪雨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1</a:t>
                      </a:r>
                      <a:endParaRPr lang="ja-JP" sz="1050" kern="100" dirty="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24936">
                <a:tc rowSpan="4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1000" kern="0" dirty="0">
                          <a:effectLst/>
                          <a:latin typeface="+mn-lt"/>
                          <a:ea typeface="+mn-ea"/>
                          <a:cs typeface="+mn-cs"/>
                        </a:rPr>
                        <a:t>2012</a:t>
                      </a:r>
                      <a:endParaRPr lang="ja-JP" sz="1050" kern="100" dirty="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6.14</a:t>
                      </a:r>
                      <a:r>
                        <a:rPr lang="ja-JP" sz="1000" kern="0">
                          <a:effectLst/>
                        </a:rPr>
                        <a:t>～</a:t>
                      </a:r>
                      <a:r>
                        <a:rPr lang="en-US" sz="1000" kern="0">
                          <a:effectLst/>
                        </a:rPr>
                        <a:t>6.28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000" kern="0">
                          <a:effectLst/>
                        </a:rPr>
                        <a:t>台風</a:t>
                      </a:r>
                      <a:r>
                        <a:rPr lang="en-US" sz="1000" kern="0">
                          <a:effectLst/>
                        </a:rPr>
                        <a:t>12</a:t>
                      </a:r>
                      <a:r>
                        <a:rPr lang="ja-JP" sz="1000" kern="0">
                          <a:effectLst/>
                        </a:rPr>
                        <a:t>号及び豪雨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2493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6.30</a:t>
                      </a:r>
                      <a:r>
                        <a:rPr lang="ja-JP" sz="1000" kern="0">
                          <a:effectLst/>
                        </a:rPr>
                        <a:t>～</a:t>
                      </a:r>
                      <a:r>
                        <a:rPr lang="en-US" sz="1000" kern="0">
                          <a:effectLst/>
                        </a:rPr>
                        <a:t>7.8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000" kern="0">
                          <a:effectLst/>
                        </a:rPr>
                        <a:t>梅雨前線豪雨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12493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7.10</a:t>
                      </a:r>
                      <a:r>
                        <a:rPr lang="ja-JP" sz="1000" kern="0">
                          <a:effectLst/>
                        </a:rPr>
                        <a:t>～</a:t>
                      </a:r>
                      <a:r>
                        <a:rPr lang="en-US" sz="1000" kern="0">
                          <a:effectLst/>
                        </a:rPr>
                        <a:t>7.23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000" kern="0">
                          <a:effectLst/>
                        </a:rPr>
                        <a:t>梅雨前線豪雨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12493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8.11</a:t>
                      </a:r>
                      <a:r>
                        <a:rPr lang="ja-JP" sz="1000" kern="0">
                          <a:effectLst/>
                        </a:rPr>
                        <a:t>～</a:t>
                      </a:r>
                      <a:r>
                        <a:rPr lang="en-US" sz="1000" kern="0">
                          <a:effectLst/>
                        </a:rPr>
                        <a:t>8.15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000" kern="0">
                          <a:effectLst/>
                        </a:rPr>
                        <a:t>豪雨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1</a:t>
                      </a:r>
                      <a:endParaRPr lang="ja-JP" sz="1050" kern="100" dirty="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19146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1000" kern="0" dirty="0">
                          <a:effectLst/>
                          <a:latin typeface="+mn-lt"/>
                          <a:ea typeface="+mn-ea"/>
                          <a:cs typeface="+mn-cs"/>
                        </a:rPr>
                        <a:t>2013</a:t>
                      </a:r>
                      <a:endParaRPr lang="ja-JP" sz="1050" kern="100" dirty="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9.14</a:t>
                      </a:r>
                      <a:r>
                        <a:rPr lang="ja-JP" sz="1000" kern="0">
                          <a:effectLst/>
                        </a:rPr>
                        <a:t>～</a:t>
                      </a:r>
                      <a:r>
                        <a:rPr lang="en-US" sz="1000" kern="0">
                          <a:effectLst/>
                        </a:rPr>
                        <a:t>9.17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000" kern="0">
                          <a:effectLst/>
                        </a:rPr>
                        <a:t>台風</a:t>
                      </a:r>
                      <a:r>
                        <a:rPr lang="en-US" sz="1000" kern="0">
                          <a:effectLst/>
                        </a:rPr>
                        <a:t>18</a:t>
                      </a:r>
                      <a:r>
                        <a:rPr lang="ja-JP" sz="1000" kern="0">
                          <a:effectLst/>
                        </a:rPr>
                        <a:t>号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13</a:t>
                      </a:r>
                      <a:endParaRPr lang="ja-JP" sz="1050" kern="100" dirty="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  <a:tr h="124936"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1000" kern="0" dirty="0">
                          <a:effectLst/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  <a:endParaRPr lang="ja-JP" sz="1050" kern="100" dirty="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7.29</a:t>
                      </a:r>
                      <a:r>
                        <a:rPr lang="ja-JP" sz="1000" kern="0">
                          <a:effectLst/>
                        </a:rPr>
                        <a:t>～</a:t>
                      </a:r>
                      <a:r>
                        <a:rPr lang="en-US" sz="1000" kern="0">
                          <a:effectLst/>
                        </a:rPr>
                        <a:t>8.12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000" kern="0">
                          <a:effectLst/>
                        </a:rPr>
                        <a:t>台風</a:t>
                      </a:r>
                      <a:r>
                        <a:rPr lang="en-US" sz="1000" kern="0">
                          <a:effectLst/>
                        </a:rPr>
                        <a:t>12</a:t>
                      </a:r>
                      <a:r>
                        <a:rPr lang="ja-JP" sz="1000" kern="0">
                          <a:effectLst/>
                        </a:rPr>
                        <a:t>・</a:t>
                      </a:r>
                      <a:r>
                        <a:rPr lang="en-US" sz="1000" kern="0">
                          <a:effectLst/>
                        </a:rPr>
                        <a:t>11</a:t>
                      </a:r>
                      <a:r>
                        <a:rPr lang="ja-JP" sz="1000" kern="0">
                          <a:effectLst/>
                        </a:rPr>
                        <a:t>号及び豪雨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extLst>
                  <a:ext uri="{0D108BD9-81ED-4DB2-BD59-A6C34878D82A}">
                    <a16:rowId xmlns:a16="http://schemas.microsoft.com/office/drawing/2014/main" xmlns="" val="10026"/>
                  </a:ext>
                </a:extLst>
              </a:tr>
              <a:tr h="12493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8.13</a:t>
                      </a:r>
                      <a:r>
                        <a:rPr lang="ja-JP" sz="1000" kern="0">
                          <a:effectLst/>
                        </a:rPr>
                        <a:t>～</a:t>
                      </a:r>
                      <a:r>
                        <a:rPr lang="en-US" sz="1000" kern="0">
                          <a:effectLst/>
                        </a:rPr>
                        <a:t>8.26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000" kern="0">
                          <a:effectLst/>
                        </a:rPr>
                        <a:t>豪雨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extLst>
                  <a:ext uri="{0D108BD9-81ED-4DB2-BD59-A6C34878D82A}">
                    <a16:rowId xmlns:a16="http://schemas.microsoft.com/office/drawing/2014/main" xmlns="" val="10027"/>
                  </a:ext>
                </a:extLst>
              </a:tr>
              <a:tr h="19146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1000" kern="0" dirty="0">
                          <a:effectLst/>
                          <a:latin typeface="+mn-lt"/>
                          <a:ea typeface="+mn-ea"/>
                          <a:cs typeface="+mn-cs"/>
                        </a:rPr>
                        <a:t>2015</a:t>
                      </a:r>
                      <a:endParaRPr lang="ja-JP" sz="1050" kern="100" dirty="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7.15</a:t>
                      </a:r>
                      <a:r>
                        <a:rPr lang="ja-JP" sz="1000" kern="0">
                          <a:effectLst/>
                        </a:rPr>
                        <a:t>～</a:t>
                      </a:r>
                      <a:r>
                        <a:rPr lang="en-US" sz="1000" kern="0">
                          <a:effectLst/>
                        </a:rPr>
                        <a:t>7.23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000" kern="0">
                          <a:effectLst/>
                        </a:rPr>
                        <a:t>台風</a:t>
                      </a:r>
                      <a:r>
                        <a:rPr lang="en-US" sz="1000" kern="0">
                          <a:effectLst/>
                        </a:rPr>
                        <a:t>11</a:t>
                      </a:r>
                      <a:r>
                        <a:rPr lang="ja-JP" sz="1000" kern="0">
                          <a:effectLst/>
                        </a:rPr>
                        <a:t>号及び豪雨</a:t>
                      </a:r>
                      <a:endParaRPr lang="ja-JP" sz="1050" kern="10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5</a:t>
                      </a:r>
                      <a:endParaRPr lang="ja-JP" sz="1050" kern="100" dirty="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extLst>
                  <a:ext uri="{0D108BD9-81ED-4DB2-BD59-A6C34878D82A}">
                    <a16:rowId xmlns:a16="http://schemas.microsoft.com/office/drawing/2014/main" xmlns="" val="10028"/>
                  </a:ext>
                </a:extLst>
              </a:tr>
              <a:tr h="124936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000" kern="0" dirty="0">
                          <a:effectLst/>
                        </a:rPr>
                        <a:t>計</a:t>
                      </a:r>
                      <a:endParaRPr lang="ja-JP" sz="1050" kern="100" dirty="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10</a:t>
                      </a:r>
                      <a:r>
                        <a:rPr lang="en-US" altLang="ja-JP" sz="1000" kern="0" dirty="0">
                          <a:effectLst/>
                        </a:rPr>
                        <a:t>4</a:t>
                      </a:r>
                      <a:endParaRPr lang="ja-JP" sz="1050" kern="100" dirty="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53285" marR="53285" marT="0" marB="0" anchor="ctr"/>
                </a:tc>
                <a:extLst>
                  <a:ext uri="{0D108BD9-81ED-4DB2-BD59-A6C34878D82A}">
                    <a16:rowId xmlns:a16="http://schemas.microsoft.com/office/drawing/2014/main" xmlns="" val="10029"/>
                  </a:ext>
                </a:extLst>
              </a:tr>
            </a:tbl>
          </a:graphicData>
        </a:graphic>
      </p:graphicFrame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475095" y="1196752"/>
            <a:ext cx="4824536" cy="428006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ja-JP" altLang="en-US" sz="1400" dirty="0">
                <a:latin typeface="+mn-ea"/>
              </a:rPr>
              <a:t>災　　　害：</a:t>
            </a:r>
            <a:r>
              <a:rPr lang="en-US" altLang="ja-JP" sz="1400" dirty="0">
                <a:latin typeface="+mn-ea"/>
              </a:rPr>
              <a:t>1994</a:t>
            </a:r>
            <a:r>
              <a:rPr lang="ja-JP" altLang="en-US" sz="1400" dirty="0">
                <a:latin typeface="+mn-ea"/>
              </a:rPr>
              <a:t>～</a:t>
            </a:r>
            <a:r>
              <a:rPr lang="en-US" altLang="ja-JP" sz="1400" dirty="0">
                <a:latin typeface="+mn-ea"/>
              </a:rPr>
              <a:t>2015</a:t>
            </a:r>
            <a:r>
              <a:rPr lang="ja-JP" altLang="en-US" sz="1400" dirty="0">
                <a:latin typeface="+mn-ea"/>
              </a:rPr>
              <a:t>年まで道路災害（復旧工事</a:t>
            </a:r>
            <a:r>
              <a:rPr lang="ja-JP" altLang="en-US" sz="1400" dirty="0" smtClean="0">
                <a:latin typeface="+mn-ea"/>
              </a:rPr>
              <a:t>）</a:t>
            </a:r>
            <a:endParaRPr lang="en-US" altLang="ja-JP" sz="1400" dirty="0">
              <a:latin typeface="+mn-ea"/>
            </a:endParaRPr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 vert="horz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1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４．災害特性の把握</a:t>
            </a:r>
            <a:r>
              <a:rPr lang="en-US" altLang="ja-JP" sz="36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/>
            </a:r>
            <a:br>
              <a:rPr lang="en-US" altLang="ja-JP" sz="36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</a:br>
            <a:r>
              <a:rPr lang="ja-JP" altLang="en-US" sz="2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　</a:t>
            </a:r>
            <a:r>
              <a:rPr lang="ja-JP" altLang="en-US" sz="2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２）降雨災害データ（道路関係）</a:t>
            </a:r>
            <a:endParaRPr lang="ja-JP" altLang="en-US" sz="2200" dirty="0"/>
          </a:p>
        </p:txBody>
      </p:sp>
      <p:pic>
        <p:nvPicPr>
          <p:cNvPr id="24578" name="Picture 2" descr="E:\E_back\hamada\H28\大阪府\確率降雨\画像20170123\kansoku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56792"/>
            <a:ext cx="3754760" cy="464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47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sz="36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１．はじめに</a:t>
            </a:r>
            <a:r>
              <a:rPr lang="en-US" altLang="ja-JP" sz="28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/>
            </a:r>
            <a:br>
              <a:rPr lang="en-US" altLang="ja-JP" sz="28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</a:br>
            <a:r>
              <a:rPr lang="ja-JP" altLang="en-US" sz="27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　１）</a:t>
            </a:r>
            <a:r>
              <a:rPr lang="ja-JP" altLang="en-US" sz="27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平成</a:t>
            </a:r>
            <a:r>
              <a:rPr lang="en-US" altLang="ja-JP" sz="27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27</a:t>
            </a:r>
            <a:r>
              <a:rPr lang="ja-JP" altLang="en-US" sz="27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年度道路防災点検</a:t>
            </a:r>
            <a:r>
              <a:rPr lang="ja-JP" altLang="en-US" sz="27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結果</a:t>
            </a:r>
            <a:endParaRPr kumimoji="1" lang="ja-JP" altLang="en-US" sz="2700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資料５－３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3</a:t>
            </a:fld>
            <a:endParaRPr kumimoji="1" lang="ja-JP" altLang="en-US"/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012781"/>
              </p:ext>
            </p:extLst>
          </p:nvPr>
        </p:nvGraphicFramePr>
        <p:xfrm>
          <a:off x="683568" y="2348880"/>
          <a:ext cx="7920880" cy="39842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98387"/>
                <a:gridCol w="1380704"/>
                <a:gridCol w="1380704"/>
                <a:gridCol w="1598710"/>
                <a:gridCol w="1562375"/>
              </a:tblGrid>
              <a:tr h="4265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2100" kern="100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点検対象</a:t>
                      </a:r>
                      <a:endParaRPr lang="ja-JP" sz="21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71171" marR="711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2100" kern="100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要対策</a:t>
                      </a:r>
                      <a:endParaRPr lang="ja-JP" sz="21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71171" marR="711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2100" kern="100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経過観察</a:t>
                      </a:r>
                      <a:endParaRPr lang="ja-JP" sz="21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71171" marR="711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2100" kern="100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対策不要</a:t>
                      </a:r>
                      <a:endParaRPr lang="ja-JP" sz="21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71171" marR="711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2100" kern="100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小計</a:t>
                      </a:r>
                      <a:endParaRPr lang="ja-JP" sz="21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71171" marR="71171" marT="0" marB="0" anchor="ctr"/>
                </a:tc>
              </a:tr>
              <a:tr h="4265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2100" kern="100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落石崩壊</a:t>
                      </a:r>
                      <a:endParaRPr lang="ja-JP" sz="21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71171" marR="711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100" kern="100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194</a:t>
                      </a:r>
                      <a:endParaRPr lang="ja-JP" sz="21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71171" marR="711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100" kern="100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472</a:t>
                      </a:r>
                      <a:endParaRPr lang="ja-JP" sz="21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71171" marR="711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100" kern="100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277</a:t>
                      </a:r>
                    </a:p>
                  </a:txBody>
                  <a:tcPr marL="71171" marR="711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100" kern="100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943</a:t>
                      </a:r>
                      <a:endParaRPr lang="ja-JP" sz="21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71171" marR="71171" marT="0" marB="0" anchor="ctr"/>
                </a:tc>
              </a:tr>
              <a:tr h="4265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2100" kern="100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岩盤崩壊</a:t>
                      </a:r>
                      <a:endParaRPr lang="en-US" altLang="ja-JP" sz="2100" kern="100" dirty="0" smtClean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71171" marR="711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100" kern="100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8</a:t>
                      </a:r>
                      <a:endParaRPr lang="ja-JP" sz="21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71171" marR="711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100" kern="100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7</a:t>
                      </a:r>
                      <a:endParaRPr lang="ja-JP" sz="21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71171" marR="711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100" kern="100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</a:t>
                      </a:r>
                      <a:endParaRPr lang="ja-JP" sz="21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71171" marR="711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100" kern="100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18</a:t>
                      </a:r>
                      <a:endParaRPr lang="ja-JP" sz="21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71171" marR="71171" marT="0" marB="0" anchor="ctr"/>
                </a:tc>
              </a:tr>
              <a:tr h="5714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2100" kern="100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地すべり</a:t>
                      </a:r>
                      <a:endParaRPr lang="ja-JP" sz="21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71171" marR="711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100" kern="100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</a:t>
                      </a:r>
                      <a:endParaRPr lang="ja-JP" sz="21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71171" marR="711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100" kern="100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6</a:t>
                      </a:r>
                      <a:endParaRPr lang="ja-JP" sz="21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71171" marR="711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100" kern="100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15</a:t>
                      </a:r>
                      <a:endParaRPr lang="ja-JP" sz="21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71171" marR="711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100" kern="100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23</a:t>
                      </a:r>
                      <a:endParaRPr lang="ja-JP" sz="21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71171" marR="71171" marT="0" marB="0" anchor="ctr"/>
                </a:tc>
              </a:tr>
              <a:tr h="4265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2100" kern="100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土石流</a:t>
                      </a:r>
                      <a:endParaRPr lang="ja-JP" sz="21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71171" marR="711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100" kern="100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5</a:t>
                      </a:r>
                      <a:endParaRPr lang="ja-JP" sz="21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71171" marR="711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100" kern="100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31</a:t>
                      </a:r>
                      <a:endParaRPr lang="ja-JP" sz="21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71171" marR="711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100" kern="100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19</a:t>
                      </a:r>
                      <a:endParaRPr lang="ja-JP" sz="21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71171" marR="711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100" kern="100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55</a:t>
                      </a:r>
                      <a:endParaRPr lang="ja-JP" sz="21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71171" marR="71171" marT="0" marB="0" anchor="ctr"/>
                </a:tc>
              </a:tr>
              <a:tr h="4265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2100" kern="100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盛土</a:t>
                      </a:r>
                      <a:endParaRPr lang="ja-JP" sz="21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71171" marR="711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100" kern="100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16</a:t>
                      </a:r>
                      <a:endParaRPr lang="ja-JP" sz="21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71171" marR="711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100" kern="100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81</a:t>
                      </a:r>
                      <a:endParaRPr lang="ja-JP" sz="21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71171" marR="711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100" kern="100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80</a:t>
                      </a:r>
                      <a:endParaRPr lang="ja-JP" sz="21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71171" marR="711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100" kern="100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177</a:t>
                      </a:r>
                      <a:endParaRPr lang="ja-JP" sz="21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71171" marR="71171" marT="0" marB="0" anchor="ctr"/>
                </a:tc>
              </a:tr>
              <a:tr h="4265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2100" kern="100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擁壁</a:t>
                      </a:r>
                      <a:endParaRPr lang="ja-JP" sz="21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71171" marR="711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100" kern="100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45</a:t>
                      </a:r>
                      <a:endParaRPr lang="ja-JP" sz="21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71171" marR="711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100" kern="100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257</a:t>
                      </a:r>
                      <a:endParaRPr lang="ja-JP" sz="21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71171" marR="711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100" kern="100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423</a:t>
                      </a:r>
                      <a:endParaRPr lang="ja-JP" sz="21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71171" marR="711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100" kern="100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725</a:t>
                      </a:r>
                      <a:endParaRPr lang="ja-JP" sz="21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71171" marR="71171" marT="0" marB="0" anchor="ctr"/>
                </a:tc>
              </a:tr>
              <a:tr h="4265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2100" kern="100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橋梁基礎の洗掘</a:t>
                      </a:r>
                      <a:endParaRPr lang="ja-JP" sz="21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71171" marR="71171" marT="0" marB="0" anchor="ctr"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100" kern="100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</a:t>
                      </a:r>
                      <a:endParaRPr lang="ja-JP" sz="21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71171" marR="71171" marT="0" marB="0" anchor="ctr"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100" kern="100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18</a:t>
                      </a:r>
                      <a:endParaRPr lang="ja-JP" sz="21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71171" marR="71171" marT="0" marB="0" anchor="ctr"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100" kern="100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6</a:t>
                      </a:r>
                      <a:endParaRPr lang="ja-JP" sz="21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71171" marR="71171" marT="0" marB="0" anchor="ctr"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100" kern="100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25</a:t>
                      </a:r>
                      <a:endParaRPr lang="ja-JP" sz="21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71171" marR="71171" marT="0" marB="0" anchor="ctr"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5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2100" kern="100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合計</a:t>
                      </a:r>
                      <a:endParaRPr lang="ja-JP" sz="21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71171" marR="71171" marT="0" marB="0" anchor="ctr"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100" kern="100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271</a:t>
                      </a:r>
                      <a:endParaRPr lang="ja-JP" sz="21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71171" marR="71171" marT="0" marB="0" anchor="ctr"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100" kern="100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872</a:t>
                      </a:r>
                      <a:endParaRPr lang="ja-JP" sz="21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71171" marR="71171" marT="0" marB="0" anchor="ctr"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100" kern="100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823</a:t>
                      </a:r>
                      <a:endParaRPr lang="ja-JP" sz="21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71171" marR="71171" marT="0" marB="0" anchor="ctr"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100" kern="100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1,966</a:t>
                      </a:r>
                      <a:endParaRPr lang="ja-JP" sz="21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71171" marR="71171" marT="0" marB="0" anchor="ctr"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11" name="テキスト ボックス 10"/>
          <p:cNvSpPr txBox="1"/>
          <p:nvPr/>
        </p:nvSpPr>
        <p:spPr>
          <a:xfrm>
            <a:off x="323528" y="1124744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ja-JP" altLang="en-US" sz="24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道路法面などにおいて、土砂崩落や落石等道路災害につながる恐れのある変状を早期発見・把握し、道路防災対策の要否を判定するため、５年に１回の点検を実施</a:t>
            </a:r>
            <a:endParaRPr lang="en-US" altLang="ja-JP" sz="2400" dirty="0" smtClean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195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490896"/>
            <a:ext cx="5678418" cy="3811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資料５－３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30</a:t>
            </a:fld>
            <a:endParaRPr kumimoji="1" lang="ja-JP" altLang="en-US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1043608" y="1340768"/>
            <a:ext cx="7776864" cy="1224135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ja-JP" sz="2000" dirty="0"/>
              <a:t>1999</a:t>
            </a:r>
            <a:r>
              <a:rPr lang="ja-JP" altLang="en-US" sz="2000" dirty="0"/>
              <a:t>年</a:t>
            </a:r>
            <a:r>
              <a:rPr lang="en-US" altLang="ja-JP" sz="2000" dirty="0"/>
              <a:t>6</a:t>
            </a:r>
            <a:r>
              <a:rPr lang="ja-JP" altLang="en-US" sz="2000" dirty="0"/>
              <a:t>月</a:t>
            </a:r>
            <a:r>
              <a:rPr lang="en-US" altLang="ja-JP" sz="2000" dirty="0"/>
              <a:t>29</a:t>
            </a:r>
            <a:r>
              <a:rPr lang="ja-JP" altLang="en-US" sz="2000" dirty="0"/>
              <a:t>日の集中</a:t>
            </a:r>
            <a:r>
              <a:rPr lang="ja-JP" altLang="en-US" sz="2000" dirty="0" smtClean="0"/>
              <a:t>豪雨、</a:t>
            </a:r>
            <a:r>
              <a:rPr lang="en-US" altLang="ja-JP" sz="2000" dirty="0" smtClean="0"/>
              <a:t>2013</a:t>
            </a:r>
            <a:r>
              <a:rPr lang="ja-JP" altLang="en-US" sz="2000" dirty="0"/>
              <a:t>年</a:t>
            </a:r>
            <a:r>
              <a:rPr lang="en-US" altLang="ja-JP" sz="2000" dirty="0"/>
              <a:t>9</a:t>
            </a:r>
            <a:r>
              <a:rPr lang="ja-JP" altLang="en-US" sz="2000" dirty="0"/>
              <a:t>月</a:t>
            </a:r>
            <a:r>
              <a:rPr lang="en-US" altLang="ja-JP" sz="2000" dirty="0"/>
              <a:t>14</a:t>
            </a:r>
            <a:r>
              <a:rPr lang="ja-JP" altLang="en-US" sz="2000" dirty="0"/>
              <a:t>日の台風</a:t>
            </a:r>
            <a:r>
              <a:rPr lang="en-US" altLang="ja-JP" sz="2000" dirty="0"/>
              <a:t>18</a:t>
            </a:r>
            <a:r>
              <a:rPr lang="ja-JP" altLang="en-US" sz="2000" dirty="0"/>
              <a:t>号などで被害が</a:t>
            </a:r>
            <a:r>
              <a:rPr lang="ja-JP" altLang="en-US" sz="2000" dirty="0" smtClean="0"/>
              <a:t>多く発生</a:t>
            </a:r>
            <a:r>
              <a:rPr lang="ja-JP" altLang="en-US" sz="2000" dirty="0"/>
              <a:t>している。</a:t>
            </a:r>
            <a:endParaRPr lang="en-US" altLang="ja-JP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ja-JP" altLang="en-US" sz="2000" dirty="0"/>
              <a:t>これらの被害は主に大阪府</a:t>
            </a:r>
            <a:r>
              <a:rPr lang="ja-JP" altLang="en-US" sz="2000" dirty="0" smtClean="0"/>
              <a:t>北部に集中</a:t>
            </a:r>
            <a:r>
              <a:rPr lang="ja-JP" altLang="en-US" sz="2000" dirty="0"/>
              <a:t>している。</a:t>
            </a:r>
            <a:endParaRPr lang="en-US" altLang="ja-JP" sz="2000" dirty="0"/>
          </a:p>
          <a:p>
            <a:endParaRPr lang="ja-JP" altLang="en-US" sz="2400" dirty="0"/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 vert="horz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1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４．災害特性の把握</a:t>
            </a:r>
            <a:r>
              <a:rPr lang="en-US" altLang="ja-JP" sz="36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/>
            </a:r>
            <a:br>
              <a:rPr lang="en-US" altLang="ja-JP" sz="36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</a:br>
            <a:r>
              <a:rPr lang="ja-JP" altLang="en-US" sz="2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　</a:t>
            </a:r>
            <a:r>
              <a:rPr lang="ja-JP" altLang="en-US" sz="2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３）道路</a:t>
            </a:r>
            <a:r>
              <a:rPr lang="ja-JP" altLang="en-US" sz="2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降雨</a:t>
            </a:r>
            <a:r>
              <a:rPr lang="ja-JP" altLang="en-US" sz="2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災害（降雨イベント）</a:t>
            </a:r>
            <a:endParaRPr lang="ja-JP" altLang="en-US" sz="2200" dirty="0"/>
          </a:p>
        </p:txBody>
      </p:sp>
    </p:spTree>
    <p:extLst>
      <p:ext uri="{BB962C8B-B14F-4D97-AF65-F5344CB8AC3E}">
        <p14:creationId xmlns:p14="http://schemas.microsoft.com/office/powerpoint/2010/main" val="156379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資料５－３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31</a:t>
            </a:fld>
            <a:endParaRPr kumimoji="1" lang="ja-JP" altLang="en-US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1043608" y="1340768"/>
            <a:ext cx="7704856" cy="864096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ja-JP" altLang="en-US" sz="2000" dirty="0"/>
              <a:t>地質データ</a:t>
            </a:r>
            <a:r>
              <a:rPr lang="ja-JP" altLang="en-US" sz="2000" dirty="0" smtClean="0"/>
              <a:t>は、近畿</a:t>
            </a:r>
            <a:r>
              <a:rPr lang="ja-JP" altLang="en-US" sz="2000" dirty="0"/>
              <a:t>地方土木地質図</a:t>
            </a:r>
            <a:r>
              <a:rPr lang="ja-JP" altLang="en-US" sz="2000" dirty="0" smtClean="0"/>
              <a:t>より、抽出した</a:t>
            </a:r>
            <a:r>
              <a:rPr lang="ja-JP" altLang="en-US" sz="2000" dirty="0"/>
              <a:t>。</a:t>
            </a:r>
            <a:endParaRPr lang="en-US" altLang="ja-JP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ja-JP" altLang="en-US" sz="2000" dirty="0"/>
              <a:t>泥岩・</a:t>
            </a:r>
            <a:r>
              <a:rPr lang="ja-JP" altLang="en-US" sz="2000" dirty="0" smtClean="0"/>
              <a:t>頁岩、花崗岩</a:t>
            </a:r>
            <a:r>
              <a:rPr lang="ja-JP" altLang="en-US" sz="2000" dirty="0"/>
              <a:t>で被害の発生が多い。</a:t>
            </a:r>
            <a:endParaRPr lang="en-US" altLang="ja-JP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04864"/>
            <a:ext cx="6192688" cy="3986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タイトル 1"/>
          <p:cNvSpPr txBox="1">
            <a:spLocks/>
          </p:cNvSpPr>
          <p:nvPr/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 vert="horz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1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４．災害特性の把握</a:t>
            </a:r>
            <a:r>
              <a:rPr lang="en-US" altLang="ja-JP" sz="36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/>
            </a:r>
            <a:br>
              <a:rPr lang="en-US" altLang="ja-JP" sz="36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</a:br>
            <a:r>
              <a:rPr lang="ja-JP" altLang="en-US" sz="2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　</a:t>
            </a:r>
            <a:r>
              <a:rPr lang="ja-JP" altLang="en-US" sz="2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３）道路</a:t>
            </a:r>
            <a:r>
              <a:rPr lang="ja-JP" altLang="en-US" sz="2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降雨</a:t>
            </a:r>
            <a:r>
              <a:rPr lang="ja-JP" altLang="en-US" sz="2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災害（地質</a:t>
            </a:r>
            <a:r>
              <a:rPr lang="ja-JP" altLang="en-US" sz="2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）</a:t>
            </a:r>
            <a:endParaRPr lang="ja-JP" altLang="en-US" sz="2200" dirty="0"/>
          </a:p>
        </p:txBody>
      </p:sp>
    </p:spTree>
    <p:extLst>
      <p:ext uri="{BB962C8B-B14F-4D97-AF65-F5344CB8AC3E}">
        <p14:creationId xmlns:p14="http://schemas.microsoft.com/office/powerpoint/2010/main" val="303400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資料５－３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32</a:t>
            </a:fld>
            <a:endParaRPr kumimoji="1" lang="ja-JP" altLang="en-US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1043608" y="1196752"/>
            <a:ext cx="7920880" cy="1224136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ja-JP" altLang="en-US" sz="2000" dirty="0"/>
              <a:t>傾斜</a:t>
            </a:r>
            <a:r>
              <a:rPr lang="ja-JP" altLang="en-US" sz="2000" dirty="0" smtClean="0"/>
              <a:t>は、</a:t>
            </a:r>
            <a:r>
              <a:rPr lang="en-US" altLang="ja-JP" sz="2000" dirty="0" smtClean="0"/>
              <a:t>50mDEM</a:t>
            </a:r>
            <a:r>
              <a:rPr lang="ja-JP" altLang="en-US" sz="2000" dirty="0" smtClean="0"/>
              <a:t>より</a:t>
            </a:r>
            <a:r>
              <a:rPr lang="en-US" altLang="ja-JP" sz="2000" dirty="0" smtClean="0"/>
              <a:t>8</a:t>
            </a:r>
            <a:r>
              <a:rPr lang="ja-JP" altLang="en-US" sz="2000" dirty="0" smtClean="0"/>
              <a:t>方向</a:t>
            </a:r>
            <a:r>
              <a:rPr lang="ja-JP" altLang="en-US" sz="2000" dirty="0"/>
              <a:t>の傾斜を</a:t>
            </a:r>
            <a:r>
              <a:rPr lang="ja-JP" altLang="en-US" sz="2000" dirty="0" smtClean="0"/>
              <a:t>求め、その最</a:t>
            </a:r>
            <a:r>
              <a:rPr lang="ja-JP" altLang="en-US" sz="2000" dirty="0"/>
              <a:t>大傾斜とした。</a:t>
            </a:r>
            <a:endParaRPr lang="en-US" altLang="ja-JP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ja-JP" altLang="en-US" sz="2000" dirty="0"/>
              <a:t>災害位置の傾斜</a:t>
            </a:r>
            <a:r>
              <a:rPr lang="ja-JP" altLang="en-US" sz="2000" dirty="0" smtClean="0"/>
              <a:t>は、災害</a:t>
            </a:r>
            <a:r>
              <a:rPr lang="ja-JP" altLang="en-US" sz="2000" dirty="0"/>
              <a:t>位置から最も近い</a:t>
            </a:r>
            <a:r>
              <a:rPr lang="en-US" altLang="ja-JP" sz="2000" dirty="0"/>
              <a:t>50mDEM</a:t>
            </a:r>
            <a:r>
              <a:rPr lang="ja-JP" altLang="en-US" sz="2000" dirty="0"/>
              <a:t>の傾斜とした。</a:t>
            </a:r>
            <a:endParaRPr lang="en-US" altLang="ja-JP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ja-JP" altLang="en-US" sz="2000" dirty="0" smtClean="0"/>
              <a:t>傾斜が</a:t>
            </a:r>
            <a:r>
              <a:rPr lang="en-US" altLang="ja-JP" sz="2000" dirty="0" smtClean="0"/>
              <a:t>20</a:t>
            </a:r>
            <a:r>
              <a:rPr lang="ja-JP" altLang="en-US" sz="2000" dirty="0" smtClean="0"/>
              <a:t>度を超えると災害が少ない傾向</a:t>
            </a:r>
            <a:r>
              <a:rPr lang="ja-JP" altLang="en-US" sz="2000" dirty="0"/>
              <a:t>となる</a:t>
            </a:r>
            <a:r>
              <a:rPr lang="ja-JP" altLang="en-US" sz="2000" dirty="0" smtClean="0"/>
              <a:t>。</a:t>
            </a:r>
            <a:endParaRPr lang="ja-JP" altLang="en-US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348880"/>
            <a:ext cx="5976664" cy="394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タイトル 1"/>
          <p:cNvSpPr txBox="1">
            <a:spLocks/>
          </p:cNvSpPr>
          <p:nvPr/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 vert="horz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1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４．災害特性の把握</a:t>
            </a:r>
            <a:r>
              <a:rPr lang="en-US" altLang="ja-JP" sz="36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/>
            </a:r>
            <a:br>
              <a:rPr lang="en-US" altLang="ja-JP" sz="36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</a:br>
            <a:r>
              <a:rPr lang="ja-JP" altLang="en-US" sz="2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　</a:t>
            </a:r>
            <a:r>
              <a:rPr lang="ja-JP" altLang="en-US" sz="2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３）道路</a:t>
            </a:r>
            <a:r>
              <a:rPr lang="ja-JP" altLang="en-US" sz="2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降雨</a:t>
            </a:r>
            <a:r>
              <a:rPr lang="ja-JP" altLang="en-US" sz="2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災害（傾斜</a:t>
            </a:r>
            <a:r>
              <a:rPr lang="ja-JP" altLang="en-US" sz="2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）</a:t>
            </a:r>
            <a:endParaRPr lang="ja-JP" altLang="en-US" sz="2200" dirty="0"/>
          </a:p>
        </p:txBody>
      </p:sp>
    </p:spTree>
    <p:extLst>
      <p:ext uri="{BB962C8B-B14F-4D97-AF65-F5344CB8AC3E}">
        <p14:creationId xmlns:p14="http://schemas.microsoft.com/office/powerpoint/2010/main" val="285114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資料５－３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33</a:t>
            </a:fld>
            <a:endParaRPr kumimoji="1" lang="ja-JP" altLang="en-US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611561" y="1124744"/>
            <a:ext cx="8424936" cy="1184692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ja-JP" sz="2000" dirty="0" smtClean="0">
                <a:latin typeface="+mn-ea"/>
              </a:rPr>
              <a:t>24</a:t>
            </a:r>
            <a:r>
              <a:rPr lang="ja-JP" altLang="en-US" sz="2000" dirty="0" smtClean="0">
                <a:latin typeface="+mn-ea"/>
              </a:rPr>
              <a:t>時間連続雨量における最大降雨量と災害の関係を</a:t>
            </a:r>
            <a:r>
              <a:rPr lang="ja-JP" altLang="en-US" sz="2000" dirty="0">
                <a:latin typeface="+mn-ea"/>
              </a:rPr>
              <a:t>整理した。</a:t>
            </a:r>
            <a:endParaRPr lang="en-US" altLang="ja-JP" sz="2000" dirty="0">
              <a:latin typeface="+mn-ea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ja-JP" altLang="en-US" sz="2000" dirty="0">
                <a:latin typeface="+mn-ea"/>
              </a:rPr>
              <a:t>降雨量</a:t>
            </a:r>
            <a:r>
              <a:rPr lang="ja-JP" altLang="en-US" sz="2000" dirty="0" smtClean="0">
                <a:latin typeface="+mn-ea"/>
              </a:rPr>
              <a:t>は、災害</a:t>
            </a:r>
            <a:r>
              <a:rPr lang="ja-JP" altLang="en-US" sz="2000" dirty="0">
                <a:latin typeface="+mn-ea"/>
              </a:rPr>
              <a:t>位置から最も近い観測所から抽出した。</a:t>
            </a:r>
            <a:endParaRPr lang="en-US" altLang="ja-JP" sz="2000" dirty="0">
              <a:latin typeface="+mn-ea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ja-JP" altLang="en-US" sz="2000" dirty="0" smtClean="0">
                <a:latin typeface="+mn-ea"/>
              </a:rPr>
              <a:t>降雨量が</a:t>
            </a:r>
            <a:r>
              <a:rPr lang="en-US" altLang="ja-JP" sz="2000" dirty="0" smtClean="0">
                <a:latin typeface="+mn-ea"/>
              </a:rPr>
              <a:t>250mm</a:t>
            </a:r>
            <a:r>
              <a:rPr lang="ja-JP" altLang="en-US" sz="2000" dirty="0" smtClean="0">
                <a:latin typeface="+mn-ea"/>
              </a:rPr>
              <a:t>を超えると、降雨</a:t>
            </a:r>
            <a:r>
              <a:rPr lang="ja-JP" altLang="en-US" sz="2000" dirty="0">
                <a:latin typeface="+mn-ea"/>
              </a:rPr>
              <a:t>イベント</a:t>
            </a:r>
            <a:r>
              <a:rPr lang="ja-JP" altLang="en-US" sz="2000" dirty="0" smtClean="0">
                <a:latin typeface="+mn-ea"/>
              </a:rPr>
              <a:t>１回あたりの災害数が多くなる。</a:t>
            </a:r>
            <a:endParaRPr lang="ja-JP" altLang="en-US" sz="2000" dirty="0">
              <a:latin typeface="+mn-ea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622" y="2309436"/>
            <a:ext cx="6232706" cy="4068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2279484" y="5157192"/>
            <a:ext cx="420308" cy="25391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none" rtlCol="0">
            <a:spAutoFit/>
          </a:bodyPr>
          <a:lstStyle/>
          <a:p>
            <a:r>
              <a:rPr kumimoji="1" lang="en-US" altLang="ja-JP" sz="105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2/2</a:t>
            </a:r>
            <a:endParaRPr kumimoji="1" lang="ja-JP" altLang="en-US" sz="1050" dirty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986486" y="3823156"/>
            <a:ext cx="577402" cy="25391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altLang="ja-JP" sz="105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15</a:t>
            </a:r>
            <a:r>
              <a:rPr kumimoji="1" lang="en-US" altLang="ja-JP" sz="105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/11</a:t>
            </a:r>
            <a:endParaRPr kumimoji="1" lang="ja-JP" altLang="en-US" sz="1050" dirty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066606" y="2492896"/>
            <a:ext cx="577402" cy="25391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altLang="ja-JP" sz="105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30</a:t>
            </a:r>
            <a:r>
              <a:rPr kumimoji="1" lang="en-US" altLang="ja-JP" sz="105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/15</a:t>
            </a:r>
            <a:endParaRPr kumimoji="1" lang="ja-JP" altLang="en-US" sz="1050" dirty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371362" y="3619741"/>
            <a:ext cx="577402" cy="25391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altLang="ja-JP" sz="105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17</a:t>
            </a:r>
            <a:r>
              <a:rPr kumimoji="1" lang="en-US" altLang="ja-JP" sz="105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/10</a:t>
            </a:r>
            <a:endParaRPr kumimoji="1" lang="ja-JP" altLang="en-US" sz="1050" dirty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132896" y="4074216"/>
            <a:ext cx="498855" cy="25391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altLang="ja-JP" sz="105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13</a:t>
            </a:r>
            <a:r>
              <a:rPr kumimoji="1" lang="en-US" altLang="ja-JP" sz="105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/7</a:t>
            </a:r>
            <a:endParaRPr kumimoji="1" lang="ja-JP" altLang="en-US" sz="1050" dirty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846480" y="3247092"/>
            <a:ext cx="498855" cy="25391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altLang="ja-JP" sz="105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21</a:t>
            </a:r>
            <a:r>
              <a:rPr kumimoji="1" lang="en-US" altLang="ja-JP" sz="105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/3</a:t>
            </a:r>
            <a:endParaRPr kumimoji="1" lang="ja-JP" altLang="en-US" sz="1050" dirty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671972" y="4736080"/>
            <a:ext cx="420308" cy="25391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altLang="ja-JP" sz="105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6</a:t>
            </a:r>
            <a:r>
              <a:rPr kumimoji="1" lang="en-US" altLang="ja-JP" sz="105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/1</a:t>
            </a:r>
            <a:endParaRPr kumimoji="1" lang="ja-JP" altLang="en-US" sz="1050" dirty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843808" y="6366906"/>
            <a:ext cx="2787943" cy="25391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none" rtlCol="0">
            <a:spAutoFit/>
          </a:bodyPr>
          <a:lstStyle/>
          <a:p>
            <a:r>
              <a:rPr lang="ja-JP" altLang="en-US" sz="105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図中の</a:t>
            </a:r>
            <a:r>
              <a:rPr lang="en-US" altLang="ja-JP" sz="105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2/2</a:t>
            </a:r>
            <a:r>
              <a:rPr lang="ja-JP" altLang="en-US" sz="105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は，災害件数</a:t>
            </a:r>
            <a:r>
              <a:rPr lang="en-US" altLang="ja-JP" sz="105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/</a:t>
            </a:r>
            <a:r>
              <a:rPr lang="ja-JP" altLang="en-US" sz="105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降雨イベント回数</a:t>
            </a:r>
            <a:endParaRPr kumimoji="1" lang="ja-JP" altLang="en-US" sz="1050" dirty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15" name="タイトル 1"/>
          <p:cNvSpPr txBox="1">
            <a:spLocks/>
          </p:cNvSpPr>
          <p:nvPr/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 vert="horz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1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４．災害特性の把握</a:t>
            </a:r>
            <a:r>
              <a:rPr lang="en-US" altLang="ja-JP" sz="36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/>
            </a:r>
            <a:br>
              <a:rPr lang="en-US" altLang="ja-JP" sz="36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</a:br>
            <a:r>
              <a:rPr lang="ja-JP" altLang="en-US" sz="2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　</a:t>
            </a:r>
            <a:r>
              <a:rPr lang="ja-JP" altLang="en-US" sz="2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３）道路</a:t>
            </a:r>
            <a:r>
              <a:rPr lang="ja-JP" altLang="en-US" sz="2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降雨</a:t>
            </a:r>
            <a:r>
              <a:rPr lang="ja-JP" altLang="en-US" sz="2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災害（災害時</a:t>
            </a:r>
            <a:r>
              <a:rPr lang="en-US" altLang="ja-JP" sz="2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24</a:t>
            </a:r>
            <a:r>
              <a:rPr lang="ja-JP" altLang="en-US" sz="2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時間最大雨量）</a:t>
            </a:r>
            <a:endParaRPr lang="ja-JP" altLang="en-US" sz="2200" dirty="0"/>
          </a:p>
        </p:txBody>
      </p:sp>
    </p:spTree>
    <p:extLst>
      <p:ext uri="{BB962C8B-B14F-4D97-AF65-F5344CB8AC3E}">
        <p14:creationId xmlns:p14="http://schemas.microsoft.com/office/powerpoint/2010/main" val="291654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資料５－３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34</a:t>
            </a:fld>
            <a:endParaRPr kumimoji="1" lang="ja-JP" altLang="en-US"/>
          </a:p>
        </p:txBody>
      </p:sp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977371" y="1196752"/>
            <a:ext cx="7483061" cy="1415222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ja-JP" sz="2000" dirty="0" smtClean="0">
                <a:latin typeface="+mn-ea"/>
              </a:rPr>
              <a:t>10</a:t>
            </a:r>
            <a:r>
              <a:rPr lang="ja-JP" altLang="en-US" sz="2000" dirty="0" smtClean="0">
                <a:latin typeface="+mn-ea"/>
              </a:rPr>
              <a:t>年確率</a:t>
            </a:r>
            <a:r>
              <a:rPr lang="en-US" altLang="ja-JP" sz="2000" dirty="0" smtClean="0">
                <a:latin typeface="+mn-ea"/>
              </a:rPr>
              <a:t>24</a:t>
            </a:r>
            <a:r>
              <a:rPr lang="ja-JP" altLang="en-US" sz="2000" dirty="0" smtClean="0">
                <a:latin typeface="+mn-ea"/>
              </a:rPr>
              <a:t>時間雨量と災害の関係を</a:t>
            </a:r>
            <a:r>
              <a:rPr lang="ja-JP" altLang="en-US" sz="2000" dirty="0">
                <a:latin typeface="+mn-ea"/>
              </a:rPr>
              <a:t>整理した。</a:t>
            </a:r>
            <a:endParaRPr lang="en-US" altLang="ja-JP" sz="2000" dirty="0">
              <a:latin typeface="+mn-ea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ja-JP" altLang="en-US" sz="2000" dirty="0">
                <a:latin typeface="+mn-ea"/>
              </a:rPr>
              <a:t>降雨量</a:t>
            </a:r>
            <a:r>
              <a:rPr lang="ja-JP" altLang="en-US" sz="2000" dirty="0" smtClean="0">
                <a:latin typeface="+mn-ea"/>
              </a:rPr>
              <a:t>は、災害</a:t>
            </a:r>
            <a:r>
              <a:rPr lang="ja-JP" altLang="en-US" sz="2000" dirty="0">
                <a:latin typeface="+mn-ea"/>
              </a:rPr>
              <a:t>位置から最も近い観測所から抽出した</a:t>
            </a:r>
            <a:r>
              <a:rPr lang="ja-JP" altLang="en-US" sz="2000" dirty="0" smtClean="0">
                <a:latin typeface="+mn-ea"/>
              </a:rPr>
              <a:t>。</a:t>
            </a:r>
            <a:endParaRPr lang="en-US" altLang="ja-JP" sz="2000" dirty="0" smtClean="0">
              <a:latin typeface="+mn-ea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ja-JP" altLang="en-US" sz="2000" dirty="0" smtClean="0">
                <a:latin typeface="+mn-ea"/>
              </a:rPr>
              <a:t>確率降雨量が多くなるに従い災害も多くなる傾向にある。</a:t>
            </a:r>
            <a:endParaRPr lang="en-US" altLang="ja-JP" sz="2000" dirty="0" smtClean="0">
              <a:latin typeface="+mn-ea"/>
            </a:endParaRPr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 vert="horz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1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４．災害特性の把握</a:t>
            </a:r>
            <a:r>
              <a:rPr lang="en-US" altLang="ja-JP" sz="36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/>
            </a:r>
            <a:br>
              <a:rPr lang="en-US" altLang="ja-JP" sz="36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</a:br>
            <a:r>
              <a:rPr lang="ja-JP" altLang="en-US" sz="2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　</a:t>
            </a:r>
            <a:r>
              <a:rPr lang="ja-JP" altLang="en-US" sz="2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３）道路</a:t>
            </a:r>
            <a:r>
              <a:rPr lang="ja-JP" altLang="en-US" sz="2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降雨</a:t>
            </a:r>
            <a:r>
              <a:rPr lang="ja-JP" altLang="en-US" sz="2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災害（</a:t>
            </a:r>
            <a:r>
              <a:rPr lang="en-US" altLang="ja-JP" sz="2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10</a:t>
            </a:r>
            <a:r>
              <a:rPr lang="ja-JP" altLang="en-US" sz="2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年確率</a:t>
            </a:r>
            <a:r>
              <a:rPr lang="en-US" altLang="ja-JP" sz="2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24</a:t>
            </a:r>
            <a:r>
              <a:rPr lang="ja-JP" altLang="en-US" sz="2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時間雨量）</a:t>
            </a:r>
            <a:endParaRPr lang="ja-JP" altLang="en-US" sz="22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420888"/>
            <a:ext cx="5976664" cy="391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513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資料５－３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35</a:t>
            </a:fld>
            <a:endParaRPr kumimoji="1" lang="ja-JP" altLang="en-US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970108"/>
              </p:ext>
            </p:extLst>
          </p:nvPr>
        </p:nvGraphicFramePr>
        <p:xfrm>
          <a:off x="456672" y="2421216"/>
          <a:ext cx="4067101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57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275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8381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災害数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検討対象災害数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400" dirty="0"/>
                        <a:t>道路関係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104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104</a:t>
                      </a:r>
                      <a:endParaRPr kumimoji="1" lang="ja-JP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400" dirty="0"/>
                        <a:t>砂防関係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330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246</a:t>
                      </a:r>
                      <a:endParaRPr kumimoji="1" lang="ja-JP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0" name="タイトル 1"/>
          <p:cNvSpPr txBox="1">
            <a:spLocks/>
          </p:cNvSpPr>
          <p:nvPr/>
        </p:nvSpPr>
        <p:spPr>
          <a:xfrm>
            <a:off x="457200" y="228600"/>
            <a:ext cx="8507288" cy="914400"/>
          </a:xfrm>
          <a:prstGeom prst="rect">
            <a:avLst/>
          </a:prstGeom>
        </p:spPr>
        <p:txBody>
          <a:bodyPr vert="horz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1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４．災害特性の把握</a:t>
            </a:r>
            <a:r>
              <a:rPr lang="en-US" altLang="ja-JP" sz="36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/>
            </a:r>
            <a:br>
              <a:rPr lang="en-US" altLang="ja-JP" sz="36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</a:br>
            <a:r>
              <a:rPr lang="ja-JP" altLang="en-US" sz="2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　</a:t>
            </a:r>
            <a:r>
              <a:rPr lang="ja-JP" altLang="en-US" sz="2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４）降雨災害データ（道路関係＋砂防関係）</a:t>
            </a:r>
            <a:endParaRPr lang="ja-JP" altLang="en-US" sz="22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65212" y="3713936"/>
            <a:ext cx="4710844" cy="203132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ja-JP" altLang="en-US" dirty="0">
                <a:latin typeface="+mn-ea"/>
                <a:cs typeface="Meiryo UI" panose="020B0604030504040204" pitchFamily="50" charset="-128"/>
              </a:rPr>
              <a:t>災害数：収集災害数（位置が確定のみ）</a:t>
            </a:r>
            <a:endParaRPr kumimoji="1" lang="en-US" altLang="ja-JP" dirty="0">
              <a:latin typeface="+mn-ea"/>
              <a:cs typeface="Meiryo UI" panose="020B060403050404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ja-JP" altLang="en-US" dirty="0">
                <a:latin typeface="+mn-ea"/>
                <a:cs typeface="Meiryo UI" panose="020B0604030504040204" pitchFamily="50" charset="-128"/>
              </a:rPr>
              <a:t>検討対象災害数：</a:t>
            </a:r>
            <a:endParaRPr kumimoji="1" lang="en-US" altLang="ja-JP" dirty="0">
              <a:latin typeface="+mn-ea"/>
              <a:cs typeface="Meiryo UI" panose="020B0604030504040204" pitchFamily="50" charset="-128"/>
            </a:endParaRPr>
          </a:p>
          <a:p>
            <a:pPr marL="361950"/>
            <a:r>
              <a:rPr kumimoji="1" lang="ja-JP" altLang="en-US" dirty="0">
                <a:latin typeface="+mn-ea"/>
                <a:cs typeface="Meiryo UI" panose="020B0604030504040204" pitchFamily="50" charset="-128"/>
              </a:rPr>
              <a:t>　砂防関係の災害で以下の災害を除く</a:t>
            </a:r>
            <a:endParaRPr kumimoji="1" lang="en-US" altLang="ja-JP" dirty="0">
              <a:latin typeface="+mn-ea"/>
              <a:cs typeface="Meiryo UI" panose="020B0604030504040204" pitchFamily="50" charset="-128"/>
            </a:endParaRPr>
          </a:p>
          <a:p>
            <a:pPr marL="447675"/>
            <a:r>
              <a:rPr lang="ja-JP" altLang="en-US" dirty="0">
                <a:latin typeface="+mn-ea"/>
                <a:cs typeface="Meiryo UI" panose="020B0604030504040204" pitchFamily="50" charset="-128"/>
              </a:rPr>
              <a:t>　　道路関係と重なるもの　</a:t>
            </a:r>
            <a:endParaRPr lang="en-US" altLang="ja-JP" dirty="0">
              <a:latin typeface="+mn-ea"/>
              <a:cs typeface="Meiryo UI" panose="020B0604030504040204" pitchFamily="50" charset="-128"/>
            </a:endParaRPr>
          </a:p>
          <a:p>
            <a:pPr marL="447675"/>
            <a:r>
              <a:rPr lang="ja-JP" altLang="en-US" dirty="0">
                <a:latin typeface="+mn-ea"/>
                <a:cs typeface="Meiryo UI" panose="020B0604030504040204" pitchFamily="50" charset="-128"/>
              </a:rPr>
              <a:t>　　災害年月日が不明なもの</a:t>
            </a:r>
            <a:endParaRPr lang="en-US" altLang="ja-JP" dirty="0">
              <a:latin typeface="+mn-ea"/>
              <a:cs typeface="Meiryo UI" panose="020B0604030504040204" pitchFamily="50" charset="-128"/>
            </a:endParaRPr>
          </a:p>
          <a:p>
            <a:pPr marL="714375" indent="-266700"/>
            <a:r>
              <a:rPr lang="ja-JP" altLang="en-US" dirty="0">
                <a:latin typeface="+mn-ea"/>
                <a:cs typeface="Meiryo UI" panose="020B0604030504040204" pitchFamily="50" charset="-128"/>
              </a:rPr>
              <a:t>　　</a:t>
            </a:r>
            <a:r>
              <a:rPr lang="ja-JP" altLang="en-US" dirty="0" smtClean="0">
                <a:latin typeface="+mn-ea"/>
                <a:cs typeface="Meiryo UI" panose="020B0604030504040204" pitchFamily="50" charset="-128"/>
              </a:rPr>
              <a:t>倒木、護岸</a:t>
            </a:r>
            <a:r>
              <a:rPr lang="ja-JP" altLang="en-US" dirty="0">
                <a:latin typeface="+mn-ea"/>
                <a:cs typeface="Meiryo UI" panose="020B0604030504040204" pitchFamily="50" charset="-128"/>
              </a:rPr>
              <a:t>崩壊など斜面災害と明らかに異なるもの</a:t>
            </a:r>
            <a:endParaRPr lang="en-US" altLang="ja-JP" dirty="0">
              <a:latin typeface="+mn-ea"/>
              <a:cs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23528" y="1412776"/>
            <a:ext cx="4715172" cy="64633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ja-JP" altLang="en-US" dirty="0">
                <a:latin typeface="+mn-ea"/>
                <a:cs typeface="Meiryo UI" panose="020B0604030504040204" pitchFamily="50" charset="-128"/>
              </a:rPr>
              <a:t>検討対象：道路関係（前述</a:t>
            </a:r>
            <a:r>
              <a:rPr lang="ja-JP" altLang="en-US" dirty="0" smtClean="0">
                <a:latin typeface="+mn-ea"/>
                <a:cs typeface="Meiryo UI" panose="020B0604030504040204" pitchFamily="50" charset="-128"/>
              </a:rPr>
              <a:t>）、砂防</a:t>
            </a:r>
            <a:r>
              <a:rPr lang="ja-JP" altLang="en-US" dirty="0">
                <a:latin typeface="+mn-ea"/>
                <a:cs typeface="Meiryo UI" panose="020B0604030504040204" pitchFamily="50" charset="-128"/>
              </a:rPr>
              <a:t>関係</a:t>
            </a:r>
            <a:endParaRPr lang="en-US" altLang="ja-JP" dirty="0">
              <a:latin typeface="+mn-ea"/>
              <a:cs typeface="Meiryo UI" panose="020B0604030504040204" pitchFamily="50" charset="-128"/>
            </a:endParaRPr>
          </a:p>
          <a:p>
            <a:r>
              <a:rPr kumimoji="1" lang="ja-JP" altLang="en-US" dirty="0" smtClean="0">
                <a:latin typeface="+mn-ea"/>
                <a:cs typeface="Meiryo UI" panose="020B0604030504040204" pitchFamily="50" charset="-128"/>
              </a:rPr>
              <a:t>　　</a:t>
            </a:r>
            <a:r>
              <a:rPr kumimoji="1" lang="ja-JP" altLang="en-US" dirty="0">
                <a:latin typeface="+mn-ea"/>
                <a:cs typeface="Meiryo UI" panose="020B0604030504040204" pitchFamily="50" charset="-128"/>
              </a:rPr>
              <a:t>　　　　</a:t>
            </a:r>
            <a:r>
              <a:rPr kumimoji="1" lang="en-US" altLang="ja-JP" dirty="0" smtClean="0">
                <a:latin typeface="+mn-ea"/>
                <a:cs typeface="Meiryo UI" panose="020B0604030504040204" pitchFamily="50" charset="-128"/>
              </a:rPr>
              <a:t>1994</a:t>
            </a:r>
            <a:r>
              <a:rPr kumimoji="1" lang="ja-JP" altLang="en-US" dirty="0">
                <a:latin typeface="+mn-ea"/>
                <a:cs typeface="Meiryo UI" panose="020B0604030504040204" pitchFamily="50" charset="-128"/>
              </a:rPr>
              <a:t>～</a:t>
            </a:r>
            <a:r>
              <a:rPr kumimoji="1" lang="en-US" altLang="ja-JP" dirty="0">
                <a:latin typeface="+mn-ea"/>
                <a:cs typeface="Meiryo UI" panose="020B0604030504040204" pitchFamily="50" charset="-128"/>
              </a:rPr>
              <a:t>2015</a:t>
            </a:r>
            <a:r>
              <a:rPr kumimoji="1" lang="ja-JP" altLang="en-US" dirty="0">
                <a:latin typeface="+mn-ea"/>
                <a:cs typeface="Meiryo UI" panose="020B0604030504040204" pitchFamily="50" charset="-128"/>
              </a:rPr>
              <a:t>年までの降雨による災害</a:t>
            </a:r>
            <a:endParaRPr kumimoji="1" lang="en-US" altLang="ja-JP" dirty="0">
              <a:latin typeface="+mn-ea"/>
              <a:cs typeface="Meiryo UI" panose="020B0604030504040204" pitchFamily="50" charset="-128"/>
            </a:endParaRPr>
          </a:p>
        </p:txBody>
      </p:sp>
      <p:pic>
        <p:nvPicPr>
          <p:cNvPr id="19459" name="Picture 3" descr="E:\E_back\hamada\H28\大阪府\確率降雨\画像20170123\saigai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00" y="1556792"/>
            <a:ext cx="3649232" cy="451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60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319" y="1988840"/>
            <a:ext cx="3505200" cy="209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319" y="4119258"/>
            <a:ext cx="3505200" cy="209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資料５－３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36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259265" y="1988840"/>
            <a:ext cx="64050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メッシュ当りの災害件数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272272" y="4119258"/>
            <a:ext cx="64050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メッシュ当りの災害件数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99592" y="1270501"/>
            <a:ext cx="7757801" cy="646331"/>
          </a:xfrm>
          <a:prstGeom prst="rect">
            <a:avLst/>
          </a:prstGeom>
          <a:solidFill>
            <a:schemeClr val="bg1"/>
          </a:solidFill>
          <a:ln>
            <a:noFill/>
            <a:prstDash val="solid"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ja-JP" altLang="ja-JP" dirty="0"/>
              <a:t>花崗岩と</a:t>
            </a:r>
            <a:r>
              <a:rPr lang="ja-JP" altLang="en-US" dirty="0"/>
              <a:t>泥岩・砂岩など</a:t>
            </a:r>
            <a:r>
              <a:rPr lang="ja-JP" altLang="ja-JP" dirty="0"/>
              <a:t>で</a:t>
            </a:r>
            <a:r>
              <a:rPr lang="ja-JP" altLang="en-US" dirty="0"/>
              <a:t>降雨</a:t>
            </a:r>
            <a:r>
              <a:rPr lang="ja-JP" altLang="ja-JP" dirty="0"/>
              <a:t>災害が比較的</a:t>
            </a:r>
            <a:r>
              <a:rPr lang="ja-JP" altLang="ja-JP" dirty="0" smtClean="0"/>
              <a:t>多く</a:t>
            </a:r>
            <a:r>
              <a:rPr lang="ja-JP" altLang="en-US" dirty="0" smtClean="0"/>
              <a:t>、段丘、</a:t>
            </a:r>
            <a:r>
              <a:rPr lang="ja-JP" altLang="ja-JP" dirty="0" smtClean="0"/>
              <a:t>和泉層群</a:t>
            </a:r>
            <a:r>
              <a:rPr lang="ja-JP" altLang="ja-JP" dirty="0"/>
              <a:t>での</a:t>
            </a:r>
            <a:r>
              <a:rPr lang="ja-JP" altLang="en-US" dirty="0"/>
              <a:t>降雨</a:t>
            </a:r>
            <a:r>
              <a:rPr lang="ja-JP" altLang="ja-JP" dirty="0"/>
              <a:t>災害は比較的少ない</a:t>
            </a:r>
            <a:r>
              <a:rPr lang="ja-JP" altLang="en-US" dirty="0"/>
              <a:t>。</a:t>
            </a:r>
            <a:endParaRPr lang="en-US" altLang="ja-JP" dirty="0"/>
          </a:p>
        </p:txBody>
      </p:sp>
      <p:sp>
        <p:nvSpPr>
          <p:cNvPr id="13" name="タイトル 1"/>
          <p:cNvSpPr txBox="1">
            <a:spLocks/>
          </p:cNvSpPr>
          <p:nvPr/>
        </p:nvSpPr>
        <p:spPr>
          <a:xfrm>
            <a:off x="457200" y="228600"/>
            <a:ext cx="8507288" cy="914400"/>
          </a:xfrm>
          <a:prstGeom prst="rect">
            <a:avLst/>
          </a:prstGeom>
        </p:spPr>
        <p:txBody>
          <a:bodyPr vert="horz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1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４．災害特性の把握</a:t>
            </a:r>
            <a:r>
              <a:rPr lang="en-US" altLang="ja-JP" sz="36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/>
            </a:r>
            <a:br>
              <a:rPr lang="en-US" altLang="ja-JP" sz="36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</a:br>
            <a:r>
              <a:rPr lang="ja-JP" altLang="en-US" sz="2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　</a:t>
            </a:r>
            <a:r>
              <a:rPr lang="ja-JP" altLang="en-US" sz="2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５）降雨災害（地質</a:t>
            </a:r>
            <a:r>
              <a:rPr lang="ja-JP" altLang="en-US" sz="2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）</a:t>
            </a:r>
            <a:endParaRPr lang="ja-JP" altLang="en-US" sz="2200" dirty="0"/>
          </a:p>
        </p:txBody>
      </p:sp>
      <p:pic>
        <p:nvPicPr>
          <p:cNvPr id="20482" name="Picture 2" descr="E:\E_back\hamada\H28\大阪府\確率降雨\画像20170123\tisitu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24" y="2099958"/>
            <a:ext cx="3323844" cy="411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059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596" y="1965725"/>
            <a:ext cx="3511296" cy="209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596" y="4159284"/>
            <a:ext cx="3505200" cy="209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資料５－３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37</a:t>
            </a:fld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149541" y="1990422"/>
            <a:ext cx="64050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メッシュ当りの災害件数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149540" y="4159284"/>
            <a:ext cx="64050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メッシュ当りの災害件数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971600" y="1270501"/>
            <a:ext cx="7992888" cy="646331"/>
          </a:xfrm>
          <a:prstGeom prst="rect">
            <a:avLst/>
          </a:prstGeom>
          <a:solidFill>
            <a:schemeClr val="bg1"/>
          </a:solidFill>
          <a:ln>
            <a:noFill/>
            <a:prstDash val="solid"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ja-JP" altLang="en-US" dirty="0"/>
              <a:t>降雨災害の発生</a:t>
            </a:r>
            <a:r>
              <a:rPr lang="ja-JP" altLang="en-US" dirty="0" smtClean="0"/>
              <a:t>は、比</a:t>
            </a:r>
            <a:r>
              <a:rPr lang="ja-JP" altLang="en-US" dirty="0"/>
              <a:t>高</a:t>
            </a:r>
            <a:r>
              <a:rPr lang="en-US" altLang="ja-JP" dirty="0"/>
              <a:t>100</a:t>
            </a:r>
            <a:r>
              <a:rPr lang="ja-JP" altLang="ja-JP" dirty="0"/>
              <a:t>～</a:t>
            </a:r>
            <a:r>
              <a:rPr lang="en-US" altLang="ja-JP" dirty="0"/>
              <a:t>350m</a:t>
            </a:r>
            <a:r>
              <a:rPr lang="ja-JP" altLang="en-US" dirty="0"/>
              <a:t>程度にピークがみられる。</a:t>
            </a:r>
            <a:endParaRPr lang="en-US" altLang="ja-JP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ja-JP" altLang="en-US" dirty="0"/>
              <a:t>比高が</a:t>
            </a:r>
            <a:r>
              <a:rPr lang="en-US" altLang="ja-JP" dirty="0"/>
              <a:t>350m</a:t>
            </a:r>
            <a:r>
              <a:rPr lang="ja-JP" altLang="en-US" dirty="0"/>
              <a:t>以上で</a:t>
            </a:r>
            <a:r>
              <a:rPr lang="ja-JP" altLang="en-US" dirty="0" smtClean="0"/>
              <a:t>は、降雨</a:t>
            </a:r>
            <a:r>
              <a:rPr lang="ja-JP" altLang="en-US" dirty="0"/>
              <a:t>災害の発生は少なくなる</a:t>
            </a:r>
            <a:r>
              <a:rPr lang="ja-JP" altLang="en-US" dirty="0" smtClean="0"/>
              <a:t>。</a:t>
            </a:r>
            <a:endParaRPr lang="en-US" altLang="ja-JP" dirty="0"/>
          </a:p>
        </p:txBody>
      </p:sp>
      <p:sp>
        <p:nvSpPr>
          <p:cNvPr id="13" name="タイトル 1"/>
          <p:cNvSpPr txBox="1">
            <a:spLocks/>
          </p:cNvSpPr>
          <p:nvPr/>
        </p:nvSpPr>
        <p:spPr>
          <a:xfrm>
            <a:off x="457200" y="228600"/>
            <a:ext cx="8507288" cy="914400"/>
          </a:xfrm>
          <a:prstGeom prst="rect">
            <a:avLst/>
          </a:prstGeom>
        </p:spPr>
        <p:txBody>
          <a:bodyPr vert="horz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1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４．災害特性の把握</a:t>
            </a:r>
            <a:r>
              <a:rPr lang="en-US" altLang="ja-JP" sz="36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/>
            </a:r>
            <a:br>
              <a:rPr lang="en-US" altLang="ja-JP" sz="36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</a:br>
            <a:r>
              <a:rPr lang="ja-JP" altLang="en-US" sz="2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　</a:t>
            </a:r>
            <a:r>
              <a:rPr lang="ja-JP" altLang="en-US" sz="2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５）降雨災害（比</a:t>
            </a:r>
            <a:r>
              <a:rPr lang="ja-JP" altLang="en-US" sz="2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高）</a:t>
            </a:r>
            <a:endParaRPr lang="ja-JP" altLang="en-US" sz="2200" dirty="0"/>
          </a:p>
        </p:txBody>
      </p:sp>
      <p:pic>
        <p:nvPicPr>
          <p:cNvPr id="21506" name="Picture 2" descr="E:\E_back\hamada\H28\大阪府\確率降雨\画像20170123\hyoko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04170"/>
            <a:ext cx="3323844" cy="411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99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012" y="2084937"/>
            <a:ext cx="3505200" cy="209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930" y="4201031"/>
            <a:ext cx="3505200" cy="209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資料５－３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38</a:t>
            </a:fld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207608" y="4220930"/>
            <a:ext cx="64050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メッシュ当りの災害件数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99592" y="1161607"/>
            <a:ext cx="7848872" cy="923330"/>
          </a:xfrm>
          <a:prstGeom prst="rect">
            <a:avLst/>
          </a:prstGeom>
          <a:solidFill>
            <a:schemeClr val="bg1"/>
          </a:solidFill>
          <a:ln>
            <a:noFill/>
            <a:prstDash val="solid"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ja-JP" altLang="en-US" dirty="0"/>
              <a:t>傾斜</a:t>
            </a:r>
            <a:r>
              <a:rPr lang="en-US" altLang="ja-JP" dirty="0"/>
              <a:t>15</a:t>
            </a:r>
            <a:r>
              <a:rPr lang="ja-JP" altLang="ja-JP" dirty="0"/>
              <a:t>～</a:t>
            </a:r>
            <a:r>
              <a:rPr lang="en-US" altLang="ja-JP" dirty="0"/>
              <a:t>20°</a:t>
            </a:r>
            <a:r>
              <a:rPr lang="ja-JP" altLang="en-US" dirty="0"/>
              <a:t>において災害の</a:t>
            </a:r>
            <a:r>
              <a:rPr lang="ja-JP" altLang="en-US" dirty="0" smtClean="0"/>
              <a:t>発生率の</a:t>
            </a:r>
            <a:r>
              <a:rPr lang="ja-JP" altLang="en-US" dirty="0"/>
              <a:t>ピークが</a:t>
            </a:r>
            <a:r>
              <a:rPr lang="ja-JP" altLang="en-US" dirty="0" smtClean="0"/>
              <a:t>みられ、傾斜</a:t>
            </a:r>
            <a:r>
              <a:rPr lang="en-US" altLang="ja-JP" dirty="0"/>
              <a:t>20</a:t>
            </a:r>
            <a:r>
              <a:rPr lang="en-US" altLang="ja-JP" dirty="0" smtClean="0"/>
              <a:t>°</a:t>
            </a:r>
            <a:r>
              <a:rPr lang="ja-JP" altLang="en-US" dirty="0" smtClean="0"/>
              <a:t>を超えると災害</a:t>
            </a:r>
            <a:r>
              <a:rPr lang="ja-JP" altLang="en-US" dirty="0"/>
              <a:t>の発生は減少傾向となる。</a:t>
            </a:r>
            <a:endParaRPr lang="en-US" altLang="ja-JP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ja-JP" altLang="en-US" dirty="0"/>
              <a:t>傾斜</a:t>
            </a:r>
            <a:r>
              <a:rPr lang="en-US" altLang="ja-JP" dirty="0"/>
              <a:t>5°</a:t>
            </a:r>
            <a:r>
              <a:rPr lang="ja-JP" altLang="en-US" dirty="0"/>
              <a:t>以下の緩傾斜や傾斜</a:t>
            </a:r>
            <a:r>
              <a:rPr lang="en-US" altLang="ja-JP" dirty="0"/>
              <a:t>30°</a:t>
            </a:r>
            <a:r>
              <a:rPr lang="ja-JP" altLang="en-US" dirty="0"/>
              <a:t>以上の急傾斜での災害の</a:t>
            </a:r>
            <a:r>
              <a:rPr lang="ja-JP" altLang="en-US" dirty="0" smtClean="0"/>
              <a:t>発生率は</a:t>
            </a:r>
            <a:r>
              <a:rPr lang="ja-JP" altLang="en-US" dirty="0"/>
              <a:t>少ない。</a:t>
            </a:r>
            <a:endParaRPr lang="en-US" altLang="ja-JP" dirty="0"/>
          </a:p>
        </p:txBody>
      </p:sp>
      <p:sp>
        <p:nvSpPr>
          <p:cNvPr id="13" name="タイトル 1"/>
          <p:cNvSpPr txBox="1">
            <a:spLocks/>
          </p:cNvSpPr>
          <p:nvPr/>
        </p:nvSpPr>
        <p:spPr>
          <a:xfrm>
            <a:off x="457200" y="228600"/>
            <a:ext cx="8507288" cy="914400"/>
          </a:xfrm>
          <a:prstGeom prst="rect">
            <a:avLst/>
          </a:prstGeom>
        </p:spPr>
        <p:txBody>
          <a:bodyPr vert="horz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1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４．災害特性の把握</a:t>
            </a:r>
            <a:r>
              <a:rPr lang="en-US" altLang="ja-JP" sz="36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/>
            </a:r>
            <a:br>
              <a:rPr lang="en-US" altLang="ja-JP" sz="36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</a:br>
            <a:r>
              <a:rPr lang="ja-JP" altLang="en-US" sz="2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　</a:t>
            </a:r>
            <a:r>
              <a:rPr lang="ja-JP" altLang="en-US" sz="2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５）降雨災害（傾斜</a:t>
            </a:r>
            <a:r>
              <a:rPr lang="ja-JP" altLang="en-US" sz="2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）</a:t>
            </a:r>
            <a:endParaRPr lang="ja-JP" altLang="en-US" sz="2200" dirty="0"/>
          </a:p>
        </p:txBody>
      </p:sp>
      <p:pic>
        <p:nvPicPr>
          <p:cNvPr id="22530" name="Picture 2" descr="E:\E_back\hamada\H28\大阪府\確率降雨\画像20170123\keisha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57" y="2198702"/>
            <a:ext cx="3323844" cy="411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8107957" y="2074859"/>
            <a:ext cx="64050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メッシュ当りの災害件数</a:t>
            </a:r>
          </a:p>
        </p:txBody>
      </p:sp>
    </p:spTree>
    <p:extLst>
      <p:ext uri="{BB962C8B-B14F-4D97-AF65-F5344CB8AC3E}">
        <p14:creationId xmlns:p14="http://schemas.microsoft.com/office/powerpoint/2010/main" val="36162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資料５－３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39</a:t>
            </a:fld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57200" y="1319320"/>
            <a:ext cx="8538729" cy="646331"/>
          </a:xfrm>
          <a:prstGeom prst="rect">
            <a:avLst/>
          </a:prstGeom>
          <a:solidFill>
            <a:schemeClr val="bg1"/>
          </a:solidFill>
          <a:ln>
            <a:noFill/>
            <a:prstDash val="solid"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/>
              <a:t>10</a:t>
            </a:r>
            <a:r>
              <a:rPr lang="ja-JP" altLang="en-US" dirty="0"/>
              <a:t>年確率</a:t>
            </a:r>
            <a:r>
              <a:rPr lang="en-US" altLang="ja-JP" dirty="0"/>
              <a:t>24</a:t>
            </a:r>
            <a:r>
              <a:rPr lang="ja-JP" altLang="en-US" dirty="0"/>
              <a:t>時間雨量が</a:t>
            </a:r>
            <a:r>
              <a:rPr lang="en-US" altLang="ja-JP" dirty="0"/>
              <a:t>240mm</a:t>
            </a:r>
            <a:r>
              <a:rPr lang="ja-JP" altLang="en-US" dirty="0"/>
              <a:t>以上での災害</a:t>
            </a:r>
            <a:r>
              <a:rPr lang="ja-JP" altLang="en-US" dirty="0" smtClean="0"/>
              <a:t>発生率が高い。</a:t>
            </a:r>
            <a:endParaRPr lang="en-US" altLang="ja-JP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/>
              <a:t>10</a:t>
            </a:r>
            <a:r>
              <a:rPr lang="ja-JP" altLang="en-US" dirty="0"/>
              <a:t>年確率</a:t>
            </a:r>
            <a:r>
              <a:rPr lang="en-US" altLang="ja-JP" dirty="0"/>
              <a:t>24</a:t>
            </a:r>
            <a:r>
              <a:rPr lang="ja-JP" altLang="en-US" dirty="0"/>
              <a:t>時間雨量が</a:t>
            </a:r>
            <a:r>
              <a:rPr lang="en-US" altLang="ja-JP" dirty="0" smtClean="0"/>
              <a:t>240mm</a:t>
            </a:r>
            <a:r>
              <a:rPr lang="ja-JP" altLang="en-US" dirty="0" smtClean="0"/>
              <a:t>未満では、災害発生に大きな傾向はみられない。</a:t>
            </a:r>
            <a:endParaRPr lang="en-US" altLang="ja-JP" dirty="0"/>
          </a:p>
        </p:txBody>
      </p:sp>
      <p:sp>
        <p:nvSpPr>
          <p:cNvPr id="13" name="タイトル 1"/>
          <p:cNvSpPr txBox="1">
            <a:spLocks/>
          </p:cNvSpPr>
          <p:nvPr/>
        </p:nvSpPr>
        <p:spPr>
          <a:xfrm>
            <a:off x="457200" y="228600"/>
            <a:ext cx="8507288" cy="914400"/>
          </a:xfrm>
          <a:prstGeom prst="rect">
            <a:avLst/>
          </a:prstGeom>
        </p:spPr>
        <p:txBody>
          <a:bodyPr vert="horz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1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４．災害特性の把握</a:t>
            </a:r>
            <a:r>
              <a:rPr lang="en-US" altLang="ja-JP" sz="36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/>
            </a:r>
            <a:br>
              <a:rPr lang="en-US" altLang="ja-JP" sz="36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</a:br>
            <a:r>
              <a:rPr lang="ja-JP" altLang="en-US" sz="2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　</a:t>
            </a:r>
            <a:r>
              <a:rPr lang="ja-JP" altLang="en-US" sz="2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５）降雨災害（</a:t>
            </a:r>
            <a:r>
              <a:rPr lang="en-US" altLang="ja-JP" sz="2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10</a:t>
            </a:r>
            <a:r>
              <a:rPr lang="ja-JP" altLang="en-US" sz="2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年確率</a:t>
            </a:r>
            <a:r>
              <a:rPr lang="en-US" altLang="ja-JP" sz="2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24</a:t>
            </a:r>
            <a:r>
              <a:rPr lang="ja-JP" altLang="en-US" sz="2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時間雨量）</a:t>
            </a:r>
            <a:endParaRPr lang="ja-JP" altLang="en-US" sz="2200" dirty="0"/>
          </a:p>
        </p:txBody>
      </p:sp>
      <p:pic>
        <p:nvPicPr>
          <p:cNvPr id="23554" name="Picture 2" descr="E:\E_back\hamada\H28\大阪府\確率降雨\画像20170123\kakuritu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47083"/>
            <a:ext cx="3323844" cy="411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244" y="2021254"/>
            <a:ext cx="3505200" cy="209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357" y="4202197"/>
            <a:ext cx="3505200" cy="209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8190519" y="2147083"/>
            <a:ext cx="64050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メッシュ当りの災害件数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195191" y="4234772"/>
            <a:ext cx="64050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メッシュ当りの災害件数</a:t>
            </a:r>
          </a:p>
        </p:txBody>
      </p:sp>
    </p:spTree>
    <p:extLst>
      <p:ext uri="{BB962C8B-B14F-4D97-AF65-F5344CB8AC3E}">
        <p14:creationId xmlns:p14="http://schemas.microsoft.com/office/powerpoint/2010/main" val="267016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資料５－３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259632" y="5301208"/>
            <a:ext cx="2448272" cy="461665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b="1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落石</a:t>
            </a:r>
            <a:r>
              <a:rPr lang="ja-JP" altLang="en-US" sz="2400" b="1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崩壊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364088" y="5301208"/>
            <a:ext cx="2448272" cy="461665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b="1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岩盤崩壊</a:t>
            </a:r>
            <a:endParaRPr lang="ja-JP" altLang="en-US" sz="2400" b="1" dirty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anose="020B0604030504040204" pitchFamily="50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3" r="11592"/>
          <a:stretch/>
        </p:blipFill>
        <p:spPr bwMode="auto">
          <a:xfrm>
            <a:off x="407663" y="2205503"/>
            <a:ext cx="4200074" cy="3095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05502"/>
            <a:ext cx="4176463" cy="308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タイトル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ja-JP" altLang="en-US" sz="36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１．はじめに</a:t>
            </a:r>
            <a:r>
              <a:rPr lang="en-US" altLang="ja-JP" sz="28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/>
            </a:r>
            <a:br>
              <a:rPr lang="en-US" altLang="ja-JP" sz="28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</a:br>
            <a:r>
              <a:rPr lang="ja-JP" altLang="en-US" sz="27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　２）要対策箇所の事例</a:t>
            </a:r>
            <a:endParaRPr kumimoji="1" lang="ja-JP" altLang="en-US" sz="2700" dirty="0"/>
          </a:p>
        </p:txBody>
      </p:sp>
    </p:spTree>
    <p:extLst>
      <p:ext uri="{BB962C8B-B14F-4D97-AF65-F5344CB8AC3E}">
        <p14:creationId xmlns:p14="http://schemas.microsoft.com/office/powerpoint/2010/main" val="305740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資料５－３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40</a:t>
            </a:fld>
            <a:endParaRPr kumimoji="1" lang="ja-JP" altLang="en-US"/>
          </a:p>
        </p:txBody>
      </p:sp>
      <p:sp>
        <p:nvSpPr>
          <p:cNvPr id="13" name="タイトル 1"/>
          <p:cNvSpPr txBox="1">
            <a:spLocks/>
          </p:cNvSpPr>
          <p:nvPr/>
        </p:nvSpPr>
        <p:spPr>
          <a:xfrm>
            <a:off x="457200" y="228600"/>
            <a:ext cx="8507288" cy="914400"/>
          </a:xfrm>
          <a:prstGeom prst="rect">
            <a:avLst/>
          </a:prstGeom>
        </p:spPr>
        <p:txBody>
          <a:bodyPr vert="horz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1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４</a:t>
            </a:r>
            <a:r>
              <a:rPr lang="ja-JP" altLang="en-US" sz="31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．災害特性の把握</a:t>
            </a:r>
            <a:r>
              <a:rPr lang="en-US" altLang="ja-JP" sz="36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/>
            </a:r>
            <a:br>
              <a:rPr lang="en-US" altLang="ja-JP" sz="36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</a:br>
            <a:r>
              <a:rPr lang="ja-JP" altLang="en-US" sz="2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　</a:t>
            </a:r>
            <a:r>
              <a:rPr lang="ja-JP" altLang="en-US" sz="2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６）まとめ</a:t>
            </a:r>
            <a:endParaRPr lang="ja-JP" altLang="en-US" sz="2200" dirty="0"/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971600" y="1295101"/>
            <a:ext cx="7848872" cy="48702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ja-JP" altLang="en-US" sz="2000" dirty="0" smtClean="0"/>
              <a:t>降雨災害分析に用いるデータについて</a:t>
            </a:r>
            <a:endParaRPr lang="en-US" altLang="ja-JP" sz="2000" dirty="0" smtClean="0"/>
          </a:p>
          <a:p>
            <a:pPr marL="538163" indent="0">
              <a:spcBef>
                <a:spcPts val="0"/>
              </a:spcBef>
              <a:buNone/>
            </a:pPr>
            <a:r>
              <a:rPr lang="ja-JP" altLang="en-US" sz="2000" dirty="0" smtClean="0"/>
              <a:t>・道路及び砂防関係の災害要因で、同様な傾向が確認できた。</a:t>
            </a:r>
            <a:endParaRPr lang="en-US" altLang="ja-JP" sz="2000" dirty="0" smtClean="0"/>
          </a:p>
          <a:p>
            <a:pPr marL="538163" indent="0">
              <a:spcBef>
                <a:spcPts val="0"/>
              </a:spcBef>
              <a:buNone/>
            </a:pPr>
            <a:endParaRPr lang="en-US" altLang="ja-JP" sz="2000" dirty="0" smtClean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ja-JP" altLang="en-US" sz="2000" dirty="0" smtClean="0"/>
              <a:t>地域・地形特性に</a:t>
            </a:r>
            <a:r>
              <a:rPr lang="ja-JP" altLang="en-US" sz="2000" dirty="0"/>
              <a:t>ついて</a:t>
            </a:r>
            <a:endParaRPr lang="en-US" altLang="ja-JP" sz="2000" dirty="0" smtClean="0"/>
          </a:p>
          <a:p>
            <a:pPr marL="627063" indent="-85725">
              <a:spcBef>
                <a:spcPts val="0"/>
              </a:spcBef>
              <a:buNone/>
            </a:pPr>
            <a:r>
              <a:rPr lang="ja-JP" altLang="en-US" sz="2000" dirty="0" smtClean="0"/>
              <a:t>・北部や南部の降雨量が多い地域で、災害の発生が多くなっている。</a:t>
            </a:r>
            <a:endParaRPr lang="en-US" altLang="ja-JP" sz="2000" dirty="0" smtClean="0"/>
          </a:p>
          <a:p>
            <a:pPr marL="627063" indent="-85725">
              <a:spcBef>
                <a:spcPts val="0"/>
              </a:spcBef>
              <a:buNone/>
            </a:pPr>
            <a:r>
              <a:rPr lang="ja-JP" altLang="en-US" sz="2000" dirty="0" smtClean="0"/>
              <a:t>・比</a:t>
            </a:r>
            <a:r>
              <a:rPr lang="ja-JP" altLang="en-US" sz="2000" dirty="0"/>
              <a:t>高や傾斜</a:t>
            </a:r>
            <a:r>
              <a:rPr lang="ja-JP" altLang="en-US" sz="2000" dirty="0" smtClean="0"/>
              <a:t>が一定程度を超えて大きい地域では、降雨</a:t>
            </a:r>
            <a:r>
              <a:rPr lang="ja-JP" altLang="en-US" sz="2000" dirty="0"/>
              <a:t>災害の発生が</a:t>
            </a:r>
            <a:r>
              <a:rPr lang="ja-JP" altLang="en-US" sz="2000" dirty="0" smtClean="0"/>
              <a:t>少なくなる傾向</a:t>
            </a:r>
            <a:r>
              <a:rPr lang="ja-JP" altLang="en-US" sz="2000" dirty="0"/>
              <a:t>にある</a:t>
            </a:r>
            <a:r>
              <a:rPr lang="ja-JP" altLang="en-US" sz="2000" dirty="0" smtClean="0"/>
              <a:t>。</a:t>
            </a:r>
            <a:endParaRPr lang="en-US" altLang="ja-JP" sz="2000" dirty="0" smtClean="0"/>
          </a:p>
          <a:p>
            <a:pPr marL="627063" indent="-85725">
              <a:spcBef>
                <a:spcPts val="0"/>
              </a:spcBef>
              <a:buNone/>
            </a:pPr>
            <a:endParaRPr lang="en-US" altLang="ja-JP" sz="2000" dirty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ja-JP" altLang="en-US" sz="2000" dirty="0" smtClean="0"/>
              <a:t>地質</a:t>
            </a:r>
            <a:r>
              <a:rPr lang="ja-JP" altLang="en-US" sz="2000" dirty="0"/>
              <a:t>特性</a:t>
            </a:r>
            <a:r>
              <a:rPr lang="ja-JP" altLang="en-US" sz="2000" dirty="0" smtClean="0"/>
              <a:t>に</a:t>
            </a:r>
            <a:r>
              <a:rPr lang="ja-JP" altLang="en-US" sz="2000" dirty="0"/>
              <a:t>ついて</a:t>
            </a:r>
            <a:endParaRPr lang="en-US" altLang="ja-JP" sz="2000" dirty="0" smtClean="0"/>
          </a:p>
          <a:p>
            <a:pPr marL="541338" indent="0">
              <a:spcBef>
                <a:spcPts val="0"/>
              </a:spcBef>
              <a:buNone/>
            </a:pPr>
            <a:r>
              <a:rPr lang="ja-JP" altLang="en-US" sz="2000" dirty="0" smtClean="0"/>
              <a:t>・降雨災害は、泥岩・頁岩および花崗岩の地域で多くみられる 。</a:t>
            </a:r>
            <a:endParaRPr lang="en-US" altLang="ja-JP" sz="2000" dirty="0" smtClean="0"/>
          </a:p>
          <a:p>
            <a:pPr marL="541338" indent="0">
              <a:spcBef>
                <a:spcPts val="0"/>
              </a:spcBef>
              <a:buNone/>
            </a:pPr>
            <a:endParaRPr lang="en-US" altLang="ja-JP" sz="2000" dirty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ja-JP" altLang="en-US" sz="2000" dirty="0" smtClean="0"/>
              <a:t>回帰分析の方針について</a:t>
            </a:r>
            <a:endParaRPr lang="en-US" altLang="ja-JP" sz="2000" dirty="0" smtClean="0"/>
          </a:p>
          <a:p>
            <a:pPr marL="630238" indent="-88900">
              <a:spcBef>
                <a:spcPts val="0"/>
              </a:spcBef>
              <a:buNone/>
            </a:pPr>
            <a:r>
              <a:rPr lang="ja-JP" altLang="en-US" sz="2000" dirty="0" smtClean="0"/>
              <a:t>・回帰分析では、</a:t>
            </a:r>
            <a:r>
              <a:rPr lang="ja-JP" altLang="en-US" sz="2000" dirty="0"/>
              <a:t>データ数確保の</a:t>
            </a:r>
            <a:r>
              <a:rPr lang="ja-JP" altLang="en-US" sz="2000" dirty="0" smtClean="0"/>
              <a:t>ため、</a:t>
            </a:r>
            <a:r>
              <a:rPr lang="ja-JP" altLang="ja-JP" sz="2000" dirty="0" smtClean="0"/>
              <a:t>道路</a:t>
            </a:r>
            <a:r>
              <a:rPr lang="ja-JP" altLang="ja-JP" sz="2000" dirty="0"/>
              <a:t>災害デ－タ</a:t>
            </a:r>
            <a:r>
              <a:rPr lang="ja-JP" altLang="en-US" sz="2000" dirty="0"/>
              <a:t>に砂防</a:t>
            </a:r>
            <a:r>
              <a:rPr lang="ja-JP" altLang="ja-JP" sz="2000" dirty="0"/>
              <a:t>災害デ－タを</a:t>
            </a:r>
            <a:r>
              <a:rPr lang="ja-JP" altLang="en-US" sz="2000" dirty="0"/>
              <a:t>加えて</a:t>
            </a:r>
            <a:r>
              <a:rPr lang="ja-JP" altLang="ja-JP" sz="2000" dirty="0"/>
              <a:t>分析する</a:t>
            </a:r>
            <a:r>
              <a:rPr lang="ja-JP" altLang="en-US" sz="2000" dirty="0"/>
              <a:t>。</a:t>
            </a:r>
            <a:endParaRPr lang="ja-JP" altLang="ja-JP" sz="2000" dirty="0"/>
          </a:p>
          <a:p>
            <a:pPr marL="630238" indent="-88900">
              <a:spcBef>
                <a:spcPts val="0"/>
              </a:spcBef>
              <a:buNone/>
            </a:pPr>
            <a:r>
              <a:rPr lang="ja-JP" altLang="en-US" sz="2000" dirty="0" smtClean="0"/>
              <a:t>・</a:t>
            </a:r>
            <a:r>
              <a:rPr lang="ja-JP" altLang="ja-JP" sz="2000" dirty="0" smtClean="0"/>
              <a:t>災害要因</a:t>
            </a:r>
            <a:r>
              <a:rPr lang="ja-JP" altLang="en-US" sz="2000" dirty="0"/>
              <a:t>の</a:t>
            </a:r>
            <a:r>
              <a:rPr lang="ja-JP" altLang="en-US" sz="2000" dirty="0" smtClean="0"/>
              <a:t>降雨データは、</a:t>
            </a:r>
            <a:r>
              <a:rPr lang="ja-JP" altLang="ja-JP" sz="2000" dirty="0" smtClean="0"/>
              <a:t>災害</a:t>
            </a:r>
            <a:r>
              <a:rPr lang="ja-JP" altLang="ja-JP" sz="2000" dirty="0"/>
              <a:t>時の</a:t>
            </a:r>
            <a:r>
              <a:rPr lang="ja-JP" altLang="ja-JP" sz="2000" dirty="0" smtClean="0"/>
              <a:t>降雨</a:t>
            </a:r>
            <a:r>
              <a:rPr lang="ja-JP" altLang="en-US" sz="2000" dirty="0" smtClean="0"/>
              <a:t>データを使用</a:t>
            </a:r>
            <a:r>
              <a:rPr lang="ja-JP" altLang="ja-JP" sz="2000" dirty="0" smtClean="0"/>
              <a:t>する</a:t>
            </a:r>
            <a:r>
              <a:rPr lang="ja-JP" altLang="en-US" sz="2000" dirty="0" smtClean="0"/>
              <a:t>。</a:t>
            </a:r>
            <a:endParaRPr lang="ja-JP" altLang="ja-JP" sz="2000" dirty="0"/>
          </a:p>
        </p:txBody>
      </p:sp>
    </p:spTree>
    <p:extLst>
      <p:ext uri="{BB962C8B-B14F-4D97-AF65-F5344CB8AC3E}">
        <p14:creationId xmlns:p14="http://schemas.microsoft.com/office/powerpoint/2010/main" val="396783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sz="33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５．今後の進め方</a:t>
            </a:r>
            <a:r>
              <a:rPr lang="en-US" altLang="ja-JP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/>
            </a:r>
            <a:br>
              <a:rPr lang="en-US" altLang="ja-JP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</a:br>
            <a:r>
              <a:rPr lang="ja-JP" altLang="en-US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　</a:t>
            </a:r>
            <a:r>
              <a:rPr lang="ja-JP" altLang="en-US" sz="23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１）検討フロー</a:t>
            </a:r>
            <a:endParaRPr kumimoji="1" lang="ja-JP" altLang="en-US" sz="2300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資料５－３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41</a:t>
            </a:fld>
            <a:endParaRPr kumimoji="1" lang="ja-JP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graphicFrame>
        <p:nvGraphicFramePr>
          <p:cNvPr id="9" name="オブジェクト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7286517"/>
              </p:ext>
            </p:extLst>
          </p:nvPr>
        </p:nvGraphicFramePr>
        <p:xfrm>
          <a:off x="1547664" y="1153772"/>
          <a:ext cx="5851885" cy="566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" name="Picture" r:id="rId4" imgW="6749280" imgH="6529680" progId="Word.Picture.8">
                  <p:embed/>
                </p:oleObj>
              </mc:Choice>
              <mc:Fallback>
                <p:oleObj name="Picture" r:id="rId4" imgW="6749280" imgH="652968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664" y="1153772"/>
                        <a:ext cx="5851885" cy="566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右中かっこ 7"/>
          <p:cNvSpPr/>
          <p:nvPr/>
        </p:nvSpPr>
        <p:spPr>
          <a:xfrm>
            <a:off x="7257181" y="3457466"/>
            <a:ext cx="398738" cy="3139886"/>
          </a:xfrm>
          <a:prstGeom prst="rightBrace">
            <a:avLst>
              <a:gd name="adj1" fmla="val 8333"/>
              <a:gd name="adj2" fmla="val 48796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7655919" y="4797152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/>
              <a:t>今後、検討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10135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sz="33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５．今後の進め方</a:t>
            </a:r>
            <a:r>
              <a:rPr lang="en-US" altLang="ja-JP" sz="44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/>
            </a:r>
            <a:br>
              <a:rPr lang="en-US" altLang="ja-JP" sz="44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</a:br>
            <a:r>
              <a:rPr lang="ja-JP" altLang="en-US" sz="23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　</a:t>
            </a:r>
            <a:r>
              <a:rPr lang="ja-JP" altLang="en-US" sz="23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２）</a:t>
            </a:r>
            <a:r>
              <a:rPr lang="zh-TW" altLang="en-US" sz="23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調査検討</a:t>
            </a:r>
            <a:r>
              <a:rPr lang="ja-JP" altLang="en-US" sz="23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項目：③斜面崩壊の要因分析</a:t>
            </a:r>
            <a:endParaRPr kumimoji="1" lang="ja-JP" altLang="en-US" sz="2300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資料５－３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42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87685" y="1340768"/>
            <a:ext cx="8332787" cy="1323439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ja-JP" altLang="en-US" sz="2000" dirty="0" smtClean="0">
                <a:latin typeface="+mn-ea"/>
              </a:rPr>
              <a:t>・</a:t>
            </a:r>
            <a:r>
              <a:rPr lang="ja-JP" altLang="ja-JP" sz="2000" dirty="0" smtClean="0">
                <a:latin typeface="+mn-ea"/>
              </a:rPr>
              <a:t>豪雨</a:t>
            </a:r>
            <a:r>
              <a:rPr lang="ja-JP" altLang="ja-JP" sz="2000" dirty="0">
                <a:latin typeface="+mn-ea"/>
              </a:rPr>
              <a:t>時の崩壊・地すべり・土石流といった斜面</a:t>
            </a:r>
            <a:r>
              <a:rPr lang="ja-JP" altLang="ja-JP" sz="2000" dirty="0" smtClean="0">
                <a:latin typeface="+mn-ea"/>
              </a:rPr>
              <a:t>災害</a:t>
            </a:r>
            <a:r>
              <a:rPr lang="ja-JP" altLang="en-US" sz="2000" dirty="0" smtClean="0">
                <a:latin typeface="+mn-ea"/>
              </a:rPr>
              <a:t>について</a:t>
            </a:r>
            <a:r>
              <a:rPr lang="ja-JP" altLang="ja-JP" sz="2000" dirty="0" smtClean="0">
                <a:latin typeface="+mn-ea"/>
              </a:rPr>
              <a:t>，</a:t>
            </a:r>
            <a:r>
              <a:rPr lang="ja-JP" altLang="en-US" sz="2000" dirty="0" smtClean="0">
                <a:latin typeface="+mn-ea"/>
              </a:rPr>
              <a:t>現状</a:t>
            </a:r>
            <a:r>
              <a:rPr lang="ja-JP" altLang="ja-JP" sz="2000" dirty="0" smtClean="0">
                <a:latin typeface="+mn-ea"/>
              </a:rPr>
              <a:t>では</a:t>
            </a:r>
            <a:r>
              <a:rPr lang="ja-JP" altLang="ja-JP" sz="2000" dirty="0">
                <a:latin typeface="+mn-ea"/>
              </a:rPr>
              <a:t>その発生場所を正確に</a:t>
            </a:r>
            <a:r>
              <a:rPr lang="ja-JP" altLang="ja-JP" sz="2000" dirty="0" smtClean="0">
                <a:latin typeface="+mn-ea"/>
              </a:rPr>
              <a:t>予測は</a:t>
            </a:r>
            <a:r>
              <a:rPr lang="ja-JP" altLang="ja-JP" sz="2000" dirty="0">
                <a:latin typeface="+mn-ea"/>
              </a:rPr>
              <a:t>きわめて</a:t>
            </a:r>
            <a:r>
              <a:rPr lang="ja-JP" altLang="ja-JP" sz="2000" dirty="0" smtClean="0">
                <a:latin typeface="+mn-ea"/>
              </a:rPr>
              <a:t>困難</a:t>
            </a:r>
            <a:endParaRPr lang="en-US" altLang="ja-JP" sz="2000" dirty="0" smtClean="0">
              <a:latin typeface="+mn-ea"/>
            </a:endParaRPr>
          </a:p>
          <a:p>
            <a:r>
              <a:rPr lang="ja-JP" altLang="en-US" sz="2000" dirty="0" smtClean="0">
                <a:latin typeface="+mn-ea"/>
              </a:rPr>
              <a:t>・</a:t>
            </a:r>
            <a:r>
              <a:rPr lang="ja-JP" altLang="ja-JP" sz="2000" dirty="0" smtClean="0">
                <a:latin typeface="+mn-ea"/>
              </a:rPr>
              <a:t>道路</a:t>
            </a:r>
            <a:r>
              <a:rPr lang="ja-JP" altLang="ja-JP" sz="2000" dirty="0">
                <a:latin typeface="+mn-ea"/>
              </a:rPr>
              <a:t>斜面の場合は，自然的要因の他に切土・盛土・法面保護等の人工的要因が加わるため，災害予測は</a:t>
            </a:r>
            <a:r>
              <a:rPr lang="ja-JP" altLang="ja-JP" sz="2000" dirty="0" smtClean="0">
                <a:latin typeface="+mn-ea"/>
              </a:rPr>
              <a:t>更に</a:t>
            </a:r>
            <a:r>
              <a:rPr lang="ja-JP" altLang="en-US" sz="2000" dirty="0" smtClean="0">
                <a:latin typeface="+mn-ea"/>
              </a:rPr>
              <a:t>困難</a:t>
            </a:r>
            <a:endParaRPr lang="en-US" altLang="ja-JP" sz="2000" dirty="0">
              <a:latin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87684" y="3933056"/>
            <a:ext cx="8332787" cy="2246769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latin typeface="+mn-ea"/>
              </a:rPr>
              <a:t>方　針：</a:t>
            </a:r>
            <a:endParaRPr lang="en-US" altLang="ja-JP" sz="2000" dirty="0">
              <a:latin typeface="+mn-ea"/>
            </a:endParaRPr>
          </a:p>
          <a:p>
            <a:pPr marL="1524000" indent="-1524000"/>
            <a:r>
              <a:rPr lang="ja-JP" altLang="ja-JP" sz="2000" dirty="0"/>
              <a:t>分析方法</a:t>
            </a:r>
            <a:r>
              <a:rPr lang="ja-JP" altLang="en-US" sz="2000" dirty="0"/>
              <a:t>・・・</a:t>
            </a:r>
            <a:r>
              <a:rPr lang="ja-JP" altLang="ja-JP" sz="2000" dirty="0"/>
              <a:t>災害の規模（災害密度）に関する重回帰分析，災害発生の有無に関する判別分析</a:t>
            </a:r>
            <a:r>
              <a:rPr lang="ja-JP" altLang="en-US" sz="2000" dirty="0" smtClean="0"/>
              <a:t>，災害履歴密度の評価</a:t>
            </a:r>
            <a:endParaRPr lang="en-US" altLang="ja-JP" sz="2000" dirty="0"/>
          </a:p>
          <a:p>
            <a:pPr marL="1524000" indent="-1524000"/>
            <a:r>
              <a:rPr lang="ja-JP" altLang="en-US" sz="2000" dirty="0">
                <a:latin typeface="+mn-ea"/>
              </a:rPr>
              <a:t>分析範囲・・・</a:t>
            </a:r>
            <a:r>
              <a:rPr lang="ja-JP" altLang="ja-JP" sz="2000" dirty="0"/>
              <a:t>大阪府地形図（</a:t>
            </a:r>
            <a:r>
              <a:rPr lang="en-US" altLang="ja-JP" sz="2000" dirty="0"/>
              <a:t>1/2500</a:t>
            </a:r>
            <a:r>
              <a:rPr lang="ja-JP" altLang="ja-JP" sz="2000" dirty="0"/>
              <a:t>）図郭割のメッシュ（東西</a:t>
            </a:r>
            <a:r>
              <a:rPr lang="en-US" altLang="ja-JP" sz="2000" dirty="0"/>
              <a:t>2</a:t>
            </a:r>
            <a:r>
              <a:rPr lang="ja-JP" altLang="ja-JP" sz="2000" dirty="0"/>
              <a:t>ｋｍ</a:t>
            </a:r>
            <a:r>
              <a:rPr lang="en-US" altLang="ja-JP" sz="2000" dirty="0"/>
              <a:t>×</a:t>
            </a:r>
            <a:r>
              <a:rPr lang="ja-JP" altLang="ja-JP" sz="2000" dirty="0"/>
              <a:t>南北</a:t>
            </a:r>
            <a:r>
              <a:rPr lang="en-US" altLang="ja-JP" sz="2000" dirty="0"/>
              <a:t>1.5</a:t>
            </a:r>
            <a:r>
              <a:rPr lang="ja-JP" altLang="ja-JP" sz="2000" dirty="0"/>
              <a:t>ｋｍ）単位</a:t>
            </a:r>
            <a:endParaRPr lang="en-US" altLang="ja-JP" sz="2000" dirty="0"/>
          </a:p>
          <a:p>
            <a:pPr marL="1524000" indent="-1524000"/>
            <a:r>
              <a:rPr lang="ja-JP" altLang="en-US" sz="2000" dirty="0">
                <a:latin typeface="+mn-ea"/>
              </a:rPr>
              <a:t>対象データ・・・</a:t>
            </a:r>
            <a:r>
              <a:rPr lang="ja-JP" altLang="ja-JP" sz="2000" dirty="0"/>
              <a:t>道路災害デ－タと道路以外の斜面災害デ－タ</a:t>
            </a:r>
            <a:r>
              <a:rPr lang="ja-JP" altLang="en-US" sz="2000" dirty="0"/>
              <a:t>（砂防関係）</a:t>
            </a:r>
            <a:endParaRPr lang="en-US" altLang="ja-JP" sz="2000" dirty="0"/>
          </a:p>
          <a:p>
            <a:pPr marL="1524000" indent="-1524000"/>
            <a:r>
              <a:rPr lang="ja-JP" altLang="en-US" sz="2000" dirty="0">
                <a:latin typeface="+mn-ea"/>
              </a:rPr>
              <a:t>評価方法・・・各分析による結果を正規化して重みづけ加算により評価</a:t>
            </a:r>
            <a:endParaRPr lang="en-US" altLang="ja-JP" sz="2000" dirty="0">
              <a:latin typeface="+mn-ea"/>
            </a:endParaRPr>
          </a:p>
        </p:txBody>
      </p:sp>
      <p:sp>
        <p:nvSpPr>
          <p:cNvPr id="7" name="下矢印 6"/>
          <p:cNvSpPr/>
          <p:nvPr/>
        </p:nvSpPr>
        <p:spPr>
          <a:xfrm>
            <a:off x="3851920" y="2780928"/>
            <a:ext cx="1064205" cy="3685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611559" y="3263849"/>
            <a:ext cx="8208911" cy="453183"/>
          </a:xfrm>
          <a:prstGeom prst="rect">
            <a:avLst/>
          </a:prstGeom>
          <a:ln w="63500" cmpd="thinThick">
            <a:solidFill>
              <a:schemeClr val="tx1"/>
            </a:solidFill>
          </a:ln>
        </p:spPr>
        <p:txBody>
          <a:bodyPr wrap="square" lIns="108000" tIns="72000" rIns="108000" bIns="72000">
            <a:spAutoFit/>
          </a:bodyPr>
          <a:lstStyle/>
          <a:p>
            <a:r>
              <a:rPr lang="ja-JP" altLang="en-US" sz="2000" dirty="0"/>
              <a:t>斜面</a:t>
            </a:r>
            <a:r>
              <a:rPr lang="ja-JP" altLang="en-US" sz="2000" dirty="0" smtClean="0"/>
              <a:t>災害要因</a:t>
            </a:r>
            <a:r>
              <a:rPr lang="ja-JP" altLang="en-US" sz="2000" dirty="0"/>
              <a:t>から相対的な危険度を把握</a:t>
            </a:r>
            <a:r>
              <a:rPr lang="ja-JP" altLang="en-US" sz="2000" dirty="0" smtClean="0"/>
              <a:t>する回帰分析による評価を実施</a:t>
            </a:r>
            <a:endParaRPr lang="en-US" altLang="ja-JP" sz="2000" dirty="0" smtClean="0"/>
          </a:p>
        </p:txBody>
      </p:sp>
    </p:spTree>
    <p:extLst>
      <p:ext uri="{BB962C8B-B14F-4D97-AF65-F5344CB8AC3E}">
        <p14:creationId xmlns:p14="http://schemas.microsoft.com/office/powerpoint/2010/main" val="54615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sz="33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５．今後の進め方</a:t>
            </a:r>
            <a:r>
              <a:rPr lang="en-US" altLang="ja-JP" sz="36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/>
            </a:r>
            <a:br>
              <a:rPr lang="en-US" altLang="ja-JP" sz="36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</a:br>
            <a:r>
              <a:rPr lang="ja-JP" altLang="en-US" sz="23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　</a:t>
            </a:r>
            <a:r>
              <a:rPr lang="ja-JP" altLang="en-US" sz="23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２）</a:t>
            </a:r>
            <a:r>
              <a:rPr lang="zh-TW" altLang="en-US" sz="23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調査検討</a:t>
            </a:r>
            <a:r>
              <a:rPr lang="ja-JP" altLang="en-US" sz="23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項目： ③斜面崩壊の要因分析（重回帰分析）</a:t>
            </a:r>
            <a:endParaRPr kumimoji="1" lang="ja-JP" altLang="en-US" sz="2300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資料５－３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43</a:t>
            </a:fld>
            <a:endParaRPr kumimoji="1" lang="ja-JP" altLang="en-US"/>
          </a:p>
        </p:txBody>
      </p:sp>
      <p:pic>
        <p:nvPicPr>
          <p:cNvPr id="21509" name="Picture 5" descr="重回帰分析結果(2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6" t="6477" r="4764" b="6972"/>
          <a:stretch>
            <a:fillRect/>
          </a:stretch>
        </p:blipFill>
        <p:spPr bwMode="auto">
          <a:xfrm>
            <a:off x="5364088" y="1268760"/>
            <a:ext cx="3635420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060848"/>
            <a:ext cx="4104456" cy="3245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433380" y="1322765"/>
            <a:ext cx="4680519" cy="70788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rtlCol="0">
            <a:spAutoFit/>
          </a:bodyPr>
          <a:lstStyle>
            <a:defPPr>
              <a:defRPr lang="ja-JP"/>
            </a:defPPr>
            <a:lvl1pPr marL="900113" indent="-900113">
              <a:defRPr sz="2000">
                <a:latin typeface="+mn-ea"/>
                <a:cs typeface="Meiryo UI" panose="020B0604030504040204" pitchFamily="50" charset="-128"/>
              </a:defRPr>
            </a:lvl1pPr>
          </a:lstStyle>
          <a:p>
            <a:pPr marL="0" indent="0"/>
            <a:r>
              <a:rPr lang="ja-JP" altLang="en-US" dirty="0" smtClean="0"/>
              <a:t>斜面</a:t>
            </a:r>
            <a:r>
              <a:rPr lang="ja-JP" altLang="en-US" dirty="0"/>
              <a:t>崩壊に対する地質、傾斜、比高等の要因による</a:t>
            </a:r>
            <a:r>
              <a:rPr lang="ja-JP" altLang="en-US" dirty="0" smtClean="0"/>
              <a:t>影響度を分析する</a:t>
            </a:r>
            <a:endParaRPr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89366" y="5426640"/>
            <a:ext cx="4930706" cy="58477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ja-JP" sz="1600" dirty="0" smtClean="0">
                <a:latin typeface="+mn-ea"/>
              </a:rPr>
              <a:t>○</a:t>
            </a:r>
            <a:r>
              <a:rPr lang="ja-JP" altLang="en-US" sz="1600" dirty="0" smtClean="0">
                <a:latin typeface="+mn-ea"/>
              </a:rPr>
              <a:t>評価イメージ</a:t>
            </a:r>
            <a:endParaRPr lang="en-US" altLang="ja-JP" sz="1600" dirty="0" smtClean="0">
              <a:latin typeface="+mn-ea"/>
            </a:endParaRPr>
          </a:p>
          <a:p>
            <a:r>
              <a:rPr lang="ja-JP" altLang="en-US" sz="1600" dirty="0" smtClean="0">
                <a:latin typeface="+mn-ea"/>
              </a:rPr>
              <a:t>　各評価要因の影響度を、カテゴリーウエイトから評価</a:t>
            </a:r>
            <a:endParaRPr lang="ja-JP" altLang="ja-JP" sz="16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436241" y="6090052"/>
            <a:ext cx="1491114" cy="3351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（とりまとめイメージ）</a:t>
            </a:r>
            <a:endParaRPr lang="ja-JP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4212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0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５．今後の進め方</a:t>
            </a:r>
            <a:r>
              <a:rPr lang="en-US" altLang="ja-JP" sz="31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/>
            </a:r>
            <a:br>
              <a:rPr lang="en-US" altLang="ja-JP" sz="31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</a:br>
            <a:r>
              <a:rPr lang="ja-JP" altLang="en-US" sz="21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　</a:t>
            </a:r>
            <a:r>
              <a:rPr lang="ja-JP" altLang="en-US" sz="21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２）</a:t>
            </a:r>
            <a:r>
              <a:rPr lang="zh-TW" altLang="en-US" sz="21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調査検討</a:t>
            </a:r>
            <a:r>
              <a:rPr lang="ja-JP" altLang="en-US" sz="21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項目： ③斜面崩壊の要因分析（判別分析）</a:t>
            </a:r>
            <a:endParaRPr kumimoji="1" lang="ja-JP" altLang="en-US" sz="2100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資料５－３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44</a:t>
            </a:fld>
            <a:endParaRPr kumimoji="1" lang="ja-JP" altLang="en-US"/>
          </a:p>
        </p:txBody>
      </p:sp>
      <p:pic>
        <p:nvPicPr>
          <p:cNvPr id="9218" name="Picture 2" descr="判別分析結果(2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6" t="6602" r="4936" b="6723"/>
          <a:stretch>
            <a:fillRect/>
          </a:stretch>
        </p:blipFill>
        <p:spPr bwMode="auto">
          <a:xfrm>
            <a:off x="5330310" y="1268760"/>
            <a:ext cx="3620039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060848"/>
            <a:ext cx="4392488" cy="326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323528" y="5445224"/>
            <a:ext cx="4896544" cy="58477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ja-JP" sz="1600" dirty="0" smtClean="0"/>
              <a:t>○</a:t>
            </a:r>
            <a:r>
              <a:rPr lang="ja-JP" altLang="en-US" sz="1600" dirty="0" smtClean="0"/>
              <a:t>評価イメージ</a:t>
            </a:r>
            <a:endParaRPr lang="en-US" altLang="ja-JP" sz="1600" dirty="0">
              <a:latin typeface="+mn-ea"/>
            </a:endParaRPr>
          </a:p>
          <a:p>
            <a:r>
              <a:rPr lang="ja-JP" altLang="en-US" sz="1600" dirty="0">
                <a:latin typeface="+mn-ea"/>
              </a:rPr>
              <a:t>　各評価要因の影響度を、カテゴリーウエイトから評価</a:t>
            </a:r>
            <a:endParaRPr lang="ja-JP" altLang="ja-JP" sz="16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436241" y="6090052"/>
            <a:ext cx="1491114" cy="3351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（とりまとめイメージ）</a:t>
            </a:r>
            <a:endParaRPr lang="ja-JP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33380" y="1322765"/>
            <a:ext cx="4680519" cy="70788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rtlCol="0">
            <a:spAutoFit/>
          </a:bodyPr>
          <a:lstStyle>
            <a:defPPr>
              <a:defRPr lang="ja-JP"/>
            </a:defPPr>
            <a:lvl1pPr marL="900113" indent="-900113">
              <a:defRPr sz="2000">
                <a:latin typeface="+mn-ea"/>
                <a:cs typeface="Meiryo UI" panose="020B0604030504040204" pitchFamily="50" charset="-128"/>
              </a:defRPr>
            </a:lvl1pPr>
          </a:lstStyle>
          <a:p>
            <a:pPr marL="0" indent="0"/>
            <a:r>
              <a:rPr lang="ja-JP" altLang="en-US" dirty="0" smtClean="0"/>
              <a:t>斜面崩壊の有無に</a:t>
            </a:r>
            <a:r>
              <a:rPr lang="ja-JP" altLang="en-US" dirty="0"/>
              <a:t>対する地質、傾斜、比高等の要因による</a:t>
            </a:r>
            <a:r>
              <a:rPr lang="ja-JP" altLang="en-US" dirty="0" smtClean="0"/>
              <a:t>影響度を分析する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32610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0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５．今後の進め方</a:t>
            </a:r>
            <a:r>
              <a:rPr lang="en-US" altLang="ja-JP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/>
            </a:r>
            <a:br>
              <a:rPr lang="en-US" altLang="ja-JP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</a:br>
            <a:r>
              <a:rPr lang="ja-JP" altLang="en-US" sz="21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　</a:t>
            </a:r>
            <a:r>
              <a:rPr lang="ja-JP" altLang="en-US" sz="21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２）</a:t>
            </a:r>
            <a:r>
              <a:rPr lang="zh-TW" altLang="en-US" sz="21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調査検討</a:t>
            </a:r>
            <a:r>
              <a:rPr lang="ja-JP" altLang="en-US" sz="21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項目： ③災害</a:t>
            </a:r>
            <a:r>
              <a:rPr lang="ja-JP" altLang="en-US" sz="21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履歴密度の</a:t>
            </a:r>
            <a:r>
              <a:rPr lang="ja-JP" altLang="en-US" sz="21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加味</a:t>
            </a:r>
            <a:endParaRPr kumimoji="1" lang="ja-JP" altLang="en-US" sz="2100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資料５－３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45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7503" y="1556792"/>
            <a:ext cx="5148041" cy="3375283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latin typeface="+mn-ea"/>
              </a:rPr>
              <a:t>各メッシュ</a:t>
            </a:r>
            <a:r>
              <a:rPr lang="ja-JP" altLang="en-US" sz="2000" dirty="0" smtClean="0">
                <a:latin typeface="+mn-ea"/>
              </a:rPr>
              <a:t>における災害発生状況を定量評価するため、災害履歴密度（</a:t>
            </a:r>
            <a:r>
              <a:rPr lang="en-US" altLang="ja-JP" sz="2000" dirty="0" smtClean="0">
                <a:latin typeface="+mn-ea"/>
              </a:rPr>
              <a:t>R</a:t>
            </a:r>
            <a:r>
              <a:rPr lang="ja-JP" altLang="en-US" sz="2000" dirty="0" smtClean="0">
                <a:latin typeface="+mn-ea"/>
              </a:rPr>
              <a:t>）を定義付け</a:t>
            </a:r>
            <a:r>
              <a:rPr lang="en-US" altLang="ja-JP" sz="2000" baseline="30000" dirty="0" smtClean="0">
                <a:latin typeface="+mn-ea"/>
              </a:rPr>
              <a:t>※</a:t>
            </a:r>
            <a:r>
              <a:rPr lang="ja-JP" altLang="en-US" sz="2000" dirty="0" err="1" smtClean="0">
                <a:latin typeface="+mn-ea"/>
              </a:rPr>
              <a:t>、</a:t>
            </a:r>
            <a:r>
              <a:rPr lang="ja-JP" altLang="ja-JP" sz="2000" dirty="0">
                <a:latin typeface="+mn-ea"/>
              </a:rPr>
              <a:t>全</a:t>
            </a:r>
            <a:r>
              <a:rPr lang="ja-JP" altLang="ja-JP" sz="2000" dirty="0" smtClean="0">
                <a:latin typeface="+mn-ea"/>
              </a:rPr>
              <a:t>履歴度</a:t>
            </a:r>
            <a:r>
              <a:rPr lang="ja-JP" altLang="ja-JP" sz="2000" dirty="0">
                <a:latin typeface="+mn-ea"/>
              </a:rPr>
              <a:t>を</a:t>
            </a:r>
            <a:r>
              <a:rPr lang="ja-JP" altLang="ja-JP" sz="2000" dirty="0" smtClean="0">
                <a:latin typeface="+mn-ea"/>
              </a:rPr>
              <a:t>正規化</a:t>
            </a:r>
            <a:r>
              <a:rPr lang="ja-JP" altLang="en-US" sz="2000" dirty="0">
                <a:latin typeface="+mn-ea"/>
              </a:rPr>
              <a:t>した</a:t>
            </a:r>
            <a:r>
              <a:rPr lang="ja-JP" altLang="ja-JP" sz="2000" dirty="0" smtClean="0">
                <a:latin typeface="+mn-ea"/>
              </a:rPr>
              <a:t>災害</a:t>
            </a:r>
            <a:r>
              <a:rPr lang="ja-JP" altLang="ja-JP" sz="2000" dirty="0">
                <a:latin typeface="+mn-ea"/>
              </a:rPr>
              <a:t>履歴</a:t>
            </a:r>
            <a:r>
              <a:rPr lang="ja-JP" altLang="ja-JP" sz="2000" dirty="0" smtClean="0">
                <a:latin typeface="+mn-ea"/>
              </a:rPr>
              <a:t>評価点</a:t>
            </a:r>
            <a:r>
              <a:rPr lang="ja-JP" altLang="en-US" sz="2000" dirty="0" smtClean="0">
                <a:latin typeface="+mn-ea"/>
              </a:rPr>
              <a:t>を設定</a:t>
            </a:r>
            <a:endParaRPr lang="ja-JP" altLang="ja-JP" sz="2000" dirty="0">
              <a:latin typeface="+mn-ea"/>
            </a:endParaRPr>
          </a:p>
          <a:p>
            <a:endParaRPr lang="en-US" altLang="ja-JP" sz="2000" baseline="30000" dirty="0" smtClean="0"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ja-JP" altLang="en-US" sz="2000" dirty="0" smtClean="0">
                <a:latin typeface="+mn-ea"/>
              </a:rPr>
              <a:t>（定義案）</a:t>
            </a:r>
            <a:endParaRPr lang="en-US" altLang="ja-JP" sz="2000" dirty="0" smtClean="0">
              <a:latin typeface="+mn-ea"/>
            </a:endParaRPr>
          </a:p>
          <a:p>
            <a:r>
              <a:rPr lang="ja-JP" altLang="en-US" sz="2000" dirty="0" smtClean="0">
                <a:latin typeface="+mn-ea"/>
              </a:rPr>
              <a:t>　</a:t>
            </a:r>
            <a:r>
              <a:rPr lang="en-US" altLang="ja-JP" sz="2000" dirty="0">
                <a:latin typeface="+mn-ea"/>
              </a:rPr>
              <a:t>R = </a:t>
            </a:r>
            <a:r>
              <a:rPr lang="ja-JP" altLang="ja-JP" sz="2000" dirty="0">
                <a:latin typeface="+mn-ea"/>
              </a:rPr>
              <a:t>√（</a:t>
            </a:r>
            <a:r>
              <a:rPr lang="en-US" altLang="ja-JP" sz="2000" dirty="0">
                <a:latin typeface="+mn-ea"/>
              </a:rPr>
              <a:t>N</a:t>
            </a:r>
            <a:r>
              <a:rPr lang="ja-JP" altLang="ja-JP" sz="2000" dirty="0">
                <a:latin typeface="+mn-ea"/>
              </a:rPr>
              <a:t>）</a:t>
            </a:r>
          </a:p>
          <a:p>
            <a:r>
              <a:rPr lang="ja-JP" altLang="en-US" sz="2000" dirty="0" smtClean="0">
                <a:latin typeface="+mn-ea"/>
              </a:rPr>
              <a:t>　</a:t>
            </a:r>
            <a:r>
              <a:rPr lang="en-US" altLang="ja-JP" sz="2000" dirty="0" smtClean="0">
                <a:latin typeface="+mn-ea"/>
              </a:rPr>
              <a:t>N </a:t>
            </a:r>
            <a:r>
              <a:rPr lang="en-US" altLang="ja-JP" sz="2000" dirty="0">
                <a:latin typeface="+mn-ea"/>
              </a:rPr>
              <a:t>= n1</a:t>
            </a:r>
            <a:r>
              <a:rPr lang="ja-JP" altLang="ja-JP" sz="2000" dirty="0">
                <a:latin typeface="+mn-ea"/>
              </a:rPr>
              <a:t>（半径</a:t>
            </a:r>
            <a:r>
              <a:rPr lang="en-US" altLang="ja-JP" sz="2000" dirty="0">
                <a:latin typeface="+mn-ea"/>
              </a:rPr>
              <a:t>500m</a:t>
            </a:r>
            <a:r>
              <a:rPr lang="ja-JP" altLang="ja-JP" sz="2000" dirty="0">
                <a:latin typeface="+mn-ea"/>
              </a:rPr>
              <a:t>以内</a:t>
            </a:r>
            <a:r>
              <a:rPr lang="ja-JP" altLang="ja-JP" sz="2000" dirty="0" smtClean="0">
                <a:latin typeface="+mn-ea"/>
              </a:rPr>
              <a:t>）</a:t>
            </a:r>
            <a:endParaRPr lang="en-US" altLang="ja-JP" sz="2000" dirty="0" smtClean="0">
              <a:latin typeface="+mn-ea"/>
            </a:endParaRPr>
          </a:p>
          <a:p>
            <a:r>
              <a:rPr lang="ja-JP" altLang="en-US" sz="2000" dirty="0">
                <a:latin typeface="+mn-ea"/>
              </a:rPr>
              <a:t>　</a:t>
            </a:r>
            <a:r>
              <a:rPr lang="ja-JP" altLang="en-US" sz="2000" dirty="0" smtClean="0">
                <a:latin typeface="+mn-ea"/>
              </a:rPr>
              <a:t>　　　　＋</a:t>
            </a:r>
            <a:r>
              <a:rPr lang="en-US" altLang="ja-JP" sz="2000" dirty="0" smtClean="0">
                <a:latin typeface="+mn-ea"/>
              </a:rPr>
              <a:t>n2</a:t>
            </a:r>
            <a:r>
              <a:rPr lang="ja-JP" altLang="ja-JP" sz="2000" dirty="0">
                <a:latin typeface="+mn-ea"/>
              </a:rPr>
              <a:t>（</a:t>
            </a:r>
            <a:r>
              <a:rPr lang="en-US" altLang="ja-JP" sz="2000" dirty="0">
                <a:latin typeface="+mn-ea"/>
              </a:rPr>
              <a:t>500m</a:t>
            </a:r>
            <a:r>
              <a:rPr lang="ja-JP" altLang="ja-JP" sz="2000" dirty="0">
                <a:latin typeface="+mn-ea"/>
              </a:rPr>
              <a:t>～</a:t>
            </a:r>
            <a:r>
              <a:rPr lang="en-US" altLang="ja-JP" sz="2000" dirty="0">
                <a:latin typeface="+mn-ea"/>
              </a:rPr>
              <a:t>1km</a:t>
            </a:r>
            <a:r>
              <a:rPr lang="ja-JP" altLang="ja-JP" sz="2000" dirty="0">
                <a:latin typeface="+mn-ea"/>
              </a:rPr>
              <a:t>以内）</a:t>
            </a:r>
            <a:r>
              <a:rPr lang="en-US" altLang="ja-JP" sz="2000" dirty="0">
                <a:latin typeface="+mn-ea"/>
              </a:rPr>
              <a:t>×0.5</a:t>
            </a:r>
          </a:p>
          <a:p>
            <a:endParaRPr lang="en-US" altLang="ja-JP" sz="2000" dirty="0" smtClean="0">
              <a:latin typeface="+mn-ea"/>
            </a:endParaRPr>
          </a:p>
          <a:p>
            <a:r>
              <a:rPr lang="en-US" altLang="ja-JP" sz="2000" dirty="0" smtClean="0">
                <a:latin typeface="+mn-ea"/>
              </a:rPr>
              <a:t>※</a:t>
            </a:r>
            <a:r>
              <a:rPr lang="ja-JP" altLang="en-US" sz="2000" dirty="0" smtClean="0">
                <a:latin typeface="+mn-ea"/>
              </a:rPr>
              <a:t>災害履歴の分布状況に合うよう数式を検討</a:t>
            </a:r>
            <a:endParaRPr lang="ja-JP" altLang="ja-JP" sz="2000" dirty="0">
              <a:latin typeface="+mn-ea"/>
            </a:endParaRPr>
          </a:p>
        </p:txBody>
      </p:sp>
      <p:pic>
        <p:nvPicPr>
          <p:cNvPr id="10242" name="Picture 2" descr="被災履歴par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4" t="6851" r="4764" b="7100"/>
          <a:stretch>
            <a:fillRect/>
          </a:stretch>
        </p:blipFill>
        <p:spPr bwMode="auto">
          <a:xfrm>
            <a:off x="5255545" y="1246344"/>
            <a:ext cx="3636935" cy="4889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6436241" y="6090052"/>
            <a:ext cx="1491114" cy="3351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（とりまとめイメージ）</a:t>
            </a:r>
            <a:endParaRPr lang="ja-JP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58263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sz="33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５．今後の進め方</a:t>
            </a:r>
            <a:r>
              <a:rPr lang="en-US" altLang="ja-JP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/>
            </a:r>
            <a:br>
              <a:rPr lang="en-US" altLang="ja-JP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</a:br>
            <a:r>
              <a:rPr lang="ja-JP" altLang="en-US" sz="23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　</a:t>
            </a:r>
            <a:r>
              <a:rPr lang="ja-JP" altLang="en-US" sz="23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２）</a:t>
            </a:r>
            <a:r>
              <a:rPr lang="ja-JP" altLang="en-US" sz="23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調査検討項目：④発生危険度</a:t>
            </a:r>
            <a:endParaRPr kumimoji="1" lang="ja-JP" altLang="en-US" sz="2300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資料５－３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46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44246" y="1196752"/>
            <a:ext cx="4931810" cy="156966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rtlCol="0">
            <a:spAutoFit/>
          </a:bodyPr>
          <a:lstStyle>
            <a:defPPr>
              <a:defRPr lang="ja-JP"/>
            </a:defPPr>
            <a:lvl1pPr marL="900113" indent="-900113">
              <a:defRPr sz="2000">
                <a:solidFill>
                  <a:schemeClr val="tx1"/>
                </a:solidFill>
                <a:latin typeface="+mn-ea"/>
                <a:cs typeface="Meiryo UI" panose="020B0604030504040204" pitchFamily="50" charset="-12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ja-JP" altLang="en-US" sz="1600" dirty="0" smtClean="0"/>
              <a:t>各評価点　：　各分析</a:t>
            </a:r>
            <a:r>
              <a:rPr lang="ja-JP" altLang="en-US" sz="1600" dirty="0"/>
              <a:t>結果を正規化（０～１）して算出</a:t>
            </a:r>
            <a:endParaRPr lang="en-US" altLang="ja-JP" sz="1600" dirty="0"/>
          </a:p>
          <a:p>
            <a:pPr marL="1074738" indent="-1074738"/>
            <a:r>
              <a:rPr lang="ja-JP" altLang="en-US" sz="1600" dirty="0" smtClean="0"/>
              <a:t>総合評価　：　重回帰分析・判別分析の評価に対して、災害履歴密度評価</a:t>
            </a:r>
            <a:r>
              <a:rPr lang="ja-JP" altLang="en-US" sz="1600" dirty="0"/>
              <a:t>の重みを</a:t>
            </a:r>
            <a:r>
              <a:rPr lang="ja-JP" altLang="en-US" sz="1600" dirty="0" smtClean="0"/>
              <a:t>２倍に設定した合計点を算出し、最大１点に換算（下</a:t>
            </a:r>
            <a:r>
              <a:rPr lang="ja-JP" altLang="en-US" sz="1600" dirty="0"/>
              <a:t>式</a:t>
            </a:r>
            <a:r>
              <a:rPr lang="ja-JP" altLang="en-US" sz="1600" dirty="0" smtClean="0"/>
              <a:t>）</a:t>
            </a:r>
            <a:endParaRPr lang="en-US" altLang="ja-JP" sz="1600" dirty="0" smtClean="0"/>
          </a:p>
          <a:p>
            <a:pPr marL="1074738" indent="-1074738"/>
            <a:r>
              <a:rPr lang="ja-JP" altLang="en-US" sz="1600" dirty="0" smtClean="0"/>
              <a:t>総合評価点</a:t>
            </a:r>
            <a:r>
              <a:rPr lang="en-US" altLang="ja-JP" sz="1600" baseline="30000" dirty="0" smtClean="0"/>
              <a:t>※</a:t>
            </a:r>
            <a:r>
              <a:rPr lang="ja-JP" altLang="en-US" sz="1600" dirty="0" smtClean="0"/>
              <a:t> ＝ ｛（重回帰評価点 ＋ 判別評価点） ＋</a:t>
            </a:r>
            <a:endParaRPr lang="en-US" altLang="ja-JP" sz="1600" dirty="0" smtClean="0"/>
          </a:p>
          <a:p>
            <a:pPr marL="1074738" indent="-1074738"/>
            <a:r>
              <a:rPr lang="ja-JP" altLang="en-US" sz="1600" dirty="0">
                <a:latin typeface="ＭＳ Ｐゴシック 本文"/>
              </a:rPr>
              <a:t>　</a:t>
            </a:r>
            <a:r>
              <a:rPr lang="ja-JP" altLang="en-US" sz="1600" dirty="0" smtClean="0">
                <a:latin typeface="ＭＳ Ｐゴシック 本文"/>
              </a:rPr>
              <a:t>　　　　　　　災害履歴度評価点 </a:t>
            </a:r>
            <a:r>
              <a:rPr lang="en-US" altLang="ja-JP" sz="1600" dirty="0" smtClean="0">
                <a:latin typeface="ＭＳ Ｐゴシック 本文"/>
              </a:rPr>
              <a:t>×</a:t>
            </a:r>
            <a:r>
              <a:rPr lang="ja-JP" altLang="en-US" sz="1600" dirty="0" smtClean="0">
                <a:latin typeface="ＭＳ Ｐゴシック 本文"/>
              </a:rPr>
              <a:t> </a:t>
            </a:r>
            <a:r>
              <a:rPr lang="en-US" altLang="ja-JP" sz="1600" dirty="0" smtClean="0">
                <a:latin typeface="ＭＳ Ｐゴシック 本文"/>
              </a:rPr>
              <a:t>2}</a:t>
            </a:r>
            <a:r>
              <a:rPr lang="ja-JP" altLang="en-US" sz="1600" dirty="0" smtClean="0">
                <a:latin typeface="ＭＳ Ｐゴシック 本文"/>
              </a:rPr>
              <a:t> </a:t>
            </a:r>
            <a:r>
              <a:rPr lang="en-US" altLang="ja-JP" sz="1600" dirty="0" smtClean="0">
                <a:latin typeface="ＭＳ Ｐゴシック 本文"/>
              </a:rPr>
              <a:t>÷</a:t>
            </a:r>
            <a:r>
              <a:rPr lang="ja-JP" altLang="en-US" sz="1600" dirty="0" smtClean="0">
                <a:latin typeface="ＭＳ Ｐゴシック 本文"/>
              </a:rPr>
              <a:t>４</a:t>
            </a:r>
            <a:endParaRPr lang="ja-JP" altLang="en-US" sz="1600" dirty="0">
              <a:latin typeface="ＭＳ Ｐゴシック 本文"/>
            </a:endParaRPr>
          </a:p>
        </p:txBody>
      </p:sp>
      <p:grpSp>
        <p:nvGrpSpPr>
          <p:cNvPr id="22539" name="グループ化 22538"/>
          <p:cNvGrpSpPr/>
          <p:nvPr/>
        </p:nvGrpSpPr>
        <p:grpSpPr>
          <a:xfrm>
            <a:off x="565073" y="2996952"/>
            <a:ext cx="4510983" cy="3586332"/>
            <a:chOff x="144246" y="1714876"/>
            <a:chExt cx="4510983" cy="3586332"/>
          </a:xfrm>
        </p:grpSpPr>
        <p:sp>
          <p:nvSpPr>
            <p:cNvPr id="7" name="テキスト ボックス 6"/>
            <p:cNvSpPr txBox="1"/>
            <p:nvPr/>
          </p:nvSpPr>
          <p:spPr>
            <a:xfrm>
              <a:off x="200152" y="1714876"/>
              <a:ext cx="4434564" cy="276999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  <a:prstDash val="solid"/>
            </a:ln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altLang="ja-JP" sz="1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H6</a:t>
              </a:r>
              <a:r>
                <a:rPr lang="ja-JP" altLang="en-US" sz="1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～</a:t>
              </a:r>
              <a:r>
                <a:rPr lang="en-US" altLang="ja-JP" sz="1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H27</a:t>
              </a:r>
              <a:r>
                <a:rPr lang="ja-JP" altLang="en-US" sz="1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における斜面災害データ</a:t>
              </a:r>
              <a:endParaRPr kumimoji="1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1593222" y="2123984"/>
              <a:ext cx="1245855" cy="64633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  <a:prstDash val="solid"/>
            </a:ln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ja-JP" altLang="en-US" sz="1200" b="1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災害メッシュと</a:t>
              </a:r>
              <a:endParaRPr lang="en-US" altLang="ja-JP" sz="12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/>
              <a:r>
                <a:rPr lang="ja-JP" altLang="en-US" sz="1200" b="1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無災害メッシュの</a:t>
              </a:r>
              <a:endParaRPr lang="en-US" altLang="ja-JP" sz="12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/>
              <a:r>
                <a:rPr lang="ja-JP" altLang="en-US" sz="1200" b="1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分離</a:t>
              </a:r>
              <a:endParaRPr kumimoji="1"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144246" y="2123984"/>
              <a:ext cx="1362874" cy="64633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  <a:prstDash val="solid"/>
            </a:ln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ja-JP" altLang="en-US" sz="1200" b="1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降雨イベントごとの</a:t>
              </a:r>
              <a:endParaRPr lang="en-US" altLang="ja-JP" sz="12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/>
              <a:r>
                <a:rPr lang="ja-JP" altLang="en-US" sz="1200" b="1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複数災害</a:t>
              </a:r>
              <a:endParaRPr lang="en-US" altLang="ja-JP" sz="12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/>
              <a:r>
                <a:rPr lang="ja-JP" altLang="en-US" sz="1200" b="1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メッシュ抽出</a:t>
              </a:r>
              <a:endParaRPr kumimoji="1"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1613789" y="3218490"/>
              <a:ext cx="1198837" cy="461665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tx1"/>
              </a:solidFill>
              <a:prstDash val="solid"/>
            </a:ln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ja-JP" altLang="en-US" sz="1200" b="1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災害の有無</a:t>
              </a:r>
              <a:endParaRPr lang="en-US" altLang="ja-JP" sz="12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/>
              <a:r>
                <a:rPr lang="ja-JP" altLang="en-US" sz="1200" b="1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（判別分析）</a:t>
              </a:r>
              <a:endParaRPr kumimoji="1"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2909238" y="3207948"/>
              <a:ext cx="1725478" cy="461665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tx1"/>
              </a:solidFill>
              <a:prstDash val="solid"/>
            </a:ln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ja-JP" altLang="en-US" sz="1200" b="1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災害の有無</a:t>
              </a:r>
              <a:endParaRPr lang="en-US" altLang="ja-JP" sz="12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/>
              <a:r>
                <a:rPr lang="ja-JP" altLang="en-US" sz="1200" b="1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（災害</a:t>
              </a:r>
              <a:r>
                <a:rPr lang="ja-JP" altLang="en-US" sz="1200" b="1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履歴密度評価</a:t>
              </a:r>
              <a:r>
                <a:rPr lang="ja-JP" altLang="en-US" sz="1200" b="1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）</a:t>
              </a:r>
              <a:endParaRPr lang="en-US" altLang="ja-JP" sz="12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179511" y="3218490"/>
              <a:ext cx="1292341" cy="461665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tx1"/>
              </a:solidFill>
              <a:prstDash val="solid"/>
            </a:ln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ja-JP" altLang="en-US" sz="1200" b="1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災害の規模</a:t>
              </a:r>
              <a:endParaRPr lang="en-US" altLang="ja-JP" sz="12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/>
              <a:r>
                <a:rPr lang="ja-JP" altLang="en-US" sz="1200" b="1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（重回帰分析）</a:t>
              </a:r>
              <a:endParaRPr kumimoji="1"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200153" y="4202181"/>
              <a:ext cx="1271700" cy="461665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/>
              </a:solidFill>
              <a:prstDash val="solid"/>
            </a:ln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ja-JP" altLang="en-US" sz="1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災害要因</a:t>
              </a:r>
              <a:endParaRPr lang="en-US" altLang="ja-JP" sz="1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/>
              <a:r>
                <a:rPr lang="ja-JP" altLang="en-US" sz="1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による評価点１</a:t>
              </a:r>
              <a:endParaRPr kumimoji="1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3074602" y="4221088"/>
              <a:ext cx="1552804" cy="461665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/>
              </a:solidFill>
              <a:prstDash val="solid"/>
            </a:ln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ja-JP" altLang="en-US" sz="1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災害履歴</a:t>
              </a:r>
              <a:endParaRPr lang="en-US" altLang="ja-JP" sz="1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/>
              <a:r>
                <a:rPr lang="ja-JP" altLang="en-US" sz="1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による評価点</a:t>
              </a:r>
              <a:endParaRPr kumimoji="1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1346441" y="5024209"/>
              <a:ext cx="2313455" cy="276999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  <a:prstDash val="solid"/>
            </a:ln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ja-JP" altLang="en-US" sz="1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各道路区間の安全性の総合評価</a:t>
              </a:r>
              <a:endParaRPr kumimoji="1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1619672" y="4202181"/>
              <a:ext cx="1192954" cy="461665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/>
              </a:solidFill>
              <a:prstDash val="solid"/>
            </a:ln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ja-JP" altLang="en-US" sz="1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災害要因</a:t>
              </a:r>
              <a:endParaRPr lang="en-US" altLang="ja-JP" sz="1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/>
              <a:r>
                <a:rPr lang="ja-JP" altLang="en-US" sz="1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による評価点２</a:t>
              </a:r>
              <a:endParaRPr kumimoji="1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179511" y="2922488"/>
              <a:ext cx="4464497" cy="24622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/>
              </a:solidFill>
              <a:prstDash val="sysDash"/>
            </a:ln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ja-JP" altLang="en-US" sz="1000" b="1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メッシュによる危険度評価</a:t>
              </a:r>
              <a:endPara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200152" y="3758843"/>
              <a:ext cx="2612475" cy="24622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/>
              </a:solidFill>
              <a:prstDash val="sysDash"/>
            </a:ln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ja-JP" altLang="en-US" sz="1000" b="1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要因別グループ別重み</a:t>
              </a:r>
              <a:endPara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2909238" y="3755687"/>
              <a:ext cx="1745991" cy="24622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/>
              </a:solidFill>
              <a:prstDash val="sysDash"/>
            </a:ln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ja-JP" altLang="en-US" sz="1000" b="1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周辺災害の距離に応じた重み</a:t>
              </a:r>
            </a:p>
          </p:txBody>
        </p:sp>
        <p:cxnSp>
          <p:nvCxnSpPr>
            <p:cNvPr id="25" name="直線コネクタ 24"/>
            <p:cNvCxnSpPr/>
            <p:nvPr/>
          </p:nvCxnSpPr>
          <p:spPr>
            <a:xfrm flipH="1">
              <a:off x="830945" y="4659486"/>
              <a:ext cx="0" cy="18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 flipH="1">
              <a:off x="2195735" y="4653136"/>
              <a:ext cx="1" cy="18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/>
            <p:cNvCxnSpPr/>
            <p:nvPr/>
          </p:nvCxnSpPr>
          <p:spPr>
            <a:xfrm flipH="1">
              <a:off x="3957410" y="4665836"/>
              <a:ext cx="1" cy="18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>
              <a:off x="824595" y="4843846"/>
              <a:ext cx="313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直線矢印コネクタ 30"/>
            <p:cNvCxnSpPr>
              <a:endCxn id="17" idx="0"/>
            </p:cNvCxnSpPr>
            <p:nvPr/>
          </p:nvCxnSpPr>
          <p:spPr>
            <a:xfrm>
              <a:off x="2503168" y="4843846"/>
              <a:ext cx="1" cy="18036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536" name="直線矢印コネクタ 22535"/>
            <p:cNvCxnSpPr>
              <a:endCxn id="10" idx="0"/>
            </p:cNvCxnSpPr>
            <p:nvPr/>
          </p:nvCxnSpPr>
          <p:spPr>
            <a:xfrm>
              <a:off x="825683" y="1997099"/>
              <a:ext cx="0" cy="12688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矢印コネクタ 40"/>
            <p:cNvCxnSpPr/>
            <p:nvPr/>
          </p:nvCxnSpPr>
          <p:spPr>
            <a:xfrm>
              <a:off x="817939" y="4023823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矢印コネクタ 41"/>
            <p:cNvCxnSpPr/>
            <p:nvPr/>
          </p:nvCxnSpPr>
          <p:spPr>
            <a:xfrm>
              <a:off x="2213751" y="4001908"/>
              <a:ext cx="0" cy="21918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矢印コネクタ 42"/>
            <p:cNvCxnSpPr>
              <a:stCxn id="10" idx="2"/>
            </p:cNvCxnSpPr>
            <p:nvPr/>
          </p:nvCxnSpPr>
          <p:spPr>
            <a:xfrm>
              <a:off x="825683" y="2770315"/>
              <a:ext cx="16791" cy="16869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矢印コネクタ 43"/>
            <p:cNvCxnSpPr>
              <a:stCxn id="9" idx="2"/>
            </p:cNvCxnSpPr>
            <p:nvPr/>
          </p:nvCxnSpPr>
          <p:spPr>
            <a:xfrm>
              <a:off x="2216150" y="2770315"/>
              <a:ext cx="1088" cy="16869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矢印コネクタ 44"/>
            <p:cNvCxnSpPr/>
            <p:nvPr/>
          </p:nvCxnSpPr>
          <p:spPr>
            <a:xfrm>
              <a:off x="2213207" y="1997099"/>
              <a:ext cx="0" cy="12688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矢印コネクタ 45"/>
            <p:cNvCxnSpPr/>
            <p:nvPr/>
          </p:nvCxnSpPr>
          <p:spPr>
            <a:xfrm>
              <a:off x="3953153" y="1997099"/>
              <a:ext cx="0" cy="94189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矢印コネクタ 48"/>
            <p:cNvCxnSpPr/>
            <p:nvPr/>
          </p:nvCxnSpPr>
          <p:spPr>
            <a:xfrm>
              <a:off x="3957684" y="4001908"/>
              <a:ext cx="0" cy="20923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266" name="Picture 2" descr="結合結果（今回）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6" t="6602" r="4764" b="6723"/>
          <a:stretch>
            <a:fillRect/>
          </a:stretch>
        </p:blipFill>
        <p:spPr bwMode="auto">
          <a:xfrm>
            <a:off x="5342750" y="1285858"/>
            <a:ext cx="3613262" cy="4879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テキスト ボックス 36"/>
          <p:cNvSpPr txBox="1"/>
          <p:nvPr/>
        </p:nvSpPr>
        <p:spPr>
          <a:xfrm>
            <a:off x="6436241" y="6090052"/>
            <a:ext cx="1491114" cy="3351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（とりまとめイメージ）</a:t>
            </a:r>
            <a:endParaRPr lang="ja-JP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179512" y="2708920"/>
            <a:ext cx="5004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※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各評価点の重み付けは、実態に合うようキャリブレーションを実施した上で決定</a:t>
            </a:r>
            <a:endParaRPr lang="ja-JP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7515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0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５．今後の進め方</a:t>
            </a:r>
            <a:r>
              <a:rPr lang="en-US" altLang="ja-JP" sz="31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/>
            </a:r>
            <a:br>
              <a:rPr lang="en-US" altLang="ja-JP" sz="31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</a:br>
            <a:r>
              <a:rPr lang="ja-JP" altLang="en-US" sz="21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　</a:t>
            </a:r>
            <a:r>
              <a:rPr lang="ja-JP" altLang="en-US" sz="21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２）</a:t>
            </a:r>
            <a:r>
              <a:rPr lang="ja-JP" altLang="en-US" sz="21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調査検討項目：⑤安全性評価</a:t>
            </a:r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資料５－３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47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0233" y="1268760"/>
            <a:ext cx="85762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ja-JP" altLang="en-US" sz="24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防災</a:t>
            </a:r>
            <a:r>
              <a:rPr lang="ja-JP" altLang="en-US" sz="24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対策の優先</a:t>
            </a:r>
            <a:r>
              <a:rPr lang="ja-JP" altLang="en-US" sz="24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順位付け</a:t>
            </a:r>
            <a:endParaRPr lang="en-US" altLang="ja-JP" sz="2400" dirty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anose="020B0604030504040204" pitchFamily="50" charset="-128"/>
            </a:endParaRPr>
          </a:p>
          <a:p>
            <a:pPr marL="809625" indent="-809625"/>
            <a:r>
              <a:rPr lang="ja-JP" altLang="en-US" sz="20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　　</a:t>
            </a:r>
            <a:r>
              <a:rPr lang="ja-JP" altLang="en-US" sz="20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⇒現在は、道路</a:t>
            </a:r>
            <a:r>
              <a:rPr lang="ja-JP" altLang="en-US" sz="20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防災点検箇所ごとの健全度（</a:t>
            </a:r>
            <a:r>
              <a:rPr lang="ja-JP" altLang="en-US" sz="20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安定度調査結果</a:t>
            </a:r>
            <a:r>
              <a:rPr lang="ja-JP" altLang="en-US" sz="20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）と社会的</a:t>
            </a:r>
            <a:r>
              <a:rPr lang="ja-JP" altLang="en-US" sz="20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影響度の</a:t>
            </a:r>
            <a:r>
              <a:rPr lang="ja-JP" altLang="en-US" sz="20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総合評価に</a:t>
            </a:r>
            <a:r>
              <a:rPr lang="ja-JP" altLang="en-US" sz="20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より設定</a:t>
            </a:r>
            <a:endParaRPr lang="en-US" altLang="ja-JP" sz="2000" dirty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644008" y="2348880"/>
            <a:ext cx="3753736" cy="3016210"/>
          </a:xfrm>
          <a:prstGeom prst="rect">
            <a:avLst/>
          </a:prstGeom>
          <a:noFill/>
          <a:ln w="158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ja-JP" altLang="en-US" sz="1600" b="1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健全度判定（安定度調査結果）</a:t>
            </a:r>
            <a:endParaRPr lang="en-US" altLang="ja-JP" sz="1600" b="1" dirty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anose="020B0604030504040204" pitchFamily="50" charset="-128"/>
            </a:endParaRPr>
          </a:p>
          <a:p>
            <a:pPr eaLnBrk="0" hangingPunct="0"/>
            <a:r>
              <a:rPr lang="ja-JP" altLang="en-US" sz="14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　　</a:t>
            </a:r>
            <a:r>
              <a:rPr lang="en-US" altLang="ja-JP" sz="14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70</a:t>
            </a:r>
            <a:r>
              <a:rPr lang="ja-JP" altLang="en-US" sz="14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点以上：要対策</a:t>
            </a:r>
            <a:endParaRPr lang="en-US" altLang="ja-JP" sz="1400" dirty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anose="020B0604030504040204" pitchFamily="50" charset="-128"/>
            </a:endParaRPr>
          </a:p>
          <a:p>
            <a:pPr eaLnBrk="0" hangingPunct="0"/>
            <a:r>
              <a:rPr lang="ja-JP" altLang="en-US" sz="14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　　</a:t>
            </a:r>
            <a:r>
              <a:rPr lang="en-US" altLang="ja-JP" sz="14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40</a:t>
            </a:r>
            <a:r>
              <a:rPr lang="ja-JP" altLang="en-US" sz="14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～</a:t>
            </a:r>
            <a:r>
              <a:rPr lang="en-US" altLang="ja-JP" sz="14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69</a:t>
            </a:r>
            <a:r>
              <a:rPr lang="ja-JP" altLang="en-US" sz="14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点：経過観察（カルテ対応）</a:t>
            </a:r>
            <a:endParaRPr lang="en-US" altLang="ja-JP" sz="1400" dirty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anose="020B0604030504040204" pitchFamily="50" charset="-128"/>
            </a:endParaRPr>
          </a:p>
          <a:p>
            <a:pPr eaLnBrk="0" hangingPunct="0"/>
            <a:r>
              <a:rPr lang="ja-JP" altLang="en-US" sz="14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　　</a:t>
            </a:r>
            <a:r>
              <a:rPr lang="en-US" altLang="ja-JP" sz="14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39</a:t>
            </a:r>
            <a:r>
              <a:rPr lang="ja-JP" altLang="en-US" sz="14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点以下：対策不要</a:t>
            </a:r>
            <a:endParaRPr lang="en-US" altLang="ja-JP" sz="1400" dirty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anose="020B0604030504040204" pitchFamily="50" charset="-128"/>
            </a:endParaRPr>
          </a:p>
          <a:p>
            <a:pPr marL="285750" indent="-285750" eaLnBrk="0" hangingPunct="0">
              <a:buFont typeface="Wingdings" panose="05000000000000000000" pitchFamily="2" charset="2"/>
              <a:buChar char="ü"/>
            </a:pPr>
            <a:r>
              <a:rPr lang="ja-JP" altLang="en-US" sz="1600" b="1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危険度総合評価</a:t>
            </a:r>
            <a:endParaRPr lang="en-US" altLang="ja-JP" sz="1600" b="1" dirty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anose="020B0604030504040204" pitchFamily="50" charset="-128"/>
            </a:endParaRPr>
          </a:p>
          <a:p>
            <a:pPr eaLnBrk="0" hangingPunct="0"/>
            <a:r>
              <a:rPr lang="ja-JP" altLang="en-US" sz="1600" b="1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　　</a:t>
            </a:r>
            <a:r>
              <a:rPr lang="ja-JP" altLang="en-US" sz="16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防災総点検危険個所による危険度</a:t>
            </a:r>
            <a:endParaRPr lang="en-US" altLang="ja-JP" sz="1600" dirty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anose="020B0604030504040204" pitchFamily="50" charset="-128"/>
            </a:endParaRPr>
          </a:p>
          <a:p>
            <a:pPr marL="285750" indent="-285750" eaLnBrk="0" hangingPunct="0">
              <a:buFont typeface="Wingdings" panose="05000000000000000000" pitchFamily="2" charset="2"/>
              <a:buChar char="ü"/>
            </a:pPr>
            <a:r>
              <a:rPr lang="ja-JP" altLang="en-US" sz="1600" b="1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社会的影響度ポイント</a:t>
            </a:r>
            <a:endParaRPr lang="en-US" altLang="ja-JP" sz="1600" b="1" dirty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anose="020B0604030504040204" pitchFamily="50" charset="-128"/>
            </a:endParaRPr>
          </a:p>
          <a:p>
            <a:pPr eaLnBrk="0" hangingPunct="0"/>
            <a:r>
              <a:rPr lang="ja-JP" altLang="en-US" sz="14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　　個々の路線が持つ属性から被災した</a:t>
            </a:r>
            <a:endParaRPr lang="en-US" altLang="ja-JP" sz="1400" dirty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anose="020B0604030504040204" pitchFamily="50" charset="-128"/>
            </a:endParaRPr>
          </a:p>
          <a:p>
            <a:pPr eaLnBrk="0" hangingPunct="0"/>
            <a:r>
              <a:rPr lang="ja-JP" altLang="en-US" sz="14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　場合の社会的影響度を評価したもの。</a:t>
            </a:r>
            <a:endParaRPr lang="en-US" altLang="ja-JP" sz="1400" dirty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anose="020B0604030504040204" pitchFamily="50" charset="-128"/>
            </a:endParaRPr>
          </a:p>
          <a:p>
            <a:pPr eaLnBrk="0" hangingPunct="0"/>
            <a:r>
              <a:rPr lang="ja-JP" altLang="en-US" sz="14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　（属性項目）　</a:t>
            </a:r>
            <a:endParaRPr lang="en-US" altLang="ja-JP" sz="1400" dirty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anose="020B0604030504040204" pitchFamily="50" charset="-128"/>
            </a:endParaRPr>
          </a:p>
          <a:p>
            <a:pPr eaLnBrk="0" hangingPunct="0"/>
            <a:r>
              <a:rPr lang="ja-JP" altLang="en-US" sz="14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　　広域緊急交通路、府県間道路、</a:t>
            </a:r>
            <a:endParaRPr lang="en-US" altLang="ja-JP" sz="1400" dirty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anose="020B0604030504040204" pitchFamily="50" charset="-128"/>
            </a:endParaRPr>
          </a:p>
          <a:p>
            <a:pPr eaLnBrk="0" hangingPunct="0"/>
            <a:r>
              <a:rPr lang="ja-JP" altLang="en-US" sz="14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　　バス路線、迂回路の有無、</a:t>
            </a:r>
            <a:endParaRPr lang="en-US" altLang="ja-JP" sz="1400" dirty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anose="020B0604030504040204" pitchFamily="50" charset="-128"/>
            </a:endParaRPr>
          </a:p>
          <a:p>
            <a:pPr eaLnBrk="0" hangingPunct="0"/>
            <a:r>
              <a:rPr lang="ja-JP" altLang="en-US" sz="14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　　崩壊履歴の有無</a:t>
            </a:r>
            <a:endParaRPr lang="en-US" altLang="ja-JP" sz="1400" dirty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8" name="下矢印 7"/>
          <p:cNvSpPr/>
          <p:nvPr/>
        </p:nvSpPr>
        <p:spPr>
          <a:xfrm>
            <a:off x="2123728" y="4735058"/>
            <a:ext cx="1571888" cy="6381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683568" y="5517232"/>
            <a:ext cx="7920880" cy="760959"/>
          </a:xfrm>
          <a:prstGeom prst="rect">
            <a:avLst/>
          </a:prstGeom>
          <a:ln w="63500" cmpd="thinThick">
            <a:solidFill>
              <a:schemeClr val="tx1"/>
            </a:solidFill>
          </a:ln>
        </p:spPr>
        <p:txBody>
          <a:bodyPr wrap="square" lIns="108000" tIns="72000" rIns="108000" bIns="72000">
            <a:spAutoFit/>
          </a:bodyPr>
          <a:lstStyle/>
          <a:p>
            <a:r>
              <a:rPr lang="ja-JP" altLang="en-US" sz="2000" dirty="0" smtClean="0"/>
              <a:t>同じ</a:t>
            </a:r>
            <a:r>
              <a:rPr lang="ja-JP" altLang="en-US" sz="2000" dirty="0"/>
              <a:t>重点化</a:t>
            </a:r>
            <a:r>
              <a:rPr lang="ja-JP" altLang="en-US" sz="2000" dirty="0" smtClean="0"/>
              <a:t>区分の要対策箇所について、道路災害発生危険度を加味した優先順位付を</a:t>
            </a:r>
            <a:r>
              <a:rPr lang="ja-JP" altLang="en-US" sz="2000" dirty="0"/>
              <a:t>実施</a:t>
            </a:r>
            <a:endParaRPr lang="en-US" altLang="ja-JP" sz="2000" dirty="0" smtClean="0"/>
          </a:p>
        </p:txBody>
      </p:sp>
      <p:pic>
        <p:nvPicPr>
          <p:cNvPr id="11266" name="図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43" y="2276872"/>
            <a:ext cx="3630857" cy="2371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6232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資料５－３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48</a:t>
            </a:fld>
            <a:endParaRPr kumimoji="1" lang="ja-JP" altLang="en-US"/>
          </a:p>
        </p:txBody>
      </p:sp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14400"/>
          </a:xfrm>
        </p:spPr>
        <p:txBody>
          <a:bodyPr>
            <a:normAutofit/>
          </a:bodyPr>
          <a:lstStyle/>
          <a:p>
            <a:r>
              <a:rPr lang="ja-JP" altLang="en-US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５</a:t>
            </a:r>
            <a:r>
              <a:rPr lang="ja-JP" altLang="en-US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．まとめ</a:t>
            </a:r>
            <a:r>
              <a:rPr lang="ja-JP" altLang="en-US" sz="24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（審議いただきたい事項）</a:t>
            </a:r>
            <a:endParaRPr kumimoji="1" lang="ja-JP" altLang="en-US" sz="2700" dirty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71600" y="1916832"/>
            <a:ext cx="74888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ja-JP" altLang="en-US" sz="3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府域の降雨特性の分析結果について</a:t>
            </a:r>
            <a:endParaRPr lang="en-US" altLang="ja-JP" sz="3200" dirty="0" smtClean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anose="020B0604030504040204" pitchFamily="50" charset="-128"/>
            </a:endParaRPr>
          </a:p>
          <a:p>
            <a:pPr marL="622300" indent="-622300"/>
            <a:endParaRPr lang="en-US" altLang="ja-JP" sz="3200" dirty="0" smtClean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anose="020B0604030504040204" pitchFamily="50" charset="-128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ja-JP" altLang="en-US" sz="3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府域の災害特性の把握について</a:t>
            </a:r>
            <a:endParaRPr lang="en-US" altLang="ja-JP" sz="3200" dirty="0" smtClean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anose="020B0604030504040204" pitchFamily="50" charset="-128"/>
            </a:endParaRPr>
          </a:p>
          <a:p>
            <a:endParaRPr lang="en-US" altLang="ja-JP" sz="3200" dirty="0" smtClean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anose="020B0604030504040204" pitchFamily="50" charset="-128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ja-JP" altLang="en-US" sz="3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今後の進め方について</a:t>
            </a:r>
            <a:endParaRPr lang="en-US" altLang="ja-JP" sz="3200" dirty="0" smtClean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5922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資料５－３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259632" y="5301208"/>
            <a:ext cx="2448272" cy="461665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b="1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地すべり</a:t>
            </a:r>
            <a:endParaRPr lang="ja-JP" altLang="en-US" sz="2400" b="1" dirty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364088" y="5301208"/>
            <a:ext cx="2448272" cy="461665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b="1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土石流</a:t>
            </a:r>
            <a:endParaRPr lang="ja-JP" altLang="en-US" sz="2400" b="1" dirty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anose="020B0604030504040204" pitchFamily="50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23046"/>
            <a:ext cx="4104216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65" y="2223046"/>
            <a:ext cx="4092327" cy="307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タイトル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ja-JP" altLang="en-US" sz="36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１．はじめに</a:t>
            </a:r>
            <a:r>
              <a:rPr lang="en-US" altLang="ja-JP" sz="28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/>
            </a:r>
            <a:br>
              <a:rPr lang="en-US" altLang="ja-JP" sz="28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</a:br>
            <a:r>
              <a:rPr lang="ja-JP" altLang="en-US" sz="27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　２）要対策箇所の事例</a:t>
            </a:r>
            <a:endParaRPr kumimoji="1" lang="ja-JP" altLang="en-US" sz="2700" dirty="0"/>
          </a:p>
        </p:txBody>
      </p:sp>
    </p:spTree>
    <p:extLst>
      <p:ext uri="{BB962C8B-B14F-4D97-AF65-F5344CB8AC3E}">
        <p14:creationId xmlns:p14="http://schemas.microsoft.com/office/powerpoint/2010/main" val="124434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資料５－３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259632" y="5301208"/>
            <a:ext cx="2448272" cy="461665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b="1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盛土</a:t>
            </a:r>
            <a:endParaRPr lang="ja-JP" altLang="en-US" sz="2400" b="1" dirty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364088" y="5301208"/>
            <a:ext cx="2448272" cy="461665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b="1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擁壁</a:t>
            </a:r>
            <a:endParaRPr lang="ja-JP" altLang="en-US" sz="2400" b="1" dirty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anose="020B0604030504040204" pitchFamily="50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298" y="2303411"/>
            <a:ext cx="4044166" cy="2989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817" y="2303410"/>
            <a:ext cx="4104457" cy="299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タイトル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ja-JP" altLang="en-US" sz="36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１．はじめに</a:t>
            </a:r>
            <a:r>
              <a:rPr lang="en-US" altLang="ja-JP" sz="28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/>
            </a:r>
            <a:br>
              <a:rPr lang="en-US" altLang="ja-JP" sz="28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</a:br>
            <a:r>
              <a:rPr lang="ja-JP" altLang="en-US" sz="27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　２）要対策箇所の事例</a:t>
            </a:r>
            <a:endParaRPr kumimoji="1" lang="ja-JP" altLang="en-US" sz="2700" dirty="0"/>
          </a:p>
        </p:txBody>
      </p:sp>
    </p:spTree>
    <p:extLst>
      <p:ext uri="{BB962C8B-B14F-4D97-AF65-F5344CB8AC3E}">
        <p14:creationId xmlns:p14="http://schemas.microsoft.com/office/powerpoint/2010/main" val="407413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資料５－３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39552" y="1172697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ja-JP" altLang="en-US" sz="24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点検</a:t>
            </a:r>
            <a:r>
              <a:rPr lang="ja-JP" altLang="en-US" sz="24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結果</a:t>
            </a:r>
            <a:r>
              <a:rPr lang="ja-JP" altLang="en-US" sz="24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（安定度調査結果）と社会的影響度のマトリクス評価により、優先順位を定めて実施</a:t>
            </a:r>
            <a:endParaRPr lang="en-US" altLang="ja-JP" sz="2400" dirty="0" smtClean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932040" y="2093700"/>
            <a:ext cx="3960440" cy="2862322"/>
          </a:xfrm>
          <a:prstGeom prst="rect">
            <a:avLst/>
          </a:prstGeom>
          <a:noFill/>
          <a:ln w="158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ja-JP" altLang="en-US" b="1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点検結果（安定度調査結果）</a:t>
            </a:r>
            <a:endParaRPr lang="en-US" altLang="ja-JP" b="1" dirty="0" smtClean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anose="020B0604030504040204" pitchFamily="50" charset="-128"/>
            </a:endParaRPr>
          </a:p>
          <a:p>
            <a:pPr eaLnBrk="0" hangingPunct="0"/>
            <a:r>
              <a:rPr lang="ja-JP" altLang="en-US" sz="16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　</a:t>
            </a:r>
            <a:r>
              <a:rPr lang="ja-JP" altLang="en-US" sz="16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　</a:t>
            </a:r>
            <a:r>
              <a:rPr lang="en-US" altLang="ja-JP" sz="16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70</a:t>
            </a:r>
            <a:r>
              <a:rPr lang="ja-JP" altLang="en-US" sz="16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点以上：</a:t>
            </a:r>
            <a:r>
              <a:rPr lang="ja-JP" altLang="en-US" sz="16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要対策</a:t>
            </a:r>
            <a:endParaRPr lang="en-US" altLang="ja-JP" sz="1600" dirty="0" smtClean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anose="020B0604030504040204" pitchFamily="50" charset="-128"/>
            </a:endParaRPr>
          </a:p>
          <a:p>
            <a:pPr eaLnBrk="0" hangingPunct="0"/>
            <a:r>
              <a:rPr lang="ja-JP" altLang="en-US" sz="16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　</a:t>
            </a:r>
            <a:r>
              <a:rPr lang="ja-JP" altLang="en-US" sz="16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　</a:t>
            </a:r>
            <a:r>
              <a:rPr lang="en-US" altLang="ja-JP" sz="16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40</a:t>
            </a:r>
            <a:r>
              <a:rPr lang="ja-JP" altLang="en-US" sz="16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～</a:t>
            </a:r>
            <a:r>
              <a:rPr lang="en-US" altLang="ja-JP" sz="16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69</a:t>
            </a:r>
            <a:r>
              <a:rPr lang="ja-JP" altLang="en-US" sz="16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点：</a:t>
            </a:r>
            <a:r>
              <a:rPr lang="ja-JP" altLang="en-US" sz="16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経過観察（カルテ対応</a:t>
            </a:r>
            <a:r>
              <a:rPr lang="ja-JP" altLang="en-US" sz="16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）</a:t>
            </a:r>
            <a:endParaRPr lang="en-US" altLang="ja-JP" sz="1600" dirty="0" smtClean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anose="020B0604030504040204" pitchFamily="50" charset="-128"/>
            </a:endParaRPr>
          </a:p>
          <a:p>
            <a:pPr eaLnBrk="0" hangingPunct="0"/>
            <a:r>
              <a:rPr lang="ja-JP" altLang="en-US" sz="16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　</a:t>
            </a:r>
            <a:r>
              <a:rPr lang="ja-JP" altLang="en-US" sz="16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　</a:t>
            </a:r>
            <a:r>
              <a:rPr lang="en-US" altLang="ja-JP" sz="16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39</a:t>
            </a:r>
            <a:r>
              <a:rPr lang="ja-JP" altLang="en-US" sz="16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点以下：対策不要</a:t>
            </a:r>
            <a:endParaRPr lang="en-US" altLang="ja-JP" sz="1600" dirty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anose="020B0604030504040204" pitchFamily="50" charset="-128"/>
            </a:endParaRPr>
          </a:p>
          <a:p>
            <a:pPr marL="285750" indent="-285750" eaLnBrk="0" hangingPunct="0">
              <a:buFont typeface="Wingdings" panose="05000000000000000000" pitchFamily="2" charset="2"/>
              <a:buChar char="ü"/>
            </a:pPr>
            <a:r>
              <a:rPr lang="ja-JP" altLang="en-US" b="1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社会的</a:t>
            </a:r>
            <a:r>
              <a:rPr lang="ja-JP" altLang="en-US" b="1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影響度</a:t>
            </a:r>
            <a:r>
              <a:rPr lang="ja-JP" altLang="en-US" b="1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ポイント</a:t>
            </a:r>
            <a:endParaRPr lang="en-US" altLang="ja-JP" b="1" dirty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anose="020B0604030504040204" pitchFamily="50" charset="-128"/>
            </a:endParaRPr>
          </a:p>
          <a:p>
            <a:pPr eaLnBrk="0" hangingPunct="0"/>
            <a:r>
              <a:rPr lang="ja-JP" altLang="en-US" sz="16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　</a:t>
            </a:r>
            <a:r>
              <a:rPr lang="ja-JP" altLang="en-US" sz="16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　個々</a:t>
            </a:r>
            <a:r>
              <a:rPr lang="ja-JP" altLang="en-US" sz="16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の路線が持つ属性から被災</a:t>
            </a:r>
            <a:r>
              <a:rPr lang="ja-JP" altLang="en-US" sz="16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した</a:t>
            </a:r>
            <a:endParaRPr lang="en-US" altLang="ja-JP" sz="1600" dirty="0" smtClean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anose="020B0604030504040204" pitchFamily="50" charset="-128"/>
            </a:endParaRPr>
          </a:p>
          <a:p>
            <a:pPr eaLnBrk="0" hangingPunct="0"/>
            <a:r>
              <a:rPr lang="ja-JP" altLang="en-US" sz="16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　</a:t>
            </a:r>
            <a:r>
              <a:rPr lang="ja-JP" altLang="en-US" sz="16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場合</a:t>
            </a:r>
            <a:r>
              <a:rPr lang="ja-JP" altLang="en-US" sz="16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の社会的影響度を評価したもの。</a:t>
            </a:r>
            <a:endParaRPr lang="en-US" altLang="ja-JP" sz="1600" dirty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anose="020B0604030504040204" pitchFamily="50" charset="-128"/>
            </a:endParaRPr>
          </a:p>
          <a:p>
            <a:pPr eaLnBrk="0" hangingPunct="0"/>
            <a:r>
              <a:rPr lang="ja-JP" altLang="en-US" sz="16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　（属性項目）　</a:t>
            </a:r>
            <a:endParaRPr lang="en-US" altLang="ja-JP" sz="1600" dirty="0" smtClean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anose="020B0604030504040204" pitchFamily="50" charset="-128"/>
            </a:endParaRPr>
          </a:p>
          <a:p>
            <a:pPr eaLnBrk="0" hangingPunct="0"/>
            <a:r>
              <a:rPr lang="ja-JP" altLang="en-US" sz="16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　　広域</a:t>
            </a:r>
            <a:r>
              <a:rPr lang="ja-JP" altLang="en-US" sz="16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緊急交通</a:t>
            </a:r>
            <a:r>
              <a:rPr lang="ja-JP" altLang="en-US" sz="16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路、府県間道路、</a:t>
            </a:r>
            <a:endParaRPr lang="en-US" altLang="ja-JP" sz="1600" dirty="0" smtClean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anose="020B0604030504040204" pitchFamily="50" charset="-128"/>
            </a:endParaRPr>
          </a:p>
          <a:p>
            <a:pPr eaLnBrk="0" hangingPunct="0"/>
            <a:r>
              <a:rPr lang="ja-JP" altLang="en-US" sz="16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　　バス路線、迂回路の有無、</a:t>
            </a:r>
            <a:endParaRPr lang="en-US" altLang="ja-JP" sz="1600" dirty="0" smtClean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anose="020B0604030504040204" pitchFamily="50" charset="-128"/>
            </a:endParaRPr>
          </a:p>
          <a:p>
            <a:pPr eaLnBrk="0" hangingPunct="0"/>
            <a:r>
              <a:rPr lang="ja-JP" altLang="en-US" sz="16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　</a:t>
            </a:r>
            <a:r>
              <a:rPr lang="ja-JP" altLang="en-US" sz="16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　崩壊履歴の有無</a:t>
            </a:r>
            <a:endParaRPr lang="en-US" altLang="ja-JP" sz="1600" dirty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anose="020B0604030504040204" pitchFamily="50" charset="-128"/>
            </a:endParaRPr>
          </a:p>
        </p:txBody>
      </p:sp>
      <p:pic>
        <p:nvPicPr>
          <p:cNvPr id="2050" name="図 1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7" r="6741"/>
          <a:stretch/>
        </p:blipFill>
        <p:spPr bwMode="auto">
          <a:xfrm>
            <a:off x="-36512" y="2003694"/>
            <a:ext cx="4870123" cy="3153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タイトル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ja-JP" altLang="en-US" sz="36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１．はじめに</a:t>
            </a:r>
            <a:r>
              <a:rPr lang="en-US" altLang="ja-JP" sz="28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/>
            </a:r>
            <a:br>
              <a:rPr lang="en-US" altLang="ja-JP" sz="28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</a:br>
            <a:r>
              <a:rPr lang="ja-JP" altLang="en-US" sz="27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　３）</a:t>
            </a:r>
            <a:r>
              <a:rPr lang="ja-JP" altLang="en-US" sz="24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現行の防災対策の優先順位付け</a:t>
            </a:r>
            <a:endParaRPr kumimoji="1" lang="ja-JP" altLang="en-US" sz="2700" dirty="0"/>
          </a:p>
        </p:txBody>
      </p:sp>
      <p:sp>
        <p:nvSpPr>
          <p:cNvPr id="14" name="下矢印 13"/>
          <p:cNvSpPr/>
          <p:nvPr/>
        </p:nvSpPr>
        <p:spPr>
          <a:xfrm rot="16200000">
            <a:off x="907621" y="5453253"/>
            <a:ext cx="785944" cy="6381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1753774" y="5332337"/>
            <a:ext cx="6922682" cy="884070"/>
          </a:xfrm>
          <a:prstGeom prst="rect">
            <a:avLst/>
          </a:prstGeom>
          <a:ln w="63500" cmpd="thinThick">
            <a:solidFill>
              <a:schemeClr val="tx1"/>
            </a:solidFill>
          </a:ln>
        </p:spPr>
        <p:txBody>
          <a:bodyPr wrap="square" lIns="108000" tIns="72000" rIns="108000" bIns="72000">
            <a:spAutoFit/>
          </a:bodyPr>
          <a:lstStyle/>
          <a:p>
            <a:r>
              <a:rPr lang="ja-JP" altLang="en-US" sz="2400" dirty="0" smtClean="0"/>
              <a:t>限られた予算制約のもと、要対策箇所への対策を進めるにあたり、より細やかな優先順位付けが必要</a:t>
            </a:r>
            <a:endParaRPr lang="en-US" altLang="ja-JP" sz="2400" dirty="0" smtClean="0"/>
          </a:p>
        </p:txBody>
      </p:sp>
    </p:spTree>
    <p:extLst>
      <p:ext uri="{BB962C8B-B14F-4D97-AF65-F5344CB8AC3E}">
        <p14:creationId xmlns:p14="http://schemas.microsoft.com/office/powerpoint/2010/main" val="62762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sz="33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２．検討概要</a:t>
            </a:r>
            <a:r>
              <a:rPr lang="en-US" altLang="ja-JP" sz="36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/>
            </a:r>
            <a:br>
              <a:rPr lang="en-US" altLang="ja-JP" sz="36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</a:br>
            <a:r>
              <a:rPr lang="ja-JP" altLang="en-US" sz="27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　</a:t>
            </a:r>
            <a:r>
              <a:rPr lang="en-US" altLang="ja-JP" sz="27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1</a:t>
            </a:r>
            <a:r>
              <a:rPr lang="ja-JP" altLang="en-US" sz="2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）検討</a:t>
            </a:r>
            <a:r>
              <a:rPr lang="ja-JP" altLang="en-US" sz="2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フロー</a:t>
            </a:r>
            <a:endParaRPr kumimoji="1" lang="ja-JP" altLang="en-US" sz="2200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資料５－３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graphicFrame>
        <p:nvGraphicFramePr>
          <p:cNvPr id="9" name="オブジェクト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4012199"/>
              </p:ext>
            </p:extLst>
          </p:nvPr>
        </p:nvGraphicFramePr>
        <p:xfrm>
          <a:off x="1547664" y="1153772"/>
          <a:ext cx="5851885" cy="566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6" name="Picture" r:id="rId4" imgW="6749280" imgH="6529680" progId="Word.Picture.8">
                  <p:embed/>
                </p:oleObj>
              </mc:Choice>
              <mc:Fallback>
                <p:oleObj name="Picture" r:id="rId4" imgW="6749280" imgH="652968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664" y="1153772"/>
                        <a:ext cx="5851885" cy="566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右中かっこ 7"/>
          <p:cNvSpPr/>
          <p:nvPr/>
        </p:nvSpPr>
        <p:spPr>
          <a:xfrm>
            <a:off x="7092280" y="2017306"/>
            <a:ext cx="398738" cy="1152128"/>
          </a:xfrm>
          <a:prstGeom prst="rightBrace">
            <a:avLst>
              <a:gd name="adj1" fmla="val 8333"/>
              <a:gd name="adj2" fmla="val 48796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7491018" y="2420888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/>
              <a:t>今回、報告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45973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0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２．</a:t>
            </a:r>
            <a:r>
              <a:rPr lang="ja-JP" altLang="en-US" sz="30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検討概要</a:t>
            </a:r>
            <a:r>
              <a:rPr lang="en-US" altLang="ja-JP" sz="36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/>
            </a:r>
            <a:br>
              <a:rPr lang="en-US" altLang="ja-JP" sz="36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</a:br>
            <a:r>
              <a:rPr lang="ja-JP" altLang="en-US" sz="2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　</a:t>
            </a:r>
            <a:r>
              <a:rPr lang="en-US" altLang="ja-JP" sz="20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2</a:t>
            </a:r>
            <a:r>
              <a:rPr lang="ja-JP" altLang="en-US" sz="20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）</a:t>
            </a:r>
            <a:r>
              <a:rPr lang="zh-TW" altLang="en-US" sz="20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調査検討</a:t>
            </a:r>
            <a:r>
              <a:rPr lang="ja-JP" altLang="en-US" sz="20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項目</a:t>
            </a:r>
            <a:endParaRPr kumimoji="1" lang="ja-JP" altLang="en-US" sz="2000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資料５－３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51521" y="1138674"/>
            <a:ext cx="8712968" cy="5170646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ja-JP" altLang="en-US" sz="2200" b="1" dirty="0">
                <a:solidFill>
                  <a:srgbClr val="000000"/>
                </a:solidFill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①府域の降雨特性の</a:t>
            </a:r>
            <a:r>
              <a:rPr lang="ja-JP" altLang="en-US" sz="2200" b="1" dirty="0" smtClean="0">
                <a:solidFill>
                  <a:srgbClr val="000000"/>
                </a:solidFill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分析　</a:t>
            </a:r>
            <a:r>
              <a:rPr lang="en-US" altLang="ja-JP" sz="2200" b="1" dirty="0" smtClean="0">
                <a:solidFill>
                  <a:srgbClr val="000000"/>
                </a:solidFill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【</a:t>
            </a:r>
            <a:r>
              <a:rPr lang="ja-JP" altLang="en-US" sz="2200" b="1" dirty="0" smtClean="0">
                <a:solidFill>
                  <a:srgbClr val="000000"/>
                </a:solidFill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今回、報告</a:t>
            </a:r>
            <a:r>
              <a:rPr lang="en-US" altLang="ja-JP" sz="2200" b="1" dirty="0" smtClean="0">
                <a:solidFill>
                  <a:srgbClr val="000000"/>
                </a:solidFill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】</a:t>
            </a:r>
            <a:endParaRPr lang="en-US" altLang="ja-JP" sz="2200" b="1" dirty="0">
              <a:solidFill>
                <a:srgbClr val="000000"/>
              </a:solidFill>
              <a:latin typeface="HGSｺﾞｼｯｸM" panose="020B0600000000000000" pitchFamily="50" charset="-128"/>
              <a:ea typeface="HGSｺﾞｼｯｸM" panose="020B0600000000000000" pitchFamily="50" charset="-128"/>
              <a:cs typeface="Times New Roman"/>
            </a:endParaRPr>
          </a:p>
          <a:p>
            <a:r>
              <a:rPr lang="ja-JP" altLang="en-US" sz="2200" b="1" dirty="0">
                <a:solidFill>
                  <a:srgbClr val="000000"/>
                </a:solidFill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　　</a:t>
            </a:r>
            <a:r>
              <a:rPr lang="ja-JP" altLang="en-US" sz="2200" dirty="0">
                <a:solidFill>
                  <a:srgbClr val="000000"/>
                </a:solidFill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⇒　降雨の頻度</a:t>
            </a:r>
            <a:r>
              <a:rPr lang="ja-JP" altLang="en-US" sz="2200" dirty="0" smtClean="0">
                <a:solidFill>
                  <a:srgbClr val="000000"/>
                </a:solidFill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分布、降雨</a:t>
            </a:r>
            <a:r>
              <a:rPr lang="ja-JP" altLang="en-US" sz="2200" dirty="0">
                <a:solidFill>
                  <a:srgbClr val="000000"/>
                </a:solidFill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の発生確率</a:t>
            </a:r>
            <a:endParaRPr lang="en-US" altLang="ja-JP" sz="2200" dirty="0">
              <a:solidFill>
                <a:srgbClr val="000000"/>
              </a:solidFill>
              <a:latin typeface="HGSｺﾞｼｯｸM" panose="020B0600000000000000" pitchFamily="50" charset="-128"/>
              <a:ea typeface="HGSｺﾞｼｯｸM" panose="020B0600000000000000" pitchFamily="50" charset="-128"/>
              <a:cs typeface="Times New Roman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ja-JP" altLang="en-US" sz="2200" b="1" dirty="0">
                <a:solidFill>
                  <a:srgbClr val="000000"/>
                </a:solidFill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②府域の災害特性の把握　</a:t>
            </a:r>
            <a:r>
              <a:rPr lang="en-US" altLang="ja-JP" sz="2200" b="1" dirty="0">
                <a:solidFill>
                  <a:srgbClr val="000000"/>
                </a:solidFill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【</a:t>
            </a:r>
            <a:r>
              <a:rPr lang="ja-JP" altLang="en-US" sz="2200" b="1" dirty="0" smtClean="0">
                <a:solidFill>
                  <a:srgbClr val="000000"/>
                </a:solidFill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今回</a:t>
            </a:r>
            <a:r>
              <a:rPr lang="ja-JP" altLang="en-US" sz="2200" b="1" dirty="0">
                <a:solidFill>
                  <a:srgbClr val="000000"/>
                </a:solidFill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、報告</a:t>
            </a:r>
            <a:r>
              <a:rPr lang="en-US" altLang="ja-JP" sz="2200" b="1" dirty="0" smtClean="0">
                <a:solidFill>
                  <a:srgbClr val="000000"/>
                </a:solidFill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】</a:t>
            </a:r>
            <a:endParaRPr lang="en-US" altLang="ja-JP" sz="2200" b="1" dirty="0">
              <a:solidFill>
                <a:srgbClr val="000000"/>
              </a:solidFill>
              <a:latin typeface="HGSｺﾞｼｯｸM" panose="020B0600000000000000" pitchFamily="50" charset="-128"/>
              <a:ea typeface="HGSｺﾞｼｯｸM" panose="020B0600000000000000" pitchFamily="50" charset="-128"/>
              <a:cs typeface="Times New Roman"/>
            </a:endParaRPr>
          </a:p>
          <a:p>
            <a:pPr marL="1079500" indent="-1079500"/>
            <a:r>
              <a:rPr lang="ja-JP" altLang="en-US" sz="2200" b="1" dirty="0">
                <a:solidFill>
                  <a:srgbClr val="000000"/>
                </a:solidFill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　</a:t>
            </a:r>
            <a:r>
              <a:rPr lang="ja-JP" altLang="en-US" sz="2200" dirty="0">
                <a:solidFill>
                  <a:srgbClr val="000000"/>
                </a:solidFill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　⇒　災害</a:t>
            </a:r>
            <a:r>
              <a:rPr lang="ja-JP" altLang="en-US" sz="2200" dirty="0" smtClean="0">
                <a:solidFill>
                  <a:srgbClr val="000000"/>
                </a:solidFill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発生地点と</a:t>
            </a:r>
            <a:r>
              <a:rPr lang="ja-JP" altLang="en-US" sz="2200" dirty="0">
                <a:solidFill>
                  <a:srgbClr val="000000"/>
                </a:solidFill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地形・地質、崩壊形態・規模と災害発生降雨の関係</a:t>
            </a:r>
            <a:endParaRPr lang="en-US" altLang="ja-JP" sz="2200" dirty="0">
              <a:solidFill>
                <a:srgbClr val="000000"/>
              </a:solidFill>
              <a:latin typeface="HGSｺﾞｼｯｸM" panose="020B0600000000000000" pitchFamily="50" charset="-128"/>
              <a:ea typeface="HGSｺﾞｼｯｸM" panose="020B0600000000000000" pitchFamily="50" charset="-128"/>
              <a:cs typeface="Times New Roman"/>
            </a:endParaRPr>
          </a:p>
          <a:p>
            <a:r>
              <a:rPr lang="ja-JP" altLang="en-US" sz="2200" dirty="0">
                <a:solidFill>
                  <a:srgbClr val="000000"/>
                </a:solidFill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　　　　道路区間の地形情報の把握</a:t>
            </a:r>
            <a:endParaRPr lang="en-US" altLang="ja-JP" sz="2200" dirty="0">
              <a:solidFill>
                <a:srgbClr val="000000"/>
              </a:solidFill>
              <a:latin typeface="HGSｺﾞｼｯｸM" panose="020B0600000000000000" pitchFamily="50" charset="-128"/>
              <a:ea typeface="HGSｺﾞｼｯｸM" panose="020B0600000000000000" pitchFamily="50" charset="-128"/>
              <a:cs typeface="Times New Roman"/>
            </a:endParaRPr>
          </a:p>
          <a:p>
            <a:r>
              <a:rPr lang="ja-JP" altLang="en-US" sz="2200" dirty="0">
                <a:solidFill>
                  <a:srgbClr val="000000"/>
                </a:solidFill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　　　　斜面崩壊要因の概略分析（単相関分析）</a:t>
            </a:r>
            <a:endParaRPr lang="en-US" altLang="ja-JP" sz="2200" dirty="0">
              <a:solidFill>
                <a:srgbClr val="000000"/>
              </a:solidFill>
              <a:latin typeface="HGSｺﾞｼｯｸM" panose="020B0600000000000000" pitchFamily="50" charset="-128"/>
              <a:ea typeface="HGSｺﾞｼｯｸM" panose="020B0600000000000000" pitchFamily="50" charset="-128"/>
              <a:cs typeface="Times New Roman"/>
            </a:endParaRPr>
          </a:p>
          <a:p>
            <a:pPr marL="447675" indent="-447675">
              <a:buFont typeface="Wingdings" panose="05000000000000000000" pitchFamily="2" charset="2"/>
              <a:buChar char="Ø"/>
            </a:pPr>
            <a:r>
              <a:rPr lang="ja-JP" altLang="en-US" sz="2200" b="1" dirty="0">
                <a:solidFill>
                  <a:srgbClr val="000000"/>
                </a:solidFill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③斜面崩壊の要因分析（重回帰分析，判別分析）</a:t>
            </a:r>
            <a:endParaRPr lang="en-US" altLang="ja-JP" sz="2200" b="1" dirty="0">
              <a:solidFill>
                <a:srgbClr val="000000"/>
              </a:solidFill>
              <a:latin typeface="HGSｺﾞｼｯｸM" panose="020B0600000000000000" pitchFamily="50" charset="-128"/>
              <a:ea typeface="HGSｺﾞｼｯｸM" panose="020B0600000000000000" pitchFamily="50" charset="-128"/>
              <a:cs typeface="Times New Roman"/>
            </a:endParaRPr>
          </a:p>
          <a:p>
            <a:r>
              <a:rPr lang="ja-JP" altLang="en-US" sz="2200" b="1" dirty="0">
                <a:solidFill>
                  <a:srgbClr val="000000"/>
                </a:solidFill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　　</a:t>
            </a:r>
            <a:r>
              <a:rPr lang="ja-JP" altLang="en-US" sz="2200" dirty="0">
                <a:solidFill>
                  <a:srgbClr val="000000"/>
                </a:solidFill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⇒　崩壊要因の組み合せとランク付け</a:t>
            </a:r>
            <a:endParaRPr lang="en-US" altLang="ja-JP" sz="2200" dirty="0">
              <a:solidFill>
                <a:srgbClr val="000000"/>
              </a:solidFill>
              <a:latin typeface="HGSｺﾞｼｯｸM" panose="020B0600000000000000" pitchFamily="50" charset="-128"/>
              <a:ea typeface="HGSｺﾞｼｯｸM" panose="020B0600000000000000" pitchFamily="50" charset="-128"/>
              <a:cs typeface="Times New Roman"/>
            </a:endParaRPr>
          </a:p>
          <a:p>
            <a:r>
              <a:rPr lang="ja-JP" altLang="en-US" sz="2200" dirty="0">
                <a:solidFill>
                  <a:srgbClr val="000000"/>
                </a:solidFill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　　　　崩壊発生しやすさに関する要因毎の</a:t>
            </a:r>
            <a:r>
              <a:rPr lang="ja-JP" altLang="en-US" sz="2200" dirty="0" smtClean="0">
                <a:solidFill>
                  <a:srgbClr val="000000"/>
                </a:solidFill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重みづけ</a:t>
            </a:r>
            <a:endParaRPr lang="en-US" altLang="ja-JP" sz="2200" dirty="0">
              <a:solidFill>
                <a:srgbClr val="000000"/>
              </a:solidFill>
              <a:latin typeface="HGSｺﾞｼｯｸM" panose="020B0600000000000000" pitchFamily="50" charset="-128"/>
              <a:ea typeface="HGSｺﾞｼｯｸM" panose="020B0600000000000000" pitchFamily="50" charset="-128"/>
              <a:cs typeface="Times New Roman"/>
            </a:endParaRPr>
          </a:p>
          <a:p>
            <a:pPr marL="447675" indent="-433388">
              <a:buFont typeface="Wingdings" panose="05000000000000000000" pitchFamily="2" charset="2"/>
              <a:buChar char="Ø"/>
            </a:pPr>
            <a:r>
              <a:rPr lang="ja-JP" altLang="en-US" sz="2200" b="1" dirty="0">
                <a:solidFill>
                  <a:srgbClr val="000000"/>
                </a:solidFill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④災害</a:t>
            </a:r>
            <a:r>
              <a:rPr lang="ja-JP" altLang="en-US" sz="2200" b="1" dirty="0" smtClean="0">
                <a:solidFill>
                  <a:srgbClr val="000000"/>
                </a:solidFill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履歴密度の</a:t>
            </a:r>
            <a:r>
              <a:rPr lang="ja-JP" altLang="en-US" sz="2200" b="1" dirty="0">
                <a:solidFill>
                  <a:srgbClr val="000000"/>
                </a:solidFill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加味</a:t>
            </a:r>
            <a:endParaRPr lang="en-US" altLang="ja-JP" sz="2200" b="1" dirty="0">
              <a:solidFill>
                <a:srgbClr val="000000"/>
              </a:solidFill>
              <a:latin typeface="HGSｺﾞｼｯｸM" panose="020B0600000000000000" pitchFamily="50" charset="-128"/>
              <a:ea typeface="HGSｺﾞｼｯｸM" panose="020B0600000000000000" pitchFamily="50" charset="-128"/>
              <a:cs typeface="Times New Roman"/>
            </a:endParaRPr>
          </a:p>
          <a:p>
            <a:r>
              <a:rPr lang="ja-JP" altLang="en-US" sz="2200" b="1" dirty="0">
                <a:solidFill>
                  <a:srgbClr val="000000"/>
                </a:solidFill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　</a:t>
            </a:r>
            <a:r>
              <a:rPr lang="ja-JP" altLang="en-US" sz="2200" dirty="0">
                <a:solidFill>
                  <a:srgbClr val="000000"/>
                </a:solidFill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　⇒　周辺における災害履歴密度</a:t>
            </a:r>
            <a:endParaRPr lang="en-US" altLang="ja-JP" sz="2200" dirty="0">
              <a:solidFill>
                <a:srgbClr val="000000"/>
              </a:solidFill>
              <a:latin typeface="HGSｺﾞｼｯｸM" panose="020B0600000000000000" pitchFamily="50" charset="-128"/>
              <a:ea typeface="HGSｺﾞｼｯｸM" panose="020B0600000000000000" pitchFamily="50" charset="-128"/>
              <a:cs typeface="Times New Roman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ja-JP" altLang="en-US" sz="2200" b="1" dirty="0">
                <a:solidFill>
                  <a:srgbClr val="000000"/>
                </a:solidFill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⑤道路災害発生危険度評価</a:t>
            </a:r>
            <a:endParaRPr lang="en-US" altLang="ja-JP" sz="2200" b="1" dirty="0">
              <a:solidFill>
                <a:srgbClr val="000000"/>
              </a:solidFill>
              <a:latin typeface="HGSｺﾞｼｯｸM" panose="020B0600000000000000" pitchFamily="50" charset="-128"/>
              <a:ea typeface="HGSｺﾞｼｯｸM" panose="020B0600000000000000" pitchFamily="50" charset="-128"/>
              <a:cs typeface="Times New Roman"/>
            </a:endParaRPr>
          </a:p>
          <a:p>
            <a:r>
              <a:rPr lang="ja-JP" altLang="en-US" sz="2200" b="1" dirty="0">
                <a:solidFill>
                  <a:srgbClr val="000000"/>
                </a:solidFill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　</a:t>
            </a:r>
            <a:r>
              <a:rPr lang="ja-JP" altLang="en-US" sz="2200" dirty="0">
                <a:solidFill>
                  <a:srgbClr val="000000"/>
                </a:solidFill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　⇒　要因毎の重み係数を用いた危険度評価</a:t>
            </a:r>
            <a:endParaRPr lang="en-US" altLang="ja-JP" sz="2200" dirty="0">
              <a:solidFill>
                <a:srgbClr val="000000"/>
              </a:solidFill>
              <a:latin typeface="HGSｺﾞｼｯｸM" panose="020B0600000000000000" pitchFamily="50" charset="-128"/>
              <a:ea typeface="HGSｺﾞｼｯｸM" panose="020B0600000000000000" pitchFamily="50" charset="-128"/>
              <a:cs typeface="Times New Roman"/>
            </a:endParaRPr>
          </a:p>
          <a:p>
            <a:pPr marL="447675" indent="-447675">
              <a:buFont typeface="Wingdings" panose="05000000000000000000" pitchFamily="2" charset="2"/>
              <a:buChar char="Ø"/>
            </a:pPr>
            <a:r>
              <a:rPr lang="ja-JP" altLang="en-US" sz="2200" b="1" dirty="0">
                <a:solidFill>
                  <a:srgbClr val="000000"/>
                </a:solidFill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⑥安全性評価</a:t>
            </a:r>
          </a:p>
        </p:txBody>
      </p:sp>
    </p:spTree>
    <p:extLst>
      <p:ext uri="{BB962C8B-B14F-4D97-AF65-F5344CB8AC3E}">
        <p14:creationId xmlns:p14="http://schemas.microsoft.com/office/powerpoint/2010/main" val="408156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アース">
  <a:themeElements>
    <a:clrScheme name="アース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アース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アース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txDef>
      <a:spPr>
        <a:noFill/>
        <a:ln>
          <a:solidFill>
            <a:schemeClr val="tx1"/>
          </a:solidFill>
          <a:prstDash val="solid"/>
        </a:ln>
      </a:spPr>
      <a:bodyPr wrap="square" rtlCol="0">
        <a:spAutoFit/>
      </a:bodyPr>
      <a:lstStyle>
        <a:defPPr marL="457200" indent="-457200">
          <a:buFont typeface="Wingdings" panose="05000000000000000000" pitchFamily="2" charset="2"/>
          <a:buChar char="l"/>
          <a:defRPr sz="2800" dirty="0" smtClean="0">
            <a:latin typeface="HGSｺﾞｼｯｸM" panose="020B0600000000000000" pitchFamily="50" charset="-128"/>
            <a:ea typeface="HGSｺﾞｼｯｸM" panose="020B0600000000000000" pitchFamily="50" charset="-128"/>
            <a:cs typeface="Meiryo UI" panose="020B0604030504040204" pitchFamily="50" charset="-128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19789</TotalTime>
  <Words>2754</Words>
  <Application>Microsoft Office PowerPoint</Application>
  <PresentationFormat>画面に合わせる (4:3)</PresentationFormat>
  <Paragraphs>606</Paragraphs>
  <Slides>48</Slides>
  <Notes>44</Notes>
  <HiddenSlides>32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48</vt:i4>
      </vt:variant>
    </vt:vector>
  </HeadingPairs>
  <TitlesOfParts>
    <vt:vector size="50" baseType="lpstr">
      <vt:lpstr>アース</vt:lpstr>
      <vt:lpstr>Picture</vt:lpstr>
      <vt:lpstr>PowerPoint プレゼンテーション</vt:lpstr>
      <vt:lpstr>PowerPoint プレゼンテーション</vt:lpstr>
      <vt:lpstr>１．はじめに 　１）平成27年度道路防災点検結果</vt:lpstr>
      <vt:lpstr>１．はじめに 　２）要対策箇所の事例</vt:lpstr>
      <vt:lpstr>１．はじめに 　２）要対策箇所の事例</vt:lpstr>
      <vt:lpstr>１．はじめに 　２）要対策箇所の事例</vt:lpstr>
      <vt:lpstr>１．はじめに 　３）現行の防災対策の優先順位付け</vt:lpstr>
      <vt:lpstr>２．検討概要 　1）検討フロー</vt:lpstr>
      <vt:lpstr>２．検討概要 　2）調査検討項目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５．今後の進め方 　１）検討フロー</vt:lpstr>
      <vt:lpstr>５．今後の進め方 　２）調査検討項目：③斜面崩壊の要因分析</vt:lpstr>
      <vt:lpstr>５．今後の進め方 　２）調査検討項目： ③斜面崩壊の要因分析（重回帰分析）</vt:lpstr>
      <vt:lpstr>５．今後の進め方 　２）調査検討項目： ③斜面崩壊の要因分析（判別分析）</vt:lpstr>
      <vt:lpstr>５．今後の進め方 　２）調査検討項目： ③災害履歴密度の加味</vt:lpstr>
      <vt:lpstr>５．今後の進め方 　２）調査検討項目：④発生危険度</vt:lpstr>
      <vt:lpstr>５．今後の進め方 　２）調査検討項目：⑤安全性評価</vt:lpstr>
      <vt:lpstr>５．まとめ（審議いただきたい事項）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大阪府都市基盤施設長寿命化計画（概要版）</dc:title>
  <dc:creator>HOSTNAME</dc:creator>
  <cp:lastModifiedBy>HOSTNAME</cp:lastModifiedBy>
  <cp:revision>892</cp:revision>
  <cp:lastPrinted>2017-03-24T07:58:35Z</cp:lastPrinted>
  <dcterms:created xsi:type="dcterms:W3CDTF">2015-11-17T02:43:53Z</dcterms:created>
  <dcterms:modified xsi:type="dcterms:W3CDTF">2017-03-26T23:07:12Z</dcterms:modified>
</cp:coreProperties>
</file>