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handoutMasterIdLst>
    <p:handoutMasterId r:id="rId26"/>
  </p:handoutMasterIdLst>
  <p:sldIdLst>
    <p:sldId id="256" r:id="rId2"/>
    <p:sldId id="442" r:id="rId3"/>
    <p:sldId id="669" r:id="rId4"/>
    <p:sldId id="670" r:id="rId5"/>
    <p:sldId id="667" r:id="rId6"/>
    <p:sldId id="562" r:id="rId7"/>
    <p:sldId id="603" r:id="rId8"/>
    <p:sldId id="604" r:id="rId9"/>
    <p:sldId id="605" r:id="rId10"/>
    <p:sldId id="597" r:id="rId11"/>
    <p:sldId id="598" r:id="rId12"/>
    <p:sldId id="599" r:id="rId13"/>
    <p:sldId id="649" r:id="rId14"/>
    <p:sldId id="650" r:id="rId15"/>
    <p:sldId id="651" r:id="rId16"/>
    <p:sldId id="652" r:id="rId17"/>
    <p:sldId id="653" r:id="rId18"/>
    <p:sldId id="665" r:id="rId19"/>
    <p:sldId id="654" r:id="rId20"/>
    <p:sldId id="672" r:id="rId21"/>
    <p:sldId id="671" r:id="rId22"/>
    <p:sldId id="602" r:id="rId23"/>
    <p:sldId id="646"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034" autoAdjust="0"/>
    <p:restoredTop sz="79152" autoAdjust="0"/>
  </p:normalViewPr>
  <p:slideViewPr>
    <p:cSldViewPr>
      <p:cViewPr varScale="1">
        <p:scale>
          <a:sx n="54" d="100"/>
          <a:sy n="54" d="100"/>
        </p:scale>
        <p:origin x="-1518" y="-90"/>
      </p:cViewPr>
      <p:guideLst>
        <p:guide orient="horz" pos="2160"/>
        <p:guide pos="2880"/>
      </p:guideLst>
    </p:cSldViewPr>
  </p:slideViewPr>
  <p:outlineViewPr>
    <p:cViewPr>
      <p:scale>
        <a:sx n="33" d="100"/>
        <a:sy n="33" d="100"/>
      </p:scale>
      <p:origin x="0" y="105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190" cy="497048"/>
          </a:xfrm>
          <a:prstGeom prst="rect">
            <a:avLst/>
          </a:prstGeom>
        </p:spPr>
        <p:txBody>
          <a:bodyPr vert="horz" lIns="93220" tIns="46608" rIns="93220" bIns="466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5" y="0"/>
            <a:ext cx="2949190" cy="497048"/>
          </a:xfrm>
          <a:prstGeom prst="rect">
            <a:avLst/>
          </a:prstGeom>
        </p:spPr>
        <p:txBody>
          <a:bodyPr vert="horz" lIns="93220" tIns="46608" rIns="93220" bIns="46608" rtlCol="0"/>
          <a:lstStyle>
            <a:lvl1pPr algn="r">
              <a:defRPr sz="1200"/>
            </a:lvl1pPr>
          </a:lstStyle>
          <a:p>
            <a:fld id="{FD3ADC6C-0A69-4C30-8B87-6D0144EAB3B0}" type="datetimeFigureOut">
              <a:rPr kumimoji="1" lang="ja-JP" altLang="en-US" smtClean="0"/>
              <a:t>2017/3/27</a:t>
            </a:fld>
            <a:endParaRPr kumimoji="1" lang="ja-JP" altLang="en-US"/>
          </a:p>
        </p:txBody>
      </p:sp>
      <p:sp>
        <p:nvSpPr>
          <p:cNvPr id="4" name="フッター プレースホルダー 3"/>
          <p:cNvSpPr>
            <a:spLocks noGrp="1"/>
          </p:cNvSpPr>
          <p:nvPr>
            <p:ph type="ftr" sz="quarter" idx="2"/>
          </p:nvPr>
        </p:nvSpPr>
        <p:spPr>
          <a:xfrm>
            <a:off x="5" y="9440676"/>
            <a:ext cx="2949190" cy="497048"/>
          </a:xfrm>
          <a:prstGeom prst="rect">
            <a:avLst/>
          </a:prstGeom>
        </p:spPr>
        <p:txBody>
          <a:bodyPr vert="horz" lIns="93220" tIns="46608" rIns="93220" bIns="466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5" y="9440676"/>
            <a:ext cx="2949190" cy="497048"/>
          </a:xfrm>
          <a:prstGeom prst="rect">
            <a:avLst/>
          </a:prstGeom>
        </p:spPr>
        <p:txBody>
          <a:bodyPr vert="horz" lIns="93220" tIns="46608" rIns="93220" bIns="46608"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2949788" cy="496967"/>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7"/>
            <a:ext cx="2949788" cy="496967"/>
          </a:xfrm>
          <a:prstGeom prst="rect">
            <a:avLst/>
          </a:prstGeom>
        </p:spPr>
        <p:txBody>
          <a:bodyPr vert="horz" lIns="91405" tIns="45706" rIns="91405" bIns="45706" rtlCol="0"/>
          <a:lstStyle>
            <a:lvl1pPr algn="r">
              <a:defRPr sz="1200"/>
            </a:lvl1pPr>
          </a:lstStyle>
          <a:p>
            <a:fld id="{ECF6F7F8-8913-4732-AEA3-7F832FCF49E4}" type="datetimeFigureOut">
              <a:rPr kumimoji="1" lang="ja-JP" altLang="en-US" smtClean="0"/>
              <a:t>2017/3/27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5" tIns="45706" rIns="91405" bIns="45706"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5" tIns="45706" rIns="91405" bIns="457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53"/>
            <a:ext cx="2949788" cy="496967"/>
          </a:xfrm>
          <a:prstGeom prst="rect">
            <a:avLst/>
          </a:prstGeom>
        </p:spPr>
        <p:txBody>
          <a:bodyPr vert="horz" lIns="91405" tIns="45706" rIns="91405"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53"/>
            <a:ext cx="2949788" cy="496967"/>
          </a:xfrm>
          <a:prstGeom prst="rect">
            <a:avLst/>
          </a:prstGeom>
        </p:spPr>
        <p:txBody>
          <a:bodyPr vert="horz" lIns="91405" tIns="45706" rIns="91405" bIns="45706"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417420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5311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13</a:t>
            </a:fld>
            <a:endParaRPr kumimoji="1" lang="ja-JP" altLang="en-US"/>
          </a:p>
        </p:txBody>
      </p:sp>
    </p:spTree>
    <p:extLst>
      <p:ext uri="{BB962C8B-B14F-4D97-AF65-F5344CB8AC3E}">
        <p14:creationId xmlns:p14="http://schemas.microsoft.com/office/powerpoint/2010/main" val="122947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14</a:t>
            </a:fld>
            <a:endParaRPr kumimoji="1" lang="ja-JP" altLang="en-US"/>
          </a:p>
        </p:txBody>
      </p:sp>
    </p:spTree>
    <p:extLst>
      <p:ext uri="{BB962C8B-B14F-4D97-AF65-F5344CB8AC3E}">
        <p14:creationId xmlns:p14="http://schemas.microsoft.com/office/powerpoint/2010/main" val="1201151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15</a:t>
            </a:fld>
            <a:endParaRPr kumimoji="1" lang="ja-JP" altLang="en-US"/>
          </a:p>
        </p:txBody>
      </p:sp>
    </p:spTree>
    <p:extLst>
      <p:ext uri="{BB962C8B-B14F-4D97-AF65-F5344CB8AC3E}">
        <p14:creationId xmlns:p14="http://schemas.microsoft.com/office/powerpoint/2010/main" val="397887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16</a:t>
            </a:fld>
            <a:endParaRPr kumimoji="1" lang="ja-JP" altLang="en-US"/>
          </a:p>
        </p:txBody>
      </p:sp>
    </p:spTree>
    <p:extLst>
      <p:ext uri="{BB962C8B-B14F-4D97-AF65-F5344CB8AC3E}">
        <p14:creationId xmlns:p14="http://schemas.microsoft.com/office/powerpoint/2010/main" val="214858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17</a:t>
            </a:fld>
            <a:endParaRPr kumimoji="1" lang="ja-JP" altLang="en-US"/>
          </a:p>
        </p:txBody>
      </p:sp>
    </p:spTree>
    <p:extLst>
      <p:ext uri="{BB962C8B-B14F-4D97-AF65-F5344CB8AC3E}">
        <p14:creationId xmlns:p14="http://schemas.microsoft.com/office/powerpoint/2010/main" val="2384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18</a:t>
            </a:fld>
            <a:endParaRPr kumimoji="1" lang="ja-JP" altLang="en-US"/>
          </a:p>
        </p:txBody>
      </p:sp>
    </p:spTree>
    <p:extLst>
      <p:ext uri="{BB962C8B-B14F-4D97-AF65-F5344CB8AC3E}">
        <p14:creationId xmlns:p14="http://schemas.microsoft.com/office/powerpoint/2010/main" val="168529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19</a:t>
            </a:fld>
            <a:endParaRPr kumimoji="1" lang="ja-JP" altLang="en-US"/>
          </a:p>
        </p:txBody>
      </p:sp>
    </p:spTree>
    <p:extLst>
      <p:ext uri="{BB962C8B-B14F-4D97-AF65-F5344CB8AC3E}">
        <p14:creationId xmlns:p14="http://schemas.microsoft.com/office/powerpoint/2010/main" val="413101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20</a:t>
            </a:fld>
            <a:endParaRPr kumimoji="1" lang="ja-JP" altLang="en-US"/>
          </a:p>
        </p:txBody>
      </p:sp>
    </p:spTree>
    <p:extLst>
      <p:ext uri="{BB962C8B-B14F-4D97-AF65-F5344CB8AC3E}">
        <p14:creationId xmlns:p14="http://schemas.microsoft.com/office/powerpoint/2010/main" val="397140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a:t>
            </a:fld>
            <a:endParaRPr kumimoji="1" lang="ja-JP" altLang="en-US"/>
          </a:p>
        </p:txBody>
      </p:sp>
    </p:spTree>
    <p:extLst>
      <p:ext uri="{BB962C8B-B14F-4D97-AF65-F5344CB8AC3E}">
        <p14:creationId xmlns:p14="http://schemas.microsoft.com/office/powerpoint/2010/main" val="221026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21</a:t>
            </a:fld>
            <a:endParaRPr kumimoji="1" lang="ja-JP" altLang="en-US"/>
          </a:p>
        </p:txBody>
      </p:sp>
    </p:spTree>
    <p:extLst>
      <p:ext uri="{BB962C8B-B14F-4D97-AF65-F5344CB8AC3E}">
        <p14:creationId xmlns:p14="http://schemas.microsoft.com/office/powerpoint/2010/main" val="269127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22</a:t>
            </a:fld>
            <a:endParaRPr kumimoji="1" lang="ja-JP" altLang="en-US"/>
          </a:p>
        </p:txBody>
      </p:sp>
    </p:spTree>
    <p:extLst>
      <p:ext uri="{BB962C8B-B14F-4D97-AF65-F5344CB8AC3E}">
        <p14:creationId xmlns:p14="http://schemas.microsoft.com/office/powerpoint/2010/main" val="549368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23</a:t>
            </a:fld>
            <a:endParaRPr kumimoji="1" lang="ja-JP" altLang="en-US"/>
          </a:p>
        </p:txBody>
      </p:sp>
    </p:spTree>
    <p:extLst>
      <p:ext uri="{BB962C8B-B14F-4D97-AF65-F5344CB8AC3E}">
        <p14:creationId xmlns:p14="http://schemas.microsoft.com/office/powerpoint/2010/main" val="8079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3</a:t>
            </a:fld>
            <a:endParaRPr kumimoji="1" lang="ja-JP" altLang="en-US"/>
          </a:p>
        </p:txBody>
      </p:sp>
    </p:spTree>
    <p:extLst>
      <p:ext uri="{BB962C8B-B14F-4D97-AF65-F5344CB8AC3E}">
        <p14:creationId xmlns:p14="http://schemas.microsoft.com/office/powerpoint/2010/main" val="336245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4</a:t>
            </a:fld>
            <a:endParaRPr kumimoji="1" lang="ja-JP" altLang="en-US"/>
          </a:p>
        </p:txBody>
      </p:sp>
    </p:spTree>
    <p:extLst>
      <p:ext uri="{BB962C8B-B14F-4D97-AF65-F5344CB8AC3E}">
        <p14:creationId xmlns:p14="http://schemas.microsoft.com/office/powerpoint/2010/main" val="246641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6</a:t>
            </a:fld>
            <a:endParaRPr kumimoji="1" lang="ja-JP" altLang="en-US"/>
          </a:p>
        </p:txBody>
      </p:sp>
    </p:spTree>
    <p:extLst>
      <p:ext uri="{BB962C8B-B14F-4D97-AF65-F5344CB8AC3E}">
        <p14:creationId xmlns:p14="http://schemas.microsoft.com/office/powerpoint/2010/main" val="269127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265168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79740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9</a:t>
            </a:fld>
            <a:endParaRPr kumimoji="1" lang="ja-JP" altLang="en-US"/>
          </a:p>
        </p:txBody>
      </p:sp>
    </p:spTree>
    <p:extLst>
      <p:ext uri="{BB962C8B-B14F-4D97-AF65-F5344CB8AC3E}">
        <p14:creationId xmlns:p14="http://schemas.microsoft.com/office/powerpoint/2010/main" val="279325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10</a:t>
            </a:fld>
            <a:endParaRPr kumimoji="1" lang="ja-JP" altLang="en-US"/>
          </a:p>
        </p:txBody>
      </p:sp>
    </p:spTree>
    <p:extLst>
      <p:ext uri="{BB962C8B-B14F-4D97-AF65-F5344CB8AC3E}">
        <p14:creationId xmlns:p14="http://schemas.microsoft.com/office/powerpoint/2010/main" val="283906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資料５－２</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資料５－２</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資料５－２</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資料５－２</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資料５－２</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資料５－２</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資料５－２</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smtClean="0"/>
              <a:t>資料５－２</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資料５－２</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資料５－２</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資料５－２</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5013176"/>
            <a:ext cx="7056784" cy="720080"/>
          </a:xfrm>
        </p:spPr>
        <p:txBody>
          <a:bodyPr anchor="ctr">
            <a:noAutofit/>
          </a:bodyPr>
          <a:lstStyle/>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年度第</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回 大阪府都市基盤施設維持管理技術審議会</a:t>
            </a:r>
            <a:endParaRPr kumimoji="1"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39552" y="6355080"/>
            <a:ext cx="1219200" cy="365760"/>
          </a:xfrm>
        </p:spPr>
        <p:txBody>
          <a:bodyPr/>
          <a:lstStyle/>
          <a:p>
            <a:fld id="{40F85341-AB73-4280-8395-A80C95690EE8}" type="slidenum">
              <a:rPr kumimoji="1" lang="ja-JP" altLang="en-US" smtClean="0"/>
              <a:t>1</a:t>
            </a:fld>
            <a:endParaRPr kumimoji="1" lang="ja-JP" altLang="en-US" dirty="0"/>
          </a:p>
        </p:txBody>
      </p:sp>
      <p:sp>
        <p:nvSpPr>
          <p:cNvPr id="11" name="フッター プレースホルダー 3"/>
          <p:cNvSpPr>
            <a:spLocks noGrp="1"/>
          </p:cNvSpPr>
          <p:nvPr>
            <p:ph type="ftr" sz="quarter" idx="11"/>
          </p:nvPr>
        </p:nvSpPr>
        <p:spPr>
          <a:xfrm>
            <a:off x="6660232" y="260648"/>
            <a:ext cx="2250584" cy="648072"/>
          </a:xfrm>
        </p:spPr>
        <p:txBody>
          <a:bodyPr/>
          <a:lstStyle/>
          <a:p>
            <a:r>
              <a:rPr kumimoji="1" lang="ja-JP" altLang="en-US" sz="3200" b="1" smtClean="0">
                <a:latin typeface="Meiryo UI" panose="020B0604030504040204" pitchFamily="50" charset="-128"/>
                <a:ea typeface="Meiryo UI" panose="020B0604030504040204" pitchFamily="50" charset="-128"/>
                <a:cs typeface="Meiryo UI" panose="020B0604030504040204" pitchFamily="50" charset="-128"/>
              </a:rPr>
              <a:t>資料５－２</a:t>
            </a:r>
            <a:endPar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1187624" y="3606924"/>
            <a:ext cx="7037504" cy="1384995"/>
          </a:xfrm>
          <a:prstGeom prst="rect">
            <a:avLst/>
          </a:prstGeom>
        </p:spPr>
        <p:txBody>
          <a:bodyPr vert="horz" wrap="none" anchor="t" anchorCtr="0">
            <a:sp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異常気象時通行規制区間及び</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規制基準の見直し検討について</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～規制発令の解除基準の見直し～</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6488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地質と被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178470"/>
            <a:ext cx="3805609" cy="507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３．モニタリング内容の検討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１）④モニタリング概要</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5" name="テキスト ボックス 4"/>
          <p:cNvSpPr txBox="1"/>
          <p:nvPr/>
        </p:nvSpPr>
        <p:spPr>
          <a:xfrm>
            <a:off x="179512" y="1312972"/>
            <a:ext cx="4943416" cy="4678204"/>
          </a:xfrm>
          <a:prstGeom prst="rect">
            <a:avLst/>
          </a:prstGeom>
          <a:noFill/>
          <a:ln>
            <a:noFill/>
            <a:prstDash val="dash"/>
          </a:ln>
        </p:spPr>
        <p:txBody>
          <a:bodyPr wrap="square" rtlCol="0">
            <a:spAutoFit/>
          </a:bodyPr>
          <a:lstStyle/>
          <a:p>
            <a:pPr marL="342900" indent="-342900">
              <a:buFont typeface="Wingdings" panose="05000000000000000000" pitchFamily="2" charset="2"/>
              <a:buChar char="Ø"/>
            </a:pPr>
            <a:r>
              <a:rPr lang="ja-JP" altLang="en-US" dirty="0">
                <a:solidFill>
                  <a:srgbClr val="000000"/>
                </a:solidFill>
                <a:latin typeface="+mn-ea"/>
                <a:cs typeface="Times New Roman"/>
              </a:rPr>
              <a:t>目的</a:t>
            </a:r>
            <a:r>
              <a:rPr lang="ja-JP" altLang="en-US" dirty="0" smtClean="0">
                <a:solidFill>
                  <a:srgbClr val="000000"/>
                </a:solidFill>
                <a:latin typeface="+mn-ea"/>
                <a:cs typeface="Times New Roman"/>
              </a:rPr>
              <a:t>：</a:t>
            </a:r>
            <a:endParaRPr lang="en-US" altLang="ja-JP" dirty="0" smtClean="0">
              <a:solidFill>
                <a:srgbClr val="000000"/>
              </a:solidFill>
              <a:latin typeface="+mn-ea"/>
              <a:cs typeface="Times New Roman"/>
            </a:endParaRPr>
          </a:p>
          <a:p>
            <a:pPr marL="536575" indent="174625">
              <a:spcAft>
                <a:spcPts val="600"/>
              </a:spcAft>
            </a:pPr>
            <a:r>
              <a:rPr lang="ja-JP" altLang="en-US" dirty="0" smtClean="0">
                <a:solidFill>
                  <a:srgbClr val="000000"/>
                </a:solidFill>
                <a:latin typeface="+mn-ea"/>
                <a:cs typeface="Times New Roman"/>
              </a:rPr>
              <a:t>降雨</a:t>
            </a:r>
            <a:r>
              <a:rPr lang="ja-JP" altLang="en-US" dirty="0">
                <a:solidFill>
                  <a:srgbClr val="000000"/>
                </a:solidFill>
                <a:latin typeface="+mn-ea"/>
                <a:cs typeface="Times New Roman"/>
              </a:rPr>
              <a:t>停止時間以降</a:t>
            </a:r>
            <a:r>
              <a:rPr lang="ja-JP" altLang="en-US" dirty="0" smtClean="0">
                <a:solidFill>
                  <a:srgbClr val="000000"/>
                </a:solidFill>
                <a:latin typeface="+mn-ea"/>
                <a:cs typeface="Times New Roman"/>
              </a:rPr>
              <a:t>における土壌</a:t>
            </a:r>
            <a:r>
              <a:rPr lang="ja-JP" altLang="en-US" dirty="0">
                <a:solidFill>
                  <a:srgbClr val="000000"/>
                </a:solidFill>
                <a:latin typeface="+mn-ea"/>
                <a:cs typeface="Times New Roman"/>
              </a:rPr>
              <a:t>の</a:t>
            </a:r>
            <a:r>
              <a:rPr lang="ja-JP" altLang="en-US">
                <a:solidFill>
                  <a:srgbClr val="000000"/>
                </a:solidFill>
                <a:latin typeface="+mn-ea"/>
                <a:cs typeface="Times New Roman"/>
              </a:rPr>
              <a:t>水</a:t>
            </a:r>
            <a:r>
              <a:rPr lang="ja-JP" altLang="en-US" smtClean="0">
                <a:solidFill>
                  <a:srgbClr val="000000"/>
                </a:solidFill>
                <a:latin typeface="+mn-ea"/>
                <a:cs typeface="Times New Roman"/>
              </a:rPr>
              <a:t>分量の</a:t>
            </a:r>
            <a:r>
              <a:rPr lang="ja-JP" altLang="en-US" dirty="0" smtClean="0">
                <a:solidFill>
                  <a:srgbClr val="000000"/>
                </a:solidFill>
                <a:latin typeface="+mn-ea"/>
                <a:cs typeface="Times New Roman"/>
              </a:rPr>
              <a:t>モニタリング</a:t>
            </a:r>
            <a:r>
              <a:rPr lang="ja-JP" altLang="en-US" dirty="0">
                <a:solidFill>
                  <a:srgbClr val="000000"/>
                </a:solidFill>
                <a:latin typeface="+mn-ea"/>
                <a:cs typeface="Times New Roman"/>
              </a:rPr>
              <a:t>を実施</a:t>
            </a:r>
            <a:r>
              <a:rPr lang="ja-JP" altLang="en-US" dirty="0" smtClean="0">
                <a:solidFill>
                  <a:srgbClr val="000000"/>
                </a:solidFill>
                <a:latin typeface="+mn-ea"/>
                <a:cs typeface="Times New Roman"/>
              </a:rPr>
              <a:t>。</a:t>
            </a:r>
            <a:r>
              <a:rPr lang="en-US" altLang="ja-JP" dirty="0" smtClean="0">
                <a:solidFill>
                  <a:srgbClr val="000000"/>
                </a:solidFill>
                <a:latin typeface="+mn-ea"/>
                <a:cs typeface="Times New Roman"/>
              </a:rPr>
              <a:t/>
            </a:r>
            <a:br>
              <a:rPr lang="en-US" altLang="ja-JP" dirty="0" smtClean="0">
                <a:solidFill>
                  <a:srgbClr val="000000"/>
                </a:solidFill>
                <a:latin typeface="+mn-ea"/>
                <a:cs typeface="Times New Roman"/>
              </a:rPr>
            </a:br>
            <a:r>
              <a:rPr lang="ja-JP" altLang="en-US" dirty="0" smtClean="0">
                <a:solidFill>
                  <a:srgbClr val="000000"/>
                </a:solidFill>
                <a:latin typeface="+mn-ea"/>
                <a:cs typeface="Times New Roman"/>
              </a:rPr>
              <a:t>　地質</a:t>
            </a:r>
            <a:r>
              <a:rPr lang="ja-JP" altLang="en-US" dirty="0">
                <a:solidFill>
                  <a:srgbClr val="000000"/>
                </a:solidFill>
                <a:latin typeface="+mn-ea"/>
                <a:cs typeface="Times New Roman"/>
              </a:rPr>
              <a:t>条件や地域の降雨特性による解除時間（ルール）</a:t>
            </a:r>
            <a:r>
              <a:rPr lang="ja-JP" altLang="en-US" dirty="0" smtClean="0">
                <a:solidFill>
                  <a:srgbClr val="000000"/>
                </a:solidFill>
                <a:latin typeface="+mn-ea"/>
                <a:cs typeface="Times New Roman"/>
              </a:rPr>
              <a:t>の見直しを検討</a:t>
            </a:r>
            <a:r>
              <a:rPr lang="ja-JP" altLang="en-US" dirty="0">
                <a:solidFill>
                  <a:srgbClr val="000000"/>
                </a:solidFill>
                <a:latin typeface="+mn-ea"/>
                <a:cs typeface="Times New Roman"/>
              </a:rPr>
              <a:t>する</a:t>
            </a:r>
            <a:endParaRPr lang="en-US" altLang="ja-JP" dirty="0">
              <a:solidFill>
                <a:srgbClr val="000000"/>
              </a:solidFill>
              <a:latin typeface="+mn-ea"/>
              <a:cs typeface="Times New Roman"/>
            </a:endParaRPr>
          </a:p>
          <a:p>
            <a:pPr marL="342900" indent="-342900">
              <a:buFont typeface="Wingdings" panose="05000000000000000000" pitchFamily="2" charset="2"/>
              <a:buChar char="Ø"/>
            </a:pPr>
            <a:r>
              <a:rPr lang="ja-JP" altLang="en-US" dirty="0" smtClean="0">
                <a:solidFill>
                  <a:srgbClr val="000000"/>
                </a:solidFill>
                <a:latin typeface="+mn-ea"/>
                <a:cs typeface="Meiryo UI" panose="020B0604030504040204" pitchFamily="50" charset="-128"/>
              </a:rPr>
              <a:t>モニタリング項目：</a:t>
            </a:r>
            <a:endParaRPr lang="en-US" altLang="ja-JP" dirty="0">
              <a:solidFill>
                <a:srgbClr val="000000"/>
              </a:solidFill>
              <a:latin typeface="+mn-ea"/>
              <a:cs typeface="Meiryo UI" panose="020B0604030504040204" pitchFamily="50" charset="-128"/>
            </a:endParaRPr>
          </a:p>
          <a:p>
            <a:pPr marL="342900" indent="-342900">
              <a:buFont typeface="Wingdings" panose="05000000000000000000" pitchFamily="2" charset="2"/>
              <a:buChar char="Ø"/>
            </a:pPr>
            <a:endParaRPr lang="en-US" altLang="ja-JP" dirty="0">
              <a:solidFill>
                <a:srgbClr val="000000"/>
              </a:solidFill>
              <a:latin typeface="+mn-ea"/>
              <a:cs typeface="Times New Roman"/>
            </a:endParaRPr>
          </a:p>
          <a:p>
            <a:pPr marL="342900" indent="-342900">
              <a:buFont typeface="Wingdings" panose="05000000000000000000" pitchFamily="2" charset="2"/>
              <a:buChar char="Ø"/>
            </a:pPr>
            <a:endParaRPr lang="en-US" altLang="ja-JP" dirty="0">
              <a:solidFill>
                <a:srgbClr val="000000"/>
              </a:solidFill>
              <a:latin typeface="+mn-ea"/>
              <a:cs typeface="Times New Roman"/>
            </a:endParaRPr>
          </a:p>
          <a:p>
            <a:pPr marL="342900" indent="-342900">
              <a:buFont typeface="Wingdings" panose="05000000000000000000" pitchFamily="2" charset="2"/>
              <a:buChar char="Ø"/>
            </a:pPr>
            <a:endParaRPr lang="en-US" altLang="ja-JP" dirty="0">
              <a:solidFill>
                <a:srgbClr val="000000"/>
              </a:solidFill>
              <a:latin typeface="+mn-ea"/>
              <a:cs typeface="Times New Roman"/>
            </a:endParaRPr>
          </a:p>
          <a:p>
            <a:pPr marL="342900" indent="-342900">
              <a:buFont typeface="Wingdings" panose="05000000000000000000" pitchFamily="2" charset="2"/>
              <a:buChar char="Ø"/>
            </a:pPr>
            <a:endParaRPr lang="en-US" altLang="ja-JP" dirty="0">
              <a:solidFill>
                <a:srgbClr val="000000"/>
              </a:solidFill>
              <a:latin typeface="+mn-ea"/>
              <a:cs typeface="Times New Roman"/>
            </a:endParaRPr>
          </a:p>
          <a:p>
            <a:endParaRPr lang="en-US" altLang="ja-JP" dirty="0" smtClean="0">
              <a:solidFill>
                <a:srgbClr val="000000"/>
              </a:solidFill>
              <a:latin typeface="+mn-ea"/>
              <a:cs typeface="Times New Roman"/>
            </a:endParaRPr>
          </a:p>
          <a:p>
            <a:pPr marL="342900" indent="-342900">
              <a:spcBef>
                <a:spcPts val="600"/>
              </a:spcBef>
              <a:buFont typeface="Wingdings" panose="05000000000000000000" pitchFamily="2" charset="2"/>
              <a:buChar char="Ø"/>
            </a:pPr>
            <a:r>
              <a:rPr lang="ja-JP" altLang="en-US" dirty="0" smtClean="0">
                <a:solidFill>
                  <a:srgbClr val="000000"/>
                </a:solidFill>
                <a:latin typeface="+mn-ea"/>
                <a:cs typeface="Times New Roman"/>
              </a:rPr>
              <a:t>モニタリング箇所：</a:t>
            </a:r>
            <a:endParaRPr lang="en-US" altLang="ja-JP" dirty="0" smtClean="0">
              <a:solidFill>
                <a:srgbClr val="000000"/>
              </a:solidFill>
              <a:latin typeface="+mn-ea"/>
              <a:cs typeface="Times New Roman"/>
            </a:endParaRPr>
          </a:p>
          <a:p>
            <a:pPr marL="536575" indent="174625"/>
            <a:r>
              <a:rPr lang="ja-JP" altLang="en-US" dirty="0" smtClean="0">
                <a:solidFill>
                  <a:srgbClr val="000000"/>
                </a:solidFill>
                <a:latin typeface="+mn-ea"/>
                <a:cs typeface="Times New Roman"/>
              </a:rPr>
              <a:t>比較的</a:t>
            </a:r>
            <a:r>
              <a:rPr lang="ja-JP" altLang="en-US" dirty="0">
                <a:solidFill>
                  <a:srgbClr val="000000"/>
                </a:solidFill>
                <a:latin typeface="+mn-ea"/>
                <a:cs typeface="Times New Roman"/>
              </a:rPr>
              <a:t>過去の被害が</a:t>
            </a:r>
            <a:r>
              <a:rPr lang="ja-JP" altLang="en-US" dirty="0" smtClean="0">
                <a:solidFill>
                  <a:srgbClr val="000000"/>
                </a:solidFill>
                <a:latin typeface="+mn-ea"/>
                <a:cs typeface="Times New Roman"/>
              </a:rPr>
              <a:t>多く、地質</a:t>
            </a:r>
            <a:r>
              <a:rPr lang="ja-JP" altLang="en-US" dirty="0">
                <a:solidFill>
                  <a:srgbClr val="000000"/>
                </a:solidFill>
                <a:latin typeface="+mn-ea"/>
                <a:cs typeface="Times New Roman"/>
              </a:rPr>
              <a:t>による差を比較するために以下の２地点とする</a:t>
            </a:r>
            <a:endParaRPr lang="en-US" altLang="ja-JP" dirty="0">
              <a:solidFill>
                <a:srgbClr val="000000"/>
              </a:solidFill>
              <a:latin typeface="+mn-ea"/>
              <a:cs typeface="Times New Roman"/>
            </a:endParaRPr>
          </a:p>
          <a:p>
            <a:pPr marL="536575" indent="174625"/>
            <a:r>
              <a:rPr lang="ja-JP" altLang="en-US" dirty="0">
                <a:solidFill>
                  <a:srgbClr val="000000"/>
                </a:solidFill>
                <a:latin typeface="+mn-ea"/>
                <a:cs typeface="Times New Roman"/>
              </a:rPr>
              <a:t>・泥岩・砂岩系（丹波層群）（北摂地域）</a:t>
            </a:r>
            <a:endParaRPr lang="en-US" altLang="ja-JP" dirty="0">
              <a:solidFill>
                <a:srgbClr val="000000"/>
              </a:solidFill>
              <a:latin typeface="+mn-ea"/>
              <a:cs typeface="Times New Roman"/>
            </a:endParaRPr>
          </a:p>
          <a:p>
            <a:pPr marL="536575" indent="174625"/>
            <a:r>
              <a:rPr lang="ja-JP" altLang="en-US" dirty="0">
                <a:solidFill>
                  <a:srgbClr val="000000"/>
                </a:solidFill>
                <a:latin typeface="+mn-ea"/>
                <a:cs typeface="Times New Roman"/>
              </a:rPr>
              <a:t>・花崗岩系（金剛</a:t>
            </a:r>
            <a:r>
              <a:rPr lang="ja-JP" altLang="en-US" dirty="0" smtClean="0">
                <a:solidFill>
                  <a:srgbClr val="000000"/>
                </a:solidFill>
                <a:latin typeface="+mn-ea"/>
                <a:cs typeface="Times New Roman"/>
              </a:rPr>
              <a:t>和泉</a:t>
            </a:r>
            <a:r>
              <a:rPr lang="ja-JP" altLang="en-US" dirty="0">
                <a:solidFill>
                  <a:srgbClr val="000000"/>
                </a:solidFill>
                <a:latin typeface="+mn-ea"/>
                <a:cs typeface="Times New Roman"/>
              </a:rPr>
              <a:t>又</a:t>
            </a:r>
            <a:r>
              <a:rPr lang="ja-JP" altLang="en-US" dirty="0" smtClean="0">
                <a:solidFill>
                  <a:srgbClr val="000000"/>
                </a:solidFill>
                <a:latin typeface="+mn-ea"/>
                <a:cs typeface="Times New Roman"/>
              </a:rPr>
              <a:t>は北河内地域）</a:t>
            </a:r>
            <a:endParaRPr lang="en-US" altLang="ja-JP" dirty="0">
              <a:solidFill>
                <a:srgbClr val="000000"/>
              </a:solidFill>
              <a:latin typeface="+mn-ea"/>
              <a:cs typeface="Times New Roman"/>
            </a:endParaRPr>
          </a:p>
        </p:txBody>
      </p:sp>
      <p:sp>
        <p:nvSpPr>
          <p:cNvPr id="7" name="円/楕円 6"/>
          <p:cNvSpPr/>
          <p:nvPr/>
        </p:nvSpPr>
        <p:spPr>
          <a:xfrm rot="4817983">
            <a:off x="7200489" y="1290901"/>
            <a:ext cx="670587" cy="1954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rot="3587323">
            <a:off x="7605327" y="4169453"/>
            <a:ext cx="670587" cy="1954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710969841"/>
              </p:ext>
            </p:extLst>
          </p:nvPr>
        </p:nvGraphicFramePr>
        <p:xfrm>
          <a:off x="815016" y="3100194"/>
          <a:ext cx="3672408" cy="1264910"/>
        </p:xfrm>
        <a:graphic>
          <a:graphicData uri="http://schemas.openxmlformats.org/drawingml/2006/table">
            <a:tbl>
              <a:tblPr firstRow="1" bandRow="1">
                <a:tableStyleId>{5C22544A-7EE6-4342-B048-85BDC9FD1C3A}</a:tableStyleId>
              </a:tblPr>
              <a:tblGrid>
                <a:gridCol w="1368448">
                  <a:extLst>
                    <a:ext uri="{9D8B030D-6E8A-4147-A177-3AD203B41FA5}">
                      <a16:colId xmlns:a16="http://schemas.microsoft.com/office/drawing/2014/main" xmlns="" val="20000"/>
                    </a:ext>
                  </a:extLst>
                </a:gridCol>
                <a:gridCol w="2303960">
                  <a:extLst>
                    <a:ext uri="{9D8B030D-6E8A-4147-A177-3AD203B41FA5}">
                      <a16:colId xmlns:a16="http://schemas.microsoft.com/office/drawing/2014/main" xmlns="" val="20001"/>
                    </a:ext>
                  </a:extLst>
                </a:gridCol>
              </a:tblGrid>
              <a:tr h="382823">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項　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測　定</a:t>
                      </a:r>
                    </a:p>
                  </a:txBody>
                  <a:tcPr anchor="ctr"/>
                </a:tc>
                <a:extLst>
                  <a:ext uri="{0D108BD9-81ED-4DB2-BD59-A6C34878D82A}">
                    <a16:rowId xmlns:a16="http://schemas.microsoft.com/office/drawing/2014/main" xmlns="" val="10000"/>
                  </a:ext>
                </a:extLst>
              </a:tr>
              <a:tr h="294029">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降水量</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雨　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1"/>
                  </a:ext>
                </a:extLst>
              </a:tr>
              <a:tr h="294029">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温　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土中温度</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94029">
                <a:tc>
                  <a:txBody>
                    <a:bodyPr/>
                    <a:lstStyle/>
                    <a:p>
                      <a:pPr marL="0" algn="ctr"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雨水浸透挙動</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algn="ctr"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土中水分</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Text Box 2"/>
          <p:cNvSpPr txBox="1">
            <a:spLocks noChangeArrowheads="1"/>
          </p:cNvSpPr>
          <p:nvPr/>
        </p:nvSpPr>
        <p:spPr bwMode="auto">
          <a:xfrm>
            <a:off x="5189241" y="4869160"/>
            <a:ext cx="1187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800" b="0" i="0" u="none" strike="noStrike" cap="none" normalizeH="0" baseline="0">
                <a:ln>
                  <a:noFill/>
                </a:ln>
                <a:solidFill>
                  <a:schemeClr val="tx1"/>
                </a:solidFill>
                <a:effectLst/>
                <a:latin typeface="ＭＳ ゴシック" pitchFamily="49" charset="-128"/>
                <a:ea typeface="ＭＳ ゴシック" pitchFamily="49" charset="-128"/>
                <a:cs typeface="ＭＳ Ｐゴシック" pitchFamily="50" charset="-128"/>
              </a:rPr>
              <a:t>斜面災害発生地点</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7"/>
          <p:cNvSpPr txBox="1"/>
          <p:nvPr/>
        </p:nvSpPr>
        <p:spPr>
          <a:xfrm>
            <a:off x="6927568" y="1495857"/>
            <a:ext cx="800219" cy="276999"/>
          </a:xfrm>
          <a:prstGeom prst="rect">
            <a:avLst/>
          </a:prstGeom>
          <a:solidFill>
            <a:schemeClr val="bg1"/>
          </a:solidFill>
          <a:ln>
            <a:solidFill>
              <a:schemeClr val="tx1"/>
            </a:solidFill>
            <a:prstDash val="solid"/>
          </a:ln>
        </p:spPr>
        <p:txBody>
          <a:bodyPr wrap="none" rtlCol="0">
            <a:spAutoFit/>
          </a:bodyPr>
          <a:lstStyle/>
          <a:p>
            <a:r>
              <a:rPr kumimoji="1"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北摂地域</a:t>
            </a:r>
          </a:p>
        </p:txBody>
      </p:sp>
      <p:sp>
        <p:nvSpPr>
          <p:cNvPr id="13" name="テキスト ボックス 12"/>
          <p:cNvSpPr txBox="1"/>
          <p:nvPr/>
        </p:nvSpPr>
        <p:spPr>
          <a:xfrm>
            <a:off x="7535782" y="5653222"/>
            <a:ext cx="1107996" cy="276999"/>
          </a:xfrm>
          <a:prstGeom prst="rect">
            <a:avLst/>
          </a:prstGeom>
          <a:solidFill>
            <a:schemeClr val="bg1"/>
          </a:solidFill>
          <a:ln>
            <a:solidFill>
              <a:schemeClr val="tx1"/>
            </a:solidFill>
            <a:prstDash val="solid"/>
          </a:ln>
        </p:spPr>
        <p:txBody>
          <a:bodyPr wrap="none" rtlCol="0">
            <a:spAutoFit/>
          </a:bodyPr>
          <a:lstStyle/>
          <a:p>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金剛和泉</a:t>
            </a:r>
            <a:r>
              <a:rPr kumimoji="1"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地域</a:t>
            </a:r>
          </a:p>
        </p:txBody>
      </p:sp>
      <p:sp>
        <p:nvSpPr>
          <p:cNvPr id="15" name="円/楕円 14"/>
          <p:cNvSpPr/>
          <p:nvPr/>
        </p:nvSpPr>
        <p:spPr>
          <a:xfrm rot="1646207">
            <a:off x="8234801" y="2629464"/>
            <a:ext cx="529122" cy="1019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164289" y="3356992"/>
            <a:ext cx="1057868" cy="276999"/>
          </a:xfrm>
          <a:prstGeom prst="rect">
            <a:avLst/>
          </a:prstGeom>
          <a:solidFill>
            <a:schemeClr val="bg1"/>
          </a:solidFill>
          <a:ln>
            <a:solidFill>
              <a:schemeClr val="tx1"/>
            </a:solidFill>
            <a:prstDash val="solid"/>
          </a:ln>
        </p:spPr>
        <p:txBody>
          <a:bodyPr wrap="square" rtlCol="0">
            <a:spAutoFit/>
          </a:bodyPr>
          <a:lstStyle/>
          <a:p>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北河内地域</a:t>
            </a:r>
            <a:endParaRPr kumimoji="1"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8697531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SｺﾞｼｯｸM" panose="020B0600000000000000" pitchFamily="50" charset="-128"/>
                <a:ea typeface="HGSｺﾞｼｯｸM" panose="020B0600000000000000" pitchFamily="50" charset="-128"/>
              </a:rPr>
              <a:t>３．モニタリング内容の検討</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２）計測システムの概略</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pic>
        <p:nvPicPr>
          <p:cNvPr id="3092" name="図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4774" y="2967355"/>
            <a:ext cx="380365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正方形/長方形 23"/>
          <p:cNvSpPr/>
          <p:nvPr/>
        </p:nvSpPr>
        <p:spPr>
          <a:xfrm>
            <a:off x="5850634" y="5805264"/>
            <a:ext cx="1569660" cy="369332"/>
          </a:xfrm>
          <a:prstGeom prst="rect">
            <a:avLst/>
          </a:prstGeom>
        </p:spPr>
        <p:txBody>
          <a:bodyPr wrap="none">
            <a:spAutoFit/>
          </a:bodyPr>
          <a:lstStyle/>
          <a:p>
            <a:r>
              <a:rPr lang="ja-JP" altLang="en-US" dirty="0" smtClean="0"/>
              <a:t>計測</a:t>
            </a:r>
            <a:r>
              <a:rPr lang="ja-JP" altLang="ja-JP" dirty="0" smtClean="0"/>
              <a:t>状況</a:t>
            </a:r>
            <a:r>
              <a:rPr lang="ja-JP" altLang="ja-JP" dirty="0"/>
              <a:t>の例</a:t>
            </a:r>
            <a:endParaRPr lang="ja-JP" altLang="en-US" dirty="0"/>
          </a:p>
        </p:txBody>
      </p:sp>
      <p:sp>
        <p:nvSpPr>
          <p:cNvPr id="23" name="テキスト ボックス 22"/>
          <p:cNvSpPr txBox="1"/>
          <p:nvPr/>
        </p:nvSpPr>
        <p:spPr>
          <a:xfrm>
            <a:off x="1073681" y="1268760"/>
            <a:ext cx="7170727" cy="1477328"/>
          </a:xfrm>
          <a:prstGeom prst="rect">
            <a:avLst/>
          </a:prstGeom>
          <a:noFill/>
          <a:ln>
            <a:solidFill>
              <a:schemeClr val="tx1"/>
            </a:solidFill>
            <a:prstDash val="solid"/>
          </a:ln>
        </p:spPr>
        <p:txBody>
          <a:bodyPr wrap="square" rtlCol="0">
            <a:spAutoFit/>
          </a:bodyPr>
          <a:lstStyle/>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斜面</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の安定性に密接な関係があると</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考えられる土中水分</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土壌水分量</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および土中温度の挙動に注目し、観測された降雨に対する土中水</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挙動</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の応答性</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検討する。</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代表的な２地点でモニタリングを実施し、地質による差を比較検討する。</a:t>
            </a:r>
            <a:endParaRPr kumimoji="1"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26" name="グループ化 25"/>
          <p:cNvGrpSpPr/>
          <p:nvPr/>
        </p:nvGrpSpPr>
        <p:grpSpPr>
          <a:xfrm>
            <a:off x="975891" y="2832695"/>
            <a:ext cx="3324225" cy="3476625"/>
            <a:chOff x="975891" y="2832695"/>
            <a:chExt cx="3324225" cy="3476625"/>
          </a:xfrm>
        </p:grpSpPr>
        <p:grpSp>
          <p:nvGrpSpPr>
            <p:cNvPr id="25" name="グループ化 24"/>
            <p:cNvGrpSpPr/>
            <p:nvPr/>
          </p:nvGrpSpPr>
          <p:grpSpPr>
            <a:xfrm>
              <a:off x="975891" y="2832695"/>
              <a:ext cx="3324225" cy="3476625"/>
              <a:chOff x="975891" y="2832695"/>
              <a:chExt cx="3324225" cy="3476625"/>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179955725"/>
                  </p:ext>
                </p:extLst>
              </p:nvPr>
            </p:nvGraphicFramePr>
            <p:xfrm>
              <a:off x="975891" y="2832695"/>
              <a:ext cx="3324225" cy="3476625"/>
            </p:xfrm>
            <a:graphic>
              <a:graphicData uri="http://schemas.openxmlformats.org/presentationml/2006/ole">
                <mc:AlternateContent xmlns:mc="http://schemas.openxmlformats.org/markup-compatibility/2006">
                  <mc:Choice xmlns:v="urn:schemas-microsoft-com:vml" Requires="v">
                    <p:oleObj spid="_x0000_s4221" name="Picture" r:id="rId5" imgW="3320796" imgH="3476244" progId="Word.Picture.8">
                      <p:embed/>
                    </p:oleObj>
                  </mc:Choice>
                  <mc:Fallback>
                    <p:oleObj name="Picture" r:id="rId5" imgW="3320796" imgH="3476244"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891" y="2832695"/>
                            <a:ext cx="3324225" cy="3476625"/>
                          </a:xfrm>
                          <a:prstGeom prst="rect">
                            <a:avLst/>
                          </a:prstGeom>
                          <a:solidFill>
                            <a:srgbClr val="CCFFFF"/>
                          </a:solidFill>
                          <a:ln w="9525">
                            <a:solidFill>
                              <a:srgbClr val="000000"/>
                            </a:solidFill>
                            <a:miter lim="800000"/>
                            <a:headEnd/>
                            <a:tailEnd/>
                          </a:ln>
                        </p:spPr>
                      </p:pic>
                    </p:oleObj>
                  </mc:Fallback>
                </mc:AlternateContent>
              </a:graphicData>
            </a:graphic>
          </p:graphicFrame>
          <p:sp>
            <p:nvSpPr>
              <p:cNvPr id="8" name="AutoShape 17"/>
              <p:cNvSpPr>
                <a:spLocks noChangeArrowheads="1"/>
              </p:cNvSpPr>
              <p:nvPr/>
            </p:nvSpPr>
            <p:spPr bwMode="auto">
              <a:xfrm>
                <a:off x="3416196" y="4475440"/>
                <a:ext cx="59690" cy="149860"/>
              </a:xfrm>
              <a:prstGeom prst="roundRect">
                <a:avLst>
                  <a:gd name="adj" fmla="val 50000"/>
                </a:avLst>
              </a:prstGeom>
              <a:solidFill>
                <a:srgbClr val="FF000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9" name="Text Box 16"/>
              <p:cNvSpPr txBox="1">
                <a:spLocks noChangeArrowheads="1"/>
              </p:cNvSpPr>
              <p:nvPr/>
            </p:nvSpPr>
            <p:spPr bwMode="auto">
              <a:xfrm>
                <a:off x="3348251" y="4652605"/>
                <a:ext cx="69659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土</a:t>
                </a: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中</a:t>
                </a: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水分</a:t>
                </a:r>
                <a:endParaRPr kumimoji="1" lang="en-US"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＋温度</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Oval 15"/>
              <p:cNvSpPr>
                <a:spLocks noChangeArrowheads="1"/>
              </p:cNvSpPr>
              <p:nvPr/>
            </p:nvSpPr>
            <p:spPr bwMode="auto">
              <a:xfrm flipH="1">
                <a:off x="3334916" y="4475440"/>
                <a:ext cx="68580" cy="149860"/>
              </a:xfrm>
              <a:prstGeom prst="ellipse">
                <a:avLst/>
              </a:prstGeom>
              <a:solidFill>
                <a:srgbClr val="80008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 name="Rectangle 14"/>
              <p:cNvSpPr>
                <a:spLocks noChangeArrowheads="1"/>
              </p:cNvSpPr>
              <p:nvPr/>
            </p:nvSpPr>
            <p:spPr bwMode="auto">
              <a:xfrm>
                <a:off x="1073681" y="4763730"/>
                <a:ext cx="581025" cy="542925"/>
              </a:xfrm>
              <a:prstGeom prst="rect">
                <a:avLst/>
              </a:prstGeom>
              <a:solidFill>
                <a:srgbClr val="FFCC99">
                  <a:alpha val="60001"/>
                </a:srgbClr>
              </a:solidFill>
              <a:ln w="38100" cmpd="dbl">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2" name="Text Box 13"/>
              <p:cNvSpPr txBox="1">
                <a:spLocks noChangeArrowheads="1"/>
              </p:cNvSpPr>
              <p:nvPr/>
            </p:nvSpPr>
            <p:spPr bwMode="auto">
              <a:xfrm>
                <a:off x="1113051" y="4834215"/>
                <a:ext cx="53276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ﾃﾞｰﾀﾛｶﾞｰ</a:t>
                </a:r>
                <a:endParaRPr kumimoji="1" lang="en-US" altLang="ja-JP" sz="10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ja-JP" altLang="en-US" sz="1000" b="1" dirty="0">
                    <a:latin typeface="Arial" pitchFamily="34" charset="0"/>
                    <a:ea typeface="ＭＳ Ｐゴシック" pitchFamily="50" charset="-128"/>
                    <a:cs typeface="ＭＳ Ｐゴシック" pitchFamily="50" charset="-128"/>
                  </a:rPr>
                  <a:t>ﾕﾆｯﾄ</a:t>
                </a:r>
                <a:endParaRPr kumimoji="1" lang="ja-JP" altLang="ja-JP" sz="10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Oval 11"/>
              <p:cNvSpPr>
                <a:spLocks noChangeArrowheads="1"/>
              </p:cNvSpPr>
              <p:nvPr/>
            </p:nvSpPr>
            <p:spPr bwMode="auto">
              <a:xfrm flipH="1">
                <a:off x="2888511" y="4927560"/>
                <a:ext cx="68580" cy="149860"/>
              </a:xfrm>
              <a:prstGeom prst="ellipse">
                <a:avLst/>
              </a:prstGeom>
              <a:solidFill>
                <a:srgbClr val="80008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4" name="AutoShape 10"/>
              <p:cNvSpPr>
                <a:spLocks noChangeArrowheads="1"/>
              </p:cNvSpPr>
              <p:nvPr/>
            </p:nvSpPr>
            <p:spPr bwMode="auto">
              <a:xfrm>
                <a:off x="2957091" y="4927560"/>
                <a:ext cx="59690" cy="149860"/>
              </a:xfrm>
              <a:prstGeom prst="roundRect">
                <a:avLst>
                  <a:gd name="adj" fmla="val 50000"/>
                </a:avLst>
              </a:prstGeom>
              <a:solidFill>
                <a:srgbClr val="FF000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5" name="AutoShape 9"/>
              <p:cNvSpPr>
                <a:spLocks noChangeArrowheads="1"/>
              </p:cNvSpPr>
              <p:nvPr/>
            </p:nvSpPr>
            <p:spPr bwMode="auto">
              <a:xfrm>
                <a:off x="2373526" y="5286970"/>
                <a:ext cx="59690" cy="149860"/>
              </a:xfrm>
              <a:prstGeom prst="roundRect">
                <a:avLst>
                  <a:gd name="adj" fmla="val 50000"/>
                </a:avLst>
              </a:prstGeom>
              <a:solidFill>
                <a:srgbClr val="FF000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6" name="Oval 8"/>
              <p:cNvSpPr>
                <a:spLocks noChangeArrowheads="1"/>
              </p:cNvSpPr>
              <p:nvPr/>
            </p:nvSpPr>
            <p:spPr bwMode="auto">
              <a:xfrm flipH="1">
                <a:off x="2297961" y="5286970"/>
                <a:ext cx="68580" cy="149860"/>
              </a:xfrm>
              <a:prstGeom prst="ellipse">
                <a:avLst/>
              </a:prstGeom>
              <a:solidFill>
                <a:srgbClr val="80008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7" name="Freeform 7"/>
              <p:cNvSpPr>
                <a:spLocks/>
              </p:cNvSpPr>
              <p:nvPr/>
            </p:nvSpPr>
            <p:spPr bwMode="auto">
              <a:xfrm>
                <a:off x="1521356" y="4695785"/>
                <a:ext cx="1435735" cy="554355"/>
              </a:xfrm>
              <a:custGeom>
                <a:avLst/>
                <a:gdLst>
                  <a:gd name="T0" fmla="*/ 0 w 2261"/>
                  <a:gd name="T1" fmla="*/ 819 h 873"/>
                  <a:gd name="T2" fmla="*/ 636 w 2261"/>
                  <a:gd name="T3" fmla="*/ 810 h 873"/>
                  <a:gd name="T4" fmla="*/ 1431 w 2261"/>
                  <a:gd name="T5" fmla="*/ 439 h 873"/>
                  <a:gd name="T6" fmla="*/ 2058 w 2261"/>
                  <a:gd name="T7" fmla="*/ 6 h 873"/>
                  <a:gd name="T8" fmla="*/ 2261 w 2261"/>
                  <a:gd name="T9" fmla="*/ 404 h 873"/>
                </a:gdLst>
                <a:ahLst/>
                <a:cxnLst>
                  <a:cxn ang="0">
                    <a:pos x="T0" y="T1"/>
                  </a:cxn>
                  <a:cxn ang="0">
                    <a:pos x="T2" y="T3"/>
                  </a:cxn>
                  <a:cxn ang="0">
                    <a:pos x="T4" y="T5"/>
                  </a:cxn>
                  <a:cxn ang="0">
                    <a:pos x="T6" y="T7"/>
                  </a:cxn>
                  <a:cxn ang="0">
                    <a:pos x="T8" y="T9"/>
                  </a:cxn>
                </a:cxnLst>
                <a:rect l="0" t="0" r="r" b="b"/>
                <a:pathLst>
                  <a:path w="2261" h="873">
                    <a:moveTo>
                      <a:pt x="0" y="819"/>
                    </a:moveTo>
                    <a:cubicBezTo>
                      <a:pt x="106" y="818"/>
                      <a:pt x="398" y="873"/>
                      <a:pt x="636" y="810"/>
                    </a:cubicBezTo>
                    <a:cubicBezTo>
                      <a:pt x="874" y="747"/>
                      <a:pt x="1194" y="573"/>
                      <a:pt x="1431" y="439"/>
                    </a:cubicBezTo>
                    <a:cubicBezTo>
                      <a:pt x="1668" y="305"/>
                      <a:pt x="1920" y="12"/>
                      <a:pt x="2058" y="6"/>
                    </a:cubicBezTo>
                    <a:cubicBezTo>
                      <a:pt x="2196" y="0"/>
                      <a:pt x="2219" y="321"/>
                      <a:pt x="2261" y="404"/>
                    </a:cubicBezTo>
                  </a:path>
                </a:pathLst>
              </a:custGeom>
              <a:noFill/>
              <a:ln w="12700">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p:cNvSpPr>
              <p:nvPr/>
            </p:nvSpPr>
            <p:spPr bwMode="auto">
              <a:xfrm>
                <a:off x="1515641" y="4209375"/>
                <a:ext cx="1887855" cy="1038860"/>
              </a:xfrm>
              <a:custGeom>
                <a:avLst/>
                <a:gdLst>
                  <a:gd name="T0" fmla="*/ 0 w 2973"/>
                  <a:gd name="T1" fmla="*/ 1585 h 1636"/>
                  <a:gd name="T2" fmla="*/ 768 w 2973"/>
                  <a:gd name="T3" fmla="*/ 1532 h 1636"/>
                  <a:gd name="T4" fmla="*/ 1767 w 2973"/>
                  <a:gd name="T5" fmla="*/ 958 h 1636"/>
                  <a:gd name="T6" fmla="*/ 2770 w 2973"/>
                  <a:gd name="T7" fmla="*/ 80 h 1636"/>
                  <a:gd name="T8" fmla="*/ 2973 w 2973"/>
                  <a:gd name="T9" fmla="*/ 478 h 1636"/>
                </a:gdLst>
                <a:ahLst/>
                <a:cxnLst>
                  <a:cxn ang="0">
                    <a:pos x="T0" y="T1"/>
                  </a:cxn>
                  <a:cxn ang="0">
                    <a:pos x="T2" y="T3"/>
                  </a:cxn>
                  <a:cxn ang="0">
                    <a:pos x="T4" y="T5"/>
                  </a:cxn>
                  <a:cxn ang="0">
                    <a:pos x="T6" y="T7"/>
                  </a:cxn>
                  <a:cxn ang="0">
                    <a:pos x="T8" y="T9"/>
                  </a:cxn>
                </a:cxnLst>
                <a:rect l="0" t="0" r="r" b="b"/>
                <a:pathLst>
                  <a:path w="2973" h="1636">
                    <a:moveTo>
                      <a:pt x="0" y="1585"/>
                    </a:moveTo>
                    <a:cubicBezTo>
                      <a:pt x="128" y="1576"/>
                      <a:pt x="474" y="1636"/>
                      <a:pt x="768" y="1532"/>
                    </a:cubicBezTo>
                    <a:cubicBezTo>
                      <a:pt x="1062" y="1428"/>
                      <a:pt x="1433" y="1200"/>
                      <a:pt x="1767" y="958"/>
                    </a:cubicBezTo>
                    <a:cubicBezTo>
                      <a:pt x="2101" y="716"/>
                      <a:pt x="2569" y="160"/>
                      <a:pt x="2770" y="80"/>
                    </a:cubicBezTo>
                    <a:cubicBezTo>
                      <a:pt x="2971" y="0"/>
                      <a:pt x="2931" y="395"/>
                      <a:pt x="2973" y="478"/>
                    </a:cubicBezTo>
                  </a:path>
                </a:pathLst>
              </a:custGeom>
              <a:noFill/>
              <a:ln w="12700">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
              <p:cNvSpPr>
                <a:spLocks/>
              </p:cNvSpPr>
              <p:nvPr/>
            </p:nvSpPr>
            <p:spPr bwMode="auto">
              <a:xfrm>
                <a:off x="1521356" y="5055195"/>
                <a:ext cx="833755" cy="233680"/>
              </a:xfrm>
              <a:custGeom>
                <a:avLst/>
                <a:gdLst>
                  <a:gd name="T0" fmla="*/ 0 w 1313"/>
                  <a:gd name="T1" fmla="*/ 250 h 368"/>
                  <a:gd name="T2" fmla="*/ 636 w 1313"/>
                  <a:gd name="T3" fmla="*/ 241 h 368"/>
                  <a:gd name="T4" fmla="*/ 1015 w 1313"/>
                  <a:gd name="T5" fmla="*/ 67 h 368"/>
                  <a:gd name="T6" fmla="*/ 1192 w 1313"/>
                  <a:gd name="T7" fmla="*/ 6 h 368"/>
                  <a:gd name="T8" fmla="*/ 1298 w 1313"/>
                  <a:gd name="T9" fmla="*/ 103 h 368"/>
                  <a:gd name="T10" fmla="*/ 1281 w 1313"/>
                  <a:gd name="T11" fmla="*/ 368 h 368"/>
                </a:gdLst>
                <a:ahLst/>
                <a:cxnLst>
                  <a:cxn ang="0">
                    <a:pos x="T0" y="T1"/>
                  </a:cxn>
                  <a:cxn ang="0">
                    <a:pos x="T2" y="T3"/>
                  </a:cxn>
                  <a:cxn ang="0">
                    <a:pos x="T4" y="T5"/>
                  </a:cxn>
                  <a:cxn ang="0">
                    <a:pos x="T6" y="T7"/>
                  </a:cxn>
                  <a:cxn ang="0">
                    <a:pos x="T8" y="T9"/>
                  </a:cxn>
                  <a:cxn ang="0">
                    <a:pos x="T10" y="T11"/>
                  </a:cxn>
                </a:cxnLst>
                <a:rect l="0" t="0" r="r" b="b"/>
                <a:pathLst>
                  <a:path w="1313" h="368">
                    <a:moveTo>
                      <a:pt x="0" y="250"/>
                    </a:moveTo>
                    <a:cubicBezTo>
                      <a:pt x="106" y="249"/>
                      <a:pt x="467" y="271"/>
                      <a:pt x="636" y="241"/>
                    </a:cubicBezTo>
                    <a:cubicBezTo>
                      <a:pt x="805" y="211"/>
                      <a:pt x="922" y="106"/>
                      <a:pt x="1015" y="67"/>
                    </a:cubicBezTo>
                    <a:cubicBezTo>
                      <a:pt x="1108" y="28"/>
                      <a:pt x="1145" y="0"/>
                      <a:pt x="1192" y="6"/>
                    </a:cubicBezTo>
                    <a:cubicBezTo>
                      <a:pt x="1239" y="12"/>
                      <a:pt x="1283" y="43"/>
                      <a:pt x="1298" y="103"/>
                    </a:cubicBezTo>
                    <a:cubicBezTo>
                      <a:pt x="1313" y="163"/>
                      <a:pt x="1285" y="313"/>
                      <a:pt x="1281" y="368"/>
                    </a:cubicBezTo>
                  </a:path>
                </a:pathLst>
              </a:custGeom>
              <a:noFill/>
              <a:ln w="12700">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4"/>
              <p:cNvSpPr txBox="1">
                <a:spLocks noChangeArrowheads="1"/>
              </p:cNvSpPr>
              <p:nvPr/>
            </p:nvSpPr>
            <p:spPr bwMode="auto">
              <a:xfrm>
                <a:off x="2887876" y="5092660"/>
                <a:ext cx="71882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土</a:t>
                </a: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中</a:t>
                </a: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水分</a:t>
                </a:r>
                <a:endParaRPr kumimoji="1" lang="en-US"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＋温度</a:t>
                </a:r>
                <a:endParaRPr kumimoji="1" lang="ja-JP" alt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Text Box 2"/>
              <p:cNvSpPr txBox="1">
                <a:spLocks noChangeArrowheads="1"/>
              </p:cNvSpPr>
              <p:nvPr/>
            </p:nvSpPr>
            <p:spPr bwMode="auto">
              <a:xfrm>
                <a:off x="1113051" y="5726390"/>
                <a:ext cx="66484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転倒</a:t>
                </a:r>
                <a:r>
                  <a:rPr kumimoji="1" lang="ja-JP" altLang="ja-JP" sz="800" b="1" i="0" u="none" strike="noStrike" cap="none" normalizeH="0" baseline="0" dirty="0" err="1" smtClean="0">
                    <a:ln>
                      <a:noFill/>
                    </a:ln>
                    <a:solidFill>
                      <a:schemeClr val="tx1"/>
                    </a:solidFill>
                    <a:effectLst/>
                    <a:latin typeface="ＭＳ ゴシック" pitchFamily="49" charset="-128"/>
                    <a:ea typeface="ＭＳ ゴシック" pitchFamily="49" charset="-128"/>
                    <a:cs typeface="Times New Roman" pitchFamily="18" charset="0"/>
                  </a:rPr>
                  <a:t>ます</a:t>
                </a: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式</a:t>
                </a:r>
                <a:endParaRPr kumimoji="1" lang="ja-JP" altLang="ja-JP" sz="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雨量計</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44" name="図 2" descr="転倒ます式雨量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810" y="5353645"/>
              <a:ext cx="236855" cy="3727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503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SｺﾞｼｯｸM" panose="020B0600000000000000" pitchFamily="50" charset="-128"/>
                <a:ea typeface="HGSｺﾞｼｯｸM" panose="020B0600000000000000" pitchFamily="50" charset="-128"/>
              </a:rPr>
              <a:t>３．モニタリング内容の検討</a:t>
            </a:r>
            <a:r>
              <a:rPr lang="en-US" altLang="ja-JP" sz="4000" dirty="0">
                <a:latin typeface="HGSｺﾞｼｯｸM" panose="020B0600000000000000" pitchFamily="50" charset="-128"/>
                <a:ea typeface="HGSｺﾞｼｯｸM" panose="020B0600000000000000" pitchFamily="50" charset="-128"/>
              </a:rPr>
              <a:t/>
            </a:r>
            <a:br>
              <a:rPr lang="en-US" altLang="ja-JP" sz="40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３）計測内容および仕様</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836937941"/>
              </p:ext>
            </p:extLst>
          </p:nvPr>
        </p:nvGraphicFramePr>
        <p:xfrm>
          <a:off x="539552" y="1340768"/>
          <a:ext cx="8352929" cy="4772150"/>
        </p:xfrm>
        <a:graphic>
          <a:graphicData uri="http://schemas.openxmlformats.org/drawingml/2006/table">
            <a:tbl>
              <a:tblPr firstRow="1" bandRow="1">
                <a:tableStyleId>{5C22544A-7EE6-4342-B048-85BDC9FD1C3A}</a:tableStyleId>
              </a:tblPr>
              <a:tblGrid>
                <a:gridCol w="1224136"/>
                <a:gridCol w="1440160"/>
                <a:gridCol w="1872208"/>
                <a:gridCol w="2145840"/>
                <a:gridCol w="1670585"/>
              </a:tblGrid>
              <a:tr h="543244">
                <a:tc>
                  <a:txBody>
                    <a:bodyPr/>
                    <a:lstStyle/>
                    <a:p>
                      <a:pPr algn="ctr"/>
                      <a:r>
                        <a:rPr kumimoji="1" lang="ja-JP" altLang="en-US" sz="1800" dirty="0" smtClean="0"/>
                        <a:t>計測項目</a:t>
                      </a:r>
                      <a:endParaRPr kumimoji="1" lang="ja-JP" altLang="en-US" sz="1800" dirty="0"/>
                    </a:p>
                  </a:txBody>
                  <a:tcPr anchor="ctr"/>
                </a:tc>
                <a:tc>
                  <a:txBody>
                    <a:bodyPr/>
                    <a:lstStyle/>
                    <a:p>
                      <a:pPr algn="ctr"/>
                      <a:r>
                        <a:rPr kumimoji="1" lang="ja-JP" altLang="en-US" sz="1800" dirty="0" smtClean="0"/>
                        <a:t>内容</a:t>
                      </a:r>
                      <a:endParaRPr kumimoji="1" lang="ja-JP" altLang="en-US" sz="1800" dirty="0"/>
                    </a:p>
                  </a:txBody>
                  <a:tcPr anchor="ctr"/>
                </a:tc>
                <a:tc>
                  <a:txBody>
                    <a:bodyPr/>
                    <a:lstStyle/>
                    <a:p>
                      <a:pPr algn="ctr"/>
                      <a:r>
                        <a:rPr kumimoji="1" lang="ja-JP" altLang="en-US" sz="1800" dirty="0" smtClean="0"/>
                        <a:t>センサー仕様</a:t>
                      </a:r>
                      <a:endParaRPr kumimoji="1" lang="ja-JP" altLang="en-US" sz="1800" dirty="0"/>
                    </a:p>
                  </a:txBody>
                  <a:tcPr anchor="ctr"/>
                </a:tc>
                <a:tc>
                  <a:txBody>
                    <a:bodyPr/>
                    <a:lstStyle/>
                    <a:p>
                      <a:pPr algn="ctr"/>
                      <a:r>
                        <a:rPr kumimoji="1" lang="ja-JP" altLang="en-US" sz="1800" dirty="0" smtClean="0"/>
                        <a:t>計測頻度等</a:t>
                      </a:r>
                      <a:endParaRPr kumimoji="1" lang="ja-JP" altLang="en-US" sz="1800" dirty="0"/>
                    </a:p>
                  </a:txBody>
                  <a:tcPr anchor="ctr"/>
                </a:tc>
                <a:tc>
                  <a:txBody>
                    <a:bodyPr/>
                    <a:lstStyle/>
                    <a:p>
                      <a:pPr algn="ctr"/>
                      <a:r>
                        <a:rPr kumimoji="1" lang="ja-JP" altLang="en-US" sz="1800" dirty="0" smtClean="0"/>
                        <a:t>設置仕様</a:t>
                      </a:r>
                      <a:endParaRPr kumimoji="1" lang="ja-JP" altLang="en-US" sz="1800" dirty="0"/>
                    </a:p>
                  </a:txBody>
                  <a:tcPr anchor="ctr"/>
                </a:tc>
              </a:tr>
              <a:tr h="1490573">
                <a:tc>
                  <a:txBody>
                    <a:bodyPr/>
                    <a:lstStyle/>
                    <a:p>
                      <a:r>
                        <a:rPr kumimoji="1" lang="ja-JP" altLang="en-US" sz="1600" dirty="0" smtClean="0"/>
                        <a:t>土中水分</a:t>
                      </a:r>
                      <a:endParaRPr kumimoji="1" lang="ja-JP" altLang="en-US" sz="1600" dirty="0"/>
                    </a:p>
                  </a:txBody>
                  <a:tcPr/>
                </a:tc>
                <a:tc>
                  <a:txBody>
                    <a:bodyPr/>
                    <a:lstStyle/>
                    <a:p>
                      <a:r>
                        <a:rPr kumimoji="1" lang="ja-JP" altLang="en-US" sz="1600" smtClean="0"/>
                        <a:t>土壌水分量の変動を計測</a:t>
                      </a:r>
                      <a:endParaRPr kumimoji="1" lang="ja-JP" altLang="en-US" sz="1600" dirty="0"/>
                    </a:p>
                  </a:txBody>
                  <a:tcPr/>
                </a:tc>
                <a:tc>
                  <a:txBody>
                    <a:bodyPr/>
                    <a:lstStyle/>
                    <a:p>
                      <a:r>
                        <a:rPr kumimoji="1" lang="ja-JP" altLang="en-US" sz="1600" dirty="0" smtClean="0"/>
                        <a:t>体積含水率</a:t>
                      </a:r>
                      <a:r>
                        <a:rPr kumimoji="1" lang="en-US" altLang="ja-JP" sz="1600" dirty="0" smtClean="0"/>
                        <a:t>(VWC)</a:t>
                      </a:r>
                      <a:r>
                        <a:rPr kumimoji="1" lang="ja-JP" altLang="en-US" sz="1600" dirty="0" smtClean="0"/>
                        <a:t>の測定：</a:t>
                      </a:r>
                      <a:endParaRPr kumimoji="1" lang="en-US" altLang="ja-JP" sz="1600" dirty="0" smtClean="0"/>
                    </a:p>
                    <a:p>
                      <a:r>
                        <a:rPr kumimoji="1" lang="ja-JP" altLang="en-US" sz="1600" dirty="0" smtClean="0"/>
                        <a:t>精度：</a:t>
                      </a:r>
                      <a:r>
                        <a:rPr kumimoji="1" lang="en-US" altLang="ja-JP" sz="1600" dirty="0" smtClean="0"/>
                        <a:t>±3%</a:t>
                      </a:r>
                    </a:p>
                    <a:p>
                      <a:r>
                        <a:rPr kumimoji="1" lang="ja-JP" altLang="en-US" sz="1600" dirty="0" smtClean="0"/>
                        <a:t>分解能：</a:t>
                      </a:r>
                      <a:r>
                        <a:rPr kumimoji="1" lang="en-US" altLang="ja-JP" sz="1600" dirty="0" smtClean="0"/>
                        <a:t>0.1%VWC</a:t>
                      </a:r>
                    </a:p>
                    <a:p>
                      <a:r>
                        <a:rPr kumimoji="1" lang="ja-JP" altLang="en-US" sz="1600" dirty="0" smtClean="0"/>
                        <a:t>動作環境：</a:t>
                      </a:r>
                      <a:r>
                        <a:rPr kumimoji="1" lang="en-US" altLang="ja-JP" sz="1600" dirty="0" smtClean="0"/>
                        <a:t>0</a:t>
                      </a:r>
                      <a:r>
                        <a:rPr kumimoji="1" lang="ja-JP" altLang="en-US" sz="1600" dirty="0" smtClean="0"/>
                        <a:t>～</a:t>
                      </a:r>
                      <a:r>
                        <a:rPr kumimoji="1" lang="en-US" altLang="ja-JP" sz="1600" dirty="0" smtClean="0"/>
                        <a:t>50</a:t>
                      </a:r>
                      <a:r>
                        <a:rPr kumimoji="1" lang="ja-JP" altLang="en-US" sz="1600" dirty="0" smtClean="0"/>
                        <a:t>℃</a:t>
                      </a:r>
                      <a:endParaRPr kumimoji="1" lang="ja-JP" altLang="en-US" sz="1600" dirty="0"/>
                    </a:p>
                  </a:txBody>
                  <a:tcPr/>
                </a:tc>
                <a:tc rowSpan="2">
                  <a:txBody>
                    <a:bodyPr/>
                    <a:lstStyle/>
                    <a:p>
                      <a:r>
                        <a:rPr kumimoji="1" lang="ja-JP" altLang="en-US" sz="1600" dirty="0" smtClean="0">
                          <a:solidFill>
                            <a:srgbClr val="0000FF"/>
                          </a:solidFill>
                        </a:rPr>
                        <a:t>ﾃﾞｰﾀ取得ｲﾝﾀｰﾊﾞﾙ：</a:t>
                      </a:r>
                      <a:endParaRPr kumimoji="1" lang="en-US" altLang="ja-JP" sz="1600" dirty="0" smtClean="0">
                        <a:solidFill>
                          <a:srgbClr val="0000FF"/>
                        </a:solidFill>
                      </a:endParaRPr>
                    </a:p>
                    <a:p>
                      <a:r>
                        <a:rPr kumimoji="1" lang="ja-JP" altLang="en-US" sz="1600" dirty="0" smtClean="0">
                          <a:solidFill>
                            <a:srgbClr val="0000FF"/>
                          </a:solidFill>
                        </a:rPr>
                        <a:t>　平常時</a:t>
                      </a:r>
                      <a:r>
                        <a:rPr kumimoji="1" lang="en-US" altLang="ja-JP" sz="1600" dirty="0" smtClean="0">
                          <a:solidFill>
                            <a:srgbClr val="0000FF"/>
                          </a:solidFill>
                        </a:rPr>
                        <a:t>10</a:t>
                      </a:r>
                      <a:r>
                        <a:rPr kumimoji="1" lang="ja-JP" altLang="en-US" sz="1600" dirty="0" smtClean="0">
                          <a:solidFill>
                            <a:srgbClr val="0000FF"/>
                          </a:solidFill>
                        </a:rPr>
                        <a:t>分に１回</a:t>
                      </a:r>
                      <a:endParaRPr kumimoji="1" lang="en-US" altLang="ja-JP" sz="1600" dirty="0" smtClean="0">
                        <a:solidFill>
                          <a:srgbClr val="0000FF"/>
                        </a:solidFill>
                      </a:endParaRPr>
                    </a:p>
                    <a:p>
                      <a:r>
                        <a:rPr kumimoji="1" lang="ja-JP" altLang="en-US" sz="1600" dirty="0" smtClean="0">
                          <a:solidFill>
                            <a:srgbClr val="0000FF"/>
                          </a:solidFill>
                        </a:rPr>
                        <a:t>　降雨時　</a:t>
                      </a:r>
                      <a:r>
                        <a:rPr kumimoji="1" lang="en-US" altLang="ja-JP" sz="1600" dirty="0" smtClean="0">
                          <a:solidFill>
                            <a:srgbClr val="0000FF"/>
                          </a:solidFill>
                        </a:rPr>
                        <a:t>1</a:t>
                      </a:r>
                      <a:r>
                        <a:rPr kumimoji="1" lang="ja-JP" altLang="en-US" sz="1600" dirty="0" smtClean="0">
                          <a:solidFill>
                            <a:srgbClr val="0000FF"/>
                          </a:solidFill>
                        </a:rPr>
                        <a:t>分に</a:t>
                      </a:r>
                      <a:r>
                        <a:rPr kumimoji="1" lang="en-US" altLang="ja-JP" sz="1600" dirty="0" smtClean="0">
                          <a:solidFill>
                            <a:srgbClr val="0000FF"/>
                          </a:solidFill>
                        </a:rPr>
                        <a:t>1</a:t>
                      </a:r>
                      <a:r>
                        <a:rPr kumimoji="1" lang="ja-JP" altLang="en-US" sz="1600" dirty="0" smtClean="0">
                          <a:solidFill>
                            <a:srgbClr val="0000FF"/>
                          </a:solidFill>
                        </a:rPr>
                        <a:t>回</a:t>
                      </a:r>
                      <a:endParaRPr kumimoji="1" lang="en-US" altLang="ja-JP" sz="1600" dirty="0" smtClean="0">
                        <a:solidFill>
                          <a:srgbClr val="0000FF"/>
                        </a:solidFill>
                      </a:endParaRPr>
                    </a:p>
                    <a:p>
                      <a:endParaRPr kumimoji="1" lang="en-US" altLang="ja-JP" sz="1600" dirty="0" smtClean="0"/>
                    </a:p>
                    <a:p>
                      <a:r>
                        <a:rPr kumimoji="1" lang="ja-JP" altLang="en-US" sz="1600" dirty="0" smtClean="0"/>
                        <a:t>ｲﾝﾀｰﾈｯﾄを通じたﾃﾞｰﾀ収録：</a:t>
                      </a:r>
                      <a:endParaRPr kumimoji="1" lang="en-US" altLang="ja-JP" sz="1600" dirty="0" smtClean="0"/>
                    </a:p>
                    <a:p>
                      <a:r>
                        <a:rPr kumimoji="1" lang="ja-JP" altLang="en-US" sz="1600" dirty="0" smtClean="0"/>
                        <a:t>　</a:t>
                      </a:r>
                      <a:r>
                        <a:rPr kumimoji="1" lang="en-US" altLang="ja-JP" sz="1600" dirty="0" smtClean="0"/>
                        <a:t>60</a:t>
                      </a:r>
                      <a:r>
                        <a:rPr kumimoji="1" lang="ja-JP" altLang="en-US" sz="1600" dirty="0" smtClean="0"/>
                        <a:t>分に１回</a:t>
                      </a:r>
                      <a:endParaRPr kumimoji="1" lang="ja-JP" altLang="en-US" sz="1600" dirty="0"/>
                    </a:p>
                  </a:txBody>
                  <a:tcPr/>
                </a:tc>
                <a:tc rowSpan="2">
                  <a:txBody>
                    <a:bodyPr/>
                    <a:lstStyle/>
                    <a:p>
                      <a:r>
                        <a:rPr kumimoji="1" lang="en-US" altLang="ja-JP" sz="1600" dirty="0" smtClean="0"/>
                        <a:t>2</a:t>
                      </a:r>
                      <a:r>
                        <a:rPr kumimoji="1" lang="ja-JP" altLang="en-US" sz="1600" dirty="0" smtClean="0"/>
                        <a:t>～</a:t>
                      </a:r>
                      <a:r>
                        <a:rPr kumimoji="1" lang="en-US" altLang="ja-JP" sz="1600" dirty="0" smtClean="0"/>
                        <a:t>3</a:t>
                      </a:r>
                      <a:r>
                        <a:rPr kumimoji="1" lang="ja-JP" altLang="en-US" sz="1600" dirty="0" smtClean="0"/>
                        <a:t>地点</a:t>
                      </a:r>
                      <a:endParaRPr kumimoji="1" lang="en-US" altLang="ja-JP" sz="1600" dirty="0" smtClean="0"/>
                    </a:p>
                    <a:p>
                      <a:r>
                        <a:rPr kumimoji="1" lang="en-US" altLang="ja-JP" sz="1600" dirty="0" smtClean="0"/>
                        <a:t>(6</a:t>
                      </a:r>
                      <a:r>
                        <a:rPr kumimoji="1" lang="ja-JP" altLang="en-US" sz="1600" dirty="0" smtClean="0"/>
                        <a:t>箇所</a:t>
                      </a:r>
                      <a:r>
                        <a:rPr kumimoji="1" lang="en-US" altLang="ja-JP" sz="1600" dirty="0" smtClean="0"/>
                        <a:t>)</a:t>
                      </a:r>
                      <a:r>
                        <a:rPr kumimoji="1" lang="ja-JP" altLang="en-US" sz="1600" dirty="0" smtClean="0"/>
                        <a:t>程度</a:t>
                      </a:r>
                      <a:endParaRPr kumimoji="1" lang="en-US" altLang="ja-JP" sz="1600" dirty="0" smtClean="0"/>
                    </a:p>
                    <a:p>
                      <a:r>
                        <a:rPr kumimoji="1" lang="ja-JP" altLang="en-US" sz="1600" dirty="0" smtClean="0"/>
                        <a:t>設置深度</a:t>
                      </a:r>
                      <a:endParaRPr kumimoji="1" lang="en-US" altLang="ja-JP" sz="1600" baseline="30000" dirty="0" smtClean="0"/>
                    </a:p>
                    <a:p>
                      <a:r>
                        <a:rPr kumimoji="1" lang="ja-JP" altLang="en-US" sz="1600" dirty="0" smtClean="0"/>
                        <a:t>（</a:t>
                      </a:r>
                      <a:r>
                        <a:rPr kumimoji="1" lang="en-US" altLang="ja-JP" sz="1600" dirty="0" smtClean="0"/>
                        <a:t>GL-0.15m</a:t>
                      </a:r>
                      <a:r>
                        <a:rPr kumimoji="1" lang="ja-JP" altLang="en-US" sz="1600" dirty="0" smtClean="0"/>
                        <a:t>～</a:t>
                      </a:r>
                      <a:r>
                        <a:rPr kumimoji="1" lang="en-US" altLang="ja-JP" sz="1600" dirty="0" smtClean="0"/>
                        <a:t>-0.7m)</a:t>
                      </a:r>
                    </a:p>
                    <a:p>
                      <a:endParaRPr kumimoji="1" lang="ja-JP" altLang="en-US" sz="2000" dirty="0"/>
                    </a:p>
                  </a:txBody>
                  <a:tcPr/>
                </a:tc>
              </a:tr>
              <a:tr h="693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土中温度</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土中温度の変動を計測</a:t>
                      </a:r>
                      <a:endParaRPr kumimoji="1" lang="ja-JP" altLang="en-US" sz="1600" dirty="0"/>
                    </a:p>
                  </a:txBody>
                  <a:tcPr/>
                </a:tc>
                <a:tc>
                  <a:txBody>
                    <a:bodyPr/>
                    <a:lstStyle/>
                    <a:p>
                      <a:r>
                        <a:rPr kumimoji="1" lang="ja-JP" altLang="en-US" sz="1600" dirty="0" smtClean="0"/>
                        <a:t>ｾﾝｻｰ熱電対</a:t>
                      </a:r>
                      <a:endParaRPr kumimoji="1" lang="ja-JP" altLang="en-US" sz="1600" dirty="0"/>
                    </a:p>
                  </a:txBody>
                  <a:tcPr/>
                </a:tc>
                <a:tc vMerge="1">
                  <a:txBody>
                    <a:bodyPr/>
                    <a:lstStyle/>
                    <a:p>
                      <a:endParaRPr kumimoji="1" lang="ja-JP" altLang="en-US" dirty="0"/>
                    </a:p>
                  </a:txBody>
                  <a:tcPr/>
                </a:tc>
                <a:tc vMerge="1">
                  <a:txBody>
                    <a:bodyPr/>
                    <a:lstStyle/>
                    <a:p>
                      <a:endParaRPr kumimoji="1" lang="ja-JP" altLang="en-US" dirty="0"/>
                    </a:p>
                  </a:txBody>
                  <a:tcPr/>
                </a:tc>
              </a:tr>
              <a:tr h="2045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dk1"/>
                          </a:solidFill>
                          <a:latin typeface="+mn-lt"/>
                          <a:ea typeface="+mn-ea"/>
                          <a:cs typeface="+mn-cs"/>
                        </a:rPr>
                        <a:t>降水量</a:t>
                      </a:r>
                      <a:endParaRPr kumimoji="1" lang="ja-JP" altLang="en-US" sz="1600" kern="1200" dirty="0">
                        <a:solidFill>
                          <a:schemeClr val="dk1"/>
                        </a:solidFill>
                        <a:latin typeface="+mn-lt"/>
                        <a:ea typeface="+mn-ea"/>
                        <a:cs typeface="+mn-cs"/>
                      </a:endParaRPr>
                    </a:p>
                  </a:txBody>
                  <a:tcPr/>
                </a:tc>
                <a:tc>
                  <a:txBody>
                    <a:bodyPr/>
                    <a:lstStyle/>
                    <a:p>
                      <a:r>
                        <a:rPr kumimoji="1" lang="ja-JP" altLang="en-US" sz="1600" dirty="0" smtClean="0"/>
                        <a:t>降雨の変化を測定</a:t>
                      </a:r>
                      <a:endParaRPr kumimoji="1" lang="ja-JP" altLang="en-US" sz="1600" dirty="0"/>
                    </a:p>
                  </a:txBody>
                  <a:tcPr/>
                </a:tc>
                <a:tc>
                  <a:txBody>
                    <a:bodyPr/>
                    <a:lstStyle/>
                    <a:p>
                      <a:r>
                        <a:rPr kumimoji="1" lang="ja-JP" altLang="en-US" sz="1600" dirty="0" smtClean="0"/>
                        <a:t>加速度計測対応型</a:t>
                      </a:r>
                      <a:endParaRPr kumimoji="1" lang="en-US" altLang="ja-JP" sz="1600" dirty="0" smtClean="0"/>
                    </a:p>
                    <a:p>
                      <a:r>
                        <a:rPr kumimoji="1" lang="ja-JP" altLang="en-US" sz="1600" dirty="0" smtClean="0"/>
                        <a:t>転倒枡式雨量計</a:t>
                      </a:r>
                      <a:endParaRPr kumimoji="1" lang="ja-JP" altLang="en-US" sz="1600" dirty="0"/>
                    </a:p>
                  </a:txBody>
                  <a:tcPr/>
                </a:tc>
                <a:tc>
                  <a:txBody>
                    <a:bodyPr/>
                    <a:lstStyle/>
                    <a:p>
                      <a:r>
                        <a:rPr kumimoji="1" lang="ja-JP" altLang="en-US" sz="1600" dirty="0" smtClean="0">
                          <a:solidFill>
                            <a:srgbClr val="0000FF"/>
                          </a:solidFill>
                        </a:rPr>
                        <a:t>ﾘｱﾙﾀｲﾑ計測　：</a:t>
                      </a:r>
                      <a:endParaRPr kumimoji="1" lang="en-US" altLang="ja-JP" sz="1600" dirty="0" smtClean="0">
                        <a:solidFill>
                          <a:srgbClr val="0000FF"/>
                        </a:solidFill>
                      </a:endParaRPr>
                    </a:p>
                    <a:p>
                      <a:r>
                        <a:rPr kumimoji="1" lang="ja-JP" altLang="en-US" sz="1600" dirty="0" smtClean="0">
                          <a:solidFill>
                            <a:srgbClr val="0000FF"/>
                          </a:solidFill>
                        </a:rPr>
                        <a:t>　枡が転倒時刻</a:t>
                      </a:r>
                      <a:r>
                        <a:rPr kumimoji="1" lang="en-US" altLang="ja-JP" sz="1600" dirty="0" smtClean="0">
                          <a:solidFill>
                            <a:srgbClr val="0000FF"/>
                          </a:solidFill>
                        </a:rPr>
                        <a:t>(</a:t>
                      </a:r>
                      <a:r>
                        <a:rPr kumimoji="1" lang="ja-JP" altLang="en-US" sz="1600" kern="1200" dirty="0" smtClean="0">
                          <a:solidFill>
                            <a:srgbClr val="0000FF"/>
                          </a:solidFill>
                          <a:latin typeface="+mn-lt"/>
                          <a:ea typeface="+mn-ea"/>
                          <a:cs typeface="+mn-cs"/>
                        </a:rPr>
                        <a:t>一転 </a:t>
                      </a:r>
                      <a:r>
                        <a:rPr kumimoji="1" lang="en-US" altLang="ja-JP" sz="1600" kern="1200" dirty="0" smtClean="0">
                          <a:solidFill>
                            <a:srgbClr val="0000FF"/>
                          </a:solidFill>
                          <a:latin typeface="+mn-lt"/>
                          <a:ea typeface="+mn-ea"/>
                          <a:cs typeface="+mn-cs"/>
                        </a:rPr>
                        <a:t>0.5mm)</a:t>
                      </a:r>
                      <a:r>
                        <a:rPr kumimoji="1" lang="ja-JP" altLang="en-US" sz="1600" dirty="0" smtClean="0">
                          <a:solidFill>
                            <a:srgbClr val="0000FF"/>
                          </a:solidFill>
                        </a:rPr>
                        <a:t> を収録</a:t>
                      </a:r>
                      <a:endParaRPr kumimoji="1" lang="en-US" altLang="ja-JP" sz="1600" dirty="0" smtClean="0">
                        <a:solidFill>
                          <a:srgbClr val="0000FF"/>
                        </a:solidFill>
                      </a:endParaRPr>
                    </a:p>
                    <a:p>
                      <a:endParaRPr kumimoji="1" lang="en-US" altLang="ja-JP" sz="1600" dirty="0" smtClean="0">
                        <a:solidFill>
                          <a:srgbClr val="0000FF"/>
                        </a:solidFill>
                      </a:endParaRPr>
                    </a:p>
                    <a:p>
                      <a:r>
                        <a:rPr kumimoji="1" lang="ja-JP" altLang="en-US" sz="1600" dirty="0" smtClean="0"/>
                        <a:t>ｲﾝﾀｰﾈｯﾄを通じたﾃﾞｰﾀ収録　：</a:t>
                      </a:r>
                      <a:endParaRPr kumimoji="1" lang="en-US" altLang="ja-JP" sz="1600" dirty="0" smtClean="0"/>
                    </a:p>
                    <a:p>
                      <a:r>
                        <a:rPr kumimoji="1" lang="ja-JP" altLang="en-US" sz="1600" dirty="0" smtClean="0"/>
                        <a:t>　</a:t>
                      </a:r>
                      <a:r>
                        <a:rPr kumimoji="1" lang="en-US" altLang="ja-JP" sz="1600" dirty="0" smtClean="0"/>
                        <a:t>60</a:t>
                      </a:r>
                      <a:r>
                        <a:rPr kumimoji="1" lang="ja-JP" altLang="en-US" sz="1600" dirty="0" smtClean="0"/>
                        <a:t>分に１回</a:t>
                      </a:r>
                      <a:endParaRPr kumimoji="1" lang="ja-JP" altLang="en-US" sz="1600" dirty="0"/>
                    </a:p>
                  </a:txBody>
                  <a:tcPr/>
                </a:tc>
                <a:tc>
                  <a:txBody>
                    <a:bodyPr/>
                    <a:lstStyle/>
                    <a:p>
                      <a:endParaRPr kumimoji="1" lang="ja-JP" altLang="en-US" sz="2000" dirty="0"/>
                    </a:p>
                  </a:txBody>
                  <a:tcPr/>
                </a:tc>
              </a:tr>
            </a:tbl>
          </a:graphicData>
        </a:graphic>
      </p:graphicFrame>
    </p:spTree>
    <p:extLst>
      <p:ext uri="{BB962C8B-B14F-4D97-AF65-F5344CB8AC3E}">
        <p14:creationId xmlns:p14="http://schemas.microsoft.com/office/powerpoint/2010/main" val="3522172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SｺﾞｼｯｸM" panose="020B0600000000000000" pitchFamily="50" charset="-128"/>
                <a:ea typeface="HGSｺﾞｼｯｸM" panose="020B0600000000000000" pitchFamily="50" charset="-128"/>
              </a:rPr>
              <a:t>３．モニタリング内容の検討</a:t>
            </a:r>
            <a:r>
              <a:rPr lang="en-US" altLang="ja-JP" sz="4000" dirty="0">
                <a:latin typeface="HGSｺﾞｼｯｸM" panose="020B0600000000000000" pitchFamily="50" charset="-128"/>
                <a:ea typeface="HGSｺﾞｼｯｸM" panose="020B0600000000000000" pitchFamily="50" charset="-128"/>
              </a:rPr>
              <a:t/>
            </a:r>
            <a:br>
              <a:rPr lang="en-US" altLang="ja-JP" sz="40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４）試験項目</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5" name="テキスト ボックス 4"/>
          <p:cNvSpPr txBox="1"/>
          <p:nvPr/>
        </p:nvSpPr>
        <p:spPr>
          <a:xfrm>
            <a:off x="467544" y="1404059"/>
            <a:ext cx="8424936" cy="4708981"/>
          </a:xfrm>
          <a:prstGeom prst="rect">
            <a:avLst/>
          </a:prstGeom>
          <a:noFill/>
          <a:ln>
            <a:solidFill>
              <a:schemeClr val="tx1"/>
            </a:solidFill>
            <a:prstDash val="solid"/>
          </a:ln>
        </p:spPr>
        <p:txBody>
          <a:bodyPr wrap="square" rtlCol="0">
            <a:spAutoFit/>
          </a:bodyPr>
          <a:lstStyle/>
          <a:p>
            <a:r>
              <a:rPr lang="ja-JP" altLang="en-US" sz="2000" dirty="0" smtClean="0"/>
              <a:t>＜</a:t>
            </a:r>
            <a:r>
              <a:rPr lang="ja-JP" altLang="ja-JP" sz="2000" dirty="0" smtClean="0"/>
              <a:t>現場作業</a:t>
            </a:r>
            <a:r>
              <a:rPr lang="ja-JP" altLang="en-US" sz="2000" dirty="0" smtClean="0"/>
              <a:t>、（一部、</a:t>
            </a:r>
            <a:r>
              <a:rPr lang="ja-JP" altLang="ja-JP" sz="2000" dirty="0" smtClean="0"/>
              <a:t>室内作業</a:t>
            </a:r>
            <a:r>
              <a:rPr lang="ja-JP" altLang="en-US" sz="2000" dirty="0" smtClean="0"/>
              <a:t>を含む＞</a:t>
            </a:r>
            <a:endParaRPr lang="ja-JP" altLang="ja-JP" sz="2000" dirty="0"/>
          </a:p>
          <a:p>
            <a:r>
              <a:rPr lang="ja-JP" altLang="en-US" sz="2000" dirty="0" smtClean="0"/>
              <a:t>■簡易動的コーン貫入試験　　　　　</a:t>
            </a:r>
            <a:r>
              <a:rPr lang="ja-JP" altLang="en-US" sz="2000" dirty="0" smtClean="0">
                <a:solidFill>
                  <a:srgbClr val="FF0000"/>
                </a:solidFill>
              </a:rPr>
              <a:t>⇒</a:t>
            </a:r>
            <a:r>
              <a:rPr lang="ja-JP" altLang="en-US" sz="2000" dirty="0">
                <a:solidFill>
                  <a:srgbClr val="FF0000"/>
                </a:solidFill>
              </a:rPr>
              <a:t>土層</a:t>
            </a:r>
            <a:r>
              <a:rPr lang="ja-JP" altLang="en-US" sz="2000" dirty="0" smtClean="0">
                <a:solidFill>
                  <a:srgbClr val="FF0000"/>
                </a:solidFill>
              </a:rPr>
              <a:t>構成区分</a:t>
            </a:r>
            <a:r>
              <a:rPr lang="en-US" altLang="ja-JP" sz="2000" dirty="0" smtClean="0">
                <a:solidFill>
                  <a:srgbClr val="FF0000"/>
                </a:solidFill>
              </a:rPr>
              <a:t>,</a:t>
            </a:r>
            <a:r>
              <a:rPr lang="ja-JP" altLang="en-US" sz="2000" dirty="0" smtClean="0">
                <a:solidFill>
                  <a:srgbClr val="FF0000"/>
                </a:solidFill>
              </a:rPr>
              <a:t>強度</a:t>
            </a:r>
            <a:r>
              <a:rPr lang="ja-JP" altLang="en-US" sz="2000" dirty="0">
                <a:solidFill>
                  <a:srgbClr val="FF0000"/>
                </a:solidFill>
              </a:rPr>
              <a:t>定数の</a:t>
            </a:r>
            <a:r>
              <a:rPr lang="ja-JP" altLang="en-US" sz="2000" dirty="0" smtClean="0">
                <a:solidFill>
                  <a:srgbClr val="FF0000"/>
                </a:solidFill>
              </a:rPr>
              <a:t>推定</a:t>
            </a:r>
            <a:endParaRPr lang="en-US" altLang="ja-JP" sz="2000" dirty="0" smtClean="0">
              <a:solidFill>
                <a:srgbClr val="FF0000"/>
              </a:solidFill>
            </a:endParaRPr>
          </a:p>
          <a:p>
            <a:r>
              <a:rPr lang="en-US" altLang="ja-JP" sz="2000" dirty="0">
                <a:solidFill>
                  <a:srgbClr val="FF0000"/>
                </a:solidFill>
              </a:rPr>
              <a:t> </a:t>
            </a:r>
            <a:r>
              <a:rPr lang="en-US" altLang="ja-JP" sz="2000" dirty="0" smtClean="0">
                <a:solidFill>
                  <a:srgbClr val="FF0000"/>
                </a:solidFill>
              </a:rPr>
              <a:t>                                                   </a:t>
            </a:r>
            <a:r>
              <a:rPr lang="ja-JP" altLang="en-US" sz="2000" dirty="0" smtClean="0">
                <a:solidFill>
                  <a:srgbClr val="FF0000"/>
                </a:solidFill>
              </a:rPr>
              <a:t>（</a:t>
            </a:r>
            <a:r>
              <a:rPr lang="en-US" altLang="ja-JP" sz="2000" dirty="0" err="1" smtClean="0">
                <a:solidFill>
                  <a:srgbClr val="FF0000"/>
                </a:solidFill>
              </a:rPr>
              <a:t>Nd</a:t>
            </a:r>
            <a:r>
              <a:rPr lang="ja-JP" altLang="en-US" sz="2000" dirty="0" smtClean="0">
                <a:solidFill>
                  <a:srgbClr val="FF0000"/>
                </a:solidFill>
              </a:rPr>
              <a:t>値、換算</a:t>
            </a:r>
            <a:r>
              <a:rPr lang="en-US" altLang="ja-JP" sz="2000" dirty="0" smtClean="0">
                <a:solidFill>
                  <a:srgbClr val="FF0000"/>
                </a:solidFill>
              </a:rPr>
              <a:t>N</a:t>
            </a:r>
            <a:r>
              <a:rPr lang="ja-JP" altLang="en-US" sz="2000" dirty="0" smtClean="0">
                <a:solidFill>
                  <a:srgbClr val="FF0000"/>
                </a:solidFill>
              </a:rPr>
              <a:t>値）　　　　　　　　　　　　　　 </a:t>
            </a:r>
            <a:r>
              <a:rPr lang="ja-JP" altLang="ja-JP" sz="2000" dirty="0" smtClean="0"/>
              <a:t>■</a:t>
            </a:r>
            <a:r>
              <a:rPr lang="ja-JP" altLang="ja-JP" sz="2000" dirty="0"/>
              <a:t>現場密度試験（</a:t>
            </a:r>
            <a:r>
              <a:rPr lang="en-US" altLang="ja-JP" sz="2000" dirty="0"/>
              <a:t>JIS A1214</a:t>
            </a:r>
            <a:r>
              <a:rPr lang="ja-JP" altLang="ja-JP" sz="2000" dirty="0"/>
              <a:t>砂置換法による密度試験</a:t>
            </a:r>
            <a:r>
              <a:rPr lang="ja-JP" altLang="ja-JP" sz="2000" dirty="0" smtClean="0"/>
              <a:t>）</a:t>
            </a:r>
            <a:endParaRPr lang="en-US" altLang="ja-JP" sz="2000" dirty="0" smtClean="0"/>
          </a:p>
          <a:p>
            <a:r>
              <a:rPr lang="ja-JP" altLang="en-US" sz="2000" dirty="0"/>
              <a:t>　</a:t>
            </a:r>
            <a:r>
              <a:rPr lang="ja-JP" altLang="ja-JP" sz="2000" dirty="0" smtClean="0"/>
              <a:t>又</a:t>
            </a:r>
            <a:r>
              <a:rPr lang="ja-JP" altLang="ja-JP" sz="2000" dirty="0"/>
              <a:t>は「土壌採取用円筒」にて</a:t>
            </a:r>
            <a:r>
              <a:rPr lang="ja-JP" altLang="ja-JP" sz="2000" dirty="0" smtClean="0"/>
              <a:t>採取</a:t>
            </a:r>
            <a:r>
              <a:rPr lang="ja-JP" altLang="en-US" sz="2000" dirty="0" smtClean="0"/>
              <a:t>　　　　　</a:t>
            </a:r>
            <a:r>
              <a:rPr lang="ja-JP" altLang="en-US" sz="2000" dirty="0" smtClean="0">
                <a:solidFill>
                  <a:srgbClr val="FF0000"/>
                </a:solidFill>
              </a:rPr>
              <a:t>⇒現場での土の</a:t>
            </a:r>
            <a:r>
              <a:rPr lang="ja-JP" altLang="en-US" sz="2000" dirty="0">
                <a:solidFill>
                  <a:srgbClr val="FF0000"/>
                </a:solidFill>
              </a:rPr>
              <a:t>（初期）</a:t>
            </a:r>
            <a:r>
              <a:rPr lang="ja-JP" altLang="en-US" sz="2000" dirty="0" smtClean="0">
                <a:solidFill>
                  <a:srgbClr val="FF0000"/>
                </a:solidFill>
              </a:rPr>
              <a:t>状態把握</a:t>
            </a:r>
            <a:endParaRPr lang="ja-JP" altLang="ja-JP" sz="2000" dirty="0"/>
          </a:p>
          <a:p>
            <a:r>
              <a:rPr lang="ja-JP" altLang="ja-JP" sz="2000" dirty="0"/>
              <a:t>　</a:t>
            </a:r>
          </a:p>
          <a:p>
            <a:r>
              <a:rPr lang="ja-JP" altLang="en-US" sz="2000" dirty="0" smtClean="0"/>
              <a:t>＜</a:t>
            </a:r>
            <a:r>
              <a:rPr lang="ja-JP" altLang="ja-JP" sz="2000" dirty="0" smtClean="0"/>
              <a:t>室内作業</a:t>
            </a:r>
            <a:r>
              <a:rPr lang="ja-JP" altLang="en-US" sz="2000" dirty="0" smtClean="0"/>
              <a:t>＞</a:t>
            </a:r>
            <a:endParaRPr lang="ja-JP" altLang="ja-JP" sz="2000" dirty="0"/>
          </a:p>
          <a:p>
            <a:r>
              <a:rPr lang="ja-JP" altLang="ja-JP" sz="2000" dirty="0"/>
              <a:t>※現地より質量</a:t>
            </a:r>
            <a:r>
              <a:rPr lang="en-US" altLang="ja-JP" sz="2000" dirty="0"/>
              <a:t>60kg</a:t>
            </a:r>
            <a:r>
              <a:rPr lang="ja-JP" altLang="ja-JP" sz="2000" dirty="0" smtClean="0"/>
              <a:t>程度</a:t>
            </a:r>
            <a:r>
              <a:rPr lang="ja-JP" altLang="en-US" sz="2000" dirty="0" smtClean="0"/>
              <a:t>を試料採取</a:t>
            </a:r>
            <a:r>
              <a:rPr lang="ja-JP" altLang="ja-JP" sz="2000" dirty="0" smtClean="0"/>
              <a:t>行う</a:t>
            </a:r>
            <a:r>
              <a:rPr lang="ja-JP" altLang="ja-JP" sz="2000" dirty="0"/>
              <a:t>。</a:t>
            </a:r>
          </a:p>
          <a:p>
            <a:r>
              <a:rPr lang="ja-JP" altLang="ja-JP" sz="2000" dirty="0"/>
              <a:t>■土粒子の密度試験</a:t>
            </a:r>
          </a:p>
          <a:p>
            <a:r>
              <a:rPr lang="ja-JP" altLang="ja-JP" sz="2000" dirty="0"/>
              <a:t>■含水比</a:t>
            </a:r>
            <a:r>
              <a:rPr lang="ja-JP" altLang="ja-JP" sz="2000" dirty="0" smtClean="0"/>
              <a:t>試験</a:t>
            </a:r>
            <a:r>
              <a:rPr lang="ja-JP" altLang="en-US" sz="2000" dirty="0" smtClean="0"/>
              <a:t>　　　　　　　　　　　　　</a:t>
            </a:r>
            <a:r>
              <a:rPr lang="ja-JP" altLang="en-US" sz="2000" dirty="0" smtClean="0">
                <a:solidFill>
                  <a:srgbClr val="FF0000"/>
                </a:solidFill>
              </a:rPr>
              <a:t>⇒土の基本的特性の把握、</a:t>
            </a:r>
            <a:endParaRPr lang="en-US" altLang="ja-JP" sz="2000" dirty="0" smtClean="0">
              <a:solidFill>
                <a:srgbClr val="FF0000"/>
              </a:solidFill>
            </a:endParaRPr>
          </a:p>
          <a:p>
            <a:r>
              <a:rPr lang="ja-JP" altLang="ja-JP" sz="2000" dirty="0" smtClean="0"/>
              <a:t>■</a:t>
            </a:r>
            <a:r>
              <a:rPr lang="ja-JP" altLang="ja-JP" sz="2000" dirty="0"/>
              <a:t>粒度</a:t>
            </a:r>
            <a:r>
              <a:rPr lang="ja-JP" altLang="ja-JP" sz="2000" dirty="0" smtClean="0"/>
              <a:t>試験</a:t>
            </a:r>
            <a:r>
              <a:rPr lang="ja-JP" altLang="en-US" sz="2000" dirty="0" smtClean="0"/>
              <a:t>　　　　　　　　　　　　　　　　</a:t>
            </a:r>
            <a:r>
              <a:rPr lang="ja-JP" altLang="en-US" sz="2000" dirty="0" smtClean="0">
                <a:solidFill>
                  <a:srgbClr val="FF0000"/>
                </a:solidFill>
              </a:rPr>
              <a:t>透水係数等の推定</a:t>
            </a:r>
            <a:endParaRPr lang="ja-JP" altLang="ja-JP" sz="2000" dirty="0"/>
          </a:p>
          <a:p>
            <a:r>
              <a:rPr lang="ja-JP" altLang="ja-JP" sz="2000" dirty="0"/>
              <a:t>■液性限界・塑性限界試験</a:t>
            </a:r>
          </a:p>
          <a:p>
            <a:r>
              <a:rPr lang="ja-JP" altLang="ja-JP" sz="2000" dirty="0"/>
              <a:t>■突固めによる締固め</a:t>
            </a:r>
            <a:r>
              <a:rPr lang="ja-JP" altLang="ja-JP" sz="2000" dirty="0" smtClean="0"/>
              <a:t>試験</a:t>
            </a:r>
            <a:r>
              <a:rPr lang="ja-JP" altLang="en-US" sz="2000" dirty="0" smtClean="0"/>
              <a:t>　　　　 </a:t>
            </a:r>
            <a:r>
              <a:rPr lang="ja-JP" altLang="en-US" sz="2000" dirty="0" smtClean="0">
                <a:solidFill>
                  <a:srgbClr val="FF0000"/>
                </a:solidFill>
              </a:rPr>
              <a:t>⇒締固め特性の把握、締まり具合の判定</a:t>
            </a:r>
            <a:endParaRPr lang="ja-JP" altLang="ja-JP" sz="2000" dirty="0"/>
          </a:p>
          <a:p>
            <a:r>
              <a:rPr lang="ja-JP" altLang="ja-JP" sz="2000" dirty="0"/>
              <a:t>■土の保水量</a:t>
            </a:r>
            <a:r>
              <a:rPr lang="ja-JP" altLang="ja-JP" sz="2000" dirty="0" smtClean="0"/>
              <a:t>試験</a:t>
            </a:r>
            <a:r>
              <a:rPr lang="ja-JP" altLang="en-US" sz="2000" dirty="0" smtClean="0"/>
              <a:t>　　　　　　　　    </a:t>
            </a:r>
            <a:r>
              <a:rPr lang="ja-JP" altLang="en-US" sz="2000" dirty="0" smtClean="0">
                <a:solidFill>
                  <a:srgbClr val="FF0000"/>
                </a:solidFill>
              </a:rPr>
              <a:t>⇒不飽和状態の土の水分特性</a:t>
            </a:r>
            <a:endParaRPr lang="en-US" altLang="ja-JP" sz="2000" dirty="0" smtClean="0">
              <a:solidFill>
                <a:srgbClr val="FF0000"/>
              </a:solidFill>
            </a:endParaRPr>
          </a:p>
          <a:p>
            <a:r>
              <a:rPr lang="ja-JP" altLang="ja-JP" sz="2000" dirty="0" smtClean="0"/>
              <a:t>■</a:t>
            </a:r>
            <a:r>
              <a:rPr lang="ja-JP" altLang="en-US" sz="2000" dirty="0" smtClean="0"/>
              <a:t>三軸圧縮試験</a:t>
            </a:r>
            <a:r>
              <a:rPr lang="ja-JP" altLang="en-US" sz="2000" dirty="0"/>
              <a:t>　　　　　　　　  </a:t>
            </a:r>
            <a:r>
              <a:rPr lang="ja-JP" altLang="en-US" sz="2000" dirty="0" smtClean="0"/>
              <a:t>　  　</a:t>
            </a:r>
            <a:r>
              <a:rPr lang="ja-JP" altLang="en-US" sz="2000" dirty="0" smtClean="0">
                <a:solidFill>
                  <a:srgbClr val="FF0000"/>
                </a:solidFill>
              </a:rPr>
              <a:t>⇒強度定数の把握</a:t>
            </a:r>
            <a:endParaRPr lang="en-US" altLang="ja-JP" sz="2000" dirty="0">
              <a:solidFill>
                <a:srgbClr val="FF0000"/>
              </a:solidFill>
            </a:endParaRPr>
          </a:p>
        </p:txBody>
      </p:sp>
      <p:sp>
        <p:nvSpPr>
          <p:cNvPr id="6" name="右中かっこ 5"/>
          <p:cNvSpPr/>
          <p:nvPr/>
        </p:nvSpPr>
        <p:spPr>
          <a:xfrm>
            <a:off x="3815916" y="3933056"/>
            <a:ext cx="252028" cy="1080120"/>
          </a:xfrm>
          <a:prstGeom prst="rightBrace">
            <a:avLst>
              <a:gd name="adj1" fmla="val 8333"/>
              <a:gd name="adj2" fmla="val 4074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80408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HGSｺﾞｼｯｸM" panose="020B0600000000000000" pitchFamily="50" charset="-128"/>
                <a:ea typeface="HGSｺﾞｼｯｸM" panose="020B0600000000000000" pitchFamily="50" charset="-128"/>
              </a:rPr>
              <a:t>３．モニタリング内容の検討</a:t>
            </a:r>
            <a:r>
              <a:rPr lang="en-US" altLang="ja-JP" sz="4000" dirty="0">
                <a:latin typeface="HGSｺﾞｼｯｸM" panose="020B0600000000000000" pitchFamily="50" charset="-128"/>
                <a:ea typeface="HGSｺﾞｼｯｸM" panose="020B0600000000000000" pitchFamily="50" charset="-128"/>
              </a:rPr>
              <a:t/>
            </a:r>
            <a:br>
              <a:rPr lang="en-US" altLang="ja-JP" sz="4000"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５）モニタリング箇所</a:t>
            </a:r>
            <a:endParaRPr kumimoji="1" lang="ja-JP" altLang="en-US" sz="24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9" name="テキスト ボックス 8"/>
          <p:cNvSpPr txBox="1"/>
          <p:nvPr/>
        </p:nvSpPr>
        <p:spPr>
          <a:xfrm>
            <a:off x="323528" y="1196752"/>
            <a:ext cx="8552128" cy="2000548"/>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■モニタリング候補箇所</a:t>
            </a:r>
            <a:endParaRPr lang="en-US" altLang="ja-JP" dirty="0"/>
          </a:p>
          <a:p>
            <a:pPr marL="536575" indent="-536575"/>
            <a:r>
              <a:rPr lang="ja-JP" altLang="en-US" dirty="0" smtClean="0"/>
              <a:t>　　〇大阪府の異常気象時通行規制区間のうち、代表的な地質のうち、</a:t>
            </a:r>
            <a:endParaRPr lang="en-US" altLang="ja-JP" dirty="0" smtClean="0"/>
          </a:p>
          <a:p>
            <a:r>
              <a:rPr lang="en-US" altLang="ja-JP" dirty="0" smtClean="0"/>
              <a:t>	</a:t>
            </a:r>
            <a:r>
              <a:rPr lang="ja-JP" altLang="en-US" dirty="0" smtClean="0"/>
              <a:t>泥岩・砂岩系</a:t>
            </a:r>
            <a:r>
              <a:rPr lang="ja-JP" altLang="en-US" dirty="0"/>
              <a:t>　</a:t>
            </a:r>
            <a:r>
              <a:rPr lang="ja-JP" altLang="en-US" dirty="0" smtClean="0"/>
              <a:t>・・・ 北摂地域　から選定</a:t>
            </a:r>
            <a:endParaRPr lang="en-US" altLang="ja-JP" dirty="0" smtClean="0"/>
          </a:p>
          <a:p>
            <a:r>
              <a:rPr lang="en-US" altLang="ja-JP" dirty="0"/>
              <a:t>	</a:t>
            </a:r>
            <a:r>
              <a:rPr lang="ja-JP" altLang="en-US" dirty="0" smtClean="0"/>
              <a:t>花崗岩系　　　・・・　金剛和泉  または 北河内地域　から選定</a:t>
            </a:r>
            <a:endParaRPr lang="en-US" altLang="ja-JP" dirty="0" smtClean="0"/>
          </a:p>
          <a:p>
            <a:endParaRPr lang="en-US" altLang="ja-JP" sz="1600" dirty="0"/>
          </a:p>
          <a:p>
            <a:pPr marL="623888" indent="-623888"/>
            <a:r>
              <a:rPr lang="ja-JP" altLang="en-US" dirty="0"/>
              <a:t>　　</a:t>
            </a:r>
            <a:r>
              <a:rPr lang="ja-JP" altLang="en-US" dirty="0" smtClean="0"/>
              <a:t>〇計測箇所は、異常気象時通行規制区間もしくはその近傍で、</a:t>
            </a:r>
            <a:endParaRPr lang="en-US" altLang="ja-JP" dirty="0" smtClean="0"/>
          </a:p>
          <a:p>
            <a:pPr marL="623888" indent="-623888"/>
            <a:r>
              <a:rPr lang="ja-JP" altLang="en-US" dirty="0"/>
              <a:t>　</a:t>
            </a:r>
            <a:r>
              <a:rPr lang="ja-JP" altLang="en-US" dirty="0" smtClean="0"/>
              <a:t>　　使用が可能な土地から選定</a:t>
            </a:r>
            <a:endParaRPr lang="en-US" altLang="ja-JP" dirty="0"/>
          </a:p>
        </p:txBody>
      </p:sp>
      <p:sp>
        <p:nvSpPr>
          <p:cNvPr id="10" name="下矢印 9"/>
          <p:cNvSpPr/>
          <p:nvPr/>
        </p:nvSpPr>
        <p:spPr>
          <a:xfrm>
            <a:off x="2699792" y="3356992"/>
            <a:ext cx="151216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descr="地質と被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532" y="2899256"/>
            <a:ext cx="2570972" cy="342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p:cNvSpPr txBox="1">
            <a:spLocks noChangeArrowheads="1"/>
          </p:cNvSpPr>
          <p:nvPr/>
        </p:nvSpPr>
        <p:spPr bwMode="auto">
          <a:xfrm>
            <a:off x="6494684" y="5424622"/>
            <a:ext cx="1187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8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斜面災害発生地点</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テキスト ボックス 14"/>
          <p:cNvSpPr txBox="1"/>
          <p:nvPr/>
        </p:nvSpPr>
        <p:spPr>
          <a:xfrm>
            <a:off x="8004400" y="2920300"/>
            <a:ext cx="800219" cy="276999"/>
          </a:xfrm>
          <a:prstGeom prst="rect">
            <a:avLst/>
          </a:prstGeom>
          <a:solidFill>
            <a:schemeClr val="bg1"/>
          </a:solidFill>
          <a:ln>
            <a:solidFill>
              <a:schemeClr val="tx1"/>
            </a:solidFill>
            <a:prstDash val="solid"/>
          </a:ln>
        </p:spPr>
        <p:txBody>
          <a:bodyPr wrap="none" rtlCol="0">
            <a:spAutoFit/>
          </a:bodyPr>
          <a:lstStyle/>
          <a:p>
            <a:r>
              <a:rPr kumimoji="1"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北摂地域</a:t>
            </a:r>
          </a:p>
        </p:txBody>
      </p:sp>
      <p:sp>
        <p:nvSpPr>
          <p:cNvPr id="18" name="テキスト ボックス 17"/>
          <p:cNvSpPr txBox="1"/>
          <p:nvPr/>
        </p:nvSpPr>
        <p:spPr>
          <a:xfrm>
            <a:off x="7474572" y="4367106"/>
            <a:ext cx="1057868" cy="276999"/>
          </a:xfrm>
          <a:prstGeom prst="rect">
            <a:avLst/>
          </a:prstGeom>
          <a:solidFill>
            <a:schemeClr val="bg1"/>
          </a:solidFill>
          <a:ln>
            <a:solidFill>
              <a:schemeClr val="tx1"/>
            </a:solidFill>
            <a:prstDash val="solid"/>
          </a:ln>
        </p:spPr>
        <p:txBody>
          <a:bodyPr wrap="square" rtlCol="0">
            <a:spAutoFit/>
          </a:bodyPr>
          <a:lstStyle/>
          <a:p>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北河内地域</a:t>
            </a:r>
            <a:endParaRPr kumimoji="1"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テキスト ボックス 18"/>
          <p:cNvSpPr txBox="1"/>
          <p:nvPr/>
        </p:nvSpPr>
        <p:spPr>
          <a:xfrm>
            <a:off x="899592" y="3997513"/>
            <a:ext cx="5155548" cy="1015663"/>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536575" indent="-536575"/>
            <a:r>
              <a:rPr lang="ja-JP" altLang="en-US" sz="2000" dirty="0" smtClean="0"/>
              <a:t>〇泥岩・砂岩系</a:t>
            </a:r>
            <a:r>
              <a:rPr lang="ja-JP" altLang="en-US" sz="2000" dirty="0"/>
              <a:t>　</a:t>
            </a:r>
            <a:r>
              <a:rPr lang="ja-JP" altLang="en-US" sz="2000" dirty="0" smtClean="0"/>
              <a:t>・・・ 枚方亀岡線　を選定</a:t>
            </a:r>
            <a:endParaRPr lang="en-US" altLang="ja-JP" sz="2000" dirty="0" smtClean="0"/>
          </a:p>
          <a:p>
            <a:endParaRPr lang="en-US" altLang="ja-JP" sz="2000" dirty="0" smtClean="0"/>
          </a:p>
          <a:p>
            <a:r>
              <a:rPr lang="ja-JP" altLang="en-US" sz="2000" dirty="0"/>
              <a:t>○</a:t>
            </a:r>
            <a:r>
              <a:rPr lang="ja-JP" altLang="en-US" sz="2000" dirty="0" smtClean="0"/>
              <a:t>花崗岩系　　　・・・　国道</a:t>
            </a:r>
            <a:r>
              <a:rPr lang="en-US" altLang="ja-JP" sz="2000" dirty="0" smtClean="0"/>
              <a:t>168</a:t>
            </a:r>
            <a:r>
              <a:rPr lang="ja-JP" altLang="en-US" sz="2000" dirty="0" smtClean="0"/>
              <a:t>号付近　を選定</a:t>
            </a:r>
            <a:endParaRPr lang="en-US" altLang="ja-JP" sz="2000" dirty="0"/>
          </a:p>
        </p:txBody>
      </p:sp>
      <p:sp>
        <p:nvSpPr>
          <p:cNvPr id="5" name="円/楕円 4"/>
          <p:cNvSpPr/>
          <p:nvPr/>
        </p:nvSpPr>
        <p:spPr>
          <a:xfrm>
            <a:off x="8460432" y="3367534"/>
            <a:ext cx="144016" cy="144016"/>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8710630" y="4068589"/>
            <a:ext cx="144016" cy="144016"/>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1 (枠付き) 6"/>
          <p:cNvSpPr/>
          <p:nvPr/>
        </p:nvSpPr>
        <p:spPr>
          <a:xfrm>
            <a:off x="6732240" y="3220626"/>
            <a:ext cx="761747" cy="230832"/>
          </a:xfrm>
          <a:prstGeom prst="borderCallout1">
            <a:avLst>
              <a:gd name="adj1" fmla="val 50787"/>
              <a:gd name="adj2" fmla="val 102780"/>
              <a:gd name="adj3" fmla="val 95605"/>
              <a:gd name="adj4" fmla="val 2288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900" dirty="0" smtClean="0">
                <a:solidFill>
                  <a:schemeClr val="tx1"/>
                </a:solidFill>
              </a:rPr>
              <a:t>枚方亀岡線</a:t>
            </a:r>
            <a:endParaRPr kumimoji="1" lang="ja-JP" altLang="en-US" sz="900" dirty="0">
              <a:solidFill>
                <a:schemeClr val="tx1"/>
              </a:solidFill>
            </a:endParaRPr>
          </a:p>
        </p:txBody>
      </p:sp>
      <p:sp>
        <p:nvSpPr>
          <p:cNvPr id="21" name="線吹き出し 1 (枠付き) 20"/>
          <p:cNvSpPr/>
          <p:nvPr/>
        </p:nvSpPr>
        <p:spPr>
          <a:xfrm>
            <a:off x="6876256" y="3906823"/>
            <a:ext cx="934871" cy="230832"/>
          </a:xfrm>
          <a:prstGeom prst="borderCallout1">
            <a:avLst>
              <a:gd name="adj1" fmla="val 50787"/>
              <a:gd name="adj2" fmla="val 102780"/>
              <a:gd name="adj3" fmla="val 90103"/>
              <a:gd name="adj4" fmla="val 1962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900" dirty="0" smtClean="0">
                <a:solidFill>
                  <a:schemeClr val="tx1"/>
                </a:solidFill>
              </a:rPr>
              <a:t>国道</a:t>
            </a:r>
            <a:r>
              <a:rPr lang="en-US" altLang="ja-JP" sz="900" dirty="0" smtClean="0">
                <a:solidFill>
                  <a:schemeClr val="tx1"/>
                </a:solidFill>
              </a:rPr>
              <a:t>168</a:t>
            </a:r>
            <a:r>
              <a:rPr lang="ja-JP" altLang="en-US" sz="900" dirty="0" smtClean="0">
                <a:solidFill>
                  <a:schemeClr val="tx1"/>
                </a:solidFill>
              </a:rPr>
              <a:t>号付近</a:t>
            </a:r>
            <a:endParaRPr kumimoji="1" lang="ja-JP" altLang="en-US" sz="900" dirty="0">
              <a:solidFill>
                <a:schemeClr val="tx1"/>
              </a:solidFill>
            </a:endParaRPr>
          </a:p>
        </p:txBody>
      </p:sp>
    </p:spTree>
    <p:extLst>
      <p:ext uri="{BB962C8B-B14F-4D97-AF65-F5344CB8AC3E}">
        <p14:creationId xmlns:p14="http://schemas.microsoft.com/office/powerpoint/2010/main" val="824564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SｺﾞｼｯｸM" panose="020B0600000000000000" pitchFamily="50" charset="-128"/>
                <a:ea typeface="HGSｺﾞｼｯｸM" panose="020B0600000000000000" pitchFamily="50" charset="-128"/>
              </a:rPr>
              <a:t>３．モニタリング内容の検討</a:t>
            </a:r>
            <a:r>
              <a:rPr lang="en-US" altLang="ja-JP" sz="4000" dirty="0">
                <a:latin typeface="HGSｺﾞｼｯｸM" panose="020B0600000000000000" pitchFamily="50" charset="-128"/>
                <a:ea typeface="HGSｺﾞｼｯｸM" panose="020B0600000000000000" pitchFamily="50" charset="-128"/>
              </a:rPr>
              <a:t/>
            </a:r>
            <a:br>
              <a:rPr lang="en-US" altLang="ja-JP" sz="40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５）</a:t>
            </a:r>
            <a:r>
              <a:rPr lang="ja-JP" altLang="en-US" sz="2700" dirty="0">
                <a:latin typeface="HGSｺﾞｼｯｸM" panose="020B0600000000000000" pitchFamily="50" charset="-128"/>
                <a:ea typeface="HGSｺﾞｼｯｸM" panose="020B0600000000000000" pitchFamily="50" charset="-128"/>
              </a:rPr>
              <a:t>モニタリング箇所</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9" name="テキスト ボックス 8"/>
          <p:cNvSpPr txBox="1"/>
          <p:nvPr/>
        </p:nvSpPr>
        <p:spPr>
          <a:xfrm>
            <a:off x="323528" y="1196752"/>
            <a:ext cx="8552128" cy="1477328"/>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■モニタリング候補箇所１</a:t>
            </a:r>
            <a:endParaRPr lang="en-US" altLang="ja-JP" dirty="0" smtClean="0"/>
          </a:p>
          <a:p>
            <a:pPr marL="536575" indent="-536575"/>
            <a:r>
              <a:rPr lang="ja-JP" altLang="en-US" dirty="0" smtClean="0"/>
              <a:t>　　〇枚方亀岡線</a:t>
            </a:r>
            <a:endParaRPr lang="en-US" altLang="ja-JP" dirty="0" smtClean="0"/>
          </a:p>
          <a:p>
            <a:pPr marL="536575" indent="-536575"/>
            <a:r>
              <a:rPr lang="ja-JP" altLang="en-US" dirty="0" smtClean="0"/>
              <a:t>　　　　</a:t>
            </a:r>
            <a:r>
              <a:rPr lang="ja-JP" altLang="en-US" dirty="0"/>
              <a:t>　</a:t>
            </a:r>
            <a:r>
              <a:rPr lang="ja-JP" altLang="en-US" dirty="0" smtClean="0"/>
              <a:t>丹波帯の頁岩が分布する地域で、斜面の岩が風化・崩落し堆積した崖</a:t>
            </a:r>
            <a:r>
              <a:rPr lang="ja-JP" altLang="en-US" dirty="0"/>
              <a:t>錐が形成</a:t>
            </a:r>
            <a:r>
              <a:rPr lang="ja-JP" altLang="en-US" dirty="0" smtClean="0"/>
              <a:t>されている。降雨時に表層すべりが懸念されることから、</a:t>
            </a:r>
            <a:r>
              <a:rPr lang="ja-JP" altLang="en-US" dirty="0"/>
              <a:t>降雨時挙動調査の候補地として</a:t>
            </a:r>
            <a:r>
              <a:rPr lang="ja-JP" altLang="en-US" dirty="0" smtClean="0"/>
              <a:t>選定。</a:t>
            </a:r>
            <a:endParaRPr lang="en-US" altLang="ja-JP" dirty="0"/>
          </a:p>
        </p:txBody>
      </p:sp>
      <p:sp>
        <p:nvSpPr>
          <p:cNvPr id="6" name="テキスト ボックス 5"/>
          <p:cNvSpPr txBox="1"/>
          <p:nvPr/>
        </p:nvSpPr>
        <p:spPr>
          <a:xfrm>
            <a:off x="395535" y="2951078"/>
            <a:ext cx="3355735" cy="3238034"/>
          </a:xfrm>
          <a:prstGeom prst="rect">
            <a:avLst/>
          </a:prstGeom>
          <a:noFill/>
          <a:ln>
            <a:solidFill>
              <a:schemeClr val="tx1"/>
            </a:solidFill>
            <a:prstDash val="solid"/>
          </a:ln>
        </p:spPr>
        <p:txBody>
          <a:bodyPr wrap="square" rtlCol="0">
            <a:noAutofit/>
          </a:bodyPr>
          <a:lstStyle/>
          <a:p>
            <a:endParaRPr kumimoji="1"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位置図</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　</a:t>
            </a:r>
            <a:r>
              <a:rPr kumimoji="1"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・測定箇所</a:t>
            </a:r>
            <a:endParaRPr kumimoji="1"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・規制区間</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が分かるように</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42" y="2990117"/>
            <a:ext cx="3152954" cy="3193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679513"/>
            <a:ext cx="2695720" cy="200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853" y="4077072"/>
            <a:ext cx="3096344" cy="2322258"/>
          </a:xfrm>
          <a:prstGeom prst="rect">
            <a:avLst/>
          </a:prstGeom>
        </p:spPr>
      </p:pic>
    </p:spTree>
    <p:extLst>
      <p:ext uri="{BB962C8B-B14F-4D97-AF65-F5344CB8AC3E}">
        <p14:creationId xmlns:p14="http://schemas.microsoft.com/office/powerpoint/2010/main" val="76163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SｺﾞｼｯｸM" panose="020B0600000000000000" pitchFamily="50" charset="-128"/>
                <a:ea typeface="HGSｺﾞｼｯｸM" panose="020B0600000000000000" pitchFamily="50" charset="-128"/>
              </a:rPr>
              <a:t>３．モニタリング内容の検討</a:t>
            </a:r>
            <a:r>
              <a:rPr lang="en-US" altLang="ja-JP" sz="4000" dirty="0">
                <a:latin typeface="HGSｺﾞｼｯｸM" panose="020B0600000000000000" pitchFamily="50" charset="-128"/>
                <a:ea typeface="HGSｺﾞｼｯｸM" panose="020B0600000000000000" pitchFamily="50" charset="-128"/>
              </a:rPr>
              <a:t/>
            </a:r>
            <a:br>
              <a:rPr lang="en-US" altLang="ja-JP" sz="40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５）</a:t>
            </a:r>
            <a:r>
              <a:rPr lang="ja-JP" altLang="en-US" sz="2700" dirty="0">
                <a:latin typeface="HGSｺﾞｼｯｸM" panose="020B0600000000000000" pitchFamily="50" charset="-128"/>
                <a:ea typeface="HGSｺﾞｼｯｸM" panose="020B0600000000000000" pitchFamily="50" charset="-128"/>
              </a:rPr>
              <a:t>モニタリング箇所</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9" name="テキスト ボックス 8"/>
          <p:cNvSpPr txBox="1"/>
          <p:nvPr/>
        </p:nvSpPr>
        <p:spPr>
          <a:xfrm>
            <a:off x="323528" y="1196752"/>
            <a:ext cx="8552128" cy="2031325"/>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■モニタリング候補箇所１</a:t>
            </a:r>
            <a:endParaRPr lang="en-US" altLang="ja-JP" dirty="0"/>
          </a:p>
          <a:p>
            <a:pPr marL="536575" indent="-536575"/>
            <a:r>
              <a:rPr lang="ja-JP" altLang="en-US" dirty="0" smtClean="0"/>
              <a:t>　　〇枚方亀岡線</a:t>
            </a:r>
            <a:endParaRPr lang="en-US" altLang="ja-JP" dirty="0" smtClean="0"/>
          </a:p>
          <a:p>
            <a:pPr marL="536575" indent="-536575"/>
            <a:r>
              <a:rPr lang="ja-JP" altLang="en-US" dirty="0" smtClean="0"/>
              <a:t>　　　　</a:t>
            </a:r>
            <a:r>
              <a:rPr lang="ja-JP" altLang="en-US" dirty="0"/>
              <a:t>　</a:t>
            </a:r>
            <a:r>
              <a:rPr lang="ja-JP" altLang="en-US" dirty="0" smtClean="0"/>
              <a:t>当該箇所では、斜面ブロック積擁壁の上部に延長約</a:t>
            </a:r>
            <a:r>
              <a:rPr lang="en-US" altLang="ja-JP" dirty="0" smtClean="0"/>
              <a:t>18m</a:t>
            </a:r>
            <a:r>
              <a:rPr lang="ja-JP" altLang="en-US" dirty="0" smtClean="0"/>
              <a:t>にわたって水平クラックが入っており、その上部のブロック積擁壁が山側へ傾倒している。</a:t>
            </a:r>
            <a:endParaRPr lang="en-US" altLang="ja-JP" dirty="0" smtClean="0"/>
          </a:p>
          <a:p>
            <a:pPr marL="536575" indent="-536575"/>
            <a:r>
              <a:rPr lang="ja-JP" altLang="en-US" dirty="0" smtClean="0"/>
              <a:t>　　　　　変状</a:t>
            </a:r>
            <a:r>
              <a:rPr lang="ja-JP" altLang="en-US" dirty="0"/>
              <a:t>区間のブロック積擁壁下部では、</a:t>
            </a:r>
            <a:r>
              <a:rPr lang="en-US" altLang="ja-JP" dirty="0"/>
              <a:t>3 </a:t>
            </a:r>
            <a:r>
              <a:rPr lang="ja-JP" altLang="en-US" dirty="0"/>
              <a:t>ヶ所の水抜き孔から比較的多量の湧水が見られるが、擁壁</a:t>
            </a:r>
            <a:r>
              <a:rPr lang="ja-JP" altLang="en-US" dirty="0" smtClean="0"/>
              <a:t>下部にははらみ出し</a:t>
            </a:r>
            <a:r>
              <a:rPr lang="ja-JP" altLang="en-US" dirty="0"/>
              <a:t>は見られず</a:t>
            </a:r>
            <a:r>
              <a:rPr lang="ja-JP" altLang="en-US" dirty="0" smtClean="0"/>
              <a:t>、背後</a:t>
            </a:r>
            <a:r>
              <a:rPr lang="ja-JP" altLang="en-US" dirty="0"/>
              <a:t>の地下水による水圧が擁壁水平クラックの要因になって</a:t>
            </a:r>
            <a:r>
              <a:rPr lang="ja-JP" altLang="en-US" dirty="0" smtClean="0"/>
              <a:t>いるようには</a:t>
            </a:r>
            <a:r>
              <a:rPr lang="ja-JP" altLang="en-US" dirty="0"/>
              <a:t>見受けられない</a:t>
            </a:r>
            <a:r>
              <a:rPr lang="ja-JP" altLang="en-US" dirty="0" smtClean="0"/>
              <a:t>。</a:t>
            </a:r>
            <a:r>
              <a:rPr lang="ja-JP" altLang="en-US" dirty="0"/>
              <a:t>　</a:t>
            </a:r>
            <a:r>
              <a:rPr lang="ja-JP" altLang="en-US" dirty="0" smtClean="0"/>
              <a:t>　　　　</a:t>
            </a:r>
            <a:endParaRPr lang="en-US" altLang="ja-JP"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86" y="4042892"/>
            <a:ext cx="3072639" cy="229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142" y="3933708"/>
            <a:ext cx="3245371" cy="244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976589" y="5805263"/>
            <a:ext cx="715091" cy="42189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960858" y="4789587"/>
            <a:ext cx="1830572" cy="144015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rot="21021278">
            <a:off x="1214864" y="4734263"/>
            <a:ext cx="2400105" cy="615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141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latin typeface="HGSｺﾞｼｯｸM" panose="020B0600000000000000" pitchFamily="50" charset="-128"/>
                <a:ea typeface="HGSｺﾞｼｯｸM" panose="020B0600000000000000" pitchFamily="50" charset="-128"/>
              </a:rPr>
              <a:t>３．モニタリング内容の検討</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５）</a:t>
            </a:r>
            <a:r>
              <a:rPr lang="ja-JP" altLang="en-US" sz="2400" dirty="0">
                <a:latin typeface="HGSｺﾞｼｯｸM" panose="020B0600000000000000" pitchFamily="50" charset="-128"/>
                <a:ea typeface="HGSｺﾞｼｯｸM" panose="020B0600000000000000" pitchFamily="50" charset="-128"/>
              </a:rPr>
              <a:t>モニタリング箇所</a:t>
            </a:r>
            <a:endParaRPr kumimoji="1" lang="ja-JP" altLang="en-US" sz="24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9" name="テキスト ボックス 8"/>
          <p:cNvSpPr txBox="1"/>
          <p:nvPr/>
        </p:nvSpPr>
        <p:spPr>
          <a:xfrm>
            <a:off x="323528" y="1196752"/>
            <a:ext cx="8552128" cy="646331"/>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■モニタリング候補箇所１</a:t>
            </a:r>
            <a:endParaRPr lang="en-US" altLang="ja-JP" dirty="0"/>
          </a:p>
          <a:p>
            <a:pPr marL="536575" indent="-536575"/>
            <a:r>
              <a:rPr lang="ja-JP" altLang="en-US" dirty="0" smtClean="0"/>
              <a:t>　　〇枚方亀岡線</a:t>
            </a:r>
            <a:endParaRPr lang="en-US" altLang="ja-JP" dirty="0"/>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91"/>
          <a:stretch/>
        </p:blipFill>
        <p:spPr bwMode="auto">
          <a:xfrm>
            <a:off x="14486" y="2019300"/>
            <a:ext cx="6861770" cy="427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196752"/>
            <a:ext cx="3995936" cy="280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11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latin typeface="HGSｺﾞｼｯｸM" panose="020B0600000000000000" pitchFamily="50" charset="-128"/>
                <a:ea typeface="HGSｺﾞｼｯｸM" panose="020B0600000000000000" pitchFamily="50" charset="-128"/>
              </a:rPr>
              <a:t>３．モニタリング内容の検討</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５）</a:t>
            </a:r>
            <a:r>
              <a:rPr lang="ja-JP" altLang="en-US" sz="2400" dirty="0">
                <a:latin typeface="HGSｺﾞｼｯｸM" panose="020B0600000000000000" pitchFamily="50" charset="-128"/>
                <a:ea typeface="HGSｺﾞｼｯｸM" panose="020B0600000000000000" pitchFamily="50" charset="-128"/>
              </a:rPr>
              <a:t>モニタリング箇所</a:t>
            </a:r>
            <a:endParaRPr kumimoji="1" lang="ja-JP" altLang="en-US" sz="24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pic>
        <p:nvPicPr>
          <p:cNvPr id="11" name="Picture 2" descr="C:\Users\OptiPlex\Desktop\hosida2.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1" t="8275" r="5371" b="25844"/>
          <a:stretch/>
        </p:blipFill>
        <p:spPr bwMode="auto">
          <a:xfrm>
            <a:off x="824641" y="2387522"/>
            <a:ext cx="3774951" cy="39398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323528" y="1196752"/>
            <a:ext cx="8552128" cy="1477328"/>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■モニタリング候補箇所２</a:t>
            </a:r>
            <a:endParaRPr lang="en-US" altLang="ja-JP" dirty="0"/>
          </a:p>
          <a:p>
            <a:pPr marL="536575" indent="-536575"/>
            <a:r>
              <a:rPr lang="ja-JP" altLang="en-US" dirty="0" smtClean="0"/>
              <a:t>　　〇国道</a:t>
            </a:r>
            <a:r>
              <a:rPr lang="en-US" altLang="ja-JP" dirty="0" smtClean="0"/>
              <a:t>168</a:t>
            </a:r>
            <a:r>
              <a:rPr lang="ja-JP" altLang="en-US" dirty="0" smtClean="0"/>
              <a:t>号</a:t>
            </a:r>
            <a:endParaRPr lang="en-US" altLang="ja-JP" dirty="0" smtClean="0"/>
          </a:p>
          <a:p>
            <a:pPr marL="536575" indent="-536575"/>
            <a:r>
              <a:rPr lang="ja-JP" altLang="en-US" dirty="0"/>
              <a:t>　</a:t>
            </a:r>
            <a:r>
              <a:rPr lang="ja-JP" altLang="en-US" dirty="0" smtClean="0"/>
              <a:t>　　異常</a:t>
            </a:r>
            <a:r>
              <a:rPr lang="ja-JP" altLang="en-US" dirty="0"/>
              <a:t>気象時通行規制区間に隣接</a:t>
            </a:r>
            <a:r>
              <a:rPr lang="ja-JP" altLang="en-US" dirty="0" smtClean="0"/>
              <a:t>する、府</a:t>
            </a:r>
            <a:r>
              <a:rPr lang="ja-JP" altLang="en-US" dirty="0"/>
              <a:t>が調査可能な箇所として</a:t>
            </a:r>
            <a:r>
              <a:rPr lang="ja-JP" altLang="en-US" dirty="0" smtClean="0"/>
              <a:t>、</a:t>
            </a:r>
            <a:endParaRPr lang="en-US" altLang="ja-JP" dirty="0" smtClean="0"/>
          </a:p>
          <a:p>
            <a:pPr marL="536575" indent="-536575"/>
            <a:r>
              <a:rPr lang="ja-JP" altLang="en-US" dirty="0" smtClean="0"/>
              <a:t>　　　ほしだ園地内を選定。</a:t>
            </a:r>
            <a:endParaRPr lang="en-US" altLang="ja-JP" dirty="0" smtClean="0"/>
          </a:p>
          <a:p>
            <a:pPr marL="536575" indent="-536575"/>
            <a:r>
              <a:rPr lang="ja-JP" altLang="en-US" dirty="0"/>
              <a:t>　</a:t>
            </a:r>
            <a:r>
              <a:rPr lang="ja-JP" altLang="en-US" dirty="0" smtClean="0"/>
              <a:t>　　　　　　</a:t>
            </a:r>
            <a:endParaRPr lang="en-US" altLang="ja-JP" dirty="0"/>
          </a:p>
        </p:txBody>
      </p:sp>
      <p:grpSp>
        <p:nvGrpSpPr>
          <p:cNvPr id="13" name="グループ化 12"/>
          <p:cNvGrpSpPr/>
          <p:nvPr/>
        </p:nvGrpSpPr>
        <p:grpSpPr>
          <a:xfrm>
            <a:off x="5220072" y="2271219"/>
            <a:ext cx="3655584" cy="4056134"/>
            <a:chOff x="447806" y="2204177"/>
            <a:chExt cx="3276939" cy="3636000"/>
          </a:xfrm>
        </p:grpSpPr>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787" b="211"/>
            <a:stretch/>
          </p:blipFill>
          <p:spPr bwMode="auto">
            <a:xfrm>
              <a:off x="447806" y="2204177"/>
              <a:ext cx="3276939" cy="36360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円/楕円 14"/>
            <p:cNvSpPr/>
            <p:nvPr/>
          </p:nvSpPr>
          <p:spPr>
            <a:xfrm>
              <a:off x="1331640" y="3680192"/>
              <a:ext cx="72008" cy="72008"/>
            </a:xfrm>
            <a:prstGeom prst="ellipse">
              <a:avLst/>
            </a:prstGeom>
            <a:solidFill>
              <a:srgbClr val="FF0000">
                <a:alpha val="55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08928" y="3893086"/>
              <a:ext cx="1717433" cy="529201"/>
            </a:xfrm>
            <a:prstGeom prst="rect">
              <a:avLst/>
            </a:prstGeom>
            <a:solidFill>
              <a:schemeClr val="bg1"/>
            </a:solidFill>
            <a:ln>
              <a:solidFill>
                <a:schemeClr val="tx1"/>
              </a:solidFill>
              <a:prstDash val="solid"/>
            </a:ln>
          </p:spPr>
          <p:txBody>
            <a:bodyPr wrap="square" lIns="0" tIns="18000" rIns="0" bIns="18000" rtlCol="0">
              <a:spAutoFit/>
            </a:bodyPr>
            <a:lstStyle/>
            <a:p>
              <a:r>
                <a:rPr kumimoji="1"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調査地　</a:t>
              </a:r>
              <a:endParaRPr kumimoji="1"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ほしだ園地内）</a:t>
              </a:r>
              <a:endParaRPr kumimoji="1"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grpSp>
        <p:nvGrpSpPr>
          <p:cNvPr id="17" name="グループ化 16"/>
          <p:cNvGrpSpPr/>
          <p:nvPr/>
        </p:nvGrpSpPr>
        <p:grpSpPr>
          <a:xfrm>
            <a:off x="1308403" y="5289700"/>
            <a:ext cx="1008632" cy="473664"/>
            <a:chOff x="4690980" y="1737567"/>
            <a:chExt cx="906796" cy="425841"/>
          </a:xfrm>
        </p:grpSpPr>
        <p:sp>
          <p:nvSpPr>
            <p:cNvPr id="18" name="円/楕円 17"/>
            <p:cNvSpPr>
              <a:spLocks noChangeAspect="1"/>
            </p:cNvSpPr>
            <p:nvPr/>
          </p:nvSpPr>
          <p:spPr>
            <a:xfrm>
              <a:off x="5502921" y="1737567"/>
              <a:ext cx="94855" cy="97096"/>
            </a:xfrm>
            <a:prstGeom prst="ellipse">
              <a:avLst/>
            </a:prstGeom>
            <a:solidFill>
              <a:srgbClr val="FF0000">
                <a:alpha val="55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690980" y="1881695"/>
              <a:ext cx="865015" cy="281713"/>
            </a:xfrm>
            <a:prstGeom prst="rect">
              <a:avLst/>
            </a:prstGeom>
            <a:solidFill>
              <a:schemeClr val="bg1"/>
            </a:solidFill>
            <a:ln>
              <a:solidFill>
                <a:schemeClr val="tx1"/>
              </a:solidFill>
              <a:prstDash val="solid"/>
            </a:ln>
          </p:spPr>
          <p:txBody>
            <a:bodyPr wrap="square" lIns="0" tIns="18000" rIns="0" bIns="18000" rtlCol="0">
              <a:spAutoFit/>
            </a:bodyPr>
            <a:lstStyle/>
            <a:p>
              <a:pPr algn="ctr"/>
              <a:r>
                <a:rPr kumimoji="1"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調査地</a:t>
              </a:r>
              <a:endParaRPr kumimoji="1" lang="ja-JP" altLang="en-US"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sp>
        <p:nvSpPr>
          <p:cNvPr id="20" name="テキスト ボックス 19"/>
          <p:cNvSpPr txBox="1"/>
          <p:nvPr/>
        </p:nvSpPr>
        <p:spPr>
          <a:xfrm>
            <a:off x="2766046" y="2480440"/>
            <a:ext cx="1729013" cy="523220"/>
          </a:xfrm>
          <a:prstGeom prst="rect">
            <a:avLst/>
          </a:prstGeom>
          <a:noFill/>
          <a:ln>
            <a:solidFill>
              <a:schemeClr val="tx1"/>
            </a:solidFill>
            <a:prstDash val="solid"/>
          </a:ln>
        </p:spPr>
        <p:txBody>
          <a:bodyPr wrap="square" rtlCol="0">
            <a:spAutoFit/>
          </a:bodyPr>
          <a:lstStyle/>
          <a:p>
            <a:r>
              <a:rPr kumimoji="1"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調査箇所の地質は、</a:t>
            </a:r>
            <a:endParaRPr kumimoji="1"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b="1" u="sng" dirty="0" smtClean="0">
                <a:latin typeface="HGSｺﾞｼｯｸM" panose="020B0600000000000000" pitchFamily="50" charset="-128"/>
                <a:ea typeface="HGSｺﾞｼｯｸM" panose="020B0600000000000000" pitchFamily="50" charset="-128"/>
                <a:cs typeface="Meiryo UI" panose="020B0604030504040204" pitchFamily="50" charset="-128"/>
              </a:rPr>
              <a:t>花崗岩</a:t>
            </a:r>
          </a:p>
        </p:txBody>
      </p:sp>
      <p:sp>
        <p:nvSpPr>
          <p:cNvPr id="21" name="テキスト ボックス 20"/>
          <p:cNvSpPr txBox="1"/>
          <p:nvPr/>
        </p:nvSpPr>
        <p:spPr>
          <a:xfrm rot="3683137">
            <a:off x="1845828" y="3898405"/>
            <a:ext cx="543739" cy="276999"/>
          </a:xfrm>
          <a:prstGeom prst="rect">
            <a:avLst/>
          </a:prstGeom>
          <a:noFill/>
          <a:ln>
            <a:noFill/>
            <a:prstDash val="solid"/>
          </a:ln>
        </p:spPr>
        <p:txBody>
          <a:bodyPr wrap="none" rtlCol="0">
            <a:spAutoFit/>
          </a:bodyPr>
          <a:lstStyle/>
          <a:p>
            <a:r>
              <a:rPr kumimoji="1" lang="en-US" altLang="ja-JP" sz="1200" dirty="0" smtClean="0">
                <a:latin typeface="HGSｺﾞｼｯｸM" panose="020B0600000000000000" pitchFamily="50" charset="-128"/>
                <a:ea typeface="HGSｺﾞｼｯｸM" panose="020B0600000000000000" pitchFamily="50" charset="-128"/>
                <a:cs typeface="Meiryo UI" panose="020B0604030504040204" pitchFamily="50" charset="-128"/>
              </a:rPr>
              <a:t>R168</a:t>
            </a:r>
            <a:endParaRPr kumimoji="1"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テキスト ボックス 21"/>
          <p:cNvSpPr txBox="1"/>
          <p:nvPr/>
        </p:nvSpPr>
        <p:spPr>
          <a:xfrm rot="3683137">
            <a:off x="6775995" y="2853612"/>
            <a:ext cx="543739" cy="276999"/>
          </a:xfrm>
          <a:prstGeom prst="rect">
            <a:avLst/>
          </a:prstGeom>
          <a:noFill/>
          <a:ln>
            <a:noFill/>
            <a:prstDash val="solid"/>
          </a:ln>
        </p:spPr>
        <p:txBody>
          <a:bodyPr wrap="none" rtlCol="0">
            <a:spAutoFit/>
          </a:bodyPr>
          <a:lstStyle/>
          <a:p>
            <a:r>
              <a:rPr kumimoji="1" lang="en-US" altLang="ja-JP" sz="1200" dirty="0" smtClean="0">
                <a:latin typeface="HGSｺﾞｼｯｸM" panose="020B0600000000000000" pitchFamily="50" charset="-128"/>
                <a:ea typeface="HGSｺﾞｼｯｸM" panose="020B0600000000000000" pitchFamily="50" charset="-128"/>
                <a:cs typeface="Meiryo UI" panose="020B0604030504040204" pitchFamily="50" charset="-128"/>
              </a:rPr>
              <a:t>R168</a:t>
            </a:r>
            <a:endParaRPr kumimoji="1"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11103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SｺﾞｼｯｸM" panose="020B0600000000000000" pitchFamily="50" charset="-128"/>
                <a:ea typeface="HGSｺﾞｼｯｸM" panose="020B0600000000000000" pitchFamily="50" charset="-128"/>
              </a:rPr>
              <a:t>３．モニタリング内容の検討</a:t>
            </a:r>
            <a:r>
              <a:rPr lang="en-US" altLang="ja-JP" sz="4000" dirty="0">
                <a:latin typeface="HGSｺﾞｼｯｸM" panose="020B0600000000000000" pitchFamily="50" charset="-128"/>
                <a:ea typeface="HGSｺﾞｼｯｸM" panose="020B0600000000000000" pitchFamily="50" charset="-128"/>
              </a:rPr>
              <a:t/>
            </a:r>
            <a:br>
              <a:rPr lang="en-US" altLang="ja-JP" sz="40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５）</a:t>
            </a:r>
            <a:r>
              <a:rPr lang="ja-JP" altLang="en-US" sz="2700" dirty="0">
                <a:latin typeface="HGSｺﾞｼｯｸM" panose="020B0600000000000000" pitchFamily="50" charset="-128"/>
                <a:ea typeface="HGSｺﾞｼｯｸM" panose="020B0600000000000000" pitchFamily="50" charset="-128"/>
              </a:rPr>
              <a:t>モニタリング箇所</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9" name="テキスト ボックス 8"/>
          <p:cNvSpPr txBox="1"/>
          <p:nvPr/>
        </p:nvSpPr>
        <p:spPr>
          <a:xfrm>
            <a:off x="323528" y="1196752"/>
            <a:ext cx="8552128" cy="1477328"/>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■モニタリング候補箇所２</a:t>
            </a:r>
            <a:endParaRPr lang="en-US" altLang="ja-JP" dirty="0"/>
          </a:p>
          <a:p>
            <a:pPr marL="536575" indent="-536575"/>
            <a:r>
              <a:rPr lang="ja-JP" altLang="en-US" dirty="0" smtClean="0"/>
              <a:t>　　〇国道</a:t>
            </a:r>
            <a:r>
              <a:rPr lang="en-US" altLang="ja-JP" dirty="0" smtClean="0"/>
              <a:t>168</a:t>
            </a:r>
            <a:r>
              <a:rPr lang="ja-JP" altLang="en-US" dirty="0" smtClean="0"/>
              <a:t>号</a:t>
            </a:r>
            <a:endParaRPr lang="en-US" altLang="ja-JP" dirty="0" smtClean="0"/>
          </a:p>
          <a:p>
            <a:pPr marL="536575" indent="-536575"/>
            <a:r>
              <a:rPr lang="ja-JP" altLang="en-US" dirty="0"/>
              <a:t>　</a:t>
            </a:r>
            <a:r>
              <a:rPr lang="ja-JP" altLang="en-US" dirty="0" smtClean="0"/>
              <a:t>　　　　花崗岩域の特徴である花崗岩基盤とその上位の風化帯、さらに二次堆積物のマサ土が形成されている。降雨の地中への浸透が期待できる上に周囲に表層すべりの履歴があり、降雨時挙動調査の候補地として選定。　　　　　</a:t>
            </a:r>
            <a:endParaRPr lang="en-US" altLang="ja-JP"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41538"/>
            <a:ext cx="4153794" cy="312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627" y="2941539"/>
            <a:ext cx="4151133" cy="312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26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338348"/>
            <a:ext cx="3505200" cy="365760"/>
          </a:xfrm>
        </p:spPr>
        <p:txBody>
          <a:bodyPr/>
          <a:lstStyle/>
          <a:p>
            <a:r>
              <a:rPr kumimoji="1" lang="ja-JP" altLang="en-US" dirty="0" smtClean="0"/>
              <a:t>資料５－２</a:t>
            </a:r>
            <a:endParaRPr kumimoji="1" lang="ja-JP" altLang="en-US" dirty="0"/>
          </a:p>
        </p:txBody>
      </p:sp>
      <p:sp>
        <p:nvSpPr>
          <p:cNvPr id="17" name="テキスト ボックス 16"/>
          <p:cNvSpPr txBox="1"/>
          <p:nvPr/>
        </p:nvSpPr>
        <p:spPr>
          <a:xfrm>
            <a:off x="971600" y="1268760"/>
            <a:ext cx="7704856" cy="4247317"/>
          </a:xfrm>
          <a:prstGeom prst="rect">
            <a:avLst/>
          </a:prstGeom>
          <a:noFill/>
        </p:spPr>
        <p:txBody>
          <a:bodyPr wrap="square" rtlCol="0">
            <a:spAutoFit/>
          </a:bodyPr>
          <a:lstStyle/>
          <a:p>
            <a:pPr>
              <a:lnSpc>
                <a:spcPct val="150000"/>
              </a:lnSpc>
            </a:pPr>
            <a:r>
              <a:rPr lang="ja-JP" altLang="en-US" sz="3600" dirty="0" smtClean="0">
                <a:latin typeface="HGSｺﾞｼｯｸM" panose="020B0600000000000000" pitchFamily="50" charset="-128"/>
                <a:ea typeface="HGSｺﾞｼｯｸM" panose="020B0600000000000000" pitchFamily="50" charset="-128"/>
              </a:rPr>
              <a:t>１．はじめに</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２．検討概要</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３．モニタリング内容の検討</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４．今後の進め方</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５．まとめ</a:t>
            </a:r>
            <a:endParaRPr lang="ja-JP" altLang="en-US" sz="3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2500530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雲形吹き出し 156"/>
          <p:cNvSpPr/>
          <p:nvPr/>
        </p:nvSpPr>
        <p:spPr>
          <a:xfrm>
            <a:off x="6757149" y="3764178"/>
            <a:ext cx="1870640" cy="536079"/>
          </a:xfrm>
          <a:prstGeom prst="cloud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a:xfrm>
            <a:off x="457200" y="228600"/>
            <a:ext cx="8229600" cy="857464"/>
          </a:xfrm>
        </p:spPr>
        <p:txBody>
          <a:bodyPr>
            <a:normAutofit fontScale="90000"/>
          </a:bodyPr>
          <a:lstStyle/>
          <a:p>
            <a:r>
              <a:rPr lang="ja-JP" altLang="en-US" dirty="0">
                <a:latin typeface="HGSｺﾞｼｯｸM" panose="020B0600000000000000" pitchFamily="50" charset="-128"/>
                <a:ea typeface="HGSｺﾞｼｯｸM" panose="020B0600000000000000" pitchFamily="50" charset="-128"/>
              </a:rPr>
              <a:t>３．モニタリング内容の検討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６）計測</a:t>
            </a:r>
            <a:r>
              <a:rPr lang="ja-JP" altLang="en-US" sz="2700" dirty="0">
                <a:latin typeface="HGSｺﾞｼｯｸM" panose="020B0600000000000000" pitchFamily="50" charset="-128"/>
                <a:ea typeface="HGSｺﾞｼｯｸM" panose="020B0600000000000000" pitchFamily="50" charset="-128"/>
              </a:rPr>
              <a:t>およびデータ</a:t>
            </a:r>
            <a:r>
              <a:rPr lang="ja-JP" altLang="en-US" sz="2700" dirty="0" smtClean="0">
                <a:latin typeface="HGSｺﾞｼｯｸM" panose="020B0600000000000000" pitchFamily="50" charset="-128"/>
                <a:ea typeface="HGSｺﾞｼｯｸM" panose="020B0600000000000000" pitchFamily="50" charset="-128"/>
              </a:rPr>
              <a:t>収録（イメージ）</a:t>
            </a:r>
            <a:endParaRPr lang="ja-JP" altLang="en-US" sz="2700"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83" name="テキスト ボックス 82"/>
          <p:cNvSpPr txBox="1"/>
          <p:nvPr/>
        </p:nvSpPr>
        <p:spPr>
          <a:xfrm>
            <a:off x="7084963" y="3766361"/>
            <a:ext cx="1365602" cy="461665"/>
          </a:xfrm>
          <a:prstGeom prst="rect">
            <a:avLst/>
          </a:prstGeom>
          <a:noFill/>
        </p:spPr>
        <p:txBody>
          <a:bodyPr wrap="square" rtlCol="0">
            <a:spAutoFit/>
          </a:bodyPr>
          <a:lstStyle/>
          <a:p>
            <a:r>
              <a:rPr lang="ja-JP" altLang="en-US" sz="1200" dirty="0">
                <a:latin typeface="HGP創英角ｺﾞｼｯｸUB" panose="020B0900000000000000" pitchFamily="50" charset="-128"/>
                <a:ea typeface="HGP創英角ｺﾞｼｯｸUB" panose="020B0900000000000000" pitchFamily="50" charset="-128"/>
              </a:rPr>
              <a:t>クラウド</a:t>
            </a:r>
            <a:endParaRPr lang="en-US" altLang="ja-JP" sz="1200" dirty="0">
              <a:latin typeface="HGP創英角ｺﾞｼｯｸUB" panose="020B0900000000000000" pitchFamily="50" charset="-128"/>
              <a:ea typeface="HGP創英角ｺﾞｼｯｸUB" panose="020B0900000000000000" pitchFamily="50" charset="-128"/>
            </a:endParaRPr>
          </a:p>
          <a:p>
            <a:r>
              <a:rPr lang="en-US" altLang="ja-JP" sz="1200" dirty="0">
                <a:latin typeface="HGP創英角ｺﾞｼｯｸUB" panose="020B0900000000000000" pitchFamily="50" charset="-128"/>
                <a:ea typeface="HGP創英角ｺﾞｼｯｸUB" panose="020B0900000000000000" pitchFamily="50" charset="-128"/>
              </a:rPr>
              <a:t>(</a:t>
            </a:r>
            <a:r>
              <a:rPr lang="ja-JP" altLang="en-US" sz="1200" dirty="0">
                <a:latin typeface="HGP創英角ｺﾞｼｯｸUB" panose="020B0900000000000000" pitchFamily="50" charset="-128"/>
                <a:ea typeface="HGP創英角ｺﾞｼｯｸUB" panose="020B0900000000000000" pitchFamily="50" charset="-128"/>
              </a:rPr>
              <a:t>インターネット網</a:t>
            </a:r>
            <a:r>
              <a:rPr lang="en-US" altLang="ja-JP" sz="1200" dirty="0">
                <a:latin typeface="HGP創英角ｺﾞｼｯｸUB" panose="020B0900000000000000" pitchFamily="50" charset="-128"/>
                <a:ea typeface="HGP創英角ｺﾞｼｯｸUB" panose="020B0900000000000000" pitchFamily="50" charset="-128"/>
              </a:rPr>
              <a:t>)</a:t>
            </a:r>
            <a:endParaRPr lang="ja-JP" altLang="en-US" sz="1200" dirty="0">
              <a:latin typeface="HGP創英角ｺﾞｼｯｸUB" panose="020B0900000000000000" pitchFamily="50" charset="-128"/>
              <a:ea typeface="HGP創英角ｺﾞｼｯｸUB" panose="020B0900000000000000" pitchFamily="50" charset="-128"/>
            </a:endParaRPr>
          </a:p>
        </p:txBody>
      </p:sp>
      <p:pic>
        <p:nvPicPr>
          <p:cNvPr id="84" name="図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643" y="4614287"/>
            <a:ext cx="1679896" cy="1732460"/>
          </a:xfrm>
          <a:prstGeom prst="rect">
            <a:avLst/>
          </a:prstGeom>
        </p:spPr>
      </p:pic>
      <p:cxnSp>
        <p:nvCxnSpPr>
          <p:cNvPr id="85" name="直線コネクタ 84"/>
          <p:cNvCxnSpPr/>
          <p:nvPr/>
        </p:nvCxnSpPr>
        <p:spPr>
          <a:xfrm flipV="1">
            <a:off x="5308591" y="3901884"/>
            <a:ext cx="0" cy="1121281"/>
          </a:xfrm>
          <a:prstGeom prst="line">
            <a:avLst/>
          </a:prstGeom>
        </p:spPr>
        <p:style>
          <a:lnRef idx="1">
            <a:schemeClr val="accent1"/>
          </a:lnRef>
          <a:fillRef idx="0">
            <a:schemeClr val="accent1"/>
          </a:fillRef>
          <a:effectRef idx="0">
            <a:schemeClr val="accent1"/>
          </a:effectRef>
          <a:fontRef idx="minor">
            <a:schemeClr val="tx1"/>
          </a:fontRef>
        </p:style>
      </p:cxnSp>
      <p:sp>
        <p:nvSpPr>
          <p:cNvPr id="86" name="角丸四角形 85"/>
          <p:cNvSpPr/>
          <p:nvPr/>
        </p:nvSpPr>
        <p:spPr>
          <a:xfrm>
            <a:off x="6342785" y="5062792"/>
            <a:ext cx="1455966" cy="751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その他</a:t>
            </a:r>
            <a:endParaRPr kumimoji="1" lang="en-US" altLang="ja-JP" dirty="0" smtClean="0"/>
          </a:p>
          <a:p>
            <a:pPr algn="ctr"/>
            <a:r>
              <a:rPr kumimoji="1" lang="ja-JP" altLang="en-US" dirty="0" smtClean="0"/>
              <a:t>汎用計測機</a:t>
            </a:r>
            <a:endParaRPr kumimoji="1" lang="ja-JP" altLang="en-US" dirty="0"/>
          </a:p>
        </p:txBody>
      </p:sp>
      <p:cxnSp>
        <p:nvCxnSpPr>
          <p:cNvPr id="87" name="直線コネクタ 86"/>
          <p:cNvCxnSpPr>
            <a:stCxn id="86" idx="0"/>
          </p:cNvCxnSpPr>
          <p:nvPr/>
        </p:nvCxnSpPr>
        <p:spPr>
          <a:xfrm flipH="1" flipV="1">
            <a:off x="5787128" y="4127513"/>
            <a:ext cx="1283640" cy="935279"/>
          </a:xfrm>
          <a:prstGeom prst="line">
            <a:avLst/>
          </a:prstGeom>
        </p:spPr>
        <p:style>
          <a:lnRef idx="1">
            <a:schemeClr val="accent1"/>
          </a:lnRef>
          <a:fillRef idx="0">
            <a:schemeClr val="accent1"/>
          </a:fillRef>
          <a:effectRef idx="0">
            <a:schemeClr val="accent1"/>
          </a:effectRef>
          <a:fontRef idx="minor">
            <a:schemeClr val="tx1"/>
          </a:fontRef>
        </p:style>
      </p:cxnSp>
      <p:grpSp>
        <p:nvGrpSpPr>
          <p:cNvPr id="88" name="グループ化 87"/>
          <p:cNvGrpSpPr/>
          <p:nvPr/>
        </p:nvGrpSpPr>
        <p:grpSpPr>
          <a:xfrm>
            <a:off x="7018047" y="1915934"/>
            <a:ext cx="1941531" cy="1403725"/>
            <a:chOff x="8315643" y="1057372"/>
            <a:chExt cx="2155259" cy="1403725"/>
          </a:xfrm>
        </p:grpSpPr>
        <p:sp>
          <p:nvSpPr>
            <p:cNvPr id="89" name="正方形/長方形 88"/>
            <p:cNvSpPr/>
            <p:nvPr/>
          </p:nvSpPr>
          <p:spPr>
            <a:xfrm>
              <a:off x="8315643" y="1057372"/>
              <a:ext cx="2155259" cy="1403725"/>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データ監視用</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PC</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0" name="正方形/長方形 89"/>
            <p:cNvSpPr/>
            <p:nvPr/>
          </p:nvSpPr>
          <p:spPr>
            <a:xfrm>
              <a:off x="8489628" y="1552427"/>
              <a:ext cx="704091" cy="7542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SOI</a:t>
              </a:r>
            </a:p>
            <a:p>
              <a:pPr algn="ct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(BASE)</a:t>
              </a:r>
              <a:endParaRPr lang="ja-JP" altLang="en-US" sz="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1" name="正方形/長方形 90"/>
            <p:cNvSpPr/>
            <p:nvPr/>
          </p:nvSpPr>
          <p:spPr>
            <a:xfrm>
              <a:off x="9222341" y="1543791"/>
              <a:ext cx="1015954" cy="7542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PC</a:t>
              </a:r>
            </a:p>
            <a:p>
              <a:pPr algn="ctr"/>
              <a:r>
                <a:rPr lang="ja-JP" altLang="en-US" sz="800" dirty="0">
                  <a:solidFill>
                    <a:schemeClr val="tx1"/>
                  </a:solidFill>
                  <a:latin typeface="HGP創英角ｺﾞｼｯｸUB" panose="020B0900000000000000" pitchFamily="50" charset="-128"/>
                  <a:ea typeface="HGP創英角ｺﾞｼｯｸUB" panose="020B0900000000000000" pitchFamily="50" charset="-128"/>
                </a:rPr>
                <a:t>（リアルタイム</a:t>
              </a:r>
              <a:endParaRPr lang="en-US" altLang="ja-JP" sz="8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800" dirty="0">
                  <a:solidFill>
                    <a:schemeClr val="tx1"/>
                  </a:solidFill>
                  <a:latin typeface="HGP創英角ｺﾞｼｯｸUB" panose="020B0900000000000000" pitchFamily="50" charset="-128"/>
                  <a:ea typeface="HGP創英角ｺﾞｼｯｸUB" panose="020B0900000000000000" pitchFamily="50" charset="-128"/>
                </a:rPr>
                <a:t>モニタリング）</a:t>
              </a:r>
            </a:p>
          </p:txBody>
        </p:sp>
      </p:grpSp>
      <p:grpSp>
        <p:nvGrpSpPr>
          <p:cNvPr id="92" name="グループ化 91"/>
          <p:cNvGrpSpPr/>
          <p:nvPr/>
        </p:nvGrpSpPr>
        <p:grpSpPr>
          <a:xfrm flipH="1" flipV="1">
            <a:off x="7754843" y="3354962"/>
            <a:ext cx="233970" cy="505809"/>
            <a:chOff x="6444208" y="2132856"/>
            <a:chExt cx="1152128" cy="576064"/>
          </a:xfrm>
        </p:grpSpPr>
        <p:cxnSp>
          <p:nvCxnSpPr>
            <p:cNvPr id="93" name="直線コネクタ 92"/>
            <p:cNvCxnSpPr/>
            <p:nvPr/>
          </p:nvCxnSpPr>
          <p:spPr>
            <a:xfrm flipV="1">
              <a:off x="6444208" y="2276872"/>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7092280" y="2132856"/>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948264" y="2276872"/>
              <a:ext cx="135632" cy="2796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6" name="グループ化 95"/>
          <p:cNvGrpSpPr/>
          <p:nvPr/>
        </p:nvGrpSpPr>
        <p:grpSpPr>
          <a:xfrm rot="3819064" flipH="1" flipV="1">
            <a:off x="6481452" y="3878333"/>
            <a:ext cx="168458" cy="356115"/>
            <a:chOff x="6444208" y="2132856"/>
            <a:chExt cx="1152128" cy="576064"/>
          </a:xfrm>
        </p:grpSpPr>
        <p:cxnSp>
          <p:nvCxnSpPr>
            <p:cNvPr id="97" name="直線コネクタ 96"/>
            <p:cNvCxnSpPr/>
            <p:nvPr/>
          </p:nvCxnSpPr>
          <p:spPr>
            <a:xfrm flipV="1">
              <a:off x="6444208" y="2276872"/>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7092280" y="2132856"/>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flipV="1">
              <a:off x="6948264" y="2276872"/>
              <a:ext cx="135632" cy="2796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0" name="テキスト ボックス 99"/>
          <p:cNvSpPr txBox="1"/>
          <p:nvPr/>
        </p:nvSpPr>
        <p:spPr>
          <a:xfrm>
            <a:off x="3984834" y="3574677"/>
            <a:ext cx="633507" cy="253916"/>
          </a:xfrm>
          <a:prstGeom prst="rect">
            <a:avLst/>
          </a:prstGeom>
          <a:noFill/>
        </p:spPr>
        <p:txBody>
          <a:bodyPr wrap="none" rtlCol="0">
            <a:spAutoFit/>
          </a:bodyPr>
          <a:lstStyle/>
          <a:p>
            <a:r>
              <a:rPr kumimoji="1" lang="en-US" altLang="ja-JP" sz="1050" dirty="0" smtClean="0"/>
              <a:t>429MHz</a:t>
            </a:r>
            <a:endParaRPr kumimoji="1" lang="ja-JP" altLang="en-US" sz="1050" dirty="0"/>
          </a:p>
        </p:txBody>
      </p:sp>
      <p:grpSp>
        <p:nvGrpSpPr>
          <p:cNvPr id="101" name="グループ化 100"/>
          <p:cNvGrpSpPr/>
          <p:nvPr/>
        </p:nvGrpSpPr>
        <p:grpSpPr>
          <a:xfrm>
            <a:off x="214683" y="2142601"/>
            <a:ext cx="3432856" cy="1519840"/>
            <a:chOff x="1286110" y="4149080"/>
            <a:chExt cx="4690046" cy="2405805"/>
          </a:xfrm>
        </p:grpSpPr>
        <p:sp>
          <p:nvSpPr>
            <p:cNvPr id="102" name="正方形/長方形 101"/>
            <p:cNvSpPr/>
            <p:nvPr/>
          </p:nvSpPr>
          <p:spPr>
            <a:xfrm>
              <a:off x="1385646" y="5013178"/>
              <a:ext cx="4590510" cy="1116741"/>
            </a:xfrm>
            <a:prstGeom prst="rect">
              <a:avLst/>
            </a:prstGeom>
            <a:solidFill>
              <a:srgbClr val="990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cxnSp>
          <p:nvCxnSpPr>
            <p:cNvPr id="103" name="直線矢印コネクタ 102"/>
            <p:cNvCxnSpPr/>
            <p:nvPr/>
          </p:nvCxnSpPr>
          <p:spPr>
            <a:xfrm flipV="1">
              <a:off x="4307470" y="4149080"/>
              <a:ext cx="0" cy="13681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4631506" y="4149080"/>
              <a:ext cx="0" cy="18057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3097370" y="5227254"/>
              <a:ext cx="1253616" cy="730785"/>
            </a:xfrm>
            <a:prstGeom prst="rect">
              <a:avLst/>
            </a:prstGeom>
            <a:noFill/>
          </p:spPr>
          <p:txBody>
            <a:bodyPr wrap="square" rtlCol="0">
              <a:spAutoFit/>
            </a:bodyPr>
            <a:lstStyle/>
            <a:p>
              <a:r>
                <a:rPr lang="ja-JP" altLang="en-US" sz="1200" dirty="0">
                  <a:latin typeface="HGP創英角ｺﾞｼｯｸUB" panose="020B0900000000000000" pitchFamily="50" charset="-128"/>
                  <a:ea typeface="HGP創英角ｺﾞｼｯｸUB" panose="020B0900000000000000" pitchFamily="50" charset="-128"/>
                </a:rPr>
                <a:t>地中温度</a:t>
              </a:r>
              <a:r>
                <a:rPr lang="en-US" altLang="ja-JP" sz="1200" dirty="0" smtClean="0">
                  <a:latin typeface="HGP創英角ｺﾞｼｯｸUB" panose="020B0900000000000000" pitchFamily="50" charset="-128"/>
                  <a:ea typeface="HGP創英角ｺﾞｼｯｸUB" panose="020B0900000000000000" pitchFamily="50" charset="-128"/>
                </a:rPr>
                <a:t>+</a:t>
              </a:r>
              <a:r>
                <a:rPr lang="ja-JP" altLang="en-US" sz="1200" dirty="0" smtClean="0">
                  <a:latin typeface="HGP創英角ｺﾞｼｯｸUB" panose="020B0900000000000000" pitchFamily="50" charset="-128"/>
                  <a:ea typeface="HGP創英角ｺﾞｼｯｸUB" panose="020B0900000000000000" pitchFamily="50" charset="-128"/>
                </a:rPr>
                <a:t>土中水分</a:t>
              </a:r>
              <a:endParaRPr lang="ja-JP" altLang="en-US" sz="1200" dirty="0">
                <a:latin typeface="HGP創英角ｺﾞｼｯｸUB" panose="020B0900000000000000" pitchFamily="50" charset="-128"/>
                <a:ea typeface="HGP創英角ｺﾞｼｯｸUB" panose="020B0900000000000000" pitchFamily="50" charset="-128"/>
              </a:endParaRPr>
            </a:p>
          </p:txBody>
        </p:sp>
        <p:cxnSp>
          <p:nvCxnSpPr>
            <p:cNvPr id="106" name="直線コネクタ 105"/>
            <p:cNvCxnSpPr/>
            <p:nvPr/>
          </p:nvCxnSpPr>
          <p:spPr>
            <a:xfrm>
              <a:off x="1547664" y="5013176"/>
              <a:ext cx="43610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下矢印 106"/>
            <p:cNvSpPr/>
            <p:nvPr/>
          </p:nvSpPr>
          <p:spPr>
            <a:xfrm>
              <a:off x="1493658" y="5013178"/>
              <a:ext cx="213077" cy="5917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08" name="テキスト ボックス 107"/>
            <p:cNvSpPr txBox="1"/>
            <p:nvPr/>
          </p:nvSpPr>
          <p:spPr>
            <a:xfrm>
              <a:off x="1600196" y="5470722"/>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地中</a:t>
              </a:r>
            </a:p>
          </p:txBody>
        </p:sp>
        <p:sp>
          <p:nvSpPr>
            <p:cNvPr id="109" name="テキスト ボックス 108"/>
            <p:cNvSpPr txBox="1"/>
            <p:nvPr/>
          </p:nvSpPr>
          <p:spPr>
            <a:xfrm>
              <a:off x="4770440" y="4971534"/>
              <a:ext cx="527411" cy="633347"/>
            </a:xfrm>
            <a:prstGeom prst="rect">
              <a:avLst/>
            </a:prstGeom>
            <a:noFill/>
          </p:spPr>
          <p:txBody>
            <a:bodyPr wrap="square" rtlCol="0">
              <a:spAutoFit/>
            </a:bodyPr>
            <a:lstStyle/>
            <a:p>
              <a:pPr>
                <a:lnSpc>
                  <a:spcPts val="1200"/>
                </a:lnSpc>
              </a:pPr>
              <a:r>
                <a:rPr lang="en-US" altLang="ja-JP" sz="1200" dirty="0" smtClean="0">
                  <a:latin typeface="HGP創英角ｺﾞｼｯｸUB" panose="020B0900000000000000" pitchFamily="50" charset="-128"/>
                  <a:ea typeface="HGP創英角ｺﾞｼｯｸUB" panose="020B0900000000000000" pitchFamily="50" charset="-128"/>
                </a:rPr>
                <a:t>15</a:t>
              </a:r>
            </a:p>
            <a:p>
              <a:pPr>
                <a:lnSpc>
                  <a:spcPts val="1200"/>
                </a:lnSpc>
              </a:pPr>
              <a:r>
                <a:rPr lang="en-US" altLang="ja-JP" sz="1200" dirty="0" smtClean="0">
                  <a:latin typeface="HGP創英角ｺﾞｼｯｸUB" panose="020B0900000000000000" pitchFamily="50" charset="-128"/>
                  <a:ea typeface="HGP創英角ｺﾞｼｯｸUB" panose="020B0900000000000000" pitchFamily="50" charset="-128"/>
                </a:rPr>
                <a:t>cm</a:t>
              </a:r>
              <a:endParaRPr lang="en-US" altLang="ja-JP" sz="1200" dirty="0">
                <a:latin typeface="HGP創英角ｺﾞｼｯｸUB" panose="020B0900000000000000" pitchFamily="50" charset="-128"/>
                <a:ea typeface="HGP創英角ｺﾞｼｯｸUB" panose="020B0900000000000000" pitchFamily="50" charset="-128"/>
              </a:endParaRPr>
            </a:p>
          </p:txBody>
        </p:sp>
        <p:cxnSp>
          <p:nvCxnSpPr>
            <p:cNvPr id="110" name="直線矢印コネクタ 109"/>
            <p:cNvCxnSpPr/>
            <p:nvPr/>
          </p:nvCxnSpPr>
          <p:spPr>
            <a:xfrm flipV="1">
              <a:off x="4355582" y="4149080"/>
              <a:ext cx="0" cy="13681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V="1">
              <a:off x="4679618" y="4149080"/>
              <a:ext cx="0" cy="18057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1561111" y="5517232"/>
              <a:ext cx="436103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1574559" y="6021288"/>
              <a:ext cx="436103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4793918" y="5013177"/>
              <a:ext cx="0" cy="5084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5247812" y="5036114"/>
              <a:ext cx="0" cy="9895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5219677" y="5443024"/>
              <a:ext cx="617990" cy="633347"/>
            </a:xfrm>
            <a:prstGeom prst="rect">
              <a:avLst/>
            </a:prstGeom>
            <a:noFill/>
          </p:spPr>
          <p:txBody>
            <a:bodyPr wrap="square" rtlCol="0">
              <a:spAutoFit/>
            </a:bodyPr>
            <a:lstStyle/>
            <a:p>
              <a:pPr>
                <a:lnSpc>
                  <a:spcPts val="1200"/>
                </a:lnSpc>
              </a:pPr>
              <a:r>
                <a:rPr lang="en-US" altLang="ja-JP" sz="1200" dirty="0" smtClean="0">
                  <a:latin typeface="HGP創英角ｺﾞｼｯｸUB" panose="020B0900000000000000" pitchFamily="50" charset="-128"/>
                  <a:ea typeface="HGP創英角ｺﾞｼｯｸUB" panose="020B0900000000000000" pitchFamily="50" charset="-128"/>
                </a:rPr>
                <a:t>40cm</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117" name="円/楕円 116"/>
            <p:cNvSpPr/>
            <p:nvPr/>
          </p:nvSpPr>
          <p:spPr>
            <a:xfrm>
              <a:off x="4247965" y="5453983"/>
              <a:ext cx="53612" cy="135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18" name="円/楕円 117"/>
            <p:cNvSpPr/>
            <p:nvPr/>
          </p:nvSpPr>
          <p:spPr>
            <a:xfrm>
              <a:off x="4355977" y="5445226"/>
              <a:ext cx="53612" cy="135259"/>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19" name="円/楕円 118"/>
            <p:cNvSpPr/>
            <p:nvPr/>
          </p:nvSpPr>
          <p:spPr>
            <a:xfrm>
              <a:off x="4572001" y="5958039"/>
              <a:ext cx="53612" cy="135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20" name="円/楕円 119"/>
            <p:cNvSpPr/>
            <p:nvPr/>
          </p:nvSpPr>
          <p:spPr>
            <a:xfrm>
              <a:off x="4680013" y="5949282"/>
              <a:ext cx="53612" cy="135259"/>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21" name="テキスト ボックス 120"/>
            <p:cNvSpPr txBox="1"/>
            <p:nvPr/>
          </p:nvSpPr>
          <p:spPr>
            <a:xfrm>
              <a:off x="1286110" y="6116414"/>
              <a:ext cx="4501231" cy="438471"/>
            </a:xfrm>
            <a:prstGeom prst="rect">
              <a:avLst/>
            </a:prstGeom>
            <a:noFill/>
            <a:ln>
              <a:noFill/>
            </a:ln>
          </p:spPr>
          <p:txBody>
            <a:bodyPr wrap="square" rtlCol="0">
              <a:spAutoFit/>
            </a:bodyPr>
            <a:lstStyle/>
            <a:p>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（枚方亀岡線）</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2</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3</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系統</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のセンサ</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を斜面に埋込む</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grpSp>
      <p:grpSp>
        <p:nvGrpSpPr>
          <p:cNvPr id="122" name="グループ化 121"/>
          <p:cNvGrpSpPr/>
          <p:nvPr/>
        </p:nvGrpSpPr>
        <p:grpSpPr>
          <a:xfrm>
            <a:off x="1152033" y="1171128"/>
            <a:ext cx="2088293" cy="1491049"/>
            <a:chOff x="1779372" y="1565189"/>
            <a:chExt cx="3492844" cy="1944130"/>
          </a:xfrm>
        </p:grpSpPr>
        <p:pic>
          <p:nvPicPr>
            <p:cNvPr id="123" name="図 122"/>
            <p:cNvPicPr>
              <a:picLocks noChangeAspect="1"/>
            </p:cNvPicPr>
            <p:nvPr/>
          </p:nvPicPr>
          <p:blipFill>
            <a:blip r:embed="rId4"/>
            <a:stretch>
              <a:fillRect/>
            </a:stretch>
          </p:blipFill>
          <p:spPr>
            <a:xfrm>
              <a:off x="2108886" y="1817633"/>
              <a:ext cx="2604505" cy="1611367"/>
            </a:xfrm>
            <a:prstGeom prst="rect">
              <a:avLst/>
            </a:prstGeom>
          </p:spPr>
        </p:pic>
        <p:sp>
          <p:nvSpPr>
            <p:cNvPr id="124" name="直方体 123"/>
            <p:cNvSpPr/>
            <p:nvPr/>
          </p:nvSpPr>
          <p:spPr>
            <a:xfrm>
              <a:off x="1779372" y="1565189"/>
              <a:ext cx="3492844" cy="194413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5" name="グループ化 124"/>
          <p:cNvGrpSpPr/>
          <p:nvPr/>
        </p:nvGrpSpPr>
        <p:grpSpPr>
          <a:xfrm>
            <a:off x="275764" y="4797152"/>
            <a:ext cx="3360132" cy="1549006"/>
            <a:chOff x="1385646" y="4149080"/>
            <a:chExt cx="4590689" cy="2451973"/>
          </a:xfrm>
        </p:grpSpPr>
        <p:sp>
          <p:nvSpPr>
            <p:cNvPr id="126" name="正方形/長方形 125"/>
            <p:cNvSpPr/>
            <p:nvPr/>
          </p:nvSpPr>
          <p:spPr>
            <a:xfrm>
              <a:off x="1385646" y="5013178"/>
              <a:ext cx="4590510" cy="1116741"/>
            </a:xfrm>
            <a:prstGeom prst="rect">
              <a:avLst/>
            </a:prstGeom>
            <a:solidFill>
              <a:srgbClr val="990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cxnSp>
          <p:nvCxnSpPr>
            <p:cNvPr id="127" name="直線矢印コネクタ 126"/>
            <p:cNvCxnSpPr/>
            <p:nvPr/>
          </p:nvCxnSpPr>
          <p:spPr>
            <a:xfrm flipV="1">
              <a:off x="4307470" y="4149080"/>
              <a:ext cx="0" cy="13681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V="1">
              <a:off x="4631506" y="4149080"/>
              <a:ext cx="0" cy="18057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3097370" y="5227254"/>
              <a:ext cx="1253616" cy="730785"/>
            </a:xfrm>
            <a:prstGeom prst="rect">
              <a:avLst/>
            </a:prstGeom>
            <a:noFill/>
          </p:spPr>
          <p:txBody>
            <a:bodyPr wrap="square" rtlCol="0">
              <a:spAutoFit/>
            </a:bodyPr>
            <a:lstStyle/>
            <a:p>
              <a:r>
                <a:rPr lang="ja-JP" altLang="en-US" sz="1200" dirty="0">
                  <a:latin typeface="HGP創英角ｺﾞｼｯｸUB" panose="020B0900000000000000" pitchFamily="50" charset="-128"/>
                  <a:ea typeface="HGP創英角ｺﾞｼｯｸUB" panose="020B0900000000000000" pitchFamily="50" charset="-128"/>
                </a:rPr>
                <a:t>地中温度</a:t>
              </a:r>
              <a:r>
                <a:rPr lang="en-US" altLang="ja-JP" sz="1200" dirty="0" smtClean="0">
                  <a:latin typeface="HGP創英角ｺﾞｼｯｸUB" panose="020B0900000000000000" pitchFamily="50" charset="-128"/>
                  <a:ea typeface="HGP創英角ｺﾞｼｯｸUB" panose="020B0900000000000000" pitchFamily="50" charset="-128"/>
                </a:rPr>
                <a:t>+</a:t>
              </a:r>
              <a:r>
                <a:rPr lang="ja-JP" altLang="en-US" sz="1200" dirty="0" smtClean="0">
                  <a:latin typeface="HGP創英角ｺﾞｼｯｸUB" panose="020B0900000000000000" pitchFamily="50" charset="-128"/>
                  <a:ea typeface="HGP創英角ｺﾞｼｯｸUB" panose="020B0900000000000000" pitchFamily="50" charset="-128"/>
                </a:rPr>
                <a:t>土中水分</a:t>
              </a:r>
              <a:endParaRPr lang="ja-JP" altLang="en-US" sz="1200" dirty="0">
                <a:latin typeface="HGP創英角ｺﾞｼｯｸUB" panose="020B0900000000000000" pitchFamily="50" charset="-128"/>
                <a:ea typeface="HGP創英角ｺﾞｼｯｸUB" panose="020B0900000000000000" pitchFamily="50" charset="-128"/>
              </a:endParaRPr>
            </a:p>
          </p:txBody>
        </p:sp>
        <p:cxnSp>
          <p:nvCxnSpPr>
            <p:cNvPr id="130" name="直線コネクタ 129"/>
            <p:cNvCxnSpPr/>
            <p:nvPr/>
          </p:nvCxnSpPr>
          <p:spPr>
            <a:xfrm>
              <a:off x="1547664" y="5013176"/>
              <a:ext cx="43610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下矢印 130"/>
            <p:cNvSpPr/>
            <p:nvPr/>
          </p:nvSpPr>
          <p:spPr>
            <a:xfrm>
              <a:off x="1493658" y="5013178"/>
              <a:ext cx="213077" cy="5917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32" name="テキスト ボックス 131"/>
            <p:cNvSpPr txBox="1"/>
            <p:nvPr/>
          </p:nvSpPr>
          <p:spPr>
            <a:xfrm>
              <a:off x="1600196" y="5470722"/>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地中</a:t>
              </a:r>
            </a:p>
          </p:txBody>
        </p:sp>
        <p:sp>
          <p:nvSpPr>
            <p:cNvPr id="133" name="テキスト ボックス 132"/>
            <p:cNvSpPr txBox="1"/>
            <p:nvPr/>
          </p:nvSpPr>
          <p:spPr>
            <a:xfrm>
              <a:off x="4770440" y="4971534"/>
              <a:ext cx="527411" cy="633347"/>
            </a:xfrm>
            <a:prstGeom prst="rect">
              <a:avLst/>
            </a:prstGeom>
            <a:noFill/>
          </p:spPr>
          <p:txBody>
            <a:bodyPr wrap="square" rtlCol="0">
              <a:spAutoFit/>
            </a:bodyPr>
            <a:lstStyle/>
            <a:p>
              <a:pPr>
                <a:lnSpc>
                  <a:spcPts val="1200"/>
                </a:lnSpc>
              </a:pPr>
              <a:r>
                <a:rPr lang="en-US" altLang="ja-JP" sz="1200" dirty="0">
                  <a:latin typeface="HGP創英角ｺﾞｼｯｸUB" panose="020B0900000000000000" pitchFamily="50" charset="-128"/>
                  <a:ea typeface="HGP創英角ｺﾞｼｯｸUB" panose="020B0900000000000000" pitchFamily="50" charset="-128"/>
                </a:rPr>
                <a:t>2</a:t>
              </a:r>
              <a:r>
                <a:rPr lang="en-US" altLang="ja-JP" sz="1200" dirty="0" smtClean="0">
                  <a:latin typeface="HGP創英角ｺﾞｼｯｸUB" panose="020B0900000000000000" pitchFamily="50" charset="-128"/>
                  <a:ea typeface="HGP創英角ｺﾞｼｯｸUB" panose="020B0900000000000000" pitchFamily="50" charset="-128"/>
                </a:rPr>
                <a:t>0</a:t>
              </a:r>
            </a:p>
            <a:p>
              <a:pPr>
                <a:lnSpc>
                  <a:spcPts val="1200"/>
                </a:lnSpc>
              </a:pPr>
              <a:r>
                <a:rPr lang="en-US" altLang="ja-JP" sz="1200" dirty="0" smtClean="0">
                  <a:latin typeface="HGP創英角ｺﾞｼｯｸUB" panose="020B0900000000000000" pitchFamily="50" charset="-128"/>
                  <a:ea typeface="HGP創英角ｺﾞｼｯｸUB" panose="020B0900000000000000" pitchFamily="50" charset="-128"/>
                </a:rPr>
                <a:t>cm</a:t>
              </a:r>
              <a:endParaRPr lang="en-US" altLang="ja-JP" sz="1200" dirty="0">
                <a:latin typeface="HGP創英角ｺﾞｼｯｸUB" panose="020B0900000000000000" pitchFamily="50" charset="-128"/>
                <a:ea typeface="HGP創英角ｺﾞｼｯｸUB" panose="020B0900000000000000" pitchFamily="50" charset="-128"/>
              </a:endParaRPr>
            </a:p>
          </p:txBody>
        </p:sp>
        <p:cxnSp>
          <p:nvCxnSpPr>
            <p:cNvPr id="134" name="直線矢印コネクタ 133"/>
            <p:cNvCxnSpPr/>
            <p:nvPr/>
          </p:nvCxnSpPr>
          <p:spPr>
            <a:xfrm flipV="1">
              <a:off x="4355582" y="4149080"/>
              <a:ext cx="0" cy="13681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V="1">
              <a:off x="4679618" y="4149080"/>
              <a:ext cx="0" cy="18057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1561111" y="5517232"/>
              <a:ext cx="436103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1574559" y="6021288"/>
              <a:ext cx="436103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4793918" y="5013177"/>
              <a:ext cx="0" cy="5084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a:off x="5247812" y="5036114"/>
              <a:ext cx="0" cy="9895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5219677" y="5443024"/>
              <a:ext cx="617990" cy="633347"/>
            </a:xfrm>
            <a:prstGeom prst="rect">
              <a:avLst/>
            </a:prstGeom>
            <a:noFill/>
          </p:spPr>
          <p:txBody>
            <a:bodyPr wrap="square" rtlCol="0">
              <a:spAutoFit/>
            </a:bodyPr>
            <a:lstStyle/>
            <a:p>
              <a:pPr>
                <a:lnSpc>
                  <a:spcPts val="1200"/>
                </a:lnSpc>
              </a:pPr>
              <a:r>
                <a:rPr lang="en-US" altLang="ja-JP" sz="1200" dirty="0">
                  <a:latin typeface="HGP創英角ｺﾞｼｯｸUB" panose="020B0900000000000000" pitchFamily="50" charset="-128"/>
                  <a:ea typeface="HGP創英角ｺﾞｼｯｸUB" panose="020B0900000000000000" pitchFamily="50" charset="-128"/>
                </a:rPr>
                <a:t>7</a:t>
              </a:r>
              <a:r>
                <a:rPr lang="en-US" altLang="ja-JP" sz="1200" dirty="0" smtClean="0">
                  <a:latin typeface="HGP創英角ｺﾞｼｯｸUB" panose="020B0900000000000000" pitchFamily="50" charset="-128"/>
                  <a:ea typeface="HGP創英角ｺﾞｼｯｸUB" panose="020B0900000000000000" pitchFamily="50" charset="-128"/>
                </a:rPr>
                <a:t>0cm</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141" name="円/楕円 140"/>
            <p:cNvSpPr/>
            <p:nvPr/>
          </p:nvSpPr>
          <p:spPr>
            <a:xfrm>
              <a:off x="4247965" y="5453983"/>
              <a:ext cx="53612" cy="135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42" name="円/楕円 141"/>
            <p:cNvSpPr/>
            <p:nvPr/>
          </p:nvSpPr>
          <p:spPr>
            <a:xfrm>
              <a:off x="4355977" y="5445226"/>
              <a:ext cx="53612" cy="135259"/>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43" name="円/楕円 142"/>
            <p:cNvSpPr/>
            <p:nvPr/>
          </p:nvSpPr>
          <p:spPr>
            <a:xfrm>
              <a:off x="4572001" y="5958039"/>
              <a:ext cx="53612" cy="135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44" name="円/楕円 143"/>
            <p:cNvSpPr/>
            <p:nvPr/>
          </p:nvSpPr>
          <p:spPr>
            <a:xfrm>
              <a:off x="4680013" y="5949282"/>
              <a:ext cx="53612" cy="135259"/>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創英角ｺﾞｼｯｸUB" panose="020B0900000000000000" pitchFamily="50" charset="-128"/>
                <a:ea typeface="HGP創英角ｺﾞｼｯｸUB" panose="020B0900000000000000" pitchFamily="50" charset="-128"/>
              </a:endParaRPr>
            </a:p>
          </p:txBody>
        </p:sp>
        <p:sp>
          <p:nvSpPr>
            <p:cNvPr id="145" name="テキスト ボックス 144"/>
            <p:cNvSpPr txBox="1"/>
            <p:nvPr/>
          </p:nvSpPr>
          <p:spPr>
            <a:xfrm>
              <a:off x="1491192" y="6162582"/>
              <a:ext cx="4485143" cy="438471"/>
            </a:xfrm>
            <a:prstGeom prst="rect">
              <a:avLst/>
            </a:prstGeom>
            <a:noFill/>
            <a:ln>
              <a:noFill/>
            </a:ln>
          </p:spPr>
          <p:txBody>
            <a:bodyPr wrap="square" rtlCol="0">
              <a:spAutoFit/>
            </a:bodyPr>
            <a:lstStyle/>
            <a:p>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R168</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付近）</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2</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3</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系統</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のセンサ</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を斜面に埋込む</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grpSp>
      <p:grpSp>
        <p:nvGrpSpPr>
          <p:cNvPr id="146" name="グループ化 145"/>
          <p:cNvGrpSpPr/>
          <p:nvPr/>
        </p:nvGrpSpPr>
        <p:grpSpPr>
          <a:xfrm>
            <a:off x="1177419" y="3807999"/>
            <a:ext cx="2088293" cy="1491049"/>
            <a:chOff x="1779372" y="1565189"/>
            <a:chExt cx="3492844" cy="1944130"/>
          </a:xfrm>
        </p:grpSpPr>
        <p:pic>
          <p:nvPicPr>
            <p:cNvPr id="147" name="図 146"/>
            <p:cNvPicPr>
              <a:picLocks noChangeAspect="1"/>
            </p:cNvPicPr>
            <p:nvPr/>
          </p:nvPicPr>
          <p:blipFill>
            <a:blip r:embed="rId4"/>
            <a:stretch>
              <a:fillRect/>
            </a:stretch>
          </p:blipFill>
          <p:spPr>
            <a:xfrm>
              <a:off x="2108886" y="1817633"/>
              <a:ext cx="2604505" cy="1611367"/>
            </a:xfrm>
            <a:prstGeom prst="rect">
              <a:avLst/>
            </a:prstGeom>
          </p:spPr>
        </p:pic>
        <p:sp>
          <p:nvSpPr>
            <p:cNvPr id="148" name="直方体 147"/>
            <p:cNvSpPr/>
            <p:nvPr/>
          </p:nvSpPr>
          <p:spPr>
            <a:xfrm>
              <a:off x="1779372" y="1565189"/>
              <a:ext cx="3492844" cy="194413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p:cNvGrpSpPr/>
          <p:nvPr/>
        </p:nvGrpSpPr>
        <p:grpSpPr>
          <a:xfrm rot="3149009">
            <a:off x="3877229" y="3962598"/>
            <a:ext cx="124697" cy="946406"/>
            <a:chOff x="6444208" y="2132856"/>
            <a:chExt cx="1152128" cy="576064"/>
          </a:xfrm>
        </p:grpSpPr>
        <p:cxnSp>
          <p:nvCxnSpPr>
            <p:cNvPr id="150" name="直線コネクタ 149"/>
            <p:cNvCxnSpPr/>
            <p:nvPr/>
          </p:nvCxnSpPr>
          <p:spPr>
            <a:xfrm flipV="1">
              <a:off x="6444208" y="2276872"/>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V="1">
              <a:off x="7092280" y="2132856"/>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flipH="1" flipV="1">
              <a:off x="6948264" y="2276872"/>
              <a:ext cx="135632" cy="2796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3" name="グループ化 152"/>
          <p:cNvGrpSpPr/>
          <p:nvPr/>
        </p:nvGrpSpPr>
        <p:grpSpPr>
          <a:xfrm rot="6547827">
            <a:off x="3874162" y="2125555"/>
            <a:ext cx="179206" cy="1076142"/>
            <a:chOff x="6444208" y="2132856"/>
            <a:chExt cx="1152128" cy="576064"/>
          </a:xfrm>
        </p:grpSpPr>
        <p:cxnSp>
          <p:nvCxnSpPr>
            <p:cNvPr id="154" name="直線コネクタ 153"/>
            <p:cNvCxnSpPr/>
            <p:nvPr/>
          </p:nvCxnSpPr>
          <p:spPr>
            <a:xfrm flipV="1">
              <a:off x="6444208" y="2276872"/>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V="1">
              <a:off x="7092280" y="2132856"/>
              <a:ext cx="504056" cy="4320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H="1" flipV="1">
              <a:off x="6948264" y="2276872"/>
              <a:ext cx="135632" cy="279648"/>
            </a:xfrm>
            <a:prstGeom prst="line">
              <a:avLst/>
            </a:prstGeom>
            <a:ln w="38100">
              <a:solidFill>
                <a:srgbClr val="3333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4434055" y="2930397"/>
            <a:ext cx="1872208" cy="1354940"/>
            <a:chOff x="8256241" y="3310511"/>
            <a:chExt cx="2151123" cy="1296144"/>
          </a:xfrm>
        </p:grpSpPr>
        <p:sp>
          <p:nvSpPr>
            <p:cNvPr id="78" name="正方形/長方形 77"/>
            <p:cNvSpPr/>
            <p:nvPr/>
          </p:nvSpPr>
          <p:spPr>
            <a:xfrm>
              <a:off x="8379180" y="3310511"/>
              <a:ext cx="2028184" cy="1296144"/>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計測コントローラ</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（現場）</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9" name="正方形/長方形 78"/>
            <p:cNvSpPr/>
            <p:nvPr/>
          </p:nvSpPr>
          <p:spPr>
            <a:xfrm>
              <a:off x="8433708" y="3771426"/>
              <a:ext cx="827354" cy="7435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MU-2</a:t>
              </a:r>
            </a:p>
            <a:p>
              <a:pPr algn="ct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800" dirty="0">
                  <a:solidFill>
                    <a:schemeClr val="tx1"/>
                  </a:solidFill>
                  <a:latin typeface="HGP創英角ｺﾞｼｯｸUB" panose="020B0900000000000000" pitchFamily="50" charset="-128"/>
                  <a:ea typeface="HGP創英角ｺﾞｼｯｸUB" panose="020B0900000000000000" pitchFamily="50" charset="-128"/>
                </a:rPr>
                <a:t>特小無線</a:t>
              </a:r>
              <a:endParaRPr lang="en-US" altLang="ja-JP" sz="8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800" dirty="0">
                  <a:solidFill>
                    <a:schemeClr val="tx1"/>
                  </a:solidFill>
                  <a:latin typeface="HGP創英角ｺﾞｼｯｸUB" panose="020B0900000000000000" pitchFamily="50" charset="-128"/>
                  <a:ea typeface="HGP創英角ｺﾞｼｯｸUB" panose="020B0900000000000000" pitchFamily="50" charset="-128"/>
                </a:rPr>
                <a:t>モジュール</a:t>
              </a: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0" name="正方形/長方形 79"/>
            <p:cNvSpPr/>
            <p:nvPr/>
          </p:nvSpPr>
          <p:spPr>
            <a:xfrm>
              <a:off x="9601437" y="3760720"/>
              <a:ext cx="771535" cy="7542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SOI</a:t>
              </a:r>
              <a:r>
                <a:rPr lang="ja-JP" altLang="en-US" sz="800" dirty="0">
                  <a:solidFill>
                    <a:schemeClr val="tx1"/>
                  </a:solidFill>
                  <a:latin typeface="HGP創英角ｺﾞｼｯｸUB" panose="020B0900000000000000" pitchFamily="50" charset="-128"/>
                  <a:ea typeface="HGP創英角ｺﾞｼｯｸUB" panose="020B0900000000000000" pitchFamily="50" charset="-128"/>
                </a:rPr>
                <a:t>　</a:t>
              </a: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BOX</a:t>
              </a:r>
            </a:p>
            <a:p>
              <a:pPr algn="ct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 3G/LTE</a:t>
              </a:r>
            </a:p>
            <a:p>
              <a:pPr algn="ctr"/>
              <a:r>
                <a:rPr lang="ja-JP" altLang="en-US" sz="800" dirty="0">
                  <a:solidFill>
                    <a:schemeClr val="tx1"/>
                  </a:solidFill>
                  <a:latin typeface="HGP創英角ｺﾞｼｯｸUB" panose="020B0900000000000000" pitchFamily="50" charset="-128"/>
                  <a:ea typeface="HGP創英角ｺﾞｼｯｸUB" panose="020B0900000000000000" pitchFamily="50" charset="-128"/>
                </a:rPr>
                <a:t>モジュール</a:t>
              </a:r>
              <a:endParaRPr lang="en-US" altLang="ja-JP" sz="8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800" dirty="0">
                  <a:solidFill>
                    <a:schemeClr val="tx1"/>
                  </a:solidFill>
                  <a:latin typeface="HGP創英角ｺﾞｼｯｸUB" panose="020B0900000000000000" pitchFamily="50" charset="-128"/>
                  <a:ea typeface="HGP創英角ｺﾞｼｯｸUB" panose="020B0900000000000000" pitchFamily="50" charset="-128"/>
                </a:rPr>
                <a:t>（</a:t>
              </a:r>
              <a:r>
                <a:rPr lang="en-US" altLang="ja-JP" sz="800" dirty="0" err="1">
                  <a:solidFill>
                    <a:schemeClr val="tx1"/>
                  </a:solidFill>
                  <a:latin typeface="HGP創英角ｺﾞｼｯｸUB" panose="020B0900000000000000" pitchFamily="50" charset="-128"/>
                  <a:ea typeface="HGP創英角ｺﾞｼｯｸUB" panose="020B0900000000000000" pitchFamily="50" charset="-128"/>
                </a:rPr>
                <a:t>Docomo</a:t>
              </a:r>
              <a:r>
                <a:rPr lang="en-US" altLang="ja-JP" sz="800" dirty="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1" name="テキスト ボックス 80"/>
            <p:cNvSpPr txBox="1"/>
            <p:nvPr/>
          </p:nvSpPr>
          <p:spPr>
            <a:xfrm>
              <a:off x="9169389" y="4000479"/>
              <a:ext cx="504056" cy="338554"/>
            </a:xfrm>
            <a:prstGeom prst="rect">
              <a:avLst/>
            </a:prstGeom>
            <a:noFill/>
          </p:spPr>
          <p:txBody>
            <a:bodyPr wrap="square" rtlCol="0">
              <a:spAutoFit/>
            </a:bodyPr>
            <a:lstStyle/>
            <a:p>
              <a:r>
                <a:rPr lang="en-US" altLang="ja-JP" sz="800" dirty="0">
                  <a:latin typeface="HGP創英角ｺﾞｼｯｸUB" panose="020B0900000000000000" pitchFamily="50" charset="-128"/>
                  <a:ea typeface="HGP創英角ｺﾞｼｯｸUB" panose="020B0900000000000000" pitchFamily="50" charset="-128"/>
                </a:rPr>
                <a:t>UART</a:t>
              </a:r>
              <a:endParaRPr lang="ja-JP" altLang="en-US" sz="800" dirty="0">
                <a:latin typeface="HGP創英角ｺﾞｼｯｸUB" panose="020B0900000000000000" pitchFamily="50" charset="-128"/>
                <a:ea typeface="HGP創英角ｺﾞｼｯｸUB" panose="020B0900000000000000" pitchFamily="50" charset="-128"/>
              </a:endParaRPr>
            </a:p>
          </p:txBody>
        </p:sp>
        <p:cxnSp>
          <p:nvCxnSpPr>
            <p:cNvPr id="82" name="直線コネクタ 81"/>
            <p:cNvCxnSpPr/>
            <p:nvPr/>
          </p:nvCxnSpPr>
          <p:spPr>
            <a:xfrm flipH="1">
              <a:off x="8256241" y="4164440"/>
              <a:ext cx="26507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テキスト ボックス 159"/>
          <p:cNvSpPr txBox="1"/>
          <p:nvPr/>
        </p:nvSpPr>
        <p:spPr>
          <a:xfrm>
            <a:off x="3742253" y="2383134"/>
            <a:ext cx="1102507" cy="369332"/>
          </a:xfrm>
          <a:prstGeom prst="rect">
            <a:avLst/>
          </a:prstGeom>
          <a:noFill/>
        </p:spPr>
        <p:txBody>
          <a:bodyPr wrap="square" rtlCol="0">
            <a:spAutoFit/>
          </a:bodyPr>
          <a:lstStyle/>
          <a:p>
            <a:r>
              <a:rPr kumimoji="1" lang="ja-JP" altLang="en-US" sz="900" dirty="0" smtClean="0">
                <a:solidFill>
                  <a:srgbClr val="0000FF"/>
                </a:solidFill>
              </a:rPr>
              <a:t>無線通信</a:t>
            </a:r>
            <a:endParaRPr kumimoji="1" lang="en-US" altLang="ja-JP" sz="900" dirty="0" smtClean="0">
              <a:solidFill>
                <a:srgbClr val="0000FF"/>
              </a:solidFill>
            </a:endParaRPr>
          </a:p>
          <a:p>
            <a:r>
              <a:rPr lang="ja-JP" altLang="en-US" sz="900" dirty="0">
                <a:solidFill>
                  <a:srgbClr val="0000FF"/>
                </a:solidFill>
              </a:rPr>
              <a:t>　</a:t>
            </a:r>
            <a:r>
              <a:rPr lang="ja-JP" altLang="en-US" sz="900" dirty="0" smtClean="0">
                <a:solidFill>
                  <a:srgbClr val="0000FF"/>
                </a:solidFill>
              </a:rPr>
              <a:t>　　　</a:t>
            </a:r>
            <a:r>
              <a:rPr kumimoji="1" lang="ja-JP" altLang="en-US" sz="900" dirty="0" smtClean="0">
                <a:solidFill>
                  <a:srgbClr val="0000FF"/>
                </a:solidFill>
              </a:rPr>
              <a:t>による計測</a:t>
            </a:r>
            <a:endParaRPr kumimoji="1" lang="ja-JP" altLang="en-US" sz="900" dirty="0">
              <a:solidFill>
                <a:srgbClr val="0000FF"/>
              </a:solidFill>
            </a:endParaRPr>
          </a:p>
        </p:txBody>
      </p:sp>
      <p:sp>
        <p:nvSpPr>
          <p:cNvPr id="161" name="テキスト ボックス 160"/>
          <p:cNvSpPr txBox="1"/>
          <p:nvPr/>
        </p:nvSpPr>
        <p:spPr>
          <a:xfrm>
            <a:off x="3453530" y="3994493"/>
            <a:ext cx="1102507" cy="369332"/>
          </a:xfrm>
          <a:prstGeom prst="rect">
            <a:avLst/>
          </a:prstGeom>
          <a:noFill/>
        </p:spPr>
        <p:txBody>
          <a:bodyPr wrap="square" rtlCol="0">
            <a:spAutoFit/>
          </a:bodyPr>
          <a:lstStyle/>
          <a:p>
            <a:r>
              <a:rPr kumimoji="1" lang="ja-JP" altLang="en-US" sz="900" dirty="0" smtClean="0">
                <a:solidFill>
                  <a:srgbClr val="0000FF"/>
                </a:solidFill>
              </a:rPr>
              <a:t>無線通信</a:t>
            </a:r>
            <a:endParaRPr lang="en-US" altLang="ja-JP" sz="900" dirty="0">
              <a:solidFill>
                <a:srgbClr val="0000FF"/>
              </a:solidFill>
            </a:endParaRPr>
          </a:p>
          <a:p>
            <a:r>
              <a:rPr kumimoji="1" lang="ja-JP" altLang="en-US" sz="900" dirty="0" smtClean="0">
                <a:solidFill>
                  <a:srgbClr val="0000FF"/>
                </a:solidFill>
              </a:rPr>
              <a:t>による計測</a:t>
            </a:r>
            <a:endParaRPr kumimoji="1" lang="ja-JP" altLang="en-US" sz="900" dirty="0">
              <a:solidFill>
                <a:srgbClr val="0000FF"/>
              </a:solidFill>
            </a:endParaRPr>
          </a:p>
        </p:txBody>
      </p:sp>
      <p:sp>
        <p:nvSpPr>
          <p:cNvPr id="162" name="正方形/長方形 161"/>
          <p:cNvSpPr/>
          <p:nvPr/>
        </p:nvSpPr>
        <p:spPr>
          <a:xfrm>
            <a:off x="1327180" y="1805444"/>
            <a:ext cx="1480213" cy="574516"/>
          </a:xfrm>
          <a:prstGeom prst="rect">
            <a:avLst/>
          </a:prstGeom>
          <a:solidFill>
            <a:srgbClr val="FFFFCC"/>
          </a:solidFill>
        </p:spPr>
        <p:txBody>
          <a:bodyPr wrap="none">
            <a:spAutoFit/>
          </a:bodyPr>
          <a:lstStyle/>
          <a:p>
            <a:pPr marL="367200" indent="-255600" algn="ctr">
              <a:spcBef>
                <a:spcPts val="400"/>
              </a:spcBef>
            </a:pP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cs typeface="メイリオ" pitchFamily="50" charset="-128"/>
              </a:rPr>
              <a:t>データロガー</a:t>
            </a:r>
            <a:endParaRPr lang="en-US" altLang="ja-JP" sz="1400" b="1" dirty="0" smtClean="0">
              <a:solidFill>
                <a:srgbClr val="0000FF"/>
              </a:solidFill>
              <a:latin typeface="HG丸ｺﾞｼｯｸM-PRO" panose="020F0600000000000000" pitchFamily="50" charset="-128"/>
              <a:ea typeface="HG丸ｺﾞｼｯｸM-PRO" panose="020F0600000000000000" pitchFamily="50" charset="-128"/>
              <a:cs typeface="メイリオ" pitchFamily="50" charset="-128"/>
            </a:endParaRPr>
          </a:p>
          <a:p>
            <a:pPr marL="367200" indent="-255600">
              <a:spcBef>
                <a:spcPts val="400"/>
              </a:spcBef>
            </a:pP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cs typeface="メイリオ" pitchFamily="50" charset="-128"/>
              </a:rPr>
              <a:t>ユニット</a:t>
            </a:r>
            <a:endParaRPr lang="en-US" altLang="ja-JP" sz="1400" b="1" dirty="0">
              <a:solidFill>
                <a:srgbClr val="0000FF"/>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63" name="正方形/長方形 162"/>
          <p:cNvSpPr/>
          <p:nvPr/>
        </p:nvSpPr>
        <p:spPr>
          <a:xfrm>
            <a:off x="1407471" y="4448649"/>
            <a:ext cx="1374735" cy="574516"/>
          </a:xfrm>
          <a:prstGeom prst="rect">
            <a:avLst/>
          </a:prstGeom>
          <a:solidFill>
            <a:srgbClr val="FFFFCC"/>
          </a:solidFill>
        </p:spPr>
        <p:txBody>
          <a:bodyPr wrap="none">
            <a:spAutoFit/>
          </a:bodyPr>
          <a:lstStyle/>
          <a:p>
            <a:pPr marL="367200" indent="-255600" algn="ctr">
              <a:spcBef>
                <a:spcPts val="400"/>
              </a:spcBef>
            </a:pPr>
            <a:r>
              <a:rPr lang="ja-JP" altLang="en-US" sz="1400" b="1" dirty="0">
                <a:solidFill>
                  <a:srgbClr val="0000FF"/>
                </a:solidFill>
                <a:latin typeface="HG丸ｺﾞｼｯｸM-PRO" panose="020F0600000000000000" pitchFamily="50" charset="-128"/>
                <a:ea typeface="HG丸ｺﾞｼｯｸM-PRO" panose="020F0600000000000000" pitchFamily="50" charset="-128"/>
                <a:cs typeface="メイリオ" pitchFamily="50" charset="-128"/>
              </a:rPr>
              <a:t>データロガー</a:t>
            </a:r>
            <a:endParaRPr lang="en-US" altLang="ja-JP" sz="1400" b="1" dirty="0">
              <a:solidFill>
                <a:srgbClr val="0000FF"/>
              </a:solidFill>
              <a:latin typeface="HG丸ｺﾞｼｯｸM-PRO" panose="020F0600000000000000" pitchFamily="50" charset="-128"/>
              <a:ea typeface="HG丸ｺﾞｼｯｸM-PRO" panose="020F0600000000000000" pitchFamily="50" charset="-128"/>
              <a:cs typeface="メイリオ" pitchFamily="50" charset="-128"/>
            </a:endParaRPr>
          </a:p>
          <a:p>
            <a:pPr marL="367200" indent="-255600">
              <a:spcBef>
                <a:spcPts val="400"/>
              </a:spcBef>
            </a:pP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cs typeface="メイリオ" pitchFamily="50" charset="-128"/>
              </a:rPr>
              <a:t>ユニット</a:t>
            </a:r>
            <a:endParaRPr lang="en-US" altLang="ja-JP" sz="1400" b="1" dirty="0">
              <a:solidFill>
                <a:srgbClr val="0000FF"/>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64" name="正方形/長方形 163"/>
          <p:cNvSpPr/>
          <p:nvPr/>
        </p:nvSpPr>
        <p:spPr>
          <a:xfrm>
            <a:off x="5308591" y="6024566"/>
            <a:ext cx="839948" cy="307777"/>
          </a:xfrm>
          <a:prstGeom prst="rect">
            <a:avLst/>
          </a:prstGeom>
          <a:solidFill>
            <a:srgbClr val="FFFFCC"/>
          </a:solidFill>
        </p:spPr>
        <p:txBody>
          <a:bodyPr wrap="square">
            <a:spAutoFit/>
          </a:bodyPr>
          <a:lstStyle/>
          <a:p>
            <a:pPr marL="367200" indent="-255600">
              <a:spcBef>
                <a:spcPts val="400"/>
              </a:spcBef>
            </a:pP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cs typeface="メイリオ" pitchFamily="50" charset="-128"/>
              </a:rPr>
              <a:t>雨量計</a:t>
            </a:r>
            <a:endParaRPr lang="en-US" altLang="ja-JP" sz="1400" b="1" dirty="0">
              <a:solidFill>
                <a:srgbClr val="0000FF"/>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5" name="正方形/長方形 4"/>
          <p:cNvSpPr/>
          <p:nvPr/>
        </p:nvSpPr>
        <p:spPr>
          <a:xfrm>
            <a:off x="3742253" y="1448114"/>
            <a:ext cx="3020371" cy="738664"/>
          </a:xfrm>
          <a:prstGeom prst="rect">
            <a:avLst/>
          </a:prstGeom>
          <a:noFill/>
          <a:ln>
            <a:solidFill>
              <a:srgbClr val="FF0000"/>
            </a:solidFill>
          </a:ln>
        </p:spPr>
        <p:txBody>
          <a:bodyPr wrap="square">
            <a:spAutoFit/>
          </a:bodyPr>
          <a:lstStyle/>
          <a:p>
            <a:r>
              <a:rPr lang="ja-JP" altLang="en-US" sz="1400" dirty="0" smtClean="0">
                <a:solidFill>
                  <a:srgbClr val="FF0000"/>
                </a:solidFill>
              </a:rPr>
              <a:t>計器</a:t>
            </a:r>
            <a:r>
              <a:rPr lang="ja-JP" altLang="en-US" sz="1400" dirty="0">
                <a:solidFill>
                  <a:srgbClr val="FF0000"/>
                </a:solidFill>
              </a:rPr>
              <a:t>埋設</a:t>
            </a:r>
            <a:r>
              <a:rPr lang="ja-JP" altLang="en-US" sz="1400" dirty="0" smtClean="0">
                <a:solidFill>
                  <a:srgbClr val="FF0000"/>
                </a:solidFill>
              </a:rPr>
              <a:t>深度は、</a:t>
            </a:r>
            <a:r>
              <a:rPr lang="ja-JP" altLang="en-US" sz="1400" dirty="0">
                <a:solidFill>
                  <a:srgbClr val="FF0000"/>
                </a:solidFill>
              </a:rPr>
              <a:t>地盤の硬軟、風化層や</a:t>
            </a:r>
            <a:r>
              <a:rPr lang="ja-JP" altLang="en-US" sz="1400" dirty="0" smtClean="0">
                <a:solidFill>
                  <a:srgbClr val="FF0000"/>
                </a:solidFill>
              </a:rPr>
              <a:t>崩壊土等の</a:t>
            </a:r>
            <a:r>
              <a:rPr lang="ja-JP" altLang="en-US" sz="1400" dirty="0">
                <a:solidFill>
                  <a:srgbClr val="FF0000"/>
                </a:solidFill>
              </a:rPr>
              <a:t>層厚を確認したうえ</a:t>
            </a:r>
            <a:r>
              <a:rPr lang="ja-JP" altLang="en-US" sz="1400" dirty="0" smtClean="0">
                <a:solidFill>
                  <a:srgbClr val="FF0000"/>
                </a:solidFill>
              </a:rPr>
              <a:t>で決定。</a:t>
            </a:r>
            <a:endParaRPr lang="ja-JP" altLang="en-US" sz="1400" dirty="0">
              <a:solidFill>
                <a:srgbClr val="FF0000"/>
              </a:solidFill>
            </a:endParaRPr>
          </a:p>
        </p:txBody>
      </p:sp>
      <p:sp>
        <p:nvSpPr>
          <p:cNvPr id="6" name="円/楕円 5"/>
          <p:cNvSpPr/>
          <p:nvPr/>
        </p:nvSpPr>
        <p:spPr>
          <a:xfrm>
            <a:off x="2607999" y="2574758"/>
            <a:ext cx="918273" cy="819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2607999" y="5237448"/>
            <a:ext cx="918273" cy="819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3308230" y="2142601"/>
            <a:ext cx="449859" cy="6368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p:nvPr/>
        </p:nvCxnSpPr>
        <p:spPr>
          <a:xfrm flipH="1">
            <a:off x="3265712" y="2142601"/>
            <a:ext cx="492377" cy="32961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7374685" y="4149080"/>
            <a:ext cx="1301771" cy="276999"/>
          </a:xfrm>
          <a:prstGeom prst="rect">
            <a:avLst/>
          </a:prstGeom>
          <a:noFill/>
          <a:ln>
            <a:noFill/>
          </a:ln>
        </p:spPr>
        <p:txBody>
          <a:bodyPr wrap="square" rtlCol="0">
            <a:spAutoFit/>
          </a:bodyPr>
          <a:lstStyle/>
          <a:p>
            <a:r>
              <a:rPr lang="ja-JP" altLang="en-US" sz="1200" dirty="0" smtClean="0">
                <a:latin typeface="HGP創英角ｺﾞｼｯｸUB" panose="020B0900000000000000" pitchFamily="50" charset="-128"/>
                <a:ea typeface="HGP創英角ｺﾞｼｯｸUB" panose="020B0900000000000000" pitchFamily="50" charset="-128"/>
              </a:rPr>
              <a:t>（枚方亀岡線）</a:t>
            </a:r>
            <a:endParaRPr lang="ja-JP" altLang="en-US" sz="1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49288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solidFill>
                  <a:schemeClr val="tx1"/>
                </a:solidFill>
                <a:latin typeface="HGSｺﾞｼｯｸM" panose="020B0600000000000000" pitchFamily="50" charset="-128"/>
                <a:ea typeface="HGSｺﾞｼｯｸM" panose="020B0600000000000000" pitchFamily="50" charset="-128"/>
              </a:rPr>
              <a:t>４．今後の進め方</a:t>
            </a:r>
            <a:r>
              <a:rPr lang="en-US" altLang="ja-JP" dirty="0" smtClean="0">
                <a:solidFill>
                  <a:schemeClr val="tx1"/>
                </a:solidFill>
                <a:latin typeface="HGSｺﾞｼｯｸM" panose="020B0600000000000000" pitchFamily="50" charset="-128"/>
                <a:ea typeface="HGSｺﾞｼｯｸM" panose="020B0600000000000000" pitchFamily="50" charset="-128"/>
              </a:rPr>
              <a:t/>
            </a:r>
            <a:br>
              <a:rPr lang="en-US" altLang="ja-JP" dirty="0" smtClean="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a:t>
            </a:r>
            <a:r>
              <a:rPr lang="ja-JP" altLang="en-US" sz="2700" dirty="0" smtClean="0">
                <a:solidFill>
                  <a:schemeClr val="tx1"/>
                </a:solidFill>
                <a:latin typeface="HGSｺﾞｼｯｸM" panose="020B0600000000000000" pitchFamily="50" charset="-128"/>
                <a:ea typeface="HGSｺﾞｼｯｸM" panose="020B0600000000000000" pitchFamily="50" charset="-128"/>
              </a:rPr>
              <a:t>１）検討フロー</a:t>
            </a:r>
            <a:endParaRPr kumimoji="1" lang="ja-JP" altLang="en-US" sz="2700" dirty="0">
              <a:solidFill>
                <a:schemeClr val="tx1"/>
              </a:solidFill>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5" name="角丸四角形 4"/>
          <p:cNvSpPr/>
          <p:nvPr/>
        </p:nvSpPr>
        <p:spPr>
          <a:xfrm>
            <a:off x="1907704" y="1569378"/>
            <a:ext cx="399381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①降雨指標の整理</a:t>
            </a:r>
          </a:p>
        </p:txBody>
      </p:sp>
      <p:sp>
        <p:nvSpPr>
          <p:cNvPr id="6" name="角丸四角形 5"/>
          <p:cNvSpPr/>
          <p:nvPr/>
        </p:nvSpPr>
        <p:spPr>
          <a:xfrm>
            <a:off x="1919490" y="2361466"/>
            <a:ext cx="398166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②災害履歴の整理</a:t>
            </a:r>
            <a:endParaRPr kumimoji="1" lang="ja-JP" altLang="en-US" dirty="0"/>
          </a:p>
        </p:txBody>
      </p:sp>
      <p:sp>
        <p:nvSpPr>
          <p:cNvPr id="8" name="角丸四角形 7"/>
          <p:cNvSpPr/>
          <p:nvPr/>
        </p:nvSpPr>
        <p:spPr>
          <a:xfrm>
            <a:off x="1994361" y="3227872"/>
            <a:ext cx="3904496" cy="60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③降雨停止</a:t>
            </a:r>
            <a:r>
              <a:rPr lang="ja-JP" altLang="en-US" dirty="0" smtClean="0"/>
              <a:t>時間等と災害の関係整理</a:t>
            </a:r>
            <a:endParaRPr lang="en-US" altLang="ja-JP" dirty="0"/>
          </a:p>
          <a:p>
            <a:pPr algn="ctr"/>
            <a:r>
              <a:rPr lang="ja-JP" altLang="en-US" dirty="0" smtClean="0">
                <a:solidFill>
                  <a:schemeClr val="tx1"/>
                </a:solidFill>
              </a:rPr>
              <a:t>～解除</a:t>
            </a:r>
            <a:r>
              <a:rPr lang="ja-JP" altLang="en-US" dirty="0">
                <a:solidFill>
                  <a:schemeClr val="tx1"/>
                </a:solidFill>
              </a:rPr>
              <a:t>基準の</a:t>
            </a:r>
            <a:r>
              <a:rPr lang="ja-JP" altLang="en-US" dirty="0" smtClean="0">
                <a:solidFill>
                  <a:schemeClr val="tx1"/>
                </a:solidFill>
              </a:rPr>
              <a:t>設定方法の検討～</a:t>
            </a:r>
            <a:endParaRPr kumimoji="1" lang="ja-JP" altLang="en-US" dirty="0">
              <a:solidFill>
                <a:schemeClr val="tx1"/>
              </a:solidFill>
            </a:endParaRPr>
          </a:p>
        </p:txBody>
      </p:sp>
      <p:sp>
        <p:nvSpPr>
          <p:cNvPr id="9" name="角丸四角形 8"/>
          <p:cNvSpPr/>
          <p:nvPr/>
        </p:nvSpPr>
        <p:spPr>
          <a:xfrm>
            <a:off x="2110687" y="5589240"/>
            <a:ext cx="3788170"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⑤規制発令の解除</a:t>
            </a:r>
            <a:r>
              <a:rPr kumimoji="1" lang="ja-JP" altLang="en-US" dirty="0" smtClean="0"/>
              <a:t>基準の設定</a:t>
            </a:r>
            <a:endParaRPr kumimoji="1" lang="ja-JP" altLang="en-US" dirty="0"/>
          </a:p>
        </p:txBody>
      </p:sp>
      <p:sp>
        <p:nvSpPr>
          <p:cNvPr id="10" name="下矢印 9"/>
          <p:cNvSpPr/>
          <p:nvPr/>
        </p:nvSpPr>
        <p:spPr>
          <a:xfrm>
            <a:off x="3846629" y="491719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94361" y="4197112"/>
            <a:ext cx="390449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④モニタリングによる確認</a:t>
            </a:r>
          </a:p>
        </p:txBody>
      </p:sp>
      <p:sp>
        <p:nvSpPr>
          <p:cNvPr id="12" name="フッター プレースホルダー 2"/>
          <p:cNvSpPr>
            <a:spLocks noGrp="1"/>
          </p:cNvSpPr>
          <p:nvPr>
            <p:ph type="ftr" sz="quarter" idx="11"/>
          </p:nvPr>
        </p:nvSpPr>
        <p:spPr>
          <a:xfrm>
            <a:off x="5220072" y="6344752"/>
            <a:ext cx="3505200" cy="365760"/>
          </a:xfrm>
        </p:spPr>
        <p:txBody>
          <a:bodyPr/>
          <a:lstStyle/>
          <a:p>
            <a:r>
              <a:rPr kumimoji="1" lang="ja-JP" altLang="en-US" smtClean="0"/>
              <a:t>資料５－２</a:t>
            </a:r>
            <a:endParaRPr kumimoji="1" lang="ja-JP" altLang="en-US" dirty="0"/>
          </a:p>
        </p:txBody>
      </p:sp>
    </p:spTree>
    <p:extLst>
      <p:ext uri="{BB962C8B-B14F-4D97-AF65-F5344CB8AC3E}">
        <p14:creationId xmlns:p14="http://schemas.microsoft.com/office/powerpoint/2010/main" val="2945578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４．今後の進め方</a:t>
            </a:r>
            <a:r>
              <a:rPr lang="en-US" altLang="ja-JP" sz="4400" dirty="0">
                <a:latin typeface="HGSｺﾞｼｯｸM" panose="020B0600000000000000" pitchFamily="50" charset="-128"/>
                <a:ea typeface="HGSｺﾞｼｯｸM" panose="020B0600000000000000" pitchFamily="50" charset="-128"/>
              </a:rPr>
              <a:t/>
            </a:r>
            <a:br>
              <a:rPr lang="en-US" altLang="ja-JP" sz="44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２）スケジュール</a:t>
            </a:r>
            <a:endParaRPr kumimoji="1" lang="ja-JP" altLang="en-US" sz="36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787744470"/>
              </p:ext>
            </p:extLst>
          </p:nvPr>
        </p:nvGraphicFramePr>
        <p:xfrm>
          <a:off x="395538" y="1556792"/>
          <a:ext cx="8496946" cy="3960440"/>
        </p:xfrm>
        <a:graphic>
          <a:graphicData uri="http://schemas.openxmlformats.org/drawingml/2006/table">
            <a:tbl>
              <a:tblPr firstRow="1" bandRow="1">
                <a:tableStyleId>{5C22544A-7EE6-4342-B048-85BDC9FD1C3A}</a:tableStyleId>
              </a:tblPr>
              <a:tblGrid>
                <a:gridCol w="1728190"/>
                <a:gridCol w="564063"/>
                <a:gridCol w="564063"/>
                <a:gridCol w="564063"/>
                <a:gridCol w="564063"/>
                <a:gridCol w="564063"/>
                <a:gridCol w="564063"/>
                <a:gridCol w="564063"/>
                <a:gridCol w="564063"/>
                <a:gridCol w="564063"/>
                <a:gridCol w="564063"/>
                <a:gridCol w="564063"/>
                <a:gridCol w="564063"/>
              </a:tblGrid>
              <a:tr h="782878">
                <a:tc>
                  <a:txBody>
                    <a:bodyPr/>
                    <a:lstStyle/>
                    <a:p>
                      <a:endParaRPr kumimoji="1" lang="ja-JP" altLang="en-US" sz="16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r>
                        <a:rPr kumimoji="1" lang="en-US" altLang="ja-JP" sz="1400" dirty="0" smtClean="0"/>
                        <a:t>H29</a:t>
                      </a:r>
                    </a:p>
                    <a:p>
                      <a:r>
                        <a:rPr kumimoji="1" lang="en-US" altLang="ja-JP" sz="1400" dirty="0" smtClean="0"/>
                        <a:t>1</a:t>
                      </a:r>
                      <a:r>
                        <a:rPr kumimoji="1" lang="ja-JP" altLang="en-US" sz="1400" dirty="0" smtClean="0"/>
                        <a:t>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endParaRPr kumimoji="1" lang="en-US" altLang="ja-JP" sz="1400" dirty="0" smtClean="0"/>
                    </a:p>
                    <a:p>
                      <a:r>
                        <a:rPr kumimoji="1" lang="ja-JP" altLang="en-US" sz="1400" dirty="0" smtClean="0"/>
                        <a:t>２月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endParaRPr kumimoji="1" lang="en-US" altLang="ja-JP" sz="1400" dirty="0" smtClean="0"/>
                    </a:p>
                    <a:p>
                      <a:r>
                        <a:rPr kumimoji="1" lang="ja-JP" altLang="en-US" sz="1400" dirty="0" smtClean="0"/>
                        <a:t>３月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４月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５月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endParaRPr kumimoji="1" lang="en-US" altLang="ja-JP" sz="1400" dirty="0" smtClean="0"/>
                    </a:p>
                    <a:p>
                      <a:r>
                        <a:rPr kumimoji="1" lang="ja-JP" altLang="en-US" sz="1400" dirty="0" smtClean="0"/>
                        <a:t>６月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７月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８月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mtClean="0"/>
                        <a:t>９月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10</a:t>
                      </a:r>
                      <a:r>
                        <a:rPr kumimoji="1" lang="ja-JP" altLang="en-US" sz="1400" dirty="0" smtClean="0"/>
                        <a:t>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a:t>
                      </a:r>
                      <a:r>
                        <a:rPr kumimoji="1" lang="ja-JP" altLang="en-US" sz="1400" dirty="0" smtClean="0"/>
                        <a:t>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12</a:t>
                      </a:r>
                      <a:r>
                        <a:rPr kumimoji="1" lang="ja-JP" altLang="en-US" sz="1400" dirty="0" smtClean="0"/>
                        <a:t>月</a:t>
                      </a:r>
                      <a:endParaRPr kumimoji="1" lang="ja-JP" altLang="en-US" sz="14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598671">
                <a:tc>
                  <a:txBody>
                    <a:bodyPr/>
                    <a:lstStyle/>
                    <a:p>
                      <a:r>
                        <a:rPr kumimoji="1" lang="ja-JP" altLang="en-US" sz="1400" dirty="0" smtClean="0"/>
                        <a:t>①降雨指標の整理</a:t>
                      </a:r>
                      <a:endParaRPr kumimoji="1" lang="ja-JP" altLang="en-US" sz="1400" dirty="0"/>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598671">
                <a:tc>
                  <a:txBody>
                    <a:bodyPr/>
                    <a:lstStyle/>
                    <a:p>
                      <a:r>
                        <a:rPr kumimoji="1" lang="ja-JP" altLang="en-US" sz="1400" dirty="0" smtClean="0"/>
                        <a:t>②災害履歴の整理</a:t>
                      </a:r>
                      <a:endParaRPr kumimoji="1" lang="ja-JP" altLang="en-US" sz="1400" dirty="0"/>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782878">
                <a:tc>
                  <a:txBody>
                    <a:bodyPr/>
                    <a:lstStyle/>
                    <a:p>
                      <a:r>
                        <a:rPr kumimoji="1" lang="ja-JP" altLang="en-US" sz="1400" dirty="0" smtClean="0"/>
                        <a:t>③降雨停止時間等と災害の関係整理</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598671">
                <a:tc>
                  <a:txBody>
                    <a:bodyPr/>
                    <a:lstStyle/>
                    <a:p>
                      <a:r>
                        <a:rPr kumimoji="1" lang="ja-JP" altLang="en-US" sz="1400" dirty="0" smtClean="0"/>
                        <a:t>④モニタリング</a:t>
                      </a:r>
                      <a:r>
                        <a:rPr kumimoji="1" lang="en-US" altLang="ja-JP" sz="1400" baseline="30000" dirty="0" smtClean="0"/>
                        <a:t>※</a:t>
                      </a:r>
                      <a:endParaRPr kumimoji="1" lang="ja-JP" altLang="en-US" sz="1400" baseline="30000" dirty="0"/>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598671">
                <a:tc>
                  <a:txBody>
                    <a:bodyPr/>
                    <a:lstStyle/>
                    <a:p>
                      <a:r>
                        <a:rPr kumimoji="1" lang="ja-JP" altLang="en-US" sz="1400" dirty="0" smtClean="0"/>
                        <a:t>⑤規制発令の解除基準の設定</a:t>
                      </a:r>
                      <a:endParaRPr kumimoji="1" lang="ja-JP" altLang="en-US" sz="1400" dirty="0"/>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bl>
          </a:graphicData>
        </a:graphic>
      </p:graphicFrame>
      <p:sp>
        <p:nvSpPr>
          <p:cNvPr id="6" name="右矢印 5"/>
          <p:cNvSpPr/>
          <p:nvPr/>
        </p:nvSpPr>
        <p:spPr>
          <a:xfrm>
            <a:off x="3707904" y="4509120"/>
            <a:ext cx="4032448" cy="236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99592" y="5517232"/>
            <a:ext cx="7776864" cy="369332"/>
          </a:xfrm>
          <a:prstGeom prst="rect">
            <a:avLst/>
          </a:prstGeom>
        </p:spPr>
        <p:txBody>
          <a:bodyPr wrap="square">
            <a:spAutoFit/>
          </a:bodyPr>
          <a:lstStyle/>
          <a:p>
            <a:r>
              <a:rPr lang="en-US" altLang="ja-JP" dirty="0" smtClean="0"/>
              <a:t>※</a:t>
            </a:r>
            <a:r>
              <a:rPr lang="ja-JP" altLang="en-US" dirty="0" smtClean="0"/>
              <a:t>計測期間は、平成</a:t>
            </a:r>
            <a:r>
              <a:rPr lang="en-US" altLang="ja-JP" dirty="0" smtClean="0"/>
              <a:t>29</a:t>
            </a:r>
            <a:r>
              <a:rPr lang="ja-JP" altLang="en-US" dirty="0" smtClean="0"/>
              <a:t>年</a:t>
            </a:r>
            <a:r>
              <a:rPr lang="en-US" altLang="ja-JP" dirty="0" smtClean="0"/>
              <a:t>3</a:t>
            </a:r>
            <a:r>
              <a:rPr lang="ja-JP" altLang="en-US" dirty="0" smtClean="0"/>
              <a:t>月</a:t>
            </a:r>
            <a:r>
              <a:rPr lang="en-US" altLang="ja-JP" dirty="0" smtClean="0"/>
              <a:t>27</a:t>
            </a:r>
            <a:r>
              <a:rPr lang="ja-JP" altLang="en-US" dirty="0" smtClean="0"/>
              <a:t>日～</a:t>
            </a:r>
            <a:r>
              <a:rPr lang="en-US" altLang="ja-JP" dirty="0"/>
              <a:t>10</a:t>
            </a:r>
            <a:r>
              <a:rPr lang="ja-JP" altLang="en-US" dirty="0" smtClean="0"/>
              <a:t>月</a:t>
            </a:r>
            <a:r>
              <a:rPr lang="ja-JP" altLang="en-US" dirty="0"/>
              <a:t>末</a:t>
            </a:r>
            <a:r>
              <a:rPr lang="ja-JP" altLang="en-US" dirty="0" smtClean="0"/>
              <a:t>までを想定（</a:t>
            </a:r>
            <a:r>
              <a:rPr lang="ja-JP" altLang="en-US" dirty="0"/>
              <a:t>梅雨時期＋台風期間</a:t>
            </a:r>
            <a:r>
              <a:rPr lang="ja-JP" altLang="en-US" dirty="0" smtClean="0"/>
              <a:t>）</a:t>
            </a:r>
            <a:endParaRPr lang="ja-JP" altLang="en-US" dirty="0"/>
          </a:p>
        </p:txBody>
      </p:sp>
      <p:sp>
        <p:nvSpPr>
          <p:cNvPr id="11" name="右矢印 10"/>
          <p:cNvSpPr/>
          <p:nvPr/>
        </p:nvSpPr>
        <p:spPr>
          <a:xfrm>
            <a:off x="2123728" y="2564904"/>
            <a:ext cx="3384376" cy="236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2123728" y="3140968"/>
            <a:ext cx="3384376" cy="236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2123728" y="3789040"/>
            <a:ext cx="3384376" cy="236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5508104" y="5064552"/>
            <a:ext cx="2520280" cy="236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5536680" y="2697520"/>
            <a:ext cx="0" cy="2485360"/>
          </a:xfrm>
          <a:prstGeom prst="straightConnector1">
            <a:avLst/>
          </a:prstGeom>
          <a:ln w="762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7740352" y="4603234"/>
            <a:ext cx="0" cy="579646"/>
          </a:xfrm>
          <a:prstGeom prst="straightConnector1">
            <a:avLst/>
          </a:prstGeom>
          <a:ln w="762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32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a:p>
        </p:txBody>
      </p:sp>
      <p:sp>
        <p:nvSpPr>
          <p:cNvPr id="6" name="タイトル 1"/>
          <p:cNvSpPr>
            <a:spLocks noGrp="1"/>
          </p:cNvSpPr>
          <p:nvPr>
            <p:ph type="title"/>
          </p:nvPr>
        </p:nvSpPr>
        <p:spPr>
          <a:xfrm>
            <a:off x="457200" y="18864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５</a:t>
            </a:r>
            <a:r>
              <a:rPr lang="ja-JP" altLang="en-US" dirty="0" smtClean="0">
                <a:latin typeface="HGSｺﾞｼｯｸM" panose="020B0600000000000000" pitchFamily="50" charset="-128"/>
                <a:ea typeface="HGSｺﾞｼｯｸM" panose="020B0600000000000000" pitchFamily="50" charset="-128"/>
              </a:rPr>
              <a:t>．まとめ</a:t>
            </a:r>
            <a:r>
              <a:rPr lang="ja-JP" altLang="en-US" sz="2400" dirty="0">
                <a:latin typeface="HGSｺﾞｼｯｸM" panose="020B0600000000000000" pitchFamily="50" charset="-128"/>
                <a:ea typeface="HGSｺﾞｼｯｸM" panose="020B0600000000000000" pitchFamily="50" charset="-128"/>
              </a:rPr>
              <a:t>（審議いただきたい事項）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971600" y="1340768"/>
            <a:ext cx="6696745" cy="4154984"/>
          </a:xfrm>
          <a:prstGeom prst="rect">
            <a:avLst/>
          </a:prstGeom>
          <a:noFill/>
        </p:spPr>
        <p:txBody>
          <a:bodyPr wrap="square" rtlCol="0">
            <a:spAutoFit/>
          </a:bodyPr>
          <a:lstStyle/>
          <a:p>
            <a:pPr marL="342900" indent="-342900">
              <a:buFont typeface="Wingdings" panose="05000000000000000000" pitchFamily="2" charset="2"/>
              <a:buChar char="Ø"/>
            </a:pPr>
            <a:r>
              <a:rPr lang="ja-JP" altLang="en-US" sz="3200" dirty="0" smtClean="0">
                <a:latin typeface="HGSｺﾞｼｯｸM" panose="020B0600000000000000" pitchFamily="50" charset="-128"/>
                <a:ea typeface="HGSｺﾞｼｯｸM" panose="020B0600000000000000" pitchFamily="50" charset="-128"/>
                <a:cs typeface="Meiryo UI" panose="020B0604030504040204" pitchFamily="50" charset="-128"/>
              </a:rPr>
              <a:t>検討概要について</a:t>
            </a:r>
            <a:endParaRPr lang="en-US" altLang="ja-JP" sz="3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622300" indent="-622300"/>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　　・基本的考え方</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622300" indent="-622300"/>
            <a:r>
              <a:rPr lang="ja-JP" altLang="en-US" sz="2800" smtClean="0">
                <a:latin typeface="HGSｺﾞｼｯｸM" panose="020B0600000000000000" pitchFamily="50" charset="-128"/>
                <a:ea typeface="HGSｺﾞｼｯｸM" panose="020B0600000000000000" pitchFamily="50" charset="-128"/>
                <a:cs typeface="Meiryo UI" panose="020B0604030504040204" pitchFamily="50" charset="-128"/>
              </a:rPr>
              <a:t>　　・検討</a:t>
            </a: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フロー</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3200" dirty="0" smtClean="0">
                <a:latin typeface="HGSｺﾞｼｯｸM" panose="020B0600000000000000" pitchFamily="50" charset="-128"/>
                <a:ea typeface="HGSｺﾞｼｯｸM" panose="020B0600000000000000" pitchFamily="50" charset="-128"/>
                <a:cs typeface="Meiryo UI" panose="020B0604030504040204" pitchFamily="50" charset="-128"/>
              </a:rPr>
              <a:t>モニタリングについて</a:t>
            </a:r>
            <a:endParaRPr lang="en-US" altLang="ja-JP" sz="3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・モニタリング内容</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　　・モニタリング場所</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3200" dirty="0" smtClean="0">
                <a:latin typeface="HGSｺﾞｼｯｸM" panose="020B0600000000000000" pitchFamily="50" charset="-128"/>
                <a:ea typeface="HGSｺﾞｼｯｸM" panose="020B0600000000000000" pitchFamily="50" charset="-128"/>
                <a:cs typeface="Meiryo UI" panose="020B0604030504040204" pitchFamily="50" charset="-128"/>
              </a:rPr>
              <a:t>今後の進め方について</a:t>
            </a:r>
            <a:endPar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259226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１．はじめに</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１）現在における運用</a:t>
            </a:r>
            <a:endParaRPr lang="ja-JP" altLang="en-US" sz="2700" dirty="0">
              <a:latin typeface="HGSｺﾞｼｯｸM" panose="020B0600000000000000" pitchFamily="50" charset="-128"/>
              <a:ea typeface="HGSｺﾞｼｯｸM" panose="020B0600000000000000" pitchFamily="50" charset="-128"/>
            </a:endParaRPr>
          </a:p>
        </p:txBody>
      </p:sp>
      <p:sp>
        <p:nvSpPr>
          <p:cNvPr id="8" name="フッター プレースホルダー 7"/>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5" name="テキスト ボックス 4"/>
          <p:cNvSpPr txBox="1"/>
          <p:nvPr/>
        </p:nvSpPr>
        <p:spPr>
          <a:xfrm>
            <a:off x="108496" y="2276872"/>
            <a:ext cx="8928000" cy="3970318"/>
          </a:xfrm>
          <a:prstGeom prst="rect">
            <a:avLst/>
          </a:prstGeom>
          <a:noFill/>
          <a:ln>
            <a:solidFill>
              <a:schemeClr val="tx1"/>
            </a:solidFill>
            <a:prstDash val="dash"/>
          </a:ln>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１．異常気象時における道路通行規制実施要領第８条で規定する通行規制の「規制基準に基づき所長が行うも</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のとする。」の補足事項は以下①②のとおりとする。</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①　規制開始は、降り始め（時間雨量３㎜以上の降雨量を観測したとき）からの降雨量の累計（連続雨</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量）が規制基準に達したとき。</a:t>
            </a: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②　原則として、連続雨量は時間雨量２㎜以下が６時間連続した場合には、その時点で０㎜リセットと</a:t>
            </a:r>
            <a:r>
              <a:rPr lang="ja-JP" altLang="en-US" sz="1400" dirty="0" err="1">
                <a:latin typeface="HGSｺﾞｼｯｸM" panose="020B0600000000000000" pitchFamily="50" charset="-128"/>
                <a:ea typeface="HGSｺﾞｼｯｸM" panose="020B0600000000000000" pitchFamily="50" charset="-128"/>
                <a:cs typeface="Meiryo UI" panose="020B0604030504040204" pitchFamily="50" charset="-128"/>
              </a:rPr>
              <a:t>す</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る。</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２．異常気象時における道路通行規制実施要領第</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条で規定する</a:t>
            </a:r>
            <a:r>
              <a:rPr lang="ja-JP" altLang="en-US" sz="14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通行規制の解除</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について、以下の①～③を満</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たした場合は通行規制を解除するものとする。</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①　当該通行規制区間（以下「当該区間」という。）において、以下の２項目を満足していること。</a:t>
            </a: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・大阪府土砂災害の防災情報において、当該区間の規制対象としている雨量観測所の「雨量観測所危険</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度判定状況」が、現在及び３時間後の予測で「土砂災害の発生危険ゾーン」の危険度に到達していな</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いこと。</a:t>
            </a: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・気象庁の「土砂災害警戒判定メッシュ情報」において、当該区間の規制の原因となる危険箇所が</a:t>
            </a:r>
            <a:r>
              <a:rPr lang="ja-JP" altLang="en-US" sz="1400" dirty="0" err="1">
                <a:latin typeface="HGSｺﾞｼｯｸM" panose="020B0600000000000000" pitchFamily="50" charset="-128"/>
                <a:ea typeface="HGSｺﾞｼｯｸM" panose="020B0600000000000000" pitchFamily="50" charset="-128"/>
                <a:cs typeface="Meiryo UI" panose="020B0604030504040204" pitchFamily="50" charset="-128"/>
              </a:rPr>
              <a:t>含ま</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400" dirty="0" err="1">
                <a:latin typeface="HGSｺﾞｼｯｸM" panose="020B0600000000000000" pitchFamily="50" charset="-128"/>
                <a:ea typeface="HGSｺﾞｼｯｸM" panose="020B0600000000000000" pitchFamily="50" charset="-128"/>
                <a:cs typeface="Meiryo UI" panose="020B0604030504040204" pitchFamily="50" charset="-128"/>
              </a:rPr>
              <a:t>れる</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メッシュが実況、予想で土砂災害警戒情報の基準に到達していないこと。</a:t>
            </a: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②　</a:t>
            </a:r>
            <a:r>
              <a:rPr lang="ja-JP" altLang="en-US" sz="14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時間雨量２㎜以下が３時間連続し、その後３時間、大阪府土砂災害の防災情報の当該区間の規制対象</a:t>
            </a:r>
            <a:endParaRPr lang="en-US" altLang="ja-JP" sz="14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4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としている雨量観測所の時間雨量２㎜以下が続くと予想されていること</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③　当該区間の全区間をパトロールし、安全に通行できることが確認できたこと。</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テキスト ボックス 6"/>
          <p:cNvSpPr txBox="1"/>
          <p:nvPr/>
        </p:nvSpPr>
        <p:spPr>
          <a:xfrm>
            <a:off x="100233" y="1268760"/>
            <a:ext cx="8928000" cy="830997"/>
          </a:xfrm>
          <a:prstGeom prst="rect">
            <a:avLst/>
          </a:prstGeom>
          <a:solidFill>
            <a:schemeClr val="bg2"/>
          </a:solidFill>
          <a:ln>
            <a:solidFill>
              <a:schemeClr val="tx1"/>
            </a:solidFill>
          </a:ln>
        </p:spPr>
        <p:txBody>
          <a:bodyPr wrap="square" rtlCol="0">
            <a:spAutoFit/>
          </a:bodyPr>
          <a:lstStyle/>
          <a:p>
            <a:pPr marL="457200" indent="-457200">
              <a:buFont typeface="Wingdings" panose="05000000000000000000" pitchFamily="2" charset="2"/>
              <a:buChar char="l"/>
            </a:pPr>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b="1" dirty="0">
                <a:latin typeface="HGSｺﾞｼｯｸM" panose="020B0600000000000000" pitchFamily="50" charset="-128"/>
                <a:ea typeface="HGSｺﾞｼｯｸM" panose="020B0600000000000000" pitchFamily="50" charset="-128"/>
                <a:cs typeface="Meiryo UI" panose="020B0604030504040204" pitchFamily="50" charset="-128"/>
              </a:rPr>
              <a:t>27</a:t>
            </a:r>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400" b="1"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月</a:t>
            </a:r>
            <a:r>
              <a:rPr lang="en-US" altLang="ja-JP" sz="2400" b="1"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日（大阪府）</a:t>
            </a:r>
          </a:p>
          <a:p>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　　異常気象時における通行規制の運用について（通知）</a:t>
            </a:r>
          </a:p>
        </p:txBody>
      </p:sp>
    </p:spTree>
    <p:extLst>
      <p:ext uri="{BB962C8B-B14F-4D97-AF65-F5344CB8AC3E}">
        <p14:creationId xmlns:p14="http://schemas.microsoft.com/office/powerpoint/2010/main" val="2608018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8" name="テキスト ボックス 7"/>
          <p:cNvSpPr txBox="1"/>
          <p:nvPr/>
        </p:nvSpPr>
        <p:spPr>
          <a:xfrm>
            <a:off x="539552" y="1340768"/>
            <a:ext cx="7920880" cy="830997"/>
          </a:xfrm>
          <a:prstGeom prst="rect">
            <a:avLst/>
          </a:prstGeom>
          <a:noFill/>
          <a:ln>
            <a:noFill/>
            <a:prstDash val="dash"/>
          </a:ln>
        </p:spPr>
        <p:txBody>
          <a:bodyPr wrap="square" rtlCol="0">
            <a:spAutoFit/>
          </a:bodyPr>
          <a:lstStyle/>
          <a:p>
            <a:pPr marL="457200" indent="-457200">
              <a:buFont typeface="Wingdings" panose="05000000000000000000" pitchFamily="2" charset="2"/>
              <a:buChar char="Ø"/>
            </a:pP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降雨と地質</a:t>
            </a:r>
            <a:r>
              <a:rPr lang="ja-JP" altLang="en-US" sz="2400" dirty="0">
                <a:solidFill>
                  <a:srgbClr val="000000"/>
                </a:solidFill>
                <a:latin typeface="HGSｺﾞｼｯｸM" panose="020B0600000000000000" pitchFamily="50" charset="-128"/>
                <a:ea typeface="HGSｺﾞｼｯｸM" panose="020B0600000000000000" pitchFamily="50" charset="-128"/>
                <a:cs typeface="Times New Roman"/>
              </a:rPr>
              <a:t>・地形</a:t>
            </a: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特性の</a:t>
            </a:r>
            <a:r>
              <a:rPr lang="ja-JP" altLang="en-US" sz="2400" dirty="0">
                <a:solidFill>
                  <a:srgbClr val="000000"/>
                </a:solidFill>
                <a:latin typeface="HGSｺﾞｼｯｸM" panose="020B0600000000000000" pitchFamily="50" charset="-128"/>
                <a:ea typeface="HGSｺﾞｼｯｸM" panose="020B0600000000000000" pitchFamily="50" charset="-128"/>
                <a:cs typeface="Times New Roman"/>
              </a:rPr>
              <a:t>関係</a:t>
            </a:r>
            <a:r>
              <a:rPr lang="ja-JP" altLang="en-US" sz="2000" dirty="0">
                <a:solidFill>
                  <a:srgbClr val="000000"/>
                </a:solidFill>
                <a:latin typeface="HGSｺﾞｼｯｸM" panose="020B0600000000000000" pitchFamily="50" charset="-128"/>
                <a:ea typeface="HGSｺﾞｼｯｸM" panose="020B0600000000000000" pitchFamily="50" charset="-128"/>
                <a:cs typeface="Times New Roman"/>
              </a:rPr>
              <a:t>（雨量と雨水浸透挙動）</a:t>
            </a:r>
            <a:endParaRPr lang="en-US" altLang="ja-JP" sz="2000" dirty="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buFont typeface="Wingdings" panose="05000000000000000000" pitchFamily="2" charset="2"/>
              <a:buChar char="Ø"/>
            </a:pP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降雨と災害</a:t>
            </a:r>
            <a:r>
              <a:rPr lang="ja-JP" altLang="en-US" sz="2400" dirty="0">
                <a:solidFill>
                  <a:srgbClr val="000000"/>
                </a:solidFill>
                <a:latin typeface="HGSｺﾞｼｯｸM" panose="020B0600000000000000" pitchFamily="50" charset="-128"/>
                <a:ea typeface="HGSｺﾞｼｯｸM" panose="020B0600000000000000" pitchFamily="50" charset="-128"/>
                <a:cs typeface="Times New Roman"/>
              </a:rPr>
              <a:t>発生</a:t>
            </a: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履歴の</a:t>
            </a:r>
            <a:r>
              <a:rPr lang="ja-JP" altLang="en-US" sz="2400" dirty="0">
                <a:solidFill>
                  <a:srgbClr val="000000"/>
                </a:solidFill>
                <a:latin typeface="HGSｺﾞｼｯｸM" panose="020B0600000000000000" pitchFamily="50" charset="-128"/>
                <a:ea typeface="HGSｺﾞｼｯｸM" panose="020B0600000000000000" pitchFamily="50" charset="-128"/>
                <a:cs typeface="Times New Roman"/>
              </a:rPr>
              <a:t>関係</a:t>
            </a:r>
            <a:r>
              <a:rPr lang="ja-JP" altLang="en-US" sz="2000" dirty="0" smtClean="0">
                <a:solidFill>
                  <a:srgbClr val="000000"/>
                </a:solidFill>
                <a:latin typeface="HGSｺﾞｼｯｸM" panose="020B0600000000000000" pitchFamily="50" charset="-128"/>
                <a:ea typeface="HGSｺﾞｼｯｸM" panose="020B0600000000000000" pitchFamily="50" charset="-128"/>
                <a:cs typeface="Times New Roman"/>
              </a:rPr>
              <a:t>（雨量と災害</a:t>
            </a:r>
            <a:r>
              <a:rPr lang="ja-JP" altLang="en-US" sz="2000" dirty="0">
                <a:solidFill>
                  <a:srgbClr val="000000"/>
                </a:solidFill>
                <a:latin typeface="HGSｺﾞｼｯｸM" panose="020B0600000000000000" pitchFamily="50" charset="-128"/>
                <a:ea typeface="HGSｺﾞｼｯｸM" panose="020B0600000000000000" pitchFamily="50" charset="-128"/>
                <a:cs typeface="Times New Roman"/>
              </a:rPr>
              <a:t>発生</a:t>
            </a:r>
            <a:r>
              <a:rPr lang="ja-JP" altLang="en-US" sz="2000" dirty="0" smtClean="0">
                <a:solidFill>
                  <a:srgbClr val="000000"/>
                </a:solidFill>
                <a:latin typeface="HGSｺﾞｼｯｸM" panose="020B0600000000000000" pitchFamily="50" charset="-128"/>
                <a:ea typeface="HGSｺﾞｼｯｸM" panose="020B0600000000000000" pitchFamily="50" charset="-128"/>
                <a:cs typeface="Times New Roman"/>
              </a:rPr>
              <a:t>時間）</a:t>
            </a:r>
            <a:endParaRPr lang="en-US" altLang="ja-JP" sz="2000" dirty="0">
              <a:solidFill>
                <a:srgbClr val="000000"/>
              </a:solidFill>
              <a:latin typeface="HGSｺﾞｼｯｸM" panose="020B0600000000000000" pitchFamily="50" charset="-128"/>
              <a:ea typeface="HGSｺﾞｼｯｸM" panose="020B0600000000000000" pitchFamily="50" charset="-128"/>
              <a:cs typeface="Times New Roman"/>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254872417"/>
              </p:ext>
            </p:extLst>
          </p:nvPr>
        </p:nvGraphicFramePr>
        <p:xfrm>
          <a:off x="757610" y="2339930"/>
          <a:ext cx="7414790" cy="3897382"/>
        </p:xfrm>
        <a:graphic>
          <a:graphicData uri="http://schemas.openxmlformats.org/presentationml/2006/ole">
            <mc:AlternateContent xmlns:mc="http://schemas.openxmlformats.org/markup-compatibility/2006">
              <mc:Choice xmlns:v="urn:schemas-microsoft-com:vml" Requires="v">
                <p:oleObj spid="_x0000_s5153" name="Picture" r:id="rId4" imgW="6696000" imgH="3533760" progId="Word.Picture.8">
                  <p:embed/>
                </p:oleObj>
              </mc:Choice>
              <mc:Fallback>
                <p:oleObj name="Picture" r:id="rId4" imgW="6696000" imgH="3533760" progId="Word.Picture.8">
                  <p:embed/>
                  <p:pic>
                    <p:nvPicPr>
                      <p:cNvPr id="0" name=""/>
                      <p:cNvPicPr>
                        <a:picLocks noChangeAspect="1" noChangeArrowheads="1"/>
                      </p:cNvPicPr>
                      <p:nvPr/>
                    </p:nvPicPr>
                    <p:blipFill>
                      <a:blip>
                        <a:grayscl/>
                        <a:biLevel thresh="50000"/>
                      </a:blip>
                      <a:srcRect/>
                      <a:stretch>
                        <a:fillRect/>
                      </a:stretch>
                    </p:blipFill>
                    <p:spPr bwMode="auto">
                      <a:xfrm>
                        <a:off x="757610" y="2339930"/>
                        <a:ext cx="7414790" cy="3897382"/>
                      </a:xfrm>
                      <a:prstGeom prst="rect">
                        <a:avLst/>
                      </a:prstGeom>
                      <a:solidFill>
                        <a:schemeClr val="bg2"/>
                      </a:solidFill>
                      <a:ln>
                        <a:noFill/>
                      </a:ln>
                    </p:spPr>
                  </p:pic>
                </p:oleObj>
              </mc:Fallback>
            </mc:AlternateContent>
          </a:graphicData>
        </a:graphic>
      </p:graphicFrame>
      <p:sp>
        <p:nvSpPr>
          <p:cNvPr id="7" name="テキスト ボックス 6"/>
          <p:cNvSpPr txBox="1"/>
          <p:nvPr/>
        </p:nvSpPr>
        <p:spPr>
          <a:xfrm>
            <a:off x="6300192" y="2402885"/>
            <a:ext cx="2172190" cy="954107"/>
          </a:xfrm>
          <a:prstGeom prst="rect">
            <a:avLst/>
          </a:prstGeom>
          <a:solidFill>
            <a:schemeClr val="bg1"/>
          </a:solidFill>
          <a:ln>
            <a:solidFill>
              <a:schemeClr val="tx1"/>
            </a:solidFill>
            <a:prstDash val="dash"/>
          </a:ln>
        </p:spPr>
        <p:txBody>
          <a:bodyPr wrap="square" rtlCol="0">
            <a:spAutoFit/>
          </a:bodyPr>
          <a:lstStyle/>
          <a:p>
            <a:r>
              <a:rPr lang="ja-JP" altLang="ja-JP" sz="1400" dirty="0">
                <a:latin typeface="Meiryo UI" panose="020B0604030504040204" pitchFamily="50" charset="-128"/>
                <a:ea typeface="Meiryo UI" panose="020B0604030504040204" pitchFamily="50" charset="-128"/>
                <a:cs typeface="Meiryo UI" panose="020B0604030504040204" pitchFamily="50" charset="-128"/>
              </a:rPr>
              <a:t>規制を解除する条件は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斜面崩壊の発生確率が極めて低くなった時点として設定される必要がある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a:spLocks noGrp="1"/>
          </p:cNvSpPr>
          <p:nvPr>
            <p:ph type="title"/>
          </p:nvPr>
        </p:nvSpPr>
        <p:spPr>
          <a:xfrm>
            <a:off x="457200" y="228600"/>
            <a:ext cx="8229600" cy="914400"/>
          </a:xfrm>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１．はじめに</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２）降雨と規制の関係</a:t>
            </a:r>
            <a:endParaRPr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29585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descr="降雨停止"/>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390" y="2348880"/>
            <a:ext cx="6242954" cy="3764135"/>
          </a:xfrm>
          <a:prstGeom prst="rect">
            <a:avLst/>
          </a:prstGeom>
          <a:noFill/>
          <a:ln>
            <a:noFill/>
          </a:ln>
        </p:spPr>
      </p:pic>
      <p:sp>
        <p:nvSpPr>
          <p:cNvPr id="10" name="テキスト ボックス 9"/>
          <p:cNvSpPr txBox="1"/>
          <p:nvPr/>
        </p:nvSpPr>
        <p:spPr>
          <a:xfrm>
            <a:off x="539552" y="1196752"/>
            <a:ext cx="8162037" cy="1015663"/>
          </a:xfrm>
          <a:prstGeom prst="rect">
            <a:avLst/>
          </a:prstGeom>
          <a:noFill/>
        </p:spPr>
        <p:txBody>
          <a:bodyPr wrap="square" rtlCol="0">
            <a:spAutoFit/>
          </a:bodyPr>
          <a:lstStyle/>
          <a:p>
            <a:r>
              <a:rPr lang="ja-JP" altLang="ja-JP" sz="2000" dirty="0">
                <a:latin typeface="Meiryo UI" panose="020B0604030504040204" pitchFamily="50" charset="-128"/>
                <a:ea typeface="Meiryo UI" panose="020B0604030504040204" pitchFamily="50" charset="-128"/>
                <a:cs typeface="Meiryo UI" panose="020B0604030504040204" pitchFamily="50" charset="-128"/>
              </a:rPr>
              <a:t>建設省（現 国土交通省）によって調査された災害発生時刻と降雨停止時刻の関係</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一部</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の事例を除くほぼ全ての災害</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降雨</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停止以前に</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発生</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このデータ</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ja-JP" sz="2000" u="sng" dirty="0" smtClean="0">
                <a:latin typeface="Meiryo UI" panose="020B0604030504040204" pitchFamily="50" charset="-128"/>
                <a:ea typeface="Meiryo UI" panose="020B0604030504040204" pitchFamily="50" charset="-128"/>
                <a:cs typeface="Meiryo UI" panose="020B0604030504040204" pitchFamily="50" charset="-128"/>
              </a:rPr>
              <a:t>解除</a:t>
            </a:r>
            <a:r>
              <a:rPr lang="ja-JP" altLang="ja-JP" sz="2000" u="sng" dirty="0">
                <a:latin typeface="Meiryo UI" panose="020B0604030504040204" pitchFamily="50" charset="-128"/>
                <a:ea typeface="Meiryo UI" panose="020B0604030504040204" pitchFamily="50" charset="-128"/>
                <a:cs typeface="Meiryo UI" panose="020B0604030504040204" pitchFamily="50" charset="-128"/>
              </a:rPr>
              <a:t>基準の目安として「降雨停止後</a:t>
            </a:r>
            <a:r>
              <a:rPr lang="en-US" altLang="ja-JP" sz="2000" u="sng" dirty="0">
                <a:latin typeface="Meiryo UI" panose="020B0604030504040204" pitchFamily="50" charset="-128"/>
                <a:ea typeface="Meiryo UI" panose="020B0604030504040204" pitchFamily="50" charset="-128"/>
                <a:cs typeface="Meiryo UI" panose="020B0604030504040204" pitchFamily="50" charset="-128"/>
              </a:rPr>
              <a:t>3</a:t>
            </a:r>
            <a:r>
              <a:rPr lang="ja-JP" altLang="ja-JP" sz="2000" u="sng" dirty="0">
                <a:latin typeface="Meiryo UI" panose="020B0604030504040204" pitchFamily="50" charset="-128"/>
                <a:ea typeface="Meiryo UI" panose="020B0604030504040204" pitchFamily="50" charset="-128"/>
                <a:cs typeface="Meiryo UI" panose="020B0604030504040204" pitchFamily="50" charset="-128"/>
              </a:rPr>
              <a:t>時間</a:t>
            </a:r>
            <a:r>
              <a:rPr lang="ja-JP" altLang="ja-JP" sz="20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示</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された</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23928" y="6093296"/>
            <a:ext cx="4752528" cy="276999"/>
          </a:xfrm>
          <a:prstGeom prst="rect">
            <a:avLst/>
          </a:prstGeom>
          <a:noFill/>
        </p:spPr>
        <p:txBody>
          <a:bodyPr wrap="squar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実効雨量法の手引き，道路保全技術センター，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1994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a:spLocks noGrp="1"/>
          </p:cNvSpPr>
          <p:nvPr>
            <p:ph type="title"/>
          </p:nvPr>
        </p:nvSpPr>
        <p:spPr>
          <a:xfrm>
            <a:off x="457200" y="228600"/>
            <a:ext cx="8229600" cy="914400"/>
          </a:xfrm>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１．はじめに</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３）解除基準設定の考え方</a:t>
            </a:r>
            <a:endParaRPr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0874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solidFill>
                  <a:schemeClr val="tx1"/>
                </a:solidFill>
                <a:latin typeface="HGSｺﾞｼｯｸM" panose="020B0600000000000000" pitchFamily="50" charset="-128"/>
                <a:ea typeface="HGSｺﾞｼｯｸM" panose="020B0600000000000000" pitchFamily="50" charset="-128"/>
              </a:rPr>
              <a:t>２．検討概要</a:t>
            </a:r>
            <a:r>
              <a:rPr lang="en-US" altLang="ja-JP" dirty="0">
                <a:solidFill>
                  <a:schemeClr val="tx1"/>
                </a:solidFill>
                <a:latin typeface="HGSｺﾞｼｯｸM" panose="020B0600000000000000" pitchFamily="50" charset="-128"/>
                <a:ea typeface="HGSｺﾞｼｯｸM" panose="020B0600000000000000" pitchFamily="50" charset="-128"/>
              </a:rPr>
              <a:t/>
            </a:r>
            <a:br>
              <a:rPr lang="en-US" altLang="ja-JP"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a:t>
            </a:r>
            <a:r>
              <a:rPr lang="en-US" altLang="ja-JP" sz="2700" dirty="0" smtClean="0">
                <a:solidFill>
                  <a:schemeClr val="tx1"/>
                </a:solidFill>
                <a:latin typeface="HGSｺﾞｼｯｸM" panose="020B0600000000000000" pitchFamily="50" charset="-128"/>
                <a:ea typeface="HGSｺﾞｼｯｸM" panose="020B0600000000000000" pitchFamily="50" charset="-128"/>
              </a:rPr>
              <a:t>1</a:t>
            </a:r>
            <a:r>
              <a:rPr lang="ja-JP" altLang="en-US" sz="2700" dirty="0" smtClean="0">
                <a:solidFill>
                  <a:schemeClr val="tx1"/>
                </a:solidFill>
                <a:latin typeface="HGSｺﾞｼｯｸM" panose="020B0600000000000000" pitchFamily="50" charset="-128"/>
                <a:ea typeface="HGSｺﾞｼｯｸM" panose="020B0600000000000000" pitchFamily="50" charset="-128"/>
              </a:rPr>
              <a:t>）検討フロー</a:t>
            </a:r>
            <a:endParaRPr kumimoji="1" lang="ja-JP" altLang="en-US" sz="2700" dirty="0">
              <a:solidFill>
                <a:schemeClr val="tx1"/>
              </a:solidFill>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5" name="角丸四角形 4"/>
          <p:cNvSpPr/>
          <p:nvPr/>
        </p:nvSpPr>
        <p:spPr>
          <a:xfrm>
            <a:off x="1907704" y="1569378"/>
            <a:ext cx="399381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①降雨指標の整理</a:t>
            </a:r>
          </a:p>
        </p:txBody>
      </p:sp>
      <p:sp>
        <p:nvSpPr>
          <p:cNvPr id="6" name="角丸四角形 5"/>
          <p:cNvSpPr/>
          <p:nvPr/>
        </p:nvSpPr>
        <p:spPr>
          <a:xfrm>
            <a:off x="1919490" y="2361466"/>
            <a:ext cx="398166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②災害履歴の整理</a:t>
            </a:r>
            <a:endParaRPr kumimoji="1" lang="ja-JP" altLang="en-US" dirty="0"/>
          </a:p>
        </p:txBody>
      </p:sp>
      <p:sp>
        <p:nvSpPr>
          <p:cNvPr id="8" name="角丸四角形 7"/>
          <p:cNvSpPr/>
          <p:nvPr/>
        </p:nvSpPr>
        <p:spPr>
          <a:xfrm>
            <a:off x="1994361" y="3227872"/>
            <a:ext cx="3904496" cy="60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③降雨停止</a:t>
            </a:r>
            <a:r>
              <a:rPr lang="ja-JP" altLang="en-US" dirty="0" smtClean="0"/>
              <a:t>時間等と災害の関係整理</a:t>
            </a:r>
            <a:endParaRPr lang="en-US" altLang="ja-JP" dirty="0"/>
          </a:p>
          <a:p>
            <a:pPr algn="ctr"/>
            <a:r>
              <a:rPr lang="ja-JP" altLang="en-US" dirty="0" smtClean="0">
                <a:solidFill>
                  <a:schemeClr val="tx1"/>
                </a:solidFill>
              </a:rPr>
              <a:t>～解除</a:t>
            </a:r>
            <a:r>
              <a:rPr lang="ja-JP" altLang="en-US" dirty="0">
                <a:solidFill>
                  <a:schemeClr val="tx1"/>
                </a:solidFill>
              </a:rPr>
              <a:t>基準の</a:t>
            </a:r>
            <a:r>
              <a:rPr lang="ja-JP" altLang="en-US" dirty="0" smtClean="0">
                <a:solidFill>
                  <a:schemeClr val="tx1"/>
                </a:solidFill>
              </a:rPr>
              <a:t>設定方法の検討～</a:t>
            </a:r>
            <a:endParaRPr kumimoji="1" lang="ja-JP" altLang="en-US" dirty="0">
              <a:solidFill>
                <a:schemeClr val="tx1"/>
              </a:solidFill>
            </a:endParaRPr>
          </a:p>
        </p:txBody>
      </p:sp>
      <p:sp>
        <p:nvSpPr>
          <p:cNvPr id="9" name="角丸四角形 8"/>
          <p:cNvSpPr/>
          <p:nvPr/>
        </p:nvSpPr>
        <p:spPr>
          <a:xfrm>
            <a:off x="2110687" y="5589240"/>
            <a:ext cx="3788170"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⑤規制発令の解除</a:t>
            </a:r>
            <a:r>
              <a:rPr kumimoji="1" lang="ja-JP" altLang="en-US" dirty="0" smtClean="0"/>
              <a:t>基準の設定</a:t>
            </a:r>
            <a:endParaRPr kumimoji="1" lang="ja-JP" altLang="en-US" dirty="0"/>
          </a:p>
        </p:txBody>
      </p:sp>
      <p:sp>
        <p:nvSpPr>
          <p:cNvPr id="10" name="下矢印 9"/>
          <p:cNvSpPr/>
          <p:nvPr/>
        </p:nvSpPr>
        <p:spPr>
          <a:xfrm>
            <a:off x="3846629" y="491719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94361" y="4197112"/>
            <a:ext cx="390449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④モニタリングによる確認</a:t>
            </a:r>
          </a:p>
        </p:txBody>
      </p:sp>
      <p:sp>
        <p:nvSpPr>
          <p:cNvPr id="12" name="フッター プレースホルダー 2"/>
          <p:cNvSpPr>
            <a:spLocks noGrp="1"/>
          </p:cNvSpPr>
          <p:nvPr>
            <p:ph type="ftr" sz="quarter" idx="11"/>
          </p:nvPr>
        </p:nvSpPr>
        <p:spPr>
          <a:xfrm>
            <a:off x="5220072" y="6344752"/>
            <a:ext cx="3505200" cy="365760"/>
          </a:xfrm>
        </p:spPr>
        <p:txBody>
          <a:bodyPr/>
          <a:lstStyle/>
          <a:p>
            <a:r>
              <a:rPr kumimoji="1" lang="ja-JP" altLang="en-US" smtClean="0"/>
              <a:t>資料５－２</a:t>
            </a:r>
            <a:endParaRPr kumimoji="1" lang="ja-JP" altLang="en-US" dirty="0"/>
          </a:p>
        </p:txBody>
      </p:sp>
      <p:sp>
        <p:nvSpPr>
          <p:cNvPr id="3" name="右中かっこ 2"/>
          <p:cNvSpPr/>
          <p:nvPr/>
        </p:nvSpPr>
        <p:spPr>
          <a:xfrm>
            <a:off x="6167151" y="1604824"/>
            <a:ext cx="324036" cy="2267694"/>
          </a:xfrm>
          <a:prstGeom prst="rightBrace">
            <a:avLst>
              <a:gd name="adj1" fmla="val 8333"/>
              <a:gd name="adj2" fmla="val 487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a:off x="6582647" y="2531636"/>
            <a:ext cx="1492716" cy="369332"/>
          </a:xfrm>
          <a:prstGeom prst="rect">
            <a:avLst/>
          </a:prstGeom>
        </p:spPr>
        <p:txBody>
          <a:bodyPr wrap="none">
            <a:spAutoFit/>
          </a:bodyPr>
          <a:lstStyle/>
          <a:p>
            <a:r>
              <a:rPr lang="ja-JP" altLang="en-US" dirty="0" smtClean="0"/>
              <a:t>現在、整理中</a:t>
            </a:r>
            <a:endParaRPr lang="ja-JP" altLang="ja-JP" dirty="0"/>
          </a:p>
        </p:txBody>
      </p:sp>
      <p:sp>
        <p:nvSpPr>
          <p:cNvPr id="14" name="右中かっこ 13"/>
          <p:cNvSpPr/>
          <p:nvPr/>
        </p:nvSpPr>
        <p:spPr>
          <a:xfrm>
            <a:off x="6167151" y="4197112"/>
            <a:ext cx="324036" cy="504056"/>
          </a:xfrm>
          <a:prstGeom prst="rightBrace">
            <a:avLst>
              <a:gd name="adj1" fmla="val 8333"/>
              <a:gd name="adj2" fmla="val 487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正方形/長方形 14"/>
          <p:cNvSpPr/>
          <p:nvPr/>
        </p:nvSpPr>
        <p:spPr>
          <a:xfrm>
            <a:off x="6582647" y="4259828"/>
            <a:ext cx="1261884" cy="369332"/>
          </a:xfrm>
          <a:prstGeom prst="rect">
            <a:avLst/>
          </a:prstGeom>
        </p:spPr>
        <p:txBody>
          <a:bodyPr wrap="none">
            <a:spAutoFit/>
          </a:bodyPr>
          <a:lstStyle/>
          <a:p>
            <a:r>
              <a:rPr lang="ja-JP" altLang="en-US" dirty="0" smtClean="0"/>
              <a:t>今回、報告</a:t>
            </a:r>
            <a:endParaRPr lang="ja-JP" altLang="ja-JP" dirty="0"/>
          </a:p>
        </p:txBody>
      </p:sp>
    </p:spTree>
    <p:extLst>
      <p:ext uri="{BB962C8B-B14F-4D97-AF65-F5344CB8AC3E}">
        <p14:creationId xmlns:p14="http://schemas.microsoft.com/office/powerpoint/2010/main" val="325256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7" y="116632"/>
            <a:ext cx="8229600" cy="1008112"/>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２．検討概要</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２）①</a:t>
            </a:r>
            <a:r>
              <a:rPr lang="ja-JP" altLang="en-US" sz="2400" dirty="0">
                <a:latin typeface="HGSｺﾞｼｯｸM" panose="020B0600000000000000" pitchFamily="50" charset="-128"/>
                <a:ea typeface="HGSｺﾞｼｯｸM" panose="020B0600000000000000" pitchFamily="50" charset="-128"/>
              </a:rPr>
              <a:t>降雨指標の整理</a:t>
            </a:r>
            <a:endParaRPr kumimoji="1" lang="ja-JP" altLang="en-US" sz="24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540786029"/>
              </p:ext>
            </p:extLst>
          </p:nvPr>
        </p:nvGraphicFramePr>
        <p:xfrm>
          <a:off x="183169" y="1916888"/>
          <a:ext cx="8810626" cy="4392432"/>
        </p:xfrm>
        <a:graphic>
          <a:graphicData uri="http://schemas.openxmlformats.org/drawingml/2006/table">
            <a:tbl>
              <a:tblPr firstRow="1" bandRow="1">
                <a:tableStyleId>{5C22544A-7EE6-4342-B048-85BDC9FD1C3A}</a:tableStyleId>
              </a:tblPr>
              <a:tblGrid>
                <a:gridCol w="1430314">
                  <a:extLst>
                    <a:ext uri="{9D8B030D-6E8A-4147-A177-3AD203B41FA5}">
                      <a16:colId xmlns:a16="http://schemas.microsoft.com/office/drawing/2014/main" xmlns="" val="20000"/>
                    </a:ext>
                  </a:extLst>
                </a:gridCol>
                <a:gridCol w="4211959">
                  <a:extLst>
                    <a:ext uri="{9D8B030D-6E8A-4147-A177-3AD203B41FA5}">
                      <a16:colId xmlns:a16="http://schemas.microsoft.com/office/drawing/2014/main" xmlns="" val="20001"/>
                    </a:ext>
                  </a:extLst>
                </a:gridCol>
                <a:gridCol w="3168353">
                  <a:extLst>
                    <a:ext uri="{9D8B030D-6E8A-4147-A177-3AD203B41FA5}">
                      <a16:colId xmlns:a16="http://schemas.microsoft.com/office/drawing/2014/main" xmlns="" val="20002"/>
                    </a:ext>
                  </a:extLst>
                </a:gridCol>
              </a:tblGrid>
              <a:tr h="323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降雨指標</a:t>
                      </a:r>
                      <a:endParaRPr kumimoji="1" lang="en-US" altLang="ja-JP" sz="1400" b="1" kern="120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algn="ctr" rtl="0" eaLnBrk="1" latinLnBrk="0" hangingPunct="1"/>
                      <a:r>
                        <a:rPr kumimoji="1" lang="ja-JP" altLang="en-US" sz="1400" b="1" kern="120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指標情報の入手方法</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756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dk1"/>
                          </a:solidFill>
                          <a:effectLst/>
                          <a:latin typeface="+mn-ea"/>
                          <a:ea typeface="+mn-ea"/>
                          <a:cs typeface="+mn-cs"/>
                        </a:rPr>
                        <a:t>時間</a:t>
                      </a:r>
                      <a:r>
                        <a:rPr kumimoji="1" lang="ja-JP" altLang="en-US" sz="1200" kern="1200" dirty="0">
                          <a:solidFill>
                            <a:schemeClr val="dk1"/>
                          </a:solidFill>
                          <a:effectLst/>
                          <a:latin typeface="+mn-ea"/>
                          <a:ea typeface="+mn-ea"/>
                          <a:cs typeface="+mn-cs"/>
                        </a:rPr>
                        <a:t>雨量，ｎ時間雨量</a:t>
                      </a:r>
                      <a:endParaRPr kumimoji="1" lang="ja-JP" altLang="en-US" sz="1200" b="0" kern="1200" dirty="0">
                        <a:ln>
                          <a:solidFill>
                            <a:schemeClr val="bg1"/>
                          </a:solidFill>
                        </a:ln>
                        <a:solidFill>
                          <a:schemeClr val="dk1"/>
                        </a:solidFill>
                        <a:latin typeface="+mn-ea"/>
                        <a:ea typeface="+mn-ea"/>
                        <a:cs typeface="Meiryo UI" panose="020B0604030504040204" pitchFamily="50" charset="-128"/>
                      </a:endParaRPr>
                    </a:p>
                    <a:p>
                      <a:pPr algn="l"/>
                      <a:endParaRPr kumimoji="1" lang="ja-JP" altLang="en-US" sz="1200" b="0" dirty="0">
                        <a:ln>
                          <a:solidFill>
                            <a:schemeClr val="bg1"/>
                          </a:solidFill>
                        </a:ln>
                        <a:latin typeface="+mn-ea"/>
                        <a:ea typeface="+mn-ea"/>
                        <a:cs typeface="Meiryo UI" panose="020B0604030504040204" pitchFamily="50" charset="-128"/>
                      </a:endParaRPr>
                    </a:p>
                  </a:txBody>
                  <a:tcPr anchor="ctr"/>
                </a:tc>
                <a:tc>
                  <a:txBody>
                    <a:bodyPr/>
                    <a:lstStyle/>
                    <a:p>
                      <a:pPr marL="0" algn="l" rtl="0" eaLnBrk="1" latinLnBrk="0" hangingPunct="1"/>
                      <a:r>
                        <a:rPr kumimoji="1" lang="ja-JP" altLang="ja-JP" sz="1200" kern="1200" dirty="0">
                          <a:solidFill>
                            <a:schemeClr val="dk1"/>
                          </a:solidFill>
                          <a:effectLst/>
                          <a:latin typeface="+mn-ea"/>
                          <a:ea typeface="+mn-ea"/>
                          <a:cs typeface="+mn-cs"/>
                        </a:rPr>
                        <a:t>任意の時間を基準としてｎ時間前までの１時間雨量の合計値</a:t>
                      </a:r>
                      <a:endParaRPr kumimoji="1" lang="en-US" altLang="ja-JP" sz="1200" kern="1200" dirty="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kern="1200" dirty="0">
                          <a:solidFill>
                            <a:schemeClr val="dk1"/>
                          </a:solidFill>
                          <a:effectLst/>
                          <a:latin typeface="+mn-ea"/>
                          <a:ea typeface="+mn-ea"/>
                          <a:cs typeface="+mn-cs"/>
                        </a:rPr>
                        <a:t>時間雨量</a:t>
                      </a:r>
                      <a:r>
                        <a:rPr kumimoji="1" lang="ja-JP" altLang="en-US" sz="1200" u="sng" kern="1200" dirty="0" smtClean="0">
                          <a:solidFill>
                            <a:schemeClr val="dk1"/>
                          </a:solidFill>
                          <a:effectLst/>
                          <a:latin typeface="+mn-ea"/>
                          <a:ea typeface="+mn-ea"/>
                          <a:cs typeface="+mn-cs"/>
                        </a:rPr>
                        <a:t>は、実務的</a:t>
                      </a:r>
                      <a:r>
                        <a:rPr kumimoji="1" lang="ja-JP" altLang="en-US" sz="1200" u="sng" kern="1200" dirty="0">
                          <a:solidFill>
                            <a:schemeClr val="dk1"/>
                          </a:solidFill>
                          <a:effectLst/>
                          <a:latin typeface="+mn-ea"/>
                          <a:ea typeface="+mn-ea"/>
                          <a:cs typeface="+mn-cs"/>
                        </a:rPr>
                        <a:t>に扱いやすい</a:t>
                      </a:r>
                      <a:endParaRPr kumimoji="1" lang="en-US" altLang="ja-JP" sz="1200" u="sng" kern="1200" dirty="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kern="1200" baseline="0" dirty="0">
                          <a:solidFill>
                            <a:schemeClr val="dk1"/>
                          </a:solidFill>
                          <a:effectLst/>
                          <a:uFill>
                            <a:solidFill>
                              <a:schemeClr val="tx1"/>
                            </a:solidFill>
                          </a:uFill>
                          <a:latin typeface="+mn-ea"/>
                          <a:ea typeface="+mn-ea"/>
                          <a:cs typeface="+mn-cs"/>
                        </a:rPr>
                        <a:t>Ｎ</a:t>
                      </a:r>
                      <a:r>
                        <a:rPr kumimoji="1" lang="ja-JP" altLang="ja-JP" sz="1200" u="sng" kern="1200" baseline="0" dirty="0">
                          <a:solidFill>
                            <a:schemeClr val="dk1"/>
                          </a:solidFill>
                          <a:effectLst/>
                          <a:uFill>
                            <a:solidFill>
                              <a:schemeClr val="tx1"/>
                            </a:solidFill>
                          </a:uFill>
                          <a:latin typeface="+mn-ea"/>
                          <a:ea typeface="+mn-ea"/>
                          <a:cs typeface="+mn-cs"/>
                        </a:rPr>
                        <a:t>時間</a:t>
                      </a:r>
                      <a:r>
                        <a:rPr kumimoji="1" lang="ja-JP" altLang="en-US" sz="1200" u="sng" kern="1200" baseline="0" dirty="0">
                          <a:solidFill>
                            <a:schemeClr val="dk1"/>
                          </a:solidFill>
                          <a:effectLst/>
                          <a:uFill>
                            <a:solidFill>
                              <a:schemeClr val="tx1"/>
                            </a:solidFill>
                          </a:uFill>
                          <a:latin typeface="+mn-ea"/>
                          <a:ea typeface="+mn-ea"/>
                          <a:cs typeface="+mn-cs"/>
                        </a:rPr>
                        <a:t>雨量算出に</a:t>
                      </a:r>
                      <a:r>
                        <a:rPr kumimoji="1" lang="ja-JP" altLang="en-US" sz="1200" u="sng" kern="1200" baseline="0" dirty="0" smtClean="0">
                          <a:solidFill>
                            <a:schemeClr val="dk1"/>
                          </a:solidFill>
                          <a:effectLst/>
                          <a:uFill>
                            <a:solidFill>
                              <a:schemeClr val="tx1"/>
                            </a:solidFill>
                          </a:uFill>
                          <a:latin typeface="+mn-ea"/>
                          <a:ea typeface="+mn-ea"/>
                          <a:cs typeface="+mn-cs"/>
                        </a:rPr>
                        <a:t>は、合計値</a:t>
                      </a:r>
                      <a:r>
                        <a:rPr kumimoji="1" lang="ja-JP" altLang="en-US" sz="1200" u="sng" kern="1200" baseline="0" dirty="0">
                          <a:solidFill>
                            <a:schemeClr val="dk1"/>
                          </a:solidFill>
                          <a:effectLst/>
                          <a:uFill>
                            <a:solidFill>
                              <a:schemeClr val="tx1"/>
                            </a:solidFill>
                          </a:uFill>
                          <a:latin typeface="+mn-ea"/>
                          <a:ea typeface="+mn-ea"/>
                          <a:cs typeface="+mn-cs"/>
                        </a:rPr>
                        <a:t>を算出するためプログラムが必要</a:t>
                      </a:r>
                      <a:endParaRPr kumimoji="1" lang="en-US" altLang="ja-JP" sz="1200" u="sng" kern="1200" baseline="0" dirty="0">
                        <a:solidFill>
                          <a:schemeClr val="dk1"/>
                        </a:solidFill>
                        <a:effectLst/>
                        <a:uFill>
                          <a:solidFill>
                            <a:schemeClr val="tx1"/>
                          </a:solidFill>
                        </a:uFill>
                        <a:latin typeface="+mn-ea"/>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dk1"/>
                          </a:solidFill>
                          <a:effectLst/>
                          <a:latin typeface="+mn-ea"/>
                          <a:ea typeface="+mn-ea"/>
                          <a:cs typeface="+mn-cs"/>
                        </a:rPr>
                        <a:t>時間</a:t>
                      </a:r>
                      <a:r>
                        <a:rPr kumimoji="1" lang="ja-JP" altLang="en-US" sz="1200" kern="1200" dirty="0">
                          <a:solidFill>
                            <a:schemeClr val="dk1"/>
                          </a:solidFill>
                          <a:effectLst/>
                          <a:latin typeface="+mn-ea"/>
                          <a:ea typeface="+mn-ea"/>
                          <a:cs typeface="+mn-cs"/>
                        </a:rPr>
                        <a:t>雨量：大阪府降雨</a:t>
                      </a:r>
                      <a:r>
                        <a:rPr kumimoji="1" lang="ja-JP" altLang="en-US" sz="1200" kern="1200" dirty="0" smtClean="0">
                          <a:solidFill>
                            <a:schemeClr val="dk1"/>
                          </a:solidFill>
                          <a:effectLst/>
                          <a:latin typeface="+mn-ea"/>
                          <a:ea typeface="+mn-ea"/>
                          <a:cs typeface="+mn-cs"/>
                        </a:rPr>
                        <a:t>観測所、気象庁</a:t>
                      </a:r>
                      <a:endParaRPr kumimoji="1" lang="ja-JP" altLang="en-US" sz="1200" b="0" kern="1200" dirty="0">
                        <a:ln>
                          <a:solidFill>
                            <a:schemeClr val="bg1"/>
                          </a:solidFill>
                        </a:ln>
                        <a:solidFill>
                          <a:schemeClr val="dk1"/>
                        </a:solidFill>
                        <a:latin typeface="+mn-ea"/>
                        <a:ea typeface="+mn-ea"/>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1"/>
                  </a:ext>
                </a:extLst>
              </a:tr>
              <a:tr h="677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ea"/>
                          <a:ea typeface="+mn-ea"/>
                          <a:cs typeface="+mn-cs"/>
                        </a:rPr>
                        <a:t>実効雨量</a:t>
                      </a:r>
                      <a:endParaRPr kumimoji="1" lang="ja-JP" altLang="en-US" sz="1200" b="0" kern="1200" dirty="0">
                        <a:ln>
                          <a:solidFill>
                            <a:schemeClr val="bg1"/>
                          </a:solidFill>
                        </a:ln>
                        <a:solidFill>
                          <a:schemeClr val="dk1"/>
                        </a:solidFill>
                        <a:latin typeface="+mn-ea"/>
                        <a:ea typeface="+mn-ea"/>
                        <a:cs typeface="Meiryo UI" panose="020B0604030504040204" pitchFamily="50" charset="-128"/>
                      </a:endParaRPr>
                    </a:p>
                  </a:txBody>
                  <a:tcPr anchor="ctr"/>
                </a:tc>
                <a:tc>
                  <a:txBody>
                    <a:bodyPr/>
                    <a:lstStyle/>
                    <a:p>
                      <a:pPr marL="0" algn="l" rtl="0" eaLnBrk="1" latinLnBrk="0" hangingPunct="1"/>
                      <a:r>
                        <a:rPr kumimoji="1" lang="en-US" altLang="ja-JP" sz="1200" kern="1200" dirty="0">
                          <a:solidFill>
                            <a:schemeClr val="dk1"/>
                          </a:solidFill>
                          <a:effectLst/>
                          <a:latin typeface="+mn-lt"/>
                          <a:ea typeface="+mn-ea"/>
                          <a:cs typeface="+mn-cs"/>
                        </a:rPr>
                        <a:t>n</a:t>
                      </a:r>
                      <a:r>
                        <a:rPr kumimoji="1" lang="ja-JP" altLang="ja-JP" sz="1200" kern="1200" dirty="0">
                          <a:solidFill>
                            <a:schemeClr val="dk1"/>
                          </a:solidFill>
                          <a:effectLst/>
                          <a:latin typeface="+mn-lt"/>
                          <a:ea typeface="+mn-ea"/>
                          <a:cs typeface="+mn-cs"/>
                        </a:rPr>
                        <a:t>時間前までの</a:t>
                      </a:r>
                      <a:r>
                        <a:rPr kumimoji="1" lang="en-US" altLang="ja-JP" sz="1200" kern="1200" dirty="0">
                          <a:solidFill>
                            <a:schemeClr val="dk1"/>
                          </a:solidFill>
                          <a:effectLst/>
                          <a:latin typeface="+mn-lt"/>
                          <a:ea typeface="+mn-ea"/>
                          <a:cs typeface="+mn-cs"/>
                        </a:rPr>
                        <a:t>1</a:t>
                      </a:r>
                      <a:r>
                        <a:rPr kumimoji="1" lang="ja-JP" altLang="ja-JP" sz="1200" kern="1200" dirty="0">
                          <a:solidFill>
                            <a:schemeClr val="dk1"/>
                          </a:solidFill>
                          <a:effectLst/>
                          <a:latin typeface="+mn-lt"/>
                          <a:ea typeface="+mn-ea"/>
                          <a:cs typeface="+mn-cs"/>
                        </a:rPr>
                        <a:t>時間雨量</a:t>
                      </a:r>
                      <a:r>
                        <a:rPr kumimoji="1" lang="ja-JP" altLang="en-US" sz="1200" kern="1200" dirty="0">
                          <a:solidFill>
                            <a:schemeClr val="dk1"/>
                          </a:solidFill>
                          <a:effectLst/>
                          <a:latin typeface="+mn-lt"/>
                          <a:ea typeface="+mn-ea"/>
                          <a:cs typeface="+mn-cs"/>
                        </a:rPr>
                        <a:t>に</a:t>
                      </a:r>
                      <a:r>
                        <a:rPr kumimoji="1" lang="ja-JP" altLang="ja-JP" sz="1200" kern="1200" dirty="0">
                          <a:solidFill>
                            <a:schemeClr val="dk1"/>
                          </a:solidFill>
                          <a:effectLst/>
                          <a:latin typeface="+mn-lt"/>
                          <a:ea typeface="+mn-ea"/>
                          <a:cs typeface="+mn-cs"/>
                        </a:rPr>
                        <a:t>時間の経過とともに小さくなる重みを乗じて足し合わせる方法</a:t>
                      </a:r>
                      <a:endParaRPr kumimoji="1" lang="en-US" altLang="ja-JP" sz="1200" u="sng"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kern="1200" dirty="0" smtClean="0">
                          <a:solidFill>
                            <a:schemeClr val="tx1"/>
                          </a:solidFill>
                          <a:effectLst/>
                          <a:latin typeface="+mn-ea"/>
                          <a:ea typeface="+mn-ea"/>
                          <a:cs typeface="+mn-cs"/>
                        </a:rPr>
                        <a:t>便宜的に地盤内に浸透した雨量を算出</a:t>
                      </a:r>
                      <a:endParaRPr kumimoji="1" lang="en-US" altLang="ja-JP" sz="1200" u="sng" kern="1200" dirty="0" smtClean="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kern="1200" dirty="0" smtClean="0">
                          <a:solidFill>
                            <a:schemeClr val="tx1"/>
                          </a:solidFill>
                          <a:effectLst/>
                          <a:latin typeface="+mn-ea"/>
                          <a:ea typeface="+mn-ea"/>
                          <a:cs typeface="+mn-cs"/>
                        </a:rPr>
                        <a:t>実効</a:t>
                      </a:r>
                      <a:r>
                        <a:rPr kumimoji="1" lang="ja-JP" altLang="en-US" sz="1200" u="sng" kern="1200" dirty="0">
                          <a:solidFill>
                            <a:schemeClr val="tx1"/>
                          </a:solidFill>
                          <a:effectLst/>
                          <a:latin typeface="+mn-ea"/>
                          <a:ea typeface="+mn-ea"/>
                          <a:cs typeface="+mn-cs"/>
                        </a:rPr>
                        <a:t>雨量を算出するためプログラムが必要</a:t>
                      </a:r>
                      <a:endParaRPr kumimoji="1" lang="en-US" altLang="ja-JP" sz="1200" u="sng" kern="1200" dirty="0">
                        <a:solidFill>
                          <a:schemeClr val="tx1"/>
                        </a:solidFill>
                        <a:effectLst/>
                        <a:latin typeface="+mn-ea"/>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mn-ea"/>
                          <a:ea typeface="+mn-ea"/>
                          <a:cs typeface="+mn-cs"/>
                        </a:rPr>
                        <a:t>条件を設定し、プログラムによる算出</a:t>
                      </a:r>
                      <a:endParaRPr kumimoji="1" lang="en-US" altLang="ja-JP" sz="1200" kern="1200" dirty="0">
                        <a:solidFill>
                          <a:schemeClr val="dk1"/>
                        </a:solidFill>
                        <a:effectLst/>
                        <a:latin typeface="+mn-ea"/>
                        <a:ea typeface="+mn-ea"/>
                        <a:cs typeface="+mn-cs"/>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2"/>
                  </a:ext>
                </a:extLst>
              </a:tr>
              <a:tr h="1409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ea"/>
                          <a:ea typeface="+mn-ea"/>
                          <a:cs typeface="+mn-cs"/>
                        </a:rPr>
                        <a:t>土壌雨量指数</a:t>
                      </a:r>
                      <a:endParaRPr kumimoji="1" lang="en-US" altLang="ja-JP" sz="1200" kern="1200" dirty="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ea"/>
                          <a:ea typeface="+mn-ea"/>
                          <a:cs typeface="+mn-cs"/>
                        </a:rPr>
                        <a:t>（タンクモデル）</a:t>
                      </a:r>
                      <a:endParaRPr kumimoji="1" lang="en-US" altLang="ja-JP" sz="1200" b="0" kern="1200" dirty="0">
                        <a:ln>
                          <a:solidFill>
                            <a:schemeClr val="bg1"/>
                          </a:solidFill>
                        </a:ln>
                        <a:solidFill>
                          <a:schemeClr val="dk1"/>
                        </a:solidFill>
                        <a:latin typeface="+mn-ea"/>
                        <a:ea typeface="+mn-ea"/>
                        <a:cs typeface="Meiryo UI" panose="020B0604030504040204" pitchFamily="50" charset="-128"/>
                      </a:endParaRPr>
                    </a:p>
                  </a:txBody>
                  <a:tcPr/>
                </a:tc>
                <a:tc>
                  <a:txBody>
                    <a:bodyPr/>
                    <a:lstStyle/>
                    <a:p>
                      <a:pPr marL="0" algn="l" rtl="0" eaLnBrk="1" latinLnBrk="0" hangingPunct="1"/>
                      <a:r>
                        <a:rPr kumimoji="1" lang="ja-JP" altLang="ja-JP" sz="1200" kern="1200" dirty="0">
                          <a:solidFill>
                            <a:schemeClr val="dk1"/>
                          </a:solidFill>
                          <a:effectLst/>
                          <a:latin typeface="+mn-lt"/>
                          <a:ea typeface="+mn-ea"/>
                          <a:cs typeface="+mn-cs"/>
                        </a:rPr>
                        <a:t>仮想的な孔のあいたタンクを</a:t>
                      </a:r>
                      <a:r>
                        <a:rPr kumimoji="1" lang="ja-JP" altLang="ja-JP" sz="1200" kern="1200" dirty="0" smtClean="0">
                          <a:solidFill>
                            <a:schemeClr val="dk1"/>
                          </a:solidFill>
                          <a:effectLst/>
                          <a:latin typeface="+mn-lt"/>
                          <a:ea typeface="+mn-ea"/>
                          <a:cs typeface="+mn-cs"/>
                        </a:rPr>
                        <a:t>想定</a:t>
                      </a:r>
                      <a:r>
                        <a:rPr kumimoji="1" lang="ja-JP" altLang="en-US" sz="1200" kern="1200" dirty="0" smtClean="0">
                          <a:solidFill>
                            <a:schemeClr val="dk1"/>
                          </a:solidFill>
                          <a:effectLst/>
                          <a:latin typeface="+mn-lt"/>
                          <a:ea typeface="+mn-ea"/>
                          <a:cs typeface="+mn-cs"/>
                        </a:rPr>
                        <a:t>。</a:t>
                      </a:r>
                      <a:r>
                        <a:rPr kumimoji="1" lang="ja-JP" altLang="ja-JP" sz="1200" kern="1200" dirty="0" smtClean="0">
                          <a:solidFill>
                            <a:schemeClr val="dk1"/>
                          </a:solidFill>
                          <a:effectLst/>
                          <a:latin typeface="+mn-lt"/>
                          <a:ea typeface="+mn-ea"/>
                          <a:cs typeface="+mn-cs"/>
                        </a:rPr>
                        <a:t>上</a:t>
                      </a:r>
                      <a:r>
                        <a:rPr kumimoji="1" lang="ja-JP" altLang="ja-JP" sz="1200" kern="1200" dirty="0">
                          <a:solidFill>
                            <a:schemeClr val="dk1"/>
                          </a:solidFill>
                          <a:effectLst/>
                          <a:latin typeface="+mn-lt"/>
                          <a:ea typeface="+mn-ea"/>
                          <a:cs typeface="+mn-cs"/>
                        </a:rPr>
                        <a:t>から降雨を入れるとタンクの水位が</a:t>
                      </a:r>
                      <a:r>
                        <a:rPr kumimoji="1" lang="ja-JP" altLang="ja-JP" sz="1200" kern="1200" dirty="0" smtClean="0">
                          <a:solidFill>
                            <a:schemeClr val="dk1"/>
                          </a:solidFill>
                          <a:effectLst/>
                          <a:latin typeface="+mn-lt"/>
                          <a:ea typeface="+mn-ea"/>
                          <a:cs typeface="+mn-cs"/>
                        </a:rPr>
                        <a:t>上昇</a:t>
                      </a:r>
                      <a:r>
                        <a:rPr kumimoji="1" lang="ja-JP" altLang="en-US" sz="1200" kern="1200" dirty="0" smtClean="0">
                          <a:solidFill>
                            <a:schemeClr val="dk1"/>
                          </a:solidFill>
                          <a:effectLst/>
                          <a:latin typeface="+mn-lt"/>
                          <a:ea typeface="+mn-ea"/>
                          <a:cs typeface="+mn-cs"/>
                        </a:rPr>
                        <a:t>し</a:t>
                      </a:r>
                      <a:r>
                        <a:rPr kumimoji="1" lang="ja-JP" altLang="en-US" sz="1200" u="none" kern="1200" dirty="0" smtClean="0">
                          <a:solidFill>
                            <a:schemeClr val="dk1"/>
                          </a:solidFill>
                          <a:effectLst/>
                          <a:latin typeface="+mn-ea"/>
                          <a:ea typeface="+mn-ea"/>
                          <a:cs typeface="+mn-cs"/>
                        </a:rPr>
                        <a:t>、</a:t>
                      </a:r>
                      <a:r>
                        <a:rPr kumimoji="1" lang="ja-JP" altLang="ja-JP" sz="1200" kern="1200" dirty="0" smtClean="0">
                          <a:solidFill>
                            <a:schemeClr val="dk1"/>
                          </a:solidFill>
                          <a:effectLst/>
                          <a:latin typeface="+mn-lt"/>
                          <a:ea typeface="+mn-ea"/>
                          <a:cs typeface="+mn-cs"/>
                        </a:rPr>
                        <a:t>同時</a:t>
                      </a:r>
                      <a:r>
                        <a:rPr kumimoji="1" lang="ja-JP" altLang="ja-JP" sz="1200" kern="1200" dirty="0">
                          <a:solidFill>
                            <a:schemeClr val="dk1"/>
                          </a:solidFill>
                          <a:effectLst/>
                          <a:latin typeface="+mn-lt"/>
                          <a:ea typeface="+mn-ea"/>
                          <a:cs typeface="+mn-cs"/>
                        </a:rPr>
                        <a:t>にタンクの孔からも水が流出</a:t>
                      </a:r>
                      <a:r>
                        <a:rPr kumimoji="1" lang="ja-JP" altLang="ja-JP" sz="1200" kern="1200" dirty="0" smtClean="0">
                          <a:solidFill>
                            <a:schemeClr val="dk1"/>
                          </a:solidFill>
                          <a:effectLst/>
                          <a:latin typeface="+mn-lt"/>
                          <a:ea typeface="+mn-ea"/>
                          <a:cs typeface="+mn-cs"/>
                        </a:rPr>
                        <a:t>する</a:t>
                      </a:r>
                      <a:r>
                        <a:rPr kumimoji="1" lang="ja-JP" altLang="en-US" sz="1200" kern="1200" dirty="0" smtClean="0">
                          <a:solidFill>
                            <a:schemeClr val="dk1"/>
                          </a:solidFill>
                          <a:effectLst/>
                          <a:latin typeface="+mn-lt"/>
                          <a:ea typeface="+mn-ea"/>
                          <a:cs typeface="+mn-cs"/>
                        </a:rPr>
                        <a:t>。</a:t>
                      </a:r>
                      <a:endParaRPr kumimoji="1" lang="en-US" altLang="ja-JP" sz="1200" kern="1200" dirty="0">
                        <a:solidFill>
                          <a:schemeClr val="dk1"/>
                        </a:solidFill>
                        <a:effectLst/>
                        <a:latin typeface="+mn-lt"/>
                        <a:ea typeface="+mn-ea"/>
                        <a:cs typeface="+mn-cs"/>
                      </a:endParaRPr>
                    </a:p>
                    <a:p>
                      <a:pPr marL="0" algn="l" rtl="0" eaLnBrk="1" latinLnBrk="0" hangingPunct="1"/>
                      <a:r>
                        <a:rPr kumimoji="1" lang="ja-JP" altLang="en-US" sz="1200" kern="1200" dirty="0">
                          <a:solidFill>
                            <a:schemeClr val="dk1"/>
                          </a:solidFill>
                          <a:effectLst/>
                          <a:latin typeface="+mn-lt"/>
                          <a:ea typeface="+mn-ea"/>
                          <a:cs typeface="+mn-cs"/>
                        </a:rPr>
                        <a:t>その</a:t>
                      </a:r>
                      <a:r>
                        <a:rPr kumimoji="1" lang="ja-JP" altLang="ja-JP" sz="1200" kern="1200" dirty="0" smtClean="0">
                          <a:solidFill>
                            <a:schemeClr val="dk1"/>
                          </a:solidFill>
                          <a:effectLst/>
                          <a:latin typeface="+mn-lt"/>
                          <a:ea typeface="+mn-ea"/>
                          <a:cs typeface="+mn-cs"/>
                        </a:rPr>
                        <a:t>ため降雨</a:t>
                      </a:r>
                      <a:r>
                        <a:rPr kumimoji="1" lang="ja-JP" altLang="ja-JP" sz="1200" kern="1200" dirty="0">
                          <a:solidFill>
                            <a:schemeClr val="dk1"/>
                          </a:solidFill>
                          <a:effectLst/>
                          <a:latin typeface="+mn-lt"/>
                          <a:ea typeface="+mn-ea"/>
                          <a:cs typeface="+mn-cs"/>
                        </a:rPr>
                        <a:t>強度の変化に</a:t>
                      </a:r>
                      <a:r>
                        <a:rPr kumimoji="1" lang="ja-JP" altLang="ja-JP" sz="1200" kern="1200" dirty="0" smtClean="0">
                          <a:solidFill>
                            <a:schemeClr val="dk1"/>
                          </a:solidFill>
                          <a:effectLst/>
                          <a:latin typeface="+mn-lt"/>
                          <a:ea typeface="+mn-ea"/>
                          <a:cs typeface="+mn-cs"/>
                        </a:rPr>
                        <a:t>伴い</a:t>
                      </a:r>
                      <a:r>
                        <a:rPr kumimoji="1" lang="ja-JP" altLang="en-US" sz="1200" kern="1200" dirty="0" smtClean="0">
                          <a:solidFill>
                            <a:schemeClr val="dk1"/>
                          </a:solidFill>
                          <a:effectLst/>
                          <a:latin typeface="+mn-lt"/>
                          <a:ea typeface="+mn-ea"/>
                          <a:cs typeface="+mn-cs"/>
                        </a:rPr>
                        <a:t>、</a:t>
                      </a:r>
                      <a:r>
                        <a:rPr kumimoji="1" lang="ja-JP" altLang="ja-JP" sz="1200" kern="1200" dirty="0" smtClean="0">
                          <a:solidFill>
                            <a:schemeClr val="dk1"/>
                          </a:solidFill>
                          <a:effectLst/>
                          <a:latin typeface="+mn-lt"/>
                          <a:ea typeface="+mn-ea"/>
                          <a:cs typeface="+mn-cs"/>
                        </a:rPr>
                        <a:t>タンクの</a:t>
                      </a:r>
                      <a:endParaRPr kumimoji="1" lang="en-US" altLang="ja-JP" sz="1200" kern="1200" dirty="0" smtClean="0">
                        <a:solidFill>
                          <a:schemeClr val="dk1"/>
                        </a:solidFill>
                        <a:effectLst/>
                        <a:latin typeface="+mn-lt"/>
                        <a:ea typeface="+mn-ea"/>
                        <a:cs typeface="+mn-cs"/>
                      </a:endParaRPr>
                    </a:p>
                    <a:p>
                      <a:pPr marL="0" algn="l" rtl="0" eaLnBrk="1" latinLnBrk="0" hangingPunct="1"/>
                      <a:r>
                        <a:rPr kumimoji="1" lang="ja-JP" altLang="ja-JP" sz="1200" kern="1200" dirty="0" smtClean="0">
                          <a:solidFill>
                            <a:schemeClr val="dk1"/>
                          </a:solidFill>
                          <a:effectLst/>
                          <a:latin typeface="+mn-lt"/>
                          <a:ea typeface="+mn-ea"/>
                          <a:cs typeface="+mn-cs"/>
                        </a:rPr>
                        <a:t>水位</a:t>
                      </a:r>
                      <a:r>
                        <a:rPr kumimoji="1" lang="ja-JP" altLang="ja-JP" sz="1200" kern="1200" dirty="0">
                          <a:solidFill>
                            <a:schemeClr val="dk1"/>
                          </a:solidFill>
                          <a:effectLst/>
                          <a:latin typeface="+mn-lt"/>
                          <a:ea typeface="+mn-ea"/>
                          <a:cs typeface="+mn-cs"/>
                        </a:rPr>
                        <a:t>は非線形的な複雑な変動をする</a:t>
                      </a:r>
                      <a:r>
                        <a:rPr kumimoji="1" lang="ja-JP" altLang="ja-JP" sz="1200" kern="1200" dirty="0" smtClean="0">
                          <a:solidFill>
                            <a:schemeClr val="dk1"/>
                          </a:solidFill>
                          <a:effectLst/>
                          <a:latin typeface="+mn-lt"/>
                          <a:ea typeface="+mn-ea"/>
                          <a:cs typeface="+mn-cs"/>
                        </a:rPr>
                        <a:t>。</a:t>
                      </a:r>
                      <a:endParaRPr kumimoji="1" lang="en-US" altLang="ja-JP" sz="1200" kern="1200" dirty="0" smtClean="0">
                        <a:solidFill>
                          <a:schemeClr val="dk1"/>
                        </a:solidFill>
                        <a:effectLst/>
                        <a:latin typeface="+mn-lt"/>
                        <a:ea typeface="+mn-ea"/>
                        <a:cs typeface="+mn-cs"/>
                      </a:endParaRPr>
                    </a:p>
                    <a:p>
                      <a:pPr marL="0" algn="l" rtl="0" eaLnBrk="1" latinLnBrk="0" hangingPunct="1"/>
                      <a:r>
                        <a:rPr kumimoji="1" lang="ja-JP" altLang="ja-JP" sz="1200" u="sng" kern="1200" dirty="0" smtClean="0">
                          <a:solidFill>
                            <a:schemeClr val="dk1"/>
                          </a:solidFill>
                          <a:effectLst/>
                          <a:latin typeface="+mn-lt"/>
                          <a:ea typeface="+mn-ea"/>
                          <a:cs typeface="+mn-cs"/>
                        </a:rPr>
                        <a:t>仮想的</a:t>
                      </a:r>
                      <a:r>
                        <a:rPr kumimoji="1" lang="ja-JP" altLang="ja-JP" sz="1200" u="sng" kern="1200" dirty="0">
                          <a:solidFill>
                            <a:schemeClr val="dk1"/>
                          </a:solidFill>
                          <a:effectLst/>
                          <a:latin typeface="+mn-lt"/>
                          <a:ea typeface="+mn-ea"/>
                          <a:cs typeface="+mn-cs"/>
                        </a:rPr>
                        <a:t>な地下水位や流量を</a:t>
                      </a:r>
                      <a:r>
                        <a:rPr kumimoji="1" lang="ja-JP" altLang="ja-JP" sz="1200" u="sng" kern="1200" dirty="0" smtClean="0">
                          <a:solidFill>
                            <a:schemeClr val="dk1"/>
                          </a:solidFill>
                          <a:effectLst/>
                          <a:latin typeface="+mn-lt"/>
                          <a:ea typeface="+mn-ea"/>
                          <a:cs typeface="+mn-cs"/>
                        </a:rPr>
                        <a:t>表現</a:t>
                      </a:r>
                      <a:endParaRPr kumimoji="1" lang="en-US" altLang="ja-JP" sz="1200" u="sng" kern="1200" dirty="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kern="1200" dirty="0" smtClean="0">
                          <a:solidFill>
                            <a:schemeClr val="dk1"/>
                          </a:solidFill>
                          <a:effectLst/>
                          <a:latin typeface="+mn-ea"/>
                          <a:ea typeface="+mn-ea"/>
                          <a:cs typeface="+mn-cs"/>
                        </a:rPr>
                        <a:t>土壌雨量指数を算出するためプログラムが必要</a:t>
                      </a:r>
                      <a:endParaRPr kumimoji="1" lang="en-US" altLang="ja-JP" sz="1200" u="sng"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dk1"/>
                          </a:solidFill>
                          <a:effectLst/>
                          <a:latin typeface="+mn-ea"/>
                          <a:ea typeface="+mn-ea"/>
                          <a:cs typeface="+mn-cs"/>
                        </a:rPr>
                        <a:t>　</a:t>
                      </a:r>
                      <a:r>
                        <a:rPr kumimoji="1" lang="en-US" altLang="ja-JP" sz="1200" u="none" kern="1200" dirty="0" smtClean="0">
                          <a:solidFill>
                            <a:schemeClr val="dk1"/>
                          </a:solidFill>
                          <a:effectLst/>
                          <a:latin typeface="+mn-ea"/>
                          <a:ea typeface="+mn-ea"/>
                          <a:cs typeface="+mn-cs"/>
                        </a:rPr>
                        <a:t>※</a:t>
                      </a:r>
                      <a:r>
                        <a:rPr kumimoji="1" lang="ja-JP" altLang="en-US" sz="1200" u="none" kern="1200" dirty="0" smtClean="0">
                          <a:solidFill>
                            <a:schemeClr val="dk1"/>
                          </a:solidFill>
                          <a:effectLst/>
                          <a:latin typeface="+mn-ea"/>
                          <a:ea typeface="+mn-ea"/>
                          <a:cs typeface="+mn-cs"/>
                        </a:rPr>
                        <a:t>規制区間近傍</a:t>
                      </a:r>
                      <a:r>
                        <a:rPr kumimoji="1" lang="ja-JP" altLang="en-US" sz="1200" u="none" kern="1200" dirty="0">
                          <a:solidFill>
                            <a:schemeClr val="dk1"/>
                          </a:solidFill>
                          <a:effectLst/>
                          <a:latin typeface="+mn-ea"/>
                          <a:ea typeface="+mn-ea"/>
                          <a:cs typeface="+mn-cs"/>
                        </a:rPr>
                        <a:t>に気象庁観測所が</a:t>
                      </a:r>
                      <a:r>
                        <a:rPr kumimoji="1" lang="ja-JP" altLang="en-US" sz="1200" u="none" kern="1200" dirty="0" smtClean="0">
                          <a:solidFill>
                            <a:schemeClr val="dk1"/>
                          </a:solidFill>
                          <a:effectLst/>
                          <a:latin typeface="+mn-ea"/>
                          <a:ea typeface="+mn-ea"/>
                          <a:cs typeface="+mn-cs"/>
                        </a:rPr>
                        <a:t>あれば情報入手可能</a:t>
                      </a:r>
                      <a:endParaRPr kumimoji="1" lang="en-US" altLang="ja-JP" sz="1200" u="none" kern="1200" dirty="0">
                        <a:solidFill>
                          <a:schemeClr val="dk1"/>
                        </a:solidFill>
                        <a:effectLst/>
                        <a:latin typeface="+mn-ea"/>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ea"/>
                          <a:ea typeface="+mn-ea"/>
                          <a:cs typeface="+mn-cs"/>
                        </a:rPr>
                        <a:t>土壌雨量指数は</a:t>
                      </a:r>
                      <a:r>
                        <a:rPr kumimoji="1" lang="ja-JP" altLang="en-US" sz="1200" kern="1200" dirty="0" smtClean="0">
                          <a:solidFill>
                            <a:schemeClr val="dk1"/>
                          </a:solidFill>
                          <a:effectLst/>
                          <a:latin typeface="+mn-ea"/>
                          <a:ea typeface="+mn-ea"/>
                          <a:cs typeface="+mn-cs"/>
                        </a:rPr>
                        <a:t>気象庁が</a:t>
                      </a:r>
                      <a:endParaRPr kumimoji="1" lang="en-US" altLang="ja-JP" sz="1200"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mn-ea"/>
                          <a:ea typeface="+mn-ea"/>
                          <a:cs typeface="+mn-cs"/>
                        </a:rPr>
                        <a:t>公表</a:t>
                      </a:r>
                      <a:r>
                        <a:rPr kumimoji="1" lang="ja-JP" altLang="en-US" sz="1200" kern="1200" dirty="0">
                          <a:solidFill>
                            <a:schemeClr val="dk1"/>
                          </a:solidFill>
                          <a:effectLst/>
                          <a:latin typeface="+mn-ea"/>
                          <a:ea typeface="+mn-ea"/>
                          <a:cs typeface="+mn-cs"/>
                        </a:rPr>
                        <a:t>している</a:t>
                      </a:r>
                      <a:r>
                        <a:rPr kumimoji="1" lang="ja-JP" altLang="en-US" sz="1200" kern="1200" dirty="0" smtClean="0">
                          <a:solidFill>
                            <a:schemeClr val="dk1"/>
                          </a:solidFill>
                          <a:effectLst/>
                          <a:latin typeface="+mn-ea"/>
                          <a:ea typeface="+mn-ea"/>
                          <a:cs typeface="+mn-cs"/>
                        </a:rPr>
                        <a:t>が</a:t>
                      </a:r>
                      <a:r>
                        <a:rPr kumimoji="1" lang="ja-JP" altLang="en-US" sz="1200" kern="1200" dirty="0" smtClean="0">
                          <a:solidFill>
                            <a:schemeClr val="dk1"/>
                          </a:solidFill>
                          <a:effectLst/>
                          <a:latin typeface="+mn-lt"/>
                          <a:ea typeface="+mn-ea"/>
                          <a:cs typeface="+mn-cs"/>
                        </a:rPr>
                        <a:t>、</a:t>
                      </a:r>
                      <a:endParaRPr kumimoji="1" lang="en-US" altLang="ja-JP" sz="1200" kern="1200" dirty="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ea"/>
                          <a:ea typeface="+mn-ea"/>
                          <a:cs typeface="+mn-cs"/>
                        </a:rPr>
                        <a:t>気象庁観測網のみであり</a:t>
                      </a:r>
                      <a:endParaRPr kumimoji="1" lang="en-US" altLang="ja-JP" sz="1200" kern="1200" dirty="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mn-ea"/>
                          <a:ea typeface="+mn-ea"/>
                          <a:cs typeface="+mn-cs"/>
                        </a:rPr>
                        <a:t>限定的</a:t>
                      </a:r>
                      <a:endParaRPr kumimoji="1" lang="en-US" altLang="ja-JP" sz="1200" kern="1200" dirty="0">
                        <a:solidFill>
                          <a:schemeClr val="dk1"/>
                        </a:solidFill>
                        <a:effectLst/>
                        <a:latin typeface="+mn-ea"/>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3"/>
                  </a:ext>
                </a:extLst>
              </a:tr>
              <a:tr h="108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ea"/>
                          <a:ea typeface="+mn-ea"/>
                          <a:cs typeface="+mn-cs"/>
                        </a:rPr>
                        <a:t>スネーク曲線雨量</a:t>
                      </a:r>
                      <a:endParaRPr kumimoji="1" lang="en-US" altLang="ja-JP" sz="1200" kern="1200" dirty="0">
                        <a:solidFill>
                          <a:schemeClr val="dk1"/>
                        </a:solidFill>
                        <a:effectLst/>
                        <a:latin typeface="+mn-ea"/>
                        <a:ea typeface="+mn-ea"/>
                        <a:cs typeface="+mn-cs"/>
                      </a:endParaRPr>
                    </a:p>
                    <a:p>
                      <a:pPr algn="l"/>
                      <a:endParaRPr kumimoji="1" lang="ja-JP" altLang="en-US" sz="1200" b="1" dirty="0">
                        <a:ln>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algn="l" rtl="0" eaLnBrk="1" latinLnBrk="0" hangingPunct="1"/>
                      <a:r>
                        <a:rPr kumimoji="1" lang="ja-JP" altLang="ja-JP" sz="1200" kern="1200" dirty="0">
                          <a:solidFill>
                            <a:schemeClr val="dk1"/>
                          </a:solidFill>
                          <a:effectLst/>
                          <a:latin typeface="+mn-lt"/>
                          <a:ea typeface="+mn-ea"/>
                          <a:cs typeface="+mn-cs"/>
                        </a:rPr>
                        <a:t>長短２種類の半減期の実効降雨をそれぞれ</a:t>
                      </a:r>
                      <a:r>
                        <a:rPr kumimoji="1" lang="en-US" altLang="ja-JP" sz="1200" kern="1200" dirty="0">
                          <a:solidFill>
                            <a:schemeClr val="dk1"/>
                          </a:solidFill>
                          <a:effectLst/>
                          <a:latin typeface="+mn-lt"/>
                          <a:ea typeface="+mn-ea"/>
                          <a:cs typeface="+mn-cs"/>
                        </a:rPr>
                        <a:t>x</a:t>
                      </a:r>
                      <a:r>
                        <a:rPr kumimoji="1" lang="ja-JP" altLang="ja-JP" sz="1200" kern="1200" dirty="0" err="1">
                          <a:solidFill>
                            <a:schemeClr val="dk1"/>
                          </a:solidFill>
                          <a:effectLst/>
                          <a:latin typeface="+mn-lt"/>
                          <a:ea typeface="+mn-ea"/>
                          <a:cs typeface="+mn-cs"/>
                        </a:rPr>
                        <a:t>，</a:t>
                      </a:r>
                      <a:r>
                        <a:rPr kumimoji="1" lang="en-US" altLang="ja-JP" sz="1200" kern="1200" dirty="0">
                          <a:solidFill>
                            <a:schemeClr val="dk1"/>
                          </a:solidFill>
                          <a:effectLst/>
                          <a:latin typeface="+mn-lt"/>
                          <a:ea typeface="+mn-ea"/>
                          <a:cs typeface="+mn-cs"/>
                        </a:rPr>
                        <a:t>y</a:t>
                      </a:r>
                      <a:r>
                        <a:rPr kumimoji="1" lang="ja-JP" altLang="ja-JP" sz="1200" kern="1200" dirty="0">
                          <a:solidFill>
                            <a:schemeClr val="dk1"/>
                          </a:solidFill>
                          <a:effectLst/>
                          <a:latin typeface="+mn-lt"/>
                          <a:ea typeface="+mn-ea"/>
                          <a:cs typeface="+mn-cs"/>
                        </a:rPr>
                        <a:t>座標としてグラフ上</a:t>
                      </a:r>
                      <a:r>
                        <a:rPr kumimoji="1" lang="ja-JP" altLang="en-US" sz="1200" kern="1200" dirty="0">
                          <a:solidFill>
                            <a:schemeClr val="dk1"/>
                          </a:solidFill>
                          <a:effectLst/>
                          <a:latin typeface="+mn-lt"/>
                          <a:ea typeface="+mn-ea"/>
                          <a:cs typeface="+mn-cs"/>
                        </a:rPr>
                        <a:t>に表現した曲線</a:t>
                      </a:r>
                      <a:r>
                        <a:rPr kumimoji="1" lang="ja-JP" altLang="en-US" sz="1200" kern="1200" dirty="0" smtClean="0">
                          <a:solidFill>
                            <a:schemeClr val="dk1"/>
                          </a:solidFill>
                          <a:effectLst/>
                          <a:latin typeface="+mn-lt"/>
                          <a:ea typeface="+mn-ea"/>
                          <a:cs typeface="+mn-cs"/>
                        </a:rPr>
                        <a:t>。</a:t>
                      </a:r>
                      <a:endParaRPr kumimoji="1" lang="en-US" altLang="ja-JP" sz="1200" kern="1200" dirty="0" smtClean="0">
                        <a:solidFill>
                          <a:schemeClr val="dk1"/>
                        </a:solidFill>
                        <a:effectLst/>
                        <a:latin typeface="+mn-lt"/>
                        <a:ea typeface="+mn-ea"/>
                        <a:cs typeface="+mn-cs"/>
                      </a:endParaRPr>
                    </a:p>
                    <a:p>
                      <a:pPr marL="0" algn="l" rtl="0" eaLnBrk="1" latinLnBrk="0" hangingPunct="1"/>
                      <a:r>
                        <a:rPr kumimoji="1" lang="ja-JP" altLang="en-US" sz="1200" u="sng" kern="1200" dirty="0" smtClean="0">
                          <a:solidFill>
                            <a:schemeClr val="dk1"/>
                          </a:solidFill>
                          <a:effectLst/>
                          <a:latin typeface="+mn-lt"/>
                          <a:ea typeface="+mn-ea"/>
                          <a:cs typeface="+mn-cs"/>
                        </a:rPr>
                        <a:t>降雨</a:t>
                      </a:r>
                      <a:r>
                        <a:rPr kumimoji="1" lang="ja-JP" altLang="en-US" sz="1200" u="sng" kern="1200" dirty="0">
                          <a:solidFill>
                            <a:schemeClr val="dk1"/>
                          </a:solidFill>
                          <a:effectLst/>
                          <a:latin typeface="+mn-lt"/>
                          <a:ea typeface="+mn-ea"/>
                          <a:cs typeface="+mn-cs"/>
                        </a:rPr>
                        <a:t>の継続により、スネーク曲線がＣＬ（土砂災害発生危険基準線）を超えると、災害の可能性が高いと</a:t>
                      </a:r>
                      <a:r>
                        <a:rPr kumimoji="1" lang="ja-JP" altLang="en-US" sz="1200" u="sng" kern="1200" dirty="0" smtClean="0">
                          <a:solidFill>
                            <a:schemeClr val="dk1"/>
                          </a:solidFill>
                          <a:effectLst/>
                          <a:latin typeface="+mn-lt"/>
                          <a:ea typeface="+mn-ea"/>
                          <a:cs typeface="+mn-cs"/>
                        </a:rPr>
                        <a:t>判断</a:t>
                      </a:r>
                      <a:endParaRPr kumimoji="1" lang="en-US" altLang="ja-JP" sz="1200" u="sng"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kern="1200" dirty="0">
                          <a:solidFill>
                            <a:schemeClr val="dk1"/>
                          </a:solidFill>
                          <a:effectLst/>
                          <a:latin typeface="+mn-ea"/>
                          <a:ea typeface="+mn-ea"/>
                          <a:cs typeface="+mn-cs"/>
                        </a:rPr>
                        <a:t>スネーク曲線雨量を算出するためプログラムが必要</a:t>
                      </a:r>
                      <a:endParaRPr kumimoji="1" lang="ja-JP" altLang="en-US" sz="1200" b="0" u="sng" kern="1200" dirty="0">
                        <a:ln>
                          <a:solidFill>
                            <a:schemeClr val="bg1"/>
                          </a:solidFill>
                        </a:ln>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mn-ea"/>
                          <a:ea typeface="+mn-ea"/>
                          <a:cs typeface="+mn-cs"/>
                        </a:rPr>
                        <a:t>条件を設定し、プログラムによる算出</a:t>
                      </a:r>
                      <a:endParaRPr kumimoji="1" lang="en-US" altLang="ja-JP" sz="1200"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kern="1200" dirty="0">
                        <a:ln>
                          <a:solidFill>
                            <a:schemeClr val="bg1"/>
                          </a:solidFill>
                        </a:ln>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4"/>
                  </a:ext>
                </a:extLst>
              </a:tr>
            </a:tbl>
          </a:graphicData>
        </a:graphic>
      </p:graphicFrame>
      <p:pic>
        <p:nvPicPr>
          <p:cNvPr id="7170" name="Picture 2" descr="04-11_17-53_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365"/>
          <a:stretch/>
        </p:blipFill>
        <p:spPr bwMode="auto">
          <a:xfrm>
            <a:off x="7740352" y="3501008"/>
            <a:ext cx="1312341" cy="172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04-11_17-53_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2941" b="6274"/>
          <a:stretch/>
        </p:blipFill>
        <p:spPr bwMode="auto">
          <a:xfrm>
            <a:off x="5997732" y="5445224"/>
            <a:ext cx="1843934" cy="137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611560" y="1198493"/>
            <a:ext cx="8064897" cy="646331"/>
          </a:xfrm>
          <a:prstGeom prst="rect">
            <a:avLst/>
          </a:prstGeom>
          <a:noFill/>
          <a:ln>
            <a:noFill/>
            <a:prstDash val="solid"/>
          </a:ln>
        </p:spPr>
        <p:txBody>
          <a:bodyPr wrap="square" rtlCol="0">
            <a:spAutoFit/>
          </a:bodyPr>
          <a:lstStyle/>
          <a:p>
            <a:r>
              <a:rPr lang="ja-JP" altLang="en-US" dirty="0">
                <a:latin typeface="+mn-ea"/>
              </a:rPr>
              <a:t>災害発生と降雨履歴を検討する</a:t>
            </a:r>
            <a:r>
              <a:rPr lang="ja-JP" altLang="en-US" dirty="0" smtClean="0">
                <a:latin typeface="+mn-ea"/>
              </a:rPr>
              <a:t>ため，平成</a:t>
            </a:r>
            <a:r>
              <a:rPr lang="en-US" altLang="ja-JP" dirty="0" smtClean="0">
                <a:latin typeface="+mn-ea"/>
              </a:rPr>
              <a:t>6</a:t>
            </a:r>
            <a:r>
              <a:rPr lang="ja-JP" altLang="en-US" dirty="0" smtClean="0">
                <a:latin typeface="+mn-ea"/>
              </a:rPr>
              <a:t>年</a:t>
            </a:r>
            <a:r>
              <a:rPr lang="ja-JP" altLang="en-US" dirty="0">
                <a:latin typeface="+mn-ea"/>
              </a:rPr>
              <a:t>～平成</a:t>
            </a:r>
            <a:r>
              <a:rPr lang="en-US" altLang="ja-JP" dirty="0">
                <a:latin typeface="+mn-ea"/>
              </a:rPr>
              <a:t>27</a:t>
            </a:r>
            <a:r>
              <a:rPr lang="ja-JP" altLang="en-US" dirty="0">
                <a:latin typeface="+mn-ea"/>
              </a:rPr>
              <a:t>年までの降雨データ</a:t>
            </a:r>
            <a:r>
              <a:rPr lang="ja-JP" altLang="en-US" dirty="0" smtClean="0">
                <a:latin typeface="+mn-ea"/>
              </a:rPr>
              <a:t>を用いて各降雨</a:t>
            </a:r>
            <a:r>
              <a:rPr lang="ja-JP" altLang="en-US" dirty="0">
                <a:latin typeface="+mn-ea"/>
              </a:rPr>
              <a:t>指標による雨量を算出する</a:t>
            </a:r>
          </a:p>
        </p:txBody>
      </p:sp>
    </p:spTree>
    <p:extLst>
      <p:ext uri="{BB962C8B-B14F-4D97-AF65-F5344CB8AC3E}">
        <p14:creationId xmlns:p14="http://schemas.microsoft.com/office/powerpoint/2010/main" val="1850261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solidFill>
                  <a:schemeClr val="tx1"/>
                </a:solidFill>
                <a:latin typeface="HGSｺﾞｼｯｸM" panose="020B0600000000000000" pitchFamily="50" charset="-128"/>
                <a:ea typeface="HGSｺﾞｼｯｸM" panose="020B0600000000000000" pitchFamily="50" charset="-128"/>
              </a:rPr>
              <a:t>２．検討概要</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３）②</a:t>
            </a:r>
            <a:r>
              <a:rPr lang="ja-JP" altLang="en-US" sz="2700" dirty="0">
                <a:latin typeface="HGSｺﾞｼｯｸM" panose="020B0600000000000000" pitchFamily="50" charset="-128"/>
                <a:ea typeface="HGSｺﾞｼｯｸM" panose="020B0600000000000000" pitchFamily="50" charset="-128"/>
              </a:rPr>
              <a:t>災害履歴の整理</a:t>
            </a:r>
            <a:endParaRPr kumimoji="1" lang="ja-JP" altLang="en-US" sz="2700" dirty="0"/>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37914"/>
            <a:ext cx="6933778" cy="427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043608" y="1268760"/>
            <a:ext cx="7308411" cy="646331"/>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降雨特性</a:t>
            </a:r>
            <a:r>
              <a:rPr lang="ja-JP" altLang="en-US" dirty="0" smtClean="0"/>
              <a:t>と災害履歴の関係</a:t>
            </a:r>
            <a:r>
              <a:rPr lang="ja-JP" altLang="en-US" dirty="0"/>
              <a:t>を分析</a:t>
            </a:r>
            <a:r>
              <a:rPr lang="ja-JP" altLang="en-US" dirty="0" smtClean="0"/>
              <a:t>するにあたり</a:t>
            </a:r>
            <a:endParaRPr lang="en-US" altLang="ja-JP" dirty="0"/>
          </a:p>
          <a:p>
            <a:r>
              <a:rPr lang="ja-JP" altLang="en-US" dirty="0"/>
              <a:t>災害発生</a:t>
            </a:r>
            <a:r>
              <a:rPr lang="ja-JP" altLang="en-US" dirty="0" smtClean="0"/>
              <a:t>位置</a:t>
            </a:r>
            <a:r>
              <a:rPr lang="ja-JP" altLang="en-US" dirty="0">
                <a:solidFill>
                  <a:schemeClr val="dk1"/>
                </a:solidFill>
              </a:rPr>
              <a:t>、</a:t>
            </a:r>
            <a:r>
              <a:rPr lang="ja-JP" altLang="en-US" dirty="0" smtClean="0"/>
              <a:t>発生時刻</a:t>
            </a:r>
            <a:r>
              <a:rPr lang="ja-JP" altLang="en-US" dirty="0">
                <a:solidFill>
                  <a:schemeClr val="dk1"/>
                </a:solidFill>
              </a:rPr>
              <a:t>、</a:t>
            </a:r>
            <a:r>
              <a:rPr lang="ja-JP" altLang="en-US" dirty="0" smtClean="0"/>
              <a:t>地質区分</a:t>
            </a:r>
            <a:r>
              <a:rPr lang="ja-JP" altLang="en-US" dirty="0">
                <a:solidFill>
                  <a:schemeClr val="dk1"/>
                </a:solidFill>
              </a:rPr>
              <a:t>、</a:t>
            </a:r>
            <a:r>
              <a:rPr lang="ja-JP" altLang="en-US" dirty="0" smtClean="0"/>
              <a:t>災害内容</a:t>
            </a:r>
            <a:r>
              <a:rPr lang="ja-JP" altLang="en-US" dirty="0"/>
              <a:t>情報</a:t>
            </a:r>
            <a:r>
              <a:rPr lang="ja-JP" altLang="en-US" dirty="0" smtClean="0"/>
              <a:t>を整理する</a:t>
            </a:r>
            <a:endParaRPr lang="ja-JP" altLang="en-US" dirty="0"/>
          </a:p>
        </p:txBody>
      </p:sp>
    </p:spTree>
    <p:extLst>
      <p:ext uri="{BB962C8B-B14F-4D97-AF65-F5344CB8AC3E}">
        <p14:creationId xmlns:p14="http://schemas.microsoft.com/office/powerpoint/2010/main" val="752359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384"/>
            <a:ext cx="8229600" cy="1152128"/>
          </a:xfrm>
        </p:spPr>
        <p:txBody>
          <a:bodyPr vert="horz" anchor="b" anchorCtr="0">
            <a:normAutofit/>
          </a:bodyPr>
          <a:lstStyle/>
          <a:p>
            <a:r>
              <a:rPr lang="ja-JP" altLang="en-US" dirty="0">
                <a:latin typeface="HGSｺﾞｼｯｸM" panose="020B0600000000000000" pitchFamily="50" charset="-128"/>
                <a:ea typeface="HGSｺﾞｼｯｸM" panose="020B0600000000000000" pitchFamily="50" charset="-128"/>
              </a:rPr>
              <a:t>２．検討概要</a:t>
            </a:r>
            <a:r>
              <a:rPr lang="en-US" altLang="ja-JP" sz="2400" dirty="0">
                <a:latin typeface="HGSｺﾞｼｯｸM" panose="020B0600000000000000" pitchFamily="50" charset="-128"/>
                <a:ea typeface="HGSｺﾞｼｯｸM" panose="020B0600000000000000" pitchFamily="50" charset="-128"/>
              </a:rPr>
              <a:t/>
            </a:r>
            <a:br>
              <a:rPr lang="en-US" altLang="ja-JP" sz="2400"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４）③降雨停止時間等と災害の関係整理</a:t>
            </a:r>
          </a:p>
        </p:txBody>
      </p:sp>
      <p:sp>
        <p:nvSpPr>
          <p:cNvPr id="3" name="フッター プレースホルダー 2"/>
          <p:cNvSpPr>
            <a:spLocks noGrp="1"/>
          </p:cNvSpPr>
          <p:nvPr>
            <p:ph type="ftr" sz="quarter" idx="11"/>
          </p:nvPr>
        </p:nvSpPr>
        <p:spPr/>
        <p:txBody>
          <a:bodyPr/>
          <a:lstStyle/>
          <a:p>
            <a:r>
              <a:rPr kumimoji="1" lang="ja-JP" altLang="en-US" smtClean="0"/>
              <a:t>資料５－２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pic>
        <p:nvPicPr>
          <p:cNvPr id="5" name="図 4" descr="図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861048"/>
            <a:ext cx="4104456" cy="2520280"/>
          </a:xfrm>
          <a:prstGeom prst="rect">
            <a:avLst/>
          </a:prstGeom>
          <a:noFill/>
          <a:ln>
            <a:noFill/>
          </a:ln>
        </p:spPr>
      </p:pic>
      <p:sp>
        <p:nvSpPr>
          <p:cNvPr id="6" name="テキスト ボックス 5"/>
          <p:cNvSpPr txBox="1"/>
          <p:nvPr/>
        </p:nvSpPr>
        <p:spPr>
          <a:xfrm>
            <a:off x="251520" y="1196752"/>
            <a:ext cx="8568952" cy="2739211"/>
          </a:xfrm>
          <a:prstGeom prst="rect">
            <a:avLst/>
          </a:prstGeom>
          <a:noFill/>
          <a:ln>
            <a:noFill/>
            <a:prstDash val="solid"/>
          </a:ln>
        </p:spPr>
        <p:txBody>
          <a:bodyPr wrap="square" rtlCol="0">
            <a:spAutoFit/>
          </a:bodyPr>
          <a:lstStyle>
            <a:defPPr>
              <a:defRPr lang="ja-JP"/>
            </a:defPPr>
            <a:lvl1pPr>
              <a:defRPr>
                <a:solidFill>
                  <a:schemeClr val="tx1"/>
                </a:solidFill>
                <a:latin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■規制</a:t>
            </a:r>
            <a:r>
              <a:rPr lang="ja-JP" altLang="en-US" dirty="0"/>
              <a:t>発令の解除基準の設定方法の</a:t>
            </a:r>
            <a:r>
              <a:rPr lang="ja-JP" altLang="en-US" dirty="0" smtClean="0"/>
              <a:t>検討</a:t>
            </a:r>
            <a:endParaRPr lang="en-US" altLang="ja-JP" dirty="0" smtClean="0"/>
          </a:p>
          <a:p>
            <a:r>
              <a:rPr lang="ja-JP" altLang="en-US" dirty="0" smtClean="0"/>
              <a:t>　　～降雨指標、災害履歴、地質区分の関係を分析～</a:t>
            </a:r>
            <a:endParaRPr lang="en-US" altLang="ja-JP" dirty="0" smtClean="0"/>
          </a:p>
          <a:p>
            <a:r>
              <a:rPr lang="ja-JP" altLang="en-US" dirty="0" smtClean="0"/>
              <a:t>　　　　〇時間雨量　：　降雨</a:t>
            </a:r>
            <a:r>
              <a:rPr lang="ja-JP" altLang="en-US" dirty="0"/>
              <a:t>停止時間と災害履歴の</a:t>
            </a:r>
            <a:r>
              <a:rPr lang="ja-JP" altLang="en-US" dirty="0" smtClean="0"/>
              <a:t>関係を整理</a:t>
            </a:r>
            <a:endParaRPr lang="en-US" altLang="ja-JP" dirty="0"/>
          </a:p>
          <a:p>
            <a:pPr marL="2057400" indent="-2057400"/>
            <a:r>
              <a:rPr lang="ja-JP" altLang="en-US" dirty="0" smtClean="0"/>
              <a:t>　　　　〇</a:t>
            </a:r>
            <a:r>
              <a:rPr lang="ja-JP" altLang="en-US" dirty="0"/>
              <a:t>連続</a:t>
            </a:r>
            <a:r>
              <a:rPr lang="ja-JP" altLang="en-US" dirty="0" smtClean="0"/>
              <a:t>雨量　：　実効雨量</a:t>
            </a:r>
            <a:r>
              <a:rPr lang="ja-JP" altLang="en-US" dirty="0">
                <a:solidFill>
                  <a:schemeClr val="dk1"/>
                </a:solidFill>
              </a:rPr>
              <a:t>、</a:t>
            </a:r>
            <a:r>
              <a:rPr lang="ja-JP" altLang="en-US" dirty="0" smtClean="0"/>
              <a:t>土壌</a:t>
            </a:r>
            <a:r>
              <a:rPr lang="ja-JP" altLang="en-US" dirty="0"/>
              <a:t>雨量</a:t>
            </a:r>
            <a:r>
              <a:rPr lang="ja-JP" altLang="en-US" dirty="0" smtClean="0"/>
              <a:t>指数等では</a:t>
            </a:r>
            <a:r>
              <a:rPr lang="ja-JP" altLang="en-US" dirty="0">
                <a:solidFill>
                  <a:schemeClr val="dk1"/>
                </a:solidFill>
              </a:rPr>
              <a:t>、</a:t>
            </a:r>
            <a:r>
              <a:rPr lang="ja-JP" altLang="en-US" dirty="0" smtClean="0"/>
              <a:t>まず</a:t>
            </a:r>
            <a:r>
              <a:rPr lang="ja-JP" altLang="en-US" dirty="0"/>
              <a:t>時間雨量で降雨停止</a:t>
            </a:r>
            <a:r>
              <a:rPr lang="ja-JP" altLang="en-US" dirty="0" smtClean="0"/>
              <a:t>時間の各雨量指数（停止雨量）を算出。降雨停止時間からの各雨量指数と</a:t>
            </a:r>
            <a:r>
              <a:rPr lang="ja-JP" altLang="en-US" dirty="0"/>
              <a:t>災害発生時刻の関係を整理</a:t>
            </a:r>
            <a:endParaRPr lang="en-US" altLang="ja-JP" dirty="0"/>
          </a:p>
          <a:p>
            <a:pPr marL="2243138" defTabSz="1328738"/>
            <a:r>
              <a:rPr lang="en-US" altLang="ja-JP" sz="1600" dirty="0" smtClean="0"/>
              <a:t>※</a:t>
            </a:r>
            <a:r>
              <a:rPr lang="ja-JP" altLang="en-US" sz="1600" dirty="0"/>
              <a:t>降雨停止後発生する災害と降雨停止</a:t>
            </a:r>
            <a:r>
              <a:rPr lang="ja-JP" altLang="en-US" sz="1600" dirty="0" smtClean="0"/>
              <a:t>時間の関係を整理する必要</a:t>
            </a:r>
            <a:r>
              <a:rPr lang="ja-JP" altLang="en-US" sz="1600" dirty="0"/>
              <a:t>　</a:t>
            </a:r>
            <a:endParaRPr lang="en-US" altLang="ja-JP" sz="1600" dirty="0"/>
          </a:p>
          <a:p>
            <a:r>
              <a:rPr lang="ja-JP" altLang="en-US" dirty="0"/>
              <a:t>　　</a:t>
            </a:r>
            <a:r>
              <a:rPr lang="ja-JP" altLang="en-US" dirty="0" smtClean="0"/>
              <a:t>　　〇</a:t>
            </a:r>
            <a:r>
              <a:rPr lang="ja-JP" altLang="en-US" dirty="0"/>
              <a:t>解除基準　：　</a:t>
            </a:r>
            <a:r>
              <a:rPr lang="ja-JP" altLang="en-US" dirty="0" smtClean="0"/>
              <a:t>各雨量指数と降雨停止後の災害発生頻度</a:t>
            </a:r>
            <a:r>
              <a:rPr lang="ja-JP" altLang="en-US" dirty="0"/>
              <a:t>等を考慮しながら設定</a:t>
            </a:r>
            <a:endParaRPr lang="en-US" altLang="ja-JP" dirty="0"/>
          </a:p>
          <a:p>
            <a:pPr>
              <a:lnSpc>
                <a:spcPct val="150000"/>
              </a:lnSpc>
            </a:pPr>
            <a:r>
              <a:rPr lang="ja-JP" altLang="en-US" sz="2000" b="1" dirty="0">
                <a:solidFill>
                  <a:srgbClr val="FF0000"/>
                </a:solidFill>
              </a:rPr>
              <a:t>　　⇒モニタリングにより</a:t>
            </a:r>
            <a:r>
              <a:rPr lang="ja-JP" altLang="en-US" sz="2000" b="1" dirty="0" smtClean="0">
                <a:solidFill>
                  <a:srgbClr val="FF0000"/>
                </a:solidFill>
              </a:rPr>
              <a:t>降雨等の要因と災害を関連付ける</a:t>
            </a:r>
            <a:r>
              <a:rPr lang="ja-JP" altLang="en-US" sz="2000" b="1" dirty="0">
                <a:solidFill>
                  <a:srgbClr val="FF0000"/>
                </a:solidFill>
              </a:rPr>
              <a:t>　　　</a:t>
            </a:r>
            <a:endParaRPr lang="en-US" altLang="ja-JP" sz="2000" b="1" dirty="0">
              <a:solidFill>
                <a:srgbClr val="FF0000"/>
              </a:solidFill>
            </a:endParaRPr>
          </a:p>
        </p:txBody>
      </p:sp>
      <p:sp>
        <p:nvSpPr>
          <p:cNvPr id="7" name="テキスト ボックス 6"/>
          <p:cNvSpPr txBox="1"/>
          <p:nvPr/>
        </p:nvSpPr>
        <p:spPr>
          <a:xfrm>
            <a:off x="809581" y="4077072"/>
            <a:ext cx="954107" cy="400110"/>
          </a:xfrm>
          <a:prstGeom prst="rect">
            <a:avLst/>
          </a:prstGeom>
          <a:solidFill>
            <a:schemeClr val="bg1"/>
          </a:solidFill>
          <a:ln>
            <a:solidFill>
              <a:schemeClr val="tx1"/>
            </a:solidFill>
            <a:prstDash val="solid"/>
          </a:ln>
        </p:spPr>
        <p:txBody>
          <a:bodyPr wrap="none" rtlCol="0">
            <a:spAutoFit/>
          </a:bodyPr>
          <a:lstStyle/>
          <a:p>
            <a:r>
              <a:rPr kumimoji="1"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時間雨量</a:t>
            </a:r>
            <a:endParaRPr kumimoji="1"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地質毎に検討</a:t>
            </a:r>
          </a:p>
        </p:txBody>
      </p:sp>
      <p:sp>
        <p:nvSpPr>
          <p:cNvPr id="25" name="テキスト ボックス 24"/>
          <p:cNvSpPr txBox="1"/>
          <p:nvPr/>
        </p:nvSpPr>
        <p:spPr>
          <a:xfrm>
            <a:off x="4902034" y="3933056"/>
            <a:ext cx="1107996" cy="276999"/>
          </a:xfrm>
          <a:prstGeom prst="rect">
            <a:avLst/>
          </a:prstGeom>
          <a:solidFill>
            <a:schemeClr val="bg1"/>
          </a:solidFill>
          <a:ln>
            <a:solidFill>
              <a:schemeClr val="tx1"/>
            </a:solidFill>
            <a:prstDash val="solid"/>
          </a:ln>
        </p:spPr>
        <p:txBody>
          <a:bodyPr wrap="none" rtlCol="0">
            <a:spAutoFit/>
          </a:bodyPr>
          <a:lstStyle/>
          <a:p>
            <a:r>
              <a:rPr kumimoji="1"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実効雨量など</a:t>
            </a:r>
            <a:endParaRPr kumimoji="1"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33" name="キャンバス 1"/>
          <p:cNvGrpSpPr/>
          <p:nvPr/>
        </p:nvGrpSpPr>
        <p:grpSpPr>
          <a:xfrm>
            <a:off x="4860032" y="4032225"/>
            <a:ext cx="4030039" cy="2338070"/>
            <a:chOff x="-145274" y="0"/>
            <a:chExt cx="5545949" cy="3150235"/>
          </a:xfrm>
        </p:grpSpPr>
        <p:sp>
          <p:nvSpPr>
            <p:cNvPr id="34" name="正方形/長方形 33"/>
            <p:cNvSpPr/>
            <p:nvPr/>
          </p:nvSpPr>
          <p:spPr>
            <a:xfrm>
              <a:off x="0" y="0"/>
              <a:ext cx="5400675" cy="3150235"/>
            </a:xfrm>
            <a:prstGeom prst="rect">
              <a:avLst/>
            </a:prstGeom>
          </p:spPr>
        </p:sp>
        <p:grpSp>
          <p:nvGrpSpPr>
            <p:cNvPr id="35" name="グループ化 34"/>
            <p:cNvGrpSpPr/>
            <p:nvPr/>
          </p:nvGrpSpPr>
          <p:grpSpPr>
            <a:xfrm>
              <a:off x="466725" y="533400"/>
              <a:ext cx="4657725" cy="2133601"/>
              <a:chOff x="466725" y="533400"/>
              <a:chExt cx="4657725" cy="2133601"/>
            </a:xfrm>
          </p:grpSpPr>
          <p:cxnSp>
            <p:nvCxnSpPr>
              <p:cNvPr id="55" name="直線コネクタ 54"/>
              <p:cNvCxnSpPr/>
              <p:nvPr/>
            </p:nvCxnSpPr>
            <p:spPr>
              <a:xfrm flipV="1">
                <a:off x="466725" y="2667000"/>
                <a:ext cx="4657725" cy="1"/>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66725" y="533400"/>
                <a:ext cx="0" cy="2133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6" name="フリーフォーム 35"/>
            <p:cNvSpPr/>
            <p:nvPr/>
          </p:nvSpPr>
          <p:spPr>
            <a:xfrm>
              <a:off x="495300" y="860221"/>
              <a:ext cx="4581525" cy="1178129"/>
            </a:xfrm>
            <a:custGeom>
              <a:avLst/>
              <a:gdLst>
                <a:gd name="connsiteX0" fmla="*/ 0 w 4581525"/>
                <a:gd name="connsiteY0" fmla="*/ 711404 h 1178129"/>
                <a:gd name="connsiteX1" fmla="*/ 85725 w 4581525"/>
                <a:gd name="connsiteY1" fmla="*/ 711404 h 1178129"/>
                <a:gd name="connsiteX2" fmla="*/ 314325 w 4581525"/>
                <a:gd name="connsiteY2" fmla="*/ 701879 h 1178129"/>
                <a:gd name="connsiteX3" fmla="*/ 657225 w 4581525"/>
                <a:gd name="connsiteY3" fmla="*/ 597104 h 1178129"/>
                <a:gd name="connsiteX4" fmla="*/ 971550 w 4581525"/>
                <a:gd name="connsiteY4" fmla="*/ 358979 h 1178129"/>
                <a:gd name="connsiteX5" fmla="*/ 1162050 w 4581525"/>
                <a:gd name="connsiteY5" fmla="*/ 139904 h 1178129"/>
                <a:gd name="connsiteX6" fmla="*/ 1333500 w 4581525"/>
                <a:gd name="connsiteY6" fmla="*/ 16079 h 1178129"/>
                <a:gd name="connsiteX7" fmla="*/ 1495425 w 4581525"/>
                <a:gd name="connsiteY7" fmla="*/ 16079 h 1178129"/>
                <a:gd name="connsiteX8" fmla="*/ 1638300 w 4581525"/>
                <a:gd name="connsiteY8" fmla="*/ 149429 h 1178129"/>
                <a:gd name="connsiteX9" fmla="*/ 1924050 w 4581525"/>
                <a:gd name="connsiteY9" fmla="*/ 339929 h 1178129"/>
                <a:gd name="connsiteX10" fmla="*/ 2324100 w 4581525"/>
                <a:gd name="connsiteY10" fmla="*/ 654254 h 1178129"/>
                <a:gd name="connsiteX11" fmla="*/ 2676525 w 4581525"/>
                <a:gd name="connsiteY11" fmla="*/ 816179 h 1178129"/>
                <a:gd name="connsiteX12" fmla="*/ 3333750 w 4581525"/>
                <a:gd name="connsiteY12" fmla="*/ 978104 h 1178129"/>
                <a:gd name="connsiteX13" fmla="*/ 4105275 w 4581525"/>
                <a:gd name="connsiteY13" fmla="*/ 1092404 h 1178129"/>
                <a:gd name="connsiteX14" fmla="*/ 4581525 w 4581525"/>
                <a:gd name="connsiteY14" fmla="*/ 1178129 h 11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178129">
                  <a:moveTo>
                    <a:pt x="0" y="711404"/>
                  </a:moveTo>
                  <a:cubicBezTo>
                    <a:pt x="16669" y="712197"/>
                    <a:pt x="33338" y="712991"/>
                    <a:pt x="85725" y="711404"/>
                  </a:cubicBezTo>
                  <a:cubicBezTo>
                    <a:pt x="138112" y="709817"/>
                    <a:pt x="219075" y="720929"/>
                    <a:pt x="314325" y="701879"/>
                  </a:cubicBezTo>
                  <a:cubicBezTo>
                    <a:pt x="409575" y="682829"/>
                    <a:pt x="547687" y="654254"/>
                    <a:pt x="657225" y="597104"/>
                  </a:cubicBezTo>
                  <a:cubicBezTo>
                    <a:pt x="766763" y="539954"/>
                    <a:pt x="887413" y="435179"/>
                    <a:pt x="971550" y="358979"/>
                  </a:cubicBezTo>
                  <a:cubicBezTo>
                    <a:pt x="1055687" y="282779"/>
                    <a:pt x="1101725" y="197054"/>
                    <a:pt x="1162050" y="139904"/>
                  </a:cubicBezTo>
                  <a:cubicBezTo>
                    <a:pt x="1222375" y="82754"/>
                    <a:pt x="1277938" y="36716"/>
                    <a:pt x="1333500" y="16079"/>
                  </a:cubicBezTo>
                  <a:cubicBezTo>
                    <a:pt x="1389063" y="-4559"/>
                    <a:pt x="1444625" y="-6146"/>
                    <a:pt x="1495425" y="16079"/>
                  </a:cubicBezTo>
                  <a:cubicBezTo>
                    <a:pt x="1546225" y="38304"/>
                    <a:pt x="1566863" y="95454"/>
                    <a:pt x="1638300" y="149429"/>
                  </a:cubicBezTo>
                  <a:cubicBezTo>
                    <a:pt x="1709737" y="203404"/>
                    <a:pt x="1809750" y="255792"/>
                    <a:pt x="1924050" y="339929"/>
                  </a:cubicBezTo>
                  <a:cubicBezTo>
                    <a:pt x="2038350" y="424066"/>
                    <a:pt x="2198688" y="574879"/>
                    <a:pt x="2324100" y="654254"/>
                  </a:cubicBezTo>
                  <a:cubicBezTo>
                    <a:pt x="2449512" y="733629"/>
                    <a:pt x="2508250" y="762204"/>
                    <a:pt x="2676525" y="816179"/>
                  </a:cubicBezTo>
                  <a:cubicBezTo>
                    <a:pt x="2844800" y="870154"/>
                    <a:pt x="3095625" y="932066"/>
                    <a:pt x="3333750" y="978104"/>
                  </a:cubicBezTo>
                  <a:cubicBezTo>
                    <a:pt x="3571875" y="1024142"/>
                    <a:pt x="3897313" y="1059067"/>
                    <a:pt x="4105275" y="1092404"/>
                  </a:cubicBezTo>
                  <a:cubicBezTo>
                    <a:pt x="4313237" y="1125741"/>
                    <a:pt x="4447381" y="1151935"/>
                    <a:pt x="4581525" y="11781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正方形/長方形 36"/>
            <p:cNvSpPr/>
            <p:nvPr/>
          </p:nvSpPr>
          <p:spPr>
            <a:xfrm>
              <a:off x="2237971" y="1476374"/>
              <a:ext cx="190499" cy="1190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正方形/長方形 37"/>
            <p:cNvSpPr/>
            <p:nvPr/>
          </p:nvSpPr>
          <p:spPr>
            <a:xfrm>
              <a:off x="2047471" y="1790700"/>
              <a:ext cx="190499" cy="876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正方形/長方形 38"/>
            <p:cNvSpPr/>
            <p:nvPr/>
          </p:nvSpPr>
          <p:spPr>
            <a:xfrm>
              <a:off x="1856972" y="2038350"/>
              <a:ext cx="190499"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正方形/長方形 39"/>
            <p:cNvSpPr/>
            <p:nvPr/>
          </p:nvSpPr>
          <p:spPr>
            <a:xfrm>
              <a:off x="2446546" y="2038350"/>
              <a:ext cx="190499"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1" name="正方形/長方形 40"/>
            <p:cNvSpPr/>
            <p:nvPr/>
          </p:nvSpPr>
          <p:spPr>
            <a:xfrm>
              <a:off x="2637047" y="2362199"/>
              <a:ext cx="190499" cy="30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ストライプ矢印 41"/>
            <p:cNvSpPr/>
            <p:nvPr/>
          </p:nvSpPr>
          <p:spPr>
            <a:xfrm rot="5400000">
              <a:off x="2277722" y="944532"/>
              <a:ext cx="614678" cy="161924"/>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43" name="直線矢印コネクタ 42"/>
            <p:cNvCxnSpPr/>
            <p:nvPr/>
          </p:nvCxnSpPr>
          <p:spPr>
            <a:xfrm flipH="1">
              <a:off x="409575" y="1685925"/>
              <a:ext cx="2762251" cy="1905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5076825" y="685800"/>
              <a:ext cx="0" cy="19812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2"/>
            <p:cNvSpPr txBox="1">
              <a:spLocks noChangeArrowheads="1"/>
            </p:cNvSpPr>
            <p:nvPr/>
          </p:nvSpPr>
          <p:spPr bwMode="auto">
            <a:xfrm>
              <a:off x="4448704" y="248671"/>
              <a:ext cx="895350" cy="45615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800" dirty="0">
                  <a:effectLst/>
                  <a:latin typeface="Century"/>
                  <a:ea typeface="ＭＳ 明朝"/>
                  <a:cs typeface="Times New Roman"/>
                </a:rPr>
                <a:t>被災</a:t>
              </a:r>
              <a:endParaRPr lang="ja-JP" sz="800" dirty="0">
                <a:effectLst/>
                <a:latin typeface="ＭＳ Ｐゴシック"/>
                <a:cs typeface="ＭＳ Ｐゴシック"/>
              </a:endParaRPr>
            </a:p>
            <a:p>
              <a:pPr algn="just">
                <a:spcAft>
                  <a:spcPts val="0"/>
                </a:spcAft>
              </a:pPr>
              <a:r>
                <a:rPr lang="en-US" sz="800" dirty="0">
                  <a:effectLst/>
                  <a:latin typeface="Century"/>
                  <a:ea typeface="ＭＳ 明朝"/>
                  <a:cs typeface="Times New Roman"/>
                </a:rPr>
                <a:t>Number</a:t>
              </a:r>
              <a:endParaRPr lang="ja-JP" sz="800" dirty="0">
                <a:effectLst/>
                <a:latin typeface="ＭＳ Ｐゴシック"/>
                <a:cs typeface="ＭＳ Ｐゴシック"/>
              </a:endParaRPr>
            </a:p>
          </p:txBody>
        </p:sp>
        <p:sp>
          <p:nvSpPr>
            <p:cNvPr id="46" name="テキスト ボックス 2"/>
            <p:cNvSpPr txBox="1">
              <a:spLocks noChangeArrowheads="1"/>
            </p:cNvSpPr>
            <p:nvPr/>
          </p:nvSpPr>
          <p:spPr bwMode="auto">
            <a:xfrm>
              <a:off x="2103596" y="254468"/>
              <a:ext cx="1417608" cy="49762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900" dirty="0">
                  <a:effectLst/>
                  <a:latin typeface="ＭＳ Ｐゴシック"/>
                  <a:ea typeface="ＭＳ ゴシック"/>
                  <a:cs typeface="Times New Roman"/>
                </a:rPr>
                <a:t>時間雨量に</a:t>
              </a:r>
              <a:r>
                <a:rPr lang="ja-JP" sz="900" dirty="0" smtClean="0">
                  <a:effectLst/>
                  <a:latin typeface="ＭＳ Ｐゴシック"/>
                  <a:ea typeface="ＭＳ ゴシック"/>
                  <a:cs typeface="Times New Roman"/>
                </a:rPr>
                <a:t>よる</a:t>
              </a:r>
              <a:endParaRPr lang="en-US" altLang="ja-JP" sz="900" dirty="0" smtClean="0">
                <a:effectLst/>
                <a:latin typeface="ＭＳ Ｐゴシック"/>
                <a:ea typeface="ＭＳ ゴシック"/>
                <a:cs typeface="Times New Roman"/>
              </a:endParaRPr>
            </a:p>
            <a:p>
              <a:pPr algn="just">
                <a:spcAft>
                  <a:spcPts val="0"/>
                </a:spcAft>
              </a:pPr>
              <a:r>
                <a:rPr lang="ja-JP" sz="900" dirty="0" smtClean="0">
                  <a:effectLst/>
                  <a:latin typeface="ＭＳ Ｐゴシック"/>
                  <a:ea typeface="ＭＳ ゴシック"/>
                  <a:cs typeface="Times New Roman"/>
                </a:rPr>
                <a:t>降雨</a:t>
              </a:r>
              <a:r>
                <a:rPr lang="ja-JP" sz="900" dirty="0">
                  <a:effectLst/>
                  <a:latin typeface="ＭＳ Ｐゴシック"/>
                  <a:ea typeface="ＭＳ ゴシック"/>
                  <a:cs typeface="Times New Roman"/>
                </a:rPr>
                <a:t>停止時間</a:t>
              </a:r>
              <a:endParaRPr lang="ja-JP" sz="900" dirty="0">
                <a:effectLst/>
                <a:latin typeface="ＭＳ Ｐゴシック"/>
                <a:cs typeface="ＭＳ Ｐゴシック"/>
              </a:endParaRPr>
            </a:p>
          </p:txBody>
        </p:sp>
        <p:sp>
          <p:nvSpPr>
            <p:cNvPr id="47" name="テキスト ボックス 2"/>
            <p:cNvSpPr txBox="1">
              <a:spLocks noChangeArrowheads="1"/>
            </p:cNvSpPr>
            <p:nvPr/>
          </p:nvSpPr>
          <p:spPr bwMode="auto">
            <a:xfrm>
              <a:off x="924553" y="533400"/>
              <a:ext cx="1085215" cy="49762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900" dirty="0">
                  <a:effectLst/>
                  <a:latin typeface="ＭＳ Ｐゴシック"/>
                  <a:ea typeface="ＭＳ ゴシック"/>
                  <a:cs typeface="Times New Roman"/>
                </a:rPr>
                <a:t>降雨指標による雨量</a:t>
              </a:r>
              <a:endParaRPr lang="ja-JP" sz="900" dirty="0">
                <a:effectLst/>
                <a:latin typeface="ＭＳ Ｐゴシック"/>
                <a:cs typeface="ＭＳ Ｐゴシック"/>
              </a:endParaRPr>
            </a:p>
          </p:txBody>
        </p:sp>
        <p:sp>
          <p:nvSpPr>
            <p:cNvPr id="48" name="テキスト ボックス 2"/>
            <p:cNvSpPr txBox="1">
              <a:spLocks noChangeArrowheads="1"/>
            </p:cNvSpPr>
            <p:nvPr/>
          </p:nvSpPr>
          <p:spPr bwMode="auto">
            <a:xfrm>
              <a:off x="-145274" y="1419502"/>
              <a:ext cx="789939" cy="290282"/>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800" dirty="0">
                  <a:effectLst/>
                  <a:latin typeface="ＭＳ Ｐゴシック"/>
                  <a:ea typeface="ＭＳ ゴシック"/>
                  <a:cs typeface="Times New Roman"/>
                </a:rPr>
                <a:t>下限値</a:t>
              </a:r>
              <a:endParaRPr lang="ja-JP" sz="800" dirty="0">
                <a:effectLst/>
                <a:latin typeface="ＭＳ Ｐゴシック"/>
                <a:cs typeface="ＭＳ Ｐゴシック"/>
              </a:endParaRPr>
            </a:p>
          </p:txBody>
        </p:sp>
        <p:sp>
          <p:nvSpPr>
            <p:cNvPr id="49" name="テキスト ボックス 2"/>
            <p:cNvSpPr txBox="1">
              <a:spLocks noChangeArrowheads="1"/>
            </p:cNvSpPr>
            <p:nvPr/>
          </p:nvSpPr>
          <p:spPr bwMode="auto">
            <a:xfrm>
              <a:off x="662774" y="2665730"/>
              <a:ext cx="4047558" cy="3110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sz="900" dirty="0" smtClean="0">
                  <a:effectLst/>
                  <a:latin typeface="Century"/>
                  <a:ea typeface="ＭＳ 明朝"/>
                  <a:cs typeface="Times New Roman"/>
                </a:rPr>
                <a:t>（一例）</a:t>
              </a:r>
              <a:r>
                <a:rPr lang="ja-JP" sz="900" dirty="0" smtClean="0">
                  <a:effectLst/>
                  <a:latin typeface="Century"/>
                  <a:ea typeface="ＭＳ 明朝"/>
                  <a:cs typeface="Times New Roman"/>
                </a:rPr>
                <a:t>下限値</a:t>
              </a:r>
              <a:r>
                <a:rPr lang="ja-JP" sz="900" dirty="0">
                  <a:effectLst/>
                  <a:latin typeface="Century"/>
                  <a:ea typeface="ＭＳ 明朝"/>
                  <a:cs typeface="Times New Roman"/>
                </a:rPr>
                <a:t>を決めて，その下限値</a:t>
              </a:r>
              <a:r>
                <a:rPr lang="ja-JP" sz="900" dirty="0" smtClean="0">
                  <a:effectLst/>
                  <a:latin typeface="Century"/>
                  <a:ea typeface="ＭＳ 明朝"/>
                  <a:cs typeface="Times New Roman"/>
                </a:rPr>
                <a:t>以下で</a:t>
              </a:r>
              <a:r>
                <a:rPr lang="ja-JP" sz="900" dirty="0">
                  <a:effectLst/>
                  <a:latin typeface="Century"/>
                  <a:ea typeface="ＭＳ 明朝"/>
                  <a:cs typeface="Times New Roman"/>
                </a:rPr>
                <a:t>解除</a:t>
              </a:r>
              <a:endParaRPr lang="ja-JP" sz="900" dirty="0">
                <a:effectLst/>
                <a:latin typeface="ＭＳ Ｐゴシック"/>
                <a:cs typeface="ＭＳ Ｐゴシック"/>
              </a:endParaRPr>
            </a:p>
          </p:txBody>
        </p:sp>
        <p:sp>
          <p:nvSpPr>
            <p:cNvPr id="50" name="テキスト ボックス 2"/>
            <p:cNvSpPr txBox="1">
              <a:spLocks noChangeArrowheads="1"/>
            </p:cNvSpPr>
            <p:nvPr/>
          </p:nvSpPr>
          <p:spPr bwMode="auto">
            <a:xfrm>
              <a:off x="1417846" y="2123101"/>
              <a:ext cx="495299" cy="45615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800" dirty="0">
                  <a:effectLst/>
                  <a:latin typeface="ＭＳ Ｐゴシック"/>
                  <a:ea typeface="ＭＳ ゴシック"/>
                  <a:cs typeface="Times New Roman"/>
                </a:rPr>
                <a:t>被災</a:t>
              </a:r>
              <a:endParaRPr lang="ja-JP" sz="800" dirty="0">
                <a:effectLst/>
                <a:latin typeface="ＭＳ Ｐゴシック"/>
                <a:cs typeface="ＭＳ Ｐゴシック"/>
              </a:endParaRPr>
            </a:p>
          </p:txBody>
        </p:sp>
        <p:sp>
          <p:nvSpPr>
            <p:cNvPr id="51" name="テキスト ボックス 2"/>
            <p:cNvSpPr txBox="1">
              <a:spLocks noChangeArrowheads="1"/>
            </p:cNvSpPr>
            <p:nvPr/>
          </p:nvSpPr>
          <p:spPr bwMode="auto">
            <a:xfrm>
              <a:off x="4952025" y="2667001"/>
              <a:ext cx="295275" cy="32893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1200">
                  <a:effectLst/>
                  <a:latin typeface="Century"/>
                  <a:ea typeface="ＭＳ 明朝"/>
                  <a:cs typeface="Times New Roman"/>
                </a:rPr>
                <a:t>T</a:t>
              </a:r>
              <a:endParaRPr lang="ja-JP" sz="1200">
                <a:effectLst/>
                <a:latin typeface="ＭＳ Ｐゴシック"/>
                <a:cs typeface="ＭＳ Ｐゴシック"/>
              </a:endParaRPr>
            </a:p>
          </p:txBody>
        </p:sp>
        <p:sp>
          <p:nvSpPr>
            <p:cNvPr id="52" name="テキスト ボックス 2"/>
            <p:cNvSpPr txBox="1">
              <a:spLocks noChangeArrowheads="1"/>
            </p:cNvSpPr>
            <p:nvPr/>
          </p:nvSpPr>
          <p:spPr bwMode="auto">
            <a:xfrm>
              <a:off x="162629" y="313350"/>
              <a:ext cx="762000" cy="386238"/>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800" dirty="0">
                  <a:effectLst/>
                  <a:latin typeface="Century"/>
                  <a:ea typeface="ＭＳ 明朝"/>
                  <a:cs typeface="Times New Roman"/>
                </a:rPr>
                <a:t>R(mm)</a:t>
              </a:r>
              <a:endParaRPr lang="ja-JP" sz="800" dirty="0">
                <a:effectLst/>
                <a:latin typeface="ＭＳ Ｐゴシック"/>
                <a:cs typeface="ＭＳ Ｐゴシック"/>
              </a:endParaRPr>
            </a:p>
          </p:txBody>
        </p:sp>
        <p:sp>
          <p:nvSpPr>
            <p:cNvPr id="53" name="正方形/長方形 52"/>
            <p:cNvSpPr/>
            <p:nvPr/>
          </p:nvSpPr>
          <p:spPr>
            <a:xfrm>
              <a:off x="4257725" y="2362199"/>
              <a:ext cx="190500" cy="303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 name="正方形/長方形 53"/>
            <p:cNvSpPr/>
            <p:nvPr/>
          </p:nvSpPr>
          <p:spPr>
            <a:xfrm>
              <a:off x="4751432" y="2363471"/>
              <a:ext cx="190500" cy="303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3015581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19962</TotalTime>
  <Words>1315</Words>
  <Application>Microsoft Office PowerPoint</Application>
  <PresentationFormat>画面に合わせる (4:3)</PresentationFormat>
  <Paragraphs>402</Paragraphs>
  <Slides>23</Slides>
  <Notes>22</Notes>
  <HiddenSlides>8</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アース</vt:lpstr>
      <vt:lpstr>Picture</vt:lpstr>
      <vt:lpstr>PowerPoint プレゼンテーション</vt:lpstr>
      <vt:lpstr>PowerPoint プレゼンテーション</vt:lpstr>
      <vt:lpstr>１．はじめに 　１）現在における運用</vt:lpstr>
      <vt:lpstr>１．はじめに 　２）降雨と規制の関係</vt:lpstr>
      <vt:lpstr>１．はじめに 　３）解除基準設定の考え方</vt:lpstr>
      <vt:lpstr>２．検討概要 　1）検討フロー</vt:lpstr>
      <vt:lpstr>２．検討概要 　２）①降雨指標の整理</vt:lpstr>
      <vt:lpstr>２．検討概要 　３）②災害履歴の整理</vt:lpstr>
      <vt:lpstr>２．検討概要 　４）③降雨停止時間等と災害の関係整理</vt:lpstr>
      <vt:lpstr>３．モニタリング内容の検討 　１）④モニタリング概要</vt:lpstr>
      <vt:lpstr>３．モニタリング内容の検討 　２）計測システムの概略</vt:lpstr>
      <vt:lpstr>３．モニタリング内容の検討 　３）計測内容および仕様</vt:lpstr>
      <vt:lpstr>３．モニタリング内容の検討 　４）試験項目</vt:lpstr>
      <vt:lpstr>３．モニタリング内容の検討 　５）モニタリング箇所</vt:lpstr>
      <vt:lpstr>３．モニタリング内容の検討 　５）モニタリング箇所</vt:lpstr>
      <vt:lpstr>３．モニタリング内容の検討 　５）モニタリング箇所</vt:lpstr>
      <vt:lpstr>３．モニタリング内容の検討 　５）モニタリング箇所</vt:lpstr>
      <vt:lpstr>３．モニタリング内容の検討 　５）モニタリング箇所</vt:lpstr>
      <vt:lpstr>３．モニタリング内容の検討 　５）モニタリング箇所</vt:lpstr>
      <vt:lpstr>３．モニタリング内容の検討 　６）計測およびデータ収録（イメージ）</vt:lpstr>
      <vt:lpstr>４．今後の進め方 　１）検討フロー</vt:lpstr>
      <vt:lpstr>４．今後の進め方 　２）スケジュール</vt:lpstr>
      <vt:lpstr>５．まとめ（審議いただきたい事項）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897</cp:revision>
  <cp:lastPrinted>2017-03-17T09:45:32Z</cp:lastPrinted>
  <dcterms:created xsi:type="dcterms:W3CDTF">2015-11-17T02:43:53Z</dcterms:created>
  <dcterms:modified xsi:type="dcterms:W3CDTF">2017-03-27T10:10:39Z</dcterms:modified>
</cp:coreProperties>
</file>