
<file path=[Content_Types].xml><?xml version="1.0" encoding="utf-8"?>
<Types xmlns="http://schemas.openxmlformats.org/package/2006/content-types">
  <Default Extension="png" ContentType="image/png"/>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customXml/itemProps1.xml" ContentType="application/vnd.openxmlformats-officedocument.customXmlProperties+xml"/>
  <Default Extension="jpeg" ContentType="image/jpeg"/>
  <Default Extension="rels" ContentType="application/vnd.openxmlformats-package.relationships+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jpg" ContentType="image/jpe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801600" cy="9601200" type="A3"/>
  <p:notesSz cx="9939338" cy="1436846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3300"/>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34" autoAdjust="0"/>
    <p:restoredTop sz="94660"/>
  </p:normalViewPr>
  <p:slideViewPr>
    <p:cSldViewPr>
      <p:cViewPr>
        <p:scale>
          <a:sx n="75" d="100"/>
          <a:sy n="75" d="100"/>
        </p:scale>
        <p:origin x="-738" y="-9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4307047" cy="718423"/>
          </a:xfrm>
          <a:prstGeom prst="rect">
            <a:avLst/>
          </a:prstGeom>
        </p:spPr>
        <p:txBody>
          <a:bodyPr vert="horz" lIns="132716" tIns="66358" rIns="132716" bIns="66358" rtlCol="0"/>
          <a:lstStyle>
            <a:lvl1pPr algn="l">
              <a:defRPr sz="1700"/>
            </a:lvl1pPr>
          </a:lstStyle>
          <a:p>
            <a:endParaRPr kumimoji="1" lang="ja-JP" altLang="en-US"/>
          </a:p>
        </p:txBody>
      </p:sp>
      <p:sp>
        <p:nvSpPr>
          <p:cNvPr id="3" name="日付プレースホルダー 2"/>
          <p:cNvSpPr>
            <a:spLocks noGrp="1"/>
          </p:cNvSpPr>
          <p:nvPr>
            <p:ph type="dt" idx="1"/>
          </p:nvPr>
        </p:nvSpPr>
        <p:spPr>
          <a:xfrm>
            <a:off x="5629994" y="2"/>
            <a:ext cx="4307047" cy="718423"/>
          </a:xfrm>
          <a:prstGeom prst="rect">
            <a:avLst/>
          </a:prstGeom>
        </p:spPr>
        <p:txBody>
          <a:bodyPr vert="horz" lIns="132716" tIns="66358" rIns="132716" bIns="66358" rtlCol="0"/>
          <a:lstStyle>
            <a:lvl1pPr algn="r">
              <a:defRPr sz="1700"/>
            </a:lvl1pPr>
          </a:lstStyle>
          <a:p>
            <a:fld id="{22107D0B-64FD-45D0-948C-F47DB4A14220}" type="datetimeFigureOut">
              <a:rPr kumimoji="1" lang="ja-JP" altLang="en-US" smtClean="0"/>
              <a:t>2014/7/28</a:t>
            </a:fld>
            <a:endParaRPr kumimoji="1" lang="ja-JP" altLang="en-US"/>
          </a:p>
        </p:txBody>
      </p:sp>
      <p:sp>
        <p:nvSpPr>
          <p:cNvPr id="4" name="スライド イメージ プレースホルダー 3"/>
          <p:cNvSpPr>
            <a:spLocks noGrp="1" noRot="1" noChangeAspect="1"/>
          </p:cNvSpPr>
          <p:nvPr>
            <p:ph type="sldImg" idx="2"/>
          </p:nvPr>
        </p:nvSpPr>
        <p:spPr>
          <a:xfrm>
            <a:off x="1377950" y="1077913"/>
            <a:ext cx="7183438" cy="5386387"/>
          </a:xfrm>
          <a:prstGeom prst="rect">
            <a:avLst/>
          </a:prstGeom>
          <a:noFill/>
          <a:ln w="12700">
            <a:solidFill>
              <a:prstClr val="black"/>
            </a:solidFill>
          </a:ln>
        </p:spPr>
        <p:txBody>
          <a:bodyPr vert="horz" lIns="132716" tIns="66358" rIns="132716" bIns="66358" rtlCol="0" anchor="ctr"/>
          <a:lstStyle/>
          <a:p>
            <a:endParaRPr lang="ja-JP" altLang="en-US"/>
          </a:p>
        </p:txBody>
      </p:sp>
      <p:sp>
        <p:nvSpPr>
          <p:cNvPr id="5" name="ノート プレースホルダー 4"/>
          <p:cNvSpPr>
            <a:spLocks noGrp="1"/>
          </p:cNvSpPr>
          <p:nvPr>
            <p:ph type="body" sz="quarter" idx="3"/>
          </p:nvPr>
        </p:nvSpPr>
        <p:spPr>
          <a:xfrm>
            <a:off x="993934" y="6825021"/>
            <a:ext cx="7951470" cy="6465808"/>
          </a:xfrm>
          <a:prstGeom prst="rect">
            <a:avLst/>
          </a:prstGeom>
        </p:spPr>
        <p:txBody>
          <a:bodyPr vert="horz" lIns="132716" tIns="66358" rIns="132716" bIns="6635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13647548"/>
            <a:ext cx="4307047" cy="718423"/>
          </a:xfrm>
          <a:prstGeom prst="rect">
            <a:avLst/>
          </a:prstGeom>
        </p:spPr>
        <p:txBody>
          <a:bodyPr vert="horz" lIns="132716" tIns="66358" rIns="132716" bIns="66358"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29994" y="13647548"/>
            <a:ext cx="4307047" cy="718423"/>
          </a:xfrm>
          <a:prstGeom prst="rect">
            <a:avLst/>
          </a:prstGeom>
        </p:spPr>
        <p:txBody>
          <a:bodyPr vert="horz" lIns="132716" tIns="66358" rIns="132716" bIns="66358" rtlCol="0" anchor="b"/>
          <a:lstStyle>
            <a:lvl1pPr algn="r">
              <a:defRPr sz="1700"/>
            </a:lvl1pPr>
          </a:lstStyle>
          <a:p>
            <a:fld id="{E765E1B9-6B19-4421-B58D-CCD74901D3BE}" type="slidenum">
              <a:rPr kumimoji="1" lang="ja-JP" altLang="en-US" smtClean="0"/>
              <a:t>‹#›</a:t>
            </a:fld>
            <a:endParaRPr kumimoji="1" lang="ja-JP" altLang="en-US"/>
          </a:p>
        </p:txBody>
      </p:sp>
    </p:spTree>
    <p:extLst>
      <p:ext uri="{BB962C8B-B14F-4D97-AF65-F5344CB8AC3E}">
        <p14:creationId xmlns:p14="http://schemas.microsoft.com/office/powerpoint/2010/main" val="300596185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765E1B9-6B19-4421-B58D-CCD74901D3BE}" type="slidenum">
              <a:rPr kumimoji="1" lang="ja-JP" altLang="en-US" smtClean="0"/>
              <a:t>1</a:t>
            </a:fld>
            <a:endParaRPr kumimoji="1" lang="ja-JP" altLang="en-US"/>
          </a:p>
        </p:txBody>
      </p:sp>
    </p:spTree>
    <p:extLst>
      <p:ext uri="{BB962C8B-B14F-4D97-AF65-F5344CB8AC3E}">
        <p14:creationId xmlns:p14="http://schemas.microsoft.com/office/powerpoint/2010/main" val="3121786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267978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3665092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99325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330624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75857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555698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FD5F2C8-70EB-4336-BEE0-A558280A4A74}" type="datetimeFigureOut">
              <a:rPr kumimoji="1" lang="ja-JP" altLang="en-US" smtClean="0"/>
              <a:t>2014/7/28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88179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FD5F2C8-70EB-4336-BEE0-A558280A4A74}" type="datetimeFigureOut">
              <a:rPr kumimoji="1" lang="ja-JP" altLang="en-US" smtClean="0"/>
              <a:t>2014/7/28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196448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FD5F2C8-70EB-4336-BEE0-A558280A4A74}" type="datetimeFigureOut">
              <a:rPr kumimoji="1" lang="ja-JP" altLang="en-US" smtClean="0"/>
              <a:t>2014/7/28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3516260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085717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4174787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BFD5F2C8-70EB-4336-BEE0-A558280A4A74}" type="datetimeFigureOut">
              <a:rPr kumimoji="1" lang="ja-JP" altLang="en-US" smtClean="0"/>
              <a:t>2014/7/28</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571918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21"/>
          <p:cNvSpPr/>
          <p:nvPr/>
        </p:nvSpPr>
        <p:spPr>
          <a:xfrm>
            <a:off x="7309" y="1608168"/>
            <a:ext cx="4948547" cy="4128535"/>
          </a:xfrm>
          <a:prstGeom prst="roundRect">
            <a:avLst>
              <a:gd name="adj" fmla="val 1473"/>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500"/>
              </a:lnSpc>
              <a:spcAft>
                <a:spcPts val="0"/>
              </a:spcAft>
            </a:pPr>
            <a:endParaRPr lang="ja-JP" sz="1050" kern="100" dirty="0">
              <a:effectLst/>
              <a:ea typeface="HG明朝B"/>
              <a:cs typeface="Times New Roman"/>
            </a:endParaRPr>
          </a:p>
        </p:txBody>
      </p:sp>
      <p:sp>
        <p:nvSpPr>
          <p:cNvPr id="19" name="角丸四角形 18"/>
          <p:cNvSpPr/>
          <p:nvPr/>
        </p:nvSpPr>
        <p:spPr>
          <a:xfrm>
            <a:off x="7308" y="480072"/>
            <a:ext cx="12773455" cy="838041"/>
          </a:xfrm>
          <a:prstGeom prst="roundRect">
            <a:avLst>
              <a:gd name="adj" fmla="val 3960"/>
            </a:avLst>
          </a:prstGeom>
          <a:gradFill>
            <a:gsLst>
              <a:gs pos="0">
                <a:schemeClr val="accent6">
                  <a:lumMod val="60000"/>
                  <a:lumOff val="40000"/>
                </a:schemeClr>
              </a:gs>
              <a:gs pos="35000">
                <a:schemeClr val="accent6">
                  <a:lumMod val="40000"/>
                  <a:lumOff val="60000"/>
                </a:schemeClr>
              </a:gs>
              <a:gs pos="100000">
                <a:schemeClr val="bg1"/>
              </a:gs>
            </a:gsLst>
          </a:gradFill>
          <a:ln>
            <a:solidFill>
              <a:schemeClr val="accent6">
                <a:lumMod val="60000"/>
                <a:lumOff val="40000"/>
              </a:schemeClr>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spcAft>
                <a:spcPts val="0"/>
              </a:spcAft>
            </a:pPr>
            <a:endParaRPr lang="ja-JP" sz="1050" kern="100" dirty="0">
              <a:effectLst/>
              <a:ea typeface="HG明朝B"/>
              <a:cs typeface="Times New Roman"/>
            </a:endParaRPr>
          </a:p>
        </p:txBody>
      </p:sp>
      <p:sp>
        <p:nvSpPr>
          <p:cNvPr id="4" name="正方形/長方形 3"/>
          <p:cNvSpPr/>
          <p:nvPr/>
        </p:nvSpPr>
        <p:spPr>
          <a:xfrm>
            <a:off x="0" y="152876"/>
            <a:ext cx="9497144" cy="3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600" b="1" kern="100" dirty="0" smtClean="0">
                <a:solidFill>
                  <a:srgbClr val="000000"/>
                </a:solidFill>
                <a:effectLst/>
                <a:ea typeface="Meiryo UI"/>
                <a:cs typeface="Times New Roman"/>
              </a:rPr>
              <a:t>「</a:t>
            </a:r>
            <a:r>
              <a:rPr lang="en-US" sz="1600" b="1" kern="100" dirty="0" err="1" smtClean="0">
                <a:solidFill>
                  <a:srgbClr val="000000"/>
                </a:solidFill>
                <a:effectLst/>
                <a:ea typeface="Meiryo UI"/>
                <a:cs typeface="Times New Roman"/>
              </a:rPr>
              <a:t>都市基盤施設長寿命化</a:t>
            </a:r>
            <a:r>
              <a:rPr lang="ja-JP" altLang="en-US" sz="1600" b="1" kern="100" dirty="0" smtClean="0">
                <a:solidFill>
                  <a:srgbClr val="000000"/>
                </a:solidFill>
                <a:effectLst/>
                <a:ea typeface="Meiryo UI"/>
                <a:cs typeface="Times New Roman"/>
              </a:rPr>
              <a:t>計画</a:t>
            </a:r>
            <a:r>
              <a:rPr lang="en-US" altLang="ja-JP" sz="1600" b="1" kern="100" dirty="0" smtClean="0">
                <a:solidFill>
                  <a:srgbClr val="000000"/>
                </a:solidFill>
                <a:effectLst/>
                <a:ea typeface="Meiryo UI"/>
                <a:cs typeface="Times New Roman"/>
              </a:rPr>
              <a:t>(</a:t>
            </a:r>
            <a:r>
              <a:rPr lang="ja-JP" altLang="en-US" sz="1600" b="1" kern="100" dirty="0" smtClean="0">
                <a:solidFill>
                  <a:srgbClr val="000000"/>
                </a:solidFill>
                <a:effectLst/>
                <a:ea typeface="Meiryo UI"/>
                <a:cs typeface="Times New Roman"/>
              </a:rPr>
              <a:t>仮称</a:t>
            </a:r>
            <a:r>
              <a:rPr lang="en-US" altLang="ja-JP" sz="1600" b="1" kern="100" dirty="0" smtClean="0">
                <a:solidFill>
                  <a:srgbClr val="000000"/>
                </a:solidFill>
                <a:effectLst/>
                <a:ea typeface="Meiryo UI"/>
                <a:cs typeface="Times New Roman"/>
              </a:rPr>
              <a:t>)</a:t>
            </a:r>
            <a:r>
              <a:rPr lang="ja-JP" sz="1600" b="1" kern="100" dirty="0" smtClean="0">
                <a:solidFill>
                  <a:srgbClr val="000000"/>
                </a:solidFill>
                <a:effectLst/>
                <a:ea typeface="Meiryo UI"/>
                <a:cs typeface="Times New Roman"/>
              </a:rPr>
              <a:t>」</a:t>
            </a:r>
            <a:r>
              <a:rPr lang="ja-JP" sz="1600" b="1" kern="100" dirty="0">
                <a:solidFill>
                  <a:srgbClr val="000000"/>
                </a:solidFill>
                <a:effectLst/>
                <a:ea typeface="Meiryo UI"/>
                <a:cs typeface="Times New Roman"/>
              </a:rPr>
              <a:t>（素案</a:t>
            </a:r>
            <a:r>
              <a:rPr lang="ja-JP" sz="1600" b="1" kern="100" dirty="0" smtClean="0">
                <a:solidFill>
                  <a:srgbClr val="000000"/>
                </a:solidFill>
                <a:effectLst/>
                <a:ea typeface="Meiryo UI"/>
                <a:cs typeface="Times New Roman"/>
              </a:rPr>
              <a:t>）中間</a:t>
            </a:r>
            <a:r>
              <a:rPr lang="ja-JP" sz="1600" b="1" kern="100" dirty="0">
                <a:solidFill>
                  <a:srgbClr val="000000"/>
                </a:solidFill>
                <a:effectLst/>
                <a:ea typeface="Meiryo UI"/>
                <a:cs typeface="Times New Roman"/>
              </a:rPr>
              <a:t>とりまとめ　</a:t>
            </a:r>
            <a:r>
              <a:rPr lang="ja-JP" sz="1600" b="1" kern="100" dirty="0" smtClean="0">
                <a:solidFill>
                  <a:srgbClr val="000000"/>
                </a:solidFill>
                <a:effectLst/>
                <a:ea typeface="Meiryo UI"/>
                <a:cs typeface="Times New Roman"/>
              </a:rPr>
              <a:t>概要版</a:t>
            </a:r>
            <a:r>
              <a:rPr lang="ja-JP" altLang="en-US" sz="1600" b="1" kern="100" dirty="0" smtClean="0">
                <a:solidFill>
                  <a:srgbClr val="000000"/>
                </a:solidFill>
                <a:effectLst/>
                <a:ea typeface="Meiryo UI"/>
                <a:cs typeface="Times New Roman"/>
              </a:rPr>
              <a:t>　</a:t>
            </a:r>
            <a:r>
              <a:rPr lang="ja-JP" altLang="en-US" sz="1600" b="1" kern="100" dirty="0">
                <a:solidFill>
                  <a:srgbClr val="000000"/>
                </a:solidFill>
                <a:ea typeface="Meiryo UI"/>
                <a:cs typeface="Times New Roman"/>
              </a:rPr>
              <a:t>河川</a:t>
            </a:r>
            <a:r>
              <a:rPr lang="ja-JP" altLang="en-US" sz="1600" b="1" kern="100" dirty="0" smtClean="0">
                <a:solidFill>
                  <a:srgbClr val="000000"/>
                </a:solidFill>
                <a:effectLst/>
                <a:ea typeface="Meiryo UI"/>
                <a:cs typeface="Times New Roman"/>
              </a:rPr>
              <a:t>編</a:t>
            </a:r>
            <a:r>
              <a:rPr lang="ja-JP" altLang="en-US" sz="1600" b="1" kern="100" dirty="0" smtClean="0">
                <a:solidFill>
                  <a:srgbClr val="000000"/>
                </a:solidFill>
                <a:ea typeface="Meiryo UI"/>
                <a:cs typeface="Times New Roman"/>
              </a:rPr>
              <a:t>（たたき台）</a:t>
            </a:r>
            <a:endParaRPr lang="ja-JP" sz="1100" kern="100" dirty="0">
              <a:effectLst/>
              <a:ea typeface="HG明朝B"/>
              <a:cs typeface="Times New Roman"/>
            </a:endParaRPr>
          </a:p>
        </p:txBody>
      </p:sp>
      <p:sp>
        <p:nvSpPr>
          <p:cNvPr id="5" name="テキスト ボックス 2"/>
          <p:cNvSpPr txBox="1">
            <a:spLocks noChangeArrowheads="1"/>
          </p:cNvSpPr>
          <p:nvPr/>
        </p:nvSpPr>
        <p:spPr bwMode="auto">
          <a:xfrm>
            <a:off x="7308" y="641082"/>
            <a:ext cx="12773455" cy="694210"/>
          </a:xfrm>
          <a:prstGeom prst="rect">
            <a:avLst/>
          </a:prstGeom>
          <a:noFill/>
          <a:ln>
            <a:noFill/>
            <a:headEnd/>
            <a:tailEnd/>
          </a:ln>
        </p:spPr>
        <p:style>
          <a:lnRef idx="1">
            <a:schemeClr val="accent3"/>
          </a:lnRef>
          <a:fillRef idx="2">
            <a:schemeClr val="accent3"/>
          </a:fillRef>
          <a:effectRef idx="1">
            <a:schemeClr val="accent3"/>
          </a:effectRef>
          <a:fontRef idx="minor">
            <a:schemeClr val="dk1"/>
          </a:fontRef>
        </p:style>
        <p:txBody>
          <a:bodyPr rot="0" vert="horz" wrap="square" lIns="91440" tIns="45720" rIns="91440" bIns="45720" anchor="b" anchorCtr="0">
            <a:noAutofit/>
          </a:bodyPr>
          <a:lstStyle/>
          <a:p>
            <a:pPr algn="just">
              <a:lnSpc>
                <a:spcPts val="1920"/>
              </a:lnSpc>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都市基盤施設長寿命化計画（素案）は、維持管理に関する現状と課題を踏まえ、戦略的な維持管理に関する基本的な考え方等に</a:t>
            </a: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関して</a:t>
            </a:r>
            <a:endPar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920"/>
              </a:lnSpc>
              <a:spcAft>
                <a:spcPts val="0"/>
              </a:spcAft>
            </a:pP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これ</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までの大阪府都市基盤施設技術審議会</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（平成</a:t>
            </a: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25</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年</a:t>
            </a: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11</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月設置）</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の議論を踏まえて、現時点で一旦、中間とりまとめを行ったもので</a:t>
            </a: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、この</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素案を基により詳細な検討を</a:t>
            </a: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進め</a:t>
            </a:r>
            <a:endPar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920"/>
              </a:lnSpc>
              <a:spcAft>
                <a:spcPts val="0"/>
              </a:spcAft>
            </a:pP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平成</a:t>
            </a: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27</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年</a:t>
            </a: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3</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月を目途に都市基盤施設長寿命化計画に関しての審議会答申</a:t>
            </a:r>
            <a:r>
              <a:rPr lang="ja-JP" sz="1400" kern="100" dirty="0">
                <a:effectLst/>
                <a:ea typeface="Meiryo UI"/>
                <a:cs typeface="Times New Roman"/>
              </a:rPr>
              <a:t>につなげるものである。</a:t>
            </a:r>
            <a:endParaRPr lang="ja-JP" sz="1800" kern="100" dirty="0">
              <a:effectLst/>
              <a:ea typeface="HG明朝B"/>
              <a:cs typeface="Times New Roman"/>
            </a:endParaRPr>
          </a:p>
        </p:txBody>
      </p:sp>
      <p:sp>
        <p:nvSpPr>
          <p:cNvPr id="6" name="正方形/長方形 5"/>
          <p:cNvSpPr/>
          <p:nvPr/>
        </p:nvSpPr>
        <p:spPr>
          <a:xfrm>
            <a:off x="11153328" y="80722"/>
            <a:ext cx="1459582" cy="38572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200" b="1" kern="100" dirty="0" smtClean="0">
                <a:solidFill>
                  <a:srgbClr val="000000"/>
                </a:solidFill>
                <a:ea typeface="Meiryo UI"/>
                <a:cs typeface="Times New Roman"/>
              </a:rPr>
              <a:t>参考資料２</a:t>
            </a:r>
            <a:endParaRPr lang="ja-JP" sz="1000" kern="100" dirty="0">
              <a:effectLst/>
              <a:ea typeface="HG明朝B"/>
              <a:cs typeface="Times New Roman"/>
            </a:endParaRPr>
          </a:p>
        </p:txBody>
      </p:sp>
      <p:sp>
        <p:nvSpPr>
          <p:cNvPr id="7" name="角丸四角形 6"/>
          <p:cNvSpPr/>
          <p:nvPr/>
        </p:nvSpPr>
        <p:spPr>
          <a:xfrm>
            <a:off x="5163964" y="2832536"/>
            <a:ext cx="7604100" cy="4856168"/>
          </a:xfrm>
          <a:prstGeom prst="roundRect">
            <a:avLst>
              <a:gd name="adj" fmla="val 2209"/>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pPr>
            <a:endParaRPr lang="ja-JP" sz="1050" kern="100" dirty="0">
              <a:solidFill>
                <a:schemeClr val="dk1"/>
              </a:solidFill>
              <a:ea typeface="HG明朝B"/>
              <a:cs typeface="Times New Roman"/>
            </a:endParaRPr>
          </a:p>
        </p:txBody>
      </p:sp>
      <p:sp>
        <p:nvSpPr>
          <p:cNvPr id="8" name="角丸四角形 7"/>
          <p:cNvSpPr/>
          <p:nvPr/>
        </p:nvSpPr>
        <p:spPr>
          <a:xfrm>
            <a:off x="7308" y="7868593"/>
            <a:ext cx="4930745" cy="1605114"/>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9" name="角丸四角形 8"/>
          <p:cNvSpPr/>
          <p:nvPr/>
        </p:nvSpPr>
        <p:spPr>
          <a:xfrm>
            <a:off x="10750" y="5988074"/>
            <a:ext cx="4937483" cy="735668"/>
          </a:xfrm>
          <a:prstGeom prst="roundRect">
            <a:avLst>
              <a:gd name="adj" fmla="val 8934"/>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11" name="角丸四角形 10"/>
          <p:cNvSpPr/>
          <p:nvPr/>
        </p:nvSpPr>
        <p:spPr>
          <a:xfrm>
            <a:off x="5176664" y="1599035"/>
            <a:ext cx="7604100" cy="969317"/>
          </a:xfrm>
          <a:prstGeom prst="roundRect">
            <a:avLst>
              <a:gd name="adj" fmla="val 3960"/>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spcAft>
                <a:spcPts val="0"/>
              </a:spcAft>
            </a:pPr>
            <a:endParaRPr lang="ja-JP" sz="1050" kern="100" dirty="0">
              <a:effectLst/>
              <a:ea typeface="HG明朝B"/>
              <a:cs typeface="Times New Roman"/>
            </a:endParaRPr>
          </a:p>
        </p:txBody>
      </p:sp>
      <p:sp>
        <p:nvSpPr>
          <p:cNvPr id="13" name="テキスト ボックス 2"/>
          <p:cNvSpPr txBox="1">
            <a:spLocks noChangeArrowheads="1"/>
          </p:cNvSpPr>
          <p:nvPr/>
        </p:nvSpPr>
        <p:spPr bwMode="auto">
          <a:xfrm>
            <a:off x="-316" y="7562304"/>
            <a:ext cx="4168867" cy="252798"/>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a:effectLst/>
                <a:latin typeface="Georgia"/>
                <a:ea typeface="Meiryo UI"/>
                <a:cs typeface="Times New Roman"/>
              </a:rPr>
              <a:t>≪課題：効率的・効果的な維持管理手法の確立≫</a:t>
            </a:r>
            <a:endParaRPr lang="ja-JP" sz="1400" kern="100" dirty="0">
              <a:effectLst/>
              <a:latin typeface="Georgia"/>
              <a:ea typeface="HG明朝B"/>
              <a:cs typeface="Times New Roman"/>
            </a:endParaRPr>
          </a:p>
        </p:txBody>
      </p:sp>
      <p:sp>
        <p:nvSpPr>
          <p:cNvPr id="14" name="テキスト ボックス 2"/>
          <p:cNvSpPr txBox="1">
            <a:spLocks noChangeArrowheads="1"/>
          </p:cNvSpPr>
          <p:nvPr/>
        </p:nvSpPr>
        <p:spPr bwMode="auto">
          <a:xfrm>
            <a:off x="5099873" y="1340973"/>
            <a:ext cx="2093015" cy="253999"/>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spcAft>
                <a:spcPts val="0"/>
              </a:spcAft>
            </a:pPr>
            <a:r>
              <a:rPr lang="ja-JP" sz="1400" b="1" kern="100" dirty="0">
                <a:effectLst/>
                <a:latin typeface="Georgia"/>
                <a:ea typeface="Meiryo UI"/>
                <a:cs typeface="Times New Roman"/>
              </a:rPr>
              <a:t>≪基本的な考え方≫</a:t>
            </a:r>
            <a:endParaRPr lang="ja-JP" sz="1400" kern="100" dirty="0">
              <a:effectLst/>
              <a:latin typeface="Georgia"/>
              <a:ea typeface="HG明朝B"/>
              <a:cs typeface="Times New Roman"/>
            </a:endParaRPr>
          </a:p>
        </p:txBody>
      </p:sp>
      <p:sp>
        <p:nvSpPr>
          <p:cNvPr id="16" name="二等辺三角形 15"/>
          <p:cNvSpPr/>
          <p:nvPr/>
        </p:nvSpPr>
        <p:spPr>
          <a:xfrm rot="10800000">
            <a:off x="59813" y="6816824"/>
            <a:ext cx="4783014" cy="720079"/>
          </a:xfrm>
          <a:prstGeom prst="triangl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ja-JP" sz="1050" kern="100" dirty="0">
              <a:effectLst/>
              <a:ea typeface="HG明朝B"/>
              <a:cs typeface="Times New Roman"/>
            </a:endParaRPr>
          </a:p>
        </p:txBody>
      </p:sp>
      <p:sp>
        <p:nvSpPr>
          <p:cNvPr id="17" name="テキスト ボックス 2"/>
          <p:cNvSpPr txBox="1">
            <a:spLocks noChangeArrowheads="1"/>
          </p:cNvSpPr>
          <p:nvPr/>
        </p:nvSpPr>
        <p:spPr bwMode="auto">
          <a:xfrm>
            <a:off x="1923022" y="6994872"/>
            <a:ext cx="1052195" cy="254000"/>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spcAft>
                <a:spcPts val="0"/>
              </a:spcAft>
            </a:pPr>
            <a:r>
              <a:rPr lang="ja-JP" sz="1400" b="1" kern="100" dirty="0">
                <a:solidFill>
                  <a:srgbClr val="FFFFFF"/>
                </a:solidFill>
                <a:effectLst/>
                <a:latin typeface="Georgia"/>
                <a:ea typeface="Meiryo UI"/>
                <a:cs typeface="Times New Roman"/>
              </a:rPr>
              <a:t>新たな課題</a:t>
            </a:r>
            <a:endParaRPr lang="ja-JP" sz="1100" kern="100" dirty="0">
              <a:effectLst/>
              <a:latin typeface="Georgia"/>
              <a:ea typeface="HG明朝B"/>
              <a:cs typeface="Times New Roman"/>
            </a:endParaRPr>
          </a:p>
        </p:txBody>
      </p:sp>
      <p:sp>
        <p:nvSpPr>
          <p:cNvPr id="18" name="テキスト ボックス 2"/>
          <p:cNvSpPr txBox="1">
            <a:spLocks noChangeArrowheads="1"/>
          </p:cNvSpPr>
          <p:nvPr/>
        </p:nvSpPr>
        <p:spPr bwMode="auto">
          <a:xfrm>
            <a:off x="5183340" y="2571399"/>
            <a:ext cx="5679748" cy="261136"/>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spcAft>
                <a:spcPts val="0"/>
              </a:spcAft>
            </a:pPr>
            <a:r>
              <a:rPr lang="ja-JP" sz="1400" b="1" kern="100" dirty="0" smtClean="0">
                <a:effectLst/>
                <a:latin typeface="Georgia"/>
                <a:ea typeface="Meiryo UI"/>
                <a:cs typeface="Times New Roman"/>
              </a:rPr>
              <a:t>≪</a:t>
            </a:r>
            <a:r>
              <a:rPr lang="ja-JP" altLang="en-US" sz="1400" b="1" kern="100" dirty="0" smtClean="0">
                <a:effectLst/>
                <a:latin typeface="Georgia"/>
                <a:ea typeface="Meiryo UI"/>
                <a:cs typeface="Times New Roman"/>
              </a:rPr>
              <a:t>効率的・効果的な維持管理手法の確立</a:t>
            </a:r>
            <a:r>
              <a:rPr lang="ja-JP" sz="1400" b="1" kern="100" dirty="0" smtClean="0">
                <a:effectLst/>
                <a:latin typeface="Georgia"/>
                <a:ea typeface="Meiryo UI"/>
                <a:cs typeface="Times New Roman"/>
              </a:rPr>
              <a:t>のために</a:t>
            </a:r>
            <a:r>
              <a:rPr lang="ja-JP" sz="1400" b="1" kern="100" dirty="0">
                <a:effectLst/>
                <a:latin typeface="Georgia"/>
                <a:ea typeface="Meiryo UI"/>
                <a:cs typeface="Times New Roman"/>
              </a:rPr>
              <a:t>講ずべき主な施策≫</a:t>
            </a:r>
            <a:endParaRPr lang="ja-JP" sz="1400" kern="100" dirty="0">
              <a:effectLst/>
              <a:latin typeface="Georgia"/>
              <a:ea typeface="HG明朝B"/>
              <a:cs typeface="Times New Roman"/>
            </a:endParaRPr>
          </a:p>
        </p:txBody>
      </p:sp>
      <p:sp>
        <p:nvSpPr>
          <p:cNvPr id="20" name="テキスト ボックス 2"/>
          <p:cNvSpPr txBox="1">
            <a:spLocks noChangeArrowheads="1"/>
          </p:cNvSpPr>
          <p:nvPr/>
        </p:nvSpPr>
        <p:spPr bwMode="auto">
          <a:xfrm>
            <a:off x="372" y="344827"/>
            <a:ext cx="969696" cy="26479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gn="ctr">
              <a:spcAft>
                <a:spcPts val="0"/>
              </a:spcAft>
            </a:pPr>
            <a:r>
              <a:rPr lang="ja-JP" sz="1200" b="1" kern="100" dirty="0" smtClean="0">
                <a:effectLst/>
                <a:latin typeface="Georgia"/>
                <a:ea typeface="Meiryo UI"/>
                <a:cs typeface="Times New Roman"/>
              </a:rPr>
              <a:t>≪</a:t>
            </a:r>
            <a:r>
              <a:rPr lang="ja-JP" altLang="en-US" sz="1200" b="1" kern="100" dirty="0" smtClean="0">
                <a:latin typeface="Georgia"/>
                <a:ea typeface="Meiryo UI"/>
                <a:cs typeface="Times New Roman"/>
              </a:rPr>
              <a:t>趣　旨</a:t>
            </a:r>
            <a:r>
              <a:rPr lang="ja-JP" sz="1200" b="1" kern="100" dirty="0" smtClean="0">
                <a:effectLst/>
                <a:latin typeface="Georgia"/>
                <a:ea typeface="Meiryo UI"/>
                <a:cs typeface="Times New Roman"/>
              </a:rPr>
              <a:t>≫</a:t>
            </a:r>
            <a:endParaRPr lang="ja-JP" sz="900" kern="100" dirty="0">
              <a:effectLst/>
              <a:latin typeface="Georgia"/>
              <a:ea typeface="HG明朝B"/>
              <a:cs typeface="Times New Roman"/>
            </a:endParaRPr>
          </a:p>
        </p:txBody>
      </p:sp>
      <p:sp>
        <p:nvSpPr>
          <p:cNvPr id="21" name="テキスト ボックス 2"/>
          <p:cNvSpPr txBox="1">
            <a:spLocks noChangeArrowheads="1"/>
          </p:cNvSpPr>
          <p:nvPr/>
        </p:nvSpPr>
        <p:spPr bwMode="auto">
          <a:xfrm>
            <a:off x="7308" y="1343639"/>
            <a:ext cx="1280924" cy="251334"/>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gn="ctr">
              <a:spcAft>
                <a:spcPts val="0"/>
              </a:spcAft>
            </a:pPr>
            <a:r>
              <a:rPr lang="ja-JP" sz="1400" b="1" kern="100" dirty="0" smtClean="0">
                <a:effectLst/>
                <a:latin typeface="Georgia"/>
                <a:ea typeface="Meiryo UI"/>
                <a:cs typeface="Times New Roman"/>
              </a:rPr>
              <a:t>≪</a:t>
            </a:r>
            <a:r>
              <a:rPr lang="ja-JP" altLang="en-US" sz="1400" b="1" kern="100" dirty="0" smtClean="0">
                <a:latin typeface="Georgia"/>
                <a:ea typeface="Meiryo UI"/>
                <a:cs typeface="Times New Roman"/>
              </a:rPr>
              <a:t>現　状</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24" name="テキスト ボックス 23"/>
          <p:cNvSpPr txBox="1"/>
          <p:nvPr/>
        </p:nvSpPr>
        <p:spPr>
          <a:xfrm>
            <a:off x="7309" y="1681103"/>
            <a:ext cx="4948548" cy="1661993"/>
          </a:xfrm>
          <a:prstGeom prst="rect">
            <a:avLst/>
          </a:prstGeom>
          <a:noFill/>
        </p:spPr>
        <p:txBody>
          <a:bodyPr wrap="square" rtlCol="0">
            <a:spAutoFit/>
          </a:bodyPr>
          <a:lstStyle/>
          <a:p>
            <a:pPr algn="just">
              <a:spcAft>
                <a:spcPts val="0"/>
              </a:spcAft>
            </a:pPr>
            <a:r>
              <a:rPr lang="ja-JP" altLang="en-US" sz="1200" b="1" u="sng" kern="100" dirty="0" smtClean="0">
                <a:ea typeface="Meiryo UI"/>
                <a:cs typeface="Times New Roman"/>
              </a:rPr>
              <a:t>◇</a:t>
            </a:r>
            <a:r>
              <a:rPr lang="ja-JP" altLang="en-US" sz="1200" b="1" u="sng" kern="100" dirty="0">
                <a:ea typeface="Meiryo UI"/>
                <a:cs typeface="Times New Roman"/>
              </a:rPr>
              <a:t>河川</a:t>
            </a:r>
            <a:endParaRPr lang="en-US" altLang="ja-JP" sz="1200" b="1" u="sng" kern="100" dirty="0" smtClean="0">
              <a:ea typeface="Meiryo UI"/>
              <a:cs typeface="Times New Roman"/>
            </a:endParaRPr>
          </a:p>
          <a:p>
            <a:pPr algn="just">
              <a:spcAft>
                <a:spcPts val="0"/>
              </a:spcAft>
            </a:pPr>
            <a:r>
              <a:rPr lang="ja-JP" altLang="en-US" sz="1200" kern="100" dirty="0">
                <a:ea typeface="Meiryo UI"/>
                <a:cs typeface="Times New Roman"/>
              </a:rPr>
              <a:t>〇大阪府域には水害リスクの高い低平地が多く、都市化が進んでいることから、一旦水害を受けた場合の被害ポテンシャルが高い</a:t>
            </a:r>
            <a:r>
              <a:rPr lang="ja-JP" altLang="en-US" sz="1200" kern="100" dirty="0" smtClean="0">
                <a:ea typeface="Meiryo UI"/>
                <a:cs typeface="Times New Roman"/>
              </a:rPr>
              <a:t>。</a:t>
            </a:r>
            <a:endParaRPr lang="en-US" altLang="ja-JP" sz="1200" kern="100" dirty="0" smtClean="0">
              <a:ea typeface="Meiryo UI"/>
              <a:cs typeface="Times New Roman"/>
            </a:endParaRPr>
          </a:p>
          <a:p>
            <a:pPr algn="just">
              <a:spcAft>
                <a:spcPts val="0"/>
              </a:spcAft>
            </a:pPr>
            <a:r>
              <a:rPr lang="ja-JP" altLang="en-US" sz="1200" kern="100" dirty="0" smtClean="0">
                <a:ea typeface="Meiryo UI"/>
                <a:cs typeface="Times New Roman"/>
              </a:rPr>
              <a:t>〇</a:t>
            </a:r>
            <a:r>
              <a:rPr lang="en-US" altLang="ja-JP" sz="1200" kern="100" dirty="0" smtClean="0">
                <a:ea typeface="Meiryo UI"/>
                <a:cs typeface="Times New Roman"/>
              </a:rPr>
              <a:t>S42.7</a:t>
            </a:r>
            <a:r>
              <a:rPr lang="ja-JP" altLang="en-US" sz="1200" kern="100" dirty="0" smtClean="0">
                <a:ea typeface="Meiryo UI"/>
                <a:cs typeface="Times New Roman"/>
              </a:rPr>
              <a:t>豪雨や千里</a:t>
            </a:r>
            <a:r>
              <a:rPr lang="en-US" altLang="ja-JP" sz="1200" kern="100" dirty="0" smtClean="0">
                <a:ea typeface="Meiryo UI"/>
                <a:cs typeface="Times New Roman"/>
              </a:rPr>
              <a:t>NT</a:t>
            </a:r>
            <a:r>
              <a:rPr lang="ja-JP" altLang="en-US" sz="1200" kern="100" dirty="0" smtClean="0">
                <a:ea typeface="Meiryo UI"/>
                <a:cs typeface="Times New Roman"/>
              </a:rPr>
              <a:t>開発、</a:t>
            </a:r>
            <a:r>
              <a:rPr lang="en-US" altLang="ja-JP" sz="1200" kern="100" dirty="0" smtClean="0">
                <a:ea typeface="Meiryo UI"/>
                <a:cs typeface="Times New Roman"/>
              </a:rPr>
              <a:t>S57.7</a:t>
            </a:r>
            <a:r>
              <a:rPr lang="ja-JP" altLang="en-US" sz="1200" kern="100" dirty="0">
                <a:ea typeface="Meiryo UI"/>
                <a:cs typeface="Times New Roman"/>
              </a:rPr>
              <a:t>月</a:t>
            </a:r>
            <a:r>
              <a:rPr lang="ja-JP" altLang="en-US" sz="1200" kern="100" dirty="0" smtClean="0">
                <a:ea typeface="Meiryo UI"/>
                <a:cs typeface="Times New Roman"/>
              </a:rPr>
              <a:t>豪雨などを</a:t>
            </a:r>
            <a:r>
              <a:rPr lang="ja-JP" altLang="en-US" sz="1200" kern="100" dirty="0">
                <a:ea typeface="Meiryo UI"/>
                <a:cs typeface="Times New Roman"/>
              </a:rPr>
              <a:t>契機に治水対策を</a:t>
            </a:r>
            <a:r>
              <a:rPr lang="ja-JP" altLang="en-US" sz="1200" kern="100" dirty="0" smtClean="0">
                <a:ea typeface="Meiryo UI"/>
                <a:cs typeface="Times New Roman"/>
              </a:rPr>
              <a:t>推進してきたことから、護岸等の老朽化が進んでいる。</a:t>
            </a:r>
            <a:endParaRPr lang="en-US" altLang="ja-JP" sz="1200" kern="100" dirty="0" smtClean="0">
              <a:ea typeface="Meiryo UI"/>
              <a:cs typeface="Times New Roman"/>
            </a:endParaRPr>
          </a:p>
          <a:p>
            <a:pPr algn="just">
              <a:spcAft>
                <a:spcPts val="0"/>
              </a:spcAft>
            </a:pPr>
            <a:r>
              <a:rPr lang="ja-JP" altLang="en-US" sz="1200" kern="100" dirty="0" smtClean="0">
                <a:ea typeface="Meiryo UI"/>
                <a:cs typeface="Times New Roman"/>
              </a:rPr>
              <a:t>○</a:t>
            </a:r>
            <a:r>
              <a:rPr lang="ja-JP" altLang="en-US" sz="1200" kern="100" dirty="0">
                <a:ea typeface="Meiryo UI"/>
                <a:cs typeface="Times New Roman"/>
              </a:rPr>
              <a:t>過去に大阪を襲った高潮災害の経験から</a:t>
            </a:r>
            <a:r>
              <a:rPr lang="ja-JP" altLang="en-US" sz="1200" kern="100" dirty="0" smtClean="0">
                <a:ea typeface="Meiryo UI"/>
                <a:cs typeface="Times New Roman"/>
              </a:rPr>
              <a:t>、</a:t>
            </a:r>
            <a:r>
              <a:rPr lang="en-US" altLang="ja-JP" sz="1200" kern="100" dirty="0" smtClean="0">
                <a:ea typeface="Meiryo UI"/>
                <a:cs typeface="Times New Roman"/>
              </a:rPr>
              <a:t>1970</a:t>
            </a:r>
            <a:r>
              <a:rPr lang="ja-JP" altLang="en-US" sz="1200" kern="100" dirty="0" smtClean="0">
                <a:ea typeface="Meiryo UI"/>
                <a:cs typeface="Times New Roman"/>
              </a:rPr>
              <a:t>年</a:t>
            </a:r>
            <a:r>
              <a:rPr lang="ja-JP" altLang="en-US" sz="1200" kern="100" dirty="0">
                <a:ea typeface="Meiryo UI"/>
                <a:cs typeface="Times New Roman"/>
              </a:rPr>
              <a:t>前後に防潮水門、防潮扉が多く建設</a:t>
            </a:r>
            <a:r>
              <a:rPr lang="ja-JP" altLang="en-US" sz="1200" kern="100" dirty="0" smtClean="0">
                <a:ea typeface="Meiryo UI"/>
                <a:cs typeface="Times New Roman"/>
              </a:rPr>
              <a:t>されたため</a:t>
            </a:r>
            <a:r>
              <a:rPr lang="ja-JP" altLang="en-US" sz="1200" kern="100" dirty="0">
                <a:ea typeface="Meiryo UI"/>
                <a:cs typeface="Times New Roman"/>
              </a:rPr>
              <a:t>、供用</a:t>
            </a:r>
            <a:r>
              <a:rPr lang="ja-JP" altLang="en-US" sz="1200" kern="100" dirty="0" smtClean="0">
                <a:ea typeface="Meiryo UI"/>
                <a:cs typeface="Times New Roman"/>
              </a:rPr>
              <a:t>後</a:t>
            </a:r>
            <a:r>
              <a:rPr lang="en-US" altLang="ja-JP" sz="1200" kern="100" dirty="0" smtClean="0">
                <a:ea typeface="Meiryo UI"/>
                <a:cs typeface="Times New Roman"/>
              </a:rPr>
              <a:t>40</a:t>
            </a:r>
            <a:r>
              <a:rPr lang="ja-JP" altLang="en-US" sz="1200" kern="100" dirty="0" smtClean="0">
                <a:ea typeface="Meiryo UI"/>
                <a:cs typeface="Times New Roman"/>
              </a:rPr>
              <a:t>年</a:t>
            </a:r>
            <a:r>
              <a:rPr lang="ja-JP" altLang="en-US" sz="1200" kern="100" dirty="0">
                <a:ea typeface="Meiryo UI"/>
                <a:cs typeface="Times New Roman"/>
              </a:rPr>
              <a:t>以上経過した施設が</a:t>
            </a:r>
            <a:r>
              <a:rPr lang="ja-JP" altLang="en-US" sz="1200" kern="100" dirty="0" smtClean="0">
                <a:ea typeface="Meiryo UI"/>
                <a:cs typeface="Times New Roman"/>
              </a:rPr>
              <a:t>多い。</a:t>
            </a:r>
            <a:endParaRPr lang="en-US" altLang="ja-JP" sz="1200" kern="100" dirty="0" smtClean="0">
              <a:ea typeface="Meiryo UI"/>
              <a:cs typeface="Times New Roman"/>
            </a:endParaRPr>
          </a:p>
          <a:p>
            <a:pPr algn="just">
              <a:spcAft>
                <a:spcPts val="0"/>
              </a:spcAft>
            </a:pPr>
            <a:endParaRPr lang="ja-JP" altLang="ja-JP" sz="1800" kern="100" dirty="0" smtClean="0">
              <a:effectLst/>
              <a:ea typeface="HG明朝B"/>
              <a:cs typeface="Times New Roman"/>
            </a:endParaRPr>
          </a:p>
        </p:txBody>
      </p:sp>
      <p:sp>
        <p:nvSpPr>
          <p:cNvPr id="27" name="テキスト ボックス 26"/>
          <p:cNvSpPr txBox="1"/>
          <p:nvPr/>
        </p:nvSpPr>
        <p:spPr>
          <a:xfrm>
            <a:off x="5176664" y="1706578"/>
            <a:ext cx="7604100" cy="861774"/>
          </a:xfrm>
          <a:prstGeom prst="rect">
            <a:avLst/>
          </a:prstGeom>
          <a:noFill/>
        </p:spPr>
        <p:txBody>
          <a:bodyPr wrap="square" rtlCol="0">
            <a:spAutoFit/>
          </a:bodyPr>
          <a:lstStyle/>
          <a:p>
            <a:pPr marL="50800" indent="-50800" algn="just">
              <a:lnSpc>
                <a:spcPts val="1500"/>
              </a:lnSpc>
              <a:spcAft>
                <a:spcPts val="0"/>
              </a:spcAft>
            </a:pPr>
            <a:r>
              <a:rPr lang="ja-JP" altLang="ja-JP" sz="1200" kern="100" dirty="0" smtClean="0">
                <a:effectLst/>
                <a:ea typeface="Meiryo UI"/>
                <a:cs typeface="Times New Roman"/>
              </a:rPr>
              <a:t>・日常的な維持管理を着実に実践するとともに、予防保全による計画的な維持管理による都市基盤施設の長寿命化を</a:t>
            </a:r>
            <a:endParaRPr lang="en-US" altLang="ja-JP" sz="1200" kern="100" dirty="0" smtClean="0">
              <a:effectLst/>
              <a:ea typeface="Meiryo UI"/>
              <a:cs typeface="Times New Roman"/>
            </a:endParaRPr>
          </a:p>
          <a:p>
            <a:pPr marL="50800" indent="-50800" algn="just">
              <a:lnSpc>
                <a:spcPts val="1500"/>
              </a:lnSpc>
              <a:spcAft>
                <a:spcPts val="0"/>
              </a:spcAft>
            </a:pPr>
            <a:r>
              <a:rPr lang="ja-JP" altLang="en-US" sz="1200" kern="100" dirty="0">
                <a:ea typeface="Meiryo UI"/>
                <a:cs typeface="Times New Roman"/>
              </a:rPr>
              <a:t>　</a:t>
            </a:r>
            <a:r>
              <a:rPr lang="ja-JP" altLang="ja-JP" sz="1200" kern="100" dirty="0" smtClean="0">
                <a:effectLst/>
                <a:ea typeface="Meiryo UI"/>
                <a:cs typeface="Times New Roman"/>
              </a:rPr>
              <a:t>基本とし、更新時期についても的確に見極めていく等、効率的・効果的な維持管理を推進</a:t>
            </a:r>
            <a:endParaRPr lang="ja-JP" altLang="ja-JP" sz="1800" kern="100" dirty="0" smtClean="0">
              <a:effectLst/>
              <a:ea typeface="HG明朝B"/>
              <a:cs typeface="Times New Roman"/>
            </a:endParaRPr>
          </a:p>
          <a:p>
            <a:pPr marL="50800" indent="-50800" algn="just">
              <a:lnSpc>
                <a:spcPts val="1500"/>
              </a:lnSpc>
              <a:spcAft>
                <a:spcPts val="0"/>
              </a:spcAft>
            </a:pPr>
            <a:r>
              <a:rPr lang="ja-JP" altLang="ja-JP" sz="1200" kern="100" dirty="0" smtClean="0">
                <a:effectLst/>
                <a:ea typeface="Meiryo UI"/>
                <a:cs typeface="Times New Roman"/>
              </a:rPr>
              <a:t>・将来にわたり的確に維持管理を実践するため、人材の育成と確保、技術力の向上と継承に加え、市町村など多様な</a:t>
            </a:r>
            <a:endParaRPr lang="en-US" altLang="ja-JP" sz="1200" kern="100" dirty="0" smtClean="0">
              <a:effectLst/>
              <a:ea typeface="Meiryo UI"/>
              <a:cs typeface="Times New Roman"/>
            </a:endParaRPr>
          </a:p>
          <a:p>
            <a:pPr marL="50800" indent="-50800" algn="just">
              <a:lnSpc>
                <a:spcPts val="1500"/>
              </a:lnSpc>
              <a:spcAft>
                <a:spcPts val="0"/>
              </a:spcAft>
            </a:pPr>
            <a:r>
              <a:rPr lang="ja-JP" altLang="en-US" sz="1200" kern="100" dirty="0">
                <a:ea typeface="Meiryo UI"/>
                <a:cs typeface="Times New Roman"/>
              </a:rPr>
              <a:t>　</a:t>
            </a:r>
            <a:r>
              <a:rPr lang="ja-JP" altLang="ja-JP" sz="1200" kern="100" dirty="0" smtClean="0">
                <a:effectLst/>
                <a:ea typeface="Meiryo UI"/>
                <a:cs typeface="Times New Roman"/>
              </a:rPr>
              <a:t>主体と連携しながら地域単位で都市基盤施設を守り活かしていく持続可能な仕組みを構築</a:t>
            </a:r>
            <a:endParaRPr lang="ja-JP" altLang="ja-JP" sz="1800" kern="100" dirty="0" smtClean="0">
              <a:effectLst/>
              <a:ea typeface="HG明朝B"/>
              <a:cs typeface="Times New Roman"/>
            </a:endParaRPr>
          </a:p>
        </p:txBody>
      </p:sp>
      <p:sp>
        <p:nvSpPr>
          <p:cNvPr id="28" name="テキスト ボックス 27"/>
          <p:cNvSpPr txBox="1"/>
          <p:nvPr/>
        </p:nvSpPr>
        <p:spPr>
          <a:xfrm>
            <a:off x="5163964" y="2923594"/>
            <a:ext cx="7595963" cy="4824398"/>
          </a:xfrm>
          <a:prstGeom prst="rect">
            <a:avLst/>
          </a:prstGeom>
          <a:noFill/>
        </p:spPr>
        <p:txBody>
          <a:bodyPr wrap="square" rtlCol="0">
            <a:spAutoFit/>
          </a:bodyPr>
          <a:lstStyle/>
          <a:p>
            <a:pPr algn="just">
              <a:lnSpc>
                <a:spcPts val="1500"/>
              </a:lnSpc>
              <a:spcAft>
                <a:spcPts val="0"/>
              </a:spcAft>
            </a:pPr>
            <a:r>
              <a:rPr lang="ja-JP" altLang="ja-JP" sz="1200" b="1" u="sng" kern="100" dirty="0" smtClean="0">
                <a:effectLst/>
                <a:latin typeface="Meiryo UI" panose="020B0604030504040204" pitchFamily="50" charset="-128"/>
                <a:ea typeface="Meiryo UI" panose="020B0604030504040204" pitchFamily="50" charset="-128"/>
                <a:cs typeface="Meiryo UI" panose="020B0604030504040204" pitchFamily="50" charset="-128"/>
              </a:rPr>
              <a:t>◇点検、診断、評価の手法や体制等の充実</a:t>
            </a:r>
            <a:r>
              <a:rPr lang="ja-JP"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200" u="wavy" kern="100" dirty="0" smtClean="0">
                <a:effectLst/>
                <a:latin typeface="Meiryo UI" panose="020B0604030504040204" pitchFamily="50" charset="-128"/>
                <a:ea typeface="Meiryo UI" panose="020B0604030504040204" pitchFamily="50" charset="-128"/>
                <a:cs typeface="Meiryo UI" panose="020B0604030504040204" pitchFamily="50" charset="-128"/>
              </a:rPr>
              <a:t>致命的な不具合を見逃さない（安全の視点）</a:t>
            </a:r>
            <a:endParaRPr lang="ja-JP" altLang="ja-JP" sz="1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・河川カルテにより、河川全体を捉え、河川特性に応じた計画的な維持管理を実施する</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護岸の空洞化が疑われる箇所</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は、レーダー探査等の非破壊</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検査や</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コアボーリングによる調査</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を実施</a:t>
            </a:r>
            <a:endPar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　・損傷毎の詳細な劣化判定基準の策定による健全度判定の明確化</a:t>
            </a:r>
            <a:endPar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・損傷度評価や補修実施の判断をするための体制の確保</a:t>
            </a:r>
            <a:endPar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Georgia"/>
                <a:ea typeface="Meiryo UI"/>
                <a:cs typeface="Times New Roman"/>
              </a:rPr>
              <a:t>・</a:t>
            </a:r>
            <a:r>
              <a:rPr lang="ja-JP" altLang="en-US" sz="1200" kern="100" dirty="0">
                <a:latin typeface="Georgia"/>
                <a:ea typeface="Meiryo UI"/>
                <a:cs typeface="Times New Roman"/>
              </a:rPr>
              <a:t>設備の分解点検整備は、日常では確認できない不可視部分の点検であり、計画的に実施する必要がある。</a:t>
            </a:r>
            <a:endParaRPr lang="en-US" altLang="ja-JP" sz="1200" kern="100" dirty="0">
              <a:latin typeface="Georgia"/>
              <a:ea typeface="Meiryo UI"/>
              <a:cs typeface="Times New Roman"/>
            </a:endParaRPr>
          </a:p>
          <a:p>
            <a:pPr algn="just">
              <a:lnSpc>
                <a:spcPts val="1500"/>
              </a:lnSpc>
            </a:pPr>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・非常用</a:t>
            </a:r>
            <a:r>
              <a:rPr lang="ja-JP" altLang="en-US" sz="1200" kern="100" dirty="0">
                <a:latin typeface="Georgia"/>
                <a:ea typeface="Meiryo UI"/>
                <a:cs typeface="Times New Roman"/>
              </a:rPr>
              <a:t>設備</a:t>
            </a:r>
            <a:r>
              <a:rPr lang="ja-JP" altLang="en-US" sz="1200" kern="100" dirty="0" smtClean="0">
                <a:latin typeface="Georgia"/>
                <a:ea typeface="Meiryo UI"/>
                <a:cs typeface="Times New Roman"/>
              </a:rPr>
              <a:t>は常用設備とは違って稼働</a:t>
            </a:r>
            <a:r>
              <a:rPr lang="ja-JP" altLang="en-US" sz="1200" kern="100" dirty="0">
                <a:latin typeface="Georgia"/>
                <a:ea typeface="Meiryo UI"/>
                <a:cs typeface="Times New Roman"/>
              </a:rPr>
              <a:t>頻度が少ないため、状態監視による評価が非常に</a:t>
            </a:r>
            <a:r>
              <a:rPr lang="ja-JP" altLang="en-US" sz="1200" kern="100" dirty="0" smtClean="0">
                <a:latin typeface="Georgia"/>
                <a:ea typeface="Meiryo UI"/>
                <a:cs typeface="Times New Roman"/>
              </a:rPr>
              <a:t>難しく、</a:t>
            </a:r>
            <a:r>
              <a:rPr lang="ja-JP" altLang="en-US" sz="1200" kern="100" dirty="0">
                <a:latin typeface="Georgia"/>
                <a:ea typeface="Meiryo UI"/>
                <a:cs typeface="Times New Roman"/>
              </a:rPr>
              <a:t>点検計画に</a:t>
            </a:r>
            <a:r>
              <a:rPr lang="ja-JP" altLang="en-US" sz="1200" kern="100" dirty="0" smtClean="0">
                <a:latin typeface="Georgia"/>
                <a:ea typeface="Meiryo UI"/>
                <a:cs typeface="Times New Roman"/>
              </a:rPr>
              <a:t>基づき</a:t>
            </a:r>
            <a:endParaRPr lang="en-US" altLang="ja-JP" sz="1200" kern="100" dirty="0" smtClean="0">
              <a:latin typeface="Georgia"/>
              <a:ea typeface="Meiryo UI"/>
              <a:cs typeface="Times New Roman"/>
            </a:endParaRPr>
          </a:p>
          <a:p>
            <a:pPr algn="just">
              <a:lnSpc>
                <a:spcPts val="1500"/>
              </a:lnSpc>
            </a:pPr>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　</a:t>
            </a:r>
            <a:r>
              <a:rPr lang="ja-JP" altLang="en-US" sz="1200" kern="100" dirty="0">
                <a:latin typeface="Georgia"/>
                <a:ea typeface="Meiryo UI"/>
                <a:cs typeface="Times New Roman"/>
              </a:rPr>
              <a:t>確実に点検を実施し</a:t>
            </a:r>
            <a:r>
              <a:rPr lang="ja-JP" altLang="en-US" sz="1200" kern="100" dirty="0" smtClean="0">
                <a:latin typeface="Georgia"/>
                <a:ea typeface="Meiryo UI"/>
                <a:cs typeface="Times New Roman"/>
              </a:rPr>
              <a:t>、可能</a:t>
            </a:r>
            <a:r>
              <a:rPr lang="ja-JP" altLang="en-US" sz="1200" kern="100" dirty="0">
                <a:latin typeface="Georgia"/>
                <a:ea typeface="Meiryo UI"/>
                <a:cs typeface="Times New Roman"/>
              </a:rPr>
              <a:t>な限りの状態監視を行う。</a:t>
            </a:r>
            <a:endParaRPr lang="en-US" altLang="ja-JP" sz="1200" kern="100" dirty="0">
              <a:latin typeface="Georgia"/>
              <a:ea typeface="Meiryo UI"/>
              <a:cs typeface="Times New Roman"/>
            </a:endParaRPr>
          </a:p>
          <a:p>
            <a:pPr algn="just">
              <a:lnSpc>
                <a:spcPts val="1500"/>
              </a:lnSpc>
              <a:spcAft>
                <a:spcPts val="0"/>
              </a:spcAft>
            </a:pPr>
            <a:r>
              <a:rPr lang="ja-JP" altLang="ja-JP" sz="12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◇施設の特性に応じた維持管理手法の体系化</a:t>
            </a:r>
            <a:endParaRPr lang="en-US" altLang="ja-JP" sz="1200" b="1"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200" u="wavy" kern="100" dirty="0" smtClean="0">
                <a:effectLst/>
                <a:latin typeface="Meiryo UI" panose="020B0604030504040204" pitchFamily="50" charset="-128"/>
                <a:ea typeface="Meiryo UI" panose="020B0604030504040204" pitchFamily="50" charset="-128"/>
                <a:cs typeface="Meiryo UI" panose="020B0604030504040204" pitchFamily="50" charset="-128"/>
              </a:rPr>
              <a:t>維持管理手法の設定（予防保全対策の拡充、補修時期の最適化）</a:t>
            </a:r>
            <a:endParaRPr lang="ja-JP" altLang="ja-JP" sz="1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・護岸や河道などは、</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河川</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カルテを活用して要点検箇所の重点化を図り、状態監視型の維持管理を行うとともに、併せて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損傷</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要因の大きな要素である河床変動の予測を取り入れることも</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検討。</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　・特殊堤（鋼矢板等）</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は、肉厚</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測定</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調査等の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経年</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変化データを基に、予測</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計画型の維持管理</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手法の検討を</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進める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Georgia"/>
                <a:ea typeface="Meiryo UI"/>
                <a:cs typeface="Times New Roman"/>
              </a:rPr>
              <a:t> </a:t>
            </a:r>
            <a:endParaRPr lang="en-US" altLang="ja-JP" sz="1200" kern="100" dirty="0" smtClean="0">
              <a:latin typeface="Georgia"/>
              <a:ea typeface="Meiryo UI"/>
              <a:cs typeface="Times New Roman"/>
            </a:endParaRPr>
          </a:p>
          <a:p>
            <a:pPr lvl="0" defTabSz="914400"/>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a:t>
            </a:r>
            <a:r>
              <a:rPr lang="ja-JP" altLang="en-US" sz="1200" kern="100" dirty="0">
                <a:latin typeface="Georgia"/>
                <a:ea typeface="Meiryo UI"/>
                <a:cs typeface="Times New Roman"/>
              </a:rPr>
              <a:t>機械設備は、基本的に状態監視型による予防保全を行う。ただし、一部の機械設備では、設備の更新を時間</a:t>
            </a:r>
            <a:r>
              <a:rPr lang="ja-JP" altLang="en-US" sz="1200" kern="100" dirty="0" smtClean="0">
                <a:latin typeface="Georgia"/>
                <a:ea typeface="Meiryo UI"/>
                <a:cs typeface="Times New Roman"/>
              </a:rPr>
              <a:t>計画的に　　</a:t>
            </a:r>
            <a:endParaRPr lang="en-US" altLang="ja-JP" sz="1200" kern="100" dirty="0" smtClean="0">
              <a:latin typeface="Georgia"/>
              <a:ea typeface="Meiryo UI"/>
              <a:cs typeface="Times New Roman"/>
            </a:endParaRPr>
          </a:p>
          <a:p>
            <a:pPr lvl="0" defTabSz="914400"/>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　実施</a:t>
            </a:r>
            <a:r>
              <a:rPr lang="ja-JP" altLang="en-US" sz="1200" kern="100" dirty="0">
                <a:latin typeface="Georgia"/>
                <a:ea typeface="Meiryo UI"/>
                <a:cs typeface="Times New Roman"/>
              </a:rPr>
              <a:t>する</a:t>
            </a:r>
            <a:r>
              <a:rPr lang="ja-JP" altLang="en-US" sz="1200" kern="100" dirty="0" smtClean="0">
                <a:latin typeface="Georgia"/>
                <a:ea typeface="Meiryo UI"/>
                <a:cs typeface="Times New Roman"/>
              </a:rPr>
              <a:t>。</a:t>
            </a:r>
            <a:endParaRPr lang="en-US" altLang="ja-JP" sz="1200" kern="100" dirty="0" smtClean="0">
              <a:latin typeface="Georgia"/>
              <a:ea typeface="Meiryo UI"/>
              <a:cs typeface="Times New Roman"/>
            </a:endParaRPr>
          </a:p>
          <a:p>
            <a:pPr lvl="0" defTabSz="914400"/>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a:t>
            </a:r>
            <a:r>
              <a:rPr lang="ja-JP" altLang="en-US" sz="1200" kern="100" dirty="0">
                <a:latin typeface="Georgia"/>
                <a:ea typeface="Meiryo UI"/>
                <a:cs typeface="Times New Roman"/>
              </a:rPr>
              <a:t>電気設備は、基本的に時間計画型による予防保全を行う</a:t>
            </a:r>
            <a:r>
              <a:rPr lang="ja-JP" altLang="en-US" sz="1200" kern="100" dirty="0" smtClean="0">
                <a:latin typeface="Georgia"/>
                <a:ea typeface="Meiryo UI"/>
                <a:cs typeface="Times New Roman"/>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200" u="wavy" kern="100" dirty="0" smtClean="0">
                <a:effectLst/>
                <a:latin typeface="Meiryo UI" panose="020B0604030504040204" pitchFamily="50" charset="-128"/>
                <a:ea typeface="Meiryo UI" panose="020B0604030504040204" pitchFamily="50" charset="-128"/>
                <a:cs typeface="Meiryo UI" panose="020B0604030504040204" pitchFamily="50" charset="-128"/>
              </a:rPr>
              <a:t>更新時期の考え方（更新時期の最適化）</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・既存不適格の観点も踏まえて更新時期を検討</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defTabSz="914400"/>
            <a:r>
              <a:rPr lang="ja-JP" altLang="en-US" sz="1200" kern="100" dirty="0">
                <a:latin typeface="Georgia"/>
                <a:ea typeface="Meiryo UI"/>
                <a:cs typeface="Times New Roman"/>
              </a:rPr>
              <a:t>　・健全度、社会的</a:t>
            </a:r>
            <a:r>
              <a:rPr lang="ja-JP" altLang="en-US" sz="1200" kern="100" dirty="0" smtClean="0">
                <a:latin typeface="Georgia"/>
                <a:ea typeface="Meiryo UI"/>
                <a:cs typeface="Times New Roman"/>
              </a:rPr>
              <a:t>要因、ＬＣＣ</a:t>
            </a:r>
            <a:r>
              <a:rPr lang="ja-JP" altLang="en-US" sz="1200" kern="100" dirty="0">
                <a:latin typeface="Georgia"/>
                <a:ea typeface="Meiryo UI"/>
                <a:cs typeface="Times New Roman"/>
              </a:rPr>
              <a:t>等</a:t>
            </a:r>
            <a:r>
              <a:rPr lang="ja-JP" altLang="en-US" sz="1200" kern="100" dirty="0" smtClean="0">
                <a:latin typeface="Georgia"/>
                <a:ea typeface="Meiryo UI"/>
                <a:cs typeface="Times New Roman"/>
              </a:rPr>
              <a:t>に</a:t>
            </a:r>
            <a:r>
              <a:rPr lang="ja-JP" altLang="en-US" sz="1200" kern="100" dirty="0">
                <a:latin typeface="Georgia"/>
                <a:ea typeface="Meiryo UI"/>
                <a:cs typeface="Times New Roman"/>
              </a:rPr>
              <a:t>より判断。</a:t>
            </a:r>
            <a:endParaRPr lang="en-US" altLang="ja-JP" sz="1200" kern="100" dirty="0">
              <a:latin typeface="Georgia"/>
              <a:ea typeface="Meiryo UI"/>
              <a:cs typeface="Times New Roman"/>
            </a:endParaRPr>
          </a:p>
          <a:p>
            <a:pPr indent="101600" algn="just">
              <a:lnSpc>
                <a:spcPts val="1500"/>
              </a:lnSpc>
              <a:spcAft>
                <a:spcPts val="0"/>
              </a:spcAft>
            </a:pPr>
            <a:r>
              <a:rPr lang="ja-JP" altLang="ja-JP" sz="1200" u="wavy" kern="100" dirty="0" smtClean="0">
                <a:effectLst/>
                <a:latin typeface="Meiryo UI" panose="020B0604030504040204" pitchFamily="50" charset="-128"/>
                <a:ea typeface="Meiryo UI" panose="020B0604030504040204" pitchFamily="50" charset="-128"/>
                <a:cs typeface="Meiryo UI" panose="020B0604030504040204" pitchFamily="50" charset="-128"/>
              </a:rPr>
              <a:t>重点化指標・優先順位の考え方</a:t>
            </a:r>
            <a:endParaRPr lang="ja-JP"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　・健全度（施設の劣化度）と、河川特性や周辺への影響を評価指標とする社会的影響度から優先度を設定</a:t>
            </a:r>
            <a:endPar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pPr>
            <a:r>
              <a:rPr lang="ja-JP" altLang="ja-JP" sz="1200" b="1"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latin typeface="Georgia"/>
                <a:ea typeface="Meiryo UI"/>
                <a:cs typeface="Times New Roman"/>
              </a:rPr>
              <a:t>・社会への影響度と</a:t>
            </a:r>
            <a:r>
              <a:rPr lang="ja-JP" altLang="en-US" sz="1200" kern="100" dirty="0" smtClean="0">
                <a:latin typeface="Georgia"/>
                <a:ea typeface="Meiryo UI"/>
                <a:cs typeface="Times New Roman"/>
              </a:rPr>
              <a:t>不具合発生</a:t>
            </a:r>
            <a:r>
              <a:rPr lang="ja-JP" altLang="en-US" sz="1200" kern="100" dirty="0">
                <a:latin typeface="Georgia"/>
                <a:ea typeface="Meiryo UI"/>
                <a:cs typeface="Times New Roman"/>
              </a:rPr>
              <a:t>の可能性で評価する</a:t>
            </a:r>
            <a:r>
              <a:rPr lang="ja-JP" altLang="en-US" sz="1200" kern="100" dirty="0" smtClean="0">
                <a:latin typeface="Georgia"/>
                <a:ea typeface="Meiryo UI"/>
                <a:cs typeface="Times New Roman"/>
              </a:rPr>
              <a:t>。</a:t>
            </a:r>
            <a:endParaRPr lang="en-US" altLang="ja-JP" sz="1200" b="1"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ja-JP" sz="12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◇日常的な維持管理の着実な実践</a:t>
            </a:r>
            <a:endParaRPr lang="ja-JP" altLang="ja-JP" sz="1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ja-JP" sz="1200" b="1" u="sng" kern="100" dirty="0" smtClean="0">
                <a:effectLst/>
                <a:latin typeface="Meiryo UI" panose="020B0604030504040204" pitchFamily="50" charset="-128"/>
                <a:ea typeface="Meiryo UI" panose="020B0604030504040204" pitchFamily="50" charset="-128"/>
                <a:cs typeface="Meiryo UI" panose="020B0604030504040204" pitchFamily="50" charset="-128"/>
              </a:rPr>
              <a:t>◇維持管理を見通した新設工事上</a:t>
            </a:r>
            <a:r>
              <a:rPr lang="ja-JP"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ja-JP" altLang="ja-JP" sz="1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ja-JP" sz="12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◇新たな技術、材料、工法の活用と促進策　</a:t>
            </a:r>
            <a:endParaRPr lang="ja-JP" altLang="ja-JP" sz="18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885212" y="-45342"/>
            <a:ext cx="3101982" cy="3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100" b="1" kern="100" dirty="0" smtClean="0">
                <a:solidFill>
                  <a:srgbClr val="000000"/>
                </a:solidFill>
                <a:ea typeface="Meiryo UI"/>
                <a:cs typeface="Times New Roman"/>
              </a:rPr>
              <a:t>～戦略的な維持管理の推進に向けて～</a:t>
            </a:r>
            <a:endParaRPr lang="ja-JP" sz="900" kern="100" dirty="0">
              <a:effectLst/>
              <a:ea typeface="HG明朝B"/>
              <a:cs typeface="Times New Roman"/>
            </a:endParaRPr>
          </a:p>
        </p:txBody>
      </p:sp>
      <p:grpSp>
        <p:nvGrpSpPr>
          <p:cNvPr id="36" name="グループ化 35"/>
          <p:cNvGrpSpPr/>
          <p:nvPr/>
        </p:nvGrpSpPr>
        <p:grpSpPr>
          <a:xfrm>
            <a:off x="5157613" y="7763712"/>
            <a:ext cx="7595963" cy="1735394"/>
            <a:chOff x="5163963" y="7833444"/>
            <a:chExt cx="7595963" cy="1735394"/>
          </a:xfrm>
        </p:grpSpPr>
        <p:sp>
          <p:nvSpPr>
            <p:cNvPr id="15" name="角丸四角形 14"/>
            <p:cNvSpPr/>
            <p:nvPr/>
          </p:nvSpPr>
          <p:spPr>
            <a:xfrm>
              <a:off x="5183340" y="8109317"/>
              <a:ext cx="7576586" cy="1459521"/>
            </a:xfrm>
            <a:prstGeom prst="roundRect">
              <a:avLst>
                <a:gd name="adj" fmla="val 3960"/>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pPr>
              <a:endParaRPr lang="ja-JP" sz="1050" kern="100" dirty="0">
                <a:solidFill>
                  <a:schemeClr val="dk1"/>
                </a:solidFill>
                <a:ea typeface="HG明朝B"/>
                <a:cs typeface="Times New Roman"/>
              </a:endParaRPr>
            </a:p>
          </p:txBody>
        </p:sp>
        <p:sp>
          <p:nvSpPr>
            <p:cNvPr id="30" name="テキスト ボックス 29"/>
            <p:cNvSpPr txBox="1"/>
            <p:nvPr/>
          </p:nvSpPr>
          <p:spPr>
            <a:xfrm>
              <a:off x="5163963" y="8104584"/>
              <a:ext cx="7595963" cy="1438855"/>
            </a:xfrm>
            <a:prstGeom prst="rect">
              <a:avLst/>
            </a:prstGeom>
            <a:noFill/>
          </p:spPr>
          <p:txBody>
            <a:bodyPr wrap="square" rtlCol="0">
              <a:spAutoFit/>
            </a:bodyPr>
            <a:lstStyle/>
            <a:p>
              <a:pPr algn="just">
                <a:lnSpc>
                  <a:spcPts val="1500"/>
                </a:lnSpc>
                <a:spcAft>
                  <a:spcPts val="0"/>
                </a:spcAft>
              </a:pPr>
              <a:r>
                <a:rPr lang="ja-JP" altLang="en-US" sz="1200" b="1" u="sng" kern="100" dirty="0" smtClean="0">
                  <a:effectLst/>
                  <a:latin typeface="Georgia"/>
                  <a:ea typeface="Meiryo UI"/>
                  <a:cs typeface="Times New Roman"/>
                </a:rPr>
                <a:t>・人材の育成と確保、技術力の向上と継承</a:t>
              </a:r>
            </a:p>
            <a:p>
              <a:pPr algn="just">
                <a:lnSpc>
                  <a:spcPts val="1500"/>
                </a:lnSpc>
                <a:spcAft>
                  <a:spcPts val="0"/>
                </a:spcAft>
              </a:pPr>
              <a:r>
                <a:rPr lang="ja-JP" altLang="en-US" sz="1200" b="1" u="sng" kern="100" dirty="0" smtClean="0">
                  <a:effectLst/>
                  <a:latin typeface="Georgia"/>
                  <a:ea typeface="Meiryo UI"/>
                  <a:cs typeface="Times New Roman"/>
                </a:rPr>
                <a:t>・現場や地域を重視した維持管理の実践</a:t>
              </a:r>
            </a:p>
            <a:p>
              <a:pPr algn="just">
                <a:lnSpc>
                  <a:spcPts val="1500"/>
                </a:lnSpc>
                <a:spcAft>
                  <a:spcPts val="0"/>
                </a:spcAft>
              </a:pPr>
              <a:r>
                <a:rPr lang="ja-JP" altLang="en-US" sz="1200" b="1" u="sng" kern="100" dirty="0" smtClean="0">
                  <a:effectLst/>
                  <a:latin typeface="Georgia"/>
                  <a:ea typeface="Meiryo UI"/>
                  <a:cs typeface="Times New Roman"/>
                </a:rPr>
                <a:t>・維持管理業務の改善と魅力向上のあり方</a:t>
              </a:r>
            </a:p>
            <a:p>
              <a:pPr algn="just">
                <a:lnSpc>
                  <a:spcPts val="1500"/>
                </a:lnSpc>
                <a:spcAft>
                  <a:spcPts val="0"/>
                </a:spcAft>
              </a:pPr>
              <a:r>
                <a:rPr lang="ja-JP" altLang="en-US" sz="1200" b="1" kern="100" dirty="0" smtClean="0">
                  <a:effectLst/>
                  <a:latin typeface="Georgia"/>
                  <a:ea typeface="Meiryo UI"/>
                  <a:cs typeface="Times New Roman"/>
                </a:rPr>
                <a:t> </a:t>
              </a:r>
              <a:r>
                <a:rPr lang="ja-JP" altLang="en-US" sz="1200"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sng" kern="100" dirty="0">
                  <a:latin typeface="Meiryo UI" panose="020B0604030504040204" pitchFamily="50" charset="-128"/>
                  <a:ea typeface="Meiryo UI" panose="020B0604030504040204" pitchFamily="50" charset="-128"/>
                  <a:cs typeface="Meiryo UI" panose="020B0604030504040204" pitchFamily="50" charset="-128"/>
                </a:rPr>
                <a:t>機械・電気設備の維持管理業務の実施</a:t>
              </a:r>
              <a:endParaRPr lang="en-US" altLang="ja-JP" sz="1200" u="sng"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・維持管理業務の実施体制</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・維持管理業務の外部委託する際の分類</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・維持管理業務継続性</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2"/>
            <p:cNvSpPr txBox="1">
              <a:spLocks noChangeArrowheads="1"/>
            </p:cNvSpPr>
            <p:nvPr/>
          </p:nvSpPr>
          <p:spPr bwMode="auto">
            <a:xfrm>
              <a:off x="5163964" y="7833444"/>
              <a:ext cx="5434930" cy="271140"/>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spcAft>
                  <a:spcPts val="0"/>
                </a:spcAft>
              </a:pPr>
              <a:r>
                <a:rPr lang="ja-JP" sz="1400" b="1" kern="100" dirty="0">
                  <a:effectLst/>
                  <a:latin typeface="Georgia"/>
                  <a:ea typeface="Meiryo UI"/>
                  <a:cs typeface="Times New Roman"/>
                </a:rPr>
                <a:t>≪持続可能な維持管理の仕組みづくりのために講ずべき主な施策≫</a:t>
              </a:r>
              <a:endParaRPr lang="ja-JP" sz="1400" kern="100" dirty="0">
                <a:effectLst/>
                <a:latin typeface="Georgia"/>
                <a:ea typeface="HG明朝B"/>
                <a:cs typeface="Times New Roman"/>
              </a:endParaRPr>
            </a:p>
          </p:txBody>
        </p:sp>
      </p:grpSp>
      <p:sp>
        <p:nvSpPr>
          <p:cNvPr id="32" name="テキスト ボックス 31"/>
          <p:cNvSpPr txBox="1"/>
          <p:nvPr/>
        </p:nvSpPr>
        <p:spPr>
          <a:xfrm>
            <a:off x="23157" y="6054328"/>
            <a:ext cx="4937483" cy="669414"/>
          </a:xfrm>
          <a:prstGeom prst="rect">
            <a:avLst/>
          </a:prstGeom>
          <a:noFill/>
        </p:spPr>
        <p:txBody>
          <a:bodyPr wrap="square" rtlCol="0">
            <a:spAutoFit/>
          </a:bodyPr>
          <a:lstStyle/>
          <a:p>
            <a:pPr>
              <a:lnSpc>
                <a:spcPts val="1500"/>
              </a:lnSpc>
              <a:spcAft>
                <a:spcPts val="0"/>
              </a:spcAft>
            </a:pPr>
            <a:r>
              <a:rPr lang="ja-JP" altLang="en-US" sz="1200" b="1" u="sng" kern="100" dirty="0" smtClean="0">
                <a:effectLst/>
                <a:ea typeface="Meiryo UI"/>
                <a:cs typeface="Times New Roman"/>
              </a:rPr>
              <a:t>◇施設の長寿命化に資する予防保全対策等を強化（</a:t>
            </a:r>
            <a:r>
              <a:rPr lang="en-US" altLang="ja-JP" sz="1200" b="1" u="sng" kern="100" dirty="0" smtClean="0">
                <a:effectLst/>
                <a:ea typeface="Meiryo UI"/>
                <a:cs typeface="Times New Roman"/>
              </a:rPr>
              <a:t>H23</a:t>
            </a:r>
            <a:r>
              <a:rPr lang="ja-JP" altLang="en-US" sz="1200" b="1" u="sng" kern="100" dirty="0" smtClean="0">
                <a:effectLst/>
                <a:ea typeface="Meiryo UI"/>
                <a:cs typeface="Times New Roman"/>
              </a:rPr>
              <a:t>～）</a:t>
            </a:r>
            <a:endParaRPr lang="en-US" altLang="ja-JP" sz="1200" kern="100" dirty="0" smtClean="0">
              <a:effectLst/>
              <a:ea typeface="Meiryo UI"/>
              <a:cs typeface="Times New Roman"/>
            </a:endParaRPr>
          </a:p>
          <a:p>
            <a:pPr>
              <a:lnSpc>
                <a:spcPts val="1500"/>
              </a:lnSpc>
              <a:spcAft>
                <a:spcPts val="0"/>
              </a:spcAft>
            </a:pPr>
            <a:r>
              <a:rPr lang="ja-JP" altLang="en-US" sz="1200" b="1" u="sng" kern="100" dirty="0" smtClean="0">
                <a:ea typeface="Meiryo UI"/>
                <a:cs typeface="Times New Roman"/>
              </a:rPr>
              <a:t>◇河川毎に河川カルテ・維持管理計画を作成（</a:t>
            </a:r>
            <a:r>
              <a:rPr lang="en-US" altLang="ja-JP" sz="1200" b="1" u="sng" kern="100" dirty="0" smtClean="0">
                <a:ea typeface="Meiryo UI"/>
                <a:cs typeface="Times New Roman"/>
              </a:rPr>
              <a:t>H25</a:t>
            </a:r>
            <a:r>
              <a:rPr lang="ja-JP" altLang="en-US" sz="1200" b="1" u="sng" kern="100" dirty="0" smtClean="0">
                <a:ea typeface="Meiryo UI"/>
                <a:cs typeface="Times New Roman"/>
              </a:rPr>
              <a:t>～）</a:t>
            </a:r>
            <a:endParaRPr lang="en-US" altLang="ja-JP" sz="1200" b="1" u="sng" kern="100" dirty="0" smtClean="0">
              <a:ea typeface="Meiryo UI"/>
              <a:cs typeface="Times New Roman"/>
            </a:endParaRPr>
          </a:p>
          <a:p>
            <a:pPr>
              <a:lnSpc>
                <a:spcPts val="1500"/>
              </a:lnSpc>
              <a:spcAft>
                <a:spcPts val="0"/>
              </a:spcAft>
            </a:pPr>
            <a:r>
              <a:rPr lang="ja-JP" altLang="en-US" sz="1200" b="1" u="sng" kern="100" dirty="0" smtClean="0">
                <a:effectLst/>
                <a:ea typeface="Meiryo UI"/>
                <a:cs typeface="Times New Roman"/>
              </a:rPr>
              <a:t>◇非常勤職員による徒歩点検</a:t>
            </a:r>
            <a:r>
              <a:rPr lang="ja-JP" altLang="en-US" sz="1200" b="1" u="sng" kern="100" dirty="0" smtClean="0">
                <a:ea typeface="Meiryo UI"/>
                <a:cs typeface="Times New Roman"/>
              </a:rPr>
              <a:t>の拡充（</a:t>
            </a:r>
            <a:r>
              <a:rPr lang="en-US" altLang="ja-JP" sz="1200" b="1" u="sng" kern="100" dirty="0">
                <a:ea typeface="Meiryo UI"/>
                <a:cs typeface="Times New Roman"/>
              </a:rPr>
              <a:t>H</a:t>
            </a:r>
            <a:r>
              <a:rPr lang="en-US" altLang="ja-JP" sz="1200" b="1" u="sng" kern="100" dirty="0" smtClean="0">
                <a:ea typeface="Meiryo UI"/>
                <a:cs typeface="Times New Roman"/>
              </a:rPr>
              <a:t>23</a:t>
            </a:r>
            <a:r>
              <a:rPr lang="ja-JP" altLang="en-US" sz="1200" b="1" u="sng" kern="100" dirty="0" smtClean="0">
                <a:ea typeface="Meiryo UI"/>
                <a:cs typeface="Times New Roman"/>
              </a:rPr>
              <a:t>～）</a:t>
            </a:r>
            <a:endParaRPr lang="ja-JP" altLang="en-US" sz="1200" b="1" u="sng" kern="100" dirty="0" smtClean="0">
              <a:effectLst/>
              <a:ea typeface="Meiryo UI"/>
              <a:cs typeface="Times New Roman"/>
            </a:endParaRPr>
          </a:p>
        </p:txBody>
      </p:sp>
      <p:sp>
        <p:nvSpPr>
          <p:cNvPr id="33" name="テキスト ボックス 2"/>
          <p:cNvSpPr txBox="1">
            <a:spLocks noChangeArrowheads="1"/>
          </p:cNvSpPr>
          <p:nvPr/>
        </p:nvSpPr>
        <p:spPr bwMode="auto">
          <a:xfrm>
            <a:off x="23157" y="5736704"/>
            <a:ext cx="3484880" cy="254000"/>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smtClean="0">
                <a:effectLst/>
                <a:latin typeface="Georgia"/>
                <a:ea typeface="Meiryo UI"/>
                <a:cs typeface="Times New Roman"/>
              </a:rPr>
              <a:t>≪</a:t>
            </a:r>
            <a:r>
              <a:rPr lang="ja-JP" altLang="en-US" sz="1400" b="1" kern="100" dirty="0" smtClean="0">
                <a:effectLst/>
                <a:latin typeface="Georgia"/>
                <a:ea typeface="Meiryo UI"/>
                <a:cs typeface="Times New Roman"/>
              </a:rPr>
              <a:t>維持管理の取組</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34" name="テキスト ボックス 33"/>
          <p:cNvSpPr txBox="1"/>
          <p:nvPr/>
        </p:nvSpPr>
        <p:spPr>
          <a:xfrm>
            <a:off x="29469" y="7898249"/>
            <a:ext cx="4926387" cy="1631216"/>
          </a:xfrm>
          <a:prstGeom prst="rect">
            <a:avLst/>
          </a:prstGeom>
          <a:noFill/>
        </p:spPr>
        <p:txBody>
          <a:bodyPr wrap="square" rtlCol="0">
            <a:spAutoFit/>
          </a:bodyPr>
          <a:lstStyle/>
          <a:p>
            <a:pPr algn="just">
              <a:lnSpc>
                <a:spcPts val="1500"/>
              </a:lnSpc>
              <a:spcAft>
                <a:spcPts val="0"/>
              </a:spcAft>
            </a:pPr>
            <a:r>
              <a:rPr lang="ja-JP" altLang="en-US" sz="1200" b="1" u="sng" kern="100" dirty="0" smtClean="0">
                <a:effectLst/>
                <a:ea typeface="Meiryo UI"/>
                <a:cs typeface="Times New Roman"/>
              </a:rPr>
              <a:t>◇安全に対する視点</a:t>
            </a:r>
          </a:p>
          <a:p>
            <a:pPr algn="just">
              <a:lnSpc>
                <a:spcPts val="1500"/>
              </a:lnSpc>
              <a:spcAft>
                <a:spcPts val="0"/>
              </a:spcAft>
            </a:pPr>
            <a:r>
              <a:rPr lang="ja-JP" altLang="en-US" sz="1200" kern="100" dirty="0" smtClean="0">
                <a:effectLst/>
                <a:ea typeface="Meiryo UI"/>
                <a:cs typeface="Times New Roman"/>
              </a:rPr>
              <a:t>・護岸背面等、不可視部分における不具合への対応</a:t>
            </a:r>
          </a:p>
          <a:p>
            <a:pPr algn="just">
              <a:lnSpc>
                <a:spcPts val="1500"/>
              </a:lnSpc>
              <a:spcAft>
                <a:spcPts val="0"/>
              </a:spcAft>
            </a:pPr>
            <a:r>
              <a:rPr lang="ja-JP" altLang="en-US" sz="1200" b="1" u="sng" kern="100" dirty="0" smtClean="0">
                <a:effectLst/>
                <a:ea typeface="Meiryo UI"/>
                <a:cs typeface="Times New Roman"/>
              </a:rPr>
              <a:t>◇効率的・効果的な維持管理に対する視点</a:t>
            </a:r>
            <a:endParaRPr lang="en-US" altLang="ja-JP" sz="1200" kern="100" dirty="0" smtClean="0">
              <a:effectLst/>
              <a:ea typeface="Meiryo UI"/>
              <a:cs typeface="Times New Roman"/>
            </a:endParaRPr>
          </a:p>
          <a:p>
            <a:pPr algn="just">
              <a:lnSpc>
                <a:spcPts val="1500"/>
              </a:lnSpc>
              <a:spcAft>
                <a:spcPts val="0"/>
              </a:spcAft>
            </a:pPr>
            <a:r>
              <a:rPr lang="ja-JP" altLang="en-US" sz="1200" kern="100" dirty="0" smtClean="0">
                <a:effectLst/>
                <a:ea typeface="Meiryo UI"/>
                <a:cs typeface="Times New Roman"/>
              </a:rPr>
              <a:t>・明確な劣化診断基準、最適な補修タイミングの設定</a:t>
            </a:r>
            <a:endParaRPr lang="en-US" altLang="ja-JP" sz="1200" kern="100" dirty="0" smtClean="0">
              <a:effectLst/>
              <a:ea typeface="Meiryo UI"/>
              <a:cs typeface="Times New Roman"/>
            </a:endParaRPr>
          </a:p>
          <a:p>
            <a:pPr algn="just">
              <a:lnSpc>
                <a:spcPts val="1500"/>
              </a:lnSpc>
              <a:spcAft>
                <a:spcPts val="0"/>
              </a:spcAft>
            </a:pPr>
            <a:r>
              <a:rPr lang="ja-JP" altLang="en-US" sz="1200" kern="100" dirty="0" smtClean="0">
                <a:ea typeface="Meiryo UI"/>
                <a:cs typeface="Times New Roman"/>
              </a:rPr>
              <a:t>・施設の特性に応じた維持管理手法の確立</a:t>
            </a:r>
            <a:endParaRPr lang="ja-JP" altLang="en-US" sz="1200" kern="100" dirty="0" smtClean="0">
              <a:effectLst/>
              <a:ea typeface="Meiryo UI"/>
              <a:cs typeface="Times New Roman"/>
            </a:endParaRPr>
          </a:p>
          <a:p>
            <a:pPr algn="just">
              <a:lnSpc>
                <a:spcPts val="1500"/>
              </a:lnSpc>
              <a:spcAft>
                <a:spcPts val="0"/>
              </a:spcAft>
            </a:pPr>
            <a:r>
              <a:rPr lang="ja-JP" altLang="en-US" sz="1200" kern="100" dirty="0" smtClean="0">
                <a:effectLst/>
                <a:ea typeface="Meiryo UI"/>
                <a:cs typeface="Times New Roman"/>
              </a:rPr>
              <a:t>・河川特性に応じた点検、点検箇所の重点化</a:t>
            </a:r>
            <a:endParaRPr lang="en-US" altLang="ja-JP" sz="1200" kern="100" dirty="0" smtClean="0">
              <a:effectLst/>
              <a:ea typeface="Meiryo UI"/>
              <a:cs typeface="Times New Roman"/>
            </a:endParaRPr>
          </a:p>
          <a:p>
            <a:pPr algn="just">
              <a:lnSpc>
                <a:spcPts val="1500"/>
              </a:lnSpc>
              <a:spcAft>
                <a:spcPts val="0"/>
              </a:spcAft>
            </a:pPr>
            <a:r>
              <a:rPr lang="ja-JP" altLang="en-US" sz="1200" kern="100" dirty="0" smtClean="0">
                <a:ea typeface="Meiryo UI"/>
                <a:cs typeface="Times New Roman"/>
              </a:rPr>
              <a:t>・新たに取得すべきデータ、調査の実施頻度</a:t>
            </a:r>
            <a:endParaRPr lang="en-US" altLang="ja-JP" sz="1200" kern="100" dirty="0" smtClean="0">
              <a:ea typeface="Meiryo UI"/>
              <a:cs typeface="Times New Roman"/>
            </a:endParaRPr>
          </a:p>
          <a:p>
            <a:pPr algn="just">
              <a:lnSpc>
                <a:spcPts val="1500"/>
              </a:lnSpc>
              <a:spcAft>
                <a:spcPts val="0"/>
              </a:spcAft>
            </a:pPr>
            <a:endParaRPr lang="ja-JP" altLang="en-US" sz="1200" kern="100" dirty="0" smtClean="0">
              <a:effectLst/>
              <a:ea typeface="Meiryo UI"/>
              <a:cs typeface="Times New Roman"/>
            </a:endParaRPr>
          </a:p>
        </p:txBody>
      </p:sp>
      <p:sp>
        <p:nvSpPr>
          <p:cNvPr id="35" name="右中かっこ 34"/>
          <p:cNvSpPr/>
          <p:nvPr/>
        </p:nvSpPr>
        <p:spPr>
          <a:xfrm>
            <a:off x="4929183" y="1594972"/>
            <a:ext cx="228430" cy="7958155"/>
          </a:xfrm>
          <a:prstGeom prst="rightBrace">
            <a:avLst/>
          </a:prstGeom>
          <a:noFill/>
          <a:ln w="412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0" name="テキスト ボックス 39"/>
          <p:cNvSpPr txBox="1"/>
          <p:nvPr/>
        </p:nvSpPr>
        <p:spPr>
          <a:xfrm>
            <a:off x="-24804" y="3071103"/>
            <a:ext cx="2828783" cy="284693"/>
          </a:xfrm>
          <a:prstGeom prst="rect">
            <a:avLst/>
          </a:prstGeom>
          <a:noFill/>
        </p:spPr>
        <p:txBody>
          <a:bodyPr wrap="square" rtlCol="0">
            <a:spAutoFit/>
          </a:bodyPr>
          <a:lstStyle/>
          <a:p>
            <a:pPr>
              <a:lnSpc>
                <a:spcPts val="1500"/>
              </a:lnSpc>
              <a:spcAft>
                <a:spcPts val="0"/>
              </a:spcAft>
            </a:pPr>
            <a:r>
              <a:rPr lang="ja-JP" altLang="en-US" sz="1000" kern="100" dirty="0" smtClean="0">
                <a:effectLst/>
                <a:ea typeface="Meiryo UI"/>
                <a:cs typeface="Times New Roman"/>
              </a:rPr>
              <a:t>施工後</a:t>
            </a:r>
            <a:r>
              <a:rPr lang="en-US" altLang="ja-JP" sz="1000" kern="100" dirty="0" smtClean="0">
                <a:effectLst/>
                <a:ea typeface="Meiryo UI"/>
                <a:cs typeface="Times New Roman"/>
              </a:rPr>
              <a:t>50</a:t>
            </a:r>
            <a:r>
              <a:rPr lang="ja-JP" altLang="en-US" sz="1000" kern="100" dirty="0" smtClean="0">
                <a:effectLst/>
                <a:ea typeface="Meiryo UI"/>
                <a:cs typeface="Times New Roman"/>
              </a:rPr>
              <a:t>年を超えるブロック積護岸の割合</a:t>
            </a:r>
          </a:p>
        </p:txBody>
      </p:sp>
      <p:pic>
        <p:nvPicPr>
          <p:cNvPr id="2" name="図 1"/>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9813" y="3318809"/>
            <a:ext cx="3448224" cy="1061443"/>
          </a:xfrm>
          <a:prstGeom prst="rect">
            <a:avLst/>
          </a:prstGeom>
        </p:spPr>
      </p:pic>
      <p:pic>
        <p:nvPicPr>
          <p:cNvPr id="37" name="図 36" descr="D:\HamadaYu\Desktop\箕川キャプチャ.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563" y="4484232"/>
            <a:ext cx="1701088" cy="995946"/>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pic>
        <p:nvPicPr>
          <p:cNvPr id="39" name="図 3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64755" y="4488774"/>
            <a:ext cx="1511709" cy="1039379"/>
          </a:xfrm>
          <a:prstGeom prst="rect">
            <a:avLst/>
          </a:prstGeom>
        </p:spPr>
      </p:pic>
      <p:sp>
        <p:nvSpPr>
          <p:cNvPr id="41" name="テキスト ボックス 40"/>
          <p:cNvSpPr txBox="1"/>
          <p:nvPr/>
        </p:nvSpPr>
        <p:spPr>
          <a:xfrm>
            <a:off x="52672" y="5467478"/>
            <a:ext cx="1733979" cy="268728"/>
          </a:xfrm>
          <a:prstGeom prst="rect">
            <a:avLst/>
          </a:prstGeom>
          <a:noFill/>
        </p:spPr>
        <p:txBody>
          <a:bodyPr wrap="square" rtlCol="0">
            <a:spAutoFit/>
          </a:bodyPr>
          <a:lstStyle/>
          <a:p>
            <a:pPr algn="ctr">
              <a:lnSpc>
                <a:spcPts val="1500"/>
              </a:lnSpc>
              <a:spcAft>
                <a:spcPts val="0"/>
              </a:spcAft>
            </a:pPr>
            <a:r>
              <a:rPr lang="ja-JP" altLang="en-US" sz="1000" kern="100" dirty="0" smtClean="0">
                <a:effectLst/>
                <a:ea typeface="Meiryo UI"/>
                <a:cs typeface="Times New Roman"/>
              </a:rPr>
              <a:t>空洞化による護岸崩壊</a:t>
            </a:r>
          </a:p>
        </p:txBody>
      </p:sp>
      <p:sp>
        <p:nvSpPr>
          <p:cNvPr id="42" name="テキスト ボックス 41"/>
          <p:cNvSpPr txBox="1"/>
          <p:nvPr/>
        </p:nvSpPr>
        <p:spPr>
          <a:xfrm>
            <a:off x="1786501" y="5459468"/>
            <a:ext cx="1733979" cy="268728"/>
          </a:xfrm>
          <a:prstGeom prst="rect">
            <a:avLst/>
          </a:prstGeom>
          <a:noFill/>
        </p:spPr>
        <p:txBody>
          <a:bodyPr wrap="square" rtlCol="0">
            <a:spAutoFit/>
          </a:bodyPr>
          <a:lstStyle/>
          <a:p>
            <a:pPr algn="ctr">
              <a:lnSpc>
                <a:spcPts val="1500"/>
              </a:lnSpc>
              <a:spcAft>
                <a:spcPts val="0"/>
              </a:spcAft>
            </a:pPr>
            <a:r>
              <a:rPr lang="ja-JP" altLang="en-US" sz="1000" kern="100" dirty="0" smtClean="0">
                <a:effectLst/>
                <a:ea typeface="Meiryo UI"/>
                <a:cs typeface="Times New Roman"/>
              </a:rPr>
              <a:t>護岸のひび割れ</a:t>
            </a:r>
          </a:p>
        </p:txBody>
      </p:sp>
      <p:sp>
        <p:nvSpPr>
          <p:cNvPr id="43" name="テキスト ボックス 42"/>
          <p:cNvSpPr txBox="1"/>
          <p:nvPr/>
        </p:nvSpPr>
        <p:spPr>
          <a:xfrm>
            <a:off x="3298669" y="5467478"/>
            <a:ext cx="1733979" cy="284693"/>
          </a:xfrm>
          <a:prstGeom prst="rect">
            <a:avLst/>
          </a:prstGeom>
          <a:noFill/>
        </p:spPr>
        <p:txBody>
          <a:bodyPr wrap="square" rtlCol="0">
            <a:spAutoFit/>
          </a:bodyPr>
          <a:lstStyle/>
          <a:p>
            <a:pPr algn="ctr">
              <a:lnSpc>
                <a:spcPts val="1500"/>
              </a:lnSpc>
              <a:spcAft>
                <a:spcPts val="0"/>
              </a:spcAft>
            </a:pPr>
            <a:r>
              <a:rPr lang="ja-JP" altLang="en-US" sz="1000" kern="100" dirty="0" smtClean="0">
                <a:effectLst/>
                <a:ea typeface="Meiryo UI"/>
                <a:cs typeface="Times New Roman"/>
              </a:rPr>
              <a:t>機械設備の腐食</a:t>
            </a:r>
          </a:p>
        </p:txBody>
      </p:sp>
      <p:sp>
        <p:nvSpPr>
          <p:cNvPr id="44" name="テキスト ボックス 43"/>
          <p:cNvSpPr txBox="1"/>
          <p:nvPr/>
        </p:nvSpPr>
        <p:spPr>
          <a:xfrm>
            <a:off x="3508038" y="3387742"/>
            <a:ext cx="1447818" cy="842538"/>
          </a:xfrm>
          <a:prstGeom prst="rect">
            <a:avLst/>
          </a:prstGeom>
          <a:noFill/>
        </p:spPr>
        <p:txBody>
          <a:bodyPr wrap="square" rtlCol="0">
            <a:spAutoFit/>
          </a:bodyPr>
          <a:lstStyle/>
          <a:p>
            <a:pPr>
              <a:lnSpc>
                <a:spcPts val="1500"/>
              </a:lnSpc>
              <a:spcAft>
                <a:spcPts val="0"/>
              </a:spcAft>
            </a:pPr>
            <a:r>
              <a:rPr lang="ja-JP" altLang="en-US" sz="900" kern="100" dirty="0" smtClean="0">
                <a:effectLst/>
                <a:ea typeface="Meiryo UI"/>
                <a:cs typeface="Times New Roman"/>
              </a:rPr>
              <a:t>◀今後</a:t>
            </a:r>
            <a:r>
              <a:rPr lang="en-US" altLang="ja-JP" sz="900" kern="100" dirty="0" smtClean="0">
                <a:effectLst/>
                <a:ea typeface="Meiryo UI"/>
                <a:cs typeface="Times New Roman"/>
              </a:rPr>
              <a:t>10</a:t>
            </a:r>
            <a:r>
              <a:rPr lang="ja-JP" altLang="en-US" sz="900" kern="100" dirty="0" smtClean="0">
                <a:effectLst/>
                <a:ea typeface="Meiryo UI"/>
                <a:cs typeface="Times New Roman"/>
              </a:rPr>
              <a:t>年で約</a:t>
            </a:r>
            <a:r>
              <a:rPr lang="en-US" altLang="ja-JP" sz="900" kern="100" dirty="0" smtClean="0">
                <a:effectLst/>
                <a:ea typeface="Meiryo UI"/>
                <a:cs typeface="Times New Roman"/>
              </a:rPr>
              <a:t>6</a:t>
            </a:r>
            <a:r>
              <a:rPr lang="ja-JP" altLang="en-US" sz="900" kern="100" dirty="0" smtClean="0">
                <a:effectLst/>
                <a:ea typeface="Meiryo UI"/>
                <a:cs typeface="Times New Roman"/>
              </a:rPr>
              <a:t>割、</a:t>
            </a:r>
            <a:r>
              <a:rPr lang="en-US" altLang="ja-JP" sz="900" kern="100" dirty="0" smtClean="0">
                <a:effectLst/>
                <a:ea typeface="Meiryo UI"/>
                <a:cs typeface="Times New Roman"/>
              </a:rPr>
              <a:t>20</a:t>
            </a:r>
            <a:r>
              <a:rPr lang="ja-JP" altLang="en-US" sz="900" kern="100" dirty="0" smtClean="0">
                <a:effectLst/>
                <a:ea typeface="Meiryo UI"/>
                <a:cs typeface="Times New Roman"/>
              </a:rPr>
              <a:t>年で約</a:t>
            </a:r>
            <a:r>
              <a:rPr lang="en-US" altLang="ja-JP" sz="900" kern="100" dirty="0" smtClean="0">
                <a:effectLst/>
                <a:ea typeface="Meiryo UI"/>
                <a:cs typeface="Times New Roman"/>
              </a:rPr>
              <a:t>7</a:t>
            </a:r>
            <a:r>
              <a:rPr lang="ja-JP" altLang="en-US" sz="900" kern="100" dirty="0" smtClean="0">
                <a:effectLst/>
                <a:ea typeface="Meiryo UI"/>
                <a:cs typeface="Times New Roman"/>
              </a:rPr>
              <a:t>割のブロック積が施工後</a:t>
            </a:r>
            <a:r>
              <a:rPr lang="en-US" altLang="ja-JP" sz="900" kern="100" dirty="0" smtClean="0">
                <a:effectLst/>
                <a:ea typeface="Meiryo UI"/>
                <a:cs typeface="Times New Roman"/>
              </a:rPr>
              <a:t>50</a:t>
            </a:r>
            <a:r>
              <a:rPr lang="ja-JP" altLang="en-US" sz="900" kern="100" dirty="0" smtClean="0">
                <a:effectLst/>
                <a:ea typeface="Meiryo UI"/>
                <a:cs typeface="Times New Roman"/>
              </a:rPr>
              <a:t>年を経過する</a:t>
            </a:r>
            <a:endParaRPr lang="en-US" altLang="ja-JP" sz="900" kern="100" dirty="0" smtClean="0">
              <a:effectLst/>
              <a:ea typeface="Meiryo UI"/>
              <a:cs typeface="Times New Roman"/>
            </a:endParaRPr>
          </a:p>
          <a:p>
            <a:pPr>
              <a:lnSpc>
                <a:spcPts val="1500"/>
              </a:lnSpc>
              <a:spcAft>
                <a:spcPts val="0"/>
              </a:spcAft>
            </a:pPr>
            <a:r>
              <a:rPr lang="ja-JP" altLang="en-US" sz="900" kern="100" dirty="0" smtClean="0">
                <a:effectLst/>
                <a:ea typeface="Meiryo UI"/>
                <a:cs typeface="Times New Roman"/>
              </a:rPr>
              <a:t>（概ねの施工年次による）</a:t>
            </a:r>
          </a:p>
        </p:txBody>
      </p:sp>
      <p:pic>
        <p:nvPicPr>
          <p:cNvPr id="45" name="図 44"/>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627807" y="4488774"/>
            <a:ext cx="1246912" cy="97069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61540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A9F2E74B89BA4499CB1BEF8348AA80B" ma:contentTypeVersion="0" ma:contentTypeDescription="新しいドキュメントを作成します。" ma:contentTypeScope="" ma:versionID="6a2a72e2d454aba72df80c79ecd9f829">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64DEBA96-5448-440F-B030-189E5C5DC37B}"/>
</file>

<file path=customXml/itemProps2.xml><?xml version="1.0" encoding="utf-8"?>
<ds:datastoreItem xmlns:ds="http://schemas.openxmlformats.org/officeDocument/2006/customXml" ds:itemID="{7C09AC13-32AB-45E9-827E-AC7292F0B5CD}"/>
</file>

<file path=customXml/itemProps3.xml><?xml version="1.0" encoding="utf-8"?>
<ds:datastoreItem xmlns:ds="http://schemas.openxmlformats.org/officeDocument/2006/customXml" ds:itemID="{5A96BB6F-6BCA-4F2D-A012-69224EED463F}"/>
</file>

<file path=docProps/app.xml><?xml version="1.0" encoding="utf-8"?>
<Properties xmlns="http://schemas.openxmlformats.org/officeDocument/2006/extended-properties" xmlns:vt="http://schemas.openxmlformats.org/officeDocument/2006/docPropsVTypes">
  <TotalTime>1306</TotalTime>
  <Words>554</Words>
  <Application>Microsoft Office PowerPoint</Application>
  <PresentationFormat>A3 297x420 mm</PresentationFormat>
  <Paragraphs>71</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大井祥之</dc:creator>
  <cp:lastModifiedBy>大阪府庁</cp:lastModifiedBy>
  <cp:revision>57</cp:revision>
  <cp:lastPrinted>2014-07-23T00:18:39Z</cp:lastPrinted>
  <dcterms:created xsi:type="dcterms:W3CDTF">2014-06-30T08:21:43Z</dcterms:created>
  <dcterms:modified xsi:type="dcterms:W3CDTF">2014-07-28T01:30:01Z</dcterms:modified>
</cp:coreProperties>
</file>