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4"/>
    <p:sldMasterId id="2147483660" r:id="rId5"/>
  </p:sldMasterIdLst>
  <p:notesMasterIdLst>
    <p:notesMasterId r:id="rId7"/>
  </p:notesMasterIdLst>
  <p:handoutMasterIdLst>
    <p:handoutMasterId r:id="rId8"/>
  </p:handoutMasterIdLst>
  <p:sldIdLst>
    <p:sldId id="267" r:id="rId6"/>
  </p:sldIdLst>
  <p:sldSz cx="10440988" cy="7561263"/>
  <p:notesSz cx="6797675" cy="9926638"/>
  <p:defaultTextStyle>
    <a:defPPr>
      <a:defRPr lang="ja-JP"/>
    </a:defPPr>
    <a:lvl1pPr marL="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28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F364"/>
    <a:srgbClr val="B9F896"/>
    <a:srgbClr val="96DC9E"/>
    <a:srgbClr val="5A7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434" autoAdjust="0"/>
  </p:normalViewPr>
  <p:slideViewPr>
    <p:cSldViewPr>
      <p:cViewPr varScale="1">
        <p:scale>
          <a:sx n="68" d="100"/>
          <a:sy n="68" d="100"/>
        </p:scale>
        <p:origin x="1110" y="60"/>
      </p:cViewPr>
      <p:guideLst>
        <p:guide orient="horz" pos="2381"/>
        <p:guide pos="328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1932" y="7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多 孝" userId="9c90412b28eee94b" providerId="LiveId" clId="{C10090BA-0638-C04C-B624-30A02C27993F}"/>
    <pc:docChg chg="undo custSel modSld">
      <pc:chgData name="大多 孝" userId="9c90412b28eee94b" providerId="LiveId" clId="{C10090BA-0638-C04C-B624-30A02C27993F}" dt="2023-12-16T00:12:31.365" v="71" actId="20577"/>
      <pc:docMkLst>
        <pc:docMk/>
      </pc:docMkLst>
      <pc:sldChg chg="modSp">
        <pc:chgData name="大多 孝" userId="9c90412b28eee94b" providerId="LiveId" clId="{C10090BA-0638-C04C-B624-30A02C27993F}" dt="2023-12-16T00:12:31.365" v="71" actId="20577"/>
        <pc:sldMkLst>
          <pc:docMk/>
          <pc:sldMk cId="2119947606" sldId="267"/>
        </pc:sldMkLst>
        <pc:spChg chg="mod">
          <ac:chgData name="大多 孝" userId="9c90412b28eee94b" providerId="LiveId" clId="{C10090BA-0638-C04C-B624-30A02C27993F}" dt="2023-12-16T00:10:02.791" v="8" actId="20577"/>
          <ac:spMkLst>
            <pc:docMk/>
            <pc:sldMk cId="2119947606" sldId="267"/>
            <ac:spMk id="8" creationId="{00000000-0000-0000-0000-000000000000}"/>
          </ac:spMkLst>
        </pc:spChg>
        <pc:spChg chg="mod">
          <ac:chgData name="大多 孝" userId="9c90412b28eee94b" providerId="LiveId" clId="{C10090BA-0638-C04C-B624-30A02C27993F}" dt="2023-12-16T00:12:31.365" v="71" actId="20577"/>
          <ac:spMkLst>
            <pc:docMk/>
            <pc:sldMk cId="2119947606" sldId="267"/>
            <ac:spMk id="9" creationId="{CF00D8E3-5756-4B2F-98D3-171161D9E204}"/>
          </ac:spMkLst>
        </pc:spChg>
        <pc:spChg chg="mod">
          <ac:chgData name="大多 孝" userId="9c90412b28eee94b" providerId="LiveId" clId="{C10090BA-0638-C04C-B624-30A02C27993F}" dt="2023-12-16T00:10:39.966" v="42" actId="1076"/>
          <ac:spMkLst>
            <pc:docMk/>
            <pc:sldMk cId="2119947606" sldId="267"/>
            <ac:spMk id="10" creationId="{B01F3211-2494-41DB-A2E5-F29A2A7A414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64" cy="498025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988" y="0"/>
            <a:ext cx="2945064" cy="498025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5286D97F-F2D2-45DB-AE3E-59E516C4B776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988" y="9428613"/>
            <a:ext cx="2945064" cy="49802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6E1A17B6-0809-4FE9-BE20-860E51B357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943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2052" tIns="46026" rIns="92052" bIns="4602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2052" tIns="46026" rIns="92052" bIns="46026" rtlCol="0"/>
          <a:lstStyle>
            <a:lvl1pPr algn="r">
              <a:defRPr sz="1200"/>
            </a:lvl1pPr>
          </a:lstStyle>
          <a:p>
            <a:fld id="{9ACAEA70-D54E-42DB-99BE-499868C9A7B5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28675" y="744538"/>
            <a:ext cx="51419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2" tIns="46026" rIns="92052" bIns="4602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2052" tIns="46026" rIns="92052" bIns="4602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2052" tIns="46026" rIns="92052" bIns="4602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052" tIns="46026" rIns="92052" bIns="46026" rtlCol="0" anchor="b"/>
          <a:lstStyle>
            <a:lvl1pPr algn="r">
              <a:defRPr sz="1200"/>
            </a:lvl1pPr>
          </a:lstStyle>
          <a:p>
            <a:fld id="{39D0CAB6-7405-42F5-8265-46CD154B5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865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28675" y="744538"/>
            <a:ext cx="5141913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0CAB6-7405-42F5-8265-46CD154B5479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61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74" y="-35793"/>
            <a:ext cx="10435215" cy="638763"/>
          </a:xfrm>
          <a:solidFill>
            <a:srgbClr val="B9F896"/>
          </a:solidFill>
        </p:spPr>
        <p:txBody>
          <a:bodyPr>
            <a:normAutofit/>
          </a:bodyPr>
          <a:lstStyle>
            <a:lvl1pPr>
              <a:defRPr sz="2000" b="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934" y="1398867"/>
            <a:ext cx="10081120" cy="516049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C74B-24D3-4216-87EC-A663B630DAC7}" type="datetime1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824824" y="248468"/>
            <a:ext cx="2436231" cy="402567"/>
          </a:xfrm>
        </p:spPr>
        <p:txBody>
          <a:bodyPr/>
          <a:lstStyle>
            <a:lvl1pPr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298ADCCA-84D9-4069-9BB0-304B6713472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484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029A5-E56F-444B-8269-7B7A8F485D05}" type="datetime1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31A7-6AE9-4EF7-8B4B-867FEFB70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プレースホルダー 1"/>
          <p:cNvSpPr txBox="1">
            <a:spLocks/>
          </p:cNvSpPr>
          <p:nvPr userDrawn="1"/>
        </p:nvSpPr>
        <p:spPr>
          <a:xfrm>
            <a:off x="0" y="-1381"/>
            <a:ext cx="10440988" cy="829684"/>
          </a:xfrm>
          <a:prstGeom prst="rect">
            <a:avLst/>
          </a:prstGeom>
          <a:solidFill>
            <a:srgbClr val="B9F896"/>
          </a:solidFill>
        </p:spPr>
        <p:txBody>
          <a:bodyPr vert="horz" lIns="102870" tIns="51435" rIns="102870" bIns="51435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/>
              <a:t>マスター タイトルの書式設定</a:t>
            </a:r>
          </a:p>
        </p:txBody>
      </p:sp>
      <p:grpSp>
        <p:nvGrpSpPr>
          <p:cNvPr id="8" name="グループ化 7"/>
          <p:cNvGrpSpPr/>
          <p:nvPr userDrawn="1"/>
        </p:nvGrpSpPr>
        <p:grpSpPr>
          <a:xfrm>
            <a:off x="1070" y="582820"/>
            <a:ext cx="10620024" cy="212922"/>
            <a:chOff x="386836" y="3621847"/>
            <a:chExt cx="9619932" cy="158784"/>
          </a:xfrm>
        </p:grpSpPr>
        <p:sp>
          <p:nvSpPr>
            <p:cNvPr id="9" name="正方形/長方形 8"/>
            <p:cNvSpPr/>
            <p:nvPr userDrawn="1"/>
          </p:nvSpPr>
          <p:spPr>
            <a:xfrm>
              <a:off x="386836" y="3621847"/>
              <a:ext cx="9619932" cy="79392"/>
            </a:xfrm>
            <a:prstGeom prst="rect">
              <a:avLst/>
            </a:prstGeom>
            <a:gradFill flip="none" rotWithShape="1">
              <a:gsLst>
                <a:gs pos="50000">
                  <a:srgbClr val="00B05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" tIns="51435" rIns="102870" bIns="51435" spcCol="0" rtlCol="0" anchor="ctr"/>
            <a:lstStyle/>
            <a:p>
              <a:pPr algn="ctr"/>
              <a:endParaRPr kumimoji="1" lang="ja-JP" altLang="en-US" sz="2000"/>
            </a:p>
          </p:txBody>
        </p:sp>
        <p:sp>
          <p:nvSpPr>
            <p:cNvPr id="10" name="正方形/長方形 9"/>
            <p:cNvSpPr/>
            <p:nvPr userDrawn="1"/>
          </p:nvSpPr>
          <p:spPr>
            <a:xfrm>
              <a:off x="386836" y="3701239"/>
              <a:ext cx="9619932" cy="79392"/>
            </a:xfrm>
            <a:prstGeom prst="rect">
              <a:avLst/>
            </a:prstGeom>
            <a:gradFill flip="none" rotWithShape="1">
              <a:gsLst>
                <a:gs pos="50000">
                  <a:srgbClr val="03F364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" tIns="51435" rIns="102870" bIns="51435" spcCol="0" rtlCol="0" anchor="ctr"/>
            <a:lstStyle/>
            <a:p>
              <a:pPr algn="ctr"/>
              <a:endParaRPr kumimoji="1" lang="ja-JP" alt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138653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3074" y="2348895"/>
            <a:ext cx="8874840" cy="1620771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66148" y="4284718"/>
            <a:ext cx="7308692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86BB-0FC0-48F1-AC48-B402BBF9F88F}" type="datetime1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DCCA-84D9-4069-9BB0-304B6713472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grpSp>
        <p:nvGrpSpPr>
          <p:cNvPr id="9" name="グループ化 8"/>
          <p:cNvGrpSpPr/>
          <p:nvPr userDrawn="1"/>
        </p:nvGrpSpPr>
        <p:grpSpPr>
          <a:xfrm>
            <a:off x="386836" y="4356695"/>
            <a:ext cx="9619932" cy="158784"/>
            <a:chOff x="386836" y="3621847"/>
            <a:chExt cx="9619932" cy="158784"/>
          </a:xfrm>
        </p:grpSpPr>
        <p:sp>
          <p:nvSpPr>
            <p:cNvPr id="7" name="正方形/長方形 6"/>
            <p:cNvSpPr/>
            <p:nvPr userDrawn="1"/>
          </p:nvSpPr>
          <p:spPr>
            <a:xfrm>
              <a:off x="386836" y="3621847"/>
              <a:ext cx="9619932" cy="79392"/>
            </a:xfrm>
            <a:prstGeom prst="rect">
              <a:avLst/>
            </a:prstGeom>
            <a:gradFill flip="none" rotWithShape="1">
              <a:gsLst>
                <a:gs pos="50000">
                  <a:srgbClr val="00B05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" tIns="51435" rIns="102870" bIns="51435" spcCol="0" rtlCol="0" anchor="ctr"/>
            <a:lstStyle/>
            <a:p>
              <a:pPr algn="ctr"/>
              <a:endParaRPr kumimoji="1" lang="ja-JP" altLang="en-US" sz="2000"/>
            </a:p>
          </p:txBody>
        </p:sp>
        <p:sp>
          <p:nvSpPr>
            <p:cNvPr id="8" name="正方形/長方形 7"/>
            <p:cNvSpPr/>
            <p:nvPr userDrawn="1"/>
          </p:nvSpPr>
          <p:spPr>
            <a:xfrm>
              <a:off x="386836" y="3701239"/>
              <a:ext cx="9619932" cy="79392"/>
            </a:xfrm>
            <a:prstGeom prst="rect">
              <a:avLst/>
            </a:prstGeom>
            <a:gradFill flip="none" rotWithShape="1">
              <a:gsLst>
                <a:gs pos="50000">
                  <a:srgbClr val="03F364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" tIns="51435" rIns="102870" bIns="51435" spcCol="0" rtlCol="0" anchor="ctr"/>
            <a:lstStyle/>
            <a:p>
              <a:pPr algn="ctr"/>
              <a:endParaRPr kumimoji="1" lang="ja-JP" alt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394117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0" y="-35793"/>
            <a:ext cx="10440988" cy="853937"/>
          </a:xfrm>
          <a:prstGeom prst="rect">
            <a:avLst/>
          </a:prstGeom>
          <a:noFill/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051" y="1764295"/>
            <a:ext cx="9396889" cy="4990084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22050" y="7008173"/>
            <a:ext cx="2436231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1C40C-5862-45A8-AEB5-F092D1FB299D}" type="datetime1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67338" y="7008173"/>
            <a:ext cx="3306313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968840" y="209714"/>
            <a:ext cx="2436231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2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ADCCA-84D9-4069-9BB0-304B6713472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正方形/長方形 11"/>
          <p:cNvSpPr/>
          <p:nvPr userDrawn="1"/>
        </p:nvSpPr>
        <p:spPr>
          <a:xfrm>
            <a:off x="1070" y="612279"/>
            <a:ext cx="10620024" cy="109573"/>
          </a:xfrm>
          <a:prstGeom prst="rect">
            <a:avLst/>
          </a:prstGeom>
          <a:gradFill flip="none" rotWithShape="1">
            <a:gsLst>
              <a:gs pos="50000">
                <a:srgbClr val="03F3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spcCol="0" rtlCol="0" anchor="ctr"/>
          <a:lstStyle/>
          <a:p>
            <a:pPr algn="ctr"/>
            <a:endParaRPr kumimoji="1" lang="ja-JP" altLang="en-US" sz="2000"/>
          </a:p>
        </p:txBody>
      </p:sp>
    </p:spTree>
    <p:extLst>
      <p:ext uri="{BB962C8B-B14F-4D97-AF65-F5344CB8AC3E}">
        <p14:creationId xmlns:p14="http://schemas.microsoft.com/office/powerpoint/2010/main" val="398189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l" defTabSz="1028700" rtl="0" eaLnBrk="1" latinLnBrk="0" hangingPunct="1">
        <a:spcBef>
          <a:spcPct val="0"/>
        </a:spcBef>
        <a:buNone/>
        <a:defRPr kumimoji="1" sz="2000" b="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10287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0" algn="l" defTabSz="10287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0" algn="l" defTabSz="10287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0" algn="l" defTabSz="10287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0" algn="l" defTabSz="10287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22289" y="303215"/>
            <a:ext cx="9396412" cy="1260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289" y="1763713"/>
            <a:ext cx="9396412" cy="4991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22288" y="7008815"/>
            <a:ext cx="24352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4E27E-6D7E-4986-90F5-383B460D8987}" type="datetime1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67113" y="7008815"/>
            <a:ext cx="3306762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83475" y="7008815"/>
            <a:ext cx="24352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631A7-6AE9-4EF7-8B4B-867FEFB70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93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2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01F3211-2494-41DB-A2E5-F29A2A7A4148}"/>
              </a:ext>
            </a:extLst>
          </p:cNvPr>
          <p:cNvSpPr/>
          <p:nvPr/>
        </p:nvSpPr>
        <p:spPr>
          <a:xfrm>
            <a:off x="562553" y="4223414"/>
            <a:ext cx="9379129" cy="31576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3ABBEF9-FD1F-3082-9B66-0D08BE53A8EA}"/>
              </a:ext>
            </a:extLst>
          </p:cNvPr>
          <p:cNvSpPr/>
          <p:nvPr/>
        </p:nvSpPr>
        <p:spPr>
          <a:xfrm>
            <a:off x="562554" y="1650196"/>
            <a:ext cx="9379129" cy="16561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-3951" y="71826"/>
            <a:ext cx="10440988" cy="628062"/>
          </a:xfrm>
          <a:noFill/>
        </p:spPr>
        <p:txBody>
          <a:bodyPr>
            <a:noAutofit/>
          </a:bodyPr>
          <a:lstStyle/>
          <a:p>
            <a:pPr>
              <a:lnSpc>
                <a:spcPts val="2200"/>
              </a:lnSpc>
            </a:pPr>
            <a:r>
              <a:rPr lang="ja-JP" altLang="en-US" b="1" dirty="0">
                <a:ea typeface="Meiryo UI" panose="020B0604030504040204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dirty="0">
                <a:ea typeface="Meiryo UI" panose="020B0604030504040204" pitchFamily="50" charset="-128"/>
                <a:cs typeface="Times New Roman" panose="02020603050405020304" pitchFamily="18" charset="0"/>
              </a:rPr>
              <a:t>１．名誉毀損（名誉権の侵害）について</a:t>
            </a:r>
            <a:r>
              <a:rPr lang="ja-JP" altLang="en-US" dirty="0"/>
              <a:t>（案）</a:t>
            </a: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474591" y="817141"/>
            <a:ext cx="9491807" cy="1739354"/>
          </a:xfrm>
          <a:prstGeom prst="rect">
            <a:avLst/>
          </a:prstGeom>
          <a:ln>
            <a:noFill/>
          </a:ln>
        </p:spPr>
        <p:txBody>
          <a:bodyPr vert="horz" lIns="102870" tIns="51435" rIns="104400" bIns="51435" rtlCol="0">
            <a:noAutofit/>
          </a:bodyPr>
          <a:lstStyle>
            <a:lvl1pPr marL="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05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8925" indent="-257175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275" indent="-257175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625" indent="-257175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975" indent="-257175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600" u="sng" kern="100" dirty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論点１　共通の属性の摘示について</a:t>
            </a:r>
            <a:r>
              <a:rPr lang="ja-JP" altLang="en-US" kern="100" dirty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kern="100" dirty="0">
              <a:effectLst/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特定の者が有する共通の属性を摘示する行為を、名誉毀損にあたるかと考えるべきか否か？</a:t>
            </a:r>
            <a:endParaRPr lang="en-US" altLang="ja-JP" kern="100" dirty="0"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投稿例）「〇〇（人名）は</a:t>
            </a:r>
            <a:r>
              <a:rPr lang="ja-JP" altLang="en-US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同和地区出身者である</a:t>
            </a:r>
            <a:r>
              <a:rPr lang="ja-JP" altLang="en-US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」</a:t>
            </a:r>
            <a:r>
              <a:rPr lang="ja-JP" altLang="en-US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05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参考：東京地判令和３年９月</a:t>
            </a:r>
            <a:r>
              <a:rPr lang="en-US" altLang="ja-JP" sz="105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27</a:t>
            </a:r>
            <a:r>
              <a:rPr lang="ja-JP" altLang="en-US" sz="105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105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Westlaw2021WLJPCA09276002</a:t>
            </a:r>
            <a:endParaRPr lang="en-US" altLang="ja-JP" sz="1200" kern="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600"/>
              </a:spcBef>
            </a:pPr>
            <a:r>
              <a:rPr lang="ja-JP" altLang="en-US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論点整理（案）</a:t>
            </a:r>
            <a:r>
              <a:rPr lang="en-US" altLang="ja-JP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】</a:t>
            </a: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特定</a:t>
            </a: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の者が有する共通の属性を摘示する行為が、名誉毀損にあたるか否かについては見解が分かれる</a:t>
            </a:r>
            <a:r>
              <a:rPr lang="ja-JP" altLang="en-US" sz="1400" kern="100" baseline="300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１</a:t>
            </a: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400" kern="1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伝統的</a:t>
            </a: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な見解は、社会にいまだ差別が存在する以上、当該事実の摘示により社会的評価が低下することは否定</a:t>
            </a:r>
            <a:r>
              <a:rPr lang="ja-JP" altLang="en-US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できな</a:t>
            </a:r>
            <a:endParaRPr lang="en-US" altLang="ja-JP" sz="1400" kern="100" dirty="0" smtClean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  </a:t>
            </a:r>
            <a:r>
              <a:rPr lang="ja-JP" altLang="en-US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いというもの</a:t>
            </a: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であり</a:t>
            </a:r>
            <a:r>
              <a:rPr lang="ja-JP" altLang="en-US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、裁</a:t>
            </a: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判例</a:t>
            </a:r>
            <a:r>
              <a:rPr lang="ja-JP" altLang="en-US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も概ね</a:t>
            </a: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そのような傾向がみられる</a:t>
            </a:r>
            <a:r>
              <a:rPr lang="ja-JP" altLang="en-US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。一方</a:t>
            </a: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、当該事実の摘示を名誉毀損とみるべきではない</a:t>
            </a:r>
            <a:r>
              <a:rPr lang="ja-JP" altLang="en-US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と</a:t>
            </a:r>
            <a:endParaRPr lang="en-US" altLang="ja-JP" sz="1400" kern="100" dirty="0" smtClean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いう</a:t>
            </a: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裁判例や見解もあり、確かにこれら</a:t>
            </a:r>
            <a:r>
              <a:rPr lang="ja-JP" altLang="en-US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の摘示</a:t>
            </a: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を名誉毀損</a:t>
            </a:r>
            <a:r>
              <a:rPr lang="ja-JP" altLang="en-US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と判断</a:t>
            </a: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する</a:t>
            </a:r>
            <a:r>
              <a:rPr lang="ja-JP" altLang="en-US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ことは</a:t>
            </a: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、不当な差別的取扱いを固定化する</a:t>
            </a:r>
            <a:r>
              <a:rPr lang="ja-JP" altLang="en-US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おそれ</a:t>
            </a:r>
            <a:endParaRPr lang="en-US" altLang="ja-JP" sz="1400" kern="100" dirty="0" smtClean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が</a:t>
            </a: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あるとも</a:t>
            </a:r>
            <a:r>
              <a:rPr lang="ja-JP" altLang="en-US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いえる。</a:t>
            </a:r>
            <a:r>
              <a:rPr lang="ja-JP" altLang="en-US" sz="1400" u="sng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どの</a:t>
            </a:r>
            <a:r>
              <a:rPr lang="ja-JP" altLang="en-US" sz="1400" u="sng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ように考えるべきか</a:t>
            </a: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400" kern="1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  <a:spcBef>
                <a:spcPts val="0"/>
              </a:spcBef>
            </a:pPr>
            <a:r>
              <a:rPr lang="ja-JP" altLang="en-US" sz="12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1200" kern="100" dirty="0"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  <a:spcBef>
                <a:spcPts val="0"/>
              </a:spcBef>
            </a:pP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0" y="671560"/>
            <a:ext cx="1044098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CF00D8E3-5756-4B2F-98D3-171161D9E204}"/>
              </a:ext>
            </a:extLst>
          </p:cNvPr>
          <p:cNvSpPr txBox="1">
            <a:spLocks/>
          </p:cNvSpPr>
          <p:nvPr/>
        </p:nvSpPr>
        <p:spPr>
          <a:xfrm>
            <a:off x="474591" y="3348583"/>
            <a:ext cx="9491807" cy="2520280"/>
          </a:xfrm>
          <a:prstGeom prst="rect">
            <a:avLst/>
          </a:prstGeom>
          <a:ln>
            <a:noFill/>
          </a:ln>
        </p:spPr>
        <p:txBody>
          <a:bodyPr vert="horz" lIns="102870" tIns="51435" rIns="104400" bIns="51435" rtlCol="0">
            <a:noAutofit/>
          </a:bodyPr>
          <a:lstStyle>
            <a:lvl1pPr marL="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05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8925" indent="-257175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275" indent="-257175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625" indent="-257175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975" indent="-257175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600" u="sng" kern="100" dirty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論点２　共通の属性に関する意見・論評について</a:t>
            </a:r>
            <a:r>
              <a:rPr lang="ja-JP" altLang="en-US" kern="100" dirty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kern="100" dirty="0">
              <a:effectLst/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違法性阻却事由、いわゆる免責要件についてどのように考えるべきか？</a:t>
            </a:r>
            <a:endParaRPr lang="en-US" altLang="ja-JP" kern="100" dirty="0" smtClean="0"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投稿例）</a:t>
            </a:r>
            <a:r>
              <a:rPr lang="ja-JP" altLang="en-US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「●●人記者〇〇（</a:t>
            </a:r>
            <a:r>
              <a:rPr lang="ja-JP" altLang="en-US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人名）が</a:t>
            </a:r>
            <a:r>
              <a:rPr lang="ja-JP" altLang="en-US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虚偽</a:t>
            </a:r>
            <a:r>
              <a:rPr lang="ja-JP" altLang="en-US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の記事</a:t>
            </a:r>
            <a:r>
              <a:rPr lang="ja-JP" altLang="en-US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を執筆掲載</a:t>
            </a:r>
            <a:r>
              <a:rPr lang="ja-JP" altLang="en-US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している」　</a:t>
            </a:r>
            <a:r>
              <a:rPr lang="ja-JP" altLang="en-US" sz="105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参考：大阪地判平成</a:t>
            </a:r>
            <a:r>
              <a:rPr lang="en-US" altLang="ja-JP" sz="105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28</a:t>
            </a:r>
            <a:r>
              <a:rPr lang="ja-JP" altLang="en-US" sz="105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105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9</a:t>
            </a:r>
            <a:r>
              <a:rPr lang="ja-JP" altLang="en-US" sz="105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05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27</a:t>
            </a:r>
            <a:r>
              <a:rPr lang="ja-JP" altLang="en-US" sz="105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日裁判所ウェブサイト</a:t>
            </a:r>
            <a:endParaRPr lang="en-US" altLang="ja-JP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600"/>
              </a:spcBef>
            </a:pPr>
            <a:r>
              <a:rPr lang="ja-JP" altLang="en-US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論点整理（案）</a:t>
            </a:r>
            <a:r>
              <a:rPr lang="en-US" altLang="ja-JP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】</a:t>
            </a: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（１）社会的評価の低下</a:t>
            </a:r>
            <a:endParaRPr lang="en-US" altLang="ja-JP" sz="1400" kern="1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en-US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社会的</a:t>
            </a: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評価の低下の判断にあたっては、複数の職員が社会通念に照らしつつ行うこととする</a:t>
            </a:r>
            <a:r>
              <a:rPr lang="ja-JP" altLang="en-US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400" kern="100" dirty="0" smtClean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（２）違法性阻却事由</a:t>
            </a: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1400" kern="1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  <a:spcBef>
                <a:spcPts val="0"/>
              </a:spcBef>
            </a:pP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　①公益以外の目的</a:t>
            </a:r>
          </a:p>
          <a:p>
            <a:pPr algn="just">
              <a:lnSpc>
                <a:spcPts val="1700"/>
              </a:lnSpc>
              <a:spcBef>
                <a:spcPts val="0"/>
              </a:spcBef>
            </a:pP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　　　　意見・論評内に嫌がらせ、復讐、人身攻撃目的など、</a:t>
            </a:r>
            <a:r>
              <a:rPr lang="ja-JP" altLang="en-US" sz="1400" u="sng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公益以外の目的である旨が明記</a:t>
            </a: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されている場合であって</a:t>
            </a:r>
            <a:r>
              <a:rPr lang="ja-JP" altLang="en-US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、</a:t>
            </a:r>
            <a:endParaRPr lang="en-US" altLang="ja-JP" sz="1400" kern="100" dirty="0" smtClean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  <a:spcBef>
                <a:spcPts val="0"/>
              </a:spcBef>
            </a:pP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altLang="en-US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かつ、文脈上</a:t>
            </a: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1400" u="sng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公益目的であることを推認させる事情が全くない</a:t>
            </a: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場合は、公益目的に欠けることが明らかであり</a:t>
            </a:r>
            <a:r>
              <a:rPr lang="ja-JP" altLang="en-US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、</a:t>
            </a:r>
            <a:endParaRPr lang="en-US" altLang="ja-JP" sz="1400" kern="100" dirty="0" smtClean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  <a:spcBef>
                <a:spcPts val="0"/>
              </a:spcBef>
            </a:pP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altLang="en-US" sz="1400" u="sng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名誉</a:t>
            </a:r>
            <a:r>
              <a:rPr lang="ja-JP" altLang="en-US" sz="1400" u="sng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毀損に</a:t>
            </a:r>
            <a:r>
              <a:rPr lang="ja-JP" altLang="en-US" sz="1400" u="sng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あたると</a:t>
            </a:r>
            <a:r>
              <a:rPr lang="ja-JP" altLang="en-US" sz="1400" u="sng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判断してよいか</a:t>
            </a:r>
            <a:r>
              <a:rPr lang="ja-JP" altLang="en-US" sz="1400" u="sng" kern="100" baseline="300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２</a:t>
            </a: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。</a:t>
            </a:r>
          </a:p>
          <a:p>
            <a:pPr algn="just">
              <a:lnSpc>
                <a:spcPts val="1700"/>
              </a:lnSpc>
              <a:spcBef>
                <a:spcPts val="0"/>
              </a:spcBef>
            </a:pP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　②侮辱的な表現</a:t>
            </a:r>
          </a:p>
          <a:p>
            <a:pPr algn="just">
              <a:lnSpc>
                <a:spcPts val="1700"/>
              </a:lnSpc>
              <a:spcBef>
                <a:spcPts val="0"/>
              </a:spcBef>
            </a:pP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　　　　意見・論評において</a:t>
            </a:r>
            <a:r>
              <a:rPr lang="ja-JP" altLang="en-US" sz="1400" u="sng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用いられる表現の侮辱性に着目し、２．名誉感情の侵害で併せて審議をいただき、類型化</a:t>
            </a:r>
            <a:r>
              <a:rPr lang="ja-JP" altLang="en-US" sz="1400" u="sng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を</a:t>
            </a:r>
            <a:endParaRPr lang="en-US" altLang="ja-JP" sz="1400" u="sng" kern="100" dirty="0" smtClean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  <a:spcBef>
                <a:spcPts val="0"/>
              </a:spcBef>
            </a:pP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altLang="en-US" sz="1400" u="sng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図るため</a:t>
            </a:r>
            <a:r>
              <a:rPr lang="ja-JP" altLang="en-US" sz="1400" u="sng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の考え方を整理することとしてよいか</a:t>
            </a: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。両者の区分は、社会的評価が低下しているか否か、同定が可能</a:t>
            </a:r>
            <a:r>
              <a:rPr lang="ja-JP" altLang="en-US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か</a:t>
            </a:r>
            <a:endParaRPr lang="en-US" altLang="ja-JP" sz="1400" kern="100" dirty="0" smtClean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  <a:spcBef>
                <a:spcPts val="0"/>
              </a:spcBef>
            </a:pP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altLang="en-US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否</a:t>
            </a: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かにより行う。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なお、違法性が阻却されるためにはすべての要件を満たす必要が</a:t>
            </a:r>
            <a:r>
              <a:rPr lang="ja-JP" altLang="en-US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あるため、</a:t>
            </a:r>
            <a:r>
              <a:rPr lang="ja-JP" altLang="en-US" sz="1400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①又は②に該当すれば削除要請は可能</a:t>
            </a:r>
            <a:endParaRPr lang="en-US" altLang="ja-JP" sz="1400" u="sng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フローチャート: 代替処理 10">
            <a:extLst>
              <a:ext uri="{FF2B5EF4-FFF2-40B4-BE49-F238E27FC236}">
                <a16:creationId xmlns:a16="http://schemas.microsoft.com/office/drawing/2014/main" id="{CAD69137-3EED-4D0E-A30C-BFF88D2EBA69}"/>
              </a:ext>
            </a:extLst>
          </p:cNvPr>
          <p:cNvSpPr/>
          <p:nvPr/>
        </p:nvSpPr>
        <p:spPr>
          <a:xfrm>
            <a:off x="8943262" y="89724"/>
            <a:ext cx="1047981" cy="489872"/>
          </a:xfrm>
          <a:prstGeom prst="flowChartAlternateProcess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0" rIns="9144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600" kern="100" dirty="0">
                <a:effectLst/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資料</a:t>
            </a:r>
            <a:r>
              <a:rPr lang="ja-JP" altLang="en-US" sz="1600" kern="100" dirty="0"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４</a:t>
            </a:r>
            <a:r>
              <a:rPr lang="en-US" sz="1600" kern="100" dirty="0">
                <a:effectLst/>
                <a:latin typeface="UD デジタル 教科書体 NP-B" panose="02020700000000000000" pitchFamily="18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6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94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3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ﾒｲﾘｵ（設定）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B26C2E8B3825408EC520AC34B23417" ma:contentTypeVersion="1" ma:contentTypeDescription="新しいドキュメントを作成します。" ma:contentTypeScope="" ma:versionID="5215c2d8c27c37ca9524c54d6e43f4ac">
  <xsd:schema xmlns:xsd="http://www.w3.org/2001/XMLSchema" xmlns:xs="http://www.w3.org/2001/XMLSchema" xmlns:p="http://schemas.microsoft.com/office/2006/metadata/properties" xmlns:ns2="39b166c3-51d7-4b91-a2af-082d282e4f9a" targetNamespace="http://schemas.microsoft.com/office/2006/metadata/properties" ma:root="true" ma:fieldsID="e969a3be49f46baab09c74ee0f7cbd37" ns2:_="">
    <xsd:import namespace="39b166c3-51d7-4b91-a2af-082d282e4f9a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b166c3-51d7-4b91-a2af-082d282e4f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6403B2-46E9-4AF3-B4EF-429F9C6D299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39b166c3-51d7-4b91-a2af-082d282e4f9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FCA63F-2BA1-4722-A761-9D5CCFA86F80}">
  <ds:schemaRefs>
    <ds:schemaRef ds:uri="http://schemas.microsoft.com/office/2006/documentManagement/types"/>
    <ds:schemaRef ds:uri="39b166c3-51d7-4b91-a2af-082d282e4f9a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9AB827C-9D66-4413-AD80-C2D205074B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5684</TotalTime>
  <Words>578</Words>
  <Application>Microsoft Office PowerPoint</Application>
  <PresentationFormat>ユーザー設定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Meiryo UI</vt:lpstr>
      <vt:lpstr>ＭＳ Ｐゴシック</vt:lpstr>
      <vt:lpstr>ＭＳ 明朝</vt:lpstr>
      <vt:lpstr>UD デジタル 教科書体 NP-B</vt:lpstr>
      <vt:lpstr>メイリオ</vt:lpstr>
      <vt:lpstr>游ゴシック</vt:lpstr>
      <vt:lpstr>游明朝</vt:lpstr>
      <vt:lpstr>Arial</vt:lpstr>
      <vt:lpstr>Calibri</vt:lpstr>
      <vt:lpstr>Times New Roman</vt:lpstr>
      <vt:lpstr>Office ​​テーマ</vt:lpstr>
      <vt:lpstr>デザインの設定</vt:lpstr>
      <vt:lpstr>　　　１．名誉毀損（名誉権の侵害）について（案）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井上　慎一</dc:creator>
  <cp:lastModifiedBy>大多　孝</cp:lastModifiedBy>
  <cp:revision>3796</cp:revision>
  <cp:lastPrinted>2023-12-19T07:20:22Z</cp:lastPrinted>
  <dcterms:created xsi:type="dcterms:W3CDTF">2014-01-23T06:20:14Z</dcterms:created>
  <dcterms:modified xsi:type="dcterms:W3CDTF">2023-12-19T09:22:12Z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0x0101004AB26C2E8B3825408EC520AC34B23417</vt:lpwstr>
  </property>
</Properties>
</file>