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72" r:id="rId1"/>
  </p:sldMasterIdLst>
  <p:notesMasterIdLst>
    <p:notesMasterId r:id="rId6"/>
  </p:notesMasterIdLst>
  <p:sldIdLst>
    <p:sldId id="426" r:id="rId2"/>
    <p:sldId id="427" r:id="rId3"/>
    <p:sldId id="428" r:id="rId4"/>
    <p:sldId id="429" r:id="rId5"/>
  </p:sldIdLst>
  <p:sldSz cx="12801600" cy="9601200" type="A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1"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CFD5EA"/>
    <a:srgbClr val="1FAC6E"/>
    <a:srgbClr val="D9E2F3"/>
    <a:srgbClr val="00FF99"/>
    <a:srgbClr val="EBF1E9"/>
    <a:srgbClr val="D5E409"/>
    <a:srgbClr val="20AB6F"/>
    <a:srgbClr val="5F3A1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4" autoAdjust="0"/>
    <p:restoredTop sz="94588" autoAdjust="0"/>
  </p:normalViewPr>
  <p:slideViewPr>
    <p:cSldViewPr snapToGrid="0" showGuides="1">
      <p:cViewPr varScale="1">
        <p:scale>
          <a:sx n="63" d="100"/>
          <a:sy n="63" d="100"/>
        </p:scale>
        <p:origin x="1584" y="67"/>
      </p:cViewPr>
      <p:guideLst>
        <p:guide orient="horz" pos="3001"/>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839BC7F2-E96F-4751-B8F3-D970C2ECB452}" type="datetimeFigureOut">
              <a:rPr kumimoji="1" lang="ja-JP" altLang="en-US" smtClean="0"/>
              <a:t>2026/8/20</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1923EA5D-0589-49D4-929A-7FF63A4C77A2}" type="slidenum">
              <a:rPr kumimoji="1" lang="ja-JP" altLang="en-US" smtClean="0"/>
              <a:t>‹#›</a:t>
            </a:fld>
            <a:endParaRPr kumimoji="1" lang="ja-JP" altLang="en-US"/>
          </a:p>
        </p:txBody>
      </p:sp>
    </p:spTree>
    <p:extLst>
      <p:ext uri="{BB962C8B-B14F-4D97-AF65-F5344CB8AC3E}">
        <p14:creationId xmlns:p14="http://schemas.microsoft.com/office/powerpoint/2010/main" val="374966751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307485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1554452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2802351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2631811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368834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3164376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863734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375999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1393913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1247992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EE4BAE-20F6-4282-836F-03071DAAE542}" type="datetimeFigureOut">
              <a:rPr kumimoji="1" lang="ja-JP" altLang="en-US" smtClean="0"/>
              <a:t>2026/8/20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2892429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0EE4BAE-20F6-4282-836F-03071DAAE542}" type="datetimeFigureOut">
              <a:rPr kumimoji="1" lang="ja-JP" altLang="en-US" smtClean="0"/>
              <a:t>2026/8/20</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38103B35-2BF1-4F4A-9D81-20978AA14CE9}" type="slidenum">
              <a:rPr kumimoji="1" lang="ja-JP" altLang="en-US" smtClean="0"/>
              <a:t>‹#›</a:t>
            </a:fld>
            <a:endParaRPr kumimoji="1" lang="ja-JP" altLang="en-US"/>
          </a:p>
        </p:txBody>
      </p:sp>
    </p:spTree>
    <p:extLst>
      <p:ext uri="{BB962C8B-B14F-4D97-AF65-F5344CB8AC3E}">
        <p14:creationId xmlns:p14="http://schemas.microsoft.com/office/powerpoint/2010/main" val="38865526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A90DD961-E5C8-C6CF-FD02-4C37ED5B874C}"/>
              </a:ext>
            </a:extLst>
          </p:cNvPr>
          <p:cNvSpPr txBox="1">
            <a:spLocks/>
          </p:cNvSpPr>
          <p:nvPr/>
        </p:nvSpPr>
        <p:spPr bwMode="auto">
          <a:xfrm>
            <a:off x="1" y="0"/>
            <a:ext cx="12801599" cy="468000"/>
          </a:xfrm>
          <a:prstGeom prst="rect">
            <a:avLst/>
          </a:prstGeom>
          <a:solidFill>
            <a:schemeClr val="accent1"/>
          </a:solidFill>
          <a:ln>
            <a:noFill/>
          </a:ln>
          <a:effectLst/>
          <a:scene3d>
            <a:camera prst="orthographicFront">
              <a:rot lat="0" lon="0" rev="0"/>
            </a:camera>
            <a:lightRig rig="threePt" dir="t">
              <a:rot lat="0" lon="0" rev="1200000"/>
            </a:lightRig>
          </a:scene3d>
          <a:sp3d/>
        </p:spPr>
        <p:txBody>
          <a:bodyPr vert="horz" wrap="square" lIns="128016" tIns="64008" rIns="128016" bIns="64008" numCol="1" rtlCol="0" anchor="ctr" anchorCtr="0" compatLnSpc="1">
            <a:prstTxWarp prst="textNoShape">
              <a:avLst/>
            </a:prstTxWarp>
            <a:normAutofit/>
          </a:bodyPr>
          <a:lstStyle>
            <a:lvl1pPr algn="ctr" rtl="0" fontAlgn="base">
              <a:spcBef>
                <a:spcPct val="0"/>
              </a:spcBef>
              <a:spcAft>
                <a:spcPct val="0"/>
              </a:spcAft>
              <a:defRPr kumimoji="1" sz="4400" kern="1200">
                <a:solidFill>
                  <a:schemeClr val="lt1"/>
                </a:solidFill>
                <a:latin typeface="+mn-lt"/>
                <a:ea typeface="+mn-ea"/>
                <a:cs typeface="+mn-cs"/>
              </a:defRPr>
            </a:lvl1pPr>
            <a:lvl2pPr algn="ctr" rtl="0" fontAlgn="base">
              <a:spcBef>
                <a:spcPct val="0"/>
              </a:spcBef>
              <a:spcAft>
                <a:spcPct val="0"/>
              </a:spcAft>
              <a:defRPr kumimoji="1" sz="4400">
                <a:solidFill>
                  <a:schemeClr val="lt1"/>
                </a:solidFill>
                <a:latin typeface="+mn-lt"/>
                <a:ea typeface="+mn-ea"/>
                <a:cs typeface="+mn-cs"/>
              </a:defRPr>
            </a:lvl2pPr>
            <a:lvl3pPr algn="ctr" rtl="0" fontAlgn="base">
              <a:spcBef>
                <a:spcPct val="0"/>
              </a:spcBef>
              <a:spcAft>
                <a:spcPct val="0"/>
              </a:spcAft>
              <a:defRPr kumimoji="1" sz="4400">
                <a:solidFill>
                  <a:schemeClr val="lt1"/>
                </a:solidFill>
                <a:latin typeface="+mn-lt"/>
                <a:ea typeface="+mn-ea"/>
                <a:cs typeface="+mn-cs"/>
              </a:defRPr>
            </a:lvl3pPr>
            <a:lvl4pPr algn="ctr" rtl="0" fontAlgn="base">
              <a:spcBef>
                <a:spcPct val="0"/>
              </a:spcBef>
              <a:spcAft>
                <a:spcPct val="0"/>
              </a:spcAft>
              <a:defRPr kumimoji="1" sz="4400">
                <a:solidFill>
                  <a:schemeClr val="lt1"/>
                </a:solidFill>
                <a:latin typeface="+mn-lt"/>
                <a:ea typeface="+mn-ea"/>
                <a:cs typeface="+mn-cs"/>
              </a:defRPr>
            </a:lvl4pPr>
            <a:lvl5pPr algn="ctr" rtl="0" fontAlgn="base">
              <a:spcBef>
                <a:spcPct val="0"/>
              </a:spcBef>
              <a:spcAft>
                <a:spcPct val="0"/>
              </a:spcAft>
              <a:defRPr kumimoji="1" sz="4400">
                <a:solidFill>
                  <a:schemeClr val="lt1"/>
                </a:solidFill>
                <a:latin typeface="+mn-lt"/>
                <a:ea typeface="+mn-ea"/>
                <a:cs typeface="+mn-cs"/>
              </a:defRPr>
            </a:lvl5pPr>
            <a:lvl6pPr marL="457200" algn="ctr" rtl="0" fontAlgn="base">
              <a:spcBef>
                <a:spcPct val="0"/>
              </a:spcBef>
              <a:spcAft>
                <a:spcPct val="0"/>
              </a:spcAft>
              <a:defRPr kumimoji="1" sz="4400">
                <a:solidFill>
                  <a:schemeClr val="lt1"/>
                </a:solidFill>
                <a:latin typeface="+mn-lt"/>
                <a:ea typeface="+mn-ea"/>
                <a:cs typeface="+mn-cs"/>
              </a:defRPr>
            </a:lvl6pPr>
            <a:lvl7pPr marL="914400" algn="ctr" rtl="0" fontAlgn="base">
              <a:spcBef>
                <a:spcPct val="0"/>
              </a:spcBef>
              <a:spcAft>
                <a:spcPct val="0"/>
              </a:spcAft>
              <a:defRPr kumimoji="1" sz="4400">
                <a:solidFill>
                  <a:schemeClr val="lt1"/>
                </a:solidFill>
                <a:latin typeface="+mn-lt"/>
                <a:ea typeface="+mn-ea"/>
                <a:cs typeface="+mn-cs"/>
              </a:defRPr>
            </a:lvl7pPr>
            <a:lvl8pPr marL="1371600" algn="ctr" rtl="0" fontAlgn="base">
              <a:spcBef>
                <a:spcPct val="0"/>
              </a:spcBef>
              <a:spcAft>
                <a:spcPct val="0"/>
              </a:spcAft>
              <a:defRPr kumimoji="1" sz="4400">
                <a:solidFill>
                  <a:schemeClr val="lt1"/>
                </a:solidFill>
                <a:latin typeface="+mn-lt"/>
                <a:ea typeface="+mn-ea"/>
                <a:cs typeface="+mn-cs"/>
              </a:defRPr>
            </a:lvl8pPr>
            <a:lvl9pPr marL="1828800" algn="ctr" rtl="0" fontAlgn="base">
              <a:spcBef>
                <a:spcPct val="0"/>
              </a:spcBef>
              <a:spcAft>
                <a:spcPct val="0"/>
              </a:spcAft>
              <a:defRPr kumimoji="1" sz="4400">
                <a:solidFill>
                  <a:schemeClr val="lt1"/>
                </a:solidFill>
                <a:latin typeface="+mn-lt"/>
                <a:ea typeface="+mn-ea"/>
                <a:cs typeface="+mn-cs"/>
              </a:defRPr>
            </a:lvl9pPr>
          </a:lstStyle>
          <a:p>
            <a:pPr algn="l" defTabSz="1280114" fontAlgn="auto">
              <a:spcAft>
                <a:spcPts val="0"/>
              </a:spcAft>
              <a:defRPr/>
            </a:pPr>
            <a:r>
              <a:rPr lang="ja-JP" altLang="en-US" sz="2000" b="1" dirty="0">
                <a:solidFill>
                  <a:sysClr val="window" lastClr="FFFFFF"/>
                </a:solidFill>
                <a:latin typeface="BIZ UDPゴシック" panose="020B0400000000000000" pitchFamily="50" charset="-128"/>
                <a:ea typeface="BIZ UDPゴシック" panose="020B0400000000000000" pitchFamily="50" charset="-128"/>
              </a:rPr>
              <a:t>　指標の設定について（案）</a:t>
            </a:r>
            <a:endParaRPr lang="en-US" altLang="ja-JP" sz="2000" b="1" dirty="0">
              <a:solidFill>
                <a:sysClr val="window" lastClr="FFFFFF"/>
              </a:solidFill>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B0B259CC-D111-5698-E9F9-A8D0C0CE1CE3}"/>
              </a:ext>
            </a:extLst>
          </p:cNvPr>
          <p:cNvSpPr txBox="1"/>
          <p:nvPr/>
        </p:nvSpPr>
        <p:spPr>
          <a:xfrm>
            <a:off x="201243" y="722534"/>
            <a:ext cx="12399114" cy="1130291"/>
          </a:xfrm>
          <a:prstGeom prst="rect">
            <a:avLst/>
          </a:prstGeom>
          <a:noFill/>
          <a:ln w="19050">
            <a:solidFill>
              <a:schemeClr val="accent1">
                <a:lumMod val="40000"/>
                <a:lumOff val="60000"/>
              </a:schemeClr>
            </a:solidFill>
          </a:ln>
        </p:spPr>
        <p:txBody>
          <a:bodyPr wrap="square" tIns="72000" bIns="72000" rtlCol="0">
            <a:spAutoFit/>
          </a:bodyPr>
          <a:lstStyle/>
          <a:p>
            <a:pPr marL="358775" indent="-273050">
              <a:buFont typeface="BIZ UDPゴシック" panose="020B0400000000000000" pitchFamily="50" charset="-128"/>
              <a:buChar char="○"/>
            </a:pPr>
            <a:r>
              <a:rPr kumimoji="1" lang="ja-JP" altLang="en-US" sz="1600" dirty="0">
                <a:latin typeface="BIZ UDPゴシック" panose="020B0400000000000000" pitchFamily="50" charset="-128"/>
                <a:ea typeface="BIZ UDPゴシック" panose="020B0400000000000000" pitchFamily="50" charset="-128"/>
              </a:rPr>
              <a:t>５年間の目標を達成するためには、基本的な方向性に基づく取組を着実に推進することが必要である。そのため、施策効果を</a:t>
            </a:r>
            <a:r>
              <a:rPr kumimoji="1" lang="ja-JP" altLang="en-US" sz="1600" b="1" u="sng" dirty="0">
                <a:solidFill>
                  <a:srgbClr val="FF0000"/>
                </a:solidFill>
                <a:latin typeface="BIZ UDPゴシック" panose="020B0400000000000000" pitchFamily="50" charset="-128"/>
                <a:ea typeface="BIZ UDPゴシック" panose="020B0400000000000000" pitchFamily="50" charset="-128"/>
              </a:rPr>
              <a:t>継続的に把握（モニタリング）するための指標を設定</a:t>
            </a:r>
            <a:r>
              <a:rPr kumimoji="1" lang="ja-JP" altLang="en-US" sz="1600" dirty="0">
                <a:latin typeface="BIZ UDPゴシック" panose="020B0400000000000000" pitchFamily="50" charset="-128"/>
                <a:ea typeface="BIZ UDPゴシック" panose="020B0400000000000000" pitchFamily="50" charset="-128"/>
              </a:rPr>
              <a:t>し、指標の状況を把握・検証しながら進捗管理を行っていく。</a:t>
            </a:r>
            <a:endParaRPr kumimoji="1" lang="en-US" altLang="ja-JP" sz="1600" dirty="0">
              <a:latin typeface="BIZ UDPゴシック" panose="020B0400000000000000" pitchFamily="50" charset="-128"/>
              <a:ea typeface="BIZ UDPゴシック" panose="020B0400000000000000" pitchFamily="50" charset="-128"/>
            </a:endParaRPr>
          </a:p>
          <a:p>
            <a:pPr marL="358775" indent="-273050">
              <a:buFont typeface="BIZ UDPゴシック" panose="020B0400000000000000" pitchFamily="50" charset="-128"/>
              <a:buChar char="○"/>
            </a:pPr>
            <a:r>
              <a:rPr kumimoji="1" lang="ja-JP" altLang="en-US" sz="1600" dirty="0">
                <a:latin typeface="BIZ UDPゴシック" panose="020B0400000000000000" pitchFamily="50" charset="-128"/>
                <a:ea typeface="BIZ UDPゴシック" panose="020B0400000000000000" pitchFamily="50" charset="-128"/>
              </a:rPr>
              <a:t>指標については、国の第１２次職業能力開発基本計画、</a:t>
            </a:r>
            <a:r>
              <a:rPr kumimoji="1" lang="en-US" altLang="ja-JP" sz="1600" dirty="0">
                <a:latin typeface="BIZ UDPゴシック" panose="020B0400000000000000" pitchFamily="50" charset="-128"/>
                <a:ea typeface="BIZ UDPゴシック" panose="020B0400000000000000" pitchFamily="50" charset="-128"/>
              </a:rPr>
              <a:t>Beyond</a:t>
            </a:r>
            <a:r>
              <a:rPr kumimoji="1" lang="ja-JP" altLang="en-US" sz="1600" dirty="0">
                <a:latin typeface="BIZ UDPゴシック" panose="020B0400000000000000" pitchFamily="50" charset="-128"/>
                <a:ea typeface="BIZ UDPゴシック" panose="020B0400000000000000" pitchFamily="50" charset="-128"/>
              </a:rPr>
              <a:t> </a:t>
            </a:r>
            <a:r>
              <a:rPr kumimoji="1" lang="en-US" altLang="ja-JP" sz="1600" dirty="0">
                <a:latin typeface="BIZ UDPゴシック" panose="020B0400000000000000" pitchFamily="50" charset="-128"/>
                <a:ea typeface="BIZ UDPゴシック" panose="020B0400000000000000" pitchFamily="50" charset="-128"/>
              </a:rPr>
              <a:t>EXPO</a:t>
            </a:r>
            <a:r>
              <a:rPr kumimoji="1" lang="ja-JP" altLang="en-US" sz="1600" dirty="0">
                <a:latin typeface="BIZ UDPゴシック" panose="020B0400000000000000" pitchFamily="50" charset="-128"/>
                <a:ea typeface="BIZ UDPゴシック" panose="020B0400000000000000" pitchFamily="50" charset="-128"/>
              </a:rPr>
              <a:t>２０２５、他の都道府県の事例、過去の実績や雇用情勢を踏まえつつ、適切な指標の選択、目標値の設定を検討。</a:t>
            </a:r>
          </a:p>
        </p:txBody>
      </p:sp>
      <p:sp>
        <p:nvSpPr>
          <p:cNvPr id="7" name="サブタイトル 2">
            <a:extLst>
              <a:ext uri="{FF2B5EF4-FFF2-40B4-BE49-F238E27FC236}">
                <a16:creationId xmlns:a16="http://schemas.microsoft.com/office/drawing/2014/main" id="{AC916193-CF3C-6335-40BB-930D0F52CB2C}"/>
              </a:ext>
            </a:extLst>
          </p:cNvPr>
          <p:cNvSpPr txBox="1">
            <a:spLocks/>
          </p:cNvSpPr>
          <p:nvPr/>
        </p:nvSpPr>
        <p:spPr bwMode="white">
          <a:xfrm>
            <a:off x="11596403" y="84900"/>
            <a:ext cx="1003954" cy="307777"/>
          </a:xfrm>
          <a:prstGeom prst="rect">
            <a:avLst/>
          </a:prstGeom>
          <a:noFill/>
          <a:ln w="12700">
            <a:solidFill>
              <a:schemeClr val="bg1"/>
            </a:solidFill>
            <a:miter lim="800000"/>
            <a:headEnd/>
            <a:tailEnd/>
          </a:ln>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defTabSz="1280114" fontAlgn="base">
              <a:spcBef>
                <a:spcPct val="20000"/>
              </a:spcBef>
              <a:spcAft>
                <a:spcPct val="0"/>
              </a:spcAft>
              <a:defRPr/>
            </a:pPr>
            <a:r>
              <a:rPr lang="ja-JP" altLang="en-US" sz="1400" kern="0" dirty="0">
                <a:solidFill>
                  <a:schemeClr val="bg1"/>
                </a:solidFill>
                <a:latin typeface="BIZ UDPゴシック" panose="020B0400000000000000" pitchFamily="50" charset="-128"/>
                <a:ea typeface="BIZ UDPゴシック" panose="020B0400000000000000" pitchFamily="50" charset="-128"/>
              </a:rPr>
              <a:t>資料３</a:t>
            </a:r>
          </a:p>
        </p:txBody>
      </p:sp>
      <p:graphicFrame>
        <p:nvGraphicFramePr>
          <p:cNvPr id="11" name="表 4">
            <a:extLst>
              <a:ext uri="{FF2B5EF4-FFF2-40B4-BE49-F238E27FC236}">
                <a16:creationId xmlns:a16="http://schemas.microsoft.com/office/drawing/2014/main" id="{8CC1D31C-637F-196C-358E-57B90EE72E2F}"/>
              </a:ext>
            </a:extLst>
          </p:cNvPr>
          <p:cNvGraphicFramePr>
            <a:graphicFrameLocks noGrp="1"/>
          </p:cNvGraphicFramePr>
          <p:nvPr>
            <p:extLst>
              <p:ext uri="{D42A27DB-BD31-4B8C-83A1-F6EECF244321}">
                <p14:modId xmlns:p14="http://schemas.microsoft.com/office/powerpoint/2010/main" val="3883038466"/>
              </p:ext>
            </p:extLst>
          </p:nvPr>
        </p:nvGraphicFramePr>
        <p:xfrm>
          <a:off x="339685" y="2476691"/>
          <a:ext cx="12122229" cy="1569444"/>
        </p:xfrm>
        <a:graphic>
          <a:graphicData uri="http://schemas.openxmlformats.org/drawingml/2006/table">
            <a:tbl>
              <a:tblPr firstRow="1" bandRow="1">
                <a:tableStyleId>{5C22544A-7EE6-4342-B048-85BDC9FD1C3A}</a:tableStyleId>
              </a:tblPr>
              <a:tblGrid>
                <a:gridCol w="531986">
                  <a:extLst>
                    <a:ext uri="{9D8B030D-6E8A-4147-A177-3AD203B41FA5}">
                      <a16:colId xmlns:a16="http://schemas.microsoft.com/office/drawing/2014/main" val="2019815011"/>
                    </a:ext>
                  </a:extLst>
                </a:gridCol>
                <a:gridCol w="6259152">
                  <a:extLst>
                    <a:ext uri="{9D8B030D-6E8A-4147-A177-3AD203B41FA5}">
                      <a16:colId xmlns:a16="http://schemas.microsoft.com/office/drawing/2014/main" val="1226449013"/>
                    </a:ext>
                  </a:extLst>
                </a:gridCol>
                <a:gridCol w="2848707">
                  <a:extLst>
                    <a:ext uri="{9D8B030D-6E8A-4147-A177-3AD203B41FA5}">
                      <a16:colId xmlns:a16="http://schemas.microsoft.com/office/drawing/2014/main" val="2452345987"/>
                    </a:ext>
                  </a:extLst>
                </a:gridCol>
                <a:gridCol w="2482384">
                  <a:extLst>
                    <a:ext uri="{9D8B030D-6E8A-4147-A177-3AD203B41FA5}">
                      <a16:colId xmlns:a16="http://schemas.microsoft.com/office/drawing/2014/main" val="2878833073"/>
                    </a:ext>
                  </a:extLst>
                </a:gridCol>
              </a:tblGrid>
              <a:tr h="418708">
                <a:tc>
                  <a:txBody>
                    <a:bodyPr/>
                    <a:lstStyle/>
                    <a:p>
                      <a:pPr algn="l"/>
                      <a:endParaRPr kumimoji="1" lang="ja-JP" altLang="en-US" sz="1600" dirty="0">
                        <a:solidFill>
                          <a:schemeClr val="bg1"/>
                        </a:solidFill>
                        <a:latin typeface="BIZ UDPゴシック" panose="020B0400000000000000" pitchFamily="50" charset="-128"/>
                        <a:ea typeface="BIZ UDPゴシック" panose="020B0400000000000000" pitchFamily="50" charset="-128"/>
                      </a:endParaRPr>
                    </a:p>
                  </a:txBody>
                  <a:tcPr marL="118169" marR="118169" marT="59084" marB="59084" anchor="ctr" anchorCtr="1"/>
                </a:tc>
                <a:tc>
                  <a:txBody>
                    <a:bodyPr/>
                    <a:lstStyle/>
                    <a:p>
                      <a:pPr algn="l"/>
                      <a:r>
                        <a:rPr kumimoji="1" lang="ja-JP" altLang="en-US" sz="1600" dirty="0">
                          <a:solidFill>
                            <a:schemeClr val="bg1"/>
                          </a:solidFill>
                          <a:latin typeface="BIZ UDPゴシック" panose="020B0400000000000000" pitchFamily="50" charset="-128"/>
                          <a:ea typeface="BIZ UDPゴシック" panose="020B0400000000000000" pitchFamily="50" charset="-128"/>
                        </a:rPr>
                        <a:t>指標</a:t>
                      </a:r>
                    </a:p>
                  </a:txBody>
                  <a:tcPr marL="118169" marR="118169" marT="59084" marB="59084" anchor="ctr" anchorCtr="1"/>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現状</a:t>
                      </a:r>
                      <a:r>
                        <a:rPr kumimoji="1" lang="ja-JP" altLang="en-US" sz="1400" dirty="0">
                          <a:solidFill>
                            <a:schemeClr val="bg1"/>
                          </a:solidFill>
                          <a:latin typeface="BIZ UDPゴシック" panose="020B0400000000000000" pitchFamily="50" charset="-128"/>
                          <a:ea typeface="BIZ UDPゴシック" panose="020B0400000000000000" pitchFamily="50" charset="-128"/>
                        </a:rPr>
                        <a:t>（</a:t>
                      </a:r>
                      <a:r>
                        <a:rPr kumimoji="1" lang="en-US" altLang="ja-JP" sz="1400" dirty="0">
                          <a:solidFill>
                            <a:schemeClr val="bg1"/>
                          </a:solidFill>
                          <a:latin typeface="BIZ UDPゴシック" panose="020B0400000000000000" pitchFamily="50" charset="-128"/>
                          <a:ea typeface="BIZ UDPゴシック" panose="020B0400000000000000" pitchFamily="50" charset="-128"/>
                        </a:rPr>
                        <a:t>R</a:t>
                      </a:r>
                      <a:r>
                        <a:rPr kumimoji="1" lang="ja-JP" altLang="en-US" sz="1400">
                          <a:solidFill>
                            <a:schemeClr val="bg1"/>
                          </a:solidFill>
                          <a:latin typeface="BIZ UDPゴシック" panose="020B0400000000000000" pitchFamily="50" charset="-128"/>
                          <a:ea typeface="BIZ UDPゴシック" panose="020B0400000000000000" pitchFamily="50" charset="-128"/>
                        </a:rPr>
                        <a:t>５～７年度</a:t>
                      </a:r>
                      <a:r>
                        <a:rPr kumimoji="1" lang="ja-JP" altLang="en-US" sz="1400" dirty="0">
                          <a:solidFill>
                            <a:schemeClr val="bg1"/>
                          </a:solidFill>
                          <a:latin typeface="BIZ UDPゴシック" panose="020B0400000000000000" pitchFamily="50" charset="-128"/>
                          <a:ea typeface="BIZ UDPゴシック" panose="020B0400000000000000" pitchFamily="50" charset="-128"/>
                        </a:rPr>
                        <a:t>平均）</a:t>
                      </a:r>
                      <a:endParaRPr kumimoji="1" lang="ja-JP" altLang="en-US" sz="1600" dirty="0">
                        <a:solidFill>
                          <a:schemeClr val="bg1"/>
                        </a:solidFill>
                        <a:latin typeface="BIZ UDPゴシック" panose="020B0400000000000000" pitchFamily="50" charset="-128"/>
                        <a:ea typeface="BIZ UDPゴシック" panose="020B0400000000000000" pitchFamily="50" charset="-128"/>
                      </a:endParaRPr>
                    </a:p>
                  </a:txBody>
                  <a:tcPr marL="118169" marR="118169" marT="59084" marB="59084" anchor="ctr" anchorCtr="1"/>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目標値</a:t>
                      </a:r>
                      <a:r>
                        <a:rPr kumimoji="1" lang="ja-JP" altLang="en-US" sz="1400" dirty="0">
                          <a:solidFill>
                            <a:schemeClr val="bg1"/>
                          </a:solidFill>
                          <a:latin typeface="BIZ UDPゴシック" panose="020B0400000000000000" pitchFamily="50" charset="-128"/>
                          <a:ea typeface="BIZ UDPゴシック" panose="020B0400000000000000" pitchFamily="50" charset="-128"/>
                        </a:rPr>
                        <a:t> （</a:t>
                      </a:r>
                      <a:r>
                        <a:rPr kumimoji="1" lang="en-US" altLang="ja-JP" sz="1400" dirty="0">
                          <a:solidFill>
                            <a:schemeClr val="bg1"/>
                          </a:solidFill>
                          <a:latin typeface="BIZ UDPゴシック" panose="020B0400000000000000" pitchFamily="50" charset="-128"/>
                          <a:ea typeface="BIZ UDPゴシック" panose="020B0400000000000000" pitchFamily="50" charset="-128"/>
                        </a:rPr>
                        <a:t>R13</a:t>
                      </a:r>
                      <a:r>
                        <a:rPr kumimoji="1" lang="ja-JP" altLang="en-US" sz="1400" dirty="0">
                          <a:solidFill>
                            <a:schemeClr val="bg1"/>
                          </a:solidFill>
                          <a:latin typeface="BIZ UDPゴシック" panose="020B0400000000000000" pitchFamily="50" charset="-128"/>
                          <a:ea typeface="BIZ UDPゴシック" panose="020B0400000000000000" pitchFamily="50" charset="-128"/>
                        </a:rPr>
                        <a:t>年度まで毎年）</a:t>
                      </a:r>
                      <a:endParaRPr kumimoji="1" lang="ja-JP" altLang="en-US" sz="1200" dirty="0">
                        <a:solidFill>
                          <a:schemeClr val="bg1"/>
                        </a:solidFill>
                        <a:latin typeface="BIZ UDPゴシック" panose="020B0400000000000000" pitchFamily="50" charset="-128"/>
                        <a:ea typeface="BIZ UDPゴシック" panose="020B0400000000000000" pitchFamily="50" charset="-128"/>
                      </a:endParaRPr>
                    </a:p>
                  </a:txBody>
                  <a:tcPr marL="72000" marR="72000" marT="59084" marB="59084" anchor="ctr" anchorCtr="1"/>
                </a:tc>
                <a:extLst>
                  <a:ext uri="{0D108BD9-81ED-4DB2-BD59-A6C34878D82A}">
                    <a16:rowId xmlns:a16="http://schemas.microsoft.com/office/drawing/2014/main" val="1112870975"/>
                  </a:ext>
                </a:extLst>
              </a:tr>
              <a:tr h="0">
                <a:tc>
                  <a:txBody>
                    <a:bodyPr/>
                    <a:lstStyle/>
                    <a:p>
                      <a:pPr marL="0" indent="0" algn="ctr">
                        <a:buFont typeface="Arial" panose="020B0604020202020204" pitchFamily="34" charset="0"/>
                        <a:buNone/>
                      </a:pPr>
                      <a:r>
                        <a:rPr kumimoji="1" lang="ja-JP" altLang="en-US" sz="1600" dirty="0">
                          <a:solidFill>
                            <a:schemeClr val="tx1"/>
                          </a:solidFill>
                          <a:latin typeface="BIZ UDPゴシック" panose="020B0400000000000000" pitchFamily="50" charset="-128"/>
                          <a:ea typeface="BIZ UDPゴシック" panose="020B0400000000000000" pitchFamily="50" charset="-128"/>
                        </a:rPr>
                        <a:t>１</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indent="0" algn="ctr">
                        <a:buFont typeface="Arial" panose="020B0604020202020204" pitchFamily="34" charset="0"/>
                        <a:buNone/>
                      </a:pPr>
                      <a:r>
                        <a:rPr kumimoji="1" lang="ja-JP" altLang="en-US" sz="1200" dirty="0">
                          <a:solidFill>
                            <a:schemeClr val="tx1"/>
                          </a:solidFill>
                          <a:latin typeface="BIZ UDPゴシック" panose="020B0400000000000000" pitchFamily="50" charset="-128"/>
                          <a:ea typeface="BIZ UDPゴシック" panose="020B0400000000000000" pitchFamily="50" charset="-128"/>
                        </a:rPr>
                        <a:t>変更</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tc>
                <a:tc>
                  <a:txBody>
                    <a:bodyPr/>
                    <a:lstStyle/>
                    <a:p>
                      <a:pPr marL="0" indent="0">
                        <a:buFont typeface="Arial" panose="020B0604020202020204" pitchFamily="34" charset="0"/>
                        <a:buNone/>
                      </a:pPr>
                      <a:r>
                        <a:rPr kumimoji="1" lang="ja-JP" altLang="en-US" sz="1600" dirty="0">
                          <a:solidFill>
                            <a:schemeClr val="tx1"/>
                          </a:solidFill>
                          <a:latin typeface="BIZ UDPゴシック" panose="020B0400000000000000" pitchFamily="50" charset="-128"/>
                          <a:ea typeface="BIZ UDPゴシック" panose="020B0400000000000000" pitchFamily="50" charset="-128"/>
                        </a:rPr>
                        <a:t>公共職業訓練（施設内訓練）の就職率　</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対象：離職者</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p>
                    <a:p>
                      <a:pPr marL="0" indent="0">
                        <a:buFont typeface="Arial" panose="020B0604020202020204" pitchFamily="34" charset="0"/>
                        <a:buNone/>
                      </a:pPr>
                      <a:r>
                        <a:rPr kumimoji="1" lang="ja-JP" altLang="en-US" sz="1600" dirty="0">
                          <a:solidFill>
                            <a:schemeClr val="tx1"/>
                          </a:solidFill>
                          <a:latin typeface="BIZ UDPゴシック" panose="020B0400000000000000" pitchFamily="50" charset="-128"/>
                          <a:ea typeface="BIZ UDPゴシック" panose="020B0400000000000000" pitchFamily="50" charset="-128"/>
                        </a:rPr>
                        <a:t>（北大阪校・東大阪校・南大阪校・夕陽丘校）</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tc>
                <a:tc>
                  <a:txBody>
                    <a:bodyPr/>
                    <a:lstStyle/>
                    <a:p>
                      <a:pPr marL="0" indent="0" algn="ctr">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92.3</a:t>
                      </a: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indent="0" algn="ctr">
                        <a:spcBef>
                          <a:spcPts val="300"/>
                        </a:spcBef>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90</a:t>
                      </a:r>
                      <a:r>
                        <a:rPr kumimoji="1" lang="ja-JP" altLang="en-US" sz="1600" dirty="0">
                          <a:solidFill>
                            <a:schemeClr val="tx1"/>
                          </a:solidFill>
                          <a:latin typeface="BIZ UDPゴシック" panose="020B0400000000000000" pitchFamily="50" charset="-128"/>
                          <a:ea typeface="BIZ UDPゴシック" panose="020B0400000000000000" pitchFamily="50" charset="-128"/>
                        </a:rPr>
                        <a:t>％以上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1280013765"/>
                  </a:ext>
                </a:extLst>
              </a:tr>
              <a:tr h="0">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２</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dirty="0">
                          <a:solidFill>
                            <a:schemeClr val="tx1"/>
                          </a:solidFill>
                          <a:latin typeface="BIZ UDPゴシック" panose="020B0400000000000000" pitchFamily="50" charset="-128"/>
                          <a:ea typeface="BIZ UDPゴシック" panose="020B0400000000000000" pitchFamily="50" charset="-128"/>
                        </a:rPr>
                        <a:t>変更</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技能検定（定期試験）の受検申請者数</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7,</a:t>
                      </a:r>
                      <a:r>
                        <a:rPr kumimoji="1" lang="ja-JP" altLang="en-US" sz="1600" dirty="0">
                          <a:solidFill>
                            <a:schemeClr val="tx1"/>
                          </a:solidFill>
                          <a:latin typeface="BIZ UDPゴシック" panose="020B0400000000000000" pitchFamily="50" charset="-128"/>
                          <a:ea typeface="BIZ UDPゴシック" panose="020B0400000000000000" pitchFamily="50" charset="-128"/>
                        </a:rPr>
                        <a:t>８２５人</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600" dirty="0">
                          <a:solidFill>
                            <a:schemeClr val="tx1"/>
                          </a:solidFill>
                          <a:latin typeface="BIZ UDPゴシック" panose="020B0400000000000000" pitchFamily="50" charset="-128"/>
                          <a:ea typeface="BIZ UDPゴシック" panose="020B0400000000000000" pitchFamily="50" charset="-128"/>
                        </a:rPr>
                        <a:t>7,800</a:t>
                      </a:r>
                      <a:r>
                        <a:rPr kumimoji="1" lang="ja-JP" altLang="en-US" sz="16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3805330561"/>
                  </a:ext>
                </a:extLst>
              </a:tr>
            </a:tbl>
          </a:graphicData>
        </a:graphic>
      </p:graphicFrame>
      <p:sp>
        <p:nvSpPr>
          <p:cNvPr id="13" name="テキスト ボックス 12">
            <a:extLst>
              <a:ext uri="{FF2B5EF4-FFF2-40B4-BE49-F238E27FC236}">
                <a16:creationId xmlns:a16="http://schemas.microsoft.com/office/drawing/2014/main" id="{7E55EF9E-EBAF-AD05-C835-6A00309F6F08}"/>
              </a:ext>
            </a:extLst>
          </p:cNvPr>
          <p:cNvSpPr txBox="1"/>
          <p:nvPr/>
        </p:nvSpPr>
        <p:spPr>
          <a:xfrm>
            <a:off x="227317" y="2107359"/>
            <a:ext cx="6417892" cy="369332"/>
          </a:xfrm>
          <a:prstGeom prst="rect">
            <a:avLst/>
          </a:prstGeom>
          <a:noFill/>
          <a:ln>
            <a:noFill/>
          </a:ln>
        </p:spPr>
        <p:txBody>
          <a:bodyPr wrap="square">
            <a:spAutoFit/>
          </a:bodyPr>
          <a:lstStyle/>
          <a:p>
            <a:pPr marL="179388" indent="-179388" algn="l">
              <a:buFont typeface="Wingdings" panose="05000000000000000000" pitchFamily="2" charset="2"/>
              <a:buChar char="n"/>
            </a:pPr>
            <a:r>
              <a:rPr kumimoji="1" lang="ja-JP" altLang="en-US" b="0" dirty="0">
                <a:latin typeface="BIZ UDPゴシック" panose="020B0400000000000000" pitchFamily="50" charset="-128"/>
                <a:ea typeface="BIZ UDPゴシック" panose="020B0400000000000000" pitchFamily="50" charset="-128"/>
              </a:rPr>
              <a:t>大阪の基幹産業であるものづくり分野の人材育成</a:t>
            </a:r>
            <a:endParaRPr kumimoji="1" lang="ja-JP" altLang="en-US" b="0" dirty="0">
              <a:solidFill>
                <a:schemeClr val="bg1"/>
              </a:solidFill>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5CA9A5FC-38D1-62C2-1E93-97FAE0690783}"/>
              </a:ext>
            </a:extLst>
          </p:cNvPr>
          <p:cNvSpPr txBox="1"/>
          <p:nvPr/>
        </p:nvSpPr>
        <p:spPr>
          <a:xfrm>
            <a:off x="224125" y="4423502"/>
            <a:ext cx="1289250" cy="338554"/>
          </a:xfrm>
          <a:prstGeom prst="rect">
            <a:avLst/>
          </a:prstGeom>
          <a:noFill/>
          <a:ln>
            <a:noFill/>
          </a:ln>
        </p:spPr>
        <p:txBody>
          <a:bodyPr wrap="square">
            <a:spAutoFit/>
          </a:bodyPr>
          <a:lstStyle/>
          <a:p>
            <a:pPr algn="l"/>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考え方</a:t>
            </a:r>
            <a:r>
              <a:rPr kumimoji="1" lang="en-US" altLang="ja-JP" sz="1600" dirty="0">
                <a:latin typeface="BIZ UDPゴシック" panose="020B0400000000000000" pitchFamily="50" charset="-128"/>
                <a:ea typeface="BIZ UDPゴシック" panose="020B0400000000000000" pitchFamily="50" charset="-128"/>
              </a:rPr>
              <a:t>》</a:t>
            </a:r>
            <a:endParaRPr kumimoji="1" lang="ja-JP" altLang="en-US" sz="1600" b="0" dirty="0">
              <a:latin typeface="BIZ UDPゴシック" panose="020B0400000000000000" pitchFamily="50" charset="-128"/>
              <a:ea typeface="BIZ UDPゴシック" panose="020B0400000000000000" pitchFamily="50" charset="-128"/>
            </a:endParaRPr>
          </a:p>
        </p:txBody>
      </p:sp>
      <p:graphicFrame>
        <p:nvGraphicFramePr>
          <p:cNvPr id="29" name="表 28">
            <a:extLst>
              <a:ext uri="{FF2B5EF4-FFF2-40B4-BE49-F238E27FC236}">
                <a16:creationId xmlns:a16="http://schemas.microsoft.com/office/drawing/2014/main" id="{E8CBB393-71E4-4075-E904-749FC7C89F0F}"/>
              </a:ext>
            </a:extLst>
          </p:cNvPr>
          <p:cNvGraphicFramePr>
            <a:graphicFrameLocks noGrp="1"/>
          </p:cNvGraphicFramePr>
          <p:nvPr>
            <p:extLst>
              <p:ext uri="{D42A27DB-BD31-4B8C-83A1-F6EECF244321}">
                <p14:modId xmlns:p14="http://schemas.microsoft.com/office/powerpoint/2010/main" val="1907595520"/>
              </p:ext>
            </p:extLst>
          </p:nvPr>
        </p:nvGraphicFramePr>
        <p:xfrm>
          <a:off x="336493" y="4800598"/>
          <a:ext cx="12122229" cy="3988607"/>
        </p:xfrm>
        <a:graphic>
          <a:graphicData uri="http://schemas.openxmlformats.org/drawingml/2006/table">
            <a:tbl>
              <a:tblPr firstRow="1" bandRow="1">
                <a:tableStyleId>{69CF1AB2-1976-4502-BF36-3FF5EA218861}</a:tableStyleId>
              </a:tblPr>
              <a:tblGrid>
                <a:gridCol w="532187">
                  <a:extLst>
                    <a:ext uri="{9D8B030D-6E8A-4147-A177-3AD203B41FA5}">
                      <a16:colId xmlns:a16="http://schemas.microsoft.com/office/drawing/2014/main" val="1517002837"/>
                    </a:ext>
                  </a:extLst>
                </a:gridCol>
                <a:gridCol w="11590042">
                  <a:extLst>
                    <a:ext uri="{9D8B030D-6E8A-4147-A177-3AD203B41FA5}">
                      <a16:colId xmlns:a16="http://schemas.microsoft.com/office/drawing/2014/main" val="2061051122"/>
                    </a:ext>
                  </a:extLst>
                </a:gridCol>
              </a:tblGrid>
              <a:tr h="2560322">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１</a:t>
                      </a:r>
                    </a:p>
                  </a:txBody>
                  <a:tcPr anchor="ctr">
                    <a:solidFill>
                      <a:schemeClr val="bg1"/>
                    </a:solidFill>
                  </a:tcPr>
                </a:tc>
                <a:tc>
                  <a:txBody>
                    <a:bodyPr/>
                    <a:lstStyle/>
                    <a:p>
                      <a:pPr marL="271463" marR="0" lvl="0" indent="-180975" algn="l" defTabSz="128016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現行計画では、訓練分野や対象者の違いを踏まえ、「ものづくり分野等の人材育成に係る訓練（ものづくり３校）」と、「就職困難者を対象にした訓練（夕陽丘校）」について、それぞれ別の指標を設定している。一方、国においては、「施設内訓練」として一体的に捉え、指標を設定している。</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271463" marR="0" lvl="0" indent="-180975" algn="l" defTabSz="128016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目標値については、（独）高齢・障害・求職者雇用支援機構（離職者訓練）の中期目標（</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R</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５～８年度）において、就職率</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82.5</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％以上と定めていることから、</a:t>
                      </a:r>
                      <a:r>
                        <a:rPr kumimoji="1" lang="ja-JP" altLang="en-US" sz="1600" b="1" dirty="0">
                          <a:solidFill>
                            <a:srgbClr val="FF0000"/>
                          </a:solidFill>
                          <a:latin typeface="BIZ UDPゴシック" panose="020B0400000000000000" pitchFamily="50" charset="-128"/>
                          <a:ea typeface="BIZ UDPゴシック" panose="020B0400000000000000" pitchFamily="50" charset="-128"/>
                        </a:rPr>
                        <a:t>「国は、</a:t>
                      </a:r>
                      <a:r>
                        <a:rPr kumimoji="1" lang="en-US" altLang="ja-JP" sz="1600" b="1" dirty="0">
                          <a:solidFill>
                            <a:srgbClr val="FF0000"/>
                          </a:solidFill>
                          <a:latin typeface="BIZ UDPゴシック" panose="020B0400000000000000" pitchFamily="50" charset="-128"/>
                          <a:ea typeface="BIZ UDPゴシック" panose="020B0400000000000000" pitchFamily="50" charset="-128"/>
                        </a:rPr>
                        <a:t>R7</a:t>
                      </a:r>
                      <a:r>
                        <a:rPr kumimoji="1" lang="ja-JP" altLang="en-US" sz="1600" b="1" dirty="0">
                          <a:solidFill>
                            <a:srgbClr val="FF0000"/>
                          </a:solidFill>
                          <a:latin typeface="BIZ UDPゴシック" panose="020B0400000000000000" pitchFamily="50" charset="-128"/>
                          <a:ea typeface="BIZ UDPゴシック" panose="020B0400000000000000" pitchFamily="50" charset="-128"/>
                        </a:rPr>
                        <a:t>年度の目標値を</a:t>
                      </a:r>
                      <a:r>
                        <a:rPr kumimoji="1" lang="en-US" altLang="ja-JP" sz="1600" b="1" dirty="0">
                          <a:solidFill>
                            <a:srgbClr val="FF0000"/>
                          </a:solidFill>
                          <a:latin typeface="BIZ UDPゴシック" panose="020B0400000000000000" pitchFamily="50" charset="-128"/>
                          <a:ea typeface="BIZ UDPゴシック" panose="020B0400000000000000" pitchFamily="50" charset="-128"/>
                        </a:rPr>
                        <a:t>82.5</a:t>
                      </a:r>
                      <a:r>
                        <a:rPr kumimoji="1" lang="ja-JP" altLang="en-US" sz="1600" b="1" dirty="0">
                          <a:solidFill>
                            <a:srgbClr val="FF0000"/>
                          </a:solidFill>
                          <a:latin typeface="BIZ UDPゴシック" panose="020B0400000000000000" pitchFamily="50" charset="-128"/>
                          <a:ea typeface="BIZ UDPゴシック" panose="020B0400000000000000" pitchFamily="50" charset="-128"/>
                        </a:rPr>
                        <a:t>％に設定」</a:t>
                      </a:r>
                      <a:r>
                        <a:rPr kumimoji="1" lang="en-US" altLang="ja-JP" sz="1600" b="0" baseline="300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している。</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285750" marR="0" lvl="0" indent="-285750" algn="l" defTabSz="1280160" rtl="0" eaLnBrk="1" fontAlgn="auto" latinLnBrk="0" hangingPunct="1">
                        <a:lnSpc>
                          <a:spcPct val="100000"/>
                        </a:lnSpc>
                        <a:spcBef>
                          <a:spcPts val="0"/>
                        </a:spcBef>
                        <a:spcAft>
                          <a:spcPts val="600"/>
                        </a:spcAft>
                        <a:buClrTx/>
                        <a:buSzTx/>
                        <a:buFont typeface="BIZ UDPゴシック" panose="020B0400000000000000" pitchFamily="50" charset="-128"/>
                        <a:buChar char="○"/>
                        <a:tabLst>
                          <a:tab pos="2508250" algn="l"/>
                        </a:tabLst>
                        <a:defRP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次期計画では、国の考え方との整合を図る観点から、技専校４校を対象とした「施設内訓練」の就職率として指標を一本化することとし、近年の実績を踏まえ、</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4</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校全体の就職率を、</a:t>
                      </a:r>
                      <a:r>
                        <a:rPr kumimoji="1" lang="ja-JP" altLang="en-US" sz="1600" b="1" dirty="0">
                          <a:solidFill>
                            <a:srgbClr val="FF0000"/>
                          </a:solidFill>
                          <a:latin typeface="BIZ UDPゴシック" panose="020B0400000000000000" pitchFamily="50" charset="-128"/>
                          <a:ea typeface="BIZ UDPゴシック" panose="020B0400000000000000" pitchFamily="50" charset="-128"/>
                        </a:rPr>
                        <a:t>国の基準を上回る「毎年９０％以上」を目標値として設定する</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600"/>
                        </a:spcAft>
                        <a:buClrTx/>
                        <a:buSzTx/>
                        <a:buFont typeface="BIZ UDPゴシック" panose="020B0400000000000000" pitchFamily="50" charset="-128"/>
                        <a:buNone/>
                        <a:tabLst>
                          <a:tab pos="2508250" algn="l"/>
                        </a:tabLst>
                        <a:defRPr/>
                      </a:pPr>
                      <a:r>
                        <a:rPr kumimoji="1" lang="en-US" altLang="ja-JP"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ものづくり３校　</a:t>
                      </a:r>
                      <a:r>
                        <a:rPr kumimoji="1" lang="ja-JP" altLang="en-US" sz="1200" b="1" dirty="0">
                          <a:solidFill>
                            <a:schemeClr val="accent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５年度：９４．３％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６年度：９３．６％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年度：９１．０％</a:t>
                      </a:r>
                      <a:br>
                        <a:rPr kumimoji="1" lang="en-US" altLang="ja-JP" sz="1600" b="1" dirty="0">
                          <a:solidFill>
                            <a:schemeClr val="accent1"/>
                          </a:solidFill>
                          <a:latin typeface="BIZ UDPゴシック" panose="020B0400000000000000" pitchFamily="50" charset="-128"/>
                          <a:ea typeface="BIZ UDPゴシック" panose="020B0400000000000000" pitchFamily="50" charset="-128"/>
                        </a:rPr>
                      </a:b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　　　　      夕陽丘校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R5</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年度：９０．９％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R6</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年度：８６．７％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年度：９３．２％</a:t>
                      </a:r>
                      <a:endParaRPr kumimoji="1" lang="en-US" altLang="ja-JP" sz="1600" b="1" dirty="0">
                        <a:solidFill>
                          <a:schemeClr val="accent1"/>
                        </a:solidFill>
                        <a:latin typeface="BIZ UDPゴシック" panose="020B0400000000000000" pitchFamily="50" charset="-128"/>
                        <a:ea typeface="BIZ UDPゴシック" panose="020B0400000000000000" pitchFamily="50" charset="-128"/>
                      </a:endParaRPr>
                    </a:p>
                  </a:txBody>
                  <a:tcPr anchor="ctr">
                    <a:solidFill>
                      <a:schemeClr val="bg1"/>
                    </a:solidFill>
                  </a:tcPr>
                </a:tc>
                <a:extLst>
                  <a:ext uri="{0D108BD9-81ED-4DB2-BD59-A6C34878D82A}">
                    <a16:rowId xmlns:a16="http://schemas.microsoft.com/office/drawing/2014/main" val="4147976027"/>
                  </a:ext>
                </a:extLst>
              </a:tr>
              <a:tr h="1428285">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２</a:t>
                      </a:r>
                    </a:p>
                  </a:txBody>
                  <a:tcPr anchor="ctr">
                    <a:solidFill>
                      <a:srgbClr val="E9EBF5"/>
                    </a:solidFill>
                  </a:tcPr>
                </a:tc>
                <a:tc>
                  <a:txBody>
                    <a:bodyPr/>
                    <a:lstStyle/>
                    <a:p>
                      <a:pPr marL="179388" indent="-179388">
                        <a:buFont typeface="Wingdings" panose="05000000000000000000" pitchFamily="2" charset="2"/>
                        <a:buChar char=""/>
                      </a:pPr>
                      <a:r>
                        <a:rPr kumimoji="1" lang="ja-JP" altLang="en-US" sz="1600" dirty="0">
                          <a:solidFill>
                            <a:schemeClr val="tx1"/>
                          </a:solidFill>
                          <a:latin typeface="BIZ UDPゴシック" panose="020B0400000000000000" pitchFamily="50" charset="-128"/>
                          <a:ea typeface="BIZ UDPゴシック" panose="020B0400000000000000" pitchFamily="50" charset="-128"/>
                        </a:rPr>
                        <a:t>技能実習制度から育成就労制度への移行により、随時試験の受検者数は制度利用の動向により大きく変動する可能性があるため、指標の設定にあたっては、定期試験の受検者数のみを対象とする。</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179388" indent="-179388">
                        <a:spcBef>
                          <a:spcPts val="0"/>
                        </a:spcBef>
                        <a:spcAft>
                          <a:spcPts val="600"/>
                        </a:spcAft>
                        <a:buFont typeface="Wingdings" panose="05000000000000000000" pitchFamily="2" charset="2"/>
                        <a:buChar char=""/>
                      </a:pPr>
                      <a:r>
                        <a:rPr kumimoji="1" lang="ja-JP" altLang="en-US" sz="1600" dirty="0">
                          <a:solidFill>
                            <a:schemeClr val="tx1"/>
                          </a:solidFill>
                          <a:latin typeface="BIZ UDPゴシック" panose="020B0400000000000000" pitchFamily="50" charset="-128"/>
                          <a:ea typeface="BIZ UDPゴシック" panose="020B0400000000000000" pitchFamily="50" charset="-128"/>
                        </a:rPr>
                        <a:t>技能検定（定期試験）の受検申請者数は減少傾向にあるものの、次期計画では、過去３年間（</a:t>
                      </a:r>
                      <a:r>
                        <a:rPr kumimoji="1" lang="en-US" altLang="ja-JP" sz="1600" dirty="0">
                          <a:solidFill>
                            <a:schemeClr val="tx1"/>
                          </a:solidFill>
                          <a:latin typeface="BIZ UDPゴシック" panose="020B0400000000000000" pitchFamily="50" charset="-128"/>
                          <a:ea typeface="BIZ UDPゴシック" panose="020B0400000000000000" pitchFamily="50" charset="-128"/>
                        </a:rPr>
                        <a:t>R5</a:t>
                      </a:r>
                      <a:r>
                        <a:rPr kumimoji="1" lang="ja-JP" altLang="en-US" sz="1600" dirty="0">
                          <a:solidFill>
                            <a:schemeClr val="tx1"/>
                          </a:solidFill>
                          <a:latin typeface="BIZ UDPゴシック" panose="020B0400000000000000" pitchFamily="50" charset="-128"/>
                          <a:ea typeface="BIZ UDPゴシック" panose="020B0400000000000000" pitchFamily="50" charset="-128"/>
                        </a:rPr>
                        <a:t>～７年度）における申請者数の平均値（</a:t>
                      </a:r>
                      <a:r>
                        <a:rPr kumimoji="1" lang="en-US" altLang="ja-JP" sz="1600" dirty="0">
                          <a:solidFill>
                            <a:schemeClr val="tx1"/>
                          </a:solidFill>
                          <a:latin typeface="BIZ UDPゴシック" panose="020B0400000000000000" pitchFamily="50" charset="-128"/>
                          <a:ea typeface="BIZ UDPゴシック" panose="020B0400000000000000" pitchFamily="50" charset="-128"/>
                        </a:rPr>
                        <a:t>7,825</a:t>
                      </a:r>
                      <a:r>
                        <a:rPr kumimoji="1" lang="ja-JP" altLang="en-US" sz="1600" dirty="0">
                          <a:solidFill>
                            <a:schemeClr val="tx1"/>
                          </a:solidFill>
                          <a:latin typeface="BIZ UDPゴシック" panose="020B0400000000000000" pitchFamily="50" charset="-128"/>
                          <a:ea typeface="BIZ UDPゴシック" panose="020B0400000000000000" pitchFamily="50" charset="-128"/>
                        </a:rPr>
                        <a:t>人）を踏まえ、目標値を設定する。</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indent="0">
                        <a:spcBef>
                          <a:spcPts val="0"/>
                        </a:spcBef>
                        <a:spcAft>
                          <a:spcPts val="600"/>
                        </a:spcAft>
                        <a:buFont typeface="Wingdings" panose="05000000000000000000" pitchFamily="2" charset="2"/>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  </a:t>
                      </a:r>
                      <a:r>
                        <a:rPr kumimoji="1" lang="ja-JP" altLang="en-US" sz="160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５年度：７</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８９０人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６年度：７</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８８３人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年度：７</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７０２人</a:t>
                      </a:r>
                      <a:endParaRPr kumimoji="1" lang="en-US" altLang="ja-JP" sz="1600" b="1" dirty="0">
                        <a:solidFill>
                          <a:schemeClr val="accent1"/>
                        </a:solidFill>
                        <a:latin typeface="BIZ UDPゴシック" panose="020B0400000000000000" pitchFamily="50" charset="-128"/>
                        <a:ea typeface="BIZ UDPゴシック" panose="020B0400000000000000" pitchFamily="50" charset="-128"/>
                      </a:endParaRPr>
                    </a:p>
                  </a:txBody>
                  <a:tcPr anchor="ctr">
                    <a:solidFill>
                      <a:srgbClr val="E9EBF5"/>
                    </a:solidFill>
                  </a:tcPr>
                </a:tc>
                <a:extLst>
                  <a:ext uri="{0D108BD9-81ED-4DB2-BD59-A6C34878D82A}">
                    <a16:rowId xmlns:a16="http://schemas.microsoft.com/office/drawing/2014/main" val="3932873646"/>
                  </a:ext>
                </a:extLst>
              </a:tr>
            </a:tbl>
          </a:graphicData>
        </a:graphic>
      </p:graphicFrame>
      <p:sp>
        <p:nvSpPr>
          <p:cNvPr id="4" name="テキスト ボックス 3">
            <a:extLst>
              <a:ext uri="{FF2B5EF4-FFF2-40B4-BE49-F238E27FC236}">
                <a16:creationId xmlns:a16="http://schemas.microsoft.com/office/drawing/2014/main" id="{50DFAE03-8888-82E6-BC56-89198D070404}"/>
              </a:ext>
            </a:extLst>
          </p:cNvPr>
          <p:cNvSpPr txBox="1"/>
          <p:nvPr/>
        </p:nvSpPr>
        <p:spPr>
          <a:xfrm>
            <a:off x="5096380" y="9102163"/>
            <a:ext cx="7503977" cy="307777"/>
          </a:xfrm>
          <a:prstGeom prst="rect">
            <a:avLst/>
          </a:prstGeom>
          <a:noFill/>
          <a:ln>
            <a:noFill/>
          </a:ln>
        </p:spPr>
        <p:txBody>
          <a:bodyPr wrap="none" rtlCol="0">
            <a:spAutoFit/>
          </a:bodyPr>
          <a:lstStyle/>
          <a:p>
            <a:pPr algn="l"/>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令和８年度全国職業訓練実施計画ｐ４</a:t>
            </a:r>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第５２回労働政策審議会人材開発分科会（資料２－２）</a:t>
            </a:r>
          </a:p>
        </p:txBody>
      </p:sp>
    </p:spTree>
    <p:extLst>
      <p:ext uri="{BB962C8B-B14F-4D97-AF65-F5344CB8AC3E}">
        <p14:creationId xmlns:p14="http://schemas.microsoft.com/office/powerpoint/2010/main" val="104871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4">
            <a:extLst>
              <a:ext uri="{FF2B5EF4-FFF2-40B4-BE49-F238E27FC236}">
                <a16:creationId xmlns:a16="http://schemas.microsoft.com/office/drawing/2014/main" id="{2E2BCA66-37D5-FA8A-7A37-10496FBB808C}"/>
              </a:ext>
            </a:extLst>
          </p:cNvPr>
          <p:cNvGraphicFramePr>
            <a:graphicFrameLocks noGrp="1"/>
          </p:cNvGraphicFramePr>
          <p:nvPr>
            <p:extLst>
              <p:ext uri="{D42A27DB-BD31-4B8C-83A1-F6EECF244321}">
                <p14:modId xmlns:p14="http://schemas.microsoft.com/office/powerpoint/2010/main" val="4207762615"/>
              </p:ext>
            </p:extLst>
          </p:nvPr>
        </p:nvGraphicFramePr>
        <p:xfrm>
          <a:off x="283259" y="867388"/>
          <a:ext cx="12008755" cy="2914185"/>
        </p:xfrm>
        <a:graphic>
          <a:graphicData uri="http://schemas.openxmlformats.org/drawingml/2006/table">
            <a:tbl>
              <a:tblPr firstRow="1" bandRow="1">
                <a:tableStyleId>{5C22544A-7EE6-4342-B048-85BDC9FD1C3A}</a:tableStyleId>
              </a:tblPr>
              <a:tblGrid>
                <a:gridCol w="514895">
                  <a:extLst>
                    <a:ext uri="{9D8B030D-6E8A-4147-A177-3AD203B41FA5}">
                      <a16:colId xmlns:a16="http://schemas.microsoft.com/office/drawing/2014/main" val="2019815011"/>
                    </a:ext>
                  </a:extLst>
                </a:gridCol>
                <a:gridCol w="6074388">
                  <a:extLst>
                    <a:ext uri="{9D8B030D-6E8A-4147-A177-3AD203B41FA5}">
                      <a16:colId xmlns:a16="http://schemas.microsoft.com/office/drawing/2014/main" val="1226449013"/>
                    </a:ext>
                  </a:extLst>
                </a:gridCol>
                <a:gridCol w="2747708">
                  <a:extLst>
                    <a:ext uri="{9D8B030D-6E8A-4147-A177-3AD203B41FA5}">
                      <a16:colId xmlns:a16="http://schemas.microsoft.com/office/drawing/2014/main" val="2452345987"/>
                    </a:ext>
                  </a:extLst>
                </a:gridCol>
                <a:gridCol w="2671764">
                  <a:extLst>
                    <a:ext uri="{9D8B030D-6E8A-4147-A177-3AD203B41FA5}">
                      <a16:colId xmlns:a16="http://schemas.microsoft.com/office/drawing/2014/main" val="2878833073"/>
                    </a:ext>
                  </a:extLst>
                </a:gridCol>
              </a:tblGrid>
              <a:tr h="563896">
                <a:tc>
                  <a:txBody>
                    <a:bodyPr/>
                    <a:lstStyle/>
                    <a:p>
                      <a:pPr algn="l"/>
                      <a:endParaRPr kumimoji="1" lang="ja-JP" altLang="en-US" sz="1600" dirty="0">
                        <a:solidFill>
                          <a:schemeClr val="bg1"/>
                        </a:solidFill>
                        <a:latin typeface="BIZ UDPゴシック" panose="020B0400000000000000" pitchFamily="50" charset="-128"/>
                        <a:ea typeface="BIZ UDPゴシック" panose="020B0400000000000000" pitchFamily="50" charset="-128"/>
                      </a:endParaRPr>
                    </a:p>
                  </a:txBody>
                  <a:tcPr marL="118169" marR="118169" marT="59084" marB="59084" anchor="ctr" anchorCtr="1"/>
                </a:tc>
                <a:tc>
                  <a:txBody>
                    <a:bodyPr/>
                    <a:lstStyle/>
                    <a:p>
                      <a:pPr algn="l"/>
                      <a:r>
                        <a:rPr kumimoji="1" lang="ja-JP" altLang="en-US" sz="1600" dirty="0">
                          <a:solidFill>
                            <a:schemeClr val="bg1"/>
                          </a:solidFill>
                          <a:latin typeface="BIZ UDPゴシック" panose="020B0400000000000000" pitchFamily="50" charset="-128"/>
                          <a:ea typeface="BIZ UDPゴシック" panose="020B0400000000000000" pitchFamily="50" charset="-128"/>
                        </a:rPr>
                        <a:t>指標</a:t>
                      </a:r>
                    </a:p>
                  </a:txBody>
                  <a:tcPr marL="118169" marR="118169" marT="59084" marB="59084" anchor="ctr" anchorCtr="1"/>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現状</a:t>
                      </a:r>
                      <a:r>
                        <a:rPr kumimoji="1" lang="ja-JP" altLang="en-US" sz="1400" dirty="0">
                          <a:solidFill>
                            <a:schemeClr val="bg1"/>
                          </a:solidFill>
                          <a:latin typeface="BIZ UDPゴシック" panose="020B0400000000000000" pitchFamily="50" charset="-128"/>
                          <a:ea typeface="BIZ UDPゴシック" panose="020B0400000000000000" pitchFamily="50" charset="-128"/>
                        </a:rPr>
                        <a:t>（</a:t>
                      </a:r>
                      <a:r>
                        <a:rPr kumimoji="1" lang="en-US" altLang="ja-JP" sz="1400" dirty="0">
                          <a:solidFill>
                            <a:schemeClr val="bg1"/>
                          </a:solidFill>
                          <a:latin typeface="BIZ UDPゴシック" panose="020B0400000000000000" pitchFamily="50" charset="-128"/>
                          <a:ea typeface="BIZ UDPゴシック" panose="020B0400000000000000" pitchFamily="50" charset="-128"/>
                        </a:rPr>
                        <a:t>R</a:t>
                      </a:r>
                      <a:r>
                        <a:rPr kumimoji="1" lang="ja-JP" altLang="en-US" sz="1400" dirty="0">
                          <a:solidFill>
                            <a:schemeClr val="bg1"/>
                          </a:solidFill>
                          <a:latin typeface="BIZ UDPゴシック" panose="020B0400000000000000" pitchFamily="50" charset="-128"/>
                          <a:ea typeface="BIZ UDPゴシック" panose="020B0400000000000000" pitchFamily="50" charset="-128"/>
                        </a:rPr>
                        <a:t>５～７年度平均）</a:t>
                      </a:r>
                      <a:endParaRPr kumimoji="1" lang="ja-JP" altLang="en-US" sz="1600" dirty="0">
                        <a:solidFill>
                          <a:schemeClr val="bg1"/>
                        </a:solidFill>
                        <a:latin typeface="BIZ UDPゴシック" panose="020B0400000000000000" pitchFamily="50" charset="-128"/>
                        <a:ea typeface="BIZ UDPゴシック" panose="020B0400000000000000" pitchFamily="50" charset="-128"/>
                      </a:endParaRPr>
                    </a:p>
                  </a:txBody>
                  <a:tcPr marL="118169" marR="118169" marT="59084" marB="59084" anchor="ctr" anchorCtr="1"/>
                </a:tc>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kumimoji="1" lang="ja-JP" altLang="en-US" sz="1600" dirty="0">
                          <a:solidFill>
                            <a:schemeClr val="bg1"/>
                          </a:solidFill>
                          <a:latin typeface="BIZ UDPゴシック" panose="020B0400000000000000" pitchFamily="50" charset="-128"/>
                          <a:ea typeface="BIZ UDPゴシック" panose="020B0400000000000000" pitchFamily="50" charset="-128"/>
                        </a:rPr>
                        <a:t>目標値</a:t>
                      </a:r>
                      <a:r>
                        <a:rPr kumimoji="1" lang="ja-JP" altLang="en-US" sz="1400" dirty="0">
                          <a:solidFill>
                            <a:schemeClr val="bg1"/>
                          </a:solidFill>
                          <a:latin typeface="BIZ UDPゴシック" panose="020B0400000000000000" pitchFamily="50" charset="-128"/>
                          <a:ea typeface="BIZ UDPゴシック" panose="020B0400000000000000" pitchFamily="50" charset="-128"/>
                        </a:rPr>
                        <a:t> （</a:t>
                      </a:r>
                      <a:r>
                        <a:rPr kumimoji="1" lang="en-US" altLang="ja-JP" sz="1400" dirty="0">
                          <a:solidFill>
                            <a:schemeClr val="bg1"/>
                          </a:solidFill>
                          <a:latin typeface="BIZ UDPゴシック" panose="020B0400000000000000" pitchFamily="50" charset="-128"/>
                          <a:ea typeface="BIZ UDPゴシック" panose="020B0400000000000000" pitchFamily="50" charset="-128"/>
                        </a:rPr>
                        <a:t>R13</a:t>
                      </a:r>
                      <a:r>
                        <a:rPr kumimoji="1" lang="ja-JP" altLang="en-US" sz="1400" dirty="0">
                          <a:solidFill>
                            <a:schemeClr val="bg1"/>
                          </a:solidFill>
                          <a:latin typeface="BIZ UDPゴシック" panose="020B0400000000000000" pitchFamily="50" charset="-128"/>
                          <a:ea typeface="BIZ UDPゴシック" panose="020B0400000000000000" pitchFamily="50" charset="-128"/>
                        </a:rPr>
                        <a:t>年度まで毎年）</a:t>
                      </a:r>
                      <a:endParaRPr kumimoji="1" lang="ja-JP" altLang="en-US" sz="1200" dirty="0">
                        <a:solidFill>
                          <a:schemeClr val="bg1"/>
                        </a:solidFill>
                        <a:latin typeface="BIZ UDPゴシック" panose="020B0400000000000000" pitchFamily="50" charset="-128"/>
                        <a:ea typeface="BIZ UDPゴシック" panose="020B0400000000000000" pitchFamily="50" charset="-128"/>
                      </a:endParaRPr>
                    </a:p>
                  </a:txBody>
                  <a:tcPr marL="72000" marR="72000" marT="59084" marB="59084" anchor="ctr" anchorCtr="1"/>
                </a:tc>
                <a:extLst>
                  <a:ext uri="{0D108BD9-81ED-4DB2-BD59-A6C34878D82A}">
                    <a16:rowId xmlns:a16="http://schemas.microsoft.com/office/drawing/2014/main" val="1112870975"/>
                  </a:ext>
                </a:extLst>
              </a:tr>
              <a:tr h="1199553">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３</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dirty="0">
                          <a:solidFill>
                            <a:schemeClr val="tx1"/>
                          </a:solidFill>
                          <a:latin typeface="BIZ UDPゴシック" panose="020B0400000000000000" pitchFamily="50" charset="-128"/>
                          <a:ea typeface="BIZ UDPゴシック" panose="020B0400000000000000" pitchFamily="50" charset="-128"/>
                        </a:rPr>
                        <a:t>継続</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障害者校等で行う障がい者の職業訓練における就職率</a:t>
                      </a:r>
                      <a:endParaRPr kumimoji="1" lang="en-US" altLang="ja-JP" sz="1600" dirty="0">
                        <a:solidFill>
                          <a:schemeClr val="tx1"/>
                        </a:solidFill>
                        <a:highlight>
                          <a:srgbClr val="FFFF00"/>
                        </a:highlight>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　　障害者校　</a:t>
                      </a:r>
                      <a:r>
                        <a:rPr kumimoji="1" lang="en-US" altLang="ja-JP" sz="1600" dirty="0">
                          <a:solidFill>
                            <a:schemeClr val="tx1"/>
                          </a:solidFill>
                          <a:latin typeface="BIZ UDPゴシック" panose="020B0400000000000000" pitchFamily="50" charset="-128"/>
                          <a:ea typeface="BIZ UDPゴシック" panose="020B0400000000000000" pitchFamily="50" charset="-128"/>
                        </a:rPr>
                        <a:t>7</a:t>
                      </a:r>
                      <a:r>
                        <a:rPr kumimoji="1" lang="ja-JP" altLang="en-US" sz="1600" dirty="0">
                          <a:solidFill>
                            <a:schemeClr val="tx1"/>
                          </a:solidFill>
                          <a:latin typeface="BIZ UDPゴシック" panose="020B0400000000000000" pitchFamily="50" charset="-128"/>
                          <a:ea typeface="BIZ UDPゴシック" panose="020B0400000000000000" pitchFamily="50" charset="-128"/>
                        </a:rPr>
                        <a:t>科目　　　　北大阪校　</a:t>
                      </a:r>
                      <a:r>
                        <a:rPr kumimoji="1" lang="en-US" altLang="ja-JP" sz="1600" dirty="0">
                          <a:solidFill>
                            <a:schemeClr val="tx1"/>
                          </a:solidFill>
                          <a:latin typeface="BIZ UDPゴシック" panose="020B0400000000000000" pitchFamily="50" charset="-128"/>
                          <a:ea typeface="BIZ UDPゴシック" panose="020B0400000000000000" pitchFamily="50" charset="-128"/>
                        </a:rPr>
                        <a:t>1</a:t>
                      </a:r>
                      <a:r>
                        <a:rPr kumimoji="1" lang="ja-JP" altLang="en-US" sz="1600" dirty="0">
                          <a:solidFill>
                            <a:schemeClr val="tx1"/>
                          </a:solidFill>
                          <a:latin typeface="BIZ UDPゴシック" panose="020B0400000000000000" pitchFamily="50" charset="-128"/>
                          <a:ea typeface="BIZ UDPゴシック" panose="020B0400000000000000" pitchFamily="50" charset="-128"/>
                        </a:rPr>
                        <a:t>科目</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　　夕陽丘校　</a:t>
                      </a:r>
                      <a:r>
                        <a:rPr kumimoji="1" lang="en-US" altLang="ja-JP" sz="1600" dirty="0">
                          <a:solidFill>
                            <a:schemeClr val="tx1"/>
                          </a:solidFill>
                          <a:latin typeface="BIZ UDPゴシック" panose="020B0400000000000000" pitchFamily="50" charset="-128"/>
                          <a:ea typeface="BIZ UDPゴシック" panose="020B0400000000000000" pitchFamily="50" charset="-128"/>
                        </a:rPr>
                        <a:t>3</a:t>
                      </a:r>
                      <a:r>
                        <a:rPr kumimoji="1" lang="ja-JP" altLang="en-US" sz="1600" dirty="0">
                          <a:solidFill>
                            <a:schemeClr val="tx1"/>
                          </a:solidFill>
                          <a:latin typeface="BIZ UDPゴシック" panose="020B0400000000000000" pitchFamily="50" charset="-128"/>
                          <a:ea typeface="BIZ UDPゴシック" panose="020B0400000000000000" pitchFamily="50" charset="-128"/>
                        </a:rPr>
                        <a:t>科目　　　　特別委託訓練施設　</a:t>
                      </a:r>
                      <a:r>
                        <a:rPr kumimoji="1" lang="en-US" altLang="ja-JP" sz="1600" dirty="0">
                          <a:solidFill>
                            <a:schemeClr val="tx1"/>
                          </a:solidFill>
                          <a:latin typeface="BIZ UDPゴシック" panose="020B0400000000000000" pitchFamily="50" charset="-128"/>
                          <a:ea typeface="BIZ UDPゴシック" panose="020B0400000000000000" pitchFamily="50" charset="-128"/>
                        </a:rPr>
                        <a:t>5</a:t>
                      </a:r>
                      <a:r>
                        <a:rPr kumimoji="1" lang="ja-JP" altLang="en-US" sz="1600" dirty="0">
                          <a:solidFill>
                            <a:schemeClr val="tx1"/>
                          </a:solidFill>
                          <a:latin typeface="BIZ UDPゴシック" panose="020B0400000000000000" pitchFamily="50" charset="-128"/>
                          <a:ea typeface="BIZ UDPゴシック" panose="020B0400000000000000" pitchFamily="50" charset="-128"/>
                        </a:rPr>
                        <a:t>施設　</a:t>
                      </a:r>
                      <a:r>
                        <a:rPr kumimoji="1" lang="en-US" altLang="ja-JP" sz="1600" dirty="0">
                          <a:solidFill>
                            <a:schemeClr val="tx1"/>
                          </a:solidFill>
                          <a:latin typeface="BIZ UDPゴシック" panose="020B0400000000000000" pitchFamily="50" charset="-128"/>
                          <a:ea typeface="BIZ UDPゴシック" panose="020B0400000000000000" pitchFamily="50" charset="-128"/>
                        </a:rPr>
                        <a:t>13</a:t>
                      </a:r>
                      <a:r>
                        <a:rPr kumimoji="1" lang="ja-JP" altLang="en-US" sz="1600" dirty="0">
                          <a:solidFill>
                            <a:schemeClr val="tx1"/>
                          </a:solidFill>
                          <a:latin typeface="BIZ UDPゴシック" panose="020B0400000000000000" pitchFamily="50" charset="-128"/>
                          <a:ea typeface="BIZ UDPゴシック" panose="020B0400000000000000" pitchFamily="50" charset="-128"/>
                        </a:rPr>
                        <a:t>科目</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85.6</a:t>
                      </a: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400" dirty="0">
                          <a:solidFill>
                            <a:schemeClr val="tx1"/>
                          </a:solidFill>
                          <a:latin typeface="BIZ UDPゴシック" panose="020B0400000000000000" pitchFamily="50" charset="-128"/>
                          <a:ea typeface="BIZ UDPゴシック" panose="020B0400000000000000" pitchFamily="50" charset="-128"/>
                        </a:rPr>
                        <a:t> </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600" dirty="0">
                          <a:solidFill>
                            <a:schemeClr val="tx1"/>
                          </a:solidFill>
                          <a:latin typeface="BIZ UDPゴシック" panose="020B0400000000000000" pitchFamily="50" charset="-128"/>
                          <a:ea typeface="BIZ UDPゴシック" panose="020B0400000000000000" pitchFamily="50" charset="-128"/>
                        </a:rPr>
                        <a:t>8</a:t>
                      </a:r>
                      <a:r>
                        <a:rPr kumimoji="1" lang="ja-JP" altLang="en-US" sz="1600" dirty="0">
                          <a:solidFill>
                            <a:schemeClr val="tx1"/>
                          </a:solidFill>
                          <a:latin typeface="BIZ UDPゴシック" panose="020B0400000000000000" pitchFamily="50" charset="-128"/>
                          <a:ea typeface="BIZ UDPゴシック" panose="020B0400000000000000" pitchFamily="50" charset="-128"/>
                        </a:rPr>
                        <a:t>５％以上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3805330561"/>
                  </a:ext>
                </a:extLst>
              </a:tr>
              <a:tr h="374637">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４</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dirty="0">
                          <a:solidFill>
                            <a:schemeClr val="tx1"/>
                          </a:solidFill>
                          <a:latin typeface="BIZ UDPゴシック" panose="020B0400000000000000" pitchFamily="50" charset="-128"/>
                          <a:ea typeface="BIZ UDPゴシック" panose="020B0400000000000000" pitchFamily="50" charset="-128"/>
                        </a:rPr>
                        <a:t>継続</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民間教育訓練機関を活用した委託訓練（障がい者訓練を除く。）</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における就職率　　　　　　　　　</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600" dirty="0">
                          <a:solidFill>
                            <a:schemeClr val="tx1"/>
                          </a:solidFill>
                          <a:latin typeface="BIZ UDPゴシック" panose="020B0400000000000000" pitchFamily="50" charset="-128"/>
                          <a:ea typeface="BIZ UDPゴシック" panose="020B0400000000000000" pitchFamily="50" charset="-128"/>
                        </a:rPr>
                        <a:t>82.3</a:t>
                      </a: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400" strike="sngStrike"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600" dirty="0">
                          <a:solidFill>
                            <a:schemeClr val="tx1"/>
                          </a:solidFill>
                          <a:latin typeface="BIZ UDPゴシック" panose="020B0400000000000000" pitchFamily="50" charset="-128"/>
                          <a:ea typeface="BIZ UDPゴシック" panose="020B0400000000000000" pitchFamily="50" charset="-128"/>
                        </a:rPr>
                        <a:t>8</a:t>
                      </a:r>
                      <a:r>
                        <a:rPr kumimoji="1" lang="ja-JP" altLang="en-US" sz="1600" dirty="0">
                          <a:solidFill>
                            <a:schemeClr val="tx1"/>
                          </a:solidFill>
                          <a:latin typeface="BIZ UDPゴシック" panose="020B0400000000000000" pitchFamily="50" charset="-128"/>
                          <a:ea typeface="BIZ UDPゴシック" panose="020B0400000000000000" pitchFamily="50" charset="-128"/>
                        </a:rPr>
                        <a:t>５％以上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3931267640"/>
                  </a:ext>
                </a:extLst>
              </a:tr>
              <a:tr h="483544">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５</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dirty="0">
                          <a:solidFill>
                            <a:schemeClr val="tx1"/>
                          </a:solidFill>
                          <a:latin typeface="BIZ UDPゴシック" panose="020B0400000000000000" pitchFamily="50" charset="-128"/>
                          <a:ea typeface="BIZ UDPゴシック" panose="020B0400000000000000" pitchFamily="50" charset="-128"/>
                        </a:rPr>
                        <a:t>継続</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民間教育訓練機関を活用した障がい者の委託訓練における就職率</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５１</a:t>
                      </a:r>
                      <a:r>
                        <a:rPr kumimoji="1" lang="en-US" altLang="ja-JP" sz="1600" dirty="0">
                          <a:solidFill>
                            <a:schemeClr val="tx1"/>
                          </a:solidFill>
                          <a:latin typeface="BIZ UDPゴシック" panose="020B0400000000000000" pitchFamily="50" charset="-128"/>
                          <a:ea typeface="BIZ UDPゴシック" panose="020B0400000000000000" pitchFamily="50" charset="-128"/>
                        </a:rPr>
                        <a:t>.0</a:t>
                      </a: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600" dirty="0">
                          <a:solidFill>
                            <a:schemeClr val="tx1"/>
                          </a:solidFill>
                          <a:latin typeface="BIZ UDPゴシック" panose="020B0400000000000000" pitchFamily="50" charset="-128"/>
                          <a:ea typeface="BIZ UDPゴシック" panose="020B0400000000000000" pitchFamily="50" charset="-128"/>
                        </a:rPr>
                        <a:t>55</a:t>
                      </a:r>
                      <a:r>
                        <a:rPr kumimoji="1" lang="ja-JP" altLang="en-US" sz="1600" dirty="0">
                          <a:solidFill>
                            <a:schemeClr val="tx1"/>
                          </a:solidFill>
                          <a:latin typeface="BIZ UDPゴシック" panose="020B0400000000000000" pitchFamily="50" charset="-128"/>
                          <a:ea typeface="BIZ UDPゴシック" panose="020B0400000000000000" pitchFamily="50" charset="-128"/>
                        </a:rPr>
                        <a:t>％以上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384340120"/>
                  </a:ext>
                </a:extLst>
              </a:tr>
            </a:tbl>
          </a:graphicData>
        </a:graphic>
      </p:graphicFrame>
      <p:sp>
        <p:nvSpPr>
          <p:cNvPr id="5" name="テキスト ボックス 4">
            <a:extLst>
              <a:ext uri="{FF2B5EF4-FFF2-40B4-BE49-F238E27FC236}">
                <a16:creationId xmlns:a16="http://schemas.microsoft.com/office/drawing/2014/main" id="{E18F6C2E-118B-E53C-4270-B2E56042BB9D}"/>
              </a:ext>
            </a:extLst>
          </p:cNvPr>
          <p:cNvSpPr txBox="1"/>
          <p:nvPr/>
        </p:nvSpPr>
        <p:spPr>
          <a:xfrm>
            <a:off x="283259" y="493766"/>
            <a:ext cx="6417892" cy="369332"/>
          </a:xfrm>
          <a:prstGeom prst="rect">
            <a:avLst/>
          </a:prstGeom>
          <a:noFill/>
          <a:ln>
            <a:noFill/>
          </a:ln>
        </p:spPr>
        <p:txBody>
          <a:bodyPr wrap="square">
            <a:spAutoFit/>
          </a:bodyPr>
          <a:lstStyle/>
          <a:p>
            <a:pPr marL="285750" indent="-285750">
              <a:buFont typeface="Wingdings" panose="05000000000000000000" pitchFamily="2" charset="2"/>
              <a:buChar char="n"/>
            </a:pPr>
            <a:r>
              <a:rPr kumimoji="1" lang="ja-JP" altLang="en-US" dirty="0">
                <a:latin typeface="BIZ UDPゴシック" panose="020B0400000000000000" pitchFamily="50" charset="-128"/>
                <a:ea typeface="BIZ UDPゴシック" panose="020B0400000000000000" pitchFamily="50" charset="-128"/>
              </a:rPr>
              <a:t>労働者の特性を踏まえた職業能力開発</a:t>
            </a:r>
            <a:endParaRPr kumimoji="1" lang="ja-JP" altLang="en-US" b="0" dirty="0">
              <a:solidFill>
                <a:schemeClr val="bg1"/>
              </a:solidFill>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5C1FCEC6-9D8E-EB58-C5D6-9AC2D1985EB2}"/>
              </a:ext>
            </a:extLst>
          </p:cNvPr>
          <p:cNvSpPr txBox="1"/>
          <p:nvPr/>
        </p:nvSpPr>
        <p:spPr>
          <a:xfrm>
            <a:off x="283259" y="3988150"/>
            <a:ext cx="1316264" cy="338554"/>
          </a:xfrm>
          <a:prstGeom prst="rect">
            <a:avLst/>
          </a:prstGeom>
          <a:noFill/>
          <a:ln>
            <a:noFill/>
          </a:ln>
        </p:spPr>
        <p:txBody>
          <a:bodyPr wrap="square">
            <a:spAutoFit/>
          </a:bodyPr>
          <a:lstStyle/>
          <a:p>
            <a:pPr algn="l"/>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考え方</a:t>
            </a:r>
            <a:r>
              <a:rPr kumimoji="1" lang="en-US" altLang="ja-JP" sz="1600" dirty="0">
                <a:latin typeface="BIZ UDPゴシック" panose="020B0400000000000000" pitchFamily="50" charset="-128"/>
                <a:ea typeface="BIZ UDPゴシック" panose="020B0400000000000000" pitchFamily="50" charset="-128"/>
              </a:rPr>
              <a:t>》</a:t>
            </a:r>
            <a:endParaRPr kumimoji="1" lang="ja-JP" altLang="en-US" sz="1600" b="0" dirty="0">
              <a:latin typeface="BIZ UDPゴシック" panose="020B0400000000000000" pitchFamily="50" charset="-128"/>
              <a:ea typeface="BIZ UDPゴシック" panose="020B0400000000000000" pitchFamily="50" charset="-128"/>
            </a:endParaRPr>
          </a:p>
        </p:txBody>
      </p:sp>
      <p:graphicFrame>
        <p:nvGraphicFramePr>
          <p:cNvPr id="15" name="表 14">
            <a:extLst>
              <a:ext uri="{FF2B5EF4-FFF2-40B4-BE49-F238E27FC236}">
                <a16:creationId xmlns:a16="http://schemas.microsoft.com/office/drawing/2014/main" id="{B5B02A45-43EB-1805-24B2-10FD9A2ADD0A}"/>
              </a:ext>
            </a:extLst>
          </p:cNvPr>
          <p:cNvGraphicFramePr>
            <a:graphicFrameLocks noGrp="1"/>
          </p:cNvGraphicFramePr>
          <p:nvPr>
            <p:extLst>
              <p:ext uri="{D42A27DB-BD31-4B8C-83A1-F6EECF244321}">
                <p14:modId xmlns:p14="http://schemas.microsoft.com/office/powerpoint/2010/main" val="2329111659"/>
              </p:ext>
            </p:extLst>
          </p:nvPr>
        </p:nvGraphicFramePr>
        <p:xfrm>
          <a:off x="283259" y="4326704"/>
          <a:ext cx="12119037" cy="4565836"/>
        </p:xfrm>
        <a:graphic>
          <a:graphicData uri="http://schemas.openxmlformats.org/drawingml/2006/table">
            <a:tbl>
              <a:tblPr firstRow="1" bandRow="1">
                <a:tableStyleId>{69CF1AB2-1976-4502-BF36-3FF5EA218861}</a:tableStyleId>
              </a:tblPr>
              <a:tblGrid>
                <a:gridCol w="511704">
                  <a:extLst>
                    <a:ext uri="{9D8B030D-6E8A-4147-A177-3AD203B41FA5}">
                      <a16:colId xmlns:a16="http://schemas.microsoft.com/office/drawing/2014/main" val="1517002837"/>
                    </a:ext>
                  </a:extLst>
                </a:gridCol>
                <a:gridCol w="11607333">
                  <a:extLst>
                    <a:ext uri="{9D8B030D-6E8A-4147-A177-3AD203B41FA5}">
                      <a16:colId xmlns:a16="http://schemas.microsoft.com/office/drawing/2014/main" val="2061051122"/>
                    </a:ext>
                  </a:extLst>
                </a:gridCol>
              </a:tblGrid>
              <a:tr h="1436789">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３</a:t>
                      </a:r>
                    </a:p>
                  </a:txBody>
                  <a:tcPr anchor="ctr">
                    <a:noFill/>
                  </a:tcPr>
                </a:tc>
                <a:tc>
                  <a:txBody>
                    <a:bodyPr/>
                    <a:lstStyle/>
                    <a:p>
                      <a:pPr marL="271463" marR="0" lvl="0" indent="-180975"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b="0" dirty="0">
                          <a:solidFill>
                            <a:schemeClr val="tx1"/>
                          </a:solidFill>
                          <a:latin typeface="BIZ UDPゴシック" panose="020B0400000000000000" pitchFamily="50" charset="-128"/>
                          <a:ea typeface="BIZ UDPゴシック" panose="020B0400000000000000" pitchFamily="50" charset="-128"/>
                        </a:rPr>
                        <a:t>現行計画では、目標値８０％に対し、</a:t>
                      </a:r>
                      <a:r>
                        <a:rPr lang="en-US" altLang="ja-JP" sz="1600" b="0" dirty="0">
                          <a:solidFill>
                            <a:schemeClr val="tx1"/>
                          </a:solidFill>
                          <a:latin typeface="BIZ UDPゴシック" panose="020B0400000000000000" pitchFamily="50" charset="-128"/>
                          <a:ea typeface="BIZ UDPゴシック" panose="020B0400000000000000" pitchFamily="50" charset="-128"/>
                        </a:rPr>
                        <a:t>R</a:t>
                      </a:r>
                      <a:r>
                        <a:rPr lang="ja-JP" altLang="en-US" sz="1600" b="0" dirty="0">
                          <a:solidFill>
                            <a:schemeClr val="tx1"/>
                          </a:solidFill>
                          <a:latin typeface="BIZ UDPゴシック" panose="020B0400000000000000" pitchFamily="50" charset="-128"/>
                          <a:ea typeface="BIZ UDPゴシック" panose="020B0400000000000000" pitchFamily="50" charset="-128"/>
                        </a:rPr>
                        <a:t>５～</a:t>
                      </a:r>
                      <a:r>
                        <a:rPr lang="en-US" altLang="ja-JP" sz="1600" b="0" dirty="0">
                          <a:solidFill>
                            <a:schemeClr val="tx1"/>
                          </a:solidFill>
                          <a:latin typeface="BIZ UDPゴシック" panose="020B0400000000000000" pitchFamily="50" charset="-128"/>
                          <a:ea typeface="BIZ UDPゴシック" panose="020B0400000000000000" pitchFamily="50" charset="-128"/>
                        </a:rPr>
                        <a:t>7</a:t>
                      </a:r>
                      <a:r>
                        <a:rPr lang="ja-JP" altLang="en-US" sz="1600" b="0" dirty="0">
                          <a:solidFill>
                            <a:schemeClr val="tx1"/>
                          </a:solidFill>
                          <a:latin typeface="BIZ UDPゴシック" panose="020B0400000000000000" pitchFamily="50" charset="-128"/>
                          <a:ea typeface="BIZ UDPゴシック" panose="020B0400000000000000" pitchFamily="50" charset="-128"/>
                        </a:rPr>
                        <a:t>年度は就職率が８３．０～８８．５％で推移している。</a:t>
                      </a:r>
                      <a:endParaRPr lang="en-US" altLang="ja-JP" sz="1600" b="0" dirty="0">
                        <a:solidFill>
                          <a:schemeClr val="tx1"/>
                        </a:solidFill>
                        <a:latin typeface="BIZ UDPゴシック" panose="020B0400000000000000" pitchFamily="50" charset="-128"/>
                        <a:ea typeface="BIZ UDPゴシック" panose="020B0400000000000000" pitchFamily="50" charset="-128"/>
                      </a:endParaRPr>
                    </a:p>
                    <a:p>
                      <a:pPr marL="271463" indent="-180975">
                        <a:buFont typeface="Arial" panose="020B0604020202020204" pitchFamily="34" charset="0"/>
                        <a:buChar char="•"/>
                      </a:pPr>
                      <a:r>
                        <a:rPr lang="ja-JP" altLang="en-US" sz="1600" b="0" dirty="0">
                          <a:solidFill>
                            <a:schemeClr val="tx1"/>
                          </a:solidFill>
                          <a:latin typeface="BIZ UDPゴシック" panose="020B0400000000000000" pitchFamily="50" charset="-128"/>
                          <a:ea typeface="BIZ UDPゴシック" panose="020B0400000000000000" pitchFamily="50" charset="-128"/>
                        </a:rPr>
                        <a:t>「令和８年度全国職業訓練実施計画」</a:t>
                      </a:r>
                      <a:r>
                        <a:rPr lang="en-US" altLang="ja-JP" sz="1600" b="0" baseline="30000" dirty="0">
                          <a:solidFill>
                            <a:schemeClr val="tx1"/>
                          </a:solidFill>
                          <a:latin typeface="BIZ UDPゴシック" panose="020B0400000000000000" pitchFamily="50" charset="-128"/>
                          <a:ea typeface="BIZ UDPゴシック" panose="020B0400000000000000" pitchFamily="50" charset="-128"/>
                        </a:rPr>
                        <a:t>※</a:t>
                      </a:r>
                      <a:r>
                        <a:rPr lang="ja-JP" altLang="en-US" sz="1600" b="0" dirty="0">
                          <a:solidFill>
                            <a:schemeClr val="tx1"/>
                          </a:solidFill>
                          <a:latin typeface="BIZ UDPゴシック" panose="020B0400000000000000" pitchFamily="50" charset="-128"/>
                          <a:ea typeface="BIZ UDPゴシック" panose="020B0400000000000000" pitchFamily="50" charset="-128"/>
                        </a:rPr>
                        <a:t>では、障害者等に対する公共職業訓練（施設内訓練）について、</a:t>
                      </a:r>
                      <a:r>
                        <a:rPr lang="ja-JP" altLang="en-US" sz="1600" b="1" dirty="0">
                          <a:solidFill>
                            <a:srgbClr val="FF0000"/>
                          </a:solidFill>
                          <a:latin typeface="BIZ UDPゴシック" panose="020B0400000000000000" pitchFamily="50" charset="-128"/>
                          <a:ea typeface="BIZ UDPゴシック" panose="020B0400000000000000" pitchFamily="50" charset="-128"/>
                        </a:rPr>
                        <a:t>国は、令和</a:t>
                      </a:r>
                      <a:r>
                        <a:rPr lang="en-US" altLang="ja-JP" sz="1600" b="1" dirty="0">
                          <a:solidFill>
                            <a:srgbClr val="FF0000"/>
                          </a:solidFill>
                          <a:latin typeface="BIZ UDPゴシック" panose="020B0400000000000000" pitchFamily="50" charset="-128"/>
                          <a:ea typeface="BIZ UDPゴシック" panose="020B0400000000000000" pitchFamily="50" charset="-128"/>
                        </a:rPr>
                        <a:t>8</a:t>
                      </a:r>
                      <a:r>
                        <a:rPr lang="ja-JP" altLang="en-US" sz="1600" b="1" dirty="0">
                          <a:solidFill>
                            <a:srgbClr val="FF0000"/>
                          </a:solidFill>
                          <a:latin typeface="BIZ UDPゴシック" panose="020B0400000000000000" pitchFamily="50" charset="-128"/>
                          <a:ea typeface="BIZ UDPゴシック" panose="020B0400000000000000" pitchFamily="50" charset="-128"/>
                        </a:rPr>
                        <a:t>年度の目標値を７０％に設定</a:t>
                      </a:r>
                      <a:r>
                        <a:rPr lang="ja-JP" altLang="en-US" sz="1600" b="0" dirty="0">
                          <a:solidFill>
                            <a:schemeClr val="tx1"/>
                          </a:solidFill>
                          <a:latin typeface="BIZ UDPゴシック" panose="020B0400000000000000" pitchFamily="50" charset="-128"/>
                          <a:ea typeface="BIZ UDPゴシック" panose="020B0400000000000000" pitchFamily="50" charset="-128"/>
                        </a:rPr>
                        <a:t>している。</a:t>
                      </a:r>
                      <a:endParaRPr lang="en-US" altLang="ja-JP" sz="1600" b="0" dirty="0">
                        <a:solidFill>
                          <a:schemeClr val="tx1"/>
                        </a:solidFill>
                        <a:latin typeface="BIZ UDPゴシック" panose="020B0400000000000000" pitchFamily="50" charset="-128"/>
                        <a:ea typeface="BIZ UDPゴシック" panose="020B0400000000000000" pitchFamily="50" charset="-128"/>
                      </a:endParaRPr>
                    </a:p>
                    <a:p>
                      <a:pPr marL="285750" indent="-285750">
                        <a:spcAft>
                          <a:spcPts val="600"/>
                        </a:spcAft>
                        <a:buFont typeface="BIZ UDPゴシック" panose="020B0400000000000000" pitchFamily="50" charset="-128"/>
                        <a:buChar char="○"/>
                      </a:pPr>
                      <a:r>
                        <a:rPr lang="ja-JP" altLang="en-US" sz="1600" b="0" dirty="0">
                          <a:solidFill>
                            <a:schemeClr val="tx1"/>
                          </a:solidFill>
                          <a:latin typeface="BIZ UDPゴシック" panose="020B0400000000000000" pitchFamily="50" charset="-128"/>
                          <a:ea typeface="BIZ UDPゴシック" panose="020B0400000000000000" pitchFamily="50" charset="-128"/>
                        </a:rPr>
                        <a:t>次期計画では、近年の実績を踏まえ、</a:t>
                      </a:r>
                      <a:r>
                        <a:rPr lang="ja-JP" altLang="en-US" sz="1600" b="1" dirty="0">
                          <a:solidFill>
                            <a:srgbClr val="FF0000"/>
                          </a:solidFill>
                          <a:latin typeface="BIZ UDPゴシック" panose="020B0400000000000000" pitchFamily="50" charset="-128"/>
                          <a:ea typeface="BIZ UDPゴシック" panose="020B0400000000000000" pitchFamily="50" charset="-128"/>
                        </a:rPr>
                        <a:t>国の基準を上回る「毎年８</a:t>
                      </a:r>
                      <a:r>
                        <a:rPr lang="en-US" altLang="ja-JP" sz="1600" b="1" dirty="0">
                          <a:solidFill>
                            <a:srgbClr val="FF0000"/>
                          </a:solidFill>
                          <a:latin typeface="BIZ UDPゴシック" panose="020B0400000000000000" pitchFamily="50" charset="-128"/>
                          <a:ea typeface="BIZ UDPゴシック" panose="020B0400000000000000" pitchFamily="50" charset="-128"/>
                        </a:rPr>
                        <a:t>5</a:t>
                      </a:r>
                      <a:r>
                        <a:rPr lang="ja-JP" altLang="en-US" sz="1600" b="1" dirty="0">
                          <a:solidFill>
                            <a:srgbClr val="FF0000"/>
                          </a:solidFill>
                          <a:latin typeface="BIZ UDPゴシック" panose="020B0400000000000000" pitchFamily="50" charset="-128"/>
                          <a:ea typeface="BIZ UDPゴシック" panose="020B0400000000000000" pitchFamily="50" charset="-128"/>
                        </a:rPr>
                        <a:t>％以上」を目標値として設定</a:t>
                      </a:r>
                      <a:r>
                        <a:rPr lang="ja-JP" altLang="en-US" sz="1600" b="0" dirty="0">
                          <a:solidFill>
                            <a:schemeClr val="tx1"/>
                          </a:solidFill>
                          <a:latin typeface="BIZ UDPゴシック" panose="020B0400000000000000" pitchFamily="50" charset="-128"/>
                          <a:ea typeface="BIZ UDPゴシック" panose="020B0400000000000000" pitchFamily="50" charset="-128"/>
                        </a:rPr>
                        <a:t>する。</a:t>
                      </a:r>
                      <a:endParaRPr lang="en-US" altLang="ja-JP" sz="1600" b="0" dirty="0">
                        <a:solidFill>
                          <a:schemeClr val="tx1"/>
                        </a:solidFill>
                        <a:latin typeface="BIZ UDPゴシック" panose="020B0400000000000000" pitchFamily="50" charset="-128"/>
                        <a:ea typeface="BIZ UDPゴシック" panose="020B0400000000000000" pitchFamily="50" charset="-128"/>
                      </a:endParaRPr>
                    </a:p>
                    <a:p>
                      <a:pPr marL="0" indent="0">
                        <a:spcAft>
                          <a:spcPts val="600"/>
                        </a:spcAft>
                        <a:buFont typeface="BIZ UDPゴシック" panose="020B0400000000000000" pitchFamily="50" charset="-128"/>
                        <a:buNone/>
                      </a:pPr>
                      <a:r>
                        <a:rPr lang="en-US" altLang="ja-JP" sz="1600" b="0" dirty="0">
                          <a:solidFill>
                            <a:schemeClr val="tx1"/>
                          </a:solidFill>
                          <a:latin typeface="BIZ UDPゴシック" panose="020B0400000000000000" pitchFamily="50" charset="-128"/>
                          <a:ea typeface="BIZ UDPゴシック" panose="020B0400000000000000" pitchFamily="50" charset="-128"/>
                        </a:rPr>
                        <a:t>   </a:t>
                      </a:r>
                      <a:r>
                        <a:rPr lang="ja-JP" altLang="en-US"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５年度：８３．０％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６年度：８８．５％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年度：８３．９％</a:t>
                      </a:r>
                      <a:endParaRPr lang="ja-JP" altLang="en-US" sz="1600" b="1" dirty="0">
                        <a:solidFill>
                          <a:schemeClr val="accent1"/>
                        </a:solidFill>
                        <a:latin typeface="BIZ UDPゴシック" panose="020B0400000000000000" pitchFamily="50" charset="-128"/>
                        <a:ea typeface="BIZ UDPゴシック" panose="020B0400000000000000" pitchFamily="50" charset="-128"/>
                      </a:endParaRPr>
                    </a:p>
                  </a:txBody>
                  <a:tcPr anchor="ctr">
                    <a:noFill/>
                  </a:tcPr>
                </a:tc>
                <a:extLst>
                  <a:ext uri="{0D108BD9-81ED-4DB2-BD59-A6C34878D82A}">
                    <a16:rowId xmlns:a16="http://schemas.microsoft.com/office/drawing/2014/main" val="3932873646"/>
                  </a:ext>
                </a:extLst>
              </a:tr>
              <a:tr h="1692258">
                <a:tc>
                  <a:txBody>
                    <a:bodyPr/>
                    <a:lstStyle/>
                    <a:p>
                      <a:pPr algn="ctr"/>
                      <a:r>
                        <a:rPr kumimoji="1" lang="ja-JP" altLang="en-US" sz="1600" dirty="0">
                          <a:latin typeface="BIZ UDPゴシック" panose="020B0400000000000000" pitchFamily="50" charset="-128"/>
                          <a:ea typeface="BIZ UDPゴシック" panose="020B0400000000000000" pitchFamily="50" charset="-128"/>
                        </a:rPr>
                        <a:t>４</a:t>
                      </a:r>
                    </a:p>
                  </a:txBody>
                  <a:tcPr anchor="ctr">
                    <a:solidFill>
                      <a:srgbClr val="E9EBF5"/>
                    </a:solidFill>
                  </a:tcPr>
                </a:tc>
                <a:tc>
                  <a:txBody>
                    <a:bodyPr/>
                    <a:lstStyle/>
                    <a:p>
                      <a:pPr marL="271463" marR="0" lvl="0" indent="-180975"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dirty="0">
                          <a:solidFill>
                            <a:schemeClr val="tx1"/>
                          </a:solidFill>
                          <a:latin typeface="BIZ UDPゴシック" panose="020B0400000000000000" pitchFamily="50" charset="-128"/>
                          <a:ea typeface="BIZ UDPゴシック" panose="020B0400000000000000" pitchFamily="50" charset="-128"/>
                        </a:rPr>
                        <a:t>現行計画では、目標値８０％以上に対し、</a:t>
                      </a:r>
                      <a:r>
                        <a:rPr lang="en-US" altLang="ja-JP" sz="1600" dirty="0">
                          <a:solidFill>
                            <a:schemeClr val="tx1"/>
                          </a:solidFill>
                          <a:latin typeface="BIZ UDPゴシック" panose="020B0400000000000000" pitchFamily="50" charset="-128"/>
                          <a:ea typeface="BIZ UDPゴシック" panose="020B0400000000000000" pitchFamily="50" charset="-128"/>
                        </a:rPr>
                        <a:t>R</a:t>
                      </a:r>
                      <a:r>
                        <a:rPr lang="ja-JP" altLang="en-US" sz="1600" dirty="0">
                          <a:solidFill>
                            <a:schemeClr val="tx1"/>
                          </a:solidFill>
                          <a:latin typeface="BIZ UDPゴシック" panose="020B0400000000000000" pitchFamily="50" charset="-128"/>
                          <a:ea typeface="BIZ UDPゴシック" panose="020B0400000000000000" pitchFamily="50" charset="-128"/>
                        </a:rPr>
                        <a:t>５～７年度は就職率が８１．０～８４．５％で推移している。</a:t>
                      </a:r>
                      <a:endParaRPr lang="en-US" altLang="ja-JP" sz="1600" dirty="0">
                        <a:solidFill>
                          <a:schemeClr val="tx1"/>
                        </a:solidFill>
                        <a:latin typeface="BIZ UDPゴシック" panose="020B0400000000000000" pitchFamily="50" charset="-128"/>
                        <a:ea typeface="BIZ UDPゴシック" panose="020B0400000000000000" pitchFamily="50" charset="-128"/>
                      </a:endParaRPr>
                    </a:p>
                    <a:p>
                      <a:pPr marL="271463" indent="-180975">
                        <a:buFont typeface="Arial" panose="020B0604020202020204" pitchFamily="34" charset="0"/>
                        <a:buChar char="•"/>
                      </a:pPr>
                      <a:r>
                        <a:rPr lang="ja-JP" altLang="en-US" sz="1600" dirty="0">
                          <a:solidFill>
                            <a:schemeClr val="tx1"/>
                          </a:solidFill>
                          <a:latin typeface="BIZ UDPゴシック" panose="020B0400000000000000" pitchFamily="50" charset="-128"/>
                          <a:ea typeface="BIZ UDPゴシック" panose="020B0400000000000000" pitchFamily="50" charset="-128"/>
                        </a:rPr>
                        <a:t>「令和８年度全国職業訓練実施計画」</a:t>
                      </a:r>
                      <a:r>
                        <a:rPr lang="en-US" altLang="ja-JP" sz="1600" b="0" baseline="30000" dirty="0">
                          <a:solidFill>
                            <a:schemeClr val="tx1"/>
                          </a:solidFill>
                          <a:latin typeface="BIZ UDPゴシック" panose="020B0400000000000000" pitchFamily="50" charset="-128"/>
                          <a:ea typeface="BIZ UDPゴシック" panose="020B0400000000000000" pitchFamily="50" charset="-128"/>
                        </a:rPr>
                        <a:t>※</a:t>
                      </a:r>
                      <a:r>
                        <a:rPr lang="ja-JP" altLang="en-US" sz="1600" dirty="0">
                          <a:solidFill>
                            <a:schemeClr val="tx1"/>
                          </a:solidFill>
                          <a:latin typeface="BIZ UDPゴシック" panose="020B0400000000000000" pitchFamily="50" charset="-128"/>
                          <a:ea typeface="BIZ UDPゴシック" panose="020B0400000000000000" pitchFamily="50" charset="-128"/>
                        </a:rPr>
                        <a:t>では、離職者訓練（委託訓練）について、近年の実績を踏まえたものとなるよう、</a:t>
                      </a:r>
                      <a:r>
                        <a:rPr lang="en-US" altLang="ja-JP" sz="1600" dirty="0">
                          <a:solidFill>
                            <a:schemeClr val="tx1"/>
                          </a:solidFill>
                          <a:latin typeface="BIZ UDPゴシック" panose="020B0400000000000000" pitchFamily="50" charset="-128"/>
                          <a:ea typeface="BIZ UDPゴシック" panose="020B0400000000000000" pitchFamily="50" charset="-128"/>
                        </a:rPr>
                        <a:t>2024</a:t>
                      </a:r>
                      <a:r>
                        <a:rPr lang="ja-JP" altLang="en-US" sz="1600" dirty="0">
                          <a:solidFill>
                            <a:schemeClr val="tx1"/>
                          </a:solidFill>
                          <a:latin typeface="BIZ UDPゴシック" panose="020B0400000000000000" pitchFamily="50" charset="-128"/>
                          <a:ea typeface="BIZ UDPゴシック" panose="020B0400000000000000" pitchFamily="50" charset="-128"/>
                        </a:rPr>
                        <a:t>年度の目標値（７５％）及び過去５年間（</a:t>
                      </a:r>
                      <a:r>
                        <a:rPr lang="en-US" altLang="ja-JP" sz="1600" dirty="0">
                          <a:solidFill>
                            <a:schemeClr val="tx1"/>
                          </a:solidFill>
                          <a:latin typeface="BIZ UDPゴシック" panose="020B0400000000000000" pitchFamily="50" charset="-128"/>
                          <a:ea typeface="BIZ UDPゴシック" panose="020B0400000000000000" pitchFamily="50" charset="-128"/>
                        </a:rPr>
                        <a:t>2019</a:t>
                      </a:r>
                      <a:r>
                        <a:rPr lang="ja-JP" altLang="en-US" sz="1600" dirty="0">
                          <a:solidFill>
                            <a:schemeClr val="tx1"/>
                          </a:solidFill>
                          <a:latin typeface="BIZ UDPゴシック" panose="020B0400000000000000" pitchFamily="50" charset="-128"/>
                          <a:ea typeface="BIZ UDPゴシック" panose="020B0400000000000000" pitchFamily="50" charset="-128"/>
                        </a:rPr>
                        <a:t>～</a:t>
                      </a:r>
                      <a:r>
                        <a:rPr lang="en-US" altLang="ja-JP" sz="1600" dirty="0">
                          <a:solidFill>
                            <a:schemeClr val="tx1"/>
                          </a:solidFill>
                          <a:latin typeface="BIZ UDPゴシック" panose="020B0400000000000000" pitchFamily="50" charset="-128"/>
                          <a:ea typeface="BIZ UDPゴシック" panose="020B0400000000000000" pitchFamily="50" charset="-128"/>
                        </a:rPr>
                        <a:t>2023</a:t>
                      </a:r>
                      <a:r>
                        <a:rPr lang="ja-JP" altLang="en-US" sz="1600" dirty="0">
                          <a:solidFill>
                            <a:schemeClr val="tx1"/>
                          </a:solidFill>
                          <a:latin typeface="BIZ UDPゴシック" panose="020B0400000000000000" pitchFamily="50" charset="-128"/>
                          <a:ea typeface="BIZ UDPゴシック" panose="020B0400000000000000" pitchFamily="50" charset="-128"/>
                        </a:rPr>
                        <a:t>年度）の就職率実績（平均値：</a:t>
                      </a:r>
                      <a:r>
                        <a:rPr lang="en-US" altLang="ja-JP" sz="1600" dirty="0">
                          <a:solidFill>
                            <a:schemeClr val="tx1"/>
                          </a:solidFill>
                          <a:latin typeface="BIZ UDPゴシック" panose="020B0400000000000000" pitchFamily="50" charset="-128"/>
                          <a:ea typeface="BIZ UDPゴシック" panose="020B0400000000000000" pitchFamily="50" charset="-128"/>
                        </a:rPr>
                        <a:t>7</a:t>
                      </a:r>
                      <a:r>
                        <a:rPr lang="ja-JP" altLang="en-US" sz="1600" dirty="0">
                          <a:solidFill>
                            <a:schemeClr val="tx1"/>
                          </a:solidFill>
                          <a:latin typeface="BIZ UDPゴシック" panose="020B0400000000000000" pitchFamily="50" charset="-128"/>
                          <a:ea typeface="BIZ UDPゴシック" panose="020B0400000000000000" pitchFamily="50" charset="-128"/>
                        </a:rPr>
                        <a:t>３</a:t>
                      </a:r>
                      <a:r>
                        <a:rPr lang="en-US" altLang="ja-JP" sz="1600" dirty="0">
                          <a:solidFill>
                            <a:schemeClr val="tx1"/>
                          </a:solidFill>
                          <a:latin typeface="BIZ UDPゴシック" panose="020B0400000000000000" pitchFamily="50" charset="-128"/>
                          <a:ea typeface="BIZ UDPゴシック" panose="020B0400000000000000" pitchFamily="50" charset="-128"/>
                        </a:rPr>
                        <a:t>.</a:t>
                      </a:r>
                      <a:r>
                        <a:rPr lang="ja-JP" altLang="en-US" sz="1600" dirty="0">
                          <a:solidFill>
                            <a:schemeClr val="tx1"/>
                          </a:solidFill>
                          <a:latin typeface="BIZ UDPゴシック" panose="020B0400000000000000" pitchFamily="50" charset="-128"/>
                          <a:ea typeface="BIZ UDPゴシック" panose="020B0400000000000000" pitchFamily="50" charset="-128"/>
                        </a:rPr>
                        <a:t>７％）を踏まえ、</a:t>
                      </a:r>
                      <a:r>
                        <a:rPr lang="ja-JP" altLang="en-US" sz="1600" b="1" dirty="0">
                          <a:solidFill>
                            <a:srgbClr val="FF0000"/>
                          </a:solidFill>
                          <a:latin typeface="BIZ UDPゴシック" panose="020B0400000000000000" pitchFamily="50" charset="-128"/>
                          <a:ea typeface="BIZ UDPゴシック" panose="020B0400000000000000" pitchFamily="50" charset="-128"/>
                        </a:rPr>
                        <a:t>国は、２０２５年度の目標値を７５％に設定</a:t>
                      </a:r>
                      <a:r>
                        <a:rPr lang="ja-JP" altLang="en-US" sz="1600" dirty="0">
                          <a:solidFill>
                            <a:schemeClr val="tx1"/>
                          </a:solidFill>
                          <a:latin typeface="BIZ UDPゴシック" panose="020B0400000000000000" pitchFamily="50" charset="-128"/>
                          <a:ea typeface="BIZ UDPゴシック" panose="020B0400000000000000" pitchFamily="50" charset="-128"/>
                        </a:rPr>
                        <a:t>している。</a:t>
                      </a:r>
                      <a:endParaRPr lang="en-US" altLang="ja-JP" sz="1600" dirty="0">
                        <a:solidFill>
                          <a:schemeClr val="tx1"/>
                        </a:solidFill>
                        <a:latin typeface="BIZ UDPゴシック" panose="020B0400000000000000" pitchFamily="50" charset="-128"/>
                        <a:ea typeface="BIZ UDPゴシック" panose="020B0400000000000000" pitchFamily="50" charset="-128"/>
                      </a:endParaRPr>
                    </a:p>
                    <a:p>
                      <a:pPr marL="285750" indent="-285750">
                        <a:spcAft>
                          <a:spcPts val="600"/>
                        </a:spcAft>
                        <a:buFont typeface="BIZ UDPゴシック" panose="020B0400000000000000" pitchFamily="50" charset="-128"/>
                        <a:buChar char="○"/>
                      </a:pPr>
                      <a:r>
                        <a:rPr lang="ja-JP" altLang="en-US" sz="1600" dirty="0">
                          <a:solidFill>
                            <a:schemeClr val="tx1"/>
                          </a:solidFill>
                          <a:latin typeface="BIZ UDPゴシック" panose="020B0400000000000000" pitchFamily="50" charset="-128"/>
                          <a:ea typeface="BIZ UDPゴシック" panose="020B0400000000000000" pitchFamily="50" charset="-128"/>
                        </a:rPr>
                        <a:t>次期計画では、近年の実績を踏まえ、</a:t>
                      </a:r>
                      <a:r>
                        <a:rPr lang="ja-JP" altLang="en-US" sz="1600" b="1" dirty="0">
                          <a:solidFill>
                            <a:srgbClr val="FF0000"/>
                          </a:solidFill>
                          <a:latin typeface="BIZ UDPゴシック" panose="020B0400000000000000" pitchFamily="50" charset="-128"/>
                          <a:ea typeface="BIZ UDPゴシック" panose="020B0400000000000000" pitchFamily="50" charset="-128"/>
                        </a:rPr>
                        <a:t>国の基準を上回る「毎年８</a:t>
                      </a:r>
                      <a:r>
                        <a:rPr lang="en-US" altLang="ja-JP" sz="1600" b="1" dirty="0">
                          <a:solidFill>
                            <a:srgbClr val="FF0000"/>
                          </a:solidFill>
                          <a:latin typeface="BIZ UDPゴシック" panose="020B0400000000000000" pitchFamily="50" charset="-128"/>
                          <a:ea typeface="BIZ UDPゴシック" panose="020B0400000000000000" pitchFamily="50" charset="-128"/>
                        </a:rPr>
                        <a:t>5</a:t>
                      </a:r>
                      <a:r>
                        <a:rPr lang="ja-JP" altLang="en-US" sz="1600" b="1" dirty="0">
                          <a:solidFill>
                            <a:srgbClr val="FF0000"/>
                          </a:solidFill>
                          <a:latin typeface="BIZ UDPゴシック" panose="020B0400000000000000" pitchFamily="50" charset="-128"/>
                          <a:ea typeface="BIZ UDPゴシック" panose="020B0400000000000000" pitchFamily="50" charset="-128"/>
                        </a:rPr>
                        <a:t>％以上」を目標値として設定</a:t>
                      </a:r>
                      <a:r>
                        <a:rPr lang="ja-JP" altLang="en-US" sz="1600" dirty="0">
                          <a:solidFill>
                            <a:schemeClr val="tx1"/>
                          </a:solidFill>
                          <a:latin typeface="BIZ UDPゴシック" panose="020B0400000000000000" pitchFamily="50" charset="-128"/>
                          <a:ea typeface="BIZ UDPゴシック" panose="020B0400000000000000" pitchFamily="50" charset="-128"/>
                        </a:rPr>
                        <a:t>する。</a:t>
                      </a:r>
                      <a:endParaRPr lang="en-US" altLang="ja-JP" sz="1600" dirty="0">
                        <a:solidFill>
                          <a:schemeClr val="tx1"/>
                        </a:solidFill>
                        <a:latin typeface="BIZ UDPゴシック" panose="020B0400000000000000" pitchFamily="50" charset="-128"/>
                        <a:ea typeface="BIZ UDPゴシック" panose="020B0400000000000000" pitchFamily="50" charset="-128"/>
                      </a:endParaRPr>
                    </a:p>
                    <a:p>
                      <a:pPr marL="0" indent="0">
                        <a:spcAft>
                          <a:spcPts val="600"/>
                        </a:spcAft>
                        <a:buFont typeface="BIZ UDPゴシック" panose="020B0400000000000000" pitchFamily="50" charset="-128"/>
                        <a:buNone/>
                      </a:pPr>
                      <a:r>
                        <a:rPr kumimoji="1" lang="en-US" altLang="ja-JP" sz="1600" b="0" dirty="0">
                          <a:solidFill>
                            <a:schemeClr val="tx1"/>
                          </a:solidFill>
                          <a:latin typeface="BIZ UDPゴシック" panose="020B0400000000000000" pitchFamily="50" charset="-128"/>
                          <a:ea typeface="BIZ UDPゴシック" panose="020B0400000000000000" pitchFamily="50" charset="-128"/>
                        </a:rPr>
                        <a:t> </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５年度：８１．０％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６年度：８４．５％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７年度：８１．３％　　</a:t>
                      </a:r>
                      <a:endParaRPr lang="ja-JP" altLang="en-US" sz="1600" b="1" dirty="0">
                        <a:solidFill>
                          <a:schemeClr val="accent1"/>
                        </a:solidFill>
                        <a:latin typeface="BIZ UDPゴシック" panose="020B0400000000000000" pitchFamily="50" charset="-128"/>
                        <a:ea typeface="BIZ UDPゴシック" panose="020B0400000000000000" pitchFamily="50" charset="-128"/>
                      </a:endParaRPr>
                    </a:p>
                  </a:txBody>
                  <a:tcPr anchor="ctr">
                    <a:solidFill>
                      <a:srgbClr val="E9EBF5"/>
                    </a:solidFill>
                  </a:tcPr>
                </a:tc>
                <a:extLst>
                  <a:ext uri="{0D108BD9-81ED-4DB2-BD59-A6C34878D82A}">
                    <a16:rowId xmlns:a16="http://schemas.microsoft.com/office/drawing/2014/main" val="4059443284"/>
                  </a:ext>
                </a:extLst>
              </a:tr>
              <a:tr h="1436789">
                <a:tc>
                  <a:txBody>
                    <a:bodyPr/>
                    <a:lstStyle/>
                    <a:p>
                      <a:pPr algn="ctr"/>
                      <a:r>
                        <a:rPr kumimoji="1" lang="ja-JP" altLang="en-US" sz="1600" dirty="0">
                          <a:latin typeface="BIZ UDPゴシック" panose="020B0400000000000000" pitchFamily="50" charset="-128"/>
                          <a:ea typeface="BIZ UDPゴシック" panose="020B0400000000000000" pitchFamily="50" charset="-128"/>
                        </a:rPr>
                        <a:t>５</a:t>
                      </a:r>
                    </a:p>
                  </a:txBody>
                  <a:tcPr anchor="ctr">
                    <a:noFill/>
                  </a:tcPr>
                </a:tc>
                <a:tc>
                  <a:txBody>
                    <a:bodyPr/>
                    <a:lstStyle/>
                    <a:p>
                      <a:pPr marL="271463" marR="0" lvl="0" indent="-180975" algn="l" defTabSz="12801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b="0" dirty="0">
                          <a:solidFill>
                            <a:schemeClr val="tx1"/>
                          </a:solidFill>
                          <a:latin typeface="BIZ UDPゴシック" panose="020B0400000000000000" pitchFamily="50" charset="-128"/>
                          <a:ea typeface="BIZ UDPゴシック" panose="020B0400000000000000" pitchFamily="50" charset="-128"/>
                        </a:rPr>
                        <a:t>現行計画では、目標値５５％以上に対し、</a:t>
                      </a:r>
                      <a:r>
                        <a:rPr lang="en-US" altLang="ja-JP" sz="1600" b="0" dirty="0">
                          <a:solidFill>
                            <a:schemeClr val="tx1"/>
                          </a:solidFill>
                          <a:latin typeface="BIZ UDPゴシック" panose="020B0400000000000000" pitchFamily="50" charset="-128"/>
                          <a:ea typeface="BIZ UDPゴシック" panose="020B0400000000000000" pitchFamily="50" charset="-128"/>
                        </a:rPr>
                        <a:t>R5</a:t>
                      </a:r>
                      <a:r>
                        <a:rPr lang="ja-JP" altLang="en-US" sz="1600" b="0" dirty="0">
                          <a:solidFill>
                            <a:schemeClr val="tx1"/>
                          </a:solidFill>
                          <a:latin typeface="BIZ UDPゴシック" panose="020B0400000000000000" pitchFamily="50" charset="-128"/>
                          <a:ea typeface="BIZ UDPゴシック" panose="020B0400000000000000" pitchFamily="50" charset="-128"/>
                        </a:rPr>
                        <a:t>～７年度は就職率が４３．７～５７．３％で推移している。</a:t>
                      </a:r>
                      <a:endParaRPr lang="en-US" altLang="ja-JP" sz="1600" b="0" dirty="0">
                        <a:solidFill>
                          <a:schemeClr val="tx1"/>
                        </a:solidFill>
                        <a:latin typeface="BIZ UDPゴシック" panose="020B0400000000000000" pitchFamily="50" charset="-128"/>
                        <a:ea typeface="BIZ UDPゴシック" panose="020B0400000000000000" pitchFamily="50" charset="-128"/>
                      </a:endParaRPr>
                    </a:p>
                    <a:p>
                      <a:pPr marL="271463" indent="-180975">
                        <a:buFont typeface="Arial" panose="020B0604020202020204" pitchFamily="34" charset="0"/>
                        <a:buChar char="•"/>
                      </a:pPr>
                      <a:r>
                        <a:rPr lang="ja-JP" altLang="en-US" sz="1600" b="0" dirty="0">
                          <a:solidFill>
                            <a:schemeClr val="tx1"/>
                          </a:solidFill>
                          <a:latin typeface="BIZ UDPゴシック" panose="020B0400000000000000" pitchFamily="50" charset="-128"/>
                          <a:ea typeface="BIZ UDPゴシック" panose="020B0400000000000000" pitchFamily="50" charset="-128"/>
                        </a:rPr>
                        <a:t>「令和８年度全国職業訓練実施計画」</a:t>
                      </a:r>
                      <a:r>
                        <a:rPr lang="en-US" altLang="ja-JP" sz="1600" b="0" baseline="30000" dirty="0">
                          <a:solidFill>
                            <a:schemeClr val="tx1"/>
                          </a:solidFill>
                          <a:latin typeface="BIZ UDPゴシック" panose="020B0400000000000000" pitchFamily="50" charset="-128"/>
                          <a:ea typeface="BIZ UDPゴシック" panose="020B0400000000000000" pitchFamily="50" charset="-128"/>
                        </a:rPr>
                        <a:t>※</a:t>
                      </a:r>
                      <a:r>
                        <a:rPr lang="ja-JP" altLang="en-US" sz="1600" b="0" dirty="0">
                          <a:solidFill>
                            <a:schemeClr val="tx1"/>
                          </a:solidFill>
                          <a:latin typeface="BIZ UDPゴシック" panose="020B0400000000000000" pitchFamily="50" charset="-128"/>
                          <a:ea typeface="BIZ UDPゴシック" panose="020B0400000000000000" pitchFamily="50" charset="-128"/>
                        </a:rPr>
                        <a:t>では、障害者等に対する公共職業訓練（委託訓練）について、</a:t>
                      </a:r>
                      <a:r>
                        <a:rPr lang="ja-JP" altLang="en-US" sz="1600" b="1" dirty="0">
                          <a:solidFill>
                            <a:srgbClr val="FF0000"/>
                          </a:solidFill>
                          <a:latin typeface="BIZ UDPゴシック" panose="020B0400000000000000" pitchFamily="50" charset="-128"/>
                          <a:ea typeface="BIZ UDPゴシック" panose="020B0400000000000000" pitchFamily="50" charset="-128"/>
                        </a:rPr>
                        <a:t>国は、２０２５年度の目標値を５５％に設定</a:t>
                      </a:r>
                      <a:r>
                        <a:rPr lang="ja-JP" altLang="en-US" sz="1600" b="0" dirty="0">
                          <a:solidFill>
                            <a:schemeClr val="tx1"/>
                          </a:solidFill>
                          <a:latin typeface="BIZ UDPゴシック" panose="020B0400000000000000" pitchFamily="50" charset="-128"/>
                          <a:ea typeface="BIZ UDPゴシック" panose="020B0400000000000000" pitchFamily="50" charset="-128"/>
                        </a:rPr>
                        <a:t>している。</a:t>
                      </a:r>
                      <a:endParaRPr lang="en-US" altLang="ja-JP" sz="1600" b="0" dirty="0">
                        <a:solidFill>
                          <a:schemeClr val="tx1"/>
                        </a:solidFill>
                        <a:latin typeface="BIZ UDPゴシック" panose="020B0400000000000000" pitchFamily="50" charset="-128"/>
                        <a:ea typeface="BIZ UDPゴシック" panose="020B0400000000000000" pitchFamily="50" charset="-128"/>
                      </a:endParaRPr>
                    </a:p>
                    <a:p>
                      <a:pPr marL="285750" indent="-285750">
                        <a:spcAft>
                          <a:spcPts val="600"/>
                        </a:spcAft>
                        <a:buFont typeface="BIZ UDPゴシック" panose="020B0400000000000000" pitchFamily="50" charset="-128"/>
                        <a:buChar char="○"/>
                      </a:pPr>
                      <a:r>
                        <a:rPr lang="ja-JP" altLang="en-US" sz="1600" b="0" dirty="0">
                          <a:solidFill>
                            <a:schemeClr val="tx1"/>
                          </a:solidFill>
                          <a:latin typeface="BIZ UDPゴシック" panose="020B0400000000000000" pitchFamily="50" charset="-128"/>
                          <a:ea typeface="BIZ UDPゴシック" panose="020B0400000000000000" pitchFamily="50" charset="-128"/>
                        </a:rPr>
                        <a:t>次期計画では、近年の実績を踏まえ、</a:t>
                      </a:r>
                      <a:r>
                        <a:rPr lang="ja-JP" altLang="en-US" sz="1600" b="1" dirty="0">
                          <a:solidFill>
                            <a:srgbClr val="FF0000"/>
                          </a:solidFill>
                          <a:latin typeface="BIZ UDPゴシック" panose="020B0400000000000000" pitchFamily="50" charset="-128"/>
                          <a:ea typeface="BIZ UDPゴシック" panose="020B0400000000000000" pitchFamily="50" charset="-128"/>
                        </a:rPr>
                        <a:t>国の基準と同じ「毎年５５％以上」を目標値として引き続き設定</a:t>
                      </a:r>
                      <a:r>
                        <a:rPr lang="ja-JP" altLang="en-US" sz="1600" b="0" dirty="0">
                          <a:solidFill>
                            <a:schemeClr val="tx1"/>
                          </a:solidFill>
                          <a:latin typeface="BIZ UDPゴシック" panose="020B0400000000000000" pitchFamily="50" charset="-128"/>
                          <a:ea typeface="BIZ UDPゴシック" panose="020B0400000000000000" pitchFamily="50" charset="-128"/>
                        </a:rPr>
                        <a:t>する。</a:t>
                      </a:r>
                      <a:endParaRPr lang="en-US" altLang="ja-JP" sz="1600" b="0" dirty="0">
                        <a:solidFill>
                          <a:schemeClr val="tx1"/>
                        </a:solidFill>
                        <a:latin typeface="BIZ UDPゴシック" panose="020B0400000000000000" pitchFamily="50" charset="-128"/>
                        <a:ea typeface="BIZ UDPゴシック" panose="020B0400000000000000" pitchFamily="50" charset="-128"/>
                      </a:endParaRPr>
                    </a:p>
                    <a:p>
                      <a:pPr marL="0" indent="0">
                        <a:spcAft>
                          <a:spcPts val="600"/>
                        </a:spcAft>
                        <a:buFont typeface="BIZ UDPゴシック" panose="020B0400000000000000" pitchFamily="50" charset="-128"/>
                        <a:buNone/>
                      </a:pPr>
                      <a:r>
                        <a:rPr kumimoji="1" lang="en-US" altLang="ja-JP"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５年度：４３．７％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６年度：５２</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.0</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年度：５７．３％</a:t>
                      </a:r>
                      <a:endParaRPr lang="ja-JP" altLang="en-US" sz="1600" b="1" dirty="0">
                        <a:solidFill>
                          <a:schemeClr val="accent1"/>
                        </a:solidFill>
                        <a:latin typeface="BIZ UDPゴシック" panose="020B0400000000000000" pitchFamily="50" charset="-128"/>
                        <a:ea typeface="BIZ UDPゴシック" panose="020B0400000000000000" pitchFamily="50" charset="-128"/>
                      </a:endParaRPr>
                    </a:p>
                  </a:txBody>
                  <a:tcPr anchor="ctr">
                    <a:noFill/>
                  </a:tcPr>
                </a:tc>
                <a:extLst>
                  <a:ext uri="{0D108BD9-81ED-4DB2-BD59-A6C34878D82A}">
                    <a16:rowId xmlns:a16="http://schemas.microsoft.com/office/drawing/2014/main" val="185414153"/>
                  </a:ext>
                </a:extLst>
              </a:tr>
            </a:tbl>
          </a:graphicData>
        </a:graphic>
      </p:graphicFrame>
      <p:sp>
        <p:nvSpPr>
          <p:cNvPr id="2" name="大かっこ 1">
            <a:extLst>
              <a:ext uri="{FF2B5EF4-FFF2-40B4-BE49-F238E27FC236}">
                <a16:creationId xmlns:a16="http://schemas.microsoft.com/office/drawing/2014/main" id="{341E4E97-DC4D-42C3-A7C7-BF4C33471D7C}"/>
              </a:ext>
            </a:extLst>
          </p:cNvPr>
          <p:cNvSpPr/>
          <p:nvPr/>
        </p:nvSpPr>
        <p:spPr>
          <a:xfrm>
            <a:off x="1051566" y="1937079"/>
            <a:ext cx="5513560" cy="596915"/>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FF0000"/>
              </a:solidFill>
            </a:endParaRPr>
          </a:p>
        </p:txBody>
      </p:sp>
      <p:sp>
        <p:nvSpPr>
          <p:cNvPr id="6" name="テキスト ボックス 5">
            <a:extLst>
              <a:ext uri="{FF2B5EF4-FFF2-40B4-BE49-F238E27FC236}">
                <a16:creationId xmlns:a16="http://schemas.microsoft.com/office/drawing/2014/main" id="{D0BF20A6-434C-2791-E83A-90E536E72251}"/>
              </a:ext>
            </a:extLst>
          </p:cNvPr>
          <p:cNvSpPr txBox="1"/>
          <p:nvPr/>
        </p:nvSpPr>
        <p:spPr>
          <a:xfrm>
            <a:off x="7033411" y="9046962"/>
            <a:ext cx="5634876" cy="307777"/>
          </a:xfrm>
          <a:prstGeom prst="rect">
            <a:avLst/>
          </a:prstGeom>
          <a:solidFill>
            <a:schemeClr val="bg1"/>
          </a:solidFill>
          <a:ln>
            <a:noFill/>
          </a:ln>
        </p:spPr>
        <p:txBody>
          <a:bodyPr wrap="none" rtlCol="0">
            <a:spAutoFit/>
          </a:bodyPr>
          <a:lstStyle/>
          <a:p>
            <a:pPr algn="l"/>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令和８年度全国職業訓練実施計画ｐ</a:t>
            </a:r>
            <a:r>
              <a:rPr kumimoji="1" lang="en-US" altLang="ja-JP" sz="1400" dirty="0">
                <a:latin typeface="BIZ UDPゴシック" panose="020B0400000000000000" pitchFamily="50" charset="-128"/>
                <a:ea typeface="BIZ UDPゴシック" panose="020B0400000000000000" pitchFamily="50" charset="-128"/>
              </a:rPr>
              <a:t>10/</a:t>
            </a:r>
            <a:r>
              <a:rPr kumimoji="1" lang="ja-JP" altLang="en-US" sz="1400" dirty="0">
                <a:latin typeface="BIZ UDPゴシック" panose="020B0400000000000000" pitchFamily="50" charset="-128"/>
                <a:ea typeface="BIZ UDPゴシック" panose="020B0400000000000000" pitchFamily="50" charset="-128"/>
              </a:rPr>
              <a:t>第５次障害者基本計画ｐ３２</a:t>
            </a:r>
          </a:p>
        </p:txBody>
      </p:sp>
      <p:sp>
        <p:nvSpPr>
          <p:cNvPr id="8" name="円/楕円 30">
            <a:extLst>
              <a:ext uri="{FF2B5EF4-FFF2-40B4-BE49-F238E27FC236}">
                <a16:creationId xmlns:a16="http://schemas.microsoft.com/office/drawing/2014/main" id="{B126FA78-50ED-603C-14ED-6F6B3AEB1800}"/>
              </a:ext>
            </a:extLst>
          </p:cNvPr>
          <p:cNvSpPr/>
          <p:nvPr/>
        </p:nvSpPr>
        <p:spPr>
          <a:xfrm>
            <a:off x="12242185" y="131052"/>
            <a:ext cx="360000" cy="360000"/>
          </a:xfrm>
          <a:prstGeom prst="ellipse">
            <a:avLst/>
          </a:prstGeom>
          <a:solidFill>
            <a:schemeClr val="bg1"/>
          </a:solidFill>
          <a:ln w="12700">
            <a:solidFill>
              <a:schemeClr val="accent1">
                <a:lumMod val="75000"/>
              </a:schemeClr>
            </a:solidFill>
          </a:ln>
          <a:effectLst/>
        </p:spPr>
        <p:style>
          <a:lnRef idx="0">
            <a:schemeClr val="accent6"/>
          </a:lnRef>
          <a:fillRef idx="3">
            <a:schemeClr val="accent6"/>
          </a:fillRef>
          <a:effectRef idx="3">
            <a:schemeClr val="accent6"/>
          </a:effectRef>
          <a:fontRef idx="minor">
            <a:schemeClr val="lt1"/>
          </a:fontRef>
        </p:style>
        <p:txBody>
          <a:bodyPr wrap="square" lIns="0" tIns="36000" rIns="0" bIns="54000" rtlCol="0" anchor="ctr" anchorCtr="1"/>
          <a:lstStyle/>
          <a:p>
            <a:pPr algn="ctr"/>
            <a:fld id="{9439D75A-5D0D-4091-BA6B-B620B8DC6492}" type="slidenum">
              <a:rPr lang="ja-JP" altLang="en-US" sz="1400" b="1">
                <a:solidFill>
                  <a:schemeClr val="accent1">
                    <a:lumMod val="50000"/>
                  </a:schemeClr>
                </a:solidFill>
                <a:latin typeface="BIZ UDPゴシック" panose="020B0400000000000000" pitchFamily="50" charset="-128"/>
                <a:ea typeface="BIZ UDPゴシック" panose="020B0400000000000000" pitchFamily="50" charset="-128"/>
              </a:rPr>
              <a:t>2</a:t>
            </a:fld>
            <a:endParaRPr lang="en-US" altLang="ja-JP" sz="1400" b="1" dirty="0">
              <a:solidFill>
                <a:schemeClr val="accent1">
                  <a:lumMod val="50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500922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6B00D-5A91-5B88-61F5-74E964D78255}"/>
            </a:ext>
          </a:extLst>
        </p:cNvPr>
        <p:cNvGrpSpPr/>
        <p:nvPr/>
      </p:nvGrpSpPr>
      <p:grpSpPr>
        <a:xfrm>
          <a:off x="0" y="0"/>
          <a:ext cx="0" cy="0"/>
          <a:chOff x="0" y="0"/>
          <a:chExt cx="0" cy="0"/>
        </a:xfrm>
      </p:grpSpPr>
      <p:graphicFrame>
        <p:nvGraphicFramePr>
          <p:cNvPr id="3" name="表 4">
            <a:extLst>
              <a:ext uri="{FF2B5EF4-FFF2-40B4-BE49-F238E27FC236}">
                <a16:creationId xmlns:a16="http://schemas.microsoft.com/office/drawing/2014/main" id="{C2652B12-CA45-3222-5815-2119A4EE2932}"/>
              </a:ext>
            </a:extLst>
          </p:cNvPr>
          <p:cNvGraphicFramePr>
            <a:graphicFrameLocks noGrp="1"/>
          </p:cNvGraphicFramePr>
          <p:nvPr>
            <p:extLst>
              <p:ext uri="{D42A27DB-BD31-4B8C-83A1-F6EECF244321}">
                <p14:modId xmlns:p14="http://schemas.microsoft.com/office/powerpoint/2010/main" val="3074974776"/>
              </p:ext>
            </p:extLst>
          </p:nvPr>
        </p:nvGraphicFramePr>
        <p:xfrm>
          <a:off x="339685" y="992649"/>
          <a:ext cx="12122229" cy="2872467"/>
        </p:xfrm>
        <a:graphic>
          <a:graphicData uri="http://schemas.openxmlformats.org/drawingml/2006/table">
            <a:tbl>
              <a:tblPr firstRow="1" bandRow="1">
                <a:tableStyleId>{5C22544A-7EE6-4342-B048-85BDC9FD1C3A}</a:tableStyleId>
              </a:tblPr>
              <a:tblGrid>
                <a:gridCol w="514895">
                  <a:extLst>
                    <a:ext uri="{9D8B030D-6E8A-4147-A177-3AD203B41FA5}">
                      <a16:colId xmlns:a16="http://schemas.microsoft.com/office/drawing/2014/main" val="2019815011"/>
                    </a:ext>
                  </a:extLst>
                </a:gridCol>
                <a:gridCol w="6120651">
                  <a:extLst>
                    <a:ext uri="{9D8B030D-6E8A-4147-A177-3AD203B41FA5}">
                      <a16:colId xmlns:a16="http://schemas.microsoft.com/office/drawing/2014/main" val="1226449013"/>
                    </a:ext>
                  </a:extLst>
                </a:gridCol>
                <a:gridCol w="2726203">
                  <a:extLst>
                    <a:ext uri="{9D8B030D-6E8A-4147-A177-3AD203B41FA5}">
                      <a16:colId xmlns:a16="http://schemas.microsoft.com/office/drawing/2014/main" val="2452345987"/>
                    </a:ext>
                  </a:extLst>
                </a:gridCol>
                <a:gridCol w="2760480">
                  <a:extLst>
                    <a:ext uri="{9D8B030D-6E8A-4147-A177-3AD203B41FA5}">
                      <a16:colId xmlns:a16="http://schemas.microsoft.com/office/drawing/2014/main" val="2878833073"/>
                    </a:ext>
                  </a:extLst>
                </a:gridCol>
              </a:tblGrid>
              <a:tr h="563896">
                <a:tc>
                  <a:txBody>
                    <a:bodyPr/>
                    <a:lstStyle/>
                    <a:p>
                      <a:pPr algn="l"/>
                      <a:endParaRPr kumimoji="1" lang="ja-JP" altLang="en-US" sz="1600" dirty="0">
                        <a:solidFill>
                          <a:schemeClr val="bg1"/>
                        </a:solidFill>
                        <a:latin typeface="BIZ UDPゴシック" panose="020B0400000000000000" pitchFamily="50" charset="-128"/>
                        <a:ea typeface="BIZ UDPゴシック" panose="020B0400000000000000" pitchFamily="50" charset="-128"/>
                      </a:endParaRPr>
                    </a:p>
                  </a:txBody>
                  <a:tcPr marL="118169" marR="118169" marT="59084" marB="59084" anchor="ctr" anchorCtr="1"/>
                </a:tc>
                <a:tc>
                  <a:txBody>
                    <a:bodyPr/>
                    <a:lstStyle/>
                    <a:p>
                      <a:pPr algn="l"/>
                      <a:r>
                        <a:rPr kumimoji="1" lang="ja-JP" altLang="en-US" sz="1600" dirty="0">
                          <a:solidFill>
                            <a:schemeClr val="bg1"/>
                          </a:solidFill>
                          <a:latin typeface="BIZ UDPゴシック" panose="020B0400000000000000" pitchFamily="50" charset="-128"/>
                          <a:ea typeface="BIZ UDPゴシック" panose="020B0400000000000000" pitchFamily="50" charset="-128"/>
                        </a:rPr>
                        <a:t>指標</a:t>
                      </a:r>
                    </a:p>
                  </a:txBody>
                  <a:tcPr marL="118169" marR="118169" marT="59084" marB="59084" anchor="ctr" anchorCtr="1"/>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現状</a:t>
                      </a:r>
                      <a:r>
                        <a:rPr kumimoji="1" lang="ja-JP" altLang="en-US" sz="1400" dirty="0">
                          <a:solidFill>
                            <a:schemeClr val="bg1"/>
                          </a:solidFill>
                          <a:latin typeface="BIZ UDPゴシック" panose="020B0400000000000000" pitchFamily="50" charset="-128"/>
                          <a:ea typeface="BIZ UDPゴシック" panose="020B0400000000000000" pitchFamily="50" charset="-128"/>
                        </a:rPr>
                        <a:t>（</a:t>
                      </a:r>
                      <a:r>
                        <a:rPr kumimoji="1" lang="en-US" altLang="ja-JP" sz="1400" dirty="0">
                          <a:solidFill>
                            <a:schemeClr val="bg1"/>
                          </a:solidFill>
                          <a:latin typeface="BIZ UDPゴシック" panose="020B0400000000000000" pitchFamily="50" charset="-128"/>
                          <a:ea typeface="BIZ UDPゴシック" panose="020B0400000000000000" pitchFamily="50" charset="-128"/>
                        </a:rPr>
                        <a:t>R</a:t>
                      </a:r>
                      <a:r>
                        <a:rPr kumimoji="1" lang="ja-JP" altLang="en-US" sz="1400" dirty="0">
                          <a:solidFill>
                            <a:schemeClr val="bg1"/>
                          </a:solidFill>
                          <a:latin typeface="BIZ UDPゴシック" panose="020B0400000000000000" pitchFamily="50" charset="-128"/>
                          <a:ea typeface="BIZ UDPゴシック" panose="020B0400000000000000" pitchFamily="50" charset="-128"/>
                        </a:rPr>
                        <a:t>５～７年度平均）</a:t>
                      </a:r>
                      <a:endParaRPr kumimoji="1" lang="ja-JP" altLang="en-US" sz="1600" dirty="0">
                        <a:solidFill>
                          <a:schemeClr val="bg1"/>
                        </a:solidFill>
                        <a:latin typeface="BIZ UDPゴシック" panose="020B0400000000000000" pitchFamily="50" charset="-128"/>
                        <a:ea typeface="BIZ UDPゴシック" panose="020B0400000000000000" pitchFamily="50" charset="-128"/>
                      </a:endParaRPr>
                    </a:p>
                  </a:txBody>
                  <a:tcPr marL="118169" marR="118169" marT="59084" marB="59084" anchor="ctr" anchorCtr="1"/>
                </a:tc>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kumimoji="1" lang="ja-JP" altLang="en-US" sz="1600" dirty="0">
                          <a:solidFill>
                            <a:schemeClr val="bg1"/>
                          </a:solidFill>
                          <a:latin typeface="BIZ UDPゴシック" panose="020B0400000000000000" pitchFamily="50" charset="-128"/>
                          <a:ea typeface="BIZ UDPゴシック" panose="020B0400000000000000" pitchFamily="50" charset="-128"/>
                        </a:rPr>
                        <a:t>目標値</a:t>
                      </a:r>
                      <a:r>
                        <a:rPr kumimoji="1" lang="ja-JP" altLang="en-US" sz="1400" dirty="0">
                          <a:solidFill>
                            <a:schemeClr val="bg1"/>
                          </a:solidFill>
                          <a:latin typeface="BIZ UDPゴシック" panose="020B0400000000000000" pitchFamily="50" charset="-128"/>
                          <a:ea typeface="BIZ UDPゴシック" panose="020B0400000000000000" pitchFamily="50" charset="-128"/>
                        </a:rPr>
                        <a:t> （計画最終年度）</a:t>
                      </a:r>
                      <a:endParaRPr kumimoji="1" lang="ja-JP" altLang="en-US" sz="1200" dirty="0">
                        <a:solidFill>
                          <a:schemeClr val="bg1"/>
                        </a:solidFill>
                        <a:latin typeface="BIZ UDPゴシック" panose="020B0400000000000000" pitchFamily="50" charset="-128"/>
                        <a:ea typeface="BIZ UDPゴシック" panose="020B0400000000000000" pitchFamily="50" charset="-128"/>
                      </a:endParaRPr>
                    </a:p>
                  </a:txBody>
                  <a:tcPr marL="72000" marR="72000" marT="59084" marB="59084" anchor="ctr" anchorCtr="1"/>
                </a:tc>
                <a:extLst>
                  <a:ext uri="{0D108BD9-81ED-4DB2-BD59-A6C34878D82A}">
                    <a16:rowId xmlns:a16="http://schemas.microsoft.com/office/drawing/2014/main" val="1112870975"/>
                  </a:ext>
                </a:extLst>
              </a:tr>
              <a:tr h="737826">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６</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dirty="0">
                          <a:solidFill>
                            <a:schemeClr val="tx1"/>
                          </a:solidFill>
                          <a:latin typeface="BIZ UDPゴシック" panose="020B0400000000000000" pitchFamily="50" charset="-128"/>
                          <a:ea typeface="BIZ UDPゴシック" panose="020B0400000000000000" pitchFamily="50" charset="-128"/>
                        </a:rPr>
                        <a:t>新規</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r>
                        <a:rPr kumimoji="1" lang="ja-JP" altLang="en-US" sz="1600" dirty="0">
                          <a:solidFill>
                            <a:schemeClr val="tx1"/>
                          </a:solidFill>
                          <a:latin typeface="BIZ UDPゴシック" panose="020B0400000000000000" pitchFamily="50" charset="-128"/>
                          <a:ea typeface="BIZ UDPゴシック" panose="020B0400000000000000" pitchFamily="50" charset="-128"/>
                        </a:rPr>
                        <a:t>認定職業訓練を修了した人数</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８</a:t>
                      </a:r>
                      <a:r>
                        <a:rPr kumimoji="1" lang="en-US" altLang="ja-JP" sz="1600" dirty="0">
                          <a:solidFill>
                            <a:schemeClr val="tx1"/>
                          </a:solidFill>
                          <a:latin typeface="BIZ UDPゴシック" panose="020B0400000000000000" pitchFamily="50" charset="-128"/>
                          <a:ea typeface="BIZ UDPゴシック" panose="020B0400000000000000" pitchFamily="50" charset="-128"/>
                        </a:rPr>
                        <a:t>,4</a:t>
                      </a:r>
                      <a:r>
                        <a:rPr kumimoji="1" lang="ja-JP" altLang="en-US" sz="1600" dirty="0">
                          <a:solidFill>
                            <a:schemeClr val="tx1"/>
                          </a:solidFill>
                          <a:latin typeface="BIZ UDPゴシック" panose="020B0400000000000000" pitchFamily="50" charset="-128"/>
                          <a:ea typeface="BIZ UDPゴシック" panose="020B0400000000000000" pitchFamily="50" charset="-128"/>
                        </a:rPr>
                        <a:t>２</a:t>
                      </a:r>
                      <a:r>
                        <a:rPr kumimoji="1" lang="en-US" altLang="ja-JP" sz="1600" dirty="0">
                          <a:solidFill>
                            <a:schemeClr val="tx1"/>
                          </a:solidFill>
                          <a:latin typeface="BIZ UDPゴシック" panose="020B0400000000000000" pitchFamily="50" charset="-128"/>
                          <a:ea typeface="BIZ UDPゴシック" panose="020B0400000000000000" pitchFamily="50" charset="-128"/>
                        </a:rPr>
                        <a:t>7</a:t>
                      </a:r>
                      <a:r>
                        <a:rPr kumimoji="1" lang="ja-JP" altLang="en-US" sz="1600" dirty="0">
                          <a:solidFill>
                            <a:schemeClr val="tx1"/>
                          </a:solidFill>
                          <a:latin typeface="BIZ UDPゴシック" panose="020B0400000000000000" pitchFamily="50" charset="-128"/>
                          <a:ea typeface="BIZ UDPゴシック" panose="020B0400000000000000" pitchFamily="50" charset="-128"/>
                        </a:rPr>
                        <a:t>人</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８</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５</a:t>
                      </a:r>
                      <a:r>
                        <a:rPr kumimoji="1" lang="en-US" altLang="ja-JP" sz="1600" dirty="0">
                          <a:solidFill>
                            <a:schemeClr val="tx1"/>
                          </a:solidFill>
                          <a:latin typeface="BIZ UDPゴシック" panose="020B0400000000000000" pitchFamily="50" charset="-128"/>
                          <a:ea typeface="BIZ UDPゴシック" panose="020B0400000000000000" pitchFamily="50" charset="-128"/>
                        </a:rPr>
                        <a:t>00</a:t>
                      </a:r>
                      <a:r>
                        <a:rPr kumimoji="1" lang="ja-JP" altLang="en-US" sz="16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4240563077"/>
                  </a:ext>
                </a:extLst>
              </a:tr>
              <a:tr h="737826">
                <a:tc>
                  <a:txBody>
                    <a:bodyPr/>
                    <a:lstStyle/>
                    <a:p>
                      <a:pPr marL="0" indent="0" algn="ctr">
                        <a:buFont typeface="Arial" panose="020B0604020202020204" pitchFamily="34" charset="0"/>
                        <a:buNone/>
                      </a:pPr>
                      <a:r>
                        <a:rPr kumimoji="1" lang="ja-JP" altLang="en-US" sz="1600" dirty="0">
                          <a:solidFill>
                            <a:schemeClr val="tx1"/>
                          </a:solidFill>
                          <a:latin typeface="BIZ UDPゴシック" panose="020B0400000000000000" pitchFamily="50" charset="-128"/>
                          <a:ea typeface="BIZ UDPゴシック" panose="020B0400000000000000" pitchFamily="50" charset="-128"/>
                        </a:rPr>
                        <a:t>７</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indent="0" algn="ctr">
                        <a:buFont typeface="Arial" panose="020B0604020202020204" pitchFamily="34" charset="0"/>
                        <a:buNone/>
                      </a:pPr>
                      <a:r>
                        <a:rPr kumimoji="1" lang="ja-JP" altLang="en-US" sz="1200" dirty="0">
                          <a:solidFill>
                            <a:schemeClr val="tx1"/>
                          </a:solidFill>
                          <a:latin typeface="BIZ UDPゴシック" panose="020B0400000000000000" pitchFamily="50" charset="-128"/>
                          <a:ea typeface="BIZ UDPゴシック" panose="020B0400000000000000" pitchFamily="50" charset="-128"/>
                        </a:rPr>
                        <a:t>変更</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在職者訓練（テクノ講座）の受講者数　</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（技専校</a:t>
                      </a:r>
                      <a:r>
                        <a:rPr kumimoji="1" lang="en-US" altLang="ja-JP" sz="1600" dirty="0">
                          <a:solidFill>
                            <a:schemeClr val="tx1"/>
                          </a:solidFill>
                          <a:latin typeface="BIZ UDPゴシック" panose="020B0400000000000000" pitchFamily="50" charset="-128"/>
                          <a:ea typeface="BIZ UDPゴシック" panose="020B0400000000000000" pitchFamily="50" charset="-128"/>
                        </a:rPr>
                        <a:t>4</a:t>
                      </a:r>
                      <a:r>
                        <a:rPr kumimoji="1" lang="ja-JP" altLang="en-US" sz="1600" dirty="0">
                          <a:solidFill>
                            <a:schemeClr val="tx1"/>
                          </a:solidFill>
                          <a:latin typeface="BIZ UDPゴシック" panose="020B0400000000000000" pitchFamily="50" charset="-128"/>
                          <a:ea typeface="BIZ UDPゴシック" panose="020B0400000000000000" pitchFamily="50" charset="-128"/>
                        </a:rPr>
                        <a:t>校・障害者校）</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1,147</a:t>
                      </a:r>
                      <a:r>
                        <a:rPr kumimoji="1" lang="ja-JP" altLang="en-US" sz="1600" dirty="0">
                          <a:solidFill>
                            <a:schemeClr val="tx1"/>
                          </a:solidFill>
                          <a:latin typeface="BIZ UDPゴシック" panose="020B0400000000000000" pitchFamily="50" charset="-128"/>
                          <a:ea typeface="BIZ UDPゴシック" panose="020B0400000000000000" pitchFamily="50" charset="-128"/>
                        </a:rPr>
                        <a:t>人</a:t>
                      </a:r>
                      <a:r>
                        <a:rPr kumimoji="1" lang="ja-JP" altLang="en-US" sz="1400" dirty="0">
                          <a:solidFill>
                            <a:schemeClr val="tx1"/>
                          </a:solidFill>
                          <a:latin typeface="BIZ UDPゴシック" panose="020B0400000000000000" pitchFamily="50" charset="-128"/>
                          <a:ea typeface="BIZ UDPゴシック" panose="020B0400000000000000" pitchFamily="50" charset="-128"/>
                        </a:rPr>
                        <a:t> </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600" dirty="0">
                          <a:solidFill>
                            <a:schemeClr val="tx1"/>
                          </a:solidFill>
                          <a:latin typeface="BIZ UDPゴシック" panose="020B0400000000000000" pitchFamily="50" charset="-128"/>
                          <a:ea typeface="BIZ UDPゴシック" panose="020B0400000000000000" pitchFamily="50" charset="-128"/>
                        </a:rPr>
                        <a:t>1,500</a:t>
                      </a:r>
                      <a:r>
                        <a:rPr kumimoji="1" lang="ja-JP" altLang="en-US" sz="16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600" dirty="0">
                        <a:solidFill>
                          <a:schemeClr val="tx1"/>
                        </a:solidFill>
                        <a:highlight>
                          <a:srgbClr val="FFFF00"/>
                        </a:highlight>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1280013765"/>
                  </a:ext>
                </a:extLst>
              </a:tr>
              <a:tr h="832919">
                <a:tc>
                  <a:txBody>
                    <a:bodyPr/>
                    <a:lstStyle/>
                    <a:p>
                      <a:pPr marL="0" indent="0" algn="ctr">
                        <a:buFont typeface="Arial" panose="020B0604020202020204" pitchFamily="34" charset="0"/>
                        <a:buNone/>
                      </a:pPr>
                      <a:r>
                        <a:rPr kumimoji="1" lang="ja-JP" altLang="en-US" sz="1600" dirty="0">
                          <a:solidFill>
                            <a:schemeClr val="tx1"/>
                          </a:solidFill>
                          <a:latin typeface="BIZ UDPゴシック" panose="020B0400000000000000" pitchFamily="50" charset="-128"/>
                          <a:ea typeface="BIZ UDPゴシック" panose="020B0400000000000000" pitchFamily="50" charset="-128"/>
                        </a:rPr>
                        <a:t>８</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indent="0" algn="ctr">
                        <a:buFont typeface="Arial" panose="020B0604020202020204" pitchFamily="34" charset="0"/>
                        <a:buNone/>
                      </a:pPr>
                      <a:r>
                        <a:rPr kumimoji="1" lang="ja-JP" altLang="en-US" sz="1200" dirty="0">
                          <a:solidFill>
                            <a:schemeClr val="tx1"/>
                          </a:solidFill>
                          <a:latin typeface="BIZ UDPゴシック" panose="020B0400000000000000" pitchFamily="50" charset="-128"/>
                          <a:ea typeface="BIZ UDPゴシック" panose="020B0400000000000000" pitchFamily="50" charset="-128"/>
                        </a:rPr>
                        <a:t>変更</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人材開発センター</a:t>
                      </a:r>
                      <a:r>
                        <a:rPr kumimoji="1" lang="ja-JP" altLang="en-US" sz="1600" strike="noStrike" baseline="0" dirty="0">
                          <a:solidFill>
                            <a:schemeClr val="tx1"/>
                          </a:solidFill>
                          <a:latin typeface="BIZ UDPゴシック" panose="020B0400000000000000" pitchFamily="50" charset="-128"/>
                          <a:ea typeface="BIZ UDPゴシック" panose="020B0400000000000000" pitchFamily="50" charset="-128"/>
                        </a:rPr>
                        <a:t>等</a:t>
                      </a:r>
                      <a:r>
                        <a:rPr kumimoji="1" lang="ja-JP" altLang="en-US" sz="1600" dirty="0">
                          <a:solidFill>
                            <a:schemeClr val="tx1"/>
                          </a:solidFill>
                          <a:latin typeface="BIZ UDPゴシック" panose="020B0400000000000000" pitchFamily="50" charset="-128"/>
                          <a:ea typeface="BIZ UDPゴシック" panose="020B0400000000000000" pitchFamily="50" charset="-128"/>
                        </a:rPr>
                        <a:t>の稼働日数</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（技専校３校：北大阪校・東大阪校・南大阪校）</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313</a:t>
                      </a:r>
                      <a:r>
                        <a:rPr kumimoji="1" lang="ja-JP" altLang="en-US" sz="1600" dirty="0">
                          <a:solidFill>
                            <a:schemeClr val="tx1"/>
                          </a:solidFill>
                          <a:latin typeface="BIZ UDPゴシック" panose="020B0400000000000000" pitchFamily="50" charset="-128"/>
                          <a:ea typeface="BIZ UDPゴシック" panose="020B0400000000000000" pitchFamily="50" charset="-128"/>
                        </a:rPr>
                        <a:t>日 </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indent="0" algn="ctr">
                        <a:buFont typeface="Arial" panose="020B0604020202020204" pitchFamily="34" charset="0"/>
                        <a:buNone/>
                      </a:pPr>
                      <a:r>
                        <a:rPr kumimoji="1" lang="ja-JP" altLang="en-US" sz="1200" dirty="0">
                          <a:solidFill>
                            <a:schemeClr val="tx1"/>
                          </a:solidFill>
                          <a:latin typeface="BIZ UDPゴシック" panose="020B0400000000000000" pitchFamily="50" charset="-128"/>
                          <a:ea typeface="BIZ UDPゴシック" panose="020B0400000000000000" pitchFamily="50" charset="-128"/>
                        </a:rPr>
                        <a:t>（３校総計）</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72000" marR="72000" marT="59084" marB="59084" anchor="ctr"/>
                </a:tc>
                <a:tc>
                  <a:txBody>
                    <a:bodyPr/>
                    <a:lstStyle/>
                    <a:p>
                      <a:pPr marL="0" indent="0" algn="ctr">
                        <a:buFont typeface="Arial" panose="020B0604020202020204" pitchFamily="34" charset="0"/>
                        <a:buNone/>
                      </a:pPr>
                      <a:r>
                        <a:rPr kumimoji="1" lang="en-US" altLang="ja-JP" sz="1600" dirty="0">
                          <a:solidFill>
                            <a:schemeClr val="tx1"/>
                          </a:solidFill>
                          <a:latin typeface="BIZ UDPゴシック" panose="020B0400000000000000" pitchFamily="50" charset="-128"/>
                          <a:ea typeface="BIZ UDPゴシック" panose="020B0400000000000000" pitchFamily="50" charset="-128"/>
                        </a:rPr>
                        <a:t>350</a:t>
                      </a:r>
                      <a:r>
                        <a:rPr kumimoji="1" lang="ja-JP" altLang="en-US" sz="1600" dirty="0">
                          <a:solidFill>
                            <a:schemeClr val="tx1"/>
                          </a:solidFill>
                          <a:latin typeface="BIZ UDPゴシック" panose="020B0400000000000000" pitchFamily="50" charset="-128"/>
                          <a:ea typeface="BIZ UDPゴシック" panose="020B0400000000000000" pitchFamily="50" charset="-128"/>
                        </a:rPr>
                        <a:t>日以上</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200" dirty="0">
                          <a:solidFill>
                            <a:schemeClr val="tx1"/>
                          </a:solidFill>
                          <a:latin typeface="BIZ UDPゴシック" panose="020B0400000000000000" pitchFamily="50" charset="-128"/>
                          <a:ea typeface="BIZ UDPゴシック" panose="020B0400000000000000" pitchFamily="50" charset="-128"/>
                        </a:rPr>
                        <a:t>（３校総計）</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176830671"/>
                  </a:ext>
                </a:extLst>
              </a:tr>
            </a:tbl>
          </a:graphicData>
        </a:graphic>
      </p:graphicFrame>
      <p:sp>
        <p:nvSpPr>
          <p:cNvPr id="5" name="テキスト ボックス 4">
            <a:extLst>
              <a:ext uri="{FF2B5EF4-FFF2-40B4-BE49-F238E27FC236}">
                <a16:creationId xmlns:a16="http://schemas.microsoft.com/office/drawing/2014/main" id="{93F94374-23D5-34E9-281B-27A1D84D967A}"/>
              </a:ext>
            </a:extLst>
          </p:cNvPr>
          <p:cNvSpPr txBox="1"/>
          <p:nvPr/>
        </p:nvSpPr>
        <p:spPr>
          <a:xfrm>
            <a:off x="339685" y="619027"/>
            <a:ext cx="6417892" cy="369332"/>
          </a:xfrm>
          <a:prstGeom prst="rect">
            <a:avLst/>
          </a:prstGeom>
          <a:noFill/>
          <a:ln>
            <a:noFill/>
          </a:ln>
        </p:spPr>
        <p:txBody>
          <a:bodyPr wrap="square">
            <a:spAutoFit/>
          </a:bodyPr>
          <a:lstStyle/>
          <a:p>
            <a:pPr marL="285750" indent="-285750">
              <a:buFont typeface="Wingdings" panose="05000000000000000000" pitchFamily="2" charset="2"/>
              <a:buChar char="n"/>
            </a:pPr>
            <a:r>
              <a:rPr kumimoji="1" lang="ja-JP" altLang="en-US" dirty="0">
                <a:latin typeface="BIZ UDPゴシック" panose="020B0400000000000000" pitchFamily="50" charset="-128"/>
                <a:ea typeface="BIZ UDPゴシック" panose="020B0400000000000000" pitchFamily="50" charset="-128"/>
              </a:rPr>
              <a:t>働く人と企業の成長を支えるスキル形成・育成力の強化</a:t>
            </a:r>
            <a:endParaRPr kumimoji="1" lang="ja-JP" altLang="en-US" b="0" dirty="0">
              <a:solidFill>
                <a:schemeClr val="bg1"/>
              </a:solidFill>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A9CFE5AF-3541-D9BB-9D4A-5D886CA24698}"/>
              </a:ext>
            </a:extLst>
          </p:cNvPr>
          <p:cNvSpPr txBox="1"/>
          <p:nvPr/>
        </p:nvSpPr>
        <p:spPr>
          <a:xfrm>
            <a:off x="215521" y="4025419"/>
            <a:ext cx="1316264" cy="338554"/>
          </a:xfrm>
          <a:prstGeom prst="rect">
            <a:avLst/>
          </a:prstGeom>
          <a:noFill/>
          <a:ln>
            <a:noFill/>
          </a:ln>
        </p:spPr>
        <p:txBody>
          <a:bodyPr wrap="square">
            <a:spAutoFit/>
          </a:bodyPr>
          <a:lstStyle/>
          <a:p>
            <a:pPr algn="l"/>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考え方</a:t>
            </a:r>
            <a:r>
              <a:rPr kumimoji="1" lang="en-US" altLang="ja-JP" sz="1600" dirty="0">
                <a:latin typeface="BIZ UDPゴシック" panose="020B0400000000000000" pitchFamily="50" charset="-128"/>
                <a:ea typeface="BIZ UDPゴシック" panose="020B0400000000000000" pitchFamily="50" charset="-128"/>
              </a:rPr>
              <a:t>》</a:t>
            </a:r>
            <a:endParaRPr kumimoji="1" lang="ja-JP" altLang="en-US" sz="1600" b="0" dirty="0">
              <a:latin typeface="BIZ UDPゴシック" panose="020B0400000000000000" pitchFamily="50" charset="-128"/>
              <a:ea typeface="BIZ UDPゴシック" panose="020B0400000000000000" pitchFamily="50" charset="-128"/>
            </a:endParaRPr>
          </a:p>
        </p:txBody>
      </p:sp>
      <p:graphicFrame>
        <p:nvGraphicFramePr>
          <p:cNvPr id="15" name="表 14">
            <a:extLst>
              <a:ext uri="{FF2B5EF4-FFF2-40B4-BE49-F238E27FC236}">
                <a16:creationId xmlns:a16="http://schemas.microsoft.com/office/drawing/2014/main" id="{6467B80E-5621-F832-768E-DF00F1135B1D}"/>
              </a:ext>
            </a:extLst>
          </p:cNvPr>
          <p:cNvGraphicFramePr>
            <a:graphicFrameLocks noGrp="1"/>
          </p:cNvGraphicFramePr>
          <p:nvPr>
            <p:extLst>
              <p:ext uri="{D42A27DB-BD31-4B8C-83A1-F6EECF244321}">
                <p14:modId xmlns:p14="http://schemas.microsoft.com/office/powerpoint/2010/main" val="796549750"/>
              </p:ext>
            </p:extLst>
          </p:nvPr>
        </p:nvGraphicFramePr>
        <p:xfrm>
          <a:off x="339685" y="4512628"/>
          <a:ext cx="12122229" cy="4732029"/>
        </p:xfrm>
        <a:graphic>
          <a:graphicData uri="http://schemas.openxmlformats.org/drawingml/2006/table">
            <a:tbl>
              <a:tblPr firstRow="1" bandRow="1">
                <a:tableStyleId>{69CF1AB2-1976-4502-BF36-3FF5EA218861}</a:tableStyleId>
              </a:tblPr>
              <a:tblGrid>
                <a:gridCol w="511839">
                  <a:extLst>
                    <a:ext uri="{9D8B030D-6E8A-4147-A177-3AD203B41FA5}">
                      <a16:colId xmlns:a16="http://schemas.microsoft.com/office/drawing/2014/main" val="1517002837"/>
                    </a:ext>
                  </a:extLst>
                </a:gridCol>
                <a:gridCol w="11610390">
                  <a:extLst>
                    <a:ext uri="{9D8B030D-6E8A-4147-A177-3AD203B41FA5}">
                      <a16:colId xmlns:a16="http://schemas.microsoft.com/office/drawing/2014/main" val="2061051122"/>
                    </a:ext>
                  </a:extLst>
                </a:gridCol>
              </a:tblGrid>
              <a:tr h="1470669">
                <a:tc>
                  <a:txBody>
                    <a:bodyPr/>
                    <a:lstStyle/>
                    <a:p>
                      <a:pPr algn="ctr"/>
                      <a:r>
                        <a:rPr kumimoji="1" lang="ja-JP" altLang="en-US" sz="1600" b="0" dirty="0">
                          <a:latin typeface="BIZ UDPゴシック" panose="020B0400000000000000" pitchFamily="50" charset="-128"/>
                          <a:ea typeface="BIZ UDPゴシック" panose="020B0400000000000000" pitchFamily="50" charset="-128"/>
                        </a:rPr>
                        <a:t>６</a:t>
                      </a:r>
                    </a:p>
                  </a:txBody>
                  <a:tcPr anchor="ctr">
                    <a:noFill/>
                  </a:tcPr>
                </a:tc>
                <a:tc>
                  <a:txBody>
                    <a:bodyPr/>
                    <a:lstStyle/>
                    <a:p>
                      <a:pPr marL="263525" marR="0" lvl="0" indent="-173038" algn="l" defTabSz="128016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ja-JP" altLang="en-US" sz="1600" b="0" dirty="0">
                          <a:latin typeface="BIZ UDPゴシック" panose="020B0400000000000000" pitchFamily="50" charset="-128"/>
                          <a:ea typeface="BIZ UDPゴシック" panose="020B0400000000000000" pitchFamily="50" charset="-128"/>
                        </a:rPr>
                        <a:t>事業主等が在職者の技能・技術の向上を目的として計画的・体系的に実施する職業訓練の取組状況を把握する指標として、認定職業訓練を新たに指標として設定する。</a:t>
                      </a:r>
                      <a:endParaRPr kumimoji="1" lang="en-US" altLang="ja-JP" sz="1600" b="0" dirty="0">
                        <a:latin typeface="BIZ UDPゴシック" panose="020B0400000000000000" pitchFamily="50" charset="-128"/>
                        <a:ea typeface="BIZ UDPゴシック" panose="020B0400000000000000" pitchFamily="50" charset="-128"/>
                      </a:endParaRPr>
                    </a:p>
                    <a:p>
                      <a:pPr marL="263525" marR="0" lvl="0" indent="-263525" algn="l" defTabSz="1280160" rtl="0" eaLnBrk="1" fontAlgn="auto" latinLnBrk="0" hangingPunct="1">
                        <a:lnSpc>
                          <a:spcPct val="100000"/>
                        </a:lnSpc>
                        <a:spcBef>
                          <a:spcPts val="0"/>
                        </a:spcBef>
                        <a:spcAft>
                          <a:spcPts val="600"/>
                        </a:spcAft>
                        <a:buClrTx/>
                        <a:buSzTx/>
                        <a:buFont typeface="BIZ UDPゴシック" panose="020B0400000000000000" pitchFamily="50" charset="-128"/>
                        <a:buChar char="○"/>
                        <a:tabLst/>
                        <a:defRP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認定職業訓練の修了者数は減少傾向にあるものの、次期計画では、過去３年間（</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R</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５～７年度）における修了した人数の平均値</a:t>
                      </a:r>
                      <a:br>
                        <a:rPr kumimoji="1" lang="en-US" altLang="ja-JP" sz="1600" b="0" dirty="0">
                          <a:solidFill>
                            <a:schemeClr val="tx1"/>
                          </a:solidFill>
                          <a:latin typeface="BIZ UDPゴシック" panose="020B0400000000000000" pitchFamily="50" charset="-128"/>
                          <a:ea typeface="BIZ UDPゴシック" panose="020B0400000000000000" pitchFamily="50" charset="-128"/>
                        </a:rPr>
                      </a:br>
                      <a:r>
                        <a:rPr kumimoji="1" lang="ja-JP" altLang="en-US" sz="1600" b="0" dirty="0">
                          <a:solidFill>
                            <a:schemeClr val="tx1"/>
                          </a:solidFill>
                          <a:latin typeface="BIZ UDPゴシック" panose="020B0400000000000000" pitchFamily="50" charset="-128"/>
                          <a:ea typeface="BIZ UDPゴシック" panose="020B0400000000000000" pitchFamily="50" charset="-128"/>
                        </a:rPr>
                        <a:t>（</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8,</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５</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46</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人）を目標値に設定する。　</a:t>
                      </a:r>
                      <a:r>
                        <a:rPr kumimoji="1" lang="en-US" altLang="ja-JP" sz="1400" b="0" dirty="0">
                          <a:solidFill>
                            <a:schemeClr val="tx1"/>
                          </a:solidFill>
                          <a:latin typeface="BIZ UDPゴシック" panose="020B0400000000000000" pitchFamily="50" charset="-128"/>
                          <a:ea typeface="BIZ UDPゴシック" panose="020B0400000000000000" pitchFamily="50" charset="-128"/>
                        </a:rPr>
                        <a:t>※</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中小規模の団体・企業が７割程度を占める</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600"/>
                        </a:spcAft>
                        <a:buClrTx/>
                        <a:buSzTx/>
                        <a:buFont typeface="BIZ UDPゴシック" panose="020B0400000000000000" pitchFamily="50" charset="-128"/>
                        <a:buNone/>
                        <a:tabLst/>
                        <a:defRPr/>
                      </a:pPr>
                      <a:r>
                        <a:rPr kumimoji="1" lang="en-US" altLang="ja-JP" sz="1600" b="0" dirty="0">
                          <a:solidFill>
                            <a:schemeClr val="tx1"/>
                          </a:solidFill>
                          <a:latin typeface="BIZ UDPゴシック" panose="020B0400000000000000" pitchFamily="50" charset="-128"/>
                          <a:ea typeface="BIZ UDPゴシック" panose="020B0400000000000000" pitchFamily="50" charset="-128"/>
                        </a:rPr>
                        <a:t> </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】R5</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年度：９</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８２３人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R6</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年度：７</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６８６人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７年度：７</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 771</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人</a:t>
                      </a:r>
                      <a:r>
                        <a:rPr kumimoji="1" lang="ja-JP" altLang="en-US" sz="1100" b="1" dirty="0">
                          <a:solidFill>
                            <a:schemeClr val="accent1"/>
                          </a:solidFill>
                          <a:latin typeface="BIZ UDPゴシック" panose="020B0400000000000000" pitchFamily="50" charset="-128"/>
                          <a:ea typeface="BIZ UDPゴシック" panose="020B0400000000000000" pitchFamily="50" charset="-128"/>
                        </a:rPr>
                        <a:t>　</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　</a:t>
                      </a:r>
                      <a:endParaRPr kumimoji="1" lang="en-US" altLang="ja-JP" sz="1600" b="1" dirty="0">
                        <a:solidFill>
                          <a:schemeClr val="accent1"/>
                        </a:solidFill>
                        <a:latin typeface="BIZ UDPゴシック" panose="020B0400000000000000" pitchFamily="50" charset="-128"/>
                        <a:ea typeface="BIZ UDPゴシック" panose="020B0400000000000000" pitchFamily="50" charset="-128"/>
                      </a:endParaRPr>
                    </a:p>
                  </a:txBody>
                  <a:tcPr anchor="ctr">
                    <a:noFill/>
                  </a:tcPr>
                </a:tc>
                <a:extLst>
                  <a:ext uri="{0D108BD9-81ED-4DB2-BD59-A6C34878D82A}">
                    <a16:rowId xmlns:a16="http://schemas.microsoft.com/office/drawing/2014/main" val="205490720"/>
                  </a:ext>
                </a:extLst>
              </a:tr>
              <a:tr h="1470669">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７</a:t>
                      </a:r>
                    </a:p>
                  </a:txBody>
                  <a:tcPr anchor="ctr">
                    <a:solidFill>
                      <a:srgbClr val="E9EBF5"/>
                    </a:solidFill>
                  </a:tcPr>
                </a:tc>
                <a:tc>
                  <a:txBody>
                    <a:bodyPr/>
                    <a:lstStyle/>
                    <a:p>
                      <a:pPr marL="263525" indent="-173038">
                        <a:buFont typeface="Wingdings" panose="05000000000000000000" pitchFamily="2" charset="2"/>
                        <a:buChar cha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現行計画では、在職者訓練（テクノ講座）と人材開発センターの利用者数を合わせて指標に設定していたが、事業の目的や利用形態が異なることから、次期計画ではそれぞれの取組状況を適切に把握できるよう、指標を分けて設定することとし、在職者訓練（テクノ講座）の受講者数を指標として設定する。</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285750" indent="-285750">
                        <a:spcAft>
                          <a:spcPts val="600"/>
                        </a:spcAft>
                        <a:buFont typeface="BIZ UDPゴシック" panose="020B0400000000000000" pitchFamily="50" charset="-128"/>
                        <a:buChar cha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次期計画の目標値は、これまでの実績を踏まえるとともに、「入門・基礎・応用」と体系立てた講座設定及び実施方法の多様化（平日昼間・夜間、出かけて行う講座）かつ、実施体制の強化等を見据えて設定する。</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0" indent="0">
                        <a:spcAft>
                          <a:spcPts val="600"/>
                        </a:spcAft>
                        <a:buFont typeface="BIZ UDPゴシック" panose="020B0400000000000000" pitchFamily="50" charset="-128"/>
                        <a:buNone/>
                      </a:pPr>
                      <a:r>
                        <a:rPr kumimoji="1" lang="en-US" altLang="ja-JP"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1,177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人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1,219</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人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７年度：</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1,045</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人</a:t>
                      </a:r>
                    </a:p>
                  </a:txBody>
                  <a:tcPr anchor="ctr">
                    <a:solidFill>
                      <a:srgbClr val="E9EBF5"/>
                    </a:solidFill>
                  </a:tcPr>
                </a:tc>
                <a:extLst>
                  <a:ext uri="{0D108BD9-81ED-4DB2-BD59-A6C34878D82A}">
                    <a16:rowId xmlns:a16="http://schemas.microsoft.com/office/drawing/2014/main" val="4147976027"/>
                  </a:ext>
                </a:extLst>
              </a:tr>
              <a:tr h="1506056">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８</a:t>
                      </a:r>
                    </a:p>
                  </a:txBody>
                  <a:tcPr anchor="ctr">
                    <a:solidFill>
                      <a:schemeClr val="bg1"/>
                    </a:solidFill>
                  </a:tcPr>
                </a:tc>
                <a:tc>
                  <a:txBody>
                    <a:bodyPr/>
                    <a:lstStyle/>
                    <a:p>
                      <a:pPr marL="263525" indent="-173038">
                        <a:buFont typeface="Wingdings" panose="05000000000000000000" pitchFamily="2" charset="2"/>
                        <a:buChar cha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現行計画では、人材開発センターの利用者数を指標として設定していたが、</a:t>
                      </a:r>
                      <a:r>
                        <a:rPr kumimoji="1" lang="ja-JP" altLang="en-US" sz="1600" b="0" strike="noStrike" dirty="0">
                          <a:solidFill>
                            <a:schemeClr val="tx1"/>
                          </a:solidFill>
                          <a:latin typeface="BIZ UDPゴシック" panose="020B0400000000000000" pitchFamily="50" charset="-128"/>
                          <a:ea typeface="BIZ UDPゴシック" panose="020B0400000000000000" pitchFamily="50" charset="-128"/>
                        </a:rPr>
                        <a:t>企業及び従業員のスキルアップを支援する目標においては、</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利用人数の多寡によって施設の貸出可否や利用機会に差を設けるものではないため、次期計画では、人材開発センター等の利用状況をより的確に把握できる指標として、「稼働日数」を新たに設定する。</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285750" indent="-285750">
                        <a:spcAft>
                          <a:spcPts val="600"/>
                        </a:spcAft>
                        <a:buFont typeface="BIZ UDPゴシック" panose="020B0400000000000000" pitchFamily="50" charset="-128"/>
                        <a:buChar cha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次期計画では、これまでの実績を踏まえ、計画終了年度までに直近３年間で最も多い</a:t>
                      </a:r>
                      <a:r>
                        <a:rPr kumimoji="1" lang="en-US" altLang="ja-JP" sz="1600" b="0" dirty="0">
                          <a:solidFill>
                            <a:schemeClr val="tx1"/>
                          </a:solidFill>
                          <a:latin typeface="BIZ UDPゴシック" panose="020B0400000000000000" pitchFamily="50" charset="-128"/>
                          <a:ea typeface="BIZ UDPゴシック" panose="020B0400000000000000" pitchFamily="50" charset="-128"/>
                        </a:rPr>
                        <a:t>R5</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年度レベルをめざすこととし、目標値を設定する。</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marL="0" indent="0">
                        <a:spcAft>
                          <a:spcPts val="600"/>
                        </a:spcAft>
                        <a:buFont typeface="BIZ UDPゴシック" panose="020B0400000000000000" pitchFamily="50" charset="-128"/>
                        <a:buNone/>
                      </a:pPr>
                      <a:r>
                        <a:rPr kumimoji="1" lang="en-US" altLang="ja-JP" sz="1600" b="0" dirty="0">
                          <a:solidFill>
                            <a:schemeClr val="tx1"/>
                          </a:solidFill>
                          <a:latin typeface="BIZ UDPゴシック" panose="020B0400000000000000" pitchFamily="50" charset="-128"/>
                          <a:ea typeface="BIZ UDPゴシック" panose="020B0400000000000000" pitchFamily="50" charset="-128"/>
                        </a:rPr>
                        <a:t>   </a:t>
                      </a:r>
                      <a:r>
                        <a:rPr kumimoji="1" lang="ja-JP" altLang="en-US" sz="1600" b="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実績</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５年度：</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359</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日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６年度：</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290</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日　　</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R7</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年度：</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289</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日</a:t>
                      </a:r>
                      <a:endParaRPr kumimoji="1" lang="en-US" altLang="ja-JP" sz="1600" b="1" dirty="0">
                        <a:solidFill>
                          <a:schemeClr val="accent1"/>
                        </a:solidFill>
                        <a:latin typeface="BIZ UDPゴシック" panose="020B0400000000000000" pitchFamily="50" charset="-128"/>
                        <a:ea typeface="BIZ UDPゴシック" panose="020B0400000000000000" pitchFamily="50" charset="-128"/>
                      </a:endParaRPr>
                    </a:p>
                  </a:txBody>
                  <a:tcPr anchor="ctr">
                    <a:solidFill>
                      <a:schemeClr val="bg1"/>
                    </a:solidFill>
                  </a:tcPr>
                </a:tc>
                <a:extLst>
                  <a:ext uri="{0D108BD9-81ED-4DB2-BD59-A6C34878D82A}">
                    <a16:rowId xmlns:a16="http://schemas.microsoft.com/office/drawing/2014/main" val="1167713185"/>
                  </a:ext>
                </a:extLst>
              </a:tr>
            </a:tbl>
          </a:graphicData>
        </a:graphic>
      </p:graphicFrame>
      <p:sp>
        <p:nvSpPr>
          <p:cNvPr id="17" name="円/楕円 30">
            <a:extLst>
              <a:ext uri="{FF2B5EF4-FFF2-40B4-BE49-F238E27FC236}">
                <a16:creationId xmlns:a16="http://schemas.microsoft.com/office/drawing/2014/main" id="{B74BC033-67DC-5B72-8083-D1096DF0372A}"/>
              </a:ext>
            </a:extLst>
          </p:cNvPr>
          <p:cNvSpPr/>
          <p:nvPr/>
        </p:nvSpPr>
        <p:spPr>
          <a:xfrm>
            <a:off x="12242185" y="131052"/>
            <a:ext cx="360000" cy="360000"/>
          </a:xfrm>
          <a:prstGeom prst="ellipse">
            <a:avLst/>
          </a:prstGeom>
          <a:solidFill>
            <a:schemeClr val="bg1"/>
          </a:solidFill>
          <a:ln w="12700">
            <a:solidFill>
              <a:schemeClr val="accent1">
                <a:lumMod val="75000"/>
              </a:schemeClr>
            </a:solidFill>
          </a:ln>
          <a:effectLst/>
        </p:spPr>
        <p:style>
          <a:lnRef idx="0">
            <a:schemeClr val="accent6"/>
          </a:lnRef>
          <a:fillRef idx="3">
            <a:schemeClr val="accent6"/>
          </a:fillRef>
          <a:effectRef idx="3">
            <a:schemeClr val="accent6"/>
          </a:effectRef>
          <a:fontRef idx="minor">
            <a:schemeClr val="lt1"/>
          </a:fontRef>
        </p:style>
        <p:txBody>
          <a:bodyPr wrap="square" lIns="0" tIns="36000" rIns="0" bIns="54000" rtlCol="0" anchor="ctr" anchorCtr="1"/>
          <a:lstStyle/>
          <a:p>
            <a:pPr algn="ctr"/>
            <a:fld id="{9439D75A-5D0D-4091-BA6B-B620B8DC6492}" type="slidenum">
              <a:rPr lang="ja-JP" altLang="en-US" sz="1400" b="1">
                <a:solidFill>
                  <a:schemeClr val="accent1">
                    <a:lumMod val="50000"/>
                  </a:schemeClr>
                </a:solidFill>
                <a:latin typeface="BIZ UDPゴシック" panose="020B0400000000000000" pitchFamily="50" charset="-128"/>
                <a:ea typeface="BIZ UDPゴシック" panose="020B0400000000000000" pitchFamily="50" charset="-128"/>
              </a:rPr>
              <a:t>3</a:t>
            </a:fld>
            <a:endParaRPr lang="en-US" altLang="ja-JP" sz="1400" b="1" dirty="0">
              <a:solidFill>
                <a:schemeClr val="accent1">
                  <a:lumMod val="50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81412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3FDACF5-8803-E407-6F68-945A5058C307}"/>
              </a:ext>
            </a:extLst>
          </p:cNvPr>
          <p:cNvSpPr txBox="1"/>
          <p:nvPr/>
        </p:nvSpPr>
        <p:spPr>
          <a:xfrm>
            <a:off x="135031" y="1376055"/>
            <a:ext cx="3660815" cy="369332"/>
          </a:xfrm>
          <a:prstGeom prst="rect">
            <a:avLst/>
          </a:prstGeom>
          <a:noFill/>
          <a:ln>
            <a:noFill/>
          </a:ln>
        </p:spPr>
        <p:txBody>
          <a:bodyPr wrap="square">
            <a:spAutoFit/>
          </a:bodyPr>
          <a:lstStyle/>
          <a:p>
            <a:pPr marL="285750" indent="-285750">
              <a:buFont typeface="Wingdings" panose="05000000000000000000" pitchFamily="2" charset="2"/>
              <a:buChar char="n"/>
            </a:pPr>
            <a:r>
              <a:rPr kumimoji="1" lang="ja-JP" altLang="en-US" dirty="0">
                <a:latin typeface="BIZ UDPゴシック" panose="020B0400000000000000" pitchFamily="50" charset="-128"/>
                <a:ea typeface="BIZ UDPゴシック" panose="020B0400000000000000" pitchFamily="50" charset="-128"/>
              </a:rPr>
              <a:t>現行計画（第１１次計画）</a:t>
            </a:r>
            <a:endParaRPr kumimoji="1" lang="ja-JP" altLang="en-US" b="0" dirty="0">
              <a:solidFill>
                <a:schemeClr val="bg1"/>
              </a:solidFill>
              <a:latin typeface="BIZ UDPゴシック" panose="020B0400000000000000" pitchFamily="50" charset="-128"/>
              <a:ea typeface="BIZ UDPゴシック" panose="020B0400000000000000" pitchFamily="50" charset="-128"/>
            </a:endParaRPr>
          </a:p>
        </p:txBody>
      </p:sp>
      <p:graphicFrame>
        <p:nvGraphicFramePr>
          <p:cNvPr id="5" name="表 4">
            <a:extLst>
              <a:ext uri="{FF2B5EF4-FFF2-40B4-BE49-F238E27FC236}">
                <a16:creationId xmlns:a16="http://schemas.microsoft.com/office/drawing/2014/main" id="{66B8E4C1-3D94-F3EB-64FA-E02D250BBF36}"/>
              </a:ext>
            </a:extLst>
          </p:cNvPr>
          <p:cNvGraphicFramePr>
            <a:graphicFrameLocks noGrp="1"/>
          </p:cNvGraphicFramePr>
          <p:nvPr>
            <p:extLst>
              <p:ext uri="{D42A27DB-BD31-4B8C-83A1-F6EECF244321}">
                <p14:modId xmlns:p14="http://schemas.microsoft.com/office/powerpoint/2010/main" val="1027830705"/>
              </p:ext>
            </p:extLst>
          </p:nvPr>
        </p:nvGraphicFramePr>
        <p:xfrm>
          <a:off x="139851" y="1745387"/>
          <a:ext cx="5629276" cy="7052005"/>
        </p:xfrm>
        <a:graphic>
          <a:graphicData uri="http://schemas.openxmlformats.org/drawingml/2006/table">
            <a:tbl>
              <a:tblPr firstRow="1" bandRow="1">
                <a:tableStyleId>{5C22544A-7EE6-4342-B048-85BDC9FD1C3A}</a:tableStyleId>
              </a:tblPr>
              <a:tblGrid>
                <a:gridCol w="328391">
                  <a:extLst>
                    <a:ext uri="{9D8B030D-6E8A-4147-A177-3AD203B41FA5}">
                      <a16:colId xmlns:a16="http://schemas.microsoft.com/office/drawing/2014/main" val="2019815011"/>
                    </a:ext>
                  </a:extLst>
                </a:gridCol>
                <a:gridCol w="210283">
                  <a:extLst>
                    <a:ext uri="{9D8B030D-6E8A-4147-A177-3AD203B41FA5}">
                      <a16:colId xmlns:a16="http://schemas.microsoft.com/office/drawing/2014/main" val="1226449013"/>
                    </a:ext>
                  </a:extLst>
                </a:gridCol>
                <a:gridCol w="3600347">
                  <a:extLst>
                    <a:ext uri="{9D8B030D-6E8A-4147-A177-3AD203B41FA5}">
                      <a16:colId xmlns:a16="http://schemas.microsoft.com/office/drawing/2014/main" val="3587306175"/>
                    </a:ext>
                  </a:extLst>
                </a:gridCol>
                <a:gridCol w="1490255">
                  <a:extLst>
                    <a:ext uri="{9D8B030D-6E8A-4147-A177-3AD203B41FA5}">
                      <a16:colId xmlns:a16="http://schemas.microsoft.com/office/drawing/2014/main" val="2878833073"/>
                    </a:ext>
                  </a:extLst>
                </a:gridCol>
              </a:tblGrid>
              <a:tr h="334779">
                <a:tc gridSpan="3">
                  <a:txBody>
                    <a:bodyPr/>
                    <a:lstStyle/>
                    <a:p>
                      <a:pPr algn="l"/>
                      <a:r>
                        <a:rPr kumimoji="1" lang="ja-JP" altLang="en-US" sz="1400" dirty="0">
                          <a:solidFill>
                            <a:schemeClr val="bg1"/>
                          </a:solidFill>
                          <a:latin typeface="BIZ UDPゴシック" panose="020B0400000000000000" pitchFamily="50" charset="-128"/>
                          <a:ea typeface="BIZ UDPゴシック" panose="020B0400000000000000" pitchFamily="50" charset="-128"/>
                        </a:rPr>
                        <a:t>指標</a:t>
                      </a:r>
                    </a:p>
                  </a:txBody>
                  <a:tcPr marL="118169" marR="118169" marT="59084" marB="59084" anchor="ctr" anchorCtr="1"/>
                </a:tc>
                <a:tc hMerge="1">
                  <a:txBody>
                    <a:bodyPr/>
                    <a:lstStyle/>
                    <a:p>
                      <a:endParaRPr dirty="0"/>
                    </a:p>
                  </a:txBody>
                  <a:tcPr marL="118169" marR="118169" marT="59084" marB="59084" anchor="ctr" anchorCtr="1"/>
                </a:tc>
                <a:tc hMerge="1">
                  <a:txBody>
                    <a:bodyPr/>
                    <a:lstStyle/>
                    <a:p>
                      <a:endParaRPr kumimoji="1" lang="ja-JP" altLang="en-US"/>
                    </a:p>
                  </a:txBody>
                  <a:tcPr/>
                </a:tc>
                <a:tc>
                  <a:txBody>
                    <a:bodyPr/>
                    <a:lstStyle/>
                    <a:p>
                      <a:pPr algn="ctr"/>
                      <a:r>
                        <a:rPr kumimoji="1" lang="ja-JP" altLang="en-US" sz="1400" dirty="0">
                          <a:solidFill>
                            <a:schemeClr val="bg1"/>
                          </a:solidFill>
                          <a:latin typeface="BIZ UDPゴシック" panose="020B0400000000000000" pitchFamily="50" charset="-128"/>
                          <a:ea typeface="BIZ UDPゴシック" panose="020B0400000000000000" pitchFamily="50" charset="-128"/>
                        </a:rPr>
                        <a:t>目標値</a:t>
                      </a:r>
                      <a:r>
                        <a:rPr kumimoji="1" lang="ja-JP" altLang="en-US" sz="1200" dirty="0">
                          <a:solidFill>
                            <a:schemeClr val="bg1"/>
                          </a:solidFill>
                          <a:latin typeface="BIZ UDPゴシック" panose="020B0400000000000000" pitchFamily="50" charset="-128"/>
                          <a:ea typeface="BIZ UDPゴシック" panose="020B0400000000000000" pitchFamily="50" charset="-128"/>
                        </a:rPr>
                        <a:t> </a:t>
                      </a:r>
                      <a:r>
                        <a:rPr kumimoji="1" lang="ja-JP" altLang="en-US" sz="1100" dirty="0">
                          <a:solidFill>
                            <a:schemeClr val="bg1"/>
                          </a:solidFill>
                          <a:latin typeface="BIZ UDPゴシック" panose="020B0400000000000000" pitchFamily="50" charset="-128"/>
                          <a:ea typeface="BIZ UDPゴシック" panose="020B0400000000000000" pitchFamily="50" charset="-128"/>
                        </a:rPr>
                        <a:t>（毎年）</a:t>
                      </a:r>
                    </a:p>
                  </a:txBody>
                  <a:tcPr marL="72000" marR="72000" marT="59084" marB="59084" anchor="ctr" anchorCtr="1"/>
                </a:tc>
                <a:extLst>
                  <a:ext uri="{0D108BD9-81ED-4DB2-BD59-A6C34878D82A}">
                    <a16:rowId xmlns:a16="http://schemas.microsoft.com/office/drawing/2014/main" val="1112870975"/>
                  </a:ext>
                </a:extLst>
              </a:tr>
              <a:tr h="781138">
                <a:tc>
                  <a:txBody>
                    <a:bodyPr/>
                    <a:lstStyle/>
                    <a:p>
                      <a:pPr marL="0" indent="0" algn="ctr">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１</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2">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府立高等職業技術専門校・大阪障害者職業能力開発校の職業訓練における入校率（特別委託訓練を含む）</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tc>
                <a:tc hMerge="1">
                  <a:txBody>
                    <a:bodyPr/>
                    <a:lstStyle/>
                    <a:p>
                      <a:endParaRPr kumimoji="1" lang="ja-JP" altLang="en-US"/>
                    </a:p>
                  </a:txBody>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dirty="0">
                          <a:solidFill>
                            <a:schemeClr val="tx1"/>
                          </a:solidFill>
                          <a:latin typeface="BIZ UDPゴシック" panose="020B0400000000000000" pitchFamily="50" charset="-128"/>
                          <a:ea typeface="BIZ UDPゴシック" panose="020B0400000000000000" pitchFamily="50" charset="-128"/>
                        </a:rPr>
                        <a:t>計画終了年度までに</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１００％</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1280013765"/>
                  </a:ext>
                </a:extLst>
              </a:tr>
              <a:tr h="602222">
                <a:tc rowSpan="3">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２</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3">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府立高等職業技術専門校の職業訓練における就職率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（障がい者訓練を除く）</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hMerge="1">
                  <a:txBody>
                    <a:bodyPr/>
                    <a:lstStyle/>
                    <a:p>
                      <a:endParaRPr kumimoji="1" lang="ja-JP" altLang="en-US"/>
                    </a:p>
                  </a:txBody>
                  <a:tcPr/>
                </a:tc>
                <a:tc hMerge="1">
                  <a:txBody>
                    <a:bodyPr/>
                    <a:lstStyle/>
                    <a:p>
                      <a:pPr marL="0" indent="0" algn="ctr">
                        <a:buFont typeface="Arial" panose="020B0604020202020204" pitchFamily="34" charset="0"/>
                        <a:buNone/>
                      </a:pP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176830671"/>
                  </a:ext>
                </a:extLst>
              </a:tr>
              <a:tr h="561337">
                <a:tc vMerge="1">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ものづくり分野等の人材育成にかかる訓練（ものづくり３校における就職率）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９０％以上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3805330561"/>
                  </a:ext>
                </a:extLst>
              </a:tr>
              <a:tr h="553838">
                <a:tc vMerge="1">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就職困難者を対象にした訓練（夕陽丘校）における就職率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８０％以上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419545735"/>
                  </a:ext>
                </a:extLst>
              </a:tr>
              <a:tr h="861979">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３</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2">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大阪障害者職業能力開発校及び府立高等職業技術専門校の障がい者の職業訓練における</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就職率（特別委託訓練を含む）</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hMerge="1">
                  <a:txBody>
                    <a:bodyPr/>
                    <a:lstStyle/>
                    <a:p>
                      <a:endParaRPr kumimoji="1" lang="ja-JP" altLang="en-US"/>
                    </a:p>
                  </a:txBody>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８０％以上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987254934"/>
                  </a:ext>
                </a:extLst>
              </a:tr>
              <a:tr h="862258">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４</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2">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民間教育訓練機関を活用した職業訓練</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における就職率（障がい者訓練を除く）</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hMerge="1">
                  <a:txBody>
                    <a:bodyPr/>
                    <a:lstStyle/>
                    <a:p>
                      <a:endParaRPr kumimoji="1" lang="ja-JP" altLang="en-US"/>
                    </a:p>
                  </a:txBody>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８０％以上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907025095"/>
                  </a:ext>
                </a:extLst>
              </a:tr>
              <a:tr h="674370">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５</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2">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民間教育訓練機関を活用した障がい者の</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職業訓練における就職率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hMerge="1">
                  <a:txBody>
                    <a:bodyPr/>
                    <a:lstStyle/>
                    <a:p>
                      <a:endParaRPr kumimoji="1" lang="ja-JP" altLang="en-US"/>
                    </a:p>
                  </a:txBody>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５５％以上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713242266"/>
                  </a:ext>
                </a:extLst>
              </a:tr>
              <a:tr h="1281303">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６</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2">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府立高等職業技術専門校及び大阪障害者職業能力開発校で実施する</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在職者訓練（テクノ講座）の受講者数及び</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人材開発センターの利用者数</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hMerge="1">
                  <a:txBody>
                    <a:bodyPr/>
                    <a:lstStyle/>
                    <a:p>
                      <a:endParaRPr kumimoji="1" lang="ja-JP" altLang="en-US"/>
                    </a:p>
                  </a:txBody>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1</a:t>
                      </a:r>
                      <a:r>
                        <a:rPr kumimoji="1" lang="ja-JP" altLang="en-US" sz="1400" dirty="0">
                          <a:solidFill>
                            <a:schemeClr val="tx1"/>
                          </a:solidFill>
                          <a:latin typeface="BIZ UDPゴシック" panose="020B0400000000000000" pitchFamily="50" charset="-128"/>
                          <a:ea typeface="BIZ UDPゴシック" panose="020B0400000000000000" pitchFamily="50" charset="-128"/>
                        </a:rPr>
                        <a:t>２</a:t>
                      </a:r>
                      <a:r>
                        <a:rPr kumimoji="1" lang="en-US" altLang="ja-JP" sz="1400" dirty="0">
                          <a:solidFill>
                            <a:schemeClr val="tx1"/>
                          </a:solidFill>
                          <a:latin typeface="BIZ UDPゴシック" panose="020B0400000000000000" pitchFamily="50" charset="-128"/>
                          <a:ea typeface="BIZ UDPゴシック" panose="020B0400000000000000" pitchFamily="50" charset="-128"/>
                        </a:rPr>
                        <a:t>,</a:t>
                      </a:r>
                      <a:r>
                        <a:rPr kumimoji="1" lang="ja-JP" altLang="en-US" sz="1400" dirty="0">
                          <a:solidFill>
                            <a:schemeClr val="tx1"/>
                          </a:solidFill>
                          <a:latin typeface="BIZ UDPゴシック" panose="020B0400000000000000" pitchFamily="50" charset="-128"/>
                          <a:ea typeface="BIZ UDPゴシック" panose="020B0400000000000000" pitchFamily="50" charset="-128"/>
                        </a:rPr>
                        <a:t>０</a:t>
                      </a:r>
                      <a:r>
                        <a:rPr kumimoji="1" lang="en-US" altLang="ja-JP" sz="1400" dirty="0">
                          <a:solidFill>
                            <a:schemeClr val="tx1"/>
                          </a:solidFill>
                          <a:latin typeface="BIZ UDPゴシック" panose="020B0400000000000000" pitchFamily="50" charset="-128"/>
                          <a:ea typeface="BIZ UDPゴシック" panose="020B0400000000000000" pitchFamily="50" charset="-128"/>
                        </a:rPr>
                        <a:t>00</a:t>
                      </a:r>
                      <a:r>
                        <a:rPr kumimoji="1" lang="ja-JP" altLang="en-US" sz="14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943235453"/>
                  </a:ext>
                </a:extLst>
              </a:tr>
              <a:tr h="538781">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７</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gridSpan="2">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技能検定の受検申請者数</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hMerge="1">
                  <a:txBody>
                    <a:bodyPr/>
                    <a:lstStyle/>
                    <a:p>
                      <a:endParaRPr kumimoji="1" lang="ja-JP" altLang="en-US"/>
                    </a:p>
                  </a:txBody>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18,000</a:t>
                      </a:r>
                      <a:r>
                        <a:rPr kumimoji="1" lang="ja-JP" altLang="en-US" sz="14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61997230"/>
                  </a:ext>
                </a:extLst>
              </a:tr>
            </a:tbl>
          </a:graphicData>
        </a:graphic>
      </p:graphicFrame>
      <p:graphicFrame>
        <p:nvGraphicFramePr>
          <p:cNvPr id="7" name="表 6">
            <a:extLst>
              <a:ext uri="{FF2B5EF4-FFF2-40B4-BE49-F238E27FC236}">
                <a16:creationId xmlns:a16="http://schemas.microsoft.com/office/drawing/2014/main" id="{5DA876C1-9A1B-31D6-DCD3-359EAB677BC7}"/>
              </a:ext>
            </a:extLst>
          </p:cNvPr>
          <p:cNvGraphicFramePr>
            <a:graphicFrameLocks noGrp="1"/>
          </p:cNvGraphicFramePr>
          <p:nvPr>
            <p:extLst>
              <p:ext uri="{D42A27DB-BD31-4B8C-83A1-F6EECF244321}">
                <p14:modId xmlns:p14="http://schemas.microsoft.com/office/powerpoint/2010/main" val="3482938916"/>
              </p:ext>
            </p:extLst>
          </p:nvPr>
        </p:nvGraphicFramePr>
        <p:xfrm>
          <a:off x="6892551" y="1684164"/>
          <a:ext cx="5769197" cy="7537987"/>
        </p:xfrm>
        <a:graphic>
          <a:graphicData uri="http://schemas.openxmlformats.org/drawingml/2006/table">
            <a:tbl>
              <a:tblPr firstRow="1" bandRow="1">
                <a:tableStyleId>{5C22544A-7EE6-4342-B048-85BDC9FD1C3A}</a:tableStyleId>
              </a:tblPr>
              <a:tblGrid>
                <a:gridCol w="444724">
                  <a:extLst>
                    <a:ext uri="{9D8B030D-6E8A-4147-A177-3AD203B41FA5}">
                      <a16:colId xmlns:a16="http://schemas.microsoft.com/office/drawing/2014/main" val="2019815011"/>
                    </a:ext>
                  </a:extLst>
                </a:gridCol>
                <a:gridCol w="3932169">
                  <a:extLst>
                    <a:ext uri="{9D8B030D-6E8A-4147-A177-3AD203B41FA5}">
                      <a16:colId xmlns:a16="http://schemas.microsoft.com/office/drawing/2014/main" val="1226449013"/>
                    </a:ext>
                  </a:extLst>
                </a:gridCol>
                <a:gridCol w="1392304">
                  <a:extLst>
                    <a:ext uri="{9D8B030D-6E8A-4147-A177-3AD203B41FA5}">
                      <a16:colId xmlns:a16="http://schemas.microsoft.com/office/drawing/2014/main" val="2878833073"/>
                    </a:ext>
                  </a:extLst>
                </a:gridCol>
              </a:tblGrid>
              <a:tr h="326098">
                <a:tc gridSpan="2">
                  <a:txBody>
                    <a:bodyPr/>
                    <a:lstStyle/>
                    <a:p>
                      <a:pPr algn="l"/>
                      <a:r>
                        <a:rPr kumimoji="1" lang="ja-JP" altLang="en-US" sz="1400" dirty="0">
                          <a:solidFill>
                            <a:schemeClr val="bg1"/>
                          </a:solidFill>
                          <a:latin typeface="BIZ UDPゴシック" panose="020B0400000000000000" pitchFamily="50" charset="-128"/>
                          <a:ea typeface="BIZ UDPゴシック" panose="020B0400000000000000" pitchFamily="50" charset="-128"/>
                        </a:rPr>
                        <a:t>指標</a:t>
                      </a:r>
                    </a:p>
                  </a:txBody>
                  <a:tcPr marL="118169" marR="118169" marT="59084" marB="59084" anchor="ctr" anchorCtr="1"/>
                </a:tc>
                <a:tc hMerge="1">
                  <a:txBody>
                    <a:bodyPr/>
                    <a:lstStyle/>
                    <a:p>
                      <a:endParaRPr dirty="0"/>
                    </a:p>
                  </a:txBody>
                  <a:tcPr marL="118169" marR="118169" marT="59084" marB="59084" anchor="ctr" anchorCtr="1"/>
                </a:tc>
                <a:tc>
                  <a:txBody>
                    <a:bodyPr/>
                    <a:lstStyle/>
                    <a:p>
                      <a:pPr algn="ctr"/>
                      <a:r>
                        <a:rPr kumimoji="1" lang="ja-JP" altLang="en-US" sz="1400" dirty="0">
                          <a:solidFill>
                            <a:schemeClr val="bg1"/>
                          </a:solidFill>
                          <a:latin typeface="BIZ UDPゴシック" panose="020B0400000000000000" pitchFamily="50" charset="-128"/>
                          <a:ea typeface="BIZ UDPゴシック" panose="020B0400000000000000" pitchFamily="50" charset="-128"/>
                        </a:rPr>
                        <a:t>目標値</a:t>
                      </a:r>
                      <a:endParaRPr kumimoji="1" lang="ja-JP" altLang="en-US" sz="1050" dirty="0">
                        <a:solidFill>
                          <a:schemeClr val="bg1"/>
                        </a:solidFill>
                        <a:latin typeface="BIZ UDPゴシック" panose="020B0400000000000000" pitchFamily="50" charset="-128"/>
                        <a:ea typeface="BIZ UDPゴシック" panose="020B0400000000000000" pitchFamily="50" charset="-128"/>
                      </a:endParaRPr>
                    </a:p>
                  </a:txBody>
                  <a:tcPr marL="36000" marR="36000" marT="59084" marB="59084" anchor="ctr" anchorCtr="1"/>
                </a:tc>
                <a:extLst>
                  <a:ext uri="{0D108BD9-81ED-4DB2-BD59-A6C34878D82A}">
                    <a16:rowId xmlns:a16="http://schemas.microsoft.com/office/drawing/2014/main" val="1112870975"/>
                  </a:ext>
                </a:extLst>
              </a:tr>
              <a:tr h="498908">
                <a:tc gridSpan="2">
                  <a:txBody>
                    <a:bodyPr/>
                    <a:lstStyle/>
                    <a:p>
                      <a:pPr marL="0" indent="0" algn="l">
                        <a:buFont typeface="Arial" panose="020B0604020202020204" pitchFamily="34" charset="0"/>
                        <a:buNone/>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大阪の基幹産業であるものづくり分野の人材育成</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tc hMerge="1">
                  <a:txBody>
                    <a:bodyPr/>
                    <a:lstStyle/>
                    <a:p>
                      <a:pPr marL="0" indent="0">
                        <a:buFont typeface="Arial" panose="020B0604020202020204" pitchFamily="34" charset="0"/>
                        <a:buNone/>
                      </a:pP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毎年</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extLst>
                  <a:ext uri="{0D108BD9-81ED-4DB2-BD59-A6C34878D82A}">
                    <a16:rowId xmlns:a16="http://schemas.microsoft.com/office/drawing/2014/main" val="421293531"/>
                  </a:ext>
                </a:extLst>
              </a:tr>
              <a:tr h="1067060">
                <a:tc>
                  <a:txBody>
                    <a:bodyPr/>
                    <a:lstStyle/>
                    <a:p>
                      <a:pPr marL="0" indent="0" algn="ctr">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１</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公共職業訓練（施設内訓練）の就職率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indent="0">
                        <a:buFont typeface="Arial" panose="020B0604020202020204" pitchFamily="34" charset="0"/>
                        <a:buNone/>
                      </a:pPr>
                      <a:r>
                        <a:rPr kumimoji="1" lang="en-US" altLang="ja-JP" sz="1400" dirty="0">
                          <a:solidFill>
                            <a:schemeClr val="tx1"/>
                          </a:solidFill>
                          <a:latin typeface="BIZ UDPゴシック" panose="020B0400000000000000" pitchFamily="50" charset="-128"/>
                          <a:ea typeface="BIZ UDPゴシック" panose="020B0400000000000000" pitchFamily="50" charset="-128"/>
                        </a:rPr>
                        <a:t>【</a:t>
                      </a:r>
                      <a:r>
                        <a:rPr kumimoji="1" lang="ja-JP" altLang="en-US" sz="1400" dirty="0">
                          <a:solidFill>
                            <a:schemeClr val="tx1"/>
                          </a:solidFill>
                          <a:latin typeface="BIZ UDPゴシック" panose="020B0400000000000000" pitchFamily="50" charset="-128"/>
                          <a:ea typeface="BIZ UDPゴシック" panose="020B0400000000000000" pitchFamily="50" charset="-128"/>
                        </a:rPr>
                        <a:t>対象：離職者</a:t>
                      </a:r>
                      <a:r>
                        <a:rPr kumimoji="1" lang="en-US" altLang="ja-JP" sz="1400" dirty="0">
                          <a:solidFill>
                            <a:schemeClr val="tx1"/>
                          </a:solidFill>
                          <a:latin typeface="BIZ UDPゴシック" panose="020B0400000000000000" pitchFamily="50" charset="-128"/>
                          <a:ea typeface="BIZ UDPゴシック" panose="020B0400000000000000" pitchFamily="50" charset="-128"/>
                        </a:rPr>
                        <a:t>】</a:t>
                      </a:r>
                    </a:p>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（北大阪校・東大阪校・南大阪校・夕陽丘校）</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90</a:t>
                      </a:r>
                      <a:r>
                        <a:rPr kumimoji="1" lang="ja-JP" altLang="en-US" sz="1400" dirty="0">
                          <a:solidFill>
                            <a:schemeClr val="tx1"/>
                          </a:solidFill>
                          <a:latin typeface="BIZ UDPゴシック" panose="020B0400000000000000" pitchFamily="50" charset="-128"/>
                          <a:ea typeface="BIZ UDPゴシック" panose="020B0400000000000000" pitchFamily="50" charset="-128"/>
                        </a:rPr>
                        <a:t>％以上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1280013765"/>
                  </a:ext>
                </a:extLst>
              </a:tr>
              <a:tr h="640080">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２</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技能検定（定期試験）の受検申請者数</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en-US" altLang="ja-JP" sz="1400" dirty="0">
                          <a:solidFill>
                            <a:schemeClr val="tx1"/>
                          </a:solidFill>
                          <a:latin typeface="BIZ UDPゴシック" panose="020B0400000000000000" pitchFamily="50" charset="-128"/>
                          <a:ea typeface="BIZ UDPゴシック" panose="020B0400000000000000" pitchFamily="50" charset="-128"/>
                        </a:rPr>
                        <a:t>7,800</a:t>
                      </a:r>
                      <a:r>
                        <a:rPr kumimoji="1" lang="ja-JP" altLang="en-US" sz="14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176830671"/>
                  </a:ext>
                </a:extLst>
              </a:tr>
              <a:tr h="457200">
                <a:tc gridSpan="2">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労働者の特性を踏まえた職業能力開発</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tc hMerge="1">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400" b="1" dirty="0">
                        <a:solidFill>
                          <a:schemeClr val="bg1"/>
                        </a:solidFill>
                        <a:highlight>
                          <a:srgbClr val="FFFF00"/>
                        </a:highlight>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毎年</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extLst>
                  <a:ext uri="{0D108BD9-81ED-4DB2-BD59-A6C34878D82A}">
                    <a16:rowId xmlns:a16="http://schemas.microsoft.com/office/drawing/2014/main" val="625903755"/>
                  </a:ext>
                </a:extLst>
              </a:tr>
              <a:tr h="835771">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３</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障害者校等で行う障がい者の職業訓練における就職率（障害者校、北大阪校、夕陽丘校、特別委託訓練施設）</a:t>
                      </a:r>
                      <a:endParaRPr kumimoji="1" lang="en-US" altLang="ja-JP" sz="1400" dirty="0">
                        <a:solidFill>
                          <a:schemeClr val="tx1"/>
                        </a:solidFill>
                        <a:highlight>
                          <a:srgbClr val="FFFF00"/>
                        </a:highlight>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8</a:t>
                      </a:r>
                      <a:r>
                        <a:rPr kumimoji="1" lang="ja-JP" altLang="en-US" sz="1400" dirty="0">
                          <a:solidFill>
                            <a:schemeClr val="tx1"/>
                          </a:solidFill>
                          <a:latin typeface="BIZ UDPゴシック" panose="020B0400000000000000" pitchFamily="50" charset="-128"/>
                          <a:ea typeface="BIZ UDPゴシック" panose="020B0400000000000000" pitchFamily="50" charset="-128"/>
                        </a:rPr>
                        <a:t>５％以上</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3805330561"/>
                  </a:ext>
                </a:extLst>
              </a:tr>
              <a:tr h="745829">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４</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民間教育訓練機関を活用した委託訓練</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（障がい者訓練を除く。）における就職率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8</a:t>
                      </a:r>
                      <a:r>
                        <a:rPr kumimoji="1" lang="ja-JP" altLang="en-US" sz="1400" dirty="0">
                          <a:solidFill>
                            <a:schemeClr val="tx1"/>
                          </a:solidFill>
                          <a:latin typeface="BIZ UDPゴシック" panose="020B0400000000000000" pitchFamily="50" charset="-128"/>
                          <a:ea typeface="BIZ UDPゴシック" panose="020B0400000000000000" pitchFamily="50" charset="-128"/>
                        </a:rPr>
                        <a:t>５％以上</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419545735"/>
                  </a:ext>
                </a:extLst>
              </a:tr>
              <a:tr h="590043">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５</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民間教育訓練機関を活用した障がい者の</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委託訓練における就職率</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55</a:t>
                      </a:r>
                      <a:r>
                        <a:rPr kumimoji="1" lang="ja-JP" altLang="en-US" sz="1400" dirty="0">
                          <a:solidFill>
                            <a:schemeClr val="tx1"/>
                          </a:solidFill>
                          <a:latin typeface="BIZ UDPゴシック" panose="020B0400000000000000" pitchFamily="50" charset="-128"/>
                          <a:ea typeface="BIZ UDPゴシック" panose="020B0400000000000000" pitchFamily="50" charset="-128"/>
                        </a:rPr>
                        <a:t>％以上</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987254934"/>
                  </a:ext>
                </a:extLst>
              </a:tr>
              <a:tr h="464415">
                <a:tc gridSpan="2">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働く人と企業の成長を支える</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スキル形成・育成力の強化</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tc hMerge="1">
                  <a:txBody>
                    <a:bodyPr/>
                    <a:lstStyle/>
                    <a:p>
                      <a:pPr marL="0" indent="0" algn="l">
                        <a:buFont typeface="Arial" panose="020B0604020202020204" pitchFamily="34" charset="0"/>
                        <a:buNone/>
                      </a:pP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b="1" dirty="0">
                          <a:solidFill>
                            <a:schemeClr val="bg1"/>
                          </a:solidFill>
                          <a:latin typeface="BIZ UDPゴシック" panose="020B0400000000000000" pitchFamily="50" charset="-128"/>
                          <a:ea typeface="BIZ UDPゴシック" panose="020B0400000000000000" pitchFamily="50" charset="-128"/>
                        </a:rPr>
                        <a:t>計画終了年度</a:t>
                      </a:r>
                      <a:endParaRPr kumimoji="1" lang="en-US" altLang="ja-JP" sz="1400" b="1" dirty="0">
                        <a:solidFill>
                          <a:schemeClr val="bg1"/>
                        </a:solidFill>
                        <a:latin typeface="BIZ UDPゴシック" panose="020B0400000000000000" pitchFamily="50" charset="-128"/>
                        <a:ea typeface="BIZ UDPゴシック" panose="020B0400000000000000" pitchFamily="50" charset="-128"/>
                      </a:endParaRPr>
                    </a:p>
                  </a:txBody>
                  <a:tcPr marL="108000" marR="72000" marT="59084" marB="59084" anchor="ctr">
                    <a:solidFill>
                      <a:schemeClr val="accent5"/>
                    </a:solidFill>
                  </a:tcPr>
                </a:tc>
                <a:extLst>
                  <a:ext uri="{0D108BD9-81ED-4DB2-BD59-A6C34878D82A}">
                    <a16:rowId xmlns:a16="http://schemas.microsoft.com/office/drawing/2014/main" val="2349515637"/>
                  </a:ext>
                </a:extLst>
              </a:tr>
              <a:tr h="535963">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６</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認定職業訓練を修了した人数</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８</a:t>
                      </a:r>
                      <a:r>
                        <a:rPr kumimoji="1" lang="en-US" altLang="ja-JP" sz="1400" dirty="0">
                          <a:solidFill>
                            <a:schemeClr val="tx1"/>
                          </a:solidFill>
                          <a:latin typeface="BIZ UDPゴシック" panose="020B0400000000000000" pitchFamily="50" charset="-128"/>
                          <a:ea typeface="BIZ UDPゴシック" panose="020B0400000000000000" pitchFamily="50" charset="-128"/>
                        </a:rPr>
                        <a:t>,</a:t>
                      </a:r>
                      <a:r>
                        <a:rPr kumimoji="1" lang="ja-JP" altLang="en-US" sz="1400" dirty="0">
                          <a:solidFill>
                            <a:schemeClr val="tx1"/>
                          </a:solidFill>
                          <a:latin typeface="BIZ UDPゴシック" panose="020B0400000000000000" pitchFamily="50" charset="-128"/>
                          <a:ea typeface="BIZ UDPゴシック" panose="020B0400000000000000" pitchFamily="50" charset="-128"/>
                        </a:rPr>
                        <a:t>５</a:t>
                      </a:r>
                      <a:r>
                        <a:rPr kumimoji="1" lang="en-US" altLang="ja-JP" sz="1400" dirty="0">
                          <a:solidFill>
                            <a:schemeClr val="tx1"/>
                          </a:solidFill>
                          <a:latin typeface="BIZ UDPゴシック" panose="020B0400000000000000" pitchFamily="50" charset="-128"/>
                          <a:ea typeface="BIZ UDPゴシック" panose="020B0400000000000000" pitchFamily="50" charset="-128"/>
                        </a:rPr>
                        <a:t>00</a:t>
                      </a:r>
                      <a:r>
                        <a:rPr kumimoji="1" lang="ja-JP" altLang="en-US" sz="14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4260167598"/>
                  </a:ext>
                </a:extLst>
              </a:tr>
              <a:tr h="535963">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７</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在職者訓練（テクノ講座）の受講者数　</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（技専校</a:t>
                      </a:r>
                      <a:r>
                        <a:rPr kumimoji="1" lang="en-US" altLang="ja-JP" sz="1400" dirty="0">
                          <a:solidFill>
                            <a:schemeClr val="tx1"/>
                          </a:solidFill>
                          <a:latin typeface="BIZ UDPゴシック" panose="020B0400000000000000" pitchFamily="50" charset="-128"/>
                          <a:ea typeface="BIZ UDPゴシック" panose="020B0400000000000000" pitchFamily="50" charset="-128"/>
                        </a:rPr>
                        <a:t>4</a:t>
                      </a:r>
                      <a:r>
                        <a:rPr kumimoji="1" lang="ja-JP" altLang="en-US" sz="1400" dirty="0">
                          <a:solidFill>
                            <a:schemeClr val="tx1"/>
                          </a:solidFill>
                          <a:latin typeface="BIZ UDPゴシック" panose="020B0400000000000000" pitchFamily="50" charset="-128"/>
                          <a:ea typeface="BIZ UDPゴシック" panose="020B0400000000000000" pitchFamily="50" charset="-128"/>
                        </a:rPr>
                        <a:t>校・障害者校）</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400" dirty="0">
                          <a:solidFill>
                            <a:schemeClr val="tx1"/>
                          </a:solidFill>
                          <a:latin typeface="BIZ UDPゴシック" panose="020B0400000000000000" pitchFamily="50" charset="-128"/>
                          <a:ea typeface="BIZ UDPゴシック" panose="020B0400000000000000" pitchFamily="50" charset="-128"/>
                        </a:rPr>
                        <a:t>1,500</a:t>
                      </a:r>
                      <a:r>
                        <a:rPr kumimoji="1" lang="ja-JP" altLang="en-US" sz="1400" dirty="0">
                          <a:solidFill>
                            <a:schemeClr val="tx1"/>
                          </a:solidFill>
                          <a:latin typeface="BIZ UDPゴシック" panose="020B0400000000000000" pitchFamily="50" charset="-128"/>
                          <a:ea typeface="BIZ UDPゴシック" panose="020B0400000000000000" pitchFamily="50" charset="-128"/>
                        </a:rPr>
                        <a:t>人以上</a:t>
                      </a:r>
                      <a:endParaRPr kumimoji="1" lang="en-US" altLang="ja-JP" sz="1400" dirty="0">
                        <a:solidFill>
                          <a:schemeClr val="tx1"/>
                        </a:solidFill>
                        <a:highlight>
                          <a:srgbClr val="FFFF00"/>
                        </a:highlight>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907025095"/>
                  </a:ext>
                </a:extLst>
              </a:tr>
              <a:tr h="745829">
                <a:tc>
                  <a:txBody>
                    <a:bodyPr/>
                    <a:lstStyle/>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８</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人材開発センター</a:t>
                      </a:r>
                      <a:r>
                        <a:rPr kumimoji="1" lang="ja-JP" altLang="en-US" sz="1400" strike="noStrike" baseline="0" dirty="0">
                          <a:solidFill>
                            <a:schemeClr val="tx1"/>
                          </a:solidFill>
                          <a:latin typeface="BIZ UDPゴシック" panose="020B0400000000000000" pitchFamily="50" charset="-128"/>
                          <a:ea typeface="BIZ UDPゴシック" panose="020B0400000000000000" pitchFamily="50" charset="-128"/>
                        </a:rPr>
                        <a:t>等</a:t>
                      </a:r>
                      <a:r>
                        <a:rPr kumimoji="1" lang="ja-JP" altLang="en-US" sz="1400" dirty="0">
                          <a:solidFill>
                            <a:schemeClr val="tx1"/>
                          </a:solidFill>
                          <a:latin typeface="BIZ UDPゴシック" panose="020B0400000000000000" pitchFamily="50" charset="-128"/>
                          <a:ea typeface="BIZ UDPゴシック" panose="020B0400000000000000" pitchFamily="50" charset="-128"/>
                        </a:rPr>
                        <a:t>の稼働日数</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400" dirty="0">
                          <a:solidFill>
                            <a:schemeClr val="tx1"/>
                          </a:solidFill>
                          <a:latin typeface="BIZ UDPゴシック" panose="020B0400000000000000" pitchFamily="50" charset="-128"/>
                          <a:ea typeface="BIZ UDPゴシック" panose="020B0400000000000000" pitchFamily="50" charset="-128"/>
                        </a:rPr>
                        <a:t>（技専校３校：北大阪校・東大阪校・南大阪校）</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08000" marR="72000" marT="59084" marB="59084" anchor="ctr"/>
                </a:tc>
                <a:tc>
                  <a:txBody>
                    <a:bodyPr/>
                    <a:lstStyle/>
                    <a:p>
                      <a:pPr marL="0" indent="0" algn="ctr">
                        <a:buFont typeface="Arial" panose="020B0604020202020204" pitchFamily="34" charset="0"/>
                        <a:buNone/>
                      </a:pPr>
                      <a:r>
                        <a:rPr kumimoji="1" lang="en-US" altLang="ja-JP" sz="1400" dirty="0">
                          <a:solidFill>
                            <a:schemeClr val="tx1"/>
                          </a:solidFill>
                          <a:latin typeface="BIZ UDPゴシック" panose="020B0400000000000000" pitchFamily="50" charset="-128"/>
                          <a:ea typeface="BIZ UDPゴシック" panose="020B0400000000000000" pitchFamily="50" charset="-128"/>
                        </a:rPr>
                        <a:t>350</a:t>
                      </a:r>
                      <a:r>
                        <a:rPr kumimoji="1" lang="ja-JP" altLang="en-US" sz="1400" dirty="0">
                          <a:solidFill>
                            <a:schemeClr val="tx1"/>
                          </a:solidFill>
                          <a:latin typeface="BIZ UDPゴシック" panose="020B0400000000000000" pitchFamily="50" charset="-128"/>
                          <a:ea typeface="BIZ UDPゴシック" panose="020B0400000000000000" pitchFamily="50" charset="-128"/>
                        </a:rPr>
                        <a:t>日以上</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dirty="0">
                          <a:solidFill>
                            <a:schemeClr val="tx1"/>
                          </a:solidFill>
                          <a:latin typeface="BIZ UDPゴシック" panose="020B0400000000000000" pitchFamily="50" charset="-128"/>
                          <a:ea typeface="BIZ UDPゴシック" panose="020B0400000000000000" pitchFamily="50" charset="-128"/>
                        </a:rPr>
                        <a:t>（３校総計）</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118169" marR="118169" marT="59084" marB="59084" anchor="ctr"/>
                </a:tc>
                <a:extLst>
                  <a:ext uri="{0D108BD9-81ED-4DB2-BD59-A6C34878D82A}">
                    <a16:rowId xmlns:a16="http://schemas.microsoft.com/office/drawing/2014/main" val="2943235453"/>
                  </a:ext>
                </a:extLst>
              </a:tr>
            </a:tbl>
          </a:graphicData>
        </a:graphic>
      </p:graphicFrame>
      <p:cxnSp>
        <p:nvCxnSpPr>
          <p:cNvPr id="13" name="直線矢印コネクタ 12">
            <a:extLst>
              <a:ext uri="{FF2B5EF4-FFF2-40B4-BE49-F238E27FC236}">
                <a16:creationId xmlns:a16="http://schemas.microsoft.com/office/drawing/2014/main" id="{DBF36EFD-52DA-F36F-6DF0-AFDB89471F7C}"/>
              </a:ext>
            </a:extLst>
          </p:cNvPr>
          <p:cNvCxnSpPr>
            <a:cxnSpLocks/>
          </p:cNvCxnSpPr>
          <p:nvPr/>
        </p:nvCxnSpPr>
        <p:spPr>
          <a:xfrm>
            <a:off x="5789134" y="7571091"/>
            <a:ext cx="1103416" cy="63653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D4CC45EC-7FCB-1B71-E75D-F647E98E1E85}"/>
              </a:ext>
            </a:extLst>
          </p:cNvPr>
          <p:cNvCxnSpPr>
            <a:cxnSpLocks/>
          </p:cNvCxnSpPr>
          <p:nvPr/>
        </p:nvCxnSpPr>
        <p:spPr>
          <a:xfrm>
            <a:off x="5789134" y="7571091"/>
            <a:ext cx="1128569" cy="13834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77CA34E7-3CBB-5892-B739-81B23784BFC7}"/>
              </a:ext>
            </a:extLst>
          </p:cNvPr>
          <p:cNvCxnSpPr>
            <a:cxnSpLocks/>
          </p:cNvCxnSpPr>
          <p:nvPr/>
        </p:nvCxnSpPr>
        <p:spPr>
          <a:xfrm>
            <a:off x="5765703" y="6534150"/>
            <a:ext cx="1152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FAD653F3-B4E6-F6E3-4778-F0CA2DDA8A39}"/>
              </a:ext>
            </a:extLst>
          </p:cNvPr>
          <p:cNvCxnSpPr>
            <a:cxnSpLocks/>
          </p:cNvCxnSpPr>
          <p:nvPr/>
        </p:nvCxnSpPr>
        <p:spPr>
          <a:xfrm>
            <a:off x="5740550" y="5835015"/>
            <a:ext cx="1152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8F4C2955-D890-4847-8B34-34A60A10DB5B}"/>
              </a:ext>
            </a:extLst>
          </p:cNvPr>
          <p:cNvCxnSpPr>
            <a:cxnSpLocks/>
          </p:cNvCxnSpPr>
          <p:nvPr/>
        </p:nvCxnSpPr>
        <p:spPr>
          <a:xfrm>
            <a:off x="5765703" y="5093970"/>
            <a:ext cx="1152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右大かっこ 28">
            <a:extLst>
              <a:ext uri="{FF2B5EF4-FFF2-40B4-BE49-F238E27FC236}">
                <a16:creationId xmlns:a16="http://schemas.microsoft.com/office/drawing/2014/main" id="{33CA0083-35EB-1564-C29F-D7E9476A9CBE}"/>
              </a:ext>
            </a:extLst>
          </p:cNvPr>
          <p:cNvSpPr/>
          <p:nvPr/>
        </p:nvSpPr>
        <p:spPr>
          <a:xfrm>
            <a:off x="5789134" y="2882678"/>
            <a:ext cx="45719" cy="1692000"/>
          </a:xfrm>
          <a:prstGeom prst="rightBracket">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30" name="直線矢印コネクタ 29">
            <a:extLst>
              <a:ext uri="{FF2B5EF4-FFF2-40B4-BE49-F238E27FC236}">
                <a16:creationId xmlns:a16="http://schemas.microsoft.com/office/drawing/2014/main" id="{626C9CD5-9897-BFDF-EB4D-841D399E2023}"/>
              </a:ext>
            </a:extLst>
          </p:cNvPr>
          <p:cNvCxnSpPr>
            <a:cxnSpLocks/>
          </p:cNvCxnSpPr>
          <p:nvPr/>
        </p:nvCxnSpPr>
        <p:spPr>
          <a:xfrm flipV="1">
            <a:off x="5834853" y="2915064"/>
            <a:ext cx="1057741" cy="9239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41" name="グループ化 40">
            <a:extLst>
              <a:ext uri="{FF2B5EF4-FFF2-40B4-BE49-F238E27FC236}">
                <a16:creationId xmlns:a16="http://schemas.microsoft.com/office/drawing/2014/main" id="{4DB7BA03-56A9-0D7B-4A03-C08EFDE1684D}"/>
              </a:ext>
            </a:extLst>
          </p:cNvPr>
          <p:cNvGrpSpPr/>
          <p:nvPr/>
        </p:nvGrpSpPr>
        <p:grpSpPr>
          <a:xfrm>
            <a:off x="5732104" y="4078714"/>
            <a:ext cx="1147973" cy="4329525"/>
            <a:chOff x="5787672" y="3776660"/>
            <a:chExt cx="1147973" cy="4329525"/>
          </a:xfrm>
        </p:grpSpPr>
        <p:cxnSp>
          <p:nvCxnSpPr>
            <p:cNvPr id="36" name="直線矢印コネクタ 35">
              <a:extLst>
                <a:ext uri="{FF2B5EF4-FFF2-40B4-BE49-F238E27FC236}">
                  <a16:creationId xmlns:a16="http://schemas.microsoft.com/office/drawing/2014/main" id="{27F65F86-D061-504E-791A-5A2B8E871164}"/>
                </a:ext>
              </a:extLst>
            </p:cNvPr>
            <p:cNvCxnSpPr>
              <a:cxnSpLocks/>
            </p:cNvCxnSpPr>
            <p:nvPr/>
          </p:nvCxnSpPr>
          <p:spPr>
            <a:xfrm>
              <a:off x="6125645" y="3776660"/>
              <a:ext cx="810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40" name="グループ化 39">
              <a:extLst>
                <a:ext uri="{FF2B5EF4-FFF2-40B4-BE49-F238E27FC236}">
                  <a16:creationId xmlns:a16="http://schemas.microsoft.com/office/drawing/2014/main" id="{546A9ABA-2496-0E1B-49D6-34E3B397DF13}"/>
                </a:ext>
              </a:extLst>
            </p:cNvPr>
            <p:cNvGrpSpPr/>
            <p:nvPr/>
          </p:nvGrpSpPr>
          <p:grpSpPr>
            <a:xfrm>
              <a:off x="5787672" y="3786185"/>
              <a:ext cx="396000" cy="4320000"/>
              <a:chOff x="5787672" y="3762375"/>
              <a:chExt cx="396000" cy="4320000"/>
            </a:xfrm>
          </p:grpSpPr>
          <p:cxnSp>
            <p:nvCxnSpPr>
              <p:cNvPr id="38" name="直線コネクタ 37">
                <a:extLst>
                  <a:ext uri="{FF2B5EF4-FFF2-40B4-BE49-F238E27FC236}">
                    <a16:creationId xmlns:a16="http://schemas.microsoft.com/office/drawing/2014/main" id="{C2857074-BF4B-45D6-7035-87A6515949CA}"/>
                  </a:ext>
                </a:extLst>
              </p:cNvPr>
              <p:cNvCxnSpPr>
                <a:cxnSpLocks/>
              </p:cNvCxnSpPr>
              <p:nvPr/>
            </p:nvCxnSpPr>
            <p:spPr>
              <a:xfrm>
                <a:off x="6143985" y="3762375"/>
                <a:ext cx="24707" cy="4320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F88D1F4A-B67E-DCE8-CB3A-F4694589F487}"/>
                  </a:ext>
                </a:extLst>
              </p:cNvPr>
              <p:cNvCxnSpPr>
                <a:cxnSpLocks/>
              </p:cNvCxnSpPr>
              <p:nvPr/>
            </p:nvCxnSpPr>
            <p:spPr>
              <a:xfrm>
                <a:off x="5787672" y="8062279"/>
                <a:ext cx="396000" cy="0"/>
              </a:xfrm>
              <a:prstGeom prst="straightConnector1">
                <a:avLst/>
              </a:prstGeom>
              <a:ln w="38100">
                <a:tailEnd type="none"/>
              </a:ln>
            </p:spPr>
            <p:style>
              <a:lnRef idx="1">
                <a:schemeClr val="accent1"/>
              </a:lnRef>
              <a:fillRef idx="0">
                <a:schemeClr val="accent1"/>
              </a:fillRef>
              <a:effectRef idx="0">
                <a:schemeClr val="accent1"/>
              </a:effectRef>
              <a:fontRef idx="minor">
                <a:schemeClr val="tx1"/>
              </a:fontRef>
            </p:style>
          </p:cxnSp>
        </p:grpSp>
      </p:grpSp>
      <p:sp>
        <p:nvSpPr>
          <p:cNvPr id="43" name="テキスト ボックス 42">
            <a:extLst>
              <a:ext uri="{FF2B5EF4-FFF2-40B4-BE49-F238E27FC236}">
                <a16:creationId xmlns:a16="http://schemas.microsoft.com/office/drawing/2014/main" id="{1AAEF963-A44B-0FBE-F013-3F5DEA8A7F11}"/>
              </a:ext>
            </a:extLst>
          </p:cNvPr>
          <p:cNvSpPr txBox="1"/>
          <p:nvPr/>
        </p:nvSpPr>
        <p:spPr>
          <a:xfrm>
            <a:off x="6918689" y="1341765"/>
            <a:ext cx="3660815" cy="369332"/>
          </a:xfrm>
          <a:prstGeom prst="rect">
            <a:avLst/>
          </a:prstGeom>
          <a:noFill/>
          <a:ln>
            <a:noFill/>
          </a:ln>
        </p:spPr>
        <p:txBody>
          <a:bodyPr wrap="square">
            <a:spAutoFit/>
          </a:bodyPr>
          <a:lstStyle/>
          <a:p>
            <a:pPr marL="285750" indent="-285750">
              <a:buFont typeface="Wingdings" panose="05000000000000000000" pitchFamily="2" charset="2"/>
              <a:buChar char="n"/>
            </a:pPr>
            <a:r>
              <a:rPr kumimoji="1" lang="ja-JP" altLang="en-US" dirty="0">
                <a:latin typeface="BIZ UDPゴシック" panose="020B0400000000000000" pitchFamily="50" charset="-128"/>
                <a:ea typeface="BIZ UDPゴシック" panose="020B0400000000000000" pitchFamily="50" charset="-128"/>
              </a:rPr>
              <a:t>次期計画（第１</a:t>
            </a:r>
            <a:r>
              <a:rPr kumimoji="1" lang="en-US" altLang="ja-JP" dirty="0">
                <a:latin typeface="BIZ UDPゴシック" panose="020B0400000000000000" pitchFamily="50" charset="-128"/>
                <a:ea typeface="BIZ UDPゴシック" panose="020B0400000000000000" pitchFamily="50" charset="-128"/>
              </a:rPr>
              <a:t>2</a:t>
            </a:r>
            <a:r>
              <a:rPr kumimoji="1" lang="ja-JP" altLang="en-US" dirty="0">
                <a:latin typeface="BIZ UDPゴシック" panose="020B0400000000000000" pitchFamily="50" charset="-128"/>
                <a:ea typeface="BIZ UDPゴシック" panose="020B0400000000000000" pitchFamily="50" charset="-128"/>
              </a:rPr>
              <a:t>次計画）</a:t>
            </a:r>
            <a:endParaRPr kumimoji="1" lang="ja-JP" altLang="en-US" b="0" dirty="0">
              <a:solidFill>
                <a:schemeClr val="bg1"/>
              </a:solidFill>
              <a:latin typeface="BIZ UDPゴシック" panose="020B0400000000000000" pitchFamily="50" charset="-128"/>
              <a:ea typeface="BIZ UDPゴシック" panose="020B0400000000000000" pitchFamily="50" charset="-128"/>
            </a:endParaRPr>
          </a:p>
        </p:txBody>
      </p:sp>
      <p:sp>
        <p:nvSpPr>
          <p:cNvPr id="45" name="テキスト ボックス 44">
            <a:extLst>
              <a:ext uri="{FF2B5EF4-FFF2-40B4-BE49-F238E27FC236}">
                <a16:creationId xmlns:a16="http://schemas.microsoft.com/office/drawing/2014/main" id="{DC4ADA99-B221-B809-1F6B-CCD809383EF5}"/>
              </a:ext>
            </a:extLst>
          </p:cNvPr>
          <p:cNvSpPr txBox="1"/>
          <p:nvPr/>
        </p:nvSpPr>
        <p:spPr>
          <a:xfrm>
            <a:off x="5765703" y="2280421"/>
            <a:ext cx="380480" cy="257369"/>
          </a:xfrm>
          <a:prstGeom prst="rect">
            <a:avLst/>
          </a:prstGeom>
          <a:solidFill>
            <a:schemeClr val="bg1"/>
          </a:solidFill>
          <a:ln>
            <a:solidFill>
              <a:schemeClr val="accent1"/>
            </a:solidFill>
          </a:ln>
        </p:spPr>
        <p:txBody>
          <a:bodyPr wrap="none" lIns="36000" tIns="36000" rIns="36000" bIns="36000" rtlCol="0" anchor="ctr" anchorCtr="0">
            <a:spAutoFit/>
          </a:bodyPr>
          <a:lstStyle/>
          <a:p>
            <a:pPr algn="l"/>
            <a:r>
              <a:rPr kumimoji="1" lang="ja-JP" altLang="en-US" sz="1200" dirty="0">
                <a:latin typeface="BIZ UDPゴシック" panose="020B0400000000000000" pitchFamily="50" charset="-128"/>
                <a:ea typeface="BIZ UDPゴシック" panose="020B0400000000000000" pitchFamily="50" charset="-128"/>
              </a:rPr>
              <a:t>廃止</a:t>
            </a:r>
          </a:p>
        </p:txBody>
      </p:sp>
      <p:sp>
        <p:nvSpPr>
          <p:cNvPr id="47" name="テキスト ボックス 46">
            <a:extLst>
              <a:ext uri="{FF2B5EF4-FFF2-40B4-BE49-F238E27FC236}">
                <a16:creationId xmlns:a16="http://schemas.microsoft.com/office/drawing/2014/main" id="{DBF6914D-BCA1-42F1-D51D-EE85FB5BD681}"/>
              </a:ext>
            </a:extLst>
          </p:cNvPr>
          <p:cNvSpPr txBox="1"/>
          <p:nvPr/>
        </p:nvSpPr>
        <p:spPr>
          <a:xfrm>
            <a:off x="6519560" y="7571091"/>
            <a:ext cx="380480" cy="257369"/>
          </a:xfrm>
          <a:prstGeom prst="rect">
            <a:avLst/>
          </a:prstGeom>
          <a:solidFill>
            <a:schemeClr val="bg1"/>
          </a:solidFill>
          <a:ln>
            <a:solidFill>
              <a:schemeClr val="accent1"/>
            </a:solidFill>
          </a:ln>
        </p:spPr>
        <p:txBody>
          <a:bodyPr wrap="none" lIns="36000" tIns="36000" rIns="36000" bIns="36000" rtlCol="0">
            <a:spAutoFit/>
          </a:bodyPr>
          <a:lstStyle/>
          <a:p>
            <a:pPr algn="l"/>
            <a:r>
              <a:rPr kumimoji="1" lang="ja-JP" altLang="en-US" sz="1200" dirty="0">
                <a:latin typeface="BIZ UDPゴシック" panose="020B0400000000000000" pitchFamily="50" charset="-128"/>
                <a:ea typeface="BIZ UDPゴシック" panose="020B0400000000000000" pitchFamily="50" charset="-128"/>
              </a:rPr>
              <a:t>新規</a:t>
            </a:r>
          </a:p>
        </p:txBody>
      </p:sp>
      <p:sp>
        <p:nvSpPr>
          <p:cNvPr id="48" name="テキスト ボックス 47">
            <a:extLst>
              <a:ext uri="{FF2B5EF4-FFF2-40B4-BE49-F238E27FC236}">
                <a16:creationId xmlns:a16="http://schemas.microsoft.com/office/drawing/2014/main" id="{C47AD359-9F7A-5296-3A31-2F9A7CB0A5B0}"/>
              </a:ext>
            </a:extLst>
          </p:cNvPr>
          <p:cNvSpPr txBox="1"/>
          <p:nvPr/>
        </p:nvSpPr>
        <p:spPr>
          <a:xfrm>
            <a:off x="3412642" y="337728"/>
            <a:ext cx="5976316" cy="400110"/>
          </a:xfrm>
          <a:prstGeom prst="rect">
            <a:avLst/>
          </a:prstGeom>
          <a:solidFill>
            <a:schemeClr val="bg1"/>
          </a:solidFill>
          <a:ln>
            <a:noFill/>
          </a:ln>
        </p:spPr>
        <p:txBody>
          <a:bodyPr wrap="none" rtlCol="0">
            <a:spAutoFit/>
          </a:bodyPr>
          <a:lstStyle/>
          <a:p>
            <a:pPr algn="l"/>
            <a:r>
              <a:rPr kumimoji="1" lang="ja-JP" altLang="en-US" sz="2000" b="1" u="sng" dirty="0">
                <a:latin typeface="BIZ UDPゴシック" panose="020B0400000000000000" pitchFamily="50" charset="-128"/>
                <a:ea typeface="BIZ UDPゴシック" panose="020B0400000000000000" pitchFamily="50" charset="-128"/>
              </a:rPr>
              <a:t>第１１次計画及び第１２次計画における指標について</a:t>
            </a:r>
          </a:p>
        </p:txBody>
      </p:sp>
      <p:sp>
        <p:nvSpPr>
          <p:cNvPr id="4" name="円/楕円 30">
            <a:extLst>
              <a:ext uri="{FF2B5EF4-FFF2-40B4-BE49-F238E27FC236}">
                <a16:creationId xmlns:a16="http://schemas.microsoft.com/office/drawing/2014/main" id="{E884D968-9A76-B170-2BB1-1920EC67885A}"/>
              </a:ext>
            </a:extLst>
          </p:cNvPr>
          <p:cNvSpPr/>
          <p:nvPr/>
        </p:nvSpPr>
        <p:spPr>
          <a:xfrm>
            <a:off x="12242185" y="131052"/>
            <a:ext cx="360000" cy="360000"/>
          </a:xfrm>
          <a:prstGeom prst="ellipse">
            <a:avLst/>
          </a:prstGeom>
          <a:solidFill>
            <a:schemeClr val="bg1"/>
          </a:solidFill>
          <a:ln w="12700">
            <a:solidFill>
              <a:schemeClr val="accent1">
                <a:lumMod val="75000"/>
              </a:schemeClr>
            </a:solidFill>
          </a:ln>
          <a:effectLst/>
        </p:spPr>
        <p:style>
          <a:lnRef idx="0">
            <a:schemeClr val="accent6"/>
          </a:lnRef>
          <a:fillRef idx="3">
            <a:schemeClr val="accent6"/>
          </a:fillRef>
          <a:effectRef idx="3">
            <a:schemeClr val="accent6"/>
          </a:effectRef>
          <a:fontRef idx="minor">
            <a:schemeClr val="lt1"/>
          </a:fontRef>
        </p:style>
        <p:txBody>
          <a:bodyPr wrap="square" lIns="0" tIns="36000" rIns="0" bIns="54000" rtlCol="0" anchor="ctr" anchorCtr="1"/>
          <a:lstStyle/>
          <a:p>
            <a:pPr algn="ctr"/>
            <a:fld id="{9439D75A-5D0D-4091-BA6B-B620B8DC6492}" type="slidenum">
              <a:rPr lang="ja-JP" altLang="en-US" sz="1400" b="1">
                <a:solidFill>
                  <a:schemeClr val="accent1">
                    <a:lumMod val="50000"/>
                  </a:schemeClr>
                </a:solidFill>
                <a:latin typeface="BIZ UDPゴシック" panose="020B0400000000000000" pitchFamily="50" charset="-128"/>
                <a:ea typeface="BIZ UDPゴシック" panose="020B0400000000000000" pitchFamily="50" charset="-128"/>
              </a:rPr>
              <a:t>4</a:t>
            </a:fld>
            <a:endParaRPr lang="en-US" altLang="ja-JP" sz="1400" b="1" dirty="0">
              <a:solidFill>
                <a:schemeClr val="accent1">
                  <a:lumMod val="50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89691461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bg1"/>
        </a:solidFill>
        <a:ln>
          <a:solidFill>
            <a:schemeClr val="accent1"/>
          </a:solidFill>
        </a:ln>
      </a:spPr>
      <a:bodyPr wrap="none" rtlCol="0">
        <a:spAutoFit/>
      </a:bodyPr>
      <a:lstStyle>
        <a:defPPr algn="l">
          <a:defRPr kumimoji="1" sz="1600" dirty="0" smtClean="0">
            <a:latin typeface="BIZ UDPゴシック" panose="020B0400000000000000" pitchFamily="50" charset="-128"/>
            <a:ea typeface="BIZ UDPゴシック" panose="020B0400000000000000" pitchFamily="50"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2064</Words>
  <Application>Microsoft Office PowerPoint</Application>
  <PresentationFormat>A3 297x420 mm</PresentationFormat>
  <Paragraphs>187</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BIZ UDPゴシック</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2025-08-22T00:30:32Z</dcterms:created>
  <dcterms:modified xsi:type="dcterms:W3CDTF">2026-08-20T02:50:32Z</dcterms:modified>
</cp:coreProperties>
</file>