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94" r:id="rId2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7AE"/>
    <a:srgbClr val="FFE699"/>
    <a:srgbClr val="BDD7EE"/>
    <a:srgbClr val="EBF3FA"/>
    <a:srgbClr val="DEEBF7"/>
    <a:srgbClr val="FFFFFF"/>
    <a:srgbClr val="9DC3E6"/>
    <a:srgbClr val="CCCCFF"/>
    <a:srgbClr val="EBEBFF"/>
    <a:srgbClr val="EFE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2" autoAdjust="0"/>
    <p:restoredTop sz="94660"/>
  </p:normalViewPr>
  <p:slideViewPr>
    <p:cSldViewPr snapToGrid="0" showGuides="1">
      <p:cViewPr varScale="1">
        <p:scale>
          <a:sx n="155" d="100"/>
          <a:sy n="155" d="100"/>
        </p:scale>
        <p:origin x="4842" y="13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4106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221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040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655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2553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9419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1027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8340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810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9824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8486D-A78A-4BDB-88D8-0D6F865444FD}" type="datetimeFigureOut">
              <a:rPr kumimoji="1" lang="ja-JP" altLang="en-US" smtClean="0"/>
              <a:t>2026/8/16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64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8486D-A78A-4BDB-88D8-0D6F865444FD}" type="datetimeFigureOut">
              <a:rPr kumimoji="1" lang="ja-JP" altLang="en-US" smtClean="0"/>
              <a:t>2026/8/16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7EE4C-469F-4359-9C0E-1581DDC7D7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736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FECE3-C8B3-B070-B372-7BB6A288F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49A538D4-B800-43AF-27ED-716B7F65E621}"/>
              </a:ext>
            </a:extLst>
          </p:cNvPr>
          <p:cNvSpPr/>
          <p:nvPr/>
        </p:nvSpPr>
        <p:spPr>
          <a:xfrm>
            <a:off x="5649951" y="3991689"/>
            <a:ext cx="4052365" cy="1879904"/>
          </a:xfrm>
          <a:prstGeom prst="rect">
            <a:avLst/>
          </a:prstGeom>
          <a:pattFill prst="pct25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5435DD32-A3DB-D22E-6413-B5EC55E1AC46}"/>
              </a:ext>
            </a:extLst>
          </p:cNvPr>
          <p:cNvSpPr/>
          <p:nvPr/>
        </p:nvSpPr>
        <p:spPr>
          <a:xfrm>
            <a:off x="5650550" y="2416153"/>
            <a:ext cx="4051766" cy="1492520"/>
          </a:xfrm>
          <a:prstGeom prst="rect">
            <a:avLst/>
          </a:prstGeom>
          <a:pattFill prst="ltUpDiag">
            <a:fgClr>
              <a:schemeClr val="accent5">
                <a:lumMod val="40000"/>
                <a:lumOff val="60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E9E62C17-6810-CBB8-B1F8-44767BBFAD4C}"/>
              </a:ext>
            </a:extLst>
          </p:cNvPr>
          <p:cNvGrpSpPr/>
          <p:nvPr/>
        </p:nvGrpSpPr>
        <p:grpSpPr>
          <a:xfrm>
            <a:off x="370000" y="3364029"/>
            <a:ext cx="5015703" cy="2479117"/>
            <a:chOff x="443888" y="3364029"/>
            <a:chExt cx="5015703" cy="2479117"/>
          </a:xfrm>
        </p:grpSpPr>
        <p:sp>
          <p:nvSpPr>
            <p:cNvPr id="3" name="楕円 2">
              <a:extLst>
                <a:ext uri="{FF2B5EF4-FFF2-40B4-BE49-F238E27FC236}">
                  <a16:creationId xmlns:a16="http://schemas.microsoft.com/office/drawing/2014/main" id="{00C1DE0C-87B2-039F-AFED-DC477DD9841F}"/>
                </a:ext>
              </a:extLst>
            </p:cNvPr>
            <p:cNvSpPr/>
            <p:nvPr/>
          </p:nvSpPr>
          <p:spPr>
            <a:xfrm>
              <a:off x="452873" y="3826276"/>
              <a:ext cx="4996800" cy="201687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508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二等辺三角形 6">
              <a:extLst>
                <a:ext uri="{FF2B5EF4-FFF2-40B4-BE49-F238E27FC236}">
                  <a16:creationId xmlns:a16="http://schemas.microsoft.com/office/drawing/2014/main" id="{3693C7BC-4654-D2CF-6B94-EB88C31AC957}"/>
                </a:ext>
              </a:extLst>
            </p:cNvPr>
            <p:cNvSpPr/>
            <p:nvPr/>
          </p:nvSpPr>
          <p:spPr>
            <a:xfrm rot="16200000" flipH="1">
              <a:off x="5002081" y="4453660"/>
              <a:ext cx="409857" cy="425415"/>
            </a:xfrm>
            <a:prstGeom prst="triangl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0ADF7453-BE52-0C57-E7BD-9897607A0C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53677" y="4374845"/>
              <a:ext cx="5914" cy="496449"/>
            </a:xfrm>
            <a:prstGeom prst="line">
              <a:avLst/>
            </a:prstGeom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5BC4D547-F5FF-0815-1573-D29B52C46C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38328" y="4461438"/>
              <a:ext cx="5914" cy="496449"/>
            </a:xfrm>
            <a:prstGeom prst="line">
              <a:avLst/>
            </a:prstGeom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5BE5F17C-9BEB-617C-7AD6-2E6A065450F6}"/>
                </a:ext>
              </a:extLst>
            </p:cNvPr>
            <p:cNvCxnSpPr>
              <a:cxnSpLocks/>
            </p:cNvCxnSpPr>
            <p:nvPr/>
          </p:nvCxnSpPr>
          <p:spPr>
            <a:xfrm>
              <a:off x="443888" y="4312373"/>
              <a:ext cx="5914" cy="496449"/>
            </a:xfrm>
            <a:prstGeom prst="line">
              <a:avLst/>
            </a:prstGeom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二等辺三角形 10">
              <a:extLst>
                <a:ext uri="{FF2B5EF4-FFF2-40B4-BE49-F238E27FC236}">
                  <a16:creationId xmlns:a16="http://schemas.microsoft.com/office/drawing/2014/main" id="{E774C33B-AA11-306A-AF4D-631C16874B86}"/>
                </a:ext>
              </a:extLst>
            </p:cNvPr>
            <p:cNvSpPr/>
            <p:nvPr/>
          </p:nvSpPr>
          <p:spPr>
            <a:xfrm rot="5400000">
              <a:off x="479267" y="4484222"/>
              <a:ext cx="409857" cy="425415"/>
            </a:xfrm>
            <a:prstGeom prst="triangl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DF2078CA-2893-5231-88F1-47A9F30BB1AC}"/>
                </a:ext>
              </a:extLst>
            </p:cNvPr>
            <p:cNvCxnSpPr>
              <a:cxnSpLocks/>
            </p:cNvCxnSpPr>
            <p:nvPr/>
          </p:nvCxnSpPr>
          <p:spPr>
            <a:xfrm>
              <a:off x="454853" y="4442277"/>
              <a:ext cx="5914" cy="496449"/>
            </a:xfrm>
            <a:prstGeom prst="line">
              <a:avLst/>
            </a:prstGeom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楕円 12">
              <a:extLst>
                <a:ext uri="{FF2B5EF4-FFF2-40B4-BE49-F238E27FC236}">
                  <a16:creationId xmlns:a16="http://schemas.microsoft.com/office/drawing/2014/main" id="{5838F1C0-B113-5905-C280-3B15D314A6E9}"/>
                </a:ext>
              </a:extLst>
            </p:cNvPr>
            <p:cNvSpPr/>
            <p:nvPr/>
          </p:nvSpPr>
          <p:spPr>
            <a:xfrm>
              <a:off x="445715" y="3364029"/>
              <a:ext cx="5006500" cy="2016870"/>
            </a:xfrm>
            <a:prstGeom prst="ellipse">
              <a:avLst/>
            </a:prstGeom>
            <a:pattFill prst="pct25">
              <a:fgClr>
                <a:schemeClr val="accent4">
                  <a:lumMod val="60000"/>
                  <a:lumOff val="40000"/>
                </a:schemeClr>
              </a:fgClr>
              <a:bgClr>
                <a:schemeClr val="bg1"/>
              </a:bgClr>
            </a:pattFill>
            <a:ln w="508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7C773A3-20D9-F72D-F13F-E3F11DF90C3B}"/>
              </a:ext>
            </a:extLst>
          </p:cNvPr>
          <p:cNvGrpSpPr/>
          <p:nvPr/>
        </p:nvGrpSpPr>
        <p:grpSpPr>
          <a:xfrm>
            <a:off x="865856" y="2572568"/>
            <a:ext cx="3960000" cy="1718844"/>
            <a:chOff x="827429" y="703098"/>
            <a:chExt cx="3960000" cy="1718844"/>
          </a:xfrm>
        </p:grpSpPr>
        <p:sp>
          <p:nvSpPr>
            <p:cNvPr id="15" name="楕円 14">
              <a:extLst>
                <a:ext uri="{FF2B5EF4-FFF2-40B4-BE49-F238E27FC236}">
                  <a16:creationId xmlns:a16="http://schemas.microsoft.com/office/drawing/2014/main" id="{B9119EB0-9EE6-2393-9113-2E0EBCD8B476}"/>
                </a:ext>
              </a:extLst>
            </p:cNvPr>
            <p:cNvSpPr/>
            <p:nvPr/>
          </p:nvSpPr>
          <p:spPr>
            <a:xfrm>
              <a:off x="827429" y="1089942"/>
              <a:ext cx="3960000" cy="1332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6" name="二等辺三角形 15">
              <a:extLst>
                <a:ext uri="{FF2B5EF4-FFF2-40B4-BE49-F238E27FC236}">
                  <a16:creationId xmlns:a16="http://schemas.microsoft.com/office/drawing/2014/main" id="{B6E4D76B-194F-8CD1-D8C7-FEAB2EFA1183}"/>
                </a:ext>
              </a:extLst>
            </p:cNvPr>
            <p:cNvSpPr/>
            <p:nvPr/>
          </p:nvSpPr>
          <p:spPr>
            <a:xfrm rot="5400000">
              <a:off x="856236" y="1349813"/>
              <a:ext cx="386845" cy="425415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二等辺三角形 16">
              <a:extLst>
                <a:ext uri="{FF2B5EF4-FFF2-40B4-BE49-F238E27FC236}">
                  <a16:creationId xmlns:a16="http://schemas.microsoft.com/office/drawing/2014/main" id="{3B09D349-372D-E21C-E6AF-A0D8FD74E39A}"/>
                </a:ext>
              </a:extLst>
            </p:cNvPr>
            <p:cNvSpPr/>
            <p:nvPr/>
          </p:nvSpPr>
          <p:spPr>
            <a:xfrm rot="16200000" flipH="1">
              <a:off x="4370489" y="1349813"/>
              <a:ext cx="386845" cy="425415"/>
            </a:xfrm>
            <a:prstGeom prst="triangl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507EC1B3-E791-C367-8533-BE590237424F}"/>
                </a:ext>
              </a:extLst>
            </p:cNvPr>
            <p:cNvCxnSpPr>
              <a:cxnSpLocks/>
            </p:cNvCxnSpPr>
            <p:nvPr/>
          </p:nvCxnSpPr>
          <p:spPr>
            <a:xfrm>
              <a:off x="827429" y="1369098"/>
              <a:ext cx="0" cy="386844"/>
            </a:xfrm>
            <a:prstGeom prst="line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>
              <a:extLst>
                <a:ext uri="{FF2B5EF4-FFF2-40B4-BE49-F238E27FC236}">
                  <a16:creationId xmlns:a16="http://schemas.microsoft.com/office/drawing/2014/main" id="{6CC1F722-FE20-CCE5-918D-FCEA7987ED14}"/>
                </a:ext>
              </a:extLst>
            </p:cNvPr>
            <p:cNvCxnSpPr>
              <a:cxnSpLocks/>
            </p:cNvCxnSpPr>
            <p:nvPr/>
          </p:nvCxnSpPr>
          <p:spPr>
            <a:xfrm>
              <a:off x="4786061" y="1367426"/>
              <a:ext cx="0" cy="386844"/>
            </a:xfrm>
            <a:prstGeom prst="line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楕円 55">
              <a:extLst>
                <a:ext uri="{FF2B5EF4-FFF2-40B4-BE49-F238E27FC236}">
                  <a16:creationId xmlns:a16="http://schemas.microsoft.com/office/drawing/2014/main" id="{5F728AC9-6DFF-51DB-B395-E472B783DFA6}"/>
                </a:ext>
              </a:extLst>
            </p:cNvPr>
            <p:cNvSpPr/>
            <p:nvPr/>
          </p:nvSpPr>
          <p:spPr>
            <a:xfrm>
              <a:off x="827429" y="703098"/>
              <a:ext cx="3960000" cy="1332000"/>
            </a:xfrm>
            <a:prstGeom prst="ellipse">
              <a:avLst/>
            </a:prstGeom>
            <a:pattFill prst="ltUpDiag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56D2B90-6C1D-86FB-AB8C-EECDAE288BC5}"/>
              </a:ext>
            </a:extLst>
          </p:cNvPr>
          <p:cNvGrpSpPr/>
          <p:nvPr/>
        </p:nvGrpSpPr>
        <p:grpSpPr>
          <a:xfrm>
            <a:off x="99222" y="1516224"/>
            <a:ext cx="9707555" cy="4481050"/>
            <a:chOff x="-23111" y="303386"/>
            <a:chExt cx="9707555" cy="4481050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9EF55FFE-52FC-9425-7329-F843F04241E6}"/>
                </a:ext>
              </a:extLst>
            </p:cNvPr>
            <p:cNvSpPr txBox="1"/>
            <p:nvPr/>
          </p:nvSpPr>
          <p:spPr>
            <a:xfrm>
              <a:off x="-23111" y="303386"/>
              <a:ext cx="9707172" cy="792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accent6">
                  <a:lumMod val="40000"/>
                  <a:lumOff val="60000"/>
                </a:schemeClr>
              </a:solidFill>
            </a:ln>
          </p:spPr>
          <p:txBody>
            <a:bodyPr wrap="square" rtlCol="0">
              <a:normAutofit/>
            </a:bodyPr>
            <a:lstStyle/>
            <a:p>
              <a:r>
                <a:rPr kumimoji="1" lang="ja-JP" altLang="en-US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　　　　　　　　　　　　　　大阪の産業</a:t>
              </a:r>
              <a:br>
                <a:rPr kumimoji="1" lang="en-US" altLang="ja-JP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</a:br>
              <a:endPara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27C0C77A-29CB-2AA6-A36C-A88D7DAD3C66}"/>
                </a:ext>
              </a:extLst>
            </p:cNvPr>
            <p:cNvSpPr txBox="1"/>
            <p:nvPr/>
          </p:nvSpPr>
          <p:spPr>
            <a:xfrm>
              <a:off x="48897" y="642664"/>
              <a:ext cx="579998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成長産業：ライフサイエンス</a:t>
              </a:r>
              <a:r>
                <a:rPr kumimoji="1" lang="en-US" altLang="ja-JP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/</a:t>
              </a:r>
              <a:r>
                <a:rPr kumimoji="1" lang="ja-JP" altLang="en-US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カーボンニュートラル</a:t>
              </a:r>
              <a:r>
                <a:rPr kumimoji="1" lang="en-US" altLang="ja-JP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/</a:t>
              </a:r>
              <a:r>
                <a:rPr kumimoji="1" lang="ja-JP" altLang="en-US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モビリティ</a:t>
              </a:r>
              <a:r>
                <a:rPr kumimoji="1" lang="en-US" altLang="ja-JP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/</a:t>
              </a:r>
              <a:r>
                <a:rPr kumimoji="1" lang="ja-JP" altLang="en-US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ロボット・</a:t>
              </a:r>
              <a:r>
                <a:rPr kumimoji="1" lang="en-US" altLang="ja-JP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AI</a:t>
              </a:r>
            </a:p>
            <a:p>
              <a:pPr>
                <a:tabLst>
                  <a:tab pos="628650" algn="l"/>
                </a:tabLst>
              </a:pPr>
              <a:r>
                <a:rPr kumimoji="1" lang="ja-JP" altLang="en-US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その他：製造業</a:t>
              </a:r>
              <a:r>
                <a:rPr kumimoji="1" lang="en-US" altLang="ja-JP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/</a:t>
              </a:r>
              <a:r>
                <a:rPr kumimoji="1" lang="ja-JP" altLang="en-US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卸売・小売業</a:t>
              </a:r>
              <a:r>
                <a:rPr kumimoji="1" lang="en-US" altLang="ja-JP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/</a:t>
              </a:r>
              <a:r>
                <a:rPr kumimoji="1" lang="ja-JP" altLang="en-US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医療関連産業</a:t>
              </a:r>
              <a:r>
                <a:rPr kumimoji="1" lang="en-US" altLang="ja-JP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/</a:t>
              </a:r>
              <a:r>
                <a:rPr lang="ja-JP" altLang="en-US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観光・</a:t>
              </a:r>
              <a:r>
                <a:rPr kumimoji="1" lang="ja-JP" altLang="en-US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サービス産業</a:t>
              </a:r>
              <a:r>
                <a:rPr kumimoji="1" lang="en-US" altLang="ja-JP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/</a:t>
              </a:r>
              <a:r>
                <a:rPr kumimoji="1" lang="ja-JP" altLang="en-US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情報通信業</a:t>
              </a:r>
              <a:r>
                <a:rPr kumimoji="1" lang="en-US" altLang="ja-JP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/</a:t>
              </a:r>
              <a:r>
                <a:rPr kumimoji="1" lang="ja-JP" altLang="en-US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建設業・・・</a:t>
              </a:r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CEA95E49-FB7A-6418-CD75-98E6C0BF8202}"/>
                </a:ext>
              </a:extLst>
            </p:cNvPr>
            <p:cNvSpPr/>
            <p:nvPr/>
          </p:nvSpPr>
          <p:spPr>
            <a:xfrm>
              <a:off x="-22729" y="303388"/>
              <a:ext cx="9707173" cy="4481048"/>
            </a:xfrm>
            <a:prstGeom prst="rect">
              <a:avLst/>
            </a:prstGeom>
            <a:noFill/>
            <a:ln w="1905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F1D18BD-63D6-0184-41E7-C6487E652F9A}"/>
              </a:ext>
            </a:extLst>
          </p:cNvPr>
          <p:cNvSpPr txBox="1"/>
          <p:nvPr/>
        </p:nvSpPr>
        <p:spPr>
          <a:xfrm>
            <a:off x="1485921" y="4813025"/>
            <a:ext cx="2903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b="1" dirty="0">
                <a:solidFill>
                  <a:schemeClr val="accent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基盤</a:t>
            </a:r>
            <a:endParaRPr kumimoji="1" lang="ja-JP" altLang="en-US" b="1" dirty="0">
              <a:solidFill>
                <a:schemeClr val="accent2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C3FB44DF-E2BE-0477-2785-9C334A88763D}"/>
              </a:ext>
            </a:extLst>
          </p:cNvPr>
          <p:cNvGrpSpPr/>
          <p:nvPr/>
        </p:nvGrpSpPr>
        <p:grpSpPr>
          <a:xfrm>
            <a:off x="1271413" y="4786134"/>
            <a:ext cx="932915" cy="288000"/>
            <a:chOff x="8608979" y="2548647"/>
            <a:chExt cx="932915" cy="288000"/>
          </a:xfrm>
        </p:grpSpPr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7166051F-4CE3-F578-3BBD-589E503DF8A4}"/>
                </a:ext>
              </a:extLst>
            </p:cNvPr>
            <p:cNvSpPr/>
            <p:nvPr/>
          </p:nvSpPr>
          <p:spPr>
            <a:xfrm>
              <a:off x="8608979" y="2548647"/>
              <a:ext cx="932915" cy="288000"/>
            </a:xfrm>
            <a:prstGeom prst="roundRect">
              <a:avLst>
                <a:gd name="adj" fmla="val 24064"/>
              </a:avLst>
            </a:prstGeom>
            <a:solidFill>
              <a:schemeClr val="bg1"/>
            </a:solidFill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092A77E-A504-6DA2-73AF-6253C8C82E75}"/>
                </a:ext>
              </a:extLst>
            </p:cNvPr>
            <p:cNvSpPr txBox="1"/>
            <p:nvPr/>
          </p:nvSpPr>
          <p:spPr>
            <a:xfrm>
              <a:off x="8621449" y="2555996"/>
              <a:ext cx="9204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デジタル化</a:t>
              </a:r>
              <a:endPara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98A5FD2D-9EBF-E086-432D-5D757372BC94}"/>
              </a:ext>
            </a:extLst>
          </p:cNvPr>
          <p:cNvGrpSpPr/>
          <p:nvPr/>
        </p:nvGrpSpPr>
        <p:grpSpPr>
          <a:xfrm>
            <a:off x="3646770" y="2780975"/>
            <a:ext cx="800219" cy="306303"/>
            <a:chOff x="8608980" y="2548647"/>
            <a:chExt cx="800219" cy="306303"/>
          </a:xfrm>
        </p:grpSpPr>
        <p:sp>
          <p:nvSpPr>
            <p:cNvPr id="26" name="四角形: 角を丸くする 25">
              <a:extLst>
                <a:ext uri="{FF2B5EF4-FFF2-40B4-BE49-F238E27FC236}">
                  <a16:creationId xmlns:a16="http://schemas.microsoft.com/office/drawing/2014/main" id="{E0E42501-1B2F-4EA9-DD66-CB8E1EF96F65}"/>
                </a:ext>
              </a:extLst>
            </p:cNvPr>
            <p:cNvSpPr/>
            <p:nvPr/>
          </p:nvSpPr>
          <p:spPr>
            <a:xfrm>
              <a:off x="8608981" y="2548647"/>
              <a:ext cx="791502" cy="306303"/>
            </a:xfrm>
            <a:prstGeom prst="roundRect">
              <a:avLst>
                <a:gd name="adj" fmla="val 24584"/>
              </a:avLst>
            </a:prstGeom>
            <a:solidFill>
              <a:schemeClr val="bg1"/>
            </a:solidFill>
            <a:ln w="127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/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7ADD771-E5A4-4F9A-6140-623F646C2DB3}"/>
                </a:ext>
              </a:extLst>
            </p:cNvPr>
            <p:cNvSpPr txBox="1"/>
            <p:nvPr/>
          </p:nvSpPr>
          <p:spPr>
            <a:xfrm>
              <a:off x="8608980" y="2564986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研究開発</a:t>
              </a:r>
              <a:endPara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A367AEE7-760E-C72F-0DE4-2A82466A7F20}"/>
              </a:ext>
            </a:extLst>
          </p:cNvPr>
          <p:cNvGrpSpPr/>
          <p:nvPr/>
        </p:nvGrpSpPr>
        <p:grpSpPr>
          <a:xfrm>
            <a:off x="2244003" y="2593728"/>
            <a:ext cx="1338828" cy="288000"/>
            <a:chOff x="8604523" y="2548647"/>
            <a:chExt cx="1338828" cy="288000"/>
          </a:xfrm>
        </p:grpSpPr>
        <p:sp>
          <p:nvSpPr>
            <p:cNvPr id="29" name="四角形: 角を丸くする 28">
              <a:extLst>
                <a:ext uri="{FF2B5EF4-FFF2-40B4-BE49-F238E27FC236}">
                  <a16:creationId xmlns:a16="http://schemas.microsoft.com/office/drawing/2014/main" id="{6BDAA0B0-D7FE-3536-4DB7-7AD4289B2557}"/>
                </a:ext>
              </a:extLst>
            </p:cNvPr>
            <p:cNvSpPr/>
            <p:nvPr/>
          </p:nvSpPr>
          <p:spPr>
            <a:xfrm>
              <a:off x="8608978" y="2548647"/>
              <a:ext cx="1304957" cy="288000"/>
            </a:xfrm>
            <a:prstGeom prst="roundRect">
              <a:avLst>
                <a:gd name="adj" fmla="val 19654"/>
              </a:avLst>
            </a:prstGeom>
            <a:solidFill>
              <a:schemeClr val="bg1"/>
            </a:solidFill>
            <a:ln w="127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/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77C68537-9CDA-4C38-3CB1-12D1BB0A9735}"/>
                </a:ext>
              </a:extLst>
            </p:cNvPr>
            <p:cNvSpPr txBox="1"/>
            <p:nvPr/>
          </p:nvSpPr>
          <p:spPr>
            <a:xfrm>
              <a:off x="8604523" y="2549289"/>
              <a:ext cx="13388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高度・最先端技術</a:t>
              </a: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1F9CDBE-20D1-7502-E925-DD6D597B55C5}"/>
              </a:ext>
            </a:extLst>
          </p:cNvPr>
          <p:cNvSpPr txBox="1"/>
          <p:nvPr/>
        </p:nvSpPr>
        <p:spPr>
          <a:xfrm>
            <a:off x="1326614" y="3251787"/>
            <a:ext cx="3158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chemeClr val="accent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先導・高度化（けん引）</a:t>
            </a: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74A46FBE-E9FC-88DF-A8F6-0A951E4926D8}"/>
              </a:ext>
            </a:extLst>
          </p:cNvPr>
          <p:cNvGrpSpPr/>
          <p:nvPr/>
        </p:nvGrpSpPr>
        <p:grpSpPr>
          <a:xfrm>
            <a:off x="901199" y="3249010"/>
            <a:ext cx="540000" cy="290777"/>
            <a:chOff x="8608979" y="2545870"/>
            <a:chExt cx="540000" cy="290777"/>
          </a:xfrm>
        </p:grpSpPr>
        <p:sp>
          <p:nvSpPr>
            <p:cNvPr id="34" name="四角形: 角を丸くする 33">
              <a:extLst>
                <a:ext uri="{FF2B5EF4-FFF2-40B4-BE49-F238E27FC236}">
                  <a16:creationId xmlns:a16="http://schemas.microsoft.com/office/drawing/2014/main" id="{B86475DA-73AB-898C-FE80-23DAC910279F}"/>
                </a:ext>
              </a:extLst>
            </p:cNvPr>
            <p:cNvSpPr/>
            <p:nvPr/>
          </p:nvSpPr>
          <p:spPr>
            <a:xfrm>
              <a:off x="8608979" y="2548647"/>
              <a:ext cx="540000" cy="288000"/>
            </a:xfrm>
            <a:prstGeom prst="roundRect">
              <a:avLst>
                <a:gd name="adj" fmla="val 21859"/>
              </a:avLst>
            </a:prstGeom>
            <a:solidFill>
              <a:schemeClr val="bg1"/>
            </a:solidFill>
            <a:ln w="127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FD5480A5-C003-975C-E665-02D971214E56}"/>
                </a:ext>
              </a:extLst>
            </p:cNvPr>
            <p:cNvSpPr txBox="1"/>
            <p:nvPr/>
          </p:nvSpPr>
          <p:spPr>
            <a:xfrm>
              <a:off x="8660009" y="2545870"/>
              <a:ext cx="4379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DX</a:t>
              </a:r>
              <a:endPara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52CBC738-4892-0F0B-388C-69445D5FC3B2}"/>
              </a:ext>
            </a:extLst>
          </p:cNvPr>
          <p:cNvGrpSpPr/>
          <p:nvPr/>
        </p:nvGrpSpPr>
        <p:grpSpPr>
          <a:xfrm>
            <a:off x="2354441" y="4390625"/>
            <a:ext cx="1198974" cy="288000"/>
            <a:chOff x="8608979" y="2548647"/>
            <a:chExt cx="1198974" cy="288000"/>
          </a:xfrm>
        </p:grpSpPr>
        <p:sp>
          <p:nvSpPr>
            <p:cNvPr id="37" name="四角形: 角を丸くする 36">
              <a:extLst>
                <a:ext uri="{FF2B5EF4-FFF2-40B4-BE49-F238E27FC236}">
                  <a16:creationId xmlns:a16="http://schemas.microsoft.com/office/drawing/2014/main" id="{4AA4AE1D-445B-313E-E4AE-86B1574D7BA8}"/>
                </a:ext>
              </a:extLst>
            </p:cNvPr>
            <p:cNvSpPr/>
            <p:nvPr/>
          </p:nvSpPr>
          <p:spPr>
            <a:xfrm>
              <a:off x="8608979" y="2548647"/>
              <a:ext cx="1188000" cy="288000"/>
            </a:xfrm>
            <a:prstGeom prst="roundRect">
              <a:avLst>
                <a:gd name="adj" fmla="val 21859"/>
              </a:avLst>
            </a:prstGeom>
            <a:solidFill>
              <a:schemeClr val="bg1"/>
            </a:solidFill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/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F3CB6D31-484C-344D-65E4-562D2B8A7B99}"/>
                </a:ext>
              </a:extLst>
            </p:cNvPr>
            <p:cNvSpPr txBox="1"/>
            <p:nvPr/>
          </p:nvSpPr>
          <p:spPr>
            <a:xfrm>
              <a:off x="8623013" y="2549033"/>
              <a:ext cx="11849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基盤・汎用技術</a:t>
              </a:r>
              <a:endPara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03680947-2D6A-DDEE-D6DE-340C492CA3EB}"/>
              </a:ext>
            </a:extLst>
          </p:cNvPr>
          <p:cNvGrpSpPr/>
          <p:nvPr/>
        </p:nvGrpSpPr>
        <p:grpSpPr>
          <a:xfrm>
            <a:off x="776935" y="2881728"/>
            <a:ext cx="1467068" cy="288000"/>
            <a:chOff x="8601487" y="2548646"/>
            <a:chExt cx="1467068" cy="288000"/>
          </a:xfrm>
        </p:grpSpPr>
        <p:sp>
          <p:nvSpPr>
            <p:cNvPr id="40" name="四角形: 角を丸くする 39">
              <a:extLst>
                <a:ext uri="{FF2B5EF4-FFF2-40B4-BE49-F238E27FC236}">
                  <a16:creationId xmlns:a16="http://schemas.microsoft.com/office/drawing/2014/main" id="{25D4B335-FA09-418A-8687-EF5F89BE670D}"/>
                </a:ext>
              </a:extLst>
            </p:cNvPr>
            <p:cNvSpPr/>
            <p:nvPr/>
          </p:nvSpPr>
          <p:spPr>
            <a:xfrm>
              <a:off x="8608978" y="2548646"/>
              <a:ext cx="1440000" cy="288000"/>
            </a:xfrm>
            <a:prstGeom prst="roundRect">
              <a:avLst>
                <a:gd name="adj" fmla="val 21859"/>
              </a:avLst>
            </a:prstGeom>
            <a:solidFill>
              <a:schemeClr val="bg1"/>
            </a:solidFill>
            <a:ln w="127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/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D2B1D35F-9B6D-C4B6-B4B5-537E1EC22EF1}"/>
                </a:ext>
              </a:extLst>
            </p:cNvPr>
            <p:cNvSpPr txBox="1"/>
            <p:nvPr/>
          </p:nvSpPr>
          <p:spPr>
            <a:xfrm>
              <a:off x="8601487" y="2552332"/>
              <a:ext cx="14670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大規模・グローバル</a:t>
              </a:r>
              <a:endPara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7B011600-313F-2D51-0D74-BA7BD38C50F8}"/>
              </a:ext>
            </a:extLst>
          </p:cNvPr>
          <p:cNvGrpSpPr/>
          <p:nvPr/>
        </p:nvGrpSpPr>
        <p:grpSpPr>
          <a:xfrm>
            <a:off x="3952534" y="4408882"/>
            <a:ext cx="951654" cy="289188"/>
            <a:chOff x="8594667" y="2547170"/>
            <a:chExt cx="1247628" cy="359095"/>
          </a:xfrm>
        </p:grpSpPr>
        <p:sp>
          <p:nvSpPr>
            <p:cNvPr id="43" name="四角形: 角を丸くする 42">
              <a:extLst>
                <a:ext uri="{FF2B5EF4-FFF2-40B4-BE49-F238E27FC236}">
                  <a16:creationId xmlns:a16="http://schemas.microsoft.com/office/drawing/2014/main" id="{9AE6B203-BF26-DB59-80D4-05C97CCF4052}"/>
                </a:ext>
              </a:extLst>
            </p:cNvPr>
            <p:cNvSpPr/>
            <p:nvPr/>
          </p:nvSpPr>
          <p:spPr>
            <a:xfrm>
              <a:off x="8608981" y="2548645"/>
              <a:ext cx="1109660" cy="357620"/>
            </a:xfrm>
            <a:prstGeom prst="roundRect">
              <a:avLst>
                <a:gd name="adj" fmla="val 19654"/>
              </a:avLst>
            </a:prstGeom>
            <a:solidFill>
              <a:schemeClr val="bg1"/>
            </a:solidFill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81D15876-02A3-018C-14ED-E9495057028D}"/>
                </a:ext>
              </a:extLst>
            </p:cNvPr>
            <p:cNvSpPr txBox="1"/>
            <p:nvPr/>
          </p:nvSpPr>
          <p:spPr>
            <a:xfrm>
              <a:off x="8594667" y="2547170"/>
              <a:ext cx="1247628" cy="343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生産・実装</a:t>
              </a: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9D49D3CA-9DD0-B10B-E362-B637326C352E}"/>
              </a:ext>
            </a:extLst>
          </p:cNvPr>
          <p:cNvGrpSpPr/>
          <p:nvPr/>
        </p:nvGrpSpPr>
        <p:grpSpPr>
          <a:xfrm>
            <a:off x="666260" y="4445086"/>
            <a:ext cx="1492716" cy="288000"/>
            <a:chOff x="8575713" y="2548647"/>
            <a:chExt cx="1492716" cy="288000"/>
          </a:xfrm>
        </p:grpSpPr>
        <p:sp>
          <p:nvSpPr>
            <p:cNvPr id="46" name="四角形: 角を丸くする 45">
              <a:extLst>
                <a:ext uri="{FF2B5EF4-FFF2-40B4-BE49-F238E27FC236}">
                  <a16:creationId xmlns:a16="http://schemas.microsoft.com/office/drawing/2014/main" id="{E8536C9B-8CEA-C46F-B5F9-94049A9032AA}"/>
                </a:ext>
              </a:extLst>
            </p:cNvPr>
            <p:cNvSpPr/>
            <p:nvPr/>
          </p:nvSpPr>
          <p:spPr>
            <a:xfrm>
              <a:off x="8608978" y="2548647"/>
              <a:ext cx="1404000" cy="288000"/>
            </a:xfrm>
            <a:prstGeom prst="roundRect">
              <a:avLst>
                <a:gd name="adj" fmla="val 19654"/>
              </a:avLst>
            </a:prstGeom>
            <a:solidFill>
              <a:schemeClr val="bg1"/>
            </a:solidFill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/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7EA61DA7-5D0E-9DEA-731E-ACCBD084BE1B}"/>
                </a:ext>
              </a:extLst>
            </p:cNvPr>
            <p:cNvSpPr txBox="1"/>
            <p:nvPr/>
          </p:nvSpPr>
          <p:spPr>
            <a:xfrm>
              <a:off x="8575713" y="2553988"/>
              <a:ext cx="14927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中小規模・</a:t>
              </a:r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地域密着</a:t>
              </a: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EB00FED-DD07-143D-1C99-9417546A746D}"/>
              </a:ext>
            </a:extLst>
          </p:cNvPr>
          <p:cNvSpPr txBox="1"/>
          <p:nvPr/>
        </p:nvSpPr>
        <p:spPr>
          <a:xfrm>
            <a:off x="1798067" y="3746580"/>
            <a:ext cx="2154020" cy="369332"/>
          </a:xfrm>
          <a:prstGeom prst="rect">
            <a:avLst/>
          </a:prstGeom>
          <a:noFill/>
        </p:spPr>
        <p:txBody>
          <a:bodyPr wrap="none" rtlCol="0">
            <a:prstTxWarp prst="textArchDown">
              <a:avLst/>
            </a:prstTxWarp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高度専門職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418F2EC-C5A9-0013-09FC-AA2825A16CB6}"/>
              </a:ext>
            </a:extLst>
          </p:cNvPr>
          <p:cNvSpPr txBox="1"/>
          <p:nvPr/>
        </p:nvSpPr>
        <p:spPr>
          <a:xfrm>
            <a:off x="1334250" y="5231039"/>
            <a:ext cx="3205766" cy="369332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118900"/>
              </a:avLst>
            </a:prstTxWarp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chemeClr val="accent2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現場人材</a:t>
            </a: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DFAB8365-411A-8B77-4B1C-59917FE37034}"/>
              </a:ext>
            </a:extLst>
          </p:cNvPr>
          <p:cNvGrpSpPr/>
          <p:nvPr/>
        </p:nvGrpSpPr>
        <p:grpSpPr>
          <a:xfrm>
            <a:off x="3987878" y="3175831"/>
            <a:ext cx="935366" cy="290777"/>
            <a:chOff x="8608979" y="2545870"/>
            <a:chExt cx="935366" cy="290777"/>
          </a:xfrm>
        </p:grpSpPr>
        <p:sp>
          <p:nvSpPr>
            <p:cNvPr id="51" name="四角形: 角を丸くする 50">
              <a:extLst>
                <a:ext uri="{FF2B5EF4-FFF2-40B4-BE49-F238E27FC236}">
                  <a16:creationId xmlns:a16="http://schemas.microsoft.com/office/drawing/2014/main" id="{FC802BF8-5508-431E-998F-1AFCCB9C1898}"/>
                </a:ext>
              </a:extLst>
            </p:cNvPr>
            <p:cNvSpPr/>
            <p:nvPr/>
          </p:nvSpPr>
          <p:spPr>
            <a:xfrm>
              <a:off x="8608979" y="2548647"/>
              <a:ext cx="935366" cy="288000"/>
            </a:xfrm>
            <a:prstGeom prst="roundRect">
              <a:avLst>
                <a:gd name="adj" fmla="val 21859"/>
              </a:avLst>
            </a:prstGeom>
            <a:solidFill>
              <a:schemeClr val="bg1"/>
            </a:solidFill>
            <a:ln w="127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FD0EBBC4-0D66-FE03-4BA2-FA93E17E0BD7}"/>
                </a:ext>
              </a:extLst>
            </p:cNvPr>
            <p:cNvSpPr txBox="1"/>
            <p:nvPr/>
          </p:nvSpPr>
          <p:spPr>
            <a:xfrm>
              <a:off x="8660009" y="2545870"/>
              <a:ext cx="8771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創出・革新</a:t>
              </a:r>
              <a:endPara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95299335-6273-1F85-F3A5-7FE8AFB9D486}"/>
              </a:ext>
            </a:extLst>
          </p:cNvPr>
          <p:cNvGrpSpPr/>
          <p:nvPr/>
        </p:nvGrpSpPr>
        <p:grpSpPr>
          <a:xfrm>
            <a:off x="3585642" y="4786134"/>
            <a:ext cx="935366" cy="290777"/>
            <a:chOff x="8608979" y="2545870"/>
            <a:chExt cx="935366" cy="290777"/>
          </a:xfrm>
        </p:grpSpPr>
        <p:sp>
          <p:nvSpPr>
            <p:cNvPr id="54" name="四角形: 角を丸くする 53">
              <a:extLst>
                <a:ext uri="{FF2B5EF4-FFF2-40B4-BE49-F238E27FC236}">
                  <a16:creationId xmlns:a16="http://schemas.microsoft.com/office/drawing/2014/main" id="{02353BD8-2079-C99B-95DC-A426F263AC18}"/>
                </a:ext>
              </a:extLst>
            </p:cNvPr>
            <p:cNvSpPr/>
            <p:nvPr/>
          </p:nvSpPr>
          <p:spPr>
            <a:xfrm>
              <a:off x="8608979" y="2548647"/>
              <a:ext cx="935366" cy="288000"/>
            </a:xfrm>
            <a:prstGeom prst="roundRect">
              <a:avLst>
                <a:gd name="adj" fmla="val 21859"/>
              </a:avLst>
            </a:prstGeom>
            <a:solidFill>
              <a:schemeClr val="bg1"/>
            </a:solidFill>
            <a:ln w="127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/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A2D25BE5-164E-D0F1-9BBB-471DAA91598A}"/>
                </a:ext>
              </a:extLst>
            </p:cNvPr>
            <p:cNvSpPr txBox="1"/>
            <p:nvPr/>
          </p:nvSpPr>
          <p:spPr>
            <a:xfrm>
              <a:off x="8660009" y="2545870"/>
              <a:ext cx="8771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維持・管理</a:t>
              </a:r>
            </a:p>
          </p:txBody>
        </p:sp>
      </p:grp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0365D864-79D6-33FE-24BB-CC38A908EED3}"/>
              </a:ext>
            </a:extLst>
          </p:cNvPr>
          <p:cNvSpPr txBox="1"/>
          <p:nvPr/>
        </p:nvSpPr>
        <p:spPr>
          <a:xfrm>
            <a:off x="1730960" y="446272"/>
            <a:ext cx="6346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ja-JP" sz="1800" b="1" u="sng" dirty="0">
                <a:solidFill>
                  <a:schemeClr val="accent1"/>
                </a:solidFill>
                <a:effectLst/>
                <a:ea typeface="BIZ UDPゴシック" panose="020B0400000000000000" pitchFamily="50" charset="-128"/>
                <a:cs typeface="Times New Roman" panose="02020603050405020304" pitchFamily="18" charset="0"/>
              </a:rPr>
              <a:t>本計画で対象とする「大阪の産業の成長を支える人材」</a:t>
            </a:r>
            <a:endParaRPr kumimoji="1" lang="ja-JP" altLang="en-US" sz="1600" b="1" u="sng" dirty="0">
              <a:solidFill>
                <a:schemeClr val="accent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B83E7EFD-589B-757B-935A-B5296F52629B}"/>
              </a:ext>
            </a:extLst>
          </p:cNvPr>
          <p:cNvSpPr txBox="1"/>
          <p:nvPr/>
        </p:nvSpPr>
        <p:spPr>
          <a:xfrm>
            <a:off x="5711813" y="4068531"/>
            <a:ext cx="35747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kumimoji="1"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《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求められる人材（例）</a:t>
            </a:r>
            <a:r>
              <a:rPr kumimoji="1"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》</a:t>
            </a:r>
          </a:p>
          <a:p>
            <a:pPr marL="171450" indent="-171450" algn="l">
              <a:lnSpc>
                <a:spcPts val="1200"/>
              </a:lnSpc>
              <a:buFont typeface="Wingdings" panose="05000000000000000000" pitchFamily="2" charset="2"/>
              <a:buChar char="n"/>
            </a:pP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成長産業をけん引する企業のサプライチェーンを支え、製品・サービスの実装・供給を担う人材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 algn="l">
              <a:lnSpc>
                <a:spcPts val="1200"/>
              </a:lnSpc>
              <a:buFont typeface="Wingdings" panose="05000000000000000000" pitchFamily="2" charset="2"/>
              <a:buChar char="n"/>
            </a:pP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現場において仕組を運用・実装する人材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71450" indent="-171450" algn="l">
              <a:lnSpc>
                <a:spcPts val="1200"/>
              </a:lnSpc>
              <a:buFont typeface="Wingdings" panose="05000000000000000000" pitchFamily="2" charset="2"/>
              <a:buChar char="n"/>
            </a:pP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社会実装段階で技術を現場に適用・運用する人材</a:t>
            </a: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8C61863D-CE51-51F1-3D36-EBEAD3937C27}"/>
              </a:ext>
            </a:extLst>
          </p:cNvPr>
          <p:cNvSpPr txBox="1"/>
          <p:nvPr/>
        </p:nvSpPr>
        <p:spPr>
          <a:xfrm>
            <a:off x="5688123" y="2461999"/>
            <a:ext cx="3866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kumimoji="1"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《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求められる人材（例）</a:t>
            </a:r>
            <a:r>
              <a:rPr kumimoji="1"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》</a:t>
            </a:r>
          </a:p>
          <a:p>
            <a:pPr marL="266700" indent="-180975" algn="l">
              <a:lnSpc>
                <a:spcPts val="1200"/>
              </a:lnSpc>
              <a:buFont typeface="Wingdings" panose="05000000000000000000" pitchFamily="2" charset="2"/>
              <a:buChar char="n"/>
            </a:pP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成長産業の高度・最先端技術を創出する人材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66700" indent="-180975" algn="l">
              <a:lnSpc>
                <a:spcPts val="1200"/>
              </a:lnSpc>
              <a:buFont typeface="Wingdings" panose="05000000000000000000" pitchFamily="2" charset="2"/>
              <a:buChar char="n"/>
            </a:pP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知財ベースの新たな仕組自体を構築する人材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66700" indent="-180975" algn="l">
              <a:lnSpc>
                <a:spcPts val="1200"/>
              </a:lnSpc>
              <a:buFont typeface="Wingdings" panose="05000000000000000000" pitchFamily="2" charset="2"/>
              <a:buChar char="n"/>
            </a:pP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社会実装前の基礎・応用技術を検証する人材　など</a:t>
            </a: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BF52716F-0A27-750D-200F-109EAC303492}"/>
              </a:ext>
            </a:extLst>
          </p:cNvPr>
          <p:cNvSpPr txBox="1"/>
          <p:nvPr/>
        </p:nvSpPr>
        <p:spPr>
          <a:xfrm>
            <a:off x="5748216" y="4940581"/>
            <a:ext cx="403401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kumimoji="1"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《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主な担い手</a:t>
            </a:r>
            <a:r>
              <a:rPr kumimoji="1"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》</a:t>
            </a:r>
          </a:p>
          <a:p>
            <a:pPr>
              <a:lnSpc>
                <a:spcPts val="1200"/>
              </a:lnSpc>
            </a:pP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中小企業・地域密着企業　など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200"/>
              </a:lnSpc>
              <a:spcBef>
                <a:spcPts val="300"/>
              </a:spcBef>
            </a:pPr>
            <a:r>
              <a:rPr kumimoji="1"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《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研修・職業訓練等による能力向上</a:t>
            </a:r>
            <a:r>
              <a:rPr kumimoji="1"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》</a:t>
            </a:r>
          </a:p>
          <a:p>
            <a:pPr>
              <a:lnSpc>
                <a:spcPts val="1200"/>
              </a:lnSpc>
            </a:pP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同上（企業・事業所内）、</a:t>
            </a:r>
            <a:r>
              <a:rPr kumimoji="1" lang="ja-JP" altLang="en-US" sz="1050" b="1" u="sng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認定職業訓練：在職者</a:t>
            </a:r>
            <a:endParaRPr kumimoji="1" lang="en-US" altLang="ja-JP" sz="1050" b="1" u="sng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050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ja-JP" altLang="en-US" sz="1050" b="1" u="sng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公共職業訓練（技専校、民間委託等）：求職者・在職者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3BE942C1-CD21-0A80-34AE-4259739D7F68}"/>
              </a:ext>
            </a:extLst>
          </p:cNvPr>
          <p:cNvSpPr txBox="1"/>
          <p:nvPr/>
        </p:nvSpPr>
        <p:spPr>
          <a:xfrm>
            <a:off x="5688123" y="3131936"/>
            <a:ext cx="4094105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kumimoji="1"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《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主な担い手</a:t>
            </a:r>
            <a:r>
              <a:rPr kumimoji="1"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》</a:t>
            </a:r>
          </a:p>
          <a:p>
            <a:pPr>
              <a:lnSpc>
                <a:spcPts val="1200"/>
              </a:lnSpc>
            </a:pP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大企業・グローバル企業（</a:t>
            </a:r>
            <a:r>
              <a:rPr kumimoji="1"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＆</a:t>
            </a:r>
            <a:r>
              <a:rPr kumimoji="1"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D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部門など）、研究志向大学　など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ts val="1200"/>
              </a:lnSpc>
              <a:spcBef>
                <a:spcPts val="300"/>
              </a:spcBef>
            </a:pPr>
            <a:r>
              <a:rPr kumimoji="1"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《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研修・職業訓練等による能力向上</a:t>
            </a:r>
            <a:r>
              <a:rPr kumimoji="1"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》</a:t>
            </a:r>
          </a:p>
          <a:p>
            <a:pPr>
              <a:lnSpc>
                <a:spcPts val="1200"/>
              </a:lnSpc>
            </a:pP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同上（企業・大学内）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8BFEE72-77BF-921A-0857-99FF5079BEC0}"/>
              </a:ext>
            </a:extLst>
          </p:cNvPr>
          <p:cNvSpPr txBox="1"/>
          <p:nvPr/>
        </p:nvSpPr>
        <p:spPr>
          <a:xfrm>
            <a:off x="9075299" y="116499"/>
            <a:ext cx="627017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資料２</a:t>
            </a:r>
          </a:p>
        </p:txBody>
      </p:sp>
    </p:spTree>
    <p:extLst>
      <p:ext uri="{BB962C8B-B14F-4D97-AF65-F5344CB8AC3E}">
        <p14:creationId xmlns:p14="http://schemas.microsoft.com/office/powerpoint/2010/main" val="2388381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kumimoji="1" dirty="0" smtClean="0">
            <a:latin typeface="BIZ UDPゴシック" panose="020B0400000000000000" pitchFamily="50" charset="-128"/>
            <a:ea typeface="BIZ UDPゴシック" panose="020B0400000000000000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285</Words>
  <Application>Microsoft Office PowerPoint</Application>
  <PresentationFormat>A4 210 x 297 mm</PresentationFormat>
  <Paragraphs>36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Arial</vt:lpstr>
      <vt:lpstr>Calibri</vt:lpstr>
      <vt:lpstr>Calibri Light</vt:lpstr>
      <vt:lpstr>Wingdings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2025-06-22T12:55:58Z</dcterms:created>
  <dcterms:modified xsi:type="dcterms:W3CDTF">2026-08-16T02:15:51Z</dcterms:modified>
</cp:coreProperties>
</file>