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sldIdLst>
    <p:sldId id="284" r:id="rId2"/>
    <p:sldId id="289" r:id="rId3"/>
  </p:sldIdLst>
  <p:sldSz cx="9906000" cy="6858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DEEBF7"/>
    <a:srgbClr val="9DC3E6"/>
    <a:srgbClr val="CCCCFF"/>
    <a:srgbClr val="EBEBFF"/>
    <a:srgbClr val="EFEFFF"/>
    <a:srgbClr val="E7E7FF"/>
    <a:srgbClr val="FFE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852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1668" y="10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8486D-A78A-4BDB-88D8-0D6F865444FD}" type="datetimeFigureOut">
              <a:rPr kumimoji="1" lang="ja-JP" altLang="en-US" smtClean="0"/>
              <a:t>2026/8/17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7EE4C-469F-4359-9C0E-1581DDC7D7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4106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8486D-A78A-4BDB-88D8-0D6F865444FD}" type="datetimeFigureOut">
              <a:rPr kumimoji="1" lang="ja-JP" altLang="en-US" smtClean="0"/>
              <a:t>2026/8/17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7EE4C-469F-4359-9C0E-1581DDC7D7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221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8486D-A78A-4BDB-88D8-0D6F865444FD}" type="datetimeFigureOut">
              <a:rPr kumimoji="1" lang="ja-JP" altLang="en-US" smtClean="0"/>
              <a:t>2026/8/17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7EE4C-469F-4359-9C0E-1581DDC7D7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040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8486D-A78A-4BDB-88D8-0D6F865444FD}" type="datetimeFigureOut">
              <a:rPr kumimoji="1" lang="ja-JP" altLang="en-US" smtClean="0"/>
              <a:t>2026/8/17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7EE4C-469F-4359-9C0E-1581DDC7D7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0655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8486D-A78A-4BDB-88D8-0D6F865444FD}" type="datetimeFigureOut">
              <a:rPr kumimoji="1" lang="ja-JP" altLang="en-US" smtClean="0"/>
              <a:t>2026/8/17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7EE4C-469F-4359-9C0E-1581DDC7D7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2553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8486D-A78A-4BDB-88D8-0D6F865444FD}" type="datetimeFigureOut">
              <a:rPr kumimoji="1" lang="ja-JP" altLang="en-US" smtClean="0"/>
              <a:t>2026/8/17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7EE4C-469F-4359-9C0E-1581DDC7D7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9419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8486D-A78A-4BDB-88D8-0D6F865444FD}" type="datetimeFigureOut">
              <a:rPr kumimoji="1" lang="ja-JP" altLang="en-US" smtClean="0"/>
              <a:t>2026/8/17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7EE4C-469F-4359-9C0E-1581DDC7D7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1027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8486D-A78A-4BDB-88D8-0D6F865444FD}" type="datetimeFigureOut">
              <a:rPr kumimoji="1" lang="ja-JP" altLang="en-US" smtClean="0"/>
              <a:t>2026/8/17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7EE4C-469F-4359-9C0E-1581DDC7D7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8340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8486D-A78A-4BDB-88D8-0D6F865444FD}" type="datetimeFigureOut">
              <a:rPr kumimoji="1" lang="ja-JP" altLang="en-US" smtClean="0"/>
              <a:t>2026/8/17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7EE4C-469F-4359-9C0E-1581DDC7D7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0810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8486D-A78A-4BDB-88D8-0D6F865444FD}" type="datetimeFigureOut">
              <a:rPr kumimoji="1" lang="ja-JP" altLang="en-US" smtClean="0"/>
              <a:t>2026/8/17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7EE4C-469F-4359-9C0E-1581DDC7D7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98240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8486D-A78A-4BDB-88D8-0D6F865444FD}" type="datetimeFigureOut">
              <a:rPr kumimoji="1" lang="ja-JP" altLang="en-US" smtClean="0"/>
              <a:t>2026/8/17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7EE4C-469F-4359-9C0E-1581DDC7D7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8464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E8486D-A78A-4BDB-88D8-0D6F865444FD}" type="datetimeFigureOut">
              <a:rPr kumimoji="1" lang="ja-JP" altLang="en-US" smtClean="0"/>
              <a:t>2026/8/17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B7EE4C-469F-4359-9C0E-1581DDC7D7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7365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四角形: 角を丸くする 92">
            <a:extLst>
              <a:ext uri="{FF2B5EF4-FFF2-40B4-BE49-F238E27FC236}">
                <a16:creationId xmlns:a16="http://schemas.microsoft.com/office/drawing/2014/main" id="{1F22D8F8-5D2F-9BA2-5AC5-3AEBC51D893F}"/>
              </a:ext>
            </a:extLst>
          </p:cNvPr>
          <p:cNvSpPr/>
          <p:nvPr/>
        </p:nvSpPr>
        <p:spPr>
          <a:xfrm>
            <a:off x="101979" y="554689"/>
            <a:ext cx="848980" cy="315423"/>
          </a:xfrm>
          <a:prstGeom prst="roundRect">
            <a:avLst>
              <a:gd name="adj" fmla="val 40831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0" name="四角形: 角を丸くする 89">
            <a:extLst>
              <a:ext uri="{FF2B5EF4-FFF2-40B4-BE49-F238E27FC236}">
                <a16:creationId xmlns:a16="http://schemas.microsoft.com/office/drawing/2014/main" id="{D1C97301-B0A2-BE8D-EDD8-4E78DD38209F}"/>
              </a:ext>
            </a:extLst>
          </p:cNvPr>
          <p:cNvSpPr/>
          <p:nvPr/>
        </p:nvSpPr>
        <p:spPr>
          <a:xfrm>
            <a:off x="101979" y="1629152"/>
            <a:ext cx="1261884" cy="315423"/>
          </a:xfrm>
          <a:prstGeom prst="roundRect">
            <a:avLst>
              <a:gd name="adj" fmla="val 40831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9" name="四角形: 角を丸くする 58">
            <a:extLst>
              <a:ext uri="{FF2B5EF4-FFF2-40B4-BE49-F238E27FC236}">
                <a16:creationId xmlns:a16="http://schemas.microsoft.com/office/drawing/2014/main" id="{8E4D7A2E-3B31-34EE-02F2-48FA5D01169E}"/>
              </a:ext>
            </a:extLst>
          </p:cNvPr>
          <p:cNvSpPr/>
          <p:nvPr/>
        </p:nvSpPr>
        <p:spPr>
          <a:xfrm>
            <a:off x="192495" y="5078958"/>
            <a:ext cx="9528728" cy="1652599"/>
          </a:xfrm>
          <a:prstGeom prst="roundRect">
            <a:avLst>
              <a:gd name="adj" fmla="val 0"/>
            </a:avLst>
          </a:prstGeom>
          <a:solidFill>
            <a:srgbClr val="DEEBF7"/>
          </a:solidFill>
          <a:ln w="190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87" name="正方形/長方形 86">
            <a:extLst>
              <a:ext uri="{FF2B5EF4-FFF2-40B4-BE49-F238E27FC236}">
                <a16:creationId xmlns:a16="http://schemas.microsoft.com/office/drawing/2014/main" id="{B566E815-0418-CA93-3070-82BA96FC75BD}"/>
              </a:ext>
            </a:extLst>
          </p:cNvPr>
          <p:cNvSpPr/>
          <p:nvPr/>
        </p:nvSpPr>
        <p:spPr>
          <a:xfrm>
            <a:off x="605714" y="5933493"/>
            <a:ext cx="8898478" cy="695213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5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53" name="直線矢印コネクタ 52">
            <a:extLst>
              <a:ext uri="{FF2B5EF4-FFF2-40B4-BE49-F238E27FC236}">
                <a16:creationId xmlns:a16="http://schemas.microsoft.com/office/drawing/2014/main" id="{B28E2D7E-7CF5-1E5A-9BE2-40B989409731}"/>
              </a:ext>
            </a:extLst>
          </p:cNvPr>
          <p:cNvCxnSpPr>
            <a:cxnSpLocks/>
          </p:cNvCxnSpPr>
          <p:nvPr/>
        </p:nvCxnSpPr>
        <p:spPr>
          <a:xfrm flipH="1">
            <a:off x="798367" y="3221182"/>
            <a:ext cx="219151" cy="266737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E3A496F-DDE3-7110-31A1-9A29ED59AB00}"/>
              </a:ext>
            </a:extLst>
          </p:cNvPr>
          <p:cNvSpPr txBox="1"/>
          <p:nvPr/>
        </p:nvSpPr>
        <p:spPr>
          <a:xfrm>
            <a:off x="0" y="-8024"/>
            <a:ext cx="9906000" cy="396000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txBody>
          <a:bodyPr wrap="square" tIns="36000" bIns="36000" rtlCol="0" anchor="ctr" anchorCtr="0">
            <a:noAutofit/>
          </a:bodyPr>
          <a:lstStyle/>
          <a:p>
            <a:r>
              <a:rPr kumimoji="1" lang="ja-JP" altLang="en-US" sz="1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第１２次大阪府職業能力開発計画の策定について</a:t>
            </a: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5B57FB1B-B50F-4B0E-90D8-1E802A9E2C15}"/>
              </a:ext>
            </a:extLst>
          </p:cNvPr>
          <p:cNvSpPr txBox="1"/>
          <p:nvPr/>
        </p:nvSpPr>
        <p:spPr>
          <a:xfrm>
            <a:off x="1033982" y="1073275"/>
            <a:ext cx="2449644" cy="432000"/>
          </a:xfrm>
          <a:prstGeom prst="rect">
            <a:avLst/>
          </a:prstGeom>
          <a:noFill/>
          <a:ln w="952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72000" tIns="72000" rIns="72000" bIns="72000" rtlCol="0" anchor="ctr" anchorCtr="0">
            <a:noAutofit/>
          </a:bodyPr>
          <a:lstStyle/>
          <a:p>
            <a:pPr algn="ctr"/>
            <a:r>
              <a:rPr kumimoji="1"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第１２次職業能力開発基本計画</a:t>
            </a:r>
            <a:endParaRPr kumimoji="1" lang="en-US" altLang="ja-JP" sz="1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>
              <a:spcBef>
                <a:spcPts val="200"/>
              </a:spcBef>
            </a:pPr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</a:t>
            </a:r>
            <a:r>
              <a:rPr kumimoji="1" lang="en-US" altLang="ja-JP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R8.3.31</a:t>
            </a:r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策定／</a:t>
            </a:r>
            <a:r>
              <a:rPr kumimoji="1" lang="en-US" altLang="ja-JP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R8</a:t>
            </a:r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～１２年度）</a:t>
            </a:r>
            <a:endParaRPr kumimoji="1" lang="en-US" altLang="ja-JP" sz="1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F792940A-1948-4588-B823-BAF6A0CB6D04}"/>
              </a:ext>
            </a:extLst>
          </p:cNvPr>
          <p:cNvSpPr txBox="1"/>
          <p:nvPr/>
        </p:nvSpPr>
        <p:spPr bwMode="white">
          <a:xfrm>
            <a:off x="3245168" y="631579"/>
            <a:ext cx="1974139" cy="1384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chemeClr val="accent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第７条に基づく計画（都道府県）</a:t>
            </a: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2990ABDE-2097-4D56-BB61-E6A121D40788}"/>
              </a:ext>
            </a:extLst>
          </p:cNvPr>
          <p:cNvSpPr txBox="1"/>
          <p:nvPr/>
        </p:nvSpPr>
        <p:spPr bwMode="white">
          <a:xfrm>
            <a:off x="1821478" y="883727"/>
            <a:ext cx="1221488" cy="1384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r>
              <a:rPr kumimoji="1" lang="ja-JP" altLang="en-US" sz="900" dirty="0">
                <a:solidFill>
                  <a:schemeClr val="accent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第５条に基づく計画（国）</a:t>
            </a:r>
            <a:endParaRPr kumimoji="1" lang="en-US" altLang="ja-JP" sz="900" dirty="0">
              <a:solidFill>
                <a:schemeClr val="accent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cxnSp>
        <p:nvCxnSpPr>
          <p:cNvPr id="81" name="直線コネクタ 80">
            <a:extLst>
              <a:ext uri="{FF2B5EF4-FFF2-40B4-BE49-F238E27FC236}">
                <a16:creationId xmlns:a16="http://schemas.microsoft.com/office/drawing/2014/main" id="{7D475636-D58C-4458-9ECF-EAE1EF014F85}"/>
              </a:ext>
            </a:extLst>
          </p:cNvPr>
          <p:cNvCxnSpPr>
            <a:cxnSpLocks/>
            <a:stCxn id="88" idx="3"/>
          </p:cNvCxnSpPr>
          <p:nvPr/>
        </p:nvCxnSpPr>
        <p:spPr>
          <a:xfrm>
            <a:off x="2610844" y="702866"/>
            <a:ext cx="1376782" cy="346109"/>
          </a:xfrm>
          <a:prstGeom prst="line">
            <a:avLst/>
          </a:prstGeom>
          <a:ln w="28575">
            <a:headEnd w="sm" len="med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7CBB371C-BD78-4553-B977-FF90E86A562A}"/>
              </a:ext>
            </a:extLst>
          </p:cNvPr>
          <p:cNvSpPr txBox="1"/>
          <p:nvPr/>
        </p:nvSpPr>
        <p:spPr>
          <a:xfrm>
            <a:off x="3994295" y="1073275"/>
            <a:ext cx="2450027" cy="432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108000" tIns="72000" rIns="108000" bIns="72000" rtlCol="0" anchor="ctr" anchorCtr="0">
            <a:noAutofit/>
          </a:bodyPr>
          <a:lstStyle/>
          <a:p>
            <a:pPr algn="ctr"/>
            <a:r>
              <a:rPr kumimoji="1"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第１２次大阪府職業能力開発計画</a:t>
            </a:r>
            <a:endParaRPr kumimoji="1" lang="en-US" altLang="ja-JP" sz="105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>
              <a:spcBef>
                <a:spcPts val="200"/>
              </a:spcBef>
            </a:pPr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</a:t>
            </a:r>
            <a:r>
              <a:rPr kumimoji="1" lang="en-US" altLang="ja-JP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R9.3</a:t>
            </a:r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末策定予定／</a:t>
            </a:r>
            <a:r>
              <a:rPr kumimoji="1" lang="en-US" altLang="ja-JP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R9</a:t>
            </a:r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～１３年度）</a:t>
            </a:r>
            <a:endParaRPr kumimoji="1" lang="en-US" altLang="ja-JP" sz="8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cxnSp>
        <p:nvCxnSpPr>
          <p:cNvPr id="86" name="直線コネクタ 85">
            <a:extLst>
              <a:ext uri="{FF2B5EF4-FFF2-40B4-BE49-F238E27FC236}">
                <a16:creationId xmlns:a16="http://schemas.microsoft.com/office/drawing/2014/main" id="{97602AA9-CDAC-4BA0-9E20-53BF4712D025}"/>
              </a:ext>
            </a:extLst>
          </p:cNvPr>
          <p:cNvCxnSpPr>
            <a:cxnSpLocks/>
          </p:cNvCxnSpPr>
          <p:nvPr/>
        </p:nvCxnSpPr>
        <p:spPr>
          <a:xfrm>
            <a:off x="3483626" y="1280650"/>
            <a:ext cx="504000" cy="0"/>
          </a:xfrm>
          <a:prstGeom prst="line">
            <a:avLst/>
          </a:prstGeom>
          <a:ln w="28575">
            <a:headEnd w="sm" len="med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四角形: 角を丸くする 87">
            <a:extLst>
              <a:ext uri="{FF2B5EF4-FFF2-40B4-BE49-F238E27FC236}">
                <a16:creationId xmlns:a16="http://schemas.microsoft.com/office/drawing/2014/main" id="{4717E4C3-FF37-40AE-949A-3DB0F1E1452B}"/>
              </a:ext>
            </a:extLst>
          </p:cNvPr>
          <p:cNvSpPr/>
          <p:nvPr/>
        </p:nvSpPr>
        <p:spPr>
          <a:xfrm>
            <a:off x="1032112" y="556005"/>
            <a:ext cx="1578732" cy="29372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9525">
            <a:solidFill>
              <a:schemeClr val="accent5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6000" rIns="72000" bIns="72000" rtlCol="0" anchor="ctr" anchorCtr="0">
            <a:spAutoFit/>
          </a:bodyPr>
          <a:lstStyle/>
          <a:p>
            <a:pPr algn="ctr"/>
            <a:r>
              <a:rPr kumimoji="1" lang="ja-JP" altLang="en-US" sz="12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職業能力開発促進法</a:t>
            </a:r>
            <a:endParaRPr kumimoji="1" lang="en-US" altLang="ja-JP" sz="12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056102AC-A7C2-4A68-860B-5EF5D35FFFE2}"/>
              </a:ext>
            </a:extLst>
          </p:cNvPr>
          <p:cNvSpPr txBox="1"/>
          <p:nvPr/>
        </p:nvSpPr>
        <p:spPr>
          <a:xfrm>
            <a:off x="3606240" y="1329834"/>
            <a:ext cx="256480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kumimoji="1" lang="ja-JP" altLang="en-US" sz="1000" dirty="0">
                <a:solidFill>
                  <a:schemeClr val="accent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整合</a:t>
            </a:r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ED89093A-3807-43F5-B0C7-29BBA857EAA3}"/>
              </a:ext>
            </a:extLst>
          </p:cNvPr>
          <p:cNvSpPr txBox="1"/>
          <p:nvPr/>
        </p:nvSpPr>
        <p:spPr bwMode="white">
          <a:xfrm>
            <a:off x="146326" y="569948"/>
            <a:ext cx="7970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位置付け</a:t>
            </a: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EBB9B264-18A7-4F43-96B0-6AA1E01A5E51}"/>
              </a:ext>
            </a:extLst>
          </p:cNvPr>
          <p:cNvSpPr txBox="1"/>
          <p:nvPr/>
        </p:nvSpPr>
        <p:spPr>
          <a:xfrm>
            <a:off x="6566936" y="1329834"/>
            <a:ext cx="256480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kumimoji="1" lang="ja-JP" altLang="en-US" sz="1000" dirty="0">
                <a:solidFill>
                  <a:schemeClr val="accent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整合</a:t>
            </a: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CA5A421E-5C15-41F1-8D6B-59811B6F0DB6}"/>
              </a:ext>
            </a:extLst>
          </p:cNvPr>
          <p:cNvSpPr txBox="1"/>
          <p:nvPr/>
        </p:nvSpPr>
        <p:spPr>
          <a:xfrm>
            <a:off x="6937038" y="810954"/>
            <a:ext cx="133562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ja-JP" altLang="en-US" sz="900" dirty="0">
                <a:solidFill>
                  <a:schemeClr val="accent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大阪の新たな成長戦略</a:t>
            </a:r>
          </a:p>
        </p:txBody>
      </p:sp>
      <p:sp>
        <p:nvSpPr>
          <p:cNvPr id="91" name="四角形: 角を丸くする 90">
            <a:extLst>
              <a:ext uri="{FF2B5EF4-FFF2-40B4-BE49-F238E27FC236}">
                <a16:creationId xmlns:a16="http://schemas.microsoft.com/office/drawing/2014/main" id="{6A1C91CC-8AE4-4F2F-89B8-DA7E802A168C}"/>
              </a:ext>
            </a:extLst>
          </p:cNvPr>
          <p:cNvSpPr/>
          <p:nvPr/>
        </p:nvSpPr>
        <p:spPr>
          <a:xfrm>
            <a:off x="6954990" y="1046523"/>
            <a:ext cx="2450021" cy="4369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95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6000" rIns="72000" bIns="36000" rtlCol="0" anchor="ctr" anchorCtr="0">
            <a:spAutoFit/>
          </a:bodyPr>
          <a:lstStyle/>
          <a:p>
            <a:pPr algn="ctr"/>
            <a:r>
              <a:rPr kumimoji="1" lang="en-US" altLang="ja-JP" sz="12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Beyond</a:t>
            </a:r>
            <a:r>
              <a:rPr kumimoji="1" lang="ja-JP" altLang="en-US" sz="12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kumimoji="1" lang="en-US" altLang="ja-JP" sz="12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EXPO</a:t>
            </a:r>
            <a:r>
              <a:rPr kumimoji="1" lang="ja-JP" altLang="en-US" sz="12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２０２５</a:t>
            </a:r>
            <a:endParaRPr kumimoji="1" lang="en-US" altLang="ja-JP" sz="1200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>
              <a:spcBef>
                <a:spcPts val="200"/>
              </a:spcBef>
            </a:pPr>
            <a:r>
              <a:rPr kumimoji="1" lang="ja-JP" altLang="en-US" sz="10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</a:t>
            </a:r>
            <a:r>
              <a:rPr kumimoji="1" lang="en-US" altLang="ja-JP" sz="10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R8.3.31</a:t>
            </a:r>
            <a:r>
              <a:rPr kumimoji="1" lang="ja-JP" altLang="en-US" sz="10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策定）</a:t>
            </a:r>
            <a:endParaRPr kumimoji="1" lang="en-US" altLang="ja-JP" sz="10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cxnSp>
        <p:nvCxnSpPr>
          <p:cNvPr id="103" name="直線矢印コネクタ 102">
            <a:extLst>
              <a:ext uri="{FF2B5EF4-FFF2-40B4-BE49-F238E27FC236}">
                <a16:creationId xmlns:a16="http://schemas.microsoft.com/office/drawing/2014/main" id="{68BFC9F9-F486-4255-AE8E-ECFFE777AB5A}"/>
              </a:ext>
            </a:extLst>
          </p:cNvPr>
          <p:cNvCxnSpPr>
            <a:cxnSpLocks/>
          </p:cNvCxnSpPr>
          <p:nvPr/>
        </p:nvCxnSpPr>
        <p:spPr>
          <a:xfrm rot="5400000">
            <a:off x="1596437" y="965615"/>
            <a:ext cx="216000" cy="0"/>
          </a:xfrm>
          <a:prstGeom prst="straightConnector1">
            <a:avLst/>
          </a:prstGeom>
          <a:ln w="28575">
            <a:prstDash val="solid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直線コネクタ 103">
            <a:extLst>
              <a:ext uri="{FF2B5EF4-FFF2-40B4-BE49-F238E27FC236}">
                <a16:creationId xmlns:a16="http://schemas.microsoft.com/office/drawing/2014/main" id="{2D2E7BDB-7C08-4DFE-9628-0C6C4AADA041}"/>
              </a:ext>
            </a:extLst>
          </p:cNvPr>
          <p:cNvCxnSpPr>
            <a:cxnSpLocks/>
          </p:cNvCxnSpPr>
          <p:nvPr/>
        </p:nvCxnSpPr>
        <p:spPr>
          <a:xfrm flipH="1">
            <a:off x="6444321" y="1280650"/>
            <a:ext cx="504000" cy="0"/>
          </a:xfrm>
          <a:prstGeom prst="line">
            <a:avLst/>
          </a:prstGeom>
          <a:ln w="28575">
            <a:headEnd w="sm" len="med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7BF52A7-694C-DB33-9619-07DF39D8BDCB}"/>
              </a:ext>
            </a:extLst>
          </p:cNvPr>
          <p:cNvSpPr txBox="1"/>
          <p:nvPr/>
        </p:nvSpPr>
        <p:spPr bwMode="white">
          <a:xfrm>
            <a:off x="101979" y="1647544"/>
            <a:ext cx="12618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社会情勢の変化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26024BD-69B3-E079-F6D2-497D33C8A35B}"/>
              </a:ext>
            </a:extLst>
          </p:cNvPr>
          <p:cNvSpPr txBox="1"/>
          <p:nvPr/>
        </p:nvSpPr>
        <p:spPr>
          <a:xfrm>
            <a:off x="3752839" y="1928076"/>
            <a:ext cx="39224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8" indent="-87313">
              <a:buFont typeface="Arial" panose="020B0604020202020204" pitchFamily="34" charset="0"/>
              <a:buChar char="•"/>
              <a:tabLst>
                <a:tab pos="808038" algn="l"/>
              </a:tabLst>
            </a:pPr>
            <a:r>
              <a:rPr kumimoji="1"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人口減少に伴う</a:t>
            </a:r>
            <a:r>
              <a:rPr kumimoji="1" lang="ja-JP" altLang="en-US" sz="14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労働供給制約</a:t>
            </a:r>
            <a:endParaRPr kumimoji="1" lang="en-US" altLang="ja-JP" sz="11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268288" indent="-87313">
              <a:buFont typeface="Arial" panose="020B0604020202020204" pitchFamily="34" charset="0"/>
              <a:buChar char="•"/>
              <a:tabLst>
                <a:tab pos="808038" algn="l"/>
              </a:tabLst>
            </a:pPr>
            <a:r>
              <a:rPr kumimoji="1"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デジタル技術の進展による</a:t>
            </a:r>
            <a:r>
              <a:rPr kumimoji="1" lang="ja-JP" altLang="en-US" sz="14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産業構造の急速な変化</a:t>
            </a:r>
            <a:r>
              <a:rPr kumimoji="1" lang="en-US" altLang="ja-JP" sz="1400" b="1" baseline="30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※</a:t>
            </a:r>
            <a:endParaRPr kumimoji="1" lang="en-US" altLang="ja-JP" sz="1100" baseline="30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7" name="矢印: 右 16">
            <a:extLst>
              <a:ext uri="{FF2B5EF4-FFF2-40B4-BE49-F238E27FC236}">
                <a16:creationId xmlns:a16="http://schemas.microsoft.com/office/drawing/2014/main" id="{337F35FF-8A21-9FEB-BD99-B1A8B6361105}"/>
              </a:ext>
            </a:extLst>
          </p:cNvPr>
          <p:cNvSpPr/>
          <p:nvPr/>
        </p:nvSpPr>
        <p:spPr>
          <a:xfrm>
            <a:off x="3614138" y="2040466"/>
            <a:ext cx="325581" cy="328819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6A3A0B8-B333-93F3-EBC7-600CC30D2E16}"/>
              </a:ext>
            </a:extLst>
          </p:cNvPr>
          <p:cNvSpPr txBox="1"/>
          <p:nvPr/>
        </p:nvSpPr>
        <p:spPr>
          <a:xfrm>
            <a:off x="7559716" y="1757417"/>
            <a:ext cx="2294624" cy="561692"/>
          </a:xfrm>
          <a:prstGeom prst="rect">
            <a:avLst/>
          </a:prstGeom>
          <a:noFill/>
          <a:ln w="12700"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l"/>
            <a:r>
              <a:rPr kumimoji="1" lang="ja-JP" altLang="en-US" sz="1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kumimoji="1" lang="en-US" altLang="ja-JP" sz="1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※</a:t>
            </a:r>
            <a:r>
              <a:rPr kumimoji="1" lang="ja-JP" altLang="en-US" sz="1000" b="1" u="sng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２０４０年の就業構造推計</a:t>
            </a:r>
            <a:r>
              <a:rPr kumimoji="1" lang="ja-JP" altLang="en-US" sz="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（経産省）</a:t>
            </a:r>
            <a:endParaRPr kumimoji="1" lang="en-US" altLang="ja-JP" sz="8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l"/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 </a:t>
            </a:r>
            <a:r>
              <a:rPr kumimoji="1" lang="ja-JP" altLang="en-US" sz="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事務職　　　</a:t>
            </a:r>
            <a:r>
              <a:rPr kumimoji="1" lang="ja-JP" altLang="en-US" sz="7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  </a:t>
            </a:r>
            <a:r>
              <a:rPr kumimoji="1" lang="ja-JP" altLang="en-US" sz="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約４４０万人の余剰　</a:t>
            </a:r>
            <a:endParaRPr kumimoji="1" lang="en-US" altLang="ja-JP" sz="1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l"/>
            <a:r>
              <a:rPr kumimoji="1" lang="ja-JP" altLang="en-US" sz="1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 </a:t>
            </a:r>
            <a:r>
              <a:rPr kumimoji="1" lang="ja-JP" altLang="en-US" sz="1050" b="1" u="sng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現場人材　</a:t>
            </a:r>
            <a:r>
              <a:rPr kumimoji="1" lang="ja-JP" altLang="en-US" sz="1000" b="1" u="sng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約２６０万人不足</a:t>
            </a:r>
            <a:endParaRPr kumimoji="1" lang="en-US" altLang="ja-JP" sz="1000" b="1" u="sng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697152B-BB7E-A108-726E-1EA896C5B92D}"/>
              </a:ext>
            </a:extLst>
          </p:cNvPr>
          <p:cNvSpPr txBox="1"/>
          <p:nvPr/>
        </p:nvSpPr>
        <p:spPr>
          <a:xfrm>
            <a:off x="7769365" y="2224588"/>
            <a:ext cx="18147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ja-JP" altLang="en-US" sz="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（製造業、農林水産業、建設業等）</a:t>
            </a:r>
          </a:p>
        </p:txBody>
      </p:sp>
      <p:sp>
        <p:nvSpPr>
          <p:cNvPr id="22" name="テキスト ボックス 15">
            <a:extLst>
              <a:ext uri="{FF2B5EF4-FFF2-40B4-BE49-F238E27FC236}">
                <a16:creationId xmlns:a16="http://schemas.microsoft.com/office/drawing/2014/main" id="{B1687C8D-5374-4DA3-90A4-4B00E051D047}"/>
              </a:ext>
            </a:extLst>
          </p:cNvPr>
          <p:cNvSpPr txBox="1"/>
          <p:nvPr/>
        </p:nvSpPr>
        <p:spPr>
          <a:xfrm>
            <a:off x="1365338" y="1982303"/>
            <a:ext cx="2352550" cy="446276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5725" indent="-85725">
              <a:buFont typeface="Arial" panose="020B0604020202020204" pitchFamily="34" charset="0"/>
              <a:buChar char="•"/>
              <a:tabLst>
                <a:tab pos="808038" algn="l"/>
              </a:tabLst>
            </a:pPr>
            <a:r>
              <a:rPr kumimoji="1" lang="ja-JP" altLang="en-US" sz="11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kumimoji="1"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労働市場の不確実性の高まり</a:t>
            </a:r>
            <a:endParaRPr kumimoji="1" lang="en-US" altLang="ja-JP" sz="11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85725" indent="-85725">
              <a:buFont typeface="Arial" panose="020B0604020202020204" pitchFamily="34" charset="0"/>
              <a:buChar char="•"/>
              <a:tabLst>
                <a:tab pos="808038" algn="l"/>
              </a:tabLst>
            </a:pPr>
            <a:r>
              <a:rPr kumimoji="1" lang="ja-JP" altLang="en-US" sz="11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kumimoji="1"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デジタル技術の社会実装の進展</a:t>
            </a:r>
            <a:endParaRPr kumimoji="1" lang="en-US" altLang="ja-JP" sz="11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3" name="テキスト ボックス 15">
            <a:extLst>
              <a:ext uri="{FF2B5EF4-FFF2-40B4-BE49-F238E27FC236}">
                <a16:creationId xmlns:a16="http://schemas.microsoft.com/office/drawing/2014/main" id="{081F3BD6-9008-34C9-BFDA-46DA195819B5}"/>
              </a:ext>
            </a:extLst>
          </p:cNvPr>
          <p:cNvSpPr txBox="1"/>
          <p:nvPr/>
        </p:nvSpPr>
        <p:spPr>
          <a:xfrm>
            <a:off x="205677" y="2025703"/>
            <a:ext cx="1169534" cy="349702"/>
          </a:xfrm>
          <a:prstGeom prst="rect">
            <a:avLst/>
          </a:prstGeom>
          <a:noFill/>
          <a:ln w="6350">
            <a:solidFill>
              <a:schemeClr val="accent5">
                <a:lumMod val="60000"/>
                <a:lumOff val="40000"/>
              </a:schemeClr>
            </a:solidFill>
            <a:prstDash val="sysDash"/>
          </a:ln>
        </p:spPr>
        <p:txBody>
          <a:bodyPr wrap="square" lIns="72000" tIns="36000" rIns="72000" bIns="36000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tabLst>
                <a:tab pos="808038" algn="l"/>
              </a:tabLst>
            </a:pPr>
            <a:r>
              <a:rPr kumimoji="1" lang="ja-JP" altLang="en-US" sz="9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新型コロナウイルス感染症の影響</a:t>
            </a:r>
            <a:endParaRPr kumimoji="1" lang="en-US" altLang="ja-JP" sz="105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D423E7A5-789A-5624-0407-B26BDB50640D}"/>
              </a:ext>
            </a:extLst>
          </p:cNvPr>
          <p:cNvSpPr/>
          <p:nvPr/>
        </p:nvSpPr>
        <p:spPr>
          <a:xfrm>
            <a:off x="7687581" y="1749829"/>
            <a:ext cx="2051800" cy="690203"/>
          </a:xfrm>
          <a:prstGeom prst="rect">
            <a:avLst/>
          </a:prstGeom>
          <a:noFill/>
          <a:ln w="6350">
            <a:solidFill>
              <a:schemeClr val="accent5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E56852B1-51C9-4B6B-BE74-E4414E42655D}"/>
              </a:ext>
            </a:extLst>
          </p:cNvPr>
          <p:cNvSpPr txBox="1"/>
          <p:nvPr/>
        </p:nvSpPr>
        <p:spPr>
          <a:xfrm>
            <a:off x="241130" y="3947288"/>
            <a:ext cx="4564187" cy="807913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180975" indent="-90488" defTabSz="404813">
              <a:buFont typeface="Arial" panose="020B0604020202020204" pitchFamily="34" charset="0"/>
              <a:buChar char="•"/>
            </a:pPr>
            <a:r>
              <a:rPr kumimoji="1" lang="ja-JP" altLang="en-US" sz="105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kumimoji="1" lang="ja-JP" altLang="en-US" sz="12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企業</a:t>
            </a:r>
            <a:r>
              <a:rPr kumimoji="1"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による積極的な</a:t>
            </a:r>
            <a:r>
              <a:rPr kumimoji="1" lang="ja-JP" altLang="en-US" sz="12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能力開発機会</a:t>
            </a:r>
            <a:r>
              <a:rPr kumimoji="1"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の確保</a:t>
            </a:r>
            <a:endParaRPr kumimoji="1" lang="en-US" altLang="ja-JP" sz="105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180975" indent="-90488" defTabSz="404813">
              <a:buFont typeface="Arial" panose="020B0604020202020204" pitchFamily="34" charset="0"/>
              <a:buChar char="•"/>
            </a:pPr>
            <a:r>
              <a:rPr kumimoji="1" lang="ja-JP" altLang="en-US" sz="105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kumimoji="1" lang="ja-JP" altLang="en-US" sz="12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多様な労働者の能力発揮</a:t>
            </a:r>
            <a:r>
              <a:rPr kumimoji="1"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に向けた職業能力開発の推進</a:t>
            </a:r>
            <a:endParaRPr kumimoji="1" lang="en-US" altLang="ja-JP" sz="105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180975" indent="-90488" defTabSz="404813">
              <a:buFont typeface="Arial" panose="020B0604020202020204" pitchFamily="34" charset="0"/>
              <a:buChar char="•"/>
            </a:pPr>
            <a:r>
              <a:rPr kumimoji="1"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労働者の自律的・主体的なキャリア形成の支援</a:t>
            </a:r>
            <a:endParaRPr kumimoji="1" lang="en-US" altLang="ja-JP" sz="105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180975" indent="-90488" defTabSz="404813">
              <a:buFont typeface="Arial" panose="020B0604020202020204" pitchFamily="34" charset="0"/>
              <a:buChar char="•"/>
            </a:pPr>
            <a:r>
              <a:rPr kumimoji="1"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kumimoji="1"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雇用のセーフティネット</a:t>
            </a:r>
            <a:r>
              <a:rPr kumimoji="1"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としての公的職業訓練の推進　等</a:t>
            </a:r>
            <a:endParaRPr kumimoji="1" lang="en-US" altLang="ja-JP" sz="105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0F6982FE-056F-9F87-CC57-EFF5F7194A99}"/>
              </a:ext>
            </a:extLst>
          </p:cNvPr>
          <p:cNvSpPr txBox="1"/>
          <p:nvPr/>
        </p:nvSpPr>
        <p:spPr>
          <a:xfrm>
            <a:off x="934197" y="3480427"/>
            <a:ext cx="396275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労働生産性の向上</a:t>
            </a:r>
            <a:r>
              <a:rPr kumimoji="1"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を図り、</a:t>
            </a:r>
            <a:r>
              <a:rPr kumimoji="1" lang="ja-JP" altLang="en-US" sz="12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経済社会の成長</a:t>
            </a:r>
            <a:r>
              <a:rPr kumimoji="1"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につなげていく</a:t>
            </a:r>
            <a:endParaRPr lang="ja-JP" altLang="en-US" sz="1200" dirty="0"/>
          </a:p>
        </p:txBody>
      </p:sp>
      <p:sp>
        <p:nvSpPr>
          <p:cNvPr id="28" name="四角形: 角を丸くする 27">
            <a:extLst>
              <a:ext uri="{FF2B5EF4-FFF2-40B4-BE49-F238E27FC236}">
                <a16:creationId xmlns:a16="http://schemas.microsoft.com/office/drawing/2014/main" id="{A624A286-D8EB-5C69-F06A-D3C429C5A81D}"/>
              </a:ext>
            </a:extLst>
          </p:cNvPr>
          <p:cNvSpPr/>
          <p:nvPr/>
        </p:nvSpPr>
        <p:spPr>
          <a:xfrm>
            <a:off x="204876" y="2593788"/>
            <a:ext cx="4708324" cy="2239941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FB1A63F-6B51-6C8B-FC6B-D401C4797481}"/>
              </a:ext>
            </a:extLst>
          </p:cNvPr>
          <p:cNvSpPr txBox="1"/>
          <p:nvPr/>
        </p:nvSpPr>
        <p:spPr>
          <a:xfrm>
            <a:off x="1077478" y="2596427"/>
            <a:ext cx="2501006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sz="1200" b="1" u="sng" dirty="0">
                <a:solidFill>
                  <a:schemeClr val="accent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第１２次職業能力開発基本計画</a:t>
            </a:r>
            <a:r>
              <a:rPr kumimoji="1" lang="ja-JP" altLang="en-US" sz="1050" b="1" u="sng" dirty="0">
                <a:solidFill>
                  <a:schemeClr val="accent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（国）</a:t>
            </a:r>
            <a:endParaRPr kumimoji="1" lang="ja-JP" altLang="en-US" sz="1200" b="1" u="sng" dirty="0">
              <a:solidFill>
                <a:schemeClr val="accent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1" name="四角形: 角を丸くする 30">
            <a:extLst>
              <a:ext uri="{FF2B5EF4-FFF2-40B4-BE49-F238E27FC236}">
                <a16:creationId xmlns:a16="http://schemas.microsoft.com/office/drawing/2014/main" id="{11D88CDB-ADC5-26CB-F81C-65B5AC2AF4F8}"/>
              </a:ext>
            </a:extLst>
          </p:cNvPr>
          <p:cNvSpPr/>
          <p:nvPr/>
        </p:nvSpPr>
        <p:spPr>
          <a:xfrm>
            <a:off x="5000121" y="2593788"/>
            <a:ext cx="4728722" cy="2239942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/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ED274BED-D56E-2F30-C9BB-9D404CA110A5}"/>
              </a:ext>
            </a:extLst>
          </p:cNvPr>
          <p:cNvSpPr txBox="1"/>
          <p:nvPr/>
        </p:nvSpPr>
        <p:spPr>
          <a:xfrm>
            <a:off x="6944658" y="3429000"/>
            <a:ext cx="9714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ja-JP" altLang="en-US" sz="1200" b="1" u="sng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人材力</a:t>
            </a:r>
            <a:r>
              <a:rPr kumimoji="1"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等</a:t>
            </a:r>
            <a:endParaRPr kumimoji="1" lang="en-US" altLang="ja-JP" sz="12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B3B2A5B9-C153-7179-8323-162E2B8B6E32}"/>
              </a:ext>
            </a:extLst>
          </p:cNvPr>
          <p:cNvSpPr txBox="1"/>
          <p:nvPr/>
        </p:nvSpPr>
        <p:spPr>
          <a:xfrm>
            <a:off x="6131867" y="3816540"/>
            <a:ext cx="3615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多様な人材が共生・活躍</a:t>
            </a:r>
            <a:r>
              <a:rPr kumimoji="1"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できる仕組み</a:t>
            </a:r>
            <a:endParaRPr kumimoji="1" lang="en-US" altLang="ja-JP" sz="11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tabLst>
                <a:tab pos="1166813" algn="l"/>
              </a:tabLst>
            </a:pPr>
            <a:r>
              <a:rPr kumimoji="1" lang="ja-JP" altLang="en-US" sz="12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成長分野の発展を支える産業人材の育成　</a:t>
            </a:r>
            <a:r>
              <a:rPr kumimoji="1"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等</a:t>
            </a:r>
            <a:endParaRPr kumimoji="1" lang="en-US" altLang="ja-JP" sz="11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2421C9E0-F8AC-9696-3932-9DFAA37D5F43}"/>
              </a:ext>
            </a:extLst>
          </p:cNvPr>
          <p:cNvSpPr txBox="1"/>
          <p:nvPr/>
        </p:nvSpPr>
        <p:spPr>
          <a:xfrm>
            <a:off x="5057567" y="4331014"/>
            <a:ext cx="4728721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ja-JP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《</a:t>
            </a:r>
            <a:r>
              <a:rPr kumimoji="1"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取組例</a:t>
            </a:r>
            <a:r>
              <a:rPr kumimoji="1" lang="en-US" altLang="ja-JP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》</a:t>
            </a:r>
            <a:r>
              <a:rPr kumimoji="1"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大阪府立高等職業技術専門校等における産業人材の育成</a:t>
            </a:r>
            <a:endParaRPr kumimoji="1" lang="en-US" altLang="ja-JP" sz="11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l"/>
            <a:r>
              <a:rPr kumimoji="1"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  　　　　　（</a:t>
            </a:r>
            <a:r>
              <a:rPr kumimoji="1" lang="ja-JP" altLang="en-US" sz="1100" u="sng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企業における人材育成を支援するため、</a:t>
            </a:r>
            <a:r>
              <a:rPr kumimoji="1" lang="ja-JP" altLang="en-US" sz="1200" b="1" u="sng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在職者訓練を強化</a:t>
            </a:r>
            <a:r>
              <a:rPr kumimoji="1"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）　</a:t>
            </a:r>
            <a:endParaRPr kumimoji="1" lang="en-US" altLang="ja-JP" sz="11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DC06A2AF-8AE2-2950-2579-6F6881B35311}"/>
              </a:ext>
            </a:extLst>
          </p:cNvPr>
          <p:cNvSpPr txBox="1"/>
          <p:nvPr/>
        </p:nvSpPr>
        <p:spPr>
          <a:xfrm>
            <a:off x="5871336" y="2596427"/>
            <a:ext cx="2836033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1200" b="1" u="sng" dirty="0">
                <a:solidFill>
                  <a:schemeClr val="accent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Beyond</a:t>
            </a:r>
            <a:r>
              <a:rPr kumimoji="1" lang="ja-JP" altLang="en-US" sz="1200" b="1" u="sng" dirty="0">
                <a:solidFill>
                  <a:schemeClr val="accent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kumimoji="1" lang="en-US" altLang="ja-JP" sz="1200" b="1" u="sng" dirty="0">
                <a:solidFill>
                  <a:schemeClr val="accent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EXPO</a:t>
            </a:r>
            <a:r>
              <a:rPr kumimoji="1" lang="ja-JP" altLang="en-US" sz="1200" b="1" u="sng" dirty="0">
                <a:solidFill>
                  <a:schemeClr val="accent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２０２５</a:t>
            </a:r>
            <a:r>
              <a:rPr kumimoji="1" lang="ja-JP" altLang="en-US" sz="1050" b="1" u="sng" dirty="0">
                <a:solidFill>
                  <a:schemeClr val="accent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（府の成長戦略）</a:t>
            </a:r>
            <a:endParaRPr kumimoji="1" lang="ja-JP" altLang="en-US" sz="1200" b="1" u="sng" dirty="0">
              <a:solidFill>
                <a:schemeClr val="accent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02312C66-D0C9-4870-252E-7B27001ABCF3}"/>
              </a:ext>
            </a:extLst>
          </p:cNvPr>
          <p:cNvSpPr txBox="1"/>
          <p:nvPr/>
        </p:nvSpPr>
        <p:spPr>
          <a:xfrm>
            <a:off x="5010727" y="2943783"/>
            <a:ext cx="116730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1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【</a:t>
            </a:r>
            <a:r>
              <a:rPr kumimoji="1" lang="ja-JP" altLang="en-US" sz="11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めざす都市像</a:t>
            </a:r>
            <a:r>
              <a:rPr kumimoji="1" lang="en-US" altLang="ja-JP" sz="11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】</a:t>
            </a:r>
            <a:br>
              <a:rPr kumimoji="1" lang="en-US" altLang="ja-JP" sz="11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</a:br>
            <a:r>
              <a:rPr kumimoji="1"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</a:t>
            </a:r>
            <a:r>
              <a:rPr kumimoji="1" lang="ja-JP" altLang="en-US" sz="11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２０４０年代</a:t>
            </a:r>
            <a:r>
              <a:rPr kumimoji="1"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）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7B8A2DC7-ABC1-791F-098E-1A620222C3BF}"/>
              </a:ext>
            </a:extLst>
          </p:cNvPr>
          <p:cNvSpPr txBox="1"/>
          <p:nvPr/>
        </p:nvSpPr>
        <p:spPr>
          <a:xfrm>
            <a:off x="6129196" y="2936088"/>
            <a:ext cx="3489269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世界に伍する</a:t>
            </a:r>
            <a:r>
              <a:rPr kumimoji="1" lang="ja-JP" altLang="en-US" sz="1200" b="1" u="sng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経済力・都市力</a:t>
            </a:r>
            <a:r>
              <a:rPr kumimoji="1"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を有し、唯一無二の魅力がある都市</a:t>
            </a:r>
            <a:endParaRPr kumimoji="1" lang="en-US" altLang="ja-JP" sz="11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0439F114-21C6-BD10-15B6-A8E49FF68022}"/>
              </a:ext>
            </a:extLst>
          </p:cNvPr>
          <p:cNvSpPr txBox="1"/>
          <p:nvPr/>
        </p:nvSpPr>
        <p:spPr>
          <a:xfrm>
            <a:off x="5016336" y="3461072"/>
            <a:ext cx="180049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【</a:t>
            </a:r>
            <a:r>
              <a:rPr kumimoji="1" lang="ja-JP" altLang="en-US" sz="11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支える基盤</a:t>
            </a:r>
            <a:r>
              <a:rPr kumimoji="1" lang="en-US" altLang="ja-JP" sz="11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】</a:t>
            </a:r>
            <a:r>
              <a:rPr kumimoji="1" lang="ja-JP" altLang="en-US" sz="11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（土台づくり）</a:t>
            </a:r>
            <a:endParaRPr kumimoji="1" lang="ja-JP" altLang="en-US" sz="11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990095B3-31EE-23BB-289F-51D95CBCA13F}"/>
              </a:ext>
            </a:extLst>
          </p:cNvPr>
          <p:cNvSpPr txBox="1"/>
          <p:nvPr/>
        </p:nvSpPr>
        <p:spPr>
          <a:xfrm>
            <a:off x="180820" y="3737627"/>
            <a:ext cx="14542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【</a:t>
            </a:r>
            <a:r>
              <a:rPr kumimoji="1" lang="ja-JP" altLang="en-US" sz="11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主な施策の方向性</a:t>
            </a:r>
            <a:r>
              <a:rPr kumimoji="1" lang="en-US" altLang="ja-JP" sz="11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】</a:t>
            </a:r>
            <a:endParaRPr kumimoji="1" lang="ja-JP" altLang="en-US" sz="11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929C909A-0461-B773-20ED-66DBD817CA02}"/>
              </a:ext>
            </a:extLst>
          </p:cNvPr>
          <p:cNvSpPr txBox="1"/>
          <p:nvPr/>
        </p:nvSpPr>
        <p:spPr>
          <a:xfrm>
            <a:off x="5018279" y="3838107"/>
            <a:ext cx="117211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【</a:t>
            </a:r>
            <a:r>
              <a:rPr kumimoji="1" lang="ja-JP" altLang="en-US" sz="11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施策の方向性</a:t>
            </a:r>
            <a:r>
              <a:rPr kumimoji="1" lang="en-US" altLang="ja-JP" sz="11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】</a:t>
            </a:r>
            <a:endParaRPr kumimoji="1" lang="ja-JP" altLang="en-US" sz="11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FB673270-2172-F24C-7AFE-F76BFD760352}"/>
              </a:ext>
            </a:extLst>
          </p:cNvPr>
          <p:cNvSpPr txBox="1"/>
          <p:nvPr/>
        </p:nvSpPr>
        <p:spPr>
          <a:xfrm>
            <a:off x="1211079" y="3149970"/>
            <a:ext cx="355394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11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一人ひとりの希望するライフスタイルの実現</a:t>
            </a:r>
            <a:r>
              <a:rPr kumimoji="1"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を図る</a:t>
            </a:r>
            <a:endParaRPr lang="ja-JP" altLang="en-US" sz="1100" dirty="0"/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009B835C-33F2-6109-D563-2BF86DC1237F}"/>
              </a:ext>
            </a:extLst>
          </p:cNvPr>
          <p:cNvSpPr txBox="1"/>
          <p:nvPr/>
        </p:nvSpPr>
        <p:spPr>
          <a:xfrm>
            <a:off x="186718" y="2835093"/>
            <a:ext cx="116410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【</a:t>
            </a:r>
            <a:r>
              <a:rPr kumimoji="1" lang="ja-JP" altLang="en-US" sz="11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計画のねらい</a:t>
            </a:r>
            <a:r>
              <a:rPr kumimoji="1" lang="en-US" altLang="ja-JP" sz="11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】</a:t>
            </a:r>
            <a:endParaRPr kumimoji="1" lang="ja-JP" altLang="en-US" sz="11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pSp>
        <p:nvGrpSpPr>
          <p:cNvPr id="97" name="グループ化 96">
            <a:extLst>
              <a:ext uri="{FF2B5EF4-FFF2-40B4-BE49-F238E27FC236}">
                <a16:creationId xmlns:a16="http://schemas.microsoft.com/office/drawing/2014/main" id="{5E7B0DE0-6BAF-BAEE-580E-73CEBC3FF7C8}"/>
              </a:ext>
            </a:extLst>
          </p:cNvPr>
          <p:cNvGrpSpPr/>
          <p:nvPr/>
        </p:nvGrpSpPr>
        <p:grpSpPr>
          <a:xfrm>
            <a:off x="783862" y="3096246"/>
            <a:ext cx="444352" cy="288000"/>
            <a:chOff x="855302" y="2989086"/>
            <a:chExt cx="444352" cy="288000"/>
          </a:xfrm>
        </p:grpSpPr>
        <p:sp>
          <p:nvSpPr>
            <p:cNvPr id="46" name="楕円 45">
              <a:extLst>
                <a:ext uri="{FF2B5EF4-FFF2-40B4-BE49-F238E27FC236}">
                  <a16:creationId xmlns:a16="http://schemas.microsoft.com/office/drawing/2014/main" id="{BA97E4B2-3474-BC33-DB38-89A3B12ADEED}"/>
                </a:ext>
              </a:extLst>
            </p:cNvPr>
            <p:cNvSpPr/>
            <p:nvPr/>
          </p:nvSpPr>
          <p:spPr>
            <a:xfrm>
              <a:off x="902305" y="2989086"/>
              <a:ext cx="360000" cy="28800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BEAE488E-E8CE-1C1E-7951-9AA5000D7340}"/>
                </a:ext>
              </a:extLst>
            </p:cNvPr>
            <p:cNvSpPr txBox="1"/>
            <p:nvPr/>
          </p:nvSpPr>
          <p:spPr bwMode="white">
            <a:xfrm>
              <a:off x="855302" y="3012543"/>
              <a:ext cx="44435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kumimoji="1" lang="en-US" altLang="ja-JP" sz="900" b="1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11</a:t>
              </a:r>
              <a:r>
                <a:rPr kumimoji="1" lang="ja-JP" altLang="en-US" sz="900" b="1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次</a:t>
              </a:r>
            </a:p>
          </p:txBody>
        </p:sp>
      </p:grpSp>
      <p:grpSp>
        <p:nvGrpSpPr>
          <p:cNvPr id="98" name="グループ化 97">
            <a:extLst>
              <a:ext uri="{FF2B5EF4-FFF2-40B4-BE49-F238E27FC236}">
                <a16:creationId xmlns:a16="http://schemas.microsoft.com/office/drawing/2014/main" id="{F564B46B-2DD6-FB4D-95B5-47E7EF07897A}"/>
              </a:ext>
            </a:extLst>
          </p:cNvPr>
          <p:cNvGrpSpPr/>
          <p:nvPr/>
        </p:nvGrpSpPr>
        <p:grpSpPr>
          <a:xfrm>
            <a:off x="475837" y="3464462"/>
            <a:ext cx="460382" cy="288000"/>
            <a:chOff x="547277" y="3357302"/>
            <a:chExt cx="460382" cy="288000"/>
          </a:xfrm>
        </p:grpSpPr>
        <p:sp>
          <p:nvSpPr>
            <p:cNvPr id="50" name="楕円 49">
              <a:extLst>
                <a:ext uri="{FF2B5EF4-FFF2-40B4-BE49-F238E27FC236}">
                  <a16:creationId xmlns:a16="http://schemas.microsoft.com/office/drawing/2014/main" id="{EC1F653E-89C4-4665-BA31-577ADBC608B5}"/>
                </a:ext>
              </a:extLst>
            </p:cNvPr>
            <p:cNvSpPr/>
            <p:nvPr/>
          </p:nvSpPr>
          <p:spPr>
            <a:xfrm>
              <a:off x="594280" y="3357302"/>
              <a:ext cx="360000" cy="28800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82FA3A58-9C72-1D12-AFA4-C2258E3A43BD}"/>
                </a:ext>
              </a:extLst>
            </p:cNvPr>
            <p:cNvSpPr txBox="1"/>
            <p:nvPr/>
          </p:nvSpPr>
          <p:spPr bwMode="white">
            <a:xfrm>
              <a:off x="547277" y="3380759"/>
              <a:ext cx="4603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kumimoji="1" lang="en-US" altLang="ja-JP" sz="900" b="1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</a:t>
              </a:r>
              <a:r>
                <a:rPr kumimoji="1" lang="ja-JP" altLang="en-US" sz="900" b="1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２次</a:t>
              </a:r>
            </a:p>
          </p:txBody>
        </p:sp>
      </p:grp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E48D70BD-5C57-FBBF-550B-FF0AFAE1CFA3}"/>
              </a:ext>
            </a:extLst>
          </p:cNvPr>
          <p:cNvSpPr txBox="1"/>
          <p:nvPr/>
        </p:nvSpPr>
        <p:spPr>
          <a:xfrm>
            <a:off x="242331" y="5238569"/>
            <a:ext cx="9341737" cy="518475"/>
          </a:xfrm>
          <a:prstGeom prst="rect">
            <a:avLst/>
          </a:prstGeom>
          <a:noFill/>
          <a:ln w="19050">
            <a:noFill/>
            <a:prstDash val="solid"/>
          </a:ln>
        </p:spPr>
        <p:txBody>
          <a:bodyPr wrap="square" rtlCol="0">
            <a:spAutoFit/>
          </a:bodyPr>
          <a:lstStyle/>
          <a:p>
            <a:pPr marL="268288" indent="-268288">
              <a:lnSpc>
                <a:spcPts val="1800"/>
              </a:lnSpc>
              <a:buFont typeface="Wingdings" panose="05000000000000000000" pitchFamily="2" charset="2"/>
              <a:buChar char="u"/>
            </a:pPr>
            <a:r>
              <a:rPr kumimoji="1" lang="ja-JP" altLang="en-US" sz="1200" u="sng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第１１次計画の考え方を継承</a:t>
            </a:r>
            <a:r>
              <a:rPr kumimoji="1"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しつつ、</a:t>
            </a:r>
            <a:r>
              <a:rPr kumimoji="1"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kumimoji="1" lang="ja-JP" altLang="en-US" sz="1400" b="1" u="sng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大阪の経済や産業の発展・成長につながる中小企業における職業能力開発</a:t>
            </a:r>
            <a:r>
              <a:rPr kumimoji="1"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の視点を加え、２０４０年代の将来像を見据えた５年間の実施目標・方向性等を提示していく。</a:t>
            </a:r>
            <a:endParaRPr kumimoji="1" lang="en-US" altLang="ja-JP" sz="12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165B1FC8-5DF8-D17B-9281-B5FB13B0601A}"/>
              </a:ext>
            </a:extLst>
          </p:cNvPr>
          <p:cNvSpPr txBox="1"/>
          <p:nvPr/>
        </p:nvSpPr>
        <p:spPr>
          <a:xfrm>
            <a:off x="1855708" y="6000442"/>
            <a:ext cx="3679212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kumimoji="1"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大阪中小企業等に高い能力を持った人材を供給する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D6ACC93D-AA84-4DD8-DFE0-2427F54049CA}"/>
              </a:ext>
            </a:extLst>
          </p:cNvPr>
          <p:cNvSpPr txBox="1"/>
          <p:nvPr/>
        </p:nvSpPr>
        <p:spPr>
          <a:xfrm>
            <a:off x="5747710" y="5998560"/>
            <a:ext cx="3251211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kumimoji="1"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労働者一人ひとりのスキルアップを支援する</a:t>
            </a: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3881F28D-86F4-D741-30D5-E3C8F88E5186}"/>
              </a:ext>
            </a:extLst>
          </p:cNvPr>
          <p:cNvSpPr txBox="1"/>
          <p:nvPr/>
        </p:nvSpPr>
        <p:spPr>
          <a:xfrm>
            <a:off x="958375" y="6008137"/>
            <a:ext cx="6078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【</a:t>
            </a:r>
            <a:r>
              <a:rPr kumimoji="1" lang="ja-JP" altLang="en-US" sz="11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目標</a:t>
            </a:r>
            <a:r>
              <a:rPr kumimoji="1" lang="en-US" altLang="ja-JP" sz="11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】</a:t>
            </a:r>
            <a:endParaRPr kumimoji="1" lang="ja-JP" altLang="en-US" sz="11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46235E53-880E-FC20-9FCE-0ACDA9C15CAB}"/>
              </a:ext>
            </a:extLst>
          </p:cNvPr>
          <p:cNvSpPr txBox="1"/>
          <p:nvPr/>
        </p:nvSpPr>
        <p:spPr>
          <a:xfrm>
            <a:off x="605714" y="6301637"/>
            <a:ext cx="131318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【</a:t>
            </a:r>
            <a:r>
              <a:rPr kumimoji="1" lang="ja-JP" altLang="en-US" sz="11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施策の基本方向</a:t>
            </a:r>
            <a:r>
              <a:rPr kumimoji="1" lang="en-US" altLang="ja-JP" sz="11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】</a:t>
            </a:r>
            <a:endParaRPr kumimoji="1" lang="ja-JP" altLang="en-US" sz="11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2D57A8E8-97AF-7161-108F-A5316CD31202}"/>
              </a:ext>
            </a:extLst>
          </p:cNvPr>
          <p:cNvSpPr txBox="1"/>
          <p:nvPr/>
        </p:nvSpPr>
        <p:spPr>
          <a:xfrm>
            <a:off x="1827719" y="6293392"/>
            <a:ext cx="7776488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kumimoji="1"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①大阪の産業の成長を支える人材の育成　②セーフティネットとしての職業能力開発　③関係機関との連携強化等</a:t>
            </a:r>
          </a:p>
        </p:txBody>
      </p:sp>
      <p:grpSp>
        <p:nvGrpSpPr>
          <p:cNvPr id="99" name="グループ化 98">
            <a:extLst>
              <a:ext uri="{FF2B5EF4-FFF2-40B4-BE49-F238E27FC236}">
                <a16:creationId xmlns:a16="http://schemas.microsoft.com/office/drawing/2014/main" id="{0325E06C-A0F6-233C-2099-FFF8E47DC18E}"/>
              </a:ext>
            </a:extLst>
          </p:cNvPr>
          <p:cNvGrpSpPr/>
          <p:nvPr/>
        </p:nvGrpSpPr>
        <p:grpSpPr>
          <a:xfrm>
            <a:off x="532989" y="5876335"/>
            <a:ext cx="444352" cy="288000"/>
            <a:chOff x="547277" y="5890623"/>
            <a:chExt cx="444352" cy="288000"/>
          </a:xfrm>
        </p:grpSpPr>
        <p:sp>
          <p:nvSpPr>
            <p:cNvPr id="71" name="楕円 70">
              <a:extLst>
                <a:ext uri="{FF2B5EF4-FFF2-40B4-BE49-F238E27FC236}">
                  <a16:creationId xmlns:a16="http://schemas.microsoft.com/office/drawing/2014/main" id="{0526452D-59E5-C002-FB5B-09CD613EBDF9}"/>
                </a:ext>
              </a:extLst>
            </p:cNvPr>
            <p:cNvSpPr/>
            <p:nvPr/>
          </p:nvSpPr>
          <p:spPr>
            <a:xfrm>
              <a:off x="594280" y="5890623"/>
              <a:ext cx="360000" cy="28800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/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23AC5206-D5A7-C4F2-F6E0-862EE5D5DD00}"/>
                </a:ext>
              </a:extLst>
            </p:cNvPr>
            <p:cNvSpPr txBox="1"/>
            <p:nvPr/>
          </p:nvSpPr>
          <p:spPr bwMode="white">
            <a:xfrm>
              <a:off x="547277" y="5914080"/>
              <a:ext cx="44435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kumimoji="1" lang="en-US" altLang="ja-JP" sz="900" b="1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11</a:t>
              </a:r>
              <a:r>
                <a:rPr kumimoji="1" lang="ja-JP" altLang="en-US" sz="900" b="1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次</a:t>
              </a:r>
            </a:p>
          </p:txBody>
        </p:sp>
      </p:grpSp>
      <p:sp>
        <p:nvSpPr>
          <p:cNvPr id="96" name="四角形: 角を丸くする 95">
            <a:extLst>
              <a:ext uri="{FF2B5EF4-FFF2-40B4-BE49-F238E27FC236}">
                <a16:creationId xmlns:a16="http://schemas.microsoft.com/office/drawing/2014/main" id="{0FAE04E4-BDA2-E996-4CD1-0C6D6DCFF36A}"/>
              </a:ext>
            </a:extLst>
          </p:cNvPr>
          <p:cNvSpPr/>
          <p:nvPr/>
        </p:nvSpPr>
        <p:spPr>
          <a:xfrm>
            <a:off x="360422" y="4921245"/>
            <a:ext cx="2125603" cy="315423"/>
          </a:xfrm>
          <a:prstGeom prst="roundRect">
            <a:avLst>
              <a:gd name="adj" fmla="val 40831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A4907A6B-66C1-F793-5F95-5E5A6BE336BD}"/>
              </a:ext>
            </a:extLst>
          </p:cNvPr>
          <p:cNvSpPr txBox="1"/>
          <p:nvPr/>
        </p:nvSpPr>
        <p:spPr bwMode="white">
          <a:xfrm>
            <a:off x="404188" y="4936168"/>
            <a:ext cx="20313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大阪府の次期計画の方向性</a:t>
            </a:r>
          </a:p>
        </p:txBody>
      </p: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8A7F7673-3155-2835-E773-8E226F5B2B43}"/>
              </a:ext>
            </a:extLst>
          </p:cNvPr>
          <p:cNvSpPr txBox="1"/>
          <p:nvPr/>
        </p:nvSpPr>
        <p:spPr>
          <a:xfrm>
            <a:off x="1398814" y="1783512"/>
            <a:ext cx="192071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900" b="1" dirty="0">
                <a:solidFill>
                  <a:schemeClr val="accent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《</a:t>
            </a:r>
            <a:r>
              <a:rPr kumimoji="1" lang="ja-JP" altLang="en-US" sz="900" b="1" dirty="0">
                <a:solidFill>
                  <a:schemeClr val="accent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第１１次計画の検討時（</a:t>
            </a:r>
            <a:r>
              <a:rPr kumimoji="1" lang="en-US" altLang="ja-JP" sz="900" b="1" dirty="0">
                <a:solidFill>
                  <a:schemeClr val="accent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R2</a:t>
            </a:r>
            <a:r>
              <a:rPr kumimoji="1" lang="ja-JP" altLang="en-US" sz="900" b="1" dirty="0">
                <a:solidFill>
                  <a:schemeClr val="accent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～３）</a:t>
            </a:r>
            <a:r>
              <a:rPr kumimoji="1" lang="en-US" altLang="ja-JP" sz="900" b="1" dirty="0">
                <a:solidFill>
                  <a:schemeClr val="accent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》</a:t>
            </a:r>
            <a:endParaRPr kumimoji="1" lang="ja-JP" altLang="en-US" sz="900" b="1" dirty="0">
              <a:solidFill>
                <a:schemeClr val="accent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35942977-BE84-2625-9E19-3F65E6375FA3}"/>
              </a:ext>
            </a:extLst>
          </p:cNvPr>
          <p:cNvSpPr txBox="1"/>
          <p:nvPr/>
        </p:nvSpPr>
        <p:spPr>
          <a:xfrm>
            <a:off x="3966448" y="1783512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900" b="1" dirty="0">
                <a:solidFill>
                  <a:schemeClr val="accent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《</a:t>
            </a:r>
            <a:r>
              <a:rPr kumimoji="1" lang="ja-JP" altLang="en-US" sz="900" b="1" dirty="0">
                <a:solidFill>
                  <a:schemeClr val="accent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現在</a:t>
            </a:r>
            <a:r>
              <a:rPr kumimoji="1" lang="en-US" altLang="ja-JP" sz="900" b="1" dirty="0">
                <a:solidFill>
                  <a:schemeClr val="accent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》</a:t>
            </a:r>
            <a:endParaRPr kumimoji="1" lang="ja-JP" altLang="en-US" sz="900" b="1" dirty="0">
              <a:solidFill>
                <a:schemeClr val="accent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5" name="サブタイトル 2">
            <a:extLst>
              <a:ext uri="{FF2B5EF4-FFF2-40B4-BE49-F238E27FC236}">
                <a16:creationId xmlns:a16="http://schemas.microsoft.com/office/drawing/2014/main" id="{5511B7B7-449F-CA61-C3D8-29ECADAC8B32}"/>
              </a:ext>
            </a:extLst>
          </p:cNvPr>
          <p:cNvSpPr txBox="1">
            <a:spLocks/>
          </p:cNvSpPr>
          <p:nvPr/>
        </p:nvSpPr>
        <p:spPr bwMode="auto">
          <a:xfrm>
            <a:off x="9019336" y="38273"/>
            <a:ext cx="771349" cy="30777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1280114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ja-JP" altLang="en-US" sz="1400" kern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資料１</a:t>
            </a:r>
            <a:endParaRPr lang="ja-JP" altLang="en-US" sz="1400" kern="0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192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16D879-CD77-9EA7-C241-340E78E23F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0D60E2AA-15DD-9537-C5CF-6ACFB15043CB}"/>
              </a:ext>
            </a:extLst>
          </p:cNvPr>
          <p:cNvSpPr/>
          <p:nvPr/>
        </p:nvSpPr>
        <p:spPr>
          <a:xfrm>
            <a:off x="76572" y="235576"/>
            <a:ext cx="9752856" cy="5641594"/>
          </a:xfrm>
          <a:prstGeom prst="roundRect">
            <a:avLst>
              <a:gd name="adj" fmla="val 2861"/>
            </a:avLst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8646E1AD-FFBF-DAF8-32AA-B68707DADDE7}"/>
              </a:ext>
            </a:extLst>
          </p:cNvPr>
          <p:cNvSpPr/>
          <p:nvPr/>
        </p:nvSpPr>
        <p:spPr>
          <a:xfrm>
            <a:off x="2158296" y="5253320"/>
            <a:ext cx="6376944" cy="4495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1C85728-F9C9-D47A-D88D-3662D8C37942}"/>
              </a:ext>
            </a:extLst>
          </p:cNvPr>
          <p:cNvSpPr/>
          <p:nvPr/>
        </p:nvSpPr>
        <p:spPr>
          <a:xfrm>
            <a:off x="155678" y="2584443"/>
            <a:ext cx="9604649" cy="231683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8DCF555-3276-1C5B-48FD-4266DB76C1D9}"/>
              </a:ext>
            </a:extLst>
          </p:cNvPr>
          <p:cNvSpPr txBox="1"/>
          <p:nvPr/>
        </p:nvSpPr>
        <p:spPr>
          <a:xfrm>
            <a:off x="3134616" y="2658286"/>
            <a:ext cx="3231225" cy="1808237"/>
          </a:xfrm>
          <a:prstGeom prst="rect">
            <a:avLst/>
          </a:prstGeom>
          <a:solidFill>
            <a:schemeClr val="bg1"/>
          </a:solidFill>
          <a:ln w="38100" cmpd="dbl">
            <a:solidFill>
              <a:schemeClr val="accent2"/>
            </a:solidFill>
          </a:ln>
        </p:spPr>
        <p:txBody>
          <a:bodyPr wrap="square" rtlCol="0" anchor="t" anchorCtr="0">
            <a:normAutofit/>
          </a:bodyPr>
          <a:lstStyle/>
          <a:p>
            <a:pPr algn="ctr"/>
            <a:endParaRPr kumimoji="1" lang="en-US" altLang="ja-JP" b="1" baseline="30000" dirty="0">
              <a:solidFill>
                <a:schemeClr val="accent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22A07D22-8DDA-A2C9-3641-B83A3597DCF0}"/>
              </a:ext>
            </a:extLst>
          </p:cNvPr>
          <p:cNvSpPr txBox="1"/>
          <p:nvPr/>
        </p:nvSpPr>
        <p:spPr>
          <a:xfrm>
            <a:off x="223156" y="2661756"/>
            <a:ext cx="2848658" cy="1808237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/>
            </a:solidFill>
            <a:prstDash val="solid"/>
          </a:ln>
        </p:spPr>
        <p:txBody>
          <a:bodyPr wrap="square" rtlCol="0" anchor="ctr" anchorCtr="0">
            <a:normAutofit/>
          </a:bodyPr>
          <a:lstStyle/>
          <a:p>
            <a:pPr algn="ctr"/>
            <a:endParaRPr kumimoji="1" lang="en-US" altLang="ja-JP" b="1" dirty="0">
              <a:solidFill>
                <a:srgbClr val="FF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1CC5A94-2FCA-EB4F-6503-3E67B67C8AB3}"/>
              </a:ext>
            </a:extLst>
          </p:cNvPr>
          <p:cNvSpPr/>
          <p:nvPr/>
        </p:nvSpPr>
        <p:spPr>
          <a:xfrm>
            <a:off x="2237658" y="390558"/>
            <a:ext cx="5993523" cy="504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0B5041A-EE6C-5C9F-6387-B4112B279BC9}"/>
              </a:ext>
            </a:extLst>
          </p:cNvPr>
          <p:cNvSpPr txBox="1"/>
          <p:nvPr/>
        </p:nvSpPr>
        <p:spPr>
          <a:xfrm>
            <a:off x="2100475" y="478342"/>
            <a:ext cx="2958798" cy="307777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kumimoji="1"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大阪産業の成長　　　　　　　　</a:t>
            </a:r>
            <a:endParaRPr kumimoji="1" lang="en-US" altLang="ja-JP" sz="1400" b="1" dirty="0">
              <a:solidFill>
                <a:srgbClr val="FF0000"/>
              </a:solidFill>
              <a:highlight>
                <a:srgbClr val="FFFF00"/>
              </a:highlight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5CE5D0E-64A0-8EA0-BEBB-A2BCE790AD41}"/>
              </a:ext>
            </a:extLst>
          </p:cNvPr>
          <p:cNvSpPr txBox="1"/>
          <p:nvPr/>
        </p:nvSpPr>
        <p:spPr>
          <a:xfrm>
            <a:off x="1271733" y="468057"/>
            <a:ext cx="1049762" cy="276999"/>
          </a:xfrm>
          <a:prstGeom prst="rect">
            <a:avLst/>
          </a:prstGeom>
          <a:noFill/>
          <a:ln w="19050" cmpd="sng">
            <a:noFill/>
          </a:ln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kumimoji="1"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【</a:t>
            </a:r>
            <a:r>
              <a:rPr kumimoji="1"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将来像</a:t>
            </a:r>
            <a:r>
              <a:rPr kumimoji="1"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】</a:t>
            </a:r>
            <a:endParaRPr kumimoji="1" lang="ja-JP" altLang="en-US" sz="12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700C73A-ED08-952C-39A8-FFB5D092C1FC}"/>
              </a:ext>
            </a:extLst>
          </p:cNvPr>
          <p:cNvSpPr txBox="1"/>
          <p:nvPr/>
        </p:nvSpPr>
        <p:spPr>
          <a:xfrm>
            <a:off x="4794121" y="417504"/>
            <a:ext cx="3440662" cy="477054"/>
          </a:xfrm>
          <a:prstGeom prst="rect">
            <a:avLst/>
          </a:prstGeom>
          <a:noFill/>
          <a:ln w="19050" cmpd="sng">
            <a:noFill/>
          </a:ln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kumimoji="1"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Well-being</a:t>
            </a:r>
            <a:r>
              <a:rPr kumimoji="1"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の向上</a:t>
            </a:r>
            <a:endParaRPr kumimoji="1" lang="en-US" altLang="ja-JP" sz="14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（府民一人ひとりがいきいきと働き豊かさを実感）</a:t>
            </a:r>
            <a:endParaRPr kumimoji="1" lang="ja-JP" altLang="en-US" sz="1050" dirty="0">
              <a:solidFill>
                <a:schemeClr val="accent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5A8C483B-2F3D-4152-9FE3-ECA54FCA38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758" y="834795"/>
            <a:ext cx="3515924" cy="958963"/>
          </a:xfrm>
          <a:prstGeom prst="rect">
            <a:avLst/>
          </a:prstGeom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9FB54C5C-CB2F-280E-BD48-6ABA9A06D131}"/>
              </a:ext>
            </a:extLst>
          </p:cNvPr>
          <p:cNvSpPr txBox="1"/>
          <p:nvPr/>
        </p:nvSpPr>
        <p:spPr>
          <a:xfrm>
            <a:off x="3733002" y="1421735"/>
            <a:ext cx="3095068" cy="26161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生産性の向上（企業活動のレベルアップ）</a:t>
            </a:r>
            <a:endParaRPr kumimoji="1" lang="en-US" altLang="ja-JP" sz="1100" b="1" baseline="30000" dirty="0">
              <a:solidFill>
                <a:schemeClr val="accent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6D896AE0-D7FC-D908-E0E0-1BDAB94179CB}"/>
              </a:ext>
            </a:extLst>
          </p:cNvPr>
          <p:cNvSpPr/>
          <p:nvPr/>
        </p:nvSpPr>
        <p:spPr>
          <a:xfrm>
            <a:off x="2869767" y="1140607"/>
            <a:ext cx="4379013" cy="2460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53156"/>
            <a:r>
              <a:rPr kumimoji="1" lang="ja-JP" altLang="en-US" sz="11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雇用の創出　　所得の向上　労働者の自己実現</a:t>
            </a:r>
            <a:endParaRPr kumimoji="1" lang="en-US" altLang="ja-JP" sz="11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5967A2D2-0EE8-42BB-3368-D09B1CAE3381}"/>
              </a:ext>
            </a:extLst>
          </p:cNvPr>
          <p:cNvSpPr/>
          <p:nvPr/>
        </p:nvSpPr>
        <p:spPr>
          <a:xfrm>
            <a:off x="1237953" y="1723163"/>
            <a:ext cx="8085167" cy="504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F5F6CF88-65B3-3F8E-6FC1-670D39D2CB3A}"/>
              </a:ext>
            </a:extLst>
          </p:cNvPr>
          <p:cNvSpPr txBox="1"/>
          <p:nvPr/>
        </p:nvSpPr>
        <p:spPr>
          <a:xfrm>
            <a:off x="364893" y="1800663"/>
            <a:ext cx="906840" cy="276999"/>
          </a:xfrm>
          <a:prstGeom prst="rect">
            <a:avLst/>
          </a:prstGeom>
          <a:noFill/>
          <a:ln w="19050" cmpd="sng">
            <a:noFill/>
          </a:ln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kumimoji="1"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【</a:t>
            </a:r>
            <a:r>
              <a:rPr kumimoji="1"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目標</a:t>
            </a:r>
            <a:r>
              <a:rPr kumimoji="1"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】</a:t>
            </a:r>
            <a:endParaRPr kumimoji="1" lang="ja-JP" altLang="en-US" sz="12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0E70AC1B-428D-D647-6CE2-7B796F6AA0E8}"/>
              </a:ext>
            </a:extLst>
          </p:cNvPr>
          <p:cNvSpPr txBox="1"/>
          <p:nvPr/>
        </p:nvSpPr>
        <p:spPr>
          <a:xfrm>
            <a:off x="1584158" y="1747776"/>
            <a:ext cx="3710364" cy="307777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大阪産業の成長を支える人材の育成</a:t>
            </a:r>
            <a:endParaRPr kumimoji="1" lang="en-US" altLang="ja-JP" sz="1400" b="1" baseline="30000" dirty="0">
              <a:solidFill>
                <a:schemeClr val="accent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BCBCBD02-EACB-BBA7-BEF1-A1485985DFBB}"/>
              </a:ext>
            </a:extLst>
          </p:cNvPr>
          <p:cNvSpPr txBox="1"/>
          <p:nvPr/>
        </p:nvSpPr>
        <p:spPr>
          <a:xfrm>
            <a:off x="6234652" y="5314949"/>
            <a:ext cx="2148345" cy="307777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6">
                <a:lumMod val="40000"/>
                <a:lumOff val="60000"/>
              </a:schemeClr>
            </a:solidFill>
          </a:ln>
          <a:effectLst/>
        </p:spPr>
        <p:txBody>
          <a:bodyPr wrap="none" rtlCol="0">
            <a:spAutoFit/>
          </a:bodyPr>
          <a:lstStyle/>
          <a:p>
            <a:pPr algn="ctr" defTabSz="653156"/>
            <a:r>
              <a:rPr kumimoji="1" lang="ja-JP" altLang="en-US" sz="1400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関係機関等との連携強化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7B7565B7-22CF-4931-2CBE-304874187815}"/>
              </a:ext>
            </a:extLst>
          </p:cNvPr>
          <p:cNvSpPr txBox="1"/>
          <p:nvPr/>
        </p:nvSpPr>
        <p:spPr>
          <a:xfrm>
            <a:off x="2299706" y="5329938"/>
            <a:ext cx="1765227" cy="307777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6">
                <a:lumMod val="40000"/>
                <a:lumOff val="60000"/>
              </a:schemeClr>
            </a:solidFill>
          </a:ln>
          <a:effectLst/>
        </p:spPr>
        <p:txBody>
          <a:bodyPr wrap="none" rtlCol="0">
            <a:spAutoFit/>
          </a:bodyPr>
          <a:lstStyle/>
          <a:p>
            <a:pPr algn="ctr" defTabSz="653156"/>
            <a:r>
              <a:rPr kumimoji="1" lang="ja-JP" altLang="en-US" sz="1400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デジタル技術の活用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007E6C63-EDDD-2285-D96F-3CD146DB8854}"/>
              </a:ext>
            </a:extLst>
          </p:cNvPr>
          <p:cNvSpPr txBox="1"/>
          <p:nvPr/>
        </p:nvSpPr>
        <p:spPr>
          <a:xfrm>
            <a:off x="4211435" y="5329858"/>
            <a:ext cx="883576" cy="307777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6">
                <a:lumMod val="40000"/>
                <a:lumOff val="60000"/>
              </a:schemeClr>
            </a:solidFill>
          </a:ln>
          <a:effectLst/>
        </p:spPr>
        <p:txBody>
          <a:bodyPr wrap="none" rtlCol="0">
            <a:spAutoFit/>
          </a:bodyPr>
          <a:lstStyle/>
          <a:p>
            <a:pPr algn="ctr" defTabSz="653156"/>
            <a:r>
              <a:rPr kumimoji="1" lang="ja-JP" altLang="en-US" sz="1400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見</a:t>
            </a:r>
            <a:r>
              <a:rPr kumimoji="1" lang="ja-JP" altLang="en-US" sz="140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える</a:t>
            </a:r>
            <a:r>
              <a:rPr kumimoji="1" lang="ja-JP" altLang="en-US" sz="1400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化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10C1AADF-D02E-7D4B-8BC6-999BD4BC85A3}"/>
              </a:ext>
            </a:extLst>
          </p:cNvPr>
          <p:cNvSpPr txBox="1"/>
          <p:nvPr/>
        </p:nvSpPr>
        <p:spPr>
          <a:xfrm>
            <a:off x="5241512" y="5324201"/>
            <a:ext cx="902811" cy="307777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6">
                <a:lumMod val="40000"/>
                <a:lumOff val="60000"/>
              </a:schemeClr>
            </a:solidFill>
          </a:ln>
          <a:effectLst/>
        </p:spPr>
        <p:txBody>
          <a:bodyPr wrap="none" rtlCol="0">
            <a:spAutoFit/>
          </a:bodyPr>
          <a:lstStyle/>
          <a:p>
            <a:pPr algn="ctr" defTabSz="653156"/>
            <a:r>
              <a:rPr kumimoji="1" lang="ja-JP" altLang="en-US" sz="1400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情報発信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4253A497-7DA5-11B4-B981-574EA41091B0}"/>
              </a:ext>
            </a:extLst>
          </p:cNvPr>
          <p:cNvSpPr txBox="1"/>
          <p:nvPr/>
        </p:nvSpPr>
        <p:spPr bwMode="black">
          <a:xfrm>
            <a:off x="371011" y="5230460"/>
            <a:ext cx="1726448" cy="461665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kumimoji="1"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施策展開で必要となる共通の視点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3BA2D768-428E-A4C6-FC1B-A2A6AC65E3A5}"/>
              </a:ext>
            </a:extLst>
          </p:cNvPr>
          <p:cNvSpPr txBox="1"/>
          <p:nvPr/>
        </p:nvSpPr>
        <p:spPr>
          <a:xfrm>
            <a:off x="76572" y="2289996"/>
            <a:ext cx="1406780" cy="276999"/>
          </a:xfrm>
          <a:prstGeom prst="rect">
            <a:avLst/>
          </a:prstGeom>
          <a:noFill/>
          <a:ln w="19050" cmpd="sng">
            <a:noFill/>
          </a:ln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kumimoji="1"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【</a:t>
            </a:r>
            <a:r>
              <a:rPr kumimoji="1"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基本的な方向性</a:t>
            </a:r>
            <a:r>
              <a:rPr kumimoji="1"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】</a:t>
            </a:r>
            <a:endParaRPr kumimoji="1" lang="ja-JP" altLang="en-US" sz="12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583A7C5-585F-545E-3544-B532D04437DC}"/>
              </a:ext>
            </a:extLst>
          </p:cNvPr>
          <p:cNvSpPr txBox="1"/>
          <p:nvPr/>
        </p:nvSpPr>
        <p:spPr bwMode="black">
          <a:xfrm>
            <a:off x="3115038" y="3093915"/>
            <a:ext cx="3207579" cy="1338828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l">
              <a:spcBef>
                <a:spcPts val="300"/>
              </a:spcBef>
            </a:pPr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（取組イメージ）</a:t>
            </a:r>
            <a:endParaRPr kumimoji="1" lang="en-US" altLang="ja-JP" sz="1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171450" indent="-171450" algn="l">
              <a:buFont typeface="BIZ UDPゴシック" panose="020B0400000000000000" pitchFamily="50" charset="-128"/>
              <a:buChar char="○"/>
            </a:pPr>
            <a:r>
              <a:rPr kumimoji="1"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技専校</a:t>
            </a:r>
            <a:r>
              <a:rPr kumimoji="1"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における</a:t>
            </a:r>
            <a:r>
              <a:rPr kumimoji="1"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ものづくり分野</a:t>
            </a:r>
            <a:r>
              <a:rPr kumimoji="1"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の人材育成</a:t>
            </a:r>
            <a:br>
              <a:rPr kumimoji="1" lang="en-US" altLang="ja-JP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</a:br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（成長産業の下支えをする人材等の育成）</a:t>
            </a:r>
            <a:endParaRPr kumimoji="1" lang="en-US" altLang="ja-JP" sz="1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171450" indent="-171450" algn="l">
              <a:spcBef>
                <a:spcPts val="300"/>
              </a:spcBef>
              <a:buFont typeface="BIZ UDPゴシック" panose="020B0400000000000000" pitchFamily="50" charset="-128"/>
              <a:buChar char="○"/>
            </a:pPr>
            <a:r>
              <a:rPr kumimoji="1"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技能継承支援 </a:t>
            </a:r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（技能検定制度の普及）</a:t>
            </a:r>
            <a:endParaRPr kumimoji="1" lang="en-US" altLang="ja-JP" sz="1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171450" indent="-171450" algn="l">
              <a:spcBef>
                <a:spcPts val="300"/>
              </a:spcBef>
              <a:buFont typeface="BIZ UDPゴシック" panose="020B0400000000000000" pitchFamily="50" charset="-128"/>
              <a:buChar char="○"/>
            </a:pPr>
            <a:r>
              <a:rPr kumimoji="1"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若い世代</a:t>
            </a:r>
            <a:r>
              <a:rPr kumimoji="1"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のものづくり分野への</a:t>
            </a:r>
            <a:r>
              <a:rPr kumimoji="1"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興味喚起</a:t>
            </a:r>
            <a:br>
              <a:rPr kumimoji="1" lang="en-US" altLang="ja-JP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</a:br>
            <a:r>
              <a:rPr kumimoji="1" lang="en-US" altLang="ja-JP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</a:t>
            </a:r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業界団体等と連携したものづくりの魅力発信、</a:t>
            </a:r>
            <a:br>
              <a:rPr kumimoji="1" lang="en-US" altLang="ja-JP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</a:br>
            <a:r>
              <a:rPr kumimoji="1" lang="en-US" altLang="ja-JP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キャリア教育の推進（小・中・高等学校）など）</a:t>
            </a:r>
            <a:endParaRPr kumimoji="1" lang="en-US" altLang="ja-JP" sz="1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8898969-13AB-D590-A12F-B7FC2CD707AB}"/>
              </a:ext>
            </a:extLst>
          </p:cNvPr>
          <p:cNvSpPr/>
          <p:nvPr/>
        </p:nvSpPr>
        <p:spPr>
          <a:xfrm>
            <a:off x="6440722" y="2672824"/>
            <a:ext cx="3253565" cy="17927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0AF461F4-1AC3-37E2-5768-251B898477B6}"/>
              </a:ext>
            </a:extLst>
          </p:cNvPr>
          <p:cNvSpPr txBox="1"/>
          <p:nvPr/>
        </p:nvSpPr>
        <p:spPr bwMode="black">
          <a:xfrm>
            <a:off x="235903" y="2690849"/>
            <a:ext cx="3135601" cy="52322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kumimoji="1"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働く人と企業の成長を支える</a:t>
            </a:r>
            <a:br>
              <a:rPr kumimoji="1"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</a:br>
            <a:r>
              <a:rPr kumimoji="1"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スキル形成・育成力の強化</a:t>
            </a:r>
            <a:endParaRPr kumimoji="1" lang="ja-JP" altLang="en-US" sz="12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1F1A0DF2-769C-6A93-9738-25CDAC80A7F0}"/>
              </a:ext>
            </a:extLst>
          </p:cNvPr>
          <p:cNvSpPr txBox="1"/>
          <p:nvPr/>
        </p:nvSpPr>
        <p:spPr>
          <a:xfrm>
            <a:off x="6514452" y="2715220"/>
            <a:ext cx="2988000" cy="523220"/>
          </a:xfrm>
          <a:prstGeom prst="rect">
            <a:avLst/>
          </a:prstGeom>
          <a:noFill/>
          <a:ln w="19050">
            <a:noFill/>
          </a:ln>
        </p:spPr>
        <p:txBody>
          <a:bodyPr wrap="square" rtlCol="0" anchor="t" anchorCtr="0">
            <a:spAutoFit/>
          </a:bodyPr>
          <a:lstStyle/>
          <a:p>
            <a:r>
              <a:rPr kumimoji="1"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労働者の特性を踏まえた</a:t>
            </a:r>
            <a:endParaRPr kumimoji="1" lang="en-US" altLang="ja-JP" sz="14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職業能力開発</a:t>
            </a:r>
            <a:endParaRPr kumimoji="1" lang="en-US" altLang="ja-JP" sz="1400" b="1" baseline="30000" dirty="0">
              <a:solidFill>
                <a:schemeClr val="accent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6" name="二等辺三角形 5">
            <a:extLst>
              <a:ext uri="{FF2B5EF4-FFF2-40B4-BE49-F238E27FC236}">
                <a16:creationId xmlns:a16="http://schemas.microsoft.com/office/drawing/2014/main" id="{34442A8E-95B7-383B-AA9B-CFD084300250}"/>
              </a:ext>
            </a:extLst>
          </p:cNvPr>
          <p:cNvSpPr/>
          <p:nvPr/>
        </p:nvSpPr>
        <p:spPr>
          <a:xfrm>
            <a:off x="4011593" y="5018557"/>
            <a:ext cx="2235838" cy="172153"/>
          </a:xfrm>
          <a:prstGeom prst="triangle">
            <a:avLst/>
          </a:prstGeom>
          <a:solidFill>
            <a:schemeClr val="accent6">
              <a:lumMod val="40000"/>
              <a:lumOff val="60000"/>
            </a:schemeClr>
          </a:solidFill>
          <a:ln w="63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E829E11-22F2-6398-1AC4-DBD2A3293DC3}"/>
              </a:ext>
            </a:extLst>
          </p:cNvPr>
          <p:cNvSpPr txBox="1"/>
          <p:nvPr/>
        </p:nvSpPr>
        <p:spPr bwMode="black">
          <a:xfrm>
            <a:off x="6444883" y="3226386"/>
            <a:ext cx="3213220" cy="1200329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（取組イメージ）</a:t>
            </a:r>
            <a:endParaRPr kumimoji="1" lang="en-US" altLang="ja-JP" sz="1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171450" indent="-171450">
              <a:buFont typeface="BIZ UDPゴシック" panose="020B0400000000000000" pitchFamily="50" charset="-128"/>
              <a:buChar char="○"/>
            </a:pPr>
            <a:r>
              <a:rPr kumimoji="1"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就職困難者</a:t>
            </a:r>
            <a:r>
              <a:rPr kumimoji="1"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を対象とした職業訓練</a:t>
            </a:r>
            <a:br>
              <a:rPr kumimoji="1"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</a:br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（介護や子育て中の者、中高年齢者、障がい者等）</a:t>
            </a:r>
            <a:endParaRPr kumimoji="1" lang="en-US" altLang="ja-JP" sz="1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171450" indent="-171450">
              <a:spcBef>
                <a:spcPts val="300"/>
              </a:spcBef>
              <a:buFont typeface="BIZ UDPゴシック" panose="020B0400000000000000" pitchFamily="50" charset="-128"/>
              <a:buChar char="○"/>
            </a:pPr>
            <a:r>
              <a:rPr kumimoji="1"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障がい者の特性</a:t>
            </a:r>
            <a:r>
              <a:rPr kumimoji="1"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に応じた職業訓練</a:t>
            </a:r>
            <a:endParaRPr kumimoji="1" lang="en-US" altLang="ja-JP" sz="12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171450" indent="-171450">
              <a:spcBef>
                <a:spcPts val="300"/>
              </a:spcBef>
              <a:buFont typeface="BIZ UDPゴシック" panose="020B0400000000000000" pitchFamily="50" charset="-128"/>
              <a:buChar char="○"/>
            </a:pPr>
            <a:r>
              <a:rPr kumimoji="1"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早期（再）就職を支援</a:t>
            </a:r>
            <a:r>
              <a:rPr kumimoji="1"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するための職業訓練　</a:t>
            </a:r>
            <a:endParaRPr kumimoji="1" lang="en-US" altLang="ja-JP" sz="105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                                                         　など </a:t>
            </a:r>
            <a:endParaRPr kumimoji="1" lang="ja-JP" altLang="en-US" sz="12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37E9394B-0F4E-6A80-238C-FCCECA2AC191}"/>
              </a:ext>
            </a:extLst>
          </p:cNvPr>
          <p:cNvSpPr/>
          <p:nvPr/>
        </p:nvSpPr>
        <p:spPr>
          <a:xfrm>
            <a:off x="118429" y="88895"/>
            <a:ext cx="1511506" cy="315423"/>
          </a:xfrm>
          <a:prstGeom prst="roundRect">
            <a:avLst>
              <a:gd name="adj" fmla="val 40831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302A9E11-2442-1264-5DCA-CA217647DAED}"/>
              </a:ext>
            </a:extLst>
          </p:cNvPr>
          <p:cNvSpPr txBox="1"/>
          <p:nvPr/>
        </p:nvSpPr>
        <p:spPr bwMode="white">
          <a:xfrm>
            <a:off x="223155" y="95771"/>
            <a:ext cx="13628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全体イメージ（案）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7EE275D2-D00B-1555-F926-E927A3D3D73E}"/>
              </a:ext>
            </a:extLst>
          </p:cNvPr>
          <p:cNvSpPr txBox="1"/>
          <p:nvPr/>
        </p:nvSpPr>
        <p:spPr bwMode="black">
          <a:xfrm>
            <a:off x="3174205" y="2658286"/>
            <a:ext cx="3060447" cy="52322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kumimoji="1"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大阪の基幹産業である</a:t>
            </a:r>
            <a:endParaRPr kumimoji="1" lang="en-US" altLang="ja-JP" sz="14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l"/>
            <a:r>
              <a:rPr kumimoji="1"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ものづくり分野の人材育成</a:t>
            </a:r>
            <a:endParaRPr kumimoji="1" lang="ja-JP" altLang="en-US" sz="12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E8B7706B-D354-028D-84C0-7C17EABABCE1}"/>
              </a:ext>
            </a:extLst>
          </p:cNvPr>
          <p:cNvSpPr txBox="1"/>
          <p:nvPr/>
        </p:nvSpPr>
        <p:spPr bwMode="black">
          <a:xfrm>
            <a:off x="247897" y="3212274"/>
            <a:ext cx="2785118" cy="1154162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l">
              <a:spcBef>
                <a:spcPts val="300"/>
              </a:spcBef>
            </a:pPr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（取組イメージ）</a:t>
            </a:r>
            <a:endParaRPr kumimoji="1" lang="en-US" altLang="ja-JP" sz="1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171450" indent="-171450">
              <a:spcAft>
                <a:spcPts val="300"/>
              </a:spcAft>
              <a:buFont typeface="BIZ UDPゴシック" panose="020B0400000000000000" pitchFamily="50" charset="-128"/>
              <a:buChar char="○"/>
            </a:pPr>
            <a:r>
              <a:rPr kumimoji="1"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事業主等が実施する</a:t>
            </a:r>
            <a:r>
              <a:rPr kumimoji="1" lang="ja-JP" altLang="en-US" sz="1200" b="1" u="sng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在職者</a:t>
            </a:r>
            <a:r>
              <a:rPr kumimoji="1"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訓練</a:t>
            </a:r>
            <a:br>
              <a:rPr kumimoji="1" lang="en-US" altLang="ja-JP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</a:br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　　　　　　　　　　（外国人労働者含む）</a:t>
            </a:r>
            <a:endParaRPr kumimoji="1" lang="en-US" altLang="ja-JP" sz="1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en-US" altLang="ja-JP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  </a:t>
            </a:r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・認定職業訓練制度等の活用促進　</a:t>
            </a:r>
            <a:endParaRPr kumimoji="1" lang="en-US" altLang="ja-JP" sz="1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　・技専校における技術支援講座　など</a:t>
            </a:r>
            <a:endParaRPr kumimoji="1" lang="en-US" altLang="ja-JP" sz="1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171450" indent="-171450" algn="l">
              <a:spcBef>
                <a:spcPts val="300"/>
              </a:spcBef>
              <a:buFont typeface="BIZ UDPゴシック" panose="020B0400000000000000" pitchFamily="50" charset="-128"/>
              <a:buChar char="○"/>
            </a:pPr>
            <a:r>
              <a:rPr kumimoji="1"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個人の自律的キャリア形成支援　</a:t>
            </a:r>
            <a:r>
              <a:rPr kumimoji="1"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など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0FCE16A3-D5F1-28B4-4EDC-370AD29753B2}"/>
              </a:ext>
            </a:extLst>
          </p:cNvPr>
          <p:cNvSpPr txBox="1"/>
          <p:nvPr/>
        </p:nvSpPr>
        <p:spPr>
          <a:xfrm>
            <a:off x="142377" y="5147122"/>
            <a:ext cx="2110015" cy="584775"/>
          </a:xfrm>
          <a:prstGeom prst="rect">
            <a:avLst/>
          </a:prstGeom>
          <a:noFill/>
          <a:ln w="19050" cmpd="sng">
            <a:noFill/>
          </a:ln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kumimoji="1" lang="en-US" altLang="ja-JP" sz="3200" dirty="0">
                <a:latin typeface="HGP教科書体" panose="02020600000000000000" pitchFamily="18" charset="-128"/>
                <a:ea typeface="HGP教科書体" panose="02020600000000000000" pitchFamily="18" charset="-128"/>
              </a:rPr>
              <a:t>【</a:t>
            </a:r>
            <a:r>
              <a:rPr kumimoji="1" lang="ja-JP" altLang="en-US" sz="3200" dirty="0">
                <a:latin typeface="HGP教科書体" panose="02020600000000000000" pitchFamily="18" charset="-128"/>
                <a:ea typeface="HGP教科書体" panose="02020600000000000000" pitchFamily="18" charset="-128"/>
              </a:rPr>
              <a:t> 　　　　　</a:t>
            </a:r>
            <a:r>
              <a:rPr kumimoji="1" lang="en-US" altLang="ja-JP" sz="3200" dirty="0">
                <a:latin typeface="HGP教科書体" panose="02020600000000000000" pitchFamily="18" charset="-128"/>
                <a:ea typeface="HGP教科書体" panose="02020600000000000000" pitchFamily="18" charset="-128"/>
              </a:rPr>
              <a:t>】</a:t>
            </a:r>
            <a:endParaRPr kumimoji="1" lang="ja-JP" altLang="en-US" sz="3200" dirty="0">
              <a:latin typeface="HGP教科書体" panose="02020600000000000000" pitchFamily="18" charset="-128"/>
              <a:ea typeface="HGP教科書体" panose="02020600000000000000" pitchFamily="18" charset="-128"/>
            </a:endParaRPr>
          </a:p>
        </p:txBody>
      </p:sp>
      <p:sp>
        <p:nvSpPr>
          <p:cNvPr id="47" name="円/楕円 30">
            <a:extLst>
              <a:ext uri="{FF2B5EF4-FFF2-40B4-BE49-F238E27FC236}">
                <a16:creationId xmlns:a16="http://schemas.microsoft.com/office/drawing/2014/main" id="{438926DF-74D1-7C37-AED6-5F1A2F54F435}"/>
              </a:ext>
            </a:extLst>
          </p:cNvPr>
          <p:cNvSpPr/>
          <p:nvPr/>
        </p:nvSpPr>
        <p:spPr>
          <a:xfrm>
            <a:off x="9579983" y="33496"/>
            <a:ext cx="252000" cy="252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  <a:effec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0" tIns="36000" rIns="0" bIns="54000" rtlCol="0" anchor="ctr" anchorCtr="1"/>
          <a:lstStyle/>
          <a:p>
            <a:pPr algn="ctr"/>
            <a:fld id="{9439D75A-5D0D-4091-BA6B-B620B8DC6492}" type="slidenum">
              <a:rPr lang="ja-JP" altLang="en-US" sz="1050" b="1">
                <a:solidFill>
                  <a:schemeClr val="accent1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</a:t>
            </a:fld>
            <a:endParaRPr lang="en-US" altLang="ja-JP" sz="1050" b="1" dirty="0">
              <a:solidFill>
                <a:schemeClr val="accent1">
                  <a:lumMod val="50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78775EC8-DE99-4F5D-A54E-87257C21A1B5}"/>
              </a:ext>
            </a:extLst>
          </p:cNvPr>
          <p:cNvSpPr/>
          <p:nvPr/>
        </p:nvSpPr>
        <p:spPr>
          <a:xfrm>
            <a:off x="5743768" y="6111095"/>
            <a:ext cx="4118272" cy="5770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85725" indent="-85725" defTabSz="653156"/>
            <a:r>
              <a:rPr kumimoji="1" lang="ja-JP" altLang="en-US" sz="105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・高等学校（実業系）における専門的な学び・技術習得</a:t>
            </a:r>
            <a:endParaRPr kumimoji="1" lang="en-US" altLang="ja-JP" sz="105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85725" indent="-85725" defTabSz="653156"/>
            <a:r>
              <a:rPr kumimoji="1" lang="ja-JP" altLang="en-US" sz="105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・高等学校（普通科等）におけるキャリア教育等による職業理解促進</a:t>
            </a:r>
            <a:endParaRPr kumimoji="1" lang="en-US" altLang="ja-JP" sz="105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85725" indent="-85725" defTabSz="653156"/>
            <a:r>
              <a:rPr kumimoji="1" lang="ja-JP" altLang="en-US" sz="105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・小中学校におけるものづくりへの興味喚起　など</a:t>
            </a:r>
            <a:endParaRPr kumimoji="1" lang="en-US" altLang="ja-JP" sz="105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E05F85F4-9060-F795-4369-F469BABD6288}"/>
              </a:ext>
            </a:extLst>
          </p:cNvPr>
          <p:cNvSpPr/>
          <p:nvPr/>
        </p:nvSpPr>
        <p:spPr>
          <a:xfrm>
            <a:off x="2670721" y="6133314"/>
            <a:ext cx="2788423" cy="5770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85725" indent="-85725" defTabSz="653156"/>
            <a:r>
              <a:rPr kumimoji="1" lang="ja-JP" altLang="en-US" sz="105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・労働市場における労働者が有するスキルと</a:t>
            </a:r>
            <a:br>
              <a:rPr kumimoji="1" lang="en-US" altLang="ja-JP" sz="105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</a:br>
            <a:r>
              <a:rPr kumimoji="1" lang="ja-JP" altLang="en-US" sz="105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企業が労働者に求めるスキルの見える化</a:t>
            </a:r>
            <a:endParaRPr kumimoji="1" lang="en-US" altLang="ja-JP" sz="105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defTabSz="653156"/>
            <a:r>
              <a:rPr kumimoji="1" lang="ja-JP" altLang="en-US" sz="105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・企業の職業能力開発機会など情報の開示</a:t>
            </a:r>
            <a:endParaRPr kumimoji="1" lang="en-US" altLang="ja-JP" sz="105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cxnSp>
        <p:nvCxnSpPr>
          <p:cNvPr id="60" name="直線コネクタ 59">
            <a:extLst>
              <a:ext uri="{FF2B5EF4-FFF2-40B4-BE49-F238E27FC236}">
                <a16:creationId xmlns:a16="http://schemas.microsoft.com/office/drawing/2014/main" id="{A5EE3588-504F-44C3-94E0-564D301F70A9}"/>
              </a:ext>
            </a:extLst>
          </p:cNvPr>
          <p:cNvCxnSpPr/>
          <p:nvPr/>
        </p:nvCxnSpPr>
        <p:spPr>
          <a:xfrm>
            <a:off x="4528701" y="5622726"/>
            <a:ext cx="0" cy="504000"/>
          </a:xfrm>
          <a:prstGeom prst="line">
            <a:avLst/>
          </a:prstGeom>
          <a:ln>
            <a:prstDash val="sys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線コネクタ 61">
            <a:extLst>
              <a:ext uri="{FF2B5EF4-FFF2-40B4-BE49-F238E27FC236}">
                <a16:creationId xmlns:a16="http://schemas.microsoft.com/office/drawing/2014/main" id="{9E8BBEF0-F8E7-4658-B2DD-0423DBA1AA88}"/>
              </a:ext>
            </a:extLst>
          </p:cNvPr>
          <p:cNvCxnSpPr/>
          <p:nvPr/>
        </p:nvCxnSpPr>
        <p:spPr>
          <a:xfrm>
            <a:off x="6564115" y="5622726"/>
            <a:ext cx="0" cy="504000"/>
          </a:xfrm>
          <a:prstGeom prst="line">
            <a:avLst/>
          </a:prstGeom>
          <a:ln>
            <a:prstDash val="sys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97DF073E-6052-43C5-9683-0F4868A9A202}"/>
              </a:ext>
            </a:extLst>
          </p:cNvPr>
          <p:cNvSpPr/>
          <p:nvPr/>
        </p:nvSpPr>
        <p:spPr>
          <a:xfrm>
            <a:off x="214364" y="4537419"/>
            <a:ext cx="2857450" cy="26960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FFC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A9E11057-A302-43DE-AAFF-D2DD34749F80}"/>
              </a:ext>
            </a:extLst>
          </p:cNvPr>
          <p:cNvSpPr txBox="1"/>
          <p:nvPr/>
        </p:nvSpPr>
        <p:spPr>
          <a:xfrm>
            <a:off x="659486" y="4541418"/>
            <a:ext cx="19408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00" b="1" dirty="0">
                <a:solidFill>
                  <a:schemeClr val="accent2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新たな要請への対応</a:t>
            </a:r>
          </a:p>
        </p:txBody>
      </p:sp>
      <p:sp>
        <p:nvSpPr>
          <p:cNvPr id="51" name="正方形/長方形 50">
            <a:extLst>
              <a:ext uri="{FF2B5EF4-FFF2-40B4-BE49-F238E27FC236}">
                <a16:creationId xmlns:a16="http://schemas.microsoft.com/office/drawing/2014/main" id="{86A86AB2-9CE3-4BBC-B1B2-BEEA05B03B01}"/>
              </a:ext>
            </a:extLst>
          </p:cNvPr>
          <p:cNvSpPr/>
          <p:nvPr/>
        </p:nvSpPr>
        <p:spPr>
          <a:xfrm>
            <a:off x="3130500" y="4530333"/>
            <a:ext cx="6561136" cy="2837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FFC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F98E1F16-D7A1-4D3B-8326-13368CB8506B}"/>
              </a:ext>
            </a:extLst>
          </p:cNvPr>
          <p:cNvSpPr txBox="1"/>
          <p:nvPr/>
        </p:nvSpPr>
        <p:spPr>
          <a:xfrm>
            <a:off x="6514452" y="4548562"/>
            <a:ext cx="31771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chemeClr val="accent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（セーフティネット）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DBD434D-2520-4A71-B5EE-4522CEE13661}"/>
              </a:ext>
            </a:extLst>
          </p:cNvPr>
          <p:cNvSpPr txBox="1"/>
          <p:nvPr/>
        </p:nvSpPr>
        <p:spPr>
          <a:xfrm>
            <a:off x="1786733" y="1964981"/>
            <a:ext cx="287343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（ものづくりを中心とした現場人材の育成）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47C9421A-53FB-407D-B950-3A51B568AEE6}"/>
              </a:ext>
            </a:extLst>
          </p:cNvPr>
          <p:cNvSpPr txBox="1"/>
          <p:nvPr/>
        </p:nvSpPr>
        <p:spPr>
          <a:xfrm>
            <a:off x="5254442" y="1748938"/>
            <a:ext cx="3925300" cy="47705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多様な人材の活躍促進</a:t>
            </a:r>
            <a:endParaRPr kumimoji="1" lang="en-US" altLang="ja-JP" sz="14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（様々な分野・ポジションで活躍する多様な人材の育成）</a:t>
            </a:r>
            <a:endParaRPr kumimoji="1" lang="en-US" altLang="ja-JP" sz="1050" baseline="30000" dirty="0">
              <a:solidFill>
                <a:schemeClr val="accent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BF176D1-AC3E-7558-93A3-56DCF8500006}"/>
              </a:ext>
            </a:extLst>
          </p:cNvPr>
          <p:cNvSpPr txBox="1"/>
          <p:nvPr/>
        </p:nvSpPr>
        <p:spPr>
          <a:xfrm>
            <a:off x="3990826" y="4538433"/>
            <a:ext cx="127380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chemeClr val="accent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（大阪の特徴）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53BA7D29-7C6E-46B6-A2B8-865A42DBD575}"/>
              </a:ext>
            </a:extLst>
          </p:cNvPr>
          <p:cNvSpPr txBox="1"/>
          <p:nvPr/>
        </p:nvSpPr>
        <p:spPr>
          <a:xfrm>
            <a:off x="5382780" y="4542340"/>
            <a:ext cx="18343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00" b="1" dirty="0">
                <a:solidFill>
                  <a:schemeClr val="accent2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従来からの取組</a:t>
            </a:r>
          </a:p>
        </p:txBody>
      </p:sp>
    </p:spTree>
    <p:extLst>
      <p:ext uri="{BB962C8B-B14F-4D97-AF65-F5344CB8AC3E}">
        <p14:creationId xmlns:p14="http://schemas.microsoft.com/office/powerpoint/2010/main" val="17717766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l">
          <a:defRPr kumimoji="1" dirty="0" smtClean="0">
            <a:latin typeface="BIZ UDPゴシック" panose="020B0400000000000000" pitchFamily="50" charset="-128"/>
            <a:ea typeface="BIZ UDPゴシック" panose="020B0400000000000000" pitchFamily="50" charset="-128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895</Words>
  <Application>Microsoft Office PowerPoint</Application>
  <PresentationFormat>A4 210 x 297 mm</PresentationFormat>
  <Paragraphs>104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9" baseType="lpstr">
      <vt:lpstr>BIZ UDPゴシック</vt:lpstr>
      <vt:lpstr>HGP教科書体</vt:lpstr>
      <vt:lpstr>Arial</vt:lpstr>
      <vt:lpstr>Calibri</vt:lpstr>
      <vt:lpstr>Calibri Light</vt:lpstr>
      <vt:lpstr>Wingdings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2025-06-22T12:55:58Z</dcterms:created>
  <dcterms:modified xsi:type="dcterms:W3CDTF">2026-08-17T07:32:57Z</dcterms:modified>
</cp:coreProperties>
</file>