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7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5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8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9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5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8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95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32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5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412A-EF35-4C9A-9B14-ABF3B11D1358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761AE-622E-4666-903C-F596EB8B62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98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楕円 37">
            <a:extLst>
              <a:ext uri="{FF2B5EF4-FFF2-40B4-BE49-F238E27FC236}">
                <a16:creationId xmlns:a16="http://schemas.microsoft.com/office/drawing/2014/main" id="{C1B091AD-C28C-46DD-B8B4-A44DA7972F83}"/>
              </a:ext>
            </a:extLst>
          </p:cNvPr>
          <p:cNvSpPr/>
          <p:nvPr/>
        </p:nvSpPr>
        <p:spPr>
          <a:xfrm>
            <a:off x="6265753" y="183176"/>
            <a:ext cx="1158876" cy="11523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7810190-8B2E-4B0E-BD19-89C26A02803C}"/>
              </a:ext>
            </a:extLst>
          </p:cNvPr>
          <p:cNvSpPr/>
          <p:nvPr/>
        </p:nvSpPr>
        <p:spPr>
          <a:xfrm>
            <a:off x="0" y="8008592"/>
            <a:ext cx="7559675" cy="268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B443EE3-06BA-4E5D-8E6D-C28A7967793C}"/>
              </a:ext>
            </a:extLst>
          </p:cNvPr>
          <p:cNvSpPr txBox="1"/>
          <p:nvPr/>
        </p:nvSpPr>
        <p:spPr>
          <a:xfrm>
            <a:off x="310279" y="8123287"/>
            <a:ext cx="6534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●</a:t>
            </a:r>
            <a:r>
              <a:rPr kumimoji="1" lang="ja-JP" altLang="en-US" sz="1400" b="1" dirty="0">
                <a:latin typeface="+mn-ea"/>
              </a:rPr>
              <a:t>予約方法</a:t>
            </a:r>
            <a:endParaRPr kumimoji="1" lang="ja-JP" altLang="en-US" sz="1400" b="1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右記の二次元コードからお申し込みください。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予約受付期間：令和８年４月３日（金）午前９時から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　令和８年４月</a:t>
            </a:r>
            <a:r>
              <a:rPr kumimoji="1" lang="en-US" altLang="ja-JP" sz="1400" dirty="0">
                <a:latin typeface="+mn-ea"/>
              </a:rPr>
              <a:t>16</a:t>
            </a:r>
            <a:r>
              <a:rPr kumimoji="1" lang="ja-JP" altLang="en-US" sz="1400" dirty="0">
                <a:latin typeface="+mn-ea"/>
              </a:rPr>
              <a:t>日（木）午後５時まで</a:t>
            </a:r>
            <a:endParaRPr kumimoji="1" lang="en-US" altLang="ja-JP" sz="14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●</a:t>
            </a:r>
            <a:r>
              <a:rPr kumimoji="1" lang="ja-JP" altLang="en-US" sz="1400" b="1" dirty="0">
                <a:latin typeface="+mn-ea"/>
              </a:rPr>
              <a:t>お問合せ先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大阪府商工労働部雇用推進室人材育成課委託訓練グループ（</a:t>
            </a:r>
            <a:r>
              <a:rPr kumimoji="1" lang="en-US" altLang="ja-JP" sz="1400" dirty="0">
                <a:latin typeface="+mn-ea"/>
              </a:rPr>
              <a:t>06-6210-9530</a:t>
            </a:r>
            <a:r>
              <a:rPr kumimoji="1" lang="ja-JP" altLang="en-US" sz="1400" dirty="0">
                <a:latin typeface="+mn-ea"/>
              </a:rPr>
              <a:t>）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受付時間：月～金（土・日・祝日休み）午前</a:t>
            </a:r>
            <a:r>
              <a:rPr kumimoji="1" lang="en-US" altLang="ja-JP" sz="1400" dirty="0">
                <a:latin typeface="+mn-ea"/>
              </a:rPr>
              <a:t>9</a:t>
            </a:r>
            <a:r>
              <a:rPr kumimoji="1" lang="ja-JP" altLang="en-US" sz="1400" dirty="0">
                <a:latin typeface="+mn-ea"/>
              </a:rPr>
              <a:t>時から午後</a:t>
            </a:r>
            <a:r>
              <a:rPr kumimoji="1" lang="en-US" altLang="ja-JP" sz="1400" dirty="0">
                <a:latin typeface="+mn-ea"/>
              </a:rPr>
              <a:t>6</a:t>
            </a:r>
            <a:r>
              <a:rPr kumimoji="1" lang="ja-JP" altLang="en-US" sz="1400" dirty="0">
                <a:latin typeface="+mn-ea"/>
              </a:rPr>
              <a:t>時まで</a:t>
            </a:r>
            <a:endParaRPr kumimoji="1" lang="en-US" altLang="ja-JP" sz="1400" dirty="0">
              <a:latin typeface="+mn-ea"/>
            </a:endParaRPr>
          </a:p>
          <a:p>
            <a:endParaRPr kumimoji="1" lang="en-US" altLang="ja-JP" sz="1200" dirty="0">
              <a:latin typeface="+mn-ea"/>
            </a:endParaRPr>
          </a:p>
          <a:p>
            <a:r>
              <a:rPr lang="ja-JP" altLang="en-US" sz="12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　</a:t>
            </a:r>
            <a:r>
              <a:rPr lang="ja-JP" altLang="ja-JP" sz="11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※訓練申込みは、お住まいを管轄するハローワークにて行う必要があります。</a:t>
            </a:r>
            <a:endParaRPr lang="en-US" altLang="ja-JP" sz="110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r>
              <a:rPr lang="ja-JP" altLang="en-US" sz="11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　</a:t>
            </a:r>
            <a:r>
              <a:rPr lang="en-US" altLang="ja-JP" sz="1100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※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職業訓練を受講するには一定の要件があり、また、所定の手続きが必要です。</a:t>
            </a:r>
            <a:endParaRPr lang="en-US" altLang="ja-JP" sz="1100" dirty="0">
              <a:solidFill>
                <a:srgbClr val="000000"/>
              </a:solidFill>
              <a:latin typeface="+mn-ea"/>
              <a:cs typeface="ＭＳ ゴシック" panose="020B0609070205080204" pitchFamily="49" charset="-128"/>
            </a:endParaRPr>
          </a:p>
          <a:p>
            <a:r>
              <a:rPr lang="en-US" altLang="ja-JP" sz="1100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       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詳細は居住地管轄のハローワーク訓練窓口でご確認ください。</a:t>
            </a:r>
            <a:endParaRPr lang="en-US" altLang="ja-JP" sz="1100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7F62EB0-E9BB-4151-A77F-9A28A4F912FB}"/>
              </a:ext>
            </a:extLst>
          </p:cNvPr>
          <p:cNvSpPr txBox="1"/>
          <p:nvPr/>
        </p:nvSpPr>
        <p:spPr>
          <a:xfrm>
            <a:off x="1148347" y="115175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職業訓練合同説明会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DF0F7A2-2B1E-491F-8D33-F9B99D152AA8}"/>
              </a:ext>
            </a:extLst>
          </p:cNvPr>
          <p:cNvSpPr txBox="1"/>
          <p:nvPr/>
        </p:nvSpPr>
        <p:spPr>
          <a:xfrm>
            <a:off x="4635784" y="1826739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in </a:t>
            </a: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クロスパル高槻</a:t>
            </a:r>
            <a:endParaRPr kumimoji="1" lang="ja-JP" altLang="en-US" sz="12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E1001DC-5C27-4596-9A17-C5F573F61AE4}"/>
              </a:ext>
            </a:extLst>
          </p:cNvPr>
          <p:cNvSpPr txBox="1"/>
          <p:nvPr/>
        </p:nvSpPr>
        <p:spPr>
          <a:xfrm rot="21131147">
            <a:off x="60040" y="379030"/>
            <a:ext cx="2202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介護</a:t>
            </a: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D17D06-F3AD-4021-9C10-2D7EC9B71694}"/>
              </a:ext>
            </a:extLst>
          </p:cNvPr>
          <p:cNvSpPr txBox="1"/>
          <p:nvPr/>
        </p:nvSpPr>
        <p:spPr>
          <a:xfrm>
            <a:off x="-65652" y="76993"/>
            <a:ext cx="343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j-ea"/>
                <a:ea typeface="+mj-ea"/>
              </a:rPr>
              <a:t>【</a:t>
            </a:r>
            <a:r>
              <a:rPr kumimoji="1" lang="ja-JP" altLang="en-US" sz="1400" b="1" dirty="0">
                <a:latin typeface="+mj-ea"/>
                <a:ea typeface="+mj-ea"/>
              </a:rPr>
              <a:t>大阪府離職者等再就職訓練事業</a:t>
            </a:r>
            <a:r>
              <a:rPr kumimoji="1" lang="en-US" altLang="ja-JP" sz="1400" b="1" dirty="0">
                <a:latin typeface="+mj-ea"/>
                <a:ea typeface="+mj-ea"/>
              </a:rPr>
              <a:t>】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8DAD06D2-0868-41F8-A889-3F50B2BBF470}"/>
              </a:ext>
            </a:extLst>
          </p:cNvPr>
          <p:cNvSpPr/>
          <p:nvPr/>
        </p:nvSpPr>
        <p:spPr>
          <a:xfrm>
            <a:off x="118712" y="4823416"/>
            <a:ext cx="842202" cy="9244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日時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B8FC52B-6BED-44D2-B533-458A14628359}"/>
              </a:ext>
            </a:extLst>
          </p:cNvPr>
          <p:cNvSpPr txBox="1"/>
          <p:nvPr/>
        </p:nvSpPr>
        <p:spPr>
          <a:xfrm>
            <a:off x="957800" y="4785496"/>
            <a:ext cx="247291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+mn-ea"/>
              </a:rPr>
              <a:t>４</a:t>
            </a:r>
            <a:r>
              <a:rPr kumimoji="1" lang="ja-JP" altLang="en-US" sz="1600" b="1" dirty="0">
                <a:latin typeface="+mn-ea"/>
              </a:rPr>
              <a:t>月</a:t>
            </a:r>
            <a:r>
              <a:rPr kumimoji="1" lang="en-US" altLang="ja-JP" sz="3600" b="1" dirty="0">
                <a:latin typeface="+mn-ea"/>
              </a:rPr>
              <a:t>17</a:t>
            </a:r>
            <a:r>
              <a:rPr kumimoji="1" lang="ja-JP" altLang="en-US" sz="1600" b="1" dirty="0">
                <a:latin typeface="+mn-ea"/>
              </a:rPr>
              <a:t>日（金）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午後２時から午後４時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100" b="1" dirty="0">
                <a:latin typeface="+mn-ea"/>
              </a:rPr>
              <a:t>（受付開始：午後１時３０分から）</a:t>
            </a:r>
            <a:endParaRPr kumimoji="1" lang="en-US" altLang="ja-JP" sz="1100" b="1" dirty="0">
              <a:latin typeface="+mn-ea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08393F16-5618-42BE-A159-97143678B6C1}"/>
              </a:ext>
            </a:extLst>
          </p:cNvPr>
          <p:cNvSpPr/>
          <p:nvPr/>
        </p:nvSpPr>
        <p:spPr>
          <a:xfrm>
            <a:off x="3450522" y="4791446"/>
            <a:ext cx="4002474" cy="1336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第１部：職業訓練説明会　午後２時～</a:t>
            </a:r>
            <a:endParaRPr kumimoji="1"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kumimoji="1" lang="en-US" altLang="ja-JP" sz="5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各訓練実施施設の担当者から、訓練校の特色、訓練科目の特徴等をご紹介いただきます。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また、介護施設の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担当者からもお話をお聞きいただけます！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25A844A9-4B07-4064-8C8E-27891874EB92}"/>
              </a:ext>
            </a:extLst>
          </p:cNvPr>
          <p:cNvSpPr/>
          <p:nvPr/>
        </p:nvSpPr>
        <p:spPr>
          <a:xfrm>
            <a:off x="3450521" y="6183329"/>
            <a:ext cx="4002475" cy="16854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第２部：介護のおしごと体験ブース・</a:t>
            </a:r>
            <a:endParaRPr kumimoji="1"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　　　　大阪労働局相談コーナー 午後３時～</a:t>
            </a:r>
            <a:endParaRPr kumimoji="1"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kumimoji="1" lang="en-US" altLang="ja-JP" sz="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介護のおしごとの簡単な体験ができます！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個別のご相談にも対応いたします。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また、労働局の相談コーナーでは訓練制度や雇用保険についてもっと知りたいこと、疑問点等についてお聞きいただけます。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B75E5C5-3AD6-438F-AADD-E51010360A84}"/>
              </a:ext>
            </a:extLst>
          </p:cNvPr>
          <p:cNvSpPr/>
          <p:nvPr/>
        </p:nvSpPr>
        <p:spPr>
          <a:xfrm>
            <a:off x="131063" y="5860003"/>
            <a:ext cx="826737" cy="11853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場所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2867D0-A458-4C14-9ECC-5D8EBCA3AB6B}"/>
              </a:ext>
            </a:extLst>
          </p:cNvPr>
          <p:cNvSpPr txBox="1"/>
          <p:nvPr/>
        </p:nvSpPr>
        <p:spPr>
          <a:xfrm>
            <a:off x="957800" y="5913864"/>
            <a:ext cx="256264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n-ea"/>
              </a:rPr>
              <a:t>クロスパル高槻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５階  視聴覚室</a:t>
            </a:r>
            <a:endParaRPr kumimoji="1" lang="en-US" altLang="ja-JP" sz="1600" b="1" dirty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（高槻市紺屋町１－２ ）</a:t>
            </a:r>
            <a:endParaRPr kumimoji="1" lang="en-US" altLang="ja-JP" sz="1100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〇</a:t>
            </a:r>
            <a:r>
              <a:rPr kumimoji="1" lang="en-US" altLang="ja-JP" sz="1200" b="1" dirty="0">
                <a:latin typeface="+mn-ea"/>
              </a:rPr>
              <a:t>JR</a:t>
            </a:r>
            <a:r>
              <a:rPr kumimoji="1" lang="ja-JP" altLang="en-US" sz="1200" b="1" dirty="0">
                <a:latin typeface="+mn-ea"/>
              </a:rPr>
              <a:t>高槻駅中央口から徒歩約１分　</a:t>
            </a:r>
            <a:endParaRPr kumimoji="1" lang="en-US" altLang="ja-JP" sz="12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〇阪急高槻市駅から徒歩約１０分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2ABB9EA-48E0-4AAD-B65E-260EC981C3BC}"/>
              </a:ext>
            </a:extLst>
          </p:cNvPr>
          <p:cNvSpPr/>
          <p:nvPr/>
        </p:nvSpPr>
        <p:spPr>
          <a:xfrm>
            <a:off x="131063" y="7157499"/>
            <a:ext cx="826737" cy="6887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+mn-ea"/>
              </a:rPr>
              <a:t>対象者</a:t>
            </a:r>
            <a:endParaRPr kumimoji="1" lang="en-US" altLang="ja-JP" sz="1400" b="1" dirty="0">
              <a:latin typeface="+mn-ea"/>
            </a:endParaRPr>
          </a:p>
          <a:p>
            <a:pPr algn="ctr"/>
            <a:endParaRPr kumimoji="1" lang="en-US" altLang="ja-JP" sz="500" b="1" dirty="0">
              <a:latin typeface="+mn-ea"/>
            </a:endParaRPr>
          </a:p>
          <a:p>
            <a:pPr algn="ctr"/>
            <a:r>
              <a:rPr kumimoji="1" lang="ja-JP" altLang="en-US" sz="1400" b="1" dirty="0">
                <a:latin typeface="+mn-ea"/>
              </a:rPr>
              <a:t>定員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5E6BE0-B2F9-4592-A006-88FDB79EE26D}"/>
              </a:ext>
            </a:extLst>
          </p:cNvPr>
          <p:cNvSpPr txBox="1"/>
          <p:nvPr/>
        </p:nvSpPr>
        <p:spPr>
          <a:xfrm>
            <a:off x="957800" y="7199606"/>
            <a:ext cx="24729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+mn-ea"/>
              </a:rPr>
              <a:t>求職中の方（年齢不問）</a:t>
            </a:r>
            <a:endParaRPr kumimoji="1" lang="en-US" altLang="ja-JP" sz="1600" b="1" dirty="0">
              <a:latin typeface="+mn-ea"/>
            </a:endParaRPr>
          </a:p>
          <a:p>
            <a:endParaRPr kumimoji="1" lang="en-US" altLang="ja-JP" sz="600" b="1" dirty="0">
              <a:latin typeface="+mn-ea"/>
            </a:endParaRPr>
          </a:p>
          <a:p>
            <a:r>
              <a:rPr kumimoji="1" lang="ja-JP" altLang="en-US" sz="1600" b="1" dirty="0">
                <a:latin typeface="+mn-ea"/>
              </a:rPr>
              <a:t>先着３０名</a:t>
            </a:r>
            <a:endParaRPr kumimoji="1" lang="en-US" altLang="ja-JP" sz="1600" b="1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A20CEB-09C4-4976-BE80-B1396BC3E77E}"/>
              </a:ext>
            </a:extLst>
          </p:cNvPr>
          <p:cNvSpPr txBox="1"/>
          <p:nvPr/>
        </p:nvSpPr>
        <p:spPr>
          <a:xfrm>
            <a:off x="2475201" y="650763"/>
            <a:ext cx="285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+mn-ea"/>
              </a:rPr>
              <a:t>求職活動の実績対象！</a:t>
            </a:r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13F81008-AFC3-43C5-8B14-6EA6B09FD738}"/>
              </a:ext>
            </a:extLst>
          </p:cNvPr>
          <p:cNvSpPr/>
          <p:nvPr/>
        </p:nvSpPr>
        <p:spPr>
          <a:xfrm rot="9054542">
            <a:off x="2307254" y="624873"/>
            <a:ext cx="231771" cy="52292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174B1B48-2355-40D4-B049-5CDD9DF392E1}"/>
              </a:ext>
            </a:extLst>
          </p:cNvPr>
          <p:cNvSpPr/>
          <p:nvPr/>
        </p:nvSpPr>
        <p:spPr>
          <a:xfrm rot="12943664">
            <a:off x="5251431" y="657005"/>
            <a:ext cx="226990" cy="46667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ACB1C3-E5F1-4017-B2D6-7374C3E56647}"/>
              </a:ext>
            </a:extLst>
          </p:cNvPr>
          <p:cNvSpPr/>
          <p:nvPr/>
        </p:nvSpPr>
        <p:spPr>
          <a:xfrm flipH="1">
            <a:off x="4840354" y="2523994"/>
            <a:ext cx="60133" cy="2000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小波 5">
            <a:extLst>
              <a:ext uri="{FF2B5EF4-FFF2-40B4-BE49-F238E27FC236}">
                <a16:creationId xmlns:a16="http://schemas.microsoft.com/office/drawing/2014/main" id="{FBC2F065-C52C-4817-A37E-3194313D9CC3}"/>
              </a:ext>
            </a:extLst>
          </p:cNvPr>
          <p:cNvSpPr/>
          <p:nvPr/>
        </p:nvSpPr>
        <p:spPr>
          <a:xfrm>
            <a:off x="4937761" y="2433939"/>
            <a:ext cx="2515696" cy="143163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D0896FA-C25C-4220-A0CB-E7CA8C1ACF3F}"/>
              </a:ext>
            </a:extLst>
          </p:cNvPr>
          <p:cNvSpPr txBox="1"/>
          <p:nvPr/>
        </p:nvSpPr>
        <p:spPr>
          <a:xfrm>
            <a:off x="5012308" y="2730556"/>
            <a:ext cx="2440688" cy="34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～参加訓練実施施設～</a:t>
            </a:r>
            <a:endParaRPr lang="en-US" altLang="ja-JP" sz="1600" b="1" dirty="0">
              <a:solidFill>
                <a:srgbClr val="000000"/>
              </a:solidFill>
              <a:latin typeface="+mn-ea"/>
              <a:cs typeface="ＭＳ ゴシック" panose="020B0609070205080204" pitchFamily="49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C39E5A9C-A488-4E1A-A21A-A39F4FD77F99}"/>
              </a:ext>
            </a:extLst>
          </p:cNvPr>
          <p:cNvSpPr/>
          <p:nvPr/>
        </p:nvSpPr>
        <p:spPr>
          <a:xfrm rot="11133979">
            <a:off x="174180" y="2150791"/>
            <a:ext cx="4290814" cy="25842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1951EE-1CA2-436D-B5C6-BA9AF9FB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16" y="8256074"/>
            <a:ext cx="919295" cy="919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BC52A85-EA1F-4645-8F64-3DDC35012351}"/>
              </a:ext>
            </a:extLst>
          </p:cNvPr>
          <p:cNvSpPr txBox="1"/>
          <p:nvPr/>
        </p:nvSpPr>
        <p:spPr>
          <a:xfrm>
            <a:off x="559470" y="2626625"/>
            <a:ext cx="3589162" cy="61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cs typeface="ＭＳ ゴシック" panose="020B0609070205080204" pitchFamily="49" charset="-128"/>
              </a:rPr>
              <a:t>未経験から、</a:t>
            </a:r>
            <a:endParaRPr lang="en-US" altLang="ja-JP" sz="2000" b="1" dirty="0">
              <a:solidFill>
                <a:schemeClr val="accent1">
                  <a:lumMod val="75000"/>
                </a:schemeClr>
              </a:solidFill>
              <a:effectLst/>
              <a:latin typeface="+mn-ea"/>
              <a:cs typeface="ＭＳ ゴシック" panose="020B0609070205080204" pitchFamily="49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cs typeface="ＭＳ ゴシック" panose="020B0609070205080204" pitchFamily="49" charset="-128"/>
              </a:rPr>
              <a:t>ずっと必要とされる仕事へ！</a:t>
            </a:r>
            <a:endParaRPr lang="en-US" altLang="ja-JP" sz="1400" b="1" dirty="0">
              <a:solidFill>
                <a:schemeClr val="accent1">
                  <a:lumMod val="75000"/>
                </a:schemeClr>
              </a:solidFill>
              <a:effectLst/>
              <a:latin typeface="+mn-ea"/>
              <a:cs typeface="ＭＳ ゴシック" panose="020B0609070205080204" pitchFamily="49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7CDCC24-7824-4493-93B7-2B2EF6945BF6}"/>
              </a:ext>
            </a:extLst>
          </p:cNvPr>
          <p:cNvCxnSpPr/>
          <p:nvPr/>
        </p:nvCxnSpPr>
        <p:spPr>
          <a:xfrm>
            <a:off x="501425" y="3229069"/>
            <a:ext cx="359909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BB2DEB-3AA9-4A27-96F0-D33F141DD1C7}"/>
              </a:ext>
            </a:extLst>
          </p:cNvPr>
          <p:cNvSpPr txBox="1"/>
          <p:nvPr/>
        </p:nvSpPr>
        <p:spPr>
          <a:xfrm>
            <a:off x="6445081" y="3733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参加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</a:rPr>
              <a:t>無料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C6672A-A895-4903-9C23-BD43DB9572BB}"/>
              </a:ext>
            </a:extLst>
          </p:cNvPr>
          <p:cNvSpPr txBox="1"/>
          <p:nvPr/>
        </p:nvSpPr>
        <p:spPr>
          <a:xfrm>
            <a:off x="501425" y="3253872"/>
            <a:ext cx="365255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rgbClr val="22222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未経験の方も大歓迎！</a:t>
            </a:r>
            <a:endParaRPr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職業訓練では、就職に必要な知識・技能を短期間で習得</a:t>
            </a:r>
            <a:endParaRPr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することができます。受講料は無料です。ただし、</a:t>
            </a:r>
            <a:endParaRPr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テキスト代、交通費等は自己負担となります。</a:t>
            </a:r>
            <a:endParaRPr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介護の資格を取得して幅広い福祉分野で</a:t>
            </a:r>
            <a:r>
              <a:rPr lang="ja-JP" altLang="en-US" sz="1050" b="1" dirty="0">
                <a:solidFill>
                  <a:srgbClr val="22222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lang="en-US" altLang="ja-JP" sz="1050" b="1" dirty="0">
              <a:solidFill>
                <a:srgbClr val="22222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5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就職をめざしましょう！</a:t>
            </a:r>
            <a:endParaRPr kumimoji="1" lang="en-US" altLang="ja-JP" sz="105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31674BA0-4F4B-4D29-BC2D-C2E3C2C8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10" y="3297299"/>
            <a:ext cx="1584960" cy="17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178CCC4-BBE5-4879-93AA-64B62E052722}"/>
              </a:ext>
            </a:extLst>
          </p:cNvPr>
          <p:cNvSpPr txBox="1"/>
          <p:nvPr/>
        </p:nvSpPr>
        <p:spPr>
          <a:xfrm>
            <a:off x="4980195" y="3059461"/>
            <a:ext cx="2440688" cy="59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cs typeface="ＭＳ ゴシック" panose="020B0609070205080204" pitchFamily="49" charset="-128"/>
              </a:rPr>
              <a:t>〇就職支援センターはな</a:t>
            </a:r>
            <a:endParaRPr lang="en-US" altLang="ja-JP" sz="1600" b="1" dirty="0">
              <a:solidFill>
                <a:srgbClr val="000000"/>
              </a:solidFill>
              <a:latin typeface="+mn-ea"/>
              <a:cs typeface="ＭＳ ゴシック" panose="020B0609070205080204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b="1" dirty="0">
                <a:solidFill>
                  <a:srgbClr val="000000"/>
                </a:solidFill>
                <a:effectLst/>
                <a:latin typeface="+mn-ea"/>
                <a:cs typeface="ＭＳ ゴシック" panose="020B0609070205080204" pitchFamily="49" charset="-128"/>
              </a:rPr>
              <a:t>〇オールケア学院</a:t>
            </a:r>
            <a:endParaRPr lang="en-US" altLang="ja-JP" sz="1600" b="1" dirty="0">
              <a:solidFill>
                <a:srgbClr val="000000"/>
              </a:solidFill>
              <a:effectLst/>
              <a:latin typeface="+mn-ea"/>
              <a:cs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22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412</Words>
  <Application>Microsoft Office PowerPoint</Application>
  <PresentationFormat>ユーザー設定</PresentationFormat>
  <Paragraphs>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2026-03-31T02:32:06Z</dcterms:created>
  <dcterms:modified xsi:type="dcterms:W3CDTF">2026-03-31T02:32:26Z</dcterms:modified>
</cp:coreProperties>
</file>