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7" r:id="rId2"/>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8" d="100"/>
          <a:sy n="68" d="100"/>
        </p:scale>
        <p:origin x="215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22798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51436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28569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53257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66208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8B2412A-EF35-4C9A-9B14-ABF3B11D1358}" type="datetimeFigureOut">
              <a:rPr kumimoji="1" lang="ja-JP" altLang="en-US" smtClean="0"/>
              <a:t>2026/4/27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76995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8B2412A-EF35-4C9A-9B14-ABF3B11D1358}" type="datetimeFigureOut">
              <a:rPr kumimoji="1" lang="ja-JP" altLang="en-US" smtClean="0"/>
              <a:t>2026/4/27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17259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8B2412A-EF35-4C9A-9B14-ABF3B11D1358}" type="datetimeFigureOut">
              <a:rPr kumimoji="1" lang="ja-JP" altLang="en-US" smtClean="0"/>
              <a:t>2026/4/27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25932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2412A-EF35-4C9A-9B14-ABF3B11D1358}" type="datetimeFigureOut">
              <a:rPr kumimoji="1" lang="ja-JP" altLang="en-US" smtClean="0"/>
              <a:t>2026/4/27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411481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B2412A-EF35-4C9A-9B14-ABF3B11D1358}" type="datetimeFigureOut">
              <a:rPr kumimoji="1" lang="ja-JP" altLang="en-US" smtClean="0"/>
              <a:t>2026/4/27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170635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B2412A-EF35-4C9A-9B14-ABF3B11D1358}" type="datetimeFigureOut">
              <a:rPr kumimoji="1" lang="ja-JP" altLang="en-US" smtClean="0"/>
              <a:t>2026/4/27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34762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8B2412A-EF35-4C9A-9B14-ABF3B11D1358}" type="datetimeFigureOut">
              <a:rPr kumimoji="1" lang="ja-JP" altLang="en-US" smtClean="0"/>
              <a:t>2026/4/27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596981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8" name="楕円 37">
            <a:extLst>
              <a:ext uri="{FF2B5EF4-FFF2-40B4-BE49-F238E27FC236}">
                <a16:creationId xmlns:a16="http://schemas.microsoft.com/office/drawing/2014/main" id="{C1B091AD-C28C-46DD-B8B4-A44DA7972F83}"/>
              </a:ext>
            </a:extLst>
          </p:cNvPr>
          <p:cNvSpPr/>
          <p:nvPr/>
        </p:nvSpPr>
        <p:spPr>
          <a:xfrm>
            <a:off x="6297061" y="109881"/>
            <a:ext cx="1158876" cy="1152372"/>
          </a:xfrm>
          <a:prstGeom prst="ellipse">
            <a:avLst/>
          </a:prstGeom>
          <a:solidFill>
            <a:schemeClr val="accent1">
              <a:lumMod val="60000"/>
              <a:lumOff val="40000"/>
            </a:schemeClr>
          </a:solidFill>
          <a:ln w="1016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ja-JP" sz="2000" b="1" dirty="0">
              <a:solidFill>
                <a:schemeClr val="bg1"/>
              </a:solidFill>
              <a:latin typeface="+mn-ea"/>
            </a:endParaRPr>
          </a:p>
        </p:txBody>
      </p:sp>
      <p:sp>
        <p:nvSpPr>
          <p:cNvPr id="39" name="正方形/長方形 38">
            <a:extLst>
              <a:ext uri="{FF2B5EF4-FFF2-40B4-BE49-F238E27FC236}">
                <a16:creationId xmlns:a16="http://schemas.microsoft.com/office/drawing/2014/main" id="{87810190-8B2E-4B0E-BD19-89C26A02803C}"/>
              </a:ext>
            </a:extLst>
          </p:cNvPr>
          <p:cNvSpPr/>
          <p:nvPr/>
        </p:nvSpPr>
        <p:spPr>
          <a:xfrm>
            <a:off x="0" y="8008592"/>
            <a:ext cx="7559675" cy="2683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EB443EE3-06BA-4E5D-8E6D-C28A7967793C}"/>
              </a:ext>
            </a:extLst>
          </p:cNvPr>
          <p:cNvSpPr txBox="1"/>
          <p:nvPr/>
        </p:nvSpPr>
        <p:spPr>
          <a:xfrm>
            <a:off x="310279" y="8123287"/>
            <a:ext cx="6534912" cy="2523768"/>
          </a:xfrm>
          <a:prstGeom prst="rect">
            <a:avLst/>
          </a:prstGeom>
          <a:noFill/>
        </p:spPr>
        <p:txBody>
          <a:bodyPr wrap="square" rtlCol="0">
            <a:spAutoFit/>
          </a:bodyPr>
          <a:lstStyle/>
          <a:p>
            <a:r>
              <a:rPr kumimoji="1" lang="ja-JP" altLang="en-US" sz="1400" dirty="0">
                <a:solidFill>
                  <a:schemeClr val="accent1">
                    <a:lumMod val="60000"/>
                    <a:lumOff val="40000"/>
                  </a:schemeClr>
                </a:solidFill>
                <a:latin typeface="+mn-ea"/>
              </a:rPr>
              <a:t>●</a:t>
            </a:r>
            <a:r>
              <a:rPr kumimoji="1" lang="ja-JP" altLang="en-US" sz="1400" b="1" dirty="0">
                <a:latin typeface="+mn-ea"/>
              </a:rPr>
              <a:t>予約方法</a:t>
            </a:r>
            <a:endParaRPr kumimoji="1" lang="ja-JP" altLang="en-US" sz="1400" b="1" dirty="0">
              <a:solidFill>
                <a:schemeClr val="accent1">
                  <a:lumMod val="60000"/>
                  <a:lumOff val="40000"/>
                </a:schemeClr>
              </a:solidFill>
              <a:latin typeface="+mn-ea"/>
            </a:endParaRPr>
          </a:p>
          <a:p>
            <a:r>
              <a:rPr kumimoji="1" lang="ja-JP" altLang="en-US" sz="1400" dirty="0">
                <a:latin typeface="+mn-ea"/>
              </a:rPr>
              <a:t>　右記の二次元コードからお申し込みください。</a:t>
            </a:r>
            <a:endParaRPr kumimoji="1" lang="en-US" altLang="ja-JP" sz="1400" dirty="0">
              <a:latin typeface="+mn-ea"/>
            </a:endParaRPr>
          </a:p>
          <a:p>
            <a:r>
              <a:rPr kumimoji="1" lang="ja-JP" altLang="en-US" sz="1400" dirty="0">
                <a:latin typeface="+mn-ea"/>
              </a:rPr>
              <a:t>　予約受付期間：令和</a:t>
            </a:r>
            <a:r>
              <a:rPr kumimoji="1" lang="ja-JP" altLang="en-US" sz="1400">
                <a:latin typeface="+mn-ea"/>
              </a:rPr>
              <a:t>８年５月７日</a:t>
            </a:r>
            <a:r>
              <a:rPr kumimoji="1" lang="ja-JP" altLang="en-US" sz="1400" dirty="0">
                <a:latin typeface="+mn-ea"/>
              </a:rPr>
              <a:t>（木）午前９時から</a:t>
            </a:r>
            <a:endParaRPr kumimoji="1" lang="en-US" altLang="ja-JP" sz="1400" dirty="0">
              <a:latin typeface="+mn-ea"/>
            </a:endParaRPr>
          </a:p>
          <a:p>
            <a:r>
              <a:rPr kumimoji="1" lang="ja-JP" altLang="en-US" sz="1400" dirty="0">
                <a:latin typeface="+mn-ea"/>
              </a:rPr>
              <a:t>　　　　　　　　令和８年５月２６日（火）午後５時まで</a:t>
            </a:r>
            <a:endParaRPr kumimoji="1" lang="en-US" altLang="ja-JP" sz="1400" dirty="0">
              <a:latin typeface="+mn-ea"/>
            </a:endParaRPr>
          </a:p>
          <a:p>
            <a:endParaRPr kumimoji="1" lang="en-US" altLang="ja-JP" sz="1400" dirty="0">
              <a:latin typeface="+mn-ea"/>
            </a:endParaRPr>
          </a:p>
          <a:p>
            <a:r>
              <a:rPr kumimoji="1" lang="ja-JP" altLang="en-US" sz="1400" dirty="0">
                <a:solidFill>
                  <a:schemeClr val="accent1">
                    <a:lumMod val="60000"/>
                    <a:lumOff val="40000"/>
                  </a:schemeClr>
                </a:solidFill>
                <a:latin typeface="+mn-ea"/>
              </a:rPr>
              <a:t>●</a:t>
            </a:r>
            <a:r>
              <a:rPr kumimoji="1" lang="ja-JP" altLang="en-US" sz="1400" b="1" dirty="0">
                <a:latin typeface="+mn-ea"/>
              </a:rPr>
              <a:t>お問合せ先</a:t>
            </a:r>
            <a:endParaRPr kumimoji="1" lang="en-US" altLang="ja-JP" sz="1400" b="1" dirty="0">
              <a:latin typeface="+mn-ea"/>
            </a:endParaRPr>
          </a:p>
          <a:p>
            <a:r>
              <a:rPr kumimoji="1" lang="ja-JP" altLang="en-US" sz="1400" dirty="0">
                <a:latin typeface="+mn-ea"/>
              </a:rPr>
              <a:t>　大阪府商工労働部雇用推進室人材育成課委託訓練グループ（</a:t>
            </a:r>
            <a:r>
              <a:rPr kumimoji="1" lang="en-US" altLang="ja-JP" sz="1400" dirty="0">
                <a:latin typeface="+mn-ea"/>
              </a:rPr>
              <a:t>06-6210-9530</a:t>
            </a:r>
            <a:r>
              <a:rPr kumimoji="1" lang="ja-JP" altLang="en-US" sz="1400" dirty="0">
                <a:latin typeface="+mn-ea"/>
              </a:rPr>
              <a:t>）</a:t>
            </a:r>
            <a:endParaRPr kumimoji="1" lang="en-US" altLang="ja-JP" sz="1400" dirty="0">
              <a:latin typeface="+mn-ea"/>
            </a:endParaRPr>
          </a:p>
          <a:p>
            <a:r>
              <a:rPr kumimoji="1" lang="ja-JP" altLang="en-US" sz="1400" dirty="0">
                <a:latin typeface="+mn-ea"/>
              </a:rPr>
              <a:t>　受付時間：月～金（土・日・祝日休み）午前</a:t>
            </a:r>
            <a:r>
              <a:rPr kumimoji="1" lang="en-US" altLang="ja-JP" sz="1400" dirty="0">
                <a:latin typeface="+mn-ea"/>
              </a:rPr>
              <a:t>9</a:t>
            </a:r>
            <a:r>
              <a:rPr kumimoji="1" lang="ja-JP" altLang="en-US" sz="1400" dirty="0">
                <a:latin typeface="+mn-ea"/>
              </a:rPr>
              <a:t>時から午後</a:t>
            </a:r>
            <a:r>
              <a:rPr kumimoji="1" lang="en-US" altLang="ja-JP" sz="1400" dirty="0">
                <a:latin typeface="+mn-ea"/>
              </a:rPr>
              <a:t>6</a:t>
            </a:r>
            <a:r>
              <a:rPr kumimoji="1" lang="ja-JP" altLang="en-US" sz="1400" dirty="0">
                <a:latin typeface="+mn-ea"/>
              </a:rPr>
              <a:t>時まで</a:t>
            </a:r>
            <a:endParaRPr kumimoji="1" lang="en-US" altLang="ja-JP" sz="1400" dirty="0">
              <a:latin typeface="+mn-ea"/>
            </a:endParaRPr>
          </a:p>
          <a:p>
            <a:endParaRPr kumimoji="1" lang="en-US" altLang="ja-JP" sz="1200" dirty="0">
              <a:latin typeface="+mn-ea"/>
            </a:endParaRPr>
          </a:p>
          <a:p>
            <a:r>
              <a:rPr lang="ja-JP" altLang="en-US" sz="1200" dirty="0">
                <a:solidFill>
                  <a:srgbClr val="000000"/>
                </a:solidFill>
                <a:effectLst/>
                <a:latin typeface="+mn-ea"/>
                <a:cs typeface="ＭＳ ゴシック" panose="020B0609070205080204" pitchFamily="49" charset="-128"/>
              </a:rPr>
              <a:t>　</a:t>
            </a:r>
            <a:r>
              <a:rPr lang="ja-JP" altLang="ja-JP" sz="1100" dirty="0">
                <a:solidFill>
                  <a:srgbClr val="000000"/>
                </a:solidFill>
                <a:effectLst/>
                <a:latin typeface="+mn-ea"/>
                <a:cs typeface="ＭＳ ゴシック" panose="020B0609070205080204" pitchFamily="49" charset="-128"/>
              </a:rPr>
              <a:t>※訓練申込みは、お住まいを管轄するハローワークにて行う必要があります。</a:t>
            </a:r>
            <a:endParaRPr lang="en-US" altLang="ja-JP" sz="1100" dirty="0">
              <a:solidFill>
                <a:srgbClr val="000000"/>
              </a:solidFill>
              <a:effectLst/>
              <a:latin typeface="+mn-ea"/>
              <a:cs typeface="ＭＳ ゴシック" panose="020B0609070205080204" pitchFamily="49" charset="-128"/>
            </a:endParaRPr>
          </a:p>
          <a:p>
            <a:r>
              <a:rPr lang="ja-JP" altLang="en-US" sz="1100" dirty="0">
                <a:solidFill>
                  <a:srgbClr val="000000"/>
                </a:solidFill>
                <a:effectLst/>
                <a:latin typeface="+mn-ea"/>
                <a:cs typeface="ＭＳ ゴシック" panose="020B0609070205080204" pitchFamily="49" charset="-128"/>
              </a:rPr>
              <a:t>　</a:t>
            </a:r>
            <a:r>
              <a:rPr lang="en-US" altLang="ja-JP" sz="1100" dirty="0">
                <a:solidFill>
                  <a:srgbClr val="000000"/>
                </a:solidFill>
                <a:effectLst/>
                <a:latin typeface="+mn-ea"/>
                <a:cs typeface="ＭＳ ゴシック" panose="020B0609070205080204" pitchFamily="49" charset="-128"/>
              </a:rPr>
              <a:t>※</a:t>
            </a:r>
            <a:r>
              <a:rPr lang="ja-JP" altLang="en-US" sz="1100" dirty="0">
                <a:solidFill>
                  <a:srgbClr val="000000"/>
                </a:solidFill>
                <a:latin typeface="+mn-ea"/>
                <a:cs typeface="ＭＳ ゴシック" panose="020B0609070205080204" pitchFamily="49" charset="-128"/>
              </a:rPr>
              <a:t>職業訓練を受講するには一定の要件があり、また、所定の手続きが必要です。</a:t>
            </a:r>
            <a:endParaRPr lang="en-US" altLang="ja-JP" sz="1100" dirty="0">
              <a:solidFill>
                <a:srgbClr val="000000"/>
              </a:solidFill>
              <a:latin typeface="+mn-ea"/>
              <a:cs typeface="ＭＳ ゴシック" panose="020B0609070205080204" pitchFamily="49" charset="-128"/>
            </a:endParaRPr>
          </a:p>
          <a:p>
            <a:r>
              <a:rPr lang="en-US" altLang="ja-JP" sz="1100" dirty="0">
                <a:solidFill>
                  <a:srgbClr val="000000"/>
                </a:solidFill>
                <a:latin typeface="+mn-ea"/>
                <a:cs typeface="ＭＳ ゴシック" panose="020B0609070205080204" pitchFamily="49" charset="-128"/>
              </a:rPr>
              <a:t>       </a:t>
            </a:r>
            <a:r>
              <a:rPr lang="ja-JP" altLang="en-US" sz="1100" dirty="0">
                <a:solidFill>
                  <a:srgbClr val="000000"/>
                </a:solidFill>
                <a:latin typeface="+mn-ea"/>
                <a:cs typeface="ＭＳ ゴシック" panose="020B0609070205080204" pitchFamily="49" charset="-128"/>
              </a:rPr>
              <a:t>詳細は居住地管轄のハローワーク訓練窓口でご確認ください。</a:t>
            </a:r>
            <a:endParaRPr lang="en-US" altLang="ja-JP" sz="1100" dirty="0">
              <a:solidFill>
                <a:srgbClr val="000000"/>
              </a:solidFill>
              <a:effectLst/>
              <a:latin typeface="+mn-ea"/>
              <a:cs typeface="ＭＳ ゴシック" panose="020B0609070205080204" pitchFamily="49" charset="-128"/>
            </a:endParaRPr>
          </a:p>
        </p:txBody>
      </p:sp>
      <p:sp>
        <p:nvSpPr>
          <p:cNvPr id="41" name="テキスト ボックス 40">
            <a:extLst>
              <a:ext uri="{FF2B5EF4-FFF2-40B4-BE49-F238E27FC236}">
                <a16:creationId xmlns:a16="http://schemas.microsoft.com/office/drawing/2014/main" id="{97F62EB0-E9BB-4151-A77F-9A28A4F912FB}"/>
              </a:ext>
            </a:extLst>
          </p:cNvPr>
          <p:cNvSpPr txBox="1"/>
          <p:nvPr/>
        </p:nvSpPr>
        <p:spPr>
          <a:xfrm>
            <a:off x="917515" y="1034677"/>
            <a:ext cx="5724644" cy="830997"/>
          </a:xfrm>
          <a:prstGeom prst="rect">
            <a:avLst/>
          </a:prstGeom>
          <a:noFill/>
        </p:spPr>
        <p:txBody>
          <a:bodyPr wrap="none" rtlCol="0">
            <a:spAutoFit/>
          </a:bodyPr>
          <a:lstStyle/>
          <a:p>
            <a:r>
              <a:rPr kumimoji="1" lang="ja-JP" altLang="en-US" sz="48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職業訓練合同説明会</a:t>
            </a:r>
            <a:endParaRPr kumimoji="1" lang="ja-JP" altLang="en-US" sz="2800" dirty="0">
              <a:solidFill>
                <a:schemeClr val="accent6">
                  <a:lumMod val="75000"/>
                </a:schemeClr>
              </a:solidFill>
              <a:latin typeface="HGS創英角ﾎﾟｯﾌﾟ体" panose="040B0A00000000000000" pitchFamily="50" charset="-128"/>
              <a:ea typeface="HGS創英角ﾎﾟｯﾌﾟ体" panose="040B0A00000000000000" pitchFamily="50" charset="-128"/>
            </a:endParaRPr>
          </a:p>
        </p:txBody>
      </p:sp>
      <p:sp>
        <p:nvSpPr>
          <p:cNvPr id="47" name="テキスト ボックス 46">
            <a:extLst>
              <a:ext uri="{FF2B5EF4-FFF2-40B4-BE49-F238E27FC236}">
                <a16:creationId xmlns:a16="http://schemas.microsoft.com/office/drawing/2014/main" id="{5DF0F7A2-2B1E-491F-8D33-F9B99D152AA8}"/>
              </a:ext>
            </a:extLst>
          </p:cNvPr>
          <p:cNvSpPr txBox="1"/>
          <p:nvPr/>
        </p:nvSpPr>
        <p:spPr>
          <a:xfrm>
            <a:off x="4379303" y="1824809"/>
            <a:ext cx="3015569" cy="461665"/>
          </a:xfrm>
          <a:prstGeom prst="rect">
            <a:avLst/>
          </a:prstGeom>
          <a:noFill/>
        </p:spPr>
        <p:txBody>
          <a:bodyPr wrap="none" rtlCol="0">
            <a:spAutoFit/>
          </a:bodyPr>
          <a:lstStyle/>
          <a:p>
            <a:r>
              <a:rPr kumimoji="1" lang="en-US" altLang="ja-JP" sz="24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in </a:t>
            </a:r>
            <a:r>
              <a:rPr kumimoji="1" lang="ja-JP" altLang="en-US" sz="24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堺市総合福祉会館</a:t>
            </a:r>
            <a:endParaRPr kumimoji="1" lang="ja-JP" altLang="en-US" sz="1200" dirty="0">
              <a:solidFill>
                <a:schemeClr val="accent6">
                  <a:lumMod val="75000"/>
                </a:schemeClr>
              </a:solidFill>
              <a:latin typeface="HGS創英角ﾎﾟｯﾌﾟ体" panose="040B0A00000000000000" pitchFamily="50" charset="-128"/>
              <a:ea typeface="HGS創英角ﾎﾟｯﾌﾟ体" panose="040B0A00000000000000" pitchFamily="50" charset="-128"/>
            </a:endParaRPr>
          </a:p>
        </p:txBody>
      </p:sp>
      <p:sp>
        <p:nvSpPr>
          <p:cNvPr id="50" name="テキスト ボックス 49">
            <a:extLst>
              <a:ext uri="{FF2B5EF4-FFF2-40B4-BE49-F238E27FC236}">
                <a16:creationId xmlns:a16="http://schemas.microsoft.com/office/drawing/2014/main" id="{C1D17D06-F3AD-4021-9C10-2D7EC9B71694}"/>
              </a:ext>
            </a:extLst>
          </p:cNvPr>
          <p:cNvSpPr txBox="1"/>
          <p:nvPr/>
        </p:nvSpPr>
        <p:spPr>
          <a:xfrm>
            <a:off x="957800" y="263183"/>
            <a:ext cx="3433692" cy="307777"/>
          </a:xfrm>
          <a:prstGeom prst="rect">
            <a:avLst/>
          </a:prstGeom>
          <a:noFill/>
        </p:spPr>
        <p:txBody>
          <a:bodyPr wrap="square" rtlCol="0">
            <a:spAutoFit/>
          </a:bodyPr>
          <a:lstStyle/>
          <a:p>
            <a:r>
              <a:rPr kumimoji="1" lang="en-US" altLang="ja-JP" sz="1400" b="1" dirty="0">
                <a:latin typeface="+mj-ea"/>
                <a:ea typeface="+mj-ea"/>
              </a:rPr>
              <a:t>【</a:t>
            </a:r>
            <a:r>
              <a:rPr kumimoji="1" lang="ja-JP" altLang="en-US" sz="1400" b="1" dirty="0">
                <a:latin typeface="+mj-ea"/>
                <a:ea typeface="+mj-ea"/>
              </a:rPr>
              <a:t>大阪府離職者等再就職訓練事業</a:t>
            </a:r>
            <a:r>
              <a:rPr kumimoji="1" lang="en-US" altLang="ja-JP" sz="1400" b="1" dirty="0">
                <a:latin typeface="+mj-ea"/>
                <a:ea typeface="+mj-ea"/>
              </a:rPr>
              <a:t>】</a:t>
            </a:r>
            <a:endParaRPr kumimoji="1" lang="ja-JP" altLang="en-US" sz="1400" b="1" dirty="0">
              <a:latin typeface="+mj-ea"/>
              <a:ea typeface="+mj-ea"/>
            </a:endParaRPr>
          </a:p>
        </p:txBody>
      </p:sp>
      <p:sp>
        <p:nvSpPr>
          <p:cNvPr id="57" name="四角形: 角を丸くする 56">
            <a:extLst>
              <a:ext uri="{FF2B5EF4-FFF2-40B4-BE49-F238E27FC236}">
                <a16:creationId xmlns:a16="http://schemas.microsoft.com/office/drawing/2014/main" id="{8DAD06D2-0868-41F8-A889-3F50B2BBF470}"/>
              </a:ext>
            </a:extLst>
          </p:cNvPr>
          <p:cNvSpPr/>
          <p:nvPr/>
        </p:nvSpPr>
        <p:spPr>
          <a:xfrm>
            <a:off x="118712" y="4823416"/>
            <a:ext cx="842202" cy="92443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n-ea"/>
              </a:rPr>
              <a:t>日時</a:t>
            </a:r>
          </a:p>
        </p:txBody>
      </p:sp>
      <p:sp>
        <p:nvSpPr>
          <p:cNvPr id="54" name="テキスト ボックス 53">
            <a:extLst>
              <a:ext uri="{FF2B5EF4-FFF2-40B4-BE49-F238E27FC236}">
                <a16:creationId xmlns:a16="http://schemas.microsoft.com/office/drawing/2014/main" id="{8B8FC52B-6BED-44D2-B533-458A14628359}"/>
              </a:ext>
            </a:extLst>
          </p:cNvPr>
          <p:cNvSpPr txBox="1"/>
          <p:nvPr/>
        </p:nvSpPr>
        <p:spPr>
          <a:xfrm>
            <a:off x="957800" y="4785496"/>
            <a:ext cx="2472913" cy="1000274"/>
          </a:xfrm>
          <a:prstGeom prst="rect">
            <a:avLst/>
          </a:prstGeom>
          <a:noFill/>
        </p:spPr>
        <p:txBody>
          <a:bodyPr wrap="square" rtlCol="0">
            <a:spAutoFit/>
          </a:bodyPr>
          <a:lstStyle/>
          <a:p>
            <a:r>
              <a:rPr kumimoji="1" lang="ja-JP" altLang="en-US" sz="3600" b="1" dirty="0">
                <a:latin typeface="+mn-ea"/>
              </a:rPr>
              <a:t>５</a:t>
            </a:r>
            <a:r>
              <a:rPr kumimoji="1" lang="ja-JP" altLang="en-US" sz="1600" b="1" dirty="0">
                <a:latin typeface="+mn-ea"/>
              </a:rPr>
              <a:t>月</a:t>
            </a:r>
            <a:r>
              <a:rPr kumimoji="1" lang="en-US" altLang="ja-JP" sz="3600" b="1" dirty="0">
                <a:latin typeface="+mn-ea"/>
              </a:rPr>
              <a:t>27</a:t>
            </a:r>
            <a:r>
              <a:rPr kumimoji="1" lang="ja-JP" altLang="en-US" sz="1600" b="1" dirty="0">
                <a:latin typeface="+mn-ea"/>
              </a:rPr>
              <a:t>日（水）</a:t>
            </a:r>
            <a:endParaRPr kumimoji="1" lang="en-US" altLang="ja-JP" sz="1600" b="1" dirty="0">
              <a:latin typeface="+mn-ea"/>
            </a:endParaRPr>
          </a:p>
          <a:p>
            <a:r>
              <a:rPr kumimoji="1" lang="ja-JP" altLang="en-US" sz="1200" b="1" dirty="0">
                <a:latin typeface="+mn-ea"/>
              </a:rPr>
              <a:t>午後１時から午後３時</a:t>
            </a:r>
            <a:endParaRPr kumimoji="1" lang="en-US" altLang="ja-JP" sz="1200" b="1" dirty="0">
              <a:latin typeface="+mn-ea"/>
            </a:endParaRPr>
          </a:p>
          <a:p>
            <a:r>
              <a:rPr kumimoji="1" lang="ja-JP" altLang="en-US" sz="1100" b="1" dirty="0">
                <a:latin typeface="+mn-ea"/>
              </a:rPr>
              <a:t>（受付開始：午後０時３０分から）</a:t>
            </a:r>
            <a:endParaRPr kumimoji="1" lang="en-US" altLang="ja-JP" sz="1100" b="1" dirty="0">
              <a:latin typeface="+mn-ea"/>
            </a:endParaRPr>
          </a:p>
        </p:txBody>
      </p:sp>
      <p:sp>
        <p:nvSpPr>
          <p:cNvPr id="59" name="四角形: 角を丸くする 58">
            <a:extLst>
              <a:ext uri="{FF2B5EF4-FFF2-40B4-BE49-F238E27FC236}">
                <a16:creationId xmlns:a16="http://schemas.microsoft.com/office/drawing/2014/main" id="{08393F16-5618-42BE-A159-97143678B6C1}"/>
              </a:ext>
            </a:extLst>
          </p:cNvPr>
          <p:cNvSpPr/>
          <p:nvPr/>
        </p:nvSpPr>
        <p:spPr>
          <a:xfrm>
            <a:off x="3450522" y="4791446"/>
            <a:ext cx="4002474" cy="1336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lumMod val="85000"/>
                    <a:lumOff val="15000"/>
                  </a:schemeClr>
                </a:solidFill>
                <a:latin typeface="+mn-ea"/>
              </a:rPr>
              <a:t>第１部：職業訓練説明会　午後１時～</a:t>
            </a:r>
            <a:endParaRPr kumimoji="1" lang="en-US" altLang="ja-JP" sz="1400" b="1" dirty="0">
              <a:solidFill>
                <a:schemeClr val="tx1">
                  <a:lumMod val="85000"/>
                  <a:lumOff val="15000"/>
                </a:schemeClr>
              </a:solidFill>
              <a:latin typeface="+mn-ea"/>
            </a:endParaRPr>
          </a:p>
          <a:p>
            <a:endParaRPr kumimoji="1" lang="en-US" altLang="ja-JP" sz="500" b="1" dirty="0">
              <a:solidFill>
                <a:schemeClr val="tx1">
                  <a:lumMod val="85000"/>
                  <a:lumOff val="15000"/>
                </a:schemeClr>
              </a:solidFill>
              <a:latin typeface="+mn-ea"/>
            </a:endParaRPr>
          </a:p>
          <a:p>
            <a:r>
              <a:rPr kumimoji="1" lang="ja-JP" altLang="en-US" sz="1200" dirty="0">
                <a:solidFill>
                  <a:schemeClr val="tx1">
                    <a:lumMod val="85000"/>
                    <a:lumOff val="15000"/>
                  </a:schemeClr>
                </a:solidFill>
                <a:latin typeface="+mn-ea"/>
              </a:rPr>
              <a:t>各訓練実施施設の担当者から、訓練校の特色、訓練科目の特徴等をご紹介いただきます。</a:t>
            </a:r>
            <a:endParaRPr kumimoji="1" lang="en-US" altLang="ja-JP" sz="1200" dirty="0">
              <a:solidFill>
                <a:schemeClr val="tx1">
                  <a:lumMod val="85000"/>
                  <a:lumOff val="15000"/>
                </a:schemeClr>
              </a:solidFill>
              <a:latin typeface="+mn-ea"/>
            </a:endParaRPr>
          </a:p>
          <a:p>
            <a:r>
              <a:rPr kumimoji="1" lang="ja-JP" altLang="en-US" sz="1200" dirty="0">
                <a:solidFill>
                  <a:schemeClr val="tx1">
                    <a:lumMod val="85000"/>
                    <a:lumOff val="15000"/>
                  </a:schemeClr>
                </a:solidFill>
                <a:latin typeface="+mn-ea"/>
              </a:rPr>
              <a:t>また、福祉施設の担当者からもお話をお聞きいただけます！</a:t>
            </a:r>
          </a:p>
        </p:txBody>
      </p:sp>
      <p:sp>
        <p:nvSpPr>
          <p:cNvPr id="62" name="四角形: 角を丸くする 61">
            <a:extLst>
              <a:ext uri="{FF2B5EF4-FFF2-40B4-BE49-F238E27FC236}">
                <a16:creationId xmlns:a16="http://schemas.microsoft.com/office/drawing/2014/main" id="{25A844A9-4B07-4064-8C8E-27891874EB92}"/>
              </a:ext>
            </a:extLst>
          </p:cNvPr>
          <p:cNvSpPr/>
          <p:nvPr/>
        </p:nvSpPr>
        <p:spPr>
          <a:xfrm>
            <a:off x="3450521" y="6183329"/>
            <a:ext cx="4002475" cy="1685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lumMod val="85000"/>
                    <a:lumOff val="15000"/>
                  </a:schemeClr>
                </a:solidFill>
                <a:latin typeface="+mn-ea"/>
              </a:rPr>
              <a:t>第２部：個別相談・訓練内容体験・</a:t>
            </a:r>
            <a:endParaRPr kumimoji="1" lang="en-US" altLang="ja-JP" sz="1400" b="1" dirty="0">
              <a:solidFill>
                <a:schemeClr val="tx1">
                  <a:lumMod val="85000"/>
                  <a:lumOff val="15000"/>
                </a:schemeClr>
              </a:solidFill>
              <a:latin typeface="+mn-ea"/>
            </a:endParaRPr>
          </a:p>
          <a:p>
            <a:r>
              <a:rPr kumimoji="1" lang="ja-JP" altLang="en-US" sz="1400" b="1" dirty="0">
                <a:solidFill>
                  <a:schemeClr val="tx1">
                    <a:lumMod val="85000"/>
                    <a:lumOff val="15000"/>
                  </a:schemeClr>
                </a:solidFill>
                <a:latin typeface="+mn-ea"/>
              </a:rPr>
              <a:t>　　　　職業訓練相談コーナー　午後２時～</a:t>
            </a:r>
            <a:endParaRPr kumimoji="1" lang="en-US" altLang="ja-JP" sz="1400" b="1" dirty="0">
              <a:solidFill>
                <a:schemeClr val="tx1">
                  <a:lumMod val="85000"/>
                  <a:lumOff val="15000"/>
                </a:schemeClr>
              </a:solidFill>
              <a:latin typeface="+mn-ea"/>
            </a:endParaRPr>
          </a:p>
          <a:p>
            <a:endParaRPr kumimoji="1" lang="en-US" altLang="ja-JP" sz="500" dirty="0">
              <a:solidFill>
                <a:schemeClr val="tx1">
                  <a:lumMod val="85000"/>
                  <a:lumOff val="15000"/>
                </a:schemeClr>
              </a:solidFill>
              <a:latin typeface="+mn-ea"/>
            </a:endParaRPr>
          </a:p>
          <a:p>
            <a:r>
              <a:rPr kumimoji="1" lang="ja-JP" altLang="en-US" sz="1200" dirty="0">
                <a:solidFill>
                  <a:schemeClr val="tx1">
                    <a:lumMod val="85000"/>
                    <a:lumOff val="15000"/>
                  </a:schemeClr>
                </a:solidFill>
                <a:latin typeface="+mn-ea"/>
              </a:rPr>
              <a:t>個別相談では各訓練校や福祉施設の担当者と気になることなどを個別にお話しいただけます。また、実際の訓練内容を体験することができます。職業訓練相談コーナーでは職業訓練全般について質問・ご相談いただけます。</a:t>
            </a:r>
            <a:endParaRPr kumimoji="1" lang="en-US" altLang="ja-JP" sz="1200" dirty="0">
              <a:solidFill>
                <a:schemeClr val="tx1">
                  <a:lumMod val="85000"/>
                  <a:lumOff val="15000"/>
                </a:schemeClr>
              </a:solidFill>
              <a:latin typeface="+mn-ea"/>
            </a:endParaRPr>
          </a:p>
        </p:txBody>
      </p:sp>
      <p:sp>
        <p:nvSpPr>
          <p:cNvPr id="17" name="四角形: 角を丸くする 16">
            <a:extLst>
              <a:ext uri="{FF2B5EF4-FFF2-40B4-BE49-F238E27FC236}">
                <a16:creationId xmlns:a16="http://schemas.microsoft.com/office/drawing/2014/main" id="{4B75E5C5-3AD6-438F-AADD-E51010360A84}"/>
              </a:ext>
            </a:extLst>
          </p:cNvPr>
          <p:cNvSpPr/>
          <p:nvPr/>
        </p:nvSpPr>
        <p:spPr>
          <a:xfrm>
            <a:off x="131063" y="5860003"/>
            <a:ext cx="826737" cy="118534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n-ea"/>
              </a:rPr>
              <a:t>場所</a:t>
            </a:r>
          </a:p>
        </p:txBody>
      </p:sp>
      <p:sp>
        <p:nvSpPr>
          <p:cNvPr id="18" name="テキスト ボックス 17">
            <a:extLst>
              <a:ext uri="{FF2B5EF4-FFF2-40B4-BE49-F238E27FC236}">
                <a16:creationId xmlns:a16="http://schemas.microsoft.com/office/drawing/2014/main" id="{6D2867D0-A458-4C14-9ECC-5D8EBCA3AB6B}"/>
              </a:ext>
            </a:extLst>
          </p:cNvPr>
          <p:cNvSpPr txBox="1"/>
          <p:nvPr/>
        </p:nvSpPr>
        <p:spPr>
          <a:xfrm>
            <a:off x="957800" y="5913864"/>
            <a:ext cx="2562640" cy="1123384"/>
          </a:xfrm>
          <a:prstGeom prst="rect">
            <a:avLst/>
          </a:prstGeom>
          <a:noFill/>
        </p:spPr>
        <p:txBody>
          <a:bodyPr wrap="square" rtlCol="0">
            <a:spAutoFit/>
          </a:bodyPr>
          <a:lstStyle/>
          <a:p>
            <a:r>
              <a:rPr kumimoji="1" lang="ja-JP" altLang="en-US" sz="1600" b="1" dirty="0">
                <a:latin typeface="+mn-ea"/>
              </a:rPr>
              <a:t>堺市総合福祉会館</a:t>
            </a:r>
            <a:endParaRPr kumimoji="1" lang="en-US" altLang="ja-JP" sz="1600" b="1" dirty="0">
              <a:latin typeface="+mn-ea"/>
            </a:endParaRPr>
          </a:p>
          <a:p>
            <a:r>
              <a:rPr kumimoji="1" lang="ja-JP" altLang="en-US" sz="1600" b="1" dirty="0">
                <a:latin typeface="+mn-ea"/>
              </a:rPr>
              <a:t>５階  大研修室</a:t>
            </a:r>
            <a:endParaRPr kumimoji="1" lang="en-US" altLang="ja-JP" sz="1600" b="1" dirty="0">
              <a:latin typeface="+mn-ea"/>
            </a:endParaRPr>
          </a:p>
          <a:p>
            <a:r>
              <a:rPr kumimoji="1" lang="ja-JP" altLang="en-US" sz="1100" dirty="0">
                <a:latin typeface="+mn-ea"/>
              </a:rPr>
              <a:t>（堺市堺区南瓦町２－１）</a:t>
            </a:r>
            <a:endParaRPr kumimoji="1" lang="en-US" altLang="ja-JP" sz="1100" dirty="0">
              <a:latin typeface="+mn-ea"/>
            </a:endParaRPr>
          </a:p>
          <a:p>
            <a:r>
              <a:rPr kumimoji="1" lang="ja-JP" altLang="en-US" sz="1200" b="1" dirty="0">
                <a:latin typeface="+mn-ea"/>
              </a:rPr>
              <a:t>〇南海高野線</a:t>
            </a:r>
            <a:endParaRPr kumimoji="1" lang="en-US" altLang="ja-JP" sz="1200" b="1" dirty="0">
              <a:latin typeface="+mn-ea"/>
            </a:endParaRPr>
          </a:p>
          <a:p>
            <a:r>
              <a:rPr kumimoji="1" lang="ja-JP" altLang="en-US" sz="1200" b="1" dirty="0">
                <a:latin typeface="+mn-ea"/>
              </a:rPr>
              <a:t>　堺東駅　下車</a:t>
            </a:r>
            <a:r>
              <a:rPr kumimoji="1" lang="en-US" altLang="ja-JP" sz="1200" b="1" dirty="0">
                <a:latin typeface="+mn-ea"/>
              </a:rPr>
              <a:t>700</a:t>
            </a:r>
            <a:r>
              <a:rPr kumimoji="1" lang="ja-JP" altLang="en-US" sz="1200" b="1" dirty="0">
                <a:latin typeface="+mn-ea"/>
              </a:rPr>
              <a:t>ｍ　</a:t>
            </a:r>
            <a:endParaRPr kumimoji="1" lang="en-US" altLang="ja-JP" sz="1200" b="1" dirty="0">
              <a:latin typeface="+mn-ea"/>
            </a:endParaRPr>
          </a:p>
        </p:txBody>
      </p:sp>
      <p:sp>
        <p:nvSpPr>
          <p:cNvPr id="21" name="四角形: 角を丸くする 20">
            <a:extLst>
              <a:ext uri="{FF2B5EF4-FFF2-40B4-BE49-F238E27FC236}">
                <a16:creationId xmlns:a16="http://schemas.microsoft.com/office/drawing/2014/main" id="{32ABB9EA-48E0-4AAD-B65E-260EC981C3BC}"/>
              </a:ext>
            </a:extLst>
          </p:cNvPr>
          <p:cNvSpPr/>
          <p:nvPr/>
        </p:nvSpPr>
        <p:spPr>
          <a:xfrm>
            <a:off x="131063" y="7157499"/>
            <a:ext cx="826737" cy="68873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n-ea"/>
              </a:rPr>
              <a:t>対象者</a:t>
            </a:r>
            <a:endParaRPr kumimoji="1" lang="en-US" altLang="ja-JP" sz="1400" b="1" dirty="0">
              <a:latin typeface="+mn-ea"/>
            </a:endParaRPr>
          </a:p>
          <a:p>
            <a:pPr algn="ctr"/>
            <a:endParaRPr kumimoji="1" lang="en-US" altLang="ja-JP" sz="500" b="1" dirty="0">
              <a:latin typeface="+mn-ea"/>
            </a:endParaRPr>
          </a:p>
          <a:p>
            <a:pPr algn="ctr"/>
            <a:r>
              <a:rPr kumimoji="1" lang="ja-JP" altLang="en-US" sz="1400" b="1" dirty="0">
                <a:latin typeface="+mn-ea"/>
              </a:rPr>
              <a:t>定員</a:t>
            </a:r>
          </a:p>
        </p:txBody>
      </p:sp>
      <p:sp>
        <p:nvSpPr>
          <p:cNvPr id="22" name="テキスト ボックス 21">
            <a:extLst>
              <a:ext uri="{FF2B5EF4-FFF2-40B4-BE49-F238E27FC236}">
                <a16:creationId xmlns:a16="http://schemas.microsoft.com/office/drawing/2014/main" id="{015E6BE0-B2F9-4592-A006-88FDB79EE26D}"/>
              </a:ext>
            </a:extLst>
          </p:cNvPr>
          <p:cNvSpPr txBox="1"/>
          <p:nvPr/>
        </p:nvSpPr>
        <p:spPr>
          <a:xfrm>
            <a:off x="957800" y="7199606"/>
            <a:ext cx="2472913" cy="677108"/>
          </a:xfrm>
          <a:prstGeom prst="rect">
            <a:avLst/>
          </a:prstGeom>
          <a:noFill/>
        </p:spPr>
        <p:txBody>
          <a:bodyPr wrap="square" rtlCol="0">
            <a:spAutoFit/>
          </a:bodyPr>
          <a:lstStyle/>
          <a:p>
            <a:r>
              <a:rPr kumimoji="1" lang="ja-JP" altLang="en-US" sz="1600" b="1" dirty="0">
                <a:latin typeface="+mn-ea"/>
              </a:rPr>
              <a:t>求職中の方（年齢不問）</a:t>
            </a:r>
            <a:endParaRPr kumimoji="1" lang="en-US" altLang="ja-JP" sz="1600" b="1" dirty="0">
              <a:latin typeface="+mn-ea"/>
            </a:endParaRPr>
          </a:p>
          <a:p>
            <a:endParaRPr kumimoji="1" lang="en-US" altLang="ja-JP" sz="600" b="1" dirty="0">
              <a:latin typeface="+mn-ea"/>
            </a:endParaRPr>
          </a:p>
          <a:p>
            <a:r>
              <a:rPr kumimoji="1" lang="ja-JP" altLang="en-US" sz="1600" b="1" dirty="0">
                <a:latin typeface="+mn-ea"/>
              </a:rPr>
              <a:t>先着３０名</a:t>
            </a:r>
            <a:endParaRPr kumimoji="1" lang="en-US" altLang="ja-JP" sz="1600" b="1" dirty="0">
              <a:latin typeface="+mn-ea"/>
            </a:endParaRPr>
          </a:p>
        </p:txBody>
      </p:sp>
      <p:grpSp>
        <p:nvGrpSpPr>
          <p:cNvPr id="2" name="グループ化 1">
            <a:extLst>
              <a:ext uri="{FF2B5EF4-FFF2-40B4-BE49-F238E27FC236}">
                <a16:creationId xmlns:a16="http://schemas.microsoft.com/office/drawing/2014/main" id="{BE83DDC5-7449-42DA-83D4-C0E3D0C027CF}"/>
              </a:ext>
            </a:extLst>
          </p:cNvPr>
          <p:cNvGrpSpPr/>
          <p:nvPr/>
        </p:nvGrpSpPr>
        <p:grpSpPr>
          <a:xfrm>
            <a:off x="1992151" y="641546"/>
            <a:ext cx="3171167" cy="522927"/>
            <a:chOff x="1941494" y="624873"/>
            <a:chExt cx="3171167" cy="522927"/>
          </a:xfrm>
        </p:grpSpPr>
        <p:sp>
          <p:nvSpPr>
            <p:cNvPr id="24" name="テキスト ボックス 23">
              <a:extLst>
                <a:ext uri="{FF2B5EF4-FFF2-40B4-BE49-F238E27FC236}">
                  <a16:creationId xmlns:a16="http://schemas.microsoft.com/office/drawing/2014/main" id="{E4A20CEB-09C4-4976-BE80-B1396BC3E77E}"/>
                </a:ext>
              </a:extLst>
            </p:cNvPr>
            <p:cNvSpPr txBox="1"/>
            <p:nvPr/>
          </p:nvSpPr>
          <p:spPr>
            <a:xfrm>
              <a:off x="2109441" y="650763"/>
              <a:ext cx="2858301" cy="400110"/>
            </a:xfrm>
            <a:prstGeom prst="rect">
              <a:avLst/>
            </a:prstGeom>
            <a:noFill/>
          </p:spPr>
          <p:txBody>
            <a:bodyPr wrap="square" rtlCol="0">
              <a:spAutoFit/>
            </a:bodyPr>
            <a:lstStyle/>
            <a:p>
              <a:pPr algn="ctr"/>
              <a:r>
                <a:rPr kumimoji="1" lang="ja-JP" altLang="en-US" sz="2000" b="1" dirty="0">
                  <a:latin typeface="+mn-ea"/>
                </a:rPr>
                <a:t>求職活動の実績対象！</a:t>
              </a:r>
            </a:p>
          </p:txBody>
        </p:sp>
        <p:sp>
          <p:nvSpPr>
            <p:cNvPr id="25" name="二等辺三角形 24">
              <a:extLst>
                <a:ext uri="{FF2B5EF4-FFF2-40B4-BE49-F238E27FC236}">
                  <a16:creationId xmlns:a16="http://schemas.microsoft.com/office/drawing/2014/main" id="{13F81008-AFC3-43C5-8B14-6EA6B09FD738}"/>
                </a:ext>
              </a:extLst>
            </p:cNvPr>
            <p:cNvSpPr/>
            <p:nvPr/>
          </p:nvSpPr>
          <p:spPr>
            <a:xfrm rot="9054542">
              <a:off x="1941494" y="624873"/>
              <a:ext cx="231771" cy="52292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174B1B48-2355-40D4-B049-5CDD9DF392E1}"/>
                </a:ext>
              </a:extLst>
            </p:cNvPr>
            <p:cNvSpPr/>
            <p:nvPr/>
          </p:nvSpPr>
          <p:spPr>
            <a:xfrm rot="12943664">
              <a:off x="4885671" y="657005"/>
              <a:ext cx="226990" cy="46667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a:extLst>
              <a:ext uri="{FF2B5EF4-FFF2-40B4-BE49-F238E27FC236}">
                <a16:creationId xmlns:a16="http://schemas.microsoft.com/office/drawing/2014/main" id="{BFBB2DEB-3AA9-4A27-96F0-D33F141DD1C7}"/>
              </a:ext>
            </a:extLst>
          </p:cNvPr>
          <p:cNvSpPr txBox="1"/>
          <p:nvPr/>
        </p:nvSpPr>
        <p:spPr>
          <a:xfrm>
            <a:off x="6476389" y="300005"/>
            <a:ext cx="800219" cy="830997"/>
          </a:xfrm>
          <a:prstGeom prst="rect">
            <a:avLst/>
          </a:prstGeom>
          <a:noFill/>
        </p:spPr>
        <p:txBody>
          <a:bodyPr wrap="none" rtlCol="0">
            <a:spAutoFit/>
          </a:bodyPr>
          <a:lstStyle/>
          <a:p>
            <a:r>
              <a:rPr kumimoji="1" lang="ja-JP" altLang="en-US" sz="2400" b="1" dirty="0">
                <a:solidFill>
                  <a:schemeClr val="bg1"/>
                </a:solidFill>
              </a:rPr>
              <a:t>参加</a:t>
            </a:r>
            <a:endParaRPr kumimoji="1" lang="en-US" altLang="ja-JP" sz="2400" b="1" dirty="0">
              <a:solidFill>
                <a:schemeClr val="bg1"/>
              </a:solidFill>
            </a:endParaRPr>
          </a:p>
          <a:p>
            <a:r>
              <a:rPr kumimoji="1" lang="ja-JP" altLang="en-US" sz="2400" b="1" dirty="0">
                <a:solidFill>
                  <a:schemeClr val="bg1"/>
                </a:solidFill>
              </a:rPr>
              <a:t>無料</a:t>
            </a:r>
          </a:p>
        </p:txBody>
      </p:sp>
      <p:grpSp>
        <p:nvGrpSpPr>
          <p:cNvPr id="12" name="グループ化 11">
            <a:extLst>
              <a:ext uri="{FF2B5EF4-FFF2-40B4-BE49-F238E27FC236}">
                <a16:creationId xmlns:a16="http://schemas.microsoft.com/office/drawing/2014/main" id="{8665C501-0CF5-4813-B3B8-63B9F787227B}"/>
              </a:ext>
            </a:extLst>
          </p:cNvPr>
          <p:cNvGrpSpPr/>
          <p:nvPr/>
        </p:nvGrpSpPr>
        <p:grpSpPr>
          <a:xfrm>
            <a:off x="66439" y="2440399"/>
            <a:ext cx="3589162" cy="2149750"/>
            <a:chOff x="4163979" y="2310490"/>
            <a:chExt cx="3401238" cy="2149750"/>
          </a:xfrm>
        </p:grpSpPr>
        <p:sp>
          <p:nvSpPr>
            <p:cNvPr id="3" name="正方形/長方形 2">
              <a:extLst>
                <a:ext uri="{FF2B5EF4-FFF2-40B4-BE49-F238E27FC236}">
                  <a16:creationId xmlns:a16="http://schemas.microsoft.com/office/drawing/2014/main" id="{B7ACB1C3-E5F1-4017-B2D6-7374C3E56647}"/>
                </a:ext>
              </a:extLst>
            </p:cNvPr>
            <p:cNvSpPr/>
            <p:nvPr/>
          </p:nvSpPr>
          <p:spPr>
            <a:xfrm flipH="1">
              <a:off x="4163979" y="2361134"/>
              <a:ext cx="51197" cy="209910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小波 5">
              <a:extLst>
                <a:ext uri="{FF2B5EF4-FFF2-40B4-BE49-F238E27FC236}">
                  <a16:creationId xmlns:a16="http://schemas.microsoft.com/office/drawing/2014/main" id="{FBC2F065-C52C-4817-A37E-3194313D9CC3}"/>
                </a:ext>
              </a:extLst>
            </p:cNvPr>
            <p:cNvSpPr/>
            <p:nvPr/>
          </p:nvSpPr>
          <p:spPr>
            <a:xfrm>
              <a:off x="4215177" y="2310490"/>
              <a:ext cx="3088301" cy="1777997"/>
            </a:xfrm>
            <a:prstGeom prst="doubleWave">
              <a:avLst>
                <a:gd name="adj1" fmla="val 6250"/>
                <a:gd name="adj2" fmla="val 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D0896FA-C25C-4220-A0CB-E7CA8C1ACF3F}"/>
                </a:ext>
              </a:extLst>
            </p:cNvPr>
            <p:cNvSpPr txBox="1"/>
            <p:nvPr/>
          </p:nvSpPr>
          <p:spPr>
            <a:xfrm>
              <a:off x="4731385" y="2571412"/>
              <a:ext cx="2440688" cy="341825"/>
            </a:xfrm>
            <a:prstGeom prst="rect">
              <a:avLst/>
            </a:prstGeom>
            <a:noFill/>
          </p:spPr>
          <p:txBody>
            <a:bodyPr wrap="square" rtlCol="0">
              <a:spAutoFit/>
            </a:bodyPr>
            <a:lstStyle/>
            <a:p>
              <a:pPr>
                <a:lnSpc>
                  <a:spcPts val="2000"/>
                </a:lnSpc>
              </a:pPr>
              <a:r>
                <a:rPr lang="ja-JP" altLang="en-US" sz="1600" b="1" dirty="0">
                  <a:solidFill>
                    <a:srgbClr val="000000"/>
                  </a:solidFill>
                  <a:latin typeface="+mn-ea"/>
                  <a:cs typeface="ＭＳ ゴシック" panose="020B0609070205080204" pitchFamily="49" charset="-128"/>
                </a:rPr>
                <a:t>～参加訓練実施施設～</a:t>
              </a:r>
              <a:endParaRPr lang="en-US" altLang="ja-JP" sz="1600" b="1" dirty="0">
                <a:solidFill>
                  <a:srgbClr val="000000"/>
                </a:solidFill>
                <a:latin typeface="+mn-ea"/>
                <a:cs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9178CCC4-BBE5-4879-93AA-64B62E052722}"/>
                </a:ext>
              </a:extLst>
            </p:cNvPr>
            <p:cNvSpPr txBox="1"/>
            <p:nvPr/>
          </p:nvSpPr>
          <p:spPr>
            <a:xfrm>
              <a:off x="4215176" y="2963881"/>
              <a:ext cx="3350041" cy="854786"/>
            </a:xfrm>
            <a:prstGeom prst="rect">
              <a:avLst/>
            </a:prstGeom>
            <a:noFill/>
          </p:spPr>
          <p:txBody>
            <a:bodyPr wrap="square" rtlCol="0">
              <a:spAutoFit/>
            </a:bodyPr>
            <a:lstStyle/>
            <a:p>
              <a:pPr>
                <a:lnSpc>
                  <a:spcPts val="2000"/>
                </a:lnSpc>
              </a:pPr>
              <a:r>
                <a:rPr lang="ja-JP" altLang="en-US" sz="1600" b="1" dirty="0">
                  <a:solidFill>
                    <a:srgbClr val="000000"/>
                  </a:solidFill>
                  <a:latin typeface="+mn-ea"/>
                  <a:cs typeface="ＭＳ ゴシック" panose="020B0609070205080204" pitchFamily="49" charset="-128"/>
                </a:rPr>
                <a:t>〇トライムアカデミー</a:t>
              </a:r>
              <a:endParaRPr lang="en-US" altLang="ja-JP" sz="1600" b="1" dirty="0">
                <a:solidFill>
                  <a:srgbClr val="000000"/>
                </a:solidFill>
                <a:latin typeface="+mn-ea"/>
                <a:cs typeface="ＭＳ ゴシック" panose="020B0609070205080204" pitchFamily="49" charset="-128"/>
              </a:endParaRPr>
            </a:p>
            <a:p>
              <a:pPr>
                <a:lnSpc>
                  <a:spcPts val="2000"/>
                </a:lnSpc>
              </a:pPr>
              <a:r>
                <a:rPr lang="ja-JP" altLang="en-US" sz="1600" b="1" dirty="0">
                  <a:solidFill>
                    <a:srgbClr val="000000"/>
                  </a:solidFill>
                  <a:effectLst/>
                  <a:latin typeface="+mn-ea"/>
                  <a:cs typeface="ＭＳ ゴシック" panose="020B0609070205080204" pitchFamily="49" charset="-128"/>
                </a:rPr>
                <a:t>〇</a:t>
              </a:r>
              <a:r>
                <a:rPr lang="en-US" altLang="ja-JP" sz="1600" b="1" dirty="0">
                  <a:solidFill>
                    <a:srgbClr val="000000"/>
                  </a:solidFill>
                  <a:effectLst/>
                  <a:latin typeface="+mn-ea"/>
                  <a:cs typeface="ＭＳ ゴシック" panose="020B0609070205080204" pitchFamily="49" charset="-128"/>
                </a:rPr>
                <a:t>NPO</a:t>
              </a:r>
              <a:r>
                <a:rPr lang="ja-JP" altLang="en-US" sz="1600" b="1" dirty="0">
                  <a:solidFill>
                    <a:srgbClr val="000000"/>
                  </a:solidFill>
                  <a:effectLst/>
                  <a:latin typeface="+mn-ea"/>
                  <a:cs typeface="ＭＳ ゴシック" panose="020B0609070205080204" pitchFamily="49" charset="-128"/>
                </a:rPr>
                <a:t>法人あすなろふくしの学校</a:t>
              </a:r>
              <a:endParaRPr lang="en-US" altLang="ja-JP" sz="1600" b="1" dirty="0">
                <a:solidFill>
                  <a:srgbClr val="000000"/>
                </a:solidFill>
                <a:effectLst/>
                <a:latin typeface="+mn-ea"/>
                <a:cs typeface="ＭＳ ゴシック" panose="020B0609070205080204" pitchFamily="49" charset="-128"/>
              </a:endParaRPr>
            </a:p>
            <a:p>
              <a:pPr>
                <a:lnSpc>
                  <a:spcPts val="2000"/>
                </a:lnSpc>
              </a:pPr>
              <a:r>
                <a:rPr lang="ja-JP" altLang="en-US" sz="1600" b="1" dirty="0">
                  <a:solidFill>
                    <a:srgbClr val="000000"/>
                  </a:solidFill>
                  <a:effectLst/>
                  <a:latin typeface="+mn-ea"/>
                  <a:cs typeface="ＭＳ ゴシック" panose="020B0609070205080204" pitchFamily="49" charset="-128"/>
                </a:rPr>
                <a:t>〇大阪狭山福祉総合学院</a:t>
              </a:r>
              <a:endParaRPr lang="en-US" altLang="ja-JP" sz="1600" b="1" dirty="0">
                <a:solidFill>
                  <a:srgbClr val="000000"/>
                </a:solidFill>
                <a:effectLst/>
                <a:latin typeface="+mn-ea"/>
                <a:cs typeface="ＭＳ ゴシック" panose="020B0609070205080204" pitchFamily="49" charset="-128"/>
              </a:endParaRPr>
            </a:p>
          </p:txBody>
        </p:sp>
      </p:grpSp>
      <p:sp>
        <p:nvSpPr>
          <p:cNvPr id="32" name="四角形: 角を丸くする 31">
            <a:extLst>
              <a:ext uri="{FF2B5EF4-FFF2-40B4-BE49-F238E27FC236}">
                <a16:creationId xmlns:a16="http://schemas.microsoft.com/office/drawing/2014/main" id="{37E8167A-0CA0-4DD4-8274-B6434EA275FA}"/>
              </a:ext>
            </a:extLst>
          </p:cNvPr>
          <p:cNvSpPr/>
          <p:nvPr/>
        </p:nvSpPr>
        <p:spPr>
          <a:xfrm>
            <a:off x="99603" y="234181"/>
            <a:ext cx="936717" cy="30777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n-ea"/>
              </a:rPr>
              <a:t>堺市開催</a:t>
            </a:r>
          </a:p>
        </p:txBody>
      </p:sp>
      <p:pic>
        <p:nvPicPr>
          <p:cNvPr id="11" name="図 10">
            <a:extLst>
              <a:ext uri="{FF2B5EF4-FFF2-40B4-BE49-F238E27FC236}">
                <a16:creationId xmlns:a16="http://schemas.microsoft.com/office/drawing/2014/main" id="{20062F3C-C60B-491B-964A-4CEB0AD7B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977" y="8258128"/>
            <a:ext cx="982182" cy="982182"/>
          </a:xfrm>
          <a:prstGeom prst="rect">
            <a:avLst/>
          </a:prstGeom>
          <a:ln>
            <a:solidFill>
              <a:schemeClr val="tx1"/>
            </a:solidFill>
          </a:ln>
        </p:spPr>
      </p:pic>
      <p:sp>
        <p:nvSpPr>
          <p:cNvPr id="37" name="四角形: 角を丸くする 36">
            <a:extLst>
              <a:ext uri="{FF2B5EF4-FFF2-40B4-BE49-F238E27FC236}">
                <a16:creationId xmlns:a16="http://schemas.microsoft.com/office/drawing/2014/main" id="{D3C1EC1C-92B5-47C7-A28A-AF9D3987FE86}"/>
              </a:ext>
            </a:extLst>
          </p:cNvPr>
          <p:cNvSpPr/>
          <p:nvPr/>
        </p:nvSpPr>
        <p:spPr>
          <a:xfrm>
            <a:off x="3450521" y="2409248"/>
            <a:ext cx="3992066" cy="2211274"/>
          </a:xfrm>
          <a:prstGeom prst="roundRect">
            <a:avLst>
              <a:gd name="adj" fmla="val 102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lumMod val="85000"/>
                    <a:lumOff val="15000"/>
                  </a:schemeClr>
                </a:solidFill>
                <a:latin typeface="游ゴシック" panose="020B0400000000000000" pitchFamily="50" charset="-128"/>
                <a:ea typeface="游ゴシック" panose="020B0400000000000000" pitchFamily="50" charset="-128"/>
              </a:rPr>
              <a:t>〇訓練科目</a:t>
            </a:r>
            <a:endParaRPr kumimoji="1" lang="en-US" altLang="ja-JP" sz="5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・医療事務＋ＯＡ基礎科</a:t>
            </a:r>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・総務・経理事務科</a:t>
            </a:r>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zh-TW"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介護職員初任者養成研修科</a:t>
            </a:r>
            <a:endParaRPr kumimoji="1" lang="en-US" altLang="zh-TW"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sym typeface="UD デジタル 教科書体 NK-R" panose="02020400000000000000" pitchFamily="18" charset="-128"/>
              </a:rPr>
              <a:t>・介護職員初任者養成研修科＋</a:t>
            </a:r>
            <a:endParaRPr kumimoji="0"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sym typeface="UD デジタル 教科書体 NK-R" panose="02020400000000000000" pitchFamily="18" charset="-128"/>
            </a:endParaRPr>
          </a:p>
          <a:p>
            <a:pPr marL="0" marR="0" lvl="0" indent="0" algn="l" defTabSz="914400" rtl="0" eaLnBrk="1" fontAlgn="ctr" latinLnBrk="0" hangingPunct="1">
              <a:lnSpc>
                <a:spcPct val="100000"/>
              </a:lnSpc>
              <a:spcBef>
                <a:spcPct val="0"/>
              </a:spcBef>
              <a:spcAft>
                <a:spcPct val="0"/>
              </a:spcAft>
              <a:buClrTx/>
              <a:buSzTx/>
              <a:buFontTx/>
              <a:buNone/>
              <a:tabLst/>
            </a:pPr>
            <a:r>
              <a:rPr lang="ja-JP" altLang="en-US" sz="1400" dirty="0">
                <a:solidFill>
                  <a:srgbClr val="000000"/>
                </a:solidFill>
                <a:latin typeface="游ゴシック" panose="020B0400000000000000" pitchFamily="50" charset="-128"/>
                <a:ea typeface="游ゴシック" panose="020B0400000000000000" pitchFamily="50" charset="-128"/>
                <a:sym typeface="UD デジタル 教科書体 NK-R" panose="02020400000000000000" pitchFamily="18" charset="-128"/>
              </a:rPr>
              <a:t>　</a:t>
            </a:r>
            <a:r>
              <a:rPr kumimoji="0"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sym typeface="UD デジタル 教科書体 NK-R" panose="02020400000000000000" pitchFamily="18" charset="-128"/>
              </a:rPr>
              <a:t>介護ドライバー養成科</a:t>
            </a:r>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・介護職員初任者養成研修科＋</a:t>
            </a:r>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　福祉用具・住環境コーディネーター養成科</a:t>
            </a:r>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0"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sym typeface="UD デジタル 教科書体 NK-R" panose="02020400000000000000" pitchFamily="18" charset="-128"/>
              </a:rPr>
              <a:t>・介護福祉士実務者研修科</a:t>
            </a:r>
            <a:endParaRPr kumimoji="0"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sym typeface="UD デジタル 教科書体 NK-R" panose="02020400000000000000" pitchFamily="18" charset="-128"/>
            </a:endParaRPr>
          </a:p>
        </p:txBody>
      </p:sp>
      <p:pic>
        <p:nvPicPr>
          <p:cNvPr id="23" name="Picture 3">
            <a:extLst>
              <a:ext uri="{FF2B5EF4-FFF2-40B4-BE49-F238E27FC236}">
                <a16:creationId xmlns:a16="http://schemas.microsoft.com/office/drawing/2014/main" id="{31674BA0-4F4B-4D29-BC2D-C2E3C2C88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000" y="2316909"/>
            <a:ext cx="1584960" cy="174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2236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402</Words>
  <Application>Microsoft Office PowerPoint</Application>
  <PresentationFormat>ユーザー設定</PresentationFormat>
  <Paragraphs>56</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HGS創英角ﾎﾟｯﾌﾟ体</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2026-04-27T06:01:28Z</dcterms:created>
  <dcterms:modified xsi:type="dcterms:W3CDTF">2026-04-27T06:03:36Z</dcterms:modified>
</cp:coreProperties>
</file>