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chartshapes+xml" PartName="/ppt/drawings/drawing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4"></Relationship><Relationship Target="docProps/core.xml" Type="http://schemas.openxmlformats.org/package/2006/relationships/metadata/core-properties" Id="rId5"></Relationship></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sldIdLst>
    <p:sldId id="353" r:id="rId2"/>
    <p:sldId id="263" r:id="rId3"/>
    <p:sldId id="289" r:id="rId4"/>
    <p:sldId id="288" r:id="rId5"/>
    <p:sldId id="281" r:id="rId6"/>
    <p:sldId id="287" r:id="rId7"/>
    <p:sldId id="290" r:id="rId8"/>
    <p:sldId id="284" r:id="rId9"/>
    <p:sldId id="285" r:id="rId10"/>
    <p:sldId id="292" r:id="rId11"/>
    <p:sldId id="293" r:id="rId12"/>
    <p:sldId id="294" r:id="rId13"/>
    <p:sldId id="295" r:id="rId14"/>
    <p:sldId id="268"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EC"/>
    <a:srgbClr val="FEF2E8"/>
    <a:srgbClr val="EE58AE"/>
    <a:srgbClr val="CAA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5320" autoAdjust="0"/>
  </p:normalViewPr>
  <p:slideViewPr>
    <p:cSldViewPr>
      <p:cViewPr varScale="1">
        <p:scale>
          <a:sx n="68" d="100"/>
          <a:sy n="68" d="100"/>
        </p:scale>
        <p:origin x="135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presProps.xml" Type="http://schemas.openxmlformats.org/officeDocument/2006/relationships/presProps" Id="rId18"></Relationship><Relationship Target="slides/slide2.xml" Type="http://schemas.openxmlformats.org/officeDocument/2006/relationships/slide" Id="rId3"></Relationship><Relationship Target="tableStyles.xml" Type="http://schemas.openxmlformats.org/officeDocument/2006/relationships/tableStyles"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commentAuthors.xml" Type="http://schemas.openxmlformats.org/officeDocument/2006/relationships/commentAuthors" Id="rId17"></Relationship><Relationship Target="slides/slide1.xml" Type="http://schemas.openxmlformats.org/officeDocument/2006/relationships/slide" Id="rId2"></Relationship><Relationship Target="notesMasters/notesMaster1.xml" Type="http://schemas.openxmlformats.org/officeDocument/2006/relationships/notesMaster" Id="rId16"></Relationship><Relationship Target="theme/theme1.xml" Type="http://schemas.openxmlformats.org/officeDocument/2006/relationships/theme"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9.xml" Type="http://schemas.openxmlformats.org/officeDocument/2006/relationships/slide" Id="rId10"></Relationship><Relationship Target="viewProps.xml" Type="http://schemas.openxmlformats.org/officeDocument/2006/relationships/viewProps"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 Target="../drawings/drawing1.xml" Type="http://schemas.openxmlformats.org/officeDocument/2006/relationships/chartUserShapes" Id="rId4"></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00142534536062E-2"/>
          <c:y val="6.5022279943954556E-2"/>
          <c:w val="0.92399971493092792"/>
          <c:h val="0.66248018185758928"/>
        </c:manualLayout>
      </c:layout>
      <c:lineChart>
        <c:grouping val="standard"/>
        <c:varyColors val="0"/>
        <c:ser>
          <c:idx val="2"/>
          <c:order val="0"/>
          <c:tx>
            <c:strRef>
              <c:f>Sheet1!$B$1</c:f>
              <c:strCache>
                <c:ptCount val="1"/>
                <c:pt idx="0">
                  <c:v>大阪府立大学</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Sheet1!$A$2:$A$3</c:f>
              <c:strCache>
                <c:ptCount val="2"/>
                <c:pt idx="0">
                  <c:v>2021年度</c:v>
                </c:pt>
                <c:pt idx="1">
                  <c:v>2022年度</c:v>
                </c:pt>
              </c:strCache>
            </c:strRef>
          </c:cat>
          <c:val>
            <c:numRef>
              <c:f>Sheet1!$B$2:$B$3</c:f>
              <c:numCache>
                <c:formatCode>General</c:formatCode>
                <c:ptCount val="2"/>
                <c:pt idx="0">
                  <c:v>10</c:v>
                </c:pt>
              </c:numCache>
            </c:numRef>
          </c:val>
          <c:smooth val="0"/>
          <c:extLst>
            <c:ext xmlns:c16="http://schemas.microsoft.com/office/drawing/2014/chart" uri="{C3380CC4-5D6E-409C-BE32-E72D297353CC}">
              <c16:uniqueId val="{00000002-6F00-41F0-A9AF-3914DC01655D}"/>
            </c:ext>
          </c:extLst>
        </c:ser>
        <c:ser>
          <c:idx val="0"/>
          <c:order val="1"/>
          <c:tx>
            <c:strRef>
              <c:f>Sheet1!$C$1</c:f>
              <c:strCache>
                <c:ptCount val="1"/>
                <c:pt idx="0">
                  <c:v>大阪市立大学</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Sheet1!$A$2:$A$3</c:f>
              <c:strCache>
                <c:ptCount val="2"/>
                <c:pt idx="0">
                  <c:v>2021年度</c:v>
                </c:pt>
                <c:pt idx="1">
                  <c:v>2022年度</c:v>
                </c:pt>
              </c:strCache>
            </c:strRef>
          </c:cat>
          <c:val>
            <c:numRef>
              <c:f>Sheet1!$C$2:$C$3</c:f>
              <c:numCache>
                <c:formatCode>General</c:formatCode>
                <c:ptCount val="2"/>
                <c:pt idx="0">
                  <c:v>30</c:v>
                </c:pt>
              </c:numCache>
            </c:numRef>
          </c:val>
          <c:smooth val="0"/>
          <c:extLst>
            <c:ext xmlns:c16="http://schemas.microsoft.com/office/drawing/2014/chart" uri="{C3380CC4-5D6E-409C-BE32-E72D297353CC}">
              <c16:uniqueId val="{00000000-4497-4C1D-9EB9-1E1DF4A16044}"/>
            </c:ext>
          </c:extLst>
        </c:ser>
        <c:ser>
          <c:idx val="1"/>
          <c:order val="2"/>
          <c:tx>
            <c:strRef>
              <c:f>Sheet1!$D$1</c:f>
              <c:strCache>
                <c:ptCount val="1"/>
                <c:pt idx="0">
                  <c:v>大阪公立大学</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strRef>
              <c:f>Sheet1!$A$2:$A$3</c:f>
              <c:strCache>
                <c:ptCount val="2"/>
                <c:pt idx="0">
                  <c:v>2021年度</c:v>
                </c:pt>
                <c:pt idx="1">
                  <c:v>2022年度</c:v>
                </c:pt>
              </c:strCache>
            </c:strRef>
          </c:cat>
          <c:val>
            <c:numRef>
              <c:f>Sheet1!$D$2:$D$3</c:f>
              <c:numCache>
                <c:formatCode>General</c:formatCode>
                <c:ptCount val="2"/>
                <c:pt idx="1">
                  <c:v>50</c:v>
                </c:pt>
              </c:numCache>
            </c:numRef>
          </c:val>
          <c:smooth val="0"/>
          <c:extLst>
            <c:ext xmlns:c16="http://schemas.microsoft.com/office/drawing/2014/chart" uri="{C3380CC4-5D6E-409C-BE32-E72D297353CC}">
              <c16:uniqueId val="{00000001-4497-4C1D-9EB9-1E1DF4A16044}"/>
            </c:ext>
          </c:extLst>
        </c:ser>
        <c:dLbls>
          <c:showLegendKey val="0"/>
          <c:showVal val="0"/>
          <c:showCatName val="0"/>
          <c:showSerName val="0"/>
          <c:showPercent val="0"/>
          <c:showBubbleSize val="0"/>
        </c:dLbls>
        <c:marker val="1"/>
        <c:smooth val="0"/>
        <c:axId val="551710120"/>
        <c:axId val="551709136"/>
      </c:lineChart>
      <c:catAx>
        <c:axId val="55171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BIZ UDPゴシック" panose="020B0400000000000000" pitchFamily="50" charset="-128"/>
                <a:ea typeface="+mn-ea"/>
                <a:cs typeface="+mn-cs"/>
              </a:defRPr>
            </a:pPr>
            <a:endParaRPr lang="ja-JP"/>
          </a:p>
        </c:txPr>
        <c:crossAx val="551709136"/>
        <c:crossesAt val="0"/>
        <c:auto val="1"/>
        <c:lblAlgn val="ctr"/>
        <c:lblOffset val="100"/>
        <c:noMultiLvlLbl val="0"/>
      </c:catAx>
      <c:valAx>
        <c:axId val="5517091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1710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18376183458269E-2"/>
          <c:y val="7.5859326601280308E-2"/>
          <c:w val="0.92399971493092792"/>
          <c:h val="0.66248018185758928"/>
        </c:manualLayout>
      </c:layout>
      <c:lineChart>
        <c:grouping val="standard"/>
        <c:varyColors val="0"/>
        <c:ser>
          <c:idx val="1"/>
          <c:order val="0"/>
          <c:tx>
            <c:strRef>
              <c:f>Sheet1!$B$1</c:f>
              <c:strCache>
                <c:ptCount val="1"/>
                <c:pt idx="0">
                  <c:v>大阪府立大学</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Sheet1!$A$2:$A$3</c:f>
              <c:strCache>
                <c:ptCount val="2"/>
                <c:pt idx="0">
                  <c:v>2022年度</c:v>
                </c:pt>
                <c:pt idx="1">
                  <c:v>2023年度</c:v>
                </c:pt>
              </c:strCache>
            </c:strRef>
          </c:cat>
          <c:val>
            <c:numRef>
              <c:f>Sheet1!$B$2:$B$3</c:f>
              <c:numCache>
                <c:formatCode>General</c:formatCode>
                <c:ptCount val="2"/>
                <c:pt idx="0">
                  <c:v>38</c:v>
                </c:pt>
              </c:numCache>
            </c:numRef>
          </c:val>
          <c:smooth val="0"/>
          <c:extLst>
            <c:ext xmlns:c16="http://schemas.microsoft.com/office/drawing/2014/chart" uri="{C3380CC4-5D6E-409C-BE32-E72D297353CC}">
              <c16:uniqueId val="{00000001-9493-409F-82F7-E37F6F7647BF}"/>
            </c:ext>
          </c:extLst>
        </c:ser>
        <c:ser>
          <c:idx val="0"/>
          <c:order val="1"/>
          <c:tx>
            <c:strRef>
              <c:f>Sheet1!$C$1</c:f>
              <c:strCache>
                <c:ptCount val="1"/>
                <c:pt idx="0">
                  <c:v>大阪市立大学</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Sheet1!$A$2:$A$3</c:f>
              <c:strCache>
                <c:ptCount val="2"/>
                <c:pt idx="0">
                  <c:v>2022年度</c:v>
                </c:pt>
                <c:pt idx="1">
                  <c:v>2023年度</c:v>
                </c:pt>
              </c:strCache>
            </c:strRef>
          </c:cat>
          <c:val>
            <c:numRef>
              <c:f>Sheet1!$C$2:$C$3</c:f>
              <c:numCache>
                <c:formatCode>General</c:formatCode>
                <c:ptCount val="2"/>
                <c:pt idx="0">
                  <c:v>10</c:v>
                </c:pt>
              </c:numCache>
            </c:numRef>
          </c:val>
          <c:smooth val="0"/>
          <c:extLst>
            <c:ext xmlns:c16="http://schemas.microsoft.com/office/drawing/2014/chart" uri="{C3380CC4-5D6E-409C-BE32-E72D297353CC}">
              <c16:uniqueId val="{00000000-4C1F-4EA4-8210-2B91CFBE4FCF}"/>
            </c:ext>
          </c:extLst>
        </c:ser>
        <c:ser>
          <c:idx val="2"/>
          <c:order val="2"/>
          <c:tx>
            <c:strRef>
              <c:f>Sheet1!$D$1</c:f>
              <c:strCache>
                <c:ptCount val="1"/>
                <c:pt idx="0">
                  <c:v>大阪公立大学</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strRef>
              <c:f>Sheet1!$A$2:$A$3</c:f>
              <c:strCache>
                <c:ptCount val="2"/>
                <c:pt idx="0">
                  <c:v>2022年度</c:v>
                </c:pt>
                <c:pt idx="1">
                  <c:v>2023年度</c:v>
                </c:pt>
              </c:strCache>
            </c:strRef>
          </c:cat>
          <c:val>
            <c:numRef>
              <c:f>Sheet1!$D$2:$D$3</c:f>
              <c:numCache>
                <c:formatCode>General</c:formatCode>
                <c:ptCount val="2"/>
                <c:pt idx="1">
                  <c:v>50</c:v>
                </c:pt>
              </c:numCache>
            </c:numRef>
          </c:val>
          <c:smooth val="0"/>
          <c:extLst>
            <c:ext xmlns:c16="http://schemas.microsoft.com/office/drawing/2014/chart" uri="{C3380CC4-5D6E-409C-BE32-E72D297353CC}">
              <c16:uniqueId val="{00000001-4C1F-4EA4-8210-2B91CFBE4FCF}"/>
            </c:ext>
          </c:extLst>
        </c:ser>
        <c:dLbls>
          <c:showLegendKey val="0"/>
          <c:showVal val="0"/>
          <c:showCatName val="0"/>
          <c:showSerName val="0"/>
          <c:showPercent val="0"/>
          <c:showBubbleSize val="0"/>
        </c:dLbls>
        <c:marker val="1"/>
        <c:smooth val="0"/>
        <c:axId val="551710120"/>
        <c:axId val="551709136"/>
      </c:lineChart>
      <c:catAx>
        <c:axId val="55171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BIZ UDPゴシック" panose="020B0400000000000000" pitchFamily="50" charset="-128"/>
                <a:ea typeface="+mn-ea"/>
                <a:cs typeface="+mn-cs"/>
              </a:defRPr>
            </a:pPr>
            <a:endParaRPr lang="ja-JP"/>
          </a:p>
        </c:txPr>
        <c:crossAx val="551709136"/>
        <c:crossesAt val="0"/>
        <c:auto val="1"/>
        <c:lblAlgn val="ctr"/>
        <c:lblOffset val="100"/>
        <c:noMultiLvlLbl val="0"/>
      </c:catAx>
      <c:valAx>
        <c:axId val="5517091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51710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1A926-1052-47E4-882B-38CAF2D3F777}" type="doc">
      <dgm:prSet loTypeId="urn:microsoft.com/office/officeart/2005/8/layout/pyramid1" loCatId="pyramid" qsTypeId="urn:microsoft.com/office/officeart/2005/8/quickstyle/simple1" qsCatId="simple" csTypeId="urn:microsoft.com/office/officeart/2005/8/colors/accent2_5" csCatId="accent2" phldr="1"/>
      <dgm:spPr/>
    </dgm:pt>
    <dgm:pt modelId="{5C748F1D-B4D3-47D8-9FD1-17F44238951D}">
      <dgm:prSet phldrT="[テキスト]" custT="1"/>
      <dgm:spPr>
        <a:solidFill>
          <a:schemeClr val="accent1">
            <a:lumMod val="75000"/>
            <a:alpha val="90000"/>
          </a:schemeClr>
        </a:solidFill>
      </dgm:spPr>
      <dgm:t>
        <a:bodyPr/>
        <a:lstStyle/>
        <a:p>
          <a:endParaRPr kumimoji="1" lang="en-US" altLang="ja-JP" sz="1600" dirty="0"/>
        </a:p>
      </dgm:t>
    </dgm:pt>
    <dgm:pt modelId="{7D668E14-8705-4950-AA0A-2BEA3E5EEB6C}" type="parTrans" cxnId="{12B306B1-0C52-483C-A08D-873F75387639}">
      <dgm:prSet/>
      <dgm:spPr/>
      <dgm:t>
        <a:bodyPr/>
        <a:lstStyle/>
        <a:p>
          <a:endParaRPr kumimoji="1" lang="ja-JP" altLang="en-US"/>
        </a:p>
      </dgm:t>
    </dgm:pt>
    <dgm:pt modelId="{FCD29491-402A-44AF-9EF7-5A38C91BADDF}" type="sibTrans" cxnId="{12B306B1-0C52-483C-A08D-873F75387639}">
      <dgm:prSet/>
      <dgm:spPr/>
      <dgm:t>
        <a:bodyPr/>
        <a:lstStyle/>
        <a:p>
          <a:endParaRPr kumimoji="1" lang="ja-JP" altLang="en-US"/>
        </a:p>
      </dgm:t>
    </dgm:pt>
    <dgm:pt modelId="{641A8A69-2C16-46E6-986E-0E1AC9A1DF14}">
      <dgm:prSet phldrT="[テキスト]" custT="1"/>
      <dgm:spPr>
        <a:solidFill>
          <a:schemeClr val="accent1">
            <a:lumMod val="60000"/>
            <a:lumOff val="40000"/>
          </a:schemeClr>
        </a:solidFill>
      </dgm:spPr>
      <dgm:t>
        <a:bodyPr/>
        <a:lstStyle/>
        <a:p>
          <a:pPr lvl="0" algn="ctr" defTabSz="800100">
            <a:lnSpc>
              <a:spcPct val="90000"/>
            </a:lnSpc>
            <a:spcBef>
              <a:spcPct val="0"/>
            </a:spcBef>
            <a:spcAft>
              <a:spcPct val="35000"/>
            </a:spcAft>
          </a:pPr>
          <a:endParaRPr kumimoji="1" lang="en-US" altLang="ja-JP" sz="2000" dirty="0">
            <a:latin typeface="BIZ UDPゴシック" panose="020B0400000000000000" pitchFamily="50" charset="-128"/>
            <a:ea typeface="BIZ UDPゴシック" panose="020B0400000000000000" pitchFamily="50" charset="-128"/>
          </a:endParaRPr>
        </a:p>
      </dgm:t>
    </dgm:pt>
    <dgm:pt modelId="{9C6451B6-CD5C-42F9-A699-AD3F942B490C}" type="parTrans" cxnId="{30C8C837-B998-49B6-A59A-8F2E7BB07D68}">
      <dgm:prSet/>
      <dgm:spPr/>
      <dgm:t>
        <a:bodyPr/>
        <a:lstStyle/>
        <a:p>
          <a:endParaRPr kumimoji="1" lang="ja-JP" altLang="en-US"/>
        </a:p>
      </dgm:t>
    </dgm:pt>
    <dgm:pt modelId="{09AEA9DF-A637-4FA5-92D8-20EC2AAC3458}" type="sibTrans" cxnId="{30C8C837-B998-49B6-A59A-8F2E7BB07D68}">
      <dgm:prSet/>
      <dgm:spPr/>
      <dgm:t>
        <a:bodyPr/>
        <a:lstStyle/>
        <a:p>
          <a:endParaRPr kumimoji="1" lang="ja-JP" altLang="en-US"/>
        </a:p>
      </dgm:t>
    </dgm:pt>
    <dgm:pt modelId="{9AAF9A8F-264A-47DD-81AD-66954E368F43}">
      <dgm:prSet phldrT="[テキスト]" custT="1"/>
      <dgm:spPr>
        <a:solidFill>
          <a:schemeClr val="accent1">
            <a:lumMod val="20000"/>
            <a:lumOff val="80000"/>
          </a:schemeClr>
        </a:solidFill>
      </dgm:spPr>
      <dgm:t>
        <a:bodyPr/>
        <a:lstStyle/>
        <a:p>
          <a:endParaRPr kumimoji="1" lang="ja-JP" altLang="en-US" sz="1600" dirty="0"/>
        </a:p>
      </dgm:t>
    </dgm:pt>
    <dgm:pt modelId="{8D49A7BD-31BB-4275-8A03-168822D950C6}" type="parTrans" cxnId="{EC38769A-7628-4F22-A7B5-A057F761CE9C}">
      <dgm:prSet/>
      <dgm:spPr/>
      <dgm:t>
        <a:bodyPr/>
        <a:lstStyle/>
        <a:p>
          <a:endParaRPr kumimoji="1" lang="ja-JP" altLang="en-US"/>
        </a:p>
      </dgm:t>
    </dgm:pt>
    <dgm:pt modelId="{140C7550-72F8-47BF-AA19-E190958105B7}" type="sibTrans" cxnId="{EC38769A-7628-4F22-A7B5-A057F761CE9C}">
      <dgm:prSet/>
      <dgm:spPr/>
      <dgm:t>
        <a:bodyPr/>
        <a:lstStyle/>
        <a:p>
          <a:endParaRPr kumimoji="1" lang="ja-JP" altLang="en-US"/>
        </a:p>
      </dgm:t>
    </dgm:pt>
    <dgm:pt modelId="{7BB0A356-3EF0-43CF-91D7-6BCD610C954C}" type="pres">
      <dgm:prSet presAssocID="{26B1A926-1052-47E4-882B-38CAF2D3F777}" presName="Name0" presStyleCnt="0">
        <dgm:presLayoutVars>
          <dgm:dir/>
          <dgm:animLvl val="lvl"/>
          <dgm:resizeHandles val="exact"/>
        </dgm:presLayoutVars>
      </dgm:prSet>
      <dgm:spPr/>
    </dgm:pt>
    <dgm:pt modelId="{6875F511-5B13-4AB1-B4AB-307910588CEF}" type="pres">
      <dgm:prSet presAssocID="{5C748F1D-B4D3-47D8-9FD1-17F44238951D}" presName="Name8" presStyleCnt="0"/>
      <dgm:spPr/>
    </dgm:pt>
    <dgm:pt modelId="{5CA780A2-72E2-48D1-ADEC-44F5D80C7651}" type="pres">
      <dgm:prSet presAssocID="{5C748F1D-B4D3-47D8-9FD1-17F44238951D}" presName="level" presStyleLbl="node1" presStyleIdx="0" presStyleCnt="3" custScaleX="90489" custScaleY="56299" custLinFactNeighborX="-499" custLinFactNeighborY="-112">
        <dgm:presLayoutVars>
          <dgm:chMax val="1"/>
          <dgm:bulletEnabled val="1"/>
        </dgm:presLayoutVars>
      </dgm:prSet>
      <dgm:spPr/>
    </dgm:pt>
    <dgm:pt modelId="{7C4D2ADA-91EF-40BE-928E-204444DD439F}" type="pres">
      <dgm:prSet presAssocID="{5C748F1D-B4D3-47D8-9FD1-17F44238951D}" presName="levelTx" presStyleLbl="revTx" presStyleIdx="0" presStyleCnt="0">
        <dgm:presLayoutVars>
          <dgm:chMax val="1"/>
          <dgm:bulletEnabled val="1"/>
        </dgm:presLayoutVars>
      </dgm:prSet>
      <dgm:spPr/>
    </dgm:pt>
    <dgm:pt modelId="{9A0C8C31-32B9-4769-A287-D217848E0E4D}" type="pres">
      <dgm:prSet presAssocID="{641A8A69-2C16-46E6-986E-0E1AC9A1DF14}" presName="Name8" presStyleCnt="0"/>
      <dgm:spPr/>
    </dgm:pt>
    <dgm:pt modelId="{E9D81176-956E-4646-9E9C-64E317A84E2F}" type="pres">
      <dgm:prSet presAssocID="{641A8A69-2C16-46E6-986E-0E1AC9A1DF14}" presName="level" presStyleLbl="node1" presStyleIdx="1" presStyleCnt="3" custScaleX="96259" custScaleY="111187" custLinFactNeighborX="-91" custLinFactNeighborY="-1342">
        <dgm:presLayoutVars>
          <dgm:chMax val="1"/>
          <dgm:bulletEnabled val="1"/>
        </dgm:presLayoutVars>
      </dgm:prSet>
      <dgm:spPr/>
    </dgm:pt>
    <dgm:pt modelId="{7E6E6BFE-57D7-41E7-AD3C-93718798F00F}" type="pres">
      <dgm:prSet presAssocID="{641A8A69-2C16-46E6-986E-0E1AC9A1DF14}" presName="levelTx" presStyleLbl="revTx" presStyleIdx="0" presStyleCnt="0">
        <dgm:presLayoutVars>
          <dgm:chMax val="1"/>
          <dgm:bulletEnabled val="1"/>
        </dgm:presLayoutVars>
      </dgm:prSet>
      <dgm:spPr/>
    </dgm:pt>
    <dgm:pt modelId="{58B5FE50-71E2-4C30-B242-BC7C42A7BF52}" type="pres">
      <dgm:prSet presAssocID="{9AAF9A8F-264A-47DD-81AD-66954E368F43}" presName="Name8" presStyleCnt="0"/>
      <dgm:spPr/>
    </dgm:pt>
    <dgm:pt modelId="{40BC1A4F-D552-45EC-AC40-5EE6B9A00ECB}" type="pres">
      <dgm:prSet presAssocID="{9AAF9A8F-264A-47DD-81AD-66954E368F43}" presName="level" presStyleLbl="node1" presStyleIdx="2" presStyleCnt="3" custScaleX="98151" custScaleY="67207" custLinFactNeighborX="416" custLinFactNeighborY="535">
        <dgm:presLayoutVars>
          <dgm:chMax val="1"/>
          <dgm:bulletEnabled val="1"/>
        </dgm:presLayoutVars>
      </dgm:prSet>
      <dgm:spPr/>
    </dgm:pt>
    <dgm:pt modelId="{A28EB4F9-7E87-44AC-839C-20FEDED8C65F}" type="pres">
      <dgm:prSet presAssocID="{9AAF9A8F-264A-47DD-81AD-66954E368F43}" presName="levelTx" presStyleLbl="revTx" presStyleIdx="0" presStyleCnt="0">
        <dgm:presLayoutVars>
          <dgm:chMax val="1"/>
          <dgm:bulletEnabled val="1"/>
        </dgm:presLayoutVars>
      </dgm:prSet>
      <dgm:spPr/>
    </dgm:pt>
  </dgm:ptLst>
  <dgm:cxnLst>
    <dgm:cxn modelId="{909FD91A-5049-4E25-BAD9-EDF7AF8E1849}" type="presOf" srcId="{5C748F1D-B4D3-47D8-9FD1-17F44238951D}" destId="{7C4D2ADA-91EF-40BE-928E-204444DD439F}" srcOrd="1" destOrd="0" presId="urn:microsoft.com/office/officeart/2005/8/layout/pyramid1"/>
    <dgm:cxn modelId="{30C8C837-B998-49B6-A59A-8F2E7BB07D68}" srcId="{26B1A926-1052-47E4-882B-38CAF2D3F777}" destId="{641A8A69-2C16-46E6-986E-0E1AC9A1DF14}" srcOrd="1" destOrd="0" parTransId="{9C6451B6-CD5C-42F9-A699-AD3F942B490C}" sibTransId="{09AEA9DF-A637-4FA5-92D8-20EC2AAC3458}"/>
    <dgm:cxn modelId="{F0CE9346-579F-4161-B456-2295A70839B7}" type="presOf" srcId="{9AAF9A8F-264A-47DD-81AD-66954E368F43}" destId="{40BC1A4F-D552-45EC-AC40-5EE6B9A00ECB}" srcOrd="0" destOrd="0" presId="urn:microsoft.com/office/officeart/2005/8/layout/pyramid1"/>
    <dgm:cxn modelId="{2AA73A5A-A577-4E7B-B99C-34F2D61B128A}" type="presOf" srcId="{641A8A69-2C16-46E6-986E-0E1AC9A1DF14}" destId="{E9D81176-956E-4646-9E9C-64E317A84E2F}" srcOrd="0" destOrd="0" presId="urn:microsoft.com/office/officeart/2005/8/layout/pyramid1"/>
    <dgm:cxn modelId="{EC38769A-7628-4F22-A7B5-A057F761CE9C}" srcId="{26B1A926-1052-47E4-882B-38CAF2D3F777}" destId="{9AAF9A8F-264A-47DD-81AD-66954E368F43}" srcOrd="2" destOrd="0" parTransId="{8D49A7BD-31BB-4275-8A03-168822D950C6}" sibTransId="{140C7550-72F8-47BF-AA19-E190958105B7}"/>
    <dgm:cxn modelId="{F461FBAD-34BB-42B0-8A30-62BEBA8A4E19}" type="presOf" srcId="{9AAF9A8F-264A-47DD-81AD-66954E368F43}" destId="{A28EB4F9-7E87-44AC-839C-20FEDED8C65F}" srcOrd="1" destOrd="0" presId="urn:microsoft.com/office/officeart/2005/8/layout/pyramid1"/>
    <dgm:cxn modelId="{12B306B1-0C52-483C-A08D-873F75387639}" srcId="{26B1A926-1052-47E4-882B-38CAF2D3F777}" destId="{5C748F1D-B4D3-47D8-9FD1-17F44238951D}" srcOrd="0" destOrd="0" parTransId="{7D668E14-8705-4950-AA0A-2BEA3E5EEB6C}" sibTransId="{FCD29491-402A-44AF-9EF7-5A38C91BADDF}"/>
    <dgm:cxn modelId="{4E83F1BC-F6AC-45EB-9A4F-9715139CDC93}" type="presOf" srcId="{641A8A69-2C16-46E6-986E-0E1AC9A1DF14}" destId="{7E6E6BFE-57D7-41E7-AD3C-93718798F00F}" srcOrd="1" destOrd="0" presId="urn:microsoft.com/office/officeart/2005/8/layout/pyramid1"/>
    <dgm:cxn modelId="{D5733AFD-D0EE-4EFB-9859-46138B3C269C}" type="presOf" srcId="{26B1A926-1052-47E4-882B-38CAF2D3F777}" destId="{7BB0A356-3EF0-43CF-91D7-6BCD610C954C}" srcOrd="0" destOrd="0" presId="urn:microsoft.com/office/officeart/2005/8/layout/pyramid1"/>
    <dgm:cxn modelId="{B87263FD-32CB-4AB0-AE78-75EAEA3819C2}" type="presOf" srcId="{5C748F1D-B4D3-47D8-9FD1-17F44238951D}" destId="{5CA780A2-72E2-48D1-ADEC-44F5D80C7651}" srcOrd="0" destOrd="0" presId="urn:microsoft.com/office/officeart/2005/8/layout/pyramid1"/>
    <dgm:cxn modelId="{6E85CFE4-6125-4551-BE47-78FED5D76A05}" type="presParOf" srcId="{7BB0A356-3EF0-43CF-91D7-6BCD610C954C}" destId="{6875F511-5B13-4AB1-B4AB-307910588CEF}" srcOrd="0" destOrd="0" presId="urn:microsoft.com/office/officeart/2005/8/layout/pyramid1"/>
    <dgm:cxn modelId="{34C9184A-66AE-4A8F-9209-5D4900B32476}" type="presParOf" srcId="{6875F511-5B13-4AB1-B4AB-307910588CEF}" destId="{5CA780A2-72E2-48D1-ADEC-44F5D80C7651}" srcOrd="0" destOrd="0" presId="urn:microsoft.com/office/officeart/2005/8/layout/pyramid1"/>
    <dgm:cxn modelId="{76CA1D06-0A40-44FD-8890-DF66EE47180F}" type="presParOf" srcId="{6875F511-5B13-4AB1-B4AB-307910588CEF}" destId="{7C4D2ADA-91EF-40BE-928E-204444DD439F}" srcOrd="1" destOrd="0" presId="urn:microsoft.com/office/officeart/2005/8/layout/pyramid1"/>
    <dgm:cxn modelId="{A98CB062-4113-491C-AC97-948DAC87B26B}" type="presParOf" srcId="{7BB0A356-3EF0-43CF-91D7-6BCD610C954C}" destId="{9A0C8C31-32B9-4769-A287-D217848E0E4D}" srcOrd="1" destOrd="0" presId="urn:microsoft.com/office/officeart/2005/8/layout/pyramid1"/>
    <dgm:cxn modelId="{AD05E863-CF56-4F7E-AC12-E591BC099AAA}" type="presParOf" srcId="{9A0C8C31-32B9-4769-A287-D217848E0E4D}" destId="{E9D81176-956E-4646-9E9C-64E317A84E2F}" srcOrd="0" destOrd="0" presId="urn:microsoft.com/office/officeart/2005/8/layout/pyramid1"/>
    <dgm:cxn modelId="{65BE7622-4F76-406D-8C68-6E5A4741D484}" type="presParOf" srcId="{9A0C8C31-32B9-4769-A287-D217848E0E4D}" destId="{7E6E6BFE-57D7-41E7-AD3C-93718798F00F}" srcOrd="1" destOrd="0" presId="urn:microsoft.com/office/officeart/2005/8/layout/pyramid1"/>
    <dgm:cxn modelId="{6118FF36-23FA-4F0B-A02A-5E33B36519B8}" type="presParOf" srcId="{7BB0A356-3EF0-43CF-91D7-6BCD610C954C}" destId="{58B5FE50-71E2-4C30-B242-BC7C42A7BF52}" srcOrd="2" destOrd="0" presId="urn:microsoft.com/office/officeart/2005/8/layout/pyramid1"/>
    <dgm:cxn modelId="{A0357594-59F4-48F3-9813-504270AC5790}" type="presParOf" srcId="{58B5FE50-71E2-4C30-B242-BC7C42A7BF52}" destId="{40BC1A4F-D552-45EC-AC40-5EE6B9A00ECB}" srcOrd="0" destOrd="0" presId="urn:microsoft.com/office/officeart/2005/8/layout/pyramid1"/>
    <dgm:cxn modelId="{3B8A5A55-49D1-4A3D-AFE1-468520996CF6}" type="presParOf" srcId="{58B5FE50-71E2-4C30-B242-BC7C42A7BF52}" destId="{A28EB4F9-7E87-44AC-839C-20FEDED8C65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486FCD-E0E2-478D-A106-5B2B8CA305B3}"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kumimoji="1" lang="ja-JP" altLang="en-US"/>
        </a:p>
      </dgm:t>
    </dgm:pt>
    <dgm:pt modelId="{CD826CDE-370C-47B8-BCDD-946309CCA2D6}">
      <dgm:prSet phldrT="[テキスト]" custT="1"/>
      <dgm:spPr/>
      <dgm:t>
        <a:bodyPr/>
        <a:lstStyle/>
        <a:p>
          <a:r>
            <a:rPr lang="ja-JP" altLang="en-US" sz="1100" b="1" dirty="0">
              <a:solidFill>
                <a:schemeClr val="tx1"/>
              </a:solidFill>
              <a:latin typeface="BIZ UDPゴシック" panose="020B0400000000000000" pitchFamily="50" charset="-128"/>
              <a:ea typeface="BIZ UDPゴシック" panose="020B0400000000000000" pitchFamily="50" charset="-128"/>
            </a:rPr>
            <a:t>発信の場</a:t>
          </a:r>
        </a:p>
      </dgm:t>
    </dgm:pt>
    <dgm:pt modelId="{05457F44-4323-4105-B4C3-0462ED1FCCDE}" type="parTrans" cxnId="{3AF40198-6378-40D7-ABDB-BB2C437EE539}">
      <dgm:prSet/>
      <dgm:spPr/>
      <dgm:t>
        <a:bodyPr/>
        <a:lstStyle/>
        <a:p>
          <a:endParaRPr lang="ja-JP" altLang="en-US"/>
        </a:p>
      </dgm:t>
    </dgm:pt>
    <dgm:pt modelId="{6FE5AA58-9D25-42D5-9145-32A27E5D25FE}" type="sibTrans" cxnId="{3AF40198-6378-40D7-ABDB-BB2C437EE539}">
      <dgm:prSet/>
      <dgm:spPr/>
      <dgm:t>
        <a:bodyPr/>
        <a:lstStyle/>
        <a:p>
          <a:endParaRPr lang="ja-JP" altLang="en-US"/>
        </a:p>
      </dgm:t>
    </dgm:pt>
    <dgm:pt modelId="{A466866C-08A4-4FA5-99C3-CD96BC673061}">
      <dgm:prSet phldrT="[テキスト]" custT="1"/>
      <dgm:spPr/>
      <dgm:t>
        <a:bodyPr/>
        <a:lstStyle/>
        <a:p>
          <a:r>
            <a:rPr lang="ja-JP" altLang="en-US" sz="1400" b="1" u="sng" dirty="0">
              <a:latin typeface="BIZ UDPゴシック" panose="020B0400000000000000" pitchFamily="50" charset="-128"/>
              <a:ea typeface="BIZ UDPゴシック" panose="020B0400000000000000" pitchFamily="50" charset="-128"/>
            </a:rPr>
            <a:t>アジアラウンドテーブル</a:t>
          </a:r>
          <a:r>
            <a:rPr kumimoji="1" lang="ja-JP" altLang="en-US" sz="1400" b="1" u="sng" dirty="0">
              <a:latin typeface="BIZ UDPゴシック" panose="020B0400000000000000" pitchFamily="50" charset="-128"/>
              <a:ea typeface="BIZ UDPゴシック" panose="020B0400000000000000" pitchFamily="50" charset="-128"/>
            </a:rPr>
            <a:t>＠森之宮</a:t>
          </a:r>
          <a:br>
            <a:rPr lang="en-US" altLang="ja-JP" sz="1400" b="1" u="sng"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研究所提案の大阪モデル（</a:t>
          </a:r>
          <a:r>
            <a:rPr lang="en-US" altLang="ja-JP" sz="1400" dirty="0">
              <a:latin typeface="BIZ UDPゴシック" panose="020B0400000000000000" pitchFamily="50" charset="-128"/>
              <a:ea typeface="BIZ UDPゴシック" panose="020B0400000000000000" pitchFamily="50" charset="-128"/>
            </a:rPr>
            <a:t>well-being</a:t>
          </a:r>
          <a:r>
            <a:rPr lang="ja-JP" altLang="en-US" sz="1400" dirty="0">
              <a:latin typeface="BIZ UDPゴシック" panose="020B0400000000000000" pitchFamily="50" charset="-128"/>
              <a:ea typeface="BIZ UDPゴシック" panose="020B0400000000000000" pitchFamily="50" charset="-128"/>
            </a:rPr>
            <a:t>指標等）を内外に発信</a:t>
          </a:r>
          <a:endParaRPr lang="ja-JP" altLang="en-US" sz="1400" b="1" u="sng" dirty="0">
            <a:latin typeface="BIZ UDPゴシック" panose="020B0400000000000000" pitchFamily="50" charset="-128"/>
            <a:ea typeface="BIZ UDPゴシック" panose="020B0400000000000000" pitchFamily="50" charset="-128"/>
          </a:endParaRPr>
        </a:p>
      </dgm:t>
    </dgm:pt>
    <dgm:pt modelId="{F9895639-1BCB-403C-89D5-B8AACBB49278}" type="parTrans" cxnId="{9F7D8922-B2B4-4468-9674-5334FDD849B0}">
      <dgm:prSet/>
      <dgm:spPr/>
      <dgm:t>
        <a:bodyPr/>
        <a:lstStyle/>
        <a:p>
          <a:endParaRPr lang="ja-JP" altLang="en-US"/>
        </a:p>
      </dgm:t>
    </dgm:pt>
    <dgm:pt modelId="{A957C6C1-740D-4393-B09D-274CAEA251C7}" type="sibTrans" cxnId="{9F7D8922-B2B4-4468-9674-5334FDD849B0}">
      <dgm:prSet/>
      <dgm:spPr/>
      <dgm:t>
        <a:bodyPr/>
        <a:lstStyle/>
        <a:p>
          <a:endParaRPr lang="ja-JP" altLang="en-US"/>
        </a:p>
      </dgm:t>
    </dgm:pt>
    <dgm:pt modelId="{44B3F2C2-F5FA-445C-8375-6263521C599C}" type="pres">
      <dgm:prSet presAssocID="{4B486FCD-E0E2-478D-A106-5B2B8CA305B3}" presName="linearFlow" presStyleCnt="0">
        <dgm:presLayoutVars>
          <dgm:dir/>
          <dgm:animLvl val="lvl"/>
          <dgm:resizeHandles val="exact"/>
        </dgm:presLayoutVars>
      </dgm:prSet>
      <dgm:spPr/>
    </dgm:pt>
    <dgm:pt modelId="{76E681D5-FA12-4258-AD49-D866CB55B31E}" type="pres">
      <dgm:prSet presAssocID="{CD826CDE-370C-47B8-BCDD-946309CCA2D6}" presName="composite" presStyleCnt="0"/>
      <dgm:spPr/>
    </dgm:pt>
    <dgm:pt modelId="{76E2310D-23D5-426E-B2EF-D93DFF83C764}" type="pres">
      <dgm:prSet presAssocID="{CD826CDE-370C-47B8-BCDD-946309CCA2D6}" presName="parentText" presStyleLbl="alignNode1" presStyleIdx="0" presStyleCnt="1" custScaleX="124050" custScaleY="82297" custLinFactNeighborX="-6784" custLinFactNeighborY="1168">
        <dgm:presLayoutVars>
          <dgm:chMax val="1"/>
          <dgm:bulletEnabled val="1"/>
        </dgm:presLayoutVars>
      </dgm:prSet>
      <dgm:spPr>
        <a:prstGeom prst="hexagon">
          <a:avLst/>
        </a:prstGeom>
      </dgm:spPr>
    </dgm:pt>
    <dgm:pt modelId="{1A551996-3DA3-4E38-B26A-C2F62C0AD3C6}" type="pres">
      <dgm:prSet presAssocID="{CD826CDE-370C-47B8-BCDD-946309CCA2D6}" presName="descendantText" presStyleLbl="alignAcc1" presStyleIdx="0" presStyleCnt="1" custScaleX="94449" custScaleY="124677" custLinFactNeighborX="137" custLinFactNeighborY="20644">
        <dgm:presLayoutVars>
          <dgm:bulletEnabled val="1"/>
        </dgm:presLayoutVars>
      </dgm:prSet>
      <dgm:spPr/>
    </dgm:pt>
  </dgm:ptLst>
  <dgm:cxnLst>
    <dgm:cxn modelId="{C51DAE0B-582C-44C6-97EF-70441DD9EF1D}" type="presOf" srcId="{4B486FCD-E0E2-478D-A106-5B2B8CA305B3}" destId="{44B3F2C2-F5FA-445C-8375-6263521C599C}" srcOrd="0" destOrd="0" presId="urn:microsoft.com/office/officeart/2005/8/layout/chevron2"/>
    <dgm:cxn modelId="{9F7D8922-B2B4-4468-9674-5334FDD849B0}" srcId="{CD826CDE-370C-47B8-BCDD-946309CCA2D6}" destId="{A466866C-08A4-4FA5-99C3-CD96BC673061}" srcOrd="0" destOrd="0" parTransId="{F9895639-1BCB-403C-89D5-B8AACBB49278}" sibTransId="{A957C6C1-740D-4393-B09D-274CAEA251C7}"/>
    <dgm:cxn modelId="{66373542-F910-456E-B702-7167456927CA}" type="presOf" srcId="{CD826CDE-370C-47B8-BCDD-946309CCA2D6}" destId="{76E2310D-23D5-426E-B2EF-D93DFF83C764}" srcOrd="0" destOrd="0" presId="urn:microsoft.com/office/officeart/2005/8/layout/chevron2"/>
    <dgm:cxn modelId="{32F2E197-314F-42F9-BF4A-9D4805EB4FC3}" type="presOf" srcId="{A466866C-08A4-4FA5-99C3-CD96BC673061}" destId="{1A551996-3DA3-4E38-B26A-C2F62C0AD3C6}" srcOrd="0" destOrd="0" presId="urn:microsoft.com/office/officeart/2005/8/layout/chevron2"/>
    <dgm:cxn modelId="{3AF40198-6378-40D7-ABDB-BB2C437EE539}" srcId="{4B486FCD-E0E2-478D-A106-5B2B8CA305B3}" destId="{CD826CDE-370C-47B8-BCDD-946309CCA2D6}" srcOrd="0" destOrd="0" parTransId="{05457F44-4323-4105-B4C3-0462ED1FCCDE}" sibTransId="{6FE5AA58-9D25-42D5-9145-32A27E5D25FE}"/>
    <dgm:cxn modelId="{F947C994-79D1-4564-8C18-33C7F2FDEC13}" type="presParOf" srcId="{44B3F2C2-F5FA-445C-8375-6263521C599C}" destId="{76E681D5-FA12-4258-AD49-D866CB55B31E}" srcOrd="0" destOrd="0" presId="urn:microsoft.com/office/officeart/2005/8/layout/chevron2"/>
    <dgm:cxn modelId="{CE3FA0A5-7CFB-479E-B5C9-09643F83402E}" type="presParOf" srcId="{76E681D5-FA12-4258-AD49-D866CB55B31E}" destId="{76E2310D-23D5-426E-B2EF-D93DFF83C764}" srcOrd="0" destOrd="0" presId="urn:microsoft.com/office/officeart/2005/8/layout/chevron2"/>
    <dgm:cxn modelId="{A2BF82C9-EA99-4F8F-A4E7-8C813F979AA0}" type="presParOf" srcId="{76E681D5-FA12-4258-AD49-D866CB55B31E}" destId="{1A551996-3DA3-4E38-B26A-C2F62C0AD3C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526F06-C07F-4A23-860F-0BA31E60AA15}" type="doc">
      <dgm:prSet loTypeId="urn:microsoft.com/office/officeart/2005/8/layout/hProcess9" loCatId="process" qsTypeId="urn:microsoft.com/office/officeart/2005/8/quickstyle/simple1" qsCatId="simple" csTypeId="urn:microsoft.com/office/officeart/2005/8/colors/accent6_2" csCatId="accent6" phldr="1"/>
      <dgm:spPr/>
    </dgm:pt>
    <dgm:pt modelId="{A532D552-D4A9-4DF1-9DAD-B3020D841AA2}">
      <dgm:prSet phldrT="[テキスト]"/>
      <dgm:spPr/>
      <dgm:t>
        <a:bodyPr/>
        <a:lstStyle/>
        <a:p>
          <a:r>
            <a:rPr kumimoji="1" lang="ja-JP" altLang="en-US" dirty="0"/>
            <a:t>第</a:t>
          </a:r>
          <a:r>
            <a:rPr kumimoji="1" lang="en-US" altLang="ja-JP" dirty="0"/>
            <a:t>1</a:t>
          </a:r>
          <a:r>
            <a:rPr kumimoji="1" lang="ja-JP" altLang="en-US" dirty="0"/>
            <a:t>期中期目標期間</a:t>
          </a:r>
          <a:endParaRPr kumimoji="1" lang="en-US" altLang="ja-JP" dirty="0"/>
        </a:p>
        <a:p>
          <a:r>
            <a:rPr kumimoji="1" lang="en-US" altLang="ja-JP" dirty="0"/>
            <a:t>2019</a:t>
          </a:r>
          <a:r>
            <a:rPr kumimoji="1" lang="ja-JP" altLang="en-US" dirty="0"/>
            <a:t>　</a:t>
          </a:r>
          <a:r>
            <a:rPr kumimoji="1" lang="en-US" altLang="ja-JP" dirty="0"/>
            <a:t>…</a:t>
          </a:r>
          <a:r>
            <a:rPr kumimoji="1" lang="ja-JP" altLang="en-US" dirty="0"/>
            <a:t>　</a:t>
          </a:r>
          <a:r>
            <a:rPr kumimoji="1" lang="en-US" altLang="ja-JP" dirty="0"/>
            <a:t>2022</a:t>
          </a:r>
          <a:r>
            <a:rPr kumimoji="1" lang="ja-JP" altLang="en-US" dirty="0"/>
            <a:t>　</a:t>
          </a:r>
          <a:r>
            <a:rPr kumimoji="1" lang="en-US" altLang="ja-JP" dirty="0"/>
            <a:t>…</a:t>
          </a:r>
          <a:r>
            <a:rPr kumimoji="1" lang="ja-JP" altLang="en-US" dirty="0"/>
            <a:t>　</a:t>
          </a:r>
          <a:r>
            <a:rPr kumimoji="1" lang="en-US" altLang="ja-JP" dirty="0"/>
            <a:t>2024</a:t>
          </a:r>
          <a:endParaRPr kumimoji="1" lang="ja-JP" altLang="en-US" dirty="0"/>
        </a:p>
      </dgm:t>
    </dgm:pt>
    <dgm:pt modelId="{DCC8EA20-4A6D-485D-AD1F-EABE5144B030}" type="parTrans" cxnId="{FDFD5465-64E7-486D-83DF-F844FB5F28BB}">
      <dgm:prSet/>
      <dgm:spPr/>
      <dgm:t>
        <a:bodyPr/>
        <a:lstStyle/>
        <a:p>
          <a:endParaRPr kumimoji="1" lang="ja-JP" altLang="en-US"/>
        </a:p>
      </dgm:t>
    </dgm:pt>
    <dgm:pt modelId="{D57151B6-6400-4840-A98C-47EC071E6D0C}" type="sibTrans" cxnId="{FDFD5465-64E7-486D-83DF-F844FB5F28BB}">
      <dgm:prSet/>
      <dgm:spPr/>
      <dgm:t>
        <a:bodyPr/>
        <a:lstStyle/>
        <a:p>
          <a:endParaRPr kumimoji="1" lang="ja-JP" altLang="en-US"/>
        </a:p>
      </dgm:t>
    </dgm:pt>
    <dgm:pt modelId="{4199AD6E-F540-4093-9F0F-D22525D75C59}">
      <dgm:prSet phldrT="[テキスト]"/>
      <dgm:spPr/>
      <dgm:t>
        <a:bodyPr/>
        <a:lstStyle/>
        <a:p>
          <a:r>
            <a:rPr kumimoji="1" lang="ja-JP" altLang="en-US" dirty="0"/>
            <a:t>第</a:t>
          </a:r>
          <a:r>
            <a:rPr kumimoji="1" lang="en-US" altLang="ja-JP" dirty="0"/>
            <a:t>2</a:t>
          </a:r>
          <a:r>
            <a:rPr kumimoji="1" lang="ja-JP" altLang="en-US" dirty="0"/>
            <a:t>期中期目標期間</a:t>
          </a:r>
          <a:endParaRPr kumimoji="1" lang="en-US" altLang="ja-JP" dirty="0"/>
        </a:p>
        <a:p>
          <a:r>
            <a:rPr kumimoji="1" lang="en-US" altLang="ja-JP" dirty="0"/>
            <a:t>2025</a:t>
          </a:r>
          <a:r>
            <a:rPr kumimoji="1" lang="ja-JP" altLang="en-US" dirty="0"/>
            <a:t>　　</a:t>
          </a:r>
          <a:r>
            <a:rPr kumimoji="1" lang="en-US" altLang="ja-JP" dirty="0"/>
            <a:t>2026</a:t>
          </a:r>
          <a:r>
            <a:rPr kumimoji="1" lang="ja-JP" altLang="en-US" dirty="0"/>
            <a:t>　　</a:t>
          </a:r>
          <a:r>
            <a:rPr kumimoji="1" lang="en-US" altLang="ja-JP" dirty="0"/>
            <a:t>…</a:t>
          </a:r>
          <a:r>
            <a:rPr kumimoji="1" lang="ja-JP" altLang="en-US" dirty="0"/>
            <a:t>　　</a:t>
          </a:r>
          <a:r>
            <a:rPr kumimoji="1" lang="en-US" altLang="ja-JP" dirty="0"/>
            <a:t>…</a:t>
          </a:r>
          <a:r>
            <a:rPr kumimoji="1" lang="ja-JP" altLang="en-US" dirty="0"/>
            <a:t>　</a:t>
          </a:r>
          <a:r>
            <a:rPr kumimoji="1" lang="en-US" altLang="ja-JP" dirty="0"/>
            <a:t>2030</a:t>
          </a:r>
          <a:endParaRPr kumimoji="1" lang="ja-JP" altLang="en-US" dirty="0"/>
        </a:p>
      </dgm:t>
    </dgm:pt>
    <dgm:pt modelId="{21FD5426-FA8C-4365-98A9-919F929CB098}" type="parTrans" cxnId="{96449DEC-AB97-47B3-B702-0BF3D9335E6D}">
      <dgm:prSet/>
      <dgm:spPr/>
      <dgm:t>
        <a:bodyPr/>
        <a:lstStyle/>
        <a:p>
          <a:endParaRPr kumimoji="1" lang="ja-JP" altLang="en-US"/>
        </a:p>
      </dgm:t>
    </dgm:pt>
    <dgm:pt modelId="{D08168B3-D319-4C6B-B567-0D36A3F0D0A8}" type="sibTrans" cxnId="{96449DEC-AB97-47B3-B702-0BF3D9335E6D}">
      <dgm:prSet/>
      <dgm:spPr/>
      <dgm:t>
        <a:bodyPr/>
        <a:lstStyle/>
        <a:p>
          <a:endParaRPr kumimoji="1" lang="ja-JP" altLang="en-US"/>
        </a:p>
      </dgm:t>
    </dgm:pt>
    <dgm:pt modelId="{0BE06593-D9DA-45E3-8A22-3D61F2EDDBF4}">
      <dgm:prSet phldrT="[テキスト]" custT="1"/>
      <dgm:spPr/>
      <dgm:t>
        <a:bodyPr/>
        <a:lstStyle/>
        <a:p>
          <a:pPr algn="ctr"/>
          <a:r>
            <a:rPr kumimoji="1" lang="ja-JP" altLang="en-US" sz="1400" dirty="0"/>
            <a:t>第</a:t>
          </a:r>
          <a:r>
            <a:rPr kumimoji="1" lang="en-US" altLang="ja-JP" sz="1400" dirty="0"/>
            <a:t>3</a:t>
          </a:r>
          <a:r>
            <a:rPr kumimoji="1" lang="ja-JP" altLang="en-US" sz="1400" dirty="0"/>
            <a:t>期中期目標期間</a:t>
          </a:r>
          <a:endParaRPr kumimoji="1" lang="en-US" altLang="ja-JP" sz="1400" dirty="0"/>
        </a:p>
        <a:p>
          <a:pPr algn="l"/>
          <a:r>
            <a:rPr kumimoji="1" lang="en-US" altLang="ja-JP" sz="1400" dirty="0"/>
            <a:t>2031</a:t>
          </a:r>
          <a:r>
            <a:rPr kumimoji="1" lang="ja-JP" altLang="en-US" sz="1400" dirty="0"/>
            <a:t>　～</a:t>
          </a:r>
          <a:endParaRPr kumimoji="1" lang="ja-JP" altLang="en-US" sz="1600" dirty="0"/>
        </a:p>
      </dgm:t>
    </dgm:pt>
    <dgm:pt modelId="{1526DB12-DE80-4A06-8509-7D1917D5B369}" type="parTrans" cxnId="{CB856568-A12E-4FBB-BBF9-BF0B2ACE8ABF}">
      <dgm:prSet/>
      <dgm:spPr/>
      <dgm:t>
        <a:bodyPr/>
        <a:lstStyle/>
        <a:p>
          <a:endParaRPr kumimoji="1" lang="ja-JP" altLang="en-US"/>
        </a:p>
      </dgm:t>
    </dgm:pt>
    <dgm:pt modelId="{5821A59E-695B-4342-A09E-5AC9D4A6D169}" type="sibTrans" cxnId="{CB856568-A12E-4FBB-BBF9-BF0B2ACE8ABF}">
      <dgm:prSet/>
      <dgm:spPr/>
      <dgm:t>
        <a:bodyPr/>
        <a:lstStyle/>
        <a:p>
          <a:endParaRPr kumimoji="1" lang="ja-JP" altLang="en-US"/>
        </a:p>
      </dgm:t>
    </dgm:pt>
    <dgm:pt modelId="{4E0DDC05-AE92-4F99-9EBF-36A9F2F44106}" type="pres">
      <dgm:prSet presAssocID="{C4526F06-C07F-4A23-860F-0BA31E60AA15}" presName="CompostProcess" presStyleCnt="0">
        <dgm:presLayoutVars>
          <dgm:dir/>
          <dgm:resizeHandles val="exact"/>
        </dgm:presLayoutVars>
      </dgm:prSet>
      <dgm:spPr/>
    </dgm:pt>
    <dgm:pt modelId="{86CA89F8-6181-4A07-8F63-81B250486015}" type="pres">
      <dgm:prSet presAssocID="{C4526F06-C07F-4A23-860F-0BA31E60AA15}" presName="arrow" presStyleLbl="bgShp" presStyleIdx="0" presStyleCnt="1" custScaleX="113317" custLinFactNeighborX="8355" custLinFactNeighborY="0"/>
      <dgm:spPr/>
    </dgm:pt>
    <dgm:pt modelId="{2E070243-2400-4FF4-BF44-C5E39EA339FF}" type="pres">
      <dgm:prSet presAssocID="{C4526F06-C07F-4A23-860F-0BA31E60AA15}" presName="linearProcess" presStyleCnt="0"/>
      <dgm:spPr/>
    </dgm:pt>
    <dgm:pt modelId="{ED38CAA8-2D76-48D7-8C49-0B340DE65B23}" type="pres">
      <dgm:prSet presAssocID="{A532D552-D4A9-4DF1-9DAD-B3020D841AA2}" presName="textNode" presStyleLbl="node1" presStyleIdx="0" presStyleCnt="3" custScaleX="83231" custScaleY="109840">
        <dgm:presLayoutVars>
          <dgm:bulletEnabled val="1"/>
        </dgm:presLayoutVars>
      </dgm:prSet>
      <dgm:spPr/>
    </dgm:pt>
    <dgm:pt modelId="{92CE0A49-5943-4D4F-8C03-6C82100EE538}" type="pres">
      <dgm:prSet presAssocID="{D57151B6-6400-4840-A98C-47EC071E6D0C}" presName="sibTrans" presStyleCnt="0"/>
      <dgm:spPr/>
    </dgm:pt>
    <dgm:pt modelId="{6FBA0D65-33D0-4AD0-B5E2-DD0A78EC4F4C}" type="pres">
      <dgm:prSet presAssocID="{4199AD6E-F540-4093-9F0F-D22525D75C59}" presName="textNode" presStyleLbl="node1" presStyleIdx="1" presStyleCnt="3" custScaleX="97300" custScaleY="105892" custLinFactNeighborX="-6929" custLinFactNeighborY="999">
        <dgm:presLayoutVars>
          <dgm:bulletEnabled val="1"/>
        </dgm:presLayoutVars>
      </dgm:prSet>
      <dgm:spPr/>
    </dgm:pt>
    <dgm:pt modelId="{60A2E1D3-8D11-4C58-A531-1C1031D8E8AC}" type="pres">
      <dgm:prSet presAssocID="{D08168B3-D319-4C6B-B567-0D36A3F0D0A8}" presName="sibTrans" presStyleCnt="0"/>
      <dgm:spPr/>
    </dgm:pt>
    <dgm:pt modelId="{47BA69C9-86AA-47FE-8186-FC49F864E277}" type="pres">
      <dgm:prSet presAssocID="{0BE06593-D9DA-45E3-8A22-3D61F2EDDBF4}" presName="textNode" presStyleLbl="node1" presStyleIdx="2" presStyleCnt="3" custScaleX="67902" custScaleY="105892" custLinFactNeighborX="-8574">
        <dgm:presLayoutVars>
          <dgm:bulletEnabled val="1"/>
        </dgm:presLayoutVars>
      </dgm:prSet>
      <dgm:spPr/>
    </dgm:pt>
  </dgm:ptLst>
  <dgm:cxnLst>
    <dgm:cxn modelId="{1965B527-181B-4EBC-8808-1E43D5AB3C95}" type="presOf" srcId="{4199AD6E-F540-4093-9F0F-D22525D75C59}" destId="{6FBA0D65-33D0-4AD0-B5E2-DD0A78EC4F4C}" srcOrd="0" destOrd="0" presId="urn:microsoft.com/office/officeart/2005/8/layout/hProcess9"/>
    <dgm:cxn modelId="{FDFD5465-64E7-486D-83DF-F844FB5F28BB}" srcId="{C4526F06-C07F-4A23-860F-0BA31E60AA15}" destId="{A532D552-D4A9-4DF1-9DAD-B3020D841AA2}" srcOrd="0" destOrd="0" parTransId="{DCC8EA20-4A6D-485D-AD1F-EABE5144B030}" sibTransId="{D57151B6-6400-4840-A98C-47EC071E6D0C}"/>
    <dgm:cxn modelId="{CB856568-A12E-4FBB-BBF9-BF0B2ACE8ABF}" srcId="{C4526F06-C07F-4A23-860F-0BA31E60AA15}" destId="{0BE06593-D9DA-45E3-8A22-3D61F2EDDBF4}" srcOrd="2" destOrd="0" parTransId="{1526DB12-DE80-4A06-8509-7D1917D5B369}" sibTransId="{5821A59E-695B-4342-A09E-5AC9D4A6D169}"/>
    <dgm:cxn modelId="{E07A2DC4-0AF9-425A-82FD-3BDAB5AF1648}" type="presOf" srcId="{0BE06593-D9DA-45E3-8A22-3D61F2EDDBF4}" destId="{47BA69C9-86AA-47FE-8186-FC49F864E277}" srcOrd="0" destOrd="0" presId="urn:microsoft.com/office/officeart/2005/8/layout/hProcess9"/>
    <dgm:cxn modelId="{6651FACB-4C29-4297-8597-9C1E38A78342}" type="presOf" srcId="{C4526F06-C07F-4A23-860F-0BA31E60AA15}" destId="{4E0DDC05-AE92-4F99-9EBF-36A9F2F44106}" srcOrd="0" destOrd="0" presId="urn:microsoft.com/office/officeart/2005/8/layout/hProcess9"/>
    <dgm:cxn modelId="{96449DEC-AB97-47B3-B702-0BF3D9335E6D}" srcId="{C4526F06-C07F-4A23-860F-0BA31E60AA15}" destId="{4199AD6E-F540-4093-9F0F-D22525D75C59}" srcOrd="1" destOrd="0" parTransId="{21FD5426-FA8C-4365-98A9-919F929CB098}" sibTransId="{D08168B3-D319-4C6B-B567-0D36A3F0D0A8}"/>
    <dgm:cxn modelId="{800287FC-602A-404E-A031-0D5E188F28A9}" type="presOf" srcId="{A532D552-D4A9-4DF1-9DAD-B3020D841AA2}" destId="{ED38CAA8-2D76-48D7-8C49-0B340DE65B23}" srcOrd="0" destOrd="0" presId="urn:microsoft.com/office/officeart/2005/8/layout/hProcess9"/>
    <dgm:cxn modelId="{D4C4CC07-1E9E-4D85-9924-D6DD9DECF354}" type="presParOf" srcId="{4E0DDC05-AE92-4F99-9EBF-36A9F2F44106}" destId="{86CA89F8-6181-4A07-8F63-81B250486015}" srcOrd="0" destOrd="0" presId="urn:microsoft.com/office/officeart/2005/8/layout/hProcess9"/>
    <dgm:cxn modelId="{976E102D-0711-42C1-883A-FAF92252ED4E}" type="presParOf" srcId="{4E0DDC05-AE92-4F99-9EBF-36A9F2F44106}" destId="{2E070243-2400-4FF4-BF44-C5E39EA339FF}" srcOrd="1" destOrd="0" presId="urn:microsoft.com/office/officeart/2005/8/layout/hProcess9"/>
    <dgm:cxn modelId="{3F98098E-2A63-4FAC-8DC8-74624AA2F1C5}" type="presParOf" srcId="{2E070243-2400-4FF4-BF44-C5E39EA339FF}" destId="{ED38CAA8-2D76-48D7-8C49-0B340DE65B23}" srcOrd="0" destOrd="0" presId="urn:microsoft.com/office/officeart/2005/8/layout/hProcess9"/>
    <dgm:cxn modelId="{0981A888-40B4-4555-A8B6-F48091CD8284}" type="presParOf" srcId="{2E070243-2400-4FF4-BF44-C5E39EA339FF}" destId="{92CE0A49-5943-4D4F-8C03-6C82100EE538}" srcOrd="1" destOrd="0" presId="urn:microsoft.com/office/officeart/2005/8/layout/hProcess9"/>
    <dgm:cxn modelId="{93519CD3-9CDD-4EDA-934C-96E7D448302E}" type="presParOf" srcId="{2E070243-2400-4FF4-BF44-C5E39EA339FF}" destId="{6FBA0D65-33D0-4AD0-B5E2-DD0A78EC4F4C}" srcOrd="2" destOrd="0" presId="urn:microsoft.com/office/officeart/2005/8/layout/hProcess9"/>
    <dgm:cxn modelId="{C6E3F47F-C504-47E6-89C1-B7EC93E8BFCD}" type="presParOf" srcId="{2E070243-2400-4FF4-BF44-C5E39EA339FF}" destId="{60A2E1D3-8D11-4C58-A531-1C1031D8E8AC}" srcOrd="3" destOrd="0" presId="urn:microsoft.com/office/officeart/2005/8/layout/hProcess9"/>
    <dgm:cxn modelId="{508F65D9-5029-4985-AD0A-389B161A8E45}" type="presParOf" srcId="{2E070243-2400-4FF4-BF44-C5E39EA339FF}" destId="{47BA69C9-86AA-47FE-8186-FC49F864E27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780A2-72E2-48D1-ADEC-44F5D80C7651}">
      <dsp:nvSpPr>
        <dsp:cNvPr id="0" name=""/>
        <dsp:cNvSpPr/>
      </dsp:nvSpPr>
      <dsp:spPr>
        <a:xfrm>
          <a:off x="1267511" y="0"/>
          <a:ext cx="704992" cy="851141"/>
        </a:xfrm>
        <a:prstGeom prst="trapezoid">
          <a:avLst>
            <a:gd name="adj" fmla="val 55255"/>
          </a:avLst>
        </a:prstGeom>
        <a:solidFill>
          <a:schemeClr val="accent1">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kumimoji="1" lang="en-US" altLang="ja-JP" sz="1600" kern="1200" dirty="0"/>
        </a:p>
      </dsp:txBody>
      <dsp:txXfrm>
        <a:off x="1267511" y="0"/>
        <a:ext cx="704992" cy="851141"/>
      </dsp:txXfrm>
    </dsp:sp>
    <dsp:sp modelId="{E9D81176-956E-4646-9E9C-64E317A84E2F}">
      <dsp:nvSpPr>
        <dsp:cNvPr id="0" name=""/>
        <dsp:cNvSpPr/>
      </dsp:nvSpPr>
      <dsp:spPr>
        <a:xfrm>
          <a:off x="506265" y="830852"/>
          <a:ext cx="2231041" cy="1680951"/>
        </a:xfrm>
        <a:prstGeom prst="trapezoid">
          <a:avLst>
            <a:gd name="adj" fmla="val 45767"/>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00100">
            <a:lnSpc>
              <a:spcPct val="90000"/>
            </a:lnSpc>
            <a:spcBef>
              <a:spcPct val="0"/>
            </a:spcBef>
            <a:spcAft>
              <a:spcPct val="35000"/>
            </a:spcAft>
            <a:buNone/>
          </a:pPr>
          <a:endParaRPr kumimoji="1" lang="en-US" altLang="ja-JP" sz="2000" kern="1200" dirty="0">
            <a:latin typeface="BIZ UDPゴシック" panose="020B0400000000000000" pitchFamily="50" charset="-128"/>
            <a:ea typeface="BIZ UDPゴシック" panose="020B0400000000000000" pitchFamily="50" charset="-128"/>
          </a:endParaRPr>
        </a:p>
      </dsp:txBody>
      <dsp:txXfrm>
        <a:off x="896697" y="830852"/>
        <a:ext cx="1450177" cy="1680951"/>
      </dsp:txXfrm>
    </dsp:sp>
    <dsp:sp modelId="{40BC1A4F-D552-45EC-AC40-5EE6B9A00ECB}">
      <dsp:nvSpPr>
        <dsp:cNvPr id="0" name=""/>
        <dsp:cNvSpPr/>
      </dsp:nvSpPr>
      <dsp:spPr>
        <a:xfrm>
          <a:off x="43536" y="2532092"/>
          <a:ext cx="3187738" cy="1016051"/>
        </a:xfrm>
        <a:prstGeom prst="trapezoid">
          <a:avLst>
            <a:gd name="adj" fmla="val 45767"/>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dirty="0"/>
        </a:p>
      </dsp:txBody>
      <dsp:txXfrm>
        <a:off x="601390" y="2532092"/>
        <a:ext cx="2072029" cy="1016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310D-23D5-426E-B2EF-D93DFF83C764}">
      <dsp:nvSpPr>
        <dsp:cNvPr id="0" name=""/>
        <dsp:cNvSpPr/>
      </dsp:nvSpPr>
      <dsp:spPr>
        <a:xfrm rot="5400000">
          <a:off x="19597" y="233728"/>
          <a:ext cx="710816" cy="750012"/>
        </a:xfrm>
        <a:prstGeom prst="hexag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ja-JP" altLang="en-US" sz="1100" b="1" kern="1200" dirty="0">
              <a:solidFill>
                <a:schemeClr val="tx1"/>
              </a:solidFill>
              <a:latin typeface="BIZ UDPゴシック" panose="020B0400000000000000" pitchFamily="50" charset="-128"/>
              <a:ea typeface="BIZ UDPゴシック" panose="020B0400000000000000" pitchFamily="50" charset="-128"/>
            </a:rPr>
            <a:t>発信の場</a:t>
          </a:r>
        </a:p>
      </dsp:txBody>
      <dsp:txXfrm rot="-5400000">
        <a:off x="125001" y="371795"/>
        <a:ext cx="500008" cy="473878"/>
      </dsp:txXfrm>
    </dsp:sp>
    <dsp:sp modelId="{1A551996-3DA3-4E38-B26A-C2F62C0AD3C6}">
      <dsp:nvSpPr>
        <dsp:cNvPr id="0" name=""/>
        <dsp:cNvSpPr/>
      </dsp:nvSpPr>
      <dsp:spPr>
        <a:xfrm rot="5400000">
          <a:off x="2559241" y="-1515560"/>
          <a:ext cx="699960" cy="415791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ja-JP" altLang="en-US" sz="1400" b="1" u="sng" kern="1200" dirty="0">
              <a:latin typeface="BIZ UDPゴシック" panose="020B0400000000000000" pitchFamily="50" charset="-128"/>
              <a:ea typeface="BIZ UDPゴシック" panose="020B0400000000000000" pitchFamily="50" charset="-128"/>
            </a:rPr>
            <a:t>アジアラウンドテーブル</a:t>
          </a:r>
          <a:r>
            <a:rPr kumimoji="1" lang="ja-JP" altLang="en-US" sz="1400" b="1" u="sng" kern="1200" dirty="0">
              <a:latin typeface="BIZ UDPゴシック" panose="020B0400000000000000" pitchFamily="50" charset="-128"/>
              <a:ea typeface="BIZ UDPゴシック" panose="020B0400000000000000" pitchFamily="50" charset="-128"/>
            </a:rPr>
            <a:t>＠森之宮</a:t>
          </a:r>
          <a:br>
            <a:rPr lang="en-US" altLang="ja-JP" sz="1400" b="1" u="sng" kern="1200" dirty="0">
              <a:latin typeface="BIZ UDPゴシック" panose="020B0400000000000000" pitchFamily="50" charset="-128"/>
              <a:ea typeface="BIZ UDPゴシック" panose="020B0400000000000000" pitchFamily="50" charset="-128"/>
            </a:rPr>
          </a:br>
          <a:r>
            <a:rPr lang="ja-JP" altLang="en-US" sz="1400" kern="1200" dirty="0">
              <a:latin typeface="BIZ UDPゴシック" panose="020B0400000000000000" pitchFamily="50" charset="-128"/>
              <a:ea typeface="BIZ UDPゴシック" panose="020B0400000000000000" pitchFamily="50" charset="-128"/>
            </a:rPr>
            <a:t>研究所提案の大阪モデル（</a:t>
          </a:r>
          <a:r>
            <a:rPr lang="en-US" altLang="ja-JP" sz="1400" kern="1200" dirty="0">
              <a:latin typeface="BIZ UDPゴシック" panose="020B0400000000000000" pitchFamily="50" charset="-128"/>
              <a:ea typeface="BIZ UDPゴシック" panose="020B0400000000000000" pitchFamily="50" charset="-128"/>
            </a:rPr>
            <a:t>well-being</a:t>
          </a:r>
          <a:r>
            <a:rPr lang="ja-JP" altLang="en-US" sz="1400" kern="1200" dirty="0">
              <a:latin typeface="BIZ UDPゴシック" panose="020B0400000000000000" pitchFamily="50" charset="-128"/>
              <a:ea typeface="BIZ UDPゴシック" panose="020B0400000000000000" pitchFamily="50" charset="-128"/>
            </a:rPr>
            <a:t>指標等）を内外に発信</a:t>
          </a:r>
          <a:endParaRPr lang="ja-JP" altLang="en-US" sz="1400" b="1" u="sng" kern="1200" dirty="0">
            <a:latin typeface="BIZ UDPゴシック" panose="020B0400000000000000" pitchFamily="50" charset="-128"/>
            <a:ea typeface="BIZ UDPゴシック" panose="020B0400000000000000" pitchFamily="50" charset="-128"/>
          </a:endParaRPr>
        </a:p>
      </dsp:txBody>
      <dsp:txXfrm rot="-5400000">
        <a:off x="830267" y="247583"/>
        <a:ext cx="4123741" cy="631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A89F8-6181-4A07-8F63-81B250486015}">
      <dsp:nvSpPr>
        <dsp:cNvPr id="0" name=""/>
        <dsp:cNvSpPr/>
      </dsp:nvSpPr>
      <dsp:spPr>
        <a:xfrm>
          <a:off x="308689" y="0"/>
          <a:ext cx="8078368" cy="2248562"/>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38CAA8-2D76-48D7-8C49-0B340DE65B23}">
      <dsp:nvSpPr>
        <dsp:cNvPr id="0" name=""/>
        <dsp:cNvSpPr/>
      </dsp:nvSpPr>
      <dsp:spPr>
        <a:xfrm>
          <a:off x="678028" y="630316"/>
          <a:ext cx="2246891" cy="98792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t>第</a:t>
          </a:r>
          <a:r>
            <a:rPr kumimoji="1" lang="en-US" altLang="ja-JP" sz="1500" kern="1200" dirty="0"/>
            <a:t>1</a:t>
          </a:r>
          <a:r>
            <a:rPr kumimoji="1" lang="ja-JP" altLang="en-US" sz="1500" kern="1200" dirty="0"/>
            <a:t>期中期目標期間</a:t>
          </a:r>
          <a:endParaRPr kumimoji="1" lang="en-US" altLang="ja-JP" sz="1500" kern="1200" dirty="0"/>
        </a:p>
        <a:p>
          <a:pPr marL="0" lvl="0" indent="0" algn="ctr" defTabSz="666750">
            <a:lnSpc>
              <a:spcPct val="90000"/>
            </a:lnSpc>
            <a:spcBef>
              <a:spcPct val="0"/>
            </a:spcBef>
            <a:spcAft>
              <a:spcPct val="35000"/>
            </a:spcAft>
            <a:buNone/>
          </a:pPr>
          <a:r>
            <a:rPr kumimoji="1" lang="en-US" altLang="ja-JP" sz="1500" kern="1200" dirty="0"/>
            <a:t>2019</a:t>
          </a:r>
          <a:r>
            <a:rPr kumimoji="1" lang="ja-JP" altLang="en-US" sz="1500" kern="1200" dirty="0"/>
            <a:t>　</a:t>
          </a:r>
          <a:r>
            <a:rPr kumimoji="1" lang="en-US" altLang="ja-JP" sz="1500" kern="1200" dirty="0"/>
            <a:t>…</a:t>
          </a:r>
          <a:r>
            <a:rPr kumimoji="1" lang="ja-JP" altLang="en-US" sz="1500" kern="1200" dirty="0"/>
            <a:t>　</a:t>
          </a:r>
          <a:r>
            <a:rPr kumimoji="1" lang="en-US" altLang="ja-JP" sz="1500" kern="1200" dirty="0"/>
            <a:t>2022</a:t>
          </a:r>
          <a:r>
            <a:rPr kumimoji="1" lang="ja-JP" altLang="en-US" sz="1500" kern="1200" dirty="0"/>
            <a:t>　</a:t>
          </a:r>
          <a:r>
            <a:rPr kumimoji="1" lang="en-US" altLang="ja-JP" sz="1500" kern="1200" dirty="0"/>
            <a:t>…</a:t>
          </a:r>
          <a:r>
            <a:rPr kumimoji="1" lang="ja-JP" altLang="en-US" sz="1500" kern="1200" dirty="0"/>
            <a:t>　</a:t>
          </a:r>
          <a:r>
            <a:rPr kumimoji="1" lang="en-US" altLang="ja-JP" sz="1500" kern="1200" dirty="0"/>
            <a:t>2024</a:t>
          </a:r>
          <a:endParaRPr kumimoji="1" lang="ja-JP" altLang="en-US" sz="1500" kern="1200" dirty="0"/>
        </a:p>
      </dsp:txBody>
      <dsp:txXfrm>
        <a:off x="726255" y="678543"/>
        <a:ext cx="2150437" cy="891474"/>
      </dsp:txXfrm>
    </dsp:sp>
    <dsp:sp modelId="{6FBA0D65-33D0-4AD0-B5E2-DD0A78EC4F4C}">
      <dsp:nvSpPr>
        <dsp:cNvPr id="0" name=""/>
        <dsp:cNvSpPr/>
      </dsp:nvSpPr>
      <dsp:spPr>
        <a:xfrm>
          <a:off x="3075854" y="657056"/>
          <a:ext cx="2626695" cy="95241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t>第</a:t>
          </a:r>
          <a:r>
            <a:rPr kumimoji="1" lang="en-US" altLang="ja-JP" sz="1500" kern="1200" dirty="0"/>
            <a:t>2</a:t>
          </a:r>
          <a:r>
            <a:rPr kumimoji="1" lang="ja-JP" altLang="en-US" sz="1500" kern="1200" dirty="0"/>
            <a:t>期中期目標期間</a:t>
          </a:r>
          <a:endParaRPr kumimoji="1" lang="en-US" altLang="ja-JP" sz="1500" kern="1200" dirty="0"/>
        </a:p>
        <a:p>
          <a:pPr marL="0" lvl="0" indent="0" algn="ctr" defTabSz="666750">
            <a:lnSpc>
              <a:spcPct val="90000"/>
            </a:lnSpc>
            <a:spcBef>
              <a:spcPct val="0"/>
            </a:spcBef>
            <a:spcAft>
              <a:spcPct val="35000"/>
            </a:spcAft>
            <a:buNone/>
          </a:pPr>
          <a:r>
            <a:rPr kumimoji="1" lang="en-US" altLang="ja-JP" sz="1500" kern="1200" dirty="0"/>
            <a:t>2025</a:t>
          </a:r>
          <a:r>
            <a:rPr kumimoji="1" lang="ja-JP" altLang="en-US" sz="1500" kern="1200" dirty="0"/>
            <a:t>　　</a:t>
          </a:r>
          <a:r>
            <a:rPr kumimoji="1" lang="en-US" altLang="ja-JP" sz="1500" kern="1200" dirty="0"/>
            <a:t>2026</a:t>
          </a:r>
          <a:r>
            <a:rPr kumimoji="1" lang="ja-JP" altLang="en-US" sz="1500" kern="1200" dirty="0"/>
            <a:t>　　</a:t>
          </a:r>
          <a:r>
            <a:rPr kumimoji="1" lang="en-US" altLang="ja-JP" sz="1500" kern="1200" dirty="0"/>
            <a:t>…</a:t>
          </a:r>
          <a:r>
            <a:rPr kumimoji="1" lang="ja-JP" altLang="en-US" sz="1500" kern="1200" dirty="0"/>
            <a:t>　　</a:t>
          </a:r>
          <a:r>
            <a:rPr kumimoji="1" lang="en-US" altLang="ja-JP" sz="1500" kern="1200" dirty="0"/>
            <a:t>…</a:t>
          </a:r>
          <a:r>
            <a:rPr kumimoji="1" lang="ja-JP" altLang="en-US" sz="1500" kern="1200" dirty="0"/>
            <a:t>　</a:t>
          </a:r>
          <a:r>
            <a:rPr kumimoji="1" lang="en-US" altLang="ja-JP" sz="1500" kern="1200" dirty="0"/>
            <a:t>2030</a:t>
          </a:r>
          <a:endParaRPr kumimoji="1" lang="ja-JP" altLang="en-US" sz="1500" kern="1200" dirty="0"/>
        </a:p>
      </dsp:txBody>
      <dsp:txXfrm>
        <a:off x="3122347" y="703549"/>
        <a:ext cx="2533709" cy="859432"/>
      </dsp:txXfrm>
    </dsp:sp>
    <dsp:sp modelId="{47BA69C9-86AA-47FE-8186-FC49F864E277}">
      <dsp:nvSpPr>
        <dsp:cNvPr id="0" name=""/>
        <dsp:cNvSpPr/>
      </dsp:nvSpPr>
      <dsp:spPr>
        <a:xfrm>
          <a:off x="5862053" y="648071"/>
          <a:ext cx="1833071" cy="95241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第</a:t>
          </a:r>
          <a:r>
            <a:rPr kumimoji="1" lang="en-US" altLang="ja-JP" sz="1400" kern="1200" dirty="0"/>
            <a:t>3</a:t>
          </a:r>
          <a:r>
            <a:rPr kumimoji="1" lang="ja-JP" altLang="en-US" sz="1400" kern="1200" dirty="0"/>
            <a:t>期中期目標期間</a:t>
          </a:r>
          <a:endParaRPr kumimoji="1" lang="en-US" altLang="ja-JP" sz="1400" kern="1200" dirty="0"/>
        </a:p>
        <a:p>
          <a:pPr marL="0" lvl="0" indent="0" algn="l" defTabSz="622300">
            <a:lnSpc>
              <a:spcPct val="90000"/>
            </a:lnSpc>
            <a:spcBef>
              <a:spcPct val="0"/>
            </a:spcBef>
            <a:spcAft>
              <a:spcPct val="35000"/>
            </a:spcAft>
            <a:buNone/>
          </a:pPr>
          <a:r>
            <a:rPr kumimoji="1" lang="en-US" altLang="ja-JP" sz="1400" kern="1200" dirty="0"/>
            <a:t>2031</a:t>
          </a:r>
          <a:r>
            <a:rPr kumimoji="1" lang="ja-JP" altLang="en-US" sz="1400" kern="1200" dirty="0"/>
            <a:t>　～</a:t>
          </a:r>
          <a:endParaRPr kumimoji="1" lang="ja-JP" altLang="en-US" sz="1600" kern="1200" dirty="0"/>
        </a:p>
      </dsp:txBody>
      <dsp:txXfrm>
        <a:off x="5908546" y="694564"/>
        <a:ext cx="1740085" cy="8594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0.08689</cdr:x>
      <cdr:y>0.50132</cdr:y>
    </cdr:from>
    <cdr:to>
      <cdr:x>0.26669</cdr:x>
      <cdr:y>0.64577</cdr:y>
    </cdr:to>
    <cdr:sp macro="" textlink="">
      <cdr:nvSpPr>
        <cdr:cNvPr id="4" name="テキスト ボックス 26"/>
        <cdr:cNvSpPr txBox="1"/>
      </cdr:nvSpPr>
      <cdr:spPr>
        <a:xfrm xmlns:a="http://schemas.openxmlformats.org/drawingml/2006/main">
          <a:off x="319431" y="1174996"/>
          <a:ext cx="660999" cy="3385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600" b="1" dirty="0">
              <a:latin typeface="BIZ UDPゴシック" panose="020B0400000000000000" pitchFamily="50" charset="-128"/>
              <a:ea typeface="BIZ UDPゴシック" panose="020B0400000000000000" pitchFamily="50" charset="-128"/>
            </a:rPr>
            <a:t>68</a:t>
          </a:r>
          <a:r>
            <a:rPr kumimoji="1" lang="ja-JP" altLang="en-US" sz="1000" b="1" dirty="0">
              <a:latin typeface="BIZ UDPゴシック" panose="020B0400000000000000" pitchFamily="50" charset="-128"/>
              <a:ea typeface="BIZ UDPゴシック" panose="020B0400000000000000" pitchFamily="50" charset="-128"/>
            </a:rPr>
            <a:t>位</a:t>
          </a:r>
        </a:p>
      </cdr:txBody>
    </cdr:sp>
  </cdr:relSizeAnchor>
</c:userShape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575" cy="498475"/>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1" tIns="45715" rIns="91431" bIns="45715" rtlCol="0"/>
          <a:lstStyle>
            <a:lvl1pPr algn="r">
              <a:defRPr sz="1200"/>
            </a:lvl1pPr>
          </a:lstStyle>
          <a:p>
            <a:fld id="{FA2F4F22-2E3E-401A-8F97-BDA6D3EBB322}" type="datetimeFigureOut">
              <a:rPr kumimoji="1" lang="ja-JP" altLang="en-US" smtClean="0"/>
              <a:t>2024/2/8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1" tIns="45715" rIns="91431" bIns="45715" rtlCol="0" anchor="b"/>
          <a:lstStyle>
            <a:lvl1pPr algn="r">
              <a:defRPr sz="1200"/>
            </a:lvl1pPr>
          </a:lstStyle>
          <a:p>
            <a:fld id="{786CF7A4-5110-4B58-9A18-9A9920468D45}" type="slidenum">
              <a:rPr kumimoji="1" lang="ja-JP" altLang="en-US" smtClean="0"/>
              <a:t>‹#›</a:t>
            </a:fld>
            <a:endParaRPr kumimoji="1" lang="ja-JP" altLang="en-US"/>
          </a:p>
        </p:txBody>
      </p:sp>
    </p:spTree>
    <p:extLst>
      <p:ext uri="{BB962C8B-B14F-4D97-AF65-F5344CB8AC3E}">
        <p14:creationId xmlns:p14="http://schemas.microsoft.com/office/powerpoint/2010/main" val="23876194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1</a:t>
            </a:fld>
            <a:endParaRPr kumimoji="1" lang="ja-JP" altLang="en-US" dirty="0"/>
          </a:p>
        </p:txBody>
      </p:sp>
    </p:spTree>
    <p:extLst>
      <p:ext uri="{BB962C8B-B14F-4D97-AF65-F5344CB8AC3E}">
        <p14:creationId xmlns:p14="http://schemas.microsoft.com/office/powerpoint/2010/main" val="163379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86CF7A4-5110-4B58-9A18-9A9920468D45}" type="slidenum">
              <a:rPr kumimoji="1" lang="ja-JP" altLang="en-US" smtClean="0"/>
              <a:t>4</a:t>
            </a:fld>
            <a:endParaRPr kumimoji="1" lang="ja-JP" altLang="en-US"/>
          </a:p>
        </p:txBody>
      </p:sp>
    </p:spTree>
    <p:extLst>
      <p:ext uri="{BB962C8B-B14F-4D97-AF65-F5344CB8AC3E}">
        <p14:creationId xmlns:p14="http://schemas.microsoft.com/office/powerpoint/2010/main" val="244406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86CF7A4-5110-4B58-9A18-9A9920468D45}" type="slidenum">
              <a:rPr kumimoji="1" lang="ja-JP" altLang="en-US" smtClean="0"/>
              <a:t>6</a:t>
            </a:fld>
            <a:endParaRPr kumimoji="1" lang="ja-JP" altLang="en-US"/>
          </a:p>
        </p:txBody>
      </p:sp>
    </p:spTree>
    <p:extLst>
      <p:ext uri="{BB962C8B-B14F-4D97-AF65-F5344CB8AC3E}">
        <p14:creationId xmlns:p14="http://schemas.microsoft.com/office/powerpoint/2010/main" val="198289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86CF7A4-5110-4B58-9A18-9A9920468D45}" type="slidenum">
              <a:rPr kumimoji="1" lang="ja-JP" altLang="en-US" smtClean="0"/>
              <a:t>12</a:t>
            </a:fld>
            <a:endParaRPr kumimoji="1" lang="ja-JP" altLang="en-US"/>
          </a:p>
        </p:txBody>
      </p:sp>
    </p:spTree>
    <p:extLst>
      <p:ext uri="{BB962C8B-B14F-4D97-AF65-F5344CB8AC3E}">
        <p14:creationId xmlns:p14="http://schemas.microsoft.com/office/powerpoint/2010/main" val="201122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86CF7A4-5110-4B58-9A18-9A9920468D45}" type="slidenum">
              <a:rPr kumimoji="1" lang="ja-JP" altLang="en-US" smtClean="0"/>
              <a:t>13</a:t>
            </a:fld>
            <a:endParaRPr kumimoji="1" lang="ja-JP" altLang="en-US"/>
          </a:p>
        </p:txBody>
      </p:sp>
    </p:spTree>
    <p:extLst>
      <p:ext uri="{BB962C8B-B14F-4D97-AF65-F5344CB8AC3E}">
        <p14:creationId xmlns:p14="http://schemas.microsoft.com/office/powerpoint/2010/main" val="3066945019"/>
      </p:ext>
    </p:extLst>
  </p:cSld>
  <p:clrMapOvr>
    <a:masterClrMapping/>
  </p:clrMapOvr>
</p:notes>
</file>

<file path=ppt/slideLayouts/_rels/slideLayout1.xml.rels><?xml version="1.0" encoding="UTF-8" ?><Relationships xmlns="http://schemas.openxmlformats.org/package/2006/relationships"><Relationship Target="../media/image1.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2.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06D7BAA-27EC-4322-9196-3053A5E8FF9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223" y="-36000"/>
            <a:ext cx="9180046" cy="6897226"/>
          </a:xfrm>
          <a:prstGeom prst="rect">
            <a:avLst/>
          </a:prstGeom>
        </p:spPr>
      </p:pic>
      <p:sp>
        <p:nvSpPr>
          <p:cNvPr id="2" name="タイトル 1"/>
          <p:cNvSpPr>
            <a:spLocks noGrp="1"/>
          </p:cNvSpPr>
          <p:nvPr>
            <p:ph type="ctrTitle" hasCustomPrompt="1"/>
          </p:nvPr>
        </p:nvSpPr>
        <p:spPr>
          <a:xfrm>
            <a:off x="2970000" y="3006000"/>
            <a:ext cx="5688632" cy="576064"/>
          </a:xfrm>
        </p:spPr>
        <p:txBody>
          <a:bodyPr>
            <a:noAutofit/>
          </a:bodyPr>
          <a:lstStyle>
            <a:lvl1pPr algn="r">
              <a:defRPr sz="3500" spc="-300">
                <a:latin typeface="游ゴシック" panose="020B0400000000000000" pitchFamily="50" charset="-128"/>
                <a:ea typeface="游ゴシック" panose="020B0400000000000000" pitchFamily="50" charset="-128"/>
              </a:defRPr>
            </a:lvl1pPr>
          </a:lstStyle>
          <a:p>
            <a:r>
              <a:rPr kumimoji="1" lang="ja-JP" altLang="en-US" dirty="0"/>
              <a:t>マスタ 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75C2320-9257-4CA3-9323-144D2EB51175}" type="datetime1">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5098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40ABE12-19BF-4217-BAFD-78AE39DEEA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224" y="-36000"/>
            <a:ext cx="9180047" cy="6897227"/>
          </a:xfrm>
          <a:prstGeom prst="rect">
            <a:avLst/>
          </a:prstGeom>
        </p:spPr>
      </p:pic>
      <p:sp>
        <p:nvSpPr>
          <p:cNvPr id="6" name="スライド番号プレースホルダー 5"/>
          <p:cNvSpPr>
            <a:spLocks noGrp="1"/>
          </p:cNvSpPr>
          <p:nvPr>
            <p:ph type="sldNum" sz="quarter" idx="12"/>
          </p:nvPr>
        </p:nvSpPr>
        <p:spPr>
          <a:xfrm>
            <a:off x="6526800" y="6217200"/>
            <a:ext cx="2133600" cy="365125"/>
          </a:xfrm>
        </p:spPr>
        <p:txBody>
          <a:bodyPr/>
          <a:lstStyle>
            <a:lvl1pPr>
              <a:defRPr sz="1000">
                <a:solidFill>
                  <a:srgbClr val="CAA82B"/>
                </a:solidFill>
                <a:latin typeface="游ゴシック" panose="020B0400000000000000" pitchFamily="50" charset="-128"/>
                <a:ea typeface="游ゴシック" panose="020B0400000000000000" pitchFamily="50" charset="-128"/>
              </a:defRPr>
            </a:lvl1pPr>
          </a:lstStyle>
          <a:p>
            <a:r>
              <a:rPr lang="en-US" altLang="ja-JP"/>
              <a:t>00</a:t>
            </a:r>
            <a:endParaRPr lang="ja-JP" altLang="en-US" dirty="0"/>
          </a:p>
        </p:txBody>
      </p:sp>
      <p:sp>
        <p:nvSpPr>
          <p:cNvPr id="8" name="タイトル 1"/>
          <p:cNvSpPr>
            <a:spLocks noGrp="1"/>
          </p:cNvSpPr>
          <p:nvPr>
            <p:ph type="title" hasCustomPrompt="1"/>
          </p:nvPr>
        </p:nvSpPr>
        <p:spPr>
          <a:xfrm>
            <a:off x="414000" y="378000"/>
            <a:ext cx="8229600" cy="508918"/>
          </a:xfrm>
        </p:spPr>
        <p:txBody>
          <a:bodyPr>
            <a:noAutofit/>
          </a:bodyPr>
          <a:lstStyle>
            <a:lvl1pPr algn="l">
              <a:defRPr sz="2900" spc="-300">
                <a:latin typeface="游ゴシック" panose="020B0400000000000000" pitchFamily="50" charset="-128"/>
                <a:ea typeface="游ゴシック" panose="020B0400000000000000" pitchFamily="50" charset="-128"/>
              </a:defRPr>
            </a:lvl1pPr>
          </a:lstStyle>
          <a:p>
            <a:r>
              <a:rPr kumimoji="1" lang="ja-JP" altLang="en-US" dirty="0"/>
              <a:t>マスタ タイトルの書式設定</a:t>
            </a:r>
          </a:p>
        </p:txBody>
      </p:sp>
    </p:spTree>
    <p:extLst>
      <p:ext uri="{BB962C8B-B14F-4D97-AF65-F5344CB8AC3E}">
        <p14:creationId xmlns:p14="http://schemas.microsoft.com/office/powerpoint/2010/main" val="418880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theme/theme1.xml" Type="http://schemas.openxmlformats.org/officeDocument/2006/relationships/theme"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2.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diagrams/data2.xml" Type="http://schemas.openxmlformats.org/officeDocument/2006/relationships/diagramData" Id="rId8"></Relationship><Relationship Target="../diagrams/layout1.xml" Type="http://schemas.openxmlformats.org/officeDocument/2006/relationships/diagramLayout" Id="rId3"></Relationship><Relationship Target="../media/image10.png" Type="http://schemas.openxmlformats.org/officeDocument/2006/relationships/image" Id="rId7"></Relationship><Relationship Target="../diagrams/drawing2.xml" Type="http://schemas.microsoft.com/office/2007/relationships/diagramDrawing" Id="rId12"></Relationship><Relationship Target="../diagrams/data1.xml" Type="http://schemas.openxmlformats.org/officeDocument/2006/relationships/diagramData" Id="rId2"></Relationship><Relationship Target="../slideLayouts/slideLayout2.xml" Type="http://schemas.openxmlformats.org/officeDocument/2006/relationships/slideLayout" Id="rId1"></Relationship><Relationship Target="../diagrams/drawing1.xml" Type="http://schemas.microsoft.com/office/2007/relationships/diagramDrawing" Id="rId6"></Relationship><Relationship Target="../diagrams/colors2.xml" Type="http://schemas.openxmlformats.org/officeDocument/2006/relationships/diagramColors" Id="rId11"></Relationship><Relationship Target="../diagrams/colors1.xml" Type="http://schemas.openxmlformats.org/officeDocument/2006/relationships/diagramColors" Id="rId5"></Relationship><Relationship Target="../diagrams/quickStyle2.xml" Type="http://schemas.openxmlformats.org/officeDocument/2006/relationships/diagramQuickStyle" Id="rId10"></Relationship><Relationship Target="../diagrams/quickStyle1.xml" Type="http://schemas.openxmlformats.org/officeDocument/2006/relationships/diagramQuickStyle" Id="rId4"></Relationship><Relationship Target="../diagrams/layout2.xml" Type="http://schemas.openxmlformats.org/officeDocument/2006/relationships/diagramLayout" Id="rId9"></Relationship></Relationships>
</file>

<file path=ppt/slides/_rels/slide12.xml.rels><?xml version="1.0" encoding="UTF-8" ?><Relationships xmlns="http://schemas.openxmlformats.org/package/2006/relationships"><Relationship Target="../media/image11.png" Type="http://schemas.openxmlformats.org/officeDocument/2006/relationships/image" Id="rId3"></Relationship><Relationship Target="../notesSlides/notesSlide4.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3.xml.rels><?xml version="1.0" encoding="UTF-8" ?><Relationships xmlns="http://schemas.openxmlformats.org/package/2006/relationships"><Relationship Target="../notesSlides/notesSlide5.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diagrams/layout3.xml" Type="http://schemas.openxmlformats.org/officeDocument/2006/relationships/diagramLayout" Id="rId3"></Relationship><Relationship Target="../diagrams/data3.xml" Type="http://schemas.openxmlformats.org/officeDocument/2006/relationships/diagramData" Id="rId2"></Relationship><Relationship Target="../slideLayouts/slideLayout2.xml" Type="http://schemas.openxmlformats.org/officeDocument/2006/relationships/slideLayout" Id="rId1"></Relationship><Relationship Target="../diagrams/drawing3.xml" Type="http://schemas.microsoft.com/office/2007/relationships/diagramDrawing" Id="rId6"></Relationship><Relationship Target="../diagrams/colors3.xml" Type="http://schemas.openxmlformats.org/officeDocument/2006/relationships/diagramColors" Id="rId5"></Relationship><Relationship Target="../diagrams/quickStyle3.xml" Type="http://schemas.openxmlformats.org/officeDocument/2006/relationships/diagramQuickStyle" Id="rId4"></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charts/chart1.xml" Type="http://schemas.openxmlformats.org/officeDocument/2006/relationships/chart" Id="rId3"></Relationship><Relationship Target="../notesSlides/notesSlide2.xml" Type="http://schemas.openxmlformats.org/officeDocument/2006/relationships/notesSlide" Id="rId2"></Relationship><Relationship Target="../slideLayouts/slideLayout2.xml" Type="http://schemas.openxmlformats.org/officeDocument/2006/relationships/slideLayout" Id="rId1"></Relationship><Relationship Target="../charts/chart2.xml" Type="http://schemas.openxmlformats.org/officeDocument/2006/relationships/chart" Id="rId4"></Relationship></Relationships>
</file>

<file path=ppt/slides/_rels/slide5.xml.rels><?xml version="1.0" encoding="UTF-8" ?><Relationships xmlns="http://schemas.openxmlformats.org/package/2006/relationships"><Relationship Target="../media/image4.emf" Type="http://schemas.openxmlformats.org/officeDocument/2006/relationships/image" Id="rId3"></Relationship><Relationship Target="../media/image3.jpeg" Type="http://schemas.openxmlformats.org/officeDocument/2006/relationships/image" Id="rId2"></Relationship><Relationship Target="../slideLayouts/slideLayout2.xml" Type="http://schemas.openxmlformats.org/officeDocument/2006/relationships/slideLayout" Id="rId1"></Relationship><Relationship Target="../media/image7.png" Type="http://schemas.openxmlformats.org/officeDocument/2006/relationships/image" Id="rId6"></Relationship><Relationship Target="../media/image6.png" Type="http://schemas.openxmlformats.org/officeDocument/2006/relationships/image" Id="rId5"></Relationship><Relationship Target="../media/image5.emf" Type="http://schemas.openxmlformats.org/officeDocument/2006/relationships/image" Id="rId4"></Relationship></Relationships>
</file>

<file path=ppt/slides/_rels/slide6.xml.rels><?xml version="1.0" encoding="UTF-8" ?><Relationships xmlns="http://schemas.openxmlformats.org/package/2006/relationships"><Relationship Target="../media/image8.png" Type="http://schemas.openxmlformats.org/officeDocument/2006/relationships/image" Id="rId3"></Relationship><Relationship Target="../notesSlides/notesSlide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63769"/>
            <a:ext cx="9144000" cy="3323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833539" y="3559094"/>
            <a:ext cx="74769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050247" y="1140127"/>
            <a:ext cx="1387685" cy="38112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資料３</a:t>
            </a:r>
            <a:endParaRPr lang="en-US" altLang="ja-JP"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6"/>
          <p:cNvSpPr txBox="1"/>
          <p:nvPr/>
        </p:nvSpPr>
        <p:spPr>
          <a:xfrm>
            <a:off x="5639288" y="608377"/>
            <a:ext cx="3278406" cy="49000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92" dirty="0">
                <a:latin typeface="Meiryo UI" panose="020B0604030504040204" pitchFamily="50" charset="-128"/>
                <a:ea typeface="Meiryo UI" panose="020B0604030504040204" pitchFamily="50" charset="-128"/>
                <a:cs typeface="Meiryo UI" panose="020B0604030504040204" pitchFamily="50" charset="-128"/>
              </a:rPr>
              <a:t>2024.2.9</a:t>
            </a:r>
          </a:p>
          <a:p>
            <a:r>
              <a:rPr lang="ja-JP" altLang="en-US" sz="1292"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回副首都推進本部（大阪府市）会議</a:t>
            </a:r>
          </a:p>
        </p:txBody>
      </p:sp>
      <p:sp>
        <p:nvSpPr>
          <p:cNvPr id="8" name="タイトル 1"/>
          <p:cNvSpPr txBox="1">
            <a:spLocks/>
          </p:cNvSpPr>
          <p:nvPr/>
        </p:nvSpPr>
        <p:spPr>
          <a:xfrm>
            <a:off x="418669" y="5296900"/>
            <a:ext cx="8306661" cy="495172"/>
          </a:xfrm>
          <a:prstGeom prst="rect">
            <a:avLst/>
          </a:prstGeom>
        </p:spPr>
        <p:txBody>
          <a:bodyPr vert="horz" lIns="84406" tIns="42203" rIns="84406" bIns="42203"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662"/>
              </a:spcBef>
            </a:pPr>
            <a:r>
              <a:rPr lang="ja-JP" altLang="en-US" sz="2215" b="1" dirty="0">
                <a:latin typeface="Meiryo UI" panose="020B0604030504040204" pitchFamily="50" charset="-128"/>
                <a:ea typeface="Meiryo UI" panose="020B0604030504040204" pitchFamily="50" charset="-128"/>
                <a:cs typeface="Meiryo UI" panose="020B0604030504040204" pitchFamily="50" charset="-128"/>
              </a:rPr>
              <a:t>公立大学法人大阪</a:t>
            </a:r>
            <a:endParaRPr lang="en-US" altLang="ja-JP" sz="2215"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204849" y="2463179"/>
            <a:ext cx="9144000" cy="884374"/>
          </a:xfrm>
          <a:prstGeom prst="rect">
            <a:avLst/>
          </a:prstGeom>
        </p:spPr>
        <p:txBody>
          <a:bodyPr vert="horz" lIns="84406" tIns="42203" rIns="84406" bIns="42203"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662"/>
              </a:spcBef>
            </a:pPr>
            <a:r>
              <a:rPr lang="ja-JP" altLang="en-US" sz="2954" b="1" dirty="0">
                <a:latin typeface="Meiryo UI" panose="020B0604030504040204" pitchFamily="50" charset="-128"/>
                <a:ea typeface="Meiryo UI" panose="020B0604030504040204" pitchFamily="50" charset="-128"/>
                <a:cs typeface="Meiryo UI" panose="020B0604030504040204" pitchFamily="50" charset="-128"/>
              </a:rPr>
              <a:t>大学のさらなる発展に向けた新たな取り組み</a:t>
            </a:r>
            <a:endParaRPr lang="en-US" altLang="ja-JP" sz="2954" b="1" dirty="0">
              <a:latin typeface="Meiryo UI" panose="020B0604030504040204" pitchFamily="50" charset="-128"/>
              <a:ea typeface="Meiryo UI" panose="020B0604030504040204" pitchFamily="50" charset="-128"/>
              <a:cs typeface="Meiryo UI" panose="020B0604030504040204" pitchFamily="50" charset="-128"/>
            </a:endParaRPr>
          </a:p>
          <a:p>
            <a:pPr>
              <a:spcBef>
                <a:spcPts val="1662"/>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～第２期中期目標期間（</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年度）～</a:t>
            </a:r>
          </a:p>
        </p:txBody>
      </p:sp>
    </p:spTree>
    <p:extLst>
      <p:ext uri="{BB962C8B-B14F-4D97-AF65-F5344CB8AC3E}">
        <p14:creationId xmlns:p14="http://schemas.microsoft.com/office/powerpoint/2010/main" val="183670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64538" y="692696"/>
            <a:ext cx="8527942" cy="5580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endParaRPr lang="en-US" altLang="ja-JP" sz="2800" b="1" dirty="0">
              <a:solidFill>
                <a:schemeClr val="tx1"/>
              </a:solidFill>
              <a:latin typeface="+mn-ea"/>
            </a:endParaRPr>
          </a:p>
          <a:p>
            <a:pPr algn="ctr">
              <a:lnSpc>
                <a:spcPts val="1500"/>
              </a:lnSpc>
            </a:pPr>
            <a:endParaRPr lang="en-US" altLang="ja-JP" sz="3200" b="1" dirty="0">
              <a:solidFill>
                <a:schemeClr val="tx1"/>
              </a:solidFill>
              <a:latin typeface="+mn-ea"/>
            </a:endParaRPr>
          </a:p>
          <a:p>
            <a:pPr>
              <a:lnSpc>
                <a:spcPts val="1500"/>
              </a:lnSpc>
            </a:pPr>
            <a:r>
              <a:rPr lang="ja-JP" altLang="en-US" sz="1400" b="1" dirty="0">
                <a:solidFill>
                  <a:schemeClr val="tx1"/>
                </a:solidFill>
                <a:latin typeface="+mn-ea"/>
              </a:rPr>
              <a:t>　</a:t>
            </a:r>
            <a:r>
              <a:rPr lang="ja-JP" altLang="en-US" b="1" dirty="0">
                <a:solidFill>
                  <a:schemeClr val="tx1"/>
                </a:solidFill>
                <a:latin typeface="+mn-ea"/>
              </a:rPr>
              <a:t>ねらい</a:t>
            </a:r>
            <a:endParaRPr lang="en-US" altLang="ja-JP" b="1" dirty="0">
              <a:solidFill>
                <a:schemeClr val="tx1"/>
              </a:solidFill>
              <a:latin typeface="+mn-ea"/>
            </a:endParaRPr>
          </a:p>
          <a:p>
            <a:pPr>
              <a:lnSpc>
                <a:spcPts val="1500"/>
              </a:lnSpc>
            </a:pPr>
            <a:endParaRPr lang="en-US" altLang="ja-JP" sz="2000" b="1" dirty="0">
              <a:solidFill>
                <a:schemeClr val="tx1"/>
              </a:solidFill>
              <a:latin typeface="+mn-ea"/>
            </a:endParaRPr>
          </a:p>
          <a:p>
            <a:pPr algn="ctr">
              <a:lnSpc>
                <a:spcPts val="1500"/>
              </a:lnSpc>
            </a:pPr>
            <a:endParaRPr lang="en-US" altLang="ja-JP" sz="2400" b="1" dirty="0">
              <a:solidFill>
                <a:schemeClr val="tx1"/>
              </a:solidFill>
              <a:latin typeface="+mn-ea"/>
            </a:endParaRPr>
          </a:p>
          <a:p>
            <a:pPr>
              <a:lnSpc>
                <a:spcPts val="2000"/>
              </a:lnSpc>
            </a:pPr>
            <a:r>
              <a:rPr lang="ja-JP" altLang="en-US" sz="1600" b="1" dirty="0">
                <a:solidFill>
                  <a:schemeClr val="tx1"/>
                </a:solidFill>
                <a:latin typeface="+mn-ea"/>
              </a:rPr>
              <a:t>  ○多様な研究シーズ等、本学の「総合知」を活かして、行政や民間と具体的な連携・共創</a:t>
            </a:r>
            <a:endParaRPr lang="en-US" altLang="ja-JP" sz="1600" b="1" dirty="0">
              <a:solidFill>
                <a:schemeClr val="tx1"/>
              </a:solidFill>
              <a:latin typeface="+mn-ea"/>
            </a:endParaRPr>
          </a:p>
          <a:p>
            <a:pPr>
              <a:lnSpc>
                <a:spcPts val="2000"/>
              </a:lnSpc>
            </a:pPr>
            <a:r>
              <a:rPr lang="ja-JP" altLang="en-US" sz="1600" b="1" dirty="0">
                <a:solidFill>
                  <a:schemeClr val="tx1"/>
                </a:solidFill>
                <a:latin typeface="+mn-ea"/>
              </a:rPr>
              <a:t> 　  により社会実装につなげ、大阪・日本の産業力に貢献し、成長を牽引</a:t>
            </a:r>
            <a:endParaRPr lang="en-US" altLang="ja-JP" sz="1600" b="1" dirty="0">
              <a:solidFill>
                <a:schemeClr val="tx1"/>
              </a:solidFill>
              <a:latin typeface="+mn-ea"/>
            </a:endParaRPr>
          </a:p>
          <a:p>
            <a:pPr>
              <a:lnSpc>
                <a:spcPts val="1500"/>
              </a:lnSpc>
            </a:pPr>
            <a:endParaRPr lang="en-US" altLang="ja-JP" sz="1600" b="1" dirty="0">
              <a:solidFill>
                <a:schemeClr val="tx1"/>
              </a:solidFill>
              <a:latin typeface="+mn-ea"/>
            </a:endParaRPr>
          </a:p>
          <a:p>
            <a:pPr>
              <a:lnSpc>
                <a:spcPts val="1500"/>
              </a:lnSpc>
            </a:pPr>
            <a:r>
              <a:rPr lang="ja-JP" altLang="en-US" sz="1600" b="1" dirty="0">
                <a:solidFill>
                  <a:schemeClr val="tx1"/>
                </a:solidFill>
                <a:latin typeface="+mn-ea"/>
              </a:rPr>
              <a:t>  ○自ら稼ぐ大学へ進化（</a:t>
            </a:r>
            <a:r>
              <a:rPr lang="en-US" altLang="ja-JP" sz="1600" b="1" dirty="0">
                <a:solidFill>
                  <a:schemeClr val="tx1"/>
                </a:solidFill>
                <a:latin typeface="+mn-ea"/>
              </a:rPr>
              <a:t>2030</a:t>
            </a:r>
            <a:r>
              <a:rPr lang="ja-JP" altLang="en-US" sz="1600" b="1" dirty="0">
                <a:solidFill>
                  <a:schemeClr val="tx1"/>
                </a:solidFill>
                <a:latin typeface="+mn-ea"/>
              </a:rPr>
              <a:t>年度に外部資金</a:t>
            </a:r>
            <a:r>
              <a:rPr lang="en-US" altLang="ja-JP" sz="1600" b="1" dirty="0">
                <a:solidFill>
                  <a:schemeClr val="tx1"/>
                </a:solidFill>
                <a:latin typeface="+mn-ea"/>
              </a:rPr>
              <a:t>200</a:t>
            </a:r>
            <a:r>
              <a:rPr lang="ja-JP" altLang="en-US" sz="1600" b="1" dirty="0">
                <a:solidFill>
                  <a:schemeClr val="tx1"/>
                </a:solidFill>
                <a:latin typeface="+mn-ea"/>
              </a:rPr>
              <a:t>億円をめざす）</a:t>
            </a:r>
            <a:endParaRPr lang="en-US" altLang="ja-JP" sz="1600" b="1" dirty="0">
              <a:solidFill>
                <a:schemeClr val="tx1"/>
              </a:solidFill>
              <a:latin typeface="+mn-ea"/>
            </a:endParaRPr>
          </a:p>
          <a:p>
            <a:pPr>
              <a:lnSpc>
                <a:spcPts val="1500"/>
              </a:lnSpc>
            </a:pPr>
            <a:endParaRPr lang="en-US" altLang="ja-JP" sz="1600" b="1" dirty="0">
              <a:solidFill>
                <a:schemeClr val="tx1"/>
              </a:solidFill>
              <a:latin typeface="+mn-ea"/>
            </a:endParaRPr>
          </a:p>
          <a:p>
            <a:pPr>
              <a:lnSpc>
                <a:spcPts val="2000"/>
              </a:lnSpc>
            </a:pPr>
            <a:r>
              <a:rPr lang="ja-JP" altLang="en-US" sz="1600" b="1" dirty="0">
                <a:solidFill>
                  <a:schemeClr val="tx1"/>
                </a:solidFill>
                <a:latin typeface="+mn-ea"/>
              </a:rPr>
              <a:t>  ○森之宮キャンパスは、都市シンクタンク機能、産学官民連携の</a:t>
            </a:r>
            <a:r>
              <a:rPr lang="en-US" altLang="ja-JP" sz="1600" b="1" dirty="0">
                <a:solidFill>
                  <a:schemeClr val="tx1"/>
                </a:solidFill>
                <a:latin typeface="+mn-ea"/>
              </a:rPr>
              <a:t>HQ</a:t>
            </a:r>
            <a:r>
              <a:rPr lang="ja-JP" altLang="en-US" sz="1600" b="1" dirty="0">
                <a:solidFill>
                  <a:schemeClr val="tx1"/>
                </a:solidFill>
                <a:latin typeface="+mn-ea"/>
              </a:rPr>
              <a:t>としての機能を整備し、</a:t>
            </a:r>
            <a:endParaRPr lang="en-US" altLang="ja-JP" sz="1600" b="1" dirty="0">
              <a:solidFill>
                <a:schemeClr val="tx1"/>
              </a:solidFill>
              <a:latin typeface="+mn-ea"/>
            </a:endParaRPr>
          </a:p>
          <a:p>
            <a:pPr>
              <a:lnSpc>
                <a:spcPts val="2000"/>
              </a:lnSpc>
            </a:pPr>
            <a:r>
              <a:rPr lang="ja-JP" altLang="en-US" sz="1600" b="1" dirty="0">
                <a:solidFill>
                  <a:schemeClr val="tx1"/>
                </a:solidFill>
                <a:latin typeface="+mn-ea"/>
              </a:rPr>
              <a:t>　   あわせて森之宮キャンパス</a:t>
            </a:r>
            <a:r>
              <a:rPr lang="en-US" altLang="ja-JP" sz="1600" b="1" dirty="0">
                <a:solidFill>
                  <a:schemeClr val="tx1"/>
                </a:solidFill>
                <a:latin typeface="+mn-ea"/>
              </a:rPr>
              <a:t>1.5</a:t>
            </a:r>
            <a:r>
              <a:rPr lang="ja-JP" altLang="en-US" sz="1600" b="1" dirty="0">
                <a:solidFill>
                  <a:schemeClr val="tx1"/>
                </a:solidFill>
                <a:latin typeface="+mn-ea"/>
              </a:rPr>
              <a:t>期計画においてさらなる拡充をめざす</a:t>
            </a:r>
            <a:endParaRPr lang="en-US" altLang="ja-JP" sz="1600" b="1" dirty="0">
              <a:solidFill>
                <a:schemeClr val="tx1"/>
              </a:solidFill>
              <a:latin typeface="+mn-ea"/>
            </a:endParaRPr>
          </a:p>
          <a:p>
            <a:pPr>
              <a:lnSpc>
                <a:spcPts val="1500"/>
              </a:lnSpc>
            </a:pPr>
            <a:endParaRPr lang="en-US" altLang="ja-JP" sz="1600" b="1" dirty="0">
              <a:solidFill>
                <a:schemeClr val="tx1"/>
              </a:solidFill>
              <a:latin typeface="+mn-ea"/>
            </a:endParaRPr>
          </a:p>
          <a:p>
            <a:pPr>
              <a:lnSpc>
                <a:spcPts val="1500"/>
              </a:lnSpc>
            </a:pPr>
            <a:r>
              <a:rPr lang="ja-JP" altLang="en-US" sz="1600" b="1" dirty="0">
                <a:solidFill>
                  <a:schemeClr val="tx1"/>
                </a:solidFill>
                <a:latin typeface="+mn-ea"/>
              </a:rPr>
              <a:t>  ○「産学官民共創本部」創設（</a:t>
            </a:r>
            <a:r>
              <a:rPr lang="en-US" altLang="ja-JP" sz="1600" b="1" dirty="0">
                <a:solidFill>
                  <a:schemeClr val="tx1"/>
                </a:solidFill>
                <a:latin typeface="+mn-ea"/>
              </a:rPr>
              <a:t>2024</a:t>
            </a:r>
            <a:r>
              <a:rPr lang="ja-JP" altLang="en-US" sz="1600" b="1" dirty="0">
                <a:solidFill>
                  <a:schemeClr val="tx1"/>
                </a:solidFill>
                <a:latin typeface="+mn-ea"/>
              </a:rPr>
              <a:t>年</a:t>
            </a:r>
            <a:r>
              <a:rPr lang="en-US" altLang="ja-JP" sz="1600" b="1" dirty="0">
                <a:solidFill>
                  <a:schemeClr val="tx1"/>
                </a:solidFill>
                <a:latin typeface="+mn-ea"/>
              </a:rPr>
              <a:t>4</a:t>
            </a:r>
            <a:r>
              <a:rPr lang="ja-JP" altLang="en-US" sz="1600" b="1" dirty="0">
                <a:solidFill>
                  <a:schemeClr val="tx1"/>
                </a:solidFill>
                <a:latin typeface="+mn-ea"/>
              </a:rPr>
              <a:t>月）</a:t>
            </a:r>
          </a:p>
          <a:p>
            <a:pPr>
              <a:lnSpc>
                <a:spcPts val="1500"/>
              </a:lnSpc>
            </a:pPr>
            <a:r>
              <a:rPr lang="ja-JP" altLang="en-US" sz="1600" b="1" dirty="0">
                <a:solidFill>
                  <a:schemeClr val="tx1"/>
                </a:solidFill>
                <a:latin typeface="+mn-ea"/>
              </a:rPr>
              <a:t>　　</a:t>
            </a:r>
          </a:p>
          <a:p>
            <a:pPr>
              <a:lnSpc>
                <a:spcPts val="1500"/>
              </a:lnSpc>
            </a:pPr>
            <a:r>
              <a:rPr lang="ja-JP" altLang="en-US" sz="1600" b="1" dirty="0">
                <a:solidFill>
                  <a:schemeClr val="tx1"/>
                </a:solidFill>
                <a:latin typeface="+mn-ea"/>
              </a:rPr>
              <a:t>　　　 研究成果出口のマルチパスウェイ化</a:t>
            </a:r>
            <a:r>
              <a:rPr lang="en-US" altLang="ja-JP" sz="1100" b="1" dirty="0">
                <a:solidFill>
                  <a:schemeClr val="tx1"/>
                </a:solidFill>
                <a:latin typeface="+mn-ea"/>
              </a:rPr>
              <a:t>※</a:t>
            </a:r>
            <a:r>
              <a:rPr lang="ja-JP" altLang="en-US" sz="1600" b="1" dirty="0">
                <a:solidFill>
                  <a:schemeClr val="tx1"/>
                </a:solidFill>
                <a:latin typeface="+mn-ea"/>
              </a:rPr>
              <a:t>による実証実験と社会実装の加速</a:t>
            </a:r>
          </a:p>
          <a:p>
            <a:pPr>
              <a:lnSpc>
                <a:spcPts val="1500"/>
              </a:lnSpc>
            </a:pPr>
            <a:r>
              <a:rPr lang="ja-JP" altLang="en-US" sz="1200" b="1" dirty="0">
                <a:solidFill>
                  <a:schemeClr val="tx1"/>
                </a:solidFill>
                <a:latin typeface="+mn-ea"/>
              </a:rPr>
              <a:t>                       　　 </a:t>
            </a:r>
            <a:r>
              <a:rPr lang="en-US" altLang="ja-JP" sz="1200" b="1" dirty="0">
                <a:solidFill>
                  <a:schemeClr val="tx1"/>
                </a:solidFill>
                <a:latin typeface="+mn-ea"/>
              </a:rPr>
              <a:t>※</a:t>
            </a:r>
            <a:r>
              <a:rPr lang="ja-JP" altLang="en-US" sz="1200" b="1" dirty="0">
                <a:solidFill>
                  <a:schemeClr val="tx1"/>
                </a:solidFill>
                <a:latin typeface="+mn-ea"/>
              </a:rPr>
              <a:t>マルチパスウェイ化：共同研究・スタートアップ・特許ライセンス化などの多くの選択肢を持つこと</a:t>
            </a:r>
          </a:p>
          <a:p>
            <a:pPr>
              <a:lnSpc>
                <a:spcPts val="1500"/>
              </a:lnSpc>
            </a:pPr>
            <a:endParaRPr lang="en-US" altLang="ja-JP" sz="1600" b="1" dirty="0">
              <a:solidFill>
                <a:schemeClr val="tx1"/>
              </a:solidFill>
              <a:latin typeface="+mn-ea"/>
            </a:endParaRPr>
          </a:p>
          <a:p>
            <a:pPr>
              <a:lnSpc>
                <a:spcPts val="1500"/>
              </a:lnSpc>
            </a:pPr>
            <a:endParaRPr lang="en-US" altLang="ja-JP" sz="1600" b="1" dirty="0">
              <a:solidFill>
                <a:schemeClr val="tx1"/>
              </a:solidFill>
              <a:latin typeface="+mn-ea"/>
            </a:endParaRPr>
          </a:p>
          <a:p>
            <a:pPr>
              <a:lnSpc>
                <a:spcPts val="2200"/>
              </a:lnSpc>
            </a:pPr>
            <a:r>
              <a:rPr lang="ja-JP" altLang="en-US" sz="2000" b="1" dirty="0">
                <a:solidFill>
                  <a:schemeClr val="tx1"/>
                </a:solidFill>
                <a:latin typeface="+mn-ea"/>
              </a:rPr>
              <a:t>  </a:t>
            </a:r>
            <a:endParaRPr lang="en-US" altLang="ja-JP" sz="2000" b="1" dirty="0">
              <a:solidFill>
                <a:schemeClr val="tx1"/>
              </a:solidFill>
              <a:latin typeface="+mn-ea"/>
            </a:endParaRPr>
          </a:p>
          <a:p>
            <a:pPr>
              <a:lnSpc>
                <a:spcPts val="2800"/>
              </a:lnSpc>
            </a:pPr>
            <a:r>
              <a:rPr lang="ja-JP" altLang="en-US" sz="2000" b="1" dirty="0">
                <a:solidFill>
                  <a:schemeClr val="tx1"/>
                </a:solidFill>
                <a:latin typeface="+mn-ea"/>
              </a:rPr>
              <a:t>　（</a:t>
            </a:r>
            <a:r>
              <a:rPr lang="en-US" altLang="ja-JP" sz="2000" b="1" dirty="0">
                <a:solidFill>
                  <a:schemeClr val="tx1"/>
                </a:solidFill>
                <a:latin typeface="+mn-ea"/>
              </a:rPr>
              <a:t>1</a:t>
            </a:r>
            <a:r>
              <a:rPr lang="ja-JP" altLang="en-US" sz="2000" b="1" dirty="0">
                <a:solidFill>
                  <a:schemeClr val="tx1"/>
                </a:solidFill>
                <a:latin typeface="+mn-ea"/>
              </a:rPr>
              <a:t>）都市シンクタンク機能の強化</a:t>
            </a:r>
            <a:endParaRPr lang="en-US" altLang="ja-JP" sz="2000" b="1" dirty="0">
              <a:solidFill>
                <a:schemeClr val="tx1"/>
              </a:solidFill>
              <a:latin typeface="+mn-ea"/>
            </a:endParaRPr>
          </a:p>
          <a:p>
            <a:pPr>
              <a:lnSpc>
                <a:spcPts val="2800"/>
              </a:lnSpc>
            </a:pPr>
            <a:r>
              <a:rPr lang="ja-JP" altLang="en-US" sz="2000" b="1" dirty="0">
                <a:solidFill>
                  <a:schemeClr val="tx1"/>
                </a:solidFill>
                <a:latin typeface="+mn-ea"/>
              </a:rPr>
              <a:t>　（</a:t>
            </a:r>
            <a:r>
              <a:rPr lang="en-US" altLang="ja-JP" sz="2000" b="1" dirty="0">
                <a:solidFill>
                  <a:schemeClr val="tx1"/>
                </a:solidFill>
                <a:latin typeface="+mn-ea"/>
              </a:rPr>
              <a:t>2</a:t>
            </a:r>
            <a:r>
              <a:rPr lang="ja-JP" altLang="en-US" sz="2000" b="1" dirty="0">
                <a:solidFill>
                  <a:schemeClr val="tx1"/>
                </a:solidFill>
                <a:latin typeface="+mn-ea"/>
              </a:rPr>
              <a:t>）技術インキュベーション機能の強化</a:t>
            </a:r>
            <a:endParaRPr lang="en-US" altLang="ja-JP" sz="2000" b="1" dirty="0">
              <a:solidFill>
                <a:schemeClr val="tx1"/>
              </a:solidFill>
              <a:latin typeface="+mn-ea"/>
            </a:endParaRPr>
          </a:p>
          <a:p>
            <a:pPr>
              <a:lnSpc>
                <a:spcPts val="2800"/>
              </a:lnSpc>
            </a:pPr>
            <a:r>
              <a:rPr lang="ja-JP" altLang="en-US" sz="2000" b="1" dirty="0">
                <a:solidFill>
                  <a:schemeClr val="tx1"/>
                </a:solidFill>
                <a:latin typeface="+mn-ea"/>
              </a:rPr>
              <a:t>　（</a:t>
            </a:r>
            <a:r>
              <a:rPr lang="en-US" altLang="ja-JP" sz="2000" b="1" dirty="0">
                <a:solidFill>
                  <a:schemeClr val="tx1"/>
                </a:solidFill>
                <a:latin typeface="+mn-ea"/>
              </a:rPr>
              <a:t>3</a:t>
            </a:r>
            <a:r>
              <a:rPr lang="ja-JP" altLang="en-US" sz="2000" b="1" dirty="0">
                <a:solidFill>
                  <a:schemeClr val="tx1"/>
                </a:solidFill>
                <a:latin typeface="+mn-ea"/>
              </a:rPr>
              <a:t>）スタートアップ創出・支援</a:t>
            </a:r>
            <a:endParaRPr lang="en-US" altLang="ja-JP" sz="2000" b="1" dirty="0">
              <a:solidFill>
                <a:schemeClr val="tx1"/>
              </a:solidFill>
              <a:latin typeface="+mn-ea"/>
            </a:endParaRPr>
          </a:p>
          <a:p>
            <a:pPr algn="ctr">
              <a:lnSpc>
                <a:spcPts val="1500"/>
              </a:lnSpc>
            </a:pPr>
            <a:endParaRPr lang="en-US" altLang="ja-JP" sz="2400" b="1" dirty="0">
              <a:solidFill>
                <a:schemeClr val="tx1"/>
              </a:solidFill>
              <a:latin typeface="+mn-ea"/>
            </a:endParaRPr>
          </a:p>
          <a:p>
            <a:pPr algn="ctr">
              <a:lnSpc>
                <a:spcPts val="1500"/>
              </a:lnSpc>
            </a:pPr>
            <a:endParaRPr lang="en-US" altLang="ja-JP" sz="2400" b="1" dirty="0">
              <a:solidFill>
                <a:schemeClr val="tx1"/>
              </a:solidFill>
              <a:latin typeface="+mn-ea"/>
            </a:endParaRPr>
          </a:p>
          <a:p>
            <a:pPr algn="ctr">
              <a:lnSpc>
                <a:spcPts val="1500"/>
              </a:lnSpc>
            </a:pPr>
            <a:endParaRPr lang="en-US" altLang="ja-JP" sz="2400" b="1" dirty="0">
              <a:solidFill>
                <a:schemeClr val="tx1"/>
              </a:solidFill>
              <a:latin typeface="+mn-ea"/>
            </a:endParaRPr>
          </a:p>
          <a:p>
            <a:pPr>
              <a:lnSpc>
                <a:spcPts val="1500"/>
              </a:lnSpc>
            </a:pPr>
            <a:r>
              <a:rPr lang="ja-JP" altLang="en-US" sz="2000" dirty="0">
                <a:solidFill>
                  <a:schemeClr val="tx1"/>
                </a:solidFill>
                <a:latin typeface="+mn-ea"/>
              </a:rPr>
              <a:t>　</a:t>
            </a:r>
            <a:endParaRPr lang="en-US" altLang="ja-JP" dirty="0">
              <a:solidFill>
                <a:schemeClr val="tx1"/>
              </a:solidFill>
              <a:latin typeface="+mn-ea"/>
            </a:endParaRPr>
          </a:p>
          <a:p>
            <a:pPr>
              <a:lnSpc>
                <a:spcPts val="1500"/>
              </a:lnSpc>
            </a:pPr>
            <a:r>
              <a:rPr lang="ja-JP" altLang="en-US" dirty="0">
                <a:solidFill>
                  <a:schemeClr val="tx1"/>
                </a:solidFill>
                <a:latin typeface="+mn-ea"/>
              </a:rPr>
              <a:t>　　</a:t>
            </a:r>
            <a:endParaRPr lang="en-US" altLang="ja-JP" dirty="0">
              <a:solidFill>
                <a:schemeClr val="tx1"/>
              </a:solidFill>
              <a:latin typeface="+mn-ea"/>
            </a:endParaRPr>
          </a:p>
        </p:txBody>
      </p:sp>
      <p:sp>
        <p:nvSpPr>
          <p:cNvPr id="2" name="正方形/長方形 1"/>
          <p:cNvSpPr/>
          <p:nvPr/>
        </p:nvSpPr>
        <p:spPr>
          <a:xfrm>
            <a:off x="528987" y="1412776"/>
            <a:ext cx="8019509" cy="3024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84469" y="530543"/>
            <a:ext cx="444572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j-ea"/>
                <a:ea typeface="+mj-ea"/>
              </a:rPr>
              <a:t> ２．産学官民共創</a:t>
            </a:r>
            <a:endParaRPr lang="ja-JP" altLang="en-US" sz="2000" dirty="0">
              <a:solidFill>
                <a:schemeClr val="tx1"/>
              </a:solidFill>
              <a:latin typeface="+mn-ea"/>
            </a:endParaRPr>
          </a:p>
        </p:txBody>
      </p:sp>
      <p:sp>
        <p:nvSpPr>
          <p:cNvPr id="3" name="スライド番号プレースホルダー 5">
            <a:extLst>
              <a:ext uri="{FF2B5EF4-FFF2-40B4-BE49-F238E27FC236}">
                <a16:creationId xmlns:a16="http://schemas.microsoft.com/office/drawing/2014/main" id="{1D0327BF-0F57-4EC0-6017-409FD92FC9CE}"/>
              </a:ext>
            </a:extLst>
          </p:cNvPr>
          <p:cNvSpPr txBox="1">
            <a:spLocks/>
          </p:cNvSpPr>
          <p:nvPr/>
        </p:nvSpPr>
        <p:spPr>
          <a:xfrm>
            <a:off x="8548496" y="0"/>
            <a:ext cx="34398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t>9 </a:t>
            </a:r>
          </a:p>
        </p:txBody>
      </p:sp>
    </p:spTree>
    <p:extLst>
      <p:ext uri="{BB962C8B-B14F-4D97-AF65-F5344CB8AC3E}">
        <p14:creationId xmlns:p14="http://schemas.microsoft.com/office/powerpoint/2010/main" val="403716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AD7B98B7-24B8-B092-2366-E3BEE2BDEA73}"/>
              </a:ext>
            </a:extLst>
          </p:cNvPr>
          <p:cNvGrpSpPr/>
          <p:nvPr/>
        </p:nvGrpSpPr>
        <p:grpSpPr>
          <a:xfrm>
            <a:off x="-91212" y="2199199"/>
            <a:ext cx="1084428" cy="3537462"/>
            <a:chOff x="-515974" y="222651"/>
            <a:chExt cx="984785" cy="4007094"/>
          </a:xfrm>
        </p:grpSpPr>
        <p:sp>
          <p:nvSpPr>
            <p:cNvPr id="13" name="矢印: 山形 13">
              <a:extLst>
                <a:ext uri="{FF2B5EF4-FFF2-40B4-BE49-F238E27FC236}">
                  <a16:creationId xmlns:a16="http://schemas.microsoft.com/office/drawing/2014/main" id="{38BC0B0C-C7C1-337D-41F4-A2F0AD6F72FC}"/>
                </a:ext>
              </a:extLst>
            </p:cNvPr>
            <p:cNvSpPr/>
            <p:nvPr/>
          </p:nvSpPr>
          <p:spPr>
            <a:xfrm rot="16200000">
              <a:off x="-526705" y="303227"/>
              <a:ext cx="897244" cy="736091"/>
            </a:xfrm>
            <a:prstGeom prst="chevron">
              <a:avLst>
                <a:gd name="adj" fmla="val 34536"/>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矢印: 五方向 10">
              <a:extLst>
                <a:ext uri="{FF2B5EF4-FFF2-40B4-BE49-F238E27FC236}">
                  <a16:creationId xmlns:a16="http://schemas.microsoft.com/office/drawing/2014/main" id="{EAEA4C7A-A98E-FC71-C0A4-416CB7DAE823}"/>
                </a:ext>
              </a:extLst>
            </p:cNvPr>
            <p:cNvSpPr/>
            <p:nvPr/>
          </p:nvSpPr>
          <p:spPr>
            <a:xfrm rot="16200000">
              <a:off x="-658252" y="3295676"/>
              <a:ext cx="1169528" cy="698609"/>
            </a:xfrm>
            <a:prstGeom prst="homePlate">
              <a:avLst>
                <a:gd name="adj" fmla="val 3145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FC4E3626-147E-286D-ACC3-27B66C43E6C8}"/>
                </a:ext>
              </a:extLst>
            </p:cNvPr>
            <p:cNvSpPr txBox="1"/>
            <p:nvPr/>
          </p:nvSpPr>
          <p:spPr>
            <a:xfrm>
              <a:off x="-290867" y="3466042"/>
              <a:ext cx="423902" cy="296341"/>
            </a:xfrm>
            <a:prstGeom prst="rect">
              <a:avLst/>
            </a:prstGeom>
            <a:noFill/>
          </p:spPr>
          <p:txBody>
            <a:bodyPr wrap="none" rtlCol="0">
              <a:spAutoFit/>
            </a:bodyPr>
            <a:lstStyle/>
            <a:p>
              <a:r>
                <a:rPr lang="ja-JP" altLang="en-US" sz="1100" dirty="0">
                  <a:solidFill>
                    <a:schemeClr val="bg1"/>
                  </a:solidFill>
                  <a:latin typeface="HG丸ｺﾞｼｯｸM-PRO" panose="020F0600000000000000" pitchFamily="50" charset="-128"/>
                  <a:ea typeface="HG丸ｺﾞｼｯｸM-PRO" panose="020F0600000000000000" pitchFamily="50" charset="-128"/>
                </a:rPr>
                <a:t>現在</a:t>
              </a:r>
              <a:endParaRPr kumimoji="1" lang="ja-JP" altLang="en-US" sz="11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矢印: 山形 12">
              <a:extLst>
                <a:ext uri="{FF2B5EF4-FFF2-40B4-BE49-F238E27FC236}">
                  <a16:creationId xmlns:a16="http://schemas.microsoft.com/office/drawing/2014/main" id="{32F81BE2-A8BA-F73E-64D8-A5E6A65568E3}"/>
                </a:ext>
              </a:extLst>
            </p:cNvPr>
            <p:cNvSpPr/>
            <p:nvPr/>
          </p:nvSpPr>
          <p:spPr>
            <a:xfrm rot="16200000">
              <a:off x="-977020" y="2027557"/>
              <a:ext cx="1821954" cy="711099"/>
            </a:xfrm>
            <a:prstGeom prst="chevron">
              <a:avLst>
                <a:gd name="adj" fmla="val 35305"/>
              </a:avLst>
            </a:prstGeom>
            <a:solidFill>
              <a:schemeClr val="bg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矢印: 山形 14">
              <a:extLst>
                <a:ext uri="{FF2B5EF4-FFF2-40B4-BE49-F238E27FC236}">
                  <a16:creationId xmlns:a16="http://schemas.microsoft.com/office/drawing/2014/main" id="{B3843605-7745-0DCB-777C-68C5526F388A}"/>
                </a:ext>
              </a:extLst>
            </p:cNvPr>
            <p:cNvSpPr/>
            <p:nvPr/>
          </p:nvSpPr>
          <p:spPr>
            <a:xfrm rot="16200000">
              <a:off x="-522383" y="947551"/>
              <a:ext cx="888600" cy="711098"/>
            </a:xfrm>
            <a:prstGeom prst="chevron">
              <a:avLst>
                <a:gd name="adj" fmla="val 34536"/>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FC197CA4-7B1B-2F7D-E8EB-987D231F3115}"/>
                </a:ext>
              </a:extLst>
            </p:cNvPr>
            <p:cNvSpPr txBox="1"/>
            <p:nvPr/>
          </p:nvSpPr>
          <p:spPr>
            <a:xfrm>
              <a:off x="-515974" y="1151538"/>
              <a:ext cx="860616" cy="278909"/>
            </a:xfrm>
            <a:prstGeom prst="rect">
              <a:avLst/>
            </a:prstGeom>
            <a:noFill/>
          </p:spPr>
          <p:txBody>
            <a:bodyPr wrap="none" rtlCol="0">
              <a:spAutoFit/>
            </a:bodyPr>
            <a:lstStyle/>
            <a:p>
              <a:r>
                <a:rPr kumimoji="1" lang="en-US" altLang="ja-JP" sz="10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10</a:t>
              </a:r>
              <a:r>
                <a:rPr kumimoji="1" lang="ja-JP" altLang="en-US" sz="10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r>
                <a:rPr kumimoji="1" lang="en-US" altLang="ja-JP" sz="10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30</a:t>
              </a:r>
              <a:r>
                <a:rPr kumimoji="1" lang="ja-JP" altLang="en-US" sz="10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p>
          </p:txBody>
        </p:sp>
        <p:sp>
          <p:nvSpPr>
            <p:cNvPr id="19" name="テキスト ボックス 18">
              <a:extLst>
                <a:ext uri="{FF2B5EF4-FFF2-40B4-BE49-F238E27FC236}">
                  <a16:creationId xmlns:a16="http://schemas.microsoft.com/office/drawing/2014/main" id="{EE2F6004-DF88-0065-A750-AC658630CDD3}"/>
                </a:ext>
              </a:extLst>
            </p:cNvPr>
            <p:cNvSpPr txBox="1"/>
            <p:nvPr/>
          </p:nvSpPr>
          <p:spPr>
            <a:xfrm>
              <a:off x="-492369" y="2142027"/>
              <a:ext cx="741249" cy="296341"/>
            </a:xfrm>
            <a:prstGeom prst="rect">
              <a:avLst/>
            </a:prstGeom>
            <a:noFill/>
          </p:spPr>
          <p:txBody>
            <a:bodyPr wrap="none" rtlCol="0">
              <a:spAutoFit/>
            </a:bodyPr>
            <a:lstStyle/>
            <a:p>
              <a:r>
                <a:rPr lang="ja-JP" altLang="en-US" sz="105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ja-JP" altLang="en-US" sz="105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1" lang="en-US" altLang="ja-JP" sz="105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10</a:t>
              </a:r>
              <a:r>
                <a:rPr kumimoji="1" lang="ja-JP" altLang="en-US" sz="105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p>
          </p:txBody>
        </p:sp>
        <p:sp>
          <p:nvSpPr>
            <p:cNvPr id="20" name="テキスト ボックス 19">
              <a:extLst>
                <a:ext uri="{FF2B5EF4-FFF2-40B4-BE49-F238E27FC236}">
                  <a16:creationId xmlns:a16="http://schemas.microsoft.com/office/drawing/2014/main" id="{108D80D2-6229-BF99-2FB9-CB7A5CF7C22D}"/>
                </a:ext>
              </a:extLst>
            </p:cNvPr>
            <p:cNvSpPr txBox="1"/>
            <p:nvPr/>
          </p:nvSpPr>
          <p:spPr>
            <a:xfrm>
              <a:off x="-492369" y="448066"/>
              <a:ext cx="961180" cy="418364"/>
            </a:xfrm>
            <a:prstGeom prst="rect">
              <a:avLst/>
            </a:prstGeom>
            <a:noFill/>
          </p:spPr>
          <p:txBody>
            <a:bodyPr wrap="square" rtlCol="0">
              <a:spAutoFit/>
            </a:bodyPr>
            <a:lstStyle/>
            <a:p>
              <a:r>
                <a:rPr kumimoji="1" lang="en-US" altLang="ja-JP" sz="9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30</a:t>
              </a:r>
              <a:r>
                <a:rPr kumimoji="1" lang="ja-JP" altLang="en-US" sz="9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r>
                <a:rPr kumimoji="1" lang="en-US" altLang="ja-JP" sz="9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50</a:t>
              </a:r>
              <a:r>
                <a:rPr kumimoji="1" lang="ja-JP" altLang="en-US" sz="9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br>
                <a:rPr kumimoji="1" lang="en-US" altLang="ja-JP" sz="9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kumimoji="1" lang="en-US" altLang="ja-JP" sz="9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100</a:t>
              </a:r>
              <a:r>
                <a:rPr kumimoji="1" lang="ja-JP" altLang="en-US" sz="900"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p>
          </p:txBody>
        </p:sp>
      </p:grpSp>
      <p:graphicFrame>
        <p:nvGraphicFramePr>
          <p:cNvPr id="3" name="図表 2"/>
          <p:cNvGraphicFramePr/>
          <p:nvPr/>
        </p:nvGraphicFramePr>
        <p:xfrm>
          <a:off x="396686" y="2188517"/>
          <a:ext cx="3247790" cy="354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4"/>
          <p:cNvSpPr txBox="1"/>
          <p:nvPr/>
        </p:nvSpPr>
        <p:spPr>
          <a:xfrm>
            <a:off x="1443578" y="2452056"/>
            <a:ext cx="1154005" cy="261610"/>
          </a:xfrm>
          <a:prstGeom prst="rect">
            <a:avLst/>
          </a:prstGeom>
          <a:solidFill>
            <a:schemeClr val="bg1"/>
          </a:solidFill>
          <a:ln w="6350">
            <a:solidFill>
              <a:schemeClr val="tx1"/>
            </a:solidFill>
          </a:ln>
        </p:spPr>
        <p:txBody>
          <a:bodyPr wrap="square" rIns="36000" rtlCol="0" anchor="ctr" anchorCtr="0">
            <a:spAutoFit/>
          </a:bodyPr>
          <a:lstStyle/>
          <a:p>
            <a:pPr>
              <a:spcAft>
                <a:spcPts val="0"/>
              </a:spcAft>
            </a:pPr>
            <a:r>
              <a:rPr lang="ja-JP" sz="1100"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未来社会の創生</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 name="テキスト ボックス 32"/>
          <p:cNvSpPr txBox="1">
            <a:spLocks noChangeArrowheads="1"/>
          </p:cNvSpPr>
          <p:nvPr/>
        </p:nvSpPr>
        <p:spPr bwMode="auto">
          <a:xfrm>
            <a:off x="1347192" y="3181135"/>
            <a:ext cx="1333277" cy="303570"/>
          </a:xfrm>
          <a:prstGeom prst="rect">
            <a:avLst/>
          </a:prstGeom>
          <a:solidFill>
            <a:srgbClr val="FFFFFF">
              <a:alpha val="80000"/>
            </a:srgbClr>
          </a:solidFill>
          <a:ln w="6350">
            <a:solidFill>
              <a:srgbClr val="000000"/>
            </a:solidFill>
            <a:miter lim="800000"/>
            <a:headEnd/>
            <a:tailEnd/>
          </a:ln>
        </p:spPr>
        <p:txBody>
          <a:bodyPr vert="horz" wrap="square" lIns="91440" tIns="45720" rIns="91440" bIns="45720" numCol="1" anchor="ctr" anchorCtr="0" compatLnSpc="1">
            <a:prstTxWarp prst="textNoShape">
              <a:avLst/>
            </a:prstTxWarp>
            <a:noAutofit/>
          </a:bodyPr>
          <a:lstStyle/>
          <a:p>
            <a:pPr algn="ctr" eaLnBrk="0" fontAlgn="base" hangingPunct="0">
              <a:spcAft>
                <a:spcPts val="0"/>
              </a:spcAft>
            </a:pPr>
            <a:r>
              <a:rPr lang="ja-JP" sz="1050"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都市課題の解決</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36"/>
          <p:cNvSpPr txBox="1">
            <a:spLocks noChangeArrowheads="1"/>
          </p:cNvSpPr>
          <p:nvPr/>
        </p:nvSpPr>
        <p:spPr bwMode="auto">
          <a:xfrm>
            <a:off x="1348976" y="4960375"/>
            <a:ext cx="1331493" cy="303570"/>
          </a:xfrm>
          <a:prstGeom prst="rect">
            <a:avLst/>
          </a:prstGeom>
          <a:solidFill>
            <a:srgbClr val="FFFFFF"/>
          </a:solidFill>
          <a:ln w="0">
            <a:solidFill>
              <a:srgbClr val="000000"/>
            </a:solidFill>
            <a:miter lim="800000"/>
            <a:headEnd/>
            <a:tailEnd/>
          </a:ln>
        </p:spPr>
        <p:txBody>
          <a:bodyPr vert="horz" wrap="square" lIns="91440" tIns="45720" rIns="91440" bIns="45720" numCol="1" anchor="ctr" anchorCtr="0" compatLnSpc="1">
            <a:prstTxWarp prst="textNoShape">
              <a:avLst/>
            </a:prstTxWarp>
            <a:noAutofit/>
          </a:bodyPr>
          <a:lstStyle/>
          <a:p>
            <a:pPr algn="ctr" eaLnBrk="0" fontAlgn="base" hangingPunct="0">
              <a:spcAft>
                <a:spcPts val="0"/>
              </a:spcAft>
            </a:pPr>
            <a:r>
              <a:rPr lang="ja-JP" sz="1050"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地域課題の解決</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線吹き出し 2 (枠付き) 7"/>
          <p:cNvSpPr/>
          <p:nvPr/>
        </p:nvSpPr>
        <p:spPr>
          <a:xfrm>
            <a:off x="3753947" y="1046176"/>
            <a:ext cx="5292613" cy="1821047"/>
          </a:xfrm>
          <a:prstGeom prst="borderCallout2">
            <a:avLst>
              <a:gd name="adj1" fmla="val 42061"/>
              <a:gd name="adj2" fmla="val -938"/>
              <a:gd name="adj3" fmla="val 42389"/>
              <a:gd name="adj4" fmla="val -11236"/>
              <a:gd name="adj5" fmla="val 84895"/>
              <a:gd name="adj6" fmla="val -21679"/>
            </a:avLst>
          </a:prstGeom>
          <a:ln w="28575">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400"/>
              </a:lnSpc>
            </a:pPr>
            <a:endParaRPr lang="en-US" altLang="ja-JP" b="1" u="sng" dirty="0">
              <a:latin typeface="BIZ UDPゴシック" panose="020B0400000000000000" pitchFamily="50" charset="-128"/>
              <a:ea typeface="BIZ UDPゴシック" panose="020B0400000000000000" pitchFamily="50" charset="-128"/>
            </a:endParaRPr>
          </a:p>
          <a:p>
            <a:pPr>
              <a:lnSpc>
                <a:spcPts val="1400"/>
              </a:lnSpc>
            </a:pPr>
            <a:r>
              <a:rPr lang="ja-JP" altLang="en-US" b="1" u="sng" dirty="0">
                <a:latin typeface="BIZ UDPゴシック" panose="020B0400000000000000" pitchFamily="50" charset="-128"/>
                <a:ea typeface="BIZ UDPゴシック" panose="020B0400000000000000" pitchFamily="50" charset="-128"/>
              </a:rPr>
              <a:t>「</a:t>
            </a:r>
            <a:r>
              <a:rPr lang="ja-JP" altLang="ja-JP" b="1" u="sng" dirty="0">
                <a:latin typeface="BIZ UDPゴシック" panose="020B0400000000000000" pitchFamily="50" charset="-128"/>
                <a:ea typeface="BIZ UDPゴシック" panose="020B0400000000000000" pitchFamily="50" charset="-128"/>
              </a:rPr>
              <a:t>未来社会創生研究所</a:t>
            </a:r>
            <a:r>
              <a:rPr lang="ja-JP" altLang="en-US" b="1" u="sng" dirty="0">
                <a:latin typeface="BIZ UDPゴシック" panose="020B0400000000000000" pitchFamily="50" charset="-128"/>
                <a:ea typeface="BIZ UDPゴシック" panose="020B0400000000000000" pitchFamily="50" charset="-128"/>
              </a:rPr>
              <a:t>」の新設</a:t>
            </a:r>
            <a:endParaRPr lang="en-US" altLang="ja-JP" sz="12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180975" indent="-180975">
              <a:lnSpc>
                <a:spcPts val="1400"/>
              </a:lnSpc>
            </a:pPr>
            <a:r>
              <a:rPr lang="ja-JP" altLang="en-US"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行政・民間・大学が参画し、</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未来社会の都市像などを描出し、その実現　プロセスを考え、提案する組織</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r>
              <a:rPr lang="ja-JP" altLang="en-US" sz="1200" kern="100" dirty="0">
                <a:latin typeface="ＭＳ Ｐ明朝" panose="02020600040205080304" pitchFamily="18" charset="-128"/>
                <a:ea typeface="ＭＳ Ｐ明朝" panose="02020600040205080304" pitchFamily="18" charset="-128"/>
                <a:cs typeface="Times New Roman" panose="02020603050405020304" pitchFamily="18" charset="0"/>
              </a:rPr>
              <a:t>　　　　　　　　　　　　　　　　　　　　　　　　　　　　　　　　　　　　</a:t>
            </a:r>
          </a:p>
          <a:p>
            <a:pPr>
              <a:lnSpc>
                <a:spcPts val="1400"/>
              </a:lnSpc>
            </a:pPr>
            <a:endParaRPr lang="en-US" altLang="ja-JP" sz="1200" kern="100" dirty="0">
              <a:latin typeface="ＭＳ Ｐ明朝" panose="02020600040205080304" pitchFamily="18" charset="-128"/>
              <a:ea typeface="ＭＳ Ｐ明朝" panose="02020600040205080304" pitchFamily="18" charset="-128"/>
              <a:cs typeface="Times New Roman" panose="02020603050405020304" pitchFamily="18" charset="0"/>
            </a:endParaRPr>
          </a:p>
          <a:p>
            <a:pPr>
              <a:lnSpc>
                <a:spcPts val="1400"/>
              </a:lnSpc>
            </a:pPr>
            <a:r>
              <a:rPr lang="ja-JP" altLang="en-US" sz="1200" kern="100" dirty="0">
                <a:latin typeface="ＭＳ Ｐ明朝" panose="02020600040205080304" pitchFamily="18" charset="-128"/>
                <a:ea typeface="ＭＳ Ｐ明朝" panose="02020600040205080304" pitchFamily="18" charset="-128"/>
                <a:cs typeface="Times New Roman" panose="02020603050405020304" pitchFamily="18" charset="0"/>
              </a:rPr>
              <a:t>　　　　</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線吹き出し 2 (枠付き) 9"/>
          <p:cNvSpPr/>
          <p:nvPr/>
        </p:nvSpPr>
        <p:spPr>
          <a:xfrm>
            <a:off x="3753947" y="2952000"/>
            <a:ext cx="5292613" cy="3789368"/>
          </a:xfrm>
          <a:prstGeom prst="borderCallout2">
            <a:avLst>
              <a:gd name="adj1" fmla="val 23874"/>
              <a:gd name="adj2" fmla="val -17"/>
              <a:gd name="adj3" fmla="val 9846"/>
              <a:gd name="adj4" fmla="val -9605"/>
              <a:gd name="adj5" fmla="val 9991"/>
              <a:gd name="adj6" fmla="val -19957"/>
            </a:avLst>
          </a:prstGeom>
          <a:ln w="28575">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400"/>
              </a:lnSpc>
            </a:pPr>
            <a:r>
              <a:rPr lang="ja-JP" altLang="en-US" b="1" u="sng" dirty="0">
                <a:latin typeface="BIZ UDPゴシック" panose="020B0400000000000000" pitchFamily="50" charset="-128"/>
                <a:ea typeface="BIZ UDPゴシック" panose="020B0400000000000000" pitchFamily="50" charset="-128"/>
              </a:rPr>
              <a:t>「</a:t>
            </a:r>
            <a:r>
              <a:rPr lang="ja-JP" altLang="ja-JP" b="1" u="sng" dirty="0">
                <a:latin typeface="BIZ UDPゴシック" panose="020B0400000000000000" pitchFamily="50" charset="-128"/>
                <a:ea typeface="BIZ UDPゴシック" panose="020B0400000000000000" pitchFamily="50" charset="-128"/>
              </a:rPr>
              <a:t>政策共創</a:t>
            </a:r>
            <a:r>
              <a:rPr lang="ja-JP" altLang="en-US" b="1" u="sng" dirty="0">
                <a:latin typeface="BIZ UDPゴシック" panose="020B0400000000000000" pitchFamily="50" charset="-128"/>
                <a:ea typeface="BIZ UDPゴシック" panose="020B0400000000000000" pitchFamily="50" charset="-128"/>
              </a:rPr>
              <a:t>オープンラボ」の新設</a:t>
            </a:r>
            <a:endParaRPr lang="en-US" altLang="ja-JP" b="1" u="sng" dirty="0">
              <a:latin typeface="BIZ UDPゴシック" panose="020B0400000000000000" pitchFamily="50" charset="-128"/>
              <a:ea typeface="BIZ UDPゴシック" panose="020B0400000000000000" pitchFamily="50" charset="-128"/>
            </a:endParaRPr>
          </a:p>
          <a:p>
            <a:pPr marL="180975" indent="-180975"/>
            <a:r>
              <a:rPr lang="ja-JP" altLang="en-US"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データ連携」を基盤（</a:t>
            </a:r>
            <a:r>
              <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ORDEN</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の活用）とした「産学官民の連携プラットフォーム」を形成</a:t>
            </a:r>
            <a:endParaRPr lang="en-US"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80975" indent="-180975"/>
            <a:r>
              <a:rPr lang="ja-JP" altLang="en-US"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特に、府市とは、「</a:t>
            </a:r>
            <a:r>
              <a:rPr lang="en-US"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層</a:t>
            </a:r>
            <a:r>
              <a:rPr lang="ja-JP" altLang="en-US"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構造（</a:t>
            </a:r>
            <a:r>
              <a:rPr lang="ja-JP"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①知事・市長と理事長・学長</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②府市幹部級と大学執行部</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300" kern="100" dirty="0">
                <a:latin typeface="BIZ UDPゴシック" panose="020B0400000000000000" pitchFamily="50" charset="-128"/>
                <a:ea typeface="BIZ UDPゴシック" panose="020B0400000000000000" pitchFamily="50" charset="-128"/>
                <a:cs typeface="Times New Roman" panose="02020603050405020304" pitchFamily="18" charset="0"/>
              </a:rPr>
              <a:t>③府市職員と大学教職員</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による意見交換及び</a:t>
            </a:r>
            <a:r>
              <a:rPr lang="ja-JP" altLang="en-US" sz="1300" kern="100" dirty="0">
                <a:latin typeface="BIZ UDPゴシック" panose="020B0400000000000000" pitchFamily="50" charset="-128"/>
                <a:ea typeface="BIZ UDPゴシック" panose="020B0400000000000000" pitchFamily="50" charset="-128"/>
                <a:cs typeface="Times New Roman" panose="02020603050405020304" pitchFamily="18" charset="0"/>
              </a:rPr>
              <a:t>共創</a:t>
            </a:r>
            <a:r>
              <a:rPr lang="ja-JP" altLang="en-US" sz="1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を推進する仕組みを構築</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spcAft>
                <a:spcPts val="0"/>
              </a:spcAft>
            </a:pP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p:cNvPicPr/>
          <p:nvPr/>
        </p:nvPicPr>
        <p:blipFill>
          <a:blip r:embed="rId7">
            <a:extLst>
              <a:ext uri="{28A0092B-C50C-407E-A947-70E740481C1C}">
                <a14:useLocalDpi xmlns:a14="http://schemas.microsoft.com/office/drawing/2010/main" val="0"/>
              </a:ext>
            </a:extLst>
          </a:blip>
          <a:stretch>
            <a:fillRect/>
          </a:stretch>
        </p:blipFill>
        <p:spPr>
          <a:xfrm>
            <a:off x="839847" y="3603415"/>
            <a:ext cx="2396490" cy="1238250"/>
          </a:xfrm>
          <a:prstGeom prst="rect">
            <a:avLst/>
          </a:prstGeom>
        </p:spPr>
      </p:pic>
      <p:sp>
        <p:nvSpPr>
          <p:cNvPr id="29" name="テキスト ボックス 28"/>
          <p:cNvSpPr txBox="1"/>
          <p:nvPr/>
        </p:nvSpPr>
        <p:spPr>
          <a:xfrm>
            <a:off x="32538" y="1701867"/>
            <a:ext cx="1526464" cy="261610"/>
          </a:xfrm>
          <a:prstGeom prst="rect">
            <a:avLst/>
          </a:prstGeom>
          <a:noFill/>
          <a:ln>
            <a:solidFill>
              <a:schemeClr val="tx1"/>
            </a:solidFill>
          </a:ln>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取組み課題</a:t>
            </a:r>
            <a:r>
              <a:rPr lang="ja-JP" altLang="en-US" sz="1100" b="1" dirty="0">
                <a:latin typeface="BIZ UDPゴシック" panose="020B0400000000000000" pitchFamily="50" charset="-128"/>
                <a:ea typeface="BIZ UDPゴシック" panose="020B0400000000000000" pitchFamily="50" charset="-128"/>
              </a:rPr>
              <a:t>のレンジ</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6869955" y="1066466"/>
            <a:ext cx="20882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BIZ UDPゴシック" panose="020B0400000000000000" pitchFamily="50" charset="-128"/>
                <a:ea typeface="BIZ UDPゴシック" panose="020B0400000000000000" pitchFamily="50" charset="-128"/>
              </a:rPr>
              <a:t>　　時期：</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2025</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 </a:t>
            </a:r>
            <a:r>
              <a:rPr lang="ja-JP" altLang="en-US" sz="1400" b="1" dirty="0">
                <a:solidFill>
                  <a:prstClr val="black"/>
                </a:solidFill>
                <a:latin typeface="BIZ UDPゴシック" panose="020B0400000000000000" pitchFamily="50" charset="-128"/>
                <a:ea typeface="BIZ UDPゴシック" panose="020B0400000000000000" pitchFamily="50" charset="-128"/>
              </a:rPr>
              <a:t>秋</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7" name="テキスト ボックス 36"/>
          <p:cNvSpPr txBox="1"/>
          <p:nvPr/>
        </p:nvSpPr>
        <p:spPr>
          <a:xfrm>
            <a:off x="7045658" y="3001690"/>
            <a:ext cx="22462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時期：</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2024</a:t>
            </a:r>
            <a:r>
              <a:rPr lang="ja-JP" altLang="en-US" sz="1400" b="1" dirty="0">
                <a:solidFill>
                  <a:prstClr val="black"/>
                </a:solidFill>
                <a:latin typeface="BIZ UDPゴシック" panose="020B0400000000000000" pitchFamily="50" charset="-128"/>
                <a:ea typeface="BIZ UDPゴシック" panose="020B0400000000000000" pitchFamily="50" charset="-128"/>
              </a:rPr>
              <a:t>年 秋</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43" name="図表 42">
            <a:extLst>
              <a:ext uri="{FF2B5EF4-FFF2-40B4-BE49-F238E27FC236}">
                <a16:creationId xmlns:a16="http://schemas.microsoft.com/office/drawing/2014/main" id="{76A39BC4-35EE-5124-64C2-087D1E551050}"/>
              </a:ext>
            </a:extLst>
          </p:cNvPr>
          <p:cNvGraphicFramePr/>
          <p:nvPr>
            <p:extLst>
              <p:ext uri="{D42A27DB-BD31-4B8C-83A1-F6EECF244321}">
                <p14:modId xmlns:p14="http://schemas.microsoft.com/office/powerpoint/2010/main" val="1962616873"/>
              </p:ext>
            </p:extLst>
          </p:nvPr>
        </p:nvGraphicFramePr>
        <p:xfrm>
          <a:off x="3942155" y="1722449"/>
          <a:ext cx="5006886" cy="10515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下矢印吹き出し 20"/>
          <p:cNvSpPr/>
          <p:nvPr/>
        </p:nvSpPr>
        <p:spPr>
          <a:xfrm>
            <a:off x="3951300" y="4425932"/>
            <a:ext cx="1052748" cy="659252"/>
          </a:xfrm>
          <a:prstGeom prst="downArrow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対話</a:t>
            </a:r>
            <a:r>
              <a:rPr lang="ja-JP" altLang="en-US" sz="1100" b="1" dirty="0">
                <a:solidFill>
                  <a:schemeClr val="tx1"/>
                </a:solidFill>
                <a:latin typeface="BIZ UDPゴシック" panose="020B0400000000000000" pitchFamily="50" charset="-128"/>
                <a:ea typeface="BIZ UDPゴシック" panose="020B0400000000000000" pitchFamily="50" charset="-128"/>
              </a:rPr>
              <a:t>・課題</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共有</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28" name="下矢印吹き出し 27"/>
          <p:cNvSpPr/>
          <p:nvPr/>
        </p:nvSpPr>
        <p:spPr>
          <a:xfrm>
            <a:off x="3951300" y="5085184"/>
            <a:ext cx="1052748" cy="952418"/>
          </a:xfrm>
          <a:prstGeom prst="downArrowCallout">
            <a:avLst>
              <a:gd name="adj1" fmla="val 21377"/>
              <a:gd name="adj2" fmla="val 20471"/>
              <a:gd name="adj3" fmla="val 25000"/>
              <a:gd name="adj4" fmla="val 6497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PJ</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タスク</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フォース</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31" name="下矢印吹き出し 30"/>
          <p:cNvSpPr/>
          <p:nvPr/>
        </p:nvSpPr>
        <p:spPr>
          <a:xfrm>
            <a:off x="3945551" y="6060423"/>
            <a:ext cx="1052748" cy="659252"/>
          </a:xfrm>
          <a:prstGeom prst="downArrow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社会実装</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課題解決</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22" name="角丸四角形 21"/>
          <p:cNvSpPr/>
          <p:nvPr/>
        </p:nvSpPr>
        <p:spPr>
          <a:xfrm>
            <a:off x="5075948" y="4425932"/>
            <a:ext cx="3873093" cy="58724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5075948" y="5068290"/>
            <a:ext cx="3873093" cy="88991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5070200" y="6037602"/>
            <a:ext cx="3878841" cy="63847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049037" y="4472117"/>
            <a:ext cx="3909150" cy="461665"/>
          </a:xfrm>
          <a:prstGeom prst="rect">
            <a:avLst/>
          </a:prstGeom>
          <a:noFill/>
        </p:spPr>
        <p:txBody>
          <a:bodyPr wrap="square" rtlCol="0">
            <a:spAutoFit/>
          </a:bodyPr>
          <a:lstStyle/>
          <a:p>
            <a:pPr indent="-457200"/>
            <a:r>
              <a:rPr lang="ja-JP" altLang="en-US" sz="1200" b="1" u="sng" dirty="0">
                <a:latin typeface="BIZ UDPゴシック" panose="020B0400000000000000" pitchFamily="50" charset="-128"/>
                <a:ea typeface="BIZ UDPゴシック" panose="020B0400000000000000" pitchFamily="50" charset="-128"/>
              </a:rPr>
              <a:t>・</a:t>
            </a:r>
            <a:r>
              <a:rPr kumimoji="1" lang="ja-JP" altLang="en-US" sz="1200" b="1" u="sng" dirty="0">
                <a:latin typeface="BIZ UDPゴシック" panose="020B0400000000000000" pitchFamily="50" charset="-128"/>
                <a:ea typeface="BIZ UDPゴシック" panose="020B0400000000000000" pitchFamily="50" charset="-128"/>
              </a:rPr>
              <a:t>拠点施設：オープンイノベーションラウンジ　＠森之宮</a:t>
            </a:r>
            <a:endParaRPr lang="en-US" altLang="ja-JP" sz="1200" b="1" u="sng" dirty="0">
              <a:latin typeface="BIZ UDPゴシック" panose="020B0400000000000000" pitchFamily="50" charset="-128"/>
              <a:ea typeface="BIZ UDPゴシック" panose="020B0400000000000000" pitchFamily="50" charset="-128"/>
            </a:endParaRPr>
          </a:p>
          <a:p>
            <a:pPr indent="-457200"/>
            <a:r>
              <a:rPr lang="ja-JP" altLang="en-US"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課題発掘、課題抽出、検討テーマの設定</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5092941" y="5236791"/>
            <a:ext cx="3905435" cy="841256"/>
          </a:xfrm>
          <a:prstGeom prst="rect">
            <a:avLst/>
          </a:prstGeom>
          <a:noFill/>
        </p:spPr>
        <p:txBody>
          <a:bodyPr wrap="square" rtlCol="0">
            <a:spAutoFit/>
          </a:bodyPr>
          <a:lstStyle/>
          <a:p>
            <a:r>
              <a:rPr lang="ja-JP" altLang="en-US" sz="1200" b="1" u="sng" dirty="0">
                <a:latin typeface="BIZ UDPゴシック" panose="020B0400000000000000" pitchFamily="50" charset="-128"/>
                <a:ea typeface="BIZ UDPゴシック" panose="020B0400000000000000" pitchFamily="50" charset="-128"/>
              </a:rPr>
              <a:t>・</a:t>
            </a:r>
            <a:r>
              <a:rPr kumimoji="1" lang="ja-JP" altLang="en-US" sz="1200" b="1" u="sng" dirty="0">
                <a:latin typeface="BIZ UDPゴシック" panose="020B0400000000000000" pitchFamily="50" charset="-128"/>
                <a:ea typeface="BIZ UDPゴシック" panose="020B0400000000000000" pitchFamily="50" charset="-128"/>
              </a:rPr>
              <a:t>実験施設：リビングラボ</a:t>
            </a:r>
            <a:r>
              <a:rPr kumimoji="1" lang="en-US" altLang="ja-JP" sz="1200" b="1" u="sng" dirty="0">
                <a:latin typeface="BIZ UDPゴシック" panose="020B0400000000000000" pitchFamily="50" charset="-128"/>
                <a:ea typeface="BIZ UDPゴシック" panose="020B0400000000000000" pitchFamily="50" charset="-128"/>
              </a:rPr>
              <a:t>(</a:t>
            </a:r>
            <a:r>
              <a:rPr kumimoji="1" lang="ja-JP" altLang="en-US" sz="1200" b="1" u="sng" dirty="0">
                <a:latin typeface="BIZ UDPゴシック" panose="020B0400000000000000" pitchFamily="50" charset="-128"/>
                <a:ea typeface="BIZ UDPゴシック" panose="020B0400000000000000" pitchFamily="50" charset="-128"/>
              </a:rPr>
              <a:t>実証実験</a:t>
            </a:r>
            <a:r>
              <a:rPr kumimoji="1" lang="en-US" altLang="ja-JP" sz="1200" b="1" u="sng" dirty="0">
                <a:latin typeface="BIZ UDPゴシック" panose="020B0400000000000000" pitchFamily="50" charset="-128"/>
                <a:ea typeface="BIZ UDPゴシック" panose="020B0400000000000000" pitchFamily="50" charset="-128"/>
              </a:rPr>
              <a:t>) </a:t>
            </a:r>
            <a:r>
              <a:rPr kumimoji="1" lang="ja-JP" altLang="en-US" sz="1200" b="1" u="sng" dirty="0">
                <a:latin typeface="BIZ UDPゴシック" panose="020B0400000000000000" pitchFamily="50" charset="-128"/>
                <a:ea typeface="BIZ UDPゴシック" panose="020B0400000000000000" pitchFamily="50" charset="-128"/>
              </a:rPr>
              <a:t>＠各キャンパス</a:t>
            </a:r>
            <a:endParaRPr kumimoji="1" lang="en-US" altLang="ja-JP" sz="1200" b="1" u="sng" dirty="0">
              <a:latin typeface="BIZ UDPゴシック" panose="020B0400000000000000" pitchFamily="50" charset="-128"/>
              <a:ea typeface="BIZ UDPゴシック" panose="020B0400000000000000" pitchFamily="50" charset="-128"/>
            </a:endParaRPr>
          </a:p>
          <a:p>
            <a:pPr>
              <a:spcBef>
                <a:spcPts val="50"/>
              </a:spcBef>
            </a:pP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「産官学」連携ラボの設置と共創、社会研修、教育プログラム</a:t>
            </a:r>
            <a:endParaRPr lang="en-US" altLang="ja-JP" sz="1200" dirty="0">
              <a:latin typeface="BIZ UDPゴシック" panose="020B0400000000000000" pitchFamily="50" charset="-128"/>
              <a:ea typeface="BIZ UDPゴシック" panose="020B0400000000000000" pitchFamily="50" charset="-128"/>
            </a:endParaRPr>
          </a:p>
          <a:p>
            <a:pPr>
              <a:spcBef>
                <a:spcPts val="50"/>
              </a:spcBef>
            </a:pPr>
            <a:r>
              <a:rPr kumimoji="1" lang="ja-JP" altLang="en-US" sz="1100" dirty="0">
                <a:latin typeface="BIZ UDPゴシック" panose="020B0400000000000000" pitchFamily="50" charset="-128"/>
                <a:ea typeface="BIZ UDPゴシック" panose="020B0400000000000000" pitchFamily="50" charset="-128"/>
              </a:rPr>
              <a:t>　</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5075948" y="6096432"/>
            <a:ext cx="3438136"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・事業化（施策へ反映）</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・持続可能な取組み（地域へ還元）</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1391594" y="5331165"/>
            <a:ext cx="1424604"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地域連携センター</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8" name="スライド番号プレースホルダー 5"/>
          <p:cNvSpPr txBox="1">
            <a:spLocks/>
          </p:cNvSpPr>
          <p:nvPr/>
        </p:nvSpPr>
        <p:spPr>
          <a:xfrm>
            <a:off x="8397178" y="6329338"/>
            <a:ext cx="50405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t>10</a:t>
            </a:r>
            <a:endParaRPr lang="ja-JP" altLang="en-US" sz="2000" dirty="0"/>
          </a:p>
        </p:txBody>
      </p:sp>
      <p:sp>
        <p:nvSpPr>
          <p:cNvPr id="40" name="タイトル 1">
            <a:extLst>
              <a:ext uri="{FF2B5EF4-FFF2-40B4-BE49-F238E27FC236}">
                <a16:creationId xmlns:a16="http://schemas.microsoft.com/office/drawing/2014/main" id="{C1A1FE7B-6F89-4555-ACE0-C242BD3A69BF}"/>
              </a:ext>
            </a:extLst>
          </p:cNvPr>
          <p:cNvSpPr txBox="1">
            <a:spLocks/>
          </p:cNvSpPr>
          <p:nvPr/>
        </p:nvSpPr>
        <p:spPr>
          <a:xfrm>
            <a:off x="197260" y="481800"/>
            <a:ext cx="3681663" cy="43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900" kern="1200" spc="-3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200" b="1" spc="-150" dirty="0">
                <a:latin typeface="+mn-ea"/>
                <a:ea typeface="+mn-ea"/>
              </a:rPr>
              <a:t>　</a:t>
            </a:r>
            <a:r>
              <a:rPr lang="ja-JP" altLang="en-US" sz="2000" b="1" spc="-150" dirty="0">
                <a:latin typeface="+mn-ea"/>
                <a:ea typeface="+mn-ea"/>
              </a:rPr>
              <a:t>（</a:t>
            </a:r>
            <a:r>
              <a:rPr lang="en-US" altLang="ja-JP" sz="2000" b="1" spc="-150" dirty="0">
                <a:latin typeface="+mn-ea"/>
                <a:ea typeface="+mn-ea"/>
              </a:rPr>
              <a:t>1</a:t>
            </a:r>
            <a:r>
              <a:rPr lang="ja-JP" altLang="en-US" sz="2000" b="1" spc="-150" dirty="0">
                <a:latin typeface="+mn-ea"/>
                <a:ea typeface="+mn-ea"/>
              </a:rPr>
              <a:t>）都市シンクタンク機能の強化</a:t>
            </a:r>
            <a:endParaRPr lang="ja-JP" altLang="en-US" sz="2000" b="1" dirty="0">
              <a:latin typeface="+mn-ea"/>
              <a:ea typeface="+mn-ea"/>
            </a:endParaRPr>
          </a:p>
        </p:txBody>
      </p:sp>
    </p:spTree>
    <p:extLst>
      <p:ext uri="{BB962C8B-B14F-4D97-AF65-F5344CB8AC3E}">
        <p14:creationId xmlns:p14="http://schemas.microsoft.com/office/powerpoint/2010/main" val="355120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1DEEDCD3-95AF-CBA1-19B1-C40F81770A0F}"/>
              </a:ext>
            </a:extLst>
          </p:cNvPr>
          <p:cNvSpPr txBox="1">
            <a:spLocks/>
          </p:cNvSpPr>
          <p:nvPr/>
        </p:nvSpPr>
        <p:spPr>
          <a:xfrm>
            <a:off x="470655" y="1026998"/>
            <a:ext cx="8673345" cy="284386"/>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kumimoji="1" sz="2400" b="1" kern="1200" spc="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1800" kern="100" dirty="0">
                <a:latin typeface="+mn-ea"/>
                <a:ea typeface="+mn-ea"/>
              </a:rPr>
              <a:t>「イノベーションアカデミー</a:t>
            </a:r>
            <a:r>
              <a:rPr lang="ja-JP" altLang="ja-JP" sz="1800" kern="100" dirty="0">
                <a:latin typeface="+mn-ea"/>
                <a:ea typeface="+mn-ea"/>
                <a:cs typeface="ＭＳ ゴシック" panose="020B0609070205080204" pitchFamily="49" charset="-128"/>
              </a:rPr>
              <a:t>事業</a:t>
            </a:r>
            <a:r>
              <a:rPr lang="ja-JP" altLang="en-US" sz="1800" kern="100" dirty="0">
                <a:latin typeface="+mn-ea"/>
                <a:ea typeface="+mn-ea"/>
                <a:cs typeface="ＭＳ ゴシック" panose="020B0609070205080204" pitchFamily="49" charset="-128"/>
              </a:rPr>
              <a:t>」</a:t>
            </a:r>
            <a:r>
              <a:rPr lang="ja-JP" altLang="ja-JP" sz="1800" kern="100" dirty="0">
                <a:latin typeface="+mn-ea"/>
                <a:ea typeface="+mn-ea"/>
                <a:cs typeface="Times New Roman"/>
              </a:rPr>
              <a:t>を通</a:t>
            </a:r>
            <a:r>
              <a:rPr lang="ja-JP" altLang="en-US" sz="1800" kern="100" dirty="0">
                <a:latin typeface="+mn-ea"/>
                <a:ea typeface="+mn-ea"/>
                <a:cs typeface="Times New Roman"/>
              </a:rPr>
              <a:t>じた共創研究の加速化</a:t>
            </a:r>
          </a:p>
        </p:txBody>
      </p:sp>
      <p:sp>
        <p:nvSpPr>
          <p:cNvPr id="11" name="テキスト ボックス 10">
            <a:extLst>
              <a:ext uri="{FF2B5EF4-FFF2-40B4-BE49-F238E27FC236}">
                <a16:creationId xmlns:a16="http://schemas.microsoft.com/office/drawing/2014/main" id="{E6388AE5-1568-09F5-2658-101CE93F8862}"/>
              </a:ext>
            </a:extLst>
          </p:cNvPr>
          <p:cNvSpPr txBox="1"/>
          <p:nvPr/>
        </p:nvSpPr>
        <p:spPr>
          <a:xfrm>
            <a:off x="470655" y="1271609"/>
            <a:ext cx="8075453" cy="369332"/>
          </a:xfrm>
          <a:prstGeom prst="rect">
            <a:avLst/>
          </a:prstGeom>
          <a:noFill/>
        </p:spPr>
        <p:txBody>
          <a:bodyPr wrap="square">
            <a:spAutoFit/>
          </a:bodyPr>
          <a:lstStyle/>
          <a:p>
            <a:r>
              <a:rPr lang="ja-JP" altLang="en-US" b="1" kern="100" dirty="0">
                <a:latin typeface="+mn-ea"/>
                <a:cs typeface="Times New Roman" panose="02020603050405020304" pitchFamily="18" charset="0"/>
              </a:rPr>
              <a:t>大学の研究シーズの実証実験を通して社会実装につなげる</a:t>
            </a:r>
            <a:endParaRPr lang="ja-JP" altLang="en-US" b="1" dirty="0">
              <a:latin typeface="+mn-ea"/>
            </a:endParaRPr>
          </a:p>
        </p:txBody>
      </p:sp>
      <p:sp>
        <p:nvSpPr>
          <p:cNvPr id="13" name="テキスト ボックス 12">
            <a:extLst>
              <a:ext uri="{FF2B5EF4-FFF2-40B4-BE49-F238E27FC236}">
                <a16:creationId xmlns:a16="http://schemas.microsoft.com/office/drawing/2014/main" id="{4C7FEB39-9420-843D-C20A-06BD46A6B8D2}"/>
              </a:ext>
            </a:extLst>
          </p:cNvPr>
          <p:cNvSpPr txBox="1"/>
          <p:nvPr/>
        </p:nvSpPr>
        <p:spPr>
          <a:xfrm>
            <a:off x="4271472" y="1749126"/>
            <a:ext cx="4621008" cy="4757713"/>
          </a:xfrm>
          <a:prstGeom prst="rect">
            <a:avLst/>
          </a:prstGeom>
          <a:noFill/>
        </p:spPr>
        <p:txBody>
          <a:bodyPr wrap="square" lIns="0" tIns="0" rIns="0" bIns="0" anchor="ctr" anchorCtr="0">
            <a:spAutoFit/>
          </a:bodyPr>
          <a:lstStyle/>
          <a:p>
            <a:pPr>
              <a:lnSpc>
                <a:spcPts val="1900"/>
              </a:lnSpc>
            </a:pPr>
            <a:r>
              <a:rPr lang="ja-JP" altLang="en-US" sz="1400" b="1" dirty="0">
                <a:latin typeface="+mn-ea"/>
              </a:rPr>
              <a:t>〇 </a:t>
            </a:r>
            <a:r>
              <a:rPr lang="en-US" altLang="ja-JP" sz="1400" b="1" dirty="0">
                <a:latin typeface="+mn-ea"/>
              </a:rPr>
              <a:t>5</a:t>
            </a:r>
            <a:r>
              <a:rPr lang="ja-JP" altLang="en-US" sz="1400" b="1" dirty="0">
                <a:latin typeface="+mn-ea"/>
              </a:rPr>
              <a:t>つの「共創ユニット」</a:t>
            </a:r>
            <a:r>
              <a:rPr lang="en-US" altLang="ja-JP" sz="1400" b="1" dirty="0">
                <a:latin typeface="+mn-ea"/>
              </a:rPr>
              <a:t>×AI</a:t>
            </a:r>
            <a:r>
              <a:rPr lang="ja-JP" altLang="en-US" sz="1400" b="1" dirty="0">
                <a:latin typeface="+mn-ea"/>
              </a:rPr>
              <a:t>のさらなる推進</a:t>
            </a:r>
            <a:endParaRPr lang="en-US" altLang="ja-JP" sz="1400" b="1" dirty="0">
              <a:latin typeface="+mn-ea"/>
            </a:endParaRPr>
          </a:p>
          <a:p>
            <a:pPr>
              <a:lnSpc>
                <a:spcPts val="1900"/>
              </a:lnSpc>
            </a:pPr>
            <a:r>
              <a:rPr lang="ja-JP" altLang="en-US" sz="1400" dirty="0">
                <a:latin typeface="+mn-ea"/>
              </a:rPr>
              <a:t>　　 </a:t>
            </a:r>
            <a:r>
              <a:rPr lang="ja-JP" altLang="en-US" sz="1400" b="1" dirty="0">
                <a:latin typeface="+mn-ea"/>
              </a:rPr>
              <a:t>・「スマートシティ」</a:t>
            </a:r>
            <a:endParaRPr lang="en-US" altLang="ja-JP" sz="1400" b="1" dirty="0">
              <a:latin typeface="+mn-ea"/>
            </a:endParaRPr>
          </a:p>
          <a:p>
            <a:pPr>
              <a:lnSpc>
                <a:spcPts val="1900"/>
              </a:lnSpc>
            </a:pPr>
            <a:r>
              <a:rPr lang="ja-JP" altLang="en-US" sz="1400" dirty="0">
                <a:latin typeface="+mn-ea"/>
              </a:rPr>
              <a:t>　　　　（</a:t>
            </a:r>
            <a:r>
              <a:rPr lang="en-US" altLang="ja-JP" sz="1400" dirty="0">
                <a:latin typeface="+mn-ea"/>
              </a:rPr>
              <a:t>ORDEN</a:t>
            </a:r>
            <a:r>
              <a:rPr lang="ja-JP" altLang="en-US" sz="1400" dirty="0">
                <a:latin typeface="+mn-ea"/>
              </a:rPr>
              <a:t>との連携、森之宮地区での実証／実装）</a:t>
            </a:r>
            <a:endParaRPr lang="en-US" altLang="ja-JP" sz="1400" dirty="0">
              <a:latin typeface="+mn-ea"/>
            </a:endParaRPr>
          </a:p>
          <a:p>
            <a:pPr>
              <a:lnSpc>
                <a:spcPts val="1900"/>
              </a:lnSpc>
            </a:pPr>
            <a:r>
              <a:rPr lang="ja-JP" altLang="en-US" sz="1400" dirty="0">
                <a:latin typeface="+mn-ea"/>
              </a:rPr>
              <a:t>　　 </a:t>
            </a:r>
            <a:r>
              <a:rPr lang="ja-JP" altLang="en-US" sz="1400" b="1" dirty="0">
                <a:latin typeface="+mn-ea"/>
              </a:rPr>
              <a:t>・「スマートエネルギー」</a:t>
            </a:r>
            <a:endParaRPr lang="en-US" altLang="ja-JP" sz="1400" b="1" dirty="0">
              <a:latin typeface="+mn-ea"/>
            </a:endParaRPr>
          </a:p>
          <a:p>
            <a:pPr>
              <a:lnSpc>
                <a:spcPts val="1900"/>
              </a:lnSpc>
            </a:pPr>
            <a:r>
              <a:rPr lang="ja-JP" altLang="en-US" sz="1400" dirty="0">
                <a:latin typeface="+mn-ea"/>
              </a:rPr>
              <a:t>　　　　（次世代エネルギー、「</a:t>
            </a:r>
            <a:r>
              <a:rPr lang="ja-JP" altLang="en-US" sz="1400" dirty="0" err="1">
                <a:latin typeface="+mn-ea"/>
              </a:rPr>
              <a:t>なかもず</a:t>
            </a:r>
            <a:r>
              <a:rPr lang="ja-JP" altLang="en-US" sz="1400" dirty="0">
                <a:latin typeface="+mn-ea"/>
              </a:rPr>
              <a:t>ハブ施設」オープン）</a:t>
            </a:r>
            <a:endParaRPr lang="en-US" altLang="ja-JP" sz="1400" dirty="0">
              <a:latin typeface="+mn-ea"/>
            </a:endParaRPr>
          </a:p>
          <a:p>
            <a:pPr>
              <a:lnSpc>
                <a:spcPts val="1900"/>
              </a:lnSpc>
            </a:pPr>
            <a:r>
              <a:rPr lang="ja-JP" altLang="en-US" sz="1400" dirty="0">
                <a:latin typeface="+mn-ea"/>
              </a:rPr>
              <a:t>　　 </a:t>
            </a:r>
            <a:r>
              <a:rPr lang="ja-JP" altLang="en-US" sz="1400" b="1" dirty="0">
                <a:latin typeface="+mn-ea"/>
              </a:rPr>
              <a:t>・「スマート農業」</a:t>
            </a:r>
            <a:endParaRPr lang="en-US" altLang="ja-JP" sz="1400" b="1" dirty="0">
              <a:latin typeface="+mn-ea"/>
            </a:endParaRPr>
          </a:p>
          <a:p>
            <a:pPr>
              <a:lnSpc>
                <a:spcPts val="1900"/>
              </a:lnSpc>
            </a:pPr>
            <a:r>
              <a:rPr lang="ja-JP" altLang="en-US" sz="1400" dirty="0">
                <a:latin typeface="+mn-ea"/>
              </a:rPr>
              <a:t>　　　　（</a:t>
            </a:r>
            <a:r>
              <a:rPr lang="en-US" altLang="ja-JP" sz="1400" dirty="0">
                <a:latin typeface="+mn-ea"/>
              </a:rPr>
              <a:t>SDG</a:t>
            </a:r>
            <a:r>
              <a:rPr lang="ja-JP" altLang="en-US" sz="1400" dirty="0" err="1">
                <a:latin typeface="+mn-ea"/>
              </a:rPr>
              <a:t>ｓ</a:t>
            </a:r>
            <a:r>
              <a:rPr lang="ja-JP" altLang="en-US" sz="1400" dirty="0">
                <a:latin typeface="+mn-ea"/>
              </a:rPr>
              <a:t>駆動型の都市型農業）</a:t>
            </a:r>
            <a:endParaRPr lang="en-US" altLang="ja-JP" sz="1400" dirty="0">
              <a:latin typeface="+mn-ea"/>
            </a:endParaRPr>
          </a:p>
          <a:p>
            <a:pPr>
              <a:lnSpc>
                <a:spcPts val="1900"/>
              </a:lnSpc>
            </a:pPr>
            <a:r>
              <a:rPr lang="ja-JP" altLang="en-US" sz="1400" dirty="0">
                <a:latin typeface="+mn-ea"/>
              </a:rPr>
              <a:t>　　 </a:t>
            </a:r>
            <a:r>
              <a:rPr lang="ja-JP" altLang="en-US" sz="1400" b="1" dirty="0">
                <a:latin typeface="+mn-ea"/>
              </a:rPr>
              <a:t>・「スマートヘルスケア」</a:t>
            </a:r>
            <a:endParaRPr lang="en-US" altLang="ja-JP" sz="1400" b="1" dirty="0">
              <a:latin typeface="+mn-ea"/>
            </a:endParaRPr>
          </a:p>
          <a:p>
            <a:pPr>
              <a:lnSpc>
                <a:spcPts val="1900"/>
              </a:lnSpc>
            </a:pPr>
            <a:r>
              <a:rPr lang="ja-JP" altLang="en-US" sz="1400" dirty="0">
                <a:latin typeface="+mn-ea"/>
              </a:rPr>
              <a:t>　　　　（未来の医療・医薬への貢献）</a:t>
            </a:r>
            <a:endParaRPr lang="en-US" altLang="ja-JP" sz="1400" dirty="0">
              <a:latin typeface="+mn-ea"/>
            </a:endParaRPr>
          </a:p>
          <a:p>
            <a:pPr>
              <a:lnSpc>
                <a:spcPts val="1900"/>
              </a:lnSpc>
            </a:pPr>
            <a:r>
              <a:rPr lang="ja-JP" altLang="en-US" sz="1100" dirty="0">
                <a:latin typeface="+mn-ea"/>
              </a:rPr>
              <a:t>　　       </a:t>
            </a:r>
            <a:r>
              <a:rPr lang="ja-JP" altLang="en-US" sz="1250" dirty="0">
                <a:latin typeface="+mn-ea"/>
              </a:rPr>
              <a:t>（「健康長寿医科学研究</a:t>
            </a:r>
            <a:r>
              <a:rPr lang="en-US" altLang="ja-JP" sz="1250" dirty="0">
                <a:latin typeface="+mn-ea"/>
              </a:rPr>
              <a:t>C</a:t>
            </a:r>
            <a:r>
              <a:rPr lang="ja-JP" altLang="en-US" sz="1250" dirty="0">
                <a:latin typeface="+mn-ea"/>
              </a:rPr>
              <a:t>（仮称）」「大阪国際感染症研究</a:t>
            </a:r>
            <a:r>
              <a:rPr lang="en-US" altLang="ja-JP" sz="1250" dirty="0">
                <a:latin typeface="+mn-ea"/>
              </a:rPr>
              <a:t>C</a:t>
            </a:r>
            <a:r>
              <a:rPr lang="ja-JP" altLang="en-US" sz="1250" dirty="0">
                <a:latin typeface="+mn-ea"/>
              </a:rPr>
              <a:t>」）</a:t>
            </a:r>
            <a:endParaRPr lang="en-US" altLang="ja-JP" sz="1250" dirty="0">
              <a:latin typeface="+mn-ea"/>
            </a:endParaRPr>
          </a:p>
          <a:p>
            <a:pPr>
              <a:lnSpc>
                <a:spcPts val="1900"/>
              </a:lnSpc>
            </a:pPr>
            <a:r>
              <a:rPr lang="ja-JP" altLang="en-US" sz="1400" dirty="0">
                <a:latin typeface="+mn-ea"/>
              </a:rPr>
              <a:t>　　 </a:t>
            </a:r>
            <a:r>
              <a:rPr lang="ja-JP" altLang="en-US" sz="1400" b="1" dirty="0">
                <a:latin typeface="+mn-ea"/>
              </a:rPr>
              <a:t>・「子ども未来社会」</a:t>
            </a:r>
            <a:endParaRPr lang="en-US" altLang="ja-JP" sz="1400" b="1" dirty="0">
              <a:latin typeface="+mn-ea"/>
            </a:endParaRPr>
          </a:p>
          <a:p>
            <a:pPr>
              <a:lnSpc>
                <a:spcPts val="1900"/>
              </a:lnSpc>
            </a:pPr>
            <a:r>
              <a:rPr lang="ja-JP" altLang="en-US" sz="1400" dirty="0">
                <a:latin typeface="+mn-ea"/>
              </a:rPr>
              <a:t>　　　　（子どもの貧困・孤立の予防など）</a:t>
            </a:r>
            <a:endParaRPr lang="en-US" altLang="ja-JP" sz="1400" dirty="0">
              <a:latin typeface="+mn-ea"/>
            </a:endParaRPr>
          </a:p>
          <a:p>
            <a:pPr>
              <a:lnSpc>
                <a:spcPts val="1000"/>
              </a:lnSpc>
            </a:pPr>
            <a:endParaRPr lang="en-US" altLang="ja-JP" sz="1400" dirty="0">
              <a:latin typeface="+mn-ea"/>
            </a:endParaRPr>
          </a:p>
          <a:p>
            <a:pPr>
              <a:lnSpc>
                <a:spcPts val="1900"/>
              </a:lnSpc>
            </a:pPr>
            <a:r>
              <a:rPr lang="ja-JP" altLang="en-US" sz="1400" b="1" dirty="0">
                <a:latin typeface="+mn-ea"/>
              </a:rPr>
              <a:t>〇 知的財産の特許ライセンス化と技術移転機能の強化</a:t>
            </a:r>
            <a:endParaRPr lang="en-US" altLang="ja-JP" sz="1400" b="1" dirty="0">
              <a:latin typeface="+mn-ea"/>
            </a:endParaRPr>
          </a:p>
          <a:p>
            <a:pPr marL="177800" indent="-177800">
              <a:lnSpc>
                <a:spcPts val="1900"/>
              </a:lnSpc>
            </a:pPr>
            <a:r>
              <a:rPr lang="ja-JP" altLang="en-US" sz="1400" dirty="0">
                <a:latin typeface="+mn-ea"/>
              </a:rPr>
              <a:t>　　 ・現状は、特許保有件数（</a:t>
            </a:r>
            <a:r>
              <a:rPr lang="en-US" altLang="ja-JP" sz="1400" dirty="0">
                <a:latin typeface="+mn-ea"/>
              </a:rPr>
              <a:t>925</a:t>
            </a:r>
            <a:r>
              <a:rPr lang="ja-JP" altLang="en-US" sz="1400" dirty="0">
                <a:latin typeface="+mn-ea"/>
              </a:rPr>
              <a:t>件）に比して特許ライセン　</a:t>
            </a:r>
            <a:endParaRPr lang="en-US" altLang="ja-JP" sz="1400" dirty="0">
              <a:latin typeface="+mn-ea"/>
            </a:endParaRPr>
          </a:p>
          <a:p>
            <a:pPr marL="85725" indent="-85725">
              <a:lnSpc>
                <a:spcPts val="1900"/>
              </a:lnSpc>
            </a:pPr>
            <a:r>
              <a:rPr lang="ja-JP" altLang="en-US" sz="1400" dirty="0">
                <a:latin typeface="+mn-ea"/>
              </a:rPr>
              <a:t>　　　ス収入は低い（</a:t>
            </a:r>
            <a:r>
              <a:rPr lang="en-US" altLang="ja-JP" sz="1400" dirty="0">
                <a:latin typeface="+mn-ea"/>
              </a:rPr>
              <a:t>1,100</a:t>
            </a:r>
            <a:r>
              <a:rPr lang="ja-JP" altLang="en-US" sz="1400" dirty="0">
                <a:latin typeface="+mn-ea"/>
              </a:rPr>
              <a:t>万円）</a:t>
            </a:r>
            <a:endParaRPr lang="en-US" altLang="ja-JP" sz="1400" dirty="0">
              <a:latin typeface="+mn-ea"/>
            </a:endParaRPr>
          </a:p>
          <a:p>
            <a:pPr>
              <a:lnSpc>
                <a:spcPts val="1900"/>
              </a:lnSpc>
            </a:pPr>
            <a:r>
              <a:rPr lang="ja-JP" altLang="en-US" sz="1400" dirty="0">
                <a:latin typeface="+mn-ea"/>
              </a:rPr>
              <a:t>　　 ・「発明発掘→権利化→技術移転」のシステム化</a:t>
            </a:r>
            <a:endParaRPr lang="en-US" altLang="ja-JP" sz="1400" dirty="0">
              <a:latin typeface="+mn-ea"/>
            </a:endParaRPr>
          </a:p>
          <a:p>
            <a:pPr>
              <a:lnSpc>
                <a:spcPts val="1900"/>
              </a:lnSpc>
            </a:pPr>
            <a:r>
              <a:rPr lang="ja-JP" altLang="en-US" sz="1400" dirty="0">
                <a:latin typeface="+mn-ea"/>
              </a:rPr>
              <a:t>　　 ・海外大学・機関と連携した技術移転戦略の策定</a:t>
            </a:r>
            <a:endParaRPr lang="en-US" altLang="ja-JP" sz="1400" dirty="0">
              <a:latin typeface="+mn-ea"/>
            </a:endParaRPr>
          </a:p>
          <a:p>
            <a:pPr>
              <a:lnSpc>
                <a:spcPts val="1900"/>
              </a:lnSpc>
            </a:pPr>
            <a:r>
              <a:rPr lang="ja-JP" altLang="en-US" sz="1400" dirty="0">
                <a:latin typeface="+mn-ea"/>
              </a:rPr>
              <a:t>　　 ・「知的財産マネジメント室」「技術移転推進オフィス」</a:t>
            </a:r>
            <a:endParaRPr lang="en-US" altLang="ja-JP" sz="1400" dirty="0">
              <a:latin typeface="+mn-ea"/>
            </a:endParaRPr>
          </a:p>
          <a:p>
            <a:pPr marL="177800" indent="-177800">
              <a:lnSpc>
                <a:spcPts val="1900"/>
              </a:lnSpc>
            </a:pPr>
            <a:r>
              <a:rPr lang="ja-JP" altLang="en-US" sz="1400" dirty="0">
                <a:latin typeface="+mn-ea"/>
              </a:rPr>
              <a:t>　　　の新設</a:t>
            </a:r>
            <a:endParaRPr lang="en-US" altLang="ja-JP" sz="1400" dirty="0">
              <a:latin typeface="+mn-ea"/>
            </a:endParaRPr>
          </a:p>
        </p:txBody>
      </p:sp>
      <p:pic>
        <p:nvPicPr>
          <p:cNvPr id="14" name="図 13">
            <a:extLst>
              <a:ext uri="{FF2B5EF4-FFF2-40B4-BE49-F238E27FC236}">
                <a16:creationId xmlns:a16="http://schemas.microsoft.com/office/drawing/2014/main" id="{CF1E7584-3286-E4D8-7020-2D01E5897F2F}"/>
              </a:ext>
            </a:extLst>
          </p:cNvPr>
          <p:cNvPicPr>
            <a:picLocks noChangeAspect="1"/>
          </p:cNvPicPr>
          <p:nvPr/>
        </p:nvPicPr>
        <p:blipFill>
          <a:blip r:embed="rId3"/>
          <a:stretch>
            <a:fillRect/>
          </a:stretch>
        </p:blipFill>
        <p:spPr>
          <a:xfrm>
            <a:off x="107504" y="1749125"/>
            <a:ext cx="4059590" cy="4627117"/>
          </a:xfrm>
          <a:prstGeom prst="rect">
            <a:avLst/>
          </a:prstGeom>
        </p:spPr>
      </p:pic>
      <p:sp>
        <p:nvSpPr>
          <p:cNvPr id="15" name="タイトル 1">
            <a:extLst>
              <a:ext uri="{FF2B5EF4-FFF2-40B4-BE49-F238E27FC236}">
                <a16:creationId xmlns:a16="http://schemas.microsoft.com/office/drawing/2014/main" id="{1DEEDCD3-95AF-CBA1-19B1-C40F81770A0F}"/>
              </a:ext>
            </a:extLst>
          </p:cNvPr>
          <p:cNvSpPr txBox="1">
            <a:spLocks/>
          </p:cNvSpPr>
          <p:nvPr/>
        </p:nvSpPr>
        <p:spPr>
          <a:xfrm>
            <a:off x="379343" y="620688"/>
            <a:ext cx="8673345" cy="284386"/>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kumimoji="1" sz="2400" b="1" kern="1200" spc="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000" kern="100" dirty="0">
                <a:latin typeface="+mn-ea"/>
                <a:ea typeface="+mn-ea"/>
              </a:rPr>
              <a:t>（</a:t>
            </a:r>
            <a:r>
              <a:rPr lang="en-US" altLang="ja-JP" sz="2000" kern="100" dirty="0">
                <a:latin typeface="+mn-ea"/>
                <a:ea typeface="+mn-ea"/>
              </a:rPr>
              <a:t>2</a:t>
            </a:r>
            <a:r>
              <a:rPr lang="ja-JP" altLang="en-US" sz="2000" kern="100" dirty="0">
                <a:latin typeface="+mn-ea"/>
                <a:ea typeface="+mn-ea"/>
              </a:rPr>
              <a:t>）技術インキュベーション機能の強化</a:t>
            </a:r>
            <a:endParaRPr lang="ja-JP" altLang="en-US" sz="2000" kern="100" dirty="0">
              <a:latin typeface="+mn-ea"/>
              <a:ea typeface="+mn-ea"/>
              <a:cs typeface="Times New Roman"/>
            </a:endParaRPr>
          </a:p>
        </p:txBody>
      </p:sp>
      <p:sp>
        <p:nvSpPr>
          <p:cNvPr id="2" name="スライド番号プレースホルダー 5">
            <a:extLst>
              <a:ext uri="{FF2B5EF4-FFF2-40B4-BE49-F238E27FC236}">
                <a16:creationId xmlns:a16="http://schemas.microsoft.com/office/drawing/2014/main" id="{B307783D-F712-9D72-59FF-00E45CF1F68D}"/>
              </a:ext>
            </a:extLst>
          </p:cNvPr>
          <p:cNvSpPr txBox="1">
            <a:spLocks/>
          </p:cNvSpPr>
          <p:nvPr/>
        </p:nvSpPr>
        <p:spPr>
          <a:xfrm>
            <a:off x="8172400" y="0"/>
            <a:ext cx="72008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t>11 </a:t>
            </a:r>
          </a:p>
        </p:txBody>
      </p:sp>
    </p:spTree>
    <p:extLst>
      <p:ext uri="{BB962C8B-B14F-4D97-AF65-F5344CB8AC3E}">
        <p14:creationId xmlns:p14="http://schemas.microsoft.com/office/powerpoint/2010/main" val="93745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5"/>
          <p:cNvSpPr txBox="1">
            <a:spLocks/>
          </p:cNvSpPr>
          <p:nvPr/>
        </p:nvSpPr>
        <p:spPr>
          <a:xfrm>
            <a:off x="8388424" y="6376243"/>
            <a:ext cx="50405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t>12</a:t>
            </a:r>
            <a:endParaRPr lang="ja-JP" altLang="en-US" sz="2000" dirty="0"/>
          </a:p>
        </p:txBody>
      </p:sp>
      <p:sp>
        <p:nvSpPr>
          <p:cNvPr id="3" name="正方形/長方形 2"/>
          <p:cNvSpPr/>
          <p:nvPr/>
        </p:nvSpPr>
        <p:spPr>
          <a:xfrm>
            <a:off x="445790" y="496486"/>
            <a:ext cx="5868144" cy="400110"/>
          </a:xfrm>
          <a:prstGeom prst="rect">
            <a:avLst/>
          </a:prstGeom>
        </p:spPr>
        <p:txBody>
          <a:bodyPr wrap="square">
            <a:spAutoFit/>
          </a:bodyPr>
          <a:lstStyle/>
          <a:p>
            <a:pPr>
              <a:spcBef>
                <a:spcPts val="700"/>
              </a:spcBef>
            </a:pP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）スタートアップ創出・支援</a:t>
            </a:r>
          </a:p>
        </p:txBody>
      </p:sp>
      <p:sp>
        <p:nvSpPr>
          <p:cNvPr id="9" name="正方形/長方形 8"/>
          <p:cNvSpPr/>
          <p:nvPr/>
        </p:nvSpPr>
        <p:spPr>
          <a:xfrm>
            <a:off x="584618" y="1124744"/>
            <a:ext cx="8150441" cy="1013098"/>
          </a:xfrm>
          <a:prstGeom prst="rect">
            <a:avLst/>
          </a:prstGeom>
        </p:spPr>
        <p:txBody>
          <a:bodyPr wrap="square">
            <a:spAutoFit/>
          </a:bodyPr>
          <a:lstStyle/>
          <a:p>
            <a:pPr>
              <a:spcBef>
                <a:spcPts val="700"/>
              </a:spcBef>
            </a:pPr>
            <a:r>
              <a:rPr lang="ja-JP" altLang="en-US" b="1" dirty="0">
                <a:latin typeface="+mn-ea"/>
              </a:rPr>
              <a:t>大学発のスタートアップを創出し、大阪・関西の産業力強化に貢献</a:t>
            </a:r>
            <a:endParaRPr lang="en-US" altLang="ja-JP" b="1" dirty="0">
              <a:latin typeface="+mn-ea"/>
            </a:endParaRPr>
          </a:p>
          <a:p>
            <a:pPr>
              <a:spcBef>
                <a:spcPts val="700"/>
              </a:spcBef>
            </a:pPr>
            <a:r>
              <a:rPr lang="ja-JP" altLang="en-US" b="1" dirty="0">
                <a:latin typeface="+mn-ea"/>
              </a:rPr>
              <a:t>「イノベーションアカデミー事業」を中心に、本格的に「大学発ベンチャー」の量と質の拡大を図る</a:t>
            </a:r>
            <a:endParaRPr lang="en-US" altLang="ja-JP" b="1" dirty="0">
              <a:latin typeface="+mn-ea"/>
            </a:endParaRPr>
          </a:p>
        </p:txBody>
      </p:sp>
      <p:sp>
        <p:nvSpPr>
          <p:cNvPr id="14" name="正方形/長方形 13"/>
          <p:cNvSpPr/>
          <p:nvPr/>
        </p:nvSpPr>
        <p:spPr>
          <a:xfrm>
            <a:off x="518611" y="2392390"/>
            <a:ext cx="8121841" cy="2018501"/>
          </a:xfrm>
          <a:prstGeom prst="rect">
            <a:avLst/>
          </a:prstGeom>
        </p:spPr>
        <p:txBody>
          <a:bodyPr wrap="square">
            <a:spAutoFit/>
          </a:bodyPr>
          <a:lstStyle/>
          <a:p>
            <a:pPr>
              <a:spcBef>
                <a:spcPts val="700"/>
              </a:spcBef>
            </a:pPr>
            <a:r>
              <a:rPr lang="ja-JP" altLang="en-US" sz="1600" dirty="0">
                <a:latin typeface="BIZ UDPゴシック" panose="020B0400000000000000" pitchFamily="50" charset="-128"/>
                <a:ea typeface="BIZ UDPゴシック" panose="020B0400000000000000" pitchFamily="50" charset="-128"/>
              </a:rPr>
              <a:t>○</a:t>
            </a:r>
            <a:r>
              <a:rPr lang="ja-JP" altLang="en-US" sz="1600" b="1" dirty="0">
                <a:latin typeface="+mn-ea"/>
              </a:rPr>
              <a:t>「スタートアップ創出・支援体制を強化」</a:t>
            </a:r>
            <a:endParaRPr lang="en-US" altLang="ja-JP" sz="1600" b="1" dirty="0">
              <a:latin typeface="+mn-ea"/>
            </a:endParaRPr>
          </a:p>
          <a:p>
            <a:pPr>
              <a:spcBef>
                <a:spcPts val="700"/>
              </a:spcBef>
            </a:pPr>
            <a:r>
              <a:rPr lang="ja-JP" altLang="en-US" sz="1600" b="1" dirty="0">
                <a:latin typeface="+mn-ea"/>
                <a:ea typeface="BIZ UDPゴシック" panose="020B0400000000000000" pitchFamily="50" charset="-128"/>
              </a:rPr>
              <a:t>　　</a:t>
            </a:r>
            <a:r>
              <a:rPr lang="ja-JP" altLang="en-US" sz="1600" b="1" dirty="0">
                <a:latin typeface="+mn-ea"/>
              </a:rPr>
              <a:t>・</a:t>
            </a:r>
            <a:r>
              <a:rPr lang="ja-JP" altLang="en-US" sz="1600" dirty="0">
                <a:latin typeface="+mn-ea"/>
              </a:rPr>
              <a:t>「スタートアップ創出・支援室」を新設（</a:t>
            </a:r>
            <a:r>
              <a:rPr lang="en-US" altLang="ja-JP" sz="1600" dirty="0">
                <a:latin typeface="+mn-ea"/>
              </a:rPr>
              <a:t>2024</a:t>
            </a:r>
            <a:r>
              <a:rPr lang="ja-JP" altLang="en-US" sz="1600" dirty="0">
                <a:latin typeface="+mn-ea"/>
              </a:rPr>
              <a:t>年</a:t>
            </a:r>
            <a:r>
              <a:rPr lang="en-US" altLang="ja-JP" sz="1600" dirty="0">
                <a:latin typeface="+mn-ea"/>
              </a:rPr>
              <a:t>4</a:t>
            </a:r>
            <a:r>
              <a:rPr lang="ja-JP" altLang="en-US" sz="1600" dirty="0">
                <a:latin typeface="+mn-ea"/>
              </a:rPr>
              <a:t>月）</a:t>
            </a:r>
            <a:endParaRPr lang="en-US" altLang="ja-JP" sz="1600" dirty="0">
              <a:latin typeface="+mn-ea"/>
            </a:endParaRPr>
          </a:p>
          <a:p>
            <a:pPr marL="177800" indent="-177800">
              <a:spcBef>
                <a:spcPts val="700"/>
              </a:spcBef>
            </a:pPr>
            <a:r>
              <a:rPr lang="ja-JP" altLang="en-US" sz="1600" dirty="0">
                <a:latin typeface="+mn-ea"/>
              </a:rPr>
              <a:t>　　　　　</a:t>
            </a:r>
            <a:r>
              <a:rPr lang="ja-JP" altLang="en-US" sz="1600" dirty="0">
                <a:latin typeface="ＭＳ Ｐ明朝" panose="02020600040205080304" pitchFamily="18" charset="-128"/>
                <a:ea typeface="ＭＳ Ｐ明朝" panose="02020600040205080304" pitchFamily="18" charset="-128"/>
              </a:rPr>
              <a:t>カテゴリー別（①サービス系、②コンサル系、③ディープテック系）、</a:t>
            </a:r>
            <a:endParaRPr lang="en-US" altLang="ja-JP" sz="1600" dirty="0">
              <a:latin typeface="ＭＳ Ｐ明朝" panose="02020600040205080304" pitchFamily="18" charset="-128"/>
              <a:ea typeface="ＭＳ Ｐ明朝" panose="02020600040205080304" pitchFamily="18" charset="-128"/>
            </a:endParaRPr>
          </a:p>
          <a:p>
            <a:pPr marL="177800" indent="-177800">
              <a:spcBef>
                <a:spcPts val="700"/>
              </a:spcBef>
            </a:pPr>
            <a:r>
              <a:rPr lang="ja-JP" altLang="en-US" sz="1600" dirty="0">
                <a:latin typeface="ＭＳ Ｐ明朝" panose="02020600040205080304" pitchFamily="18" charset="-128"/>
                <a:ea typeface="ＭＳ Ｐ明朝" panose="02020600040205080304" pitchFamily="18" charset="-128"/>
              </a:rPr>
              <a:t>　　　　　段階別 </a:t>
            </a:r>
            <a:r>
              <a:rPr lang="en-US" altLang="ja-JP" sz="1600" dirty="0">
                <a:latin typeface="ＭＳ Ｐ明朝" panose="02020600040205080304" pitchFamily="18" charset="-128"/>
                <a:ea typeface="ＭＳ Ｐ明朝" panose="02020600040205080304" pitchFamily="18" charset="-128"/>
              </a:rPr>
              <a:t>  </a:t>
            </a:r>
            <a:r>
              <a:rPr lang="ja-JP" altLang="en-US" sz="1600" dirty="0">
                <a:latin typeface="ＭＳ Ｐ明朝" panose="02020600040205080304" pitchFamily="18" charset="-128"/>
                <a:ea typeface="ＭＳ Ｐ明朝" panose="02020600040205080304" pitchFamily="18" charset="-128"/>
              </a:rPr>
              <a:t>　</a:t>
            </a:r>
            <a:r>
              <a:rPr lang="en-US" altLang="ja-JP" sz="1600" dirty="0">
                <a:latin typeface="ＭＳ Ｐ明朝" panose="02020600040205080304" pitchFamily="18" charset="-128"/>
                <a:ea typeface="ＭＳ Ｐ明朝" panose="02020600040205080304" pitchFamily="18" charset="-128"/>
              </a:rPr>
              <a:t>  </a:t>
            </a:r>
            <a:r>
              <a:rPr lang="ja-JP" altLang="en-US" sz="1600" dirty="0">
                <a:latin typeface="ＭＳ Ｐ明朝" panose="02020600040205080304" pitchFamily="18" charset="-128"/>
                <a:ea typeface="ＭＳ Ｐ明朝" panose="02020600040205080304" pitchFamily="18" charset="-128"/>
              </a:rPr>
              <a:t>（①発掘、②概念実証、③起業、④事業拡大）の創出・支援体制を構築</a:t>
            </a:r>
            <a:endParaRPr lang="en-US" altLang="ja-JP" sz="1600" dirty="0">
              <a:latin typeface="ＭＳ Ｐ明朝" panose="02020600040205080304" pitchFamily="18" charset="-128"/>
              <a:ea typeface="ＭＳ Ｐ明朝" panose="02020600040205080304" pitchFamily="18" charset="-128"/>
            </a:endParaRPr>
          </a:p>
          <a:p>
            <a:pPr>
              <a:spcBef>
                <a:spcPts val="700"/>
              </a:spcBef>
            </a:pPr>
            <a:r>
              <a:rPr lang="ja-JP" altLang="en-US" sz="1600" dirty="0">
                <a:latin typeface="+mn-ea"/>
              </a:rPr>
              <a:t>　　・</a:t>
            </a:r>
            <a:r>
              <a:rPr lang="en-US" altLang="ja-JP" sz="1600" dirty="0">
                <a:latin typeface="+mn-ea"/>
              </a:rPr>
              <a:t>URA</a:t>
            </a:r>
            <a:r>
              <a:rPr lang="ja-JP" altLang="en-US" sz="1600" dirty="0">
                <a:latin typeface="+mn-ea"/>
              </a:rPr>
              <a:t>・共創コーディネーター等の大幅拡充などの体制を強化</a:t>
            </a:r>
            <a:endParaRPr lang="en-US" altLang="ja-JP" sz="1600" dirty="0">
              <a:latin typeface="+mn-ea"/>
            </a:endParaRPr>
          </a:p>
          <a:p>
            <a:pPr>
              <a:spcBef>
                <a:spcPts val="700"/>
              </a:spcBef>
            </a:pPr>
            <a:r>
              <a:rPr lang="ja-JP" altLang="en-US" sz="1600" dirty="0">
                <a:latin typeface="+mn-ea"/>
              </a:rPr>
              <a:t>　　・大阪府市、大阪産業局、経済界はもとより、民間企業との連携・共創を強化</a:t>
            </a:r>
            <a:endParaRPr lang="en-US" altLang="ja-JP" sz="1600" dirty="0">
              <a:latin typeface="+mn-ea"/>
            </a:endParaRPr>
          </a:p>
        </p:txBody>
      </p:sp>
    </p:spTree>
    <p:extLst>
      <p:ext uri="{BB962C8B-B14F-4D97-AF65-F5344CB8AC3E}">
        <p14:creationId xmlns:p14="http://schemas.microsoft.com/office/powerpoint/2010/main" val="2011929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85" y="626764"/>
            <a:ext cx="8856984" cy="432000"/>
          </a:xfrm>
        </p:spPr>
        <p:txBody>
          <a:bodyPr/>
          <a:lstStyle/>
          <a:p>
            <a:r>
              <a:rPr lang="ja-JP" altLang="en-US" sz="2200" b="1" spc="-150" dirty="0">
                <a:latin typeface="+mj-ea"/>
                <a:ea typeface="+mj-ea"/>
              </a:rPr>
              <a:t>３</a:t>
            </a:r>
            <a:r>
              <a:rPr lang="en-US" altLang="ja-JP" sz="2200" b="1" spc="-150" dirty="0">
                <a:latin typeface="+mj-ea"/>
                <a:ea typeface="+mj-ea"/>
              </a:rPr>
              <a:t>. </a:t>
            </a:r>
            <a:r>
              <a:rPr lang="ja-JP" altLang="en-US" sz="2200" b="1" spc="-150" dirty="0">
                <a:latin typeface="+mj-ea"/>
                <a:ea typeface="+mj-ea"/>
              </a:rPr>
              <a:t>社会・時代のニーズに応じた教育研究組織の改編・整備</a:t>
            </a:r>
            <a:br>
              <a:rPr lang="ja-JP" altLang="en-US" sz="2200" b="1" spc="-150" dirty="0">
                <a:latin typeface="+mj-ea"/>
                <a:ea typeface="+mj-ea"/>
              </a:rPr>
            </a:br>
            <a:r>
              <a:rPr lang="ja-JP" altLang="en-US" sz="2200" b="1" spc="-150" dirty="0">
                <a:latin typeface="+mj-ea"/>
                <a:ea typeface="+mj-ea"/>
              </a:rPr>
              <a:t>　　　　　　　　　　　</a:t>
            </a:r>
            <a:endParaRPr kumimoji="1" lang="ja-JP" altLang="en-US" sz="2200" b="1" spc="-150" dirty="0">
              <a:latin typeface="+mj-ea"/>
              <a:ea typeface="+mj-ea"/>
            </a:endParaRPr>
          </a:p>
        </p:txBody>
      </p:sp>
      <p:sp>
        <p:nvSpPr>
          <p:cNvPr id="6" name="テキスト ボックス 5"/>
          <p:cNvSpPr txBox="1"/>
          <p:nvPr/>
        </p:nvSpPr>
        <p:spPr>
          <a:xfrm>
            <a:off x="370273" y="1326921"/>
            <a:ext cx="8424141" cy="2985433"/>
          </a:xfrm>
          <a:prstGeom prst="rect">
            <a:avLst/>
          </a:prstGeom>
          <a:noFill/>
          <a:ln w="25400">
            <a:solidFill>
              <a:schemeClr val="tx1"/>
            </a:solidFill>
          </a:ln>
        </p:spPr>
        <p:txBody>
          <a:bodyPr wrap="square" rtlCol="0">
            <a:spAutoFit/>
          </a:bodyPr>
          <a:lstStyle/>
          <a:p>
            <a:r>
              <a:rPr lang="ja-JP" altLang="en-US" sz="1400" dirty="0">
                <a:latin typeface="+mn-ea"/>
              </a:rPr>
              <a:t>○再構築の視点</a:t>
            </a:r>
            <a:endParaRPr lang="en-US" altLang="ja-JP" sz="1400" dirty="0">
              <a:latin typeface="+mn-ea"/>
            </a:endParaRPr>
          </a:p>
          <a:p>
            <a:r>
              <a:rPr lang="ja-JP" altLang="en-US" sz="1400" dirty="0">
                <a:latin typeface="+mn-ea"/>
              </a:rPr>
              <a:t>　　・設置認可完成後（</a:t>
            </a:r>
            <a:r>
              <a:rPr lang="en-US" altLang="ja-JP" sz="1400" dirty="0">
                <a:latin typeface="+mn-ea"/>
              </a:rPr>
              <a:t>2025</a:t>
            </a:r>
            <a:r>
              <a:rPr lang="ja-JP" altLang="en-US" sz="1400" dirty="0">
                <a:latin typeface="+mn-ea"/>
              </a:rPr>
              <a:t>）の大学改革・教育改革という、時代の要請に応じた再編整備が必要</a:t>
            </a:r>
            <a:endParaRPr lang="en-US" altLang="ja-JP" sz="1400" dirty="0">
              <a:latin typeface="+mn-ea"/>
            </a:endParaRPr>
          </a:p>
          <a:p>
            <a:pPr>
              <a:lnSpc>
                <a:spcPts val="2000"/>
              </a:lnSpc>
            </a:pPr>
            <a:r>
              <a:rPr lang="ja-JP" altLang="en-US" sz="1400" dirty="0">
                <a:latin typeface="+mn-ea"/>
              </a:rPr>
              <a:t>　　・工学、理学、看護など、両大学で併存していた学部・学科について、効率的な組織体制のあり方を検討</a:t>
            </a:r>
            <a:endParaRPr lang="en-US" altLang="ja-JP" sz="1400" dirty="0">
              <a:latin typeface="+mn-ea"/>
            </a:endParaRPr>
          </a:p>
          <a:p>
            <a:pPr>
              <a:lnSpc>
                <a:spcPts val="600"/>
              </a:lnSpc>
            </a:pPr>
            <a:endParaRPr lang="en-US" altLang="ja-JP" sz="1400" dirty="0">
              <a:latin typeface="+mn-ea"/>
            </a:endParaRPr>
          </a:p>
          <a:p>
            <a:pPr>
              <a:lnSpc>
                <a:spcPts val="2000"/>
              </a:lnSpc>
            </a:pPr>
            <a:r>
              <a:rPr lang="ja-JP" altLang="en-US" sz="1400" dirty="0">
                <a:latin typeface="+mn-ea"/>
              </a:rPr>
              <a:t>〇組織の新設・再編・移転</a:t>
            </a:r>
            <a:endParaRPr lang="en-US" altLang="ja-JP" sz="1400" dirty="0">
              <a:latin typeface="+mn-ea"/>
            </a:endParaRPr>
          </a:p>
          <a:p>
            <a:pPr>
              <a:lnSpc>
                <a:spcPts val="2000"/>
              </a:lnSpc>
            </a:pPr>
            <a:r>
              <a:rPr lang="ja-JP" altLang="en-US" sz="1400" dirty="0">
                <a:latin typeface="+mn-ea"/>
              </a:rPr>
              <a:t>　　・先行的な取り組みとして、「医獣工連携」など学内異分野連携を促進（</a:t>
            </a:r>
            <a:r>
              <a:rPr lang="en-US" altLang="ja-JP" sz="1400" dirty="0">
                <a:latin typeface="+mn-ea"/>
              </a:rPr>
              <a:t>2025</a:t>
            </a:r>
            <a:r>
              <a:rPr lang="ja-JP" altLang="en-US" sz="1400" dirty="0">
                <a:latin typeface="+mn-ea"/>
              </a:rPr>
              <a:t>年度～）</a:t>
            </a:r>
          </a:p>
          <a:p>
            <a:pPr>
              <a:lnSpc>
                <a:spcPts val="2000"/>
              </a:lnSpc>
            </a:pPr>
            <a:r>
              <a:rPr lang="ja-JP" altLang="en-US" sz="1400" dirty="0">
                <a:latin typeface="+mn-ea"/>
              </a:rPr>
              <a:t>　　・本学の強みをさらに発揮できる研究科（創薬科学研究科）の新設（</a:t>
            </a:r>
            <a:r>
              <a:rPr lang="en-US" altLang="ja-JP" sz="1400" dirty="0">
                <a:latin typeface="+mn-ea"/>
              </a:rPr>
              <a:t>2026</a:t>
            </a:r>
            <a:r>
              <a:rPr lang="ja-JP" altLang="en-US" sz="1400" dirty="0">
                <a:latin typeface="+mn-ea"/>
              </a:rPr>
              <a:t>年度～）</a:t>
            </a:r>
            <a:endParaRPr lang="en-US" altLang="ja-JP" sz="1400" dirty="0">
              <a:latin typeface="+mn-ea"/>
            </a:endParaRPr>
          </a:p>
          <a:p>
            <a:pPr>
              <a:lnSpc>
                <a:spcPts val="2000"/>
              </a:lnSpc>
            </a:pPr>
            <a:r>
              <a:rPr lang="ja-JP" altLang="en-US" sz="1400" dirty="0">
                <a:latin typeface="+mn-ea"/>
              </a:rPr>
              <a:t>　　・情報学研究科の森之宮キャンパス</a:t>
            </a:r>
            <a:r>
              <a:rPr lang="en-US" altLang="ja-JP" sz="1400" dirty="0">
                <a:latin typeface="+mn-ea"/>
              </a:rPr>
              <a:t>1.5</a:t>
            </a:r>
            <a:r>
              <a:rPr lang="ja-JP" altLang="en-US" sz="1400" dirty="0">
                <a:latin typeface="+mn-ea"/>
              </a:rPr>
              <a:t>期への移転（</a:t>
            </a:r>
            <a:r>
              <a:rPr lang="en-US" altLang="ja-JP" sz="1400" dirty="0">
                <a:latin typeface="+mn-ea"/>
              </a:rPr>
              <a:t>2028</a:t>
            </a:r>
            <a:r>
              <a:rPr lang="ja-JP" altLang="en-US" sz="1400" dirty="0">
                <a:latin typeface="+mn-ea"/>
              </a:rPr>
              <a:t>年度～）</a:t>
            </a:r>
            <a:endParaRPr lang="en-US" altLang="ja-JP" sz="1400" dirty="0">
              <a:latin typeface="+mn-ea"/>
            </a:endParaRPr>
          </a:p>
          <a:p>
            <a:pPr>
              <a:lnSpc>
                <a:spcPts val="2000"/>
              </a:lnSpc>
            </a:pPr>
            <a:r>
              <a:rPr lang="ja-JP" altLang="en-US" sz="1400" dirty="0">
                <a:latin typeface="+mn-ea"/>
              </a:rPr>
              <a:t>　　・人文社会科学系を含む学部・学域・研究科の再編・移転の検討　　　　</a:t>
            </a:r>
            <a:endParaRPr lang="en-US" altLang="ja-JP" sz="1400" dirty="0">
              <a:latin typeface="+mn-ea"/>
            </a:endParaRPr>
          </a:p>
          <a:p>
            <a:pPr>
              <a:lnSpc>
                <a:spcPts val="600"/>
              </a:lnSpc>
            </a:pPr>
            <a:r>
              <a:rPr lang="ja-JP" altLang="en-US" sz="1400" dirty="0">
                <a:latin typeface="+mn-ea"/>
              </a:rPr>
              <a:t>　</a:t>
            </a:r>
            <a:endParaRPr lang="en-US" altLang="ja-JP" sz="1400" dirty="0">
              <a:latin typeface="+mn-ea"/>
            </a:endParaRPr>
          </a:p>
          <a:p>
            <a:pPr>
              <a:lnSpc>
                <a:spcPts val="2000"/>
              </a:lnSpc>
            </a:pPr>
            <a:r>
              <a:rPr lang="ja-JP" altLang="en-US" sz="1400" dirty="0">
                <a:latin typeface="+mn-ea"/>
              </a:rPr>
              <a:t>○検討体制</a:t>
            </a:r>
            <a:endParaRPr lang="en-US" altLang="ja-JP" sz="1400" dirty="0">
              <a:latin typeface="+mn-ea"/>
            </a:endParaRPr>
          </a:p>
          <a:p>
            <a:pPr>
              <a:lnSpc>
                <a:spcPts val="2000"/>
              </a:lnSpc>
            </a:pPr>
            <a:r>
              <a:rPr lang="ja-JP" altLang="en-US" sz="1400" dirty="0">
                <a:latin typeface="+mn-ea"/>
              </a:rPr>
              <a:t>　　・</a:t>
            </a:r>
            <a:r>
              <a:rPr lang="en-US" altLang="ja-JP" sz="1400" dirty="0">
                <a:latin typeface="+mn-ea"/>
              </a:rPr>
              <a:t>2024</a:t>
            </a:r>
            <a:r>
              <a:rPr lang="ja-JP" altLang="en-US" sz="1400" dirty="0">
                <a:latin typeface="+mn-ea"/>
              </a:rPr>
              <a:t>年度中に「学部・学域・研究科将来構想委員会（仮称）」を立ち上げ</a:t>
            </a:r>
            <a:endParaRPr lang="en-US" altLang="ja-JP" sz="1400" dirty="0">
              <a:latin typeface="+mn-ea"/>
            </a:endParaRPr>
          </a:p>
          <a:p>
            <a:pPr>
              <a:lnSpc>
                <a:spcPts val="2000"/>
              </a:lnSpc>
            </a:pPr>
            <a:r>
              <a:rPr lang="ja-JP" altLang="en-US" sz="1400" dirty="0">
                <a:latin typeface="+mn-ea"/>
              </a:rPr>
              <a:t>　　・次期中期目標期間内に実現（次期中期計画に位置付け）</a:t>
            </a:r>
            <a:endParaRPr lang="en-US" altLang="ja-JP" sz="1400" dirty="0">
              <a:latin typeface="+mn-ea"/>
            </a:endParaRPr>
          </a:p>
        </p:txBody>
      </p:sp>
      <p:grpSp>
        <p:nvGrpSpPr>
          <p:cNvPr id="15" name="グループ化 14"/>
          <p:cNvGrpSpPr/>
          <p:nvPr/>
        </p:nvGrpSpPr>
        <p:grpSpPr>
          <a:xfrm>
            <a:off x="388815" y="4161429"/>
            <a:ext cx="8387058" cy="2529859"/>
            <a:chOff x="297868" y="3933056"/>
            <a:chExt cx="8387058" cy="2529859"/>
          </a:xfrm>
        </p:grpSpPr>
        <p:graphicFrame>
          <p:nvGraphicFramePr>
            <p:cNvPr id="7" name="図表 6"/>
            <p:cNvGraphicFramePr/>
            <p:nvPr>
              <p:extLst>
                <p:ext uri="{D42A27DB-BD31-4B8C-83A1-F6EECF244321}">
                  <p14:modId xmlns:p14="http://schemas.microsoft.com/office/powerpoint/2010/main" val="2709156622"/>
                </p:ext>
              </p:extLst>
            </p:nvPr>
          </p:nvGraphicFramePr>
          <p:xfrm>
            <a:off x="297868" y="3933056"/>
            <a:ext cx="8387058" cy="2248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角丸四角形吹き出し 7"/>
            <p:cNvSpPr/>
            <p:nvPr/>
          </p:nvSpPr>
          <p:spPr>
            <a:xfrm>
              <a:off x="395536" y="5742835"/>
              <a:ext cx="2978185" cy="720080"/>
            </a:xfrm>
            <a:prstGeom prst="wedgeRoundRectCallout">
              <a:avLst>
                <a:gd name="adj1" fmla="val 28168"/>
                <a:gd name="adj2" fmla="val -10383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「学部・学域・研究科将来構想委員会（仮称）」</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（本学の強みのさらなる発揮と初年度卒業生の成果検証等による将来構想と計画策定）</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9" name="角丸四角形吹き出し 8"/>
            <p:cNvSpPr/>
            <p:nvPr/>
          </p:nvSpPr>
          <p:spPr>
            <a:xfrm>
              <a:off x="3563888" y="5850189"/>
              <a:ext cx="1388643" cy="612726"/>
            </a:xfrm>
            <a:prstGeom prst="wedgeRoundRectCallout">
              <a:avLst>
                <a:gd name="adj1" fmla="val -37223"/>
                <a:gd name="adj2" fmla="val -1295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BIZ UDPゴシック" panose="020B0400000000000000" pitchFamily="50" charset="-128"/>
                  <a:ea typeface="BIZ UDPゴシック" panose="020B0400000000000000" pitchFamily="50" charset="-128"/>
                </a:rPr>
                <a:t>大学統合の設置認可完成</a:t>
              </a:r>
            </a:p>
          </p:txBody>
        </p:sp>
        <p:sp>
          <p:nvSpPr>
            <p:cNvPr id="10" name="角丸四角形吹き出し 9"/>
            <p:cNvSpPr/>
            <p:nvPr/>
          </p:nvSpPr>
          <p:spPr>
            <a:xfrm>
              <a:off x="5291159" y="5850190"/>
              <a:ext cx="1585098" cy="612725"/>
            </a:xfrm>
            <a:prstGeom prst="wedgeRoundRectCallout">
              <a:avLst>
                <a:gd name="adj1" fmla="val -101345"/>
                <a:gd name="adj2" fmla="val -138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BIZ UDPゴシック" panose="020B0400000000000000" pitchFamily="50" charset="-128"/>
                  <a:ea typeface="BIZ UDPゴシック" panose="020B0400000000000000" pitchFamily="50" charset="-128"/>
                </a:rPr>
                <a:t>学部・学域・研究科の再編と新設</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1835696" y="5066318"/>
              <a:ext cx="2183836" cy="34185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627784" y="5002604"/>
              <a:ext cx="2448272" cy="45893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091161" y="5066317"/>
              <a:ext cx="2929111" cy="34185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272209" y="4385740"/>
            <a:ext cx="2027769" cy="369332"/>
          </a:xfrm>
          <a:prstGeom prst="rect">
            <a:avLst/>
          </a:prstGeom>
          <a:noFill/>
        </p:spPr>
        <p:txBody>
          <a:bodyPr wrap="square" rtlCol="0">
            <a:spAutoFit/>
          </a:bodyPr>
          <a:lstStyle/>
          <a:p>
            <a:r>
              <a:rPr kumimoji="1" lang="ja-JP" altLang="en-US" dirty="0"/>
              <a:t>◆ロードマップ</a:t>
            </a:r>
          </a:p>
        </p:txBody>
      </p:sp>
      <p:sp>
        <p:nvSpPr>
          <p:cNvPr id="16" name="タイトル 1"/>
          <p:cNvSpPr txBox="1">
            <a:spLocks/>
          </p:cNvSpPr>
          <p:nvPr/>
        </p:nvSpPr>
        <p:spPr>
          <a:xfrm>
            <a:off x="-540568" y="903737"/>
            <a:ext cx="8229600" cy="434479"/>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900" kern="1200" spc="-3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200" spc="-150" dirty="0">
                <a:latin typeface="+mj-ea"/>
                <a:ea typeface="+mj-ea"/>
              </a:rPr>
              <a:t>　　　　　</a:t>
            </a:r>
            <a:r>
              <a:rPr lang="ja-JP" altLang="en-US" sz="2200" b="1" spc="-150" dirty="0">
                <a:latin typeface="+mj-ea"/>
                <a:ea typeface="+mj-ea"/>
              </a:rPr>
              <a:t>教育研究組織の改編・整備</a:t>
            </a:r>
          </a:p>
        </p:txBody>
      </p:sp>
      <p:sp>
        <p:nvSpPr>
          <p:cNvPr id="3" name="スライド番号プレースホルダー 5">
            <a:extLst>
              <a:ext uri="{FF2B5EF4-FFF2-40B4-BE49-F238E27FC236}">
                <a16:creationId xmlns:a16="http://schemas.microsoft.com/office/drawing/2014/main" id="{07E135C1-26C5-39B6-E7A1-876B7F95464A}"/>
              </a:ext>
            </a:extLst>
          </p:cNvPr>
          <p:cNvSpPr txBox="1">
            <a:spLocks/>
          </p:cNvSpPr>
          <p:nvPr/>
        </p:nvSpPr>
        <p:spPr>
          <a:xfrm>
            <a:off x="8172400" y="0"/>
            <a:ext cx="72008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t>13 </a:t>
            </a:r>
          </a:p>
        </p:txBody>
      </p:sp>
    </p:spTree>
    <p:extLst>
      <p:ext uri="{BB962C8B-B14F-4D97-AF65-F5344CB8AC3E}">
        <p14:creationId xmlns:p14="http://schemas.microsoft.com/office/powerpoint/2010/main" val="343584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3611" y="1020091"/>
            <a:ext cx="8790877" cy="5580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900" b="1" dirty="0">
                <a:solidFill>
                  <a:schemeClr val="tx1"/>
                </a:solidFill>
                <a:latin typeface="+mn-ea"/>
              </a:rPr>
              <a:t>Ⅰ</a:t>
            </a:r>
            <a:r>
              <a:rPr lang="ja-JP" altLang="en-US" sz="1900" b="1" dirty="0">
                <a:solidFill>
                  <a:schemeClr val="tx1"/>
                </a:solidFill>
                <a:latin typeface="+mn-ea"/>
              </a:rPr>
              <a:t>　</a:t>
            </a:r>
            <a:r>
              <a:rPr lang="ja-JP" altLang="en-US" sz="1900" b="1" dirty="0">
                <a:solidFill>
                  <a:schemeClr val="tx1"/>
                </a:solidFill>
                <a:latin typeface="+mj-ea"/>
                <a:ea typeface="+mj-ea"/>
              </a:rPr>
              <a:t>現行中期目標期間の主な成果</a:t>
            </a:r>
            <a:r>
              <a:rPr lang="ja-JP" altLang="en-US" sz="1600" b="1" spc="-150" dirty="0">
                <a:solidFill>
                  <a:schemeClr val="tx1"/>
                </a:solidFill>
                <a:latin typeface="+mj-ea"/>
              </a:rPr>
              <a:t>～第１期中期目標期間（</a:t>
            </a:r>
            <a:r>
              <a:rPr lang="en-US" altLang="ja-JP" sz="1600" b="1" spc="-150" dirty="0">
                <a:solidFill>
                  <a:schemeClr val="tx1"/>
                </a:solidFill>
                <a:latin typeface="+mj-ea"/>
              </a:rPr>
              <a:t>2019</a:t>
            </a:r>
            <a:r>
              <a:rPr lang="ja-JP" altLang="en-US" sz="1600" b="1" spc="-150" dirty="0">
                <a:solidFill>
                  <a:schemeClr val="tx1"/>
                </a:solidFill>
                <a:latin typeface="+mj-ea"/>
              </a:rPr>
              <a:t>～</a:t>
            </a:r>
            <a:r>
              <a:rPr lang="en-US" altLang="ja-JP" sz="1600" b="1" spc="-150" dirty="0">
                <a:solidFill>
                  <a:schemeClr val="tx1"/>
                </a:solidFill>
                <a:latin typeface="+mj-ea"/>
              </a:rPr>
              <a:t>2024</a:t>
            </a:r>
            <a:r>
              <a:rPr lang="ja-JP" altLang="en-US" sz="1600" b="1" spc="-150" dirty="0">
                <a:solidFill>
                  <a:schemeClr val="tx1"/>
                </a:solidFill>
                <a:latin typeface="+mj-ea"/>
              </a:rPr>
              <a:t>年度）～</a:t>
            </a:r>
            <a:endParaRPr lang="en-US" altLang="ja-JP" sz="1900" b="1" dirty="0">
              <a:solidFill>
                <a:schemeClr val="tx1"/>
              </a:solidFill>
              <a:latin typeface="+mj-ea"/>
              <a:ea typeface="+mj-ea"/>
            </a:endParaRPr>
          </a:p>
          <a:p>
            <a:r>
              <a:rPr lang="ja-JP" altLang="en-US" sz="2000" dirty="0">
                <a:solidFill>
                  <a:schemeClr val="tx1"/>
                </a:solidFill>
                <a:latin typeface="+mj-ea"/>
                <a:ea typeface="+mj-ea"/>
              </a:rPr>
              <a:t>　　　</a:t>
            </a:r>
            <a:r>
              <a:rPr lang="ja-JP" altLang="en-US" sz="1600" dirty="0">
                <a:solidFill>
                  <a:schemeClr val="tx1"/>
                </a:solidFill>
                <a:latin typeface="+mj-ea"/>
                <a:ea typeface="+mj-ea"/>
              </a:rPr>
              <a:t>・大学統合の実現</a:t>
            </a:r>
            <a:endParaRPr lang="en-US" altLang="ja-JP" sz="1600" dirty="0">
              <a:solidFill>
                <a:schemeClr val="tx1"/>
              </a:solidFill>
              <a:latin typeface="+mj-ea"/>
              <a:ea typeface="+mj-ea"/>
            </a:endParaRPr>
          </a:p>
          <a:p>
            <a:r>
              <a:rPr lang="ja-JP" altLang="en-US" sz="1600" dirty="0">
                <a:solidFill>
                  <a:schemeClr val="tx1"/>
                </a:solidFill>
                <a:latin typeface="+mj-ea"/>
                <a:ea typeface="+mj-ea"/>
              </a:rPr>
              <a:t>　　　　・キャンパス整備の進展</a:t>
            </a:r>
            <a:endParaRPr lang="en-US" altLang="ja-JP" sz="1600" dirty="0">
              <a:solidFill>
                <a:schemeClr val="tx1"/>
              </a:solidFill>
              <a:latin typeface="+mj-ea"/>
              <a:ea typeface="+mj-ea"/>
            </a:endParaRPr>
          </a:p>
          <a:p>
            <a:r>
              <a:rPr lang="ja-JP" altLang="en-US" sz="1600" dirty="0">
                <a:solidFill>
                  <a:schemeClr val="tx1"/>
                </a:solidFill>
                <a:latin typeface="+mj-ea"/>
                <a:ea typeface="+mj-ea"/>
              </a:rPr>
              <a:t>　　　　・大型外部資金の獲得</a:t>
            </a:r>
            <a:endParaRPr lang="en-US" altLang="ja-JP" sz="1600" dirty="0">
              <a:solidFill>
                <a:schemeClr val="tx1"/>
              </a:solidFill>
              <a:latin typeface="+mj-ea"/>
              <a:ea typeface="+mj-ea"/>
            </a:endParaRPr>
          </a:p>
          <a:p>
            <a:endParaRPr lang="en-US" altLang="ja-JP" sz="1600" b="1" spc="-150" dirty="0">
              <a:solidFill>
                <a:schemeClr val="tx1"/>
              </a:solidFill>
              <a:latin typeface="+mj-ea"/>
              <a:ea typeface="+mj-ea"/>
            </a:endParaRPr>
          </a:p>
          <a:p>
            <a:r>
              <a:rPr lang="en-US" altLang="ja-JP" sz="2000" b="1" spc="-150" dirty="0">
                <a:solidFill>
                  <a:schemeClr val="tx1"/>
                </a:solidFill>
                <a:latin typeface="+mj-ea"/>
                <a:ea typeface="+mj-ea"/>
              </a:rPr>
              <a:t>Ⅱ</a:t>
            </a:r>
            <a:r>
              <a:rPr lang="ja-JP" altLang="en-US" sz="1900" b="1" spc="-150" dirty="0">
                <a:solidFill>
                  <a:schemeClr val="tx1"/>
                </a:solidFill>
                <a:latin typeface="+mj-ea"/>
                <a:ea typeface="+mj-ea"/>
              </a:rPr>
              <a:t>　 大学のさらなる発展に向けた新たな取り組み（案</a:t>
            </a:r>
            <a:r>
              <a:rPr lang="ja-JP" altLang="en-US" sz="2000" b="1" spc="-150" dirty="0">
                <a:solidFill>
                  <a:schemeClr val="tx1"/>
                </a:solidFill>
                <a:latin typeface="+mj-ea"/>
                <a:ea typeface="+mj-ea"/>
              </a:rPr>
              <a:t>）</a:t>
            </a:r>
            <a:r>
              <a:rPr lang="ja-JP" altLang="en-US" sz="1600" b="1" spc="-150" dirty="0">
                <a:solidFill>
                  <a:schemeClr val="tx1"/>
                </a:solidFill>
                <a:latin typeface="+mj-ea"/>
                <a:ea typeface="+mj-ea"/>
              </a:rPr>
              <a:t>～第２期中期目標期間（</a:t>
            </a:r>
            <a:r>
              <a:rPr lang="en-US" altLang="ja-JP" sz="1600" b="1" spc="-150" dirty="0">
                <a:solidFill>
                  <a:schemeClr val="tx1"/>
                </a:solidFill>
                <a:latin typeface="+mj-ea"/>
                <a:ea typeface="+mj-ea"/>
              </a:rPr>
              <a:t>2025</a:t>
            </a:r>
            <a:r>
              <a:rPr lang="ja-JP" altLang="en-US" sz="1600" b="1" spc="-150" dirty="0">
                <a:solidFill>
                  <a:schemeClr val="tx1"/>
                </a:solidFill>
                <a:latin typeface="+mj-ea"/>
                <a:ea typeface="+mj-ea"/>
              </a:rPr>
              <a:t>～</a:t>
            </a:r>
            <a:r>
              <a:rPr lang="en-US" altLang="ja-JP" sz="1600" b="1" spc="-150" dirty="0">
                <a:solidFill>
                  <a:schemeClr val="tx1"/>
                </a:solidFill>
                <a:latin typeface="+mj-ea"/>
                <a:ea typeface="+mj-ea"/>
              </a:rPr>
              <a:t>2030</a:t>
            </a:r>
            <a:r>
              <a:rPr lang="ja-JP" altLang="en-US" sz="1600" b="1" spc="-150" dirty="0">
                <a:solidFill>
                  <a:schemeClr val="tx1"/>
                </a:solidFill>
                <a:latin typeface="+mj-ea"/>
                <a:ea typeface="+mj-ea"/>
              </a:rPr>
              <a:t>年度）～</a:t>
            </a:r>
            <a:endParaRPr lang="en-US" altLang="ja-JP" sz="1600" spc="-150" dirty="0">
              <a:solidFill>
                <a:schemeClr val="tx1"/>
              </a:solidFill>
              <a:latin typeface="+mj-ea"/>
              <a:ea typeface="+mj-ea"/>
            </a:endParaRPr>
          </a:p>
          <a:p>
            <a:r>
              <a:rPr lang="ja-JP" altLang="en-US" sz="2000" dirty="0">
                <a:solidFill>
                  <a:schemeClr val="tx1"/>
                </a:solidFill>
                <a:latin typeface="+mj-ea"/>
                <a:ea typeface="+mj-ea"/>
              </a:rPr>
              <a:t>　</a:t>
            </a:r>
            <a:r>
              <a:rPr lang="ja-JP" altLang="en-US" dirty="0">
                <a:solidFill>
                  <a:schemeClr val="tx1"/>
                </a:solidFill>
                <a:latin typeface="+mj-ea"/>
                <a:ea typeface="+mj-ea"/>
              </a:rPr>
              <a:t>　１</a:t>
            </a:r>
            <a:r>
              <a:rPr lang="en-US" altLang="ja-JP" dirty="0">
                <a:solidFill>
                  <a:schemeClr val="tx1"/>
                </a:solidFill>
                <a:latin typeface="+mj-ea"/>
                <a:ea typeface="+mj-ea"/>
              </a:rPr>
              <a:t>. </a:t>
            </a:r>
            <a:r>
              <a:rPr lang="ja-JP" altLang="en-US" dirty="0">
                <a:solidFill>
                  <a:schemeClr val="tx1"/>
                </a:solidFill>
                <a:latin typeface="+mj-ea"/>
                <a:ea typeface="+mj-ea"/>
              </a:rPr>
              <a:t>国際力強化</a:t>
            </a:r>
            <a:endParaRPr lang="en-US" altLang="ja-JP" dirty="0">
              <a:solidFill>
                <a:schemeClr val="tx1"/>
              </a:solidFill>
              <a:latin typeface="+mj-ea"/>
              <a:ea typeface="+mj-ea"/>
            </a:endParaRPr>
          </a:p>
          <a:p>
            <a:r>
              <a:rPr lang="ja-JP" altLang="en-US" sz="2000" dirty="0">
                <a:solidFill>
                  <a:schemeClr val="tx1"/>
                </a:solidFill>
                <a:latin typeface="+mj-ea"/>
                <a:ea typeface="+mj-ea"/>
              </a:rPr>
              <a:t>　　　</a:t>
            </a:r>
            <a:r>
              <a:rPr lang="en-US" altLang="ja-JP" sz="1600" dirty="0">
                <a:solidFill>
                  <a:schemeClr val="tx1"/>
                </a:solidFill>
                <a:latin typeface="+mj-ea"/>
                <a:ea typeface="+mj-ea"/>
              </a:rPr>
              <a:t>(1) </a:t>
            </a:r>
            <a:r>
              <a:rPr lang="ja-JP" altLang="en-US" sz="1600" dirty="0">
                <a:solidFill>
                  <a:schemeClr val="tx1"/>
                </a:solidFill>
                <a:latin typeface="+mj-ea"/>
                <a:ea typeface="+mj-ea"/>
              </a:rPr>
              <a:t>教育・研究の国際化</a:t>
            </a:r>
            <a:endParaRPr lang="en-US" altLang="ja-JP" sz="1600" dirty="0">
              <a:solidFill>
                <a:schemeClr val="tx1"/>
              </a:solidFill>
              <a:latin typeface="+mj-ea"/>
              <a:ea typeface="+mj-ea"/>
            </a:endParaRPr>
          </a:p>
          <a:p>
            <a:r>
              <a:rPr lang="ja-JP" altLang="en-US" sz="1400" dirty="0">
                <a:solidFill>
                  <a:schemeClr val="tx1"/>
                </a:solidFill>
                <a:latin typeface="+mj-ea"/>
                <a:ea typeface="+mj-ea"/>
              </a:rPr>
              <a:t>　　　　　　　①外国人研究者・学生の増加</a:t>
            </a:r>
            <a:endParaRPr lang="en-US" altLang="ja-JP" sz="1400" dirty="0">
              <a:solidFill>
                <a:schemeClr val="tx1"/>
              </a:solidFill>
              <a:latin typeface="+mj-ea"/>
              <a:ea typeface="+mj-ea"/>
            </a:endParaRPr>
          </a:p>
          <a:p>
            <a:r>
              <a:rPr lang="ja-JP" altLang="en-US" sz="1400" dirty="0">
                <a:solidFill>
                  <a:schemeClr val="tx1"/>
                </a:solidFill>
                <a:latin typeface="+mj-ea"/>
                <a:ea typeface="+mj-ea"/>
              </a:rPr>
              <a:t>　　　　　　　②受け入れ・支援体制の整備</a:t>
            </a:r>
            <a:endParaRPr lang="en-US" altLang="ja-JP" sz="1400" dirty="0">
              <a:solidFill>
                <a:schemeClr val="tx1"/>
              </a:solidFill>
              <a:latin typeface="+mj-ea"/>
              <a:ea typeface="+mj-ea"/>
            </a:endParaRPr>
          </a:p>
          <a:p>
            <a:r>
              <a:rPr lang="ja-JP" altLang="en-US" sz="1400" dirty="0">
                <a:solidFill>
                  <a:schemeClr val="tx1"/>
                </a:solidFill>
                <a:latin typeface="+mj-ea"/>
                <a:ea typeface="+mj-ea"/>
              </a:rPr>
              <a:t>　　　　　　　③海外の大学・機関等との国際ネットワーク・海外への情報発信の強化</a:t>
            </a:r>
            <a:endParaRPr lang="en-US" altLang="ja-JP" sz="1400" dirty="0">
              <a:solidFill>
                <a:schemeClr val="tx1"/>
              </a:solidFill>
              <a:latin typeface="+mj-ea"/>
              <a:ea typeface="+mj-ea"/>
            </a:endParaRPr>
          </a:p>
          <a:p>
            <a:r>
              <a:rPr lang="ja-JP" altLang="en-US" sz="1400" dirty="0">
                <a:solidFill>
                  <a:schemeClr val="tx1"/>
                </a:solidFill>
                <a:latin typeface="+mj-ea"/>
                <a:ea typeface="+mj-ea"/>
              </a:rPr>
              <a:t>　　　　　　　④日本人研究者・学生の海外留学・派遣の促進</a:t>
            </a:r>
            <a:endParaRPr lang="en-US" altLang="ja-JP" sz="1400" dirty="0">
              <a:solidFill>
                <a:schemeClr val="tx1"/>
              </a:solidFill>
              <a:latin typeface="+mj-ea"/>
              <a:ea typeface="+mj-ea"/>
            </a:endParaRPr>
          </a:p>
          <a:p>
            <a:r>
              <a:rPr lang="ja-JP" altLang="en-US" sz="1400" dirty="0">
                <a:solidFill>
                  <a:schemeClr val="tx1"/>
                </a:solidFill>
                <a:latin typeface="+mj-ea"/>
                <a:ea typeface="+mj-ea"/>
              </a:rPr>
              <a:t>　　　　　　　⑤</a:t>
            </a:r>
            <a:r>
              <a:rPr lang="en-US" altLang="ja-JP" sz="1400" dirty="0">
                <a:solidFill>
                  <a:schemeClr val="tx1"/>
                </a:solidFill>
                <a:latin typeface="+mj-ea"/>
                <a:ea typeface="+mj-ea"/>
              </a:rPr>
              <a:t>THE</a:t>
            </a:r>
            <a:r>
              <a:rPr lang="ja-JP" altLang="en-US" sz="1400" dirty="0">
                <a:solidFill>
                  <a:schemeClr val="tx1"/>
                </a:solidFill>
                <a:latin typeface="+mj-ea"/>
                <a:ea typeface="+mj-ea"/>
              </a:rPr>
              <a:t>世界大学ランキングの向上</a:t>
            </a:r>
            <a:endParaRPr lang="en-US" altLang="ja-JP" sz="1400" dirty="0">
              <a:solidFill>
                <a:schemeClr val="tx1"/>
              </a:solidFill>
              <a:latin typeface="+mj-ea"/>
              <a:ea typeface="+mj-ea"/>
            </a:endParaRPr>
          </a:p>
          <a:p>
            <a:r>
              <a:rPr lang="ja-JP" altLang="en-US" dirty="0">
                <a:solidFill>
                  <a:schemeClr val="tx1"/>
                </a:solidFill>
                <a:latin typeface="+mj-ea"/>
                <a:ea typeface="+mj-ea"/>
              </a:rPr>
              <a:t>　　　</a:t>
            </a:r>
            <a:r>
              <a:rPr lang="ja-JP" altLang="en-US" sz="1600" dirty="0">
                <a:solidFill>
                  <a:schemeClr val="tx1"/>
                </a:solidFill>
                <a:latin typeface="+mj-ea"/>
                <a:ea typeface="+mj-ea"/>
              </a:rPr>
              <a:t>（</a:t>
            </a:r>
            <a:r>
              <a:rPr lang="en-US" altLang="ja-JP" sz="1600" dirty="0">
                <a:solidFill>
                  <a:schemeClr val="tx1"/>
                </a:solidFill>
                <a:latin typeface="+mj-ea"/>
                <a:ea typeface="+mj-ea"/>
              </a:rPr>
              <a:t>2</a:t>
            </a:r>
            <a:r>
              <a:rPr lang="ja-JP" altLang="en-US" sz="1600" dirty="0">
                <a:solidFill>
                  <a:schemeClr val="tx1"/>
                </a:solidFill>
                <a:latin typeface="+mj-ea"/>
                <a:ea typeface="+mj-ea"/>
              </a:rPr>
              <a:t>） 「秋入学」導入に向けて</a:t>
            </a:r>
            <a:endParaRPr lang="en-US" altLang="ja-JP" sz="2000" dirty="0">
              <a:solidFill>
                <a:schemeClr val="tx1"/>
              </a:solidFill>
              <a:latin typeface="+mj-ea"/>
              <a:ea typeface="+mj-ea"/>
            </a:endParaRPr>
          </a:p>
          <a:p>
            <a:r>
              <a:rPr lang="ja-JP" altLang="en-US" sz="2000" dirty="0">
                <a:solidFill>
                  <a:schemeClr val="tx1"/>
                </a:solidFill>
                <a:latin typeface="+mj-ea"/>
                <a:ea typeface="+mj-ea"/>
              </a:rPr>
              <a:t>　　</a:t>
            </a:r>
            <a:r>
              <a:rPr lang="ja-JP" altLang="en-US" dirty="0">
                <a:solidFill>
                  <a:schemeClr val="tx1"/>
                </a:solidFill>
                <a:latin typeface="+mj-ea"/>
                <a:ea typeface="+mj-ea"/>
              </a:rPr>
              <a:t>２</a:t>
            </a:r>
            <a:r>
              <a:rPr lang="en-US" altLang="ja-JP" dirty="0">
                <a:solidFill>
                  <a:schemeClr val="tx1"/>
                </a:solidFill>
                <a:latin typeface="+mj-ea"/>
                <a:ea typeface="+mj-ea"/>
              </a:rPr>
              <a:t>. </a:t>
            </a:r>
            <a:r>
              <a:rPr lang="ja-JP" altLang="en-US" dirty="0">
                <a:solidFill>
                  <a:schemeClr val="tx1"/>
                </a:solidFill>
                <a:latin typeface="+mj-ea"/>
                <a:ea typeface="+mj-ea"/>
              </a:rPr>
              <a:t>産学官民共創</a:t>
            </a:r>
          </a:p>
          <a:p>
            <a:r>
              <a:rPr lang="ja-JP" altLang="en-US" sz="2000" dirty="0">
                <a:solidFill>
                  <a:schemeClr val="tx1"/>
                </a:solidFill>
                <a:latin typeface="+mj-ea"/>
                <a:ea typeface="+mj-ea"/>
              </a:rPr>
              <a:t>　　　</a:t>
            </a:r>
            <a:r>
              <a:rPr lang="ja-JP" altLang="en-US" sz="1600" dirty="0">
                <a:solidFill>
                  <a:schemeClr val="tx1"/>
                </a:solidFill>
                <a:latin typeface="+mj-ea"/>
                <a:ea typeface="+mj-ea"/>
              </a:rPr>
              <a:t>（</a:t>
            </a:r>
            <a:r>
              <a:rPr lang="en-US" altLang="ja-JP" sz="1600" dirty="0">
                <a:solidFill>
                  <a:schemeClr val="tx1"/>
                </a:solidFill>
                <a:latin typeface="+mj-ea"/>
                <a:ea typeface="+mj-ea"/>
              </a:rPr>
              <a:t>1</a:t>
            </a:r>
            <a:r>
              <a:rPr lang="ja-JP" altLang="en-US" sz="1600" dirty="0">
                <a:solidFill>
                  <a:schemeClr val="tx1"/>
                </a:solidFill>
                <a:latin typeface="+mj-ea"/>
                <a:ea typeface="+mj-ea"/>
              </a:rPr>
              <a:t>）都市シンクタンク機能の強化</a:t>
            </a:r>
            <a:endParaRPr lang="en-US" altLang="ja-JP" sz="1600" dirty="0">
              <a:solidFill>
                <a:schemeClr val="tx1"/>
              </a:solidFill>
              <a:latin typeface="+mj-ea"/>
              <a:ea typeface="+mj-ea"/>
            </a:endParaRPr>
          </a:p>
          <a:p>
            <a:r>
              <a:rPr lang="ja-JP" altLang="en-US" sz="1600" dirty="0">
                <a:solidFill>
                  <a:schemeClr val="tx1"/>
                </a:solidFill>
                <a:latin typeface="+mj-ea"/>
                <a:ea typeface="+mj-ea"/>
              </a:rPr>
              <a:t>   　   （</a:t>
            </a:r>
            <a:r>
              <a:rPr lang="en-US" altLang="ja-JP" sz="1600" dirty="0">
                <a:solidFill>
                  <a:schemeClr val="tx1"/>
                </a:solidFill>
                <a:latin typeface="+mj-ea"/>
                <a:ea typeface="+mj-ea"/>
              </a:rPr>
              <a:t>2</a:t>
            </a:r>
            <a:r>
              <a:rPr lang="ja-JP" altLang="en-US" sz="1600" dirty="0">
                <a:solidFill>
                  <a:schemeClr val="tx1"/>
                </a:solidFill>
                <a:latin typeface="+mj-ea"/>
                <a:ea typeface="+mj-ea"/>
              </a:rPr>
              <a:t>）技術インキュベーション機能の強化</a:t>
            </a:r>
            <a:endParaRPr lang="en-US" altLang="ja-JP" sz="1600" dirty="0">
              <a:solidFill>
                <a:schemeClr val="tx1"/>
              </a:solidFill>
              <a:latin typeface="+mj-ea"/>
              <a:ea typeface="+mj-ea"/>
            </a:endParaRPr>
          </a:p>
          <a:p>
            <a:r>
              <a:rPr lang="ja-JP" altLang="en-US" sz="1600" dirty="0">
                <a:solidFill>
                  <a:schemeClr val="tx1"/>
                </a:solidFill>
                <a:latin typeface="+mj-ea"/>
                <a:ea typeface="+mj-ea"/>
              </a:rPr>
              <a:t>　      （</a:t>
            </a:r>
            <a:r>
              <a:rPr lang="en-US" altLang="ja-JP" sz="1600" dirty="0">
                <a:solidFill>
                  <a:schemeClr val="tx1"/>
                </a:solidFill>
                <a:latin typeface="+mj-ea"/>
                <a:ea typeface="+mj-ea"/>
              </a:rPr>
              <a:t>3</a:t>
            </a:r>
            <a:r>
              <a:rPr lang="ja-JP" altLang="en-US" sz="1600" dirty="0">
                <a:solidFill>
                  <a:schemeClr val="tx1"/>
                </a:solidFill>
                <a:latin typeface="+mj-ea"/>
                <a:ea typeface="+mj-ea"/>
              </a:rPr>
              <a:t>）スタートアップ創出・支援</a:t>
            </a:r>
            <a:endParaRPr lang="en-US" altLang="ja-JP" sz="2000" dirty="0">
              <a:solidFill>
                <a:schemeClr val="tx1"/>
              </a:solidFill>
              <a:latin typeface="+mj-ea"/>
              <a:ea typeface="+mj-ea"/>
            </a:endParaRPr>
          </a:p>
          <a:p>
            <a:r>
              <a:rPr lang="ja-JP" altLang="en-US" sz="2000" dirty="0">
                <a:solidFill>
                  <a:schemeClr val="tx1"/>
                </a:solidFill>
                <a:latin typeface="+mj-ea"/>
                <a:ea typeface="+mj-ea"/>
              </a:rPr>
              <a:t>　　</a:t>
            </a:r>
            <a:r>
              <a:rPr lang="ja-JP" altLang="en-US" dirty="0">
                <a:solidFill>
                  <a:schemeClr val="tx1"/>
                </a:solidFill>
                <a:latin typeface="+mj-ea"/>
                <a:ea typeface="+mj-ea"/>
              </a:rPr>
              <a:t>３</a:t>
            </a:r>
            <a:r>
              <a:rPr lang="en-US" altLang="ja-JP" dirty="0">
                <a:solidFill>
                  <a:schemeClr val="tx1"/>
                </a:solidFill>
                <a:latin typeface="+mj-ea"/>
                <a:ea typeface="+mj-ea"/>
              </a:rPr>
              <a:t>. </a:t>
            </a:r>
            <a:r>
              <a:rPr lang="ja-JP" altLang="en-US" dirty="0">
                <a:solidFill>
                  <a:schemeClr val="tx1"/>
                </a:solidFill>
                <a:latin typeface="+mj-ea"/>
                <a:ea typeface="+mj-ea"/>
              </a:rPr>
              <a:t>社会・時代のニーズに応じた教育研究組織の改編・整備</a:t>
            </a:r>
            <a:endParaRPr lang="en-US" altLang="ja-JP" dirty="0">
              <a:solidFill>
                <a:schemeClr val="tx1"/>
              </a:solidFill>
              <a:latin typeface="+mj-ea"/>
              <a:ea typeface="+mj-ea"/>
            </a:endParaRPr>
          </a:p>
          <a:p>
            <a:r>
              <a:rPr lang="ja-JP" altLang="en-US" sz="2000" dirty="0">
                <a:solidFill>
                  <a:schemeClr val="tx1"/>
                </a:solidFill>
                <a:latin typeface="+mj-ea"/>
                <a:ea typeface="+mj-ea"/>
              </a:rPr>
              <a:t>　　　</a:t>
            </a:r>
            <a:r>
              <a:rPr lang="ja-JP" altLang="en-US" sz="1600" dirty="0">
                <a:solidFill>
                  <a:schemeClr val="tx1"/>
                </a:solidFill>
                <a:latin typeface="+mj-ea"/>
                <a:ea typeface="+mj-ea"/>
              </a:rPr>
              <a:t>・教育研究組織の改編・整備</a:t>
            </a:r>
            <a:endParaRPr lang="en-US" altLang="ja-JP" sz="1600" dirty="0">
              <a:solidFill>
                <a:schemeClr val="tx1"/>
              </a:solidFill>
              <a:latin typeface="+mj-ea"/>
              <a:ea typeface="+mj-ea"/>
            </a:endParaRPr>
          </a:p>
        </p:txBody>
      </p:sp>
      <p:sp>
        <p:nvSpPr>
          <p:cNvPr id="5" name="正方形/長方形 4"/>
          <p:cNvSpPr/>
          <p:nvPr/>
        </p:nvSpPr>
        <p:spPr>
          <a:xfrm>
            <a:off x="173611" y="2124757"/>
            <a:ext cx="8631367" cy="464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spc="-150" dirty="0">
                <a:solidFill>
                  <a:schemeClr val="tx1"/>
                </a:solidFill>
                <a:latin typeface="+mn-ea"/>
              </a:rPr>
              <a:t> </a:t>
            </a:r>
            <a:endParaRPr lang="ja-JP" altLang="en-US" sz="1600" b="1" spc="-150" dirty="0">
              <a:solidFill>
                <a:schemeClr val="tx1"/>
              </a:solidFill>
              <a:latin typeface="+mn-ea"/>
            </a:endParaRPr>
          </a:p>
        </p:txBody>
      </p:sp>
      <p:cxnSp>
        <p:nvCxnSpPr>
          <p:cNvPr id="7" name="直線コネクタ 6"/>
          <p:cNvCxnSpPr/>
          <p:nvPr/>
        </p:nvCxnSpPr>
        <p:spPr>
          <a:xfrm>
            <a:off x="567661" y="6093296"/>
            <a:ext cx="7980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67661" y="4941168"/>
            <a:ext cx="7980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5"/>
          <p:cNvSpPr txBox="1">
            <a:spLocks/>
          </p:cNvSpPr>
          <p:nvPr/>
        </p:nvSpPr>
        <p:spPr>
          <a:xfrm>
            <a:off x="8548496" y="0"/>
            <a:ext cx="34398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１</a:t>
            </a:r>
            <a:r>
              <a:rPr lang="en-US" altLang="ja-JP" sz="2000" dirty="0"/>
              <a:t> </a:t>
            </a:r>
          </a:p>
        </p:txBody>
      </p:sp>
      <p:cxnSp>
        <p:nvCxnSpPr>
          <p:cNvPr id="12" name="直線コネクタ 11"/>
          <p:cNvCxnSpPr/>
          <p:nvPr/>
        </p:nvCxnSpPr>
        <p:spPr>
          <a:xfrm>
            <a:off x="567661" y="2996952"/>
            <a:ext cx="7980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82092" y="1078065"/>
            <a:ext cx="255739" cy="3347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82092" y="2405212"/>
            <a:ext cx="285569" cy="3037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198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0" y="1088526"/>
            <a:ext cx="8553459" cy="5580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3200" b="1" dirty="0">
              <a:solidFill>
                <a:schemeClr val="tx1"/>
              </a:solidFill>
              <a:latin typeface="+mn-ea"/>
            </a:endParaRPr>
          </a:p>
          <a:p>
            <a:pPr algn="ctr">
              <a:lnSpc>
                <a:spcPts val="1500"/>
              </a:lnSpc>
            </a:pPr>
            <a:endParaRPr lang="en-US" altLang="ja-JP" sz="3200" b="1" dirty="0">
              <a:solidFill>
                <a:schemeClr val="tx1"/>
              </a:solidFill>
              <a:latin typeface="+mn-ea"/>
            </a:endParaRPr>
          </a:p>
          <a:p>
            <a:pPr algn="ctr">
              <a:lnSpc>
                <a:spcPts val="1500"/>
              </a:lnSpc>
            </a:pPr>
            <a:endParaRPr lang="en-US" altLang="ja-JP" sz="2400" b="1" dirty="0">
              <a:solidFill>
                <a:schemeClr val="tx1"/>
              </a:solidFill>
              <a:latin typeface="+mn-ea"/>
            </a:endParaRPr>
          </a:p>
          <a:p>
            <a:pPr>
              <a:lnSpc>
                <a:spcPts val="1500"/>
              </a:lnSpc>
            </a:pPr>
            <a:r>
              <a:rPr lang="ja-JP" altLang="en-US" sz="2000" dirty="0">
                <a:solidFill>
                  <a:schemeClr val="tx1"/>
                </a:solidFill>
                <a:latin typeface="+mn-ea"/>
              </a:rPr>
              <a:t>　</a:t>
            </a:r>
            <a:endParaRPr lang="en-US" altLang="ja-JP" dirty="0">
              <a:solidFill>
                <a:schemeClr val="tx1"/>
              </a:solidFill>
              <a:latin typeface="+mn-ea"/>
            </a:endParaRPr>
          </a:p>
          <a:p>
            <a:pPr>
              <a:lnSpc>
                <a:spcPts val="1500"/>
              </a:lnSpc>
            </a:pPr>
            <a:r>
              <a:rPr lang="ja-JP" altLang="en-US" dirty="0">
                <a:solidFill>
                  <a:schemeClr val="tx1"/>
                </a:solidFill>
                <a:latin typeface="+mn-ea"/>
              </a:rPr>
              <a:t>　　</a:t>
            </a:r>
            <a:endParaRPr lang="en-US" altLang="ja-JP" dirty="0">
              <a:solidFill>
                <a:schemeClr val="tx1"/>
              </a:solidFill>
              <a:latin typeface="+mn-ea"/>
            </a:endParaRPr>
          </a:p>
        </p:txBody>
      </p:sp>
      <p:sp>
        <p:nvSpPr>
          <p:cNvPr id="13" name="スライド番号プレースホルダー 5"/>
          <p:cNvSpPr txBox="1">
            <a:spLocks/>
          </p:cNvSpPr>
          <p:nvPr/>
        </p:nvSpPr>
        <p:spPr>
          <a:xfrm>
            <a:off x="8548496" y="6381328"/>
            <a:ext cx="34398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２</a:t>
            </a:r>
            <a:r>
              <a:rPr lang="en-US" altLang="ja-JP" sz="2000" dirty="0"/>
              <a:t> </a:t>
            </a:r>
          </a:p>
        </p:txBody>
      </p:sp>
      <p:sp>
        <p:nvSpPr>
          <p:cNvPr id="6" name="正方形/長方形 5"/>
          <p:cNvSpPr/>
          <p:nvPr/>
        </p:nvSpPr>
        <p:spPr>
          <a:xfrm>
            <a:off x="1619672" y="2492896"/>
            <a:ext cx="504056"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67313" y="2869299"/>
            <a:ext cx="7921872" cy="464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spc="-150" dirty="0">
                <a:solidFill>
                  <a:schemeClr val="tx1"/>
                </a:solidFill>
                <a:latin typeface="+mn-ea"/>
              </a:rPr>
              <a:t> </a:t>
            </a:r>
            <a:r>
              <a:rPr lang="en-US" altLang="ja-JP" sz="3200" b="1" spc="-150" dirty="0">
                <a:solidFill>
                  <a:schemeClr val="tx1"/>
                </a:solidFill>
                <a:latin typeface="+mn-ea"/>
              </a:rPr>
              <a:t>Ⅰ</a:t>
            </a:r>
            <a:r>
              <a:rPr lang="ja-JP" altLang="en-US" sz="3200" b="1" spc="-150" dirty="0">
                <a:solidFill>
                  <a:schemeClr val="tx1"/>
                </a:solidFill>
                <a:latin typeface="+mn-ea"/>
              </a:rPr>
              <a:t>　 現行中期目標期間の主な成果</a:t>
            </a:r>
            <a:endParaRPr lang="en-US" altLang="ja-JP" sz="3200" b="1" spc="-150" dirty="0">
              <a:solidFill>
                <a:schemeClr val="tx1"/>
              </a:solidFill>
              <a:latin typeface="+mn-ea"/>
            </a:endParaRPr>
          </a:p>
          <a:p>
            <a:pPr lvl="0" algn="ctr"/>
            <a:r>
              <a:rPr lang="ja-JP" altLang="en-US" sz="2000" b="1" spc="-150" dirty="0">
                <a:solidFill>
                  <a:prstClr val="black"/>
                </a:solidFill>
                <a:latin typeface="ＭＳ Ｐゴシック" panose="020B0600070205080204" pitchFamily="50" charset="-128"/>
              </a:rPr>
              <a:t>　　　　　～第１期中期目標期間（</a:t>
            </a:r>
            <a:r>
              <a:rPr lang="en-US" altLang="ja-JP" sz="2000" b="1" spc="-150" dirty="0">
                <a:solidFill>
                  <a:prstClr val="black"/>
                </a:solidFill>
                <a:latin typeface="ＭＳ Ｐゴシック" panose="020B0600070205080204" pitchFamily="50" charset="-128"/>
              </a:rPr>
              <a:t>2019</a:t>
            </a:r>
            <a:r>
              <a:rPr lang="ja-JP" altLang="en-US" sz="2000" b="1" spc="-150" dirty="0">
                <a:solidFill>
                  <a:prstClr val="black"/>
                </a:solidFill>
                <a:latin typeface="ＭＳ Ｐゴシック" panose="020B0600070205080204" pitchFamily="50" charset="-128"/>
              </a:rPr>
              <a:t>～</a:t>
            </a:r>
            <a:r>
              <a:rPr lang="en-US" altLang="ja-JP" sz="2000" b="1" spc="-150" dirty="0">
                <a:solidFill>
                  <a:prstClr val="black"/>
                </a:solidFill>
                <a:latin typeface="ＭＳ Ｐゴシック" panose="020B0600070205080204" pitchFamily="50" charset="-128"/>
              </a:rPr>
              <a:t>2024</a:t>
            </a:r>
            <a:r>
              <a:rPr lang="ja-JP" altLang="en-US" sz="2000" b="1" spc="-150" dirty="0">
                <a:solidFill>
                  <a:prstClr val="black"/>
                </a:solidFill>
                <a:latin typeface="ＭＳ Ｐゴシック" panose="020B0600070205080204" pitchFamily="50" charset="-128"/>
              </a:rPr>
              <a:t>年度）～</a:t>
            </a:r>
          </a:p>
          <a:p>
            <a:pPr algn="ctr"/>
            <a:endParaRPr lang="en-US" altLang="ja-JP" sz="3200" b="1" spc="-150" dirty="0">
              <a:solidFill>
                <a:schemeClr val="tx1"/>
              </a:solidFill>
              <a:latin typeface="+mn-ea"/>
            </a:endParaRPr>
          </a:p>
        </p:txBody>
      </p:sp>
      <p:sp>
        <p:nvSpPr>
          <p:cNvPr id="8" name="正方形/長方形 7"/>
          <p:cNvSpPr/>
          <p:nvPr/>
        </p:nvSpPr>
        <p:spPr>
          <a:xfrm>
            <a:off x="363987" y="3411087"/>
            <a:ext cx="8440992" cy="464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spc="-150" dirty="0">
                <a:solidFill>
                  <a:schemeClr val="tx1"/>
                </a:solidFill>
                <a:latin typeface="+mn-ea"/>
              </a:rPr>
              <a:t> </a:t>
            </a:r>
            <a:r>
              <a:rPr lang="ja-JP" altLang="en-US" sz="2000" b="1" spc="-150" dirty="0">
                <a:solidFill>
                  <a:schemeClr val="tx1"/>
                </a:solidFill>
                <a:latin typeface="+mn-ea"/>
              </a:rPr>
              <a:t>「大阪の成長と発展」に貢献し、大阪から世界へとグローバルに発展する大学へ</a:t>
            </a:r>
          </a:p>
        </p:txBody>
      </p:sp>
    </p:spTree>
    <p:extLst>
      <p:ext uri="{BB962C8B-B14F-4D97-AF65-F5344CB8AC3E}">
        <p14:creationId xmlns:p14="http://schemas.microsoft.com/office/powerpoint/2010/main" val="12916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DD6C4BD7-8227-3902-0CBC-25B822E95319}"/>
              </a:ext>
            </a:extLst>
          </p:cNvPr>
          <p:cNvSpPr/>
          <p:nvPr/>
        </p:nvSpPr>
        <p:spPr>
          <a:xfrm>
            <a:off x="258614" y="3020682"/>
            <a:ext cx="8667010" cy="2774573"/>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5" name="正方形/長方形 4"/>
          <p:cNvSpPr/>
          <p:nvPr/>
        </p:nvSpPr>
        <p:spPr>
          <a:xfrm>
            <a:off x="558324" y="476672"/>
            <a:ext cx="444572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mn-ea"/>
              </a:rPr>
              <a:t>大学統合の実現</a:t>
            </a:r>
          </a:p>
        </p:txBody>
      </p:sp>
      <p:sp>
        <p:nvSpPr>
          <p:cNvPr id="12" name="テキスト ボックス 11"/>
          <p:cNvSpPr txBox="1"/>
          <p:nvPr/>
        </p:nvSpPr>
        <p:spPr>
          <a:xfrm>
            <a:off x="658874" y="1081918"/>
            <a:ext cx="7920880" cy="1656864"/>
          </a:xfrm>
          <a:prstGeom prst="rect">
            <a:avLst/>
          </a:prstGeom>
          <a:noFill/>
        </p:spPr>
        <p:txBody>
          <a:bodyPr wrap="square" rtlCol="0">
            <a:spAutoFit/>
          </a:bodyPr>
          <a:lstStyle/>
          <a:p>
            <a:pPr>
              <a:lnSpc>
                <a:spcPts val="2200"/>
              </a:lnSpc>
            </a:pPr>
            <a:r>
              <a:rPr lang="en-US" altLang="ja-JP" b="1" dirty="0">
                <a:latin typeface="+mn-ea"/>
              </a:rPr>
              <a:t>2022</a:t>
            </a:r>
            <a:r>
              <a:rPr lang="ja-JP" altLang="en-US" b="1" dirty="0">
                <a:latin typeface="+mn-ea"/>
              </a:rPr>
              <a:t>年</a:t>
            </a:r>
            <a:r>
              <a:rPr lang="en-US" altLang="ja-JP" b="1" dirty="0">
                <a:latin typeface="+mn-ea"/>
              </a:rPr>
              <a:t>4</a:t>
            </a:r>
            <a:r>
              <a:rPr lang="ja-JP" altLang="en-US" b="1" dirty="0">
                <a:latin typeface="+mn-ea"/>
              </a:rPr>
              <a:t>月　大阪公立大学開学</a:t>
            </a:r>
            <a:endParaRPr lang="en-US" altLang="ja-JP" b="1" dirty="0">
              <a:latin typeface="+mn-ea"/>
            </a:endParaRPr>
          </a:p>
          <a:p>
            <a:pPr>
              <a:lnSpc>
                <a:spcPts val="2200"/>
              </a:lnSpc>
            </a:pPr>
            <a:r>
              <a:rPr lang="ja-JP" altLang="en-US" b="1" dirty="0">
                <a:latin typeface="+mn-ea"/>
              </a:rPr>
              <a:t>幅広い研究分野を有する総合大学・日本最大規模の公立大学として統合</a:t>
            </a:r>
            <a:endParaRPr lang="en-US" altLang="ja-JP" b="1" dirty="0">
              <a:latin typeface="+mn-ea"/>
            </a:endParaRPr>
          </a:p>
          <a:p>
            <a:pPr>
              <a:lnSpc>
                <a:spcPts val="600"/>
              </a:lnSpc>
            </a:pPr>
            <a:endParaRPr lang="en-US" altLang="ja-JP" b="1" dirty="0">
              <a:latin typeface="+mn-ea"/>
            </a:endParaRPr>
          </a:p>
          <a:p>
            <a:pPr>
              <a:lnSpc>
                <a:spcPts val="600"/>
              </a:lnSpc>
            </a:pPr>
            <a:endParaRPr lang="en-US" altLang="ja-JP" b="1" dirty="0">
              <a:latin typeface="+mn-ea"/>
            </a:endParaRPr>
          </a:p>
          <a:p>
            <a:pPr>
              <a:lnSpc>
                <a:spcPts val="2200"/>
              </a:lnSpc>
            </a:pPr>
            <a:r>
              <a:rPr lang="ja-JP" altLang="en-US" sz="1600" dirty="0">
                <a:latin typeface="+mn-ea"/>
              </a:rPr>
              <a:t>　　</a:t>
            </a:r>
            <a:r>
              <a:rPr lang="ja-JP" altLang="en-US" sz="1600" dirty="0">
                <a:latin typeface="ＭＳ Ｐ明朝" panose="02020600040205080304" pitchFamily="18" charset="-128"/>
                <a:ea typeface="ＭＳ Ｐ明朝" panose="02020600040205080304" pitchFamily="18" charset="-128"/>
              </a:rPr>
              <a:t>・時代のニーズに応える多彩な学部・学域・研究科を設置　（</a:t>
            </a:r>
            <a:r>
              <a:rPr lang="en-US" altLang="ja-JP" sz="1600" dirty="0">
                <a:latin typeface="ＭＳ Ｐ明朝" panose="02020600040205080304" pitchFamily="18" charset="-128"/>
                <a:ea typeface="ＭＳ Ｐ明朝" panose="02020600040205080304" pitchFamily="18" charset="-128"/>
              </a:rPr>
              <a:t>11</a:t>
            </a:r>
            <a:r>
              <a:rPr lang="ja-JP" altLang="en-US" sz="1600" dirty="0">
                <a:latin typeface="ＭＳ Ｐ明朝" panose="02020600040205080304" pitchFamily="18" charset="-128"/>
                <a:ea typeface="ＭＳ Ｐ明朝" panose="02020600040205080304" pitchFamily="18" charset="-128"/>
              </a:rPr>
              <a:t>学部 </a:t>
            </a:r>
            <a:r>
              <a:rPr lang="en-US" altLang="ja-JP" sz="1600" dirty="0">
                <a:latin typeface="ＭＳ Ｐ明朝" panose="02020600040205080304" pitchFamily="18" charset="-128"/>
                <a:ea typeface="ＭＳ Ｐ明朝" panose="02020600040205080304" pitchFamily="18" charset="-128"/>
              </a:rPr>
              <a:t>1</a:t>
            </a:r>
            <a:r>
              <a:rPr lang="ja-JP" altLang="en-US" sz="1600" dirty="0">
                <a:latin typeface="ＭＳ Ｐ明朝" panose="02020600040205080304" pitchFamily="18" charset="-128"/>
                <a:ea typeface="ＭＳ Ｐ明朝" panose="02020600040205080304" pitchFamily="18" charset="-128"/>
              </a:rPr>
              <a:t>学域 </a:t>
            </a:r>
            <a:r>
              <a:rPr lang="en-US" altLang="ja-JP" sz="1600" dirty="0">
                <a:latin typeface="ＭＳ Ｐ明朝" panose="02020600040205080304" pitchFamily="18" charset="-128"/>
                <a:ea typeface="ＭＳ Ｐ明朝" panose="02020600040205080304" pitchFamily="18" charset="-128"/>
              </a:rPr>
              <a:t>15</a:t>
            </a:r>
            <a:r>
              <a:rPr lang="ja-JP" altLang="en-US" sz="1600" dirty="0">
                <a:latin typeface="ＭＳ Ｐ明朝" panose="02020600040205080304" pitchFamily="18" charset="-128"/>
                <a:ea typeface="ＭＳ Ｐ明朝" panose="02020600040205080304" pitchFamily="18" charset="-128"/>
              </a:rPr>
              <a:t>研究科）</a:t>
            </a:r>
            <a:endParaRPr lang="en-US" altLang="ja-JP" sz="1600" dirty="0">
              <a:latin typeface="ＭＳ Ｐ明朝" panose="02020600040205080304" pitchFamily="18" charset="-128"/>
              <a:ea typeface="ＭＳ Ｐ明朝" panose="02020600040205080304" pitchFamily="18" charset="-128"/>
            </a:endParaRPr>
          </a:p>
          <a:p>
            <a:pPr>
              <a:lnSpc>
                <a:spcPts val="2200"/>
              </a:lnSpc>
            </a:pPr>
            <a:r>
              <a:rPr lang="ja-JP" altLang="en-US" sz="1600" dirty="0">
                <a:latin typeface="ＭＳ Ｐ明朝" panose="02020600040205080304" pitchFamily="18" charset="-128"/>
                <a:ea typeface="ＭＳ Ｐ明朝" panose="02020600040205080304" pitchFamily="18" charset="-128"/>
              </a:rPr>
              <a:t>　　・入学定員（学士課程）は阪大、東大に次いで国公立大学 </a:t>
            </a:r>
            <a:r>
              <a:rPr lang="ja-JP" altLang="en-US" sz="1600" b="1" u="sng" dirty="0">
                <a:solidFill>
                  <a:srgbClr val="FF0000"/>
                </a:solidFill>
                <a:latin typeface="ＭＳ Ｐ明朝" panose="02020600040205080304" pitchFamily="18" charset="-128"/>
                <a:ea typeface="ＭＳ Ｐ明朝" panose="02020600040205080304" pitchFamily="18" charset="-128"/>
              </a:rPr>
              <a:t>第</a:t>
            </a:r>
            <a:r>
              <a:rPr lang="en-US" altLang="ja-JP" sz="1600" b="1" u="sng" dirty="0">
                <a:solidFill>
                  <a:srgbClr val="FF0000"/>
                </a:solidFill>
                <a:latin typeface="ＭＳ Ｐ明朝" panose="02020600040205080304" pitchFamily="18" charset="-128"/>
                <a:ea typeface="ＭＳ Ｐ明朝" panose="02020600040205080304" pitchFamily="18" charset="-128"/>
              </a:rPr>
              <a:t>3</a:t>
            </a:r>
            <a:r>
              <a:rPr lang="ja-JP" altLang="en-US" sz="1600" b="1" u="sng" dirty="0">
                <a:solidFill>
                  <a:srgbClr val="FF0000"/>
                </a:solidFill>
                <a:latin typeface="ＭＳ Ｐ明朝" panose="02020600040205080304" pitchFamily="18" charset="-128"/>
                <a:ea typeface="ＭＳ Ｐ明朝" panose="02020600040205080304" pitchFamily="18" charset="-128"/>
              </a:rPr>
              <a:t>位</a:t>
            </a:r>
            <a:endParaRPr lang="en-US" altLang="ja-JP" sz="1600" b="1" u="sng" dirty="0">
              <a:solidFill>
                <a:srgbClr val="FF0000"/>
              </a:solidFill>
              <a:latin typeface="ＭＳ Ｐ明朝" panose="02020600040205080304" pitchFamily="18" charset="-128"/>
              <a:ea typeface="ＭＳ Ｐ明朝" panose="02020600040205080304" pitchFamily="18" charset="-128"/>
            </a:endParaRPr>
          </a:p>
          <a:p>
            <a:pPr>
              <a:lnSpc>
                <a:spcPts val="2200"/>
              </a:lnSpc>
            </a:pPr>
            <a:r>
              <a:rPr lang="ja-JP" altLang="en-US" sz="1600" dirty="0">
                <a:latin typeface="ＭＳ Ｐ明朝" panose="02020600040205080304" pitchFamily="18" charset="-128"/>
                <a:ea typeface="ＭＳ Ｐ明朝" panose="02020600040205080304" pitchFamily="18" charset="-128"/>
              </a:rPr>
              <a:t>　　・</a:t>
            </a:r>
            <a:r>
              <a:rPr lang="en-US" altLang="ja-JP" sz="1600" dirty="0">
                <a:latin typeface="ＭＳ Ｐ明朝" panose="02020600040205080304" pitchFamily="18" charset="-128"/>
                <a:ea typeface="ＭＳ Ｐ明朝" panose="02020600040205080304" pitchFamily="18" charset="-128"/>
              </a:rPr>
              <a:t>2023</a:t>
            </a:r>
            <a:r>
              <a:rPr lang="ja-JP" altLang="en-US" sz="1600" dirty="0">
                <a:latin typeface="ＭＳ Ｐ明朝" panose="02020600040205080304" pitchFamily="18" charset="-128"/>
                <a:ea typeface="ＭＳ Ｐ明朝" panose="02020600040205080304" pitchFamily="18" charset="-128"/>
              </a:rPr>
              <a:t>年度入試における学部・学域の一般選抜志願者数は</a:t>
            </a:r>
            <a:r>
              <a:rPr lang="ja-JP" altLang="en-US" sz="1600" b="1" u="sng" dirty="0">
                <a:solidFill>
                  <a:srgbClr val="FF0000"/>
                </a:solidFill>
                <a:latin typeface="ＭＳ Ｐ明朝" panose="02020600040205080304" pitchFamily="18" charset="-128"/>
                <a:ea typeface="ＭＳ Ｐ明朝" panose="02020600040205080304" pitchFamily="18" charset="-128"/>
              </a:rPr>
              <a:t>国公立大学で最大</a:t>
            </a:r>
            <a:endParaRPr lang="en-US" altLang="ja-JP" sz="1600" b="1" u="sng" dirty="0">
              <a:solidFill>
                <a:srgbClr val="FF0000"/>
              </a:solidFill>
              <a:latin typeface="ＭＳ Ｐ明朝" panose="02020600040205080304" pitchFamily="18" charset="-128"/>
              <a:ea typeface="ＭＳ Ｐ明朝" panose="02020600040205080304" pitchFamily="18" charset="-128"/>
            </a:endParaRPr>
          </a:p>
        </p:txBody>
      </p:sp>
      <p:sp>
        <p:nvSpPr>
          <p:cNvPr id="14" name="正方形/長方形 13"/>
          <p:cNvSpPr/>
          <p:nvPr/>
        </p:nvSpPr>
        <p:spPr>
          <a:xfrm>
            <a:off x="5082424" y="3004047"/>
            <a:ext cx="3435575" cy="464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latin typeface="+mn-ea"/>
              </a:rPr>
              <a:t>THE </a:t>
            </a:r>
            <a:r>
              <a:rPr lang="ja-JP" altLang="en-US" b="1" dirty="0">
                <a:solidFill>
                  <a:schemeClr val="tx1"/>
                </a:solidFill>
                <a:latin typeface="+mn-ea"/>
              </a:rPr>
              <a:t>インパクトランキング</a:t>
            </a:r>
          </a:p>
        </p:txBody>
      </p:sp>
      <p:sp>
        <p:nvSpPr>
          <p:cNvPr id="18" name="正方形/長方形 17"/>
          <p:cNvSpPr/>
          <p:nvPr/>
        </p:nvSpPr>
        <p:spPr>
          <a:xfrm>
            <a:off x="965678" y="3030611"/>
            <a:ext cx="3075535" cy="464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latin typeface="+mn-ea"/>
              </a:rPr>
              <a:t>THE</a:t>
            </a:r>
            <a:r>
              <a:rPr lang="ja-JP" altLang="en-US" b="1" dirty="0">
                <a:solidFill>
                  <a:schemeClr val="tx1"/>
                </a:solidFill>
                <a:latin typeface="+mn-ea"/>
              </a:rPr>
              <a:t>日本大学ランキング</a:t>
            </a:r>
          </a:p>
        </p:txBody>
      </p:sp>
      <p:graphicFrame>
        <p:nvGraphicFramePr>
          <p:cNvPr id="17" name="グラフ 16"/>
          <p:cNvGraphicFramePr/>
          <p:nvPr>
            <p:extLst>
              <p:ext uri="{D42A27DB-BD31-4B8C-83A1-F6EECF244321}">
                <p14:modId xmlns:p14="http://schemas.microsoft.com/office/powerpoint/2010/main" val="1735412824"/>
              </p:ext>
            </p:extLst>
          </p:nvPr>
        </p:nvGraphicFramePr>
        <p:xfrm>
          <a:off x="681731" y="3468742"/>
          <a:ext cx="3676302" cy="2343812"/>
        </p:xfrm>
        <a:graphic>
          <a:graphicData uri="http://schemas.openxmlformats.org/drawingml/2006/chart">
            <c:chart xmlns:c="http://schemas.openxmlformats.org/drawingml/2006/chart" xmlns:r="http://schemas.openxmlformats.org/officeDocument/2006/relationships" r:id="rId3"/>
          </a:graphicData>
        </a:graphic>
      </p:graphicFrame>
      <p:sp>
        <p:nvSpPr>
          <p:cNvPr id="23" name="楕円 22"/>
          <p:cNvSpPr/>
          <p:nvPr/>
        </p:nvSpPr>
        <p:spPr>
          <a:xfrm>
            <a:off x="3280053" y="3766796"/>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トライプ矢印 24"/>
          <p:cNvSpPr/>
          <p:nvPr/>
        </p:nvSpPr>
        <p:spPr>
          <a:xfrm rot="18973744">
            <a:off x="1982706" y="4214279"/>
            <a:ext cx="964555" cy="31272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001164" y="4198570"/>
            <a:ext cx="660996" cy="338554"/>
          </a:xfrm>
          <a:prstGeom prst="rect">
            <a:avLst/>
          </a:prstGeom>
          <a:noFill/>
        </p:spPr>
        <p:txBody>
          <a:bodyPr wrap="square" rtlCol="0">
            <a:spAutoFit/>
          </a:bodyPr>
          <a:lstStyle/>
          <a:p>
            <a:r>
              <a:rPr kumimoji="1" lang="en-US" altLang="ja-JP" sz="1600" b="1" dirty="0">
                <a:latin typeface="BIZ UDPゴシック" panose="020B0400000000000000" pitchFamily="50" charset="-128"/>
                <a:ea typeface="BIZ UDPゴシック" panose="020B0400000000000000" pitchFamily="50" charset="-128"/>
              </a:rPr>
              <a:t>50</a:t>
            </a:r>
            <a:r>
              <a:rPr kumimoji="1" lang="ja-JP" altLang="en-US" sz="1000" b="1" dirty="0">
                <a:latin typeface="BIZ UDPゴシック" panose="020B0400000000000000" pitchFamily="50" charset="-128"/>
                <a:ea typeface="BIZ UDPゴシック" panose="020B0400000000000000" pitchFamily="50" charset="-128"/>
              </a:rPr>
              <a:t>位</a:t>
            </a:r>
          </a:p>
        </p:txBody>
      </p:sp>
      <p:sp>
        <p:nvSpPr>
          <p:cNvPr id="29" name="テキスト ボックス 28"/>
          <p:cNvSpPr txBox="1"/>
          <p:nvPr/>
        </p:nvSpPr>
        <p:spPr>
          <a:xfrm>
            <a:off x="2691065" y="3640504"/>
            <a:ext cx="660996" cy="338554"/>
          </a:xfrm>
          <a:prstGeom prst="rect">
            <a:avLst/>
          </a:prstGeom>
          <a:noFill/>
        </p:spPr>
        <p:txBody>
          <a:bodyPr wrap="square" rtlCol="0">
            <a:spAutoFit/>
          </a:bodyPr>
          <a:lstStyle/>
          <a:p>
            <a:r>
              <a:rPr kumimoji="1" lang="en-US" altLang="ja-JP" sz="1600" b="1" dirty="0">
                <a:solidFill>
                  <a:srgbClr val="FF0000"/>
                </a:solidFill>
                <a:latin typeface="BIZ UDPゴシック" panose="020B0400000000000000" pitchFamily="50" charset="-128"/>
                <a:ea typeface="BIZ UDPゴシック" panose="020B0400000000000000" pitchFamily="50" charset="-128"/>
              </a:rPr>
              <a:t>40</a:t>
            </a:r>
            <a:r>
              <a:rPr kumimoji="1" lang="ja-JP" altLang="en-US" sz="1000" b="1" dirty="0">
                <a:solidFill>
                  <a:srgbClr val="FF0000"/>
                </a:solidFill>
                <a:latin typeface="BIZ UDPゴシック" panose="020B0400000000000000" pitchFamily="50" charset="-128"/>
                <a:ea typeface="BIZ UDPゴシック" panose="020B0400000000000000" pitchFamily="50" charset="-128"/>
              </a:rPr>
              <a:t>位</a:t>
            </a:r>
          </a:p>
        </p:txBody>
      </p:sp>
      <p:graphicFrame>
        <p:nvGraphicFramePr>
          <p:cNvPr id="30" name="グラフ 29"/>
          <p:cNvGraphicFramePr/>
          <p:nvPr>
            <p:extLst>
              <p:ext uri="{D42A27DB-BD31-4B8C-83A1-F6EECF244321}">
                <p14:modId xmlns:p14="http://schemas.microsoft.com/office/powerpoint/2010/main" val="3005928998"/>
              </p:ext>
            </p:extLst>
          </p:nvPr>
        </p:nvGraphicFramePr>
        <p:xfrm>
          <a:off x="4647819" y="3451443"/>
          <a:ext cx="3676302" cy="2343812"/>
        </p:xfrm>
        <a:graphic>
          <a:graphicData uri="http://schemas.openxmlformats.org/drawingml/2006/chart">
            <c:chart xmlns:c="http://schemas.openxmlformats.org/drawingml/2006/chart" xmlns:r="http://schemas.openxmlformats.org/officeDocument/2006/relationships" r:id="rId4"/>
          </a:graphicData>
        </a:graphic>
      </p:graphicFrame>
      <p:sp>
        <p:nvSpPr>
          <p:cNvPr id="33" name="楕円 32"/>
          <p:cNvSpPr/>
          <p:nvPr/>
        </p:nvSpPr>
        <p:spPr>
          <a:xfrm>
            <a:off x="7352411" y="3819866"/>
            <a:ext cx="144016" cy="1440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ストライプ矢印 33"/>
          <p:cNvSpPr/>
          <p:nvPr/>
        </p:nvSpPr>
        <p:spPr>
          <a:xfrm rot="19218463">
            <a:off x="6065968" y="4311063"/>
            <a:ext cx="1018280" cy="3197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972911" y="3979058"/>
            <a:ext cx="660996" cy="461665"/>
          </a:xfrm>
          <a:prstGeom prst="rect">
            <a:avLst/>
          </a:prstGeom>
          <a:noFill/>
        </p:spPr>
        <p:txBody>
          <a:bodyPr wrap="square" rtlCol="0">
            <a:spAutoFit/>
          </a:bodyPr>
          <a:lstStyle/>
          <a:p>
            <a:r>
              <a:rPr lang="en-US" altLang="ja-JP" sz="1200" b="1" dirty="0">
                <a:latin typeface="BIZ UDPゴシック" panose="020B0400000000000000" pitchFamily="50" charset="-128"/>
                <a:ea typeface="BIZ UDPゴシック" panose="020B0400000000000000" pitchFamily="50" charset="-128"/>
              </a:rPr>
              <a:t>301-400</a:t>
            </a:r>
            <a:r>
              <a:rPr kumimoji="1" lang="ja-JP" altLang="en-US" sz="1000" b="1" dirty="0">
                <a:latin typeface="BIZ UDPゴシック" panose="020B0400000000000000" pitchFamily="50" charset="-128"/>
                <a:ea typeface="BIZ UDPゴシック" panose="020B0400000000000000" pitchFamily="50" charset="-128"/>
              </a:rPr>
              <a:t>位</a:t>
            </a:r>
          </a:p>
        </p:txBody>
      </p:sp>
      <p:sp>
        <p:nvSpPr>
          <p:cNvPr id="37" name="テキスト ボックス 36"/>
          <p:cNvSpPr txBox="1"/>
          <p:nvPr/>
        </p:nvSpPr>
        <p:spPr>
          <a:xfrm>
            <a:off x="4875941" y="4603911"/>
            <a:ext cx="833148" cy="461665"/>
          </a:xfrm>
          <a:prstGeom prst="rect">
            <a:avLst/>
          </a:prstGeom>
          <a:noFill/>
        </p:spPr>
        <p:txBody>
          <a:bodyPr wrap="square" rtlCol="0">
            <a:spAutoFit/>
          </a:bodyPr>
          <a:lstStyle/>
          <a:p>
            <a:r>
              <a:rPr lang="en-US" altLang="ja-JP" sz="1200" b="1" dirty="0">
                <a:latin typeface="BIZ UDPゴシック" panose="020B0400000000000000" pitchFamily="50" charset="-128"/>
                <a:ea typeface="BIZ UDPゴシック" panose="020B0400000000000000" pitchFamily="50" charset="-128"/>
              </a:rPr>
              <a:t>801-1000</a:t>
            </a:r>
            <a:r>
              <a:rPr kumimoji="1" lang="ja-JP" altLang="en-US" sz="1000" b="1" dirty="0">
                <a:latin typeface="BIZ UDPゴシック" panose="020B0400000000000000" pitchFamily="50" charset="-128"/>
                <a:ea typeface="BIZ UDPゴシック" panose="020B0400000000000000" pitchFamily="50" charset="-128"/>
              </a:rPr>
              <a:t>位</a:t>
            </a:r>
          </a:p>
        </p:txBody>
      </p:sp>
      <p:sp>
        <p:nvSpPr>
          <p:cNvPr id="38" name="テキスト ボックス 37"/>
          <p:cNvSpPr txBox="1"/>
          <p:nvPr/>
        </p:nvSpPr>
        <p:spPr>
          <a:xfrm>
            <a:off x="6738492" y="3661042"/>
            <a:ext cx="660996" cy="461665"/>
          </a:xfrm>
          <a:prstGeom prst="rect">
            <a:avLst/>
          </a:prstGeom>
          <a:noFill/>
        </p:spPr>
        <p:txBody>
          <a:bodyPr wrap="square" rtlCol="0">
            <a:spAutoFit/>
          </a:bodyPr>
          <a:lstStyle/>
          <a:p>
            <a:r>
              <a:rPr lang="en-US" altLang="ja-JP" sz="1200" b="1" dirty="0">
                <a:solidFill>
                  <a:srgbClr val="FF0000"/>
                </a:solidFill>
                <a:latin typeface="BIZ UDPゴシック" panose="020B0400000000000000" pitchFamily="50" charset="-128"/>
                <a:ea typeface="BIZ UDPゴシック" panose="020B0400000000000000" pitchFamily="50" charset="-128"/>
              </a:rPr>
              <a:t>201-300</a:t>
            </a:r>
            <a:r>
              <a:rPr kumimoji="1" lang="ja-JP" altLang="en-US" sz="1000" b="1" dirty="0">
                <a:solidFill>
                  <a:srgbClr val="FF0000"/>
                </a:solidFill>
                <a:latin typeface="BIZ UDPゴシック" panose="020B0400000000000000" pitchFamily="50" charset="-128"/>
                <a:ea typeface="BIZ UDPゴシック" panose="020B0400000000000000" pitchFamily="50" charset="-128"/>
              </a:rPr>
              <a:t>位</a:t>
            </a:r>
          </a:p>
        </p:txBody>
      </p:sp>
      <p:sp>
        <p:nvSpPr>
          <p:cNvPr id="26" name="正方形/長方形 25"/>
          <p:cNvSpPr/>
          <p:nvPr/>
        </p:nvSpPr>
        <p:spPr>
          <a:xfrm>
            <a:off x="4822202" y="5916633"/>
            <a:ext cx="4321798" cy="464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THE</a:t>
            </a:r>
            <a:r>
              <a:rPr lang="ja-JP" altLang="en-US" sz="1200" dirty="0">
                <a:solidFill>
                  <a:schemeClr val="tx1"/>
                </a:solidFill>
                <a:latin typeface="+mn-ea"/>
              </a:rPr>
              <a:t>インパクトランキング：</a:t>
            </a:r>
            <a:r>
              <a:rPr lang="en-US" altLang="ja-JP" sz="1200" dirty="0">
                <a:solidFill>
                  <a:schemeClr val="tx1"/>
                </a:solidFill>
                <a:latin typeface="+mn-ea"/>
              </a:rPr>
              <a:t>THE</a:t>
            </a:r>
            <a:r>
              <a:rPr lang="ja-JP" altLang="en-US" sz="1200" dirty="0">
                <a:solidFill>
                  <a:schemeClr val="tx1"/>
                </a:solidFill>
                <a:latin typeface="+mn-ea"/>
              </a:rPr>
              <a:t>が</a:t>
            </a:r>
            <a:r>
              <a:rPr lang="en-US" altLang="ja-JP" sz="1200" dirty="0">
                <a:solidFill>
                  <a:schemeClr val="tx1"/>
                </a:solidFill>
                <a:latin typeface="+mn-ea"/>
              </a:rPr>
              <a:t>SDGs</a:t>
            </a:r>
            <a:r>
              <a:rPr lang="ja-JP" altLang="en-US" sz="1200" dirty="0">
                <a:solidFill>
                  <a:schemeClr val="tx1"/>
                </a:solidFill>
                <a:latin typeface="+mn-ea"/>
              </a:rPr>
              <a:t>の枠組みを</a:t>
            </a:r>
            <a:endParaRPr lang="en-US" altLang="ja-JP" sz="1200" dirty="0">
              <a:solidFill>
                <a:schemeClr val="tx1"/>
              </a:solidFill>
              <a:latin typeface="+mn-ea"/>
            </a:endParaRPr>
          </a:p>
          <a:p>
            <a:r>
              <a:rPr lang="ja-JP" altLang="en-US" sz="1200" dirty="0">
                <a:solidFill>
                  <a:schemeClr val="tx1"/>
                </a:solidFill>
                <a:latin typeface="+mn-ea"/>
              </a:rPr>
              <a:t>通して大学の社会貢献力を可視化しランク付けしたもの</a:t>
            </a:r>
            <a:endParaRPr lang="en-US" altLang="ja-JP" sz="1200" dirty="0">
              <a:solidFill>
                <a:schemeClr val="tx1"/>
              </a:solidFill>
              <a:latin typeface="+mn-ea"/>
            </a:endParaRPr>
          </a:p>
        </p:txBody>
      </p:sp>
      <p:sp>
        <p:nvSpPr>
          <p:cNvPr id="36" name="楕円 35"/>
          <p:cNvSpPr/>
          <p:nvPr/>
        </p:nvSpPr>
        <p:spPr>
          <a:xfrm>
            <a:off x="5633907" y="4840771"/>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5633907" y="4108950"/>
            <a:ext cx="144016" cy="14401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1599077" y="4315879"/>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p:cNvSpPr/>
          <p:nvPr/>
        </p:nvSpPr>
        <p:spPr>
          <a:xfrm>
            <a:off x="1598285" y="4786940"/>
            <a:ext cx="144016" cy="14401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65025" y="5811890"/>
            <a:ext cx="3999050" cy="70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THE</a:t>
            </a:r>
            <a:r>
              <a:rPr lang="ja-JP" altLang="en-US" sz="1200" dirty="0">
                <a:solidFill>
                  <a:schemeClr val="tx1"/>
                </a:solidFill>
                <a:latin typeface="+mn-ea"/>
              </a:rPr>
              <a:t>（イギリスの高等教育専門誌 </a:t>
            </a:r>
            <a:r>
              <a:rPr lang="en-US" altLang="ja-JP" sz="1200" dirty="0">
                <a:solidFill>
                  <a:schemeClr val="tx1"/>
                </a:solidFill>
                <a:latin typeface="+mn-ea"/>
              </a:rPr>
              <a:t>Times Higher Education</a:t>
            </a:r>
            <a:r>
              <a:rPr lang="ja-JP" altLang="en-US" sz="1200" dirty="0">
                <a:solidFill>
                  <a:schemeClr val="tx1"/>
                </a:solidFill>
                <a:latin typeface="+mn-ea"/>
              </a:rPr>
              <a:t>）による日本の大学のみを対象としたランキング</a:t>
            </a:r>
            <a:endParaRPr lang="en-US" altLang="ja-JP" sz="1200" dirty="0">
              <a:solidFill>
                <a:schemeClr val="tx1"/>
              </a:solidFill>
              <a:latin typeface="+mn-ea"/>
            </a:endParaRPr>
          </a:p>
        </p:txBody>
      </p:sp>
      <p:sp>
        <p:nvSpPr>
          <p:cNvPr id="31" name="正方形/長方形 30"/>
          <p:cNvSpPr/>
          <p:nvPr/>
        </p:nvSpPr>
        <p:spPr>
          <a:xfrm>
            <a:off x="-2052736" y="27234"/>
            <a:ext cx="7921872" cy="464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spc="-150" dirty="0">
                <a:solidFill>
                  <a:schemeClr val="tx1"/>
                </a:solidFill>
                <a:latin typeface="+mn-ea"/>
              </a:rPr>
              <a:t> Ⅰ</a:t>
            </a:r>
            <a:r>
              <a:rPr lang="ja-JP" altLang="en-US" sz="2000" b="1" spc="-150" dirty="0">
                <a:solidFill>
                  <a:schemeClr val="tx1"/>
                </a:solidFill>
                <a:latin typeface="+mn-ea"/>
              </a:rPr>
              <a:t>　 現行中期目標期間の主な成果</a:t>
            </a:r>
          </a:p>
        </p:txBody>
      </p:sp>
      <p:sp>
        <p:nvSpPr>
          <p:cNvPr id="32" name="正方形/長方形 31"/>
          <p:cNvSpPr/>
          <p:nvPr/>
        </p:nvSpPr>
        <p:spPr>
          <a:xfrm>
            <a:off x="179512" y="74496"/>
            <a:ext cx="288032" cy="4174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5">
            <a:extLst>
              <a:ext uri="{FF2B5EF4-FFF2-40B4-BE49-F238E27FC236}">
                <a16:creationId xmlns:a16="http://schemas.microsoft.com/office/drawing/2014/main" id="{5F299BC8-15EC-A96B-736C-E4F76ED66035}"/>
              </a:ext>
            </a:extLst>
          </p:cNvPr>
          <p:cNvSpPr txBox="1">
            <a:spLocks/>
          </p:cNvSpPr>
          <p:nvPr/>
        </p:nvSpPr>
        <p:spPr>
          <a:xfrm>
            <a:off x="8548496" y="0"/>
            <a:ext cx="34398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t>3 </a:t>
            </a:r>
          </a:p>
        </p:txBody>
      </p:sp>
    </p:spTree>
    <p:extLst>
      <p:ext uri="{BB962C8B-B14F-4D97-AF65-F5344CB8AC3E}">
        <p14:creationId xmlns:p14="http://schemas.microsoft.com/office/powerpoint/2010/main" val="373994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a:extLst>
              <a:ext uri="{FF2B5EF4-FFF2-40B4-BE49-F238E27FC236}">
                <a16:creationId xmlns:a16="http://schemas.microsoft.com/office/drawing/2014/main" id="{DD6C4BD7-8227-3902-0CBC-25B822E95319}"/>
              </a:ext>
            </a:extLst>
          </p:cNvPr>
          <p:cNvSpPr/>
          <p:nvPr/>
        </p:nvSpPr>
        <p:spPr>
          <a:xfrm>
            <a:off x="117811" y="4505142"/>
            <a:ext cx="2889994" cy="2226920"/>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8" name="正方形/長方形 37">
            <a:extLst>
              <a:ext uri="{FF2B5EF4-FFF2-40B4-BE49-F238E27FC236}">
                <a16:creationId xmlns:a16="http://schemas.microsoft.com/office/drawing/2014/main" id="{DD6C4BD7-8227-3902-0CBC-25B822E95319}"/>
              </a:ext>
            </a:extLst>
          </p:cNvPr>
          <p:cNvSpPr/>
          <p:nvPr/>
        </p:nvSpPr>
        <p:spPr>
          <a:xfrm>
            <a:off x="5816483" y="4725144"/>
            <a:ext cx="3108805" cy="2006918"/>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6" name="正方形/長方形 35">
            <a:extLst>
              <a:ext uri="{FF2B5EF4-FFF2-40B4-BE49-F238E27FC236}">
                <a16:creationId xmlns:a16="http://schemas.microsoft.com/office/drawing/2014/main" id="{DD6C4BD7-8227-3902-0CBC-25B822E95319}"/>
              </a:ext>
            </a:extLst>
          </p:cNvPr>
          <p:cNvSpPr/>
          <p:nvPr/>
        </p:nvSpPr>
        <p:spPr>
          <a:xfrm>
            <a:off x="5798338" y="969470"/>
            <a:ext cx="3229978" cy="2739514"/>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pic>
        <p:nvPicPr>
          <p:cNvPr id="43"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0396" y="1253034"/>
            <a:ext cx="2220004" cy="1354228"/>
          </a:xfrm>
          <a:prstGeom prst="rect">
            <a:avLst/>
          </a:prstGeom>
        </p:spPr>
      </p:pic>
      <p:sp>
        <p:nvSpPr>
          <p:cNvPr id="9" name="テキスト ボックス 8"/>
          <p:cNvSpPr txBox="1"/>
          <p:nvPr/>
        </p:nvSpPr>
        <p:spPr>
          <a:xfrm>
            <a:off x="3110128" y="1323873"/>
            <a:ext cx="2616422" cy="307777"/>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2022</a:t>
            </a:r>
            <a:r>
              <a:rPr kumimoji="1" lang="ja-JP" altLang="en-US" sz="1200" b="1" dirty="0">
                <a:latin typeface="BIZ UDPゴシック" panose="020B0400000000000000" pitchFamily="50" charset="-128"/>
                <a:ea typeface="BIZ UDPゴシック" panose="020B0400000000000000" pitchFamily="50" charset="-128"/>
              </a:rPr>
              <a:t>年</a:t>
            </a:r>
            <a:r>
              <a:rPr kumimoji="1" lang="en-US" altLang="ja-JP" sz="1200" b="1" dirty="0">
                <a:latin typeface="BIZ UDPゴシック" panose="020B0400000000000000" pitchFamily="50" charset="-128"/>
                <a:ea typeface="BIZ UDPゴシック" panose="020B0400000000000000" pitchFamily="50" charset="-128"/>
              </a:rPr>
              <a:t>4</a:t>
            </a:r>
            <a:r>
              <a:rPr kumimoji="1" lang="ja-JP" altLang="en-US" sz="1200" b="1" dirty="0">
                <a:latin typeface="BIZ UDPゴシック" panose="020B0400000000000000" pitchFamily="50" charset="-128"/>
                <a:ea typeface="BIZ UDPゴシック" panose="020B0400000000000000" pitchFamily="50" charset="-128"/>
              </a:rPr>
              <a:t>月　</a:t>
            </a:r>
            <a:r>
              <a:rPr kumimoji="1" lang="ja-JP" altLang="en-US" sz="1400" b="1" dirty="0">
                <a:latin typeface="BIZ UDPゴシック" panose="020B0400000000000000" pitchFamily="50" charset="-128"/>
                <a:ea typeface="BIZ UDPゴシック" panose="020B0400000000000000" pitchFamily="50" charset="-128"/>
              </a:rPr>
              <a:t>大阪公立大学開学</a:t>
            </a:r>
          </a:p>
        </p:txBody>
      </p:sp>
      <p:sp>
        <p:nvSpPr>
          <p:cNvPr id="13" name="テキスト ボックス 12"/>
          <p:cNvSpPr txBox="1"/>
          <p:nvPr/>
        </p:nvSpPr>
        <p:spPr>
          <a:xfrm>
            <a:off x="6033158" y="3382854"/>
            <a:ext cx="2350323" cy="261610"/>
          </a:xfrm>
          <a:prstGeom prst="rect">
            <a:avLst/>
          </a:prstGeom>
          <a:noFill/>
        </p:spPr>
        <p:txBody>
          <a:bodyPr wrap="none" rtlCol="0">
            <a:spAutoFit/>
          </a:bodyPr>
          <a:lstStyle/>
          <a:p>
            <a:r>
              <a:rPr lang="en-US" altLang="ja-JP" sz="1100" dirty="0">
                <a:latin typeface="BIZ UDPゴシック" panose="020B0400000000000000" pitchFamily="50" charset="-128"/>
                <a:ea typeface="BIZ UDPゴシック" panose="020B0400000000000000" pitchFamily="50" charset="-128"/>
              </a:rPr>
              <a:t>2025</a:t>
            </a:r>
            <a:r>
              <a:rPr lang="ja-JP" altLang="en-US" sz="1100" dirty="0">
                <a:latin typeface="BIZ UDPゴシック" panose="020B0400000000000000" pitchFamily="50" charset="-128"/>
                <a:ea typeface="BIZ UDPゴシック" panose="020B0400000000000000" pitchFamily="50" charset="-128"/>
              </a:rPr>
              <a:t>年秋　</a:t>
            </a:r>
            <a:r>
              <a:rPr kumimoji="1" lang="ja-JP" altLang="en-US" sz="1100" dirty="0">
                <a:latin typeface="BIZ UDPゴシック" panose="020B0400000000000000" pitchFamily="50" charset="-128"/>
                <a:ea typeface="BIZ UDPゴシック" panose="020B0400000000000000" pitchFamily="50" charset="-128"/>
              </a:rPr>
              <a:t>森之宮キャンパス開設</a:t>
            </a:r>
          </a:p>
        </p:txBody>
      </p:sp>
      <p:sp>
        <p:nvSpPr>
          <p:cNvPr id="17" name="テキスト ボックス 16"/>
          <p:cNvSpPr txBox="1"/>
          <p:nvPr/>
        </p:nvSpPr>
        <p:spPr>
          <a:xfrm>
            <a:off x="6006667" y="3008232"/>
            <a:ext cx="2914580" cy="261610"/>
          </a:xfrm>
          <a:prstGeom prst="rect">
            <a:avLst/>
          </a:prstGeom>
          <a:noFill/>
        </p:spPr>
        <p:txBody>
          <a:bodyPr wrap="none" rtlCol="0">
            <a:spAutoFit/>
          </a:bodyPr>
          <a:lstStyle/>
          <a:p>
            <a:r>
              <a:rPr lang="en-US" altLang="ja-JP" sz="1100" dirty="0">
                <a:latin typeface="BIZ UDPゴシック" panose="020B0400000000000000" pitchFamily="50" charset="-128"/>
                <a:ea typeface="BIZ UDPゴシック" panose="020B0400000000000000" pitchFamily="50" charset="-128"/>
              </a:rPr>
              <a:t>2024</a:t>
            </a:r>
            <a:r>
              <a:rPr lang="ja-JP" altLang="en-US" sz="1100" dirty="0">
                <a:latin typeface="BIZ UDPゴシック" panose="020B0400000000000000" pitchFamily="50" charset="-128"/>
                <a:ea typeface="BIZ UDPゴシック" panose="020B0400000000000000" pitchFamily="50" charset="-128"/>
              </a:rPr>
              <a:t>年度末頃　</a:t>
            </a:r>
            <a:r>
              <a:rPr kumimoji="1" lang="ja-JP" altLang="en-US" sz="1100" dirty="0">
                <a:latin typeface="BIZ UDPゴシック" panose="020B0400000000000000" pitchFamily="50" charset="-128"/>
                <a:ea typeface="BIZ UDPゴシック" panose="020B0400000000000000" pitchFamily="50" charset="-128"/>
              </a:rPr>
              <a:t>森之宮キャンパス工事完了</a:t>
            </a:r>
          </a:p>
        </p:txBody>
      </p:sp>
      <p:sp>
        <p:nvSpPr>
          <p:cNvPr id="21" name="テキスト ボックス 20"/>
          <p:cNvSpPr txBox="1"/>
          <p:nvPr/>
        </p:nvSpPr>
        <p:spPr>
          <a:xfrm>
            <a:off x="6003231" y="2650740"/>
            <a:ext cx="3110147" cy="261610"/>
          </a:xfrm>
          <a:prstGeom prst="rect">
            <a:avLst/>
          </a:prstGeom>
          <a:noFill/>
        </p:spPr>
        <p:txBody>
          <a:bodyPr wrap="none" rtlCol="0">
            <a:spAutoFit/>
          </a:bodyPr>
          <a:lstStyle/>
          <a:p>
            <a:r>
              <a:rPr kumimoji="1" lang="en-US" altLang="ja-JP" sz="1100" dirty="0">
                <a:latin typeface="BIZ UDPゴシック" panose="020B0400000000000000" pitchFamily="50" charset="-128"/>
                <a:ea typeface="BIZ UDPゴシック" panose="020B0400000000000000" pitchFamily="50" charset="-128"/>
              </a:rPr>
              <a:t>2022</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rPr>
              <a:t>月　森之宮キャンパス本体工事着手</a:t>
            </a:r>
          </a:p>
        </p:txBody>
      </p:sp>
      <p:sp>
        <p:nvSpPr>
          <p:cNvPr id="25" name="テキスト ボックス 24"/>
          <p:cNvSpPr txBox="1"/>
          <p:nvPr/>
        </p:nvSpPr>
        <p:spPr>
          <a:xfrm>
            <a:off x="5801443" y="4780895"/>
            <a:ext cx="3163045" cy="261610"/>
          </a:xfrm>
          <a:prstGeom prst="rect">
            <a:avLst/>
          </a:prstGeom>
          <a:noFill/>
        </p:spPr>
        <p:txBody>
          <a:bodyPr wrap="none" rtlCol="0">
            <a:spAutoFit/>
          </a:bodyPr>
          <a:lstStyle/>
          <a:p>
            <a:r>
              <a:rPr kumimoji="1" lang="en-US" altLang="ja-JP" sz="1100" dirty="0">
                <a:latin typeface="BIZ UDPゴシック" panose="020B0400000000000000" pitchFamily="50" charset="-128"/>
                <a:ea typeface="BIZ UDPゴシック" panose="020B0400000000000000" pitchFamily="50" charset="-128"/>
              </a:rPr>
              <a:t>2024</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月</a:t>
            </a:r>
            <a:r>
              <a:rPr lang="ja-JP" altLang="en-US" sz="1100" dirty="0">
                <a:latin typeface="BIZ UDPゴシック" panose="020B0400000000000000" pitchFamily="50" charset="-128"/>
                <a:ea typeface="BIZ UDPゴシック" panose="020B0400000000000000" pitchFamily="50" charset="-128"/>
              </a:rPr>
              <a:t> 杉本キャンパス　理学部新棟　開設</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5" name="テキスト ボックス 44"/>
          <p:cNvSpPr txBox="1"/>
          <p:nvPr/>
        </p:nvSpPr>
        <p:spPr>
          <a:xfrm>
            <a:off x="6535163" y="969469"/>
            <a:ext cx="1766830"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＜森之宮</a:t>
            </a:r>
            <a:r>
              <a:rPr lang="en-US" altLang="ja-JP" sz="1050" dirty="0">
                <a:latin typeface="BIZ UDPゴシック" panose="020B0400000000000000" pitchFamily="50" charset="-128"/>
                <a:ea typeface="BIZ UDPゴシック" panose="020B0400000000000000" pitchFamily="50" charset="-128"/>
              </a:rPr>
              <a:t>C </a:t>
            </a:r>
            <a:r>
              <a:rPr lang="ja-JP" altLang="en-US" sz="1050" dirty="0">
                <a:latin typeface="BIZ UDPゴシック" panose="020B0400000000000000" pitchFamily="50" charset="-128"/>
                <a:ea typeface="BIZ UDPゴシック" panose="020B0400000000000000" pitchFamily="50" charset="-128"/>
              </a:rPr>
              <a:t>完成イメージ＞</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539552" y="476672"/>
            <a:ext cx="444572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mn-ea"/>
              </a:rPr>
              <a:t>キャンパス整備の進展</a:t>
            </a:r>
            <a:endParaRPr lang="ja-JP" altLang="en-US" sz="2200" dirty="0">
              <a:solidFill>
                <a:schemeClr val="tx1"/>
              </a:solidFill>
              <a:latin typeface="+mn-ea"/>
            </a:endParaRPr>
          </a:p>
        </p:txBody>
      </p:sp>
      <p:sp>
        <p:nvSpPr>
          <p:cNvPr id="33" name="テキスト ボックス 32"/>
          <p:cNvSpPr txBox="1"/>
          <p:nvPr/>
        </p:nvSpPr>
        <p:spPr>
          <a:xfrm>
            <a:off x="82003" y="6259159"/>
            <a:ext cx="2925801" cy="646331"/>
          </a:xfrm>
          <a:prstGeom prst="rect">
            <a:avLst/>
          </a:prstGeom>
          <a:noFill/>
        </p:spPr>
        <p:txBody>
          <a:bodyPr wrap="none" rtlCol="0">
            <a:spAutoFit/>
          </a:bodyPr>
          <a:lstStyle/>
          <a:p>
            <a:r>
              <a:rPr kumimoji="1" lang="en-US" altLang="ja-JP" sz="1100" dirty="0">
                <a:latin typeface="BIZ UDPゴシック" panose="020B0400000000000000" pitchFamily="50" charset="-128"/>
                <a:ea typeface="BIZ UDPゴシック" panose="020B0400000000000000" pitchFamily="50" charset="-128"/>
              </a:rPr>
              <a:t>2024</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月　中百舌鳥キャンパス　</a:t>
            </a:r>
            <a:endParaRPr kumimoji="1"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工学新棟・新センター棟　開設</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endParaRPr kumimoji="1" lang="ja-JP" altLang="en-US" sz="1400" dirty="0">
              <a:latin typeface="BIZ UDPゴシック" panose="020B0400000000000000" pitchFamily="50" charset="-128"/>
              <a:ea typeface="BIZ UDPゴシック" panose="020B0400000000000000" pitchFamily="50" charset="-128"/>
            </a:endParaRPr>
          </a:p>
        </p:txBody>
      </p:sp>
      <p:pic>
        <p:nvPicPr>
          <p:cNvPr id="34" name="図 33"/>
          <p:cNvPicPr>
            <a:picLocks noChangeAspect="1"/>
          </p:cNvPicPr>
          <p:nvPr/>
        </p:nvPicPr>
        <p:blipFill>
          <a:blip r:embed="rId3"/>
          <a:stretch>
            <a:fillRect/>
          </a:stretch>
        </p:blipFill>
        <p:spPr>
          <a:xfrm>
            <a:off x="6585909" y="5080632"/>
            <a:ext cx="1947040" cy="1439713"/>
          </a:xfrm>
          <a:prstGeom prst="rect">
            <a:avLst/>
          </a:prstGeom>
        </p:spPr>
      </p:pic>
      <p:pic>
        <p:nvPicPr>
          <p:cNvPr id="35" name="図 34"/>
          <p:cNvPicPr>
            <a:picLocks noChangeAspect="1"/>
          </p:cNvPicPr>
          <p:nvPr/>
        </p:nvPicPr>
        <p:blipFill>
          <a:blip r:embed="rId4"/>
          <a:stretch>
            <a:fillRect/>
          </a:stretch>
        </p:blipFill>
        <p:spPr>
          <a:xfrm>
            <a:off x="515248" y="4574198"/>
            <a:ext cx="2010128" cy="1500616"/>
          </a:xfrm>
          <a:prstGeom prst="rect">
            <a:avLst/>
          </a:prstGeom>
        </p:spPr>
      </p:pic>
      <p:cxnSp>
        <p:nvCxnSpPr>
          <p:cNvPr id="39" name="直線矢印コネクタ 38"/>
          <p:cNvCxnSpPr/>
          <p:nvPr/>
        </p:nvCxnSpPr>
        <p:spPr>
          <a:xfrm>
            <a:off x="5919510" y="2651203"/>
            <a:ext cx="0" cy="1057781"/>
          </a:xfrm>
          <a:prstGeom prst="straightConnector1">
            <a:avLst/>
          </a:prstGeom>
          <a:ln w="38100">
            <a:solidFill>
              <a:srgbClr val="CAA82B"/>
            </a:solidFill>
            <a:tailEnd type="triangle"/>
          </a:ln>
        </p:spPr>
        <p:style>
          <a:lnRef idx="1">
            <a:schemeClr val="accent1"/>
          </a:lnRef>
          <a:fillRef idx="0">
            <a:schemeClr val="accent1"/>
          </a:fillRef>
          <a:effectRef idx="0">
            <a:schemeClr val="accent1"/>
          </a:effectRef>
          <a:fontRef idx="minor">
            <a:schemeClr val="tx1"/>
          </a:fontRef>
        </p:style>
      </p:cxnSp>
      <p:grpSp>
        <p:nvGrpSpPr>
          <p:cNvPr id="42" name="グループ化 41"/>
          <p:cNvGrpSpPr/>
          <p:nvPr/>
        </p:nvGrpSpPr>
        <p:grpSpPr>
          <a:xfrm>
            <a:off x="5859178" y="2720956"/>
            <a:ext cx="180000" cy="108000"/>
            <a:chOff x="1241640" y="5715264"/>
            <a:chExt cx="306004" cy="180000"/>
          </a:xfrm>
        </p:grpSpPr>
        <p:sp>
          <p:nvSpPr>
            <p:cNvPr id="44" name="楕円 43"/>
            <p:cNvSpPr>
              <a:spLocks noChangeAspect="1"/>
            </p:cNvSpPr>
            <p:nvPr/>
          </p:nvSpPr>
          <p:spPr>
            <a:xfrm>
              <a:off x="1241640" y="5715264"/>
              <a:ext cx="180000" cy="180000"/>
            </a:xfrm>
            <a:prstGeom prst="ellipse">
              <a:avLst/>
            </a:prstGeom>
            <a:solidFill>
              <a:schemeClr val="bg2">
                <a:lumMod val="90000"/>
              </a:schemeClr>
            </a:solidFill>
            <a:ln>
              <a:solidFill>
                <a:srgbClr val="CA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5400000">
              <a:off x="1439632" y="5774308"/>
              <a:ext cx="144016" cy="72008"/>
            </a:xfrm>
            <a:prstGeom prst="triangle">
              <a:avLst/>
            </a:prstGeom>
            <a:solidFill>
              <a:schemeClr val="bg2">
                <a:lumMod val="90000"/>
              </a:schemeClr>
            </a:solidFill>
            <a:ln>
              <a:solidFill>
                <a:srgbClr val="CA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p:cNvGrpSpPr/>
          <p:nvPr/>
        </p:nvGrpSpPr>
        <p:grpSpPr>
          <a:xfrm>
            <a:off x="5853158" y="3104376"/>
            <a:ext cx="180000" cy="108000"/>
            <a:chOff x="1241640" y="5715264"/>
            <a:chExt cx="306004" cy="180000"/>
          </a:xfrm>
        </p:grpSpPr>
        <p:sp>
          <p:nvSpPr>
            <p:cNvPr id="57" name="楕円 56"/>
            <p:cNvSpPr>
              <a:spLocks noChangeAspect="1"/>
            </p:cNvSpPr>
            <p:nvPr/>
          </p:nvSpPr>
          <p:spPr>
            <a:xfrm>
              <a:off x="1241640" y="5715264"/>
              <a:ext cx="180000" cy="180000"/>
            </a:xfrm>
            <a:prstGeom prst="ellipse">
              <a:avLst/>
            </a:prstGeom>
            <a:solidFill>
              <a:schemeClr val="bg2">
                <a:lumMod val="90000"/>
              </a:schemeClr>
            </a:solidFill>
            <a:ln>
              <a:solidFill>
                <a:srgbClr val="CA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rot="5400000">
              <a:off x="1439632" y="5774308"/>
              <a:ext cx="144016" cy="72008"/>
            </a:xfrm>
            <a:prstGeom prst="triangle">
              <a:avLst/>
            </a:prstGeom>
            <a:solidFill>
              <a:schemeClr val="bg2">
                <a:lumMod val="90000"/>
              </a:schemeClr>
            </a:solidFill>
            <a:ln>
              <a:solidFill>
                <a:srgbClr val="CA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5853157" y="3482242"/>
            <a:ext cx="180000" cy="108000"/>
            <a:chOff x="1241640" y="5715264"/>
            <a:chExt cx="306004" cy="180000"/>
          </a:xfrm>
        </p:grpSpPr>
        <p:sp>
          <p:nvSpPr>
            <p:cNvPr id="60" name="楕円 59"/>
            <p:cNvSpPr>
              <a:spLocks noChangeAspect="1"/>
            </p:cNvSpPr>
            <p:nvPr/>
          </p:nvSpPr>
          <p:spPr>
            <a:xfrm>
              <a:off x="1241640" y="5715264"/>
              <a:ext cx="180000" cy="180000"/>
            </a:xfrm>
            <a:prstGeom prst="ellipse">
              <a:avLst/>
            </a:prstGeom>
            <a:solidFill>
              <a:schemeClr val="bg2">
                <a:lumMod val="90000"/>
              </a:schemeClr>
            </a:solidFill>
            <a:ln>
              <a:solidFill>
                <a:srgbClr val="CA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rot="5400000">
              <a:off x="1439632" y="5774308"/>
              <a:ext cx="144016" cy="72008"/>
            </a:xfrm>
            <a:prstGeom prst="triangle">
              <a:avLst/>
            </a:prstGeom>
            <a:solidFill>
              <a:schemeClr val="bg2">
                <a:lumMod val="90000"/>
              </a:schemeClr>
            </a:solidFill>
            <a:ln>
              <a:solidFill>
                <a:srgbClr val="CA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5"/>
          <a:stretch>
            <a:fillRect/>
          </a:stretch>
        </p:blipFill>
        <p:spPr>
          <a:xfrm>
            <a:off x="2644686" y="2048356"/>
            <a:ext cx="4563633" cy="3959223"/>
          </a:xfrm>
          <a:prstGeom prst="rect">
            <a:avLst/>
          </a:prstGeom>
        </p:spPr>
      </p:pic>
      <p:sp>
        <p:nvSpPr>
          <p:cNvPr id="63" name="正方形/長方形 62">
            <a:extLst>
              <a:ext uri="{FF2B5EF4-FFF2-40B4-BE49-F238E27FC236}">
                <a16:creationId xmlns:a16="http://schemas.microsoft.com/office/drawing/2014/main" id="{DD6C4BD7-8227-3902-0CBC-25B822E95319}"/>
              </a:ext>
            </a:extLst>
          </p:cNvPr>
          <p:cNvSpPr/>
          <p:nvPr/>
        </p:nvSpPr>
        <p:spPr>
          <a:xfrm>
            <a:off x="117810" y="1519942"/>
            <a:ext cx="2557128" cy="2749971"/>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0" name="テキスト ボックス 39"/>
          <p:cNvSpPr txBox="1"/>
          <p:nvPr/>
        </p:nvSpPr>
        <p:spPr>
          <a:xfrm>
            <a:off x="995921" y="6038418"/>
            <a:ext cx="95410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＜工学新棟＞</a:t>
            </a:r>
          </a:p>
        </p:txBody>
      </p:sp>
      <p:sp>
        <p:nvSpPr>
          <p:cNvPr id="32" name="テキスト ボックス 31"/>
          <p:cNvSpPr txBox="1"/>
          <p:nvPr/>
        </p:nvSpPr>
        <p:spPr>
          <a:xfrm>
            <a:off x="424244" y="3830584"/>
            <a:ext cx="2267187" cy="430887"/>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2025</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4</a:t>
            </a:r>
            <a:r>
              <a:rPr lang="ja-JP" altLang="en-US" sz="1100" dirty="0">
                <a:latin typeface="BIZ UDPゴシック" panose="020B0400000000000000" pitchFamily="50" charset="-128"/>
                <a:ea typeface="BIZ UDPゴシック" panose="020B0400000000000000" pitchFamily="50" charset="-128"/>
              </a:rPr>
              <a:t>月　阿倍野</a:t>
            </a:r>
            <a:r>
              <a:rPr kumimoji="1" lang="ja-JP" altLang="en-US" sz="1100" dirty="0">
                <a:latin typeface="BIZ UDPゴシック" panose="020B0400000000000000" pitchFamily="50" charset="-128"/>
                <a:ea typeface="BIZ UDPゴシック" panose="020B0400000000000000" pitchFamily="50" charset="-128"/>
              </a:rPr>
              <a:t>キャンパス</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看護新棟　開設</a:t>
            </a:r>
            <a:endParaRPr kumimoji="1" lang="en-US" altLang="ja-JP" sz="1100"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942" y="1747039"/>
            <a:ext cx="1540863" cy="2108862"/>
          </a:xfrm>
          <a:prstGeom prst="rect">
            <a:avLst/>
          </a:prstGeom>
        </p:spPr>
      </p:pic>
      <p:sp>
        <p:nvSpPr>
          <p:cNvPr id="41" name="テキスト ボックス 40"/>
          <p:cNvSpPr txBox="1"/>
          <p:nvPr/>
        </p:nvSpPr>
        <p:spPr>
          <a:xfrm>
            <a:off x="534415" y="1502467"/>
            <a:ext cx="1794081" cy="253916"/>
          </a:xfrm>
          <a:prstGeom prst="rect">
            <a:avLst/>
          </a:prstGeom>
          <a:noFill/>
        </p:spPr>
        <p:txBody>
          <a:bodyPr wrap="none" rtlCol="0">
            <a:spAutoFit/>
          </a:bodyPr>
          <a:lstStyle/>
          <a:p>
            <a:r>
              <a:rPr lang="ja-JP" altLang="en-US" sz="1050" dirty="0">
                <a:latin typeface="BIZ UDPゴシック" panose="020B0400000000000000" pitchFamily="50" charset="-128"/>
                <a:ea typeface="BIZ UDPゴシック" panose="020B0400000000000000" pitchFamily="50" charset="-128"/>
              </a:rPr>
              <a:t>＜看護新棟</a:t>
            </a:r>
            <a:r>
              <a:rPr lang="en-US" altLang="ja-JP" sz="105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完成イメージ＞</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7" name="スライド番号プレースホルダー 5"/>
          <p:cNvSpPr txBox="1">
            <a:spLocks/>
          </p:cNvSpPr>
          <p:nvPr/>
        </p:nvSpPr>
        <p:spPr>
          <a:xfrm>
            <a:off x="8548496" y="6520259"/>
            <a:ext cx="34398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４</a:t>
            </a:r>
            <a:r>
              <a:rPr lang="en-US" altLang="ja-JP" sz="2000" dirty="0"/>
              <a:t> </a:t>
            </a:r>
          </a:p>
        </p:txBody>
      </p:sp>
    </p:spTree>
    <p:extLst>
      <p:ext uri="{BB962C8B-B14F-4D97-AF65-F5344CB8AC3E}">
        <p14:creationId xmlns:p14="http://schemas.microsoft.com/office/powerpoint/2010/main" val="179149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86316" y="476672"/>
            <a:ext cx="444572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mj-ea"/>
                <a:ea typeface="+mj-ea"/>
              </a:rPr>
              <a:t>大型外部資金の獲得</a:t>
            </a:r>
            <a:endParaRPr lang="ja-JP" altLang="en-US" sz="2200" dirty="0">
              <a:solidFill>
                <a:schemeClr val="tx1"/>
              </a:solidFill>
              <a:latin typeface="+mn-ea"/>
            </a:endParaRPr>
          </a:p>
        </p:txBody>
      </p:sp>
      <p:sp>
        <p:nvSpPr>
          <p:cNvPr id="14" name="Rectangle 2">
            <a:extLst>
              <a:ext uri="{FF2B5EF4-FFF2-40B4-BE49-F238E27FC236}">
                <a16:creationId xmlns:a16="http://schemas.microsoft.com/office/drawing/2014/main" id="{DCDD75D9-614B-D695-4506-A1D6AF68BF0E}"/>
              </a:ext>
            </a:extLst>
          </p:cNvPr>
          <p:cNvSpPr>
            <a:spLocks noChangeArrowheads="1"/>
          </p:cNvSpPr>
          <p:nvPr/>
        </p:nvSpPr>
        <p:spPr bwMode="auto">
          <a:xfrm>
            <a:off x="218979" y="1339935"/>
            <a:ext cx="5815934" cy="4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5900">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marL="0" indent="0">
              <a:lnSpc>
                <a:spcPct val="100000"/>
              </a:lnSpc>
              <a:spcBef>
                <a:spcPts val="700"/>
              </a:spcBef>
            </a:pPr>
            <a:endParaRPr lang="en-US" altLang="ja-JP" sz="1600" b="1" dirty="0">
              <a:solidFill>
                <a:schemeClr val="tx1"/>
              </a:solidFill>
              <a:latin typeface="ＭＳ Ｐゴシック" panose="020B0600070205080204" pitchFamily="50" charset="-128"/>
              <a:ea typeface="ＭＳ Ｐゴシック" panose="020B0600070205080204" pitchFamily="50" charset="-128"/>
            </a:endParaRPr>
          </a:p>
        </p:txBody>
      </p:sp>
      <p:grpSp>
        <p:nvGrpSpPr>
          <p:cNvPr id="18" name="グループ化 17"/>
          <p:cNvGrpSpPr/>
          <p:nvPr/>
        </p:nvGrpSpPr>
        <p:grpSpPr>
          <a:xfrm>
            <a:off x="224984" y="1492559"/>
            <a:ext cx="8883520" cy="856321"/>
            <a:chOff x="678885" y="1692258"/>
            <a:chExt cx="10498462" cy="759949"/>
          </a:xfrm>
        </p:grpSpPr>
        <p:sp>
          <p:nvSpPr>
            <p:cNvPr id="19" name="タイトル 1">
              <a:extLst>
                <a:ext uri="{FF2B5EF4-FFF2-40B4-BE49-F238E27FC236}">
                  <a16:creationId xmlns:a16="http://schemas.microsoft.com/office/drawing/2014/main" id="{CBCB65DD-9AB8-442F-7EC1-EA76B975EF02}"/>
                </a:ext>
              </a:extLst>
            </p:cNvPr>
            <p:cNvSpPr txBox="1">
              <a:spLocks/>
            </p:cNvSpPr>
            <p:nvPr/>
          </p:nvSpPr>
          <p:spPr>
            <a:xfrm>
              <a:off x="3305316" y="1934457"/>
              <a:ext cx="2198980" cy="419786"/>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2900" kern="1200" spc="-3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000" b="1" spc="0" dirty="0">
                  <a:latin typeface="BIZ UDPゴシック" panose="020B0400000000000000" pitchFamily="50" charset="-128"/>
                  <a:ea typeface="BIZ UDPゴシック" panose="020B0400000000000000" pitchFamily="50" charset="-128"/>
                </a:rPr>
                <a:t>約</a:t>
              </a:r>
              <a:r>
                <a:rPr lang="en-US" altLang="ja-JP" sz="2000" b="1" spc="0" dirty="0">
                  <a:solidFill>
                    <a:srgbClr val="C00000"/>
                  </a:solidFill>
                  <a:latin typeface="BIZ UDPゴシック" panose="020B0400000000000000" pitchFamily="50" charset="-128"/>
                  <a:ea typeface="BIZ UDPゴシック" panose="020B0400000000000000" pitchFamily="50" charset="-128"/>
                </a:rPr>
                <a:t>91.7</a:t>
              </a:r>
              <a:r>
                <a:rPr lang="ja-JP" altLang="en-US" sz="2000" b="1" spc="0" dirty="0">
                  <a:latin typeface="BIZ UDPゴシック" panose="020B0400000000000000" pitchFamily="50" charset="-128"/>
                  <a:ea typeface="BIZ UDPゴシック" panose="020B0400000000000000" pitchFamily="50" charset="-128"/>
                </a:rPr>
                <a:t>億円</a:t>
              </a:r>
            </a:p>
            <a:p>
              <a:endParaRPr lang="en-US" altLang="ja-JP" sz="1400" b="1" spc="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EE8F585-4AA4-E042-172B-DFA7EFC3FD40}"/>
                </a:ext>
              </a:extLst>
            </p:cNvPr>
            <p:cNvSpPr txBox="1"/>
            <p:nvPr/>
          </p:nvSpPr>
          <p:spPr>
            <a:xfrm>
              <a:off x="3328184" y="1744568"/>
              <a:ext cx="1957243" cy="233381"/>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2021</a:t>
              </a:r>
              <a:r>
                <a:rPr lang="ja-JP" altLang="en-US" sz="1200" dirty="0">
                  <a:latin typeface="BIZ UDPゴシック" panose="020B0400000000000000" pitchFamily="50" charset="-128"/>
                  <a:ea typeface="BIZ UDPゴシック" panose="020B0400000000000000" pitchFamily="50" charset="-128"/>
                </a:rPr>
                <a:t>年度 実績</a:t>
              </a:r>
            </a:p>
          </p:txBody>
        </p:sp>
        <p:sp>
          <p:nvSpPr>
            <p:cNvPr id="21" name="タイトル 1">
              <a:extLst>
                <a:ext uri="{FF2B5EF4-FFF2-40B4-BE49-F238E27FC236}">
                  <a16:creationId xmlns:a16="http://schemas.microsoft.com/office/drawing/2014/main" id="{10B8541A-F973-4D23-C0D1-30489043B601}"/>
                </a:ext>
              </a:extLst>
            </p:cNvPr>
            <p:cNvSpPr txBox="1">
              <a:spLocks/>
            </p:cNvSpPr>
            <p:nvPr/>
          </p:nvSpPr>
          <p:spPr>
            <a:xfrm>
              <a:off x="6082117" y="1938316"/>
              <a:ext cx="2338131" cy="419786"/>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2900" kern="1200" spc="-3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000" b="1" spc="0" dirty="0">
                  <a:latin typeface="BIZ UDPゴシック" panose="020B0400000000000000" pitchFamily="50" charset="-128"/>
                  <a:ea typeface="BIZ UDPゴシック" panose="020B0400000000000000" pitchFamily="50" charset="-128"/>
                </a:rPr>
                <a:t>約</a:t>
              </a:r>
              <a:r>
                <a:rPr lang="en-US" altLang="ja-JP" sz="2000" b="1" spc="0" dirty="0">
                  <a:solidFill>
                    <a:srgbClr val="C00000"/>
                  </a:solidFill>
                  <a:latin typeface="BIZ UDPゴシック" panose="020B0400000000000000" pitchFamily="50" charset="-128"/>
                  <a:ea typeface="BIZ UDPゴシック" panose="020B0400000000000000" pitchFamily="50" charset="-128"/>
                </a:rPr>
                <a:t>94.1</a:t>
              </a:r>
              <a:r>
                <a:rPr lang="ja-JP" altLang="en-US" sz="2000" b="1" spc="0" dirty="0">
                  <a:latin typeface="BIZ UDPゴシック" panose="020B0400000000000000" pitchFamily="50" charset="-128"/>
                  <a:ea typeface="BIZ UDPゴシック" panose="020B0400000000000000" pitchFamily="50" charset="-128"/>
                </a:rPr>
                <a:t>億円</a:t>
              </a:r>
            </a:p>
          </p:txBody>
        </p:sp>
        <p:sp>
          <p:nvSpPr>
            <p:cNvPr id="22" name="テキスト ボックス 21">
              <a:extLst>
                <a:ext uri="{FF2B5EF4-FFF2-40B4-BE49-F238E27FC236}">
                  <a16:creationId xmlns:a16="http://schemas.microsoft.com/office/drawing/2014/main" id="{9D37C2B7-91E9-FD40-64EB-6C2866A7C096}"/>
                </a:ext>
              </a:extLst>
            </p:cNvPr>
            <p:cNvSpPr txBox="1"/>
            <p:nvPr/>
          </p:nvSpPr>
          <p:spPr>
            <a:xfrm>
              <a:off x="6104960" y="1722759"/>
              <a:ext cx="2394372"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2022</a:t>
              </a:r>
              <a:r>
                <a:rPr lang="ja-JP" altLang="en-US" sz="1200" dirty="0">
                  <a:latin typeface="BIZ UDPゴシック" panose="020B0400000000000000" pitchFamily="50" charset="-128"/>
                  <a:ea typeface="BIZ UDPゴシック" panose="020B0400000000000000" pitchFamily="50" charset="-128"/>
                </a:rPr>
                <a:t>年度 実績</a:t>
              </a:r>
            </a:p>
          </p:txBody>
        </p:sp>
        <p:sp>
          <p:nvSpPr>
            <p:cNvPr id="23" name="タイトル 1">
              <a:extLst>
                <a:ext uri="{FF2B5EF4-FFF2-40B4-BE49-F238E27FC236}">
                  <a16:creationId xmlns:a16="http://schemas.microsoft.com/office/drawing/2014/main" id="{01415310-EE50-2257-FC9A-4AF9E4533D32}"/>
                </a:ext>
              </a:extLst>
            </p:cNvPr>
            <p:cNvSpPr txBox="1">
              <a:spLocks/>
            </p:cNvSpPr>
            <p:nvPr/>
          </p:nvSpPr>
          <p:spPr>
            <a:xfrm>
              <a:off x="8749019" y="1943306"/>
              <a:ext cx="2428328" cy="419785"/>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2900" kern="1200" spc="-3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000" b="1" spc="0" dirty="0">
                  <a:latin typeface="BIZ UDPゴシック" panose="020B0400000000000000" pitchFamily="50" charset="-128"/>
                  <a:ea typeface="BIZ UDPゴシック" panose="020B0400000000000000" pitchFamily="50" charset="-128"/>
                </a:rPr>
                <a:t>約</a:t>
              </a:r>
              <a:r>
                <a:rPr lang="en-US" altLang="ja-JP" sz="2000" b="1" spc="0" dirty="0">
                  <a:solidFill>
                    <a:srgbClr val="C00000"/>
                  </a:solidFill>
                  <a:latin typeface="BIZ UDPゴシック" panose="020B0400000000000000" pitchFamily="50" charset="-128"/>
                  <a:ea typeface="BIZ UDPゴシック" panose="020B0400000000000000" pitchFamily="50" charset="-128"/>
                </a:rPr>
                <a:t>100</a:t>
              </a:r>
              <a:r>
                <a:rPr lang="ja-JP" altLang="en-US" sz="2000" b="1" spc="0" dirty="0">
                  <a:latin typeface="BIZ UDPゴシック" panose="020B0400000000000000" pitchFamily="50" charset="-128"/>
                  <a:ea typeface="BIZ UDPゴシック" panose="020B0400000000000000" pitchFamily="50" charset="-128"/>
                </a:rPr>
                <a:t>億円～</a:t>
              </a:r>
            </a:p>
          </p:txBody>
        </p:sp>
        <p:sp>
          <p:nvSpPr>
            <p:cNvPr id="24" name="テキスト ボックス 23">
              <a:extLst>
                <a:ext uri="{FF2B5EF4-FFF2-40B4-BE49-F238E27FC236}">
                  <a16:creationId xmlns:a16="http://schemas.microsoft.com/office/drawing/2014/main" id="{F871D272-67D5-CAEC-74A4-64EBB4B34F5E}"/>
                </a:ext>
              </a:extLst>
            </p:cNvPr>
            <p:cNvSpPr txBox="1"/>
            <p:nvPr/>
          </p:nvSpPr>
          <p:spPr>
            <a:xfrm>
              <a:off x="8764608" y="1732124"/>
              <a:ext cx="2111887" cy="245825"/>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2023</a:t>
              </a:r>
              <a:r>
                <a:rPr lang="ja-JP" altLang="en-US" sz="1200" dirty="0">
                  <a:latin typeface="BIZ UDPゴシック" panose="020B0400000000000000" pitchFamily="50" charset="-128"/>
                  <a:ea typeface="BIZ UDPゴシック" panose="020B0400000000000000" pitchFamily="50" charset="-128"/>
                </a:rPr>
                <a:t>年度 実績見込</a:t>
              </a:r>
              <a:endParaRPr lang="ja-JP" altLang="en-US" sz="1200" b="1" u="sng" dirty="0">
                <a:solidFill>
                  <a:srgbClr val="C0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31900FC1-F526-E028-0991-6CDE845D7697}"/>
                </a:ext>
              </a:extLst>
            </p:cNvPr>
            <p:cNvSpPr/>
            <p:nvPr/>
          </p:nvSpPr>
          <p:spPr>
            <a:xfrm>
              <a:off x="678885" y="1692258"/>
              <a:ext cx="10256769" cy="75994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5262559" y="1920904"/>
              <a:ext cx="447870" cy="357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3"/>
            <a:stretch>
              <a:fillRect/>
            </a:stretch>
          </p:blipFill>
          <p:spPr>
            <a:xfrm>
              <a:off x="8104403" y="1904849"/>
              <a:ext cx="469433" cy="396274"/>
            </a:xfrm>
            <a:prstGeom prst="rect">
              <a:avLst/>
            </a:prstGeom>
          </p:spPr>
        </p:pic>
        <p:sp>
          <p:nvSpPr>
            <p:cNvPr id="28" name="テキスト ボックス 27"/>
            <p:cNvSpPr txBox="1"/>
            <p:nvPr/>
          </p:nvSpPr>
          <p:spPr>
            <a:xfrm>
              <a:off x="706274" y="1914401"/>
              <a:ext cx="2799644" cy="300452"/>
            </a:xfrm>
            <a:prstGeom prst="rect">
              <a:avLst/>
            </a:prstGeom>
            <a:noFill/>
          </p:spPr>
          <p:txBody>
            <a:bodyPr wrap="square" rtlCol="0">
              <a:spAutoFit/>
            </a:bodyPr>
            <a:lstStyle/>
            <a:p>
              <a:r>
                <a:rPr kumimoji="1" lang="ja-JP" altLang="en-US" sz="1600" b="1" dirty="0"/>
                <a:t>外部資金の獲得状況</a:t>
              </a:r>
            </a:p>
          </p:txBody>
        </p:sp>
      </p:grpSp>
      <p:sp>
        <p:nvSpPr>
          <p:cNvPr id="30" name="Rectangle 2">
            <a:extLst>
              <a:ext uri="{FF2B5EF4-FFF2-40B4-BE49-F238E27FC236}">
                <a16:creationId xmlns:a16="http://schemas.microsoft.com/office/drawing/2014/main" id="{DCDD75D9-614B-D695-4506-A1D6AF68BF0E}"/>
              </a:ext>
            </a:extLst>
          </p:cNvPr>
          <p:cNvSpPr>
            <a:spLocks noChangeArrowheads="1"/>
          </p:cNvSpPr>
          <p:nvPr/>
        </p:nvSpPr>
        <p:spPr bwMode="auto">
          <a:xfrm>
            <a:off x="218979" y="2420888"/>
            <a:ext cx="5815934" cy="36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5900">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marL="0" indent="0">
              <a:lnSpc>
                <a:spcPct val="100000"/>
              </a:lnSpc>
              <a:spcBef>
                <a:spcPts val="700"/>
              </a:spcBef>
            </a:pPr>
            <a:r>
              <a:rPr lang="ja-JP" altLang="en-US" sz="1600" b="1" dirty="0">
                <a:solidFill>
                  <a:schemeClr val="tx1"/>
                </a:solidFill>
                <a:latin typeface="ＭＳ Ｐゴシック" panose="020B0600070205080204" pitchFamily="50" charset="-128"/>
                <a:ea typeface="ＭＳ Ｐゴシック" panose="020B0600070205080204" pitchFamily="50" charset="-128"/>
              </a:rPr>
              <a:t>　</a:t>
            </a:r>
            <a:r>
              <a:rPr lang="ja-JP" altLang="en-US" sz="1800" b="1" dirty="0">
                <a:solidFill>
                  <a:schemeClr val="tx1"/>
                </a:solidFill>
                <a:latin typeface="ＭＳ Ｐゴシック" panose="020B0600070205080204" pitchFamily="50" charset="-128"/>
                <a:ea typeface="ＭＳ Ｐゴシック" panose="020B0600070205080204" pitchFamily="50" charset="-128"/>
              </a:rPr>
              <a:t>外部資金獲得強化に向けた仕組みづくり</a:t>
            </a:r>
            <a:endParaRPr lang="en-US" altLang="ja-JP" sz="1800" b="1"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正方形/長方形 31"/>
          <p:cNvSpPr/>
          <p:nvPr/>
        </p:nvSpPr>
        <p:spPr>
          <a:xfrm>
            <a:off x="395536" y="2626142"/>
            <a:ext cx="7992888" cy="653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sz="1600" dirty="0">
                <a:solidFill>
                  <a:schemeClr val="tx1"/>
                </a:solidFill>
                <a:latin typeface="ＭＳ Ｐ明朝" panose="02020600040205080304" pitchFamily="18" charset="-128"/>
                <a:ea typeface="ＭＳ Ｐ明朝" panose="02020600040205080304" pitchFamily="18" charset="-128"/>
              </a:rPr>
              <a:t>　・外部資金獲得強化に向け、インセンティブ強化など新たな制度を導入</a:t>
            </a:r>
            <a:endParaRPr lang="en-US" altLang="ja-JP" sz="1600" dirty="0">
              <a:solidFill>
                <a:schemeClr val="tx1"/>
              </a:solidFill>
              <a:latin typeface="ＭＳ Ｐ明朝" panose="02020600040205080304" pitchFamily="18" charset="-128"/>
              <a:ea typeface="ＭＳ Ｐ明朝" panose="02020600040205080304" pitchFamily="18" charset="-128"/>
            </a:endParaRPr>
          </a:p>
        </p:txBody>
      </p:sp>
      <p:sp>
        <p:nvSpPr>
          <p:cNvPr id="34" name="Rectangle 2">
            <a:extLst>
              <a:ext uri="{FF2B5EF4-FFF2-40B4-BE49-F238E27FC236}">
                <a16:creationId xmlns:a16="http://schemas.microsoft.com/office/drawing/2014/main" id="{DCDD75D9-614B-D695-4506-A1D6AF68BF0E}"/>
              </a:ext>
            </a:extLst>
          </p:cNvPr>
          <p:cNvSpPr>
            <a:spLocks noChangeArrowheads="1"/>
          </p:cNvSpPr>
          <p:nvPr/>
        </p:nvSpPr>
        <p:spPr bwMode="auto">
          <a:xfrm>
            <a:off x="248160" y="3278231"/>
            <a:ext cx="8895840" cy="510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5900">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marL="0" indent="0">
              <a:lnSpc>
                <a:spcPct val="100000"/>
              </a:lnSpc>
              <a:spcBef>
                <a:spcPts val="700"/>
              </a:spcBef>
            </a:pPr>
            <a:r>
              <a:rPr lang="ja-JP" altLang="en-US" sz="1800" b="1" dirty="0">
                <a:solidFill>
                  <a:schemeClr val="tx1"/>
                </a:solidFill>
                <a:latin typeface="ＭＳ Ｐゴシック" panose="020B0600070205080204" pitchFamily="50" charset="-128"/>
                <a:ea typeface="ＭＳ Ｐゴシック" panose="020B0600070205080204" pitchFamily="50" charset="-128"/>
              </a:rPr>
              <a:t>　</a:t>
            </a:r>
            <a:r>
              <a:rPr lang="en-US" altLang="ja-JP" sz="1800" b="1" dirty="0">
                <a:solidFill>
                  <a:schemeClr val="tx1"/>
                </a:solidFill>
                <a:latin typeface="ＭＳ Ｐゴシック" panose="020B0600070205080204" pitchFamily="50" charset="-128"/>
              </a:rPr>
              <a:t>2023</a:t>
            </a:r>
            <a:r>
              <a:rPr lang="ja-JP" altLang="en-US" sz="1800" b="1" dirty="0">
                <a:solidFill>
                  <a:schemeClr val="tx1"/>
                </a:solidFill>
                <a:latin typeface="ＭＳ Ｐゴシック" panose="020B0600070205080204" pitchFamily="50" charset="-128"/>
              </a:rPr>
              <a:t>年度の主な大型外部資金の獲得状況</a:t>
            </a:r>
            <a:endParaRPr lang="en-US" altLang="ja-JP" sz="1800" b="1" dirty="0">
              <a:solidFill>
                <a:schemeClr val="tx1"/>
              </a:solidFill>
              <a:latin typeface="ＭＳ Ｐゴシック" panose="020B0600070205080204" pitchFamily="50" charset="-128"/>
            </a:endParaRPr>
          </a:p>
          <a:p>
            <a:pPr marL="0" indent="0">
              <a:lnSpc>
                <a:spcPct val="100000"/>
              </a:lnSpc>
              <a:spcBef>
                <a:spcPts val="700"/>
              </a:spcBef>
            </a:pPr>
            <a:r>
              <a:rPr lang="ja-JP" altLang="en-US" sz="1600" b="1" dirty="0">
                <a:solidFill>
                  <a:schemeClr val="tx1"/>
                </a:solidFill>
                <a:latin typeface="ＭＳ Ｐゴシック" panose="020B0600070205080204" pitchFamily="50" charset="-128"/>
              </a:rPr>
              <a:t>　</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オブジェクト 1"/>
          <p:cNvPicPr>
            <a:picLocks noChangeAspect="true"/>
          </p:cNvPicPr>
          <p:nvPr/>
        </p:nvPicPr>
        <p:blipFill>
          <a:blip r:embed="rId4" cstate="print"/>
          <a:stretch>
            <a:fillRect/>
          </a:stretch>
        </p:blipFill>
        <p:spPr>
          <a:xfrm>
            <a:off x="941018" y="3740299"/>
            <a:ext cx="7246938" cy="2713037"/>
          </a:xfrm>
          <a:prstGeom prst="rect"/>
        </p:spPr>
      </p:pic>
      <p:sp>
        <p:nvSpPr>
          <p:cNvPr id="3" name="スライド番号プレースホルダー 5">
            <a:extLst>
              <a:ext uri="{FF2B5EF4-FFF2-40B4-BE49-F238E27FC236}">
                <a16:creationId xmlns:a16="http://schemas.microsoft.com/office/drawing/2014/main" id="{EB298B33-1A3A-EE69-4FF2-BB0AC0466327}"/>
              </a:ext>
            </a:extLst>
          </p:cNvPr>
          <p:cNvSpPr txBox="1">
            <a:spLocks/>
          </p:cNvSpPr>
          <p:nvPr/>
        </p:nvSpPr>
        <p:spPr>
          <a:xfrm>
            <a:off x="8548496" y="0"/>
            <a:ext cx="34398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t>5 </a:t>
            </a:r>
          </a:p>
        </p:txBody>
      </p:sp>
    </p:spTree>
    <p:extLst>
      <p:ext uri="{BB962C8B-B14F-4D97-AF65-F5344CB8AC3E}">
        <p14:creationId xmlns:p14="http://schemas.microsoft.com/office/powerpoint/2010/main" val="355640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1165619"/>
            <a:ext cx="8553459" cy="5580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2800" b="1" dirty="0">
              <a:solidFill>
                <a:schemeClr val="tx1"/>
              </a:solidFill>
              <a:latin typeface="+mn-ea"/>
            </a:endParaRPr>
          </a:p>
          <a:p>
            <a:pPr algn="ctr">
              <a:lnSpc>
                <a:spcPts val="1500"/>
              </a:lnSpc>
            </a:pPr>
            <a:endParaRPr lang="en-US" altLang="ja-JP" sz="3200" b="1" dirty="0">
              <a:solidFill>
                <a:schemeClr val="tx1"/>
              </a:solidFill>
              <a:latin typeface="+mn-ea"/>
            </a:endParaRPr>
          </a:p>
          <a:p>
            <a:pPr algn="ctr">
              <a:lnSpc>
                <a:spcPts val="1500"/>
              </a:lnSpc>
            </a:pPr>
            <a:endParaRPr lang="en-US" altLang="ja-JP" sz="3200" b="1" dirty="0">
              <a:solidFill>
                <a:schemeClr val="tx1"/>
              </a:solidFill>
              <a:latin typeface="+mn-ea"/>
            </a:endParaRPr>
          </a:p>
          <a:p>
            <a:pPr algn="ctr">
              <a:lnSpc>
                <a:spcPts val="1500"/>
              </a:lnSpc>
            </a:pPr>
            <a:endParaRPr lang="en-US" altLang="ja-JP" sz="3200" b="1" dirty="0">
              <a:solidFill>
                <a:schemeClr val="tx1"/>
              </a:solidFill>
              <a:latin typeface="+mn-ea"/>
            </a:endParaRPr>
          </a:p>
          <a:p>
            <a:pPr algn="ctr">
              <a:lnSpc>
                <a:spcPts val="1500"/>
              </a:lnSpc>
            </a:pPr>
            <a:endParaRPr lang="en-US" altLang="ja-JP" sz="3200" b="1" dirty="0">
              <a:solidFill>
                <a:schemeClr val="tx1"/>
              </a:solidFill>
              <a:latin typeface="+mn-ea"/>
            </a:endParaRPr>
          </a:p>
          <a:p>
            <a:pPr algn="ctr">
              <a:lnSpc>
                <a:spcPts val="1500"/>
              </a:lnSpc>
            </a:pPr>
            <a:endParaRPr lang="en-US" altLang="ja-JP" sz="3200" b="1" dirty="0">
              <a:solidFill>
                <a:schemeClr val="tx1"/>
              </a:solidFill>
              <a:latin typeface="+mn-ea"/>
            </a:endParaRPr>
          </a:p>
          <a:p>
            <a:pPr algn="ctr">
              <a:lnSpc>
                <a:spcPts val="1500"/>
              </a:lnSpc>
            </a:pPr>
            <a:endParaRPr lang="en-US" altLang="ja-JP" sz="3200" b="1" dirty="0">
              <a:solidFill>
                <a:schemeClr val="tx1"/>
              </a:solidFill>
              <a:latin typeface="+mn-ea"/>
            </a:endParaRPr>
          </a:p>
          <a:p>
            <a:pPr algn="ctr">
              <a:lnSpc>
                <a:spcPts val="1500"/>
              </a:lnSpc>
            </a:pPr>
            <a:r>
              <a:rPr lang="ja-JP" altLang="en-US" sz="2400" b="1" dirty="0">
                <a:solidFill>
                  <a:schemeClr val="tx1"/>
                </a:solidFill>
                <a:latin typeface="+mn-ea"/>
              </a:rPr>
              <a:t>「知の拠点」として「新たな成長のステージ」へ</a:t>
            </a:r>
            <a:endParaRPr lang="en-US" altLang="ja-JP" sz="2400" b="1" dirty="0">
              <a:solidFill>
                <a:schemeClr val="tx1"/>
              </a:solidFill>
              <a:latin typeface="+mn-ea"/>
            </a:endParaRPr>
          </a:p>
          <a:p>
            <a:pPr algn="ctr">
              <a:lnSpc>
                <a:spcPts val="1500"/>
              </a:lnSpc>
            </a:pPr>
            <a:endParaRPr lang="en-US" altLang="ja-JP" sz="2400" b="1" dirty="0">
              <a:solidFill>
                <a:schemeClr val="tx1"/>
              </a:solidFill>
              <a:latin typeface="+mn-ea"/>
            </a:endParaRPr>
          </a:p>
          <a:p>
            <a:pPr>
              <a:lnSpc>
                <a:spcPts val="1500"/>
              </a:lnSpc>
            </a:pPr>
            <a:endParaRPr lang="en-US" altLang="ja-JP" sz="2400" b="1" dirty="0">
              <a:solidFill>
                <a:schemeClr val="tx1"/>
              </a:solidFill>
              <a:latin typeface="+mn-ea"/>
            </a:endParaRPr>
          </a:p>
          <a:p>
            <a:pPr>
              <a:lnSpc>
                <a:spcPts val="1500"/>
              </a:lnSpc>
            </a:pPr>
            <a:r>
              <a:rPr lang="ja-JP" altLang="en-US" sz="2000" b="1" dirty="0">
                <a:solidFill>
                  <a:schemeClr val="tx1"/>
                </a:solidFill>
                <a:latin typeface="+mn-ea"/>
              </a:rPr>
              <a:t>　　　</a:t>
            </a:r>
            <a:endParaRPr lang="en-US" altLang="ja-JP" sz="2000" b="1" dirty="0">
              <a:solidFill>
                <a:schemeClr val="tx1"/>
              </a:solidFill>
              <a:latin typeface="+mn-ea"/>
            </a:endParaRPr>
          </a:p>
          <a:p>
            <a:pPr>
              <a:lnSpc>
                <a:spcPts val="1500"/>
              </a:lnSpc>
            </a:pPr>
            <a:r>
              <a:rPr lang="ja-JP" altLang="en-US" sz="2000" b="1" dirty="0">
                <a:solidFill>
                  <a:schemeClr val="tx1"/>
                </a:solidFill>
                <a:latin typeface="+mn-ea"/>
              </a:rPr>
              <a:t>　　　</a:t>
            </a:r>
            <a:endParaRPr lang="en-US" altLang="ja-JP" sz="2000" b="1" dirty="0">
              <a:solidFill>
                <a:schemeClr val="tx1"/>
              </a:solidFill>
              <a:latin typeface="+mn-ea"/>
            </a:endParaRPr>
          </a:p>
          <a:p>
            <a:pPr>
              <a:lnSpc>
                <a:spcPts val="1500"/>
              </a:lnSpc>
            </a:pPr>
            <a:r>
              <a:rPr lang="ja-JP" altLang="en-US" sz="2000" b="1" dirty="0">
                <a:solidFill>
                  <a:schemeClr val="tx1"/>
                </a:solidFill>
                <a:latin typeface="+mn-ea"/>
              </a:rPr>
              <a:t>　　　</a:t>
            </a:r>
            <a:r>
              <a:rPr lang="en-US" altLang="ja-JP" sz="2000" b="1" dirty="0">
                <a:solidFill>
                  <a:schemeClr val="tx1"/>
                </a:solidFill>
                <a:latin typeface="+mn-ea"/>
              </a:rPr>
              <a:t>1. </a:t>
            </a:r>
            <a:r>
              <a:rPr lang="ja-JP" altLang="en-US" sz="2000" b="1" dirty="0">
                <a:solidFill>
                  <a:schemeClr val="tx1"/>
                </a:solidFill>
                <a:latin typeface="+mn-ea"/>
              </a:rPr>
              <a:t>国際力強化</a:t>
            </a:r>
            <a:endParaRPr lang="en-US" altLang="ja-JP" sz="2000" b="1" dirty="0">
              <a:solidFill>
                <a:schemeClr val="tx1"/>
              </a:solidFill>
              <a:latin typeface="+mn-ea"/>
            </a:endParaRPr>
          </a:p>
          <a:p>
            <a:pPr>
              <a:lnSpc>
                <a:spcPts val="1500"/>
              </a:lnSpc>
            </a:pPr>
            <a:endParaRPr lang="en-US" altLang="ja-JP" sz="2000" b="1" dirty="0">
              <a:solidFill>
                <a:schemeClr val="tx1"/>
              </a:solidFill>
              <a:latin typeface="+mn-ea"/>
            </a:endParaRPr>
          </a:p>
          <a:p>
            <a:pPr>
              <a:lnSpc>
                <a:spcPts val="1500"/>
              </a:lnSpc>
            </a:pPr>
            <a:r>
              <a:rPr lang="ja-JP" altLang="en-US" sz="2000" b="1" dirty="0">
                <a:solidFill>
                  <a:schemeClr val="tx1"/>
                </a:solidFill>
                <a:latin typeface="+mn-ea"/>
              </a:rPr>
              <a:t>　　　</a:t>
            </a:r>
            <a:r>
              <a:rPr lang="en-US" altLang="ja-JP" sz="2000" b="1" dirty="0">
                <a:solidFill>
                  <a:schemeClr val="tx1"/>
                </a:solidFill>
                <a:latin typeface="+mn-ea"/>
              </a:rPr>
              <a:t>2. </a:t>
            </a:r>
            <a:r>
              <a:rPr lang="ja-JP" altLang="en-US" sz="2000" b="1" dirty="0">
                <a:solidFill>
                  <a:schemeClr val="tx1"/>
                </a:solidFill>
                <a:latin typeface="+mn-ea"/>
              </a:rPr>
              <a:t>産学官民共創</a:t>
            </a:r>
            <a:endParaRPr lang="en-US" altLang="ja-JP" sz="2000" b="1" dirty="0">
              <a:solidFill>
                <a:schemeClr val="tx1"/>
              </a:solidFill>
              <a:latin typeface="+mn-ea"/>
            </a:endParaRPr>
          </a:p>
          <a:p>
            <a:pPr>
              <a:lnSpc>
                <a:spcPts val="1500"/>
              </a:lnSpc>
            </a:pPr>
            <a:endParaRPr lang="en-US" altLang="ja-JP" sz="2000" b="1" dirty="0">
              <a:solidFill>
                <a:schemeClr val="tx1"/>
              </a:solidFill>
              <a:latin typeface="+mn-ea"/>
            </a:endParaRPr>
          </a:p>
          <a:p>
            <a:pPr>
              <a:lnSpc>
                <a:spcPts val="1500"/>
              </a:lnSpc>
            </a:pPr>
            <a:r>
              <a:rPr lang="ja-JP" altLang="en-US" sz="2000" b="1" dirty="0">
                <a:solidFill>
                  <a:schemeClr val="tx1"/>
                </a:solidFill>
                <a:latin typeface="+mn-ea"/>
              </a:rPr>
              <a:t>　　　</a:t>
            </a:r>
            <a:r>
              <a:rPr lang="en-US" altLang="ja-JP" sz="2000" b="1" dirty="0">
                <a:solidFill>
                  <a:schemeClr val="tx1"/>
                </a:solidFill>
                <a:latin typeface="+mn-ea"/>
              </a:rPr>
              <a:t>3. </a:t>
            </a:r>
            <a:r>
              <a:rPr lang="ja-JP" altLang="en-US" sz="2000" b="1" dirty="0">
                <a:solidFill>
                  <a:schemeClr val="tx1"/>
                </a:solidFill>
                <a:latin typeface="+mn-ea"/>
              </a:rPr>
              <a:t>社会・時代のニーズに応じた教育研究組織の改編・整備</a:t>
            </a:r>
            <a:endParaRPr lang="en-US" altLang="ja-JP" sz="2000" b="1" dirty="0">
              <a:solidFill>
                <a:schemeClr val="tx1"/>
              </a:solidFill>
              <a:latin typeface="+mn-ea"/>
            </a:endParaRPr>
          </a:p>
          <a:p>
            <a:pPr algn="ctr">
              <a:lnSpc>
                <a:spcPts val="1500"/>
              </a:lnSpc>
            </a:pPr>
            <a:endParaRPr lang="en-US" altLang="ja-JP" sz="2400" b="1" dirty="0">
              <a:solidFill>
                <a:schemeClr val="tx1"/>
              </a:solidFill>
              <a:latin typeface="+mn-ea"/>
            </a:endParaRPr>
          </a:p>
          <a:p>
            <a:pPr algn="ctr">
              <a:lnSpc>
                <a:spcPts val="1500"/>
              </a:lnSpc>
            </a:pPr>
            <a:endParaRPr lang="en-US" altLang="ja-JP" sz="2400" b="1" dirty="0">
              <a:solidFill>
                <a:schemeClr val="tx1"/>
              </a:solidFill>
              <a:latin typeface="+mn-ea"/>
            </a:endParaRPr>
          </a:p>
          <a:p>
            <a:pPr algn="ctr">
              <a:lnSpc>
                <a:spcPts val="1500"/>
              </a:lnSpc>
            </a:pPr>
            <a:endParaRPr lang="en-US" altLang="ja-JP" sz="2400" b="1" dirty="0">
              <a:solidFill>
                <a:schemeClr val="tx1"/>
              </a:solidFill>
              <a:latin typeface="+mn-ea"/>
            </a:endParaRPr>
          </a:p>
          <a:p>
            <a:pPr>
              <a:lnSpc>
                <a:spcPts val="1500"/>
              </a:lnSpc>
            </a:pPr>
            <a:r>
              <a:rPr lang="ja-JP" altLang="en-US" sz="2000" dirty="0">
                <a:solidFill>
                  <a:schemeClr val="tx1"/>
                </a:solidFill>
                <a:latin typeface="+mn-ea"/>
              </a:rPr>
              <a:t>　</a:t>
            </a:r>
            <a:endParaRPr lang="en-US" altLang="ja-JP" dirty="0">
              <a:solidFill>
                <a:schemeClr val="tx1"/>
              </a:solidFill>
              <a:latin typeface="+mn-ea"/>
            </a:endParaRPr>
          </a:p>
          <a:p>
            <a:pPr>
              <a:lnSpc>
                <a:spcPts val="1500"/>
              </a:lnSpc>
            </a:pPr>
            <a:r>
              <a:rPr lang="ja-JP" altLang="en-US" dirty="0">
                <a:solidFill>
                  <a:schemeClr val="tx1"/>
                </a:solidFill>
                <a:latin typeface="+mn-ea"/>
              </a:rPr>
              <a:t>　　</a:t>
            </a:r>
            <a:endParaRPr lang="en-US" altLang="ja-JP" dirty="0">
              <a:solidFill>
                <a:schemeClr val="tx1"/>
              </a:solidFill>
              <a:latin typeface="+mn-ea"/>
            </a:endParaRPr>
          </a:p>
        </p:txBody>
      </p:sp>
      <p:sp>
        <p:nvSpPr>
          <p:cNvPr id="13" name="スライド番号プレースホルダー 5"/>
          <p:cNvSpPr txBox="1">
            <a:spLocks/>
          </p:cNvSpPr>
          <p:nvPr/>
        </p:nvSpPr>
        <p:spPr>
          <a:xfrm>
            <a:off x="8548496" y="6381328"/>
            <a:ext cx="34398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６</a:t>
            </a:r>
            <a:r>
              <a:rPr lang="en-US" altLang="ja-JP" sz="2000" dirty="0"/>
              <a:t> </a:t>
            </a:r>
          </a:p>
        </p:txBody>
      </p:sp>
      <p:sp>
        <p:nvSpPr>
          <p:cNvPr id="5" name="正方形/長方形 4"/>
          <p:cNvSpPr/>
          <p:nvPr/>
        </p:nvSpPr>
        <p:spPr>
          <a:xfrm>
            <a:off x="215516" y="1988840"/>
            <a:ext cx="396044"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170" y="1916832"/>
            <a:ext cx="903649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spc="-150" dirty="0">
                <a:solidFill>
                  <a:schemeClr val="tx1"/>
                </a:solidFill>
                <a:latin typeface="+mn-ea"/>
              </a:rPr>
              <a:t> </a:t>
            </a:r>
            <a:r>
              <a:rPr lang="en-US" altLang="ja-JP" sz="3200" b="1" spc="-150" dirty="0">
                <a:solidFill>
                  <a:schemeClr val="tx1"/>
                </a:solidFill>
                <a:latin typeface="+mn-ea"/>
              </a:rPr>
              <a:t>Ⅱ</a:t>
            </a:r>
            <a:r>
              <a:rPr lang="ja-JP" altLang="en-US" sz="3200" b="1" spc="-150" dirty="0">
                <a:solidFill>
                  <a:schemeClr val="tx1"/>
                </a:solidFill>
                <a:latin typeface="+mn-ea"/>
              </a:rPr>
              <a:t>　大学のさらなる発展に向けた新たな取り組み（案）</a:t>
            </a:r>
            <a:endParaRPr lang="en-US" altLang="ja-JP" sz="3200" b="1" spc="-150" dirty="0">
              <a:solidFill>
                <a:schemeClr val="tx1"/>
              </a:solidFill>
              <a:latin typeface="+mn-ea"/>
            </a:endParaRPr>
          </a:p>
          <a:p>
            <a:pPr algn="ctr"/>
            <a:r>
              <a:rPr lang="ja-JP" altLang="en-US" sz="2000" b="1" spc="-150" dirty="0">
                <a:solidFill>
                  <a:schemeClr val="tx1"/>
                </a:solidFill>
                <a:latin typeface="+mn-ea"/>
              </a:rPr>
              <a:t>～第２期中期目標期間（</a:t>
            </a:r>
            <a:r>
              <a:rPr lang="en-US" altLang="ja-JP" sz="2000" b="1" spc="-150" dirty="0">
                <a:solidFill>
                  <a:schemeClr val="tx1"/>
                </a:solidFill>
                <a:latin typeface="+mn-ea"/>
              </a:rPr>
              <a:t>2025</a:t>
            </a:r>
            <a:r>
              <a:rPr lang="ja-JP" altLang="en-US" sz="2000" b="1" spc="-150" dirty="0">
                <a:solidFill>
                  <a:schemeClr val="tx1"/>
                </a:solidFill>
                <a:latin typeface="+mn-ea"/>
              </a:rPr>
              <a:t>～</a:t>
            </a:r>
            <a:r>
              <a:rPr lang="en-US" altLang="ja-JP" sz="2000" b="1" spc="-150" dirty="0">
                <a:solidFill>
                  <a:schemeClr val="tx1"/>
                </a:solidFill>
                <a:latin typeface="+mn-ea"/>
              </a:rPr>
              <a:t>2030</a:t>
            </a:r>
            <a:r>
              <a:rPr lang="ja-JP" altLang="en-US" sz="2000" b="1" spc="-150" dirty="0">
                <a:solidFill>
                  <a:schemeClr val="tx1"/>
                </a:solidFill>
                <a:latin typeface="+mn-ea"/>
              </a:rPr>
              <a:t>年度）～</a:t>
            </a:r>
          </a:p>
        </p:txBody>
      </p:sp>
    </p:spTree>
    <p:extLst>
      <p:ext uri="{BB962C8B-B14F-4D97-AF65-F5344CB8AC3E}">
        <p14:creationId xmlns:p14="http://schemas.microsoft.com/office/powerpoint/2010/main" val="8372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773415" y="2025447"/>
            <a:ext cx="8292118" cy="841256"/>
          </a:xfrm>
          <a:prstGeom prst="rect">
            <a:avLst/>
          </a:prstGeom>
          <a:noFill/>
        </p:spPr>
        <p:txBody>
          <a:bodyPr wrap="square" rtlCol="0">
            <a:spAutoFit/>
          </a:bodyPr>
          <a:lstStyle/>
          <a:p>
            <a:pPr>
              <a:lnSpc>
                <a:spcPts val="2000"/>
              </a:lnSpc>
            </a:pPr>
            <a:r>
              <a:rPr lang="ja-JP" altLang="en-US" sz="1600" dirty="0">
                <a:latin typeface="+mn-ea"/>
              </a:rPr>
              <a:t>　</a:t>
            </a:r>
            <a:r>
              <a:rPr lang="ja-JP" altLang="en-US" sz="1600" dirty="0">
                <a:latin typeface="ＭＳ Ｐ明朝" panose="02020600040205080304" pitchFamily="18" charset="-128"/>
                <a:ea typeface="ＭＳ Ｐ明朝" panose="02020600040205080304" pitchFamily="18" charset="-128"/>
              </a:rPr>
              <a:t>○外国人研究者や外国人留学生について、現状からの「倍増」をめざす</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・協定締結大学からの受け入れ拡大や、留学生向け日本語プログラムの強化　等</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a:t>
            </a:r>
            <a:r>
              <a:rPr lang="ja-JP" altLang="en-US" sz="1200" dirty="0">
                <a:latin typeface="ＭＳ Ｐ明朝" panose="02020600040205080304" pitchFamily="18" charset="-128"/>
                <a:ea typeface="ＭＳ Ｐ明朝" panose="02020600040205080304" pitchFamily="18" charset="-128"/>
              </a:rPr>
              <a:t>　</a:t>
            </a:r>
            <a:endParaRPr lang="en-US" altLang="ja-JP" sz="1600" dirty="0">
              <a:latin typeface="ＭＳ Ｐ明朝" panose="02020600040205080304" pitchFamily="18" charset="-128"/>
              <a:ea typeface="ＭＳ Ｐ明朝" panose="02020600040205080304" pitchFamily="18" charset="-128"/>
            </a:endParaRPr>
          </a:p>
        </p:txBody>
      </p:sp>
      <p:sp>
        <p:nvSpPr>
          <p:cNvPr id="6" name="Rectangle 2">
            <a:extLst>
              <a:ext uri="{FF2B5EF4-FFF2-40B4-BE49-F238E27FC236}">
                <a16:creationId xmlns:a16="http://schemas.microsoft.com/office/drawing/2014/main" id="{DCDD75D9-614B-D695-4506-A1D6AF68BF0E}"/>
              </a:ext>
            </a:extLst>
          </p:cNvPr>
          <p:cNvSpPr>
            <a:spLocks noChangeArrowheads="1"/>
          </p:cNvSpPr>
          <p:nvPr/>
        </p:nvSpPr>
        <p:spPr bwMode="auto">
          <a:xfrm>
            <a:off x="245987" y="1001965"/>
            <a:ext cx="8820593" cy="402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215900" indent="-215900">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marL="0" indent="0">
              <a:lnSpc>
                <a:spcPct val="100000"/>
              </a:lnSpc>
              <a:spcBef>
                <a:spcPts val="525"/>
              </a:spcBef>
            </a:pPr>
            <a:r>
              <a:rPr lang="ja-JP" altLang="en-US" sz="2000" b="1" spc="-150" dirty="0">
                <a:solidFill>
                  <a:srgbClr val="C00000"/>
                </a:solidFill>
                <a:latin typeface="ＭＳ Ｐゴシック" panose="020B0600070205080204" pitchFamily="50" charset="-128"/>
                <a:ea typeface="ＭＳ Ｐゴシック" panose="020B0600070205080204" pitchFamily="50" charset="-128"/>
              </a:rPr>
              <a:t>「国内外の研究者・学生から選ばれる大学」</a:t>
            </a:r>
            <a:r>
              <a:rPr lang="ja-JP" altLang="en-US" sz="2000" b="1" spc="-150" dirty="0">
                <a:solidFill>
                  <a:schemeClr val="tx1"/>
                </a:solidFill>
                <a:latin typeface="ＭＳ Ｐゴシック" panose="020B0600070205080204" pitchFamily="50" charset="-128"/>
                <a:ea typeface="ＭＳ Ｐゴシック" panose="020B0600070205080204" pitchFamily="50" charset="-128"/>
              </a:rPr>
              <a:t>になるとともに、</a:t>
            </a:r>
            <a:r>
              <a:rPr lang="ja-JP" altLang="en-US" sz="2000" b="1" spc="-150" dirty="0">
                <a:solidFill>
                  <a:srgbClr val="C00000"/>
                </a:solidFill>
                <a:latin typeface="ＭＳ Ｐゴシック" panose="020B0600070205080204" pitchFamily="50" charset="-128"/>
                <a:ea typeface="ＭＳ Ｐゴシック" panose="020B0600070205080204" pitchFamily="50" charset="-128"/>
              </a:rPr>
              <a:t>「キャンパスの風景を変える」</a:t>
            </a:r>
          </a:p>
        </p:txBody>
      </p:sp>
      <p:sp>
        <p:nvSpPr>
          <p:cNvPr id="7" name="Rectangle 2">
            <a:extLst>
              <a:ext uri="{FF2B5EF4-FFF2-40B4-BE49-F238E27FC236}">
                <a16:creationId xmlns:a16="http://schemas.microsoft.com/office/drawing/2014/main" id="{DCDD75D9-614B-D695-4506-A1D6AF68BF0E}"/>
              </a:ext>
            </a:extLst>
          </p:cNvPr>
          <p:cNvSpPr>
            <a:spLocks noChangeArrowheads="1"/>
          </p:cNvSpPr>
          <p:nvPr/>
        </p:nvSpPr>
        <p:spPr bwMode="auto">
          <a:xfrm>
            <a:off x="556185" y="3770196"/>
            <a:ext cx="7311990" cy="2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215900" indent="-215900">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marL="0" indent="0">
              <a:lnSpc>
                <a:spcPct val="100000"/>
              </a:lnSpc>
              <a:spcBef>
                <a:spcPts val="525"/>
              </a:spcBef>
            </a:pPr>
            <a:r>
              <a:rPr lang="ja-JP" altLang="en-US" sz="1500" b="1" dirty="0">
                <a:solidFill>
                  <a:schemeClr val="tx1"/>
                </a:solidFill>
                <a:latin typeface="ＭＳ Ｐゴシック" panose="020B0600070205080204" pitchFamily="50" charset="-128"/>
                <a:ea typeface="ＭＳ Ｐゴシック" panose="020B0600070205080204" pitchFamily="50" charset="-128"/>
              </a:rPr>
              <a:t>　 </a:t>
            </a:r>
            <a:r>
              <a:rPr lang="ja-JP" altLang="en-US" sz="1800" b="1" dirty="0">
                <a:solidFill>
                  <a:schemeClr val="tx1"/>
                </a:solidFill>
                <a:latin typeface="ＭＳ Ｐゴシック" panose="020B0600070205080204" pitchFamily="50" charset="-128"/>
                <a:ea typeface="ＭＳ Ｐゴシック" panose="020B0600070205080204" pitchFamily="50" charset="-128"/>
              </a:rPr>
              <a:t>③海外の大学・機関等との国際ネットワーク・海外への情報発信の強化</a:t>
            </a:r>
            <a:endParaRPr lang="en-US" altLang="ja-JP" sz="1800" b="1" dirty="0">
              <a:solidFill>
                <a:schemeClr val="tx1"/>
              </a:solidFill>
              <a:latin typeface="ＭＳ Ｐゴシック" panose="020B0600070205080204" pitchFamily="50" charset="-128"/>
              <a:ea typeface="ＭＳ Ｐゴシック" panose="020B0600070205080204" pitchFamily="50" charset="-128"/>
            </a:endParaRPr>
          </a:p>
        </p:txBody>
      </p:sp>
      <p:sp>
        <p:nvSpPr>
          <p:cNvPr id="8" name="Rectangle 2">
            <a:extLst>
              <a:ext uri="{FF2B5EF4-FFF2-40B4-BE49-F238E27FC236}">
                <a16:creationId xmlns:a16="http://schemas.microsoft.com/office/drawing/2014/main" id="{DCDD75D9-614B-D695-4506-A1D6AF68BF0E}"/>
              </a:ext>
            </a:extLst>
          </p:cNvPr>
          <p:cNvSpPr>
            <a:spLocks noChangeArrowheads="1"/>
          </p:cNvSpPr>
          <p:nvPr/>
        </p:nvSpPr>
        <p:spPr bwMode="auto">
          <a:xfrm>
            <a:off x="644012" y="2703350"/>
            <a:ext cx="4361951" cy="347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215900" indent="-215900">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marL="0" indent="0">
              <a:lnSpc>
                <a:spcPct val="100000"/>
              </a:lnSpc>
              <a:spcBef>
                <a:spcPts val="525"/>
              </a:spcBef>
            </a:pPr>
            <a:r>
              <a:rPr lang="ja-JP" altLang="en-US" sz="1500" b="1" dirty="0">
                <a:solidFill>
                  <a:schemeClr val="tx1"/>
                </a:solidFill>
                <a:latin typeface="ＭＳ Ｐゴシック" panose="020B0600070205080204" pitchFamily="50" charset="-128"/>
                <a:ea typeface="ＭＳ Ｐゴシック" panose="020B0600070205080204" pitchFamily="50" charset="-128"/>
              </a:rPr>
              <a:t>　</a:t>
            </a:r>
            <a:r>
              <a:rPr lang="ja-JP" altLang="en-US" sz="1800" b="1" dirty="0">
                <a:solidFill>
                  <a:schemeClr val="tx1"/>
                </a:solidFill>
                <a:latin typeface="ＭＳ Ｐゴシック" panose="020B0600070205080204" pitchFamily="50" charset="-128"/>
                <a:ea typeface="ＭＳ Ｐゴシック" panose="020B0600070205080204" pitchFamily="50" charset="-128"/>
              </a:rPr>
              <a:t>②受け入れ・支援体制の整備</a:t>
            </a:r>
          </a:p>
        </p:txBody>
      </p:sp>
      <p:sp>
        <p:nvSpPr>
          <p:cNvPr id="9" name="Rectangle 2">
            <a:extLst>
              <a:ext uri="{FF2B5EF4-FFF2-40B4-BE49-F238E27FC236}">
                <a16:creationId xmlns:a16="http://schemas.microsoft.com/office/drawing/2014/main" id="{DCDD75D9-614B-D695-4506-A1D6AF68BF0E}"/>
              </a:ext>
            </a:extLst>
          </p:cNvPr>
          <p:cNvSpPr>
            <a:spLocks noChangeArrowheads="1"/>
          </p:cNvSpPr>
          <p:nvPr/>
        </p:nvSpPr>
        <p:spPr bwMode="auto">
          <a:xfrm>
            <a:off x="644011" y="1707771"/>
            <a:ext cx="4361951" cy="342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215900" indent="-215900">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marL="0" indent="0">
              <a:lnSpc>
                <a:spcPct val="100000"/>
              </a:lnSpc>
              <a:spcBef>
                <a:spcPts val="525"/>
              </a:spcBef>
            </a:pPr>
            <a:r>
              <a:rPr lang="ja-JP" altLang="en-US" sz="1500" b="1" dirty="0">
                <a:solidFill>
                  <a:schemeClr val="tx1"/>
                </a:solidFill>
                <a:latin typeface="ＭＳ Ｐゴシック" panose="020B0600070205080204" pitchFamily="50" charset="-128"/>
                <a:ea typeface="ＭＳ Ｐゴシック" panose="020B0600070205080204" pitchFamily="50" charset="-128"/>
              </a:rPr>
              <a:t>　</a:t>
            </a:r>
            <a:r>
              <a:rPr lang="ja-JP" altLang="en-US" sz="1800" b="1" dirty="0">
                <a:solidFill>
                  <a:schemeClr val="tx1"/>
                </a:solidFill>
                <a:latin typeface="ＭＳ Ｐゴシック" panose="020B0600070205080204" pitchFamily="50" charset="-128"/>
                <a:ea typeface="ＭＳ Ｐゴシック" panose="020B0600070205080204" pitchFamily="50" charset="-128"/>
              </a:rPr>
              <a:t>①外国人研究者・学生の増加</a:t>
            </a:r>
            <a:endParaRPr lang="en-US" altLang="ja-JP" sz="1800" b="1"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830760" y="3020932"/>
            <a:ext cx="8292118" cy="595035"/>
          </a:xfrm>
          <a:prstGeom prst="rect">
            <a:avLst/>
          </a:prstGeom>
          <a:noFill/>
        </p:spPr>
        <p:txBody>
          <a:bodyPr wrap="square" rtlCol="0">
            <a:spAutoFit/>
          </a:bodyPr>
          <a:lstStyle/>
          <a:p>
            <a:pPr>
              <a:lnSpc>
                <a:spcPts val="2000"/>
              </a:lnSpc>
            </a:pPr>
            <a:r>
              <a:rPr lang="ja-JP" altLang="en-US" sz="1600" dirty="0">
                <a:latin typeface="+mn-ea"/>
              </a:rPr>
              <a:t>　</a:t>
            </a:r>
            <a:r>
              <a:rPr lang="ja-JP" altLang="en-US" sz="1600" dirty="0">
                <a:latin typeface="ＭＳ Ｐ明朝" panose="02020600040205080304" pitchFamily="18" charset="-128"/>
                <a:ea typeface="ＭＳ Ｐ明朝" panose="02020600040205080304" pitchFamily="18" charset="-128"/>
              </a:rPr>
              <a:t>〇国際事務センターの設置（</a:t>
            </a:r>
            <a:r>
              <a:rPr lang="en-US" altLang="ja-JP" sz="1600" dirty="0">
                <a:latin typeface="ＭＳ Ｐ明朝" panose="02020600040205080304" pitchFamily="18" charset="-128"/>
                <a:ea typeface="ＭＳ Ｐ明朝" panose="02020600040205080304" pitchFamily="18" charset="-128"/>
              </a:rPr>
              <a:t>2024</a:t>
            </a:r>
            <a:r>
              <a:rPr lang="ja-JP" altLang="en-US" sz="1600" dirty="0">
                <a:latin typeface="ＭＳ Ｐ明朝" panose="02020600040205080304" pitchFamily="18" charset="-128"/>
                <a:ea typeface="ＭＳ Ｐ明朝" panose="02020600040205080304" pitchFamily="18" charset="-128"/>
              </a:rPr>
              <a:t>年</a:t>
            </a:r>
            <a:r>
              <a:rPr lang="en-US" altLang="ja-JP" sz="1600" dirty="0">
                <a:latin typeface="ＭＳ Ｐ明朝" panose="02020600040205080304" pitchFamily="18" charset="-128"/>
                <a:ea typeface="ＭＳ Ｐ明朝" panose="02020600040205080304" pitchFamily="18" charset="-128"/>
              </a:rPr>
              <a:t>4</a:t>
            </a:r>
            <a:r>
              <a:rPr lang="ja-JP" altLang="en-US" sz="1600" dirty="0">
                <a:latin typeface="ＭＳ Ｐ明朝" panose="02020600040205080304" pitchFamily="18" charset="-128"/>
                <a:ea typeface="ＭＳ Ｐ明朝" panose="02020600040205080304" pitchFamily="18" charset="-128"/>
              </a:rPr>
              <a:t>月）</a:t>
            </a:r>
          </a:p>
          <a:p>
            <a:r>
              <a:rPr lang="ja-JP" altLang="en-US" sz="1600" dirty="0">
                <a:latin typeface="ＭＳ Ｐ明朝" panose="02020600040205080304" pitchFamily="18" charset="-128"/>
                <a:ea typeface="ＭＳ Ｐ明朝" panose="02020600040205080304" pitchFamily="18" charset="-128"/>
              </a:rPr>
              <a:t>　〇住環境、宿泊施設の整備（</a:t>
            </a:r>
            <a:r>
              <a:rPr lang="en-US" altLang="ja-JP" sz="1600" dirty="0">
                <a:latin typeface="ＭＳ Ｐ明朝" panose="02020600040205080304" pitchFamily="18" charset="-128"/>
                <a:ea typeface="ＭＳ Ｐ明朝" panose="02020600040205080304" pitchFamily="18" charset="-128"/>
              </a:rPr>
              <a:t>2027</a:t>
            </a:r>
            <a:r>
              <a:rPr lang="ja-JP" altLang="en-US" sz="1600" dirty="0">
                <a:latin typeface="ＭＳ Ｐ明朝" panose="02020600040205080304" pitchFamily="18" charset="-128"/>
                <a:ea typeface="ＭＳ Ｐ明朝" panose="02020600040205080304" pitchFamily="18" charset="-128"/>
              </a:rPr>
              <a:t>年杉本キャンパス、</a:t>
            </a:r>
            <a:r>
              <a:rPr lang="en-US" altLang="ja-JP" sz="1600" dirty="0">
                <a:latin typeface="ＭＳ Ｐ明朝" panose="02020600040205080304" pitchFamily="18" charset="-128"/>
                <a:ea typeface="ＭＳ Ｐ明朝" panose="02020600040205080304" pitchFamily="18" charset="-128"/>
              </a:rPr>
              <a:t>PFI</a:t>
            </a:r>
            <a:r>
              <a:rPr lang="ja-JP" altLang="en-US" sz="1600" dirty="0">
                <a:latin typeface="ＭＳ Ｐ明朝" panose="02020600040205080304" pitchFamily="18" charset="-128"/>
                <a:ea typeface="ＭＳ Ｐ明朝" panose="02020600040205080304" pitchFamily="18" charset="-128"/>
              </a:rPr>
              <a:t>活用を検討）　等</a:t>
            </a:r>
            <a:endParaRPr lang="en-US" altLang="ja-JP" sz="1600" dirty="0">
              <a:latin typeface="ＭＳ Ｐ明朝" panose="02020600040205080304" pitchFamily="18" charset="-128"/>
              <a:ea typeface="ＭＳ Ｐ明朝" panose="02020600040205080304" pitchFamily="18" charset="-128"/>
            </a:endParaRPr>
          </a:p>
        </p:txBody>
      </p:sp>
      <p:sp>
        <p:nvSpPr>
          <p:cNvPr id="13" name="テキスト ボックス 12"/>
          <p:cNvSpPr txBox="1"/>
          <p:nvPr/>
        </p:nvSpPr>
        <p:spPr>
          <a:xfrm>
            <a:off x="859904" y="4102335"/>
            <a:ext cx="8292118" cy="1087477"/>
          </a:xfrm>
          <a:prstGeom prst="rect">
            <a:avLst/>
          </a:prstGeom>
          <a:noFill/>
        </p:spPr>
        <p:txBody>
          <a:bodyPr wrap="square" rtlCol="0">
            <a:spAutoFit/>
          </a:bodyPr>
          <a:lstStyle/>
          <a:p>
            <a:pPr>
              <a:lnSpc>
                <a:spcPts val="2000"/>
              </a:lnSpc>
            </a:pPr>
            <a:r>
              <a:rPr lang="ja-JP" altLang="en-US" sz="1600" dirty="0">
                <a:latin typeface="+mn-ea"/>
              </a:rPr>
              <a:t>　</a:t>
            </a:r>
            <a:r>
              <a:rPr lang="ja-JP" altLang="en-US" sz="1600" dirty="0">
                <a:latin typeface="ＭＳ Ｐ明朝" panose="02020600040205080304" pitchFamily="18" charset="-128"/>
                <a:ea typeface="ＭＳ Ｐ明朝" panose="02020600040205080304" pitchFamily="18" charset="-128"/>
              </a:rPr>
              <a:t>〇</a:t>
            </a:r>
            <a:r>
              <a:rPr lang="en-US" altLang="ja-JP" sz="1600" dirty="0">
                <a:latin typeface="ＭＳ Ｐ明朝" panose="02020600040205080304" pitchFamily="18" charset="-128"/>
                <a:ea typeface="ＭＳ Ｐ明朝" panose="02020600040205080304" pitchFamily="18" charset="-128"/>
              </a:rPr>
              <a:t>200</a:t>
            </a:r>
            <a:r>
              <a:rPr lang="ja-JP" altLang="en-US" sz="1600" dirty="0">
                <a:latin typeface="ＭＳ Ｐ明朝" panose="02020600040205080304" pitchFamily="18" charset="-128"/>
                <a:ea typeface="ＭＳ Ｐ明朝" panose="02020600040205080304" pitchFamily="18" charset="-128"/>
              </a:rPr>
              <a:t>を超える海外の大学、機関との学術交流協定の締結を戦略的に強化</a:t>
            </a:r>
          </a:p>
          <a:p>
            <a:r>
              <a:rPr lang="ja-JP" altLang="en-US" sz="1600" dirty="0">
                <a:latin typeface="ＭＳ Ｐ明朝" panose="02020600040205080304" pitchFamily="18" charset="-128"/>
                <a:ea typeface="ＭＳ Ｐ明朝" panose="02020600040205080304" pitchFamily="18" charset="-128"/>
              </a:rPr>
              <a:t>　　 例）　アメリカ：ニューメキシコ大学、欧州：</a:t>
            </a:r>
            <a:r>
              <a:rPr lang="en-US" altLang="ja-JP" sz="1600" dirty="0">
                <a:latin typeface="ＭＳ Ｐ明朝" panose="02020600040205080304" pitchFamily="18" charset="-128"/>
                <a:ea typeface="ＭＳ Ｐ明朝" panose="02020600040205080304" pitchFamily="18" charset="-128"/>
              </a:rPr>
              <a:t>DFKI</a:t>
            </a:r>
            <a:r>
              <a:rPr lang="ja-JP" altLang="en-US" sz="1600" dirty="0" err="1">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アジア：ハノイ医科大学（ベトナム）　 </a:t>
            </a:r>
            <a:endParaRPr lang="en-US" altLang="ja-JP" sz="1600" dirty="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〇戦略的な情報発信</a:t>
            </a:r>
          </a:p>
          <a:p>
            <a:r>
              <a:rPr lang="ja-JP" altLang="en-US" sz="1600" dirty="0">
                <a:latin typeface="ＭＳ Ｐ明朝" panose="02020600040205080304" pitchFamily="18" charset="-128"/>
                <a:ea typeface="ＭＳ Ｐ明朝" panose="02020600040205080304" pitchFamily="18" charset="-128"/>
              </a:rPr>
              <a:t>　　　・「サイエンス」「ネイチャー」等への研究論文の掲載と、その積極的な情報発信　等</a:t>
            </a:r>
            <a:endParaRPr lang="en-US" altLang="ja-JP" sz="1600" dirty="0">
              <a:latin typeface="ＭＳ Ｐ明朝" panose="02020600040205080304" pitchFamily="18" charset="-128"/>
              <a:ea typeface="ＭＳ Ｐ明朝" panose="02020600040205080304" pitchFamily="18" charset="-128"/>
            </a:endParaRPr>
          </a:p>
        </p:txBody>
      </p:sp>
      <p:sp>
        <p:nvSpPr>
          <p:cNvPr id="14" name="正方形/長方形 13"/>
          <p:cNvSpPr/>
          <p:nvPr/>
        </p:nvSpPr>
        <p:spPr>
          <a:xfrm>
            <a:off x="384469" y="530543"/>
            <a:ext cx="4445724"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j-ea"/>
                <a:ea typeface="+mj-ea"/>
              </a:rPr>
              <a:t>１．国際力強化</a:t>
            </a:r>
            <a:endParaRPr lang="ja-JP" altLang="en-US" sz="2000" dirty="0">
              <a:solidFill>
                <a:schemeClr val="tx1"/>
              </a:solidFill>
              <a:latin typeface="+mn-ea"/>
            </a:endParaRPr>
          </a:p>
        </p:txBody>
      </p:sp>
      <p:sp>
        <p:nvSpPr>
          <p:cNvPr id="16" name="Rectangle 2">
            <a:extLst>
              <a:ext uri="{FF2B5EF4-FFF2-40B4-BE49-F238E27FC236}">
                <a16:creationId xmlns:a16="http://schemas.microsoft.com/office/drawing/2014/main" id="{DCDD75D9-614B-D695-4506-A1D6AF68BF0E}"/>
              </a:ext>
            </a:extLst>
          </p:cNvPr>
          <p:cNvSpPr>
            <a:spLocks noChangeArrowheads="1"/>
          </p:cNvSpPr>
          <p:nvPr/>
        </p:nvSpPr>
        <p:spPr bwMode="auto">
          <a:xfrm>
            <a:off x="260493" y="1357404"/>
            <a:ext cx="4361951" cy="342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215900" indent="-215900">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marL="0" indent="0">
              <a:lnSpc>
                <a:spcPct val="100000"/>
              </a:lnSpc>
              <a:spcBef>
                <a:spcPts val="525"/>
              </a:spcBef>
            </a:pPr>
            <a:r>
              <a:rPr lang="ja-JP" altLang="en-US" sz="1500" b="1" dirty="0">
                <a:solidFill>
                  <a:schemeClr val="tx1"/>
                </a:solidFill>
                <a:latin typeface="ＭＳ Ｐゴシック" panose="020B0600070205080204" pitchFamily="50" charset="-128"/>
                <a:ea typeface="ＭＳ Ｐゴシック" panose="020B0600070205080204" pitchFamily="50" charset="-128"/>
              </a:rPr>
              <a:t>　</a:t>
            </a:r>
            <a:r>
              <a:rPr lang="ja-JP" altLang="en-US" sz="2000" b="1" dirty="0">
                <a:solidFill>
                  <a:schemeClr val="tx1"/>
                </a:solidFill>
                <a:latin typeface="ＭＳ Ｐゴシック" panose="020B0600070205080204" pitchFamily="50" charset="-128"/>
                <a:ea typeface="ＭＳ Ｐゴシック" panose="020B0600070205080204" pitchFamily="50" charset="-128"/>
              </a:rPr>
              <a:t>（</a:t>
            </a:r>
            <a:r>
              <a:rPr lang="en-US" altLang="ja-JP" sz="2000" b="1" dirty="0">
                <a:solidFill>
                  <a:schemeClr val="tx1"/>
                </a:solidFill>
                <a:latin typeface="ＭＳ Ｐゴシック" panose="020B0600070205080204" pitchFamily="50" charset="-128"/>
                <a:ea typeface="ＭＳ Ｐゴシック" panose="020B0600070205080204" pitchFamily="50" charset="-128"/>
              </a:rPr>
              <a:t>1</a:t>
            </a:r>
            <a:r>
              <a:rPr lang="ja-JP" altLang="en-US" sz="2000" b="1" dirty="0">
                <a:solidFill>
                  <a:schemeClr val="tx1"/>
                </a:solidFill>
                <a:latin typeface="ＭＳ Ｐゴシック" panose="020B0600070205080204" pitchFamily="50" charset="-128"/>
                <a:ea typeface="ＭＳ Ｐゴシック" panose="020B0600070205080204" pitchFamily="50" charset="-128"/>
              </a:rPr>
              <a:t>）教育・研究の国際化</a:t>
            </a:r>
            <a:endParaRPr lang="en-US" altLang="ja-JP" sz="2000" b="1" dirty="0">
              <a:solidFill>
                <a:schemeClr val="tx1"/>
              </a:solidFill>
              <a:latin typeface="ＭＳ Ｐゴシック" panose="020B0600070205080204" pitchFamily="50" charset="-128"/>
              <a:ea typeface="ＭＳ Ｐゴシック" panose="020B0600070205080204" pitchFamily="50" charset="-128"/>
            </a:endParaRPr>
          </a:p>
          <a:p>
            <a:pPr marL="0" indent="0">
              <a:lnSpc>
                <a:spcPct val="100000"/>
              </a:lnSpc>
              <a:spcBef>
                <a:spcPts val="525"/>
              </a:spcBef>
            </a:pPr>
            <a:endParaRPr lang="en-US" altLang="ja-JP" sz="1800" b="1"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Rectangle 2">
            <a:extLst>
              <a:ext uri="{FF2B5EF4-FFF2-40B4-BE49-F238E27FC236}">
                <a16:creationId xmlns:a16="http://schemas.microsoft.com/office/drawing/2014/main" id="{DCDD75D9-614B-D695-4506-A1D6AF68BF0E}"/>
              </a:ext>
            </a:extLst>
          </p:cNvPr>
          <p:cNvSpPr>
            <a:spLocks noChangeArrowheads="1"/>
          </p:cNvSpPr>
          <p:nvPr/>
        </p:nvSpPr>
        <p:spPr bwMode="auto">
          <a:xfrm>
            <a:off x="526415" y="5686355"/>
            <a:ext cx="7311990" cy="2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215900" indent="-215900">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marL="0" indent="0">
              <a:lnSpc>
                <a:spcPct val="100000"/>
              </a:lnSpc>
              <a:spcBef>
                <a:spcPts val="525"/>
              </a:spcBef>
            </a:pPr>
            <a:r>
              <a:rPr lang="ja-JP" altLang="en-US" sz="1500" b="1" dirty="0">
                <a:solidFill>
                  <a:schemeClr val="tx1"/>
                </a:solidFill>
                <a:latin typeface="ＭＳ Ｐゴシック" panose="020B0600070205080204" pitchFamily="50" charset="-128"/>
                <a:ea typeface="ＭＳ Ｐゴシック" panose="020B0600070205080204" pitchFamily="50" charset="-128"/>
              </a:rPr>
              <a:t>　　</a:t>
            </a:r>
            <a:r>
              <a:rPr lang="ja-JP" altLang="en-US" sz="1800" b="1" dirty="0">
                <a:solidFill>
                  <a:schemeClr val="tx1"/>
                </a:solidFill>
                <a:latin typeface="ＭＳ Ｐゴシック" panose="020B0600070205080204" pitchFamily="50" charset="-128"/>
                <a:ea typeface="ＭＳ Ｐゴシック" panose="020B0600070205080204" pitchFamily="50" charset="-128"/>
              </a:rPr>
              <a:t>⑤</a:t>
            </a:r>
            <a:r>
              <a:rPr lang="en-US" altLang="ja-JP" sz="1800" b="1" dirty="0">
                <a:solidFill>
                  <a:schemeClr val="tx1"/>
                </a:solidFill>
                <a:latin typeface="ＭＳ Ｐゴシック" panose="020B0600070205080204" pitchFamily="50" charset="-128"/>
                <a:ea typeface="ＭＳ Ｐゴシック" panose="020B0600070205080204" pitchFamily="50" charset="-128"/>
              </a:rPr>
              <a:t>THE</a:t>
            </a:r>
            <a:r>
              <a:rPr lang="ja-JP" altLang="en-US" sz="1800" b="1" dirty="0">
                <a:solidFill>
                  <a:schemeClr val="tx1"/>
                </a:solidFill>
                <a:latin typeface="ＭＳ Ｐゴシック" panose="020B0600070205080204" pitchFamily="50" charset="-128"/>
                <a:ea typeface="ＭＳ Ｐゴシック" panose="020B0600070205080204" pitchFamily="50" charset="-128"/>
              </a:rPr>
              <a:t>世界大学ランキングの向上</a:t>
            </a:r>
            <a:endParaRPr lang="en-US" altLang="ja-JP" sz="18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971600" y="6054676"/>
            <a:ext cx="8292118" cy="319318"/>
          </a:xfrm>
          <a:prstGeom prst="rect">
            <a:avLst/>
          </a:prstGeom>
          <a:noFill/>
        </p:spPr>
        <p:txBody>
          <a:bodyPr wrap="square" rtlCol="0">
            <a:spAutoFit/>
          </a:bodyPr>
          <a:lstStyle/>
          <a:p>
            <a:pPr>
              <a:lnSpc>
                <a:spcPts val="2000"/>
              </a:lnSpc>
            </a:pPr>
            <a:r>
              <a:rPr lang="ja-JP" altLang="en-US" sz="1600" dirty="0">
                <a:latin typeface="ＭＳ Ｐ明朝" panose="02020600040205080304" pitchFamily="18" charset="-128"/>
                <a:ea typeface="ＭＳ Ｐ明朝" panose="02020600040205080304" pitchFamily="18" charset="-128"/>
              </a:rPr>
              <a:t>○５年後に世界大学ランキング</a:t>
            </a:r>
            <a:r>
              <a:rPr lang="en-US" altLang="ja-JP" sz="1600" dirty="0">
                <a:latin typeface="ＭＳ Ｐ明朝" panose="02020600040205080304" pitchFamily="18" charset="-128"/>
                <a:ea typeface="ＭＳ Ｐ明朝" panose="02020600040205080304" pitchFamily="18" charset="-128"/>
              </a:rPr>
              <a:t>500</a:t>
            </a:r>
            <a:r>
              <a:rPr lang="ja-JP" altLang="en-US" sz="1600" dirty="0">
                <a:latin typeface="ＭＳ Ｐ明朝" panose="02020600040205080304" pitchFamily="18" charset="-128"/>
                <a:ea typeface="ＭＳ Ｐ明朝" panose="02020600040205080304" pitchFamily="18" charset="-128"/>
              </a:rPr>
              <a:t>位以内、</a:t>
            </a:r>
            <a:r>
              <a:rPr lang="en-US" altLang="ja-JP" sz="1600" dirty="0">
                <a:latin typeface="ＭＳ Ｐ明朝" panose="02020600040205080304" pitchFamily="18" charset="-128"/>
                <a:ea typeface="ＭＳ Ｐ明朝" panose="02020600040205080304" pitchFamily="18" charset="-128"/>
              </a:rPr>
              <a:t>10</a:t>
            </a:r>
            <a:r>
              <a:rPr lang="ja-JP" altLang="en-US" sz="1600" dirty="0">
                <a:latin typeface="ＭＳ Ｐ明朝" panose="02020600040205080304" pitchFamily="18" charset="-128"/>
                <a:ea typeface="ＭＳ Ｐ明朝" panose="02020600040205080304" pitchFamily="18" charset="-128"/>
              </a:rPr>
              <a:t>年後に</a:t>
            </a:r>
            <a:r>
              <a:rPr lang="en-US" altLang="ja-JP" sz="1600" dirty="0">
                <a:latin typeface="ＭＳ Ｐ明朝" panose="02020600040205080304" pitchFamily="18" charset="-128"/>
                <a:ea typeface="ＭＳ Ｐ明朝" panose="02020600040205080304" pitchFamily="18" charset="-128"/>
              </a:rPr>
              <a:t>200</a:t>
            </a:r>
            <a:r>
              <a:rPr lang="ja-JP" altLang="en-US" sz="1600" dirty="0">
                <a:latin typeface="ＭＳ Ｐ明朝" panose="02020600040205080304" pitchFamily="18" charset="-128"/>
                <a:ea typeface="ＭＳ Ｐ明朝" panose="02020600040205080304" pitchFamily="18" charset="-128"/>
              </a:rPr>
              <a:t>位以内をめざす</a:t>
            </a:r>
            <a:endParaRPr lang="en-US" altLang="ja-JP" sz="1600" dirty="0">
              <a:latin typeface="ＭＳ Ｐ明朝" panose="02020600040205080304" pitchFamily="18" charset="-128"/>
              <a:ea typeface="ＭＳ Ｐ明朝" panose="02020600040205080304" pitchFamily="18" charset="-128"/>
            </a:endParaRPr>
          </a:p>
        </p:txBody>
      </p:sp>
      <p:sp>
        <p:nvSpPr>
          <p:cNvPr id="19" name="正方形/長方形 18"/>
          <p:cNvSpPr/>
          <p:nvPr/>
        </p:nvSpPr>
        <p:spPr>
          <a:xfrm>
            <a:off x="-1332656" y="232673"/>
            <a:ext cx="705777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spc="-150" dirty="0">
                <a:solidFill>
                  <a:schemeClr val="tx1"/>
                </a:solidFill>
                <a:latin typeface="+mn-ea"/>
              </a:rPr>
              <a:t> </a:t>
            </a:r>
            <a:r>
              <a:rPr lang="en-US" altLang="ja-JP" b="1" spc="-150" dirty="0">
                <a:solidFill>
                  <a:schemeClr val="tx1"/>
                </a:solidFill>
                <a:latin typeface="+mn-ea"/>
              </a:rPr>
              <a:t>Ⅱ</a:t>
            </a:r>
            <a:r>
              <a:rPr lang="ja-JP" altLang="en-US" b="1" spc="-150" dirty="0">
                <a:solidFill>
                  <a:schemeClr val="tx1"/>
                </a:solidFill>
                <a:latin typeface="+mn-ea"/>
              </a:rPr>
              <a:t>　 大学のさらなる発展に向けた新たな取組み</a:t>
            </a:r>
            <a:endParaRPr lang="en-US" altLang="ja-JP" b="1" spc="-150" dirty="0">
              <a:solidFill>
                <a:schemeClr val="tx1"/>
              </a:solidFill>
              <a:latin typeface="+mn-ea"/>
            </a:endParaRPr>
          </a:p>
          <a:p>
            <a:pPr algn="ctr"/>
            <a:endParaRPr lang="ja-JP" altLang="en-US" sz="2000" b="1" spc="-150" dirty="0">
              <a:solidFill>
                <a:schemeClr val="tx1"/>
              </a:solidFill>
              <a:latin typeface="+mn-ea"/>
            </a:endParaRPr>
          </a:p>
        </p:txBody>
      </p:sp>
      <p:sp>
        <p:nvSpPr>
          <p:cNvPr id="20" name="正方形/長方形 19"/>
          <p:cNvSpPr/>
          <p:nvPr/>
        </p:nvSpPr>
        <p:spPr>
          <a:xfrm>
            <a:off x="107505" y="136811"/>
            <a:ext cx="276964" cy="3674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
            <a:extLst>
              <a:ext uri="{FF2B5EF4-FFF2-40B4-BE49-F238E27FC236}">
                <a16:creationId xmlns:a16="http://schemas.microsoft.com/office/drawing/2014/main" id="{DCDD75D9-614B-D695-4506-A1D6AF68BF0E}"/>
              </a:ext>
            </a:extLst>
          </p:cNvPr>
          <p:cNvSpPr>
            <a:spLocks noChangeArrowheads="1"/>
          </p:cNvSpPr>
          <p:nvPr/>
        </p:nvSpPr>
        <p:spPr bwMode="auto">
          <a:xfrm>
            <a:off x="526415" y="5227566"/>
            <a:ext cx="7311990" cy="2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215900" indent="-215900">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marL="0" indent="0">
              <a:lnSpc>
                <a:spcPct val="100000"/>
              </a:lnSpc>
              <a:spcBef>
                <a:spcPts val="525"/>
              </a:spcBef>
            </a:pPr>
            <a:r>
              <a:rPr lang="ja-JP" altLang="en-US" sz="1500" b="1" dirty="0">
                <a:solidFill>
                  <a:schemeClr val="tx1"/>
                </a:solidFill>
                <a:latin typeface="ＭＳ Ｐゴシック" panose="020B0600070205080204" pitchFamily="50" charset="-128"/>
                <a:ea typeface="ＭＳ Ｐゴシック" panose="020B0600070205080204" pitchFamily="50" charset="-128"/>
              </a:rPr>
              <a:t>　　</a:t>
            </a:r>
            <a:r>
              <a:rPr lang="ja-JP" altLang="en-US" sz="1800" b="1" dirty="0">
                <a:solidFill>
                  <a:schemeClr val="tx1"/>
                </a:solidFill>
                <a:latin typeface="ＭＳ Ｐゴシック" panose="020B0600070205080204" pitchFamily="50" charset="-128"/>
                <a:ea typeface="ＭＳ Ｐゴシック" panose="020B0600070205080204" pitchFamily="50" charset="-128"/>
              </a:rPr>
              <a:t>④日本人研究者・学生の海外留学・派遣の促進</a:t>
            </a:r>
            <a:endParaRPr lang="en-US" altLang="ja-JP" sz="18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5">
            <a:extLst>
              <a:ext uri="{FF2B5EF4-FFF2-40B4-BE49-F238E27FC236}">
                <a16:creationId xmlns:a16="http://schemas.microsoft.com/office/drawing/2014/main" id="{4B2DF445-C068-B290-AD40-A1A5EDE666C2}"/>
              </a:ext>
            </a:extLst>
          </p:cNvPr>
          <p:cNvSpPr txBox="1">
            <a:spLocks/>
          </p:cNvSpPr>
          <p:nvPr/>
        </p:nvSpPr>
        <p:spPr>
          <a:xfrm>
            <a:off x="8548496" y="0"/>
            <a:ext cx="34398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t>7 </a:t>
            </a:r>
          </a:p>
        </p:txBody>
      </p:sp>
    </p:spTree>
    <p:extLst>
      <p:ext uri="{BB962C8B-B14F-4D97-AF65-F5344CB8AC3E}">
        <p14:creationId xmlns:p14="http://schemas.microsoft.com/office/powerpoint/2010/main" val="325254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95536" y="476672"/>
            <a:ext cx="3667148" cy="464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n-ea"/>
              </a:rPr>
              <a:t>（</a:t>
            </a:r>
            <a:r>
              <a:rPr lang="en-US" altLang="ja-JP" sz="2000" b="1" dirty="0">
                <a:solidFill>
                  <a:schemeClr val="tx1"/>
                </a:solidFill>
                <a:latin typeface="+mn-ea"/>
              </a:rPr>
              <a:t>2</a:t>
            </a:r>
            <a:r>
              <a:rPr lang="ja-JP" altLang="en-US" sz="2000" b="1" dirty="0">
                <a:solidFill>
                  <a:schemeClr val="tx1"/>
                </a:solidFill>
                <a:latin typeface="+mn-ea"/>
              </a:rPr>
              <a:t>）「秋入学」導入に向けて</a:t>
            </a:r>
          </a:p>
        </p:txBody>
      </p:sp>
      <p:sp>
        <p:nvSpPr>
          <p:cNvPr id="12" name="テキスト ボックス 11"/>
          <p:cNvSpPr txBox="1"/>
          <p:nvPr/>
        </p:nvSpPr>
        <p:spPr>
          <a:xfrm>
            <a:off x="539552" y="980728"/>
            <a:ext cx="7970316" cy="5286062"/>
          </a:xfrm>
          <a:prstGeom prst="rect">
            <a:avLst/>
          </a:prstGeom>
          <a:noFill/>
        </p:spPr>
        <p:txBody>
          <a:bodyPr wrap="square" rtlCol="0">
            <a:spAutoFit/>
          </a:bodyPr>
          <a:lstStyle/>
          <a:p>
            <a:pPr>
              <a:lnSpc>
                <a:spcPts val="2400"/>
              </a:lnSpc>
            </a:pPr>
            <a:r>
              <a:rPr lang="ja-JP" altLang="en-US" sz="1600" dirty="0">
                <a:latin typeface="+mn-ea"/>
              </a:rPr>
              <a:t>〇ねらい</a:t>
            </a:r>
          </a:p>
          <a:p>
            <a:pPr marL="266700" indent="-266700">
              <a:lnSpc>
                <a:spcPts val="2000"/>
              </a:lnSpc>
            </a:pPr>
            <a:r>
              <a:rPr lang="ja-JP" altLang="en-US" sz="1600" dirty="0">
                <a:latin typeface="+mn-ea"/>
              </a:rPr>
              <a:t>　　</a:t>
            </a:r>
            <a:r>
              <a:rPr lang="ja-JP" altLang="en-US" sz="1600" b="1" dirty="0">
                <a:latin typeface="+mn-ea"/>
              </a:rPr>
              <a:t>内外から多様な人材を受け入れ、大阪公立大学の国際化を推進するとともに、日本・世界で活躍できるグローバル人材を育成する。あわせて、大阪の国際化に寄与する</a:t>
            </a:r>
            <a:endParaRPr lang="en-US" altLang="ja-JP" sz="1600" b="1" dirty="0">
              <a:latin typeface="+mn-ea"/>
            </a:endParaRPr>
          </a:p>
          <a:p>
            <a:pPr>
              <a:lnSpc>
                <a:spcPts val="600"/>
              </a:lnSpc>
            </a:pPr>
            <a:endParaRPr lang="en-US" altLang="ja-JP" sz="1600" b="1" dirty="0">
              <a:latin typeface="+mn-ea"/>
            </a:endParaRPr>
          </a:p>
          <a:p>
            <a:pPr>
              <a:lnSpc>
                <a:spcPts val="2000"/>
              </a:lnSpc>
            </a:pPr>
            <a:r>
              <a:rPr lang="ja-JP" altLang="en-US" sz="1600" dirty="0">
                <a:latin typeface="+mn-ea"/>
              </a:rPr>
              <a:t>　　　</a:t>
            </a:r>
            <a:r>
              <a:rPr lang="ja-JP" altLang="en-US" sz="1600" dirty="0">
                <a:latin typeface="ＭＳ Ｐ明朝" panose="02020600040205080304" pitchFamily="18" charset="-128"/>
                <a:ea typeface="ＭＳ Ｐ明朝" panose="02020600040205080304" pitchFamily="18" charset="-128"/>
              </a:rPr>
              <a:t>・世界から優秀な外国人留学生（帰国子女含む）を多く招き入れる</a:t>
            </a:r>
            <a:endParaRPr lang="en-US" altLang="ja-JP" sz="1600" dirty="0">
              <a:latin typeface="ＭＳ Ｐ明朝" panose="02020600040205080304" pitchFamily="18" charset="-128"/>
              <a:ea typeface="ＭＳ Ｐ明朝" panose="02020600040205080304" pitchFamily="18" charset="-128"/>
            </a:endParaRPr>
          </a:p>
          <a:p>
            <a:pPr>
              <a:lnSpc>
                <a:spcPts val="2000"/>
              </a:lnSpc>
            </a:pPr>
            <a:r>
              <a:rPr lang="ja-JP" altLang="en-US" sz="1600" dirty="0">
                <a:latin typeface="ＭＳ Ｐ明朝" panose="02020600040205080304" pitchFamily="18" charset="-128"/>
                <a:ea typeface="ＭＳ Ｐ明朝" panose="02020600040205080304" pitchFamily="18" charset="-128"/>
              </a:rPr>
              <a:t>　　　・日本人学生の海外留学・派遣を促進する</a:t>
            </a:r>
            <a:endParaRPr lang="en-US" altLang="ja-JP" sz="1600" dirty="0">
              <a:latin typeface="ＭＳ Ｐ明朝" panose="02020600040205080304" pitchFamily="18" charset="-128"/>
              <a:ea typeface="ＭＳ Ｐ明朝" panose="02020600040205080304" pitchFamily="18" charset="-128"/>
            </a:endParaRPr>
          </a:p>
          <a:p>
            <a:pPr marL="447675" indent="-447675">
              <a:lnSpc>
                <a:spcPts val="2000"/>
              </a:lnSpc>
            </a:pPr>
            <a:r>
              <a:rPr lang="ja-JP" altLang="en-US" sz="1600" dirty="0">
                <a:latin typeface="ＭＳ Ｐ明朝" panose="02020600040205080304" pitchFamily="18" charset="-128"/>
                <a:ea typeface="ＭＳ Ｐ明朝" panose="02020600040205080304" pitchFamily="18" charset="-128"/>
              </a:rPr>
              <a:t>　　　・大阪公立大学を、内外から意欲ある多様な人材が集い、個性や能力を存分に発揮し  </a:t>
            </a:r>
            <a:endParaRPr lang="en-US" altLang="ja-JP" sz="1600" dirty="0">
              <a:latin typeface="ＭＳ Ｐ明朝" panose="02020600040205080304" pitchFamily="18" charset="-128"/>
              <a:ea typeface="ＭＳ Ｐ明朝" panose="02020600040205080304" pitchFamily="18" charset="-128"/>
            </a:endParaRPr>
          </a:p>
          <a:p>
            <a:pPr marL="447675" indent="-447675">
              <a:lnSpc>
                <a:spcPts val="2000"/>
              </a:lnSpc>
            </a:pPr>
            <a:r>
              <a:rPr lang="en-US" altLang="ja-JP" sz="1600" dirty="0">
                <a:latin typeface="ＭＳ Ｐ明朝" panose="02020600040205080304" pitchFamily="18" charset="-128"/>
                <a:ea typeface="ＭＳ Ｐ明朝" panose="02020600040205080304" pitchFamily="18" charset="-128"/>
              </a:rPr>
              <a:t>        </a:t>
            </a:r>
            <a:r>
              <a:rPr lang="ja-JP" altLang="en-US" sz="1600" dirty="0">
                <a:latin typeface="ＭＳ Ｐ明朝" panose="02020600040205080304" pitchFamily="18" charset="-128"/>
                <a:ea typeface="ＭＳ Ｐ明朝" panose="02020600040205080304" pitchFamily="18" charset="-128"/>
              </a:rPr>
              <a:t>互いに切磋琢磨できる大学とする</a:t>
            </a:r>
            <a:endParaRPr lang="en-US" altLang="ja-JP" sz="1600" dirty="0">
              <a:latin typeface="ＭＳ Ｐ明朝" panose="02020600040205080304" pitchFamily="18" charset="-128"/>
              <a:ea typeface="ＭＳ Ｐ明朝" panose="02020600040205080304" pitchFamily="18" charset="-128"/>
            </a:endParaRPr>
          </a:p>
          <a:p>
            <a:pPr>
              <a:lnSpc>
                <a:spcPts val="1000"/>
              </a:lnSpc>
            </a:pPr>
            <a:endParaRPr lang="en-US" altLang="ja-JP" sz="1600" dirty="0">
              <a:latin typeface="ＭＳ Ｐ明朝" panose="02020600040205080304" pitchFamily="18" charset="-128"/>
              <a:ea typeface="ＭＳ Ｐ明朝" panose="02020600040205080304" pitchFamily="18" charset="-128"/>
            </a:endParaRPr>
          </a:p>
          <a:p>
            <a:pPr>
              <a:lnSpc>
                <a:spcPts val="2400"/>
              </a:lnSpc>
            </a:pPr>
            <a:r>
              <a:rPr lang="ja-JP" altLang="en-US" sz="1600" dirty="0">
                <a:latin typeface="+mn-ea"/>
              </a:rPr>
              <a:t>〇めざす方向性</a:t>
            </a:r>
          </a:p>
          <a:p>
            <a:pPr>
              <a:lnSpc>
                <a:spcPts val="2000"/>
              </a:lnSpc>
            </a:pPr>
            <a:r>
              <a:rPr lang="ja-JP" altLang="en-US" sz="1600" dirty="0">
                <a:latin typeface="+mn-ea"/>
              </a:rPr>
              <a:t>　　</a:t>
            </a:r>
            <a:r>
              <a:rPr lang="en-US" altLang="ja-JP" sz="1600" dirty="0">
                <a:latin typeface="+mn-ea"/>
              </a:rPr>
              <a:t>【</a:t>
            </a:r>
            <a:r>
              <a:rPr lang="ja-JP" altLang="en-US" sz="1600" dirty="0">
                <a:latin typeface="+mn-ea"/>
              </a:rPr>
              <a:t>大学院</a:t>
            </a:r>
            <a:r>
              <a:rPr lang="en-US" altLang="ja-JP" sz="1600" dirty="0">
                <a:latin typeface="+mn-ea"/>
              </a:rPr>
              <a:t>】</a:t>
            </a:r>
            <a:r>
              <a:rPr lang="ja-JP" altLang="en-US" sz="1600" dirty="0">
                <a:latin typeface="+mn-ea"/>
              </a:rPr>
              <a:t>　すべての大学院で秋入学制度の本格的導入をめざす</a:t>
            </a:r>
            <a:endParaRPr lang="en-US" altLang="ja-JP" sz="1600" dirty="0">
              <a:latin typeface="+mn-ea"/>
            </a:endParaRPr>
          </a:p>
          <a:p>
            <a:pPr>
              <a:lnSpc>
                <a:spcPts val="2000"/>
              </a:lnSpc>
            </a:pPr>
            <a:r>
              <a:rPr lang="ja-JP" altLang="en-US" sz="1600" dirty="0">
                <a:latin typeface="+mn-ea"/>
              </a:rPr>
              <a:t>　　　　　　　　　（英語で学位が取得できるコースの設置）</a:t>
            </a:r>
          </a:p>
          <a:p>
            <a:pPr>
              <a:lnSpc>
                <a:spcPts val="2000"/>
              </a:lnSpc>
            </a:pPr>
            <a:r>
              <a:rPr lang="ja-JP" altLang="en-US" sz="1600" dirty="0">
                <a:latin typeface="+mn-ea"/>
              </a:rPr>
              <a:t>　　</a:t>
            </a:r>
            <a:r>
              <a:rPr lang="en-US" altLang="ja-JP" sz="1600" dirty="0">
                <a:latin typeface="+mn-ea"/>
              </a:rPr>
              <a:t>【</a:t>
            </a:r>
            <a:r>
              <a:rPr lang="ja-JP" altLang="en-US" sz="1600" dirty="0">
                <a:latin typeface="+mn-ea"/>
              </a:rPr>
              <a:t>学部</a:t>
            </a:r>
            <a:r>
              <a:rPr lang="en-US" altLang="ja-JP" sz="1600" dirty="0">
                <a:latin typeface="+mn-ea"/>
              </a:rPr>
              <a:t>】</a:t>
            </a:r>
            <a:r>
              <a:rPr lang="ja-JP" altLang="en-US" sz="1600" dirty="0">
                <a:latin typeface="+mn-ea"/>
              </a:rPr>
              <a:t>　   工学部等の学部・学科等において、秋入学制度を先行的に実施する</a:t>
            </a:r>
            <a:endParaRPr lang="en-US" altLang="ja-JP" sz="1600" dirty="0">
              <a:latin typeface="+mn-ea"/>
            </a:endParaRPr>
          </a:p>
          <a:p>
            <a:pPr>
              <a:lnSpc>
                <a:spcPts val="2000"/>
              </a:lnSpc>
            </a:pPr>
            <a:r>
              <a:rPr lang="ja-JP" altLang="en-US" sz="1600" dirty="0">
                <a:latin typeface="+mn-ea"/>
              </a:rPr>
              <a:t>　　　　　　　　　ことを検討</a:t>
            </a:r>
            <a:endParaRPr lang="en-US" altLang="ja-JP" sz="1600" dirty="0">
              <a:latin typeface="+mn-ea"/>
            </a:endParaRPr>
          </a:p>
          <a:p>
            <a:pPr>
              <a:lnSpc>
                <a:spcPts val="1000"/>
              </a:lnSpc>
            </a:pPr>
            <a:endParaRPr lang="en-US" altLang="ja-JP" sz="1600" dirty="0">
              <a:latin typeface="+mn-ea"/>
            </a:endParaRPr>
          </a:p>
          <a:p>
            <a:pPr>
              <a:lnSpc>
                <a:spcPts val="2400"/>
              </a:lnSpc>
            </a:pPr>
            <a:r>
              <a:rPr lang="ja-JP" altLang="en-US" sz="1600" dirty="0">
                <a:latin typeface="+mn-ea"/>
              </a:rPr>
              <a:t>○実施時期</a:t>
            </a:r>
            <a:endParaRPr lang="en-US" altLang="ja-JP" sz="1600" dirty="0">
              <a:latin typeface="+mn-ea"/>
            </a:endParaRPr>
          </a:p>
          <a:p>
            <a:pPr>
              <a:lnSpc>
                <a:spcPts val="2000"/>
              </a:lnSpc>
            </a:pPr>
            <a:r>
              <a:rPr lang="ja-JP" altLang="en-US" sz="1600" b="1" dirty="0">
                <a:latin typeface="+mn-ea"/>
              </a:rPr>
              <a:t>　  </a:t>
            </a:r>
            <a:r>
              <a:rPr lang="en-US" altLang="ja-JP" sz="1600" dirty="0">
                <a:latin typeface="+mn-ea"/>
              </a:rPr>
              <a:t>2027</a:t>
            </a:r>
            <a:r>
              <a:rPr lang="ja-JP" altLang="en-US" sz="1600" dirty="0">
                <a:latin typeface="+mn-ea"/>
              </a:rPr>
              <a:t>年度（周知時期も含めて）</a:t>
            </a:r>
            <a:endParaRPr lang="en-US" altLang="ja-JP" sz="1600" dirty="0">
              <a:latin typeface="+mn-ea"/>
            </a:endParaRPr>
          </a:p>
          <a:p>
            <a:pPr>
              <a:lnSpc>
                <a:spcPts val="1500"/>
              </a:lnSpc>
            </a:pPr>
            <a:endParaRPr lang="en-US" altLang="ja-JP" sz="1600" b="1" dirty="0">
              <a:latin typeface="+mn-ea"/>
            </a:endParaRPr>
          </a:p>
          <a:p>
            <a:pPr>
              <a:lnSpc>
                <a:spcPts val="2400"/>
              </a:lnSpc>
            </a:pPr>
            <a:r>
              <a:rPr lang="ja-JP" altLang="en-US" sz="1600" dirty="0">
                <a:latin typeface="+mn-ea"/>
              </a:rPr>
              <a:t>〇推進体制</a:t>
            </a:r>
            <a:endParaRPr lang="en-US" altLang="ja-JP" sz="1600" dirty="0">
              <a:latin typeface="+mn-ea"/>
            </a:endParaRPr>
          </a:p>
          <a:p>
            <a:pPr>
              <a:lnSpc>
                <a:spcPts val="2400"/>
              </a:lnSpc>
            </a:pPr>
            <a:r>
              <a:rPr lang="ja-JP" altLang="en-US" sz="1600" dirty="0">
                <a:latin typeface="+mn-ea"/>
              </a:rPr>
              <a:t>　　検討チームを設置し、秋入学制度の導入について検討開始　</a:t>
            </a:r>
            <a:r>
              <a:rPr lang="ja-JP" altLang="en-US" sz="1600" b="1" dirty="0">
                <a:latin typeface="+mn-ea"/>
              </a:rPr>
              <a:t>　</a:t>
            </a:r>
            <a:endParaRPr lang="en-US" altLang="ja-JP" sz="1600" b="1" dirty="0">
              <a:latin typeface="+mn-ea"/>
            </a:endParaRPr>
          </a:p>
          <a:p>
            <a:pPr>
              <a:lnSpc>
                <a:spcPts val="2400"/>
              </a:lnSpc>
            </a:pPr>
            <a:r>
              <a:rPr lang="ja-JP" altLang="en-US" sz="1600" b="1" dirty="0">
                <a:latin typeface="+mn-ea"/>
              </a:rPr>
              <a:t>　　　　（</a:t>
            </a:r>
            <a:r>
              <a:rPr lang="ja-JP" altLang="en-US" sz="1200" b="1" dirty="0">
                <a:latin typeface="+mn-ea"/>
              </a:rPr>
              <a:t>検討チームリーダー：教育担当理事・副学長、サブリーダー：研究担当理事・副学長、企画担当理事　等）</a:t>
            </a:r>
            <a:r>
              <a:rPr lang="ja-JP" altLang="en-US" sz="1600" dirty="0">
                <a:latin typeface="+mn-ea"/>
              </a:rPr>
              <a:t>　　</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p:txBody>
      </p:sp>
      <p:sp>
        <p:nvSpPr>
          <p:cNvPr id="15" name="スライド番号プレースホルダー 5"/>
          <p:cNvSpPr txBox="1">
            <a:spLocks/>
          </p:cNvSpPr>
          <p:nvPr/>
        </p:nvSpPr>
        <p:spPr>
          <a:xfrm>
            <a:off x="8548496" y="6381328"/>
            <a:ext cx="34398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000" kern="1200">
                <a:solidFill>
                  <a:srgbClr val="CAA82B"/>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t>８</a:t>
            </a:r>
          </a:p>
        </p:txBody>
      </p:sp>
    </p:spTree>
    <p:extLst>
      <p:ext uri="{BB962C8B-B14F-4D97-AF65-F5344CB8AC3E}">
        <p14:creationId xmlns:p14="http://schemas.microsoft.com/office/powerpoint/2010/main" val="11629930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2345</Words>
  <Application>Microsoft Office PowerPoint</Application>
  <PresentationFormat>画面に合わせる (4:3)</PresentationFormat>
  <Paragraphs>318</Paragraphs>
  <Slides>14</Slides>
  <Notes>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6" baseType="lpstr">
      <vt:lpstr>BIZ UDPゴシック</vt:lpstr>
      <vt:lpstr>HG丸ｺﾞｼｯｸM-PRO</vt:lpstr>
      <vt:lpstr>Meiryo UI</vt:lpstr>
      <vt:lpstr>ＭＳ Ｐゴシック</vt:lpstr>
      <vt:lpstr>ＭＳ Ｐ明朝</vt:lpstr>
      <vt:lpstr>游ゴシック</vt:lpstr>
      <vt:lpstr>游明朝</vt:lpstr>
      <vt:lpstr>Arial</vt:lpstr>
      <vt:lpstr>Calibri</vt:lpstr>
      <vt:lpstr>Times New Roman</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社会・時代のニーズに応じた教育研究組織の改編・整備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2024-02-08T04:55:00Z</dcterms:created>
  <dcterms:modified xsi:type="dcterms:W3CDTF">2024-02-08T04:55:02Z</dcterms:modified>
</cp:coreProperties>
</file>