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removePersonalInfoOnSave="1" saveSubsetFonts="1">
  <p:sldMasterIdLst>
    <p:sldMasterId id="2147483648" r:id="rId1"/>
  </p:sldMasterIdLst>
  <p:notesMasterIdLst>
    <p:notesMasterId r:id="rId61"/>
  </p:notesMasterIdLst>
  <p:handoutMasterIdLst>
    <p:handoutMasterId r:id="rId62"/>
  </p:handoutMasterIdLst>
  <p:sldIdLst>
    <p:sldId id="2420" r:id="rId2"/>
    <p:sldId id="2421" r:id="rId3"/>
    <p:sldId id="2422" r:id="rId4"/>
    <p:sldId id="2423" r:id="rId5"/>
    <p:sldId id="2484" r:id="rId6"/>
    <p:sldId id="2511" r:id="rId7"/>
    <p:sldId id="2512" r:id="rId8"/>
    <p:sldId id="2661" r:id="rId9"/>
    <p:sldId id="2598" r:id="rId10"/>
    <p:sldId id="2683" r:id="rId11"/>
    <p:sldId id="2659" r:id="rId12"/>
    <p:sldId id="2685" r:id="rId13"/>
    <p:sldId id="2491" r:id="rId14"/>
    <p:sldId id="2625" r:id="rId15"/>
    <p:sldId id="2543" r:id="rId16"/>
    <p:sldId id="2680" r:id="rId17"/>
    <p:sldId id="2687" r:id="rId18"/>
    <p:sldId id="2655" r:id="rId19"/>
    <p:sldId id="2656" r:id="rId20"/>
    <p:sldId id="2660" r:id="rId21"/>
    <p:sldId id="2652" r:id="rId22"/>
    <p:sldId id="2589" r:id="rId23"/>
    <p:sldId id="2591" r:id="rId24"/>
    <p:sldId id="2679" r:id="rId25"/>
    <p:sldId id="2677" r:id="rId26"/>
    <p:sldId id="2682" r:id="rId27"/>
    <p:sldId id="2681" r:id="rId28"/>
    <p:sldId id="2441" r:id="rId29"/>
    <p:sldId id="2518" r:id="rId30"/>
    <p:sldId id="2442" r:id="rId31"/>
    <p:sldId id="2516" r:id="rId32"/>
    <p:sldId id="2519" r:id="rId33"/>
    <p:sldId id="2466" r:id="rId34"/>
    <p:sldId id="2467" r:id="rId35"/>
    <p:sldId id="2688" r:id="rId36"/>
    <p:sldId id="2461" r:id="rId37"/>
    <p:sldId id="2445" r:id="rId38"/>
    <p:sldId id="2504" r:id="rId39"/>
    <p:sldId id="2505" r:id="rId40"/>
    <p:sldId id="2448" r:id="rId41"/>
    <p:sldId id="2449" r:id="rId42"/>
    <p:sldId id="2450" r:id="rId43"/>
    <p:sldId id="2451" r:id="rId44"/>
    <p:sldId id="2452" r:id="rId45"/>
    <p:sldId id="2453" r:id="rId46"/>
    <p:sldId id="2691" r:id="rId47"/>
    <p:sldId id="2521" r:id="rId48"/>
    <p:sldId id="2522" r:id="rId49"/>
    <p:sldId id="260" r:id="rId50"/>
    <p:sldId id="2480" r:id="rId51"/>
    <p:sldId id="2481" r:id="rId52"/>
    <p:sldId id="2482" r:id="rId53"/>
    <p:sldId id="2483" r:id="rId54"/>
    <p:sldId id="259" r:id="rId55"/>
    <p:sldId id="2475" r:id="rId56"/>
    <p:sldId id="2689" r:id="rId57"/>
    <p:sldId id="2462" r:id="rId58"/>
    <p:sldId id="2463" r:id="rId59"/>
    <p:sldId id="2690" r:id="rId60"/>
  </p:sldIdLst>
  <p:sldSz cx="9144000" cy="6858000" type="screen4x3"/>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既定のセクション" id="{E0D8F58D-D2D5-4891-8BC2-F1D8E0D7E49A}">
          <p14:sldIdLst>
            <p14:sldId id="2420"/>
            <p14:sldId id="2421"/>
            <p14:sldId id="2422"/>
            <p14:sldId id="2423"/>
            <p14:sldId id="2484"/>
            <p14:sldId id="2511"/>
            <p14:sldId id="2512"/>
          </p14:sldIdLst>
        </p14:section>
        <p14:section name="行政DXの実現に向けた取組み" id="{AC6B71D9-75F4-416B-B7ED-94DB631ECFAF}">
          <p14:sldIdLst>
            <p14:sldId id="2661"/>
            <p14:sldId id="2598"/>
            <p14:sldId id="2683"/>
            <p14:sldId id="2659"/>
            <p14:sldId id="2685"/>
            <p14:sldId id="2491"/>
            <p14:sldId id="2625"/>
          </p14:sldIdLst>
        </p14:section>
        <p14:section name="より幅広い共創の仕組みづくり" id="{561237E1-F9FC-40FC-B307-A362525C2331}">
          <p14:sldIdLst>
            <p14:sldId id="2543"/>
            <p14:sldId id="2680"/>
            <p14:sldId id="2687"/>
            <p14:sldId id="2655"/>
            <p14:sldId id="2656"/>
            <p14:sldId id="2660"/>
            <p14:sldId id="2652"/>
            <p14:sldId id="2589"/>
            <p14:sldId id="2591"/>
            <p14:sldId id="2679"/>
          </p14:sldIdLst>
        </p14:section>
        <p14:section name="働き方改革" id="{085B9985-8928-48DE-8B58-DE8DB215F5E8}">
          <p14:sldIdLst>
            <p14:sldId id="2677"/>
            <p14:sldId id="2682"/>
            <p14:sldId id="2681"/>
          </p14:sldIdLst>
        </p14:section>
        <p14:section name="健全で規律ある行財政運営" id="{74D8FD90-4C8A-4D33-AC71-3B39D7D965BE}">
          <p14:sldIdLst>
            <p14:sldId id="2441"/>
            <p14:sldId id="2518"/>
            <p14:sldId id="2442"/>
            <p14:sldId id="2516"/>
            <p14:sldId id="2519"/>
            <p14:sldId id="2466"/>
            <p14:sldId id="2467"/>
            <p14:sldId id="2688"/>
            <p14:sldId id="2461"/>
            <p14:sldId id="2445"/>
            <p14:sldId id="2504"/>
            <p14:sldId id="2505"/>
            <p14:sldId id="2448"/>
            <p14:sldId id="2449"/>
            <p14:sldId id="2450"/>
            <p14:sldId id="2451"/>
            <p14:sldId id="2452"/>
            <p14:sldId id="2453"/>
            <p14:sldId id="2691"/>
            <p14:sldId id="2521"/>
            <p14:sldId id="2522"/>
            <p14:sldId id="260"/>
            <p14:sldId id="2480"/>
            <p14:sldId id="2481"/>
            <p14:sldId id="2482"/>
            <p14:sldId id="2483"/>
            <p14:sldId id="259"/>
            <p14:sldId id="2475"/>
            <p14:sldId id="2689"/>
            <p14:sldId id="2462"/>
            <p14:sldId id="2463"/>
            <p14:sldId id="2690"/>
          </p14:sldIdLst>
        </p14:section>
      </p14:sectionLst>
    </p:ex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4" name="作成者" initials="A" lastIdx="0"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DF00"/>
    <a:srgbClr val="FFFFCC"/>
    <a:srgbClr val="FFFFE6"/>
    <a:srgbClr val="00468B"/>
    <a:srgbClr val="008955"/>
    <a:srgbClr val="EC9800"/>
    <a:srgbClr val="D9530A"/>
    <a:srgbClr val="C5003F"/>
    <a:srgbClr val="FFFFFF"/>
    <a:srgbClr val="00804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17292A2E-F333-43FB-9621-5CBBE7FDCDCB}" styleName="淡色スタイル 2 - アクセント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1E171933-4619-4E11-9A3F-F7608DF75F80}" styleName="中間スタイル 1 - アクセント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5A111915-BE36-4E01-A7E5-04B1672EAD32}" styleName="淡色スタイル 2 - アクセント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C4B1156A-380E-4F78-BDF5-A606A8083BF9}" styleName="中間スタイル 4 - アクセント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ED083AE6-46FA-4A59-8FB0-9F97EB10719F}" styleName="淡色スタイル 3 - アクセント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B301B821-A1FF-4177-AEE7-76D212191A09}" styleName="中間スタイル 1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3B4B98B0-60AC-42C2-AFA5-B58CD77FA1E5}" styleName="淡色スタイル 1 - アクセント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696" autoAdjust="0"/>
    <p:restoredTop sz="95842" autoAdjust="0"/>
  </p:normalViewPr>
  <p:slideViewPr>
    <p:cSldViewPr>
      <p:cViewPr varScale="1">
        <p:scale>
          <a:sx n="82" d="100"/>
          <a:sy n="82" d="100"/>
        </p:scale>
        <p:origin x="571" y="58"/>
      </p:cViewPr>
      <p:guideLst>
        <p:guide orient="horz" pos="2160"/>
        <p:guide pos="2880"/>
      </p:guideLst>
    </p:cSldViewPr>
  </p:slideViewPr>
  <p:outlineViewPr>
    <p:cViewPr>
      <p:scale>
        <a:sx n="33" d="100"/>
        <a:sy n="33" d="100"/>
      </p:scale>
      <p:origin x="0" y="-2986"/>
    </p:cViewPr>
  </p:outlineViewPr>
  <p:notesTextViewPr>
    <p:cViewPr>
      <p:scale>
        <a:sx n="50" d="100"/>
        <a:sy n="50" d="100"/>
      </p:scale>
      <p:origin x="0" y="0"/>
    </p:cViewPr>
  </p:notesTextViewPr>
  <p:sorterViewPr>
    <p:cViewPr>
      <p:scale>
        <a:sx n="100" d="100"/>
        <a:sy n="100" d="100"/>
      </p:scale>
      <p:origin x="0" y="-9504"/>
    </p:cViewPr>
  </p:sorterViewPr>
  <p:notesViewPr>
    <p:cSldViewPr>
      <p:cViewPr varScale="1">
        <p:scale>
          <a:sx n="60" d="100"/>
          <a:sy n="60" d="100"/>
        </p:scale>
        <p:origin x="2971" y="58"/>
      </p:cViewPr>
      <p:guideLst/>
    </p:cSldViewPr>
  </p:notesViewPr>
  <p:gridSpacing cx="45005" cy="45005"/>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commentAuthors" Target="commentAuthor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notesMaster" Target="notesMasters/notesMaster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6140625-1D8E-47C3-AB38-0F4E02A7B3B7}" type="doc">
      <dgm:prSet loTypeId="urn:microsoft.com/office/officeart/2005/8/layout/chevron1" loCatId="process" qsTypeId="urn:microsoft.com/office/officeart/2005/8/quickstyle/simple5" qsCatId="simple" csTypeId="urn:microsoft.com/office/officeart/2005/8/colors/colorful5" csCatId="colorful" phldr="1"/>
      <dgm:spPr/>
    </dgm:pt>
    <dgm:pt modelId="{57C8A104-64A1-487E-A70C-750001C03816}">
      <dgm:prSet phldrT="[テキスト]" custT="1"/>
      <dgm:spPr/>
      <dgm:t>
        <a:bodyPr/>
        <a:lstStyle/>
        <a:p>
          <a:r>
            <a:rPr kumimoji="1" lang="ja-JP" altLang="en-US" sz="1600" b="1" dirty="0">
              <a:latin typeface="メイリオ" panose="020B0604030504040204" pitchFamily="50" charset="-128"/>
              <a:ea typeface="メイリオ" panose="020B0604030504040204" pitchFamily="50" charset="-128"/>
            </a:rPr>
            <a:t>申請受付</a:t>
          </a:r>
        </a:p>
      </dgm:t>
    </dgm:pt>
    <dgm:pt modelId="{CE4E4EB1-DAE0-4B50-BCA3-7DEF8E807F57}" type="parTrans" cxnId="{3FF84812-BC4A-4070-B323-D4E71A42998B}">
      <dgm:prSet/>
      <dgm:spPr/>
      <dgm:t>
        <a:bodyPr/>
        <a:lstStyle/>
        <a:p>
          <a:endParaRPr kumimoji="1" lang="ja-JP" altLang="en-US" sz="1800" b="1">
            <a:solidFill>
              <a:schemeClr val="bg1"/>
            </a:solidFill>
            <a:latin typeface="Meiryo UI" panose="020B0604030504040204" pitchFamily="50" charset="-128"/>
            <a:ea typeface="Meiryo UI" panose="020B0604030504040204" pitchFamily="50" charset="-128"/>
          </a:endParaRPr>
        </a:p>
      </dgm:t>
    </dgm:pt>
    <dgm:pt modelId="{E17775FA-4862-4696-B434-D3FA4532714B}" type="sibTrans" cxnId="{3FF84812-BC4A-4070-B323-D4E71A42998B}">
      <dgm:prSet/>
      <dgm:spPr/>
      <dgm:t>
        <a:bodyPr/>
        <a:lstStyle/>
        <a:p>
          <a:endParaRPr kumimoji="1" lang="ja-JP" altLang="en-US" sz="1800" b="1">
            <a:solidFill>
              <a:schemeClr val="bg1"/>
            </a:solidFill>
            <a:latin typeface="Meiryo UI" panose="020B0604030504040204" pitchFamily="50" charset="-128"/>
            <a:ea typeface="Meiryo UI" panose="020B0604030504040204" pitchFamily="50" charset="-128"/>
          </a:endParaRPr>
        </a:p>
      </dgm:t>
    </dgm:pt>
    <dgm:pt modelId="{AD5543BB-F2ED-49BF-8652-FE72E13F0CBA}">
      <dgm:prSet phldrT="[テキスト]" custT="1"/>
      <dgm:spPr/>
      <dgm:t>
        <a:bodyPr/>
        <a:lstStyle/>
        <a:p>
          <a:r>
            <a:rPr kumimoji="1" lang="ja-JP" altLang="en-US" sz="1600" b="1" dirty="0">
              <a:latin typeface="メイリオ" panose="020B0604030504040204" pitchFamily="50" charset="-128"/>
              <a:ea typeface="メイリオ" panose="020B0604030504040204" pitchFamily="50" charset="-128"/>
            </a:rPr>
            <a:t>審査</a:t>
          </a:r>
        </a:p>
      </dgm:t>
    </dgm:pt>
    <dgm:pt modelId="{71EB873F-A439-4BC4-A11E-47D2E5F2265B}" type="parTrans" cxnId="{4CDA95C8-1CE8-40E9-9DA6-AE446F11A882}">
      <dgm:prSet/>
      <dgm:spPr/>
      <dgm:t>
        <a:bodyPr/>
        <a:lstStyle/>
        <a:p>
          <a:endParaRPr kumimoji="1" lang="ja-JP" altLang="en-US" sz="1800" b="1">
            <a:solidFill>
              <a:schemeClr val="bg1"/>
            </a:solidFill>
            <a:latin typeface="Meiryo UI" panose="020B0604030504040204" pitchFamily="50" charset="-128"/>
            <a:ea typeface="Meiryo UI" panose="020B0604030504040204" pitchFamily="50" charset="-128"/>
          </a:endParaRPr>
        </a:p>
      </dgm:t>
    </dgm:pt>
    <dgm:pt modelId="{A4799DF6-C449-43FC-A2B3-40421A44C16C}" type="sibTrans" cxnId="{4CDA95C8-1CE8-40E9-9DA6-AE446F11A882}">
      <dgm:prSet/>
      <dgm:spPr/>
      <dgm:t>
        <a:bodyPr/>
        <a:lstStyle/>
        <a:p>
          <a:endParaRPr kumimoji="1" lang="ja-JP" altLang="en-US" sz="1800" b="1">
            <a:solidFill>
              <a:schemeClr val="bg1"/>
            </a:solidFill>
            <a:latin typeface="Meiryo UI" panose="020B0604030504040204" pitchFamily="50" charset="-128"/>
            <a:ea typeface="Meiryo UI" panose="020B0604030504040204" pitchFamily="50" charset="-128"/>
          </a:endParaRPr>
        </a:p>
      </dgm:t>
    </dgm:pt>
    <dgm:pt modelId="{87A1ECFE-2655-4055-9C05-921A63830D29}">
      <dgm:prSet phldrT="[テキスト]" custT="1"/>
      <dgm:spPr>
        <a:solidFill>
          <a:schemeClr val="bg1"/>
        </a:solidFill>
        <a:ln>
          <a:solidFill>
            <a:schemeClr val="tx1"/>
          </a:solidFill>
          <a:prstDash val="dash"/>
        </a:ln>
        <a:scene3d>
          <a:camera prst="orthographicFront">
            <a:rot lat="0" lon="0" rev="0"/>
          </a:camera>
          <a:lightRig rig="threePt" dir="t">
            <a:rot lat="0" lon="0" rev="1200000"/>
          </a:lightRig>
        </a:scene3d>
        <a:sp3d/>
      </dgm:spPr>
      <dgm:t>
        <a:bodyPr/>
        <a:lstStyle/>
        <a:p>
          <a:r>
            <a:rPr kumimoji="1" lang="ja-JP" altLang="en-US" sz="1600" b="1" dirty="0">
              <a:solidFill>
                <a:schemeClr val="bg1">
                  <a:lumMod val="65000"/>
                </a:schemeClr>
              </a:solidFill>
              <a:latin typeface="メイリオ" panose="020B0604030504040204" pitchFamily="50" charset="-128"/>
              <a:ea typeface="メイリオ" panose="020B0604030504040204" pitchFamily="50" charset="-128"/>
            </a:rPr>
            <a:t>許可</a:t>
          </a:r>
        </a:p>
      </dgm:t>
    </dgm:pt>
    <dgm:pt modelId="{161526BC-10D1-43FA-A44B-AA1C6ADB34F3}" type="parTrans" cxnId="{92525468-8266-4EE9-A297-3DE9BD0CF0BF}">
      <dgm:prSet/>
      <dgm:spPr/>
      <dgm:t>
        <a:bodyPr/>
        <a:lstStyle/>
        <a:p>
          <a:endParaRPr kumimoji="1" lang="ja-JP" altLang="en-US" sz="1800" b="1">
            <a:solidFill>
              <a:schemeClr val="bg1"/>
            </a:solidFill>
            <a:latin typeface="Meiryo UI" panose="020B0604030504040204" pitchFamily="50" charset="-128"/>
            <a:ea typeface="Meiryo UI" panose="020B0604030504040204" pitchFamily="50" charset="-128"/>
          </a:endParaRPr>
        </a:p>
      </dgm:t>
    </dgm:pt>
    <dgm:pt modelId="{D601F02D-936E-4592-A69A-F68C729F4D9B}" type="sibTrans" cxnId="{92525468-8266-4EE9-A297-3DE9BD0CF0BF}">
      <dgm:prSet/>
      <dgm:spPr/>
      <dgm:t>
        <a:bodyPr/>
        <a:lstStyle/>
        <a:p>
          <a:endParaRPr kumimoji="1" lang="ja-JP" altLang="en-US" sz="1800" b="1">
            <a:solidFill>
              <a:schemeClr val="bg1"/>
            </a:solidFill>
            <a:latin typeface="Meiryo UI" panose="020B0604030504040204" pitchFamily="50" charset="-128"/>
            <a:ea typeface="Meiryo UI" panose="020B0604030504040204" pitchFamily="50" charset="-128"/>
          </a:endParaRPr>
        </a:p>
      </dgm:t>
    </dgm:pt>
    <dgm:pt modelId="{F8A77B5A-47B5-4AFB-90E3-32CB8A6AB379}">
      <dgm:prSet phldrT="[テキスト]" custT="1"/>
      <dgm:spPr/>
      <dgm:t>
        <a:bodyPr/>
        <a:lstStyle/>
        <a:p>
          <a:r>
            <a:rPr kumimoji="1" lang="ja-JP" altLang="en-US" sz="1600" b="1" dirty="0">
              <a:latin typeface="メイリオ" panose="020B0604030504040204" pitchFamily="50" charset="-128"/>
              <a:ea typeface="メイリオ" panose="020B0604030504040204" pitchFamily="50" charset="-128"/>
            </a:rPr>
            <a:t>手数料納付</a:t>
          </a:r>
        </a:p>
      </dgm:t>
    </dgm:pt>
    <dgm:pt modelId="{8037429D-E4CE-45F8-885C-0E3280DBE8E1}" type="parTrans" cxnId="{1A54E71F-F669-43E8-8CE5-4CD7E8501591}">
      <dgm:prSet/>
      <dgm:spPr/>
      <dgm:t>
        <a:bodyPr/>
        <a:lstStyle/>
        <a:p>
          <a:endParaRPr kumimoji="1" lang="ja-JP" altLang="en-US"/>
        </a:p>
      </dgm:t>
    </dgm:pt>
    <dgm:pt modelId="{40AF3F67-2675-4765-9946-82E6BFFE12A5}" type="sibTrans" cxnId="{1A54E71F-F669-43E8-8CE5-4CD7E8501591}">
      <dgm:prSet/>
      <dgm:spPr/>
      <dgm:t>
        <a:bodyPr/>
        <a:lstStyle/>
        <a:p>
          <a:endParaRPr kumimoji="1" lang="ja-JP" altLang="en-US"/>
        </a:p>
      </dgm:t>
    </dgm:pt>
    <dgm:pt modelId="{7FDCBDEA-00DA-4AE7-9D45-8B26CC2151E5}" type="pres">
      <dgm:prSet presAssocID="{C6140625-1D8E-47C3-AB38-0F4E02A7B3B7}" presName="Name0" presStyleCnt="0">
        <dgm:presLayoutVars>
          <dgm:dir/>
          <dgm:animLvl val="lvl"/>
          <dgm:resizeHandles val="exact"/>
        </dgm:presLayoutVars>
      </dgm:prSet>
      <dgm:spPr/>
    </dgm:pt>
    <dgm:pt modelId="{C9B68E32-1A95-4D52-A2A7-358BA881BB22}" type="pres">
      <dgm:prSet presAssocID="{57C8A104-64A1-487E-A70C-750001C03816}" presName="parTxOnly" presStyleLbl="node1" presStyleIdx="0" presStyleCnt="4" custScaleX="27668" custLinFactX="-2931" custLinFactNeighborX="-100000" custLinFactNeighborY="-13108">
        <dgm:presLayoutVars>
          <dgm:chMax val="0"/>
          <dgm:chPref val="0"/>
          <dgm:bulletEnabled val="1"/>
        </dgm:presLayoutVars>
      </dgm:prSet>
      <dgm:spPr/>
    </dgm:pt>
    <dgm:pt modelId="{6E67009B-FEA6-4961-86F2-B953569A0D41}" type="pres">
      <dgm:prSet presAssocID="{E17775FA-4862-4696-B434-D3FA4532714B}" presName="parTxOnlySpace" presStyleCnt="0"/>
      <dgm:spPr/>
    </dgm:pt>
    <dgm:pt modelId="{55E14FD6-A255-4470-953A-65E511F7AE97}" type="pres">
      <dgm:prSet presAssocID="{F8A77B5A-47B5-4AFB-90E3-32CB8A6AB379}" presName="parTxOnly" presStyleLbl="node1" presStyleIdx="1" presStyleCnt="4" custScaleX="36891" custLinFactNeighborX="-44005">
        <dgm:presLayoutVars>
          <dgm:chMax val="0"/>
          <dgm:chPref val="0"/>
          <dgm:bulletEnabled val="1"/>
        </dgm:presLayoutVars>
      </dgm:prSet>
      <dgm:spPr/>
    </dgm:pt>
    <dgm:pt modelId="{9F8FFCE3-68AA-4F2F-9896-CD071336687B}" type="pres">
      <dgm:prSet presAssocID="{40AF3F67-2675-4765-9946-82E6BFFE12A5}" presName="parTxOnlySpace" presStyleCnt="0"/>
      <dgm:spPr/>
    </dgm:pt>
    <dgm:pt modelId="{EDB107DD-C5E6-4717-B4C3-B6D48F4EC0BF}" type="pres">
      <dgm:prSet presAssocID="{AD5543BB-F2ED-49BF-8652-FE72E13F0CBA}" presName="parTxOnly" presStyleLbl="node1" presStyleIdx="2" presStyleCnt="4" custScaleX="23719" custLinFactNeighborX="39774" custLinFactNeighborY="4724">
        <dgm:presLayoutVars>
          <dgm:chMax val="0"/>
          <dgm:chPref val="0"/>
          <dgm:bulletEnabled val="1"/>
        </dgm:presLayoutVars>
      </dgm:prSet>
      <dgm:spPr/>
    </dgm:pt>
    <dgm:pt modelId="{231F4D3D-C299-46C1-AA12-84AFB8C273AD}" type="pres">
      <dgm:prSet presAssocID="{A4799DF6-C449-43FC-A2B3-40421A44C16C}" presName="parTxOnlySpace" presStyleCnt="0"/>
      <dgm:spPr/>
    </dgm:pt>
    <dgm:pt modelId="{4E2B925D-27A7-4F53-A379-6CA98ADF0C50}" type="pres">
      <dgm:prSet presAssocID="{87A1ECFE-2655-4055-9C05-921A63830D29}" presName="parTxOnly" presStyleLbl="node1" presStyleIdx="3" presStyleCnt="4" custScaleX="12597" custLinFactX="2751" custLinFactNeighborX="100000">
        <dgm:presLayoutVars>
          <dgm:chMax val="0"/>
          <dgm:chPref val="0"/>
          <dgm:bulletEnabled val="1"/>
        </dgm:presLayoutVars>
      </dgm:prSet>
      <dgm:spPr/>
    </dgm:pt>
  </dgm:ptLst>
  <dgm:cxnLst>
    <dgm:cxn modelId="{3FF84812-BC4A-4070-B323-D4E71A42998B}" srcId="{C6140625-1D8E-47C3-AB38-0F4E02A7B3B7}" destId="{57C8A104-64A1-487E-A70C-750001C03816}" srcOrd="0" destOrd="0" parTransId="{CE4E4EB1-DAE0-4B50-BCA3-7DEF8E807F57}" sibTransId="{E17775FA-4862-4696-B434-D3FA4532714B}"/>
    <dgm:cxn modelId="{B70AB617-4A94-42A8-A9C9-6DBCBAF4E323}" type="presOf" srcId="{87A1ECFE-2655-4055-9C05-921A63830D29}" destId="{4E2B925D-27A7-4F53-A379-6CA98ADF0C50}" srcOrd="0" destOrd="0" presId="urn:microsoft.com/office/officeart/2005/8/layout/chevron1"/>
    <dgm:cxn modelId="{7F73491C-206F-4619-93CF-09160FD660A2}" type="presOf" srcId="{AD5543BB-F2ED-49BF-8652-FE72E13F0CBA}" destId="{EDB107DD-C5E6-4717-B4C3-B6D48F4EC0BF}" srcOrd="0" destOrd="0" presId="urn:microsoft.com/office/officeart/2005/8/layout/chevron1"/>
    <dgm:cxn modelId="{1A54E71F-F669-43E8-8CE5-4CD7E8501591}" srcId="{C6140625-1D8E-47C3-AB38-0F4E02A7B3B7}" destId="{F8A77B5A-47B5-4AFB-90E3-32CB8A6AB379}" srcOrd="1" destOrd="0" parTransId="{8037429D-E4CE-45F8-885C-0E3280DBE8E1}" sibTransId="{40AF3F67-2675-4765-9946-82E6BFFE12A5}"/>
    <dgm:cxn modelId="{92525468-8266-4EE9-A297-3DE9BD0CF0BF}" srcId="{C6140625-1D8E-47C3-AB38-0F4E02A7B3B7}" destId="{87A1ECFE-2655-4055-9C05-921A63830D29}" srcOrd="3" destOrd="0" parTransId="{161526BC-10D1-43FA-A44B-AA1C6ADB34F3}" sibTransId="{D601F02D-936E-4592-A69A-F68C729F4D9B}"/>
    <dgm:cxn modelId="{03231B8F-A57E-4A4F-8ECC-0B0C7A734FE9}" type="presOf" srcId="{C6140625-1D8E-47C3-AB38-0F4E02A7B3B7}" destId="{7FDCBDEA-00DA-4AE7-9D45-8B26CC2151E5}" srcOrd="0" destOrd="0" presId="urn:microsoft.com/office/officeart/2005/8/layout/chevron1"/>
    <dgm:cxn modelId="{4CDA95C8-1CE8-40E9-9DA6-AE446F11A882}" srcId="{C6140625-1D8E-47C3-AB38-0F4E02A7B3B7}" destId="{AD5543BB-F2ED-49BF-8652-FE72E13F0CBA}" srcOrd="2" destOrd="0" parTransId="{71EB873F-A439-4BC4-A11E-47D2E5F2265B}" sibTransId="{A4799DF6-C449-43FC-A2B3-40421A44C16C}"/>
    <dgm:cxn modelId="{890946DB-AD35-47C4-A128-2A6A7313E9C0}" type="presOf" srcId="{57C8A104-64A1-487E-A70C-750001C03816}" destId="{C9B68E32-1A95-4D52-A2A7-358BA881BB22}" srcOrd="0" destOrd="0" presId="urn:microsoft.com/office/officeart/2005/8/layout/chevron1"/>
    <dgm:cxn modelId="{A0867CE9-733F-4E04-BB12-4E427C49AE47}" type="presOf" srcId="{F8A77B5A-47B5-4AFB-90E3-32CB8A6AB379}" destId="{55E14FD6-A255-4470-953A-65E511F7AE97}" srcOrd="0" destOrd="0" presId="urn:microsoft.com/office/officeart/2005/8/layout/chevron1"/>
    <dgm:cxn modelId="{27450F3F-924E-48BB-8AC4-87CB9AD9F8D5}" type="presParOf" srcId="{7FDCBDEA-00DA-4AE7-9D45-8B26CC2151E5}" destId="{C9B68E32-1A95-4D52-A2A7-358BA881BB22}" srcOrd="0" destOrd="0" presId="urn:microsoft.com/office/officeart/2005/8/layout/chevron1"/>
    <dgm:cxn modelId="{A4B05CCC-CC46-49C3-A5A9-FD7B30AC46B5}" type="presParOf" srcId="{7FDCBDEA-00DA-4AE7-9D45-8B26CC2151E5}" destId="{6E67009B-FEA6-4961-86F2-B953569A0D41}" srcOrd="1" destOrd="0" presId="urn:microsoft.com/office/officeart/2005/8/layout/chevron1"/>
    <dgm:cxn modelId="{623B82D8-F3C7-42FB-BB89-7F7DAFFD5349}" type="presParOf" srcId="{7FDCBDEA-00DA-4AE7-9D45-8B26CC2151E5}" destId="{55E14FD6-A255-4470-953A-65E511F7AE97}" srcOrd="2" destOrd="0" presId="urn:microsoft.com/office/officeart/2005/8/layout/chevron1"/>
    <dgm:cxn modelId="{F90D176A-6B8C-4B27-AE3D-C3B5770BAFB1}" type="presParOf" srcId="{7FDCBDEA-00DA-4AE7-9D45-8B26CC2151E5}" destId="{9F8FFCE3-68AA-4F2F-9896-CD071336687B}" srcOrd="3" destOrd="0" presId="urn:microsoft.com/office/officeart/2005/8/layout/chevron1"/>
    <dgm:cxn modelId="{26F962E8-915A-4FCC-B85D-FCACD9BA0349}" type="presParOf" srcId="{7FDCBDEA-00DA-4AE7-9D45-8B26CC2151E5}" destId="{EDB107DD-C5E6-4717-B4C3-B6D48F4EC0BF}" srcOrd="4" destOrd="0" presId="urn:microsoft.com/office/officeart/2005/8/layout/chevron1"/>
    <dgm:cxn modelId="{96C30044-AF25-4A57-BA86-C36AB6457EC7}" type="presParOf" srcId="{7FDCBDEA-00DA-4AE7-9D45-8B26CC2151E5}" destId="{231F4D3D-C299-46C1-AA12-84AFB8C273AD}" srcOrd="5" destOrd="0" presId="urn:microsoft.com/office/officeart/2005/8/layout/chevron1"/>
    <dgm:cxn modelId="{C9ED1B62-4B43-40D6-8FE4-6DF723328DA3}" type="presParOf" srcId="{7FDCBDEA-00DA-4AE7-9D45-8B26CC2151E5}" destId="{4E2B925D-27A7-4F53-A379-6CA98ADF0C50}" srcOrd="6"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CE67845-05FA-4051-8B6D-1866AF0B6072}" type="doc">
      <dgm:prSet loTypeId="urn:microsoft.com/office/officeart/2005/8/layout/hChevron3" loCatId="process" qsTypeId="urn:microsoft.com/office/officeart/2005/8/quickstyle/simple5" qsCatId="simple" csTypeId="urn:microsoft.com/office/officeart/2005/8/colors/colorful4" csCatId="colorful" phldr="1"/>
      <dgm:spPr/>
    </dgm:pt>
    <dgm:pt modelId="{3093D69E-D250-4792-A931-FD1FE9DF3219}">
      <dgm:prSet phldrT="[テキスト]" custT="1"/>
      <dgm:spPr/>
      <dgm:t>
        <a:bodyPr/>
        <a:lstStyle/>
        <a:p>
          <a:r>
            <a:rPr kumimoji="1" lang="ja-JP" altLang="en-US" sz="1200" dirty="0">
              <a:latin typeface="メイリオ" panose="020B0604030504040204" pitchFamily="50" charset="-128"/>
              <a:ea typeface="メイリオ" panose="020B0604030504040204" pitchFamily="50" charset="-128"/>
            </a:rPr>
            <a:t>会議準備（会議前）</a:t>
          </a:r>
        </a:p>
      </dgm:t>
    </dgm:pt>
    <dgm:pt modelId="{B6B92D6A-41B6-4D37-B5D7-2FE4DB4790A1}" type="parTrans" cxnId="{F2B88F5A-ADDE-47AE-A6EF-49E27EC60520}">
      <dgm:prSet/>
      <dgm:spPr/>
      <dgm:t>
        <a:bodyPr/>
        <a:lstStyle/>
        <a:p>
          <a:endParaRPr kumimoji="1" lang="ja-JP" altLang="en-US" sz="2000">
            <a:latin typeface="メイリオ" panose="020B0604030504040204" pitchFamily="50" charset="-128"/>
            <a:ea typeface="メイリオ" panose="020B0604030504040204" pitchFamily="50" charset="-128"/>
          </a:endParaRPr>
        </a:p>
      </dgm:t>
    </dgm:pt>
    <dgm:pt modelId="{1DE8CCAC-ADBB-4DE0-AE57-14B5FFF4534E}" type="sibTrans" cxnId="{F2B88F5A-ADDE-47AE-A6EF-49E27EC60520}">
      <dgm:prSet/>
      <dgm:spPr/>
      <dgm:t>
        <a:bodyPr/>
        <a:lstStyle/>
        <a:p>
          <a:endParaRPr kumimoji="1" lang="ja-JP" altLang="en-US" sz="2000">
            <a:latin typeface="メイリオ" panose="020B0604030504040204" pitchFamily="50" charset="-128"/>
            <a:ea typeface="メイリオ" panose="020B0604030504040204" pitchFamily="50" charset="-128"/>
          </a:endParaRPr>
        </a:p>
      </dgm:t>
    </dgm:pt>
    <dgm:pt modelId="{449F99A9-0B05-4737-90C1-D8B3E05E5E44}">
      <dgm:prSet phldrT="[テキスト]" custT="1"/>
      <dgm:spPr/>
      <dgm:t>
        <a:bodyPr/>
        <a:lstStyle/>
        <a:p>
          <a:r>
            <a:rPr kumimoji="1" lang="ja-JP" altLang="en-US" sz="1200" dirty="0">
              <a:latin typeface="メイリオ" panose="020B0604030504040204" pitchFamily="50" charset="-128"/>
              <a:ea typeface="メイリオ" panose="020B0604030504040204" pitchFamily="50" charset="-128"/>
            </a:rPr>
            <a:t>会議開催中</a:t>
          </a:r>
        </a:p>
      </dgm:t>
    </dgm:pt>
    <dgm:pt modelId="{9CAFC493-D1BC-4FC0-BD83-84917540F262}" type="parTrans" cxnId="{EF70AEC8-6B5E-4DDB-8525-FB1A942A4B79}">
      <dgm:prSet/>
      <dgm:spPr/>
      <dgm:t>
        <a:bodyPr/>
        <a:lstStyle/>
        <a:p>
          <a:endParaRPr kumimoji="1" lang="ja-JP" altLang="en-US" sz="2000">
            <a:latin typeface="メイリオ" panose="020B0604030504040204" pitchFamily="50" charset="-128"/>
            <a:ea typeface="メイリオ" panose="020B0604030504040204" pitchFamily="50" charset="-128"/>
          </a:endParaRPr>
        </a:p>
      </dgm:t>
    </dgm:pt>
    <dgm:pt modelId="{D42CAF1E-69C6-4271-AA9C-690E14F17062}" type="sibTrans" cxnId="{EF70AEC8-6B5E-4DDB-8525-FB1A942A4B79}">
      <dgm:prSet/>
      <dgm:spPr/>
      <dgm:t>
        <a:bodyPr/>
        <a:lstStyle/>
        <a:p>
          <a:endParaRPr kumimoji="1" lang="ja-JP" altLang="en-US" sz="2000">
            <a:latin typeface="メイリオ" panose="020B0604030504040204" pitchFamily="50" charset="-128"/>
            <a:ea typeface="メイリオ" panose="020B0604030504040204" pitchFamily="50" charset="-128"/>
          </a:endParaRPr>
        </a:p>
      </dgm:t>
    </dgm:pt>
    <dgm:pt modelId="{FC785B0F-515C-4A0E-9110-F60AAA5232C8}">
      <dgm:prSet phldrT="[テキスト]" custT="1"/>
      <dgm:spPr/>
      <dgm:t>
        <a:bodyPr/>
        <a:lstStyle/>
        <a:p>
          <a:r>
            <a:rPr kumimoji="1" lang="ja-JP" altLang="en-US" sz="1200" dirty="0">
              <a:latin typeface="メイリオ" panose="020B0604030504040204" pitchFamily="50" charset="-128"/>
              <a:ea typeface="メイリオ" panose="020B0604030504040204" pitchFamily="50" charset="-128"/>
            </a:rPr>
            <a:t>会議後</a:t>
          </a:r>
        </a:p>
      </dgm:t>
    </dgm:pt>
    <dgm:pt modelId="{9EE90DFC-5986-42DC-997C-1FE16ED6A8AC}" type="parTrans" cxnId="{CE97A716-ED53-4563-950B-8DEA00C1215E}">
      <dgm:prSet/>
      <dgm:spPr/>
      <dgm:t>
        <a:bodyPr/>
        <a:lstStyle/>
        <a:p>
          <a:endParaRPr kumimoji="1" lang="ja-JP" altLang="en-US" sz="2000">
            <a:latin typeface="メイリオ" panose="020B0604030504040204" pitchFamily="50" charset="-128"/>
            <a:ea typeface="メイリオ" panose="020B0604030504040204" pitchFamily="50" charset="-128"/>
          </a:endParaRPr>
        </a:p>
      </dgm:t>
    </dgm:pt>
    <dgm:pt modelId="{3A8DB064-C47C-4A99-94CE-AEBF37D361A6}" type="sibTrans" cxnId="{CE97A716-ED53-4563-950B-8DEA00C1215E}">
      <dgm:prSet/>
      <dgm:spPr/>
      <dgm:t>
        <a:bodyPr/>
        <a:lstStyle/>
        <a:p>
          <a:endParaRPr kumimoji="1" lang="ja-JP" altLang="en-US" sz="2000">
            <a:latin typeface="メイリオ" panose="020B0604030504040204" pitchFamily="50" charset="-128"/>
            <a:ea typeface="メイリオ" panose="020B0604030504040204" pitchFamily="50" charset="-128"/>
          </a:endParaRPr>
        </a:p>
      </dgm:t>
    </dgm:pt>
    <dgm:pt modelId="{B4F0A36B-FA6C-4240-AAA4-463D0CEEB9C3}" type="pres">
      <dgm:prSet presAssocID="{8CE67845-05FA-4051-8B6D-1866AF0B6072}" presName="Name0" presStyleCnt="0">
        <dgm:presLayoutVars>
          <dgm:dir/>
          <dgm:resizeHandles val="exact"/>
        </dgm:presLayoutVars>
      </dgm:prSet>
      <dgm:spPr/>
    </dgm:pt>
    <dgm:pt modelId="{704F243C-6F00-4FF6-9A7D-DC73982F06CD}" type="pres">
      <dgm:prSet presAssocID="{3093D69E-D250-4792-A931-FD1FE9DF3219}" presName="parTxOnly" presStyleLbl="node1" presStyleIdx="0" presStyleCnt="3" custScaleX="22195" custLinFactX="-4603" custLinFactNeighborX="-100000" custLinFactNeighborY="229">
        <dgm:presLayoutVars>
          <dgm:bulletEnabled val="1"/>
        </dgm:presLayoutVars>
      </dgm:prSet>
      <dgm:spPr/>
    </dgm:pt>
    <dgm:pt modelId="{870E063B-6109-4432-BC85-9711E3344C68}" type="pres">
      <dgm:prSet presAssocID="{1DE8CCAC-ADBB-4DE0-AE57-14B5FFF4534E}" presName="parSpace" presStyleCnt="0"/>
      <dgm:spPr/>
    </dgm:pt>
    <dgm:pt modelId="{FCEBB1AF-BBFE-45F6-AB1A-C6C79D4BB6C2}" type="pres">
      <dgm:prSet presAssocID="{449F99A9-0B05-4737-90C1-D8B3E05E5E44}" presName="parTxOnly" presStyleLbl="node1" presStyleIdx="1" presStyleCnt="3" custScaleX="54616" custScaleY="70233" custLinFactNeighborX="124" custLinFactNeighborY="-227">
        <dgm:presLayoutVars>
          <dgm:bulletEnabled val="1"/>
        </dgm:presLayoutVars>
      </dgm:prSet>
      <dgm:spPr/>
    </dgm:pt>
    <dgm:pt modelId="{24C00492-13FA-4581-A916-2EC178245B4B}" type="pres">
      <dgm:prSet presAssocID="{D42CAF1E-69C6-4271-AA9C-690E14F17062}" presName="parSpace" presStyleCnt="0"/>
      <dgm:spPr/>
    </dgm:pt>
    <dgm:pt modelId="{CFA0C1FE-E65E-427E-9CEA-7B03B3444587}" type="pres">
      <dgm:prSet presAssocID="{FC785B0F-515C-4A0E-9110-F60AAA5232C8}" presName="parTxOnly" presStyleLbl="node1" presStyleIdx="2" presStyleCnt="3" custScaleX="23473" custLinFactX="8088" custLinFactNeighborX="100000" custLinFactNeighborY="-450">
        <dgm:presLayoutVars>
          <dgm:bulletEnabled val="1"/>
        </dgm:presLayoutVars>
      </dgm:prSet>
      <dgm:spPr/>
    </dgm:pt>
  </dgm:ptLst>
  <dgm:cxnLst>
    <dgm:cxn modelId="{CE97A716-ED53-4563-950B-8DEA00C1215E}" srcId="{8CE67845-05FA-4051-8B6D-1866AF0B6072}" destId="{FC785B0F-515C-4A0E-9110-F60AAA5232C8}" srcOrd="2" destOrd="0" parTransId="{9EE90DFC-5986-42DC-997C-1FE16ED6A8AC}" sibTransId="{3A8DB064-C47C-4A99-94CE-AEBF37D361A6}"/>
    <dgm:cxn modelId="{F2B88F5A-ADDE-47AE-A6EF-49E27EC60520}" srcId="{8CE67845-05FA-4051-8B6D-1866AF0B6072}" destId="{3093D69E-D250-4792-A931-FD1FE9DF3219}" srcOrd="0" destOrd="0" parTransId="{B6B92D6A-41B6-4D37-B5D7-2FE4DB4790A1}" sibTransId="{1DE8CCAC-ADBB-4DE0-AE57-14B5FFF4534E}"/>
    <dgm:cxn modelId="{33174985-5B93-42FF-8433-502444F76C0F}" type="presOf" srcId="{449F99A9-0B05-4737-90C1-D8B3E05E5E44}" destId="{FCEBB1AF-BBFE-45F6-AB1A-C6C79D4BB6C2}" srcOrd="0" destOrd="0" presId="urn:microsoft.com/office/officeart/2005/8/layout/hChevron3"/>
    <dgm:cxn modelId="{E818A0A2-F7A0-4415-9512-B152DAE48A1C}" type="presOf" srcId="{8CE67845-05FA-4051-8B6D-1866AF0B6072}" destId="{B4F0A36B-FA6C-4240-AAA4-463D0CEEB9C3}" srcOrd="0" destOrd="0" presId="urn:microsoft.com/office/officeart/2005/8/layout/hChevron3"/>
    <dgm:cxn modelId="{EF70AEC8-6B5E-4DDB-8525-FB1A942A4B79}" srcId="{8CE67845-05FA-4051-8B6D-1866AF0B6072}" destId="{449F99A9-0B05-4737-90C1-D8B3E05E5E44}" srcOrd="1" destOrd="0" parTransId="{9CAFC493-D1BC-4FC0-BD83-84917540F262}" sibTransId="{D42CAF1E-69C6-4271-AA9C-690E14F17062}"/>
    <dgm:cxn modelId="{613BDCCF-9BE2-4EB6-8FFE-C1B8F5ED43B9}" type="presOf" srcId="{FC785B0F-515C-4A0E-9110-F60AAA5232C8}" destId="{CFA0C1FE-E65E-427E-9CEA-7B03B3444587}" srcOrd="0" destOrd="0" presId="urn:microsoft.com/office/officeart/2005/8/layout/hChevron3"/>
    <dgm:cxn modelId="{86DC59FD-86E8-4528-AF1A-D2A328B1B921}" type="presOf" srcId="{3093D69E-D250-4792-A931-FD1FE9DF3219}" destId="{704F243C-6F00-4FF6-9A7D-DC73982F06CD}" srcOrd="0" destOrd="0" presId="urn:microsoft.com/office/officeart/2005/8/layout/hChevron3"/>
    <dgm:cxn modelId="{893A2EC6-2494-47A7-A8AA-5C4459618A81}" type="presParOf" srcId="{B4F0A36B-FA6C-4240-AAA4-463D0CEEB9C3}" destId="{704F243C-6F00-4FF6-9A7D-DC73982F06CD}" srcOrd="0" destOrd="0" presId="urn:microsoft.com/office/officeart/2005/8/layout/hChevron3"/>
    <dgm:cxn modelId="{8B939DF3-A997-4810-BC69-3C1CDC4CED4C}" type="presParOf" srcId="{B4F0A36B-FA6C-4240-AAA4-463D0CEEB9C3}" destId="{870E063B-6109-4432-BC85-9711E3344C68}" srcOrd="1" destOrd="0" presId="urn:microsoft.com/office/officeart/2005/8/layout/hChevron3"/>
    <dgm:cxn modelId="{E7C43197-C472-472D-B42D-76F9887B8867}" type="presParOf" srcId="{B4F0A36B-FA6C-4240-AAA4-463D0CEEB9C3}" destId="{FCEBB1AF-BBFE-45F6-AB1A-C6C79D4BB6C2}" srcOrd="2" destOrd="0" presId="urn:microsoft.com/office/officeart/2005/8/layout/hChevron3"/>
    <dgm:cxn modelId="{EA210782-D771-435C-99CC-AB22F747B22E}" type="presParOf" srcId="{B4F0A36B-FA6C-4240-AAA4-463D0CEEB9C3}" destId="{24C00492-13FA-4581-A916-2EC178245B4B}" srcOrd="3" destOrd="0" presId="urn:microsoft.com/office/officeart/2005/8/layout/hChevron3"/>
    <dgm:cxn modelId="{1E9928DA-5DB7-4D9D-AA33-E5AAB36862A1}" type="presParOf" srcId="{B4F0A36B-FA6C-4240-AAA4-463D0CEEB9C3}" destId="{CFA0C1FE-E65E-427E-9CEA-7B03B3444587}" srcOrd="4" destOrd="0" presId="urn:microsoft.com/office/officeart/2005/8/layout/hChevron3"/>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B68E32-1A95-4D52-A2A7-358BA881BB22}">
      <dsp:nvSpPr>
        <dsp:cNvPr id="0" name=""/>
        <dsp:cNvSpPr/>
      </dsp:nvSpPr>
      <dsp:spPr>
        <a:xfrm>
          <a:off x="144303" y="0"/>
          <a:ext cx="2376008" cy="288000"/>
        </a:xfrm>
        <a:prstGeom prst="chevron">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kumimoji="1" lang="ja-JP" altLang="en-US" sz="1600" b="1" kern="1200" dirty="0">
              <a:latin typeface="メイリオ" panose="020B0604030504040204" pitchFamily="50" charset="-128"/>
              <a:ea typeface="メイリオ" panose="020B0604030504040204" pitchFamily="50" charset="-128"/>
            </a:rPr>
            <a:t>申請受付</a:t>
          </a:r>
        </a:p>
      </dsp:txBody>
      <dsp:txXfrm>
        <a:off x="288303" y="0"/>
        <a:ext cx="2088008" cy="288000"/>
      </dsp:txXfrm>
    </dsp:sp>
    <dsp:sp modelId="{55E14FD6-A255-4470-953A-65E511F7AE97}">
      <dsp:nvSpPr>
        <dsp:cNvPr id="0" name=""/>
        <dsp:cNvSpPr/>
      </dsp:nvSpPr>
      <dsp:spPr>
        <a:xfrm>
          <a:off x="2394117" y="0"/>
          <a:ext cx="3168039" cy="288000"/>
        </a:xfrm>
        <a:prstGeom prst="chevron">
          <a:avLst/>
        </a:prstGeom>
        <a:gradFill rotWithShape="0">
          <a:gsLst>
            <a:gs pos="0">
              <a:schemeClr val="accent5">
                <a:hueOff val="-3311292"/>
                <a:satOff val="13270"/>
                <a:lumOff val="2876"/>
                <a:alphaOff val="0"/>
                <a:shade val="51000"/>
                <a:satMod val="130000"/>
              </a:schemeClr>
            </a:gs>
            <a:gs pos="80000">
              <a:schemeClr val="accent5">
                <a:hueOff val="-3311292"/>
                <a:satOff val="13270"/>
                <a:lumOff val="2876"/>
                <a:alphaOff val="0"/>
                <a:shade val="93000"/>
                <a:satMod val="130000"/>
              </a:schemeClr>
            </a:gs>
            <a:gs pos="100000">
              <a:schemeClr val="accent5">
                <a:hueOff val="-3311292"/>
                <a:satOff val="13270"/>
                <a:lumOff val="287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kumimoji="1" lang="ja-JP" altLang="en-US" sz="1600" b="1" kern="1200" dirty="0">
              <a:latin typeface="メイリオ" panose="020B0604030504040204" pitchFamily="50" charset="-128"/>
              <a:ea typeface="メイリオ" panose="020B0604030504040204" pitchFamily="50" charset="-128"/>
            </a:rPr>
            <a:t>手数料納付</a:t>
          </a:r>
        </a:p>
      </dsp:txBody>
      <dsp:txXfrm>
        <a:off x="2538117" y="0"/>
        <a:ext cx="2880039" cy="288000"/>
      </dsp:txXfrm>
    </dsp:sp>
    <dsp:sp modelId="{EDB107DD-C5E6-4717-B4C3-B6D48F4EC0BF}">
      <dsp:nvSpPr>
        <dsp:cNvPr id="0" name=""/>
        <dsp:cNvSpPr/>
      </dsp:nvSpPr>
      <dsp:spPr>
        <a:xfrm>
          <a:off x="5422857" y="0"/>
          <a:ext cx="2036885" cy="288000"/>
        </a:xfrm>
        <a:prstGeom prst="chevron">
          <a:avLst/>
        </a:prstGeom>
        <a:gradFill rotWithShape="0">
          <a:gsLst>
            <a:gs pos="0">
              <a:schemeClr val="accent5">
                <a:hueOff val="-6622584"/>
                <a:satOff val="26541"/>
                <a:lumOff val="5752"/>
                <a:alphaOff val="0"/>
                <a:shade val="51000"/>
                <a:satMod val="130000"/>
              </a:schemeClr>
            </a:gs>
            <a:gs pos="80000">
              <a:schemeClr val="accent5">
                <a:hueOff val="-6622584"/>
                <a:satOff val="26541"/>
                <a:lumOff val="5752"/>
                <a:alphaOff val="0"/>
                <a:shade val="93000"/>
                <a:satMod val="130000"/>
              </a:schemeClr>
            </a:gs>
            <a:gs pos="100000">
              <a:schemeClr val="accent5">
                <a:hueOff val="-6622584"/>
                <a:satOff val="26541"/>
                <a:lumOff val="5752"/>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kumimoji="1" lang="ja-JP" altLang="en-US" sz="1600" b="1" kern="1200" dirty="0">
              <a:latin typeface="メイリオ" panose="020B0604030504040204" pitchFamily="50" charset="-128"/>
              <a:ea typeface="メイリオ" panose="020B0604030504040204" pitchFamily="50" charset="-128"/>
            </a:rPr>
            <a:t>審査</a:t>
          </a:r>
        </a:p>
      </dsp:txBody>
      <dsp:txXfrm>
        <a:off x="5566857" y="0"/>
        <a:ext cx="1748885" cy="288000"/>
      </dsp:txXfrm>
    </dsp:sp>
    <dsp:sp modelId="{4E2B925D-27A7-4F53-A379-6CA98ADF0C50}">
      <dsp:nvSpPr>
        <dsp:cNvPr id="0" name=""/>
        <dsp:cNvSpPr/>
      </dsp:nvSpPr>
      <dsp:spPr>
        <a:xfrm>
          <a:off x="7354425" y="0"/>
          <a:ext cx="1081775" cy="288000"/>
        </a:xfrm>
        <a:prstGeom prst="chevron">
          <a:avLst/>
        </a:prstGeom>
        <a:solidFill>
          <a:schemeClr val="bg1"/>
        </a:solidFill>
        <a:ln>
          <a:solidFill>
            <a:schemeClr val="tx1"/>
          </a:solidFill>
          <a:prstDash val="dash"/>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dsp:spPr>
      <dsp:style>
        <a:lnRef idx="0">
          <a:scrgbClr r="0" g="0" b="0"/>
        </a:lnRef>
        <a:fillRef idx="3">
          <a:scrgbClr r="0" g="0" b="0"/>
        </a:fillRef>
        <a:effectRef idx="3">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kumimoji="1" lang="ja-JP" altLang="en-US" sz="1600" b="1" kern="1200" dirty="0">
              <a:solidFill>
                <a:schemeClr val="bg1">
                  <a:lumMod val="65000"/>
                </a:schemeClr>
              </a:solidFill>
              <a:latin typeface="メイリオ" panose="020B0604030504040204" pitchFamily="50" charset="-128"/>
              <a:ea typeface="メイリオ" panose="020B0604030504040204" pitchFamily="50" charset="-128"/>
            </a:rPr>
            <a:t>許可</a:t>
          </a:r>
        </a:p>
      </dsp:txBody>
      <dsp:txXfrm>
        <a:off x="7498425" y="0"/>
        <a:ext cx="793775" cy="2880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4F243C-6F00-4FF6-9A7D-DC73982F06CD}">
      <dsp:nvSpPr>
        <dsp:cNvPr id="0" name=""/>
        <dsp:cNvSpPr/>
      </dsp:nvSpPr>
      <dsp:spPr>
        <a:xfrm>
          <a:off x="0" y="0"/>
          <a:ext cx="1817167" cy="252000"/>
        </a:xfrm>
        <a:prstGeom prst="homePlate">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4008" tIns="32004" rIns="16002" bIns="32004" numCol="1" spcCol="1270" anchor="ctr" anchorCtr="0">
          <a:noAutofit/>
        </a:bodyPr>
        <a:lstStyle/>
        <a:p>
          <a:pPr marL="0" lvl="0" indent="0" algn="ctr" defTabSz="533400">
            <a:lnSpc>
              <a:spcPct val="90000"/>
            </a:lnSpc>
            <a:spcBef>
              <a:spcPct val="0"/>
            </a:spcBef>
            <a:spcAft>
              <a:spcPct val="35000"/>
            </a:spcAft>
            <a:buNone/>
          </a:pPr>
          <a:r>
            <a:rPr kumimoji="1" lang="ja-JP" altLang="en-US" sz="1200" kern="1200" dirty="0">
              <a:latin typeface="メイリオ" panose="020B0604030504040204" pitchFamily="50" charset="-128"/>
              <a:ea typeface="メイリオ" panose="020B0604030504040204" pitchFamily="50" charset="-128"/>
            </a:rPr>
            <a:t>会議準備（会議前）</a:t>
          </a:r>
        </a:p>
      </dsp:txBody>
      <dsp:txXfrm>
        <a:off x="0" y="0"/>
        <a:ext cx="1754167" cy="252000"/>
      </dsp:txXfrm>
    </dsp:sp>
    <dsp:sp modelId="{FCEBB1AF-BBFE-45F6-AB1A-C6C79D4BB6C2}">
      <dsp:nvSpPr>
        <dsp:cNvPr id="0" name=""/>
        <dsp:cNvSpPr/>
      </dsp:nvSpPr>
      <dsp:spPr>
        <a:xfrm>
          <a:off x="1811573" y="0"/>
          <a:ext cx="4471565" cy="252000"/>
        </a:xfrm>
        <a:prstGeom prst="chevron">
          <a:avLst/>
        </a:prstGeom>
        <a:gradFill rotWithShape="0">
          <a:gsLst>
            <a:gs pos="0">
              <a:schemeClr val="accent4">
                <a:hueOff val="-2232385"/>
                <a:satOff val="13449"/>
                <a:lumOff val="1078"/>
                <a:alphaOff val="0"/>
                <a:shade val="51000"/>
                <a:satMod val="130000"/>
              </a:schemeClr>
            </a:gs>
            <a:gs pos="80000">
              <a:schemeClr val="accent4">
                <a:hueOff val="-2232385"/>
                <a:satOff val="13449"/>
                <a:lumOff val="1078"/>
                <a:alphaOff val="0"/>
                <a:shade val="93000"/>
                <a:satMod val="130000"/>
              </a:schemeClr>
            </a:gs>
            <a:gs pos="100000">
              <a:schemeClr val="accent4">
                <a:hueOff val="-2232385"/>
                <a:satOff val="13449"/>
                <a:lumOff val="107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8006" tIns="32004" rIns="16002" bIns="32004" numCol="1" spcCol="1270" anchor="ctr" anchorCtr="0">
          <a:noAutofit/>
        </a:bodyPr>
        <a:lstStyle/>
        <a:p>
          <a:pPr marL="0" lvl="0" indent="0" algn="ctr" defTabSz="533400">
            <a:lnSpc>
              <a:spcPct val="90000"/>
            </a:lnSpc>
            <a:spcBef>
              <a:spcPct val="0"/>
            </a:spcBef>
            <a:spcAft>
              <a:spcPct val="35000"/>
            </a:spcAft>
            <a:buNone/>
          </a:pPr>
          <a:r>
            <a:rPr kumimoji="1" lang="ja-JP" altLang="en-US" sz="1200" kern="1200" dirty="0">
              <a:latin typeface="メイリオ" panose="020B0604030504040204" pitchFamily="50" charset="-128"/>
              <a:ea typeface="メイリオ" panose="020B0604030504040204" pitchFamily="50" charset="-128"/>
            </a:rPr>
            <a:t>会議開催中</a:t>
          </a:r>
        </a:p>
      </dsp:txBody>
      <dsp:txXfrm>
        <a:off x="1937573" y="0"/>
        <a:ext cx="4219565" cy="252000"/>
      </dsp:txXfrm>
    </dsp:sp>
    <dsp:sp modelId="{CFA0C1FE-E65E-427E-9CEA-7B03B3444587}">
      <dsp:nvSpPr>
        <dsp:cNvPr id="0" name=""/>
        <dsp:cNvSpPr/>
      </dsp:nvSpPr>
      <dsp:spPr>
        <a:xfrm>
          <a:off x="6273484" y="0"/>
          <a:ext cx="1921800" cy="252000"/>
        </a:xfrm>
        <a:prstGeom prst="chevron">
          <a:avLst/>
        </a:prstGeom>
        <a:gradFill rotWithShape="0">
          <a:gsLst>
            <a:gs pos="0">
              <a:schemeClr val="accent4">
                <a:hueOff val="-4464770"/>
                <a:satOff val="26899"/>
                <a:lumOff val="2156"/>
                <a:alphaOff val="0"/>
                <a:shade val="51000"/>
                <a:satMod val="130000"/>
              </a:schemeClr>
            </a:gs>
            <a:gs pos="80000">
              <a:schemeClr val="accent4">
                <a:hueOff val="-4464770"/>
                <a:satOff val="26899"/>
                <a:lumOff val="2156"/>
                <a:alphaOff val="0"/>
                <a:shade val="93000"/>
                <a:satMod val="130000"/>
              </a:schemeClr>
            </a:gs>
            <a:gs pos="100000">
              <a:schemeClr val="accent4">
                <a:hueOff val="-4464770"/>
                <a:satOff val="26899"/>
                <a:lumOff val="215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8006" tIns="32004" rIns="16002" bIns="32004" numCol="1" spcCol="1270" anchor="ctr" anchorCtr="0">
          <a:noAutofit/>
        </a:bodyPr>
        <a:lstStyle/>
        <a:p>
          <a:pPr marL="0" lvl="0" indent="0" algn="ctr" defTabSz="533400">
            <a:lnSpc>
              <a:spcPct val="90000"/>
            </a:lnSpc>
            <a:spcBef>
              <a:spcPct val="0"/>
            </a:spcBef>
            <a:spcAft>
              <a:spcPct val="35000"/>
            </a:spcAft>
            <a:buNone/>
          </a:pPr>
          <a:r>
            <a:rPr kumimoji="1" lang="ja-JP" altLang="en-US" sz="1200" kern="1200" dirty="0">
              <a:latin typeface="メイリオ" panose="020B0604030504040204" pitchFamily="50" charset="-128"/>
              <a:ea typeface="メイリオ" panose="020B0604030504040204" pitchFamily="50" charset="-128"/>
            </a:rPr>
            <a:t>会議後</a:t>
          </a:r>
        </a:p>
      </dsp:txBody>
      <dsp:txXfrm>
        <a:off x="6399484" y="0"/>
        <a:ext cx="1669800" cy="252000"/>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3" y="0"/>
            <a:ext cx="2949575" cy="496888"/>
          </a:xfrm>
          <a:prstGeom prst="rect">
            <a:avLst/>
          </a:prstGeom>
        </p:spPr>
        <p:txBody>
          <a:bodyPr vert="horz" lIns="91417" tIns="45711" rIns="91417" bIns="45711"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56041" y="0"/>
            <a:ext cx="2949575" cy="496888"/>
          </a:xfrm>
          <a:prstGeom prst="rect">
            <a:avLst/>
          </a:prstGeom>
        </p:spPr>
        <p:txBody>
          <a:bodyPr vert="horz" lIns="91417" tIns="45711" rIns="91417" bIns="45711" rtlCol="0"/>
          <a:lstStyle>
            <a:lvl1pPr algn="r">
              <a:defRPr sz="1200"/>
            </a:lvl1pPr>
          </a:lstStyle>
          <a:p>
            <a:fld id="{BF868B9E-B285-4A45-9CF7-6DC8372BDF37}" type="datetimeFigureOut">
              <a:rPr kumimoji="1" lang="ja-JP" altLang="en-US" smtClean="0"/>
              <a:t>2024/3/21</a:t>
            </a:fld>
            <a:endParaRPr kumimoji="1" lang="ja-JP" altLang="en-US"/>
          </a:p>
        </p:txBody>
      </p:sp>
      <p:sp>
        <p:nvSpPr>
          <p:cNvPr id="4" name="フッター プレースホルダー 3"/>
          <p:cNvSpPr>
            <a:spLocks noGrp="1"/>
          </p:cNvSpPr>
          <p:nvPr>
            <p:ph type="ftr" sz="quarter" idx="2"/>
          </p:nvPr>
        </p:nvSpPr>
        <p:spPr>
          <a:xfrm>
            <a:off x="3" y="9440863"/>
            <a:ext cx="2949575" cy="496887"/>
          </a:xfrm>
          <a:prstGeom prst="rect">
            <a:avLst/>
          </a:prstGeom>
        </p:spPr>
        <p:txBody>
          <a:bodyPr vert="horz" lIns="91417" tIns="45711" rIns="91417" bIns="45711"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6041" y="9440863"/>
            <a:ext cx="2949575" cy="496887"/>
          </a:xfrm>
          <a:prstGeom prst="rect">
            <a:avLst/>
          </a:prstGeom>
        </p:spPr>
        <p:txBody>
          <a:bodyPr vert="horz" lIns="91417" tIns="45711" rIns="91417" bIns="45711" rtlCol="0" anchor="b"/>
          <a:lstStyle>
            <a:lvl1pPr algn="r">
              <a:defRPr sz="1200"/>
            </a:lvl1pPr>
          </a:lstStyle>
          <a:p>
            <a:fld id="{07C14DE1-35E5-49A1-9D54-83ABAF301631}" type="slidenum">
              <a:rPr kumimoji="1" lang="ja-JP" altLang="en-US" smtClean="0"/>
              <a:t>‹#›</a:t>
            </a:fld>
            <a:endParaRPr kumimoji="1" lang="ja-JP" altLang="en-US"/>
          </a:p>
        </p:txBody>
      </p:sp>
    </p:spTree>
    <p:extLst>
      <p:ext uri="{BB962C8B-B14F-4D97-AF65-F5344CB8AC3E}">
        <p14:creationId xmlns:p14="http://schemas.microsoft.com/office/powerpoint/2010/main" val="2910489614"/>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4"/>
            <a:ext cx="2949787" cy="496967"/>
          </a:xfrm>
          <a:prstGeom prst="rect">
            <a:avLst/>
          </a:prstGeom>
        </p:spPr>
        <p:txBody>
          <a:bodyPr vert="horz" lIns="91412" tIns="45708" rIns="91412" bIns="45708"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42" y="4"/>
            <a:ext cx="2949787" cy="496967"/>
          </a:xfrm>
          <a:prstGeom prst="rect">
            <a:avLst/>
          </a:prstGeom>
        </p:spPr>
        <p:txBody>
          <a:bodyPr vert="horz" lIns="91412" tIns="45708" rIns="91412" bIns="45708" rtlCol="0"/>
          <a:lstStyle>
            <a:lvl1pPr algn="r">
              <a:defRPr sz="1200"/>
            </a:lvl1pPr>
          </a:lstStyle>
          <a:p>
            <a:fld id="{3F2D28A0-6F62-4A73-959C-6359E5DDD042}" type="datetimeFigureOut">
              <a:rPr kumimoji="1" lang="ja-JP" altLang="en-US" smtClean="0"/>
              <a:t>2024/3/21</a:t>
            </a:fld>
            <a:endParaRPr kumimoji="1" lang="ja-JP" altLang="en-US"/>
          </a:p>
        </p:txBody>
      </p:sp>
      <p:sp>
        <p:nvSpPr>
          <p:cNvPr id="4" name="スライド イメージ プレースホルダー 3"/>
          <p:cNvSpPr>
            <a:spLocks noGrp="1" noRot="1" noChangeAspect="1"/>
          </p:cNvSpPr>
          <p:nvPr>
            <p:ph type="sldImg" idx="2"/>
          </p:nvPr>
        </p:nvSpPr>
        <p:spPr>
          <a:xfrm>
            <a:off x="919163" y="746125"/>
            <a:ext cx="4968875" cy="3725863"/>
          </a:xfrm>
          <a:prstGeom prst="rect">
            <a:avLst/>
          </a:prstGeom>
          <a:noFill/>
          <a:ln w="12700">
            <a:solidFill>
              <a:prstClr val="black"/>
            </a:solidFill>
          </a:ln>
        </p:spPr>
        <p:txBody>
          <a:bodyPr vert="horz" lIns="91412" tIns="45708" rIns="91412" bIns="45708" rtlCol="0" anchor="ctr"/>
          <a:lstStyle/>
          <a:p>
            <a:endParaRPr lang="ja-JP" altLang="en-US"/>
          </a:p>
        </p:txBody>
      </p:sp>
      <p:sp>
        <p:nvSpPr>
          <p:cNvPr id="5" name="ノート プレースホルダー 4"/>
          <p:cNvSpPr>
            <a:spLocks noGrp="1"/>
          </p:cNvSpPr>
          <p:nvPr>
            <p:ph type="body" sz="quarter" idx="3"/>
          </p:nvPr>
        </p:nvSpPr>
        <p:spPr>
          <a:xfrm>
            <a:off x="680721" y="4721185"/>
            <a:ext cx="5445760" cy="4472702"/>
          </a:xfrm>
          <a:prstGeom prst="rect">
            <a:avLst/>
          </a:prstGeom>
        </p:spPr>
        <p:txBody>
          <a:bodyPr vert="horz" lIns="91412" tIns="45708" rIns="91412" bIns="45708"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 y="9440650"/>
            <a:ext cx="2949787" cy="496967"/>
          </a:xfrm>
          <a:prstGeom prst="rect">
            <a:avLst/>
          </a:prstGeom>
        </p:spPr>
        <p:txBody>
          <a:bodyPr vert="horz" lIns="91412" tIns="45708" rIns="91412" bIns="45708"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42" y="9440650"/>
            <a:ext cx="2949787" cy="496967"/>
          </a:xfrm>
          <a:prstGeom prst="rect">
            <a:avLst/>
          </a:prstGeom>
        </p:spPr>
        <p:txBody>
          <a:bodyPr vert="horz" lIns="91412" tIns="45708" rIns="91412" bIns="45708" rtlCol="0" anchor="b"/>
          <a:lstStyle>
            <a:lvl1pPr algn="r">
              <a:defRPr sz="1200"/>
            </a:lvl1pPr>
          </a:lstStyle>
          <a:p>
            <a:fld id="{51875A66-8240-4C7B-8F63-ACC40D2513BA}" type="slidenum">
              <a:rPr kumimoji="1" lang="ja-JP" altLang="en-US" smtClean="0"/>
              <a:t>‹#›</a:t>
            </a:fld>
            <a:endParaRPr kumimoji="1" lang="ja-JP" altLang="en-US"/>
          </a:p>
        </p:txBody>
      </p:sp>
    </p:spTree>
    <p:extLst>
      <p:ext uri="{BB962C8B-B14F-4D97-AF65-F5344CB8AC3E}">
        <p14:creationId xmlns:p14="http://schemas.microsoft.com/office/powerpoint/2010/main" val="3136648269"/>
      </p:ext>
    </p:extLst>
  </p:cSld>
  <p:clrMap bg1="lt1" tx1="dk1" bg2="lt2" tx2="dk2" accent1="accent1" accent2="accent2" accent3="accent3" accent4="accent4" accent5="accent5" accent6="accent6" hlink="hlink" folHlink="folHlink"/>
  <p:hf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9163" y="746125"/>
            <a:ext cx="4968875" cy="372586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4A5C514A-B6EE-4628-87B8-3755CB0013A9}" type="slidenum">
              <a:rPr lang="ja-JP" altLang="en-US" smtClean="0">
                <a:solidFill>
                  <a:prstClr val="black"/>
                </a:solidFill>
              </a:rPr>
              <a:pPr/>
              <a:t>0</a:t>
            </a:fld>
            <a:endParaRPr lang="ja-JP" altLang="en-US" dirty="0">
              <a:solidFill>
                <a:prstClr val="black"/>
              </a:solidFill>
            </a:endParaRPr>
          </a:p>
        </p:txBody>
      </p:sp>
      <p:sp>
        <p:nvSpPr>
          <p:cNvPr id="5" name="ヘッダー プレースホルダー 4"/>
          <p:cNvSpPr>
            <a:spLocks noGrp="1"/>
          </p:cNvSpPr>
          <p:nvPr>
            <p:ph type="hdr" sz="quarter" idx="11"/>
          </p:nvPr>
        </p:nvSpPr>
        <p:spPr/>
        <p:txBody>
          <a:bodyPr/>
          <a:lstStyle/>
          <a:p>
            <a:endParaRPr kumimoji="1" lang="ja-JP" altLang="en-US" dirty="0"/>
          </a:p>
        </p:txBody>
      </p:sp>
    </p:spTree>
    <p:extLst>
      <p:ext uri="{BB962C8B-B14F-4D97-AF65-F5344CB8AC3E}">
        <p14:creationId xmlns:p14="http://schemas.microsoft.com/office/powerpoint/2010/main" val="11552632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9163" y="746125"/>
            <a:ext cx="4968875" cy="372586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1875A66-8240-4C7B-8F63-ACC40D2513BA}" type="slidenum">
              <a:rPr lang="ja-JP" altLang="en-US">
                <a:solidFill>
                  <a:prstClr val="black"/>
                </a:solidFill>
              </a:rPr>
              <a:pPr/>
              <a:t>2</a:t>
            </a:fld>
            <a:endParaRPr lang="ja-JP" altLang="en-US">
              <a:solidFill>
                <a:prstClr val="black"/>
              </a:solidFill>
            </a:endParaRPr>
          </a:p>
        </p:txBody>
      </p:sp>
      <p:sp>
        <p:nvSpPr>
          <p:cNvPr id="5" name="ヘッダー プレースホルダー 4"/>
          <p:cNvSpPr>
            <a:spLocks noGrp="1"/>
          </p:cNvSpPr>
          <p:nvPr>
            <p:ph type="hdr" sz="quarter" idx="11"/>
          </p:nvPr>
        </p:nvSpPr>
        <p:spPr/>
        <p:txBody>
          <a:bodyPr/>
          <a:lstStyle/>
          <a:p>
            <a:endParaRPr kumimoji="1" lang="ja-JP" altLang="en-US"/>
          </a:p>
        </p:txBody>
      </p:sp>
    </p:spTree>
    <p:extLst>
      <p:ext uri="{BB962C8B-B14F-4D97-AF65-F5344CB8AC3E}">
        <p14:creationId xmlns:p14="http://schemas.microsoft.com/office/powerpoint/2010/main" val="34548577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9163" y="746125"/>
            <a:ext cx="4968875" cy="372586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1875A66-8240-4C7B-8F63-ACC40D2513BA}" type="slidenum">
              <a:rPr lang="ja-JP" altLang="en-US">
                <a:solidFill>
                  <a:prstClr val="black"/>
                </a:solidFill>
              </a:rPr>
              <a:pPr/>
              <a:t>27</a:t>
            </a:fld>
            <a:endParaRPr lang="ja-JP" altLang="en-US">
              <a:solidFill>
                <a:prstClr val="black"/>
              </a:solidFill>
            </a:endParaRPr>
          </a:p>
        </p:txBody>
      </p:sp>
    </p:spTree>
    <p:extLst>
      <p:ext uri="{BB962C8B-B14F-4D97-AF65-F5344CB8AC3E}">
        <p14:creationId xmlns:p14="http://schemas.microsoft.com/office/powerpoint/2010/main" val="15602541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9163" y="746125"/>
            <a:ext cx="4968875" cy="372586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63777EF0-3F4C-46BE-95A4-3421FFFD8177}" type="slidenum">
              <a:rPr lang="ja-JP" altLang="en-US" smtClean="0">
                <a:solidFill>
                  <a:prstClr val="black"/>
                </a:solidFill>
              </a:rPr>
              <a:pPr/>
              <a:t>32</a:t>
            </a:fld>
            <a:endParaRPr lang="ja-JP" altLang="en-US" dirty="0">
              <a:solidFill>
                <a:prstClr val="black"/>
              </a:solidFill>
            </a:endParaRPr>
          </a:p>
        </p:txBody>
      </p:sp>
    </p:spTree>
    <p:extLst>
      <p:ext uri="{BB962C8B-B14F-4D97-AF65-F5344CB8AC3E}">
        <p14:creationId xmlns:p14="http://schemas.microsoft.com/office/powerpoint/2010/main" val="39616772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9163" y="746125"/>
            <a:ext cx="4968875" cy="372586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F5B65995-D060-42C8-8F20-A1FCCDAC0113}" type="slidenum">
              <a:rPr lang="ja-JP" altLang="en-US" smtClean="0">
                <a:solidFill>
                  <a:prstClr val="black"/>
                </a:solidFill>
              </a:rPr>
              <a:pPr/>
              <a:t>33</a:t>
            </a:fld>
            <a:endParaRPr lang="ja-JP" altLang="en-US">
              <a:solidFill>
                <a:prstClr val="black"/>
              </a:solidFill>
            </a:endParaRPr>
          </a:p>
        </p:txBody>
      </p:sp>
    </p:spTree>
    <p:extLst>
      <p:ext uri="{BB962C8B-B14F-4D97-AF65-F5344CB8AC3E}">
        <p14:creationId xmlns:p14="http://schemas.microsoft.com/office/powerpoint/2010/main" val="276416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9163" y="746125"/>
            <a:ext cx="4968875" cy="372586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1875A66-8240-4C7B-8F63-ACC40D2513BA}" type="slidenum">
              <a:rPr lang="ja-JP" altLang="en-US">
                <a:solidFill>
                  <a:prstClr val="black"/>
                </a:solidFill>
              </a:rPr>
              <a:pPr/>
              <a:t>36</a:t>
            </a:fld>
            <a:endParaRPr lang="ja-JP" altLang="en-US">
              <a:solidFill>
                <a:prstClr val="black"/>
              </a:solidFill>
            </a:endParaRPr>
          </a:p>
        </p:txBody>
      </p:sp>
    </p:spTree>
    <p:extLst>
      <p:ext uri="{BB962C8B-B14F-4D97-AF65-F5344CB8AC3E}">
        <p14:creationId xmlns:p14="http://schemas.microsoft.com/office/powerpoint/2010/main" val="1122107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7"/>
            <a:ext cx="77724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7791D223-6A27-4327-8087-FA06212A7E85}" type="slidenum">
              <a:rPr kumimoji="1" lang="ja-JP" altLang="en-US" smtClean="0"/>
              <a:t>‹#›</a:t>
            </a:fld>
            <a:endParaRPr kumimoji="1" lang="ja-JP" altLang="en-US"/>
          </a:p>
        </p:txBody>
      </p:sp>
    </p:spTree>
    <p:extLst>
      <p:ext uri="{BB962C8B-B14F-4D97-AF65-F5344CB8AC3E}">
        <p14:creationId xmlns:p14="http://schemas.microsoft.com/office/powerpoint/2010/main" val="11042685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7791D223-6A27-4327-8087-FA06212A7E85}" type="slidenum">
              <a:rPr kumimoji="1" lang="ja-JP" altLang="en-US" smtClean="0"/>
              <a:t>‹#›</a:t>
            </a:fld>
            <a:endParaRPr kumimoji="1" lang="ja-JP" altLang="en-US"/>
          </a:p>
        </p:txBody>
      </p:sp>
    </p:spTree>
    <p:extLst>
      <p:ext uri="{BB962C8B-B14F-4D97-AF65-F5344CB8AC3E}">
        <p14:creationId xmlns:p14="http://schemas.microsoft.com/office/powerpoint/2010/main" val="4830476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40"/>
            <a:ext cx="205740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57200" y="274640"/>
            <a:ext cx="601980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7791D223-6A27-4327-8087-FA06212A7E85}" type="slidenum">
              <a:rPr kumimoji="1" lang="ja-JP" altLang="en-US" smtClean="0"/>
              <a:t>‹#›</a:t>
            </a:fld>
            <a:endParaRPr kumimoji="1" lang="ja-JP" altLang="en-US"/>
          </a:p>
        </p:txBody>
      </p:sp>
    </p:spTree>
    <p:extLst>
      <p:ext uri="{BB962C8B-B14F-4D97-AF65-F5344CB8AC3E}">
        <p14:creationId xmlns:p14="http://schemas.microsoft.com/office/powerpoint/2010/main" val="26048832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7791D223-6A27-4327-8087-FA06212A7E85}" type="slidenum">
              <a:rPr kumimoji="1" lang="ja-JP" altLang="en-US" smtClean="0"/>
              <a:t>‹#›</a:t>
            </a:fld>
            <a:endParaRPr kumimoji="1" lang="ja-JP" altLang="en-US"/>
          </a:p>
        </p:txBody>
      </p:sp>
    </p:spTree>
    <p:extLst>
      <p:ext uri="{BB962C8B-B14F-4D97-AF65-F5344CB8AC3E}">
        <p14:creationId xmlns:p14="http://schemas.microsoft.com/office/powerpoint/2010/main" val="18003047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2"/>
            <a:ext cx="77724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7791D223-6A27-4327-8087-FA06212A7E85}" type="slidenum">
              <a:rPr kumimoji="1" lang="ja-JP" altLang="en-US" smtClean="0"/>
              <a:t>‹#›</a:t>
            </a:fld>
            <a:endParaRPr kumimoji="1" lang="ja-JP" altLang="en-US"/>
          </a:p>
        </p:txBody>
      </p:sp>
    </p:spTree>
    <p:extLst>
      <p:ext uri="{BB962C8B-B14F-4D97-AF65-F5344CB8AC3E}">
        <p14:creationId xmlns:p14="http://schemas.microsoft.com/office/powerpoint/2010/main" val="41761226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7791D223-6A27-4327-8087-FA06212A7E85}" type="slidenum">
              <a:rPr kumimoji="1" lang="ja-JP" altLang="en-US" smtClean="0"/>
              <a:t>‹#›</a:t>
            </a:fld>
            <a:endParaRPr kumimoji="1" lang="ja-JP" altLang="en-US"/>
          </a:p>
        </p:txBody>
      </p:sp>
    </p:spTree>
    <p:extLst>
      <p:ext uri="{BB962C8B-B14F-4D97-AF65-F5344CB8AC3E}">
        <p14:creationId xmlns:p14="http://schemas.microsoft.com/office/powerpoint/2010/main" val="32918569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7791D223-6A27-4327-8087-FA06212A7E85}" type="slidenum">
              <a:rPr kumimoji="1" lang="ja-JP" altLang="en-US" smtClean="0"/>
              <a:t>‹#›</a:t>
            </a:fld>
            <a:endParaRPr kumimoji="1" lang="ja-JP" altLang="en-US"/>
          </a:p>
        </p:txBody>
      </p:sp>
    </p:spTree>
    <p:extLst>
      <p:ext uri="{BB962C8B-B14F-4D97-AF65-F5344CB8AC3E}">
        <p14:creationId xmlns:p14="http://schemas.microsoft.com/office/powerpoint/2010/main" val="3526176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7791D223-6A27-4327-8087-FA06212A7E85}" type="slidenum">
              <a:rPr kumimoji="1" lang="ja-JP" altLang="en-US" smtClean="0"/>
              <a:t>‹#›</a:t>
            </a:fld>
            <a:endParaRPr kumimoji="1" lang="ja-JP" altLang="en-US"/>
          </a:p>
        </p:txBody>
      </p:sp>
    </p:spTree>
    <p:extLst>
      <p:ext uri="{BB962C8B-B14F-4D97-AF65-F5344CB8AC3E}">
        <p14:creationId xmlns:p14="http://schemas.microsoft.com/office/powerpoint/2010/main" val="21443132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行政経営の取組み　ページ番号">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7028910" y="6484255"/>
            <a:ext cx="2133600" cy="365125"/>
          </a:xfrm>
        </p:spPr>
        <p:txBody>
          <a:bodyPr/>
          <a:lstStyle>
            <a:lvl1pPr>
              <a:defRPr sz="1600">
                <a:solidFill>
                  <a:schemeClr val="tx1"/>
                </a:solidFill>
              </a:defRPr>
            </a:lvl1pPr>
          </a:lstStyle>
          <a:p>
            <a:fld id="{7791D223-6A27-4327-8087-FA06212A7E85}" type="slidenum">
              <a:rPr lang="ja-JP" altLang="en-US" smtClean="0"/>
              <a:pPr/>
              <a:t>‹#›</a:t>
            </a:fld>
            <a:endParaRPr lang="ja-JP" altLang="en-US" dirty="0"/>
          </a:p>
        </p:txBody>
      </p:sp>
    </p:spTree>
    <p:extLst>
      <p:ext uri="{BB962C8B-B14F-4D97-AF65-F5344CB8AC3E}">
        <p14:creationId xmlns:p14="http://schemas.microsoft.com/office/powerpoint/2010/main" val="3272763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1" y="273050"/>
            <a:ext cx="3008313"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7791D223-6A27-4327-8087-FA06212A7E85}" type="slidenum">
              <a:rPr kumimoji="1" lang="ja-JP" altLang="en-US" smtClean="0"/>
              <a:t>‹#›</a:t>
            </a:fld>
            <a:endParaRPr kumimoji="1" lang="ja-JP" altLang="en-US"/>
          </a:p>
        </p:txBody>
      </p:sp>
    </p:spTree>
    <p:extLst>
      <p:ext uri="{BB962C8B-B14F-4D97-AF65-F5344CB8AC3E}">
        <p14:creationId xmlns:p14="http://schemas.microsoft.com/office/powerpoint/2010/main" val="38448112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7791D223-6A27-4327-8087-FA06212A7E85}" type="slidenum">
              <a:rPr kumimoji="1" lang="ja-JP" altLang="en-US" smtClean="0"/>
              <a:t>‹#›</a:t>
            </a:fld>
            <a:endParaRPr kumimoji="1" lang="ja-JP" altLang="en-US"/>
          </a:p>
        </p:txBody>
      </p:sp>
    </p:spTree>
    <p:extLst>
      <p:ext uri="{BB962C8B-B14F-4D97-AF65-F5344CB8AC3E}">
        <p14:creationId xmlns:p14="http://schemas.microsoft.com/office/powerpoint/2010/main" val="20728321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kumimoji="1" lang="ja-JP" altLang="en-US"/>
          </a:p>
        </p:txBody>
      </p:sp>
      <p:sp>
        <p:nvSpPr>
          <p:cNvPr id="5" name="フッター プレースホルダー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791D223-6A27-4327-8087-FA06212A7E85}" type="slidenum">
              <a:rPr kumimoji="1" lang="ja-JP" altLang="en-US" smtClean="0"/>
              <a:t>‹#›</a:t>
            </a:fld>
            <a:endParaRPr kumimoji="1" lang="ja-JP" altLang="en-US"/>
          </a:p>
        </p:txBody>
      </p:sp>
    </p:spTree>
    <p:extLst>
      <p:ext uri="{BB962C8B-B14F-4D97-AF65-F5344CB8AC3E}">
        <p14:creationId xmlns:p14="http://schemas.microsoft.com/office/powerpoint/2010/main" val="10837054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vmlDrawing" Target="../drawings/vmlDrawing1.vml"/><Relationship Id="rId5" Type="http://schemas.openxmlformats.org/officeDocument/2006/relationships/image" Target="../media/image1.png"/><Relationship Id="rId4" Type="http://schemas.openxmlformats.org/officeDocument/2006/relationships/oleObject" Target="../embeddings/oleObject1.bin"/></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9.png"/><Relationship Id="rId18" Type="http://schemas.openxmlformats.org/officeDocument/2006/relationships/image" Target="../media/image24.png"/><Relationship Id="rId3" Type="http://schemas.openxmlformats.org/officeDocument/2006/relationships/diagramLayout" Target="../diagrams/layout1.xml"/><Relationship Id="rId21" Type="http://schemas.openxmlformats.org/officeDocument/2006/relationships/image" Target="../media/image27.png"/><Relationship Id="rId7" Type="http://schemas.openxmlformats.org/officeDocument/2006/relationships/image" Target="../media/image13.png"/><Relationship Id="rId12" Type="http://schemas.openxmlformats.org/officeDocument/2006/relationships/image" Target="../media/image18.png"/><Relationship Id="rId17" Type="http://schemas.openxmlformats.org/officeDocument/2006/relationships/image" Target="../media/image23.png"/><Relationship Id="rId2" Type="http://schemas.openxmlformats.org/officeDocument/2006/relationships/diagramData" Target="../diagrams/data1.xml"/><Relationship Id="rId16" Type="http://schemas.openxmlformats.org/officeDocument/2006/relationships/image" Target="../media/image22.png"/><Relationship Id="rId20" Type="http://schemas.openxmlformats.org/officeDocument/2006/relationships/image" Target="../media/image26.png"/><Relationship Id="rId1" Type="http://schemas.openxmlformats.org/officeDocument/2006/relationships/slideLayout" Target="../slideLayouts/slideLayout7.xml"/><Relationship Id="rId6" Type="http://schemas.microsoft.com/office/2007/relationships/diagramDrawing" Target="../diagrams/drawing1.xml"/><Relationship Id="rId11" Type="http://schemas.openxmlformats.org/officeDocument/2006/relationships/image" Target="../media/image17.png"/><Relationship Id="rId5" Type="http://schemas.openxmlformats.org/officeDocument/2006/relationships/diagramColors" Target="../diagrams/colors1.xml"/><Relationship Id="rId15" Type="http://schemas.openxmlformats.org/officeDocument/2006/relationships/image" Target="../media/image21.png"/><Relationship Id="rId10" Type="http://schemas.openxmlformats.org/officeDocument/2006/relationships/image" Target="../media/image16.png"/><Relationship Id="rId19" Type="http://schemas.openxmlformats.org/officeDocument/2006/relationships/image" Target="../media/image25.png"/><Relationship Id="rId4" Type="http://schemas.openxmlformats.org/officeDocument/2006/relationships/diagramQuickStyle" Target="../diagrams/quickStyle1.xml"/><Relationship Id="rId9" Type="http://schemas.openxmlformats.org/officeDocument/2006/relationships/image" Target="../media/image15.png"/><Relationship Id="rId14" Type="http://schemas.openxmlformats.org/officeDocument/2006/relationships/image" Target="../media/image20.png"/></Relationships>
</file>

<file path=ppt/slides/_rels/slide13.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image" Target="../media/image28.emf"/><Relationship Id="rId1" Type="http://schemas.openxmlformats.org/officeDocument/2006/relationships/slideLayout" Target="../slideLayouts/slideLayout7.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 Id="rId9" Type="http://schemas.openxmlformats.org/officeDocument/2006/relationships/image" Target="../media/image35.png"/></Relationships>
</file>

<file path=ppt/slides/_rels/slide14.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37.png"/><Relationship Id="rId7" Type="http://schemas.openxmlformats.org/officeDocument/2006/relationships/image" Target="../media/image41.jpeg"/><Relationship Id="rId2" Type="http://schemas.openxmlformats.org/officeDocument/2006/relationships/image" Target="../media/image36.png"/><Relationship Id="rId1" Type="http://schemas.openxmlformats.org/officeDocument/2006/relationships/slideLayout" Target="../slideLayouts/slideLayout7.xml"/><Relationship Id="rId6" Type="http://schemas.openxmlformats.org/officeDocument/2006/relationships/image" Target="../media/image40.jpeg"/><Relationship Id="rId5" Type="http://schemas.openxmlformats.org/officeDocument/2006/relationships/image" Target="../media/image39.png"/><Relationship Id="rId10" Type="http://schemas.openxmlformats.org/officeDocument/2006/relationships/image" Target="../media/image44.jpeg"/><Relationship Id="rId4" Type="http://schemas.openxmlformats.org/officeDocument/2006/relationships/image" Target="../media/image38.jpeg"/><Relationship Id="rId9" Type="http://schemas.openxmlformats.org/officeDocument/2006/relationships/image" Target="../media/image43.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7.xml"/><Relationship Id="rId5" Type="http://schemas.openxmlformats.org/officeDocument/2006/relationships/image" Target="../media/image48.png"/><Relationship Id="rId4" Type="http://schemas.openxmlformats.org/officeDocument/2006/relationships/image" Target="../media/image47.png"/></Relationships>
</file>

<file path=ppt/slides/_rels/slide17.xml.rels><?xml version="1.0" encoding="UTF-8" standalone="yes"?>
<Relationships xmlns="http://schemas.openxmlformats.org/package/2006/relationships"><Relationship Id="rId8" Type="http://schemas.openxmlformats.org/officeDocument/2006/relationships/image" Target="../media/image55.jpeg"/><Relationship Id="rId3" Type="http://schemas.openxmlformats.org/officeDocument/2006/relationships/image" Target="../media/image50.jpeg"/><Relationship Id="rId7" Type="http://schemas.openxmlformats.org/officeDocument/2006/relationships/image" Target="../media/image54.jpeg"/><Relationship Id="rId2" Type="http://schemas.openxmlformats.org/officeDocument/2006/relationships/image" Target="../media/image49.png"/><Relationship Id="rId1" Type="http://schemas.openxmlformats.org/officeDocument/2006/relationships/slideLayout" Target="../slideLayouts/slideLayout7.xml"/><Relationship Id="rId6" Type="http://schemas.openxmlformats.org/officeDocument/2006/relationships/image" Target="../media/image53.jpeg"/><Relationship Id="rId5" Type="http://schemas.openxmlformats.org/officeDocument/2006/relationships/image" Target="../media/image52.jpeg"/><Relationship Id="rId10" Type="http://schemas.openxmlformats.org/officeDocument/2006/relationships/image" Target="../media/image57.jpeg"/><Relationship Id="rId4" Type="http://schemas.openxmlformats.org/officeDocument/2006/relationships/image" Target="../media/image51.jpeg"/><Relationship Id="rId9" Type="http://schemas.openxmlformats.org/officeDocument/2006/relationships/image" Target="../media/image56.jpeg"/></Relationships>
</file>

<file path=ppt/slides/_rels/slide18.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8" Type="http://schemas.openxmlformats.org/officeDocument/2006/relationships/image" Target="../media/image66.png"/><Relationship Id="rId13" Type="http://schemas.openxmlformats.org/officeDocument/2006/relationships/image" Target="../media/image71.png"/><Relationship Id="rId3" Type="http://schemas.openxmlformats.org/officeDocument/2006/relationships/image" Target="../media/image61.png"/><Relationship Id="rId7" Type="http://schemas.openxmlformats.org/officeDocument/2006/relationships/image" Target="../media/image65.png"/><Relationship Id="rId12" Type="http://schemas.openxmlformats.org/officeDocument/2006/relationships/image" Target="../media/image70.png"/><Relationship Id="rId2" Type="http://schemas.openxmlformats.org/officeDocument/2006/relationships/image" Target="../media/image60.png"/><Relationship Id="rId16" Type="http://schemas.openxmlformats.org/officeDocument/2006/relationships/image" Target="../media/image74.png"/><Relationship Id="rId1" Type="http://schemas.openxmlformats.org/officeDocument/2006/relationships/slideLayout" Target="../slideLayouts/slideLayout7.xml"/><Relationship Id="rId6" Type="http://schemas.openxmlformats.org/officeDocument/2006/relationships/image" Target="../media/image64.png"/><Relationship Id="rId11" Type="http://schemas.openxmlformats.org/officeDocument/2006/relationships/image" Target="../media/image69.png"/><Relationship Id="rId5" Type="http://schemas.openxmlformats.org/officeDocument/2006/relationships/image" Target="../media/image63.png"/><Relationship Id="rId15" Type="http://schemas.openxmlformats.org/officeDocument/2006/relationships/image" Target="../media/image73.jpeg"/><Relationship Id="rId10" Type="http://schemas.openxmlformats.org/officeDocument/2006/relationships/image" Target="../media/image68.jpeg"/><Relationship Id="rId4" Type="http://schemas.openxmlformats.org/officeDocument/2006/relationships/image" Target="../media/image62.png"/><Relationship Id="rId9" Type="http://schemas.openxmlformats.org/officeDocument/2006/relationships/image" Target="../media/image67.png"/><Relationship Id="rId14" Type="http://schemas.openxmlformats.org/officeDocument/2006/relationships/image" Target="../media/image72.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8" Type="http://schemas.openxmlformats.org/officeDocument/2006/relationships/image" Target="../media/image82.jpeg"/><Relationship Id="rId3" Type="http://schemas.openxmlformats.org/officeDocument/2006/relationships/image" Target="../media/image77.png"/><Relationship Id="rId7" Type="http://schemas.openxmlformats.org/officeDocument/2006/relationships/image" Target="../media/image81.jpeg"/><Relationship Id="rId2" Type="http://schemas.openxmlformats.org/officeDocument/2006/relationships/image" Target="../media/image76.jpeg"/><Relationship Id="rId1" Type="http://schemas.openxmlformats.org/officeDocument/2006/relationships/slideLayout" Target="../slideLayouts/slideLayout7.xml"/><Relationship Id="rId6" Type="http://schemas.openxmlformats.org/officeDocument/2006/relationships/image" Target="../media/image80.jpeg"/><Relationship Id="rId5" Type="http://schemas.openxmlformats.org/officeDocument/2006/relationships/image" Target="../media/image79.jpeg"/><Relationship Id="rId4" Type="http://schemas.openxmlformats.org/officeDocument/2006/relationships/image" Target="../media/image78.jpeg"/></Relationships>
</file>

<file path=ppt/slides/_rels/slide22.xml.rels><?xml version="1.0" encoding="UTF-8" standalone="yes"?>
<Relationships xmlns="http://schemas.openxmlformats.org/package/2006/relationships"><Relationship Id="rId3" Type="http://schemas.openxmlformats.org/officeDocument/2006/relationships/image" Target="../media/image84.jpeg"/><Relationship Id="rId2" Type="http://schemas.openxmlformats.org/officeDocument/2006/relationships/image" Target="../media/image83.jpeg"/><Relationship Id="rId1" Type="http://schemas.openxmlformats.org/officeDocument/2006/relationships/slideLayout" Target="../slideLayouts/slideLayout7.xml"/><Relationship Id="rId4" Type="http://schemas.openxmlformats.org/officeDocument/2006/relationships/image" Target="../media/image85.png"/></Relationships>
</file>

<file path=ppt/slides/_rels/slide23.xml.rels><?xml version="1.0" encoding="UTF-8" standalone="yes"?>
<Relationships xmlns="http://schemas.openxmlformats.org/package/2006/relationships"><Relationship Id="rId3" Type="http://schemas.openxmlformats.org/officeDocument/2006/relationships/image" Target="../media/image87.png"/><Relationship Id="rId7" Type="http://schemas.openxmlformats.org/officeDocument/2006/relationships/image" Target="../media/image91.png"/><Relationship Id="rId2" Type="http://schemas.openxmlformats.org/officeDocument/2006/relationships/image" Target="../media/image86.png"/><Relationship Id="rId1" Type="http://schemas.openxmlformats.org/officeDocument/2006/relationships/slideLayout" Target="../slideLayouts/slideLayout7.xml"/><Relationship Id="rId6" Type="http://schemas.openxmlformats.org/officeDocument/2006/relationships/image" Target="../media/image90.png"/><Relationship Id="rId5" Type="http://schemas.openxmlformats.org/officeDocument/2006/relationships/image" Target="../media/image89.png"/><Relationship Id="rId4" Type="http://schemas.openxmlformats.org/officeDocument/2006/relationships/image" Target="../media/image88.png"/></Relationships>
</file>

<file path=ppt/slides/_rels/slide24.xml.rels><?xml version="1.0" encoding="UTF-8" standalone="yes"?>
<Relationships xmlns="http://schemas.openxmlformats.org/package/2006/relationships"><Relationship Id="rId8" Type="http://schemas.openxmlformats.org/officeDocument/2006/relationships/image" Target="../media/image98.png"/><Relationship Id="rId13" Type="http://schemas.openxmlformats.org/officeDocument/2006/relationships/image" Target="../media/image103.png"/><Relationship Id="rId3" Type="http://schemas.openxmlformats.org/officeDocument/2006/relationships/image" Target="../media/image93.png"/><Relationship Id="rId7" Type="http://schemas.openxmlformats.org/officeDocument/2006/relationships/image" Target="../media/image97.png"/><Relationship Id="rId12" Type="http://schemas.openxmlformats.org/officeDocument/2006/relationships/image" Target="../media/image102.png"/><Relationship Id="rId2" Type="http://schemas.openxmlformats.org/officeDocument/2006/relationships/image" Target="../media/image92.png"/><Relationship Id="rId1" Type="http://schemas.openxmlformats.org/officeDocument/2006/relationships/slideLayout" Target="../slideLayouts/slideLayout7.xml"/><Relationship Id="rId6" Type="http://schemas.openxmlformats.org/officeDocument/2006/relationships/image" Target="../media/image96.png"/><Relationship Id="rId11" Type="http://schemas.openxmlformats.org/officeDocument/2006/relationships/image" Target="../media/image101.png"/><Relationship Id="rId5" Type="http://schemas.openxmlformats.org/officeDocument/2006/relationships/image" Target="../media/image95.png"/><Relationship Id="rId10" Type="http://schemas.openxmlformats.org/officeDocument/2006/relationships/image" Target="../media/image100.png"/><Relationship Id="rId4" Type="http://schemas.openxmlformats.org/officeDocument/2006/relationships/image" Target="../media/image94.png"/><Relationship Id="rId9" Type="http://schemas.openxmlformats.org/officeDocument/2006/relationships/image" Target="../media/image99.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8" Type="http://schemas.openxmlformats.org/officeDocument/2006/relationships/image" Target="../media/image108.emf"/><Relationship Id="rId13" Type="http://schemas.microsoft.com/office/2007/relationships/diagramDrawing" Target="../diagrams/drawing2.xml"/><Relationship Id="rId3" Type="http://schemas.microsoft.com/office/2007/relationships/hdphoto" Target="../media/hdphoto1.wdp"/><Relationship Id="rId7" Type="http://schemas.openxmlformats.org/officeDocument/2006/relationships/image" Target="../media/image107.jpeg"/><Relationship Id="rId12" Type="http://schemas.openxmlformats.org/officeDocument/2006/relationships/diagramColors" Target="../diagrams/colors2.xml"/><Relationship Id="rId17" Type="http://schemas.openxmlformats.org/officeDocument/2006/relationships/image" Target="../media/image112.png"/><Relationship Id="rId2" Type="http://schemas.openxmlformats.org/officeDocument/2006/relationships/image" Target="../media/image104.png"/><Relationship Id="rId16" Type="http://schemas.openxmlformats.org/officeDocument/2006/relationships/image" Target="../media/image111.png"/><Relationship Id="rId1" Type="http://schemas.openxmlformats.org/officeDocument/2006/relationships/slideLayout" Target="../slideLayouts/slideLayout7.xml"/><Relationship Id="rId6" Type="http://schemas.microsoft.com/office/2007/relationships/hdphoto" Target="../media/hdphoto2.wdp"/><Relationship Id="rId11" Type="http://schemas.openxmlformats.org/officeDocument/2006/relationships/diagramQuickStyle" Target="../diagrams/quickStyle2.xml"/><Relationship Id="rId5" Type="http://schemas.openxmlformats.org/officeDocument/2006/relationships/image" Target="../media/image106.png"/><Relationship Id="rId15" Type="http://schemas.openxmlformats.org/officeDocument/2006/relationships/image" Target="../media/image110.png"/><Relationship Id="rId10" Type="http://schemas.openxmlformats.org/officeDocument/2006/relationships/diagramLayout" Target="../diagrams/layout2.xml"/><Relationship Id="rId4" Type="http://schemas.openxmlformats.org/officeDocument/2006/relationships/image" Target="../media/image105.jpeg"/><Relationship Id="rId9" Type="http://schemas.openxmlformats.org/officeDocument/2006/relationships/diagramData" Target="../diagrams/data2.xml"/><Relationship Id="rId14" Type="http://schemas.openxmlformats.org/officeDocument/2006/relationships/image" Target="../media/image109.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グループ化 12"/>
          <p:cNvGrpSpPr/>
          <p:nvPr/>
        </p:nvGrpSpPr>
        <p:grpSpPr>
          <a:xfrm>
            <a:off x="590550" y="2170366"/>
            <a:ext cx="7714567" cy="580792"/>
            <a:chOff x="677956" y="2725900"/>
            <a:chExt cx="7714567" cy="1017630"/>
          </a:xfrm>
        </p:grpSpPr>
        <p:sp>
          <p:nvSpPr>
            <p:cNvPr id="3" name="正方形/長方形 2"/>
            <p:cNvSpPr/>
            <p:nvPr/>
          </p:nvSpPr>
          <p:spPr>
            <a:xfrm>
              <a:off x="1013794" y="2725900"/>
              <a:ext cx="7042888" cy="808903"/>
            </a:xfrm>
            <a:prstGeom prst="rect">
              <a:avLst/>
            </a:prstGeom>
          </p:spPr>
          <p:txBody>
            <a:bodyPr wrap="square">
              <a:spAutoFit/>
            </a:bodyPr>
            <a:lstStyle/>
            <a:p>
              <a:pPr algn="ctr"/>
              <a:r>
                <a:rPr lang="ja-JP" altLang="en-US" sz="2400" dirty="0">
                  <a:latin typeface="メイリオ" panose="020B0604030504040204" pitchFamily="50" charset="-128"/>
                  <a:ea typeface="メイリオ" panose="020B0604030504040204" pitchFamily="50" charset="-128"/>
                  <a:cs typeface="Meiryo UI" panose="020B0604030504040204" pitchFamily="50" charset="-128"/>
                </a:rPr>
                <a:t>令和６年度　大阪府行政経営の取組み</a:t>
              </a:r>
            </a:p>
          </p:txBody>
        </p:sp>
        <p:cxnSp>
          <p:nvCxnSpPr>
            <p:cNvPr id="4" name="直線コネクタ 3"/>
            <p:cNvCxnSpPr/>
            <p:nvPr/>
          </p:nvCxnSpPr>
          <p:spPr>
            <a:xfrm>
              <a:off x="677956" y="3743530"/>
              <a:ext cx="7714567" cy="0"/>
            </a:xfrm>
            <a:prstGeom prst="line">
              <a:avLst/>
            </a:prstGeom>
          </p:spPr>
          <p:style>
            <a:lnRef idx="3">
              <a:schemeClr val="accent1"/>
            </a:lnRef>
            <a:fillRef idx="0">
              <a:schemeClr val="accent1"/>
            </a:fillRef>
            <a:effectRef idx="2">
              <a:schemeClr val="accent1"/>
            </a:effectRef>
            <a:fontRef idx="minor">
              <a:schemeClr val="tx1"/>
            </a:fontRef>
          </p:style>
        </p:cxnSp>
      </p:grpSp>
      <p:sp>
        <p:nvSpPr>
          <p:cNvPr id="9" name="正方形/長方形 8"/>
          <p:cNvSpPr/>
          <p:nvPr/>
        </p:nvSpPr>
        <p:spPr>
          <a:xfrm>
            <a:off x="3353559" y="5634245"/>
            <a:ext cx="2188542" cy="707886"/>
          </a:xfrm>
          <a:prstGeom prst="rect">
            <a:avLst/>
          </a:prstGeom>
        </p:spPr>
        <p:txBody>
          <a:bodyPr wrap="square">
            <a:spAutoFit/>
          </a:bodyPr>
          <a:lstStyle/>
          <a:p>
            <a:pPr algn="dist"/>
            <a:r>
              <a:rPr lang="ja-JP" altLang="en-US" sz="2000" dirty="0">
                <a:latin typeface="メイリオ" panose="020B0604030504040204" pitchFamily="50" charset="-128"/>
                <a:ea typeface="メイリオ" panose="020B0604030504040204" pitchFamily="50" charset="-128"/>
                <a:cs typeface="Meiryo UI" panose="020B0604030504040204" pitchFamily="50" charset="-128"/>
              </a:rPr>
              <a:t>令和６年</a:t>
            </a:r>
            <a:r>
              <a:rPr lang="en-US" altLang="ja-JP" sz="2000" dirty="0">
                <a:latin typeface="メイリオ" panose="020B0604030504040204" pitchFamily="50" charset="-128"/>
                <a:ea typeface="メイリオ" panose="020B0604030504040204" pitchFamily="50" charset="-128"/>
                <a:cs typeface="Meiryo UI" panose="020B0604030504040204" pitchFamily="50" charset="-128"/>
              </a:rPr>
              <a:t>2</a:t>
            </a:r>
            <a:r>
              <a:rPr lang="ja-JP" altLang="en-US" sz="2000" dirty="0">
                <a:latin typeface="メイリオ" panose="020B0604030504040204" pitchFamily="50" charset="-128"/>
                <a:ea typeface="メイリオ" panose="020B0604030504040204" pitchFamily="50" charset="-128"/>
                <a:cs typeface="Meiryo UI" panose="020B0604030504040204" pitchFamily="50" charset="-128"/>
              </a:rPr>
              <a:t>月</a:t>
            </a:r>
            <a:endParaRPr lang="en-US" altLang="ja-JP" sz="2000" dirty="0">
              <a:latin typeface="メイリオ" panose="020B0604030504040204" pitchFamily="50" charset="-128"/>
              <a:ea typeface="メイリオ" panose="020B0604030504040204" pitchFamily="50" charset="-128"/>
              <a:cs typeface="Meiryo UI" panose="020B0604030504040204" pitchFamily="50" charset="-128"/>
            </a:endParaRPr>
          </a:p>
          <a:p>
            <a:pPr algn="ctr"/>
            <a:r>
              <a:rPr lang="ja-JP" altLang="en-US" sz="2000" dirty="0">
                <a:latin typeface="メイリオ" panose="020B0604030504040204" pitchFamily="50" charset="-128"/>
                <a:ea typeface="メイリオ" panose="020B0604030504040204" pitchFamily="50" charset="-128"/>
                <a:cs typeface="Meiryo UI" panose="020B0604030504040204" pitchFamily="50" charset="-128"/>
              </a:rPr>
              <a:t>大　阪　府</a:t>
            </a:r>
          </a:p>
        </p:txBody>
      </p:sp>
      <p:graphicFrame>
        <p:nvGraphicFramePr>
          <p:cNvPr id="6" name="オブジェクト 5"/>
          <p:cNvGraphicFramePr>
            <a:graphicFrameLocks noChangeAspect="1"/>
          </p:cNvGraphicFramePr>
          <p:nvPr/>
        </p:nvGraphicFramePr>
        <p:xfrm>
          <a:off x="470409" y="285750"/>
          <a:ext cx="428625" cy="361950"/>
        </p:xfrm>
        <a:graphic>
          <a:graphicData uri="http://schemas.openxmlformats.org/presentationml/2006/ole">
            <mc:AlternateContent xmlns:mc="http://schemas.openxmlformats.org/markup-compatibility/2006">
              <mc:Choice xmlns:v="urn:schemas-microsoft-com:vml" Requires="v">
                <p:oleObj spid="_x0000_s1225" r:id="rId4" imgW="914286" imgH="666667" progId="">
                  <p:embed/>
                </p:oleObj>
              </mc:Choice>
              <mc:Fallback>
                <p:oleObj r:id="rId4" imgW="914286" imgH="666667" progId="">
                  <p:embed/>
                  <p:pic>
                    <p:nvPicPr>
                      <p:cNvPr id="6" name="オブジェクト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0409" y="285750"/>
                        <a:ext cx="428625" cy="361950"/>
                      </a:xfrm>
                      <a:prstGeom prst="rect">
                        <a:avLst/>
                      </a:prstGeom>
                      <a:noFill/>
                    </p:spPr>
                  </p:pic>
                </p:oleObj>
              </mc:Fallback>
            </mc:AlternateContent>
          </a:graphicData>
        </a:graphic>
      </p:graphicFrame>
      <p:sp>
        <p:nvSpPr>
          <p:cNvPr id="7" name="Text Box 4"/>
          <p:cNvSpPr txBox="1">
            <a:spLocks noChangeArrowheads="1"/>
          </p:cNvSpPr>
          <p:nvPr/>
        </p:nvSpPr>
        <p:spPr bwMode="auto">
          <a:xfrm>
            <a:off x="994499" y="332656"/>
            <a:ext cx="1147233" cy="3726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4295" tIns="8890" rIns="74295" bIns="889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sz="1000"/>
            </a:pPr>
            <a:r>
              <a:rPr lang="ja-JP" altLang="en-US" sz="1900" dirty="0">
                <a:solidFill>
                  <a:srgbClr val="000000"/>
                </a:solidFill>
                <a:latin typeface="HG丸ｺﾞｼｯｸM-PRO"/>
                <a:ea typeface="HG丸ｺﾞｼｯｸM-PRO"/>
              </a:rPr>
              <a:t>大阪府</a:t>
            </a:r>
          </a:p>
        </p:txBody>
      </p:sp>
    </p:spTree>
    <p:extLst>
      <p:ext uri="{BB962C8B-B14F-4D97-AF65-F5344CB8AC3E}">
        <p14:creationId xmlns:p14="http://schemas.microsoft.com/office/powerpoint/2010/main" val="18416751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8" name="直線コネクタ 47">
            <a:extLst>
              <a:ext uri="{FF2B5EF4-FFF2-40B4-BE49-F238E27FC236}">
                <a16:creationId xmlns:a16="http://schemas.microsoft.com/office/drawing/2014/main" id="{311F257D-7277-4638-85A7-686D49A769A9}"/>
              </a:ext>
            </a:extLst>
          </p:cNvPr>
          <p:cNvCxnSpPr/>
          <p:nvPr/>
        </p:nvCxnSpPr>
        <p:spPr>
          <a:xfrm>
            <a:off x="255881" y="6354325"/>
            <a:ext cx="86409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4" name="正方形/長方形 43"/>
          <p:cNvSpPr/>
          <p:nvPr/>
        </p:nvSpPr>
        <p:spPr>
          <a:xfrm>
            <a:off x="3373849" y="863716"/>
            <a:ext cx="5625778" cy="3632368"/>
          </a:xfrm>
          <a:prstGeom prst="rect">
            <a:avLst/>
          </a:prstGeom>
          <a:solidFill>
            <a:schemeClr val="bg1"/>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t"/>
          <a:lstStyle/>
          <a:p>
            <a:endParaRPr kumimoji="1" lang="ja-JP" altLang="en-US" sz="1050" b="1" dirty="0">
              <a:solidFill>
                <a:schemeClr val="tx1"/>
              </a:solidFill>
              <a:latin typeface="メイリオ" panose="020B0604030504040204" pitchFamily="50" charset="-128"/>
              <a:ea typeface="メイリオ" panose="020B0604030504040204" pitchFamily="50" charset="-128"/>
            </a:endParaRPr>
          </a:p>
        </p:txBody>
      </p:sp>
      <p:pic>
        <p:nvPicPr>
          <p:cNvPr id="50" name="図 49">
            <a:extLst>
              <a:ext uri="{FF2B5EF4-FFF2-40B4-BE49-F238E27FC236}">
                <a16:creationId xmlns:a16="http://schemas.microsoft.com/office/drawing/2014/main" id="{6120441E-D816-4179-8CBB-906DE122E907}"/>
              </a:ext>
            </a:extLst>
          </p:cNvPr>
          <p:cNvPicPr>
            <a:picLocks noChangeAspect="1"/>
          </p:cNvPicPr>
          <p:nvPr/>
        </p:nvPicPr>
        <p:blipFill>
          <a:blip r:embed="rId2"/>
          <a:stretch>
            <a:fillRect/>
          </a:stretch>
        </p:blipFill>
        <p:spPr>
          <a:xfrm>
            <a:off x="3448597" y="1213983"/>
            <a:ext cx="5430153" cy="3159602"/>
          </a:xfrm>
          <a:prstGeom prst="rect">
            <a:avLst/>
          </a:prstGeom>
        </p:spPr>
      </p:pic>
      <p:grpSp>
        <p:nvGrpSpPr>
          <p:cNvPr id="42" name="グループ化 41">
            <a:extLst>
              <a:ext uri="{FF2B5EF4-FFF2-40B4-BE49-F238E27FC236}">
                <a16:creationId xmlns:a16="http://schemas.microsoft.com/office/drawing/2014/main" id="{D6613584-3E4F-4CBA-B52D-7089A668794D}"/>
              </a:ext>
            </a:extLst>
          </p:cNvPr>
          <p:cNvGrpSpPr/>
          <p:nvPr/>
        </p:nvGrpSpPr>
        <p:grpSpPr>
          <a:xfrm>
            <a:off x="-2" y="-1"/>
            <a:ext cx="9137459" cy="668371"/>
            <a:chOff x="-2" y="-1"/>
            <a:chExt cx="9137459" cy="668371"/>
          </a:xfrm>
        </p:grpSpPr>
        <p:sp>
          <p:nvSpPr>
            <p:cNvPr id="43" name="正方形/長方形 42">
              <a:extLst>
                <a:ext uri="{FF2B5EF4-FFF2-40B4-BE49-F238E27FC236}">
                  <a16:creationId xmlns:a16="http://schemas.microsoft.com/office/drawing/2014/main" id="{2A167A71-CA84-4B85-954F-721D49607FA4}"/>
                </a:ext>
              </a:extLst>
            </p:cNvPr>
            <p:cNvSpPr/>
            <p:nvPr/>
          </p:nvSpPr>
          <p:spPr>
            <a:xfrm>
              <a:off x="-2" y="-1"/>
              <a:ext cx="9136800" cy="391801"/>
            </a:xfrm>
            <a:prstGeom prst="rect">
              <a:avLst/>
            </a:prstGeom>
            <a:solidFill>
              <a:schemeClr val="tx2">
                <a:lumMod val="20000"/>
                <a:lumOff val="80000"/>
              </a:schemeClr>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0" rtlCol="0" anchor="ctr"/>
            <a:lstStyle/>
            <a:p>
              <a:pPr>
                <a:lnSpc>
                  <a:spcPts val="1200"/>
                </a:lnSpc>
                <a:defRPr/>
              </a:pPr>
              <a:r>
                <a:rPr lang="ja-JP" altLang="en-US" sz="14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大阪広域データ連携基盤（</a:t>
              </a:r>
              <a:r>
                <a:rPr lang="en-US" altLang="ja-JP" sz="14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ORDEN</a:t>
              </a:r>
              <a:r>
                <a:rPr lang="en-US" altLang="ja-JP" sz="1400" b="1" baseline="30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*3</a:t>
              </a:r>
              <a:r>
                <a:rPr lang="ja-JP" altLang="en-US" sz="14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）の運用及び活用促進     　　　　 </a:t>
              </a:r>
              <a:r>
                <a:rPr lang="en-US" altLang="ja-JP" sz="11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1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スマートシティ戦略部 戦略推進室 戦略企画課</a:t>
              </a:r>
              <a:r>
                <a:rPr lang="en-US" altLang="ja-JP" sz="11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p>
          </p:txBody>
        </p:sp>
        <p:sp>
          <p:nvSpPr>
            <p:cNvPr id="47" name="正方形/長方形 46">
              <a:extLst>
                <a:ext uri="{FF2B5EF4-FFF2-40B4-BE49-F238E27FC236}">
                  <a16:creationId xmlns:a16="http://schemas.microsoft.com/office/drawing/2014/main" id="{9298DEE3-E7C7-46D3-8640-2A542276C33F}"/>
                </a:ext>
              </a:extLst>
            </p:cNvPr>
            <p:cNvSpPr/>
            <p:nvPr/>
          </p:nvSpPr>
          <p:spPr>
            <a:xfrm>
              <a:off x="-2" y="389039"/>
              <a:ext cx="9137459" cy="279331"/>
            </a:xfrm>
            <a:prstGeom prst="rect">
              <a:avLst/>
            </a:prstGeom>
            <a:solidFill>
              <a:schemeClr val="bg1"/>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rtlCol="0" anchor="t"/>
            <a:lstStyle/>
            <a:p>
              <a:r>
                <a:rPr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データ駆動型のスマートシティ社会の実現に向け、広域自治体として全国に先駆けて整備</a:t>
              </a:r>
              <a:endParaRPr lang="en-US" altLang="ja-JP"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grpSp>
      <p:grpSp>
        <p:nvGrpSpPr>
          <p:cNvPr id="3" name="グループ化 2">
            <a:extLst>
              <a:ext uri="{FF2B5EF4-FFF2-40B4-BE49-F238E27FC236}">
                <a16:creationId xmlns:a16="http://schemas.microsoft.com/office/drawing/2014/main" id="{52B9D2D1-E2E3-4920-8A70-8DC2DD56A351}"/>
              </a:ext>
            </a:extLst>
          </p:cNvPr>
          <p:cNvGrpSpPr/>
          <p:nvPr/>
        </p:nvGrpSpPr>
        <p:grpSpPr>
          <a:xfrm>
            <a:off x="3497231" y="5197906"/>
            <a:ext cx="2233098" cy="753076"/>
            <a:chOff x="3539339" y="5184195"/>
            <a:chExt cx="2233098" cy="753076"/>
          </a:xfrm>
        </p:grpSpPr>
        <p:cxnSp>
          <p:nvCxnSpPr>
            <p:cNvPr id="33" name="直線コネクタ 32">
              <a:extLst>
                <a:ext uri="{FF2B5EF4-FFF2-40B4-BE49-F238E27FC236}">
                  <a16:creationId xmlns:a16="http://schemas.microsoft.com/office/drawing/2014/main" id="{13653F02-A7F3-4D08-AA73-27355AB92D96}"/>
                </a:ext>
              </a:extLst>
            </p:cNvPr>
            <p:cNvCxnSpPr>
              <a:cxnSpLocks/>
            </p:cNvCxnSpPr>
            <p:nvPr/>
          </p:nvCxnSpPr>
          <p:spPr>
            <a:xfrm>
              <a:off x="3539339" y="5184195"/>
              <a:ext cx="0" cy="75307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直線コネクタ 33">
              <a:extLst>
                <a:ext uri="{FF2B5EF4-FFF2-40B4-BE49-F238E27FC236}">
                  <a16:creationId xmlns:a16="http://schemas.microsoft.com/office/drawing/2014/main" id="{3DE954B1-759D-4B2B-99E4-8707408AD675}"/>
                </a:ext>
              </a:extLst>
            </p:cNvPr>
            <p:cNvCxnSpPr>
              <a:cxnSpLocks/>
            </p:cNvCxnSpPr>
            <p:nvPr/>
          </p:nvCxnSpPr>
          <p:spPr>
            <a:xfrm>
              <a:off x="3539339" y="5926866"/>
              <a:ext cx="223309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71" name="グループ化 70">
            <a:extLst>
              <a:ext uri="{FF2B5EF4-FFF2-40B4-BE49-F238E27FC236}">
                <a16:creationId xmlns:a16="http://schemas.microsoft.com/office/drawing/2014/main" id="{48CF8BB5-DC03-4A73-80DF-B9072D68C8F5}"/>
              </a:ext>
            </a:extLst>
          </p:cNvPr>
          <p:cNvGrpSpPr/>
          <p:nvPr/>
        </p:nvGrpSpPr>
        <p:grpSpPr>
          <a:xfrm>
            <a:off x="3540068" y="5193119"/>
            <a:ext cx="1933546" cy="615158"/>
            <a:chOff x="3582176" y="5179408"/>
            <a:chExt cx="1933546" cy="615158"/>
          </a:xfrm>
        </p:grpSpPr>
        <p:sp>
          <p:nvSpPr>
            <p:cNvPr id="72" name="フリーフォーム: 図形 71">
              <a:extLst>
                <a:ext uri="{FF2B5EF4-FFF2-40B4-BE49-F238E27FC236}">
                  <a16:creationId xmlns:a16="http://schemas.microsoft.com/office/drawing/2014/main" id="{649296B3-1C96-4B15-8BC0-01248FEEC421}"/>
                </a:ext>
              </a:extLst>
            </p:cNvPr>
            <p:cNvSpPr/>
            <p:nvPr/>
          </p:nvSpPr>
          <p:spPr>
            <a:xfrm>
              <a:off x="3956728" y="5202391"/>
              <a:ext cx="329765" cy="240580"/>
            </a:xfrm>
            <a:custGeom>
              <a:avLst/>
              <a:gdLst>
                <a:gd name="connsiteX0" fmla="*/ 26808 w 952573"/>
                <a:gd name="connsiteY0" fmla="*/ 358281 h 660752"/>
                <a:gd name="connsiteX1" fmla="*/ 895488 w 952573"/>
                <a:gd name="connsiteY1" fmla="*/ 660541 h 660752"/>
                <a:gd name="connsiteX2" fmla="*/ 804048 w 952573"/>
                <a:gd name="connsiteY2" fmla="*/ 312561 h 660752"/>
                <a:gd name="connsiteX3" fmla="*/ 273188 w 952573"/>
                <a:gd name="connsiteY3" fmla="*/ 141 h 660752"/>
                <a:gd name="connsiteX4" fmla="*/ 26808 w 952573"/>
                <a:gd name="connsiteY4" fmla="*/ 358281 h 660752"/>
                <a:gd name="connsiteX0" fmla="*/ 26808 w 942542"/>
                <a:gd name="connsiteY0" fmla="*/ 363275 h 665746"/>
                <a:gd name="connsiteX1" fmla="*/ 895488 w 942542"/>
                <a:gd name="connsiteY1" fmla="*/ 665535 h 665746"/>
                <a:gd name="connsiteX2" fmla="*/ 804048 w 942542"/>
                <a:gd name="connsiteY2" fmla="*/ 317555 h 665746"/>
                <a:gd name="connsiteX3" fmla="*/ 613548 w 942542"/>
                <a:gd name="connsiteY3" fmla="*/ 162615 h 665746"/>
                <a:gd name="connsiteX4" fmla="*/ 273188 w 942542"/>
                <a:gd name="connsiteY4" fmla="*/ 5135 h 665746"/>
                <a:gd name="connsiteX5" fmla="*/ 26808 w 942542"/>
                <a:gd name="connsiteY5" fmla="*/ 363275 h 665746"/>
                <a:gd name="connsiteX0" fmla="*/ 24789 w 940523"/>
                <a:gd name="connsiteY0" fmla="*/ 364279 h 666750"/>
                <a:gd name="connsiteX1" fmla="*/ 893469 w 940523"/>
                <a:gd name="connsiteY1" fmla="*/ 666539 h 666750"/>
                <a:gd name="connsiteX2" fmla="*/ 802029 w 940523"/>
                <a:gd name="connsiteY2" fmla="*/ 318559 h 666750"/>
                <a:gd name="connsiteX3" fmla="*/ 631849 w 940523"/>
                <a:gd name="connsiteY3" fmla="*/ 150919 h 666750"/>
                <a:gd name="connsiteX4" fmla="*/ 271169 w 940523"/>
                <a:gd name="connsiteY4" fmla="*/ 6139 h 666750"/>
                <a:gd name="connsiteX5" fmla="*/ 24789 w 940523"/>
                <a:gd name="connsiteY5" fmla="*/ 364279 h 666750"/>
                <a:gd name="connsiteX0" fmla="*/ 28371 w 944105"/>
                <a:gd name="connsiteY0" fmla="*/ 364279 h 666750"/>
                <a:gd name="connsiteX1" fmla="*/ 897051 w 944105"/>
                <a:gd name="connsiteY1" fmla="*/ 666539 h 666750"/>
                <a:gd name="connsiteX2" fmla="*/ 805611 w 944105"/>
                <a:gd name="connsiteY2" fmla="*/ 318559 h 666750"/>
                <a:gd name="connsiteX3" fmla="*/ 635431 w 944105"/>
                <a:gd name="connsiteY3" fmla="*/ 150919 h 666750"/>
                <a:gd name="connsiteX4" fmla="*/ 249351 w 944105"/>
                <a:gd name="connsiteY4" fmla="*/ 6139 h 666750"/>
                <a:gd name="connsiteX5" fmla="*/ 28371 w 944105"/>
                <a:gd name="connsiteY5" fmla="*/ 364279 h 666750"/>
                <a:gd name="connsiteX0" fmla="*/ 53232 w 968966"/>
                <a:gd name="connsiteY0" fmla="*/ 358340 h 660811"/>
                <a:gd name="connsiteX1" fmla="*/ 921912 w 968966"/>
                <a:gd name="connsiteY1" fmla="*/ 660600 h 660811"/>
                <a:gd name="connsiteX2" fmla="*/ 830472 w 968966"/>
                <a:gd name="connsiteY2" fmla="*/ 312620 h 660811"/>
                <a:gd name="connsiteX3" fmla="*/ 660292 w 968966"/>
                <a:gd name="connsiteY3" fmla="*/ 144980 h 660811"/>
                <a:gd name="connsiteX4" fmla="*/ 274212 w 968966"/>
                <a:gd name="connsiteY4" fmla="*/ 200 h 660811"/>
                <a:gd name="connsiteX5" fmla="*/ 114192 w 968966"/>
                <a:gd name="connsiteY5" fmla="*/ 119580 h 660811"/>
                <a:gd name="connsiteX6" fmla="*/ 53232 w 968966"/>
                <a:gd name="connsiteY6" fmla="*/ 358340 h 660811"/>
                <a:gd name="connsiteX0" fmla="*/ 48593 w 964327"/>
                <a:gd name="connsiteY0" fmla="*/ 358250 h 660696"/>
                <a:gd name="connsiteX1" fmla="*/ 917273 w 964327"/>
                <a:gd name="connsiteY1" fmla="*/ 660510 h 660696"/>
                <a:gd name="connsiteX2" fmla="*/ 825833 w 964327"/>
                <a:gd name="connsiteY2" fmla="*/ 312530 h 660696"/>
                <a:gd name="connsiteX3" fmla="*/ 655653 w 964327"/>
                <a:gd name="connsiteY3" fmla="*/ 144890 h 660696"/>
                <a:gd name="connsiteX4" fmla="*/ 269573 w 964327"/>
                <a:gd name="connsiteY4" fmla="*/ 110 h 660696"/>
                <a:gd name="connsiteX5" fmla="*/ 127333 w 964327"/>
                <a:gd name="connsiteY5" fmla="*/ 167750 h 660696"/>
                <a:gd name="connsiteX6" fmla="*/ 48593 w 964327"/>
                <a:gd name="connsiteY6" fmla="*/ 358250 h 660696"/>
                <a:gd name="connsiteX0" fmla="*/ 84747 w 1000481"/>
                <a:gd name="connsiteY0" fmla="*/ 358250 h 660696"/>
                <a:gd name="connsiteX1" fmla="*/ 953427 w 1000481"/>
                <a:gd name="connsiteY1" fmla="*/ 660510 h 660696"/>
                <a:gd name="connsiteX2" fmla="*/ 861987 w 1000481"/>
                <a:gd name="connsiteY2" fmla="*/ 312530 h 660696"/>
                <a:gd name="connsiteX3" fmla="*/ 691807 w 1000481"/>
                <a:gd name="connsiteY3" fmla="*/ 144890 h 660696"/>
                <a:gd name="connsiteX4" fmla="*/ 305727 w 1000481"/>
                <a:gd name="connsiteY4" fmla="*/ 110 h 660696"/>
                <a:gd name="connsiteX5" fmla="*/ 163487 w 1000481"/>
                <a:gd name="connsiteY5" fmla="*/ 167750 h 660696"/>
                <a:gd name="connsiteX6" fmla="*/ 41964 w 1000481"/>
                <a:gd name="connsiteY6" fmla="*/ 282380 h 660696"/>
                <a:gd name="connsiteX7" fmla="*/ 84747 w 1000481"/>
                <a:gd name="connsiteY7" fmla="*/ 358250 h 660696"/>
                <a:gd name="connsiteX0" fmla="*/ 61273 w 977007"/>
                <a:gd name="connsiteY0" fmla="*/ 358250 h 660680"/>
                <a:gd name="connsiteX1" fmla="*/ 929953 w 977007"/>
                <a:gd name="connsiteY1" fmla="*/ 660510 h 660680"/>
                <a:gd name="connsiteX2" fmla="*/ 838513 w 977007"/>
                <a:gd name="connsiteY2" fmla="*/ 312530 h 660680"/>
                <a:gd name="connsiteX3" fmla="*/ 668333 w 977007"/>
                <a:gd name="connsiteY3" fmla="*/ 144890 h 660680"/>
                <a:gd name="connsiteX4" fmla="*/ 282253 w 977007"/>
                <a:gd name="connsiteY4" fmla="*/ 110 h 660680"/>
                <a:gd name="connsiteX5" fmla="*/ 140013 w 977007"/>
                <a:gd name="connsiteY5" fmla="*/ 167750 h 660680"/>
                <a:gd name="connsiteX6" fmla="*/ 79450 w 977007"/>
                <a:gd name="connsiteY6" fmla="*/ 302700 h 660680"/>
                <a:gd name="connsiteX7" fmla="*/ 61273 w 977007"/>
                <a:gd name="connsiteY7" fmla="*/ 358250 h 660680"/>
                <a:gd name="connsiteX0" fmla="*/ 93941 w 1009675"/>
                <a:gd name="connsiteY0" fmla="*/ 358250 h 660680"/>
                <a:gd name="connsiteX1" fmla="*/ 962621 w 1009675"/>
                <a:gd name="connsiteY1" fmla="*/ 660510 h 660680"/>
                <a:gd name="connsiteX2" fmla="*/ 871181 w 1009675"/>
                <a:gd name="connsiteY2" fmla="*/ 312530 h 660680"/>
                <a:gd name="connsiteX3" fmla="*/ 701001 w 1009675"/>
                <a:gd name="connsiteY3" fmla="*/ 144890 h 660680"/>
                <a:gd name="connsiteX4" fmla="*/ 314921 w 1009675"/>
                <a:gd name="connsiteY4" fmla="*/ 110 h 660680"/>
                <a:gd name="connsiteX5" fmla="*/ 172681 w 1009675"/>
                <a:gd name="connsiteY5" fmla="*/ 167750 h 660680"/>
                <a:gd name="connsiteX6" fmla="*/ 112118 w 1009675"/>
                <a:gd name="connsiteY6" fmla="*/ 302700 h 660680"/>
                <a:gd name="connsiteX7" fmla="*/ 25758 w 1009675"/>
                <a:gd name="connsiteY7" fmla="*/ 325560 h 660680"/>
                <a:gd name="connsiteX8" fmla="*/ 93941 w 1009675"/>
                <a:gd name="connsiteY8" fmla="*/ 358250 h 660680"/>
                <a:gd name="connsiteX0" fmla="*/ 61570 w 977304"/>
                <a:gd name="connsiteY0" fmla="*/ 358250 h 660676"/>
                <a:gd name="connsiteX1" fmla="*/ 930250 w 977304"/>
                <a:gd name="connsiteY1" fmla="*/ 660510 h 660676"/>
                <a:gd name="connsiteX2" fmla="*/ 838810 w 977304"/>
                <a:gd name="connsiteY2" fmla="*/ 312530 h 660676"/>
                <a:gd name="connsiteX3" fmla="*/ 668630 w 977304"/>
                <a:gd name="connsiteY3" fmla="*/ 144890 h 660676"/>
                <a:gd name="connsiteX4" fmla="*/ 282550 w 977304"/>
                <a:gd name="connsiteY4" fmla="*/ 110 h 660676"/>
                <a:gd name="connsiteX5" fmla="*/ 140310 w 977304"/>
                <a:gd name="connsiteY5" fmla="*/ 167750 h 660676"/>
                <a:gd name="connsiteX6" fmla="*/ 79747 w 977304"/>
                <a:gd name="connsiteY6" fmla="*/ 302700 h 660676"/>
                <a:gd name="connsiteX7" fmla="*/ 72127 w 977304"/>
                <a:gd name="connsiteY7" fmla="*/ 335720 h 660676"/>
                <a:gd name="connsiteX8" fmla="*/ 61570 w 977304"/>
                <a:gd name="connsiteY8" fmla="*/ 358250 h 660676"/>
                <a:gd name="connsiteX0" fmla="*/ 74143 w 943621"/>
                <a:gd name="connsiteY0" fmla="*/ 383650 h 660943"/>
                <a:gd name="connsiteX1" fmla="*/ 899643 w 943621"/>
                <a:gd name="connsiteY1" fmla="*/ 660510 h 660943"/>
                <a:gd name="connsiteX2" fmla="*/ 808203 w 943621"/>
                <a:gd name="connsiteY2" fmla="*/ 312530 h 660943"/>
                <a:gd name="connsiteX3" fmla="*/ 638023 w 943621"/>
                <a:gd name="connsiteY3" fmla="*/ 144890 h 660943"/>
                <a:gd name="connsiteX4" fmla="*/ 251943 w 943621"/>
                <a:gd name="connsiteY4" fmla="*/ 110 h 660943"/>
                <a:gd name="connsiteX5" fmla="*/ 109703 w 943621"/>
                <a:gd name="connsiteY5" fmla="*/ 167750 h 660943"/>
                <a:gd name="connsiteX6" fmla="*/ 49140 w 943621"/>
                <a:gd name="connsiteY6" fmla="*/ 302700 h 660943"/>
                <a:gd name="connsiteX7" fmla="*/ 41520 w 943621"/>
                <a:gd name="connsiteY7" fmla="*/ 335720 h 660943"/>
                <a:gd name="connsiteX8" fmla="*/ 74143 w 943621"/>
                <a:gd name="connsiteY8" fmla="*/ 383650 h 660943"/>
                <a:gd name="connsiteX0" fmla="*/ 74143 w 970227"/>
                <a:gd name="connsiteY0" fmla="*/ 383650 h 662499"/>
                <a:gd name="connsiteX1" fmla="*/ 899643 w 970227"/>
                <a:gd name="connsiteY1" fmla="*/ 660510 h 662499"/>
                <a:gd name="connsiteX2" fmla="*/ 915279 w 970227"/>
                <a:gd name="connsiteY2" fmla="*/ 498280 h 662499"/>
                <a:gd name="connsiteX3" fmla="*/ 808203 w 970227"/>
                <a:gd name="connsiteY3" fmla="*/ 312530 h 662499"/>
                <a:gd name="connsiteX4" fmla="*/ 638023 w 970227"/>
                <a:gd name="connsiteY4" fmla="*/ 144890 h 662499"/>
                <a:gd name="connsiteX5" fmla="*/ 251943 w 970227"/>
                <a:gd name="connsiteY5" fmla="*/ 110 h 662499"/>
                <a:gd name="connsiteX6" fmla="*/ 109703 w 970227"/>
                <a:gd name="connsiteY6" fmla="*/ 167750 h 662499"/>
                <a:gd name="connsiteX7" fmla="*/ 49140 w 970227"/>
                <a:gd name="connsiteY7" fmla="*/ 302700 h 662499"/>
                <a:gd name="connsiteX8" fmla="*/ 41520 w 970227"/>
                <a:gd name="connsiteY8" fmla="*/ 335720 h 662499"/>
                <a:gd name="connsiteX9" fmla="*/ 74143 w 970227"/>
                <a:gd name="connsiteY9" fmla="*/ 383650 h 662499"/>
                <a:gd name="connsiteX0" fmla="*/ 74143 w 947524"/>
                <a:gd name="connsiteY0" fmla="*/ 383650 h 662499"/>
                <a:gd name="connsiteX1" fmla="*/ 899643 w 947524"/>
                <a:gd name="connsiteY1" fmla="*/ 660510 h 662499"/>
                <a:gd name="connsiteX2" fmla="*/ 844159 w 947524"/>
                <a:gd name="connsiteY2" fmla="*/ 498280 h 662499"/>
                <a:gd name="connsiteX3" fmla="*/ 808203 w 947524"/>
                <a:gd name="connsiteY3" fmla="*/ 312530 h 662499"/>
                <a:gd name="connsiteX4" fmla="*/ 638023 w 947524"/>
                <a:gd name="connsiteY4" fmla="*/ 144890 h 662499"/>
                <a:gd name="connsiteX5" fmla="*/ 251943 w 947524"/>
                <a:gd name="connsiteY5" fmla="*/ 110 h 662499"/>
                <a:gd name="connsiteX6" fmla="*/ 109703 w 947524"/>
                <a:gd name="connsiteY6" fmla="*/ 167750 h 662499"/>
                <a:gd name="connsiteX7" fmla="*/ 49140 w 947524"/>
                <a:gd name="connsiteY7" fmla="*/ 302700 h 662499"/>
                <a:gd name="connsiteX8" fmla="*/ 41520 w 947524"/>
                <a:gd name="connsiteY8" fmla="*/ 335720 h 662499"/>
                <a:gd name="connsiteX9" fmla="*/ 74143 w 947524"/>
                <a:gd name="connsiteY9" fmla="*/ 383650 h 662499"/>
                <a:gd name="connsiteX0" fmla="*/ 74143 w 947524"/>
                <a:gd name="connsiteY0" fmla="*/ 383650 h 662499"/>
                <a:gd name="connsiteX1" fmla="*/ 899643 w 947524"/>
                <a:gd name="connsiteY1" fmla="*/ 660510 h 662499"/>
                <a:gd name="connsiteX2" fmla="*/ 844159 w 947524"/>
                <a:gd name="connsiteY2" fmla="*/ 498280 h 662499"/>
                <a:gd name="connsiteX3" fmla="*/ 780263 w 947524"/>
                <a:gd name="connsiteY3" fmla="*/ 315070 h 662499"/>
                <a:gd name="connsiteX4" fmla="*/ 638023 w 947524"/>
                <a:gd name="connsiteY4" fmla="*/ 144890 h 662499"/>
                <a:gd name="connsiteX5" fmla="*/ 251943 w 947524"/>
                <a:gd name="connsiteY5" fmla="*/ 110 h 662499"/>
                <a:gd name="connsiteX6" fmla="*/ 109703 w 947524"/>
                <a:gd name="connsiteY6" fmla="*/ 167750 h 662499"/>
                <a:gd name="connsiteX7" fmla="*/ 49140 w 947524"/>
                <a:gd name="connsiteY7" fmla="*/ 302700 h 662499"/>
                <a:gd name="connsiteX8" fmla="*/ 41520 w 947524"/>
                <a:gd name="connsiteY8" fmla="*/ 335720 h 662499"/>
                <a:gd name="connsiteX9" fmla="*/ 74143 w 947524"/>
                <a:gd name="connsiteY9" fmla="*/ 383650 h 662499"/>
                <a:gd name="connsiteX0" fmla="*/ 71033 w 910588"/>
                <a:gd name="connsiteY0" fmla="*/ 383650 h 642518"/>
                <a:gd name="connsiteX1" fmla="*/ 853353 w 910588"/>
                <a:gd name="connsiteY1" fmla="*/ 640190 h 642518"/>
                <a:gd name="connsiteX2" fmla="*/ 841049 w 910588"/>
                <a:gd name="connsiteY2" fmla="*/ 498280 h 642518"/>
                <a:gd name="connsiteX3" fmla="*/ 777153 w 910588"/>
                <a:gd name="connsiteY3" fmla="*/ 315070 h 642518"/>
                <a:gd name="connsiteX4" fmla="*/ 634913 w 910588"/>
                <a:gd name="connsiteY4" fmla="*/ 144890 h 642518"/>
                <a:gd name="connsiteX5" fmla="*/ 248833 w 910588"/>
                <a:gd name="connsiteY5" fmla="*/ 110 h 642518"/>
                <a:gd name="connsiteX6" fmla="*/ 106593 w 910588"/>
                <a:gd name="connsiteY6" fmla="*/ 167750 h 642518"/>
                <a:gd name="connsiteX7" fmla="*/ 46030 w 910588"/>
                <a:gd name="connsiteY7" fmla="*/ 302700 h 642518"/>
                <a:gd name="connsiteX8" fmla="*/ 38410 w 910588"/>
                <a:gd name="connsiteY8" fmla="*/ 335720 h 642518"/>
                <a:gd name="connsiteX9" fmla="*/ 71033 w 910588"/>
                <a:gd name="connsiteY9" fmla="*/ 383650 h 642518"/>
                <a:gd name="connsiteX0" fmla="*/ 71033 w 933794"/>
                <a:gd name="connsiteY0" fmla="*/ 383650 h 656258"/>
                <a:gd name="connsiteX1" fmla="*/ 853353 w 933794"/>
                <a:gd name="connsiteY1" fmla="*/ 640190 h 656258"/>
                <a:gd name="connsiteX2" fmla="*/ 907089 w 933794"/>
                <a:gd name="connsiteY2" fmla="*/ 615120 h 656258"/>
                <a:gd name="connsiteX3" fmla="*/ 841049 w 933794"/>
                <a:gd name="connsiteY3" fmla="*/ 498280 h 656258"/>
                <a:gd name="connsiteX4" fmla="*/ 777153 w 933794"/>
                <a:gd name="connsiteY4" fmla="*/ 315070 h 656258"/>
                <a:gd name="connsiteX5" fmla="*/ 634913 w 933794"/>
                <a:gd name="connsiteY5" fmla="*/ 144890 h 656258"/>
                <a:gd name="connsiteX6" fmla="*/ 248833 w 933794"/>
                <a:gd name="connsiteY6" fmla="*/ 110 h 656258"/>
                <a:gd name="connsiteX7" fmla="*/ 106593 w 933794"/>
                <a:gd name="connsiteY7" fmla="*/ 167750 h 656258"/>
                <a:gd name="connsiteX8" fmla="*/ 46030 w 933794"/>
                <a:gd name="connsiteY8" fmla="*/ 302700 h 656258"/>
                <a:gd name="connsiteX9" fmla="*/ 38410 w 933794"/>
                <a:gd name="connsiteY9" fmla="*/ 335720 h 656258"/>
                <a:gd name="connsiteX10" fmla="*/ 71033 w 933794"/>
                <a:gd name="connsiteY10" fmla="*/ 383650 h 656258"/>
                <a:gd name="connsiteX0" fmla="*/ 71033 w 912760"/>
                <a:gd name="connsiteY0" fmla="*/ 383650 h 656258"/>
                <a:gd name="connsiteX1" fmla="*/ 853353 w 912760"/>
                <a:gd name="connsiteY1" fmla="*/ 640190 h 656258"/>
                <a:gd name="connsiteX2" fmla="*/ 856289 w 912760"/>
                <a:gd name="connsiteY2" fmla="*/ 615120 h 656258"/>
                <a:gd name="connsiteX3" fmla="*/ 841049 w 912760"/>
                <a:gd name="connsiteY3" fmla="*/ 498280 h 656258"/>
                <a:gd name="connsiteX4" fmla="*/ 777153 w 912760"/>
                <a:gd name="connsiteY4" fmla="*/ 315070 h 656258"/>
                <a:gd name="connsiteX5" fmla="*/ 634913 w 912760"/>
                <a:gd name="connsiteY5" fmla="*/ 144890 h 656258"/>
                <a:gd name="connsiteX6" fmla="*/ 248833 w 912760"/>
                <a:gd name="connsiteY6" fmla="*/ 110 h 656258"/>
                <a:gd name="connsiteX7" fmla="*/ 106593 w 912760"/>
                <a:gd name="connsiteY7" fmla="*/ 167750 h 656258"/>
                <a:gd name="connsiteX8" fmla="*/ 46030 w 912760"/>
                <a:gd name="connsiteY8" fmla="*/ 302700 h 656258"/>
                <a:gd name="connsiteX9" fmla="*/ 38410 w 912760"/>
                <a:gd name="connsiteY9" fmla="*/ 335720 h 656258"/>
                <a:gd name="connsiteX10" fmla="*/ 71033 w 912760"/>
                <a:gd name="connsiteY10" fmla="*/ 383650 h 656258"/>
                <a:gd name="connsiteX0" fmla="*/ 71033 w 936794"/>
                <a:gd name="connsiteY0" fmla="*/ 383650 h 665498"/>
                <a:gd name="connsiteX1" fmla="*/ 853353 w 936794"/>
                <a:gd name="connsiteY1" fmla="*/ 640190 h 665498"/>
                <a:gd name="connsiteX2" fmla="*/ 914709 w 936794"/>
                <a:gd name="connsiteY2" fmla="*/ 653220 h 665498"/>
                <a:gd name="connsiteX3" fmla="*/ 856289 w 936794"/>
                <a:gd name="connsiteY3" fmla="*/ 615120 h 665498"/>
                <a:gd name="connsiteX4" fmla="*/ 841049 w 936794"/>
                <a:gd name="connsiteY4" fmla="*/ 498280 h 665498"/>
                <a:gd name="connsiteX5" fmla="*/ 777153 w 936794"/>
                <a:gd name="connsiteY5" fmla="*/ 315070 h 665498"/>
                <a:gd name="connsiteX6" fmla="*/ 634913 w 936794"/>
                <a:gd name="connsiteY6" fmla="*/ 144890 h 665498"/>
                <a:gd name="connsiteX7" fmla="*/ 248833 w 936794"/>
                <a:gd name="connsiteY7" fmla="*/ 110 h 665498"/>
                <a:gd name="connsiteX8" fmla="*/ 106593 w 936794"/>
                <a:gd name="connsiteY8" fmla="*/ 167750 h 665498"/>
                <a:gd name="connsiteX9" fmla="*/ 46030 w 936794"/>
                <a:gd name="connsiteY9" fmla="*/ 302700 h 665498"/>
                <a:gd name="connsiteX10" fmla="*/ 38410 w 936794"/>
                <a:gd name="connsiteY10" fmla="*/ 335720 h 665498"/>
                <a:gd name="connsiteX11" fmla="*/ 71033 w 936794"/>
                <a:gd name="connsiteY11" fmla="*/ 383650 h 665498"/>
                <a:gd name="connsiteX0" fmla="*/ 71033 w 898805"/>
                <a:gd name="connsiteY0" fmla="*/ 383650 h 651121"/>
                <a:gd name="connsiteX1" fmla="*/ 853353 w 898805"/>
                <a:gd name="connsiteY1" fmla="*/ 640190 h 651121"/>
                <a:gd name="connsiteX2" fmla="*/ 810569 w 898805"/>
                <a:gd name="connsiteY2" fmla="*/ 604960 h 651121"/>
                <a:gd name="connsiteX3" fmla="*/ 856289 w 898805"/>
                <a:gd name="connsiteY3" fmla="*/ 615120 h 651121"/>
                <a:gd name="connsiteX4" fmla="*/ 841049 w 898805"/>
                <a:gd name="connsiteY4" fmla="*/ 498280 h 651121"/>
                <a:gd name="connsiteX5" fmla="*/ 777153 w 898805"/>
                <a:gd name="connsiteY5" fmla="*/ 315070 h 651121"/>
                <a:gd name="connsiteX6" fmla="*/ 634913 w 898805"/>
                <a:gd name="connsiteY6" fmla="*/ 144890 h 651121"/>
                <a:gd name="connsiteX7" fmla="*/ 248833 w 898805"/>
                <a:gd name="connsiteY7" fmla="*/ 110 h 651121"/>
                <a:gd name="connsiteX8" fmla="*/ 106593 w 898805"/>
                <a:gd name="connsiteY8" fmla="*/ 167750 h 651121"/>
                <a:gd name="connsiteX9" fmla="*/ 46030 w 898805"/>
                <a:gd name="connsiteY9" fmla="*/ 302700 h 651121"/>
                <a:gd name="connsiteX10" fmla="*/ 38410 w 898805"/>
                <a:gd name="connsiteY10" fmla="*/ 335720 h 651121"/>
                <a:gd name="connsiteX11" fmla="*/ 71033 w 898805"/>
                <a:gd name="connsiteY11" fmla="*/ 383650 h 651121"/>
                <a:gd name="connsiteX0" fmla="*/ 63223 w 850197"/>
                <a:gd name="connsiteY0" fmla="*/ 383650 h 623922"/>
                <a:gd name="connsiteX1" fmla="*/ 736323 w 850197"/>
                <a:gd name="connsiteY1" fmla="*/ 607170 h 623922"/>
                <a:gd name="connsiteX2" fmla="*/ 802759 w 850197"/>
                <a:gd name="connsiteY2" fmla="*/ 604960 h 623922"/>
                <a:gd name="connsiteX3" fmla="*/ 848479 w 850197"/>
                <a:gd name="connsiteY3" fmla="*/ 615120 h 623922"/>
                <a:gd name="connsiteX4" fmla="*/ 833239 w 850197"/>
                <a:gd name="connsiteY4" fmla="*/ 498280 h 623922"/>
                <a:gd name="connsiteX5" fmla="*/ 769343 w 850197"/>
                <a:gd name="connsiteY5" fmla="*/ 315070 h 623922"/>
                <a:gd name="connsiteX6" fmla="*/ 627103 w 850197"/>
                <a:gd name="connsiteY6" fmla="*/ 144890 h 623922"/>
                <a:gd name="connsiteX7" fmla="*/ 241023 w 850197"/>
                <a:gd name="connsiteY7" fmla="*/ 110 h 623922"/>
                <a:gd name="connsiteX8" fmla="*/ 98783 w 850197"/>
                <a:gd name="connsiteY8" fmla="*/ 167750 h 623922"/>
                <a:gd name="connsiteX9" fmla="*/ 38220 w 850197"/>
                <a:gd name="connsiteY9" fmla="*/ 302700 h 623922"/>
                <a:gd name="connsiteX10" fmla="*/ 30600 w 850197"/>
                <a:gd name="connsiteY10" fmla="*/ 335720 h 623922"/>
                <a:gd name="connsiteX11" fmla="*/ 63223 w 850197"/>
                <a:gd name="connsiteY11" fmla="*/ 383650 h 623922"/>
                <a:gd name="connsiteX0" fmla="*/ 66843 w 853817"/>
                <a:gd name="connsiteY0" fmla="*/ 383650 h 640118"/>
                <a:gd name="connsiteX1" fmla="*/ 790743 w 853817"/>
                <a:gd name="connsiteY1" fmla="*/ 627490 h 640118"/>
                <a:gd name="connsiteX2" fmla="*/ 806379 w 853817"/>
                <a:gd name="connsiteY2" fmla="*/ 604960 h 640118"/>
                <a:gd name="connsiteX3" fmla="*/ 852099 w 853817"/>
                <a:gd name="connsiteY3" fmla="*/ 615120 h 640118"/>
                <a:gd name="connsiteX4" fmla="*/ 836859 w 853817"/>
                <a:gd name="connsiteY4" fmla="*/ 498280 h 640118"/>
                <a:gd name="connsiteX5" fmla="*/ 772963 w 853817"/>
                <a:gd name="connsiteY5" fmla="*/ 315070 h 640118"/>
                <a:gd name="connsiteX6" fmla="*/ 630723 w 853817"/>
                <a:gd name="connsiteY6" fmla="*/ 144890 h 640118"/>
                <a:gd name="connsiteX7" fmla="*/ 244643 w 853817"/>
                <a:gd name="connsiteY7" fmla="*/ 110 h 640118"/>
                <a:gd name="connsiteX8" fmla="*/ 102403 w 853817"/>
                <a:gd name="connsiteY8" fmla="*/ 167750 h 640118"/>
                <a:gd name="connsiteX9" fmla="*/ 41840 w 853817"/>
                <a:gd name="connsiteY9" fmla="*/ 302700 h 640118"/>
                <a:gd name="connsiteX10" fmla="*/ 34220 w 853817"/>
                <a:gd name="connsiteY10" fmla="*/ 335720 h 640118"/>
                <a:gd name="connsiteX11" fmla="*/ 66843 w 853817"/>
                <a:gd name="connsiteY11" fmla="*/ 383650 h 640118"/>
                <a:gd name="connsiteX0" fmla="*/ 66843 w 863859"/>
                <a:gd name="connsiteY0" fmla="*/ 383650 h 651918"/>
                <a:gd name="connsiteX1" fmla="*/ 790743 w 863859"/>
                <a:gd name="connsiteY1" fmla="*/ 627490 h 651918"/>
                <a:gd name="connsiteX2" fmla="*/ 839399 w 863859"/>
                <a:gd name="connsiteY2" fmla="*/ 640520 h 651918"/>
                <a:gd name="connsiteX3" fmla="*/ 852099 w 863859"/>
                <a:gd name="connsiteY3" fmla="*/ 615120 h 651918"/>
                <a:gd name="connsiteX4" fmla="*/ 836859 w 863859"/>
                <a:gd name="connsiteY4" fmla="*/ 498280 h 651918"/>
                <a:gd name="connsiteX5" fmla="*/ 772963 w 863859"/>
                <a:gd name="connsiteY5" fmla="*/ 315070 h 651918"/>
                <a:gd name="connsiteX6" fmla="*/ 630723 w 863859"/>
                <a:gd name="connsiteY6" fmla="*/ 144890 h 651918"/>
                <a:gd name="connsiteX7" fmla="*/ 244643 w 863859"/>
                <a:gd name="connsiteY7" fmla="*/ 110 h 651918"/>
                <a:gd name="connsiteX8" fmla="*/ 102403 w 863859"/>
                <a:gd name="connsiteY8" fmla="*/ 167750 h 651918"/>
                <a:gd name="connsiteX9" fmla="*/ 41840 w 863859"/>
                <a:gd name="connsiteY9" fmla="*/ 302700 h 651918"/>
                <a:gd name="connsiteX10" fmla="*/ 34220 w 863859"/>
                <a:gd name="connsiteY10" fmla="*/ 335720 h 651918"/>
                <a:gd name="connsiteX11" fmla="*/ 66843 w 863859"/>
                <a:gd name="connsiteY11" fmla="*/ 383650 h 651918"/>
                <a:gd name="connsiteX0" fmla="*/ 66843 w 855539"/>
                <a:gd name="connsiteY0" fmla="*/ 383650 h 641775"/>
                <a:gd name="connsiteX1" fmla="*/ 622141 w 855539"/>
                <a:gd name="connsiteY1" fmla="*/ 577682 h 641775"/>
                <a:gd name="connsiteX2" fmla="*/ 790743 w 855539"/>
                <a:gd name="connsiteY2" fmla="*/ 627490 h 641775"/>
                <a:gd name="connsiteX3" fmla="*/ 839399 w 855539"/>
                <a:gd name="connsiteY3" fmla="*/ 640520 h 641775"/>
                <a:gd name="connsiteX4" fmla="*/ 852099 w 855539"/>
                <a:gd name="connsiteY4" fmla="*/ 615120 h 641775"/>
                <a:gd name="connsiteX5" fmla="*/ 836859 w 855539"/>
                <a:gd name="connsiteY5" fmla="*/ 498280 h 641775"/>
                <a:gd name="connsiteX6" fmla="*/ 772963 w 855539"/>
                <a:gd name="connsiteY6" fmla="*/ 315070 h 641775"/>
                <a:gd name="connsiteX7" fmla="*/ 630723 w 855539"/>
                <a:gd name="connsiteY7" fmla="*/ 144890 h 641775"/>
                <a:gd name="connsiteX8" fmla="*/ 244643 w 855539"/>
                <a:gd name="connsiteY8" fmla="*/ 110 h 641775"/>
                <a:gd name="connsiteX9" fmla="*/ 102403 w 855539"/>
                <a:gd name="connsiteY9" fmla="*/ 167750 h 641775"/>
                <a:gd name="connsiteX10" fmla="*/ 41840 w 855539"/>
                <a:gd name="connsiteY10" fmla="*/ 302700 h 641775"/>
                <a:gd name="connsiteX11" fmla="*/ 34220 w 855539"/>
                <a:gd name="connsiteY11" fmla="*/ 335720 h 641775"/>
                <a:gd name="connsiteX12" fmla="*/ 66843 w 855539"/>
                <a:gd name="connsiteY12" fmla="*/ 383650 h 641775"/>
                <a:gd name="connsiteX0" fmla="*/ 66843 w 855539"/>
                <a:gd name="connsiteY0" fmla="*/ 383650 h 641775"/>
                <a:gd name="connsiteX1" fmla="*/ 291941 w 855539"/>
                <a:gd name="connsiteY1" fmla="*/ 468463 h 641775"/>
                <a:gd name="connsiteX2" fmla="*/ 622141 w 855539"/>
                <a:gd name="connsiteY2" fmla="*/ 577682 h 641775"/>
                <a:gd name="connsiteX3" fmla="*/ 790743 w 855539"/>
                <a:gd name="connsiteY3" fmla="*/ 627490 h 641775"/>
                <a:gd name="connsiteX4" fmla="*/ 839399 w 855539"/>
                <a:gd name="connsiteY4" fmla="*/ 640520 h 641775"/>
                <a:gd name="connsiteX5" fmla="*/ 852099 w 855539"/>
                <a:gd name="connsiteY5" fmla="*/ 615120 h 641775"/>
                <a:gd name="connsiteX6" fmla="*/ 836859 w 855539"/>
                <a:gd name="connsiteY6" fmla="*/ 498280 h 641775"/>
                <a:gd name="connsiteX7" fmla="*/ 772963 w 855539"/>
                <a:gd name="connsiteY7" fmla="*/ 315070 h 641775"/>
                <a:gd name="connsiteX8" fmla="*/ 630723 w 855539"/>
                <a:gd name="connsiteY8" fmla="*/ 144890 h 641775"/>
                <a:gd name="connsiteX9" fmla="*/ 244643 w 855539"/>
                <a:gd name="connsiteY9" fmla="*/ 110 h 641775"/>
                <a:gd name="connsiteX10" fmla="*/ 102403 w 855539"/>
                <a:gd name="connsiteY10" fmla="*/ 167750 h 641775"/>
                <a:gd name="connsiteX11" fmla="*/ 41840 w 855539"/>
                <a:gd name="connsiteY11" fmla="*/ 302700 h 641775"/>
                <a:gd name="connsiteX12" fmla="*/ 34220 w 855539"/>
                <a:gd name="connsiteY12" fmla="*/ 335720 h 641775"/>
                <a:gd name="connsiteX13" fmla="*/ 66843 w 855539"/>
                <a:gd name="connsiteY13" fmla="*/ 383650 h 641775"/>
                <a:gd name="connsiteX0" fmla="*/ 66843 w 855539"/>
                <a:gd name="connsiteY0" fmla="*/ 383650 h 642740"/>
                <a:gd name="connsiteX1" fmla="*/ 291941 w 855539"/>
                <a:gd name="connsiteY1" fmla="*/ 468463 h 642740"/>
                <a:gd name="connsiteX2" fmla="*/ 629761 w 855539"/>
                <a:gd name="connsiteY2" fmla="*/ 539582 h 642740"/>
                <a:gd name="connsiteX3" fmla="*/ 790743 w 855539"/>
                <a:gd name="connsiteY3" fmla="*/ 627490 h 642740"/>
                <a:gd name="connsiteX4" fmla="*/ 839399 w 855539"/>
                <a:gd name="connsiteY4" fmla="*/ 640520 h 642740"/>
                <a:gd name="connsiteX5" fmla="*/ 852099 w 855539"/>
                <a:gd name="connsiteY5" fmla="*/ 615120 h 642740"/>
                <a:gd name="connsiteX6" fmla="*/ 836859 w 855539"/>
                <a:gd name="connsiteY6" fmla="*/ 498280 h 642740"/>
                <a:gd name="connsiteX7" fmla="*/ 772963 w 855539"/>
                <a:gd name="connsiteY7" fmla="*/ 315070 h 642740"/>
                <a:gd name="connsiteX8" fmla="*/ 630723 w 855539"/>
                <a:gd name="connsiteY8" fmla="*/ 144890 h 642740"/>
                <a:gd name="connsiteX9" fmla="*/ 244643 w 855539"/>
                <a:gd name="connsiteY9" fmla="*/ 110 h 642740"/>
                <a:gd name="connsiteX10" fmla="*/ 102403 w 855539"/>
                <a:gd name="connsiteY10" fmla="*/ 167750 h 642740"/>
                <a:gd name="connsiteX11" fmla="*/ 41840 w 855539"/>
                <a:gd name="connsiteY11" fmla="*/ 302700 h 642740"/>
                <a:gd name="connsiteX12" fmla="*/ 34220 w 855539"/>
                <a:gd name="connsiteY12" fmla="*/ 335720 h 642740"/>
                <a:gd name="connsiteX13" fmla="*/ 66843 w 855539"/>
                <a:gd name="connsiteY13" fmla="*/ 383650 h 642740"/>
                <a:gd name="connsiteX0" fmla="*/ 37394 w 826090"/>
                <a:gd name="connsiteY0" fmla="*/ 383650 h 642740"/>
                <a:gd name="connsiteX1" fmla="*/ 282812 w 826090"/>
                <a:gd name="connsiteY1" fmla="*/ 417663 h 642740"/>
                <a:gd name="connsiteX2" fmla="*/ 600312 w 826090"/>
                <a:gd name="connsiteY2" fmla="*/ 539582 h 642740"/>
                <a:gd name="connsiteX3" fmla="*/ 761294 w 826090"/>
                <a:gd name="connsiteY3" fmla="*/ 627490 h 642740"/>
                <a:gd name="connsiteX4" fmla="*/ 809950 w 826090"/>
                <a:gd name="connsiteY4" fmla="*/ 640520 h 642740"/>
                <a:gd name="connsiteX5" fmla="*/ 822650 w 826090"/>
                <a:gd name="connsiteY5" fmla="*/ 615120 h 642740"/>
                <a:gd name="connsiteX6" fmla="*/ 807410 w 826090"/>
                <a:gd name="connsiteY6" fmla="*/ 498280 h 642740"/>
                <a:gd name="connsiteX7" fmla="*/ 743514 w 826090"/>
                <a:gd name="connsiteY7" fmla="*/ 315070 h 642740"/>
                <a:gd name="connsiteX8" fmla="*/ 601274 w 826090"/>
                <a:gd name="connsiteY8" fmla="*/ 144890 h 642740"/>
                <a:gd name="connsiteX9" fmla="*/ 215194 w 826090"/>
                <a:gd name="connsiteY9" fmla="*/ 110 h 642740"/>
                <a:gd name="connsiteX10" fmla="*/ 72954 w 826090"/>
                <a:gd name="connsiteY10" fmla="*/ 167750 h 642740"/>
                <a:gd name="connsiteX11" fmla="*/ 12391 w 826090"/>
                <a:gd name="connsiteY11" fmla="*/ 302700 h 642740"/>
                <a:gd name="connsiteX12" fmla="*/ 4771 w 826090"/>
                <a:gd name="connsiteY12" fmla="*/ 335720 h 642740"/>
                <a:gd name="connsiteX13" fmla="*/ 37394 w 826090"/>
                <a:gd name="connsiteY13" fmla="*/ 383650 h 642740"/>
                <a:gd name="connsiteX0" fmla="*/ 50094 w 826090"/>
                <a:gd name="connsiteY0" fmla="*/ 363330 h 642740"/>
                <a:gd name="connsiteX1" fmla="*/ 282812 w 826090"/>
                <a:gd name="connsiteY1" fmla="*/ 417663 h 642740"/>
                <a:gd name="connsiteX2" fmla="*/ 600312 w 826090"/>
                <a:gd name="connsiteY2" fmla="*/ 539582 h 642740"/>
                <a:gd name="connsiteX3" fmla="*/ 761294 w 826090"/>
                <a:gd name="connsiteY3" fmla="*/ 627490 h 642740"/>
                <a:gd name="connsiteX4" fmla="*/ 809950 w 826090"/>
                <a:gd name="connsiteY4" fmla="*/ 640520 h 642740"/>
                <a:gd name="connsiteX5" fmla="*/ 822650 w 826090"/>
                <a:gd name="connsiteY5" fmla="*/ 615120 h 642740"/>
                <a:gd name="connsiteX6" fmla="*/ 807410 w 826090"/>
                <a:gd name="connsiteY6" fmla="*/ 498280 h 642740"/>
                <a:gd name="connsiteX7" fmla="*/ 743514 w 826090"/>
                <a:gd name="connsiteY7" fmla="*/ 315070 h 642740"/>
                <a:gd name="connsiteX8" fmla="*/ 601274 w 826090"/>
                <a:gd name="connsiteY8" fmla="*/ 144890 h 642740"/>
                <a:gd name="connsiteX9" fmla="*/ 215194 w 826090"/>
                <a:gd name="connsiteY9" fmla="*/ 110 h 642740"/>
                <a:gd name="connsiteX10" fmla="*/ 72954 w 826090"/>
                <a:gd name="connsiteY10" fmla="*/ 167750 h 642740"/>
                <a:gd name="connsiteX11" fmla="*/ 12391 w 826090"/>
                <a:gd name="connsiteY11" fmla="*/ 302700 h 642740"/>
                <a:gd name="connsiteX12" fmla="*/ 4771 w 826090"/>
                <a:gd name="connsiteY12" fmla="*/ 335720 h 642740"/>
                <a:gd name="connsiteX13" fmla="*/ 50094 w 826090"/>
                <a:gd name="connsiteY13" fmla="*/ 363330 h 642740"/>
                <a:gd name="connsiteX0" fmla="*/ 50094 w 826090"/>
                <a:gd name="connsiteY0" fmla="*/ 363330 h 642740"/>
                <a:gd name="connsiteX1" fmla="*/ 282812 w 826090"/>
                <a:gd name="connsiteY1" fmla="*/ 417663 h 642740"/>
                <a:gd name="connsiteX2" fmla="*/ 455531 w 826090"/>
                <a:gd name="connsiteY2" fmla="*/ 486242 h 642740"/>
                <a:gd name="connsiteX3" fmla="*/ 600312 w 826090"/>
                <a:gd name="connsiteY3" fmla="*/ 539582 h 642740"/>
                <a:gd name="connsiteX4" fmla="*/ 761294 w 826090"/>
                <a:gd name="connsiteY4" fmla="*/ 627490 h 642740"/>
                <a:gd name="connsiteX5" fmla="*/ 809950 w 826090"/>
                <a:gd name="connsiteY5" fmla="*/ 640520 h 642740"/>
                <a:gd name="connsiteX6" fmla="*/ 822650 w 826090"/>
                <a:gd name="connsiteY6" fmla="*/ 615120 h 642740"/>
                <a:gd name="connsiteX7" fmla="*/ 807410 w 826090"/>
                <a:gd name="connsiteY7" fmla="*/ 498280 h 642740"/>
                <a:gd name="connsiteX8" fmla="*/ 743514 w 826090"/>
                <a:gd name="connsiteY8" fmla="*/ 315070 h 642740"/>
                <a:gd name="connsiteX9" fmla="*/ 601274 w 826090"/>
                <a:gd name="connsiteY9" fmla="*/ 144890 h 642740"/>
                <a:gd name="connsiteX10" fmla="*/ 215194 w 826090"/>
                <a:gd name="connsiteY10" fmla="*/ 110 h 642740"/>
                <a:gd name="connsiteX11" fmla="*/ 72954 w 826090"/>
                <a:gd name="connsiteY11" fmla="*/ 167750 h 642740"/>
                <a:gd name="connsiteX12" fmla="*/ 12391 w 826090"/>
                <a:gd name="connsiteY12" fmla="*/ 302700 h 642740"/>
                <a:gd name="connsiteX13" fmla="*/ 4771 w 826090"/>
                <a:gd name="connsiteY13" fmla="*/ 335720 h 642740"/>
                <a:gd name="connsiteX14" fmla="*/ 50094 w 826090"/>
                <a:gd name="connsiteY14" fmla="*/ 363330 h 642740"/>
                <a:gd name="connsiteX0" fmla="*/ 50094 w 826090"/>
                <a:gd name="connsiteY0" fmla="*/ 363330 h 643565"/>
                <a:gd name="connsiteX1" fmla="*/ 282812 w 826090"/>
                <a:gd name="connsiteY1" fmla="*/ 417663 h 643565"/>
                <a:gd name="connsiteX2" fmla="*/ 455531 w 826090"/>
                <a:gd name="connsiteY2" fmla="*/ 486242 h 643565"/>
                <a:gd name="connsiteX3" fmla="*/ 585072 w 826090"/>
                <a:gd name="connsiteY3" fmla="*/ 519262 h 643565"/>
                <a:gd name="connsiteX4" fmla="*/ 761294 w 826090"/>
                <a:gd name="connsiteY4" fmla="*/ 627490 h 643565"/>
                <a:gd name="connsiteX5" fmla="*/ 809950 w 826090"/>
                <a:gd name="connsiteY5" fmla="*/ 640520 h 643565"/>
                <a:gd name="connsiteX6" fmla="*/ 822650 w 826090"/>
                <a:gd name="connsiteY6" fmla="*/ 615120 h 643565"/>
                <a:gd name="connsiteX7" fmla="*/ 807410 w 826090"/>
                <a:gd name="connsiteY7" fmla="*/ 498280 h 643565"/>
                <a:gd name="connsiteX8" fmla="*/ 743514 w 826090"/>
                <a:gd name="connsiteY8" fmla="*/ 315070 h 643565"/>
                <a:gd name="connsiteX9" fmla="*/ 601274 w 826090"/>
                <a:gd name="connsiteY9" fmla="*/ 144890 h 643565"/>
                <a:gd name="connsiteX10" fmla="*/ 215194 w 826090"/>
                <a:gd name="connsiteY10" fmla="*/ 110 h 643565"/>
                <a:gd name="connsiteX11" fmla="*/ 72954 w 826090"/>
                <a:gd name="connsiteY11" fmla="*/ 167750 h 643565"/>
                <a:gd name="connsiteX12" fmla="*/ 12391 w 826090"/>
                <a:gd name="connsiteY12" fmla="*/ 302700 h 643565"/>
                <a:gd name="connsiteX13" fmla="*/ 4771 w 826090"/>
                <a:gd name="connsiteY13" fmla="*/ 335720 h 643565"/>
                <a:gd name="connsiteX14" fmla="*/ 50094 w 826090"/>
                <a:gd name="connsiteY14" fmla="*/ 363330 h 643565"/>
                <a:gd name="connsiteX0" fmla="*/ 50094 w 826090"/>
                <a:gd name="connsiteY0" fmla="*/ 363330 h 643565"/>
                <a:gd name="connsiteX1" fmla="*/ 282812 w 826090"/>
                <a:gd name="connsiteY1" fmla="*/ 417663 h 643565"/>
                <a:gd name="connsiteX2" fmla="*/ 455531 w 826090"/>
                <a:gd name="connsiteY2" fmla="*/ 486242 h 643565"/>
                <a:gd name="connsiteX3" fmla="*/ 564752 w 826090"/>
                <a:gd name="connsiteY3" fmla="*/ 519262 h 643565"/>
                <a:gd name="connsiteX4" fmla="*/ 761294 w 826090"/>
                <a:gd name="connsiteY4" fmla="*/ 627490 h 643565"/>
                <a:gd name="connsiteX5" fmla="*/ 809950 w 826090"/>
                <a:gd name="connsiteY5" fmla="*/ 640520 h 643565"/>
                <a:gd name="connsiteX6" fmla="*/ 822650 w 826090"/>
                <a:gd name="connsiteY6" fmla="*/ 615120 h 643565"/>
                <a:gd name="connsiteX7" fmla="*/ 807410 w 826090"/>
                <a:gd name="connsiteY7" fmla="*/ 498280 h 643565"/>
                <a:gd name="connsiteX8" fmla="*/ 743514 w 826090"/>
                <a:gd name="connsiteY8" fmla="*/ 315070 h 643565"/>
                <a:gd name="connsiteX9" fmla="*/ 601274 w 826090"/>
                <a:gd name="connsiteY9" fmla="*/ 144890 h 643565"/>
                <a:gd name="connsiteX10" fmla="*/ 215194 w 826090"/>
                <a:gd name="connsiteY10" fmla="*/ 110 h 643565"/>
                <a:gd name="connsiteX11" fmla="*/ 72954 w 826090"/>
                <a:gd name="connsiteY11" fmla="*/ 167750 h 643565"/>
                <a:gd name="connsiteX12" fmla="*/ 12391 w 826090"/>
                <a:gd name="connsiteY12" fmla="*/ 302700 h 643565"/>
                <a:gd name="connsiteX13" fmla="*/ 4771 w 826090"/>
                <a:gd name="connsiteY13" fmla="*/ 335720 h 643565"/>
                <a:gd name="connsiteX14" fmla="*/ 50094 w 826090"/>
                <a:gd name="connsiteY14" fmla="*/ 363330 h 643565"/>
                <a:gd name="connsiteX0" fmla="*/ 50094 w 826090"/>
                <a:gd name="connsiteY0" fmla="*/ 363330 h 643565"/>
                <a:gd name="connsiteX1" fmla="*/ 282812 w 826090"/>
                <a:gd name="connsiteY1" fmla="*/ 417663 h 643565"/>
                <a:gd name="connsiteX2" fmla="*/ 419971 w 826090"/>
                <a:gd name="connsiteY2" fmla="*/ 445602 h 643565"/>
                <a:gd name="connsiteX3" fmla="*/ 564752 w 826090"/>
                <a:gd name="connsiteY3" fmla="*/ 519262 h 643565"/>
                <a:gd name="connsiteX4" fmla="*/ 761294 w 826090"/>
                <a:gd name="connsiteY4" fmla="*/ 627490 h 643565"/>
                <a:gd name="connsiteX5" fmla="*/ 809950 w 826090"/>
                <a:gd name="connsiteY5" fmla="*/ 640520 h 643565"/>
                <a:gd name="connsiteX6" fmla="*/ 822650 w 826090"/>
                <a:gd name="connsiteY6" fmla="*/ 615120 h 643565"/>
                <a:gd name="connsiteX7" fmla="*/ 807410 w 826090"/>
                <a:gd name="connsiteY7" fmla="*/ 498280 h 643565"/>
                <a:gd name="connsiteX8" fmla="*/ 743514 w 826090"/>
                <a:gd name="connsiteY8" fmla="*/ 315070 h 643565"/>
                <a:gd name="connsiteX9" fmla="*/ 601274 w 826090"/>
                <a:gd name="connsiteY9" fmla="*/ 144890 h 643565"/>
                <a:gd name="connsiteX10" fmla="*/ 215194 w 826090"/>
                <a:gd name="connsiteY10" fmla="*/ 110 h 643565"/>
                <a:gd name="connsiteX11" fmla="*/ 72954 w 826090"/>
                <a:gd name="connsiteY11" fmla="*/ 167750 h 643565"/>
                <a:gd name="connsiteX12" fmla="*/ 12391 w 826090"/>
                <a:gd name="connsiteY12" fmla="*/ 302700 h 643565"/>
                <a:gd name="connsiteX13" fmla="*/ 4771 w 826090"/>
                <a:gd name="connsiteY13" fmla="*/ 335720 h 643565"/>
                <a:gd name="connsiteX14" fmla="*/ 50094 w 826090"/>
                <a:gd name="connsiteY14" fmla="*/ 363330 h 643565"/>
                <a:gd name="connsiteX0" fmla="*/ 50094 w 826090"/>
                <a:gd name="connsiteY0" fmla="*/ 363330 h 643565"/>
                <a:gd name="connsiteX1" fmla="*/ 224392 w 826090"/>
                <a:gd name="connsiteY1" fmla="*/ 379563 h 643565"/>
                <a:gd name="connsiteX2" fmla="*/ 419971 w 826090"/>
                <a:gd name="connsiteY2" fmla="*/ 445602 h 643565"/>
                <a:gd name="connsiteX3" fmla="*/ 564752 w 826090"/>
                <a:gd name="connsiteY3" fmla="*/ 519262 h 643565"/>
                <a:gd name="connsiteX4" fmla="*/ 761294 w 826090"/>
                <a:gd name="connsiteY4" fmla="*/ 627490 h 643565"/>
                <a:gd name="connsiteX5" fmla="*/ 809950 w 826090"/>
                <a:gd name="connsiteY5" fmla="*/ 640520 h 643565"/>
                <a:gd name="connsiteX6" fmla="*/ 822650 w 826090"/>
                <a:gd name="connsiteY6" fmla="*/ 615120 h 643565"/>
                <a:gd name="connsiteX7" fmla="*/ 807410 w 826090"/>
                <a:gd name="connsiteY7" fmla="*/ 498280 h 643565"/>
                <a:gd name="connsiteX8" fmla="*/ 743514 w 826090"/>
                <a:gd name="connsiteY8" fmla="*/ 315070 h 643565"/>
                <a:gd name="connsiteX9" fmla="*/ 601274 w 826090"/>
                <a:gd name="connsiteY9" fmla="*/ 144890 h 643565"/>
                <a:gd name="connsiteX10" fmla="*/ 215194 w 826090"/>
                <a:gd name="connsiteY10" fmla="*/ 110 h 643565"/>
                <a:gd name="connsiteX11" fmla="*/ 72954 w 826090"/>
                <a:gd name="connsiteY11" fmla="*/ 167750 h 643565"/>
                <a:gd name="connsiteX12" fmla="*/ 12391 w 826090"/>
                <a:gd name="connsiteY12" fmla="*/ 302700 h 643565"/>
                <a:gd name="connsiteX13" fmla="*/ 4771 w 826090"/>
                <a:gd name="connsiteY13" fmla="*/ 335720 h 643565"/>
                <a:gd name="connsiteX14" fmla="*/ 50094 w 826090"/>
                <a:gd name="connsiteY14" fmla="*/ 363330 h 643565"/>
                <a:gd name="connsiteX0" fmla="*/ 50094 w 826090"/>
                <a:gd name="connsiteY0" fmla="*/ 363330 h 643565"/>
                <a:gd name="connsiteX1" fmla="*/ 206612 w 826090"/>
                <a:gd name="connsiteY1" fmla="*/ 382103 h 643565"/>
                <a:gd name="connsiteX2" fmla="*/ 419971 w 826090"/>
                <a:gd name="connsiteY2" fmla="*/ 445602 h 643565"/>
                <a:gd name="connsiteX3" fmla="*/ 564752 w 826090"/>
                <a:gd name="connsiteY3" fmla="*/ 519262 h 643565"/>
                <a:gd name="connsiteX4" fmla="*/ 761294 w 826090"/>
                <a:gd name="connsiteY4" fmla="*/ 627490 h 643565"/>
                <a:gd name="connsiteX5" fmla="*/ 809950 w 826090"/>
                <a:gd name="connsiteY5" fmla="*/ 640520 h 643565"/>
                <a:gd name="connsiteX6" fmla="*/ 822650 w 826090"/>
                <a:gd name="connsiteY6" fmla="*/ 615120 h 643565"/>
                <a:gd name="connsiteX7" fmla="*/ 807410 w 826090"/>
                <a:gd name="connsiteY7" fmla="*/ 498280 h 643565"/>
                <a:gd name="connsiteX8" fmla="*/ 743514 w 826090"/>
                <a:gd name="connsiteY8" fmla="*/ 315070 h 643565"/>
                <a:gd name="connsiteX9" fmla="*/ 601274 w 826090"/>
                <a:gd name="connsiteY9" fmla="*/ 144890 h 643565"/>
                <a:gd name="connsiteX10" fmla="*/ 215194 w 826090"/>
                <a:gd name="connsiteY10" fmla="*/ 110 h 643565"/>
                <a:gd name="connsiteX11" fmla="*/ 72954 w 826090"/>
                <a:gd name="connsiteY11" fmla="*/ 167750 h 643565"/>
                <a:gd name="connsiteX12" fmla="*/ 12391 w 826090"/>
                <a:gd name="connsiteY12" fmla="*/ 302700 h 643565"/>
                <a:gd name="connsiteX13" fmla="*/ 4771 w 826090"/>
                <a:gd name="connsiteY13" fmla="*/ 335720 h 643565"/>
                <a:gd name="connsiteX14" fmla="*/ 50094 w 826090"/>
                <a:gd name="connsiteY14" fmla="*/ 363330 h 643565"/>
                <a:gd name="connsiteX0" fmla="*/ 95814 w 826090"/>
                <a:gd name="connsiteY0" fmla="*/ 370950 h 643565"/>
                <a:gd name="connsiteX1" fmla="*/ 206612 w 826090"/>
                <a:gd name="connsiteY1" fmla="*/ 382103 h 643565"/>
                <a:gd name="connsiteX2" fmla="*/ 419971 w 826090"/>
                <a:gd name="connsiteY2" fmla="*/ 445602 h 643565"/>
                <a:gd name="connsiteX3" fmla="*/ 564752 w 826090"/>
                <a:gd name="connsiteY3" fmla="*/ 519262 h 643565"/>
                <a:gd name="connsiteX4" fmla="*/ 761294 w 826090"/>
                <a:gd name="connsiteY4" fmla="*/ 627490 h 643565"/>
                <a:gd name="connsiteX5" fmla="*/ 809950 w 826090"/>
                <a:gd name="connsiteY5" fmla="*/ 640520 h 643565"/>
                <a:gd name="connsiteX6" fmla="*/ 822650 w 826090"/>
                <a:gd name="connsiteY6" fmla="*/ 615120 h 643565"/>
                <a:gd name="connsiteX7" fmla="*/ 807410 w 826090"/>
                <a:gd name="connsiteY7" fmla="*/ 498280 h 643565"/>
                <a:gd name="connsiteX8" fmla="*/ 743514 w 826090"/>
                <a:gd name="connsiteY8" fmla="*/ 315070 h 643565"/>
                <a:gd name="connsiteX9" fmla="*/ 601274 w 826090"/>
                <a:gd name="connsiteY9" fmla="*/ 144890 h 643565"/>
                <a:gd name="connsiteX10" fmla="*/ 215194 w 826090"/>
                <a:gd name="connsiteY10" fmla="*/ 110 h 643565"/>
                <a:gd name="connsiteX11" fmla="*/ 72954 w 826090"/>
                <a:gd name="connsiteY11" fmla="*/ 167750 h 643565"/>
                <a:gd name="connsiteX12" fmla="*/ 12391 w 826090"/>
                <a:gd name="connsiteY12" fmla="*/ 302700 h 643565"/>
                <a:gd name="connsiteX13" fmla="*/ 4771 w 826090"/>
                <a:gd name="connsiteY13" fmla="*/ 335720 h 643565"/>
                <a:gd name="connsiteX14" fmla="*/ 95814 w 826090"/>
                <a:gd name="connsiteY14" fmla="*/ 370950 h 643565"/>
                <a:gd name="connsiteX0" fmla="*/ 95814 w 826090"/>
                <a:gd name="connsiteY0" fmla="*/ 370896 h 643511"/>
                <a:gd name="connsiteX1" fmla="*/ 206612 w 826090"/>
                <a:gd name="connsiteY1" fmla="*/ 382049 h 643511"/>
                <a:gd name="connsiteX2" fmla="*/ 419971 w 826090"/>
                <a:gd name="connsiteY2" fmla="*/ 445548 h 643511"/>
                <a:gd name="connsiteX3" fmla="*/ 564752 w 826090"/>
                <a:gd name="connsiteY3" fmla="*/ 519208 h 643511"/>
                <a:gd name="connsiteX4" fmla="*/ 761294 w 826090"/>
                <a:gd name="connsiteY4" fmla="*/ 627436 h 643511"/>
                <a:gd name="connsiteX5" fmla="*/ 809950 w 826090"/>
                <a:gd name="connsiteY5" fmla="*/ 640466 h 643511"/>
                <a:gd name="connsiteX6" fmla="*/ 822650 w 826090"/>
                <a:gd name="connsiteY6" fmla="*/ 615066 h 643511"/>
                <a:gd name="connsiteX7" fmla="*/ 807410 w 826090"/>
                <a:gd name="connsiteY7" fmla="*/ 498226 h 643511"/>
                <a:gd name="connsiteX8" fmla="*/ 743514 w 826090"/>
                <a:gd name="connsiteY8" fmla="*/ 315016 h 643511"/>
                <a:gd name="connsiteX9" fmla="*/ 555208 w 826090"/>
                <a:gd name="connsiteY9" fmla="*/ 150933 h 643511"/>
                <a:gd name="connsiteX10" fmla="*/ 215194 w 826090"/>
                <a:gd name="connsiteY10" fmla="*/ 56 h 643511"/>
                <a:gd name="connsiteX11" fmla="*/ 72954 w 826090"/>
                <a:gd name="connsiteY11" fmla="*/ 167696 h 643511"/>
                <a:gd name="connsiteX12" fmla="*/ 12391 w 826090"/>
                <a:gd name="connsiteY12" fmla="*/ 302646 h 643511"/>
                <a:gd name="connsiteX13" fmla="*/ 4771 w 826090"/>
                <a:gd name="connsiteY13" fmla="*/ 335666 h 643511"/>
                <a:gd name="connsiteX14" fmla="*/ 95814 w 826090"/>
                <a:gd name="connsiteY14" fmla="*/ 370896 h 643511"/>
                <a:gd name="connsiteX0" fmla="*/ 95814 w 826090"/>
                <a:gd name="connsiteY0" fmla="*/ 370896 h 643511"/>
                <a:gd name="connsiteX1" fmla="*/ 206612 w 826090"/>
                <a:gd name="connsiteY1" fmla="*/ 382049 h 643511"/>
                <a:gd name="connsiteX2" fmla="*/ 419971 w 826090"/>
                <a:gd name="connsiteY2" fmla="*/ 445548 h 643511"/>
                <a:gd name="connsiteX3" fmla="*/ 564752 w 826090"/>
                <a:gd name="connsiteY3" fmla="*/ 519208 h 643511"/>
                <a:gd name="connsiteX4" fmla="*/ 761294 w 826090"/>
                <a:gd name="connsiteY4" fmla="*/ 627436 h 643511"/>
                <a:gd name="connsiteX5" fmla="*/ 809950 w 826090"/>
                <a:gd name="connsiteY5" fmla="*/ 640466 h 643511"/>
                <a:gd name="connsiteX6" fmla="*/ 822650 w 826090"/>
                <a:gd name="connsiteY6" fmla="*/ 615066 h 643511"/>
                <a:gd name="connsiteX7" fmla="*/ 807410 w 826090"/>
                <a:gd name="connsiteY7" fmla="*/ 498226 h 643511"/>
                <a:gd name="connsiteX8" fmla="*/ 720482 w 826090"/>
                <a:gd name="connsiteY8" fmla="*/ 315016 h 643511"/>
                <a:gd name="connsiteX9" fmla="*/ 555208 w 826090"/>
                <a:gd name="connsiteY9" fmla="*/ 150933 h 643511"/>
                <a:gd name="connsiteX10" fmla="*/ 215194 w 826090"/>
                <a:gd name="connsiteY10" fmla="*/ 56 h 643511"/>
                <a:gd name="connsiteX11" fmla="*/ 72954 w 826090"/>
                <a:gd name="connsiteY11" fmla="*/ 167696 h 643511"/>
                <a:gd name="connsiteX12" fmla="*/ 12391 w 826090"/>
                <a:gd name="connsiteY12" fmla="*/ 302646 h 643511"/>
                <a:gd name="connsiteX13" fmla="*/ 4771 w 826090"/>
                <a:gd name="connsiteY13" fmla="*/ 335666 h 643511"/>
                <a:gd name="connsiteX14" fmla="*/ 95814 w 826090"/>
                <a:gd name="connsiteY14" fmla="*/ 370896 h 643511"/>
                <a:gd name="connsiteX0" fmla="*/ 95814 w 824557"/>
                <a:gd name="connsiteY0" fmla="*/ 370896 h 643511"/>
                <a:gd name="connsiteX1" fmla="*/ 206612 w 824557"/>
                <a:gd name="connsiteY1" fmla="*/ 382049 h 643511"/>
                <a:gd name="connsiteX2" fmla="*/ 419971 w 824557"/>
                <a:gd name="connsiteY2" fmla="*/ 445548 h 643511"/>
                <a:gd name="connsiteX3" fmla="*/ 564752 w 824557"/>
                <a:gd name="connsiteY3" fmla="*/ 519208 h 643511"/>
                <a:gd name="connsiteX4" fmla="*/ 761294 w 824557"/>
                <a:gd name="connsiteY4" fmla="*/ 627436 h 643511"/>
                <a:gd name="connsiteX5" fmla="*/ 809950 w 824557"/>
                <a:gd name="connsiteY5" fmla="*/ 640466 h 643511"/>
                <a:gd name="connsiteX6" fmla="*/ 822650 w 824557"/>
                <a:gd name="connsiteY6" fmla="*/ 615066 h 643511"/>
                <a:gd name="connsiteX7" fmla="*/ 761344 w 824557"/>
                <a:gd name="connsiteY7" fmla="*/ 449444 h 643511"/>
                <a:gd name="connsiteX8" fmla="*/ 720482 w 824557"/>
                <a:gd name="connsiteY8" fmla="*/ 315016 h 643511"/>
                <a:gd name="connsiteX9" fmla="*/ 555208 w 824557"/>
                <a:gd name="connsiteY9" fmla="*/ 150933 h 643511"/>
                <a:gd name="connsiteX10" fmla="*/ 215194 w 824557"/>
                <a:gd name="connsiteY10" fmla="*/ 56 h 643511"/>
                <a:gd name="connsiteX11" fmla="*/ 72954 w 824557"/>
                <a:gd name="connsiteY11" fmla="*/ 167696 h 643511"/>
                <a:gd name="connsiteX12" fmla="*/ 12391 w 824557"/>
                <a:gd name="connsiteY12" fmla="*/ 302646 h 643511"/>
                <a:gd name="connsiteX13" fmla="*/ 4771 w 824557"/>
                <a:gd name="connsiteY13" fmla="*/ 335666 h 643511"/>
                <a:gd name="connsiteX14" fmla="*/ 95814 w 824557"/>
                <a:gd name="connsiteY14" fmla="*/ 370896 h 643511"/>
                <a:gd name="connsiteX0" fmla="*/ 95814 w 811206"/>
                <a:gd name="connsiteY0" fmla="*/ 370896 h 643475"/>
                <a:gd name="connsiteX1" fmla="*/ 206612 w 811206"/>
                <a:gd name="connsiteY1" fmla="*/ 382049 h 643475"/>
                <a:gd name="connsiteX2" fmla="*/ 419971 w 811206"/>
                <a:gd name="connsiteY2" fmla="*/ 445548 h 643475"/>
                <a:gd name="connsiteX3" fmla="*/ 564752 w 811206"/>
                <a:gd name="connsiteY3" fmla="*/ 519208 h 643475"/>
                <a:gd name="connsiteX4" fmla="*/ 761294 w 811206"/>
                <a:gd name="connsiteY4" fmla="*/ 627436 h 643475"/>
                <a:gd name="connsiteX5" fmla="*/ 809950 w 811206"/>
                <a:gd name="connsiteY5" fmla="*/ 640466 h 643475"/>
                <a:gd name="connsiteX6" fmla="*/ 793858 w 811206"/>
                <a:gd name="connsiteY6" fmla="*/ 602869 h 643475"/>
                <a:gd name="connsiteX7" fmla="*/ 761344 w 811206"/>
                <a:gd name="connsiteY7" fmla="*/ 449444 h 643475"/>
                <a:gd name="connsiteX8" fmla="*/ 720482 w 811206"/>
                <a:gd name="connsiteY8" fmla="*/ 315016 h 643475"/>
                <a:gd name="connsiteX9" fmla="*/ 555208 w 811206"/>
                <a:gd name="connsiteY9" fmla="*/ 150933 h 643475"/>
                <a:gd name="connsiteX10" fmla="*/ 215194 w 811206"/>
                <a:gd name="connsiteY10" fmla="*/ 56 h 643475"/>
                <a:gd name="connsiteX11" fmla="*/ 72954 w 811206"/>
                <a:gd name="connsiteY11" fmla="*/ 167696 h 643475"/>
                <a:gd name="connsiteX12" fmla="*/ 12391 w 811206"/>
                <a:gd name="connsiteY12" fmla="*/ 302646 h 643475"/>
                <a:gd name="connsiteX13" fmla="*/ 4771 w 811206"/>
                <a:gd name="connsiteY13" fmla="*/ 335666 h 643475"/>
                <a:gd name="connsiteX14" fmla="*/ 95814 w 811206"/>
                <a:gd name="connsiteY14" fmla="*/ 370896 h 643475"/>
                <a:gd name="connsiteX0" fmla="*/ 95814 w 811206"/>
                <a:gd name="connsiteY0" fmla="*/ 370896 h 645705"/>
                <a:gd name="connsiteX1" fmla="*/ 206612 w 811206"/>
                <a:gd name="connsiteY1" fmla="*/ 382049 h 645705"/>
                <a:gd name="connsiteX2" fmla="*/ 419971 w 811206"/>
                <a:gd name="connsiteY2" fmla="*/ 445548 h 645705"/>
                <a:gd name="connsiteX3" fmla="*/ 564752 w 811206"/>
                <a:gd name="connsiteY3" fmla="*/ 519208 h 645705"/>
                <a:gd name="connsiteX4" fmla="*/ 761294 w 811206"/>
                <a:gd name="connsiteY4" fmla="*/ 627436 h 645705"/>
                <a:gd name="connsiteX5" fmla="*/ 809950 w 811206"/>
                <a:gd name="connsiteY5" fmla="*/ 640466 h 645705"/>
                <a:gd name="connsiteX6" fmla="*/ 793858 w 811206"/>
                <a:gd name="connsiteY6" fmla="*/ 572380 h 645705"/>
                <a:gd name="connsiteX7" fmla="*/ 761344 w 811206"/>
                <a:gd name="connsiteY7" fmla="*/ 449444 h 645705"/>
                <a:gd name="connsiteX8" fmla="*/ 720482 w 811206"/>
                <a:gd name="connsiteY8" fmla="*/ 315016 h 645705"/>
                <a:gd name="connsiteX9" fmla="*/ 555208 w 811206"/>
                <a:gd name="connsiteY9" fmla="*/ 150933 h 645705"/>
                <a:gd name="connsiteX10" fmla="*/ 215194 w 811206"/>
                <a:gd name="connsiteY10" fmla="*/ 56 h 645705"/>
                <a:gd name="connsiteX11" fmla="*/ 72954 w 811206"/>
                <a:gd name="connsiteY11" fmla="*/ 167696 h 645705"/>
                <a:gd name="connsiteX12" fmla="*/ 12391 w 811206"/>
                <a:gd name="connsiteY12" fmla="*/ 302646 h 645705"/>
                <a:gd name="connsiteX13" fmla="*/ 4771 w 811206"/>
                <a:gd name="connsiteY13" fmla="*/ 335666 h 645705"/>
                <a:gd name="connsiteX14" fmla="*/ 95814 w 811206"/>
                <a:gd name="connsiteY14" fmla="*/ 370896 h 645705"/>
                <a:gd name="connsiteX0" fmla="*/ 95814 w 811206"/>
                <a:gd name="connsiteY0" fmla="*/ 370896 h 646253"/>
                <a:gd name="connsiteX1" fmla="*/ 206612 w 811206"/>
                <a:gd name="connsiteY1" fmla="*/ 382049 h 646253"/>
                <a:gd name="connsiteX2" fmla="*/ 419971 w 811206"/>
                <a:gd name="connsiteY2" fmla="*/ 445548 h 646253"/>
                <a:gd name="connsiteX3" fmla="*/ 570509 w 811206"/>
                <a:gd name="connsiteY3" fmla="*/ 507013 h 646253"/>
                <a:gd name="connsiteX4" fmla="*/ 761294 w 811206"/>
                <a:gd name="connsiteY4" fmla="*/ 627436 h 646253"/>
                <a:gd name="connsiteX5" fmla="*/ 809950 w 811206"/>
                <a:gd name="connsiteY5" fmla="*/ 640466 h 646253"/>
                <a:gd name="connsiteX6" fmla="*/ 793858 w 811206"/>
                <a:gd name="connsiteY6" fmla="*/ 572380 h 646253"/>
                <a:gd name="connsiteX7" fmla="*/ 761344 w 811206"/>
                <a:gd name="connsiteY7" fmla="*/ 449444 h 646253"/>
                <a:gd name="connsiteX8" fmla="*/ 720482 w 811206"/>
                <a:gd name="connsiteY8" fmla="*/ 315016 h 646253"/>
                <a:gd name="connsiteX9" fmla="*/ 555208 w 811206"/>
                <a:gd name="connsiteY9" fmla="*/ 150933 h 646253"/>
                <a:gd name="connsiteX10" fmla="*/ 215194 w 811206"/>
                <a:gd name="connsiteY10" fmla="*/ 56 h 646253"/>
                <a:gd name="connsiteX11" fmla="*/ 72954 w 811206"/>
                <a:gd name="connsiteY11" fmla="*/ 167696 h 646253"/>
                <a:gd name="connsiteX12" fmla="*/ 12391 w 811206"/>
                <a:gd name="connsiteY12" fmla="*/ 302646 h 646253"/>
                <a:gd name="connsiteX13" fmla="*/ 4771 w 811206"/>
                <a:gd name="connsiteY13" fmla="*/ 335666 h 646253"/>
                <a:gd name="connsiteX14" fmla="*/ 95814 w 811206"/>
                <a:gd name="connsiteY14" fmla="*/ 370896 h 646253"/>
                <a:gd name="connsiteX0" fmla="*/ 95814 w 811206"/>
                <a:gd name="connsiteY0" fmla="*/ 370896 h 646253"/>
                <a:gd name="connsiteX1" fmla="*/ 206612 w 811206"/>
                <a:gd name="connsiteY1" fmla="*/ 382049 h 646253"/>
                <a:gd name="connsiteX2" fmla="*/ 419972 w 811206"/>
                <a:gd name="connsiteY2" fmla="*/ 421157 h 646253"/>
                <a:gd name="connsiteX3" fmla="*/ 570509 w 811206"/>
                <a:gd name="connsiteY3" fmla="*/ 507013 h 646253"/>
                <a:gd name="connsiteX4" fmla="*/ 761294 w 811206"/>
                <a:gd name="connsiteY4" fmla="*/ 627436 h 646253"/>
                <a:gd name="connsiteX5" fmla="*/ 809950 w 811206"/>
                <a:gd name="connsiteY5" fmla="*/ 640466 h 646253"/>
                <a:gd name="connsiteX6" fmla="*/ 793858 w 811206"/>
                <a:gd name="connsiteY6" fmla="*/ 572380 h 646253"/>
                <a:gd name="connsiteX7" fmla="*/ 761344 w 811206"/>
                <a:gd name="connsiteY7" fmla="*/ 449444 h 646253"/>
                <a:gd name="connsiteX8" fmla="*/ 720482 w 811206"/>
                <a:gd name="connsiteY8" fmla="*/ 315016 h 646253"/>
                <a:gd name="connsiteX9" fmla="*/ 555208 w 811206"/>
                <a:gd name="connsiteY9" fmla="*/ 150933 h 646253"/>
                <a:gd name="connsiteX10" fmla="*/ 215194 w 811206"/>
                <a:gd name="connsiteY10" fmla="*/ 56 h 646253"/>
                <a:gd name="connsiteX11" fmla="*/ 72954 w 811206"/>
                <a:gd name="connsiteY11" fmla="*/ 167696 h 646253"/>
                <a:gd name="connsiteX12" fmla="*/ 12391 w 811206"/>
                <a:gd name="connsiteY12" fmla="*/ 302646 h 646253"/>
                <a:gd name="connsiteX13" fmla="*/ 4771 w 811206"/>
                <a:gd name="connsiteY13" fmla="*/ 335666 h 646253"/>
                <a:gd name="connsiteX14" fmla="*/ 95814 w 811206"/>
                <a:gd name="connsiteY14" fmla="*/ 370896 h 646253"/>
                <a:gd name="connsiteX0" fmla="*/ 95814 w 811206"/>
                <a:gd name="connsiteY0" fmla="*/ 370896 h 646253"/>
                <a:gd name="connsiteX1" fmla="*/ 212370 w 811206"/>
                <a:gd name="connsiteY1" fmla="*/ 357657 h 646253"/>
                <a:gd name="connsiteX2" fmla="*/ 419972 w 811206"/>
                <a:gd name="connsiteY2" fmla="*/ 421157 h 646253"/>
                <a:gd name="connsiteX3" fmla="*/ 570509 w 811206"/>
                <a:gd name="connsiteY3" fmla="*/ 507013 h 646253"/>
                <a:gd name="connsiteX4" fmla="*/ 761294 w 811206"/>
                <a:gd name="connsiteY4" fmla="*/ 627436 h 646253"/>
                <a:gd name="connsiteX5" fmla="*/ 809950 w 811206"/>
                <a:gd name="connsiteY5" fmla="*/ 640466 h 646253"/>
                <a:gd name="connsiteX6" fmla="*/ 793858 w 811206"/>
                <a:gd name="connsiteY6" fmla="*/ 572380 h 646253"/>
                <a:gd name="connsiteX7" fmla="*/ 761344 w 811206"/>
                <a:gd name="connsiteY7" fmla="*/ 449444 h 646253"/>
                <a:gd name="connsiteX8" fmla="*/ 720482 w 811206"/>
                <a:gd name="connsiteY8" fmla="*/ 315016 h 646253"/>
                <a:gd name="connsiteX9" fmla="*/ 555208 w 811206"/>
                <a:gd name="connsiteY9" fmla="*/ 150933 h 646253"/>
                <a:gd name="connsiteX10" fmla="*/ 215194 w 811206"/>
                <a:gd name="connsiteY10" fmla="*/ 56 h 646253"/>
                <a:gd name="connsiteX11" fmla="*/ 72954 w 811206"/>
                <a:gd name="connsiteY11" fmla="*/ 167696 h 646253"/>
                <a:gd name="connsiteX12" fmla="*/ 12391 w 811206"/>
                <a:gd name="connsiteY12" fmla="*/ 302646 h 646253"/>
                <a:gd name="connsiteX13" fmla="*/ 4771 w 811206"/>
                <a:gd name="connsiteY13" fmla="*/ 335666 h 646253"/>
                <a:gd name="connsiteX14" fmla="*/ 95814 w 811206"/>
                <a:gd name="connsiteY14" fmla="*/ 370896 h 646253"/>
                <a:gd name="connsiteX0" fmla="*/ 101684 w 817075"/>
                <a:gd name="connsiteY0" fmla="*/ 328211 h 646253"/>
                <a:gd name="connsiteX1" fmla="*/ 218239 w 817075"/>
                <a:gd name="connsiteY1" fmla="*/ 357657 h 646253"/>
                <a:gd name="connsiteX2" fmla="*/ 425841 w 817075"/>
                <a:gd name="connsiteY2" fmla="*/ 421157 h 646253"/>
                <a:gd name="connsiteX3" fmla="*/ 576378 w 817075"/>
                <a:gd name="connsiteY3" fmla="*/ 507013 h 646253"/>
                <a:gd name="connsiteX4" fmla="*/ 767163 w 817075"/>
                <a:gd name="connsiteY4" fmla="*/ 627436 h 646253"/>
                <a:gd name="connsiteX5" fmla="*/ 815819 w 817075"/>
                <a:gd name="connsiteY5" fmla="*/ 640466 h 646253"/>
                <a:gd name="connsiteX6" fmla="*/ 799727 w 817075"/>
                <a:gd name="connsiteY6" fmla="*/ 572380 h 646253"/>
                <a:gd name="connsiteX7" fmla="*/ 767213 w 817075"/>
                <a:gd name="connsiteY7" fmla="*/ 449444 h 646253"/>
                <a:gd name="connsiteX8" fmla="*/ 726351 w 817075"/>
                <a:gd name="connsiteY8" fmla="*/ 315016 h 646253"/>
                <a:gd name="connsiteX9" fmla="*/ 561077 w 817075"/>
                <a:gd name="connsiteY9" fmla="*/ 150933 h 646253"/>
                <a:gd name="connsiteX10" fmla="*/ 221063 w 817075"/>
                <a:gd name="connsiteY10" fmla="*/ 56 h 646253"/>
                <a:gd name="connsiteX11" fmla="*/ 78823 w 817075"/>
                <a:gd name="connsiteY11" fmla="*/ 167696 h 646253"/>
                <a:gd name="connsiteX12" fmla="*/ 18260 w 817075"/>
                <a:gd name="connsiteY12" fmla="*/ 302646 h 646253"/>
                <a:gd name="connsiteX13" fmla="*/ 10640 w 817075"/>
                <a:gd name="connsiteY13" fmla="*/ 335666 h 646253"/>
                <a:gd name="connsiteX14" fmla="*/ 101684 w 817075"/>
                <a:gd name="connsiteY14" fmla="*/ 328211 h 646253"/>
                <a:gd name="connsiteX0" fmla="*/ 94896 w 810287"/>
                <a:gd name="connsiteY0" fmla="*/ 328211 h 646253"/>
                <a:gd name="connsiteX1" fmla="*/ 211451 w 810287"/>
                <a:gd name="connsiteY1" fmla="*/ 357657 h 646253"/>
                <a:gd name="connsiteX2" fmla="*/ 419053 w 810287"/>
                <a:gd name="connsiteY2" fmla="*/ 421157 h 646253"/>
                <a:gd name="connsiteX3" fmla="*/ 569590 w 810287"/>
                <a:gd name="connsiteY3" fmla="*/ 507013 h 646253"/>
                <a:gd name="connsiteX4" fmla="*/ 760375 w 810287"/>
                <a:gd name="connsiteY4" fmla="*/ 627436 h 646253"/>
                <a:gd name="connsiteX5" fmla="*/ 809031 w 810287"/>
                <a:gd name="connsiteY5" fmla="*/ 640466 h 646253"/>
                <a:gd name="connsiteX6" fmla="*/ 792939 w 810287"/>
                <a:gd name="connsiteY6" fmla="*/ 572380 h 646253"/>
                <a:gd name="connsiteX7" fmla="*/ 760425 w 810287"/>
                <a:gd name="connsiteY7" fmla="*/ 449444 h 646253"/>
                <a:gd name="connsiteX8" fmla="*/ 719563 w 810287"/>
                <a:gd name="connsiteY8" fmla="*/ 315016 h 646253"/>
                <a:gd name="connsiteX9" fmla="*/ 554289 w 810287"/>
                <a:gd name="connsiteY9" fmla="*/ 150933 h 646253"/>
                <a:gd name="connsiteX10" fmla="*/ 214275 w 810287"/>
                <a:gd name="connsiteY10" fmla="*/ 56 h 646253"/>
                <a:gd name="connsiteX11" fmla="*/ 72035 w 810287"/>
                <a:gd name="connsiteY11" fmla="*/ 167696 h 646253"/>
                <a:gd name="connsiteX12" fmla="*/ 11472 w 810287"/>
                <a:gd name="connsiteY12" fmla="*/ 302646 h 646253"/>
                <a:gd name="connsiteX13" fmla="*/ 21127 w 810287"/>
                <a:gd name="connsiteY13" fmla="*/ 317371 h 646253"/>
                <a:gd name="connsiteX14" fmla="*/ 94896 w 810287"/>
                <a:gd name="connsiteY14" fmla="*/ 328211 h 646253"/>
                <a:gd name="connsiteX0" fmla="*/ 94896 w 810621"/>
                <a:gd name="connsiteY0" fmla="*/ 328211 h 641262"/>
                <a:gd name="connsiteX1" fmla="*/ 211451 w 810621"/>
                <a:gd name="connsiteY1" fmla="*/ 357657 h 641262"/>
                <a:gd name="connsiteX2" fmla="*/ 419053 w 810621"/>
                <a:gd name="connsiteY2" fmla="*/ 421157 h 641262"/>
                <a:gd name="connsiteX3" fmla="*/ 569590 w 810621"/>
                <a:gd name="connsiteY3" fmla="*/ 507013 h 641262"/>
                <a:gd name="connsiteX4" fmla="*/ 754619 w 810621"/>
                <a:gd name="connsiteY4" fmla="*/ 603045 h 641262"/>
                <a:gd name="connsiteX5" fmla="*/ 809031 w 810621"/>
                <a:gd name="connsiteY5" fmla="*/ 640466 h 641262"/>
                <a:gd name="connsiteX6" fmla="*/ 792939 w 810621"/>
                <a:gd name="connsiteY6" fmla="*/ 572380 h 641262"/>
                <a:gd name="connsiteX7" fmla="*/ 760425 w 810621"/>
                <a:gd name="connsiteY7" fmla="*/ 449444 h 641262"/>
                <a:gd name="connsiteX8" fmla="*/ 719563 w 810621"/>
                <a:gd name="connsiteY8" fmla="*/ 315016 h 641262"/>
                <a:gd name="connsiteX9" fmla="*/ 554289 w 810621"/>
                <a:gd name="connsiteY9" fmla="*/ 150933 h 641262"/>
                <a:gd name="connsiteX10" fmla="*/ 214275 w 810621"/>
                <a:gd name="connsiteY10" fmla="*/ 56 h 641262"/>
                <a:gd name="connsiteX11" fmla="*/ 72035 w 810621"/>
                <a:gd name="connsiteY11" fmla="*/ 167696 h 641262"/>
                <a:gd name="connsiteX12" fmla="*/ 11472 w 810621"/>
                <a:gd name="connsiteY12" fmla="*/ 302646 h 641262"/>
                <a:gd name="connsiteX13" fmla="*/ 21127 w 810621"/>
                <a:gd name="connsiteY13" fmla="*/ 317371 h 641262"/>
                <a:gd name="connsiteX14" fmla="*/ 94896 w 810621"/>
                <a:gd name="connsiteY14" fmla="*/ 328211 h 641262"/>
                <a:gd name="connsiteX0" fmla="*/ 94896 w 810621"/>
                <a:gd name="connsiteY0" fmla="*/ 328211 h 641329"/>
                <a:gd name="connsiteX1" fmla="*/ 211451 w 810621"/>
                <a:gd name="connsiteY1" fmla="*/ 357657 h 641329"/>
                <a:gd name="connsiteX2" fmla="*/ 419053 w 810621"/>
                <a:gd name="connsiteY2" fmla="*/ 421157 h 641329"/>
                <a:gd name="connsiteX3" fmla="*/ 581106 w 810621"/>
                <a:gd name="connsiteY3" fmla="*/ 494816 h 641329"/>
                <a:gd name="connsiteX4" fmla="*/ 754619 w 810621"/>
                <a:gd name="connsiteY4" fmla="*/ 603045 h 641329"/>
                <a:gd name="connsiteX5" fmla="*/ 809031 w 810621"/>
                <a:gd name="connsiteY5" fmla="*/ 640466 h 641329"/>
                <a:gd name="connsiteX6" fmla="*/ 792939 w 810621"/>
                <a:gd name="connsiteY6" fmla="*/ 572380 h 641329"/>
                <a:gd name="connsiteX7" fmla="*/ 760425 w 810621"/>
                <a:gd name="connsiteY7" fmla="*/ 449444 h 641329"/>
                <a:gd name="connsiteX8" fmla="*/ 719563 w 810621"/>
                <a:gd name="connsiteY8" fmla="*/ 315016 h 641329"/>
                <a:gd name="connsiteX9" fmla="*/ 554289 w 810621"/>
                <a:gd name="connsiteY9" fmla="*/ 150933 h 641329"/>
                <a:gd name="connsiteX10" fmla="*/ 214275 w 810621"/>
                <a:gd name="connsiteY10" fmla="*/ 56 h 641329"/>
                <a:gd name="connsiteX11" fmla="*/ 72035 w 810621"/>
                <a:gd name="connsiteY11" fmla="*/ 167696 h 641329"/>
                <a:gd name="connsiteX12" fmla="*/ 11472 w 810621"/>
                <a:gd name="connsiteY12" fmla="*/ 302646 h 641329"/>
                <a:gd name="connsiteX13" fmla="*/ 21127 w 810621"/>
                <a:gd name="connsiteY13" fmla="*/ 317371 h 641329"/>
                <a:gd name="connsiteX14" fmla="*/ 94896 w 810621"/>
                <a:gd name="connsiteY14" fmla="*/ 328211 h 641329"/>
                <a:gd name="connsiteX0" fmla="*/ 94896 w 810621"/>
                <a:gd name="connsiteY0" fmla="*/ 328211 h 641329"/>
                <a:gd name="connsiteX1" fmla="*/ 211451 w 810621"/>
                <a:gd name="connsiteY1" fmla="*/ 357657 h 641329"/>
                <a:gd name="connsiteX2" fmla="*/ 407535 w 810621"/>
                <a:gd name="connsiteY2" fmla="*/ 402866 h 641329"/>
                <a:gd name="connsiteX3" fmla="*/ 581106 w 810621"/>
                <a:gd name="connsiteY3" fmla="*/ 494816 h 641329"/>
                <a:gd name="connsiteX4" fmla="*/ 754619 w 810621"/>
                <a:gd name="connsiteY4" fmla="*/ 603045 h 641329"/>
                <a:gd name="connsiteX5" fmla="*/ 809031 w 810621"/>
                <a:gd name="connsiteY5" fmla="*/ 640466 h 641329"/>
                <a:gd name="connsiteX6" fmla="*/ 792939 w 810621"/>
                <a:gd name="connsiteY6" fmla="*/ 572380 h 641329"/>
                <a:gd name="connsiteX7" fmla="*/ 760425 w 810621"/>
                <a:gd name="connsiteY7" fmla="*/ 449444 h 641329"/>
                <a:gd name="connsiteX8" fmla="*/ 719563 w 810621"/>
                <a:gd name="connsiteY8" fmla="*/ 315016 h 641329"/>
                <a:gd name="connsiteX9" fmla="*/ 554289 w 810621"/>
                <a:gd name="connsiteY9" fmla="*/ 150933 h 641329"/>
                <a:gd name="connsiteX10" fmla="*/ 214275 w 810621"/>
                <a:gd name="connsiteY10" fmla="*/ 56 h 641329"/>
                <a:gd name="connsiteX11" fmla="*/ 72035 w 810621"/>
                <a:gd name="connsiteY11" fmla="*/ 167696 h 641329"/>
                <a:gd name="connsiteX12" fmla="*/ 11472 w 810621"/>
                <a:gd name="connsiteY12" fmla="*/ 302646 h 641329"/>
                <a:gd name="connsiteX13" fmla="*/ 21127 w 810621"/>
                <a:gd name="connsiteY13" fmla="*/ 317371 h 641329"/>
                <a:gd name="connsiteX14" fmla="*/ 94896 w 810621"/>
                <a:gd name="connsiteY14" fmla="*/ 328211 h 641329"/>
                <a:gd name="connsiteX0" fmla="*/ 94896 w 811327"/>
                <a:gd name="connsiteY0" fmla="*/ 328211 h 640466"/>
                <a:gd name="connsiteX1" fmla="*/ 211451 w 811327"/>
                <a:gd name="connsiteY1" fmla="*/ 357657 h 640466"/>
                <a:gd name="connsiteX2" fmla="*/ 407535 w 811327"/>
                <a:gd name="connsiteY2" fmla="*/ 402866 h 640466"/>
                <a:gd name="connsiteX3" fmla="*/ 581106 w 811327"/>
                <a:gd name="connsiteY3" fmla="*/ 494816 h 640466"/>
                <a:gd name="connsiteX4" fmla="*/ 743101 w 811327"/>
                <a:gd name="connsiteY4" fmla="*/ 572556 h 640466"/>
                <a:gd name="connsiteX5" fmla="*/ 809031 w 811327"/>
                <a:gd name="connsiteY5" fmla="*/ 640466 h 640466"/>
                <a:gd name="connsiteX6" fmla="*/ 792939 w 811327"/>
                <a:gd name="connsiteY6" fmla="*/ 572380 h 640466"/>
                <a:gd name="connsiteX7" fmla="*/ 760425 w 811327"/>
                <a:gd name="connsiteY7" fmla="*/ 449444 h 640466"/>
                <a:gd name="connsiteX8" fmla="*/ 719563 w 811327"/>
                <a:gd name="connsiteY8" fmla="*/ 315016 h 640466"/>
                <a:gd name="connsiteX9" fmla="*/ 554289 w 811327"/>
                <a:gd name="connsiteY9" fmla="*/ 150933 h 640466"/>
                <a:gd name="connsiteX10" fmla="*/ 214275 w 811327"/>
                <a:gd name="connsiteY10" fmla="*/ 56 h 640466"/>
                <a:gd name="connsiteX11" fmla="*/ 72035 w 811327"/>
                <a:gd name="connsiteY11" fmla="*/ 167696 h 640466"/>
                <a:gd name="connsiteX12" fmla="*/ 11472 w 811327"/>
                <a:gd name="connsiteY12" fmla="*/ 302646 h 640466"/>
                <a:gd name="connsiteX13" fmla="*/ 21127 w 811327"/>
                <a:gd name="connsiteY13" fmla="*/ 317371 h 640466"/>
                <a:gd name="connsiteX14" fmla="*/ 94896 w 811327"/>
                <a:gd name="connsiteY14" fmla="*/ 328211 h 640466"/>
                <a:gd name="connsiteX0" fmla="*/ 94896 w 797425"/>
                <a:gd name="connsiteY0" fmla="*/ 328211 h 616074"/>
                <a:gd name="connsiteX1" fmla="*/ 211451 w 797425"/>
                <a:gd name="connsiteY1" fmla="*/ 357657 h 616074"/>
                <a:gd name="connsiteX2" fmla="*/ 407535 w 797425"/>
                <a:gd name="connsiteY2" fmla="*/ 402866 h 616074"/>
                <a:gd name="connsiteX3" fmla="*/ 581106 w 797425"/>
                <a:gd name="connsiteY3" fmla="*/ 494816 h 616074"/>
                <a:gd name="connsiteX4" fmla="*/ 743101 w 797425"/>
                <a:gd name="connsiteY4" fmla="*/ 572556 h 616074"/>
                <a:gd name="connsiteX5" fmla="*/ 791757 w 797425"/>
                <a:gd name="connsiteY5" fmla="*/ 616074 h 616074"/>
                <a:gd name="connsiteX6" fmla="*/ 792939 w 797425"/>
                <a:gd name="connsiteY6" fmla="*/ 572380 h 616074"/>
                <a:gd name="connsiteX7" fmla="*/ 760425 w 797425"/>
                <a:gd name="connsiteY7" fmla="*/ 449444 h 616074"/>
                <a:gd name="connsiteX8" fmla="*/ 719563 w 797425"/>
                <a:gd name="connsiteY8" fmla="*/ 315016 h 616074"/>
                <a:gd name="connsiteX9" fmla="*/ 554289 w 797425"/>
                <a:gd name="connsiteY9" fmla="*/ 150933 h 616074"/>
                <a:gd name="connsiteX10" fmla="*/ 214275 w 797425"/>
                <a:gd name="connsiteY10" fmla="*/ 56 h 616074"/>
                <a:gd name="connsiteX11" fmla="*/ 72035 w 797425"/>
                <a:gd name="connsiteY11" fmla="*/ 167696 h 616074"/>
                <a:gd name="connsiteX12" fmla="*/ 11472 w 797425"/>
                <a:gd name="connsiteY12" fmla="*/ 302646 h 616074"/>
                <a:gd name="connsiteX13" fmla="*/ 21127 w 797425"/>
                <a:gd name="connsiteY13" fmla="*/ 317371 h 616074"/>
                <a:gd name="connsiteX14" fmla="*/ 94896 w 797425"/>
                <a:gd name="connsiteY14" fmla="*/ 328211 h 616074"/>
                <a:gd name="connsiteX0" fmla="*/ 94896 w 797425"/>
                <a:gd name="connsiteY0" fmla="*/ 328211 h 616074"/>
                <a:gd name="connsiteX1" fmla="*/ 222969 w 797425"/>
                <a:gd name="connsiteY1" fmla="*/ 345460 h 616074"/>
                <a:gd name="connsiteX2" fmla="*/ 407535 w 797425"/>
                <a:gd name="connsiteY2" fmla="*/ 402866 h 616074"/>
                <a:gd name="connsiteX3" fmla="*/ 581106 w 797425"/>
                <a:gd name="connsiteY3" fmla="*/ 494816 h 616074"/>
                <a:gd name="connsiteX4" fmla="*/ 743101 w 797425"/>
                <a:gd name="connsiteY4" fmla="*/ 572556 h 616074"/>
                <a:gd name="connsiteX5" fmla="*/ 791757 w 797425"/>
                <a:gd name="connsiteY5" fmla="*/ 616074 h 616074"/>
                <a:gd name="connsiteX6" fmla="*/ 792939 w 797425"/>
                <a:gd name="connsiteY6" fmla="*/ 572380 h 616074"/>
                <a:gd name="connsiteX7" fmla="*/ 760425 w 797425"/>
                <a:gd name="connsiteY7" fmla="*/ 449444 h 616074"/>
                <a:gd name="connsiteX8" fmla="*/ 719563 w 797425"/>
                <a:gd name="connsiteY8" fmla="*/ 315016 h 616074"/>
                <a:gd name="connsiteX9" fmla="*/ 554289 w 797425"/>
                <a:gd name="connsiteY9" fmla="*/ 150933 h 616074"/>
                <a:gd name="connsiteX10" fmla="*/ 214275 w 797425"/>
                <a:gd name="connsiteY10" fmla="*/ 56 h 616074"/>
                <a:gd name="connsiteX11" fmla="*/ 72035 w 797425"/>
                <a:gd name="connsiteY11" fmla="*/ 167696 h 616074"/>
                <a:gd name="connsiteX12" fmla="*/ 11472 w 797425"/>
                <a:gd name="connsiteY12" fmla="*/ 302646 h 616074"/>
                <a:gd name="connsiteX13" fmla="*/ 21127 w 797425"/>
                <a:gd name="connsiteY13" fmla="*/ 317371 h 616074"/>
                <a:gd name="connsiteX14" fmla="*/ 94896 w 797425"/>
                <a:gd name="connsiteY14" fmla="*/ 328211 h 616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97425" h="616074">
                  <a:moveTo>
                    <a:pt x="94896" y="328211"/>
                  </a:moveTo>
                  <a:cubicBezTo>
                    <a:pt x="128536" y="332892"/>
                    <a:pt x="130419" y="313121"/>
                    <a:pt x="222969" y="345460"/>
                  </a:cubicBezTo>
                  <a:cubicBezTo>
                    <a:pt x="290542" y="365945"/>
                    <a:pt x="347846" y="377973"/>
                    <a:pt x="407535" y="402866"/>
                  </a:cubicBezTo>
                  <a:cubicBezTo>
                    <a:pt x="467225" y="427759"/>
                    <a:pt x="525178" y="466534"/>
                    <a:pt x="581106" y="494816"/>
                  </a:cubicBezTo>
                  <a:cubicBezTo>
                    <a:pt x="637034" y="523098"/>
                    <a:pt x="707992" y="552346"/>
                    <a:pt x="743101" y="572556"/>
                  </a:cubicBezTo>
                  <a:cubicBezTo>
                    <a:pt x="778210" y="592766"/>
                    <a:pt x="783451" y="616103"/>
                    <a:pt x="791757" y="616074"/>
                  </a:cubicBezTo>
                  <a:cubicBezTo>
                    <a:pt x="800063" y="616045"/>
                    <a:pt x="798161" y="600152"/>
                    <a:pt x="792939" y="572380"/>
                  </a:cubicBezTo>
                  <a:cubicBezTo>
                    <a:pt x="787717" y="544608"/>
                    <a:pt x="772654" y="492338"/>
                    <a:pt x="760425" y="449444"/>
                  </a:cubicBezTo>
                  <a:cubicBezTo>
                    <a:pt x="748196" y="406550"/>
                    <a:pt x="753919" y="364768"/>
                    <a:pt x="719563" y="315016"/>
                  </a:cubicBezTo>
                  <a:cubicBezTo>
                    <a:pt x="685207" y="265264"/>
                    <a:pt x="638504" y="203426"/>
                    <a:pt x="554289" y="150933"/>
                  </a:cubicBezTo>
                  <a:cubicBezTo>
                    <a:pt x="470074" y="98440"/>
                    <a:pt x="294651" y="-2738"/>
                    <a:pt x="214275" y="56"/>
                  </a:cubicBezTo>
                  <a:cubicBezTo>
                    <a:pt x="133899" y="2850"/>
                    <a:pt x="115995" y="120651"/>
                    <a:pt x="72035" y="167696"/>
                  </a:cubicBezTo>
                  <a:cubicBezTo>
                    <a:pt x="28075" y="214741"/>
                    <a:pt x="35959" y="276344"/>
                    <a:pt x="11472" y="302646"/>
                  </a:cubicBezTo>
                  <a:cubicBezTo>
                    <a:pt x="-13015" y="328948"/>
                    <a:pt x="7223" y="313110"/>
                    <a:pt x="21127" y="317371"/>
                  </a:cubicBezTo>
                  <a:cubicBezTo>
                    <a:pt x="35031" y="321632"/>
                    <a:pt x="61256" y="323530"/>
                    <a:pt x="94896" y="328211"/>
                  </a:cubicBezTo>
                  <a:close/>
                </a:path>
              </a:pathLst>
            </a:cu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73" name="図 72">
              <a:extLst>
                <a:ext uri="{FF2B5EF4-FFF2-40B4-BE49-F238E27FC236}">
                  <a16:creationId xmlns:a16="http://schemas.microsoft.com/office/drawing/2014/main" id="{A54F4E86-F416-4164-B965-5C804F1FD9C7}"/>
                </a:ext>
              </a:extLst>
            </p:cNvPr>
            <p:cNvPicPr>
              <a:picLocks noChangeAspect="1"/>
            </p:cNvPicPr>
            <p:nvPr/>
          </p:nvPicPr>
          <p:blipFill rotWithShape="1">
            <a:blip r:embed="rId3"/>
            <a:srcRect l="2911" r="6754"/>
            <a:stretch/>
          </p:blipFill>
          <p:spPr>
            <a:xfrm>
              <a:off x="3582176" y="5179408"/>
              <a:ext cx="1933546" cy="615158"/>
            </a:xfrm>
            <a:prstGeom prst="rect">
              <a:avLst/>
            </a:prstGeom>
          </p:spPr>
        </p:pic>
      </p:grpSp>
      <p:sp>
        <p:nvSpPr>
          <p:cNvPr id="51" name="正方形/長方形 50"/>
          <p:cNvSpPr/>
          <p:nvPr/>
        </p:nvSpPr>
        <p:spPr>
          <a:xfrm>
            <a:off x="376690" y="4734145"/>
            <a:ext cx="8622937" cy="1561296"/>
          </a:xfrm>
          <a:prstGeom prst="rect">
            <a:avLst/>
          </a:prstGeom>
          <a:no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t"/>
          <a:lstStyle/>
          <a:p>
            <a:endParaRPr kumimoji="1" lang="ja-JP" altLang="en-US" sz="1050" b="1" dirty="0">
              <a:solidFill>
                <a:schemeClr val="tx1"/>
              </a:solidFill>
              <a:latin typeface="メイリオ" panose="020B0604030504040204" pitchFamily="50" charset="-128"/>
              <a:ea typeface="メイリオ" panose="020B0604030504040204" pitchFamily="50" charset="-128"/>
            </a:endParaRPr>
          </a:p>
        </p:txBody>
      </p:sp>
      <p:sp>
        <p:nvSpPr>
          <p:cNvPr id="45" name="テキスト ボックス 44"/>
          <p:cNvSpPr txBox="1"/>
          <p:nvPr/>
        </p:nvSpPr>
        <p:spPr>
          <a:xfrm>
            <a:off x="260286" y="6324815"/>
            <a:ext cx="8567253" cy="254535"/>
          </a:xfrm>
          <a:prstGeom prst="rect">
            <a:avLst/>
          </a:prstGeom>
          <a:noFill/>
          <a:ln>
            <a:noFill/>
          </a:ln>
        </p:spPr>
        <p:txBody>
          <a:bodyPr wrap="none" rtlCol="0">
            <a:noAutofit/>
          </a:bodyPr>
          <a:lstStyle/>
          <a:p>
            <a:pPr lvl="0">
              <a:defRPr/>
            </a:pPr>
            <a:r>
              <a:rPr lang="en-US" altLang="ja-JP" sz="800" dirty="0">
                <a:latin typeface="メイリオ" panose="020B0604030504040204" pitchFamily="50" charset="-128"/>
                <a:ea typeface="メイリオ" panose="020B0604030504040204" pitchFamily="50" charset="-128"/>
                <a:cs typeface="メイリオ" panose="020B0604030504040204" pitchFamily="50" charset="-128"/>
              </a:rPr>
              <a:t>(*3) 『Osaka Regional Data Exchange Network』</a:t>
            </a:r>
            <a:r>
              <a:rPr lang="ja-JP" altLang="en-US" sz="800" dirty="0">
                <a:latin typeface="メイリオ" panose="020B0604030504040204" pitchFamily="50" charset="-128"/>
                <a:ea typeface="メイリオ" panose="020B0604030504040204" pitchFamily="50" charset="-128"/>
                <a:cs typeface="メイリオ" panose="020B0604030504040204" pitchFamily="50" charset="-128"/>
              </a:rPr>
              <a:t>の頭文字。</a:t>
            </a:r>
            <a:endParaRPr lang="en-US" altLang="ja-JP" sz="800" dirty="0">
              <a:latin typeface="メイリオ" panose="020B0604030504040204" pitchFamily="50" charset="-128"/>
              <a:ea typeface="メイリオ" panose="020B0604030504040204" pitchFamily="50" charset="-128"/>
              <a:cs typeface="メイリオ" panose="020B0604030504040204" pitchFamily="50" charset="-128"/>
            </a:endParaRPr>
          </a:p>
          <a:p>
            <a:pPr lvl="0">
              <a:defRPr/>
            </a:pPr>
            <a:r>
              <a:rPr lang="en-US" altLang="ja-JP" sz="800" dirty="0">
                <a:latin typeface="メイリオ" panose="020B0604030504040204" pitchFamily="50" charset="-128"/>
                <a:ea typeface="メイリオ" panose="020B0604030504040204" pitchFamily="50" charset="-128"/>
                <a:cs typeface="メイリオ" panose="020B0604030504040204" pitchFamily="50" charset="-128"/>
              </a:rPr>
              <a:t>(*4) </a:t>
            </a:r>
            <a:r>
              <a:rPr lang="ja-JP" altLang="en-US" sz="800" dirty="0">
                <a:latin typeface="メイリオ" panose="020B0604030504040204" pitchFamily="50" charset="-128"/>
                <a:ea typeface="メイリオ" panose="020B0604030504040204" pitchFamily="50" charset="-128"/>
                <a:cs typeface="メイリオ" panose="020B0604030504040204" pitchFamily="50" charset="-128"/>
              </a:rPr>
              <a:t>「</a:t>
            </a:r>
            <a:r>
              <a:rPr lang="en-US" altLang="ja-JP" sz="800" dirty="0">
                <a:latin typeface="メイリオ" panose="020B0604030504040204" pitchFamily="50" charset="-128"/>
                <a:ea typeface="メイリオ" panose="020B0604030504040204" pitchFamily="50" charset="-128"/>
                <a:cs typeface="メイリオ" panose="020B0604030504040204" pitchFamily="50" charset="-128"/>
              </a:rPr>
              <a:t>Application Programming Interface</a:t>
            </a:r>
            <a:r>
              <a:rPr lang="ja-JP" altLang="en-US" sz="800" dirty="0">
                <a:latin typeface="メイリオ" panose="020B0604030504040204" pitchFamily="50" charset="-128"/>
                <a:ea typeface="メイリオ" panose="020B0604030504040204" pitchFamily="50" charset="-128"/>
                <a:cs typeface="メイリオ" panose="020B0604030504040204" pitchFamily="50" charset="-128"/>
              </a:rPr>
              <a:t>」の略。ソフトウェアの機能を共有する仕組みのことをいう。</a:t>
            </a:r>
            <a:endParaRPr lang="en-US" altLang="ja-JP" sz="800" dirty="0">
              <a:latin typeface="メイリオ" panose="020B0604030504040204" pitchFamily="50" charset="-128"/>
              <a:ea typeface="メイリオ" panose="020B0604030504040204" pitchFamily="50" charset="-128"/>
              <a:cs typeface="メイリオ" panose="020B0604030504040204" pitchFamily="50" charset="-128"/>
            </a:endParaRPr>
          </a:p>
          <a:p>
            <a:pPr lvl="0">
              <a:defRPr/>
            </a:pPr>
            <a:r>
              <a:rPr lang="en-US" altLang="ja-JP" sz="800" dirty="0">
                <a:latin typeface="メイリオ" panose="020B0604030504040204" pitchFamily="50" charset="-128"/>
                <a:ea typeface="メイリオ" panose="020B0604030504040204" pitchFamily="50" charset="-128"/>
                <a:cs typeface="メイリオ" panose="020B0604030504040204" pitchFamily="50" charset="-128"/>
              </a:rPr>
              <a:t>(*5) </a:t>
            </a:r>
            <a:r>
              <a:rPr lang="ja-JP" altLang="en-US" sz="800" dirty="0">
                <a:latin typeface="メイリオ" panose="020B0604030504040204" pitchFamily="50" charset="-128"/>
                <a:ea typeface="メイリオ" panose="020B0604030504040204" pitchFamily="50" charset="-128"/>
                <a:cs typeface="メイリオ" panose="020B0604030504040204" pitchFamily="50" charset="-128"/>
              </a:rPr>
              <a:t>「</a:t>
            </a:r>
            <a:r>
              <a:rPr lang="en-US" altLang="ja-JP" sz="800" dirty="0">
                <a:latin typeface="メイリオ" panose="020B0604030504040204" pitchFamily="50" charset="-128"/>
                <a:ea typeface="メイリオ" panose="020B0604030504040204" pitchFamily="50" charset="-128"/>
                <a:cs typeface="メイリオ" panose="020B0604030504040204" pitchFamily="50" charset="-128"/>
              </a:rPr>
              <a:t>Graphical User Interface</a:t>
            </a:r>
            <a:r>
              <a:rPr lang="ja-JP" altLang="en-US" sz="800" dirty="0">
                <a:latin typeface="メイリオ" panose="020B0604030504040204" pitchFamily="50" charset="-128"/>
                <a:ea typeface="メイリオ" panose="020B0604030504040204" pitchFamily="50" charset="-128"/>
                <a:cs typeface="メイリオ" panose="020B0604030504040204" pitchFamily="50" charset="-128"/>
              </a:rPr>
              <a:t>」の略。情報の提示に画像や図形を多用し、基礎的な操作の大半をマウスやタッチスクリーンなどによる画面上の位置の指示により</a:t>
            </a:r>
            <a:endParaRPr lang="en-US" altLang="ja-JP" sz="800" dirty="0">
              <a:latin typeface="メイリオ" panose="020B0604030504040204" pitchFamily="50" charset="-128"/>
              <a:ea typeface="メイリオ" panose="020B0604030504040204" pitchFamily="50" charset="-128"/>
              <a:cs typeface="メイリオ" panose="020B0604030504040204" pitchFamily="50" charset="-128"/>
            </a:endParaRPr>
          </a:p>
          <a:p>
            <a:pPr lvl="0">
              <a:defRPr/>
            </a:pPr>
            <a:r>
              <a:rPr lang="ja-JP" altLang="en-US" sz="800" dirty="0">
                <a:latin typeface="メイリオ" panose="020B0604030504040204" pitchFamily="50" charset="-128"/>
                <a:ea typeface="メイリオ" panose="020B0604030504040204" pitchFamily="50" charset="-128"/>
                <a:cs typeface="メイリオ" panose="020B0604030504040204" pitchFamily="50" charset="-128"/>
              </a:rPr>
              <a:t>　　　行うことができるものをいう。</a:t>
            </a:r>
            <a:endParaRPr lang="en-US" altLang="ja-JP" sz="8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 name="正方形/長方形 3">
            <a:extLst>
              <a:ext uri="{FF2B5EF4-FFF2-40B4-BE49-F238E27FC236}">
                <a16:creationId xmlns:a16="http://schemas.microsoft.com/office/drawing/2014/main" id="{289D3340-7BDF-4AD8-B624-AF90B970D0F4}"/>
              </a:ext>
            </a:extLst>
          </p:cNvPr>
          <p:cNvSpPr/>
          <p:nvPr/>
        </p:nvSpPr>
        <p:spPr>
          <a:xfrm>
            <a:off x="3438362" y="881972"/>
            <a:ext cx="5571575" cy="235994"/>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rtlCol="0" anchor="t"/>
          <a:lstStyle/>
          <a:p>
            <a:r>
              <a:rPr kumimoji="1" lang="ja-JP" altLang="en-US" sz="900" b="1" dirty="0">
                <a:solidFill>
                  <a:schemeClr val="tx1"/>
                </a:solidFill>
                <a:latin typeface="メイリオ" panose="020B0604030504040204" pitchFamily="50" charset="-128"/>
                <a:ea typeface="メイリオ" panose="020B0604030504040204" pitchFamily="50" charset="-128"/>
              </a:rPr>
              <a:t>大阪データ駆動型スマートシティの全体像（</a:t>
            </a:r>
            <a:r>
              <a:rPr kumimoji="1" lang="en-US" altLang="ja-JP" sz="900" b="1" dirty="0">
                <a:solidFill>
                  <a:schemeClr val="tx1"/>
                </a:solidFill>
                <a:latin typeface="メイリオ" panose="020B0604030504040204" pitchFamily="50" charset="-128"/>
                <a:ea typeface="メイリオ" panose="020B0604030504040204" pitchFamily="50" charset="-128"/>
              </a:rPr>
              <a:t>ORDEN</a:t>
            </a:r>
            <a:r>
              <a:rPr kumimoji="1" lang="ja-JP" altLang="en-US" sz="900" b="1" dirty="0">
                <a:solidFill>
                  <a:schemeClr val="tx1"/>
                </a:solidFill>
                <a:latin typeface="メイリオ" panose="020B0604030504040204" pitchFamily="50" charset="-128"/>
                <a:ea typeface="メイリオ" panose="020B0604030504040204" pitchFamily="50" charset="-128"/>
              </a:rPr>
              <a:t>・都市</a:t>
            </a:r>
            <a:r>
              <a:rPr kumimoji="1" lang="en-US" altLang="ja-JP" sz="900" b="1" dirty="0">
                <a:solidFill>
                  <a:schemeClr val="tx1"/>
                </a:solidFill>
                <a:latin typeface="メイリオ" panose="020B0604030504040204" pitchFamily="50" charset="-128"/>
                <a:ea typeface="メイリオ" panose="020B0604030504040204" pitchFamily="50" charset="-128"/>
              </a:rPr>
              <a:t>OS</a:t>
            </a:r>
            <a:r>
              <a:rPr kumimoji="1" lang="ja-JP" altLang="en-US" sz="900" b="1" dirty="0">
                <a:solidFill>
                  <a:schemeClr val="tx1"/>
                </a:solidFill>
                <a:latin typeface="メイリオ" panose="020B0604030504040204" pitchFamily="50" charset="-128"/>
                <a:ea typeface="メイリオ" panose="020B0604030504040204" pitchFamily="50" charset="-128"/>
              </a:rPr>
              <a:t>アーキテクチャ）</a:t>
            </a:r>
          </a:p>
        </p:txBody>
      </p:sp>
      <p:sp>
        <p:nvSpPr>
          <p:cNvPr id="54" name="テキスト ボックス 53">
            <a:extLst>
              <a:ext uri="{FF2B5EF4-FFF2-40B4-BE49-F238E27FC236}">
                <a16:creationId xmlns:a16="http://schemas.microsoft.com/office/drawing/2014/main" id="{0490F69F-58FD-48C3-8763-06EBD4BE97F7}"/>
              </a:ext>
            </a:extLst>
          </p:cNvPr>
          <p:cNvSpPr txBox="1"/>
          <p:nvPr/>
        </p:nvSpPr>
        <p:spPr>
          <a:xfrm>
            <a:off x="207150" y="850242"/>
            <a:ext cx="3156389" cy="4016484"/>
          </a:xfrm>
          <a:prstGeom prst="rect">
            <a:avLst/>
          </a:prstGeom>
          <a:noFill/>
        </p:spPr>
        <p:txBody>
          <a:bodyPr wrap="square" rtlCol="0">
            <a:spAutoFit/>
          </a:bodyPr>
          <a:lstStyle/>
          <a:p>
            <a:pPr>
              <a:defRPr/>
            </a:pPr>
            <a:r>
              <a:rPr lang="ja-JP" altLang="en-US" sz="1200" dirty="0">
                <a:solidFill>
                  <a:prstClr val="black"/>
                </a:solidFill>
                <a:latin typeface="メイリオ" panose="020B0604030504040204" pitchFamily="50" charset="-128"/>
                <a:ea typeface="メイリオ" panose="020B0604030504040204" pitchFamily="50" charset="-128"/>
              </a:rPr>
              <a:t>・</a:t>
            </a:r>
            <a:r>
              <a:rPr kumimoji="1" lang="ja-JP" altLang="en-US" sz="1200" dirty="0">
                <a:solidFill>
                  <a:prstClr val="black"/>
                </a:solidFill>
                <a:latin typeface="メイリオ" panose="020B0604030504040204" pitchFamily="50" charset="-128"/>
                <a:ea typeface="メイリオ" panose="020B0604030504040204" pitchFamily="50" charset="-128"/>
              </a:rPr>
              <a:t>スマートシティ化に不可欠なインフラで</a:t>
            </a:r>
            <a:endParaRPr kumimoji="1" lang="en-US" altLang="ja-JP" sz="1200" dirty="0">
              <a:solidFill>
                <a:prstClr val="black"/>
              </a:solidFill>
              <a:latin typeface="メイリオ" panose="020B0604030504040204" pitchFamily="50" charset="-128"/>
              <a:ea typeface="メイリオ" panose="020B0604030504040204" pitchFamily="50" charset="-128"/>
            </a:endParaRPr>
          </a:p>
          <a:p>
            <a:pPr>
              <a:defRPr/>
            </a:pPr>
            <a:r>
              <a:rPr lang="ja-JP" altLang="en-US" sz="1200" dirty="0">
                <a:solidFill>
                  <a:prstClr val="black"/>
                </a:solidFill>
                <a:latin typeface="メイリオ" panose="020B0604030504040204" pitchFamily="50" charset="-128"/>
                <a:ea typeface="メイリオ" panose="020B0604030504040204" pitchFamily="50" charset="-128"/>
              </a:rPr>
              <a:t>　</a:t>
            </a:r>
            <a:r>
              <a:rPr kumimoji="1" lang="ja-JP" altLang="en-US" sz="1200" dirty="0">
                <a:solidFill>
                  <a:prstClr val="black"/>
                </a:solidFill>
                <a:latin typeface="メイリオ" panose="020B0604030504040204" pitchFamily="50" charset="-128"/>
                <a:ea typeface="メイリオ" panose="020B0604030504040204" pitchFamily="50" charset="-128"/>
              </a:rPr>
              <a:t>あるデータ連携基盤を、全国に先駆けて、</a:t>
            </a:r>
            <a:endParaRPr kumimoji="1" lang="en-US" altLang="ja-JP" sz="1200" dirty="0">
              <a:solidFill>
                <a:prstClr val="black"/>
              </a:solidFill>
              <a:latin typeface="メイリオ" panose="020B0604030504040204" pitchFamily="50" charset="-128"/>
              <a:ea typeface="メイリオ" panose="020B0604030504040204" pitchFamily="50" charset="-128"/>
            </a:endParaRPr>
          </a:p>
          <a:p>
            <a:pPr>
              <a:defRPr/>
            </a:pPr>
            <a:r>
              <a:rPr lang="ja-JP" altLang="en-US" sz="1200" dirty="0">
                <a:solidFill>
                  <a:prstClr val="black"/>
                </a:solidFill>
                <a:latin typeface="メイリオ" panose="020B0604030504040204" pitchFamily="50" charset="-128"/>
                <a:ea typeface="メイリオ" panose="020B0604030504040204" pitchFamily="50" charset="-128"/>
              </a:rPr>
              <a:t>　</a:t>
            </a:r>
            <a:r>
              <a:rPr kumimoji="1" lang="ja-JP" altLang="en-US" sz="1200" dirty="0">
                <a:solidFill>
                  <a:prstClr val="black"/>
                </a:solidFill>
                <a:latin typeface="メイリオ" panose="020B0604030504040204" pitchFamily="50" charset="-128"/>
                <a:ea typeface="メイリオ" panose="020B0604030504040204" pitchFamily="50" charset="-128"/>
              </a:rPr>
              <a:t>広域自治体として整備。</a:t>
            </a:r>
            <a:endParaRPr kumimoji="1" lang="en-US" altLang="ja-JP" sz="1200" dirty="0">
              <a:solidFill>
                <a:prstClr val="black"/>
              </a:solidFill>
              <a:latin typeface="メイリオ" panose="020B0604030504040204" pitchFamily="50" charset="-128"/>
              <a:ea typeface="メイリオ" panose="020B0604030504040204" pitchFamily="50" charset="-128"/>
            </a:endParaRPr>
          </a:p>
          <a:p>
            <a:pPr>
              <a:defRPr/>
            </a:pPr>
            <a:endParaRPr kumimoji="1" lang="en-US" altLang="ja-JP" sz="300" dirty="0">
              <a:solidFill>
                <a:prstClr val="black"/>
              </a:solidFill>
              <a:latin typeface="メイリオ" panose="020B0604030504040204" pitchFamily="50" charset="-128"/>
              <a:ea typeface="メイリオ" panose="020B0604030504040204" pitchFamily="50" charset="-128"/>
            </a:endParaRPr>
          </a:p>
          <a:p>
            <a:pPr>
              <a:defRPr/>
            </a:pPr>
            <a:r>
              <a:rPr kumimoji="1" lang="ja-JP" altLang="en-US" sz="1200" dirty="0">
                <a:solidFill>
                  <a:prstClr val="black"/>
                </a:solidFill>
                <a:latin typeface="メイリオ" panose="020B0604030504040204" pitchFamily="50" charset="-128"/>
                <a:ea typeface="メイリオ" panose="020B0604030504040204" pitchFamily="50" charset="-128"/>
              </a:rPr>
              <a:t>・様々なステークホルダーやシステムに点</a:t>
            </a:r>
            <a:endParaRPr kumimoji="1" lang="en-US" altLang="ja-JP" sz="1200" dirty="0">
              <a:solidFill>
                <a:prstClr val="black"/>
              </a:solidFill>
              <a:latin typeface="メイリオ" panose="020B0604030504040204" pitchFamily="50" charset="-128"/>
              <a:ea typeface="メイリオ" panose="020B0604030504040204" pitchFamily="50" charset="-128"/>
            </a:endParaRPr>
          </a:p>
          <a:p>
            <a:pPr>
              <a:defRPr/>
            </a:pPr>
            <a:r>
              <a:rPr lang="ja-JP" altLang="en-US" sz="1200" dirty="0">
                <a:solidFill>
                  <a:prstClr val="black"/>
                </a:solidFill>
                <a:latin typeface="メイリオ" panose="020B0604030504040204" pitchFamily="50" charset="-128"/>
                <a:ea typeface="メイリオ" panose="020B0604030504040204" pitchFamily="50" charset="-128"/>
              </a:rPr>
              <a:t>　</a:t>
            </a:r>
            <a:r>
              <a:rPr kumimoji="1" lang="ja-JP" altLang="en-US" sz="1200" dirty="0">
                <a:solidFill>
                  <a:prstClr val="black"/>
                </a:solidFill>
                <a:latin typeface="メイリオ" panose="020B0604030504040204" pitchFamily="50" charset="-128"/>
                <a:ea typeface="メイリオ" panose="020B0604030504040204" pitchFamily="50" charset="-128"/>
              </a:rPr>
              <a:t>在するデータに関する情報やデータを</a:t>
            </a:r>
            <a:endParaRPr kumimoji="1" lang="en-US" altLang="ja-JP" sz="1200" dirty="0">
              <a:solidFill>
                <a:prstClr val="black"/>
              </a:solidFill>
              <a:latin typeface="メイリオ" panose="020B0604030504040204" pitchFamily="50" charset="-128"/>
              <a:ea typeface="メイリオ" panose="020B0604030504040204" pitchFamily="50" charset="-128"/>
            </a:endParaRPr>
          </a:p>
          <a:p>
            <a:pPr>
              <a:defRPr/>
            </a:pPr>
            <a:r>
              <a:rPr lang="ja-JP" altLang="en-US" sz="1200" dirty="0">
                <a:solidFill>
                  <a:prstClr val="black"/>
                </a:solidFill>
                <a:latin typeface="メイリオ" panose="020B0604030504040204" pitchFamily="50" charset="-128"/>
                <a:ea typeface="メイリオ" panose="020B0604030504040204" pitchFamily="50" charset="-128"/>
              </a:rPr>
              <a:t>　</a:t>
            </a:r>
            <a:r>
              <a:rPr kumimoji="1" lang="ja-JP" altLang="en-US" sz="1200" dirty="0">
                <a:solidFill>
                  <a:prstClr val="black"/>
                </a:solidFill>
                <a:latin typeface="メイリオ" panose="020B0604030504040204" pitchFamily="50" charset="-128"/>
                <a:ea typeface="メイリオ" panose="020B0604030504040204" pitchFamily="50" charset="-128"/>
              </a:rPr>
              <a:t>データカタログとして集約し、一元的に</a:t>
            </a:r>
            <a:endParaRPr kumimoji="1" lang="en-US" altLang="ja-JP" sz="1200" dirty="0">
              <a:solidFill>
                <a:prstClr val="black"/>
              </a:solidFill>
              <a:latin typeface="メイリオ" panose="020B0604030504040204" pitchFamily="50" charset="-128"/>
              <a:ea typeface="メイリオ" panose="020B0604030504040204" pitchFamily="50" charset="-128"/>
            </a:endParaRPr>
          </a:p>
          <a:p>
            <a:pPr>
              <a:defRPr/>
            </a:pPr>
            <a:r>
              <a:rPr lang="ja-JP" altLang="en-US" sz="1200" dirty="0">
                <a:solidFill>
                  <a:prstClr val="black"/>
                </a:solidFill>
                <a:latin typeface="メイリオ" panose="020B0604030504040204" pitchFamily="50" charset="-128"/>
                <a:ea typeface="メイリオ" panose="020B0604030504040204" pitchFamily="50" charset="-128"/>
              </a:rPr>
              <a:t>　</a:t>
            </a:r>
            <a:r>
              <a:rPr kumimoji="1" lang="ja-JP" altLang="en-US" sz="1200" dirty="0">
                <a:solidFill>
                  <a:prstClr val="black"/>
                </a:solidFill>
                <a:latin typeface="メイリオ" panose="020B0604030504040204" pitchFamily="50" charset="-128"/>
                <a:ea typeface="メイリオ" panose="020B0604030504040204" pitchFamily="50" charset="-128"/>
              </a:rPr>
              <a:t>管理。</a:t>
            </a:r>
            <a:endParaRPr kumimoji="1" lang="en-US" altLang="ja-JP" sz="1200" dirty="0">
              <a:solidFill>
                <a:prstClr val="black"/>
              </a:solidFill>
              <a:latin typeface="メイリオ" panose="020B0604030504040204" pitchFamily="50" charset="-128"/>
              <a:ea typeface="メイリオ" panose="020B0604030504040204" pitchFamily="50" charset="-128"/>
            </a:endParaRPr>
          </a:p>
          <a:p>
            <a:pPr>
              <a:defRPr/>
            </a:pPr>
            <a:endParaRPr kumimoji="1" lang="en-US" altLang="ja-JP" sz="300" dirty="0">
              <a:solidFill>
                <a:prstClr val="black"/>
              </a:solidFill>
              <a:latin typeface="メイリオ" panose="020B0604030504040204" pitchFamily="50" charset="-128"/>
              <a:ea typeface="メイリオ" panose="020B0604030504040204" pitchFamily="50" charset="-128"/>
            </a:endParaRPr>
          </a:p>
          <a:p>
            <a:pPr>
              <a:defRPr/>
            </a:pPr>
            <a:r>
              <a:rPr lang="ja-JP" altLang="en-US" sz="1200" dirty="0">
                <a:solidFill>
                  <a:prstClr val="black"/>
                </a:solidFill>
                <a:latin typeface="メイリオ" panose="020B0604030504040204" pitchFamily="50" charset="-128"/>
                <a:ea typeface="メイリオ" panose="020B0604030504040204" pitchFamily="50" charset="-128"/>
              </a:rPr>
              <a:t>・</a:t>
            </a:r>
            <a:r>
              <a:rPr kumimoji="1" lang="en-US" altLang="ja-JP" sz="1200" dirty="0">
                <a:solidFill>
                  <a:prstClr val="black"/>
                </a:solidFill>
                <a:latin typeface="メイリオ" panose="020B0604030504040204" pitchFamily="50" charset="-128"/>
                <a:ea typeface="メイリオ" panose="020B0604030504040204" pitchFamily="50" charset="-128"/>
              </a:rPr>
              <a:t>API</a:t>
            </a:r>
            <a:r>
              <a:rPr kumimoji="1" lang="ja-JP" altLang="en-US" sz="1400" baseline="30000" dirty="0">
                <a:solidFill>
                  <a:prstClr val="black"/>
                </a:solidFill>
                <a:latin typeface="メイリオ" panose="020B0604030504040204" pitchFamily="50" charset="-128"/>
                <a:ea typeface="メイリオ" panose="020B0604030504040204" pitchFamily="50" charset="-128"/>
              </a:rPr>
              <a:t>*</a:t>
            </a:r>
            <a:r>
              <a:rPr kumimoji="1" lang="en-US" altLang="ja-JP" sz="1400" baseline="30000" dirty="0">
                <a:solidFill>
                  <a:prstClr val="black"/>
                </a:solidFill>
                <a:latin typeface="メイリオ" panose="020B0604030504040204" pitchFamily="50" charset="-128"/>
                <a:ea typeface="メイリオ" panose="020B0604030504040204" pitchFamily="50" charset="-128"/>
              </a:rPr>
              <a:t>4</a:t>
            </a:r>
            <a:r>
              <a:rPr kumimoji="1" lang="ja-JP" altLang="en-US" sz="1200" dirty="0">
                <a:solidFill>
                  <a:prstClr val="black"/>
                </a:solidFill>
                <a:latin typeface="メイリオ" panose="020B0604030504040204" pitchFamily="50" charset="-128"/>
                <a:ea typeface="メイリオ" panose="020B0604030504040204" pitchFamily="50" charset="-128"/>
              </a:rPr>
              <a:t>、</a:t>
            </a:r>
            <a:r>
              <a:rPr kumimoji="1" lang="en-US" altLang="ja-JP" sz="1200" dirty="0">
                <a:solidFill>
                  <a:prstClr val="black"/>
                </a:solidFill>
                <a:latin typeface="メイリオ" panose="020B0604030504040204" pitchFamily="50" charset="-128"/>
                <a:ea typeface="メイリオ" panose="020B0604030504040204" pitchFamily="50" charset="-128"/>
              </a:rPr>
              <a:t>GUI</a:t>
            </a:r>
            <a:r>
              <a:rPr kumimoji="1" lang="en-US" altLang="ja-JP" sz="1400" baseline="30000" dirty="0">
                <a:solidFill>
                  <a:prstClr val="black"/>
                </a:solidFill>
                <a:latin typeface="メイリオ" panose="020B0604030504040204" pitchFamily="50" charset="-128"/>
                <a:ea typeface="メイリオ" panose="020B0604030504040204" pitchFamily="50" charset="-128"/>
              </a:rPr>
              <a:t>*5</a:t>
            </a:r>
            <a:r>
              <a:rPr kumimoji="1" lang="ja-JP" altLang="en-US" sz="1200" dirty="0">
                <a:solidFill>
                  <a:prstClr val="black"/>
                </a:solidFill>
                <a:latin typeface="メイリオ" panose="020B0604030504040204" pitchFamily="50" charset="-128"/>
                <a:ea typeface="メイリオ" panose="020B0604030504040204" pitchFamily="50" charset="-128"/>
              </a:rPr>
              <a:t>によるデータ提供取得や</a:t>
            </a:r>
            <a:endParaRPr kumimoji="1" lang="en-US" altLang="ja-JP" sz="1200" dirty="0">
              <a:solidFill>
                <a:prstClr val="black"/>
              </a:solidFill>
              <a:latin typeface="メイリオ" panose="020B0604030504040204" pitchFamily="50" charset="-128"/>
              <a:ea typeface="メイリオ" panose="020B0604030504040204" pitchFamily="50" charset="-128"/>
            </a:endParaRPr>
          </a:p>
          <a:p>
            <a:pPr>
              <a:defRPr/>
            </a:pPr>
            <a:r>
              <a:rPr lang="ja-JP" altLang="en-US" sz="1200" dirty="0">
                <a:solidFill>
                  <a:prstClr val="black"/>
                </a:solidFill>
                <a:latin typeface="メイリオ" panose="020B0604030504040204" pitchFamily="50" charset="-128"/>
                <a:ea typeface="メイリオ" panose="020B0604030504040204" pitchFamily="50" charset="-128"/>
              </a:rPr>
              <a:t>　</a:t>
            </a:r>
            <a:r>
              <a:rPr kumimoji="1" lang="ja-JP" altLang="en-US" sz="1200" dirty="0">
                <a:solidFill>
                  <a:prstClr val="black"/>
                </a:solidFill>
                <a:latin typeface="メイリオ" panose="020B0604030504040204" pitchFamily="50" charset="-128"/>
                <a:ea typeface="メイリオ" panose="020B0604030504040204" pitchFamily="50" charset="-128"/>
              </a:rPr>
              <a:t>データ提供の範囲条件の設定が可能など、</a:t>
            </a:r>
            <a:endParaRPr kumimoji="1" lang="en-US" altLang="ja-JP" sz="1200" dirty="0">
              <a:solidFill>
                <a:prstClr val="black"/>
              </a:solidFill>
              <a:latin typeface="メイリオ" panose="020B0604030504040204" pitchFamily="50" charset="-128"/>
              <a:ea typeface="メイリオ" panose="020B0604030504040204" pitchFamily="50" charset="-128"/>
            </a:endParaRPr>
          </a:p>
          <a:p>
            <a:pPr>
              <a:defRPr/>
            </a:pPr>
            <a:r>
              <a:rPr lang="ja-JP" altLang="en-US" sz="1200" dirty="0">
                <a:solidFill>
                  <a:prstClr val="black"/>
                </a:solidFill>
                <a:latin typeface="メイリオ" panose="020B0604030504040204" pitchFamily="50" charset="-128"/>
                <a:ea typeface="メイリオ" panose="020B0604030504040204" pitchFamily="50" charset="-128"/>
              </a:rPr>
              <a:t>　</a:t>
            </a:r>
            <a:r>
              <a:rPr kumimoji="1" lang="ja-JP" altLang="en-US" sz="1200" dirty="0">
                <a:solidFill>
                  <a:prstClr val="black"/>
                </a:solidFill>
                <a:latin typeface="メイリオ" panose="020B0604030504040204" pitchFamily="50" charset="-128"/>
                <a:ea typeface="メイリオ" panose="020B0604030504040204" pitchFamily="50" charset="-128"/>
              </a:rPr>
              <a:t>データ提供者にもデータ利用者にも利用</a:t>
            </a:r>
            <a:endParaRPr kumimoji="1" lang="en-US" altLang="ja-JP" sz="1200" dirty="0">
              <a:solidFill>
                <a:prstClr val="black"/>
              </a:solidFill>
              <a:latin typeface="メイリオ" panose="020B0604030504040204" pitchFamily="50" charset="-128"/>
              <a:ea typeface="メイリオ" panose="020B0604030504040204" pitchFamily="50" charset="-128"/>
            </a:endParaRPr>
          </a:p>
          <a:p>
            <a:pPr>
              <a:defRPr/>
            </a:pPr>
            <a:r>
              <a:rPr lang="ja-JP" altLang="en-US" sz="1200" dirty="0">
                <a:solidFill>
                  <a:prstClr val="black"/>
                </a:solidFill>
                <a:latin typeface="メイリオ" panose="020B0604030504040204" pitchFamily="50" charset="-128"/>
                <a:ea typeface="メイリオ" panose="020B0604030504040204" pitchFamily="50" charset="-128"/>
              </a:rPr>
              <a:t>　</a:t>
            </a:r>
            <a:r>
              <a:rPr kumimoji="1" lang="ja-JP" altLang="en-US" sz="1200" dirty="0">
                <a:solidFill>
                  <a:prstClr val="black"/>
                </a:solidFill>
                <a:latin typeface="メイリオ" panose="020B0604030504040204" pitchFamily="50" charset="-128"/>
                <a:ea typeface="メイリオ" panose="020B0604030504040204" pitchFamily="50" charset="-128"/>
              </a:rPr>
              <a:t>しやすい環境を提供。</a:t>
            </a:r>
            <a:endParaRPr kumimoji="1" lang="en-US" altLang="ja-JP" sz="1200" dirty="0">
              <a:solidFill>
                <a:prstClr val="black"/>
              </a:solidFill>
              <a:latin typeface="メイリオ" panose="020B0604030504040204" pitchFamily="50" charset="-128"/>
              <a:ea typeface="メイリオ" panose="020B0604030504040204" pitchFamily="50" charset="-128"/>
            </a:endParaRPr>
          </a:p>
          <a:p>
            <a:pPr>
              <a:defRPr/>
            </a:pPr>
            <a:endParaRPr kumimoji="1" lang="en-US" altLang="ja-JP" sz="1200" dirty="0">
              <a:solidFill>
                <a:prstClr val="black"/>
              </a:solidFill>
              <a:latin typeface="メイリオ" panose="020B0604030504040204" pitchFamily="50" charset="-128"/>
              <a:ea typeface="メイリオ" panose="020B0604030504040204" pitchFamily="50" charset="-128"/>
            </a:endParaRPr>
          </a:p>
          <a:p>
            <a:pPr>
              <a:defRPr/>
            </a:pPr>
            <a:endParaRPr kumimoji="1" lang="en-US" altLang="ja-JP" sz="1200" dirty="0">
              <a:solidFill>
                <a:prstClr val="black"/>
              </a:solidFill>
              <a:latin typeface="メイリオ" panose="020B0604030504040204" pitchFamily="50" charset="-128"/>
              <a:ea typeface="メイリオ" panose="020B0604030504040204" pitchFamily="50" charset="-128"/>
            </a:endParaRPr>
          </a:p>
          <a:p>
            <a:pPr>
              <a:defRPr/>
            </a:pPr>
            <a:r>
              <a:rPr kumimoji="1" lang="ja-JP" altLang="en-US" sz="1200" dirty="0">
                <a:solidFill>
                  <a:prstClr val="black"/>
                </a:solidFill>
                <a:latin typeface="メイリオ" panose="020B0604030504040204" pitchFamily="50" charset="-128"/>
                <a:ea typeface="メイリオ" panose="020B0604030504040204" pitchFamily="50" charset="-128"/>
              </a:rPr>
              <a:t>　①府民の利便性向上</a:t>
            </a:r>
            <a:endParaRPr kumimoji="1" lang="en-US" altLang="ja-JP" sz="1200" dirty="0">
              <a:solidFill>
                <a:prstClr val="black"/>
              </a:solidFill>
              <a:latin typeface="メイリオ" panose="020B0604030504040204" pitchFamily="50" charset="-128"/>
              <a:ea typeface="メイリオ" panose="020B0604030504040204" pitchFamily="50" charset="-128"/>
            </a:endParaRPr>
          </a:p>
          <a:p>
            <a:pPr>
              <a:defRPr/>
            </a:pPr>
            <a:r>
              <a:rPr kumimoji="1" lang="ja-JP" altLang="en-US" sz="1200" dirty="0">
                <a:solidFill>
                  <a:prstClr val="black"/>
                </a:solidFill>
                <a:latin typeface="メイリオ" panose="020B0604030504040204" pitchFamily="50" charset="-128"/>
                <a:ea typeface="メイリオ" panose="020B0604030504040204" pitchFamily="50" charset="-128"/>
              </a:rPr>
              <a:t>　②民間事業者のイノベーション事業機会</a:t>
            </a:r>
            <a:endParaRPr kumimoji="1" lang="en-US" altLang="ja-JP" sz="1200" dirty="0">
              <a:solidFill>
                <a:prstClr val="black"/>
              </a:solidFill>
              <a:latin typeface="メイリオ" panose="020B0604030504040204" pitchFamily="50" charset="-128"/>
              <a:ea typeface="メイリオ" panose="020B0604030504040204" pitchFamily="50" charset="-128"/>
            </a:endParaRPr>
          </a:p>
          <a:p>
            <a:pPr>
              <a:defRPr/>
            </a:pPr>
            <a:r>
              <a:rPr kumimoji="1" lang="ja-JP" altLang="en-US" sz="1200" dirty="0">
                <a:solidFill>
                  <a:prstClr val="black"/>
                </a:solidFill>
                <a:latin typeface="メイリオ" panose="020B0604030504040204" pitchFamily="50" charset="-128"/>
                <a:ea typeface="メイリオ" panose="020B0604030504040204" pitchFamily="50" charset="-128"/>
              </a:rPr>
              <a:t>　　の創出</a:t>
            </a:r>
            <a:endParaRPr kumimoji="1" lang="en-US" altLang="ja-JP" sz="1200" dirty="0">
              <a:solidFill>
                <a:prstClr val="black"/>
              </a:solidFill>
              <a:latin typeface="メイリオ" panose="020B0604030504040204" pitchFamily="50" charset="-128"/>
              <a:ea typeface="メイリオ" panose="020B0604030504040204" pitchFamily="50" charset="-128"/>
            </a:endParaRPr>
          </a:p>
          <a:p>
            <a:pPr>
              <a:defRPr/>
            </a:pPr>
            <a:r>
              <a:rPr kumimoji="1" lang="ja-JP" altLang="en-US" sz="1200" dirty="0">
                <a:solidFill>
                  <a:prstClr val="black"/>
                </a:solidFill>
                <a:latin typeface="メイリオ" panose="020B0604030504040204" pitchFamily="50" charset="-128"/>
                <a:ea typeface="メイリオ" panose="020B0604030504040204" pitchFamily="50" charset="-128"/>
              </a:rPr>
              <a:t>　③行政サービスの高度化を図り、全国の　</a:t>
            </a:r>
            <a:endParaRPr kumimoji="1" lang="en-US" altLang="ja-JP" sz="1200" dirty="0">
              <a:solidFill>
                <a:prstClr val="black"/>
              </a:solidFill>
              <a:latin typeface="メイリオ" panose="020B0604030504040204" pitchFamily="50" charset="-128"/>
              <a:ea typeface="メイリオ" panose="020B0604030504040204" pitchFamily="50" charset="-128"/>
            </a:endParaRPr>
          </a:p>
          <a:p>
            <a:pPr>
              <a:defRPr/>
            </a:pPr>
            <a:r>
              <a:rPr lang="ja-JP" altLang="en-US" sz="1200" dirty="0">
                <a:solidFill>
                  <a:prstClr val="black"/>
                </a:solidFill>
                <a:latin typeface="メイリオ" panose="020B0604030504040204" pitchFamily="50" charset="-128"/>
                <a:ea typeface="メイリオ" panose="020B0604030504040204" pitchFamily="50" charset="-128"/>
              </a:rPr>
              <a:t>　　</a:t>
            </a:r>
            <a:r>
              <a:rPr kumimoji="1" lang="ja-JP" altLang="en-US" sz="1200" dirty="0">
                <a:solidFill>
                  <a:prstClr val="black"/>
                </a:solidFill>
                <a:latin typeface="メイリオ" panose="020B0604030504040204" pitchFamily="50" charset="-128"/>
                <a:ea typeface="メイリオ" panose="020B0604030504040204" pitchFamily="50" charset="-128"/>
              </a:rPr>
              <a:t>スマートシティ化を牽引</a:t>
            </a:r>
            <a:r>
              <a:rPr lang="ja-JP" altLang="en-US" sz="1200" dirty="0">
                <a:solidFill>
                  <a:prstClr val="black"/>
                </a:solidFill>
                <a:latin typeface="メイリオ" panose="020B0604030504040204" pitchFamily="50" charset="-128"/>
                <a:ea typeface="メイリオ" panose="020B0604030504040204" pitchFamily="50" charset="-128"/>
              </a:rPr>
              <a:t>。</a:t>
            </a:r>
            <a:r>
              <a:rPr kumimoji="1" lang="ja-JP" altLang="en-US" sz="1200" dirty="0">
                <a:solidFill>
                  <a:prstClr val="black"/>
                </a:solidFill>
                <a:latin typeface="メイリオ" panose="020B0604030504040204" pitchFamily="50" charset="-128"/>
                <a:ea typeface="メイリオ" panose="020B0604030504040204" pitchFamily="50" charset="-128"/>
              </a:rPr>
              <a:t>将来的に、　　</a:t>
            </a:r>
            <a:endParaRPr kumimoji="1" lang="en-US" altLang="ja-JP" sz="1200" dirty="0">
              <a:solidFill>
                <a:prstClr val="black"/>
              </a:solidFill>
              <a:latin typeface="メイリオ" panose="020B0604030504040204" pitchFamily="50" charset="-128"/>
              <a:ea typeface="メイリオ" panose="020B0604030504040204" pitchFamily="50" charset="-128"/>
            </a:endParaRPr>
          </a:p>
          <a:p>
            <a:pPr>
              <a:defRPr/>
            </a:pPr>
            <a:r>
              <a:rPr lang="ja-JP" altLang="en-US" sz="1200" dirty="0">
                <a:solidFill>
                  <a:prstClr val="black"/>
                </a:solidFill>
                <a:latin typeface="メイリオ" panose="020B0604030504040204" pitchFamily="50" charset="-128"/>
                <a:ea typeface="メイリオ" panose="020B0604030504040204" pitchFamily="50" charset="-128"/>
              </a:rPr>
              <a:t>　　</a:t>
            </a:r>
            <a:r>
              <a:rPr kumimoji="1" lang="ja-JP" altLang="en-US" sz="1200" dirty="0">
                <a:solidFill>
                  <a:prstClr val="black"/>
                </a:solidFill>
                <a:latin typeface="メイリオ" panose="020B0604030504040204" pitchFamily="50" charset="-128"/>
                <a:ea typeface="メイリオ" panose="020B0604030504040204" pitchFamily="50" charset="-128"/>
              </a:rPr>
              <a:t>万博後のソフトレガシーの継承と発展</a:t>
            </a:r>
            <a:endParaRPr kumimoji="1" lang="en-US" altLang="ja-JP" sz="1200" dirty="0">
              <a:solidFill>
                <a:prstClr val="black"/>
              </a:solidFill>
              <a:latin typeface="メイリオ" panose="020B0604030504040204" pitchFamily="50" charset="-128"/>
              <a:ea typeface="メイリオ" panose="020B0604030504040204" pitchFamily="50" charset="-128"/>
            </a:endParaRPr>
          </a:p>
          <a:p>
            <a:pPr>
              <a:defRPr/>
            </a:pPr>
            <a:r>
              <a:rPr lang="ja-JP" altLang="en-US" sz="1200" dirty="0">
                <a:solidFill>
                  <a:prstClr val="black"/>
                </a:solidFill>
                <a:latin typeface="メイリオ" panose="020B0604030504040204" pitchFamily="50" charset="-128"/>
                <a:ea typeface="メイリオ" panose="020B0604030504040204" pitchFamily="50" charset="-128"/>
              </a:rPr>
              <a:t>　　</a:t>
            </a:r>
            <a:r>
              <a:rPr kumimoji="1" lang="ja-JP" altLang="en-US" sz="1200" dirty="0">
                <a:solidFill>
                  <a:prstClr val="black"/>
                </a:solidFill>
                <a:latin typeface="メイリオ" panose="020B0604030504040204" pitchFamily="50" charset="-128"/>
                <a:ea typeface="メイリオ" panose="020B0604030504040204" pitchFamily="50" charset="-128"/>
              </a:rPr>
              <a:t>につなげることをめざす</a:t>
            </a:r>
          </a:p>
        </p:txBody>
      </p:sp>
      <p:sp>
        <p:nvSpPr>
          <p:cNvPr id="55" name="テキスト ボックス 54">
            <a:extLst>
              <a:ext uri="{FF2B5EF4-FFF2-40B4-BE49-F238E27FC236}">
                <a16:creationId xmlns:a16="http://schemas.microsoft.com/office/drawing/2014/main" id="{169EB6CD-02CA-4BC6-A38C-1AFD868F2203}"/>
              </a:ext>
            </a:extLst>
          </p:cNvPr>
          <p:cNvSpPr txBox="1"/>
          <p:nvPr/>
        </p:nvSpPr>
        <p:spPr>
          <a:xfrm>
            <a:off x="386391" y="4784134"/>
            <a:ext cx="3001386" cy="261610"/>
          </a:xfrm>
          <a:prstGeom prst="rect">
            <a:avLst/>
          </a:prstGeom>
          <a:noFill/>
          <a:ln>
            <a:noFill/>
          </a:ln>
        </p:spPr>
        <p:txBody>
          <a:bodyPr wrap="square" rtlCol="0">
            <a:spAutoFit/>
          </a:bodyPr>
          <a:lstStyle/>
          <a:p>
            <a:pPr algn="just"/>
            <a:r>
              <a:rPr lang="ja-JP" altLang="en-US" sz="1100" b="1" kern="100" dirty="0">
                <a:latin typeface="游ゴシック" panose="020B0400000000000000" pitchFamily="50" charset="-128"/>
                <a:ea typeface="游ゴシック" panose="020B0400000000000000" pitchFamily="50" charset="-128"/>
                <a:cs typeface="Times New Roman" panose="02020603050405020304" pitchFamily="18" charset="0"/>
              </a:rPr>
              <a:t>取組事例 ～夢洲コンストラクション～</a:t>
            </a:r>
            <a:endParaRPr lang="en-US" altLang="ja-JP" sz="1100" b="1" kern="100" dirty="0">
              <a:latin typeface="游ゴシック" panose="020B0400000000000000" pitchFamily="50" charset="-128"/>
              <a:ea typeface="游ゴシック" panose="020B0400000000000000" pitchFamily="50" charset="-128"/>
              <a:cs typeface="Times New Roman" panose="02020603050405020304" pitchFamily="18" charset="0"/>
            </a:endParaRPr>
          </a:p>
        </p:txBody>
      </p:sp>
      <p:sp>
        <p:nvSpPr>
          <p:cNvPr id="100" name="テキスト ボックス 99">
            <a:extLst>
              <a:ext uri="{FF2B5EF4-FFF2-40B4-BE49-F238E27FC236}">
                <a16:creationId xmlns:a16="http://schemas.microsoft.com/office/drawing/2014/main" id="{7122E435-BDE7-4CBB-92C7-64FF6E5F0D73}"/>
              </a:ext>
            </a:extLst>
          </p:cNvPr>
          <p:cNvSpPr txBox="1"/>
          <p:nvPr/>
        </p:nvSpPr>
        <p:spPr>
          <a:xfrm>
            <a:off x="4464370" y="4808746"/>
            <a:ext cx="1539409" cy="313448"/>
          </a:xfrm>
          <a:prstGeom prst="rect">
            <a:avLst/>
          </a:prstGeom>
          <a:ln/>
        </p:spPr>
        <p:style>
          <a:lnRef idx="2">
            <a:schemeClr val="accent2"/>
          </a:lnRef>
          <a:fillRef idx="1">
            <a:schemeClr val="lt1"/>
          </a:fillRef>
          <a:effectRef idx="0">
            <a:schemeClr val="accent2"/>
          </a:effectRef>
          <a:fontRef idx="minor">
            <a:schemeClr val="dk1"/>
          </a:fontRef>
        </p:style>
        <p:txBody>
          <a:bodyPr wrap="none" rtlCol="0" anchor="t">
            <a:noAutofit/>
          </a:bodyPr>
          <a:lstStyle/>
          <a:p>
            <a:pPr algn="ctr" defTabSz="456514">
              <a:defRPr/>
            </a:pPr>
            <a:r>
              <a:rPr lang="ja-JP" altLang="en-US" sz="700" dirty="0">
                <a:solidFill>
                  <a:prstClr val="black"/>
                </a:solidFill>
                <a:latin typeface="メイリオ" panose="020B0604030504040204" pitchFamily="50" charset="-128"/>
                <a:ea typeface="メイリオ" panose="020B0604030504040204" pitchFamily="50" charset="-128"/>
              </a:rPr>
              <a:t>上限を超える交通量が発生</a:t>
            </a:r>
            <a:endParaRPr lang="en-US" altLang="ja-JP" sz="700" dirty="0">
              <a:solidFill>
                <a:prstClr val="black"/>
              </a:solidFill>
              <a:latin typeface="メイリオ" panose="020B0604030504040204" pitchFamily="50" charset="-128"/>
              <a:ea typeface="メイリオ" panose="020B0604030504040204" pitchFamily="50" charset="-128"/>
            </a:endParaRPr>
          </a:p>
          <a:p>
            <a:pPr algn="ctr" defTabSz="456514">
              <a:defRPr/>
            </a:pPr>
            <a:r>
              <a:rPr lang="ja-JP" altLang="en-US" sz="700" dirty="0">
                <a:solidFill>
                  <a:prstClr val="black"/>
                </a:solidFill>
                <a:latin typeface="メイリオ" panose="020B0604030504040204" pitchFamily="50" charset="-128"/>
                <a:ea typeface="メイリオ" panose="020B0604030504040204" pitchFamily="50" charset="-128"/>
              </a:rPr>
              <a:t>⇒ピークシフト等の必要性有</a:t>
            </a:r>
          </a:p>
        </p:txBody>
      </p:sp>
      <p:cxnSp>
        <p:nvCxnSpPr>
          <p:cNvPr id="106" name="直線矢印コネクタ 105">
            <a:extLst>
              <a:ext uri="{FF2B5EF4-FFF2-40B4-BE49-F238E27FC236}">
                <a16:creationId xmlns:a16="http://schemas.microsoft.com/office/drawing/2014/main" id="{9653A29B-3261-4889-ADC1-AE1546DA6451}"/>
              </a:ext>
            </a:extLst>
          </p:cNvPr>
          <p:cNvCxnSpPr>
            <a:cxnSpLocks/>
          </p:cNvCxnSpPr>
          <p:nvPr/>
        </p:nvCxnSpPr>
        <p:spPr>
          <a:xfrm flipH="1">
            <a:off x="4208438" y="5053686"/>
            <a:ext cx="255933" cy="185069"/>
          </a:xfrm>
          <a:prstGeom prst="straightConnector1">
            <a:avLst/>
          </a:prstGeom>
          <a:ln>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107" name="正方形/長方形 106">
            <a:extLst>
              <a:ext uri="{FF2B5EF4-FFF2-40B4-BE49-F238E27FC236}">
                <a16:creationId xmlns:a16="http://schemas.microsoft.com/office/drawing/2014/main" id="{9A29A00F-87F1-41D2-BFF3-0D3C0D2B2C0E}"/>
              </a:ext>
            </a:extLst>
          </p:cNvPr>
          <p:cNvSpPr/>
          <p:nvPr/>
        </p:nvSpPr>
        <p:spPr>
          <a:xfrm>
            <a:off x="386391" y="5042466"/>
            <a:ext cx="2957713" cy="128248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ja-JP" altLang="en-US" sz="1100" dirty="0">
                <a:solidFill>
                  <a:srgbClr val="000000"/>
                </a:solidFill>
                <a:latin typeface="Meiryo" panose="020B0604030504040204" pitchFamily="50" charset="-128"/>
                <a:ea typeface="Meiryo" panose="020B0604030504040204" pitchFamily="50" charset="-128"/>
              </a:rPr>
              <a:t>民間事業者が予定している「夢洲コンストラクション」のプロジェクトの一つである「建設工事現場内外の移動円滑化」の実施に、データ連携基盤として</a:t>
            </a:r>
            <a:r>
              <a:rPr lang="en-US" altLang="ja-JP" sz="1100" dirty="0">
                <a:solidFill>
                  <a:srgbClr val="000000"/>
                </a:solidFill>
                <a:latin typeface="Meiryo" panose="020B0604030504040204" pitchFamily="50" charset="-128"/>
                <a:ea typeface="Meiryo" panose="020B0604030504040204" pitchFamily="50" charset="-128"/>
              </a:rPr>
              <a:t>ORDEN</a:t>
            </a:r>
            <a:r>
              <a:rPr lang="ja-JP" altLang="en-US" sz="1100" dirty="0">
                <a:solidFill>
                  <a:srgbClr val="000000"/>
                </a:solidFill>
                <a:latin typeface="Meiryo" panose="020B0604030504040204" pitchFamily="50" charset="-128"/>
                <a:ea typeface="Meiryo" panose="020B0604030504040204" pitchFamily="50" charset="-128"/>
              </a:rPr>
              <a:t>を活用</a:t>
            </a:r>
            <a:endParaRPr lang="en-US" altLang="ja-JP" sz="1100" dirty="0">
              <a:solidFill>
                <a:srgbClr val="000000"/>
              </a:solidFill>
              <a:latin typeface="Meiryo" panose="020B0604030504040204" pitchFamily="50" charset="-128"/>
              <a:ea typeface="Meiryo" panose="020B0604030504040204" pitchFamily="50" charset="-128"/>
            </a:endParaRPr>
          </a:p>
          <a:p>
            <a:endParaRPr lang="en-US" altLang="ja-JP" sz="1100" dirty="0">
              <a:solidFill>
                <a:srgbClr val="000000"/>
              </a:solidFill>
              <a:latin typeface="Meiryo" panose="020B0604030504040204" pitchFamily="50" charset="-128"/>
              <a:ea typeface="Meiryo" panose="020B0604030504040204" pitchFamily="50" charset="-128"/>
            </a:endParaRPr>
          </a:p>
          <a:p>
            <a:r>
              <a:rPr lang="ja-JP" altLang="en-US" sz="1100" dirty="0">
                <a:solidFill>
                  <a:srgbClr val="000000"/>
                </a:solidFill>
                <a:latin typeface="Meiryo" panose="020B0604030504040204" pitchFamily="50" charset="-128"/>
                <a:ea typeface="Meiryo" panose="020B0604030504040204" pitchFamily="50" charset="-128"/>
              </a:rPr>
              <a:t>　⇒万博工事に係る建設工事現場内外の</a:t>
            </a:r>
            <a:endParaRPr lang="en-US" altLang="ja-JP" sz="1100" dirty="0">
              <a:solidFill>
                <a:srgbClr val="000000"/>
              </a:solidFill>
              <a:latin typeface="Meiryo" panose="020B0604030504040204" pitchFamily="50" charset="-128"/>
              <a:ea typeface="Meiryo" panose="020B0604030504040204" pitchFamily="50" charset="-128"/>
            </a:endParaRPr>
          </a:p>
          <a:p>
            <a:r>
              <a:rPr lang="ja-JP" altLang="en-US" sz="1100" dirty="0">
                <a:solidFill>
                  <a:srgbClr val="000000"/>
                </a:solidFill>
                <a:latin typeface="Meiryo" panose="020B0604030504040204" pitchFamily="50" charset="-128"/>
                <a:ea typeface="Meiryo" panose="020B0604030504040204" pitchFamily="50" charset="-128"/>
              </a:rPr>
              <a:t>　　移動の円滑化の実現を支援</a:t>
            </a:r>
            <a:endParaRPr lang="en-US" altLang="ja-JP" sz="1100" dirty="0">
              <a:solidFill>
                <a:srgbClr val="000000"/>
              </a:solidFill>
              <a:latin typeface="Meiryo" panose="020B0604030504040204" pitchFamily="50" charset="-128"/>
              <a:ea typeface="Meiryo" panose="020B0604030504040204" pitchFamily="50" charset="-128"/>
            </a:endParaRPr>
          </a:p>
        </p:txBody>
      </p:sp>
      <p:sp>
        <p:nvSpPr>
          <p:cNvPr id="113" name="テキスト ボックス 112">
            <a:extLst>
              <a:ext uri="{FF2B5EF4-FFF2-40B4-BE49-F238E27FC236}">
                <a16:creationId xmlns:a16="http://schemas.microsoft.com/office/drawing/2014/main" id="{DED9AFC0-E4C4-4867-AF87-FCB8C76D381D}"/>
              </a:ext>
            </a:extLst>
          </p:cNvPr>
          <p:cNvSpPr txBox="1"/>
          <p:nvPr/>
        </p:nvSpPr>
        <p:spPr>
          <a:xfrm>
            <a:off x="7124045" y="4808746"/>
            <a:ext cx="1739957" cy="377687"/>
          </a:xfrm>
          <a:prstGeom prst="rect">
            <a:avLst/>
          </a:prstGeom>
          <a:ln/>
        </p:spPr>
        <p:style>
          <a:lnRef idx="2">
            <a:schemeClr val="accent2"/>
          </a:lnRef>
          <a:fillRef idx="1">
            <a:schemeClr val="lt1"/>
          </a:fillRef>
          <a:effectRef idx="0">
            <a:schemeClr val="accent2"/>
          </a:effectRef>
          <a:fontRef idx="minor">
            <a:schemeClr val="dk1"/>
          </a:fontRef>
        </p:style>
        <p:txBody>
          <a:bodyPr wrap="none" rtlCol="0" anchor="t">
            <a:noAutofit/>
          </a:bodyPr>
          <a:lstStyle/>
          <a:p>
            <a:pPr algn="ctr" defTabSz="456514">
              <a:defRPr/>
            </a:pPr>
            <a:r>
              <a:rPr lang="ja-JP" altLang="en-US" sz="700" dirty="0">
                <a:solidFill>
                  <a:prstClr val="black"/>
                </a:solidFill>
                <a:latin typeface="メイリオ" panose="020B0604030504040204" pitchFamily="50" charset="-128"/>
                <a:ea typeface="メイリオ" panose="020B0604030504040204" pitchFamily="50" charset="-128"/>
              </a:rPr>
              <a:t>ピークシフト誘導等により</a:t>
            </a:r>
            <a:endParaRPr lang="en-US" altLang="ja-JP" sz="700" dirty="0">
              <a:solidFill>
                <a:prstClr val="black"/>
              </a:solidFill>
              <a:latin typeface="メイリオ" panose="020B0604030504040204" pitchFamily="50" charset="-128"/>
              <a:ea typeface="メイリオ" panose="020B0604030504040204" pitchFamily="50" charset="-128"/>
            </a:endParaRPr>
          </a:p>
          <a:p>
            <a:pPr algn="ctr" defTabSz="456514">
              <a:defRPr/>
            </a:pPr>
            <a:r>
              <a:rPr lang="ja-JP" altLang="en-US" sz="700" dirty="0">
                <a:solidFill>
                  <a:prstClr val="black"/>
                </a:solidFill>
                <a:latin typeface="メイリオ" panose="020B0604030504040204" pitchFamily="50" charset="-128"/>
                <a:ea typeface="メイリオ" panose="020B0604030504040204" pitchFamily="50" charset="-128"/>
              </a:rPr>
              <a:t>上限交通量を超過しない運行計画</a:t>
            </a:r>
            <a:endParaRPr lang="en-US" altLang="ja-JP" sz="700" dirty="0">
              <a:solidFill>
                <a:prstClr val="black"/>
              </a:solidFill>
              <a:latin typeface="メイリオ" panose="020B0604030504040204" pitchFamily="50" charset="-128"/>
              <a:ea typeface="メイリオ" panose="020B0604030504040204" pitchFamily="50" charset="-128"/>
            </a:endParaRPr>
          </a:p>
          <a:p>
            <a:pPr algn="ctr" defTabSz="456514">
              <a:defRPr/>
            </a:pPr>
            <a:r>
              <a:rPr lang="ja-JP" altLang="en-US" sz="700" dirty="0">
                <a:solidFill>
                  <a:prstClr val="black"/>
                </a:solidFill>
                <a:latin typeface="メイリオ" panose="020B0604030504040204" pitchFamily="50" charset="-128"/>
                <a:ea typeface="メイリオ" panose="020B0604030504040204" pitchFamily="50" charset="-128"/>
              </a:rPr>
              <a:t>⇒工事車両の移動を円滑化</a:t>
            </a:r>
          </a:p>
        </p:txBody>
      </p:sp>
      <p:cxnSp>
        <p:nvCxnSpPr>
          <p:cNvPr id="114" name="直線矢印コネクタ 113">
            <a:extLst>
              <a:ext uri="{FF2B5EF4-FFF2-40B4-BE49-F238E27FC236}">
                <a16:creationId xmlns:a16="http://schemas.microsoft.com/office/drawing/2014/main" id="{E446B9C8-3BE9-4016-A7C3-DC1870066CCA}"/>
              </a:ext>
            </a:extLst>
          </p:cNvPr>
          <p:cNvCxnSpPr>
            <a:cxnSpLocks/>
          </p:cNvCxnSpPr>
          <p:nvPr/>
        </p:nvCxnSpPr>
        <p:spPr>
          <a:xfrm flipH="1">
            <a:off x="7600461" y="5169976"/>
            <a:ext cx="132850" cy="310036"/>
          </a:xfrm>
          <a:prstGeom prst="straightConnector1">
            <a:avLst/>
          </a:prstGeom>
          <a:ln>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6" name="二等辺三角形 5">
            <a:extLst>
              <a:ext uri="{FF2B5EF4-FFF2-40B4-BE49-F238E27FC236}">
                <a16:creationId xmlns:a16="http://schemas.microsoft.com/office/drawing/2014/main" id="{6D453087-8CBE-42BA-B9A6-E467AA4342B1}"/>
              </a:ext>
            </a:extLst>
          </p:cNvPr>
          <p:cNvSpPr/>
          <p:nvPr/>
        </p:nvSpPr>
        <p:spPr>
          <a:xfrm rot="5400000">
            <a:off x="6084528" y="5481186"/>
            <a:ext cx="642302" cy="88933"/>
          </a:xfrm>
          <a:prstGeom prst="triangle">
            <a:avLst/>
          </a:prstGeom>
          <a:solidFill>
            <a:schemeClr val="accent5">
              <a:lumMod val="20000"/>
              <a:lumOff val="80000"/>
            </a:schemeClr>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t"/>
          <a:lstStyle/>
          <a:p>
            <a:pPr algn="ctr"/>
            <a:endParaRPr kumimoji="1" lang="ja-JP" altLang="en-US" sz="1050" b="1" dirty="0">
              <a:solidFill>
                <a:schemeClr val="tx1"/>
              </a:solidFill>
              <a:latin typeface="メイリオ" panose="020B0604030504040204" pitchFamily="50" charset="-128"/>
              <a:ea typeface="メイリオ" panose="020B0604030504040204" pitchFamily="50" charset="-128"/>
            </a:endParaRPr>
          </a:p>
        </p:txBody>
      </p:sp>
      <p:sp>
        <p:nvSpPr>
          <p:cNvPr id="123" name="二等辺三角形 122">
            <a:extLst>
              <a:ext uri="{FF2B5EF4-FFF2-40B4-BE49-F238E27FC236}">
                <a16:creationId xmlns:a16="http://schemas.microsoft.com/office/drawing/2014/main" id="{502E039C-E702-4AF9-A2D7-C7B3E7B02447}"/>
              </a:ext>
            </a:extLst>
          </p:cNvPr>
          <p:cNvSpPr/>
          <p:nvPr/>
        </p:nvSpPr>
        <p:spPr>
          <a:xfrm rot="10800000">
            <a:off x="1228120" y="3113965"/>
            <a:ext cx="1114448" cy="135014"/>
          </a:xfrm>
          <a:prstGeom prst="triangle">
            <a:avLst/>
          </a:prstGeom>
          <a:solidFill>
            <a:schemeClr val="accent5">
              <a:lumMod val="20000"/>
              <a:lumOff val="80000"/>
            </a:schemeClr>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t"/>
          <a:lstStyle/>
          <a:p>
            <a:pPr algn="ctr"/>
            <a:endParaRPr kumimoji="1" lang="ja-JP" altLang="en-US" sz="1050" b="1" dirty="0">
              <a:solidFill>
                <a:schemeClr val="tx1"/>
              </a:solidFill>
              <a:latin typeface="メイリオ" panose="020B0604030504040204" pitchFamily="50" charset="-128"/>
              <a:ea typeface="メイリオ" panose="020B0604030504040204" pitchFamily="50" charset="-128"/>
            </a:endParaRPr>
          </a:p>
        </p:txBody>
      </p:sp>
      <p:sp>
        <p:nvSpPr>
          <p:cNvPr id="35" name="テキスト ボックス 34">
            <a:extLst>
              <a:ext uri="{FF2B5EF4-FFF2-40B4-BE49-F238E27FC236}">
                <a16:creationId xmlns:a16="http://schemas.microsoft.com/office/drawing/2014/main" id="{3C2CF85B-E60A-4B89-ACF2-8DE5CCEA7973}"/>
              </a:ext>
            </a:extLst>
          </p:cNvPr>
          <p:cNvSpPr txBox="1"/>
          <p:nvPr/>
        </p:nvSpPr>
        <p:spPr>
          <a:xfrm>
            <a:off x="5391235" y="5564421"/>
            <a:ext cx="1296000" cy="338554"/>
          </a:xfrm>
          <a:prstGeom prst="rect">
            <a:avLst/>
          </a:prstGeom>
          <a:noFill/>
          <a:ln>
            <a:noFill/>
          </a:ln>
        </p:spPr>
        <p:txBody>
          <a:bodyPr wrap="square" rtlCol="0">
            <a:spAutoFit/>
          </a:bodyPr>
          <a:lstStyle/>
          <a:p>
            <a:pPr marL="0" marR="0" lvl="0" indent="0" algn="l" defTabSz="456514" rtl="0" eaLnBrk="1" fontAlgn="auto" latinLnBrk="0" hangingPunct="1">
              <a:lnSpc>
                <a:spcPct val="100000"/>
              </a:lnSpc>
              <a:spcBef>
                <a:spcPts val="0"/>
              </a:spcBef>
              <a:spcAft>
                <a:spcPts val="0"/>
              </a:spcAft>
              <a:buClrTx/>
              <a:buSzTx/>
              <a:buFontTx/>
              <a:buNone/>
              <a:tabLst/>
              <a:defRPr/>
            </a:pPr>
            <a:r>
              <a:rPr kumimoji="0" lang="ja-JP" altLang="en-US" sz="800" b="1" i="0" u="none" strike="noStrike" kern="1200" cap="none" spc="0" normalizeH="0" baseline="0" noProof="0" dirty="0">
                <a:ln>
                  <a:noFill/>
                </a:ln>
                <a:solidFill>
                  <a:srgbClr val="5B9BD5">
                    <a:lumMod val="75000"/>
                  </a:srgbClr>
                </a:solidFill>
                <a:effectLst/>
                <a:uLnTx/>
                <a:uFillTx/>
                <a:latin typeface="Meiryo UI" panose="020B0604030504040204" pitchFamily="50" charset="-128"/>
                <a:ea typeface="Meiryo UI" panose="020B0604030504040204" pitchFamily="50" charset="-128"/>
                <a:cs typeface="+mn-cs"/>
              </a:rPr>
              <a:t>一般車両と</a:t>
            </a:r>
            <a:endParaRPr kumimoji="0" lang="en-US" altLang="ja-JP" sz="800" b="1" i="0" u="none" strike="noStrike" kern="1200" cap="none" spc="0" normalizeH="0" baseline="0" noProof="0" dirty="0">
              <a:ln>
                <a:noFill/>
              </a:ln>
              <a:solidFill>
                <a:srgbClr val="5B9BD5">
                  <a:lumMod val="75000"/>
                </a:srgbClr>
              </a:solidFill>
              <a:effectLst/>
              <a:uLnTx/>
              <a:uFillTx/>
              <a:latin typeface="Meiryo UI" panose="020B0604030504040204" pitchFamily="50" charset="-128"/>
              <a:ea typeface="Meiryo UI" panose="020B0604030504040204" pitchFamily="50" charset="-128"/>
              <a:cs typeface="+mn-cs"/>
            </a:endParaRPr>
          </a:p>
          <a:p>
            <a:pPr marL="0" marR="0" lvl="0" indent="0" algn="l" defTabSz="456514" rtl="0" eaLnBrk="1" fontAlgn="auto" latinLnBrk="0" hangingPunct="1">
              <a:lnSpc>
                <a:spcPct val="100000"/>
              </a:lnSpc>
              <a:spcBef>
                <a:spcPts val="0"/>
              </a:spcBef>
              <a:spcAft>
                <a:spcPts val="0"/>
              </a:spcAft>
              <a:buClrTx/>
              <a:buSzTx/>
              <a:buFontTx/>
              <a:buNone/>
              <a:tabLst/>
              <a:defRPr/>
            </a:pPr>
            <a:r>
              <a:rPr kumimoji="0" lang="ja-JP" altLang="en-US" sz="800" b="1" i="0" u="none" strike="noStrike" kern="1200" cap="none" spc="0" normalizeH="0" baseline="0" noProof="0" dirty="0">
                <a:ln>
                  <a:noFill/>
                </a:ln>
                <a:solidFill>
                  <a:srgbClr val="5B9BD5">
                    <a:lumMod val="75000"/>
                  </a:srgbClr>
                </a:solidFill>
                <a:effectLst/>
                <a:uLnTx/>
                <a:uFillTx/>
                <a:latin typeface="Meiryo UI" panose="020B0604030504040204" pitchFamily="50" charset="-128"/>
                <a:ea typeface="Meiryo UI" panose="020B0604030504040204" pitchFamily="50" charset="-128"/>
                <a:cs typeface="+mn-cs"/>
              </a:rPr>
              <a:t>工事車両数の総和</a:t>
            </a:r>
          </a:p>
        </p:txBody>
      </p:sp>
      <p:pic>
        <p:nvPicPr>
          <p:cNvPr id="39" name="図 38">
            <a:extLst>
              <a:ext uri="{FF2B5EF4-FFF2-40B4-BE49-F238E27FC236}">
                <a16:creationId xmlns:a16="http://schemas.microsoft.com/office/drawing/2014/main" id="{933C64DC-80A9-40EA-8138-E71C48EC957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4004382" y="5249943"/>
            <a:ext cx="138565" cy="90318"/>
          </a:xfrm>
          <a:prstGeom prst="rect">
            <a:avLst/>
          </a:prstGeom>
        </p:spPr>
      </p:pic>
      <p:pic>
        <p:nvPicPr>
          <p:cNvPr id="40" name="図 39">
            <a:extLst>
              <a:ext uri="{FF2B5EF4-FFF2-40B4-BE49-F238E27FC236}">
                <a16:creationId xmlns:a16="http://schemas.microsoft.com/office/drawing/2014/main" id="{1EA785A8-0B71-48C2-8A57-D5BB42CB4DD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4004382" y="5517403"/>
            <a:ext cx="144507" cy="98929"/>
          </a:xfrm>
          <a:prstGeom prst="rect">
            <a:avLst/>
          </a:prstGeom>
        </p:spPr>
      </p:pic>
      <p:pic>
        <p:nvPicPr>
          <p:cNvPr id="41" name="図 40">
            <a:extLst>
              <a:ext uri="{FF2B5EF4-FFF2-40B4-BE49-F238E27FC236}">
                <a16:creationId xmlns:a16="http://schemas.microsoft.com/office/drawing/2014/main" id="{FF70D08D-F8E5-4D7A-BA03-5D2DDA66EAB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004382" y="5795902"/>
            <a:ext cx="162573" cy="66120"/>
          </a:xfrm>
          <a:prstGeom prst="rect">
            <a:avLst/>
          </a:prstGeom>
        </p:spPr>
      </p:pic>
      <p:sp>
        <p:nvSpPr>
          <p:cNvPr id="60" name="正方形/長方形 59">
            <a:extLst>
              <a:ext uri="{FF2B5EF4-FFF2-40B4-BE49-F238E27FC236}">
                <a16:creationId xmlns:a16="http://schemas.microsoft.com/office/drawing/2014/main" id="{5FF42579-BCF9-4905-94FD-D33F982B085A}"/>
              </a:ext>
            </a:extLst>
          </p:cNvPr>
          <p:cNvSpPr/>
          <p:nvPr/>
        </p:nvSpPr>
        <p:spPr>
          <a:xfrm>
            <a:off x="3255058" y="4975057"/>
            <a:ext cx="503274" cy="1293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800" dirty="0">
                <a:solidFill>
                  <a:schemeClr val="tx1"/>
                </a:solidFill>
                <a:latin typeface="メイリオ" panose="020B0604030504040204" pitchFamily="50" charset="-128"/>
                <a:ea typeface="メイリオ" panose="020B0604030504040204" pitchFamily="50" charset="-128"/>
              </a:rPr>
              <a:t>車両数</a:t>
            </a:r>
          </a:p>
        </p:txBody>
      </p:sp>
      <p:sp>
        <p:nvSpPr>
          <p:cNvPr id="74" name="正方形/長方形 73">
            <a:extLst>
              <a:ext uri="{FF2B5EF4-FFF2-40B4-BE49-F238E27FC236}">
                <a16:creationId xmlns:a16="http://schemas.microsoft.com/office/drawing/2014/main" id="{1505EC54-D530-4759-B4A6-870274D33C71}"/>
              </a:ext>
            </a:extLst>
          </p:cNvPr>
          <p:cNvSpPr/>
          <p:nvPr/>
        </p:nvSpPr>
        <p:spPr>
          <a:xfrm>
            <a:off x="5478692" y="5999952"/>
            <a:ext cx="503274" cy="1293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800" dirty="0">
                <a:solidFill>
                  <a:schemeClr val="tx1"/>
                </a:solidFill>
                <a:latin typeface="メイリオ" panose="020B0604030504040204" pitchFamily="50" charset="-128"/>
                <a:ea typeface="メイリオ" panose="020B0604030504040204" pitchFamily="50" charset="-128"/>
              </a:rPr>
              <a:t>時間軸</a:t>
            </a:r>
            <a:endParaRPr kumimoji="1" lang="ja-JP" altLang="en-US" sz="800" dirty="0">
              <a:solidFill>
                <a:schemeClr val="tx1"/>
              </a:solidFill>
              <a:latin typeface="メイリオ" panose="020B0604030504040204" pitchFamily="50" charset="-128"/>
              <a:ea typeface="メイリオ" panose="020B0604030504040204" pitchFamily="50" charset="-128"/>
            </a:endParaRPr>
          </a:p>
        </p:txBody>
      </p:sp>
      <p:pic>
        <p:nvPicPr>
          <p:cNvPr id="78" name="図 77">
            <a:extLst>
              <a:ext uri="{FF2B5EF4-FFF2-40B4-BE49-F238E27FC236}">
                <a16:creationId xmlns:a16="http://schemas.microsoft.com/office/drawing/2014/main" id="{C7D9C494-E351-4326-8BCF-9F7B420A7B4E}"/>
              </a:ext>
            </a:extLst>
          </p:cNvPr>
          <p:cNvPicPr>
            <a:picLocks noChangeAspect="1"/>
          </p:cNvPicPr>
          <p:nvPr/>
        </p:nvPicPr>
        <p:blipFill rotWithShape="1">
          <a:blip r:embed="rId7"/>
          <a:srcRect l="2185" r="7691"/>
          <a:stretch/>
        </p:blipFill>
        <p:spPr>
          <a:xfrm>
            <a:off x="6693148" y="5351304"/>
            <a:ext cx="1944000" cy="443262"/>
          </a:xfrm>
          <a:prstGeom prst="rect">
            <a:avLst/>
          </a:prstGeom>
        </p:spPr>
      </p:pic>
      <p:cxnSp>
        <p:nvCxnSpPr>
          <p:cNvPr id="79" name="直線コネクタ 78">
            <a:extLst>
              <a:ext uri="{FF2B5EF4-FFF2-40B4-BE49-F238E27FC236}">
                <a16:creationId xmlns:a16="http://schemas.microsoft.com/office/drawing/2014/main" id="{E27FDC8C-7EEB-41BC-B3BC-BFF8E0BAF584}"/>
              </a:ext>
            </a:extLst>
          </p:cNvPr>
          <p:cNvCxnSpPr>
            <a:cxnSpLocks/>
          </p:cNvCxnSpPr>
          <p:nvPr/>
        </p:nvCxnSpPr>
        <p:spPr>
          <a:xfrm>
            <a:off x="6580041" y="5170866"/>
            <a:ext cx="0" cy="756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 name="直線コネクタ 79">
            <a:extLst>
              <a:ext uri="{FF2B5EF4-FFF2-40B4-BE49-F238E27FC236}">
                <a16:creationId xmlns:a16="http://schemas.microsoft.com/office/drawing/2014/main" id="{71F776F2-C17A-4E78-A12E-CD4A13593A7B}"/>
              </a:ext>
            </a:extLst>
          </p:cNvPr>
          <p:cNvCxnSpPr>
            <a:cxnSpLocks/>
          </p:cNvCxnSpPr>
          <p:nvPr/>
        </p:nvCxnSpPr>
        <p:spPr>
          <a:xfrm>
            <a:off x="6580041" y="5926866"/>
            <a:ext cx="2232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83" name="正方形/長方形 82">
            <a:extLst>
              <a:ext uri="{FF2B5EF4-FFF2-40B4-BE49-F238E27FC236}">
                <a16:creationId xmlns:a16="http://schemas.microsoft.com/office/drawing/2014/main" id="{6A465151-5949-4465-A3EB-5B6DCB95EEE4}"/>
              </a:ext>
            </a:extLst>
          </p:cNvPr>
          <p:cNvSpPr/>
          <p:nvPr/>
        </p:nvSpPr>
        <p:spPr>
          <a:xfrm>
            <a:off x="6312275" y="4961346"/>
            <a:ext cx="503274" cy="1293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800" dirty="0">
                <a:solidFill>
                  <a:schemeClr val="tx1"/>
                </a:solidFill>
                <a:latin typeface="メイリオ" panose="020B0604030504040204" pitchFamily="50" charset="-128"/>
                <a:ea typeface="メイリオ" panose="020B0604030504040204" pitchFamily="50" charset="-128"/>
              </a:rPr>
              <a:t>車両数</a:t>
            </a:r>
          </a:p>
        </p:txBody>
      </p:sp>
      <p:sp>
        <p:nvSpPr>
          <p:cNvPr id="84" name="正方形/長方形 83">
            <a:extLst>
              <a:ext uri="{FF2B5EF4-FFF2-40B4-BE49-F238E27FC236}">
                <a16:creationId xmlns:a16="http://schemas.microsoft.com/office/drawing/2014/main" id="{AF83792F-56E5-4AA9-90DB-5A9FA8F359EE}"/>
              </a:ext>
            </a:extLst>
          </p:cNvPr>
          <p:cNvSpPr/>
          <p:nvPr/>
        </p:nvSpPr>
        <p:spPr>
          <a:xfrm>
            <a:off x="8535909" y="5994284"/>
            <a:ext cx="503274" cy="1293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800" dirty="0">
                <a:solidFill>
                  <a:schemeClr val="tx1"/>
                </a:solidFill>
                <a:latin typeface="メイリオ" panose="020B0604030504040204" pitchFamily="50" charset="-128"/>
                <a:ea typeface="メイリオ" panose="020B0604030504040204" pitchFamily="50" charset="-128"/>
              </a:rPr>
              <a:t>時間軸</a:t>
            </a:r>
            <a:endParaRPr kumimoji="1" lang="ja-JP" altLang="en-US" sz="800" dirty="0">
              <a:solidFill>
                <a:schemeClr val="tx1"/>
              </a:solidFill>
              <a:latin typeface="メイリオ" panose="020B0604030504040204" pitchFamily="50" charset="-128"/>
              <a:ea typeface="メイリオ" panose="020B0604030504040204" pitchFamily="50" charset="-128"/>
            </a:endParaRPr>
          </a:p>
        </p:txBody>
      </p:sp>
      <p:pic>
        <p:nvPicPr>
          <p:cNvPr id="85" name="図 84">
            <a:extLst>
              <a:ext uri="{FF2B5EF4-FFF2-40B4-BE49-F238E27FC236}">
                <a16:creationId xmlns:a16="http://schemas.microsoft.com/office/drawing/2014/main" id="{6447E6D7-03E2-487B-B91B-01F1823C0BB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7531179" y="5547429"/>
            <a:ext cx="138565" cy="90318"/>
          </a:xfrm>
          <a:prstGeom prst="rect">
            <a:avLst/>
          </a:prstGeom>
        </p:spPr>
      </p:pic>
      <p:pic>
        <p:nvPicPr>
          <p:cNvPr id="86" name="図 85">
            <a:extLst>
              <a:ext uri="{FF2B5EF4-FFF2-40B4-BE49-F238E27FC236}">
                <a16:creationId xmlns:a16="http://schemas.microsoft.com/office/drawing/2014/main" id="{8711ECE0-C83F-4BE2-A57E-A09CD3C4E17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7101829" y="5517403"/>
            <a:ext cx="144507" cy="98929"/>
          </a:xfrm>
          <a:prstGeom prst="rect">
            <a:avLst/>
          </a:prstGeom>
        </p:spPr>
      </p:pic>
      <p:pic>
        <p:nvPicPr>
          <p:cNvPr id="87" name="図 86">
            <a:extLst>
              <a:ext uri="{FF2B5EF4-FFF2-40B4-BE49-F238E27FC236}">
                <a16:creationId xmlns:a16="http://schemas.microsoft.com/office/drawing/2014/main" id="{4AD7D008-E835-423E-8D4A-26E675F45A0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101829" y="5795902"/>
            <a:ext cx="162573" cy="66120"/>
          </a:xfrm>
          <a:prstGeom prst="rect">
            <a:avLst/>
          </a:prstGeom>
        </p:spPr>
      </p:pic>
      <p:sp>
        <p:nvSpPr>
          <p:cNvPr id="88" name="テキスト ボックス 87">
            <a:extLst>
              <a:ext uri="{FF2B5EF4-FFF2-40B4-BE49-F238E27FC236}">
                <a16:creationId xmlns:a16="http://schemas.microsoft.com/office/drawing/2014/main" id="{8B1AFACE-455C-4001-AD51-D3B529601268}"/>
              </a:ext>
            </a:extLst>
          </p:cNvPr>
          <p:cNvSpPr txBox="1"/>
          <p:nvPr/>
        </p:nvSpPr>
        <p:spPr>
          <a:xfrm>
            <a:off x="5391235" y="5274205"/>
            <a:ext cx="1052580" cy="219291"/>
          </a:xfrm>
          <a:prstGeom prst="rect">
            <a:avLst/>
          </a:prstGeom>
          <a:noFill/>
          <a:ln>
            <a:noFill/>
          </a:ln>
        </p:spPr>
        <p:txBody>
          <a:bodyPr wrap="square" rtlCol="0">
            <a:spAutoFit/>
          </a:bodyPr>
          <a:lstStyle/>
          <a:p>
            <a:pPr marL="0" marR="0" lvl="0" indent="0" algn="l" defTabSz="456514" rtl="0" eaLnBrk="1" fontAlgn="auto" latinLnBrk="0" hangingPunct="1">
              <a:lnSpc>
                <a:spcPct val="100000"/>
              </a:lnSpc>
              <a:spcBef>
                <a:spcPts val="0"/>
              </a:spcBef>
              <a:spcAft>
                <a:spcPts val="0"/>
              </a:spcAft>
              <a:buClrTx/>
              <a:buSzTx/>
              <a:buFontTx/>
              <a:buNone/>
              <a:tabLst/>
              <a:defRPr/>
            </a:pPr>
            <a:r>
              <a:rPr kumimoji="0" lang="ja-JP" altLang="en-US" sz="825" b="1"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上限交通量</a:t>
            </a:r>
          </a:p>
        </p:txBody>
      </p:sp>
      <p:sp>
        <p:nvSpPr>
          <p:cNvPr id="2" name="スライド番号プレースホルダー 1">
            <a:extLst>
              <a:ext uri="{FF2B5EF4-FFF2-40B4-BE49-F238E27FC236}">
                <a16:creationId xmlns:a16="http://schemas.microsoft.com/office/drawing/2014/main" id="{DFDF988A-57DA-49AB-B6A7-2C3BA5229F21}"/>
              </a:ext>
            </a:extLst>
          </p:cNvPr>
          <p:cNvSpPr>
            <a:spLocks noGrp="1"/>
          </p:cNvSpPr>
          <p:nvPr>
            <p:ph type="sldNum" sz="quarter" idx="12"/>
          </p:nvPr>
        </p:nvSpPr>
        <p:spPr/>
        <p:txBody>
          <a:bodyPr/>
          <a:lstStyle/>
          <a:p>
            <a:fld id="{7791D223-6A27-4327-8087-FA06212A7E85}" type="slidenum">
              <a:rPr lang="ja-JP" altLang="en-US" smtClean="0"/>
              <a:pPr/>
              <a:t>9</a:t>
            </a:fld>
            <a:endParaRPr lang="ja-JP" altLang="en-US" dirty="0"/>
          </a:p>
        </p:txBody>
      </p:sp>
    </p:spTree>
    <p:extLst>
      <p:ext uri="{BB962C8B-B14F-4D97-AF65-F5344CB8AC3E}">
        <p14:creationId xmlns:p14="http://schemas.microsoft.com/office/powerpoint/2010/main" val="2153272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二等辺三角形 14">
            <a:extLst>
              <a:ext uri="{FF2B5EF4-FFF2-40B4-BE49-F238E27FC236}">
                <a16:creationId xmlns:a16="http://schemas.microsoft.com/office/drawing/2014/main" id="{3116D3FB-1389-4B1E-9D43-B47C80456DE1}"/>
              </a:ext>
            </a:extLst>
          </p:cNvPr>
          <p:cNvSpPr/>
          <p:nvPr/>
        </p:nvSpPr>
        <p:spPr>
          <a:xfrm rot="10800000">
            <a:off x="476540" y="3158032"/>
            <a:ext cx="8249265" cy="994317"/>
          </a:xfrm>
          <a:prstGeom prst="triangle">
            <a:avLst>
              <a:gd name="adj" fmla="val 49683"/>
            </a:avLst>
          </a:prstGeom>
          <a:gradFill flip="none" rotWithShape="1">
            <a:gsLst>
              <a:gs pos="100000">
                <a:srgbClr val="0070C0"/>
              </a:gs>
              <a:gs pos="0">
                <a:schemeClr val="accent1">
                  <a:lumMod val="20000"/>
                  <a:lumOff val="80000"/>
                </a:schemeClr>
              </a:gs>
            </a:gsLst>
            <a:lin ang="540000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t"/>
          <a:lstStyle/>
          <a:p>
            <a:pPr algn="ctr"/>
            <a:endParaRPr kumimoji="1" lang="ja-JP" altLang="en-US" sz="1050" b="1" dirty="0">
              <a:solidFill>
                <a:schemeClr val="tx1"/>
              </a:solidFill>
              <a:latin typeface="メイリオ" panose="020B0604030504040204" pitchFamily="50" charset="-128"/>
              <a:ea typeface="メイリオ" panose="020B0604030504040204" pitchFamily="50" charset="-128"/>
            </a:endParaRPr>
          </a:p>
        </p:txBody>
      </p:sp>
      <p:sp>
        <p:nvSpPr>
          <p:cNvPr id="32" name="正方形/長方形 31">
            <a:extLst>
              <a:ext uri="{FF2B5EF4-FFF2-40B4-BE49-F238E27FC236}">
                <a16:creationId xmlns:a16="http://schemas.microsoft.com/office/drawing/2014/main" id="{A7ADD956-45A1-43EC-AA94-294641F7426E}"/>
              </a:ext>
            </a:extLst>
          </p:cNvPr>
          <p:cNvSpPr/>
          <p:nvPr/>
        </p:nvSpPr>
        <p:spPr>
          <a:xfrm>
            <a:off x="4610080" y="3817386"/>
            <a:ext cx="4115726" cy="2371096"/>
          </a:xfrm>
          <a:prstGeom prst="rect">
            <a:avLst/>
          </a:prstGeom>
          <a:solidFill>
            <a:srgbClr val="FFFFE6"/>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t"/>
          <a:lstStyle/>
          <a:p>
            <a:pPr algn="ctr"/>
            <a:endParaRPr kumimoji="1" lang="ja-JP" altLang="en-US" sz="1050" b="1" dirty="0">
              <a:solidFill>
                <a:schemeClr val="tx1"/>
              </a:solidFill>
              <a:latin typeface="メイリオ" panose="020B0604030504040204" pitchFamily="50" charset="-128"/>
              <a:ea typeface="メイリオ" panose="020B0604030504040204" pitchFamily="50" charset="-128"/>
            </a:endParaRPr>
          </a:p>
        </p:txBody>
      </p:sp>
      <p:sp>
        <p:nvSpPr>
          <p:cNvPr id="40" name="テキスト ボックス 39">
            <a:extLst>
              <a:ext uri="{FF2B5EF4-FFF2-40B4-BE49-F238E27FC236}">
                <a16:creationId xmlns:a16="http://schemas.microsoft.com/office/drawing/2014/main" id="{74F53357-FFA0-493D-9EC4-C025F0CAFAD2}"/>
              </a:ext>
            </a:extLst>
          </p:cNvPr>
          <p:cNvSpPr txBox="1"/>
          <p:nvPr/>
        </p:nvSpPr>
        <p:spPr>
          <a:xfrm>
            <a:off x="4526995" y="4104760"/>
            <a:ext cx="4273030" cy="43184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noAutofit/>
          </a:bodyPr>
          <a:lstStyle/>
          <a:p>
            <a:r>
              <a:rPr lang="ja-JP" altLang="en-US" sz="105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・庁内各部局のオープンデータや統計情報、リアルタイム観測デー</a:t>
            </a:r>
            <a:endParaRPr lang="en-US" altLang="ja-JP" sz="105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05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タ等を、ホームページ上でグラフ等により分かりやすく表示。</a:t>
            </a:r>
            <a:endParaRPr kumimoji="1" lang="ja-JP" altLang="en-US" sz="105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7" name="正方形/長方形 56">
            <a:extLst>
              <a:ext uri="{FF2B5EF4-FFF2-40B4-BE49-F238E27FC236}">
                <a16:creationId xmlns:a16="http://schemas.microsoft.com/office/drawing/2014/main" id="{27F32DA0-1140-4B49-B0AC-D6C073AC3E52}"/>
              </a:ext>
            </a:extLst>
          </p:cNvPr>
          <p:cNvSpPr/>
          <p:nvPr/>
        </p:nvSpPr>
        <p:spPr>
          <a:xfrm>
            <a:off x="476544" y="3817386"/>
            <a:ext cx="3999023" cy="2371730"/>
          </a:xfrm>
          <a:prstGeom prst="rect">
            <a:avLst/>
          </a:prstGeom>
          <a:solidFill>
            <a:srgbClr val="FFFFE6"/>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t"/>
          <a:lstStyle/>
          <a:p>
            <a:pPr algn="ctr"/>
            <a:endParaRPr kumimoji="1" lang="ja-JP" altLang="en-US" sz="1050" b="1" dirty="0">
              <a:solidFill>
                <a:schemeClr val="tx1"/>
              </a:solidFill>
              <a:latin typeface="メイリオ" panose="020B0604030504040204" pitchFamily="50" charset="-128"/>
              <a:ea typeface="メイリオ" panose="020B0604030504040204" pitchFamily="50" charset="-128"/>
            </a:endParaRPr>
          </a:p>
        </p:txBody>
      </p:sp>
      <p:pic>
        <p:nvPicPr>
          <p:cNvPr id="37" name="図 36">
            <a:extLst>
              <a:ext uri="{FF2B5EF4-FFF2-40B4-BE49-F238E27FC236}">
                <a16:creationId xmlns:a16="http://schemas.microsoft.com/office/drawing/2014/main" id="{D196BF58-214F-43EC-B978-CCC4C958326E}"/>
              </a:ext>
            </a:extLst>
          </p:cNvPr>
          <p:cNvPicPr>
            <a:picLocks noChangeAspect="1"/>
          </p:cNvPicPr>
          <p:nvPr/>
        </p:nvPicPr>
        <p:blipFill rotWithShape="1">
          <a:blip r:embed="rId2"/>
          <a:srcRect l="20735" t="26467" r="21127" b="7681"/>
          <a:stretch/>
        </p:blipFill>
        <p:spPr>
          <a:xfrm>
            <a:off x="652179" y="4595022"/>
            <a:ext cx="2152165" cy="1375053"/>
          </a:xfrm>
          <a:prstGeom prst="rect">
            <a:avLst/>
          </a:prstGeom>
          <a:ln>
            <a:solidFill>
              <a:schemeClr val="tx1"/>
            </a:solidFill>
          </a:ln>
        </p:spPr>
      </p:pic>
      <p:cxnSp>
        <p:nvCxnSpPr>
          <p:cNvPr id="35" name="直線コネクタ 34">
            <a:extLst>
              <a:ext uri="{FF2B5EF4-FFF2-40B4-BE49-F238E27FC236}">
                <a16:creationId xmlns:a16="http://schemas.microsoft.com/office/drawing/2014/main" id="{8BE43CE2-3453-4228-AAAB-E9CC1662F6A0}"/>
              </a:ext>
            </a:extLst>
          </p:cNvPr>
          <p:cNvCxnSpPr/>
          <p:nvPr/>
        </p:nvCxnSpPr>
        <p:spPr>
          <a:xfrm>
            <a:off x="255881" y="6354325"/>
            <a:ext cx="86409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4" name="テキスト ボックス 72">
            <a:extLst>
              <a:ext uri="{FF2B5EF4-FFF2-40B4-BE49-F238E27FC236}">
                <a16:creationId xmlns:a16="http://schemas.microsoft.com/office/drawing/2014/main" id="{C1B23ED5-177F-462A-BF58-3359BE405E78}"/>
              </a:ext>
            </a:extLst>
          </p:cNvPr>
          <p:cNvSpPr txBox="1"/>
          <p:nvPr/>
        </p:nvSpPr>
        <p:spPr>
          <a:xfrm>
            <a:off x="1848215" y="5808637"/>
            <a:ext cx="2458623" cy="304284"/>
          </a:xfrm>
          <a:prstGeom prst="rect">
            <a:avLst/>
          </a:prstGeom>
          <a:solidFill>
            <a:schemeClr val="bg1"/>
          </a:solidFill>
          <a:ln w="12700">
            <a:solidFill>
              <a:srgbClr val="FF0000"/>
            </a:solidFill>
          </a:ln>
        </p:spPr>
        <p:style>
          <a:lnRef idx="2">
            <a:schemeClr val="accent1"/>
          </a:lnRef>
          <a:fillRef idx="1">
            <a:schemeClr val="lt1"/>
          </a:fillRef>
          <a:effectRef idx="0">
            <a:schemeClr val="accent1"/>
          </a:effectRef>
          <a:fontRef idx="minor">
            <a:schemeClr val="dk1"/>
          </a:fontRef>
        </p:style>
        <p:txBody>
          <a:bodyPr wrap="square" rtlCol="0">
            <a:noAutofit/>
          </a:bodyPr>
          <a:lstStyle>
            <a:defPPr>
              <a:defRPr lang="ja-JP"/>
            </a:defPPr>
            <a:lvl1pPr marL="0" algn="l" defTabSz="914400" rtl="0" eaLnBrk="1" latinLnBrk="0" hangingPunct="1">
              <a:defRPr kumimoji="1" sz="1800" kern="1200">
                <a:solidFill>
                  <a:schemeClr val="dk1"/>
                </a:solidFill>
                <a:latin typeface="+mn-lt"/>
                <a:ea typeface="+mn-ea"/>
                <a:cs typeface="+mn-cs"/>
              </a:defRPr>
            </a:lvl1pPr>
            <a:lvl2pPr marL="457200" algn="l" defTabSz="914400" rtl="0" eaLnBrk="1" latinLnBrk="0" hangingPunct="1">
              <a:defRPr kumimoji="1" sz="1800" kern="1200">
                <a:solidFill>
                  <a:schemeClr val="dk1"/>
                </a:solidFill>
                <a:latin typeface="+mn-lt"/>
                <a:ea typeface="+mn-ea"/>
                <a:cs typeface="+mn-cs"/>
              </a:defRPr>
            </a:lvl2pPr>
            <a:lvl3pPr marL="914400" algn="l" defTabSz="914400" rtl="0" eaLnBrk="1" latinLnBrk="0" hangingPunct="1">
              <a:defRPr kumimoji="1" sz="1800" kern="1200">
                <a:solidFill>
                  <a:schemeClr val="dk1"/>
                </a:solidFill>
                <a:latin typeface="+mn-lt"/>
                <a:ea typeface="+mn-ea"/>
                <a:cs typeface="+mn-cs"/>
              </a:defRPr>
            </a:lvl3pPr>
            <a:lvl4pPr marL="1371600" algn="l" defTabSz="914400" rtl="0" eaLnBrk="1" latinLnBrk="0" hangingPunct="1">
              <a:defRPr kumimoji="1" sz="1800" kern="1200">
                <a:solidFill>
                  <a:schemeClr val="dk1"/>
                </a:solidFill>
                <a:latin typeface="+mn-lt"/>
                <a:ea typeface="+mn-ea"/>
                <a:cs typeface="+mn-cs"/>
              </a:defRPr>
            </a:lvl4pPr>
            <a:lvl5pPr marL="1828800" algn="l" defTabSz="914400" rtl="0" eaLnBrk="1" latinLnBrk="0" hangingPunct="1">
              <a:defRPr kumimoji="1" sz="1800" kern="1200">
                <a:solidFill>
                  <a:schemeClr val="dk1"/>
                </a:solidFill>
                <a:latin typeface="+mn-lt"/>
                <a:ea typeface="+mn-ea"/>
                <a:cs typeface="+mn-cs"/>
              </a:defRPr>
            </a:lvl5pPr>
            <a:lvl6pPr marL="2286000" algn="l" defTabSz="914400" rtl="0" eaLnBrk="1" latinLnBrk="0" hangingPunct="1">
              <a:defRPr kumimoji="1" sz="1800" kern="1200">
                <a:solidFill>
                  <a:schemeClr val="dk1"/>
                </a:solidFill>
                <a:latin typeface="+mn-lt"/>
                <a:ea typeface="+mn-ea"/>
                <a:cs typeface="+mn-cs"/>
              </a:defRPr>
            </a:lvl6pPr>
            <a:lvl7pPr marL="2743200" algn="l" defTabSz="914400" rtl="0" eaLnBrk="1" latinLnBrk="0" hangingPunct="1">
              <a:defRPr kumimoji="1" sz="1800" kern="1200">
                <a:solidFill>
                  <a:schemeClr val="dk1"/>
                </a:solidFill>
                <a:latin typeface="+mn-lt"/>
                <a:ea typeface="+mn-ea"/>
                <a:cs typeface="+mn-cs"/>
              </a:defRPr>
            </a:lvl7pPr>
            <a:lvl8pPr marL="3200400" algn="l" defTabSz="914400" rtl="0" eaLnBrk="1" latinLnBrk="0" hangingPunct="1">
              <a:defRPr kumimoji="1" sz="1800" kern="1200">
                <a:solidFill>
                  <a:schemeClr val="dk1"/>
                </a:solidFill>
                <a:latin typeface="+mn-lt"/>
                <a:ea typeface="+mn-ea"/>
                <a:cs typeface="+mn-cs"/>
              </a:defRPr>
            </a:lvl8pPr>
            <a:lvl9pPr marL="3657600" algn="l" defTabSz="914400" rtl="0" eaLnBrk="1" latinLnBrk="0" hangingPunct="1">
              <a:defRPr kumimoji="1" sz="1800" kern="1200">
                <a:solidFill>
                  <a:schemeClr val="dk1"/>
                </a:solidFill>
                <a:latin typeface="+mn-lt"/>
                <a:ea typeface="+mn-ea"/>
                <a:cs typeface="+mn-cs"/>
              </a:defRPr>
            </a:lvl9pPr>
          </a:lstStyle>
          <a:p>
            <a:r>
              <a:rPr lang="ja-JP" altLang="en-US" sz="800" dirty="0">
                <a:solidFill>
                  <a:schemeClr val="tx1"/>
                </a:solidFill>
                <a:latin typeface="Meiryo" panose="020B0604030504040204" pitchFamily="50" charset="-128"/>
                <a:ea typeface="Meiryo" panose="020B0604030504040204" pitchFamily="50" charset="-128"/>
              </a:rPr>
              <a:t>地図機能を使って、行きたい場所や知りたい情報等を</a:t>
            </a:r>
            <a:r>
              <a:rPr lang="ja-JP" altLang="en-US" sz="800" b="1" u="sng" dirty="0">
                <a:solidFill>
                  <a:schemeClr val="tx1"/>
                </a:solidFill>
                <a:latin typeface="Meiryo" panose="020B0604030504040204" pitchFamily="50" charset="-128"/>
                <a:ea typeface="Meiryo" panose="020B0604030504040204" pitchFamily="50" charset="-128"/>
              </a:rPr>
              <a:t>簡単に把握可能。</a:t>
            </a:r>
            <a:endParaRPr lang="ja-JP" altLang="en-US" sz="800" b="1" u="sng"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grpSp>
        <p:nvGrpSpPr>
          <p:cNvPr id="42" name="グループ化 41">
            <a:extLst>
              <a:ext uri="{FF2B5EF4-FFF2-40B4-BE49-F238E27FC236}">
                <a16:creationId xmlns:a16="http://schemas.microsoft.com/office/drawing/2014/main" id="{9BF84FD2-4DCC-4D48-8756-0974646FA1CD}"/>
              </a:ext>
            </a:extLst>
          </p:cNvPr>
          <p:cNvGrpSpPr/>
          <p:nvPr/>
        </p:nvGrpSpPr>
        <p:grpSpPr>
          <a:xfrm>
            <a:off x="-2" y="-1"/>
            <a:ext cx="9137459" cy="668371"/>
            <a:chOff x="-2" y="-1"/>
            <a:chExt cx="9137459" cy="668371"/>
          </a:xfrm>
        </p:grpSpPr>
        <p:sp>
          <p:nvSpPr>
            <p:cNvPr id="44" name="正方形/長方形 43">
              <a:extLst>
                <a:ext uri="{FF2B5EF4-FFF2-40B4-BE49-F238E27FC236}">
                  <a16:creationId xmlns:a16="http://schemas.microsoft.com/office/drawing/2014/main" id="{5466C041-823B-47A9-B0FF-5CE8043CA3AB}"/>
                </a:ext>
              </a:extLst>
            </p:cNvPr>
            <p:cNvSpPr/>
            <p:nvPr/>
          </p:nvSpPr>
          <p:spPr>
            <a:xfrm>
              <a:off x="-2" y="-1"/>
              <a:ext cx="9136800" cy="391801"/>
            </a:xfrm>
            <a:prstGeom prst="rect">
              <a:avLst/>
            </a:prstGeom>
            <a:solidFill>
              <a:schemeClr val="tx2">
                <a:lumMod val="20000"/>
                <a:lumOff val="80000"/>
              </a:schemeClr>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108000" rIns="72000" bIns="0" rtlCol="0" anchor="ctr"/>
            <a:lstStyle/>
            <a:p>
              <a:pPr>
                <a:lnSpc>
                  <a:spcPts val="1200"/>
                </a:lnSpc>
              </a:pPr>
              <a:r>
                <a:rPr lang="ja-JP" altLang="en-US" sz="14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オープンデータ</a:t>
              </a:r>
              <a:r>
                <a:rPr lang="ja-JP" altLang="en-US" sz="1400" b="1" baseline="30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400" b="1" baseline="30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6</a:t>
              </a:r>
              <a:r>
                <a:rPr lang="ja-JP" altLang="en-US" sz="14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カタログサイト等　　　　　　　　　　　　　　　　</a:t>
              </a:r>
              <a:r>
                <a:rPr lang="en-US" altLang="ja-JP" sz="11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1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スマートシティ戦略部 戦略推進室 戦略企画課</a:t>
              </a:r>
              <a:r>
                <a:rPr lang="en-US" altLang="ja-JP" sz="11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p>
          </p:txBody>
        </p:sp>
        <p:sp>
          <p:nvSpPr>
            <p:cNvPr id="45" name="正方形/長方形 44">
              <a:extLst>
                <a:ext uri="{FF2B5EF4-FFF2-40B4-BE49-F238E27FC236}">
                  <a16:creationId xmlns:a16="http://schemas.microsoft.com/office/drawing/2014/main" id="{2E1C83A5-D510-494D-B58E-91D861A20F57}"/>
                </a:ext>
              </a:extLst>
            </p:cNvPr>
            <p:cNvSpPr/>
            <p:nvPr/>
          </p:nvSpPr>
          <p:spPr>
            <a:xfrm>
              <a:off x="-2" y="389039"/>
              <a:ext cx="9137459" cy="279331"/>
            </a:xfrm>
            <a:prstGeom prst="rect">
              <a:avLst/>
            </a:prstGeom>
            <a:solidFill>
              <a:schemeClr val="bg1"/>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rtlCol="0" anchor="t"/>
            <a:lstStyle/>
            <a:p>
              <a:r>
                <a:rPr kumimoji="1" lang="ja-JP" altLang="en-US" sz="1100" dirty="0">
                  <a:solidFill>
                    <a:schemeClr val="tx1"/>
                  </a:solidFill>
                  <a:latin typeface="メイリオ" panose="020B0604030504040204" pitchFamily="50" charset="-128"/>
                  <a:ea typeface="メイリオ" panose="020B0604030504040204" pitchFamily="50" charset="-128"/>
                </a:rPr>
                <a:t>　行政データ</a:t>
              </a:r>
              <a:r>
                <a:rPr lang="ja-JP" altLang="en-US" sz="1100" dirty="0">
                  <a:solidFill>
                    <a:schemeClr val="tx1"/>
                  </a:solidFill>
                  <a:latin typeface="メイリオ" panose="020B0604030504040204" pitchFamily="50" charset="-128"/>
                  <a:ea typeface="メイリオ" panose="020B0604030504040204" pitchFamily="50" charset="-128"/>
                </a:rPr>
                <a:t>・</a:t>
              </a:r>
              <a:r>
                <a:rPr kumimoji="1" lang="ja-JP" altLang="en-US" sz="1100" dirty="0">
                  <a:solidFill>
                    <a:schemeClr val="tx1"/>
                  </a:solidFill>
                  <a:latin typeface="メイリオ" panose="020B0604030504040204" pitchFamily="50" charset="-128"/>
                  <a:ea typeface="メイリオ" panose="020B0604030504040204" pitchFamily="50" charset="-128"/>
                </a:rPr>
                <a:t>統計データ利用の利便性向上</a:t>
              </a:r>
            </a:p>
          </p:txBody>
        </p:sp>
      </p:grpSp>
      <p:sp>
        <p:nvSpPr>
          <p:cNvPr id="53" name="正方形/長方形 52"/>
          <p:cNvSpPr/>
          <p:nvPr/>
        </p:nvSpPr>
        <p:spPr>
          <a:xfrm>
            <a:off x="476544" y="1692823"/>
            <a:ext cx="8249265" cy="1466147"/>
          </a:xfrm>
          <a:prstGeom prst="rect">
            <a:avLst/>
          </a:prstGeom>
          <a:solidFill>
            <a:srgbClr val="FFFFE6"/>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t"/>
          <a:lstStyle/>
          <a:p>
            <a:pPr algn="ctr"/>
            <a:endParaRPr kumimoji="1" lang="ja-JP" altLang="en-US" sz="1050" b="1" dirty="0">
              <a:solidFill>
                <a:schemeClr val="tx1"/>
              </a:solidFill>
              <a:latin typeface="メイリオ" panose="020B0604030504040204" pitchFamily="50" charset="-128"/>
              <a:ea typeface="メイリオ" panose="020B0604030504040204" pitchFamily="50" charset="-128"/>
            </a:endParaRPr>
          </a:p>
        </p:txBody>
      </p:sp>
      <p:pic>
        <p:nvPicPr>
          <p:cNvPr id="13" name="図 12">
            <a:extLst>
              <a:ext uri="{FF2B5EF4-FFF2-40B4-BE49-F238E27FC236}">
                <a16:creationId xmlns:a16="http://schemas.microsoft.com/office/drawing/2014/main" id="{A7229F4E-E292-4A56-BB1B-BAA8DCB6B24D}"/>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3135616" y="1786344"/>
            <a:ext cx="2729715" cy="1290130"/>
          </a:xfrm>
          <a:prstGeom prst="rect">
            <a:avLst/>
          </a:prstGeom>
          <a:ln>
            <a:solidFill>
              <a:schemeClr val="tx1"/>
            </a:solidFill>
          </a:ln>
        </p:spPr>
      </p:pic>
      <p:sp>
        <p:nvSpPr>
          <p:cNvPr id="49" name="正方形/長方形 48"/>
          <p:cNvSpPr/>
          <p:nvPr/>
        </p:nvSpPr>
        <p:spPr>
          <a:xfrm>
            <a:off x="6237185" y="2864169"/>
            <a:ext cx="2391660" cy="216000"/>
          </a:xfrm>
          <a:prstGeom prst="rect">
            <a:avLst/>
          </a:prstGeom>
          <a:solidFill>
            <a:schemeClr val="bg1"/>
          </a:solidFill>
          <a:ln w="9525">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lIns="72000" tIns="72000" rIns="72000" rtlCol="0" anchor="ctr"/>
          <a:lstStyle/>
          <a:p>
            <a:pPr algn="ctr"/>
            <a:r>
              <a:rPr lang="ja-JP" altLang="en-US" sz="1000" dirty="0">
                <a:solidFill>
                  <a:schemeClr val="tx1"/>
                </a:solidFill>
                <a:latin typeface="メイリオ" panose="020B0604030504040204" pitchFamily="50" charset="-128"/>
                <a:ea typeface="メイリオ" panose="020B0604030504040204" pitchFamily="50" charset="-128"/>
              </a:rPr>
              <a:t>掲載データ数　</a:t>
            </a:r>
            <a:r>
              <a:rPr lang="en-US" altLang="ja-JP" sz="1000" b="1" dirty="0">
                <a:solidFill>
                  <a:schemeClr val="tx1"/>
                </a:solidFill>
                <a:latin typeface="メイリオ" panose="020B0604030504040204" pitchFamily="50" charset="-128"/>
                <a:ea typeface="メイリオ" panose="020B0604030504040204" pitchFamily="50" charset="-128"/>
              </a:rPr>
              <a:t>57</a:t>
            </a:r>
            <a:r>
              <a:rPr lang="ja-JP" altLang="en-US" sz="1000" b="1" dirty="0">
                <a:solidFill>
                  <a:schemeClr val="tx1"/>
                </a:solidFill>
                <a:latin typeface="メイリオ" panose="020B0604030504040204" pitchFamily="50" charset="-128"/>
                <a:ea typeface="メイリオ" panose="020B0604030504040204" pitchFamily="50" charset="-128"/>
              </a:rPr>
              <a:t>件</a:t>
            </a:r>
            <a:r>
              <a:rPr lang="ja-JP" altLang="en-US" sz="800" dirty="0">
                <a:solidFill>
                  <a:schemeClr val="tx1"/>
                </a:solidFill>
                <a:latin typeface="メイリオ" panose="020B0604030504040204" pitchFamily="50" charset="-128"/>
                <a:ea typeface="メイリオ" panose="020B0604030504040204" pitchFamily="50" charset="-128"/>
              </a:rPr>
              <a:t>（令和５年</a:t>
            </a:r>
            <a:r>
              <a:rPr lang="en-US" altLang="ja-JP" sz="800" dirty="0">
                <a:solidFill>
                  <a:schemeClr val="tx1"/>
                </a:solidFill>
                <a:latin typeface="メイリオ" panose="020B0604030504040204" pitchFamily="50" charset="-128"/>
                <a:ea typeface="メイリオ" panose="020B0604030504040204" pitchFamily="50" charset="-128"/>
              </a:rPr>
              <a:t>12</a:t>
            </a:r>
            <a:r>
              <a:rPr lang="ja-JP" altLang="en-US" sz="800" dirty="0">
                <a:solidFill>
                  <a:schemeClr val="tx1"/>
                </a:solidFill>
                <a:latin typeface="メイリオ" panose="020B0604030504040204" pitchFamily="50" charset="-128"/>
                <a:ea typeface="メイリオ" panose="020B0604030504040204" pitchFamily="50" charset="-128"/>
              </a:rPr>
              <a:t>月時点）</a:t>
            </a:r>
            <a:endParaRPr lang="en-US" altLang="ja-JP" sz="1000" dirty="0">
              <a:solidFill>
                <a:schemeClr val="tx1"/>
              </a:solidFill>
              <a:latin typeface="メイリオ" panose="020B0604030504040204" pitchFamily="50" charset="-128"/>
              <a:ea typeface="メイリオ" panose="020B0604030504040204" pitchFamily="50" charset="-128"/>
            </a:endParaRPr>
          </a:p>
        </p:txBody>
      </p:sp>
      <p:sp>
        <p:nvSpPr>
          <p:cNvPr id="54" name="角丸四角形 70">
            <a:extLst>
              <a:ext uri="{FF2B5EF4-FFF2-40B4-BE49-F238E27FC236}">
                <a16:creationId xmlns:a16="http://schemas.microsoft.com/office/drawing/2014/main" id="{EA2D24F1-C55F-41C7-9C00-981449B1CB98}"/>
              </a:ext>
            </a:extLst>
          </p:cNvPr>
          <p:cNvSpPr/>
          <p:nvPr/>
        </p:nvSpPr>
        <p:spPr>
          <a:xfrm>
            <a:off x="476544" y="1688310"/>
            <a:ext cx="2160000" cy="288000"/>
          </a:xfrm>
          <a:prstGeom prst="rect">
            <a:avLst/>
          </a:prstGeom>
          <a:solidFill>
            <a:schemeClr val="bg1"/>
          </a:solidFill>
          <a:ln w="15875"/>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lIns="36000" rIns="36000" rtlCol="0" anchor="ctr"/>
          <a:lstStyle/>
          <a:p>
            <a:pPr marL="0" marR="0" lvl="0" indent="0" algn="ctr" defTabSz="914400" rtl="0" eaLnBrk="1" fontAlgn="auto" latinLnBrk="0" hangingPunct="1">
              <a:lnSpc>
                <a:spcPts val="1500"/>
              </a:lnSpc>
              <a:spcBef>
                <a:spcPts val="0"/>
              </a:spcBef>
              <a:spcAft>
                <a:spcPts val="0"/>
              </a:spcAft>
              <a:buClrTx/>
              <a:buSzTx/>
              <a:buFontTx/>
              <a:buNone/>
              <a:tabLst/>
              <a:defRPr/>
            </a:pPr>
            <a:r>
              <a:rPr lang="ja-JP" altLang="en-US" sz="1100" b="1" dirty="0">
                <a:solidFill>
                  <a:prstClr val="black"/>
                </a:solidFill>
                <a:latin typeface="メイリオ" panose="020B0604030504040204" pitchFamily="50" charset="-128"/>
                <a:ea typeface="メイリオ" panose="020B0604030504040204" pitchFamily="50" charset="-128"/>
              </a:rPr>
              <a:t>オープンデータカタログサイト</a:t>
            </a:r>
            <a:endParaRPr kumimoji="1" lang="en-US" altLang="ja-JP" sz="11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25" name="テキスト ボックス 24">
            <a:extLst>
              <a:ext uri="{FF2B5EF4-FFF2-40B4-BE49-F238E27FC236}">
                <a16:creationId xmlns:a16="http://schemas.microsoft.com/office/drawing/2014/main" id="{EA6FC1E6-D496-496C-9584-F3A29CDCE619}"/>
              </a:ext>
            </a:extLst>
          </p:cNvPr>
          <p:cNvSpPr txBox="1"/>
          <p:nvPr/>
        </p:nvSpPr>
        <p:spPr>
          <a:xfrm>
            <a:off x="260286" y="6399330"/>
            <a:ext cx="8399262" cy="419468"/>
          </a:xfrm>
          <a:prstGeom prst="rect">
            <a:avLst/>
          </a:prstGeom>
          <a:noFill/>
          <a:ln>
            <a:noFill/>
          </a:ln>
        </p:spPr>
        <p:txBody>
          <a:bodyPr wrap="square" rtlCol="0">
            <a:noAutofit/>
          </a:bodyPr>
          <a:lstStyle/>
          <a:p>
            <a:pPr>
              <a:defRPr/>
            </a:pPr>
            <a:r>
              <a:rPr lang="en-US" altLang="ja-JP" sz="800" dirty="0">
                <a:latin typeface="メイリオ" panose="020B0604030504040204" pitchFamily="50" charset="-128"/>
                <a:ea typeface="メイリオ" panose="020B0604030504040204" pitchFamily="50" charset="-128"/>
                <a:cs typeface="メイリオ" panose="020B0604030504040204" pitchFamily="50" charset="-128"/>
              </a:rPr>
              <a:t>(*6) </a:t>
            </a:r>
            <a:r>
              <a:rPr lang="ja-JP" altLang="en-US" sz="800" dirty="0">
                <a:latin typeface="メイリオ" panose="020B0604030504040204" pitchFamily="50" charset="-128"/>
                <a:ea typeface="メイリオ" panose="020B0604030504040204" pitchFamily="50" charset="-128"/>
                <a:cs typeface="メイリオ" panose="020B0604030504040204" pitchFamily="50" charset="-128"/>
              </a:rPr>
              <a:t>国、地方公共団体及び事業者が保有する官民データのうち、国民誰もがインターネット等を通じて容易に利用（加工、編集、再配布等）できるよう、①営利目的、非営利</a:t>
            </a:r>
            <a:endParaRPr lang="en-US" altLang="ja-JP" sz="800" dirty="0">
              <a:latin typeface="メイリオ" panose="020B0604030504040204" pitchFamily="50" charset="-128"/>
              <a:ea typeface="メイリオ" panose="020B0604030504040204" pitchFamily="50" charset="-128"/>
              <a:cs typeface="メイリオ" panose="020B0604030504040204" pitchFamily="50" charset="-128"/>
            </a:endParaRPr>
          </a:p>
          <a:p>
            <a:pPr>
              <a:defRPr/>
            </a:pPr>
            <a:r>
              <a:rPr lang="ja-JP" altLang="en-US" sz="800" dirty="0">
                <a:latin typeface="メイリオ" panose="020B0604030504040204" pitchFamily="50" charset="-128"/>
                <a:ea typeface="メイリオ" panose="020B0604030504040204" pitchFamily="50" charset="-128"/>
                <a:cs typeface="メイリオ" panose="020B0604030504040204" pitchFamily="50" charset="-128"/>
              </a:rPr>
              <a:t>　　 目的を問わず二次利用可能なルールが適用されたもの、②機械判読に適したもの、③無償で利用できるもの、のいずれの項目にも該当する形で公開されたデータ。</a:t>
            </a:r>
            <a:endParaRPr lang="en-US" altLang="ja-JP" sz="800" dirty="0">
              <a:latin typeface="メイリオ" panose="020B0604030504040204" pitchFamily="50" charset="-128"/>
              <a:ea typeface="メイリオ" panose="020B0604030504040204" pitchFamily="50" charset="-128"/>
            </a:endParaRPr>
          </a:p>
          <a:p>
            <a:pPr>
              <a:defRPr/>
            </a:pPr>
            <a:r>
              <a:rPr lang="en-US" altLang="ja-JP" sz="800" dirty="0">
                <a:latin typeface="メイリオ" panose="020B0604030504040204" pitchFamily="50" charset="-128"/>
                <a:ea typeface="メイリオ" panose="020B0604030504040204" pitchFamily="50" charset="-128"/>
              </a:rPr>
              <a:t>(*7)</a:t>
            </a:r>
            <a:r>
              <a:rPr lang="ja-JP" altLang="en-US" sz="800" dirty="0">
                <a:latin typeface="メイリオ" panose="020B0604030504040204" pitchFamily="50" charset="-128"/>
                <a:ea typeface="メイリオ" panose="020B0604030504040204" pitchFamily="50" charset="-128"/>
              </a:rPr>
              <a:t>複数の情報源からデータを集め、概要をまとめて⼀覧表⽰する機能や画⾯、ソフトウェアのこと。原義は⾃動⾞などの「計器盤」。 </a:t>
            </a:r>
            <a:endParaRPr lang="en-US" altLang="ja-JP" sz="800" dirty="0">
              <a:latin typeface="メイリオ" panose="020B0604030504040204" pitchFamily="50" charset="-128"/>
              <a:ea typeface="メイリオ" panose="020B0604030504040204" pitchFamily="50" charset="-128"/>
            </a:endParaRPr>
          </a:p>
        </p:txBody>
      </p:sp>
      <p:sp>
        <p:nvSpPr>
          <p:cNvPr id="3" name="正方形/長方形 2"/>
          <p:cNvSpPr/>
          <p:nvPr/>
        </p:nvSpPr>
        <p:spPr>
          <a:xfrm>
            <a:off x="269564" y="817365"/>
            <a:ext cx="8604873" cy="76643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t"/>
          <a:lstStyle/>
          <a:p>
            <a:r>
              <a:rPr lang="ja-JP" altLang="en-US" sz="1200" dirty="0">
                <a:solidFill>
                  <a:schemeClr val="tx1"/>
                </a:solidFill>
                <a:latin typeface="メイリオ" panose="020B0604030504040204" pitchFamily="50" charset="-128"/>
                <a:ea typeface="メイリオ" panose="020B0604030504040204" pitchFamily="50" charset="-128"/>
              </a:rPr>
              <a:t>・府が保有する行政情報等を府民の誰もが容易に利用できるよう、オープンデータカタログサイトにて提供。</a:t>
            </a:r>
            <a:endParaRPr lang="en-US" altLang="ja-JP" sz="1200" dirty="0">
              <a:solidFill>
                <a:schemeClr val="tx1"/>
              </a:solidFill>
              <a:latin typeface="メイリオ" panose="020B0604030504040204" pitchFamily="50" charset="-128"/>
              <a:ea typeface="メイリオ" panose="020B0604030504040204" pitchFamily="50" charset="-128"/>
            </a:endParaRPr>
          </a:p>
          <a:p>
            <a:endParaRPr lang="en-US" altLang="ja-JP" sz="400" dirty="0">
              <a:solidFill>
                <a:schemeClr val="tx1"/>
              </a:solidFill>
              <a:latin typeface="メイリオ" panose="020B0604030504040204" pitchFamily="50" charset="-128"/>
              <a:ea typeface="メイリオ" panose="020B0604030504040204" pitchFamily="50" charset="-128"/>
            </a:endParaRPr>
          </a:p>
          <a:p>
            <a:r>
              <a:rPr lang="ja-JP" altLang="en-US" sz="1200" dirty="0">
                <a:solidFill>
                  <a:schemeClr val="tx1"/>
                </a:solidFill>
                <a:latin typeface="メイリオ" panose="020B0604030504040204" pitchFamily="50" charset="-128"/>
                <a:ea typeface="メイリオ" panose="020B0604030504040204" pitchFamily="50" charset="-128"/>
              </a:rPr>
              <a:t>・オープンデータ等を「みつけやすく、わかりやすく、使いやすく」するため、デジタルマップやダッシュボード</a:t>
            </a:r>
            <a:r>
              <a:rPr lang="ja-JP" altLang="en-US" sz="1200" baseline="30000" dirty="0">
                <a:solidFill>
                  <a:schemeClr val="tx1"/>
                </a:solidFill>
                <a:latin typeface="メイリオ" panose="020B0604030504040204" pitchFamily="50" charset="-128"/>
                <a:ea typeface="メイリオ" panose="020B0604030504040204" pitchFamily="50" charset="-128"/>
              </a:rPr>
              <a:t>*</a:t>
            </a:r>
            <a:r>
              <a:rPr lang="en-US" altLang="ja-JP" sz="1200" baseline="30000" dirty="0">
                <a:solidFill>
                  <a:schemeClr val="tx1"/>
                </a:solidFill>
                <a:latin typeface="メイリオ" panose="020B0604030504040204" pitchFamily="50" charset="-128"/>
                <a:ea typeface="メイリオ" panose="020B0604030504040204" pitchFamily="50" charset="-128"/>
              </a:rPr>
              <a:t>7</a:t>
            </a:r>
            <a:r>
              <a:rPr lang="ja-JP" altLang="en-US" sz="1200" dirty="0">
                <a:solidFill>
                  <a:schemeClr val="tx1"/>
                </a:solidFill>
                <a:latin typeface="メイリオ" panose="020B0604030504040204" pitchFamily="50" charset="-128"/>
                <a:ea typeface="メイリオ" panose="020B0604030504040204" pitchFamily="50" charset="-128"/>
              </a:rPr>
              <a:t>を提供　</a:t>
            </a:r>
            <a:endParaRPr lang="en-US" altLang="ja-JP" sz="1200" dirty="0">
              <a:solidFill>
                <a:schemeClr val="tx1"/>
              </a:solidFill>
              <a:latin typeface="メイリオ" panose="020B0604030504040204" pitchFamily="50" charset="-128"/>
              <a:ea typeface="メイリオ" panose="020B0604030504040204" pitchFamily="50" charset="-128"/>
            </a:endParaRPr>
          </a:p>
          <a:p>
            <a:r>
              <a:rPr lang="ja-JP" altLang="en-US" sz="1200" dirty="0">
                <a:solidFill>
                  <a:schemeClr val="tx1"/>
                </a:solidFill>
                <a:latin typeface="メイリオ" panose="020B0604030504040204" pitchFamily="50" charset="-128"/>
                <a:ea typeface="メイリオ" panose="020B0604030504040204" pitchFamily="50" charset="-128"/>
              </a:rPr>
              <a:t>　し、公民における行政データの利活用を促進。</a:t>
            </a:r>
          </a:p>
        </p:txBody>
      </p:sp>
      <p:sp>
        <p:nvSpPr>
          <p:cNvPr id="47" name="正方形/長方形 46"/>
          <p:cNvSpPr/>
          <p:nvPr/>
        </p:nvSpPr>
        <p:spPr>
          <a:xfrm>
            <a:off x="4419069" y="2718226"/>
            <a:ext cx="1461290" cy="365157"/>
          </a:xfrm>
          <a:prstGeom prst="rect">
            <a:avLst/>
          </a:prstGeom>
          <a:solidFill>
            <a:schemeClr val="bg1"/>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kumimoji="1" lang="ja-JP" altLang="en-US" sz="80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掲載データをカテゴリーに</a:t>
            </a:r>
            <a:endParaRPr kumimoji="1" lang="en-US" altLang="ja-JP" sz="80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defTabSz="914400" rtl="0" eaLnBrk="1" fontAlgn="auto" latinLnBrk="0" hangingPunct="1">
              <a:lnSpc>
                <a:spcPct val="100000"/>
              </a:lnSpc>
              <a:spcBef>
                <a:spcPts val="0"/>
              </a:spcBef>
              <a:spcAft>
                <a:spcPts val="0"/>
              </a:spcAft>
              <a:buClrTx/>
              <a:buSzTx/>
              <a:buFontTx/>
              <a:buNone/>
              <a:tabLst/>
              <a:defRPr/>
            </a:pPr>
            <a:r>
              <a:rPr kumimoji="1" lang="ja-JP" altLang="en-US" sz="80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分類することで検索を容易に</a:t>
            </a:r>
            <a:endParaRPr kumimoji="1" lang="en-US" altLang="ja-JP" sz="80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3" name="角丸四角形 70">
            <a:extLst>
              <a:ext uri="{FF2B5EF4-FFF2-40B4-BE49-F238E27FC236}">
                <a16:creationId xmlns:a16="http://schemas.microsoft.com/office/drawing/2014/main" id="{C85C0877-91F5-4BF0-8C82-BE30C935C7B5}"/>
              </a:ext>
            </a:extLst>
          </p:cNvPr>
          <p:cNvSpPr/>
          <p:nvPr/>
        </p:nvSpPr>
        <p:spPr>
          <a:xfrm>
            <a:off x="4610080" y="3817386"/>
            <a:ext cx="2160000" cy="252000"/>
          </a:xfrm>
          <a:prstGeom prst="rect">
            <a:avLst/>
          </a:prstGeom>
          <a:ln w="15875"/>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lIns="36000" rIns="36000" rtlCol="0" anchor="ctr"/>
          <a:lstStyle/>
          <a:p>
            <a:pPr marL="0" marR="0" lvl="0" indent="0" algn="ctr" defTabSz="914400" rtl="0" eaLnBrk="1" fontAlgn="auto" latinLnBrk="0" hangingPunct="1">
              <a:lnSpc>
                <a:spcPts val="1500"/>
              </a:lnSpc>
              <a:spcBef>
                <a:spcPts val="0"/>
              </a:spcBef>
              <a:spcAft>
                <a:spcPts val="0"/>
              </a:spcAft>
              <a:buClrTx/>
              <a:buSzTx/>
              <a:buFontTx/>
              <a:buNone/>
              <a:tabLst/>
              <a:defRPr/>
            </a:pPr>
            <a:r>
              <a:rPr lang="ja-JP" altLang="en-US" sz="1100" b="1" noProof="0" dirty="0">
                <a:solidFill>
                  <a:prstClr val="black"/>
                </a:solidFill>
                <a:latin typeface="メイリオ" panose="020B0604030504040204" pitchFamily="50" charset="-128"/>
                <a:ea typeface="メイリオ" panose="020B0604030504040204" pitchFamily="50" charset="-128"/>
              </a:rPr>
              <a:t>ダッシュボード</a:t>
            </a:r>
            <a:endParaRPr kumimoji="1" lang="en-US" altLang="ja-JP" sz="11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endParaRPr>
          </a:p>
        </p:txBody>
      </p:sp>
      <p:pic>
        <p:nvPicPr>
          <p:cNvPr id="38" name="図 37">
            <a:extLst>
              <a:ext uri="{FF2B5EF4-FFF2-40B4-BE49-F238E27FC236}">
                <a16:creationId xmlns:a16="http://schemas.microsoft.com/office/drawing/2014/main" id="{EAB3FB84-BD8C-4A27-964D-FB4D623C132A}"/>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4711375" y="4764560"/>
            <a:ext cx="2307911" cy="1242157"/>
          </a:xfrm>
          <a:prstGeom prst="rect">
            <a:avLst/>
          </a:prstGeom>
          <a:ln>
            <a:solidFill>
              <a:schemeClr val="tx1"/>
            </a:solidFill>
          </a:ln>
        </p:spPr>
      </p:pic>
      <p:sp>
        <p:nvSpPr>
          <p:cNvPr id="52" name="フリーフォーム: 図形 51">
            <a:extLst>
              <a:ext uri="{FF2B5EF4-FFF2-40B4-BE49-F238E27FC236}">
                <a16:creationId xmlns:a16="http://schemas.microsoft.com/office/drawing/2014/main" id="{5CD5C0EF-97B4-4190-8E5C-284FC707DE64}"/>
              </a:ext>
            </a:extLst>
          </p:cNvPr>
          <p:cNvSpPr>
            <a:spLocks noChangeArrowheads="1"/>
          </p:cNvSpPr>
          <p:nvPr/>
        </p:nvSpPr>
        <p:spPr bwMode="auto">
          <a:xfrm>
            <a:off x="6957265" y="4778793"/>
            <a:ext cx="1683258" cy="515946"/>
          </a:xfrm>
          <a:custGeom>
            <a:avLst/>
            <a:gdLst>
              <a:gd name="connsiteX0" fmla="*/ 223974 w 2335146"/>
              <a:gd name="connsiteY0" fmla="*/ 0 h 396648"/>
              <a:gd name="connsiteX1" fmla="*/ 575836 w 2335146"/>
              <a:gd name="connsiteY1" fmla="*/ 0 h 396648"/>
              <a:gd name="connsiteX2" fmla="*/ 1103629 w 2335146"/>
              <a:gd name="connsiteY2" fmla="*/ 0 h 396648"/>
              <a:gd name="connsiteX3" fmla="*/ 2335146 w 2335146"/>
              <a:gd name="connsiteY3" fmla="*/ 0 h 396648"/>
              <a:gd name="connsiteX4" fmla="*/ 2335146 w 2335146"/>
              <a:gd name="connsiteY4" fmla="*/ 231378 h 396648"/>
              <a:gd name="connsiteX5" fmla="*/ 2335146 w 2335146"/>
              <a:gd name="connsiteY5" fmla="*/ 330540 h 396648"/>
              <a:gd name="connsiteX6" fmla="*/ 2335146 w 2335146"/>
              <a:gd name="connsiteY6" fmla="*/ 396648 h 396648"/>
              <a:gd name="connsiteX7" fmla="*/ 1103629 w 2335146"/>
              <a:gd name="connsiteY7" fmla="*/ 396648 h 396648"/>
              <a:gd name="connsiteX8" fmla="*/ 575836 w 2335146"/>
              <a:gd name="connsiteY8" fmla="*/ 396648 h 396648"/>
              <a:gd name="connsiteX9" fmla="*/ 223974 w 2335146"/>
              <a:gd name="connsiteY9" fmla="*/ 396648 h 396648"/>
              <a:gd name="connsiteX10" fmla="*/ 223974 w 2335146"/>
              <a:gd name="connsiteY10" fmla="*/ 330540 h 396648"/>
              <a:gd name="connsiteX11" fmla="*/ 223974 w 2335146"/>
              <a:gd name="connsiteY11" fmla="*/ 269943 h 396648"/>
              <a:gd name="connsiteX12" fmla="*/ 223974 w 2335146"/>
              <a:gd name="connsiteY12" fmla="*/ 231378 h 396648"/>
              <a:gd name="connsiteX13" fmla="*/ 223974 w 2335146"/>
              <a:gd name="connsiteY13" fmla="*/ 202461 h 396648"/>
              <a:gd name="connsiteX14" fmla="*/ 0 w 2335146"/>
              <a:gd name="connsiteY14" fmla="*/ 56901 h 396648"/>
              <a:gd name="connsiteX15" fmla="*/ 223974 w 2335146"/>
              <a:gd name="connsiteY15" fmla="*/ 107679 h 396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35146" h="396648">
                <a:moveTo>
                  <a:pt x="223974" y="0"/>
                </a:moveTo>
                <a:lnTo>
                  <a:pt x="575836" y="0"/>
                </a:lnTo>
                <a:lnTo>
                  <a:pt x="1103629" y="0"/>
                </a:lnTo>
                <a:lnTo>
                  <a:pt x="2335146" y="0"/>
                </a:lnTo>
                <a:lnTo>
                  <a:pt x="2335146" y="231378"/>
                </a:lnTo>
                <a:lnTo>
                  <a:pt x="2335146" y="330540"/>
                </a:lnTo>
                <a:lnTo>
                  <a:pt x="2335146" y="396648"/>
                </a:lnTo>
                <a:lnTo>
                  <a:pt x="1103629" y="396648"/>
                </a:lnTo>
                <a:lnTo>
                  <a:pt x="575836" y="396648"/>
                </a:lnTo>
                <a:lnTo>
                  <a:pt x="223974" y="396648"/>
                </a:lnTo>
                <a:lnTo>
                  <a:pt x="223974" y="330540"/>
                </a:lnTo>
                <a:lnTo>
                  <a:pt x="223974" y="269943"/>
                </a:lnTo>
                <a:lnTo>
                  <a:pt x="223974" y="231378"/>
                </a:lnTo>
                <a:lnTo>
                  <a:pt x="223974" y="202461"/>
                </a:lnTo>
                <a:lnTo>
                  <a:pt x="0" y="56901"/>
                </a:lnTo>
                <a:lnTo>
                  <a:pt x="223974" y="107679"/>
                </a:lnTo>
                <a:close/>
              </a:path>
            </a:pathLst>
          </a:custGeom>
          <a:solidFill>
            <a:schemeClr val="bg1"/>
          </a:solidFill>
          <a:ln w="12700">
            <a:solidFill>
              <a:srgbClr val="FF0000"/>
            </a:solidFill>
            <a:miter lim="800000"/>
            <a:headEnd/>
            <a:tailEnd/>
          </a:ln>
        </p:spPr>
        <p:txBody>
          <a:bodyPr rot="0" vert="horz" wrap="square" lIns="36000" tIns="45720" rIns="36000" bIns="45720" anchor="ctr" anchorCtr="0" upright="1">
            <a:noAutofit/>
          </a:bodyPr>
          <a:lstStyle/>
          <a:p>
            <a:pPr>
              <a:lnSpc>
                <a:spcPts val="1000"/>
              </a:lnSpc>
              <a:spcAft>
                <a:spcPts val="0"/>
              </a:spcAft>
            </a:pPr>
            <a:r>
              <a:rPr lang="ja-JP" altLang="en-US" sz="800" kern="1200" spc="-20" dirty="0">
                <a:solidFill>
                  <a:srgbClr val="000000"/>
                </a:solidFill>
                <a:effectLst/>
                <a:latin typeface="メイリオ" panose="020B0604030504040204" pitchFamily="50" charset="-128"/>
                <a:ea typeface="メイリオ" panose="020B0604030504040204" pitchFamily="50" charset="-128"/>
              </a:rPr>
              <a:t>　　 </a:t>
            </a:r>
            <a:r>
              <a:rPr lang="ja-JP" sz="800" kern="1200" spc="-20" dirty="0">
                <a:solidFill>
                  <a:srgbClr val="000000"/>
                </a:solidFill>
                <a:effectLst/>
                <a:latin typeface="メイリオ" panose="020B0604030504040204" pitchFamily="50" charset="-128"/>
                <a:ea typeface="メイリオ" panose="020B0604030504040204" pitchFamily="50" charset="-128"/>
              </a:rPr>
              <a:t>プルダウン機能等により、</a:t>
            </a:r>
            <a:endParaRPr lang="en-US" altLang="ja-JP" sz="800" kern="1200" spc="-20" dirty="0">
              <a:solidFill>
                <a:srgbClr val="000000"/>
              </a:solidFill>
              <a:effectLst/>
              <a:latin typeface="メイリオ" panose="020B0604030504040204" pitchFamily="50" charset="-128"/>
              <a:ea typeface="メイリオ" panose="020B0604030504040204" pitchFamily="50" charset="-128"/>
            </a:endParaRPr>
          </a:p>
          <a:p>
            <a:pPr>
              <a:lnSpc>
                <a:spcPts val="1000"/>
              </a:lnSpc>
              <a:spcAft>
                <a:spcPts val="0"/>
              </a:spcAft>
            </a:pPr>
            <a:r>
              <a:rPr lang="ja-JP" altLang="en-US" sz="800" spc="-20" dirty="0">
                <a:solidFill>
                  <a:srgbClr val="000000"/>
                </a:solidFill>
                <a:latin typeface="メイリオ" panose="020B0604030504040204" pitchFamily="50" charset="-128"/>
                <a:ea typeface="メイリオ" panose="020B0604030504040204" pitchFamily="50" charset="-128"/>
              </a:rPr>
              <a:t>　　 </a:t>
            </a:r>
            <a:r>
              <a:rPr lang="ja-JP" sz="800" kern="1200" spc="-20" dirty="0">
                <a:solidFill>
                  <a:srgbClr val="000000"/>
                </a:solidFill>
                <a:effectLst/>
                <a:latin typeface="メイリオ" panose="020B0604030504040204" pitchFamily="50" charset="-128"/>
                <a:ea typeface="メイリオ" panose="020B0604030504040204" pitchFamily="50" charset="-128"/>
              </a:rPr>
              <a:t>目的のデータを</a:t>
            </a:r>
            <a:r>
              <a:rPr lang="ja-JP" sz="800" b="1" u="sng" kern="1200" spc="-50" dirty="0">
                <a:effectLst/>
                <a:latin typeface="メイリオ" panose="020B0604030504040204" pitchFamily="50" charset="-128"/>
                <a:ea typeface="メイリオ" panose="020B0604030504040204" pitchFamily="50" charset="-128"/>
              </a:rPr>
              <a:t>見つけやすく</a:t>
            </a:r>
            <a:r>
              <a:rPr lang="ja-JP" sz="800" kern="1200" spc="-50" dirty="0">
                <a:effectLst/>
                <a:latin typeface="メイリオ" panose="020B0604030504040204" pitchFamily="50" charset="-128"/>
                <a:ea typeface="メイリオ" panose="020B0604030504040204" pitchFamily="50" charset="-128"/>
              </a:rPr>
              <a:t>、</a:t>
            </a:r>
            <a:endParaRPr lang="en-US" altLang="ja-JP" sz="800" kern="1200" spc="-50" dirty="0">
              <a:effectLst/>
              <a:latin typeface="メイリオ" panose="020B0604030504040204" pitchFamily="50" charset="-128"/>
              <a:ea typeface="メイリオ" panose="020B0604030504040204" pitchFamily="50" charset="-128"/>
            </a:endParaRPr>
          </a:p>
          <a:p>
            <a:pPr>
              <a:lnSpc>
                <a:spcPts val="1000"/>
              </a:lnSpc>
              <a:spcAft>
                <a:spcPts val="0"/>
              </a:spcAft>
            </a:pPr>
            <a:r>
              <a:rPr lang="ja-JP" altLang="en-US" sz="800" b="1" spc="-50" dirty="0">
                <a:latin typeface="メイリオ" panose="020B0604030504040204" pitchFamily="50" charset="-128"/>
                <a:ea typeface="メイリオ" panose="020B0604030504040204" pitchFamily="50" charset="-128"/>
              </a:rPr>
              <a:t>　　 </a:t>
            </a:r>
            <a:r>
              <a:rPr lang="ja-JP" sz="800" b="1" u="sng" kern="1200" spc="-50" dirty="0">
                <a:effectLst/>
                <a:latin typeface="メイリオ" panose="020B0604030504040204" pitchFamily="50" charset="-128"/>
                <a:ea typeface="メイリオ" panose="020B0604030504040204" pitchFamily="50" charset="-128"/>
              </a:rPr>
              <a:t>手軽に利用</a:t>
            </a:r>
            <a:r>
              <a:rPr lang="ja-JP" altLang="en-US" sz="800" b="1" u="sng" spc="-50" dirty="0">
                <a:latin typeface="メイリオ" panose="020B0604030504040204" pitchFamily="50" charset="-128"/>
                <a:ea typeface="メイリオ" panose="020B0604030504040204" pitchFamily="50" charset="-128"/>
              </a:rPr>
              <a:t>可能</a:t>
            </a:r>
            <a:r>
              <a:rPr lang="ja-JP" sz="800" kern="1200" spc="-50" dirty="0">
                <a:effectLst/>
                <a:latin typeface="メイリオ" panose="020B0604030504040204" pitchFamily="50" charset="-128"/>
                <a:ea typeface="メイリオ" panose="020B0604030504040204" pitchFamily="50" charset="-128"/>
              </a:rPr>
              <a:t>。</a:t>
            </a:r>
            <a:endParaRPr lang="ja-JP" sz="800" kern="100" spc="-60" dirty="0">
              <a:effectLst/>
              <a:latin typeface="メイリオ" panose="020B0604030504040204" pitchFamily="50" charset="-128"/>
              <a:ea typeface="メイリオ" panose="020B0604030504040204" pitchFamily="50" charset="-128"/>
            </a:endParaRPr>
          </a:p>
        </p:txBody>
      </p:sp>
      <p:sp>
        <p:nvSpPr>
          <p:cNvPr id="55" name="フリーフォーム: 図形 54">
            <a:extLst>
              <a:ext uri="{FF2B5EF4-FFF2-40B4-BE49-F238E27FC236}">
                <a16:creationId xmlns:a16="http://schemas.microsoft.com/office/drawing/2014/main" id="{F4EAA7C7-6756-40F3-8334-D4B3E9C98297}"/>
              </a:ext>
            </a:extLst>
          </p:cNvPr>
          <p:cNvSpPr/>
          <p:nvPr/>
        </p:nvSpPr>
        <p:spPr>
          <a:xfrm rot="16200000">
            <a:off x="7395447" y="4869720"/>
            <a:ext cx="738496" cy="1751654"/>
          </a:xfrm>
          <a:custGeom>
            <a:avLst/>
            <a:gdLst>
              <a:gd name="connsiteX0" fmla="*/ 546145 w 546145"/>
              <a:gd name="connsiteY0" fmla="*/ 316822 h 2427994"/>
              <a:gd name="connsiteX1" fmla="*/ 546145 w 546145"/>
              <a:gd name="connsiteY1" fmla="*/ 668684 h 2427994"/>
              <a:gd name="connsiteX2" fmla="*/ 546145 w 546145"/>
              <a:gd name="connsiteY2" fmla="*/ 1196477 h 2427994"/>
              <a:gd name="connsiteX3" fmla="*/ 546145 w 546145"/>
              <a:gd name="connsiteY3" fmla="*/ 2427994 h 2427994"/>
              <a:gd name="connsiteX4" fmla="*/ 455121 w 546145"/>
              <a:gd name="connsiteY4" fmla="*/ 2427994 h 2427994"/>
              <a:gd name="connsiteX5" fmla="*/ 318585 w 546145"/>
              <a:gd name="connsiteY5" fmla="*/ 2427994 h 2427994"/>
              <a:gd name="connsiteX6" fmla="*/ 0 w 546145"/>
              <a:gd name="connsiteY6" fmla="*/ 2427994 h 2427994"/>
              <a:gd name="connsiteX7" fmla="*/ 0 w 546145"/>
              <a:gd name="connsiteY7" fmla="*/ 1196477 h 2427994"/>
              <a:gd name="connsiteX8" fmla="*/ 0 w 546145"/>
              <a:gd name="connsiteY8" fmla="*/ 668684 h 2427994"/>
              <a:gd name="connsiteX9" fmla="*/ 0 w 546145"/>
              <a:gd name="connsiteY9" fmla="*/ 316822 h 2427994"/>
              <a:gd name="connsiteX10" fmla="*/ 216508 w 546145"/>
              <a:gd name="connsiteY10" fmla="*/ 316822 h 2427994"/>
              <a:gd name="connsiteX11" fmla="*/ 273074 w 546145"/>
              <a:gd name="connsiteY11" fmla="*/ 0 h 2427994"/>
              <a:gd name="connsiteX12" fmla="*/ 329639 w 546145"/>
              <a:gd name="connsiteY12" fmla="*/ 316822 h 2427994"/>
              <a:gd name="connsiteX13" fmla="*/ 388315 w 546145"/>
              <a:gd name="connsiteY13" fmla="*/ 316822 h 2427994"/>
              <a:gd name="connsiteX14" fmla="*/ 455121 w 546145"/>
              <a:gd name="connsiteY14" fmla="*/ 316822 h 2427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46145" h="2427994">
                <a:moveTo>
                  <a:pt x="546145" y="316822"/>
                </a:moveTo>
                <a:lnTo>
                  <a:pt x="546145" y="668684"/>
                </a:lnTo>
                <a:lnTo>
                  <a:pt x="546145" y="1196477"/>
                </a:lnTo>
                <a:lnTo>
                  <a:pt x="546145" y="2427994"/>
                </a:lnTo>
                <a:lnTo>
                  <a:pt x="455121" y="2427994"/>
                </a:lnTo>
                <a:lnTo>
                  <a:pt x="318585" y="2427994"/>
                </a:lnTo>
                <a:lnTo>
                  <a:pt x="0" y="2427994"/>
                </a:lnTo>
                <a:lnTo>
                  <a:pt x="0" y="1196477"/>
                </a:lnTo>
                <a:lnTo>
                  <a:pt x="0" y="668684"/>
                </a:lnTo>
                <a:lnTo>
                  <a:pt x="0" y="316822"/>
                </a:lnTo>
                <a:lnTo>
                  <a:pt x="216508" y="316822"/>
                </a:lnTo>
                <a:lnTo>
                  <a:pt x="273074" y="0"/>
                </a:lnTo>
                <a:lnTo>
                  <a:pt x="329639" y="316822"/>
                </a:lnTo>
                <a:lnTo>
                  <a:pt x="388315" y="316822"/>
                </a:lnTo>
                <a:lnTo>
                  <a:pt x="455121" y="316822"/>
                </a:lnTo>
                <a:close/>
              </a:path>
            </a:pathLst>
          </a:custGeom>
          <a:solidFill>
            <a:schemeClr val="bg1"/>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vert="eaVert" wrap="square" lIns="72000" rIns="72000" rtlCol="0" anchor="t">
            <a:noAutofit/>
          </a:bodyPr>
          <a:lstStyle/>
          <a:p>
            <a:r>
              <a:rPr kumimoji="1" lang="ja-JP" altLang="en-US" sz="800" dirty="0">
                <a:solidFill>
                  <a:schemeClr val="tx1"/>
                </a:solidFill>
                <a:latin typeface="メイリオ" panose="020B0604030504040204" pitchFamily="50" charset="-128"/>
                <a:ea typeface="メイリオ" panose="020B0604030504040204" pitchFamily="50" charset="-128"/>
              </a:rPr>
              <a:t>　　　分野グラフ等でまとめるこ</a:t>
            </a:r>
            <a:endParaRPr kumimoji="1" lang="en-US" altLang="ja-JP" sz="800" dirty="0">
              <a:solidFill>
                <a:schemeClr val="tx1"/>
              </a:solidFill>
              <a:latin typeface="メイリオ" panose="020B0604030504040204" pitchFamily="50" charset="-128"/>
              <a:ea typeface="メイリオ" panose="020B0604030504040204" pitchFamily="50" charset="-128"/>
            </a:endParaRPr>
          </a:p>
          <a:p>
            <a:r>
              <a:rPr lang="en-US" altLang="ja-JP" sz="800" dirty="0">
                <a:solidFill>
                  <a:schemeClr val="tx1"/>
                </a:solidFill>
                <a:latin typeface="メイリオ" panose="020B0604030504040204" pitchFamily="50" charset="-128"/>
                <a:ea typeface="メイリオ" panose="020B0604030504040204" pitchFamily="50" charset="-128"/>
              </a:rPr>
              <a:t>  </a:t>
            </a:r>
            <a:r>
              <a:rPr lang="ja-JP" altLang="en-US" sz="800" dirty="0">
                <a:solidFill>
                  <a:schemeClr val="tx1"/>
                </a:solidFill>
                <a:latin typeface="メイリオ" panose="020B0604030504040204" pitchFamily="50" charset="-128"/>
                <a:ea typeface="メイリオ" panose="020B0604030504040204" pitchFamily="50" charset="-128"/>
              </a:rPr>
              <a:t>　　 </a:t>
            </a:r>
            <a:r>
              <a:rPr kumimoji="1" lang="ja-JP" altLang="en-US" sz="800" dirty="0">
                <a:solidFill>
                  <a:schemeClr val="tx1"/>
                </a:solidFill>
                <a:latin typeface="メイリオ" panose="020B0604030504040204" pitchFamily="50" charset="-128"/>
                <a:ea typeface="メイリオ" panose="020B0604030504040204" pitchFamily="50" charset="-128"/>
              </a:rPr>
              <a:t>とで、</a:t>
            </a:r>
            <a:r>
              <a:rPr kumimoji="1" lang="ja-JP" altLang="en-US" sz="800" b="1" u="sng" dirty="0">
                <a:solidFill>
                  <a:schemeClr val="tx1"/>
                </a:solidFill>
                <a:latin typeface="メイリオ" panose="020B0604030504040204" pitchFamily="50" charset="-128"/>
                <a:ea typeface="メイリオ" panose="020B0604030504040204" pitchFamily="50" charset="-128"/>
              </a:rPr>
              <a:t>データを分かりやすく</a:t>
            </a:r>
            <a:endParaRPr kumimoji="1" lang="en-US" altLang="ja-JP" sz="800" b="1" u="sng" dirty="0">
              <a:solidFill>
                <a:schemeClr val="tx1"/>
              </a:solidFill>
              <a:latin typeface="メイリオ" panose="020B0604030504040204" pitchFamily="50" charset="-128"/>
              <a:ea typeface="メイリオ" panose="020B0604030504040204" pitchFamily="50" charset="-128"/>
            </a:endParaRPr>
          </a:p>
          <a:p>
            <a:r>
              <a:rPr lang="ja-JP" altLang="en-US" sz="800" b="1" dirty="0">
                <a:solidFill>
                  <a:schemeClr val="tx1"/>
                </a:solidFill>
                <a:latin typeface="メイリオ" panose="020B0604030504040204" pitchFamily="50" charset="-128"/>
                <a:ea typeface="メイリオ" panose="020B0604030504040204" pitchFamily="50" charset="-128"/>
              </a:rPr>
              <a:t>　　　</a:t>
            </a:r>
            <a:r>
              <a:rPr kumimoji="1" lang="ja-JP" altLang="en-US" sz="800" b="1" u="sng" dirty="0">
                <a:solidFill>
                  <a:schemeClr val="tx1"/>
                </a:solidFill>
                <a:latin typeface="メイリオ" panose="020B0604030504040204" pitchFamily="50" charset="-128"/>
                <a:ea typeface="メイリオ" panose="020B0604030504040204" pitchFamily="50" charset="-128"/>
              </a:rPr>
              <a:t>表示。</a:t>
            </a:r>
          </a:p>
          <a:p>
            <a:r>
              <a:rPr kumimoji="1" lang="ja-JP" altLang="en-US" sz="800" dirty="0">
                <a:solidFill>
                  <a:schemeClr val="tx1"/>
                </a:solidFill>
                <a:latin typeface="メイリオ" panose="020B0604030504040204" pitchFamily="50" charset="-128"/>
                <a:ea typeface="メイリオ" panose="020B0604030504040204" pitchFamily="50" charset="-128"/>
              </a:rPr>
              <a:t>　　　</a:t>
            </a:r>
            <a:r>
              <a:rPr kumimoji="1" lang="en-US" altLang="ja-JP" sz="800" dirty="0">
                <a:solidFill>
                  <a:schemeClr val="tx1"/>
                </a:solidFill>
                <a:latin typeface="メイリオ" panose="020B0604030504040204" pitchFamily="50" charset="-128"/>
                <a:ea typeface="メイリオ" panose="020B0604030504040204" pitchFamily="50" charset="-128"/>
              </a:rPr>
              <a:t>web</a:t>
            </a:r>
            <a:r>
              <a:rPr kumimoji="1" lang="ja-JP" altLang="en-US" sz="800" dirty="0">
                <a:solidFill>
                  <a:schemeClr val="tx1"/>
                </a:solidFill>
                <a:latin typeface="メイリオ" panose="020B0604030504040204" pitchFamily="50" charset="-128"/>
                <a:ea typeface="メイリオ" panose="020B0604030504040204" pitchFamily="50" charset="-128"/>
              </a:rPr>
              <a:t>ブラウザで閲覧でき、</a:t>
            </a:r>
            <a:r>
              <a:rPr kumimoji="1" lang="ja-JP" altLang="en-US" sz="800" b="1" u="sng" dirty="0">
                <a:solidFill>
                  <a:schemeClr val="tx1"/>
                </a:solidFill>
                <a:latin typeface="メイリオ" panose="020B0604030504040204" pitchFamily="50" charset="-128"/>
                <a:ea typeface="メイリオ" panose="020B0604030504040204" pitchFamily="50" charset="-128"/>
              </a:rPr>
              <a:t>エ</a:t>
            </a:r>
            <a:endParaRPr kumimoji="1" lang="en-US" altLang="ja-JP" sz="800" b="1" u="sng" dirty="0">
              <a:solidFill>
                <a:schemeClr val="tx1"/>
              </a:solidFill>
              <a:latin typeface="メイリオ" panose="020B0604030504040204" pitchFamily="50" charset="-128"/>
              <a:ea typeface="メイリオ" panose="020B0604030504040204" pitchFamily="50" charset="-128"/>
            </a:endParaRPr>
          </a:p>
          <a:p>
            <a:r>
              <a:rPr lang="ja-JP" altLang="en-US" sz="800" b="1" dirty="0">
                <a:solidFill>
                  <a:schemeClr val="tx1"/>
                </a:solidFill>
                <a:latin typeface="メイリオ" panose="020B0604030504040204" pitchFamily="50" charset="-128"/>
                <a:ea typeface="メイリオ" panose="020B0604030504040204" pitchFamily="50" charset="-128"/>
              </a:rPr>
              <a:t>　　　</a:t>
            </a:r>
            <a:r>
              <a:rPr kumimoji="1" lang="ja-JP" altLang="en-US" sz="800" b="1" u="sng" dirty="0">
                <a:solidFill>
                  <a:schemeClr val="tx1"/>
                </a:solidFill>
                <a:latin typeface="メイリオ" panose="020B0604030504040204" pitchFamily="50" charset="-128"/>
                <a:ea typeface="メイリオ" panose="020B0604030504040204" pitchFamily="50" charset="-128"/>
              </a:rPr>
              <a:t>クセル等のアプリが不要。</a:t>
            </a:r>
          </a:p>
        </p:txBody>
      </p:sp>
      <p:sp>
        <p:nvSpPr>
          <p:cNvPr id="60" name="角丸四角形 70">
            <a:extLst>
              <a:ext uri="{FF2B5EF4-FFF2-40B4-BE49-F238E27FC236}">
                <a16:creationId xmlns:a16="http://schemas.microsoft.com/office/drawing/2014/main" id="{AE8BA1AB-38BC-452A-AD82-80899E7B7C99}"/>
              </a:ext>
            </a:extLst>
          </p:cNvPr>
          <p:cNvSpPr/>
          <p:nvPr/>
        </p:nvSpPr>
        <p:spPr>
          <a:xfrm>
            <a:off x="476544" y="3817386"/>
            <a:ext cx="1967618" cy="252000"/>
          </a:xfrm>
          <a:prstGeom prst="rect">
            <a:avLst/>
          </a:prstGeom>
          <a:ln w="15875"/>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lIns="36000" rIns="36000" rtlCol="0" anchor="ctr"/>
          <a:lstStyle/>
          <a:p>
            <a:pPr marL="0" marR="0" lvl="0" indent="0" algn="ctr" defTabSz="914400" rtl="0" eaLnBrk="1" fontAlgn="auto" latinLnBrk="0" hangingPunct="1">
              <a:lnSpc>
                <a:spcPts val="1500"/>
              </a:lnSpc>
              <a:spcBef>
                <a:spcPts val="0"/>
              </a:spcBef>
              <a:spcAft>
                <a:spcPts val="0"/>
              </a:spcAft>
              <a:buClrTx/>
              <a:buSzTx/>
              <a:buFontTx/>
              <a:buNone/>
              <a:tabLst/>
              <a:defRPr/>
            </a:pPr>
            <a:r>
              <a:rPr lang="ja-JP" altLang="en-US" sz="1100" b="1" dirty="0">
                <a:solidFill>
                  <a:prstClr val="black"/>
                </a:solidFill>
                <a:latin typeface="メイリオ" panose="020B0604030504040204" pitchFamily="50" charset="-128"/>
                <a:ea typeface="メイリオ" panose="020B0604030504040204" pitchFamily="50" charset="-128"/>
              </a:rPr>
              <a:t>デジタルマップ</a:t>
            </a:r>
            <a:endParaRPr kumimoji="1" lang="en-US" altLang="ja-JP" sz="1100" b="1" i="0" u="none" strike="sngStrike" kern="1200" cap="none" spc="0" normalizeH="0" baseline="0" noProof="0" dirty="0">
              <a:ln>
                <a:noFill/>
              </a:ln>
              <a:solidFill>
                <a:schemeClr val="accent1"/>
              </a:solidFill>
              <a:effectLst/>
              <a:uLnTx/>
              <a:uFillTx/>
              <a:latin typeface="メイリオ" panose="020B0604030504040204" pitchFamily="50" charset="-128"/>
              <a:ea typeface="メイリオ" panose="020B0604030504040204" pitchFamily="50" charset="-128"/>
            </a:endParaRPr>
          </a:p>
        </p:txBody>
      </p:sp>
      <p:sp>
        <p:nvSpPr>
          <p:cNvPr id="61" name="テキスト ボックス 60">
            <a:extLst>
              <a:ext uri="{FF2B5EF4-FFF2-40B4-BE49-F238E27FC236}">
                <a16:creationId xmlns:a16="http://schemas.microsoft.com/office/drawing/2014/main" id="{AAE79E9A-A13A-46FC-A936-7578D16025A4}"/>
              </a:ext>
            </a:extLst>
          </p:cNvPr>
          <p:cNvSpPr txBox="1"/>
          <p:nvPr/>
        </p:nvSpPr>
        <p:spPr>
          <a:xfrm>
            <a:off x="476544" y="4104760"/>
            <a:ext cx="4057375" cy="43486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noAutofit/>
          </a:bodyPr>
          <a:lstStyle/>
          <a:p>
            <a:r>
              <a:rPr lang="ja-JP" altLang="en-US" sz="1050" b="0" i="0" dirty="0">
                <a:solidFill>
                  <a:schemeClr val="tx1"/>
                </a:solidFill>
                <a:effectLst/>
                <a:latin typeface="Meiryo" panose="020B0604030504040204" pitchFamily="50" charset="-128"/>
                <a:ea typeface="Meiryo" panose="020B0604030504040204" pitchFamily="50" charset="-128"/>
              </a:rPr>
              <a:t>・府及び府内市町村が保有するデータを活用し、情報発信</a:t>
            </a:r>
            <a:endParaRPr lang="en-US" altLang="ja-JP" sz="1050" b="0" i="0" dirty="0">
              <a:solidFill>
                <a:schemeClr val="tx1"/>
              </a:solidFill>
              <a:effectLst/>
              <a:latin typeface="Meiryo" panose="020B0604030504040204" pitchFamily="50" charset="-128"/>
              <a:ea typeface="Meiryo" panose="020B0604030504040204" pitchFamily="50" charset="-128"/>
            </a:endParaRPr>
          </a:p>
          <a:p>
            <a:r>
              <a:rPr lang="ja-JP" altLang="en-US" sz="1050" dirty="0">
                <a:solidFill>
                  <a:schemeClr val="tx1"/>
                </a:solidFill>
                <a:latin typeface="Meiryo" panose="020B0604030504040204" pitchFamily="50" charset="-128"/>
                <a:ea typeface="Meiryo" panose="020B0604030504040204" pitchFamily="50" charset="-128"/>
              </a:rPr>
              <a:t>　</a:t>
            </a:r>
            <a:r>
              <a:rPr lang="ja-JP" altLang="en-US" sz="1050" b="0" i="0" dirty="0">
                <a:solidFill>
                  <a:schemeClr val="tx1"/>
                </a:solidFill>
                <a:effectLst/>
                <a:latin typeface="Meiryo" panose="020B0604030504040204" pitchFamily="50" charset="-128"/>
                <a:ea typeface="Meiryo" panose="020B0604030504040204" pitchFamily="50" charset="-128"/>
              </a:rPr>
              <a:t>アプリケーションとして、</a:t>
            </a:r>
            <a:r>
              <a:rPr lang="en-US" altLang="ja-JP" sz="1050" b="0" i="0" dirty="0">
                <a:solidFill>
                  <a:schemeClr val="tx1"/>
                </a:solidFill>
                <a:effectLst/>
                <a:latin typeface="Meiryo" panose="020B0604030504040204" pitchFamily="50" charset="-128"/>
                <a:ea typeface="Meiryo" panose="020B0604030504040204" pitchFamily="50" charset="-128"/>
              </a:rPr>
              <a:t>5</a:t>
            </a:r>
            <a:r>
              <a:rPr lang="ja-JP" altLang="en-US" sz="1050" b="0" i="0" dirty="0">
                <a:solidFill>
                  <a:schemeClr val="tx1"/>
                </a:solidFill>
                <a:effectLst/>
                <a:latin typeface="Meiryo" panose="020B0604030504040204" pitchFamily="50" charset="-128"/>
                <a:ea typeface="Meiryo" panose="020B0604030504040204" pitchFamily="50" charset="-128"/>
              </a:rPr>
              <a:t>つのデジタルマップ</a:t>
            </a:r>
            <a:r>
              <a:rPr lang="ja-JP" altLang="en-US" sz="105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を公開。</a:t>
            </a:r>
          </a:p>
        </p:txBody>
      </p:sp>
      <p:sp>
        <p:nvSpPr>
          <p:cNvPr id="7" name="四角形: 角を丸くする 6">
            <a:extLst>
              <a:ext uri="{FF2B5EF4-FFF2-40B4-BE49-F238E27FC236}">
                <a16:creationId xmlns:a16="http://schemas.microsoft.com/office/drawing/2014/main" id="{2753E2BC-4814-49C9-8632-817C21323FAE}"/>
              </a:ext>
            </a:extLst>
          </p:cNvPr>
          <p:cNvSpPr/>
          <p:nvPr/>
        </p:nvSpPr>
        <p:spPr>
          <a:xfrm>
            <a:off x="1847174" y="3293985"/>
            <a:ext cx="5508000" cy="360000"/>
          </a:xfrm>
          <a:prstGeom prst="roundRect">
            <a:avLst>
              <a:gd name="adj" fmla="val 9593"/>
            </a:avLst>
          </a:prstGeom>
          <a:solidFill>
            <a:srgbClr val="CCFFFF"/>
          </a:solidFill>
          <a:ln>
            <a:noFill/>
          </a:ln>
          <a:scene3d>
            <a:camera prst="orthographicFront"/>
            <a:lightRig rig="threePt" dir="t"/>
          </a:scene3d>
          <a:sp3d>
            <a:bevelT/>
          </a:sp3d>
        </p:spPr>
        <p:style>
          <a:lnRef idx="3">
            <a:schemeClr val="lt1"/>
          </a:lnRef>
          <a:fillRef idx="1">
            <a:schemeClr val="accent5"/>
          </a:fillRef>
          <a:effectRef idx="1">
            <a:schemeClr val="accent5"/>
          </a:effectRef>
          <a:fontRef idx="minor">
            <a:schemeClr val="lt1"/>
          </a:fontRef>
        </p:style>
        <p:txBody>
          <a:bodyPr lIns="72000" tIns="72000" rIns="72000" rtlCol="0" anchor="ctr"/>
          <a:lstStyle/>
          <a:p>
            <a:pPr algn="ctr"/>
            <a:r>
              <a:rPr kumimoji="1" lang="ja-JP" altLang="en-US" sz="1100" dirty="0">
                <a:solidFill>
                  <a:schemeClr val="tx1"/>
                </a:solidFill>
                <a:latin typeface="メイリオ" panose="020B0604030504040204" pitchFamily="50" charset="-128"/>
                <a:ea typeface="メイリオ" panose="020B0604030504040204" pitchFamily="50" charset="-128"/>
              </a:rPr>
              <a:t>オープンデータ等を</a:t>
            </a:r>
            <a:r>
              <a:rPr kumimoji="1" lang="ja-JP" altLang="en-US" sz="1400" b="1" dirty="0">
                <a:solidFill>
                  <a:schemeClr val="tx1"/>
                </a:solidFill>
                <a:latin typeface="メイリオ" panose="020B0604030504040204" pitchFamily="50" charset="-128"/>
                <a:ea typeface="メイリオ" panose="020B0604030504040204" pitchFamily="50" charset="-128"/>
              </a:rPr>
              <a:t>「みつけやすく、わかりやすく、使いやすく」</a:t>
            </a:r>
          </a:p>
        </p:txBody>
      </p:sp>
      <p:sp>
        <p:nvSpPr>
          <p:cNvPr id="74" name="テキスト ボックス 73">
            <a:extLst>
              <a:ext uri="{FF2B5EF4-FFF2-40B4-BE49-F238E27FC236}">
                <a16:creationId xmlns:a16="http://schemas.microsoft.com/office/drawing/2014/main" id="{C3E5A32F-B8A9-4D33-B730-2186793EFA7D}"/>
              </a:ext>
            </a:extLst>
          </p:cNvPr>
          <p:cNvSpPr txBox="1"/>
          <p:nvPr/>
        </p:nvSpPr>
        <p:spPr>
          <a:xfrm>
            <a:off x="4627788" y="4539620"/>
            <a:ext cx="2149457" cy="21592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noAutofit/>
          </a:bodyPr>
          <a:lstStyle/>
          <a:p>
            <a:r>
              <a:rPr lang="ja-JP" altLang="en-US" sz="10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ダッシュボード（イメージ）</a:t>
            </a:r>
            <a:endParaRPr kumimoji="1" lang="ja-JP" altLang="en-US" sz="10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19" name="図 18">
            <a:extLst>
              <a:ext uri="{FF2B5EF4-FFF2-40B4-BE49-F238E27FC236}">
                <a16:creationId xmlns:a16="http://schemas.microsoft.com/office/drawing/2014/main" id="{832FC90C-0553-4384-96B0-BA88B6AE770A}"/>
              </a:ext>
            </a:extLst>
          </p:cNvPr>
          <p:cNvPicPr>
            <a:picLocks noChangeAspect="1"/>
          </p:cNvPicPr>
          <p:nvPr/>
        </p:nvPicPr>
        <p:blipFill rotWithShape="1">
          <a:blip r:embed="rId5" cstate="hqprint">
            <a:extLst>
              <a:ext uri="{28A0092B-C50C-407E-A947-70E740481C1C}">
                <a14:useLocalDpi xmlns:a14="http://schemas.microsoft.com/office/drawing/2010/main"/>
              </a:ext>
            </a:extLst>
          </a:blip>
          <a:srcRect/>
          <a:stretch/>
        </p:blipFill>
        <p:spPr>
          <a:xfrm>
            <a:off x="6309863" y="1776016"/>
            <a:ext cx="1592507" cy="1017030"/>
          </a:xfrm>
          <a:prstGeom prst="rect">
            <a:avLst/>
          </a:prstGeom>
        </p:spPr>
      </p:pic>
      <p:sp>
        <p:nvSpPr>
          <p:cNvPr id="75" name="正方形/長方形 74">
            <a:extLst>
              <a:ext uri="{FF2B5EF4-FFF2-40B4-BE49-F238E27FC236}">
                <a16:creationId xmlns:a16="http://schemas.microsoft.com/office/drawing/2014/main" id="{39C5D142-06CF-4932-87CB-CD75D322ED74}"/>
              </a:ext>
            </a:extLst>
          </p:cNvPr>
          <p:cNvSpPr/>
          <p:nvPr/>
        </p:nvSpPr>
        <p:spPr>
          <a:xfrm>
            <a:off x="7258980" y="2019993"/>
            <a:ext cx="1350150" cy="365157"/>
          </a:xfrm>
          <a:prstGeom prst="rect">
            <a:avLst/>
          </a:prstGeom>
          <a:solidFill>
            <a:schemeClr val="bg1"/>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lang="ja-JP" altLang="en-US" sz="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データを利用</a:t>
            </a:r>
            <a:r>
              <a:rPr kumimoji="1" lang="ja-JP" altLang="en-US" sz="80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しやすい</a:t>
            </a:r>
            <a:r>
              <a:rPr kumimoji="1" lang="ja-JP" altLang="en-US" sz="80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形式（</a:t>
            </a:r>
            <a:r>
              <a:rPr kumimoji="1" lang="en-US" altLang="ja-JP" sz="80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csv</a:t>
            </a:r>
            <a:r>
              <a:rPr lang="ja-JP" altLang="en-US" sz="8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等</a:t>
            </a:r>
            <a:r>
              <a:rPr kumimoji="1" lang="ja-JP" altLang="en-US" sz="80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）で提供</a:t>
            </a:r>
            <a:endParaRPr kumimoji="1" lang="en-US" altLang="ja-JP" sz="80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 name="スライド番号プレースホルダー 3">
            <a:extLst>
              <a:ext uri="{FF2B5EF4-FFF2-40B4-BE49-F238E27FC236}">
                <a16:creationId xmlns:a16="http://schemas.microsoft.com/office/drawing/2014/main" id="{EF38F560-A0F3-4AC8-8877-18CD85D49FF0}"/>
              </a:ext>
            </a:extLst>
          </p:cNvPr>
          <p:cNvSpPr>
            <a:spLocks noGrp="1"/>
          </p:cNvSpPr>
          <p:nvPr>
            <p:ph type="sldNum" sz="quarter" idx="12"/>
          </p:nvPr>
        </p:nvSpPr>
        <p:spPr/>
        <p:txBody>
          <a:bodyPr/>
          <a:lstStyle/>
          <a:p>
            <a:fld id="{7791D223-6A27-4327-8087-FA06212A7E85}" type="slidenum">
              <a:rPr lang="ja-JP" altLang="en-US" smtClean="0"/>
              <a:pPr/>
              <a:t>10</a:t>
            </a:fld>
            <a:endParaRPr lang="ja-JP" altLang="en-US" dirty="0"/>
          </a:p>
        </p:txBody>
      </p:sp>
      <p:pic>
        <p:nvPicPr>
          <p:cNvPr id="39" name="図 38">
            <a:extLst>
              <a:ext uri="{FF2B5EF4-FFF2-40B4-BE49-F238E27FC236}">
                <a16:creationId xmlns:a16="http://schemas.microsoft.com/office/drawing/2014/main" id="{0F85C9F0-0A5E-423C-A349-B9329EEC0F31}"/>
              </a:ext>
            </a:extLst>
          </p:cNvPr>
          <p:cNvPicPr>
            <a:picLocks noChangeAspect="1"/>
          </p:cNvPicPr>
          <p:nvPr/>
        </p:nvPicPr>
        <p:blipFill rotWithShape="1">
          <a:blip r:embed="rId6"/>
          <a:srcRect l="5538" t="16898" r="31971" b="6519"/>
          <a:stretch/>
        </p:blipFill>
        <p:spPr>
          <a:xfrm>
            <a:off x="2663631" y="4566024"/>
            <a:ext cx="1696178" cy="1123022"/>
          </a:xfrm>
          <a:prstGeom prst="rect">
            <a:avLst/>
          </a:prstGeom>
          <a:ln>
            <a:solidFill>
              <a:schemeClr val="tx1"/>
            </a:solidFill>
          </a:ln>
        </p:spPr>
      </p:pic>
      <p:sp>
        <p:nvSpPr>
          <p:cNvPr id="43" name="正方形/長方形 42">
            <a:extLst>
              <a:ext uri="{FF2B5EF4-FFF2-40B4-BE49-F238E27FC236}">
                <a16:creationId xmlns:a16="http://schemas.microsoft.com/office/drawing/2014/main" id="{157D431A-F561-4D16-8E2C-6EDB385EAD8B}"/>
              </a:ext>
            </a:extLst>
          </p:cNvPr>
          <p:cNvSpPr/>
          <p:nvPr/>
        </p:nvSpPr>
        <p:spPr>
          <a:xfrm>
            <a:off x="566555" y="2226780"/>
            <a:ext cx="2452382" cy="871563"/>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t"/>
          <a:lstStyle/>
          <a:p>
            <a:r>
              <a:rPr lang="ja-JP" altLang="en-US" sz="1050" dirty="0">
                <a:solidFill>
                  <a:schemeClr val="tx1"/>
                </a:solidFill>
                <a:latin typeface="メイリオ" panose="020B0604030504040204" pitchFamily="50" charset="-128"/>
                <a:ea typeface="メイリオ" panose="020B0604030504040204" pitchFamily="50" charset="-128"/>
              </a:rPr>
              <a:t>・府が保有する行政情報等を、誰でも</a:t>
            </a:r>
            <a:endParaRPr lang="en-US" altLang="ja-JP" sz="1050" dirty="0">
              <a:solidFill>
                <a:schemeClr val="tx1"/>
              </a:solidFill>
              <a:latin typeface="メイリオ" panose="020B0604030504040204" pitchFamily="50" charset="-128"/>
              <a:ea typeface="メイリオ" panose="020B0604030504040204" pitchFamily="50" charset="-128"/>
            </a:endParaRPr>
          </a:p>
          <a:p>
            <a:r>
              <a:rPr lang="ja-JP" altLang="en-US" sz="1050" dirty="0">
                <a:solidFill>
                  <a:schemeClr val="tx1"/>
                </a:solidFill>
                <a:latin typeface="メイリオ" panose="020B0604030504040204" pitchFamily="50" charset="-128"/>
                <a:ea typeface="メイリオ" panose="020B0604030504040204" pitchFamily="50" charset="-128"/>
              </a:rPr>
              <a:t>　使えるようにオープンデータカタロ</a:t>
            </a:r>
            <a:endParaRPr lang="en-US" altLang="ja-JP" sz="1050" dirty="0">
              <a:solidFill>
                <a:schemeClr val="tx1"/>
              </a:solidFill>
              <a:latin typeface="メイリオ" panose="020B0604030504040204" pitchFamily="50" charset="-128"/>
              <a:ea typeface="メイリオ" panose="020B0604030504040204" pitchFamily="50" charset="-128"/>
            </a:endParaRPr>
          </a:p>
          <a:p>
            <a:r>
              <a:rPr lang="ja-JP" altLang="en-US" sz="1050" dirty="0">
                <a:solidFill>
                  <a:schemeClr val="tx1"/>
                </a:solidFill>
                <a:latin typeface="メイリオ" panose="020B0604030504040204" pitchFamily="50" charset="-128"/>
                <a:ea typeface="メイリオ" panose="020B0604030504040204" pitchFamily="50" charset="-128"/>
              </a:rPr>
              <a:t>　グサイトで公開。</a:t>
            </a:r>
            <a:endParaRPr lang="en-US" altLang="ja-JP" sz="1050" dirty="0">
              <a:solidFill>
                <a:schemeClr val="tx1"/>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9623973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1" name="直線コネクタ 60">
            <a:extLst>
              <a:ext uri="{FF2B5EF4-FFF2-40B4-BE49-F238E27FC236}">
                <a16:creationId xmlns:a16="http://schemas.microsoft.com/office/drawing/2014/main" id="{A3DC7CFE-2C3B-49FE-B8D3-EA245E924BAF}"/>
              </a:ext>
            </a:extLst>
          </p:cNvPr>
          <p:cNvCxnSpPr/>
          <p:nvPr/>
        </p:nvCxnSpPr>
        <p:spPr>
          <a:xfrm>
            <a:off x="255881" y="6489340"/>
            <a:ext cx="86409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60" name="グループ化 59">
            <a:extLst>
              <a:ext uri="{FF2B5EF4-FFF2-40B4-BE49-F238E27FC236}">
                <a16:creationId xmlns:a16="http://schemas.microsoft.com/office/drawing/2014/main" id="{AECBF842-077F-4435-8CE7-5C0D3B5EFEC9}"/>
              </a:ext>
            </a:extLst>
          </p:cNvPr>
          <p:cNvGrpSpPr/>
          <p:nvPr/>
        </p:nvGrpSpPr>
        <p:grpSpPr>
          <a:xfrm>
            <a:off x="-2" y="-1"/>
            <a:ext cx="9137459" cy="668371"/>
            <a:chOff x="-2" y="-1"/>
            <a:chExt cx="9137459" cy="668371"/>
          </a:xfrm>
        </p:grpSpPr>
        <p:sp>
          <p:nvSpPr>
            <p:cNvPr id="68" name="正方形/長方形 67">
              <a:extLst>
                <a:ext uri="{FF2B5EF4-FFF2-40B4-BE49-F238E27FC236}">
                  <a16:creationId xmlns:a16="http://schemas.microsoft.com/office/drawing/2014/main" id="{0D1C4A60-AF4A-4CA9-B4FF-579D903B9ADE}"/>
                </a:ext>
              </a:extLst>
            </p:cNvPr>
            <p:cNvSpPr/>
            <p:nvPr/>
          </p:nvSpPr>
          <p:spPr>
            <a:xfrm>
              <a:off x="-2" y="-1"/>
              <a:ext cx="9136800" cy="391801"/>
            </a:xfrm>
            <a:prstGeom prst="rect">
              <a:avLst/>
            </a:prstGeom>
            <a:solidFill>
              <a:schemeClr val="tx2">
                <a:lumMod val="20000"/>
                <a:lumOff val="80000"/>
              </a:schemeClr>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216000" rIns="72000" bIns="0" rtlCol="0" anchor="ctr"/>
            <a:lstStyle/>
            <a:p>
              <a:pPr>
                <a:lnSpc>
                  <a:spcPts val="1200"/>
                </a:lnSpc>
              </a:pPr>
              <a:r>
                <a:rPr lang="ja-JP" altLang="en-US" sz="1600" b="1" dirty="0">
                  <a:solidFill>
                    <a:schemeClr val="tx1"/>
                  </a:solidFill>
                  <a:latin typeface="メイリオ" panose="020B0604030504040204" pitchFamily="50" charset="-128"/>
                  <a:ea typeface="メイリオ" panose="020B0604030504040204" pitchFamily="50" charset="-128"/>
                </a:rPr>
                <a:t>大阪府行政オンラインシステム </a:t>
              </a:r>
              <a:r>
                <a:rPr lang="en-US" altLang="ja-JP" sz="1600" b="1" dirty="0">
                  <a:solidFill>
                    <a:schemeClr val="tx1"/>
                  </a:solidFill>
                  <a:latin typeface="メイリオ" panose="020B0604030504040204" pitchFamily="50" charset="-128"/>
                  <a:ea typeface="メイリオ" panose="020B0604030504040204" pitchFamily="50" charset="-128"/>
                </a:rPr>
                <a:t>× RPA</a:t>
              </a:r>
              <a:r>
                <a:rPr lang="en-US" altLang="ja-JP" sz="1400" b="1" baseline="30000" dirty="0">
                  <a:solidFill>
                    <a:schemeClr val="tx1"/>
                  </a:solidFill>
                  <a:latin typeface="メイリオ" panose="020B0604030504040204" pitchFamily="50" charset="-128"/>
                  <a:ea typeface="メイリオ" panose="020B0604030504040204" pitchFamily="50" charset="-128"/>
                </a:rPr>
                <a:t>*8                                                                            </a:t>
              </a:r>
              <a:r>
                <a:rPr lang="en-US" altLang="ja-JP" sz="1100" b="1" dirty="0">
                  <a:solidFill>
                    <a:schemeClr val="tx1"/>
                  </a:solidFill>
                  <a:latin typeface="メイリオ" panose="020B0604030504040204" pitchFamily="50" charset="-128"/>
                  <a:ea typeface="メイリオ" panose="020B0604030504040204" pitchFamily="50" charset="-128"/>
                </a:rPr>
                <a:t> </a:t>
              </a:r>
              <a:r>
                <a:rPr lang="en-US" altLang="zh-TW" sz="1100" b="1" dirty="0">
                  <a:solidFill>
                    <a:schemeClr val="tx1"/>
                  </a:solidFill>
                  <a:latin typeface="メイリオ" panose="020B0604030504040204" pitchFamily="50" charset="-128"/>
                  <a:ea typeface="メイリオ" panose="020B0604030504040204" pitchFamily="50" charset="-128"/>
                </a:rPr>
                <a:t>【</a:t>
              </a:r>
              <a:r>
                <a:rPr lang="zh-TW" altLang="en-US" sz="1100" b="1" dirty="0">
                  <a:solidFill>
                    <a:schemeClr val="tx1"/>
                  </a:solidFill>
                  <a:latin typeface="メイリオ" panose="020B0604030504040204" pitchFamily="50" charset="-128"/>
                  <a:ea typeface="メイリオ" panose="020B0604030504040204" pitchFamily="50" charset="-128"/>
                </a:rPr>
                <a:t>都市整備部 道路室 道路環境課</a:t>
              </a:r>
              <a:r>
                <a:rPr lang="en-US" altLang="zh-TW" sz="1100" b="1" dirty="0">
                  <a:solidFill>
                    <a:schemeClr val="tx1"/>
                  </a:solidFill>
                  <a:latin typeface="メイリオ" panose="020B0604030504040204" pitchFamily="50" charset="-128"/>
                  <a:ea typeface="メイリオ" panose="020B0604030504040204" pitchFamily="50" charset="-128"/>
                </a:rPr>
                <a:t>】</a:t>
              </a:r>
              <a:endParaRPr lang="en-US" altLang="ja-JP" sz="1100" b="1" dirty="0">
                <a:solidFill>
                  <a:schemeClr val="tx1"/>
                </a:solidFill>
                <a:latin typeface="メイリオ" panose="020B0604030504040204" pitchFamily="50" charset="-128"/>
                <a:ea typeface="メイリオ" panose="020B0604030504040204" pitchFamily="50" charset="-128"/>
              </a:endParaRPr>
            </a:p>
            <a:p>
              <a:pPr>
                <a:lnSpc>
                  <a:spcPts val="1200"/>
                </a:lnSpc>
              </a:pPr>
              <a:endParaRPr lang="en-US" altLang="ja-JP" sz="1050" b="1" baseline="30000" dirty="0">
                <a:solidFill>
                  <a:schemeClr val="tx1"/>
                </a:solidFill>
                <a:latin typeface="メイリオ" panose="020B0604030504040204" pitchFamily="50" charset="-128"/>
                <a:ea typeface="メイリオ" panose="020B0604030504040204" pitchFamily="50" charset="-128"/>
              </a:endParaRPr>
            </a:p>
          </p:txBody>
        </p:sp>
        <p:sp>
          <p:nvSpPr>
            <p:cNvPr id="73" name="正方形/長方形 72">
              <a:extLst>
                <a:ext uri="{FF2B5EF4-FFF2-40B4-BE49-F238E27FC236}">
                  <a16:creationId xmlns:a16="http://schemas.microsoft.com/office/drawing/2014/main" id="{E2562175-0728-4273-B45C-0865956FE3DF}"/>
                </a:ext>
              </a:extLst>
            </p:cNvPr>
            <p:cNvSpPr/>
            <p:nvPr/>
          </p:nvSpPr>
          <p:spPr>
            <a:xfrm>
              <a:off x="-2" y="389039"/>
              <a:ext cx="9137459" cy="279331"/>
            </a:xfrm>
            <a:prstGeom prst="rect">
              <a:avLst/>
            </a:prstGeom>
            <a:solidFill>
              <a:schemeClr val="bg1"/>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rtlCol="0" anchor="t"/>
            <a:lstStyle/>
            <a:p>
              <a:r>
                <a:rPr kumimoji="1" lang="ja-JP" altLang="en-US" sz="1100" dirty="0">
                  <a:solidFill>
                    <a:schemeClr val="tx1"/>
                  </a:solidFill>
                  <a:latin typeface="メイリオ" panose="020B0604030504040204" pitchFamily="50" charset="-128"/>
                  <a:ea typeface="メイリオ" panose="020B0604030504040204" pitchFamily="50" charset="-128"/>
                </a:rPr>
                <a:t>　オンライン申請されたデータ処理を</a:t>
              </a:r>
              <a:r>
                <a:rPr kumimoji="1" lang="en-US" altLang="ja-JP" sz="1100" dirty="0">
                  <a:solidFill>
                    <a:schemeClr val="tx1"/>
                  </a:solidFill>
                  <a:latin typeface="メイリオ" panose="020B0604030504040204" pitchFamily="50" charset="-128"/>
                  <a:ea typeface="メイリオ" panose="020B0604030504040204" pitchFamily="50" charset="-128"/>
                </a:rPr>
                <a:t>RPA</a:t>
              </a:r>
              <a:r>
                <a:rPr kumimoji="1" lang="ja-JP" altLang="en-US" sz="1100" dirty="0">
                  <a:solidFill>
                    <a:schemeClr val="tx1"/>
                  </a:solidFill>
                  <a:latin typeface="メイリオ" panose="020B0604030504040204" pitchFamily="50" charset="-128"/>
                  <a:ea typeface="メイリオ" panose="020B0604030504040204" pitchFamily="50" charset="-128"/>
                </a:rPr>
                <a:t>により自動化することで、府民サービス向上と業務効率化を実現</a:t>
              </a:r>
            </a:p>
          </p:txBody>
        </p:sp>
      </p:grpSp>
      <p:sp>
        <p:nvSpPr>
          <p:cNvPr id="7" name="正方形/長方形 6">
            <a:extLst>
              <a:ext uri="{FF2B5EF4-FFF2-40B4-BE49-F238E27FC236}">
                <a16:creationId xmlns:a16="http://schemas.microsoft.com/office/drawing/2014/main" id="{C7A260AC-9036-4BC5-89AA-51A38BC5682B}"/>
              </a:ext>
            </a:extLst>
          </p:cNvPr>
          <p:cNvSpPr/>
          <p:nvPr/>
        </p:nvSpPr>
        <p:spPr>
          <a:xfrm>
            <a:off x="230451" y="5654041"/>
            <a:ext cx="4962412" cy="771610"/>
          </a:xfrm>
          <a:prstGeom prst="rect">
            <a:avLst/>
          </a:prstGeom>
          <a:solidFill>
            <a:srgbClr val="FFFFE1"/>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t"/>
          <a:lstStyle/>
          <a:p>
            <a:pPr algn="ctr"/>
            <a:endParaRPr kumimoji="1" lang="ja-JP" altLang="en-US" sz="1050" b="1" dirty="0">
              <a:solidFill>
                <a:schemeClr val="tx1"/>
              </a:solidFill>
              <a:latin typeface="メイリオ" panose="020B0604030504040204" pitchFamily="50" charset="-128"/>
              <a:ea typeface="メイリオ" panose="020B0604030504040204" pitchFamily="50" charset="-128"/>
            </a:endParaRPr>
          </a:p>
        </p:txBody>
      </p:sp>
      <p:sp>
        <p:nvSpPr>
          <p:cNvPr id="45" name="正方形/長方形 44"/>
          <p:cNvSpPr/>
          <p:nvPr/>
        </p:nvSpPr>
        <p:spPr>
          <a:xfrm>
            <a:off x="230452" y="1356541"/>
            <a:ext cx="8707033" cy="4261940"/>
          </a:xfrm>
          <a:prstGeom prst="rect">
            <a:avLst/>
          </a:prstGeom>
          <a:solidFill>
            <a:schemeClr val="bg1"/>
          </a:solidFill>
          <a:ln w="12700"/>
        </p:spPr>
        <p:style>
          <a:lnRef idx="2">
            <a:schemeClr val="accent1"/>
          </a:lnRef>
          <a:fillRef idx="1">
            <a:schemeClr val="lt1"/>
          </a:fillRef>
          <a:effectRef idx="0">
            <a:schemeClr val="accent1"/>
          </a:effectRef>
          <a:fontRef idx="minor">
            <a:schemeClr val="dk1"/>
          </a:fontRef>
        </p:style>
        <p:txBody>
          <a:bodyPr lIns="36000" rIns="36000" rtlCol="0" anchor="t"/>
          <a:lstStyle/>
          <a:p>
            <a:pPr>
              <a:defRPr/>
            </a:pPr>
            <a:r>
              <a:rPr lang="en-US" altLang="ja-JP"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導入事例</a:t>
            </a:r>
            <a:r>
              <a:rPr lang="en-US" altLang="ja-JP"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特殊車輌通行許可</a:t>
            </a:r>
          </a:p>
        </p:txBody>
      </p:sp>
      <p:sp>
        <p:nvSpPr>
          <p:cNvPr id="26" name="正方形/長方形 25">
            <a:extLst>
              <a:ext uri="{FF2B5EF4-FFF2-40B4-BE49-F238E27FC236}">
                <a16:creationId xmlns:a16="http://schemas.microsoft.com/office/drawing/2014/main" id="{7FA1E0DF-C82E-4C7F-B6FC-37938F332BC0}"/>
              </a:ext>
            </a:extLst>
          </p:cNvPr>
          <p:cNvSpPr/>
          <p:nvPr/>
        </p:nvSpPr>
        <p:spPr>
          <a:xfrm>
            <a:off x="691507" y="3084994"/>
            <a:ext cx="7245993" cy="2471657"/>
          </a:xfrm>
          <a:prstGeom prst="rect">
            <a:avLst/>
          </a:prstGeom>
          <a:solidFill>
            <a:srgbClr val="FFF3F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t"/>
          <a:lstStyle/>
          <a:p>
            <a:pPr algn="ctr"/>
            <a:endParaRPr kumimoji="1" lang="ja-JP" altLang="en-US" sz="1050" b="1" dirty="0">
              <a:solidFill>
                <a:schemeClr val="tx1"/>
              </a:solidFill>
              <a:latin typeface="メイリオ" panose="020B0604030504040204" pitchFamily="50" charset="-128"/>
              <a:ea typeface="メイリオ" panose="020B0604030504040204" pitchFamily="50" charset="-128"/>
            </a:endParaRPr>
          </a:p>
        </p:txBody>
      </p:sp>
      <p:sp>
        <p:nvSpPr>
          <p:cNvPr id="131" name="フリーフォーム: 図形 130">
            <a:extLst>
              <a:ext uri="{FF2B5EF4-FFF2-40B4-BE49-F238E27FC236}">
                <a16:creationId xmlns:a16="http://schemas.microsoft.com/office/drawing/2014/main" id="{AF8D618A-68E0-4448-BC01-527EAFD3F1C2}"/>
              </a:ext>
            </a:extLst>
          </p:cNvPr>
          <p:cNvSpPr/>
          <p:nvPr/>
        </p:nvSpPr>
        <p:spPr>
          <a:xfrm>
            <a:off x="691507" y="3084994"/>
            <a:ext cx="7245993" cy="1828801"/>
          </a:xfrm>
          <a:custGeom>
            <a:avLst/>
            <a:gdLst>
              <a:gd name="connsiteX0" fmla="*/ 0 w 7302885"/>
              <a:gd name="connsiteY0" fmla="*/ 0 h 2249855"/>
              <a:gd name="connsiteX1" fmla="*/ 7302885 w 7302885"/>
              <a:gd name="connsiteY1" fmla="*/ 0 h 2249855"/>
              <a:gd name="connsiteX2" fmla="*/ 7302885 w 7302885"/>
              <a:gd name="connsiteY2" fmla="*/ 852626 h 2249855"/>
              <a:gd name="connsiteX3" fmla="*/ 5399545 w 7302885"/>
              <a:gd name="connsiteY3" fmla="*/ 852626 h 2249855"/>
              <a:gd name="connsiteX4" fmla="*/ 5399545 w 7302885"/>
              <a:gd name="connsiteY4" fmla="*/ 2249855 h 2249855"/>
              <a:gd name="connsiteX5" fmla="*/ 3700622 w 7302885"/>
              <a:gd name="connsiteY5" fmla="*/ 2249855 h 2249855"/>
              <a:gd name="connsiteX6" fmla="*/ 3700622 w 7302885"/>
              <a:gd name="connsiteY6" fmla="*/ 852626 h 2249855"/>
              <a:gd name="connsiteX7" fmla="*/ 2164747 w 7302885"/>
              <a:gd name="connsiteY7" fmla="*/ 852626 h 2249855"/>
              <a:gd name="connsiteX8" fmla="*/ 2164747 w 7302885"/>
              <a:gd name="connsiteY8" fmla="*/ 2148765 h 2249855"/>
              <a:gd name="connsiteX9" fmla="*/ 0 w 7302885"/>
              <a:gd name="connsiteY9" fmla="*/ 2148765 h 2249855"/>
              <a:gd name="connsiteX10" fmla="*/ 0 w 7302885"/>
              <a:gd name="connsiteY10" fmla="*/ 852626 h 2249855"/>
              <a:gd name="connsiteX11" fmla="*/ 0 w 7302885"/>
              <a:gd name="connsiteY11" fmla="*/ 852626 h 2249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302885" h="2249855">
                <a:moveTo>
                  <a:pt x="0" y="0"/>
                </a:moveTo>
                <a:lnTo>
                  <a:pt x="7302885" y="0"/>
                </a:lnTo>
                <a:lnTo>
                  <a:pt x="7302885" y="852626"/>
                </a:lnTo>
                <a:lnTo>
                  <a:pt x="5399545" y="852626"/>
                </a:lnTo>
                <a:lnTo>
                  <a:pt x="5399545" y="2249855"/>
                </a:lnTo>
                <a:lnTo>
                  <a:pt x="3700622" y="2249855"/>
                </a:lnTo>
                <a:lnTo>
                  <a:pt x="3700622" y="852626"/>
                </a:lnTo>
                <a:lnTo>
                  <a:pt x="2164747" y="852626"/>
                </a:lnTo>
                <a:lnTo>
                  <a:pt x="2164747" y="2148765"/>
                </a:lnTo>
                <a:lnTo>
                  <a:pt x="0" y="2148765"/>
                </a:lnTo>
                <a:lnTo>
                  <a:pt x="0" y="852626"/>
                </a:lnTo>
                <a:lnTo>
                  <a:pt x="0" y="852626"/>
                </a:lnTo>
                <a:close/>
              </a:path>
            </a:pathLst>
          </a:custGeom>
          <a:solidFill>
            <a:srgbClr val="CCFFF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lIns="72000" rIns="72000" rtlCol="0" anchor="t">
            <a:noAutofit/>
          </a:bodyPr>
          <a:lstStyle/>
          <a:p>
            <a:pPr algn="ctr"/>
            <a:endParaRPr kumimoji="1" lang="ja-JP" altLang="en-US" sz="1050" b="1" dirty="0">
              <a:solidFill>
                <a:schemeClr val="tx1"/>
              </a:solidFill>
              <a:latin typeface="メイリオ" panose="020B0604030504040204" pitchFamily="50" charset="-128"/>
              <a:ea typeface="メイリオ" panose="020B0604030504040204" pitchFamily="50" charset="-128"/>
            </a:endParaRPr>
          </a:p>
        </p:txBody>
      </p:sp>
      <p:sp>
        <p:nvSpPr>
          <p:cNvPr id="19" name="正方形/長方形 18"/>
          <p:cNvSpPr/>
          <p:nvPr/>
        </p:nvSpPr>
        <p:spPr>
          <a:xfrm>
            <a:off x="240402" y="660815"/>
            <a:ext cx="8663196" cy="703435"/>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marL="162000" indent="-162000">
              <a:defRPr/>
            </a:pPr>
            <a:r>
              <a:rPr lang="ja-JP" altLang="en-US" sz="1200" dirty="0">
                <a:solidFill>
                  <a:schemeClr val="tx1"/>
                </a:solidFill>
                <a:latin typeface="メイリオ" panose="020B0604030504040204" pitchFamily="50" charset="-128"/>
                <a:ea typeface="メイリオ" panose="020B0604030504040204" pitchFamily="50" charset="-128"/>
              </a:rPr>
              <a:t>・令和４年５月より本格運用を開始した電子申請システム「大阪府行政オンラインシステム」と</a:t>
            </a:r>
            <a:r>
              <a:rPr lang="en-US" altLang="ja-JP" sz="1200" dirty="0">
                <a:solidFill>
                  <a:schemeClr val="tx1"/>
                </a:solidFill>
                <a:latin typeface="メイリオ" panose="020B0604030504040204" pitchFamily="50" charset="-128"/>
                <a:ea typeface="メイリオ" panose="020B0604030504040204" pitchFamily="50" charset="-128"/>
              </a:rPr>
              <a:t>RPA</a:t>
            </a:r>
            <a:r>
              <a:rPr lang="ja-JP" altLang="en-US" sz="1200" dirty="0">
                <a:solidFill>
                  <a:schemeClr val="tx1"/>
                </a:solidFill>
                <a:latin typeface="メイリオ" panose="020B0604030504040204" pitchFamily="50" charset="-128"/>
                <a:ea typeface="メイリオ" panose="020B0604030504040204" pitchFamily="50" charset="-128"/>
              </a:rPr>
              <a:t>の組み合わせにより、</a:t>
            </a:r>
            <a:endParaRPr lang="en-US" altLang="ja-JP" sz="1200" dirty="0">
              <a:solidFill>
                <a:schemeClr val="tx1"/>
              </a:solidFill>
              <a:latin typeface="メイリオ" panose="020B0604030504040204" pitchFamily="50" charset="-128"/>
              <a:ea typeface="メイリオ" panose="020B0604030504040204" pitchFamily="50" charset="-128"/>
            </a:endParaRPr>
          </a:p>
          <a:p>
            <a:pPr marL="162000" indent="-162000">
              <a:defRPr/>
            </a:pPr>
            <a:r>
              <a:rPr lang="ja-JP" altLang="en-US" sz="1200" dirty="0">
                <a:solidFill>
                  <a:schemeClr val="tx1"/>
                </a:solidFill>
                <a:latin typeface="メイリオ" panose="020B0604030504040204" pitchFamily="50" charset="-128"/>
                <a:ea typeface="メイリオ" panose="020B0604030504040204" pitchFamily="50" charset="-128"/>
              </a:rPr>
              <a:t>　より効率的でスピーディーな業務執行が可能になるとともに、</a:t>
            </a:r>
            <a:r>
              <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特殊車輌通行許可申請において、</a:t>
            </a:r>
            <a:r>
              <a:rPr lang="ja-JP" altLang="en-US" sz="1200" dirty="0">
                <a:solidFill>
                  <a:schemeClr val="tx1"/>
                </a:solidFill>
                <a:latin typeface="メイリオ" panose="020B0604030504040204" pitchFamily="50" charset="-128"/>
                <a:ea typeface="メイリオ" panose="020B0604030504040204" pitchFamily="50" charset="-128"/>
              </a:rPr>
              <a:t>年間約</a:t>
            </a:r>
            <a:r>
              <a:rPr lang="en-US" altLang="ja-JP" sz="1200" dirty="0">
                <a:solidFill>
                  <a:schemeClr val="tx1"/>
                </a:solidFill>
                <a:latin typeface="メイリオ" panose="020B0604030504040204" pitchFamily="50" charset="-128"/>
                <a:ea typeface="メイリオ" panose="020B0604030504040204" pitchFamily="50" charset="-128"/>
              </a:rPr>
              <a:t>5,000</a:t>
            </a:r>
            <a:r>
              <a:rPr lang="ja-JP" altLang="en-US" sz="1200" dirty="0">
                <a:solidFill>
                  <a:schemeClr val="tx1"/>
                </a:solidFill>
                <a:latin typeface="メイリオ" panose="020B0604030504040204" pitchFamily="50" charset="-128"/>
                <a:ea typeface="メイリオ" panose="020B0604030504040204" pitchFamily="50" charset="-128"/>
              </a:rPr>
              <a:t>件を超える</a:t>
            </a:r>
            <a:endParaRPr lang="en-US" altLang="ja-JP" sz="1200" dirty="0">
              <a:solidFill>
                <a:schemeClr val="tx1"/>
              </a:solidFill>
              <a:latin typeface="メイリオ" panose="020B0604030504040204" pitchFamily="50" charset="-128"/>
              <a:ea typeface="メイリオ" panose="020B0604030504040204" pitchFamily="50" charset="-128"/>
            </a:endParaRPr>
          </a:p>
          <a:p>
            <a:pPr marL="162000" indent="-162000">
              <a:defRPr/>
            </a:pPr>
            <a:r>
              <a:rPr lang="ja-JP" altLang="en-US" sz="1200" dirty="0">
                <a:solidFill>
                  <a:schemeClr val="tx1"/>
                </a:solidFill>
                <a:latin typeface="メイリオ" panose="020B0604030504040204" pitchFamily="50" charset="-128"/>
                <a:ea typeface="メイリオ" panose="020B0604030504040204" pitchFamily="50" charset="-128"/>
              </a:rPr>
              <a:t>　申請の約</a:t>
            </a:r>
            <a:r>
              <a:rPr lang="en-US" altLang="ja-JP" sz="1200" dirty="0">
                <a:solidFill>
                  <a:schemeClr val="tx1"/>
                </a:solidFill>
                <a:latin typeface="メイリオ" panose="020B0604030504040204" pitchFamily="50" charset="-128"/>
                <a:ea typeface="メイリオ" panose="020B0604030504040204" pitchFamily="50" charset="-128"/>
              </a:rPr>
              <a:t>40</a:t>
            </a:r>
            <a:r>
              <a:rPr lang="ja-JP" altLang="en-US" sz="1200" dirty="0">
                <a:solidFill>
                  <a:schemeClr val="tx1"/>
                </a:solidFill>
                <a:latin typeface="メイリオ" panose="020B0604030504040204" pitchFamily="50" charset="-128"/>
                <a:ea typeface="メイリオ" panose="020B0604030504040204" pitchFamily="50" charset="-128"/>
              </a:rPr>
              <a:t>％がオンライン申請に移行するなど、府民のニーズに合ったサービス提供を実現。</a:t>
            </a:r>
            <a:endParaRPr lang="en-US" altLang="ja-JP" sz="1200" dirty="0">
              <a:solidFill>
                <a:schemeClr val="tx1"/>
              </a:solidFill>
              <a:latin typeface="メイリオ" panose="020B0604030504040204" pitchFamily="50" charset="-128"/>
              <a:ea typeface="メイリオ" panose="020B0604030504040204" pitchFamily="50" charset="-128"/>
            </a:endParaRPr>
          </a:p>
        </p:txBody>
      </p:sp>
      <p:graphicFrame>
        <p:nvGraphicFramePr>
          <p:cNvPr id="5" name="図表 4"/>
          <p:cNvGraphicFramePr/>
          <p:nvPr/>
        </p:nvGraphicFramePr>
        <p:xfrm>
          <a:off x="465420" y="1625557"/>
          <a:ext cx="8595962" cy="28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6" name="正方形/長方形 15"/>
          <p:cNvSpPr/>
          <p:nvPr/>
        </p:nvSpPr>
        <p:spPr>
          <a:xfrm>
            <a:off x="332594" y="2016842"/>
            <a:ext cx="270712" cy="828000"/>
          </a:xfrm>
          <a:prstGeom prst="rect">
            <a:avLst/>
          </a:prstGeom>
          <a:ln w="6350"/>
        </p:spPr>
        <p:style>
          <a:lnRef idx="2">
            <a:schemeClr val="dk1"/>
          </a:lnRef>
          <a:fillRef idx="1">
            <a:schemeClr val="lt1"/>
          </a:fillRef>
          <a:effectRef idx="0">
            <a:schemeClr val="dk1"/>
          </a:effectRef>
          <a:fontRef idx="minor">
            <a:schemeClr val="dk1"/>
          </a:fontRef>
        </p:style>
        <p:txBody>
          <a:bodyPr vert="eaVert" lIns="72000" rIns="72000" rtlCol="0" anchor="ctr"/>
          <a:lstStyle/>
          <a:p>
            <a:pPr algn="ctr"/>
            <a:r>
              <a:rPr kumimoji="1" lang="ja-JP" altLang="en-US" sz="1050" b="1" dirty="0">
                <a:solidFill>
                  <a:schemeClr val="tx1"/>
                </a:solidFill>
                <a:latin typeface="メイリオ" panose="020B0604030504040204" pitchFamily="50" charset="-128"/>
                <a:ea typeface="メイリオ" panose="020B0604030504040204" pitchFamily="50" charset="-128"/>
              </a:rPr>
              <a:t>導 入 前</a:t>
            </a:r>
          </a:p>
        </p:txBody>
      </p:sp>
      <p:sp>
        <p:nvSpPr>
          <p:cNvPr id="53" name="正方形/長方形 52"/>
          <p:cNvSpPr/>
          <p:nvPr/>
        </p:nvSpPr>
        <p:spPr>
          <a:xfrm>
            <a:off x="332594" y="3084995"/>
            <a:ext cx="270000" cy="2471657"/>
          </a:xfrm>
          <a:prstGeom prst="rect">
            <a:avLst/>
          </a:prstGeom>
          <a:ln w="6350"/>
        </p:spPr>
        <p:style>
          <a:lnRef idx="2">
            <a:schemeClr val="dk1"/>
          </a:lnRef>
          <a:fillRef idx="1">
            <a:schemeClr val="lt1"/>
          </a:fillRef>
          <a:effectRef idx="0">
            <a:schemeClr val="dk1"/>
          </a:effectRef>
          <a:fontRef idx="minor">
            <a:schemeClr val="dk1"/>
          </a:fontRef>
        </p:style>
        <p:txBody>
          <a:bodyPr vert="eaVert" lIns="72000" rIns="72000" rtlCol="0" anchor="ctr"/>
          <a:lstStyle/>
          <a:p>
            <a:pPr algn="ctr"/>
            <a:r>
              <a:rPr kumimoji="1" lang="ja-JP" altLang="en-US" sz="1050" b="1" dirty="0">
                <a:solidFill>
                  <a:schemeClr val="tx1"/>
                </a:solidFill>
                <a:latin typeface="メイリオ" panose="020B0604030504040204" pitchFamily="50" charset="-128"/>
                <a:ea typeface="メイリオ" panose="020B0604030504040204" pitchFamily="50" charset="-128"/>
              </a:rPr>
              <a:t>導 入 後</a:t>
            </a:r>
          </a:p>
        </p:txBody>
      </p:sp>
      <p:sp>
        <p:nvSpPr>
          <p:cNvPr id="65" name="テキスト ボックス 64">
            <a:extLst>
              <a:ext uri="{FF2B5EF4-FFF2-40B4-BE49-F238E27FC236}">
                <a16:creationId xmlns:a16="http://schemas.microsoft.com/office/drawing/2014/main" id="{50B6EB12-9E4C-45DA-82BB-4389F29FEE43}"/>
              </a:ext>
            </a:extLst>
          </p:cNvPr>
          <p:cNvSpPr txBox="1"/>
          <p:nvPr/>
        </p:nvSpPr>
        <p:spPr>
          <a:xfrm>
            <a:off x="260217" y="6499969"/>
            <a:ext cx="8399262" cy="264927"/>
          </a:xfrm>
          <a:prstGeom prst="rect">
            <a:avLst/>
          </a:prstGeom>
          <a:noFill/>
          <a:ln>
            <a:noFill/>
          </a:ln>
        </p:spPr>
        <p:txBody>
          <a:bodyPr wrap="square" rtlCol="0">
            <a:noAutofit/>
          </a:bodyPr>
          <a:lstStyle/>
          <a:p>
            <a:pPr>
              <a:defRPr/>
            </a:pPr>
            <a:r>
              <a:rPr lang="en-US" altLang="ja-JP" sz="800" dirty="0">
                <a:latin typeface="メイリオ" panose="020B0604030504040204" pitchFamily="50" charset="-128"/>
                <a:ea typeface="メイリオ" panose="020B0604030504040204" pitchFamily="50" charset="-128"/>
                <a:cs typeface="メイリオ" panose="020B0604030504040204" pitchFamily="50" charset="-128"/>
              </a:rPr>
              <a:t>(*8)  Robotic Process Automation</a:t>
            </a:r>
            <a:r>
              <a:rPr lang="ja-JP" altLang="en-US" sz="800" dirty="0">
                <a:latin typeface="メイリオ" panose="020B0604030504040204" pitchFamily="50" charset="-128"/>
                <a:ea typeface="メイリオ" panose="020B0604030504040204" pitchFamily="50" charset="-128"/>
                <a:cs typeface="メイリオ" panose="020B0604030504040204" pitchFamily="50" charset="-128"/>
              </a:rPr>
              <a:t>の略。ソフトウェアロボットによる業務自動化の取組み。人が行うパソコン上の作業手順をソフトウェアロボットに覚えさせることで、</a:t>
            </a:r>
          </a:p>
          <a:p>
            <a:pPr>
              <a:defRPr/>
            </a:pPr>
            <a:r>
              <a:rPr lang="ja-JP" altLang="en-US" sz="800" dirty="0">
                <a:latin typeface="メイリオ" panose="020B0604030504040204" pitchFamily="50" charset="-128"/>
                <a:ea typeface="メイリオ" panose="020B0604030504040204" pitchFamily="50" charset="-128"/>
                <a:cs typeface="メイリオ" panose="020B0604030504040204" pitchFamily="50" charset="-128"/>
              </a:rPr>
              <a:t>        パソコン操作を自動化することができる。</a:t>
            </a:r>
            <a:endParaRPr lang="en-US" altLang="ja-JP" sz="8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6" name="正方形/長方形 75">
            <a:extLst>
              <a:ext uri="{FF2B5EF4-FFF2-40B4-BE49-F238E27FC236}">
                <a16:creationId xmlns:a16="http://schemas.microsoft.com/office/drawing/2014/main" id="{39887649-C729-451A-8710-D6FA89E1C23C}"/>
              </a:ext>
            </a:extLst>
          </p:cNvPr>
          <p:cNvSpPr/>
          <p:nvPr/>
        </p:nvSpPr>
        <p:spPr>
          <a:xfrm>
            <a:off x="2961380" y="4390139"/>
            <a:ext cx="1328429" cy="421476"/>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t"/>
          <a:lstStyle/>
          <a:p>
            <a:pPr algn="ctr"/>
            <a:r>
              <a:rPr kumimoji="1" lang="ja-JP" altLang="en-US" sz="1200" dirty="0">
                <a:solidFill>
                  <a:schemeClr val="tx1"/>
                </a:solidFill>
                <a:latin typeface="メイリオ" panose="020B0604030504040204" pitchFamily="50" charset="-128"/>
                <a:ea typeface="メイリオ" panose="020B0604030504040204" pitchFamily="50" charset="-128"/>
              </a:rPr>
              <a:t>手数料の確認に</a:t>
            </a:r>
            <a:endParaRPr kumimoji="1" lang="en-US" altLang="ja-JP" sz="1200" dirty="0">
              <a:solidFill>
                <a:schemeClr val="tx1"/>
              </a:solidFill>
              <a:latin typeface="メイリオ" panose="020B0604030504040204" pitchFamily="50" charset="-128"/>
              <a:ea typeface="メイリオ" panose="020B0604030504040204" pitchFamily="50" charset="-128"/>
            </a:endParaRPr>
          </a:p>
          <a:p>
            <a:pPr algn="ctr"/>
            <a:r>
              <a:rPr kumimoji="1" lang="en-US" altLang="ja-JP" sz="1200" dirty="0">
                <a:solidFill>
                  <a:schemeClr val="tx1"/>
                </a:solidFill>
                <a:latin typeface="メイリオ" panose="020B0604030504040204" pitchFamily="50" charset="-128"/>
                <a:ea typeface="メイリオ" panose="020B0604030504040204" pitchFamily="50" charset="-128"/>
              </a:rPr>
              <a:t>RPA</a:t>
            </a:r>
            <a:r>
              <a:rPr lang="ja-JP" altLang="en-US" sz="1200" dirty="0">
                <a:solidFill>
                  <a:schemeClr val="tx1"/>
                </a:solidFill>
                <a:latin typeface="メイリオ" panose="020B0604030504040204" pitchFamily="50" charset="-128"/>
                <a:ea typeface="メイリオ" panose="020B0604030504040204" pitchFamily="50" charset="-128"/>
              </a:rPr>
              <a:t>を</a:t>
            </a:r>
            <a:r>
              <a:rPr kumimoji="1" lang="ja-JP" altLang="en-US" sz="1200" dirty="0">
                <a:solidFill>
                  <a:schemeClr val="tx1"/>
                </a:solidFill>
                <a:latin typeface="メイリオ" panose="020B0604030504040204" pitchFamily="50" charset="-128"/>
                <a:ea typeface="メイリオ" panose="020B0604030504040204" pitchFamily="50" charset="-128"/>
              </a:rPr>
              <a:t>活用</a:t>
            </a:r>
          </a:p>
        </p:txBody>
      </p:sp>
      <p:sp>
        <p:nvSpPr>
          <p:cNvPr id="77" name="正方形/長方形 76">
            <a:extLst>
              <a:ext uri="{FF2B5EF4-FFF2-40B4-BE49-F238E27FC236}">
                <a16:creationId xmlns:a16="http://schemas.microsoft.com/office/drawing/2014/main" id="{8C603580-665B-4FD3-8986-46FD6E956479}"/>
              </a:ext>
            </a:extLst>
          </p:cNvPr>
          <p:cNvSpPr/>
          <p:nvPr/>
        </p:nvSpPr>
        <p:spPr>
          <a:xfrm>
            <a:off x="6147175" y="4390139"/>
            <a:ext cx="1693997" cy="435582"/>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t"/>
          <a:lstStyle/>
          <a:p>
            <a:pPr algn="ctr"/>
            <a:r>
              <a:rPr kumimoji="1" lang="ja-JP" altLang="en-US" sz="1200" dirty="0">
                <a:solidFill>
                  <a:schemeClr val="tx1"/>
                </a:solidFill>
                <a:latin typeface="メイリオ" panose="020B0604030504040204" pitchFamily="50" charset="-128"/>
                <a:ea typeface="メイリオ" panose="020B0604030504040204" pitchFamily="50" charset="-128"/>
              </a:rPr>
              <a:t>審査の事務作業に</a:t>
            </a:r>
            <a:endParaRPr kumimoji="1" lang="en-US" altLang="ja-JP" sz="1200" dirty="0">
              <a:solidFill>
                <a:schemeClr val="tx1"/>
              </a:solidFill>
              <a:latin typeface="メイリオ" panose="020B0604030504040204" pitchFamily="50" charset="-128"/>
              <a:ea typeface="メイリオ" panose="020B0604030504040204" pitchFamily="50" charset="-128"/>
            </a:endParaRPr>
          </a:p>
          <a:p>
            <a:pPr algn="ctr"/>
            <a:r>
              <a:rPr kumimoji="1" lang="en-US" altLang="ja-JP" sz="1200" dirty="0">
                <a:solidFill>
                  <a:schemeClr val="tx1"/>
                </a:solidFill>
                <a:latin typeface="メイリオ" panose="020B0604030504040204" pitchFamily="50" charset="-128"/>
                <a:ea typeface="メイリオ" panose="020B0604030504040204" pitchFamily="50" charset="-128"/>
              </a:rPr>
              <a:t>RPA</a:t>
            </a:r>
            <a:r>
              <a:rPr lang="ja-JP" altLang="en-US" sz="1200" dirty="0">
                <a:solidFill>
                  <a:schemeClr val="tx1"/>
                </a:solidFill>
                <a:latin typeface="メイリオ" panose="020B0604030504040204" pitchFamily="50" charset="-128"/>
                <a:ea typeface="メイリオ" panose="020B0604030504040204" pitchFamily="50" charset="-128"/>
              </a:rPr>
              <a:t>を</a:t>
            </a:r>
            <a:r>
              <a:rPr kumimoji="1" lang="ja-JP" altLang="en-US" sz="1200" dirty="0">
                <a:solidFill>
                  <a:schemeClr val="tx1"/>
                </a:solidFill>
                <a:latin typeface="メイリオ" panose="020B0604030504040204" pitchFamily="50" charset="-128"/>
                <a:ea typeface="メイリオ" panose="020B0604030504040204" pitchFamily="50" charset="-128"/>
              </a:rPr>
              <a:t>活用</a:t>
            </a:r>
          </a:p>
        </p:txBody>
      </p:sp>
      <p:pic>
        <p:nvPicPr>
          <p:cNvPr id="95" name="Picture 10" descr="コンピューターを使うロボットのイラスト">
            <a:extLst>
              <a:ext uri="{FF2B5EF4-FFF2-40B4-BE49-F238E27FC236}">
                <a16:creationId xmlns:a16="http://schemas.microsoft.com/office/drawing/2014/main" id="{27DA664A-9508-477A-848B-1627DFF0F07F}"/>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flipH="1">
            <a:off x="3329108" y="3805074"/>
            <a:ext cx="592972" cy="579714"/>
          </a:xfrm>
          <a:prstGeom prst="rect">
            <a:avLst/>
          </a:prstGeom>
          <a:noFill/>
          <a:extLst>
            <a:ext uri="{909E8E84-426E-40DD-AFC4-6F175D3DCCD1}">
              <a14:hiddenFill xmlns:a14="http://schemas.microsoft.com/office/drawing/2010/main">
                <a:solidFill>
                  <a:srgbClr val="FFFFFF"/>
                </a:solidFill>
              </a14:hiddenFill>
            </a:ext>
          </a:extLst>
        </p:spPr>
      </p:pic>
      <p:pic>
        <p:nvPicPr>
          <p:cNvPr id="96" name="Picture 10" descr="コンピューターを使うロボットのイラスト">
            <a:extLst>
              <a:ext uri="{FF2B5EF4-FFF2-40B4-BE49-F238E27FC236}">
                <a16:creationId xmlns:a16="http://schemas.microsoft.com/office/drawing/2014/main" id="{E62744EB-4AB0-43E6-9A5F-DF4FB2B39952}"/>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flipH="1">
            <a:off x="6697687" y="3805074"/>
            <a:ext cx="592972" cy="579714"/>
          </a:xfrm>
          <a:prstGeom prst="rect">
            <a:avLst/>
          </a:prstGeom>
          <a:noFill/>
          <a:extLst>
            <a:ext uri="{909E8E84-426E-40DD-AFC4-6F175D3DCCD1}">
              <a14:hiddenFill xmlns:a14="http://schemas.microsoft.com/office/drawing/2010/main">
                <a:solidFill>
                  <a:srgbClr val="FFFFFF"/>
                </a:solidFill>
              </a14:hiddenFill>
            </a:ext>
          </a:extLst>
        </p:spPr>
      </p:pic>
      <p:sp>
        <p:nvSpPr>
          <p:cNvPr id="74" name="正方形/長方形 73">
            <a:extLst>
              <a:ext uri="{FF2B5EF4-FFF2-40B4-BE49-F238E27FC236}">
                <a16:creationId xmlns:a16="http://schemas.microsoft.com/office/drawing/2014/main" id="{9F3F3158-5489-41A6-84A0-792E1F000B28}"/>
              </a:ext>
            </a:extLst>
          </p:cNvPr>
          <p:cNvSpPr/>
          <p:nvPr/>
        </p:nvSpPr>
        <p:spPr>
          <a:xfrm>
            <a:off x="980223" y="4390139"/>
            <a:ext cx="1557278" cy="424585"/>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algn="ctr"/>
            <a:r>
              <a:rPr kumimoji="1" lang="ja-JP" altLang="en-US" sz="1200" dirty="0">
                <a:solidFill>
                  <a:schemeClr val="tx1"/>
                </a:solidFill>
                <a:latin typeface="メイリオ" panose="020B0604030504040204" pitchFamily="50" charset="-128"/>
                <a:ea typeface="メイリオ" panose="020B0604030504040204" pitchFamily="50" charset="-128"/>
              </a:rPr>
              <a:t>オンラインで申請</a:t>
            </a:r>
            <a:endParaRPr kumimoji="1" lang="en-US" altLang="ja-JP" sz="1200" dirty="0">
              <a:solidFill>
                <a:schemeClr val="tx1"/>
              </a:solidFill>
              <a:latin typeface="メイリオ" panose="020B0604030504040204" pitchFamily="50" charset="-128"/>
              <a:ea typeface="メイリオ" panose="020B0604030504040204" pitchFamily="50" charset="-128"/>
            </a:endParaRPr>
          </a:p>
        </p:txBody>
      </p:sp>
      <p:grpSp>
        <p:nvGrpSpPr>
          <p:cNvPr id="90" name="グループ化 89">
            <a:extLst>
              <a:ext uri="{FF2B5EF4-FFF2-40B4-BE49-F238E27FC236}">
                <a16:creationId xmlns:a16="http://schemas.microsoft.com/office/drawing/2014/main" id="{8F3DE352-DE32-4B2D-8F70-3F1B4D9B7B2D}"/>
              </a:ext>
            </a:extLst>
          </p:cNvPr>
          <p:cNvGrpSpPr/>
          <p:nvPr/>
        </p:nvGrpSpPr>
        <p:grpSpPr>
          <a:xfrm>
            <a:off x="947336" y="3805074"/>
            <a:ext cx="1623053" cy="599797"/>
            <a:chOff x="3978996" y="2467538"/>
            <a:chExt cx="1773672" cy="670448"/>
          </a:xfrm>
        </p:grpSpPr>
        <p:pic>
          <p:nvPicPr>
            <p:cNvPr id="91" name="Picture 6" descr="Eメールを送る男性のイラスト">
              <a:extLst>
                <a:ext uri="{FF2B5EF4-FFF2-40B4-BE49-F238E27FC236}">
                  <a16:creationId xmlns:a16="http://schemas.microsoft.com/office/drawing/2014/main" id="{C483872C-EC38-4D20-AD1D-E1020E41C225}"/>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flipH="1">
              <a:off x="3978996" y="2492494"/>
              <a:ext cx="621215" cy="621215"/>
            </a:xfrm>
            <a:prstGeom prst="rect">
              <a:avLst/>
            </a:prstGeom>
            <a:noFill/>
            <a:extLst>
              <a:ext uri="{909E8E84-426E-40DD-AFC4-6F175D3DCCD1}">
                <a14:hiddenFill xmlns:a14="http://schemas.microsoft.com/office/drawing/2010/main">
                  <a:solidFill>
                    <a:srgbClr val="FFFFFF"/>
                  </a:solidFill>
                </a14:hiddenFill>
              </a:ext>
            </a:extLst>
          </p:spPr>
        </p:pic>
        <p:pic>
          <p:nvPicPr>
            <p:cNvPr id="92" name="Picture 8" descr="パソコンを使うOL・女性会社員のイラスト">
              <a:extLst>
                <a:ext uri="{FF2B5EF4-FFF2-40B4-BE49-F238E27FC236}">
                  <a16:creationId xmlns:a16="http://schemas.microsoft.com/office/drawing/2014/main" id="{427F8E4C-70FB-4AFD-8EC0-CDA0F8481B25}"/>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flipH="1">
              <a:off x="5134818" y="2520136"/>
              <a:ext cx="617850" cy="617850"/>
            </a:xfrm>
            <a:prstGeom prst="rect">
              <a:avLst/>
            </a:prstGeom>
            <a:noFill/>
            <a:extLst>
              <a:ext uri="{909E8E84-426E-40DD-AFC4-6F175D3DCCD1}">
                <a14:hiddenFill xmlns:a14="http://schemas.microsoft.com/office/drawing/2010/main">
                  <a:solidFill>
                    <a:srgbClr val="FFFFFF"/>
                  </a:solidFill>
                </a14:hiddenFill>
              </a:ext>
            </a:extLst>
          </p:spPr>
        </p:pic>
        <p:pic>
          <p:nvPicPr>
            <p:cNvPr id="93" name="Picture 6" descr="Eメールを送る男性のイラスト">
              <a:extLst>
                <a:ext uri="{FF2B5EF4-FFF2-40B4-BE49-F238E27FC236}">
                  <a16:creationId xmlns:a16="http://schemas.microsoft.com/office/drawing/2014/main" id="{7AAEC937-E3DB-4D64-8BB3-6BBF9E248C16}"/>
                </a:ext>
              </a:extLst>
            </p:cNvPr>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a:stretch/>
          </p:blipFill>
          <p:spPr bwMode="auto">
            <a:xfrm rot="16200000" flipV="1">
              <a:off x="5132252" y="2450192"/>
              <a:ext cx="289308" cy="324000"/>
            </a:xfrm>
            <a:prstGeom prst="rect">
              <a:avLst/>
            </a:prstGeom>
            <a:noFill/>
            <a:extLst>
              <a:ext uri="{909E8E84-426E-40DD-AFC4-6F175D3DCCD1}">
                <a14:hiddenFill xmlns:a14="http://schemas.microsoft.com/office/drawing/2010/main">
                  <a:solidFill>
                    <a:srgbClr val="FFFFFF"/>
                  </a:solidFill>
                </a14:hiddenFill>
              </a:ext>
            </a:extLst>
          </p:spPr>
        </p:pic>
        <p:cxnSp>
          <p:nvCxnSpPr>
            <p:cNvPr id="94" name="直線コネクタ 93">
              <a:extLst>
                <a:ext uri="{FF2B5EF4-FFF2-40B4-BE49-F238E27FC236}">
                  <a16:creationId xmlns:a16="http://schemas.microsoft.com/office/drawing/2014/main" id="{35D19B84-2517-497C-89EB-01E2ABE6DB34}"/>
                </a:ext>
              </a:extLst>
            </p:cNvPr>
            <p:cNvCxnSpPr/>
            <p:nvPr/>
          </p:nvCxnSpPr>
          <p:spPr>
            <a:xfrm flipH="1">
              <a:off x="4725375" y="2484190"/>
              <a:ext cx="230785" cy="603064"/>
            </a:xfrm>
            <a:prstGeom prst="line">
              <a:avLst/>
            </a:prstGeom>
            <a:ln w="6350"/>
          </p:spPr>
          <p:style>
            <a:lnRef idx="1">
              <a:schemeClr val="dk1"/>
            </a:lnRef>
            <a:fillRef idx="0">
              <a:schemeClr val="dk1"/>
            </a:fillRef>
            <a:effectRef idx="0">
              <a:schemeClr val="dk1"/>
            </a:effectRef>
            <a:fontRef idx="minor">
              <a:schemeClr val="tx1"/>
            </a:fontRef>
          </p:style>
        </p:cxnSp>
      </p:grpSp>
      <p:sp>
        <p:nvSpPr>
          <p:cNvPr id="75" name="正方形/長方形 74">
            <a:extLst>
              <a:ext uri="{FF2B5EF4-FFF2-40B4-BE49-F238E27FC236}">
                <a16:creationId xmlns:a16="http://schemas.microsoft.com/office/drawing/2014/main" id="{303102CB-8A41-4409-8BDE-3AB956E1C36F}"/>
              </a:ext>
            </a:extLst>
          </p:cNvPr>
          <p:cNvSpPr/>
          <p:nvPr/>
        </p:nvSpPr>
        <p:spPr>
          <a:xfrm>
            <a:off x="4481990" y="4390139"/>
            <a:ext cx="1395006" cy="366628"/>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t"/>
          <a:lstStyle/>
          <a:p>
            <a:pPr algn="ctr"/>
            <a:r>
              <a:rPr lang="ja-JP" altLang="en-US" sz="1200" dirty="0">
                <a:solidFill>
                  <a:schemeClr val="tx1"/>
                </a:solidFill>
                <a:latin typeface="メイリオ" panose="020B0604030504040204" pitchFamily="50" charset="-128"/>
                <a:ea typeface="メイリオ" panose="020B0604030504040204" pitchFamily="50" charset="-128"/>
              </a:rPr>
              <a:t>オンライン上</a:t>
            </a:r>
            <a:r>
              <a:rPr kumimoji="1" lang="ja-JP" altLang="en-US" sz="1200" dirty="0">
                <a:solidFill>
                  <a:schemeClr val="tx1"/>
                </a:solidFill>
                <a:latin typeface="メイリオ" panose="020B0604030504040204" pitchFamily="50" charset="-128"/>
                <a:ea typeface="メイリオ" panose="020B0604030504040204" pitchFamily="50" charset="-128"/>
              </a:rPr>
              <a:t>で</a:t>
            </a:r>
            <a:endParaRPr kumimoji="1" lang="en-US" altLang="ja-JP" sz="1200" dirty="0">
              <a:solidFill>
                <a:schemeClr val="tx1"/>
              </a:solidFill>
              <a:latin typeface="メイリオ" panose="020B0604030504040204" pitchFamily="50" charset="-128"/>
              <a:ea typeface="メイリオ" panose="020B0604030504040204" pitchFamily="50" charset="-128"/>
            </a:endParaRPr>
          </a:p>
          <a:p>
            <a:pPr algn="ctr"/>
            <a:r>
              <a:rPr kumimoji="1" lang="ja-JP" altLang="en-US" sz="1200" dirty="0">
                <a:solidFill>
                  <a:schemeClr val="tx1"/>
                </a:solidFill>
                <a:latin typeface="メイリオ" panose="020B0604030504040204" pitchFamily="50" charset="-128"/>
                <a:ea typeface="メイリオ" panose="020B0604030504040204" pitchFamily="50" charset="-128"/>
              </a:rPr>
              <a:t>クレジット決済</a:t>
            </a:r>
          </a:p>
        </p:txBody>
      </p:sp>
      <p:grpSp>
        <p:nvGrpSpPr>
          <p:cNvPr id="97" name="グループ化 96">
            <a:extLst>
              <a:ext uri="{FF2B5EF4-FFF2-40B4-BE49-F238E27FC236}">
                <a16:creationId xmlns:a16="http://schemas.microsoft.com/office/drawing/2014/main" id="{6CE21801-5515-4B4A-B937-337DEB0BC9D9}"/>
              </a:ext>
            </a:extLst>
          </p:cNvPr>
          <p:cNvGrpSpPr/>
          <p:nvPr/>
        </p:nvGrpSpPr>
        <p:grpSpPr>
          <a:xfrm>
            <a:off x="4657023" y="3892826"/>
            <a:ext cx="1044941" cy="530193"/>
            <a:chOff x="4072723" y="4473043"/>
            <a:chExt cx="1438100" cy="746365"/>
          </a:xfrm>
        </p:grpSpPr>
        <p:pic>
          <p:nvPicPr>
            <p:cNvPr id="98" name="Picture 32" descr="https://4.bp.blogspot.com/-_qnn8ewuCpg/VM9ZTO_u6bI/AAAAAAAArQ0/fRjBtPQ7Ev8/s800/creditcard.png">
              <a:extLst>
                <a:ext uri="{FF2B5EF4-FFF2-40B4-BE49-F238E27FC236}">
                  <a16:creationId xmlns:a16="http://schemas.microsoft.com/office/drawing/2014/main" id="{4A4C0288-B056-403C-8614-570D91EAE8AA}"/>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072723" y="4692882"/>
              <a:ext cx="461995" cy="285282"/>
            </a:xfrm>
            <a:prstGeom prst="rect">
              <a:avLst/>
            </a:prstGeom>
            <a:noFill/>
            <a:extLst>
              <a:ext uri="{909E8E84-426E-40DD-AFC4-6F175D3DCCD1}">
                <a14:hiddenFill xmlns:a14="http://schemas.microsoft.com/office/drawing/2010/main">
                  <a:solidFill>
                    <a:srgbClr val="FFFFFF"/>
                  </a:solidFill>
                </a14:hiddenFill>
              </a:ext>
            </a:extLst>
          </p:spPr>
        </p:pic>
        <p:pic>
          <p:nvPicPr>
            <p:cNvPr id="99" name="Picture 10" descr="ノートパソコンのイラスト">
              <a:extLst>
                <a:ext uri="{FF2B5EF4-FFF2-40B4-BE49-F238E27FC236}">
                  <a16:creationId xmlns:a16="http://schemas.microsoft.com/office/drawing/2014/main" id="{673D2979-5C15-4134-A2CA-8A7B66936B4A}"/>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4572000" y="4473043"/>
              <a:ext cx="938823" cy="746365"/>
            </a:xfrm>
            <a:prstGeom prst="rect">
              <a:avLst/>
            </a:prstGeom>
            <a:noFill/>
            <a:extLst>
              <a:ext uri="{909E8E84-426E-40DD-AFC4-6F175D3DCCD1}">
                <a14:hiddenFill xmlns:a14="http://schemas.microsoft.com/office/drawing/2010/main">
                  <a:solidFill>
                    <a:srgbClr val="FFFFFF"/>
                  </a:solidFill>
                </a14:hiddenFill>
              </a:ext>
            </a:extLst>
          </p:spPr>
        </p:pic>
      </p:grpSp>
      <p:sp>
        <p:nvSpPr>
          <p:cNvPr id="58" name="正方形/長方形 57">
            <a:extLst>
              <a:ext uri="{FF2B5EF4-FFF2-40B4-BE49-F238E27FC236}">
                <a16:creationId xmlns:a16="http://schemas.microsoft.com/office/drawing/2014/main" id="{24D39EE2-DD4E-4D5A-9D0D-8709FA413703}"/>
              </a:ext>
            </a:extLst>
          </p:cNvPr>
          <p:cNvSpPr/>
          <p:nvPr/>
        </p:nvSpPr>
        <p:spPr>
          <a:xfrm>
            <a:off x="7937501" y="4390139"/>
            <a:ext cx="976048" cy="287998"/>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ja-JP" altLang="en-US" sz="1200" dirty="0">
                <a:solidFill>
                  <a:schemeClr val="tx1"/>
                </a:solidFill>
                <a:latin typeface="メイリオ" panose="020B0604030504040204" pitchFamily="50" charset="-128"/>
                <a:ea typeface="メイリオ" panose="020B0604030504040204" pitchFamily="50" charset="-128"/>
              </a:rPr>
              <a:t>許可書</a:t>
            </a:r>
            <a:r>
              <a:rPr lang="ja-JP" altLang="en-US" sz="1200" dirty="0">
                <a:solidFill>
                  <a:schemeClr val="tx1"/>
                </a:solidFill>
                <a:latin typeface="メイリオ" panose="020B0604030504040204" pitchFamily="50" charset="-128"/>
                <a:ea typeface="メイリオ" panose="020B0604030504040204" pitchFamily="50" charset="-128"/>
              </a:rPr>
              <a:t>交付</a:t>
            </a:r>
            <a:endParaRPr lang="en-US" altLang="ja-JP" sz="1200" dirty="0">
              <a:solidFill>
                <a:schemeClr val="tx1"/>
              </a:solidFill>
              <a:latin typeface="メイリオ" panose="020B0604030504040204" pitchFamily="50" charset="-128"/>
              <a:ea typeface="メイリオ" panose="020B0604030504040204" pitchFamily="50" charset="-128"/>
            </a:endParaRPr>
          </a:p>
        </p:txBody>
      </p:sp>
      <p:pic>
        <p:nvPicPr>
          <p:cNvPr id="59" name="Picture 16" descr="資料・書類の入った封筒のイラスト">
            <a:extLst>
              <a:ext uri="{FF2B5EF4-FFF2-40B4-BE49-F238E27FC236}">
                <a16:creationId xmlns:a16="http://schemas.microsoft.com/office/drawing/2014/main" id="{BE88B436-F51D-418B-B399-9E9DB37A200E}"/>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8193218" y="3805074"/>
            <a:ext cx="464614" cy="454226"/>
          </a:xfrm>
          <a:prstGeom prst="rect">
            <a:avLst/>
          </a:prstGeom>
          <a:noFill/>
          <a:extLst>
            <a:ext uri="{909E8E84-426E-40DD-AFC4-6F175D3DCCD1}">
              <a14:hiddenFill xmlns:a14="http://schemas.microsoft.com/office/drawing/2010/main">
                <a:solidFill>
                  <a:srgbClr val="FFFFFF"/>
                </a:solidFill>
              </a14:hiddenFill>
            </a:ext>
          </a:extLst>
        </p:spPr>
      </p:pic>
      <p:sp>
        <p:nvSpPr>
          <p:cNvPr id="71" name="正方形/長方形 70"/>
          <p:cNvSpPr/>
          <p:nvPr/>
        </p:nvSpPr>
        <p:spPr>
          <a:xfrm>
            <a:off x="3027707" y="2541090"/>
            <a:ext cx="1195774" cy="347446"/>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t"/>
          <a:lstStyle/>
          <a:p>
            <a:pPr algn="ctr"/>
            <a:r>
              <a:rPr kumimoji="1" lang="ja-JP" altLang="en-US" sz="1200" dirty="0">
                <a:solidFill>
                  <a:schemeClr val="tx1"/>
                </a:solidFill>
                <a:latin typeface="メイリオ" panose="020B0604030504040204" pitchFamily="50" charset="-128"/>
                <a:ea typeface="メイリオ" panose="020B0604030504040204" pitchFamily="50" charset="-128"/>
              </a:rPr>
              <a:t>窓口で職員が</a:t>
            </a:r>
            <a:endParaRPr kumimoji="1" lang="en-US" altLang="ja-JP" sz="1200" dirty="0">
              <a:solidFill>
                <a:schemeClr val="tx1"/>
              </a:solidFill>
              <a:latin typeface="メイリオ" panose="020B0604030504040204" pitchFamily="50" charset="-128"/>
              <a:ea typeface="メイリオ" panose="020B0604030504040204" pitchFamily="50" charset="-128"/>
            </a:endParaRPr>
          </a:p>
          <a:p>
            <a:pPr algn="ctr"/>
            <a:r>
              <a:rPr kumimoji="1" lang="ja-JP" altLang="en-US" sz="1200" dirty="0">
                <a:solidFill>
                  <a:schemeClr val="tx1"/>
                </a:solidFill>
                <a:latin typeface="メイリオ" panose="020B0604030504040204" pitchFamily="50" charset="-128"/>
                <a:ea typeface="メイリオ" panose="020B0604030504040204" pitchFamily="50" charset="-128"/>
              </a:rPr>
              <a:t>手数料を確認</a:t>
            </a:r>
          </a:p>
        </p:txBody>
      </p:sp>
      <p:sp>
        <p:nvSpPr>
          <p:cNvPr id="67" name="正方形/長方形 66">
            <a:extLst>
              <a:ext uri="{FF2B5EF4-FFF2-40B4-BE49-F238E27FC236}">
                <a16:creationId xmlns:a16="http://schemas.microsoft.com/office/drawing/2014/main" id="{8D86552B-8F86-483A-8DC2-9C8B60E6484D}"/>
              </a:ext>
            </a:extLst>
          </p:cNvPr>
          <p:cNvSpPr/>
          <p:nvPr/>
        </p:nvSpPr>
        <p:spPr>
          <a:xfrm>
            <a:off x="6282190" y="2529807"/>
            <a:ext cx="1403914" cy="30724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t"/>
          <a:lstStyle/>
          <a:p>
            <a:pPr algn="ctr"/>
            <a:r>
              <a:rPr kumimoji="1" lang="ja-JP" altLang="en-US" sz="1200" dirty="0">
                <a:solidFill>
                  <a:schemeClr val="tx1"/>
                </a:solidFill>
                <a:latin typeface="メイリオ" panose="020B0604030504040204" pitchFamily="50" charset="-128"/>
                <a:ea typeface="メイリオ" panose="020B0604030504040204" pitchFamily="50" charset="-128"/>
              </a:rPr>
              <a:t>紙の申請内容を</a:t>
            </a:r>
            <a:endParaRPr kumimoji="1" lang="en-US" altLang="ja-JP" sz="1200" dirty="0">
              <a:solidFill>
                <a:schemeClr val="tx1"/>
              </a:solidFill>
              <a:latin typeface="メイリオ" panose="020B0604030504040204" pitchFamily="50" charset="-128"/>
              <a:ea typeface="メイリオ" panose="020B0604030504040204" pitchFamily="50" charset="-128"/>
            </a:endParaRPr>
          </a:p>
          <a:p>
            <a:pPr algn="ctr"/>
            <a:r>
              <a:rPr kumimoji="1" lang="ja-JP" altLang="en-US" sz="1200" dirty="0">
                <a:solidFill>
                  <a:schemeClr val="tx1"/>
                </a:solidFill>
                <a:latin typeface="メイリオ" panose="020B0604030504040204" pitchFamily="50" charset="-128"/>
                <a:ea typeface="メイリオ" panose="020B0604030504040204" pitchFamily="50" charset="-128"/>
              </a:rPr>
              <a:t>職員が審査手続き</a:t>
            </a:r>
          </a:p>
        </p:txBody>
      </p:sp>
      <p:pic>
        <p:nvPicPr>
          <p:cNvPr id="82" name="Picture 22" descr="忙しく仕事をしている男性会社員のイラスト">
            <a:extLst>
              <a:ext uri="{FF2B5EF4-FFF2-40B4-BE49-F238E27FC236}">
                <a16:creationId xmlns:a16="http://schemas.microsoft.com/office/drawing/2014/main" id="{B6A49B07-EBD5-407C-8007-918E625EFEEA}"/>
              </a:ext>
            </a:extLst>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3335098" y="2012316"/>
            <a:ext cx="580993" cy="526792"/>
          </a:xfrm>
          <a:prstGeom prst="rect">
            <a:avLst/>
          </a:prstGeom>
          <a:noFill/>
          <a:extLst>
            <a:ext uri="{909E8E84-426E-40DD-AFC4-6F175D3DCCD1}">
              <a14:hiddenFill xmlns:a14="http://schemas.microsoft.com/office/drawing/2010/main">
                <a:solidFill>
                  <a:srgbClr val="FFFFFF"/>
                </a:solidFill>
              </a14:hiddenFill>
            </a:ext>
          </a:extLst>
        </p:spPr>
      </p:pic>
      <p:pic>
        <p:nvPicPr>
          <p:cNvPr id="89" name="Picture 22" descr="忙しく仕事をしている男性会社員のイラスト">
            <a:extLst>
              <a:ext uri="{FF2B5EF4-FFF2-40B4-BE49-F238E27FC236}">
                <a16:creationId xmlns:a16="http://schemas.microsoft.com/office/drawing/2014/main" id="{351EA621-AAFD-4106-9CD8-CF1CD54C31EF}"/>
              </a:ext>
            </a:extLst>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6693651" y="2012316"/>
            <a:ext cx="580993" cy="526792"/>
          </a:xfrm>
          <a:prstGeom prst="rect">
            <a:avLst/>
          </a:prstGeom>
          <a:noFill/>
          <a:extLst>
            <a:ext uri="{909E8E84-426E-40DD-AFC4-6F175D3DCCD1}">
              <a14:hiddenFill xmlns:a14="http://schemas.microsoft.com/office/drawing/2010/main">
                <a:solidFill>
                  <a:srgbClr val="FFFFFF"/>
                </a:solidFill>
              </a14:hiddenFill>
            </a:ext>
          </a:extLst>
        </p:spPr>
      </p:pic>
      <p:sp>
        <p:nvSpPr>
          <p:cNvPr id="62" name="正方形/長方形 61">
            <a:extLst>
              <a:ext uri="{FF2B5EF4-FFF2-40B4-BE49-F238E27FC236}">
                <a16:creationId xmlns:a16="http://schemas.microsoft.com/office/drawing/2014/main" id="{A14CEE4D-78E8-4DB6-B9CB-C196AEA1FD99}"/>
              </a:ext>
            </a:extLst>
          </p:cNvPr>
          <p:cNvSpPr/>
          <p:nvPr/>
        </p:nvSpPr>
        <p:spPr>
          <a:xfrm>
            <a:off x="682935" y="2564014"/>
            <a:ext cx="2242360" cy="326554"/>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t"/>
          <a:lstStyle/>
          <a:p>
            <a:pPr algn="ctr"/>
            <a:r>
              <a:rPr kumimoji="1" lang="ja-JP" altLang="en-US" sz="1200" dirty="0">
                <a:solidFill>
                  <a:schemeClr val="tx1"/>
                </a:solidFill>
                <a:latin typeface="メイリオ" panose="020B0604030504040204" pitchFamily="50" charset="-128"/>
                <a:ea typeface="メイリオ" panose="020B0604030504040204" pitchFamily="50" charset="-128"/>
              </a:rPr>
              <a:t>窓口（又は郵送）で申請</a:t>
            </a:r>
            <a:endParaRPr kumimoji="1" lang="en-US" altLang="ja-JP" sz="1200" dirty="0">
              <a:solidFill>
                <a:schemeClr val="tx1"/>
              </a:solidFill>
              <a:latin typeface="メイリオ" panose="020B0604030504040204" pitchFamily="50" charset="-128"/>
              <a:ea typeface="メイリオ" panose="020B0604030504040204" pitchFamily="50" charset="-128"/>
            </a:endParaRPr>
          </a:p>
          <a:p>
            <a:pPr algn="ctr"/>
            <a:r>
              <a:rPr lang="ja-JP" altLang="en-US" sz="1200" dirty="0">
                <a:solidFill>
                  <a:schemeClr val="tx1"/>
                </a:solidFill>
                <a:latin typeface="メイリオ" panose="020B0604030504040204" pitchFamily="50" charset="-128"/>
                <a:ea typeface="メイリオ" panose="020B0604030504040204" pitchFamily="50" charset="-128"/>
              </a:rPr>
              <a:t>（申請受付は平日のみ）</a:t>
            </a:r>
            <a:endParaRPr kumimoji="1" lang="ja-JP" altLang="en-US" sz="1200" dirty="0">
              <a:solidFill>
                <a:schemeClr val="tx1"/>
              </a:solidFill>
              <a:latin typeface="メイリオ" panose="020B0604030504040204" pitchFamily="50" charset="-128"/>
              <a:ea typeface="メイリオ" panose="020B0604030504040204" pitchFamily="50" charset="-128"/>
            </a:endParaRPr>
          </a:p>
        </p:txBody>
      </p:sp>
      <p:grpSp>
        <p:nvGrpSpPr>
          <p:cNvPr id="78" name="グループ化 77">
            <a:extLst>
              <a:ext uri="{FF2B5EF4-FFF2-40B4-BE49-F238E27FC236}">
                <a16:creationId xmlns:a16="http://schemas.microsoft.com/office/drawing/2014/main" id="{9DAFF313-D498-4287-8FF0-F5299838F240}"/>
              </a:ext>
            </a:extLst>
          </p:cNvPr>
          <p:cNvGrpSpPr/>
          <p:nvPr/>
        </p:nvGrpSpPr>
        <p:grpSpPr>
          <a:xfrm>
            <a:off x="922318" y="1989168"/>
            <a:ext cx="1763592" cy="573088"/>
            <a:chOff x="1414551" y="2557284"/>
            <a:chExt cx="1966991" cy="704948"/>
          </a:xfrm>
        </p:grpSpPr>
        <p:pic>
          <p:nvPicPr>
            <p:cNvPr id="79" name="Picture 2" descr="相談窓口のイラスト">
              <a:extLst>
                <a:ext uri="{FF2B5EF4-FFF2-40B4-BE49-F238E27FC236}">
                  <a16:creationId xmlns:a16="http://schemas.microsoft.com/office/drawing/2014/main" id="{7B6F572F-8A76-496D-ADD4-F334E3F8651A}"/>
                </a:ext>
              </a:extLst>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2547285" y="2557284"/>
              <a:ext cx="834257" cy="704948"/>
            </a:xfrm>
            <a:prstGeom prst="rect">
              <a:avLst/>
            </a:prstGeom>
            <a:noFill/>
            <a:extLst>
              <a:ext uri="{909E8E84-426E-40DD-AFC4-6F175D3DCCD1}">
                <a14:hiddenFill xmlns:a14="http://schemas.microsoft.com/office/drawing/2010/main">
                  <a:solidFill>
                    <a:srgbClr val="FFFFFF"/>
                  </a:solidFill>
                </a14:hiddenFill>
              </a:ext>
            </a:extLst>
          </p:spPr>
        </p:pic>
        <p:pic>
          <p:nvPicPr>
            <p:cNvPr id="80" name="Picture 4" descr="暑い日に外回りをする男性会社員のイラスト">
              <a:extLst>
                <a:ext uri="{FF2B5EF4-FFF2-40B4-BE49-F238E27FC236}">
                  <a16:creationId xmlns:a16="http://schemas.microsoft.com/office/drawing/2014/main" id="{0DF33B99-16D1-4A31-9E29-15EADCD09208}"/>
                </a:ext>
              </a:extLst>
            </p:cNvPr>
            <p:cNvPicPr>
              <a:picLocks noChangeAspect="1" noChangeArrowheads="1"/>
            </p:cNvPicPr>
            <p:nvPr/>
          </p:nvPicPr>
          <p:blipFill rotWithShape="1">
            <a:blip r:embed="rId16" cstate="print">
              <a:extLst>
                <a:ext uri="{28A0092B-C50C-407E-A947-70E740481C1C}">
                  <a14:useLocalDpi xmlns:a14="http://schemas.microsoft.com/office/drawing/2010/main" val="0"/>
                </a:ext>
              </a:extLst>
            </a:blip>
            <a:srcRect/>
            <a:stretch/>
          </p:blipFill>
          <p:spPr bwMode="auto">
            <a:xfrm>
              <a:off x="1414551" y="2579350"/>
              <a:ext cx="478560" cy="660816"/>
            </a:xfrm>
            <a:prstGeom prst="rect">
              <a:avLst/>
            </a:prstGeom>
            <a:noFill/>
            <a:extLst>
              <a:ext uri="{909E8E84-426E-40DD-AFC4-6F175D3DCCD1}">
                <a14:hiddenFill xmlns:a14="http://schemas.microsoft.com/office/drawing/2010/main">
                  <a:solidFill>
                    <a:srgbClr val="FFFFFF"/>
                  </a:solidFill>
                </a14:hiddenFill>
              </a:ext>
            </a:extLst>
          </p:spPr>
        </p:pic>
        <p:sp>
          <p:nvSpPr>
            <p:cNvPr id="81" name="右矢印 1">
              <a:extLst>
                <a:ext uri="{FF2B5EF4-FFF2-40B4-BE49-F238E27FC236}">
                  <a16:creationId xmlns:a16="http://schemas.microsoft.com/office/drawing/2014/main" id="{ADFDA05F-7DA4-4DAC-A087-AF1842B2B02E}"/>
                </a:ext>
              </a:extLst>
            </p:cNvPr>
            <p:cNvSpPr/>
            <p:nvPr/>
          </p:nvSpPr>
          <p:spPr>
            <a:xfrm>
              <a:off x="2095484" y="2790514"/>
              <a:ext cx="249428" cy="238488"/>
            </a:xfrm>
            <a:prstGeom prst="rightArrow">
              <a:avLst/>
            </a:prstGeom>
            <a:solidFill>
              <a:schemeClr val="accent5">
                <a:lumMod val="20000"/>
                <a:lumOff val="80000"/>
              </a:schemeClr>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t"/>
            <a:lstStyle/>
            <a:p>
              <a:pPr algn="ctr"/>
              <a:endParaRPr kumimoji="1" lang="ja-JP" altLang="en-US" sz="1050" b="1" dirty="0">
                <a:solidFill>
                  <a:schemeClr val="tx1"/>
                </a:solidFill>
                <a:latin typeface="メイリオ" panose="020B0604030504040204" pitchFamily="50" charset="-128"/>
                <a:ea typeface="メイリオ" panose="020B0604030504040204" pitchFamily="50" charset="-128"/>
              </a:endParaRPr>
            </a:p>
          </p:txBody>
        </p:sp>
      </p:grpSp>
      <p:sp>
        <p:nvSpPr>
          <p:cNvPr id="63" name="正方形/長方形 62">
            <a:extLst>
              <a:ext uri="{FF2B5EF4-FFF2-40B4-BE49-F238E27FC236}">
                <a16:creationId xmlns:a16="http://schemas.microsoft.com/office/drawing/2014/main" id="{5A679FE9-BEAA-4C63-AEC1-C5D0CE31B04E}"/>
              </a:ext>
            </a:extLst>
          </p:cNvPr>
          <p:cNvSpPr/>
          <p:nvPr/>
        </p:nvSpPr>
        <p:spPr>
          <a:xfrm>
            <a:off x="4574097" y="2536302"/>
            <a:ext cx="1440926" cy="324227"/>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t"/>
          <a:lstStyle/>
          <a:p>
            <a:pPr algn="ctr"/>
            <a:r>
              <a:rPr lang="ja-JP" altLang="en-US" sz="1200" dirty="0">
                <a:solidFill>
                  <a:schemeClr val="tx1"/>
                </a:solidFill>
                <a:latin typeface="メイリオ" panose="020B0604030504040204" pitchFamily="50" charset="-128"/>
                <a:ea typeface="メイリオ" panose="020B0604030504040204" pitchFamily="50" charset="-128"/>
              </a:rPr>
              <a:t>納付窓口に移動し</a:t>
            </a:r>
            <a:endParaRPr lang="en-US" altLang="ja-JP" sz="1200" dirty="0">
              <a:solidFill>
                <a:schemeClr val="tx1"/>
              </a:solidFill>
              <a:latin typeface="メイリオ" panose="020B0604030504040204" pitchFamily="50" charset="-128"/>
              <a:ea typeface="メイリオ" panose="020B0604030504040204" pitchFamily="50" charset="-128"/>
            </a:endParaRPr>
          </a:p>
          <a:p>
            <a:pPr algn="ctr"/>
            <a:r>
              <a:rPr kumimoji="1" lang="ja-JP" altLang="en-US" sz="1200" dirty="0">
                <a:solidFill>
                  <a:schemeClr val="tx1"/>
                </a:solidFill>
                <a:latin typeface="メイリオ" panose="020B0604030504040204" pitchFamily="50" charset="-128"/>
                <a:ea typeface="メイリオ" panose="020B0604030504040204" pitchFamily="50" charset="-128"/>
              </a:rPr>
              <a:t>手数料納付</a:t>
            </a:r>
          </a:p>
        </p:txBody>
      </p:sp>
      <p:grpSp>
        <p:nvGrpSpPr>
          <p:cNvPr id="83" name="グループ化 82">
            <a:extLst>
              <a:ext uri="{FF2B5EF4-FFF2-40B4-BE49-F238E27FC236}">
                <a16:creationId xmlns:a16="http://schemas.microsoft.com/office/drawing/2014/main" id="{6C0ADBBB-7BD0-4C56-A1B8-DE85510C588D}"/>
              </a:ext>
            </a:extLst>
          </p:cNvPr>
          <p:cNvGrpSpPr/>
          <p:nvPr/>
        </p:nvGrpSpPr>
        <p:grpSpPr>
          <a:xfrm>
            <a:off x="4608732" y="2032863"/>
            <a:ext cx="1371656" cy="485699"/>
            <a:chOff x="1412221" y="4422673"/>
            <a:chExt cx="1976328" cy="771814"/>
          </a:xfrm>
        </p:grpSpPr>
        <p:pic>
          <p:nvPicPr>
            <p:cNvPr id="84" name="Picture 14" descr="納付書のイラスト">
              <a:extLst>
                <a:ext uri="{FF2B5EF4-FFF2-40B4-BE49-F238E27FC236}">
                  <a16:creationId xmlns:a16="http://schemas.microsoft.com/office/drawing/2014/main" id="{A1E9D546-F7EB-463D-9423-E2F0DA8E82AD}"/>
                </a:ext>
              </a:extLst>
            </p:cNvPr>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1909264" y="4604568"/>
              <a:ext cx="719560" cy="505292"/>
            </a:xfrm>
            <a:prstGeom prst="rect">
              <a:avLst/>
            </a:prstGeom>
            <a:noFill/>
            <a:extLst>
              <a:ext uri="{909E8E84-426E-40DD-AFC4-6F175D3DCCD1}">
                <a14:hiddenFill xmlns:a14="http://schemas.microsoft.com/office/drawing/2010/main">
                  <a:solidFill>
                    <a:srgbClr val="FFFFFF"/>
                  </a:solidFill>
                </a14:hiddenFill>
              </a:ext>
            </a:extLst>
          </p:spPr>
        </p:pic>
        <p:pic>
          <p:nvPicPr>
            <p:cNvPr id="85" name="Picture 8" descr="https://1.bp.blogspot.com/-7yJbbKJLf9Q/XWS5j6yqqhI/AAAAAAABUT8/44wpuPwSQkQ8-6b2rPn_ieJDiFxmdjjYwCLcBGAs/s1600/kakedasu_people6.png">
              <a:extLst>
                <a:ext uri="{FF2B5EF4-FFF2-40B4-BE49-F238E27FC236}">
                  <a16:creationId xmlns:a16="http://schemas.microsoft.com/office/drawing/2014/main" id="{6DC1BD79-C587-4280-8761-ABAE25E77373}"/>
                </a:ext>
              </a:extLst>
            </p:cNvPr>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flipH="1">
              <a:off x="1412221" y="4503306"/>
              <a:ext cx="352275" cy="649380"/>
            </a:xfrm>
            <a:prstGeom prst="rect">
              <a:avLst/>
            </a:prstGeom>
            <a:noFill/>
            <a:extLst>
              <a:ext uri="{909E8E84-426E-40DD-AFC4-6F175D3DCCD1}">
                <a14:hiddenFill xmlns:a14="http://schemas.microsoft.com/office/drawing/2010/main">
                  <a:solidFill>
                    <a:srgbClr val="FFFFFF"/>
                  </a:solidFill>
                </a14:hiddenFill>
              </a:ext>
            </a:extLst>
          </p:spPr>
        </p:pic>
        <p:grpSp>
          <p:nvGrpSpPr>
            <p:cNvPr id="86" name="グループ化 85">
              <a:extLst>
                <a:ext uri="{FF2B5EF4-FFF2-40B4-BE49-F238E27FC236}">
                  <a16:creationId xmlns:a16="http://schemas.microsoft.com/office/drawing/2014/main" id="{C6CAA525-68DA-4FE9-9293-659DFCC8C923}"/>
                </a:ext>
              </a:extLst>
            </p:cNvPr>
            <p:cNvGrpSpPr/>
            <p:nvPr/>
          </p:nvGrpSpPr>
          <p:grpSpPr>
            <a:xfrm>
              <a:off x="2644155" y="4422673"/>
              <a:ext cx="744394" cy="771814"/>
              <a:chOff x="2403315" y="4866076"/>
              <a:chExt cx="744394" cy="771814"/>
            </a:xfrm>
          </p:grpSpPr>
          <p:pic>
            <p:nvPicPr>
              <p:cNvPr id="87" name="Picture 8" descr="https://4.bp.blogspot.com/-itYUDFV7_8c/WLEuwtQDrWI/AAAAAAABCGQ/BS7M7VZaSek3CFxtQ3v1k7q9BuLeWwPIwCLcB/s800/job_ginkou_uketsuke.png">
                <a:extLst>
                  <a:ext uri="{FF2B5EF4-FFF2-40B4-BE49-F238E27FC236}">
                    <a16:creationId xmlns:a16="http://schemas.microsoft.com/office/drawing/2014/main" id="{CADDDDF7-6BE6-4745-8957-E239818A8516}"/>
                  </a:ext>
                </a:extLst>
              </p:cNvPr>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2532752" y="4866076"/>
                <a:ext cx="485520" cy="771813"/>
              </a:xfrm>
              <a:prstGeom prst="rect">
                <a:avLst/>
              </a:prstGeom>
              <a:noFill/>
              <a:extLst>
                <a:ext uri="{909E8E84-426E-40DD-AFC4-6F175D3DCCD1}">
                  <a14:hiddenFill xmlns:a14="http://schemas.microsoft.com/office/drawing/2010/main">
                    <a:solidFill>
                      <a:srgbClr val="FFFFFF"/>
                    </a:solidFill>
                  </a14:hiddenFill>
                </a:ext>
              </a:extLst>
            </p:spPr>
          </p:pic>
          <p:pic>
            <p:nvPicPr>
              <p:cNvPr id="88" name="図 87">
                <a:extLst>
                  <a:ext uri="{FF2B5EF4-FFF2-40B4-BE49-F238E27FC236}">
                    <a16:creationId xmlns:a16="http://schemas.microsoft.com/office/drawing/2014/main" id="{2DC51E3B-EC67-4A6C-96F4-05A4F6259039}"/>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2403315" y="5247115"/>
                <a:ext cx="744394" cy="390775"/>
              </a:xfrm>
              <a:prstGeom prst="rect">
                <a:avLst/>
              </a:prstGeom>
            </p:spPr>
          </p:pic>
        </p:grpSp>
      </p:grpSp>
      <p:sp>
        <p:nvSpPr>
          <p:cNvPr id="64" name="正方形/長方形 63">
            <a:extLst>
              <a:ext uri="{FF2B5EF4-FFF2-40B4-BE49-F238E27FC236}">
                <a16:creationId xmlns:a16="http://schemas.microsoft.com/office/drawing/2014/main" id="{FC6DDC14-0486-45F9-A94E-8FB1CDE08922}"/>
              </a:ext>
            </a:extLst>
          </p:cNvPr>
          <p:cNvSpPr/>
          <p:nvPr/>
        </p:nvSpPr>
        <p:spPr>
          <a:xfrm>
            <a:off x="7968051" y="2588960"/>
            <a:ext cx="914948" cy="198606"/>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algn="ctr"/>
            <a:r>
              <a:rPr kumimoji="1" lang="ja-JP" altLang="en-US" sz="1200" dirty="0">
                <a:solidFill>
                  <a:schemeClr val="tx1"/>
                </a:solidFill>
                <a:latin typeface="メイリオ" panose="020B0604030504040204" pitchFamily="50" charset="-128"/>
                <a:ea typeface="メイリオ" panose="020B0604030504040204" pitchFamily="50" charset="-128"/>
              </a:rPr>
              <a:t>許可書</a:t>
            </a:r>
            <a:r>
              <a:rPr lang="ja-JP" altLang="en-US" sz="1200" dirty="0">
                <a:solidFill>
                  <a:schemeClr val="tx1"/>
                </a:solidFill>
                <a:latin typeface="メイリオ" panose="020B0604030504040204" pitchFamily="50" charset="-128"/>
                <a:ea typeface="メイリオ" panose="020B0604030504040204" pitchFamily="50" charset="-128"/>
              </a:rPr>
              <a:t>交付</a:t>
            </a:r>
            <a:endParaRPr kumimoji="1" lang="ja-JP" altLang="en-US" sz="1200" dirty="0">
              <a:solidFill>
                <a:schemeClr val="tx1"/>
              </a:solidFill>
              <a:latin typeface="メイリオ" panose="020B0604030504040204" pitchFamily="50" charset="-128"/>
              <a:ea typeface="メイリオ" panose="020B0604030504040204" pitchFamily="50" charset="-128"/>
            </a:endParaRPr>
          </a:p>
        </p:txBody>
      </p:sp>
      <p:pic>
        <p:nvPicPr>
          <p:cNvPr id="70" name="Picture 16" descr="資料・書類の入った封筒のイラスト">
            <a:extLst>
              <a:ext uri="{FF2B5EF4-FFF2-40B4-BE49-F238E27FC236}">
                <a16:creationId xmlns:a16="http://schemas.microsoft.com/office/drawing/2014/main" id="{FFA31C64-667E-4E87-9CF3-2C06D5219F97}"/>
              </a:ext>
            </a:extLst>
          </p:cNvPr>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8217240" y="2086858"/>
            <a:ext cx="416570" cy="377708"/>
          </a:xfrm>
          <a:prstGeom prst="rect">
            <a:avLst/>
          </a:prstGeom>
          <a:noFill/>
          <a:extLst>
            <a:ext uri="{909E8E84-426E-40DD-AFC4-6F175D3DCCD1}">
              <a14:hiddenFill xmlns:a14="http://schemas.microsoft.com/office/drawing/2010/main">
                <a:solidFill>
                  <a:srgbClr val="FFFFFF"/>
                </a:solidFill>
              </a14:hiddenFill>
            </a:ext>
          </a:extLst>
        </p:spPr>
      </p:pic>
      <p:sp>
        <p:nvSpPr>
          <p:cNvPr id="108" name="四角形吹き出し 51">
            <a:extLst>
              <a:ext uri="{FF2B5EF4-FFF2-40B4-BE49-F238E27FC236}">
                <a16:creationId xmlns:a16="http://schemas.microsoft.com/office/drawing/2014/main" id="{2AAC8CA3-0ADD-4373-9940-45A0CBC82739}"/>
              </a:ext>
            </a:extLst>
          </p:cNvPr>
          <p:cNvSpPr/>
          <p:nvPr/>
        </p:nvSpPr>
        <p:spPr>
          <a:xfrm>
            <a:off x="5294560" y="5680504"/>
            <a:ext cx="3665190" cy="853841"/>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b"/>
          <a:lstStyle/>
          <a:p>
            <a:pPr>
              <a:lnSpc>
                <a:spcPts val="1100"/>
              </a:lnSpc>
            </a:pPr>
            <a:r>
              <a:rPr lang="ja-JP" altLang="en-US" sz="1000" b="1" dirty="0">
                <a:solidFill>
                  <a:schemeClr val="tx1"/>
                </a:solidFill>
                <a:latin typeface="メイリオ" panose="020B0604030504040204" pitchFamily="50" charset="-128"/>
                <a:ea typeface="メイリオ" panose="020B0604030504040204" pitchFamily="50" charset="-128"/>
              </a:rPr>
              <a:t>デジタル技術の効果的活用により、事務作業等の手続きに</a:t>
            </a:r>
            <a:endParaRPr lang="en-US" altLang="ja-JP" sz="1000" b="1" dirty="0">
              <a:solidFill>
                <a:schemeClr val="tx1"/>
              </a:solidFill>
              <a:latin typeface="メイリオ" panose="020B0604030504040204" pitchFamily="50" charset="-128"/>
              <a:ea typeface="メイリオ" panose="020B0604030504040204" pitchFamily="50" charset="-128"/>
            </a:endParaRPr>
          </a:p>
          <a:p>
            <a:pPr>
              <a:lnSpc>
                <a:spcPts val="1100"/>
              </a:lnSpc>
            </a:pPr>
            <a:r>
              <a:rPr lang="ja-JP" altLang="en-US" sz="1000" b="1" dirty="0">
                <a:solidFill>
                  <a:schemeClr val="tx1"/>
                </a:solidFill>
                <a:latin typeface="メイリオ" panose="020B0604030504040204" pitchFamily="50" charset="-128"/>
                <a:ea typeface="メイリオ" panose="020B0604030504040204" pitchFamily="50" charset="-128"/>
              </a:rPr>
              <a:t>要する時間を削減</a:t>
            </a:r>
            <a:endParaRPr lang="en-US" altLang="ja-JP" sz="1000" b="1" dirty="0">
              <a:solidFill>
                <a:schemeClr val="tx1"/>
              </a:solidFill>
              <a:latin typeface="メイリオ" panose="020B0604030504040204" pitchFamily="50" charset="-128"/>
              <a:ea typeface="メイリオ" panose="020B0604030504040204" pitchFamily="50" charset="-128"/>
            </a:endParaRPr>
          </a:p>
          <a:p>
            <a:endParaRPr lang="en-US" altLang="ja-JP" sz="200" dirty="0">
              <a:solidFill>
                <a:schemeClr val="tx1"/>
              </a:solidFill>
              <a:latin typeface="メイリオ" panose="020B0604030504040204" pitchFamily="50" charset="-128"/>
              <a:ea typeface="メイリオ" panose="020B0604030504040204" pitchFamily="50" charset="-128"/>
            </a:endParaRPr>
          </a:p>
          <a:p>
            <a:r>
              <a:rPr lang="ja-JP" altLang="en-US" sz="1000" b="1" dirty="0">
                <a:solidFill>
                  <a:schemeClr val="tx1"/>
                </a:solidFill>
                <a:latin typeface="メイリオ" panose="020B0604030504040204" pitchFamily="50" charset="-128"/>
                <a:ea typeface="メイリオ" panose="020B0604030504040204" pitchFamily="50" charset="-128"/>
              </a:rPr>
              <a:t>　⇒　施策検討等の業務への注力が一層可能に</a:t>
            </a:r>
            <a:endParaRPr lang="en-US" altLang="ja-JP" sz="1000" b="1" dirty="0">
              <a:solidFill>
                <a:schemeClr val="tx1"/>
              </a:solidFill>
              <a:latin typeface="メイリオ" panose="020B0604030504040204" pitchFamily="50" charset="-128"/>
              <a:ea typeface="メイリオ" panose="020B0604030504040204" pitchFamily="50" charset="-128"/>
            </a:endParaRPr>
          </a:p>
          <a:p>
            <a:endParaRPr lang="en-US" altLang="ja-JP" sz="200" dirty="0">
              <a:solidFill>
                <a:schemeClr val="tx1"/>
              </a:solidFill>
              <a:latin typeface="メイリオ" panose="020B0604030504040204" pitchFamily="50" charset="-128"/>
              <a:ea typeface="メイリオ" panose="020B0604030504040204" pitchFamily="50" charset="-128"/>
            </a:endParaRPr>
          </a:p>
          <a:p>
            <a:pPr>
              <a:lnSpc>
                <a:spcPts val="1100"/>
              </a:lnSpc>
            </a:pPr>
            <a:r>
              <a:rPr lang="ja-JP" altLang="en-US" sz="1000" dirty="0">
                <a:solidFill>
                  <a:srgbClr val="FF0000"/>
                </a:solidFill>
                <a:latin typeface="メイリオ" panose="020B0604030504040204" pitchFamily="50" charset="-128"/>
                <a:ea typeface="メイリオ" panose="020B0604030504040204" pitchFamily="50" charset="-128"/>
              </a:rPr>
              <a:t>　　</a:t>
            </a:r>
            <a:r>
              <a:rPr lang="ja-JP" altLang="en-US" sz="1000" dirty="0">
                <a:solidFill>
                  <a:schemeClr val="tx1"/>
                </a:solidFill>
                <a:latin typeface="メイリオ" panose="020B0604030504040204" pitchFamily="50" charset="-128"/>
                <a:ea typeface="メイリオ" panose="020B0604030504040204" pitchFamily="50" charset="-128"/>
              </a:rPr>
              <a:t>⇒　将来的に電子署名を用いた電子交付の導入による</a:t>
            </a:r>
            <a:endParaRPr lang="en-US" altLang="ja-JP" sz="1000" dirty="0">
              <a:solidFill>
                <a:schemeClr val="tx1"/>
              </a:solidFill>
              <a:latin typeface="メイリオ" panose="020B0604030504040204" pitchFamily="50" charset="-128"/>
              <a:ea typeface="メイリオ" panose="020B0604030504040204" pitchFamily="50" charset="-128"/>
            </a:endParaRPr>
          </a:p>
          <a:p>
            <a:pPr>
              <a:lnSpc>
                <a:spcPts val="1100"/>
              </a:lnSpc>
            </a:pPr>
            <a:r>
              <a:rPr lang="ja-JP" altLang="en-US" sz="1000" dirty="0">
                <a:solidFill>
                  <a:schemeClr val="tx1"/>
                </a:solidFill>
                <a:latin typeface="メイリオ" panose="020B0604030504040204" pitchFamily="50" charset="-128"/>
                <a:ea typeface="メイリオ" panose="020B0604030504040204" pitchFamily="50" charset="-128"/>
              </a:rPr>
              <a:t>　　　　さらなる府民サービス向上を検討</a:t>
            </a:r>
          </a:p>
        </p:txBody>
      </p:sp>
      <p:cxnSp>
        <p:nvCxnSpPr>
          <p:cNvPr id="117" name="直線コネクタ 116">
            <a:extLst>
              <a:ext uri="{FF2B5EF4-FFF2-40B4-BE49-F238E27FC236}">
                <a16:creationId xmlns:a16="http://schemas.microsoft.com/office/drawing/2014/main" id="{E5030999-8476-4F40-85EA-2F950CDF7C72}"/>
              </a:ext>
            </a:extLst>
          </p:cNvPr>
          <p:cNvCxnSpPr/>
          <p:nvPr/>
        </p:nvCxnSpPr>
        <p:spPr>
          <a:xfrm>
            <a:off x="375417" y="3024862"/>
            <a:ext cx="8460000" cy="0"/>
          </a:xfrm>
          <a:prstGeom prst="line">
            <a:avLst/>
          </a:prstGeom>
          <a:ln>
            <a:prstDash val="dash"/>
          </a:ln>
        </p:spPr>
        <p:style>
          <a:lnRef idx="1">
            <a:schemeClr val="dk1"/>
          </a:lnRef>
          <a:fillRef idx="0">
            <a:schemeClr val="dk1"/>
          </a:fillRef>
          <a:effectRef idx="0">
            <a:schemeClr val="dk1"/>
          </a:effectRef>
          <a:fontRef idx="minor">
            <a:schemeClr val="tx1"/>
          </a:fontRef>
        </p:style>
      </p:cxnSp>
      <p:sp>
        <p:nvSpPr>
          <p:cNvPr id="123" name="角丸四角形 46">
            <a:extLst>
              <a:ext uri="{FF2B5EF4-FFF2-40B4-BE49-F238E27FC236}">
                <a16:creationId xmlns:a16="http://schemas.microsoft.com/office/drawing/2014/main" id="{B03C9D83-636B-416A-9B42-2D832AABE743}"/>
              </a:ext>
            </a:extLst>
          </p:cNvPr>
          <p:cNvSpPr/>
          <p:nvPr/>
        </p:nvSpPr>
        <p:spPr>
          <a:xfrm>
            <a:off x="1185507" y="5104137"/>
            <a:ext cx="2952000" cy="396000"/>
          </a:xfrm>
          <a:prstGeom prst="roundRect">
            <a:avLst/>
          </a:prstGeom>
          <a:solidFill>
            <a:schemeClr val="accent6">
              <a:lumMod val="40000"/>
              <a:lumOff val="60000"/>
            </a:schemeClr>
          </a:solidFill>
          <a:ln w="9525">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72000" tIns="72000" rIns="72000" rtlCol="0" anchor="ctr"/>
          <a:lstStyle/>
          <a:p>
            <a:pPr algn="ctr"/>
            <a:r>
              <a:rPr kumimoji="1" lang="ja-JP" altLang="en-US" sz="900" b="1" dirty="0">
                <a:solidFill>
                  <a:schemeClr val="tx1"/>
                </a:solidFill>
                <a:latin typeface="メイリオ" panose="020B0604030504040204" pitchFamily="50" charset="-128"/>
                <a:ea typeface="メイリオ" panose="020B0604030504040204" pitchFamily="50" charset="-128"/>
              </a:rPr>
              <a:t>行政オンラインシステムの申請データを元に</a:t>
            </a:r>
            <a:endParaRPr kumimoji="1" lang="en-US" altLang="ja-JP" sz="900" b="1" dirty="0">
              <a:solidFill>
                <a:schemeClr val="tx1"/>
              </a:solidFill>
              <a:latin typeface="メイリオ" panose="020B0604030504040204" pitchFamily="50" charset="-128"/>
              <a:ea typeface="メイリオ" panose="020B0604030504040204" pitchFamily="50" charset="-128"/>
            </a:endParaRPr>
          </a:p>
          <a:p>
            <a:pPr algn="ctr"/>
            <a:r>
              <a:rPr kumimoji="1" lang="ja-JP" altLang="en-US" sz="900" b="1" dirty="0">
                <a:solidFill>
                  <a:schemeClr val="tx1"/>
                </a:solidFill>
                <a:latin typeface="メイリオ" panose="020B0604030504040204" pitchFamily="50" charset="-128"/>
                <a:ea typeface="メイリオ" panose="020B0604030504040204" pitchFamily="50" charset="-128"/>
              </a:rPr>
              <a:t>手数料の確認に要する時間を短縮</a:t>
            </a:r>
          </a:p>
        </p:txBody>
      </p:sp>
      <p:sp>
        <p:nvSpPr>
          <p:cNvPr id="134" name="角丸四角形 46">
            <a:extLst>
              <a:ext uri="{FF2B5EF4-FFF2-40B4-BE49-F238E27FC236}">
                <a16:creationId xmlns:a16="http://schemas.microsoft.com/office/drawing/2014/main" id="{61747612-4756-4303-A09B-58FF80652530}"/>
              </a:ext>
            </a:extLst>
          </p:cNvPr>
          <p:cNvSpPr/>
          <p:nvPr/>
        </p:nvSpPr>
        <p:spPr>
          <a:xfrm>
            <a:off x="4643128" y="5104137"/>
            <a:ext cx="2952000" cy="396000"/>
          </a:xfrm>
          <a:prstGeom prst="roundRect">
            <a:avLst/>
          </a:prstGeom>
          <a:solidFill>
            <a:schemeClr val="accent6">
              <a:lumMod val="40000"/>
              <a:lumOff val="60000"/>
            </a:schemeClr>
          </a:solidFill>
          <a:ln w="9525">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72000" tIns="72000" rIns="72000" rtlCol="0" anchor="t"/>
          <a:lstStyle/>
          <a:p>
            <a:pPr algn="ctr"/>
            <a:r>
              <a:rPr kumimoji="1" lang="ja-JP" altLang="en-US" sz="900" b="1" dirty="0">
                <a:solidFill>
                  <a:schemeClr val="tx1"/>
                </a:solidFill>
                <a:latin typeface="メイリオ" panose="020B0604030504040204" pitchFamily="50" charset="-128"/>
                <a:ea typeface="メイリオ" panose="020B0604030504040204" pitchFamily="50" charset="-128"/>
              </a:rPr>
              <a:t>申請データのダウンロード等の事務作業を</a:t>
            </a:r>
            <a:endParaRPr kumimoji="1" lang="en-US" altLang="ja-JP" sz="900" b="1" dirty="0">
              <a:solidFill>
                <a:schemeClr val="tx1"/>
              </a:solidFill>
              <a:latin typeface="メイリオ" panose="020B0604030504040204" pitchFamily="50" charset="-128"/>
              <a:ea typeface="メイリオ" panose="020B0604030504040204" pitchFamily="50" charset="-128"/>
            </a:endParaRPr>
          </a:p>
          <a:p>
            <a:pPr algn="ctr"/>
            <a:r>
              <a:rPr kumimoji="1" lang="ja-JP" altLang="en-US" sz="900" b="1" dirty="0">
                <a:solidFill>
                  <a:schemeClr val="tx1"/>
                </a:solidFill>
                <a:latin typeface="メイリオ" panose="020B0604030504040204" pitchFamily="50" charset="-128"/>
                <a:ea typeface="メイリオ" panose="020B0604030504040204" pitchFamily="50" charset="-128"/>
              </a:rPr>
              <a:t>自動化し、</a:t>
            </a:r>
            <a:r>
              <a:rPr lang="ja-JP" altLang="en-US" sz="900" b="1" dirty="0">
                <a:solidFill>
                  <a:schemeClr val="tx1"/>
                </a:solidFill>
                <a:latin typeface="メイリオ" panose="020B0604030504040204" pitchFamily="50" charset="-128"/>
                <a:ea typeface="メイリオ" panose="020B0604030504040204" pitchFamily="50" charset="-128"/>
              </a:rPr>
              <a:t>業務効率を一層向上</a:t>
            </a:r>
            <a:endParaRPr kumimoji="1" lang="en-US" altLang="ja-JP" sz="900" b="1" dirty="0">
              <a:solidFill>
                <a:schemeClr val="tx1"/>
              </a:solidFill>
              <a:latin typeface="メイリオ" panose="020B0604030504040204" pitchFamily="50" charset="-128"/>
              <a:ea typeface="メイリオ" panose="020B0604030504040204" pitchFamily="50" charset="-128"/>
            </a:endParaRPr>
          </a:p>
        </p:txBody>
      </p:sp>
      <p:sp>
        <p:nvSpPr>
          <p:cNvPr id="137" name="角丸四角形 46">
            <a:extLst>
              <a:ext uri="{FF2B5EF4-FFF2-40B4-BE49-F238E27FC236}">
                <a16:creationId xmlns:a16="http://schemas.microsoft.com/office/drawing/2014/main" id="{488F7D79-6243-466B-8495-AA1329AA014F}"/>
              </a:ext>
            </a:extLst>
          </p:cNvPr>
          <p:cNvSpPr/>
          <p:nvPr/>
        </p:nvSpPr>
        <p:spPr>
          <a:xfrm>
            <a:off x="4643128" y="3311191"/>
            <a:ext cx="2952000" cy="396000"/>
          </a:xfrm>
          <a:prstGeom prst="roundRect">
            <a:avLst/>
          </a:prstGeom>
          <a:solidFill>
            <a:schemeClr val="tx2">
              <a:lumMod val="20000"/>
              <a:lumOff val="80000"/>
            </a:schemeClr>
          </a:solidFill>
          <a:ln w="9525">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72000" tIns="54000" rIns="72000" rtlCol="0" anchor="t"/>
          <a:lstStyle/>
          <a:p>
            <a:pPr algn="ctr"/>
            <a:r>
              <a:rPr lang="ja-JP" altLang="en-US" sz="900" b="1" dirty="0">
                <a:solidFill>
                  <a:schemeClr val="tx1"/>
                </a:solidFill>
                <a:latin typeface="メイリオ" panose="020B0604030504040204" pitchFamily="50" charset="-128"/>
                <a:ea typeface="メイリオ" panose="020B0604030504040204" pitchFamily="50" charset="-128"/>
              </a:rPr>
              <a:t>窓口での手数料確認の待ち時間が不要となり</a:t>
            </a:r>
            <a:endParaRPr lang="en-US" altLang="ja-JP" sz="900" b="1" dirty="0">
              <a:solidFill>
                <a:schemeClr val="tx1"/>
              </a:solidFill>
              <a:latin typeface="メイリオ" panose="020B0604030504040204" pitchFamily="50" charset="-128"/>
              <a:ea typeface="メイリオ" panose="020B0604030504040204" pitchFamily="50" charset="-128"/>
            </a:endParaRPr>
          </a:p>
          <a:p>
            <a:pPr algn="ctr"/>
            <a:r>
              <a:rPr lang="ja-JP" altLang="en-US" sz="900" b="1" dirty="0">
                <a:solidFill>
                  <a:schemeClr val="tx1"/>
                </a:solidFill>
                <a:latin typeface="メイリオ" panose="020B0604030504040204" pitchFamily="50" charset="-128"/>
                <a:ea typeface="メイリオ" panose="020B0604030504040204" pitchFamily="50" charset="-128"/>
              </a:rPr>
              <a:t>クレジットカードで支払いが可能</a:t>
            </a:r>
            <a:endParaRPr lang="en-US" altLang="ja-JP" sz="900" b="1" dirty="0">
              <a:solidFill>
                <a:schemeClr val="tx1"/>
              </a:solidFill>
              <a:latin typeface="メイリオ" panose="020B0604030504040204" pitchFamily="50" charset="-128"/>
              <a:ea typeface="メイリオ" panose="020B0604030504040204" pitchFamily="50" charset="-128"/>
            </a:endParaRPr>
          </a:p>
        </p:txBody>
      </p:sp>
      <p:sp>
        <p:nvSpPr>
          <p:cNvPr id="138" name="テキスト ボックス 137">
            <a:extLst>
              <a:ext uri="{FF2B5EF4-FFF2-40B4-BE49-F238E27FC236}">
                <a16:creationId xmlns:a16="http://schemas.microsoft.com/office/drawing/2014/main" id="{9AFEBF9C-85D6-4F41-BE9F-CFF84B9C21D4}"/>
              </a:ext>
            </a:extLst>
          </p:cNvPr>
          <p:cNvSpPr txBox="1"/>
          <p:nvPr/>
        </p:nvSpPr>
        <p:spPr>
          <a:xfrm>
            <a:off x="773124" y="3084994"/>
            <a:ext cx="3456000" cy="277316"/>
          </a:xfrm>
          <a:prstGeom prst="rect">
            <a:avLst/>
          </a:prstGeom>
          <a:noFill/>
          <a:ln>
            <a:noFill/>
          </a:ln>
        </p:spPr>
        <p:txBody>
          <a:bodyPr wrap="square" lIns="0" rIns="0" rtlCol="0" anchor="ctr">
            <a:noAutofit/>
          </a:bodyPr>
          <a:lstStyle/>
          <a:p>
            <a:pPr>
              <a:defRPr/>
            </a:pPr>
            <a:r>
              <a:rPr lang="en-US" altLang="ja-JP" sz="1000" b="1" dirty="0">
                <a:solidFill>
                  <a:srgbClr val="002060"/>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00" b="1" dirty="0">
                <a:solidFill>
                  <a:srgbClr val="002060"/>
                </a:solidFill>
                <a:latin typeface="メイリオ" panose="020B0604030504040204" pitchFamily="50" charset="-128"/>
                <a:ea typeface="メイリオ" panose="020B0604030504040204" pitchFamily="50" charset="-128"/>
                <a:cs typeface="メイリオ" panose="020B0604030504040204" pitchFamily="50" charset="-128"/>
              </a:rPr>
              <a:t>大阪府行政オンラインシステム</a:t>
            </a:r>
            <a:r>
              <a:rPr lang="en-US" altLang="ja-JP" sz="1000" b="1" dirty="0">
                <a:solidFill>
                  <a:srgbClr val="002060"/>
                </a:solidFill>
                <a:latin typeface="メイリオ" panose="020B0604030504040204" pitchFamily="50" charset="-128"/>
                <a:ea typeface="メイリオ" panose="020B0604030504040204" pitchFamily="50" charset="-128"/>
                <a:cs typeface="メイリオ" panose="020B0604030504040204" pitchFamily="50" charset="-128"/>
              </a:rPr>
              <a:t>》</a:t>
            </a:r>
          </a:p>
        </p:txBody>
      </p:sp>
      <p:sp>
        <p:nvSpPr>
          <p:cNvPr id="139" name="テキスト ボックス 138">
            <a:extLst>
              <a:ext uri="{FF2B5EF4-FFF2-40B4-BE49-F238E27FC236}">
                <a16:creationId xmlns:a16="http://schemas.microsoft.com/office/drawing/2014/main" id="{7AFF6A62-C926-4E11-93BA-735B02C62B0F}"/>
              </a:ext>
            </a:extLst>
          </p:cNvPr>
          <p:cNvSpPr txBox="1"/>
          <p:nvPr/>
        </p:nvSpPr>
        <p:spPr>
          <a:xfrm>
            <a:off x="787182" y="4840189"/>
            <a:ext cx="939736" cy="277316"/>
          </a:xfrm>
          <a:prstGeom prst="rect">
            <a:avLst/>
          </a:prstGeom>
          <a:noFill/>
          <a:ln>
            <a:noFill/>
          </a:ln>
        </p:spPr>
        <p:txBody>
          <a:bodyPr wrap="square" lIns="0" rIns="0" rtlCol="0" anchor="ctr">
            <a:noAutofit/>
          </a:bodyPr>
          <a:lstStyle/>
          <a:p>
            <a:pPr>
              <a:defRPr/>
            </a:pPr>
            <a:r>
              <a:rPr lang="en-US" altLang="ja-JP" sz="10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ＲＰＡ</a:t>
            </a:r>
            <a:r>
              <a:rPr lang="en-US" altLang="ja-JP" sz="10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a:t>
            </a:r>
          </a:p>
        </p:txBody>
      </p:sp>
      <p:sp>
        <p:nvSpPr>
          <p:cNvPr id="69" name="角丸四角形 46">
            <a:extLst>
              <a:ext uri="{FF2B5EF4-FFF2-40B4-BE49-F238E27FC236}">
                <a16:creationId xmlns:a16="http://schemas.microsoft.com/office/drawing/2014/main" id="{F72F37E5-46A6-4314-8B72-A04F9DA6564A}"/>
              </a:ext>
            </a:extLst>
          </p:cNvPr>
          <p:cNvSpPr/>
          <p:nvPr/>
        </p:nvSpPr>
        <p:spPr>
          <a:xfrm>
            <a:off x="1185507" y="3311798"/>
            <a:ext cx="2952000" cy="396000"/>
          </a:xfrm>
          <a:prstGeom prst="roundRect">
            <a:avLst/>
          </a:prstGeom>
          <a:solidFill>
            <a:schemeClr val="tx2">
              <a:lumMod val="20000"/>
              <a:lumOff val="80000"/>
            </a:schemeClr>
          </a:solidFill>
          <a:ln w="9525">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72000" tIns="54000" rIns="72000" rtlCol="0" anchor="t"/>
          <a:lstStyle/>
          <a:p>
            <a:pPr algn="ctr"/>
            <a:r>
              <a:rPr lang="ja-JP" altLang="en-US" sz="900" b="1" dirty="0">
                <a:solidFill>
                  <a:schemeClr val="tx1"/>
                </a:solidFill>
                <a:latin typeface="メイリオ" panose="020B0604030504040204" pitchFamily="50" charset="-128"/>
                <a:ea typeface="メイリオ" panose="020B0604030504040204" pitchFamily="50" charset="-128"/>
              </a:rPr>
              <a:t>オンラインで手続完了可能</a:t>
            </a:r>
          </a:p>
          <a:p>
            <a:pPr algn="ctr"/>
            <a:r>
              <a:rPr lang="ja-JP" altLang="en-US" sz="900" b="1" dirty="0">
                <a:solidFill>
                  <a:schemeClr val="tx1"/>
                </a:solidFill>
                <a:latin typeface="メイリオ" panose="020B0604030504040204" pitchFamily="50" charset="-128"/>
                <a:ea typeface="メイリオ" panose="020B0604030504040204" pitchFamily="50" charset="-128"/>
              </a:rPr>
              <a:t>窓口への訪問が不要</a:t>
            </a:r>
            <a:endParaRPr kumimoji="1" lang="ja-JP" altLang="en-US" sz="500" b="1" dirty="0">
              <a:solidFill>
                <a:schemeClr val="tx1"/>
              </a:solidFill>
              <a:latin typeface="メイリオ" panose="020B0604030504040204" pitchFamily="50" charset="-128"/>
              <a:ea typeface="メイリオ" panose="020B0604030504040204" pitchFamily="50" charset="-128"/>
            </a:endParaRPr>
          </a:p>
        </p:txBody>
      </p:sp>
      <p:sp>
        <p:nvSpPr>
          <p:cNvPr id="2" name="正方形/長方形 1">
            <a:extLst>
              <a:ext uri="{FF2B5EF4-FFF2-40B4-BE49-F238E27FC236}">
                <a16:creationId xmlns:a16="http://schemas.microsoft.com/office/drawing/2014/main" id="{15E902EA-AD76-4E7D-AD7C-D6A524129FE6}"/>
              </a:ext>
            </a:extLst>
          </p:cNvPr>
          <p:cNvSpPr/>
          <p:nvPr/>
        </p:nvSpPr>
        <p:spPr>
          <a:xfrm>
            <a:off x="1444994" y="5704570"/>
            <a:ext cx="3662787" cy="736176"/>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a:lnSpc>
                <a:spcPts val="1400"/>
              </a:lnSpc>
            </a:pPr>
            <a:r>
              <a:rPr kumimoji="1" lang="ja-JP" altLang="en-US" sz="1200" b="1" dirty="0">
                <a:solidFill>
                  <a:schemeClr val="tx1"/>
                </a:solidFill>
                <a:latin typeface="メイリオ" panose="020B0604030504040204" pitchFamily="50" charset="-128"/>
                <a:ea typeface="メイリオ" panose="020B0604030504040204" pitchFamily="50" charset="-128"/>
              </a:rPr>
              <a:t>電子化済み </a:t>
            </a:r>
            <a:r>
              <a:rPr kumimoji="1" lang="en-US" altLang="ja-JP" sz="1200" dirty="0">
                <a:solidFill>
                  <a:schemeClr val="tx1"/>
                </a:solidFill>
                <a:latin typeface="メイリオ" panose="020B0604030504040204" pitchFamily="50" charset="-128"/>
                <a:ea typeface="メイリオ" panose="020B0604030504040204" pitchFamily="50" charset="-128"/>
              </a:rPr>
              <a:t>…</a:t>
            </a:r>
            <a:r>
              <a:rPr kumimoji="1" lang="ja-JP" altLang="en-US" sz="1200" dirty="0">
                <a:solidFill>
                  <a:schemeClr val="tx1"/>
                </a:solidFill>
                <a:latin typeface="メイリオ" panose="020B0604030504040204" pitchFamily="50" charset="-128"/>
                <a:ea typeface="メイリオ" panose="020B0604030504040204" pitchFamily="50" charset="-128"/>
              </a:rPr>
              <a:t>申請内容について</a:t>
            </a:r>
            <a:r>
              <a:rPr lang="ja-JP" altLang="en-US" sz="1200" dirty="0">
                <a:solidFill>
                  <a:schemeClr val="tx1"/>
                </a:solidFill>
                <a:latin typeface="メイリオ" panose="020B0604030504040204" pitchFamily="50" charset="-128"/>
                <a:ea typeface="メイリオ" panose="020B0604030504040204" pitchFamily="50" charset="-128"/>
              </a:rPr>
              <a:t>機械処理が可能</a:t>
            </a:r>
            <a:endParaRPr kumimoji="1" lang="en-US" altLang="ja-JP" sz="1200" dirty="0">
              <a:solidFill>
                <a:schemeClr val="tx1"/>
              </a:solidFill>
              <a:latin typeface="メイリオ" panose="020B0604030504040204" pitchFamily="50" charset="-128"/>
              <a:ea typeface="メイリオ" panose="020B0604030504040204" pitchFamily="50" charset="-128"/>
            </a:endParaRPr>
          </a:p>
          <a:p>
            <a:pPr>
              <a:lnSpc>
                <a:spcPts val="1400"/>
              </a:lnSpc>
            </a:pPr>
            <a:r>
              <a:rPr kumimoji="1" lang="ja-JP" altLang="en-US" sz="1200" b="1" dirty="0">
                <a:solidFill>
                  <a:schemeClr val="tx1"/>
                </a:solidFill>
                <a:latin typeface="メイリオ" panose="020B0604030504040204" pitchFamily="50" charset="-128"/>
                <a:ea typeface="メイリオ" panose="020B0604030504040204" pitchFamily="50" charset="-128"/>
              </a:rPr>
              <a:t>定常的に発生する業務　</a:t>
            </a:r>
            <a:r>
              <a:rPr kumimoji="1" lang="en-US" altLang="ja-JP" sz="1200" dirty="0">
                <a:solidFill>
                  <a:schemeClr val="tx1"/>
                </a:solidFill>
                <a:latin typeface="メイリオ" panose="020B0604030504040204" pitchFamily="50" charset="-128"/>
                <a:ea typeface="メイリオ" panose="020B0604030504040204" pitchFamily="50" charset="-128"/>
              </a:rPr>
              <a:t>…</a:t>
            </a:r>
            <a:r>
              <a:rPr lang="ja-JP" altLang="en-US" sz="1200" b="1" dirty="0">
                <a:solidFill>
                  <a:schemeClr val="tx1"/>
                </a:solidFill>
                <a:latin typeface="メイリオ" panose="020B0604030504040204" pitchFamily="50" charset="-128"/>
                <a:ea typeface="メイリオ" panose="020B0604030504040204" pitchFamily="50" charset="-128"/>
              </a:rPr>
              <a:t> </a:t>
            </a:r>
            <a:r>
              <a:rPr kumimoji="1" lang="ja-JP" altLang="en-US" sz="1200" dirty="0">
                <a:solidFill>
                  <a:schemeClr val="tx1"/>
                </a:solidFill>
                <a:latin typeface="メイリオ" panose="020B0604030504040204" pitchFamily="50" charset="-128"/>
                <a:ea typeface="メイリオ" panose="020B0604030504040204" pitchFamily="50" charset="-128"/>
              </a:rPr>
              <a:t>例外処理が少ない</a:t>
            </a:r>
          </a:p>
          <a:p>
            <a:pPr>
              <a:lnSpc>
                <a:spcPts val="1400"/>
              </a:lnSpc>
            </a:pPr>
            <a:r>
              <a:rPr kumimoji="1" lang="ja-JP" altLang="en-US" sz="1200" b="1" dirty="0">
                <a:solidFill>
                  <a:schemeClr val="tx1"/>
                </a:solidFill>
                <a:latin typeface="メイリオ" panose="020B0604030504040204" pitchFamily="50" charset="-128"/>
                <a:ea typeface="メイリオ" panose="020B0604030504040204" pitchFamily="50" charset="-128"/>
              </a:rPr>
              <a:t>判断基準が明確、承認⾏為がない</a:t>
            </a:r>
            <a:endParaRPr kumimoji="1" lang="en-US" altLang="ja-JP" sz="1200" b="1" dirty="0">
              <a:solidFill>
                <a:schemeClr val="tx1"/>
              </a:solidFill>
              <a:latin typeface="メイリオ" panose="020B0604030504040204" pitchFamily="50" charset="-128"/>
              <a:ea typeface="メイリオ" panose="020B0604030504040204" pitchFamily="50" charset="-128"/>
            </a:endParaRPr>
          </a:p>
          <a:p>
            <a:pPr>
              <a:lnSpc>
                <a:spcPts val="1400"/>
              </a:lnSpc>
            </a:pPr>
            <a:r>
              <a:rPr lang="ja-JP" altLang="en-US" sz="1200" b="1" dirty="0">
                <a:solidFill>
                  <a:schemeClr val="tx1"/>
                </a:solidFill>
                <a:latin typeface="メイリオ" panose="020B0604030504040204" pitchFamily="50" charset="-128"/>
                <a:ea typeface="メイリオ" panose="020B0604030504040204" pitchFamily="50" charset="-128"/>
              </a:rPr>
              <a:t>　　　　　　 　　  </a:t>
            </a:r>
            <a:r>
              <a:rPr lang="en-US" altLang="ja-JP" sz="1200" dirty="0">
                <a:solidFill>
                  <a:schemeClr val="tx1"/>
                </a:solidFill>
                <a:latin typeface="メイリオ" panose="020B0604030504040204" pitchFamily="50" charset="-128"/>
                <a:ea typeface="メイリオ" panose="020B0604030504040204" pitchFamily="50" charset="-128"/>
              </a:rPr>
              <a:t>…</a:t>
            </a:r>
            <a:r>
              <a:rPr lang="ja-JP" altLang="en-US" sz="1200" b="1" dirty="0">
                <a:solidFill>
                  <a:schemeClr val="tx1"/>
                </a:solidFill>
                <a:latin typeface="メイリオ" panose="020B0604030504040204" pitchFamily="50" charset="-128"/>
                <a:ea typeface="メイリオ" panose="020B0604030504040204" pitchFamily="50" charset="-128"/>
              </a:rPr>
              <a:t> </a:t>
            </a:r>
            <a:r>
              <a:rPr kumimoji="1" lang="ja-JP" altLang="en-US" sz="1200" dirty="0">
                <a:solidFill>
                  <a:schemeClr val="tx1"/>
                </a:solidFill>
                <a:latin typeface="メイリオ" panose="020B0604030504040204" pitchFamily="50" charset="-128"/>
                <a:ea typeface="メイリオ" panose="020B0604030504040204" pitchFamily="50" charset="-128"/>
              </a:rPr>
              <a:t>人が判断</a:t>
            </a:r>
            <a:r>
              <a:rPr lang="ja-JP" altLang="en-US" sz="1200" dirty="0">
                <a:solidFill>
                  <a:schemeClr val="tx1"/>
                </a:solidFill>
                <a:latin typeface="メイリオ" panose="020B0604030504040204" pitchFamily="50" charset="-128"/>
                <a:ea typeface="メイリオ" panose="020B0604030504040204" pitchFamily="50" charset="-128"/>
              </a:rPr>
              <a:t>する</a:t>
            </a:r>
            <a:r>
              <a:rPr kumimoji="1" lang="ja-JP" altLang="en-US" sz="1200" dirty="0">
                <a:solidFill>
                  <a:schemeClr val="tx1"/>
                </a:solidFill>
                <a:latin typeface="メイリオ" panose="020B0604030504040204" pitchFamily="50" charset="-128"/>
                <a:ea typeface="メイリオ" panose="020B0604030504040204" pitchFamily="50" charset="-128"/>
              </a:rPr>
              <a:t>必要性が低い</a:t>
            </a:r>
            <a:r>
              <a:rPr kumimoji="1" lang="ja-JP" altLang="en-US" sz="1200" b="1" dirty="0">
                <a:solidFill>
                  <a:schemeClr val="tx1"/>
                </a:solidFill>
                <a:latin typeface="メイリオ" panose="020B0604030504040204" pitchFamily="50" charset="-128"/>
                <a:ea typeface="メイリオ" panose="020B0604030504040204" pitchFamily="50" charset="-128"/>
              </a:rPr>
              <a:t>　　</a:t>
            </a:r>
            <a:endParaRPr kumimoji="1" lang="en-US" altLang="ja-JP" sz="1200" b="1" dirty="0">
              <a:solidFill>
                <a:schemeClr val="tx1"/>
              </a:solidFill>
              <a:latin typeface="メイリオ" panose="020B0604030504040204" pitchFamily="50" charset="-128"/>
              <a:ea typeface="メイリオ" panose="020B0604030504040204" pitchFamily="50" charset="-128"/>
            </a:endParaRPr>
          </a:p>
        </p:txBody>
      </p:sp>
      <p:sp>
        <p:nvSpPr>
          <p:cNvPr id="72" name="フリーフォーム: 図形 71">
            <a:extLst>
              <a:ext uri="{FF2B5EF4-FFF2-40B4-BE49-F238E27FC236}">
                <a16:creationId xmlns:a16="http://schemas.microsoft.com/office/drawing/2014/main" id="{B97A8383-E9AB-496C-8DEF-4EC12F2A3DEE}"/>
              </a:ext>
            </a:extLst>
          </p:cNvPr>
          <p:cNvSpPr/>
          <p:nvPr/>
        </p:nvSpPr>
        <p:spPr>
          <a:xfrm>
            <a:off x="273312" y="5719167"/>
            <a:ext cx="1199625" cy="641358"/>
          </a:xfrm>
          <a:custGeom>
            <a:avLst/>
            <a:gdLst>
              <a:gd name="connsiteX0" fmla="*/ 0 w 1199625"/>
              <a:gd name="connsiteY0" fmla="*/ 0 h 641358"/>
              <a:gd name="connsiteX1" fmla="*/ 880529 w 1199625"/>
              <a:gd name="connsiteY1" fmla="*/ 0 h 641358"/>
              <a:gd name="connsiteX2" fmla="*/ 880529 w 1199625"/>
              <a:gd name="connsiteY2" fmla="*/ 165304 h 641358"/>
              <a:gd name="connsiteX3" fmla="*/ 1040077 w 1199625"/>
              <a:gd name="connsiteY3" fmla="*/ 165304 h 641358"/>
              <a:gd name="connsiteX4" fmla="*/ 1040077 w 1199625"/>
              <a:gd name="connsiteY4" fmla="*/ 9928 h 641358"/>
              <a:gd name="connsiteX5" fmla="*/ 1199625 w 1199625"/>
              <a:gd name="connsiteY5" fmla="*/ 320680 h 641358"/>
              <a:gd name="connsiteX6" fmla="*/ 1040077 w 1199625"/>
              <a:gd name="connsiteY6" fmla="*/ 631431 h 641358"/>
              <a:gd name="connsiteX7" fmla="*/ 1040077 w 1199625"/>
              <a:gd name="connsiteY7" fmla="*/ 476055 h 641358"/>
              <a:gd name="connsiteX8" fmla="*/ 880529 w 1199625"/>
              <a:gd name="connsiteY8" fmla="*/ 476055 h 641358"/>
              <a:gd name="connsiteX9" fmla="*/ 880529 w 1199625"/>
              <a:gd name="connsiteY9" fmla="*/ 641358 h 641358"/>
              <a:gd name="connsiteX10" fmla="*/ 0 w 1199625"/>
              <a:gd name="connsiteY10" fmla="*/ 641358 h 641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99625" h="641358">
                <a:moveTo>
                  <a:pt x="0" y="0"/>
                </a:moveTo>
                <a:lnTo>
                  <a:pt x="880529" y="0"/>
                </a:lnTo>
                <a:lnTo>
                  <a:pt x="880529" y="165304"/>
                </a:lnTo>
                <a:lnTo>
                  <a:pt x="1040077" y="165304"/>
                </a:lnTo>
                <a:lnTo>
                  <a:pt x="1040077" y="9928"/>
                </a:lnTo>
                <a:lnTo>
                  <a:pt x="1199625" y="320680"/>
                </a:lnTo>
                <a:lnTo>
                  <a:pt x="1040077" y="631431"/>
                </a:lnTo>
                <a:lnTo>
                  <a:pt x="1040077" y="476055"/>
                </a:lnTo>
                <a:lnTo>
                  <a:pt x="880529" y="476055"/>
                </a:lnTo>
                <a:lnTo>
                  <a:pt x="880529" y="641358"/>
                </a:lnTo>
                <a:lnTo>
                  <a:pt x="0" y="641358"/>
                </a:lnTo>
                <a:close/>
              </a:path>
            </a:pathLst>
          </a:custGeom>
          <a:solidFill>
            <a:srgbClr val="0070C0"/>
          </a:solidFill>
          <a:ln w="3175">
            <a:solidFill>
              <a:srgbClr val="E6E6E6"/>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lIns="72000" rIns="72000" rtlCol="0" anchor="ctr">
            <a:noAutofit/>
          </a:bodyPr>
          <a:lstStyle/>
          <a:p>
            <a:r>
              <a:rPr kumimoji="1" lang="ja-JP" altLang="en-US" sz="1000" b="1" dirty="0">
                <a:solidFill>
                  <a:schemeClr val="bg1"/>
                </a:solidFill>
                <a:latin typeface="メイリオ" panose="020B0604030504040204" pitchFamily="50" charset="-128"/>
                <a:ea typeface="メイリオ" panose="020B0604030504040204" pitchFamily="50" charset="-128"/>
              </a:rPr>
              <a:t> </a:t>
            </a:r>
            <a:r>
              <a:rPr kumimoji="1" lang="en-US" altLang="ja-JP" sz="1000" b="1" dirty="0">
                <a:solidFill>
                  <a:schemeClr val="bg1"/>
                </a:solidFill>
                <a:latin typeface="メイリオ" panose="020B0604030504040204" pitchFamily="50" charset="-128"/>
                <a:ea typeface="メイリオ" panose="020B0604030504040204" pitchFamily="50" charset="-128"/>
              </a:rPr>
              <a:t>RPA</a:t>
            </a:r>
            <a:r>
              <a:rPr kumimoji="1" lang="ja-JP" altLang="en-US" sz="1000" b="1" dirty="0">
                <a:solidFill>
                  <a:schemeClr val="bg1"/>
                </a:solidFill>
                <a:latin typeface="メイリオ" panose="020B0604030504040204" pitchFamily="50" charset="-128"/>
                <a:ea typeface="メイリオ" panose="020B0604030504040204" pitchFamily="50" charset="-128"/>
              </a:rPr>
              <a:t>導入に</a:t>
            </a:r>
            <a:endParaRPr kumimoji="1" lang="en-US" altLang="ja-JP" sz="1000" b="1" dirty="0">
              <a:solidFill>
                <a:schemeClr val="bg1"/>
              </a:solidFill>
              <a:latin typeface="メイリオ" panose="020B0604030504040204" pitchFamily="50" charset="-128"/>
              <a:ea typeface="メイリオ" panose="020B0604030504040204" pitchFamily="50" charset="-128"/>
            </a:endParaRPr>
          </a:p>
          <a:p>
            <a:r>
              <a:rPr kumimoji="1" lang="ja-JP" altLang="en-US" sz="1000" b="1" dirty="0">
                <a:solidFill>
                  <a:schemeClr val="bg1"/>
                </a:solidFill>
                <a:latin typeface="メイリオ" panose="020B0604030504040204" pitchFamily="50" charset="-128"/>
                <a:ea typeface="メイリオ" panose="020B0604030504040204" pitchFamily="50" charset="-128"/>
              </a:rPr>
              <a:t> 適した業務</a:t>
            </a:r>
          </a:p>
        </p:txBody>
      </p:sp>
      <p:sp>
        <p:nvSpPr>
          <p:cNvPr id="3" name="スライド番号プレースホルダー 2">
            <a:extLst>
              <a:ext uri="{FF2B5EF4-FFF2-40B4-BE49-F238E27FC236}">
                <a16:creationId xmlns:a16="http://schemas.microsoft.com/office/drawing/2014/main" id="{608AA81F-9106-4985-8F24-85DD04803914}"/>
              </a:ext>
            </a:extLst>
          </p:cNvPr>
          <p:cNvSpPr>
            <a:spLocks noGrp="1"/>
          </p:cNvSpPr>
          <p:nvPr>
            <p:ph type="sldNum" sz="quarter" idx="12"/>
          </p:nvPr>
        </p:nvSpPr>
        <p:spPr/>
        <p:txBody>
          <a:bodyPr/>
          <a:lstStyle/>
          <a:p>
            <a:fld id="{7791D223-6A27-4327-8087-FA06212A7E85}" type="slidenum">
              <a:rPr lang="ja-JP" altLang="en-US" smtClean="0"/>
              <a:pPr/>
              <a:t>11</a:t>
            </a:fld>
            <a:endParaRPr lang="ja-JP" altLang="en-US" dirty="0"/>
          </a:p>
        </p:txBody>
      </p:sp>
    </p:spTree>
    <p:extLst>
      <p:ext uri="{BB962C8B-B14F-4D97-AF65-F5344CB8AC3E}">
        <p14:creationId xmlns:p14="http://schemas.microsoft.com/office/powerpoint/2010/main" val="36062854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6" name="直線コネクタ 45">
            <a:extLst>
              <a:ext uri="{FF2B5EF4-FFF2-40B4-BE49-F238E27FC236}">
                <a16:creationId xmlns:a16="http://schemas.microsoft.com/office/drawing/2014/main" id="{17F18B40-3EFC-4DA1-9439-2E593E5F760E}"/>
              </a:ext>
            </a:extLst>
          </p:cNvPr>
          <p:cNvCxnSpPr/>
          <p:nvPr/>
        </p:nvCxnSpPr>
        <p:spPr>
          <a:xfrm>
            <a:off x="255881" y="6579350"/>
            <a:ext cx="86409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テキスト ボックス 4"/>
          <p:cNvSpPr txBox="1"/>
          <p:nvPr/>
        </p:nvSpPr>
        <p:spPr>
          <a:xfrm>
            <a:off x="122899" y="931725"/>
            <a:ext cx="5321548" cy="427045"/>
          </a:xfrm>
          <a:prstGeom prst="rect">
            <a:avLst/>
          </a:prstGeom>
          <a:noFill/>
          <a:ln>
            <a:noFill/>
          </a:ln>
        </p:spPr>
        <p:txBody>
          <a:bodyPr wrap="square" rtlCol="0">
            <a:noAutofit/>
          </a:bodyPr>
          <a:lstStyle/>
          <a:p>
            <a:pPr marL="88900" lvl="0" indent="-88900">
              <a:buFont typeface="Arial" panose="020B0604020202020204" pitchFamily="34" charset="0"/>
              <a:buChar char="•"/>
              <a:defRPr/>
            </a:pPr>
            <a:r>
              <a:rPr lang="ja-JP" altLang="en-US" sz="1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コールセンター等で対応していた問合せについて、</a:t>
            </a:r>
            <a:r>
              <a:rPr lang="en-US" altLang="ja-JP" sz="1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AI</a:t>
            </a:r>
            <a:r>
              <a:rPr lang="ja-JP" altLang="en-US" sz="1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チャットボットを活用。</a:t>
            </a:r>
            <a:endParaRPr lang="en-US" altLang="ja-JP" sz="1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88900" lvl="0" indent="-88900">
              <a:buFont typeface="Arial" panose="020B0604020202020204" pitchFamily="34" charset="0"/>
              <a:buChar char="•"/>
              <a:defRPr/>
            </a:pPr>
            <a:endParaRPr lang="en-US" altLang="ja-JP" sz="1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88900" lvl="0" indent="-88900">
              <a:buFont typeface="Arial" panose="020B0604020202020204" pitchFamily="34" charset="0"/>
              <a:buChar char="•"/>
              <a:defRPr/>
            </a:pPr>
            <a:endParaRPr lang="en-US" altLang="ja-JP" sz="1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1" name="テキスト ボックス 30">
            <a:extLst>
              <a:ext uri="{FF2B5EF4-FFF2-40B4-BE49-F238E27FC236}">
                <a16:creationId xmlns:a16="http://schemas.microsoft.com/office/drawing/2014/main" id="{419EA150-C62A-475F-9E3D-47EE76F2A68E}"/>
              </a:ext>
            </a:extLst>
          </p:cNvPr>
          <p:cNvSpPr txBox="1"/>
          <p:nvPr/>
        </p:nvSpPr>
        <p:spPr>
          <a:xfrm>
            <a:off x="251519" y="1403958"/>
            <a:ext cx="4900395" cy="1984103"/>
          </a:xfrm>
          <a:prstGeom prst="rect">
            <a:avLst/>
          </a:prstGeom>
          <a:noFill/>
          <a:ln>
            <a:noFill/>
          </a:ln>
        </p:spPr>
        <p:txBody>
          <a:bodyPr wrap="square" rtlCol="0">
            <a:noAutofit/>
          </a:bodyPr>
          <a:lstStyle/>
          <a:p>
            <a:pPr marL="261938" indent="-261938">
              <a:defRPr/>
            </a:pPr>
            <a:r>
              <a:rPr lang="ja-JP" altLang="en-US" sz="1100" b="1" dirty="0">
                <a:latin typeface="メイリオ" panose="020B0604030504040204" pitchFamily="50" charset="-128"/>
                <a:ea typeface="メイリオ" panose="020B0604030504040204" pitchFamily="50" charset="-128"/>
                <a:cs typeface="メイリオ" panose="020B0604030504040204" pitchFamily="50" charset="-128"/>
              </a:rPr>
              <a:t>■自動車税の問合せ</a:t>
            </a:r>
            <a:r>
              <a:rPr lang="en-US" altLang="ja-JP" sz="80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800" dirty="0">
                <a:latin typeface="メイリオ" panose="020B0604030504040204" pitchFamily="50" charset="-128"/>
                <a:ea typeface="メイリオ" panose="020B0604030504040204" pitchFamily="50" charset="-128"/>
                <a:cs typeface="メイリオ" panose="020B0604030504040204" pitchFamily="50" charset="-128"/>
              </a:rPr>
              <a:t>財務部 税務局 徴税対策課</a:t>
            </a:r>
            <a:r>
              <a:rPr lang="en-US" altLang="ja-JP" sz="800" dirty="0">
                <a:latin typeface="メイリオ" panose="020B0604030504040204" pitchFamily="50" charset="-128"/>
                <a:ea typeface="メイリオ" panose="020B0604030504040204" pitchFamily="50" charset="-128"/>
                <a:cs typeface="メイリオ" panose="020B0604030504040204" pitchFamily="50" charset="-128"/>
              </a:rPr>
              <a:t>】</a:t>
            </a:r>
          </a:p>
          <a:p>
            <a:pPr marL="261938" indent="-261938">
              <a:defRPr/>
            </a:pPr>
            <a:r>
              <a:rPr lang="ja-JP" altLang="en-US" sz="100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05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900" dirty="0">
                <a:latin typeface="メイリオ" panose="020B0604030504040204" pitchFamily="50" charset="-128"/>
                <a:ea typeface="メイリオ" panose="020B0604030504040204" pitchFamily="50" charset="-128"/>
                <a:cs typeface="メイリオ" panose="020B0604030504040204" pitchFamily="50" charset="-128"/>
              </a:rPr>
              <a:t>自動車税に関するよくある問合せ。</a:t>
            </a:r>
            <a:endParaRPr lang="en-US" altLang="ja-JP" sz="900" dirty="0">
              <a:latin typeface="メイリオ" panose="020B0604030504040204" pitchFamily="50" charset="-128"/>
              <a:ea typeface="メイリオ" panose="020B0604030504040204" pitchFamily="50" charset="-128"/>
              <a:cs typeface="メイリオ" panose="020B0604030504040204" pitchFamily="50" charset="-128"/>
            </a:endParaRPr>
          </a:p>
          <a:p>
            <a:pPr marL="261938" indent="-261938">
              <a:defRPr/>
            </a:pPr>
            <a:endParaRPr lang="en-US" altLang="ja-JP" sz="900" dirty="0">
              <a:latin typeface="メイリオ" panose="020B0604030504040204" pitchFamily="50" charset="-128"/>
              <a:ea typeface="メイリオ" panose="020B0604030504040204" pitchFamily="50" charset="-128"/>
              <a:cs typeface="メイリオ" panose="020B0604030504040204" pitchFamily="50" charset="-128"/>
            </a:endParaRPr>
          </a:p>
          <a:p>
            <a:pPr marL="261938" indent="-261938">
              <a:defRPr/>
            </a:pPr>
            <a:r>
              <a:rPr lang="ja-JP" altLang="en-US" sz="1100" b="1" dirty="0">
                <a:latin typeface="メイリオ" panose="020B0604030504040204" pitchFamily="50" charset="-128"/>
                <a:ea typeface="メイリオ" panose="020B0604030504040204" pitchFamily="50" charset="-128"/>
                <a:cs typeface="メイリオ" panose="020B0604030504040204" pitchFamily="50" charset="-128"/>
              </a:rPr>
              <a:t>■消費生活相談</a:t>
            </a:r>
            <a:r>
              <a:rPr lang="en-US" altLang="ja-JP" sz="80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800" dirty="0">
                <a:latin typeface="メイリオ" panose="020B0604030504040204" pitchFamily="50" charset="-128"/>
                <a:ea typeface="メイリオ" panose="020B0604030504040204" pitchFamily="50" charset="-128"/>
                <a:cs typeface="メイリオ" panose="020B0604030504040204" pitchFamily="50" charset="-128"/>
              </a:rPr>
              <a:t>府民文化部 消費生活センター</a:t>
            </a:r>
            <a:r>
              <a:rPr lang="en-US" altLang="ja-JP" sz="800" dirty="0">
                <a:latin typeface="メイリオ" panose="020B0604030504040204" pitchFamily="50" charset="-128"/>
                <a:ea typeface="メイリオ" panose="020B0604030504040204" pitchFamily="50" charset="-128"/>
                <a:cs typeface="メイリオ" panose="020B0604030504040204" pitchFamily="50" charset="-128"/>
              </a:rPr>
              <a:t>】</a:t>
            </a:r>
          </a:p>
          <a:p>
            <a:pPr marL="261938" indent="-261938">
              <a:defRPr/>
            </a:pPr>
            <a:endParaRPr lang="en-US" altLang="ja-JP" sz="100" dirty="0">
              <a:latin typeface="メイリオ" panose="020B0604030504040204" pitchFamily="50" charset="-128"/>
              <a:ea typeface="メイリオ" panose="020B0604030504040204" pitchFamily="50" charset="-128"/>
              <a:cs typeface="メイリオ" panose="020B0604030504040204" pitchFamily="50" charset="-128"/>
            </a:endParaRPr>
          </a:p>
          <a:p>
            <a:pPr marL="261938" indent="-261938">
              <a:defRPr/>
            </a:pPr>
            <a:r>
              <a:rPr lang="ja-JP" altLang="en-US" sz="105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900" dirty="0">
                <a:latin typeface="メイリオ" panose="020B0604030504040204" pitchFamily="50" charset="-128"/>
                <a:ea typeface="メイリオ" panose="020B0604030504040204" pitchFamily="50" charset="-128"/>
                <a:cs typeface="メイリオ" panose="020B0604030504040204" pitchFamily="50" charset="-128"/>
              </a:rPr>
              <a:t>　商品やサービスの購入・契約などの消費生活に関するよくある問合せ。</a:t>
            </a:r>
            <a:endParaRPr lang="en-US" altLang="ja-JP" sz="900" dirty="0">
              <a:latin typeface="メイリオ" panose="020B0604030504040204" pitchFamily="50" charset="-128"/>
              <a:ea typeface="メイリオ" panose="020B0604030504040204" pitchFamily="50" charset="-128"/>
              <a:cs typeface="メイリオ" panose="020B0604030504040204" pitchFamily="50" charset="-128"/>
            </a:endParaRPr>
          </a:p>
          <a:p>
            <a:pPr marL="261938" indent="-261938">
              <a:defRPr/>
            </a:pPr>
            <a:endParaRPr lang="en-US" altLang="ja-JP" sz="900" dirty="0">
              <a:latin typeface="メイリオ" panose="020B0604030504040204" pitchFamily="50" charset="-128"/>
              <a:ea typeface="メイリオ" panose="020B0604030504040204" pitchFamily="50" charset="-128"/>
              <a:cs typeface="メイリオ" panose="020B0604030504040204" pitchFamily="50" charset="-128"/>
            </a:endParaRPr>
          </a:p>
          <a:p>
            <a:pPr marL="261938" indent="-261938">
              <a:defRPr/>
            </a:pPr>
            <a:r>
              <a:rPr lang="ja-JP" altLang="en-US" sz="1100" b="1" dirty="0">
                <a:latin typeface="メイリオ" panose="020B0604030504040204" pitchFamily="50" charset="-128"/>
                <a:ea typeface="メイリオ" panose="020B0604030504040204" pitchFamily="50" charset="-128"/>
                <a:cs typeface="メイリオ" panose="020B0604030504040204" pitchFamily="50" charset="-128"/>
              </a:rPr>
              <a:t>■高等学校等の学費支援の問合せ</a:t>
            </a:r>
            <a:r>
              <a:rPr lang="en-US" altLang="ja-JP" sz="80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800" dirty="0">
                <a:latin typeface="メイリオ" panose="020B0604030504040204" pitchFamily="50" charset="-128"/>
                <a:ea typeface="メイリオ" panose="020B0604030504040204" pitchFamily="50" charset="-128"/>
                <a:cs typeface="メイリオ" panose="020B0604030504040204" pitchFamily="50" charset="-128"/>
              </a:rPr>
              <a:t>教育庁 私学課、施設財務課</a:t>
            </a:r>
            <a:r>
              <a:rPr lang="en-US" altLang="ja-JP" sz="800" dirty="0">
                <a:latin typeface="メイリオ" panose="020B0604030504040204" pitchFamily="50" charset="-128"/>
                <a:ea typeface="メイリオ" panose="020B0604030504040204" pitchFamily="50" charset="-128"/>
                <a:cs typeface="メイリオ" panose="020B0604030504040204" pitchFamily="50" charset="-128"/>
              </a:rPr>
              <a:t>】</a:t>
            </a:r>
          </a:p>
          <a:p>
            <a:pPr marL="261938" indent="-261938">
              <a:defRPr/>
            </a:pPr>
            <a:r>
              <a:rPr lang="ja-JP" altLang="en-US" sz="900" dirty="0">
                <a:latin typeface="メイリオ" panose="020B0604030504040204" pitchFamily="50" charset="-128"/>
                <a:ea typeface="メイリオ" panose="020B0604030504040204" pitchFamily="50" charset="-128"/>
                <a:cs typeface="メイリオ" panose="020B0604030504040204" pitchFamily="50" charset="-128"/>
              </a:rPr>
              <a:t>　・私立高校等に対する授業料等の支援に関する問合せ。</a:t>
            </a:r>
            <a:endParaRPr lang="en-US" altLang="ja-JP" sz="900" b="1" dirty="0">
              <a:latin typeface="メイリオ" panose="020B0604030504040204" pitchFamily="50" charset="-128"/>
              <a:ea typeface="メイリオ" panose="020B0604030504040204" pitchFamily="50" charset="-128"/>
              <a:cs typeface="メイリオ" panose="020B0604030504040204" pitchFamily="50" charset="-128"/>
            </a:endParaRPr>
          </a:p>
          <a:p>
            <a:pPr marL="261938" indent="-261938">
              <a:defRPr/>
            </a:pPr>
            <a:r>
              <a:rPr lang="ja-JP" altLang="en-US" sz="900" dirty="0">
                <a:latin typeface="メイリオ" panose="020B0604030504040204" pitchFamily="50" charset="-128"/>
                <a:ea typeface="メイリオ" panose="020B0604030504040204" pitchFamily="50" charset="-128"/>
                <a:cs typeface="メイリオ" panose="020B0604030504040204" pitchFamily="50" charset="-128"/>
              </a:rPr>
              <a:t>　・公立高校に対する授業料等の支援に関する問合せ。（令和５年６月より開始）</a:t>
            </a:r>
            <a:endParaRPr lang="en-US" altLang="ja-JP" sz="900" dirty="0">
              <a:latin typeface="メイリオ" panose="020B0604030504040204" pitchFamily="50" charset="-128"/>
              <a:ea typeface="メイリオ" panose="020B0604030504040204" pitchFamily="50" charset="-128"/>
              <a:cs typeface="メイリオ" panose="020B0604030504040204" pitchFamily="50" charset="-128"/>
            </a:endParaRPr>
          </a:p>
          <a:p>
            <a:pPr marL="261938" indent="-261938">
              <a:defRPr/>
            </a:pPr>
            <a:r>
              <a:rPr lang="ja-JP" altLang="en-US" sz="900" b="1"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900" dirty="0">
                <a:latin typeface="メイリオ" panose="020B0604030504040204" pitchFamily="50" charset="-128"/>
                <a:ea typeface="メイリオ" panose="020B0604030504040204" pitchFamily="50" charset="-128"/>
                <a:cs typeface="メイリオ" panose="020B0604030504040204" pitchFamily="50" charset="-128"/>
              </a:rPr>
              <a:t>　　　　　　　　　　　 　　　　</a:t>
            </a:r>
            <a:endParaRPr lang="en-US" altLang="ja-JP" sz="5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pPr marL="261938" indent="-261938">
              <a:defRPr/>
            </a:pPr>
            <a:r>
              <a:rPr lang="ja-JP" altLang="en-US" sz="800" dirty="0">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80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800" dirty="0">
                <a:latin typeface="メイリオ" panose="020B0604030504040204" pitchFamily="50" charset="-128"/>
                <a:ea typeface="メイリオ" panose="020B0604030504040204" pitchFamily="50" charset="-128"/>
                <a:cs typeface="メイリオ" panose="020B0604030504040204" pitchFamily="50" charset="-128"/>
              </a:rPr>
              <a:t>「自動車税の問合せ」、「</a:t>
            </a:r>
            <a:r>
              <a:rPr lang="ja-JP" altLang="en-US" sz="800" dirty="0">
                <a:latin typeface="メイリオ" panose="020B0604030504040204" pitchFamily="50" charset="-128"/>
                <a:ea typeface="メイリオ" panose="020B0604030504040204" pitchFamily="50" charset="-128"/>
              </a:rPr>
              <a:t>高等学校</a:t>
            </a:r>
            <a:r>
              <a:rPr lang="ja-JP" altLang="ja-JP" sz="800" dirty="0">
                <a:latin typeface="メイリオ" panose="020B0604030504040204" pitchFamily="50" charset="-128"/>
                <a:ea typeface="メイリオ" panose="020B0604030504040204" pitchFamily="50" charset="-128"/>
              </a:rPr>
              <a:t>等の学費支援の問合せ</a:t>
            </a:r>
            <a:r>
              <a:rPr lang="ja-JP" altLang="en-US" sz="800" dirty="0">
                <a:latin typeface="メイリオ" panose="020B0604030504040204" pitchFamily="50" charset="-128"/>
                <a:ea typeface="メイリオ" panose="020B0604030504040204" pitchFamily="50" charset="-128"/>
                <a:cs typeface="メイリオ" panose="020B0604030504040204" pitchFamily="50" charset="-128"/>
              </a:rPr>
              <a:t>」については、</a:t>
            </a:r>
            <a:endParaRPr lang="en-US" altLang="ja-JP" sz="800" dirty="0">
              <a:latin typeface="メイリオ" panose="020B0604030504040204" pitchFamily="50" charset="-128"/>
              <a:ea typeface="メイリオ" panose="020B0604030504040204" pitchFamily="50" charset="-128"/>
              <a:cs typeface="メイリオ" panose="020B0604030504040204" pitchFamily="50" charset="-128"/>
            </a:endParaRPr>
          </a:p>
          <a:p>
            <a:pPr marL="261938" indent="-261938">
              <a:defRPr/>
            </a:pPr>
            <a:r>
              <a:rPr lang="ja-JP" altLang="en-US" sz="800" dirty="0">
                <a:latin typeface="メイリオ" panose="020B0604030504040204" pitchFamily="50" charset="-128"/>
                <a:ea typeface="メイリオ" panose="020B0604030504040204" pitchFamily="50" charset="-128"/>
                <a:cs typeface="メイリオ" panose="020B0604030504040204" pitchFamily="50" charset="-128"/>
              </a:rPr>
              <a:t>　　府民お問合せセンター運営業務（府民文化部 府政情報室 広報広聴課）において実施。</a:t>
            </a:r>
            <a:endParaRPr lang="en-US" altLang="ja-JP" sz="8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9" name="テキスト ボックス 28">
            <a:extLst>
              <a:ext uri="{FF2B5EF4-FFF2-40B4-BE49-F238E27FC236}">
                <a16:creationId xmlns:a16="http://schemas.microsoft.com/office/drawing/2014/main" id="{03E74EDF-0E0E-4151-BE25-7162BE12BC8C}"/>
              </a:ext>
            </a:extLst>
          </p:cNvPr>
          <p:cNvSpPr txBox="1"/>
          <p:nvPr/>
        </p:nvSpPr>
        <p:spPr>
          <a:xfrm>
            <a:off x="291394" y="4239090"/>
            <a:ext cx="5000685" cy="2228123"/>
          </a:xfrm>
          <a:prstGeom prst="rect">
            <a:avLst/>
          </a:prstGeom>
          <a:noFill/>
          <a:ln>
            <a:noFill/>
          </a:ln>
        </p:spPr>
        <p:txBody>
          <a:bodyPr wrap="square" rtlCol="0" anchor="t">
            <a:noAutofit/>
          </a:bodyPr>
          <a:lstStyle/>
          <a:p>
            <a:pPr>
              <a:defRPr/>
            </a:pPr>
            <a:r>
              <a:rPr lang="ja-JP" altLang="en-US" sz="1100" b="1" dirty="0">
                <a:latin typeface="メイリオ" panose="020B0604030504040204" pitchFamily="50" charset="-128"/>
                <a:ea typeface="メイリオ" panose="020B0604030504040204" pitchFamily="50" charset="-128"/>
                <a:cs typeface="メイリオ" panose="020B0604030504040204" pitchFamily="50" charset="-128"/>
              </a:rPr>
              <a:t>■インターネット誹謗中傷・トラブル相談（令和５年</a:t>
            </a:r>
            <a:r>
              <a:rPr lang="en-US" altLang="ja-JP" sz="1100" b="1" dirty="0">
                <a:latin typeface="メイリオ" panose="020B0604030504040204" pitchFamily="50" charset="-128"/>
                <a:ea typeface="メイリオ" panose="020B0604030504040204" pitchFamily="50" charset="-128"/>
                <a:cs typeface="メイリオ" panose="020B0604030504040204" pitchFamily="50" charset="-128"/>
              </a:rPr>
              <a:t>11</a:t>
            </a:r>
            <a:r>
              <a:rPr lang="ja-JP" altLang="en-US" sz="1100" b="1" dirty="0">
                <a:latin typeface="メイリオ" panose="020B0604030504040204" pitchFamily="50" charset="-128"/>
                <a:ea typeface="メイリオ" panose="020B0604030504040204" pitchFamily="50" charset="-128"/>
                <a:cs typeface="メイリオ" panose="020B0604030504040204" pitchFamily="50" charset="-128"/>
              </a:rPr>
              <a:t>月より開始） </a:t>
            </a:r>
            <a:endParaRPr lang="en-US" altLang="ja-JP" sz="1100" b="1" dirty="0">
              <a:latin typeface="メイリオ" panose="020B0604030504040204" pitchFamily="50" charset="-128"/>
              <a:ea typeface="メイリオ" panose="020B0604030504040204" pitchFamily="50" charset="-128"/>
              <a:cs typeface="メイリオ" panose="020B0604030504040204" pitchFamily="50" charset="-128"/>
            </a:endParaRPr>
          </a:p>
          <a:p>
            <a:pPr>
              <a:defRPr/>
            </a:pPr>
            <a:r>
              <a:rPr lang="ja-JP" altLang="en-US" sz="800" b="1" dirty="0">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80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800" dirty="0">
                <a:latin typeface="メイリオ" panose="020B0604030504040204" pitchFamily="50" charset="-128"/>
                <a:ea typeface="メイリオ" panose="020B0604030504040204" pitchFamily="50" charset="-128"/>
                <a:cs typeface="メイリオ" panose="020B0604030504040204" pitchFamily="50" charset="-128"/>
              </a:rPr>
              <a:t>府民文化部 </a:t>
            </a:r>
            <a:r>
              <a:rPr lang="zh-TW" altLang="en-US" sz="800" dirty="0">
                <a:latin typeface="メイリオ" panose="020B0604030504040204" pitchFamily="50" charset="-128"/>
                <a:ea typeface="メイリオ" panose="020B0604030504040204" pitchFamily="50" charset="-128"/>
                <a:cs typeface="メイリオ" panose="020B0604030504040204" pitchFamily="50" charset="-128"/>
              </a:rPr>
              <a:t>人権局</a:t>
            </a:r>
            <a:r>
              <a:rPr lang="ja-JP" altLang="en-US" sz="800" dirty="0">
                <a:latin typeface="メイリオ" panose="020B0604030504040204" pitchFamily="50" charset="-128"/>
                <a:ea typeface="メイリオ" panose="020B0604030504040204" pitchFamily="50" charset="-128"/>
                <a:cs typeface="メイリオ" panose="020B0604030504040204" pitchFamily="50" charset="-128"/>
              </a:rPr>
              <a:t> </a:t>
            </a:r>
            <a:r>
              <a:rPr lang="zh-TW" altLang="en-US" sz="800" dirty="0">
                <a:latin typeface="メイリオ" panose="020B0604030504040204" pitchFamily="50" charset="-128"/>
                <a:ea typeface="メイリオ" panose="020B0604030504040204" pitchFamily="50" charset="-128"/>
                <a:cs typeface="メイリオ" panose="020B0604030504040204" pitchFamily="50" charset="-128"/>
              </a:rPr>
              <a:t>人権擁護課</a:t>
            </a:r>
            <a:r>
              <a:rPr lang="en-US" altLang="ja-JP" sz="800" dirty="0">
                <a:latin typeface="メイリオ" panose="020B0604030504040204" pitchFamily="50" charset="-128"/>
                <a:ea typeface="メイリオ" panose="020B0604030504040204" pitchFamily="50" charset="-128"/>
                <a:cs typeface="メイリオ" panose="020B0604030504040204" pitchFamily="50" charset="-128"/>
              </a:rPr>
              <a:t>】</a:t>
            </a:r>
          </a:p>
          <a:p>
            <a:pPr marL="266700" indent="-85725">
              <a:lnSpc>
                <a:spcPts val="1000"/>
              </a:lnSpc>
              <a:buFont typeface="Arial" panose="020B0604020202020204" pitchFamily="34" charset="0"/>
              <a:buChar char="•"/>
              <a:defRPr/>
            </a:pPr>
            <a:r>
              <a:rPr lang="ja-JP" altLang="en-US" sz="900" dirty="0">
                <a:latin typeface="メイリオ" panose="020B0604030504040204" pitchFamily="50" charset="-128"/>
                <a:ea typeface="メイリオ" panose="020B0604030504040204" pitchFamily="50" charset="-128"/>
                <a:cs typeface="メイリオ" panose="020B0604030504040204" pitchFamily="50" charset="-128"/>
              </a:rPr>
              <a:t>インターネット上の誹謗中傷等、多様なトラブルに悩んでいる方を幅広く支援するため、専門相談窓口「ネットハーモニー」において、 </a:t>
            </a:r>
            <a:r>
              <a:rPr lang="en-US" altLang="ja-JP" sz="900" dirty="0">
                <a:latin typeface="メイリオ" panose="020B0604030504040204" pitchFamily="50" charset="-128"/>
                <a:ea typeface="メイリオ" panose="020B0604030504040204" pitchFamily="50" charset="-128"/>
                <a:cs typeface="メイリオ" panose="020B0604030504040204" pitchFamily="50" charset="-128"/>
              </a:rPr>
              <a:t>LINE</a:t>
            </a:r>
            <a:r>
              <a:rPr lang="ja-JP" altLang="en-US" sz="900" dirty="0">
                <a:latin typeface="メイリオ" panose="020B0604030504040204" pitchFamily="50" charset="-128"/>
                <a:ea typeface="メイリオ" panose="020B0604030504040204" pitchFamily="50" charset="-128"/>
                <a:cs typeface="メイリオ" panose="020B0604030504040204" pitchFamily="50" charset="-128"/>
              </a:rPr>
              <a:t>を活用した相談。　　　　</a:t>
            </a:r>
            <a:r>
              <a:rPr lang="ja-JP" altLang="en-US" sz="11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 </a:t>
            </a:r>
            <a:endParaRPr lang="en-US" altLang="ja-JP" sz="11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pPr>
              <a:lnSpc>
                <a:spcPts val="800"/>
              </a:lnSpc>
              <a:tabLst>
                <a:tab pos="0" algn="l"/>
              </a:tabLst>
              <a:defRPr/>
            </a:pPr>
            <a:endParaRPr lang="en-US" altLang="ja-JP" sz="300" b="1" dirty="0">
              <a:latin typeface="メイリオ" panose="020B0604030504040204" pitchFamily="50" charset="-128"/>
              <a:ea typeface="メイリオ" panose="020B0604030504040204" pitchFamily="50" charset="-128"/>
              <a:cs typeface="メイリオ" panose="020B0604030504040204" pitchFamily="50" charset="-128"/>
            </a:endParaRPr>
          </a:p>
          <a:p>
            <a:pPr>
              <a:defRPr/>
            </a:pPr>
            <a:r>
              <a:rPr lang="ja-JP" altLang="en-US" sz="1100" b="1" dirty="0">
                <a:latin typeface="メイリオ" panose="020B0604030504040204" pitchFamily="50" charset="-128"/>
                <a:ea typeface="メイリオ" panose="020B0604030504040204" pitchFamily="50" charset="-128"/>
                <a:cs typeface="メイリオ" panose="020B0604030504040204" pitchFamily="50" charset="-128"/>
              </a:rPr>
              <a:t>■女性相談</a:t>
            </a:r>
            <a:r>
              <a:rPr lang="en-US" altLang="ja-JP" sz="80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800" dirty="0">
                <a:latin typeface="メイリオ" panose="020B0604030504040204" pitchFamily="50" charset="-128"/>
                <a:ea typeface="メイリオ" panose="020B0604030504040204" pitchFamily="50" charset="-128"/>
                <a:cs typeface="メイリオ" panose="020B0604030504040204" pitchFamily="50" charset="-128"/>
              </a:rPr>
              <a:t>府民文化部  男女参画・府民協働課</a:t>
            </a:r>
            <a:r>
              <a:rPr lang="en-US" altLang="ja-JP" sz="800" dirty="0">
                <a:latin typeface="メイリオ" panose="020B0604030504040204" pitchFamily="50" charset="-128"/>
                <a:ea typeface="メイリオ" panose="020B0604030504040204" pitchFamily="50" charset="-128"/>
                <a:cs typeface="メイリオ" panose="020B0604030504040204" pitchFamily="50" charset="-128"/>
              </a:rPr>
              <a:t>】</a:t>
            </a:r>
          </a:p>
          <a:p>
            <a:pPr marL="266700" indent="-85725">
              <a:buFont typeface="Arial" panose="020B0604020202020204" pitchFamily="34" charset="0"/>
              <a:buChar char="•"/>
              <a:defRPr/>
            </a:pPr>
            <a:r>
              <a:rPr lang="ja-JP" altLang="en-US" sz="900" dirty="0">
                <a:latin typeface="メイリオ" panose="020B0604030504040204" pitchFamily="50" charset="-128"/>
                <a:ea typeface="メイリオ" panose="020B0604030504040204" pitchFamily="50" charset="-128"/>
                <a:cs typeface="メイリオ" panose="020B0604030504040204" pitchFamily="50" charset="-128"/>
              </a:rPr>
              <a:t>様々な悩みを抱える女性に対する相談体制の充実を図るため、チャット相談専用システムを活用した相談。</a:t>
            </a:r>
            <a:endParaRPr lang="en-US" altLang="ja-JP" sz="900" dirty="0">
              <a:latin typeface="メイリオ" panose="020B0604030504040204" pitchFamily="50" charset="-128"/>
              <a:ea typeface="メイリオ" panose="020B0604030504040204" pitchFamily="50" charset="-128"/>
              <a:cs typeface="メイリオ" panose="020B0604030504040204" pitchFamily="50" charset="-128"/>
            </a:endParaRPr>
          </a:p>
          <a:p>
            <a:pPr marL="266700" indent="-85725">
              <a:lnSpc>
                <a:spcPts val="500"/>
              </a:lnSpc>
              <a:buFont typeface="Arial" panose="020B0604020202020204" pitchFamily="34" charset="0"/>
              <a:buChar char="•"/>
              <a:defRPr/>
            </a:pPr>
            <a:endParaRPr lang="en-US" altLang="ja-JP" sz="300" dirty="0">
              <a:latin typeface="メイリオ" panose="020B0604030504040204" pitchFamily="50" charset="-128"/>
              <a:ea typeface="メイリオ" panose="020B0604030504040204" pitchFamily="50" charset="-128"/>
              <a:cs typeface="メイリオ" panose="020B0604030504040204" pitchFamily="50" charset="-128"/>
            </a:endParaRPr>
          </a:p>
          <a:p>
            <a:pPr>
              <a:defRPr/>
            </a:pPr>
            <a:r>
              <a:rPr lang="ja-JP" altLang="en-US" sz="11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■こころの相談</a:t>
            </a:r>
            <a:r>
              <a:rPr lang="en-US" altLang="ja-JP" sz="8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8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健康医療部 保健医療室 地域保健課</a:t>
            </a:r>
            <a:r>
              <a:rPr lang="en-US" altLang="ja-JP" sz="8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p>
          <a:p>
            <a:pPr marL="266700" indent="-85725">
              <a:buFont typeface="Arial" panose="020B0604020202020204" pitchFamily="34" charset="0"/>
              <a:buChar char="•"/>
              <a:defRPr/>
            </a:pPr>
            <a:r>
              <a:rPr lang="ja-JP" altLang="en-US" sz="900" dirty="0">
                <a:latin typeface="メイリオ" panose="020B0604030504040204" pitchFamily="50" charset="-128"/>
                <a:ea typeface="メイリオ" panose="020B0604030504040204" pitchFamily="50" charset="-128"/>
                <a:cs typeface="メイリオ" panose="020B0604030504040204" pitchFamily="50" charset="-128"/>
              </a:rPr>
              <a:t>若年者の様々な悩みに応じたきめ細やかな支援を行うため、</a:t>
            </a:r>
            <a:r>
              <a:rPr lang="en-US" altLang="ja-JP" sz="900" dirty="0">
                <a:latin typeface="メイリオ" panose="020B0604030504040204" pitchFamily="50" charset="-128"/>
                <a:ea typeface="メイリオ" panose="020B0604030504040204" pitchFamily="50" charset="-128"/>
                <a:cs typeface="メイリオ" panose="020B0604030504040204" pitchFamily="50" charset="-128"/>
              </a:rPr>
              <a:t>LINE</a:t>
            </a:r>
            <a:r>
              <a:rPr lang="ja-JP" altLang="en-US" sz="900" dirty="0">
                <a:latin typeface="メイリオ" panose="020B0604030504040204" pitchFamily="50" charset="-128"/>
                <a:ea typeface="メイリオ" panose="020B0604030504040204" pitchFamily="50" charset="-128"/>
                <a:cs typeface="メイリオ" panose="020B0604030504040204" pitchFamily="50" charset="-128"/>
              </a:rPr>
              <a:t>を活用した相談。</a:t>
            </a:r>
            <a:r>
              <a:rPr lang="ja-JP" altLang="en-US" sz="400" dirty="0">
                <a:latin typeface="メイリオ" panose="020B0604030504040204" pitchFamily="50" charset="-128"/>
                <a:ea typeface="メイリオ" panose="020B0604030504040204" pitchFamily="50" charset="-128"/>
                <a:cs typeface="メイリオ" panose="020B0604030504040204" pitchFamily="50" charset="-128"/>
              </a:rPr>
              <a:t>　</a:t>
            </a:r>
            <a:endParaRPr lang="en-US" altLang="ja-JP" sz="400" dirty="0">
              <a:latin typeface="メイリオ" panose="020B0604030504040204" pitchFamily="50" charset="-128"/>
              <a:ea typeface="メイリオ" panose="020B0604030504040204" pitchFamily="50" charset="-128"/>
              <a:cs typeface="メイリオ" panose="020B0604030504040204" pitchFamily="50" charset="-128"/>
            </a:endParaRPr>
          </a:p>
          <a:p>
            <a:pPr marL="180975">
              <a:defRPr/>
            </a:pPr>
            <a:r>
              <a:rPr lang="ja-JP" altLang="en-US" sz="400" dirty="0">
                <a:latin typeface="メイリオ" panose="020B0604030504040204" pitchFamily="50" charset="-128"/>
                <a:ea typeface="メイリオ" panose="020B0604030504040204" pitchFamily="50" charset="-128"/>
                <a:cs typeface="メイリオ" panose="020B0604030504040204" pitchFamily="50" charset="-128"/>
              </a:rPr>
              <a:t>　　　　　　 　　    　　</a:t>
            </a:r>
            <a:endParaRPr lang="en-US" altLang="ja-JP" sz="400" dirty="0">
              <a:latin typeface="メイリオ" panose="020B0604030504040204" pitchFamily="50" charset="-128"/>
              <a:ea typeface="メイリオ" panose="020B0604030504040204" pitchFamily="50" charset="-128"/>
              <a:cs typeface="メイリオ" panose="020B0604030504040204" pitchFamily="50" charset="-128"/>
            </a:endParaRPr>
          </a:p>
          <a:p>
            <a:pPr>
              <a:defRPr/>
            </a:pPr>
            <a:r>
              <a:rPr lang="ja-JP" altLang="en-US" sz="1100" b="1" dirty="0">
                <a:latin typeface="メイリオ" panose="020B0604030504040204" pitchFamily="50" charset="-128"/>
                <a:ea typeface="メイリオ" panose="020B0604030504040204" pitchFamily="50" charset="-128"/>
                <a:cs typeface="メイリオ" panose="020B0604030504040204" pitchFamily="50" charset="-128"/>
              </a:rPr>
              <a:t>■依存症相談</a:t>
            </a:r>
            <a:r>
              <a:rPr lang="en-US" altLang="ja-JP" sz="800" b="1"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8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健康医療部 保健医療室 地域保健課</a:t>
            </a:r>
            <a:r>
              <a:rPr lang="en-US" altLang="ja-JP" sz="8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p>
          <a:p>
            <a:pPr marL="266700" indent="-85725">
              <a:buFont typeface="Arial" panose="020B0604020202020204" pitchFamily="34" charset="0"/>
              <a:buChar char="•"/>
              <a:defRPr/>
            </a:pPr>
            <a:r>
              <a:rPr lang="ja-JP" altLang="en-US" sz="900" dirty="0">
                <a:latin typeface="メイリオ" panose="020B0604030504040204" pitchFamily="50" charset="-128"/>
                <a:ea typeface="メイリオ" panose="020B0604030504040204" pitchFamily="50" charset="-128"/>
                <a:cs typeface="メイリオ" panose="020B0604030504040204" pitchFamily="50" charset="-128"/>
              </a:rPr>
              <a:t>依存症に関することで悩んでいる方を対象に、</a:t>
            </a:r>
            <a:r>
              <a:rPr lang="en-US" altLang="ja-JP" sz="900" dirty="0">
                <a:latin typeface="メイリオ" panose="020B0604030504040204" pitchFamily="50" charset="-128"/>
                <a:ea typeface="メイリオ" panose="020B0604030504040204" pitchFamily="50" charset="-128"/>
                <a:cs typeface="メイリオ" panose="020B0604030504040204" pitchFamily="50" charset="-128"/>
              </a:rPr>
              <a:t>LINE</a:t>
            </a:r>
            <a:r>
              <a:rPr lang="ja-JP" altLang="en-US" sz="900" dirty="0">
                <a:latin typeface="メイリオ" panose="020B0604030504040204" pitchFamily="50" charset="-128"/>
                <a:ea typeface="メイリオ" panose="020B0604030504040204" pitchFamily="50" charset="-128"/>
                <a:cs typeface="メイリオ" panose="020B0604030504040204" pitchFamily="50" charset="-128"/>
              </a:rPr>
              <a:t>を活用した相談。</a:t>
            </a:r>
            <a:endParaRPr lang="en-US" altLang="ja-JP" sz="900" dirty="0">
              <a:latin typeface="メイリオ" panose="020B0604030504040204" pitchFamily="50" charset="-128"/>
              <a:ea typeface="メイリオ" panose="020B0604030504040204" pitchFamily="50" charset="-128"/>
              <a:cs typeface="メイリオ" panose="020B0604030504040204" pitchFamily="50" charset="-128"/>
            </a:endParaRPr>
          </a:p>
          <a:p>
            <a:pPr marL="266700" indent="-85725">
              <a:buFont typeface="Arial" panose="020B0604020202020204" pitchFamily="34" charset="0"/>
              <a:buChar char="•"/>
              <a:defRPr/>
            </a:pPr>
            <a:endParaRPr lang="en-US" altLang="ja-JP" sz="400" dirty="0">
              <a:latin typeface="メイリオ" panose="020B0604030504040204" pitchFamily="50" charset="-128"/>
              <a:ea typeface="メイリオ" panose="020B0604030504040204" pitchFamily="50" charset="-128"/>
              <a:cs typeface="メイリオ" panose="020B0604030504040204" pitchFamily="50" charset="-128"/>
            </a:endParaRPr>
          </a:p>
          <a:p>
            <a:pPr>
              <a:defRPr/>
            </a:pPr>
            <a:r>
              <a:rPr lang="ja-JP" altLang="en-US" sz="1100" b="1" dirty="0">
                <a:latin typeface="メイリオ" panose="020B0604030504040204" pitchFamily="50" charset="-128"/>
                <a:ea typeface="メイリオ" panose="020B0604030504040204" pitchFamily="50" charset="-128"/>
                <a:cs typeface="メイリオ" panose="020B0604030504040204" pitchFamily="50" charset="-128"/>
              </a:rPr>
              <a:t>■教育相談</a:t>
            </a:r>
            <a:r>
              <a:rPr lang="en-US" altLang="ja-JP" sz="8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8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教育庁 教育センター</a:t>
            </a:r>
            <a:r>
              <a:rPr lang="en-US" altLang="ja-JP" sz="8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8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endParaRPr lang="en-US" altLang="ja-JP" sz="8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266700" indent="-85725">
              <a:buFont typeface="Arial" panose="020B0604020202020204" pitchFamily="34" charset="0"/>
              <a:buChar char="•"/>
              <a:defRPr/>
            </a:pPr>
            <a:r>
              <a:rPr lang="ja-JP" altLang="en-US" sz="9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子どもを対象に、いじめを含むあらゆる悩みや困りごとに関して、</a:t>
            </a:r>
            <a:r>
              <a:rPr lang="en-US" altLang="ja-JP" sz="900" dirty="0">
                <a:latin typeface="メイリオ" panose="020B0604030504040204" pitchFamily="50" charset="-128"/>
                <a:ea typeface="メイリオ" panose="020B0604030504040204" pitchFamily="50" charset="-128"/>
                <a:cs typeface="メイリオ" panose="020B0604030504040204" pitchFamily="50" charset="-128"/>
              </a:rPr>
              <a:t>LINE</a:t>
            </a:r>
            <a:r>
              <a:rPr lang="ja-JP" altLang="en-US" sz="900" dirty="0">
                <a:latin typeface="メイリオ" panose="020B0604030504040204" pitchFamily="50" charset="-128"/>
                <a:ea typeface="メイリオ" panose="020B0604030504040204" pitchFamily="50" charset="-128"/>
                <a:cs typeface="メイリオ" panose="020B0604030504040204" pitchFamily="50" charset="-128"/>
              </a:rPr>
              <a:t>を活用した相談。</a:t>
            </a:r>
            <a:endParaRPr lang="en-US" altLang="ja-JP" sz="900" dirty="0">
              <a:latin typeface="メイリオ" panose="020B0604030504040204" pitchFamily="50" charset="-128"/>
              <a:ea typeface="メイリオ" panose="020B0604030504040204" pitchFamily="50" charset="-128"/>
              <a:cs typeface="メイリオ" panose="020B0604030504040204" pitchFamily="50" charset="-128"/>
            </a:endParaRPr>
          </a:p>
        </p:txBody>
      </p:sp>
      <p:grpSp>
        <p:nvGrpSpPr>
          <p:cNvPr id="30" name="グループ化 29">
            <a:extLst>
              <a:ext uri="{FF2B5EF4-FFF2-40B4-BE49-F238E27FC236}">
                <a16:creationId xmlns:a16="http://schemas.microsoft.com/office/drawing/2014/main" id="{643324CB-5CAB-479E-9F11-4B54C63B30AB}"/>
              </a:ext>
            </a:extLst>
          </p:cNvPr>
          <p:cNvGrpSpPr/>
          <p:nvPr/>
        </p:nvGrpSpPr>
        <p:grpSpPr>
          <a:xfrm>
            <a:off x="-2" y="-1"/>
            <a:ext cx="9137459" cy="668371"/>
            <a:chOff x="-2" y="-1"/>
            <a:chExt cx="9137459" cy="668371"/>
          </a:xfrm>
        </p:grpSpPr>
        <p:sp>
          <p:nvSpPr>
            <p:cNvPr id="36" name="正方形/長方形 35">
              <a:extLst>
                <a:ext uri="{FF2B5EF4-FFF2-40B4-BE49-F238E27FC236}">
                  <a16:creationId xmlns:a16="http://schemas.microsoft.com/office/drawing/2014/main" id="{F0C39E0C-BAE7-4161-92A5-0F00DD949728}"/>
                </a:ext>
              </a:extLst>
            </p:cNvPr>
            <p:cNvSpPr/>
            <p:nvPr/>
          </p:nvSpPr>
          <p:spPr>
            <a:xfrm>
              <a:off x="-2" y="-1"/>
              <a:ext cx="9136800" cy="391801"/>
            </a:xfrm>
            <a:prstGeom prst="rect">
              <a:avLst/>
            </a:prstGeom>
            <a:solidFill>
              <a:schemeClr val="tx2">
                <a:lumMod val="20000"/>
                <a:lumOff val="80000"/>
              </a:schemeClr>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rtlCol="0" anchor="ctr"/>
            <a:lstStyle/>
            <a:p>
              <a:r>
                <a:rPr lang="en-US" altLang="ja-JP" sz="1600" b="1" dirty="0">
                  <a:solidFill>
                    <a:schemeClr val="tx1"/>
                  </a:solidFill>
                  <a:latin typeface="メイリオ" panose="020B0604030504040204" pitchFamily="50" charset="-128"/>
                  <a:ea typeface="メイリオ" panose="020B0604030504040204" pitchFamily="50" charset="-128"/>
                </a:rPr>
                <a:t>AI</a:t>
              </a:r>
              <a:r>
                <a:rPr lang="ja-JP" altLang="en-US" sz="1600" b="1" dirty="0">
                  <a:solidFill>
                    <a:schemeClr val="tx1"/>
                  </a:solidFill>
                  <a:latin typeface="メイリオ" panose="020B0604030504040204" pitchFamily="50" charset="-128"/>
                  <a:ea typeface="メイリオ" panose="020B0604030504040204" pitchFamily="50" charset="-128"/>
                </a:rPr>
                <a:t>チャットボット</a:t>
              </a:r>
              <a:r>
                <a:rPr lang="en-US" altLang="ja-JP" sz="1400" b="1" baseline="300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*9</a:t>
              </a:r>
              <a:r>
                <a:rPr lang="en-US" altLang="ja-JP" sz="1400" baseline="300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600" b="1" dirty="0">
                  <a:solidFill>
                    <a:schemeClr val="tx1"/>
                  </a:solidFill>
                  <a:latin typeface="メイリオ" panose="020B0604030504040204" pitchFamily="50" charset="-128"/>
                  <a:ea typeface="メイリオ" panose="020B0604030504040204" pitchFamily="50" charset="-128"/>
                </a:rPr>
                <a:t>、</a:t>
              </a:r>
              <a:r>
                <a:rPr lang="en-US" altLang="ja-JP" sz="1600" b="1" dirty="0">
                  <a:solidFill>
                    <a:schemeClr val="tx1"/>
                  </a:solidFill>
                  <a:latin typeface="メイリオ" panose="020B0604030504040204" pitchFamily="50" charset="-128"/>
                  <a:ea typeface="メイリオ" panose="020B0604030504040204" pitchFamily="50" charset="-128"/>
                </a:rPr>
                <a:t>SNS</a:t>
              </a:r>
              <a:r>
                <a:rPr lang="ja-JP" altLang="en-US" sz="1600" b="1" dirty="0">
                  <a:solidFill>
                    <a:schemeClr val="tx1"/>
                  </a:solidFill>
                  <a:latin typeface="メイリオ" panose="020B0604030504040204" pitchFamily="50" charset="-128"/>
                  <a:ea typeface="メイリオ" panose="020B0604030504040204" pitchFamily="50" charset="-128"/>
                </a:rPr>
                <a:t>等を活用した相談体制の充実</a:t>
              </a:r>
              <a:endParaRPr lang="ja-JP" altLang="en-US" sz="1400" b="1" dirty="0">
                <a:solidFill>
                  <a:schemeClr val="tx1"/>
                </a:solidFill>
                <a:latin typeface="メイリオ" panose="020B0604030504040204" pitchFamily="50" charset="-128"/>
                <a:ea typeface="メイリオ" panose="020B0604030504040204" pitchFamily="50" charset="-128"/>
              </a:endParaRPr>
            </a:p>
          </p:txBody>
        </p:sp>
        <p:sp>
          <p:nvSpPr>
            <p:cNvPr id="37" name="正方形/長方形 36">
              <a:extLst>
                <a:ext uri="{FF2B5EF4-FFF2-40B4-BE49-F238E27FC236}">
                  <a16:creationId xmlns:a16="http://schemas.microsoft.com/office/drawing/2014/main" id="{3B31703B-2E8C-4D8A-96CA-273ABE5E4404}"/>
                </a:ext>
              </a:extLst>
            </p:cNvPr>
            <p:cNvSpPr/>
            <p:nvPr/>
          </p:nvSpPr>
          <p:spPr>
            <a:xfrm>
              <a:off x="-2" y="389039"/>
              <a:ext cx="9137459" cy="279331"/>
            </a:xfrm>
            <a:prstGeom prst="rect">
              <a:avLst/>
            </a:prstGeom>
            <a:solidFill>
              <a:schemeClr val="bg1"/>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rtlCol="0" anchor="t"/>
            <a:lstStyle/>
            <a:p>
              <a:r>
                <a:rPr kumimoji="1" lang="ja-JP" altLang="en-US" sz="1100" dirty="0">
                  <a:solidFill>
                    <a:schemeClr val="tx1"/>
                  </a:solidFill>
                  <a:latin typeface="メイリオ" panose="020B0604030504040204" pitchFamily="50" charset="-128"/>
                  <a:ea typeface="メイリオ" panose="020B0604030504040204" pitchFamily="50" charset="-128"/>
                </a:rPr>
                <a:t>　府民</a:t>
              </a:r>
              <a:r>
                <a:rPr kumimoji="1" lang="ja-JP" altLang="en-US" sz="1100">
                  <a:solidFill>
                    <a:schemeClr val="tx1"/>
                  </a:solidFill>
                  <a:latin typeface="メイリオ" panose="020B0604030504040204" pitchFamily="50" charset="-128"/>
                  <a:ea typeface="メイリオ" panose="020B0604030504040204" pitchFamily="50" charset="-128"/>
                </a:rPr>
                <a:t>からの問合せ</a:t>
              </a:r>
              <a:r>
                <a:rPr kumimoji="1" lang="ja-JP" altLang="en-US" sz="1100" dirty="0">
                  <a:solidFill>
                    <a:schemeClr val="tx1"/>
                  </a:solidFill>
                  <a:latin typeface="メイリオ" panose="020B0604030504040204" pitchFamily="50" charset="-128"/>
                  <a:ea typeface="メイリオ" panose="020B0604030504040204" pitchFamily="50" charset="-128"/>
                </a:rPr>
                <a:t>や相談に多様な手法で対応</a:t>
              </a:r>
            </a:p>
          </p:txBody>
        </p:sp>
      </p:grpSp>
      <p:sp>
        <p:nvSpPr>
          <p:cNvPr id="59" name="正方形/長方形 58">
            <a:extLst>
              <a:ext uri="{FF2B5EF4-FFF2-40B4-BE49-F238E27FC236}">
                <a16:creationId xmlns:a16="http://schemas.microsoft.com/office/drawing/2014/main" id="{F3DE6540-CCB7-436D-B2A9-9557BDE08DE2}"/>
              </a:ext>
            </a:extLst>
          </p:cNvPr>
          <p:cNvSpPr/>
          <p:nvPr/>
        </p:nvSpPr>
        <p:spPr>
          <a:xfrm>
            <a:off x="5498444" y="2438891"/>
            <a:ext cx="3517043" cy="941918"/>
          </a:xfrm>
          <a:prstGeom prst="rect">
            <a:avLst/>
          </a:prstGeom>
          <a:solidFill>
            <a:srgbClr val="FFFFEB"/>
          </a:solidFill>
          <a:ln w="12700">
            <a:solidFill>
              <a:srgbClr val="FF0000"/>
            </a:solidFill>
          </a:ln>
        </p:spPr>
        <p:style>
          <a:lnRef idx="2">
            <a:schemeClr val="accent1"/>
          </a:lnRef>
          <a:fillRef idx="1">
            <a:schemeClr val="lt1"/>
          </a:fillRef>
          <a:effectRef idx="0">
            <a:schemeClr val="accent1"/>
          </a:effectRef>
          <a:fontRef idx="minor">
            <a:schemeClr val="dk1"/>
          </a:fontRef>
        </p:style>
        <p:txBody>
          <a:bodyPr lIns="36000" rIns="36000" rtlCol="0" anchor="ctr"/>
          <a:lstStyle/>
          <a:p>
            <a:pPr algn="ctr">
              <a:defRPr/>
            </a:pPr>
            <a:endParaRPr lang="ja-JP" altLang="en-US" sz="9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0" name="正方形/長方形 39"/>
          <p:cNvSpPr/>
          <p:nvPr/>
        </p:nvSpPr>
        <p:spPr>
          <a:xfrm>
            <a:off x="251519" y="1295596"/>
            <a:ext cx="5040561" cy="2069707"/>
          </a:xfrm>
          <a:prstGeom prst="rect">
            <a:avLst/>
          </a:prstGeom>
          <a:noFill/>
          <a:ln w="12700"/>
        </p:spPr>
        <p:style>
          <a:lnRef idx="2">
            <a:schemeClr val="accent1"/>
          </a:lnRef>
          <a:fillRef idx="1">
            <a:schemeClr val="lt1"/>
          </a:fillRef>
          <a:effectRef idx="0">
            <a:schemeClr val="accent1"/>
          </a:effectRef>
          <a:fontRef idx="minor">
            <a:schemeClr val="dk1"/>
          </a:fontRef>
        </p:style>
        <p:txBody>
          <a:bodyPr lIns="36000" rIns="36000" rtlCol="0" anchor="ctr"/>
          <a:lstStyle/>
          <a:p>
            <a:pPr algn="ctr">
              <a:defRPr/>
            </a:pPr>
            <a:endParaRPr lang="ja-JP" altLang="en-US" sz="9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 name="テキスト ボックス 3"/>
          <p:cNvSpPr txBox="1"/>
          <p:nvPr/>
        </p:nvSpPr>
        <p:spPr>
          <a:xfrm>
            <a:off x="73037" y="692308"/>
            <a:ext cx="2610288" cy="306422"/>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nchor="ctr">
            <a:noAutofit/>
          </a:bodyPr>
          <a:lstStyle/>
          <a:p>
            <a:pPr marL="261938" indent="-261938">
              <a:defRPr/>
            </a:pPr>
            <a:r>
              <a:rPr lang="en-US" altLang="ja-JP" sz="14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《AI</a:t>
            </a:r>
            <a:r>
              <a:rPr lang="ja-JP" altLang="en-US" sz="14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チャットボット</a:t>
            </a:r>
            <a:r>
              <a:rPr lang="en-US" altLang="ja-JP" sz="14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 name="テキスト ボックス 5"/>
          <p:cNvSpPr txBox="1"/>
          <p:nvPr/>
        </p:nvSpPr>
        <p:spPr>
          <a:xfrm>
            <a:off x="73037" y="3534072"/>
            <a:ext cx="1652236" cy="299973"/>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nchor="ctr">
            <a:noAutofit/>
          </a:bodyPr>
          <a:lstStyle/>
          <a:p>
            <a:pPr marL="261938" indent="-261938">
              <a:defRPr/>
            </a:pPr>
            <a:r>
              <a:rPr lang="en-US" altLang="ja-JP" sz="14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《SNS</a:t>
            </a:r>
            <a:r>
              <a:rPr lang="ja-JP" altLang="en-US" sz="14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等相談</a:t>
            </a:r>
            <a:r>
              <a:rPr lang="en-US" altLang="ja-JP" sz="14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 name="テキスト ボックス 6"/>
          <p:cNvSpPr txBox="1"/>
          <p:nvPr/>
        </p:nvSpPr>
        <p:spPr>
          <a:xfrm>
            <a:off x="144709" y="3744035"/>
            <a:ext cx="4292276" cy="404655"/>
          </a:xfrm>
          <a:prstGeom prst="rect">
            <a:avLst/>
          </a:prstGeom>
          <a:noFill/>
          <a:ln>
            <a:noFill/>
          </a:ln>
        </p:spPr>
        <p:txBody>
          <a:bodyPr wrap="square" rtlCol="0">
            <a:noAutofit/>
          </a:bodyPr>
          <a:lstStyle/>
          <a:p>
            <a:pPr marL="88900" lvl="0" indent="-88900">
              <a:buFont typeface="Arial" panose="020B0604020202020204" pitchFamily="34" charset="0"/>
              <a:buChar char="•"/>
              <a:defRPr/>
            </a:pP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電話や対面等で実施していた相談対応について、</a:t>
            </a:r>
            <a:r>
              <a:rPr lang="en-US" altLang="ja-JP" sz="1100" dirty="0">
                <a:latin typeface="メイリオ" panose="020B0604030504040204" pitchFamily="50" charset="-128"/>
                <a:ea typeface="メイリオ" panose="020B0604030504040204" pitchFamily="50" charset="-128"/>
                <a:cs typeface="メイリオ" panose="020B0604030504040204" pitchFamily="50" charset="-128"/>
              </a:rPr>
              <a:t>SNS</a:t>
            </a: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等を活用。</a:t>
            </a:r>
            <a:endParaRPr lang="en-US" altLang="ja-JP" sz="11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3" name="テキスト ボックス 42"/>
          <p:cNvSpPr txBox="1"/>
          <p:nvPr/>
        </p:nvSpPr>
        <p:spPr>
          <a:xfrm>
            <a:off x="260286" y="6624355"/>
            <a:ext cx="7869417" cy="215444"/>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altLang="ja-JP" sz="8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(*9</a:t>
            </a:r>
            <a:r>
              <a:rPr lang="ja-JP" altLang="en-US" sz="8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）あらかじめ作成した質問と回答の中から、自動で回答を選択してやりとりを行う「自動会話プログラム」。</a:t>
            </a:r>
          </a:p>
        </p:txBody>
      </p:sp>
      <p:sp>
        <p:nvSpPr>
          <p:cNvPr id="42" name="角丸四角形 41"/>
          <p:cNvSpPr/>
          <p:nvPr/>
        </p:nvSpPr>
        <p:spPr>
          <a:xfrm>
            <a:off x="221057" y="1176370"/>
            <a:ext cx="1440000" cy="216000"/>
          </a:xfrm>
          <a:prstGeom prst="roundRect">
            <a:avLst/>
          </a:prstGeom>
          <a:solidFill>
            <a:schemeClr val="accent1">
              <a:lumMod val="20000"/>
              <a:lumOff val="80000"/>
            </a:schemeClr>
          </a:solidFill>
          <a:ln w="12700" cap="flat" cmpd="sng" algn="ctr">
            <a:solidFill>
              <a:schemeClr val="tx1"/>
            </a:solidFill>
            <a:prstDash val="solid"/>
            <a:miter lim="800000"/>
          </a:ln>
          <a:effectLst/>
        </p:spPr>
        <p:txBody>
          <a:bodyPr vert="horz" lIns="36000" tIns="72000" rIns="36000" rtlCol="0" anchor="ctr"/>
          <a:lstStyle/>
          <a:p>
            <a:pPr algn="ctr" defTabSz="457189">
              <a:defRPr/>
            </a:pPr>
            <a:r>
              <a:rPr kumimoji="0" lang="ja-JP" altLang="en-US" sz="1100" b="1" kern="0" dirty="0">
                <a:latin typeface="メイリオ" panose="020B0604030504040204" pitchFamily="50" charset="-128"/>
                <a:ea typeface="メイリオ" panose="020B0604030504040204" pitchFamily="50" charset="-128"/>
              </a:rPr>
              <a:t>主な導入事例</a:t>
            </a:r>
            <a:endParaRPr kumimoji="0" lang="en-US" altLang="ja-JP" sz="1100" b="1" kern="0" dirty="0">
              <a:latin typeface="メイリオ" panose="020B0604030504040204" pitchFamily="50" charset="-128"/>
              <a:ea typeface="メイリオ" panose="020B0604030504040204" pitchFamily="50" charset="-128"/>
            </a:endParaRPr>
          </a:p>
        </p:txBody>
      </p:sp>
      <p:sp>
        <p:nvSpPr>
          <p:cNvPr id="32" name="AutoShape 2" descr="子どもと親の相談らいん＠おおさか 実施報告 | 関西こども文化協会"/>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pic>
        <p:nvPicPr>
          <p:cNvPr id="33" name="図 32"/>
          <p:cNvPicPr>
            <a:picLocks noChangeAspect="1"/>
          </p:cNvPicPr>
          <p:nvPr/>
        </p:nvPicPr>
        <p:blipFill>
          <a:blip r:embed="rId2"/>
          <a:stretch>
            <a:fillRect/>
          </a:stretch>
        </p:blipFill>
        <p:spPr>
          <a:xfrm>
            <a:off x="5446252" y="3758103"/>
            <a:ext cx="1110893" cy="1570536"/>
          </a:xfrm>
          <a:prstGeom prst="rect">
            <a:avLst/>
          </a:prstGeom>
        </p:spPr>
      </p:pic>
      <p:pic>
        <p:nvPicPr>
          <p:cNvPr id="2052" name="Picture 4" descr="プロフィール画像.docx"/>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13172" y="5097409"/>
            <a:ext cx="725689" cy="677946"/>
          </a:xfrm>
          <a:prstGeom prst="rect">
            <a:avLst/>
          </a:prstGeom>
          <a:noFill/>
          <a:extLst>
            <a:ext uri="{909E8E84-426E-40DD-AFC4-6F175D3DCCD1}">
              <a14:hiddenFill xmlns:a14="http://schemas.microsoft.com/office/drawing/2010/main">
                <a:solidFill>
                  <a:srgbClr val="FFFFFF"/>
                </a:solidFill>
              </a14:hiddenFill>
            </a:ext>
          </a:extLst>
        </p:spPr>
      </p:pic>
      <p:pic>
        <p:nvPicPr>
          <p:cNvPr id="13" name="図 12">
            <a:extLst>
              <a:ext uri="{FF2B5EF4-FFF2-40B4-BE49-F238E27FC236}">
                <a16:creationId xmlns:a16="http://schemas.microsoft.com/office/drawing/2014/main" id="{CC9164C9-ED85-4C02-A375-171AC5F0F305}"/>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a:stretch/>
        </p:blipFill>
        <p:spPr>
          <a:xfrm>
            <a:off x="7984573" y="841039"/>
            <a:ext cx="1030914" cy="1426601"/>
          </a:xfrm>
          <a:prstGeom prst="rect">
            <a:avLst/>
          </a:prstGeom>
          <a:ln w="3175">
            <a:solidFill>
              <a:schemeClr val="tx1"/>
            </a:solidFill>
          </a:ln>
        </p:spPr>
      </p:pic>
      <p:sp>
        <p:nvSpPr>
          <p:cNvPr id="18" name="四角形: 角を丸くする 17">
            <a:extLst>
              <a:ext uri="{FF2B5EF4-FFF2-40B4-BE49-F238E27FC236}">
                <a16:creationId xmlns:a16="http://schemas.microsoft.com/office/drawing/2014/main" id="{71993230-DDDD-4515-8332-DBA58C8E7E9C}"/>
              </a:ext>
            </a:extLst>
          </p:cNvPr>
          <p:cNvSpPr/>
          <p:nvPr/>
        </p:nvSpPr>
        <p:spPr>
          <a:xfrm>
            <a:off x="5366012" y="2279020"/>
            <a:ext cx="1125125" cy="267528"/>
          </a:xfrm>
          <a:prstGeom prst="roundRect">
            <a:avLst/>
          </a:prstGeom>
          <a:ln/>
        </p:spPr>
        <p:style>
          <a:lnRef idx="0">
            <a:schemeClr val="accent2"/>
          </a:lnRef>
          <a:fillRef idx="3">
            <a:schemeClr val="accent2"/>
          </a:fillRef>
          <a:effectRef idx="3">
            <a:schemeClr val="accent2"/>
          </a:effectRef>
          <a:fontRef idx="minor">
            <a:schemeClr val="lt1"/>
          </a:fontRef>
        </p:style>
        <p:txBody>
          <a:bodyPr lIns="72000" rIns="72000" rtlCol="0" anchor="t"/>
          <a:lstStyle/>
          <a:p>
            <a:pPr algn="ctr"/>
            <a:r>
              <a:rPr kumimoji="1" lang="ja-JP" altLang="en-US" sz="1050" b="1" dirty="0">
                <a:solidFill>
                  <a:schemeClr val="bg1"/>
                </a:solidFill>
                <a:latin typeface="メイリオ" panose="020B0604030504040204" pitchFamily="50" charset="-128"/>
                <a:ea typeface="メイリオ" panose="020B0604030504040204" pitchFamily="50" charset="-128"/>
              </a:rPr>
              <a:t>導入効果</a:t>
            </a:r>
          </a:p>
        </p:txBody>
      </p:sp>
      <p:sp>
        <p:nvSpPr>
          <p:cNvPr id="58" name="テキスト ボックス 57">
            <a:extLst>
              <a:ext uri="{FF2B5EF4-FFF2-40B4-BE49-F238E27FC236}">
                <a16:creationId xmlns:a16="http://schemas.microsoft.com/office/drawing/2014/main" id="{F9A5ACB5-EF84-4AA2-ABBE-E072333B99FD}"/>
              </a:ext>
            </a:extLst>
          </p:cNvPr>
          <p:cNvSpPr txBox="1"/>
          <p:nvPr/>
        </p:nvSpPr>
        <p:spPr>
          <a:xfrm>
            <a:off x="5472100" y="2453947"/>
            <a:ext cx="3582000" cy="930048"/>
          </a:xfrm>
          <a:prstGeom prst="rect">
            <a:avLst/>
          </a:prstGeom>
          <a:noFill/>
          <a:ln>
            <a:noFill/>
          </a:ln>
        </p:spPr>
        <p:txBody>
          <a:bodyPr wrap="square" rtlCol="0" anchor="b">
            <a:noAutofit/>
          </a:bodyPr>
          <a:lstStyle/>
          <a:p>
            <a:pPr lvl="0">
              <a:defRPr/>
            </a:pPr>
            <a:r>
              <a:rPr lang="ja-JP" altLang="en-US" sz="11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1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府民サービスの向上</a:t>
            </a:r>
            <a:endParaRPr lang="en-US" altLang="ja-JP" sz="11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pPr lvl="0">
              <a:defRPr/>
            </a:pPr>
            <a:r>
              <a:rPr lang="ja-JP" altLang="en-US" sz="105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05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24</a:t>
            </a:r>
            <a:r>
              <a:rPr lang="ja-JP" altLang="en-US" sz="105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時間問合せが可能に</a:t>
            </a:r>
            <a:endParaRPr lang="en-US" altLang="ja-JP" sz="105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lvl="0">
              <a:defRPr/>
            </a:pPr>
            <a:endParaRPr lang="en-US" altLang="ja-JP" sz="5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lvl="0">
              <a:defRPr/>
            </a:pPr>
            <a:r>
              <a:rPr lang="ja-JP" altLang="en-US" sz="11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1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問合せ対応の業務効率化</a:t>
            </a:r>
            <a:endParaRPr lang="en-US" altLang="ja-JP" sz="11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pPr lvl="0">
              <a:defRPr/>
            </a:pPr>
            <a:r>
              <a:rPr lang="ja-JP" altLang="en-US" sz="105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05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問合せの多い質問を</a:t>
            </a:r>
            <a:r>
              <a:rPr lang="en-US" altLang="ja-JP" sz="105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AI</a:t>
            </a:r>
            <a:r>
              <a:rPr lang="ja-JP" altLang="en-US" sz="105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チャットボットで自動回答</a:t>
            </a:r>
            <a:endParaRPr lang="en-US" altLang="ja-JP" sz="105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0" name="正方形/長方形 59">
            <a:extLst>
              <a:ext uri="{FF2B5EF4-FFF2-40B4-BE49-F238E27FC236}">
                <a16:creationId xmlns:a16="http://schemas.microsoft.com/office/drawing/2014/main" id="{AB4FD472-0361-42FE-9AFD-2CF10E300790}"/>
              </a:ext>
            </a:extLst>
          </p:cNvPr>
          <p:cNvSpPr/>
          <p:nvPr/>
        </p:nvSpPr>
        <p:spPr>
          <a:xfrm>
            <a:off x="264430" y="4016848"/>
            <a:ext cx="5048073" cy="2524510"/>
          </a:xfrm>
          <a:prstGeom prst="rect">
            <a:avLst/>
          </a:prstGeom>
          <a:noFill/>
          <a:ln w="12700"/>
        </p:spPr>
        <p:style>
          <a:lnRef idx="2">
            <a:schemeClr val="accent1"/>
          </a:lnRef>
          <a:fillRef idx="1">
            <a:schemeClr val="lt1"/>
          </a:fillRef>
          <a:effectRef idx="0">
            <a:schemeClr val="accent1"/>
          </a:effectRef>
          <a:fontRef idx="minor">
            <a:schemeClr val="dk1"/>
          </a:fontRef>
        </p:style>
        <p:txBody>
          <a:bodyPr lIns="36000" rIns="36000" rtlCol="0" anchor="ctr"/>
          <a:lstStyle/>
          <a:p>
            <a:pPr algn="ctr">
              <a:defRPr/>
            </a:pPr>
            <a:endParaRPr lang="ja-JP" altLang="en-US" sz="9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8" name="角丸四角形 47"/>
          <p:cNvSpPr/>
          <p:nvPr/>
        </p:nvSpPr>
        <p:spPr>
          <a:xfrm>
            <a:off x="215339" y="3962103"/>
            <a:ext cx="1440000" cy="216000"/>
          </a:xfrm>
          <a:prstGeom prst="roundRect">
            <a:avLst/>
          </a:prstGeom>
          <a:solidFill>
            <a:schemeClr val="accent1">
              <a:lumMod val="20000"/>
              <a:lumOff val="80000"/>
            </a:schemeClr>
          </a:solidFill>
          <a:ln w="12700" cap="flat" cmpd="sng" algn="ctr">
            <a:solidFill>
              <a:schemeClr val="tx1"/>
            </a:solidFill>
            <a:prstDash val="solid"/>
            <a:miter lim="800000"/>
          </a:ln>
          <a:effectLst/>
        </p:spPr>
        <p:txBody>
          <a:bodyPr vert="horz" lIns="36000" tIns="72000" rIns="36000" rtlCol="0" anchor="ctr"/>
          <a:lstStyle/>
          <a:p>
            <a:pPr algn="ctr" defTabSz="457189">
              <a:defRPr/>
            </a:pPr>
            <a:r>
              <a:rPr kumimoji="0" lang="ja-JP" altLang="en-US" sz="1100" b="1" kern="0" dirty="0">
                <a:latin typeface="メイリオ" panose="020B0604030504040204" pitchFamily="50" charset="-128"/>
                <a:ea typeface="メイリオ" panose="020B0604030504040204" pitchFamily="50" charset="-128"/>
              </a:rPr>
              <a:t>主な導入事例</a:t>
            </a:r>
            <a:endParaRPr kumimoji="0" lang="en-US" altLang="ja-JP" sz="1100" b="1" kern="0" dirty="0">
              <a:latin typeface="メイリオ" panose="020B0604030504040204" pitchFamily="50" charset="-128"/>
              <a:ea typeface="メイリオ" panose="020B0604030504040204" pitchFamily="50" charset="-128"/>
            </a:endParaRPr>
          </a:p>
        </p:txBody>
      </p:sp>
      <p:pic>
        <p:nvPicPr>
          <p:cNvPr id="3" name="図 2">
            <a:extLst>
              <a:ext uri="{FF2B5EF4-FFF2-40B4-BE49-F238E27FC236}">
                <a16:creationId xmlns:a16="http://schemas.microsoft.com/office/drawing/2014/main" id="{1D038F47-EE26-4877-8363-E2CC4002F28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512322" y="3733216"/>
            <a:ext cx="1503165" cy="511076"/>
          </a:xfrm>
          <a:prstGeom prst="rect">
            <a:avLst/>
          </a:prstGeom>
          <a:ln w="3175">
            <a:solidFill>
              <a:schemeClr val="tx1"/>
            </a:solidFill>
          </a:ln>
        </p:spPr>
      </p:pic>
      <p:sp>
        <p:nvSpPr>
          <p:cNvPr id="28" name="正方形/長方形 27">
            <a:extLst>
              <a:ext uri="{FF2B5EF4-FFF2-40B4-BE49-F238E27FC236}">
                <a16:creationId xmlns:a16="http://schemas.microsoft.com/office/drawing/2014/main" id="{BAC86E8C-2FE0-4505-94CD-EB43A85936FC}"/>
              </a:ext>
            </a:extLst>
          </p:cNvPr>
          <p:cNvSpPr/>
          <p:nvPr/>
        </p:nvSpPr>
        <p:spPr>
          <a:xfrm>
            <a:off x="5433487" y="5864571"/>
            <a:ext cx="3582000" cy="669774"/>
          </a:xfrm>
          <a:prstGeom prst="rect">
            <a:avLst/>
          </a:prstGeom>
          <a:solidFill>
            <a:srgbClr val="FFFFEB"/>
          </a:solidFill>
          <a:ln w="12700">
            <a:solidFill>
              <a:srgbClr val="FF0000"/>
            </a:solidFill>
          </a:ln>
        </p:spPr>
        <p:style>
          <a:lnRef idx="2">
            <a:schemeClr val="accent1"/>
          </a:lnRef>
          <a:fillRef idx="1">
            <a:schemeClr val="lt1"/>
          </a:fillRef>
          <a:effectRef idx="0">
            <a:schemeClr val="accent1"/>
          </a:effectRef>
          <a:fontRef idx="minor">
            <a:schemeClr val="dk1"/>
          </a:fontRef>
        </p:style>
        <p:txBody>
          <a:bodyPr lIns="36000" rIns="36000" rtlCol="0" anchor="ctr"/>
          <a:lstStyle/>
          <a:p>
            <a:pPr algn="ctr">
              <a:defRPr/>
            </a:pPr>
            <a:endParaRPr lang="ja-JP" altLang="en-US" sz="9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5" name="四角形: 角を丸くする 34">
            <a:extLst>
              <a:ext uri="{FF2B5EF4-FFF2-40B4-BE49-F238E27FC236}">
                <a16:creationId xmlns:a16="http://schemas.microsoft.com/office/drawing/2014/main" id="{D96EC89D-5256-41B4-A096-B63B21EF5386}"/>
              </a:ext>
            </a:extLst>
          </p:cNvPr>
          <p:cNvSpPr/>
          <p:nvPr/>
        </p:nvSpPr>
        <p:spPr>
          <a:xfrm>
            <a:off x="5419536" y="5724255"/>
            <a:ext cx="1125125" cy="267528"/>
          </a:xfrm>
          <a:prstGeom prst="roundRect">
            <a:avLst/>
          </a:prstGeom>
          <a:ln/>
        </p:spPr>
        <p:style>
          <a:lnRef idx="0">
            <a:schemeClr val="accent2"/>
          </a:lnRef>
          <a:fillRef idx="3">
            <a:schemeClr val="accent2"/>
          </a:fillRef>
          <a:effectRef idx="3">
            <a:schemeClr val="accent2"/>
          </a:effectRef>
          <a:fontRef idx="minor">
            <a:schemeClr val="lt1"/>
          </a:fontRef>
        </p:style>
        <p:txBody>
          <a:bodyPr lIns="72000" rIns="72000" rtlCol="0" anchor="t"/>
          <a:lstStyle/>
          <a:p>
            <a:pPr algn="ctr"/>
            <a:r>
              <a:rPr kumimoji="1" lang="ja-JP" altLang="en-US" sz="1050" b="1" dirty="0">
                <a:solidFill>
                  <a:schemeClr val="bg1"/>
                </a:solidFill>
                <a:latin typeface="メイリオ" panose="020B0604030504040204" pitchFamily="50" charset="-128"/>
                <a:ea typeface="メイリオ" panose="020B0604030504040204" pitchFamily="50" charset="-128"/>
              </a:rPr>
              <a:t>導入効果</a:t>
            </a:r>
          </a:p>
        </p:txBody>
      </p:sp>
      <p:sp>
        <p:nvSpPr>
          <p:cNvPr id="38" name="テキスト ボックス 37">
            <a:extLst>
              <a:ext uri="{FF2B5EF4-FFF2-40B4-BE49-F238E27FC236}">
                <a16:creationId xmlns:a16="http://schemas.microsoft.com/office/drawing/2014/main" id="{AF39442C-825C-4296-A5DE-8BCAE19C3791}"/>
              </a:ext>
            </a:extLst>
          </p:cNvPr>
          <p:cNvSpPr txBox="1"/>
          <p:nvPr/>
        </p:nvSpPr>
        <p:spPr>
          <a:xfrm>
            <a:off x="5427095" y="5909333"/>
            <a:ext cx="3588392" cy="541896"/>
          </a:xfrm>
          <a:prstGeom prst="rect">
            <a:avLst/>
          </a:prstGeom>
          <a:noFill/>
          <a:ln>
            <a:noFill/>
          </a:ln>
        </p:spPr>
        <p:txBody>
          <a:bodyPr wrap="square" rtlCol="0" anchor="b">
            <a:noAutofit/>
          </a:bodyPr>
          <a:lstStyle/>
          <a:p>
            <a:pPr lvl="0">
              <a:defRPr/>
            </a:pPr>
            <a:r>
              <a:rPr lang="ja-JP" altLang="en-US" sz="11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1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府民サービスの向上</a:t>
            </a:r>
            <a:endParaRPr lang="en-US" altLang="ja-JP" sz="4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lvl="0">
              <a:defRPr/>
            </a:pPr>
            <a:r>
              <a:rPr lang="ja-JP" altLang="en-US" sz="1050" dirty="0">
                <a:latin typeface="メイリオ" panose="020B0604030504040204" pitchFamily="50" charset="-128"/>
                <a:ea typeface="メイリオ" panose="020B0604030504040204" pitchFamily="50" charset="-128"/>
                <a:cs typeface="メイリオ" panose="020B0604030504040204" pitchFamily="50" charset="-128"/>
              </a:rPr>
              <a:t>　相談手法を多様化し、府民の悩みにきめ細やかに対応</a:t>
            </a:r>
            <a:endParaRPr lang="en-US" altLang="ja-JP" sz="1050" dirty="0">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2054" name="Picture 6" descr="大阪依存症ほっとライン"/>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406030" y="5104590"/>
            <a:ext cx="1609457" cy="669774"/>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消費者教育推進大使もずやんの消費生活FAQ（チャットボット）">
            <a:extLst>
              <a:ext uri="{FF2B5EF4-FFF2-40B4-BE49-F238E27FC236}">
                <a16:creationId xmlns:a16="http://schemas.microsoft.com/office/drawing/2014/main" id="{7D2B2CB6-DFBB-46C2-9FA0-E0968DAE573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23694" y="1359274"/>
            <a:ext cx="1180940" cy="873896"/>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4" descr="aichat">
            <a:extLst>
              <a:ext uri="{FF2B5EF4-FFF2-40B4-BE49-F238E27FC236}">
                <a16:creationId xmlns:a16="http://schemas.microsoft.com/office/drawing/2014/main" id="{EFC81E01-A869-4BD5-B456-63023691747E}"/>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612130" y="910491"/>
            <a:ext cx="2286742" cy="571686"/>
          </a:xfrm>
          <a:prstGeom prst="rect">
            <a:avLst/>
          </a:prstGeom>
          <a:noFill/>
          <a:extLst>
            <a:ext uri="{909E8E84-426E-40DD-AFC4-6F175D3DCCD1}">
              <a14:hiddenFill xmlns:a14="http://schemas.microsoft.com/office/drawing/2010/main">
                <a:solidFill>
                  <a:srgbClr val="FFFFFF"/>
                </a:solidFill>
              </a14:hiddenFill>
            </a:ext>
          </a:extLst>
        </p:spPr>
      </p:pic>
      <p:sp>
        <p:nvSpPr>
          <p:cNvPr id="9" name="スライド番号プレースホルダー 8">
            <a:extLst>
              <a:ext uri="{FF2B5EF4-FFF2-40B4-BE49-F238E27FC236}">
                <a16:creationId xmlns:a16="http://schemas.microsoft.com/office/drawing/2014/main" id="{C3D2DCBC-6E94-4639-8999-338B22522204}"/>
              </a:ext>
            </a:extLst>
          </p:cNvPr>
          <p:cNvSpPr>
            <a:spLocks noGrp="1"/>
          </p:cNvSpPr>
          <p:nvPr>
            <p:ph type="sldNum" sz="quarter" idx="12"/>
          </p:nvPr>
        </p:nvSpPr>
        <p:spPr/>
        <p:txBody>
          <a:bodyPr/>
          <a:lstStyle/>
          <a:p>
            <a:fld id="{7791D223-6A27-4327-8087-FA06212A7E85}" type="slidenum">
              <a:rPr lang="ja-JP" altLang="en-US" smtClean="0"/>
              <a:pPr/>
              <a:t>12</a:t>
            </a:fld>
            <a:endParaRPr lang="ja-JP" altLang="en-US" dirty="0"/>
          </a:p>
        </p:txBody>
      </p:sp>
      <p:pic>
        <p:nvPicPr>
          <p:cNvPr id="39" name="図 38">
            <a:extLst>
              <a:ext uri="{FF2B5EF4-FFF2-40B4-BE49-F238E27FC236}">
                <a16:creationId xmlns:a16="http://schemas.microsoft.com/office/drawing/2014/main" id="{40CF0FCB-D75B-4377-99FE-F8366A1804C3}"/>
              </a:ext>
            </a:extLst>
          </p:cNvPr>
          <p:cNvPicPr>
            <a:picLocks noChangeAspect="1"/>
          </p:cNvPicPr>
          <p:nvPr/>
        </p:nvPicPr>
        <p:blipFill>
          <a:blip r:embed="rId9"/>
          <a:stretch>
            <a:fillRect/>
          </a:stretch>
        </p:blipFill>
        <p:spPr>
          <a:xfrm>
            <a:off x="6613172" y="4206385"/>
            <a:ext cx="1525418" cy="853200"/>
          </a:xfrm>
          <a:prstGeom prst="rect">
            <a:avLst/>
          </a:prstGeom>
          <a:ln w="3175">
            <a:solidFill>
              <a:schemeClr val="tx1"/>
            </a:solidFill>
          </a:ln>
        </p:spPr>
      </p:pic>
    </p:spTree>
    <p:extLst>
      <p:ext uri="{BB962C8B-B14F-4D97-AF65-F5344CB8AC3E}">
        <p14:creationId xmlns:p14="http://schemas.microsoft.com/office/powerpoint/2010/main" val="8582116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7" name="直線コネクタ 56">
            <a:extLst>
              <a:ext uri="{FF2B5EF4-FFF2-40B4-BE49-F238E27FC236}">
                <a16:creationId xmlns:a16="http://schemas.microsoft.com/office/drawing/2014/main" id="{EFF0A5DA-50DE-4638-9202-497A6E021F55}"/>
              </a:ext>
            </a:extLst>
          </p:cNvPr>
          <p:cNvCxnSpPr/>
          <p:nvPr/>
        </p:nvCxnSpPr>
        <p:spPr>
          <a:xfrm>
            <a:off x="255881" y="6489340"/>
            <a:ext cx="86409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42" name="グループ化 41">
            <a:extLst>
              <a:ext uri="{FF2B5EF4-FFF2-40B4-BE49-F238E27FC236}">
                <a16:creationId xmlns:a16="http://schemas.microsoft.com/office/drawing/2014/main" id="{C6A19DD1-D8C4-4FBC-8A22-C1022ABB3B45}"/>
              </a:ext>
            </a:extLst>
          </p:cNvPr>
          <p:cNvGrpSpPr/>
          <p:nvPr/>
        </p:nvGrpSpPr>
        <p:grpSpPr>
          <a:xfrm>
            <a:off x="-2" y="-1"/>
            <a:ext cx="9137459" cy="668371"/>
            <a:chOff x="-2" y="-1"/>
            <a:chExt cx="9137459" cy="668371"/>
          </a:xfrm>
        </p:grpSpPr>
        <p:sp>
          <p:nvSpPr>
            <p:cNvPr id="46" name="正方形/長方形 45">
              <a:extLst>
                <a:ext uri="{FF2B5EF4-FFF2-40B4-BE49-F238E27FC236}">
                  <a16:creationId xmlns:a16="http://schemas.microsoft.com/office/drawing/2014/main" id="{D948FFE9-6879-4839-B8C6-96147543DED4}"/>
                </a:ext>
              </a:extLst>
            </p:cNvPr>
            <p:cNvSpPr/>
            <p:nvPr/>
          </p:nvSpPr>
          <p:spPr>
            <a:xfrm>
              <a:off x="-2" y="-1"/>
              <a:ext cx="9136800" cy="391801"/>
            </a:xfrm>
            <a:prstGeom prst="rect">
              <a:avLst/>
            </a:prstGeom>
            <a:solidFill>
              <a:schemeClr val="tx2">
                <a:lumMod val="20000"/>
                <a:lumOff val="80000"/>
              </a:schemeClr>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rtlCol="0" anchor="ctr"/>
            <a:lstStyle/>
            <a:p>
              <a:r>
                <a:rPr lang="ja-JP" altLang="en-US" sz="1600" b="1" dirty="0">
                  <a:solidFill>
                    <a:schemeClr val="tx1"/>
                  </a:solidFill>
                  <a:latin typeface="メイリオ" panose="020B0604030504040204" pitchFamily="50" charset="-128"/>
                  <a:ea typeface="メイリオ" panose="020B0604030504040204" pitchFamily="50" charset="-128"/>
                </a:rPr>
                <a:t>メタバース</a:t>
              </a:r>
              <a:r>
                <a:rPr lang="ja-JP" altLang="en-US" sz="1400" b="1" baseline="30000" dirty="0">
                  <a:solidFill>
                    <a:schemeClr val="tx1"/>
                  </a:solidFill>
                  <a:latin typeface="メイリオ" panose="020B0604030504040204" pitchFamily="50" charset="-128"/>
                  <a:ea typeface="メイリオ" panose="020B0604030504040204" pitchFamily="50" charset="-128"/>
                </a:rPr>
                <a:t>*</a:t>
              </a:r>
              <a:r>
                <a:rPr lang="en-US" altLang="ja-JP" sz="1400" b="1" baseline="30000" dirty="0">
                  <a:solidFill>
                    <a:schemeClr val="tx1"/>
                  </a:solidFill>
                  <a:latin typeface="メイリオ" panose="020B0604030504040204" pitchFamily="50" charset="-128"/>
                  <a:ea typeface="メイリオ" panose="020B0604030504040204" pitchFamily="50" charset="-128"/>
                </a:rPr>
                <a:t>10</a:t>
              </a:r>
              <a:r>
                <a:rPr lang="ja-JP" altLang="en-US" sz="1600" b="1" dirty="0">
                  <a:solidFill>
                    <a:schemeClr val="tx1"/>
                  </a:solidFill>
                  <a:latin typeface="メイリオ" panose="020B0604030504040204" pitchFamily="50" charset="-128"/>
                  <a:ea typeface="メイリオ" panose="020B0604030504040204" pitchFamily="50" charset="-128"/>
                </a:rPr>
                <a:t>を活用した大阪の魅力発信</a:t>
              </a:r>
              <a:endParaRPr lang="ja-JP" altLang="en-US" sz="1400" b="1" dirty="0">
                <a:solidFill>
                  <a:schemeClr val="tx1"/>
                </a:solidFill>
                <a:latin typeface="メイリオ" panose="020B0604030504040204" pitchFamily="50" charset="-128"/>
                <a:ea typeface="メイリオ" panose="020B0604030504040204" pitchFamily="50" charset="-128"/>
              </a:endParaRPr>
            </a:p>
          </p:txBody>
        </p:sp>
        <p:sp>
          <p:nvSpPr>
            <p:cNvPr id="49" name="正方形/長方形 48">
              <a:extLst>
                <a:ext uri="{FF2B5EF4-FFF2-40B4-BE49-F238E27FC236}">
                  <a16:creationId xmlns:a16="http://schemas.microsoft.com/office/drawing/2014/main" id="{22082ACA-C74F-4317-B67F-E99DC4EA8726}"/>
                </a:ext>
              </a:extLst>
            </p:cNvPr>
            <p:cNvSpPr/>
            <p:nvPr/>
          </p:nvSpPr>
          <p:spPr>
            <a:xfrm>
              <a:off x="-2" y="389039"/>
              <a:ext cx="9137459" cy="279331"/>
            </a:xfrm>
            <a:prstGeom prst="rect">
              <a:avLst/>
            </a:prstGeom>
            <a:solidFill>
              <a:schemeClr val="bg1"/>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rtlCol="0" anchor="t"/>
            <a:lstStyle/>
            <a:p>
              <a:r>
                <a:rPr kumimoji="1" lang="ja-JP" altLang="en-US" sz="1100" dirty="0">
                  <a:solidFill>
                    <a:schemeClr val="tx1"/>
                  </a:solidFill>
                  <a:latin typeface="メイリオ" panose="020B0604030504040204" pitchFamily="50" charset="-128"/>
                  <a:ea typeface="メイリオ" panose="020B0604030504040204" pitchFamily="50" charset="-128"/>
                </a:rPr>
                <a:t>　仮想空間で物理的な制約を超えたプロモーションを実施</a:t>
              </a:r>
            </a:p>
          </p:txBody>
        </p:sp>
      </p:grpSp>
      <p:sp>
        <p:nvSpPr>
          <p:cNvPr id="18" name="テキスト ボックス 17"/>
          <p:cNvSpPr txBox="1"/>
          <p:nvPr/>
        </p:nvSpPr>
        <p:spPr>
          <a:xfrm>
            <a:off x="424241" y="1313765"/>
            <a:ext cx="4237771" cy="254118"/>
          </a:xfrm>
          <a:prstGeom prst="rect">
            <a:avLst/>
          </a:prstGeom>
          <a:noFill/>
          <a:ln>
            <a:noFill/>
          </a:ln>
        </p:spPr>
        <p:txBody>
          <a:bodyPr wrap="square" rtlCol="0">
            <a:noAutofit/>
          </a:bodyPr>
          <a:lstStyle/>
          <a:p>
            <a:pPr lvl="0">
              <a:defRPr/>
            </a:pP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　</a:t>
            </a:r>
            <a:endParaRPr lang="en-US" altLang="ja-JP" sz="12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7" name="テキスト ボックス 36"/>
          <p:cNvSpPr txBox="1"/>
          <p:nvPr/>
        </p:nvSpPr>
        <p:spPr>
          <a:xfrm>
            <a:off x="139338" y="736913"/>
            <a:ext cx="6052842" cy="275817"/>
          </a:xfrm>
          <a:prstGeom prst="rect">
            <a:avLst/>
          </a:prstGeom>
          <a:noFill/>
          <a:ln>
            <a:noFill/>
          </a:ln>
        </p:spPr>
        <p:txBody>
          <a:bodyPr wrap="square" rtlCol="0">
            <a:noAutofit/>
          </a:bodyPr>
          <a:lstStyle/>
          <a:p>
            <a:pPr lvl="0">
              <a:defRPr/>
            </a:pPr>
            <a:r>
              <a:rPr lang="en-US" altLang="ja-JP" sz="12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2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バーチャル大阪</a:t>
            </a:r>
            <a:r>
              <a:rPr lang="en-US" altLang="ja-JP" sz="12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zh-TW" sz="105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zh-TW" altLang="en-US" sz="105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万博</a:t>
            </a:r>
            <a:r>
              <a:rPr lang="zh-TW" altLang="en-US" sz="1050" b="1" dirty="0">
                <a:latin typeface="メイリオ" panose="020B0604030504040204" pitchFamily="50" charset="-128"/>
                <a:ea typeface="メイリオ" panose="020B0604030504040204" pitchFamily="50" charset="-128"/>
                <a:cs typeface="メイリオ" panose="020B0604030504040204" pitchFamily="50" charset="-128"/>
              </a:rPr>
              <a:t>推進局 </a:t>
            </a:r>
            <a:r>
              <a:rPr lang="ja-JP" altLang="en-US" sz="1050" b="1" dirty="0">
                <a:latin typeface="メイリオ" panose="020B0604030504040204" pitchFamily="50" charset="-128"/>
                <a:ea typeface="メイリオ" panose="020B0604030504040204" pitchFamily="50" charset="-128"/>
                <a:cs typeface="メイリオ" panose="020B0604030504040204" pitchFamily="50" charset="-128"/>
              </a:rPr>
              <a:t>出展部 </a:t>
            </a:r>
            <a:r>
              <a:rPr lang="zh-TW" altLang="en-US" sz="105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出展企画課</a:t>
            </a:r>
            <a:r>
              <a:rPr lang="en-US" altLang="zh-TW" sz="105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5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endParaRPr lang="en-US" altLang="ja-JP" sz="14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8" name="テキスト ボックス 37">
            <a:extLst>
              <a:ext uri="{FF2B5EF4-FFF2-40B4-BE49-F238E27FC236}">
                <a16:creationId xmlns:a16="http://schemas.microsoft.com/office/drawing/2014/main" id="{D1070023-A018-4754-A8BF-ED3106433D5D}"/>
              </a:ext>
            </a:extLst>
          </p:cNvPr>
          <p:cNvSpPr txBox="1"/>
          <p:nvPr/>
        </p:nvSpPr>
        <p:spPr>
          <a:xfrm>
            <a:off x="260286" y="6510266"/>
            <a:ext cx="8712000" cy="219558"/>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noAutofit/>
          </a:bodyPr>
          <a:lstStyle/>
          <a:p>
            <a:r>
              <a:rPr lang="en-US" altLang="ja-JP" sz="800" dirty="0">
                <a:latin typeface="メイリオ" panose="020B0604030504040204" pitchFamily="50" charset="-128"/>
                <a:ea typeface="メイリオ" panose="020B0604030504040204" pitchFamily="50" charset="-128"/>
                <a:cs typeface="メイリオ" panose="020B0604030504040204" pitchFamily="50" charset="-128"/>
              </a:rPr>
              <a:t>(*10</a:t>
            </a:r>
            <a:r>
              <a:rPr lang="ja-JP" altLang="en-US" sz="80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8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インターネット上に構築された仮想空間内で、自分の分身となるアバターを用いて交流ができるサービスのことで、</a:t>
            </a:r>
            <a:r>
              <a:rPr lang="en-US" altLang="ja-JP" sz="8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meta</a:t>
            </a:r>
            <a:r>
              <a:rPr lang="ja-JP" altLang="en-US" sz="8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（＝超越、超）と</a:t>
            </a:r>
            <a:r>
              <a:rPr lang="en-US" altLang="ja-JP" sz="8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universe</a:t>
            </a:r>
            <a:r>
              <a:rPr lang="ja-JP" altLang="en-US" sz="8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（＝宇宙）を組み合わせた</a:t>
            </a:r>
            <a:endParaRPr lang="en-US" altLang="ja-JP" sz="8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8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造語。</a:t>
            </a:r>
          </a:p>
        </p:txBody>
      </p:sp>
      <p:sp>
        <p:nvSpPr>
          <p:cNvPr id="39" name="正方形/長方形 38"/>
          <p:cNvSpPr/>
          <p:nvPr/>
        </p:nvSpPr>
        <p:spPr>
          <a:xfrm>
            <a:off x="90222" y="908720"/>
            <a:ext cx="8888955" cy="906109"/>
          </a:xfrm>
          <a:prstGeom prst="rect">
            <a:avLst/>
          </a:prstGeom>
          <a:noFill/>
          <a:ln w="19050">
            <a:noFill/>
          </a:ln>
        </p:spPr>
        <p:txBody>
          <a:bodyPr wrap="square" lIns="135345" tIns="67673" rIns="135345" bIns="67673" anchor="t" anchorCtr="0">
            <a:spAutoFit/>
          </a:bodyPr>
          <a:lstStyle/>
          <a:p>
            <a:pPr marL="177800" indent="-88900">
              <a:lnSpc>
                <a:spcPts val="1500"/>
              </a:lnSpc>
              <a:buFont typeface="Arial" panose="020B0604020202020204" pitchFamily="34" charset="0"/>
              <a:buChar char="•"/>
            </a:pPr>
            <a:r>
              <a:rPr lang="ja-JP" altLang="en-US" sz="1100" dirty="0">
                <a:latin typeface="メイリオ" panose="020B0604030504040204" pitchFamily="50" charset="-128"/>
                <a:ea typeface="メイリオ" panose="020B0604030504040204" pitchFamily="50" charset="-128"/>
              </a:rPr>
              <a:t>万博開催に先がけ、大阪の都市魅力を国内外に発信し、万博への期待感を高めるとともに、様々な人が集まり、一人ひとりの新たな体験や表現を通じ、大阪の新たな文化の創出やコミュニティの形成にも寄与するため、令和３年度に都市連動型メタバース「バーチャル大阪」として府市が構築。</a:t>
            </a:r>
          </a:p>
          <a:p>
            <a:pPr marL="177800" indent="-88900">
              <a:lnSpc>
                <a:spcPts val="1500"/>
              </a:lnSpc>
              <a:buFont typeface="Arial" panose="020B0604020202020204" pitchFamily="34" charset="0"/>
              <a:buChar char="•"/>
            </a:pPr>
            <a:r>
              <a:rPr lang="ja-JP" altLang="en-US" sz="1100" dirty="0">
                <a:latin typeface="メイリオ" panose="020B0604030504040204" pitchFamily="50" charset="-128"/>
                <a:ea typeface="メイリオ" panose="020B0604030504040204" pitchFamily="50" charset="-128"/>
              </a:rPr>
              <a:t>令和４年度からは、⺠間主体のコンソーシアム（未来大阪プロジェクト）により自走運営（府市は進捗管理の立場として関与）。</a:t>
            </a:r>
          </a:p>
        </p:txBody>
      </p:sp>
      <p:pic>
        <p:nvPicPr>
          <p:cNvPr id="2050" name="Picture 2" descr="バーチャル大阪 エリアマップ">
            <a:extLst>
              <a:ext uri="{FF2B5EF4-FFF2-40B4-BE49-F238E27FC236}">
                <a16:creationId xmlns:a16="http://schemas.microsoft.com/office/drawing/2014/main" id="{EECCE102-F620-49F9-88B8-A72D9E4E4B7F}"/>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5676" t="16623" r="7356" b="14669"/>
          <a:stretch/>
        </p:blipFill>
        <p:spPr bwMode="auto">
          <a:xfrm>
            <a:off x="2583862" y="1776118"/>
            <a:ext cx="3830256" cy="1774655"/>
          </a:xfrm>
          <a:prstGeom prst="rect">
            <a:avLst/>
          </a:prstGeom>
          <a:noFill/>
          <a:extLst>
            <a:ext uri="{909E8E84-426E-40DD-AFC4-6F175D3DCCD1}">
              <a14:hiddenFill xmlns:a14="http://schemas.microsoft.com/office/drawing/2010/main">
                <a:solidFill>
                  <a:srgbClr val="FFFFFF"/>
                </a:solidFill>
              </a14:hiddenFill>
            </a:ext>
          </a:extLst>
        </p:spPr>
      </p:pic>
      <p:pic>
        <p:nvPicPr>
          <p:cNvPr id="8" name="図 7">
            <a:extLst>
              <a:ext uri="{FF2B5EF4-FFF2-40B4-BE49-F238E27FC236}">
                <a16:creationId xmlns:a16="http://schemas.microsoft.com/office/drawing/2014/main" id="{DFCBAB93-8426-4FE0-AC59-AA3627B909B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206515" y="1779809"/>
            <a:ext cx="2205100" cy="1295001"/>
          </a:xfrm>
          <a:prstGeom prst="rect">
            <a:avLst/>
          </a:prstGeom>
        </p:spPr>
      </p:pic>
      <p:pic>
        <p:nvPicPr>
          <p:cNvPr id="10" name="図 9">
            <a:extLst>
              <a:ext uri="{FF2B5EF4-FFF2-40B4-BE49-F238E27FC236}">
                <a16:creationId xmlns:a16="http://schemas.microsoft.com/office/drawing/2014/main" id="{C839C4C3-65DC-4872-9CE7-2848451EEBFB}"/>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 b="-93"/>
          <a:stretch/>
        </p:blipFill>
        <p:spPr>
          <a:xfrm>
            <a:off x="206515" y="3141622"/>
            <a:ext cx="2205100" cy="945925"/>
          </a:xfrm>
          <a:prstGeom prst="rect">
            <a:avLst/>
          </a:prstGeom>
        </p:spPr>
      </p:pic>
      <p:pic>
        <p:nvPicPr>
          <p:cNvPr id="36" name="図 35">
            <a:extLst>
              <a:ext uri="{FF2B5EF4-FFF2-40B4-BE49-F238E27FC236}">
                <a16:creationId xmlns:a16="http://schemas.microsoft.com/office/drawing/2014/main" id="{1DB2F20E-F694-4276-AE5F-DFD959800FDD}"/>
              </a:ext>
            </a:extLst>
          </p:cNvPr>
          <p:cNvPicPr>
            <a:picLocks noChangeAspect="1"/>
          </p:cNvPicPr>
          <p:nvPr/>
        </p:nvPicPr>
        <p:blipFill rotWithShape="1">
          <a:blip r:embed="rId5" cstate="hqprint">
            <a:extLst>
              <a:ext uri="{28A0092B-C50C-407E-A947-70E740481C1C}">
                <a14:useLocalDpi xmlns:a14="http://schemas.microsoft.com/office/drawing/2010/main"/>
              </a:ext>
            </a:extLst>
          </a:blip>
          <a:srcRect/>
          <a:stretch/>
        </p:blipFill>
        <p:spPr>
          <a:xfrm>
            <a:off x="6633882" y="2888940"/>
            <a:ext cx="1472290" cy="933142"/>
          </a:xfrm>
          <a:prstGeom prst="rect">
            <a:avLst/>
          </a:prstGeom>
        </p:spPr>
      </p:pic>
      <p:pic>
        <p:nvPicPr>
          <p:cNvPr id="16" name="図 15">
            <a:extLst>
              <a:ext uri="{FF2B5EF4-FFF2-40B4-BE49-F238E27FC236}">
                <a16:creationId xmlns:a16="http://schemas.microsoft.com/office/drawing/2014/main" id="{11776433-DB26-4C09-9C4A-0153A1C62811}"/>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7759375" y="3342276"/>
            <a:ext cx="1219802" cy="714900"/>
          </a:xfrm>
          <a:prstGeom prst="rect">
            <a:avLst/>
          </a:prstGeom>
        </p:spPr>
      </p:pic>
      <p:pic>
        <p:nvPicPr>
          <p:cNvPr id="19" name="図 18">
            <a:extLst>
              <a:ext uri="{FF2B5EF4-FFF2-40B4-BE49-F238E27FC236}">
                <a16:creationId xmlns:a16="http://schemas.microsoft.com/office/drawing/2014/main" id="{C4F54880-541A-46DB-A074-7E0BF7D24933}"/>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6633882" y="1763815"/>
            <a:ext cx="2345295" cy="1050519"/>
          </a:xfrm>
          <a:prstGeom prst="rect">
            <a:avLst/>
          </a:prstGeom>
        </p:spPr>
      </p:pic>
      <p:sp>
        <p:nvSpPr>
          <p:cNvPr id="20" name="正方形/長方形 19">
            <a:extLst>
              <a:ext uri="{FF2B5EF4-FFF2-40B4-BE49-F238E27FC236}">
                <a16:creationId xmlns:a16="http://schemas.microsoft.com/office/drawing/2014/main" id="{7535F566-B92A-41AC-BE3E-2821F7B3D68C}"/>
              </a:ext>
            </a:extLst>
          </p:cNvPr>
          <p:cNvSpPr/>
          <p:nvPr/>
        </p:nvSpPr>
        <p:spPr>
          <a:xfrm>
            <a:off x="7215177" y="2634334"/>
            <a:ext cx="1764000" cy="180000"/>
          </a:xfrm>
          <a:prstGeom prst="rect">
            <a:avLst/>
          </a:prstGeom>
          <a:solidFill>
            <a:schemeClr val="bg1"/>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t"/>
          <a:lstStyle/>
          <a:p>
            <a:pPr algn="ctr"/>
            <a:r>
              <a:rPr kumimoji="1" lang="ja-JP" altLang="en-US" sz="800" dirty="0">
                <a:solidFill>
                  <a:schemeClr val="tx1"/>
                </a:solidFill>
                <a:latin typeface="メイリオ" panose="020B0604030504040204" pitchFamily="50" charset="-128"/>
                <a:ea typeface="メイリオ" panose="020B0604030504040204" pitchFamily="50" charset="-128"/>
              </a:rPr>
              <a:t>大阪府・大阪市コンテンツエリア</a:t>
            </a:r>
          </a:p>
        </p:txBody>
      </p:sp>
      <p:sp>
        <p:nvSpPr>
          <p:cNvPr id="43" name="正方形/長方形 42">
            <a:extLst>
              <a:ext uri="{FF2B5EF4-FFF2-40B4-BE49-F238E27FC236}">
                <a16:creationId xmlns:a16="http://schemas.microsoft.com/office/drawing/2014/main" id="{0CE84376-BE27-4671-A1AA-A5C3E765C7F5}"/>
              </a:ext>
            </a:extLst>
          </p:cNvPr>
          <p:cNvSpPr/>
          <p:nvPr/>
        </p:nvSpPr>
        <p:spPr>
          <a:xfrm>
            <a:off x="1223615" y="2894810"/>
            <a:ext cx="1188000" cy="180000"/>
          </a:xfrm>
          <a:prstGeom prst="rect">
            <a:avLst/>
          </a:prstGeom>
          <a:solidFill>
            <a:schemeClr val="bg1"/>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t"/>
          <a:lstStyle/>
          <a:p>
            <a:pPr algn="ctr"/>
            <a:r>
              <a:rPr lang="ja-JP" altLang="en-US" sz="800" dirty="0">
                <a:solidFill>
                  <a:schemeClr val="tx1"/>
                </a:solidFill>
                <a:latin typeface="メイリオ" panose="020B0604030504040204" pitchFamily="50" charset="-128"/>
                <a:ea typeface="メイリオ" panose="020B0604030504040204" pitchFamily="50" charset="-128"/>
              </a:rPr>
              <a:t>エントランス</a:t>
            </a:r>
            <a:r>
              <a:rPr kumimoji="1" lang="ja-JP" altLang="en-US" sz="800" dirty="0">
                <a:solidFill>
                  <a:schemeClr val="tx1"/>
                </a:solidFill>
                <a:latin typeface="メイリオ" panose="020B0604030504040204" pitchFamily="50" charset="-128"/>
                <a:ea typeface="メイリオ" panose="020B0604030504040204" pitchFamily="50" charset="-128"/>
              </a:rPr>
              <a:t>エリア</a:t>
            </a:r>
          </a:p>
        </p:txBody>
      </p:sp>
      <p:sp>
        <p:nvSpPr>
          <p:cNvPr id="44" name="正方形/長方形 43">
            <a:extLst>
              <a:ext uri="{FF2B5EF4-FFF2-40B4-BE49-F238E27FC236}">
                <a16:creationId xmlns:a16="http://schemas.microsoft.com/office/drawing/2014/main" id="{6F1A034A-C287-4090-9037-078D0D84AAB3}"/>
              </a:ext>
            </a:extLst>
          </p:cNvPr>
          <p:cNvSpPr/>
          <p:nvPr/>
        </p:nvSpPr>
        <p:spPr>
          <a:xfrm>
            <a:off x="1619615" y="3907547"/>
            <a:ext cx="792000" cy="180000"/>
          </a:xfrm>
          <a:prstGeom prst="rect">
            <a:avLst/>
          </a:prstGeom>
          <a:solidFill>
            <a:schemeClr val="bg1"/>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t"/>
          <a:lstStyle/>
          <a:p>
            <a:pPr algn="ctr"/>
            <a:r>
              <a:rPr kumimoji="1" lang="ja-JP" altLang="en-US" sz="800" dirty="0">
                <a:solidFill>
                  <a:schemeClr val="tx1"/>
                </a:solidFill>
                <a:latin typeface="メイリオ" panose="020B0604030504040204" pitchFamily="50" charset="-128"/>
                <a:ea typeface="メイリオ" panose="020B0604030504040204" pitchFamily="50" charset="-128"/>
              </a:rPr>
              <a:t>新市街エリア</a:t>
            </a:r>
          </a:p>
        </p:txBody>
      </p:sp>
      <p:sp>
        <p:nvSpPr>
          <p:cNvPr id="21" name="正方形/長方形 20">
            <a:extLst>
              <a:ext uri="{FF2B5EF4-FFF2-40B4-BE49-F238E27FC236}">
                <a16:creationId xmlns:a16="http://schemas.microsoft.com/office/drawing/2014/main" id="{35138575-719E-4F7A-9A14-316E537207D9}"/>
              </a:ext>
            </a:extLst>
          </p:cNvPr>
          <p:cNvSpPr/>
          <p:nvPr/>
        </p:nvSpPr>
        <p:spPr>
          <a:xfrm>
            <a:off x="2583862" y="3595998"/>
            <a:ext cx="3830256" cy="486642"/>
          </a:xfrm>
          <a:prstGeom prst="rect">
            <a:avLst/>
          </a:prstGeom>
          <a:solidFill>
            <a:srgbClr val="FFFFE1"/>
          </a:solidFill>
          <a:ln w="9525">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algn="ctr"/>
            <a:r>
              <a:rPr kumimoji="1" lang="ja-JP" altLang="en-US" sz="1100" b="1" dirty="0">
                <a:solidFill>
                  <a:schemeClr val="tx1"/>
                </a:solidFill>
                <a:latin typeface="メイリオ" panose="020B0604030504040204" pitchFamily="50" charset="-128"/>
                <a:ea typeface="メイリオ" panose="020B0604030504040204" pitchFamily="50" charset="-128"/>
              </a:rPr>
              <a:t>⼤阪の様々な地域をモチーフに作られた街中を散策可能</a:t>
            </a:r>
            <a:endParaRPr kumimoji="1" lang="en-US" altLang="ja-JP" sz="1100" b="1" dirty="0">
              <a:solidFill>
                <a:schemeClr val="tx1"/>
              </a:solidFill>
              <a:latin typeface="メイリオ" panose="020B0604030504040204" pitchFamily="50" charset="-128"/>
              <a:ea typeface="メイリオ" panose="020B0604030504040204" pitchFamily="50" charset="-128"/>
            </a:endParaRPr>
          </a:p>
          <a:p>
            <a:pPr algn="ctr"/>
            <a:r>
              <a:rPr kumimoji="1" lang="ja-JP" altLang="en-US" sz="1100" b="1" dirty="0">
                <a:solidFill>
                  <a:schemeClr val="tx1"/>
                </a:solidFill>
                <a:latin typeface="メイリオ" panose="020B0604030504040204" pitchFamily="50" charset="-128"/>
                <a:ea typeface="メイリオ" panose="020B0604030504040204" pitchFamily="50" charset="-128"/>
              </a:rPr>
              <a:t>⼤阪の魅⼒を国内外に発信</a:t>
            </a:r>
          </a:p>
        </p:txBody>
      </p:sp>
      <p:cxnSp>
        <p:nvCxnSpPr>
          <p:cNvPr id="23" name="直線コネクタ 22">
            <a:extLst>
              <a:ext uri="{FF2B5EF4-FFF2-40B4-BE49-F238E27FC236}">
                <a16:creationId xmlns:a16="http://schemas.microsoft.com/office/drawing/2014/main" id="{30510323-6A33-40C3-8635-53A0E5F2DBF3}"/>
              </a:ext>
            </a:extLst>
          </p:cNvPr>
          <p:cNvCxnSpPr>
            <a:cxnSpLocks/>
          </p:cNvCxnSpPr>
          <p:nvPr/>
        </p:nvCxnSpPr>
        <p:spPr>
          <a:xfrm>
            <a:off x="2411760" y="2007631"/>
            <a:ext cx="504000" cy="1"/>
          </a:xfrm>
          <a:prstGeom prst="line">
            <a:avLst/>
          </a:prstGeom>
          <a:ln w="38100">
            <a:solidFill>
              <a:schemeClr val="bg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2" name="直線コネクタ 31">
            <a:extLst>
              <a:ext uri="{FF2B5EF4-FFF2-40B4-BE49-F238E27FC236}">
                <a16:creationId xmlns:a16="http://schemas.microsoft.com/office/drawing/2014/main" id="{C8167680-C81B-4B2F-8F31-F632159A12A4}"/>
              </a:ext>
            </a:extLst>
          </p:cNvPr>
          <p:cNvCxnSpPr>
            <a:cxnSpLocks/>
          </p:cNvCxnSpPr>
          <p:nvPr/>
        </p:nvCxnSpPr>
        <p:spPr>
          <a:xfrm>
            <a:off x="2411760" y="3519010"/>
            <a:ext cx="1764000" cy="0"/>
          </a:xfrm>
          <a:prstGeom prst="line">
            <a:avLst/>
          </a:prstGeom>
          <a:ln w="19050">
            <a:solidFill>
              <a:srgbClr val="FF0000"/>
            </a:solidFill>
            <a:headEnd type="triangle" w="med" len="med"/>
            <a:tailEnd type="none" w="med" len="med"/>
          </a:ln>
        </p:spPr>
        <p:style>
          <a:lnRef idx="1">
            <a:schemeClr val="accent2"/>
          </a:lnRef>
          <a:fillRef idx="0">
            <a:schemeClr val="accent2"/>
          </a:fillRef>
          <a:effectRef idx="0">
            <a:schemeClr val="accent2"/>
          </a:effectRef>
          <a:fontRef idx="minor">
            <a:schemeClr val="tx1"/>
          </a:fontRef>
        </p:style>
      </p:cxnSp>
      <p:cxnSp>
        <p:nvCxnSpPr>
          <p:cNvPr id="52" name="直線コネクタ 51">
            <a:extLst>
              <a:ext uri="{FF2B5EF4-FFF2-40B4-BE49-F238E27FC236}">
                <a16:creationId xmlns:a16="http://schemas.microsoft.com/office/drawing/2014/main" id="{7DE485E9-766F-4FF3-AF29-F6295883D133}"/>
              </a:ext>
            </a:extLst>
          </p:cNvPr>
          <p:cNvCxnSpPr>
            <a:cxnSpLocks/>
          </p:cNvCxnSpPr>
          <p:nvPr/>
        </p:nvCxnSpPr>
        <p:spPr>
          <a:xfrm flipV="1">
            <a:off x="4166955" y="3342276"/>
            <a:ext cx="135015" cy="176734"/>
          </a:xfrm>
          <a:prstGeom prst="line">
            <a:avLst/>
          </a:prstGeom>
          <a:ln w="19050">
            <a:solidFill>
              <a:srgbClr val="FF0000"/>
            </a:solidFill>
          </a:ln>
        </p:spPr>
        <p:style>
          <a:lnRef idx="1">
            <a:schemeClr val="accent2"/>
          </a:lnRef>
          <a:fillRef idx="0">
            <a:schemeClr val="accent2"/>
          </a:fillRef>
          <a:effectRef idx="0">
            <a:schemeClr val="accent2"/>
          </a:effectRef>
          <a:fontRef idx="minor">
            <a:schemeClr val="tx1"/>
          </a:fontRef>
        </p:style>
      </p:cxnSp>
      <p:grpSp>
        <p:nvGrpSpPr>
          <p:cNvPr id="64" name="グループ化 63">
            <a:extLst>
              <a:ext uri="{FF2B5EF4-FFF2-40B4-BE49-F238E27FC236}">
                <a16:creationId xmlns:a16="http://schemas.microsoft.com/office/drawing/2014/main" id="{5F57AD12-1954-4212-9CF6-33949EB92343}"/>
              </a:ext>
            </a:extLst>
          </p:cNvPr>
          <p:cNvGrpSpPr/>
          <p:nvPr/>
        </p:nvGrpSpPr>
        <p:grpSpPr>
          <a:xfrm>
            <a:off x="3545091" y="1853825"/>
            <a:ext cx="3078067" cy="450231"/>
            <a:chOff x="3536848" y="1845945"/>
            <a:chExt cx="3078067" cy="450231"/>
          </a:xfrm>
        </p:grpSpPr>
        <p:cxnSp>
          <p:nvCxnSpPr>
            <p:cNvPr id="53" name="直線矢印コネクタ 52">
              <a:extLst>
                <a:ext uri="{FF2B5EF4-FFF2-40B4-BE49-F238E27FC236}">
                  <a16:creationId xmlns:a16="http://schemas.microsoft.com/office/drawing/2014/main" id="{93656608-2B8F-4B86-B243-490F04C6A1E8}"/>
                </a:ext>
              </a:extLst>
            </p:cNvPr>
            <p:cNvCxnSpPr>
              <a:cxnSpLocks/>
            </p:cNvCxnSpPr>
            <p:nvPr/>
          </p:nvCxnSpPr>
          <p:spPr>
            <a:xfrm>
              <a:off x="3806915" y="1853825"/>
              <a:ext cx="2808000" cy="0"/>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6" name="直線コネクタ 55">
              <a:extLst>
                <a:ext uri="{FF2B5EF4-FFF2-40B4-BE49-F238E27FC236}">
                  <a16:creationId xmlns:a16="http://schemas.microsoft.com/office/drawing/2014/main" id="{2F6AC7E4-21DC-47B3-9606-89F240CF9F24}"/>
                </a:ext>
              </a:extLst>
            </p:cNvPr>
            <p:cNvCxnSpPr>
              <a:cxnSpLocks/>
            </p:cNvCxnSpPr>
            <p:nvPr/>
          </p:nvCxnSpPr>
          <p:spPr>
            <a:xfrm flipH="1">
              <a:off x="3536848" y="1845945"/>
              <a:ext cx="282678" cy="450231"/>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9" name="グループ化 68">
            <a:extLst>
              <a:ext uri="{FF2B5EF4-FFF2-40B4-BE49-F238E27FC236}">
                <a16:creationId xmlns:a16="http://schemas.microsoft.com/office/drawing/2014/main" id="{F3050413-066E-4194-AAEA-9037B9C436EA}"/>
              </a:ext>
            </a:extLst>
          </p:cNvPr>
          <p:cNvGrpSpPr/>
          <p:nvPr/>
        </p:nvGrpSpPr>
        <p:grpSpPr>
          <a:xfrm>
            <a:off x="3553460" y="1853824"/>
            <a:ext cx="3068043" cy="439796"/>
            <a:chOff x="3546872" y="1845945"/>
            <a:chExt cx="3068043" cy="439796"/>
          </a:xfrm>
        </p:grpSpPr>
        <p:cxnSp>
          <p:nvCxnSpPr>
            <p:cNvPr id="70" name="直線矢印コネクタ 69">
              <a:extLst>
                <a:ext uri="{FF2B5EF4-FFF2-40B4-BE49-F238E27FC236}">
                  <a16:creationId xmlns:a16="http://schemas.microsoft.com/office/drawing/2014/main" id="{09E0DBFF-0CE4-453C-B670-E6B6B6FF41E6}"/>
                </a:ext>
              </a:extLst>
            </p:cNvPr>
            <p:cNvCxnSpPr>
              <a:cxnSpLocks/>
            </p:cNvCxnSpPr>
            <p:nvPr/>
          </p:nvCxnSpPr>
          <p:spPr>
            <a:xfrm>
              <a:off x="3806915" y="1853825"/>
              <a:ext cx="2808000" cy="0"/>
            </a:xfrm>
            <a:prstGeom prst="straightConnector1">
              <a:avLst/>
            </a:prstGeom>
            <a:ln w="19050">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71" name="直線コネクタ 70">
              <a:extLst>
                <a:ext uri="{FF2B5EF4-FFF2-40B4-BE49-F238E27FC236}">
                  <a16:creationId xmlns:a16="http://schemas.microsoft.com/office/drawing/2014/main" id="{B74F5F31-A2D2-43A7-92F0-53DE77AAD4D7}"/>
                </a:ext>
              </a:extLst>
            </p:cNvPr>
            <p:cNvCxnSpPr>
              <a:cxnSpLocks/>
            </p:cNvCxnSpPr>
            <p:nvPr/>
          </p:nvCxnSpPr>
          <p:spPr>
            <a:xfrm flipH="1">
              <a:off x="3546872" y="1845945"/>
              <a:ext cx="272654" cy="439796"/>
            </a:xfrm>
            <a:prstGeom prst="line">
              <a:avLst/>
            </a:prstGeom>
            <a:ln w="19050">
              <a:solidFill>
                <a:srgbClr val="7030A0"/>
              </a:solidFill>
            </a:ln>
          </p:spPr>
          <p:style>
            <a:lnRef idx="1">
              <a:schemeClr val="accent1"/>
            </a:lnRef>
            <a:fillRef idx="0">
              <a:schemeClr val="accent1"/>
            </a:fillRef>
            <a:effectRef idx="0">
              <a:schemeClr val="accent1"/>
            </a:effectRef>
            <a:fontRef idx="minor">
              <a:schemeClr val="tx1"/>
            </a:fontRef>
          </p:style>
        </p:cxnSp>
      </p:grpSp>
      <p:cxnSp>
        <p:nvCxnSpPr>
          <p:cNvPr id="73" name="直線コネクタ 72">
            <a:extLst>
              <a:ext uri="{FF2B5EF4-FFF2-40B4-BE49-F238E27FC236}">
                <a16:creationId xmlns:a16="http://schemas.microsoft.com/office/drawing/2014/main" id="{D3A4ACE0-2101-4128-8F67-1D2B09D5BA50}"/>
              </a:ext>
            </a:extLst>
          </p:cNvPr>
          <p:cNvCxnSpPr>
            <a:cxnSpLocks/>
          </p:cNvCxnSpPr>
          <p:nvPr/>
        </p:nvCxnSpPr>
        <p:spPr>
          <a:xfrm flipH="1">
            <a:off x="6192180" y="3293984"/>
            <a:ext cx="432000" cy="1"/>
          </a:xfrm>
          <a:prstGeom prst="line">
            <a:avLst/>
          </a:prstGeom>
          <a:ln w="38100">
            <a:solidFill>
              <a:schemeClr val="bg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4" name="直線コネクタ 73">
            <a:extLst>
              <a:ext uri="{FF2B5EF4-FFF2-40B4-BE49-F238E27FC236}">
                <a16:creationId xmlns:a16="http://schemas.microsoft.com/office/drawing/2014/main" id="{A8744432-F108-4030-84FE-41C0018B7895}"/>
              </a:ext>
            </a:extLst>
          </p:cNvPr>
          <p:cNvCxnSpPr>
            <a:cxnSpLocks/>
          </p:cNvCxnSpPr>
          <p:nvPr/>
        </p:nvCxnSpPr>
        <p:spPr>
          <a:xfrm flipH="1">
            <a:off x="6192180" y="3293984"/>
            <a:ext cx="432000" cy="1"/>
          </a:xfrm>
          <a:prstGeom prst="line">
            <a:avLst/>
          </a:prstGeom>
          <a:ln w="19050">
            <a:solidFill>
              <a:srgbClr val="32DF64"/>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5" name="直線コネクタ 74">
            <a:extLst>
              <a:ext uri="{FF2B5EF4-FFF2-40B4-BE49-F238E27FC236}">
                <a16:creationId xmlns:a16="http://schemas.microsoft.com/office/drawing/2014/main" id="{A0154A4F-5727-4B3C-BCBE-15036C8AED3A}"/>
              </a:ext>
            </a:extLst>
          </p:cNvPr>
          <p:cNvCxnSpPr>
            <a:cxnSpLocks/>
          </p:cNvCxnSpPr>
          <p:nvPr/>
        </p:nvCxnSpPr>
        <p:spPr>
          <a:xfrm>
            <a:off x="2411760" y="2007631"/>
            <a:ext cx="504000" cy="1"/>
          </a:xfrm>
          <a:prstGeom prst="line">
            <a:avLst/>
          </a:prstGeom>
          <a:ln w="19050">
            <a:solidFill>
              <a:schemeClr val="tx2"/>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5" name="グループ化 4">
            <a:extLst>
              <a:ext uri="{FF2B5EF4-FFF2-40B4-BE49-F238E27FC236}">
                <a16:creationId xmlns:a16="http://schemas.microsoft.com/office/drawing/2014/main" id="{E266C722-D798-40F9-9651-03DEA43360AE}"/>
              </a:ext>
            </a:extLst>
          </p:cNvPr>
          <p:cNvGrpSpPr/>
          <p:nvPr/>
        </p:nvGrpSpPr>
        <p:grpSpPr>
          <a:xfrm>
            <a:off x="4531970" y="4314250"/>
            <a:ext cx="4585535" cy="2007671"/>
            <a:chOff x="78990" y="4374105"/>
            <a:chExt cx="4585535" cy="2007671"/>
          </a:xfrm>
        </p:grpSpPr>
        <p:grpSp>
          <p:nvGrpSpPr>
            <p:cNvPr id="2" name="グループ化 1">
              <a:extLst>
                <a:ext uri="{FF2B5EF4-FFF2-40B4-BE49-F238E27FC236}">
                  <a16:creationId xmlns:a16="http://schemas.microsoft.com/office/drawing/2014/main" id="{3FEDE07E-D56A-4F25-A0C2-776CCF0608C2}"/>
                </a:ext>
              </a:extLst>
            </p:cNvPr>
            <p:cNvGrpSpPr/>
            <p:nvPr/>
          </p:nvGrpSpPr>
          <p:grpSpPr>
            <a:xfrm>
              <a:off x="78990" y="4374105"/>
              <a:ext cx="4585535" cy="1996115"/>
              <a:chOff x="78990" y="4374105"/>
              <a:chExt cx="4585535" cy="1996115"/>
            </a:xfrm>
          </p:grpSpPr>
          <p:sp>
            <p:nvSpPr>
              <p:cNvPr id="47" name="正方形/長方形 46"/>
              <p:cNvSpPr/>
              <p:nvPr/>
            </p:nvSpPr>
            <p:spPr>
              <a:xfrm>
                <a:off x="244790" y="4679831"/>
                <a:ext cx="4237199" cy="1690389"/>
              </a:xfrm>
              <a:prstGeom prst="rect">
                <a:avLst/>
              </a:prstGeom>
              <a:solidFill>
                <a:srgbClr val="FFFFE6"/>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t"/>
              <a:lstStyle/>
              <a:p>
                <a:pPr algn="ctr"/>
                <a:endParaRPr kumimoji="1" lang="ja-JP" altLang="en-US" sz="1050" b="1" dirty="0">
                  <a:solidFill>
                    <a:schemeClr val="tx1"/>
                  </a:solidFill>
                  <a:latin typeface="メイリオ" panose="020B0604030504040204" pitchFamily="50" charset="-128"/>
                  <a:ea typeface="メイリオ" panose="020B0604030504040204" pitchFamily="50" charset="-128"/>
                </a:endParaRPr>
              </a:p>
            </p:txBody>
          </p:sp>
          <p:sp>
            <p:nvSpPr>
              <p:cNvPr id="25" name="テキスト ボックス 24">
                <a:extLst>
                  <a:ext uri="{FF2B5EF4-FFF2-40B4-BE49-F238E27FC236}">
                    <a16:creationId xmlns:a16="http://schemas.microsoft.com/office/drawing/2014/main" id="{7DA14E92-96C1-4230-92AF-81887E5A139F}"/>
                  </a:ext>
                </a:extLst>
              </p:cNvPr>
              <p:cNvSpPr txBox="1"/>
              <p:nvPr/>
            </p:nvSpPr>
            <p:spPr>
              <a:xfrm>
                <a:off x="78990" y="4374105"/>
                <a:ext cx="4585535" cy="275818"/>
              </a:xfrm>
              <a:prstGeom prst="rect">
                <a:avLst/>
              </a:prstGeom>
              <a:noFill/>
              <a:ln>
                <a:noFill/>
              </a:ln>
            </p:spPr>
            <p:txBody>
              <a:bodyPr wrap="square" rtlCol="0">
                <a:noAutofit/>
              </a:bodyPr>
              <a:lstStyle/>
              <a:p>
                <a:pPr lvl="0">
                  <a:defRPr/>
                </a:pPr>
                <a:r>
                  <a:rPr lang="en-US" altLang="ja-JP" sz="12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2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大阪府立バーチャル高校</a:t>
                </a:r>
                <a:r>
                  <a:rPr lang="en-US" altLang="ja-JP" sz="12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05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zh-TW" altLang="en-US" sz="105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教育庁 教育振興室</a:t>
                </a:r>
                <a:r>
                  <a:rPr lang="ja-JP" altLang="en-US" sz="105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zh-TW" altLang="en-US" sz="105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高校教育改革課</a:t>
                </a:r>
                <a:r>
                  <a:rPr lang="en-US" altLang="zh-TW" sz="105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zh-TW" altLang="en-US" sz="105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endParaRPr lang="en-US" altLang="ja-JP" sz="105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lvl="0">
                  <a:defRPr/>
                </a:pPr>
                <a:endParaRPr lang="en-US" altLang="ja-JP" sz="12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3" name="図 2">
                <a:extLst>
                  <a:ext uri="{FF2B5EF4-FFF2-40B4-BE49-F238E27FC236}">
                    <a16:creationId xmlns:a16="http://schemas.microsoft.com/office/drawing/2014/main" id="{D50D4BBE-E09E-4550-8237-EE357FE2E4A1}"/>
                  </a:ext>
                </a:extLst>
              </p:cNvPr>
              <p:cNvPicPr>
                <a:picLocks noChangeAspect="1"/>
              </p:cNvPicPr>
              <p:nvPr/>
            </p:nvPicPr>
            <p:blipFill rotWithShape="1">
              <a:blip r:embed="rId8" cstate="hqprint">
                <a:extLst>
                  <a:ext uri="{28A0092B-C50C-407E-A947-70E740481C1C}">
                    <a14:useLocalDpi xmlns:a14="http://schemas.microsoft.com/office/drawing/2010/main"/>
                  </a:ext>
                </a:extLst>
              </a:blip>
              <a:srcRect/>
              <a:stretch/>
            </p:blipFill>
            <p:spPr>
              <a:xfrm>
                <a:off x="2613940" y="4779150"/>
                <a:ext cx="1778040" cy="968065"/>
              </a:xfrm>
              <a:prstGeom prst="rect">
                <a:avLst/>
              </a:prstGeom>
            </p:spPr>
          </p:pic>
        </p:grpSp>
        <p:sp>
          <p:nvSpPr>
            <p:cNvPr id="50" name="正方形/長方形 49">
              <a:extLst>
                <a:ext uri="{FF2B5EF4-FFF2-40B4-BE49-F238E27FC236}">
                  <a16:creationId xmlns:a16="http://schemas.microsoft.com/office/drawing/2014/main" id="{D5DE346B-6BCF-4DE2-A940-A3B75D06C6C8}"/>
                </a:ext>
              </a:extLst>
            </p:cNvPr>
            <p:cNvSpPr/>
            <p:nvPr/>
          </p:nvSpPr>
          <p:spPr>
            <a:xfrm>
              <a:off x="206515" y="4734145"/>
              <a:ext cx="2277662" cy="740194"/>
            </a:xfrm>
            <a:prstGeom prst="rect">
              <a:avLst/>
            </a:prstGeom>
            <a:noFill/>
            <a:ln w="19050">
              <a:noFill/>
            </a:ln>
          </p:spPr>
          <p:txBody>
            <a:bodyPr wrap="square" lIns="36000" tIns="36000" rIns="36000" bIns="36000" anchor="t" anchorCtr="0">
              <a:spAutoFit/>
            </a:bodyPr>
            <a:lstStyle/>
            <a:p>
              <a:pPr marL="88900">
                <a:lnSpc>
                  <a:spcPts val="1300"/>
                </a:lnSpc>
              </a:pPr>
              <a:r>
                <a:rPr lang="ja-JP" altLang="en-US" sz="1100" dirty="0">
                  <a:latin typeface="メイリオ" panose="020B0604030504040204" pitchFamily="50" charset="-128"/>
                  <a:ea typeface="メイリオ" panose="020B0604030504040204" pitchFamily="50" charset="-128"/>
                </a:rPr>
                <a:t>・府立高校の生徒たちが世界中の　</a:t>
              </a:r>
              <a:endParaRPr lang="en-US" altLang="ja-JP" sz="1100" dirty="0">
                <a:latin typeface="メイリオ" panose="020B0604030504040204" pitchFamily="50" charset="-128"/>
                <a:ea typeface="メイリオ" panose="020B0604030504040204" pitchFamily="50" charset="-128"/>
              </a:endParaRPr>
            </a:p>
            <a:p>
              <a:pPr marL="88900">
                <a:lnSpc>
                  <a:spcPts val="1300"/>
                </a:lnSpc>
              </a:pPr>
              <a:r>
                <a:rPr lang="ja-JP" altLang="en-US" sz="1100" dirty="0">
                  <a:latin typeface="メイリオ" panose="020B0604030504040204" pitchFamily="50" charset="-128"/>
                  <a:ea typeface="メイリオ" panose="020B0604030504040204" pitchFamily="50" charset="-128"/>
                </a:rPr>
                <a:t>　様々な人と協働し、新しい価値</a:t>
              </a:r>
              <a:endParaRPr lang="en-US" altLang="ja-JP" sz="1100" dirty="0">
                <a:latin typeface="メイリオ" panose="020B0604030504040204" pitchFamily="50" charset="-128"/>
                <a:ea typeface="メイリオ" panose="020B0604030504040204" pitchFamily="50" charset="-128"/>
              </a:endParaRPr>
            </a:p>
            <a:p>
              <a:pPr marL="88900">
                <a:lnSpc>
                  <a:spcPts val="1300"/>
                </a:lnSpc>
              </a:pPr>
              <a:r>
                <a:rPr lang="ja-JP" altLang="en-US" sz="1100" dirty="0">
                  <a:latin typeface="メイリオ" panose="020B0604030504040204" pitchFamily="50" charset="-128"/>
                  <a:ea typeface="メイリオ" panose="020B0604030504040204" pitchFamily="50" charset="-128"/>
                </a:rPr>
                <a:t>　を創造することができるメタバ</a:t>
              </a:r>
              <a:endParaRPr lang="en-US" altLang="ja-JP" sz="1100" dirty="0">
                <a:latin typeface="メイリオ" panose="020B0604030504040204" pitchFamily="50" charset="-128"/>
                <a:ea typeface="メイリオ" panose="020B0604030504040204" pitchFamily="50" charset="-128"/>
              </a:endParaRPr>
            </a:p>
            <a:p>
              <a:pPr marL="88900">
                <a:lnSpc>
                  <a:spcPts val="1300"/>
                </a:lnSpc>
              </a:pPr>
              <a:r>
                <a:rPr lang="ja-JP" altLang="en-US" sz="1100" dirty="0">
                  <a:latin typeface="メイリオ" panose="020B0604030504040204" pitchFamily="50" charset="-128"/>
                  <a:ea typeface="メイリオ" panose="020B0604030504040204" pitchFamily="50" charset="-128"/>
                </a:rPr>
                <a:t>　ース空間として構築。</a:t>
              </a:r>
              <a:endParaRPr lang="en-US" altLang="ja-JP" sz="1100" dirty="0">
                <a:latin typeface="メイリオ" panose="020B0604030504040204" pitchFamily="50" charset="-128"/>
                <a:ea typeface="メイリオ" panose="020B0604030504040204" pitchFamily="50" charset="-128"/>
              </a:endParaRPr>
            </a:p>
          </p:txBody>
        </p:sp>
        <p:sp>
          <p:nvSpPr>
            <p:cNvPr id="51" name="正方形/長方形 50">
              <a:extLst>
                <a:ext uri="{FF2B5EF4-FFF2-40B4-BE49-F238E27FC236}">
                  <a16:creationId xmlns:a16="http://schemas.microsoft.com/office/drawing/2014/main" id="{774BC9F6-4179-4175-9391-4CE3FC079B5D}"/>
                </a:ext>
              </a:extLst>
            </p:cNvPr>
            <p:cNvSpPr/>
            <p:nvPr/>
          </p:nvSpPr>
          <p:spPr>
            <a:xfrm>
              <a:off x="342128" y="5641582"/>
              <a:ext cx="4222980" cy="740194"/>
            </a:xfrm>
            <a:prstGeom prst="rect">
              <a:avLst/>
            </a:prstGeom>
            <a:noFill/>
            <a:ln w="19050">
              <a:noFill/>
            </a:ln>
          </p:spPr>
          <p:txBody>
            <a:bodyPr wrap="square" lIns="36000" tIns="36000" rIns="36000" bIns="36000" anchor="t" anchorCtr="0">
              <a:spAutoFit/>
            </a:bodyPr>
            <a:lstStyle/>
            <a:p>
              <a:pPr>
                <a:lnSpc>
                  <a:spcPts val="1300"/>
                </a:lnSpc>
              </a:pPr>
              <a:r>
                <a:rPr kumimoji="1" lang="en-US" altLang="ja-JP" sz="1100" dirty="0">
                  <a:solidFill>
                    <a:schemeClr val="tx1"/>
                  </a:solidFill>
                  <a:latin typeface="メイリオ" panose="020B0604030504040204" pitchFamily="50" charset="-128"/>
                  <a:ea typeface="メイリオ" panose="020B0604030504040204" pitchFamily="50" charset="-128"/>
                </a:rPr>
                <a:t>(</a:t>
              </a:r>
              <a:r>
                <a:rPr kumimoji="1" lang="ja-JP" altLang="en-US" sz="1100" dirty="0">
                  <a:solidFill>
                    <a:schemeClr val="tx1"/>
                  </a:solidFill>
                  <a:latin typeface="メイリオ" panose="020B0604030504040204" pitchFamily="50" charset="-128"/>
                  <a:ea typeface="メイリオ" panose="020B0604030504040204" pitchFamily="50" charset="-128"/>
                </a:rPr>
                <a:t>令和５年度実施イベント）</a:t>
              </a:r>
              <a:endParaRPr kumimoji="1" lang="en-US" altLang="ja-JP" sz="1100" dirty="0">
                <a:solidFill>
                  <a:schemeClr val="tx1"/>
                </a:solidFill>
                <a:latin typeface="メイリオ" panose="020B0604030504040204" pitchFamily="50" charset="-128"/>
                <a:ea typeface="メイリオ" panose="020B0604030504040204" pitchFamily="50" charset="-128"/>
              </a:endParaRPr>
            </a:p>
            <a:p>
              <a:pPr>
                <a:lnSpc>
                  <a:spcPts val="1300"/>
                </a:lnSpc>
              </a:pPr>
              <a:r>
                <a:rPr kumimoji="1" lang="ja-JP" altLang="en-US" sz="1100" dirty="0">
                  <a:solidFill>
                    <a:schemeClr val="tx1"/>
                  </a:solidFill>
                  <a:latin typeface="メイリオ" panose="020B0604030504040204" pitchFamily="50" charset="-128"/>
                  <a:ea typeface="メイリオ" panose="020B0604030504040204" pitchFamily="50" charset="-128"/>
                </a:rPr>
                <a:t>・大阪・関西万博機運醸成に向けたイベント</a:t>
              </a:r>
            </a:p>
            <a:p>
              <a:pPr>
                <a:lnSpc>
                  <a:spcPts val="1300"/>
                </a:lnSpc>
              </a:pPr>
              <a:r>
                <a:rPr kumimoji="1" lang="ja-JP" altLang="en-US" sz="1100" dirty="0">
                  <a:solidFill>
                    <a:schemeClr val="tx1"/>
                  </a:solidFill>
                  <a:latin typeface="メイリオ" panose="020B0604030504040204" pitchFamily="50" charset="-128"/>
                  <a:ea typeface="メイリオ" panose="020B0604030504040204" pitchFamily="50" charset="-128"/>
                </a:rPr>
                <a:t>・知的財産権についての講演</a:t>
              </a:r>
            </a:p>
            <a:p>
              <a:pPr>
                <a:lnSpc>
                  <a:spcPts val="1300"/>
                </a:lnSpc>
              </a:pPr>
              <a:r>
                <a:rPr kumimoji="1" lang="ja-JP" altLang="en-US" sz="1100" dirty="0">
                  <a:solidFill>
                    <a:schemeClr val="tx1"/>
                  </a:solidFill>
                  <a:latin typeface="メイリオ" panose="020B0604030504040204" pitchFamily="50" charset="-128"/>
                  <a:ea typeface="メイリオ" panose="020B0604030504040204" pitchFamily="50" charset="-128"/>
                </a:rPr>
                <a:t>・商業系高校の魅力を発信する「文化祭＆学校ＰＲ」イベント</a:t>
              </a:r>
            </a:p>
          </p:txBody>
        </p:sp>
      </p:grpSp>
      <p:grpSp>
        <p:nvGrpSpPr>
          <p:cNvPr id="4" name="グループ化 3">
            <a:extLst>
              <a:ext uri="{FF2B5EF4-FFF2-40B4-BE49-F238E27FC236}">
                <a16:creationId xmlns:a16="http://schemas.microsoft.com/office/drawing/2014/main" id="{312032FC-5C60-4B86-9B42-44A6BB763643}"/>
              </a:ext>
            </a:extLst>
          </p:cNvPr>
          <p:cNvGrpSpPr/>
          <p:nvPr/>
        </p:nvGrpSpPr>
        <p:grpSpPr>
          <a:xfrm>
            <a:off x="23711" y="4314249"/>
            <a:ext cx="4633069" cy="1998588"/>
            <a:chOff x="4510930" y="4383188"/>
            <a:chExt cx="4633069" cy="1998588"/>
          </a:xfrm>
        </p:grpSpPr>
        <p:sp>
          <p:nvSpPr>
            <p:cNvPr id="48" name="正方形/長方形 47"/>
            <p:cNvSpPr/>
            <p:nvPr/>
          </p:nvSpPr>
          <p:spPr>
            <a:xfrm>
              <a:off x="4662012" y="4691387"/>
              <a:ext cx="4259409" cy="1690389"/>
            </a:xfrm>
            <a:prstGeom prst="rect">
              <a:avLst/>
            </a:prstGeom>
            <a:solidFill>
              <a:srgbClr val="FFFFE6"/>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t"/>
            <a:lstStyle/>
            <a:p>
              <a:pPr algn="ctr"/>
              <a:endParaRPr kumimoji="1" lang="ja-JP" altLang="en-US" sz="1050" b="1" dirty="0">
                <a:solidFill>
                  <a:schemeClr val="tx1"/>
                </a:solidFill>
                <a:latin typeface="メイリオ" panose="020B0604030504040204" pitchFamily="50" charset="-128"/>
                <a:ea typeface="メイリオ" panose="020B0604030504040204" pitchFamily="50" charset="-128"/>
              </a:endParaRPr>
            </a:p>
          </p:txBody>
        </p:sp>
        <p:sp>
          <p:nvSpPr>
            <p:cNvPr id="26" name="テキスト ボックス 25">
              <a:extLst>
                <a:ext uri="{FF2B5EF4-FFF2-40B4-BE49-F238E27FC236}">
                  <a16:creationId xmlns:a16="http://schemas.microsoft.com/office/drawing/2014/main" id="{1FE27B22-E4F2-4B18-B458-6E095D0FE6AA}"/>
                </a:ext>
              </a:extLst>
            </p:cNvPr>
            <p:cNvSpPr txBox="1"/>
            <p:nvPr/>
          </p:nvSpPr>
          <p:spPr>
            <a:xfrm>
              <a:off x="4510930" y="4383188"/>
              <a:ext cx="4633069" cy="308195"/>
            </a:xfrm>
            <a:prstGeom prst="rect">
              <a:avLst/>
            </a:prstGeom>
            <a:noFill/>
            <a:ln>
              <a:noFill/>
            </a:ln>
          </p:spPr>
          <p:txBody>
            <a:bodyPr wrap="square" rtlCol="0">
              <a:noAutofit/>
            </a:bodyPr>
            <a:lstStyle/>
            <a:p>
              <a:pPr lvl="0">
                <a:defRPr/>
              </a:pPr>
              <a:r>
                <a:rPr lang="en-US" altLang="ja-JP" sz="12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2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大阪バーチャル美術館</a:t>
              </a:r>
              <a:r>
                <a:rPr lang="en-US" altLang="ja-JP" sz="12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05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5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府民文化部 文化・スポーツ室 文化課</a:t>
              </a:r>
              <a:r>
                <a:rPr lang="en-US" altLang="ja-JP" sz="105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12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1028" name="Picture 4" descr="バーチャルギャラリー">
              <a:extLst>
                <a:ext uri="{FF2B5EF4-FFF2-40B4-BE49-F238E27FC236}">
                  <a16:creationId xmlns:a16="http://schemas.microsoft.com/office/drawing/2014/main" id="{45B55A25-D614-47E7-A5C3-307BB15F81FE}"/>
                </a:ext>
              </a:extLst>
            </p:cNvPr>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a:stretch/>
          </p:blipFill>
          <p:spPr bwMode="auto">
            <a:xfrm>
              <a:off x="7370027" y="5559346"/>
              <a:ext cx="1216691" cy="759401"/>
            </a:xfrm>
            <a:prstGeom prst="rect">
              <a:avLst/>
            </a:prstGeom>
            <a:noFill/>
            <a:extLst>
              <a:ext uri="{909E8E84-426E-40DD-AFC4-6F175D3DCCD1}">
                <a14:hiddenFill xmlns:a14="http://schemas.microsoft.com/office/drawing/2010/main">
                  <a:solidFill>
                    <a:srgbClr val="FFFFFF"/>
                  </a:solidFill>
                </a14:hiddenFill>
              </a:ext>
            </a:extLst>
          </p:spPr>
        </p:pic>
        <p:sp>
          <p:nvSpPr>
            <p:cNvPr id="55" name="正方形/長方形 54">
              <a:extLst>
                <a:ext uri="{FF2B5EF4-FFF2-40B4-BE49-F238E27FC236}">
                  <a16:creationId xmlns:a16="http://schemas.microsoft.com/office/drawing/2014/main" id="{4B7D570D-7345-49DC-B510-E444421E9A5D}"/>
                </a:ext>
              </a:extLst>
            </p:cNvPr>
            <p:cNvSpPr/>
            <p:nvPr/>
          </p:nvSpPr>
          <p:spPr>
            <a:xfrm>
              <a:off x="4602340" y="4737642"/>
              <a:ext cx="2759550" cy="1573755"/>
            </a:xfrm>
            <a:prstGeom prst="rect">
              <a:avLst/>
            </a:prstGeom>
            <a:noFill/>
            <a:ln w="19050">
              <a:noFill/>
            </a:ln>
          </p:spPr>
          <p:txBody>
            <a:bodyPr wrap="square" lIns="36000" tIns="36000" rIns="36000" bIns="36000" anchor="t" anchorCtr="0">
              <a:spAutoFit/>
            </a:bodyPr>
            <a:lstStyle/>
            <a:p>
              <a:pPr marL="88900">
                <a:lnSpc>
                  <a:spcPts val="1300"/>
                </a:lnSpc>
              </a:pPr>
              <a:r>
                <a:rPr lang="ja-JP" altLang="en-US" sz="1100" dirty="0">
                  <a:latin typeface="メイリオ" panose="020B0604030504040204" pitchFamily="50" charset="-128"/>
                  <a:ea typeface="メイリオ" panose="020B0604030504040204" pitchFamily="50" charset="-128"/>
                </a:rPr>
                <a:t>・府が所属する「大阪府</a:t>
              </a:r>
              <a:r>
                <a:rPr lang="en-US" altLang="ja-JP" sz="1100" dirty="0">
                  <a:latin typeface="メイリオ" panose="020B0604030504040204" pitchFamily="50" charset="-128"/>
                  <a:ea typeface="メイリオ" panose="020B0604030504040204" pitchFamily="50" charset="-128"/>
                </a:rPr>
                <a:t>20</a:t>
              </a:r>
              <a:r>
                <a:rPr lang="ja-JP" altLang="en-US" sz="1100" dirty="0">
                  <a:latin typeface="メイリオ" panose="020B0604030504040204" pitchFamily="50" charset="-128"/>
                  <a:ea typeface="メイリオ" panose="020B0604030504040204" pitchFamily="50" charset="-128"/>
                </a:rPr>
                <a:t>世紀美術コレ</a:t>
              </a:r>
              <a:endParaRPr lang="en-US" altLang="ja-JP" sz="1100" dirty="0">
                <a:latin typeface="メイリオ" panose="020B0604030504040204" pitchFamily="50" charset="-128"/>
                <a:ea typeface="メイリオ" panose="020B0604030504040204" pitchFamily="50" charset="-128"/>
              </a:endParaRPr>
            </a:p>
            <a:p>
              <a:pPr marL="88900">
                <a:lnSpc>
                  <a:spcPts val="1300"/>
                </a:lnSpc>
              </a:pPr>
              <a:r>
                <a:rPr lang="ja-JP" altLang="en-US" sz="1100" dirty="0">
                  <a:latin typeface="メイリオ" panose="020B0604030504040204" pitchFamily="50" charset="-128"/>
                  <a:ea typeface="メイリオ" panose="020B0604030504040204" pitchFamily="50" charset="-128"/>
                </a:rPr>
                <a:t>　クション」のうち、大阪にゆかりのあ</a:t>
              </a:r>
              <a:endParaRPr lang="en-US" altLang="ja-JP" sz="1100" dirty="0">
                <a:latin typeface="メイリオ" panose="020B0604030504040204" pitchFamily="50" charset="-128"/>
                <a:ea typeface="メイリオ" panose="020B0604030504040204" pitchFamily="50" charset="-128"/>
              </a:endParaRPr>
            </a:p>
            <a:p>
              <a:pPr marL="88900">
                <a:lnSpc>
                  <a:spcPts val="1300"/>
                </a:lnSpc>
              </a:pPr>
              <a:r>
                <a:rPr lang="ja-JP" altLang="en-US" sz="1100" dirty="0">
                  <a:latin typeface="メイリオ" panose="020B0604030504040204" pitchFamily="50" charset="-128"/>
                  <a:ea typeface="メイリオ" panose="020B0604030504040204" pitchFamily="50" charset="-128"/>
                </a:rPr>
                <a:t>　る作家や、</a:t>
              </a:r>
              <a:r>
                <a:rPr lang="en-US" altLang="ja-JP" sz="1100" dirty="0">
                  <a:latin typeface="メイリオ" panose="020B0604030504040204" pitchFamily="50" charset="-128"/>
                  <a:ea typeface="メイリオ" panose="020B0604030504040204" pitchFamily="50" charset="-128"/>
                </a:rPr>
                <a:t>1970</a:t>
              </a:r>
              <a:r>
                <a:rPr lang="ja-JP" altLang="en-US" sz="1100" dirty="0">
                  <a:latin typeface="メイリオ" panose="020B0604030504040204" pitchFamily="50" charset="-128"/>
                  <a:ea typeface="メイリオ" panose="020B0604030504040204" pitchFamily="50" charset="-128"/>
                </a:rPr>
                <a:t>年大阪万博が開催され</a:t>
              </a:r>
              <a:endParaRPr lang="en-US" altLang="ja-JP" sz="1100" dirty="0">
                <a:latin typeface="メイリオ" panose="020B0604030504040204" pitchFamily="50" charset="-128"/>
                <a:ea typeface="メイリオ" panose="020B0604030504040204" pitchFamily="50" charset="-128"/>
              </a:endParaRPr>
            </a:p>
            <a:p>
              <a:pPr marL="88900">
                <a:lnSpc>
                  <a:spcPts val="1300"/>
                </a:lnSpc>
              </a:pPr>
              <a:r>
                <a:rPr lang="ja-JP" altLang="en-US" sz="1100" dirty="0">
                  <a:latin typeface="メイリオ" panose="020B0604030504040204" pitchFamily="50" charset="-128"/>
                  <a:ea typeface="メイリオ" panose="020B0604030504040204" pitchFamily="50" charset="-128"/>
                </a:rPr>
                <a:t>　た時代に活躍した作家の作品など</a:t>
              </a:r>
              <a:endParaRPr lang="en-US" altLang="ja-JP" sz="1100" dirty="0">
                <a:latin typeface="メイリオ" panose="020B0604030504040204" pitchFamily="50" charset="-128"/>
                <a:ea typeface="メイリオ" panose="020B0604030504040204" pitchFamily="50" charset="-128"/>
              </a:endParaRPr>
            </a:p>
            <a:p>
              <a:pPr marL="88900">
                <a:lnSpc>
                  <a:spcPts val="1300"/>
                </a:lnSpc>
              </a:pPr>
              <a:r>
                <a:rPr lang="ja-JP" altLang="en-US" sz="1100" dirty="0">
                  <a:latin typeface="メイリオ" panose="020B0604030504040204" pitchFamily="50" charset="-128"/>
                  <a:ea typeface="メイリオ" panose="020B0604030504040204" pitchFamily="50" charset="-128"/>
                </a:rPr>
                <a:t>　約</a:t>
              </a:r>
              <a:r>
                <a:rPr lang="en-US" altLang="ja-JP" sz="1100" dirty="0">
                  <a:latin typeface="メイリオ" panose="020B0604030504040204" pitchFamily="50" charset="-128"/>
                  <a:ea typeface="メイリオ" panose="020B0604030504040204" pitchFamily="50" charset="-128"/>
                </a:rPr>
                <a:t>100</a:t>
              </a:r>
              <a:r>
                <a:rPr lang="ja-JP" altLang="en-US" sz="1100" dirty="0">
                  <a:latin typeface="メイリオ" panose="020B0604030504040204" pitchFamily="50" charset="-128"/>
                  <a:ea typeface="メイリオ" panose="020B0604030504040204" pitchFamily="50" charset="-128"/>
                </a:rPr>
                <a:t>点をメタバース空間に展示。</a:t>
              </a:r>
              <a:endParaRPr lang="en-US" altLang="ja-JP" sz="1100" dirty="0">
                <a:latin typeface="メイリオ" panose="020B0604030504040204" pitchFamily="50" charset="-128"/>
                <a:ea typeface="メイリオ" panose="020B0604030504040204" pitchFamily="50" charset="-128"/>
              </a:endParaRPr>
            </a:p>
            <a:p>
              <a:pPr marL="88900">
                <a:lnSpc>
                  <a:spcPts val="1300"/>
                </a:lnSpc>
              </a:pPr>
              <a:endParaRPr lang="en-US" altLang="ja-JP" sz="1100" dirty="0">
                <a:latin typeface="メイリオ" panose="020B0604030504040204" pitchFamily="50" charset="-128"/>
                <a:ea typeface="メイリオ" panose="020B0604030504040204" pitchFamily="50" charset="-128"/>
              </a:endParaRPr>
            </a:p>
            <a:p>
              <a:pPr marL="88900">
                <a:lnSpc>
                  <a:spcPts val="1300"/>
                </a:lnSpc>
              </a:pPr>
              <a:r>
                <a:rPr lang="ja-JP" altLang="en-US" sz="1100" dirty="0">
                  <a:latin typeface="メイリオ" panose="020B0604030504040204" pitchFamily="50" charset="-128"/>
                  <a:ea typeface="メイリオ" panose="020B0604030504040204" pitchFamily="50" charset="-128"/>
                </a:rPr>
                <a:t>・パソコンやスマートフォンから</a:t>
              </a:r>
              <a:r>
                <a:rPr lang="en-US" altLang="ja-JP" sz="1100" dirty="0">
                  <a:latin typeface="メイリオ" panose="020B0604030504040204" pitchFamily="50" charset="-128"/>
                  <a:ea typeface="メイリオ" panose="020B0604030504040204" pitchFamily="50" charset="-128"/>
                </a:rPr>
                <a:t>24</a:t>
              </a:r>
              <a:r>
                <a:rPr lang="ja-JP" altLang="en-US" sz="1100" dirty="0">
                  <a:latin typeface="メイリオ" panose="020B0604030504040204" pitchFamily="50" charset="-128"/>
                  <a:ea typeface="メイリオ" panose="020B0604030504040204" pitchFamily="50" charset="-128"/>
                </a:rPr>
                <a:t>時間</a:t>
              </a:r>
              <a:endParaRPr lang="en-US" altLang="ja-JP" sz="1100" dirty="0">
                <a:latin typeface="メイリオ" panose="020B0604030504040204" pitchFamily="50" charset="-128"/>
                <a:ea typeface="メイリオ" panose="020B0604030504040204" pitchFamily="50" charset="-128"/>
              </a:endParaRPr>
            </a:p>
            <a:p>
              <a:pPr marL="88900">
                <a:lnSpc>
                  <a:spcPts val="1300"/>
                </a:lnSpc>
              </a:pPr>
              <a:r>
                <a:rPr lang="ja-JP" altLang="en-US" sz="1100" dirty="0">
                  <a:latin typeface="メイリオ" panose="020B0604030504040204" pitchFamily="50" charset="-128"/>
                  <a:ea typeface="メイリオ" panose="020B0604030504040204" pitchFamily="50" charset="-128"/>
                </a:rPr>
                <a:t>　美術館の中で鑑賞しているような体験</a:t>
              </a:r>
              <a:endParaRPr lang="en-US" altLang="ja-JP" sz="1100" dirty="0">
                <a:latin typeface="メイリオ" panose="020B0604030504040204" pitchFamily="50" charset="-128"/>
                <a:ea typeface="メイリオ" panose="020B0604030504040204" pitchFamily="50" charset="-128"/>
              </a:endParaRPr>
            </a:p>
            <a:p>
              <a:pPr marL="88900">
                <a:lnSpc>
                  <a:spcPts val="1300"/>
                </a:lnSpc>
              </a:pPr>
              <a:r>
                <a:rPr lang="ja-JP" altLang="en-US" sz="1100" dirty="0">
                  <a:latin typeface="メイリオ" panose="020B0604030504040204" pitchFamily="50" charset="-128"/>
                  <a:ea typeface="メイリオ" panose="020B0604030504040204" pitchFamily="50" charset="-128"/>
                </a:rPr>
                <a:t>　が可能。</a:t>
              </a:r>
              <a:endParaRPr lang="en-US" altLang="ja-JP" sz="1100" dirty="0">
                <a:latin typeface="メイリオ" panose="020B0604030504040204" pitchFamily="50" charset="-128"/>
                <a:ea typeface="メイリオ" panose="020B0604030504040204" pitchFamily="50" charset="-128"/>
              </a:endParaRPr>
            </a:p>
          </p:txBody>
        </p:sp>
        <p:pic>
          <p:nvPicPr>
            <p:cNvPr id="1026" name="Picture 2" descr="enoco360°VR">
              <a:extLst>
                <a:ext uri="{FF2B5EF4-FFF2-40B4-BE49-F238E27FC236}">
                  <a16:creationId xmlns:a16="http://schemas.microsoft.com/office/drawing/2014/main" id="{2BED241A-AA3D-41FD-B751-47CB82E89426}"/>
                </a:ext>
              </a:extLst>
            </p:cNvPr>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a:stretch/>
          </p:blipFill>
          <p:spPr bwMode="auto">
            <a:xfrm>
              <a:off x="7631922" y="4737968"/>
              <a:ext cx="1192979" cy="864359"/>
            </a:xfrm>
            <a:prstGeom prst="rect">
              <a:avLst/>
            </a:prstGeom>
            <a:noFill/>
            <a:extLst>
              <a:ext uri="{909E8E84-426E-40DD-AFC4-6F175D3DCCD1}">
                <a14:hiddenFill xmlns:a14="http://schemas.microsoft.com/office/drawing/2010/main">
                  <a:solidFill>
                    <a:srgbClr val="FFFFFF"/>
                  </a:solidFill>
                </a14:hiddenFill>
              </a:ext>
            </a:extLst>
          </p:spPr>
        </p:pic>
      </p:grpSp>
      <p:sp>
        <p:nvSpPr>
          <p:cNvPr id="7" name="スライド番号プレースホルダー 6">
            <a:extLst>
              <a:ext uri="{FF2B5EF4-FFF2-40B4-BE49-F238E27FC236}">
                <a16:creationId xmlns:a16="http://schemas.microsoft.com/office/drawing/2014/main" id="{1340BBD1-ABB9-454E-867C-BC7EC394DEA9}"/>
              </a:ext>
            </a:extLst>
          </p:cNvPr>
          <p:cNvSpPr>
            <a:spLocks noGrp="1"/>
          </p:cNvSpPr>
          <p:nvPr>
            <p:ph type="sldNum" sz="quarter" idx="12"/>
          </p:nvPr>
        </p:nvSpPr>
        <p:spPr/>
        <p:txBody>
          <a:bodyPr/>
          <a:lstStyle/>
          <a:p>
            <a:fld id="{7791D223-6A27-4327-8087-FA06212A7E85}" type="slidenum">
              <a:rPr lang="ja-JP" altLang="en-US" smtClean="0"/>
              <a:pPr/>
              <a:t>13</a:t>
            </a:fld>
            <a:endParaRPr lang="ja-JP" altLang="en-US" dirty="0"/>
          </a:p>
        </p:txBody>
      </p:sp>
      <p:sp>
        <p:nvSpPr>
          <p:cNvPr id="54" name="正方形/長方形 53">
            <a:extLst>
              <a:ext uri="{FF2B5EF4-FFF2-40B4-BE49-F238E27FC236}">
                <a16:creationId xmlns:a16="http://schemas.microsoft.com/office/drawing/2014/main" id="{91B07884-C693-481B-B638-EF1857CBB631}"/>
              </a:ext>
            </a:extLst>
          </p:cNvPr>
          <p:cNvSpPr/>
          <p:nvPr/>
        </p:nvSpPr>
        <p:spPr>
          <a:xfrm>
            <a:off x="6633881" y="3701846"/>
            <a:ext cx="890015" cy="180000"/>
          </a:xfrm>
          <a:prstGeom prst="rect">
            <a:avLst/>
          </a:prstGeom>
          <a:solidFill>
            <a:schemeClr val="bg1"/>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t"/>
          <a:lstStyle/>
          <a:p>
            <a:pPr algn="ctr"/>
            <a:r>
              <a:rPr kumimoji="1" lang="ja-JP" altLang="en-US" sz="800" dirty="0">
                <a:solidFill>
                  <a:schemeClr val="tx1"/>
                </a:solidFill>
                <a:latin typeface="メイリオ" panose="020B0604030504040204" pitchFamily="50" charset="-128"/>
                <a:ea typeface="メイリオ" panose="020B0604030504040204" pitchFamily="50" charset="-128"/>
              </a:rPr>
              <a:t>今昔街エリア</a:t>
            </a:r>
          </a:p>
        </p:txBody>
      </p:sp>
    </p:spTree>
    <p:extLst>
      <p:ext uri="{BB962C8B-B14F-4D97-AF65-F5344CB8AC3E}">
        <p14:creationId xmlns:p14="http://schemas.microsoft.com/office/powerpoint/2010/main" val="1751943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グループ化 5">
            <a:extLst>
              <a:ext uri="{FF2B5EF4-FFF2-40B4-BE49-F238E27FC236}">
                <a16:creationId xmlns:a16="http://schemas.microsoft.com/office/drawing/2014/main" id="{0F08FA23-E4A5-45AC-A0BA-B6309554ED20}"/>
              </a:ext>
            </a:extLst>
          </p:cNvPr>
          <p:cNvGrpSpPr/>
          <p:nvPr/>
        </p:nvGrpSpPr>
        <p:grpSpPr>
          <a:xfrm>
            <a:off x="545655" y="2213866"/>
            <a:ext cx="8071200" cy="3330371"/>
            <a:chOff x="685170" y="2567497"/>
            <a:chExt cx="8071200" cy="3330371"/>
          </a:xfrm>
        </p:grpSpPr>
        <p:sp>
          <p:nvSpPr>
            <p:cNvPr id="14" name="正方形/長方形 13"/>
            <p:cNvSpPr/>
            <p:nvPr/>
          </p:nvSpPr>
          <p:spPr>
            <a:xfrm>
              <a:off x="685170" y="2567497"/>
              <a:ext cx="8071200" cy="3330371"/>
            </a:xfrm>
            <a:prstGeom prst="rect">
              <a:avLst/>
            </a:prstGeom>
            <a:solidFill>
              <a:schemeClr val="accent1">
                <a:lumMod val="20000"/>
                <a:lumOff val="80000"/>
              </a:schemeClr>
            </a:solidFill>
            <a:ln w="12700"/>
          </p:spPr>
          <p:style>
            <a:lnRef idx="2">
              <a:schemeClr val="dk1"/>
            </a:lnRef>
            <a:fillRef idx="1">
              <a:schemeClr val="lt1"/>
            </a:fillRef>
            <a:effectRef idx="0">
              <a:schemeClr val="dk1"/>
            </a:effectRef>
            <a:fontRef idx="minor">
              <a:schemeClr val="dk1"/>
            </a:fontRef>
          </p:style>
          <p:txBody>
            <a:bodyPr lIns="360000" tIns="45071" rIns="90142" bIns="45071" rtlCol="0" anchor="ctr"/>
            <a:lstStyle/>
            <a:p>
              <a:pPr marL="285750" indent="-285750">
                <a:lnSpc>
                  <a:spcPts val="2400"/>
                </a:lnSpc>
                <a:buFont typeface="Wingdings" panose="05000000000000000000" pitchFamily="2" charset="2"/>
                <a:buChar char="l"/>
                <a:defRPr/>
              </a:pPr>
              <a:r>
                <a:rPr lang="ja-JP" altLang="en-US"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公民連携の推進（公民戦略連携デスクの取組み）</a:t>
              </a:r>
              <a:endParaRPr lang="en-US" altLang="ja-JP"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285750" indent="-285750">
                <a:lnSpc>
                  <a:spcPts val="2400"/>
                </a:lnSpc>
                <a:buFont typeface="Wingdings" panose="05000000000000000000" pitchFamily="2" charset="2"/>
                <a:buChar char="l"/>
                <a:defRPr/>
              </a:pPr>
              <a:r>
                <a:rPr lang="ja-JP" altLang="en-US"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市町村とのパートナーシップの強化</a:t>
              </a:r>
              <a:endParaRPr lang="en-US" altLang="ja-JP"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285750" indent="-285750">
                <a:lnSpc>
                  <a:spcPts val="2400"/>
                </a:lnSpc>
                <a:buFont typeface="Wingdings" panose="05000000000000000000" pitchFamily="2" charset="2"/>
                <a:buChar char="l"/>
                <a:defRPr/>
              </a:pPr>
              <a:r>
                <a:rPr lang="ja-JP" altLang="en-US"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スマートシティ分野における公民連携による課題解決の仕組みづくり</a:t>
              </a:r>
            </a:p>
            <a:p>
              <a:pPr marL="285750" indent="-285750">
                <a:lnSpc>
                  <a:spcPts val="2400"/>
                </a:lnSpc>
                <a:buFont typeface="Wingdings" panose="05000000000000000000" pitchFamily="2" charset="2"/>
                <a:buChar char="l"/>
                <a:defRPr/>
              </a:pPr>
              <a:r>
                <a:rPr lang="ja-JP" altLang="en-US"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サウンディング型市場調査の実施</a:t>
              </a:r>
              <a:endParaRPr lang="en-US" altLang="ja-JP"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285750" indent="-285750">
                <a:lnSpc>
                  <a:spcPts val="2400"/>
                </a:lnSpc>
                <a:buFont typeface="Wingdings" panose="05000000000000000000" pitchFamily="2" charset="2"/>
                <a:buChar char="l"/>
                <a:defRPr/>
              </a:pPr>
              <a:r>
                <a:rPr lang="ja-JP" altLang="en-US"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公共施設における民間活力の導入</a:t>
              </a:r>
              <a:endParaRPr lang="en-US" altLang="ja-JP"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285750" indent="-285750">
                <a:lnSpc>
                  <a:spcPts val="2400"/>
                </a:lnSpc>
                <a:buFont typeface="Wingdings" panose="05000000000000000000" pitchFamily="2" charset="2"/>
                <a:buChar char="l"/>
                <a:defRPr/>
              </a:pPr>
              <a:r>
                <a:rPr lang="ja-JP" altLang="en-US" sz="1400" spc="-2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実証事業推進チーム大阪による</a:t>
              </a:r>
              <a:r>
                <a:rPr lang="ja-JP" altLang="en-US"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企業等への実証フィールドの提供</a:t>
              </a:r>
              <a:endParaRPr lang="en-US" altLang="ja-JP"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285750" indent="-285750">
                <a:lnSpc>
                  <a:spcPts val="2400"/>
                </a:lnSpc>
                <a:buFont typeface="Wingdings" panose="05000000000000000000" pitchFamily="2" charset="2"/>
                <a:buChar char="l"/>
                <a:defRPr/>
              </a:pPr>
              <a:r>
                <a:rPr lang="ja-JP" altLang="en-US"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企業版ふるさと納税（地方創生応援税制）を活用した地方創生の推進</a:t>
              </a:r>
              <a:endParaRPr lang="en-US" altLang="ja-JP"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285750" indent="-285750">
                <a:lnSpc>
                  <a:spcPts val="2400"/>
                </a:lnSpc>
                <a:buFont typeface="Wingdings" panose="05000000000000000000" pitchFamily="2" charset="2"/>
                <a:buChar char="l"/>
                <a:defRPr/>
              </a:pPr>
              <a:r>
                <a:rPr lang="ja-JP" altLang="en-US"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民間の資金提供者と協働した</a:t>
              </a:r>
              <a:r>
                <a:rPr lang="en-US" altLang="ja-JP"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NPO</a:t>
              </a:r>
              <a:r>
                <a:rPr lang="ja-JP" altLang="en-US"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等活動支援</a:t>
              </a:r>
              <a:endParaRPr lang="en-US" altLang="ja-JP"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1" name="角丸四角形 10"/>
            <p:cNvSpPr/>
            <p:nvPr/>
          </p:nvSpPr>
          <p:spPr>
            <a:xfrm>
              <a:off x="685170" y="2567497"/>
              <a:ext cx="1861606" cy="468333"/>
            </a:xfrm>
            <a:prstGeom prst="roundRect">
              <a:avLst>
                <a:gd name="adj" fmla="val 17557"/>
              </a:avLst>
            </a:prstGeom>
            <a:noFill/>
            <a:ln>
              <a:noFill/>
            </a:ln>
          </p:spPr>
          <p:style>
            <a:lnRef idx="2">
              <a:schemeClr val="dk1"/>
            </a:lnRef>
            <a:fillRef idx="1">
              <a:schemeClr val="lt1"/>
            </a:fillRef>
            <a:effectRef idx="0">
              <a:schemeClr val="dk1"/>
            </a:effectRef>
            <a:fontRef idx="minor">
              <a:schemeClr val="dk1"/>
            </a:fontRef>
          </p:style>
          <p:txBody>
            <a:bodyPr lIns="36000" rIns="0" rtlCol="0" anchor="ctr"/>
            <a:lstStyle/>
            <a:p>
              <a:pPr algn="ctr"/>
              <a:r>
                <a:rPr kumimoji="1" lang="en-US" altLang="ja-JP" sz="14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4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具体的な取組み</a:t>
              </a:r>
              <a:r>
                <a:rPr kumimoji="1" lang="en-US" altLang="ja-JP" sz="14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endParaRPr kumimoji="1" lang="ja-JP" altLang="en-US" sz="14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grpSp>
      <p:sp>
        <p:nvSpPr>
          <p:cNvPr id="27" name="正方形/長方形 26"/>
          <p:cNvSpPr/>
          <p:nvPr/>
        </p:nvSpPr>
        <p:spPr>
          <a:xfrm>
            <a:off x="-153525" y="269358"/>
            <a:ext cx="8136904"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Meiryo UI" panose="020B0604030504040204" pitchFamily="50" charset="-128"/>
              </a:rPr>
              <a:t>　（２）より幅広い共創の仕組みづくり</a:t>
            </a:r>
          </a:p>
        </p:txBody>
      </p:sp>
      <p:cxnSp>
        <p:nvCxnSpPr>
          <p:cNvPr id="28" name="直線コネクタ 27"/>
          <p:cNvCxnSpPr/>
          <p:nvPr/>
        </p:nvCxnSpPr>
        <p:spPr>
          <a:xfrm>
            <a:off x="183873" y="683695"/>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3" name="正方形/長方形 2">
            <a:extLst>
              <a:ext uri="{FF2B5EF4-FFF2-40B4-BE49-F238E27FC236}">
                <a16:creationId xmlns:a16="http://schemas.microsoft.com/office/drawing/2014/main" id="{EEC1B0B2-B3B2-22BD-11EF-52581A0D262D}"/>
              </a:ext>
            </a:extLst>
          </p:cNvPr>
          <p:cNvSpPr/>
          <p:nvPr/>
        </p:nvSpPr>
        <p:spPr>
          <a:xfrm>
            <a:off x="296074" y="960132"/>
            <a:ext cx="8784976" cy="848688"/>
          </a:xfrm>
          <a:prstGeom prst="rect">
            <a:avLst/>
          </a:prstGeom>
          <a:noFill/>
          <a:ln w="9525">
            <a:noFill/>
          </a:ln>
        </p:spPr>
        <p:txBody>
          <a:bodyPr wrap="square" lIns="91440" tIns="45720" rIns="91440" bIns="45720" numCol="1" rtlCol="0" anchor="t">
            <a:noAutofit/>
            <a:scene3d>
              <a:camera prst="orthographicFront"/>
              <a:lightRig rig="brightRoom" dir="t"/>
            </a:scene3d>
            <a:sp3d contourW="6350" prstMaterial="plastic">
              <a:contourClr>
                <a:schemeClr val="accent1">
                  <a:tint val="100000"/>
                  <a:shade val="100000"/>
                  <a:hueMod val="100000"/>
                  <a:satMod val="100000"/>
                </a:schemeClr>
              </a:contourClr>
            </a:sp3d>
          </a:bodyPr>
          <a:lstStyle/>
          <a:p>
            <a:pPr marL="174625" lvl="0" indent="-174625">
              <a:defRPr/>
            </a:pPr>
            <a:r>
              <a:rPr kumimoji="1" lang="ja-JP" altLang="en-US" sz="16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en-US" sz="1600" b="0" i="0" u="none" strike="noStrike" kern="1200" cap="none" spc="0" normalizeH="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府民・企業・大学・市町村等多様なプレーヤーとの連携を深め、それらを束ねる「起点」となることで、より多くの社会資源が社会課題解決に振り向けられるよう取組みを進めます。</a:t>
            </a:r>
          </a:p>
        </p:txBody>
      </p:sp>
      <p:sp>
        <p:nvSpPr>
          <p:cNvPr id="4" name="スライド番号プレースホルダー 3">
            <a:extLst>
              <a:ext uri="{FF2B5EF4-FFF2-40B4-BE49-F238E27FC236}">
                <a16:creationId xmlns:a16="http://schemas.microsoft.com/office/drawing/2014/main" id="{F319B833-BFBD-4D05-80CB-32DAB0FBC6C4}"/>
              </a:ext>
            </a:extLst>
          </p:cNvPr>
          <p:cNvSpPr>
            <a:spLocks noGrp="1"/>
          </p:cNvSpPr>
          <p:nvPr>
            <p:ph type="sldNum" sz="quarter" idx="12"/>
          </p:nvPr>
        </p:nvSpPr>
        <p:spPr/>
        <p:txBody>
          <a:bodyPr/>
          <a:lstStyle/>
          <a:p>
            <a:fld id="{7791D223-6A27-4327-8087-FA06212A7E85}" type="slidenum">
              <a:rPr lang="ja-JP" altLang="en-US" smtClean="0"/>
              <a:pPr/>
              <a:t>14</a:t>
            </a:fld>
            <a:endParaRPr lang="ja-JP" altLang="en-US" dirty="0"/>
          </a:p>
        </p:txBody>
      </p:sp>
    </p:spTree>
    <p:extLst>
      <p:ext uri="{BB962C8B-B14F-4D97-AF65-F5344CB8AC3E}">
        <p14:creationId xmlns:p14="http://schemas.microsoft.com/office/powerpoint/2010/main" val="33504863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四角形: 角を丸くする 6">
            <a:extLst>
              <a:ext uri="{FF2B5EF4-FFF2-40B4-BE49-F238E27FC236}">
                <a16:creationId xmlns:a16="http://schemas.microsoft.com/office/drawing/2014/main" id="{2F86D7EB-9560-493C-9C46-4D8F0FEAE85D}"/>
              </a:ext>
            </a:extLst>
          </p:cNvPr>
          <p:cNvSpPr/>
          <p:nvPr/>
        </p:nvSpPr>
        <p:spPr>
          <a:xfrm>
            <a:off x="206515" y="1786456"/>
            <a:ext cx="2239659" cy="2415366"/>
          </a:xfrm>
          <a:prstGeom prst="roundRect">
            <a:avLst>
              <a:gd name="adj" fmla="val 6752"/>
            </a:avLst>
          </a:prstGeom>
          <a:solidFill>
            <a:srgbClr val="DFEAF8"/>
          </a:solidFill>
          <a:ln w="28575">
            <a:solidFill>
              <a:srgbClr val="262A5E"/>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t"/>
          <a:lstStyle/>
          <a:p>
            <a:pPr algn="ctr"/>
            <a:endParaRPr kumimoji="1" lang="ja-JP" altLang="en-US" sz="1050" b="1" dirty="0">
              <a:solidFill>
                <a:schemeClr val="tx1"/>
              </a:solidFill>
              <a:latin typeface="メイリオ" panose="020B0604030504040204" pitchFamily="50" charset="-128"/>
              <a:ea typeface="メイリオ" panose="020B0604030504040204" pitchFamily="50" charset="-128"/>
            </a:endParaRPr>
          </a:p>
        </p:txBody>
      </p:sp>
      <p:sp>
        <p:nvSpPr>
          <p:cNvPr id="73" name="四角形: 角を丸くする 72">
            <a:extLst>
              <a:ext uri="{FF2B5EF4-FFF2-40B4-BE49-F238E27FC236}">
                <a16:creationId xmlns:a16="http://schemas.microsoft.com/office/drawing/2014/main" id="{9FCC4668-5CB6-4DAD-8852-6CE29E75D18D}"/>
              </a:ext>
            </a:extLst>
          </p:cNvPr>
          <p:cNvSpPr/>
          <p:nvPr/>
        </p:nvSpPr>
        <p:spPr>
          <a:xfrm>
            <a:off x="485873" y="1655835"/>
            <a:ext cx="1680943" cy="288000"/>
          </a:xfrm>
          <a:prstGeom prst="roundRect">
            <a:avLst>
              <a:gd name="adj" fmla="val 50000"/>
            </a:avLst>
          </a:prstGeom>
          <a:solidFill>
            <a:srgbClr val="D8E9D6"/>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18000" rIns="72000" bIns="0" rtlCol="0" anchor="t"/>
          <a:lstStyle/>
          <a:p>
            <a:pPr algn="ctr"/>
            <a:r>
              <a:rPr lang="ja-JP" altLang="en-US" sz="1600" b="1" dirty="0">
                <a:solidFill>
                  <a:schemeClr val="tx1"/>
                </a:solidFill>
                <a:latin typeface="メイリオ" panose="020B0604030504040204" pitchFamily="50" charset="-128"/>
                <a:ea typeface="メイリオ" panose="020B0604030504040204" pitchFamily="50" charset="-128"/>
              </a:rPr>
              <a:t>企業・大学等</a:t>
            </a:r>
            <a:endParaRPr kumimoji="1" lang="ja-JP" altLang="en-US" sz="1600" b="1" dirty="0">
              <a:solidFill>
                <a:schemeClr val="tx1"/>
              </a:solidFill>
              <a:latin typeface="メイリオ" panose="020B0604030504040204" pitchFamily="50" charset="-128"/>
              <a:ea typeface="メイリオ" panose="020B0604030504040204" pitchFamily="50" charset="-128"/>
            </a:endParaRPr>
          </a:p>
        </p:txBody>
      </p:sp>
      <p:cxnSp>
        <p:nvCxnSpPr>
          <p:cNvPr id="94" name="直線コネクタ 93">
            <a:extLst>
              <a:ext uri="{FF2B5EF4-FFF2-40B4-BE49-F238E27FC236}">
                <a16:creationId xmlns:a16="http://schemas.microsoft.com/office/drawing/2014/main" id="{948A68F5-7F4C-4DCB-9E6D-FCBE0D02C3BC}"/>
              </a:ext>
            </a:extLst>
          </p:cNvPr>
          <p:cNvCxnSpPr>
            <a:cxnSpLocks/>
          </p:cNvCxnSpPr>
          <p:nvPr/>
        </p:nvCxnSpPr>
        <p:spPr>
          <a:xfrm flipH="1">
            <a:off x="4549675" y="3113631"/>
            <a:ext cx="1" cy="0"/>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sp>
        <p:nvSpPr>
          <p:cNvPr id="70" name="矢印: 右 69">
            <a:extLst>
              <a:ext uri="{FF2B5EF4-FFF2-40B4-BE49-F238E27FC236}">
                <a16:creationId xmlns:a16="http://schemas.microsoft.com/office/drawing/2014/main" id="{F7B8CC85-57FC-4988-87A2-01C6D398CE02}"/>
              </a:ext>
            </a:extLst>
          </p:cNvPr>
          <p:cNvSpPr/>
          <p:nvPr/>
        </p:nvSpPr>
        <p:spPr>
          <a:xfrm>
            <a:off x="2529991" y="1808820"/>
            <a:ext cx="4082761" cy="396000"/>
          </a:xfrm>
          <a:prstGeom prst="rightArrow">
            <a:avLst>
              <a:gd name="adj1" fmla="val 50000"/>
              <a:gd name="adj2" fmla="val 80803"/>
            </a:avLst>
          </a:prstGeom>
          <a:solidFill>
            <a:srgbClr val="93CACF"/>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t"/>
          <a:lstStyle/>
          <a:p>
            <a:pPr algn="ctr"/>
            <a:endParaRPr kumimoji="1" lang="ja-JP" altLang="en-US" sz="1050" b="1" dirty="0">
              <a:solidFill>
                <a:schemeClr val="tx1"/>
              </a:solidFill>
              <a:latin typeface="メイリオ" panose="020B0604030504040204" pitchFamily="50" charset="-128"/>
              <a:ea typeface="メイリオ" panose="020B0604030504040204" pitchFamily="50" charset="-128"/>
            </a:endParaRPr>
          </a:p>
        </p:txBody>
      </p:sp>
      <p:grpSp>
        <p:nvGrpSpPr>
          <p:cNvPr id="50" name="グループ化 49">
            <a:extLst>
              <a:ext uri="{FF2B5EF4-FFF2-40B4-BE49-F238E27FC236}">
                <a16:creationId xmlns:a16="http://schemas.microsoft.com/office/drawing/2014/main" id="{297C9BEB-89C0-46E1-9F4F-B35A742F5DB3}"/>
              </a:ext>
            </a:extLst>
          </p:cNvPr>
          <p:cNvGrpSpPr/>
          <p:nvPr/>
        </p:nvGrpSpPr>
        <p:grpSpPr>
          <a:xfrm>
            <a:off x="-1257" y="-1"/>
            <a:ext cx="9137459" cy="668371"/>
            <a:chOff x="-2" y="-1"/>
            <a:chExt cx="9137459" cy="668371"/>
          </a:xfrm>
        </p:grpSpPr>
        <p:sp>
          <p:nvSpPr>
            <p:cNvPr id="54" name="正方形/長方形 53">
              <a:extLst>
                <a:ext uri="{FF2B5EF4-FFF2-40B4-BE49-F238E27FC236}">
                  <a16:creationId xmlns:a16="http://schemas.microsoft.com/office/drawing/2014/main" id="{5E2B2290-4E60-429C-80DE-77A9E08F18D9}"/>
                </a:ext>
              </a:extLst>
            </p:cNvPr>
            <p:cNvSpPr/>
            <p:nvPr/>
          </p:nvSpPr>
          <p:spPr>
            <a:xfrm>
              <a:off x="-2" y="-1"/>
              <a:ext cx="9136800" cy="391801"/>
            </a:xfrm>
            <a:prstGeom prst="rect">
              <a:avLst/>
            </a:prstGeom>
            <a:solidFill>
              <a:schemeClr val="tx2">
                <a:lumMod val="20000"/>
                <a:lumOff val="80000"/>
              </a:schemeClr>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144000" rIns="72000" rtlCol="0" anchor="ctr"/>
            <a:lstStyle/>
            <a:p>
              <a:pPr>
                <a:lnSpc>
                  <a:spcPts val="1200"/>
                </a:lnSpc>
              </a:pPr>
              <a:r>
                <a:rPr lang="ja-JP" altLang="en-US" sz="1600" b="1" dirty="0">
                  <a:solidFill>
                    <a:schemeClr val="tx1"/>
                  </a:solidFill>
                  <a:latin typeface="メイリオ" panose="020B0604030504040204" pitchFamily="50" charset="-128"/>
                  <a:ea typeface="メイリオ" panose="020B0604030504040204" pitchFamily="50" charset="-128"/>
                </a:rPr>
                <a:t>公民連携の推進（公民戦略連携デスクの取組み）                                             </a:t>
              </a:r>
              <a:r>
                <a:rPr lang="en-US" altLang="ja-JP" sz="1100" b="1" dirty="0">
                  <a:solidFill>
                    <a:schemeClr val="tx1"/>
                  </a:solidFill>
                  <a:latin typeface="メイリオ" panose="020B0604030504040204" pitchFamily="50" charset="-128"/>
                  <a:ea typeface="メイリオ" panose="020B0604030504040204" pitchFamily="50" charset="-128"/>
                </a:rPr>
                <a:t>【</a:t>
              </a:r>
              <a:r>
                <a:rPr lang="ja-JP" altLang="en-US" sz="1100" b="1" dirty="0">
                  <a:solidFill>
                    <a:schemeClr val="tx1"/>
                  </a:solidFill>
                  <a:latin typeface="メイリオ" panose="020B0604030504040204" pitchFamily="50" charset="-128"/>
                  <a:ea typeface="メイリオ" panose="020B0604030504040204" pitchFamily="50" charset="-128"/>
                </a:rPr>
                <a:t>財務部 行政経営課</a:t>
              </a:r>
              <a:r>
                <a:rPr lang="en-US" altLang="ja-JP" sz="1100" b="1" dirty="0">
                  <a:solidFill>
                    <a:schemeClr val="tx1"/>
                  </a:solidFill>
                  <a:latin typeface="メイリオ" panose="020B0604030504040204" pitchFamily="50" charset="-128"/>
                  <a:ea typeface="メイリオ" panose="020B0604030504040204" pitchFamily="50" charset="-128"/>
                </a:rPr>
                <a:t>】</a:t>
              </a:r>
            </a:p>
          </p:txBody>
        </p:sp>
        <p:sp>
          <p:nvSpPr>
            <p:cNvPr id="55" name="正方形/長方形 54">
              <a:extLst>
                <a:ext uri="{FF2B5EF4-FFF2-40B4-BE49-F238E27FC236}">
                  <a16:creationId xmlns:a16="http://schemas.microsoft.com/office/drawing/2014/main" id="{35CDC453-8A0D-4F24-92DD-04521928403B}"/>
                </a:ext>
              </a:extLst>
            </p:cNvPr>
            <p:cNvSpPr/>
            <p:nvPr/>
          </p:nvSpPr>
          <p:spPr>
            <a:xfrm>
              <a:off x="-2" y="389039"/>
              <a:ext cx="9137459" cy="279331"/>
            </a:xfrm>
            <a:prstGeom prst="rect">
              <a:avLst/>
            </a:prstGeom>
            <a:solidFill>
              <a:schemeClr val="bg1"/>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rtlCol="0" anchor="t"/>
            <a:lstStyle/>
            <a:p>
              <a:r>
                <a:rPr kumimoji="1" lang="ja-JP" altLang="en-US" sz="1100" dirty="0">
                  <a:solidFill>
                    <a:schemeClr val="tx1"/>
                  </a:solidFill>
                  <a:latin typeface="メイリオ" panose="020B0604030504040204" pitchFamily="50" charset="-128"/>
                  <a:ea typeface="メイリオ" panose="020B0604030504040204" pitchFamily="50" charset="-128"/>
                </a:rPr>
                <a:t>　府の公民連携のワンストップ窓口として企業等との新たなパートナーシップの構築を推進</a:t>
              </a:r>
            </a:p>
          </p:txBody>
        </p:sp>
      </p:grpSp>
      <p:sp>
        <p:nvSpPr>
          <p:cNvPr id="52" name="矢印: 右 51">
            <a:extLst>
              <a:ext uri="{FF2B5EF4-FFF2-40B4-BE49-F238E27FC236}">
                <a16:creationId xmlns:a16="http://schemas.microsoft.com/office/drawing/2014/main" id="{9141CD42-916E-4814-8489-D9EE8F354DEA}"/>
              </a:ext>
            </a:extLst>
          </p:cNvPr>
          <p:cNvSpPr/>
          <p:nvPr/>
        </p:nvSpPr>
        <p:spPr>
          <a:xfrm flipH="1">
            <a:off x="2529991" y="2296954"/>
            <a:ext cx="4082761" cy="396000"/>
          </a:xfrm>
          <a:prstGeom prst="rightArrow">
            <a:avLst>
              <a:gd name="adj1" fmla="val 50000"/>
              <a:gd name="adj2" fmla="val 80803"/>
            </a:avLst>
          </a:prstGeom>
          <a:solidFill>
            <a:srgbClr val="93CACF"/>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t"/>
          <a:lstStyle/>
          <a:p>
            <a:pPr algn="ctr"/>
            <a:endParaRPr kumimoji="1" lang="ja-JP" altLang="en-US" sz="1050" b="1" dirty="0">
              <a:solidFill>
                <a:schemeClr val="tx1"/>
              </a:solidFill>
              <a:latin typeface="メイリオ" panose="020B0604030504040204" pitchFamily="50" charset="-128"/>
              <a:ea typeface="メイリオ" panose="020B0604030504040204" pitchFamily="50" charset="-128"/>
            </a:endParaRPr>
          </a:p>
        </p:txBody>
      </p:sp>
      <p:sp>
        <p:nvSpPr>
          <p:cNvPr id="56" name="四角形: 角を丸くする 55">
            <a:extLst>
              <a:ext uri="{FF2B5EF4-FFF2-40B4-BE49-F238E27FC236}">
                <a16:creationId xmlns:a16="http://schemas.microsoft.com/office/drawing/2014/main" id="{51A82020-4D6B-4FA4-82EE-1051E8D4147C}"/>
              </a:ext>
            </a:extLst>
          </p:cNvPr>
          <p:cNvSpPr/>
          <p:nvPr/>
        </p:nvSpPr>
        <p:spPr>
          <a:xfrm>
            <a:off x="6742831" y="1635722"/>
            <a:ext cx="2239659" cy="2546694"/>
          </a:xfrm>
          <a:prstGeom prst="roundRect">
            <a:avLst>
              <a:gd name="adj" fmla="val 6752"/>
            </a:avLst>
          </a:prstGeom>
          <a:solidFill>
            <a:srgbClr val="DFEAF8"/>
          </a:solidFill>
          <a:ln w="28575">
            <a:solidFill>
              <a:srgbClr val="262A5E"/>
            </a:solid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t"/>
          <a:lstStyle/>
          <a:p>
            <a:pPr algn="ctr"/>
            <a:endParaRPr kumimoji="1" lang="ja-JP" altLang="en-US" sz="1050" b="1" dirty="0">
              <a:solidFill>
                <a:schemeClr val="tx1"/>
              </a:solidFill>
              <a:latin typeface="メイリオ" panose="020B0604030504040204" pitchFamily="50" charset="-128"/>
              <a:ea typeface="メイリオ" panose="020B0604030504040204" pitchFamily="50" charset="-128"/>
            </a:endParaRPr>
          </a:p>
        </p:txBody>
      </p:sp>
      <p:sp>
        <p:nvSpPr>
          <p:cNvPr id="17" name="吹き出し: 角を丸めた四角形 16">
            <a:extLst>
              <a:ext uri="{FF2B5EF4-FFF2-40B4-BE49-F238E27FC236}">
                <a16:creationId xmlns:a16="http://schemas.microsoft.com/office/drawing/2014/main" id="{4F9B5DF2-FDA6-4C86-81FB-78665A1B9EC4}"/>
              </a:ext>
            </a:extLst>
          </p:cNvPr>
          <p:cNvSpPr/>
          <p:nvPr/>
        </p:nvSpPr>
        <p:spPr>
          <a:xfrm>
            <a:off x="407926" y="3744035"/>
            <a:ext cx="2385626" cy="864000"/>
          </a:xfrm>
          <a:custGeom>
            <a:avLst/>
            <a:gdLst>
              <a:gd name="connsiteX0" fmla="*/ 0 w 2301031"/>
              <a:gd name="connsiteY0" fmla="*/ 149677 h 898042"/>
              <a:gd name="connsiteX1" fmla="*/ 149677 w 2301031"/>
              <a:gd name="connsiteY1" fmla="*/ 0 h 898042"/>
              <a:gd name="connsiteX2" fmla="*/ 383505 w 2301031"/>
              <a:gd name="connsiteY2" fmla="*/ 0 h 898042"/>
              <a:gd name="connsiteX3" fmla="*/ 379118 w 2301031"/>
              <a:gd name="connsiteY3" fmla="*/ -184566 h 898042"/>
              <a:gd name="connsiteX4" fmla="*/ 958763 w 2301031"/>
              <a:gd name="connsiteY4" fmla="*/ 0 h 898042"/>
              <a:gd name="connsiteX5" fmla="*/ 2151354 w 2301031"/>
              <a:gd name="connsiteY5" fmla="*/ 0 h 898042"/>
              <a:gd name="connsiteX6" fmla="*/ 2301031 w 2301031"/>
              <a:gd name="connsiteY6" fmla="*/ 149677 h 898042"/>
              <a:gd name="connsiteX7" fmla="*/ 2301031 w 2301031"/>
              <a:gd name="connsiteY7" fmla="*/ 149674 h 898042"/>
              <a:gd name="connsiteX8" fmla="*/ 2301031 w 2301031"/>
              <a:gd name="connsiteY8" fmla="*/ 149674 h 898042"/>
              <a:gd name="connsiteX9" fmla="*/ 2301031 w 2301031"/>
              <a:gd name="connsiteY9" fmla="*/ 374184 h 898042"/>
              <a:gd name="connsiteX10" fmla="*/ 2301031 w 2301031"/>
              <a:gd name="connsiteY10" fmla="*/ 748365 h 898042"/>
              <a:gd name="connsiteX11" fmla="*/ 2151354 w 2301031"/>
              <a:gd name="connsiteY11" fmla="*/ 898042 h 898042"/>
              <a:gd name="connsiteX12" fmla="*/ 958763 w 2301031"/>
              <a:gd name="connsiteY12" fmla="*/ 898042 h 898042"/>
              <a:gd name="connsiteX13" fmla="*/ 383505 w 2301031"/>
              <a:gd name="connsiteY13" fmla="*/ 898042 h 898042"/>
              <a:gd name="connsiteX14" fmla="*/ 383505 w 2301031"/>
              <a:gd name="connsiteY14" fmla="*/ 898042 h 898042"/>
              <a:gd name="connsiteX15" fmla="*/ 149677 w 2301031"/>
              <a:gd name="connsiteY15" fmla="*/ 898042 h 898042"/>
              <a:gd name="connsiteX16" fmla="*/ 0 w 2301031"/>
              <a:gd name="connsiteY16" fmla="*/ 748365 h 898042"/>
              <a:gd name="connsiteX17" fmla="*/ 0 w 2301031"/>
              <a:gd name="connsiteY17" fmla="*/ 374184 h 898042"/>
              <a:gd name="connsiteX18" fmla="*/ 0 w 2301031"/>
              <a:gd name="connsiteY18" fmla="*/ 149674 h 898042"/>
              <a:gd name="connsiteX19" fmla="*/ 0 w 2301031"/>
              <a:gd name="connsiteY19" fmla="*/ 149674 h 898042"/>
              <a:gd name="connsiteX20" fmla="*/ 0 w 2301031"/>
              <a:gd name="connsiteY20" fmla="*/ 149677 h 898042"/>
              <a:gd name="connsiteX0" fmla="*/ 0 w 2301031"/>
              <a:gd name="connsiteY0" fmla="*/ 334243 h 1082608"/>
              <a:gd name="connsiteX1" fmla="*/ 149677 w 2301031"/>
              <a:gd name="connsiteY1" fmla="*/ 184566 h 1082608"/>
              <a:gd name="connsiteX2" fmla="*/ 383505 w 2301031"/>
              <a:gd name="connsiteY2" fmla="*/ 184566 h 1082608"/>
              <a:gd name="connsiteX3" fmla="*/ 379118 w 2301031"/>
              <a:gd name="connsiteY3" fmla="*/ 0 h 1082608"/>
              <a:gd name="connsiteX4" fmla="*/ 647867 w 2301031"/>
              <a:gd name="connsiteY4" fmla="*/ 184566 h 1082608"/>
              <a:gd name="connsiteX5" fmla="*/ 2151354 w 2301031"/>
              <a:gd name="connsiteY5" fmla="*/ 184566 h 1082608"/>
              <a:gd name="connsiteX6" fmla="*/ 2301031 w 2301031"/>
              <a:gd name="connsiteY6" fmla="*/ 334243 h 1082608"/>
              <a:gd name="connsiteX7" fmla="*/ 2301031 w 2301031"/>
              <a:gd name="connsiteY7" fmla="*/ 334240 h 1082608"/>
              <a:gd name="connsiteX8" fmla="*/ 2301031 w 2301031"/>
              <a:gd name="connsiteY8" fmla="*/ 334240 h 1082608"/>
              <a:gd name="connsiteX9" fmla="*/ 2301031 w 2301031"/>
              <a:gd name="connsiteY9" fmla="*/ 558750 h 1082608"/>
              <a:gd name="connsiteX10" fmla="*/ 2301031 w 2301031"/>
              <a:gd name="connsiteY10" fmla="*/ 932931 h 1082608"/>
              <a:gd name="connsiteX11" fmla="*/ 2151354 w 2301031"/>
              <a:gd name="connsiteY11" fmla="*/ 1082608 h 1082608"/>
              <a:gd name="connsiteX12" fmla="*/ 958763 w 2301031"/>
              <a:gd name="connsiteY12" fmla="*/ 1082608 h 1082608"/>
              <a:gd name="connsiteX13" fmla="*/ 383505 w 2301031"/>
              <a:gd name="connsiteY13" fmla="*/ 1082608 h 1082608"/>
              <a:gd name="connsiteX14" fmla="*/ 383505 w 2301031"/>
              <a:gd name="connsiteY14" fmla="*/ 1082608 h 1082608"/>
              <a:gd name="connsiteX15" fmla="*/ 149677 w 2301031"/>
              <a:gd name="connsiteY15" fmla="*/ 1082608 h 1082608"/>
              <a:gd name="connsiteX16" fmla="*/ 0 w 2301031"/>
              <a:gd name="connsiteY16" fmla="*/ 932931 h 1082608"/>
              <a:gd name="connsiteX17" fmla="*/ 0 w 2301031"/>
              <a:gd name="connsiteY17" fmla="*/ 558750 h 1082608"/>
              <a:gd name="connsiteX18" fmla="*/ 0 w 2301031"/>
              <a:gd name="connsiteY18" fmla="*/ 334240 h 1082608"/>
              <a:gd name="connsiteX19" fmla="*/ 0 w 2301031"/>
              <a:gd name="connsiteY19" fmla="*/ 334240 h 1082608"/>
              <a:gd name="connsiteX20" fmla="*/ 0 w 2301031"/>
              <a:gd name="connsiteY20" fmla="*/ 334243 h 1082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301031" h="1082608">
                <a:moveTo>
                  <a:pt x="0" y="334243"/>
                </a:moveTo>
                <a:cubicBezTo>
                  <a:pt x="0" y="251579"/>
                  <a:pt x="67013" y="184566"/>
                  <a:pt x="149677" y="184566"/>
                </a:cubicBezTo>
                <a:lnTo>
                  <a:pt x="383505" y="184566"/>
                </a:lnTo>
                <a:lnTo>
                  <a:pt x="379118" y="0"/>
                </a:lnTo>
                <a:lnTo>
                  <a:pt x="647867" y="184566"/>
                </a:lnTo>
                <a:lnTo>
                  <a:pt x="2151354" y="184566"/>
                </a:lnTo>
                <a:cubicBezTo>
                  <a:pt x="2234018" y="184566"/>
                  <a:pt x="2301031" y="251579"/>
                  <a:pt x="2301031" y="334243"/>
                </a:cubicBezTo>
                <a:lnTo>
                  <a:pt x="2301031" y="334240"/>
                </a:lnTo>
                <a:lnTo>
                  <a:pt x="2301031" y="334240"/>
                </a:lnTo>
                <a:lnTo>
                  <a:pt x="2301031" y="558750"/>
                </a:lnTo>
                <a:lnTo>
                  <a:pt x="2301031" y="932931"/>
                </a:lnTo>
                <a:cubicBezTo>
                  <a:pt x="2301031" y="1015595"/>
                  <a:pt x="2234018" y="1082608"/>
                  <a:pt x="2151354" y="1082608"/>
                </a:cubicBezTo>
                <a:lnTo>
                  <a:pt x="958763" y="1082608"/>
                </a:lnTo>
                <a:lnTo>
                  <a:pt x="383505" y="1082608"/>
                </a:lnTo>
                <a:lnTo>
                  <a:pt x="383505" y="1082608"/>
                </a:lnTo>
                <a:lnTo>
                  <a:pt x="149677" y="1082608"/>
                </a:lnTo>
                <a:cubicBezTo>
                  <a:pt x="67013" y="1082608"/>
                  <a:pt x="0" y="1015595"/>
                  <a:pt x="0" y="932931"/>
                </a:cubicBezTo>
                <a:lnTo>
                  <a:pt x="0" y="558750"/>
                </a:lnTo>
                <a:lnTo>
                  <a:pt x="0" y="334240"/>
                </a:lnTo>
                <a:lnTo>
                  <a:pt x="0" y="334240"/>
                </a:lnTo>
                <a:lnTo>
                  <a:pt x="0" y="334243"/>
                </a:lnTo>
                <a:close/>
              </a:path>
            </a:pathLst>
          </a:custGeom>
          <a:solidFill>
            <a:schemeClr val="bg1"/>
          </a:solidFill>
          <a:ln w="19050">
            <a:solidFill>
              <a:srgbClr val="262A5E"/>
            </a:solidFill>
          </a:ln>
          <a:effectLst>
            <a:outerShdw blurRad="50800" dist="38100" dir="2700000" algn="tl" rotWithShape="0">
              <a:srgbClr val="262A5E">
                <a:alpha val="85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nSpc>
                <a:spcPts val="1200"/>
              </a:lnSpc>
            </a:pPr>
            <a:endParaRPr kumimoji="1" lang="en-US" altLang="ja-JP" sz="1050" b="1" dirty="0">
              <a:solidFill>
                <a:schemeClr val="tx1"/>
              </a:solidFill>
              <a:latin typeface="メイリオ" panose="020B0604030504040204" pitchFamily="50" charset="-128"/>
              <a:ea typeface="メイリオ" panose="020B0604030504040204" pitchFamily="50" charset="-128"/>
            </a:endParaRPr>
          </a:p>
          <a:p>
            <a:pPr>
              <a:lnSpc>
                <a:spcPts val="1200"/>
              </a:lnSpc>
            </a:pPr>
            <a:r>
              <a:rPr kumimoji="1" lang="ja-JP" altLang="en-US" sz="1050" b="1" dirty="0">
                <a:solidFill>
                  <a:schemeClr val="tx1"/>
                </a:solidFill>
                <a:latin typeface="メイリオ" panose="020B0604030504040204" pitchFamily="50" charset="-128"/>
                <a:ea typeface="メイリオ" panose="020B0604030504040204" pitchFamily="50" charset="-128"/>
              </a:rPr>
              <a:t> ○公的活動を通じた企業価値の向上</a:t>
            </a:r>
            <a:endParaRPr kumimoji="1" lang="en-US" altLang="ja-JP" sz="1050" b="1" dirty="0">
              <a:solidFill>
                <a:schemeClr val="tx1"/>
              </a:solidFill>
              <a:latin typeface="メイリオ" panose="020B0604030504040204" pitchFamily="50" charset="-128"/>
              <a:ea typeface="メイリオ" panose="020B0604030504040204" pitchFamily="50" charset="-128"/>
            </a:endParaRPr>
          </a:p>
          <a:p>
            <a:pPr>
              <a:lnSpc>
                <a:spcPts val="1200"/>
              </a:lnSpc>
            </a:pPr>
            <a:r>
              <a:rPr lang="ja-JP" altLang="en-US" sz="1050" b="1" dirty="0">
                <a:solidFill>
                  <a:schemeClr val="tx1"/>
                </a:solidFill>
                <a:latin typeface="メイリオ" panose="020B0604030504040204" pitchFamily="50" charset="-128"/>
                <a:ea typeface="メイリオ" panose="020B0604030504040204" pitchFamily="50" charset="-128"/>
              </a:rPr>
              <a:t> ○ビジネスチャンスの開拓</a:t>
            </a:r>
            <a:endParaRPr lang="en-US" altLang="ja-JP" sz="1050" b="1" dirty="0">
              <a:solidFill>
                <a:schemeClr val="tx1"/>
              </a:solidFill>
              <a:latin typeface="メイリオ" panose="020B0604030504040204" pitchFamily="50" charset="-128"/>
              <a:ea typeface="メイリオ" panose="020B0604030504040204" pitchFamily="50" charset="-128"/>
            </a:endParaRPr>
          </a:p>
          <a:p>
            <a:pPr>
              <a:lnSpc>
                <a:spcPts val="1200"/>
              </a:lnSpc>
            </a:pPr>
            <a:r>
              <a:rPr kumimoji="1" lang="ja-JP" altLang="en-US" sz="1050" b="1" dirty="0">
                <a:solidFill>
                  <a:schemeClr val="tx1"/>
                </a:solidFill>
                <a:latin typeface="メイリオ" panose="020B0604030504040204" pitchFamily="50" charset="-128"/>
                <a:ea typeface="メイリオ" panose="020B0604030504040204" pitchFamily="50" charset="-128"/>
              </a:rPr>
              <a:t> ○研究成果の実証、社会への還元</a:t>
            </a:r>
            <a:endParaRPr kumimoji="1" lang="en-US" altLang="ja-JP" sz="1050" b="1" dirty="0">
              <a:solidFill>
                <a:schemeClr val="tx1"/>
              </a:solidFill>
              <a:latin typeface="メイリオ" panose="020B0604030504040204" pitchFamily="50" charset="-128"/>
              <a:ea typeface="メイリオ" panose="020B0604030504040204" pitchFamily="50" charset="-128"/>
            </a:endParaRPr>
          </a:p>
          <a:p>
            <a:pPr>
              <a:lnSpc>
                <a:spcPts val="1200"/>
              </a:lnSpc>
            </a:pPr>
            <a:r>
              <a:rPr lang="ja-JP" altLang="en-US" sz="1050" b="1" dirty="0">
                <a:solidFill>
                  <a:schemeClr val="tx1"/>
                </a:solidFill>
                <a:latin typeface="メイリオ" panose="020B0604030504040204" pitchFamily="50" charset="-128"/>
                <a:ea typeface="メイリオ" panose="020B0604030504040204" pitchFamily="50" charset="-128"/>
              </a:rPr>
              <a:t> ○人材の育成</a:t>
            </a:r>
            <a:endParaRPr kumimoji="1" lang="ja-JP" altLang="en-US" sz="1050" b="1" dirty="0">
              <a:solidFill>
                <a:schemeClr val="tx1"/>
              </a:solidFill>
              <a:latin typeface="メイリオ" panose="020B0604030504040204" pitchFamily="50" charset="-128"/>
              <a:ea typeface="メイリオ" panose="020B0604030504040204" pitchFamily="50" charset="-128"/>
            </a:endParaRPr>
          </a:p>
        </p:txBody>
      </p:sp>
      <p:sp>
        <p:nvSpPr>
          <p:cNvPr id="59" name="吹き出し: 角を丸めた四角形 58">
            <a:extLst>
              <a:ext uri="{FF2B5EF4-FFF2-40B4-BE49-F238E27FC236}">
                <a16:creationId xmlns:a16="http://schemas.microsoft.com/office/drawing/2014/main" id="{B6AD1470-D1F3-41CB-97CD-67F69D148E9E}"/>
              </a:ext>
            </a:extLst>
          </p:cNvPr>
          <p:cNvSpPr/>
          <p:nvPr/>
        </p:nvSpPr>
        <p:spPr>
          <a:xfrm flipH="1">
            <a:off x="6558934" y="3744035"/>
            <a:ext cx="2153527" cy="864000"/>
          </a:xfrm>
          <a:custGeom>
            <a:avLst/>
            <a:gdLst>
              <a:gd name="connsiteX0" fmla="*/ 0 w 2077162"/>
              <a:gd name="connsiteY0" fmla="*/ 144655 h 867914"/>
              <a:gd name="connsiteX1" fmla="*/ 144655 w 2077162"/>
              <a:gd name="connsiteY1" fmla="*/ 0 h 867914"/>
              <a:gd name="connsiteX2" fmla="*/ 346194 w 2077162"/>
              <a:gd name="connsiteY2" fmla="*/ 0 h 867914"/>
              <a:gd name="connsiteX3" fmla="*/ 342233 w 2077162"/>
              <a:gd name="connsiteY3" fmla="*/ -178374 h 867914"/>
              <a:gd name="connsiteX4" fmla="*/ 865484 w 2077162"/>
              <a:gd name="connsiteY4" fmla="*/ 0 h 867914"/>
              <a:gd name="connsiteX5" fmla="*/ 1932507 w 2077162"/>
              <a:gd name="connsiteY5" fmla="*/ 0 h 867914"/>
              <a:gd name="connsiteX6" fmla="*/ 2077162 w 2077162"/>
              <a:gd name="connsiteY6" fmla="*/ 144655 h 867914"/>
              <a:gd name="connsiteX7" fmla="*/ 2077162 w 2077162"/>
              <a:gd name="connsiteY7" fmla="*/ 144652 h 867914"/>
              <a:gd name="connsiteX8" fmla="*/ 2077162 w 2077162"/>
              <a:gd name="connsiteY8" fmla="*/ 144652 h 867914"/>
              <a:gd name="connsiteX9" fmla="*/ 2077162 w 2077162"/>
              <a:gd name="connsiteY9" fmla="*/ 361631 h 867914"/>
              <a:gd name="connsiteX10" fmla="*/ 2077162 w 2077162"/>
              <a:gd name="connsiteY10" fmla="*/ 723259 h 867914"/>
              <a:gd name="connsiteX11" fmla="*/ 1932507 w 2077162"/>
              <a:gd name="connsiteY11" fmla="*/ 867914 h 867914"/>
              <a:gd name="connsiteX12" fmla="*/ 865484 w 2077162"/>
              <a:gd name="connsiteY12" fmla="*/ 867914 h 867914"/>
              <a:gd name="connsiteX13" fmla="*/ 346194 w 2077162"/>
              <a:gd name="connsiteY13" fmla="*/ 867914 h 867914"/>
              <a:gd name="connsiteX14" fmla="*/ 346194 w 2077162"/>
              <a:gd name="connsiteY14" fmla="*/ 867914 h 867914"/>
              <a:gd name="connsiteX15" fmla="*/ 144655 w 2077162"/>
              <a:gd name="connsiteY15" fmla="*/ 867914 h 867914"/>
              <a:gd name="connsiteX16" fmla="*/ 0 w 2077162"/>
              <a:gd name="connsiteY16" fmla="*/ 723259 h 867914"/>
              <a:gd name="connsiteX17" fmla="*/ 0 w 2077162"/>
              <a:gd name="connsiteY17" fmla="*/ 361631 h 867914"/>
              <a:gd name="connsiteX18" fmla="*/ 0 w 2077162"/>
              <a:gd name="connsiteY18" fmla="*/ 144652 h 867914"/>
              <a:gd name="connsiteX19" fmla="*/ 0 w 2077162"/>
              <a:gd name="connsiteY19" fmla="*/ 144652 h 867914"/>
              <a:gd name="connsiteX20" fmla="*/ 0 w 2077162"/>
              <a:gd name="connsiteY20" fmla="*/ 144655 h 867914"/>
              <a:gd name="connsiteX0" fmla="*/ 0 w 2077162"/>
              <a:gd name="connsiteY0" fmla="*/ 323029 h 1046288"/>
              <a:gd name="connsiteX1" fmla="*/ 144655 w 2077162"/>
              <a:gd name="connsiteY1" fmla="*/ 178374 h 1046288"/>
              <a:gd name="connsiteX2" fmla="*/ 346194 w 2077162"/>
              <a:gd name="connsiteY2" fmla="*/ 178374 h 1046288"/>
              <a:gd name="connsiteX3" fmla="*/ 342233 w 2077162"/>
              <a:gd name="connsiteY3" fmla="*/ 0 h 1046288"/>
              <a:gd name="connsiteX4" fmla="*/ 615548 w 2077162"/>
              <a:gd name="connsiteY4" fmla="*/ 178374 h 1046288"/>
              <a:gd name="connsiteX5" fmla="*/ 1932507 w 2077162"/>
              <a:gd name="connsiteY5" fmla="*/ 178374 h 1046288"/>
              <a:gd name="connsiteX6" fmla="*/ 2077162 w 2077162"/>
              <a:gd name="connsiteY6" fmla="*/ 323029 h 1046288"/>
              <a:gd name="connsiteX7" fmla="*/ 2077162 w 2077162"/>
              <a:gd name="connsiteY7" fmla="*/ 323026 h 1046288"/>
              <a:gd name="connsiteX8" fmla="*/ 2077162 w 2077162"/>
              <a:gd name="connsiteY8" fmla="*/ 323026 h 1046288"/>
              <a:gd name="connsiteX9" fmla="*/ 2077162 w 2077162"/>
              <a:gd name="connsiteY9" fmla="*/ 540005 h 1046288"/>
              <a:gd name="connsiteX10" fmla="*/ 2077162 w 2077162"/>
              <a:gd name="connsiteY10" fmla="*/ 901633 h 1046288"/>
              <a:gd name="connsiteX11" fmla="*/ 1932507 w 2077162"/>
              <a:gd name="connsiteY11" fmla="*/ 1046288 h 1046288"/>
              <a:gd name="connsiteX12" fmla="*/ 865484 w 2077162"/>
              <a:gd name="connsiteY12" fmla="*/ 1046288 h 1046288"/>
              <a:gd name="connsiteX13" fmla="*/ 346194 w 2077162"/>
              <a:gd name="connsiteY13" fmla="*/ 1046288 h 1046288"/>
              <a:gd name="connsiteX14" fmla="*/ 346194 w 2077162"/>
              <a:gd name="connsiteY14" fmla="*/ 1046288 h 1046288"/>
              <a:gd name="connsiteX15" fmla="*/ 144655 w 2077162"/>
              <a:gd name="connsiteY15" fmla="*/ 1046288 h 1046288"/>
              <a:gd name="connsiteX16" fmla="*/ 0 w 2077162"/>
              <a:gd name="connsiteY16" fmla="*/ 901633 h 1046288"/>
              <a:gd name="connsiteX17" fmla="*/ 0 w 2077162"/>
              <a:gd name="connsiteY17" fmla="*/ 540005 h 1046288"/>
              <a:gd name="connsiteX18" fmla="*/ 0 w 2077162"/>
              <a:gd name="connsiteY18" fmla="*/ 323026 h 1046288"/>
              <a:gd name="connsiteX19" fmla="*/ 0 w 2077162"/>
              <a:gd name="connsiteY19" fmla="*/ 323026 h 1046288"/>
              <a:gd name="connsiteX20" fmla="*/ 0 w 2077162"/>
              <a:gd name="connsiteY20" fmla="*/ 323029 h 104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77162" h="1046288">
                <a:moveTo>
                  <a:pt x="0" y="323029"/>
                </a:moveTo>
                <a:cubicBezTo>
                  <a:pt x="0" y="243138"/>
                  <a:pt x="64764" y="178374"/>
                  <a:pt x="144655" y="178374"/>
                </a:cubicBezTo>
                <a:lnTo>
                  <a:pt x="346194" y="178374"/>
                </a:lnTo>
                <a:cubicBezTo>
                  <a:pt x="344874" y="118916"/>
                  <a:pt x="343553" y="59458"/>
                  <a:pt x="342233" y="0"/>
                </a:cubicBezTo>
                <a:lnTo>
                  <a:pt x="615548" y="178374"/>
                </a:lnTo>
                <a:lnTo>
                  <a:pt x="1932507" y="178374"/>
                </a:lnTo>
                <a:cubicBezTo>
                  <a:pt x="2012398" y="178374"/>
                  <a:pt x="2077162" y="243138"/>
                  <a:pt x="2077162" y="323029"/>
                </a:cubicBezTo>
                <a:lnTo>
                  <a:pt x="2077162" y="323026"/>
                </a:lnTo>
                <a:lnTo>
                  <a:pt x="2077162" y="323026"/>
                </a:lnTo>
                <a:lnTo>
                  <a:pt x="2077162" y="540005"/>
                </a:lnTo>
                <a:lnTo>
                  <a:pt x="2077162" y="901633"/>
                </a:lnTo>
                <a:cubicBezTo>
                  <a:pt x="2077162" y="981524"/>
                  <a:pt x="2012398" y="1046288"/>
                  <a:pt x="1932507" y="1046288"/>
                </a:cubicBezTo>
                <a:lnTo>
                  <a:pt x="865484" y="1046288"/>
                </a:lnTo>
                <a:lnTo>
                  <a:pt x="346194" y="1046288"/>
                </a:lnTo>
                <a:lnTo>
                  <a:pt x="346194" y="1046288"/>
                </a:lnTo>
                <a:lnTo>
                  <a:pt x="144655" y="1046288"/>
                </a:lnTo>
                <a:cubicBezTo>
                  <a:pt x="64764" y="1046288"/>
                  <a:pt x="0" y="981524"/>
                  <a:pt x="0" y="901633"/>
                </a:cubicBezTo>
                <a:lnTo>
                  <a:pt x="0" y="540005"/>
                </a:lnTo>
                <a:lnTo>
                  <a:pt x="0" y="323026"/>
                </a:lnTo>
                <a:lnTo>
                  <a:pt x="0" y="323026"/>
                </a:lnTo>
                <a:lnTo>
                  <a:pt x="0" y="323029"/>
                </a:lnTo>
                <a:close/>
              </a:path>
            </a:pathLst>
          </a:custGeom>
          <a:solidFill>
            <a:schemeClr val="bg1"/>
          </a:solidFill>
          <a:ln w="19050">
            <a:solidFill>
              <a:srgbClr val="262A5E"/>
            </a:solidFill>
          </a:ln>
          <a:effectLst>
            <a:outerShdw blurRad="50800" dist="38100" dir="2700000" algn="tl" rotWithShape="0">
              <a:srgbClr val="322E84">
                <a:alpha val="84706"/>
              </a:srgbClr>
            </a:outerShdw>
          </a:effectLst>
        </p:spPr>
        <p:style>
          <a:lnRef idx="2">
            <a:schemeClr val="accent1">
              <a:shade val="50000"/>
            </a:schemeClr>
          </a:lnRef>
          <a:fillRef idx="1">
            <a:schemeClr val="accent1"/>
          </a:fillRef>
          <a:effectRef idx="0">
            <a:schemeClr val="accent1"/>
          </a:effectRef>
          <a:fontRef idx="minor">
            <a:schemeClr val="lt1"/>
          </a:fontRef>
        </p:style>
        <p:txBody>
          <a:bodyPr lIns="72000" tIns="0" rIns="72000" rtlCol="0" anchor="ctr"/>
          <a:lstStyle/>
          <a:p>
            <a:pPr>
              <a:lnSpc>
                <a:spcPts val="1500"/>
              </a:lnSpc>
            </a:pPr>
            <a:r>
              <a:rPr kumimoji="1" lang="ja-JP" altLang="en-US" sz="1050" b="1" dirty="0">
                <a:solidFill>
                  <a:schemeClr val="tx1"/>
                </a:solidFill>
                <a:latin typeface="メイリオ" panose="020B0604030504040204" pitchFamily="50" charset="-128"/>
                <a:ea typeface="メイリオ" panose="020B0604030504040204" pitchFamily="50" charset="-128"/>
              </a:rPr>
              <a:t> </a:t>
            </a:r>
            <a:endParaRPr kumimoji="1" lang="en-US" altLang="ja-JP" sz="1050" b="1" dirty="0">
              <a:solidFill>
                <a:schemeClr val="tx1"/>
              </a:solidFill>
              <a:latin typeface="メイリオ" panose="020B0604030504040204" pitchFamily="50" charset="-128"/>
              <a:ea typeface="メイリオ" panose="020B0604030504040204" pitchFamily="50" charset="-128"/>
            </a:endParaRPr>
          </a:p>
          <a:p>
            <a:pPr>
              <a:lnSpc>
                <a:spcPts val="1500"/>
              </a:lnSpc>
            </a:pPr>
            <a:r>
              <a:rPr lang="ja-JP" altLang="en-US" sz="1050" b="1" dirty="0">
                <a:solidFill>
                  <a:schemeClr val="tx1"/>
                </a:solidFill>
                <a:latin typeface="メイリオ" panose="020B0604030504040204" pitchFamily="50" charset="-128"/>
                <a:ea typeface="メイリオ" panose="020B0604030504040204" pitchFamily="50" charset="-128"/>
              </a:rPr>
              <a:t> </a:t>
            </a:r>
            <a:r>
              <a:rPr kumimoji="1" lang="ja-JP" altLang="en-US" sz="1050" b="1" dirty="0">
                <a:solidFill>
                  <a:schemeClr val="tx1"/>
                </a:solidFill>
                <a:latin typeface="メイリオ" panose="020B0604030504040204" pitchFamily="50" charset="-128"/>
                <a:ea typeface="メイリオ" panose="020B0604030504040204" pitchFamily="50" charset="-128"/>
              </a:rPr>
              <a:t>○多様な資源の活用</a:t>
            </a:r>
            <a:endParaRPr kumimoji="1" lang="en-US" altLang="ja-JP" sz="1050" b="1" dirty="0">
              <a:solidFill>
                <a:schemeClr val="tx1"/>
              </a:solidFill>
              <a:latin typeface="メイリオ" panose="020B0604030504040204" pitchFamily="50" charset="-128"/>
              <a:ea typeface="メイリオ" panose="020B0604030504040204" pitchFamily="50" charset="-128"/>
            </a:endParaRPr>
          </a:p>
          <a:p>
            <a:pPr>
              <a:lnSpc>
                <a:spcPts val="1500"/>
              </a:lnSpc>
            </a:pPr>
            <a:r>
              <a:rPr lang="ja-JP" altLang="en-US" sz="1050" b="1" dirty="0">
                <a:solidFill>
                  <a:schemeClr val="tx1"/>
                </a:solidFill>
                <a:latin typeface="メイリオ" panose="020B0604030504040204" pitchFamily="50" charset="-128"/>
                <a:ea typeface="メイリオ" panose="020B0604030504040204" pitchFamily="50" charset="-128"/>
              </a:rPr>
              <a:t> ○府民サービスの向上</a:t>
            </a:r>
            <a:endParaRPr lang="en-US" altLang="ja-JP" sz="1050" b="1" dirty="0">
              <a:solidFill>
                <a:schemeClr val="tx1"/>
              </a:solidFill>
              <a:latin typeface="メイリオ" panose="020B0604030504040204" pitchFamily="50" charset="-128"/>
              <a:ea typeface="メイリオ" panose="020B0604030504040204" pitchFamily="50" charset="-128"/>
            </a:endParaRPr>
          </a:p>
          <a:p>
            <a:pPr>
              <a:lnSpc>
                <a:spcPts val="1500"/>
              </a:lnSpc>
            </a:pPr>
            <a:r>
              <a:rPr kumimoji="1" lang="ja-JP" altLang="en-US" sz="1050" b="1" dirty="0">
                <a:solidFill>
                  <a:schemeClr val="tx1"/>
                </a:solidFill>
                <a:latin typeface="メイリオ" panose="020B0604030504040204" pitchFamily="50" charset="-128"/>
                <a:ea typeface="メイリオ" panose="020B0604030504040204" pitchFamily="50" charset="-128"/>
              </a:rPr>
              <a:t> ○地域イメージの向上</a:t>
            </a:r>
          </a:p>
        </p:txBody>
      </p:sp>
      <p:sp>
        <p:nvSpPr>
          <p:cNvPr id="72" name="四角形: 角を丸くする 71">
            <a:extLst>
              <a:ext uri="{FF2B5EF4-FFF2-40B4-BE49-F238E27FC236}">
                <a16:creationId xmlns:a16="http://schemas.microsoft.com/office/drawing/2014/main" id="{284113DC-7C60-47E7-946A-0DCBBAF3AC0D}"/>
              </a:ext>
            </a:extLst>
          </p:cNvPr>
          <p:cNvSpPr/>
          <p:nvPr/>
        </p:nvSpPr>
        <p:spPr>
          <a:xfrm>
            <a:off x="7012283" y="1527389"/>
            <a:ext cx="1680943" cy="288000"/>
          </a:xfrm>
          <a:prstGeom prst="roundRect">
            <a:avLst>
              <a:gd name="adj" fmla="val 50000"/>
            </a:avLst>
          </a:prstGeom>
          <a:solidFill>
            <a:srgbClr val="D8E9D6"/>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18000" rIns="72000" bIns="0" rtlCol="0" anchor="t"/>
          <a:lstStyle/>
          <a:p>
            <a:pPr algn="ctr"/>
            <a:r>
              <a:rPr kumimoji="1" lang="ja-JP" altLang="en-US" sz="1600" b="1" dirty="0">
                <a:solidFill>
                  <a:schemeClr val="tx1"/>
                </a:solidFill>
                <a:latin typeface="メイリオ" panose="020B0604030504040204" pitchFamily="50" charset="-128"/>
                <a:ea typeface="メイリオ" panose="020B0604030504040204" pitchFamily="50" charset="-128"/>
              </a:rPr>
              <a:t>大 阪 府</a:t>
            </a:r>
          </a:p>
        </p:txBody>
      </p:sp>
      <p:pic>
        <p:nvPicPr>
          <p:cNvPr id="2055" name="図 2054">
            <a:extLst>
              <a:ext uri="{FF2B5EF4-FFF2-40B4-BE49-F238E27FC236}">
                <a16:creationId xmlns:a16="http://schemas.microsoft.com/office/drawing/2014/main" id="{2FA2E8CA-B078-4016-94B3-DBC8BF453313}"/>
              </a:ext>
            </a:extLst>
          </p:cNvPr>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148106" y="1999438"/>
            <a:ext cx="221487" cy="344991"/>
          </a:xfrm>
          <a:prstGeom prst="rect">
            <a:avLst/>
          </a:prstGeom>
        </p:spPr>
      </p:pic>
      <p:pic>
        <p:nvPicPr>
          <p:cNvPr id="2057" name="図 2056">
            <a:extLst>
              <a:ext uri="{FF2B5EF4-FFF2-40B4-BE49-F238E27FC236}">
                <a16:creationId xmlns:a16="http://schemas.microsoft.com/office/drawing/2014/main" id="{538EEF5D-E164-443F-A491-0969FDF2E148}"/>
              </a:ext>
            </a:extLst>
          </p:cNvPr>
          <p:cNvPicPr>
            <a:picLocks noChangeAspect="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881591" y="2142154"/>
            <a:ext cx="153221" cy="202275"/>
          </a:xfrm>
          <a:prstGeom prst="rect">
            <a:avLst/>
          </a:prstGeom>
        </p:spPr>
      </p:pic>
      <p:pic>
        <p:nvPicPr>
          <p:cNvPr id="2059" name="図 2058">
            <a:extLst>
              <a:ext uri="{FF2B5EF4-FFF2-40B4-BE49-F238E27FC236}">
                <a16:creationId xmlns:a16="http://schemas.microsoft.com/office/drawing/2014/main" id="{3DDF01F1-2F5D-41B3-9A7F-CE82FF96503B}"/>
              </a:ext>
            </a:extLst>
          </p:cNvPr>
          <p:cNvPicPr>
            <a:picLocks noChangeAspect="1"/>
          </p:cNvPicPr>
          <p:nvPr/>
        </p:nvPicPr>
        <p:blipFill>
          <a:blip r:embed="rId4"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7437593" y="1914310"/>
            <a:ext cx="529195" cy="529195"/>
          </a:xfrm>
          <a:prstGeom prst="rect">
            <a:avLst/>
          </a:prstGeom>
        </p:spPr>
      </p:pic>
      <p:sp>
        <p:nvSpPr>
          <p:cNvPr id="2060" name="正方形/長方形 2059">
            <a:extLst>
              <a:ext uri="{FF2B5EF4-FFF2-40B4-BE49-F238E27FC236}">
                <a16:creationId xmlns:a16="http://schemas.microsoft.com/office/drawing/2014/main" id="{B57FF871-9856-4DDD-AE4A-CE425A3C7406}"/>
              </a:ext>
            </a:extLst>
          </p:cNvPr>
          <p:cNvSpPr/>
          <p:nvPr/>
        </p:nvSpPr>
        <p:spPr>
          <a:xfrm>
            <a:off x="5877145" y="1578419"/>
            <a:ext cx="783451" cy="298556"/>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algn="r"/>
            <a:r>
              <a:rPr kumimoji="1" lang="ja-JP" altLang="en-US" sz="1050" b="1" dirty="0">
                <a:solidFill>
                  <a:schemeClr val="tx1"/>
                </a:solidFill>
                <a:latin typeface="メイリオ" panose="020B0604030504040204" pitchFamily="50" charset="-128"/>
                <a:ea typeface="メイリオ" panose="020B0604030504040204" pitchFamily="50" charset="-128"/>
              </a:rPr>
              <a:t>つなぐ</a:t>
            </a:r>
          </a:p>
        </p:txBody>
      </p:sp>
      <p:sp>
        <p:nvSpPr>
          <p:cNvPr id="81" name="正方形/長方形 80">
            <a:extLst>
              <a:ext uri="{FF2B5EF4-FFF2-40B4-BE49-F238E27FC236}">
                <a16:creationId xmlns:a16="http://schemas.microsoft.com/office/drawing/2014/main" id="{0D500A32-94C2-4ACA-A9AB-C1A63ACD3298}"/>
              </a:ext>
            </a:extLst>
          </p:cNvPr>
          <p:cNvSpPr/>
          <p:nvPr/>
        </p:nvSpPr>
        <p:spPr>
          <a:xfrm>
            <a:off x="5934654" y="2573905"/>
            <a:ext cx="752581" cy="519387"/>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algn="r"/>
            <a:r>
              <a:rPr kumimoji="1" lang="ja-JP" altLang="en-US" sz="1050" b="1" dirty="0">
                <a:solidFill>
                  <a:schemeClr val="tx1"/>
                </a:solidFill>
                <a:latin typeface="メイリオ" panose="020B0604030504040204" pitchFamily="50" charset="-128"/>
                <a:ea typeface="メイリオ" panose="020B0604030504040204" pitchFamily="50" charset="-128"/>
              </a:rPr>
              <a:t>事業連携</a:t>
            </a:r>
            <a:endParaRPr kumimoji="1" lang="en-US" altLang="ja-JP" sz="1050" b="1" dirty="0">
              <a:solidFill>
                <a:schemeClr val="tx1"/>
              </a:solidFill>
              <a:latin typeface="メイリオ" panose="020B0604030504040204" pitchFamily="50" charset="-128"/>
              <a:ea typeface="メイリオ" panose="020B0604030504040204" pitchFamily="50" charset="-128"/>
            </a:endParaRPr>
          </a:p>
          <a:p>
            <a:pPr algn="r"/>
            <a:r>
              <a:rPr lang="ja-JP" altLang="en-US" sz="1050" b="1" dirty="0">
                <a:solidFill>
                  <a:schemeClr val="tx1"/>
                </a:solidFill>
                <a:latin typeface="メイリオ" panose="020B0604030504040204" pitchFamily="50" charset="-128"/>
                <a:ea typeface="メイリオ" panose="020B0604030504040204" pitchFamily="50" charset="-128"/>
              </a:rPr>
              <a:t>提案募集</a:t>
            </a:r>
            <a:endParaRPr kumimoji="1" lang="ja-JP" altLang="en-US" sz="1050" b="1" dirty="0">
              <a:solidFill>
                <a:schemeClr val="tx1"/>
              </a:solidFill>
              <a:latin typeface="メイリオ" panose="020B0604030504040204" pitchFamily="50" charset="-128"/>
              <a:ea typeface="メイリオ" panose="020B0604030504040204" pitchFamily="50" charset="-128"/>
            </a:endParaRPr>
          </a:p>
        </p:txBody>
      </p:sp>
      <p:sp>
        <p:nvSpPr>
          <p:cNvPr id="82" name="正方形/長方形 81">
            <a:extLst>
              <a:ext uri="{FF2B5EF4-FFF2-40B4-BE49-F238E27FC236}">
                <a16:creationId xmlns:a16="http://schemas.microsoft.com/office/drawing/2014/main" id="{1916FAD0-18B5-466C-BFB1-6913D40A7620}"/>
              </a:ext>
            </a:extLst>
          </p:cNvPr>
          <p:cNvSpPr/>
          <p:nvPr/>
        </p:nvSpPr>
        <p:spPr>
          <a:xfrm>
            <a:off x="2541614" y="1558035"/>
            <a:ext cx="1366506" cy="340795"/>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r>
              <a:rPr lang="ja-JP" altLang="en-US" sz="1050" b="1" dirty="0">
                <a:solidFill>
                  <a:schemeClr val="tx1"/>
                </a:solidFill>
                <a:latin typeface="メイリオ" panose="020B0604030504040204" pitchFamily="50" charset="-128"/>
                <a:ea typeface="メイリオ" panose="020B0604030504040204" pitchFamily="50" charset="-128"/>
              </a:rPr>
              <a:t>企業・大学等ニーズ</a:t>
            </a:r>
            <a:endParaRPr kumimoji="1" lang="en-US" altLang="ja-JP" sz="1050" b="1" dirty="0">
              <a:solidFill>
                <a:schemeClr val="tx1"/>
              </a:solidFill>
              <a:latin typeface="メイリオ" panose="020B0604030504040204" pitchFamily="50" charset="-128"/>
              <a:ea typeface="メイリオ" panose="020B0604030504040204" pitchFamily="50" charset="-128"/>
            </a:endParaRPr>
          </a:p>
        </p:txBody>
      </p:sp>
      <p:sp>
        <p:nvSpPr>
          <p:cNvPr id="83" name="正方形/長方形 82">
            <a:extLst>
              <a:ext uri="{FF2B5EF4-FFF2-40B4-BE49-F238E27FC236}">
                <a16:creationId xmlns:a16="http://schemas.microsoft.com/office/drawing/2014/main" id="{2E15CAF6-B32A-4C51-BB52-9E094EADECE1}"/>
              </a:ext>
            </a:extLst>
          </p:cNvPr>
          <p:cNvSpPr/>
          <p:nvPr/>
        </p:nvSpPr>
        <p:spPr>
          <a:xfrm>
            <a:off x="2546775" y="2663915"/>
            <a:ext cx="783451" cy="298556"/>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r>
              <a:rPr kumimoji="1" lang="ja-JP" altLang="en-US" sz="1050" b="1" dirty="0">
                <a:solidFill>
                  <a:schemeClr val="tx1"/>
                </a:solidFill>
                <a:latin typeface="メイリオ" panose="020B0604030504040204" pitchFamily="50" charset="-128"/>
                <a:ea typeface="メイリオ" panose="020B0604030504040204" pitchFamily="50" charset="-128"/>
              </a:rPr>
              <a:t>つなぐ</a:t>
            </a:r>
          </a:p>
        </p:txBody>
      </p:sp>
      <p:sp>
        <p:nvSpPr>
          <p:cNvPr id="2061" name="四角形: 角を丸くする 2060">
            <a:extLst>
              <a:ext uri="{FF2B5EF4-FFF2-40B4-BE49-F238E27FC236}">
                <a16:creationId xmlns:a16="http://schemas.microsoft.com/office/drawing/2014/main" id="{8F83CC70-171E-4802-8396-5D154F2911FB}"/>
              </a:ext>
            </a:extLst>
          </p:cNvPr>
          <p:cNvSpPr/>
          <p:nvPr/>
        </p:nvSpPr>
        <p:spPr>
          <a:xfrm>
            <a:off x="6848179" y="2465965"/>
            <a:ext cx="2019865" cy="648000"/>
          </a:xfrm>
          <a:prstGeom prst="roundRect">
            <a:avLst/>
          </a:prstGeom>
          <a:solidFill>
            <a:schemeClr val="bg1"/>
          </a:solidFill>
          <a:ln w="19050">
            <a:solidFill>
              <a:schemeClr val="accent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0" tIns="72000" rIns="0" rtlCol="0" anchor="ctr"/>
          <a:lstStyle/>
          <a:p>
            <a:r>
              <a:rPr kumimoji="1" lang="ja-JP" altLang="en-US" sz="1050" dirty="0">
                <a:solidFill>
                  <a:schemeClr val="tx1"/>
                </a:solidFill>
                <a:latin typeface="メイリオ" panose="020B0604030504040204" pitchFamily="50" charset="-128"/>
                <a:ea typeface="メイリオ" panose="020B0604030504040204" pitchFamily="50" charset="-128"/>
              </a:rPr>
              <a:t>行政が特定企業・大学等と連携するルールや相場観を府庁内で共有できる！</a:t>
            </a:r>
          </a:p>
        </p:txBody>
      </p:sp>
      <p:pic>
        <p:nvPicPr>
          <p:cNvPr id="2073" name="図 2072">
            <a:extLst>
              <a:ext uri="{FF2B5EF4-FFF2-40B4-BE49-F238E27FC236}">
                <a16:creationId xmlns:a16="http://schemas.microsoft.com/office/drawing/2014/main" id="{A3E2A41D-568D-4779-A045-11C12140A6F3}"/>
              </a:ext>
            </a:extLst>
          </p:cNvPr>
          <p:cNvPicPr>
            <a:picLocks noChangeAspect="1"/>
          </p:cNvPicPr>
          <p:nvPr/>
        </p:nvPicPr>
        <p:blipFill>
          <a:blip r:embed="rId5">
            <a:duotone>
              <a:schemeClr val="accent1">
                <a:shade val="45000"/>
                <a:satMod val="135000"/>
              </a:schemeClr>
              <a:prstClr val="white"/>
            </a:duotone>
          </a:blip>
          <a:stretch>
            <a:fillRect/>
          </a:stretch>
        </p:blipFill>
        <p:spPr>
          <a:xfrm>
            <a:off x="1362082" y="1967026"/>
            <a:ext cx="431473" cy="431473"/>
          </a:xfrm>
          <a:prstGeom prst="rect">
            <a:avLst/>
          </a:prstGeom>
        </p:spPr>
      </p:pic>
      <p:pic>
        <p:nvPicPr>
          <p:cNvPr id="100" name="図 99">
            <a:extLst>
              <a:ext uri="{FF2B5EF4-FFF2-40B4-BE49-F238E27FC236}">
                <a16:creationId xmlns:a16="http://schemas.microsoft.com/office/drawing/2014/main" id="{2BAD4B6A-5D08-466A-B320-B13C69750B25}"/>
              </a:ext>
            </a:extLst>
          </p:cNvPr>
          <p:cNvPicPr>
            <a:picLocks noChangeAspect="1"/>
          </p:cNvPicPr>
          <p:nvPr/>
        </p:nvPicPr>
        <p:blipFill>
          <a:blip r:embed="rId5">
            <a:duotone>
              <a:schemeClr val="accent1">
                <a:shade val="45000"/>
                <a:satMod val="135000"/>
              </a:schemeClr>
              <a:prstClr val="white"/>
            </a:duotone>
          </a:blip>
          <a:stretch>
            <a:fillRect/>
          </a:stretch>
        </p:blipFill>
        <p:spPr>
          <a:xfrm>
            <a:off x="7841879" y="1867505"/>
            <a:ext cx="576000" cy="576000"/>
          </a:xfrm>
          <a:prstGeom prst="rect">
            <a:avLst/>
          </a:prstGeom>
        </p:spPr>
      </p:pic>
      <p:sp>
        <p:nvSpPr>
          <p:cNvPr id="101" name="四角形: 角を丸くする 100">
            <a:extLst>
              <a:ext uri="{FF2B5EF4-FFF2-40B4-BE49-F238E27FC236}">
                <a16:creationId xmlns:a16="http://schemas.microsoft.com/office/drawing/2014/main" id="{A0182248-C60F-48ED-9C20-EF6FF6268B08}"/>
              </a:ext>
            </a:extLst>
          </p:cNvPr>
          <p:cNvSpPr/>
          <p:nvPr/>
        </p:nvSpPr>
        <p:spPr>
          <a:xfrm>
            <a:off x="282344" y="2409082"/>
            <a:ext cx="2088000" cy="432000"/>
          </a:xfrm>
          <a:prstGeom prst="roundRect">
            <a:avLst/>
          </a:prstGeom>
          <a:solidFill>
            <a:schemeClr val="bg1"/>
          </a:solidFill>
          <a:ln w="19050">
            <a:solidFill>
              <a:schemeClr val="accent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0" rIns="0" rtlCol="0" anchor="t"/>
          <a:lstStyle/>
          <a:p>
            <a:endParaRPr kumimoji="1" lang="en-US" altLang="ja-JP" sz="1000" dirty="0">
              <a:solidFill>
                <a:schemeClr val="tx1"/>
              </a:solidFill>
              <a:latin typeface="メイリオ" panose="020B0604030504040204" pitchFamily="50" charset="-128"/>
              <a:ea typeface="メイリオ" panose="020B0604030504040204" pitchFamily="50" charset="-128"/>
            </a:endParaRPr>
          </a:p>
        </p:txBody>
      </p:sp>
      <p:sp>
        <p:nvSpPr>
          <p:cNvPr id="103" name="四角形: 角を丸くする 102">
            <a:extLst>
              <a:ext uri="{FF2B5EF4-FFF2-40B4-BE49-F238E27FC236}">
                <a16:creationId xmlns:a16="http://schemas.microsoft.com/office/drawing/2014/main" id="{7959180F-AB54-4657-8BEF-A57979A0D00F}"/>
              </a:ext>
            </a:extLst>
          </p:cNvPr>
          <p:cNvSpPr/>
          <p:nvPr/>
        </p:nvSpPr>
        <p:spPr>
          <a:xfrm>
            <a:off x="282344" y="2879995"/>
            <a:ext cx="2088000" cy="504000"/>
          </a:xfrm>
          <a:prstGeom prst="roundRect">
            <a:avLst/>
          </a:prstGeom>
          <a:solidFill>
            <a:schemeClr val="bg1"/>
          </a:solidFill>
          <a:ln w="19050">
            <a:solidFill>
              <a:schemeClr val="accent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0" tIns="72000" rIns="0" rtlCol="0" anchor="ctr"/>
          <a:lstStyle/>
          <a:p>
            <a:r>
              <a:rPr kumimoji="1" lang="ja-JP" altLang="en-US" sz="1000" dirty="0">
                <a:solidFill>
                  <a:schemeClr val="tx1"/>
                </a:solidFill>
                <a:latin typeface="メイリオ" panose="020B0604030504040204" pitchFamily="50" charset="-128"/>
                <a:ea typeface="メイリオ" panose="020B0604030504040204" pitchFamily="50" charset="-128"/>
              </a:rPr>
              <a:t> スピード感を持って、</a:t>
            </a:r>
            <a:r>
              <a:rPr lang="ja-JP" altLang="en-US" sz="1000" dirty="0">
                <a:solidFill>
                  <a:schemeClr val="tx1"/>
                </a:solidFill>
                <a:latin typeface="メイリオ" panose="020B0604030504040204" pitchFamily="50" charset="-128"/>
                <a:ea typeface="メイリオ" panose="020B0604030504040204" pitchFamily="50" charset="-128"/>
              </a:rPr>
              <a:t>適切に対応</a:t>
            </a:r>
            <a:endParaRPr lang="en-US" altLang="ja-JP" sz="1000" dirty="0">
              <a:solidFill>
                <a:schemeClr val="tx1"/>
              </a:solidFill>
              <a:latin typeface="メイリオ" panose="020B0604030504040204" pitchFamily="50" charset="-128"/>
              <a:ea typeface="メイリオ" panose="020B0604030504040204" pitchFamily="50" charset="-128"/>
            </a:endParaRPr>
          </a:p>
          <a:p>
            <a:r>
              <a:rPr lang="ja-JP" altLang="en-US" sz="1000" dirty="0">
                <a:solidFill>
                  <a:schemeClr val="tx1"/>
                </a:solidFill>
                <a:latin typeface="メイリオ" panose="020B0604030504040204" pitchFamily="50" charset="-128"/>
                <a:ea typeface="メイリオ" panose="020B0604030504040204" pitchFamily="50" charset="-128"/>
              </a:rPr>
              <a:t> してくれる！</a:t>
            </a:r>
            <a:r>
              <a:rPr kumimoji="1" lang="ja-JP" altLang="en-US" sz="900" dirty="0">
                <a:solidFill>
                  <a:schemeClr val="tx1"/>
                </a:solidFill>
                <a:latin typeface="メイリオ" panose="020B0604030504040204" pitchFamily="50" charset="-128"/>
                <a:ea typeface="メイリオ" panose="020B0604030504040204" pitchFamily="50" charset="-128"/>
              </a:rPr>
              <a:t>（たらい回しがない）</a:t>
            </a:r>
            <a:endParaRPr kumimoji="1" lang="en-US" altLang="ja-JP" sz="900" dirty="0">
              <a:solidFill>
                <a:schemeClr val="tx1"/>
              </a:solidFill>
              <a:latin typeface="メイリオ" panose="020B0604030504040204" pitchFamily="50" charset="-128"/>
              <a:ea typeface="メイリオ" panose="020B0604030504040204" pitchFamily="50" charset="-128"/>
            </a:endParaRPr>
          </a:p>
        </p:txBody>
      </p:sp>
      <p:grpSp>
        <p:nvGrpSpPr>
          <p:cNvPr id="2076" name="グループ化 2075">
            <a:extLst>
              <a:ext uri="{FF2B5EF4-FFF2-40B4-BE49-F238E27FC236}">
                <a16:creationId xmlns:a16="http://schemas.microsoft.com/office/drawing/2014/main" id="{EFD234D3-F4E4-4680-A49C-D478860D2DFD}"/>
              </a:ext>
            </a:extLst>
          </p:cNvPr>
          <p:cNvGrpSpPr/>
          <p:nvPr/>
        </p:nvGrpSpPr>
        <p:grpSpPr>
          <a:xfrm>
            <a:off x="2835512" y="3654025"/>
            <a:ext cx="3471719" cy="1030808"/>
            <a:chOff x="2822942" y="3388302"/>
            <a:chExt cx="3348611" cy="994256"/>
          </a:xfrm>
        </p:grpSpPr>
        <p:sp>
          <p:nvSpPr>
            <p:cNvPr id="2052" name="フリーフォーム: 図形 2051">
              <a:extLst>
                <a:ext uri="{FF2B5EF4-FFF2-40B4-BE49-F238E27FC236}">
                  <a16:creationId xmlns:a16="http://schemas.microsoft.com/office/drawing/2014/main" id="{4A164937-FE28-411C-A7DA-9DCB61AEC1C0}"/>
                </a:ext>
              </a:extLst>
            </p:cNvPr>
            <p:cNvSpPr/>
            <p:nvPr/>
          </p:nvSpPr>
          <p:spPr>
            <a:xfrm>
              <a:off x="2822942" y="3388302"/>
              <a:ext cx="3348611" cy="288539"/>
            </a:xfrm>
            <a:custGeom>
              <a:avLst/>
              <a:gdLst>
                <a:gd name="connsiteX0" fmla="*/ 0 w 3348611"/>
                <a:gd name="connsiteY0" fmla="*/ 288539 h 288539"/>
                <a:gd name="connsiteX1" fmla="*/ 411892 w 3348611"/>
                <a:gd name="connsiteY1" fmla="*/ 156734 h 288539"/>
                <a:gd name="connsiteX2" fmla="*/ 749643 w 3348611"/>
                <a:gd name="connsiteY2" fmla="*/ 82593 h 288539"/>
                <a:gd name="connsiteX3" fmla="*/ 1153297 w 3348611"/>
                <a:gd name="connsiteY3" fmla="*/ 24928 h 288539"/>
                <a:gd name="connsiteX4" fmla="*/ 1408670 w 3348611"/>
                <a:gd name="connsiteY4" fmla="*/ 8453 h 288539"/>
                <a:gd name="connsiteX5" fmla="*/ 1688757 w 3348611"/>
                <a:gd name="connsiteY5" fmla="*/ 215 h 288539"/>
                <a:gd name="connsiteX6" fmla="*/ 2150076 w 3348611"/>
                <a:gd name="connsiteY6" fmla="*/ 16691 h 288539"/>
                <a:gd name="connsiteX7" fmla="*/ 2759676 w 3348611"/>
                <a:gd name="connsiteY7" fmla="*/ 115545 h 288539"/>
                <a:gd name="connsiteX8" fmla="*/ 3262184 w 3348611"/>
                <a:gd name="connsiteY8" fmla="*/ 247350 h 288539"/>
                <a:gd name="connsiteX9" fmla="*/ 3344562 w 3348611"/>
                <a:gd name="connsiteY9" fmla="*/ 280301 h 288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48611" h="288539">
                  <a:moveTo>
                    <a:pt x="0" y="288539"/>
                  </a:moveTo>
                  <a:cubicBezTo>
                    <a:pt x="143476" y="239798"/>
                    <a:pt x="286952" y="191058"/>
                    <a:pt x="411892" y="156734"/>
                  </a:cubicBezTo>
                  <a:cubicBezTo>
                    <a:pt x="536832" y="122410"/>
                    <a:pt x="626076" y="104561"/>
                    <a:pt x="749643" y="82593"/>
                  </a:cubicBezTo>
                  <a:cubicBezTo>
                    <a:pt x="873211" y="60625"/>
                    <a:pt x="1043459" y="37285"/>
                    <a:pt x="1153297" y="24928"/>
                  </a:cubicBezTo>
                  <a:cubicBezTo>
                    <a:pt x="1263135" y="12571"/>
                    <a:pt x="1319427" y="12572"/>
                    <a:pt x="1408670" y="8453"/>
                  </a:cubicBezTo>
                  <a:cubicBezTo>
                    <a:pt x="1497913" y="4334"/>
                    <a:pt x="1565189" y="-1158"/>
                    <a:pt x="1688757" y="215"/>
                  </a:cubicBezTo>
                  <a:cubicBezTo>
                    <a:pt x="1812325" y="1588"/>
                    <a:pt x="1971590" y="-2531"/>
                    <a:pt x="2150076" y="16691"/>
                  </a:cubicBezTo>
                  <a:cubicBezTo>
                    <a:pt x="2328563" y="35913"/>
                    <a:pt x="2574325" y="77102"/>
                    <a:pt x="2759676" y="115545"/>
                  </a:cubicBezTo>
                  <a:cubicBezTo>
                    <a:pt x="2945027" y="153988"/>
                    <a:pt x="3164703" y="219891"/>
                    <a:pt x="3262184" y="247350"/>
                  </a:cubicBezTo>
                  <a:cubicBezTo>
                    <a:pt x="3359665" y="274809"/>
                    <a:pt x="3352113" y="277555"/>
                    <a:pt x="3344562" y="280301"/>
                  </a:cubicBezTo>
                </a:path>
              </a:pathLst>
            </a:custGeom>
            <a:noFill/>
            <a:ln w="19050">
              <a:solidFill>
                <a:srgbClr val="262A5E"/>
              </a:solidFill>
              <a:prstDash val="sysDot"/>
              <a:headEnd type="triangle" w="lg" len="lg"/>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69" name="フリーフォーム: 図形 68">
              <a:extLst>
                <a:ext uri="{FF2B5EF4-FFF2-40B4-BE49-F238E27FC236}">
                  <a16:creationId xmlns:a16="http://schemas.microsoft.com/office/drawing/2014/main" id="{A9362E25-DA89-47B9-906C-8495273B6860}"/>
                </a:ext>
              </a:extLst>
            </p:cNvPr>
            <p:cNvSpPr/>
            <p:nvPr/>
          </p:nvSpPr>
          <p:spPr>
            <a:xfrm flipH="1" flipV="1">
              <a:off x="2822942" y="4081312"/>
              <a:ext cx="3348611" cy="288539"/>
            </a:xfrm>
            <a:custGeom>
              <a:avLst/>
              <a:gdLst>
                <a:gd name="connsiteX0" fmla="*/ 0 w 3348611"/>
                <a:gd name="connsiteY0" fmla="*/ 288539 h 288539"/>
                <a:gd name="connsiteX1" fmla="*/ 411892 w 3348611"/>
                <a:gd name="connsiteY1" fmla="*/ 156734 h 288539"/>
                <a:gd name="connsiteX2" fmla="*/ 749643 w 3348611"/>
                <a:gd name="connsiteY2" fmla="*/ 82593 h 288539"/>
                <a:gd name="connsiteX3" fmla="*/ 1153297 w 3348611"/>
                <a:gd name="connsiteY3" fmla="*/ 24928 h 288539"/>
                <a:gd name="connsiteX4" fmla="*/ 1408670 w 3348611"/>
                <a:gd name="connsiteY4" fmla="*/ 8453 h 288539"/>
                <a:gd name="connsiteX5" fmla="*/ 1688757 w 3348611"/>
                <a:gd name="connsiteY5" fmla="*/ 215 h 288539"/>
                <a:gd name="connsiteX6" fmla="*/ 2150076 w 3348611"/>
                <a:gd name="connsiteY6" fmla="*/ 16691 h 288539"/>
                <a:gd name="connsiteX7" fmla="*/ 2759676 w 3348611"/>
                <a:gd name="connsiteY7" fmla="*/ 115545 h 288539"/>
                <a:gd name="connsiteX8" fmla="*/ 3262184 w 3348611"/>
                <a:gd name="connsiteY8" fmla="*/ 247350 h 288539"/>
                <a:gd name="connsiteX9" fmla="*/ 3344562 w 3348611"/>
                <a:gd name="connsiteY9" fmla="*/ 280301 h 288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48611" h="288539">
                  <a:moveTo>
                    <a:pt x="0" y="288539"/>
                  </a:moveTo>
                  <a:cubicBezTo>
                    <a:pt x="143476" y="239798"/>
                    <a:pt x="286952" y="191058"/>
                    <a:pt x="411892" y="156734"/>
                  </a:cubicBezTo>
                  <a:cubicBezTo>
                    <a:pt x="536832" y="122410"/>
                    <a:pt x="626076" y="104561"/>
                    <a:pt x="749643" y="82593"/>
                  </a:cubicBezTo>
                  <a:cubicBezTo>
                    <a:pt x="873211" y="60625"/>
                    <a:pt x="1043459" y="37285"/>
                    <a:pt x="1153297" y="24928"/>
                  </a:cubicBezTo>
                  <a:cubicBezTo>
                    <a:pt x="1263135" y="12571"/>
                    <a:pt x="1319427" y="12572"/>
                    <a:pt x="1408670" y="8453"/>
                  </a:cubicBezTo>
                  <a:cubicBezTo>
                    <a:pt x="1497913" y="4334"/>
                    <a:pt x="1565189" y="-1158"/>
                    <a:pt x="1688757" y="215"/>
                  </a:cubicBezTo>
                  <a:cubicBezTo>
                    <a:pt x="1812325" y="1588"/>
                    <a:pt x="1971590" y="-2531"/>
                    <a:pt x="2150076" y="16691"/>
                  </a:cubicBezTo>
                  <a:cubicBezTo>
                    <a:pt x="2328563" y="35913"/>
                    <a:pt x="2574325" y="77102"/>
                    <a:pt x="2759676" y="115545"/>
                  </a:cubicBezTo>
                  <a:cubicBezTo>
                    <a:pt x="2945027" y="153988"/>
                    <a:pt x="3164703" y="219891"/>
                    <a:pt x="3262184" y="247350"/>
                  </a:cubicBezTo>
                  <a:cubicBezTo>
                    <a:pt x="3359665" y="274809"/>
                    <a:pt x="3352113" y="277555"/>
                    <a:pt x="3344562" y="280301"/>
                  </a:cubicBezTo>
                </a:path>
              </a:pathLst>
            </a:custGeom>
            <a:noFill/>
            <a:ln w="19050">
              <a:solidFill>
                <a:srgbClr val="262A5E"/>
              </a:solidFill>
              <a:prstDash val="sysDot"/>
              <a:headEnd type="triangle" w="lg" len="lg"/>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075" name="正方形/長方形 2074">
              <a:extLst>
                <a:ext uri="{FF2B5EF4-FFF2-40B4-BE49-F238E27FC236}">
                  <a16:creationId xmlns:a16="http://schemas.microsoft.com/office/drawing/2014/main" id="{ADDF55DE-7FF8-4DEC-9553-27E800D67D6C}"/>
                </a:ext>
              </a:extLst>
            </p:cNvPr>
            <p:cNvSpPr/>
            <p:nvPr/>
          </p:nvSpPr>
          <p:spPr>
            <a:xfrm>
              <a:off x="3011125" y="3553507"/>
              <a:ext cx="2972244" cy="829051"/>
            </a:xfrm>
            <a:prstGeom prst="rect">
              <a:avLst/>
            </a:prstGeom>
            <a:noFill/>
            <a:ln w="9525">
              <a:noFill/>
            </a:ln>
            <a:effectLst>
              <a:outerShdw blurRad="12700" dist="25400" dir="2700000" algn="tl" rotWithShape="0">
                <a:srgbClr val="FFFF00"/>
              </a:outerShdw>
            </a:effectLst>
          </p:spPr>
          <p:style>
            <a:lnRef idx="2">
              <a:schemeClr val="accent1">
                <a:shade val="50000"/>
              </a:schemeClr>
            </a:lnRef>
            <a:fillRef idx="1">
              <a:schemeClr val="accent1"/>
            </a:fillRef>
            <a:effectRef idx="0">
              <a:schemeClr val="accent1"/>
            </a:effectRef>
            <a:fontRef idx="minor">
              <a:schemeClr val="lt1"/>
            </a:fontRef>
          </p:style>
          <p:txBody>
            <a:bodyPr lIns="72000" rIns="72000" rtlCol="0" anchor="t"/>
            <a:lstStyle/>
            <a:p>
              <a:pPr algn="ctr">
                <a:lnSpc>
                  <a:spcPts val="1920"/>
                </a:lnSpc>
              </a:pPr>
              <a:r>
                <a:rPr lang="ja-JP" altLang="en-US" sz="1600" b="1" dirty="0">
                  <a:solidFill>
                    <a:srgbClr val="008047"/>
                  </a:solidFill>
                  <a:latin typeface="メイリオ" panose="020B0604030504040204" pitchFamily="50" charset="-128"/>
                  <a:ea typeface="メイリオ" panose="020B0604030504040204" pitchFamily="50" charset="-128"/>
                </a:rPr>
                <a:t>対話を通じたアイデアを</a:t>
              </a:r>
              <a:endParaRPr lang="en-US" altLang="ja-JP" sz="1600" b="1" dirty="0">
                <a:solidFill>
                  <a:srgbClr val="008047"/>
                </a:solidFill>
                <a:latin typeface="メイリオ" panose="020B0604030504040204" pitchFamily="50" charset="-128"/>
                <a:ea typeface="メイリオ" panose="020B0604030504040204" pitchFamily="50" charset="-128"/>
              </a:endParaRPr>
            </a:p>
            <a:p>
              <a:pPr algn="ctr">
                <a:lnSpc>
                  <a:spcPts val="1920"/>
                </a:lnSpc>
              </a:pPr>
              <a:r>
                <a:rPr kumimoji="1" lang="ja-JP" altLang="en-US" sz="1600" b="1" dirty="0">
                  <a:solidFill>
                    <a:srgbClr val="008047"/>
                  </a:solidFill>
                  <a:latin typeface="メイリオ" panose="020B0604030504040204" pitchFamily="50" charset="-128"/>
                  <a:ea typeface="メイリオ" panose="020B0604030504040204" pitchFamily="50" charset="-128"/>
                </a:rPr>
                <a:t>活かしたイノベーション</a:t>
              </a:r>
              <a:endParaRPr kumimoji="1" lang="en-US" altLang="ja-JP" sz="1600" b="1" dirty="0">
                <a:solidFill>
                  <a:srgbClr val="008047"/>
                </a:solidFill>
                <a:latin typeface="メイリオ" panose="020B0604030504040204" pitchFamily="50" charset="-128"/>
                <a:ea typeface="メイリオ" panose="020B0604030504040204" pitchFamily="50" charset="-128"/>
              </a:endParaRPr>
            </a:p>
            <a:p>
              <a:pPr algn="ctr">
                <a:lnSpc>
                  <a:spcPts val="1920"/>
                </a:lnSpc>
              </a:pPr>
              <a:r>
                <a:rPr lang="en-US" altLang="ja-JP" sz="1050" b="1" dirty="0">
                  <a:solidFill>
                    <a:srgbClr val="008047"/>
                  </a:solidFill>
                  <a:latin typeface="メイリオ" panose="020B0604030504040204" pitchFamily="50" charset="-128"/>
                  <a:ea typeface="メイリオ" panose="020B0604030504040204" pitchFamily="50" charset="-128"/>
                </a:rPr>
                <a:t>win-win</a:t>
              </a:r>
              <a:r>
                <a:rPr lang="ja-JP" altLang="en-US" sz="1050" b="1" dirty="0">
                  <a:solidFill>
                    <a:srgbClr val="008047"/>
                  </a:solidFill>
                  <a:latin typeface="メイリオ" panose="020B0604030504040204" pitchFamily="50" charset="-128"/>
                  <a:ea typeface="メイリオ" panose="020B0604030504040204" pitchFamily="50" charset="-128"/>
                </a:rPr>
                <a:t>の関係</a:t>
              </a:r>
              <a:endParaRPr kumimoji="1" lang="en-US" altLang="ja-JP" sz="1050" b="1" dirty="0">
                <a:solidFill>
                  <a:srgbClr val="008047"/>
                </a:solidFill>
                <a:latin typeface="メイリオ" panose="020B0604030504040204" pitchFamily="50" charset="-128"/>
                <a:ea typeface="メイリオ" panose="020B0604030504040204" pitchFamily="50" charset="-128"/>
              </a:endParaRPr>
            </a:p>
          </p:txBody>
        </p:sp>
      </p:grpSp>
      <p:sp>
        <p:nvSpPr>
          <p:cNvPr id="112" name="四角形: 角を丸くする 111">
            <a:extLst>
              <a:ext uri="{FF2B5EF4-FFF2-40B4-BE49-F238E27FC236}">
                <a16:creationId xmlns:a16="http://schemas.microsoft.com/office/drawing/2014/main" id="{1C08AAC3-8081-4AB9-9B6F-B7C888456647}"/>
              </a:ext>
            </a:extLst>
          </p:cNvPr>
          <p:cNvSpPr/>
          <p:nvPr/>
        </p:nvSpPr>
        <p:spPr>
          <a:xfrm>
            <a:off x="319466" y="2409346"/>
            <a:ext cx="2132445" cy="431473"/>
          </a:xfrm>
          <a:prstGeom prst="roundRect">
            <a:avLst/>
          </a:prstGeom>
          <a:noFill/>
          <a:ln w="19050">
            <a:noFill/>
            <a:prstDash val="sysDot"/>
          </a:ln>
        </p:spPr>
        <p:style>
          <a:lnRef idx="2">
            <a:schemeClr val="accent1">
              <a:shade val="50000"/>
            </a:schemeClr>
          </a:lnRef>
          <a:fillRef idx="1">
            <a:schemeClr val="accent1"/>
          </a:fillRef>
          <a:effectRef idx="0">
            <a:schemeClr val="accent1"/>
          </a:effectRef>
          <a:fontRef idx="minor">
            <a:schemeClr val="lt1"/>
          </a:fontRef>
        </p:style>
        <p:txBody>
          <a:bodyPr lIns="0" rIns="0" rtlCol="0" anchor="t"/>
          <a:lstStyle/>
          <a:p>
            <a:r>
              <a:rPr lang="ja-JP" altLang="en-US" sz="1000" dirty="0">
                <a:solidFill>
                  <a:schemeClr val="tx1"/>
                </a:solidFill>
                <a:latin typeface="メイリオ" panose="020B0604030504040204" pitchFamily="50" charset="-128"/>
                <a:ea typeface="メイリオ" panose="020B0604030504040204" pitchFamily="50" charset="-128"/>
              </a:rPr>
              <a:t>府の担当部局が分からなくても、</a:t>
            </a:r>
            <a:endParaRPr lang="en-US" altLang="ja-JP" sz="1000" dirty="0">
              <a:solidFill>
                <a:schemeClr val="tx1"/>
              </a:solidFill>
              <a:latin typeface="メイリオ" panose="020B0604030504040204" pitchFamily="50" charset="-128"/>
              <a:ea typeface="メイリオ" panose="020B0604030504040204" pitchFamily="50" charset="-128"/>
            </a:endParaRPr>
          </a:p>
          <a:p>
            <a:r>
              <a:rPr lang="ja-JP" altLang="en-US" sz="1000" dirty="0">
                <a:solidFill>
                  <a:schemeClr val="tx1"/>
                </a:solidFill>
                <a:latin typeface="メイリオ" panose="020B0604030504040204" pitchFamily="50" charset="-128"/>
                <a:ea typeface="メイリオ" panose="020B0604030504040204" pitchFamily="50" charset="-128"/>
              </a:rPr>
              <a:t>公民戦略連携デスクに相談できる！</a:t>
            </a:r>
            <a:endParaRPr kumimoji="1" lang="en-US" altLang="ja-JP" sz="1000" dirty="0">
              <a:solidFill>
                <a:schemeClr val="tx1"/>
              </a:solidFill>
              <a:latin typeface="メイリオ" panose="020B0604030504040204" pitchFamily="50" charset="-128"/>
              <a:ea typeface="メイリオ" panose="020B0604030504040204" pitchFamily="50" charset="-128"/>
            </a:endParaRPr>
          </a:p>
        </p:txBody>
      </p:sp>
      <p:sp>
        <p:nvSpPr>
          <p:cNvPr id="120" name="角丸四角形 46">
            <a:extLst>
              <a:ext uri="{FF2B5EF4-FFF2-40B4-BE49-F238E27FC236}">
                <a16:creationId xmlns:a16="http://schemas.microsoft.com/office/drawing/2014/main" id="{3BD2B686-7E06-4994-BE11-7329C445C91B}"/>
              </a:ext>
            </a:extLst>
          </p:cNvPr>
          <p:cNvSpPr/>
          <p:nvPr/>
        </p:nvSpPr>
        <p:spPr>
          <a:xfrm>
            <a:off x="148413" y="1274516"/>
            <a:ext cx="960721" cy="252000"/>
          </a:xfrm>
          <a:prstGeom prst="roundRect">
            <a:avLst>
              <a:gd name="adj" fmla="val 14009"/>
            </a:avLst>
          </a:prstGeom>
          <a:solidFill>
            <a:srgbClr val="00468B"/>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36000" tIns="45720" rIns="36000" bIns="45720" numCol="1" spcCol="0" rtlCol="0" fromWordArt="0" anchor="ctr" anchorCtr="0" forceAA="0" compatLnSpc="1">
            <a:prstTxWarp prst="textNoShape">
              <a:avLst/>
            </a:prstTxWarp>
            <a:noAutofit/>
          </a:bodyPr>
          <a:lstStyle/>
          <a:p>
            <a:pPr algn="ctr"/>
            <a:r>
              <a:rPr lang="ja-JP" altLang="en-US" sz="11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目　的</a:t>
            </a:r>
            <a:endParaRPr lang="en-US" altLang="ja-JP" sz="11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p:txBody>
      </p:sp>
      <p:grpSp>
        <p:nvGrpSpPr>
          <p:cNvPr id="2081" name="グループ化 2080">
            <a:extLst>
              <a:ext uri="{FF2B5EF4-FFF2-40B4-BE49-F238E27FC236}">
                <a16:creationId xmlns:a16="http://schemas.microsoft.com/office/drawing/2014/main" id="{2C9B9243-CDC2-45E2-8E69-AF8AE11C2EB2}"/>
              </a:ext>
            </a:extLst>
          </p:cNvPr>
          <p:cNvGrpSpPr/>
          <p:nvPr/>
        </p:nvGrpSpPr>
        <p:grpSpPr>
          <a:xfrm>
            <a:off x="2591780" y="2798930"/>
            <a:ext cx="3926456" cy="765085"/>
            <a:chOff x="2555624" y="2303875"/>
            <a:chExt cx="3926456" cy="765085"/>
          </a:xfrm>
        </p:grpSpPr>
        <p:cxnSp>
          <p:nvCxnSpPr>
            <p:cNvPr id="2063" name="直線コネクタ 2062">
              <a:extLst>
                <a:ext uri="{FF2B5EF4-FFF2-40B4-BE49-F238E27FC236}">
                  <a16:creationId xmlns:a16="http://schemas.microsoft.com/office/drawing/2014/main" id="{ED531024-65E4-46A2-86BB-E24F36E74C5E}"/>
                </a:ext>
              </a:extLst>
            </p:cNvPr>
            <p:cNvCxnSpPr>
              <a:cxnSpLocks/>
            </p:cNvCxnSpPr>
            <p:nvPr/>
          </p:nvCxnSpPr>
          <p:spPr>
            <a:xfrm flipH="1" flipV="1">
              <a:off x="3438554" y="2523952"/>
              <a:ext cx="0" cy="223941"/>
            </a:xfrm>
            <a:prstGeom prst="line">
              <a:avLst/>
            </a:prstGeom>
            <a:ln w="9525">
              <a:prstDash val="dash"/>
            </a:ln>
          </p:spPr>
          <p:style>
            <a:lnRef idx="1">
              <a:schemeClr val="accent1"/>
            </a:lnRef>
            <a:fillRef idx="0">
              <a:schemeClr val="accent1"/>
            </a:fillRef>
            <a:effectRef idx="0">
              <a:schemeClr val="accent1"/>
            </a:effectRef>
            <a:fontRef idx="minor">
              <a:schemeClr val="tx1"/>
            </a:fontRef>
          </p:style>
        </p:cxnSp>
        <p:cxnSp>
          <p:nvCxnSpPr>
            <p:cNvPr id="87" name="直線コネクタ 86">
              <a:extLst>
                <a:ext uri="{FF2B5EF4-FFF2-40B4-BE49-F238E27FC236}">
                  <a16:creationId xmlns:a16="http://schemas.microsoft.com/office/drawing/2014/main" id="{F3494919-CA4D-4BDA-A254-A515AB7ABC37}"/>
                </a:ext>
              </a:extLst>
            </p:cNvPr>
            <p:cNvCxnSpPr>
              <a:cxnSpLocks/>
            </p:cNvCxnSpPr>
            <p:nvPr/>
          </p:nvCxnSpPr>
          <p:spPr>
            <a:xfrm flipH="1" flipV="1">
              <a:off x="5599150" y="2523951"/>
              <a:ext cx="0" cy="223941"/>
            </a:xfrm>
            <a:prstGeom prst="line">
              <a:avLst/>
            </a:prstGeom>
            <a:ln w="9525">
              <a:prstDash val="dash"/>
            </a:ln>
          </p:spPr>
          <p:style>
            <a:lnRef idx="1">
              <a:schemeClr val="accent1"/>
            </a:lnRef>
            <a:fillRef idx="0">
              <a:schemeClr val="accent1"/>
            </a:fillRef>
            <a:effectRef idx="0">
              <a:schemeClr val="accent1"/>
            </a:effectRef>
            <a:fontRef idx="minor">
              <a:schemeClr val="tx1"/>
            </a:fontRef>
          </p:style>
        </p:cxnSp>
        <p:cxnSp>
          <p:nvCxnSpPr>
            <p:cNvPr id="2067" name="直線コネクタ 2066">
              <a:extLst>
                <a:ext uri="{FF2B5EF4-FFF2-40B4-BE49-F238E27FC236}">
                  <a16:creationId xmlns:a16="http://schemas.microsoft.com/office/drawing/2014/main" id="{42CE0748-5D5B-4AD6-860F-AD6F80B2DE49}"/>
                </a:ext>
              </a:extLst>
            </p:cNvPr>
            <p:cNvCxnSpPr>
              <a:cxnSpLocks/>
            </p:cNvCxnSpPr>
            <p:nvPr/>
          </p:nvCxnSpPr>
          <p:spPr>
            <a:xfrm>
              <a:off x="3438554" y="2523951"/>
              <a:ext cx="2160000" cy="0"/>
            </a:xfrm>
            <a:prstGeom prst="line">
              <a:avLst/>
            </a:prstGeom>
            <a:ln w="9525">
              <a:prstDash val="dash"/>
            </a:ln>
          </p:spPr>
          <p:style>
            <a:lnRef idx="1">
              <a:schemeClr val="accent1"/>
            </a:lnRef>
            <a:fillRef idx="0">
              <a:schemeClr val="accent1"/>
            </a:fillRef>
            <a:effectRef idx="0">
              <a:schemeClr val="accent1"/>
            </a:effectRef>
            <a:fontRef idx="minor">
              <a:schemeClr val="tx1"/>
            </a:fontRef>
          </p:style>
        </p:cxnSp>
        <p:sp>
          <p:nvSpPr>
            <p:cNvPr id="57" name="四角形: 角を丸くする 56">
              <a:extLst>
                <a:ext uri="{FF2B5EF4-FFF2-40B4-BE49-F238E27FC236}">
                  <a16:creationId xmlns:a16="http://schemas.microsoft.com/office/drawing/2014/main" id="{415D7F28-934F-46B2-8FF8-61DE1F40E109}"/>
                </a:ext>
              </a:extLst>
            </p:cNvPr>
            <p:cNvSpPr/>
            <p:nvPr/>
          </p:nvSpPr>
          <p:spPr>
            <a:xfrm>
              <a:off x="2555624" y="2636960"/>
              <a:ext cx="1765860" cy="432000"/>
            </a:xfrm>
            <a:prstGeom prst="roundRect">
              <a:avLst>
                <a:gd name="adj" fmla="val 6752"/>
              </a:avLst>
            </a:prstGeom>
            <a:solidFill>
              <a:srgbClr val="C0E0E6"/>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rIns="72000" rtlCol="0" anchor="ctr"/>
            <a:lstStyle/>
            <a:p>
              <a:pPr algn="ctr"/>
              <a:r>
                <a:rPr kumimoji="1" lang="ja-JP" altLang="en-US" sz="1050" b="1" dirty="0">
                  <a:solidFill>
                    <a:schemeClr val="tx1"/>
                  </a:solidFill>
                  <a:latin typeface="メイリオ" panose="020B0604030504040204" pitchFamily="50" charset="-128"/>
                  <a:ea typeface="メイリオ" panose="020B0604030504040204" pitchFamily="50" charset="-128"/>
                </a:rPr>
                <a:t>一元的な窓口・相談機能</a:t>
              </a:r>
              <a:endParaRPr kumimoji="1" lang="en-US" altLang="ja-JP" sz="1050" b="1" dirty="0">
                <a:solidFill>
                  <a:schemeClr val="tx1"/>
                </a:solidFill>
                <a:latin typeface="メイリオ" panose="020B0604030504040204" pitchFamily="50" charset="-128"/>
                <a:ea typeface="メイリオ" panose="020B0604030504040204" pitchFamily="50" charset="-128"/>
              </a:endParaRPr>
            </a:p>
            <a:p>
              <a:pPr algn="ctr"/>
              <a:r>
                <a:rPr lang="ja-JP" altLang="en-US" sz="1050" dirty="0">
                  <a:solidFill>
                    <a:schemeClr val="tx1"/>
                  </a:solidFill>
                  <a:latin typeface="メイリオ" panose="020B0604030504040204" pitchFamily="50" charset="-128"/>
                  <a:ea typeface="メイリオ" panose="020B0604030504040204" pitchFamily="50" charset="-128"/>
                </a:rPr>
                <a:t>（コンシェルジュ的役割）</a:t>
              </a:r>
              <a:endParaRPr kumimoji="1" lang="ja-JP" altLang="en-US" sz="1050" dirty="0">
                <a:solidFill>
                  <a:schemeClr val="tx1"/>
                </a:solidFill>
                <a:latin typeface="メイリオ" panose="020B0604030504040204" pitchFamily="50" charset="-128"/>
                <a:ea typeface="メイリオ" panose="020B0604030504040204" pitchFamily="50" charset="-128"/>
              </a:endParaRPr>
            </a:p>
          </p:txBody>
        </p:sp>
        <p:sp>
          <p:nvSpPr>
            <p:cNvPr id="58" name="四角形: 角を丸くする 57">
              <a:extLst>
                <a:ext uri="{FF2B5EF4-FFF2-40B4-BE49-F238E27FC236}">
                  <a16:creationId xmlns:a16="http://schemas.microsoft.com/office/drawing/2014/main" id="{1360DF76-7826-4EF5-904A-3495BB0331E0}"/>
                </a:ext>
              </a:extLst>
            </p:cNvPr>
            <p:cNvSpPr/>
            <p:nvPr/>
          </p:nvSpPr>
          <p:spPr>
            <a:xfrm>
              <a:off x="4716220" y="2636960"/>
              <a:ext cx="1765860" cy="432000"/>
            </a:xfrm>
            <a:prstGeom prst="roundRect">
              <a:avLst>
                <a:gd name="adj" fmla="val 6752"/>
              </a:avLst>
            </a:prstGeom>
            <a:solidFill>
              <a:srgbClr val="C0E0E6"/>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ja-JP" altLang="en-US" sz="1050" b="1" dirty="0">
                  <a:solidFill>
                    <a:schemeClr val="tx1"/>
                  </a:solidFill>
                  <a:latin typeface="メイリオ" panose="020B0604030504040204" pitchFamily="50" charset="-128"/>
                  <a:ea typeface="メイリオ" panose="020B0604030504040204" pitchFamily="50" charset="-128"/>
                </a:rPr>
                <a:t>バックアップ機能</a:t>
              </a:r>
              <a:endParaRPr kumimoji="1" lang="en-US" altLang="ja-JP" sz="1050" b="1" dirty="0">
                <a:solidFill>
                  <a:schemeClr val="tx1"/>
                </a:solidFill>
                <a:latin typeface="メイリオ" panose="020B0604030504040204" pitchFamily="50" charset="-128"/>
                <a:ea typeface="メイリオ" panose="020B0604030504040204" pitchFamily="50" charset="-128"/>
              </a:endParaRPr>
            </a:p>
            <a:p>
              <a:pPr algn="ctr"/>
              <a:r>
                <a:rPr lang="ja-JP" altLang="en-US" sz="1050" dirty="0">
                  <a:solidFill>
                    <a:schemeClr val="tx1"/>
                  </a:solidFill>
                  <a:latin typeface="メイリオ" panose="020B0604030504040204" pitchFamily="50" charset="-128"/>
                  <a:ea typeface="メイリオ" panose="020B0604030504040204" pitchFamily="50" charset="-128"/>
                </a:rPr>
                <a:t>（コーディネーター的役割）</a:t>
              </a:r>
              <a:endParaRPr kumimoji="1" lang="ja-JP" altLang="en-US" sz="1050" dirty="0">
                <a:solidFill>
                  <a:schemeClr val="tx1"/>
                </a:solidFill>
                <a:latin typeface="メイリオ" panose="020B0604030504040204" pitchFamily="50" charset="-128"/>
                <a:ea typeface="メイリオ" panose="020B0604030504040204" pitchFamily="50" charset="-128"/>
              </a:endParaRPr>
            </a:p>
          </p:txBody>
        </p:sp>
        <p:cxnSp>
          <p:nvCxnSpPr>
            <p:cNvPr id="121" name="直線コネクタ 120">
              <a:extLst>
                <a:ext uri="{FF2B5EF4-FFF2-40B4-BE49-F238E27FC236}">
                  <a16:creationId xmlns:a16="http://schemas.microsoft.com/office/drawing/2014/main" id="{1104F1FD-D831-4A65-8BDA-95217BE7AC34}"/>
                </a:ext>
              </a:extLst>
            </p:cNvPr>
            <p:cNvCxnSpPr>
              <a:cxnSpLocks/>
            </p:cNvCxnSpPr>
            <p:nvPr/>
          </p:nvCxnSpPr>
          <p:spPr>
            <a:xfrm flipH="1" flipV="1">
              <a:off x="4561368" y="2303875"/>
              <a:ext cx="0" cy="223941"/>
            </a:xfrm>
            <a:prstGeom prst="line">
              <a:avLst/>
            </a:prstGeom>
            <a:ln w="9525">
              <a:prstDash val="dash"/>
            </a:ln>
          </p:spPr>
          <p:style>
            <a:lnRef idx="1">
              <a:schemeClr val="accent1"/>
            </a:lnRef>
            <a:fillRef idx="0">
              <a:schemeClr val="accent1"/>
            </a:fillRef>
            <a:effectRef idx="0">
              <a:schemeClr val="accent1"/>
            </a:effectRef>
            <a:fontRef idx="minor">
              <a:schemeClr val="tx1"/>
            </a:fontRef>
          </p:style>
        </p:cxnSp>
      </p:grpSp>
      <p:sp>
        <p:nvSpPr>
          <p:cNvPr id="5" name="楕円 4">
            <a:extLst>
              <a:ext uri="{FF2B5EF4-FFF2-40B4-BE49-F238E27FC236}">
                <a16:creationId xmlns:a16="http://schemas.microsoft.com/office/drawing/2014/main" id="{215A6CA8-22E9-456E-9216-111760B14830}"/>
              </a:ext>
            </a:extLst>
          </p:cNvPr>
          <p:cNvSpPr/>
          <p:nvPr/>
        </p:nvSpPr>
        <p:spPr>
          <a:xfrm>
            <a:off x="3792970" y="1332138"/>
            <a:ext cx="1556802" cy="1556802"/>
          </a:xfrm>
          <a:prstGeom prst="ellipse">
            <a:avLst/>
          </a:prstGeom>
          <a:solidFill>
            <a:srgbClr val="00468B"/>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108000" rtlCol="0" anchor="ctr"/>
          <a:lstStyle/>
          <a:p>
            <a:pPr algn="ctr">
              <a:lnSpc>
                <a:spcPts val="2300"/>
              </a:lnSpc>
            </a:pPr>
            <a:r>
              <a:rPr kumimoji="1" lang="ja-JP" altLang="en-US" sz="1600" b="1" dirty="0">
                <a:solidFill>
                  <a:schemeClr val="bg1"/>
                </a:solidFill>
                <a:latin typeface="メイリオ" panose="020B0604030504040204" pitchFamily="50" charset="-128"/>
                <a:ea typeface="メイリオ" panose="020B0604030504040204" pitchFamily="50" charset="-128"/>
              </a:rPr>
              <a:t>大阪府</a:t>
            </a:r>
            <a:endParaRPr kumimoji="1" lang="en-US" altLang="ja-JP" sz="1600" b="1" dirty="0">
              <a:solidFill>
                <a:schemeClr val="bg1"/>
              </a:solidFill>
              <a:latin typeface="メイリオ" panose="020B0604030504040204" pitchFamily="50" charset="-128"/>
              <a:ea typeface="メイリオ" panose="020B0604030504040204" pitchFamily="50" charset="-128"/>
            </a:endParaRPr>
          </a:p>
          <a:p>
            <a:pPr algn="ctr">
              <a:lnSpc>
                <a:spcPts val="2300"/>
              </a:lnSpc>
            </a:pPr>
            <a:r>
              <a:rPr lang="ja-JP" altLang="en-US" sz="1600" b="1" dirty="0">
                <a:solidFill>
                  <a:schemeClr val="bg1"/>
                </a:solidFill>
                <a:latin typeface="メイリオ" panose="020B0604030504040204" pitchFamily="50" charset="-128"/>
                <a:ea typeface="メイリオ" panose="020B0604030504040204" pitchFamily="50" charset="-128"/>
              </a:rPr>
              <a:t>公民戦略</a:t>
            </a:r>
            <a:endParaRPr lang="en-US" altLang="ja-JP" sz="1600" b="1" dirty="0">
              <a:solidFill>
                <a:schemeClr val="bg1"/>
              </a:solidFill>
              <a:latin typeface="メイリオ" panose="020B0604030504040204" pitchFamily="50" charset="-128"/>
              <a:ea typeface="メイリオ" panose="020B0604030504040204" pitchFamily="50" charset="-128"/>
            </a:endParaRPr>
          </a:p>
          <a:p>
            <a:pPr algn="ctr">
              <a:lnSpc>
                <a:spcPts val="2300"/>
              </a:lnSpc>
            </a:pPr>
            <a:r>
              <a:rPr lang="ja-JP" altLang="en-US" sz="1600" b="1" dirty="0">
                <a:solidFill>
                  <a:schemeClr val="bg1"/>
                </a:solidFill>
                <a:latin typeface="メイリオ" panose="020B0604030504040204" pitchFamily="50" charset="-128"/>
                <a:ea typeface="メイリオ" panose="020B0604030504040204" pitchFamily="50" charset="-128"/>
              </a:rPr>
              <a:t>連携デスク</a:t>
            </a:r>
            <a:endParaRPr lang="en-US" altLang="ja-JP" sz="1600" b="1" dirty="0">
              <a:solidFill>
                <a:schemeClr val="bg1"/>
              </a:solidFill>
              <a:latin typeface="メイリオ" panose="020B0604030504040204" pitchFamily="50" charset="-128"/>
              <a:ea typeface="メイリオ" panose="020B0604030504040204" pitchFamily="50" charset="-128"/>
            </a:endParaRPr>
          </a:p>
        </p:txBody>
      </p:sp>
      <p:sp>
        <p:nvSpPr>
          <p:cNvPr id="60" name="テキスト ボックス 59">
            <a:extLst>
              <a:ext uri="{FF2B5EF4-FFF2-40B4-BE49-F238E27FC236}">
                <a16:creationId xmlns:a16="http://schemas.microsoft.com/office/drawing/2014/main" id="{7E5D8623-1887-4749-AF58-CFA7CC1571F5}"/>
              </a:ext>
            </a:extLst>
          </p:cNvPr>
          <p:cNvSpPr txBox="1"/>
          <p:nvPr/>
        </p:nvSpPr>
        <p:spPr>
          <a:xfrm>
            <a:off x="173943" y="762090"/>
            <a:ext cx="8679723" cy="461665"/>
          </a:xfrm>
          <a:prstGeom prst="rect">
            <a:avLst/>
          </a:prstGeom>
          <a:noFill/>
        </p:spPr>
        <p:txBody>
          <a:bodyPr wrap="square" rtlCol="0">
            <a:spAutoFit/>
          </a:bodyPr>
          <a:lstStyle/>
          <a:p>
            <a:pPr marL="88900" indent="-88900">
              <a:buFont typeface="Arial" panose="020B0604020202020204" pitchFamily="34" charset="0"/>
              <a:buChar char="•"/>
              <a:defRPr/>
            </a:pPr>
            <a:r>
              <a:rPr lang="ja-JP" altLang="en-US" sz="1200" dirty="0">
                <a:latin typeface="メイリオ" panose="020B0604030504040204" pitchFamily="50" charset="-128"/>
                <a:ea typeface="メイリオ" panose="020B0604030504040204" pitchFamily="50" charset="-128"/>
              </a:rPr>
              <a:t>企業・大学等と行政のマッチングを行う公民連携のワンストップ窓口として、府民・企業・行政にとっての「三方良し」による社会課題の解決を図る。</a:t>
            </a:r>
            <a:endParaRPr lang="en-US" altLang="ja-JP" sz="1200" dirty="0">
              <a:latin typeface="メイリオ" panose="020B0604030504040204" pitchFamily="50" charset="-128"/>
              <a:ea typeface="メイリオ" panose="020B0604030504040204" pitchFamily="50" charset="-128"/>
            </a:endParaRPr>
          </a:p>
        </p:txBody>
      </p:sp>
      <p:sp>
        <p:nvSpPr>
          <p:cNvPr id="102" name="四角形: 角を丸くする 101">
            <a:extLst>
              <a:ext uri="{FF2B5EF4-FFF2-40B4-BE49-F238E27FC236}">
                <a16:creationId xmlns:a16="http://schemas.microsoft.com/office/drawing/2014/main" id="{D9C690FD-A285-4BBE-9750-36E9AA1EE693}"/>
              </a:ext>
            </a:extLst>
          </p:cNvPr>
          <p:cNvSpPr/>
          <p:nvPr/>
        </p:nvSpPr>
        <p:spPr>
          <a:xfrm>
            <a:off x="6833802" y="3203975"/>
            <a:ext cx="2019865" cy="529373"/>
          </a:xfrm>
          <a:prstGeom prst="roundRect">
            <a:avLst/>
          </a:prstGeom>
          <a:solidFill>
            <a:schemeClr val="bg1"/>
          </a:solidFill>
          <a:ln w="19050">
            <a:solidFill>
              <a:schemeClr val="accent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r>
              <a:rPr kumimoji="1" lang="ja-JP" altLang="en-US" sz="1050" dirty="0">
                <a:solidFill>
                  <a:schemeClr val="tx1"/>
                </a:solidFill>
                <a:latin typeface="メイリオ" panose="020B0604030504040204" pitchFamily="50" charset="-128"/>
                <a:ea typeface="メイリオ" panose="020B0604030504040204" pitchFamily="50" charset="-128"/>
              </a:rPr>
              <a:t>アイデアを実現可能とする上で参考となる情報が得られる！</a:t>
            </a:r>
          </a:p>
        </p:txBody>
      </p:sp>
      <p:grpSp>
        <p:nvGrpSpPr>
          <p:cNvPr id="2079" name="グループ化 2078">
            <a:extLst>
              <a:ext uri="{FF2B5EF4-FFF2-40B4-BE49-F238E27FC236}">
                <a16:creationId xmlns:a16="http://schemas.microsoft.com/office/drawing/2014/main" id="{4BAFC168-3E1C-46F0-917F-DD7B0DF17A57}"/>
              </a:ext>
            </a:extLst>
          </p:cNvPr>
          <p:cNvGrpSpPr/>
          <p:nvPr/>
        </p:nvGrpSpPr>
        <p:grpSpPr>
          <a:xfrm>
            <a:off x="282344" y="3429000"/>
            <a:ext cx="2088000" cy="288000"/>
            <a:chOff x="262127" y="3190985"/>
            <a:chExt cx="2088000" cy="405771"/>
          </a:xfrm>
        </p:grpSpPr>
        <p:sp>
          <p:nvSpPr>
            <p:cNvPr id="105" name="四角形: 角を丸くする 104">
              <a:extLst>
                <a:ext uri="{FF2B5EF4-FFF2-40B4-BE49-F238E27FC236}">
                  <a16:creationId xmlns:a16="http://schemas.microsoft.com/office/drawing/2014/main" id="{48011506-FF1D-4394-A08E-53C07053FEA3}"/>
                </a:ext>
              </a:extLst>
            </p:cNvPr>
            <p:cNvSpPr/>
            <p:nvPr/>
          </p:nvSpPr>
          <p:spPr>
            <a:xfrm>
              <a:off x="262127" y="3190985"/>
              <a:ext cx="2088000" cy="405771"/>
            </a:xfrm>
            <a:prstGeom prst="roundRect">
              <a:avLst>
                <a:gd name="adj" fmla="val 27250"/>
              </a:avLst>
            </a:prstGeom>
            <a:solidFill>
              <a:schemeClr val="bg1"/>
            </a:solidFill>
            <a:ln w="19050">
              <a:solidFill>
                <a:schemeClr val="accent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0" rIns="0" rtlCol="0" anchor="t"/>
            <a:lstStyle/>
            <a:p>
              <a:endParaRPr kumimoji="1" lang="en-US" altLang="ja-JP" sz="1050" dirty="0">
                <a:solidFill>
                  <a:schemeClr val="tx1"/>
                </a:solidFill>
                <a:latin typeface="メイリオ" panose="020B0604030504040204" pitchFamily="50" charset="-128"/>
                <a:ea typeface="メイリオ" panose="020B0604030504040204" pitchFamily="50" charset="-128"/>
              </a:endParaRPr>
            </a:p>
          </p:txBody>
        </p:sp>
        <p:sp>
          <p:nvSpPr>
            <p:cNvPr id="113" name="四角形: 角を丸くする 112">
              <a:extLst>
                <a:ext uri="{FF2B5EF4-FFF2-40B4-BE49-F238E27FC236}">
                  <a16:creationId xmlns:a16="http://schemas.microsoft.com/office/drawing/2014/main" id="{E477D01D-E58A-430A-9F17-EA5AAC1F3F18}"/>
                </a:ext>
              </a:extLst>
            </p:cNvPr>
            <p:cNvSpPr/>
            <p:nvPr/>
          </p:nvSpPr>
          <p:spPr>
            <a:xfrm>
              <a:off x="299347" y="3251656"/>
              <a:ext cx="2047191" cy="256373"/>
            </a:xfrm>
            <a:prstGeom prst="roundRect">
              <a:avLst/>
            </a:prstGeom>
            <a:noFill/>
            <a:ln w="19050">
              <a:noFill/>
              <a:prstDash val="sysDot"/>
            </a:ln>
          </p:spPr>
          <p:style>
            <a:lnRef idx="2">
              <a:schemeClr val="accent1">
                <a:shade val="50000"/>
              </a:schemeClr>
            </a:lnRef>
            <a:fillRef idx="1">
              <a:schemeClr val="accent1"/>
            </a:fillRef>
            <a:effectRef idx="0">
              <a:schemeClr val="accent1"/>
            </a:effectRef>
            <a:fontRef idx="minor">
              <a:schemeClr val="lt1"/>
            </a:fontRef>
          </p:style>
          <p:txBody>
            <a:bodyPr lIns="0" rIns="0" rtlCol="0" anchor="t"/>
            <a:lstStyle/>
            <a:p>
              <a:r>
                <a:rPr lang="ja-JP" altLang="en-US" sz="1000" dirty="0">
                  <a:solidFill>
                    <a:schemeClr val="tx1"/>
                  </a:solidFill>
                  <a:latin typeface="メイリオ" panose="020B0604030504040204" pitchFamily="50" charset="-128"/>
                  <a:ea typeface="メイリオ" panose="020B0604030504040204" pitchFamily="50" charset="-128"/>
                </a:rPr>
                <a:t>対等な立場で「対話」ができる！</a:t>
              </a:r>
              <a:endParaRPr kumimoji="1" lang="en-US" altLang="ja-JP" sz="1000" dirty="0">
                <a:solidFill>
                  <a:schemeClr val="tx1"/>
                </a:solidFill>
                <a:latin typeface="メイリオ" panose="020B0604030504040204" pitchFamily="50" charset="-128"/>
                <a:ea typeface="メイリオ" panose="020B0604030504040204" pitchFamily="50" charset="-128"/>
              </a:endParaRPr>
            </a:p>
          </p:txBody>
        </p:sp>
      </p:grpSp>
      <p:sp>
        <p:nvSpPr>
          <p:cNvPr id="6" name="矢印: 下 5">
            <a:extLst>
              <a:ext uri="{FF2B5EF4-FFF2-40B4-BE49-F238E27FC236}">
                <a16:creationId xmlns:a16="http://schemas.microsoft.com/office/drawing/2014/main" id="{12507B85-455A-4747-BCAB-37E4E7ACBF08}"/>
              </a:ext>
            </a:extLst>
          </p:cNvPr>
          <p:cNvSpPr/>
          <p:nvPr/>
        </p:nvSpPr>
        <p:spPr>
          <a:xfrm>
            <a:off x="4352013" y="5958999"/>
            <a:ext cx="438716" cy="329504"/>
          </a:xfrm>
          <a:prstGeom prst="downArrow">
            <a:avLst/>
          </a:prstGeom>
          <a:solidFill>
            <a:srgbClr val="00B050"/>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t"/>
          <a:lstStyle/>
          <a:p>
            <a:pPr algn="ctr"/>
            <a:endParaRPr kumimoji="1" lang="ja-JP" altLang="en-US" sz="1050" b="1" dirty="0">
              <a:solidFill>
                <a:schemeClr val="tx1"/>
              </a:solidFill>
              <a:latin typeface="メイリオ" panose="020B0604030504040204" pitchFamily="50" charset="-128"/>
              <a:ea typeface="メイリオ" panose="020B0604030504040204" pitchFamily="50" charset="-128"/>
            </a:endParaRPr>
          </a:p>
        </p:txBody>
      </p:sp>
      <p:grpSp>
        <p:nvGrpSpPr>
          <p:cNvPr id="25" name="グループ化 24">
            <a:extLst>
              <a:ext uri="{FF2B5EF4-FFF2-40B4-BE49-F238E27FC236}">
                <a16:creationId xmlns:a16="http://schemas.microsoft.com/office/drawing/2014/main" id="{D4821E61-BC20-4E4E-9BE6-84BD8CB3B333}"/>
              </a:ext>
            </a:extLst>
          </p:cNvPr>
          <p:cNvGrpSpPr/>
          <p:nvPr/>
        </p:nvGrpSpPr>
        <p:grpSpPr>
          <a:xfrm>
            <a:off x="2996217" y="5079802"/>
            <a:ext cx="3116805" cy="911903"/>
            <a:chOff x="3055227" y="5075978"/>
            <a:chExt cx="3116805" cy="911903"/>
          </a:xfrm>
        </p:grpSpPr>
        <p:sp>
          <p:nvSpPr>
            <p:cNvPr id="67" name="楕円 66">
              <a:extLst>
                <a:ext uri="{FF2B5EF4-FFF2-40B4-BE49-F238E27FC236}">
                  <a16:creationId xmlns:a16="http://schemas.microsoft.com/office/drawing/2014/main" id="{0F745644-523E-40B9-B514-616A6995FACC}"/>
                </a:ext>
              </a:extLst>
            </p:cNvPr>
            <p:cNvSpPr/>
            <p:nvPr/>
          </p:nvSpPr>
          <p:spPr>
            <a:xfrm>
              <a:off x="3055227" y="5075978"/>
              <a:ext cx="911903" cy="911903"/>
            </a:xfrm>
            <a:prstGeom prst="ellipse">
              <a:avLst/>
            </a:prstGeom>
            <a:solidFill>
              <a:srgbClr val="00B050"/>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108000" rIns="0" bIns="0" rtlCol="0" anchor="ctr"/>
            <a:lstStyle/>
            <a:p>
              <a:pPr algn="ctr">
                <a:lnSpc>
                  <a:spcPts val="2300"/>
                </a:lnSpc>
              </a:pPr>
              <a:r>
                <a:rPr kumimoji="1" lang="ja-JP" altLang="en-US" sz="2400" b="1" dirty="0">
                  <a:solidFill>
                    <a:schemeClr val="bg1"/>
                  </a:solidFill>
                  <a:latin typeface="メイリオ" panose="020B0604030504040204" pitchFamily="50" charset="-128"/>
                  <a:ea typeface="メイリオ" panose="020B0604030504040204" pitchFamily="50" charset="-128"/>
                </a:rPr>
                <a:t>民</a:t>
              </a:r>
              <a:endParaRPr lang="en-US" altLang="ja-JP" sz="2400" b="1" dirty="0">
                <a:solidFill>
                  <a:schemeClr val="bg1"/>
                </a:solidFill>
                <a:latin typeface="メイリオ" panose="020B0604030504040204" pitchFamily="50" charset="-128"/>
                <a:ea typeface="メイリオ" panose="020B0604030504040204" pitchFamily="50" charset="-128"/>
              </a:endParaRPr>
            </a:p>
          </p:txBody>
        </p:sp>
        <p:sp>
          <p:nvSpPr>
            <p:cNvPr id="68" name="楕円 67">
              <a:extLst>
                <a:ext uri="{FF2B5EF4-FFF2-40B4-BE49-F238E27FC236}">
                  <a16:creationId xmlns:a16="http://schemas.microsoft.com/office/drawing/2014/main" id="{6A6EFF8C-2DD3-4119-914A-6A3CCFCDD9FF}"/>
                </a:ext>
              </a:extLst>
            </p:cNvPr>
            <p:cNvSpPr/>
            <p:nvPr/>
          </p:nvSpPr>
          <p:spPr>
            <a:xfrm>
              <a:off x="5260129" y="5075978"/>
              <a:ext cx="911903" cy="911903"/>
            </a:xfrm>
            <a:prstGeom prst="ellipse">
              <a:avLst/>
            </a:prstGeom>
            <a:solidFill>
              <a:srgbClr val="00B050"/>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108000" rIns="0" bIns="0" rtlCol="0" anchor="ctr"/>
            <a:lstStyle/>
            <a:p>
              <a:pPr algn="ctr">
                <a:lnSpc>
                  <a:spcPts val="2300"/>
                </a:lnSpc>
              </a:pPr>
              <a:r>
                <a:rPr kumimoji="1" lang="ja-JP" altLang="en-US" sz="2400" b="1" dirty="0">
                  <a:solidFill>
                    <a:schemeClr val="bg1"/>
                  </a:solidFill>
                  <a:latin typeface="メイリオ" panose="020B0604030504040204" pitchFamily="50" charset="-128"/>
                  <a:ea typeface="メイリオ" panose="020B0604030504040204" pitchFamily="50" charset="-128"/>
                </a:rPr>
                <a:t>公</a:t>
              </a:r>
              <a:endParaRPr lang="en-US" altLang="ja-JP" sz="2400" b="1" dirty="0">
                <a:solidFill>
                  <a:schemeClr val="bg1"/>
                </a:solidFill>
                <a:latin typeface="メイリオ" panose="020B0604030504040204" pitchFamily="50" charset="-128"/>
                <a:ea typeface="メイリオ" panose="020B0604030504040204" pitchFamily="50" charset="-128"/>
              </a:endParaRPr>
            </a:p>
          </p:txBody>
        </p:sp>
        <p:sp>
          <p:nvSpPr>
            <p:cNvPr id="13" name="十字形 12">
              <a:extLst>
                <a:ext uri="{FF2B5EF4-FFF2-40B4-BE49-F238E27FC236}">
                  <a16:creationId xmlns:a16="http://schemas.microsoft.com/office/drawing/2014/main" id="{F51C7B42-A998-4845-93C6-587F429450EA}"/>
                </a:ext>
              </a:extLst>
            </p:cNvPr>
            <p:cNvSpPr/>
            <p:nvPr/>
          </p:nvSpPr>
          <p:spPr>
            <a:xfrm rot="2699791">
              <a:off x="4351907" y="5270207"/>
              <a:ext cx="523445" cy="523444"/>
            </a:xfrm>
            <a:prstGeom prst="plus">
              <a:avLst>
                <a:gd name="adj" fmla="val 45483"/>
              </a:avLst>
            </a:prstGeom>
            <a:solidFill>
              <a:srgbClr val="00B050"/>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t"/>
            <a:lstStyle/>
            <a:p>
              <a:pPr algn="ctr"/>
              <a:endParaRPr kumimoji="1" lang="ja-JP" altLang="en-US" sz="1050" b="1" dirty="0">
                <a:solidFill>
                  <a:schemeClr val="tx1"/>
                </a:solidFill>
                <a:latin typeface="メイリオ" panose="020B0604030504040204" pitchFamily="50" charset="-128"/>
                <a:ea typeface="メイリオ" panose="020B0604030504040204" pitchFamily="50" charset="-128"/>
              </a:endParaRPr>
            </a:p>
          </p:txBody>
        </p:sp>
      </p:grpSp>
      <p:sp>
        <p:nvSpPr>
          <p:cNvPr id="80" name="正方形/長方形 79">
            <a:extLst>
              <a:ext uri="{FF2B5EF4-FFF2-40B4-BE49-F238E27FC236}">
                <a16:creationId xmlns:a16="http://schemas.microsoft.com/office/drawing/2014/main" id="{BA272294-70E3-4330-B686-38C84B96DB44}"/>
              </a:ext>
            </a:extLst>
          </p:cNvPr>
          <p:cNvSpPr/>
          <p:nvPr/>
        </p:nvSpPr>
        <p:spPr>
          <a:xfrm>
            <a:off x="1495510" y="6277938"/>
            <a:ext cx="6151722" cy="475634"/>
          </a:xfrm>
          <a:prstGeom prst="rect">
            <a:avLst/>
          </a:prstGeom>
          <a:noFill/>
          <a:ln w="9525">
            <a:noFill/>
          </a:ln>
          <a:effectLst>
            <a:outerShdw blurRad="12700" dist="25400" dir="2700000" algn="tl" rotWithShape="0">
              <a:srgbClr val="FFFF00"/>
            </a:outerShdw>
          </a:effectLst>
        </p:spPr>
        <p:style>
          <a:lnRef idx="2">
            <a:schemeClr val="accent1">
              <a:shade val="50000"/>
            </a:schemeClr>
          </a:lnRef>
          <a:fillRef idx="1">
            <a:schemeClr val="accent1"/>
          </a:fillRef>
          <a:effectRef idx="0">
            <a:schemeClr val="accent1"/>
          </a:effectRef>
          <a:fontRef idx="minor">
            <a:schemeClr val="lt1"/>
          </a:fontRef>
        </p:style>
        <p:txBody>
          <a:bodyPr lIns="72000" tIns="180000" rIns="72000" rtlCol="0" anchor="t"/>
          <a:lstStyle/>
          <a:p>
            <a:pPr algn="ctr">
              <a:lnSpc>
                <a:spcPts val="1920"/>
              </a:lnSpc>
            </a:pPr>
            <a:r>
              <a:rPr kumimoji="1" lang="ja-JP" altLang="en-US" sz="2000" b="1" dirty="0">
                <a:solidFill>
                  <a:srgbClr val="008047"/>
                </a:solidFill>
                <a:latin typeface="メイリオ" panose="020B0604030504040204" pitchFamily="50" charset="-128"/>
                <a:ea typeface="メイリオ" panose="020B0604030504040204" pitchFamily="50" charset="-128"/>
              </a:rPr>
              <a:t>「強み」を束ね、新しい価値を生み出す。</a:t>
            </a:r>
            <a:endParaRPr kumimoji="1" lang="en-US" altLang="ja-JP" sz="2000" b="1" dirty="0">
              <a:solidFill>
                <a:srgbClr val="008047"/>
              </a:solidFill>
              <a:latin typeface="メイリオ" panose="020B0604030504040204" pitchFamily="50" charset="-128"/>
              <a:ea typeface="メイリオ" panose="020B0604030504040204" pitchFamily="50" charset="-128"/>
            </a:endParaRPr>
          </a:p>
        </p:txBody>
      </p:sp>
      <p:sp>
        <p:nvSpPr>
          <p:cNvPr id="89" name="角丸四角形 46">
            <a:extLst>
              <a:ext uri="{FF2B5EF4-FFF2-40B4-BE49-F238E27FC236}">
                <a16:creationId xmlns:a16="http://schemas.microsoft.com/office/drawing/2014/main" id="{7117DD33-D1E6-4664-81A1-5F745ED5BF3B}"/>
              </a:ext>
            </a:extLst>
          </p:cNvPr>
          <p:cNvSpPr/>
          <p:nvPr/>
        </p:nvSpPr>
        <p:spPr>
          <a:xfrm>
            <a:off x="148413" y="4707544"/>
            <a:ext cx="2239658" cy="252000"/>
          </a:xfrm>
          <a:prstGeom prst="roundRect">
            <a:avLst>
              <a:gd name="adj" fmla="val 14009"/>
            </a:avLst>
          </a:prstGeom>
          <a:solidFill>
            <a:srgbClr val="00468B"/>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36000" tIns="45720" rIns="36000" bIns="45720" numCol="1" spcCol="0" rtlCol="0" fromWordArt="0" anchor="ctr" anchorCtr="0" forceAA="0" compatLnSpc="1">
            <a:prstTxWarp prst="textNoShape">
              <a:avLst/>
            </a:prstTxWarp>
            <a:noAutofit/>
          </a:bodyPr>
          <a:lstStyle/>
          <a:p>
            <a:pPr algn="ctr"/>
            <a:r>
              <a:rPr lang="ja-JP" altLang="en-US" sz="11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公民戦略連携デスクのミッション</a:t>
            </a:r>
            <a:endParaRPr lang="en-US" altLang="ja-JP" sz="11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p:txBody>
      </p:sp>
      <p:grpSp>
        <p:nvGrpSpPr>
          <p:cNvPr id="24" name="グループ化 23">
            <a:extLst>
              <a:ext uri="{FF2B5EF4-FFF2-40B4-BE49-F238E27FC236}">
                <a16:creationId xmlns:a16="http://schemas.microsoft.com/office/drawing/2014/main" id="{455B6B0F-34CC-4B67-B62B-C6C3F62138CA}"/>
              </a:ext>
            </a:extLst>
          </p:cNvPr>
          <p:cNvGrpSpPr/>
          <p:nvPr/>
        </p:nvGrpSpPr>
        <p:grpSpPr>
          <a:xfrm>
            <a:off x="6383071" y="5019446"/>
            <a:ext cx="2193748" cy="1032615"/>
            <a:chOff x="6383697" y="5000601"/>
            <a:chExt cx="2193748" cy="1032615"/>
          </a:xfrm>
        </p:grpSpPr>
        <p:grpSp>
          <p:nvGrpSpPr>
            <p:cNvPr id="16" name="グループ化 15">
              <a:extLst>
                <a:ext uri="{FF2B5EF4-FFF2-40B4-BE49-F238E27FC236}">
                  <a16:creationId xmlns:a16="http://schemas.microsoft.com/office/drawing/2014/main" id="{569D5CF0-1BA1-433A-A0B8-69445E10034D}"/>
                </a:ext>
              </a:extLst>
            </p:cNvPr>
            <p:cNvGrpSpPr/>
            <p:nvPr/>
          </p:nvGrpSpPr>
          <p:grpSpPr>
            <a:xfrm>
              <a:off x="6597851" y="5084908"/>
              <a:ext cx="1668305" cy="864000"/>
              <a:chOff x="6822250" y="5155385"/>
              <a:chExt cx="1668305" cy="1063925"/>
            </a:xfrm>
            <a:solidFill>
              <a:schemeClr val="accent3">
                <a:lumMod val="20000"/>
                <a:lumOff val="80000"/>
              </a:schemeClr>
            </a:solidFill>
          </p:grpSpPr>
          <p:sp>
            <p:nvSpPr>
              <p:cNvPr id="12" name="四角形: 角を丸くする 11">
                <a:extLst>
                  <a:ext uri="{FF2B5EF4-FFF2-40B4-BE49-F238E27FC236}">
                    <a16:creationId xmlns:a16="http://schemas.microsoft.com/office/drawing/2014/main" id="{E759CD12-9EF1-4AA3-8BEC-4EE87F6DFE33}"/>
                  </a:ext>
                </a:extLst>
              </p:cNvPr>
              <p:cNvSpPr/>
              <p:nvPr/>
            </p:nvSpPr>
            <p:spPr>
              <a:xfrm>
                <a:off x="6822250" y="5155385"/>
                <a:ext cx="1668305" cy="319153"/>
              </a:xfrm>
              <a:prstGeom prst="roundRect">
                <a:avLst/>
              </a:prstGeom>
              <a:grpFill/>
              <a:ln w="19050">
                <a:solidFill>
                  <a:srgbClr val="008047"/>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72000" rtlCol="0" anchor="t"/>
              <a:lstStyle/>
              <a:p>
                <a:pPr algn="ctr"/>
                <a:r>
                  <a:rPr kumimoji="1" lang="ja-JP" altLang="en-US" sz="1100" b="1" dirty="0">
                    <a:solidFill>
                      <a:schemeClr val="tx1"/>
                    </a:solidFill>
                    <a:latin typeface="メイリオ" panose="020B0604030504040204" pitchFamily="50" charset="-128"/>
                    <a:ea typeface="メイリオ" panose="020B0604030504040204" pitchFamily="50" charset="-128"/>
                  </a:rPr>
                  <a:t>信頼性・信用性</a:t>
                </a:r>
              </a:p>
            </p:txBody>
          </p:sp>
          <p:sp>
            <p:nvSpPr>
              <p:cNvPr id="75" name="四角形: 角を丸くする 74">
                <a:extLst>
                  <a:ext uri="{FF2B5EF4-FFF2-40B4-BE49-F238E27FC236}">
                    <a16:creationId xmlns:a16="http://schemas.microsoft.com/office/drawing/2014/main" id="{4739501F-6287-48D0-8FAC-DB44B6ADD988}"/>
                  </a:ext>
                </a:extLst>
              </p:cNvPr>
              <p:cNvSpPr/>
              <p:nvPr/>
            </p:nvSpPr>
            <p:spPr>
              <a:xfrm>
                <a:off x="6822250" y="5530877"/>
                <a:ext cx="1668305" cy="319153"/>
              </a:xfrm>
              <a:prstGeom prst="roundRect">
                <a:avLst/>
              </a:prstGeom>
              <a:grpFill/>
              <a:ln w="19050">
                <a:solidFill>
                  <a:srgbClr val="008047"/>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72000" rtlCol="0" anchor="t"/>
              <a:lstStyle/>
              <a:p>
                <a:pPr algn="ctr"/>
                <a:r>
                  <a:rPr kumimoji="1" lang="ja-JP" altLang="en-US" sz="1100" b="1" dirty="0">
                    <a:solidFill>
                      <a:schemeClr val="tx1"/>
                    </a:solidFill>
                    <a:latin typeface="メイリオ" panose="020B0604030504040204" pitchFamily="50" charset="-128"/>
                    <a:ea typeface="メイリオ" panose="020B0604030504040204" pitchFamily="50" charset="-128"/>
                  </a:rPr>
                  <a:t>公共性</a:t>
                </a:r>
              </a:p>
            </p:txBody>
          </p:sp>
          <p:sp>
            <p:nvSpPr>
              <p:cNvPr id="76" name="四角形: 角を丸くする 75">
                <a:extLst>
                  <a:ext uri="{FF2B5EF4-FFF2-40B4-BE49-F238E27FC236}">
                    <a16:creationId xmlns:a16="http://schemas.microsoft.com/office/drawing/2014/main" id="{35642CAD-D018-4C18-A8EE-50FE97F9C6BA}"/>
                  </a:ext>
                </a:extLst>
              </p:cNvPr>
              <p:cNvSpPr/>
              <p:nvPr/>
            </p:nvSpPr>
            <p:spPr>
              <a:xfrm>
                <a:off x="6822250" y="5900157"/>
                <a:ext cx="1668305" cy="319153"/>
              </a:xfrm>
              <a:prstGeom prst="roundRect">
                <a:avLst/>
              </a:prstGeom>
              <a:grpFill/>
              <a:ln w="19050">
                <a:solidFill>
                  <a:srgbClr val="008047"/>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72000" rtlCol="0" anchor="t"/>
              <a:lstStyle/>
              <a:p>
                <a:pPr algn="ctr"/>
                <a:r>
                  <a:rPr kumimoji="1" lang="ja-JP" altLang="en-US" sz="1100" b="1" dirty="0">
                    <a:solidFill>
                      <a:schemeClr val="tx1"/>
                    </a:solidFill>
                    <a:latin typeface="メイリオ" panose="020B0604030504040204" pitchFamily="50" charset="-128"/>
                    <a:ea typeface="メイリオ" panose="020B0604030504040204" pitchFamily="50" charset="-128"/>
                  </a:rPr>
                  <a:t>安定性・継続性</a:t>
                </a:r>
              </a:p>
            </p:txBody>
          </p:sp>
        </p:grpSp>
        <p:grpSp>
          <p:nvGrpSpPr>
            <p:cNvPr id="98" name="グループ化 97">
              <a:extLst>
                <a:ext uri="{FF2B5EF4-FFF2-40B4-BE49-F238E27FC236}">
                  <a16:creationId xmlns:a16="http://schemas.microsoft.com/office/drawing/2014/main" id="{6803904F-6AE2-4767-8F6C-36D5AF6F05F5}"/>
                </a:ext>
              </a:extLst>
            </p:cNvPr>
            <p:cNvGrpSpPr/>
            <p:nvPr/>
          </p:nvGrpSpPr>
          <p:grpSpPr>
            <a:xfrm>
              <a:off x="6383697" y="5000601"/>
              <a:ext cx="117233" cy="1032615"/>
              <a:chOff x="6742830" y="5017422"/>
              <a:chExt cx="291161" cy="936001"/>
            </a:xfrm>
          </p:grpSpPr>
          <p:cxnSp>
            <p:nvCxnSpPr>
              <p:cNvPr id="99" name="直線コネクタ 98">
                <a:extLst>
                  <a:ext uri="{FF2B5EF4-FFF2-40B4-BE49-F238E27FC236}">
                    <a16:creationId xmlns:a16="http://schemas.microsoft.com/office/drawing/2014/main" id="{B10A3401-4171-4094-942F-A8FA0AF4E1A8}"/>
                  </a:ext>
                </a:extLst>
              </p:cNvPr>
              <p:cNvCxnSpPr>
                <a:cxnSpLocks/>
              </p:cNvCxnSpPr>
              <p:nvPr/>
            </p:nvCxnSpPr>
            <p:spPr>
              <a:xfrm flipH="1">
                <a:off x="6742830" y="5017422"/>
                <a:ext cx="29116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4" name="直線コネクタ 103">
                <a:extLst>
                  <a:ext uri="{FF2B5EF4-FFF2-40B4-BE49-F238E27FC236}">
                    <a16:creationId xmlns:a16="http://schemas.microsoft.com/office/drawing/2014/main" id="{845C5E3F-173A-4E22-B00F-CECEB5AB55B2}"/>
                  </a:ext>
                </a:extLst>
              </p:cNvPr>
              <p:cNvCxnSpPr>
                <a:cxnSpLocks/>
              </p:cNvCxnSpPr>
              <p:nvPr/>
            </p:nvCxnSpPr>
            <p:spPr>
              <a:xfrm flipH="1">
                <a:off x="6742830" y="5953423"/>
                <a:ext cx="29116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6" name="直線コネクタ 105">
                <a:extLst>
                  <a:ext uri="{FF2B5EF4-FFF2-40B4-BE49-F238E27FC236}">
                    <a16:creationId xmlns:a16="http://schemas.microsoft.com/office/drawing/2014/main" id="{537C776E-7B81-41B6-8148-4ECB6F6A9BF3}"/>
                  </a:ext>
                </a:extLst>
              </p:cNvPr>
              <p:cNvCxnSpPr>
                <a:cxnSpLocks/>
              </p:cNvCxnSpPr>
              <p:nvPr/>
            </p:nvCxnSpPr>
            <p:spPr>
              <a:xfrm rot="16200000" flipH="1">
                <a:off x="6274831" y="5485423"/>
                <a:ext cx="936000" cy="0"/>
              </a:xfrm>
              <a:prstGeom prst="line">
                <a:avLst/>
              </a:prstGeom>
            </p:spPr>
            <p:style>
              <a:lnRef idx="1">
                <a:schemeClr val="accent1"/>
              </a:lnRef>
              <a:fillRef idx="0">
                <a:schemeClr val="accent1"/>
              </a:fillRef>
              <a:effectRef idx="0">
                <a:schemeClr val="accent1"/>
              </a:effectRef>
              <a:fontRef idx="minor">
                <a:schemeClr val="tx1"/>
              </a:fontRef>
            </p:style>
          </p:cxnSp>
        </p:grpSp>
        <p:sp>
          <p:nvSpPr>
            <p:cNvPr id="22" name="四角形: 角を丸くする 21">
              <a:extLst>
                <a:ext uri="{FF2B5EF4-FFF2-40B4-BE49-F238E27FC236}">
                  <a16:creationId xmlns:a16="http://schemas.microsoft.com/office/drawing/2014/main" id="{0253737D-6EE8-4C2B-92AA-7FB5024AE77E}"/>
                </a:ext>
              </a:extLst>
            </p:cNvPr>
            <p:cNvSpPr/>
            <p:nvPr/>
          </p:nvSpPr>
          <p:spPr>
            <a:xfrm>
              <a:off x="8314250" y="5084908"/>
              <a:ext cx="263195" cy="864000"/>
            </a:xfrm>
            <a:prstGeom prst="roundRect">
              <a:avLst/>
            </a:prstGeom>
            <a:solidFill>
              <a:srgbClr val="008047"/>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vert="eaVert" lIns="72000" tIns="72000" rIns="36000" bIns="72000" rtlCol="0" anchor="t"/>
            <a:lstStyle/>
            <a:p>
              <a:pPr algn="ctr"/>
              <a:r>
                <a:rPr kumimoji="1" lang="ja-JP" altLang="en-US" sz="1050" b="1" dirty="0">
                  <a:solidFill>
                    <a:schemeClr val="bg1"/>
                  </a:solidFill>
                  <a:latin typeface="メイリオ" panose="020B0604030504040204" pitchFamily="50" charset="-128"/>
                  <a:ea typeface="メイリオ" panose="020B0604030504040204" pitchFamily="50" charset="-128"/>
                </a:rPr>
                <a:t>行政の強み</a:t>
              </a:r>
            </a:p>
          </p:txBody>
        </p:sp>
      </p:grpSp>
      <p:grpSp>
        <p:nvGrpSpPr>
          <p:cNvPr id="23" name="グループ化 22">
            <a:extLst>
              <a:ext uri="{FF2B5EF4-FFF2-40B4-BE49-F238E27FC236}">
                <a16:creationId xmlns:a16="http://schemas.microsoft.com/office/drawing/2014/main" id="{FC4483A9-AF73-4E4E-BC22-D6C2F8D9DA4C}"/>
              </a:ext>
            </a:extLst>
          </p:cNvPr>
          <p:cNvGrpSpPr/>
          <p:nvPr/>
        </p:nvGrpSpPr>
        <p:grpSpPr>
          <a:xfrm>
            <a:off x="566555" y="5019446"/>
            <a:ext cx="2159614" cy="1032615"/>
            <a:chOff x="567181" y="5000601"/>
            <a:chExt cx="2159614" cy="1032615"/>
          </a:xfrm>
        </p:grpSpPr>
        <p:grpSp>
          <p:nvGrpSpPr>
            <p:cNvPr id="15" name="グループ化 14">
              <a:extLst>
                <a:ext uri="{FF2B5EF4-FFF2-40B4-BE49-F238E27FC236}">
                  <a16:creationId xmlns:a16="http://schemas.microsoft.com/office/drawing/2014/main" id="{F6CC3CBE-AA2C-486B-8C2E-CF84D75DF88F}"/>
                </a:ext>
              </a:extLst>
            </p:cNvPr>
            <p:cNvGrpSpPr/>
            <p:nvPr/>
          </p:nvGrpSpPr>
          <p:grpSpPr>
            <a:xfrm>
              <a:off x="878470" y="5084908"/>
              <a:ext cx="1668305" cy="864000"/>
              <a:chOff x="407926" y="5327858"/>
              <a:chExt cx="1668305" cy="1063925"/>
            </a:xfrm>
            <a:solidFill>
              <a:schemeClr val="accent3">
                <a:lumMod val="20000"/>
                <a:lumOff val="80000"/>
              </a:schemeClr>
            </a:solidFill>
          </p:grpSpPr>
          <p:sp>
            <p:nvSpPr>
              <p:cNvPr id="77" name="四角形: 角を丸くする 76">
                <a:extLst>
                  <a:ext uri="{FF2B5EF4-FFF2-40B4-BE49-F238E27FC236}">
                    <a16:creationId xmlns:a16="http://schemas.microsoft.com/office/drawing/2014/main" id="{DA4E2066-A695-4D2E-B7FA-EF433AE58F2C}"/>
                  </a:ext>
                </a:extLst>
              </p:cNvPr>
              <p:cNvSpPr/>
              <p:nvPr/>
            </p:nvSpPr>
            <p:spPr>
              <a:xfrm>
                <a:off x="407926" y="5327858"/>
                <a:ext cx="1668305" cy="319153"/>
              </a:xfrm>
              <a:prstGeom prst="roundRect">
                <a:avLst/>
              </a:prstGeom>
              <a:grpFill/>
              <a:ln w="19050">
                <a:solidFill>
                  <a:srgbClr val="008047"/>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72000" rtlCol="0" anchor="t"/>
              <a:lstStyle/>
              <a:p>
                <a:pPr algn="ctr"/>
                <a:r>
                  <a:rPr kumimoji="1" lang="ja-JP" altLang="en-US" sz="1100" b="1" dirty="0">
                    <a:solidFill>
                      <a:schemeClr val="tx1"/>
                    </a:solidFill>
                    <a:latin typeface="メイリオ" panose="020B0604030504040204" pitchFamily="50" charset="-128"/>
                    <a:ea typeface="メイリオ" panose="020B0604030504040204" pitchFamily="50" charset="-128"/>
                  </a:rPr>
                  <a:t>スピード感</a:t>
                </a:r>
              </a:p>
            </p:txBody>
          </p:sp>
          <p:sp>
            <p:nvSpPr>
              <p:cNvPr id="78" name="四角形: 角を丸くする 77">
                <a:extLst>
                  <a:ext uri="{FF2B5EF4-FFF2-40B4-BE49-F238E27FC236}">
                    <a16:creationId xmlns:a16="http://schemas.microsoft.com/office/drawing/2014/main" id="{96800873-32DF-4556-9F16-F119C892E6E4}"/>
                  </a:ext>
                </a:extLst>
              </p:cNvPr>
              <p:cNvSpPr/>
              <p:nvPr/>
            </p:nvSpPr>
            <p:spPr>
              <a:xfrm>
                <a:off x="407926" y="5703350"/>
                <a:ext cx="1668305" cy="319153"/>
              </a:xfrm>
              <a:prstGeom prst="roundRect">
                <a:avLst/>
              </a:prstGeom>
              <a:grpFill/>
              <a:ln w="19050">
                <a:solidFill>
                  <a:srgbClr val="008047"/>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72000" rtlCol="0" anchor="t"/>
              <a:lstStyle/>
              <a:p>
                <a:pPr algn="ctr"/>
                <a:r>
                  <a:rPr kumimoji="1" lang="ja-JP" altLang="en-US" sz="1100" b="1" dirty="0">
                    <a:solidFill>
                      <a:schemeClr val="tx1"/>
                    </a:solidFill>
                    <a:latin typeface="メイリオ" panose="020B0604030504040204" pitchFamily="50" charset="-128"/>
                    <a:ea typeface="メイリオ" panose="020B0604030504040204" pitchFamily="50" charset="-128"/>
                  </a:rPr>
                  <a:t>社会変化への対応力</a:t>
                </a:r>
              </a:p>
            </p:txBody>
          </p:sp>
          <p:sp>
            <p:nvSpPr>
              <p:cNvPr id="79" name="四角形: 角を丸くする 78">
                <a:extLst>
                  <a:ext uri="{FF2B5EF4-FFF2-40B4-BE49-F238E27FC236}">
                    <a16:creationId xmlns:a16="http://schemas.microsoft.com/office/drawing/2014/main" id="{7D7BDB04-88FC-449D-8A91-040AC9EA759B}"/>
                  </a:ext>
                </a:extLst>
              </p:cNvPr>
              <p:cNvSpPr/>
              <p:nvPr/>
            </p:nvSpPr>
            <p:spPr>
              <a:xfrm>
                <a:off x="407926" y="6072630"/>
                <a:ext cx="1668305" cy="319153"/>
              </a:xfrm>
              <a:prstGeom prst="roundRect">
                <a:avLst/>
              </a:prstGeom>
              <a:grpFill/>
              <a:ln w="19050">
                <a:solidFill>
                  <a:srgbClr val="008047"/>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72000" rtlCol="0" anchor="t"/>
              <a:lstStyle/>
              <a:p>
                <a:pPr algn="ctr"/>
                <a:r>
                  <a:rPr kumimoji="1" lang="ja-JP" altLang="en-US" sz="1100" b="1" dirty="0">
                    <a:solidFill>
                      <a:schemeClr val="tx1"/>
                    </a:solidFill>
                    <a:latin typeface="メイリオ" panose="020B0604030504040204" pitchFamily="50" charset="-128"/>
                    <a:ea typeface="メイリオ" panose="020B0604030504040204" pitchFamily="50" charset="-128"/>
                  </a:rPr>
                  <a:t>多様な資源</a:t>
                </a:r>
              </a:p>
            </p:txBody>
          </p:sp>
        </p:grpSp>
        <p:sp>
          <p:nvSpPr>
            <p:cNvPr id="107" name="四角形: 角を丸くする 106">
              <a:extLst>
                <a:ext uri="{FF2B5EF4-FFF2-40B4-BE49-F238E27FC236}">
                  <a16:creationId xmlns:a16="http://schemas.microsoft.com/office/drawing/2014/main" id="{6D2FCB48-E598-46F2-B152-FA5834AE4665}"/>
                </a:ext>
              </a:extLst>
            </p:cNvPr>
            <p:cNvSpPr/>
            <p:nvPr/>
          </p:nvSpPr>
          <p:spPr>
            <a:xfrm>
              <a:off x="567181" y="5084908"/>
              <a:ext cx="263195" cy="864000"/>
            </a:xfrm>
            <a:prstGeom prst="roundRect">
              <a:avLst/>
            </a:prstGeom>
            <a:solidFill>
              <a:srgbClr val="008047"/>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vert="eaVert" lIns="72000" tIns="72000" rIns="36000" bIns="72000" rtlCol="0" anchor="t"/>
            <a:lstStyle/>
            <a:p>
              <a:pPr algn="ctr"/>
              <a:r>
                <a:rPr kumimoji="1" lang="ja-JP" altLang="en-US" sz="1050" b="1" dirty="0">
                  <a:solidFill>
                    <a:schemeClr val="bg1"/>
                  </a:solidFill>
                  <a:latin typeface="メイリオ" panose="020B0604030504040204" pitchFamily="50" charset="-128"/>
                  <a:ea typeface="メイリオ" panose="020B0604030504040204" pitchFamily="50" charset="-128"/>
                </a:rPr>
                <a:t>企業の強み</a:t>
              </a:r>
            </a:p>
          </p:txBody>
        </p:sp>
        <p:grpSp>
          <p:nvGrpSpPr>
            <p:cNvPr id="108" name="グループ化 107">
              <a:extLst>
                <a:ext uri="{FF2B5EF4-FFF2-40B4-BE49-F238E27FC236}">
                  <a16:creationId xmlns:a16="http://schemas.microsoft.com/office/drawing/2014/main" id="{750690B6-AD46-49B5-BBFE-747146027D12}"/>
                </a:ext>
              </a:extLst>
            </p:cNvPr>
            <p:cNvGrpSpPr/>
            <p:nvPr/>
          </p:nvGrpSpPr>
          <p:grpSpPr>
            <a:xfrm flipH="1">
              <a:off x="2609562" y="5000601"/>
              <a:ext cx="117233" cy="1032615"/>
              <a:chOff x="6742830" y="5017422"/>
              <a:chExt cx="291161" cy="936001"/>
            </a:xfrm>
          </p:grpSpPr>
          <p:cxnSp>
            <p:nvCxnSpPr>
              <p:cNvPr id="109" name="直線コネクタ 108">
                <a:extLst>
                  <a:ext uri="{FF2B5EF4-FFF2-40B4-BE49-F238E27FC236}">
                    <a16:creationId xmlns:a16="http://schemas.microsoft.com/office/drawing/2014/main" id="{82D2150D-3A8E-41D4-85B9-0830A8525285}"/>
                  </a:ext>
                </a:extLst>
              </p:cNvPr>
              <p:cNvCxnSpPr>
                <a:cxnSpLocks/>
              </p:cNvCxnSpPr>
              <p:nvPr/>
            </p:nvCxnSpPr>
            <p:spPr>
              <a:xfrm flipH="1">
                <a:off x="6742830" y="5017422"/>
                <a:ext cx="29116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0" name="直線コネクタ 109">
                <a:extLst>
                  <a:ext uri="{FF2B5EF4-FFF2-40B4-BE49-F238E27FC236}">
                    <a16:creationId xmlns:a16="http://schemas.microsoft.com/office/drawing/2014/main" id="{DFF7C23A-D312-4369-AFAD-44DE3FD91570}"/>
                  </a:ext>
                </a:extLst>
              </p:cNvPr>
              <p:cNvCxnSpPr>
                <a:cxnSpLocks/>
              </p:cNvCxnSpPr>
              <p:nvPr/>
            </p:nvCxnSpPr>
            <p:spPr>
              <a:xfrm flipH="1">
                <a:off x="6742830" y="5953423"/>
                <a:ext cx="29116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1" name="直線コネクタ 110">
                <a:extLst>
                  <a:ext uri="{FF2B5EF4-FFF2-40B4-BE49-F238E27FC236}">
                    <a16:creationId xmlns:a16="http://schemas.microsoft.com/office/drawing/2014/main" id="{D1B243D8-3EA1-47D0-93D3-EEDCAFB0C9CD}"/>
                  </a:ext>
                </a:extLst>
              </p:cNvPr>
              <p:cNvCxnSpPr>
                <a:cxnSpLocks/>
              </p:cNvCxnSpPr>
              <p:nvPr/>
            </p:nvCxnSpPr>
            <p:spPr>
              <a:xfrm rot="16200000" flipH="1">
                <a:off x="6274831" y="5485423"/>
                <a:ext cx="936000" cy="0"/>
              </a:xfrm>
              <a:prstGeom prst="line">
                <a:avLst/>
              </a:prstGeom>
            </p:spPr>
            <p:style>
              <a:lnRef idx="1">
                <a:schemeClr val="accent1"/>
              </a:lnRef>
              <a:fillRef idx="0">
                <a:schemeClr val="accent1"/>
              </a:fillRef>
              <a:effectRef idx="0">
                <a:schemeClr val="accent1"/>
              </a:effectRef>
              <a:fontRef idx="minor">
                <a:schemeClr val="tx1"/>
              </a:fontRef>
            </p:style>
          </p:cxnSp>
        </p:grpSp>
      </p:grpSp>
      <p:sp>
        <p:nvSpPr>
          <p:cNvPr id="2" name="スライド番号プレースホルダー 1">
            <a:extLst>
              <a:ext uri="{FF2B5EF4-FFF2-40B4-BE49-F238E27FC236}">
                <a16:creationId xmlns:a16="http://schemas.microsoft.com/office/drawing/2014/main" id="{447A94B9-2EE2-4ECF-8C28-B45C4E7AF2CB}"/>
              </a:ext>
            </a:extLst>
          </p:cNvPr>
          <p:cNvSpPr>
            <a:spLocks noGrp="1"/>
          </p:cNvSpPr>
          <p:nvPr>
            <p:ph type="sldNum" sz="quarter" idx="12"/>
          </p:nvPr>
        </p:nvSpPr>
        <p:spPr/>
        <p:txBody>
          <a:bodyPr/>
          <a:lstStyle/>
          <a:p>
            <a:fld id="{7791D223-6A27-4327-8087-FA06212A7E85}" type="slidenum">
              <a:rPr lang="ja-JP" altLang="en-US" smtClean="0"/>
              <a:pPr/>
              <a:t>15</a:t>
            </a:fld>
            <a:endParaRPr lang="ja-JP" altLang="en-US" dirty="0"/>
          </a:p>
        </p:txBody>
      </p:sp>
    </p:spTree>
    <p:extLst>
      <p:ext uri="{BB962C8B-B14F-4D97-AF65-F5344CB8AC3E}">
        <p14:creationId xmlns:p14="http://schemas.microsoft.com/office/powerpoint/2010/main" val="17676686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角丸四角形 23">
            <a:extLst>
              <a:ext uri="{FF2B5EF4-FFF2-40B4-BE49-F238E27FC236}">
                <a16:creationId xmlns:a16="http://schemas.microsoft.com/office/drawing/2014/main" id="{D4C31D24-642F-4C45-8061-76FE2CF03D4E}"/>
              </a:ext>
            </a:extLst>
          </p:cNvPr>
          <p:cNvSpPr/>
          <p:nvPr/>
        </p:nvSpPr>
        <p:spPr>
          <a:xfrm>
            <a:off x="4724354" y="3215640"/>
            <a:ext cx="4253851" cy="1557907"/>
          </a:xfrm>
          <a:prstGeom prst="rect">
            <a:avLst/>
          </a:prstGeom>
          <a:solidFill>
            <a:srgbClr val="FFFFE6"/>
          </a:solidFill>
          <a:ln w="6350"/>
        </p:spPr>
        <p:style>
          <a:lnRef idx="2">
            <a:schemeClr val="accent1"/>
          </a:lnRef>
          <a:fillRef idx="1">
            <a:schemeClr val="lt1"/>
          </a:fillRef>
          <a:effectRef idx="0">
            <a:schemeClr val="accent1"/>
          </a:effectRef>
          <a:fontRef idx="minor">
            <a:schemeClr val="dk1"/>
          </a:fontRef>
        </p:style>
        <p:txBody>
          <a:bodyPr lIns="36000" rIns="36000" rtlCol="0" anchor="ctr"/>
          <a:lstStyle/>
          <a:p>
            <a:pPr algn="ctr"/>
            <a:endParaRPr lang="ja-JP" altLang="en-US" sz="900" b="1" dirty="0">
              <a:solidFill>
                <a:schemeClr val="tx1"/>
              </a:solidFill>
              <a:latin typeface="メイリオ" panose="020B0604030504040204" pitchFamily="50" charset="-128"/>
              <a:ea typeface="メイリオ" panose="020B0604030504040204" pitchFamily="50" charset="-128"/>
            </a:endParaRPr>
          </a:p>
        </p:txBody>
      </p:sp>
      <p:sp>
        <p:nvSpPr>
          <p:cNvPr id="82" name="フリーフォーム: 図形 81">
            <a:extLst>
              <a:ext uri="{FF2B5EF4-FFF2-40B4-BE49-F238E27FC236}">
                <a16:creationId xmlns:a16="http://schemas.microsoft.com/office/drawing/2014/main" id="{881AC196-283F-4721-96FA-E73BBF3C6B4F}"/>
              </a:ext>
            </a:extLst>
          </p:cNvPr>
          <p:cNvSpPr/>
          <p:nvPr/>
        </p:nvSpPr>
        <p:spPr>
          <a:xfrm>
            <a:off x="187856" y="910498"/>
            <a:ext cx="8790351" cy="3863048"/>
          </a:xfrm>
          <a:custGeom>
            <a:avLst/>
            <a:gdLst>
              <a:gd name="connsiteX0" fmla="*/ 0 w 8790351"/>
              <a:gd name="connsiteY0" fmla="*/ 0 h 3863048"/>
              <a:gd name="connsiteX1" fmla="*/ 8790351 w 8790351"/>
              <a:gd name="connsiteY1" fmla="*/ 0 h 3863048"/>
              <a:gd name="connsiteX2" fmla="*/ 8790351 w 8790351"/>
              <a:gd name="connsiteY2" fmla="*/ 2235889 h 3863048"/>
              <a:gd name="connsiteX3" fmla="*/ 4472834 w 8790351"/>
              <a:gd name="connsiteY3" fmla="*/ 2235889 h 3863048"/>
              <a:gd name="connsiteX4" fmla="*/ 4472834 w 8790351"/>
              <a:gd name="connsiteY4" fmla="*/ 3863048 h 3863048"/>
              <a:gd name="connsiteX5" fmla="*/ 0 w 8790351"/>
              <a:gd name="connsiteY5" fmla="*/ 3863048 h 3863048"/>
              <a:gd name="connsiteX6" fmla="*/ 0 w 8790351"/>
              <a:gd name="connsiteY6" fmla="*/ 2235889 h 3863048"/>
              <a:gd name="connsiteX7" fmla="*/ 0 w 8790351"/>
              <a:gd name="connsiteY7" fmla="*/ 323 h 3863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790351" h="3863048">
                <a:moveTo>
                  <a:pt x="0" y="0"/>
                </a:moveTo>
                <a:lnTo>
                  <a:pt x="8790351" y="0"/>
                </a:lnTo>
                <a:lnTo>
                  <a:pt x="8790351" y="2235889"/>
                </a:lnTo>
                <a:lnTo>
                  <a:pt x="4472834" y="2235889"/>
                </a:lnTo>
                <a:lnTo>
                  <a:pt x="4472834" y="3863048"/>
                </a:lnTo>
                <a:lnTo>
                  <a:pt x="0" y="3863048"/>
                </a:lnTo>
                <a:lnTo>
                  <a:pt x="0" y="2235889"/>
                </a:lnTo>
                <a:lnTo>
                  <a:pt x="0" y="323"/>
                </a:lnTo>
                <a:close/>
              </a:path>
            </a:pathLst>
          </a:custGeom>
          <a:solidFill>
            <a:srgbClr val="FFFFE6"/>
          </a:solidFill>
          <a:ln w="6350"/>
        </p:spPr>
        <p:style>
          <a:lnRef idx="2">
            <a:schemeClr val="accent1"/>
          </a:lnRef>
          <a:fillRef idx="1">
            <a:schemeClr val="lt1"/>
          </a:fillRef>
          <a:effectRef idx="0">
            <a:schemeClr val="accent1"/>
          </a:effectRef>
          <a:fontRef idx="minor">
            <a:schemeClr val="dk1"/>
          </a:fontRef>
        </p:style>
        <p:txBody>
          <a:bodyPr wrap="square" lIns="36000" rIns="36000" rtlCol="0" anchor="ctr">
            <a:noAutofit/>
          </a:bodyPr>
          <a:lstStyle/>
          <a:p>
            <a:pPr algn="ctr"/>
            <a:endParaRPr lang="ja-JP" altLang="en-US" sz="900" b="1" dirty="0">
              <a:solidFill>
                <a:schemeClr val="tx1"/>
              </a:solidFill>
              <a:latin typeface="メイリオ" panose="020B0604030504040204" pitchFamily="50" charset="-128"/>
              <a:ea typeface="メイリオ" panose="020B0604030504040204" pitchFamily="50" charset="-128"/>
            </a:endParaRPr>
          </a:p>
        </p:txBody>
      </p:sp>
      <p:grpSp>
        <p:nvGrpSpPr>
          <p:cNvPr id="29" name="グループ化 28">
            <a:extLst>
              <a:ext uri="{FF2B5EF4-FFF2-40B4-BE49-F238E27FC236}">
                <a16:creationId xmlns:a16="http://schemas.microsoft.com/office/drawing/2014/main" id="{827DA7C8-FE8B-4BA3-9000-7607837D2AE7}"/>
              </a:ext>
            </a:extLst>
          </p:cNvPr>
          <p:cNvGrpSpPr/>
          <p:nvPr/>
        </p:nvGrpSpPr>
        <p:grpSpPr>
          <a:xfrm>
            <a:off x="-2" y="-1"/>
            <a:ext cx="9137459" cy="668371"/>
            <a:chOff x="-2" y="-1"/>
            <a:chExt cx="9137459" cy="668371"/>
          </a:xfrm>
        </p:grpSpPr>
        <p:sp>
          <p:nvSpPr>
            <p:cNvPr id="31" name="正方形/長方形 30">
              <a:extLst>
                <a:ext uri="{FF2B5EF4-FFF2-40B4-BE49-F238E27FC236}">
                  <a16:creationId xmlns:a16="http://schemas.microsoft.com/office/drawing/2014/main" id="{E8395085-517B-43B4-BBFE-F5DF95AE1172}"/>
                </a:ext>
              </a:extLst>
            </p:cNvPr>
            <p:cNvSpPr/>
            <p:nvPr/>
          </p:nvSpPr>
          <p:spPr>
            <a:xfrm>
              <a:off x="-2" y="-1"/>
              <a:ext cx="9136800" cy="391801"/>
            </a:xfrm>
            <a:prstGeom prst="rect">
              <a:avLst/>
            </a:prstGeom>
            <a:solidFill>
              <a:schemeClr val="tx2">
                <a:lumMod val="20000"/>
                <a:lumOff val="80000"/>
              </a:schemeClr>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108000" rIns="72000" rtlCol="0" anchor="ctr"/>
            <a:lstStyle/>
            <a:p>
              <a:pPr>
                <a:lnSpc>
                  <a:spcPts val="1200"/>
                </a:lnSpc>
              </a:pPr>
              <a:r>
                <a:rPr lang="ja-JP" altLang="en-US" sz="1600" b="1" dirty="0">
                  <a:solidFill>
                    <a:schemeClr val="tx1"/>
                  </a:solidFill>
                  <a:latin typeface="メイリオ" panose="020B0604030504040204" pitchFamily="50" charset="-128"/>
                  <a:ea typeface="メイリオ" panose="020B0604030504040204" pitchFamily="50" charset="-128"/>
                </a:rPr>
                <a:t>公民連携の推進（公民戦略連携デスクの取組み）（つづき） </a:t>
              </a:r>
              <a:r>
                <a:rPr lang="ja-JP" altLang="en-US" sz="1400" b="1" dirty="0">
                  <a:solidFill>
                    <a:schemeClr val="tx1"/>
                  </a:solidFill>
                  <a:latin typeface="メイリオ" panose="020B0604030504040204" pitchFamily="50" charset="-128"/>
                  <a:ea typeface="メイリオ" panose="020B0604030504040204" pitchFamily="50" charset="-128"/>
                </a:rPr>
                <a:t>                                 </a:t>
              </a:r>
              <a:r>
                <a:rPr lang="en-US" altLang="ja-JP" sz="1100" b="1" dirty="0">
                  <a:solidFill>
                    <a:schemeClr val="tx1"/>
                  </a:solidFill>
                  <a:latin typeface="メイリオ" panose="020B0604030504040204" pitchFamily="50" charset="-128"/>
                  <a:ea typeface="メイリオ" panose="020B0604030504040204" pitchFamily="50" charset="-128"/>
                </a:rPr>
                <a:t>【</a:t>
              </a:r>
              <a:r>
                <a:rPr lang="ja-JP" altLang="en-US" sz="1100" b="1" dirty="0">
                  <a:solidFill>
                    <a:schemeClr val="tx1"/>
                  </a:solidFill>
                  <a:latin typeface="メイリオ" panose="020B0604030504040204" pitchFamily="50" charset="-128"/>
                  <a:ea typeface="メイリオ" panose="020B0604030504040204" pitchFamily="50" charset="-128"/>
                </a:rPr>
                <a:t>財務部 行政経営課</a:t>
              </a:r>
              <a:r>
                <a:rPr lang="en-US" altLang="ja-JP" sz="1100" b="1" dirty="0">
                  <a:solidFill>
                    <a:schemeClr val="tx1"/>
                  </a:solidFill>
                  <a:latin typeface="メイリオ" panose="020B0604030504040204" pitchFamily="50" charset="-128"/>
                  <a:ea typeface="メイリオ" panose="020B0604030504040204" pitchFamily="50" charset="-128"/>
                </a:rPr>
                <a:t>】</a:t>
              </a:r>
            </a:p>
          </p:txBody>
        </p:sp>
        <p:sp>
          <p:nvSpPr>
            <p:cNvPr id="35" name="正方形/長方形 34">
              <a:extLst>
                <a:ext uri="{FF2B5EF4-FFF2-40B4-BE49-F238E27FC236}">
                  <a16:creationId xmlns:a16="http://schemas.microsoft.com/office/drawing/2014/main" id="{5ABF81BA-FD6C-42F8-A3A3-6F01F57223E6}"/>
                </a:ext>
              </a:extLst>
            </p:cNvPr>
            <p:cNvSpPr/>
            <p:nvPr/>
          </p:nvSpPr>
          <p:spPr>
            <a:xfrm>
              <a:off x="-2" y="389039"/>
              <a:ext cx="9137459" cy="279331"/>
            </a:xfrm>
            <a:prstGeom prst="rect">
              <a:avLst/>
            </a:prstGeom>
            <a:solidFill>
              <a:schemeClr val="bg1"/>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rtlCol="0" anchor="t"/>
            <a:lstStyle/>
            <a:p>
              <a:r>
                <a:rPr kumimoji="1" lang="ja-JP" altLang="en-US" sz="1100" dirty="0">
                  <a:solidFill>
                    <a:schemeClr val="tx1"/>
                  </a:solidFill>
                  <a:latin typeface="メイリオ" panose="020B0604030504040204" pitchFamily="50" charset="-128"/>
                  <a:ea typeface="メイリオ" panose="020B0604030504040204" pitchFamily="50" charset="-128"/>
                </a:rPr>
                <a:t>　府の公民連携のワンストップ窓口として企業等との新たなパートナーシップの構築を推進</a:t>
              </a:r>
            </a:p>
          </p:txBody>
        </p:sp>
      </p:grpSp>
      <p:sp>
        <p:nvSpPr>
          <p:cNvPr id="9" name="テキスト ボックス 8"/>
          <p:cNvSpPr txBox="1"/>
          <p:nvPr/>
        </p:nvSpPr>
        <p:spPr>
          <a:xfrm>
            <a:off x="140349" y="5409220"/>
            <a:ext cx="2631451" cy="1327286"/>
          </a:xfrm>
          <a:prstGeom prst="rect">
            <a:avLst/>
          </a:prstGeom>
          <a:noFill/>
          <a:ln>
            <a:noFill/>
            <a:prstDash val="dash"/>
          </a:ln>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nSpc>
                <a:spcPts val="1200"/>
              </a:lnSpc>
              <a:defRPr/>
            </a:pPr>
            <a:r>
              <a:rPr lang="ja-JP" altLang="en-US" sz="1100" dirty="0">
                <a:latin typeface="メイリオ" panose="020B0604030504040204" pitchFamily="50" charset="-128"/>
                <a:ea typeface="メイリオ" panose="020B0604030504040204" pitchFamily="50" charset="-128"/>
              </a:rPr>
              <a:t>・公民連携に関心のある企業・大学等</a:t>
            </a:r>
            <a:endParaRPr lang="en-US" altLang="ja-JP" sz="1100" dirty="0">
              <a:latin typeface="メイリオ" panose="020B0604030504040204" pitchFamily="50" charset="-128"/>
              <a:ea typeface="メイリオ" panose="020B0604030504040204" pitchFamily="50" charset="-128"/>
            </a:endParaRPr>
          </a:p>
          <a:p>
            <a:pPr>
              <a:lnSpc>
                <a:spcPts val="1200"/>
              </a:lnSpc>
              <a:defRPr/>
            </a:pPr>
            <a:r>
              <a:rPr lang="ja-JP" altLang="en-US" sz="1100" dirty="0">
                <a:latin typeface="メイリオ" panose="020B0604030504040204" pitchFamily="50" charset="-128"/>
                <a:ea typeface="メイリオ" panose="020B0604030504040204" pitchFamily="50" charset="-128"/>
              </a:rPr>
              <a:t>　や府内市町村などを対象に、公民連</a:t>
            </a:r>
            <a:endParaRPr lang="en-US" altLang="ja-JP" sz="1100" dirty="0">
              <a:latin typeface="メイリオ" panose="020B0604030504040204" pitchFamily="50" charset="-128"/>
              <a:ea typeface="メイリオ" panose="020B0604030504040204" pitchFamily="50" charset="-128"/>
            </a:endParaRPr>
          </a:p>
          <a:p>
            <a:pPr>
              <a:lnSpc>
                <a:spcPts val="1200"/>
              </a:lnSpc>
              <a:defRPr/>
            </a:pPr>
            <a:r>
              <a:rPr lang="ja-JP" altLang="en-US" sz="1100" dirty="0">
                <a:latin typeface="メイリオ" panose="020B0604030504040204" pitchFamily="50" charset="-128"/>
                <a:ea typeface="メイリオ" panose="020B0604030504040204" pitchFamily="50" charset="-128"/>
              </a:rPr>
              <a:t>　携の取組み成果や、今後の展望など</a:t>
            </a:r>
            <a:endParaRPr lang="en-US" altLang="ja-JP" sz="1100" dirty="0">
              <a:latin typeface="メイリオ" panose="020B0604030504040204" pitchFamily="50" charset="-128"/>
              <a:ea typeface="メイリオ" panose="020B0604030504040204" pitchFamily="50" charset="-128"/>
            </a:endParaRPr>
          </a:p>
          <a:p>
            <a:pPr>
              <a:lnSpc>
                <a:spcPts val="1200"/>
              </a:lnSpc>
              <a:defRPr/>
            </a:pPr>
            <a:r>
              <a:rPr lang="ja-JP" altLang="en-US" sz="1100" dirty="0">
                <a:latin typeface="メイリオ" panose="020B0604030504040204" pitchFamily="50" charset="-128"/>
                <a:ea typeface="メイリオ" panose="020B0604030504040204" pitchFamily="50" charset="-128"/>
              </a:rPr>
              <a:t>　を共有することで、企業等における</a:t>
            </a:r>
            <a:endParaRPr lang="en-US" altLang="ja-JP" sz="1100" dirty="0">
              <a:latin typeface="メイリオ" panose="020B0604030504040204" pitchFamily="50" charset="-128"/>
              <a:ea typeface="メイリオ" panose="020B0604030504040204" pitchFamily="50" charset="-128"/>
            </a:endParaRPr>
          </a:p>
          <a:p>
            <a:pPr>
              <a:lnSpc>
                <a:spcPts val="1200"/>
              </a:lnSpc>
              <a:defRPr/>
            </a:pPr>
            <a:r>
              <a:rPr lang="ja-JP" altLang="en-US" sz="1100" dirty="0">
                <a:latin typeface="メイリオ" panose="020B0604030504040204" pitchFamily="50" charset="-128"/>
                <a:ea typeface="メイリオ" panose="020B0604030504040204" pitchFamily="50" charset="-128"/>
              </a:rPr>
              <a:t>　公民連携を促進し、機運を醸成。</a:t>
            </a:r>
            <a:endParaRPr lang="en-US" altLang="ja-JP" sz="1100" dirty="0">
              <a:latin typeface="メイリオ" panose="020B0604030504040204" pitchFamily="50" charset="-128"/>
              <a:ea typeface="メイリオ" panose="020B0604030504040204" pitchFamily="50" charset="-128"/>
            </a:endParaRPr>
          </a:p>
          <a:p>
            <a:pPr>
              <a:lnSpc>
                <a:spcPts val="1200"/>
              </a:lnSpc>
              <a:defRPr/>
            </a:pPr>
            <a:r>
              <a:rPr lang="ja-JP" altLang="en-US" sz="1100" dirty="0">
                <a:latin typeface="メイリオ" panose="020B0604030504040204" pitchFamily="50" charset="-128"/>
                <a:ea typeface="メイリオ" panose="020B0604030504040204" pitchFamily="50" charset="-128"/>
              </a:rPr>
              <a:t>・企業と行政のみならず、企業同士の</a:t>
            </a:r>
            <a:endParaRPr lang="en-US" altLang="ja-JP" sz="1100" dirty="0">
              <a:latin typeface="メイリオ" panose="020B0604030504040204" pitchFamily="50" charset="-128"/>
              <a:ea typeface="メイリオ" panose="020B0604030504040204" pitchFamily="50" charset="-128"/>
            </a:endParaRPr>
          </a:p>
          <a:p>
            <a:pPr>
              <a:lnSpc>
                <a:spcPts val="1200"/>
              </a:lnSpc>
              <a:defRPr/>
            </a:pPr>
            <a:r>
              <a:rPr lang="ja-JP" altLang="en-US" sz="1100" dirty="0">
                <a:latin typeface="メイリオ" panose="020B0604030504040204" pitchFamily="50" charset="-128"/>
                <a:ea typeface="メイリオ" panose="020B0604030504040204" pitchFamily="50" charset="-128"/>
              </a:rPr>
              <a:t>　新たな出会いや共創のきっかけ、</a:t>
            </a:r>
            <a:endParaRPr lang="en-US" altLang="ja-JP" sz="1100" dirty="0">
              <a:latin typeface="メイリオ" panose="020B0604030504040204" pitchFamily="50" charset="-128"/>
              <a:ea typeface="メイリオ" panose="020B0604030504040204" pitchFamily="50" charset="-128"/>
            </a:endParaRPr>
          </a:p>
          <a:p>
            <a:pPr>
              <a:lnSpc>
                <a:spcPts val="1200"/>
              </a:lnSpc>
              <a:defRPr/>
            </a:pPr>
            <a:r>
              <a:rPr lang="ja-JP" altLang="en-US" sz="1100" dirty="0">
                <a:latin typeface="メイリオ" panose="020B0604030504040204" pitchFamily="50" charset="-128"/>
                <a:ea typeface="メイリオ" panose="020B0604030504040204" pitchFamily="50" charset="-128"/>
              </a:rPr>
              <a:t>　ビジネスチャンスを創出。</a:t>
            </a:r>
            <a:endParaRPr lang="en-US" altLang="ja-JP" sz="1100" dirty="0">
              <a:latin typeface="メイリオ" panose="020B0604030504040204" pitchFamily="50" charset="-128"/>
              <a:ea typeface="メイリオ" panose="020B0604030504040204" pitchFamily="50" charset="-128"/>
            </a:endParaRPr>
          </a:p>
        </p:txBody>
      </p:sp>
      <p:sp>
        <p:nvSpPr>
          <p:cNvPr id="10" name="正方形/長方形 9">
            <a:extLst>
              <a:ext uri="{FF2B5EF4-FFF2-40B4-BE49-F238E27FC236}">
                <a16:creationId xmlns:a16="http://schemas.microsoft.com/office/drawing/2014/main" id="{1E6F85F8-2EE4-4FCC-BA8E-881E3E242783}"/>
              </a:ext>
            </a:extLst>
          </p:cNvPr>
          <p:cNvSpPr/>
          <p:nvPr/>
        </p:nvSpPr>
        <p:spPr>
          <a:xfrm>
            <a:off x="-2" y="4860363"/>
            <a:ext cx="3236784" cy="307777"/>
          </a:xfrm>
          <a:prstGeom prst="rect">
            <a:avLst/>
          </a:prstGeom>
        </p:spPr>
        <p:txBody>
          <a:bodyPr wrap="none">
            <a:spAutoFit/>
          </a:bodyPr>
          <a:lstStyle/>
          <a:p>
            <a:pPr lvl="0">
              <a:defRPr/>
            </a:pPr>
            <a:r>
              <a:rPr lang="en-US" altLang="ja-JP" sz="14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4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複数企業・大学等との連携・協働</a:t>
            </a:r>
            <a:r>
              <a:rPr lang="en-US" altLang="ja-JP" sz="14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p>
        </p:txBody>
      </p:sp>
      <p:sp>
        <p:nvSpPr>
          <p:cNvPr id="15" name="テキスト ボックス 14"/>
          <p:cNvSpPr txBox="1"/>
          <p:nvPr/>
        </p:nvSpPr>
        <p:spPr>
          <a:xfrm>
            <a:off x="116505" y="5164774"/>
            <a:ext cx="2263283" cy="276999"/>
          </a:xfrm>
          <a:prstGeom prst="rect">
            <a:avLst/>
          </a:prstGeom>
          <a:noFill/>
        </p:spPr>
        <p:txBody>
          <a:bodyPr wrap="square" rtlCol="0">
            <a:spAutoFit/>
          </a:bodyPr>
          <a:lstStyle/>
          <a:p>
            <a:pPr lvl="0">
              <a:defRPr/>
            </a:pPr>
            <a:r>
              <a:rPr lang="ja-JP" altLang="en-US" sz="1200" b="1" dirty="0">
                <a:latin typeface="メイリオ" panose="020B0604030504040204" pitchFamily="50" charset="-128"/>
                <a:ea typeface="メイリオ" panose="020B0604030504040204" pitchFamily="50" charset="-128"/>
                <a:cs typeface="Meiryo UI" panose="020B0604030504040204" pitchFamily="50" charset="-128"/>
              </a:rPr>
              <a:t>◇公民連携フォーラム</a:t>
            </a:r>
            <a:endParaRPr lang="ja-JP" altLang="en-US" sz="1200" dirty="0">
              <a:latin typeface="メイリオ" panose="020B0604030504040204" pitchFamily="50" charset="-128"/>
              <a:ea typeface="メイリオ" panose="020B0604030504040204" pitchFamily="50" charset="-128"/>
              <a:cs typeface="Meiryo UI" panose="020B0604030504040204" pitchFamily="50" charset="-128"/>
            </a:endParaRPr>
          </a:p>
        </p:txBody>
      </p:sp>
      <p:sp>
        <p:nvSpPr>
          <p:cNvPr id="16" name="テキスト ボックス 15"/>
          <p:cNvSpPr txBox="1"/>
          <p:nvPr/>
        </p:nvSpPr>
        <p:spPr>
          <a:xfrm>
            <a:off x="4498969" y="5409220"/>
            <a:ext cx="2503301" cy="1173398"/>
          </a:xfrm>
          <a:prstGeom prst="rect">
            <a:avLst/>
          </a:prstGeom>
          <a:noFill/>
          <a:ln>
            <a:noFill/>
            <a:prstDash val="dash"/>
          </a:ln>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nSpc>
                <a:spcPts val="1200"/>
              </a:lnSpc>
              <a:defRPr/>
            </a:pPr>
            <a:r>
              <a:rPr lang="ja-JP" altLang="en-US" sz="1100" dirty="0">
                <a:latin typeface="メイリオ" panose="020B0604030504040204" pitchFamily="50" charset="-128"/>
                <a:ea typeface="メイリオ" panose="020B0604030504040204" pitchFamily="50" charset="-128"/>
              </a:rPr>
              <a:t>・公民連携で解決すべき行政課題を　</a:t>
            </a:r>
            <a:endParaRPr lang="en-US" altLang="ja-JP" sz="1100" dirty="0">
              <a:latin typeface="メイリオ" panose="020B0604030504040204" pitchFamily="50" charset="-128"/>
              <a:ea typeface="メイリオ" panose="020B0604030504040204" pitchFamily="50" charset="-128"/>
            </a:endParaRPr>
          </a:p>
          <a:p>
            <a:pPr>
              <a:lnSpc>
                <a:spcPts val="1200"/>
              </a:lnSpc>
              <a:defRPr/>
            </a:pPr>
            <a:r>
              <a:rPr lang="ja-JP" altLang="en-US" sz="1100" dirty="0">
                <a:latin typeface="メイリオ" panose="020B0604030504040204" pitchFamily="50" charset="-128"/>
                <a:ea typeface="メイリオ" panose="020B0604030504040204" pitchFamily="50" charset="-128"/>
              </a:rPr>
              <a:t>　テーマに設定し、府の現状や取組</a:t>
            </a:r>
            <a:endParaRPr lang="en-US" altLang="ja-JP" sz="1100" dirty="0">
              <a:latin typeface="メイリオ" panose="020B0604030504040204" pitchFamily="50" charset="-128"/>
              <a:ea typeface="メイリオ" panose="020B0604030504040204" pitchFamily="50" charset="-128"/>
            </a:endParaRPr>
          </a:p>
          <a:p>
            <a:pPr>
              <a:lnSpc>
                <a:spcPts val="1200"/>
              </a:lnSpc>
              <a:defRPr/>
            </a:pPr>
            <a:r>
              <a:rPr lang="ja-JP" altLang="en-US" sz="1100" dirty="0">
                <a:latin typeface="メイリオ" panose="020B0604030504040204" pitchFamily="50" charset="-128"/>
                <a:ea typeface="メイリオ" panose="020B0604030504040204" pitchFamily="50" charset="-128"/>
              </a:rPr>
              <a:t>　みを紹介するとともに、企業や市</a:t>
            </a:r>
            <a:endParaRPr lang="en-US" altLang="ja-JP" sz="1100" dirty="0">
              <a:latin typeface="メイリオ" panose="020B0604030504040204" pitchFamily="50" charset="-128"/>
              <a:ea typeface="メイリオ" panose="020B0604030504040204" pitchFamily="50" charset="-128"/>
            </a:endParaRPr>
          </a:p>
          <a:p>
            <a:pPr>
              <a:lnSpc>
                <a:spcPts val="1200"/>
              </a:lnSpc>
              <a:defRPr/>
            </a:pPr>
            <a:r>
              <a:rPr lang="ja-JP" altLang="en-US" sz="1100" dirty="0">
                <a:latin typeface="メイリオ" panose="020B0604030504040204" pitchFamily="50" charset="-128"/>
                <a:ea typeface="メイリオ" panose="020B0604030504040204" pitchFamily="50" charset="-128"/>
              </a:rPr>
              <a:t>　町村等、多様な参加者と共にワー</a:t>
            </a:r>
            <a:endParaRPr lang="en-US" altLang="ja-JP" sz="1100" dirty="0">
              <a:latin typeface="メイリオ" panose="020B0604030504040204" pitchFamily="50" charset="-128"/>
              <a:ea typeface="メイリオ" panose="020B0604030504040204" pitchFamily="50" charset="-128"/>
            </a:endParaRPr>
          </a:p>
          <a:p>
            <a:pPr>
              <a:lnSpc>
                <a:spcPts val="1200"/>
              </a:lnSpc>
              <a:defRPr/>
            </a:pPr>
            <a:r>
              <a:rPr lang="ja-JP" altLang="en-US" sz="1100" dirty="0">
                <a:latin typeface="メイリオ" panose="020B0604030504040204" pitchFamily="50" charset="-128"/>
                <a:ea typeface="メイリオ" panose="020B0604030504040204" pitchFamily="50" charset="-128"/>
              </a:rPr>
              <a:t>　クショップを実施することで、　</a:t>
            </a:r>
            <a:endParaRPr lang="en-US" altLang="ja-JP" sz="1100" dirty="0">
              <a:latin typeface="メイリオ" panose="020B0604030504040204" pitchFamily="50" charset="-128"/>
              <a:ea typeface="メイリオ" panose="020B0604030504040204" pitchFamily="50" charset="-128"/>
            </a:endParaRPr>
          </a:p>
          <a:p>
            <a:pPr>
              <a:lnSpc>
                <a:spcPts val="1200"/>
              </a:lnSpc>
              <a:defRPr/>
            </a:pPr>
            <a:r>
              <a:rPr lang="ja-JP" altLang="en-US" sz="1100" dirty="0">
                <a:latin typeface="メイリオ" panose="020B0604030504040204" pitchFamily="50" charset="-128"/>
                <a:ea typeface="メイリオ" panose="020B0604030504040204" pitchFamily="50" charset="-128"/>
              </a:rPr>
              <a:t>　「対話」から様々なアイデアを生</a:t>
            </a:r>
            <a:endParaRPr lang="en-US" altLang="ja-JP" sz="1100" dirty="0">
              <a:latin typeface="メイリオ" panose="020B0604030504040204" pitchFamily="50" charset="-128"/>
              <a:ea typeface="メイリオ" panose="020B0604030504040204" pitchFamily="50" charset="-128"/>
            </a:endParaRPr>
          </a:p>
          <a:p>
            <a:pPr>
              <a:lnSpc>
                <a:spcPts val="1200"/>
              </a:lnSpc>
              <a:defRPr/>
            </a:pPr>
            <a:r>
              <a:rPr lang="ja-JP" altLang="en-US" sz="1100" dirty="0">
                <a:latin typeface="メイリオ" panose="020B0604030504040204" pitchFamily="50" charset="-128"/>
                <a:ea typeface="メイリオ" panose="020B0604030504040204" pitchFamily="50" charset="-128"/>
              </a:rPr>
              <a:t>　み出す仕組み。</a:t>
            </a:r>
          </a:p>
        </p:txBody>
      </p:sp>
      <p:sp>
        <p:nvSpPr>
          <p:cNvPr id="18" name="テキスト ボックス 17"/>
          <p:cNvSpPr txBox="1"/>
          <p:nvPr/>
        </p:nvSpPr>
        <p:spPr>
          <a:xfrm>
            <a:off x="4481990" y="5164774"/>
            <a:ext cx="2263283" cy="276999"/>
          </a:xfrm>
          <a:prstGeom prst="rect">
            <a:avLst/>
          </a:prstGeom>
          <a:noFill/>
        </p:spPr>
        <p:txBody>
          <a:bodyPr wrap="square" rtlCol="0">
            <a:spAutoFit/>
          </a:bodyPr>
          <a:lstStyle/>
          <a:p>
            <a:pPr lvl="0">
              <a:defRPr/>
            </a:pPr>
            <a:r>
              <a:rPr lang="ja-JP" altLang="en-US" sz="1200" b="1" dirty="0">
                <a:latin typeface="メイリオ" panose="020B0604030504040204" pitchFamily="50" charset="-128"/>
                <a:ea typeface="メイリオ" panose="020B0604030504040204" pitchFamily="50" charset="-128"/>
                <a:cs typeface="Meiryo UI" panose="020B0604030504040204" pitchFamily="50" charset="-128"/>
              </a:rPr>
              <a:t>◇創発ダイアログ</a:t>
            </a:r>
            <a:endParaRPr lang="ja-JP" altLang="en-US" sz="1200" dirty="0">
              <a:latin typeface="メイリオ" panose="020B0604030504040204" pitchFamily="50" charset="-128"/>
              <a:ea typeface="メイリオ" panose="020B0604030504040204" pitchFamily="50" charset="-128"/>
              <a:cs typeface="Meiryo UI" panose="020B0604030504040204" pitchFamily="50" charset="-128"/>
            </a:endParaRPr>
          </a:p>
        </p:txBody>
      </p:sp>
      <p:pic>
        <p:nvPicPr>
          <p:cNvPr id="22" name="図 21"/>
          <p:cNvPicPr>
            <a:picLocks noChangeAspect="1"/>
          </p:cNvPicPr>
          <p:nvPr/>
        </p:nvPicPr>
        <p:blipFill>
          <a:blip r:embed="rId2"/>
          <a:stretch>
            <a:fillRect/>
          </a:stretch>
        </p:blipFill>
        <p:spPr>
          <a:xfrm>
            <a:off x="2694223" y="5373173"/>
            <a:ext cx="1746072" cy="1143744"/>
          </a:xfrm>
          <a:prstGeom prst="rect">
            <a:avLst/>
          </a:prstGeom>
        </p:spPr>
      </p:pic>
      <p:pic>
        <p:nvPicPr>
          <p:cNvPr id="33" name="図 32">
            <a:extLst>
              <a:ext uri="{FF2B5EF4-FFF2-40B4-BE49-F238E27FC236}">
                <a16:creationId xmlns:a16="http://schemas.microsoft.com/office/drawing/2014/main" id="{E0AFD905-45E2-429A-89CB-507A022A4876}"/>
              </a:ext>
            </a:extLst>
          </p:cNvPr>
          <p:cNvPicPr/>
          <p:nvPr/>
        </p:nvPicPr>
        <p:blipFill rotWithShape="1">
          <a:blip r:embed="rId3" cstate="print">
            <a:extLst>
              <a:ext uri="{28A0092B-C50C-407E-A947-70E740481C1C}">
                <a14:useLocalDpi xmlns:a14="http://schemas.microsoft.com/office/drawing/2010/main" val="0"/>
              </a:ext>
            </a:extLst>
          </a:blip>
          <a:srcRect/>
          <a:stretch/>
        </p:blipFill>
        <p:spPr bwMode="auto">
          <a:xfrm>
            <a:off x="6957265" y="5347735"/>
            <a:ext cx="1871618" cy="1143744"/>
          </a:xfrm>
          <a:prstGeom prst="rect">
            <a:avLst/>
          </a:prstGeom>
          <a:noFill/>
          <a:ln>
            <a:noFill/>
          </a:ln>
        </p:spPr>
      </p:pic>
      <p:grpSp>
        <p:nvGrpSpPr>
          <p:cNvPr id="2" name="グループ化 1">
            <a:extLst>
              <a:ext uri="{FF2B5EF4-FFF2-40B4-BE49-F238E27FC236}">
                <a16:creationId xmlns:a16="http://schemas.microsoft.com/office/drawing/2014/main" id="{5D230EEA-9204-4AFC-9255-F54D13687224}"/>
              </a:ext>
            </a:extLst>
          </p:cNvPr>
          <p:cNvGrpSpPr/>
          <p:nvPr/>
        </p:nvGrpSpPr>
        <p:grpSpPr>
          <a:xfrm>
            <a:off x="274023" y="1043735"/>
            <a:ext cx="2088845" cy="2025225"/>
            <a:chOff x="296525" y="1133745"/>
            <a:chExt cx="2088845" cy="2025225"/>
          </a:xfrm>
        </p:grpSpPr>
        <p:sp>
          <p:nvSpPr>
            <p:cNvPr id="63" name="正方形/長方形 62">
              <a:extLst>
                <a:ext uri="{FF2B5EF4-FFF2-40B4-BE49-F238E27FC236}">
                  <a16:creationId xmlns:a16="http://schemas.microsoft.com/office/drawing/2014/main" id="{A82A5938-5CC9-4AFC-876B-5578BDA71241}"/>
                </a:ext>
              </a:extLst>
            </p:cNvPr>
            <p:cNvSpPr/>
            <p:nvPr/>
          </p:nvSpPr>
          <p:spPr>
            <a:xfrm>
              <a:off x="296525" y="1133745"/>
              <a:ext cx="2052000" cy="2012965"/>
            </a:xfrm>
            <a:prstGeom prst="rect">
              <a:avLst/>
            </a:prstGeom>
            <a:solidFill>
              <a:schemeClr val="bg1"/>
            </a:solidFill>
            <a:ln w="28575">
              <a:solidFill>
                <a:srgbClr val="C5003F"/>
              </a:solid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t"/>
            <a:lstStyle/>
            <a:p>
              <a:pPr algn="ctr"/>
              <a:endParaRPr kumimoji="1" lang="ja-JP" altLang="en-US" sz="1050" b="1" dirty="0">
                <a:solidFill>
                  <a:schemeClr val="tx1"/>
                </a:solidFill>
                <a:latin typeface="メイリオ" panose="020B0604030504040204" pitchFamily="50" charset="-128"/>
                <a:ea typeface="メイリオ" panose="020B0604030504040204" pitchFamily="50" charset="-128"/>
              </a:endParaRPr>
            </a:p>
          </p:txBody>
        </p:sp>
        <p:sp>
          <p:nvSpPr>
            <p:cNvPr id="28" name="正方形/長方形 27">
              <a:extLst>
                <a:ext uri="{FF2B5EF4-FFF2-40B4-BE49-F238E27FC236}">
                  <a16:creationId xmlns:a16="http://schemas.microsoft.com/office/drawing/2014/main" id="{D646BCA7-C641-456C-A751-CFC23C01BAA8}"/>
                </a:ext>
              </a:extLst>
            </p:cNvPr>
            <p:cNvSpPr/>
            <p:nvPr/>
          </p:nvSpPr>
          <p:spPr>
            <a:xfrm>
              <a:off x="296525" y="1453716"/>
              <a:ext cx="2088845" cy="246222"/>
            </a:xfrm>
            <a:prstGeom prst="rect">
              <a:avLst/>
            </a:prstGeom>
          </p:spPr>
          <p:txBody>
            <a:bodyPr wrap="square">
              <a:spAutoFit/>
            </a:bodyPr>
            <a:lstStyle/>
            <a:p>
              <a:r>
                <a:rPr lang="ja-JP" altLang="en-US" sz="1000" b="1" dirty="0">
                  <a:latin typeface="メイリオ" panose="020B0604030504040204" pitchFamily="50" charset="-128"/>
                  <a:ea typeface="メイリオ" panose="020B0604030504040204" pitchFamily="50" charset="-128"/>
                </a:rPr>
                <a:t>事例① キャリア教育の実施</a:t>
              </a:r>
              <a:endParaRPr lang="en-US" altLang="ja-JP" sz="1000" b="1" strike="sngStrike" dirty="0">
                <a:latin typeface="メイリオ" panose="020B0604030504040204" pitchFamily="50" charset="-128"/>
                <a:ea typeface="メイリオ" panose="020B0604030504040204" pitchFamily="50" charset="-128"/>
              </a:endParaRPr>
            </a:p>
          </p:txBody>
        </p:sp>
        <p:sp>
          <p:nvSpPr>
            <p:cNvPr id="37" name="正方形/長方形 36">
              <a:extLst>
                <a:ext uri="{FF2B5EF4-FFF2-40B4-BE49-F238E27FC236}">
                  <a16:creationId xmlns:a16="http://schemas.microsoft.com/office/drawing/2014/main" id="{331C3FD9-A942-421C-AF54-5B7CF115DACE}"/>
                </a:ext>
              </a:extLst>
            </p:cNvPr>
            <p:cNvSpPr/>
            <p:nvPr/>
          </p:nvSpPr>
          <p:spPr>
            <a:xfrm>
              <a:off x="302906" y="1643886"/>
              <a:ext cx="2028472" cy="646331"/>
            </a:xfrm>
            <a:prstGeom prst="rect">
              <a:avLst/>
            </a:prstGeom>
          </p:spPr>
          <p:txBody>
            <a:bodyPr wrap="square">
              <a:spAutoFit/>
            </a:bodyPr>
            <a:lstStyle/>
            <a:p>
              <a:r>
                <a:rPr lang="ja-JP" altLang="en-US" sz="900" dirty="0">
                  <a:latin typeface="メイリオ" panose="020B0604030504040204" pitchFamily="50" charset="-128"/>
                  <a:ea typeface="メイリオ" panose="020B0604030504040204" pitchFamily="50" charset="-128"/>
                </a:rPr>
                <a:t>子どもたちの</a:t>
              </a:r>
              <a:r>
                <a:rPr lang="en-US" altLang="ja-JP" sz="900" dirty="0">
                  <a:latin typeface="メイリオ" panose="020B0604030504040204" pitchFamily="50" charset="-128"/>
                  <a:ea typeface="メイリオ" panose="020B0604030504040204" pitchFamily="50" charset="-128"/>
                </a:rPr>
                <a:t>SDGs</a:t>
              </a:r>
              <a:r>
                <a:rPr lang="ja-JP" altLang="en-US" sz="900" dirty="0">
                  <a:latin typeface="メイリオ" panose="020B0604030504040204" pitchFamily="50" charset="-128"/>
                  <a:ea typeface="メイリオ" panose="020B0604030504040204" pitchFamily="50" charset="-128"/>
                </a:rPr>
                <a:t>の理解促進に向け、府内中学校に</a:t>
              </a:r>
              <a:endParaRPr lang="en-US" altLang="ja-JP" sz="900" dirty="0">
                <a:latin typeface="メイリオ" panose="020B0604030504040204" pitchFamily="50" charset="-128"/>
                <a:ea typeface="メイリオ" panose="020B0604030504040204" pitchFamily="50" charset="-128"/>
              </a:endParaRPr>
            </a:p>
            <a:p>
              <a:r>
                <a:rPr lang="ja-JP" altLang="en-US" sz="900" dirty="0">
                  <a:latin typeface="メイリオ" panose="020B0604030504040204" pitchFamily="50" charset="-128"/>
                  <a:ea typeface="メイリオ" panose="020B0604030504040204" pitchFamily="50" charset="-128"/>
                </a:rPr>
                <a:t>おいてキャリア教</a:t>
              </a:r>
              <a:endParaRPr lang="en-US" altLang="ja-JP" sz="900" dirty="0">
                <a:latin typeface="メイリオ" panose="020B0604030504040204" pitchFamily="50" charset="-128"/>
                <a:ea typeface="メイリオ" panose="020B0604030504040204" pitchFamily="50" charset="-128"/>
              </a:endParaRPr>
            </a:p>
            <a:p>
              <a:r>
                <a:rPr lang="ja-JP" altLang="en-US" sz="900" dirty="0">
                  <a:latin typeface="メイリオ" panose="020B0604030504040204" pitchFamily="50" charset="-128"/>
                  <a:ea typeface="メイリオ" panose="020B0604030504040204" pitchFamily="50" charset="-128"/>
                </a:rPr>
                <a:t>育を実施</a:t>
              </a:r>
              <a:endParaRPr lang="en-US" altLang="ja-JP" sz="900" dirty="0">
                <a:latin typeface="メイリオ" panose="020B0604030504040204" pitchFamily="50" charset="-128"/>
                <a:ea typeface="メイリオ" panose="020B0604030504040204" pitchFamily="50" charset="-128"/>
              </a:endParaRPr>
            </a:p>
          </p:txBody>
        </p:sp>
        <p:sp>
          <p:nvSpPr>
            <p:cNvPr id="40" name="テキスト ボックス 39">
              <a:extLst>
                <a:ext uri="{FF2B5EF4-FFF2-40B4-BE49-F238E27FC236}">
                  <a16:creationId xmlns:a16="http://schemas.microsoft.com/office/drawing/2014/main" id="{D20068C7-A4F7-4B9C-8727-E987948DB232}"/>
                </a:ext>
              </a:extLst>
            </p:cNvPr>
            <p:cNvSpPr txBox="1"/>
            <p:nvPr/>
          </p:nvSpPr>
          <p:spPr>
            <a:xfrm>
              <a:off x="303585" y="2462698"/>
              <a:ext cx="2052000" cy="246222"/>
            </a:xfrm>
            <a:prstGeom prst="rect">
              <a:avLst/>
            </a:prstGeom>
            <a:noFill/>
            <a:ln w="12700">
              <a:noFill/>
              <a:prstDash val="lgDash"/>
            </a:ln>
          </p:spPr>
          <p:txBody>
            <a:bodyPr wrap="square" rtlCol="0">
              <a:spAutoFit/>
            </a:bodyPr>
            <a:lstStyle/>
            <a:p>
              <a:r>
                <a:rPr lang="ja-JP" altLang="en-US" sz="1000" b="1" dirty="0">
                  <a:latin typeface="メイリオ" panose="020B0604030504040204" pitchFamily="50" charset="-128"/>
                  <a:ea typeface="メイリオ" panose="020B0604030504040204" pitchFamily="50" charset="-128"/>
                </a:rPr>
                <a:t>事例② 福祉課題の啓発</a:t>
              </a:r>
              <a:endParaRPr lang="en-US" altLang="ja-JP" sz="1000" b="1" dirty="0">
                <a:latin typeface="メイリオ" panose="020B0604030504040204" pitchFamily="50" charset="-128"/>
                <a:ea typeface="メイリオ" panose="020B0604030504040204" pitchFamily="50" charset="-128"/>
              </a:endParaRPr>
            </a:p>
          </p:txBody>
        </p:sp>
        <p:sp>
          <p:nvSpPr>
            <p:cNvPr id="41" name="正方形/長方形 40">
              <a:extLst>
                <a:ext uri="{FF2B5EF4-FFF2-40B4-BE49-F238E27FC236}">
                  <a16:creationId xmlns:a16="http://schemas.microsoft.com/office/drawing/2014/main" id="{79F220A7-C64E-44D4-8A12-C4FC2EB401BE}"/>
                </a:ext>
              </a:extLst>
            </p:cNvPr>
            <p:cNvSpPr/>
            <p:nvPr/>
          </p:nvSpPr>
          <p:spPr>
            <a:xfrm>
              <a:off x="323109" y="2651139"/>
              <a:ext cx="2037384" cy="507831"/>
            </a:xfrm>
            <a:prstGeom prst="rect">
              <a:avLst/>
            </a:prstGeom>
          </p:spPr>
          <p:txBody>
            <a:bodyPr wrap="square">
              <a:spAutoFit/>
            </a:bodyPr>
            <a:lstStyle/>
            <a:p>
              <a:r>
                <a:rPr lang="ja-JP" altLang="en-US" sz="900" dirty="0">
                  <a:latin typeface="メイリオ" panose="020B0604030504040204" pitchFamily="50" charset="-128"/>
                  <a:ea typeface="メイリオ" panose="020B0604030504040204" pitchFamily="50" charset="-128"/>
                </a:rPr>
                <a:t>府が実施する里親制度、オレンジリボンキャンペーン等への啓発協力を実施</a:t>
              </a:r>
            </a:p>
          </p:txBody>
        </p:sp>
        <p:sp>
          <p:nvSpPr>
            <p:cNvPr id="48" name="角丸四角形 33">
              <a:extLst>
                <a:ext uri="{FF2B5EF4-FFF2-40B4-BE49-F238E27FC236}">
                  <a16:creationId xmlns:a16="http://schemas.microsoft.com/office/drawing/2014/main" id="{EB7F500C-3D5D-4A3A-9ECD-FA4A0F7068EA}"/>
                </a:ext>
              </a:extLst>
            </p:cNvPr>
            <p:cNvSpPr/>
            <p:nvPr/>
          </p:nvSpPr>
          <p:spPr>
            <a:xfrm>
              <a:off x="388013" y="1196311"/>
              <a:ext cx="1869024" cy="251157"/>
            </a:xfrm>
            <a:prstGeom prst="roundRect">
              <a:avLst/>
            </a:prstGeom>
            <a:solidFill>
              <a:schemeClr val="bg1"/>
            </a:solidFill>
            <a:ln w="12700">
              <a:solidFill>
                <a:srgbClr val="008080"/>
              </a:solidFill>
            </a:ln>
          </p:spPr>
          <p:style>
            <a:lnRef idx="2">
              <a:schemeClr val="accent1"/>
            </a:lnRef>
            <a:fillRef idx="1">
              <a:schemeClr val="lt1"/>
            </a:fillRef>
            <a:effectRef idx="0">
              <a:schemeClr val="accent1"/>
            </a:effectRef>
            <a:fontRef idx="minor">
              <a:schemeClr val="dk1"/>
            </a:fontRef>
          </p:style>
          <p:txBody>
            <a:bodyPr lIns="36000" rIns="36000" rtlCol="0" anchor="ctr"/>
            <a:lstStyle/>
            <a:p>
              <a:pPr algn="ctr">
                <a:lnSpc>
                  <a:spcPts val="1500"/>
                </a:lnSpc>
              </a:pPr>
              <a:r>
                <a:rPr lang="ja-JP" altLang="en-US" sz="1050" b="1" dirty="0">
                  <a:solidFill>
                    <a:srgbClr val="006664"/>
                  </a:solidFill>
                  <a:latin typeface="メイリオ" panose="020B0604030504040204" pitchFamily="50" charset="-128"/>
                  <a:ea typeface="メイリオ" panose="020B0604030504040204" pitchFamily="50" charset="-128"/>
                  <a:cs typeface="メイリオ" panose="020B0604030504040204" pitchFamily="50" charset="-128"/>
                </a:rPr>
                <a:t>子ども・教育・福祉</a:t>
              </a:r>
            </a:p>
          </p:txBody>
        </p:sp>
        <p:pic>
          <p:nvPicPr>
            <p:cNvPr id="55" name="図 54">
              <a:extLst>
                <a:ext uri="{FF2B5EF4-FFF2-40B4-BE49-F238E27FC236}">
                  <a16:creationId xmlns:a16="http://schemas.microsoft.com/office/drawing/2014/main" id="{77F88982-22C5-41DA-B808-762250353183}"/>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1373714" y="1847802"/>
              <a:ext cx="869305" cy="577304"/>
            </a:xfrm>
            <a:prstGeom prst="rect">
              <a:avLst/>
            </a:prstGeom>
          </p:spPr>
        </p:pic>
      </p:grpSp>
      <p:sp>
        <p:nvSpPr>
          <p:cNvPr id="59" name="角丸四角形 45">
            <a:extLst>
              <a:ext uri="{FF2B5EF4-FFF2-40B4-BE49-F238E27FC236}">
                <a16:creationId xmlns:a16="http://schemas.microsoft.com/office/drawing/2014/main" id="{C39432F3-60FE-437F-8F57-A314B272DBC8}"/>
              </a:ext>
            </a:extLst>
          </p:cNvPr>
          <p:cNvSpPr/>
          <p:nvPr/>
        </p:nvSpPr>
        <p:spPr>
          <a:xfrm>
            <a:off x="134607" y="746718"/>
            <a:ext cx="1872108" cy="252000"/>
          </a:xfrm>
          <a:prstGeom prst="roundRect">
            <a:avLst>
              <a:gd name="adj" fmla="val 14009"/>
            </a:avLst>
          </a:prstGeom>
          <a:solidFill>
            <a:srgbClr val="00468B"/>
          </a:solidFill>
          <a:ln>
            <a:no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36000" tIns="45720" rIns="36000" bIns="45720" numCol="1" spcCol="0" rtlCol="0" fromWordArt="0" anchor="ctr" anchorCtr="0" forceAA="0" compatLnSpc="1">
            <a:prstTxWarp prst="textNoShape">
              <a:avLst/>
            </a:prstTxWarp>
            <a:noAutofit/>
          </a:bodyPr>
          <a:lstStyle/>
          <a:p>
            <a:pPr algn="ctr"/>
            <a:r>
              <a:rPr lang="ja-JP" altLang="en-US" sz="11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令和５年度の取組み事例</a:t>
            </a:r>
            <a:endParaRPr lang="en-US" altLang="ja-JP" sz="11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p:txBody>
      </p:sp>
      <p:graphicFrame>
        <p:nvGraphicFramePr>
          <p:cNvPr id="67" name="表 66">
            <a:extLst>
              <a:ext uri="{FF2B5EF4-FFF2-40B4-BE49-F238E27FC236}">
                <a16:creationId xmlns:a16="http://schemas.microsoft.com/office/drawing/2014/main" id="{36E11F9E-3F55-4D5F-BF8F-A853A29E1F3B}"/>
              </a:ext>
            </a:extLst>
          </p:cNvPr>
          <p:cNvGraphicFramePr>
            <a:graphicFrameLocks noGrp="1"/>
          </p:cNvGraphicFramePr>
          <p:nvPr>
            <p:extLst>
              <p:ext uri="{D42A27DB-BD31-4B8C-83A1-F6EECF244321}">
                <p14:modId xmlns:p14="http://schemas.microsoft.com/office/powerpoint/2010/main" val="745420360"/>
              </p:ext>
            </p:extLst>
          </p:nvPr>
        </p:nvGraphicFramePr>
        <p:xfrm>
          <a:off x="4808234" y="3429000"/>
          <a:ext cx="4086090" cy="1305568"/>
        </p:xfrm>
        <a:graphic>
          <a:graphicData uri="http://schemas.openxmlformats.org/drawingml/2006/table">
            <a:tbl>
              <a:tblPr bandRow="1">
                <a:tableStyleId>{93296810-A885-4BE3-A3E7-6D5BEEA58F35}</a:tableStyleId>
              </a:tblPr>
              <a:tblGrid>
                <a:gridCol w="2135316">
                  <a:extLst>
                    <a:ext uri="{9D8B030D-6E8A-4147-A177-3AD203B41FA5}">
                      <a16:colId xmlns:a16="http://schemas.microsoft.com/office/drawing/2014/main" val="20000"/>
                    </a:ext>
                  </a:extLst>
                </a:gridCol>
                <a:gridCol w="975387">
                  <a:extLst>
                    <a:ext uri="{9D8B030D-6E8A-4147-A177-3AD203B41FA5}">
                      <a16:colId xmlns:a16="http://schemas.microsoft.com/office/drawing/2014/main" val="20001"/>
                    </a:ext>
                  </a:extLst>
                </a:gridCol>
                <a:gridCol w="975387">
                  <a:extLst>
                    <a:ext uri="{9D8B030D-6E8A-4147-A177-3AD203B41FA5}">
                      <a16:colId xmlns:a16="http://schemas.microsoft.com/office/drawing/2014/main" val="682711076"/>
                    </a:ext>
                  </a:extLst>
                </a:gridCol>
              </a:tblGrid>
              <a:tr h="230486">
                <a:tc>
                  <a:txBody>
                    <a:bodyPr/>
                    <a:lstStyle/>
                    <a:p>
                      <a:pPr marL="0" indent="0" algn="ctr">
                        <a:lnSpc>
                          <a:spcPts val="700"/>
                        </a:lnSpc>
                        <a:buFont typeface="Wingdings" panose="05000000000000000000" pitchFamily="2" charset="2"/>
                        <a:buNone/>
                      </a:pPr>
                      <a:endParaRPr kumimoji="1" lang="ja-JP" altLang="en-US" sz="900" dirty="0">
                        <a:latin typeface="メイリオ" panose="020B0604030504040204" pitchFamily="50" charset="-128"/>
                        <a:ea typeface="メイリオ" panose="020B0604030504040204" pitchFamily="50" charset="-128"/>
                        <a:cs typeface="Meiryo UI" panose="020B0604030504040204" pitchFamily="50" charset="-128"/>
                      </a:endParaRPr>
                    </a:p>
                  </a:txBody>
                  <a:tcPr marT="0" marB="0" anchor="ctr">
                    <a:lnL w="3175" cap="flat" cmpd="sng" algn="ctr">
                      <a:solidFill>
                        <a:schemeClr val="tx1"/>
                      </a:solidFill>
                      <a:prstDash val="solid"/>
                      <a:round/>
                      <a:headEnd type="none" w="med" len="med"/>
                      <a:tailEnd type="none" w="med" len="med"/>
                    </a:lnL>
                    <a:lnT w="3175" cap="flat" cmpd="sng" algn="ctr">
                      <a:solidFill>
                        <a:schemeClr val="tx1"/>
                      </a:solidFill>
                      <a:prstDash val="solid"/>
                      <a:round/>
                      <a:headEnd type="none" w="med" len="med"/>
                      <a:tailEnd type="none" w="med" len="med"/>
                    </a:lnT>
                  </a:tcPr>
                </a:tc>
                <a:tc>
                  <a:txBody>
                    <a:bodyPr/>
                    <a:lstStyle/>
                    <a:p>
                      <a:pPr algn="ctr">
                        <a:lnSpc>
                          <a:spcPts val="1300"/>
                        </a:lnSpc>
                      </a:pPr>
                      <a:r>
                        <a:rPr kumimoji="1" lang="ja-JP" altLang="en-US" sz="1000" b="1" dirty="0">
                          <a:solidFill>
                            <a:schemeClr val="tx1"/>
                          </a:solidFill>
                          <a:latin typeface="メイリオ" panose="020B0604030504040204" pitchFamily="50" charset="-128"/>
                          <a:ea typeface="メイリオ" panose="020B0604030504040204" pitchFamily="50" charset="-128"/>
                        </a:rPr>
                        <a:t>令和４年度</a:t>
                      </a:r>
                      <a:endParaRPr kumimoji="1" lang="ja-JP" altLang="en-US" sz="1000" b="1" dirty="0">
                        <a:solidFill>
                          <a:schemeClr val="tx1"/>
                        </a:solidFill>
                        <a:latin typeface="メイリオ" panose="020B0604030504040204" pitchFamily="50" charset="-128"/>
                        <a:ea typeface="メイリオ" panose="020B0604030504040204" pitchFamily="50" charset="-128"/>
                        <a:cs typeface="Meiryo UI" panose="020B0604030504040204" pitchFamily="50" charset="-128"/>
                      </a:endParaRPr>
                    </a:p>
                  </a:txBody>
                  <a:tcPr marT="36000" marB="0" anchor="ctr">
                    <a:lnT w="3175" cap="flat" cmpd="sng" algn="ctr">
                      <a:solidFill>
                        <a:schemeClr val="tx1"/>
                      </a:solidFill>
                      <a:prstDash val="solid"/>
                      <a:round/>
                      <a:headEnd type="none" w="med" len="med"/>
                      <a:tailEnd type="none" w="med" len="med"/>
                    </a:lnT>
                  </a:tcPr>
                </a:tc>
                <a:tc>
                  <a:txBody>
                    <a:bodyPr/>
                    <a:lstStyle/>
                    <a:p>
                      <a:pPr marL="0" marR="0" lvl="0" indent="0" algn="ctr" defTabSz="914400" rtl="0" eaLnBrk="1" fontAlgn="auto" latinLnBrk="0" hangingPunct="1">
                        <a:lnSpc>
                          <a:spcPts val="1200"/>
                        </a:lnSpc>
                        <a:spcBef>
                          <a:spcPts val="0"/>
                        </a:spcBef>
                        <a:spcAft>
                          <a:spcPts val="0"/>
                        </a:spcAft>
                        <a:buClrTx/>
                        <a:buSzTx/>
                        <a:buFontTx/>
                        <a:buNone/>
                        <a:tabLst/>
                        <a:defRPr/>
                      </a:pPr>
                      <a:r>
                        <a:rPr kumimoji="1" lang="ja-JP" altLang="en-US" sz="1000" b="1" strike="noStrike" dirty="0">
                          <a:solidFill>
                            <a:schemeClr val="tx1"/>
                          </a:solidFill>
                          <a:latin typeface="メイリオ" panose="020B0604030504040204" pitchFamily="50" charset="-128"/>
                          <a:ea typeface="メイリオ" panose="020B0604030504040204" pitchFamily="50" charset="-128"/>
                        </a:rPr>
                        <a:t>令和５年度</a:t>
                      </a:r>
                      <a:endParaRPr kumimoji="1" lang="en-US" altLang="ja-JP" sz="1000" b="1" strike="noStrike" dirty="0">
                        <a:solidFill>
                          <a:schemeClr val="tx1"/>
                        </a:solidFill>
                        <a:latin typeface="メイリオ" panose="020B0604030504040204" pitchFamily="50" charset="-128"/>
                        <a:ea typeface="メイリオ" panose="020B0604030504040204" pitchFamily="50" charset="-128"/>
                      </a:endParaRPr>
                    </a:p>
                  </a:txBody>
                  <a:tcPr marT="36000" marB="0" anchor="ctr">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493685583"/>
                  </a:ext>
                </a:extLst>
              </a:tr>
              <a:tr h="288000">
                <a:tc>
                  <a:txBody>
                    <a:bodyPr/>
                    <a:lstStyle/>
                    <a:p>
                      <a:pPr marL="0" indent="0">
                        <a:lnSpc>
                          <a:spcPts val="700"/>
                        </a:lnSpc>
                        <a:buFont typeface="Wingdings" panose="05000000000000000000" pitchFamily="2" charset="2"/>
                        <a:buNone/>
                      </a:pPr>
                      <a:r>
                        <a:rPr kumimoji="1" lang="ja-JP" altLang="en-US" sz="900" dirty="0">
                          <a:latin typeface="メイリオ" panose="020B0604030504040204" pitchFamily="50" charset="-128"/>
                          <a:ea typeface="メイリオ" panose="020B0604030504040204" pitchFamily="50" charset="-128"/>
                        </a:rPr>
                        <a:t>◆包括連携協定締結数</a:t>
                      </a:r>
                      <a:endParaRPr kumimoji="1" lang="ja-JP" altLang="en-US" sz="900" dirty="0">
                        <a:latin typeface="メイリオ" panose="020B0604030504040204" pitchFamily="50" charset="-128"/>
                        <a:ea typeface="メイリオ" panose="020B0604030504040204" pitchFamily="50" charset="-128"/>
                        <a:cs typeface="Meiryo UI" panose="020B0604030504040204" pitchFamily="50" charset="-128"/>
                      </a:endParaRPr>
                    </a:p>
                  </a:txBody>
                  <a:tcPr marT="108000" marB="72000" anchor="ctr">
                    <a:lnL w="3175" cap="flat" cmpd="sng" algn="ctr">
                      <a:solidFill>
                        <a:schemeClr val="tx1"/>
                      </a:solidFill>
                      <a:prstDash val="solid"/>
                      <a:round/>
                      <a:headEnd type="none" w="med" len="med"/>
                      <a:tailEnd type="none" w="med" len="med"/>
                    </a:lnL>
                  </a:tcPr>
                </a:tc>
                <a:tc>
                  <a:txBody>
                    <a:bodyPr/>
                    <a:lstStyle/>
                    <a:p>
                      <a:pPr algn="ctr">
                        <a:lnSpc>
                          <a:spcPts val="700"/>
                        </a:lnSpc>
                      </a:pPr>
                      <a:r>
                        <a:rPr kumimoji="1" lang="ja-JP" altLang="en-US" sz="1050" b="1" strike="noStrike" dirty="0">
                          <a:solidFill>
                            <a:schemeClr val="tx1"/>
                          </a:solidFill>
                          <a:latin typeface="メイリオ" panose="020B0604030504040204" pitchFamily="50" charset="-128"/>
                          <a:ea typeface="メイリオ" panose="020B0604030504040204" pitchFamily="50" charset="-128"/>
                        </a:rPr>
                        <a:t>３件</a:t>
                      </a:r>
                      <a:endParaRPr kumimoji="1" lang="ja-JP" altLang="en-US" sz="1050" b="1" strike="noStrike" dirty="0">
                        <a:solidFill>
                          <a:schemeClr val="tx1"/>
                        </a:solidFill>
                        <a:latin typeface="メイリオ" panose="020B0604030504040204" pitchFamily="50" charset="-128"/>
                        <a:ea typeface="メイリオ" panose="020B0604030504040204" pitchFamily="50" charset="-128"/>
                        <a:cs typeface="Meiryo UI" panose="020B0604030504040204" pitchFamily="50" charset="-128"/>
                      </a:endParaRPr>
                    </a:p>
                  </a:txBody>
                  <a:tcPr marT="72000" marB="0" anchor="ctr"/>
                </a:tc>
                <a:tc>
                  <a:txBody>
                    <a:bodyPr/>
                    <a:lstStyle/>
                    <a:p>
                      <a:pPr marL="0" algn="ctr" defTabSz="914400" rtl="0" eaLnBrk="1" latinLnBrk="0" hangingPunct="1">
                        <a:lnSpc>
                          <a:spcPts val="700"/>
                        </a:lnSpc>
                      </a:pPr>
                      <a:r>
                        <a:rPr kumimoji="1" lang="ja-JP" altLang="en-US" sz="1050" b="1" strike="noStrike" kern="1200" dirty="0">
                          <a:solidFill>
                            <a:schemeClr val="tx1"/>
                          </a:solidFill>
                          <a:latin typeface="メイリオ" panose="020B0604030504040204" pitchFamily="50" charset="-128"/>
                          <a:ea typeface="メイリオ" panose="020B0604030504040204" pitchFamily="50" charset="-128"/>
                        </a:rPr>
                        <a:t>１件</a:t>
                      </a:r>
                      <a:r>
                        <a:rPr kumimoji="1" lang="en-US" altLang="ja-JP" sz="900" b="0" strike="noStrike" kern="1200" dirty="0">
                          <a:solidFill>
                            <a:schemeClr val="tx1"/>
                          </a:solidFill>
                          <a:latin typeface="メイリオ" panose="020B0604030504040204" pitchFamily="50" charset="-128"/>
                          <a:ea typeface="メイリオ" panose="020B0604030504040204" pitchFamily="50" charset="-128"/>
                        </a:rPr>
                        <a:t>※</a:t>
                      </a:r>
                      <a:endParaRPr kumimoji="1" lang="en-US" altLang="ja-JP" sz="1050" b="0" strike="noStrike" kern="1200" dirty="0">
                        <a:solidFill>
                          <a:schemeClr val="tx1"/>
                        </a:solidFill>
                        <a:latin typeface="メイリオ" panose="020B0604030504040204" pitchFamily="50" charset="-128"/>
                        <a:ea typeface="メイリオ" panose="020B0604030504040204" pitchFamily="50" charset="-128"/>
                        <a:cs typeface="Meiryo UI" panose="020B0604030504040204" pitchFamily="50" charset="-128"/>
                      </a:endParaRPr>
                    </a:p>
                  </a:txBody>
                  <a:tcPr marT="72000" marB="0" anchor="ctr">
                    <a:lnR w="3175"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0"/>
                  </a:ext>
                </a:extLst>
              </a:tr>
              <a:tr h="360000">
                <a:tc>
                  <a:txBody>
                    <a:bodyPr/>
                    <a:lstStyle/>
                    <a:p>
                      <a:pPr>
                        <a:lnSpc>
                          <a:spcPts val="1000"/>
                        </a:lnSpc>
                      </a:pPr>
                      <a:r>
                        <a:rPr kumimoji="1" lang="ja-JP" altLang="en-US" sz="900" dirty="0">
                          <a:latin typeface="メイリオ" panose="020B0604030504040204" pitchFamily="50" charset="-128"/>
                          <a:ea typeface="メイリオ" panose="020B0604030504040204" pitchFamily="50" charset="-128"/>
                        </a:rPr>
                        <a:t>◆包括連携協定締結企業・大学等との</a:t>
                      </a:r>
                      <a:endParaRPr kumimoji="1" lang="en-US" altLang="ja-JP" sz="900" dirty="0">
                        <a:latin typeface="メイリオ" panose="020B0604030504040204" pitchFamily="50" charset="-128"/>
                        <a:ea typeface="メイリオ" panose="020B0604030504040204" pitchFamily="50" charset="-128"/>
                      </a:endParaRPr>
                    </a:p>
                    <a:p>
                      <a:pPr>
                        <a:lnSpc>
                          <a:spcPts val="1000"/>
                        </a:lnSpc>
                      </a:pPr>
                      <a:r>
                        <a:rPr kumimoji="1" lang="ja-JP" altLang="en-US" sz="900" dirty="0">
                          <a:latin typeface="メイリオ" panose="020B0604030504040204" pitchFamily="50" charset="-128"/>
                          <a:ea typeface="メイリオ" panose="020B0604030504040204" pitchFamily="50" charset="-128"/>
                        </a:rPr>
                        <a:t>　連携数</a:t>
                      </a:r>
                      <a:endParaRPr kumimoji="1" lang="ja-JP" altLang="en-US" sz="900" dirty="0">
                        <a:solidFill>
                          <a:schemeClr val="tx1"/>
                        </a:solidFill>
                        <a:latin typeface="メイリオ" panose="020B0604030504040204" pitchFamily="50" charset="-128"/>
                        <a:ea typeface="メイリオ" panose="020B0604030504040204" pitchFamily="50" charset="-128"/>
                        <a:cs typeface="Meiryo UI" panose="020B0604030504040204" pitchFamily="50" charset="-128"/>
                      </a:endParaRPr>
                    </a:p>
                  </a:txBody>
                  <a:tcPr marR="72000" marT="72000" marB="0" anchor="ctr">
                    <a:lnL w="3175" cap="flat" cmpd="sng" algn="ctr">
                      <a:solidFill>
                        <a:schemeClr val="tx1"/>
                      </a:solidFill>
                      <a:prstDash val="solid"/>
                      <a:round/>
                      <a:headEnd type="none" w="med" len="med"/>
                      <a:tailEnd type="none" w="med" len="med"/>
                    </a:lnL>
                  </a:tcPr>
                </a:tc>
                <a:tc>
                  <a:txBody>
                    <a:bodyPr/>
                    <a:lstStyle/>
                    <a:p>
                      <a:pPr algn="ctr">
                        <a:lnSpc>
                          <a:spcPts val="700"/>
                        </a:lnSpc>
                      </a:pPr>
                      <a:r>
                        <a:rPr kumimoji="1" lang="en-US" altLang="ja-JP" sz="1050" b="1" strike="noStrike" dirty="0">
                          <a:solidFill>
                            <a:schemeClr val="tx1"/>
                          </a:solidFill>
                          <a:latin typeface="メイリオ" panose="020B0604030504040204" pitchFamily="50" charset="-128"/>
                          <a:ea typeface="メイリオ" panose="020B0604030504040204" pitchFamily="50" charset="-128"/>
                        </a:rPr>
                        <a:t>704</a:t>
                      </a:r>
                      <a:r>
                        <a:rPr kumimoji="1" lang="ja-JP" altLang="en-US" sz="1050" b="1" strike="noStrike" dirty="0">
                          <a:solidFill>
                            <a:schemeClr val="tx1"/>
                          </a:solidFill>
                          <a:latin typeface="メイリオ" panose="020B0604030504040204" pitchFamily="50" charset="-128"/>
                          <a:ea typeface="メイリオ" panose="020B0604030504040204" pitchFamily="50" charset="-128"/>
                        </a:rPr>
                        <a:t>件</a:t>
                      </a:r>
                      <a:endParaRPr kumimoji="1" lang="ja-JP" altLang="en-US" sz="700" b="1" strike="noStrike" dirty="0">
                        <a:solidFill>
                          <a:schemeClr val="tx1"/>
                        </a:solidFill>
                        <a:latin typeface="メイリオ" panose="020B0604030504040204" pitchFamily="50" charset="-128"/>
                        <a:ea typeface="メイリオ" panose="020B0604030504040204" pitchFamily="50" charset="-128"/>
                        <a:cs typeface="Meiryo UI" panose="020B0604030504040204" pitchFamily="50" charset="-128"/>
                      </a:endParaRPr>
                    </a:p>
                  </a:txBody>
                  <a:tcPr marT="72000" marB="0" anchor="ctr"/>
                </a:tc>
                <a:tc>
                  <a:txBody>
                    <a:bodyPr/>
                    <a:lstStyle/>
                    <a:p>
                      <a:pPr algn="ctr">
                        <a:lnSpc>
                          <a:spcPts val="700"/>
                        </a:lnSpc>
                      </a:pPr>
                      <a:r>
                        <a:rPr kumimoji="1" lang="en-US" altLang="ja-JP" sz="1050" b="1" strike="noStrike" dirty="0">
                          <a:solidFill>
                            <a:schemeClr val="tx1"/>
                          </a:solidFill>
                          <a:latin typeface="メイリオ" panose="020B0604030504040204" pitchFamily="50" charset="-128"/>
                          <a:ea typeface="メイリオ" panose="020B0604030504040204" pitchFamily="50" charset="-128"/>
                        </a:rPr>
                        <a:t>700</a:t>
                      </a:r>
                      <a:r>
                        <a:rPr kumimoji="1" lang="ja-JP" altLang="en-US" sz="1050" b="1" strike="noStrike" dirty="0">
                          <a:solidFill>
                            <a:schemeClr val="tx1"/>
                          </a:solidFill>
                          <a:latin typeface="メイリオ" panose="020B0604030504040204" pitchFamily="50" charset="-128"/>
                          <a:ea typeface="メイリオ" panose="020B0604030504040204" pitchFamily="50" charset="-128"/>
                        </a:rPr>
                        <a:t>件</a:t>
                      </a:r>
                    </a:p>
                    <a:p>
                      <a:pPr algn="ctr">
                        <a:lnSpc>
                          <a:spcPts val="700"/>
                        </a:lnSpc>
                      </a:pPr>
                      <a:r>
                        <a:rPr kumimoji="1" lang="ja-JP" altLang="en-US" sz="700" b="1" strike="noStrike" dirty="0">
                          <a:solidFill>
                            <a:schemeClr val="tx1"/>
                          </a:solidFill>
                          <a:latin typeface="メイリオ" panose="020B0604030504040204" pitchFamily="50" charset="-128"/>
                          <a:ea typeface="メイリオ" panose="020B0604030504040204" pitchFamily="50" charset="-128"/>
                        </a:rPr>
                        <a:t>（見込み）</a:t>
                      </a:r>
                      <a:endParaRPr kumimoji="1" lang="en-US" altLang="ja-JP" sz="700" b="1" strike="noStrike" dirty="0">
                        <a:solidFill>
                          <a:schemeClr val="tx1"/>
                        </a:solidFill>
                        <a:latin typeface="メイリオ" panose="020B0604030504040204" pitchFamily="50" charset="-128"/>
                        <a:ea typeface="メイリオ" panose="020B0604030504040204" pitchFamily="50" charset="-128"/>
                        <a:cs typeface="Meiryo UI" panose="020B0604030504040204" pitchFamily="50" charset="-128"/>
                      </a:endParaRPr>
                    </a:p>
                  </a:txBody>
                  <a:tcPr marT="72000" marB="0" anchor="ctr">
                    <a:lnR w="3175"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1"/>
                  </a:ext>
                </a:extLst>
              </a:tr>
              <a:tr h="427082">
                <a:tc>
                  <a:txBody>
                    <a:bodyPr/>
                    <a:lstStyle/>
                    <a:p>
                      <a:pPr>
                        <a:lnSpc>
                          <a:spcPts val="700"/>
                        </a:lnSpc>
                      </a:pPr>
                      <a:r>
                        <a:rPr kumimoji="1" lang="ja-JP" altLang="en-US" sz="900" dirty="0">
                          <a:latin typeface="メイリオ" panose="020B0604030504040204" pitchFamily="50" charset="-128"/>
                          <a:ea typeface="メイリオ" panose="020B0604030504040204" pitchFamily="50" charset="-128"/>
                        </a:rPr>
                        <a:t>◆直接的効果額</a:t>
                      </a:r>
                      <a:endParaRPr kumimoji="1" lang="en-US" altLang="ja-JP" sz="900" dirty="0">
                        <a:latin typeface="メイリオ" panose="020B0604030504040204" pitchFamily="50" charset="-128"/>
                        <a:ea typeface="メイリオ" panose="020B0604030504040204" pitchFamily="50" charset="-128"/>
                      </a:endParaRPr>
                    </a:p>
                    <a:p>
                      <a:pPr>
                        <a:lnSpc>
                          <a:spcPts val="300"/>
                        </a:lnSpc>
                      </a:pPr>
                      <a:endParaRPr kumimoji="1" lang="en-US" altLang="ja-JP" sz="900" dirty="0">
                        <a:latin typeface="メイリオ" panose="020B0604030504040204" pitchFamily="50" charset="-128"/>
                        <a:ea typeface="メイリオ" panose="020B0604030504040204" pitchFamily="50" charset="-128"/>
                      </a:endParaRPr>
                    </a:p>
                    <a:p>
                      <a:pPr>
                        <a:lnSpc>
                          <a:spcPts val="900"/>
                        </a:lnSpc>
                      </a:pPr>
                      <a:r>
                        <a:rPr kumimoji="1" lang="en-US" altLang="ja-JP" sz="700" dirty="0">
                          <a:latin typeface="メイリオ" panose="020B0604030504040204" pitchFamily="50" charset="-128"/>
                          <a:ea typeface="メイリオ" panose="020B0604030504040204" pitchFamily="50" charset="-128"/>
                        </a:rPr>
                        <a:t> (</a:t>
                      </a:r>
                      <a:r>
                        <a:rPr kumimoji="1" lang="ja-JP" altLang="en-US" sz="700" dirty="0">
                          <a:latin typeface="メイリオ" panose="020B0604030504040204" pitchFamily="50" charset="-128"/>
                          <a:ea typeface="メイリオ" panose="020B0604030504040204" pitchFamily="50" charset="-128"/>
                        </a:rPr>
                        <a:t>デスクが関わった取組みについて「仮に府が</a:t>
                      </a:r>
                      <a:r>
                        <a:rPr kumimoji="1" lang="en-US" altLang="ja-JP" sz="700" dirty="0">
                          <a:latin typeface="メイリオ" panose="020B0604030504040204" pitchFamily="50" charset="-128"/>
                          <a:ea typeface="メイリオ" panose="020B0604030504040204" pitchFamily="50" charset="-128"/>
                        </a:rPr>
                        <a:t> </a:t>
                      </a:r>
                      <a:r>
                        <a:rPr kumimoji="1" lang="ja-JP" altLang="en-US" sz="700" dirty="0">
                          <a:latin typeface="メイリオ" panose="020B0604030504040204" pitchFamily="50" charset="-128"/>
                          <a:ea typeface="メイリオ" panose="020B0604030504040204" pitchFamily="50" charset="-128"/>
                        </a:rPr>
                        <a:t>　</a:t>
                      </a:r>
                      <a:endParaRPr kumimoji="1" lang="en-US" altLang="ja-JP" sz="700" dirty="0">
                        <a:latin typeface="メイリオ" panose="020B0604030504040204" pitchFamily="50" charset="-128"/>
                        <a:ea typeface="メイリオ" panose="020B0604030504040204" pitchFamily="50" charset="-128"/>
                      </a:endParaRPr>
                    </a:p>
                    <a:p>
                      <a:pPr>
                        <a:lnSpc>
                          <a:spcPts val="900"/>
                        </a:lnSpc>
                      </a:pPr>
                      <a:r>
                        <a:rPr kumimoji="1" lang="ja-JP" altLang="en-US" sz="700" dirty="0">
                          <a:latin typeface="メイリオ" panose="020B0604030504040204" pitchFamily="50" charset="-128"/>
                          <a:ea typeface="メイリオ" panose="020B0604030504040204" pitchFamily="50" charset="-128"/>
                        </a:rPr>
                        <a:t> 直接実施した場合に必要となる金額」を試算）</a:t>
                      </a:r>
                      <a:endParaRPr kumimoji="1" lang="en-US" altLang="ja-JP" sz="700" dirty="0">
                        <a:solidFill>
                          <a:schemeClr val="tx1"/>
                        </a:solidFill>
                        <a:latin typeface="メイリオ" panose="020B0604030504040204" pitchFamily="50" charset="-128"/>
                        <a:ea typeface="メイリオ" panose="020B0604030504040204" pitchFamily="50" charset="-128"/>
                        <a:cs typeface="Meiryo UI" panose="020B0604030504040204" pitchFamily="50" charset="-128"/>
                      </a:endParaRPr>
                    </a:p>
                  </a:txBody>
                  <a:tcPr marR="36000" marT="36000" marB="0" anchor="ctr">
                    <a:lnL w="3175" cap="flat" cmpd="sng" algn="ctr">
                      <a:solidFill>
                        <a:schemeClr val="tx1"/>
                      </a:solidFill>
                      <a:prstDash val="solid"/>
                      <a:round/>
                      <a:headEnd type="none" w="med" len="med"/>
                      <a:tailEnd type="none" w="med" len="med"/>
                    </a:lnL>
                    <a:lnB w="3175" cap="flat" cmpd="sng" algn="ctr">
                      <a:solidFill>
                        <a:schemeClr val="tx1"/>
                      </a:solidFill>
                      <a:prstDash val="solid"/>
                      <a:round/>
                      <a:headEnd type="none" w="med" len="med"/>
                      <a:tailEnd type="none" w="med" len="med"/>
                    </a:lnB>
                  </a:tcPr>
                </a:tc>
                <a:tc>
                  <a:txBody>
                    <a:bodyPr/>
                    <a:lstStyle/>
                    <a:p>
                      <a:pPr algn="ctr">
                        <a:lnSpc>
                          <a:spcPts val="700"/>
                        </a:lnSpc>
                      </a:pPr>
                      <a:r>
                        <a:rPr kumimoji="1" lang="ja-JP" altLang="en-US" sz="1050" b="1" strike="noStrike" dirty="0">
                          <a:solidFill>
                            <a:schemeClr val="tx1"/>
                          </a:solidFill>
                          <a:latin typeface="メイリオ" panose="020B0604030504040204" pitchFamily="50" charset="-128"/>
                          <a:ea typeface="メイリオ" panose="020B0604030504040204" pitchFamily="50" charset="-128"/>
                        </a:rPr>
                        <a:t>約</a:t>
                      </a:r>
                      <a:r>
                        <a:rPr kumimoji="1" lang="en-US" altLang="ja-JP" sz="1050" b="1" strike="noStrike" dirty="0">
                          <a:solidFill>
                            <a:schemeClr val="tx1"/>
                          </a:solidFill>
                          <a:latin typeface="メイリオ" panose="020B0604030504040204" pitchFamily="50" charset="-128"/>
                          <a:ea typeface="メイリオ" panose="020B0604030504040204" pitchFamily="50" charset="-128"/>
                        </a:rPr>
                        <a:t>3</a:t>
                      </a:r>
                      <a:r>
                        <a:rPr kumimoji="1" lang="ja-JP" altLang="en-US" sz="1050" b="1" strike="noStrike" dirty="0">
                          <a:solidFill>
                            <a:schemeClr val="tx1"/>
                          </a:solidFill>
                          <a:latin typeface="メイリオ" panose="020B0604030504040204" pitchFamily="50" charset="-128"/>
                          <a:ea typeface="メイリオ" panose="020B0604030504040204" pitchFamily="50" charset="-128"/>
                        </a:rPr>
                        <a:t>億</a:t>
                      </a:r>
                      <a:r>
                        <a:rPr kumimoji="1" lang="en-US" altLang="ja-JP" sz="1050" b="1" strike="noStrike" dirty="0">
                          <a:solidFill>
                            <a:schemeClr val="tx1"/>
                          </a:solidFill>
                          <a:latin typeface="メイリオ" panose="020B0604030504040204" pitchFamily="50" charset="-128"/>
                          <a:ea typeface="メイリオ" panose="020B0604030504040204" pitchFamily="50" charset="-128"/>
                        </a:rPr>
                        <a:t>7</a:t>
                      </a:r>
                      <a:r>
                        <a:rPr kumimoji="1" lang="ja-JP" altLang="en-US" sz="1050" b="1" strike="noStrike">
                          <a:solidFill>
                            <a:schemeClr val="tx1"/>
                          </a:solidFill>
                          <a:latin typeface="メイリオ" panose="020B0604030504040204" pitchFamily="50" charset="-128"/>
                          <a:ea typeface="メイリオ" panose="020B0604030504040204" pitchFamily="50" charset="-128"/>
                        </a:rPr>
                        <a:t>千万円</a:t>
                      </a:r>
                      <a:endParaRPr kumimoji="1" lang="en-US" altLang="ja-JP" sz="700" b="1" strike="noStrike" dirty="0">
                        <a:solidFill>
                          <a:schemeClr val="tx1"/>
                        </a:solidFill>
                        <a:latin typeface="メイリオ" panose="020B0604030504040204" pitchFamily="50" charset="-128"/>
                        <a:ea typeface="メイリオ" panose="020B0604030504040204" pitchFamily="50" charset="-128"/>
                        <a:cs typeface="Meiryo UI" panose="020B0604030504040204" pitchFamily="50" charset="-128"/>
                      </a:endParaRPr>
                    </a:p>
                  </a:txBody>
                  <a:tcPr marR="36000" marT="36000" marB="36000" anchor="ctr">
                    <a:lnB w="3175" cap="flat" cmpd="sng" algn="ctr">
                      <a:solidFill>
                        <a:schemeClr val="tx1"/>
                      </a:solidFill>
                      <a:prstDash val="solid"/>
                      <a:round/>
                      <a:headEnd type="none" w="med" len="med"/>
                      <a:tailEnd type="none" w="med" len="med"/>
                    </a:lnB>
                  </a:tcPr>
                </a:tc>
                <a:tc>
                  <a:txBody>
                    <a:bodyPr/>
                    <a:lstStyle/>
                    <a:p>
                      <a:pPr algn="ctr">
                        <a:lnSpc>
                          <a:spcPts val="1000"/>
                        </a:lnSpc>
                      </a:pPr>
                      <a:r>
                        <a:rPr kumimoji="1" lang="en-US" altLang="ja-JP" sz="1050" b="1" kern="1200" dirty="0">
                          <a:solidFill>
                            <a:schemeClr val="tx1"/>
                          </a:solidFill>
                          <a:latin typeface="メイリオ" panose="020B0604030504040204" pitchFamily="50" charset="-128"/>
                          <a:ea typeface="メイリオ" panose="020B0604030504040204" pitchFamily="50" charset="-128"/>
                        </a:rPr>
                        <a:t>―</a:t>
                      </a:r>
                      <a:r>
                        <a:rPr kumimoji="1" lang="ja-JP" altLang="en-US" sz="1050" b="1" kern="1200" dirty="0">
                          <a:solidFill>
                            <a:schemeClr val="tx1"/>
                          </a:solidFill>
                          <a:latin typeface="メイリオ" panose="020B0604030504040204" pitchFamily="50" charset="-128"/>
                          <a:ea typeface="メイリオ" panose="020B0604030504040204" pitchFamily="50" charset="-128"/>
                        </a:rPr>
                        <a:t>　</a:t>
                      </a:r>
                      <a:endParaRPr kumimoji="1" lang="en-US" altLang="ja-JP" sz="1050" b="1" kern="1200" dirty="0">
                        <a:solidFill>
                          <a:schemeClr val="tx1"/>
                        </a:solidFill>
                        <a:latin typeface="メイリオ" panose="020B0604030504040204" pitchFamily="50" charset="-128"/>
                        <a:ea typeface="メイリオ" panose="020B0604030504040204" pitchFamily="50" charset="-128"/>
                      </a:endParaRPr>
                    </a:p>
                    <a:p>
                      <a:pPr algn="ctr">
                        <a:lnSpc>
                          <a:spcPts val="1000"/>
                        </a:lnSpc>
                      </a:pPr>
                      <a:r>
                        <a:rPr kumimoji="1" lang="en-US" altLang="ja-JP" sz="900" b="0" kern="1200" dirty="0">
                          <a:solidFill>
                            <a:schemeClr val="tx1"/>
                          </a:solidFill>
                          <a:latin typeface="メイリオ" panose="020B0604030504040204" pitchFamily="50" charset="-128"/>
                          <a:ea typeface="メイリオ" panose="020B0604030504040204" pitchFamily="50" charset="-128"/>
                        </a:rPr>
                        <a:t>(</a:t>
                      </a:r>
                      <a:r>
                        <a:rPr kumimoji="1" lang="ja-JP" altLang="en-US" sz="900" b="0" kern="1200" dirty="0">
                          <a:solidFill>
                            <a:schemeClr val="tx1"/>
                          </a:solidFill>
                          <a:latin typeface="メイリオ" panose="020B0604030504040204" pitchFamily="50" charset="-128"/>
                          <a:ea typeface="メイリオ" panose="020B0604030504040204" pitchFamily="50" charset="-128"/>
                        </a:rPr>
                        <a:t>今後公表予定）</a:t>
                      </a:r>
                      <a:endParaRPr kumimoji="1" lang="en-US" altLang="ja-JP" sz="900" b="0" dirty="0">
                        <a:solidFill>
                          <a:schemeClr val="tx1"/>
                        </a:solidFill>
                        <a:latin typeface="メイリオ" panose="020B0604030504040204" pitchFamily="50" charset="-128"/>
                        <a:ea typeface="メイリオ" panose="020B0604030504040204" pitchFamily="50" charset="-128"/>
                        <a:cs typeface="Meiryo UI" panose="020B0604030504040204" pitchFamily="50" charset="-128"/>
                      </a:endParaRPr>
                    </a:p>
                  </a:txBody>
                  <a:tcPr marL="36000" marR="0" marT="36000" marB="36000" anchor="ctr">
                    <a:lnR w="3175" cap="flat" cmpd="sng" algn="ctr">
                      <a:solidFill>
                        <a:schemeClr val="tx1"/>
                      </a:solidFill>
                      <a:prstDash val="solid"/>
                      <a:round/>
                      <a:headEnd type="none" w="med" len="med"/>
                      <a:tailEnd type="none" w="med" len="med"/>
                    </a:lnR>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68" name="角丸四角形 32">
            <a:extLst>
              <a:ext uri="{FF2B5EF4-FFF2-40B4-BE49-F238E27FC236}">
                <a16:creationId xmlns:a16="http://schemas.microsoft.com/office/drawing/2014/main" id="{9C80D6B7-82A1-47CE-8FE4-6E0EC6DF8BE2}"/>
              </a:ext>
            </a:extLst>
          </p:cNvPr>
          <p:cNvSpPr/>
          <p:nvPr/>
        </p:nvSpPr>
        <p:spPr>
          <a:xfrm>
            <a:off x="4788140" y="3273741"/>
            <a:ext cx="1044000" cy="252000"/>
          </a:xfrm>
          <a:prstGeom prst="roundRect">
            <a:avLst>
              <a:gd name="adj" fmla="val 14009"/>
            </a:avLst>
          </a:prstGeom>
          <a:solidFill>
            <a:srgbClr val="00468B"/>
          </a:solidFill>
          <a:ln>
            <a:no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36000" tIns="45720" rIns="36000" bIns="45720" numCol="1" spcCol="0" rtlCol="0" fromWordArt="0" anchor="ctr" anchorCtr="0" forceAA="0" compatLnSpc="1">
            <a:prstTxWarp prst="textNoShape">
              <a:avLst/>
            </a:prstTxWarp>
            <a:noAutofit/>
          </a:bodyPr>
          <a:lstStyle/>
          <a:p>
            <a:pPr algn="ctr"/>
            <a:r>
              <a:rPr lang="ja-JP" altLang="en-US" sz="11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取組み効果</a:t>
            </a:r>
            <a:endParaRPr lang="en-US" altLang="ja-JP" sz="11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6" name="タイトル 5">
            <a:extLst>
              <a:ext uri="{FF2B5EF4-FFF2-40B4-BE49-F238E27FC236}">
                <a16:creationId xmlns:a16="http://schemas.microsoft.com/office/drawing/2014/main" id="{F28A58FE-B129-45CC-B9F9-9517FDA54283}"/>
              </a:ext>
            </a:extLst>
          </p:cNvPr>
          <p:cNvSpPr txBox="1">
            <a:spLocks/>
          </p:cNvSpPr>
          <p:nvPr/>
        </p:nvSpPr>
        <p:spPr>
          <a:xfrm>
            <a:off x="7350732" y="3251900"/>
            <a:ext cx="1541748" cy="222105"/>
          </a:xfrm>
          <a:prstGeom prst="rect">
            <a:avLst/>
          </a:prstGeom>
          <a:noFill/>
          <a:ln w="25400" cap="flat" cmpd="sng"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lvl1pPr algn="ctr" defTabSz="914400" rtl="0" eaLnBrk="1" latinLnBrk="0" hangingPunct="1">
              <a:spcBef>
                <a:spcPct val="0"/>
              </a:spcBef>
              <a:buNone/>
              <a:defRPr kumimoji="1"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r"/>
            <a:r>
              <a:rPr lang="en-US" altLang="ja-JP" sz="1000" dirty="0">
                <a:solidFill>
                  <a:schemeClr val="tx1"/>
                </a:solidFill>
                <a:latin typeface="メイリオ" panose="020B0604030504040204" pitchFamily="50" charset="-128"/>
                <a:ea typeface="メイリオ" panose="020B0604030504040204" pitchFamily="50" charset="-128"/>
                <a:cs typeface="Meiryo UI" panose="020B0604030504040204" pitchFamily="50" charset="-128"/>
              </a:rPr>
              <a:t>※</a:t>
            </a:r>
            <a:r>
              <a:rPr lang="ja-JP" altLang="en-US" sz="1000" dirty="0">
                <a:solidFill>
                  <a:schemeClr val="tx1"/>
                </a:solidFill>
                <a:latin typeface="メイリオ" panose="020B0604030504040204" pitchFamily="50" charset="-128"/>
                <a:ea typeface="メイリオ" panose="020B0604030504040204" pitchFamily="50" charset="-128"/>
                <a:cs typeface="Meiryo UI" panose="020B0604030504040204" pitchFamily="50" charset="-128"/>
              </a:rPr>
              <a:t>累計数は</a:t>
            </a:r>
            <a:r>
              <a:rPr lang="en-US" altLang="ja-JP" sz="1000" dirty="0">
                <a:solidFill>
                  <a:schemeClr val="tx1"/>
                </a:solidFill>
                <a:latin typeface="メイリオ" panose="020B0604030504040204" pitchFamily="50" charset="-128"/>
                <a:ea typeface="メイリオ" panose="020B0604030504040204" pitchFamily="50" charset="-128"/>
                <a:cs typeface="Meiryo UI" panose="020B0604030504040204" pitchFamily="50" charset="-128"/>
              </a:rPr>
              <a:t>70</a:t>
            </a:r>
            <a:r>
              <a:rPr lang="ja-JP" altLang="en-US" sz="1000" dirty="0">
                <a:solidFill>
                  <a:schemeClr val="tx1"/>
                </a:solidFill>
                <a:latin typeface="メイリオ" panose="020B0604030504040204" pitchFamily="50" charset="-128"/>
                <a:ea typeface="メイリオ" panose="020B0604030504040204" pitchFamily="50" charset="-128"/>
                <a:cs typeface="Meiryo UI" panose="020B0604030504040204" pitchFamily="50" charset="-128"/>
              </a:rPr>
              <a:t>社４大学</a:t>
            </a:r>
            <a:endParaRPr lang="ja-JP" altLang="en-US" sz="1000" b="1" dirty="0">
              <a:solidFill>
                <a:schemeClr val="tx1"/>
              </a:solidFill>
              <a:latin typeface="メイリオ" panose="020B0604030504040204" pitchFamily="50" charset="-128"/>
              <a:ea typeface="メイリオ" panose="020B0604030504040204" pitchFamily="50" charset="-128"/>
              <a:cs typeface="Meiryo UI" panose="020B0604030504040204" pitchFamily="50" charset="-128"/>
            </a:endParaRPr>
          </a:p>
        </p:txBody>
      </p:sp>
      <p:grpSp>
        <p:nvGrpSpPr>
          <p:cNvPr id="7" name="グループ化 6">
            <a:extLst>
              <a:ext uri="{FF2B5EF4-FFF2-40B4-BE49-F238E27FC236}">
                <a16:creationId xmlns:a16="http://schemas.microsoft.com/office/drawing/2014/main" id="{5E013422-9AC4-4FA8-BC73-10D472B96AE5}"/>
              </a:ext>
            </a:extLst>
          </p:cNvPr>
          <p:cNvGrpSpPr/>
          <p:nvPr/>
        </p:nvGrpSpPr>
        <p:grpSpPr>
          <a:xfrm>
            <a:off x="2458344" y="1043735"/>
            <a:ext cx="2195871" cy="2012965"/>
            <a:chOff x="2458344" y="1133745"/>
            <a:chExt cx="2195871" cy="2012965"/>
          </a:xfrm>
        </p:grpSpPr>
        <p:sp>
          <p:nvSpPr>
            <p:cNvPr id="71" name="正方形/長方形 70">
              <a:extLst>
                <a:ext uri="{FF2B5EF4-FFF2-40B4-BE49-F238E27FC236}">
                  <a16:creationId xmlns:a16="http://schemas.microsoft.com/office/drawing/2014/main" id="{4CB1DAC5-A4CF-4B64-B225-1AAF66CDFF31}"/>
                </a:ext>
              </a:extLst>
            </p:cNvPr>
            <p:cNvSpPr/>
            <p:nvPr/>
          </p:nvSpPr>
          <p:spPr>
            <a:xfrm>
              <a:off x="2460698" y="1133745"/>
              <a:ext cx="2103435" cy="2012965"/>
            </a:xfrm>
            <a:prstGeom prst="rect">
              <a:avLst/>
            </a:prstGeom>
            <a:solidFill>
              <a:schemeClr val="bg1"/>
            </a:solidFill>
            <a:ln w="28575">
              <a:solidFill>
                <a:srgbClr val="D9530A"/>
              </a:solid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t"/>
            <a:lstStyle/>
            <a:p>
              <a:pPr algn="ctr"/>
              <a:endParaRPr kumimoji="1" lang="ja-JP" altLang="en-US" sz="1050" b="1" dirty="0">
                <a:solidFill>
                  <a:schemeClr val="tx1"/>
                </a:solidFill>
                <a:latin typeface="メイリオ" panose="020B0604030504040204" pitchFamily="50" charset="-128"/>
                <a:ea typeface="メイリオ" panose="020B0604030504040204" pitchFamily="50" charset="-128"/>
              </a:endParaRPr>
            </a:p>
          </p:txBody>
        </p:sp>
        <p:sp>
          <p:nvSpPr>
            <p:cNvPr id="38" name="正方形/長方形 37">
              <a:extLst>
                <a:ext uri="{FF2B5EF4-FFF2-40B4-BE49-F238E27FC236}">
                  <a16:creationId xmlns:a16="http://schemas.microsoft.com/office/drawing/2014/main" id="{4C928AAE-3557-4F71-8AD6-6C49E09A4C95}"/>
                </a:ext>
              </a:extLst>
            </p:cNvPr>
            <p:cNvSpPr/>
            <p:nvPr/>
          </p:nvSpPr>
          <p:spPr>
            <a:xfrm>
              <a:off x="2458344" y="1453716"/>
              <a:ext cx="2195871" cy="400110"/>
            </a:xfrm>
            <a:prstGeom prst="rect">
              <a:avLst/>
            </a:prstGeom>
          </p:spPr>
          <p:txBody>
            <a:bodyPr wrap="square">
              <a:spAutoFit/>
            </a:bodyPr>
            <a:lstStyle/>
            <a:p>
              <a:r>
                <a:rPr lang="ja-JP" altLang="en-US" sz="1000" b="1" dirty="0">
                  <a:latin typeface="メイリオ" panose="020B0604030504040204" pitchFamily="50" charset="-128"/>
                  <a:ea typeface="メイリオ" panose="020B0604030504040204" pitchFamily="50" charset="-128"/>
                </a:rPr>
                <a:t>事例③ 健活</a:t>
              </a:r>
              <a:r>
                <a:rPr lang="en-US" altLang="ja-JP" sz="1000" b="1" dirty="0">
                  <a:latin typeface="メイリオ" panose="020B0604030504040204" pitchFamily="50" charset="-128"/>
                  <a:ea typeface="メイリオ" panose="020B0604030504040204" pitchFamily="50" charset="-128"/>
                </a:rPr>
                <a:t>10</a:t>
              </a:r>
              <a:r>
                <a:rPr lang="ja-JP" altLang="en-US" sz="1000" b="1" dirty="0">
                  <a:latin typeface="メイリオ" panose="020B0604030504040204" pitchFamily="50" charset="-128"/>
                  <a:ea typeface="メイリオ" panose="020B0604030504040204" pitchFamily="50" charset="-128"/>
                </a:rPr>
                <a:t>＜ケンカツテン＞</a:t>
              </a:r>
              <a:endParaRPr lang="en-US" altLang="ja-JP" sz="1000" b="1" dirty="0">
                <a:latin typeface="メイリオ" panose="020B0604030504040204" pitchFamily="50" charset="-128"/>
                <a:ea typeface="メイリオ" panose="020B0604030504040204" pitchFamily="50" charset="-128"/>
              </a:endParaRPr>
            </a:p>
            <a:p>
              <a:r>
                <a:rPr lang="ja-JP" altLang="en-US" sz="1000" b="1" dirty="0">
                  <a:latin typeface="メイリオ" panose="020B0604030504040204" pitchFamily="50" charset="-128"/>
                  <a:ea typeface="メイリオ" panose="020B0604030504040204" pitchFamily="50" charset="-128"/>
                </a:rPr>
                <a:t>　　　　　　　　　　　　の推進</a:t>
              </a:r>
              <a:endParaRPr lang="en-US" altLang="ja-JP" sz="1000" b="1" dirty="0">
                <a:latin typeface="メイリオ" panose="020B0604030504040204" pitchFamily="50" charset="-128"/>
                <a:ea typeface="メイリオ" panose="020B0604030504040204" pitchFamily="50" charset="-128"/>
              </a:endParaRPr>
            </a:p>
          </p:txBody>
        </p:sp>
        <p:sp>
          <p:nvSpPr>
            <p:cNvPr id="39" name="正方形/長方形 38">
              <a:extLst>
                <a:ext uri="{FF2B5EF4-FFF2-40B4-BE49-F238E27FC236}">
                  <a16:creationId xmlns:a16="http://schemas.microsoft.com/office/drawing/2014/main" id="{38516ECB-F9C2-4143-B25F-5CAB731B97FA}"/>
                </a:ext>
              </a:extLst>
            </p:cNvPr>
            <p:cNvSpPr/>
            <p:nvPr/>
          </p:nvSpPr>
          <p:spPr>
            <a:xfrm>
              <a:off x="2476363" y="1763815"/>
              <a:ext cx="2087770" cy="507831"/>
            </a:xfrm>
            <a:prstGeom prst="rect">
              <a:avLst/>
            </a:prstGeom>
          </p:spPr>
          <p:txBody>
            <a:bodyPr wrap="square">
              <a:spAutoFit/>
            </a:bodyPr>
            <a:lstStyle/>
            <a:p>
              <a:r>
                <a:rPr lang="ja-JP" altLang="en-US" sz="900" dirty="0">
                  <a:latin typeface="メイリオ" panose="020B0604030504040204" pitchFamily="50" charset="-128"/>
                  <a:ea typeface="メイリオ" panose="020B0604030504040204" pitchFamily="50" charset="-128"/>
                </a:rPr>
                <a:t>府民の健康増進を促すために、</a:t>
              </a:r>
              <a:endParaRPr lang="en-US" altLang="ja-JP" sz="900" dirty="0">
                <a:latin typeface="メイリオ" panose="020B0604030504040204" pitchFamily="50" charset="-128"/>
                <a:ea typeface="メイリオ" panose="020B0604030504040204" pitchFamily="50" charset="-128"/>
              </a:endParaRPr>
            </a:p>
            <a:p>
              <a:r>
                <a:rPr lang="ja-JP" altLang="en-US" sz="900" dirty="0">
                  <a:latin typeface="メイリオ" panose="020B0604030504040204" pitchFamily="50" charset="-128"/>
                  <a:ea typeface="メイリオ" panose="020B0604030504040204" pitchFamily="50" charset="-128"/>
                </a:rPr>
                <a:t>企業と協働で健活</a:t>
              </a:r>
              <a:r>
                <a:rPr lang="en-US" altLang="ja-JP" sz="900" dirty="0">
                  <a:latin typeface="メイリオ" panose="020B0604030504040204" pitchFamily="50" charset="-128"/>
                  <a:ea typeface="メイリオ" panose="020B0604030504040204" pitchFamily="50" charset="-128"/>
                </a:rPr>
                <a:t>10</a:t>
              </a:r>
              <a:r>
                <a:rPr lang="ja-JP" altLang="en-US" sz="900" dirty="0">
                  <a:latin typeface="メイリオ" panose="020B0604030504040204" pitchFamily="50" charset="-128"/>
                  <a:ea typeface="メイリオ" panose="020B0604030504040204" pitchFamily="50" charset="-128"/>
                </a:rPr>
                <a:t>のキャンペーンを実施</a:t>
              </a:r>
              <a:endParaRPr lang="en-US" altLang="ja-JP" sz="900" dirty="0">
                <a:latin typeface="メイリオ" panose="020B0604030504040204" pitchFamily="50" charset="-128"/>
                <a:ea typeface="メイリオ" panose="020B0604030504040204" pitchFamily="50" charset="-128"/>
              </a:endParaRPr>
            </a:p>
          </p:txBody>
        </p:sp>
        <p:sp>
          <p:nvSpPr>
            <p:cNvPr id="49" name="角丸四角形 34">
              <a:extLst>
                <a:ext uri="{FF2B5EF4-FFF2-40B4-BE49-F238E27FC236}">
                  <a16:creationId xmlns:a16="http://schemas.microsoft.com/office/drawing/2014/main" id="{5FB0ED1A-3C48-495A-AF7C-7F429BDFAEB9}"/>
                </a:ext>
              </a:extLst>
            </p:cNvPr>
            <p:cNvSpPr/>
            <p:nvPr/>
          </p:nvSpPr>
          <p:spPr>
            <a:xfrm>
              <a:off x="2576361" y="1201606"/>
              <a:ext cx="1872108" cy="240567"/>
            </a:xfrm>
            <a:prstGeom prst="roundRect">
              <a:avLst/>
            </a:prstGeom>
            <a:solidFill>
              <a:schemeClr val="bg1"/>
            </a:solidFill>
            <a:ln w="12700">
              <a:solidFill>
                <a:srgbClr val="008080"/>
              </a:solidFill>
            </a:ln>
          </p:spPr>
          <p:style>
            <a:lnRef idx="2">
              <a:schemeClr val="accent1"/>
            </a:lnRef>
            <a:fillRef idx="1">
              <a:schemeClr val="lt1"/>
            </a:fillRef>
            <a:effectRef idx="0">
              <a:schemeClr val="accent1"/>
            </a:effectRef>
            <a:fontRef idx="minor">
              <a:schemeClr val="dk1"/>
            </a:fontRef>
          </p:style>
          <p:txBody>
            <a:bodyPr lIns="36000" rIns="36000" rtlCol="0" anchor="ctr"/>
            <a:lstStyle/>
            <a:p>
              <a:pPr algn="ctr">
                <a:lnSpc>
                  <a:spcPts val="1400"/>
                </a:lnSpc>
              </a:pPr>
              <a:r>
                <a:rPr lang="ja-JP" altLang="en-US" sz="1050" b="1" dirty="0">
                  <a:solidFill>
                    <a:srgbClr val="006664"/>
                  </a:solidFill>
                  <a:latin typeface="メイリオ" panose="020B0604030504040204" pitchFamily="50" charset="-128"/>
                  <a:ea typeface="メイリオ" panose="020B0604030504040204" pitchFamily="50" charset="-128"/>
                  <a:cs typeface="メイリオ" panose="020B0604030504040204" pitchFamily="50" charset="-128"/>
                </a:rPr>
                <a:t>健　康</a:t>
              </a:r>
            </a:p>
          </p:txBody>
        </p:sp>
        <p:pic>
          <p:nvPicPr>
            <p:cNvPr id="3" name="図 2">
              <a:extLst>
                <a:ext uri="{FF2B5EF4-FFF2-40B4-BE49-F238E27FC236}">
                  <a16:creationId xmlns:a16="http://schemas.microsoft.com/office/drawing/2014/main" id="{C1BFDD6A-D655-4116-B496-CEAD21E6B52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394457" y="2438890"/>
              <a:ext cx="1129965" cy="643887"/>
            </a:xfrm>
            <a:prstGeom prst="rect">
              <a:avLst/>
            </a:prstGeom>
          </p:spPr>
        </p:pic>
        <p:pic>
          <p:nvPicPr>
            <p:cNvPr id="6" name="図 5">
              <a:extLst>
                <a:ext uri="{FF2B5EF4-FFF2-40B4-BE49-F238E27FC236}">
                  <a16:creationId xmlns:a16="http://schemas.microsoft.com/office/drawing/2014/main" id="{7A88F94A-2A94-4460-8F70-0F5C5A5FAD9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545072" y="2313495"/>
              <a:ext cx="1034577" cy="691097"/>
            </a:xfrm>
            <a:prstGeom prst="rect">
              <a:avLst/>
            </a:prstGeom>
          </p:spPr>
        </p:pic>
      </p:grpSp>
      <p:grpSp>
        <p:nvGrpSpPr>
          <p:cNvPr id="19" name="グループ化 18">
            <a:extLst>
              <a:ext uri="{FF2B5EF4-FFF2-40B4-BE49-F238E27FC236}">
                <a16:creationId xmlns:a16="http://schemas.microsoft.com/office/drawing/2014/main" id="{1C87BAC7-B63F-4877-961A-370AF3A64E36}"/>
              </a:ext>
            </a:extLst>
          </p:cNvPr>
          <p:cNvGrpSpPr/>
          <p:nvPr/>
        </p:nvGrpSpPr>
        <p:grpSpPr>
          <a:xfrm>
            <a:off x="2456765" y="3172683"/>
            <a:ext cx="2183708" cy="1516095"/>
            <a:chOff x="2456765" y="3172683"/>
            <a:chExt cx="2183708" cy="1516095"/>
          </a:xfrm>
        </p:grpSpPr>
        <p:sp>
          <p:nvSpPr>
            <p:cNvPr id="75" name="正方形/長方形 74">
              <a:extLst>
                <a:ext uri="{FF2B5EF4-FFF2-40B4-BE49-F238E27FC236}">
                  <a16:creationId xmlns:a16="http://schemas.microsoft.com/office/drawing/2014/main" id="{415A67D7-B85B-4214-8590-0FE74FAB91A5}"/>
                </a:ext>
              </a:extLst>
            </p:cNvPr>
            <p:cNvSpPr/>
            <p:nvPr/>
          </p:nvSpPr>
          <p:spPr>
            <a:xfrm>
              <a:off x="2476366" y="3172683"/>
              <a:ext cx="2095634" cy="1516095"/>
            </a:xfrm>
            <a:prstGeom prst="rect">
              <a:avLst/>
            </a:prstGeom>
            <a:solidFill>
              <a:schemeClr val="bg1"/>
            </a:solidFill>
            <a:ln w="28575">
              <a:solidFill>
                <a:srgbClr val="00468B"/>
              </a:solid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t"/>
            <a:lstStyle/>
            <a:p>
              <a:pPr algn="ctr"/>
              <a:endParaRPr kumimoji="1" lang="ja-JP" altLang="en-US" sz="1050" b="1" dirty="0">
                <a:solidFill>
                  <a:schemeClr val="tx1"/>
                </a:solidFill>
                <a:latin typeface="メイリオ" panose="020B0604030504040204" pitchFamily="50" charset="-128"/>
                <a:ea typeface="メイリオ" panose="020B0604030504040204" pitchFamily="50" charset="-128"/>
              </a:endParaRPr>
            </a:p>
          </p:txBody>
        </p:sp>
        <p:sp>
          <p:nvSpPr>
            <p:cNvPr id="26" name="テキスト ボックス 25">
              <a:extLst>
                <a:ext uri="{FF2B5EF4-FFF2-40B4-BE49-F238E27FC236}">
                  <a16:creationId xmlns:a16="http://schemas.microsoft.com/office/drawing/2014/main" id="{A64D62EA-B6B0-45EA-A7DD-D446626FCF6D}"/>
                </a:ext>
              </a:extLst>
            </p:cNvPr>
            <p:cNvSpPr txBox="1"/>
            <p:nvPr/>
          </p:nvSpPr>
          <p:spPr>
            <a:xfrm>
              <a:off x="2456765" y="3542819"/>
              <a:ext cx="2183708" cy="246221"/>
            </a:xfrm>
            <a:prstGeom prst="rect">
              <a:avLst/>
            </a:prstGeom>
            <a:noFill/>
            <a:ln w="12700">
              <a:noFill/>
              <a:prstDash val="lgDash"/>
            </a:ln>
          </p:spPr>
          <p:txBody>
            <a:bodyPr wrap="square" rtlCol="0">
              <a:spAutoFit/>
            </a:bodyPr>
            <a:lstStyle/>
            <a:p>
              <a:r>
                <a:rPr lang="ja-JP" altLang="en-US" sz="1000" b="1" dirty="0">
                  <a:latin typeface="メイリオ" panose="020B0604030504040204" pitchFamily="50" charset="-128"/>
                  <a:ea typeface="メイリオ" panose="020B0604030504040204" pitchFamily="50" charset="-128"/>
                </a:rPr>
                <a:t>事例⑦ 大阪・関西万博の機運醸成</a:t>
              </a:r>
              <a:endParaRPr lang="en-US" altLang="ja-JP" sz="1000" b="1" dirty="0">
                <a:latin typeface="メイリオ" panose="020B0604030504040204" pitchFamily="50" charset="-128"/>
                <a:ea typeface="メイリオ" panose="020B0604030504040204" pitchFamily="50" charset="-128"/>
              </a:endParaRPr>
            </a:p>
          </p:txBody>
        </p:sp>
        <p:sp>
          <p:nvSpPr>
            <p:cNvPr id="53" name="角丸四角形 38">
              <a:extLst>
                <a:ext uri="{FF2B5EF4-FFF2-40B4-BE49-F238E27FC236}">
                  <a16:creationId xmlns:a16="http://schemas.microsoft.com/office/drawing/2014/main" id="{7667DBCA-65B2-40DE-B26E-D1CE74EA28AC}"/>
                </a:ext>
              </a:extLst>
            </p:cNvPr>
            <p:cNvSpPr/>
            <p:nvPr/>
          </p:nvSpPr>
          <p:spPr>
            <a:xfrm>
              <a:off x="2588129" y="3248980"/>
              <a:ext cx="1872108" cy="251157"/>
            </a:xfrm>
            <a:prstGeom prst="roundRect">
              <a:avLst/>
            </a:prstGeom>
            <a:solidFill>
              <a:schemeClr val="bg1"/>
            </a:solidFill>
            <a:ln w="12700">
              <a:solidFill>
                <a:srgbClr val="008080"/>
              </a:solidFill>
            </a:ln>
          </p:spPr>
          <p:style>
            <a:lnRef idx="2">
              <a:schemeClr val="accent1"/>
            </a:lnRef>
            <a:fillRef idx="1">
              <a:schemeClr val="lt1"/>
            </a:fillRef>
            <a:effectRef idx="0">
              <a:schemeClr val="accent1"/>
            </a:effectRef>
            <a:fontRef idx="minor">
              <a:schemeClr val="dk1"/>
            </a:fontRef>
          </p:style>
          <p:txBody>
            <a:bodyPr lIns="36000" rIns="36000" rtlCol="0" anchor="ctr"/>
            <a:lstStyle/>
            <a:p>
              <a:pPr algn="ctr">
                <a:lnSpc>
                  <a:spcPts val="1500"/>
                </a:lnSpc>
              </a:pPr>
              <a:r>
                <a:rPr lang="ja-JP" altLang="en-US" sz="1050" b="1" dirty="0">
                  <a:solidFill>
                    <a:srgbClr val="006664"/>
                  </a:solidFill>
                  <a:latin typeface="メイリオ" panose="020B0604030504040204" pitchFamily="50" charset="-128"/>
                  <a:ea typeface="メイリオ" panose="020B0604030504040204" pitchFamily="50" charset="-128"/>
                  <a:cs typeface="メイリオ" panose="020B0604030504040204" pitchFamily="50" charset="-128"/>
                </a:rPr>
                <a:t>地域活性化</a:t>
              </a:r>
            </a:p>
          </p:txBody>
        </p:sp>
        <p:sp>
          <p:nvSpPr>
            <p:cNvPr id="54" name="正方形/長方形 53">
              <a:extLst>
                <a:ext uri="{FF2B5EF4-FFF2-40B4-BE49-F238E27FC236}">
                  <a16:creationId xmlns:a16="http://schemas.microsoft.com/office/drawing/2014/main" id="{68D59F0F-3AD2-4FD0-BA8D-9FDCA5A862B0}"/>
                </a:ext>
              </a:extLst>
            </p:cNvPr>
            <p:cNvSpPr/>
            <p:nvPr/>
          </p:nvSpPr>
          <p:spPr>
            <a:xfrm>
              <a:off x="2476364" y="3744035"/>
              <a:ext cx="2089273" cy="784830"/>
            </a:xfrm>
            <a:prstGeom prst="rect">
              <a:avLst/>
            </a:prstGeom>
          </p:spPr>
          <p:txBody>
            <a:bodyPr wrap="square">
              <a:spAutoFit/>
            </a:bodyPr>
            <a:lstStyle/>
            <a:p>
              <a:r>
                <a:rPr lang="ja-JP" altLang="en-US" sz="900" dirty="0">
                  <a:latin typeface="メイリオ" panose="020B0604030504040204" pitchFamily="50" charset="-128"/>
                  <a:ea typeface="メイリオ" panose="020B0604030504040204" pitchFamily="50" charset="-128"/>
                </a:rPr>
                <a:t>企業が実施するイベント等において、</a:t>
              </a:r>
              <a:endParaRPr lang="en-US" altLang="ja-JP" sz="900" dirty="0">
                <a:latin typeface="メイリオ" panose="020B0604030504040204" pitchFamily="50" charset="-128"/>
                <a:ea typeface="メイリオ" panose="020B0604030504040204" pitchFamily="50" charset="-128"/>
              </a:endParaRPr>
            </a:p>
            <a:p>
              <a:r>
                <a:rPr lang="ja-JP" altLang="en-US" sz="900" dirty="0">
                  <a:latin typeface="メイリオ" panose="020B0604030504040204" pitchFamily="50" charset="-128"/>
                  <a:ea typeface="メイリオ" panose="020B0604030504040204" pitchFamily="50" charset="-128"/>
                </a:rPr>
                <a:t>ステージ出演、</a:t>
              </a:r>
              <a:endParaRPr lang="en-US" altLang="ja-JP" sz="900" dirty="0">
                <a:latin typeface="メイリオ" panose="020B0604030504040204" pitchFamily="50" charset="-128"/>
                <a:ea typeface="メイリオ" panose="020B0604030504040204" pitchFamily="50" charset="-128"/>
              </a:endParaRPr>
            </a:p>
            <a:p>
              <a:r>
                <a:rPr lang="ja-JP" altLang="en-US" sz="900" dirty="0">
                  <a:latin typeface="メイリオ" panose="020B0604030504040204" pitchFamily="50" charset="-128"/>
                  <a:ea typeface="メイリオ" panose="020B0604030504040204" pitchFamily="50" charset="-128"/>
                </a:rPr>
                <a:t>ブース出展等で</a:t>
              </a:r>
              <a:endParaRPr lang="en-US" altLang="ja-JP" sz="900" dirty="0">
                <a:latin typeface="メイリオ" panose="020B0604030504040204" pitchFamily="50" charset="-128"/>
                <a:ea typeface="メイリオ" panose="020B0604030504040204" pitchFamily="50" charset="-128"/>
              </a:endParaRPr>
            </a:p>
            <a:p>
              <a:r>
                <a:rPr lang="ja-JP" altLang="en-US" sz="900" dirty="0">
                  <a:latin typeface="メイリオ" panose="020B0604030504040204" pitchFamily="50" charset="-128"/>
                  <a:ea typeface="メイリオ" panose="020B0604030504040204" pitchFamily="50" charset="-128"/>
                </a:rPr>
                <a:t>大阪・関西万博の</a:t>
              </a:r>
              <a:endParaRPr lang="en-US" altLang="ja-JP" sz="900" dirty="0">
                <a:latin typeface="メイリオ" panose="020B0604030504040204" pitchFamily="50" charset="-128"/>
                <a:ea typeface="メイリオ" panose="020B0604030504040204" pitchFamily="50" charset="-128"/>
              </a:endParaRPr>
            </a:p>
            <a:p>
              <a:r>
                <a:rPr lang="ja-JP" altLang="en-US" sz="900" dirty="0">
                  <a:latin typeface="メイリオ" panose="020B0604030504040204" pitchFamily="50" charset="-128"/>
                  <a:ea typeface="メイリオ" panose="020B0604030504040204" pitchFamily="50" charset="-128"/>
                </a:rPr>
                <a:t>機運醸成を実施</a:t>
              </a:r>
              <a:endParaRPr lang="en-US" altLang="ja-JP" sz="900" dirty="0">
                <a:latin typeface="メイリオ" panose="020B0604030504040204" pitchFamily="50" charset="-128"/>
                <a:ea typeface="メイリオ" panose="020B0604030504040204" pitchFamily="50" charset="-128"/>
              </a:endParaRPr>
            </a:p>
          </p:txBody>
        </p:sp>
      </p:grpSp>
      <p:grpSp>
        <p:nvGrpSpPr>
          <p:cNvPr id="17" name="グループ化 16">
            <a:extLst>
              <a:ext uri="{FF2B5EF4-FFF2-40B4-BE49-F238E27FC236}">
                <a16:creationId xmlns:a16="http://schemas.microsoft.com/office/drawing/2014/main" id="{435191FE-8F1E-4C2B-B515-7011B9E61038}"/>
              </a:ext>
            </a:extLst>
          </p:cNvPr>
          <p:cNvGrpSpPr/>
          <p:nvPr/>
        </p:nvGrpSpPr>
        <p:grpSpPr>
          <a:xfrm>
            <a:off x="251520" y="3172683"/>
            <a:ext cx="2091146" cy="1516095"/>
            <a:chOff x="251520" y="3172683"/>
            <a:chExt cx="2091146" cy="1516095"/>
          </a:xfrm>
        </p:grpSpPr>
        <p:sp>
          <p:nvSpPr>
            <p:cNvPr id="74" name="正方形/長方形 73">
              <a:extLst>
                <a:ext uri="{FF2B5EF4-FFF2-40B4-BE49-F238E27FC236}">
                  <a16:creationId xmlns:a16="http://schemas.microsoft.com/office/drawing/2014/main" id="{CC7314EE-D622-4E8B-B01E-E617862FD407}"/>
                </a:ext>
              </a:extLst>
            </p:cNvPr>
            <p:cNvSpPr/>
            <p:nvPr/>
          </p:nvSpPr>
          <p:spPr>
            <a:xfrm>
              <a:off x="280965" y="3172683"/>
              <a:ext cx="2052000" cy="1516095"/>
            </a:xfrm>
            <a:prstGeom prst="rect">
              <a:avLst/>
            </a:prstGeom>
            <a:solidFill>
              <a:schemeClr val="bg1"/>
            </a:solidFill>
            <a:ln w="28575">
              <a:solidFill>
                <a:srgbClr val="008955"/>
              </a:solid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t"/>
            <a:lstStyle/>
            <a:p>
              <a:pPr algn="ctr"/>
              <a:endParaRPr kumimoji="1" lang="ja-JP" altLang="en-US" sz="1050" b="1" dirty="0">
                <a:solidFill>
                  <a:schemeClr val="tx1"/>
                </a:solidFill>
                <a:latin typeface="メイリオ" panose="020B0604030504040204" pitchFamily="50" charset="-128"/>
                <a:ea typeface="メイリオ" panose="020B0604030504040204" pitchFamily="50" charset="-128"/>
              </a:endParaRPr>
            </a:p>
          </p:txBody>
        </p:sp>
        <p:sp>
          <p:nvSpPr>
            <p:cNvPr id="44" name="テキスト ボックス 43">
              <a:extLst>
                <a:ext uri="{FF2B5EF4-FFF2-40B4-BE49-F238E27FC236}">
                  <a16:creationId xmlns:a16="http://schemas.microsoft.com/office/drawing/2014/main" id="{39EC12DC-9598-4D00-8679-1BBD0FF70525}"/>
                </a:ext>
              </a:extLst>
            </p:cNvPr>
            <p:cNvSpPr txBox="1"/>
            <p:nvPr/>
          </p:nvSpPr>
          <p:spPr>
            <a:xfrm>
              <a:off x="251520" y="3542819"/>
              <a:ext cx="2091146" cy="246221"/>
            </a:xfrm>
            <a:prstGeom prst="rect">
              <a:avLst/>
            </a:prstGeom>
            <a:noFill/>
            <a:ln w="12700">
              <a:noFill/>
              <a:prstDash val="lgDash"/>
            </a:ln>
          </p:spPr>
          <p:txBody>
            <a:bodyPr wrap="square" rtlCol="0">
              <a:spAutoFit/>
            </a:bodyPr>
            <a:lstStyle/>
            <a:p>
              <a:r>
                <a:rPr lang="ja-JP" altLang="en-US" sz="1000" b="1" dirty="0">
                  <a:latin typeface="メイリオ" panose="020B0604030504040204" pitchFamily="50" charset="-128"/>
                  <a:ea typeface="メイリオ" panose="020B0604030504040204" pitchFamily="50" charset="-128"/>
                </a:rPr>
                <a:t>事例⑥ 災害や交通安全の啓発</a:t>
              </a:r>
              <a:endParaRPr lang="en-US" altLang="ja-JP" sz="1000" b="1" dirty="0">
                <a:latin typeface="メイリオ" panose="020B0604030504040204" pitchFamily="50" charset="-128"/>
                <a:ea typeface="メイリオ" panose="020B0604030504040204" pitchFamily="50" charset="-128"/>
              </a:endParaRPr>
            </a:p>
          </p:txBody>
        </p:sp>
        <p:sp>
          <p:nvSpPr>
            <p:cNvPr id="46" name="正方形/長方形 45">
              <a:extLst>
                <a:ext uri="{FF2B5EF4-FFF2-40B4-BE49-F238E27FC236}">
                  <a16:creationId xmlns:a16="http://schemas.microsoft.com/office/drawing/2014/main" id="{4147DAA8-3EA7-4251-83D4-572F0B19ED77}"/>
                </a:ext>
              </a:extLst>
            </p:cNvPr>
            <p:cNvSpPr/>
            <p:nvPr/>
          </p:nvSpPr>
          <p:spPr>
            <a:xfrm>
              <a:off x="280965" y="3744035"/>
              <a:ext cx="2048162" cy="784830"/>
            </a:xfrm>
            <a:prstGeom prst="rect">
              <a:avLst/>
            </a:prstGeom>
          </p:spPr>
          <p:txBody>
            <a:bodyPr wrap="square">
              <a:spAutoFit/>
            </a:bodyPr>
            <a:lstStyle/>
            <a:p>
              <a:r>
                <a:rPr lang="ja-JP" altLang="en-US" sz="900" dirty="0">
                  <a:latin typeface="メイリオ" panose="020B0604030504040204" pitchFamily="50" charset="-128"/>
                  <a:ea typeface="メイリオ" panose="020B0604030504040204" pitchFamily="50" charset="-128"/>
                </a:rPr>
                <a:t>災害への備えをまとめた啓発冊子の作成や、自転車の</a:t>
              </a:r>
              <a:endParaRPr lang="en-US" altLang="ja-JP" sz="900" dirty="0">
                <a:latin typeface="メイリオ" panose="020B0604030504040204" pitchFamily="50" charset="-128"/>
                <a:ea typeface="メイリオ" panose="020B0604030504040204" pitchFamily="50" charset="-128"/>
              </a:endParaRPr>
            </a:p>
            <a:p>
              <a:r>
                <a:rPr lang="ja-JP" altLang="en-US" sz="900" dirty="0">
                  <a:latin typeface="メイリオ" panose="020B0604030504040204" pitchFamily="50" charset="-128"/>
                  <a:ea typeface="メイリオ" panose="020B0604030504040204" pitchFamily="50" charset="-128"/>
                </a:rPr>
                <a:t>交通安全教育、</a:t>
              </a:r>
              <a:endParaRPr lang="en-US" altLang="ja-JP" sz="900" dirty="0">
                <a:latin typeface="メイリオ" panose="020B0604030504040204" pitchFamily="50" charset="-128"/>
                <a:ea typeface="メイリオ" panose="020B0604030504040204" pitchFamily="50" charset="-128"/>
              </a:endParaRPr>
            </a:p>
            <a:p>
              <a:r>
                <a:rPr lang="ja-JP" altLang="en-US" sz="900" dirty="0">
                  <a:latin typeface="メイリオ" panose="020B0604030504040204" pitchFamily="50" charset="-128"/>
                  <a:ea typeface="メイリオ" panose="020B0604030504040204" pitchFamily="50" charset="-128"/>
                </a:rPr>
                <a:t>ヘルメット着用の</a:t>
              </a:r>
              <a:endParaRPr lang="en-US" altLang="ja-JP" sz="900" dirty="0">
                <a:latin typeface="メイリオ" panose="020B0604030504040204" pitchFamily="50" charset="-128"/>
                <a:ea typeface="メイリオ" panose="020B0604030504040204" pitchFamily="50" charset="-128"/>
              </a:endParaRPr>
            </a:p>
            <a:p>
              <a:r>
                <a:rPr lang="ja-JP" altLang="en-US" sz="900" dirty="0">
                  <a:latin typeface="メイリオ" panose="020B0604030504040204" pitchFamily="50" charset="-128"/>
                  <a:ea typeface="メイリオ" panose="020B0604030504040204" pitchFamily="50" charset="-128"/>
                </a:rPr>
                <a:t>啓発を実施</a:t>
              </a:r>
              <a:endParaRPr lang="en-US" altLang="ja-JP" sz="900" dirty="0">
                <a:latin typeface="メイリオ" panose="020B0604030504040204" pitchFamily="50" charset="-128"/>
                <a:ea typeface="メイリオ" panose="020B0604030504040204" pitchFamily="50" charset="-128"/>
              </a:endParaRPr>
            </a:p>
          </p:txBody>
        </p:sp>
        <p:sp>
          <p:nvSpPr>
            <p:cNvPr id="52" name="角丸四角形 37">
              <a:extLst>
                <a:ext uri="{FF2B5EF4-FFF2-40B4-BE49-F238E27FC236}">
                  <a16:creationId xmlns:a16="http://schemas.microsoft.com/office/drawing/2014/main" id="{C6D9F639-176A-4188-A81C-539D881C0B6D}"/>
                </a:ext>
              </a:extLst>
            </p:cNvPr>
            <p:cNvSpPr/>
            <p:nvPr/>
          </p:nvSpPr>
          <p:spPr>
            <a:xfrm>
              <a:off x="370911" y="3248980"/>
              <a:ext cx="1872108" cy="251157"/>
            </a:xfrm>
            <a:prstGeom prst="roundRect">
              <a:avLst/>
            </a:prstGeom>
            <a:solidFill>
              <a:schemeClr val="bg1"/>
            </a:solidFill>
            <a:ln w="12700">
              <a:solidFill>
                <a:srgbClr val="008080"/>
              </a:solidFill>
            </a:ln>
          </p:spPr>
          <p:style>
            <a:lnRef idx="2">
              <a:schemeClr val="accent1"/>
            </a:lnRef>
            <a:fillRef idx="1">
              <a:schemeClr val="lt1"/>
            </a:fillRef>
            <a:effectRef idx="0">
              <a:schemeClr val="accent1"/>
            </a:effectRef>
            <a:fontRef idx="minor">
              <a:schemeClr val="dk1"/>
            </a:fontRef>
          </p:style>
          <p:txBody>
            <a:bodyPr lIns="36000" rIns="36000" rtlCol="0" anchor="ctr"/>
            <a:lstStyle/>
            <a:p>
              <a:pPr algn="ctr">
                <a:lnSpc>
                  <a:spcPts val="1500"/>
                </a:lnSpc>
              </a:pPr>
              <a:r>
                <a:rPr lang="ja-JP" altLang="en-US" sz="1050" b="1" dirty="0">
                  <a:solidFill>
                    <a:srgbClr val="006664"/>
                  </a:solidFill>
                  <a:latin typeface="メイリオ" panose="020B0604030504040204" pitchFamily="50" charset="-128"/>
                  <a:ea typeface="メイリオ" panose="020B0604030504040204" pitchFamily="50" charset="-128"/>
                  <a:cs typeface="メイリオ" panose="020B0604030504040204" pitchFamily="50" charset="-128"/>
                </a:rPr>
                <a:t>安全・安心</a:t>
              </a:r>
            </a:p>
          </p:txBody>
        </p:sp>
        <p:pic>
          <p:nvPicPr>
            <p:cNvPr id="12" name="図 11">
              <a:extLst>
                <a:ext uri="{FF2B5EF4-FFF2-40B4-BE49-F238E27FC236}">
                  <a16:creationId xmlns:a16="http://schemas.microsoft.com/office/drawing/2014/main" id="{E1500B79-CE7E-4F94-B1B7-C3AB5F4CB81E}"/>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16200000">
              <a:off x="1469520" y="3852569"/>
              <a:ext cx="680002" cy="906670"/>
            </a:xfrm>
            <a:prstGeom prst="rect">
              <a:avLst/>
            </a:prstGeom>
          </p:spPr>
        </p:pic>
      </p:grpSp>
      <p:grpSp>
        <p:nvGrpSpPr>
          <p:cNvPr id="11" name="グループ化 10">
            <a:extLst>
              <a:ext uri="{FF2B5EF4-FFF2-40B4-BE49-F238E27FC236}">
                <a16:creationId xmlns:a16="http://schemas.microsoft.com/office/drawing/2014/main" id="{1554F28F-F990-48CB-AE98-47E0BE21DBD5}"/>
              </a:ext>
            </a:extLst>
          </p:cNvPr>
          <p:cNvGrpSpPr/>
          <p:nvPr/>
        </p:nvGrpSpPr>
        <p:grpSpPr>
          <a:xfrm>
            <a:off x="4674883" y="1043734"/>
            <a:ext cx="2053423" cy="2012965"/>
            <a:chOff x="4674883" y="1133744"/>
            <a:chExt cx="2053423" cy="2012965"/>
          </a:xfrm>
        </p:grpSpPr>
        <p:sp>
          <p:nvSpPr>
            <p:cNvPr id="72" name="正方形/長方形 71">
              <a:extLst>
                <a:ext uri="{FF2B5EF4-FFF2-40B4-BE49-F238E27FC236}">
                  <a16:creationId xmlns:a16="http://schemas.microsoft.com/office/drawing/2014/main" id="{568BEB9C-647D-4896-BE52-D701DF65FAD8}"/>
                </a:ext>
              </a:extLst>
            </p:cNvPr>
            <p:cNvSpPr/>
            <p:nvPr/>
          </p:nvSpPr>
          <p:spPr>
            <a:xfrm>
              <a:off x="4676306" y="1133744"/>
              <a:ext cx="2052000" cy="2012965"/>
            </a:xfrm>
            <a:prstGeom prst="rect">
              <a:avLst/>
            </a:prstGeom>
            <a:solidFill>
              <a:schemeClr val="bg1"/>
            </a:solidFill>
            <a:ln w="28575">
              <a:solidFill>
                <a:srgbClr val="EC9800"/>
              </a:solid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t"/>
            <a:lstStyle/>
            <a:p>
              <a:pPr algn="ctr"/>
              <a:endParaRPr kumimoji="1" lang="ja-JP" altLang="en-US" sz="1050" b="1" dirty="0">
                <a:solidFill>
                  <a:schemeClr val="tx1"/>
                </a:solidFill>
                <a:latin typeface="メイリオ" panose="020B0604030504040204" pitchFamily="50" charset="-128"/>
                <a:ea typeface="メイリオ" panose="020B0604030504040204" pitchFamily="50" charset="-128"/>
              </a:endParaRPr>
            </a:p>
          </p:txBody>
        </p:sp>
        <p:sp>
          <p:nvSpPr>
            <p:cNvPr id="45" name="テキスト ボックス 44">
              <a:extLst>
                <a:ext uri="{FF2B5EF4-FFF2-40B4-BE49-F238E27FC236}">
                  <a16:creationId xmlns:a16="http://schemas.microsoft.com/office/drawing/2014/main" id="{2C0FED28-6905-4742-9AAF-D810624F151E}"/>
                </a:ext>
              </a:extLst>
            </p:cNvPr>
            <p:cNvSpPr txBox="1"/>
            <p:nvPr/>
          </p:nvSpPr>
          <p:spPr>
            <a:xfrm>
              <a:off x="4676306" y="1453716"/>
              <a:ext cx="2051999" cy="400109"/>
            </a:xfrm>
            <a:prstGeom prst="rect">
              <a:avLst/>
            </a:prstGeom>
            <a:noFill/>
            <a:ln w="12700">
              <a:noFill/>
              <a:prstDash val="lgDash"/>
            </a:ln>
          </p:spPr>
          <p:txBody>
            <a:bodyPr wrap="square" rtlCol="0">
              <a:spAutoFit/>
            </a:bodyPr>
            <a:lstStyle/>
            <a:p>
              <a:r>
                <a:rPr lang="ja-JP" altLang="en-US" sz="1000" b="1" dirty="0">
                  <a:latin typeface="メイリオ" panose="020B0604030504040204" pitchFamily="50" charset="-128"/>
                  <a:ea typeface="メイリオ" panose="020B0604030504040204" pitchFamily="50" charset="-128"/>
                </a:rPr>
                <a:t>事例④ 脱炭素社会実現に</a:t>
              </a:r>
              <a:endParaRPr lang="en-US" altLang="ja-JP" sz="1000" b="1" dirty="0">
                <a:latin typeface="メイリオ" panose="020B0604030504040204" pitchFamily="50" charset="-128"/>
                <a:ea typeface="メイリオ" panose="020B0604030504040204" pitchFamily="50" charset="-128"/>
              </a:endParaRPr>
            </a:p>
            <a:p>
              <a:r>
                <a:rPr lang="ja-JP" altLang="en-US" sz="1000" b="1" dirty="0">
                  <a:latin typeface="メイリオ" panose="020B0604030504040204" pitchFamily="50" charset="-128"/>
                  <a:ea typeface="メイリオ" panose="020B0604030504040204" pitchFamily="50" charset="-128"/>
                </a:rPr>
                <a:t>　　　　　　　 向けた取組み</a:t>
              </a:r>
              <a:endParaRPr lang="en-US" altLang="ja-JP" sz="1000" b="1" dirty="0">
                <a:latin typeface="メイリオ" panose="020B0604030504040204" pitchFamily="50" charset="-128"/>
                <a:ea typeface="メイリオ" panose="020B0604030504040204" pitchFamily="50" charset="-128"/>
              </a:endParaRPr>
            </a:p>
          </p:txBody>
        </p:sp>
        <p:sp>
          <p:nvSpPr>
            <p:cNvPr id="47" name="正方形/長方形 46">
              <a:extLst>
                <a:ext uri="{FF2B5EF4-FFF2-40B4-BE49-F238E27FC236}">
                  <a16:creationId xmlns:a16="http://schemas.microsoft.com/office/drawing/2014/main" id="{E284B254-0A70-4D1B-BD4C-A000023FA943}"/>
                </a:ext>
              </a:extLst>
            </p:cNvPr>
            <p:cNvSpPr/>
            <p:nvPr/>
          </p:nvSpPr>
          <p:spPr>
            <a:xfrm>
              <a:off x="4674883" y="1804959"/>
              <a:ext cx="2051999" cy="523220"/>
            </a:xfrm>
            <a:prstGeom prst="rect">
              <a:avLst/>
            </a:prstGeom>
          </p:spPr>
          <p:txBody>
            <a:bodyPr wrap="square">
              <a:spAutoFit/>
            </a:bodyPr>
            <a:lstStyle/>
            <a:p>
              <a:r>
                <a:rPr lang="ja-JP" altLang="en-US" sz="900" dirty="0">
                  <a:latin typeface="メイリオ" panose="020B0604030504040204" pitchFamily="50" charset="-128"/>
                  <a:ea typeface="メイリオ" panose="020B0604030504040204" pitchFamily="50" charset="-128"/>
                </a:rPr>
                <a:t>府民のライフスタイル変革を促すため、大学等のイベントにおいて、ブース出展を実施　　　</a:t>
              </a:r>
              <a:r>
                <a:rPr lang="ja-JP" altLang="en-US" sz="1000" dirty="0">
                  <a:latin typeface="メイリオ" panose="020B0604030504040204" pitchFamily="50" charset="-128"/>
                  <a:ea typeface="メイリオ" panose="020B0604030504040204" pitchFamily="50" charset="-128"/>
                </a:rPr>
                <a:t>　　　　　　　　　　</a:t>
              </a:r>
            </a:p>
          </p:txBody>
        </p:sp>
        <p:sp>
          <p:nvSpPr>
            <p:cNvPr id="50" name="角丸四角形 35">
              <a:extLst>
                <a:ext uri="{FF2B5EF4-FFF2-40B4-BE49-F238E27FC236}">
                  <a16:creationId xmlns:a16="http://schemas.microsoft.com/office/drawing/2014/main" id="{3BBDFB92-56B5-45F6-8715-D95D97A45D83}"/>
                </a:ext>
              </a:extLst>
            </p:cNvPr>
            <p:cNvSpPr/>
            <p:nvPr/>
          </p:nvSpPr>
          <p:spPr>
            <a:xfrm>
              <a:off x="4766252" y="1196311"/>
              <a:ext cx="1872108" cy="251157"/>
            </a:xfrm>
            <a:prstGeom prst="roundRect">
              <a:avLst/>
            </a:prstGeom>
            <a:solidFill>
              <a:schemeClr val="bg1"/>
            </a:solidFill>
            <a:ln w="12700">
              <a:solidFill>
                <a:srgbClr val="008080"/>
              </a:solidFill>
            </a:ln>
          </p:spPr>
          <p:style>
            <a:lnRef idx="2">
              <a:schemeClr val="accent1"/>
            </a:lnRef>
            <a:fillRef idx="1">
              <a:schemeClr val="lt1"/>
            </a:fillRef>
            <a:effectRef idx="0">
              <a:schemeClr val="accent1"/>
            </a:effectRef>
            <a:fontRef idx="minor">
              <a:schemeClr val="dk1"/>
            </a:fontRef>
          </p:style>
          <p:txBody>
            <a:bodyPr lIns="36000" rIns="36000" rtlCol="0" anchor="ctr"/>
            <a:lstStyle/>
            <a:p>
              <a:pPr algn="ctr">
                <a:lnSpc>
                  <a:spcPts val="1500"/>
                </a:lnSpc>
              </a:pPr>
              <a:r>
                <a:rPr lang="ja-JP" altLang="en-US" sz="1050" b="1" dirty="0">
                  <a:solidFill>
                    <a:srgbClr val="006664"/>
                  </a:solidFill>
                  <a:latin typeface="メイリオ" panose="020B0604030504040204" pitchFamily="50" charset="-128"/>
                  <a:ea typeface="メイリオ" panose="020B0604030504040204" pitchFamily="50" charset="-128"/>
                  <a:cs typeface="メイリオ" panose="020B0604030504040204" pitchFamily="50" charset="-128"/>
                </a:rPr>
                <a:t>環　境</a:t>
              </a:r>
            </a:p>
          </p:txBody>
        </p:sp>
        <p:pic>
          <p:nvPicPr>
            <p:cNvPr id="14" name="図 13">
              <a:extLst>
                <a:ext uri="{FF2B5EF4-FFF2-40B4-BE49-F238E27FC236}">
                  <a16:creationId xmlns:a16="http://schemas.microsoft.com/office/drawing/2014/main" id="{AA6FB221-C188-4368-9EEE-8B7445E29700}"/>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015449" y="2273049"/>
              <a:ext cx="1393354" cy="783762"/>
            </a:xfrm>
            <a:prstGeom prst="rect">
              <a:avLst/>
            </a:prstGeom>
          </p:spPr>
        </p:pic>
      </p:grpSp>
      <p:grpSp>
        <p:nvGrpSpPr>
          <p:cNvPr id="13" name="グループ化 12">
            <a:extLst>
              <a:ext uri="{FF2B5EF4-FFF2-40B4-BE49-F238E27FC236}">
                <a16:creationId xmlns:a16="http://schemas.microsoft.com/office/drawing/2014/main" id="{C1D74788-A228-4FF2-8272-1EC2BA3728B2}"/>
              </a:ext>
            </a:extLst>
          </p:cNvPr>
          <p:cNvGrpSpPr/>
          <p:nvPr/>
        </p:nvGrpSpPr>
        <p:grpSpPr>
          <a:xfrm>
            <a:off x="6836975" y="1043735"/>
            <a:ext cx="2053941" cy="2012964"/>
            <a:chOff x="6840479" y="1133745"/>
            <a:chExt cx="2053941" cy="2012964"/>
          </a:xfrm>
        </p:grpSpPr>
        <p:sp>
          <p:nvSpPr>
            <p:cNvPr id="73" name="正方形/長方形 72">
              <a:extLst>
                <a:ext uri="{FF2B5EF4-FFF2-40B4-BE49-F238E27FC236}">
                  <a16:creationId xmlns:a16="http://schemas.microsoft.com/office/drawing/2014/main" id="{EC2DA9CB-49FA-48E2-9768-CAD4C84D3238}"/>
                </a:ext>
              </a:extLst>
            </p:cNvPr>
            <p:cNvSpPr/>
            <p:nvPr/>
          </p:nvSpPr>
          <p:spPr>
            <a:xfrm>
              <a:off x="6840480" y="1133745"/>
              <a:ext cx="2052000" cy="2012964"/>
            </a:xfrm>
            <a:prstGeom prst="rect">
              <a:avLst/>
            </a:prstGeom>
            <a:solidFill>
              <a:schemeClr val="bg1"/>
            </a:solidFill>
            <a:ln w="28575">
              <a:solidFill>
                <a:srgbClr val="FFDF00"/>
              </a:solid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t"/>
            <a:lstStyle/>
            <a:p>
              <a:pPr algn="ctr"/>
              <a:endParaRPr kumimoji="1" lang="ja-JP" altLang="en-US" sz="1050" b="1" dirty="0">
                <a:solidFill>
                  <a:schemeClr val="tx1"/>
                </a:solidFill>
                <a:latin typeface="メイリオ" panose="020B0604030504040204" pitchFamily="50" charset="-128"/>
                <a:ea typeface="メイリオ" panose="020B0604030504040204" pitchFamily="50" charset="-128"/>
              </a:endParaRPr>
            </a:p>
          </p:txBody>
        </p:sp>
        <p:sp>
          <p:nvSpPr>
            <p:cNvPr id="42" name="正方形/長方形 41">
              <a:extLst>
                <a:ext uri="{FF2B5EF4-FFF2-40B4-BE49-F238E27FC236}">
                  <a16:creationId xmlns:a16="http://schemas.microsoft.com/office/drawing/2014/main" id="{EF23B464-AC58-4B35-8B70-997A5041E774}"/>
                </a:ext>
              </a:extLst>
            </p:cNvPr>
            <p:cNvSpPr/>
            <p:nvPr/>
          </p:nvSpPr>
          <p:spPr>
            <a:xfrm>
              <a:off x="6840479" y="1688342"/>
              <a:ext cx="2052001" cy="507831"/>
            </a:xfrm>
            <a:prstGeom prst="rect">
              <a:avLst/>
            </a:prstGeom>
          </p:spPr>
          <p:txBody>
            <a:bodyPr wrap="square">
              <a:spAutoFit/>
            </a:bodyPr>
            <a:lstStyle/>
            <a:p>
              <a:r>
                <a:rPr lang="ja-JP" altLang="en-US" sz="900" dirty="0">
                  <a:latin typeface="メイリオ" panose="020B0604030504040204" pitchFamily="50" charset="-128"/>
                  <a:ea typeface="メイリオ" panose="020B0604030504040204" pitchFamily="50" charset="-128"/>
                </a:rPr>
                <a:t>府が実施する中小企業向けサイバーセキュリティセミナーや、就労支援セミナーへの登壇</a:t>
              </a:r>
            </a:p>
          </p:txBody>
        </p:sp>
        <p:sp>
          <p:nvSpPr>
            <p:cNvPr id="43" name="テキスト ボックス 42">
              <a:extLst>
                <a:ext uri="{FF2B5EF4-FFF2-40B4-BE49-F238E27FC236}">
                  <a16:creationId xmlns:a16="http://schemas.microsoft.com/office/drawing/2014/main" id="{9A074BF1-6C0F-4666-906E-1F7F103067B9}"/>
                </a:ext>
              </a:extLst>
            </p:cNvPr>
            <p:cNvSpPr txBox="1"/>
            <p:nvPr/>
          </p:nvSpPr>
          <p:spPr>
            <a:xfrm>
              <a:off x="6842420" y="1453909"/>
              <a:ext cx="2052000" cy="246221"/>
            </a:xfrm>
            <a:prstGeom prst="rect">
              <a:avLst/>
            </a:prstGeom>
            <a:noFill/>
            <a:ln w="12700">
              <a:noFill/>
              <a:prstDash val="lgDash"/>
            </a:ln>
          </p:spPr>
          <p:txBody>
            <a:bodyPr wrap="square" rtlCol="0">
              <a:spAutoFit/>
            </a:bodyPr>
            <a:lstStyle>
              <a:defPPr>
                <a:defRPr lang="en-US"/>
              </a:defPPr>
              <a:lvl1pPr>
                <a:defRPr sz="1200" b="1" u="sng">
                  <a:solidFill>
                    <a:srgbClr val="FF0000"/>
                  </a:solidFill>
                  <a:latin typeface="Meiryo UI" panose="020B0604030504040204" pitchFamily="50" charset="-128"/>
                  <a:ea typeface="Meiryo UI" panose="020B0604030504040204" pitchFamily="50" charset="-128"/>
                </a:defRPr>
              </a:lvl1pPr>
            </a:lstStyle>
            <a:p>
              <a:r>
                <a:rPr lang="ja-JP" altLang="en-US" sz="1000" u="none" dirty="0">
                  <a:solidFill>
                    <a:schemeClr val="tx1"/>
                  </a:solidFill>
                  <a:latin typeface="メイリオ" panose="020B0604030504040204" pitchFamily="50" charset="-128"/>
                  <a:ea typeface="メイリオ" panose="020B0604030504040204" pitchFamily="50" charset="-128"/>
                </a:rPr>
                <a:t>事例⑤ 中小企業振興・就労支援</a:t>
              </a:r>
              <a:endParaRPr lang="en-US" altLang="ja-JP" sz="1050" dirty="0">
                <a:solidFill>
                  <a:schemeClr val="tx1"/>
                </a:solidFill>
                <a:latin typeface="メイリオ" panose="020B0604030504040204" pitchFamily="50" charset="-128"/>
                <a:ea typeface="メイリオ" panose="020B0604030504040204" pitchFamily="50" charset="-128"/>
              </a:endParaRPr>
            </a:p>
          </p:txBody>
        </p:sp>
        <p:sp>
          <p:nvSpPr>
            <p:cNvPr id="51" name="角丸四角形 36">
              <a:extLst>
                <a:ext uri="{FF2B5EF4-FFF2-40B4-BE49-F238E27FC236}">
                  <a16:creationId xmlns:a16="http://schemas.microsoft.com/office/drawing/2014/main" id="{6ADFA0AA-203B-47FA-B2E2-DE71EA3A0C60}"/>
                </a:ext>
              </a:extLst>
            </p:cNvPr>
            <p:cNvSpPr/>
            <p:nvPr/>
          </p:nvSpPr>
          <p:spPr>
            <a:xfrm>
              <a:off x="6931968" y="1194999"/>
              <a:ext cx="1869025" cy="253781"/>
            </a:xfrm>
            <a:prstGeom prst="roundRect">
              <a:avLst/>
            </a:prstGeom>
            <a:solidFill>
              <a:schemeClr val="bg1"/>
            </a:solidFill>
            <a:ln w="12700">
              <a:solidFill>
                <a:srgbClr val="008080"/>
              </a:solidFill>
            </a:ln>
          </p:spPr>
          <p:style>
            <a:lnRef idx="2">
              <a:schemeClr val="accent1"/>
            </a:lnRef>
            <a:fillRef idx="1">
              <a:schemeClr val="lt1"/>
            </a:fillRef>
            <a:effectRef idx="0">
              <a:schemeClr val="accent1"/>
            </a:effectRef>
            <a:fontRef idx="minor">
              <a:schemeClr val="dk1"/>
            </a:fontRef>
          </p:style>
          <p:txBody>
            <a:bodyPr lIns="36000" rIns="36000" rtlCol="0" anchor="ctr"/>
            <a:lstStyle/>
            <a:p>
              <a:pPr algn="ctr">
                <a:lnSpc>
                  <a:spcPts val="1500"/>
                </a:lnSpc>
              </a:pPr>
              <a:r>
                <a:rPr lang="ja-JP" altLang="en-US" sz="1050" b="1" dirty="0">
                  <a:solidFill>
                    <a:srgbClr val="006664"/>
                  </a:solidFill>
                  <a:latin typeface="メイリオ" panose="020B0604030504040204" pitchFamily="50" charset="-128"/>
                  <a:ea typeface="メイリオ" panose="020B0604030504040204" pitchFamily="50" charset="-128"/>
                  <a:cs typeface="メイリオ" panose="020B0604030504040204" pitchFamily="50" charset="-128"/>
                </a:rPr>
                <a:t>産業・雇用</a:t>
              </a:r>
            </a:p>
          </p:txBody>
        </p:sp>
        <p:pic>
          <p:nvPicPr>
            <p:cNvPr id="21" name="図 20">
              <a:extLst>
                <a:ext uri="{FF2B5EF4-FFF2-40B4-BE49-F238E27FC236}">
                  <a16:creationId xmlns:a16="http://schemas.microsoft.com/office/drawing/2014/main" id="{BDCDDB35-FCEA-4A36-B532-7F4DEDE1A29B}"/>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005774" y="2278687"/>
              <a:ext cx="1757973" cy="787335"/>
            </a:xfrm>
            <a:prstGeom prst="rect">
              <a:avLst/>
            </a:prstGeom>
          </p:spPr>
        </p:pic>
      </p:grpSp>
      <p:sp>
        <p:nvSpPr>
          <p:cNvPr id="4" name="スライド番号プレースホルダー 3">
            <a:extLst>
              <a:ext uri="{FF2B5EF4-FFF2-40B4-BE49-F238E27FC236}">
                <a16:creationId xmlns:a16="http://schemas.microsoft.com/office/drawing/2014/main" id="{1F6A042C-D39F-4940-B7EF-C5FDB1A2638A}"/>
              </a:ext>
            </a:extLst>
          </p:cNvPr>
          <p:cNvSpPr>
            <a:spLocks noGrp="1"/>
          </p:cNvSpPr>
          <p:nvPr>
            <p:ph type="sldNum" sz="quarter" idx="12"/>
          </p:nvPr>
        </p:nvSpPr>
        <p:spPr/>
        <p:txBody>
          <a:bodyPr/>
          <a:lstStyle/>
          <a:p>
            <a:fld id="{7791D223-6A27-4327-8087-FA06212A7E85}" type="slidenum">
              <a:rPr lang="ja-JP" altLang="en-US" smtClean="0"/>
              <a:pPr/>
              <a:t>16</a:t>
            </a:fld>
            <a:endParaRPr lang="ja-JP" altLang="en-US" dirty="0"/>
          </a:p>
        </p:txBody>
      </p:sp>
      <p:pic>
        <p:nvPicPr>
          <p:cNvPr id="58" name="図 57">
            <a:extLst>
              <a:ext uri="{FF2B5EF4-FFF2-40B4-BE49-F238E27FC236}">
                <a16:creationId xmlns:a16="http://schemas.microsoft.com/office/drawing/2014/main" id="{CAFFE4B8-1A1A-4A8C-BECF-A7B5174D04A5}"/>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641511" y="3960639"/>
            <a:ext cx="760066" cy="673040"/>
          </a:xfrm>
          <a:prstGeom prst="rect">
            <a:avLst/>
          </a:prstGeom>
        </p:spPr>
      </p:pic>
    </p:spTree>
    <p:extLst>
      <p:ext uri="{BB962C8B-B14F-4D97-AF65-F5344CB8AC3E}">
        <p14:creationId xmlns:p14="http://schemas.microsoft.com/office/powerpoint/2010/main" val="32550373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6" name="グループ化 55">
            <a:extLst>
              <a:ext uri="{FF2B5EF4-FFF2-40B4-BE49-F238E27FC236}">
                <a16:creationId xmlns:a16="http://schemas.microsoft.com/office/drawing/2014/main" id="{25D2612B-CED7-4EA2-BE3A-DC673B28BA0B}"/>
              </a:ext>
            </a:extLst>
          </p:cNvPr>
          <p:cNvGrpSpPr/>
          <p:nvPr/>
        </p:nvGrpSpPr>
        <p:grpSpPr>
          <a:xfrm>
            <a:off x="782340" y="1462224"/>
            <a:ext cx="7761346" cy="1944000"/>
            <a:chOff x="949839" y="1712442"/>
            <a:chExt cx="7603087" cy="1944000"/>
          </a:xfrm>
          <a:solidFill>
            <a:srgbClr val="FFFFE6"/>
          </a:solidFill>
        </p:grpSpPr>
        <p:sp>
          <p:nvSpPr>
            <p:cNvPr id="57" name="角丸四角形 23">
              <a:extLst>
                <a:ext uri="{FF2B5EF4-FFF2-40B4-BE49-F238E27FC236}">
                  <a16:creationId xmlns:a16="http://schemas.microsoft.com/office/drawing/2014/main" id="{C59DF5CF-0926-42BE-A375-007956A981DE}"/>
                </a:ext>
              </a:extLst>
            </p:cNvPr>
            <p:cNvSpPr/>
            <p:nvPr/>
          </p:nvSpPr>
          <p:spPr>
            <a:xfrm>
              <a:off x="949839" y="1712442"/>
              <a:ext cx="7603087" cy="1944000"/>
            </a:xfrm>
            <a:prstGeom prst="rect">
              <a:avLst/>
            </a:prstGeom>
            <a:grpFill/>
            <a:ln w="6350"/>
          </p:spPr>
          <p:style>
            <a:lnRef idx="2">
              <a:schemeClr val="accent1"/>
            </a:lnRef>
            <a:fillRef idx="1">
              <a:schemeClr val="lt1"/>
            </a:fillRef>
            <a:effectRef idx="0">
              <a:schemeClr val="accent1"/>
            </a:effectRef>
            <a:fontRef idx="minor">
              <a:schemeClr val="dk1"/>
            </a:fontRef>
          </p:style>
          <p:txBody>
            <a:bodyPr lIns="36000" rIns="36000" rtlCol="0" anchor="ctr"/>
            <a:lstStyle/>
            <a:p>
              <a:pPr algn="ctr"/>
              <a:endParaRPr lang="ja-JP" altLang="en-US" sz="900" b="1" dirty="0">
                <a:solidFill>
                  <a:schemeClr val="tx1"/>
                </a:solidFill>
                <a:latin typeface="メイリオ" panose="020B0604030504040204" pitchFamily="50" charset="-128"/>
                <a:ea typeface="メイリオ" panose="020B0604030504040204" pitchFamily="50" charset="-128"/>
              </a:endParaRPr>
            </a:p>
          </p:txBody>
        </p:sp>
        <p:sp>
          <p:nvSpPr>
            <p:cNvPr id="58" name="角丸四角形 24">
              <a:extLst>
                <a:ext uri="{FF2B5EF4-FFF2-40B4-BE49-F238E27FC236}">
                  <a16:creationId xmlns:a16="http://schemas.microsoft.com/office/drawing/2014/main" id="{291B66F2-8A85-4A37-8A1F-29D464935B59}"/>
                </a:ext>
              </a:extLst>
            </p:cNvPr>
            <p:cNvSpPr/>
            <p:nvPr/>
          </p:nvSpPr>
          <p:spPr>
            <a:xfrm>
              <a:off x="1321794" y="2700752"/>
              <a:ext cx="5472148" cy="468000"/>
            </a:xfrm>
            <a:prstGeom prst="roundRect">
              <a:avLst>
                <a:gd name="adj" fmla="val 0"/>
              </a:avLst>
            </a:prstGeom>
            <a:noFill/>
            <a:ln>
              <a:no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36000" tIns="45720" rIns="0" bIns="45720" numCol="1" spcCol="0" rtlCol="0" fromWordArt="0" anchor="t" anchorCtr="0" forceAA="0" compatLnSpc="1">
              <a:prstTxWarp prst="textNoShape">
                <a:avLst/>
              </a:prstTxWarp>
              <a:noAutofit/>
            </a:bodyPr>
            <a:lstStyle/>
            <a:p>
              <a:r>
                <a:rPr lang="ja-JP" altLang="en-US"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府内</a:t>
              </a:r>
              <a:r>
                <a:rPr lang="en-US" altLang="ja-JP"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43</a:t>
              </a:r>
              <a:r>
                <a:rPr lang="ja-JP" altLang="en-US"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市町村の公民連携担当者向けに、オンラインによる研修会を実施（登壇企業：２社）</a:t>
              </a:r>
            </a:p>
            <a:p>
              <a:r>
                <a:rPr lang="ja-JP" altLang="en-US"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OSAKA</a:t>
              </a:r>
              <a:r>
                <a:rPr lang="ja-JP" altLang="en-US"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公民連携</a:t>
              </a:r>
              <a:r>
                <a:rPr lang="en-US" altLang="ja-JP"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DB</a:t>
              </a:r>
              <a:r>
                <a:rPr lang="ja-JP" altLang="en-US"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（データベース）を活用し、大阪府及び府内</a:t>
              </a:r>
              <a:r>
                <a:rPr lang="en-US" altLang="ja-JP"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43</a:t>
              </a:r>
              <a:r>
                <a:rPr lang="ja-JP" altLang="en-US"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市町村の公民連携の好事例を発信</a:t>
              </a:r>
            </a:p>
          </p:txBody>
        </p:sp>
        <p:sp>
          <p:nvSpPr>
            <p:cNvPr id="59" name="角丸四角形 66">
              <a:extLst>
                <a:ext uri="{FF2B5EF4-FFF2-40B4-BE49-F238E27FC236}">
                  <a16:creationId xmlns:a16="http://schemas.microsoft.com/office/drawing/2014/main" id="{301FD5DC-A22C-467F-92BD-FF8048E61DCF}"/>
                </a:ext>
              </a:extLst>
            </p:cNvPr>
            <p:cNvSpPr/>
            <p:nvPr/>
          </p:nvSpPr>
          <p:spPr>
            <a:xfrm>
              <a:off x="1135240" y="2493161"/>
              <a:ext cx="4650685" cy="308054"/>
            </a:xfrm>
            <a:prstGeom prst="roundRect">
              <a:avLst/>
            </a:prstGeom>
            <a:noFill/>
            <a:ln w="12700">
              <a:noFill/>
            </a:ln>
          </p:spPr>
          <p:style>
            <a:lnRef idx="2">
              <a:schemeClr val="accent1"/>
            </a:lnRef>
            <a:fillRef idx="1">
              <a:schemeClr val="lt1"/>
            </a:fillRef>
            <a:effectRef idx="0">
              <a:schemeClr val="accent1"/>
            </a:effectRef>
            <a:fontRef idx="minor">
              <a:schemeClr val="dk1"/>
            </a:fontRef>
          </p:style>
          <p:txBody>
            <a:bodyPr lIns="36000" rIns="36000" rtlCol="0" anchor="ctr"/>
            <a:lstStyle/>
            <a:p>
              <a:r>
                <a:rPr lang="ja-JP" altLang="en-US" sz="11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◆大阪府・市町村公民連携推進協議会における情報の共有と発信</a:t>
              </a:r>
            </a:p>
          </p:txBody>
        </p:sp>
        <p:sp>
          <p:nvSpPr>
            <p:cNvPr id="60" name="角丸四角形 43">
              <a:extLst>
                <a:ext uri="{FF2B5EF4-FFF2-40B4-BE49-F238E27FC236}">
                  <a16:creationId xmlns:a16="http://schemas.microsoft.com/office/drawing/2014/main" id="{88A94F9C-B461-47EC-AAAF-840D8EB7CD35}"/>
                </a:ext>
              </a:extLst>
            </p:cNvPr>
            <p:cNvSpPr/>
            <p:nvPr/>
          </p:nvSpPr>
          <p:spPr>
            <a:xfrm>
              <a:off x="1310344" y="2006326"/>
              <a:ext cx="5720785" cy="485281"/>
            </a:xfrm>
            <a:prstGeom prst="roundRect">
              <a:avLst>
                <a:gd name="adj" fmla="val 0"/>
              </a:avLst>
            </a:prstGeom>
            <a:grpFill/>
            <a:ln>
              <a:no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36000" tIns="45720" rIns="0" bIns="45720" numCol="1" spcCol="0" rtlCol="0" fromWordArt="0" anchor="ctr" anchorCtr="0" forceAA="0" compatLnSpc="1">
              <a:prstTxWarp prst="textNoShape">
                <a:avLst/>
              </a:prstTxWarp>
              <a:noAutofit/>
            </a:bodyPr>
            <a:lstStyle/>
            <a:p>
              <a:r>
                <a:rPr lang="ja-JP" altLang="en-US"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専任（担当）部署設置に向けた働きかけ（設置市町村：</a:t>
              </a:r>
              <a:r>
                <a:rPr lang="en-US" altLang="ja-JP"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26</a:t>
              </a:r>
              <a:r>
                <a:rPr lang="ja-JP" altLang="en-US"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市３町（Ｒ５</a:t>
              </a:r>
              <a:r>
                <a:rPr lang="en-US" altLang="ja-JP"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.12</a:t>
              </a:r>
              <a:r>
                <a:rPr lang="ja-JP" altLang="en-US"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p>
            <a:p>
              <a:r>
                <a:rPr lang="ja-JP" altLang="en-US"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市町村から公民戦略連携デスクへ研修生の受け入れ（Ｒ５年度：３名）</a:t>
              </a:r>
              <a:endParaRPr lang="en-US" altLang="ja-JP"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公民連携フォーラムにおいて、企業等とのつながりを創出し、市町村における公民連携を加速　　他</a:t>
              </a:r>
            </a:p>
          </p:txBody>
        </p:sp>
        <p:sp>
          <p:nvSpPr>
            <p:cNvPr id="61" name="角丸四角形 51">
              <a:extLst>
                <a:ext uri="{FF2B5EF4-FFF2-40B4-BE49-F238E27FC236}">
                  <a16:creationId xmlns:a16="http://schemas.microsoft.com/office/drawing/2014/main" id="{93078331-F8F4-4FC4-91CF-47F8044E5B4F}"/>
                </a:ext>
              </a:extLst>
            </p:cNvPr>
            <p:cNvSpPr/>
            <p:nvPr/>
          </p:nvSpPr>
          <p:spPr>
            <a:xfrm>
              <a:off x="1135240" y="1834013"/>
              <a:ext cx="2916276" cy="207339"/>
            </a:xfrm>
            <a:prstGeom prst="roundRect">
              <a:avLst/>
            </a:prstGeom>
            <a:grpFill/>
            <a:ln w="12700">
              <a:noFill/>
            </a:ln>
          </p:spPr>
          <p:style>
            <a:lnRef idx="2">
              <a:schemeClr val="accent1"/>
            </a:lnRef>
            <a:fillRef idx="1">
              <a:schemeClr val="lt1"/>
            </a:fillRef>
            <a:effectRef idx="0">
              <a:schemeClr val="accent1"/>
            </a:effectRef>
            <a:fontRef idx="minor">
              <a:schemeClr val="dk1"/>
            </a:fontRef>
          </p:style>
          <p:txBody>
            <a:bodyPr lIns="36000" rIns="36000" rtlCol="0" anchor="ctr"/>
            <a:lstStyle/>
            <a:p>
              <a:r>
                <a:rPr lang="ja-JP" altLang="en-US" sz="11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◆市町村における公民連携推進への支援</a:t>
              </a:r>
            </a:p>
          </p:txBody>
        </p:sp>
        <p:sp>
          <p:nvSpPr>
            <p:cNvPr id="62" name="角丸四角形 45">
              <a:extLst>
                <a:ext uri="{FF2B5EF4-FFF2-40B4-BE49-F238E27FC236}">
                  <a16:creationId xmlns:a16="http://schemas.microsoft.com/office/drawing/2014/main" id="{03C0358F-B9FD-47E1-8D49-3888EC58193F}"/>
                </a:ext>
              </a:extLst>
            </p:cNvPr>
            <p:cNvSpPr/>
            <p:nvPr/>
          </p:nvSpPr>
          <p:spPr>
            <a:xfrm>
              <a:off x="1310344" y="3229168"/>
              <a:ext cx="7195711" cy="400600"/>
            </a:xfrm>
            <a:prstGeom prst="roundRect">
              <a:avLst>
                <a:gd name="adj" fmla="val 0"/>
              </a:avLst>
            </a:prstGeom>
            <a:grpFill/>
            <a:ln>
              <a:no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36000" tIns="45720" rIns="0" bIns="45720" numCol="1" spcCol="0" rtlCol="0" fromWordArt="0" anchor="ctr" anchorCtr="0" forceAA="0" compatLnSpc="1">
              <a:prstTxWarp prst="textNoShape">
                <a:avLst/>
              </a:prstTxWarp>
              <a:noAutofit/>
            </a:bodyPr>
            <a:lstStyle/>
            <a:p>
              <a:r>
                <a:rPr lang="ja-JP" altLang="en-US"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インターネットテレビを活用した情報の発信（実施市町村：５市２町（Ｒ５</a:t>
              </a:r>
              <a:r>
                <a:rPr lang="en-US" altLang="ja-JP"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.12</a:t>
              </a:r>
              <a:r>
                <a:rPr lang="ja-JP" altLang="en-US"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OSAKA</a:t>
              </a:r>
              <a:r>
                <a:rPr lang="ja-JP" altLang="en-US"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子どもの夢応援事業の実施 （第</a:t>
              </a:r>
              <a:r>
                <a:rPr lang="en-US" altLang="ja-JP"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4</a:t>
              </a:r>
              <a:r>
                <a:rPr lang="ja-JP" altLang="en-US"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回</a:t>
              </a:r>
              <a:r>
                <a:rPr lang="en-US" altLang="ja-JP"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SDGs</a:t>
              </a:r>
              <a:r>
                <a:rPr lang="ja-JP" altLang="en-US"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ギネス世界記録チャレンジによる子どもたちの世界記録への挑戦（Ｒ６</a:t>
              </a:r>
              <a:r>
                <a:rPr lang="en-US" altLang="ja-JP"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１） ）　他</a:t>
              </a:r>
              <a:endParaRPr lang="en-US" altLang="ja-JP"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3" name="角丸四角形 49">
              <a:extLst>
                <a:ext uri="{FF2B5EF4-FFF2-40B4-BE49-F238E27FC236}">
                  <a16:creationId xmlns:a16="http://schemas.microsoft.com/office/drawing/2014/main" id="{7A05E86F-FD67-46F2-9A50-AC3760125794}"/>
                </a:ext>
              </a:extLst>
            </p:cNvPr>
            <p:cNvSpPr/>
            <p:nvPr/>
          </p:nvSpPr>
          <p:spPr>
            <a:xfrm>
              <a:off x="1135240" y="3049148"/>
              <a:ext cx="6628448" cy="272373"/>
            </a:xfrm>
            <a:prstGeom prst="roundRect">
              <a:avLst/>
            </a:prstGeom>
            <a:noFill/>
            <a:ln w="12700">
              <a:noFill/>
            </a:ln>
          </p:spPr>
          <p:style>
            <a:lnRef idx="2">
              <a:schemeClr val="accent1"/>
            </a:lnRef>
            <a:fillRef idx="1">
              <a:schemeClr val="lt1"/>
            </a:fillRef>
            <a:effectRef idx="0">
              <a:schemeClr val="accent1"/>
            </a:effectRef>
            <a:fontRef idx="minor">
              <a:schemeClr val="dk1"/>
            </a:fontRef>
          </p:style>
          <p:txBody>
            <a:bodyPr lIns="36000" rIns="36000" rtlCol="0" anchor="ctr"/>
            <a:lstStyle/>
            <a:p>
              <a:r>
                <a:rPr lang="ja-JP" altLang="en-US" sz="11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1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OSAKA KOUMIN Action Platform</a:t>
              </a:r>
              <a:r>
                <a:rPr lang="ja-JP" altLang="en-US" sz="11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」との連携</a:t>
              </a:r>
            </a:p>
          </p:txBody>
        </p:sp>
        <p:pic>
          <p:nvPicPr>
            <p:cNvPr id="64" name="図 63">
              <a:extLst>
                <a:ext uri="{FF2B5EF4-FFF2-40B4-BE49-F238E27FC236}">
                  <a16:creationId xmlns:a16="http://schemas.microsoft.com/office/drawing/2014/main" id="{E8787597-3AE5-40E2-86CA-4F3A3E1BA46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11689" y="1933555"/>
              <a:ext cx="1274170" cy="1274170"/>
            </a:xfrm>
            <a:prstGeom prst="rect">
              <a:avLst/>
            </a:prstGeom>
            <a:grpFill/>
          </p:spPr>
        </p:pic>
      </p:grpSp>
      <p:cxnSp>
        <p:nvCxnSpPr>
          <p:cNvPr id="30" name="直線コネクタ 29">
            <a:extLst>
              <a:ext uri="{FF2B5EF4-FFF2-40B4-BE49-F238E27FC236}">
                <a16:creationId xmlns:a16="http://schemas.microsoft.com/office/drawing/2014/main" id="{81B46C8C-4F67-4CE2-88FF-1BCF44B5766E}"/>
              </a:ext>
            </a:extLst>
          </p:cNvPr>
          <p:cNvCxnSpPr/>
          <p:nvPr/>
        </p:nvCxnSpPr>
        <p:spPr>
          <a:xfrm>
            <a:off x="255881" y="6489340"/>
            <a:ext cx="86409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9" name="グループ化 38">
            <a:extLst>
              <a:ext uri="{FF2B5EF4-FFF2-40B4-BE49-F238E27FC236}">
                <a16:creationId xmlns:a16="http://schemas.microsoft.com/office/drawing/2014/main" id="{9072CF35-CE42-46B0-AFCD-2175135B2465}"/>
              </a:ext>
            </a:extLst>
          </p:cNvPr>
          <p:cNvGrpSpPr/>
          <p:nvPr/>
        </p:nvGrpSpPr>
        <p:grpSpPr>
          <a:xfrm>
            <a:off x="-2" y="-1"/>
            <a:ext cx="9137459" cy="668371"/>
            <a:chOff x="-2" y="-1"/>
            <a:chExt cx="9137459" cy="668371"/>
          </a:xfrm>
        </p:grpSpPr>
        <p:sp>
          <p:nvSpPr>
            <p:cNvPr id="44" name="正方形/長方形 43">
              <a:extLst>
                <a:ext uri="{FF2B5EF4-FFF2-40B4-BE49-F238E27FC236}">
                  <a16:creationId xmlns:a16="http://schemas.microsoft.com/office/drawing/2014/main" id="{DE1E1562-ED27-4F7B-AC33-8CC8AAA0B454}"/>
                </a:ext>
              </a:extLst>
            </p:cNvPr>
            <p:cNvSpPr/>
            <p:nvPr/>
          </p:nvSpPr>
          <p:spPr>
            <a:xfrm>
              <a:off x="-2" y="-1"/>
              <a:ext cx="9136800" cy="391801"/>
            </a:xfrm>
            <a:prstGeom prst="rect">
              <a:avLst/>
            </a:prstGeom>
            <a:solidFill>
              <a:schemeClr val="tx2">
                <a:lumMod val="20000"/>
                <a:lumOff val="80000"/>
              </a:schemeClr>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rtlCol="0" anchor="ctr"/>
            <a:lstStyle/>
            <a:p>
              <a:r>
                <a:rPr lang="ja-JP" altLang="en-US" sz="1600" b="1" dirty="0">
                  <a:solidFill>
                    <a:schemeClr val="tx1"/>
                  </a:solidFill>
                  <a:latin typeface="メイリオ" panose="020B0604030504040204" pitchFamily="50" charset="-128"/>
                  <a:ea typeface="メイリオ" panose="020B0604030504040204" pitchFamily="50" charset="-128"/>
                </a:rPr>
                <a:t>市町村とのパートナーシップの強化</a:t>
              </a:r>
            </a:p>
          </p:txBody>
        </p:sp>
        <p:sp>
          <p:nvSpPr>
            <p:cNvPr id="45" name="正方形/長方形 44">
              <a:extLst>
                <a:ext uri="{FF2B5EF4-FFF2-40B4-BE49-F238E27FC236}">
                  <a16:creationId xmlns:a16="http://schemas.microsoft.com/office/drawing/2014/main" id="{880D0BD4-D889-42AC-9114-755CEE5FA33E}"/>
                </a:ext>
              </a:extLst>
            </p:cNvPr>
            <p:cNvSpPr/>
            <p:nvPr/>
          </p:nvSpPr>
          <p:spPr>
            <a:xfrm>
              <a:off x="-2" y="389039"/>
              <a:ext cx="9137459" cy="279331"/>
            </a:xfrm>
            <a:prstGeom prst="rect">
              <a:avLst/>
            </a:prstGeom>
            <a:solidFill>
              <a:schemeClr val="bg1"/>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rtlCol="0" anchor="t"/>
            <a:lstStyle/>
            <a:p>
              <a:r>
                <a:rPr kumimoji="1" lang="ja-JP" altLang="en-US" sz="1100" dirty="0">
                  <a:solidFill>
                    <a:schemeClr val="tx1"/>
                  </a:solidFill>
                  <a:latin typeface="メイリオ" panose="020B0604030504040204" pitchFamily="50" charset="-128"/>
                  <a:ea typeface="メイリオ" panose="020B0604030504040204" pitchFamily="50" charset="-128"/>
                </a:rPr>
                <a:t>　市町村の人材やノウハウが不足する分野において、連携やサポートを実施</a:t>
              </a:r>
            </a:p>
          </p:txBody>
        </p:sp>
      </p:grpSp>
      <p:sp>
        <p:nvSpPr>
          <p:cNvPr id="10" name="正方形/長方形 9"/>
          <p:cNvSpPr/>
          <p:nvPr/>
        </p:nvSpPr>
        <p:spPr>
          <a:xfrm>
            <a:off x="516929" y="1735589"/>
            <a:ext cx="8105522" cy="276999"/>
          </a:xfrm>
          <a:prstGeom prst="rect">
            <a:avLst/>
          </a:prstGeom>
        </p:spPr>
        <p:txBody>
          <a:bodyPr wrap="square">
            <a:spAutoFit/>
          </a:bodyPr>
          <a:lstStyle/>
          <a:p>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 </a:t>
            </a:r>
            <a:endParaRPr lang="en-US" altLang="ja-JP" sz="12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1" name="角丸四角形 10"/>
          <p:cNvSpPr/>
          <p:nvPr/>
        </p:nvSpPr>
        <p:spPr>
          <a:xfrm>
            <a:off x="1061641" y="2905016"/>
            <a:ext cx="7560810" cy="405076"/>
          </a:xfrm>
          <a:prstGeom prst="roundRect">
            <a:avLst>
              <a:gd name="adj" fmla="val 14009"/>
            </a:avLst>
          </a:prstGeom>
          <a:noFill/>
          <a:ln w="3175">
            <a:no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45720" rIns="0" bIns="45720" numCol="1" spcCol="0" rtlCol="0" fromWordArt="0" anchor="ctr" anchorCtr="0" forceAA="0" compatLnSpc="1">
            <a:prstTxWarp prst="textNoShape">
              <a:avLst/>
            </a:prstTxWarp>
            <a:noAutofit/>
          </a:bodyPr>
          <a:lstStyle/>
          <a:p>
            <a:r>
              <a:rPr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endParaRPr lang="en-US" altLang="ja-JP"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3" name="テキスト ボックス 12"/>
          <p:cNvSpPr txBox="1"/>
          <p:nvPr/>
        </p:nvSpPr>
        <p:spPr>
          <a:xfrm>
            <a:off x="440651" y="773705"/>
            <a:ext cx="5303589" cy="307777"/>
          </a:xfrm>
          <a:prstGeom prst="rect">
            <a:avLst/>
          </a:prstGeom>
          <a:noFill/>
        </p:spPr>
        <p:txBody>
          <a:bodyPr wrap="square" rtlCol="0">
            <a:spAutoFit/>
          </a:bodyPr>
          <a:lstStyle/>
          <a:p>
            <a:pPr lvl="0">
              <a:defRPr/>
            </a:pPr>
            <a:r>
              <a:rPr lang="en-US" altLang="ja-JP" sz="1400" b="1" dirty="0">
                <a:solidFill>
                  <a:prstClr val="black"/>
                </a:solidFill>
                <a:latin typeface="メイリオ" panose="020B0604030504040204" pitchFamily="50" charset="-128"/>
                <a:ea typeface="メイリオ" panose="020B0604030504040204" pitchFamily="50" charset="-128"/>
                <a:cs typeface="Meiryo UI" panose="020B0604030504040204" pitchFamily="50" charset="-128"/>
              </a:rPr>
              <a:t>《</a:t>
            </a:r>
            <a:r>
              <a:rPr lang="ja-JP" altLang="en-US" sz="1400" b="1" dirty="0">
                <a:solidFill>
                  <a:prstClr val="black"/>
                </a:solidFill>
                <a:latin typeface="メイリオ" panose="020B0604030504040204" pitchFamily="50" charset="-128"/>
                <a:ea typeface="メイリオ" panose="020B0604030504040204" pitchFamily="50" charset="-128"/>
                <a:cs typeface="Meiryo UI" panose="020B0604030504040204" pitchFamily="50" charset="-128"/>
              </a:rPr>
              <a:t>公民連携の取組みの市町村への拡大</a:t>
            </a:r>
            <a:r>
              <a:rPr lang="en-US" altLang="ja-JP" sz="1400" b="1" dirty="0">
                <a:solidFill>
                  <a:prstClr val="black"/>
                </a:solidFill>
                <a:latin typeface="メイリオ" panose="020B0604030504040204" pitchFamily="50" charset="-128"/>
                <a:ea typeface="メイリオ" panose="020B0604030504040204" pitchFamily="50" charset="-128"/>
                <a:cs typeface="Meiryo UI" panose="020B0604030504040204" pitchFamily="50" charset="-128"/>
              </a:rPr>
              <a:t>》 </a:t>
            </a:r>
            <a:r>
              <a:rPr lang="en-US" altLang="ja-JP" sz="1050" b="1" dirty="0">
                <a:solidFill>
                  <a:prstClr val="black"/>
                </a:solidFill>
                <a:latin typeface="メイリオ" panose="020B0604030504040204" pitchFamily="50" charset="-128"/>
                <a:ea typeface="メイリオ" panose="020B0604030504040204" pitchFamily="50" charset="-128"/>
                <a:cs typeface="Meiryo UI" panose="020B0604030504040204" pitchFamily="50" charset="-128"/>
              </a:rPr>
              <a:t>【</a:t>
            </a:r>
            <a:r>
              <a:rPr lang="ja-JP" altLang="en-US" sz="1050" b="1" dirty="0">
                <a:solidFill>
                  <a:prstClr val="black"/>
                </a:solidFill>
                <a:latin typeface="メイリオ" panose="020B0604030504040204" pitchFamily="50" charset="-128"/>
                <a:ea typeface="メイリオ" panose="020B0604030504040204" pitchFamily="50" charset="-128"/>
                <a:cs typeface="Meiryo UI" panose="020B0604030504040204" pitchFamily="50" charset="-128"/>
              </a:rPr>
              <a:t>財務部 行政経営課</a:t>
            </a:r>
            <a:r>
              <a:rPr lang="en-US" altLang="ja-JP" sz="1050" b="1" dirty="0">
                <a:solidFill>
                  <a:prstClr val="black"/>
                </a:solidFill>
                <a:latin typeface="メイリオ" panose="020B0604030504040204" pitchFamily="50" charset="-128"/>
                <a:ea typeface="メイリオ" panose="020B0604030504040204" pitchFamily="50" charset="-128"/>
                <a:cs typeface="Meiryo UI" panose="020B0604030504040204" pitchFamily="50" charset="-128"/>
              </a:rPr>
              <a:t>】</a:t>
            </a:r>
            <a:endParaRPr lang="ja-JP" altLang="en-US" sz="1050" dirty="0">
              <a:solidFill>
                <a:prstClr val="black"/>
              </a:solidFill>
              <a:latin typeface="メイリオ" panose="020B0604030504040204" pitchFamily="50" charset="-128"/>
              <a:ea typeface="メイリオ" panose="020B0604030504040204" pitchFamily="50" charset="-128"/>
              <a:cs typeface="Meiryo UI" panose="020B0604030504040204" pitchFamily="50" charset="-128"/>
            </a:endParaRPr>
          </a:p>
        </p:txBody>
      </p:sp>
      <p:sp>
        <p:nvSpPr>
          <p:cNvPr id="14" name="角丸四角形 13"/>
          <p:cNvSpPr/>
          <p:nvPr/>
        </p:nvSpPr>
        <p:spPr>
          <a:xfrm>
            <a:off x="768657" y="953725"/>
            <a:ext cx="6869528" cy="378602"/>
          </a:xfrm>
          <a:prstGeom prst="roundRect">
            <a:avLst>
              <a:gd name="adj" fmla="val 0"/>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45720" rIns="0" bIns="45720" numCol="1" spcCol="0" rtlCol="0" fromWordArt="0" anchor="ctr" anchorCtr="0" forceAA="0" compatLnSpc="1">
            <a:prstTxWarp prst="textNoShape">
              <a:avLst/>
            </a:prstTxWarp>
            <a:noAutofit/>
          </a:bodyPr>
          <a:lstStyle/>
          <a:p>
            <a:pPr marL="85725" indent="-85725">
              <a:buFont typeface="Arial" panose="020B0604020202020204" pitchFamily="34" charset="0"/>
              <a:buChar char="•"/>
            </a:pPr>
            <a:r>
              <a:rPr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より幅広い社会課題の解決をめざし、公民連携の取組みを住民に近い市町村へ拡大。</a:t>
            </a:r>
            <a:endParaRPr lang="en-US" altLang="ja-JP"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5" name="テキスト ボックス 14">
            <a:extLst>
              <a:ext uri="{FF2B5EF4-FFF2-40B4-BE49-F238E27FC236}">
                <a16:creationId xmlns:a16="http://schemas.microsoft.com/office/drawing/2014/main" id="{9A41C780-A95C-47DC-A369-78F88C43F6CF}"/>
              </a:ext>
            </a:extLst>
          </p:cNvPr>
          <p:cNvSpPr txBox="1"/>
          <p:nvPr/>
        </p:nvSpPr>
        <p:spPr>
          <a:xfrm>
            <a:off x="260286" y="6489340"/>
            <a:ext cx="8061835" cy="324111"/>
          </a:xfrm>
          <a:prstGeom prst="rect">
            <a:avLst/>
          </a:prstGeom>
          <a:noFill/>
          <a:ln>
            <a:noFill/>
          </a:ln>
        </p:spPr>
        <p:txBody>
          <a:bodyPr wrap="none" rtlCol="0">
            <a:noAutofit/>
          </a:bodyPr>
          <a:lstStyle/>
          <a:p>
            <a:pPr>
              <a:defRPr/>
            </a:pPr>
            <a:r>
              <a:rPr lang="en-US" altLang="ja-JP" sz="800" dirty="0">
                <a:latin typeface="メイリオ" panose="020B0604030504040204" pitchFamily="50" charset="-128"/>
                <a:ea typeface="メイリオ" panose="020B0604030504040204" pitchFamily="50" charset="-128"/>
                <a:cs typeface="メイリオ" panose="020B0604030504040204" pitchFamily="50" charset="-128"/>
              </a:rPr>
              <a:t>(*11)  </a:t>
            </a:r>
            <a:r>
              <a:rPr lang="ja-JP" altLang="en-US" sz="800" dirty="0">
                <a:latin typeface="メイリオ" panose="020B0604030504040204" pitchFamily="50" charset="-128"/>
                <a:ea typeface="メイリオ" panose="020B0604030504040204" pitchFamily="50" charset="-128"/>
                <a:cs typeface="メイリオ" panose="020B0604030504040204" pitchFamily="50" charset="-128"/>
              </a:rPr>
              <a:t>大阪市町村スマートシティ推進連絡会議。府と府内全市町村が、情報システムや情報ネットワーク等に関する情報の交換や共有を行うとともに、連携・協働を図ること</a:t>
            </a:r>
            <a:endParaRPr lang="en-US" altLang="ja-JP" sz="800" dirty="0">
              <a:latin typeface="メイリオ" panose="020B0604030504040204" pitchFamily="50" charset="-128"/>
              <a:ea typeface="メイリオ" panose="020B0604030504040204" pitchFamily="50" charset="-128"/>
              <a:cs typeface="メイリオ" panose="020B0604030504040204" pitchFamily="50" charset="-128"/>
            </a:endParaRPr>
          </a:p>
          <a:p>
            <a:pPr>
              <a:defRPr/>
            </a:pPr>
            <a:r>
              <a:rPr lang="en-US" altLang="ja-JP" sz="80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800" dirty="0">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80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800" dirty="0">
                <a:latin typeface="メイリオ" panose="020B0604030504040204" pitchFamily="50" charset="-128"/>
                <a:ea typeface="メイリオ" panose="020B0604030504040204" pitchFamily="50" charset="-128"/>
                <a:cs typeface="メイリオ" panose="020B0604030504040204" pitchFamily="50" charset="-128"/>
              </a:rPr>
              <a:t>を目的として設立した任意団体。</a:t>
            </a:r>
            <a:r>
              <a:rPr lang="ja-JP" altLang="en-US" sz="800" dirty="0">
                <a:solidFill>
                  <a:prstClr val="black"/>
                </a:solidFill>
                <a:latin typeface="メイリオ" panose="020B0604030504040204" pitchFamily="50" charset="-128"/>
                <a:ea typeface="メイリオ" panose="020B0604030504040204" pitchFamily="50" charset="-128"/>
              </a:rPr>
              <a:t> </a:t>
            </a:r>
            <a:endParaRPr lang="en-US" altLang="ja-JP" sz="8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0" name="テキスト ボックス 19"/>
          <p:cNvSpPr txBox="1"/>
          <p:nvPr/>
        </p:nvSpPr>
        <p:spPr>
          <a:xfrm>
            <a:off x="5882867" y="4255379"/>
            <a:ext cx="2647249" cy="246287"/>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noAutofit/>
          </a:bodyPr>
          <a:lstStyle/>
          <a:p>
            <a:r>
              <a:rPr kumimoji="1"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■令和６年度</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実施予定</a:t>
            </a:r>
            <a:endParaRPr kumimoji="1"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1" name="角丸四角形 2">
            <a:extLst>
              <a:ext uri="{FF2B5EF4-FFF2-40B4-BE49-F238E27FC236}">
                <a16:creationId xmlns:a16="http://schemas.microsoft.com/office/drawing/2014/main" id="{BF929A80-F102-487F-A7A6-3C701536D02F}"/>
              </a:ext>
            </a:extLst>
          </p:cNvPr>
          <p:cNvSpPr/>
          <p:nvPr/>
        </p:nvSpPr>
        <p:spPr>
          <a:xfrm>
            <a:off x="5967155" y="4510989"/>
            <a:ext cx="2562961" cy="1914434"/>
          </a:xfrm>
          <a:prstGeom prst="rect">
            <a:avLst/>
          </a:prstGeom>
          <a:solidFill>
            <a:srgbClr val="FFFFE6"/>
          </a:solidFill>
          <a:ln w="6350"/>
        </p:spPr>
        <p:style>
          <a:lnRef idx="2">
            <a:schemeClr val="accent1"/>
          </a:lnRef>
          <a:fillRef idx="1">
            <a:schemeClr val="lt1"/>
          </a:fillRef>
          <a:effectRef idx="0">
            <a:schemeClr val="accent1"/>
          </a:effectRef>
          <a:fontRef idx="minor">
            <a:schemeClr val="dk1"/>
          </a:fontRef>
        </p:style>
        <p:txBody>
          <a:bodyPr lIns="36000" rIns="36000" rtlCol="0" anchor="t"/>
          <a:lstStyle/>
          <a:p>
            <a:endParaRPr lang="en-US" altLang="ja-JP" sz="1100" b="1" dirty="0">
              <a:solidFill>
                <a:schemeClr val="tx1"/>
              </a:solidFill>
              <a:latin typeface="メイリオ" panose="020B0604030504040204" pitchFamily="50" charset="-128"/>
              <a:ea typeface="メイリオ" panose="020B0604030504040204" pitchFamily="50" charset="-128"/>
            </a:endParaRPr>
          </a:p>
          <a:p>
            <a:r>
              <a:rPr lang="ja-JP" altLang="en-US" sz="1100" b="1" dirty="0">
                <a:solidFill>
                  <a:schemeClr val="tx1"/>
                </a:solidFill>
                <a:latin typeface="メイリオ" panose="020B0604030504040204" pitchFamily="50" charset="-128"/>
                <a:ea typeface="メイリオ" panose="020B0604030504040204" pitchFamily="50" charset="-128"/>
              </a:rPr>
              <a:t>◆</a:t>
            </a:r>
            <a:r>
              <a:rPr lang="en-US" altLang="ja-JP" sz="1100" b="1" dirty="0">
                <a:solidFill>
                  <a:schemeClr val="tx1"/>
                </a:solidFill>
                <a:latin typeface="メイリオ" panose="020B0604030504040204" pitchFamily="50" charset="-128"/>
                <a:ea typeface="メイリオ" panose="020B0604030504040204" pitchFamily="50" charset="-128"/>
              </a:rPr>
              <a:t>AI</a:t>
            </a:r>
            <a:r>
              <a:rPr lang="ja-JP" altLang="en-US" sz="1100" b="1" dirty="0">
                <a:solidFill>
                  <a:schemeClr val="tx1"/>
                </a:solidFill>
                <a:latin typeface="メイリオ" panose="020B0604030504040204" pitchFamily="50" charset="-128"/>
                <a:ea typeface="メイリオ" panose="020B0604030504040204" pitchFamily="50" charset="-128"/>
              </a:rPr>
              <a:t>音声認識議事録作成システム</a:t>
            </a:r>
            <a:endParaRPr lang="en-US" altLang="ja-JP" sz="1100" b="1" dirty="0">
              <a:solidFill>
                <a:schemeClr val="tx1"/>
              </a:solidFill>
              <a:latin typeface="メイリオ" panose="020B0604030504040204" pitchFamily="50" charset="-128"/>
              <a:ea typeface="メイリオ" panose="020B0604030504040204" pitchFamily="50" charset="-128"/>
            </a:endParaRPr>
          </a:p>
          <a:p>
            <a:r>
              <a:rPr lang="ja-JP" altLang="en-US" sz="1100" b="1" dirty="0">
                <a:solidFill>
                  <a:schemeClr val="tx1"/>
                </a:solidFill>
                <a:latin typeface="メイリオ" panose="020B0604030504040204" pitchFamily="50" charset="-128"/>
                <a:ea typeface="メイリオ" panose="020B0604030504040204" pitchFamily="50" charset="-128"/>
              </a:rPr>
              <a:t>　　　　　　（</a:t>
            </a:r>
            <a:r>
              <a:rPr lang="zh-CN" altLang="en-US" sz="1100" b="1" dirty="0">
                <a:solidFill>
                  <a:schemeClr val="tx1"/>
                </a:solidFill>
                <a:latin typeface="メイリオ" panose="020B0604030504040204" pitchFamily="50" charset="-128"/>
                <a:ea typeface="メイリオ" panose="020B0604030504040204" pitchFamily="50" charset="-128"/>
              </a:rPr>
              <a:t>参画市町村調整中）</a:t>
            </a:r>
            <a:endParaRPr lang="en-US" altLang="zh-CN" sz="1100" b="1" dirty="0">
              <a:solidFill>
                <a:schemeClr val="tx1"/>
              </a:solidFill>
              <a:latin typeface="メイリオ" panose="020B0604030504040204" pitchFamily="50" charset="-128"/>
              <a:ea typeface="メイリオ" panose="020B0604030504040204" pitchFamily="50" charset="-128"/>
            </a:endParaRPr>
          </a:p>
          <a:p>
            <a:endParaRPr lang="en-US" altLang="ja-JP" sz="900" dirty="0">
              <a:solidFill>
                <a:schemeClr val="tx1"/>
              </a:solidFill>
              <a:latin typeface="メイリオ" panose="020B0604030504040204" pitchFamily="50" charset="-128"/>
              <a:ea typeface="メイリオ" panose="020B0604030504040204" pitchFamily="50" charset="-128"/>
            </a:endParaRPr>
          </a:p>
          <a:p>
            <a:r>
              <a:rPr lang="ja-JP" altLang="en-US" sz="900" dirty="0">
                <a:solidFill>
                  <a:schemeClr val="tx1"/>
                </a:solidFill>
                <a:latin typeface="メイリオ" panose="020B0604030504040204" pitchFamily="50" charset="-128"/>
                <a:ea typeface="メイリオ" panose="020B0604030504040204" pitchFamily="50" charset="-128"/>
              </a:rPr>
              <a:t>　庁内での会議における音声等を</a:t>
            </a:r>
            <a:r>
              <a:rPr lang="en-US" altLang="ja-JP" sz="900" dirty="0">
                <a:solidFill>
                  <a:schemeClr val="tx1"/>
                </a:solidFill>
                <a:latin typeface="メイリオ" panose="020B0604030504040204" pitchFamily="50" charset="-128"/>
                <a:ea typeface="メイリオ" panose="020B0604030504040204" pitchFamily="50" charset="-128"/>
              </a:rPr>
              <a:t>AI</a:t>
            </a:r>
            <a:r>
              <a:rPr lang="ja-JP" altLang="en-US" sz="900" dirty="0">
                <a:solidFill>
                  <a:schemeClr val="tx1"/>
                </a:solidFill>
                <a:latin typeface="メイリオ" panose="020B0604030504040204" pitchFamily="50" charset="-128"/>
                <a:ea typeface="メイリオ" panose="020B0604030504040204" pitchFamily="50" charset="-128"/>
              </a:rPr>
              <a:t>によって</a:t>
            </a:r>
          </a:p>
          <a:p>
            <a:r>
              <a:rPr lang="ja-JP" altLang="en-US" sz="900" dirty="0">
                <a:solidFill>
                  <a:schemeClr val="tx1"/>
                </a:solidFill>
                <a:latin typeface="メイリオ" panose="020B0604030504040204" pitchFamily="50" charset="-128"/>
                <a:ea typeface="メイリオ" panose="020B0604030504040204" pitchFamily="50" charset="-128"/>
              </a:rPr>
              <a:t>　テキスト化し、議事録を作成するシステム</a:t>
            </a:r>
          </a:p>
        </p:txBody>
      </p:sp>
      <p:sp>
        <p:nvSpPr>
          <p:cNvPr id="22" name="テキスト ボックス 21"/>
          <p:cNvSpPr txBox="1"/>
          <p:nvPr/>
        </p:nvSpPr>
        <p:spPr>
          <a:xfrm>
            <a:off x="701571" y="4255379"/>
            <a:ext cx="2992980" cy="193214"/>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noAutofit/>
          </a:bodyPr>
          <a:lstStyle/>
          <a:p>
            <a:r>
              <a:rPr kumimoji="1"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令和５年度実施開始</a:t>
            </a:r>
            <a:endParaRPr kumimoji="1"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2" name="正方形/長方形 31"/>
          <p:cNvSpPr/>
          <p:nvPr/>
        </p:nvSpPr>
        <p:spPr>
          <a:xfrm>
            <a:off x="440651" y="3564015"/>
            <a:ext cx="6021432" cy="307777"/>
          </a:xfrm>
          <a:prstGeom prst="rect">
            <a:avLst/>
          </a:prstGeom>
          <a:noFill/>
          <a:ln>
            <a:noFill/>
          </a:ln>
        </p:spPr>
        <p:txBody>
          <a:bodyPr wrap="square">
            <a:spAutoFit/>
          </a:bodyPr>
          <a:lstStyle/>
          <a:p>
            <a:r>
              <a:rPr lang="en-US" altLang="ja-JP" sz="1400" b="1"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400" b="1" dirty="0">
                <a:latin typeface="メイリオ" panose="020B0604030504040204" pitchFamily="50" charset="-128"/>
                <a:ea typeface="メイリオ" panose="020B0604030504040204" pitchFamily="50" charset="-128"/>
                <a:cs typeface="メイリオ" panose="020B0604030504040204" pitchFamily="50" charset="-128"/>
              </a:rPr>
              <a:t>情報システム等の共同調達</a:t>
            </a:r>
            <a:r>
              <a:rPr lang="en-US" altLang="ja-JP" sz="1400" b="1" dirty="0">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050" b="1"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50" b="1" dirty="0">
                <a:latin typeface="メイリオ" panose="020B0604030504040204" pitchFamily="50" charset="-128"/>
                <a:ea typeface="メイリオ" panose="020B0604030504040204" pitchFamily="50" charset="-128"/>
                <a:cs typeface="メイリオ" panose="020B0604030504040204" pitchFamily="50" charset="-128"/>
              </a:rPr>
              <a:t>スマートシティ戦略部 戦略推進室 地域戦略推進課</a:t>
            </a:r>
            <a:r>
              <a:rPr lang="en-US" altLang="ja-JP" sz="1050" b="1" dirty="0">
                <a:latin typeface="メイリオ" panose="020B0604030504040204" pitchFamily="50" charset="-128"/>
                <a:ea typeface="メイリオ" panose="020B0604030504040204" pitchFamily="50" charset="-128"/>
                <a:cs typeface="メイリオ" panose="020B0604030504040204" pitchFamily="50" charset="-128"/>
              </a:rPr>
              <a:t>】</a:t>
            </a:r>
          </a:p>
        </p:txBody>
      </p:sp>
      <p:sp>
        <p:nvSpPr>
          <p:cNvPr id="40" name="角丸四角形 2">
            <a:extLst>
              <a:ext uri="{FF2B5EF4-FFF2-40B4-BE49-F238E27FC236}">
                <a16:creationId xmlns:a16="http://schemas.microsoft.com/office/drawing/2014/main" id="{582AFB8D-B6D0-4022-8B84-638F79DF8650}"/>
              </a:ext>
            </a:extLst>
          </p:cNvPr>
          <p:cNvSpPr/>
          <p:nvPr/>
        </p:nvSpPr>
        <p:spPr>
          <a:xfrm>
            <a:off x="768770" y="4510987"/>
            <a:ext cx="5063370" cy="1388119"/>
          </a:xfrm>
          <a:prstGeom prst="rect">
            <a:avLst/>
          </a:prstGeom>
          <a:solidFill>
            <a:srgbClr val="FFFFE6"/>
          </a:solidFill>
          <a:ln w="6350"/>
        </p:spPr>
        <p:style>
          <a:lnRef idx="2">
            <a:schemeClr val="accent1"/>
          </a:lnRef>
          <a:fillRef idx="1">
            <a:schemeClr val="lt1"/>
          </a:fillRef>
          <a:effectRef idx="0">
            <a:schemeClr val="accent1"/>
          </a:effectRef>
          <a:fontRef idx="minor">
            <a:schemeClr val="dk1"/>
          </a:fontRef>
        </p:style>
        <p:txBody>
          <a:bodyPr lIns="36000" rIns="36000" rtlCol="0" anchor="t"/>
          <a:lstStyle/>
          <a:p>
            <a:r>
              <a:rPr lang="ja-JP" altLang="en-US" sz="1100" b="1" dirty="0">
                <a:solidFill>
                  <a:schemeClr val="tx1"/>
                </a:solidFill>
                <a:latin typeface="メイリオ" panose="020B0604030504040204" pitchFamily="50" charset="-128"/>
                <a:ea typeface="メイリオ" panose="020B0604030504040204" pitchFamily="50" charset="-128"/>
              </a:rPr>
              <a:t>◆Ｒ５</a:t>
            </a:r>
            <a:r>
              <a:rPr lang="en-US" altLang="ja-JP" sz="1100" b="1" dirty="0">
                <a:solidFill>
                  <a:schemeClr val="tx1"/>
                </a:solidFill>
                <a:latin typeface="メイリオ" panose="020B0604030504040204" pitchFamily="50" charset="-128"/>
                <a:ea typeface="メイリオ" panose="020B0604030504040204" pitchFamily="50" charset="-128"/>
              </a:rPr>
              <a:t>.</a:t>
            </a:r>
            <a:r>
              <a:rPr lang="ja-JP" altLang="en-US" sz="1100" b="1" dirty="0">
                <a:solidFill>
                  <a:schemeClr val="tx1"/>
                </a:solidFill>
                <a:latin typeface="メイリオ" panose="020B0604030504040204" pitchFamily="50" charset="-128"/>
                <a:ea typeface="メイリオ" panose="020B0604030504040204" pitchFamily="50" charset="-128"/>
              </a:rPr>
              <a:t>６～：電子契約システム（</a:t>
            </a:r>
            <a:r>
              <a:rPr lang="en-US" altLang="ja-JP" sz="1100" b="1" dirty="0">
                <a:solidFill>
                  <a:schemeClr val="tx1"/>
                </a:solidFill>
                <a:latin typeface="メイリオ" panose="020B0604030504040204" pitchFamily="50" charset="-128"/>
                <a:ea typeface="メイリオ" panose="020B0604030504040204" pitchFamily="50" charset="-128"/>
              </a:rPr>
              <a:t>13</a:t>
            </a:r>
            <a:r>
              <a:rPr lang="ja-JP" altLang="en-US" sz="1100" b="1" dirty="0">
                <a:solidFill>
                  <a:schemeClr val="tx1"/>
                </a:solidFill>
                <a:latin typeface="メイリオ" panose="020B0604030504040204" pitchFamily="50" charset="-128"/>
                <a:ea typeface="メイリオ" panose="020B0604030504040204" pitchFamily="50" charset="-128"/>
              </a:rPr>
              <a:t>市町村が参加）</a:t>
            </a:r>
            <a:endParaRPr lang="en-US" altLang="ja-JP" sz="1100" b="1" dirty="0">
              <a:solidFill>
                <a:schemeClr val="tx1"/>
              </a:solidFill>
              <a:latin typeface="メイリオ" panose="020B0604030504040204" pitchFamily="50" charset="-128"/>
              <a:ea typeface="メイリオ" panose="020B0604030504040204" pitchFamily="50" charset="-128"/>
            </a:endParaRPr>
          </a:p>
          <a:p>
            <a:r>
              <a:rPr lang="ja-JP" altLang="en-US" sz="900" dirty="0">
                <a:solidFill>
                  <a:schemeClr val="tx1"/>
                </a:solidFill>
                <a:latin typeface="メイリオ" panose="020B0604030504040204" pitchFamily="50" charset="-128"/>
                <a:ea typeface="メイリオ" panose="020B0604030504040204" pitchFamily="50" charset="-128"/>
              </a:rPr>
              <a:t>　電子文書（</a:t>
            </a:r>
            <a:r>
              <a:rPr lang="en-US" altLang="ja-JP" sz="900" dirty="0">
                <a:solidFill>
                  <a:schemeClr val="tx1"/>
                </a:solidFill>
                <a:latin typeface="メイリオ" panose="020B0604030504040204" pitchFamily="50" charset="-128"/>
                <a:ea typeface="メイリオ" panose="020B0604030504040204" pitchFamily="50" charset="-128"/>
              </a:rPr>
              <a:t>PDF</a:t>
            </a:r>
            <a:r>
              <a:rPr lang="ja-JP" altLang="en-US" sz="900" dirty="0">
                <a:solidFill>
                  <a:schemeClr val="tx1"/>
                </a:solidFill>
                <a:latin typeface="メイリオ" panose="020B0604030504040204" pitchFamily="50" charset="-128"/>
                <a:ea typeface="メイリオ" panose="020B0604030504040204" pitchFamily="50" charset="-128"/>
              </a:rPr>
              <a:t>）に電子署名を付与することで法的に有効な契約書等を作成するシステム</a:t>
            </a:r>
            <a:endParaRPr lang="en-US" altLang="ja-JP" sz="900" dirty="0">
              <a:solidFill>
                <a:schemeClr val="tx1"/>
              </a:solidFill>
              <a:latin typeface="メイリオ" panose="020B0604030504040204" pitchFamily="50" charset="-128"/>
              <a:ea typeface="メイリオ" panose="020B0604030504040204" pitchFamily="50" charset="-128"/>
            </a:endParaRPr>
          </a:p>
          <a:p>
            <a:endParaRPr lang="en-US" altLang="ja-JP" sz="900" dirty="0">
              <a:solidFill>
                <a:schemeClr val="tx1"/>
              </a:solidFill>
              <a:latin typeface="メイリオ" panose="020B0604030504040204" pitchFamily="50" charset="-128"/>
              <a:ea typeface="メイリオ" panose="020B0604030504040204" pitchFamily="50" charset="-128"/>
            </a:endParaRPr>
          </a:p>
          <a:p>
            <a:r>
              <a:rPr lang="ja-JP" altLang="en-US" sz="1100" b="1" dirty="0">
                <a:solidFill>
                  <a:schemeClr val="tx1"/>
                </a:solidFill>
                <a:latin typeface="メイリオ" panose="020B0604030504040204" pitchFamily="50" charset="-128"/>
                <a:ea typeface="メイリオ" panose="020B0604030504040204" pitchFamily="50" charset="-128"/>
              </a:rPr>
              <a:t>◆Ｒ５</a:t>
            </a:r>
            <a:r>
              <a:rPr lang="en-US" altLang="ja-JP" sz="1100" b="1" dirty="0">
                <a:solidFill>
                  <a:schemeClr val="tx1"/>
                </a:solidFill>
                <a:latin typeface="メイリオ" panose="020B0604030504040204" pitchFamily="50" charset="-128"/>
                <a:ea typeface="メイリオ" panose="020B0604030504040204" pitchFamily="50" charset="-128"/>
              </a:rPr>
              <a:t>.</a:t>
            </a:r>
            <a:r>
              <a:rPr lang="ja-JP" altLang="en-US" sz="1100" b="1" dirty="0">
                <a:solidFill>
                  <a:schemeClr val="tx1"/>
                </a:solidFill>
                <a:latin typeface="メイリオ" panose="020B0604030504040204" pitchFamily="50" charset="-128"/>
                <a:ea typeface="メイリオ" panose="020B0604030504040204" pitchFamily="50" charset="-128"/>
              </a:rPr>
              <a:t>７～：大阪版デジタル人材シェアリング事業（</a:t>
            </a:r>
            <a:r>
              <a:rPr lang="en-US" altLang="ja-JP" sz="1100" b="1" dirty="0">
                <a:solidFill>
                  <a:schemeClr val="tx1"/>
                </a:solidFill>
                <a:latin typeface="メイリオ" panose="020B0604030504040204" pitchFamily="50" charset="-128"/>
                <a:ea typeface="メイリオ" panose="020B0604030504040204" pitchFamily="50" charset="-128"/>
              </a:rPr>
              <a:t>13</a:t>
            </a:r>
            <a:r>
              <a:rPr lang="ja-JP" altLang="en-US" sz="1100" b="1" dirty="0">
                <a:solidFill>
                  <a:schemeClr val="tx1"/>
                </a:solidFill>
                <a:latin typeface="メイリオ" panose="020B0604030504040204" pitchFamily="50" charset="-128"/>
                <a:ea typeface="メイリオ" panose="020B0604030504040204" pitchFamily="50" charset="-128"/>
              </a:rPr>
              <a:t>市町村が参加）</a:t>
            </a:r>
          </a:p>
          <a:p>
            <a:r>
              <a:rPr lang="ja-JP" altLang="en-US" sz="900" dirty="0">
                <a:solidFill>
                  <a:schemeClr val="tx1"/>
                </a:solidFill>
                <a:latin typeface="メイリオ" panose="020B0604030504040204" pitchFamily="50" charset="-128"/>
                <a:ea typeface="メイリオ" panose="020B0604030504040204" pitchFamily="50" charset="-128"/>
              </a:rPr>
              <a:t>　様々な専門分野の外部デジタル人材を、市町村が共同で確保し活用する仕組み</a:t>
            </a:r>
            <a:endParaRPr lang="en-US" altLang="ja-JP" sz="900" dirty="0">
              <a:solidFill>
                <a:schemeClr val="tx1"/>
              </a:solidFill>
              <a:latin typeface="メイリオ" panose="020B0604030504040204" pitchFamily="50" charset="-128"/>
              <a:ea typeface="メイリオ" panose="020B0604030504040204" pitchFamily="50" charset="-128"/>
            </a:endParaRPr>
          </a:p>
          <a:p>
            <a:endParaRPr lang="en-US" altLang="ja-JP" sz="900" dirty="0">
              <a:solidFill>
                <a:schemeClr val="tx1"/>
              </a:solidFill>
              <a:latin typeface="メイリオ" panose="020B0604030504040204" pitchFamily="50" charset="-128"/>
              <a:ea typeface="メイリオ" panose="020B0604030504040204" pitchFamily="50" charset="-128"/>
            </a:endParaRPr>
          </a:p>
          <a:p>
            <a:r>
              <a:rPr lang="ja-JP" altLang="en-US" sz="1100" b="1" dirty="0">
                <a:solidFill>
                  <a:schemeClr val="tx1"/>
                </a:solidFill>
                <a:latin typeface="メイリオ" panose="020B0604030504040204" pitchFamily="50" charset="-128"/>
                <a:ea typeface="メイリオ" panose="020B0604030504040204" pitchFamily="50" charset="-128"/>
              </a:rPr>
              <a:t>◆Ｒ５</a:t>
            </a:r>
            <a:r>
              <a:rPr lang="en-US" altLang="ja-JP" sz="1100" b="1" dirty="0">
                <a:solidFill>
                  <a:schemeClr val="tx1"/>
                </a:solidFill>
                <a:latin typeface="メイリオ" panose="020B0604030504040204" pitchFamily="50" charset="-128"/>
                <a:ea typeface="メイリオ" panose="020B0604030504040204" pitchFamily="50" charset="-128"/>
              </a:rPr>
              <a:t>.10</a:t>
            </a:r>
            <a:r>
              <a:rPr lang="ja-JP" altLang="en-US" sz="1100" b="1" dirty="0">
                <a:solidFill>
                  <a:schemeClr val="tx1"/>
                </a:solidFill>
                <a:latin typeface="メイリオ" panose="020B0604030504040204" pitchFamily="50" charset="-128"/>
                <a:ea typeface="メイリオ" panose="020B0604030504040204" pitchFamily="50" charset="-128"/>
              </a:rPr>
              <a:t>～：デジタルサービス導入促進事業（８市町村が参加）</a:t>
            </a:r>
          </a:p>
          <a:p>
            <a:r>
              <a:rPr lang="ja-JP" altLang="en-US" sz="900" dirty="0">
                <a:solidFill>
                  <a:schemeClr val="tx1"/>
                </a:solidFill>
                <a:latin typeface="メイリオ" panose="020B0604030504040204" pitchFamily="50" charset="-128"/>
                <a:ea typeface="メイリオ" panose="020B0604030504040204" pitchFamily="50" charset="-128"/>
              </a:rPr>
              <a:t>　市町村間のデジタル格差を踏まえ、各住民が恩恵を受けることができる標準的なデジタル　　</a:t>
            </a:r>
            <a:endParaRPr lang="en-US" altLang="ja-JP" sz="900" dirty="0">
              <a:solidFill>
                <a:schemeClr val="tx1"/>
              </a:solidFill>
              <a:latin typeface="メイリオ" panose="020B0604030504040204" pitchFamily="50" charset="-128"/>
              <a:ea typeface="メイリオ" panose="020B0604030504040204" pitchFamily="50" charset="-128"/>
            </a:endParaRPr>
          </a:p>
          <a:p>
            <a:r>
              <a:rPr lang="ja-JP" altLang="en-US" sz="900" dirty="0">
                <a:solidFill>
                  <a:schemeClr val="tx1"/>
                </a:solidFill>
                <a:latin typeface="メイリオ" panose="020B0604030504040204" pitchFamily="50" charset="-128"/>
                <a:ea typeface="メイリオ" panose="020B0604030504040204" pitchFamily="50" charset="-128"/>
              </a:rPr>
              <a:t>　サービスを提供する仕組み</a:t>
            </a:r>
            <a:endParaRPr lang="en-US" altLang="ja-JP" sz="900" dirty="0">
              <a:solidFill>
                <a:schemeClr val="tx1"/>
              </a:solidFill>
              <a:latin typeface="メイリオ" panose="020B0604030504040204" pitchFamily="50" charset="-128"/>
              <a:ea typeface="メイリオ" panose="020B0604030504040204" pitchFamily="50" charset="-128"/>
            </a:endParaRPr>
          </a:p>
        </p:txBody>
      </p:sp>
      <p:sp>
        <p:nvSpPr>
          <p:cNvPr id="37" name="角丸四角形 11">
            <a:extLst>
              <a:ext uri="{FF2B5EF4-FFF2-40B4-BE49-F238E27FC236}">
                <a16:creationId xmlns:a16="http://schemas.microsoft.com/office/drawing/2014/main" id="{C1A6EABB-6A5F-4C99-A202-0258977A843A}"/>
              </a:ext>
            </a:extLst>
          </p:cNvPr>
          <p:cNvSpPr/>
          <p:nvPr/>
        </p:nvSpPr>
        <p:spPr>
          <a:xfrm>
            <a:off x="768657" y="3875050"/>
            <a:ext cx="7993258" cy="338554"/>
          </a:xfrm>
          <a:prstGeom prst="roundRect">
            <a:avLst>
              <a:gd name="adj" fmla="val 0"/>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spAutoFit/>
          </a:bodyP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marL="85725" indent="-85725">
              <a:buFont typeface="Arial" panose="020B0604020202020204" pitchFamily="34" charset="0"/>
              <a:buChar char="•"/>
            </a:pPr>
            <a:r>
              <a:rPr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市町村のデジタル化を進めるにあたり、業務効率化及び財政負担の軽減をめざし、府と府内市町村で構成する“</a:t>
            </a:r>
            <a:r>
              <a:rPr lang="en-US" altLang="ja-JP" sz="1100" dirty="0" err="1">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GovTech</a:t>
            </a:r>
            <a:endParaRPr lang="en-US" altLang="ja-JP"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en-US" altLang="ja-JP"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大阪”</a:t>
            </a:r>
            <a:r>
              <a:rPr lang="en-US" altLang="ja-JP" sz="1200" baseline="30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*11</a:t>
            </a:r>
            <a:r>
              <a:rPr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を中心に、令和３年度よりシステム共同調達等の取組みを推進。</a:t>
            </a:r>
            <a:endParaRPr lang="en-US" altLang="ja-JP"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42" name="Picture 4" descr="音声認識のイラスト（パソコン）">
            <a:extLst>
              <a:ext uri="{FF2B5EF4-FFF2-40B4-BE49-F238E27FC236}">
                <a16:creationId xmlns:a16="http://schemas.microsoft.com/office/drawing/2014/main" id="{A0965134-8A3A-4823-990F-F1A99351349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98347" y="5540443"/>
            <a:ext cx="906040" cy="781746"/>
          </a:xfrm>
          <a:prstGeom prst="rect">
            <a:avLst/>
          </a:prstGeom>
          <a:noFill/>
          <a:extLst>
            <a:ext uri="{909E8E84-426E-40DD-AFC4-6F175D3DCCD1}">
              <a14:hiddenFill xmlns:a14="http://schemas.microsoft.com/office/drawing/2010/main">
                <a:solidFill>
                  <a:srgbClr val="FFFFFF"/>
                </a:solidFill>
              </a14:hiddenFill>
            </a:ext>
          </a:extLst>
        </p:spPr>
      </p:pic>
      <p:sp>
        <p:nvSpPr>
          <p:cNvPr id="34" name="角丸四角形 2">
            <a:extLst>
              <a:ext uri="{FF2B5EF4-FFF2-40B4-BE49-F238E27FC236}">
                <a16:creationId xmlns:a16="http://schemas.microsoft.com/office/drawing/2014/main" id="{58971F90-68AD-4BF1-BE4C-057DDCBD0502}"/>
              </a:ext>
            </a:extLst>
          </p:cNvPr>
          <p:cNvSpPr/>
          <p:nvPr/>
        </p:nvSpPr>
        <p:spPr>
          <a:xfrm>
            <a:off x="768656" y="5940621"/>
            <a:ext cx="5063369" cy="484801"/>
          </a:xfrm>
          <a:prstGeom prst="rect">
            <a:avLst/>
          </a:prstGeom>
          <a:solidFill>
            <a:schemeClr val="bg1"/>
          </a:solidFill>
          <a:ln w="6350">
            <a:solidFill>
              <a:schemeClr val="tx1"/>
            </a:solidFill>
            <a:prstDash val="dash"/>
          </a:ln>
        </p:spPr>
        <p:style>
          <a:lnRef idx="2">
            <a:schemeClr val="accent1"/>
          </a:lnRef>
          <a:fillRef idx="1">
            <a:schemeClr val="lt1"/>
          </a:fillRef>
          <a:effectRef idx="0">
            <a:schemeClr val="accent1"/>
          </a:effectRef>
          <a:fontRef idx="minor">
            <a:schemeClr val="dk1"/>
          </a:fontRef>
        </p:style>
        <p:txBody>
          <a:bodyPr lIns="36000" rIns="36000" rtlCol="0" anchor="t"/>
          <a:lstStyle/>
          <a:p>
            <a:r>
              <a:rPr lang="ja-JP" altLang="en-US" sz="900" dirty="0">
                <a:solidFill>
                  <a:schemeClr val="tx1"/>
                </a:solidFill>
                <a:latin typeface="メイリオ" panose="020B0604030504040204" pitchFamily="50" charset="-128"/>
                <a:ea typeface="メイリオ" panose="020B0604030504040204" pitchFamily="50" charset="-128"/>
              </a:rPr>
              <a:t>■令和３年度：自治体チャットツール（当初</a:t>
            </a:r>
            <a:r>
              <a:rPr lang="en-US" altLang="ja-JP" sz="900" dirty="0">
                <a:solidFill>
                  <a:schemeClr val="tx1"/>
                </a:solidFill>
                <a:latin typeface="メイリオ" panose="020B0604030504040204" pitchFamily="50" charset="-128"/>
                <a:ea typeface="メイリオ" panose="020B0604030504040204" pitchFamily="50" charset="-128"/>
              </a:rPr>
              <a:t>22</a:t>
            </a:r>
            <a:r>
              <a:rPr lang="ja-JP" altLang="en-US" sz="900" dirty="0">
                <a:solidFill>
                  <a:schemeClr val="tx1"/>
                </a:solidFill>
                <a:latin typeface="メイリオ" panose="020B0604030504040204" pitchFamily="50" charset="-128"/>
                <a:ea typeface="メイリオ" panose="020B0604030504040204" pitchFamily="50" charset="-128"/>
              </a:rPr>
              <a:t>市町村⇒現在</a:t>
            </a:r>
            <a:r>
              <a:rPr lang="en-US" altLang="ja-JP" sz="900" dirty="0">
                <a:solidFill>
                  <a:schemeClr val="tx1"/>
                </a:solidFill>
                <a:latin typeface="メイリオ" panose="020B0604030504040204" pitchFamily="50" charset="-128"/>
                <a:ea typeface="メイリオ" panose="020B0604030504040204" pitchFamily="50" charset="-128"/>
              </a:rPr>
              <a:t>34</a:t>
            </a:r>
            <a:r>
              <a:rPr lang="ja-JP" altLang="en-US" sz="900" dirty="0">
                <a:solidFill>
                  <a:schemeClr val="tx1"/>
                </a:solidFill>
                <a:latin typeface="メイリオ" panose="020B0604030504040204" pitchFamily="50" charset="-128"/>
                <a:ea typeface="メイリオ" panose="020B0604030504040204" pitchFamily="50" charset="-128"/>
              </a:rPr>
              <a:t>市町村）</a:t>
            </a:r>
          </a:p>
          <a:p>
            <a:r>
              <a:rPr lang="ja-JP" altLang="en-US" sz="900" dirty="0">
                <a:solidFill>
                  <a:schemeClr val="tx1"/>
                </a:solidFill>
                <a:latin typeface="メイリオ" panose="020B0604030504040204" pitchFamily="50" charset="-128"/>
                <a:ea typeface="メイリオ" panose="020B0604030504040204" pitchFamily="50" charset="-128"/>
              </a:rPr>
              <a:t>                     電子申請システム（当初</a:t>
            </a:r>
            <a:r>
              <a:rPr lang="en-US" altLang="ja-JP" sz="900" dirty="0">
                <a:solidFill>
                  <a:schemeClr val="tx1"/>
                </a:solidFill>
                <a:latin typeface="メイリオ" panose="020B0604030504040204" pitchFamily="50" charset="-128"/>
                <a:ea typeface="メイリオ" panose="020B0604030504040204" pitchFamily="50" charset="-128"/>
              </a:rPr>
              <a:t>11</a:t>
            </a:r>
            <a:r>
              <a:rPr lang="ja-JP" altLang="en-US" sz="900" dirty="0">
                <a:solidFill>
                  <a:schemeClr val="tx1"/>
                </a:solidFill>
                <a:latin typeface="メイリオ" panose="020B0604030504040204" pitchFamily="50" charset="-128"/>
                <a:ea typeface="メイリオ" panose="020B0604030504040204" pitchFamily="50" charset="-128"/>
              </a:rPr>
              <a:t>市町村⇒現在</a:t>
            </a:r>
            <a:r>
              <a:rPr lang="en-US" altLang="ja-JP" sz="900" dirty="0">
                <a:solidFill>
                  <a:schemeClr val="tx1"/>
                </a:solidFill>
                <a:latin typeface="メイリオ" panose="020B0604030504040204" pitchFamily="50" charset="-128"/>
                <a:ea typeface="メイリオ" panose="020B0604030504040204" pitchFamily="50" charset="-128"/>
              </a:rPr>
              <a:t>35</a:t>
            </a:r>
            <a:r>
              <a:rPr lang="ja-JP" altLang="en-US" sz="900" dirty="0">
                <a:solidFill>
                  <a:schemeClr val="tx1"/>
                </a:solidFill>
                <a:latin typeface="メイリオ" panose="020B0604030504040204" pitchFamily="50" charset="-128"/>
                <a:ea typeface="メイリオ" panose="020B0604030504040204" pitchFamily="50" charset="-128"/>
              </a:rPr>
              <a:t>市町村）</a:t>
            </a:r>
          </a:p>
          <a:p>
            <a:r>
              <a:rPr lang="ja-JP" altLang="en-US" sz="900" dirty="0">
                <a:solidFill>
                  <a:schemeClr val="tx1"/>
                </a:solidFill>
                <a:latin typeface="メイリオ" panose="020B0604030504040204" pitchFamily="50" charset="-128"/>
                <a:ea typeface="メイリオ" panose="020B0604030504040204" pitchFamily="50" charset="-128"/>
              </a:rPr>
              <a:t>■令和４年度：文書管理電子決裁システム（当初３市町村⇒現在６市町村）</a:t>
            </a:r>
          </a:p>
        </p:txBody>
      </p:sp>
      <p:sp>
        <p:nvSpPr>
          <p:cNvPr id="2" name="スライド番号プレースホルダー 1">
            <a:extLst>
              <a:ext uri="{FF2B5EF4-FFF2-40B4-BE49-F238E27FC236}">
                <a16:creationId xmlns:a16="http://schemas.microsoft.com/office/drawing/2014/main" id="{56D3841E-1739-429A-A042-5858ACA17AA5}"/>
              </a:ext>
            </a:extLst>
          </p:cNvPr>
          <p:cNvSpPr>
            <a:spLocks noGrp="1"/>
          </p:cNvSpPr>
          <p:nvPr>
            <p:ph type="sldNum" sz="quarter" idx="12"/>
          </p:nvPr>
        </p:nvSpPr>
        <p:spPr/>
        <p:txBody>
          <a:bodyPr/>
          <a:lstStyle/>
          <a:p>
            <a:fld id="{7791D223-6A27-4327-8087-FA06212A7E85}" type="slidenum">
              <a:rPr lang="ja-JP" altLang="en-US" smtClean="0"/>
              <a:pPr/>
              <a:t>17</a:t>
            </a:fld>
            <a:endParaRPr lang="ja-JP" altLang="en-US" dirty="0"/>
          </a:p>
        </p:txBody>
      </p:sp>
    </p:spTree>
    <p:extLst>
      <p:ext uri="{BB962C8B-B14F-4D97-AF65-F5344CB8AC3E}">
        <p14:creationId xmlns:p14="http://schemas.microsoft.com/office/powerpoint/2010/main" val="1259103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0" name="グループ化 69">
            <a:extLst>
              <a:ext uri="{FF2B5EF4-FFF2-40B4-BE49-F238E27FC236}">
                <a16:creationId xmlns:a16="http://schemas.microsoft.com/office/drawing/2014/main" id="{8195DADB-2654-436A-B592-59DC9AFB0AB0}"/>
              </a:ext>
            </a:extLst>
          </p:cNvPr>
          <p:cNvGrpSpPr/>
          <p:nvPr/>
        </p:nvGrpSpPr>
        <p:grpSpPr>
          <a:xfrm>
            <a:off x="-2" y="-1"/>
            <a:ext cx="9137459" cy="668371"/>
            <a:chOff x="-2" y="-1"/>
            <a:chExt cx="9137459" cy="668371"/>
          </a:xfrm>
        </p:grpSpPr>
        <p:sp>
          <p:nvSpPr>
            <p:cNvPr id="73" name="正方形/長方形 72">
              <a:extLst>
                <a:ext uri="{FF2B5EF4-FFF2-40B4-BE49-F238E27FC236}">
                  <a16:creationId xmlns:a16="http://schemas.microsoft.com/office/drawing/2014/main" id="{56F46B7B-DDC5-4A13-A422-03FB99FAA7C0}"/>
                </a:ext>
              </a:extLst>
            </p:cNvPr>
            <p:cNvSpPr/>
            <p:nvPr/>
          </p:nvSpPr>
          <p:spPr>
            <a:xfrm>
              <a:off x="-2" y="-1"/>
              <a:ext cx="9136800" cy="391801"/>
            </a:xfrm>
            <a:prstGeom prst="rect">
              <a:avLst/>
            </a:prstGeom>
            <a:solidFill>
              <a:schemeClr val="tx2">
                <a:lumMod val="20000"/>
                <a:lumOff val="80000"/>
              </a:schemeClr>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108000" rIns="72000" rtlCol="0" anchor="ctr"/>
            <a:lstStyle/>
            <a:p>
              <a:pPr>
                <a:lnSpc>
                  <a:spcPts val="1200"/>
                </a:lnSpc>
              </a:pPr>
              <a:r>
                <a:rPr lang="ja-JP" altLang="en-US" sz="1400" b="1" dirty="0">
                  <a:solidFill>
                    <a:schemeClr val="tx1"/>
                  </a:solidFill>
                  <a:latin typeface="メイリオ" panose="020B0604030504040204" pitchFamily="50" charset="-128"/>
                  <a:ea typeface="メイリオ" panose="020B0604030504040204" pitchFamily="50" charset="-128"/>
                </a:rPr>
                <a:t>スマートシティ分野における公民連携による課題解決の仕組みづくり</a:t>
              </a:r>
              <a:r>
                <a:rPr lang="en-US" altLang="ja-JP" sz="1100" b="1" dirty="0">
                  <a:solidFill>
                    <a:schemeClr val="tx1"/>
                  </a:solidFill>
                  <a:latin typeface="メイリオ" panose="020B0604030504040204" pitchFamily="50" charset="-128"/>
                  <a:ea typeface="メイリオ" panose="020B0604030504040204" pitchFamily="50" charset="-128"/>
                </a:rPr>
                <a:t>【</a:t>
              </a:r>
              <a:r>
                <a:rPr lang="ja-JP" altLang="en-US" sz="1100" b="1" dirty="0">
                  <a:solidFill>
                    <a:schemeClr val="tx1"/>
                  </a:solidFill>
                  <a:latin typeface="メイリオ" panose="020B0604030504040204" pitchFamily="50" charset="-128"/>
                  <a:ea typeface="メイリオ" panose="020B0604030504040204" pitchFamily="50" charset="-128"/>
                </a:rPr>
                <a:t>スマートシティ戦略部 戦略推進室 地域戦略推進課</a:t>
              </a:r>
              <a:r>
                <a:rPr lang="en-US" altLang="ja-JP" sz="1100" b="1" dirty="0">
                  <a:solidFill>
                    <a:schemeClr val="tx1"/>
                  </a:solidFill>
                  <a:latin typeface="メイリオ" panose="020B0604030504040204" pitchFamily="50" charset="-128"/>
                  <a:ea typeface="メイリオ" panose="020B0604030504040204" pitchFamily="50" charset="-128"/>
                </a:rPr>
                <a:t>】</a:t>
              </a:r>
            </a:p>
          </p:txBody>
        </p:sp>
        <p:sp>
          <p:nvSpPr>
            <p:cNvPr id="74" name="正方形/長方形 73">
              <a:extLst>
                <a:ext uri="{FF2B5EF4-FFF2-40B4-BE49-F238E27FC236}">
                  <a16:creationId xmlns:a16="http://schemas.microsoft.com/office/drawing/2014/main" id="{5D0B528E-224E-4F16-83E5-27770D798F06}"/>
                </a:ext>
              </a:extLst>
            </p:cNvPr>
            <p:cNvSpPr/>
            <p:nvPr/>
          </p:nvSpPr>
          <p:spPr>
            <a:xfrm>
              <a:off x="-2" y="389039"/>
              <a:ext cx="9137459" cy="279331"/>
            </a:xfrm>
            <a:prstGeom prst="rect">
              <a:avLst/>
            </a:prstGeom>
            <a:solidFill>
              <a:schemeClr val="bg1"/>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rtlCol="0" anchor="t"/>
            <a:lstStyle/>
            <a:p>
              <a:r>
                <a:rPr lang="ja-JP" altLang="en-US" sz="1100" dirty="0">
                  <a:solidFill>
                    <a:schemeClr val="tx1"/>
                  </a:solidFill>
                  <a:latin typeface="メイリオ" panose="020B0604030504040204" pitchFamily="50" charset="-128"/>
                  <a:ea typeface="メイリオ" panose="020B0604030504040204" pitchFamily="50" charset="-128"/>
                </a:rPr>
                <a:t>　</a:t>
              </a:r>
              <a:r>
                <a:rPr kumimoji="1" lang="ja-JP" altLang="en-US" sz="1100" dirty="0">
                  <a:solidFill>
                    <a:schemeClr val="tx1"/>
                  </a:solidFill>
                  <a:latin typeface="メイリオ" panose="020B0604030504040204" pitchFamily="50" charset="-128"/>
                  <a:ea typeface="メイリオ" panose="020B0604030504040204" pitchFamily="50" charset="-128"/>
                </a:rPr>
                <a:t>府内市町村、企業、大学等と連携した“大阪モデル”のスマートシティの実現に向けた取組みを推進</a:t>
              </a:r>
            </a:p>
          </p:txBody>
        </p:sp>
      </p:grpSp>
      <p:sp>
        <p:nvSpPr>
          <p:cNvPr id="71" name="正方形/長方形 70">
            <a:extLst>
              <a:ext uri="{FF2B5EF4-FFF2-40B4-BE49-F238E27FC236}">
                <a16:creationId xmlns:a16="http://schemas.microsoft.com/office/drawing/2014/main" id="{0F957905-DA66-4781-AC56-842466D89CE7}"/>
              </a:ext>
            </a:extLst>
          </p:cNvPr>
          <p:cNvSpPr/>
          <p:nvPr/>
        </p:nvSpPr>
        <p:spPr>
          <a:xfrm>
            <a:off x="127269" y="1792985"/>
            <a:ext cx="8856000" cy="4715057"/>
          </a:xfrm>
          <a:prstGeom prst="rect">
            <a:avLst/>
          </a:prstGeom>
          <a:solidFill>
            <a:srgbClr val="FFFFE1"/>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t"/>
          <a:lstStyle/>
          <a:p>
            <a:endParaRPr kumimoji="1" lang="en-US" altLang="ja-JP" sz="1050" b="1" dirty="0">
              <a:solidFill>
                <a:schemeClr val="tx1"/>
              </a:solidFill>
              <a:latin typeface="メイリオ" panose="020B0604030504040204" pitchFamily="50" charset="-128"/>
              <a:ea typeface="メイリオ" panose="020B0604030504040204" pitchFamily="50" charset="-128"/>
            </a:endParaRPr>
          </a:p>
          <a:p>
            <a:endParaRPr kumimoji="1" lang="ja-JP" altLang="en-US" sz="1050" b="1" dirty="0">
              <a:solidFill>
                <a:schemeClr val="tx1"/>
              </a:solidFill>
              <a:latin typeface="メイリオ" panose="020B0604030504040204" pitchFamily="50" charset="-128"/>
              <a:ea typeface="メイリオ" panose="020B0604030504040204" pitchFamily="50" charset="-128"/>
            </a:endParaRPr>
          </a:p>
        </p:txBody>
      </p:sp>
      <p:sp>
        <p:nvSpPr>
          <p:cNvPr id="69" name="正方形/長方形 68">
            <a:extLst>
              <a:ext uri="{FF2B5EF4-FFF2-40B4-BE49-F238E27FC236}">
                <a16:creationId xmlns:a16="http://schemas.microsoft.com/office/drawing/2014/main" id="{84A73F97-1337-4030-A40A-B3823016AD1F}"/>
              </a:ext>
            </a:extLst>
          </p:cNvPr>
          <p:cNvSpPr/>
          <p:nvPr/>
        </p:nvSpPr>
        <p:spPr>
          <a:xfrm>
            <a:off x="5202120" y="4546505"/>
            <a:ext cx="3696773" cy="1890998"/>
          </a:xfrm>
          <a:prstGeom prst="rect">
            <a:avLst/>
          </a:prstGeom>
          <a:solidFill>
            <a:schemeClr val="bg1"/>
          </a:solidFill>
          <a:ln w="9525">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000" rIns="72000" rtlCol="0" anchor="t"/>
          <a:lstStyle/>
          <a:p>
            <a:endParaRPr kumimoji="1" lang="en-US" altLang="ja-JP" sz="1050" b="1" dirty="0">
              <a:solidFill>
                <a:schemeClr val="tx1"/>
              </a:solidFill>
              <a:latin typeface="メイリオ" panose="020B0604030504040204" pitchFamily="50" charset="-128"/>
              <a:ea typeface="メイリオ" panose="020B0604030504040204" pitchFamily="50" charset="-128"/>
            </a:endParaRPr>
          </a:p>
          <a:p>
            <a:endParaRPr kumimoji="1" lang="ja-JP" altLang="en-US" sz="1050" b="1" dirty="0">
              <a:solidFill>
                <a:schemeClr val="tx1"/>
              </a:solidFill>
              <a:latin typeface="メイリオ" panose="020B0604030504040204" pitchFamily="50" charset="-128"/>
              <a:ea typeface="メイリオ" panose="020B0604030504040204" pitchFamily="50" charset="-128"/>
            </a:endParaRPr>
          </a:p>
        </p:txBody>
      </p:sp>
      <p:sp>
        <p:nvSpPr>
          <p:cNvPr id="68" name="正方形/長方形 67">
            <a:extLst>
              <a:ext uri="{FF2B5EF4-FFF2-40B4-BE49-F238E27FC236}">
                <a16:creationId xmlns:a16="http://schemas.microsoft.com/office/drawing/2014/main" id="{FB7535B0-806F-48AD-A07F-D47D5CD0ECC6}"/>
              </a:ext>
            </a:extLst>
          </p:cNvPr>
          <p:cNvSpPr/>
          <p:nvPr/>
        </p:nvSpPr>
        <p:spPr>
          <a:xfrm>
            <a:off x="206515" y="4122458"/>
            <a:ext cx="4896000" cy="2315046"/>
          </a:xfrm>
          <a:prstGeom prst="rect">
            <a:avLst/>
          </a:prstGeom>
          <a:solidFill>
            <a:schemeClr val="bg1"/>
          </a:solidFill>
          <a:ln w="9525">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000" rIns="72000" rtlCol="0" anchor="t"/>
          <a:lstStyle/>
          <a:p>
            <a:endParaRPr kumimoji="1" lang="en-US" altLang="ja-JP" sz="1050" b="1" dirty="0">
              <a:solidFill>
                <a:schemeClr val="tx1"/>
              </a:solidFill>
              <a:latin typeface="メイリオ" panose="020B0604030504040204" pitchFamily="50" charset="-128"/>
              <a:ea typeface="メイリオ" panose="020B0604030504040204" pitchFamily="50" charset="-128"/>
            </a:endParaRPr>
          </a:p>
          <a:p>
            <a:endParaRPr kumimoji="1" lang="ja-JP" altLang="en-US" sz="1050" b="1" dirty="0">
              <a:solidFill>
                <a:schemeClr val="tx1"/>
              </a:solidFill>
              <a:latin typeface="メイリオ" panose="020B0604030504040204" pitchFamily="50" charset="-128"/>
              <a:ea typeface="メイリオ" panose="020B0604030504040204" pitchFamily="50" charset="-128"/>
            </a:endParaRPr>
          </a:p>
        </p:txBody>
      </p:sp>
      <p:sp>
        <p:nvSpPr>
          <p:cNvPr id="67" name="正方形/長方形 66">
            <a:extLst>
              <a:ext uri="{FF2B5EF4-FFF2-40B4-BE49-F238E27FC236}">
                <a16:creationId xmlns:a16="http://schemas.microsoft.com/office/drawing/2014/main" id="{EA957887-DA29-4E9F-BF35-A024DAF935DE}"/>
              </a:ext>
            </a:extLst>
          </p:cNvPr>
          <p:cNvSpPr/>
          <p:nvPr/>
        </p:nvSpPr>
        <p:spPr>
          <a:xfrm>
            <a:off x="5197337" y="1874837"/>
            <a:ext cx="3701556" cy="2587927"/>
          </a:xfrm>
          <a:prstGeom prst="rect">
            <a:avLst/>
          </a:prstGeom>
          <a:solidFill>
            <a:schemeClr val="bg1"/>
          </a:solidFill>
          <a:ln w="9525">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000" rIns="72000" rtlCol="0" anchor="t"/>
          <a:lstStyle/>
          <a:p>
            <a:endParaRPr kumimoji="1" lang="en-US" altLang="ja-JP" sz="1050" b="1" dirty="0">
              <a:solidFill>
                <a:schemeClr val="tx1"/>
              </a:solidFill>
              <a:latin typeface="メイリオ" panose="020B0604030504040204" pitchFamily="50" charset="-128"/>
              <a:ea typeface="メイリオ" panose="020B0604030504040204" pitchFamily="50" charset="-128"/>
            </a:endParaRPr>
          </a:p>
          <a:p>
            <a:endParaRPr kumimoji="1" lang="ja-JP" altLang="en-US" sz="1050" b="1" dirty="0">
              <a:solidFill>
                <a:schemeClr val="tx1"/>
              </a:solidFill>
              <a:latin typeface="メイリオ" panose="020B0604030504040204" pitchFamily="50" charset="-128"/>
              <a:ea typeface="メイリオ" panose="020B0604030504040204" pitchFamily="50" charset="-128"/>
            </a:endParaRPr>
          </a:p>
        </p:txBody>
      </p:sp>
      <p:sp>
        <p:nvSpPr>
          <p:cNvPr id="66" name="正方形/長方形 65">
            <a:extLst>
              <a:ext uri="{FF2B5EF4-FFF2-40B4-BE49-F238E27FC236}">
                <a16:creationId xmlns:a16="http://schemas.microsoft.com/office/drawing/2014/main" id="{BECC5EC5-4AFA-4393-AF85-6998FD299AED}"/>
              </a:ext>
            </a:extLst>
          </p:cNvPr>
          <p:cNvSpPr/>
          <p:nvPr/>
        </p:nvSpPr>
        <p:spPr>
          <a:xfrm>
            <a:off x="206515" y="1882772"/>
            <a:ext cx="4896000" cy="2144244"/>
          </a:xfrm>
          <a:prstGeom prst="rect">
            <a:avLst/>
          </a:prstGeom>
          <a:solidFill>
            <a:schemeClr val="bg1"/>
          </a:solidFill>
          <a:ln w="9525">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000" rIns="72000" rtlCol="0" anchor="t"/>
          <a:lstStyle/>
          <a:p>
            <a:endParaRPr kumimoji="1" lang="en-US" altLang="ja-JP" sz="1050" b="1" dirty="0">
              <a:solidFill>
                <a:schemeClr val="tx1"/>
              </a:solidFill>
              <a:latin typeface="メイリオ" panose="020B0604030504040204" pitchFamily="50" charset="-128"/>
              <a:ea typeface="メイリオ" panose="020B0604030504040204" pitchFamily="50" charset="-128"/>
            </a:endParaRPr>
          </a:p>
          <a:p>
            <a:endParaRPr kumimoji="1" lang="ja-JP" altLang="en-US" sz="1050" b="1" dirty="0">
              <a:solidFill>
                <a:schemeClr val="tx1"/>
              </a:solidFill>
              <a:latin typeface="メイリオ" panose="020B0604030504040204" pitchFamily="50" charset="-128"/>
              <a:ea typeface="メイリオ" panose="020B0604030504040204" pitchFamily="50" charset="-128"/>
            </a:endParaRPr>
          </a:p>
        </p:txBody>
      </p:sp>
      <p:sp>
        <p:nvSpPr>
          <p:cNvPr id="83" name="テキスト ボックス 82">
            <a:extLst>
              <a:ext uri="{FF2B5EF4-FFF2-40B4-BE49-F238E27FC236}">
                <a16:creationId xmlns:a16="http://schemas.microsoft.com/office/drawing/2014/main" id="{B3996115-705A-464E-AE7D-A953CF084305}"/>
              </a:ext>
            </a:extLst>
          </p:cNvPr>
          <p:cNvSpPr txBox="1"/>
          <p:nvPr/>
        </p:nvSpPr>
        <p:spPr>
          <a:xfrm>
            <a:off x="183850" y="802449"/>
            <a:ext cx="8960150" cy="646331"/>
          </a:xfrm>
          <a:prstGeom prst="rect">
            <a:avLst/>
          </a:prstGeom>
          <a:noFill/>
        </p:spPr>
        <p:txBody>
          <a:bodyPr wrap="square" rtlCol="0">
            <a:spAutoFit/>
          </a:bodyPr>
          <a:lstStyle/>
          <a:p>
            <a:pPr marL="88900" indent="-88900">
              <a:buFont typeface="Arial" panose="020B0604020202020204" pitchFamily="34" charset="0"/>
              <a:buChar char="•"/>
              <a:defRPr/>
            </a:pPr>
            <a:r>
              <a:rPr lang="ja-JP" altLang="en-US" sz="1200" dirty="0">
                <a:latin typeface="メイリオ" panose="020B0604030504040204" pitchFamily="50" charset="-128"/>
                <a:ea typeface="メイリオ" panose="020B0604030504040204" pitchFamily="50" charset="-128"/>
              </a:rPr>
              <a:t>スマートシティ実現に向けて、府内</a:t>
            </a:r>
            <a:r>
              <a:rPr lang="en-US" altLang="ja-JP" sz="1200" dirty="0">
                <a:latin typeface="メイリオ" panose="020B0604030504040204" pitchFamily="50" charset="-128"/>
                <a:ea typeface="メイリオ" panose="020B0604030504040204" pitchFamily="50" charset="-128"/>
              </a:rPr>
              <a:t>43</a:t>
            </a:r>
            <a:r>
              <a:rPr lang="ja-JP" altLang="en-US" sz="1200">
                <a:latin typeface="メイリオ" panose="020B0604030504040204" pitchFamily="50" charset="-128"/>
                <a:ea typeface="メイリオ" panose="020B0604030504040204" pitchFamily="50" charset="-128"/>
              </a:rPr>
              <a:t>市町村・企業・大学</a:t>
            </a:r>
            <a:r>
              <a:rPr lang="ja-JP" altLang="en-US" sz="1200" dirty="0">
                <a:latin typeface="メイリオ" panose="020B0604030504040204" pitchFamily="50" charset="-128"/>
                <a:ea typeface="メイリオ" panose="020B0604030504040204" pitchFamily="50" charset="-128"/>
              </a:rPr>
              <a:t>・</a:t>
            </a:r>
            <a:r>
              <a:rPr lang="ja-JP" altLang="en-US" sz="1200">
                <a:latin typeface="メイリオ" panose="020B0604030504040204" pitchFamily="50" charset="-128"/>
                <a:ea typeface="メイリオ" panose="020B0604030504040204" pitchFamily="50" charset="-128"/>
              </a:rPr>
              <a:t>シビックテック</a:t>
            </a:r>
            <a:r>
              <a:rPr lang="ja-JP" altLang="en-US" sz="1200" baseline="30000" dirty="0">
                <a:latin typeface="メイリオ" panose="020B0604030504040204" pitchFamily="50" charset="-128"/>
                <a:ea typeface="メイリオ" panose="020B0604030504040204" pitchFamily="50" charset="-128"/>
              </a:rPr>
              <a:t>*</a:t>
            </a:r>
            <a:r>
              <a:rPr lang="en-US" altLang="ja-JP" sz="1200" baseline="30000" dirty="0">
                <a:latin typeface="メイリオ" panose="020B0604030504040204" pitchFamily="50" charset="-128"/>
                <a:ea typeface="メイリオ" panose="020B0604030504040204" pitchFamily="50" charset="-128"/>
              </a:rPr>
              <a:t>12</a:t>
            </a:r>
            <a:r>
              <a:rPr lang="ja-JP" altLang="en-US" sz="1200" dirty="0">
                <a:latin typeface="メイリオ" panose="020B0604030504040204" pitchFamily="50" charset="-128"/>
                <a:ea typeface="メイリオ" panose="020B0604030504040204" pitchFamily="50" charset="-128"/>
              </a:rPr>
              <a:t>等と連携し、デジタル技術を活用することで地域社会課題を解決していく公民連携プラットフォームとして大阪スマートシティパートナーズフォーラム（</a:t>
            </a:r>
            <a:r>
              <a:rPr lang="en-US" altLang="ja-JP" sz="1200" dirty="0">
                <a:latin typeface="メイリオ" panose="020B0604030504040204" pitchFamily="50" charset="-128"/>
                <a:ea typeface="メイリオ" panose="020B0604030504040204" pitchFamily="50" charset="-128"/>
              </a:rPr>
              <a:t>OSPF</a:t>
            </a:r>
            <a:r>
              <a:rPr lang="ja-JP" altLang="en-US" sz="1200" dirty="0">
                <a:latin typeface="メイリオ" panose="020B0604030504040204" pitchFamily="50" charset="-128"/>
                <a:ea typeface="メイリオ" panose="020B0604030504040204" pitchFamily="50" charset="-128"/>
              </a:rPr>
              <a:t>）を設立。</a:t>
            </a:r>
            <a:endParaRPr lang="en-US" altLang="ja-JP" sz="1200" dirty="0">
              <a:latin typeface="メイリオ" panose="020B0604030504040204" pitchFamily="50" charset="-128"/>
              <a:ea typeface="メイリオ" panose="020B0604030504040204" pitchFamily="50" charset="-128"/>
            </a:endParaRPr>
          </a:p>
          <a:p>
            <a:pPr marL="88900" indent="-88900">
              <a:buFont typeface="Arial" panose="020B0604020202020204" pitchFamily="34" charset="0"/>
              <a:buChar char="•"/>
              <a:defRPr/>
            </a:pPr>
            <a:r>
              <a:rPr lang="en-US" altLang="ja-JP" sz="1200" dirty="0">
                <a:latin typeface="メイリオ" panose="020B0604030504040204" pitchFamily="50" charset="-128"/>
                <a:ea typeface="メイリオ" panose="020B0604030504040204" pitchFamily="50" charset="-128"/>
              </a:rPr>
              <a:t>457</a:t>
            </a:r>
            <a:r>
              <a:rPr lang="ja-JP" altLang="en-US" sz="1200" dirty="0">
                <a:latin typeface="メイリオ" panose="020B0604030504040204" pitchFamily="50" charset="-128"/>
                <a:ea typeface="メイリオ" panose="020B0604030504040204" pitchFamily="50" charset="-128"/>
              </a:rPr>
              <a:t>企業・団体が参画 （自治体では全国最大規模）（</a:t>
            </a:r>
            <a:r>
              <a:rPr lang="en-US" altLang="ja-JP" sz="1200" dirty="0">
                <a:latin typeface="メイリオ" panose="020B0604030504040204" pitchFamily="50" charset="-128"/>
                <a:ea typeface="メイリオ" panose="020B0604030504040204" pitchFamily="50" charset="-128"/>
              </a:rPr>
              <a:t>R5.12</a:t>
            </a:r>
            <a:r>
              <a:rPr lang="ja-JP" altLang="en-US" sz="1200" dirty="0">
                <a:latin typeface="メイリオ" panose="020B0604030504040204" pitchFamily="50" charset="-128"/>
                <a:ea typeface="メイリオ" panose="020B0604030504040204" pitchFamily="50" charset="-128"/>
              </a:rPr>
              <a:t>末時点）</a:t>
            </a:r>
            <a:endParaRPr lang="en-US" altLang="ja-JP" sz="1200" dirty="0">
              <a:latin typeface="メイリオ" panose="020B0604030504040204" pitchFamily="50" charset="-128"/>
              <a:ea typeface="メイリオ" panose="020B0604030504040204" pitchFamily="50" charset="-128"/>
            </a:endParaRPr>
          </a:p>
        </p:txBody>
      </p:sp>
      <p:sp>
        <p:nvSpPr>
          <p:cNvPr id="84" name="角丸四角形 10">
            <a:extLst>
              <a:ext uri="{FF2B5EF4-FFF2-40B4-BE49-F238E27FC236}">
                <a16:creationId xmlns:a16="http://schemas.microsoft.com/office/drawing/2014/main" id="{6E87F4A3-4947-4AB7-8455-CBC8346A8B5E}"/>
              </a:ext>
            </a:extLst>
          </p:cNvPr>
          <p:cNvSpPr/>
          <p:nvPr/>
        </p:nvSpPr>
        <p:spPr>
          <a:xfrm>
            <a:off x="-162969" y="1448780"/>
            <a:ext cx="1620180" cy="376900"/>
          </a:xfrm>
          <a:prstGeom prst="roundRect">
            <a:avLst/>
          </a:prstGeom>
          <a:noFill/>
          <a:ln w="19050">
            <a:noFill/>
          </a:ln>
          <a:scene3d>
            <a:camera prst="orthographicFront"/>
            <a:lightRig rig="threePt" dir="t"/>
          </a:scene3d>
          <a:sp3d>
            <a:bevelT/>
            <a:bevelB/>
          </a:sp3d>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defRPr/>
            </a:pPr>
            <a:r>
              <a:rPr lang="ja-JP" altLang="en-US" sz="16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4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■取組みの概要</a:t>
            </a:r>
          </a:p>
        </p:txBody>
      </p:sp>
      <p:sp>
        <p:nvSpPr>
          <p:cNvPr id="85" name="角丸四角形 11">
            <a:extLst>
              <a:ext uri="{FF2B5EF4-FFF2-40B4-BE49-F238E27FC236}">
                <a16:creationId xmlns:a16="http://schemas.microsoft.com/office/drawing/2014/main" id="{814DE162-320C-4C27-9B9E-A8F0E8E69A46}"/>
              </a:ext>
            </a:extLst>
          </p:cNvPr>
          <p:cNvSpPr/>
          <p:nvPr/>
        </p:nvSpPr>
        <p:spPr>
          <a:xfrm>
            <a:off x="5247074" y="1973005"/>
            <a:ext cx="2592000" cy="237398"/>
          </a:xfrm>
          <a:prstGeom prst="roundRect">
            <a:avLst/>
          </a:prstGeom>
          <a:solidFill>
            <a:sysClr val="window" lastClr="FFFFFF"/>
          </a:solidFill>
          <a:ln w="31750" cap="flat" cmpd="sng" algn="ctr">
            <a:solidFill>
              <a:srgbClr val="5B9BD5"/>
            </a:solidFill>
            <a:prstDash val="solid"/>
            <a:miter lim="800000"/>
          </a:ln>
          <a:effectLst/>
        </p:spPr>
        <p:txBody>
          <a:bodyPr vert="horz" lIns="36000" rIns="36000" rtlCol="0" anchor="ctr"/>
          <a:lstStyle/>
          <a:p>
            <a:pPr algn="ctr" defTabSz="457189">
              <a:defRPr/>
            </a:pPr>
            <a:r>
              <a:rPr kumimoji="0" lang="ja-JP" altLang="en-US" sz="1100" b="1" kern="0" dirty="0">
                <a:latin typeface="メイリオ" panose="020B0604030504040204" pitchFamily="50" charset="-128"/>
                <a:ea typeface="メイリオ" panose="020B0604030504040204" pitchFamily="50" charset="-128"/>
              </a:rPr>
              <a:t>スタートアップベンチャー支援事業 </a:t>
            </a:r>
            <a:endParaRPr kumimoji="0" lang="en-US" altLang="ja-JP" sz="1100" b="1" kern="0" dirty="0">
              <a:latin typeface="メイリオ" panose="020B0604030504040204" pitchFamily="50" charset="-128"/>
              <a:ea typeface="メイリオ" panose="020B0604030504040204" pitchFamily="50" charset="-128"/>
            </a:endParaRPr>
          </a:p>
        </p:txBody>
      </p:sp>
      <p:sp>
        <p:nvSpPr>
          <p:cNvPr id="87" name="角丸四角形 12">
            <a:extLst>
              <a:ext uri="{FF2B5EF4-FFF2-40B4-BE49-F238E27FC236}">
                <a16:creationId xmlns:a16="http://schemas.microsoft.com/office/drawing/2014/main" id="{5487872F-0D1F-4451-B6F3-5DA28DCDA728}"/>
              </a:ext>
            </a:extLst>
          </p:cNvPr>
          <p:cNvSpPr/>
          <p:nvPr/>
        </p:nvSpPr>
        <p:spPr>
          <a:xfrm>
            <a:off x="5247075" y="4601250"/>
            <a:ext cx="907839" cy="243558"/>
          </a:xfrm>
          <a:prstGeom prst="roundRect">
            <a:avLst/>
          </a:prstGeom>
          <a:solidFill>
            <a:sysClr val="window" lastClr="FFFFFF"/>
          </a:solidFill>
          <a:ln w="31750" cap="flat" cmpd="sng" algn="ctr">
            <a:solidFill>
              <a:srgbClr val="5B9BD5"/>
            </a:solidFill>
            <a:prstDash val="solid"/>
            <a:miter lim="800000"/>
          </a:ln>
          <a:effectLst/>
        </p:spPr>
        <p:txBody>
          <a:bodyPr vert="horz" lIns="36000" rIns="36000" rtlCol="0" anchor="ctr"/>
          <a:lstStyle/>
          <a:p>
            <a:pPr algn="ctr" defTabSz="457189">
              <a:defRPr/>
            </a:pPr>
            <a:r>
              <a:rPr kumimoji="0" lang="ja-JP" altLang="en-US" sz="1100" b="1" kern="0" dirty="0">
                <a:latin typeface="メイリオ" panose="020B0604030504040204" pitchFamily="50" charset="-128"/>
                <a:ea typeface="メイリオ" panose="020B0604030504040204" pitchFamily="50" charset="-128"/>
              </a:rPr>
              <a:t>情報発信</a:t>
            </a:r>
            <a:endParaRPr kumimoji="0" lang="en-US" altLang="ja-JP" sz="1100" b="1" kern="0" dirty="0">
              <a:latin typeface="メイリオ" panose="020B0604030504040204" pitchFamily="50" charset="-128"/>
              <a:ea typeface="メイリオ" panose="020B0604030504040204" pitchFamily="50" charset="-128"/>
            </a:endParaRPr>
          </a:p>
        </p:txBody>
      </p:sp>
      <p:sp>
        <p:nvSpPr>
          <p:cNvPr id="88" name="角丸四角形 13">
            <a:extLst>
              <a:ext uri="{FF2B5EF4-FFF2-40B4-BE49-F238E27FC236}">
                <a16:creationId xmlns:a16="http://schemas.microsoft.com/office/drawing/2014/main" id="{CDD8D5D2-9093-4CD1-83AB-85E9F223E88B}"/>
              </a:ext>
            </a:extLst>
          </p:cNvPr>
          <p:cNvSpPr/>
          <p:nvPr/>
        </p:nvSpPr>
        <p:spPr>
          <a:xfrm>
            <a:off x="251520" y="4160287"/>
            <a:ext cx="1847529" cy="242988"/>
          </a:xfrm>
          <a:prstGeom prst="roundRect">
            <a:avLst/>
          </a:prstGeom>
          <a:solidFill>
            <a:sysClr val="window" lastClr="FFFFFF"/>
          </a:solidFill>
          <a:ln w="31750" cap="flat" cmpd="sng" algn="ctr">
            <a:solidFill>
              <a:schemeClr val="accent1"/>
            </a:solidFill>
            <a:prstDash val="solid"/>
            <a:miter lim="800000"/>
          </a:ln>
          <a:effectLst/>
        </p:spPr>
        <p:txBody>
          <a:bodyPr vert="horz" lIns="36000" rIns="36000" rtlCol="0" anchor="ctr"/>
          <a:lstStyle/>
          <a:p>
            <a:pPr algn="ctr" defTabSz="457189">
              <a:defRPr/>
            </a:pPr>
            <a:r>
              <a:rPr kumimoji="0" lang="en-US" altLang="ja-JP" sz="1100" b="1" kern="0" dirty="0">
                <a:latin typeface="メイリオ" panose="020B0604030504040204" pitchFamily="50" charset="-128"/>
                <a:ea typeface="メイリオ" panose="020B0604030504040204" pitchFamily="50" charset="-128"/>
              </a:rPr>
              <a:t>OSPF </a:t>
            </a:r>
            <a:r>
              <a:rPr kumimoji="0" lang="ja-JP" altLang="en-US" sz="1100" b="1" kern="0" dirty="0">
                <a:latin typeface="メイリオ" panose="020B0604030504040204" pitchFamily="50" charset="-128"/>
                <a:ea typeface="メイリオ" panose="020B0604030504040204" pitchFamily="50" charset="-128"/>
              </a:rPr>
              <a:t>プロジェクトの推進</a:t>
            </a:r>
            <a:endParaRPr kumimoji="0" lang="en-US" altLang="ja-JP" sz="1100" b="1" kern="0" dirty="0">
              <a:latin typeface="メイリオ" panose="020B0604030504040204" pitchFamily="50" charset="-128"/>
              <a:ea typeface="メイリオ" panose="020B0604030504040204" pitchFamily="50" charset="-128"/>
            </a:endParaRPr>
          </a:p>
        </p:txBody>
      </p:sp>
      <p:sp>
        <p:nvSpPr>
          <p:cNvPr id="90" name="テキスト ボックス 89">
            <a:extLst>
              <a:ext uri="{FF2B5EF4-FFF2-40B4-BE49-F238E27FC236}">
                <a16:creationId xmlns:a16="http://schemas.microsoft.com/office/drawing/2014/main" id="{8EDE2356-EE6C-497B-A94D-6833EECD48F2}"/>
              </a:ext>
            </a:extLst>
          </p:cNvPr>
          <p:cNvSpPr txBox="1"/>
          <p:nvPr/>
        </p:nvSpPr>
        <p:spPr>
          <a:xfrm>
            <a:off x="194408" y="4415688"/>
            <a:ext cx="4982498" cy="577081"/>
          </a:xfrm>
          <a:prstGeom prst="rect">
            <a:avLst/>
          </a:prstGeom>
          <a:noFill/>
        </p:spPr>
        <p:txBody>
          <a:bodyPr wrap="square">
            <a:spAutoFit/>
          </a:bodyPr>
          <a:lstStyle/>
          <a:p>
            <a:pPr defTabSz="685783">
              <a:defRPr/>
            </a:pPr>
            <a:r>
              <a:rPr lang="ja-JP" altLang="en-US" sz="1050" dirty="0">
                <a:solidFill>
                  <a:prstClr val="black"/>
                </a:solidFill>
                <a:latin typeface="メイリオ" panose="020B0604030504040204" pitchFamily="50" charset="-128"/>
                <a:ea typeface="メイリオ" panose="020B0604030504040204" pitchFamily="50" charset="-128"/>
              </a:rPr>
              <a:t>コーディネーター企業を中心に</a:t>
            </a:r>
            <a:r>
              <a:rPr lang="ja-JP" altLang="en-US" sz="1050" dirty="0">
                <a:latin typeface="メイリオ" panose="020B0604030504040204" pitchFamily="50" charset="-128"/>
                <a:ea typeface="メイリオ" panose="020B0604030504040204" pitchFamily="50" charset="-128"/>
              </a:rPr>
              <a:t>各分野の課題解決に向けた</a:t>
            </a:r>
            <a:r>
              <a:rPr lang="en-US" altLang="ja-JP" sz="1050" dirty="0">
                <a:latin typeface="メイリオ" panose="020B0604030504040204" pitchFamily="50" charset="-128"/>
                <a:ea typeface="メイリオ" panose="020B0604030504040204" pitchFamily="50" charset="-128"/>
              </a:rPr>
              <a:t>n</a:t>
            </a:r>
            <a:r>
              <a:rPr lang="ja-JP" altLang="en-US" sz="1050" dirty="0">
                <a:latin typeface="メイリオ" panose="020B0604030504040204" pitchFamily="50" charset="-128"/>
                <a:ea typeface="メイリオ" panose="020B0604030504040204" pitchFamily="50" charset="-128"/>
              </a:rPr>
              <a:t>対</a:t>
            </a:r>
            <a:r>
              <a:rPr lang="en-US" altLang="ja-JP" sz="1050" dirty="0">
                <a:latin typeface="メイリオ" panose="020B0604030504040204" pitchFamily="50" charset="-128"/>
                <a:ea typeface="メイリオ" panose="020B0604030504040204" pitchFamily="50" charset="-128"/>
              </a:rPr>
              <a:t>n</a:t>
            </a:r>
            <a:r>
              <a:rPr lang="ja-JP" altLang="en-US" sz="1050" dirty="0">
                <a:latin typeface="メイリオ" panose="020B0604030504040204" pitchFamily="50" charset="-128"/>
                <a:ea typeface="メイリオ" panose="020B0604030504040204" pitchFamily="50" charset="-128"/>
              </a:rPr>
              <a:t>（複数企業対複数市町村）のサービスビジネスモデルを実証・実装する。横断的なテーマについては相互に連携。</a:t>
            </a:r>
            <a:r>
              <a:rPr lang="ja-JP" altLang="en-US" sz="800" dirty="0">
                <a:latin typeface="メイリオ" panose="020B0604030504040204" pitchFamily="50" charset="-128"/>
                <a:ea typeface="メイリオ" panose="020B0604030504040204" pitchFamily="50" charset="-128"/>
              </a:rPr>
              <a:t> </a:t>
            </a:r>
            <a:r>
              <a:rPr lang="ja-JP" altLang="en-US" sz="900" dirty="0">
                <a:latin typeface="メイリオ" panose="020B0604030504040204" pitchFamily="50" charset="-128"/>
                <a:ea typeface="メイリオ" panose="020B0604030504040204" pitchFamily="50" charset="-128"/>
              </a:rPr>
              <a:t>（府内市町村等で延べ</a:t>
            </a:r>
            <a:r>
              <a:rPr lang="en-US" altLang="ja-JP" sz="900" dirty="0">
                <a:latin typeface="メイリオ" panose="020B0604030504040204" pitchFamily="50" charset="-128"/>
                <a:ea typeface="メイリオ" panose="020B0604030504040204" pitchFamily="50" charset="-128"/>
              </a:rPr>
              <a:t>28</a:t>
            </a:r>
            <a:r>
              <a:rPr lang="ja-JP" altLang="en-US" sz="900" dirty="0">
                <a:latin typeface="メイリオ" panose="020B0604030504040204" pitchFamily="50" charset="-128"/>
                <a:ea typeface="メイリオ" panose="020B0604030504040204" pitchFamily="50" charset="-128"/>
              </a:rPr>
              <a:t>プロジェクトを実証実施）</a:t>
            </a:r>
            <a:endParaRPr lang="en-US" altLang="ja-JP" sz="788" dirty="0">
              <a:latin typeface="メイリオ" panose="020B0604030504040204" pitchFamily="50" charset="-128"/>
              <a:ea typeface="メイリオ" panose="020B0604030504040204" pitchFamily="50" charset="-128"/>
            </a:endParaRPr>
          </a:p>
        </p:txBody>
      </p:sp>
      <p:grpSp>
        <p:nvGrpSpPr>
          <p:cNvPr id="91" name="グループ化 90">
            <a:extLst>
              <a:ext uri="{FF2B5EF4-FFF2-40B4-BE49-F238E27FC236}">
                <a16:creationId xmlns:a16="http://schemas.microsoft.com/office/drawing/2014/main" id="{5CBD27CA-EF8E-4E2C-9797-ECA90E343CA4}"/>
              </a:ext>
            </a:extLst>
          </p:cNvPr>
          <p:cNvGrpSpPr/>
          <p:nvPr/>
        </p:nvGrpSpPr>
        <p:grpSpPr>
          <a:xfrm>
            <a:off x="251520" y="4952192"/>
            <a:ext cx="4770530" cy="1087098"/>
            <a:chOff x="365420" y="2888688"/>
            <a:chExt cx="4888872" cy="1035115"/>
          </a:xfrm>
        </p:grpSpPr>
        <p:sp>
          <p:nvSpPr>
            <p:cNvPr id="92" name="正方形/長方形 91">
              <a:extLst>
                <a:ext uri="{FF2B5EF4-FFF2-40B4-BE49-F238E27FC236}">
                  <a16:creationId xmlns:a16="http://schemas.microsoft.com/office/drawing/2014/main" id="{0104E3BB-4031-4752-9F35-28B1A55F2D6B}"/>
                </a:ext>
              </a:extLst>
            </p:cNvPr>
            <p:cNvSpPr/>
            <p:nvPr/>
          </p:nvSpPr>
          <p:spPr>
            <a:xfrm>
              <a:off x="365420" y="2961348"/>
              <a:ext cx="810830" cy="962455"/>
            </a:xfrm>
            <a:prstGeom prst="rect">
              <a:avLst/>
            </a:prstGeom>
            <a:gradFill>
              <a:gsLst>
                <a:gs pos="0">
                  <a:schemeClr val="accent5">
                    <a:lumMod val="75000"/>
                  </a:schemeClr>
                </a:gs>
                <a:gs pos="100000">
                  <a:srgbClr val="0070C0"/>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000" tIns="54000" rIns="54000" bIns="54000" rtlCol="0" anchor="ctr"/>
            <a:lstStyle/>
            <a:p>
              <a:pPr algn="ctr" defTabSz="685783">
                <a:defRPr/>
              </a:pPr>
              <a:r>
                <a:rPr lang="ja-JP" altLang="en-US" sz="900" b="1" dirty="0">
                  <a:solidFill>
                    <a:prstClr val="white"/>
                  </a:solidFill>
                  <a:latin typeface="メイリオ" panose="020B0604030504040204" pitchFamily="50" charset="-128"/>
                  <a:ea typeface="メイリオ" panose="020B0604030504040204" pitchFamily="50" charset="-128"/>
                </a:rPr>
                <a:t>令和５年度</a:t>
              </a:r>
              <a:endParaRPr lang="en-US" altLang="ja-JP" sz="900" b="1" dirty="0">
                <a:solidFill>
                  <a:prstClr val="white"/>
                </a:solidFill>
                <a:latin typeface="メイリオ" panose="020B0604030504040204" pitchFamily="50" charset="-128"/>
                <a:ea typeface="メイリオ" panose="020B0604030504040204" pitchFamily="50" charset="-128"/>
              </a:endParaRPr>
            </a:p>
            <a:p>
              <a:pPr algn="ctr" defTabSz="685783">
                <a:defRPr/>
              </a:pPr>
              <a:r>
                <a:rPr lang="ja-JP" altLang="en-US" sz="900" b="1" dirty="0">
                  <a:solidFill>
                    <a:prstClr val="white"/>
                  </a:solidFill>
                  <a:latin typeface="メイリオ" panose="020B0604030504040204" pitchFamily="50" charset="-128"/>
                  <a:ea typeface="メイリオ" panose="020B0604030504040204" pitchFamily="50" charset="-128"/>
                </a:rPr>
                <a:t>プロジェクト</a:t>
              </a:r>
              <a:endParaRPr lang="en-US" altLang="ja-JP" sz="900" b="1" dirty="0">
                <a:solidFill>
                  <a:prstClr val="white"/>
                </a:solidFill>
                <a:latin typeface="メイリオ" panose="020B0604030504040204" pitchFamily="50" charset="-128"/>
                <a:ea typeface="メイリオ" panose="020B0604030504040204" pitchFamily="50" charset="-128"/>
              </a:endParaRPr>
            </a:p>
            <a:p>
              <a:pPr algn="ctr" defTabSz="685783">
                <a:defRPr/>
              </a:pPr>
              <a:r>
                <a:rPr lang="ja-JP" altLang="en-US" sz="900" b="1" dirty="0">
                  <a:solidFill>
                    <a:prstClr val="white"/>
                  </a:solidFill>
                  <a:latin typeface="メイリオ" panose="020B0604030504040204" pitchFamily="50" charset="-128"/>
                  <a:ea typeface="メイリオ" panose="020B0604030504040204" pitchFamily="50" charset="-128"/>
                </a:rPr>
                <a:t>分野</a:t>
              </a:r>
            </a:p>
          </p:txBody>
        </p:sp>
        <p:sp>
          <p:nvSpPr>
            <p:cNvPr id="93" name="角丸四角形 21">
              <a:extLst>
                <a:ext uri="{FF2B5EF4-FFF2-40B4-BE49-F238E27FC236}">
                  <a16:creationId xmlns:a16="http://schemas.microsoft.com/office/drawing/2014/main" id="{51514FA2-7517-4D6C-ACA1-A8F9664CDA03}"/>
                </a:ext>
              </a:extLst>
            </p:cNvPr>
            <p:cNvSpPr/>
            <p:nvPr/>
          </p:nvSpPr>
          <p:spPr>
            <a:xfrm>
              <a:off x="1227771" y="3026111"/>
              <a:ext cx="972000" cy="396000"/>
            </a:xfrm>
            <a:prstGeom prst="roundRect">
              <a:avLst>
                <a:gd name="adj" fmla="val 0"/>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54000" tIns="54000" rIns="54000" bIns="54000" rtlCol="0" anchor="b" anchorCtr="1"/>
            <a:lstStyle/>
            <a:p>
              <a:pPr algn="ctr" defTabSz="685783">
                <a:defRPr/>
              </a:pPr>
              <a:endParaRPr lang="en-US" altLang="ja-JP" sz="1100" b="1" dirty="0">
                <a:solidFill>
                  <a:prstClr val="black"/>
                </a:solidFill>
                <a:latin typeface="メイリオ" panose="020B0604030504040204" pitchFamily="50" charset="-128"/>
                <a:ea typeface="メイリオ" panose="020B0604030504040204" pitchFamily="50" charset="-128"/>
              </a:endParaRPr>
            </a:p>
            <a:p>
              <a:pPr algn="ctr" defTabSz="685783">
                <a:defRPr/>
              </a:pPr>
              <a:r>
                <a:rPr lang="ja-JP" altLang="en-US" sz="900" b="1" dirty="0">
                  <a:solidFill>
                    <a:prstClr val="black"/>
                  </a:solidFill>
                  <a:latin typeface="メイリオ" panose="020B0604030504040204" pitchFamily="50" charset="-128"/>
                  <a:ea typeface="メイリオ" panose="020B0604030504040204" pitchFamily="50" charset="-128"/>
                </a:rPr>
                <a:t>スマート</a:t>
              </a:r>
              <a:endParaRPr lang="en-US" altLang="ja-JP" sz="900" b="1" dirty="0">
                <a:solidFill>
                  <a:prstClr val="black"/>
                </a:solidFill>
                <a:latin typeface="メイリオ" panose="020B0604030504040204" pitchFamily="50" charset="-128"/>
                <a:ea typeface="メイリオ" panose="020B0604030504040204" pitchFamily="50" charset="-128"/>
              </a:endParaRPr>
            </a:p>
            <a:p>
              <a:pPr algn="ctr" defTabSz="685783">
                <a:defRPr/>
              </a:pPr>
              <a:r>
                <a:rPr lang="ja-JP" altLang="en-US" sz="900" b="1" dirty="0">
                  <a:solidFill>
                    <a:prstClr val="black"/>
                  </a:solidFill>
                  <a:latin typeface="メイリオ" panose="020B0604030504040204" pitchFamily="50" charset="-128"/>
                  <a:ea typeface="メイリオ" panose="020B0604030504040204" pitchFamily="50" charset="-128"/>
                </a:rPr>
                <a:t>ヘルスシティ</a:t>
              </a:r>
              <a:endParaRPr lang="en-US" altLang="ja-JP" sz="900" b="1" dirty="0">
                <a:solidFill>
                  <a:prstClr val="black"/>
                </a:solidFill>
                <a:latin typeface="メイリオ" panose="020B0604030504040204" pitchFamily="50" charset="-128"/>
                <a:ea typeface="メイリオ" panose="020B0604030504040204" pitchFamily="50" charset="-128"/>
              </a:endParaRPr>
            </a:p>
          </p:txBody>
        </p:sp>
        <p:sp>
          <p:nvSpPr>
            <p:cNvPr id="94" name="角丸四角形 14">
              <a:extLst>
                <a:ext uri="{FF2B5EF4-FFF2-40B4-BE49-F238E27FC236}">
                  <a16:creationId xmlns:a16="http://schemas.microsoft.com/office/drawing/2014/main" id="{90D2C257-42D4-4C0F-ADEA-49B4619B75BE}"/>
                </a:ext>
              </a:extLst>
            </p:cNvPr>
            <p:cNvSpPr/>
            <p:nvPr/>
          </p:nvSpPr>
          <p:spPr>
            <a:xfrm>
              <a:off x="2245945" y="3026111"/>
              <a:ext cx="972000" cy="396000"/>
            </a:xfrm>
            <a:prstGeom prst="roundRect">
              <a:avLst>
                <a:gd name="adj" fmla="val 0"/>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lIns="54000" tIns="54000" rIns="54000" bIns="54000" rtlCol="0" anchor="b" anchorCtr="1"/>
            <a:lstStyle/>
            <a:p>
              <a:pPr algn="ctr" defTabSz="685783">
                <a:defRPr/>
              </a:pPr>
              <a:r>
                <a:rPr lang="ja-JP" altLang="en-US" sz="825" b="1" dirty="0">
                  <a:solidFill>
                    <a:prstClr val="black"/>
                  </a:solidFill>
                  <a:latin typeface="メイリオ" panose="020B0604030504040204" pitchFamily="50" charset="-128"/>
                  <a:ea typeface="メイリオ" panose="020B0604030504040204" pitchFamily="50" charset="-128"/>
                </a:rPr>
                <a:t>高齢者にやさしい</a:t>
              </a:r>
              <a:endParaRPr lang="en-US" altLang="ja-JP" sz="825" b="1" dirty="0">
                <a:solidFill>
                  <a:prstClr val="black"/>
                </a:solidFill>
                <a:latin typeface="メイリオ" panose="020B0604030504040204" pitchFamily="50" charset="-128"/>
                <a:ea typeface="メイリオ" panose="020B0604030504040204" pitchFamily="50" charset="-128"/>
              </a:endParaRPr>
            </a:p>
            <a:p>
              <a:pPr algn="ctr" defTabSz="685783">
                <a:defRPr/>
              </a:pPr>
              <a:r>
                <a:rPr lang="ja-JP" altLang="en-US" sz="825" b="1" dirty="0">
                  <a:solidFill>
                    <a:prstClr val="black"/>
                  </a:solidFill>
                  <a:latin typeface="メイリオ" panose="020B0604030504040204" pitchFamily="50" charset="-128"/>
                  <a:ea typeface="メイリオ" panose="020B0604030504040204" pitchFamily="50" charset="-128"/>
                </a:rPr>
                <a:t>まちづくり</a:t>
              </a:r>
              <a:endParaRPr lang="en-US" altLang="ja-JP" sz="825" b="1" dirty="0">
                <a:solidFill>
                  <a:prstClr val="black"/>
                </a:solidFill>
                <a:latin typeface="メイリオ" panose="020B0604030504040204" pitchFamily="50" charset="-128"/>
                <a:ea typeface="メイリオ" panose="020B0604030504040204" pitchFamily="50" charset="-128"/>
              </a:endParaRPr>
            </a:p>
          </p:txBody>
        </p:sp>
        <p:sp>
          <p:nvSpPr>
            <p:cNvPr id="95" name="角丸四角形 18">
              <a:extLst>
                <a:ext uri="{FF2B5EF4-FFF2-40B4-BE49-F238E27FC236}">
                  <a16:creationId xmlns:a16="http://schemas.microsoft.com/office/drawing/2014/main" id="{9FCA0C9C-E9E2-47C9-847F-E6676574E0CC}"/>
                </a:ext>
              </a:extLst>
            </p:cNvPr>
            <p:cNvSpPr/>
            <p:nvPr/>
          </p:nvSpPr>
          <p:spPr>
            <a:xfrm>
              <a:off x="3264118" y="3026111"/>
              <a:ext cx="972000" cy="396000"/>
            </a:xfrm>
            <a:prstGeom prst="roundRect">
              <a:avLst>
                <a:gd name="adj" fmla="val 0"/>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lIns="54000" tIns="54000" rIns="54000" bIns="54000" rtlCol="0" anchor="b" anchorCtr="1"/>
            <a:lstStyle/>
            <a:p>
              <a:pPr algn="ctr" defTabSz="685783">
                <a:defRPr/>
              </a:pPr>
              <a:endParaRPr lang="en-US" altLang="ja-JP" sz="900" b="1" dirty="0">
                <a:solidFill>
                  <a:prstClr val="black"/>
                </a:solidFill>
                <a:latin typeface="メイリオ" panose="020B0604030504040204" pitchFamily="50" charset="-128"/>
                <a:ea typeface="メイリオ" panose="020B0604030504040204" pitchFamily="50" charset="-128"/>
              </a:endParaRPr>
            </a:p>
            <a:p>
              <a:pPr algn="ctr" defTabSz="685783">
                <a:defRPr/>
              </a:pPr>
              <a:endParaRPr lang="en-US" altLang="ja-JP" sz="900" b="1" dirty="0">
                <a:solidFill>
                  <a:prstClr val="black"/>
                </a:solidFill>
                <a:latin typeface="メイリオ" panose="020B0604030504040204" pitchFamily="50" charset="-128"/>
                <a:ea typeface="メイリオ" panose="020B0604030504040204" pitchFamily="50" charset="-128"/>
              </a:endParaRPr>
            </a:p>
            <a:p>
              <a:pPr algn="ctr" defTabSz="685783">
                <a:defRPr/>
              </a:pPr>
              <a:endParaRPr lang="en-US" altLang="ja-JP" sz="900" b="1" dirty="0">
                <a:solidFill>
                  <a:prstClr val="black"/>
                </a:solidFill>
                <a:latin typeface="メイリオ" panose="020B0604030504040204" pitchFamily="50" charset="-128"/>
                <a:ea typeface="メイリオ" panose="020B0604030504040204" pitchFamily="50" charset="-128"/>
              </a:endParaRPr>
            </a:p>
            <a:p>
              <a:pPr algn="ctr" defTabSz="685783">
                <a:defRPr/>
              </a:pPr>
              <a:endParaRPr lang="en-US" altLang="ja-JP" sz="900" b="1" dirty="0">
                <a:solidFill>
                  <a:prstClr val="black"/>
                </a:solidFill>
                <a:latin typeface="メイリオ" panose="020B0604030504040204" pitchFamily="50" charset="-128"/>
                <a:ea typeface="メイリオ" panose="020B0604030504040204" pitchFamily="50" charset="-128"/>
              </a:endParaRPr>
            </a:p>
            <a:p>
              <a:pPr algn="ctr" defTabSz="685783">
                <a:defRPr/>
              </a:pPr>
              <a:r>
                <a:rPr lang="ja-JP" altLang="en-US" sz="900" b="1" dirty="0">
                  <a:solidFill>
                    <a:prstClr val="black"/>
                  </a:solidFill>
                  <a:latin typeface="メイリオ" panose="020B0604030504040204" pitchFamily="50" charset="-128"/>
                  <a:ea typeface="メイリオ" panose="020B0604030504040204" pitchFamily="50" charset="-128"/>
                </a:rPr>
                <a:t>子育てしやすい</a:t>
              </a:r>
              <a:endParaRPr lang="en-US" altLang="ja-JP" sz="900" b="1" dirty="0">
                <a:solidFill>
                  <a:prstClr val="black"/>
                </a:solidFill>
                <a:latin typeface="メイリオ" panose="020B0604030504040204" pitchFamily="50" charset="-128"/>
                <a:ea typeface="メイリオ" panose="020B0604030504040204" pitchFamily="50" charset="-128"/>
              </a:endParaRPr>
            </a:p>
            <a:p>
              <a:pPr algn="ctr" defTabSz="685783">
                <a:defRPr/>
              </a:pPr>
              <a:r>
                <a:rPr lang="ja-JP" altLang="en-US" sz="900" b="1" dirty="0">
                  <a:solidFill>
                    <a:prstClr val="black"/>
                  </a:solidFill>
                  <a:latin typeface="メイリオ" panose="020B0604030504040204" pitchFamily="50" charset="-128"/>
                  <a:ea typeface="メイリオ" panose="020B0604030504040204" pitchFamily="50" charset="-128"/>
                </a:rPr>
                <a:t>まちづくり</a:t>
              </a:r>
              <a:endParaRPr lang="en-US" altLang="ja-JP" sz="900" b="1" dirty="0">
                <a:solidFill>
                  <a:prstClr val="black"/>
                </a:solidFill>
                <a:latin typeface="メイリオ" panose="020B0604030504040204" pitchFamily="50" charset="-128"/>
                <a:ea typeface="メイリオ" panose="020B0604030504040204" pitchFamily="50" charset="-128"/>
              </a:endParaRPr>
            </a:p>
          </p:txBody>
        </p:sp>
        <p:sp>
          <p:nvSpPr>
            <p:cNvPr id="96" name="角丸四角形 24">
              <a:extLst>
                <a:ext uri="{FF2B5EF4-FFF2-40B4-BE49-F238E27FC236}">
                  <a16:creationId xmlns:a16="http://schemas.microsoft.com/office/drawing/2014/main" id="{547862C8-D5CF-426C-B11A-E853996FA438}"/>
                </a:ext>
              </a:extLst>
            </p:cNvPr>
            <p:cNvSpPr/>
            <p:nvPr/>
          </p:nvSpPr>
          <p:spPr>
            <a:xfrm>
              <a:off x="4282292" y="3026111"/>
              <a:ext cx="972000" cy="396000"/>
            </a:xfrm>
            <a:prstGeom prst="roundRect">
              <a:avLst>
                <a:gd name="adj" fmla="val 0"/>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lIns="54000" tIns="54000" rIns="54000" bIns="54000" rtlCol="0" anchor="b" anchorCtr="1"/>
            <a:lstStyle/>
            <a:p>
              <a:pPr algn="ctr" defTabSz="685783">
                <a:defRPr/>
              </a:pPr>
              <a:endParaRPr lang="en-US" altLang="ja-JP" sz="900" b="1" dirty="0">
                <a:solidFill>
                  <a:prstClr val="black"/>
                </a:solidFill>
                <a:latin typeface="メイリオ" panose="020B0604030504040204" pitchFamily="50" charset="-128"/>
                <a:ea typeface="メイリオ" panose="020B0604030504040204" pitchFamily="50" charset="-128"/>
              </a:endParaRPr>
            </a:p>
            <a:p>
              <a:pPr algn="ctr" defTabSz="685783">
                <a:defRPr/>
              </a:pPr>
              <a:r>
                <a:rPr lang="ja-JP" altLang="en-US" sz="900" b="1" dirty="0">
                  <a:solidFill>
                    <a:prstClr val="black"/>
                  </a:solidFill>
                  <a:latin typeface="メイリオ" panose="020B0604030504040204" pitchFamily="50" charset="-128"/>
                  <a:ea typeface="メイリオ" panose="020B0604030504040204" pitchFamily="50" charset="-128"/>
                </a:rPr>
                <a:t>移動がスムーズな</a:t>
              </a:r>
              <a:endParaRPr lang="en-US" altLang="ja-JP" sz="900" b="1" dirty="0">
                <a:solidFill>
                  <a:prstClr val="black"/>
                </a:solidFill>
                <a:latin typeface="メイリオ" panose="020B0604030504040204" pitchFamily="50" charset="-128"/>
                <a:ea typeface="メイリオ" panose="020B0604030504040204" pitchFamily="50" charset="-128"/>
              </a:endParaRPr>
            </a:p>
            <a:p>
              <a:pPr algn="ctr" defTabSz="685783">
                <a:defRPr/>
              </a:pPr>
              <a:r>
                <a:rPr lang="ja-JP" altLang="en-US" sz="900" b="1" dirty="0">
                  <a:solidFill>
                    <a:prstClr val="black"/>
                  </a:solidFill>
                  <a:latin typeface="メイリオ" panose="020B0604030504040204" pitchFamily="50" charset="-128"/>
                  <a:ea typeface="メイリオ" panose="020B0604030504040204" pitchFamily="50" charset="-128"/>
                </a:rPr>
                <a:t>まちづくり</a:t>
              </a:r>
              <a:endParaRPr lang="en-US" altLang="ja-JP" sz="900" b="1" dirty="0">
                <a:solidFill>
                  <a:prstClr val="black"/>
                </a:solidFill>
                <a:latin typeface="メイリオ" panose="020B0604030504040204" pitchFamily="50" charset="-128"/>
                <a:ea typeface="メイリオ" panose="020B0604030504040204" pitchFamily="50" charset="-128"/>
              </a:endParaRPr>
            </a:p>
          </p:txBody>
        </p:sp>
        <p:sp>
          <p:nvSpPr>
            <p:cNvPr id="97" name="角丸四角形 20">
              <a:extLst>
                <a:ext uri="{FF2B5EF4-FFF2-40B4-BE49-F238E27FC236}">
                  <a16:creationId xmlns:a16="http://schemas.microsoft.com/office/drawing/2014/main" id="{6F6C287C-2F8A-474B-BCA9-0A10200D5A9E}"/>
                </a:ext>
              </a:extLst>
            </p:cNvPr>
            <p:cNvSpPr/>
            <p:nvPr/>
          </p:nvSpPr>
          <p:spPr>
            <a:xfrm>
              <a:off x="1227771" y="3511016"/>
              <a:ext cx="972000" cy="396000"/>
            </a:xfrm>
            <a:prstGeom prst="roundRect">
              <a:avLst>
                <a:gd name="adj" fmla="val 0"/>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lIns="54000" tIns="54000" rIns="54000" bIns="54000" rtlCol="0" anchor="b" anchorCtr="1"/>
            <a:lstStyle/>
            <a:p>
              <a:pPr algn="ctr" defTabSz="685783">
                <a:defRPr/>
              </a:pPr>
              <a:r>
                <a:rPr lang="ja-JP" altLang="en-US" sz="900" b="1" dirty="0">
                  <a:solidFill>
                    <a:prstClr val="black"/>
                  </a:solidFill>
                  <a:latin typeface="メイリオ" panose="020B0604030504040204" pitchFamily="50" charset="-128"/>
                  <a:ea typeface="メイリオ" panose="020B0604030504040204" pitchFamily="50" charset="-128"/>
                </a:rPr>
                <a:t>インバウンド</a:t>
              </a:r>
              <a:endParaRPr lang="en-US" altLang="ja-JP" sz="900" b="1" dirty="0">
                <a:solidFill>
                  <a:prstClr val="black"/>
                </a:solidFill>
                <a:latin typeface="メイリオ" panose="020B0604030504040204" pitchFamily="50" charset="-128"/>
                <a:ea typeface="メイリオ" panose="020B0604030504040204" pitchFamily="50" charset="-128"/>
              </a:endParaRPr>
            </a:p>
            <a:p>
              <a:pPr algn="ctr" defTabSz="685783">
                <a:defRPr/>
              </a:pPr>
              <a:r>
                <a:rPr lang="ja-JP" altLang="en-US" sz="900" b="1" dirty="0">
                  <a:solidFill>
                    <a:prstClr val="black"/>
                  </a:solidFill>
                  <a:latin typeface="メイリオ" panose="020B0604030504040204" pitchFamily="50" charset="-128"/>
                  <a:ea typeface="メイリオ" panose="020B0604030504040204" pitchFamily="50" charset="-128"/>
                </a:rPr>
                <a:t>観光の再生</a:t>
              </a:r>
              <a:endParaRPr lang="en-US" altLang="ja-JP" sz="900" b="1" dirty="0">
                <a:solidFill>
                  <a:prstClr val="black"/>
                </a:solidFill>
                <a:latin typeface="メイリオ" panose="020B0604030504040204" pitchFamily="50" charset="-128"/>
                <a:ea typeface="メイリオ" panose="020B0604030504040204" pitchFamily="50" charset="-128"/>
              </a:endParaRPr>
            </a:p>
          </p:txBody>
        </p:sp>
        <p:sp>
          <p:nvSpPr>
            <p:cNvPr id="98" name="角丸四角形 32">
              <a:extLst>
                <a:ext uri="{FF2B5EF4-FFF2-40B4-BE49-F238E27FC236}">
                  <a16:creationId xmlns:a16="http://schemas.microsoft.com/office/drawing/2014/main" id="{30398480-BE44-46A2-9ABB-1A8E71080C93}"/>
                </a:ext>
              </a:extLst>
            </p:cNvPr>
            <p:cNvSpPr/>
            <p:nvPr/>
          </p:nvSpPr>
          <p:spPr>
            <a:xfrm>
              <a:off x="2245945" y="3511016"/>
              <a:ext cx="972000" cy="396000"/>
            </a:xfrm>
            <a:prstGeom prst="roundRect">
              <a:avLst>
                <a:gd name="adj" fmla="val 0"/>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lIns="54000" tIns="54000" rIns="54000" bIns="54000" rtlCol="0" anchor="b" anchorCtr="1"/>
            <a:lstStyle/>
            <a:p>
              <a:pPr algn="ctr" defTabSz="685783">
                <a:defRPr/>
              </a:pPr>
              <a:r>
                <a:rPr lang="ja-JP" altLang="en-US" sz="900" b="1" dirty="0">
                  <a:solidFill>
                    <a:prstClr val="black"/>
                  </a:solidFill>
                  <a:latin typeface="メイリオ" panose="020B0604030504040204" pitchFamily="50" charset="-128"/>
                  <a:ea typeface="メイリオ" panose="020B0604030504040204" pitchFamily="50" charset="-128"/>
                </a:rPr>
                <a:t>大阪ものづくり</a:t>
              </a:r>
              <a:endParaRPr lang="en-US" altLang="ja-JP" sz="900" b="1" dirty="0">
                <a:solidFill>
                  <a:prstClr val="black"/>
                </a:solidFill>
                <a:latin typeface="メイリオ" panose="020B0604030504040204" pitchFamily="50" charset="-128"/>
                <a:ea typeface="メイリオ" panose="020B0604030504040204" pitchFamily="50" charset="-128"/>
              </a:endParaRPr>
            </a:p>
            <a:p>
              <a:pPr algn="ctr" defTabSz="685783">
                <a:defRPr/>
              </a:pPr>
              <a:r>
                <a:rPr lang="ja-JP" altLang="en-US" sz="900" b="1" dirty="0">
                  <a:solidFill>
                    <a:prstClr val="black"/>
                  </a:solidFill>
                  <a:latin typeface="メイリオ" panose="020B0604030504040204" pitchFamily="50" charset="-128"/>
                  <a:ea typeface="メイリオ" panose="020B0604030504040204" pitchFamily="50" charset="-128"/>
                </a:rPr>
                <a:t>２</a:t>
              </a:r>
              <a:r>
                <a:rPr lang="en-US" altLang="ja-JP" sz="900" b="1" dirty="0">
                  <a:solidFill>
                    <a:prstClr val="black"/>
                  </a:solidFill>
                  <a:latin typeface="メイリオ" panose="020B0604030504040204" pitchFamily="50" charset="-128"/>
                  <a:ea typeface="メイリオ" panose="020B0604030504040204" pitchFamily="50" charset="-128"/>
                </a:rPr>
                <a:t>.</a:t>
              </a:r>
              <a:r>
                <a:rPr lang="ja-JP" altLang="en-US" sz="900" b="1" dirty="0">
                  <a:solidFill>
                    <a:prstClr val="black"/>
                  </a:solidFill>
                  <a:latin typeface="メイリオ" panose="020B0604030504040204" pitchFamily="50" charset="-128"/>
                  <a:ea typeface="メイリオ" panose="020B0604030504040204" pitchFamily="50" charset="-128"/>
                </a:rPr>
                <a:t>０</a:t>
              </a:r>
              <a:endParaRPr lang="en-US" altLang="ja-JP" sz="900" b="1" dirty="0">
                <a:solidFill>
                  <a:prstClr val="black"/>
                </a:solidFill>
                <a:latin typeface="メイリオ" panose="020B0604030504040204" pitchFamily="50" charset="-128"/>
                <a:ea typeface="メイリオ" panose="020B0604030504040204" pitchFamily="50" charset="-128"/>
              </a:endParaRPr>
            </a:p>
          </p:txBody>
        </p:sp>
        <p:sp>
          <p:nvSpPr>
            <p:cNvPr id="99" name="角丸四角形 30">
              <a:extLst>
                <a:ext uri="{FF2B5EF4-FFF2-40B4-BE49-F238E27FC236}">
                  <a16:creationId xmlns:a16="http://schemas.microsoft.com/office/drawing/2014/main" id="{5B5A3E53-3CB0-4047-9659-2B22ACD3B5F2}"/>
                </a:ext>
              </a:extLst>
            </p:cNvPr>
            <p:cNvSpPr/>
            <p:nvPr/>
          </p:nvSpPr>
          <p:spPr>
            <a:xfrm>
              <a:off x="4282292" y="3511016"/>
              <a:ext cx="972000" cy="396000"/>
            </a:xfrm>
            <a:prstGeom prst="roundRect">
              <a:avLst>
                <a:gd name="adj" fmla="val 0"/>
              </a:avLst>
            </a:prstGeom>
            <a:solidFill>
              <a:schemeClr val="bg1"/>
            </a:solidFill>
            <a:ln>
              <a:solidFill>
                <a:srgbClr val="A6A6A6"/>
              </a:solidFill>
            </a:ln>
          </p:spPr>
          <p:style>
            <a:lnRef idx="2">
              <a:schemeClr val="accent1">
                <a:shade val="50000"/>
              </a:schemeClr>
            </a:lnRef>
            <a:fillRef idx="1">
              <a:schemeClr val="accent1"/>
            </a:fillRef>
            <a:effectRef idx="0">
              <a:schemeClr val="accent1"/>
            </a:effectRef>
            <a:fontRef idx="minor">
              <a:schemeClr val="lt1"/>
            </a:fontRef>
          </p:style>
          <p:txBody>
            <a:bodyPr wrap="none" lIns="54000" tIns="54000" rIns="54000" bIns="54000" rtlCol="0" anchor="ctr"/>
            <a:lstStyle/>
            <a:p>
              <a:pPr algn="ctr" defTabSz="685783">
                <a:defRPr/>
              </a:pPr>
              <a:r>
                <a:rPr lang="ja-JP" altLang="en-US" sz="900" b="1" dirty="0">
                  <a:solidFill>
                    <a:prstClr val="black"/>
                  </a:solidFill>
                  <a:latin typeface="メイリオ" panose="020B0604030504040204" pitchFamily="50" charset="-128"/>
                  <a:ea typeface="メイリオ" panose="020B0604030504040204" pitchFamily="50" charset="-128"/>
                </a:rPr>
                <a:t>データ利活用</a:t>
              </a:r>
              <a:endParaRPr lang="en-US" altLang="ja-JP" sz="900" b="1" dirty="0">
                <a:solidFill>
                  <a:prstClr val="black"/>
                </a:solidFill>
                <a:latin typeface="メイリオ" panose="020B0604030504040204" pitchFamily="50" charset="-128"/>
                <a:ea typeface="メイリオ" panose="020B0604030504040204" pitchFamily="50" charset="-128"/>
              </a:endParaRPr>
            </a:p>
          </p:txBody>
        </p:sp>
        <p:sp>
          <p:nvSpPr>
            <p:cNvPr id="100" name="角丸四角形 30">
              <a:extLst>
                <a:ext uri="{FF2B5EF4-FFF2-40B4-BE49-F238E27FC236}">
                  <a16:creationId xmlns:a16="http://schemas.microsoft.com/office/drawing/2014/main" id="{8729DC05-ECE2-45BE-B718-0B4C9006DBC9}"/>
                </a:ext>
              </a:extLst>
            </p:cNvPr>
            <p:cNvSpPr/>
            <p:nvPr/>
          </p:nvSpPr>
          <p:spPr>
            <a:xfrm>
              <a:off x="3264118" y="3511016"/>
              <a:ext cx="972000" cy="396000"/>
            </a:xfrm>
            <a:prstGeom prst="roundRect">
              <a:avLst>
                <a:gd name="adj" fmla="val 0"/>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lIns="54000" tIns="54000" rIns="54000" bIns="54000" rtlCol="0" anchor="b" anchorCtr="1"/>
            <a:lstStyle/>
            <a:p>
              <a:pPr algn="ctr" defTabSz="685783">
                <a:defRPr/>
              </a:pPr>
              <a:r>
                <a:rPr lang="ja-JP" altLang="en-US" sz="900" b="1" dirty="0">
                  <a:solidFill>
                    <a:prstClr val="black"/>
                  </a:solidFill>
                  <a:latin typeface="メイリオ" panose="020B0604030504040204" pitchFamily="50" charset="-128"/>
                  <a:ea typeface="メイリオ" panose="020B0604030504040204" pitchFamily="50" charset="-128"/>
                </a:rPr>
                <a:t>安全・安心な</a:t>
              </a:r>
              <a:endParaRPr lang="en-US" altLang="ja-JP" sz="900" b="1" dirty="0">
                <a:solidFill>
                  <a:prstClr val="black"/>
                </a:solidFill>
                <a:latin typeface="メイリオ" panose="020B0604030504040204" pitchFamily="50" charset="-128"/>
                <a:ea typeface="メイリオ" panose="020B0604030504040204" pitchFamily="50" charset="-128"/>
              </a:endParaRPr>
            </a:p>
            <a:p>
              <a:pPr algn="ctr" defTabSz="685783">
                <a:defRPr/>
              </a:pPr>
              <a:r>
                <a:rPr lang="ja-JP" altLang="en-US" sz="900" b="1" dirty="0">
                  <a:solidFill>
                    <a:prstClr val="black"/>
                  </a:solidFill>
                  <a:latin typeface="メイリオ" panose="020B0604030504040204" pitchFamily="50" charset="-128"/>
                  <a:ea typeface="メイリオ" panose="020B0604030504040204" pitchFamily="50" charset="-128"/>
                </a:rPr>
                <a:t>まちづくり</a:t>
              </a:r>
              <a:endParaRPr lang="en-US" altLang="ja-JP" sz="900" b="1" dirty="0">
                <a:solidFill>
                  <a:prstClr val="black"/>
                </a:solidFill>
                <a:latin typeface="メイリオ" panose="020B0604030504040204" pitchFamily="50" charset="-128"/>
                <a:ea typeface="メイリオ" panose="020B0604030504040204" pitchFamily="50" charset="-128"/>
              </a:endParaRPr>
            </a:p>
          </p:txBody>
        </p:sp>
        <p:grpSp>
          <p:nvGrpSpPr>
            <p:cNvPr id="101" name="グループ化 100">
              <a:extLst>
                <a:ext uri="{FF2B5EF4-FFF2-40B4-BE49-F238E27FC236}">
                  <a16:creationId xmlns:a16="http://schemas.microsoft.com/office/drawing/2014/main" id="{ECF36C81-6591-4F96-AAB2-8C47D4DC3604}"/>
                </a:ext>
              </a:extLst>
            </p:cNvPr>
            <p:cNvGrpSpPr/>
            <p:nvPr/>
          </p:nvGrpSpPr>
          <p:grpSpPr>
            <a:xfrm>
              <a:off x="1233813" y="2894263"/>
              <a:ext cx="190102" cy="190102"/>
              <a:chOff x="616146" y="4976368"/>
              <a:chExt cx="253469" cy="253469"/>
            </a:xfrm>
          </p:grpSpPr>
          <p:sp>
            <p:nvSpPr>
              <p:cNvPr id="117" name="角丸四角形 49">
                <a:extLst>
                  <a:ext uri="{FF2B5EF4-FFF2-40B4-BE49-F238E27FC236}">
                    <a16:creationId xmlns:a16="http://schemas.microsoft.com/office/drawing/2014/main" id="{53B814D9-6588-402B-BA7B-55EA7E8CF12C}"/>
                  </a:ext>
                </a:extLst>
              </p:cNvPr>
              <p:cNvSpPr/>
              <p:nvPr/>
            </p:nvSpPr>
            <p:spPr>
              <a:xfrm>
                <a:off x="616146" y="4976368"/>
                <a:ext cx="253469" cy="253469"/>
              </a:xfrm>
              <a:prstGeom prst="roundRect">
                <a:avLst>
                  <a:gd name="adj" fmla="val 50000"/>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defRPr/>
                </a:pPr>
                <a:endParaRPr lang="ja-JP" altLang="en-US" sz="1350">
                  <a:solidFill>
                    <a:prstClr val="white"/>
                  </a:solidFill>
                  <a:latin typeface="游ゴシック" panose="020F0502020204030204"/>
                  <a:ea typeface="游ゴシック" panose="020B0400000000000000" pitchFamily="50" charset="-128"/>
                </a:endParaRPr>
              </a:p>
            </p:txBody>
          </p:sp>
          <p:pic>
            <p:nvPicPr>
              <p:cNvPr id="118" name="図 117">
                <a:extLst>
                  <a:ext uri="{FF2B5EF4-FFF2-40B4-BE49-F238E27FC236}">
                    <a16:creationId xmlns:a16="http://schemas.microsoft.com/office/drawing/2014/main" id="{670A98FC-1A5B-4C50-8CAE-50DE9FAD3EEA}"/>
                  </a:ext>
                </a:extLst>
              </p:cNvPr>
              <p:cNvPicPr>
                <a:picLocks noChangeAspect="1"/>
              </p:cNvPicPr>
              <p:nvPr/>
            </p:nvPicPr>
            <p:blipFill>
              <a:blip r:embed="rId2" cstate="email">
                <a:biLevel thresh="25000"/>
                <a:extLst>
                  <a:ext uri="{28A0092B-C50C-407E-A947-70E740481C1C}">
                    <a14:useLocalDpi xmlns:a14="http://schemas.microsoft.com/office/drawing/2010/main"/>
                  </a:ext>
                </a:extLst>
              </a:blip>
              <a:stretch>
                <a:fillRect/>
              </a:stretch>
            </p:blipFill>
            <p:spPr>
              <a:xfrm>
                <a:off x="661366" y="5023028"/>
                <a:ext cx="163028" cy="163028"/>
              </a:xfrm>
              <a:prstGeom prst="rect">
                <a:avLst/>
              </a:prstGeom>
            </p:spPr>
          </p:pic>
        </p:grpSp>
        <p:grpSp>
          <p:nvGrpSpPr>
            <p:cNvPr id="102" name="グループ化 101">
              <a:extLst>
                <a:ext uri="{FF2B5EF4-FFF2-40B4-BE49-F238E27FC236}">
                  <a16:creationId xmlns:a16="http://schemas.microsoft.com/office/drawing/2014/main" id="{B31681C1-8981-4B06-B314-F4EF54E8DF93}"/>
                </a:ext>
              </a:extLst>
            </p:cNvPr>
            <p:cNvGrpSpPr/>
            <p:nvPr/>
          </p:nvGrpSpPr>
          <p:grpSpPr>
            <a:xfrm>
              <a:off x="2256401" y="2893089"/>
              <a:ext cx="190103" cy="190102"/>
              <a:chOff x="3328606" y="4239660"/>
              <a:chExt cx="253471" cy="253468"/>
            </a:xfrm>
          </p:grpSpPr>
          <p:sp>
            <p:nvSpPr>
              <p:cNvPr id="115" name="角丸四角形 47">
                <a:extLst>
                  <a:ext uri="{FF2B5EF4-FFF2-40B4-BE49-F238E27FC236}">
                    <a16:creationId xmlns:a16="http://schemas.microsoft.com/office/drawing/2014/main" id="{07E98E97-7A53-4446-B938-1680A788C579}"/>
                  </a:ext>
                </a:extLst>
              </p:cNvPr>
              <p:cNvSpPr/>
              <p:nvPr/>
            </p:nvSpPr>
            <p:spPr>
              <a:xfrm>
                <a:off x="3328606" y="4239660"/>
                <a:ext cx="253471" cy="253468"/>
              </a:xfrm>
              <a:prstGeom prst="roundRect">
                <a:avLst>
                  <a:gd name="adj" fmla="val 5000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defRPr/>
                </a:pPr>
                <a:endParaRPr lang="ja-JP" altLang="en-US" sz="1350">
                  <a:solidFill>
                    <a:prstClr val="white"/>
                  </a:solidFill>
                  <a:latin typeface="游ゴシック" panose="020F0502020204030204"/>
                  <a:ea typeface="游ゴシック" panose="020B0400000000000000" pitchFamily="50" charset="-128"/>
                </a:endParaRPr>
              </a:p>
            </p:txBody>
          </p:sp>
          <p:pic>
            <p:nvPicPr>
              <p:cNvPr id="116" name="図 115">
                <a:extLst>
                  <a:ext uri="{FF2B5EF4-FFF2-40B4-BE49-F238E27FC236}">
                    <a16:creationId xmlns:a16="http://schemas.microsoft.com/office/drawing/2014/main" id="{33ACFC1F-482D-4D99-A5B6-A908650929E3}"/>
                  </a:ext>
                </a:extLst>
              </p:cNvPr>
              <p:cNvPicPr>
                <a:picLocks noChangeAspect="1"/>
              </p:cNvPicPr>
              <p:nvPr/>
            </p:nvPicPr>
            <p:blipFill>
              <a:blip r:embed="rId3" cstate="email">
                <a:biLevel thresh="25000"/>
                <a:extLst>
                  <a:ext uri="{28A0092B-C50C-407E-A947-70E740481C1C}">
                    <a14:useLocalDpi xmlns:a14="http://schemas.microsoft.com/office/drawing/2010/main"/>
                  </a:ext>
                </a:extLst>
              </a:blip>
              <a:stretch>
                <a:fillRect/>
              </a:stretch>
            </p:blipFill>
            <p:spPr>
              <a:xfrm>
                <a:off x="3351018" y="4257233"/>
                <a:ext cx="208647" cy="208648"/>
              </a:xfrm>
              <a:prstGeom prst="rect">
                <a:avLst/>
              </a:prstGeom>
            </p:spPr>
          </p:pic>
        </p:grpSp>
        <p:grpSp>
          <p:nvGrpSpPr>
            <p:cNvPr id="103" name="グループ化 102">
              <a:extLst>
                <a:ext uri="{FF2B5EF4-FFF2-40B4-BE49-F238E27FC236}">
                  <a16:creationId xmlns:a16="http://schemas.microsoft.com/office/drawing/2014/main" id="{FE295D99-AEC7-45BB-ADE0-0D7DA4A6E2E3}"/>
                </a:ext>
              </a:extLst>
            </p:cNvPr>
            <p:cNvGrpSpPr/>
            <p:nvPr/>
          </p:nvGrpSpPr>
          <p:grpSpPr>
            <a:xfrm>
              <a:off x="3279035" y="2893089"/>
              <a:ext cx="190102" cy="190102"/>
              <a:chOff x="5570543" y="4219606"/>
              <a:chExt cx="253469" cy="253469"/>
            </a:xfrm>
          </p:grpSpPr>
          <p:sp>
            <p:nvSpPr>
              <p:cNvPr id="113" name="角丸四角形 45">
                <a:extLst>
                  <a:ext uri="{FF2B5EF4-FFF2-40B4-BE49-F238E27FC236}">
                    <a16:creationId xmlns:a16="http://schemas.microsoft.com/office/drawing/2014/main" id="{26B9CFC0-70BC-4B5F-8AAD-DD880CCAA01D}"/>
                  </a:ext>
                </a:extLst>
              </p:cNvPr>
              <p:cNvSpPr/>
              <p:nvPr/>
            </p:nvSpPr>
            <p:spPr>
              <a:xfrm>
                <a:off x="5570543" y="4219606"/>
                <a:ext cx="253469" cy="25346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defRPr/>
                </a:pPr>
                <a:endParaRPr lang="ja-JP" altLang="en-US" sz="1350">
                  <a:solidFill>
                    <a:prstClr val="white"/>
                  </a:solidFill>
                  <a:latin typeface="游ゴシック" panose="020F0502020204030204"/>
                  <a:ea typeface="游ゴシック" panose="020B0400000000000000" pitchFamily="50" charset="-128"/>
                </a:endParaRPr>
              </a:p>
            </p:txBody>
          </p:sp>
          <p:pic>
            <p:nvPicPr>
              <p:cNvPr id="114" name="図 113">
                <a:extLst>
                  <a:ext uri="{FF2B5EF4-FFF2-40B4-BE49-F238E27FC236}">
                    <a16:creationId xmlns:a16="http://schemas.microsoft.com/office/drawing/2014/main" id="{3601C744-B011-4372-80DD-BB8AE8195829}"/>
                  </a:ext>
                </a:extLst>
              </p:cNvPr>
              <p:cNvPicPr>
                <a:picLocks noChangeAspect="1"/>
              </p:cNvPicPr>
              <p:nvPr/>
            </p:nvPicPr>
            <p:blipFill>
              <a:blip r:embed="rId4" cstate="email">
                <a:biLevel thresh="25000"/>
                <a:extLst>
                  <a:ext uri="{28A0092B-C50C-407E-A947-70E740481C1C}">
                    <a14:useLocalDpi xmlns:a14="http://schemas.microsoft.com/office/drawing/2010/main"/>
                  </a:ext>
                </a:extLst>
              </a:blip>
              <a:stretch>
                <a:fillRect/>
              </a:stretch>
            </p:blipFill>
            <p:spPr>
              <a:xfrm>
                <a:off x="5602115" y="4237134"/>
                <a:ext cx="199205" cy="199205"/>
              </a:xfrm>
              <a:prstGeom prst="rect">
                <a:avLst/>
              </a:prstGeom>
            </p:spPr>
          </p:pic>
        </p:grpSp>
        <p:grpSp>
          <p:nvGrpSpPr>
            <p:cNvPr id="104" name="グループ化 103">
              <a:extLst>
                <a:ext uri="{FF2B5EF4-FFF2-40B4-BE49-F238E27FC236}">
                  <a16:creationId xmlns:a16="http://schemas.microsoft.com/office/drawing/2014/main" id="{AC179BDB-8211-4C8E-BF95-1840CC599035}"/>
                </a:ext>
              </a:extLst>
            </p:cNvPr>
            <p:cNvGrpSpPr/>
            <p:nvPr/>
          </p:nvGrpSpPr>
          <p:grpSpPr>
            <a:xfrm>
              <a:off x="4285728" y="2888688"/>
              <a:ext cx="190102" cy="190102"/>
              <a:chOff x="7721020" y="4889797"/>
              <a:chExt cx="253469" cy="253469"/>
            </a:xfrm>
          </p:grpSpPr>
          <p:sp>
            <p:nvSpPr>
              <p:cNvPr id="111" name="角丸四角形 43">
                <a:extLst>
                  <a:ext uri="{FF2B5EF4-FFF2-40B4-BE49-F238E27FC236}">
                    <a16:creationId xmlns:a16="http://schemas.microsoft.com/office/drawing/2014/main" id="{8214D5DA-78C4-43C8-ABE4-2611D6796BD4}"/>
                  </a:ext>
                </a:extLst>
              </p:cNvPr>
              <p:cNvSpPr/>
              <p:nvPr/>
            </p:nvSpPr>
            <p:spPr>
              <a:xfrm>
                <a:off x="7721020" y="4889797"/>
                <a:ext cx="253469" cy="253469"/>
              </a:xfrm>
              <a:prstGeom prst="roundRect">
                <a:avLst>
                  <a:gd name="adj" fmla="val 50000"/>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defRPr/>
                </a:pPr>
                <a:endParaRPr lang="ja-JP" altLang="en-US" sz="1350" dirty="0">
                  <a:solidFill>
                    <a:prstClr val="white"/>
                  </a:solidFill>
                  <a:latin typeface="游ゴシック" panose="020F0502020204030204"/>
                  <a:ea typeface="游ゴシック" panose="020B0400000000000000" pitchFamily="50" charset="-128"/>
                </a:endParaRPr>
              </a:p>
            </p:txBody>
          </p:sp>
          <p:pic>
            <p:nvPicPr>
              <p:cNvPr id="112" name="図 111">
                <a:extLst>
                  <a:ext uri="{FF2B5EF4-FFF2-40B4-BE49-F238E27FC236}">
                    <a16:creationId xmlns:a16="http://schemas.microsoft.com/office/drawing/2014/main" id="{5B8B9D9E-8466-4C07-834D-DEEFE5890F92}"/>
                  </a:ext>
                </a:extLst>
              </p:cNvPr>
              <p:cNvPicPr>
                <a:picLocks noChangeAspect="1"/>
              </p:cNvPicPr>
              <p:nvPr/>
            </p:nvPicPr>
            <p:blipFill>
              <a:blip r:embed="rId5" cstate="email">
                <a:biLevel thresh="25000"/>
                <a:extLst>
                  <a:ext uri="{28A0092B-C50C-407E-A947-70E740481C1C}">
                    <a14:useLocalDpi xmlns:a14="http://schemas.microsoft.com/office/drawing/2010/main"/>
                  </a:ext>
                </a:extLst>
              </a:blip>
              <a:stretch>
                <a:fillRect/>
              </a:stretch>
            </p:blipFill>
            <p:spPr>
              <a:xfrm>
                <a:off x="7757074" y="4922547"/>
                <a:ext cx="181417" cy="181416"/>
              </a:xfrm>
              <a:prstGeom prst="rect">
                <a:avLst/>
              </a:prstGeom>
            </p:spPr>
          </p:pic>
        </p:grpSp>
        <p:grpSp>
          <p:nvGrpSpPr>
            <p:cNvPr id="105" name="グループ化 104">
              <a:extLst>
                <a:ext uri="{FF2B5EF4-FFF2-40B4-BE49-F238E27FC236}">
                  <a16:creationId xmlns:a16="http://schemas.microsoft.com/office/drawing/2014/main" id="{E460DCC1-4782-4ED1-A12D-E422808A21DB}"/>
                </a:ext>
              </a:extLst>
            </p:cNvPr>
            <p:cNvGrpSpPr/>
            <p:nvPr/>
          </p:nvGrpSpPr>
          <p:grpSpPr>
            <a:xfrm>
              <a:off x="1236112" y="3409313"/>
              <a:ext cx="190102" cy="190102"/>
              <a:chOff x="954420" y="6234792"/>
              <a:chExt cx="253469" cy="253470"/>
            </a:xfrm>
          </p:grpSpPr>
          <p:sp>
            <p:nvSpPr>
              <p:cNvPr id="109" name="角丸四角形 41">
                <a:extLst>
                  <a:ext uri="{FF2B5EF4-FFF2-40B4-BE49-F238E27FC236}">
                    <a16:creationId xmlns:a16="http://schemas.microsoft.com/office/drawing/2014/main" id="{F9C7BE04-F748-446C-92DA-293ACFD70ECF}"/>
                  </a:ext>
                </a:extLst>
              </p:cNvPr>
              <p:cNvSpPr/>
              <p:nvPr/>
            </p:nvSpPr>
            <p:spPr>
              <a:xfrm>
                <a:off x="954420" y="6234792"/>
                <a:ext cx="253469" cy="253470"/>
              </a:xfrm>
              <a:prstGeom prst="roundRect">
                <a:avLst>
                  <a:gd name="adj" fmla="val 50000"/>
                </a:avLst>
              </a:prstGeom>
              <a:solidFill>
                <a:srgbClr val="FF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defRPr/>
                </a:pPr>
                <a:endParaRPr lang="ja-JP" altLang="en-US" sz="1350">
                  <a:solidFill>
                    <a:prstClr val="white"/>
                  </a:solidFill>
                  <a:latin typeface="游ゴシック" panose="020F0502020204030204"/>
                  <a:ea typeface="游ゴシック" panose="020B0400000000000000" pitchFamily="50" charset="-128"/>
                </a:endParaRPr>
              </a:p>
            </p:txBody>
          </p:sp>
          <p:pic>
            <p:nvPicPr>
              <p:cNvPr id="110" name="図 109">
                <a:extLst>
                  <a:ext uri="{FF2B5EF4-FFF2-40B4-BE49-F238E27FC236}">
                    <a16:creationId xmlns:a16="http://schemas.microsoft.com/office/drawing/2014/main" id="{74320CA8-849D-4E30-AA90-8C4A90ADA299}"/>
                  </a:ext>
                </a:extLst>
              </p:cNvPr>
              <p:cNvPicPr>
                <a:picLocks noChangeAspect="1"/>
              </p:cNvPicPr>
              <p:nvPr/>
            </p:nvPicPr>
            <p:blipFill>
              <a:blip r:embed="rId6" cstate="email">
                <a:biLevel thresh="25000"/>
                <a:extLst>
                  <a:ext uri="{28A0092B-C50C-407E-A947-70E740481C1C}">
                    <a14:useLocalDpi xmlns:a14="http://schemas.microsoft.com/office/drawing/2010/main"/>
                  </a:ext>
                </a:extLst>
              </a:blip>
              <a:stretch>
                <a:fillRect/>
              </a:stretch>
            </p:blipFill>
            <p:spPr>
              <a:xfrm>
                <a:off x="989376" y="6266211"/>
                <a:ext cx="188185" cy="188184"/>
              </a:xfrm>
              <a:prstGeom prst="rect">
                <a:avLst/>
              </a:prstGeom>
            </p:spPr>
          </p:pic>
        </p:grpSp>
        <p:grpSp>
          <p:nvGrpSpPr>
            <p:cNvPr id="106" name="グループ化 105">
              <a:extLst>
                <a:ext uri="{FF2B5EF4-FFF2-40B4-BE49-F238E27FC236}">
                  <a16:creationId xmlns:a16="http://schemas.microsoft.com/office/drawing/2014/main" id="{F35FACF3-F811-4C7A-B199-DEEC64FADFAE}"/>
                </a:ext>
              </a:extLst>
            </p:cNvPr>
            <p:cNvGrpSpPr/>
            <p:nvPr/>
          </p:nvGrpSpPr>
          <p:grpSpPr>
            <a:xfrm>
              <a:off x="2256401" y="3400345"/>
              <a:ext cx="190102" cy="190102"/>
              <a:chOff x="3310903" y="6430038"/>
              <a:chExt cx="253469" cy="253469"/>
            </a:xfrm>
          </p:grpSpPr>
          <p:sp>
            <p:nvSpPr>
              <p:cNvPr id="107" name="角丸四角形 39">
                <a:extLst>
                  <a:ext uri="{FF2B5EF4-FFF2-40B4-BE49-F238E27FC236}">
                    <a16:creationId xmlns:a16="http://schemas.microsoft.com/office/drawing/2014/main" id="{6757275E-32EB-449E-BE6D-AE19C8D18455}"/>
                  </a:ext>
                </a:extLst>
              </p:cNvPr>
              <p:cNvSpPr/>
              <p:nvPr/>
            </p:nvSpPr>
            <p:spPr>
              <a:xfrm>
                <a:off x="3310903" y="6430038"/>
                <a:ext cx="253469" cy="253469"/>
              </a:xfrm>
              <a:prstGeom prst="roundRect">
                <a:avLst>
                  <a:gd name="adj" fmla="val 50000"/>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defRPr/>
                </a:pPr>
                <a:endParaRPr lang="ja-JP" altLang="en-US" sz="1350">
                  <a:solidFill>
                    <a:prstClr val="white"/>
                  </a:solidFill>
                  <a:latin typeface="游ゴシック" panose="020F0502020204030204"/>
                  <a:ea typeface="游ゴシック" panose="020B0400000000000000" pitchFamily="50" charset="-128"/>
                </a:endParaRPr>
              </a:p>
            </p:txBody>
          </p:sp>
          <p:pic>
            <p:nvPicPr>
              <p:cNvPr id="108" name="図 107">
                <a:extLst>
                  <a:ext uri="{FF2B5EF4-FFF2-40B4-BE49-F238E27FC236}">
                    <a16:creationId xmlns:a16="http://schemas.microsoft.com/office/drawing/2014/main" id="{216B909C-2C8A-4816-8601-9E8257A1302B}"/>
                  </a:ext>
                </a:extLst>
              </p:cNvPr>
              <p:cNvPicPr>
                <a:picLocks noChangeAspect="1"/>
              </p:cNvPicPr>
              <p:nvPr/>
            </p:nvPicPr>
            <p:blipFill>
              <a:blip r:embed="rId7" cstate="email">
                <a:biLevel thresh="25000"/>
                <a:extLst>
                  <a:ext uri="{28A0092B-C50C-407E-A947-70E740481C1C}">
                    <a14:useLocalDpi xmlns:a14="http://schemas.microsoft.com/office/drawing/2010/main"/>
                  </a:ext>
                </a:extLst>
              </a:blip>
              <a:stretch>
                <a:fillRect/>
              </a:stretch>
            </p:blipFill>
            <p:spPr>
              <a:xfrm>
                <a:off x="3361235" y="6475953"/>
                <a:ext cx="152806" cy="152806"/>
              </a:xfrm>
              <a:prstGeom prst="rect">
                <a:avLst/>
              </a:prstGeom>
            </p:spPr>
          </p:pic>
        </p:grpSp>
      </p:grpSp>
      <p:grpSp>
        <p:nvGrpSpPr>
          <p:cNvPr id="119" name="グループ化 118">
            <a:extLst>
              <a:ext uri="{FF2B5EF4-FFF2-40B4-BE49-F238E27FC236}">
                <a16:creationId xmlns:a16="http://schemas.microsoft.com/office/drawing/2014/main" id="{702989B3-8826-4E00-B9CA-D2B1ED495233}"/>
              </a:ext>
            </a:extLst>
          </p:cNvPr>
          <p:cNvGrpSpPr/>
          <p:nvPr/>
        </p:nvGrpSpPr>
        <p:grpSpPr>
          <a:xfrm>
            <a:off x="4076945" y="5484661"/>
            <a:ext cx="190103" cy="199649"/>
            <a:chOff x="7674754" y="6304797"/>
            <a:chExt cx="253469" cy="253469"/>
          </a:xfrm>
        </p:grpSpPr>
        <p:sp>
          <p:nvSpPr>
            <p:cNvPr id="120" name="角丸四角形 52">
              <a:extLst>
                <a:ext uri="{FF2B5EF4-FFF2-40B4-BE49-F238E27FC236}">
                  <a16:creationId xmlns:a16="http://schemas.microsoft.com/office/drawing/2014/main" id="{65F0808D-83BF-47E0-89E6-287BA058B207}"/>
                </a:ext>
              </a:extLst>
            </p:cNvPr>
            <p:cNvSpPr/>
            <p:nvPr/>
          </p:nvSpPr>
          <p:spPr>
            <a:xfrm>
              <a:off x="7674754" y="6304797"/>
              <a:ext cx="253469" cy="253469"/>
            </a:xfrm>
            <a:prstGeom prst="roundRect">
              <a:avLst>
                <a:gd name="adj" fmla="val 50000"/>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defRPr/>
              </a:pPr>
              <a:endParaRPr lang="ja-JP" altLang="en-US" sz="1350" dirty="0">
                <a:solidFill>
                  <a:prstClr val="white"/>
                </a:solidFill>
                <a:latin typeface="游ゴシック" panose="020F0502020204030204"/>
                <a:ea typeface="游ゴシック" panose="020B0400000000000000" pitchFamily="50" charset="-128"/>
              </a:endParaRPr>
            </a:p>
          </p:txBody>
        </p:sp>
        <p:pic>
          <p:nvPicPr>
            <p:cNvPr id="121" name="図 120">
              <a:extLst>
                <a:ext uri="{FF2B5EF4-FFF2-40B4-BE49-F238E27FC236}">
                  <a16:creationId xmlns:a16="http://schemas.microsoft.com/office/drawing/2014/main" id="{07599714-0E7A-462D-BFC7-79C229EBDD7B}"/>
                </a:ext>
              </a:extLst>
            </p:cNvPr>
            <p:cNvPicPr>
              <a:picLocks noChangeAspect="1"/>
            </p:cNvPicPr>
            <p:nvPr/>
          </p:nvPicPr>
          <p:blipFill>
            <a:blip r:embed="rId8" cstate="screen">
              <a:biLevel thresh="25000"/>
              <a:extLst>
                <a:ext uri="{28A0092B-C50C-407E-A947-70E740481C1C}">
                  <a14:useLocalDpi xmlns:a14="http://schemas.microsoft.com/office/drawing/2010/main"/>
                </a:ext>
              </a:extLst>
            </a:blip>
            <a:stretch>
              <a:fillRect/>
            </a:stretch>
          </p:blipFill>
          <p:spPr>
            <a:xfrm>
              <a:off x="7708959" y="6320641"/>
              <a:ext cx="190820" cy="190821"/>
            </a:xfrm>
            <a:prstGeom prst="rect">
              <a:avLst/>
            </a:prstGeom>
          </p:spPr>
        </p:pic>
      </p:grpSp>
      <p:grpSp>
        <p:nvGrpSpPr>
          <p:cNvPr id="122" name="グループ化 121">
            <a:extLst>
              <a:ext uri="{FF2B5EF4-FFF2-40B4-BE49-F238E27FC236}">
                <a16:creationId xmlns:a16="http://schemas.microsoft.com/office/drawing/2014/main" id="{92B55ECE-F943-4D40-A402-A35DF5DF02BD}"/>
              </a:ext>
            </a:extLst>
          </p:cNvPr>
          <p:cNvGrpSpPr/>
          <p:nvPr/>
        </p:nvGrpSpPr>
        <p:grpSpPr>
          <a:xfrm>
            <a:off x="3086835" y="5456997"/>
            <a:ext cx="190102" cy="213854"/>
            <a:chOff x="5448643" y="6302306"/>
            <a:chExt cx="253469" cy="253469"/>
          </a:xfrm>
        </p:grpSpPr>
        <p:sp>
          <p:nvSpPr>
            <p:cNvPr id="123" name="角丸四角形 55">
              <a:extLst>
                <a:ext uri="{FF2B5EF4-FFF2-40B4-BE49-F238E27FC236}">
                  <a16:creationId xmlns:a16="http://schemas.microsoft.com/office/drawing/2014/main" id="{42B61D6A-8C92-43E0-935E-AFA4F7B287F0}"/>
                </a:ext>
              </a:extLst>
            </p:cNvPr>
            <p:cNvSpPr/>
            <p:nvPr/>
          </p:nvSpPr>
          <p:spPr>
            <a:xfrm>
              <a:off x="5448643" y="6302306"/>
              <a:ext cx="253469" cy="253469"/>
            </a:xfrm>
            <a:prstGeom prst="roundRect">
              <a:avLst>
                <a:gd name="adj"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defRPr/>
              </a:pPr>
              <a:endParaRPr lang="ja-JP" altLang="en-US" sz="1350">
                <a:solidFill>
                  <a:prstClr val="white"/>
                </a:solidFill>
                <a:latin typeface="游ゴシック" panose="020F0502020204030204"/>
                <a:ea typeface="游ゴシック" panose="020B0400000000000000" pitchFamily="50" charset="-128"/>
              </a:endParaRPr>
            </a:p>
          </p:txBody>
        </p:sp>
        <p:pic>
          <p:nvPicPr>
            <p:cNvPr id="124" name="図 123">
              <a:extLst>
                <a:ext uri="{FF2B5EF4-FFF2-40B4-BE49-F238E27FC236}">
                  <a16:creationId xmlns:a16="http://schemas.microsoft.com/office/drawing/2014/main" id="{195635CC-EF82-4031-8CA2-4395D59C9B5D}"/>
                </a:ext>
              </a:extLst>
            </p:cNvPr>
            <p:cNvPicPr>
              <a:picLocks noChangeAspect="1"/>
            </p:cNvPicPr>
            <p:nvPr/>
          </p:nvPicPr>
          <p:blipFill>
            <a:blip r:embed="rId9" cstate="screen">
              <a:biLevel thresh="25000"/>
              <a:extLst>
                <a:ext uri="{28A0092B-C50C-407E-A947-70E740481C1C}">
                  <a14:useLocalDpi xmlns:a14="http://schemas.microsoft.com/office/drawing/2010/main"/>
                </a:ext>
              </a:extLst>
            </a:blip>
            <a:stretch>
              <a:fillRect/>
            </a:stretch>
          </p:blipFill>
          <p:spPr>
            <a:xfrm>
              <a:off x="5486369" y="6344398"/>
              <a:ext cx="182475" cy="182475"/>
            </a:xfrm>
            <a:prstGeom prst="rect">
              <a:avLst/>
            </a:prstGeom>
          </p:spPr>
        </p:pic>
      </p:grpSp>
      <p:sp>
        <p:nvSpPr>
          <p:cNvPr id="125" name="テキスト ボックス 124">
            <a:extLst>
              <a:ext uri="{FF2B5EF4-FFF2-40B4-BE49-F238E27FC236}">
                <a16:creationId xmlns:a16="http://schemas.microsoft.com/office/drawing/2014/main" id="{8621C392-D5E6-4BE9-870B-C5148BEADA7F}"/>
              </a:ext>
            </a:extLst>
          </p:cNvPr>
          <p:cNvSpPr txBox="1"/>
          <p:nvPr/>
        </p:nvSpPr>
        <p:spPr>
          <a:xfrm>
            <a:off x="5206504" y="4878607"/>
            <a:ext cx="3704765" cy="400110"/>
          </a:xfrm>
          <a:prstGeom prst="rect">
            <a:avLst/>
          </a:prstGeom>
          <a:noFill/>
          <a:ln w="3175">
            <a:noFill/>
          </a:ln>
        </p:spPr>
        <p:txBody>
          <a:bodyPr wrap="square" rtlCol="0">
            <a:spAutoFit/>
          </a:bodyPr>
          <a:lstStyle/>
          <a:p>
            <a:pPr>
              <a:lnSpc>
                <a:spcPts val="1200"/>
              </a:lnSpc>
              <a:defRPr/>
            </a:pPr>
            <a:r>
              <a:rPr lang="ja-JP" altLang="en-US" sz="1050" dirty="0">
                <a:solidFill>
                  <a:prstClr val="black"/>
                </a:solidFill>
                <a:latin typeface="メイリオ" panose="020B0604030504040204" pitchFamily="50" charset="-128"/>
                <a:ea typeface="メイリオ" panose="020B0604030504040204" pitchFamily="50" charset="-128"/>
              </a:rPr>
              <a:t>ウェブサイト情報での会員の取組み紹介など、大阪のスマートシティ推進に関する幅広い情報発信。</a:t>
            </a:r>
            <a:endParaRPr lang="en-US" altLang="ja-JP" sz="1050" dirty="0">
              <a:solidFill>
                <a:prstClr val="black"/>
              </a:solidFill>
              <a:latin typeface="メイリオ" panose="020B0604030504040204" pitchFamily="50" charset="-128"/>
              <a:ea typeface="メイリオ" panose="020B0604030504040204" pitchFamily="50" charset="-128"/>
            </a:endParaRPr>
          </a:p>
        </p:txBody>
      </p:sp>
      <p:sp>
        <p:nvSpPr>
          <p:cNvPr id="128" name="テキスト ボックス 127">
            <a:extLst>
              <a:ext uri="{FF2B5EF4-FFF2-40B4-BE49-F238E27FC236}">
                <a16:creationId xmlns:a16="http://schemas.microsoft.com/office/drawing/2014/main" id="{BB469887-EA3A-461D-BF51-4C4069E97B60}"/>
              </a:ext>
            </a:extLst>
          </p:cNvPr>
          <p:cNvSpPr txBox="1"/>
          <p:nvPr/>
        </p:nvSpPr>
        <p:spPr>
          <a:xfrm>
            <a:off x="209227" y="6084054"/>
            <a:ext cx="4902833" cy="299441"/>
          </a:xfrm>
          <a:prstGeom prst="rect">
            <a:avLst/>
          </a:prstGeom>
          <a:noFill/>
        </p:spPr>
        <p:txBody>
          <a:bodyPr wrap="square">
            <a:spAutoFit/>
          </a:bodyPr>
          <a:lstStyle/>
          <a:p>
            <a:pPr marL="128588" indent="-128588" defTabSz="278606">
              <a:lnSpc>
                <a:spcPts val="500"/>
              </a:lnSpc>
              <a:buFont typeface="Wingdings" panose="05000000000000000000" pitchFamily="2" charset="2"/>
              <a:buChar char="Ø"/>
              <a:defRPr/>
            </a:pPr>
            <a:r>
              <a:rPr lang="ja-JP" altLang="en-US" sz="800" dirty="0">
                <a:solidFill>
                  <a:prstClr val="black"/>
                </a:solidFill>
                <a:latin typeface="メイリオ" panose="020B0604030504040204" pitchFamily="50" charset="-128"/>
                <a:ea typeface="メイリオ" panose="020B0604030504040204" pitchFamily="50" charset="-128"/>
              </a:rPr>
              <a:t>「スマートヘルスシティ」「高齢者にやさしいまちづくり」など８分野でプロジェクトを推進中</a:t>
            </a:r>
            <a:endParaRPr lang="en-US" altLang="ja-JP" sz="800" dirty="0">
              <a:solidFill>
                <a:prstClr val="black"/>
              </a:solidFill>
              <a:latin typeface="メイリオ" panose="020B0604030504040204" pitchFamily="50" charset="-128"/>
              <a:ea typeface="メイリオ" panose="020B0604030504040204" pitchFamily="50" charset="-128"/>
            </a:endParaRPr>
          </a:p>
          <a:p>
            <a:pPr marL="128588" indent="-128588" defTabSz="278606">
              <a:lnSpc>
                <a:spcPts val="500"/>
              </a:lnSpc>
              <a:spcBef>
                <a:spcPts val="450"/>
              </a:spcBef>
              <a:buFont typeface="Wingdings" panose="05000000000000000000" pitchFamily="2" charset="2"/>
              <a:buChar char="Ø"/>
              <a:defRPr/>
            </a:pPr>
            <a:r>
              <a:rPr lang="ja-JP" altLang="en-US" sz="800" dirty="0">
                <a:solidFill>
                  <a:prstClr val="black"/>
                </a:solidFill>
                <a:latin typeface="メイリオ" panose="020B0604030504040204" pitchFamily="50" charset="-128"/>
                <a:ea typeface="メイリオ" panose="020B0604030504040204" pitchFamily="50" charset="-128"/>
              </a:rPr>
              <a:t>大企業とスタートアップベンチャー企業等の連携によるプロジェクトを展開</a:t>
            </a:r>
            <a:endParaRPr lang="en-US" altLang="ja-JP" sz="800" dirty="0">
              <a:solidFill>
                <a:prstClr val="black"/>
              </a:solidFill>
              <a:latin typeface="メイリオ" panose="020B0604030504040204" pitchFamily="50" charset="-128"/>
              <a:ea typeface="メイリオ" panose="020B0604030504040204" pitchFamily="50" charset="-128"/>
            </a:endParaRPr>
          </a:p>
        </p:txBody>
      </p:sp>
      <p:sp>
        <p:nvSpPr>
          <p:cNvPr id="129" name="角丸四角形 13">
            <a:extLst>
              <a:ext uri="{FF2B5EF4-FFF2-40B4-BE49-F238E27FC236}">
                <a16:creationId xmlns:a16="http://schemas.microsoft.com/office/drawing/2014/main" id="{9956E0C0-FD76-4F13-8F07-1214E1E89889}"/>
              </a:ext>
            </a:extLst>
          </p:cNvPr>
          <p:cNvSpPr/>
          <p:nvPr/>
        </p:nvSpPr>
        <p:spPr>
          <a:xfrm>
            <a:off x="251520" y="1973005"/>
            <a:ext cx="1847529" cy="242988"/>
          </a:xfrm>
          <a:prstGeom prst="roundRect">
            <a:avLst/>
          </a:prstGeom>
          <a:solidFill>
            <a:sysClr val="window" lastClr="FFFFFF"/>
          </a:solidFill>
          <a:ln w="31750" cap="flat" cmpd="sng" algn="ctr">
            <a:solidFill>
              <a:schemeClr val="accent1"/>
            </a:solidFill>
            <a:prstDash val="solid"/>
            <a:miter lim="800000"/>
          </a:ln>
          <a:effectLst/>
        </p:spPr>
        <p:txBody>
          <a:bodyPr vert="horz" lIns="36000" rIns="36000" rtlCol="0" anchor="ctr"/>
          <a:lstStyle/>
          <a:p>
            <a:pPr algn="ctr" defTabSz="457189">
              <a:defRPr/>
            </a:pPr>
            <a:r>
              <a:rPr kumimoji="0" lang="ja-JP" altLang="en-US" sz="1100" b="1" kern="0" dirty="0">
                <a:latin typeface="メイリオ" panose="020B0604030504040204" pitchFamily="50" charset="-128"/>
                <a:ea typeface="メイリオ" panose="020B0604030504040204" pitchFamily="50" charset="-128"/>
              </a:rPr>
              <a:t>市町村課題の見える化推進</a:t>
            </a:r>
            <a:endParaRPr kumimoji="0" lang="en-US" altLang="ja-JP" sz="1100" b="1" kern="0" dirty="0">
              <a:latin typeface="メイリオ" panose="020B0604030504040204" pitchFamily="50" charset="-128"/>
              <a:ea typeface="メイリオ" panose="020B0604030504040204" pitchFamily="50" charset="-128"/>
            </a:endParaRPr>
          </a:p>
        </p:txBody>
      </p:sp>
      <p:sp>
        <p:nvSpPr>
          <p:cNvPr id="130" name="テキスト ボックス 129">
            <a:extLst>
              <a:ext uri="{FF2B5EF4-FFF2-40B4-BE49-F238E27FC236}">
                <a16:creationId xmlns:a16="http://schemas.microsoft.com/office/drawing/2014/main" id="{82294404-DABE-47F4-AA34-1AAAE9BB1D27}"/>
              </a:ext>
            </a:extLst>
          </p:cNvPr>
          <p:cNvSpPr txBox="1"/>
          <p:nvPr/>
        </p:nvSpPr>
        <p:spPr>
          <a:xfrm>
            <a:off x="199269" y="2243035"/>
            <a:ext cx="4775803" cy="415498"/>
          </a:xfrm>
          <a:prstGeom prst="rect">
            <a:avLst/>
          </a:prstGeom>
          <a:noFill/>
        </p:spPr>
        <p:txBody>
          <a:bodyPr wrap="square">
            <a:spAutoFit/>
          </a:bodyPr>
          <a:lstStyle/>
          <a:p>
            <a:pPr defTabSz="685800">
              <a:defRPr/>
            </a:pPr>
            <a:r>
              <a:rPr lang="ja-JP" altLang="en-US" sz="1050" dirty="0">
                <a:solidFill>
                  <a:prstClr val="black"/>
                </a:solidFill>
                <a:latin typeface="メイリオ" panose="020B0604030504040204" pitchFamily="50" charset="-128"/>
                <a:ea typeface="メイリオ" panose="020B0604030504040204" pitchFamily="50" charset="-128"/>
              </a:rPr>
              <a:t>会員限定</a:t>
            </a:r>
            <a:r>
              <a:rPr lang="en-US" altLang="ja-JP" sz="1050" dirty="0">
                <a:solidFill>
                  <a:prstClr val="black"/>
                </a:solidFill>
                <a:latin typeface="メイリオ" panose="020B0604030504040204" pitchFamily="50" charset="-128"/>
                <a:ea typeface="メイリオ" panose="020B0604030504040204" pitchFamily="50" charset="-128"/>
              </a:rPr>
              <a:t>Web</a:t>
            </a:r>
            <a:r>
              <a:rPr lang="ja-JP" altLang="en-US" sz="1050" dirty="0">
                <a:solidFill>
                  <a:prstClr val="black"/>
                </a:solidFill>
                <a:latin typeface="メイリオ" panose="020B0604030504040204" pitchFamily="50" charset="-128"/>
                <a:ea typeface="メイリオ" panose="020B0604030504040204" pitchFamily="50" charset="-128"/>
              </a:rPr>
              <a:t>サイト上で課題見える化シートを公開。</a:t>
            </a:r>
            <a:endParaRPr lang="en-US" altLang="ja-JP" sz="1050" dirty="0">
              <a:solidFill>
                <a:prstClr val="black"/>
              </a:solidFill>
              <a:latin typeface="メイリオ" panose="020B0604030504040204" pitchFamily="50" charset="-128"/>
              <a:ea typeface="メイリオ" panose="020B0604030504040204" pitchFamily="50" charset="-128"/>
            </a:endParaRPr>
          </a:p>
          <a:p>
            <a:pPr defTabSz="685800">
              <a:defRPr/>
            </a:pPr>
            <a:r>
              <a:rPr lang="ja-JP" altLang="en-US" sz="1050" dirty="0">
                <a:solidFill>
                  <a:prstClr val="black"/>
                </a:solidFill>
                <a:latin typeface="メイリオ" panose="020B0604030504040204" pitchFamily="50" charset="-128"/>
                <a:ea typeface="メイリオ" panose="020B0604030504040204" pitchFamily="50" charset="-128"/>
              </a:rPr>
              <a:t>市町村課題の発表の場として「</a:t>
            </a:r>
            <a:r>
              <a:rPr lang="en-US" altLang="ja-JP" sz="1050" dirty="0">
                <a:solidFill>
                  <a:prstClr val="black"/>
                </a:solidFill>
                <a:latin typeface="メイリオ" panose="020B0604030504040204" pitchFamily="50" charset="-128"/>
                <a:ea typeface="メイリオ" panose="020B0604030504040204" pitchFamily="50" charset="-128"/>
              </a:rPr>
              <a:t>OSAKA Smart City Meet-up</a:t>
            </a:r>
            <a:r>
              <a:rPr lang="ja-JP" altLang="en-US" sz="1050" dirty="0">
                <a:solidFill>
                  <a:prstClr val="black"/>
                </a:solidFill>
                <a:latin typeface="メイリオ" panose="020B0604030504040204" pitchFamily="50" charset="-128"/>
                <a:ea typeface="メイリオ" panose="020B0604030504040204" pitchFamily="50" charset="-128"/>
              </a:rPr>
              <a:t>」を開催。</a:t>
            </a:r>
            <a:endParaRPr lang="en-US" altLang="ja-JP" sz="1050" dirty="0">
              <a:solidFill>
                <a:prstClr val="black"/>
              </a:solidFill>
              <a:latin typeface="メイリオ" panose="020B0604030504040204" pitchFamily="50" charset="-128"/>
              <a:ea typeface="メイリオ" panose="020B0604030504040204" pitchFamily="50" charset="-128"/>
            </a:endParaRPr>
          </a:p>
        </p:txBody>
      </p:sp>
      <p:pic>
        <p:nvPicPr>
          <p:cNvPr id="131" name="図 130">
            <a:extLst>
              <a:ext uri="{FF2B5EF4-FFF2-40B4-BE49-F238E27FC236}">
                <a16:creationId xmlns:a16="http://schemas.microsoft.com/office/drawing/2014/main" id="{D296855A-8F16-49B4-9D5F-8C9F374A86B1}"/>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884935" y="2693085"/>
            <a:ext cx="2147606" cy="1255744"/>
          </a:xfrm>
          <a:prstGeom prst="rect">
            <a:avLst/>
          </a:prstGeom>
        </p:spPr>
      </p:pic>
      <p:pic>
        <p:nvPicPr>
          <p:cNvPr id="132" name="図 131">
            <a:extLst>
              <a:ext uri="{FF2B5EF4-FFF2-40B4-BE49-F238E27FC236}">
                <a16:creationId xmlns:a16="http://schemas.microsoft.com/office/drawing/2014/main" id="{77D5942B-DDEF-491C-B5C5-B91BF86519E2}"/>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a:stretch/>
        </p:blipFill>
        <p:spPr>
          <a:xfrm>
            <a:off x="1415194" y="2693085"/>
            <a:ext cx="1356606" cy="831475"/>
          </a:xfrm>
          <a:prstGeom prst="rect">
            <a:avLst/>
          </a:prstGeom>
          <a:effectLst>
            <a:outerShdw blurRad="50800" dist="38100" dir="2700000" algn="tl" rotWithShape="0">
              <a:prstClr val="black">
                <a:alpha val="40000"/>
              </a:prstClr>
            </a:outerShdw>
          </a:effectLst>
        </p:spPr>
      </p:pic>
      <p:pic>
        <p:nvPicPr>
          <p:cNvPr id="133" name="図 132">
            <a:extLst>
              <a:ext uri="{FF2B5EF4-FFF2-40B4-BE49-F238E27FC236}">
                <a16:creationId xmlns:a16="http://schemas.microsoft.com/office/drawing/2014/main" id="{E12138DC-7A3D-4EAE-A543-80C962CB8E61}"/>
              </a:ext>
            </a:extLst>
          </p:cNvPr>
          <p:cNvPicPr>
            <a:picLocks noChangeAspect="1"/>
          </p:cNvPicPr>
          <p:nvPr/>
        </p:nvPicPr>
        <p:blipFill rotWithShape="1">
          <a:blip r:embed="rId12" cstate="print">
            <a:extLst>
              <a:ext uri="{28A0092B-C50C-407E-A947-70E740481C1C}">
                <a14:useLocalDpi xmlns:a14="http://schemas.microsoft.com/office/drawing/2010/main" val="0"/>
              </a:ext>
            </a:extLst>
          </a:blip>
          <a:srcRect/>
          <a:stretch/>
        </p:blipFill>
        <p:spPr>
          <a:xfrm>
            <a:off x="295567" y="3098130"/>
            <a:ext cx="1356605" cy="831268"/>
          </a:xfrm>
          <a:prstGeom prst="rect">
            <a:avLst/>
          </a:prstGeom>
          <a:effectLst>
            <a:outerShdw blurRad="50800" dist="38100" dir="2700000" algn="tl" rotWithShape="0">
              <a:prstClr val="black">
                <a:alpha val="40000"/>
              </a:prstClr>
            </a:outerShdw>
          </a:effectLst>
        </p:spPr>
      </p:pic>
      <p:sp>
        <p:nvSpPr>
          <p:cNvPr id="134" name="正方形/長方形 133">
            <a:extLst>
              <a:ext uri="{FF2B5EF4-FFF2-40B4-BE49-F238E27FC236}">
                <a16:creationId xmlns:a16="http://schemas.microsoft.com/office/drawing/2014/main" id="{7E67D6F5-F379-45C8-8C46-1480F4F400AF}"/>
              </a:ext>
            </a:extLst>
          </p:cNvPr>
          <p:cNvSpPr/>
          <p:nvPr/>
        </p:nvSpPr>
        <p:spPr>
          <a:xfrm>
            <a:off x="1736685" y="3772219"/>
            <a:ext cx="1331357" cy="207749"/>
          </a:xfrm>
          <a:prstGeom prst="rect">
            <a:avLst/>
          </a:prstGeom>
        </p:spPr>
        <p:txBody>
          <a:bodyPr wrap="square">
            <a:spAutoFit/>
          </a:bodyPr>
          <a:lstStyle/>
          <a:p>
            <a:pPr defTabSz="685800"/>
            <a:r>
              <a:rPr lang="ja-JP" altLang="en-US" sz="750" dirty="0">
                <a:solidFill>
                  <a:srgbClr val="0F98A3"/>
                </a:solidFill>
                <a:latin typeface="HGPｺﾞｼｯｸE" panose="020B0900000000000000" pitchFamily="50" charset="-128"/>
                <a:ea typeface="HGPｺﾞｼｯｸE" panose="020B0900000000000000" pitchFamily="50" charset="-128"/>
              </a:rPr>
              <a:t>令和５年</a:t>
            </a:r>
            <a:r>
              <a:rPr lang="en-US" altLang="ja-JP" sz="750" dirty="0">
                <a:solidFill>
                  <a:srgbClr val="0F98A3"/>
                </a:solidFill>
                <a:latin typeface="HGPｺﾞｼｯｸE" panose="020B0900000000000000" pitchFamily="50" charset="-128"/>
                <a:ea typeface="HGPｺﾞｼｯｸE" panose="020B0900000000000000" pitchFamily="50" charset="-128"/>
              </a:rPr>
              <a:t>11</a:t>
            </a:r>
            <a:r>
              <a:rPr lang="ja-JP" altLang="en-US" sz="750" dirty="0">
                <a:solidFill>
                  <a:srgbClr val="0F98A3"/>
                </a:solidFill>
                <a:latin typeface="HGPｺﾞｼｯｸE" panose="020B0900000000000000" pitchFamily="50" charset="-128"/>
                <a:ea typeface="HGPｺﾞｼｯｸE" panose="020B0900000000000000" pitchFamily="50" charset="-128"/>
              </a:rPr>
              <a:t>月</a:t>
            </a:r>
            <a:r>
              <a:rPr lang="en-US" altLang="ja-JP" sz="750" dirty="0">
                <a:solidFill>
                  <a:srgbClr val="0F98A3"/>
                </a:solidFill>
                <a:latin typeface="HGPｺﾞｼｯｸE" panose="020B0900000000000000" pitchFamily="50" charset="-128"/>
                <a:ea typeface="HGPｺﾞｼｯｸE" panose="020B0900000000000000" pitchFamily="50" charset="-128"/>
              </a:rPr>
              <a:t>10</a:t>
            </a:r>
            <a:r>
              <a:rPr lang="ja-JP" altLang="en-US" sz="750" dirty="0">
                <a:solidFill>
                  <a:srgbClr val="0F98A3"/>
                </a:solidFill>
                <a:latin typeface="HGPｺﾞｼｯｸE" panose="020B0900000000000000" pitchFamily="50" charset="-128"/>
                <a:ea typeface="HGPｺﾞｼｯｸE" panose="020B0900000000000000" pitchFamily="50" charset="-128"/>
              </a:rPr>
              <a:t>日開催▶ </a:t>
            </a:r>
          </a:p>
        </p:txBody>
      </p:sp>
      <p:sp>
        <p:nvSpPr>
          <p:cNvPr id="135" name="テキスト ボックス 134">
            <a:extLst>
              <a:ext uri="{FF2B5EF4-FFF2-40B4-BE49-F238E27FC236}">
                <a16:creationId xmlns:a16="http://schemas.microsoft.com/office/drawing/2014/main" id="{80B35FD7-BC6F-4DAB-877D-F8D0F864E248}"/>
              </a:ext>
            </a:extLst>
          </p:cNvPr>
          <p:cNvSpPr txBox="1"/>
          <p:nvPr/>
        </p:nvSpPr>
        <p:spPr>
          <a:xfrm>
            <a:off x="5210254" y="2243113"/>
            <a:ext cx="3688639" cy="415498"/>
          </a:xfrm>
          <a:prstGeom prst="rect">
            <a:avLst/>
          </a:prstGeom>
          <a:noFill/>
        </p:spPr>
        <p:txBody>
          <a:bodyPr wrap="square">
            <a:spAutoFit/>
          </a:bodyPr>
          <a:lstStyle/>
          <a:p>
            <a:pPr defTabSz="685800">
              <a:defRPr/>
            </a:pPr>
            <a:r>
              <a:rPr lang="ja-JP" altLang="en-US" sz="1050" dirty="0">
                <a:solidFill>
                  <a:prstClr val="black"/>
                </a:solidFill>
                <a:latin typeface="メイリオ" panose="020B0604030504040204" pitchFamily="50" charset="-128"/>
                <a:ea typeface="メイリオ" panose="020B0604030504040204" pitchFamily="50" charset="-128"/>
              </a:rPr>
              <a:t>ベンチャーキャピタル等と連携し、ピッチイベントの開催や市町村での実証を支援。</a:t>
            </a:r>
            <a:endParaRPr lang="en-US" altLang="ja-JP" sz="1050" dirty="0">
              <a:solidFill>
                <a:prstClr val="black"/>
              </a:solidFill>
              <a:latin typeface="メイリオ" panose="020B0604030504040204" pitchFamily="50" charset="-128"/>
              <a:ea typeface="メイリオ" panose="020B0604030504040204" pitchFamily="50" charset="-128"/>
            </a:endParaRPr>
          </a:p>
        </p:txBody>
      </p:sp>
      <p:pic>
        <p:nvPicPr>
          <p:cNvPr id="136" name="図 135">
            <a:extLst>
              <a:ext uri="{FF2B5EF4-FFF2-40B4-BE49-F238E27FC236}">
                <a16:creationId xmlns:a16="http://schemas.microsoft.com/office/drawing/2014/main" id="{32B12440-45A2-46EE-A6A5-4710FEA489C5}"/>
              </a:ext>
            </a:extLst>
          </p:cNvPr>
          <p:cNvPicPr>
            <a:picLocks noChangeAspect="1"/>
          </p:cNvPicPr>
          <p:nvPr/>
        </p:nvPicPr>
        <p:blipFill rotWithShape="1">
          <a:blip r:embed="rId13"/>
          <a:srcRect l="4147" t="1" r="29141" b="2084"/>
          <a:stretch/>
        </p:blipFill>
        <p:spPr>
          <a:xfrm>
            <a:off x="5307394" y="2631218"/>
            <a:ext cx="1343043" cy="838313"/>
          </a:xfrm>
          <a:prstGeom prst="rect">
            <a:avLst/>
          </a:prstGeom>
        </p:spPr>
      </p:pic>
      <p:pic>
        <p:nvPicPr>
          <p:cNvPr id="137" name="図 136">
            <a:extLst>
              <a:ext uri="{FF2B5EF4-FFF2-40B4-BE49-F238E27FC236}">
                <a16:creationId xmlns:a16="http://schemas.microsoft.com/office/drawing/2014/main" id="{216DBF79-73C4-4F89-B92E-D65EDF98013C}"/>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6732240" y="2709394"/>
            <a:ext cx="2101041" cy="1694486"/>
          </a:xfrm>
          <a:prstGeom prst="rect">
            <a:avLst/>
          </a:prstGeom>
        </p:spPr>
      </p:pic>
      <p:sp>
        <p:nvSpPr>
          <p:cNvPr id="138" name="テキスト ボックス 137">
            <a:extLst>
              <a:ext uri="{FF2B5EF4-FFF2-40B4-BE49-F238E27FC236}">
                <a16:creationId xmlns:a16="http://schemas.microsoft.com/office/drawing/2014/main" id="{A0060127-A5A6-4011-A110-A6DF90480094}"/>
              </a:ext>
            </a:extLst>
          </p:cNvPr>
          <p:cNvSpPr txBox="1"/>
          <p:nvPr/>
        </p:nvSpPr>
        <p:spPr>
          <a:xfrm>
            <a:off x="5247075" y="3389319"/>
            <a:ext cx="1475796" cy="661720"/>
          </a:xfrm>
          <a:prstGeom prst="rect">
            <a:avLst/>
          </a:prstGeom>
          <a:noFill/>
        </p:spPr>
        <p:txBody>
          <a:bodyPr wrap="square" rtlCol="0">
            <a:spAutoFit/>
          </a:bodyPr>
          <a:lstStyle/>
          <a:p>
            <a:pPr>
              <a:defRPr/>
            </a:pPr>
            <a:r>
              <a:rPr lang="ja-JP" altLang="en-US" sz="900" b="1" dirty="0">
                <a:ln w="0"/>
                <a:solidFill>
                  <a:schemeClr val="accent5">
                    <a:lumMod val="50000"/>
                  </a:schemeClr>
                </a:solidFill>
                <a:latin typeface="メイリオ" panose="020B0604030504040204" pitchFamily="50" charset="-128"/>
                <a:ea typeface="メイリオ" panose="020B0604030504040204" pitchFamily="50" charset="-128"/>
              </a:rPr>
              <a:t>令和５年度実績</a:t>
            </a:r>
            <a:endParaRPr lang="en-US" altLang="ja-JP" sz="900" b="1" dirty="0">
              <a:ln w="0"/>
              <a:solidFill>
                <a:schemeClr val="accent5">
                  <a:lumMod val="50000"/>
                </a:schemeClr>
              </a:solidFill>
              <a:latin typeface="メイリオ" panose="020B0604030504040204" pitchFamily="50" charset="-128"/>
              <a:ea typeface="メイリオ" panose="020B0604030504040204" pitchFamily="50" charset="-128"/>
            </a:endParaRPr>
          </a:p>
          <a:p>
            <a:pPr algn="ctr">
              <a:defRPr/>
            </a:pPr>
            <a:r>
              <a:rPr lang="ja-JP" altLang="en-US" sz="1050" b="1" dirty="0">
                <a:ln w="0"/>
                <a:solidFill>
                  <a:schemeClr val="accent5">
                    <a:lumMod val="50000"/>
                  </a:schemeClr>
                </a:solidFill>
                <a:latin typeface="メイリオ" panose="020B0604030504040204" pitchFamily="50" charset="-128"/>
                <a:ea typeface="メイリオ" panose="020B0604030504040204" pitchFamily="50" charset="-128"/>
              </a:rPr>
              <a:t>登壇企業 </a:t>
            </a:r>
            <a:r>
              <a:rPr lang="en-US" altLang="ja-JP" sz="1600" b="1" dirty="0">
                <a:ln w="0"/>
                <a:solidFill>
                  <a:schemeClr val="accent5">
                    <a:lumMod val="50000"/>
                  </a:schemeClr>
                </a:solidFill>
                <a:latin typeface="メイリオ" panose="020B0604030504040204" pitchFamily="50" charset="-128"/>
                <a:ea typeface="メイリオ" panose="020B0604030504040204" pitchFamily="50" charset="-128"/>
              </a:rPr>
              <a:t>14</a:t>
            </a:r>
            <a:r>
              <a:rPr lang="ja-JP" altLang="en-US" sz="1400" b="1" dirty="0">
                <a:ln w="0"/>
                <a:solidFill>
                  <a:schemeClr val="accent5">
                    <a:lumMod val="50000"/>
                  </a:schemeClr>
                </a:solidFill>
                <a:latin typeface="メイリオ" panose="020B0604030504040204" pitchFamily="50" charset="-128"/>
                <a:ea typeface="メイリオ" panose="020B0604030504040204" pitchFamily="50" charset="-128"/>
              </a:rPr>
              <a:t>社 </a:t>
            </a:r>
            <a:endParaRPr lang="en-US" altLang="ja-JP" sz="1400" b="1" dirty="0">
              <a:ln w="0"/>
              <a:solidFill>
                <a:schemeClr val="accent5">
                  <a:lumMod val="50000"/>
                </a:schemeClr>
              </a:solidFill>
              <a:latin typeface="メイリオ" panose="020B0604030504040204" pitchFamily="50" charset="-128"/>
              <a:ea typeface="メイリオ" panose="020B0604030504040204" pitchFamily="50" charset="-128"/>
            </a:endParaRPr>
          </a:p>
          <a:p>
            <a:pPr algn="ctr">
              <a:defRPr/>
            </a:pPr>
            <a:r>
              <a:rPr lang="ja-JP" altLang="en-US" sz="1200" b="1" dirty="0">
                <a:ln w="0"/>
                <a:solidFill>
                  <a:schemeClr val="accent5">
                    <a:lumMod val="50000"/>
                  </a:schemeClr>
                </a:solidFill>
                <a:latin typeface="メイリオ" panose="020B0604030504040204" pitchFamily="50" charset="-128"/>
                <a:ea typeface="メイリオ" panose="020B0604030504040204" pitchFamily="50" charset="-128"/>
              </a:rPr>
              <a:t>／</a:t>
            </a:r>
            <a:r>
              <a:rPr lang="ja-JP" altLang="en-US" sz="800" b="1" dirty="0">
                <a:ln w="0"/>
                <a:solidFill>
                  <a:schemeClr val="accent5">
                    <a:lumMod val="50000"/>
                  </a:schemeClr>
                </a:solidFill>
                <a:latin typeface="メイリオ" panose="020B0604030504040204" pitchFamily="50" charset="-128"/>
                <a:ea typeface="メイリオ" panose="020B0604030504040204" pitchFamily="50" charset="-128"/>
              </a:rPr>
              <a:t>応募企業 </a:t>
            </a:r>
            <a:r>
              <a:rPr lang="en-US" altLang="ja-JP" sz="1200" b="1" dirty="0">
                <a:ln w="0"/>
                <a:solidFill>
                  <a:schemeClr val="accent5">
                    <a:lumMod val="50000"/>
                  </a:schemeClr>
                </a:solidFill>
                <a:latin typeface="メイリオ" panose="020B0604030504040204" pitchFamily="50" charset="-128"/>
                <a:ea typeface="メイリオ" panose="020B0604030504040204" pitchFamily="50" charset="-128"/>
              </a:rPr>
              <a:t>56</a:t>
            </a:r>
            <a:r>
              <a:rPr lang="ja-JP" altLang="en-US" sz="1200" b="1" dirty="0">
                <a:ln w="0"/>
                <a:solidFill>
                  <a:schemeClr val="accent5">
                    <a:lumMod val="50000"/>
                  </a:schemeClr>
                </a:solidFill>
                <a:latin typeface="メイリオ" panose="020B0604030504040204" pitchFamily="50" charset="-128"/>
                <a:ea typeface="メイリオ" panose="020B0604030504040204" pitchFamily="50" charset="-128"/>
              </a:rPr>
              <a:t>社</a:t>
            </a:r>
          </a:p>
        </p:txBody>
      </p:sp>
      <p:sp>
        <p:nvSpPr>
          <p:cNvPr id="139" name="正方形/長方形 138">
            <a:extLst>
              <a:ext uri="{FF2B5EF4-FFF2-40B4-BE49-F238E27FC236}">
                <a16:creationId xmlns:a16="http://schemas.microsoft.com/office/drawing/2014/main" id="{47D2213C-5816-4DA7-90FD-4A88A5D2034B}"/>
              </a:ext>
            </a:extLst>
          </p:cNvPr>
          <p:cNvSpPr/>
          <p:nvPr/>
        </p:nvSpPr>
        <p:spPr>
          <a:xfrm>
            <a:off x="5632836" y="4227270"/>
            <a:ext cx="1331357" cy="207749"/>
          </a:xfrm>
          <a:prstGeom prst="rect">
            <a:avLst/>
          </a:prstGeom>
        </p:spPr>
        <p:txBody>
          <a:bodyPr wrap="square">
            <a:spAutoFit/>
          </a:bodyPr>
          <a:lstStyle/>
          <a:p>
            <a:pPr defTabSz="685800"/>
            <a:r>
              <a:rPr lang="ja-JP" altLang="en-US" sz="750" dirty="0">
                <a:solidFill>
                  <a:srgbClr val="0F98A3"/>
                </a:solidFill>
                <a:latin typeface="HGPｺﾞｼｯｸE" panose="020B0900000000000000" pitchFamily="50" charset="-128"/>
                <a:ea typeface="HGPｺﾞｼｯｸE" panose="020B0900000000000000" pitchFamily="50" charset="-128"/>
              </a:rPr>
              <a:t>令和５年６月</a:t>
            </a:r>
            <a:r>
              <a:rPr lang="en-US" altLang="ja-JP" sz="750" dirty="0">
                <a:solidFill>
                  <a:srgbClr val="0F98A3"/>
                </a:solidFill>
                <a:latin typeface="HGPｺﾞｼｯｸE" panose="020B0900000000000000" pitchFamily="50" charset="-128"/>
                <a:ea typeface="HGPｺﾞｼｯｸE" panose="020B0900000000000000" pitchFamily="50" charset="-128"/>
              </a:rPr>
              <a:t>22</a:t>
            </a:r>
            <a:r>
              <a:rPr lang="ja-JP" altLang="en-US" sz="750" dirty="0">
                <a:solidFill>
                  <a:srgbClr val="0F98A3"/>
                </a:solidFill>
                <a:latin typeface="HGPｺﾞｼｯｸE" panose="020B0900000000000000" pitchFamily="50" charset="-128"/>
                <a:ea typeface="HGPｺﾞｼｯｸE" panose="020B0900000000000000" pitchFamily="50" charset="-128"/>
              </a:rPr>
              <a:t>日開催▶ </a:t>
            </a:r>
          </a:p>
        </p:txBody>
      </p:sp>
      <p:pic>
        <p:nvPicPr>
          <p:cNvPr id="140" name="図 139">
            <a:extLst>
              <a:ext uri="{FF2B5EF4-FFF2-40B4-BE49-F238E27FC236}">
                <a16:creationId xmlns:a16="http://schemas.microsoft.com/office/drawing/2014/main" id="{39DC036A-7045-4DF8-82FD-DEC0E42A3E6B}"/>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5247075" y="5296025"/>
            <a:ext cx="1790605" cy="1087470"/>
          </a:xfrm>
          <a:prstGeom prst="rect">
            <a:avLst/>
          </a:prstGeom>
          <a:ln w="3175">
            <a:solidFill>
              <a:schemeClr val="tx1"/>
            </a:solidFill>
          </a:ln>
        </p:spPr>
      </p:pic>
      <p:pic>
        <p:nvPicPr>
          <p:cNvPr id="141" name="図 140">
            <a:extLst>
              <a:ext uri="{FF2B5EF4-FFF2-40B4-BE49-F238E27FC236}">
                <a16:creationId xmlns:a16="http://schemas.microsoft.com/office/drawing/2014/main" id="{4F8B76E8-CB2C-4B5F-9CC2-C873D6679A13}"/>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7056869" y="5296025"/>
            <a:ext cx="1790606" cy="1087470"/>
          </a:xfrm>
          <a:prstGeom prst="rect">
            <a:avLst/>
          </a:prstGeom>
        </p:spPr>
      </p:pic>
      <p:sp>
        <p:nvSpPr>
          <p:cNvPr id="64" name="テキスト ボックス 63">
            <a:extLst>
              <a:ext uri="{FF2B5EF4-FFF2-40B4-BE49-F238E27FC236}">
                <a16:creationId xmlns:a16="http://schemas.microsoft.com/office/drawing/2014/main" id="{5B64E2AA-6A74-4B72-95EB-EA6604F4C80E}"/>
              </a:ext>
            </a:extLst>
          </p:cNvPr>
          <p:cNvSpPr txBox="1"/>
          <p:nvPr/>
        </p:nvSpPr>
        <p:spPr>
          <a:xfrm>
            <a:off x="260286" y="6619665"/>
            <a:ext cx="8418492" cy="274720"/>
          </a:xfrm>
          <a:prstGeom prst="rect">
            <a:avLst/>
          </a:prstGeom>
          <a:noFill/>
          <a:ln>
            <a:noFill/>
          </a:ln>
        </p:spPr>
        <p:txBody>
          <a:bodyPr wrap="none" rtlCol="0">
            <a:noAutofit/>
          </a:bodyPr>
          <a:lstStyle/>
          <a:p>
            <a:pPr>
              <a:defRPr/>
            </a:pPr>
            <a:r>
              <a:rPr lang="en-US" altLang="ja-JP" sz="800" dirty="0">
                <a:latin typeface="メイリオ" panose="020B0604030504040204" pitchFamily="50" charset="-128"/>
                <a:ea typeface="メイリオ" panose="020B0604030504040204" pitchFamily="50" charset="-128"/>
                <a:cs typeface="メイリオ" panose="020B0604030504040204" pitchFamily="50" charset="-128"/>
              </a:rPr>
              <a:t>(*12)  </a:t>
            </a:r>
            <a:r>
              <a:rPr lang="ja-JP" altLang="en-US" sz="800" dirty="0">
                <a:latin typeface="メイリオ" panose="020B0604030504040204" pitchFamily="50" charset="-128"/>
                <a:ea typeface="メイリオ" panose="020B0604030504040204" pitchFamily="50" charset="-128"/>
                <a:cs typeface="メイリオ" panose="020B0604030504040204" pitchFamily="50" charset="-128"/>
              </a:rPr>
              <a:t>地域が抱える課題について</a:t>
            </a:r>
            <a:r>
              <a:rPr lang="en-US" altLang="ja-JP" sz="800" dirty="0">
                <a:latin typeface="メイリオ" panose="020B0604030504040204" pitchFamily="50" charset="-128"/>
                <a:ea typeface="メイリオ" panose="020B0604030504040204" pitchFamily="50" charset="-128"/>
                <a:cs typeface="メイリオ" panose="020B0604030504040204" pitchFamily="50" charset="-128"/>
              </a:rPr>
              <a:t>ICT</a:t>
            </a:r>
            <a:r>
              <a:rPr lang="ja-JP" altLang="en-US" sz="800" dirty="0">
                <a:latin typeface="メイリオ" panose="020B0604030504040204" pitchFamily="50" charset="-128"/>
                <a:ea typeface="メイリオ" panose="020B0604030504040204" pitchFamily="50" charset="-128"/>
                <a:cs typeface="メイリオ" panose="020B0604030504040204" pitchFamily="50" charset="-128"/>
              </a:rPr>
              <a:t>を活用し、市民・企業・技術者等が連携参加して解決していく仕組み。</a:t>
            </a:r>
            <a:endParaRPr lang="en-US" altLang="ja-JP" sz="8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 name="スライド番号プレースホルダー 1">
            <a:extLst>
              <a:ext uri="{FF2B5EF4-FFF2-40B4-BE49-F238E27FC236}">
                <a16:creationId xmlns:a16="http://schemas.microsoft.com/office/drawing/2014/main" id="{03D1E221-C99C-4C0D-B2D1-85C06E6F88C6}"/>
              </a:ext>
            </a:extLst>
          </p:cNvPr>
          <p:cNvSpPr>
            <a:spLocks noGrp="1"/>
          </p:cNvSpPr>
          <p:nvPr>
            <p:ph type="sldNum" sz="quarter" idx="12"/>
          </p:nvPr>
        </p:nvSpPr>
        <p:spPr/>
        <p:txBody>
          <a:bodyPr/>
          <a:lstStyle/>
          <a:p>
            <a:fld id="{7791D223-6A27-4327-8087-FA06212A7E85}" type="slidenum">
              <a:rPr lang="ja-JP" altLang="en-US" smtClean="0"/>
              <a:pPr/>
              <a:t>18</a:t>
            </a:fld>
            <a:endParaRPr lang="ja-JP" altLang="en-US" dirty="0"/>
          </a:p>
        </p:txBody>
      </p:sp>
      <p:cxnSp>
        <p:nvCxnSpPr>
          <p:cNvPr id="72" name="直線コネクタ 71">
            <a:extLst>
              <a:ext uri="{FF2B5EF4-FFF2-40B4-BE49-F238E27FC236}">
                <a16:creationId xmlns:a16="http://schemas.microsoft.com/office/drawing/2014/main" id="{45489E82-754F-4CC6-ADB1-11494F3ED52A}"/>
              </a:ext>
            </a:extLst>
          </p:cNvPr>
          <p:cNvCxnSpPr>
            <a:cxnSpLocks/>
          </p:cNvCxnSpPr>
          <p:nvPr/>
        </p:nvCxnSpPr>
        <p:spPr>
          <a:xfrm>
            <a:off x="255881" y="6579350"/>
            <a:ext cx="86409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512511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206515" y="1632860"/>
            <a:ext cx="8805700" cy="2626040"/>
          </a:xfrm>
          <a:prstGeom prst="rect">
            <a:avLst/>
          </a:prstGeom>
          <a:noFill/>
          <a:ln>
            <a:noFill/>
          </a:ln>
        </p:spPr>
        <p:txBody>
          <a:bodyPr wrap="square" rtlCol="0">
            <a:spAutoFit/>
          </a:bodyPr>
          <a:lstStyle/>
          <a:p>
            <a:pPr marL="342900" indent="-342900" defTabSz="647700">
              <a:lnSpc>
                <a:spcPct val="150000"/>
              </a:lnSpc>
              <a:spcBef>
                <a:spcPct val="0"/>
              </a:spcBef>
              <a:tabLst>
                <a:tab pos="8256588" algn="r"/>
              </a:tabLst>
              <a:defRPr/>
            </a:pPr>
            <a:r>
              <a:rPr lang="en-US" altLang="ja-JP" sz="1600" b="1" dirty="0">
                <a:latin typeface="Meiryo UI" panose="020B0604030504040204" pitchFamily="50" charset="-128"/>
                <a:ea typeface="Meiryo UI" panose="020B0604030504040204" pitchFamily="50" charset="-128"/>
                <a:cs typeface="Meiryo UI" panose="020B0604030504040204" pitchFamily="50" charset="-128"/>
              </a:rPr>
              <a:t>【</a:t>
            </a:r>
            <a:r>
              <a:rPr lang="ja-JP" altLang="ja-JP" sz="1600" b="1" dirty="0">
                <a:latin typeface="Meiryo UI" panose="020B0604030504040204" pitchFamily="50" charset="-128"/>
                <a:ea typeface="Meiryo UI" panose="020B0604030504040204" pitchFamily="50" charset="-128"/>
                <a:cs typeface="Meiryo UI" panose="020B0604030504040204" pitchFamily="50" charset="-128"/>
              </a:rPr>
              <a:t>はじめに</a:t>
            </a:r>
            <a:r>
              <a:rPr lang="en-US" altLang="ja-JP" sz="1600" b="1" dirty="0">
                <a:latin typeface="Meiryo UI" panose="020B0604030504040204" pitchFamily="50" charset="-128"/>
                <a:ea typeface="Meiryo UI" panose="020B0604030504040204" pitchFamily="50" charset="-128"/>
                <a:cs typeface="Meiryo UI" panose="020B0604030504040204" pitchFamily="50" charset="-128"/>
              </a:rPr>
              <a:t>】</a:t>
            </a:r>
          </a:p>
          <a:p>
            <a:pPr marL="342900" indent="-342900" defTabSz="647700">
              <a:lnSpc>
                <a:spcPct val="150000"/>
              </a:lnSpc>
              <a:spcBef>
                <a:spcPct val="0"/>
              </a:spcBef>
              <a:tabLst>
                <a:tab pos="8256588" algn="r"/>
              </a:tabLst>
              <a:defRPr/>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 　「大阪府行政経営の取組み」は、「行財政改革推進プラン（案）（平成</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27</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29</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年度）」終了後も、　</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342900" indent="-342900" defTabSz="647700">
              <a:lnSpc>
                <a:spcPct val="150000"/>
              </a:lnSpc>
              <a:spcBef>
                <a:spcPct val="0"/>
              </a:spcBef>
              <a:tabLst>
                <a:tab pos="8256588" algn="r"/>
              </a:tabLst>
              <a:defRPr/>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「自律的で創造性を発揮する行財政運営体制の確立」に向けた改革の取組みを継続するため、毎年度の</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342900" indent="-342900" defTabSz="647700">
              <a:lnSpc>
                <a:spcPct val="150000"/>
              </a:lnSpc>
              <a:spcBef>
                <a:spcPct val="0"/>
              </a:spcBef>
              <a:tabLst>
                <a:tab pos="8256588" algn="r"/>
              </a:tabLst>
              <a:defRPr/>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府の取組みをまとめているものです。</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defTabSz="647700">
              <a:lnSpc>
                <a:spcPct val="150000"/>
              </a:lnSpc>
              <a:spcBef>
                <a:spcPct val="0"/>
              </a:spcBef>
              <a:tabLst>
                <a:tab pos="8256588" algn="r"/>
              </a:tabLst>
              <a:defRPr/>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 　府のみならず、府民・企業・市町村・国など、社会全体で課題解決する「新たな行政経営の取組み」と、</a:t>
            </a:r>
          </a:p>
          <a:p>
            <a:pPr defTabSz="647700">
              <a:lnSpc>
                <a:spcPct val="150000"/>
              </a:lnSpc>
              <a:spcBef>
                <a:spcPct val="0"/>
              </a:spcBef>
              <a:tabLst>
                <a:tab pos="8256588" algn="r"/>
              </a:tabLst>
              <a:defRPr/>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毎年度の予算編成や事務事業の執行、出資法人や公の施設の点検等を通じた「健全で規律ある行財政運営」を通じて、府は今後もたゆみない改革を進めていきます。</a:t>
            </a:r>
          </a:p>
        </p:txBody>
      </p:sp>
      <p:sp>
        <p:nvSpPr>
          <p:cNvPr id="2" name="スライド番号プレースホルダー 1">
            <a:extLst>
              <a:ext uri="{FF2B5EF4-FFF2-40B4-BE49-F238E27FC236}">
                <a16:creationId xmlns:a16="http://schemas.microsoft.com/office/drawing/2014/main" id="{85B9D520-DC61-4DB4-ADF5-FF75D6BE98F2}"/>
              </a:ext>
            </a:extLst>
          </p:cNvPr>
          <p:cNvSpPr>
            <a:spLocks noGrp="1"/>
          </p:cNvSpPr>
          <p:nvPr>
            <p:ph type="sldNum" sz="quarter" idx="12"/>
          </p:nvPr>
        </p:nvSpPr>
        <p:spPr/>
        <p:txBody>
          <a:bodyPr/>
          <a:lstStyle/>
          <a:p>
            <a:fld id="{7791D223-6A27-4327-8087-FA06212A7E85}" type="slidenum">
              <a:rPr lang="ja-JP" altLang="en-US" smtClean="0"/>
              <a:pPr/>
              <a:t>1</a:t>
            </a:fld>
            <a:endParaRPr lang="ja-JP" altLang="en-US" dirty="0"/>
          </a:p>
        </p:txBody>
      </p:sp>
    </p:spTree>
    <p:extLst>
      <p:ext uri="{BB962C8B-B14F-4D97-AF65-F5344CB8AC3E}">
        <p14:creationId xmlns:p14="http://schemas.microsoft.com/office/powerpoint/2010/main" val="3826892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2" name="グループ化 71">
            <a:extLst>
              <a:ext uri="{FF2B5EF4-FFF2-40B4-BE49-F238E27FC236}">
                <a16:creationId xmlns:a16="http://schemas.microsoft.com/office/drawing/2014/main" id="{B0B967B5-9E0A-49BB-A26D-01F7F86CB42C}"/>
              </a:ext>
            </a:extLst>
          </p:cNvPr>
          <p:cNvGrpSpPr/>
          <p:nvPr/>
        </p:nvGrpSpPr>
        <p:grpSpPr>
          <a:xfrm>
            <a:off x="-2" y="-1"/>
            <a:ext cx="9137459" cy="668371"/>
            <a:chOff x="-2" y="-1"/>
            <a:chExt cx="9137459" cy="668371"/>
          </a:xfrm>
        </p:grpSpPr>
        <p:sp>
          <p:nvSpPr>
            <p:cNvPr id="86" name="正方形/長方形 85">
              <a:extLst>
                <a:ext uri="{FF2B5EF4-FFF2-40B4-BE49-F238E27FC236}">
                  <a16:creationId xmlns:a16="http://schemas.microsoft.com/office/drawing/2014/main" id="{499423E5-6A20-484E-AFFD-3C3CE4FE3C83}"/>
                </a:ext>
              </a:extLst>
            </p:cNvPr>
            <p:cNvSpPr/>
            <p:nvPr/>
          </p:nvSpPr>
          <p:spPr>
            <a:xfrm>
              <a:off x="-2" y="-1"/>
              <a:ext cx="9136800" cy="391801"/>
            </a:xfrm>
            <a:prstGeom prst="rect">
              <a:avLst/>
            </a:prstGeom>
            <a:solidFill>
              <a:schemeClr val="tx2">
                <a:lumMod val="20000"/>
                <a:lumOff val="80000"/>
              </a:schemeClr>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180000" rIns="72000" rtlCol="0" anchor="ctr"/>
            <a:lstStyle/>
            <a:p>
              <a:pPr>
                <a:lnSpc>
                  <a:spcPts val="1000"/>
                </a:lnSpc>
              </a:pPr>
              <a:r>
                <a:rPr lang="ja-JP" altLang="en-US" sz="1600" b="1" dirty="0">
                  <a:solidFill>
                    <a:schemeClr val="tx1"/>
                  </a:solidFill>
                  <a:latin typeface="メイリオ" panose="020B0604030504040204" pitchFamily="50" charset="-128"/>
                  <a:ea typeface="メイリオ" panose="020B0604030504040204" pitchFamily="50" charset="-128"/>
                </a:rPr>
                <a:t>サウンディング型市場調査の実施                                   </a:t>
              </a:r>
              <a:r>
                <a:rPr lang="en-US" altLang="ja-JP" sz="1100" b="1" dirty="0">
                  <a:solidFill>
                    <a:schemeClr val="tx1"/>
                  </a:solidFill>
                  <a:latin typeface="メイリオ" panose="020B0604030504040204" pitchFamily="50" charset="-128"/>
                  <a:ea typeface="メイリオ" panose="020B0604030504040204" pitchFamily="50" charset="-128"/>
                </a:rPr>
                <a:t>【</a:t>
              </a:r>
              <a:r>
                <a:rPr lang="ja-JP" altLang="en-US" sz="1100" b="1" dirty="0">
                  <a:solidFill>
                    <a:schemeClr val="tx1"/>
                  </a:solidFill>
                  <a:latin typeface="メイリオ" panose="020B0604030504040204" pitchFamily="50" charset="-128"/>
                  <a:ea typeface="メイリオ" panose="020B0604030504040204" pitchFamily="50" charset="-128"/>
                </a:rPr>
                <a:t>福祉部 </a:t>
              </a:r>
              <a:r>
                <a:rPr lang="zh-TW" altLang="en-US" sz="1100" b="1" dirty="0">
                  <a:solidFill>
                    <a:schemeClr val="tx1"/>
                  </a:solidFill>
                  <a:latin typeface="メイリオ" panose="020B0604030504040204" pitchFamily="50" charset="-128"/>
                  <a:ea typeface="メイリオ" panose="020B0604030504040204" pitchFamily="50" charset="-128"/>
                </a:rPr>
                <a:t>高齢介護室</a:t>
              </a:r>
              <a:r>
                <a:rPr lang="ja-JP" altLang="en-US" sz="1100" b="1" dirty="0">
                  <a:solidFill>
                    <a:schemeClr val="tx1"/>
                  </a:solidFill>
                  <a:latin typeface="メイリオ" panose="020B0604030504040204" pitchFamily="50" charset="-128"/>
                  <a:ea typeface="メイリオ" panose="020B0604030504040204" pitchFamily="50" charset="-128"/>
                </a:rPr>
                <a:t> </a:t>
              </a:r>
              <a:r>
                <a:rPr lang="zh-TW" altLang="en-US" sz="1100" b="1" dirty="0">
                  <a:solidFill>
                    <a:schemeClr val="tx1"/>
                  </a:solidFill>
                  <a:latin typeface="メイリオ" panose="020B0604030504040204" pitchFamily="50" charset="-128"/>
                  <a:ea typeface="メイリオ" panose="020B0604030504040204" pitchFamily="50" charset="-128"/>
                </a:rPr>
                <a:t>介護支援課</a:t>
              </a:r>
              <a:r>
                <a:rPr lang="ja-JP" altLang="en-US" sz="1100" b="1" dirty="0">
                  <a:solidFill>
                    <a:schemeClr val="tx1"/>
                  </a:solidFill>
                  <a:latin typeface="メイリオ" panose="020B0604030504040204" pitchFamily="50" charset="-128"/>
                  <a:ea typeface="メイリオ" panose="020B0604030504040204" pitchFamily="50" charset="-128"/>
                </a:rPr>
                <a:t>、都市整備部 公園課</a:t>
              </a:r>
              <a:r>
                <a:rPr lang="en-US" altLang="ja-JP" sz="1100" b="1" dirty="0">
                  <a:solidFill>
                    <a:schemeClr val="tx1"/>
                  </a:solidFill>
                  <a:latin typeface="メイリオ" panose="020B0604030504040204" pitchFamily="50" charset="-128"/>
                  <a:ea typeface="メイリオ" panose="020B0604030504040204" pitchFamily="50" charset="-128"/>
                </a:rPr>
                <a:t>】</a:t>
              </a:r>
            </a:p>
          </p:txBody>
        </p:sp>
        <p:sp>
          <p:nvSpPr>
            <p:cNvPr id="87" name="正方形/長方形 86">
              <a:extLst>
                <a:ext uri="{FF2B5EF4-FFF2-40B4-BE49-F238E27FC236}">
                  <a16:creationId xmlns:a16="http://schemas.microsoft.com/office/drawing/2014/main" id="{354252D2-1D0A-46BD-B9A0-BE06A1CF7A81}"/>
                </a:ext>
              </a:extLst>
            </p:cNvPr>
            <p:cNvSpPr/>
            <p:nvPr/>
          </p:nvSpPr>
          <p:spPr>
            <a:xfrm>
              <a:off x="-2" y="389039"/>
              <a:ext cx="9137459" cy="279331"/>
            </a:xfrm>
            <a:prstGeom prst="rect">
              <a:avLst/>
            </a:prstGeom>
            <a:solidFill>
              <a:schemeClr val="bg1"/>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rtlCol="0" anchor="t"/>
            <a:lstStyle/>
            <a:p>
              <a:r>
                <a:rPr kumimoji="1" lang="ja-JP" altLang="en-US" sz="1100" dirty="0">
                  <a:solidFill>
                    <a:schemeClr val="tx1"/>
                  </a:solidFill>
                  <a:latin typeface="メイリオ" panose="020B0604030504040204" pitchFamily="50" charset="-128"/>
                  <a:ea typeface="メイリオ" panose="020B0604030504040204" pitchFamily="50" charset="-128"/>
                </a:rPr>
                <a:t>　官民対話を通じ、民間活力の導入を積極的に検討</a:t>
              </a:r>
            </a:p>
          </p:txBody>
        </p:sp>
      </p:grpSp>
      <p:sp>
        <p:nvSpPr>
          <p:cNvPr id="64" name="角丸四角形 43">
            <a:extLst>
              <a:ext uri="{FF2B5EF4-FFF2-40B4-BE49-F238E27FC236}">
                <a16:creationId xmlns:a16="http://schemas.microsoft.com/office/drawing/2014/main" id="{AF269987-CDC6-47A1-867E-9FFE59AAEB82}"/>
              </a:ext>
            </a:extLst>
          </p:cNvPr>
          <p:cNvSpPr/>
          <p:nvPr/>
        </p:nvSpPr>
        <p:spPr>
          <a:xfrm>
            <a:off x="1707664" y="3931523"/>
            <a:ext cx="5051904" cy="2686280"/>
          </a:xfrm>
          <a:prstGeom prst="rect">
            <a:avLst/>
          </a:prstGeom>
          <a:solidFill>
            <a:srgbClr val="FFFFEB"/>
          </a:solidFill>
          <a:ln w="6350">
            <a:solidFill>
              <a:schemeClr val="tx1"/>
            </a:solidFill>
            <a:prstDash val="solid"/>
          </a:ln>
        </p:spPr>
        <p:style>
          <a:lnRef idx="2">
            <a:schemeClr val="accent1"/>
          </a:lnRef>
          <a:fillRef idx="1">
            <a:schemeClr val="lt1"/>
          </a:fillRef>
          <a:effectRef idx="0">
            <a:schemeClr val="accent1"/>
          </a:effectRef>
          <a:fontRef idx="minor">
            <a:schemeClr val="dk1"/>
          </a:fontRef>
        </p:style>
        <p:txBody>
          <a:bodyPr lIns="72000" tIns="36000" rIns="72000" rtlCol="0" anchor="t"/>
          <a:lstStyle/>
          <a:p>
            <a:pPr marL="0" marR="0" lvl="0" indent="0" defTabSz="914400" rtl="0" eaLnBrk="1" fontAlgn="auto" latinLnBrk="0" hangingPunct="1">
              <a:lnSpc>
                <a:spcPct val="100000"/>
              </a:lnSpc>
              <a:spcBef>
                <a:spcPts val="0"/>
              </a:spcBef>
              <a:spcAft>
                <a:spcPts val="0"/>
              </a:spcAft>
              <a:buClrTx/>
              <a:buSzTx/>
              <a:buFontTx/>
              <a:buNone/>
              <a:tabLst/>
              <a:defRPr/>
            </a:pPr>
            <a:r>
              <a:rPr lang="ja-JP" altLang="en-US" sz="1100" b="1" spc="-20" dirty="0">
                <a:solidFill>
                  <a:schemeClr val="tx1"/>
                </a:solidFill>
                <a:latin typeface="メイリオ" panose="020B0604030504040204" pitchFamily="50" charset="-128"/>
                <a:ea typeface="メイリオ" panose="020B0604030504040204" pitchFamily="50" charset="-128"/>
              </a:rPr>
              <a:t>対話の実施</a:t>
            </a:r>
          </a:p>
          <a:p>
            <a:pPr marL="0" marR="0" lvl="0" indent="0" defTabSz="914400" rtl="0" eaLnBrk="1" fontAlgn="auto" latinLnBrk="0" hangingPunct="1">
              <a:lnSpc>
                <a:spcPct val="100000"/>
              </a:lnSpc>
              <a:spcBef>
                <a:spcPts val="0"/>
              </a:spcBef>
              <a:spcAft>
                <a:spcPts val="0"/>
              </a:spcAft>
              <a:buClrTx/>
              <a:buSzTx/>
              <a:buFontTx/>
              <a:buNone/>
              <a:tabLst/>
              <a:defRPr/>
            </a:pPr>
            <a:endParaRPr lang="en-US" altLang="ja-JP" sz="1100" b="1" spc="-20" dirty="0">
              <a:solidFill>
                <a:schemeClr val="tx1"/>
              </a:solidFill>
              <a:latin typeface="メイリオ" panose="020B0604030504040204" pitchFamily="50" charset="-128"/>
              <a:ea typeface="メイリオ" panose="020B0604030504040204" pitchFamily="50" charset="-128"/>
            </a:endParaRPr>
          </a:p>
        </p:txBody>
      </p:sp>
      <p:sp>
        <p:nvSpPr>
          <p:cNvPr id="69" name="角丸四角形 43">
            <a:extLst>
              <a:ext uri="{FF2B5EF4-FFF2-40B4-BE49-F238E27FC236}">
                <a16:creationId xmlns:a16="http://schemas.microsoft.com/office/drawing/2014/main" id="{7E668FDD-662A-42A4-8EBD-351671D377E9}"/>
              </a:ext>
            </a:extLst>
          </p:cNvPr>
          <p:cNvSpPr/>
          <p:nvPr/>
        </p:nvSpPr>
        <p:spPr>
          <a:xfrm>
            <a:off x="185332" y="3921271"/>
            <a:ext cx="1282834" cy="2695419"/>
          </a:xfrm>
          <a:prstGeom prst="rect">
            <a:avLst/>
          </a:prstGeom>
          <a:noFill/>
          <a:ln w="6350">
            <a:solidFill>
              <a:schemeClr val="tx1"/>
            </a:solidFill>
            <a:prstDash val="dash"/>
          </a:ln>
        </p:spPr>
        <p:style>
          <a:lnRef idx="2">
            <a:schemeClr val="accent1"/>
          </a:lnRef>
          <a:fillRef idx="1">
            <a:schemeClr val="lt1"/>
          </a:fillRef>
          <a:effectRef idx="0">
            <a:schemeClr val="accent1"/>
          </a:effectRef>
          <a:fontRef idx="minor">
            <a:schemeClr val="dk1"/>
          </a:fontRef>
        </p:style>
        <p:txBody>
          <a:bodyPr lIns="72000" tIns="36000" rIns="72000" rtlCol="0" anchor="t"/>
          <a:lstStyle/>
          <a:p>
            <a:pPr marL="0" marR="0" lvl="0" indent="0" defTabSz="914400" rtl="0" eaLnBrk="1" fontAlgn="auto" latinLnBrk="0" hangingPunct="1">
              <a:lnSpc>
                <a:spcPct val="100000"/>
              </a:lnSpc>
              <a:spcBef>
                <a:spcPts val="0"/>
              </a:spcBef>
              <a:spcAft>
                <a:spcPts val="0"/>
              </a:spcAft>
              <a:buClrTx/>
              <a:buSzTx/>
              <a:buFontTx/>
              <a:buNone/>
              <a:tabLst/>
              <a:defRPr/>
            </a:pPr>
            <a:r>
              <a:rPr lang="ja-JP" altLang="en-US" sz="1100" b="1" dirty="0">
                <a:latin typeface="メイリオ" panose="020B0604030504040204" pitchFamily="50" charset="-128"/>
                <a:ea typeface="メイリオ" panose="020B0604030504040204" pitchFamily="50" charset="-128"/>
              </a:rPr>
              <a:t>⾏政が抱える課題</a:t>
            </a:r>
            <a:endParaRPr lang="en-US" altLang="ja-JP" sz="1050" b="1" dirty="0">
              <a:solidFill>
                <a:schemeClr val="tx1"/>
              </a:solidFill>
              <a:latin typeface="メイリオ" panose="020B0604030504040204" pitchFamily="50" charset="-128"/>
              <a:ea typeface="メイリオ" panose="020B0604030504040204" pitchFamily="50" charset="-128"/>
            </a:endParaRPr>
          </a:p>
        </p:txBody>
      </p:sp>
      <p:sp>
        <p:nvSpPr>
          <p:cNvPr id="20" name="テキスト ボックス 19"/>
          <p:cNvSpPr txBox="1"/>
          <p:nvPr/>
        </p:nvSpPr>
        <p:spPr>
          <a:xfrm>
            <a:off x="302150" y="773925"/>
            <a:ext cx="8359680" cy="449830"/>
          </a:xfrm>
          <a:prstGeom prst="rect">
            <a:avLst/>
          </a:prstGeom>
          <a:noFill/>
          <a:ln>
            <a:noFill/>
          </a:ln>
        </p:spPr>
        <p:txBody>
          <a:bodyPr wrap="square" rtlCol="0">
            <a:noAutofit/>
          </a:bodyPr>
          <a:lstStyle/>
          <a:p>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・施策の検討にあたり、</a:t>
            </a:r>
            <a:r>
              <a:rPr lang="ja-JP" altLang="en-US" sz="1200" spc="-20" dirty="0">
                <a:latin typeface="メイリオ" panose="020B0604030504040204" pitchFamily="50" charset="-128"/>
                <a:ea typeface="メイリオ" panose="020B0604030504040204" pitchFamily="50" charset="-128"/>
                <a:cs typeface="メイリオ" panose="020B0604030504040204" pitchFamily="50" charset="-128"/>
              </a:rPr>
              <a:t>企業等との「対話」により、公平性と透明性を担保しつつ、幅広く提案・意見を募る市場調査を　</a:t>
            </a:r>
            <a:endParaRPr lang="en-US" altLang="ja-JP" sz="1200" spc="-20"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200" spc="-20">
                <a:latin typeface="メイリオ" panose="020B0604030504040204" pitchFamily="50" charset="-128"/>
                <a:ea typeface="メイリオ" panose="020B0604030504040204" pitchFamily="50" charset="-128"/>
                <a:cs typeface="メイリオ" panose="020B0604030504040204" pitchFamily="50" charset="-128"/>
              </a:rPr>
              <a:t>　行い</a:t>
            </a:r>
            <a:r>
              <a:rPr lang="ja-JP" altLang="en-US" sz="1200" spc="-20" dirty="0">
                <a:latin typeface="メイリオ" panose="020B0604030504040204" pitchFamily="50" charset="-128"/>
                <a:ea typeface="メイリオ" panose="020B0604030504040204" pitchFamily="50" charset="-128"/>
                <a:cs typeface="メイリオ" panose="020B0604030504040204" pitchFamily="50" charset="-128"/>
              </a:rPr>
              <a:t>、様々なアイデアや市場のニーズを把握。（例：</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事業実現性の可能性、施設の活性化や跡地活用</a:t>
            </a:r>
            <a:r>
              <a:rPr lang="ja-JP" altLang="en-US" sz="1200" dirty="0">
                <a:latin typeface="メイリオ" panose="020B0604030504040204" pitchFamily="50" charset="-128"/>
                <a:ea typeface="メイリオ" panose="020B0604030504040204" pitchFamily="50" charset="-128"/>
              </a:rPr>
              <a:t>等の検討）</a:t>
            </a:r>
            <a:endParaRPr lang="en-US" altLang="ja-JP" sz="1200" dirty="0">
              <a:latin typeface="メイリオ" panose="020B0604030504040204" pitchFamily="50" charset="-128"/>
              <a:ea typeface="メイリオ" panose="020B0604030504040204" pitchFamily="50" charset="-128"/>
            </a:endParaRPr>
          </a:p>
          <a:p>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00" spc="-20" dirty="0">
                <a:latin typeface="メイリオ" panose="020B0604030504040204" pitchFamily="50" charset="-128"/>
                <a:ea typeface="メイリオ" panose="020B0604030504040204" pitchFamily="50" charset="-128"/>
                <a:cs typeface="メイリオ" panose="020B0604030504040204" pitchFamily="50" charset="-128"/>
              </a:rPr>
              <a:t>　</a:t>
            </a:r>
          </a:p>
        </p:txBody>
      </p:sp>
      <p:sp>
        <p:nvSpPr>
          <p:cNvPr id="11" name="四角形吹き出し 10"/>
          <p:cNvSpPr/>
          <p:nvPr/>
        </p:nvSpPr>
        <p:spPr>
          <a:xfrm>
            <a:off x="460657" y="2012636"/>
            <a:ext cx="8066140" cy="1416364"/>
          </a:xfrm>
          <a:custGeom>
            <a:avLst/>
            <a:gdLst>
              <a:gd name="connsiteX0" fmla="*/ 0 w 7065785"/>
              <a:gd name="connsiteY0" fmla="*/ 0 h 1156500"/>
              <a:gd name="connsiteX1" fmla="*/ 1177631 w 7065785"/>
              <a:gd name="connsiteY1" fmla="*/ 0 h 1156500"/>
              <a:gd name="connsiteX2" fmla="*/ 523009 w 7065785"/>
              <a:gd name="connsiteY2" fmla="*/ -157307 h 1156500"/>
              <a:gd name="connsiteX3" fmla="*/ 2944077 w 7065785"/>
              <a:gd name="connsiteY3" fmla="*/ 0 h 1156500"/>
              <a:gd name="connsiteX4" fmla="*/ 7065785 w 7065785"/>
              <a:gd name="connsiteY4" fmla="*/ 0 h 1156500"/>
              <a:gd name="connsiteX5" fmla="*/ 7065785 w 7065785"/>
              <a:gd name="connsiteY5" fmla="*/ 192750 h 1156500"/>
              <a:gd name="connsiteX6" fmla="*/ 7065785 w 7065785"/>
              <a:gd name="connsiteY6" fmla="*/ 192750 h 1156500"/>
              <a:gd name="connsiteX7" fmla="*/ 7065785 w 7065785"/>
              <a:gd name="connsiteY7" fmla="*/ 481875 h 1156500"/>
              <a:gd name="connsiteX8" fmla="*/ 7065785 w 7065785"/>
              <a:gd name="connsiteY8" fmla="*/ 1156500 h 1156500"/>
              <a:gd name="connsiteX9" fmla="*/ 2944077 w 7065785"/>
              <a:gd name="connsiteY9" fmla="*/ 1156500 h 1156500"/>
              <a:gd name="connsiteX10" fmla="*/ 1177631 w 7065785"/>
              <a:gd name="connsiteY10" fmla="*/ 1156500 h 1156500"/>
              <a:gd name="connsiteX11" fmla="*/ 1177631 w 7065785"/>
              <a:gd name="connsiteY11" fmla="*/ 1156500 h 1156500"/>
              <a:gd name="connsiteX12" fmla="*/ 0 w 7065785"/>
              <a:gd name="connsiteY12" fmla="*/ 1156500 h 1156500"/>
              <a:gd name="connsiteX13" fmla="*/ 0 w 7065785"/>
              <a:gd name="connsiteY13" fmla="*/ 481875 h 1156500"/>
              <a:gd name="connsiteX14" fmla="*/ 0 w 7065785"/>
              <a:gd name="connsiteY14" fmla="*/ 192750 h 1156500"/>
              <a:gd name="connsiteX15" fmla="*/ 0 w 7065785"/>
              <a:gd name="connsiteY15" fmla="*/ 192750 h 1156500"/>
              <a:gd name="connsiteX16" fmla="*/ 0 w 7065785"/>
              <a:gd name="connsiteY16" fmla="*/ 0 h 1156500"/>
              <a:gd name="connsiteX0" fmla="*/ 0 w 7065785"/>
              <a:gd name="connsiteY0" fmla="*/ 157307 h 1313807"/>
              <a:gd name="connsiteX1" fmla="*/ 928249 w 7065785"/>
              <a:gd name="connsiteY1" fmla="*/ 157307 h 1313807"/>
              <a:gd name="connsiteX2" fmla="*/ 523009 w 7065785"/>
              <a:gd name="connsiteY2" fmla="*/ 0 h 1313807"/>
              <a:gd name="connsiteX3" fmla="*/ 2944077 w 7065785"/>
              <a:gd name="connsiteY3" fmla="*/ 157307 h 1313807"/>
              <a:gd name="connsiteX4" fmla="*/ 7065785 w 7065785"/>
              <a:gd name="connsiteY4" fmla="*/ 157307 h 1313807"/>
              <a:gd name="connsiteX5" fmla="*/ 7065785 w 7065785"/>
              <a:gd name="connsiteY5" fmla="*/ 350057 h 1313807"/>
              <a:gd name="connsiteX6" fmla="*/ 7065785 w 7065785"/>
              <a:gd name="connsiteY6" fmla="*/ 350057 h 1313807"/>
              <a:gd name="connsiteX7" fmla="*/ 7065785 w 7065785"/>
              <a:gd name="connsiteY7" fmla="*/ 639182 h 1313807"/>
              <a:gd name="connsiteX8" fmla="*/ 7065785 w 7065785"/>
              <a:gd name="connsiteY8" fmla="*/ 1313807 h 1313807"/>
              <a:gd name="connsiteX9" fmla="*/ 2944077 w 7065785"/>
              <a:gd name="connsiteY9" fmla="*/ 1313807 h 1313807"/>
              <a:gd name="connsiteX10" fmla="*/ 1177631 w 7065785"/>
              <a:gd name="connsiteY10" fmla="*/ 1313807 h 1313807"/>
              <a:gd name="connsiteX11" fmla="*/ 1177631 w 7065785"/>
              <a:gd name="connsiteY11" fmla="*/ 1313807 h 1313807"/>
              <a:gd name="connsiteX12" fmla="*/ 0 w 7065785"/>
              <a:gd name="connsiteY12" fmla="*/ 1313807 h 1313807"/>
              <a:gd name="connsiteX13" fmla="*/ 0 w 7065785"/>
              <a:gd name="connsiteY13" fmla="*/ 639182 h 1313807"/>
              <a:gd name="connsiteX14" fmla="*/ 0 w 7065785"/>
              <a:gd name="connsiteY14" fmla="*/ 350057 h 1313807"/>
              <a:gd name="connsiteX15" fmla="*/ 0 w 7065785"/>
              <a:gd name="connsiteY15" fmla="*/ 350057 h 1313807"/>
              <a:gd name="connsiteX16" fmla="*/ 0 w 7065785"/>
              <a:gd name="connsiteY16" fmla="*/ 157307 h 1313807"/>
              <a:gd name="connsiteX0" fmla="*/ 0 w 7065785"/>
              <a:gd name="connsiteY0" fmla="*/ 157307 h 1313807"/>
              <a:gd name="connsiteX1" fmla="*/ 928249 w 7065785"/>
              <a:gd name="connsiteY1" fmla="*/ 157307 h 1313807"/>
              <a:gd name="connsiteX2" fmla="*/ 523009 w 7065785"/>
              <a:gd name="connsiteY2" fmla="*/ 0 h 1313807"/>
              <a:gd name="connsiteX3" fmla="*/ 1351497 w 7065785"/>
              <a:gd name="connsiteY3" fmla="*/ 149687 h 1313807"/>
              <a:gd name="connsiteX4" fmla="*/ 7065785 w 7065785"/>
              <a:gd name="connsiteY4" fmla="*/ 157307 h 1313807"/>
              <a:gd name="connsiteX5" fmla="*/ 7065785 w 7065785"/>
              <a:gd name="connsiteY5" fmla="*/ 350057 h 1313807"/>
              <a:gd name="connsiteX6" fmla="*/ 7065785 w 7065785"/>
              <a:gd name="connsiteY6" fmla="*/ 350057 h 1313807"/>
              <a:gd name="connsiteX7" fmla="*/ 7065785 w 7065785"/>
              <a:gd name="connsiteY7" fmla="*/ 639182 h 1313807"/>
              <a:gd name="connsiteX8" fmla="*/ 7065785 w 7065785"/>
              <a:gd name="connsiteY8" fmla="*/ 1313807 h 1313807"/>
              <a:gd name="connsiteX9" fmla="*/ 2944077 w 7065785"/>
              <a:gd name="connsiteY9" fmla="*/ 1313807 h 1313807"/>
              <a:gd name="connsiteX10" fmla="*/ 1177631 w 7065785"/>
              <a:gd name="connsiteY10" fmla="*/ 1313807 h 1313807"/>
              <a:gd name="connsiteX11" fmla="*/ 1177631 w 7065785"/>
              <a:gd name="connsiteY11" fmla="*/ 1313807 h 1313807"/>
              <a:gd name="connsiteX12" fmla="*/ 0 w 7065785"/>
              <a:gd name="connsiteY12" fmla="*/ 1313807 h 1313807"/>
              <a:gd name="connsiteX13" fmla="*/ 0 w 7065785"/>
              <a:gd name="connsiteY13" fmla="*/ 639182 h 1313807"/>
              <a:gd name="connsiteX14" fmla="*/ 0 w 7065785"/>
              <a:gd name="connsiteY14" fmla="*/ 350057 h 1313807"/>
              <a:gd name="connsiteX15" fmla="*/ 0 w 7065785"/>
              <a:gd name="connsiteY15" fmla="*/ 350057 h 1313807"/>
              <a:gd name="connsiteX16" fmla="*/ 0 w 7065785"/>
              <a:gd name="connsiteY16" fmla="*/ 157307 h 1313807"/>
              <a:gd name="connsiteX0" fmla="*/ 0 w 7065785"/>
              <a:gd name="connsiteY0" fmla="*/ 157307 h 1313807"/>
              <a:gd name="connsiteX1" fmla="*/ 760609 w 7065785"/>
              <a:gd name="connsiteY1" fmla="*/ 157307 h 1313807"/>
              <a:gd name="connsiteX2" fmla="*/ 523009 w 7065785"/>
              <a:gd name="connsiteY2" fmla="*/ 0 h 1313807"/>
              <a:gd name="connsiteX3" fmla="*/ 1351497 w 7065785"/>
              <a:gd name="connsiteY3" fmla="*/ 149687 h 1313807"/>
              <a:gd name="connsiteX4" fmla="*/ 7065785 w 7065785"/>
              <a:gd name="connsiteY4" fmla="*/ 157307 h 1313807"/>
              <a:gd name="connsiteX5" fmla="*/ 7065785 w 7065785"/>
              <a:gd name="connsiteY5" fmla="*/ 350057 h 1313807"/>
              <a:gd name="connsiteX6" fmla="*/ 7065785 w 7065785"/>
              <a:gd name="connsiteY6" fmla="*/ 350057 h 1313807"/>
              <a:gd name="connsiteX7" fmla="*/ 7065785 w 7065785"/>
              <a:gd name="connsiteY7" fmla="*/ 639182 h 1313807"/>
              <a:gd name="connsiteX8" fmla="*/ 7065785 w 7065785"/>
              <a:gd name="connsiteY8" fmla="*/ 1313807 h 1313807"/>
              <a:gd name="connsiteX9" fmla="*/ 2944077 w 7065785"/>
              <a:gd name="connsiteY9" fmla="*/ 1313807 h 1313807"/>
              <a:gd name="connsiteX10" fmla="*/ 1177631 w 7065785"/>
              <a:gd name="connsiteY10" fmla="*/ 1313807 h 1313807"/>
              <a:gd name="connsiteX11" fmla="*/ 1177631 w 7065785"/>
              <a:gd name="connsiteY11" fmla="*/ 1313807 h 1313807"/>
              <a:gd name="connsiteX12" fmla="*/ 0 w 7065785"/>
              <a:gd name="connsiteY12" fmla="*/ 1313807 h 1313807"/>
              <a:gd name="connsiteX13" fmla="*/ 0 w 7065785"/>
              <a:gd name="connsiteY13" fmla="*/ 639182 h 1313807"/>
              <a:gd name="connsiteX14" fmla="*/ 0 w 7065785"/>
              <a:gd name="connsiteY14" fmla="*/ 350057 h 1313807"/>
              <a:gd name="connsiteX15" fmla="*/ 0 w 7065785"/>
              <a:gd name="connsiteY15" fmla="*/ 350057 h 1313807"/>
              <a:gd name="connsiteX16" fmla="*/ 0 w 7065785"/>
              <a:gd name="connsiteY16" fmla="*/ 157307 h 1313807"/>
              <a:gd name="connsiteX0" fmla="*/ 0 w 7065785"/>
              <a:gd name="connsiteY0" fmla="*/ 172317 h 1328817"/>
              <a:gd name="connsiteX1" fmla="*/ 760609 w 7065785"/>
              <a:gd name="connsiteY1" fmla="*/ 172317 h 1328817"/>
              <a:gd name="connsiteX2" fmla="*/ 1672265 w 7065785"/>
              <a:gd name="connsiteY2" fmla="*/ 0 h 1328817"/>
              <a:gd name="connsiteX3" fmla="*/ 1351497 w 7065785"/>
              <a:gd name="connsiteY3" fmla="*/ 164697 h 1328817"/>
              <a:gd name="connsiteX4" fmla="*/ 7065785 w 7065785"/>
              <a:gd name="connsiteY4" fmla="*/ 172317 h 1328817"/>
              <a:gd name="connsiteX5" fmla="*/ 7065785 w 7065785"/>
              <a:gd name="connsiteY5" fmla="*/ 365067 h 1328817"/>
              <a:gd name="connsiteX6" fmla="*/ 7065785 w 7065785"/>
              <a:gd name="connsiteY6" fmla="*/ 365067 h 1328817"/>
              <a:gd name="connsiteX7" fmla="*/ 7065785 w 7065785"/>
              <a:gd name="connsiteY7" fmla="*/ 654192 h 1328817"/>
              <a:gd name="connsiteX8" fmla="*/ 7065785 w 7065785"/>
              <a:gd name="connsiteY8" fmla="*/ 1328817 h 1328817"/>
              <a:gd name="connsiteX9" fmla="*/ 2944077 w 7065785"/>
              <a:gd name="connsiteY9" fmla="*/ 1328817 h 1328817"/>
              <a:gd name="connsiteX10" fmla="*/ 1177631 w 7065785"/>
              <a:gd name="connsiteY10" fmla="*/ 1328817 h 1328817"/>
              <a:gd name="connsiteX11" fmla="*/ 1177631 w 7065785"/>
              <a:gd name="connsiteY11" fmla="*/ 1328817 h 1328817"/>
              <a:gd name="connsiteX12" fmla="*/ 0 w 7065785"/>
              <a:gd name="connsiteY12" fmla="*/ 1328817 h 1328817"/>
              <a:gd name="connsiteX13" fmla="*/ 0 w 7065785"/>
              <a:gd name="connsiteY13" fmla="*/ 654192 h 1328817"/>
              <a:gd name="connsiteX14" fmla="*/ 0 w 7065785"/>
              <a:gd name="connsiteY14" fmla="*/ 365067 h 1328817"/>
              <a:gd name="connsiteX15" fmla="*/ 0 w 7065785"/>
              <a:gd name="connsiteY15" fmla="*/ 365067 h 1328817"/>
              <a:gd name="connsiteX16" fmla="*/ 0 w 7065785"/>
              <a:gd name="connsiteY16" fmla="*/ 172317 h 1328817"/>
              <a:gd name="connsiteX0" fmla="*/ 0 w 7065785"/>
              <a:gd name="connsiteY0" fmla="*/ 224854 h 1381354"/>
              <a:gd name="connsiteX1" fmla="*/ 760609 w 7065785"/>
              <a:gd name="connsiteY1" fmla="*/ 224854 h 1381354"/>
              <a:gd name="connsiteX2" fmla="*/ 1372762 w 7065785"/>
              <a:gd name="connsiteY2" fmla="*/ 0 h 1381354"/>
              <a:gd name="connsiteX3" fmla="*/ 1351497 w 7065785"/>
              <a:gd name="connsiteY3" fmla="*/ 217234 h 1381354"/>
              <a:gd name="connsiteX4" fmla="*/ 7065785 w 7065785"/>
              <a:gd name="connsiteY4" fmla="*/ 224854 h 1381354"/>
              <a:gd name="connsiteX5" fmla="*/ 7065785 w 7065785"/>
              <a:gd name="connsiteY5" fmla="*/ 417604 h 1381354"/>
              <a:gd name="connsiteX6" fmla="*/ 7065785 w 7065785"/>
              <a:gd name="connsiteY6" fmla="*/ 417604 h 1381354"/>
              <a:gd name="connsiteX7" fmla="*/ 7065785 w 7065785"/>
              <a:gd name="connsiteY7" fmla="*/ 706729 h 1381354"/>
              <a:gd name="connsiteX8" fmla="*/ 7065785 w 7065785"/>
              <a:gd name="connsiteY8" fmla="*/ 1381354 h 1381354"/>
              <a:gd name="connsiteX9" fmla="*/ 2944077 w 7065785"/>
              <a:gd name="connsiteY9" fmla="*/ 1381354 h 1381354"/>
              <a:gd name="connsiteX10" fmla="*/ 1177631 w 7065785"/>
              <a:gd name="connsiteY10" fmla="*/ 1381354 h 1381354"/>
              <a:gd name="connsiteX11" fmla="*/ 1177631 w 7065785"/>
              <a:gd name="connsiteY11" fmla="*/ 1381354 h 1381354"/>
              <a:gd name="connsiteX12" fmla="*/ 0 w 7065785"/>
              <a:gd name="connsiteY12" fmla="*/ 1381354 h 1381354"/>
              <a:gd name="connsiteX13" fmla="*/ 0 w 7065785"/>
              <a:gd name="connsiteY13" fmla="*/ 706729 h 1381354"/>
              <a:gd name="connsiteX14" fmla="*/ 0 w 7065785"/>
              <a:gd name="connsiteY14" fmla="*/ 417604 h 1381354"/>
              <a:gd name="connsiteX15" fmla="*/ 0 w 7065785"/>
              <a:gd name="connsiteY15" fmla="*/ 417604 h 1381354"/>
              <a:gd name="connsiteX16" fmla="*/ 0 w 7065785"/>
              <a:gd name="connsiteY16" fmla="*/ 224854 h 1381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65785" h="1381354">
                <a:moveTo>
                  <a:pt x="0" y="224854"/>
                </a:moveTo>
                <a:lnTo>
                  <a:pt x="760609" y="224854"/>
                </a:lnTo>
                <a:lnTo>
                  <a:pt x="1372762" y="0"/>
                </a:lnTo>
                <a:lnTo>
                  <a:pt x="1351497" y="217234"/>
                </a:lnTo>
                <a:lnTo>
                  <a:pt x="7065785" y="224854"/>
                </a:lnTo>
                <a:lnTo>
                  <a:pt x="7065785" y="417604"/>
                </a:lnTo>
                <a:lnTo>
                  <a:pt x="7065785" y="417604"/>
                </a:lnTo>
                <a:lnTo>
                  <a:pt x="7065785" y="706729"/>
                </a:lnTo>
                <a:lnTo>
                  <a:pt x="7065785" y="1381354"/>
                </a:lnTo>
                <a:lnTo>
                  <a:pt x="2944077" y="1381354"/>
                </a:lnTo>
                <a:lnTo>
                  <a:pt x="1177631" y="1381354"/>
                </a:lnTo>
                <a:lnTo>
                  <a:pt x="1177631" y="1381354"/>
                </a:lnTo>
                <a:lnTo>
                  <a:pt x="0" y="1381354"/>
                </a:lnTo>
                <a:lnTo>
                  <a:pt x="0" y="706729"/>
                </a:lnTo>
                <a:lnTo>
                  <a:pt x="0" y="417604"/>
                </a:lnTo>
                <a:lnTo>
                  <a:pt x="0" y="417604"/>
                </a:lnTo>
                <a:lnTo>
                  <a:pt x="0" y="224854"/>
                </a:lnTo>
                <a:close/>
              </a:path>
            </a:pathLst>
          </a:custGeom>
          <a:solidFill>
            <a:schemeClr val="bg1"/>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t"/>
          <a:lstStyle/>
          <a:p>
            <a:pPr algn="ctr"/>
            <a:endParaRPr kumimoji="1" lang="ja-JP" altLang="en-US" sz="1050" b="1" dirty="0">
              <a:solidFill>
                <a:schemeClr val="tx1"/>
              </a:solidFill>
              <a:latin typeface="メイリオ" panose="020B0604030504040204" pitchFamily="50" charset="-128"/>
              <a:ea typeface="メイリオ" panose="020B0604030504040204" pitchFamily="50" charset="-128"/>
            </a:endParaRPr>
          </a:p>
        </p:txBody>
      </p:sp>
      <p:sp>
        <p:nvSpPr>
          <p:cNvPr id="66" name="角丸四角形 65"/>
          <p:cNvSpPr/>
          <p:nvPr/>
        </p:nvSpPr>
        <p:spPr>
          <a:xfrm>
            <a:off x="386535" y="2168860"/>
            <a:ext cx="1500826" cy="391164"/>
          </a:xfrm>
          <a:prstGeom prst="roundRect">
            <a:avLst>
              <a:gd name="adj" fmla="val 22172"/>
            </a:avLst>
          </a:prstGeom>
          <a:noFill/>
          <a:ln w="6350">
            <a:noFill/>
            <a:prstDash val="solid"/>
          </a:ln>
        </p:spPr>
        <p:style>
          <a:lnRef idx="2">
            <a:schemeClr val="accent1"/>
          </a:lnRef>
          <a:fillRef idx="1">
            <a:schemeClr val="lt1"/>
          </a:fillRef>
          <a:effectRef idx="0">
            <a:schemeClr val="accent1"/>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tab pos="266700" algn="l"/>
              </a:tabLst>
              <a:defRPr/>
            </a:pPr>
            <a:r>
              <a:rPr kumimoji="1" lang="ja-JP" altLang="en-US" sz="1100" b="1"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200" b="1"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基本的な流れ</a:t>
            </a:r>
            <a:endParaRPr kumimoji="1" lang="ja-JP" altLang="en-US" sz="105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grpSp>
        <p:nvGrpSpPr>
          <p:cNvPr id="48" name="グループ化 47"/>
          <p:cNvGrpSpPr/>
          <p:nvPr/>
        </p:nvGrpSpPr>
        <p:grpSpPr>
          <a:xfrm>
            <a:off x="620385" y="2449160"/>
            <a:ext cx="8047070" cy="965959"/>
            <a:chOff x="9457700" y="683695"/>
            <a:chExt cx="10103492" cy="1212809"/>
          </a:xfrm>
        </p:grpSpPr>
        <p:sp>
          <p:nvSpPr>
            <p:cNvPr id="49" name="山形 48"/>
            <p:cNvSpPr/>
            <p:nvPr/>
          </p:nvSpPr>
          <p:spPr>
            <a:xfrm>
              <a:off x="15005221" y="683695"/>
              <a:ext cx="2168179" cy="896995"/>
            </a:xfrm>
            <a:prstGeom prst="chevron">
              <a:avLst>
                <a:gd name="adj" fmla="val 48300"/>
              </a:avLst>
            </a:prstGeom>
            <a:solidFill>
              <a:schemeClr val="accent5"/>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rtlCol="0" anchor="ctr"/>
            <a:lstStyle/>
            <a:p>
              <a:pPr>
                <a:lnSpc>
                  <a:spcPts val="2000"/>
                </a:lnSpc>
              </a:pPr>
              <a:r>
                <a:rPr kumimoji="1" lang="ja-JP" altLang="en-US" sz="1100" b="1" dirty="0">
                  <a:solidFill>
                    <a:schemeClr val="bg1"/>
                  </a:solidFill>
                  <a:latin typeface="メイリオ" panose="020B0604030504040204" pitchFamily="50" charset="-128"/>
                  <a:ea typeface="メイリオ" panose="020B0604030504040204" pitchFamily="50" charset="-128"/>
                </a:rPr>
                <a:t>　結果公表</a:t>
              </a:r>
              <a:endParaRPr kumimoji="1" lang="en-US" altLang="ja-JP" sz="1100" b="1" dirty="0">
                <a:solidFill>
                  <a:schemeClr val="bg1"/>
                </a:solidFill>
                <a:latin typeface="メイリオ" panose="020B0604030504040204" pitchFamily="50" charset="-128"/>
                <a:ea typeface="メイリオ" panose="020B0604030504040204" pitchFamily="50" charset="-128"/>
              </a:endParaRPr>
            </a:p>
            <a:p>
              <a:pPr>
                <a:lnSpc>
                  <a:spcPts val="1000"/>
                </a:lnSpc>
              </a:pPr>
              <a:r>
                <a:rPr lang="ja-JP" altLang="en-US" sz="700" b="1" dirty="0">
                  <a:solidFill>
                    <a:schemeClr val="bg1"/>
                  </a:solidFill>
                  <a:latin typeface="メイリオ" panose="020B0604030504040204" pitchFamily="50" charset="-128"/>
                  <a:ea typeface="メイリオ" panose="020B0604030504040204" pitchFamily="50" charset="-128"/>
                </a:rPr>
                <a:t>　結果概要の作成</a:t>
              </a:r>
              <a:endParaRPr lang="en-US" altLang="ja-JP" sz="700" b="1" dirty="0">
                <a:solidFill>
                  <a:schemeClr val="bg1"/>
                </a:solidFill>
                <a:latin typeface="メイリオ" panose="020B0604030504040204" pitchFamily="50" charset="-128"/>
                <a:ea typeface="メイリオ" panose="020B0604030504040204" pitchFamily="50" charset="-128"/>
              </a:endParaRPr>
            </a:p>
            <a:p>
              <a:pPr>
                <a:lnSpc>
                  <a:spcPts val="1000"/>
                </a:lnSpc>
              </a:pPr>
              <a:r>
                <a:rPr kumimoji="1" lang="ja-JP" altLang="en-US" sz="700" b="1" dirty="0">
                  <a:solidFill>
                    <a:schemeClr val="bg1"/>
                  </a:solidFill>
                  <a:latin typeface="メイリオ" panose="020B0604030504040204" pitchFamily="50" charset="-128"/>
                  <a:ea typeface="メイリオ" panose="020B0604030504040204" pitchFamily="50" charset="-128"/>
                </a:rPr>
                <a:t>　参加企業への確認</a:t>
              </a:r>
              <a:endParaRPr kumimoji="1" lang="en-US" altLang="ja-JP" sz="700" b="1" dirty="0">
                <a:solidFill>
                  <a:schemeClr val="bg1"/>
                </a:solidFill>
                <a:latin typeface="メイリオ" panose="020B0604030504040204" pitchFamily="50" charset="-128"/>
                <a:ea typeface="メイリオ" panose="020B0604030504040204" pitchFamily="50" charset="-128"/>
              </a:endParaRPr>
            </a:p>
            <a:p>
              <a:pPr algn="ctr">
                <a:lnSpc>
                  <a:spcPts val="1200"/>
                </a:lnSpc>
              </a:pPr>
              <a:endParaRPr kumimoji="1" lang="ja-JP" altLang="en-US" sz="700" dirty="0">
                <a:solidFill>
                  <a:schemeClr val="bg1"/>
                </a:solidFill>
                <a:latin typeface="メイリオ" panose="020B0604030504040204" pitchFamily="50" charset="-128"/>
                <a:ea typeface="メイリオ" panose="020B0604030504040204" pitchFamily="50" charset="-128"/>
              </a:endParaRPr>
            </a:p>
          </p:txBody>
        </p:sp>
        <p:sp>
          <p:nvSpPr>
            <p:cNvPr id="50" name="ホームベース 49"/>
            <p:cNvSpPr/>
            <p:nvPr/>
          </p:nvSpPr>
          <p:spPr>
            <a:xfrm>
              <a:off x="9457700" y="683695"/>
              <a:ext cx="1189976" cy="896995"/>
            </a:xfrm>
            <a:prstGeom prst="homePlate">
              <a:avLst>
                <a:gd name="adj" fmla="val 47452"/>
              </a:avLst>
            </a:prstGeom>
            <a:solidFill>
              <a:schemeClr val="accent5"/>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rIns="72000" bIns="108000" rtlCol="0" anchor="ctr"/>
            <a:lstStyle/>
            <a:p>
              <a:pPr algn="ctr">
                <a:lnSpc>
                  <a:spcPts val="2000"/>
                </a:lnSpc>
              </a:pPr>
              <a:r>
                <a:rPr kumimoji="1" lang="ja-JP" altLang="en-US" sz="1100" b="1" dirty="0">
                  <a:solidFill>
                    <a:schemeClr val="bg1"/>
                  </a:solidFill>
                  <a:latin typeface="メイリオ" panose="020B0604030504040204" pitchFamily="50" charset="-128"/>
                  <a:ea typeface="メイリオ" panose="020B0604030504040204" pitchFamily="50" charset="-128"/>
                </a:rPr>
                <a:t>実施準備</a:t>
              </a:r>
              <a:endParaRPr kumimoji="1" lang="en-US" altLang="ja-JP" sz="1100" b="1" dirty="0">
                <a:solidFill>
                  <a:schemeClr val="bg1"/>
                </a:solidFill>
                <a:latin typeface="メイリオ" panose="020B0604030504040204" pitchFamily="50" charset="-128"/>
                <a:ea typeface="メイリオ" panose="020B0604030504040204" pitchFamily="50" charset="-128"/>
              </a:endParaRPr>
            </a:p>
            <a:p>
              <a:pPr algn="ctr">
                <a:lnSpc>
                  <a:spcPts val="1000"/>
                </a:lnSpc>
              </a:pPr>
              <a:r>
                <a:rPr lang="ja-JP" altLang="en-US" sz="700" b="1" dirty="0">
                  <a:solidFill>
                    <a:schemeClr val="bg1"/>
                  </a:solidFill>
                  <a:latin typeface="メイリオ" panose="020B0604030504040204" pitchFamily="50" charset="-128"/>
                  <a:ea typeface="メイリオ" panose="020B0604030504040204" pitchFamily="50" charset="-128"/>
                </a:rPr>
                <a:t>庁内調整</a:t>
              </a:r>
              <a:endParaRPr lang="en-US" altLang="ja-JP" sz="700" b="1" dirty="0">
                <a:solidFill>
                  <a:schemeClr val="bg1"/>
                </a:solidFill>
                <a:latin typeface="メイリオ" panose="020B0604030504040204" pitchFamily="50" charset="-128"/>
                <a:ea typeface="メイリオ" panose="020B0604030504040204" pitchFamily="50" charset="-128"/>
              </a:endParaRPr>
            </a:p>
            <a:p>
              <a:pPr algn="ctr">
                <a:lnSpc>
                  <a:spcPts val="1000"/>
                </a:lnSpc>
              </a:pPr>
              <a:r>
                <a:rPr kumimoji="1" lang="ja-JP" altLang="en-US" sz="700" b="1" dirty="0">
                  <a:solidFill>
                    <a:schemeClr val="bg1"/>
                  </a:solidFill>
                  <a:latin typeface="メイリオ" panose="020B0604030504040204" pitchFamily="50" charset="-128"/>
                  <a:ea typeface="メイリオ" panose="020B0604030504040204" pitchFamily="50" charset="-128"/>
                </a:rPr>
                <a:t>地元周知</a:t>
              </a:r>
              <a:endParaRPr kumimoji="1" lang="en-US" altLang="ja-JP" sz="700" b="1" dirty="0">
                <a:solidFill>
                  <a:schemeClr val="bg1"/>
                </a:solidFill>
                <a:latin typeface="メイリオ" panose="020B0604030504040204" pitchFamily="50" charset="-128"/>
                <a:ea typeface="メイリオ" panose="020B0604030504040204" pitchFamily="50" charset="-128"/>
              </a:endParaRPr>
            </a:p>
            <a:p>
              <a:pPr algn="ctr">
                <a:lnSpc>
                  <a:spcPts val="1000"/>
                </a:lnSpc>
              </a:pPr>
              <a:endParaRPr kumimoji="1" lang="ja-JP" altLang="en-US" sz="700" dirty="0">
                <a:solidFill>
                  <a:schemeClr val="bg1"/>
                </a:solidFill>
                <a:latin typeface="メイリオ" panose="020B0604030504040204" pitchFamily="50" charset="-128"/>
                <a:ea typeface="メイリオ" panose="020B0604030504040204" pitchFamily="50" charset="-128"/>
              </a:endParaRPr>
            </a:p>
          </p:txBody>
        </p:sp>
        <p:sp>
          <p:nvSpPr>
            <p:cNvPr id="51" name="山形 50"/>
            <p:cNvSpPr/>
            <p:nvPr/>
          </p:nvSpPr>
          <p:spPr>
            <a:xfrm>
              <a:off x="10279881" y="683695"/>
              <a:ext cx="2385265" cy="896995"/>
            </a:xfrm>
            <a:prstGeom prst="chevron">
              <a:avLst>
                <a:gd name="adj" fmla="val 48300"/>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36000" rIns="0" bIns="108000" rtlCol="0" anchor="ctr"/>
            <a:lstStyle/>
            <a:p>
              <a:pPr>
                <a:lnSpc>
                  <a:spcPts val="2000"/>
                </a:lnSpc>
              </a:pPr>
              <a:r>
                <a:rPr kumimoji="1" lang="ja-JP" altLang="en-US" sz="1100" b="1" dirty="0">
                  <a:solidFill>
                    <a:schemeClr val="bg1"/>
                  </a:solidFill>
                  <a:latin typeface="メイリオ" panose="020B0604030504040204" pitchFamily="50" charset="-128"/>
                  <a:ea typeface="メイリオ" panose="020B0604030504040204" pitchFamily="50" charset="-128"/>
                </a:rPr>
                <a:t>実施公表</a:t>
              </a:r>
              <a:endParaRPr kumimoji="1" lang="en-US" altLang="ja-JP" sz="1100" b="1" dirty="0">
                <a:solidFill>
                  <a:schemeClr val="bg1"/>
                </a:solidFill>
                <a:latin typeface="メイリオ" panose="020B0604030504040204" pitchFamily="50" charset="-128"/>
                <a:ea typeface="メイリオ" panose="020B0604030504040204" pitchFamily="50" charset="-128"/>
              </a:endParaRPr>
            </a:p>
            <a:p>
              <a:pPr>
                <a:lnSpc>
                  <a:spcPts val="1000"/>
                </a:lnSpc>
              </a:pPr>
              <a:r>
                <a:rPr lang="ja-JP" altLang="en-US" sz="700" b="1" dirty="0">
                  <a:solidFill>
                    <a:schemeClr val="bg1"/>
                  </a:solidFill>
                  <a:latin typeface="メイリオ" panose="020B0604030504040204" pitchFamily="50" charset="-128"/>
                  <a:ea typeface="メイリオ" panose="020B0604030504040204" pitchFamily="50" charset="-128"/>
                </a:rPr>
                <a:t>実施要領の公表</a:t>
              </a:r>
              <a:endParaRPr lang="en-US" altLang="ja-JP" sz="700" b="1" dirty="0">
                <a:solidFill>
                  <a:schemeClr val="bg1"/>
                </a:solidFill>
                <a:latin typeface="メイリオ" panose="020B0604030504040204" pitchFamily="50" charset="-128"/>
                <a:ea typeface="メイリオ" panose="020B0604030504040204" pitchFamily="50" charset="-128"/>
              </a:endParaRPr>
            </a:p>
            <a:p>
              <a:pPr>
                <a:lnSpc>
                  <a:spcPts val="1000"/>
                </a:lnSpc>
              </a:pPr>
              <a:r>
                <a:rPr kumimoji="1" lang="ja-JP" altLang="en-US" sz="700" b="1" dirty="0">
                  <a:solidFill>
                    <a:schemeClr val="bg1"/>
                  </a:solidFill>
                  <a:latin typeface="メイリオ" panose="020B0604030504040204" pitchFamily="50" charset="-128"/>
                  <a:ea typeface="メイリオ" panose="020B0604030504040204" pitchFamily="50" charset="-128"/>
                </a:rPr>
                <a:t>参加事業者の募集</a:t>
              </a:r>
              <a:endParaRPr kumimoji="1" lang="en-US" altLang="ja-JP" sz="700" b="1" dirty="0">
                <a:solidFill>
                  <a:schemeClr val="bg1"/>
                </a:solidFill>
                <a:latin typeface="メイリオ" panose="020B0604030504040204" pitchFamily="50" charset="-128"/>
                <a:ea typeface="メイリオ" panose="020B0604030504040204" pitchFamily="50" charset="-128"/>
              </a:endParaRPr>
            </a:p>
            <a:p>
              <a:pPr>
                <a:lnSpc>
                  <a:spcPts val="1000"/>
                </a:lnSpc>
              </a:pPr>
              <a:r>
                <a:rPr lang="ja-JP" altLang="en-US" sz="700" b="1" dirty="0">
                  <a:solidFill>
                    <a:schemeClr val="bg1"/>
                  </a:solidFill>
                  <a:latin typeface="メイリオ" panose="020B0604030504040204" pitchFamily="50" charset="-128"/>
                  <a:ea typeface="メイリオ" panose="020B0604030504040204" pitchFamily="50" charset="-128"/>
                </a:rPr>
                <a:t>関係団体へ周知協力依頼</a:t>
              </a:r>
              <a:endParaRPr kumimoji="1" lang="ja-JP" altLang="en-US" sz="700" b="1" dirty="0">
                <a:solidFill>
                  <a:schemeClr val="bg1"/>
                </a:solidFill>
                <a:latin typeface="メイリオ" panose="020B0604030504040204" pitchFamily="50" charset="-128"/>
                <a:ea typeface="メイリオ" panose="020B0604030504040204" pitchFamily="50" charset="-128"/>
              </a:endParaRPr>
            </a:p>
          </p:txBody>
        </p:sp>
        <p:sp>
          <p:nvSpPr>
            <p:cNvPr id="52" name="山形 51"/>
            <p:cNvSpPr/>
            <p:nvPr/>
          </p:nvSpPr>
          <p:spPr>
            <a:xfrm>
              <a:off x="12294694" y="683695"/>
              <a:ext cx="1854757" cy="896995"/>
            </a:xfrm>
            <a:prstGeom prst="chevron">
              <a:avLst>
                <a:gd name="adj" fmla="val 48300"/>
              </a:avLst>
            </a:prstGeom>
            <a:solidFill>
              <a:schemeClr val="accent5"/>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rtlCol="0" anchor="ctr"/>
            <a:lstStyle/>
            <a:p>
              <a:pPr algn="ctr">
                <a:lnSpc>
                  <a:spcPts val="2000"/>
                </a:lnSpc>
              </a:pPr>
              <a:r>
                <a:rPr kumimoji="1" lang="ja-JP" altLang="en-US" sz="1100" b="1" dirty="0">
                  <a:solidFill>
                    <a:schemeClr val="bg1"/>
                  </a:solidFill>
                  <a:latin typeface="メイリオ" panose="020B0604030504040204" pitchFamily="50" charset="-128"/>
                  <a:ea typeface="メイリオ" panose="020B0604030504040204" pitchFamily="50" charset="-128"/>
                </a:rPr>
                <a:t>事前説明</a:t>
              </a:r>
              <a:endParaRPr kumimoji="1" lang="en-US" altLang="ja-JP" sz="1100" b="1" dirty="0">
                <a:solidFill>
                  <a:schemeClr val="bg1"/>
                </a:solidFill>
                <a:latin typeface="メイリオ" panose="020B0604030504040204" pitchFamily="50" charset="-128"/>
                <a:ea typeface="メイリオ" panose="020B0604030504040204" pitchFamily="50" charset="-128"/>
              </a:endParaRPr>
            </a:p>
            <a:p>
              <a:pPr algn="ctr">
                <a:lnSpc>
                  <a:spcPts val="1000"/>
                </a:lnSpc>
              </a:pPr>
              <a:r>
                <a:rPr lang="ja-JP" altLang="en-US" sz="700" b="1" dirty="0">
                  <a:solidFill>
                    <a:schemeClr val="bg1"/>
                  </a:solidFill>
                  <a:latin typeface="メイリオ" panose="020B0604030504040204" pitchFamily="50" charset="-128"/>
                  <a:ea typeface="メイリオ" panose="020B0604030504040204" pitchFamily="50" charset="-128"/>
                </a:rPr>
                <a:t>事前説明会</a:t>
              </a:r>
              <a:endParaRPr lang="en-US" altLang="ja-JP" sz="700" b="1" dirty="0">
                <a:solidFill>
                  <a:schemeClr val="bg1"/>
                </a:solidFill>
                <a:latin typeface="メイリオ" panose="020B0604030504040204" pitchFamily="50" charset="-128"/>
                <a:ea typeface="メイリオ" panose="020B0604030504040204" pitchFamily="50" charset="-128"/>
              </a:endParaRPr>
            </a:p>
            <a:p>
              <a:pPr algn="ctr">
                <a:lnSpc>
                  <a:spcPts val="1000"/>
                </a:lnSpc>
              </a:pPr>
              <a:r>
                <a:rPr kumimoji="1" lang="ja-JP" altLang="en-US" sz="700" b="1" dirty="0">
                  <a:solidFill>
                    <a:schemeClr val="bg1"/>
                  </a:solidFill>
                  <a:latin typeface="メイリオ" panose="020B0604030504040204" pitchFamily="50" charset="-128"/>
                  <a:ea typeface="メイリオ" panose="020B0604030504040204" pitchFamily="50" charset="-128"/>
                </a:rPr>
                <a:t>現地説明会</a:t>
              </a:r>
              <a:endParaRPr kumimoji="1" lang="en-US" altLang="ja-JP" sz="700" b="1" dirty="0">
                <a:solidFill>
                  <a:schemeClr val="bg1"/>
                </a:solidFill>
                <a:latin typeface="メイリオ" panose="020B0604030504040204" pitchFamily="50" charset="-128"/>
                <a:ea typeface="メイリオ" panose="020B0604030504040204" pitchFamily="50" charset="-128"/>
              </a:endParaRPr>
            </a:p>
            <a:p>
              <a:pPr algn="ctr">
                <a:lnSpc>
                  <a:spcPts val="1000"/>
                </a:lnSpc>
              </a:pPr>
              <a:r>
                <a:rPr lang="ja-JP" altLang="en-US" sz="700" b="1" dirty="0">
                  <a:solidFill>
                    <a:schemeClr val="bg1"/>
                  </a:solidFill>
                  <a:latin typeface="メイリオ" panose="020B0604030504040204" pitchFamily="50" charset="-128"/>
                  <a:ea typeface="メイリオ" panose="020B0604030504040204" pitchFamily="50" charset="-128"/>
                </a:rPr>
                <a:t>（必要に応じて）</a:t>
              </a:r>
              <a:endParaRPr kumimoji="1" lang="ja-JP" altLang="en-US" sz="700" b="1" dirty="0">
                <a:solidFill>
                  <a:schemeClr val="bg1"/>
                </a:solidFill>
                <a:latin typeface="メイリオ" panose="020B0604030504040204" pitchFamily="50" charset="-128"/>
                <a:ea typeface="メイリオ" panose="020B0604030504040204" pitchFamily="50" charset="-128"/>
              </a:endParaRPr>
            </a:p>
          </p:txBody>
        </p:sp>
        <p:sp>
          <p:nvSpPr>
            <p:cNvPr id="53" name="山形 52"/>
            <p:cNvSpPr/>
            <p:nvPr/>
          </p:nvSpPr>
          <p:spPr>
            <a:xfrm>
              <a:off x="13790705" y="683695"/>
              <a:ext cx="1582495" cy="896995"/>
            </a:xfrm>
            <a:prstGeom prst="chevron">
              <a:avLst>
                <a:gd name="adj" fmla="val 46601"/>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72000" rtlCol="0" anchor="ctr"/>
            <a:lstStyle/>
            <a:p>
              <a:pPr algn="ctr">
                <a:lnSpc>
                  <a:spcPts val="2000"/>
                </a:lnSpc>
              </a:pPr>
              <a:r>
                <a:rPr kumimoji="1" lang="ja-JP" altLang="en-US" sz="1100" b="1" dirty="0">
                  <a:solidFill>
                    <a:schemeClr val="bg1"/>
                  </a:solidFill>
                  <a:latin typeface="メイリオ" panose="020B0604030504040204" pitchFamily="50" charset="-128"/>
                  <a:ea typeface="メイリオ" panose="020B0604030504040204" pitchFamily="50" charset="-128"/>
                </a:rPr>
                <a:t>対話</a:t>
              </a:r>
              <a:endParaRPr kumimoji="1" lang="en-US" altLang="ja-JP" sz="1100" b="1" dirty="0">
                <a:solidFill>
                  <a:schemeClr val="bg1"/>
                </a:solidFill>
                <a:latin typeface="メイリオ" panose="020B0604030504040204" pitchFamily="50" charset="-128"/>
                <a:ea typeface="メイリオ" panose="020B0604030504040204" pitchFamily="50" charset="-128"/>
              </a:endParaRPr>
            </a:p>
            <a:p>
              <a:pPr algn="ctr">
                <a:lnSpc>
                  <a:spcPts val="1000"/>
                </a:lnSpc>
              </a:pPr>
              <a:r>
                <a:rPr lang="ja-JP" altLang="en-US" sz="700" b="1" dirty="0">
                  <a:solidFill>
                    <a:schemeClr val="bg1"/>
                  </a:solidFill>
                  <a:latin typeface="メイリオ" panose="020B0604030504040204" pitchFamily="50" charset="-128"/>
                  <a:ea typeface="メイリオ" panose="020B0604030504040204" pitchFamily="50" charset="-128"/>
                </a:rPr>
                <a:t>個別実施</a:t>
              </a:r>
              <a:endParaRPr lang="en-US" altLang="ja-JP" sz="700" b="1" dirty="0">
                <a:solidFill>
                  <a:schemeClr val="bg1"/>
                </a:solidFill>
                <a:latin typeface="メイリオ" panose="020B0604030504040204" pitchFamily="50" charset="-128"/>
                <a:ea typeface="メイリオ" panose="020B0604030504040204" pitchFamily="50" charset="-128"/>
              </a:endParaRPr>
            </a:p>
            <a:p>
              <a:pPr algn="ctr">
                <a:lnSpc>
                  <a:spcPts val="1000"/>
                </a:lnSpc>
              </a:pPr>
              <a:endParaRPr kumimoji="1" lang="en-US" altLang="ja-JP" sz="700" dirty="0">
                <a:solidFill>
                  <a:schemeClr val="bg1"/>
                </a:solidFill>
                <a:latin typeface="メイリオ" panose="020B0604030504040204" pitchFamily="50" charset="-128"/>
                <a:ea typeface="メイリオ" panose="020B0604030504040204" pitchFamily="50" charset="-128"/>
              </a:endParaRPr>
            </a:p>
            <a:p>
              <a:pPr algn="ctr">
                <a:lnSpc>
                  <a:spcPts val="1000"/>
                </a:lnSpc>
              </a:pPr>
              <a:endParaRPr kumimoji="1" lang="ja-JP" altLang="en-US" sz="700" dirty="0">
                <a:solidFill>
                  <a:schemeClr val="bg1"/>
                </a:solidFill>
                <a:latin typeface="メイリオ" panose="020B0604030504040204" pitchFamily="50" charset="-128"/>
                <a:ea typeface="メイリオ" panose="020B0604030504040204" pitchFamily="50" charset="-128"/>
              </a:endParaRPr>
            </a:p>
          </p:txBody>
        </p:sp>
        <p:sp>
          <p:nvSpPr>
            <p:cNvPr id="55" name="楕円 54"/>
            <p:cNvSpPr/>
            <p:nvPr/>
          </p:nvSpPr>
          <p:spPr>
            <a:xfrm>
              <a:off x="18186354" y="771226"/>
              <a:ext cx="633175" cy="633175"/>
            </a:xfrm>
            <a:prstGeom prst="ellipse">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t"/>
            <a:lstStyle/>
            <a:p>
              <a:pPr algn="ctr"/>
              <a:r>
                <a:rPr kumimoji="1" lang="ja-JP" altLang="en-US" sz="900" dirty="0">
                  <a:solidFill>
                    <a:schemeClr val="tx1"/>
                  </a:solidFill>
                  <a:latin typeface="メイリオ" panose="020B0604030504040204" pitchFamily="50" charset="-128"/>
                  <a:ea typeface="メイリオ" panose="020B0604030504040204" pitchFamily="50" charset="-128"/>
                </a:rPr>
                <a:t>事業者公募</a:t>
              </a:r>
            </a:p>
          </p:txBody>
        </p:sp>
        <p:sp>
          <p:nvSpPr>
            <p:cNvPr id="56" name="楕円 55"/>
            <p:cNvSpPr/>
            <p:nvPr/>
          </p:nvSpPr>
          <p:spPr>
            <a:xfrm>
              <a:off x="17284126" y="771226"/>
              <a:ext cx="633175" cy="633175"/>
            </a:xfrm>
            <a:prstGeom prst="ellipse">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t"/>
            <a:lstStyle/>
            <a:p>
              <a:pPr algn="ctr"/>
              <a:r>
                <a:rPr kumimoji="1" lang="ja-JP" altLang="en-US" sz="900" dirty="0">
                  <a:solidFill>
                    <a:schemeClr val="tx1"/>
                  </a:solidFill>
                  <a:latin typeface="メイリオ" panose="020B0604030504040204" pitchFamily="50" charset="-128"/>
                  <a:ea typeface="メイリオ" panose="020B0604030504040204" pitchFamily="50" charset="-128"/>
                </a:rPr>
                <a:t>施策</a:t>
              </a:r>
              <a:endParaRPr kumimoji="1" lang="en-US" altLang="ja-JP" sz="900" dirty="0">
                <a:solidFill>
                  <a:schemeClr val="tx1"/>
                </a:solidFill>
                <a:latin typeface="メイリオ" panose="020B0604030504040204" pitchFamily="50" charset="-128"/>
                <a:ea typeface="メイリオ" panose="020B0604030504040204" pitchFamily="50" charset="-128"/>
              </a:endParaRPr>
            </a:p>
            <a:p>
              <a:pPr algn="ctr"/>
              <a:r>
                <a:rPr lang="ja-JP" altLang="en-US" sz="900" dirty="0">
                  <a:solidFill>
                    <a:schemeClr val="tx1"/>
                  </a:solidFill>
                  <a:latin typeface="メイリオ" panose="020B0604030504040204" pitchFamily="50" charset="-128"/>
                  <a:ea typeface="メイリオ" panose="020B0604030504040204" pitchFamily="50" charset="-128"/>
                </a:rPr>
                <a:t>検討</a:t>
              </a:r>
              <a:endParaRPr kumimoji="1" lang="ja-JP" altLang="en-US" sz="900" dirty="0">
                <a:solidFill>
                  <a:schemeClr val="tx1"/>
                </a:solidFill>
                <a:latin typeface="メイリオ" panose="020B0604030504040204" pitchFamily="50" charset="-128"/>
                <a:ea typeface="メイリオ" panose="020B0604030504040204" pitchFamily="50" charset="-128"/>
              </a:endParaRPr>
            </a:p>
          </p:txBody>
        </p:sp>
        <p:sp>
          <p:nvSpPr>
            <p:cNvPr id="59" name="右矢印 58"/>
            <p:cNvSpPr/>
            <p:nvPr/>
          </p:nvSpPr>
          <p:spPr>
            <a:xfrm>
              <a:off x="17011337" y="997803"/>
              <a:ext cx="270030" cy="180019"/>
            </a:xfrm>
            <a:prstGeom prst="rightArrow">
              <a:avLst/>
            </a:prstGeom>
            <a:solidFill>
              <a:schemeClr val="accent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t"/>
            <a:lstStyle/>
            <a:p>
              <a:pPr algn="ctr"/>
              <a:endParaRPr kumimoji="1" lang="ja-JP" altLang="en-US" sz="900" b="1" dirty="0">
                <a:solidFill>
                  <a:schemeClr val="tx1"/>
                </a:solidFill>
                <a:latin typeface="メイリオ" panose="020B0604030504040204" pitchFamily="50" charset="-128"/>
                <a:ea typeface="メイリオ" panose="020B0604030504040204" pitchFamily="50" charset="-128"/>
              </a:endParaRPr>
            </a:p>
          </p:txBody>
        </p:sp>
        <p:sp>
          <p:nvSpPr>
            <p:cNvPr id="60" name="右矢印 59"/>
            <p:cNvSpPr/>
            <p:nvPr/>
          </p:nvSpPr>
          <p:spPr>
            <a:xfrm>
              <a:off x="17915433" y="997803"/>
              <a:ext cx="270030" cy="180019"/>
            </a:xfrm>
            <a:prstGeom prst="rightArrow">
              <a:avLst/>
            </a:prstGeom>
            <a:solidFill>
              <a:schemeClr val="accent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t"/>
            <a:lstStyle/>
            <a:p>
              <a:pPr algn="ctr"/>
              <a:endParaRPr kumimoji="1" lang="ja-JP" altLang="en-US" sz="900" b="1" dirty="0">
                <a:solidFill>
                  <a:schemeClr val="tx1"/>
                </a:solidFill>
                <a:latin typeface="メイリオ" panose="020B0604030504040204" pitchFamily="50" charset="-128"/>
                <a:ea typeface="メイリオ" panose="020B0604030504040204" pitchFamily="50" charset="-128"/>
              </a:endParaRPr>
            </a:p>
          </p:txBody>
        </p:sp>
        <p:sp>
          <p:nvSpPr>
            <p:cNvPr id="61" name="正方形/長方形 60"/>
            <p:cNvSpPr/>
            <p:nvPr/>
          </p:nvSpPr>
          <p:spPr>
            <a:xfrm>
              <a:off x="16971451" y="1404400"/>
              <a:ext cx="1116375" cy="492104"/>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t"/>
            <a:lstStyle/>
            <a:p>
              <a:r>
                <a:rPr kumimoji="1" lang="ja-JP" altLang="en-US" sz="700" dirty="0">
                  <a:solidFill>
                    <a:schemeClr val="tx1"/>
                  </a:solidFill>
                  <a:latin typeface="メイリオ" panose="020B0604030504040204" pitchFamily="50" charset="-128"/>
                  <a:ea typeface="メイリオ" panose="020B0604030504040204" pitchFamily="50" charset="-128"/>
                </a:rPr>
                <a:t>対話等で把握したアイデアを踏まえ</a:t>
              </a:r>
              <a:endParaRPr kumimoji="1" lang="en-US" altLang="ja-JP" sz="700" dirty="0">
                <a:solidFill>
                  <a:schemeClr val="tx1"/>
                </a:solidFill>
                <a:latin typeface="メイリオ" panose="020B0604030504040204" pitchFamily="50" charset="-128"/>
                <a:ea typeface="メイリオ" panose="020B0604030504040204" pitchFamily="50" charset="-128"/>
              </a:endParaRPr>
            </a:p>
            <a:p>
              <a:r>
                <a:rPr lang="ja-JP" altLang="en-US" sz="700" dirty="0">
                  <a:solidFill>
                    <a:schemeClr val="tx1"/>
                  </a:solidFill>
                  <a:latin typeface="メイリオ" panose="020B0604030504040204" pitchFamily="50" charset="-128"/>
                  <a:ea typeface="メイリオ" panose="020B0604030504040204" pitchFamily="50" charset="-128"/>
                </a:rPr>
                <a:t>施策検討</a:t>
              </a:r>
              <a:endParaRPr kumimoji="1" lang="ja-JP" altLang="en-US" sz="700" dirty="0">
                <a:solidFill>
                  <a:schemeClr val="tx1"/>
                </a:solidFill>
                <a:latin typeface="メイリオ" panose="020B0604030504040204" pitchFamily="50" charset="-128"/>
                <a:ea typeface="メイリオ" panose="020B0604030504040204" pitchFamily="50" charset="-128"/>
              </a:endParaRPr>
            </a:p>
          </p:txBody>
        </p:sp>
        <p:sp>
          <p:nvSpPr>
            <p:cNvPr id="62" name="正方形/長方形 61"/>
            <p:cNvSpPr/>
            <p:nvPr/>
          </p:nvSpPr>
          <p:spPr>
            <a:xfrm>
              <a:off x="17977192" y="1404400"/>
              <a:ext cx="1584000" cy="492104"/>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t"/>
            <a:lstStyle/>
            <a:p>
              <a:r>
                <a:rPr kumimoji="1" lang="ja-JP" altLang="en-US" sz="700" dirty="0">
                  <a:solidFill>
                    <a:schemeClr val="tx1"/>
                  </a:solidFill>
                  <a:latin typeface="メイリオ" panose="020B0604030504040204" pitchFamily="50" charset="-128"/>
                  <a:ea typeface="メイリオ" panose="020B0604030504040204" pitchFamily="50" charset="-128"/>
                </a:rPr>
                <a:t>（公募を実施する場合）</a:t>
              </a:r>
              <a:endParaRPr kumimoji="1" lang="en-US" altLang="ja-JP" sz="700" dirty="0">
                <a:solidFill>
                  <a:schemeClr val="tx1"/>
                </a:solidFill>
                <a:latin typeface="メイリオ" panose="020B0604030504040204" pitchFamily="50" charset="-128"/>
                <a:ea typeface="メイリオ" panose="020B0604030504040204" pitchFamily="50" charset="-128"/>
              </a:endParaRPr>
            </a:p>
            <a:p>
              <a:r>
                <a:rPr lang="ja-JP" altLang="en-US" sz="700" dirty="0">
                  <a:solidFill>
                    <a:schemeClr val="tx1"/>
                  </a:solidFill>
                  <a:latin typeface="メイリオ" panose="020B0604030504040204" pitchFamily="50" charset="-128"/>
                  <a:ea typeface="メイリオ" panose="020B0604030504040204" pitchFamily="50" charset="-128"/>
                </a:rPr>
                <a:t>対話結果を踏まえ、</a:t>
              </a:r>
              <a:endParaRPr lang="en-US" altLang="ja-JP" sz="700" dirty="0">
                <a:solidFill>
                  <a:schemeClr val="tx1"/>
                </a:solidFill>
                <a:latin typeface="メイリオ" panose="020B0604030504040204" pitchFamily="50" charset="-128"/>
                <a:ea typeface="メイリオ" panose="020B0604030504040204" pitchFamily="50" charset="-128"/>
              </a:endParaRPr>
            </a:p>
            <a:p>
              <a:r>
                <a:rPr kumimoji="1" lang="ja-JP" altLang="en-US" sz="700" dirty="0">
                  <a:solidFill>
                    <a:schemeClr val="tx1"/>
                  </a:solidFill>
                  <a:latin typeface="メイリオ" panose="020B0604030504040204" pitchFamily="50" charset="-128"/>
                  <a:ea typeface="メイリオ" panose="020B0604030504040204" pitchFamily="50" charset="-128"/>
                </a:rPr>
                <a:t>公募要領を作成</a:t>
              </a:r>
            </a:p>
          </p:txBody>
        </p:sp>
      </p:grpSp>
      <p:sp>
        <p:nvSpPr>
          <p:cNvPr id="8" name="楕円 7"/>
          <p:cNvSpPr/>
          <p:nvPr/>
        </p:nvSpPr>
        <p:spPr>
          <a:xfrm>
            <a:off x="4211960" y="2348880"/>
            <a:ext cx="1004322" cy="1004322"/>
          </a:xfrm>
          <a:prstGeom prst="ellipse">
            <a:avLst/>
          </a:prstGeom>
          <a:noFill/>
          <a:ln w="28575">
            <a:solidFill>
              <a:srgbClr val="FFFF00"/>
            </a:solidFill>
          </a:ln>
          <a:effectLst>
            <a:glow rad="1016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lIns="72000" rIns="72000" rtlCol="0" anchor="t"/>
          <a:lstStyle/>
          <a:p>
            <a:pPr algn="ctr"/>
            <a:endParaRPr kumimoji="1" lang="ja-JP" altLang="en-US" sz="1050" b="1" dirty="0">
              <a:solidFill>
                <a:schemeClr val="tx1"/>
              </a:solidFill>
              <a:latin typeface="メイリオ" panose="020B0604030504040204" pitchFamily="50" charset="-128"/>
              <a:ea typeface="メイリオ" panose="020B0604030504040204" pitchFamily="50" charset="-128"/>
            </a:endParaRPr>
          </a:p>
        </p:txBody>
      </p:sp>
      <p:sp>
        <p:nvSpPr>
          <p:cNvPr id="2" name="雲 1">
            <a:extLst>
              <a:ext uri="{FF2B5EF4-FFF2-40B4-BE49-F238E27FC236}">
                <a16:creationId xmlns:a16="http://schemas.microsoft.com/office/drawing/2014/main" id="{884554A1-BBA7-4B3D-9AA6-D1A4336BE1B5}"/>
              </a:ext>
            </a:extLst>
          </p:cNvPr>
          <p:cNvSpPr/>
          <p:nvPr/>
        </p:nvSpPr>
        <p:spPr>
          <a:xfrm flipV="1">
            <a:off x="229130" y="4134538"/>
            <a:ext cx="1192520" cy="753152"/>
          </a:xfrm>
          <a:prstGeom prst="cloud">
            <a:avLst/>
          </a:prstGeom>
          <a:solidFill>
            <a:schemeClr val="bg1">
              <a:lumMod val="8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algn="ctr"/>
            <a:endParaRPr kumimoji="1" lang="ja-JP" altLang="en-US" sz="1400" dirty="0">
              <a:solidFill>
                <a:schemeClr val="tx1"/>
              </a:solidFill>
              <a:latin typeface="メイリオ" panose="020B0604030504040204" pitchFamily="50" charset="-128"/>
              <a:ea typeface="メイリオ" panose="020B0604030504040204" pitchFamily="50" charset="-128"/>
            </a:endParaRPr>
          </a:p>
        </p:txBody>
      </p:sp>
      <p:sp>
        <p:nvSpPr>
          <p:cNvPr id="68" name="雲 67">
            <a:extLst>
              <a:ext uri="{FF2B5EF4-FFF2-40B4-BE49-F238E27FC236}">
                <a16:creationId xmlns:a16="http://schemas.microsoft.com/office/drawing/2014/main" id="{470CE99A-5C87-4BE3-A2D7-762185938775}"/>
              </a:ext>
            </a:extLst>
          </p:cNvPr>
          <p:cNvSpPr/>
          <p:nvPr/>
        </p:nvSpPr>
        <p:spPr>
          <a:xfrm>
            <a:off x="235335" y="4960775"/>
            <a:ext cx="1050205" cy="792827"/>
          </a:xfrm>
          <a:prstGeom prst="cloud">
            <a:avLst/>
          </a:prstGeom>
          <a:solidFill>
            <a:schemeClr val="bg1">
              <a:lumMod val="8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algn="ctr"/>
            <a:endParaRPr kumimoji="1" lang="ja-JP" altLang="en-US" sz="1400" dirty="0">
              <a:solidFill>
                <a:schemeClr val="tx1"/>
              </a:solidFill>
              <a:latin typeface="メイリオ" panose="020B0604030504040204" pitchFamily="50" charset="-128"/>
              <a:ea typeface="メイリオ" panose="020B0604030504040204" pitchFamily="50" charset="-128"/>
            </a:endParaRPr>
          </a:p>
        </p:txBody>
      </p:sp>
      <p:sp>
        <p:nvSpPr>
          <p:cNvPr id="3" name="二等辺三角形 2">
            <a:extLst>
              <a:ext uri="{FF2B5EF4-FFF2-40B4-BE49-F238E27FC236}">
                <a16:creationId xmlns:a16="http://schemas.microsoft.com/office/drawing/2014/main" id="{8CEC376E-228C-48C5-AD64-409082C11971}"/>
              </a:ext>
            </a:extLst>
          </p:cNvPr>
          <p:cNvSpPr/>
          <p:nvPr/>
        </p:nvSpPr>
        <p:spPr>
          <a:xfrm rot="5400000">
            <a:off x="711485" y="5333229"/>
            <a:ext cx="1762859" cy="162509"/>
          </a:xfrm>
          <a:prstGeom prst="triangle">
            <a:avLst/>
          </a:prstGeom>
          <a:solidFill>
            <a:srgbClr val="4F81BD"/>
          </a:solidFill>
          <a:ln w="9525">
            <a:solidFill>
              <a:srgbClr val="4F81BD"/>
            </a:solid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t"/>
          <a:lstStyle/>
          <a:p>
            <a:pPr algn="ctr"/>
            <a:endParaRPr kumimoji="1" lang="ja-JP" altLang="en-US" sz="1050" b="1" dirty="0">
              <a:solidFill>
                <a:schemeClr val="tx1"/>
              </a:solidFill>
              <a:latin typeface="メイリオ" panose="020B0604030504040204" pitchFamily="50" charset="-128"/>
              <a:ea typeface="メイリオ" panose="020B0604030504040204" pitchFamily="50" charset="-128"/>
            </a:endParaRPr>
          </a:p>
        </p:txBody>
      </p:sp>
      <p:sp>
        <p:nvSpPr>
          <p:cNvPr id="4" name="正方形/長方形 3">
            <a:extLst>
              <a:ext uri="{FF2B5EF4-FFF2-40B4-BE49-F238E27FC236}">
                <a16:creationId xmlns:a16="http://schemas.microsoft.com/office/drawing/2014/main" id="{8E9A0E96-BE7D-4332-A7DE-51AB8236FB11}"/>
              </a:ext>
            </a:extLst>
          </p:cNvPr>
          <p:cNvSpPr/>
          <p:nvPr/>
        </p:nvSpPr>
        <p:spPr>
          <a:xfrm>
            <a:off x="206515" y="5153079"/>
            <a:ext cx="1106005" cy="481166"/>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algn="ctr"/>
            <a:r>
              <a:rPr lang="ja-JP" altLang="en-US" sz="1000" dirty="0">
                <a:solidFill>
                  <a:schemeClr val="tx1"/>
                </a:solidFill>
                <a:latin typeface="メイリオ" panose="020B0604030504040204" pitchFamily="50" charset="-128"/>
                <a:ea typeface="メイリオ" panose="020B0604030504040204" pitchFamily="50" charset="-128"/>
              </a:rPr>
              <a:t>市場ニーズとのかい離</a:t>
            </a:r>
            <a:endParaRPr kumimoji="1" lang="ja-JP" altLang="en-US" sz="1000" b="1" dirty="0">
              <a:solidFill>
                <a:schemeClr val="tx1"/>
              </a:solidFill>
              <a:latin typeface="メイリオ" panose="020B0604030504040204" pitchFamily="50" charset="-128"/>
              <a:ea typeface="メイリオ" panose="020B0604030504040204" pitchFamily="50" charset="-128"/>
            </a:endParaRPr>
          </a:p>
        </p:txBody>
      </p:sp>
      <p:sp>
        <p:nvSpPr>
          <p:cNvPr id="71" name="正方形/長方形 70">
            <a:extLst>
              <a:ext uri="{FF2B5EF4-FFF2-40B4-BE49-F238E27FC236}">
                <a16:creationId xmlns:a16="http://schemas.microsoft.com/office/drawing/2014/main" id="{5ADEF9B6-A0DE-4BBF-9EFB-1AA90B01D1C4}"/>
              </a:ext>
            </a:extLst>
          </p:cNvPr>
          <p:cNvSpPr/>
          <p:nvPr/>
        </p:nvSpPr>
        <p:spPr>
          <a:xfrm>
            <a:off x="279201" y="4269553"/>
            <a:ext cx="1015072" cy="472428"/>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algn="ctr"/>
            <a:r>
              <a:rPr lang="ja-JP" altLang="en-US" sz="1000" dirty="0">
                <a:solidFill>
                  <a:schemeClr val="tx1"/>
                </a:solidFill>
                <a:latin typeface="メイリオ" panose="020B0604030504040204" pitchFamily="50" charset="-128"/>
                <a:ea typeface="メイリオ" panose="020B0604030504040204" pitchFamily="50" charset="-128"/>
              </a:rPr>
              <a:t>活用策の</a:t>
            </a:r>
            <a:endParaRPr lang="en-US" altLang="ja-JP" sz="1000" dirty="0">
              <a:solidFill>
                <a:schemeClr val="tx1"/>
              </a:solidFill>
              <a:latin typeface="メイリオ" panose="020B0604030504040204" pitchFamily="50" charset="-128"/>
              <a:ea typeface="メイリオ" panose="020B0604030504040204" pitchFamily="50" charset="-128"/>
            </a:endParaRPr>
          </a:p>
          <a:p>
            <a:pPr algn="ctr"/>
            <a:r>
              <a:rPr lang="ja-JP" altLang="en-US" sz="1000" dirty="0">
                <a:solidFill>
                  <a:schemeClr val="tx1"/>
                </a:solidFill>
                <a:latin typeface="メイリオ" panose="020B0604030504040204" pitchFamily="50" charset="-128"/>
                <a:ea typeface="メイリオ" panose="020B0604030504040204" pitchFamily="50" charset="-128"/>
              </a:rPr>
              <a:t>アイデア不⾜</a:t>
            </a:r>
          </a:p>
        </p:txBody>
      </p:sp>
      <p:sp>
        <p:nvSpPr>
          <p:cNvPr id="73" name="角丸四角形 43">
            <a:extLst>
              <a:ext uri="{FF2B5EF4-FFF2-40B4-BE49-F238E27FC236}">
                <a16:creationId xmlns:a16="http://schemas.microsoft.com/office/drawing/2014/main" id="{3B04C5F3-A355-4ED0-8214-7AD7AD91641E}"/>
              </a:ext>
            </a:extLst>
          </p:cNvPr>
          <p:cNvSpPr/>
          <p:nvPr/>
        </p:nvSpPr>
        <p:spPr>
          <a:xfrm>
            <a:off x="4039764" y="5242554"/>
            <a:ext cx="2645260" cy="1283767"/>
          </a:xfrm>
          <a:prstGeom prst="rect">
            <a:avLst/>
          </a:prstGeom>
          <a:solidFill>
            <a:schemeClr val="bg1"/>
          </a:solidFill>
          <a:ln w="6350">
            <a:solidFill>
              <a:schemeClr val="tx1"/>
            </a:solidFill>
            <a:prstDash val="solid"/>
          </a:ln>
        </p:spPr>
        <p:style>
          <a:lnRef idx="2">
            <a:schemeClr val="accent1"/>
          </a:lnRef>
          <a:fillRef idx="1">
            <a:schemeClr val="lt1"/>
          </a:fillRef>
          <a:effectRef idx="0">
            <a:schemeClr val="accent1"/>
          </a:effectRef>
          <a:fontRef idx="minor">
            <a:schemeClr val="dk1"/>
          </a:fontRef>
        </p:style>
        <p:txBody>
          <a:bodyPr lIns="36000" tIns="72000" rIns="0" rtlCol="0" anchor="ctr"/>
          <a:lstStyle/>
          <a:p>
            <a:pPr marL="0" marR="0" lvl="0" indent="0" defTabSz="914400" rtl="0" eaLnBrk="1" fontAlgn="auto" latinLnBrk="0" hangingPunct="1">
              <a:lnSpc>
                <a:spcPts val="1100"/>
              </a:lnSpc>
              <a:spcBef>
                <a:spcPts val="0"/>
              </a:spcBef>
              <a:spcAft>
                <a:spcPts val="0"/>
              </a:spcAft>
              <a:buClrTx/>
              <a:buSzTx/>
              <a:buFontTx/>
              <a:buNone/>
              <a:tabLst/>
              <a:defRPr/>
            </a:pPr>
            <a:r>
              <a:rPr lang="ja-JP" altLang="en-US" sz="900" spc="-20" dirty="0">
                <a:solidFill>
                  <a:schemeClr val="tx1"/>
                </a:solidFill>
                <a:latin typeface="メイリオ" panose="020B0604030504040204" pitchFamily="50" charset="-128"/>
                <a:ea typeface="メイリオ" panose="020B0604030504040204" pitchFamily="50" charset="-128"/>
              </a:rPr>
              <a:t>○指定期間の長期化など指定管理者公募要件等の</a:t>
            </a:r>
            <a:endParaRPr lang="en-US" altLang="ja-JP" sz="900" spc="-20" dirty="0">
              <a:solidFill>
                <a:schemeClr val="tx1"/>
              </a:solidFill>
              <a:latin typeface="メイリオ" panose="020B0604030504040204" pitchFamily="50" charset="-128"/>
              <a:ea typeface="メイリオ" panose="020B0604030504040204" pitchFamily="50" charset="-128"/>
            </a:endParaRPr>
          </a:p>
          <a:p>
            <a:pPr marL="0" marR="0" lvl="0" indent="0" defTabSz="914400" rtl="0" eaLnBrk="1" fontAlgn="auto" latinLnBrk="0" hangingPunct="1">
              <a:lnSpc>
                <a:spcPts val="1100"/>
              </a:lnSpc>
              <a:spcBef>
                <a:spcPts val="0"/>
              </a:spcBef>
              <a:spcAft>
                <a:spcPts val="0"/>
              </a:spcAft>
              <a:buClrTx/>
              <a:buSzTx/>
              <a:buFontTx/>
              <a:buNone/>
              <a:tabLst/>
              <a:defRPr/>
            </a:pPr>
            <a:r>
              <a:rPr lang="ja-JP" altLang="en-US" sz="900" spc="-20" dirty="0">
                <a:solidFill>
                  <a:schemeClr val="tx1"/>
                </a:solidFill>
                <a:latin typeface="メイリオ" panose="020B0604030504040204" pitchFamily="50" charset="-128"/>
                <a:ea typeface="メイリオ" panose="020B0604030504040204" pitchFamily="50" charset="-128"/>
              </a:rPr>
              <a:t>　見直しによる公園活性化の提案</a:t>
            </a:r>
            <a:endParaRPr lang="en-US" altLang="ja-JP" sz="900" spc="-20" dirty="0">
              <a:solidFill>
                <a:schemeClr val="tx1"/>
              </a:solidFill>
              <a:latin typeface="メイリオ" panose="020B0604030504040204" pitchFamily="50" charset="-128"/>
              <a:ea typeface="メイリオ" panose="020B0604030504040204" pitchFamily="50" charset="-128"/>
            </a:endParaRPr>
          </a:p>
          <a:p>
            <a:pPr marL="0" marR="0" lvl="0" indent="0" defTabSz="914400" rtl="0" eaLnBrk="1" fontAlgn="auto" latinLnBrk="0" hangingPunct="1">
              <a:lnSpc>
                <a:spcPts val="1100"/>
              </a:lnSpc>
              <a:spcBef>
                <a:spcPts val="0"/>
              </a:spcBef>
              <a:spcAft>
                <a:spcPts val="0"/>
              </a:spcAft>
              <a:buClrTx/>
              <a:buSzTx/>
              <a:buFontTx/>
              <a:buNone/>
              <a:tabLst/>
              <a:defRPr/>
            </a:pPr>
            <a:endParaRPr kumimoji="1" lang="en-US" altLang="ja-JP" sz="9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ts val="1100"/>
              </a:lnSpc>
              <a:spcBef>
                <a:spcPts val="0"/>
              </a:spcBef>
              <a:spcAft>
                <a:spcPts val="0"/>
              </a:spcAft>
              <a:buClrTx/>
              <a:buSzTx/>
              <a:buFontTx/>
              <a:buNone/>
              <a:tabLst/>
              <a:defRPr/>
            </a:pPr>
            <a:r>
              <a:rPr lang="ja-JP" altLang="en-US" sz="900" spc="-20" dirty="0">
                <a:solidFill>
                  <a:schemeClr val="tx1"/>
                </a:solidFill>
                <a:latin typeface="メイリオ" panose="020B0604030504040204" pitchFamily="50" charset="-128"/>
                <a:ea typeface="メイリオ" panose="020B0604030504040204" pitchFamily="50" charset="-128"/>
              </a:rPr>
              <a:t>○施設の整備イメージ</a:t>
            </a:r>
            <a:endParaRPr lang="en-US" altLang="ja-JP" sz="900" spc="-20" dirty="0">
              <a:solidFill>
                <a:schemeClr val="tx1"/>
              </a:solidFill>
              <a:latin typeface="メイリオ" panose="020B0604030504040204" pitchFamily="50" charset="-128"/>
              <a:ea typeface="メイリオ" panose="020B0604030504040204" pitchFamily="50" charset="-128"/>
            </a:endParaRPr>
          </a:p>
          <a:p>
            <a:pPr marL="0" marR="0" lvl="0" indent="0" algn="l" defTabSz="914400" rtl="0" eaLnBrk="1" fontAlgn="auto" latinLnBrk="0" hangingPunct="1">
              <a:lnSpc>
                <a:spcPts val="1100"/>
              </a:lnSpc>
              <a:spcBef>
                <a:spcPts val="0"/>
              </a:spcBef>
              <a:spcAft>
                <a:spcPts val="0"/>
              </a:spcAft>
              <a:buClrTx/>
              <a:buSzTx/>
              <a:buFontTx/>
              <a:buNone/>
              <a:tabLst/>
              <a:defRPr/>
            </a:pPr>
            <a:r>
              <a:rPr lang="ja-JP" altLang="en-US" sz="900" spc="-20" dirty="0">
                <a:solidFill>
                  <a:schemeClr val="tx1"/>
                </a:solidFill>
                <a:latin typeface="メイリオ" panose="020B0604030504040204" pitchFamily="50" charset="-128"/>
                <a:ea typeface="メイリオ" panose="020B0604030504040204" pitchFamily="50" charset="-128"/>
              </a:rPr>
              <a:t>　カフェ、レストラン、フィットネス施設、</a:t>
            </a:r>
            <a:endParaRPr lang="en-US" altLang="ja-JP" sz="900" spc="-20" dirty="0">
              <a:solidFill>
                <a:schemeClr val="tx1"/>
              </a:solidFill>
              <a:latin typeface="メイリオ" panose="020B0604030504040204" pitchFamily="50" charset="-128"/>
              <a:ea typeface="メイリオ" panose="020B0604030504040204" pitchFamily="50" charset="-128"/>
            </a:endParaRPr>
          </a:p>
          <a:p>
            <a:pPr marL="0" marR="0" lvl="0" indent="0" algn="l" defTabSz="914400" rtl="0" eaLnBrk="1" fontAlgn="auto" latinLnBrk="0" hangingPunct="1">
              <a:lnSpc>
                <a:spcPts val="1100"/>
              </a:lnSpc>
              <a:spcBef>
                <a:spcPts val="0"/>
              </a:spcBef>
              <a:spcAft>
                <a:spcPts val="0"/>
              </a:spcAft>
              <a:buClrTx/>
              <a:buSzTx/>
              <a:buFontTx/>
              <a:buNone/>
              <a:tabLst/>
              <a:defRPr/>
            </a:pPr>
            <a:r>
              <a:rPr lang="ja-JP" altLang="en-US" sz="900" spc="-20" dirty="0">
                <a:solidFill>
                  <a:schemeClr val="tx1"/>
                </a:solidFill>
                <a:latin typeface="メイリオ" panose="020B0604030504040204" pitchFamily="50" charset="-128"/>
                <a:ea typeface="メイリオ" panose="020B0604030504040204" pitchFamily="50" charset="-128"/>
              </a:rPr>
              <a:t>　宿泊施設 等</a:t>
            </a:r>
          </a:p>
        </p:txBody>
      </p:sp>
      <p:sp>
        <p:nvSpPr>
          <p:cNvPr id="32" name="角丸四角形 34">
            <a:extLst>
              <a:ext uri="{FF2B5EF4-FFF2-40B4-BE49-F238E27FC236}">
                <a16:creationId xmlns:a16="http://schemas.microsoft.com/office/drawing/2014/main" id="{74D7B6DC-7D6C-4043-9CC7-4724AFE99661}"/>
              </a:ext>
            </a:extLst>
          </p:cNvPr>
          <p:cNvSpPr/>
          <p:nvPr/>
        </p:nvSpPr>
        <p:spPr>
          <a:xfrm>
            <a:off x="209203" y="3608504"/>
            <a:ext cx="2506111" cy="252000"/>
          </a:xfrm>
          <a:prstGeom prst="roundRect">
            <a:avLst/>
          </a:prstGeom>
          <a:solidFill>
            <a:sysClr val="window" lastClr="FFFFFF"/>
          </a:solidFill>
          <a:ln w="31750" cap="flat" cmpd="sng" algn="ctr">
            <a:solidFill>
              <a:srgbClr val="5B9BD5"/>
            </a:solidFill>
            <a:prstDash val="solid"/>
            <a:miter lim="800000"/>
          </a:ln>
          <a:effectLst/>
        </p:spPr>
        <p:txBody>
          <a:bodyPr vert="horz" lIns="36000" tIns="108000" rIns="36000" rtlCol="0" anchor="ctr"/>
          <a:lstStyle/>
          <a:p>
            <a:pPr marL="0" marR="0" lvl="0" indent="0" algn="ctr" defTabSz="457189" rtl="0" eaLnBrk="1" fontAlgn="auto" latinLnBrk="0" hangingPunct="1">
              <a:lnSpc>
                <a:spcPct val="100000"/>
              </a:lnSpc>
              <a:spcBef>
                <a:spcPts val="0"/>
              </a:spcBef>
              <a:spcAft>
                <a:spcPts val="0"/>
              </a:spcAft>
              <a:buClrTx/>
              <a:buSzTx/>
              <a:buFontTx/>
              <a:buNone/>
              <a:tabLst/>
              <a:defRPr/>
            </a:pPr>
            <a:r>
              <a:rPr kumimoji="0" lang="ja-JP" altLang="en-US" sz="1200" b="1" i="0" u="none" strike="noStrike" kern="0" cap="none" spc="0" normalizeH="0" baseline="0" noProof="0" dirty="0">
                <a:ln>
                  <a:noFill/>
                </a:ln>
                <a:effectLst/>
                <a:uLnTx/>
                <a:uFillTx/>
                <a:latin typeface="メイリオ" panose="020B0604030504040204" pitchFamily="50" charset="-128"/>
                <a:ea typeface="メイリオ" panose="020B0604030504040204" pitchFamily="50" charset="-128"/>
                <a:cs typeface="+mn-cs"/>
              </a:rPr>
              <a:t>サウンディング型市場調査の事例</a:t>
            </a:r>
            <a:endParaRPr kumimoji="0" lang="en-US" altLang="ja-JP" sz="1200" b="1" i="0" u="none" strike="noStrike" kern="0" cap="none" spc="0" normalizeH="0" baseline="0" noProof="0" dirty="0">
              <a:ln>
                <a:noFill/>
              </a:ln>
              <a:effectLst/>
              <a:uLnTx/>
              <a:uFillTx/>
              <a:latin typeface="メイリオ" panose="020B0604030504040204" pitchFamily="50" charset="-128"/>
              <a:ea typeface="メイリオ" panose="020B0604030504040204" pitchFamily="50" charset="-128"/>
              <a:cs typeface="+mn-cs"/>
            </a:endParaRPr>
          </a:p>
        </p:txBody>
      </p:sp>
      <p:pic>
        <p:nvPicPr>
          <p:cNvPr id="2054" name="Picture 6" descr="困った顔で働く会社員のイラスト（男性）">
            <a:extLst>
              <a:ext uri="{FF2B5EF4-FFF2-40B4-BE49-F238E27FC236}">
                <a16:creationId xmlns:a16="http://schemas.microsoft.com/office/drawing/2014/main" id="{57027687-E641-4B59-A1B2-471FD2D676B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8187" y="5688756"/>
            <a:ext cx="980604" cy="980604"/>
          </a:xfrm>
          <a:prstGeom prst="rect">
            <a:avLst/>
          </a:prstGeom>
          <a:noFill/>
          <a:extLst>
            <a:ext uri="{909E8E84-426E-40DD-AFC4-6F175D3DCCD1}">
              <a14:hiddenFill xmlns:a14="http://schemas.microsoft.com/office/drawing/2010/main">
                <a:solidFill>
                  <a:srgbClr val="FFFFFF"/>
                </a:solidFill>
              </a14:hiddenFill>
            </a:ext>
          </a:extLst>
        </p:spPr>
      </p:pic>
      <p:grpSp>
        <p:nvGrpSpPr>
          <p:cNvPr id="5" name="グループ化 4">
            <a:extLst>
              <a:ext uri="{FF2B5EF4-FFF2-40B4-BE49-F238E27FC236}">
                <a16:creationId xmlns:a16="http://schemas.microsoft.com/office/drawing/2014/main" id="{F5EAB6A7-AA6B-4172-A4A8-43FBEF051795}"/>
              </a:ext>
            </a:extLst>
          </p:cNvPr>
          <p:cNvGrpSpPr/>
          <p:nvPr/>
        </p:nvGrpSpPr>
        <p:grpSpPr>
          <a:xfrm>
            <a:off x="928599" y="1313765"/>
            <a:ext cx="7273060" cy="509524"/>
            <a:chOff x="460657" y="1479437"/>
            <a:chExt cx="7273060" cy="509524"/>
          </a:xfrm>
        </p:grpSpPr>
        <p:sp>
          <p:nvSpPr>
            <p:cNvPr id="9" name="角丸四角形 8"/>
            <p:cNvSpPr/>
            <p:nvPr/>
          </p:nvSpPr>
          <p:spPr>
            <a:xfrm>
              <a:off x="460657" y="1496727"/>
              <a:ext cx="1847502" cy="492104"/>
            </a:xfrm>
            <a:prstGeom prst="roundRect">
              <a:avLst/>
            </a:prstGeom>
            <a:solidFill>
              <a:schemeClr val="tx2"/>
            </a:solidFill>
            <a:ln w="9525">
              <a:noFill/>
            </a:ln>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algn="ctr"/>
              <a:r>
                <a:rPr kumimoji="1" lang="ja-JP" altLang="en-US" sz="1200" b="1" dirty="0">
                  <a:solidFill>
                    <a:schemeClr val="bg1"/>
                  </a:solidFill>
                  <a:latin typeface="メイリオ" panose="020B0604030504040204" pitchFamily="50" charset="-128"/>
                  <a:ea typeface="メイリオ" panose="020B0604030504040204" pitchFamily="50" charset="-128"/>
                </a:rPr>
                <a:t>サウンディング型</a:t>
              </a:r>
              <a:endParaRPr kumimoji="1" lang="en-US" altLang="ja-JP" sz="1200" b="1" dirty="0">
                <a:solidFill>
                  <a:schemeClr val="bg1"/>
                </a:solidFill>
                <a:latin typeface="メイリオ" panose="020B0604030504040204" pitchFamily="50" charset="-128"/>
                <a:ea typeface="メイリオ" panose="020B0604030504040204" pitchFamily="50" charset="-128"/>
              </a:endParaRPr>
            </a:p>
            <a:p>
              <a:pPr algn="ctr"/>
              <a:r>
                <a:rPr lang="ja-JP" altLang="en-US" sz="1200" b="1" dirty="0">
                  <a:solidFill>
                    <a:schemeClr val="bg1"/>
                  </a:solidFill>
                  <a:latin typeface="メイリオ" panose="020B0604030504040204" pitchFamily="50" charset="-128"/>
                  <a:ea typeface="メイリオ" panose="020B0604030504040204" pitchFamily="50" charset="-128"/>
                </a:rPr>
                <a:t>市場調査</a:t>
              </a:r>
              <a:endParaRPr kumimoji="1" lang="ja-JP" altLang="en-US" sz="1200" b="1" dirty="0">
                <a:solidFill>
                  <a:schemeClr val="bg1"/>
                </a:solidFill>
                <a:latin typeface="メイリオ" panose="020B0604030504040204" pitchFamily="50" charset="-128"/>
                <a:ea typeface="メイリオ" panose="020B0604030504040204" pitchFamily="50" charset="-128"/>
              </a:endParaRPr>
            </a:p>
          </p:txBody>
        </p:sp>
        <p:sp>
          <p:nvSpPr>
            <p:cNvPr id="57" name="角丸四角形 56"/>
            <p:cNvSpPr/>
            <p:nvPr/>
          </p:nvSpPr>
          <p:spPr>
            <a:xfrm>
              <a:off x="3163233" y="1488147"/>
              <a:ext cx="1847502" cy="492104"/>
            </a:xfrm>
            <a:prstGeom prst="roundRect">
              <a:avLst/>
            </a:prstGeom>
            <a:solidFill>
              <a:schemeClr val="accent5">
                <a:lumMod val="20000"/>
                <a:lumOff val="80000"/>
              </a:schemeClr>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algn="ctr"/>
              <a:r>
                <a:rPr kumimoji="1" lang="ja-JP" altLang="en-US" sz="1200" b="1" dirty="0">
                  <a:solidFill>
                    <a:schemeClr val="tx1"/>
                  </a:solidFill>
                  <a:latin typeface="メイリオ" panose="020B0604030504040204" pitchFamily="50" charset="-128"/>
                  <a:ea typeface="メイリオ" panose="020B0604030504040204" pitchFamily="50" charset="-128"/>
                </a:rPr>
                <a:t>施策検討</a:t>
              </a:r>
            </a:p>
          </p:txBody>
        </p:sp>
        <p:sp>
          <p:nvSpPr>
            <p:cNvPr id="58" name="角丸四角形 57"/>
            <p:cNvSpPr/>
            <p:nvPr/>
          </p:nvSpPr>
          <p:spPr>
            <a:xfrm>
              <a:off x="5886215" y="1488147"/>
              <a:ext cx="1847502" cy="492104"/>
            </a:xfrm>
            <a:prstGeom prst="roundRect">
              <a:avLst/>
            </a:prstGeom>
            <a:solidFill>
              <a:schemeClr val="accent5">
                <a:lumMod val="20000"/>
                <a:lumOff val="80000"/>
              </a:schemeClr>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algn="ctr"/>
              <a:r>
                <a:rPr kumimoji="1" lang="ja-JP" altLang="en-US" sz="1200" b="1" dirty="0">
                  <a:solidFill>
                    <a:schemeClr val="tx1"/>
                  </a:solidFill>
                  <a:latin typeface="メイリオ" panose="020B0604030504040204" pitchFamily="50" charset="-128"/>
                  <a:ea typeface="メイリオ" panose="020B0604030504040204" pitchFamily="50" charset="-128"/>
                </a:rPr>
                <a:t>事業実施</a:t>
              </a:r>
            </a:p>
          </p:txBody>
        </p:sp>
        <p:sp>
          <p:nvSpPr>
            <p:cNvPr id="10" name="右矢印 9"/>
            <p:cNvSpPr/>
            <p:nvPr/>
          </p:nvSpPr>
          <p:spPr>
            <a:xfrm>
              <a:off x="2524190" y="1479437"/>
              <a:ext cx="402606" cy="509524"/>
            </a:xfrm>
            <a:prstGeom prst="rightArrow">
              <a:avLst/>
            </a:prstGeom>
            <a:solidFill>
              <a:schemeClr val="accent1"/>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t"/>
            <a:lstStyle/>
            <a:p>
              <a:pPr algn="ctr"/>
              <a:endParaRPr kumimoji="1" lang="ja-JP" altLang="en-US" sz="1050" b="1" dirty="0">
                <a:solidFill>
                  <a:schemeClr val="tx1"/>
                </a:solidFill>
                <a:latin typeface="メイリオ" panose="020B0604030504040204" pitchFamily="50" charset="-128"/>
                <a:ea typeface="メイリオ" panose="020B0604030504040204" pitchFamily="50" charset="-128"/>
              </a:endParaRPr>
            </a:p>
          </p:txBody>
        </p:sp>
        <p:sp>
          <p:nvSpPr>
            <p:cNvPr id="65" name="右矢印 64"/>
            <p:cNvSpPr/>
            <p:nvPr/>
          </p:nvSpPr>
          <p:spPr>
            <a:xfrm>
              <a:off x="5247172" y="1479437"/>
              <a:ext cx="402606" cy="509524"/>
            </a:xfrm>
            <a:prstGeom prst="rightArrow">
              <a:avLst/>
            </a:prstGeom>
            <a:solidFill>
              <a:schemeClr val="accent1"/>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t"/>
            <a:lstStyle/>
            <a:p>
              <a:pPr algn="ctr"/>
              <a:endParaRPr kumimoji="1" lang="ja-JP" altLang="en-US" sz="1050" b="1" dirty="0">
                <a:solidFill>
                  <a:schemeClr val="tx1"/>
                </a:solidFill>
                <a:latin typeface="メイリオ" panose="020B0604030504040204" pitchFamily="50" charset="-128"/>
                <a:ea typeface="メイリオ" panose="020B0604030504040204" pitchFamily="50" charset="-128"/>
              </a:endParaRPr>
            </a:p>
          </p:txBody>
        </p:sp>
      </p:grpSp>
      <p:sp>
        <p:nvSpPr>
          <p:cNvPr id="54" name="二等辺三角形 53">
            <a:extLst>
              <a:ext uri="{FF2B5EF4-FFF2-40B4-BE49-F238E27FC236}">
                <a16:creationId xmlns:a16="http://schemas.microsoft.com/office/drawing/2014/main" id="{CAAD30C8-0D2E-49B1-ADF0-2BF8015AA6CE}"/>
              </a:ext>
            </a:extLst>
          </p:cNvPr>
          <p:cNvSpPr/>
          <p:nvPr/>
        </p:nvSpPr>
        <p:spPr>
          <a:xfrm rot="5400000">
            <a:off x="6476444" y="4679838"/>
            <a:ext cx="864000" cy="144711"/>
          </a:xfrm>
          <a:prstGeom prst="triangle">
            <a:avLst/>
          </a:prstGeom>
          <a:solidFill>
            <a:srgbClr val="4F81BD"/>
          </a:solidFill>
          <a:ln w="9525">
            <a:solidFill>
              <a:srgbClr val="4F81BD"/>
            </a:solid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t"/>
          <a:lstStyle/>
          <a:p>
            <a:pPr algn="ctr"/>
            <a:endParaRPr kumimoji="1" lang="ja-JP" altLang="en-US" sz="1050" b="1" dirty="0">
              <a:solidFill>
                <a:schemeClr val="tx1"/>
              </a:solidFill>
              <a:latin typeface="メイリオ" panose="020B0604030504040204" pitchFamily="50" charset="-128"/>
              <a:ea typeface="メイリオ" panose="020B0604030504040204" pitchFamily="50" charset="-128"/>
            </a:endParaRPr>
          </a:p>
        </p:txBody>
      </p:sp>
      <p:sp>
        <p:nvSpPr>
          <p:cNvPr id="63" name="角丸四角形 43">
            <a:extLst>
              <a:ext uri="{FF2B5EF4-FFF2-40B4-BE49-F238E27FC236}">
                <a16:creationId xmlns:a16="http://schemas.microsoft.com/office/drawing/2014/main" id="{43084F8C-E2CC-4097-A029-22C0E322DC03}"/>
              </a:ext>
            </a:extLst>
          </p:cNvPr>
          <p:cNvSpPr/>
          <p:nvPr/>
        </p:nvSpPr>
        <p:spPr>
          <a:xfrm>
            <a:off x="7020791" y="3915681"/>
            <a:ext cx="1641039" cy="2700804"/>
          </a:xfrm>
          <a:prstGeom prst="rect">
            <a:avLst/>
          </a:prstGeom>
          <a:solidFill>
            <a:srgbClr val="FFFFEB"/>
          </a:solidFill>
          <a:ln w="6350">
            <a:solidFill>
              <a:schemeClr val="tx1"/>
            </a:solidFill>
            <a:prstDash val="solid"/>
          </a:ln>
        </p:spPr>
        <p:style>
          <a:lnRef idx="2">
            <a:schemeClr val="accent1"/>
          </a:lnRef>
          <a:fillRef idx="1">
            <a:schemeClr val="lt1"/>
          </a:fillRef>
          <a:effectRef idx="0">
            <a:schemeClr val="accent1"/>
          </a:effectRef>
          <a:fontRef idx="minor">
            <a:schemeClr val="dk1"/>
          </a:fontRef>
        </p:style>
        <p:txBody>
          <a:bodyPr lIns="72000" tIns="36000" rIns="72000"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100" b="1" spc="-20" dirty="0">
                <a:solidFill>
                  <a:schemeClr val="tx1"/>
                </a:solidFill>
                <a:latin typeface="メイリオ" panose="020B0604030504040204" pitchFamily="50" charset="-128"/>
                <a:ea typeface="メイリオ" panose="020B0604030504040204" pitchFamily="50" charset="-128"/>
              </a:rPr>
              <a:t>施策検討の実施</a:t>
            </a:r>
            <a:endParaRPr lang="en-US" altLang="ja-JP" sz="1100" b="1" spc="-20" dirty="0">
              <a:solidFill>
                <a:schemeClr val="tx1"/>
              </a:solidFill>
              <a:latin typeface="メイリオ" panose="020B0604030504040204" pitchFamily="50" charset="-128"/>
              <a:ea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100" b="1" spc="-20" dirty="0">
              <a:solidFill>
                <a:srgbClr val="FF0000"/>
              </a:solidFill>
              <a:latin typeface="メイリオ" panose="020B0604030504040204" pitchFamily="50" charset="-128"/>
              <a:ea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100" spc="-20" dirty="0">
              <a:solidFill>
                <a:schemeClr val="tx1"/>
              </a:solidFill>
              <a:latin typeface="メイリオ" panose="020B0604030504040204" pitchFamily="50" charset="-128"/>
              <a:ea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100" b="1" spc="-20" dirty="0">
              <a:solidFill>
                <a:srgbClr val="FF0000"/>
              </a:solidFill>
              <a:latin typeface="メイリオ" panose="020B0604030504040204" pitchFamily="50" charset="-128"/>
              <a:ea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100" dirty="0">
              <a:solidFill>
                <a:srgbClr val="FF0000"/>
              </a:solidFill>
              <a:latin typeface="メイリオ" panose="020B0604030504040204" pitchFamily="50" charset="-128"/>
              <a:ea typeface="メイリオ" panose="020B0604030504040204" pitchFamily="50" charset="-128"/>
            </a:endParaRPr>
          </a:p>
        </p:txBody>
      </p:sp>
      <p:sp>
        <p:nvSpPr>
          <p:cNvPr id="81" name="二等辺三角形 80">
            <a:extLst>
              <a:ext uri="{FF2B5EF4-FFF2-40B4-BE49-F238E27FC236}">
                <a16:creationId xmlns:a16="http://schemas.microsoft.com/office/drawing/2014/main" id="{47DF2A1C-79D7-4994-9390-408E83414087}"/>
              </a:ext>
            </a:extLst>
          </p:cNvPr>
          <p:cNvSpPr/>
          <p:nvPr/>
        </p:nvSpPr>
        <p:spPr>
          <a:xfrm rot="5400000">
            <a:off x="3228068" y="4622152"/>
            <a:ext cx="864000" cy="144000"/>
          </a:xfrm>
          <a:prstGeom prst="triangle">
            <a:avLst/>
          </a:prstGeom>
          <a:solidFill>
            <a:srgbClr val="4F81BD"/>
          </a:solidFill>
          <a:ln w="9525">
            <a:solidFill>
              <a:srgbClr val="4F81BD"/>
            </a:solid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t"/>
          <a:lstStyle/>
          <a:p>
            <a:pPr algn="ctr"/>
            <a:endParaRPr kumimoji="1" lang="ja-JP" altLang="en-US" sz="1050" b="1" dirty="0">
              <a:solidFill>
                <a:schemeClr val="tx1"/>
              </a:solidFill>
              <a:latin typeface="メイリオ" panose="020B0604030504040204" pitchFamily="50" charset="-128"/>
              <a:ea typeface="メイリオ" panose="020B0604030504040204" pitchFamily="50" charset="-128"/>
            </a:endParaRPr>
          </a:p>
        </p:txBody>
      </p:sp>
      <p:sp>
        <p:nvSpPr>
          <p:cNvPr id="70" name="二等辺三角形 69">
            <a:extLst>
              <a:ext uri="{FF2B5EF4-FFF2-40B4-BE49-F238E27FC236}">
                <a16:creationId xmlns:a16="http://schemas.microsoft.com/office/drawing/2014/main" id="{2AA35F4F-3A2D-4B53-98AC-FBF62DF7A9B4}"/>
              </a:ext>
            </a:extLst>
          </p:cNvPr>
          <p:cNvSpPr/>
          <p:nvPr/>
        </p:nvSpPr>
        <p:spPr>
          <a:xfrm rot="5400000">
            <a:off x="3228068" y="5834201"/>
            <a:ext cx="864000" cy="144000"/>
          </a:xfrm>
          <a:prstGeom prst="triangle">
            <a:avLst/>
          </a:prstGeom>
          <a:solidFill>
            <a:srgbClr val="4F81BD"/>
          </a:solidFill>
          <a:ln w="9525">
            <a:solidFill>
              <a:srgbClr val="4F81BD"/>
            </a:solid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t"/>
          <a:lstStyle/>
          <a:p>
            <a:pPr algn="ctr"/>
            <a:endParaRPr kumimoji="1" lang="ja-JP" altLang="en-US" sz="1050" b="1" dirty="0">
              <a:solidFill>
                <a:schemeClr val="tx1"/>
              </a:solidFill>
              <a:latin typeface="メイリオ" panose="020B0604030504040204" pitchFamily="50" charset="-128"/>
              <a:ea typeface="メイリオ" panose="020B0604030504040204" pitchFamily="50" charset="-128"/>
            </a:endParaRPr>
          </a:p>
        </p:txBody>
      </p:sp>
      <p:sp>
        <p:nvSpPr>
          <p:cNvPr id="75" name="角丸四角形 43">
            <a:extLst>
              <a:ext uri="{FF2B5EF4-FFF2-40B4-BE49-F238E27FC236}">
                <a16:creationId xmlns:a16="http://schemas.microsoft.com/office/drawing/2014/main" id="{60AD9EF0-D8EB-4D7B-9F39-6EC8B8270B08}"/>
              </a:ext>
            </a:extLst>
          </p:cNvPr>
          <p:cNvSpPr/>
          <p:nvPr/>
        </p:nvSpPr>
        <p:spPr>
          <a:xfrm>
            <a:off x="7123859" y="5242554"/>
            <a:ext cx="1434902" cy="1283767"/>
          </a:xfrm>
          <a:prstGeom prst="rect">
            <a:avLst/>
          </a:prstGeom>
          <a:solidFill>
            <a:schemeClr val="bg1"/>
          </a:solidFill>
          <a:ln w="6350">
            <a:solidFill>
              <a:schemeClr val="tx1"/>
            </a:solidFill>
            <a:prstDash val="solid"/>
          </a:ln>
        </p:spPr>
        <p:style>
          <a:lnRef idx="2">
            <a:schemeClr val="accent1"/>
          </a:lnRef>
          <a:fillRef idx="1">
            <a:schemeClr val="lt1"/>
          </a:fillRef>
          <a:effectRef idx="0">
            <a:schemeClr val="accent1"/>
          </a:effectRef>
          <a:fontRef idx="minor">
            <a:schemeClr val="dk1"/>
          </a:fontRef>
        </p:style>
        <p:txBody>
          <a:bodyPr lIns="72000" tIns="36000" rIns="72000" rtlCol="0" anchor="ctr"/>
          <a:lstStyle/>
          <a:p>
            <a:pPr algn="ctr">
              <a:defRPr/>
            </a:pPr>
            <a:r>
              <a:rPr lang="ja-JP" altLang="en-US" sz="900" b="1" dirty="0">
                <a:solidFill>
                  <a:schemeClr val="tx1"/>
                </a:solidFill>
                <a:latin typeface="メイリオ" panose="020B0604030504040204" pitchFamily="50" charset="-128"/>
                <a:ea typeface="メイリオ" panose="020B0604030504040204" pitchFamily="50" charset="-128"/>
              </a:rPr>
              <a:t>来園者の利便性向上に</a:t>
            </a:r>
            <a:endParaRPr lang="en-US" altLang="ja-JP" sz="900" b="1" dirty="0">
              <a:solidFill>
                <a:schemeClr val="tx1"/>
              </a:solidFill>
              <a:latin typeface="メイリオ" panose="020B0604030504040204" pitchFamily="50" charset="-128"/>
              <a:ea typeface="メイリオ" panose="020B0604030504040204" pitchFamily="50" charset="-128"/>
            </a:endParaRPr>
          </a:p>
          <a:p>
            <a:pPr algn="ctr">
              <a:defRPr/>
            </a:pPr>
            <a:r>
              <a:rPr lang="ja-JP" altLang="en-US" sz="900" b="1" dirty="0">
                <a:solidFill>
                  <a:schemeClr val="tx1"/>
                </a:solidFill>
                <a:latin typeface="メイリオ" panose="020B0604030504040204" pitchFamily="50" charset="-128"/>
                <a:ea typeface="メイリオ" panose="020B0604030504040204" pitchFamily="50" charset="-128"/>
              </a:rPr>
              <a:t>向けた民間活力の導入</a:t>
            </a:r>
            <a:endParaRPr lang="en-US" altLang="ja-JP" sz="900" b="1" dirty="0">
              <a:solidFill>
                <a:schemeClr val="tx1"/>
              </a:solidFill>
              <a:latin typeface="メイリオ" panose="020B0604030504040204" pitchFamily="50" charset="-128"/>
              <a:ea typeface="メイリオ" panose="020B0604030504040204" pitchFamily="50" charset="-128"/>
            </a:endParaRPr>
          </a:p>
          <a:p>
            <a:pPr>
              <a:defRPr/>
            </a:pPr>
            <a:endParaRPr lang="en-US" altLang="ja-JP" sz="900" b="1" dirty="0">
              <a:solidFill>
                <a:schemeClr val="tx1"/>
              </a:solidFill>
              <a:latin typeface="メイリオ" panose="020B0604030504040204" pitchFamily="50" charset="-128"/>
              <a:ea typeface="メイリオ" panose="020B0604030504040204" pitchFamily="50" charset="-128"/>
            </a:endParaRPr>
          </a:p>
          <a:p>
            <a:pPr marL="0" marR="0" lvl="0" indent="0" algn="l" defTabSz="914400" rtl="0" eaLnBrk="1" fontAlgn="auto" latinLnBrk="0" hangingPunct="1">
              <a:lnSpc>
                <a:spcPts val="1100"/>
              </a:lnSpc>
              <a:spcBef>
                <a:spcPts val="0"/>
              </a:spcBef>
              <a:spcAft>
                <a:spcPts val="0"/>
              </a:spcAft>
              <a:buClrTx/>
              <a:buSzTx/>
              <a:buFontTx/>
              <a:buNone/>
              <a:tabLst/>
              <a:defRPr/>
            </a:pPr>
            <a:r>
              <a:rPr lang="ja-JP" altLang="en-US" sz="900" spc="-20" dirty="0">
                <a:solidFill>
                  <a:schemeClr val="tx1"/>
                </a:solidFill>
                <a:latin typeface="メイリオ" panose="020B0604030504040204" pitchFamily="50" charset="-128"/>
                <a:ea typeface="メイリオ" panose="020B0604030504040204" pitchFamily="50" charset="-128"/>
              </a:rPr>
              <a:t>　新たな管理運営制度</a:t>
            </a:r>
            <a:endParaRPr lang="en-US" altLang="ja-JP" sz="900" spc="-20" dirty="0">
              <a:solidFill>
                <a:schemeClr val="tx1"/>
              </a:solidFill>
              <a:latin typeface="メイリオ" panose="020B0604030504040204" pitchFamily="50" charset="-128"/>
              <a:ea typeface="メイリオ" panose="020B0604030504040204" pitchFamily="50" charset="-128"/>
            </a:endParaRPr>
          </a:p>
          <a:p>
            <a:pPr marL="0" marR="0" lvl="0" indent="0" algn="l" defTabSz="914400" rtl="0" eaLnBrk="1" fontAlgn="auto" latinLnBrk="0" hangingPunct="1">
              <a:lnSpc>
                <a:spcPts val="1100"/>
              </a:lnSpc>
              <a:spcBef>
                <a:spcPts val="0"/>
              </a:spcBef>
              <a:spcAft>
                <a:spcPts val="0"/>
              </a:spcAft>
              <a:buClrTx/>
              <a:buSzTx/>
              <a:buFontTx/>
              <a:buNone/>
              <a:tabLst/>
              <a:defRPr/>
            </a:pPr>
            <a:r>
              <a:rPr lang="ja-JP" altLang="en-US" sz="900" spc="-20" dirty="0">
                <a:solidFill>
                  <a:schemeClr val="tx1"/>
                </a:solidFill>
                <a:latin typeface="メイリオ" panose="020B0604030504040204" pitchFamily="50" charset="-128"/>
                <a:ea typeface="メイリオ" panose="020B0604030504040204" pitchFamily="50" charset="-128"/>
              </a:rPr>
              <a:t>　を導入し、指定期間</a:t>
            </a:r>
            <a:endParaRPr lang="en-US" altLang="ja-JP" sz="900" spc="-20" dirty="0">
              <a:solidFill>
                <a:schemeClr val="tx1"/>
              </a:solidFill>
              <a:latin typeface="メイリオ" panose="020B0604030504040204" pitchFamily="50" charset="-128"/>
              <a:ea typeface="メイリオ" panose="020B0604030504040204" pitchFamily="50" charset="-128"/>
            </a:endParaRPr>
          </a:p>
          <a:p>
            <a:pPr marL="0" marR="0" lvl="0" indent="0" algn="l" defTabSz="914400" rtl="0" eaLnBrk="1" fontAlgn="auto" latinLnBrk="0" hangingPunct="1">
              <a:lnSpc>
                <a:spcPts val="1100"/>
              </a:lnSpc>
              <a:spcBef>
                <a:spcPts val="0"/>
              </a:spcBef>
              <a:spcAft>
                <a:spcPts val="0"/>
              </a:spcAft>
              <a:buClrTx/>
              <a:buSzTx/>
              <a:buFontTx/>
              <a:buNone/>
              <a:tabLst/>
              <a:defRPr/>
            </a:pPr>
            <a:r>
              <a:rPr lang="ja-JP" altLang="en-US" sz="900" spc="-20" dirty="0">
                <a:solidFill>
                  <a:schemeClr val="tx1"/>
                </a:solidFill>
                <a:latin typeface="メイリオ" panose="020B0604030504040204" pitchFamily="50" charset="-128"/>
                <a:ea typeface="メイリオ" panose="020B0604030504040204" pitchFamily="50" charset="-128"/>
              </a:rPr>
              <a:t>　を長期化</a:t>
            </a:r>
            <a:endParaRPr lang="en-US" altLang="ja-JP" sz="900" spc="-20" dirty="0">
              <a:solidFill>
                <a:schemeClr val="tx1"/>
              </a:solidFill>
              <a:latin typeface="メイリオ" panose="020B0604030504040204" pitchFamily="50" charset="-128"/>
              <a:ea typeface="メイリオ" panose="020B0604030504040204" pitchFamily="50" charset="-128"/>
            </a:endParaRPr>
          </a:p>
          <a:p>
            <a:pPr marL="0" marR="0" lvl="0" indent="0" algn="l" defTabSz="914400" rtl="0" eaLnBrk="1" fontAlgn="auto" latinLnBrk="0" hangingPunct="1">
              <a:lnSpc>
                <a:spcPts val="1100"/>
              </a:lnSpc>
              <a:spcBef>
                <a:spcPts val="0"/>
              </a:spcBef>
              <a:spcAft>
                <a:spcPts val="0"/>
              </a:spcAft>
              <a:buClrTx/>
              <a:buSzTx/>
              <a:buFontTx/>
              <a:buNone/>
              <a:tabLst/>
              <a:defRPr/>
            </a:pPr>
            <a:r>
              <a:rPr lang="ja-JP" altLang="en-US" sz="900" dirty="0">
                <a:solidFill>
                  <a:schemeClr val="tx1"/>
                </a:solidFill>
                <a:latin typeface="メイリオ" panose="020B0604030504040204" pitchFamily="50" charset="-128"/>
                <a:ea typeface="メイリオ" panose="020B0604030504040204" pitchFamily="50" charset="-128"/>
              </a:rPr>
              <a:t>　公園内に飲食店、</a:t>
            </a:r>
            <a:endParaRPr lang="en-US" altLang="ja-JP" sz="900" dirty="0">
              <a:solidFill>
                <a:schemeClr val="tx1"/>
              </a:solidFill>
              <a:latin typeface="メイリオ" panose="020B0604030504040204" pitchFamily="50" charset="-128"/>
              <a:ea typeface="メイリオ" panose="020B0604030504040204" pitchFamily="50" charset="-128"/>
            </a:endParaRPr>
          </a:p>
          <a:p>
            <a:pPr>
              <a:defRPr/>
            </a:pPr>
            <a:r>
              <a:rPr lang="ja-JP" altLang="en-US" sz="900" dirty="0">
                <a:solidFill>
                  <a:schemeClr val="tx1"/>
                </a:solidFill>
                <a:latin typeface="メイリオ" panose="020B0604030504040204" pitchFamily="50" charset="-128"/>
                <a:ea typeface="メイリオ" panose="020B0604030504040204" pitchFamily="50" charset="-128"/>
              </a:rPr>
              <a:t>　売店等の設置 等</a:t>
            </a:r>
            <a:endParaRPr lang="en-US" altLang="ja-JP" sz="900" b="1" dirty="0">
              <a:solidFill>
                <a:schemeClr val="tx1"/>
              </a:solidFill>
              <a:latin typeface="メイリオ" panose="020B0604030504040204" pitchFamily="50" charset="-128"/>
              <a:ea typeface="メイリオ" panose="020B0604030504040204" pitchFamily="50" charset="-128"/>
            </a:endParaRPr>
          </a:p>
        </p:txBody>
      </p:sp>
      <p:sp>
        <p:nvSpPr>
          <p:cNvPr id="85" name="角丸四角形 43">
            <a:extLst>
              <a:ext uri="{FF2B5EF4-FFF2-40B4-BE49-F238E27FC236}">
                <a16:creationId xmlns:a16="http://schemas.microsoft.com/office/drawing/2014/main" id="{B9A4899F-B850-451D-BF8E-DE84783B151A}"/>
              </a:ext>
            </a:extLst>
          </p:cNvPr>
          <p:cNvSpPr/>
          <p:nvPr/>
        </p:nvSpPr>
        <p:spPr>
          <a:xfrm>
            <a:off x="7123860" y="4181549"/>
            <a:ext cx="1434901" cy="992587"/>
          </a:xfrm>
          <a:prstGeom prst="rect">
            <a:avLst/>
          </a:prstGeom>
          <a:solidFill>
            <a:schemeClr val="bg1"/>
          </a:solidFill>
          <a:ln w="6350">
            <a:solidFill>
              <a:schemeClr val="tx1"/>
            </a:solidFill>
            <a:prstDash val="solid"/>
          </a:ln>
        </p:spPr>
        <p:style>
          <a:lnRef idx="2">
            <a:schemeClr val="accent1"/>
          </a:lnRef>
          <a:fillRef idx="1">
            <a:schemeClr val="lt1"/>
          </a:fillRef>
          <a:effectRef idx="0">
            <a:schemeClr val="accent1"/>
          </a:effectRef>
          <a:fontRef idx="minor">
            <a:schemeClr val="dk1"/>
          </a:fontRef>
        </p:style>
        <p:txBody>
          <a:bodyPr lIns="72000" tIns="36000" rIns="72000" rtlCol="0" anchor="t"/>
          <a:lstStyle/>
          <a:p>
            <a:pPr marL="0" marR="0" lvl="0" indent="0" defTabSz="914400" rtl="0" eaLnBrk="1" fontAlgn="auto" latinLnBrk="0" hangingPunct="1">
              <a:lnSpc>
                <a:spcPct val="100000"/>
              </a:lnSpc>
              <a:spcBef>
                <a:spcPts val="0"/>
              </a:spcBef>
              <a:spcAft>
                <a:spcPts val="0"/>
              </a:spcAft>
              <a:buClrTx/>
              <a:buSzTx/>
              <a:buFontTx/>
              <a:buNone/>
              <a:tabLst/>
              <a:defRPr/>
            </a:pPr>
            <a:endParaRPr lang="en-US" altLang="ja-JP" sz="400" b="1" dirty="0">
              <a:solidFill>
                <a:schemeClr val="tx1"/>
              </a:solidFill>
              <a:latin typeface="メイリオ" panose="020B0604030504040204" pitchFamily="50" charset="-128"/>
              <a:ea typeface="メイリオ" panose="020B0604030504040204" pitchFamily="50" charset="-128"/>
            </a:endParaRPr>
          </a:p>
          <a:p>
            <a:pPr marL="0" marR="0" lvl="0" indent="0" defTabSz="914400" rtl="0" eaLnBrk="1" fontAlgn="auto" latinLnBrk="0" hangingPunct="1">
              <a:lnSpc>
                <a:spcPct val="100000"/>
              </a:lnSpc>
              <a:spcBef>
                <a:spcPts val="0"/>
              </a:spcBef>
              <a:spcAft>
                <a:spcPts val="0"/>
              </a:spcAft>
              <a:buClrTx/>
              <a:buSzTx/>
              <a:buFontTx/>
              <a:buNone/>
              <a:tabLst/>
              <a:defRPr/>
            </a:pPr>
            <a:r>
              <a:rPr lang="ja-JP" altLang="en-US" sz="900" b="1" dirty="0">
                <a:solidFill>
                  <a:schemeClr val="tx1"/>
                </a:solidFill>
                <a:latin typeface="メイリオ" panose="020B0604030504040204" pitchFamily="50" charset="-128"/>
                <a:ea typeface="メイリオ" panose="020B0604030504040204" pitchFamily="50" charset="-128"/>
              </a:rPr>
              <a:t>  オムロン株式会社と</a:t>
            </a:r>
            <a:endParaRPr lang="en-US" altLang="ja-JP" sz="900" b="1" dirty="0">
              <a:solidFill>
                <a:schemeClr val="tx1"/>
              </a:solidFill>
              <a:latin typeface="メイリオ" panose="020B0604030504040204" pitchFamily="50" charset="-128"/>
              <a:ea typeface="メイリオ" panose="020B0604030504040204" pitchFamily="50" charset="-128"/>
            </a:endParaRPr>
          </a:p>
          <a:p>
            <a:pPr marL="0" marR="0" lvl="0" indent="0" defTabSz="914400" rtl="0" eaLnBrk="1" fontAlgn="auto" latinLnBrk="0" hangingPunct="1">
              <a:lnSpc>
                <a:spcPct val="100000"/>
              </a:lnSpc>
              <a:spcBef>
                <a:spcPts val="0"/>
              </a:spcBef>
              <a:spcAft>
                <a:spcPts val="0"/>
              </a:spcAft>
              <a:buClrTx/>
              <a:buSzTx/>
              <a:buFontTx/>
              <a:buNone/>
              <a:tabLst/>
              <a:defRPr/>
            </a:pPr>
            <a:r>
              <a:rPr lang="ja-JP" altLang="en-US" sz="900" b="1" dirty="0">
                <a:solidFill>
                  <a:schemeClr val="tx1"/>
                </a:solidFill>
                <a:latin typeface="メイリオ" panose="020B0604030504040204" pitchFamily="50" charset="-128"/>
                <a:ea typeface="メイリオ" panose="020B0604030504040204" pitchFamily="50" charset="-128"/>
              </a:rPr>
              <a:t>  事業連携協定を締結</a:t>
            </a:r>
            <a:endParaRPr lang="en-US" altLang="ja-JP" sz="900" b="1" dirty="0">
              <a:solidFill>
                <a:schemeClr val="tx1"/>
              </a:solidFill>
              <a:latin typeface="メイリオ" panose="020B0604030504040204" pitchFamily="50" charset="-128"/>
              <a:ea typeface="メイリオ" panose="020B0604030504040204" pitchFamily="50" charset="-128"/>
            </a:endParaRPr>
          </a:p>
          <a:p>
            <a:pPr marL="0" marR="0" lvl="0" indent="0" defTabSz="914400" rtl="0" eaLnBrk="1" fontAlgn="auto" latinLnBrk="0" hangingPunct="1">
              <a:lnSpc>
                <a:spcPct val="100000"/>
              </a:lnSpc>
              <a:spcBef>
                <a:spcPts val="0"/>
              </a:spcBef>
              <a:spcAft>
                <a:spcPts val="0"/>
              </a:spcAft>
              <a:buClrTx/>
              <a:buSzTx/>
              <a:buFontTx/>
              <a:buNone/>
              <a:tabLst/>
              <a:defRPr/>
            </a:pPr>
            <a:endParaRPr lang="en-US" altLang="ja-JP" sz="900" dirty="0">
              <a:solidFill>
                <a:schemeClr val="tx1"/>
              </a:solidFill>
              <a:latin typeface="メイリオ" panose="020B0604030504040204" pitchFamily="50" charset="-128"/>
              <a:ea typeface="メイリオ" panose="020B0604030504040204" pitchFamily="50" charset="-128"/>
            </a:endParaRPr>
          </a:p>
          <a:p>
            <a:pPr marL="0" marR="0" lvl="0" indent="0" defTabSz="914400" rtl="0" eaLnBrk="1" fontAlgn="auto" latinLnBrk="0" hangingPunct="1">
              <a:lnSpc>
                <a:spcPct val="100000"/>
              </a:lnSpc>
              <a:spcBef>
                <a:spcPts val="0"/>
              </a:spcBef>
              <a:spcAft>
                <a:spcPts val="0"/>
              </a:spcAft>
              <a:buClrTx/>
              <a:buSzTx/>
              <a:buFontTx/>
              <a:buNone/>
              <a:tabLst/>
              <a:defRPr/>
            </a:pPr>
            <a:endParaRPr lang="en-US" altLang="ja-JP" sz="100" dirty="0">
              <a:solidFill>
                <a:schemeClr val="tx1"/>
              </a:solidFill>
              <a:latin typeface="メイリオ" panose="020B0604030504040204" pitchFamily="50" charset="-128"/>
              <a:ea typeface="メイリオ" panose="020B0604030504040204" pitchFamily="50" charset="-128"/>
            </a:endParaRPr>
          </a:p>
          <a:p>
            <a:pPr marL="0" marR="0" lvl="0" indent="0" defTabSz="914400" rtl="0" eaLnBrk="1" fontAlgn="auto" latinLnBrk="0" hangingPunct="1">
              <a:lnSpc>
                <a:spcPct val="100000"/>
              </a:lnSpc>
              <a:spcBef>
                <a:spcPts val="0"/>
              </a:spcBef>
              <a:spcAft>
                <a:spcPts val="0"/>
              </a:spcAft>
              <a:buClrTx/>
              <a:buSzTx/>
              <a:buFontTx/>
              <a:buNone/>
              <a:tabLst/>
              <a:defRPr/>
            </a:pPr>
            <a:r>
              <a:rPr lang="ja-JP" altLang="en-US" sz="900" dirty="0">
                <a:solidFill>
                  <a:schemeClr val="tx1"/>
                </a:solidFill>
                <a:latin typeface="メイリオ" panose="020B0604030504040204" pitchFamily="50" charset="-128"/>
                <a:ea typeface="メイリオ" panose="020B0604030504040204" pitchFamily="50" charset="-128"/>
              </a:rPr>
              <a:t>　モデル市町村の地域</a:t>
            </a:r>
            <a:endParaRPr lang="en-US" altLang="ja-JP" sz="900" dirty="0">
              <a:solidFill>
                <a:schemeClr val="tx1"/>
              </a:solidFill>
              <a:latin typeface="メイリオ" panose="020B0604030504040204" pitchFamily="50" charset="-128"/>
              <a:ea typeface="メイリオ" panose="020B0604030504040204" pitchFamily="50" charset="-128"/>
            </a:endParaRPr>
          </a:p>
          <a:p>
            <a:pPr marL="0" marR="0" lvl="0" indent="0" defTabSz="914400" rtl="0" eaLnBrk="1" fontAlgn="auto" latinLnBrk="0" hangingPunct="1">
              <a:lnSpc>
                <a:spcPct val="100000"/>
              </a:lnSpc>
              <a:spcBef>
                <a:spcPts val="0"/>
              </a:spcBef>
              <a:spcAft>
                <a:spcPts val="0"/>
              </a:spcAft>
              <a:buClrTx/>
              <a:buSzTx/>
              <a:buFontTx/>
              <a:buNone/>
              <a:tabLst/>
              <a:defRPr/>
            </a:pPr>
            <a:r>
              <a:rPr lang="ja-JP" altLang="en-US" sz="900" dirty="0">
                <a:solidFill>
                  <a:schemeClr val="tx1"/>
                </a:solidFill>
                <a:latin typeface="メイリオ" panose="020B0604030504040204" pitchFamily="50" charset="-128"/>
                <a:ea typeface="メイリオ" panose="020B0604030504040204" pitchFamily="50" charset="-128"/>
              </a:rPr>
              <a:t>　包括支援センターに</a:t>
            </a:r>
            <a:endParaRPr lang="en-US" altLang="ja-JP" sz="900" dirty="0">
              <a:solidFill>
                <a:schemeClr val="tx1"/>
              </a:solidFill>
              <a:latin typeface="メイリオ" panose="020B0604030504040204" pitchFamily="50" charset="-128"/>
              <a:ea typeface="メイリオ" panose="020B0604030504040204" pitchFamily="50" charset="-128"/>
            </a:endParaRPr>
          </a:p>
          <a:p>
            <a:pPr marL="0" marR="0" lvl="0" indent="0" defTabSz="914400" rtl="0" eaLnBrk="1" fontAlgn="auto" latinLnBrk="0" hangingPunct="1">
              <a:lnSpc>
                <a:spcPct val="100000"/>
              </a:lnSpc>
              <a:spcBef>
                <a:spcPts val="0"/>
              </a:spcBef>
              <a:spcAft>
                <a:spcPts val="0"/>
              </a:spcAft>
              <a:buClrTx/>
              <a:buSzTx/>
              <a:buFontTx/>
              <a:buNone/>
              <a:tabLst/>
              <a:defRPr/>
            </a:pPr>
            <a:r>
              <a:rPr lang="ja-JP" altLang="en-US" sz="900" dirty="0">
                <a:solidFill>
                  <a:schemeClr val="tx1"/>
                </a:solidFill>
                <a:latin typeface="メイリオ" panose="020B0604030504040204" pitchFamily="50" charset="-128"/>
                <a:ea typeface="メイリオ" panose="020B0604030504040204" pitchFamily="50" charset="-128"/>
              </a:rPr>
              <a:t>　</a:t>
            </a:r>
            <a:r>
              <a:rPr lang="en-US" altLang="ja-JP" sz="900" dirty="0">
                <a:solidFill>
                  <a:schemeClr val="tx1"/>
                </a:solidFill>
                <a:latin typeface="メイリオ" panose="020B0604030504040204" pitchFamily="50" charset="-128"/>
                <a:ea typeface="メイリオ" panose="020B0604030504040204" pitchFamily="50" charset="-128"/>
              </a:rPr>
              <a:t>ICT</a:t>
            </a:r>
            <a:r>
              <a:rPr lang="ja-JP" altLang="en-US" sz="900" dirty="0">
                <a:solidFill>
                  <a:schemeClr val="tx1"/>
                </a:solidFill>
                <a:latin typeface="メイリオ" panose="020B0604030504040204" pitchFamily="50" charset="-128"/>
                <a:ea typeface="メイリオ" panose="020B0604030504040204" pitchFamily="50" charset="-128"/>
              </a:rPr>
              <a:t>ツールを試行導入</a:t>
            </a:r>
            <a:endParaRPr lang="en-US" altLang="ja-JP" sz="900" b="1" dirty="0">
              <a:solidFill>
                <a:schemeClr val="tx1"/>
              </a:solidFill>
              <a:latin typeface="メイリオ" panose="020B0604030504040204" pitchFamily="50" charset="-128"/>
              <a:ea typeface="メイリオ" panose="020B0604030504040204" pitchFamily="50" charset="-128"/>
            </a:endParaRPr>
          </a:p>
          <a:p>
            <a:pPr marL="0" marR="0" lvl="0" indent="0" defTabSz="914400" rtl="0" eaLnBrk="1" fontAlgn="auto" latinLnBrk="0" hangingPunct="1">
              <a:lnSpc>
                <a:spcPct val="100000"/>
              </a:lnSpc>
              <a:spcBef>
                <a:spcPts val="0"/>
              </a:spcBef>
              <a:spcAft>
                <a:spcPts val="0"/>
              </a:spcAft>
              <a:buClrTx/>
              <a:buSzTx/>
              <a:buFontTx/>
              <a:buNone/>
              <a:tabLst/>
              <a:defRPr/>
            </a:pPr>
            <a:endParaRPr lang="en-US" altLang="ja-JP" sz="900" b="1" dirty="0">
              <a:solidFill>
                <a:schemeClr val="tx1"/>
              </a:solidFill>
              <a:latin typeface="メイリオ" panose="020B0604030504040204" pitchFamily="50" charset="-128"/>
              <a:ea typeface="メイリオ" panose="020B0604030504040204" pitchFamily="50" charset="-128"/>
            </a:endParaRPr>
          </a:p>
        </p:txBody>
      </p:sp>
      <p:grpSp>
        <p:nvGrpSpPr>
          <p:cNvPr id="16" name="グループ化 15">
            <a:extLst>
              <a:ext uri="{FF2B5EF4-FFF2-40B4-BE49-F238E27FC236}">
                <a16:creationId xmlns:a16="http://schemas.microsoft.com/office/drawing/2014/main" id="{B569C6D3-D06C-4C60-86F2-0017882C7709}"/>
              </a:ext>
            </a:extLst>
          </p:cNvPr>
          <p:cNvGrpSpPr/>
          <p:nvPr/>
        </p:nvGrpSpPr>
        <p:grpSpPr>
          <a:xfrm>
            <a:off x="1761888" y="5242553"/>
            <a:ext cx="1754783" cy="1291276"/>
            <a:chOff x="9793766" y="417897"/>
            <a:chExt cx="1754783" cy="1257794"/>
          </a:xfrm>
        </p:grpSpPr>
        <p:sp>
          <p:nvSpPr>
            <p:cNvPr id="33" name="角丸四角形 43">
              <a:extLst>
                <a:ext uri="{FF2B5EF4-FFF2-40B4-BE49-F238E27FC236}">
                  <a16:creationId xmlns:a16="http://schemas.microsoft.com/office/drawing/2014/main" id="{1D92579E-8F78-4D8E-98CE-3D54686C9BB7}"/>
                </a:ext>
              </a:extLst>
            </p:cNvPr>
            <p:cNvSpPr/>
            <p:nvPr/>
          </p:nvSpPr>
          <p:spPr>
            <a:xfrm>
              <a:off x="9939936" y="417897"/>
              <a:ext cx="1608613" cy="1257794"/>
            </a:xfrm>
            <a:prstGeom prst="rect">
              <a:avLst/>
            </a:prstGeom>
            <a:solidFill>
              <a:schemeClr val="bg1"/>
            </a:solidFill>
            <a:ln w="6350">
              <a:solidFill>
                <a:schemeClr val="tx1"/>
              </a:solidFill>
              <a:prstDash val="solid"/>
            </a:ln>
          </p:spPr>
          <p:style>
            <a:lnRef idx="2">
              <a:schemeClr val="accent1"/>
            </a:lnRef>
            <a:fillRef idx="1">
              <a:schemeClr val="lt1"/>
            </a:fillRef>
            <a:effectRef idx="0">
              <a:schemeClr val="accent1"/>
            </a:effectRef>
            <a:fontRef idx="minor">
              <a:schemeClr val="dk1"/>
            </a:fontRef>
          </p:style>
          <p:txBody>
            <a:bodyPr lIns="72000" tIns="108000" rIns="72000"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900" spc="-20" dirty="0">
                  <a:solidFill>
                    <a:schemeClr val="tx1"/>
                  </a:solidFill>
                  <a:latin typeface="メイリオ" panose="020B0604030504040204" pitchFamily="50" charset="-128"/>
                  <a:ea typeface="メイリオ" panose="020B0604030504040204" pitchFamily="50" charset="-128"/>
                </a:rPr>
                <a:t>　</a:t>
              </a:r>
              <a:endParaRPr lang="en-US" altLang="ja-JP" sz="900" spc="-20" dirty="0">
                <a:solidFill>
                  <a:schemeClr val="tx1"/>
                </a:solidFill>
                <a:latin typeface="メイリオ" panose="020B0604030504040204" pitchFamily="50" charset="-128"/>
                <a:ea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900" spc="-20" dirty="0">
                  <a:solidFill>
                    <a:schemeClr val="tx1"/>
                  </a:solidFill>
                  <a:latin typeface="メイリオ" panose="020B0604030504040204" pitchFamily="50" charset="-128"/>
                  <a:ea typeface="メイリオ" panose="020B0604030504040204" pitchFamily="50" charset="-128"/>
                </a:rPr>
                <a:t>　府営公園</a:t>
              </a:r>
              <a:r>
                <a:rPr lang="en-US" altLang="ja-JP" sz="900" spc="-20" dirty="0">
                  <a:solidFill>
                    <a:schemeClr val="tx1"/>
                  </a:solidFill>
                  <a:latin typeface="メイリオ" panose="020B0604030504040204" pitchFamily="50" charset="-128"/>
                  <a:ea typeface="メイリオ" panose="020B0604030504040204" pitchFamily="50" charset="-128"/>
                </a:rPr>
                <a:t>19</a:t>
              </a:r>
              <a:r>
                <a:rPr lang="ja-JP" altLang="en-US" sz="900" spc="-20" dirty="0">
                  <a:solidFill>
                    <a:schemeClr val="tx1"/>
                  </a:solidFill>
                  <a:latin typeface="メイリオ" panose="020B0604030504040204" pitchFamily="50" charset="-128"/>
                  <a:ea typeface="メイリオ" panose="020B0604030504040204" pitchFamily="50" charset="-128"/>
                </a:rPr>
                <a:t>公園</a:t>
              </a:r>
              <a:endParaRPr lang="en-US" altLang="ja-JP" sz="900" spc="-20" dirty="0">
                <a:solidFill>
                  <a:schemeClr val="tx1"/>
                </a:solidFill>
                <a:latin typeface="メイリオ" panose="020B0604030504040204" pitchFamily="50" charset="-128"/>
                <a:ea typeface="メイリオ" panose="020B0604030504040204" pitchFamily="50" charset="-128"/>
              </a:endParaRPr>
            </a:p>
            <a:p>
              <a:pPr marL="0" marR="0" lvl="0" indent="0" defTabSz="914400" rtl="0" eaLnBrk="1" fontAlgn="auto" latinLnBrk="0" hangingPunct="1">
                <a:lnSpc>
                  <a:spcPct val="100000"/>
                </a:lnSpc>
                <a:spcBef>
                  <a:spcPts val="0"/>
                </a:spcBef>
                <a:spcAft>
                  <a:spcPts val="0"/>
                </a:spcAft>
                <a:buClrTx/>
                <a:buSzTx/>
                <a:buFontTx/>
                <a:buNone/>
                <a:tabLst/>
                <a:defRPr/>
              </a:pPr>
              <a:endParaRPr lang="en-US" altLang="ja-JP" sz="900" spc="-20" dirty="0">
                <a:solidFill>
                  <a:schemeClr val="tx1"/>
                </a:solidFill>
                <a:latin typeface="メイリオ" panose="020B0604030504040204" pitchFamily="50" charset="-128"/>
                <a:ea typeface="メイリオ" panose="020B0604030504040204" pitchFamily="50" charset="-128"/>
              </a:endParaRPr>
            </a:p>
            <a:p>
              <a:pPr marL="0" marR="0" lvl="0" indent="0" defTabSz="914400" rtl="0" eaLnBrk="1" fontAlgn="auto" latinLnBrk="0" hangingPunct="1">
                <a:lnSpc>
                  <a:spcPct val="100000"/>
                </a:lnSpc>
                <a:spcBef>
                  <a:spcPts val="0"/>
                </a:spcBef>
                <a:spcAft>
                  <a:spcPts val="0"/>
                </a:spcAft>
                <a:buClrTx/>
                <a:buSzTx/>
                <a:buFontTx/>
                <a:buNone/>
                <a:tabLst/>
                <a:defRPr/>
              </a:pPr>
              <a:endParaRPr lang="en-US" altLang="ja-JP" sz="700" spc="-20" dirty="0">
                <a:solidFill>
                  <a:schemeClr val="tx1"/>
                </a:solidFill>
                <a:latin typeface="メイリオ" panose="020B0604030504040204" pitchFamily="50" charset="-128"/>
                <a:ea typeface="メイリオ" panose="020B0604030504040204" pitchFamily="50" charset="-128"/>
              </a:endParaRPr>
            </a:p>
            <a:p>
              <a:pPr marL="0" marR="0" lvl="0" indent="0" defTabSz="914400" rtl="0" eaLnBrk="1" fontAlgn="auto" latinLnBrk="0" hangingPunct="1">
                <a:lnSpc>
                  <a:spcPct val="100000"/>
                </a:lnSpc>
                <a:spcBef>
                  <a:spcPts val="0"/>
                </a:spcBef>
                <a:spcAft>
                  <a:spcPts val="0"/>
                </a:spcAft>
                <a:buClrTx/>
                <a:buSzTx/>
                <a:buFontTx/>
                <a:buNone/>
                <a:tabLst/>
                <a:defRPr/>
              </a:pPr>
              <a:endParaRPr lang="en-US" altLang="ja-JP" sz="400" spc="-20" dirty="0">
                <a:solidFill>
                  <a:schemeClr val="tx1"/>
                </a:solidFill>
                <a:latin typeface="メイリオ" panose="020B0604030504040204" pitchFamily="50" charset="-128"/>
                <a:ea typeface="メイリオ" panose="020B0604030504040204" pitchFamily="50" charset="-128"/>
              </a:endParaRPr>
            </a:p>
            <a:p>
              <a:pPr marL="0" marR="0" lvl="0" indent="0" defTabSz="914400" rtl="0" eaLnBrk="1" fontAlgn="auto" latinLnBrk="0" hangingPunct="1">
                <a:lnSpc>
                  <a:spcPct val="100000"/>
                </a:lnSpc>
                <a:spcBef>
                  <a:spcPts val="0"/>
                </a:spcBef>
                <a:spcAft>
                  <a:spcPts val="0"/>
                </a:spcAft>
                <a:buClrTx/>
                <a:buSzTx/>
                <a:buFontTx/>
                <a:buNone/>
                <a:tabLst/>
                <a:defRPr/>
              </a:pPr>
              <a:endParaRPr lang="en-US" altLang="ja-JP" sz="500" spc="-20" dirty="0">
                <a:solidFill>
                  <a:schemeClr val="tx1"/>
                </a:solidFill>
                <a:latin typeface="メイリオ" panose="020B0604030504040204" pitchFamily="50" charset="-128"/>
                <a:ea typeface="メイリオ" panose="020B0604030504040204" pitchFamily="50" charset="-128"/>
              </a:endParaRPr>
            </a:p>
            <a:p>
              <a:pPr marL="0" marR="0" lvl="0" indent="0" defTabSz="914400" rtl="0" eaLnBrk="1" fontAlgn="auto" latinLnBrk="0" hangingPunct="1">
                <a:lnSpc>
                  <a:spcPct val="100000"/>
                </a:lnSpc>
                <a:spcBef>
                  <a:spcPts val="0"/>
                </a:spcBef>
                <a:spcAft>
                  <a:spcPts val="0"/>
                </a:spcAft>
                <a:buClrTx/>
                <a:buSzTx/>
                <a:buFontTx/>
                <a:buNone/>
                <a:tabLst/>
                <a:defRPr/>
              </a:pPr>
              <a:r>
                <a:rPr lang="ja-JP" altLang="en-US" sz="900" spc="-20" dirty="0">
                  <a:solidFill>
                    <a:schemeClr val="tx1"/>
                  </a:solidFill>
                  <a:latin typeface="メイリオ" panose="020B0604030504040204" pitchFamily="50" charset="-128"/>
                  <a:ea typeface="メイリオ" panose="020B0604030504040204" pitchFamily="50" charset="-128"/>
                </a:rPr>
                <a:t>　多様な府民ニーズへの対応</a:t>
              </a:r>
              <a:endParaRPr lang="en-US" altLang="ja-JP" sz="900" spc="-20" dirty="0">
                <a:solidFill>
                  <a:schemeClr val="tx1"/>
                </a:solidFill>
                <a:latin typeface="メイリオ" panose="020B0604030504040204" pitchFamily="50" charset="-128"/>
                <a:ea typeface="メイリオ" panose="020B0604030504040204" pitchFamily="50" charset="-128"/>
              </a:endParaRPr>
            </a:p>
            <a:p>
              <a:pPr marL="0" marR="0" lvl="0" indent="0" defTabSz="914400" rtl="0" eaLnBrk="1" fontAlgn="auto" latinLnBrk="0" hangingPunct="1">
                <a:lnSpc>
                  <a:spcPct val="100000"/>
                </a:lnSpc>
                <a:spcBef>
                  <a:spcPts val="0"/>
                </a:spcBef>
                <a:spcAft>
                  <a:spcPts val="0"/>
                </a:spcAft>
                <a:buClrTx/>
                <a:buSzTx/>
                <a:buFontTx/>
                <a:buNone/>
                <a:tabLst/>
                <a:defRPr/>
              </a:pPr>
              <a:r>
                <a:rPr lang="ja-JP" altLang="en-US" sz="900" spc="-20" dirty="0">
                  <a:solidFill>
                    <a:schemeClr val="tx1"/>
                  </a:solidFill>
                  <a:latin typeface="メイリオ" panose="020B0604030504040204" pitchFamily="50" charset="-128"/>
                  <a:ea typeface="メイリオ" panose="020B0604030504040204" pitchFamily="50" charset="-128"/>
                </a:rPr>
                <a:t>　新たな魅力創出による公園</a:t>
              </a:r>
              <a:endParaRPr lang="en-US" altLang="ja-JP" sz="900" spc="-20" dirty="0">
                <a:solidFill>
                  <a:schemeClr val="tx1"/>
                </a:solidFill>
                <a:latin typeface="メイリオ" panose="020B0604030504040204" pitchFamily="50" charset="-128"/>
                <a:ea typeface="メイリオ" panose="020B0604030504040204" pitchFamily="50" charset="-128"/>
              </a:endParaRPr>
            </a:p>
            <a:p>
              <a:pPr marL="0" marR="0" lvl="0" indent="0" defTabSz="914400" rtl="0" eaLnBrk="1" fontAlgn="auto" latinLnBrk="0" hangingPunct="1">
                <a:lnSpc>
                  <a:spcPct val="100000"/>
                </a:lnSpc>
                <a:spcBef>
                  <a:spcPts val="0"/>
                </a:spcBef>
                <a:spcAft>
                  <a:spcPts val="0"/>
                </a:spcAft>
                <a:buClrTx/>
                <a:buSzTx/>
                <a:buFontTx/>
                <a:buNone/>
                <a:tabLst/>
                <a:defRPr/>
              </a:pPr>
              <a:r>
                <a:rPr lang="ja-JP" altLang="en-US" sz="900" spc="-20" dirty="0">
                  <a:solidFill>
                    <a:schemeClr val="tx1"/>
                  </a:solidFill>
                  <a:latin typeface="メイリオ" panose="020B0604030504040204" pitchFamily="50" charset="-128"/>
                  <a:ea typeface="メイリオ" panose="020B0604030504040204" pitchFamily="50" charset="-128"/>
                </a:rPr>
                <a:t>　や周辺地域の魅力向上</a:t>
              </a:r>
              <a:endParaRPr lang="en-US" altLang="ja-JP" sz="900" b="1" spc="-20" dirty="0">
                <a:solidFill>
                  <a:schemeClr val="tx1"/>
                </a:solidFill>
                <a:latin typeface="メイリオ" panose="020B0604030504040204" pitchFamily="50" charset="-128"/>
                <a:ea typeface="メイリオ" panose="020B0604030504040204" pitchFamily="50" charset="-128"/>
              </a:endParaRPr>
            </a:p>
            <a:p>
              <a:pPr marL="0" marR="0" lvl="0" indent="0" defTabSz="914400" rtl="0" eaLnBrk="1" fontAlgn="auto" latinLnBrk="0" hangingPunct="1">
                <a:lnSpc>
                  <a:spcPct val="100000"/>
                </a:lnSpc>
                <a:spcBef>
                  <a:spcPts val="0"/>
                </a:spcBef>
                <a:spcAft>
                  <a:spcPts val="0"/>
                </a:spcAft>
                <a:buClrTx/>
                <a:buSzTx/>
                <a:buFontTx/>
                <a:buNone/>
                <a:tabLst/>
                <a:defRPr/>
              </a:pPr>
              <a:endParaRPr lang="en-US" altLang="ja-JP" sz="900" spc="-20" dirty="0">
                <a:solidFill>
                  <a:schemeClr val="tx1"/>
                </a:solidFill>
                <a:latin typeface="メイリオ" panose="020B0604030504040204" pitchFamily="50" charset="-128"/>
                <a:ea typeface="メイリオ" panose="020B0604030504040204" pitchFamily="50" charset="-128"/>
              </a:endParaRPr>
            </a:p>
            <a:p>
              <a:pPr marL="0" marR="0" lvl="0" indent="0" defTabSz="914400" rtl="0" eaLnBrk="1" fontAlgn="auto" latinLnBrk="0" hangingPunct="1">
                <a:lnSpc>
                  <a:spcPct val="100000"/>
                </a:lnSpc>
                <a:spcBef>
                  <a:spcPts val="0"/>
                </a:spcBef>
                <a:spcAft>
                  <a:spcPts val="0"/>
                </a:spcAft>
                <a:buClrTx/>
                <a:buSzTx/>
                <a:buFontTx/>
                <a:buNone/>
                <a:tabLst/>
                <a:defRPr/>
              </a:pPr>
              <a:endParaRPr lang="en-US" altLang="ja-JP" sz="900" b="1" spc="-20" dirty="0">
                <a:solidFill>
                  <a:schemeClr val="tx1"/>
                </a:solidFill>
                <a:latin typeface="メイリオ" panose="020B0604030504040204" pitchFamily="50" charset="-128"/>
                <a:ea typeface="メイリオ" panose="020B0604030504040204" pitchFamily="50" charset="-128"/>
              </a:endParaRPr>
            </a:p>
            <a:p>
              <a:pPr marL="0" marR="0" lvl="0" indent="0" defTabSz="914400" rtl="0" eaLnBrk="1" fontAlgn="auto" latinLnBrk="0" hangingPunct="1">
                <a:lnSpc>
                  <a:spcPct val="100000"/>
                </a:lnSpc>
                <a:spcBef>
                  <a:spcPts val="0"/>
                </a:spcBef>
                <a:spcAft>
                  <a:spcPts val="0"/>
                </a:spcAft>
                <a:buClrTx/>
                <a:buSzTx/>
                <a:buFontTx/>
                <a:buNone/>
                <a:tabLst/>
                <a:defRPr/>
              </a:pPr>
              <a:endParaRPr lang="en-US" altLang="ja-JP" sz="900" b="1" spc="-20" dirty="0">
                <a:solidFill>
                  <a:schemeClr val="tx1"/>
                </a:solidFill>
                <a:latin typeface="メイリオ" panose="020B0604030504040204" pitchFamily="50" charset="-128"/>
                <a:ea typeface="メイリオ" panose="020B0604030504040204" pitchFamily="50" charset="-128"/>
              </a:endParaRPr>
            </a:p>
          </p:txBody>
        </p:sp>
        <p:sp>
          <p:nvSpPr>
            <p:cNvPr id="6" name="正方形/長方形 5">
              <a:extLst>
                <a:ext uri="{FF2B5EF4-FFF2-40B4-BE49-F238E27FC236}">
                  <a16:creationId xmlns:a16="http://schemas.microsoft.com/office/drawing/2014/main" id="{FD1A84AA-5EF8-49A8-A267-7510C6D27FBD}"/>
                </a:ext>
              </a:extLst>
            </p:cNvPr>
            <p:cNvSpPr/>
            <p:nvPr/>
          </p:nvSpPr>
          <p:spPr>
            <a:xfrm>
              <a:off x="9793766" y="417897"/>
              <a:ext cx="216000" cy="628897"/>
            </a:xfrm>
            <a:prstGeom prst="rect">
              <a:avLst/>
            </a:prstGeom>
            <a:solidFill>
              <a:schemeClr val="accent5">
                <a:lumMod val="20000"/>
                <a:lumOff val="8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eaVert" lIns="36000" rIns="18000" rtlCol="0" anchor="t"/>
            <a:lstStyle/>
            <a:p>
              <a:pPr algn="ctr"/>
              <a:r>
                <a:rPr kumimoji="1" lang="ja-JP" altLang="en-US" sz="1050" dirty="0">
                  <a:solidFill>
                    <a:schemeClr val="tx1"/>
                  </a:solidFill>
                  <a:latin typeface="メイリオ" panose="020B0604030504040204" pitchFamily="50" charset="-128"/>
                  <a:ea typeface="メイリオ" panose="020B0604030504040204" pitchFamily="50" charset="-128"/>
                </a:rPr>
                <a:t>対象</a:t>
              </a:r>
            </a:p>
          </p:txBody>
        </p:sp>
        <p:sp>
          <p:nvSpPr>
            <p:cNvPr id="76" name="正方形/長方形 75">
              <a:extLst>
                <a:ext uri="{FF2B5EF4-FFF2-40B4-BE49-F238E27FC236}">
                  <a16:creationId xmlns:a16="http://schemas.microsoft.com/office/drawing/2014/main" id="{7D6CC76F-5CEB-434F-A6F5-A3FB45629A5F}"/>
                </a:ext>
              </a:extLst>
            </p:cNvPr>
            <p:cNvSpPr/>
            <p:nvPr/>
          </p:nvSpPr>
          <p:spPr>
            <a:xfrm>
              <a:off x="9793766" y="1045621"/>
              <a:ext cx="216000" cy="628897"/>
            </a:xfrm>
            <a:prstGeom prst="rect">
              <a:avLst/>
            </a:prstGeom>
            <a:solidFill>
              <a:schemeClr val="accent6">
                <a:lumMod val="20000"/>
                <a:lumOff val="8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eaVert" lIns="36000" rIns="18000" rtlCol="0" anchor="t"/>
            <a:lstStyle/>
            <a:p>
              <a:pPr algn="ctr"/>
              <a:r>
                <a:rPr kumimoji="1" lang="ja-JP" altLang="en-US" sz="1050" dirty="0">
                  <a:solidFill>
                    <a:schemeClr val="tx1"/>
                  </a:solidFill>
                  <a:latin typeface="メイリオ" panose="020B0604030504040204" pitchFamily="50" charset="-128"/>
                  <a:ea typeface="メイリオ" panose="020B0604030504040204" pitchFamily="50" charset="-128"/>
                </a:rPr>
                <a:t>目的</a:t>
              </a:r>
            </a:p>
          </p:txBody>
        </p:sp>
      </p:grpSp>
      <p:cxnSp>
        <p:nvCxnSpPr>
          <p:cNvPr id="14" name="直線コネクタ 13">
            <a:extLst>
              <a:ext uri="{FF2B5EF4-FFF2-40B4-BE49-F238E27FC236}">
                <a16:creationId xmlns:a16="http://schemas.microsoft.com/office/drawing/2014/main" id="{12DC29C8-CA3E-4B95-9F42-D445042B4D16}"/>
              </a:ext>
            </a:extLst>
          </p:cNvPr>
          <p:cNvCxnSpPr>
            <a:stCxn id="76" idx="0"/>
            <a:endCxn id="33" idx="3"/>
          </p:cNvCxnSpPr>
          <p:nvPr/>
        </p:nvCxnSpPr>
        <p:spPr>
          <a:xfrm>
            <a:off x="1869888" y="5886987"/>
            <a:ext cx="1646783" cy="1204"/>
          </a:xfrm>
          <a:prstGeom prst="line">
            <a:avLst/>
          </a:prstGeom>
          <a:ln w="3175">
            <a:prstDash val="dash"/>
          </a:ln>
        </p:spPr>
        <p:style>
          <a:lnRef idx="1">
            <a:schemeClr val="dk1"/>
          </a:lnRef>
          <a:fillRef idx="0">
            <a:schemeClr val="dk1"/>
          </a:fillRef>
          <a:effectRef idx="0">
            <a:schemeClr val="dk1"/>
          </a:effectRef>
          <a:fontRef idx="minor">
            <a:schemeClr val="tx1"/>
          </a:fontRef>
        </p:style>
      </p:cxnSp>
      <p:grpSp>
        <p:nvGrpSpPr>
          <p:cNvPr id="13" name="グループ化 12">
            <a:extLst>
              <a:ext uri="{FF2B5EF4-FFF2-40B4-BE49-F238E27FC236}">
                <a16:creationId xmlns:a16="http://schemas.microsoft.com/office/drawing/2014/main" id="{5DAFD66C-FB88-43F7-8E71-632B90CB7BC3}"/>
              </a:ext>
            </a:extLst>
          </p:cNvPr>
          <p:cNvGrpSpPr/>
          <p:nvPr/>
        </p:nvGrpSpPr>
        <p:grpSpPr>
          <a:xfrm>
            <a:off x="1761888" y="4152798"/>
            <a:ext cx="1754783" cy="1012726"/>
            <a:chOff x="9799746" y="1938228"/>
            <a:chExt cx="1754783" cy="1368580"/>
          </a:xfrm>
        </p:grpSpPr>
        <p:grpSp>
          <p:nvGrpSpPr>
            <p:cNvPr id="7" name="グループ化 6">
              <a:extLst>
                <a:ext uri="{FF2B5EF4-FFF2-40B4-BE49-F238E27FC236}">
                  <a16:creationId xmlns:a16="http://schemas.microsoft.com/office/drawing/2014/main" id="{B69870F3-5F7A-4590-B42B-149758B0EC5C}"/>
                </a:ext>
              </a:extLst>
            </p:cNvPr>
            <p:cNvGrpSpPr/>
            <p:nvPr/>
          </p:nvGrpSpPr>
          <p:grpSpPr>
            <a:xfrm>
              <a:off x="9799746" y="1938228"/>
              <a:ext cx="1754783" cy="1368580"/>
              <a:chOff x="1934090" y="4123805"/>
              <a:chExt cx="1754783" cy="1368001"/>
            </a:xfrm>
          </p:grpSpPr>
          <p:sp>
            <p:nvSpPr>
              <p:cNvPr id="77" name="角丸四角形 43">
                <a:extLst>
                  <a:ext uri="{FF2B5EF4-FFF2-40B4-BE49-F238E27FC236}">
                    <a16:creationId xmlns:a16="http://schemas.microsoft.com/office/drawing/2014/main" id="{EF029E04-A909-47F9-8A8F-BB14FDFDA8B2}"/>
                  </a:ext>
                </a:extLst>
              </p:cNvPr>
              <p:cNvSpPr/>
              <p:nvPr/>
            </p:nvSpPr>
            <p:spPr>
              <a:xfrm>
                <a:off x="2080260" y="4123805"/>
                <a:ext cx="1608613" cy="1368000"/>
              </a:xfrm>
              <a:prstGeom prst="rect">
                <a:avLst/>
              </a:prstGeom>
              <a:solidFill>
                <a:schemeClr val="bg1"/>
              </a:solidFill>
              <a:ln w="6350">
                <a:solidFill>
                  <a:schemeClr val="tx1"/>
                </a:solidFill>
                <a:prstDash val="solid"/>
              </a:ln>
            </p:spPr>
            <p:style>
              <a:lnRef idx="2">
                <a:schemeClr val="accent1"/>
              </a:lnRef>
              <a:fillRef idx="1">
                <a:schemeClr val="lt1"/>
              </a:fillRef>
              <a:effectRef idx="0">
                <a:schemeClr val="accent1"/>
              </a:effectRef>
              <a:fontRef idx="minor">
                <a:schemeClr val="dk1"/>
              </a:fontRef>
            </p:style>
            <p:txBody>
              <a:bodyPr lIns="72000" tIns="108000" rIns="72000"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200" spc="-20" dirty="0">
                  <a:solidFill>
                    <a:schemeClr val="tx1"/>
                  </a:solidFill>
                  <a:latin typeface="メイリオ" panose="020B0604030504040204" pitchFamily="50" charset="-128"/>
                  <a:ea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900" spc="-20" dirty="0">
                    <a:solidFill>
                      <a:schemeClr val="tx1"/>
                    </a:solidFill>
                    <a:latin typeface="メイリオ" panose="020B0604030504040204" pitchFamily="50" charset="-128"/>
                    <a:ea typeface="メイリオ" panose="020B0604030504040204" pitchFamily="50" charset="-128"/>
                  </a:rPr>
                  <a:t>　介護予防ケアマネジメント</a:t>
                </a:r>
                <a:endParaRPr lang="en-US" altLang="ja-JP" sz="900" spc="-20" dirty="0">
                  <a:solidFill>
                    <a:schemeClr val="tx1"/>
                  </a:solidFill>
                  <a:latin typeface="メイリオ" panose="020B0604030504040204" pitchFamily="50" charset="-128"/>
                  <a:ea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900" spc="-20" dirty="0">
                    <a:solidFill>
                      <a:schemeClr val="tx1"/>
                    </a:solidFill>
                    <a:latin typeface="メイリオ" panose="020B0604030504040204" pitchFamily="50" charset="-128"/>
                    <a:ea typeface="メイリオ" panose="020B0604030504040204" pitchFamily="50" charset="-128"/>
                  </a:rPr>
                  <a:t>　におけるアセスメント</a:t>
                </a:r>
                <a:endParaRPr lang="en-US" altLang="ja-JP" sz="900" spc="-20" dirty="0">
                  <a:solidFill>
                    <a:schemeClr val="tx1"/>
                  </a:solidFill>
                  <a:latin typeface="メイリオ" panose="020B0604030504040204" pitchFamily="50" charset="-128"/>
                  <a:ea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600" spc="-20" dirty="0">
                  <a:solidFill>
                    <a:schemeClr val="tx1"/>
                  </a:solidFill>
                  <a:latin typeface="メイリオ" panose="020B0604030504040204" pitchFamily="50" charset="-128"/>
                  <a:ea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400" spc="-20" dirty="0">
                  <a:solidFill>
                    <a:schemeClr val="tx1"/>
                  </a:solidFill>
                  <a:latin typeface="メイリオ" panose="020B0604030504040204" pitchFamily="50" charset="-128"/>
                  <a:ea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900" spc="-20" dirty="0">
                    <a:solidFill>
                      <a:schemeClr val="tx1"/>
                    </a:solidFill>
                    <a:latin typeface="メイリオ" panose="020B0604030504040204" pitchFamily="50" charset="-128"/>
                    <a:ea typeface="メイリオ" panose="020B0604030504040204" pitchFamily="50" charset="-128"/>
                  </a:rPr>
                  <a:t>　</a:t>
                </a:r>
                <a:r>
                  <a:rPr lang="en-US" altLang="ja-JP" sz="900" spc="-20" dirty="0">
                    <a:solidFill>
                      <a:schemeClr val="tx1"/>
                    </a:solidFill>
                    <a:latin typeface="メイリオ" panose="020B0604030504040204" pitchFamily="50" charset="-128"/>
                    <a:ea typeface="メイリオ" panose="020B0604030504040204" pitchFamily="50" charset="-128"/>
                  </a:rPr>
                  <a:t>ICT</a:t>
                </a:r>
                <a:r>
                  <a:rPr lang="ja-JP" altLang="en-US" sz="900" spc="-20" dirty="0">
                    <a:solidFill>
                      <a:schemeClr val="tx1"/>
                    </a:solidFill>
                    <a:latin typeface="メイリオ" panose="020B0604030504040204" pitchFamily="50" charset="-128"/>
                    <a:ea typeface="メイリオ" panose="020B0604030504040204" pitchFamily="50" charset="-128"/>
                  </a:rPr>
                  <a:t>を活用した府域全体で　</a:t>
                </a:r>
                <a:endParaRPr lang="en-US" altLang="ja-JP" sz="900" spc="-20" dirty="0">
                  <a:solidFill>
                    <a:schemeClr val="tx1"/>
                  </a:solidFill>
                  <a:latin typeface="メイリオ" panose="020B0604030504040204" pitchFamily="50" charset="-128"/>
                  <a:ea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900" spc="-20" dirty="0">
                    <a:solidFill>
                      <a:schemeClr val="tx1"/>
                    </a:solidFill>
                    <a:latin typeface="メイリオ" panose="020B0604030504040204" pitchFamily="50" charset="-128"/>
                    <a:ea typeface="メイリオ" panose="020B0604030504040204" pitchFamily="50" charset="-128"/>
                  </a:rPr>
                  <a:t>　の効果的なアセスメントの</a:t>
                </a:r>
                <a:endParaRPr lang="en-US" altLang="ja-JP" sz="900" spc="-20" dirty="0">
                  <a:solidFill>
                    <a:schemeClr val="tx1"/>
                  </a:solidFill>
                  <a:latin typeface="メイリオ" panose="020B0604030504040204" pitchFamily="50" charset="-128"/>
                  <a:ea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900" spc="-20" dirty="0">
                    <a:solidFill>
                      <a:schemeClr val="tx1"/>
                    </a:solidFill>
                    <a:latin typeface="メイリオ" panose="020B0604030504040204" pitchFamily="50" charset="-128"/>
                    <a:ea typeface="メイリオ" panose="020B0604030504040204" pitchFamily="50" charset="-128"/>
                  </a:rPr>
                  <a:t>　実現</a:t>
                </a:r>
              </a:p>
            </p:txBody>
          </p:sp>
          <p:sp>
            <p:nvSpPr>
              <p:cNvPr id="79" name="正方形/長方形 78">
                <a:extLst>
                  <a:ext uri="{FF2B5EF4-FFF2-40B4-BE49-F238E27FC236}">
                    <a16:creationId xmlns:a16="http://schemas.microsoft.com/office/drawing/2014/main" id="{BE4BF746-0B9E-45DC-9C0F-FB98B6AAD49D}"/>
                  </a:ext>
                </a:extLst>
              </p:cNvPr>
              <p:cNvSpPr/>
              <p:nvPr/>
            </p:nvSpPr>
            <p:spPr>
              <a:xfrm>
                <a:off x="1934090" y="4123806"/>
                <a:ext cx="216000" cy="684000"/>
              </a:xfrm>
              <a:prstGeom prst="rect">
                <a:avLst/>
              </a:prstGeom>
              <a:solidFill>
                <a:schemeClr val="accent5">
                  <a:lumMod val="20000"/>
                  <a:lumOff val="8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eaVert" lIns="36000" rIns="18000" rtlCol="0" anchor="t"/>
              <a:lstStyle/>
              <a:p>
                <a:pPr algn="ctr"/>
                <a:r>
                  <a:rPr kumimoji="1" lang="ja-JP" altLang="en-US" sz="1050" dirty="0">
                    <a:solidFill>
                      <a:schemeClr val="tx1"/>
                    </a:solidFill>
                    <a:latin typeface="メイリオ" panose="020B0604030504040204" pitchFamily="50" charset="-128"/>
                    <a:ea typeface="メイリオ" panose="020B0604030504040204" pitchFamily="50" charset="-128"/>
                  </a:rPr>
                  <a:t>対象</a:t>
                </a:r>
              </a:p>
            </p:txBody>
          </p:sp>
          <p:sp>
            <p:nvSpPr>
              <p:cNvPr id="80" name="正方形/長方形 79">
                <a:extLst>
                  <a:ext uri="{FF2B5EF4-FFF2-40B4-BE49-F238E27FC236}">
                    <a16:creationId xmlns:a16="http://schemas.microsoft.com/office/drawing/2014/main" id="{E7137F0C-03F3-4C76-A64E-668DAF0D3DF8}"/>
                  </a:ext>
                </a:extLst>
              </p:cNvPr>
              <p:cNvSpPr/>
              <p:nvPr/>
            </p:nvSpPr>
            <p:spPr>
              <a:xfrm>
                <a:off x="1934090" y="4807806"/>
                <a:ext cx="216000" cy="684000"/>
              </a:xfrm>
              <a:prstGeom prst="rect">
                <a:avLst/>
              </a:prstGeom>
              <a:solidFill>
                <a:schemeClr val="accent6">
                  <a:lumMod val="20000"/>
                  <a:lumOff val="8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eaVert" lIns="36000" rIns="18000" rtlCol="0" anchor="t"/>
              <a:lstStyle/>
              <a:p>
                <a:pPr algn="ctr"/>
                <a:r>
                  <a:rPr kumimoji="1" lang="ja-JP" altLang="en-US" sz="1050" dirty="0">
                    <a:solidFill>
                      <a:schemeClr val="tx1"/>
                    </a:solidFill>
                    <a:latin typeface="メイリオ" panose="020B0604030504040204" pitchFamily="50" charset="-128"/>
                    <a:ea typeface="メイリオ" panose="020B0604030504040204" pitchFamily="50" charset="-128"/>
                  </a:rPr>
                  <a:t>目的</a:t>
                </a:r>
              </a:p>
            </p:txBody>
          </p:sp>
        </p:grpSp>
        <p:cxnSp>
          <p:nvCxnSpPr>
            <p:cNvPr id="82" name="直線コネクタ 81">
              <a:extLst>
                <a:ext uri="{FF2B5EF4-FFF2-40B4-BE49-F238E27FC236}">
                  <a16:creationId xmlns:a16="http://schemas.microsoft.com/office/drawing/2014/main" id="{AAC3F906-046C-4A56-BACB-FD68EFEEDE0E}"/>
                </a:ext>
              </a:extLst>
            </p:cNvPr>
            <p:cNvCxnSpPr/>
            <p:nvPr/>
          </p:nvCxnSpPr>
          <p:spPr>
            <a:xfrm>
              <a:off x="9896021" y="2621406"/>
              <a:ext cx="1646783" cy="1173"/>
            </a:xfrm>
            <a:prstGeom prst="line">
              <a:avLst/>
            </a:prstGeom>
            <a:ln w="3175">
              <a:prstDash val="dash"/>
            </a:ln>
          </p:spPr>
          <p:style>
            <a:lnRef idx="1">
              <a:schemeClr val="dk1"/>
            </a:lnRef>
            <a:fillRef idx="0">
              <a:schemeClr val="dk1"/>
            </a:fillRef>
            <a:effectRef idx="0">
              <a:schemeClr val="dk1"/>
            </a:effectRef>
            <a:fontRef idx="minor">
              <a:schemeClr val="tx1"/>
            </a:fontRef>
          </p:style>
        </p:cxnSp>
      </p:grpSp>
      <p:sp>
        <p:nvSpPr>
          <p:cNvPr id="83" name="正方形/長方形 82">
            <a:extLst>
              <a:ext uri="{FF2B5EF4-FFF2-40B4-BE49-F238E27FC236}">
                <a16:creationId xmlns:a16="http://schemas.microsoft.com/office/drawing/2014/main" id="{241BB7DB-7245-450B-BD7D-F85CFEEFAB4C}"/>
              </a:ext>
            </a:extLst>
          </p:cNvPr>
          <p:cNvSpPr/>
          <p:nvPr/>
        </p:nvSpPr>
        <p:spPr>
          <a:xfrm>
            <a:off x="3823764" y="5242554"/>
            <a:ext cx="216000" cy="1283767"/>
          </a:xfrm>
          <a:prstGeom prst="rect">
            <a:avLst/>
          </a:prstGeom>
          <a:solidFill>
            <a:schemeClr val="accent5">
              <a:lumMod val="20000"/>
              <a:lumOff val="8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eaVert" lIns="36000" rIns="0" rtlCol="0" anchor="ctr"/>
          <a:lstStyle/>
          <a:p>
            <a:pPr algn="ctr"/>
            <a:r>
              <a:rPr lang="ja-JP" altLang="en-US" sz="1050" dirty="0">
                <a:solidFill>
                  <a:schemeClr val="tx1"/>
                </a:solidFill>
                <a:latin typeface="メイリオ" panose="020B0604030504040204" pitchFamily="50" charset="-128"/>
                <a:ea typeface="メイリオ" panose="020B0604030504040204" pitchFamily="50" charset="-128"/>
              </a:rPr>
              <a:t>対話結果</a:t>
            </a:r>
            <a:endParaRPr kumimoji="1" lang="ja-JP" altLang="en-US" sz="1050" dirty="0">
              <a:solidFill>
                <a:schemeClr val="tx1"/>
              </a:solidFill>
              <a:latin typeface="メイリオ" panose="020B0604030504040204" pitchFamily="50" charset="-128"/>
              <a:ea typeface="メイリオ" panose="020B0604030504040204" pitchFamily="50" charset="-128"/>
            </a:endParaRPr>
          </a:p>
        </p:txBody>
      </p:sp>
      <p:grpSp>
        <p:nvGrpSpPr>
          <p:cNvPr id="17" name="グループ化 16">
            <a:extLst>
              <a:ext uri="{FF2B5EF4-FFF2-40B4-BE49-F238E27FC236}">
                <a16:creationId xmlns:a16="http://schemas.microsoft.com/office/drawing/2014/main" id="{10170A32-ED75-4340-BA04-9C8BABBFEE71}"/>
              </a:ext>
            </a:extLst>
          </p:cNvPr>
          <p:cNvGrpSpPr/>
          <p:nvPr/>
        </p:nvGrpSpPr>
        <p:grpSpPr>
          <a:xfrm>
            <a:off x="3822634" y="4152797"/>
            <a:ext cx="2861260" cy="1021340"/>
            <a:chOff x="9531538" y="3639996"/>
            <a:chExt cx="2861260" cy="1368000"/>
          </a:xfrm>
        </p:grpSpPr>
        <p:sp>
          <p:nvSpPr>
            <p:cNvPr id="74" name="角丸四角形 43">
              <a:extLst>
                <a:ext uri="{FF2B5EF4-FFF2-40B4-BE49-F238E27FC236}">
                  <a16:creationId xmlns:a16="http://schemas.microsoft.com/office/drawing/2014/main" id="{207DBD0E-F523-4B04-A9A0-BAEB4F2B1479}"/>
                </a:ext>
              </a:extLst>
            </p:cNvPr>
            <p:cNvSpPr/>
            <p:nvPr/>
          </p:nvSpPr>
          <p:spPr>
            <a:xfrm>
              <a:off x="9747538" y="3639996"/>
              <a:ext cx="2645260" cy="1368000"/>
            </a:xfrm>
            <a:prstGeom prst="rect">
              <a:avLst/>
            </a:prstGeom>
            <a:solidFill>
              <a:schemeClr val="bg1"/>
            </a:solidFill>
            <a:ln w="6350">
              <a:solidFill>
                <a:schemeClr val="tx1"/>
              </a:solidFill>
              <a:prstDash val="solid"/>
            </a:ln>
          </p:spPr>
          <p:style>
            <a:lnRef idx="2">
              <a:schemeClr val="accent1"/>
            </a:lnRef>
            <a:fillRef idx="1">
              <a:schemeClr val="lt1"/>
            </a:fillRef>
            <a:effectRef idx="0">
              <a:schemeClr val="accent1"/>
            </a:effectRef>
            <a:fontRef idx="minor">
              <a:schemeClr val="dk1"/>
            </a:fontRef>
          </p:style>
          <p:txBody>
            <a:bodyPr lIns="36000" tIns="72000" rIns="0" rtlCol="0" anchor="ctr"/>
            <a:lstStyle/>
            <a:p>
              <a:pPr marL="0" marR="0" lvl="0" indent="0" defTabSz="914400" rtl="0" eaLnBrk="1" fontAlgn="auto" latinLnBrk="0" hangingPunct="1">
                <a:lnSpc>
                  <a:spcPts val="1100"/>
                </a:lnSpc>
                <a:spcBef>
                  <a:spcPts val="0"/>
                </a:spcBef>
                <a:spcAft>
                  <a:spcPts val="0"/>
                </a:spcAft>
                <a:buClrTx/>
                <a:buSzTx/>
                <a:buFontTx/>
                <a:buNone/>
                <a:tabLst/>
                <a:defRPr/>
              </a:pPr>
              <a:r>
                <a:rPr lang="ja-JP" altLang="en-US" sz="900" spc="-20" dirty="0">
                  <a:solidFill>
                    <a:schemeClr val="tx1"/>
                  </a:solidFill>
                  <a:latin typeface="メイリオ" panose="020B0604030504040204" pitchFamily="50" charset="-128"/>
                  <a:ea typeface="メイリオ" panose="020B0604030504040204" pitchFamily="50" charset="-128"/>
                </a:rPr>
                <a:t>○</a:t>
              </a:r>
              <a:r>
                <a:rPr lang="en-US" altLang="ja-JP" sz="900" spc="-20" dirty="0">
                  <a:solidFill>
                    <a:schemeClr val="tx1"/>
                  </a:solidFill>
                  <a:latin typeface="メイリオ" panose="020B0604030504040204" pitchFamily="50" charset="-128"/>
                  <a:ea typeface="メイリオ" panose="020B0604030504040204" pitchFamily="50" charset="-128"/>
                </a:rPr>
                <a:t>ICT</a:t>
              </a:r>
              <a:r>
                <a:rPr lang="ja-JP" altLang="en-US" sz="900" spc="-20" dirty="0">
                  <a:solidFill>
                    <a:schemeClr val="tx1"/>
                  </a:solidFill>
                  <a:latin typeface="メイリオ" panose="020B0604030504040204" pitchFamily="50" charset="-128"/>
                  <a:ea typeface="メイリオ" panose="020B0604030504040204" pitchFamily="50" charset="-128"/>
                </a:rPr>
                <a:t>導入に関する提案</a:t>
              </a:r>
              <a:endParaRPr lang="en-US" altLang="ja-JP" sz="900" spc="-20" dirty="0">
                <a:solidFill>
                  <a:schemeClr val="tx1"/>
                </a:solidFill>
                <a:latin typeface="メイリオ" panose="020B0604030504040204" pitchFamily="50" charset="-128"/>
                <a:ea typeface="メイリオ" panose="020B0604030504040204" pitchFamily="50" charset="-128"/>
              </a:endParaRPr>
            </a:p>
            <a:p>
              <a:pPr marL="0" marR="0" lvl="0" indent="0" defTabSz="914400" rtl="0" eaLnBrk="1" fontAlgn="auto" latinLnBrk="0" hangingPunct="1">
                <a:lnSpc>
                  <a:spcPts val="1100"/>
                </a:lnSpc>
                <a:spcBef>
                  <a:spcPts val="0"/>
                </a:spcBef>
                <a:spcAft>
                  <a:spcPts val="0"/>
                </a:spcAft>
                <a:buClrTx/>
                <a:buSzTx/>
                <a:buFontTx/>
                <a:buNone/>
                <a:tabLst/>
                <a:defRPr/>
              </a:pPr>
              <a:r>
                <a:rPr lang="ja-JP" altLang="en-US" sz="900" spc="-20" dirty="0">
                  <a:solidFill>
                    <a:schemeClr val="tx1"/>
                  </a:solidFill>
                  <a:latin typeface="メイリオ" panose="020B0604030504040204" pitchFamily="50" charset="-128"/>
                  <a:ea typeface="メイリオ" panose="020B0604030504040204" pitchFamily="50" charset="-128"/>
                </a:rPr>
                <a:t>　</a:t>
              </a:r>
              <a:r>
                <a:rPr lang="en-US" altLang="ja-JP" sz="900" spc="-20" dirty="0">
                  <a:solidFill>
                    <a:schemeClr val="tx1"/>
                  </a:solidFill>
                  <a:latin typeface="メイリオ" panose="020B0604030504040204" pitchFamily="50" charset="-128"/>
                  <a:ea typeface="メイリオ" panose="020B0604030504040204" pitchFamily="50" charset="-128"/>
                </a:rPr>
                <a:t>ICT</a:t>
              </a:r>
              <a:r>
                <a:rPr lang="ja-JP" altLang="en-US" sz="900" spc="-20" dirty="0">
                  <a:solidFill>
                    <a:schemeClr val="tx1"/>
                  </a:solidFill>
                  <a:latin typeface="メイリオ" panose="020B0604030504040204" pitchFamily="50" charset="-128"/>
                  <a:ea typeface="メイリオ" panose="020B0604030504040204" pitchFamily="50" charset="-128"/>
                </a:rPr>
                <a:t>を基にしたフレイル予防</a:t>
              </a:r>
            </a:p>
            <a:p>
              <a:pPr marL="0" marR="0" lvl="0" indent="0" defTabSz="914400" rtl="0" eaLnBrk="1" fontAlgn="auto" latinLnBrk="0" hangingPunct="1">
                <a:lnSpc>
                  <a:spcPts val="1100"/>
                </a:lnSpc>
                <a:spcBef>
                  <a:spcPts val="0"/>
                </a:spcBef>
                <a:spcAft>
                  <a:spcPts val="0"/>
                </a:spcAft>
                <a:buClrTx/>
                <a:buSzTx/>
                <a:buFontTx/>
                <a:buNone/>
                <a:tabLst/>
                <a:defRPr/>
              </a:pPr>
              <a:r>
                <a:rPr lang="ja-JP" altLang="en-US" sz="900" spc="-20" dirty="0">
                  <a:solidFill>
                    <a:schemeClr val="tx1"/>
                  </a:solidFill>
                  <a:latin typeface="メイリオ" panose="020B0604030504040204" pitchFamily="50" charset="-128"/>
                  <a:ea typeface="メイリオ" panose="020B0604030504040204" pitchFamily="50" charset="-128"/>
                </a:rPr>
                <a:t>　</a:t>
              </a:r>
              <a:r>
                <a:rPr lang="en-US" altLang="ja-JP" sz="900" spc="-20" dirty="0">
                  <a:solidFill>
                    <a:schemeClr val="tx1"/>
                  </a:solidFill>
                  <a:latin typeface="メイリオ" panose="020B0604030504040204" pitchFamily="50" charset="-128"/>
                  <a:ea typeface="メイリオ" panose="020B0604030504040204" pitchFamily="50" charset="-128"/>
                </a:rPr>
                <a:t>ICT</a:t>
              </a:r>
              <a:r>
                <a:rPr lang="ja-JP" altLang="en-US" sz="900" spc="-20" dirty="0">
                  <a:solidFill>
                    <a:schemeClr val="tx1"/>
                  </a:solidFill>
                  <a:latin typeface="メイリオ" panose="020B0604030504040204" pitchFamily="50" charset="-128"/>
                  <a:ea typeface="メイリオ" panose="020B0604030504040204" pitchFamily="50" charset="-128"/>
                </a:rPr>
                <a:t>モニタリングによるケアプラン作成支援</a:t>
              </a:r>
            </a:p>
            <a:p>
              <a:pPr marL="0" marR="0" lvl="0" indent="0" defTabSz="914400" rtl="0" eaLnBrk="1" fontAlgn="auto" latinLnBrk="0" hangingPunct="1">
                <a:lnSpc>
                  <a:spcPts val="1100"/>
                </a:lnSpc>
                <a:spcBef>
                  <a:spcPts val="0"/>
                </a:spcBef>
                <a:spcAft>
                  <a:spcPts val="0"/>
                </a:spcAft>
                <a:buClrTx/>
                <a:buSzTx/>
                <a:buFontTx/>
                <a:buNone/>
                <a:tabLst/>
                <a:defRPr/>
              </a:pPr>
              <a:r>
                <a:rPr lang="ja-JP" altLang="en-US" sz="900" spc="-20" dirty="0">
                  <a:solidFill>
                    <a:schemeClr val="tx1"/>
                  </a:solidFill>
                  <a:latin typeface="メイリオ" panose="020B0604030504040204" pitchFamily="50" charset="-128"/>
                  <a:ea typeface="メイリオ" panose="020B0604030504040204" pitchFamily="50" charset="-128"/>
                </a:rPr>
                <a:t>　</a:t>
              </a:r>
              <a:r>
                <a:rPr lang="en-US" altLang="ja-JP" sz="900" spc="-20" dirty="0">
                  <a:solidFill>
                    <a:schemeClr val="tx1"/>
                  </a:solidFill>
                  <a:latin typeface="メイリオ" panose="020B0604030504040204" pitchFamily="50" charset="-128"/>
                  <a:ea typeface="メイリオ" panose="020B0604030504040204" pitchFamily="50" charset="-128"/>
                </a:rPr>
                <a:t>ICT</a:t>
              </a:r>
              <a:r>
                <a:rPr lang="ja-JP" altLang="en-US" sz="900" spc="-20" dirty="0">
                  <a:solidFill>
                    <a:schemeClr val="tx1"/>
                  </a:solidFill>
                  <a:latin typeface="メイリオ" panose="020B0604030504040204" pitchFamily="50" charset="-128"/>
                  <a:ea typeface="メイリオ" panose="020B0604030504040204" pitchFamily="50" charset="-128"/>
                </a:rPr>
                <a:t>による生活行為工程分析支援</a:t>
              </a:r>
            </a:p>
          </p:txBody>
        </p:sp>
        <p:sp>
          <p:nvSpPr>
            <p:cNvPr id="84" name="正方形/長方形 83">
              <a:extLst>
                <a:ext uri="{FF2B5EF4-FFF2-40B4-BE49-F238E27FC236}">
                  <a16:creationId xmlns:a16="http://schemas.microsoft.com/office/drawing/2014/main" id="{5903C47B-7C6D-48BD-8AB4-41352FED9708}"/>
                </a:ext>
              </a:extLst>
            </p:cNvPr>
            <p:cNvSpPr/>
            <p:nvPr/>
          </p:nvSpPr>
          <p:spPr>
            <a:xfrm>
              <a:off x="9531538" y="3639996"/>
              <a:ext cx="216000" cy="1368000"/>
            </a:xfrm>
            <a:prstGeom prst="rect">
              <a:avLst/>
            </a:prstGeom>
            <a:solidFill>
              <a:schemeClr val="accent5">
                <a:lumMod val="20000"/>
                <a:lumOff val="8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eaVert" lIns="0" tIns="36000" rIns="18000" rtlCol="0" anchor="t"/>
            <a:lstStyle/>
            <a:p>
              <a:pPr algn="ctr"/>
              <a:r>
                <a:rPr lang="ja-JP" altLang="en-US" sz="1050" dirty="0">
                  <a:solidFill>
                    <a:schemeClr val="tx1"/>
                  </a:solidFill>
                  <a:latin typeface="メイリオ" panose="020B0604030504040204" pitchFamily="50" charset="-128"/>
                  <a:ea typeface="メイリオ" panose="020B0604030504040204" pitchFamily="50" charset="-128"/>
                </a:rPr>
                <a:t>対話結果</a:t>
              </a:r>
              <a:endParaRPr kumimoji="1" lang="ja-JP" altLang="en-US" sz="1050" dirty="0">
                <a:solidFill>
                  <a:schemeClr val="tx1"/>
                </a:solidFill>
                <a:latin typeface="メイリオ" panose="020B0604030504040204" pitchFamily="50" charset="-128"/>
                <a:ea typeface="メイリオ" panose="020B0604030504040204" pitchFamily="50" charset="-128"/>
              </a:endParaRPr>
            </a:p>
          </p:txBody>
        </p:sp>
      </p:grpSp>
      <p:sp>
        <p:nvSpPr>
          <p:cNvPr id="89" name="二等辺三角形 88">
            <a:extLst>
              <a:ext uri="{FF2B5EF4-FFF2-40B4-BE49-F238E27FC236}">
                <a16:creationId xmlns:a16="http://schemas.microsoft.com/office/drawing/2014/main" id="{036B6033-8478-457F-9D84-9C319DEEC0EC}"/>
              </a:ext>
            </a:extLst>
          </p:cNvPr>
          <p:cNvSpPr/>
          <p:nvPr/>
        </p:nvSpPr>
        <p:spPr>
          <a:xfrm rot="5400000">
            <a:off x="6476444" y="5891887"/>
            <a:ext cx="864000" cy="144711"/>
          </a:xfrm>
          <a:prstGeom prst="triangle">
            <a:avLst/>
          </a:prstGeom>
          <a:solidFill>
            <a:srgbClr val="4F81BD"/>
          </a:solidFill>
          <a:ln w="9525">
            <a:solidFill>
              <a:srgbClr val="4F81BD"/>
            </a:solid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t"/>
          <a:lstStyle/>
          <a:p>
            <a:pPr algn="ctr"/>
            <a:endParaRPr kumimoji="1" lang="ja-JP" altLang="en-US" sz="1050" b="1" dirty="0">
              <a:solidFill>
                <a:schemeClr val="tx1"/>
              </a:solidFill>
              <a:latin typeface="メイリオ" panose="020B0604030504040204" pitchFamily="50" charset="-128"/>
              <a:ea typeface="メイリオ" panose="020B0604030504040204" pitchFamily="50" charset="-128"/>
            </a:endParaRPr>
          </a:p>
        </p:txBody>
      </p:sp>
      <p:sp>
        <p:nvSpPr>
          <p:cNvPr id="15" name="スライド番号プレースホルダー 14">
            <a:extLst>
              <a:ext uri="{FF2B5EF4-FFF2-40B4-BE49-F238E27FC236}">
                <a16:creationId xmlns:a16="http://schemas.microsoft.com/office/drawing/2014/main" id="{0D3AED31-85CC-42BE-A0D0-A3FDD10A0384}"/>
              </a:ext>
            </a:extLst>
          </p:cNvPr>
          <p:cNvSpPr>
            <a:spLocks noGrp="1"/>
          </p:cNvSpPr>
          <p:nvPr>
            <p:ph type="sldNum" sz="quarter" idx="12"/>
          </p:nvPr>
        </p:nvSpPr>
        <p:spPr/>
        <p:txBody>
          <a:bodyPr/>
          <a:lstStyle/>
          <a:p>
            <a:fld id="{7791D223-6A27-4327-8087-FA06212A7E85}" type="slidenum">
              <a:rPr lang="ja-JP" altLang="en-US" smtClean="0"/>
              <a:pPr/>
              <a:t>19</a:t>
            </a:fld>
            <a:endParaRPr lang="ja-JP" altLang="en-US" dirty="0"/>
          </a:p>
        </p:txBody>
      </p:sp>
    </p:spTree>
    <p:extLst>
      <p:ext uri="{BB962C8B-B14F-4D97-AF65-F5344CB8AC3E}">
        <p14:creationId xmlns:p14="http://schemas.microsoft.com/office/powerpoint/2010/main" val="33437623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四角形吹き出し 1">
            <a:extLst>
              <a:ext uri="{FF2B5EF4-FFF2-40B4-BE49-F238E27FC236}">
                <a16:creationId xmlns:a16="http://schemas.microsoft.com/office/drawing/2014/main" id="{F5FC0C49-DD9E-4A09-B789-2E7CED37B064}"/>
              </a:ext>
            </a:extLst>
          </p:cNvPr>
          <p:cNvSpPr/>
          <p:nvPr/>
        </p:nvSpPr>
        <p:spPr>
          <a:xfrm>
            <a:off x="4583442" y="2164881"/>
            <a:ext cx="4392348" cy="4099433"/>
          </a:xfrm>
          <a:prstGeom prst="rect">
            <a:avLst/>
          </a:prstGeom>
          <a:solidFill>
            <a:srgbClr val="FFFFE1"/>
          </a:solidFill>
          <a:ln w="12700">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000" rIns="72000" rtlCol="0" anchor="t"/>
          <a:lstStyle/>
          <a:p>
            <a:pPr algn="ctr"/>
            <a:endParaRPr kumimoji="1" lang="ja-JP" altLang="en-US" sz="1050" b="1" dirty="0">
              <a:solidFill>
                <a:schemeClr val="tx1"/>
              </a:solidFill>
              <a:latin typeface="メイリオ" panose="020B0604030504040204" pitchFamily="50" charset="-128"/>
              <a:ea typeface="メイリオ" panose="020B0604030504040204" pitchFamily="50" charset="-128"/>
            </a:endParaRPr>
          </a:p>
        </p:txBody>
      </p:sp>
      <p:grpSp>
        <p:nvGrpSpPr>
          <p:cNvPr id="40" name="グループ化 39">
            <a:extLst>
              <a:ext uri="{FF2B5EF4-FFF2-40B4-BE49-F238E27FC236}">
                <a16:creationId xmlns:a16="http://schemas.microsoft.com/office/drawing/2014/main" id="{CD3644BD-C813-4F74-9BE3-0C479A28AF0A}"/>
              </a:ext>
            </a:extLst>
          </p:cNvPr>
          <p:cNvGrpSpPr/>
          <p:nvPr/>
        </p:nvGrpSpPr>
        <p:grpSpPr>
          <a:xfrm>
            <a:off x="-2" y="-1"/>
            <a:ext cx="9137459" cy="668371"/>
            <a:chOff x="-2" y="-1"/>
            <a:chExt cx="9137459" cy="668371"/>
          </a:xfrm>
        </p:grpSpPr>
        <p:sp>
          <p:nvSpPr>
            <p:cNvPr id="42" name="正方形/長方形 41">
              <a:extLst>
                <a:ext uri="{FF2B5EF4-FFF2-40B4-BE49-F238E27FC236}">
                  <a16:creationId xmlns:a16="http://schemas.microsoft.com/office/drawing/2014/main" id="{EAC4AA17-52AB-4187-8B85-5FE2B9033C36}"/>
                </a:ext>
              </a:extLst>
            </p:cNvPr>
            <p:cNvSpPr/>
            <p:nvPr/>
          </p:nvSpPr>
          <p:spPr>
            <a:xfrm>
              <a:off x="-2" y="-1"/>
              <a:ext cx="9136800" cy="391801"/>
            </a:xfrm>
            <a:prstGeom prst="rect">
              <a:avLst/>
            </a:prstGeom>
            <a:solidFill>
              <a:schemeClr val="tx2">
                <a:lumMod val="20000"/>
                <a:lumOff val="80000"/>
              </a:schemeClr>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180000" rIns="72000" rtlCol="0" anchor="ctr"/>
            <a:lstStyle/>
            <a:p>
              <a:pPr>
                <a:lnSpc>
                  <a:spcPts val="1200"/>
                </a:lnSpc>
              </a:pPr>
              <a:r>
                <a:rPr lang="ja-JP" altLang="en-US" sz="1600" b="1" dirty="0">
                  <a:solidFill>
                    <a:schemeClr val="tx1"/>
                  </a:solidFill>
                  <a:latin typeface="メイリオ" panose="020B0604030504040204" pitchFamily="50" charset="-128"/>
                  <a:ea typeface="メイリオ" panose="020B0604030504040204" pitchFamily="50" charset="-128"/>
                </a:rPr>
                <a:t>公共施設における民間活力の導入　　　　　　　　　　　　　　　　　　　　　　</a:t>
              </a:r>
              <a:r>
                <a:rPr lang="en-US" altLang="ja-JP" sz="1100" b="1" dirty="0">
                  <a:solidFill>
                    <a:schemeClr val="tx1"/>
                  </a:solidFill>
                  <a:latin typeface="メイリオ" panose="020B0604030504040204" pitchFamily="50" charset="-128"/>
                  <a:ea typeface="メイリオ" panose="020B0604030504040204" pitchFamily="50" charset="-128"/>
                </a:rPr>
                <a:t>【</a:t>
              </a:r>
              <a:r>
                <a:rPr lang="ja-JP" altLang="en-US" sz="1100" b="1" dirty="0">
                  <a:solidFill>
                    <a:schemeClr val="tx1"/>
                  </a:solidFill>
                  <a:latin typeface="メイリオ" panose="020B0604030504040204" pitchFamily="50" charset="-128"/>
                  <a:ea typeface="メイリオ" panose="020B0604030504040204" pitchFamily="50" charset="-128"/>
                </a:rPr>
                <a:t>都市整備部 公園課</a:t>
              </a:r>
              <a:r>
                <a:rPr lang="en-US" altLang="ja-JP" sz="1100" b="1" dirty="0">
                  <a:solidFill>
                    <a:schemeClr val="tx1"/>
                  </a:solidFill>
                  <a:latin typeface="メイリオ" panose="020B0604030504040204" pitchFamily="50" charset="-128"/>
                  <a:ea typeface="メイリオ" panose="020B0604030504040204" pitchFamily="50" charset="-128"/>
                </a:rPr>
                <a:t>】</a:t>
              </a:r>
            </a:p>
          </p:txBody>
        </p:sp>
        <p:sp>
          <p:nvSpPr>
            <p:cNvPr id="46" name="正方形/長方形 45">
              <a:extLst>
                <a:ext uri="{FF2B5EF4-FFF2-40B4-BE49-F238E27FC236}">
                  <a16:creationId xmlns:a16="http://schemas.microsoft.com/office/drawing/2014/main" id="{AB7D0280-CABF-453D-A7F8-A5694CB942B9}"/>
                </a:ext>
              </a:extLst>
            </p:cNvPr>
            <p:cNvSpPr/>
            <p:nvPr/>
          </p:nvSpPr>
          <p:spPr>
            <a:xfrm>
              <a:off x="-2" y="389039"/>
              <a:ext cx="9137459" cy="279331"/>
            </a:xfrm>
            <a:prstGeom prst="rect">
              <a:avLst/>
            </a:prstGeom>
            <a:solidFill>
              <a:schemeClr val="bg1"/>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rtlCol="0" anchor="t"/>
            <a:lstStyle/>
            <a:p>
              <a:r>
                <a:rPr kumimoji="1" lang="ja-JP" altLang="en-US" sz="1100" dirty="0">
                  <a:solidFill>
                    <a:schemeClr val="tx1"/>
                  </a:solidFill>
                  <a:latin typeface="メイリオ" panose="020B0604030504040204" pitchFamily="50" charset="-128"/>
                  <a:ea typeface="メイリオ" panose="020B0604030504040204" pitchFamily="50" charset="-128"/>
                </a:rPr>
                <a:t>　官民対話の対話結果から府営公園において民間活力</a:t>
              </a:r>
              <a:r>
                <a:rPr lang="ja-JP" altLang="en-US" sz="1100" dirty="0">
                  <a:solidFill>
                    <a:schemeClr val="tx1"/>
                  </a:solidFill>
                  <a:latin typeface="メイリオ" panose="020B0604030504040204" pitchFamily="50" charset="-128"/>
                  <a:ea typeface="メイリオ" panose="020B0604030504040204" pitchFamily="50" charset="-128"/>
                </a:rPr>
                <a:t>を</a:t>
              </a:r>
              <a:r>
                <a:rPr kumimoji="1" lang="ja-JP" altLang="en-US" sz="1100" dirty="0">
                  <a:solidFill>
                    <a:schemeClr val="tx1"/>
                  </a:solidFill>
                  <a:latin typeface="メイリオ" panose="020B0604030504040204" pitchFamily="50" charset="-128"/>
                  <a:ea typeface="メイリオ" panose="020B0604030504040204" pitchFamily="50" charset="-128"/>
                </a:rPr>
                <a:t>導入 （</a:t>
              </a:r>
              <a:r>
                <a:rPr kumimoji="1" lang="en-US" altLang="ja-JP" sz="1100" dirty="0">
                  <a:solidFill>
                    <a:schemeClr val="tx1"/>
                  </a:solidFill>
                  <a:latin typeface="メイリオ" panose="020B0604030504040204" pitchFamily="50" charset="-128"/>
                  <a:ea typeface="メイリオ" panose="020B0604030504040204" pitchFamily="50" charset="-128"/>
                </a:rPr>
                <a:t>PMO</a:t>
              </a:r>
              <a:r>
                <a:rPr kumimoji="1" lang="ja-JP" altLang="en-US" sz="1100" dirty="0">
                  <a:solidFill>
                    <a:schemeClr val="tx1"/>
                  </a:solidFill>
                  <a:latin typeface="メイリオ" panose="020B0604030504040204" pitchFamily="50" charset="-128"/>
                  <a:ea typeface="メイリオ" panose="020B0604030504040204" pitchFamily="50" charset="-128"/>
                </a:rPr>
                <a:t>型指定管理等）</a:t>
              </a:r>
            </a:p>
          </p:txBody>
        </p:sp>
      </p:grpSp>
      <p:sp>
        <p:nvSpPr>
          <p:cNvPr id="85" name="四角形吹き出し 1">
            <a:extLst>
              <a:ext uri="{FF2B5EF4-FFF2-40B4-BE49-F238E27FC236}">
                <a16:creationId xmlns:a16="http://schemas.microsoft.com/office/drawing/2014/main" id="{1B9A8B54-4923-4CF2-B5D4-A19ABADF697B}"/>
              </a:ext>
            </a:extLst>
          </p:cNvPr>
          <p:cNvSpPr/>
          <p:nvPr/>
        </p:nvSpPr>
        <p:spPr>
          <a:xfrm>
            <a:off x="161510" y="2164881"/>
            <a:ext cx="4341449" cy="4099434"/>
          </a:xfrm>
          <a:prstGeom prst="rect">
            <a:avLst/>
          </a:prstGeom>
          <a:solidFill>
            <a:srgbClr val="FFFFE1"/>
          </a:solidFill>
          <a:ln w="12700">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000" rIns="72000" rtlCol="0" anchor="t"/>
          <a:lstStyle/>
          <a:p>
            <a:pPr algn="ctr"/>
            <a:endParaRPr kumimoji="1" lang="ja-JP" altLang="en-US" sz="1050" b="1" dirty="0">
              <a:solidFill>
                <a:schemeClr val="tx1"/>
              </a:solidFill>
              <a:latin typeface="メイリオ" panose="020B0604030504040204" pitchFamily="50" charset="-128"/>
              <a:ea typeface="メイリオ" panose="020B0604030504040204" pitchFamily="50" charset="-128"/>
            </a:endParaRPr>
          </a:p>
        </p:txBody>
      </p:sp>
      <p:sp>
        <p:nvSpPr>
          <p:cNvPr id="86" name="テキスト ボックス 85">
            <a:extLst>
              <a:ext uri="{FF2B5EF4-FFF2-40B4-BE49-F238E27FC236}">
                <a16:creationId xmlns:a16="http://schemas.microsoft.com/office/drawing/2014/main" id="{5ADAB5C9-FD2A-41DC-923D-F56878FB9C2D}"/>
              </a:ext>
            </a:extLst>
          </p:cNvPr>
          <p:cNvSpPr txBox="1"/>
          <p:nvPr/>
        </p:nvSpPr>
        <p:spPr>
          <a:xfrm>
            <a:off x="302150" y="773705"/>
            <a:ext cx="8359680" cy="449830"/>
          </a:xfrm>
          <a:prstGeom prst="rect">
            <a:avLst/>
          </a:prstGeom>
          <a:noFill/>
          <a:ln>
            <a:noFill/>
          </a:ln>
        </p:spPr>
        <p:txBody>
          <a:bodyPr wrap="square" rtlCol="0">
            <a:noAutofit/>
          </a:bodyPr>
          <a:lstStyle/>
          <a:p>
            <a:r>
              <a:rPr lang="ja-JP" altLang="en-US" sz="1200" dirty="0">
                <a:solidFill>
                  <a:schemeClr val="tx1"/>
                </a:solidFill>
                <a:latin typeface="メイリオ" panose="020B0604030504040204" pitchFamily="50" charset="-128"/>
                <a:ea typeface="メイリオ" panose="020B0604030504040204" pitchFamily="50" charset="-128"/>
              </a:rPr>
              <a:t>・さらなる公園の魅力づくりと府民サービスの向上をめざして行ったサウンディング型市場調査及び事前事業提案募集</a:t>
            </a:r>
            <a:endParaRPr lang="en-US" altLang="ja-JP" sz="1200" dirty="0">
              <a:solidFill>
                <a:schemeClr val="tx1"/>
              </a:solidFill>
              <a:latin typeface="メイリオ" panose="020B0604030504040204" pitchFamily="50" charset="-128"/>
              <a:ea typeface="メイリオ" panose="020B0604030504040204" pitchFamily="50" charset="-128"/>
            </a:endParaRPr>
          </a:p>
          <a:p>
            <a:r>
              <a:rPr lang="ja-JP" altLang="en-US" sz="1200" dirty="0">
                <a:latin typeface="メイリオ" panose="020B0604030504040204" pitchFamily="50" charset="-128"/>
                <a:ea typeface="メイリオ" panose="020B0604030504040204" pitchFamily="50" charset="-128"/>
              </a:rPr>
              <a:t>　</a:t>
            </a:r>
            <a:r>
              <a:rPr lang="ja-JP" altLang="en-US" sz="1200" dirty="0">
                <a:solidFill>
                  <a:schemeClr val="tx1"/>
                </a:solidFill>
                <a:latin typeface="メイリオ" panose="020B0604030504040204" pitchFamily="50" charset="-128"/>
                <a:ea typeface="メイリオ" panose="020B0604030504040204" pitchFamily="50" charset="-128"/>
              </a:rPr>
              <a:t>の結果を踏まえ、公園の特性に応じた魅力向上につながる新たな管理運営制度を導入。</a:t>
            </a:r>
            <a:endParaRPr lang="en-US" altLang="ja-JP" sz="1200" dirty="0">
              <a:solidFill>
                <a:schemeClr val="tx1"/>
              </a:solidFill>
              <a:latin typeface="メイリオ" panose="020B0604030504040204" pitchFamily="50" charset="-128"/>
              <a:ea typeface="メイリオ" panose="020B0604030504040204" pitchFamily="50" charset="-128"/>
            </a:endParaRPr>
          </a:p>
          <a:p>
            <a:endParaRPr lang="ja-JP" altLang="en-US" sz="1200" dirty="0">
              <a:solidFill>
                <a:schemeClr val="tx1"/>
              </a:solidFill>
              <a:latin typeface="メイリオ" panose="020B0604030504040204" pitchFamily="50" charset="-128"/>
              <a:ea typeface="メイリオ" panose="020B0604030504040204" pitchFamily="50" charset="-128"/>
            </a:endParaRPr>
          </a:p>
          <a:p>
            <a:endParaRPr lang="ja-JP" altLang="en-US" sz="1200" spc="-20" dirty="0">
              <a:latin typeface="メイリオ" panose="020B0604030504040204" pitchFamily="50" charset="-128"/>
              <a:ea typeface="メイリオ" panose="020B0604030504040204" pitchFamily="50" charset="-128"/>
              <a:cs typeface="メイリオ" panose="020B0604030504040204" pitchFamily="50" charset="-128"/>
            </a:endParaRPr>
          </a:p>
        </p:txBody>
      </p:sp>
      <p:grpSp>
        <p:nvGrpSpPr>
          <p:cNvPr id="3" name="グループ化 2">
            <a:extLst>
              <a:ext uri="{FF2B5EF4-FFF2-40B4-BE49-F238E27FC236}">
                <a16:creationId xmlns:a16="http://schemas.microsoft.com/office/drawing/2014/main" id="{94EFDD43-AB0E-4805-9A82-03FD3EE7AA76}"/>
              </a:ext>
            </a:extLst>
          </p:cNvPr>
          <p:cNvGrpSpPr/>
          <p:nvPr/>
        </p:nvGrpSpPr>
        <p:grpSpPr>
          <a:xfrm>
            <a:off x="925753" y="1313765"/>
            <a:ext cx="7278753" cy="509524"/>
            <a:chOff x="930079" y="1019877"/>
            <a:chExt cx="7278753" cy="509524"/>
          </a:xfrm>
        </p:grpSpPr>
        <p:sp>
          <p:nvSpPr>
            <p:cNvPr id="59" name="角丸四角形 58"/>
            <p:cNvSpPr/>
            <p:nvPr/>
          </p:nvSpPr>
          <p:spPr>
            <a:xfrm>
              <a:off x="930079" y="1034225"/>
              <a:ext cx="1847502" cy="492104"/>
            </a:xfrm>
            <a:prstGeom prst="roundRect">
              <a:avLst/>
            </a:prstGeom>
            <a:solidFill>
              <a:schemeClr val="bg1"/>
            </a:solidFill>
            <a:ln w="9525">
              <a:solidFill>
                <a:schemeClr val="tx2"/>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algn="ctr"/>
              <a:r>
                <a:rPr kumimoji="1" lang="ja-JP" altLang="en-US" sz="1200" b="1" dirty="0">
                  <a:solidFill>
                    <a:schemeClr val="bg1">
                      <a:lumMod val="65000"/>
                    </a:schemeClr>
                  </a:solidFill>
                  <a:latin typeface="メイリオ" panose="020B0604030504040204" pitchFamily="50" charset="-128"/>
                  <a:ea typeface="メイリオ" panose="020B0604030504040204" pitchFamily="50" charset="-128"/>
                </a:rPr>
                <a:t>サウンディング型</a:t>
              </a:r>
              <a:endParaRPr kumimoji="1" lang="en-US" altLang="ja-JP" sz="1200" b="1" dirty="0">
                <a:solidFill>
                  <a:schemeClr val="bg1">
                    <a:lumMod val="65000"/>
                  </a:schemeClr>
                </a:solidFill>
                <a:latin typeface="メイリオ" panose="020B0604030504040204" pitchFamily="50" charset="-128"/>
                <a:ea typeface="メイリオ" panose="020B0604030504040204" pitchFamily="50" charset="-128"/>
              </a:endParaRPr>
            </a:p>
            <a:p>
              <a:pPr algn="ctr"/>
              <a:r>
                <a:rPr lang="ja-JP" altLang="en-US" sz="1200" b="1" dirty="0">
                  <a:solidFill>
                    <a:schemeClr val="bg1">
                      <a:lumMod val="65000"/>
                    </a:schemeClr>
                  </a:solidFill>
                  <a:latin typeface="メイリオ" panose="020B0604030504040204" pitchFamily="50" charset="-128"/>
                  <a:ea typeface="メイリオ" panose="020B0604030504040204" pitchFamily="50" charset="-128"/>
                </a:rPr>
                <a:t>市場調査</a:t>
              </a:r>
              <a:endParaRPr kumimoji="1" lang="ja-JP" altLang="en-US" sz="1200" b="1" dirty="0">
                <a:solidFill>
                  <a:schemeClr val="bg1">
                    <a:lumMod val="65000"/>
                  </a:schemeClr>
                </a:solidFill>
                <a:latin typeface="メイリオ" panose="020B0604030504040204" pitchFamily="50" charset="-128"/>
                <a:ea typeface="メイリオ" panose="020B0604030504040204" pitchFamily="50" charset="-128"/>
              </a:endParaRPr>
            </a:p>
          </p:txBody>
        </p:sp>
        <p:sp>
          <p:nvSpPr>
            <p:cNvPr id="55" name="角丸四角形 54"/>
            <p:cNvSpPr/>
            <p:nvPr/>
          </p:nvSpPr>
          <p:spPr>
            <a:xfrm>
              <a:off x="3661030" y="1034225"/>
              <a:ext cx="1847502" cy="492104"/>
            </a:xfrm>
            <a:prstGeom prst="roundRect">
              <a:avLst/>
            </a:prstGeom>
            <a:solidFill>
              <a:schemeClr val="tx2"/>
            </a:solidFill>
            <a:ln w="9525">
              <a:solidFill>
                <a:schemeClr val="accent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algn="ctr"/>
              <a:r>
                <a:rPr kumimoji="1" lang="ja-JP" altLang="en-US" sz="1400" b="1" dirty="0">
                  <a:solidFill>
                    <a:schemeClr val="bg1"/>
                  </a:solidFill>
                  <a:latin typeface="メイリオ" panose="020B0604030504040204" pitchFamily="50" charset="-128"/>
                  <a:ea typeface="メイリオ" panose="020B0604030504040204" pitchFamily="50" charset="-128"/>
                </a:rPr>
                <a:t>施策検討</a:t>
              </a:r>
            </a:p>
          </p:txBody>
        </p:sp>
        <p:sp>
          <p:nvSpPr>
            <p:cNvPr id="56" name="角丸四角形 55"/>
            <p:cNvSpPr/>
            <p:nvPr/>
          </p:nvSpPr>
          <p:spPr>
            <a:xfrm>
              <a:off x="6361330" y="1034225"/>
              <a:ext cx="1847502" cy="492104"/>
            </a:xfrm>
            <a:prstGeom prst="roundRect">
              <a:avLst/>
            </a:prstGeom>
            <a:solidFill>
              <a:schemeClr val="tx2"/>
            </a:solidFill>
            <a:ln w="9525">
              <a:solidFill>
                <a:schemeClr val="accent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algn="ctr"/>
              <a:r>
                <a:rPr lang="ja-JP" altLang="en-US" sz="1400" b="1" dirty="0">
                  <a:solidFill>
                    <a:schemeClr val="bg1"/>
                  </a:solidFill>
                  <a:latin typeface="メイリオ" panose="020B0604030504040204" pitchFamily="50" charset="-128"/>
                  <a:ea typeface="メイリオ" panose="020B0604030504040204" pitchFamily="50" charset="-128"/>
                </a:rPr>
                <a:t>事業実施</a:t>
              </a:r>
              <a:endParaRPr kumimoji="1" lang="ja-JP" altLang="en-US" sz="1400" b="1" dirty="0">
                <a:solidFill>
                  <a:schemeClr val="bg1"/>
                </a:solidFill>
                <a:latin typeface="メイリオ" panose="020B0604030504040204" pitchFamily="50" charset="-128"/>
                <a:ea typeface="メイリオ" panose="020B0604030504040204" pitchFamily="50" charset="-128"/>
              </a:endParaRPr>
            </a:p>
          </p:txBody>
        </p:sp>
        <p:sp>
          <p:nvSpPr>
            <p:cNvPr id="66" name="右矢印 65"/>
            <p:cNvSpPr/>
            <p:nvPr/>
          </p:nvSpPr>
          <p:spPr>
            <a:xfrm>
              <a:off x="3014018" y="1019877"/>
              <a:ext cx="402606" cy="509524"/>
            </a:xfrm>
            <a:prstGeom prst="rightArrow">
              <a:avLst/>
            </a:prstGeom>
            <a:solidFill>
              <a:schemeClr val="accent1"/>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t"/>
            <a:lstStyle/>
            <a:p>
              <a:pPr algn="ctr"/>
              <a:endParaRPr kumimoji="1" lang="ja-JP" altLang="en-US" sz="1050" b="1" dirty="0">
                <a:solidFill>
                  <a:schemeClr val="tx1"/>
                </a:solidFill>
                <a:latin typeface="メイリオ" panose="020B0604030504040204" pitchFamily="50" charset="-128"/>
                <a:ea typeface="メイリオ" panose="020B0604030504040204" pitchFamily="50" charset="-128"/>
              </a:endParaRPr>
            </a:p>
          </p:txBody>
        </p:sp>
        <p:sp>
          <p:nvSpPr>
            <p:cNvPr id="67" name="右矢印 66"/>
            <p:cNvSpPr/>
            <p:nvPr/>
          </p:nvSpPr>
          <p:spPr>
            <a:xfrm>
              <a:off x="5737000" y="1019877"/>
              <a:ext cx="402606" cy="509524"/>
            </a:xfrm>
            <a:prstGeom prst="rightArrow">
              <a:avLst/>
            </a:prstGeom>
            <a:solidFill>
              <a:schemeClr val="accent1"/>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t"/>
            <a:lstStyle/>
            <a:p>
              <a:pPr algn="ctr"/>
              <a:endParaRPr kumimoji="1" lang="ja-JP" altLang="en-US" sz="1050" b="1" dirty="0">
                <a:solidFill>
                  <a:schemeClr val="tx1"/>
                </a:solidFill>
                <a:latin typeface="メイリオ" panose="020B0604030504040204" pitchFamily="50" charset="-128"/>
                <a:ea typeface="メイリオ" panose="020B0604030504040204" pitchFamily="50" charset="-128"/>
              </a:endParaRPr>
            </a:p>
          </p:txBody>
        </p:sp>
      </p:grpSp>
      <p:sp>
        <p:nvSpPr>
          <p:cNvPr id="12" name="テキスト ボックス 11">
            <a:extLst>
              <a:ext uri="{FF2B5EF4-FFF2-40B4-BE49-F238E27FC236}">
                <a16:creationId xmlns:a16="http://schemas.microsoft.com/office/drawing/2014/main" id="{8F87F21C-410C-4980-A5A4-83897D26E628}"/>
              </a:ext>
            </a:extLst>
          </p:cNvPr>
          <p:cNvSpPr txBox="1"/>
          <p:nvPr/>
        </p:nvSpPr>
        <p:spPr>
          <a:xfrm>
            <a:off x="224985" y="2659936"/>
            <a:ext cx="4212000" cy="108575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noAutofit/>
          </a:bodyPr>
          <a:lstStyle/>
          <a:p>
            <a:pPr>
              <a:lnSpc>
                <a:spcPts val="1500"/>
              </a:lnSpc>
            </a:pPr>
            <a:r>
              <a:rPr lang="ja-JP" altLang="en-US" sz="1100" kern="100" dirty="0">
                <a:latin typeface="メイリオ" panose="020B0604030504040204" pitchFamily="50" charset="-128"/>
                <a:ea typeface="メイリオ" panose="020B0604030504040204" pitchFamily="50" charset="-128"/>
                <a:cs typeface="Courier New" panose="02070309020205020404" pitchFamily="49" charset="0"/>
              </a:rPr>
              <a:t>・</a:t>
            </a:r>
            <a:r>
              <a:rPr lang="ja-JP" altLang="ja-JP" sz="1100" kern="100" dirty="0">
                <a:effectLst/>
                <a:latin typeface="メイリオ" panose="020B0604030504040204" pitchFamily="50" charset="-128"/>
                <a:ea typeface="メイリオ" panose="020B0604030504040204" pitchFamily="50" charset="-128"/>
                <a:cs typeface="Courier New" panose="02070309020205020404" pitchFamily="49" charset="0"/>
              </a:rPr>
              <a:t>公園の維持管理を行う指定管理者が、</a:t>
            </a:r>
            <a:r>
              <a:rPr lang="ja-JP" altLang="en-US" sz="1100" kern="100" dirty="0">
                <a:effectLst/>
                <a:latin typeface="メイリオ" panose="020B0604030504040204" pitchFamily="50" charset="-128"/>
                <a:ea typeface="メイリオ" panose="020B0604030504040204" pitchFamily="50" charset="-128"/>
                <a:cs typeface="Courier New" panose="02070309020205020404" pitchFamily="49" charset="0"/>
              </a:rPr>
              <a:t>収益</a:t>
            </a:r>
            <a:r>
              <a:rPr lang="ja-JP" altLang="ja-JP" sz="1100" kern="100" dirty="0">
                <a:effectLst/>
                <a:latin typeface="メイリオ" panose="020B0604030504040204" pitchFamily="50" charset="-128"/>
                <a:ea typeface="メイリオ" panose="020B0604030504040204" pitchFamily="50" charset="-128"/>
                <a:cs typeface="Courier New" panose="02070309020205020404" pitchFamily="49" charset="0"/>
              </a:rPr>
              <a:t>施設等</a:t>
            </a:r>
            <a:r>
              <a:rPr lang="ja-JP" altLang="ja-JP" sz="1100" kern="100" dirty="0">
                <a:solidFill>
                  <a:schemeClr val="tx1"/>
                </a:solidFill>
                <a:effectLst/>
                <a:latin typeface="メイリオ" panose="020B0604030504040204" pitchFamily="50" charset="-128"/>
                <a:ea typeface="メイリオ" panose="020B0604030504040204" pitchFamily="50" charset="-128"/>
                <a:cs typeface="Courier New" panose="02070309020205020404" pitchFamily="49" charset="0"/>
              </a:rPr>
              <a:t>の</a:t>
            </a:r>
            <a:r>
              <a:rPr lang="ja-JP" altLang="en-US" sz="1100" kern="100" dirty="0">
                <a:solidFill>
                  <a:schemeClr val="tx1"/>
                </a:solidFill>
                <a:latin typeface="メイリオ" panose="020B0604030504040204" pitchFamily="50" charset="-128"/>
                <a:ea typeface="メイリオ" panose="020B0604030504040204" pitchFamily="50" charset="-128"/>
                <a:cs typeface="Courier New" panose="02070309020205020404" pitchFamily="49" charset="0"/>
              </a:rPr>
              <a:t>設置及び　</a:t>
            </a:r>
            <a:endParaRPr lang="en-US" altLang="ja-JP" sz="1100" kern="100" dirty="0">
              <a:solidFill>
                <a:schemeClr val="tx1"/>
              </a:solidFill>
              <a:latin typeface="メイリオ" panose="020B0604030504040204" pitchFamily="50" charset="-128"/>
              <a:ea typeface="メイリオ" panose="020B0604030504040204" pitchFamily="50" charset="-128"/>
              <a:cs typeface="Courier New" panose="02070309020205020404" pitchFamily="49" charset="0"/>
            </a:endParaRPr>
          </a:p>
          <a:p>
            <a:pPr>
              <a:lnSpc>
                <a:spcPts val="1500"/>
              </a:lnSpc>
            </a:pPr>
            <a:r>
              <a:rPr lang="ja-JP" altLang="en-US" sz="1100" kern="100" dirty="0">
                <a:solidFill>
                  <a:schemeClr val="tx1"/>
                </a:solidFill>
                <a:latin typeface="メイリオ" panose="020B0604030504040204" pitchFamily="50" charset="-128"/>
                <a:ea typeface="メイリオ" panose="020B0604030504040204" pitchFamily="50" charset="-128"/>
                <a:cs typeface="Courier New" panose="02070309020205020404" pitchFamily="49" charset="0"/>
              </a:rPr>
              <a:t>　管理</a:t>
            </a:r>
            <a:r>
              <a:rPr lang="ja-JP" altLang="ja-JP" sz="1100" b="1" u="sng" kern="100" dirty="0">
                <a:solidFill>
                  <a:schemeClr val="tx1"/>
                </a:solidFill>
                <a:effectLst/>
                <a:latin typeface="メイリオ" panose="020B0604030504040204" pitchFamily="50" charset="-128"/>
                <a:ea typeface="メイリオ" panose="020B0604030504040204" pitchFamily="50" charset="-128"/>
                <a:cs typeface="Courier New" panose="02070309020205020404" pitchFamily="49" charset="0"/>
              </a:rPr>
              <a:t>（ハード事業）</a:t>
            </a:r>
            <a:r>
              <a:rPr lang="ja-JP" altLang="ja-JP" sz="1100" kern="100" dirty="0">
                <a:solidFill>
                  <a:schemeClr val="tx1"/>
                </a:solidFill>
                <a:effectLst/>
                <a:latin typeface="メイリオ" panose="020B0604030504040204" pitchFamily="50" charset="-128"/>
                <a:ea typeface="メイリオ" panose="020B0604030504040204" pitchFamily="50" charset="-128"/>
                <a:cs typeface="Courier New" panose="02070309020205020404" pitchFamily="49" charset="0"/>
              </a:rPr>
              <a:t>とイベントの企画立案</a:t>
            </a:r>
            <a:r>
              <a:rPr lang="ja-JP" altLang="ja-JP" sz="1100" b="1" u="sng" kern="100" dirty="0">
                <a:solidFill>
                  <a:schemeClr val="tx1"/>
                </a:solidFill>
                <a:effectLst/>
                <a:latin typeface="メイリオ" panose="020B0604030504040204" pitchFamily="50" charset="-128"/>
                <a:ea typeface="メイリオ" panose="020B0604030504040204" pitchFamily="50" charset="-128"/>
                <a:cs typeface="Courier New" panose="02070309020205020404" pitchFamily="49" charset="0"/>
              </a:rPr>
              <a:t>（ソフト事業）</a:t>
            </a:r>
            <a:r>
              <a:rPr lang="ja-JP" altLang="ja-JP" sz="1100" kern="100" dirty="0">
                <a:solidFill>
                  <a:schemeClr val="tx1"/>
                </a:solidFill>
                <a:effectLst/>
                <a:latin typeface="メイリオ" panose="020B0604030504040204" pitchFamily="50" charset="-128"/>
                <a:ea typeface="メイリオ" panose="020B0604030504040204" pitchFamily="50" charset="-128"/>
                <a:cs typeface="Courier New" panose="02070309020205020404" pitchFamily="49" charset="0"/>
              </a:rPr>
              <a:t>を</a:t>
            </a:r>
            <a:endParaRPr lang="en-US" altLang="ja-JP" sz="1100" kern="100" dirty="0">
              <a:solidFill>
                <a:schemeClr val="tx1"/>
              </a:solidFill>
              <a:effectLst/>
              <a:latin typeface="メイリオ" panose="020B0604030504040204" pitchFamily="50" charset="-128"/>
              <a:ea typeface="メイリオ" panose="020B0604030504040204" pitchFamily="50" charset="-128"/>
              <a:cs typeface="Courier New" panose="02070309020205020404" pitchFamily="49" charset="0"/>
            </a:endParaRPr>
          </a:p>
          <a:p>
            <a:pPr>
              <a:lnSpc>
                <a:spcPts val="1500"/>
              </a:lnSpc>
            </a:pPr>
            <a:r>
              <a:rPr lang="ja-JP" altLang="en-US" sz="1100" kern="100" dirty="0">
                <a:solidFill>
                  <a:schemeClr val="tx1"/>
                </a:solidFill>
                <a:latin typeface="メイリオ" panose="020B0604030504040204" pitchFamily="50" charset="-128"/>
                <a:ea typeface="メイリオ" panose="020B0604030504040204" pitchFamily="50" charset="-128"/>
                <a:cs typeface="Courier New" panose="02070309020205020404" pitchFamily="49" charset="0"/>
              </a:rPr>
              <a:t>　</a:t>
            </a:r>
            <a:r>
              <a:rPr lang="ja-JP" altLang="ja-JP" sz="1100" kern="100" dirty="0">
                <a:solidFill>
                  <a:schemeClr val="tx1"/>
                </a:solidFill>
                <a:effectLst/>
                <a:latin typeface="メイリオ" panose="020B0604030504040204" pitchFamily="50" charset="-128"/>
                <a:ea typeface="メイリオ" panose="020B0604030504040204" pitchFamily="50" charset="-128"/>
                <a:cs typeface="Courier New" panose="02070309020205020404" pitchFamily="49" charset="0"/>
              </a:rPr>
              <a:t>一</a:t>
            </a:r>
            <a:r>
              <a:rPr lang="ja-JP" altLang="ja-JP" sz="1100" kern="100" dirty="0">
                <a:effectLst/>
                <a:latin typeface="メイリオ" panose="020B0604030504040204" pitchFamily="50" charset="-128"/>
                <a:ea typeface="メイリオ" panose="020B0604030504040204" pitchFamily="50" charset="-128"/>
                <a:cs typeface="Courier New" panose="02070309020205020404" pitchFamily="49" charset="0"/>
              </a:rPr>
              <a:t>体的に</a:t>
            </a:r>
            <a:r>
              <a:rPr lang="ja-JP" altLang="en-US" sz="1100" kern="100" dirty="0">
                <a:effectLst/>
                <a:latin typeface="メイリオ" panose="020B0604030504040204" pitchFamily="50" charset="-128"/>
                <a:ea typeface="メイリオ" panose="020B0604030504040204" pitchFamily="50" charset="-128"/>
                <a:cs typeface="Courier New" panose="02070309020205020404" pitchFamily="49" charset="0"/>
              </a:rPr>
              <a:t>実施。</a:t>
            </a:r>
            <a:endParaRPr lang="en-US" altLang="ja-JP" sz="1100" kern="100" dirty="0">
              <a:effectLst/>
              <a:latin typeface="メイリオ" panose="020B0604030504040204" pitchFamily="50" charset="-128"/>
              <a:ea typeface="メイリオ" panose="020B0604030504040204" pitchFamily="50" charset="-128"/>
              <a:cs typeface="Courier New" panose="02070309020205020404" pitchFamily="49" charset="0"/>
            </a:endParaRPr>
          </a:p>
          <a:p>
            <a:pPr>
              <a:lnSpc>
                <a:spcPts val="1500"/>
              </a:lnSpc>
            </a:pPr>
            <a:r>
              <a:rPr lang="ja-JP" altLang="en-US" sz="1100" kern="100" dirty="0">
                <a:latin typeface="メイリオ" panose="020B0604030504040204" pitchFamily="50" charset="-128"/>
                <a:ea typeface="メイリオ" panose="020B0604030504040204" pitchFamily="50" charset="-128"/>
                <a:cs typeface="Courier New" panose="02070309020205020404" pitchFamily="49" charset="0"/>
              </a:rPr>
              <a:t>・</a:t>
            </a:r>
            <a:r>
              <a:rPr lang="ja-JP" altLang="ja-JP" sz="1100" kern="100" dirty="0">
                <a:effectLst/>
                <a:latin typeface="メイリオ" panose="020B0604030504040204" pitchFamily="50" charset="-128"/>
                <a:ea typeface="メイリオ" panose="020B0604030504040204" pitchFamily="50" charset="-128"/>
                <a:cs typeface="Courier New" panose="02070309020205020404" pitchFamily="49" charset="0"/>
              </a:rPr>
              <a:t>ハード面とソフト面の事業を戦略的に展開することにより、</a:t>
            </a:r>
            <a:r>
              <a:rPr lang="ja-JP" altLang="en-US" sz="1100" kern="100" dirty="0">
                <a:effectLst/>
                <a:latin typeface="メイリオ" panose="020B0604030504040204" pitchFamily="50" charset="-128"/>
                <a:ea typeface="メイリオ" panose="020B0604030504040204" pitchFamily="50" charset="-128"/>
                <a:cs typeface="Courier New" panose="02070309020205020404" pitchFamily="49" charset="0"/>
              </a:rPr>
              <a:t>　</a:t>
            </a:r>
            <a:endParaRPr lang="en-US" altLang="ja-JP" sz="1100" kern="100" dirty="0">
              <a:effectLst/>
              <a:latin typeface="メイリオ" panose="020B0604030504040204" pitchFamily="50" charset="-128"/>
              <a:ea typeface="メイリオ" panose="020B0604030504040204" pitchFamily="50" charset="-128"/>
              <a:cs typeface="Courier New" panose="02070309020205020404" pitchFamily="49" charset="0"/>
            </a:endParaRPr>
          </a:p>
          <a:p>
            <a:pPr>
              <a:lnSpc>
                <a:spcPts val="1500"/>
              </a:lnSpc>
            </a:pPr>
            <a:r>
              <a:rPr lang="ja-JP" altLang="en-US" sz="1100" kern="100" dirty="0">
                <a:latin typeface="メイリオ" panose="020B0604030504040204" pitchFamily="50" charset="-128"/>
                <a:ea typeface="メイリオ" panose="020B0604030504040204" pitchFamily="50" charset="-128"/>
                <a:cs typeface="Courier New" panose="02070309020205020404" pitchFamily="49" charset="0"/>
              </a:rPr>
              <a:t>　</a:t>
            </a:r>
            <a:r>
              <a:rPr lang="ja-JP" altLang="ja-JP" sz="1100" kern="100" dirty="0">
                <a:effectLst/>
                <a:latin typeface="メイリオ" panose="020B0604030504040204" pitchFamily="50" charset="-128"/>
                <a:ea typeface="メイリオ" panose="020B0604030504040204" pitchFamily="50" charset="-128"/>
                <a:cs typeface="Courier New" panose="02070309020205020404" pitchFamily="49" charset="0"/>
              </a:rPr>
              <a:t>利用者サービスの向上など、公園全体の魅力を高め、周辺地</a:t>
            </a:r>
            <a:endParaRPr lang="en-US" altLang="ja-JP" sz="1100" kern="100" dirty="0">
              <a:effectLst/>
              <a:latin typeface="メイリオ" panose="020B0604030504040204" pitchFamily="50" charset="-128"/>
              <a:ea typeface="メイリオ" panose="020B0604030504040204" pitchFamily="50" charset="-128"/>
              <a:cs typeface="Courier New" panose="02070309020205020404" pitchFamily="49" charset="0"/>
            </a:endParaRPr>
          </a:p>
          <a:p>
            <a:pPr>
              <a:lnSpc>
                <a:spcPts val="1500"/>
              </a:lnSpc>
            </a:pPr>
            <a:r>
              <a:rPr lang="ja-JP" altLang="en-US" sz="1100" kern="100" dirty="0">
                <a:latin typeface="メイリオ" panose="020B0604030504040204" pitchFamily="50" charset="-128"/>
                <a:ea typeface="メイリオ" panose="020B0604030504040204" pitchFamily="50" charset="-128"/>
                <a:cs typeface="Courier New" panose="02070309020205020404" pitchFamily="49" charset="0"/>
              </a:rPr>
              <a:t>　</a:t>
            </a:r>
            <a:r>
              <a:rPr lang="ja-JP" altLang="ja-JP" sz="1100" kern="100" dirty="0">
                <a:effectLst/>
                <a:latin typeface="メイリオ" panose="020B0604030504040204" pitchFamily="50" charset="-128"/>
                <a:ea typeface="メイリオ" panose="020B0604030504040204" pitchFamily="50" charset="-128"/>
                <a:cs typeface="Courier New" panose="02070309020205020404" pitchFamily="49" charset="0"/>
              </a:rPr>
              <a:t>域の活性化に期待</a:t>
            </a:r>
            <a:r>
              <a:rPr lang="ja-JP" altLang="ja-JP" sz="1100" kern="100" dirty="0">
                <a:effectLst/>
                <a:latin typeface="游ゴシック" panose="020B0400000000000000" pitchFamily="50" charset="-128"/>
                <a:ea typeface="游ゴシック" panose="020B0400000000000000" pitchFamily="50" charset="-128"/>
                <a:cs typeface="Courier New" panose="02070309020205020404" pitchFamily="49" charset="0"/>
              </a:rPr>
              <a:t>。</a:t>
            </a:r>
          </a:p>
          <a:p>
            <a:pPr>
              <a:lnSpc>
                <a:spcPts val="1100"/>
              </a:lnSpc>
            </a:pPr>
            <a:endParaRPr lang="ja-JP" altLang="en-US" sz="1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0" name="四角形: 角を丸くする 6">
            <a:extLst>
              <a:ext uri="{FF2B5EF4-FFF2-40B4-BE49-F238E27FC236}">
                <a16:creationId xmlns:a16="http://schemas.microsoft.com/office/drawing/2014/main" id="{C2C7503B-6D59-424D-8221-ABCB4B6F279D}"/>
              </a:ext>
            </a:extLst>
          </p:cNvPr>
          <p:cNvSpPr/>
          <p:nvPr/>
        </p:nvSpPr>
        <p:spPr>
          <a:xfrm>
            <a:off x="119994" y="2299896"/>
            <a:ext cx="5202438" cy="261610"/>
          </a:xfrm>
          <a:prstGeom prst="round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t"/>
          <a:lstStyle/>
          <a:p>
            <a:r>
              <a:rPr lang="en-US" altLang="ja-JP" sz="1400" b="1" dirty="0">
                <a:solidFill>
                  <a:schemeClr val="tx1"/>
                </a:solidFill>
                <a:latin typeface="メイリオ" panose="020B0604030504040204" pitchFamily="50" charset="-128"/>
                <a:ea typeface="メイリオ" panose="020B0604030504040204" pitchFamily="50" charset="-128"/>
              </a:rPr>
              <a:t>《PMO</a:t>
            </a:r>
            <a:r>
              <a:rPr lang="ja-JP" altLang="en-US" sz="1400" b="1" dirty="0">
                <a:solidFill>
                  <a:schemeClr val="tx1"/>
                </a:solidFill>
                <a:latin typeface="メイリオ" panose="020B0604030504040204" pitchFamily="50" charset="-128"/>
                <a:ea typeface="メイリオ" panose="020B0604030504040204" pitchFamily="50" charset="-128"/>
              </a:rPr>
              <a:t>型指定管理</a:t>
            </a:r>
            <a:r>
              <a:rPr lang="ja-JP" altLang="en-US" sz="1100" b="1" dirty="0">
                <a:solidFill>
                  <a:schemeClr val="tx1"/>
                </a:solidFill>
                <a:latin typeface="メイリオ" panose="020B0604030504040204" pitchFamily="50" charset="-128"/>
                <a:ea typeface="メイリオ" panose="020B0604030504040204" pitchFamily="50" charset="-128"/>
              </a:rPr>
              <a:t>（施設整備を伴う指定管理者制度）</a:t>
            </a:r>
            <a:r>
              <a:rPr lang="en-US" altLang="ja-JP" sz="1400" b="1" dirty="0">
                <a:solidFill>
                  <a:schemeClr val="tx1"/>
                </a:solidFill>
                <a:latin typeface="メイリオ" panose="020B0604030504040204" pitchFamily="50" charset="-128"/>
                <a:ea typeface="メイリオ" panose="020B0604030504040204" pitchFamily="50" charset="-128"/>
              </a:rPr>
              <a:t>》</a:t>
            </a:r>
            <a:endParaRPr lang="ja-JP" altLang="en-US" sz="1400" b="1" dirty="0">
              <a:solidFill>
                <a:schemeClr val="tx1"/>
              </a:solidFill>
              <a:latin typeface="メイリオ" panose="020B0604030504040204" pitchFamily="50" charset="-128"/>
              <a:ea typeface="メイリオ" panose="020B0604030504040204" pitchFamily="50" charset="-128"/>
            </a:endParaRPr>
          </a:p>
        </p:txBody>
      </p:sp>
      <p:sp>
        <p:nvSpPr>
          <p:cNvPr id="74" name="四角形: 角を丸くする 38">
            <a:extLst>
              <a:ext uri="{FF2B5EF4-FFF2-40B4-BE49-F238E27FC236}">
                <a16:creationId xmlns:a16="http://schemas.microsoft.com/office/drawing/2014/main" id="{62035BFA-700D-4E5F-B4A7-D70C2FB2D8A0}"/>
              </a:ext>
            </a:extLst>
          </p:cNvPr>
          <p:cNvSpPr/>
          <p:nvPr/>
        </p:nvSpPr>
        <p:spPr>
          <a:xfrm>
            <a:off x="4530070" y="2301382"/>
            <a:ext cx="3797442" cy="242107"/>
          </a:xfrm>
          <a:prstGeom prst="round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t"/>
          <a:lstStyle/>
          <a:p>
            <a:r>
              <a:rPr lang="en-US" altLang="ja-JP" sz="1400" b="1" dirty="0">
                <a:solidFill>
                  <a:schemeClr val="tx1"/>
                </a:solidFill>
                <a:latin typeface="メイリオ" panose="020B0604030504040204" pitchFamily="50" charset="-128"/>
                <a:ea typeface="メイリオ" panose="020B0604030504040204" pitchFamily="50" charset="-128"/>
              </a:rPr>
              <a:t>《P-PFI</a:t>
            </a:r>
            <a:r>
              <a:rPr lang="ja-JP" altLang="en-US" sz="1400" b="1" dirty="0">
                <a:solidFill>
                  <a:schemeClr val="tx1"/>
                </a:solidFill>
                <a:latin typeface="メイリオ" panose="020B0604030504040204" pitchFamily="50" charset="-128"/>
                <a:ea typeface="メイリオ" panose="020B0604030504040204" pitchFamily="50" charset="-128"/>
              </a:rPr>
              <a:t>型施設整備</a:t>
            </a:r>
            <a:r>
              <a:rPr lang="ja-JP" altLang="en-US" sz="1100" b="1" dirty="0">
                <a:solidFill>
                  <a:schemeClr val="tx1"/>
                </a:solidFill>
                <a:latin typeface="メイリオ" panose="020B0604030504040204" pitchFamily="50" charset="-128"/>
                <a:ea typeface="メイリオ" panose="020B0604030504040204" pitchFamily="50" charset="-128"/>
              </a:rPr>
              <a:t>（公募設置管理制度）</a:t>
            </a:r>
            <a:r>
              <a:rPr lang="en-US" altLang="ja-JP" sz="1400" b="1" dirty="0">
                <a:solidFill>
                  <a:schemeClr val="tx1"/>
                </a:solidFill>
                <a:latin typeface="メイリオ" panose="020B0604030504040204" pitchFamily="50" charset="-128"/>
                <a:ea typeface="メイリオ" panose="020B0604030504040204" pitchFamily="50" charset="-128"/>
              </a:rPr>
              <a:t>》</a:t>
            </a:r>
            <a:endParaRPr lang="ja-JP" altLang="en-US" sz="1400" b="1" dirty="0">
              <a:solidFill>
                <a:schemeClr val="tx1"/>
              </a:solidFill>
              <a:latin typeface="メイリオ" panose="020B0604030504040204" pitchFamily="50" charset="-128"/>
              <a:ea typeface="メイリオ" panose="020B0604030504040204" pitchFamily="50" charset="-128"/>
            </a:endParaRPr>
          </a:p>
        </p:txBody>
      </p:sp>
      <p:sp>
        <p:nvSpPr>
          <p:cNvPr id="53" name="テキスト ボックス 52">
            <a:extLst>
              <a:ext uri="{FF2B5EF4-FFF2-40B4-BE49-F238E27FC236}">
                <a16:creationId xmlns:a16="http://schemas.microsoft.com/office/drawing/2014/main" id="{19624C02-EA25-429B-9993-8942E7A3764E}"/>
              </a:ext>
            </a:extLst>
          </p:cNvPr>
          <p:cNvSpPr txBox="1"/>
          <p:nvPr/>
        </p:nvSpPr>
        <p:spPr>
          <a:xfrm>
            <a:off x="4661499" y="2659936"/>
            <a:ext cx="4233733" cy="921883"/>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noAutofit/>
          </a:bodyPr>
          <a:lstStyle/>
          <a:p>
            <a:pPr>
              <a:lnSpc>
                <a:spcPts val="1500"/>
              </a:lnSpc>
            </a:pPr>
            <a:r>
              <a:rPr lang="ja-JP" altLang="en-US" sz="1100" kern="100" dirty="0">
                <a:latin typeface="メイリオ" panose="020B0604030504040204" pitchFamily="50" charset="-128"/>
                <a:ea typeface="メイリオ" panose="020B0604030504040204" pitchFamily="50" charset="-128"/>
                <a:cs typeface="Courier New" panose="02070309020205020404" pitchFamily="49" charset="0"/>
              </a:rPr>
              <a:t>・</a:t>
            </a:r>
            <a:r>
              <a:rPr lang="ja-JP" altLang="ja-JP" sz="1100" kern="100" dirty="0">
                <a:effectLst/>
                <a:latin typeface="メイリオ" panose="020B0604030504040204" pitchFamily="50" charset="-128"/>
                <a:ea typeface="メイリオ" panose="020B0604030504040204" pitchFamily="50" charset="-128"/>
                <a:cs typeface="Courier New" panose="02070309020205020404" pitchFamily="49" charset="0"/>
              </a:rPr>
              <a:t>事業者が公園内に収益施設等の設置及び管理</a:t>
            </a:r>
            <a:r>
              <a:rPr lang="ja-JP" altLang="en-US" sz="1100" b="1" u="sng" kern="100" dirty="0">
                <a:effectLst/>
                <a:latin typeface="メイリオ" panose="020B0604030504040204" pitchFamily="50" charset="-128"/>
                <a:ea typeface="メイリオ" panose="020B0604030504040204" pitchFamily="50" charset="-128"/>
                <a:cs typeface="Courier New" panose="02070309020205020404" pitchFamily="49" charset="0"/>
              </a:rPr>
              <a:t>（ハード事業）</a:t>
            </a:r>
            <a:endParaRPr lang="en-US" altLang="ja-JP" sz="1100" b="1" u="sng" kern="100" dirty="0">
              <a:effectLst/>
              <a:latin typeface="メイリオ" panose="020B0604030504040204" pitchFamily="50" charset="-128"/>
              <a:ea typeface="メイリオ" panose="020B0604030504040204" pitchFamily="50" charset="-128"/>
              <a:cs typeface="Courier New" panose="02070309020205020404" pitchFamily="49" charset="0"/>
            </a:endParaRPr>
          </a:p>
          <a:p>
            <a:pPr>
              <a:lnSpc>
                <a:spcPts val="1500"/>
              </a:lnSpc>
            </a:pPr>
            <a:r>
              <a:rPr lang="ja-JP" altLang="en-US" sz="1100" b="1" kern="100" dirty="0">
                <a:effectLst/>
                <a:latin typeface="メイリオ" panose="020B0604030504040204" pitchFamily="50" charset="-128"/>
                <a:ea typeface="メイリオ" panose="020B0604030504040204" pitchFamily="50" charset="-128"/>
                <a:cs typeface="Courier New" panose="02070309020205020404" pitchFamily="49" charset="0"/>
              </a:rPr>
              <a:t>　</a:t>
            </a:r>
            <a:r>
              <a:rPr lang="ja-JP" altLang="ja-JP" sz="1100" kern="100" dirty="0">
                <a:effectLst/>
                <a:latin typeface="メイリオ" panose="020B0604030504040204" pitchFamily="50" charset="-128"/>
                <a:ea typeface="メイリオ" panose="020B0604030504040204" pitchFamily="50" charset="-128"/>
                <a:cs typeface="Courier New" panose="02070309020205020404" pitchFamily="49" charset="0"/>
              </a:rPr>
              <a:t>と、当該施設周辺の園路や広場等、公園</a:t>
            </a:r>
            <a:r>
              <a:rPr lang="ja-JP" altLang="en-US" sz="1100" kern="100" dirty="0">
                <a:solidFill>
                  <a:schemeClr val="tx1"/>
                </a:solidFill>
                <a:latin typeface="メイリオ" panose="020B0604030504040204" pitchFamily="50" charset="-128"/>
                <a:ea typeface="メイリオ" panose="020B0604030504040204" pitchFamily="50" charset="-128"/>
                <a:cs typeface="Courier New" panose="02070309020205020404" pitchFamily="49" charset="0"/>
              </a:rPr>
              <a:t>施設の</a:t>
            </a:r>
            <a:r>
              <a:rPr lang="ja-JP" altLang="ja-JP" sz="1100" kern="100" dirty="0">
                <a:effectLst/>
                <a:latin typeface="メイリオ" panose="020B0604030504040204" pitchFamily="50" charset="-128"/>
                <a:ea typeface="メイリオ" panose="020B0604030504040204" pitchFamily="50" charset="-128"/>
                <a:cs typeface="Courier New" panose="02070309020205020404" pitchFamily="49" charset="0"/>
              </a:rPr>
              <a:t>機能充実のた</a:t>
            </a:r>
            <a:endParaRPr lang="en-US" altLang="ja-JP" sz="1100" kern="100" dirty="0">
              <a:effectLst/>
              <a:latin typeface="メイリオ" panose="020B0604030504040204" pitchFamily="50" charset="-128"/>
              <a:ea typeface="メイリオ" panose="020B0604030504040204" pitchFamily="50" charset="-128"/>
              <a:cs typeface="Courier New" panose="02070309020205020404" pitchFamily="49" charset="0"/>
            </a:endParaRPr>
          </a:p>
          <a:p>
            <a:pPr>
              <a:lnSpc>
                <a:spcPts val="1500"/>
              </a:lnSpc>
            </a:pPr>
            <a:r>
              <a:rPr lang="ja-JP" altLang="en-US" sz="1100" kern="100" dirty="0">
                <a:latin typeface="メイリオ" panose="020B0604030504040204" pitchFamily="50" charset="-128"/>
                <a:ea typeface="メイリオ" panose="020B0604030504040204" pitchFamily="50" charset="-128"/>
                <a:cs typeface="Courier New" panose="02070309020205020404" pitchFamily="49" charset="0"/>
              </a:rPr>
              <a:t>　</a:t>
            </a:r>
            <a:r>
              <a:rPr lang="ja-JP" altLang="ja-JP" sz="1100" kern="100" dirty="0">
                <a:effectLst/>
                <a:latin typeface="メイリオ" panose="020B0604030504040204" pitchFamily="50" charset="-128"/>
                <a:ea typeface="メイリオ" panose="020B0604030504040204" pitchFamily="50" charset="-128"/>
                <a:cs typeface="Courier New" panose="02070309020205020404" pitchFamily="49" charset="0"/>
              </a:rPr>
              <a:t>めの整備</a:t>
            </a:r>
            <a:r>
              <a:rPr lang="ja-JP" altLang="en-US" sz="1100" b="1" u="sng" kern="100" dirty="0">
                <a:effectLst/>
                <a:latin typeface="メイリオ" panose="020B0604030504040204" pitchFamily="50" charset="-128"/>
                <a:ea typeface="メイリオ" panose="020B0604030504040204" pitchFamily="50" charset="-128"/>
                <a:cs typeface="Courier New" panose="02070309020205020404" pitchFamily="49" charset="0"/>
              </a:rPr>
              <a:t>（ハード事業）</a:t>
            </a:r>
            <a:r>
              <a:rPr lang="ja-JP" altLang="ja-JP" sz="1100" kern="100" dirty="0">
                <a:effectLst/>
                <a:latin typeface="メイリオ" panose="020B0604030504040204" pitchFamily="50" charset="-128"/>
                <a:ea typeface="メイリオ" panose="020B0604030504040204" pitchFamily="50" charset="-128"/>
                <a:cs typeface="Courier New" panose="02070309020205020404" pitchFamily="49" charset="0"/>
              </a:rPr>
              <a:t>を併せて実施</a:t>
            </a:r>
            <a:r>
              <a:rPr lang="ja-JP" altLang="en-US" sz="1100" kern="100" dirty="0">
                <a:effectLst/>
                <a:latin typeface="メイリオ" panose="020B0604030504040204" pitchFamily="50" charset="-128"/>
                <a:ea typeface="メイリオ" panose="020B0604030504040204" pitchFamily="50" charset="-128"/>
                <a:cs typeface="Courier New" panose="02070309020205020404" pitchFamily="49" charset="0"/>
              </a:rPr>
              <a:t>。</a:t>
            </a:r>
            <a:endParaRPr lang="ja-JP" altLang="ja-JP" sz="1100" kern="100" dirty="0">
              <a:effectLst/>
              <a:latin typeface="メイリオ" panose="020B0604030504040204" pitchFamily="50" charset="-128"/>
              <a:ea typeface="メイリオ" panose="020B0604030504040204" pitchFamily="50" charset="-128"/>
              <a:cs typeface="Courier New" panose="02070309020205020404" pitchFamily="49" charset="0"/>
            </a:endParaRPr>
          </a:p>
          <a:p>
            <a:pPr>
              <a:lnSpc>
                <a:spcPts val="1500"/>
              </a:lnSpc>
            </a:pPr>
            <a:r>
              <a:rPr lang="ja-JP" altLang="ja-JP" sz="1100" kern="100" dirty="0">
                <a:effectLst/>
                <a:latin typeface="メイリオ" panose="020B0604030504040204" pitchFamily="50" charset="-128"/>
                <a:ea typeface="メイリオ" panose="020B0604030504040204" pitchFamily="50" charset="-128"/>
                <a:cs typeface="Courier New" panose="02070309020205020404" pitchFamily="49" charset="0"/>
              </a:rPr>
              <a:t>（整備エリア外の公園の維持管理及びイベント企画立案等の運</a:t>
            </a:r>
            <a:r>
              <a:rPr lang="ja-JP" altLang="en-US" sz="1100" kern="100" dirty="0">
                <a:effectLst/>
                <a:latin typeface="メイリオ" panose="020B0604030504040204" pitchFamily="50" charset="-128"/>
                <a:ea typeface="メイリオ" panose="020B0604030504040204" pitchFamily="50" charset="-128"/>
                <a:cs typeface="Courier New" panose="02070309020205020404" pitchFamily="49" charset="0"/>
              </a:rPr>
              <a:t>　</a:t>
            </a:r>
            <a:endParaRPr lang="en-US" altLang="ja-JP" sz="1100" kern="100" dirty="0">
              <a:effectLst/>
              <a:latin typeface="メイリオ" panose="020B0604030504040204" pitchFamily="50" charset="-128"/>
              <a:ea typeface="メイリオ" panose="020B0604030504040204" pitchFamily="50" charset="-128"/>
              <a:cs typeface="Courier New" panose="02070309020205020404" pitchFamily="49" charset="0"/>
            </a:endParaRPr>
          </a:p>
          <a:p>
            <a:pPr>
              <a:lnSpc>
                <a:spcPts val="1500"/>
              </a:lnSpc>
            </a:pPr>
            <a:r>
              <a:rPr lang="ja-JP" altLang="en-US" sz="1100" kern="100" dirty="0">
                <a:latin typeface="メイリオ" panose="020B0604030504040204" pitchFamily="50" charset="-128"/>
                <a:ea typeface="メイリオ" panose="020B0604030504040204" pitchFamily="50" charset="-128"/>
                <a:cs typeface="Courier New" panose="02070309020205020404" pitchFamily="49" charset="0"/>
              </a:rPr>
              <a:t>　</a:t>
            </a:r>
            <a:r>
              <a:rPr lang="ja-JP" altLang="ja-JP" sz="1100" kern="100" dirty="0">
                <a:effectLst/>
                <a:latin typeface="メイリオ" panose="020B0604030504040204" pitchFamily="50" charset="-128"/>
                <a:ea typeface="メイリオ" panose="020B0604030504040204" pitchFamily="50" charset="-128"/>
                <a:cs typeface="Courier New" panose="02070309020205020404" pitchFamily="49" charset="0"/>
              </a:rPr>
              <a:t>営については、別途、指定管理者が行う。）</a:t>
            </a:r>
          </a:p>
        </p:txBody>
      </p:sp>
      <p:sp>
        <p:nvSpPr>
          <p:cNvPr id="7" name="テキスト ボックス 6">
            <a:extLst>
              <a:ext uri="{FF2B5EF4-FFF2-40B4-BE49-F238E27FC236}">
                <a16:creationId xmlns:a16="http://schemas.microsoft.com/office/drawing/2014/main" id="{C384D42B-E45F-4E3A-A05D-B0CFB6724AEF}"/>
              </a:ext>
            </a:extLst>
          </p:cNvPr>
          <p:cNvSpPr txBox="1"/>
          <p:nvPr/>
        </p:nvSpPr>
        <p:spPr>
          <a:xfrm>
            <a:off x="161510" y="3983311"/>
            <a:ext cx="3780000" cy="25180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noAutofit/>
          </a:bodyPr>
          <a:lstStyle/>
          <a:p>
            <a:r>
              <a:rPr lang="ja-JP" altLang="en-US" sz="1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en-US" sz="1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導入公園：服部緑地、浜寺公園、二色の浜公園</a:t>
            </a:r>
          </a:p>
        </p:txBody>
      </p:sp>
      <p:sp>
        <p:nvSpPr>
          <p:cNvPr id="36" name="テキスト ボックス 35">
            <a:extLst>
              <a:ext uri="{FF2B5EF4-FFF2-40B4-BE49-F238E27FC236}">
                <a16:creationId xmlns:a16="http://schemas.microsoft.com/office/drawing/2014/main" id="{FC431193-67CB-49A0-BA43-E3EB8B5C4827}"/>
              </a:ext>
            </a:extLst>
          </p:cNvPr>
          <p:cNvSpPr txBox="1"/>
          <p:nvPr/>
        </p:nvSpPr>
        <p:spPr>
          <a:xfrm>
            <a:off x="4583442" y="3973500"/>
            <a:ext cx="1703282" cy="261611"/>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noAutofit/>
          </a:bodyPr>
          <a:lstStyle/>
          <a:p>
            <a:r>
              <a:rPr kumimoji="1" lang="ja-JP" altLang="en-US" sz="1100" b="0" dirty="0">
                <a:latin typeface="メイリオ" panose="020B0604030504040204" pitchFamily="50" charset="-128"/>
                <a:ea typeface="メイリオ" panose="020B0604030504040204" pitchFamily="50" charset="-128"/>
              </a:rPr>
              <a:t>　導入公園：住吉公園</a:t>
            </a:r>
          </a:p>
        </p:txBody>
      </p:sp>
      <p:grpSp>
        <p:nvGrpSpPr>
          <p:cNvPr id="65" name="グループ化 64">
            <a:extLst>
              <a:ext uri="{FF2B5EF4-FFF2-40B4-BE49-F238E27FC236}">
                <a16:creationId xmlns:a16="http://schemas.microsoft.com/office/drawing/2014/main" id="{E6D82AD9-87E7-4643-86A6-8CBCE732C02E}"/>
              </a:ext>
            </a:extLst>
          </p:cNvPr>
          <p:cNvGrpSpPr/>
          <p:nvPr/>
        </p:nvGrpSpPr>
        <p:grpSpPr>
          <a:xfrm>
            <a:off x="4661499" y="4415131"/>
            <a:ext cx="4233734" cy="1616599"/>
            <a:chOff x="3805349" y="4506650"/>
            <a:chExt cx="4233734" cy="1616599"/>
          </a:xfrm>
        </p:grpSpPr>
        <p:pic>
          <p:nvPicPr>
            <p:cNvPr id="69" name="コンテンツ プレースホルダー 3">
              <a:extLst>
                <a:ext uri="{FF2B5EF4-FFF2-40B4-BE49-F238E27FC236}">
                  <a16:creationId xmlns:a16="http://schemas.microsoft.com/office/drawing/2014/main" id="{520309C0-12C3-45F6-852C-0BE378CC3D2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05349" y="4506650"/>
              <a:ext cx="2873954" cy="1616599"/>
            </a:xfrm>
            <a:prstGeom prst="rect">
              <a:avLst/>
            </a:prstGeom>
            <a:solidFill>
              <a:schemeClr val="bg1"/>
            </a:solidFill>
            <a:ln w="3175">
              <a:solidFill>
                <a:schemeClr val="tx1"/>
              </a:solidFill>
            </a:ln>
          </p:spPr>
        </p:pic>
        <p:pic>
          <p:nvPicPr>
            <p:cNvPr id="70" name="図 69">
              <a:extLst>
                <a:ext uri="{FF2B5EF4-FFF2-40B4-BE49-F238E27FC236}">
                  <a16:creationId xmlns:a16="http://schemas.microsoft.com/office/drawing/2014/main" id="{083C8367-7C14-427E-BAF3-FC11CD2C7767}"/>
                </a:ext>
              </a:extLst>
            </p:cNvPr>
            <p:cNvPicPr>
              <a:picLocks noChangeAspect="1"/>
            </p:cNvPicPr>
            <p:nvPr/>
          </p:nvPicPr>
          <p:blipFill>
            <a:blip r:embed="rId3"/>
            <a:stretch>
              <a:fillRect/>
            </a:stretch>
          </p:blipFill>
          <p:spPr>
            <a:xfrm>
              <a:off x="6707083" y="4506650"/>
              <a:ext cx="1332000" cy="768428"/>
            </a:xfrm>
            <a:prstGeom prst="rect">
              <a:avLst/>
            </a:prstGeom>
            <a:ln w="3175">
              <a:solidFill>
                <a:schemeClr val="tx1"/>
              </a:solidFill>
            </a:ln>
          </p:spPr>
        </p:pic>
        <p:pic>
          <p:nvPicPr>
            <p:cNvPr id="71" name="図 70">
              <a:extLst>
                <a:ext uri="{FF2B5EF4-FFF2-40B4-BE49-F238E27FC236}">
                  <a16:creationId xmlns:a16="http://schemas.microsoft.com/office/drawing/2014/main" id="{4CCDFB83-E17B-4620-A289-58710574A33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07083" y="5306912"/>
              <a:ext cx="1332000" cy="816337"/>
            </a:xfrm>
            <a:prstGeom prst="rect">
              <a:avLst/>
            </a:prstGeom>
            <a:solidFill>
              <a:schemeClr val="bg1"/>
            </a:solidFill>
            <a:ln w="3175">
              <a:solidFill>
                <a:schemeClr val="tx1"/>
              </a:solidFill>
            </a:ln>
          </p:spPr>
        </p:pic>
      </p:grpSp>
      <p:sp>
        <p:nvSpPr>
          <p:cNvPr id="81" name="テキスト ボックス 482">
            <a:extLst>
              <a:ext uri="{FF2B5EF4-FFF2-40B4-BE49-F238E27FC236}">
                <a16:creationId xmlns:a16="http://schemas.microsoft.com/office/drawing/2014/main" id="{BDE32E05-AEF0-4A14-94E6-31ABCC0DBA9D}"/>
              </a:ext>
            </a:extLst>
          </p:cNvPr>
          <p:cNvSpPr txBox="1"/>
          <p:nvPr/>
        </p:nvSpPr>
        <p:spPr>
          <a:xfrm>
            <a:off x="6918927" y="6037775"/>
            <a:ext cx="1987213" cy="144000"/>
          </a:xfrm>
          <a:prstGeom prst="rect">
            <a:avLst/>
          </a:prstGeom>
          <a:solidFill>
            <a:srgbClr val="FFFFFF"/>
          </a:solidFill>
          <a:ln w="6350">
            <a:noFill/>
          </a:ln>
        </p:spPr>
        <p:txBody>
          <a:bodyPr rot="0" spcFirstLastPara="0" vert="horz" wrap="square" lIns="0" tIns="0" rIns="0" bIns="0" numCol="1" spcCol="0" rtlCol="0" fromWordArt="0" anchor="ctr" anchorCtr="0" forceAA="0" compatLnSpc="1">
            <a:prstTxWarp prst="textNoShape">
              <a:avLst/>
            </a:prstTxWarp>
            <a:spAutoFit/>
          </a:bodyPr>
          <a:lstStyle/>
          <a:p>
            <a:pPr marL="145753" indent="-145753" algn="ctr">
              <a:lnSpc>
                <a:spcPts val="975"/>
              </a:lnSpc>
              <a:tabLst>
                <a:tab pos="145753" algn="l"/>
              </a:tabLst>
            </a:pPr>
            <a:r>
              <a:rPr lang="en-US" altLang="ja-JP" sz="600" kern="100" dirty="0">
                <a:latin typeface="メイリオ" panose="020B0604030504040204" pitchFamily="50" charset="-128"/>
                <a:ea typeface="メイリオ" panose="020B0604030504040204" pitchFamily="50" charset="-128"/>
                <a:cs typeface="Arial" panose="020B0604020202020204" pitchFamily="34" charset="0"/>
              </a:rPr>
              <a:t>※</a:t>
            </a:r>
            <a:r>
              <a:rPr lang="ja-JP" altLang="en-US" sz="600" kern="100" dirty="0">
                <a:latin typeface="メイリオ" panose="020B0604030504040204" pitchFamily="50" charset="-128"/>
                <a:ea typeface="メイリオ" panose="020B0604030504040204" pitchFamily="50" charset="-128"/>
                <a:cs typeface="Arial" panose="020B0604020202020204" pitchFamily="34" charset="0"/>
              </a:rPr>
              <a:t>パース図　</a:t>
            </a:r>
            <a:r>
              <a:rPr lang="en-US" altLang="ja-JP" sz="600" kern="100" dirty="0">
                <a:latin typeface="メイリオ" panose="020B0604030504040204" pitchFamily="50" charset="-128"/>
                <a:ea typeface="メイリオ" panose="020B0604030504040204" pitchFamily="50" charset="-128"/>
                <a:cs typeface="Arial" panose="020B0604020202020204" pitchFamily="34" charset="0"/>
              </a:rPr>
              <a:t>RETOWN</a:t>
            </a:r>
            <a:r>
              <a:rPr lang="ja-JP" altLang="en-US" sz="600" kern="100" dirty="0">
                <a:latin typeface="メイリオ" panose="020B0604030504040204" pitchFamily="50" charset="-128"/>
                <a:ea typeface="メイリオ" panose="020B0604030504040204" pitchFamily="50" charset="-128"/>
                <a:cs typeface="Arial" panose="020B0604020202020204" pitchFamily="34" charset="0"/>
              </a:rPr>
              <a:t>・</a:t>
            </a:r>
            <a:r>
              <a:rPr lang="en-US" altLang="ja-JP" sz="600" kern="100" dirty="0">
                <a:latin typeface="メイリオ" panose="020B0604030504040204" pitchFamily="50" charset="-128"/>
                <a:ea typeface="メイリオ" panose="020B0604030504040204" pitchFamily="50" charset="-128"/>
                <a:cs typeface="Arial" panose="020B0604020202020204" pitchFamily="34" charset="0"/>
              </a:rPr>
              <a:t>E-DESIGN</a:t>
            </a:r>
            <a:r>
              <a:rPr lang="ja-JP" altLang="en-US" sz="600" kern="100" dirty="0">
                <a:latin typeface="メイリオ" panose="020B0604030504040204" pitchFamily="50" charset="-128"/>
                <a:ea typeface="メイリオ" panose="020B0604030504040204" pitchFamily="50" charset="-128"/>
                <a:cs typeface="Arial" panose="020B0604020202020204" pitchFamily="34" charset="0"/>
              </a:rPr>
              <a:t>共同事業体提供</a:t>
            </a:r>
            <a:endParaRPr lang="en-US" altLang="ja-JP" sz="600" kern="100" dirty="0">
              <a:latin typeface="メイリオ" panose="020B0604030504040204" pitchFamily="50" charset="-128"/>
              <a:ea typeface="メイリオ" panose="020B0604030504040204" pitchFamily="50" charset="-128"/>
              <a:cs typeface="Arial" panose="020B0604020202020204" pitchFamily="34" charset="0"/>
            </a:endParaRPr>
          </a:p>
        </p:txBody>
      </p:sp>
      <p:sp>
        <p:nvSpPr>
          <p:cNvPr id="51" name="テキスト ボックス 482">
            <a:extLst>
              <a:ext uri="{FF2B5EF4-FFF2-40B4-BE49-F238E27FC236}">
                <a16:creationId xmlns:a16="http://schemas.microsoft.com/office/drawing/2014/main" id="{1822FB81-1D44-472A-A908-E934053EE522}"/>
              </a:ext>
            </a:extLst>
          </p:cNvPr>
          <p:cNvSpPr txBox="1"/>
          <p:nvPr/>
        </p:nvSpPr>
        <p:spPr>
          <a:xfrm>
            <a:off x="2538792" y="6056570"/>
            <a:ext cx="1773761" cy="144000"/>
          </a:xfrm>
          <a:prstGeom prst="rect">
            <a:avLst/>
          </a:prstGeom>
          <a:solidFill>
            <a:srgbClr val="FFFFFF"/>
          </a:solidFill>
          <a:ln w="6350">
            <a:noFill/>
          </a:ln>
        </p:spPr>
        <p:txBody>
          <a:bodyPr rot="0" spcFirstLastPara="0" vert="horz" wrap="square" lIns="0" tIns="0" rIns="0" bIns="0" numCol="1" spcCol="0" rtlCol="0" fromWordArt="0" anchor="ctr" anchorCtr="0" forceAA="0" compatLnSpc="1">
            <a:prstTxWarp prst="textNoShape">
              <a:avLst/>
            </a:prstTxWarp>
            <a:spAutoFit/>
          </a:bodyPr>
          <a:lstStyle/>
          <a:p>
            <a:pPr marL="145753" indent="-145753" algn="ctr">
              <a:lnSpc>
                <a:spcPts val="975"/>
              </a:lnSpc>
              <a:tabLst>
                <a:tab pos="145753" algn="l"/>
              </a:tabLst>
            </a:pPr>
            <a:r>
              <a:rPr lang="ja-JP" altLang="en-US" sz="600" kern="100" dirty="0">
                <a:latin typeface="メイリオ" panose="020B0604030504040204" pitchFamily="50" charset="-128"/>
                <a:ea typeface="メイリオ" panose="020B0604030504040204" pitchFamily="50" charset="-128"/>
                <a:cs typeface="Arial" panose="020B0604020202020204" pitchFamily="34" charset="0"/>
              </a:rPr>
              <a:t>服部緑地　西中央広場カフェ</a:t>
            </a:r>
          </a:p>
        </p:txBody>
      </p:sp>
      <p:grpSp>
        <p:nvGrpSpPr>
          <p:cNvPr id="47" name="グループ化 46">
            <a:extLst>
              <a:ext uri="{FF2B5EF4-FFF2-40B4-BE49-F238E27FC236}">
                <a16:creationId xmlns:a16="http://schemas.microsoft.com/office/drawing/2014/main" id="{7EAB9CC9-308B-480E-BFAF-3CA119B690B9}"/>
              </a:ext>
            </a:extLst>
          </p:cNvPr>
          <p:cNvGrpSpPr/>
          <p:nvPr/>
        </p:nvGrpSpPr>
        <p:grpSpPr>
          <a:xfrm>
            <a:off x="370564" y="4432405"/>
            <a:ext cx="2029931" cy="915140"/>
            <a:chOff x="3788033" y="2260486"/>
            <a:chExt cx="2029931" cy="915140"/>
          </a:xfrm>
        </p:grpSpPr>
        <p:pic>
          <p:nvPicPr>
            <p:cNvPr id="48" name="図 47">
              <a:extLst>
                <a:ext uri="{FF2B5EF4-FFF2-40B4-BE49-F238E27FC236}">
                  <a16:creationId xmlns:a16="http://schemas.microsoft.com/office/drawing/2014/main" id="{AFF3BD68-D3AF-4079-AD5E-1BE5590D068B}"/>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3788910" y="2260486"/>
              <a:ext cx="2029054" cy="775116"/>
            </a:xfrm>
            <a:prstGeom prst="rect">
              <a:avLst/>
            </a:prstGeom>
            <a:ln>
              <a:noFill/>
            </a:ln>
          </p:spPr>
        </p:pic>
        <p:sp>
          <p:nvSpPr>
            <p:cNvPr id="49" name="テキスト ボックス 482">
              <a:extLst>
                <a:ext uri="{FF2B5EF4-FFF2-40B4-BE49-F238E27FC236}">
                  <a16:creationId xmlns:a16="http://schemas.microsoft.com/office/drawing/2014/main" id="{82AB84E5-31D6-4ED8-B343-4555E5213021}"/>
                </a:ext>
              </a:extLst>
            </p:cNvPr>
            <p:cNvSpPr txBox="1"/>
            <p:nvPr/>
          </p:nvSpPr>
          <p:spPr>
            <a:xfrm>
              <a:off x="3788033" y="3031626"/>
              <a:ext cx="2028017" cy="144000"/>
            </a:xfrm>
            <a:prstGeom prst="rect">
              <a:avLst/>
            </a:prstGeom>
            <a:solidFill>
              <a:srgbClr val="FFFFFF"/>
            </a:solidFill>
            <a:ln w="6350">
              <a:noFill/>
            </a:ln>
          </p:spPr>
          <p:txBody>
            <a:bodyPr rot="0" spcFirstLastPara="0" vert="horz" wrap="square" lIns="0" tIns="0" rIns="0" bIns="0" numCol="1" spcCol="0" rtlCol="0" fromWordArt="0" anchor="ctr" anchorCtr="0" forceAA="0" compatLnSpc="1">
              <a:prstTxWarp prst="textNoShape">
                <a:avLst/>
              </a:prstTxWarp>
              <a:spAutoFit/>
            </a:bodyPr>
            <a:lstStyle/>
            <a:p>
              <a:pPr algn="ctr"/>
              <a:r>
                <a:rPr kumimoji="1" lang="ja-JP" altLang="en-US" sz="600" dirty="0">
                  <a:solidFill>
                    <a:schemeClr val="tx1"/>
                  </a:solidFill>
                  <a:latin typeface="メイリオ" panose="020B0604030504040204" pitchFamily="50" charset="-128"/>
                  <a:ea typeface="メイリオ" panose="020B0604030504040204" pitchFamily="50" charset="-128"/>
                </a:rPr>
                <a:t>浜寺公園　ふわふわドーム</a:t>
              </a:r>
            </a:p>
          </p:txBody>
        </p:sp>
      </p:grpSp>
      <p:pic>
        <p:nvPicPr>
          <p:cNvPr id="60" name="図 59">
            <a:extLst>
              <a:ext uri="{FF2B5EF4-FFF2-40B4-BE49-F238E27FC236}">
                <a16:creationId xmlns:a16="http://schemas.microsoft.com/office/drawing/2014/main" id="{72EF6233-613D-4F0E-8928-AD7C0778BBFB}"/>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2538792" y="5410749"/>
            <a:ext cx="1774800" cy="645821"/>
          </a:xfrm>
          <a:prstGeom prst="rect">
            <a:avLst/>
          </a:prstGeom>
        </p:spPr>
      </p:pic>
      <p:pic>
        <p:nvPicPr>
          <p:cNvPr id="15" name="図 14">
            <a:extLst>
              <a:ext uri="{FF2B5EF4-FFF2-40B4-BE49-F238E27FC236}">
                <a16:creationId xmlns:a16="http://schemas.microsoft.com/office/drawing/2014/main" id="{2C2F98CF-6BB7-4B2E-9F27-8378A16E5D24}"/>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370045" y="5404815"/>
            <a:ext cx="2030400" cy="771019"/>
          </a:xfrm>
          <a:prstGeom prst="rect">
            <a:avLst/>
          </a:prstGeom>
        </p:spPr>
      </p:pic>
      <p:pic>
        <p:nvPicPr>
          <p:cNvPr id="13" name="図 12">
            <a:extLst>
              <a:ext uri="{FF2B5EF4-FFF2-40B4-BE49-F238E27FC236}">
                <a16:creationId xmlns:a16="http://schemas.microsoft.com/office/drawing/2014/main" id="{B084B6A4-FCE7-4DF3-86E4-DD7706CC1A21}"/>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a:stretch/>
        </p:blipFill>
        <p:spPr>
          <a:xfrm>
            <a:off x="2534204" y="4432404"/>
            <a:ext cx="1778094" cy="840841"/>
          </a:xfrm>
          <a:prstGeom prst="rect">
            <a:avLst/>
          </a:prstGeom>
        </p:spPr>
      </p:pic>
      <p:sp>
        <p:nvSpPr>
          <p:cNvPr id="44" name="テキスト ボックス 482">
            <a:extLst>
              <a:ext uri="{FF2B5EF4-FFF2-40B4-BE49-F238E27FC236}">
                <a16:creationId xmlns:a16="http://schemas.microsoft.com/office/drawing/2014/main" id="{B05C8D85-0CC0-4538-8795-66C82AFA8B9D}"/>
              </a:ext>
            </a:extLst>
          </p:cNvPr>
          <p:cNvSpPr txBox="1"/>
          <p:nvPr/>
        </p:nvSpPr>
        <p:spPr>
          <a:xfrm>
            <a:off x="371390" y="6056570"/>
            <a:ext cx="2029055" cy="144000"/>
          </a:xfrm>
          <a:prstGeom prst="rect">
            <a:avLst/>
          </a:prstGeom>
          <a:solidFill>
            <a:srgbClr val="FFFFFF"/>
          </a:solidFill>
          <a:ln w="6350">
            <a:noFill/>
          </a:ln>
        </p:spPr>
        <p:txBody>
          <a:bodyPr rot="0" spcFirstLastPara="0" vert="horz" wrap="square" lIns="0" tIns="0" rIns="0" bIns="0" numCol="1" spcCol="0" rtlCol="0" fromWordArt="0" anchor="ctr" anchorCtr="0" forceAA="0" compatLnSpc="1">
            <a:prstTxWarp prst="textNoShape">
              <a:avLst/>
            </a:prstTxWarp>
            <a:spAutoFit/>
          </a:bodyPr>
          <a:lstStyle/>
          <a:p>
            <a:pPr algn="ctr"/>
            <a:r>
              <a:rPr lang="ja-JP" altLang="en-US" sz="600" dirty="0">
                <a:latin typeface="メイリオ" panose="020B0604030504040204" pitchFamily="50" charset="-128"/>
                <a:ea typeface="メイリオ" panose="020B0604030504040204" pitchFamily="50" charset="-128"/>
              </a:rPr>
              <a:t>二色の浜</a:t>
            </a:r>
            <a:r>
              <a:rPr kumimoji="1" lang="ja-JP" altLang="en-US" sz="600" dirty="0">
                <a:solidFill>
                  <a:schemeClr val="tx1"/>
                </a:solidFill>
                <a:latin typeface="メイリオ" panose="020B0604030504040204" pitchFamily="50" charset="-128"/>
                <a:ea typeface="メイリオ" panose="020B0604030504040204" pitchFamily="50" charset="-128"/>
              </a:rPr>
              <a:t>公園　「海開き </a:t>
            </a:r>
            <a:r>
              <a:rPr kumimoji="1" lang="en-US" altLang="ja-JP" sz="600" dirty="0">
                <a:solidFill>
                  <a:schemeClr val="tx1"/>
                </a:solidFill>
                <a:latin typeface="メイリオ" panose="020B0604030504040204" pitchFamily="50" charset="-128"/>
                <a:ea typeface="メイリオ" panose="020B0604030504040204" pitchFamily="50" charset="-128"/>
              </a:rPr>
              <a:t>SUMMER FESTA 2023</a:t>
            </a:r>
            <a:r>
              <a:rPr kumimoji="1" lang="ja-JP" altLang="en-US" sz="600" dirty="0">
                <a:solidFill>
                  <a:schemeClr val="tx1"/>
                </a:solidFill>
                <a:latin typeface="メイリオ" panose="020B0604030504040204" pitchFamily="50" charset="-128"/>
                <a:ea typeface="メイリオ" panose="020B0604030504040204" pitchFamily="50" charset="-128"/>
              </a:rPr>
              <a:t>」</a:t>
            </a:r>
          </a:p>
        </p:txBody>
      </p:sp>
      <p:sp>
        <p:nvSpPr>
          <p:cNvPr id="45" name="テキスト ボックス 482">
            <a:extLst>
              <a:ext uri="{FF2B5EF4-FFF2-40B4-BE49-F238E27FC236}">
                <a16:creationId xmlns:a16="http://schemas.microsoft.com/office/drawing/2014/main" id="{90E95164-6FF9-486C-99AC-262D6117F8A9}"/>
              </a:ext>
            </a:extLst>
          </p:cNvPr>
          <p:cNvSpPr txBox="1"/>
          <p:nvPr/>
        </p:nvSpPr>
        <p:spPr>
          <a:xfrm>
            <a:off x="2534204" y="5207162"/>
            <a:ext cx="1778093" cy="144000"/>
          </a:xfrm>
          <a:prstGeom prst="rect">
            <a:avLst/>
          </a:prstGeom>
          <a:solidFill>
            <a:srgbClr val="FFFFFF"/>
          </a:solidFill>
          <a:ln w="6350">
            <a:noFill/>
          </a:ln>
        </p:spPr>
        <p:txBody>
          <a:bodyPr rot="0" spcFirstLastPara="0" vert="horz" wrap="square" lIns="0" tIns="0" rIns="0" bIns="0" numCol="1" spcCol="0" rtlCol="0" fromWordArt="0" anchor="ctr" anchorCtr="0" forceAA="0" compatLnSpc="1">
            <a:prstTxWarp prst="textNoShape">
              <a:avLst/>
            </a:prstTxWarp>
            <a:spAutoFit/>
          </a:bodyPr>
          <a:lstStyle/>
          <a:p>
            <a:pPr algn="ctr"/>
            <a:r>
              <a:rPr kumimoji="1" lang="ja-JP" altLang="en-US" sz="600" dirty="0">
                <a:solidFill>
                  <a:schemeClr val="tx1"/>
                </a:solidFill>
                <a:latin typeface="メイリオ" panose="020B0604030504040204" pitchFamily="50" charset="-128"/>
                <a:ea typeface="メイリオ" panose="020B0604030504040204" pitchFamily="50" charset="-128"/>
              </a:rPr>
              <a:t>浜寺公園</a:t>
            </a:r>
            <a:r>
              <a:rPr lang="ja-JP" altLang="en-US" sz="600" dirty="0">
                <a:latin typeface="メイリオ" panose="020B0604030504040204" pitchFamily="50" charset="-128"/>
                <a:ea typeface="メイリオ" panose="020B0604030504040204" pitchFamily="50" charset="-128"/>
              </a:rPr>
              <a:t> 「</a:t>
            </a:r>
            <a:r>
              <a:rPr lang="en-US" altLang="ja-JP" sz="600" dirty="0">
                <a:latin typeface="メイリオ" panose="020B0604030504040204" pitchFamily="50" charset="-128"/>
                <a:ea typeface="メイリオ" panose="020B0604030504040204" pitchFamily="50" charset="-128"/>
              </a:rPr>
              <a:t>150</a:t>
            </a:r>
            <a:r>
              <a:rPr lang="ja-JP" altLang="en-US" sz="600" dirty="0">
                <a:latin typeface="メイリオ" panose="020B0604030504040204" pitchFamily="50" charset="-128"/>
                <a:ea typeface="メイリオ" panose="020B0604030504040204" pitchFamily="50" charset="-128"/>
              </a:rPr>
              <a:t>回目のクリスマス </a:t>
            </a:r>
            <a:r>
              <a:rPr lang="en-US" altLang="ja-JP" sz="600" dirty="0">
                <a:latin typeface="メイリオ" panose="020B0604030504040204" pitchFamily="50" charset="-128"/>
                <a:ea typeface="メイリオ" panose="020B0604030504040204" pitchFamily="50" charset="-128"/>
              </a:rPr>
              <a:t>in </a:t>
            </a:r>
            <a:r>
              <a:rPr lang="ja-JP" altLang="en-US" sz="600" dirty="0">
                <a:latin typeface="メイリオ" panose="020B0604030504040204" pitchFamily="50" charset="-128"/>
                <a:ea typeface="メイリオ" panose="020B0604030504040204" pitchFamily="50" charset="-128"/>
              </a:rPr>
              <a:t>浜寺公園」</a:t>
            </a:r>
            <a:endParaRPr lang="en-US" altLang="ja-JP" sz="600" dirty="0">
              <a:latin typeface="メイリオ" panose="020B0604030504040204" pitchFamily="50" charset="-128"/>
              <a:ea typeface="メイリオ" panose="020B0604030504040204" pitchFamily="50" charset="-128"/>
            </a:endParaRPr>
          </a:p>
        </p:txBody>
      </p:sp>
      <p:sp>
        <p:nvSpPr>
          <p:cNvPr id="2" name="スライド番号プレースホルダー 1">
            <a:extLst>
              <a:ext uri="{FF2B5EF4-FFF2-40B4-BE49-F238E27FC236}">
                <a16:creationId xmlns:a16="http://schemas.microsoft.com/office/drawing/2014/main" id="{1B1C6E2D-D707-41FA-8DD3-E5EF58C3DFCF}"/>
              </a:ext>
            </a:extLst>
          </p:cNvPr>
          <p:cNvSpPr>
            <a:spLocks noGrp="1"/>
          </p:cNvSpPr>
          <p:nvPr>
            <p:ph type="sldNum" sz="quarter" idx="12"/>
          </p:nvPr>
        </p:nvSpPr>
        <p:spPr/>
        <p:txBody>
          <a:bodyPr/>
          <a:lstStyle/>
          <a:p>
            <a:fld id="{7791D223-6A27-4327-8087-FA06212A7E85}" type="slidenum">
              <a:rPr lang="ja-JP" altLang="en-US" smtClean="0"/>
              <a:pPr/>
              <a:t>20</a:t>
            </a:fld>
            <a:endParaRPr lang="ja-JP" altLang="en-US" dirty="0"/>
          </a:p>
        </p:txBody>
      </p:sp>
    </p:spTree>
    <p:extLst>
      <p:ext uri="{BB962C8B-B14F-4D97-AF65-F5344CB8AC3E}">
        <p14:creationId xmlns:p14="http://schemas.microsoft.com/office/powerpoint/2010/main" val="4817594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5" name="グループ化 44">
            <a:extLst>
              <a:ext uri="{FF2B5EF4-FFF2-40B4-BE49-F238E27FC236}">
                <a16:creationId xmlns:a16="http://schemas.microsoft.com/office/drawing/2014/main" id="{2C48239B-1149-4B64-B832-5AB52D42D23F}"/>
              </a:ext>
            </a:extLst>
          </p:cNvPr>
          <p:cNvGrpSpPr/>
          <p:nvPr/>
        </p:nvGrpSpPr>
        <p:grpSpPr>
          <a:xfrm>
            <a:off x="-2" y="-1"/>
            <a:ext cx="9137459" cy="668371"/>
            <a:chOff x="-2" y="-1"/>
            <a:chExt cx="9137459" cy="668371"/>
          </a:xfrm>
        </p:grpSpPr>
        <p:sp>
          <p:nvSpPr>
            <p:cNvPr id="51" name="正方形/長方形 50">
              <a:extLst>
                <a:ext uri="{FF2B5EF4-FFF2-40B4-BE49-F238E27FC236}">
                  <a16:creationId xmlns:a16="http://schemas.microsoft.com/office/drawing/2014/main" id="{66847E58-A43A-4040-8622-7B7A24734ECE}"/>
                </a:ext>
              </a:extLst>
            </p:cNvPr>
            <p:cNvSpPr/>
            <p:nvPr/>
          </p:nvSpPr>
          <p:spPr>
            <a:xfrm>
              <a:off x="-2" y="-1"/>
              <a:ext cx="9136800" cy="391801"/>
            </a:xfrm>
            <a:prstGeom prst="rect">
              <a:avLst/>
            </a:prstGeom>
            <a:solidFill>
              <a:schemeClr val="tx2">
                <a:lumMod val="20000"/>
                <a:lumOff val="80000"/>
              </a:schemeClr>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rtlCol="0" anchor="ctr"/>
            <a:lstStyle/>
            <a:p>
              <a:r>
                <a:rPr lang="ja-JP" altLang="en-US" sz="1600" b="1" dirty="0">
                  <a:solidFill>
                    <a:schemeClr val="tx1"/>
                  </a:solidFill>
                  <a:latin typeface="メイリオ" panose="020B0604030504040204" pitchFamily="50" charset="-128"/>
                  <a:ea typeface="メイリオ" panose="020B0604030504040204" pitchFamily="50" charset="-128"/>
                </a:rPr>
                <a:t>実証事業推進チーム大阪による企業等への実証フィールドの提供</a:t>
              </a:r>
              <a:r>
                <a:rPr lang="ja-JP" altLang="en-US" sz="1100" b="1" dirty="0">
                  <a:solidFill>
                    <a:schemeClr val="tx1"/>
                  </a:solidFill>
                  <a:latin typeface="メイリオ" panose="020B0604030504040204" pitchFamily="50" charset="-128"/>
                  <a:ea typeface="メイリオ" panose="020B0604030504040204" pitchFamily="50" charset="-128"/>
                </a:rPr>
                <a:t>　　 </a:t>
              </a:r>
              <a:r>
                <a:rPr lang="en-US" altLang="ja-JP" sz="1100" b="1" dirty="0">
                  <a:solidFill>
                    <a:schemeClr val="tx1"/>
                  </a:solidFill>
                  <a:latin typeface="メイリオ" panose="020B0604030504040204" pitchFamily="50" charset="-128"/>
                  <a:ea typeface="メイリオ" panose="020B0604030504040204" pitchFamily="50" charset="-128"/>
                </a:rPr>
                <a:t>【</a:t>
              </a:r>
              <a:r>
                <a:rPr lang="ja-JP" altLang="en-US" sz="1100" b="1" dirty="0">
                  <a:solidFill>
                    <a:schemeClr val="tx1"/>
                  </a:solidFill>
                  <a:latin typeface="メイリオ" panose="020B0604030504040204" pitchFamily="50" charset="-128"/>
                  <a:ea typeface="メイリオ" panose="020B0604030504040204" pitchFamily="50" charset="-128"/>
                </a:rPr>
                <a:t>商工労働部 成長産業振興室 産業創造課</a:t>
              </a:r>
              <a:r>
                <a:rPr lang="en-US" altLang="ja-JP" sz="1100" b="1" dirty="0">
                  <a:solidFill>
                    <a:schemeClr val="tx1"/>
                  </a:solidFill>
                  <a:latin typeface="メイリオ" panose="020B0604030504040204" pitchFamily="50" charset="-128"/>
                  <a:ea typeface="メイリオ" panose="020B0604030504040204" pitchFamily="50" charset="-128"/>
                </a:rPr>
                <a:t>】</a:t>
              </a:r>
            </a:p>
          </p:txBody>
        </p:sp>
        <p:sp>
          <p:nvSpPr>
            <p:cNvPr id="52" name="正方形/長方形 51">
              <a:extLst>
                <a:ext uri="{FF2B5EF4-FFF2-40B4-BE49-F238E27FC236}">
                  <a16:creationId xmlns:a16="http://schemas.microsoft.com/office/drawing/2014/main" id="{A7438035-C603-4046-91A0-919FE3B2CEC1}"/>
                </a:ext>
              </a:extLst>
            </p:cNvPr>
            <p:cNvSpPr/>
            <p:nvPr/>
          </p:nvSpPr>
          <p:spPr>
            <a:xfrm>
              <a:off x="-2" y="389039"/>
              <a:ext cx="9137459" cy="279331"/>
            </a:xfrm>
            <a:prstGeom prst="rect">
              <a:avLst/>
            </a:prstGeom>
            <a:solidFill>
              <a:schemeClr val="bg1"/>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rtlCol="0" anchor="t"/>
            <a:lstStyle/>
            <a:p>
              <a:r>
                <a:rPr kumimoji="1" lang="ja-JP" altLang="en-US" sz="1100" dirty="0">
                  <a:solidFill>
                    <a:schemeClr val="tx1"/>
                  </a:solidFill>
                  <a:latin typeface="メイリオ" panose="020B0604030504040204" pitchFamily="50" charset="-128"/>
                  <a:ea typeface="メイリオ" panose="020B0604030504040204" pitchFamily="50" charset="-128"/>
                </a:rPr>
                <a:t>　革新的な実証実験を行いやすい環境を整え、「実証</a:t>
              </a:r>
              <a:r>
                <a:rPr kumimoji="1" lang="ja-JP" altLang="en-US" sz="1100">
                  <a:solidFill>
                    <a:schemeClr val="tx1"/>
                  </a:solidFill>
                  <a:latin typeface="メイリオ" panose="020B0604030504040204" pitchFamily="50" charset="-128"/>
                  <a:ea typeface="メイリオ" panose="020B0604030504040204" pitchFamily="50" charset="-128"/>
                </a:rPr>
                <a:t>事業都市・大阪</a:t>
              </a:r>
              <a:r>
                <a:rPr kumimoji="1" lang="ja-JP" altLang="en-US" sz="1100" dirty="0">
                  <a:solidFill>
                    <a:schemeClr val="tx1"/>
                  </a:solidFill>
                  <a:latin typeface="メイリオ" panose="020B0604030504040204" pitchFamily="50" charset="-128"/>
                  <a:ea typeface="メイリオ" panose="020B0604030504040204" pitchFamily="50" charset="-128"/>
                </a:rPr>
                <a:t>」の実現をめざす</a:t>
              </a:r>
            </a:p>
          </p:txBody>
        </p:sp>
      </p:grpSp>
      <p:sp>
        <p:nvSpPr>
          <p:cNvPr id="10" name="正方形/長方形 9"/>
          <p:cNvSpPr/>
          <p:nvPr/>
        </p:nvSpPr>
        <p:spPr>
          <a:xfrm>
            <a:off x="330880" y="825235"/>
            <a:ext cx="8475693" cy="461665"/>
          </a:xfrm>
          <a:prstGeom prst="rect">
            <a:avLst/>
          </a:prstGeom>
        </p:spPr>
        <p:txBody>
          <a:bodyPr wrap="square">
            <a:spAutoFit/>
          </a:bodyPr>
          <a:lstStyle/>
          <a:p>
            <a:pPr marL="85725" indent="-85725">
              <a:buFont typeface="Arial" panose="020B0604020202020204" pitchFamily="34" charset="0"/>
              <a:buChar char="•"/>
            </a:pP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「実証事業推進チーム大阪」が実証実験を支援。</a:t>
            </a:r>
          </a:p>
          <a:p>
            <a:pPr marL="85725" indent="-85725">
              <a:buFont typeface="Arial" panose="020B0604020202020204" pitchFamily="34" charset="0"/>
              <a:buChar char="•"/>
            </a:pPr>
            <a:r>
              <a:rPr lang="en-US" altLang="ja-JP" sz="1200" dirty="0">
                <a:latin typeface="メイリオ" panose="020B0604030504040204" pitchFamily="50" charset="-128"/>
                <a:ea typeface="メイリオ" panose="020B0604030504040204" pitchFamily="50" charset="-128"/>
                <a:cs typeface="メイリオ" panose="020B0604030504040204" pitchFamily="50" charset="-128"/>
              </a:rPr>
              <a:t>AI</a:t>
            </a: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や</a:t>
            </a:r>
            <a:r>
              <a:rPr lang="en-US" altLang="ja-JP" sz="1200" dirty="0">
                <a:latin typeface="メイリオ" panose="020B0604030504040204" pitchFamily="50" charset="-128"/>
                <a:ea typeface="メイリオ" panose="020B0604030504040204" pitchFamily="50" charset="-128"/>
                <a:cs typeface="メイリオ" panose="020B0604030504040204" pitchFamily="50" charset="-128"/>
              </a:rPr>
              <a:t>IoT</a:t>
            </a:r>
            <a:r>
              <a:rPr lang="ja-JP" altLang="en-US" sz="1200" b="1" baseline="30000" dirty="0">
                <a:latin typeface="メイリオ" panose="020B0604030504040204" pitchFamily="50" charset="-128"/>
                <a:ea typeface="メイリオ" panose="020B0604030504040204" pitchFamily="50" charset="-128"/>
              </a:rPr>
              <a:t> </a:t>
            </a: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、ロボットテクノロジーなど先端技術を活用した革新的ビジネスの大阪での社会実装に向けた取組み。</a:t>
            </a:r>
          </a:p>
        </p:txBody>
      </p:sp>
      <p:sp>
        <p:nvSpPr>
          <p:cNvPr id="21" name="角丸四角形 20"/>
          <p:cNvSpPr/>
          <p:nvPr/>
        </p:nvSpPr>
        <p:spPr>
          <a:xfrm>
            <a:off x="430395" y="1538790"/>
            <a:ext cx="1828929" cy="384102"/>
          </a:xfrm>
          <a:prstGeom prst="roundRect">
            <a:avLst>
              <a:gd name="adj" fmla="val 10148"/>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ja-JP" altLang="en-US" sz="105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実証実験の実施主体</a:t>
            </a:r>
          </a:p>
        </p:txBody>
      </p:sp>
      <p:sp>
        <p:nvSpPr>
          <p:cNvPr id="22" name="角丸四角形 21"/>
          <p:cNvSpPr/>
          <p:nvPr/>
        </p:nvSpPr>
        <p:spPr>
          <a:xfrm>
            <a:off x="2627424" y="2026381"/>
            <a:ext cx="1854566" cy="742539"/>
          </a:xfrm>
          <a:prstGeom prst="roundRect">
            <a:avLst>
              <a:gd name="adj" fmla="val 7249"/>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lnSpc>
                <a:spcPts val="1500"/>
              </a:lnSpc>
            </a:pPr>
            <a:r>
              <a:rPr lang="ja-JP" altLang="en-US" sz="105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大阪府、大阪市、</a:t>
            </a:r>
            <a:endParaRPr lang="en-US" altLang="ja-JP" sz="105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ctr">
              <a:lnSpc>
                <a:spcPts val="1500"/>
              </a:lnSpc>
            </a:pPr>
            <a:r>
              <a:rPr lang="ja-JP" altLang="en-US" sz="105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大阪商工会議所で構成</a:t>
            </a:r>
            <a:endParaRPr lang="en-US" altLang="ja-JP" sz="105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ctr">
              <a:lnSpc>
                <a:spcPts val="1100"/>
              </a:lnSpc>
              <a:spcBef>
                <a:spcPts val="400"/>
              </a:spcBef>
            </a:pPr>
            <a:r>
              <a:rPr lang="ja-JP" altLang="en-US" sz="105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（窓口：大阪商工会議所）</a:t>
            </a:r>
            <a:endParaRPr lang="en-US" altLang="ja-JP" sz="105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3" name="正方形/長方形 22"/>
          <p:cNvSpPr/>
          <p:nvPr/>
        </p:nvSpPr>
        <p:spPr>
          <a:xfrm>
            <a:off x="2466065" y="1601852"/>
            <a:ext cx="1397864" cy="230832"/>
          </a:xfrm>
          <a:prstGeom prst="rect">
            <a:avLst/>
          </a:prstGeom>
        </p:spPr>
        <p:txBody>
          <a:bodyPr wrap="square">
            <a:spAutoFit/>
          </a:bodyPr>
          <a:lstStyle/>
          <a:p>
            <a:pPr marL="88900" indent="-88900"/>
            <a:r>
              <a:rPr lang="ja-JP" altLang="en-US" sz="900" dirty="0">
                <a:latin typeface="メイリオ" panose="020B0604030504040204" pitchFamily="50" charset="-128"/>
                <a:ea typeface="メイリオ" panose="020B0604030504040204" pitchFamily="50" charset="-128"/>
                <a:cs typeface="メイリオ" panose="020B0604030504040204" pitchFamily="50" charset="-128"/>
              </a:rPr>
              <a:t>実証フィールド希望</a:t>
            </a:r>
            <a:endParaRPr lang="en-US" altLang="ja-JP" sz="9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4" name="角丸四角形 23"/>
          <p:cNvSpPr/>
          <p:nvPr/>
        </p:nvSpPr>
        <p:spPr>
          <a:xfrm>
            <a:off x="429034" y="2515197"/>
            <a:ext cx="1831650" cy="660042"/>
          </a:xfrm>
          <a:prstGeom prst="roundRect">
            <a:avLst>
              <a:gd name="adj" fmla="val 5408"/>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altLang="ja-JP"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ctr"/>
            <a:endParaRPr lang="en-US" altLang="ja-JP"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ctr"/>
            <a:endParaRPr lang="en-US" altLang="ja-JP"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ctr"/>
            <a:endParaRPr lang="en-US" altLang="ja-JP"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ctr"/>
            <a:endParaRPr lang="en-US" altLang="ja-JP"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105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大阪府、大阪市、大阪商工会議所の会員企業等の</a:t>
            </a:r>
            <a:endParaRPr lang="en-US" altLang="ja-JP" sz="105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105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関連施設</a:t>
            </a:r>
          </a:p>
        </p:txBody>
      </p:sp>
      <p:sp>
        <p:nvSpPr>
          <p:cNvPr id="25" name="正方形/長方形 24"/>
          <p:cNvSpPr/>
          <p:nvPr/>
        </p:nvSpPr>
        <p:spPr>
          <a:xfrm>
            <a:off x="2553818" y="2833936"/>
            <a:ext cx="1714766" cy="246221"/>
          </a:xfrm>
          <a:prstGeom prst="rect">
            <a:avLst/>
          </a:prstGeom>
        </p:spPr>
        <p:txBody>
          <a:bodyPr wrap="square">
            <a:spAutoFit/>
          </a:bodyPr>
          <a:lstStyle/>
          <a:p>
            <a:pPr marL="88900" indent="-88900"/>
            <a:r>
              <a:rPr lang="ja-JP" altLang="en-US" sz="100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900" dirty="0">
                <a:latin typeface="メイリオ" panose="020B0604030504040204" pitchFamily="50" charset="-128"/>
                <a:ea typeface="メイリオ" panose="020B0604030504040204" pitchFamily="50" charset="-128"/>
                <a:cs typeface="メイリオ" panose="020B0604030504040204" pitchFamily="50" charset="-128"/>
              </a:rPr>
              <a:t>フィールド調査事前協議</a:t>
            </a:r>
            <a:endParaRPr lang="en-US" altLang="ja-JP" sz="9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6" name="正方形/長方形 25"/>
          <p:cNvSpPr/>
          <p:nvPr/>
        </p:nvSpPr>
        <p:spPr>
          <a:xfrm>
            <a:off x="334711" y="2031259"/>
            <a:ext cx="716253" cy="369332"/>
          </a:xfrm>
          <a:prstGeom prst="rect">
            <a:avLst/>
          </a:prstGeom>
        </p:spPr>
        <p:txBody>
          <a:bodyPr wrap="square">
            <a:spAutoFit/>
          </a:bodyPr>
          <a:lstStyle/>
          <a:p>
            <a:pPr marL="88900" indent="-88900"/>
            <a:r>
              <a:rPr lang="ja-JP" altLang="en-US" sz="900" dirty="0">
                <a:latin typeface="メイリオ" panose="020B0604030504040204" pitchFamily="50" charset="-128"/>
                <a:ea typeface="メイリオ" panose="020B0604030504040204" pitchFamily="50" charset="-128"/>
                <a:cs typeface="メイリオ" panose="020B0604030504040204" pitchFamily="50" charset="-128"/>
              </a:rPr>
              <a:t>必要な</a:t>
            </a:r>
            <a:endParaRPr lang="en-US" altLang="ja-JP" sz="900" dirty="0">
              <a:latin typeface="メイリオ" panose="020B0604030504040204" pitchFamily="50" charset="-128"/>
              <a:ea typeface="メイリオ" panose="020B0604030504040204" pitchFamily="50" charset="-128"/>
              <a:cs typeface="メイリオ" panose="020B0604030504040204" pitchFamily="50" charset="-128"/>
            </a:endParaRPr>
          </a:p>
          <a:p>
            <a:pPr marL="88900" indent="-88900"/>
            <a:r>
              <a:rPr lang="ja-JP" altLang="en-US" sz="900" dirty="0">
                <a:latin typeface="メイリオ" panose="020B0604030504040204" pitchFamily="50" charset="-128"/>
                <a:ea typeface="メイリオ" panose="020B0604030504040204" pitchFamily="50" charset="-128"/>
                <a:cs typeface="メイリオ" panose="020B0604030504040204" pitchFamily="50" charset="-128"/>
              </a:rPr>
              <a:t>費用負担</a:t>
            </a:r>
            <a:endParaRPr lang="en-US" altLang="ja-JP" sz="9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4" name="テキスト ボックス 13"/>
          <p:cNvSpPr txBox="1"/>
          <p:nvPr/>
        </p:nvSpPr>
        <p:spPr>
          <a:xfrm>
            <a:off x="1287371" y="2026381"/>
            <a:ext cx="1027549" cy="342584"/>
          </a:xfrm>
          <a:prstGeom prst="rect">
            <a:avLst/>
          </a:prstGeom>
          <a:noFill/>
          <a:ln>
            <a:noFill/>
          </a:ln>
        </p:spPr>
        <p:txBody>
          <a:bodyPr wrap="none" rtlCol="0">
            <a:noAutofit/>
          </a:bodyPr>
          <a:lstStyle/>
          <a:p>
            <a:pPr algn="ctr"/>
            <a:r>
              <a:rPr lang="ja-JP" altLang="en-US" sz="900" dirty="0">
                <a:latin typeface="メイリオ" panose="020B0604030504040204" pitchFamily="50" charset="-128"/>
                <a:ea typeface="メイリオ" panose="020B0604030504040204" pitchFamily="50" charset="-128"/>
                <a:cs typeface="メイリオ" panose="020B0604030504040204" pitchFamily="50" charset="-128"/>
              </a:rPr>
              <a:t>フィールド</a:t>
            </a:r>
            <a:endParaRPr lang="en-US" altLang="ja-JP" sz="900" dirty="0">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900" dirty="0">
                <a:latin typeface="メイリオ" panose="020B0604030504040204" pitchFamily="50" charset="-128"/>
                <a:ea typeface="メイリオ" panose="020B0604030504040204" pitchFamily="50" charset="-128"/>
                <a:cs typeface="メイリオ" panose="020B0604030504040204" pitchFamily="50" charset="-128"/>
              </a:rPr>
              <a:t>提供</a:t>
            </a:r>
          </a:p>
        </p:txBody>
      </p:sp>
      <p:sp>
        <p:nvSpPr>
          <p:cNvPr id="16" name="右矢印 15"/>
          <p:cNvSpPr/>
          <p:nvPr/>
        </p:nvSpPr>
        <p:spPr>
          <a:xfrm rot="5400000" flipV="1">
            <a:off x="920544" y="2082008"/>
            <a:ext cx="286221" cy="182157"/>
          </a:xfrm>
          <a:prstGeom prst="rightArrow">
            <a:avLst>
              <a:gd name="adj1" fmla="val 58262"/>
              <a:gd name="adj2" fmla="val 66516"/>
            </a:avLst>
          </a:prstGeom>
          <a:solidFill>
            <a:srgbClr val="336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ja-JP" altLang="en-US" sz="1000" dirty="0"/>
          </a:p>
        </p:txBody>
      </p:sp>
      <p:sp>
        <p:nvSpPr>
          <p:cNvPr id="18" name="右矢印 17"/>
          <p:cNvSpPr/>
          <p:nvPr/>
        </p:nvSpPr>
        <p:spPr>
          <a:xfrm rot="16200000" flipV="1">
            <a:off x="1184037" y="2052471"/>
            <a:ext cx="286221" cy="182157"/>
          </a:xfrm>
          <a:prstGeom prst="rightArrow">
            <a:avLst>
              <a:gd name="adj1" fmla="val 58262"/>
              <a:gd name="adj2" fmla="val 66516"/>
            </a:avLst>
          </a:prstGeom>
          <a:solidFill>
            <a:srgbClr val="336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ja-JP" altLang="en-US" sz="1000" dirty="0"/>
          </a:p>
        </p:txBody>
      </p:sp>
      <p:sp>
        <p:nvSpPr>
          <p:cNvPr id="20" name="右矢印 19"/>
          <p:cNvSpPr/>
          <p:nvPr/>
        </p:nvSpPr>
        <p:spPr>
          <a:xfrm rot="8083862" flipV="1">
            <a:off x="2315138" y="2742858"/>
            <a:ext cx="286221" cy="182157"/>
          </a:xfrm>
          <a:prstGeom prst="rightArrow">
            <a:avLst>
              <a:gd name="adj1" fmla="val 58262"/>
              <a:gd name="adj2" fmla="val 66516"/>
            </a:avLst>
          </a:prstGeom>
          <a:solidFill>
            <a:srgbClr val="336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ja-JP" altLang="en-US" sz="1000" dirty="0"/>
          </a:p>
        </p:txBody>
      </p:sp>
      <p:grpSp>
        <p:nvGrpSpPr>
          <p:cNvPr id="29" name="グループ化 28"/>
          <p:cNvGrpSpPr/>
          <p:nvPr/>
        </p:nvGrpSpPr>
        <p:grpSpPr>
          <a:xfrm>
            <a:off x="476545" y="3382124"/>
            <a:ext cx="8237060" cy="3068749"/>
            <a:chOff x="478237" y="3401171"/>
            <a:chExt cx="8386363" cy="3068749"/>
          </a:xfrm>
        </p:grpSpPr>
        <p:grpSp>
          <p:nvGrpSpPr>
            <p:cNvPr id="30" name="グループ化 29"/>
            <p:cNvGrpSpPr/>
            <p:nvPr/>
          </p:nvGrpSpPr>
          <p:grpSpPr>
            <a:xfrm>
              <a:off x="478237" y="3401171"/>
              <a:ext cx="8386363" cy="3068749"/>
              <a:chOff x="2381952" y="3728134"/>
              <a:chExt cx="8219933" cy="2669015"/>
            </a:xfrm>
          </p:grpSpPr>
          <p:grpSp>
            <p:nvGrpSpPr>
              <p:cNvPr id="32" name="グループ化 31"/>
              <p:cNvGrpSpPr/>
              <p:nvPr/>
            </p:nvGrpSpPr>
            <p:grpSpPr>
              <a:xfrm>
                <a:off x="2424403" y="3781389"/>
                <a:ext cx="8177482" cy="2615760"/>
                <a:chOff x="4763254" y="3830626"/>
                <a:chExt cx="8177482" cy="2615760"/>
              </a:xfrm>
            </p:grpSpPr>
            <p:sp>
              <p:nvSpPr>
                <p:cNvPr id="34" name="角丸四角形 33"/>
                <p:cNvSpPr/>
                <p:nvPr/>
              </p:nvSpPr>
              <p:spPr>
                <a:xfrm>
                  <a:off x="4763254" y="3830626"/>
                  <a:ext cx="8177482" cy="2562098"/>
                </a:xfrm>
                <a:prstGeom prst="rect">
                  <a:avLst/>
                </a:prstGeom>
                <a:solidFill>
                  <a:srgbClr val="FFFFE6"/>
                </a:solidFill>
                <a:ln w="6350">
                  <a:solidFill>
                    <a:schemeClr val="tx1"/>
                  </a:solidFill>
                  <a:prstDash val="solid"/>
                </a:ln>
              </p:spPr>
              <p:style>
                <a:lnRef idx="2">
                  <a:schemeClr val="accent1"/>
                </a:lnRef>
                <a:fillRef idx="1">
                  <a:schemeClr val="lt1"/>
                </a:fillRef>
                <a:effectRef idx="0">
                  <a:schemeClr val="accent1"/>
                </a:effectRef>
                <a:fontRef idx="minor">
                  <a:schemeClr val="dk1"/>
                </a:fontRef>
              </p:style>
              <p:txBody>
                <a:bodyPr lIns="72000" tIns="108000" rIns="72000" rtlCol="0" anchor="t"/>
                <a:lstStyle/>
                <a:p>
                  <a:pPr>
                    <a:lnSpc>
                      <a:spcPts val="500"/>
                    </a:lnSpc>
                  </a:pPr>
                  <a:r>
                    <a:rPr lang="ja-JP" altLang="en-US" sz="1100" b="1" dirty="0">
                      <a:solidFill>
                        <a:schemeClr val="tx1"/>
                      </a:solidFill>
                      <a:latin typeface="メイリオ" panose="020B0604030504040204" pitchFamily="50" charset="-128"/>
                      <a:ea typeface="メイリオ" panose="020B0604030504040204" pitchFamily="50" charset="-128"/>
                    </a:rPr>
                    <a:t>　</a:t>
                  </a:r>
                  <a:endParaRPr lang="en-US" altLang="ja-JP" sz="1100" b="1" dirty="0">
                    <a:solidFill>
                      <a:schemeClr val="tx1"/>
                    </a:solidFill>
                    <a:latin typeface="メイリオ" panose="020B0604030504040204" pitchFamily="50" charset="-128"/>
                    <a:ea typeface="メイリオ" panose="020B0604030504040204" pitchFamily="50" charset="-128"/>
                  </a:endParaRPr>
                </a:p>
                <a:p>
                  <a:pPr>
                    <a:lnSpc>
                      <a:spcPts val="1000"/>
                    </a:lnSpc>
                  </a:pPr>
                  <a:endParaRPr lang="en-US" altLang="ja-JP" sz="1200" b="1" dirty="0">
                    <a:solidFill>
                      <a:schemeClr val="tx1"/>
                    </a:solidFill>
                    <a:latin typeface="メイリオ" panose="020B0604030504040204" pitchFamily="50" charset="-128"/>
                    <a:ea typeface="メイリオ" panose="020B0604030504040204" pitchFamily="50" charset="-128"/>
                  </a:endParaRPr>
                </a:p>
                <a:p>
                  <a:r>
                    <a:rPr lang="ja-JP" altLang="en-US" sz="1000" dirty="0">
                      <a:solidFill>
                        <a:schemeClr val="tx1"/>
                      </a:solidFill>
                      <a:latin typeface="メイリオ" panose="020B0604030504040204" pitchFamily="50" charset="-128"/>
                      <a:ea typeface="メイリオ" panose="020B0604030504040204" pitchFamily="50" charset="-128"/>
                    </a:rPr>
                    <a:t>       </a:t>
                  </a:r>
                  <a:endParaRPr lang="en-US" altLang="ja-JP" sz="1000" dirty="0">
                    <a:solidFill>
                      <a:schemeClr val="tx1"/>
                    </a:solidFill>
                    <a:latin typeface="メイリオ" panose="020B0604030504040204" pitchFamily="50" charset="-128"/>
                    <a:ea typeface="メイリオ" panose="020B0604030504040204" pitchFamily="50" charset="-128"/>
                  </a:endParaRPr>
                </a:p>
                <a:p>
                  <a:endParaRPr lang="en-US" altLang="ja-JP" sz="1000" dirty="0">
                    <a:solidFill>
                      <a:schemeClr val="tx1"/>
                    </a:solidFill>
                    <a:latin typeface="メイリオ" panose="020B0604030504040204" pitchFamily="50" charset="-128"/>
                    <a:ea typeface="メイリオ" panose="020B0604030504040204" pitchFamily="50" charset="-128"/>
                  </a:endParaRPr>
                </a:p>
                <a:p>
                  <a:endParaRPr lang="en-US" altLang="ja-JP" sz="1000" dirty="0">
                    <a:solidFill>
                      <a:schemeClr val="tx1"/>
                    </a:solidFill>
                    <a:latin typeface="メイリオ" panose="020B0604030504040204" pitchFamily="50" charset="-128"/>
                    <a:ea typeface="メイリオ" panose="020B0604030504040204" pitchFamily="50" charset="-128"/>
                  </a:endParaRPr>
                </a:p>
                <a:p>
                  <a:endParaRPr lang="en-US" altLang="ja-JP" sz="1000" dirty="0">
                    <a:solidFill>
                      <a:schemeClr val="tx1"/>
                    </a:solidFill>
                    <a:latin typeface="メイリオ" panose="020B0604030504040204" pitchFamily="50" charset="-128"/>
                    <a:ea typeface="メイリオ" panose="020B0604030504040204" pitchFamily="50" charset="-128"/>
                  </a:endParaRPr>
                </a:p>
                <a:p>
                  <a:endParaRPr lang="en-US" altLang="ja-JP" sz="1000" dirty="0">
                    <a:solidFill>
                      <a:schemeClr val="tx1"/>
                    </a:solidFill>
                    <a:latin typeface="メイリオ" panose="020B0604030504040204" pitchFamily="50" charset="-128"/>
                    <a:ea typeface="メイリオ" panose="020B0604030504040204" pitchFamily="50" charset="-128"/>
                  </a:endParaRPr>
                </a:p>
                <a:p>
                  <a:endParaRPr lang="en-US" altLang="ja-JP" sz="1000" dirty="0">
                    <a:solidFill>
                      <a:schemeClr val="tx1"/>
                    </a:solidFill>
                    <a:latin typeface="メイリオ" panose="020B0604030504040204" pitchFamily="50" charset="-128"/>
                    <a:ea typeface="メイリオ" panose="020B0604030504040204" pitchFamily="50" charset="-128"/>
                  </a:endParaRPr>
                </a:p>
                <a:p>
                  <a:endParaRPr lang="en-US" altLang="ja-JP" sz="1000" dirty="0">
                    <a:solidFill>
                      <a:schemeClr val="tx1"/>
                    </a:solidFill>
                    <a:latin typeface="メイリオ" panose="020B0604030504040204" pitchFamily="50" charset="-128"/>
                    <a:ea typeface="メイリオ" panose="020B0604030504040204" pitchFamily="50" charset="-128"/>
                  </a:endParaRPr>
                </a:p>
                <a:p>
                  <a:endParaRPr lang="en-US" altLang="ja-JP" sz="1000" dirty="0">
                    <a:solidFill>
                      <a:schemeClr val="tx1"/>
                    </a:solidFill>
                    <a:latin typeface="メイリオ" panose="020B0604030504040204" pitchFamily="50" charset="-128"/>
                    <a:ea typeface="メイリオ" panose="020B0604030504040204" pitchFamily="50" charset="-128"/>
                  </a:endParaRPr>
                </a:p>
                <a:p>
                  <a:endParaRPr lang="en-US" altLang="ja-JP" sz="1000" dirty="0">
                    <a:solidFill>
                      <a:schemeClr val="tx1"/>
                    </a:solidFill>
                    <a:latin typeface="メイリオ" panose="020B0604030504040204" pitchFamily="50" charset="-128"/>
                    <a:ea typeface="メイリオ" panose="020B0604030504040204" pitchFamily="50" charset="-128"/>
                  </a:endParaRPr>
                </a:p>
                <a:p>
                  <a:endParaRPr lang="en-US" altLang="ja-JP" sz="1000" dirty="0">
                    <a:solidFill>
                      <a:schemeClr val="tx1"/>
                    </a:solidFill>
                    <a:latin typeface="メイリオ" panose="020B0604030504040204" pitchFamily="50" charset="-128"/>
                    <a:ea typeface="メイリオ" panose="020B0604030504040204" pitchFamily="50" charset="-128"/>
                  </a:endParaRPr>
                </a:p>
                <a:p>
                  <a:endParaRPr lang="en-US" altLang="ja-JP" sz="1000" dirty="0">
                    <a:solidFill>
                      <a:schemeClr val="tx1"/>
                    </a:solidFill>
                    <a:latin typeface="メイリオ" panose="020B0604030504040204" pitchFamily="50" charset="-128"/>
                    <a:ea typeface="メイリオ" panose="020B0604030504040204" pitchFamily="50" charset="-128"/>
                  </a:endParaRPr>
                </a:p>
              </p:txBody>
            </p:sp>
            <p:sp>
              <p:nvSpPr>
                <p:cNvPr id="35" name="正方形/長方形 34"/>
                <p:cNvSpPr/>
                <p:nvPr/>
              </p:nvSpPr>
              <p:spPr>
                <a:xfrm>
                  <a:off x="5027570" y="4427739"/>
                  <a:ext cx="4571071" cy="2018647"/>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t"/>
                <a:lstStyle/>
                <a:p>
                  <a:pPr marL="171450" indent="-171450">
                    <a:lnSpc>
                      <a:spcPts val="1100"/>
                    </a:lnSpc>
                    <a:buFont typeface="Wingdings" panose="05000000000000000000" pitchFamily="2" charset="2"/>
                    <a:buChar char="n"/>
                  </a:pPr>
                  <a:r>
                    <a:rPr lang="ja-JP" altLang="en-US" sz="1100" dirty="0">
                      <a:solidFill>
                        <a:schemeClr val="tx1"/>
                      </a:solidFill>
                      <a:latin typeface="メイリオ" panose="020B0604030504040204" pitchFamily="50" charset="-128"/>
                      <a:ea typeface="メイリオ" panose="020B0604030504040204" pitchFamily="50" charset="-128"/>
                    </a:rPr>
                    <a:t>実施主体</a:t>
                  </a:r>
                  <a:br>
                    <a:rPr lang="en-US" altLang="ja-JP" sz="1100" dirty="0">
                      <a:solidFill>
                        <a:schemeClr val="tx1"/>
                      </a:solidFill>
                      <a:latin typeface="メイリオ" panose="020B0604030504040204" pitchFamily="50" charset="-128"/>
                      <a:ea typeface="メイリオ" panose="020B0604030504040204" pitchFamily="50" charset="-128"/>
                    </a:rPr>
                  </a:br>
                  <a:r>
                    <a:rPr lang="ja-JP" altLang="en-US" sz="1100" dirty="0">
                      <a:solidFill>
                        <a:schemeClr val="tx1"/>
                      </a:solidFill>
                      <a:latin typeface="メイリオ" panose="020B0604030504040204" pitchFamily="50" charset="-128"/>
                      <a:ea typeface="メイリオ" panose="020B0604030504040204" pitchFamily="50" charset="-128"/>
                    </a:rPr>
                    <a:t>ＴＳＴジャパン株式会社</a:t>
                  </a:r>
                  <a:endParaRPr lang="en-US" altLang="ja-JP" sz="1100" dirty="0">
                    <a:solidFill>
                      <a:schemeClr val="tx1"/>
                    </a:solidFill>
                    <a:latin typeface="メイリオ" panose="020B0604030504040204" pitchFamily="50" charset="-128"/>
                    <a:ea typeface="メイリオ" panose="020B0604030504040204" pitchFamily="50" charset="-128"/>
                  </a:endParaRPr>
                </a:p>
                <a:p>
                  <a:pPr marL="171450" indent="-171450">
                    <a:lnSpc>
                      <a:spcPts val="1100"/>
                    </a:lnSpc>
                    <a:buFont typeface="Wingdings" panose="05000000000000000000" pitchFamily="2" charset="2"/>
                    <a:buChar char="n"/>
                  </a:pPr>
                  <a:endParaRPr lang="en-US" altLang="ja-JP" sz="600" dirty="0">
                    <a:solidFill>
                      <a:schemeClr val="tx1"/>
                    </a:solidFill>
                    <a:latin typeface="メイリオ" panose="020B0604030504040204" pitchFamily="50" charset="-128"/>
                    <a:ea typeface="メイリオ" panose="020B0604030504040204" pitchFamily="50" charset="-128"/>
                  </a:endParaRPr>
                </a:p>
                <a:p>
                  <a:pPr>
                    <a:lnSpc>
                      <a:spcPts val="1100"/>
                    </a:lnSpc>
                  </a:pPr>
                  <a:r>
                    <a:rPr lang="ja-JP" altLang="en-US" sz="1100" dirty="0">
                      <a:solidFill>
                        <a:schemeClr val="tx1"/>
                      </a:solidFill>
                      <a:latin typeface="メイリオ" panose="020B0604030504040204" pitchFamily="50" charset="-128"/>
                      <a:ea typeface="メイリオ" panose="020B0604030504040204" pitchFamily="50" charset="-128"/>
                    </a:rPr>
                    <a:t>■実証内容</a:t>
                  </a:r>
                  <a:br>
                    <a:rPr lang="en-US" altLang="ja-JP" sz="1100" dirty="0">
                      <a:solidFill>
                        <a:schemeClr val="tx1"/>
                      </a:solidFill>
                      <a:latin typeface="メイリオ" panose="020B0604030504040204" pitchFamily="50" charset="-128"/>
                      <a:ea typeface="メイリオ" panose="020B0604030504040204" pitchFamily="50" charset="-128"/>
                    </a:rPr>
                  </a:br>
                  <a:r>
                    <a:rPr lang="ja-JP" altLang="en-US" sz="1100" dirty="0">
                      <a:solidFill>
                        <a:schemeClr val="tx1"/>
                      </a:solidFill>
                      <a:latin typeface="メイリオ" panose="020B0604030504040204" pitchFamily="50" charset="-128"/>
                      <a:ea typeface="メイリオ" panose="020B0604030504040204" pitchFamily="50" charset="-128"/>
                    </a:rPr>
                    <a:t>　ゲリラ豪雨や線状降水帯など、雨による災害が社会課題となる中、</a:t>
                  </a:r>
                  <a:endParaRPr lang="en-US" altLang="ja-JP" sz="1100" dirty="0">
                    <a:solidFill>
                      <a:schemeClr val="tx1"/>
                    </a:solidFill>
                    <a:latin typeface="メイリオ" panose="020B0604030504040204" pitchFamily="50" charset="-128"/>
                    <a:ea typeface="メイリオ" panose="020B0604030504040204" pitchFamily="50" charset="-128"/>
                  </a:endParaRPr>
                </a:p>
                <a:p>
                  <a:pPr>
                    <a:lnSpc>
                      <a:spcPts val="1100"/>
                    </a:lnSpc>
                  </a:pPr>
                  <a:r>
                    <a:rPr lang="ja-JP" altLang="en-US" sz="1100" dirty="0">
                      <a:solidFill>
                        <a:schemeClr val="tx1"/>
                      </a:solidFill>
                      <a:latin typeface="メイリオ" panose="020B0604030504040204" pitchFamily="50" charset="-128"/>
                      <a:ea typeface="メイリオ" panose="020B0604030504040204" pitchFamily="50" charset="-128"/>
                    </a:rPr>
                    <a:t>　降水量の遠隔監視をテーマとし、降雨計の機能検証及び複数箇所</a:t>
                  </a:r>
                  <a:endParaRPr lang="en-US" altLang="ja-JP" sz="1100" dirty="0">
                    <a:solidFill>
                      <a:schemeClr val="tx1"/>
                    </a:solidFill>
                    <a:latin typeface="メイリオ" panose="020B0604030504040204" pitchFamily="50" charset="-128"/>
                    <a:ea typeface="メイリオ" panose="020B0604030504040204" pitchFamily="50" charset="-128"/>
                  </a:endParaRPr>
                </a:p>
                <a:p>
                  <a:pPr>
                    <a:lnSpc>
                      <a:spcPts val="1100"/>
                    </a:lnSpc>
                  </a:pPr>
                  <a:r>
                    <a:rPr lang="ja-JP" altLang="en-US" sz="1100" dirty="0">
                      <a:solidFill>
                        <a:schemeClr val="tx1"/>
                      </a:solidFill>
                      <a:latin typeface="メイリオ" panose="020B0604030504040204" pitchFamily="50" charset="-128"/>
                      <a:ea typeface="メイリオ" panose="020B0604030504040204" pitchFamily="50" charset="-128"/>
                    </a:rPr>
                    <a:t>　設置による集中豪雨などの予測精度を検証。</a:t>
                  </a:r>
                  <a:endParaRPr lang="en-US" altLang="ja-JP" sz="1100" dirty="0">
                    <a:solidFill>
                      <a:schemeClr val="tx1"/>
                    </a:solidFill>
                    <a:latin typeface="メイリオ" panose="020B0604030504040204" pitchFamily="50" charset="-128"/>
                    <a:ea typeface="メイリオ" panose="020B0604030504040204" pitchFamily="50" charset="-128"/>
                  </a:endParaRPr>
                </a:p>
                <a:p>
                  <a:pPr>
                    <a:lnSpc>
                      <a:spcPts val="1100"/>
                    </a:lnSpc>
                  </a:pPr>
                  <a:endParaRPr lang="en-US" altLang="ja-JP" sz="600" dirty="0">
                    <a:solidFill>
                      <a:schemeClr val="tx1"/>
                    </a:solidFill>
                    <a:latin typeface="メイリオ" panose="020B0604030504040204" pitchFamily="50" charset="-128"/>
                    <a:ea typeface="メイリオ" panose="020B0604030504040204" pitchFamily="50" charset="-128"/>
                  </a:endParaRPr>
                </a:p>
                <a:p>
                  <a:pPr>
                    <a:lnSpc>
                      <a:spcPts val="1100"/>
                    </a:lnSpc>
                  </a:pPr>
                  <a:r>
                    <a:rPr lang="ja-JP" altLang="en-US" sz="1100" dirty="0">
                      <a:solidFill>
                        <a:schemeClr val="tx1"/>
                      </a:solidFill>
                      <a:latin typeface="メイリオ" panose="020B0604030504040204" pitchFamily="50" charset="-128"/>
                      <a:ea typeface="メイリオ" panose="020B0604030504040204" pitchFamily="50" charset="-128"/>
                    </a:rPr>
                    <a:t>■提供したフィールド</a:t>
                  </a:r>
                  <a:br>
                    <a:rPr lang="en-US" altLang="ja-JP" sz="1100" dirty="0">
                      <a:solidFill>
                        <a:schemeClr val="tx1"/>
                      </a:solidFill>
                      <a:latin typeface="メイリオ" panose="020B0604030504040204" pitchFamily="50" charset="-128"/>
                      <a:ea typeface="メイリオ" panose="020B0604030504040204" pitchFamily="50" charset="-128"/>
                    </a:rPr>
                  </a:br>
                  <a:r>
                    <a:rPr lang="ja-JP" altLang="en-US" sz="1100" dirty="0">
                      <a:solidFill>
                        <a:schemeClr val="tx1"/>
                      </a:solidFill>
                      <a:latin typeface="メイリオ" panose="020B0604030504040204" pitchFamily="50" charset="-128"/>
                      <a:ea typeface="メイリオ" panose="020B0604030504040204" pitchFamily="50" charset="-128"/>
                    </a:rPr>
                    <a:t>　アジア太平洋トレードセンター（</a:t>
                  </a:r>
                  <a:r>
                    <a:rPr lang="en-US" altLang="ja-JP" sz="1100" dirty="0">
                      <a:solidFill>
                        <a:schemeClr val="tx1"/>
                      </a:solidFill>
                      <a:latin typeface="メイリオ" panose="020B0604030504040204" pitchFamily="50" charset="-128"/>
                      <a:ea typeface="メイリオ" panose="020B0604030504040204" pitchFamily="50" charset="-128"/>
                    </a:rPr>
                    <a:t>ATC</a:t>
                  </a:r>
                  <a:r>
                    <a:rPr lang="ja-JP" altLang="en-US" sz="1100" dirty="0">
                      <a:solidFill>
                        <a:schemeClr val="tx1"/>
                      </a:solidFill>
                      <a:latin typeface="メイリオ" panose="020B0604030504040204" pitchFamily="50" charset="-128"/>
                      <a:ea typeface="メイリオ" panose="020B0604030504040204" pitchFamily="50" charset="-128"/>
                    </a:rPr>
                    <a:t>）</a:t>
                  </a:r>
                  <a:endParaRPr lang="en-US" altLang="ja-JP" sz="1100" dirty="0">
                    <a:solidFill>
                      <a:schemeClr val="tx1"/>
                    </a:solidFill>
                    <a:latin typeface="メイリオ" panose="020B0604030504040204" pitchFamily="50" charset="-128"/>
                    <a:ea typeface="メイリオ" panose="020B0604030504040204" pitchFamily="50" charset="-128"/>
                  </a:endParaRPr>
                </a:p>
                <a:p>
                  <a:pPr>
                    <a:lnSpc>
                      <a:spcPts val="1100"/>
                    </a:lnSpc>
                  </a:pPr>
                  <a:r>
                    <a:rPr lang="ja-JP" altLang="en-US" sz="1100" dirty="0">
                      <a:solidFill>
                        <a:schemeClr val="tx1"/>
                      </a:solidFill>
                      <a:latin typeface="メイリオ" panose="020B0604030504040204" pitchFamily="50" charset="-128"/>
                      <a:ea typeface="メイリオ" panose="020B0604030504040204" pitchFamily="50" charset="-128"/>
                    </a:rPr>
                    <a:t>　大阪府中部広域防災拠点</a:t>
                  </a:r>
                  <a:endParaRPr lang="en-US" altLang="ja-JP" sz="1100" dirty="0">
                    <a:solidFill>
                      <a:schemeClr val="tx1"/>
                    </a:solidFill>
                    <a:latin typeface="メイリオ" panose="020B0604030504040204" pitchFamily="50" charset="-128"/>
                    <a:ea typeface="メイリオ" panose="020B0604030504040204" pitchFamily="50" charset="-128"/>
                  </a:endParaRPr>
                </a:p>
                <a:p>
                  <a:pPr>
                    <a:lnSpc>
                      <a:spcPts val="1100"/>
                    </a:lnSpc>
                  </a:pPr>
                  <a:r>
                    <a:rPr lang="ja-JP" altLang="en-US" sz="1100" dirty="0">
                      <a:solidFill>
                        <a:schemeClr val="tx1"/>
                      </a:solidFill>
                      <a:latin typeface="メイリオ" panose="020B0604030504040204" pitchFamily="50" charset="-128"/>
                      <a:ea typeface="メイリオ" panose="020B0604030504040204" pitchFamily="50" charset="-128"/>
                    </a:rPr>
                    <a:t>　大阪市内を中心とする府内複数箇所</a:t>
                  </a:r>
                  <a:endParaRPr lang="en-US" altLang="ja-JP" sz="1100" dirty="0">
                    <a:solidFill>
                      <a:schemeClr val="tx1"/>
                    </a:solidFill>
                    <a:latin typeface="メイリオ" panose="020B0604030504040204" pitchFamily="50" charset="-128"/>
                    <a:ea typeface="メイリオ" panose="020B0604030504040204" pitchFamily="50" charset="-128"/>
                  </a:endParaRPr>
                </a:p>
                <a:p>
                  <a:pPr>
                    <a:lnSpc>
                      <a:spcPts val="1100"/>
                    </a:lnSpc>
                  </a:pPr>
                  <a:endParaRPr lang="en-US" altLang="ja-JP" sz="600" b="1" dirty="0">
                    <a:solidFill>
                      <a:schemeClr val="tx1"/>
                    </a:solidFill>
                    <a:latin typeface="メイリオ" panose="020B0604030504040204" pitchFamily="50" charset="-128"/>
                    <a:ea typeface="メイリオ" panose="020B0604030504040204" pitchFamily="50" charset="-128"/>
                  </a:endParaRPr>
                </a:p>
                <a:p>
                  <a:pPr marL="171450" indent="-171450">
                    <a:lnSpc>
                      <a:spcPts val="1100"/>
                    </a:lnSpc>
                    <a:buFont typeface="Wingdings" panose="05000000000000000000" pitchFamily="2" charset="2"/>
                    <a:buChar char="n"/>
                  </a:pPr>
                  <a:r>
                    <a:rPr lang="ja-JP" altLang="en-US" sz="1100" dirty="0">
                      <a:solidFill>
                        <a:schemeClr val="tx1"/>
                      </a:solidFill>
                      <a:latin typeface="メイリオ" panose="020B0604030504040204" pitchFamily="50" charset="-128"/>
                      <a:ea typeface="メイリオ" panose="020B0604030504040204" pitchFamily="50" charset="-128"/>
                    </a:rPr>
                    <a:t>実施期間</a:t>
                  </a:r>
                  <a:br>
                    <a:rPr lang="en-US" altLang="ja-JP" sz="1100" dirty="0">
                      <a:solidFill>
                        <a:schemeClr val="tx1"/>
                      </a:solidFill>
                      <a:latin typeface="メイリオ" panose="020B0604030504040204" pitchFamily="50" charset="-128"/>
                      <a:ea typeface="メイリオ" panose="020B0604030504040204" pitchFamily="50" charset="-128"/>
                    </a:rPr>
                  </a:br>
                  <a:r>
                    <a:rPr lang="ja-JP" altLang="en-US" sz="1100" dirty="0">
                      <a:solidFill>
                        <a:schemeClr val="tx1"/>
                      </a:solidFill>
                      <a:latin typeface="メイリオ" panose="020B0604030504040204" pitchFamily="50" charset="-128"/>
                      <a:ea typeface="メイリオ" panose="020B0604030504040204" pitchFamily="50" charset="-128"/>
                    </a:rPr>
                    <a:t>令和５年９月から随時開始（～令和６年３月）</a:t>
                  </a:r>
                  <a:endParaRPr lang="en-US" altLang="ja-JP" sz="1100" dirty="0">
                    <a:solidFill>
                      <a:schemeClr val="tx1"/>
                    </a:solidFill>
                    <a:latin typeface="メイリオ" panose="020B0604030504040204" pitchFamily="50" charset="-128"/>
                    <a:ea typeface="メイリオ" panose="020B0604030504040204" pitchFamily="50" charset="-128"/>
                  </a:endParaRPr>
                </a:p>
              </p:txBody>
            </p:sp>
          </p:grpSp>
          <p:sp>
            <p:nvSpPr>
              <p:cNvPr id="33" name="角丸四角形 34">
                <a:extLst>
                  <a:ext uri="{FF2B5EF4-FFF2-40B4-BE49-F238E27FC236}">
                    <a16:creationId xmlns:a16="http://schemas.microsoft.com/office/drawing/2014/main" id="{4616A6B5-019A-5039-9E44-CE04D4B0C417}"/>
                  </a:ext>
                </a:extLst>
              </p:cNvPr>
              <p:cNvSpPr/>
              <p:nvPr/>
            </p:nvSpPr>
            <p:spPr>
              <a:xfrm>
                <a:off x="2381952" y="3728134"/>
                <a:ext cx="1946032" cy="236484"/>
              </a:xfrm>
              <a:prstGeom prst="roundRect">
                <a:avLst/>
              </a:prstGeom>
              <a:solidFill>
                <a:sysClr val="window" lastClr="FFFFFF"/>
              </a:solidFill>
              <a:ln w="31750" cap="flat" cmpd="sng" algn="ctr">
                <a:solidFill>
                  <a:srgbClr val="5B9BD5"/>
                </a:solidFill>
                <a:prstDash val="solid"/>
                <a:miter lim="800000"/>
              </a:ln>
              <a:effectLst/>
            </p:spPr>
            <p:txBody>
              <a:bodyPr vert="horz" lIns="36000" rIns="36000" rtlCol="0" anchor="ctr"/>
              <a:lstStyle/>
              <a:p>
                <a:pPr algn="ctr" defTabSz="457189">
                  <a:defRPr/>
                </a:pPr>
                <a:r>
                  <a:rPr kumimoji="0" lang="ja-JP" altLang="en-US" sz="1100" b="1" kern="0" dirty="0">
                    <a:latin typeface="メイリオ" panose="020B0604030504040204" pitchFamily="50" charset="-128"/>
                    <a:ea typeface="メイリオ" panose="020B0604030504040204" pitchFamily="50" charset="-128"/>
                  </a:rPr>
                  <a:t>令和５年度の実施例</a:t>
                </a:r>
                <a:endParaRPr kumimoji="0" lang="en-US" altLang="ja-JP" sz="1100" b="1" kern="0" dirty="0">
                  <a:latin typeface="メイリオ" panose="020B0604030504040204" pitchFamily="50" charset="-128"/>
                  <a:ea typeface="メイリオ" panose="020B0604030504040204" pitchFamily="50" charset="-128"/>
                </a:endParaRPr>
              </a:p>
            </p:txBody>
          </p:sp>
        </p:grpSp>
        <p:sp>
          <p:nvSpPr>
            <p:cNvPr id="31" name="正方形/長方形 30"/>
            <p:cNvSpPr/>
            <p:nvPr/>
          </p:nvSpPr>
          <p:spPr>
            <a:xfrm>
              <a:off x="569878" y="3696735"/>
              <a:ext cx="6023253" cy="430978"/>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nSpc>
                  <a:spcPts val="500"/>
                </a:lnSpc>
              </a:pPr>
              <a:endParaRPr lang="en-US" altLang="ja-JP" sz="1100" dirty="0">
                <a:solidFill>
                  <a:schemeClr val="tx1"/>
                </a:solidFill>
                <a:latin typeface="メイリオ" panose="020B0604030504040204" pitchFamily="50" charset="-128"/>
                <a:ea typeface="メイリオ" panose="020B0604030504040204" pitchFamily="50" charset="-128"/>
              </a:endParaRPr>
            </a:p>
            <a:p>
              <a:pPr lvl="0"/>
              <a:r>
                <a:rPr lang="ja-JP" altLang="en-US" sz="1200" b="1" dirty="0">
                  <a:solidFill>
                    <a:prstClr val="black"/>
                  </a:solidFill>
                  <a:latin typeface="メイリオ" panose="020B0604030504040204" pitchFamily="50" charset="-128"/>
                  <a:ea typeface="メイリオ" panose="020B0604030504040204" pitchFamily="50" charset="-128"/>
                </a:rPr>
                <a:t>「縦型オールインワン型</a:t>
              </a:r>
              <a:r>
                <a:rPr lang="en-US" altLang="ja-JP" sz="1200" b="1" dirty="0">
                  <a:solidFill>
                    <a:prstClr val="black"/>
                  </a:solidFill>
                  <a:latin typeface="メイリオ" panose="020B0604030504040204" pitchFamily="50" charset="-128"/>
                  <a:ea typeface="メイリオ" panose="020B0604030504040204" pitchFamily="50" charset="-128"/>
                </a:rPr>
                <a:t>IoT</a:t>
              </a:r>
              <a:r>
                <a:rPr lang="ja-JP" altLang="en-US" sz="1200" b="1" dirty="0">
                  <a:solidFill>
                    <a:prstClr val="black"/>
                  </a:solidFill>
                  <a:latin typeface="メイリオ" panose="020B0604030504040204" pitchFamily="50" charset="-128"/>
                  <a:ea typeface="メイリオ" panose="020B0604030504040204" pitchFamily="50" charset="-128"/>
                </a:rPr>
                <a:t>降雨計での集中豪雨の遠隔監視」への</a:t>
              </a:r>
              <a:endParaRPr lang="en-US" altLang="ja-JP" sz="1200" b="1" dirty="0">
                <a:solidFill>
                  <a:prstClr val="black"/>
                </a:solidFill>
                <a:latin typeface="メイリオ" panose="020B0604030504040204" pitchFamily="50" charset="-128"/>
                <a:ea typeface="メイリオ" panose="020B0604030504040204" pitchFamily="50" charset="-128"/>
              </a:endParaRPr>
            </a:p>
            <a:p>
              <a:pPr lvl="0"/>
              <a:r>
                <a:rPr lang="ja-JP" altLang="en-US" sz="1200" b="1" dirty="0">
                  <a:solidFill>
                    <a:prstClr val="black"/>
                  </a:solidFill>
                  <a:latin typeface="メイリオ" panose="020B0604030504040204" pitchFamily="50" charset="-128"/>
                  <a:ea typeface="メイリオ" panose="020B0604030504040204" pitchFamily="50" charset="-128"/>
                </a:rPr>
                <a:t>　実証フィールドの提供</a:t>
              </a:r>
              <a:endParaRPr lang="en-US" altLang="ja-JP" sz="1200" dirty="0">
                <a:solidFill>
                  <a:schemeClr val="tx1"/>
                </a:solidFill>
                <a:latin typeface="メイリオ" panose="020B0604030504040204" pitchFamily="50" charset="-128"/>
                <a:ea typeface="メイリオ" panose="020B0604030504040204" pitchFamily="50" charset="-128"/>
              </a:endParaRPr>
            </a:p>
          </p:txBody>
        </p:sp>
      </p:grpSp>
      <p:sp>
        <p:nvSpPr>
          <p:cNvPr id="36" name="正方形/長方形 35"/>
          <p:cNvSpPr/>
          <p:nvPr/>
        </p:nvSpPr>
        <p:spPr>
          <a:xfrm>
            <a:off x="2704711" y="1887452"/>
            <a:ext cx="1699993" cy="261610"/>
          </a:xfrm>
          <a:prstGeom prst="rect">
            <a:avLst/>
          </a:prstGeom>
          <a:solidFill>
            <a:schemeClr val="lt1"/>
          </a:solidFill>
          <a:ln>
            <a:solidFill>
              <a:schemeClr val="bg1">
                <a:alpha val="0"/>
              </a:schemeClr>
            </a:solidFill>
          </a:ln>
        </p:spPr>
        <p:txBody>
          <a:bodyPr wrap="square">
            <a:spAutoFit/>
          </a:bodyPr>
          <a:lstStyle/>
          <a:p>
            <a:pPr algn="ctr"/>
            <a:r>
              <a:rPr lang="ja-JP" altLang="en-US" sz="1050" b="1" dirty="0">
                <a:latin typeface="メイリオ" panose="020B0604030504040204" pitchFamily="50" charset="-128"/>
                <a:ea typeface="メイリオ" panose="020B0604030504040204" pitchFamily="50" charset="-128"/>
                <a:cs typeface="メイリオ" panose="020B0604030504040204" pitchFamily="50" charset="-128"/>
              </a:rPr>
              <a:t>実証事業推進チーム大阪</a:t>
            </a:r>
          </a:p>
        </p:txBody>
      </p:sp>
      <p:sp>
        <p:nvSpPr>
          <p:cNvPr id="37" name="正方形/長方形 36"/>
          <p:cNvSpPr/>
          <p:nvPr/>
        </p:nvSpPr>
        <p:spPr>
          <a:xfrm>
            <a:off x="972264" y="1428456"/>
            <a:ext cx="745190" cy="261610"/>
          </a:xfrm>
          <a:prstGeom prst="rect">
            <a:avLst/>
          </a:prstGeom>
          <a:solidFill>
            <a:schemeClr val="bg1"/>
          </a:solidFill>
          <a:ln>
            <a:solidFill>
              <a:schemeClr val="bg1">
                <a:alpha val="0"/>
              </a:schemeClr>
            </a:solidFill>
          </a:ln>
        </p:spPr>
        <p:txBody>
          <a:bodyPr wrap="square">
            <a:spAutoFit/>
          </a:bodyPr>
          <a:lstStyle/>
          <a:p>
            <a:pPr algn="ctr"/>
            <a:r>
              <a:rPr lang="ja-JP" altLang="en-US" sz="1050" b="1" dirty="0">
                <a:latin typeface="メイリオ" panose="020B0604030504040204" pitchFamily="50" charset="-128"/>
                <a:ea typeface="メイリオ" panose="020B0604030504040204" pitchFamily="50" charset="-128"/>
                <a:cs typeface="メイリオ" panose="020B0604030504040204" pitchFamily="50" charset="-128"/>
              </a:rPr>
              <a:t>事業者</a:t>
            </a:r>
          </a:p>
        </p:txBody>
      </p:sp>
      <p:sp>
        <p:nvSpPr>
          <p:cNvPr id="38" name="正方形/長方形 37"/>
          <p:cNvSpPr/>
          <p:nvPr/>
        </p:nvSpPr>
        <p:spPr>
          <a:xfrm>
            <a:off x="732924" y="2393885"/>
            <a:ext cx="1228785" cy="246221"/>
          </a:xfrm>
          <a:prstGeom prst="rect">
            <a:avLst/>
          </a:prstGeom>
          <a:solidFill>
            <a:schemeClr val="bg1"/>
          </a:solidFill>
          <a:ln>
            <a:solidFill>
              <a:schemeClr val="bg1">
                <a:alpha val="0"/>
              </a:schemeClr>
            </a:solidFill>
          </a:ln>
        </p:spPr>
        <p:txBody>
          <a:bodyPr wrap="square">
            <a:spAutoFit/>
          </a:bodyPr>
          <a:lstStyle/>
          <a:p>
            <a:pPr algn="ctr"/>
            <a:r>
              <a:rPr lang="ja-JP" altLang="en-US" sz="1000" b="1" dirty="0">
                <a:latin typeface="メイリオ" panose="020B0604030504040204" pitchFamily="50" charset="-128"/>
                <a:ea typeface="メイリオ" panose="020B0604030504040204" pitchFamily="50" charset="-128"/>
                <a:cs typeface="メイリオ" panose="020B0604030504040204" pitchFamily="50" charset="-128"/>
              </a:rPr>
              <a:t>フィールド管理者</a:t>
            </a:r>
          </a:p>
        </p:txBody>
      </p:sp>
      <p:pic>
        <p:nvPicPr>
          <p:cNvPr id="42" name="図 41">
            <a:extLst>
              <a:ext uri="{FF2B5EF4-FFF2-40B4-BE49-F238E27FC236}">
                <a16:creationId xmlns:a16="http://schemas.microsoft.com/office/drawing/2014/main" id="{CBF3F9EE-5F60-483A-BDCF-D2AD3F944FFB}"/>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607114" y="3598547"/>
            <a:ext cx="1845206" cy="2325060"/>
          </a:xfrm>
          <a:prstGeom prst="rect">
            <a:avLst/>
          </a:prstGeom>
        </p:spPr>
      </p:pic>
      <p:pic>
        <p:nvPicPr>
          <p:cNvPr id="3" name="図 2">
            <a:extLst>
              <a:ext uri="{FF2B5EF4-FFF2-40B4-BE49-F238E27FC236}">
                <a16:creationId xmlns:a16="http://schemas.microsoft.com/office/drawing/2014/main" id="{4E354ED6-C89B-4D73-836C-9DE273756A3B}"/>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7182789" y="4449849"/>
            <a:ext cx="1349651" cy="1820350"/>
          </a:xfrm>
          <a:prstGeom prst="rect">
            <a:avLst/>
          </a:prstGeom>
        </p:spPr>
      </p:pic>
      <p:sp>
        <p:nvSpPr>
          <p:cNvPr id="47" name="正方形/長方形 46">
            <a:extLst>
              <a:ext uri="{FF2B5EF4-FFF2-40B4-BE49-F238E27FC236}">
                <a16:creationId xmlns:a16="http://schemas.microsoft.com/office/drawing/2014/main" id="{98BCC113-DDA4-4DE2-A9FB-B51DF35E183E}"/>
              </a:ext>
            </a:extLst>
          </p:cNvPr>
          <p:cNvSpPr/>
          <p:nvPr/>
        </p:nvSpPr>
        <p:spPr>
          <a:xfrm>
            <a:off x="5292080" y="5984993"/>
            <a:ext cx="2385265" cy="369332"/>
          </a:xfrm>
          <a:prstGeom prst="rect">
            <a:avLst/>
          </a:prstGeom>
        </p:spPr>
        <p:txBody>
          <a:bodyPr wrap="square">
            <a:spAutoFit/>
          </a:bodyPr>
          <a:lstStyle/>
          <a:p>
            <a:r>
              <a:rPr lang="ja-JP" altLang="en-US" sz="900" dirty="0">
                <a:latin typeface="メイリオ" panose="020B0604030504040204" pitchFamily="50" charset="-128"/>
                <a:ea typeface="メイリオ" panose="020B0604030504040204" pitchFamily="50" charset="-128"/>
                <a:cs typeface="メイリオ" panose="020B0604030504040204" pitchFamily="50" charset="-128"/>
              </a:rPr>
              <a:t>縦型オールインワン型 </a:t>
            </a:r>
            <a:r>
              <a:rPr lang="en-US" altLang="ja-JP" sz="900" dirty="0">
                <a:latin typeface="メイリオ" panose="020B0604030504040204" pitchFamily="50" charset="-128"/>
                <a:ea typeface="メイリオ" panose="020B0604030504040204" pitchFamily="50" charset="-128"/>
                <a:cs typeface="メイリオ" panose="020B0604030504040204" pitchFamily="50" charset="-128"/>
              </a:rPr>
              <a:t>IoT </a:t>
            </a:r>
            <a:r>
              <a:rPr lang="ja-JP" altLang="en-US" sz="900" dirty="0">
                <a:latin typeface="メイリオ" panose="020B0604030504040204" pitchFamily="50" charset="-128"/>
                <a:ea typeface="メイリオ" panose="020B0604030504040204" pitchFamily="50" charset="-128"/>
                <a:cs typeface="メイリオ" panose="020B0604030504040204" pitchFamily="50" charset="-128"/>
              </a:rPr>
              <a:t>降雨計</a:t>
            </a:r>
            <a:endParaRPr lang="en-US" altLang="ja-JP" sz="900"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900" dirty="0">
                <a:latin typeface="メイリオ" panose="020B0604030504040204" pitchFamily="50" charset="-128"/>
                <a:ea typeface="メイリオ" panose="020B0604030504040204" pitchFamily="50" charset="-128"/>
                <a:cs typeface="メイリオ" panose="020B0604030504040204" pitchFamily="50" charset="-128"/>
              </a:rPr>
              <a:t>（上：設置例 </a:t>
            </a:r>
            <a:r>
              <a:rPr lang="en-US" altLang="ja-JP" sz="90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900" dirty="0">
                <a:latin typeface="メイリオ" panose="020B0604030504040204" pitchFamily="50" charset="-128"/>
                <a:ea typeface="メイリオ" panose="020B0604030504040204" pitchFamily="50" charset="-128"/>
                <a:cs typeface="メイリオ" panose="020B0604030504040204" pitchFamily="50" charset="-128"/>
              </a:rPr>
              <a:t> 右：拡大）</a:t>
            </a:r>
          </a:p>
        </p:txBody>
      </p:sp>
      <p:sp>
        <p:nvSpPr>
          <p:cNvPr id="39" name="右矢印 19">
            <a:extLst>
              <a:ext uri="{FF2B5EF4-FFF2-40B4-BE49-F238E27FC236}">
                <a16:creationId xmlns:a16="http://schemas.microsoft.com/office/drawing/2014/main" id="{4516A8DB-3FBE-4BD4-9D99-E6D462E9AE2E}"/>
              </a:ext>
            </a:extLst>
          </p:cNvPr>
          <p:cNvSpPr/>
          <p:nvPr/>
        </p:nvSpPr>
        <p:spPr>
          <a:xfrm rot="13516138" flipH="1" flipV="1">
            <a:off x="2334354" y="1806872"/>
            <a:ext cx="286221" cy="182157"/>
          </a:xfrm>
          <a:prstGeom prst="rightArrow">
            <a:avLst>
              <a:gd name="adj1" fmla="val 58262"/>
              <a:gd name="adj2" fmla="val 66516"/>
            </a:avLst>
          </a:prstGeom>
          <a:solidFill>
            <a:srgbClr val="336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ja-JP" altLang="en-US" sz="1000" dirty="0"/>
          </a:p>
        </p:txBody>
      </p:sp>
      <p:pic>
        <p:nvPicPr>
          <p:cNvPr id="2" name="図 1">
            <a:extLst>
              <a:ext uri="{FF2B5EF4-FFF2-40B4-BE49-F238E27FC236}">
                <a16:creationId xmlns:a16="http://schemas.microsoft.com/office/drawing/2014/main" id="{144ADAE4-0756-498E-AB73-44373C8B1EA2}"/>
              </a:ext>
            </a:extLst>
          </p:cNvPr>
          <p:cNvPicPr>
            <a:picLocks noChangeAspect="1"/>
          </p:cNvPicPr>
          <p:nvPr/>
        </p:nvPicPr>
        <p:blipFill>
          <a:blip r:embed="rId4"/>
          <a:stretch>
            <a:fillRect/>
          </a:stretch>
        </p:blipFill>
        <p:spPr>
          <a:xfrm>
            <a:off x="4526401" y="1403775"/>
            <a:ext cx="4249280" cy="1847248"/>
          </a:xfrm>
          <a:prstGeom prst="rect">
            <a:avLst/>
          </a:prstGeom>
        </p:spPr>
      </p:pic>
      <p:sp>
        <p:nvSpPr>
          <p:cNvPr id="5" name="スライド番号プレースホルダー 4">
            <a:extLst>
              <a:ext uri="{FF2B5EF4-FFF2-40B4-BE49-F238E27FC236}">
                <a16:creationId xmlns:a16="http://schemas.microsoft.com/office/drawing/2014/main" id="{46AC6687-745F-4446-AB8C-DA910C193629}"/>
              </a:ext>
            </a:extLst>
          </p:cNvPr>
          <p:cNvSpPr>
            <a:spLocks noGrp="1"/>
          </p:cNvSpPr>
          <p:nvPr>
            <p:ph type="sldNum" sz="quarter" idx="12"/>
          </p:nvPr>
        </p:nvSpPr>
        <p:spPr/>
        <p:txBody>
          <a:bodyPr/>
          <a:lstStyle/>
          <a:p>
            <a:fld id="{7791D223-6A27-4327-8087-FA06212A7E85}" type="slidenum">
              <a:rPr lang="ja-JP" altLang="en-US" smtClean="0"/>
              <a:pPr/>
              <a:t>21</a:t>
            </a:fld>
            <a:endParaRPr lang="ja-JP" altLang="en-US" dirty="0"/>
          </a:p>
        </p:txBody>
      </p:sp>
    </p:spTree>
    <p:extLst>
      <p:ext uri="{BB962C8B-B14F-4D97-AF65-F5344CB8AC3E}">
        <p14:creationId xmlns:p14="http://schemas.microsoft.com/office/powerpoint/2010/main" val="41133155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グループ化 11"/>
          <p:cNvGrpSpPr/>
          <p:nvPr/>
        </p:nvGrpSpPr>
        <p:grpSpPr>
          <a:xfrm>
            <a:off x="515750" y="2748594"/>
            <a:ext cx="7933129" cy="3754057"/>
            <a:chOff x="824336" y="3827360"/>
            <a:chExt cx="7933129" cy="2847760"/>
          </a:xfrm>
        </p:grpSpPr>
        <p:sp>
          <p:nvSpPr>
            <p:cNvPr id="13" name="角丸四角形 12"/>
            <p:cNvSpPr/>
            <p:nvPr/>
          </p:nvSpPr>
          <p:spPr>
            <a:xfrm>
              <a:off x="886358" y="3927007"/>
              <a:ext cx="7871107" cy="2748113"/>
            </a:xfrm>
            <a:prstGeom prst="rect">
              <a:avLst/>
            </a:prstGeom>
            <a:solidFill>
              <a:srgbClr val="FFFFE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t"/>
            <a:lstStyle/>
            <a:p>
              <a:endParaRPr kumimoji="1" lang="en-US" altLang="ja-JP" sz="1050" b="1" dirty="0">
                <a:latin typeface="メイリオ" panose="020B0604030504040204" pitchFamily="50" charset="-128"/>
                <a:ea typeface="メイリオ" panose="020B0604030504040204" pitchFamily="50" charset="-128"/>
              </a:endParaRPr>
            </a:p>
          </p:txBody>
        </p:sp>
        <p:grpSp>
          <p:nvGrpSpPr>
            <p:cNvPr id="14" name="グループ化 13">
              <a:extLst>
                <a:ext uri="{FF2B5EF4-FFF2-40B4-BE49-F238E27FC236}">
                  <a16:creationId xmlns:a16="http://schemas.microsoft.com/office/drawing/2014/main" id="{AB9735F2-58CC-7A5A-7ACE-FBFBA3738754}"/>
                </a:ext>
              </a:extLst>
            </p:cNvPr>
            <p:cNvGrpSpPr/>
            <p:nvPr/>
          </p:nvGrpSpPr>
          <p:grpSpPr>
            <a:xfrm>
              <a:off x="824336" y="3827360"/>
              <a:ext cx="5361395" cy="2773942"/>
              <a:chOff x="474012" y="3747922"/>
              <a:chExt cx="5361395" cy="2783760"/>
            </a:xfrm>
          </p:grpSpPr>
          <p:sp>
            <p:nvSpPr>
              <p:cNvPr id="15" name="角丸四角形 14"/>
              <p:cNvSpPr/>
              <p:nvPr/>
            </p:nvSpPr>
            <p:spPr>
              <a:xfrm>
                <a:off x="536033" y="3747922"/>
                <a:ext cx="2808000" cy="252892"/>
              </a:xfrm>
              <a:prstGeom prst="roundRect">
                <a:avLst/>
              </a:prstGeom>
              <a:solidFill>
                <a:schemeClr val="bg1"/>
              </a:solidFill>
              <a:ln w="31750">
                <a:solidFill>
                  <a:srgbClr val="5B9BD5"/>
                </a:solidFill>
              </a:ln>
            </p:spPr>
            <p:style>
              <a:lnRef idx="2">
                <a:schemeClr val="accent1">
                  <a:shade val="50000"/>
                </a:schemeClr>
              </a:lnRef>
              <a:fillRef idx="1">
                <a:schemeClr val="accent1"/>
              </a:fillRef>
              <a:effectRef idx="0">
                <a:schemeClr val="accent1"/>
              </a:effectRef>
              <a:fontRef idx="minor">
                <a:schemeClr val="lt1"/>
              </a:fontRef>
            </p:style>
            <p:txBody>
              <a:bodyPr vert="horz" lIns="36000" rIns="36000" rtlCol="0" anchor="ctr" anchorCtr="1"/>
              <a:lstStyle/>
              <a:p>
                <a:pPr algn="ctr"/>
                <a:r>
                  <a:rPr lang="ja-JP" altLang="en-US" sz="1050" b="1" dirty="0">
                    <a:solidFill>
                      <a:schemeClr val="tx1"/>
                    </a:solidFill>
                    <a:latin typeface="メイリオ" panose="020B0604030504040204" pitchFamily="50" charset="-128"/>
                    <a:ea typeface="メイリオ" panose="020B0604030504040204" pitchFamily="50" charset="-128"/>
                  </a:rPr>
                  <a:t>カーボンニュートラル技術開発・実証事業</a:t>
                </a:r>
              </a:p>
            </p:txBody>
          </p:sp>
          <p:sp>
            <p:nvSpPr>
              <p:cNvPr id="16" name="テキスト ボックス 15">
                <a:extLst>
                  <a:ext uri="{FF2B5EF4-FFF2-40B4-BE49-F238E27FC236}">
                    <a16:creationId xmlns:a16="http://schemas.microsoft.com/office/drawing/2014/main" id="{D83EDCA2-990A-D0DD-A0AA-CF6F5C5F7729}"/>
                  </a:ext>
                </a:extLst>
              </p:cNvPr>
              <p:cNvSpPr txBox="1"/>
              <p:nvPr/>
            </p:nvSpPr>
            <p:spPr>
              <a:xfrm>
                <a:off x="474012" y="4253532"/>
                <a:ext cx="3581165" cy="841528"/>
              </a:xfrm>
              <a:prstGeom prst="rect">
                <a:avLst/>
              </a:prstGeom>
              <a:noFill/>
            </p:spPr>
            <p:txBody>
              <a:bodyPr wrap="square" rtlCol="0">
                <a:spAutoFit/>
              </a:bodyPr>
              <a:lstStyle/>
              <a:p>
                <a:r>
                  <a:rPr kumimoji="1" lang="ja-JP" altLang="en-US" sz="1000" b="1" dirty="0">
                    <a:latin typeface="メイリオ" panose="020B0604030504040204" pitchFamily="50" charset="-128"/>
                    <a:ea typeface="メイリオ" panose="020B0604030504040204" pitchFamily="50" charset="-128"/>
                  </a:rPr>
                  <a:t>（事業概要）</a:t>
                </a:r>
                <a:endParaRPr kumimoji="1" lang="en-US" altLang="ja-JP" sz="1000" b="1" dirty="0">
                  <a:latin typeface="メイリオ" panose="020B0604030504040204" pitchFamily="50" charset="-128"/>
                  <a:ea typeface="メイリオ" panose="020B0604030504040204" pitchFamily="50" charset="-128"/>
                </a:endParaRPr>
              </a:p>
              <a:p>
                <a:pPr>
                  <a:lnSpc>
                    <a:spcPts val="200"/>
                  </a:lnSpc>
                </a:pPr>
                <a:endParaRPr kumimoji="1" lang="en-US" altLang="ja-JP" sz="1000" b="1" dirty="0">
                  <a:latin typeface="メイリオ" panose="020B0604030504040204" pitchFamily="50" charset="-128"/>
                  <a:ea typeface="メイリオ" panose="020B0604030504040204" pitchFamily="50" charset="-128"/>
                </a:endParaRPr>
              </a:p>
              <a:p>
                <a:r>
                  <a:rPr kumimoji="1" lang="ja-JP" altLang="en-US" sz="1000" dirty="0">
                    <a:latin typeface="メイリオ" panose="020B0604030504040204" pitchFamily="50" charset="-128"/>
                    <a:ea typeface="メイリオ" panose="020B0604030504040204" pitchFamily="50" charset="-128"/>
                  </a:rPr>
                  <a:t>　・</a:t>
                </a:r>
                <a:r>
                  <a:rPr kumimoji="1" lang="en-US" altLang="ja-JP" sz="1000" dirty="0">
                    <a:latin typeface="メイリオ" panose="020B0604030504040204" pitchFamily="50" charset="-128"/>
                    <a:ea typeface="メイリオ" panose="020B0604030504040204" pitchFamily="50" charset="-128"/>
                  </a:rPr>
                  <a:t>2025</a:t>
                </a:r>
                <a:r>
                  <a:rPr kumimoji="1" lang="ja-JP" altLang="en-US" sz="1000" dirty="0">
                    <a:latin typeface="メイリオ" panose="020B0604030504040204" pitchFamily="50" charset="-128"/>
                    <a:ea typeface="メイリオ" panose="020B0604030504040204" pitchFamily="50" charset="-128"/>
                  </a:rPr>
                  <a:t>年⼤阪・関⻄万博の機会を活かして、カーボン</a:t>
                </a:r>
                <a:endParaRPr kumimoji="1" lang="en-US" altLang="ja-JP" sz="1000" dirty="0">
                  <a:latin typeface="メイリオ" panose="020B0604030504040204" pitchFamily="50" charset="-128"/>
                  <a:ea typeface="メイリオ" panose="020B0604030504040204" pitchFamily="50" charset="-128"/>
                </a:endParaRPr>
              </a:p>
              <a:p>
                <a:r>
                  <a:rPr kumimoji="1" lang="ja-JP" altLang="en-US" sz="1000" dirty="0">
                    <a:latin typeface="メイリオ" panose="020B0604030504040204" pitchFamily="50" charset="-128"/>
                    <a:ea typeface="メイリオ" panose="020B0604030504040204" pitchFamily="50" charset="-128"/>
                  </a:rPr>
                  <a:t>　</a:t>
                </a:r>
                <a:r>
                  <a:rPr lang="ja-JP" altLang="en-US" sz="1000" dirty="0">
                    <a:latin typeface="メイリオ" panose="020B0604030504040204" pitchFamily="50" charset="-128"/>
                    <a:ea typeface="メイリオ" panose="020B0604030504040204" pitchFamily="50" charset="-128"/>
                  </a:rPr>
                  <a:t>　</a:t>
                </a:r>
                <a:r>
                  <a:rPr kumimoji="1" lang="ja-JP" altLang="en-US" sz="1000" dirty="0">
                    <a:latin typeface="メイリオ" panose="020B0604030504040204" pitchFamily="50" charset="-128"/>
                    <a:ea typeface="メイリオ" panose="020B0604030504040204" pitchFamily="50" charset="-128"/>
                  </a:rPr>
                  <a:t>ニュートラルに資する最先端技術の開発実証にチャ</a:t>
                </a:r>
                <a:endParaRPr kumimoji="1" lang="en-US" altLang="ja-JP" sz="1000" dirty="0">
                  <a:latin typeface="メイリオ" panose="020B0604030504040204" pitchFamily="50" charset="-128"/>
                  <a:ea typeface="メイリオ" panose="020B0604030504040204" pitchFamily="50" charset="-128"/>
                </a:endParaRPr>
              </a:p>
              <a:p>
                <a:r>
                  <a:rPr kumimoji="1" lang="ja-JP" altLang="en-US" sz="1000" dirty="0">
                    <a:latin typeface="メイリオ" panose="020B0604030504040204" pitchFamily="50" charset="-128"/>
                    <a:ea typeface="メイリオ" panose="020B0604030504040204" pitchFamily="50" charset="-128"/>
                  </a:rPr>
                  <a:t>　　レンジする企業の取組みを支援する事業。</a:t>
                </a:r>
                <a:endParaRPr kumimoji="1" lang="en-US" altLang="ja-JP" sz="1000" dirty="0">
                  <a:latin typeface="メイリオ" panose="020B0604030504040204" pitchFamily="50" charset="-128"/>
                  <a:ea typeface="メイリオ" panose="020B0604030504040204" pitchFamily="50" charset="-128"/>
                </a:endParaRPr>
              </a:p>
              <a:p>
                <a:pPr>
                  <a:lnSpc>
                    <a:spcPts val="500"/>
                  </a:lnSpc>
                </a:pPr>
                <a:endParaRPr kumimoji="1" lang="en-US" altLang="ja-JP" sz="1000" dirty="0">
                  <a:latin typeface="メイリオ" panose="020B0604030504040204" pitchFamily="50" charset="-128"/>
                  <a:ea typeface="メイリオ" panose="020B0604030504040204" pitchFamily="50" charset="-128"/>
                </a:endParaRPr>
              </a:p>
              <a:p>
                <a:r>
                  <a:rPr kumimoji="1" lang="ja-JP" altLang="en-US" sz="1000" dirty="0">
                    <a:latin typeface="メイリオ" panose="020B0604030504040204" pitchFamily="50" charset="-128"/>
                    <a:ea typeface="メイリオ" panose="020B0604030504040204" pitchFamily="50" charset="-128"/>
                  </a:rPr>
                  <a:t>　・</a:t>
                </a:r>
                <a:r>
                  <a:rPr lang="ja-JP" altLang="en-US" sz="1000" dirty="0">
                    <a:latin typeface="メイリオ" panose="020B0604030504040204" pitchFamily="50" charset="-128"/>
                    <a:ea typeface="メイリオ" panose="020B0604030504040204" pitchFamily="50" charset="-128"/>
                  </a:rPr>
                  <a:t>事業目標の有効性と実現性、</a:t>
                </a:r>
                <a:r>
                  <a:rPr kumimoji="1" lang="en-US" altLang="ja-JP" sz="1000" dirty="0">
                    <a:latin typeface="メイリオ" panose="020B0604030504040204" pitchFamily="50" charset="-128"/>
                    <a:ea typeface="メイリオ" panose="020B0604030504040204" pitchFamily="50" charset="-128"/>
                  </a:rPr>
                  <a:t>2025</a:t>
                </a:r>
                <a:r>
                  <a:rPr kumimoji="1" lang="ja-JP" altLang="en-US" sz="1000" dirty="0">
                    <a:latin typeface="メイリオ" panose="020B0604030504040204" pitchFamily="50" charset="-128"/>
                    <a:ea typeface="メイリオ" panose="020B0604030504040204" pitchFamily="50" charset="-128"/>
                  </a:rPr>
                  <a:t>年頃における社会的</a:t>
                </a:r>
                <a:endParaRPr kumimoji="1" lang="en-US" altLang="ja-JP" sz="1000" dirty="0">
                  <a:latin typeface="メイリオ" panose="020B0604030504040204" pitchFamily="50" charset="-128"/>
                  <a:ea typeface="メイリオ" panose="020B0604030504040204" pitchFamily="50" charset="-128"/>
                </a:endParaRPr>
              </a:p>
              <a:p>
                <a:r>
                  <a:rPr lang="ja-JP" altLang="en-US" sz="1000" dirty="0">
                    <a:latin typeface="メイリオ" panose="020B0604030504040204" pitchFamily="50" charset="-128"/>
                    <a:ea typeface="メイリオ" panose="020B0604030504040204" pitchFamily="50" charset="-128"/>
                  </a:rPr>
                  <a:t>　　</a:t>
                </a:r>
                <a:r>
                  <a:rPr kumimoji="1" lang="ja-JP" altLang="en-US" sz="1000" dirty="0">
                    <a:latin typeface="メイリオ" panose="020B0604030504040204" pitchFamily="50" charset="-128"/>
                    <a:ea typeface="メイリオ" panose="020B0604030504040204" pitchFamily="50" charset="-128"/>
                  </a:rPr>
                  <a:t>インパクト等の項目を審査して採択事業を決定。</a:t>
                </a:r>
                <a:endParaRPr kumimoji="1" lang="ja-JP" altLang="en-US" sz="1050" dirty="0">
                  <a:latin typeface="メイリオ" panose="020B0604030504040204" pitchFamily="50" charset="-128"/>
                  <a:ea typeface="メイリオ" panose="020B0604030504040204" pitchFamily="50" charset="-128"/>
                </a:endParaRPr>
              </a:p>
            </p:txBody>
          </p:sp>
          <p:sp>
            <p:nvSpPr>
              <p:cNvPr id="18" name="テキスト ボックス 17">
                <a:extLst>
                  <a:ext uri="{FF2B5EF4-FFF2-40B4-BE49-F238E27FC236}">
                    <a16:creationId xmlns:a16="http://schemas.microsoft.com/office/drawing/2014/main" id="{EFFDAC22-0C0E-B4A9-9069-43C621CFE786}"/>
                  </a:ext>
                </a:extLst>
              </p:cNvPr>
              <p:cNvSpPr txBox="1"/>
              <p:nvPr/>
            </p:nvSpPr>
            <p:spPr>
              <a:xfrm>
                <a:off x="564076" y="5973267"/>
                <a:ext cx="3491101" cy="558415"/>
              </a:xfrm>
              <a:prstGeom prst="rect">
                <a:avLst/>
              </a:prstGeom>
              <a:noFill/>
            </p:spPr>
            <p:txBody>
              <a:bodyPr wrap="square" rtlCol="0">
                <a:spAutoFit/>
              </a:bodyPr>
              <a:lstStyle/>
              <a:p>
                <a:r>
                  <a:rPr kumimoji="1" lang="ja-JP" altLang="en-US" sz="1000" b="1" dirty="0">
                    <a:latin typeface="メイリオ" panose="020B0604030504040204" pitchFamily="50" charset="-128"/>
                    <a:ea typeface="メイリオ" panose="020B0604030504040204" pitchFamily="50" charset="-128"/>
                  </a:rPr>
                  <a:t>（採択結果）</a:t>
                </a:r>
                <a:endParaRPr kumimoji="1" lang="en-US" altLang="ja-JP" sz="1000" b="1" dirty="0">
                  <a:latin typeface="メイリオ" panose="020B0604030504040204" pitchFamily="50" charset="-128"/>
                  <a:ea typeface="メイリオ" panose="020B0604030504040204" pitchFamily="50" charset="-128"/>
                </a:endParaRPr>
              </a:p>
              <a:p>
                <a:pPr>
                  <a:lnSpc>
                    <a:spcPts val="200"/>
                  </a:lnSpc>
                </a:pPr>
                <a:endParaRPr kumimoji="1" lang="en-US" altLang="ja-JP" sz="1000" b="1" dirty="0">
                  <a:latin typeface="メイリオ" panose="020B0604030504040204" pitchFamily="50" charset="-128"/>
                  <a:ea typeface="メイリオ" panose="020B0604030504040204" pitchFamily="50" charset="-128"/>
                </a:endParaRPr>
              </a:p>
              <a:p>
                <a:r>
                  <a:rPr kumimoji="1" lang="ja-JP" altLang="en-US" sz="1000" dirty="0">
                    <a:latin typeface="メイリオ" panose="020B0604030504040204" pitchFamily="50" charset="-128"/>
                    <a:ea typeface="メイリオ" panose="020B0604030504040204" pitchFamily="50" charset="-128"/>
                  </a:rPr>
                  <a:t>　応募事業件数　</a:t>
                </a:r>
                <a:r>
                  <a:rPr lang="en-US" altLang="ja-JP" sz="1000" dirty="0">
                    <a:latin typeface="メイリオ" panose="020B0604030504040204" pitchFamily="50" charset="-128"/>
                    <a:ea typeface="メイリオ" panose="020B0604030504040204" pitchFamily="50" charset="-128"/>
                  </a:rPr>
                  <a:t>24</a:t>
                </a:r>
                <a:r>
                  <a:rPr kumimoji="1" lang="ja-JP" altLang="en-US" sz="1000" dirty="0">
                    <a:latin typeface="メイリオ" panose="020B0604030504040204" pitchFamily="50" charset="-128"/>
                    <a:ea typeface="メイリオ" panose="020B0604030504040204" pitchFamily="50" charset="-128"/>
                  </a:rPr>
                  <a:t>件　　　　　　　</a:t>
                </a:r>
                <a:endParaRPr kumimoji="1" lang="en-US" altLang="ja-JP" sz="1000" dirty="0">
                  <a:latin typeface="メイリオ" panose="020B0604030504040204" pitchFamily="50" charset="-128"/>
                  <a:ea typeface="メイリオ" panose="020B0604030504040204" pitchFamily="50" charset="-128"/>
                </a:endParaRPr>
              </a:p>
              <a:p>
                <a:r>
                  <a:rPr kumimoji="1" lang="ja-JP" altLang="en-US" sz="1000" dirty="0">
                    <a:latin typeface="メイリオ" panose="020B0604030504040204" pitchFamily="50" charset="-128"/>
                    <a:ea typeface="メイリオ" panose="020B0604030504040204" pitchFamily="50" charset="-128"/>
                  </a:rPr>
                  <a:t>　交付決定件数　</a:t>
                </a:r>
                <a:r>
                  <a:rPr kumimoji="1" lang="en-US" altLang="ja-JP" sz="1000" dirty="0">
                    <a:latin typeface="メイリオ" panose="020B0604030504040204" pitchFamily="50" charset="-128"/>
                    <a:ea typeface="メイリオ" panose="020B0604030504040204" pitchFamily="50" charset="-128"/>
                  </a:rPr>
                  <a:t>13</a:t>
                </a:r>
                <a:r>
                  <a:rPr kumimoji="1" lang="ja-JP" altLang="en-US" sz="1000" dirty="0">
                    <a:latin typeface="メイリオ" panose="020B0604030504040204" pitchFamily="50" charset="-128"/>
                    <a:ea typeface="メイリオ" panose="020B0604030504040204" pitchFamily="50" charset="-128"/>
                  </a:rPr>
                  <a:t>件</a:t>
                </a:r>
                <a:r>
                  <a:rPr kumimoji="1" lang="en-US" altLang="ja-JP" sz="1000" dirty="0">
                    <a:latin typeface="メイリオ" panose="020B0604030504040204" pitchFamily="50" charset="-128"/>
                    <a:ea typeface="メイリオ" panose="020B0604030504040204" pitchFamily="50" charset="-128"/>
                  </a:rPr>
                  <a:t> </a:t>
                </a:r>
              </a:p>
              <a:p>
                <a:r>
                  <a:rPr lang="ja-JP" altLang="en-US" sz="1000" dirty="0">
                    <a:latin typeface="メイリオ" panose="020B0604030504040204" pitchFamily="50" charset="-128"/>
                    <a:ea typeface="メイリオ" panose="020B0604030504040204" pitchFamily="50" charset="-128"/>
                  </a:rPr>
                  <a:t>　</a:t>
                </a:r>
                <a:r>
                  <a:rPr kumimoji="1" lang="en-US" altLang="ja-JP" sz="1000" dirty="0">
                    <a:latin typeface="メイリオ" panose="020B0604030504040204" pitchFamily="50" charset="-128"/>
                    <a:ea typeface="メイリオ" panose="020B0604030504040204" pitchFamily="50" charset="-128"/>
                  </a:rPr>
                  <a:t>(</a:t>
                </a:r>
                <a:r>
                  <a:rPr kumimoji="1" lang="ja-JP" altLang="en-US" sz="1000" dirty="0">
                    <a:latin typeface="メイリオ" panose="020B0604030504040204" pitchFamily="50" charset="-128"/>
                    <a:ea typeface="メイリオ" panose="020B0604030504040204" pitchFamily="50" charset="-128"/>
                  </a:rPr>
                  <a:t>交付決定金額（総額）</a:t>
                </a:r>
                <a:r>
                  <a:rPr kumimoji="1" lang="en-US" altLang="ja-JP" sz="1000" dirty="0">
                    <a:latin typeface="メイリオ" panose="020B0604030504040204" pitchFamily="50" charset="-128"/>
                    <a:ea typeface="メイリオ" panose="020B0604030504040204" pitchFamily="50" charset="-128"/>
                  </a:rPr>
                  <a:t>800,000</a:t>
                </a:r>
                <a:r>
                  <a:rPr kumimoji="1" lang="ja-JP" altLang="en-US" sz="1000" dirty="0">
                    <a:latin typeface="メイリオ" panose="020B0604030504040204" pitchFamily="50" charset="-128"/>
                    <a:ea typeface="メイリオ" panose="020B0604030504040204" pitchFamily="50" charset="-128"/>
                  </a:rPr>
                  <a:t>千円</a:t>
                </a:r>
                <a:r>
                  <a:rPr kumimoji="1" lang="en-US" altLang="ja-JP" sz="1000" dirty="0">
                    <a:latin typeface="メイリオ" panose="020B0604030504040204" pitchFamily="50" charset="-128"/>
                    <a:ea typeface="メイリオ" panose="020B0604030504040204" pitchFamily="50" charset="-128"/>
                  </a:rPr>
                  <a:t>)</a:t>
                </a:r>
              </a:p>
            </p:txBody>
          </p:sp>
          <p:sp>
            <p:nvSpPr>
              <p:cNvPr id="19" name="テキスト ボックス 18">
                <a:extLst>
                  <a:ext uri="{FF2B5EF4-FFF2-40B4-BE49-F238E27FC236}">
                    <a16:creationId xmlns:a16="http://schemas.microsoft.com/office/drawing/2014/main" id="{01F343BA-68DD-83B1-BEE1-EADADB87DF7C}"/>
                  </a:ext>
                </a:extLst>
              </p:cNvPr>
              <p:cNvSpPr txBox="1"/>
              <p:nvPr/>
            </p:nvSpPr>
            <p:spPr>
              <a:xfrm>
                <a:off x="4055177" y="3924540"/>
                <a:ext cx="1780230" cy="231371"/>
              </a:xfrm>
              <a:prstGeom prst="rect">
                <a:avLst/>
              </a:prstGeom>
              <a:noFill/>
            </p:spPr>
            <p:txBody>
              <a:bodyPr wrap="square" rtlCol="0">
                <a:spAutoFit/>
              </a:bodyPr>
              <a:lstStyle/>
              <a:p>
                <a:r>
                  <a:rPr kumimoji="1" lang="ja-JP" altLang="en-US" sz="1000" b="1" dirty="0">
                    <a:latin typeface="メイリオ" panose="020B0604030504040204" pitchFamily="50" charset="-128"/>
                    <a:ea typeface="メイリオ" panose="020B0604030504040204" pitchFamily="50" charset="-128"/>
                  </a:rPr>
                  <a:t>（交付決定事業一覧）</a:t>
                </a:r>
                <a:endParaRPr kumimoji="1" lang="en-US" altLang="ja-JP" sz="1000" b="1" dirty="0">
                  <a:latin typeface="メイリオ" panose="020B0604030504040204" pitchFamily="50" charset="-128"/>
                  <a:ea typeface="メイリオ" panose="020B0604030504040204" pitchFamily="50" charset="-128"/>
                </a:endParaRPr>
              </a:p>
              <a:p>
                <a:pPr>
                  <a:lnSpc>
                    <a:spcPts val="200"/>
                  </a:lnSpc>
                </a:pPr>
                <a:endParaRPr kumimoji="1" lang="en-US" altLang="ja-JP" sz="1000" b="1" dirty="0">
                  <a:latin typeface="メイリオ" panose="020B0604030504040204" pitchFamily="50" charset="-128"/>
                  <a:ea typeface="メイリオ" panose="020B0604030504040204" pitchFamily="50" charset="-128"/>
                </a:endParaRPr>
              </a:p>
            </p:txBody>
          </p:sp>
        </p:grpSp>
      </p:grpSp>
      <p:grpSp>
        <p:nvGrpSpPr>
          <p:cNvPr id="27" name="グループ化 26"/>
          <p:cNvGrpSpPr/>
          <p:nvPr/>
        </p:nvGrpSpPr>
        <p:grpSpPr>
          <a:xfrm>
            <a:off x="690809" y="4537032"/>
            <a:ext cx="3406106" cy="1097418"/>
            <a:chOff x="1133964" y="5223288"/>
            <a:chExt cx="2983835" cy="770783"/>
          </a:xfrm>
        </p:grpSpPr>
        <p:sp>
          <p:nvSpPr>
            <p:cNvPr id="28" name="角丸四角形 2"/>
            <p:cNvSpPr>
              <a:spLocks noChangeArrowheads="1"/>
            </p:cNvSpPr>
            <p:nvPr/>
          </p:nvSpPr>
          <p:spPr bwMode="auto">
            <a:xfrm>
              <a:off x="1133964" y="5223288"/>
              <a:ext cx="2983835" cy="770783"/>
            </a:xfrm>
            <a:prstGeom prst="roundRect">
              <a:avLst>
                <a:gd name="adj" fmla="val 11264"/>
              </a:avLst>
            </a:prstGeom>
            <a:solidFill>
              <a:schemeClr val="bg1"/>
            </a:solidFill>
            <a:ln w="12700">
              <a:solidFill>
                <a:srgbClr val="41719C"/>
              </a:solidFill>
              <a:miter lim="800000"/>
              <a:headEnd/>
              <a:tailEnd/>
            </a:ln>
          </p:spPr>
          <p:txBody>
            <a:bodyPr vert="horz" wrap="square" lIns="91440" tIns="45720" rIns="91440" bIns="45720" numCol="1" anchor="ctr" anchorCtr="0" compatLnSpc="1">
              <a:prstTxWarp prst="textNoShape">
                <a:avLst/>
              </a:prstTxWarp>
            </a:bodyPr>
            <a:lstStyle/>
            <a:p>
              <a:endParaRPr lang="ja-JP" altLang="en-US"/>
            </a:p>
          </p:txBody>
        </p:sp>
        <p:sp>
          <p:nvSpPr>
            <p:cNvPr id="29" name="テキスト ボックス 37"/>
            <p:cNvSpPr txBox="1">
              <a:spLocks noChangeArrowheads="1"/>
            </p:cNvSpPr>
            <p:nvPr/>
          </p:nvSpPr>
          <p:spPr bwMode="auto">
            <a:xfrm>
              <a:off x="1225789" y="5437781"/>
              <a:ext cx="799944" cy="369442"/>
            </a:xfrm>
            <a:prstGeom prst="rect">
              <a:avLst/>
            </a:prstGeom>
            <a:solidFill>
              <a:srgbClr val="FFFFFF"/>
            </a:solidFill>
            <a:ln w="9525">
              <a:solidFill>
                <a:srgbClr val="0070C0"/>
              </a:solidFill>
              <a:miter lim="800000"/>
              <a:headEnd/>
              <a:tailEnd/>
            </a:ln>
          </p:spPr>
          <p:txBody>
            <a:bodyPr vert="horz" wrap="square" lIns="36000" tIns="45720" rIns="36000" bIns="45720" numCol="1" anchor="t" anchorCtr="0" compatLnSpc="1">
              <a:prstTxWarp prst="textNoShape">
                <a:avLst/>
              </a:prstTxWarp>
            </a:bodyPr>
            <a:lstStyle/>
            <a:p>
              <a:pPr marL="0" marR="0" lvl="0" indent="0" algn="ctr" defTabSz="914400" rtl="0" eaLnBrk="0" fontAlgn="base" latinLnBrk="0" hangingPunct="0">
                <a:lnSpc>
                  <a:spcPct val="96000"/>
                </a:lnSpc>
                <a:spcBef>
                  <a:spcPct val="0"/>
                </a:spcBef>
                <a:spcAft>
                  <a:spcPct val="0"/>
                </a:spcAft>
                <a:buClrTx/>
                <a:buSzTx/>
                <a:buFontTx/>
                <a:buNone/>
                <a:tabLst/>
              </a:pPr>
              <a:r>
                <a:rPr kumimoji="0" lang="ja-JP" altLang="en-US" sz="700" b="1" i="0" u="none" strike="noStrike" cap="none" normalizeH="0" baseline="0" dirty="0">
                  <a:ln>
                    <a:noFill/>
                  </a:ln>
                  <a:solidFill>
                    <a:srgbClr val="000000"/>
                  </a:solidFill>
                  <a:effectLst/>
                  <a:latin typeface="メイリオ" panose="020B0604030504040204" pitchFamily="50" charset="-128"/>
                  <a:ea typeface="メイリオ" panose="020B0604030504040204" pitchFamily="50" charset="-128"/>
                </a:rPr>
                <a:t>技術開発・実証</a:t>
              </a:r>
            </a:p>
            <a:p>
              <a:pPr marL="0" marR="0" lvl="0" indent="0" algn="ctr" defTabSz="914400" rtl="0" eaLnBrk="0" fontAlgn="base" latinLnBrk="0" hangingPunct="0">
                <a:lnSpc>
                  <a:spcPct val="96000"/>
                </a:lnSpc>
                <a:spcBef>
                  <a:spcPct val="0"/>
                </a:spcBef>
                <a:spcAft>
                  <a:spcPct val="0"/>
                </a:spcAft>
                <a:buClrTx/>
                <a:buSzTx/>
                <a:buFontTx/>
                <a:buNone/>
                <a:tabLst/>
              </a:pPr>
              <a:r>
                <a:rPr kumimoji="0" lang="ja-JP" altLang="en-US" sz="600" b="0" i="0" u="none" strike="noStrike" cap="none" normalizeH="0" baseline="0" dirty="0">
                  <a:ln>
                    <a:noFill/>
                  </a:ln>
                  <a:solidFill>
                    <a:srgbClr val="000000"/>
                  </a:solidFill>
                  <a:effectLst/>
                  <a:latin typeface="メイリオ" panose="020B0604030504040204" pitchFamily="50" charset="-128"/>
                  <a:ea typeface="メイリオ" panose="020B0604030504040204" pitchFamily="50" charset="-128"/>
                </a:rPr>
                <a:t>（経費の一部補助）</a:t>
              </a:r>
              <a:endParaRPr kumimoji="0" lang="ja-JP" altLang="ja-JP" sz="600" b="0" i="0" u="none" strike="noStrike" cap="none" normalizeH="0" baseline="0" dirty="0">
                <a:ln>
                  <a:noFill/>
                </a:ln>
                <a:solidFill>
                  <a:schemeClr val="tx1"/>
                </a:solidFill>
                <a:effectLst/>
                <a:latin typeface="Arial" panose="020B0604020202020204" pitchFamily="34" charset="0"/>
              </a:endParaRPr>
            </a:p>
          </p:txBody>
        </p:sp>
        <p:sp>
          <p:nvSpPr>
            <p:cNvPr id="30" name="Text Box 2"/>
            <p:cNvSpPr txBox="1">
              <a:spLocks noChangeArrowheads="1"/>
            </p:cNvSpPr>
            <p:nvPr/>
          </p:nvSpPr>
          <p:spPr bwMode="auto">
            <a:xfrm>
              <a:off x="1350143" y="5647619"/>
              <a:ext cx="675590" cy="160035"/>
            </a:xfrm>
            <a:prstGeom prst="rect">
              <a:avLst/>
            </a:prstGeom>
            <a:solidFill>
              <a:srgbClr val="0070C0"/>
            </a:solidFill>
            <a:ln w="9525">
              <a:solidFill>
                <a:srgbClr val="0070C0"/>
              </a:solidFill>
              <a:miter lim="800000"/>
              <a:headEnd/>
              <a:tailEnd/>
            </a:ln>
          </p:spPr>
          <p:txBody>
            <a:bodyPr vert="horz" wrap="square" lIns="36000" tIns="20520" rIns="36000" bIns="20520" numCol="1" anchor="ctr" anchorCtr="0" compatLnSpc="1">
              <a:prstTxWarp prst="textNoShape">
                <a:avLst/>
              </a:prstTxWarp>
            </a:bodyPr>
            <a:lstStyle/>
            <a:p>
              <a:pPr marL="0" marR="0" lvl="0" indent="0" algn="ctr" defTabSz="914400" rtl="0" eaLnBrk="0" fontAlgn="base" latinLnBrk="0" hangingPunct="0">
                <a:lnSpc>
                  <a:spcPct val="80000"/>
                </a:lnSpc>
                <a:spcBef>
                  <a:spcPct val="0"/>
                </a:spcBef>
                <a:spcAft>
                  <a:spcPct val="0"/>
                </a:spcAft>
                <a:buClrTx/>
                <a:buSzTx/>
                <a:buFontTx/>
                <a:buNone/>
                <a:tabLst/>
              </a:pPr>
              <a:r>
                <a:rPr kumimoji="0" lang="ja-JP" altLang="en-US" sz="600" b="1" i="0" u="none" strike="noStrike" cap="none" normalizeH="0" baseline="0" dirty="0">
                  <a:ln>
                    <a:noFill/>
                  </a:ln>
                  <a:solidFill>
                    <a:srgbClr val="FFFFFF"/>
                  </a:solidFill>
                  <a:effectLst/>
                  <a:latin typeface="メイリオ" panose="020B0604030504040204" pitchFamily="50" charset="-128"/>
                  <a:ea typeface="メイリオ" panose="020B0604030504040204" pitchFamily="50" charset="-128"/>
                </a:rPr>
                <a:t>主たる</a:t>
              </a:r>
              <a:endParaRPr kumimoji="0" lang="en-US" altLang="ja-JP" sz="600" b="1" i="0" u="none" strike="noStrike" cap="none" normalizeH="0" baseline="0" dirty="0">
                <a:ln>
                  <a:noFill/>
                </a:ln>
                <a:solidFill>
                  <a:srgbClr val="FFFFFF"/>
                </a:solidFill>
                <a:effectLst/>
                <a:latin typeface="メイリオ" panose="020B0604030504040204" pitchFamily="50" charset="-128"/>
                <a:ea typeface="メイリオ" panose="020B0604030504040204" pitchFamily="50" charset="-128"/>
              </a:endParaRPr>
            </a:p>
            <a:p>
              <a:pPr marL="0" marR="0" lvl="0" indent="0" algn="ctr" defTabSz="914400" rtl="0" eaLnBrk="0" fontAlgn="base" latinLnBrk="0" hangingPunct="0">
                <a:lnSpc>
                  <a:spcPts val="100"/>
                </a:lnSpc>
                <a:spcBef>
                  <a:spcPct val="0"/>
                </a:spcBef>
                <a:spcAft>
                  <a:spcPct val="0"/>
                </a:spcAft>
                <a:buClrTx/>
                <a:buSzTx/>
                <a:buFontTx/>
                <a:buNone/>
                <a:tabLst/>
              </a:pPr>
              <a:endParaRPr kumimoji="0" lang="ja-JP" altLang="en-US" sz="600" b="1" i="0" u="none" strike="noStrike" cap="none" normalizeH="0" baseline="0" dirty="0">
                <a:ln>
                  <a:noFill/>
                </a:ln>
                <a:solidFill>
                  <a:srgbClr val="FFFFFF"/>
                </a:solidFill>
                <a:effectLst/>
                <a:latin typeface="メイリオ" panose="020B0604030504040204" pitchFamily="50" charset="-128"/>
                <a:ea typeface="メイリオ" panose="020B0604030504040204" pitchFamily="50" charset="-128"/>
              </a:endParaRPr>
            </a:p>
            <a:p>
              <a:pPr marL="0" marR="0" lvl="0" indent="0" algn="ctr" defTabSz="914400" rtl="0" eaLnBrk="0" fontAlgn="base" latinLnBrk="0" hangingPunct="0">
                <a:lnSpc>
                  <a:spcPct val="80000"/>
                </a:lnSpc>
                <a:spcBef>
                  <a:spcPct val="0"/>
                </a:spcBef>
                <a:spcAft>
                  <a:spcPct val="0"/>
                </a:spcAft>
                <a:buClrTx/>
                <a:buSzTx/>
                <a:buFontTx/>
                <a:buNone/>
                <a:tabLst/>
              </a:pPr>
              <a:r>
                <a:rPr kumimoji="0" lang="ja-JP" altLang="en-US" sz="600" b="1" i="0" u="none" strike="noStrike" cap="none" normalizeH="0" baseline="0" dirty="0">
                  <a:ln>
                    <a:noFill/>
                  </a:ln>
                  <a:solidFill>
                    <a:srgbClr val="FFFFFF"/>
                  </a:solidFill>
                  <a:effectLst/>
                  <a:latin typeface="メイリオ" panose="020B0604030504040204" pitchFamily="50" charset="-128"/>
                  <a:ea typeface="メイリオ" panose="020B0604030504040204" pitchFamily="50" charset="-128"/>
                </a:rPr>
                <a:t>技術開発実証</a:t>
              </a:r>
              <a:endParaRPr kumimoji="0" lang="ja-JP" altLang="ja-JP" sz="1200" b="0" i="0" u="none" strike="noStrike" cap="none" normalizeH="0" baseline="0" dirty="0">
                <a:ln>
                  <a:noFill/>
                </a:ln>
                <a:solidFill>
                  <a:schemeClr val="tx1"/>
                </a:solidFill>
                <a:effectLst/>
                <a:latin typeface="Arial" panose="020B0604020202020204" pitchFamily="34" charset="0"/>
              </a:endParaRPr>
            </a:p>
          </p:txBody>
        </p:sp>
        <p:sp>
          <p:nvSpPr>
            <p:cNvPr id="47" name="テキスト ボックス 46"/>
            <p:cNvSpPr txBox="1"/>
            <p:nvPr/>
          </p:nvSpPr>
          <p:spPr>
            <a:xfrm>
              <a:off x="1520704" y="5835878"/>
              <a:ext cx="334464" cy="118894"/>
            </a:xfrm>
            <a:prstGeom prst="rect">
              <a:avLst/>
            </a:prstGeom>
            <a:noFill/>
            <a:ln>
              <a:noFill/>
            </a:ln>
          </p:spPr>
          <p:txBody>
            <a:bodyPr wrap="square" lIns="7200" rIns="7200" rtlCol="0" anchor="ctr">
              <a:spAutoFit/>
            </a:bodyPr>
            <a:lstStyle/>
            <a:p>
              <a:pPr algn="ctr"/>
              <a:r>
                <a:rPr kumimoji="1" lang="ja-JP" altLang="en-US" sz="500" dirty="0">
                  <a:latin typeface="メイリオ" panose="020B0604030504040204" pitchFamily="50" charset="-128"/>
                  <a:ea typeface="メイリオ" panose="020B0604030504040204" pitchFamily="50" charset="-128"/>
                </a:rPr>
                <a:t>府域に限</a:t>
              </a:r>
              <a:r>
                <a:rPr lang="ja-JP" altLang="en-US" sz="500" dirty="0">
                  <a:latin typeface="メイリオ" panose="020B0604030504040204" pitchFamily="50" charset="-128"/>
                  <a:ea typeface="メイリオ" panose="020B0604030504040204" pitchFamily="50" charset="-128"/>
                </a:rPr>
                <a:t>る</a:t>
              </a:r>
              <a:endParaRPr kumimoji="1" lang="ja-JP" altLang="en-US" sz="500" dirty="0">
                <a:latin typeface="メイリオ" panose="020B0604030504040204" pitchFamily="50" charset="-128"/>
                <a:ea typeface="メイリオ" panose="020B0604030504040204" pitchFamily="50" charset="-128"/>
              </a:endParaRPr>
            </a:p>
          </p:txBody>
        </p:sp>
        <p:sp>
          <p:nvSpPr>
            <p:cNvPr id="44" name="二等辺三角形 10"/>
            <p:cNvSpPr>
              <a:spLocks noChangeArrowheads="1"/>
            </p:cNvSpPr>
            <p:nvPr/>
          </p:nvSpPr>
          <p:spPr bwMode="auto">
            <a:xfrm rot="5400000">
              <a:off x="1994628" y="5593495"/>
              <a:ext cx="278359" cy="58353"/>
            </a:xfrm>
            <a:prstGeom prst="triangle">
              <a:avLst>
                <a:gd name="adj" fmla="val 50000"/>
              </a:avLst>
            </a:prstGeom>
            <a:solidFill>
              <a:srgbClr val="5B9BD5"/>
            </a:solidFill>
            <a:ln w="12700">
              <a:solidFill>
                <a:srgbClr val="41719C"/>
              </a:solidFill>
              <a:miter lim="800000"/>
              <a:headEnd/>
              <a:tailEnd/>
            </a:ln>
          </p:spPr>
          <p:txBody>
            <a:bodyPr vert="horz" wrap="square" lIns="91440" tIns="45720" rIns="91440" bIns="45720" numCol="1" anchor="ctr" anchorCtr="0" compatLnSpc="1">
              <a:prstTxWarp prst="textNoShape">
                <a:avLst/>
              </a:prstTxWarp>
            </a:bodyPr>
            <a:lstStyle/>
            <a:p>
              <a:endParaRPr lang="ja-JP" altLang="en-US"/>
            </a:p>
          </p:txBody>
        </p:sp>
        <p:sp>
          <p:nvSpPr>
            <p:cNvPr id="33" name="テキスト ボックス 56"/>
            <p:cNvSpPr txBox="1">
              <a:spLocks noChangeArrowheads="1"/>
            </p:cNvSpPr>
            <p:nvPr/>
          </p:nvSpPr>
          <p:spPr bwMode="auto">
            <a:xfrm>
              <a:off x="2239961" y="5437781"/>
              <a:ext cx="539692" cy="382210"/>
            </a:xfrm>
            <a:prstGeom prst="rect">
              <a:avLst/>
            </a:prstGeom>
            <a:solidFill>
              <a:srgbClr val="FFFFFF"/>
            </a:solidFill>
            <a:ln w="9525">
              <a:solidFill>
                <a:srgbClr val="0070C0"/>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ja-JP" altLang="en-US" sz="800" b="1"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rPr>
                <a:t>万博での</a:t>
              </a:r>
              <a:endParaRPr kumimoji="0" lang="en-US" altLang="ja-JP" sz="800" b="1"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ja-JP" altLang="en-US" sz="800" b="1"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rPr>
                <a:t>披露</a:t>
              </a:r>
              <a:endParaRPr kumimoji="0" lang="ja-JP" altLang="ja-JP" sz="1400" b="0" i="0" u="none" strike="noStrike" cap="none" normalizeH="0" baseline="0" dirty="0">
                <a:ln>
                  <a:noFill/>
                </a:ln>
                <a:solidFill>
                  <a:schemeClr val="tx1"/>
                </a:solidFill>
                <a:effectLst/>
                <a:latin typeface="Arial" panose="020B0604020202020204" pitchFamily="34" charset="0"/>
              </a:endParaRPr>
            </a:p>
          </p:txBody>
        </p:sp>
        <p:sp>
          <p:nvSpPr>
            <p:cNvPr id="41" name="二等辺三角形 10"/>
            <p:cNvSpPr>
              <a:spLocks noChangeArrowheads="1"/>
            </p:cNvSpPr>
            <p:nvPr/>
          </p:nvSpPr>
          <p:spPr bwMode="auto">
            <a:xfrm rot="5400000">
              <a:off x="2774299" y="5587308"/>
              <a:ext cx="278359" cy="70730"/>
            </a:xfrm>
            <a:prstGeom prst="triangle">
              <a:avLst>
                <a:gd name="adj" fmla="val 50000"/>
              </a:avLst>
            </a:prstGeom>
            <a:solidFill>
              <a:srgbClr val="5B9BD5"/>
            </a:solidFill>
            <a:ln w="12700">
              <a:solidFill>
                <a:srgbClr val="41719C"/>
              </a:solidFill>
              <a:miter lim="800000"/>
              <a:headEnd/>
              <a:tailEnd/>
            </a:ln>
          </p:spPr>
          <p:txBody>
            <a:bodyPr vert="horz" wrap="square" lIns="91440" tIns="45720" rIns="91440" bIns="45720" numCol="1" anchor="ctr" anchorCtr="0" compatLnSpc="1">
              <a:prstTxWarp prst="textNoShape">
                <a:avLst/>
              </a:prstTxWarp>
            </a:bodyPr>
            <a:lstStyle/>
            <a:p>
              <a:endParaRPr lang="ja-JP" altLang="en-US"/>
            </a:p>
          </p:txBody>
        </p:sp>
        <p:sp>
          <p:nvSpPr>
            <p:cNvPr id="36" name="Text Box 13"/>
            <p:cNvSpPr txBox="1">
              <a:spLocks noChangeArrowheads="1"/>
            </p:cNvSpPr>
            <p:nvPr/>
          </p:nvSpPr>
          <p:spPr bwMode="auto">
            <a:xfrm>
              <a:off x="3045268" y="5301236"/>
              <a:ext cx="993633" cy="632210"/>
            </a:xfrm>
            <a:prstGeom prst="rect">
              <a:avLst/>
            </a:prstGeom>
            <a:noFill/>
            <a:ln>
              <a:noFill/>
            </a:ln>
            <a:extLst>
              <a:ext uri="{91240B29-F687-4F45-9708-019B960494DF}">
                <a14:hiddenLine xmlns:a14="http://schemas.microsoft.com/office/drawing/2010/main" w="9525">
                  <a:solidFill>
                    <a:srgbClr val="0070C0"/>
                  </a:solidFill>
                  <a:miter lim="800000"/>
                  <a:headEnd/>
                  <a:tailEnd/>
                </a14:hiddenLine>
              </a:ext>
            </a:extLst>
          </p:spPr>
          <p:txBody>
            <a:bodyPr vert="horz" wrap="square" lIns="19440" tIns="20520" rIns="19440" bIns="20520" numCol="1" anchor="ctr" anchorCtr="0" compatLnSpc="1">
              <a:prstTxWarp prst="textNoShape">
                <a:avLst/>
              </a:prstTxWarp>
            </a:bodyPr>
            <a:lstStyle/>
            <a:p>
              <a:pPr marL="0" marR="0" lvl="0" indent="0" algn="l" defTabSz="914400" rtl="0" eaLnBrk="0" fontAlgn="base" latinLnBrk="0" hangingPunct="0">
                <a:spcBef>
                  <a:spcPct val="0"/>
                </a:spcBef>
                <a:spcAft>
                  <a:spcPct val="0"/>
                </a:spcAft>
                <a:buClrTx/>
                <a:buSzTx/>
                <a:buFontTx/>
                <a:buNone/>
                <a:tabLst/>
              </a:pPr>
              <a:r>
                <a:rPr kumimoji="0" lang="ja-JP" altLang="en-US" sz="7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rPr>
                <a:t>最先端技術の社会実装</a:t>
              </a:r>
              <a:endParaRPr kumimoji="0" lang="en-US" altLang="ja-JP" sz="7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endParaRPr>
            </a:p>
            <a:p>
              <a:pPr marL="0" marR="0" lvl="0" indent="0" algn="l" defTabSz="914400" rtl="0" eaLnBrk="0" fontAlgn="base" latinLnBrk="0" hangingPunct="0">
                <a:spcBef>
                  <a:spcPct val="0"/>
                </a:spcBef>
                <a:spcAft>
                  <a:spcPct val="0"/>
                </a:spcAft>
                <a:buClrTx/>
                <a:buSzTx/>
                <a:buFontTx/>
                <a:buNone/>
                <a:tabLst/>
              </a:pPr>
              <a:endParaRPr kumimoji="0" lang="ja-JP" altLang="en-US" sz="3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endParaRPr>
            </a:p>
            <a:p>
              <a:pPr marL="0" marR="0" lvl="0" indent="0" algn="l" defTabSz="914400" rtl="0" eaLnBrk="0" fontAlgn="base" latinLnBrk="0" hangingPunct="0">
                <a:lnSpc>
                  <a:spcPts val="400"/>
                </a:lnSpc>
                <a:spcBef>
                  <a:spcPts val="538"/>
                </a:spcBef>
                <a:spcAft>
                  <a:spcPct val="0"/>
                </a:spcAft>
                <a:buClrTx/>
                <a:buSzTx/>
                <a:buFontTx/>
                <a:buNone/>
                <a:tabLst/>
              </a:pPr>
              <a:r>
                <a:rPr kumimoji="0" lang="ja-JP" altLang="en-US" sz="7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rPr>
                <a:t>次世代のグリーンビジ</a:t>
              </a:r>
              <a:endParaRPr kumimoji="0" lang="en-US" altLang="ja-JP" sz="7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endParaRPr>
            </a:p>
            <a:p>
              <a:pPr marL="0" marR="0" lvl="0" indent="0" algn="l" defTabSz="914400" rtl="0" eaLnBrk="0" fontAlgn="base" latinLnBrk="0" hangingPunct="0">
                <a:lnSpc>
                  <a:spcPts val="400"/>
                </a:lnSpc>
                <a:spcBef>
                  <a:spcPts val="538"/>
                </a:spcBef>
                <a:spcAft>
                  <a:spcPct val="0"/>
                </a:spcAft>
                <a:buClrTx/>
                <a:buSzTx/>
                <a:buFontTx/>
                <a:buNone/>
                <a:tabLst/>
              </a:pPr>
              <a:r>
                <a:rPr kumimoji="0" lang="ja-JP" altLang="en-US" sz="7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rPr>
                <a:t>ネスとして展開・拡大</a:t>
              </a:r>
              <a:endParaRPr kumimoji="0" lang="ja-JP" altLang="ja-JP" sz="1200" b="0" i="0" u="none" strike="noStrike" cap="none" normalizeH="0" baseline="0" dirty="0">
                <a:ln>
                  <a:noFill/>
                </a:ln>
                <a:solidFill>
                  <a:schemeClr val="tx1"/>
                </a:solidFill>
                <a:effectLst/>
                <a:latin typeface="Arial" panose="020B0604020202020204" pitchFamily="34" charset="0"/>
              </a:endParaRPr>
            </a:p>
          </p:txBody>
        </p:sp>
        <p:sp>
          <p:nvSpPr>
            <p:cNvPr id="37" name="テキスト ボックス 36"/>
            <p:cNvSpPr txBox="1"/>
            <p:nvPr/>
          </p:nvSpPr>
          <p:spPr>
            <a:xfrm>
              <a:off x="1225785" y="5285047"/>
              <a:ext cx="799944" cy="151319"/>
            </a:xfrm>
            <a:prstGeom prst="rect">
              <a:avLst/>
            </a:prstGeom>
            <a:noFill/>
          </p:spPr>
          <p:txBody>
            <a:bodyPr wrap="square" rtlCol="0">
              <a:spAutoFit/>
            </a:bodyPr>
            <a:lstStyle/>
            <a:p>
              <a:pPr algn="ctr"/>
              <a:r>
                <a:rPr kumimoji="1" lang="en-US" altLang="ja-JP" sz="800" dirty="0">
                  <a:latin typeface="メイリオ" panose="020B0604030504040204" pitchFamily="50" charset="-128"/>
                  <a:ea typeface="メイリオ" panose="020B0604030504040204" pitchFamily="50" charset="-128"/>
                </a:rPr>
                <a:t>2023</a:t>
              </a:r>
              <a:r>
                <a:rPr kumimoji="1" lang="ja-JP" altLang="en-US" sz="800" dirty="0">
                  <a:latin typeface="メイリオ" panose="020B0604030504040204" pitchFamily="50" charset="-128"/>
                  <a:ea typeface="メイリオ" panose="020B0604030504040204" pitchFamily="50" charset="-128"/>
                </a:rPr>
                <a:t>年度</a:t>
              </a:r>
              <a:endParaRPr kumimoji="1" lang="ja-JP" altLang="en-US" sz="700" dirty="0">
                <a:latin typeface="メイリオ" panose="020B0604030504040204" pitchFamily="50" charset="-128"/>
                <a:ea typeface="メイリオ" panose="020B0604030504040204" pitchFamily="50" charset="-128"/>
              </a:endParaRPr>
            </a:p>
          </p:txBody>
        </p:sp>
        <p:sp>
          <p:nvSpPr>
            <p:cNvPr id="38" name="テキスト ボックス 37"/>
            <p:cNvSpPr txBox="1"/>
            <p:nvPr/>
          </p:nvSpPr>
          <p:spPr>
            <a:xfrm>
              <a:off x="2207880" y="5285047"/>
              <a:ext cx="603854" cy="176879"/>
            </a:xfrm>
            <a:prstGeom prst="rect">
              <a:avLst/>
            </a:prstGeom>
            <a:noFill/>
          </p:spPr>
          <p:txBody>
            <a:bodyPr wrap="square" rtlCol="0">
              <a:spAutoFit/>
            </a:bodyPr>
            <a:lstStyle/>
            <a:p>
              <a:pPr algn="ctr"/>
              <a:r>
                <a:rPr kumimoji="1" lang="en-US" altLang="ja-JP" sz="800" dirty="0">
                  <a:latin typeface="メイリオ" panose="020B0604030504040204" pitchFamily="50" charset="-128"/>
                  <a:ea typeface="メイリオ" panose="020B0604030504040204" pitchFamily="50" charset="-128"/>
                </a:rPr>
                <a:t>2025</a:t>
              </a:r>
              <a:r>
                <a:rPr kumimoji="1" lang="ja-JP" altLang="en-US" sz="800" dirty="0">
                  <a:latin typeface="メイリオ" panose="020B0604030504040204" pitchFamily="50" charset="-128"/>
                  <a:ea typeface="メイリオ" panose="020B0604030504040204" pitchFamily="50" charset="-128"/>
                </a:rPr>
                <a:t>年度</a:t>
              </a:r>
            </a:p>
          </p:txBody>
        </p:sp>
        <p:sp>
          <p:nvSpPr>
            <p:cNvPr id="39" name="テキスト ボックス 38"/>
            <p:cNvSpPr txBox="1"/>
            <p:nvPr/>
          </p:nvSpPr>
          <p:spPr>
            <a:xfrm>
              <a:off x="2346522" y="5840777"/>
              <a:ext cx="334464" cy="118894"/>
            </a:xfrm>
            <a:prstGeom prst="rect">
              <a:avLst/>
            </a:prstGeom>
            <a:noFill/>
            <a:ln>
              <a:noFill/>
            </a:ln>
          </p:spPr>
          <p:txBody>
            <a:bodyPr wrap="square" lIns="7200" rIns="7200" rtlCol="0" anchor="ctr">
              <a:spAutoFit/>
            </a:bodyPr>
            <a:lstStyle/>
            <a:p>
              <a:pPr algn="ctr"/>
              <a:r>
                <a:rPr kumimoji="1" lang="ja-JP" altLang="en-US" sz="500" dirty="0">
                  <a:latin typeface="メイリオ" panose="020B0604030504040204" pitchFamily="50" charset="-128"/>
                  <a:ea typeface="メイリオ" panose="020B0604030504040204" pitchFamily="50" charset="-128"/>
                </a:rPr>
                <a:t>府域に限る</a:t>
              </a:r>
              <a:endParaRPr kumimoji="1" lang="en-US" altLang="ja-JP" sz="500" dirty="0">
                <a:latin typeface="メイリオ" panose="020B0604030504040204" pitchFamily="50" charset="-128"/>
                <a:ea typeface="メイリオ" panose="020B0604030504040204" pitchFamily="50" charset="-128"/>
              </a:endParaRPr>
            </a:p>
          </p:txBody>
        </p:sp>
      </p:grpSp>
      <p:cxnSp>
        <p:nvCxnSpPr>
          <p:cNvPr id="4" name="直線矢印コネクタ 3">
            <a:extLst>
              <a:ext uri="{FF2B5EF4-FFF2-40B4-BE49-F238E27FC236}">
                <a16:creationId xmlns:a16="http://schemas.microsoft.com/office/drawing/2014/main" id="{892B90BD-F786-4503-8ED8-4BFC3608D2F7}"/>
              </a:ext>
            </a:extLst>
          </p:cNvPr>
          <p:cNvCxnSpPr>
            <a:stCxn id="47" idx="1"/>
          </p:cNvCxnSpPr>
          <p:nvPr/>
        </p:nvCxnSpPr>
        <p:spPr>
          <a:xfrm flipH="1" flipV="1">
            <a:off x="937579" y="5488679"/>
            <a:ext cx="194701"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 name="直線矢印コネクタ 5">
            <a:extLst>
              <a:ext uri="{FF2B5EF4-FFF2-40B4-BE49-F238E27FC236}">
                <a16:creationId xmlns:a16="http://schemas.microsoft.com/office/drawing/2014/main" id="{C5B380DE-D941-49B5-808C-0B791225E2D4}"/>
              </a:ext>
            </a:extLst>
          </p:cNvPr>
          <p:cNvCxnSpPr>
            <a:stCxn id="47" idx="3"/>
          </p:cNvCxnSpPr>
          <p:nvPr/>
        </p:nvCxnSpPr>
        <p:spPr>
          <a:xfrm flipV="1">
            <a:off x="1514077" y="5488679"/>
            <a:ext cx="194699"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62" name="グループ化 61">
            <a:extLst>
              <a:ext uri="{FF2B5EF4-FFF2-40B4-BE49-F238E27FC236}">
                <a16:creationId xmlns:a16="http://schemas.microsoft.com/office/drawing/2014/main" id="{507A3687-4159-4F4C-BA95-F4662AAB35D9}"/>
              </a:ext>
            </a:extLst>
          </p:cNvPr>
          <p:cNvGrpSpPr/>
          <p:nvPr/>
        </p:nvGrpSpPr>
        <p:grpSpPr>
          <a:xfrm>
            <a:off x="-2" y="-1"/>
            <a:ext cx="9137459" cy="668371"/>
            <a:chOff x="-2" y="-1"/>
            <a:chExt cx="9137459" cy="668371"/>
          </a:xfrm>
        </p:grpSpPr>
        <p:sp>
          <p:nvSpPr>
            <p:cNvPr id="66" name="正方形/長方形 65">
              <a:extLst>
                <a:ext uri="{FF2B5EF4-FFF2-40B4-BE49-F238E27FC236}">
                  <a16:creationId xmlns:a16="http://schemas.microsoft.com/office/drawing/2014/main" id="{F6607E5A-0309-4BDD-9053-99CFBDFE4D70}"/>
                </a:ext>
              </a:extLst>
            </p:cNvPr>
            <p:cNvSpPr/>
            <p:nvPr/>
          </p:nvSpPr>
          <p:spPr>
            <a:xfrm>
              <a:off x="-2" y="-1"/>
              <a:ext cx="9136800" cy="391801"/>
            </a:xfrm>
            <a:prstGeom prst="rect">
              <a:avLst/>
            </a:prstGeom>
            <a:solidFill>
              <a:schemeClr val="tx2">
                <a:lumMod val="20000"/>
                <a:lumOff val="80000"/>
              </a:schemeClr>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144000" rIns="72000" rtlCol="0" anchor="ctr"/>
            <a:lstStyle/>
            <a:p>
              <a:pPr>
                <a:lnSpc>
                  <a:spcPts val="1200"/>
                </a:lnSpc>
              </a:pPr>
              <a:r>
                <a:rPr lang="ja-JP" altLang="en-US" sz="1600" b="1" dirty="0">
                  <a:solidFill>
                    <a:schemeClr val="tx1"/>
                  </a:solidFill>
                  <a:latin typeface="メイリオ" panose="020B0604030504040204" pitchFamily="50" charset="-128"/>
                  <a:ea typeface="メイリオ" panose="020B0604030504040204" pitchFamily="50" charset="-128"/>
                </a:rPr>
                <a:t>企業版ふるさと納税（地方創生応援税制）を活用した地方創生の推進　        </a:t>
              </a:r>
              <a:r>
                <a:rPr lang="en-US" altLang="ja-JP" sz="1100" b="1" dirty="0">
                  <a:solidFill>
                    <a:schemeClr val="tx1"/>
                  </a:solidFill>
                  <a:latin typeface="メイリオ" panose="020B0604030504040204" pitchFamily="50" charset="-128"/>
                  <a:ea typeface="メイリオ" panose="020B0604030504040204" pitchFamily="50" charset="-128"/>
                </a:rPr>
                <a:t>【</a:t>
              </a:r>
              <a:r>
                <a:rPr lang="ja-JP" altLang="en-US" sz="1100" b="1" dirty="0">
                  <a:solidFill>
                    <a:schemeClr val="tx1"/>
                  </a:solidFill>
                  <a:latin typeface="メイリオ" panose="020B0604030504040204" pitchFamily="50" charset="-128"/>
                  <a:ea typeface="メイリオ" panose="020B0604030504040204" pitchFamily="50" charset="-128"/>
                </a:rPr>
                <a:t>政策企画部 企画室 推進課</a:t>
              </a:r>
              <a:r>
                <a:rPr lang="en-US" altLang="ja-JP" sz="1100" b="1" dirty="0">
                  <a:solidFill>
                    <a:schemeClr val="tx1"/>
                  </a:solidFill>
                  <a:latin typeface="メイリオ" panose="020B0604030504040204" pitchFamily="50" charset="-128"/>
                  <a:ea typeface="メイリオ" panose="020B0604030504040204" pitchFamily="50" charset="-128"/>
                </a:rPr>
                <a:t>】</a:t>
              </a:r>
            </a:p>
          </p:txBody>
        </p:sp>
        <p:sp>
          <p:nvSpPr>
            <p:cNvPr id="67" name="正方形/長方形 66">
              <a:extLst>
                <a:ext uri="{FF2B5EF4-FFF2-40B4-BE49-F238E27FC236}">
                  <a16:creationId xmlns:a16="http://schemas.microsoft.com/office/drawing/2014/main" id="{D4C25DB7-BFBB-4C52-9C7A-0FCDD3721C54}"/>
                </a:ext>
              </a:extLst>
            </p:cNvPr>
            <p:cNvSpPr/>
            <p:nvPr/>
          </p:nvSpPr>
          <p:spPr>
            <a:xfrm>
              <a:off x="-2" y="389039"/>
              <a:ext cx="9137459" cy="279331"/>
            </a:xfrm>
            <a:prstGeom prst="rect">
              <a:avLst/>
            </a:prstGeom>
            <a:solidFill>
              <a:schemeClr val="bg1"/>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rtlCol="0" anchor="t"/>
            <a:lstStyle/>
            <a:p>
              <a:r>
                <a:rPr kumimoji="1" lang="ja-JP" altLang="en-US" sz="1100" dirty="0">
                  <a:solidFill>
                    <a:schemeClr val="tx1"/>
                  </a:solidFill>
                  <a:latin typeface="メイリオ" panose="020B0604030504040204" pitchFamily="50" charset="-128"/>
                  <a:ea typeface="メイリオ" panose="020B0604030504040204" pitchFamily="50" charset="-128"/>
                </a:rPr>
                <a:t>　企業版ふるさと納税を活用し、地方創生の実現に向けた取組みを推進</a:t>
              </a:r>
            </a:p>
          </p:txBody>
        </p:sp>
      </p:grpSp>
      <p:grpSp>
        <p:nvGrpSpPr>
          <p:cNvPr id="21" name="グループ化 20"/>
          <p:cNvGrpSpPr/>
          <p:nvPr/>
        </p:nvGrpSpPr>
        <p:grpSpPr>
          <a:xfrm>
            <a:off x="575058" y="1090680"/>
            <a:ext cx="7871108" cy="1545083"/>
            <a:chOff x="886357" y="1793500"/>
            <a:chExt cx="7871108" cy="1545083"/>
          </a:xfrm>
          <a:solidFill>
            <a:schemeClr val="bg1"/>
          </a:solidFill>
        </p:grpSpPr>
        <p:sp>
          <p:nvSpPr>
            <p:cNvPr id="22" name="正方形/長方形 21">
              <a:extLst>
                <a:ext uri="{FF2B5EF4-FFF2-40B4-BE49-F238E27FC236}">
                  <a16:creationId xmlns:a16="http://schemas.microsoft.com/office/drawing/2014/main" id="{E23FB886-7941-0638-EA2C-CD310DFD768A}"/>
                </a:ext>
              </a:extLst>
            </p:cNvPr>
            <p:cNvSpPr/>
            <p:nvPr/>
          </p:nvSpPr>
          <p:spPr>
            <a:xfrm>
              <a:off x="914400" y="1956715"/>
              <a:ext cx="7843065" cy="1381868"/>
            </a:xfrm>
            <a:prstGeom prst="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3" name="角丸四角形 34">
              <a:extLst>
                <a:ext uri="{FF2B5EF4-FFF2-40B4-BE49-F238E27FC236}">
                  <a16:creationId xmlns:a16="http://schemas.microsoft.com/office/drawing/2014/main" id="{C3543188-EDB0-1201-16E5-3ABF1BA98401}"/>
                </a:ext>
              </a:extLst>
            </p:cNvPr>
            <p:cNvSpPr/>
            <p:nvPr/>
          </p:nvSpPr>
          <p:spPr>
            <a:xfrm>
              <a:off x="886357" y="1793500"/>
              <a:ext cx="2520000" cy="289332"/>
            </a:xfrm>
            <a:prstGeom prst="roundRect">
              <a:avLst/>
            </a:prstGeom>
            <a:grpFill/>
            <a:ln w="31750" cap="flat" cmpd="sng" algn="ctr">
              <a:solidFill>
                <a:srgbClr val="5B9BD5"/>
              </a:solidFill>
              <a:prstDash val="solid"/>
              <a:miter lim="800000"/>
            </a:ln>
            <a:effectLst/>
          </p:spPr>
          <p:txBody>
            <a:bodyPr vert="horz" lIns="36000" rIns="36000" rtlCol="0" anchor="b" anchorCtr="1"/>
            <a:lstStyle/>
            <a:p>
              <a:pPr algn="ctr"/>
              <a:r>
                <a:rPr lang="ja-JP" altLang="en-US" sz="1050" b="1" dirty="0">
                  <a:latin typeface="メイリオ" panose="020B0604030504040204" pitchFamily="50" charset="-128"/>
                  <a:ea typeface="メイリオ" panose="020B0604030504040204" pitchFamily="50" charset="-128"/>
                  <a:cs typeface="メイリオ" panose="020B0604030504040204" pitchFamily="50" charset="-128"/>
                </a:rPr>
                <a:t>企業版ふるさと納税制度の概要</a:t>
              </a:r>
            </a:p>
          </p:txBody>
        </p:sp>
        <p:sp>
          <p:nvSpPr>
            <p:cNvPr id="24" name="正方形/長方形 23">
              <a:extLst>
                <a:ext uri="{FF2B5EF4-FFF2-40B4-BE49-F238E27FC236}">
                  <a16:creationId xmlns:a16="http://schemas.microsoft.com/office/drawing/2014/main" id="{28022643-27D4-4E3E-A672-0087F3BF1F30}"/>
                </a:ext>
              </a:extLst>
            </p:cNvPr>
            <p:cNvSpPr/>
            <p:nvPr/>
          </p:nvSpPr>
          <p:spPr>
            <a:xfrm>
              <a:off x="1083351" y="2157761"/>
              <a:ext cx="4035765" cy="1092607"/>
            </a:xfrm>
            <a:prstGeom prst="rect">
              <a:avLst/>
            </a:prstGeom>
            <a:grpFill/>
            <a:ln w="9525" cmpd="sng">
              <a:noFill/>
            </a:ln>
          </p:spPr>
          <p:style>
            <a:lnRef idx="2">
              <a:schemeClr val="accent6"/>
            </a:lnRef>
            <a:fillRef idx="1">
              <a:schemeClr val="lt1"/>
            </a:fillRef>
            <a:effectRef idx="0">
              <a:schemeClr val="accent6"/>
            </a:effectRef>
            <a:fontRef idx="minor">
              <a:schemeClr val="dk1"/>
            </a:fontRef>
          </p:style>
          <p:txBody>
            <a:bodyPr wrap="square">
              <a:spAutoFit/>
            </a:bodyPr>
            <a:lstStyle/>
            <a:p>
              <a:pPr marL="85725" indent="-85725">
                <a:spcBef>
                  <a:spcPts val="600"/>
                </a:spcBef>
                <a:buFont typeface="Arial" panose="020B0604020202020204" pitchFamily="34" charset="0"/>
                <a:buChar char="•"/>
              </a:pPr>
              <a:r>
                <a:rPr lang="ja-JP" altLang="en-US" sz="1000" dirty="0">
                  <a:solidFill>
                    <a:schemeClr val="tx1"/>
                  </a:solidFill>
                  <a:latin typeface="メイリオ" panose="020B0604030504040204" pitchFamily="50" charset="-128"/>
                  <a:ea typeface="メイリオ" panose="020B0604030504040204" pitchFamily="50" charset="-128"/>
                </a:rPr>
                <a:t>国が認定した地方公共団体の地方創生の推進に向けた事業に対して、企業が寄附を行った場合に、法人関係税から税額控除する仕組み。</a:t>
              </a:r>
              <a:endParaRPr lang="en-US" altLang="ja-JP" sz="1000" dirty="0">
                <a:solidFill>
                  <a:schemeClr val="tx1"/>
                </a:solidFill>
                <a:latin typeface="メイリオ" panose="020B0604030504040204" pitchFamily="50" charset="-128"/>
                <a:ea typeface="メイリオ" panose="020B0604030504040204" pitchFamily="50" charset="-128"/>
              </a:endParaRPr>
            </a:p>
            <a:p>
              <a:pPr marL="85725" indent="-85725">
                <a:spcBef>
                  <a:spcPts val="600"/>
                </a:spcBef>
                <a:buFont typeface="Arial" panose="020B0604020202020204" pitchFamily="34" charset="0"/>
                <a:buChar char="•"/>
              </a:pPr>
              <a:r>
                <a:rPr lang="ja-JP" altLang="en-US" sz="1000" dirty="0">
                  <a:solidFill>
                    <a:schemeClr val="tx1"/>
                  </a:solidFill>
                  <a:latin typeface="メイリオ" panose="020B0604030504040204" pitchFamily="50" charset="-128"/>
                  <a:ea typeface="メイリオ" panose="020B0604030504040204" pitchFamily="50" charset="-128"/>
                </a:rPr>
                <a:t>令和２年度から制度改正により、損金算入による軽減効果（寄附額の約３割）と税額控除（寄附額の最大６割）により、 最大で寄附額の約９割が軽減、実質的な企業の負担が約１割まで圧縮。</a:t>
              </a:r>
              <a:endParaRPr lang="en-US" altLang="ja-JP" sz="1000" dirty="0">
                <a:solidFill>
                  <a:schemeClr val="tx1"/>
                </a:solidFill>
                <a:latin typeface="メイリオ" panose="020B0604030504040204" pitchFamily="50" charset="-128"/>
                <a:ea typeface="メイリオ" panose="020B0604030504040204" pitchFamily="50" charset="-128"/>
              </a:endParaRPr>
            </a:p>
          </p:txBody>
        </p:sp>
      </p:grpSp>
      <p:sp>
        <p:nvSpPr>
          <p:cNvPr id="25" name="テキスト ボックス 24"/>
          <p:cNvSpPr txBox="1"/>
          <p:nvPr/>
        </p:nvSpPr>
        <p:spPr>
          <a:xfrm>
            <a:off x="571553" y="3129972"/>
            <a:ext cx="3115712" cy="285884"/>
          </a:xfrm>
          <a:prstGeom prst="rect">
            <a:avLst/>
          </a:prstGeom>
          <a:noFill/>
        </p:spPr>
        <p:txBody>
          <a:bodyPr wrap="square" rtlCol="0">
            <a:spAutoFit/>
          </a:bodyPr>
          <a:lstStyle/>
          <a:p>
            <a:r>
              <a:rPr kumimoji="1" lang="ja-JP" altLang="en-US" sz="1200" b="1" dirty="0">
                <a:latin typeface="メイリオ" panose="020B0604030504040204" pitchFamily="50" charset="-128"/>
                <a:ea typeface="メイリオ" panose="020B0604030504040204" pitchFamily="50" charset="-128"/>
              </a:rPr>
              <a:t>■寄附金を活用した事業例（令和５年度）</a:t>
            </a:r>
          </a:p>
        </p:txBody>
      </p:sp>
      <p:graphicFrame>
        <p:nvGraphicFramePr>
          <p:cNvPr id="26" name="表 25"/>
          <p:cNvGraphicFramePr>
            <a:graphicFrameLocks noGrp="1"/>
          </p:cNvGraphicFramePr>
          <p:nvPr>
            <p:extLst>
              <p:ext uri="{D42A27DB-BD31-4B8C-83A1-F6EECF244321}">
                <p14:modId xmlns:p14="http://schemas.microsoft.com/office/powerpoint/2010/main" val="1624812705"/>
              </p:ext>
            </p:extLst>
          </p:nvPr>
        </p:nvGraphicFramePr>
        <p:xfrm>
          <a:off x="4242471" y="3177755"/>
          <a:ext cx="4095455" cy="3135997"/>
        </p:xfrm>
        <a:graphic>
          <a:graphicData uri="http://schemas.openxmlformats.org/drawingml/2006/table">
            <a:tbl>
              <a:tblPr firstRow="1" bandRow="1">
                <a:tableStyleId>{7DF18680-E054-41AD-8BC1-D1AEF772440D}</a:tableStyleId>
              </a:tblPr>
              <a:tblGrid>
                <a:gridCol w="944162">
                  <a:extLst>
                    <a:ext uri="{9D8B030D-6E8A-4147-A177-3AD203B41FA5}">
                      <a16:colId xmlns:a16="http://schemas.microsoft.com/office/drawing/2014/main" val="1157129171"/>
                    </a:ext>
                  </a:extLst>
                </a:gridCol>
                <a:gridCol w="3151293">
                  <a:extLst>
                    <a:ext uri="{9D8B030D-6E8A-4147-A177-3AD203B41FA5}">
                      <a16:colId xmlns:a16="http://schemas.microsoft.com/office/drawing/2014/main" val="11486830"/>
                    </a:ext>
                  </a:extLst>
                </a:gridCol>
              </a:tblGrid>
              <a:tr h="196087">
                <a:tc>
                  <a:txBody>
                    <a:bodyPr/>
                    <a:lstStyle/>
                    <a:p>
                      <a:pPr algn="ctr"/>
                      <a:r>
                        <a:rPr kumimoji="1" lang="ja-JP" altLang="en-US" sz="800" dirty="0"/>
                        <a:t>技術分野</a:t>
                      </a:r>
                    </a:p>
                  </a:txBody>
                  <a:tcPr marL="67369" marR="67369" marT="33685" marB="3368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70C0"/>
                    </a:solidFill>
                  </a:tcPr>
                </a:tc>
                <a:tc>
                  <a:txBody>
                    <a:bodyPr/>
                    <a:lstStyle/>
                    <a:p>
                      <a:pPr algn="ctr"/>
                      <a:r>
                        <a:rPr kumimoji="1" lang="ja-JP" altLang="en-US" sz="800" dirty="0"/>
                        <a:t>選定事業名</a:t>
                      </a:r>
                    </a:p>
                  </a:txBody>
                  <a:tcPr marL="67369" marR="67369" marT="33685" marB="3368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70C0"/>
                    </a:solidFill>
                  </a:tcPr>
                </a:tc>
                <a:extLst>
                  <a:ext uri="{0D108BD9-81ED-4DB2-BD59-A6C34878D82A}">
                    <a16:rowId xmlns:a16="http://schemas.microsoft.com/office/drawing/2014/main" val="2326587015"/>
                  </a:ext>
                </a:extLst>
              </a:tr>
              <a:tr h="176873">
                <a:tc rowSpan="2">
                  <a:txBody>
                    <a:bodyPr/>
                    <a:lstStyle/>
                    <a:p>
                      <a:pPr algn="ctr"/>
                      <a:r>
                        <a:rPr kumimoji="1" lang="ja-JP" altLang="en-US" sz="700" dirty="0">
                          <a:latin typeface="メイリオ" panose="020B0604030504040204" pitchFamily="50" charset="-128"/>
                          <a:ea typeface="メイリオ" panose="020B0604030504040204" pitchFamily="50" charset="-128"/>
                        </a:rPr>
                        <a:t>水素</a:t>
                      </a:r>
                    </a:p>
                  </a:txBody>
                  <a:tcPr marL="67369" marR="67369" marT="33685" marB="3368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r>
                        <a:rPr kumimoji="1" lang="en-US" altLang="ja-JP" sz="700" dirty="0">
                          <a:latin typeface="メイリオ" panose="020B0604030504040204" pitchFamily="50" charset="-128"/>
                          <a:ea typeface="メイリオ" panose="020B0604030504040204" pitchFamily="50" charset="-128"/>
                        </a:rPr>
                        <a:t>SOEC</a:t>
                      </a:r>
                      <a:r>
                        <a:rPr kumimoji="1" lang="ja-JP" altLang="en-US" sz="700" dirty="0">
                          <a:latin typeface="メイリオ" panose="020B0604030504040204" pitchFamily="50" charset="-128"/>
                          <a:ea typeface="メイリオ" panose="020B0604030504040204" pitchFamily="50" charset="-128"/>
                        </a:rPr>
                        <a:t>（固体酸化物形電解セル）水素製造装置の開発・実証</a:t>
                      </a:r>
                    </a:p>
                  </a:txBody>
                  <a:tcPr marL="67369" marR="67369"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65765002"/>
                  </a:ext>
                </a:extLst>
              </a:tr>
              <a:tr h="285284">
                <a:tc vMerge="1">
                  <a:txBody>
                    <a:bodyPr/>
                    <a:lstStyle/>
                    <a:p>
                      <a:pPr algn="ctr"/>
                      <a:endParaRPr kumimoji="1" lang="ja-JP" altLang="en-US" sz="700" dirty="0">
                        <a:latin typeface="メイリオ" panose="020B0604030504040204" pitchFamily="50" charset="-128"/>
                        <a:ea typeface="メイリオ" panose="020B0604030504040204" pitchFamily="50" charset="-128"/>
                      </a:endParaRPr>
                    </a:p>
                  </a:txBody>
                  <a:tcPr marL="67369" marR="67369" marT="33685" marB="33685" anchor="ctr"/>
                </a:tc>
                <a:tc>
                  <a:txBody>
                    <a:bodyPr/>
                    <a:lstStyle/>
                    <a:p>
                      <a:r>
                        <a:rPr kumimoji="1" lang="ja-JP" altLang="en-US" sz="700" dirty="0">
                          <a:latin typeface="メイリオ" panose="020B0604030504040204" pitchFamily="50" charset="-128"/>
                          <a:ea typeface="メイリオ" panose="020B0604030504040204" pitchFamily="50" charset="-128"/>
                        </a:rPr>
                        <a:t>小型水素容器の充填温度制御式多連型充填システムの開発・実証</a:t>
                      </a:r>
                      <a:endParaRPr kumimoji="1" lang="en-US" altLang="ja-JP" sz="700" dirty="0">
                        <a:latin typeface="メイリオ" panose="020B0604030504040204" pitchFamily="50" charset="-128"/>
                        <a:ea typeface="メイリオ" panose="020B0604030504040204" pitchFamily="50" charset="-128"/>
                      </a:endParaRPr>
                    </a:p>
                    <a:p>
                      <a:r>
                        <a:rPr kumimoji="1" lang="ja-JP" altLang="en-US" sz="700" dirty="0">
                          <a:latin typeface="メイリオ" panose="020B0604030504040204" pitchFamily="50" charset="-128"/>
                          <a:ea typeface="メイリオ" panose="020B0604030504040204" pitchFamily="50" charset="-128"/>
                        </a:rPr>
                        <a:t>及び水素マイクロモビリティの開発・利用実証</a:t>
                      </a:r>
                    </a:p>
                  </a:txBody>
                  <a:tcPr marL="67369" marR="67369"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85864325"/>
                  </a:ext>
                </a:extLst>
              </a:tr>
              <a:tr h="180300">
                <a:tc>
                  <a:txBody>
                    <a:bodyPr/>
                    <a:lstStyle/>
                    <a:p>
                      <a:pPr algn="ctr"/>
                      <a:r>
                        <a:rPr kumimoji="1" lang="ja-JP" altLang="en-US" sz="700" dirty="0">
                          <a:latin typeface="メイリオ" panose="020B0604030504040204" pitchFamily="50" charset="-128"/>
                          <a:ea typeface="メイリオ" panose="020B0604030504040204" pitchFamily="50" charset="-128"/>
                        </a:rPr>
                        <a:t>次世代燃料</a:t>
                      </a:r>
                    </a:p>
                  </a:txBody>
                  <a:tcPr marL="67369" marR="67369" marT="33685" marB="3368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r>
                        <a:rPr kumimoji="1" lang="ja-JP" altLang="en-US" sz="700" dirty="0">
                          <a:latin typeface="メイリオ" panose="020B0604030504040204" pitchFamily="50" charset="-128"/>
                          <a:ea typeface="メイリオ" panose="020B0604030504040204" pitchFamily="50" charset="-128"/>
                        </a:rPr>
                        <a:t>リニューアブルディーゼルを用いた建設・輸送分野における脱炭素化実証</a:t>
                      </a:r>
                    </a:p>
                  </a:txBody>
                  <a:tcPr marL="67369" marR="67369"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55035341"/>
                  </a:ext>
                </a:extLst>
              </a:tr>
              <a:tr h="290811">
                <a:tc>
                  <a:txBody>
                    <a:bodyPr/>
                    <a:lstStyle/>
                    <a:p>
                      <a:pPr algn="ctr"/>
                      <a:r>
                        <a:rPr kumimoji="1" lang="ja-JP" altLang="en-US" sz="700" dirty="0">
                          <a:latin typeface="メイリオ" panose="020B0604030504040204" pitchFamily="50" charset="-128"/>
                          <a:ea typeface="メイリオ" panose="020B0604030504040204" pitchFamily="50" charset="-128"/>
                        </a:rPr>
                        <a:t>二酸化炭素（</a:t>
                      </a:r>
                      <a:r>
                        <a:rPr kumimoji="1" lang="en-US" altLang="ja-JP" sz="700" dirty="0">
                          <a:latin typeface="メイリオ" panose="020B0604030504040204" pitchFamily="50" charset="-128"/>
                          <a:ea typeface="メイリオ" panose="020B0604030504040204" pitchFamily="50" charset="-128"/>
                        </a:rPr>
                        <a:t>CO2</a:t>
                      </a:r>
                      <a:r>
                        <a:rPr kumimoji="1" lang="ja-JP" altLang="en-US" sz="700" dirty="0">
                          <a:latin typeface="メイリオ" panose="020B0604030504040204" pitchFamily="50" charset="-128"/>
                          <a:ea typeface="メイリオ" panose="020B0604030504040204" pitchFamily="50" charset="-128"/>
                        </a:rPr>
                        <a:t>）</a:t>
                      </a:r>
                      <a:endParaRPr kumimoji="1" lang="en-US" altLang="ja-JP" sz="700" dirty="0">
                        <a:latin typeface="メイリオ" panose="020B0604030504040204" pitchFamily="50" charset="-128"/>
                        <a:ea typeface="メイリオ" panose="020B0604030504040204" pitchFamily="50" charset="-128"/>
                      </a:endParaRPr>
                    </a:p>
                    <a:p>
                      <a:pPr algn="ctr"/>
                      <a:r>
                        <a:rPr kumimoji="1" lang="ja-JP" altLang="en-US" sz="700" dirty="0">
                          <a:latin typeface="メイリオ" panose="020B0604030504040204" pitchFamily="50" charset="-128"/>
                          <a:ea typeface="メイリオ" panose="020B0604030504040204" pitchFamily="50" charset="-128"/>
                        </a:rPr>
                        <a:t>回収資源化技術</a:t>
                      </a:r>
                    </a:p>
                  </a:txBody>
                  <a:tcPr marL="67369" marR="67369" marT="33685" marB="3368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r>
                        <a:rPr kumimoji="1" lang="ja-JP" altLang="en-US" sz="700" dirty="0">
                          <a:latin typeface="メイリオ" panose="020B0604030504040204" pitchFamily="50" charset="-128"/>
                          <a:ea typeface="メイリオ" panose="020B0604030504040204" pitchFamily="50" charset="-128"/>
                        </a:rPr>
                        <a:t>炭酸金属粉を生成する</a:t>
                      </a:r>
                      <a:r>
                        <a:rPr kumimoji="1" lang="en-US" altLang="ja-JP" sz="700" dirty="0">
                          <a:latin typeface="メイリオ" panose="020B0604030504040204" pitchFamily="50" charset="-128"/>
                          <a:ea typeface="メイリオ" panose="020B0604030504040204" pitchFamily="50" charset="-128"/>
                        </a:rPr>
                        <a:t>CO2</a:t>
                      </a:r>
                      <a:r>
                        <a:rPr kumimoji="1" lang="ja-JP" altLang="en-US" sz="700" dirty="0">
                          <a:latin typeface="メイリオ" panose="020B0604030504040204" pitchFamily="50" charset="-128"/>
                          <a:ea typeface="メイリオ" panose="020B0604030504040204" pitchFamily="50" charset="-128"/>
                        </a:rPr>
                        <a:t>回収・資源化技術と装置の開発・実証</a:t>
                      </a:r>
                      <a:endParaRPr kumimoji="1" lang="en-US" altLang="ja-JP" sz="700" dirty="0">
                        <a:latin typeface="メイリオ" panose="020B0604030504040204" pitchFamily="50" charset="-128"/>
                        <a:ea typeface="メイリオ" panose="020B0604030504040204" pitchFamily="50" charset="-128"/>
                      </a:endParaRPr>
                    </a:p>
                    <a:p>
                      <a:r>
                        <a:rPr kumimoji="1" lang="ja-JP" altLang="en-US" sz="700" dirty="0">
                          <a:latin typeface="メイリオ" panose="020B0604030504040204" pitchFamily="50" charset="-128"/>
                          <a:ea typeface="メイリオ" panose="020B0604030504040204" pitchFamily="50" charset="-128"/>
                        </a:rPr>
                        <a:t>及び炭酸金属粉を原料とした製品の商用化</a:t>
                      </a:r>
                    </a:p>
                  </a:txBody>
                  <a:tcPr marL="67369" marR="67369"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86138485"/>
                  </a:ext>
                </a:extLst>
              </a:tr>
              <a:tr h="285284">
                <a:tc rowSpan="2">
                  <a:txBody>
                    <a:bodyPr/>
                    <a:lstStyle/>
                    <a:p>
                      <a:pPr algn="ctr"/>
                      <a:r>
                        <a:rPr kumimoji="1" lang="ja-JP" altLang="en-US" sz="700" dirty="0">
                          <a:latin typeface="メイリオ" panose="020B0604030504040204" pitchFamily="50" charset="-128"/>
                          <a:ea typeface="メイリオ" panose="020B0604030504040204" pitchFamily="50" charset="-128"/>
                        </a:rPr>
                        <a:t>再生可能</a:t>
                      </a:r>
                      <a:endParaRPr kumimoji="1" lang="en-US" altLang="ja-JP" sz="700" dirty="0">
                        <a:latin typeface="メイリオ" panose="020B0604030504040204" pitchFamily="50" charset="-128"/>
                        <a:ea typeface="メイリオ" panose="020B0604030504040204" pitchFamily="50" charset="-128"/>
                      </a:endParaRPr>
                    </a:p>
                    <a:p>
                      <a:pPr algn="ctr"/>
                      <a:r>
                        <a:rPr kumimoji="1" lang="ja-JP" altLang="en-US" sz="700" dirty="0">
                          <a:latin typeface="メイリオ" panose="020B0604030504040204" pitchFamily="50" charset="-128"/>
                          <a:ea typeface="メイリオ" panose="020B0604030504040204" pitchFamily="50" charset="-128"/>
                        </a:rPr>
                        <a:t>エネルギー</a:t>
                      </a:r>
                    </a:p>
                  </a:txBody>
                  <a:tcPr marL="67369" marR="67369" marT="33685" marB="3368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r>
                        <a:rPr kumimoji="1" lang="ja-JP" altLang="en-US" sz="700" dirty="0">
                          <a:latin typeface="メイリオ" panose="020B0604030504040204" pitchFamily="50" charset="-128"/>
                          <a:ea typeface="メイリオ" panose="020B0604030504040204" pitchFamily="50" charset="-128"/>
                        </a:rPr>
                        <a:t>未利用バイオマス資源の前処理技術による高効率メタン化システムの</a:t>
                      </a:r>
                      <a:endParaRPr kumimoji="1" lang="en-US" altLang="ja-JP" sz="700" dirty="0">
                        <a:latin typeface="メイリオ" panose="020B0604030504040204" pitchFamily="50" charset="-128"/>
                        <a:ea typeface="メイリオ" panose="020B0604030504040204" pitchFamily="50" charset="-128"/>
                      </a:endParaRPr>
                    </a:p>
                    <a:p>
                      <a:r>
                        <a:rPr kumimoji="1" lang="ja-JP" altLang="en-US" sz="700" dirty="0">
                          <a:latin typeface="メイリオ" panose="020B0604030504040204" pitchFamily="50" charset="-128"/>
                          <a:ea typeface="メイリオ" panose="020B0604030504040204" pitchFamily="50" charset="-128"/>
                        </a:rPr>
                        <a:t>開発・実証</a:t>
                      </a:r>
                    </a:p>
                  </a:txBody>
                  <a:tcPr marL="67369" marR="67369"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57696516"/>
                  </a:ext>
                </a:extLst>
              </a:tr>
              <a:tr h="176873">
                <a:tc vMerge="1">
                  <a:txBody>
                    <a:bodyPr/>
                    <a:lstStyle/>
                    <a:p>
                      <a:pPr algn="ctr"/>
                      <a:endParaRPr kumimoji="1" lang="ja-JP" altLang="en-US" sz="700" dirty="0">
                        <a:latin typeface="メイリオ" panose="020B0604030504040204" pitchFamily="50" charset="-128"/>
                        <a:ea typeface="メイリオ" panose="020B0604030504040204" pitchFamily="50" charset="-128"/>
                      </a:endParaRPr>
                    </a:p>
                  </a:txBody>
                  <a:tcPr marL="67369" marR="67369" marT="33685" marB="33685"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700" dirty="0">
                          <a:latin typeface="メイリオ" panose="020B0604030504040204" pitchFamily="50" charset="-128"/>
                          <a:ea typeface="メイリオ" panose="020B0604030504040204" pitchFamily="50" charset="-128"/>
                        </a:rPr>
                        <a:t>燃料電池を備えたバイオマスガス化発電用タール改質触媒の開発・実証</a:t>
                      </a:r>
                    </a:p>
                  </a:txBody>
                  <a:tcPr marL="67369" marR="67369"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41838341"/>
                  </a:ext>
                </a:extLst>
              </a:tr>
              <a:tr h="176873">
                <a:tc rowSpan="3">
                  <a:txBody>
                    <a:bodyPr/>
                    <a:lstStyle/>
                    <a:p>
                      <a:pPr algn="ctr"/>
                      <a:r>
                        <a:rPr kumimoji="1" lang="ja-JP" altLang="en-US" sz="700" dirty="0">
                          <a:latin typeface="メイリオ" panose="020B0604030504040204" pitchFamily="50" charset="-128"/>
                          <a:ea typeface="メイリオ" panose="020B0604030504040204" pitchFamily="50" charset="-128"/>
                        </a:rPr>
                        <a:t>省エネルギー</a:t>
                      </a:r>
                    </a:p>
                  </a:txBody>
                  <a:tcPr marL="67369" marR="67369" marT="33685" marB="3368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r>
                        <a:rPr kumimoji="1" lang="ja-JP" altLang="en-US" sz="700" dirty="0">
                          <a:latin typeface="メイリオ" panose="020B0604030504040204" pitchFamily="50" charset="-128"/>
                          <a:ea typeface="メイリオ" panose="020B0604030504040204" pitchFamily="50" charset="-128"/>
                        </a:rPr>
                        <a:t>ステンレス密封長寿命不燃真空断熱パネル技術開発・実証</a:t>
                      </a:r>
                    </a:p>
                  </a:txBody>
                  <a:tcPr marL="67369" marR="67369"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45139866"/>
                  </a:ext>
                </a:extLst>
              </a:tr>
              <a:tr h="285284">
                <a:tc vMerge="1">
                  <a:txBody>
                    <a:bodyPr/>
                    <a:lstStyle/>
                    <a:p>
                      <a:pPr algn="ctr"/>
                      <a:endParaRPr kumimoji="1" lang="ja-JP" altLang="en-US" sz="700" dirty="0">
                        <a:latin typeface="メイリオ" panose="020B0604030504040204" pitchFamily="50" charset="-128"/>
                        <a:ea typeface="メイリオ" panose="020B0604030504040204" pitchFamily="50" charset="-128"/>
                      </a:endParaRPr>
                    </a:p>
                  </a:txBody>
                  <a:tcPr marL="67369" marR="67369" marT="33685" marB="33685" anchor="ctr"/>
                </a:tc>
                <a:tc>
                  <a:txBody>
                    <a:bodyPr/>
                    <a:lstStyle/>
                    <a:p>
                      <a:r>
                        <a:rPr kumimoji="1" lang="ja-JP" altLang="en-US" sz="700" dirty="0">
                          <a:latin typeface="メイリオ" panose="020B0604030504040204" pitchFamily="50" charset="-128"/>
                          <a:ea typeface="メイリオ" panose="020B0604030504040204" pitchFamily="50" charset="-128"/>
                        </a:rPr>
                        <a:t>産業分野のエネルギー高効率化に寄与するハイパワーレーザーシステムの高精度ターゲット連続供給照射技術開発・実証</a:t>
                      </a:r>
                    </a:p>
                  </a:txBody>
                  <a:tcPr marL="67369" marR="67369"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14564332"/>
                  </a:ext>
                </a:extLst>
              </a:tr>
              <a:tr h="176873">
                <a:tc vMerge="1">
                  <a:txBody>
                    <a:bodyPr/>
                    <a:lstStyle/>
                    <a:p>
                      <a:pPr algn="ctr"/>
                      <a:endParaRPr kumimoji="1" lang="en-US" altLang="ja-JP" sz="700" dirty="0">
                        <a:latin typeface="メイリオ" panose="020B0604030504040204" pitchFamily="50" charset="-128"/>
                        <a:ea typeface="メイリオ" panose="020B0604030504040204" pitchFamily="50" charset="-128"/>
                      </a:endParaRPr>
                    </a:p>
                  </a:txBody>
                  <a:tcPr marL="67369" marR="67369" marT="33685" marB="33685" anchor="ctr"/>
                </a:tc>
                <a:tc>
                  <a:txBody>
                    <a:bodyPr/>
                    <a:lstStyle/>
                    <a:p>
                      <a:r>
                        <a:rPr kumimoji="1" lang="ja-JP" altLang="en-US" sz="700" dirty="0">
                          <a:latin typeface="メイリオ" panose="020B0604030504040204" pitchFamily="50" charset="-128"/>
                          <a:ea typeface="メイリオ" panose="020B0604030504040204" pitchFamily="50" charset="-128"/>
                        </a:rPr>
                        <a:t>放射冷却素材の建築物への適用に向けた建材開発・実証</a:t>
                      </a:r>
                    </a:p>
                  </a:txBody>
                  <a:tcPr marL="67369" marR="67369"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69039334"/>
                  </a:ext>
                </a:extLst>
              </a:tr>
              <a:tr h="288000">
                <a:tc rowSpan="3">
                  <a:txBody>
                    <a:bodyPr/>
                    <a:lstStyle/>
                    <a:p>
                      <a:pPr algn="ctr"/>
                      <a:r>
                        <a:rPr kumimoji="1" lang="ja-JP" altLang="en-US" sz="700" dirty="0">
                          <a:latin typeface="メイリオ" panose="020B0604030504040204" pitchFamily="50" charset="-128"/>
                          <a:ea typeface="メイリオ" panose="020B0604030504040204" pitchFamily="50" charset="-128"/>
                        </a:rPr>
                        <a:t>リサイクル</a:t>
                      </a:r>
                      <a:endParaRPr kumimoji="1" lang="en-US" altLang="ja-JP" sz="700" dirty="0">
                        <a:latin typeface="メイリオ" panose="020B0604030504040204" pitchFamily="50" charset="-128"/>
                        <a:ea typeface="メイリオ" panose="020B0604030504040204" pitchFamily="50" charset="-128"/>
                      </a:endParaRPr>
                    </a:p>
                  </a:txBody>
                  <a:tcPr marL="67369" marR="67369" marT="33685" marB="3368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r>
                        <a:rPr kumimoji="1" lang="ja-JP" altLang="en-US" sz="700" dirty="0">
                          <a:latin typeface="メイリオ" panose="020B0604030504040204" pitchFamily="50" charset="-128"/>
                          <a:ea typeface="メイリオ" panose="020B0604030504040204" pitchFamily="50" charset="-128"/>
                        </a:rPr>
                        <a:t>マイクロ波加熱技術を適用した小型分散型ケミカルリサイクルシステム</a:t>
                      </a:r>
                      <a:endParaRPr kumimoji="1" lang="en-US" altLang="ja-JP" sz="700" dirty="0">
                        <a:latin typeface="メイリオ" panose="020B0604030504040204" pitchFamily="50" charset="-128"/>
                        <a:ea typeface="メイリオ" panose="020B0604030504040204" pitchFamily="50" charset="-128"/>
                      </a:endParaRPr>
                    </a:p>
                    <a:p>
                      <a:r>
                        <a:rPr kumimoji="1" lang="ja-JP" altLang="en-US" sz="700" dirty="0">
                          <a:latin typeface="メイリオ" panose="020B0604030504040204" pitchFamily="50" charset="-128"/>
                          <a:ea typeface="メイリオ" panose="020B0604030504040204" pitchFamily="50" charset="-128"/>
                        </a:rPr>
                        <a:t>構築の開発・実証</a:t>
                      </a:r>
                    </a:p>
                  </a:txBody>
                  <a:tcPr marL="67369" marR="67369"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54503732"/>
                  </a:ext>
                </a:extLst>
              </a:tr>
              <a:tr h="149771">
                <a:tc vMerge="1">
                  <a:txBody>
                    <a:bodyPr/>
                    <a:lstStyle/>
                    <a:p>
                      <a:pPr algn="ctr"/>
                      <a:endParaRPr kumimoji="1" lang="en-US" altLang="ja-JP" sz="700" dirty="0">
                        <a:latin typeface="メイリオ" panose="020B0604030504040204" pitchFamily="50" charset="-128"/>
                        <a:ea typeface="メイリオ" panose="020B0604030504040204" pitchFamily="50" charset="-128"/>
                      </a:endParaRPr>
                    </a:p>
                  </a:txBody>
                  <a:tcPr marL="67369" marR="67369" marT="33685" marB="33685" anchor="ctr">
                    <a:lnT w="6350" cap="flat" cmpd="sng" algn="ctr">
                      <a:solidFill>
                        <a:srgbClr val="FF0000"/>
                      </a:solidFill>
                      <a:prstDash val="solid"/>
                      <a:round/>
                      <a:headEnd type="none" w="med" len="med"/>
                      <a:tailEnd type="none" w="med" len="med"/>
                    </a:lnT>
                  </a:tcPr>
                </a:tc>
                <a:tc>
                  <a:txBody>
                    <a:bodyPr/>
                    <a:lstStyle/>
                    <a:p>
                      <a:r>
                        <a:rPr kumimoji="1" lang="ja-JP" altLang="en-US" sz="700" dirty="0">
                          <a:latin typeface="メイリオ" panose="020B0604030504040204" pitchFamily="50" charset="-128"/>
                          <a:ea typeface="メイリオ" panose="020B0604030504040204" pitchFamily="50" charset="-128"/>
                        </a:rPr>
                        <a:t>半導体・電子部品製造工場から排出される廃液からの窒素資源回収</a:t>
                      </a:r>
                    </a:p>
                  </a:txBody>
                  <a:tcPr marL="67369" marR="67369"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28667643"/>
                  </a:ext>
                </a:extLst>
              </a:tr>
              <a:tr h="176873">
                <a:tc vMerge="1">
                  <a:txBody>
                    <a:bodyPr/>
                    <a:lstStyle/>
                    <a:p>
                      <a:pPr algn="ctr"/>
                      <a:endParaRPr kumimoji="1" lang="en-US" altLang="ja-JP" sz="700" dirty="0">
                        <a:latin typeface="メイリオ" panose="020B0604030504040204" pitchFamily="50" charset="-128"/>
                        <a:ea typeface="メイリオ" panose="020B0604030504040204" pitchFamily="50" charset="-128"/>
                      </a:endParaRPr>
                    </a:p>
                  </a:txBody>
                  <a:tcPr marL="67369" marR="67369" marT="33685" marB="33685" anchor="ctr"/>
                </a:tc>
                <a:tc>
                  <a:txBody>
                    <a:bodyPr/>
                    <a:lstStyle/>
                    <a:p>
                      <a:r>
                        <a:rPr kumimoji="1" lang="ja-JP" altLang="en-US" sz="700" dirty="0">
                          <a:latin typeface="メイリオ" panose="020B0604030504040204" pitchFamily="50" charset="-128"/>
                          <a:ea typeface="メイリオ" panose="020B0604030504040204" pitchFamily="50" charset="-128"/>
                        </a:rPr>
                        <a:t>もみ殻の活用による地域・窒素循環システム開発</a:t>
                      </a:r>
                    </a:p>
                  </a:txBody>
                  <a:tcPr marL="67369" marR="67369"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71829079"/>
                  </a:ext>
                </a:extLst>
              </a:tr>
              <a:tr h="290811">
                <a:tc>
                  <a:txBody>
                    <a:bodyPr/>
                    <a:lstStyle/>
                    <a:p>
                      <a:pPr algn="ctr"/>
                      <a:r>
                        <a:rPr kumimoji="1" lang="ja-JP" altLang="en-US" sz="700" dirty="0">
                          <a:latin typeface="メイリオ" panose="020B0604030504040204" pitchFamily="50" charset="-128"/>
                          <a:ea typeface="メイリオ" panose="020B0604030504040204" pitchFamily="50" charset="-128"/>
                        </a:rPr>
                        <a:t>エネルギー</a:t>
                      </a:r>
                      <a:endParaRPr kumimoji="1" lang="en-US" altLang="ja-JP" sz="700" dirty="0">
                        <a:latin typeface="メイリオ" panose="020B0604030504040204" pitchFamily="50" charset="-128"/>
                        <a:ea typeface="メイリオ" panose="020B0604030504040204" pitchFamily="50" charset="-128"/>
                      </a:endParaRPr>
                    </a:p>
                    <a:p>
                      <a:pPr algn="ctr"/>
                      <a:r>
                        <a:rPr kumimoji="1" lang="ja-JP" altLang="en-US" sz="700" dirty="0">
                          <a:latin typeface="メイリオ" panose="020B0604030504040204" pitchFamily="50" charset="-128"/>
                          <a:ea typeface="メイリオ" panose="020B0604030504040204" pitchFamily="50" charset="-128"/>
                        </a:rPr>
                        <a:t>マネジメント</a:t>
                      </a:r>
                      <a:endParaRPr kumimoji="1" lang="en-US" altLang="ja-JP" sz="700" dirty="0">
                        <a:latin typeface="メイリオ" panose="020B0604030504040204" pitchFamily="50" charset="-128"/>
                        <a:ea typeface="メイリオ" panose="020B0604030504040204" pitchFamily="50" charset="-128"/>
                      </a:endParaRPr>
                    </a:p>
                  </a:txBody>
                  <a:tcPr marL="67369" marR="67369" marT="33685" marB="3368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r>
                        <a:rPr kumimoji="1" lang="ja-JP" altLang="en-US" sz="700" dirty="0">
                          <a:latin typeface="メイリオ" panose="020B0604030504040204" pitchFamily="50" charset="-128"/>
                          <a:ea typeface="メイリオ" panose="020B0604030504040204" pitchFamily="50" charset="-128"/>
                        </a:rPr>
                        <a:t>次世代型太陽電池とエネルギーマネジメントシステムを搭載した</a:t>
                      </a:r>
                      <a:endParaRPr kumimoji="1" lang="en-US" altLang="ja-JP" sz="700" dirty="0">
                        <a:latin typeface="メイリオ" panose="020B0604030504040204" pitchFamily="50" charset="-128"/>
                        <a:ea typeface="メイリオ" panose="020B0604030504040204" pitchFamily="50" charset="-128"/>
                      </a:endParaRPr>
                    </a:p>
                    <a:p>
                      <a:r>
                        <a:rPr kumimoji="1" lang="ja-JP" altLang="en-US" sz="700" dirty="0">
                          <a:latin typeface="メイリオ" panose="020B0604030504040204" pitchFamily="50" charset="-128"/>
                          <a:ea typeface="メイリオ" panose="020B0604030504040204" pitchFamily="50" charset="-128"/>
                        </a:rPr>
                        <a:t>燃料電池船の開発・実証</a:t>
                      </a:r>
                    </a:p>
                  </a:txBody>
                  <a:tcPr marL="67369" marR="67369"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26701706"/>
                  </a:ext>
                </a:extLst>
              </a:tr>
            </a:tbl>
          </a:graphicData>
        </a:graphic>
      </p:graphicFrame>
      <p:grpSp>
        <p:nvGrpSpPr>
          <p:cNvPr id="48" name="グループ化 47"/>
          <p:cNvGrpSpPr/>
          <p:nvPr/>
        </p:nvGrpSpPr>
        <p:grpSpPr>
          <a:xfrm>
            <a:off x="5038353" y="1310825"/>
            <a:ext cx="2969366" cy="1173728"/>
            <a:chOff x="179512" y="3466976"/>
            <a:chExt cx="8552708" cy="3380704"/>
          </a:xfrm>
        </p:grpSpPr>
        <p:cxnSp>
          <p:nvCxnSpPr>
            <p:cNvPr id="49" name="直線矢印コネクタ 48"/>
            <p:cNvCxnSpPr/>
            <p:nvPr/>
          </p:nvCxnSpPr>
          <p:spPr>
            <a:xfrm flipV="1">
              <a:off x="2195978" y="5148590"/>
              <a:ext cx="1406915" cy="18097"/>
            </a:xfrm>
            <a:prstGeom prst="straightConnector1">
              <a:avLst/>
            </a:prstGeom>
            <a:ln w="73025">
              <a:tailEnd type="triangle"/>
            </a:ln>
            <a:effectLst>
              <a:outerShdw blurRad="50800" dist="38100" dir="5400000" algn="t" rotWithShape="0">
                <a:prstClr val="black">
                  <a:alpha val="40000"/>
                </a:prstClr>
              </a:outerShdw>
            </a:effectLst>
          </p:spPr>
          <p:style>
            <a:lnRef idx="3">
              <a:schemeClr val="dk1"/>
            </a:lnRef>
            <a:fillRef idx="0">
              <a:schemeClr val="dk1"/>
            </a:fillRef>
            <a:effectRef idx="2">
              <a:schemeClr val="dk1"/>
            </a:effectRef>
            <a:fontRef idx="minor">
              <a:schemeClr val="tx1"/>
            </a:fontRef>
          </p:style>
        </p:cxnSp>
        <p:pic>
          <p:nvPicPr>
            <p:cNvPr id="50" name="図 49"/>
            <p:cNvPicPr>
              <a:picLocks noChangeAspect="1"/>
            </p:cNvPicPr>
            <p:nvPr/>
          </p:nvPicPr>
          <p:blipFill>
            <a:blip r:embed="rId2"/>
            <a:stretch>
              <a:fillRect/>
            </a:stretch>
          </p:blipFill>
          <p:spPr>
            <a:xfrm>
              <a:off x="755576" y="3466976"/>
              <a:ext cx="1474585" cy="1548934"/>
            </a:xfrm>
            <a:prstGeom prst="rect">
              <a:avLst/>
            </a:prstGeom>
          </p:spPr>
        </p:pic>
        <p:pic>
          <p:nvPicPr>
            <p:cNvPr id="51" name="図 50"/>
            <p:cNvPicPr>
              <a:picLocks noChangeAspect="1"/>
            </p:cNvPicPr>
            <p:nvPr/>
          </p:nvPicPr>
          <p:blipFill>
            <a:blip r:embed="rId3"/>
            <a:stretch>
              <a:fillRect/>
            </a:stretch>
          </p:blipFill>
          <p:spPr>
            <a:xfrm>
              <a:off x="3902788" y="3977042"/>
              <a:ext cx="1461302" cy="2079330"/>
            </a:xfrm>
            <a:prstGeom prst="rect">
              <a:avLst/>
            </a:prstGeom>
          </p:spPr>
        </p:pic>
        <p:pic>
          <p:nvPicPr>
            <p:cNvPr id="52" name="図 51"/>
            <p:cNvPicPr>
              <a:picLocks noChangeAspect="1"/>
            </p:cNvPicPr>
            <p:nvPr/>
          </p:nvPicPr>
          <p:blipFill>
            <a:blip r:embed="rId4"/>
            <a:stretch>
              <a:fillRect/>
            </a:stretch>
          </p:blipFill>
          <p:spPr>
            <a:xfrm>
              <a:off x="179512" y="5257110"/>
              <a:ext cx="2702589" cy="1471707"/>
            </a:xfrm>
            <a:prstGeom prst="rect">
              <a:avLst/>
            </a:prstGeom>
          </p:spPr>
        </p:pic>
        <p:pic>
          <p:nvPicPr>
            <p:cNvPr id="53" name="図 52"/>
            <p:cNvPicPr>
              <a:picLocks noChangeAspect="1"/>
            </p:cNvPicPr>
            <p:nvPr/>
          </p:nvPicPr>
          <p:blipFill>
            <a:blip r:embed="rId5"/>
            <a:stretch>
              <a:fillRect/>
            </a:stretch>
          </p:blipFill>
          <p:spPr>
            <a:xfrm>
              <a:off x="6722479" y="4270953"/>
              <a:ext cx="2009741" cy="1766136"/>
            </a:xfrm>
            <a:prstGeom prst="rect">
              <a:avLst/>
            </a:prstGeom>
          </p:spPr>
        </p:pic>
        <p:pic>
          <p:nvPicPr>
            <p:cNvPr id="54" name="図 53"/>
            <p:cNvPicPr>
              <a:picLocks noChangeAspect="1"/>
            </p:cNvPicPr>
            <p:nvPr/>
          </p:nvPicPr>
          <p:blipFill>
            <a:blip r:embed="rId6"/>
            <a:stretch>
              <a:fillRect/>
            </a:stretch>
          </p:blipFill>
          <p:spPr>
            <a:xfrm flipH="1">
              <a:off x="5748658" y="3837517"/>
              <a:ext cx="663253" cy="948110"/>
            </a:xfrm>
            <a:prstGeom prst="rect">
              <a:avLst/>
            </a:prstGeom>
          </p:spPr>
        </p:pic>
        <p:pic>
          <p:nvPicPr>
            <p:cNvPr id="55" name="図 54"/>
            <p:cNvPicPr>
              <a:picLocks noChangeAspect="1"/>
            </p:cNvPicPr>
            <p:nvPr/>
          </p:nvPicPr>
          <p:blipFill>
            <a:blip r:embed="rId7"/>
            <a:stretch>
              <a:fillRect/>
            </a:stretch>
          </p:blipFill>
          <p:spPr>
            <a:xfrm>
              <a:off x="2381863" y="4733042"/>
              <a:ext cx="856910" cy="773008"/>
            </a:xfrm>
            <a:prstGeom prst="rect">
              <a:avLst/>
            </a:prstGeom>
            <a:ln w="31750">
              <a:solidFill>
                <a:schemeClr val="dk1">
                  <a:shade val="95000"/>
                  <a:satMod val="105000"/>
                </a:schemeClr>
              </a:solidFill>
            </a:ln>
          </p:spPr>
        </p:pic>
        <p:sp>
          <p:nvSpPr>
            <p:cNvPr id="56" name="正方形/長方形 55"/>
            <p:cNvSpPr/>
            <p:nvPr/>
          </p:nvSpPr>
          <p:spPr>
            <a:xfrm>
              <a:off x="5593095" y="5472204"/>
              <a:ext cx="1098569" cy="576221"/>
            </a:xfrm>
            <a:prstGeom prst="rect">
              <a:avLst/>
            </a:prstGeom>
          </p:spPr>
          <p:txBody>
            <a:bodyPr wrap="square">
              <a:spAutoFit/>
            </a:bodyPr>
            <a:lstStyle/>
            <a:p>
              <a:r>
                <a:rPr lang="ja-JP" altLang="en-US" sz="700" b="1" dirty="0">
                  <a:latin typeface="HG丸ｺﾞｼｯｸM-PRO" panose="020F0600000000000000" pitchFamily="50" charset="-128"/>
                  <a:ea typeface="HG丸ｺﾞｼｯｸM-PRO" panose="020F0600000000000000" pitchFamily="50" charset="-128"/>
                  <a:cs typeface="Meiryo UI" panose="020B0604030504040204" pitchFamily="50" charset="-128"/>
                </a:rPr>
                <a:t>寄附</a:t>
              </a:r>
              <a:endParaRPr lang="ja-JP" altLang="en-US" sz="700" b="1" dirty="0">
                <a:latin typeface="HG丸ｺﾞｼｯｸM-PRO" panose="020F0600000000000000" pitchFamily="50" charset="-128"/>
                <a:ea typeface="HG丸ｺﾞｼｯｸM-PRO" panose="020F0600000000000000" pitchFamily="50" charset="-128"/>
              </a:endParaRPr>
            </a:p>
          </p:txBody>
        </p:sp>
        <p:sp>
          <p:nvSpPr>
            <p:cNvPr id="57" name="タイトル 16"/>
            <p:cNvSpPr txBox="1">
              <a:spLocks/>
            </p:cNvSpPr>
            <p:nvPr/>
          </p:nvSpPr>
          <p:spPr>
            <a:xfrm>
              <a:off x="3742951" y="6316052"/>
              <a:ext cx="4148114" cy="531628"/>
            </a:xfrm>
            <a:prstGeom prst="rect">
              <a:avLst/>
            </a:prstGeom>
            <a:noFill/>
            <a:ln w="9525" cap="flat" cmpd="sng" algn="ctr">
              <a:noFill/>
              <a:prstDash val="solid"/>
            </a:ln>
            <a:effectLst/>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0" marR="0" lvl="0" indent="0" algn="l" defTabSz="914400" rtl="0" eaLnBrk="1" fontAlgn="auto" latinLnBrk="0" hangingPunct="1">
                <a:lnSpc>
                  <a:spcPts val="1800"/>
                </a:lnSpc>
                <a:spcBef>
                  <a:spcPct val="0"/>
                </a:spcBef>
                <a:spcAft>
                  <a:spcPts val="0"/>
                </a:spcAft>
                <a:buClrTx/>
                <a:buSzTx/>
                <a:buFontTx/>
                <a:buNone/>
                <a:tabLst/>
                <a:defRPr/>
              </a:pPr>
              <a:r>
                <a:rPr lang="ja-JP" altLang="en-US" sz="600" dirty="0">
                  <a:latin typeface="メイリオ" panose="020B0604030504040204" pitchFamily="50" charset="-128"/>
                  <a:ea typeface="メイリオ" panose="020B0604030504040204" pitchFamily="50" charset="-128"/>
                  <a:cs typeface="Meiryo UI" panose="020B0604030504040204" pitchFamily="50" charset="-128"/>
                </a:rPr>
                <a:t>寄附金額：１回あたり</a:t>
              </a:r>
              <a:r>
                <a:rPr lang="en-US" altLang="ja-JP" sz="600" dirty="0">
                  <a:latin typeface="メイリオ" panose="020B0604030504040204" pitchFamily="50" charset="-128"/>
                  <a:ea typeface="メイリオ" panose="020B0604030504040204" pitchFamily="50" charset="-128"/>
                  <a:cs typeface="Meiryo UI" panose="020B0604030504040204" pitchFamily="50" charset="-128"/>
                </a:rPr>
                <a:t>10</a:t>
              </a:r>
              <a:r>
                <a:rPr lang="ja-JP" altLang="en-US" sz="600" dirty="0">
                  <a:latin typeface="メイリオ" panose="020B0604030504040204" pitchFamily="50" charset="-128"/>
                  <a:ea typeface="メイリオ" panose="020B0604030504040204" pitchFamily="50" charset="-128"/>
                  <a:cs typeface="Meiryo UI" panose="020B0604030504040204" pitchFamily="50" charset="-128"/>
                </a:rPr>
                <a:t>万円以上</a:t>
              </a:r>
            </a:p>
          </p:txBody>
        </p:sp>
        <p:cxnSp>
          <p:nvCxnSpPr>
            <p:cNvPr id="58" name="直線矢印コネクタ 57"/>
            <p:cNvCxnSpPr/>
            <p:nvPr/>
          </p:nvCxnSpPr>
          <p:spPr>
            <a:xfrm flipV="1">
              <a:off x="5450786" y="5157192"/>
              <a:ext cx="1162740" cy="18097"/>
            </a:xfrm>
            <a:prstGeom prst="straightConnector1">
              <a:avLst/>
            </a:prstGeom>
            <a:ln w="73025">
              <a:tailEnd type="triangle"/>
            </a:ln>
            <a:effectLst>
              <a:outerShdw blurRad="50800" dist="38100" dir="5400000" algn="t" rotWithShape="0">
                <a:prstClr val="black">
                  <a:alpha val="40000"/>
                </a:prstClr>
              </a:outerShdw>
            </a:effectLst>
          </p:spPr>
          <p:style>
            <a:lnRef idx="3">
              <a:schemeClr val="dk1"/>
            </a:lnRef>
            <a:fillRef idx="0">
              <a:schemeClr val="dk1"/>
            </a:fillRef>
            <a:effectRef idx="2">
              <a:schemeClr val="dk1"/>
            </a:effectRef>
            <a:fontRef idx="minor">
              <a:schemeClr val="tx1"/>
            </a:fontRef>
          </p:style>
        </p:cxnSp>
      </p:grpSp>
      <p:sp>
        <p:nvSpPr>
          <p:cNvPr id="59" name="タイトル 16"/>
          <p:cNvSpPr txBox="1">
            <a:spLocks/>
          </p:cNvSpPr>
          <p:nvPr/>
        </p:nvSpPr>
        <p:spPr>
          <a:xfrm>
            <a:off x="6237185" y="2358367"/>
            <a:ext cx="1755195" cy="305548"/>
          </a:xfrm>
          <a:prstGeom prst="rect">
            <a:avLst/>
          </a:prstGeom>
          <a:noFill/>
          <a:ln w="9525" cap="flat" cmpd="sng" algn="ctr">
            <a:noFill/>
            <a:prstDash val="solid"/>
          </a:ln>
          <a:effectLst/>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0" marR="0" lvl="0" indent="0" algn="l" defTabSz="914400" rtl="0" eaLnBrk="1" fontAlgn="auto" latinLnBrk="0" hangingPunct="1">
              <a:lnSpc>
                <a:spcPts val="1800"/>
              </a:lnSpc>
              <a:spcBef>
                <a:spcPct val="0"/>
              </a:spcBef>
              <a:spcAft>
                <a:spcPts val="0"/>
              </a:spcAft>
              <a:buClrTx/>
              <a:buSzTx/>
              <a:buFontTx/>
              <a:buNone/>
              <a:tabLst/>
              <a:defRPr/>
            </a:pPr>
            <a:r>
              <a:rPr kumimoji="1" lang="ja-JP" altLang="en-US" sz="1400" b="1" i="0" u="none" strike="noStrike" kern="1200" cap="none" spc="-150" normalizeH="0" baseline="0" noProof="0" dirty="0">
                <a:ln>
                  <a:noFill/>
                </a:ln>
                <a:solidFill>
                  <a:srgbClr val="FF0066"/>
                </a:solidFill>
                <a:uLnTx/>
                <a:uFillTx/>
                <a:latin typeface="メイリオ" panose="020B0604030504040204" pitchFamily="50" charset="-128"/>
                <a:ea typeface="メイリオ" panose="020B0604030504040204" pitchFamily="50" charset="-128"/>
                <a:cs typeface="Meiryo UI" panose="020B0604030504040204" pitchFamily="50" charset="-128"/>
              </a:rPr>
              <a:t> </a:t>
            </a:r>
            <a:r>
              <a:rPr lang="ja-JP" altLang="en-US" sz="600" dirty="0">
                <a:latin typeface="メイリオ" panose="020B0604030504040204" pitchFamily="50" charset="-128"/>
                <a:ea typeface="メイリオ" panose="020B0604030504040204" pitchFamily="50" charset="-128"/>
                <a:cs typeface="Meiryo UI" panose="020B0604030504040204" pitchFamily="50" charset="-128"/>
              </a:rPr>
              <a:t>対象企業：大阪府域外に本社が所在する企業</a:t>
            </a:r>
          </a:p>
        </p:txBody>
      </p:sp>
      <p:sp>
        <p:nvSpPr>
          <p:cNvPr id="64" name="テキスト ボックス 63">
            <a:extLst>
              <a:ext uri="{FF2B5EF4-FFF2-40B4-BE49-F238E27FC236}">
                <a16:creationId xmlns:a16="http://schemas.microsoft.com/office/drawing/2014/main" id="{E490536B-7C02-494A-8755-3B0C71E7892B}"/>
              </a:ext>
            </a:extLst>
          </p:cNvPr>
          <p:cNvSpPr txBox="1"/>
          <p:nvPr/>
        </p:nvSpPr>
        <p:spPr>
          <a:xfrm>
            <a:off x="448155" y="761589"/>
            <a:ext cx="8234443" cy="261610"/>
          </a:xfrm>
          <a:prstGeom prst="rect">
            <a:avLst/>
          </a:prstGeom>
          <a:noFill/>
        </p:spPr>
        <p:txBody>
          <a:bodyPr wrap="square" rtlCol="0">
            <a:spAutoFit/>
          </a:bodyPr>
          <a:lstStyle/>
          <a:p>
            <a:r>
              <a:rPr kumimoji="1" lang="ja-JP" altLang="en-US" sz="1100" dirty="0">
                <a:latin typeface="メイリオ" panose="020B0604030504040204" pitchFamily="50" charset="-128"/>
                <a:ea typeface="メイリオ" panose="020B0604030504040204" pitchFamily="50" charset="-128"/>
              </a:rPr>
              <a:t>（令和５年度対象事業：「カーボンニュートラル技術開発・実証事業」や「スマートシニアライフ事業」等の</a:t>
            </a:r>
            <a:r>
              <a:rPr kumimoji="1" lang="en-US" altLang="ja-JP" sz="1100" dirty="0">
                <a:latin typeface="メイリオ" panose="020B0604030504040204" pitchFamily="50" charset="-128"/>
                <a:ea typeface="メイリオ" panose="020B0604030504040204" pitchFamily="50" charset="-128"/>
              </a:rPr>
              <a:t>19</a:t>
            </a:r>
            <a:r>
              <a:rPr kumimoji="1" lang="ja-JP" altLang="en-US" sz="1100" dirty="0">
                <a:latin typeface="メイリオ" panose="020B0604030504040204" pitchFamily="50" charset="-128"/>
                <a:ea typeface="メイリオ" panose="020B0604030504040204" pitchFamily="50" charset="-128"/>
              </a:rPr>
              <a:t>事業） </a:t>
            </a:r>
          </a:p>
        </p:txBody>
      </p:sp>
      <p:sp>
        <p:nvSpPr>
          <p:cNvPr id="2" name="スライド番号プレースホルダー 1">
            <a:extLst>
              <a:ext uri="{FF2B5EF4-FFF2-40B4-BE49-F238E27FC236}">
                <a16:creationId xmlns:a16="http://schemas.microsoft.com/office/drawing/2014/main" id="{CBA2912C-B29B-4F4C-8DDF-F43C06CF0EDB}"/>
              </a:ext>
            </a:extLst>
          </p:cNvPr>
          <p:cNvSpPr>
            <a:spLocks noGrp="1"/>
          </p:cNvSpPr>
          <p:nvPr>
            <p:ph type="sldNum" sz="quarter" idx="12"/>
          </p:nvPr>
        </p:nvSpPr>
        <p:spPr/>
        <p:txBody>
          <a:bodyPr/>
          <a:lstStyle/>
          <a:p>
            <a:fld id="{7791D223-6A27-4327-8087-FA06212A7E85}" type="slidenum">
              <a:rPr lang="ja-JP" altLang="en-US" smtClean="0"/>
              <a:pPr/>
              <a:t>22</a:t>
            </a:fld>
            <a:endParaRPr lang="ja-JP" altLang="en-US" dirty="0"/>
          </a:p>
        </p:txBody>
      </p:sp>
      <p:cxnSp>
        <p:nvCxnSpPr>
          <p:cNvPr id="8" name="直線矢印コネクタ 7">
            <a:extLst>
              <a:ext uri="{FF2B5EF4-FFF2-40B4-BE49-F238E27FC236}">
                <a16:creationId xmlns:a16="http://schemas.microsoft.com/office/drawing/2014/main" id="{2B7932B6-6962-4FC7-A28F-7DAE94C7CDCB}"/>
              </a:ext>
            </a:extLst>
          </p:cNvPr>
          <p:cNvCxnSpPr>
            <a:cxnSpLocks/>
          </p:cNvCxnSpPr>
          <p:nvPr/>
        </p:nvCxnSpPr>
        <p:spPr>
          <a:xfrm flipV="1">
            <a:off x="2429972" y="5492599"/>
            <a:ext cx="144000" cy="160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直線矢印コネクタ 9">
            <a:extLst>
              <a:ext uri="{FF2B5EF4-FFF2-40B4-BE49-F238E27FC236}">
                <a16:creationId xmlns:a16="http://schemas.microsoft.com/office/drawing/2014/main" id="{9FCF49DE-08BF-4FDF-9616-8CC55EA4E437}"/>
              </a:ext>
            </a:extLst>
          </p:cNvPr>
          <p:cNvCxnSpPr>
            <a:cxnSpLocks/>
          </p:cNvCxnSpPr>
          <p:nvPr/>
        </p:nvCxnSpPr>
        <p:spPr>
          <a:xfrm flipH="1" flipV="1">
            <a:off x="1953327" y="5493401"/>
            <a:ext cx="14400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217995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8" name="グループ化 37">
            <a:extLst>
              <a:ext uri="{FF2B5EF4-FFF2-40B4-BE49-F238E27FC236}">
                <a16:creationId xmlns:a16="http://schemas.microsoft.com/office/drawing/2014/main" id="{A27925A2-E460-410A-A731-AA56EF6C1010}"/>
              </a:ext>
            </a:extLst>
          </p:cNvPr>
          <p:cNvGrpSpPr/>
          <p:nvPr/>
        </p:nvGrpSpPr>
        <p:grpSpPr>
          <a:xfrm>
            <a:off x="-2" y="-1"/>
            <a:ext cx="9137459" cy="668371"/>
            <a:chOff x="-2" y="-1"/>
            <a:chExt cx="9137459" cy="668371"/>
          </a:xfrm>
        </p:grpSpPr>
        <p:sp>
          <p:nvSpPr>
            <p:cNvPr id="40" name="正方形/長方形 39">
              <a:extLst>
                <a:ext uri="{FF2B5EF4-FFF2-40B4-BE49-F238E27FC236}">
                  <a16:creationId xmlns:a16="http://schemas.microsoft.com/office/drawing/2014/main" id="{363522A7-7162-45E7-8DCB-D99A32A6D37E}"/>
                </a:ext>
              </a:extLst>
            </p:cNvPr>
            <p:cNvSpPr/>
            <p:nvPr/>
          </p:nvSpPr>
          <p:spPr>
            <a:xfrm>
              <a:off x="-2" y="-1"/>
              <a:ext cx="9136800" cy="391801"/>
            </a:xfrm>
            <a:prstGeom prst="rect">
              <a:avLst/>
            </a:prstGeom>
            <a:solidFill>
              <a:schemeClr val="tx2">
                <a:lumMod val="20000"/>
                <a:lumOff val="80000"/>
              </a:schemeClr>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108000" rIns="72000" rtlCol="0" anchor="ctr"/>
            <a:lstStyle/>
            <a:p>
              <a:pPr>
                <a:lnSpc>
                  <a:spcPts val="1200"/>
                </a:lnSpc>
              </a:pPr>
              <a:r>
                <a:rPr lang="ja-JP" altLang="en-US" sz="1600" b="1" dirty="0">
                  <a:solidFill>
                    <a:schemeClr val="tx1"/>
                  </a:solidFill>
                  <a:latin typeface="メイリオ" panose="020B0604030504040204" pitchFamily="50" charset="-128"/>
                  <a:ea typeface="メイリオ" panose="020B0604030504040204" pitchFamily="50" charset="-128"/>
                </a:rPr>
                <a:t>民間の資金提供者と協働した</a:t>
              </a:r>
              <a:r>
                <a:rPr lang="en-US" altLang="ja-JP" sz="1600" b="1" dirty="0">
                  <a:solidFill>
                    <a:schemeClr val="tx1"/>
                  </a:solidFill>
                  <a:latin typeface="メイリオ" panose="020B0604030504040204" pitchFamily="50" charset="-128"/>
                  <a:ea typeface="メイリオ" panose="020B0604030504040204" pitchFamily="50" charset="-128"/>
                </a:rPr>
                <a:t>NPO</a:t>
              </a:r>
              <a:r>
                <a:rPr lang="ja-JP" altLang="en-US" sz="1600" b="1" dirty="0">
                  <a:solidFill>
                    <a:schemeClr val="tx1"/>
                  </a:solidFill>
                  <a:latin typeface="メイリオ" panose="020B0604030504040204" pitchFamily="50" charset="-128"/>
                  <a:ea typeface="メイリオ" panose="020B0604030504040204" pitchFamily="50" charset="-128"/>
                </a:rPr>
                <a:t>等活動支援　                                        </a:t>
              </a:r>
              <a:r>
                <a:rPr lang="en-US" altLang="ja-JP" sz="1100" b="1" dirty="0">
                  <a:solidFill>
                    <a:schemeClr val="tx1"/>
                  </a:solidFill>
                  <a:latin typeface="メイリオ" panose="020B0604030504040204" pitchFamily="50" charset="-128"/>
                  <a:ea typeface="メイリオ" panose="020B0604030504040204" pitchFamily="50" charset="-128"/>
                </a:rPr>
                <a:t>【</a:t>
              </a:r>
              <a:r>
                <a:rPr lang="ja-JP" altLang="en-US" sz="1100" b="1" dirty="0">
                  <a:solidFill>
                    <a:schemeClr val="tx1"/>
                  </a:solidFill>
                  <a:latin typeface="メイリオ" panose="020B0604030504040204" pitchFamily="50" charset="-128"/>
                  <a:ea typeface="メイリオ" panose="020B0604030504040204" pitchFamily="50" charset="-128"/>
                </a:rPr>
                <a:t>政策企画部 企画室 連携課</a:t>
              </a:r>
              <a:r>
                <a:rPr lang="en-US" altLang="ja-JP" sz="1100" b="1" dirty="0">
                  <a:solidFill>
                    <a:schemeClr val="tx1"/>
                  </a:solidFill>
                  <a:latin typeface="メイリオ" panose="020B0604030504040204" pitchFamily="50" charset="-128"/>
                  <a:ea typeface="メイリオ" panose="020B0604030504040204" pitchFamily="50" charset="-128"/>
                </a:rPr>
                <a:t>】</a:t>
              </a:r>
            </a:p>
          </p:txBody>
        </p:sp>
        <p:sp>
          <p:nvSpPr>
            <p:cNvPr id="41" name="正方形/長方形 40">
              <a:extLst>
                <a:ext uri="{FF2B5EF4-FFF2-40B4-BE49-F238E27FC236}">
                  <a16:creationId xmlns:a16="http://schemas.microsoft.com/office/drawing/2014/main" id="{6C13C01C-F8A6-4653-B180-952E7E6EA654}"/>
                </a:ext>
              </a:extLst>
            </p:cNvPr>
            <p:cNvSpPr/>
            <p:nvPr/>
          </p:nvSpPr>
          <p:spPr>
            <a:xfrm>
              <a:off x="-2" y="389039"/>
              <a:ext cx="9137459" cy="279331"/>
            </a:xfrm>
            <a:prstGeom prst="rect">
              <a:avLst/>
            </a:prstGeom>
            <a:solidFill>
              <a:schemeClr val="bg1"/>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rtlCol="0" anchor="t"/>
            <a:lstStyle/>
            <a:p>
              <a:r>
                <a:rPr kumimoji="1" lang="ja-JP" altLang="en-US" sz="1100" dirty="0">
                  <a:solidFill>
                    <a:schemeClr val="tx1"/>
                  </a:solidFill>
                  <a:latin typeface="メイリオ" panose="020B0604030504040204" pitchFamily="50" charset="-128"/>
                  <a:ea typeface="メイリオ" panose="020B0604030504040204" pitchFamily="50" charset="-128"/>
                </a:rPr>
                <a:t>　</a:t>
              </a:r>
              <a:r>
                <a:rPr kumimoji="1" lang="en-US" altLang="ja-JP" sz="1100" dirty="0">
                  <a:solidFill>
                    <a:schemeClr val="tx1"/>
                  </a:solidFill>
                  <a:latin typeface="メイリオ" panose="020B0604030504040204" pitchFamily="50" charset="-128"/>
                  <a:ea typeface="メイリオ" panose="020B0604030504040204" pitchFamily="50" charset="-128"/>
                </a:rPr>
                <a:t>2025</a:t>
              </a:r>
              <a:r>
                <a:rPr kumimoji="1" lang="ja-JP" altLang="en-US" sz="1100" dirty="0">
                  <a:solidFill>
                    <a:schemeClr val="tx1"/>
                  </a:solidFill>
                  <a:latin typeface="メイリオ" panose="020B0604030504040204" pitchFamily="50" charset="-128"/>
                  <a:ea typeface="メイリオ" panose="020B0604030504040204" pitchFamily="50" charset="-128"/>
                </a:rPr>
                <a:t>年大阪・関西万博に向け、</a:t>
              </a:r>
              <a:r>
                <a:rPr kumimoji="1" lang="en-US" altLang="ja-JP" sz="1100" dirty="0">
                  <a:solidFill>
                    <a:schemeClr val="tx1"/>
                  </a:solidFill>
                  <a:latin typeface="メイリオ" panose="020B0604030504040204" pitchFamily="50" charset="-128"/>
                  <a:ea typeface="メイリオ" panose="020B0604030504040204" pitchFamily="50" charset="-128"/>
                </a:rPr>
                <a:t>SDGs</a:t>
              </a:r>
              <a:r>
                <a:rPr kumimoji="1" lang="ja-JP" altLang="en-US" sz="1100" dirty="0">
                  <a:solidFill>
                    <a:schemeClr val="tx1"/>
                  </a:solidFill>
                  <a:latin typeface="メイリオ" panose="020B0604030504040204" pitchFamily="50" charset="-128"/>
                  <a:ea typeface="メイリオ" panose="020B0604030504040204" pitchFamily="50" charset="-128"/>
                </a:rPr>
                <a:t>の達成に向けた活動を行う</a:t>
              </a:r>
              <a:r>
                <a:rPr kumimoji="1" lang="en-US" altLang="ja-JP" sz="1100" dirty="0">
                  <a:solidFill>
                    <a:schemeClr val="tx1"/>
                  </a:solidFill>
                  <a:latin typeface="メイリオ" panose="020B0604030504040204" pitchFamily="50" charset="-128"/>
                  <a:ea typeface="メイリオ" panose="020B0604030504040204" pitchFamily="50" charset="-128"/>
                </a:rPr>
                <a:t>NPO</a:t>
              </a:r>
              <a:r>
                <a:rPr kumimoji="1" lang="ja-JP" altLang="en-US" sz="1100" dirty="0">
                  <a:solidFill>
                    <a:schemeClr val="tx1"/>
                  </a:solidFill>
                  <a:latin typeface="メイリオ" panose="020B0604030504040204" pitchFamily="50" charset="-128"/>
                  <a:ea typeface="メイリオ" panose="020B0604030504040204" pitchFamily="50" charset="-128"/>
                </a:rPr>
                <a:t>等を支援</a:t>
              </a:r>
            </a:p>
          </p:txBody>
        </p:sp>
      </p:grpSp>
      <p:sp>
        <p:nvSpPr>
          <p:cNvPr id="10" name="正方形/長方形 9"/>
          <p:cNvSpPr/>
          <p:nvPr/>
        </p:nvSpPr>
        <p:spPr>
          <a:xfrm>
            <a:off x="161510" y="918229"/>
            <a:ext cx="3298010" cy="1723549"/>
          </a:xfrm>
          <a:prstGeom prst="rect">
            <a:avLst/>
          </a:prstGeom>
        </p:spPr>
        <p:txBody>
          <a:bodyPr wrap="square">
            <a:spAutoFit/>
          </a:bodyPr>
          <a:lstStyle/>
          <a:p>
            <a:pPr indent="-182563"/>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・「誰一人取り残さない」という</a:t>
            </a:r>
            <a:r>
              <a:rPr lang="en-US" altLang="ja-JP" sz="1200" dirty="0">
                <a:latin typeface="メイリオ" panose="020B0604030504040204" pitchFamily="50" charset="-128"/>
                <a:ea typeface="メイリオ" panose="020B0604030504040204" pitchFamily="50" charset="-128"/>
                <a:cs typeface="メイリオ" panose="020B0604030504040204" pitchFamily="50" charset="-128"/>
              </a:rPr>
              <a:t>SDGs</a:t>
            </a: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の理</a:t>
            </a:r>
            <a:endParaRPr lang="en-US" altLang="ja-JP" sz="1200" dirty="0">
              <a:latin typeface="メイリオ" panose="020B0604030504040204" pitchFamily="50" charset="-128"/>
              <a:ea typeface="メイリオ" panose="020B0604030504040204" pitchFamily="50" charset="-128"/>
              <a:cs typeface="メイリオ" panose="020B0604030504040204" pitchFamily="50" charset="-128"/>
            </a:endParaRPr>
          </a:p>
          <a:p>
            <a:pPr indent="-182563"/>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　念を踏まえ、府と民間の資金提供者が連携</a:t>
            </a:r>
            <a:endParaRPr lang="en-US" altLang="ja-JP" sz="1200" dirty="0">
              <a:latin typeface="メイリオ" panose="020B0604030504040204" pitchFamily="50" charset="-128"/>
              <a:ea typeface="メイリオ" panose="020B0604030504040204" pitchFamily="50" charset="-128"/>
              <a:cs typeface="メイリオ" panose="020B0604030504040204" pitchFamily="50" charset="-128"/>
            </a:endParaRPr>
          </a:p>
          <a:p>
            <a:pPr indent="-182563"/>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　し、</a:t>
            </a:r>
            <a:r>
              <a:rPr lang="en-US" altLang="ja-JP" sz="1200" dirty="0">
                <a:latin typeface="メイリオ" panose="020B0604030504040204" pitchFamily="50" charset="-128"/>
                <a:ea typeface="メイリオ" panose="020B0604030504040204" pitchFamily="50" charset="-128"/>
                <a:cs typeface="メイリオ" panose="020B0604030504040204" pitchFamily="50" charset="-128"/>
              </a:rPr>
              <a:t>NPO</a:t>
            </a: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等による社会課題の解決を図る取</a:t>
            </a:r>
            <a:endParaRPr lang="en-US" altLang="ja-JP" sz="1200" dirty="0">
              <a:latin typeface="メイリオ" panose="020B0604030504040204" pitchFamily="50" charset="-128"/>
              <a:ea typeface="メイリオ" panose="020B0604030504040204" pitchFamily="50" charset="-128"/>
              <a:cs typeface="メイリオ" panose="020B0604030504040204" pitchFamily="50" charset="-128"/>
            </a:endParaRPr>
          </a:p>
          <a:p>
            <a:pPr indent="-182563"/>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　組みの支援を実施。</a:t>
            </a:r>
            <a:endParaRPr lang="en-US" altLang="ja-JP" sz="1200" dirty="0">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500"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・クラウドファンディング事業者も参画し、　</a:t>
            </a:r>
            <a:endParaRPr lang="en-US" altLang="ja-JP" sz="1200"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200" dirty="0">
                <a:latin typeface="メイリオ" panose="020B0604030504040204" pitchFamily="50" charset="-128"/>
                <a:ea typeface="メイリオ" panose="020B0604030504040204" pitchFamily="50" charset="-128"/>
                <a:cs typeface="メイリオ" panose="020B0604030504040204" pitchFamily="50" charset="-128"/>
              </a:rPr>
              <a:t>NPO</a:t>
            </a: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等の効率的な資金調達をサポート。</a:t>
            </a:r>
            <a:endParaRPr lang="en-US" altLang="ja-JP" sz="1200" dirty="0">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500"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・府は情報発信等のサポートを行い、</a:t>
            </a:r>
            <a:r>
              <a:rPr lang="en-US" altLang="ja-JP" sz="1200" dirty="0">
                <a:latin typeface="メイリオ" panose="020B0604030504040204" pitchFamily="50" charset="-128"/>
                <a:ea typeface="メイリオ" panose="020B0604030504040204" pitchFamily="50" charset="-128"/>
                <a:cs typeface="メイリオ" panose="020B0604030504040204" pitchFamily="50" charset="-128"/>
              </a:rPr>
              <a:t>NPO</a:t>
            </a: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等</a:t>
            </a:r>
            <a:endParaRPr lang="en-US" altLang="ja-JP" sz="1200"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　のクラウドファンディングや活動を支援。</a:t>
            </a:r>
            <a:endParaRPr lang="en-US" altLang="ja-JP" sz="12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2" name="角丸四角形 11"/>
          <p:cNvSpPr/>
          <p:nvPr/>
        </p:nvSpPr>
        <p:spPr>
          <a:xfrm>
            <a:off x="328448" y="2867767"/>
            <a:ext cx="1132599" cy="267065"/>
          </a:xfrm>
          <a:prstGeom prst="roundRect">
            <a:avLst/>
          </a:prstGeom>
          <a:solidFill>
            <a:schemeClr val="bg1"/>
          </a:solidFill>
          <a:ln w="31750">
            <a:solidFill>
              <a:srgbClr val="5B9BD5"/>
            </a:solidFill>
          </a:ln>
        </p:spPr>
        <p:style>
          <a:lnRef idx="2">
            <a:schemeClr val="accent1">
              <a:shade val="50000"/>
            </a:schemeClr>
          </a:lnRef>
          <a:fillRef idx="1">
            <a:schemeClr val="accent1"/>
          </a:fillRef>
          <a:effectRef idx="0">
            <a:schemeClr val="accent1"/>
          </a:effectRef>
          <a:fontRef idx="minor">
            <a:schemeClr val="lt1"/>
          </a:fontRef>
        </p:style>
        <p:txBody>
          <a:bodyPr vert="horz" lIns="36000" rIns="36000" rtlCol="0" anchor="ctr"/>
          <a:lstStyle/>
          <a:p>
            <a:pPr algn="ctr"/>
            <a:r>
              <a:rPr lang="ja-JP" altLang="en-US" sz="1050" b="1" dirty="0">
                <a:solidFill>
                  <a:schemeClr val="tx1"/>
                </a:solidFill>
                <a:latin typeface="メイリオ" panose="020B0604030504040204" pitchFamily="50" charset="-128"/>
                <a:ea typeface="メイリオ" panose="020B0604030504040204" pitchFamily="50" charset="-128"/>
              </a:rPr>
              <a:t>令和５年度実績</a:t>
            </a:r>
            <a:endParaRPr lang="en-US" altLang="ja-JP" sz="1050" b="1" dirty="0">
              <a:solidFill>
                <a:schemeClr val="tx1"/>
              </a:solidFill>
              <a:latin typeface="メイリオ" panose="020B0604030504040204" pitchFamily="50" charset="-128"/>
              <a:ea typeface="メイリオ" panose="020B0604030504040204" pitchFamily="50" charset="-128"/>
            </a:endParaRPr>
          </a:p>
        </p:txBody>
      </p:sp>
      <p:pic>
        <p:nvPicPr>
          <p:cNvPr id="2050" name="Picture 2" descr="令和５年度NPO事業スキーム">
            <a:extLst>
              <a:ext uri="{FF2B5EF4-FFF2-40B4-BE49-F238E27FC236}">
                <a16:creationId xmlns:a16="http://schemas.microsoft.com/office/drawing/2014/main" id="{9FBC13B4-F58D-47A1-ACA8-D19DCA0E16A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3607" y="1006067"/>
            <a:ext cx="5389710" cy="165357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表 1">
            <a:extLst>
              <a:ext uri="{FF2B5EF4-FFF2-40B4-BE49-F238E27FC236}">
                <a16:creationId xmlns:a16="http://schemas.microsoft.com/office/drawing/2014/main" id="{EDE10BB3-A80A-47FB-B4F6-F93FCA48925C}"/>
              </a:ext>
            </a:extLst>
          </p:cNvPr>
          <p:cNvGraphicFramePr>
            <a:graphicFrameLocks noGrp="1"/>
          </p:cNvGraphicFramePr>
          <p:nvPr>
            <p:extLst>
              <p:ext uri="{D42A27DB-BD31-4B8C-83A1-F6EECF244321}">
                <p14:modId xmlns:p14="http://schemas.microsoft.com/office/powerpoint/2010/main" val="3498092543"/>
              </p:ext>
            </p:extLst>
          </p:nvPr>
        </p:nvGraphicFramePr>
        <p:xfrm>
          <a:off x="328448" y="3207185"/>
          <a:ext cx="8503467" cy="3196344"/>
        </p:xfrm>
        <a:graphic>
          <a:graphicData uri="http://schemas.openxmlformats.org/drawingml/2006/table">
            <a:tbl>
              <a:tblPr>
                <a:tableStyleId>{5C22544A-7EE6-4342-B048-85BDC9FD1C3A}</a:tableStyleId>
              </a:tblPr>
              <a:tblGrid>
                <a:gridCol w="1633262">
                  <a:extLst>
                    <a:ext uri="{9D8B030D-6E8A-4147-A177-3AD203B41FA5}">
                      <a16:colId xmlns:a16="http://schemas.microsoft.com/office/drawing/2014/main" val="776757226"/>
                    </a:ext>
                  </a:extLst>
                </a:gridCol>
                <a:gridCol w="4095455">
                  <a:extLst>
                    <a:ext uri="{9D8B030D-6E8A-4147-A177-3AD203B41FA5}">
                      <a16:colId xmlns:a16="http://schemas.microsoft.com/office/drawing/2014/main" val="2044966035"/>
                    </a:ext>
                  </a:extLst>
                </a:gridCol>
                <a:gridCol w="1440160">
                  <a:extLst>
                    <a:ext uri="{9D8B030D-6E8A-4147-A177-3AD203B41FA5}">
                      <a16:colId xmlns:a16="http://schemas.microsoft.com/office/drawing/2014/main" val="711901257"/>
                    </a:ext>
                  </a:extLst>
                </a:gridCol>
                <a:gridCol w="1334590">
                  <a:extLst>
                    <a:ext uri="{9D8B030D-6E8A-4147-A177-3AD203B41FA5}">
                      <a16:colId xmlns:a16="http://schemas.microsoft.com/office/drawing/2014/main" val="122840998"/>
                    </a:ext>
                  </a:extLst>
                </a:gridCol>
              </a:tblGrid>
              <a:tr h="216000">
                <a:tc>
                  <a:txBody>
                    <a:bodyPr/>
                    <a:lstStyle/>
                    <a:p>
                      <a:pPr algn="ctr" fontAlgn="ctr"/>
                      <a:r>
                        <a:rPr lang="zh-CN" altLang="en-US" sz="900" b="1" u="none" strike="noStrike" dirty="0">
                          <a:effectLst/>
                          <a:latin typeface="メイリオ" panose="020B0604030504040204" pitchFamily="50" charset="-128"/>
                          <a:ea typeface="メイリオ" panose="020B0604030504040204" pitchFamily="50" charset="-128"/>
                        </a:rPr>
                        <a:t>団体名称</a:t>
                      </a:r>
                      <a:endParaRPr lang="zh-CN" altLang="en-US" sz="900" b="1" i="0" u="none" strike="sngStrike" dirty="0">
                        <a:solidFill>
                          <a:srgbClr val="FF0000"/>
                        </a:solidFill>
                        <a:effectLst/>
                        <a:latin typeface="メイリオ" panose="020B0604030504040204" pitchFamily="50" charset="-128"/>
                        <a:ea typeface="メイリオ" panose="020B0604030504040204" pitchFamily="50" charset="-128"/>
                      </a:endParaRPr>
                    </a:p>
                  </a:txBody>
                  <a:tcPr marL="3529" marR="3529" marT="3529"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solidFill>
                  </a:tcPr>
                </a:tc>
                <a:tc>
                  <a:txBody>
                    <a:bodyPr/>
                    <a:lstStyle/>
                    <a:p>
                      <a:pPr algn="ctr" fontAlgn="ctr"/>
                      <a:r>
                        <a:rPr lang="ja-JP" altLang="en-US" sz="900" b="1" u="none" strike="noStrike" dirty="0">
                          <a:effectLst/>
                          <a:latin typeface="メイリオ" panose="020B0604030504040204" pitchFamily="50" charset="-128"/>
                          <a:ea typeface="メイリオ" panose="020B0604030504040204" pitchFamily="50" charset="-128"/>
                        </a:rPr>
                        <a:t>事業名称</a:t>
                      </a:r>
                      <a:endParaRPr lang="ja-JP" altLang="en-US" sz="900" b="1" i="0" u="none" strike="noStrike" dirty="0">
                        <a:solidFill>
                          <a:srgbClr val="000000"/>
                        </a:solidFill>
                        <a:effectLst/>
                        <a:latin typeface="メイリオ" panose="020B0604030504040204" pitchFamily="50" charset="-128"/>
                        <a:ea typeface="メイリオ" panose="020B0604030504040204" pitchFamily="50" charset="-128"/>
                      </a:endParaRPr>
                    </a:p>
                  </a:txBody>
                  <a:tcPr marL="3529" marR="3529" marT="3529"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solidFill>
                  </a:tcPr>
                </a:tc>
                <a:tc>
                  <a:txBody>
                    <a:bodyPr/>
                    <a:lstStyle/>
                    <a:p>
                      <a:pPr algn="ctr" fontAlgn="ctr"/>
                      <a:r>
                        <a:rPr lang="ja-JP" altLang="en-US" sz="900" b="1" u="none" strike="noStrike" dirty="0">
                          <a:effectLst/>
                          <a:latin typeface="メイリオ" panose="020B0604030504040204" pitchFamily="50" charset="-128"/>
                          <a:ea typeface="メイリオ" panose="020B0604030504040204" pitchFamily="50" charset="-128"/>
                        </a:rPr>
                        <a:t>関連する</a:t>
                      </a:r>
                      <a:r>
                        <a:rPr lang="en-US" altLang="ja-JP" sz="900" b="1" u="none" strike="noStrike" dirty="0">
                          <a:effectLst/>
                          <a:latin typeface="メイリオ" panose="020B0604030504040204" pitchFamily="50" charset="-128"/>
                          <a:ea typeface="メイリオ" panose="020B0604030504040204" pitchFamily="50" charset="-128"/>
                        </a:rPr>
                        <a:t>SDGs</a:t>
                      </a:r>
                      <a:r>
                        <a:rPr lang="ja-JP" altLang="en-US" sz="900" b="1" u="none" strike="noStrike" dirty="0">
                          <a:effectLst/>
                          <a:latin typeface="メイリオ" panose="020B0604030504040204" pitchFamily="50" charset="-128"/>
                          <a:ea typeface="メイリオ" panose="020B0604030504040204" pitchFamily="50" charset="-128"/>
                        </a:rPr>
                        <a:t>ゴール</a:t>
                      </a:r>
                      <a:endParaRPr lang="ja-JP" altLang="en-US" sz="900" b="1" i="0" u="none" strike="noStrike" dirty="0">
                        <a:solidFill>
                          <a:srgbClr val="000000"/>
                        </a:solidFill>
                        <a:effectLst/>
                        <a:latin typeface="メイリオ" panose="020B0604030504040204" pitchFamily="50" charset="-128"/>
                        <a:ea typeface="メイリオ" panose="020B0604030504040204" pitchFamily="50" charset="-128"/>
                      </a:endParaRPr>
                    </a:p>
                  </a:txBody>
                  <a:tcPr marL="3529" marR="3529" marT="3529"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solidFill>
                  </a:tcPr>
                </a:tc>
                <a:tc>
                  <a:txBody>
                    <a:bodyPr/>
                    <a:lstStyle/>
                    <a:p>
                      <a:pPr algn="ctr" fontAlgn="ctr"/>
                      <a:r>
                        <a:rPr lang="ja-JP" altLang="en-US" sz="900" b="1" u="none" strike="noStrike" dirty="0">
                          <a:effectLst/>
                          <a:latin typeface="メイリオ" panose="020B0604030504040204" pitchFamily="50" charset="-128"/>
                          <a:ea typeface="メイリオ" panose="020B0604030504040204" pitchFamily="50" charset="-128"/>
                        </a:rPr>
                        <a:t>事業規模</a:t>
                      </a:r>
                      <a:endParaRPr lang="ja-JP" altLang="en-US" sz="900" b="1" i="0" u="none" strike="noStrike" dirty="0">
                        <a:solidFill>
                          <a:srgbClr val="000000"/>
                        </a:solidFill>
                        <a:effectLst/>
                        <a:latin typeface="メイリオ" panose="020B0604030504040204" pitchFamily="50" charset="-128"/>
                        <a:ea typeface="メイリオ" panose="020B0604030504040204" pitchFamily="50" charset="-128"/>
                      </a:endParaRPr>
                    </a:p>
                  </a:txBody>
                  <a:tcPr marL="3529" marR="3529" marT="3529"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3660420742"/>
                  </a:ext>
                </a:extLst>
              </a:tr>
              <a:tr h="422559">
                <a:tc>
                  <a:txBody>
                    <a:bodyPr/>
                    <a:lstStyle/>
                    <a:p>
                      <a:pPr algn="l" fontAlgn="ctr"/>
                      <a:r>
                        <a:rPr lang="en-US" altLang="ja-JP" sz="800" u="none" strike="noStrike" dirty="0">
                          <a:solidFill>
                            <a:schemeClr val="tx1"/>
                          </a:solidFill>
                          <a:effectLst/>
                          <a:latin typeface="メイリオ" panose="020B0604030504040204" pitchFamily="50" charset="-128"/>
                          <a:ea typeface="メイリオ" panose="020B0604030504040204" pitchFamily="50" charset="-128"/>
                        </a:rPr>
                        <a:t>NPO</a:t>
                      </a:r>
                      <a:r>
                        <a:rPr lang="ja-JP" altLang="en-US" sz="800" u="none" strike="noStrike" dirty="0">
                          <a:solidFill>
                            <a:schemeClr val="tx1"/>
                          </a:solidFill>
                          <a:effectLst/>
                          <a:latin typeface="メイリオ" panose="020B0604030504040204" pitchFamily="50" charset="-128"/>
                          <a:ea typeface="メイリオ" panose="020B0604030504040204" pitchFamily="50" charset="-128"/>
                        </a:rPr>
                        <a:t>法人こども夢教室</a:t>
                      </a:r>
                      <a:endParaRPr lang="ja-JP" altLang="en-US" sz="800" b="0" i="0" u="none" strike="sngStrike" dirty="0">
                        <a:solidFill>
                          <a:schemeClr val="tx1"/>
                        </a:solidFill>
                        <a:effectLst/>
                        <a:latin typeface="メイリオ" panose="020B0604030504040204" pitchFamily="50" charset="-128"/>
                        <a:ea typeface="メイリオ" panose="020B0604030504040204" pitchFamily="50" charset="-128"/>
                      </a:endParaRPr>
                    </a:p>
                  </a:txBody>
                  <a:tcPr marL="72000" marR="36000" marT="3529"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E1"/>
                    </a:solidFill>
                  </a:tcPr>
                </a:tc>
                <a:tc>
                  <a:txBody>
                    <a:bodyPr/>
                    <a:lstStyle/>
                    <a:p>
                      <a:pPr algn="l" fontAlgn="ctr"/>
                      <a:r>
                        <a:rPr lang="ja-JP" altLang="en-US" sz="800" u="none" strike="noStrike" dirty="0">
                          <a:effectLst/>
                          <a:latin typeface="メイリオ" panose="020B0604030504040204" pitchFamily="50" charset="-128"/>
                          <a:ea typeface="メイリオ" panose="020B0604030504040204" pitchFamily="50" charset="-128"/>
                        </a:rPr>
                        <a:t>不登校の子どもと保護者の居場所</a:t>
                      </a:r>
                      <a:endParaRPr lang="ja-JP" altLang="en-US" sz="800" b="0" i="0" u="none" strike="noStrike" dirty="0">
                        <a:solidFill>
                          <a:srgbClr val="000000"/>
                        </a:solidFill>
                        <a:effectLst/>
                        <a:latin typeface="メイリオ" panose="020B0604030504040204" pitchFamily="50" charset="-128"/>
                        <a:ea typeface="メイリオ" panose="020B0604030504040204" pitchFamily="50" charset="-128"/>
                      </a:endParaRPr>
                    </a:p>
                  </a:txBody>
                  <a:tcPr marL="36000" marR="36000" marT="3529"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E1"/>
                    </a:solidFill>
                  </a:tcPr>
                </a:tc>
                <a:tc>
                  <a:txBody>
                    <a:bodyPr/>
                    <a:lstStyle/>
                    <a:p>
                      <a:pPr algn="l" fontAlgn="ctr"/>
                      <a:r>
                        <a:rPr lang="ja-JP" altLang="en-US" sz="600" u="none" strike="noStrike" dirty="0">
                          <a:effectLst/>
                          <a:latin typeface="メイリオ" panose="020B0604030504040204" pitchFamily="50" charset="-128"/>
                          <a:ea typeface="メイリオ" panose="020B0604030504040204" pitchFamily="50" charset="-128"/>
                        </a:rPr>
                        <a:t>　</a:t>
                      </a:r>
                      <a:endParaRPr lang="ja-JP" altLang="en-US" sz="600" b="0" i="0" u="none" strike="noStrike" dirty="0">
                        <a:solidFill>
                          <a:srgbClr val="000000"/>
                        </a:solidFill>
                        <a:effectLst/>
                        <a:latin typeface="メイリオ" panose="020B0604030504040204" pitchFamily="50" charset="-128"/>
                        <a:ea typeface="メイリオ" panose="020B0604030504040204" pitchFamily="50" charset="-128"/>
                      </a:endParaRPr>
                    </a:p>
                  </a:txBody>
                  <a:tcPr marL="3529" marR="3529" marT="3600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E1"/>
                    </a:solidFill>
                  </a:tcPr>
                </a:tc>
                <a:tc>
                  <a:txBody>
                    <a:bodyPr/>
                    <a:lstStyle/>
                    <a:p>
                      <a:pPr algn="ctr" fontAlgn="ctr"/>
                      <a:r>
                        <a:rPr lang="en-US" altLang="ja-JP" sz="800" u="none" strike="noStrike" dirty="0">
                          <a:solidFill>
                            <a:schemeClr val="tx1"/>
                          </a:solidFill>
                          <a:effectLst/>
                          <a:latin typeface="メイリオ" panose="020B0604030504040204" pitchFamily="50" charset="-128"/>
                          <a:ea typeface="メイリオ" panose="020B0604030504040204" pitchFamily="50" charset="-128"/>
                        </a:rPr>
                        <a:t>1,826</a:t>
                      </a:r>
                      <a:r>
                        <a:rPr lang="ja-JP" altLang="en-US" sz="800" u="none" strike="noStrike" dirty="0">
                          <a:solidFill>
                            <a:schemeClr val="tx1"/>
                          </a:solidFill>
                          <a:effectLst/>
                          <a:latin typeface="メイリオ" panose="020B0604030504040204" pitchFamily="50" charset="-128"/>
                          <a:ea typeface="メイリオ" panose="020B0604030504040204" pitchFamily="50" charset="-128"/>
                        </a:rPr>
                        <a:t>千円</a:t>
                      </a:r>
                    </a:p>
                    <a:p>
                      <a:pPr algn="ctr" fontAlgn="ctr"/>
                      <a:r>
                        <a:rPr lang="en-US" altLang="ja-JP" sz="800" u="none" strike="noStrike" dirty="0">
                          <a:solidFill>
                            <a:schemeClr val="tx1"/>
                          </a:solidFill>
                          <a:effectLst/>
                          <a:latin typeface="メイリオ" panose="020B0604030504040204" pitchFamily="50" charset="-128"/>
                          <a:ea typeface="メイリオ" panose="020B0604030504040204" pitchFamily="50" charset="-128"/>
                        </a:rPr>
                        <a:t>(</a:t>
                      </a:r>
                      <a:r>
                        <a:rPr lang="ja-JP" altLang="en-US" sz="800" u="none" strike="noStrike" dirty="0">
                          <a:solidFill>
                            <a:schemeClr val="tx1"/>
                          </a:solidFill>
                          <a:effectLst/>
                          <a:latin typeface="メイリオ" panose="020B0604030504040204" pitchFamily="50" charset="-128"/>
                          <a:ea typeface="メイリオ" panose="020B0604030504040204" pitchFamily="50" charset="-128"/>
                        </a:rPr>
                        <a:t>うちマッチング支援額</a:t>
                      </a:r>
                      <a:endParaRPr lang="en-US" altLang="ja-JP" sz="800" u="none" strike="noStrike" dirty="0">
                        <a:solidFill>
                          <a:schemeClr val="tx1"/>
                        </a:solidFill>
                        <a:effectLst/>
                        <a:latin typeface="メイリオ" panose="020B0604030504040204" pitchFamily="50" charset="-128"/>
                        <a:ea typeface="メイリオ" panose="020B0604030504040204" pitchFamily="50" charset="-128"/>
                      </a:endParaRPr>
                    </a:p>
                    <a:p>
                      <a:pPr algn="ctr" fontAlgn="ctr"/>
                      <a:r>
                        <a:rPr lang="en-US" altLang="ja-JP" sz="800" u="none" strike="noStrike" dirty="0">
                          <a:solidFill>
                            <a:schemeClr val="tx1"/>
                          </a:solidFill>
                          <a:effectLst/>
                          <a:latin typeface="メイリオ" panose="020B0604030504040204" pitchFamily="50" charset="-128"/>
                          <a:ea typeface="メイリオ" panose="020B0604030504040204" pitchFamily="50" charset="-128"/>
                        </a:rPr>
                        <a:t>1,000</a:t>
                      </a:r>
                      <a:r>
                        <a:rPr lang="ja-JP" altLang="en-US" sz="800" u="none" strike="noStrike" dirty="0">
                          <a:solidFill>
                            <a:schemeClr val="tx1"/>
                          </a:solidFill>
                          <a:effectLst/>
                          <a:latin typeface="メイリオ" panose="020B0604030504040204" pitchFamily="50" charset="-128"/>
                          <a:ea typeface="メイリオ" panose="020B0604030504040204" pitchFamily="50" charset="-128"/>
                        </a:rPr>
                        <a:t>千円</a:t>
                      </a:r>
                      <a:r>
                        <a:rPr lang="en-US" altLang="ja-JP" sz="800" u="none" strike="noStrike" dirty="0">
                          <a:solidFill>
                            <a:schemeClr val="tx1"/>
                          </a:solidFill>
                          <a:effectLst/>
                          <a:latin typeface="メイリオ" panose="020B0604030504040204" pitchFamily="50" charset="-128"/>
                          <a:ea typeface="メイリオ" panose="020B0604030504040204" pitchFamily="50" charset="-128"/>
                        </a:rPr>
                        <a:t>)</a:t>
                      </a:r>
                    </a:p>
                  </a:txBody>
                  <a:tcPr marL="3529" marR="3529" marT="3600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E1"/>
                    </a:solidFill>
                  </a:tcPr>
                </a:tc>
                <a:extLst>
                  <a:ext uri="{0D108BD9-81ED-4DB2-BD59-A6C34878D82A}">
                    <a16:rowId xmlns:a16="http://schemas.microsoft.com/office/drawing/2014/main" val="2062853347"/>
                  </a:ext>
                </a:extLst>
              </a:tr>
              <a:tr h="396357">
                <a:tc>
                  <a:txBody>
                    <a:bodyPr/>
                    <a:lstStyle/>
                    <a:p>
                      <a:pPr algn="l" fontAlgn="ctr"/>
                      <a:r>
                        <a:rPr lang="ja-JP" altLang="en-US" sz="800" u="none" strike="noStrike" dirty="0">
                          <a:solidFill>
                            <a:schemeClr val="tx1"/>
                          </a:solidFill>
                          <a:effectLst/>
                          <a:latin typeface="メイリオ" panose="020B0604030504040204" pitchFamily="50" charset="-128"/>
                          <a:ea typeface="メイリオ" panose="020B0604030504040204" pitchFamily="50" charset="-128"/>
                        </a:rPr>
                        <a:t>一般社団法人</a:t>
                      </a:r>
                      <a:r>
                        <a:rPr lang="en-US" sz="800" u="none" strike="noStrike" dirty="0">
                          <a:solidFill>
                            <a:schemeClr val="tx1"/>
                          </a:solidFill>
                          <a:effectLst/>
                          <a:latin typeface="メイリオ" panose="020B0604030504040204" pitchFamily="50" charset="-128"/>
                          <a:ea typeface="メイリオ" panose="020B0604030504040204" pitchFamily="50" charset="-128"/>
                        </a:rPr>
                        <a:t>FUKURO</a:t>
                      </a:r>
                      <a:endParaRPr lang="ja-JP" altLang="en-US" sz="800" b="0" i="0" u="none" strike="sngStrike" dirty="0">
                        <a:solidFill>
                          <a:schemeClr val="tx1"/>
                        </a:solidFill>
                        <a:effectLst/>
                        <a:latin typeface="メイリオ" panose="020B0604030504040204" pitchFamily="50" charset="-128"/>
                        <a:ea typeface="メイリオ" panose="020B0604030504040204" pitchFamily="50" charset="-128"/>
                      </a:endParaRPr>
                    </a:p>
                  </a:txBody>
                  <a:tcPr marL="72000" marR="36000" marT="3529"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E1"/>
                    </a:solidFill>
                  </a:tcPr>
                </a:tc>
                <a:tc>
                  <a:txBody>
                    <a:bodyPr/>
                    <a:lstStyle/>
                    <a:p>
                      <a:pPr algn="l" fontAlgn="ctr"/>
                      <a:r>
                        <a:rPr lang="ja-JP" altLang="en-US" sz="800" u="none" strike="noStrike" dirty="0">
                          <a:effectLst/>
                          <a:latin typeface="メイリオ" panose="020B0604030504040204" pitchFamily="50" charset="-128"/>
                          <a:ea typeface="メイリオ" panose="020B0604030504040204" pitchFamily="50" charset="-128"/>
                        </a:rPr>
                        <a:t>グループホームいぶき</a:t>
                      </a:r>
                      <a:r>
                        <a:rPr lang="en-US" altLang="ja-JP" sz="800" u="none" strike="noStrike" dirty="0">
                          <a:effectLst/>
                          <a:latin typeface="メイリオ" panose="020B0604030504040204" pitchFamily="50" charset="-128"/>
                          <a:ea typeface="メイリオ" panose="020B0604030504040204" pitchFamily="50" charset="-128"/>
                        </a:rPr>
                        <a:t>【</a:t>
                      </a:r>
                      <a:r>
                        <a:rPr lang="ja-JP" altLang="en-US" sz="800" u="none" strike="noStrike" dirty="0">
                          <a:effectLst/>
                          <a:latin typeface="メイリオ" panose="020B0604030504040204" pitchFamily="50" charset="-128"/>
                          <a:ea typeface="メイリオ" panose="020B0604030504040204" pitchFamily="50" charset="-128"/>
                        </a:rPr>
                        <a:t>ユニバーサルカフェ</a:t>
                      </a:r>
                      <a:r>
                        <a:rPr lang="en-US" altLang="ja-JP" sz="800" u="none" strike="noStrike" dirty="0">
                          <a:effectLst/>
                          <a:latin typeface="メイリオ" panose="020B0604030504040204" pitchFamily="50" charset="-128"/>
                          <a:ea typeface="メイリオ" panose="020B0604030504040204" pitchFamily="50" charset="-128"/>
                        </a:rPr>
                        <a:t>】</a:t>
                      </a:r>
                      <a:r>
                        <a:rPr lang="ja-JP" altLang="en-US" sz="800" u="none" strike="noStrike" dirty="0">
                          <a:effectLst/>
                          <a:latin typeface="メイリオ" panose="020B0604030504040204" pitchFamily="50" charset="-128"/>
                          <a:ea typeface="メイリオ" panose="020B0604030504040204" pitchFamily="50" charset="-128"/>
                        </a:rPr>
                        <a:t>プロジェクト</a:t>
                      </a:r>
                      <a:endParaRPr lang="ja-JP" altLang="en-US" sz="800" b="0" i="0" u="none" strike="noStrike" dirty="0">
                        <a:solidFill>
                          <a:srgbClr val="000000"/>
                        </a:solidFill>
                        <a:effectLst/>
                        <a:latin typeface="メイリオ" panose="020B0604030504040204" pitchFamily="50" charset="-128"/>
                        <a:ea typeface="メイリオ" panose="020B0604030504040204" pitchFamily="50" charset="-128"/>
                      </a:endParaRPr>
                    </a:p>
                  </a:txBody>
                  <a:tcPr marL="36000" marR="36000" marT="3529"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E1"/>
                    </a:solidFill>
                  </a:tcPr>
                </a:tc>
                <a:tc>
                  <a:txBody>
                    <a:bodyPr/>
                    <a:lstStyle/>
                    <a:p>
                      <a:pPr algn="l" fontAlgn="ctr"/>
                      <a:r>
                        <a:rPr lang="ja-JP" altLang="en-US" sz="600" u="none" strike="noStrike" dirty="0">
                          <a:effectLst/>
                          <a:latin typeface="メイリオ" panose="020B0604030504040204" pitchFamily="50" charset="-128"/>
                          <a:ea typeface="メイリオ" panose="020B0604030504040204" pitchFamily="50" charset="-128"/>
                        </a:rPr>
                        <a:t>　</a:t>
                      </a:r>
                      <a:endParaRPr lang="ja-JP" altLang="en-US" sz="600" b="0" i="0" u="none" strike="noStrike" dirty="0">
                        <a:solidFill>
                          <a:srgbClr val="000000"/>
                        </a:solidFill>
                        <a:effectLst/>
                        <a:latin typeface="メイリオ" panose="020B0604030504040204" pitchFamily="50" charset="-128"/>
                        <a:ea typeface="メイリオ" panose="020B0604030504040204" pitchFamily="50" charset="-128"/>
                      </a:endParaRPr>
                    </a:p>
                  </a:txBody>
                  <a:tcPr marL="3529" marR="3529" marT="3529"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E1"/>
                    </a:solidFill>
                  </a:tcPr>
                </a:tc>
                <a:tc>
                  <a:txBody>
                    <a:bodyPr/>
                    <a:lstStyle/>
                    <a:p>
                      <a:pPr algn="ctr" fontAlgn="ctr"/>
                      <a:r>
                        <a:rPr lang="en-US" altLang="ja-JP" sz="800" u="none" strike="noStrike" dirty="0">
                          <a:solidFill>
                            <a:schemeClr val="tx1"/>
                          </a:solidFill>
                          <a:effectLst/>
                          <a:latin typeface="メイリオ" panose="020B0604030504040204" pitchFamily="50" charset="-128"/>
                          <a:ea typeface="メイリオ" panose="020B0604030504040204" pitchFamily="50" charset="-128"/>
                        </a:rPr>
                        <a:t>10,486</a:t>
                      </a:r>
                      <a:r>
                        <a:rPr lang="ja-JP" altLang="en-US" sz="800" u="none" strike="noStrike" dirty="0">
                          <a:solidFill>
                            <a:schemeClr val="tx1"/>
                          </a:solidFill>
                          <a:effectLst/>
                          <a:latin typeface="メイリオ" panose="020B0604030504040204" pitchFamily="50" charset="-128"/>
                          <a:ea typeface="メイリオ" panose="020B0604030504040204" pitchFamily="50" charset="-128"/>
                        </a:rPr>
                        <a:t>千円</a:t>
                      </a:r>
                    </a:p>
                    <a:p>
                      <a:pPr algn="ctr" fontAlgn="ctr"/>
                      <a:r>
                        <a:rPr lang="en-US" altLang="ja-JP" sz="800" u="none" strike="noStrike" dirty="0">
                          <a:solidFill>
                            <a:schemeClr val="tx1"/>
                          </a:solidFill>
                          <a:effectLst/>
                          <a:latin typeface="メイリオ" panose="020B0604030504040204" pitchFamily="50" charset="-128"/>
                          <a:ea typeface="メイリオ" panose="020B0604030504040204" pitchFamily="50" charset="-128"/>
                        </a:rPr>
                        <a:t>(</a:t>
                      </a:r>
                      <a:r>
                        <a:rPr lang="ja-JP" altLang="en-US" sz="800" u="none" strike="noStrike" dirty="0">
                          <a:solidFill>
                            <a:schemeClr val="tx1"/>
                          </a:solidFill>
                          <a:effectLst/>
                          <a:latin typeface="メイリオ" panose="020B0604030504040204" pitchFamily="50" charset="-128"/>
                          <a:ea typeface="メイリオ" panose="020B0604030504040204" pitchFamily="50" charset="-128"/>
                        </a:rPr>
                        <a:t>うちマッチング支援額</a:t>
                      </a:r>
                      <a:endParaRPr lang="en-US" altLang="ja-JP" sz="800" u="none" strike="noStrike" dirty="0">
                        <a:solidFill>
                          <a:schemeClr val="tx1"/>
                        </a:solidFill>
                        <a:effectLst/>
                        <a:latin typeface="メイリオ" panose="020B0604030504040204" pitchFamily="50" charset="-128"/>
                        <a:ea typeface="メイリオ" panose="020B0604030504040204" pitchFamily="50" charset="-128"/>
                      </a:endParaRPr>
                    </a:p>
                    <a:p>
                      <a:pPr algn="ctr" fontAlgn="ctr"/>
                      <a:r>
                        <a:rPr lang="en-US" altLang="ja-JP" sz="800" u="none" strike="noStrike" dirty="0">
                          <a:solidFill>
                            <a:schemeClr val="tx1"/>
                          </a:solidFill>
                          <a:effectLst/>
                          <a:latin typeface="メイリオ" panose="020B0604030504040204" pitchFamily="50" charset="-128"/>
                          <a:ea typeface="メイリオ" panose="020B0604030504040204" pitchFamily="50" charset="-128"/>
                        </a:rPr>
                        <a:t>5,000</a:t>
                      </a:r>
                      <a:r>
                        <a:rPr lang="ja-JP" altLang="en-US" sz="800" u="none" strike="noStrike" dirty="0">
                          <a:solidFill>
                            <a:schemeClr val="tx1"/>
                          </a:solidFill>
                          <a:effectLst/>
                          <a:latin typeface="メイリオ" panose="020B0604030504040204" pitchFamily="50" charset="-128"/>
                          <a:ea typeface="メイリオ" panose="020B0604030504040204" pitchFamily="50" charset="-128"/>
                        </a:rPr>
                        <a:t>千円</a:t>
                      </a:r>
                      <a:r>
                        <a:rPr lang="en-US" altLang="ja-JP" sz="800" u="none" strike="noStrike" dirty="0">
                          <a:solidFill>
                            <a:schemeClr val="tx1"/>
                          </a:solidFill>
                          <a:effectLst/>
                          <a:latin typeface="メイリオ" panose="020B0604030504040204" pitchFamily="50" charset="-128"/>
                          <a:ea typeface="メイリオ" panose="020B0604030504040204" pitchFamily="50" charset="-128"/>
                        </a:rPr>
                        <a:t>)</a:t>
                      </a:r>
                    </a:p>
                  </a:txBody>
                  <a:tcPr marL="3529" marR="3529" marT="3529"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E1"/>
                    </a:solidFill>
                  </a:tcPr>
                </a:tc>
                <a:extLst>
                  <a:ext uri="{0D108BD9-81ED-4DB2-BD59-A6C34878D82A}">
                    <a16:rowId xmlns:a16="http://schemas.microsoft.com/office/drawing/2014/main" val="563259246"/>
                  </a:ext>
                </a:extLst>
              </a:tr>
              <a:tr h="396357">
                <a:tc>
                  <a:txBody>
                    <a:bodyPr/>
                    <a:lstStyle/>
                    <a:p>
                      <a:pPr algn="l" fontAlgn="ctr"/>
                      <a:r>
                        <a:rPr lang="ja-JP" altLang="en-US" sz="800" u="none" strike="noStrike" dirty="0">
                          <a:solidFill>
                            <a:schemeClr val="tx1"/>
                          </a:solidFill>
                          <a:effectLst/>
                          <a:latin typeface="メイリオ" panose="020B0604030504040204" pitchFamily="50" charset="-128"/>
                          <a:ea typeface="メイリオ" panose="020B0604030504040204" pitchFamily="50" charset="-128"/>
                        </a:rPr>
                        <a:t>認定</a:t>
                      </a:r>
                      <a:r>
                        <a:rPr lang="en-US" altLang="ja-JP" sz="800" u="none" strike="noStrike" dirty="0">
                          <a:solidFill>
                            <a:schemeClr val="tx1"/>
                          </a:solidFill>
                          <a:effectLst/>
                          <a:latin typeface="メイリオ" panose="020B0604030504040204" pitchFamily="50" charset="-128"/>
                          <a:ea typeface="メイリオ" panose="020B0604030504040204" pitchFamily="50" charset="-128"/>
                        </a:rPr>
                        <a:t>NPO</a:t>
                      </a:r>
                      <a:r>
                        <a:rPr lang="ja-JP" altLang="en-US" sz="800" u="none" strike="noStrike" dirty="0">
                          <a:solidFill>
                            <a:schemeClr val="tx1"/>
                          </a:solidFill>
                          <a:effectLst/>
                          <a:latin typeface="メイリオ" panose="020B0604030504040204" pitchFamily="50" charset="-128"/>
                          <a:ea typeface="メイリオ" panose="020B0604030504040204" pitchFamily="50" charset="-128"/>
                        </a:rPr>
                        <a:t>法人ノーサイド</a:t>
                      </a:r>
                      <a:endParaRPr lang="ja-JP" altLang="en-US" sz="800" b="0" i="0" u="none" strike="sngStrike" dirty="0">
                        <a:solidFill>
                          <a:schemeClr val="tx1"/>
                        </a:solidFill>
                        <a:effectLst/>
                        <a:latin typeface="メイリオ" panose="020B0604030504040204" pitchFamily="50" charset="-128"/>
                        <a:ea typeface="メイリオ" panose="020B0604030504040204" pitchFamily="50" charset="-128"/>
                      </a:endParaRPr>
                    </a:p>
                  </a:txBody>
                  <a:tcPr marL="72000" marR="36000" marT="3529"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E1"/>
                    </a:solidFill>
                  </a:tcPr>
                </a:tc>
                <a:tc>
                  <a:txBody>
                    <a:bodyPr/>
                    <a:lstStyle/>
                    <a:p>
                      <a:pPr algn="l" fontAlgn="ctr"/>
                      <a:r>
                        <a:rPr lang="ja-JP" altLang="en-US" sz="800" u="none" strike="noStrike" dirty="0">
                          <a:effectLst/>
                          <a:latin typeface="メイリオ" panose="020B0604030504040204" pitchFamily="50" charset="-128"/>
                          <a:ea typeface="メイリオ" panose="020B0604030504040204" pitchFamily="50" charset="-128"/>
                        </a:rPr>
                        <a:t>在宅で、夜の介護を必要とする病児とそのご家族に、手作りのあかりを届ける</a:t>
                      </a:r>
                      <a:endParaRPr lang="ja-JP" altLang="en-US" sz="800" b="0" i="0" u="none" strike="noStrike" dirty="0">
                        <a:solidFill>
                          <a:srgbClr val="000000"/>
                        </a:solidFill>
                        <a:effectLst/>
                        <a:latin typeface="メイリオ" panose="020B0604030504040204" pitchFamily="50" charset="-128"/>
                        <a:ea typeface="メイリオ" panose="020B0604030504040204" pitchFamily="50" charset="-128"/>
                      </a:endParaRPr>
                    </a:p>
                  </a:txBody>
                  <a:tcPr marL="36000" marR="36000" marT="3529"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E1"/>
                    </a:solidFill>
                  </a:tcPr>
                </a:tc>
                <a:tc>
                  <a:txBody>
                    <a:bodyPr/>
                    <a:lstStyle/>
                    <a:p>
                      <a:pPr algn="l" fontAlgn="ctr"/>
                      <a:r>
                        <a:rPr lang="ja-JP" altLang="en-US" sz="600" u="none" strike="noStrike" dirty="0">
                          <a:effectLst/>
                          <a:latin typeface="メイリオ" panose="020B0604030504040204" pitchFamily="50" charset="-128"/>
                          <a:ea typeface="メイリオ" panose="020B0604030504040204" pitchFamily="50" charset="-128"/>
                        </a:rPr>
                        <a:t>　</a:t>
                      </a:r>
                      <a:endParaRPr lang="ja-JP" altLang="en-US" sz="600" b="0" i="0" u="none" strike="noStrike" dirty="0">
                        <a:solidFill>
                          <a:srgbClr val="000000"/>
                        </a:solidFill>
                        <a:effectLst/>
                        <a:latin typeface="メイリオ" panose="020B0604030504040204" pitchFamily="50" charset="-128"/>
                        <a:ea typeface="メイリオ" panose="020B0604030504040204" pitchFamily="50" charset="-128"/>
                      </a:endParaRPr>
                    </a:p>
                  </a:txBody>
                  <a:tcPr marL="3529" marR="3529" marT="3529"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E1"/>
                    </a:solidFill>
                  </a:tcPr>
                </a:tc>
                <a:tc>
                  <a:txBody>
                    <a:bodyPr/>
                    <a:lstStyle/>
                    <a:p>
                      <a:pPr algn="ctr" fontAlgn="ctr"/>
                      <a:r>
                        <a:rPr lang="en-US" altLang="ja-JP" sz="800" u="none" strike="noStrike" dirty="0">
                          <a:solidFill>
                            <a:schemeClr val="tx1"/>
                          </a:solidFill>
                          <a:effectLst/>
                          <a:latin typeface="メイリオ" panose="020B0604030504040204" pitchFamily="50" charset="-128"/>
                          <a:ea typeface="メイリオ" panose="020B0604030504040204" pitchFamily="50" charset="-128"/>
                        </a:rPr>
                        <a:t>2,015</a:t>
                      </a:r>
                      <a:r>
                        <a:rPr lang="ja-JP" altLang="en-US" sz="800" u="none" strike="noStrike" dirty="0">
                          <a:solidFill>
                            <a:schemeClr val="tx1"/>
                          </a:solidFill>
                          <a:effectLst/>
                          <a:latin typeface="メイリオ" panose="020B0604030504040204" pitchFamily="50" charset="-128"/>
                          <a:ea typeface="メイリオ" panose="020B0604030504040204" pitchFamily="50" charset="-128"/>
                        </a:rPr>
                        <a:t>千円</a:t>
                      </a:r>
                    </a:p>
                    <a:p>
                      <a:pPr algn="ctr" fontAlgn="ctr"/>
                      <a:r>
                        <a:rPr lang="en-US" altLang="ja-JP" sz="800" u="none" strike="noStrike" dirty="0">
                          <a:solidFill>
                            <a:schemeClr val="tx1"/>
                          </a:solidFill>
                          <a:effectLst/>
                          <a:latin typeface="メイリオ" panose="020B0604030504040204" pitchFamily="50" charset="-128"/>
                          <a:ea typeface="メイリオ" panose="020B0604030504040204" pitchFamily="50" charset="-128"/>
                        </a:rPr>
                        <a:t>(</a:t>
                      </a:r>
                      <a:r>
                        <a:rPr lang="ja-JP" altLang="en-US" sz="800" u="none" strike="noStrike" dirty="0">
                          <a:solidFill>
                            <a:schemeClr val="tx1"/>
                          </a:solidFill>
                          <a:effectLst/>
                          <a:latin typeface="メイリオ" panose="020B0604030504040204" pitchFamily="50" charset="-128"/>
                          <a:ea typeface="メイリオ" panose="020B0604030504040204" pitchFamily="50" charset="-128"/>
                        </a:rPr>
                        <a:t>うちマッチング支援額</a:t>
                      </a:r>
                      <a:endParaRPr lang="en-US" altLang="ja-JP" sz="800" u="none" strike="noStrike" dirty="0">
                        <a:solidFill>
                          <a:schemeClr val="tx1"/>
                        </a:solidFill>
                        <a:effectLst/>
                        <a:latin typeface="メイリオ" panose="020B0604030504040204" pitchFamily="50" charset="-128"/>
                        <a:ea typeface="メイリオ" panose="020B0604030504040204" pitchFamily="50" charset="-128"/>
                      </a:endParaRPr>
                    </a:p>
                    <a:p>
                      <a:pPr algn="ctr" fontAlgn="ctr"/>
                      <a:r>
                        <a:rPr lang="en-US" altLang="ja-JP" sz="800" u="none" strike="noStrike" dirty="0">
                          <a:solidFill>
                            <a:schemeClr val="tx1"/>
                          </a:solidFill>
                          <a:effectLst/>
                          <a:latin typeface="メイリオ" panose="020B0604030504040204" pitchFamily="50" charset="-128"/>
                          <a:ea typeface="メイリオ" panose="020B0604030504040204" pitchFamily="50" charset="-128"/>
                        </a:rPr>
                        <a:t>1,000</a:t>
                      </a:r>
                      <a:r>
                        <a:rPr lang="ja-JP" altLang="en-US" sz="800" u="none" strike="noStrike" dirty="0">
                          <a:solidFill>
                            <a:schemeClr val="tx1"/>
                          </a:solidFill>
                          <a:effectLst/>
                          <a:latin typeface="メイリオ" panose="020B0604030504040204" pitchFamily="50" charset="-128"/>
                          <a:ea typeface="メイリオ" panose="020B0604030504040204" pitchFamily="50" charset="-128"/>
                        </a:rPr>
                        <a:t>千円</a:t>
                      </a:r>
                      <a:r>
                        <a:rPr lang="en-US" altLang="ja-JP" sz="800" u="none" strike="noStrike" dirty="0">
                          <a:solidFill>
                            <a:schemeClr val="tx1"/>
                          </a:solidFill>
                          <a:effectLst/>
                          <a:latin typeface="メイリオ" panose="020B0604030504040204" pitchFamily="50" charset="-128"/>
                          <a:ea typeface="メイリオ" panose="020B0604030504040204" pitchFamily="50" charset="-128"/>
                        </a:rPr>
                        <a:t>)</a:t>
                      </a:r>
                    </a:p>
                  </a:txBody>
                  <a:tcPr marL="3529" marR="3529" marT="3529"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E1"/>
                    </a:solidFill>
                  </a:tcPr>
                </a:tc>
                <a:extLst>
                  <a:ext uri="{0D108BD9-81ED-4DB2-BD59-A6C34878D82A}">
                    <a16:rowId xmlns:a16="http://schemas.microsoft.com/office/drawing/2014/main" val="3583688029"/>
                  </a:ext>
                </a:extLst>
              </a:tr>
              <a:tr h="576000">
                <a:tc>
                  <a:txBody>
                    <a:bodyPr/>
                    <a:lstStyle/>
                    <a:p>
                      <a:pPr algn="l" fontAlgn="ctr"/>
                      <a:r>
                        <a:rPr lang="zh-TW" altLang="en-US" sz="800" u="none" strike="noStrike" dirty="0">
                          <a:solidFill>
                            <a:schemeClr val="tx1"/>
                          </a:solidFill>
                          <a:effectLst/>
                          <a:latin typeface="メイリオ" panose="020B0604030504040204" pitchFamily="50" charset="-128"/>
                          <a:ea typeface="メイリオ" panose="020B0604030504040204" pitchFamily="50" charset="-128"/>
                        </a:rPr>
                        <a:t>認定</a:t>
                      </a:r>
                      <a:r>
                        <a:rPr lang="ja-JP" altLang="en-US" sz="800" u="none" strike="noStrike" dirty="0">
                          <a:solidFill>
                            <a:schemeClr val="tx1"/>
                          </a:solidFill>
                          <a:effectLst/>
                          <a:latin typeface="メイリオ" panose="020B0604030504040204" pitchFamily="50" charset="-128"/>
                          <a:ea typeface="メイリオ" panose="020B0604030504040204" pitchFamily="50" charset="-128"/>
                        </a:rPr>
                        <a:t>特定非営利活動</a:t>
                      </a:r>
                      <a:r>
                        <a:rPr lang="zh-TW" altLang="en-US" sz="800" u="none" strike="noStrike" dirty="0">
                          <a:solidFill>
                            <a:schemeClr val="tx1"/>
                          </a:solidFill>
                          <a:effectLst/>
                          <a:latin typeface="メイリオ" panose="020B0604030504040204" pitchFamily="50" charset="-128"/>
                          <a:ea typeface="メイリオ" panose="020B0604030504040204" pitchFamily="50" charset="-128"/>
                        </a:rPr>
                        <a:t>法人</a:t>
                      </a:r>
                      <a:r>
                        <a:rPr lang="en-US" altLang="zh-TW" sz="800" u="none" strike="noStrike" dirty="0" err="1">
                          <a:solidFill>
                            <a:schemeClr val="tx1"/>
                          </a:solidFill>
                          <a:effectLst/>
                          <a:latin typeface="メイリオ" panose="020B0604030504040204" pitchFamily="50" charset="-128"/>
                          <a:ea typeface="メイリオ" panose="020B0604030504040204" pitchFamily="50" charset="-128"/>
                        </a:rPr>
                        <a:t>ReBit</a:t>
                      </a:r>
                      <a:endParaRPr lang="zh-TW" altLang="en-US" sz="800" b="0" i="0" u="none" strike="sngStrike" dirty="0">
                        <a:solidFill>
                          <a:schemeClr val="tx1"/>
                        </a:solidFill>
                        <a:effectLst/>
                        <a:latin typeface="メイリオ" panose="020B0604030504040204" pitchFamily="50" charset="-128"/>
                        <a:ea typeface="メイリオ" panose="020B0604030504040204" pitchFamily="50" charset="-128"/>
                      </a:endParaRPr>
                    </a:p>
                  </a:txBody>
                  <a:tcPr marL="72000" marR="36000" marT="3529"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E1"/>
                    </a:solidFill>
                  </a:tcPr>
                </a:tc>
                <a:tc>
                  <a:txBody>
                    <a:bodyPr/>
                    <a:lstStyle/>
                    <a:p>
                      <a:pPr algn="l" fontAlgn="ctr"/>
                      <a:r>
                        <a:rPr lang="en-US" altLang="ja-JP" sz="800" u="none" strike="noStrike" dirty="0">
                          <a:effectLst/>
                          <a:latin typeface="メイリオ" panose="020B0604030504040204" pitchFamily="50" charset="-128"/>
                          <a:ea typeface="メイリオ" panose="020B0604030504040204" pitchFamily="50" charset="-128"/>
                        </a:rPr>
                        <a:t>LGBTQ</a:t>
                      </a:r>
                      <a:r>
                        <a:rPr lang="ja-JP" altLang="en-US" sz="800" u="none" strike="noStrike" dirty="0">
                          <a:effectLst/>
                          <a:latin typeface="メイリオ" panose="020B0604030504040204" pitchFamily="50" charset="-128"/>
                          <a:ea typeface="メイリオ" panose="020B0604030504040204" pitchFamily="50" charset="-128"/>
                        </a:rPr>
                        <a:t>も取り残されないまちづくり</a:t>
                      </a:r>
                      <a:r>
                        <a:rPr lang="en-US" altLang="ja-JP" sz="800" u="none" strike="noStrike" dirty="0">
                          <a:effectLst/>
                          <a:latin typeface="メイリオ" panose="020B0604030504040204" pitchFamily="50" charset="-128"/>
                          <a:ea typeface="メイリオ" panose="020B0604030504040204" pitchFamily="50" charset="-128"/>
                        </a:rPr>
                        <a:t>〜</a:t>
                      </a:r>
                      <a:r>
                        <a:rPr lang="ja-JP" altLang="en-US" sz="800" u="none" strike="noStrike" dirty="0">
                          <a:effectLst/>
                          <a:latin typeface="メイリオ" panose="020B0604030504040204" pitchFamily="50" charset="-128"/>
                          <a:ea typeface="メイリオ" panose="020B0604030504040204" pitchFamily="50" charset="-128"/>
                        </a:rPr>
                        <a:t>オール大阪で取り組む</a:t>
                      </a:r>
                      <a:r>
                        <a:rPr lang="en-US" altLang="ja-JP" sz="800" u="none" strike="noStrike" dirty="0">
                          <a:effectLst/>
                          <a:latin typeface="メイリオ" panose="020B0604030504040204" pitchFamily="50" charset="-128"/>
                          <a:ea typeface="メイリオ" panose="020B0604030504040204" pitchFamily="50" charset="-128"/>
                        </a:rPr>
                        <a:t>LGBTQ</a:t>
                      </a:r>
                      <a:r>
                        <a:rPr lang="ja-JP" altLang="en-US" sz="800" u="none" strike="noStrike" dirty="0">
                          <a:effectLst/>
                          <a:latin typeface="メイリオ" panose="020B0604030504040204" pitchFamily="50" charset="-128"/>
                          <a:ea typeface="メイリオ" panose="020B0604030504040204" pitchFamily="50" charset="-128"/>
                        </a:rPr>
                        <a:t>も安心して利用</a:t>
                      </a:r>
                      <a:endParaRPr lang="en-US" altLang="ja-JP" sz="800" u="none" strike="noStrike" dirty="0">
                        <a:effectLst/>
                        <a:latin typeface="メイリオ" panose="020B0604030504040204" pitchFamily="50" charset="-128"/>
                        <a:ea typeface="メイリオ" panose="020B0604030504040204" pitchFamily="50" charset="-128"/>
                      </a:endParaRPr>
                    </a:p>
                    <a:p>
                      <a:pPr algn="l" fontAlgn="ctr"/>
                      <a:r>
                        <a:rPr lang="ja-JP" altLang="en-US" sz="800" u="none" strike="noStrike" dirty="0">
                          <a:effectLst/>
                          <a:latin typeface="メイリオ" panose="020B0604030504040204" pitchFamily="50" charset="-128"/>
                          <a:ea typeface="メイリオ" panose="020B0604030504040204" pitchFamily="50" charset="-128"/>
                        </a:rPr>
                        <a:t>できる社会資源の増加と地域支え合いの向上</a:t>
                      </a:r>
                      <a:r>
                        <a:rPr lang="en-US" altLang="ja-JP" sz="800" u="none" strike="noStrike" dirty="0">
                          <a:effectLst/>
                          <a:latin typeface="メイリオ" panose="020B0604030504040204" pitchFamily="50" charset="-128"/>
                          <a:ea typeface="メイリオ" panose="020B0604030504040204" pitchFamily="50" charset="-128"/>
                        </a:rPr>
                        <a:t>〜</a:t>
                      </a:r>
                      <a:endParaRPr lang="en-US" altLang="ja-JP" sz="800" b="0" i="0" u="none" strike="noStrike" dirty="0">
                        <a:solidFill>
                          <a:srgbClr val="000000"/>
                        </a:solidFill>
                        <a:effectLst/>
                        <a:latin typeface="メイリオ" panose="020B0604030504040204" pitchFamily="50" charset="-128"/>
                        <a:ea typeface="メイリオ" panose="020B0604030504040204" pitchFamily="50" charset="-128"/>
                      </a:endParaRPr>
                    </a:p>
                  </a:txBody>
                  <a:tcPr marL="36000" marR="36000" marT="3529"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E1"/>
                    </a:solidFill>
                  </a:tcPr>
                </a:tc>
                <a:tc>
                  <a:txBody>
                    <a:bodyPr/>
                    <a:lstStyle/>
                    <a:p>
                      <a:pPr algn="l" fontAlgn="ctr"/>
                      <a:r>
                        <a:rPr lang="ja-JP" altLang="en-US" sz="600" u="none" strike="noStrike" dirty="0">
                          <a:effectLst/>
                          <a:latin typeface="メイリオ" panose="020B0604030504040204" pitchFamily="50" charset="-128"/>
                          <a:ea typeface="メイリオ" panose="020B0604030504040204" pitchFamily="50" charset="-128"/>
                        </a:rPr>
                        <a:t>　</a:t>
                      </a:r>
                      <a:endParaRPr lang="ja-JP" altLang="en-US" sz="600" b="0" i="0" u="none" strike="noStrike" dirty="0">
                        <a:solidFill>
                          <a:srgbClr val="000000"/>
                        </a:solidFill>
                        <a:effectLst/>
                        <a:latin typeface="メイリオ" panose="020B0604030504040204" pitchFamily="50" charset="-128"/>
                        <a:ea typeface="メイリオ" panose="020B0604030504040204" pitchFamily="50" charset="-128"/>
                      </a:endParaRPr>
                    </a:p>
                  </a:txBody>
                  <a:tcPr marL="3529" marR="3529" marT="3529"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E1"/>
                    </a:solidFill>
                  </a:tcPr>
                </a:tc>
                <a:tc>
                  <a:txBody>
                    <a:bodyPr/>
                    <a:lstStyle/>
                    <a:p>
                      <a:pPr algn="ctr" fontAlgn="ctr"/>
                      <a:r>
                        <a:rPr lang="en-US" altLang="ja-JP" sz="800" u="none" strike="noStrike" dirty="0">
                          <a:solidFill>
                            <a:schemeClr val="tx1"/>
                          </a:solidFill>
                          <a:effectLst/>
                          <a:latin typeface="メイリオ" panose="020B0604030504040204" pitchFamily="50" charset="-128"/>
                          <a:ea typeface="メイリオ" panose="020B0604030504040204" pitchFamily="50" charset="-128"/>
                        </a:rPr>
                        <a:t>5,192</a:t>
                      </a:r>
                      <a:r>
                        <a:rPr lang="ja-JP" altLang="en-US" sz="800" u="none" strike="noStrike" dirty="0">
                          <a:solidFill>
                            <a:schemeClr val="tx1"/>
                          </a:solidFill>
                          <a:effectLst/>
                          <a:latin typeface="メイリオ" panose="020B0604030504040204" pitchFamily="50" charset="-128"/>
                          <a:ea typeface="メイリオ" panose="020B0604030504040204" pitchFamily="50" charset="-128"/>
                        </a:rPr>
                        <a:t>千円</a:t>
                      </a:r>
                    </a:p>
                    <a:p>
                      <a:pPr algn="ctr" fontAlgn="ctr"/>
                      <a:r>
                        <a:rPr lang="en-US" altLang="ja-JP" sz="800" u="none" strike="noStrike" dirty="0">
                          <a:solidFill>
                            <a:schemeClr val="tx1"/>
                          </a:solidFill>
                          <a:effectLst/>
                          <a:latin typeface="メイリオ" panose="020B0604030504040204" pitchFamily="50" charset="-128"/>
                          <a:ea typeface="メイリオ" panose="020B0604030504040204" pitchFamily="50" charset="-128"/>
                        </a:rPr>
                        <a:t>(</a:t>
                      </a:r>
                      <a:r>
                        <a:rPr lang="ja-JP" altLang="en-US" sz="800" u="none" strike="noStrike" dirty="0">
                          <a:solidFill>
                            <a:schemeClr val="tx1"/>
                          </a:solidFill>
                          <a:effectLst/>
                          <a:latin typeface="メイリオ" panose="020B0604030504040204" pitchFamily="50" charset="-128"/>
                          <a:ea typeface="メイリオ" panose="020B0604030504040204" pitchFamily="50" charset="-128"/>
                        </a:rPr>
                        <a:t>うちマッチング支援額</a:t>
                      </a:r>
                      <a:endParaRPr lang="en-US" altLang="ja-JP" sz="800" u="none" strike="noStrike" dirty="0">
                        <a:solidFill>
                          <a:schemeClr val="tx1"/>
                        </a:solidFill>
                        <a:effectLst/>
                        <a:latin typeface="メイリオ" panose="020B0604030504040204" pitchFamily="50" charset="-128"/>
                        <a:ea typeface="メイリオ" panose="020B0604030504040204" pitchFamily="50" charset="-128"/>
                      </a:endParaRPr>
                    </a:p>
                    <a:p>
                      <a:pPr algn="ctr" fontAlgn="ctr"/>
                      <a:r>
                        <a:rPr lang="en-US" altLang="ja-JP" sz="800" u="none" strike="noStrike" dirty="0">
                          <a:solidFill>
                            <a:schemeClr val="tx1"/>
                          </a:solidFill>
                          <a:effectLst/>
                          <a:latin typeface="メイリオ" panose="020B0604030504040204" pitchFamily="50" charset="-128"/>
                          <a:ea typeface="メイリオ" panose="020B0604030504040204" pitchFamily="50" charset="-128"/>
                        </a:rPr>
                        <a:t>2,500</a:t>
                      </a:r>
                      <a:r>
                        <a:rPr lang="ja-JP" altLang="en-US" sz="800" u="none" strike="noStrike" dirty="0">
                          <a:solidFill>
                            <a:schemeClr val="tx1"/>
                          </a:solidFill>
                          <a:effectLst/>
                          <a:latin typeface="メイリオ" panose="020B0604030504040204" pitchFamily="50" charset="-128"/>
                          <a:ea typeface="メイリオ" panose="020B0604030504040204" pitchFamily="50" charset="-128"/>
                        </a:rPr>
                        <a:t>千円</a:t>
                      </a:r>
                      <a:r>
                        <a:rPr lang="en-US" altLang="ja-JP" sz="800" u="none" strike="noStrike" dirty="0">
                          <a:solidFill>
                            <a:schemeClr val="tx1"/>
                          </a:solidFill>
                          <a:effectLst/>
                          <a:latin typeface="メイリオ" panose="020B0604030504040204" pitchFamily="50" charset="-128"/>
                          <a:ea typeface="メイリオ" panose="020B0604030504040204" pitchFamily="50" charset="-128"/>
                        </a:rPr>
                        <a:t>)</a:t>
                      </a:r>
                    </a:p>
                  </a:txBody>
                  <a:tcPr marL="3529" marR="3529" marT="3529"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E1"/>
                    </a:solidFill>
                  </a:tcPr>
                </a:tc>
                <a:extLst>
                  <a:ext uri="{0D108BD9-81ED-4DB2-BD59-A6C34878D82A}">
                    <a16:rowId xmlns:a16="http://schemas.microsoft.com/office/drawing/2014/main" val="2803169343"/>
                  </a:ext>
                </a:extLst>
              </a:tr>
              <a:tr h="396357">
                <a:tc>
                  <a:txBody>
                    <a:bodyPr/>
                    <a:lstStyle/>
                    <a:p>
                      <a:pPr algn="l" fontAlgn="ctr"/>
                      <a:r>
                        <a:rPr lang="ja-JP" altLang="en-US" sz="800" u="none" strike="noStrike" dirty="0">
                          <a:solidFill>
                            <a:schemeClr val="tx1"/>
                          </a:solidFill>
                          <a:effectLst/>
                          <a:latin typeface="メイリオ" panose="020B0604030504040204" pitchFamily="50" charset="-128"/>
                          <a:ea typeface="メイリオ" panose="020B0604030504040204" pitchFamily="50" charset="-128"/>
                        </a:rPr>
                        <a:t>一般社団法人セーフティネット</a:t>
                      </a:r>
                      <a:endParaRPr lang="en-US" altLang="ja-JP" sz="800" u="none" strike="noStrike" dirty="0">
                        <a:solidFill>
                          <a:schemeClr val="tx1"/>
                        </a:solidFill>
                        <a:effectLst/>
                        <a:latin typeface="メイリオ" panose="020B0604030504040204" pitchFamily="50" charset="-128"/>
                        <a:ea typeface="メイリオ" panose="020B0604030504040204" pitchFamily="50" charset="-128"/>
                      </a:endParaRPr>
                    </a:p>
                    <a:p>
                      <a:pPr algn="l" fontAlgn="ctr"/>
                      <a:r>
                        <a:rPr lang="ja-JP" altLang="en-US" sz="800" u="none" strike="noStrike" dirty="0">
                          <a:solidFill>
                            <a:schemeClr val="tx1"/>
                          </a:solidFill>
                          <a:effectLst/>
                          <a:latin typeface="メイリオ" panose="020B0604030504040204" pitchFamily="50" charset="-128"/>
                          <a:ea typeface="メイリオ" panose="020B0604030504040204" pitchFamily="50" charset="-128"/>
                        </a:rPr>
                        <a:t>リンケージ</a:t>
                      </a:r>
                      <a:endParaRPr lang="ja-JP" altLang="en-US" sz="800" b="0" i="0" u="none" strike="sngStrike" dirty="0">
                        <a:solidFill>
                          <a:schemeClr val="tx1"/>
                        </a:solidFill>
                        <a:effectLst/>
                        <a:latin typeface="メイリオ" panose="020B0604030504040204" pitchFamily="50" charset="-128"/>
                        <a:ea typeface="メイリオ" panose="020B0604030504040204" pitchFamily="50" charset="-128"/>
                      </a:endParaRPr>
                    </a:p>
                  </a:txBody>
                  <a:tcPr marL="72000" marR="36000" marT="3529"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E1"/>
                    </a:solidFill>
                  </a:tcPr>
                </a:tc>
                <a:tc>
                  <a:txBody>
                    <a:bodyPr/>
                    <a:lstStyle/>
                    <a:p>
                      <a:pPr algn="l" fontAlgn="ctr"/>
                      <a:r>
                        <a:rPr lang="ja-JP" altLang="en-US" sz="800" u="none" strike="noStrike" dirty="0">
                          <a:effectLst/>
                          <a:latin typeface="メイリオ" panose="020B0604030504040204" pitchFamily="50" charset="-128"/>
                          <a:ea typeface="メイリオ" panose="020B0604030504040204" pitchFamily="50" charset="-128"/>
                        </a:rPr>
                        <a:t>「認知症の方も使えるアプリ」を活用した、</a:t>
                      </a:r>
                      <a:r>
                        <a:rPr lang="en-US" altLang="ja-JP" sz="800" u="none" strike="noStrike" dirty="0">
                          <a:effectLst/>
                          <a:latin typeface="メイリオ" panose="020B0604030504040204" pitchFamily="50" charset="-128"/>
                          <a:ea typeface="メイリオ" panose="020B0604030504040204" pitchFamily="50" charset="-128"/>
                        </a:rPr>
                        <a:t>1</a:t>
                      </a:r>
                      <a:r>
                        <a:rPr lang="ja-JP" altLang="en-US" sz="800" u="none" strike="noStrike" dirty="0">
                          <a:effectLst/>
                          <a:latin typeface="メイリオ" panose="020B0604030504040204" pitchFamily="50" charset="-128"/>
                          <a:ea typeface="メイリオ" panose="020B0604030504040204" pitchFamily="50" charset="-128"/>
                        </a:rPr>
                        <a:t>人でいても、ひとりぼっちにしない</a:t>
                      </a:r>
                      <a:endParaRPr lang="en-US" altLang="ja-JP" sz="800" u="none" strike="noStrike" dirty="0">
                        <a:effectLst/>
                        <a:latin typeface="メイリオ" panose="020B0604030504040204" pitchFamily="50" charset="-128"/>
                        <a:ea typeface="メイリオ" panose="020B0604030504040204" pitchFamily="50" charset="-128"/>
                      </a:endParaRPr>
                    </a:p>
                    <a:p>
                      <a:pPr algn="l" fontAlgn="ctr"/>
                      <a:r>
                        <a:rPr lang="ja-JP" altLang="en-US" sz="800" u="none" strike="noStrike" dirty="0">
                          <a:effectLst/>
                          <a:latin typeface="メイリオ" panose="020B0604030504040204" pitchFamily="50" charset="-128"/>
                          <a:ea typeface="メイリオ" panose="020B0604030504040204" pitchFamily="50" charset="-128"/>
                        </a:rPr>
                        <a:t>「福祉ＳＮＳ」</a:t>
                      </a:r>
                      <a:br>
                        <a:rPr lang="ja-JP" altLang="en-US" sz="800" u="none" strike="noStrike" dirty="0">
                          <a:effectLst/>
                          <a:latin typeface="メイリオ" panose="020B0604030504040204" pitchFamily="50" charset="-128"/>
                          <a:ea typeface="メイリオ" panose="020B0604030504040204" pitchFamily="50" charset="-128"/>
                        </a:rPr>
                      </a:br>
                      <a:r>
                        <a:rPr lang="ja-JP" altLang="en-US" sz="800" u="none" strike="noStrike" dirty="0">
                          <a:effectLst/>
                          <a:latin typeface="メイリオ" panose="020B0604030504040204" pitchFamily="50" charset="-128"/>
                          <a:ea typeface="メイリオ" panose="020B0604030504040204" pitchFamily="50" charset="-128"/>
                        </a:rPr>
                        <a:t>～声を集めて「つながりあいささえあい」を実現して、関係性の回復を目指します～</a:t>
                      </a:r>
                      <a:endParaRPr lang="ja-JP" altLang="en-US" sz="800" b="0" i="0" u="none" strike="noStrike" dirty="0">
                        <a:solidFill>
                          <a:srgbClr val="000000"/>
                        </a:solidFill>
                        <a:effectLst/>
                        <a:latin typeface="メイリオ" panose="020B0604030504040204" pitchFamily="50" charset="-128"/>
                        <a:ea typeface="メイリオ" panose="020B0604030504040204" pitchFamily="50" charset="-128"/>
                      </a:endParaRPr>
                    </a:p>
                  </a:txBody>
                  <a:tcPr marL="36000" marR="36000" marT="3529"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E1"/>
                    </a:solidFill>
                  </a:tcPr>
                </a:tc>
                <a:tc>
                  <a:txBody>
                    <a:bodyPr/>
                    <a:lstStyle/>
                    <a:p>
                      <a:pPr algn="l" fontAlgn="ctr"/>
                      <a:r>
                        <a:rPr lang="ja-JP" altLang="en-US" sz="600" u="none" strike="noStrike" dirty="0">
                          <a:effectLst/>
                          <a:latin typeface="メイリオ" panose="020B0604030504040204" pitchFamily="50" charset="-128"/>
                          <a:ea typeface="メイリオ" panose="020B0604030504040204" pitchFamily="50" charset="-128"/>
                        </a:rPr>
                        <a:t>　</a:t>
                      </a:r>
                      <a:endParaRPr lang="ja-JP" altLang="en-US" sz="600" b="0" i="0" u="none" strike="noStrike" dirty="0">
                        <a:solidFill>
                          <a:srgbClr val="000000"/>
                        </a:solidFill>
                        <a:effectLst/>
                        <a:latin typeface="メイリオ" panose="020B0604030504040204" pitchFamily="50" charset="-128"/>
                        <a:ea typeface="メイリオ" panose="020B0604030504040204" pitchFamily="50" charset="-128"/>
                      </a:endParaRPr>
                    </a:p>
                  </a:txBody>
                  <a:tcPr marL="3529" marR="3529" marT="3529"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E1"/>
                    </a:solidFill>
                  </a:tcPr>
                </a:tc>
                <a:tc>
                  <a:txBody>
                    <a:bodyPr/>
                    <a:lstStyle/>
                    <a:p>
                      <a:pPr algn="ctr" fontAlgn="ctr"/>
                      <a:r>
                        <a:rPr lang="en-US" altLang="ja-JP" sz="800" u="none" strike="noStrike" dirty="0">
                          <a:solidFill>
                            <a:schemeClr val="tx1"/>
                          </a:solidFill>
                          <a:effectLst/>
                          <a:latin typeface="メイリオ" panose="020B0604030504040204" pitchFamily="50" charset="-128"/>
                          <a:ea typeface="メイリオ" panose="020B0604030504040204" pitchFamily="50" charset="-128"/>
                        </a:rPr>
                        <a:t>7,533</a:t>
                      </a:r>
                      <a:r>
                        <a:rPr lang="ja-JP" altLang="en-US" sz="800" u="none" strike="noStrike" dirty="0">
                          <a:solidFill>
                            <a:schemeClr val="tx1"/>
                          </a:solidFill>
                          <a:effectLst/>
                          <a:latin typeface="メイリオ" panose="020B0604030504040204" pitchFamily="50" charset="-128"/>
                          <a:ea typeface="メイリオ" panose="020B0604030504040204" pitchFamily="50" charset="-128"/>
                        </a:rPr>
                        <a:t>千円</a:t>
                      </a:r>
                    </a:p>
                    <a:p>
                      <a:pPr algn="ctr" fontAlgn="ctr"/>
                      <a:r>
                        <a:rPr lang="en-US" altLang="ja-JP" sz="800" u="none" strike="noStrike" dirty="0">
                          <a:solidFill>
                            <a:schemeClr val="tx1"/>
                          </a:solidFill>
                          <a:effectLst/>
                          <a:latin typeface="メイリオ" panose="020B0604030504040204" pitchFamily="50" charset="-128"/>
                          <a:ea typeface="メイリオ" panose="020B0604030504040204" pitchFamily="50" charset="-128"/>
                        </a:rPr>
                        <a:t>(</a:t>
                      </a:r>
                      <a:r>
                        <a:rPr lang="ja-JP" altLang="en-US" sz="800" u="none" strike="noStrike" dirty="0">
                          <a:solidFill>
                            <a:schemeClr val="tx1"/>
                          </a:solidFill>
                          <a:effectLst/>
                          <a:latin typeface="メイリオ" panose="020B0604030504040204" pitchFamily="50" charset="-128"/>
                          <a:ea typeface="メイリオ" panose="020B0604030504040204" pitchFamily="50" charset="-128"/>
                        </a:rPr>
                        <a:t>うちマッチング支援額</a:t>
                      </a:r>
                      <a:endParaRPr lang="en-US" altLang="ja-JP" sz="800" u="none" strike="noStrike" dirty="0">
                        <a:solidFill>
                          <a:schemeClr val="tx1"/>
                        </a:solidFill>
                        <a:effectLst/>
                        <a:latin typeface="メイリオ" panose="020B0604030504040204" pitchFamily="50" charset="-128"/>
                        <a:ea typeface="メイリオ" panose="020B0604030504040204" pitchFamily="50" charset="-128"/>
                      </a:endParaRPr>
                    </a:p>
                    <a:p>
                      <a:pPr algn="ctr" fontAlgn="ctr"/>
                      <a:r>
                        <a:rPr lang="en-US" altLang="ja-JP" sz="800" u="none" strike="noStrike" dirty="0">
                          <a:solidFill>
                            <a:schemeClr val="tx1"/>
                          </a:solidFill>
                          <a:effectLst/>
                          <a:latin typeface="メイリオ" panose="020B0604030504040204" pitchFamily="50" charset="-128"/>
                          <a:ea typeface="メイリオ" panose="020B0604030504040204" pitchFamily="50" charset="-128"/>
                        </a:rPr>
                        <a:t>3,500</a:t>
                      </a:r>
                      <a:r>
                        <a:rPr lang="ja-JP" altLang="en-US" sz="800" u="none" strike="noStrike" dirty="0">
                          <a:solidFill>
                            <a:schemeClr val="tx1"/>
                          </a:solidFill>
                          <a:effectLst/>
                          <a:latin typeface="メイリオ" panose="020B0604030504040204" pitchFamily="50" charset="-128"/>
                          <a:ea typeface="メイリオ" panose="020B0604030504040204" pitchFamily="50" charset="-128"/>
                        </a:rPr>
                        <a:t>千円</a:t>
                      </a:r>
                      <a:r>
                        <a:rPr lang="en-US" altLang="ja-JP" sz="800" u="none" strike="noStrike" dirty="0">
                          <a:solidFill>
                            <a:schemeClr val="tx1"/>
                          </a:solidFill>
                          <a:effectLst/>
                          <a:latin typeface="メイリオ" panose="020B0604030504040204" pitchFamily="50" charset="-128"/>
                          <a:ea typeface="メイリオ" panose="020B0604030504040204" pitchFamily="50" charset="-128"/>
                        </a:rPr>
                        <a:t>)</a:t>
                      </a:r>
                    </a:p>
                  </a:txBody>
                  <a:tcPr marL="3529" marR="3529" marT="3529"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E1"/>
                    </a:solidFill>
                  </a:tcPr>
                </a:tc>
                <a:extLst>
                  <a:ext uri="{0D108BD9-81ED-4DB2-BD59-A6C34878D82A}">
                    <a16:rowId xmlns:a16="http://schemas.microsoft.com/office/drawing/2014/main" val="419753867"/>
                  </a:ext>
                </a:extLst>
              </a:tr>
              <a:tr h="396357">
                <a:tc>
                  <a:txBody>
                    <a:bodyPr/>
                    <a:lstStyle/>
                    <a:p>
                      <a:pPr algn="l" fontAlgn="ctr"/>
                      <a:r>
                        <a:rPr lang="ja-JP" altLang="en-US" sz="800" u="none" strike="noStrike">
                          <a:solidFill>
                            <a:schemeClr val="tx1"/>
                          </a:solidFill>
                          <a:effectLst/>
                          <a:latin typeface="メイリオ" panose="020B0604030504040204" pitchFamily="50" charset="-128"/>
                          <a:ea typeface="メイリオ" panose="020B0604030504040204" pitchFamily="50" charset="-128"/>
                        </a:rPr>
                        <a:t>特定非営利</a:t>
                      </a:r>
                      <a:r>
                        <a:rPr lang="ja-JP" altLang="en-US" sz="800" u="none" strike="noStrike" dirty="0">
                          <a:solidFill>
                            <a:schemeClr val="tx1"/>
                          </a:solidFill>
                          <a:effectLst/>
                          <a:latin typeface="メイリオ" panose="020B0604030504040204" pitchFamily="50" charset="-128"/>
                          <a:ea typeface="メイリオ" panose="020B0604030504040204" pitchFamily="50" charset="-128"/>
                        </a:rPr>
                        <a:t>活動法人ディーセント・ファーム　かしわら</a:t>
                      </a:r>
                      <a:endParaRPr lang="ja-JP" altLang="en-US" sz="800" b="0" i="0" u="none" strike="sngStrike" dirty="0">
                        <a:solidFill>
                          <a:schemeClr val="tx1"/>
                        </a:solidFill>
                        <a:effectLst/>
                        <a:latin typeface="メイリオ" panose="020B0604030504040204" pitchFamily="50" charset="-128"/>
                        <a:ea typeface="メイリオ" panose="020B0604030504040204" pitchFamily="50" charset="-128"/>
                      </a:endParaRPr>
                    </a:p>
                  </a:txBody>
                  <a:tcPr marL="72000" marR="36000" marT="3529"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E1"/>
                    </a:solidFill>
                  </a:tcPr>
                </a:tc>
                <a:tc>
                  <a:txBody>
                    <a:bodyPr/>
                    <a:lstStyle/>
                    <a:p>
                      <a:pPr algn="l" fontAlgn="ctr"/>
                      <a:r>
                        <a:rPr lang="ja-JP" altLang="en-US" sz="800" u="none" strike="noStrike" dirty="0">
                          <a:effectLst/>
                          <a:latin typeface="メイリオ" panose="020B0604030504040204" pitchFamily="50" charset="-128"/>
                          <a:ea typeface="メイリオ" panose="020B0604030504040204" pitchFamily="50" charset="-128"/>
                        </a:rPr>
                        <a:t>放置竹林等の地域課題解決と生きづらさを抱える人々に雇用の場を創出</a:t>
                      </a:r>
                      <a:endParaRPr lang="ja-JP" altLang="en-US" sz="800" b="0" i="0" u="none" strike="noStrike" dirty="0">
                        <a:solidFill>
                          <a:srgbClr val="000000"/>
                        </a:solidFill>
                        <a:effectLst/>
                        <a:latin typeface="メイリオ" panose="020B0604030504040204" pitchFamily="50" charset="-128"/>
                        <a:ea typeface="メイリオ" panose="020B0604030504040204" pitchFamily="50" charset="-128"/>
                      </a:endParaRPr>
                    </a:p>
                  </a:txBody>
                  <a:tcPr marL="36000" marR="36000" marT="3529"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E1"/>
                    </a:solidFill>
                  </a:tcPr>
                </a:tc>
                <a:tc>
                  <a:txBody>
                    <a:bodyPr/>
                    <a:lstStyle/>
                    <a:p>
                      <a:pPr algn="l" fontAlgn="ctr"/>
                      <a:r>
                        <a:rPr lang="ja-JP" altLang="en-US" sz="600" u="none" strike="noStrike" dirty="0">
                          <a:effectLst/>
                          <a:latin typeface="メイリオ" panose="020B0604030504040204" pitchFamily="50" charset="-128"/>
                          <a:ea typeface="メイリオ" panose="020B0604030504040204" pitchFamily="50" charset="-128"/>
                        </a:rPr>
                        <a:t>　</a:t>
                      </a:r>
                      <a:endParaRPr lang="ja-JP" altLang="en-US" sz="600" b="0" i="0" u="none" strike="noStrike" dirty="0">
                        <a:solidFill>
                          <a:srgbClr val="000000"/>
                        </a:solidFill>
                        <a:effectLst/>
                        <a:latin typeface="メイリオ" panose="020B0604030504040204" pitchFamily="50" charset="-128"/>
                        <a:ea typeface="メイリオ" panose="020B0604030504040204" pitchFamily="50" charset="-128"/>
                      </a:endParaRPr>
                    </a:p>
                  </a:txBody>
                  <a:tcPr marL="3529" marR="3529" marT="3529"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E1"/>
                    </a:solidFill>
                  </a:tcPr>
                </a:tc>
                <a:tc>
                  <a:txBody>
                    <a:bodyPr/>
                    <a:lstStyle/>
                    <a:p>
                      <a:pPr algn="ctr" fontAlgn="ctr"/>
                      <a:r>
                        <a:rPr lang="ja-JP" altLang="en-US" sz="800" u="none" strike="noStrike" dirty="0">
                          <a:solidFill>
                            <a:schemeClr val="tx1"/>
                          </a:solidFill>
                          <a:effectLst/>
                          <a:latin typeface="メイリオ" panose="020B0604030504040204" pitchFamily="50" charset="-128"/>
                          <a:ea typeface="メイリオ" panose="020B0604030504040204" pitchFamily="50" charset="-128"/>
                        </a:rPr>
                        <a:t>　</a:t>
                      </a:r>
                      <a:r>
                        <a:rPr lang="en-US" altLang="ja-JP" sz="800" u="none" strike="noStrike" dirty="0">
                          <a:solidFill>
                            <a:schemeClr val="tx1"/>
                          </a:solidFill>
                          <a:effectLst/>
                          <a:latin typeface="メイリオ" panose="020B0604030504040204" pitchFamily="50" charset="-128"/>
                          <a:ea typeface="メイリオ" panose="020B0604030504040204" pitchFamily="50" charset="-128"/>
                        </a:rPr>
                        <a:t>5,102</a:t>
                      </a:r>
                      <a:r>
                        <a:rPr lang="ja-JP" altLang="en-US" sz="800" u="none" strike="noStrike" dirty="0">
                          <a:solidFill>
                            <a:schemeClr val="tx1"/>
                          </a:solidFill>
                          <a:effectLst/>
                          <a:latin typeface="メイリオ" panose="020B0604030504040204" pitchFamily="50" charset="-128"/>
                          <a:ea typeface="メイリオ" panose="020B0604030504040204" pitchFamily="50" charset="-128"/>
                        </a:rPr>
                        <a:t>千円</a:t>
                      </a:r>
                    </a:p>
                    <a:p>
                      <a:pPr algn="ctr" fontAlgn="ctr"/>
                      <a:r>
                        <a:rPr lang="en-US" altLang="ja-JP" sz="800" u="none" strike="noStrike" dirty="0">
                          <a:solidFill>
                            <a:schemeClr val="tx1"/>
                          </a:solidFill>
                          <a:effectLst/>
                          <a:latin typeface="メイリオ" panose="020B0604030504040204" pitchFamily="50" charset="-128"/>
                          <a:ea typeface="メイリオ" panose="020B0604030504040204" pitchFamily="50" charset="-128"/>
                        </a:rPr>
                        <a:t>(</a:t>
                      </a:r>
                      <a:r>
                        <a:rPr lang="ja-JP" altLang="en-US" sz="800" u="none" strike="noStrike" dirty="0">
                          <a:solidFill>
                            <a:schemeClr val="tx1"/>
                          </a:solidFill>
                          <a:effectLst/>
                          <a:latin typeface="メイリオ" panose="020B0604030504040204" pitchFamily="50" charset="-128"/>
                          <a:ea typeface="メイリオ" panose="020B0604030504040204" pitchFamily="50" charset="-128"/>
                        </a:rPr>
                        <a:t>うちマッチング支援額</a:t>
                      </a:r>
                      <a:endParaRPr lang="en-US" altLang="ja-JP" sz="800" u="none" strike="noStrike" dirty="0">
                        <a:solidFill>
                          <a:schemeClr val="tx1"/>
                        </a:solidFill>
                        <a:effectLst/>
                        <a:latin typeface="メイリオ" panose="020B0604030504040204" pitchFamily="50" charset="-128"/>
                        <a:ea typeface="メイリオ" panose="020B0604030504040204" pitchFamily="50" charset="-128"/>
                      </a:endParaRPr>
                    </a:p>
                    <a:p>
                      <a:pPr algn="ctr" fontAlgn="ctr"/>
                      <a:r>
                        <a:rPr lang="en-US" altLang="ja-JP" sz="800" u="none" strike="noStrike" dirty="0">
                          <a:solidFill>
                            <a:schemeClr val="tx1"/>
                          </a:solidFill>
                          <a:effectLst/>
                          <a:latin typeface="メイリオ" panose="020B0604030504040204" pitchFamily="50" charset="-128"/>
                          <a:ea typeface="メイリオ" panose="020B0604030504040204" pitchFamily="50" charset="-128"/>
                        </a:rPr>
                        <a:t>2,500</a:t>
                      </a:r>
                      <a:r>
                        <a:rPr lang="ja-JP" altLang="en-US" sz="800" u="none" strike="noStrike" dirty="0">
                          <a:solidFill>
                            <a:schemeClr val="tx1"/>
                          </a:solidFill>
                          <a:effectLst/>
                          <a:latin typeface="メイリオ" panose="020B0604030504040204" pitchFamily="50" charset="-128"/>
                          <a:ea typeface="メイリオ" panose="020B0604030504040204" pitchFamily="50" charset="-128"/>
                        </a:rPr>
                        <a:t>千円</a:t>
                      </a:r>
                      <a:r>
                        <a:rPr lang="en-US" altLang="ja-JP" sz="800" u="none" strike="noStrike" dirty="0">
                          <a:solidFill>
                            <a:schemeClr val="tx1"/>
                          </a:solidFill>
                          <a:effectLst/>
                          <a:latin typeface="メイリオ" panose="020B0604030504040204" pitchFamily="50" charset="-128"/>
                          <a:ea typeface="メイリオ" panose="020B0604030504040204" pitchFamily="50" charset="-128"/>
                        </a:rPr>
                        <a:t>)</a:t>
                      </a:r>
                    </a:p>
                  </a:txBody>
                  <a:tcPr marL="3529" marR="3529" marT="3529"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E1"/>
                    </a:solidFill>
                  </a:tcPr>
                </a:tc>
                <a:extLst>
                  <a:ext uri="{0D108BD9-81ED-4DB2-BD59-A6C34878D82A}">
                    <a16:rowId xmlns:a16="http://schemas.microsoft.com/office/drawing/2014/main" val="3866122566"/>
                  </a:ext>
                </a:extLst>
              </a:tr>
              <a:tr h="396357">
                <a:tc>
                  <a:txBody>
                    <a:bodyPr/>
                    <a:lstStyle/>
                    <a:p>
                      <a:pPr algn="l" fontAlgn="ctr"/>
                      <a:r>
                        <a:rPr lang="ja-JP" altLang="en-US" sz="800" u="none" strike="noStrike" dirty="0">
                          <a:effectLst/>
                          <a:latin typeface="メイリオ" panose="020B0604030504040204" pitchFamily="50" charset="-128"/>
                          <a:ea typeface="メイリオ" panose="020B0604030504040204" pitchFamily="50" charset="-128"/>
                        </a:rPr>
                        <a:t>一般社団法人</a:t>
                      </a:r>
                      <a:r>
                        <a:rPr lang="en-US" altLang="ja-JP" sz="800" u="none" strike="noStrike" dirty="0">
                          <a:effectLst/>
                          <a:latin typeface="メイリオ" panose="020B0604030504040204" pitchFamily="50" charset="-128"/>
                          <a:ea typeface="メイリオ" panose="020B0604030504040204" pitchFamily="50" charset="-128"/>
                        </a:rPr>
                        <a:t>HOME</a:t>
                      </a:r>
                      <a:r>
                        <a:rPr lang="ja-JP" altLang="en-US" sz="800" u="none" strike="noStrike" dirty="0">
                          <a:effectLst/>
                          <a:latin typeface="メイリオ" panose="020B0604030504040204" pitchFamily="50" charset="-128"/>
                          <a:ea typeface="メイリオ" panose="020B0604030504040204" pitchFamily="50" charset="-128"/>
                        </a:rPr>
                        <a:t>ステーション</a:t>
                      </a:r>
                      <a:endParaRPr lang="ja-JP" altLang="en-US" sz="800" b="0" i="0" u="none" strike="sngStrike" dirty="0">
                        <a:solidFill>
                          <a:srgbClr val="FF0000"/>
                        </a:solidFill>
                        <a:effectLst/>
                        <a:latin typeface="メイリオ" panose="020B0604030504040204" pitchFamily="50" charset="-128"/>
                        <a:ea typeface="メイリオ" panose="020B0604030504040204" pitchFamily="50" charset="-128"/>
                      </a:endParaRPr>
                    </a:p>
                  </a:txBody>
                  <a:tcPr marL="72000" marR="36000" marT="3529"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E1"/>
                    </a:solidFill>
                  </a:tcPr>
                </a:tc>
                <a:tc>
                  <a:txBody>
                    <a:bodyPr/>
                    <a:lstStyle/>
                    <a:p>
                      <a:pPr algn="l" fontAlgn="ctr"/>
                      <a:r>
                        <a:rPr lang="ja-JP" altLang="en-US" sz="800" u="none" strike="noStrike" dirty="0">
                          <a:effectLst/>
                          <a:latin typeface="メイリオ" panose="020B0604030504040204" pitchFamily="50" charset="-128"/>
                          <a:ea typeface="メイリオ" panose="020B0604030504040204" pitchFamily="50" charset="-128"/>
                        </a:rPr>
                        <a:t>良質な学びをすべてのこどもに！</a:t>
                      </a:r>
                      <a:br>
                        <a:rPr lang="ja-JP" altLang="en-US" sz="800" u="none" strike="noStrike" dirty="0">
                          <a:effectLst/>
                          <a:latin typeface="メイリオ" panose="020B0604030504040204" pitchFamily="50" charset="-128"/>
                          <a:ea typeface="メイリオ" panose="020B0604030504040204" pitchFamily="50" charset="-128"/>
                        </a:rPr>
                      </a:br>
                      <a:r>
                        <a:rPr lang="ja-JP" altLang="en-US" sz="800" u="none" strike="noStrike" dirty="0">
                          <a:effectLst/>
                          <a:latin typeface="メイリオ" panose="020B0604030504040204" pitchFamily="50" charset="-128"/>
                          <a:ea typeface="メイリオ" panose="020B0604030504040204" pitchFamily="50" charset="-128"/>
                        </a:rPr>
                        <a:t>こどもの原石</a:t>
                      </a:r>
                      <a:r>
                        <a:rPr lang="en-US" altLang="ja-JP" sz="800" u="none" strike="noStrike" dirty="0">
                          <a:effectLst/>
                          <a:latin typeface="メイリオ" panose="020B0604030504040204" pitchFamily="50" charset="-128"/>
                          <a:ea typeface="メイリオ" panose="020B0604030504040204" pitchFamily="50" charset="-128"/>
                        </a:rPr>
                        <a:t>(</a:t>
                      </a:r>
                      <a:r>
                        <a:rPr lang="ja-JP" altLang="en-US" sz="800" u="none" strike="noStrike" dirty="0">
                          <a:effectLst/>
                          <a:latin typeface="メイリオ" panose="020B0604030504040204" pitchFamily="50" charset="-128"/>
                          <a:ea typeface="メイリオ" panose="020B0604030504040204" pitchFamily="50" charset="-128"/>
                        </a:rPr>
                        <a:t>潜在能力</a:t>
                      </a:r>
                      <a:r>
                        <a:rPr lang="en-US" altLang="ja-JP" sz="800" u="none" strike="noStrike" dirty="0">
                          <a:effectLst/>
                          <a:latin typeface="メイリオ" panose="020B0604030504040204" pitchFamily="50" charset="-128"/>
                          <a:ea typeface="メイリオ" panose="020B0604030504040204" pitchFamily="50" charset="-128"/>
                        </a:rPr>
                        <a:t>)</a:t>
                      </a:r>
                      <a:r>
                        <a:rPr lang="ja-JP" altLang="en-US" sz="800" u="none" strike="noStrike" dirty="0">
                          <a:effectLst/>
                          <a:latin typeface="メイリオ" panose="020B0604030504040204" pitchFamily="50" charset="-128"/>
                          <a:ea typeface="メイリオ" panose="020B0604030504040204" pitchFamily="50" charset="-128"/>
                        </a:rPr>
                        <a:t>を磨く教室</a:t>
                      </a:r>
                      <a:r>
                        <a:rPr lang="en-US" altLang="ja-JP" sz="800" u="none" strike="noStrike" dirty="0">
                          <a:effectLst/>
                          <a:latin typeface="メイリオ" panose="020B0604030504040204" pitchFamily="50" charset="-128"/>
                          <a:ea typeface="メイリオ" panose="020B0604030504040204" pitchFamily="50" charset="-128"/>
                        </a:rPr>
                        <a:t>【MANA</a:t>
                      </a:r>
                      <a:r>
                        <a:rPr lang="ja-JP" altLang="en-US" sz="800" u="none" strike="noStrike" dirty="0">
                          <a:effectLst/>
                          <a:latin typeface="メイリオ" panose="020B0604030504040204" pitchFamily="50" charset="-128"/>
                          <a:ea typeface="メイリオ" panose="020B0604030504040204" pitchFamily="50" charset="-128"/>
                        </a:rPr>
                        <a:t>－</a:t>
                      </a:r>
                      <a:r>
                        <a:rPr lang="en-US" altLang="ja-JP" sz="800" u="none" strike="noStrike" dirty="0">
                          <a:effectLst/>
                          <a:latin typeface="メイリオ" panose="020B0604030504040204" pitchFamily="50" charset="-128"/>
                          <a:ea typeface="メイリオ" panose="020B0604030504040204" pitchFamily="50" charset="-128"/>
                        </a:rPr>
                        <a:t>viva】</a:t>
                      </a:r>
                      <a:r>
                        <a:rPr lang="ja-JP" altLang="en-US" sz="800" u="none" strike="noStrike" dirty="0">
                          <a:effectLst/>
                          <a:latin typeface="メイリオ" panose="020B0604030504040204" pitchFamily="50" charset="-128"/>
                          <a:ea typeface="メイリオ" panose="020B0604030504040204" pitchFamily="50" charset="-128"/>
                        </a:rPr>
                        <a:t>で、困窮世帯の児童にも学習支援の場を提供する</a:t>
                      </a:r>
                      <a:endParaRPr lang="ja-JP" altLang="en-US" sz="800" b="0" i="0" u="none" strike="noStrike" dirty="0">
                        <a:solidFill>
                          <a:srgbClr val="000000"/>
                        </a:solidFill>
                        <a:effectLst/>
                        <a:latin typeface="メイリオ" panose="020B0604030504040204" pitchFamily="50" charset="-128"/>
                        <a:ea typeface="メイリオ" panose="020B0604030504040204" pitchFamily="50" charset="-128"/>
                      </a:endParaRPr>
                    </a:p>
                  </a:txBody>
                  <a:tcPr marL="36000" marR="36000" marT="3529"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E1"/>
                    </a:solidFill>
                  </a:tcPr>
                </a:tc>
                <a:tc>
                  <a:txBody>
                    <a:bodyPr/>
                    <a:lstStyle/>
                    <a:p>
                      <a:pPr algn="l" fontAlgn="ctr"/>
                      <a:r>
                        <a:rPr lang="ja-JP" altLang="en-US" sz="600" u="none" strike="noStrike" dirty="0">
                          <a:effectLst/>
                          <a:latin typeface="メイリオ" panose="020B0604030504040204" pitchFamily="50" charset="-128"/>
                          <a:ea typeface="メイリオ" panose="020B0604030504040204" pitchFamily="50" charset="-128"/>
                        </a:rPr>
                        <a:t>　</a:t>
                      </a:r>
                      <a:endParaRPr lang="ja-JP" altLang="en-US" sz="600" b="0" i="0" u="none" strike="noStrike" dirty="0">
                        <a:solidFill>
                          <a:srgbClr val="000000"/>
                        </a:solidFill>
                        <a:effectLst/>
                        <a:latin typeface="メイリオ" panose="020B0604030504040204" pitchFamily="50" charset="-128"/>
                        <a:ea typeface="メイリオ" panose="020B0604030504040204" pitchFamily="50" charset="-128"/>
                      </a:endParaRPr>
                    </a:p>
                  </a:txBody>
                  <a:tcPr marL="3529" marR="3529" marT="3529"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E1"/>
                    </a:solidFill>
                  </a:tcPr>
                </a:tc>
                <a:tc>
                  <a:txBody>
                    <a:bodyPr/>
                    <a:lstStyle/>
                    <a:p>
                      <a:pPr algn="ctr" fontAlgn="ctr"/>
                      <a:r>
                        <a:rPr lang="ja-JP" altLang="en-US" sz="800" u="none" strike="noStrike" dirty="0">
                          <a:solidFill>
                            <a:schemeClr val="tx1"/>
                          </a:solidFill>
                          <a:effectLst/>
                          <a:latin typeface="メイリオ" panose="020B0604030504040204" pitchFamily="50" charset="-128"/>
                          <a:ea typeface="メイリオ" panose="020B0604030504040204" pitchFamily="50" charset="-128"/>
                        </a:rPr>
                        <a:t>　</a:t>
                      </a:r>
                      <a:r>
                        <a:rPr lang="en-US" altLang="ja-JP" sz="800" u="none" strike="noStrike" dirty="0">
                          <a:solidFill>
                            <a:schemeClr val="tx1"/>
                          </a:solidFill>
                          <a:effectLst/>
                          <a:latin typeface="メイリオ" panose="020B0604030504040204" pitchFamily="50" charset="-128"/>
                          <a:ea typeface="メイリオ" panose="020B0604030504040204" pitchFamily="50" charset="-128"/>
                        </a:rPr>
                        <a:t>4,502</a:t>
                      </a:r>
                      <a:r>
                        <a:rPr lang="ja-JP" altLang="en-US" sz="800" u="none" strike="noStrike" dirty="0">
                          <a:solidFill>
                            <a:schemeClr val="tx1"/>
                          </a:solidFill>
                          <a:effectLst/>
                          <a:latin typeface="メイリオ" panose="020B0604030504040204" pitchFamily="50" charset="-128"/>
                          <a:ea typeface="メイリオ" panose="020B0604030504040204" pitchFamily="50" charset="-128"/>
                        </a:rPr>
                        <a:t>千円</a:t>
                      </a:r>
                    </a:p>
                    <a:p>
                      <a:pPr algn="ctr" fontAlgn="ctr"/>
                      <a:r>
                        <a:rPr lang="en-US" altLang="ja-JP" sz="800" u="none" strike="noStrike" dirty="0">
                          <a:solidFill>
                            <a:schemeClr val="tx1"/>
                          </a:solidFill>
                          <a:effectLst/>
                          <a:latin typeface="メイリオ" panose="020B0604030504040204" pitchFamily="50" charset="-128"/>
                          <a:ea typeface="メイリオ" panose="020B0604030504040204" pitchFamily="50" charset="-128"/>
                        </a:rPr>
                        <a:t>(</a:t>
                      </a:r>
                      <a:r>
                        <a:rPr lang="ja-JP" altLang="en-US" sz="800" u="none" strike="noStrike" dirty="0">
                          <a:solidFill>
                            <a:schemeClr val="tx1"/>
                          </a:solidFill>
                          <a:effectLst/>
                          <a:latin typeface="メイリオ" panose="020B0604030504040204" pitchFamily="50" charset="-128"/>
                          <a:ea typeface="メイリオ" panose="020B0604030504040204" pitchFamily="50" charset="-128"/>
                        </a:rPr>
                        <a:t>うちマッチング支援額</a:t>
                      </a:r>
                      <a:endParaRPr lang="en-US" altLang="ja-JP" sz="800" u="none" strike="noStrike" dirty="0">
                        <a:solidFill>
                          <a:schemeClr val="tx1"/>
                        </a:solidFill>
                        <a:effectLst/>
                        <a:latin typeface="メイリオ" panose="020B0604030504040204" pitchFamily="50" charset="-128"/>
                        <a:ea typeface="メイリオ" panose="020B0604030504040204" pitchFamily="50" charset="-128"/>
                      </a:endParaRPr>
                    </a:p>
                    <a:p>
                      <a:pPr algn="ctr" fontAlgn="ctr"/>
                      <a:r>
                        <a:rPr lang="en-US" altLang="ja-JP" sz="800" u="none" strike="noStrike" dirty="0">
                          <a:solidFill>
                            <a:schemeClr val="tx1"/>
                          </a:solidFill>
                          <a:effectLst/>
                          <a:latin typeface="メイリオ" panose="020B0604030504040204" pitchFamily="50" charset="-128"/>
                          <a:ea typeface="メイリオ" panose="020B0604030504040204" pitchFamily="50" charset="-128"/>
                        </a:rPr>
                        <a:t>1,926</a:t>
                      </a:r>
                      <a:r>
                        <a:rPr lang="ja-JP" altLang="en-US" sz="800" u="none" strike="noStrike" dirty="0">
                          <a:solidFill>
                            <a:schemeClr val="tx1"/>
                          </a:solidFill>
                          <a:effectLst/>
                          <a:latin typeface="メイリオ" panose="020B0604030504040204" pitchFamily="50" charset="-128"/>
                          <a:ea typeface="メイリオ" panose="020B0604030504040204" pitchFamily="50" charset="-128"/>
                        </a:rPr>
                        <a:t>千円</a:t>
                      </a:r>
                      <a:r>
                        <a:rPr lang="en-US" altLang="ja-JP" sz="800" u="none" strike="noStrike" dirty="0">
                          <a:solidFill>
                            <a:schemeClr val="tx1"/>
                          </a:solidFill>
                          <a:effectLst/>
                          <a:latin typeface="メイリオ" panose="020B0604030504040204" pitchFamily="50" charset="-128"/>
                          <a:ea typeface="メイリオ" panose="020B0604030504040204" pitchFamily="50" charset="-128"/>
                        </a:rPr>
                        <a:t>)</a:t>
                      </a:r>
                    </a:p>
                  </a:txBody>
                  <a:tcPr marL="3529" marR="3529" marT="3529"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E1"/>
                    </a:solidFill>
                  </a:tcPr>
                </a:tc>
                <a:extLst>
                  <a:ext uri="{0D108BD9-81ED-4DB2-BD59-A6C34878D82A}">
                    <a16:rowId xmlns:a16="http://schemas.microsoft.com/office/drawing/2014/main" val="3258514850"/>
                  </a:ext>
                </a:extLst>
              </a:tr>
            </a:tbl>
          </a:graphicData>
        </a:graphic>
      </p:graphicFrame>
      <p:pic>
        <p:nvPicPr>
          <p:cNvPr id="2052" name="Picture 4">
            <a:extLst>
              <a:ext uri="{FF2B5EF4-FFF2-40B4-BE49-F238E27FC236}">
                <a16:creationId xmlns:a16="http://schemas.microsoft.com/office/drawing/2014/main" id="{2D598694-03AB-4D44-BDE7-DA2D687E01D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12462" y="4662165"/>
            <a:ext cx="252000" cy="252000"/>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a:extLst>
              <a:ext uri="{FF2B5EF4-FFF2-40B4-BE49-F238E27FC236}">
                <a16:creationId xmlns:a16="http://schemas.microsoft.com/office/drawing/2014/main" id="{989D26D0-5342-4AFF-A80E-D8426DCA62E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2462" y="3492035"/>
            <a:ext cx="252000" cy="252000"/>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a:extLst>
              <a:ext uri="{FF2B5EF4-FFF2-40B4-BE49-F238E27FC236}">
                <a16:creationId xmlns:a16="http://schemas.microsoft.com/office/drawing/2014/main" id="{6D944358-A67F-47EA-96D4-D78D453D0A07}"/>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381202" y="3492035"/>
            <a:ext cx="252000" cy="25200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8">
            <a:extLst>
              <a:ext uri="{FF2B5EF4-FFF2-40B4-BE49-F238E27FC236}">
                <a16:creationId xmlns:a16="http://schemas.microsoft.com/office/drawing/2014/main" id="{2D9D1A55-C230-4159-A08C-42CECC9E499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81202" y="3924055"/>
            <a:ext cx="252000" cy="252000"/>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a:extLst>
              <a:ext uri="{FF2B5EF4-FFF2-40B4-BE49-F238E27FC236}">
                <a16:creationId xmlns:a16="http://schemas.microsoft.com/office/drawing/2014/main" id="{B262B768-4F3A-4005-91AF-E2FFEDC27554}"/>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112462" y="3924055"/>
            <a:ext cx="252000" cy="252000"/>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a:extLst>
              <a:ext uri="{FF2B5EF4-FFF2-40B4-BE49-F238E27FC236}">
                <a16:creationId xmlns:a16="http://schemas.microsoft.com/office/drawing/2014/main" id="{CA2CEA60-588A-45F1-97C4-70A8356F93B2}"/>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649942" y="3924055"/>
            <a:ext cx="252000" cy="25200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2">
            <a:extLst>
              <a:ext uri="{FF2B5EF4-FFF2-40B4-BE49-F238E27FC236}">
                <a16:creationId xmlns:a16="http://schemas.microsoft.com/office/drawing/2014/main" id="{0C1B781A-0039-45FC-B57E-4E003356A081}"/>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112462" y="4302125"/>
            <a:ext cx="252000" cy="252000"/>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12">
            <a:extLst>
              <a:ext uri="{FF2B5EF4-FFF2-40B4-BE49-F238E27FC236}">
                <a16:creationId xmlns:a16="http://schemas.microsoft.com/office/drawing/2014/main" id="{69FAFE48-C30B-43C9-9904-AE52EAE420C6}"/>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381202" y="4662165"/>
            <a:ext cx="252000" cy="252000"/>
          </a:xfrm>
          <a:prstGeom prst="rect">
            <a:avLst/>
          </a:prstGeom>
          <a:noFill/>
          <a:extLst>
            <a:ext uri="{909E8E84-426E-40DD-AFC4-6F175D3DCCD1}">
              <a14:hiddenFill xmlns:a14="http://schemas.microsoft.com/office/drawing/2010/main">
                <a:solidFill>
                  <a:srgbClr val="FFFFFF"/>
                </a:solidFill>
              </a14:hiddenFill>
            </a:ext>
          </a:extLst>
        </p:spPr>
      </p:pic>
      <p:pic>
        <p:nvPicPr>
          <p:cNvPr id="2064" name="Picture 16">
            <a:extLst>
              <a:ext uri="{FF2B5EF4-FFF2-40B4-BE49-F238E27FC236}">
                <a16:creationId xmlns:a16="http://schemas.microsoft.com/office/drawing/2014/main" id="{39FB9CAC-E75C-4F20-84AD-91A9A1AA49E3}"/>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649942" y="4662165"/>
            <a:ext cx="252000" cy="252000"/>
          </a:xfrm>
          <a:prstGeom prst="rect">
            <a:avLst/>
          </a:prstGeom>
          <a:noFill/>
          <a:extLst>
            <a:ext uri="{909E8E84-426E-40DD-AFC4-6F175D3DCCD1}">
              <a14:hiddenFill xmlns:a14="http://schemas.microsoft.com/office/drawing/2010/main">
                <a:solidFill>
                  <a:srgbClr val="FFFFFF"/>
                </a:solidFill>
              </a14:hiddenFill>
            </a:ext>
          </a:extLst>
        </p:spPr>
      </p:pic>
      <p:pic>
        <p:nvPicPr>
          <p:cNvPr id="2066" name="Picture 18">
            <a:extLst>
              <a:ext uri="{FF2B5EF4-FFF2-40B4-BE49-F238E27FC236}">
                <a16:creationId xmlns:a16="http://schemas.microsoft.com/office/drawing/2014/main" id="{FF8A9F4C-F306-4E09-9B79-0FC7D1128842}"/>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918682" y="4662165"/>
            <a:ext cx="252000" cy="252000"/>
          </a:xfrm>
          <a:prstGeom prst="rect">
            <a:avLst/>
          </a:prstGeom>
          <a:noFill/>
          <a:extLst>
            <a:ext uri="{909E8E84-426E-40DD-AFC4-6F175D3DCCD1}">
              <a14:hiddenFill xmlns:a14="http://schemas.microsoft.com/office/drawing/2010/main">
                <a:solidFill>
                  <a:srgbClr val="FFFFFF"/>
                </a:solidFill>
              </a14:hiddenFill>
            </a:ext>
          </a:extLst>
        </p:spPr>
      </p:pic>
      <p:pic>
        <p:nvPicPr>
          <p:cNvPr id="2068" name="Picture 20">
            <a:extLst>
              <a:ext uri="{FF2B5EF4-FFF2-40B4-BE49-F238E27FC236}">
                <a16:creationId xmlns:a16="http://schemas.microsoft.com/office/drawing/2014/main" id="{EEDEFB8C-1355-4782-8FDD-B4DEED66E75C}"/>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187423" y="4662165"/>
            <a:ext cx="252000" cy="252000"/>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10">
            <a:extLst>
              <a:ext uri="{FF2B5EF4-FFF2-40B4-BE49-F238E27FC236}">
                <a16:creationId xmlns:a16="http://schemas.microsoft.com/office/drawing/2014/main" id="{7134412E-FC23-4918-9A0F-795D153BE2C2}"/>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12462" y="4932195"/>
            <a:ext cx="252000" cy="252000"/>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14">
            <a:extLst>
              <a:ext uri="{FF2B5EF4-FFF2-40B4-BE49-F238E27FC236}">
                <a16:creationId xmlns:a16="http://schemas.microsoft.com/office/drawing/2014/main" id="{EB3E241F-DBF8-41A8-A3CB-6EA3596F38E8}"/>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381202" y="4932195"/>
            <a:ext cx="252000" cy="252000"/>
          </a:xfrm>
          <a:prstGeom prst="rect">
            <a:avLst/>
          </a:prstGeom>
          <a:noFill/>
          <a:extLst>
            <a:ext uri="{909E8E84-426E-40DD-AFC4-6F175D3DCCD1}">
              <a14:hiddenFill xmlns:a14="http://schemas.microsoft.com/office/drawing/2010/main">
                <a:solidFill>
                  <a:srgbClr val="FFFFFF"/>
                </a:solidFill>
              </a14:hiddenFill>
            </a:ext>
          </a:extLst>
        </p:spPr>
      </p:pic>
      <p:pic>
        <p:nvPicPr>
          <p:cNvPr id="2070" name="Picture 22">
            <a:extLst>
              <a:ext uri="{FF2B5EF4-FFF2-40B4-BE49-F238E27FC236}">
                <a16:creationId xmlns:a16="http://schemas.microsoft.com/office/drawing/2014/main" id="{2C08C56B-2D32-4582-BC06-3E7A470067E4}"/>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649942" y="4932195"/>
            <a:ext cx="252000" cy="252000"/>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12">
            <a:extLst>
              <a:ext uri="{FF2B5EF4-FFF2-40B4-BE49-F238E27FC236}">
                <a16:creationId xmlns:a16="http://schemas.microsoft.com/office/drawing/2014/main" id="{89E590F7-DD4A-4F6A-9A65-717B6A6CA745}"/>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112462" y="5292235"/>
            <a:ext cx="252000" cy="252000"/>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16">
            <a:extLst>
              <a:ext uri="{FF2B5EF4-FFF2-40B4-BE49-F238E27FC236}">
                <a16:creationId xmlns:a16="http://schemas.microsoft.com/office/drawing/2014/main" id="{C31C85BB-85CF-4B72-84C1-124B63AA3110}"/>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381202" y="5292235"/>
            <a:ext cx="252000" cy="252000"/>
          </a:xfrm>
          <a:prstGeom prst="rect">
            <a:avLst/>
          </a:prstGeom>
          <a:noFill/>
          <a:extLst>
            <a:ext uri="{909E8E84-426E-40DD-AFC4-6F175D3DCCD1}">
              <a14:hiddenFill xmlns:a14="http://schemas.microsoft.com/office/drawing/2010/main">
                <a:solidFill>
                  <a:srgbClr val="FFFFFF"/>
                </a:solidFill>
              </a14:hiddenFill>
            </a:ext>
          </a:extLst>
        </p:spPr>
      </p:pic>
      <p:pic>
        <p:nvPicPr>
          <p:cNvPr id="2072" name="Picture 24">
            <a:extLst>
              <a:ext uri="{FF2B5EF4-FFF2-40B4-BE49-F238E27FC236}">
                <a16:creationId xmlns:a16="http://schemas.microsoft.com/office/drawing/2014/main" id="{90C38FEC-530A-47BC-B0D2-00FD3FECAA97}"/>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6649942" y="5292235"/>
            <a:ext cx="252000" cy="252000"/>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10">
            <a:extLst>
              <a:ext uri="{FF2B5EF4-FFF2-40B4-BE49-F238E27FC236}">
                <a16:creationId xmlns:a16="http://schemas.microsoft.com/office/drawing/2014/main" id="{6B98FC85-3B14-4B45-82B6-DFD0F89B337A}"/>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918682" y="5292235"/>
            <a:ext cx="252000" cy="252000"/>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22">
            <a:extLst>
              <a:ext uri="{FF2B5EF4-FFF2-40B4-BE49-F238E27FC236}">
                <a16:creationId xmlns:a16="http://schemas.microsoft.com/office/drawing/2014/main" id="{44292946-2FC5-49E3-93F6-2C8F9980CCE3}"/>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187423" y="5292235"/>
            <a:ext cx="252000" cy="252000"/>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4">
            <a:extLst>
              <a:ext uri="{FF2B5EF4-FFF2-40B4-BE49-F238E27FC236}">
                <a16:creationId xmlns:a16="http://schemas.microsoft.com/office/drawing/2014/main" id="{CF2E14FA-0F68-4DFB-912D-AE94936CFCA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12462" y="5679250"/>
            <a:ext cx="252000" cy="252000"/>
          </a:xfrm>
          <a:prstGeom prst="rect">
            <a:avLst/>
          </a:prstGeom>
          <a:noFill/>
          <a:extLst>
            <a:ext uri="{909E8E84-426E-40DD-AFC4-6F175D3DCCD1}">
              <a14:hiddenFill xmlns:a14="http://schemas.microsoft.com/office/drawing/2010/main">
                <a:solidFill>
                  <a:srgbClr val="FFFFFF"/>
                </a:solidFill>
              </a14:hiddenFill>
            </a:ext>
          </a:extLst>
        </p:spPr>
      </p:pic>
      <p:pic>
        <p:nvPicPr>
          <p:cNvPr id="2074" name="Picture 26">
            <a:extLst>
              <a:ext uri="{FF2B5EF4-FFF2-40B4-BE49-F238E27FC236}">
                <a16:creationId xmlns:a16="http://schemas.microsoft.com/office/drawing/2014/main" id="{3548AADC-BF62-4E23-9638-BDBE541136C2}"/>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6381202" y="5679250"/>
            <a:ext cx="252000" cy="252000"/>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8">
            <a:extLst>
              <a:ext uri="{FF2B5EF4-FFF2-40B4-BE49-F238E27FC236}">
                <a16:creationId xmlns:a16="http://schemas.microsoft.com/office/drawing/2014/main" id="{57B54D90-27DB-4AEC-AB70-4B557925F62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49942" y="5679250"/>
            <a:ext cx="252000" cy="252000"/>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10">
            <a:extLst>
              <a:ext uri="{FF2B5EF4-FFF2-40B4-BE49-F238E27FC236}">
                <a16:creationId xmlns:a16="http://schemas.microsoft.com/office/drawing/2014/main" id="{12FA91F8-5E6A-463E-A91D-6089E688B4B4}"/>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918682" y="5679250"/>
            <a:ext cx="252000" cy="252000"/>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4">
            <a:extLst>
              <a:ext uri="{FF2B5EF4-FFF2-40B4-BE49-F238E27FC236}">
                <a16:creationId xmlns:a16="http://schemas.microsoft.com/office/drawing/2014/main" id="{8EF51709-8EE1-430A-A7D1-5E9CB2C3909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12462" y="6084295"/>
            <a:ext cx="252000" cy="252000"/>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16">
            <a:extLst>
              <a:ext uri="{FF2B5EF4-FFF2-40B4-BE49-F238E27FC236}">
                <a16:creationId xmlns:a16="http://schemas.microsoft.com/office/drawing/2014/main" id="{77E7176E-5860-456B-95E2-DB7EEA2065CC}"/>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381202" y="6084295"/>
            <a:ext cx="252000" cy="252000"/>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20">
            <a:extLst>
              <a:ext uri="{FF2B5EF4-FFF2-40B4-BE49-F238E27FC236}">
                <a16:creationId xmlns:a16="http://schemas.microsoft.com/office/drawing/2014/main" id="{DBDF8D2F-8102-4063-93B0-100E23B758A4}"/>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649942" y="6084295"/>
            <a:ext cx="252000" cy="252000"/>
          </a:xfrm>
          <a:prstGeom prst="rect">
            <a:avLst/>
          </a:prstGeom>
          <a:noFill/>
          <a:extLst>
            <a:ext uri="{909E8E84-426E-40DD-AFC4-6F175D3DCCD1}">
              <a14:hiddenFill xmlns:a14="http://schemas.microsoft.com/office/drawing/2010/main">
                <a:solidFill>
                  <a:srgbClr val="FFFFFF"/>
                </a:solidFill>
              </a14:hiddenFill>
            </a:ext>
          </a:extLst>
        </p:spPr>
      </p:pic>
      <p:sp>
        <p:nvSpPr>
          <p:cNvPr id="3" name="スライド番号プレースホルダー 2">
            <a:extLst>
              <a:ext uri="{FF2B5EF4-FFF2-40B4-BE49-F238E27FC236}">
                <a16:creationId xmlns:a16="http://schemas.microsoft.com/office/drawing/2014/main" id="{BD7A0C13-2AEB-4BED-A94F-B668BE40895B}"/>
              </a:ext>
            </a:extLst>
          </p:cNvPr>
          <p:cNvSpPr>
            <a:spLocks noGrp="1"/>
          </p:cNvSpPr>
          <p:nvPr>
            <p:ph type="sldNum" sz="quarter" idx="12"/>
          </p:nvPr>
        </p:nvSpPr>
        <p:spPr/>
        <p:txBody>
          <a:bodyPr/>
          <a:lstStyle/>
          <a:p>
            <a:fld id="{7791D223-6A27-4327-8087-FA06212A7E85}" type="slidenum">
              <a:rPr lang="ja-JP" altLang="en-US" smtClean="0"/>
              <a:pPr/>
              <a:t>23</a:t>
            </a:fld>
            <a:endParaRPr lang="ja-JP" altLang="en-US" dirty="0"/>
          </a:p>
        </p:txBody>
      </p:sp>
    </p:spTree>
    <p:extLst>
      <p:ext uri="{BB962C8B-B14F-4D97-AF65-F5344CB8AC3E}">
        <p14:creationId xmlns:p14="http://schemas.microsoft.com/office/powerpoint/2010/main" val="11871516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正方形/長方形 26"/>
          <p:cNvSpPr/>
          <p:nvPr/>
        </p:nvSpPr>
        <p:spPr>
          <a:xfrm>
            <a:off x="-153525" y="269358"/>
            <a:ext cx="8136904" cy="369332"/>
          </a:xfrm>
          <a:prstGeom prst="rect">
            <a:avLst/>
          </a:prstGeom>
        </p:spPr>
        <p:txBody>
          <a:bodyPr wrap="square">
            <a:spAutoFit/>
          </a:bodyPr>
          <a:lstStyle/>
          <a:p>
            <a:pPr>
              <a:defRPr/>
            </a:pPr>
            <a:r>
              <a:rPr lang="ja-JP" altLang="en-US" dirty="0">
                <a:solidFill>
                  <a:prstClr val="black"/>
                </a:solidFill>
                <a:latin typeface="メイリオ" panose="020B0604030504040204" pitchFamily="50" charset="-128"/>
                <a:ea typeface="メイリオ" panose="020B0604030504040204" pitchFamily="50" charset="-128"/>
                <a:cs typeface="Meiryo UI" panose="020B0604030504040204" pitchFamily="50" charset="-128"/>
              </a:rPr>
              <a:t>　（３）働き方改革</a:t>
            </a:r>
            <a:endParaRPr lang="ja-JP" altLang="en-US" dirty="0">
              <a:solidFill>
                <a:srgbClr val="FF0000"/>
              </a:solidFill>
              <a:latin typeface="メイリオ" panose="020B0604030504040204" pitchFamily="50" charset="-128"/>
              <a:ea typeface="メイリオ" panose="020B0604030504040204" pitchFamily="50" charset="-128"/>
              <a:cs typeface="Meiryo UI" panose="020B0604030504040204" pitchFamily="50" charset="-128"/>
            </a:endParaRPr>
          </a:p>
        </p:txBody>
      </p:sp>
      <p:cxnSp>
        <p:nvCxnSpPr>
          <p:cNvPr id="28" name="直線コネクタ 27"/>
          <p:cNvCxnSpPr/>
          <p:nvPr/>
        </p:nvCxnSpPr>
        <p:spPr>
          <a:xfrm>
            <a:off x="183873" y="683695"/>
            <a:ext cx="8784976" cy="0"/>
          </a:xfrm>
          <a:prstGeom prst="line">
            <a:avLst/>
          </a:prstGeom>
        </p:spPr>
        <p:style>
          <a:lnRef idx="3">
            <a:schemeClr val="accent1"/>
          </a:lnRef>
          <a:fillRef idx="0">
            <a:schemeClr val="accent1"/>
          </a:fillRef>
          <a:effectRef idx="2">
            <a:schemeClr val="accent1"/>
          </a:effectRef>
          <a:fontRef idx="minor">
            <a:schemeClr val="tx1"/>
          </a:fontRef>
        </p:style>
      </p:cxnSp>
      <p:grpSp>
        <p:nvGrpSpPr>
          <p:cNvPr id="2" name="グループ化 1"/>
          <p:cNvGrpSpPr/>
          <p:nvPr/>
        </p:nvGrpSpPr>
        <p:grpSpPr>
          <a:xfrm>
            <a:off x="545655" y="2213866"/>
            <a:ext cx="8071200" cy="1991262"/>
            <a:chOff x="636254" y="2560474"/>
            <a:chExt cx="8328084" cy="1815884"/>
          </a:xfrm>
        </p:grpSpPr>
        <p:sp>
          <p:nvSpPr>
            <p:cNvPr id="18" name="正方形/長方形 17"/>
            <p:cNvSpPr/>
            <p:nvPr/>
          </p:nvSpPr>
          <p:spPr>
            <a:xfrm>
              <a:off x="636254" y="2560474"/>
              <a:ext cx="8328084" cy="1815884"/>
            </a:xfrm>
            <a:prstGeom prst="rect">
              <a:avLst/>
            </a:prstGeom>
            <a:solidFill>
              <a:schemeClr val="accent1">
                <a:lumMod val="20000"/>
                <a:lumOff val="80000"/>
              </a:schemeClr>
            </a:solidFill>
            <a:ln w="12700"/>
          </p:spPr>
          <p:style>
            <a:lnRef idx="2">
              <a:schemeClr val="dk1"/>
            </a:lnRef>
            <a:fillRef idx="1">
              <a:schemeClr val="lt1"/>
            </a:fillRef>
            <a:effectRef idx="0">
              <a:schemeClr val="dk1"/>
            </a:effectRef>
            <a:fontRef idx="minor">
              <a:schemeClr val="dk1"/>
            </a:fontRef>
          </p:style>
          <p:txBody>
            <a:bodyPr lIns="360000" tIns="45071" rIns="90142" bIns="45071" rtlCol="0" anchor="t"/>
            <a:lstStyle/>
            <a:p>
              <a:pPr marL="285750" indent="-285750">
                <a:lnSpc>
                  <a:spcPct val="90000"/>
                </a:lnSpc>
                <a:buFont typeface="Wingdings" panose="05000000000000000000" pitchFamily="2" charset="2"/>
                <a:buChar char="l"/>
                <a:defRPr/>
              </a:pPr>
              <a:endParaRPr lang="en-US" altLang="ja-JP"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285750" indent="-285750">
                <a:lnSpc>
                  <a:spcPct val="90000"/>
                </a:lnSpc>
                <a:buFont typeface="Wingdings" panose="05000000000000000000" pitchFamily="2" charset="2"/>
                <a:buChar char="l"/>
                <a:defRPr/>
              </a:pPr>
              <a:endParaRPr lang="en-US" altLang="ja-JP"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nSpc>
                  <a:spcPct val="90000"/>
                </a:lnSpc>
                <a:defRPr/>
              </a:pPr>
              <a:endParaRPr lang="en-US" altLang="ja-JP"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nSpc>
                  <a:spcPts val="200"/>
                </a:lnSpc>
                <a:defRPr/>
              </a:pPr>
              <a:endParaRPr lang="en-US" altLang="ja-JP"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nSpc>
                  <a:spcPts val="200"/>
                </a:lnSpc>
                <a:defRPr/>
              </a:pPr>
              <a:endParaRPr lang="en-US" altLang="ja-JP"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nSpc>
                  <a:spcPts val="200"/>
                </a:lnSpc>
                <a:defRPr/>
              </a:pPr>
              <a:endParaRPr lang="ja-JP" altLang="en-US"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285750" indent="-285750">
                <a:lnSpc>
                  <a:spcPts val="2600"/>
                </a:lnSpc>
                <a:buFont typeface="Wingdings" panose="05000000000000000000" pitchFamily="2" charset="2"/>
                <a:buChar char="l"/>
                <a:defRPr/>
              </a:pPr>
              <a:r>
                <a:rPr lang="ja-JP" altLang="en-US" sz="1400" dirty="0">
                  <a:solidFill>
                    <a:schemeClr val="tx1"/>
                  </a:solidFill>
                  <a:latin typeface="メイリオ" panose="020B0604030504040204" pitchFamily="50" charset="-128"/>
                  <a:ea typeface="メイリオ" panose="020B0604030504040204" pitchFamily="50" charset="-128"/>
                </a:rPr>
                <a:t>端末機の更新を契機としたテレワークの定着促進　　　　　　　　　 </a:t>
              </a:r>
              <a:endParaRPr lang="en-US" altLang="ja-JP" sz="1400" dirty="0">
                <a:solidFill>
                  <a:schemeClr val="tx1"/>
                </a:solidFill>
                <a:latin typeface="メイリオ" panose="020B0604030504040204" pitchFamily="50" charset="-128"/>
                <a:ea typeface="メイリオ" panose="020B0604030504040204" pitchFamily="50" charset="-128"/>
              </a:endParaRPr>
            </a:p>
            <a:p>
              <a:pPr marL="285750" indent="-285750">
                <a:lnSpc>
                  <a:spcPts val="2600"/>
                </a:lnSpc>
                <a:buFont typeface="Wingdings" panose="05000000000000000000" pitchFamily="2" charset="2"/>
                <a:buChar char="l"/>
                <a:defRPr/>
              </a:pPr>
              <a:r>
                <a:rPr lang="en-US" altLang="ja-JP" sz="1400" dirty="0">
                  <a:solidFill>
                    <a:schemeClr val="tx1"/>
                  </a:solidFill>
                  <a:latin typeface="メイリオ" panose="020B0604030504040204" pitchFamily="50" charset="-128"/>
                  <a:ea typeface="メイリオ" panose="020B0604030504040204" pitchFamily="50" charset="-128"/>
                </a:rPr>
                <a:t>ICT</a:t>
              </a:r>
              <a:r>
                <a:rPr lang="ja-JP" altLang="en-US" sz="1400" dirty="0">
                  <a:solidFill>
                    <a:schemeClr val="tx1"/>
                  </a:solidFill>
                  <a:latin typeface="メイリオ" panose="020B0604030504040204" pitchFamily="50" charset="-128"/>
                  <a:ea typeface="メイリオ" panose="020B0604030504040204" pitchFamily="50" charset="-128"/>
                </a:rPr>
                <a:t>を活用した業務効率化（</a:t>
              </a:r>
              <a:r>
                <a:rPr lang="en-US" altLang="ja-JP" sz="1400" dirty="0">
                  <a:solidFill>
                    <a:schemeClr val="tx1"/>
                  </a:solidFill>
                  <a:latin typeface="メイリオ" panose="020B0604030504040204" pitchFamily="50" charset="-128"/>
                  <a:ea typeface="メイリオ" panose="020B0604030504040204" pitchFamily="50" charset="-128"/>
                </a:rPr>
                <a:t>Web</a:t>
              </a:r>
              <a:r>
                <a:rPr lang="ja-JP" altLang="en-US" sz="1400" dirty="0">
                  <a:solidFill>
                    <a:schemeClr val="tx1"/>
                  </a:solidFill>
                  <a:latin typeface="メイリオ" panose="020B0604030504040204" pitchFamily="50" charset="-128"/>
                  <a:ea typeface="メイリオ" panose="020B0604030504040204" pitchFamily="50" charset="-128"/>
                </a:rPr>
                <a:t>会議利用・ペーパーレス化の促進）　　　　</a:t>
              </a:r>
              <a:endParaRPr lang="en-US" altLang="ja-JP"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8" name="角丸四角形 7"/>
            <p:cNvSpPr/>
            <p:nvPr/>
          </p:nvSpPr>
          <p:spPr>
            <a:xfrm>
              <a:off x="636254" y="2816791"/>
              <a:ext cx="1901800" cy="405045"/>
            </a:xfrm>
            <a:prstGeom prst="roundRect">
              <a:avLst>
                <a:gd name="adj" fmla="val 17557"/>
              </a:avLst>
            </a:prstGeom>
            <a:noFill/>
            <a:ln>
              <a:noFill/>
            </a:ln>
          </p:spPr>
          <p:style>
            <a:lnRef idx="2">
              <a:schemeClr val="dk1"/>
            </a:lnRef>
            <a:fillRef idx="1">
              <a:schemeClr val="lt1"/>
            </a:fillRef>
            <a:effectRef idx="0">
              <a:schemeClr val="dk1"/>
            </a:effectRef>
            <a:fontRef idx="minor">
              <a:schemeClr val="dk1"/>
            </a:fontRef>
          </p:style>
          <p:txBody>
            <a:bodyPr lIns="36000" rIns="0" rtlCol="0" anchor="ctr"/>
            <a:lstStyle/>
            <a:p>
              <a:pPr algn="ctr"/>
              <a:r>
                <a:rPr lang="en-US" altLang="ja-JP" sz="14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4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具体的な取組み</a:t>
              </a:r>
              <a:r>
                <a:rPr lang="en-US" altLang="ja-JP" sz="14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endParaRPr lang="ja-JP" altLang="en-US" sz="14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grpSp>
      <p:sp>
        <p:nvSpPr>
          <p:cNvPr id="9" name="正方形/長方形 8">
            <a:extLst>
              <a:ext uri="{FF2B5EF4-FFF2-40B4-BE49-F238E27FC236}">
                <a16:creationId xmlns:a16="http://schemas.microsoft.com/office/drawing/2014/main" id="{A55CF804-E454-3B4B-4C01-2579072C7FA3}"/>
              </a:ext>
            </a:extLst>
          </p:cNvPr>
          <p:cNvSpPr/>
          <p:nvPr/>
        </p:nvSpPr>
        <p:spPr>
          <a:xfrm>
            <a:off x="296074" y="998730"/>
            <a:ext cx="8884800" cy="772462"/>
          </a:xfrm>
          <a:prstGeom prst="rect">
            <a:avLst/>
          </a:prstGeom>
          <a:noFill/>
          <a:ln w="9525">
            <a:noFill/>
          </a:ln>
        </p:spPr>
        <p:txBody>
          <a:bodyPr wrap="square" lIns="91440" tIns="45720" rIns="91440" bIns="45720" numCol="1" rtlCol="0" anchor="ctr">
            <a:noAutofit/>
            <a:scene3d>
              <a:camera prst="orthographicFront"/>
              <a:lightRig rig="brightRoom" dir="t"/>
            </a:scene3d>
            <a:sp3d contourW="6350" prstMaterial="plastic">
              <a:contourClr>
                <a:schemeClr val="accent1">
                  <a:tint val="100000"/>
                  <a:shade val="100000"/>
                  <a:hueMod val="100000"/>
                  <a:satMod val="100000"/>
                </a:schemeClr>
              </a:contourClr>
            </a:sp3d>
          </a:bodyPr>
          <a:lstStyle/>
          <a:p>
            <a:pPr>
              <a:lnSpc>
                <a:spcPct val="120000"/>
              </a:lnSpc>
            </a:pP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　若手からベテランまで全ての職員が能力を最大限に発揮し、活躍できるよう、テレワーク</a:t>
            </a:r>
            <a:endParaRPr lang="en-US" altLang="ja-JP" sz="1600" dirty="0">
              <a:latin typeface="メイリオ" panose="020B0604030504040204" pitchFamily="50" charset="-128"/>
              <a:ea typeface="メイリオ" panose="020B0604030504040204" pitchFamily="50" charset="-128"/>
              <a:cs typeface="メイリオ" panose="020B0604030504040204" pitchFamily="50" charset="-128"/>
            </a:endParaRPr>
          </a:p>
          <a:p>
            <a:pPr>
              <a:lnSpc>
                <a:spcPct val="120000"/>
              </a:lnSpc>
            </a:pP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　等の柔軟な働き方の推進や</a:t>
            </a:r>
            <a:r>
              <a:rPr lang="en-US" altLang="ja-JP" sz="1600" dirty="0">
                <a:latin typeface="メイリオ" panose="020B0604030504040204" pitchFamily="50" charset="-128"/>
                <a:ea typeface="メイリオ" panose="020B0604030504040204" pitchFamily="50" charset="-128"/>
                <a:cs typeface="メイリオ" panose="020B0604030504040204" pitchFamily="50" charset="-128"/>
              </a:rPr>
              <a:t>ICT </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の活用による職場環境整備等を通じ、働き方改革を着実に進</a:t>
            </a:r>
            <a:endParaRPr lang="en-US" altLang="ja-JP" sz="1600" dirty="0">
              <a:latin typeface="メイリオ" panose="020B0604030504040204" pitchFamily="50" charset="-128"/>
              <a:ea typeface="メイリオ" panose="020B0604030504040204" pitchFamily="50" charset="-128"/>
              <a:cs typeface="メイリオ" panose="020B0604030504040204" pitchFamily="50" charset="-128"/>
            </a:endParaRPr>
          </a:p>
          <a:p>
            <a:pPr>
              <a:lnSpc>
                <a:spcPct val="120000"/>
              </a:lnSpc>
            </a:pP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　めます。</a:t>
            </a:r>
          </a:p>
        </p:txBody>
      </p:sp>
      <p:sp>
        <p:nvSpPr>
          <p:cNvPr id="3" name="スライド番号プレースホルダー 2">
            <a:extLst>
              <a:ext uri="{FF2B5EF4-FFF2-40B4-BE49-F238E27FC236}">
                <a16:creationId xmlns:a16="http://schemas.microsoft.com/office/drawing/2014/main" id="{DECEB864-F733-4390-B82C-3D55EEF2EEB7}"/>
              </a:ext>
            </a:extLst>
          </p:cNvPr>
          <p:cNvSpPr>
            <a:spLocks noGrp="1"/>
          </p:cNvSpPr>
          <p:nvPr>
            <p:ph type="sldNum" sz="quarter" idx="12"/>
          </p:nvPr>
        </p:nvSpPr>
        <p:spPr/>
        <p:txBody>
          <a:bodyPr/>
          <a:lstStyle/>
          <a:p>
            <a:fld id="{7791D223-6A27-4327-8087-FA06212A7E85}" type="slidenum">
              <a:rPr lang="ja-JP" altLang="en-US" smtClean="0"/>
              <a:pPr/>
              <a:t>24</a:t>
            </a:fld>
            <a:endParaRPr lang="ja-JP" altLang="en-US" dirty="0"/>
          </a:p>
        </p:txBody>
      </p:sp>
    </p:spTree>
    <p:extLst>
      <p:ext uri="{BB962C8B-B14F-4D97-AF65-F5344CB8AC3E}">
        <p14:creationId xmlns:p14="http://schemas.microsoft.com/office/powerpoint/2010/main" val="30273926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グループ化 28">
            <a:extLst>
              <a:ext uri="{FF2B5EF4-FFF2-40B4-BE49-F238E27FC236}">
                <a16:creationId xmlns:a16="http://schemas.microsoft.com/office/drawing/2014/main" id="{018D0A74-CBF5-44A3-A537-089C1F5CB76F}"/>
              </a:ext>
            </a:extLst>
          </p:cNvPr>
          <p:cNvGrpSpPr/>
          <p:nvPr/>
        </p:nvGrpSpPr>
        <p:grpSpPr>
          <a:xfrm>
            <a:off x="-2" y="-1"/>
            <a:ext cx="9137459" cy="668371"/>
            <a:chOff x="-2" y="-1"/>
            <a:chExt cx="9137459" cy="668371"/>
          </a:xfrm>
        </p:grpSpPr>
        <p:sp>
          <p:nvSpPr>
            <p:cNvPr id="31" name="正方形/長方形 30">
              <a:extLst>
                <a:ext uri="{FF2B5EF4-FFF2-40B4-BE49-F238E27FC236}">
                  <a16:creationId xmlns:a16="http://schemas.microsoft.com/office/drawing/2014/main" id="{B76EF4A5-6497-429E-9041-7F23FB342383}"/>
                </a:ext>
              </a:extLst>
            </p:cNvPr>
            <p:cNvSpPr/>
            <p:nvPr/>
          </p:nvSpPr>
          <p:spPr>
            <a:xfrm>
              <a:off x="-2" y="-1"/>
              <a:ext cx="9136800" cy="391801"/>
            </a:xfrm>
            <a:prstGeom prst="rect">
              <a:avLst/>
            </a:prstGeom>
            <a:solidFill>
              <a:schemeClr val="tx2">
                <a:lumMod val="20000"/>
                <a:lumOff val="80000"/>
              </a:schemeClr>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108000" rIns="0" rtlCol="0" anchor="ctr"/>
            <a:lstStyle/>
            <a:p>
              <a:pPr>
                <a:lnSpc>
                  <a:spcPts val="1200"/>
                </a:lnSpc>
              </a:pPr>
              <a:r>
                <a:rPr lang="ja-JP" altLang="en-US" sz="1600" b="1" dirty="0">
                  <a:solidFill>
                    <a:schemeClr val="tx1"/>
                  </a:solidFill>
                  <a:latin typeface="メイリオ" panose="020B0604030504040204" pitchFamily="50" charset="-128"/>
                  <a:ea typeface="メイリオ" panose="020B0604030504040204" pitchFamily="50" charset="-128"/>
                </a:rPr>
                <a:t>端末機の更新を契機としたテレワークの定着促進 　</a:t>
              </a:r>
              <a:r>
                <a:rPr lang="en-US" altLang="ja-JP" sz="1050" b="1" dirty="0">
                  <a:solidFill>
                    <a:schemeClr val="tx1"/>
                  </a:solidFill>
                  <a:latin typeface="メイリオ" panose="020B0604030504040204" pitchFamily="50" charset="-128"/>
                  <a:ea typeface="メイリオ" panose="020B0604030504040204" pitchFamily="50" charset="-128"/>
                </a:rPr>
                <a:t>【</a:t>
              </a:r>
              <a:r>
                <a:rPr lang="ja-JP" altLang="en-US" sz="1050" b="1" dirty="0">
                  <a:solidFill>
                    <a:schemeClr val="tx1"/>
                  </a:solidFill>
                  <a:latin typeface="メイリオ" panose="020B0604030504040204" pitchFamily="50" charset="-128"/>
                  <a:ea typeface="メイリオ" panose="020B0604030504040204" pitchFamily="50" charset="-128"/>
                </a:rPr>
                <a:t>総務部 人事局 企画厚生課、スマートシティ戦略部 行政</a:t>
              </a:r>
              <a:r>
                <a:rPr lang="en-US" altLang="ja-JP" sz="1050" b="1" dirty="0">
                  <a:solidFill>
                    <a:schemeClr val="tx1"/>
                  </a:solidFill>
                  <a:latin typeface="メイリオ" panose="020B0604030504040204" pitchFamily="50" charset="-128"/>
                  <a:ea typeface="メイリオ" panose="020B0604030504040204" pitchFamily="50" charset="-128"/>
                </a:rPr>
                <a:t>DX</a:t>
              </a:r>
              <a:r>
                <a:rPr lang="ja-JP" altLang="en-US" sz="1050" b="1" dirty="0">
                  <a:solidFill>
                    <a:schemeClr val="tx1"/>
                  </a:solidFill>
                  <a:latin typeface="メイリオ" panose="020B0604030504040204" pitchFamily="50" charset="-128"/>
                  <a:ea typeface="メイリオ" panose="020B0604030504040204" pitchFamily="50" charset="-128"/>
                </a:rPr>
                <a:t>推進課</a:t>
              </a:r>
              <a:r>
                <a:rPr lang="en-US" altLang="ja-JP" sz="1050" b="1" dirty="0">
                  <a:solidFill>
                    <a:schemeClr val="tx1"/>
                  </a:solidFill>
                  <a:latin typeface="メイリオ" panose="020B0604030504040204" pitchFamily="50" charset="-128"/>
                  <a:ea typeface="メイリオ" panose="020B0604030504040204" pitchFamily="50" charset="-128"/>
                </a:rPr>
                <a:t>】</a:t>
              </a:r>
            </a:p>
          </p:txBody>
        </p:sp>
        <p:sp>
          <p:nvSpPr>
            <p:cNvPr id="35" name="正方形/長方形 34">
              <a:extLst>
                <a:ext uri="{FF2B5EF4-FFF2-40B4-BE49-F238E27FC236}">
                  <a16:creationId xmlns:a16="http://schemas.microsoft.com/office/drawing/2014/main" id="{110F795F-48E9-4920-ABE4-1CB1144C8ABD}"/>
                </a:ext>
              </a:extLst>
            </p:cNvPr>
            <p:cNvSpPr/>
            <p:nvPr/>
          </p:nvSpPr>
          <p:spPr>
            <a:xfrm>
              <a:off x="-2" y="389039"/>
              <a:ext cx="9137459" cy="279331"/>
            </a:xfrm>
            <a:prstGeom prst="rect">
              <a:avLst/>
            </a:prstGeom>
            <a:solidFill>
              <a:schemeClr val="bg1"/>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rtlCol="0" anchor="t"/>
            <a:lstStyle/>
            <a:p>
              <a:r>
                <a:rPr kumimoji="1" lang="ja-JP" altLang="en-US" sz="1100" dirty="0">
                  <a:solidFill>
                    <a:schemeClr val="tx1"/>
                  </a:solidFill>
                  <a:latin typeface="メイリオ" panose="020B0604030504040204" pitchFamily="50" charset="-128"/>
                  <a:ea typeface="メイリオ" panose="020B0604030504040204" pitchFamily="50" charset="-128"/>
                </a:rPr>
                <a:t>　働く場所にとらわれない職場環境の実現</a:t>
              </a:r>
            </a:p>
          </p:txBody>
        </p:sp>
      </p:grpSp>
      <p:sp>
        <p:nvSpPr>
          <p:cNvPr id="241" name="テキスト ボックス 240">
            <a:extLst>
              <a:ext uri="{FF2B5EF4-FFF2-40B4-BE49-F238E27FC236}">
                <a16:creationId xmlns:a16="http://schemas.microsoft.com/office/drawing/2014/main" id="{4FAD95B3-A5C0-4975-88F5-AB7A68DC138D}"/>
              </a:ext>
            </a:extLst>
          </p:cNvPr>
          <p:cNvSpPr txBox="1"/>
          <p:nvPr/>
        </p:nvSpPr>
        <p:spPr>
          <a:xfrm>
            <a:off x="169548" y="822035"/>
            <a:ext cx="8697802" cy="848922"/>
          </a:xfrm>
          <a:prstGeom prst="rect">
            <a:avLst/>
          </a:prstGeom>
          <a:noFill/>
          <a:ln>
            <a:noFill/>
          </a:ln>
        </p:spPr>
        <p:txBody>
          <a:bodyPr wrap="square" rtlCol="0">
            <a:noAutofit/>
          </a:bodyPr>
          <a:lstStyle/>
          <a:p>
            <a:pPr marL="88900" indent="-88900">
              <a:buFont typeface="Arial" panose="020B0604020202020204" pitchFamily="34" charset="0"/>
              <a:buChar char="•"/>
            </a:pP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どこからでも庁内ネットワークにアクセスできるよう軽量かつ通信回線付き端末機の導入など、新たな</a:t>
            </a:r>
            <a:r>
              <a:rPr lang="en-US" altLang="ja-JP" sz="1200" dirty="0">
                <a:latin typeface="メイリオ" panose="020B0604030504040204" pitchFamily="50" charset="-128"/>
                <a:ea typeface="メイリオ" panose="020B0604030504040204" pitchFamily="50" charset="-128"/>
                <a:cs typeface="メイリオ" panose="020B0604030504040204" pitchFamily="50" charset="-128"/>
              </a:rPr>
              <a:t>ICT</a:t>
            </a: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環境を整備。</a:t>
            </a:r>
            <a:endParaRPr lang="en-US" altLang="ja-JP" sz="1200" dirty="0">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500" dirty="0">
              <a:latin typeface="メイリオ" panose="020B0604030504040204" pitchFamily="50" charset="-128"/>
              <a:ea typeface="メイリオ" panose="020B0604030504040204" pitchFamily="50" charset="-128"/>
              <a:cs typeface="メイリオ" panose="020B0604030504040204" pitchFamily="50" charset="-128"/>
            </a:endParaRPr>
          </a:p>
          <a:p>
            <a:pPr marL="88900" indent="-88900">
              <a:buFont typeface="Arial" panose="020B0604020202020204" pitchFamily="34" charset="0"/>
              <a:buChar char="•"/>
            </a:pPr>
            <a:r>
              <a:rPr lang="ja-JP" altLang="ja-JP" sz="1200" dirty="0">
                <a:latin typeface="Meiryo"/>
                <a:ea typeface="Meiryo"/>
                <a:cs typeface="メイリオ" panose="020B0604030504040204" pitchFamily="50" charset="-128"/>
              </a:rPr>
              <a:t>令和</a:t>
            </a:r>
            <a:r>
              <a:rPr lang="ja-JP" altLang="en-US" sz="1200" dirty="0">
                <a:latin typeface="Meiryo"/>
                <a:ea typeface="Meiryo"/>
                <a:cs typeface="メイリオ" panose="020B0604030504040204" pitchFamily="50" charset="-128"/>
              </a:rPr>
              <a:t>５</a:t>
            </a:r>
            <a:r>
              <a:rPr lang="ja-JP" altLang="ja-JP" sz="1200" dirty="0">
                <a:latin typeface="メイリオ" panose="020B0604030504040204" pitchFamily="50" charset="-128"/>
                <a:ea typeface="メイリオ" panose="020B0604030504040204" pitchFamily="50" charset="-128"/>
                <a:cs typeface="メイリオ" panose="020B0604030504040204" pitchFamily="50" charset="-128"/>
              </a:rPr>
              <a:t>年</a:t>
            </a:r>
            <a:r>
              <a:rPr lang="en-US" altLang="ja-JP" sz="1200" dirty="0">
                <a:latin typeface="メイリオ" panose="020B0604030504040204" pitchFamily="50" charset="-128"/>
                <a:ea typeface="メイリオ" panose="020B0604030504040204" pitchFamily="50" charset="-128"/>
                <a:cs typeface="メイリオ" panose="020B0604030504040204" pitchFamily="50" charset="-128"/>
              </a:rPr>
              <a:t>12</a:t>
            </a:r>
            <a:r>
              <a:rPr lang="ja-JP" altLang="ja-JP" sz="1200" dirty="0">
                <a:latin typeface="メイリオ" panose="020B0604030504040204" pitchFamily="50" charset="-128"/>
                <a:ea typeface="メイリオ" panose="020B0604030504040204" pitchFamily="50" charset="-128"/>
                <a:cs typeface="メイリオ" panose="020B0604030504040204" pitchFamily="50" charset="-128"/>
              </a:rPr>
              <a:t>月</a:t>
            </a:r>
            <a:r>
              <a:rPr lang="ja-JP" altLang="ja-JP" sz="1200" dirty="0">
                <a:latin typeface="Meiryo"/>
                <a:ea typeface="Meiryo"/>
                <a:cs typeface="メイリオ" panose="020B0604030504040204" pitchFamily="50" charset="-128"/>
              </a:rPr>
              <a:t>から</a:t>
            </a:r>
            <a:r>
              <a:rPr lang="ja-JP" altLang="en-US" sz="1200" dirty="0">
                <a:latin typeface="Meiryo"/>
                <a:ea typeface="Meiryo"/>
                <a:cs typeface="メイリオ" panose="020B0604030504040204" pitchFamily="50" charset="-128"/>
              </a:rPr>
              <a:t>、職場</a:t>
            </a:r>
            <a:r>
              <a:rPr lang="ja-JP" altLang="ja-JP" sz="1200" dirty="0">
                <a:latin typeface="Meiryo"/>
                <a:ea typeface="Meiryo"/>
                <a:cs typeface="メイリオ" panose="020B0604030504040204" pitchFamily="50" charset="-128"/>
              </a:rPr>
              <a:t>や自宅以外にも、コワーキングスペースなどでモバイルワークを可能とし、働く場</a:t>
            </a:r>
            <a:r>
              <a:rPr lang="ja-JP" altLang="en-US" sz="1200" dirty="0">
                <a:latin typeface="Meiryo"/>
                <a:ea typeface="Meiryo"/>
                <a:cs typeface="メイリオ" panose="020B0604030504040204" pitchFamily="50" charset="-128"/>
              </a:rPr>
              <a:t>所を柔軟に選択することができる制度を整備。</a:t>
            </a:r>
            <a:endParaRPr lang="ja-JP" altLang="en-US" sz="1200" dirty="0">
              <a:latin typeface="メイリオ" panose="020B0604030504040204" pitchFamily="50" charset="-128"/>
              <a:ea typeface="メイリオ" panose="020B0604030504040204" pitchFamily="50" charset="-128"/>
              <a:cs typeface="メイリオ" panose="020B0604030504040204" pitchFamily="50" charset="-128"/>
            </a:endParaRPr>
          </a:p>
        </p:txBody>
      </p:sp>
      <p:grpSp>
        <p:nvGrpSpPr>
          <p:cNvPr id="8" name="グループ化 7">
            <a:extLst>
              <a:ext uri="{FF2B5EF4-FFF2-40B4-BE49-F238E27FC236}">
                <a16:creationId xmlns:a16="http://schemas.microsoft.com/office/drawing/2014/main" id="{E65AEABB-CD84-408E-AE34-3BA5D1F6FC7F}"/>
              </a:ext>
            </a:extLst>
          </p:cNvPr>
          <p:cNvGrpSpPr/>
          <p:nvPr/>
        </p:nvGrpSpPr>
        <p:grpSpPr>
          <a:xfrm>
            <a:off x="212235" y="1579556"/>
            <a:ext cx="8655115" cy="3762857"/>
            <a:chOff x="359643" y="1673806"/>
            <a:chExt cx="8655115" cy="3762857"/>
          </a:xfrm>
        </p:grpSpPr>
        <p:sp>
          <p:nvSpPr>
            <p:cNvPr id="48" name="二等辺三角形 47">
              <a:extLst>
                <a:ext uri="{FF2B5EF4-FFF2-40B4-BE49-F238E27FC236}">
                  <a16:creationId xmlns:a16="http://schemas.microsoft.com/office/drawing/2014/main" id="{67559FB2-B915-40EB-B437-789233543583}"/>
                </a:ext>
              </a:extLst>
            </p:cNvPr>
            <p:cNvSpPr/>
            <p:nvPr/>
          </p:nvSpPr>
          <p:spPr>
            <a:xfrm rot="5400000">
              <a:off x="2083865" y="3578978"/>
              <a:ext cx="1450760" cy="164859"/>
            </a:xfrm>
            <a:prstGeom prst="triangle">
              <a:avLst/>
            </a:prstGeom>
            <a:solidFill>
              <a:schemeClr val="accent5">
                <a:lumMod val="20000"/>
                <a:lumOff val="80000"/>
              </a:schemeClr>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t"/>
            <a:lstStyle/>
            <a:p>
              <a:pPr algn="ctr"/>
              <a:endParaRPr kumimoji="1" lang="ja-JP" altLang="en-US" sz="1050" b="1" dirty="0">
                <a:solidFill>
                  <a:schemeClr val="tx1"/>
                </a:solidFill>
                <a:latin typeface="メイリオ" panose="020B0604030504040204" pitchFamily="50" charset="-128"/>
                <a:ea typeface="メイリオ" panose="020B0604030504040204" pitchFamily="50" charset="-128"/>
              </a:endParaRPr>
            </a:p>
          </p:txBody>
        </p:sp>
        <p:grpSp>
          <p:nvGrpSpPr>
            <p:cNvPr id="3" name="グループ化 2">
              <a:extLst>
                <a:ext uri="{FF2B5EF4-FFF2-40B4-BE49-F238E27FC236}">
                  <a16:creationId xmlns:a16="http://schemas.microsoft.com/office/drawing/2014/main" id="{3D25B96A-8DB3-45F5-A975-37B9BB2F1E3C}"/>
                </a:ext>
              </a:extLst>
            </p:cNvPr>
            <p:cNvGrpSpPr/>
            <p:nvPr/>
          </p:nvGrpSpPr>
          <p:grpSpPr>
            <a:xfrm>
              <a:off x="2996826" y="1673806"/>
              <a:ext cx="6017932" cy="3762857"/>
              <a:chOff x="2961202" y="1673805"/>
              <a:chExt cx="5976283" cy="4455495"/>
            </a:xfrm>
          </p:grpSpPr>
          <p:grpSp>
            <p:nvGrpSpPr>
              <p:cNvPr id="32" name="グループ化 31">
                <a:extLst>
                  <a:ext uri="{FF2B5EF4-FFF2-40B4-BE49-F238E27FC236}">
                    <a16:creationId xmlns:a16="http://schemas.microsoft.com/office/drawing/2014/main" id="{C6C6796D-4E29-4452-B532-BA812B1FBB34}"/>
                  </a:ext>
                </a:extLst>
              </p:cNvPr>
              <p:cNvGrpSpPr/>
              <p:nvPr/>
            </p:nvGrpSpPr>
            <p:grpSpPr>
              <a:xfrm>
                <a:off x="2961202" y="1980907"/>
                <a:ext cx="5976283" cy="4148393"/>
                <a:chOff x="2833304" y="1268760"/>
                <a:chExt cx="5945175" cy="3584674"/>
              </a:xfrm>
            </p:grpSpPr>
            <p:sp>
              <p:nvSpPr>
                <p:cNvPr id="4" name="正方形/長方形 3">
                  <a:extLst>
                    <a:ext uri="{FF2B5EF4-FFF2-40B4-BE49-F238E27FC236}">
                      <a16:creationId xmlns:a16="http://schemas.microsoft.com/office/drawing/2014/main" id="{CCB60B4A-B604-40AB-BD5A-6173CC31064D}"/>
                    </a:ext>
                  </a:extLst>
                </p:cNvPr>
                <p:cNvSpPr/>
                <p:nvPr/>
              </p:nvSpPr>
              <p:spPr>
                <a:xfrm>
                  <a:off x="2833304" y="1268760"/>
                  <a:ext cx="250053" cy="3579843"/>
                </a:xfrm>
                <a:prstGeom prst="rect">
                  <a:avLst/>
                </a:prstGeom>
                <a:solidFill>
                  <a:srgbClr val="91D050"/>
                </a:solidFill>
                <a:ln w="9525">
                  <a:noFill/>
                </a:ln>
              </p:spPr>
              <p:style>
                <a:lnRef idx="2">
                  <a:schemeClr val="accent1">
                    <a:shade val="50000"/>
                  </a:schemeClr>
                </a:lnRef>
                <a:fillRef idx="1">
                  <a:schemeClr val="accent1"/>
                </a:fillRef>
                <a:effectRef idx="0">
                  <a:schemeClr val="accent1"/>
                </a:effectRef>
                <a:fontRef idx="minor">
                  <a:schemeClr val="lt1"/>
                </a:fontRef>
              </p:style>
              <p:txBody>
                <a:bodyPr vert="eaVert" lIns="72000" rIns="72000" rtlCol="0" anchor="ctr"/>
                <a:lstStyle/>
                <a:p>
                  <a:pPr algn="ctr"/>
                  <a:r>
                    <a:rPr kumimoji="1" lang="ja-JP" altLang="en-US" sz="1050" b="1" dirty="0">
                      <a:solidFill>
                        <a:schemeClr val="tx1"/>
                      </a:solidFill>
                      <a:latin typeface="メイリオ" panose="020B0604030504040204" pitchFamily="50" charset="-128"/>
                      <a:ea typeface="メイリオ" panose="020B0604030504040204" pitchFamily="50" charset="-128"/>
                    </a:rPr>
                    <a:t>働く場所にとらわれない職場環境の実現</a:t>
                  </a:r>
                </a:p>
              </p:txBody>
            </p:sp>
            <p:sp>
              <p:nvSpPr>
                <p:cNvPr id="100" name="正方形/長方形 99">
                  <a:extLst>
                    <a:ext uri="{FF2B5EF4-FFF2-40B4-BE49-F238E27FC236}">
                      <a16:creationId xmlns:a16="http://schemas.microsoft.com/office/drawing/2014/main" id="{942EC148-952D-4C8E-A9DD-88024BA17D6A}"/>
                    </a:ext>
                  </a:extLst>
                </p:cNvPr>
                <p:cNvSpPr/>
                <p:nvPr/>
              </p:nvSpPr>
              <p:spPr>
                <a:xfrm>
                  <a:off x="3127994" y="1268760"/>
                  <a:ext cx="832532" cy="2159974"/>
                </a:xfrm>
                <a:prstGeom prst="rect">
                  <a:avLst/>
                </a:prstGeom>
                <a:solidFill>
                  <a:srgbClr val="EDECE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algn="ctr"/>
                  <a:r>
                    <a:rPr kumimoji="1" lang="ja-JP" altLang="en-US" sz="1050" b="1" dirty="0">
                      <a:solidFill>
                        <a:schemeClr val="tx1"/>
                      </a:solidFill>
                      <a:latin typeface="メイリオ" panose="020B0604030504040204" pitchFamily="50" charset="-128"/>
                      <a:ea typeface="メイリオ" panose="020B0604030504040204" pitchFamily="50" charset="-128"/>
                    </a:rPr>
                    <a:t>生産性</a:t>
                  </a:r>
                  <a:endParaRPr kumimoji="1" lang="en-US" altLang="ja-JP" sz="1050" b="1" dirty="0">
                    <a:solidFill>
                      <a:schemeClr val="tx1"/>
                    </a:solidFill>
                    <a:latin typeface="メイリオ" panose="020B0604030504040204" pitchFamily="50" charset="-128"/>
                    <a:ea typeface="メイリオ" panose="020B0604030504040204" pitchFamily="50" charset="-128"/>
                  </a:endParaRPr>
                </a:p>
                <a:p>
                  <a:pPr algn="ctr"/>
                  <a:r>
                    <a:rPr lang="ja-JP" altLang="en-US" sz="1050" b="1" dirty="0">
                      <a:solidFill>
                        <a:schemeClr val="tx1"/>
                      </a:solidFill>
                      <a:latin typeface="メイリオ" panose="020B0604030504040204" pitchFamily="50" charset="-128"/>
                      <a:ea typeface="メイリオ" panose="020B0604030504040204" pitchFamily="50" charset="-128"/>
                    </a:rPr>
                    <a:t>向上</a:t>
                  </a:r>
                  <a:endParaRPr kumimoji="1" lang="ja-JP" altLang="en-US" sz="1050" b="1" dirty="0">
                    <a:solidFill>
                      <a:schemeClr val="tx1"/>
                    </a:solidFill>
                    <a:latin typeface="メイリオ" panose="020B0604030504040204" pitchFamily="50" charset="-128"/>
                    <a:ea typeface="メイリオ" panose="020B0604030504040204" pitchFamily="50" charset="-128"/>
                  </a:endParaRPr>
                </a:p>
              </p:txBody>
            </p:sp>
            <p:grpSp>
              <p:nvGrpSpPr>
                <p:cNvPr id="19" name="グループ化 18">
                  <a:extLst>
                    <a:ext uri="{FF2B5EF4-FFF2-40B4-BE49-F238E27FC236}">
                      <a16:creationId xmlns:a16="http://schemas.microsoft.com/office/drawing/2014/main" id="{94F93A05-CEFD-4AFC-84C3-546D406AD393}"/>
                    </a:ext>
                  </a:extLst>
                </p:cNvPr>
                <p:cNvGrpSpPr/>
                <p:nvPr/>
              </p:nvGrpSpPr>
              <p:grpSpPr>
                <a:xfrm>
                  <a:off x="4015402" y="1270442"/>
                  <a:ext cx="4763077" cy="668304"/>
                  <a:chOff x="1850238" y="1197840"/>
                  <a:chExt cx="4763077" cy="668304"/>
                </a:xfrm>
              </p:grpSpPr>
              <p:sp>
                <p:nvSpPr>
                  <p:cNvPr id="106" name="正方形/長方形 105">
                    <a:extLst>
                      <a:ext uri="{FF2B5EF4-FFF2-40B4-BE49-F238E27FC236}">
                        <a16:creationId xmlns:a16="http://schemas.microsoft.com/office/drawing/2014/main" id="{FB871C6C-27D7-47FC-AA05-400CE9F2F776}"/>
                      </a:ext>
                    </a:extLst>
                  </p:cNvPr>
                  <p:cNvSpPr/>
                  <p:nvPr/>
                </p:nvSpPr>
                <p:spPr>
                  <a:xfrm>
                    <a:off x="1850238" y="1405457"/>
                    <a:ext cx="4763077" cy="460687"/>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marL="171450" indent="-171450">
                      <a:buFont typeface="Wingdings" panose="05000000000000000000" pitchFamily="2" charset="2"/>
                      <a:buChar char="l"/>
                    </a:pPr>
                    <a:r>
                      <a:rPr lang="ja-JP" altLang="en-US" sz="1000" dirty="0">
                        <a:solidFill>
                          <a:schemeClr val="tx1"/>
                        </a:solidFill>
                        <a:latin typeface="メイリオ" panose="020B0604030504040204" pitchFamily="50" charset="-128"/>
                        <a:ea typeface="メイリオ" panose="020B0604030504040204" pitchFamily="50" charset="-128"/>
                      </a:rPr>
                      <a:t>出張先での状況報告・記録作成や職場との情報共有が可能</a:t>
                    </a:r>
                    <a:endParaRPr lang="en-US" altLang="ja-JP" sz="1000" dirty="0">
                      <a:solidFill>
                        <a:schemeClr val="tx1"/>
                      </a:solidFill>
                      <a:latin typeface="メイリオ" panose="020B0604030504040204" pitchFamily="50" charset="-128"/>
                      <a:ea typeface="メイリオ" panose="020B0604030504040204" pitchFamily="50" charset="-128"/>
                    </a:endParaRPr>
                  </a:p>
                  <a:p>
                    <a:pPr marL="171450" indent="-171450">
                      <a:buFont typeface="Wingdings" panose="05000000000000000000" pitchFamily="2" charset="2"/>
                      <a:buChar char="l"/>
                    </a:pPr>
                    <a:r>
                      <a:rPr kumimoji="1" lang="ja-JP" altLang="en-US" sz="1000" dirty="0">
                        <a:solidFill>
                          <a:schemeClr val="tx1"/>
                        </a:solidFill>
                        <a:latin typeface="メイリオ" panose="020B0604030504040204" pitchFamily="50" charset="-128"/>
                        <a:ea typeface="メイリオ" panose="020B0604030504040204" pitchFamily="50" charset="-128"/>
                      </a:rPr>
                      <a:t>外出先でのメールや資料チェック、迅速かつ円滑なコミュニケーション</a:t>
                    </a:r>
                    <a:r>
                      <a:rPr lang="ja-JP" altLang="en-US" sz="1000" dirty="0">
                        <a:solidFill>
                          <a:schemeClr val="tx1"/>
                        </a:solidFill>
                        <a:latin typeface="メイリオ" panose="020B0604030504040204" pitchFamily="50" charset="-128"/>
                        <a:ea typeface="メイリオ" panose="020B0604030504040204" pitchFamily="50" charset="-128"/>
                      </a:rPr>
                      <a:t>が可能</a:t>
                    </a:r>
                    <a:endParaRPr kumimoji="1" lang="ja-JP" altLang="en-US" sz="1000" dirty="0">
                      <a:solidFill>
                        <a:schemeClr val="tx1"/>
                      </a:solidFill>
                      <a:latin typeface="メイリオ" panose="020B0604030504040204" pitchFamily="50" charset="-128"/>
                      <a:ea typeface="メイリオ" panose="020B0604030504040204" pitchFamily="50" charset="-128"/>
                    </a:endParaRPr>
                  </a:p>
                </p:txBody>
              </p:sp>
              <p:sp>
                <p:nvSpPr>
                  <p:cNvPr id="103" name="正方形/長方形 102">
                    <a:extLst>
                      <a:ext uri="{FF2B5EF4-FFF2-40B4-BE49-F238E27FC236}">
                        <a16:creationId xmlns:a16="http://schemas.microsoft.com/office/drawing/2014/main" id="{CECB1F47-CD87-4F98-BBBD-1B3155F89DAA}"/>
                      </a:ext>
                    </a:extLst>
                  </p:cNvPr>
                  <p:cNvSpPr/>
                  <p:nvPr/>
                </p:nvSpPr>
                <p:spPr>
                  <a:xfrm>
                    <a:off x="1850238" y="1197840"/>
                    <a:ext cx="4763077" cy="216000"/>
                  </a:xfrm>
                  <a:prstGeom prst="rect">
                    <a:avLst/>
                  </a:prstGeom>
                  <a:solidFill>
                    <a:schemeClr val="accent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algn="ctr"/>
                    <a:r>
                      <a:rPr kumimoji="1" lang="ja-JP" altLang="en-US" sz="1050" b="1" dirty="0">
                        <a:solidFill>
                          <a:schemeClr val="bg1"/>
                        </a:solidFill>
                        <a:latin typeface="メイリオ" panose="020B0604030504040204" pitchFamily="50" charset="-128"/>
                        <a:ea typeface="メイリオ" panose="020B0604030504040204" pitchFamily="50" charset="-128"/>
                      </a:rPr>
                      <a:t>リモートワーク（テレワーク・モバイル）の拡大</a:t>
                    </a:r>
                  </a:p>
                </p:txBody>
              </p:sp>
            </p:grpSp>
            <p:grpSp>
              <p:nvGrpSpPr>
                <p:cNvPr id="14" name="グループ化 13">
                  <a:extLst>
                    <a:ext uri="{FF2B5EF4-FFF2-40B4-BE49-F238E27FC236}">
                      <a16:creationId xmlns:a16="http://schemas.microsoft.com/office/drawing/2014/main" id="{AE42BF9E-E810-4050-AE10-410591E4A03F}"/>
                    </a:ext>
                  </a:extLst>
                </p:cNvPr>
                <p:cNvGrpSpPr/>
                <p:nvPr/>
              </p:nvGrpSpPr>
              <p:grpSpPr>
                <a:xfrm>
                  <a:off x="4015401" y="2022727"/>
                  <a:ext cx="4763077" cy="657574"/>
                  <a:chOff x="1848018" y="1988360"/>
                  <a:chExt cx="4763077" cy="657574"/>
                </a:xfrm>
              </p:grpSpPr>
              <p:sp>
                <p:nvSpPr>
                  <p:cNvPr id="108" name="正方形/長方形 107">
                    <a:extLst>
                      <a:ext uri="{FF2B5EF4-FFF2-40B4-BE49-F238E27FC236}">
                        <a16:creationId xmlns:a16="http://schemas.microsoft.com/office/drawing/2014/main" id="{A6243CBF-0131-4CAE-A2A9-FC9682EB48D4}"/>
                      </a:ext>
                    </a:extLst>
                  </p:cNvPr>
                  <p:cNvSpPr/>
                  <p:nvPr/>
                </p:nvSpPr>
                <p:spPr>
                  <a:xfrm>
                    <a:off x="1848018" y="2204360"/>
                    <a:ext cx="4763077" cy="441574"/>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marL="171450" indent="-171450">
                      <a:buFont typeface="Wingdings" panose="05000000000000000000" pitchFamily="2" charset="2"/>
                      <a:buChar char="l"/>
                    </a:pPr>
                    <a:r>
                      <a:rPr lang="ja-JP" altLang="en-US" sz="1000" dirty="0">
                        <a:solidFill>
                          <a:schemeClr val="tx1"/>
                        </a:solidFill>
                        <a:latin typeface="メイリオ" panose="020B0604030504040204" pitchFamily="50" charset="-128"/>
                        <a:ea typeface="メイリオ" panose="020B0604030504040204" pitchFamily="50" charset="-128"/>
                      </a:rPr>
                      <a:t>会議場所への移動時間及び会議調整・準備作業の業務効率化</a:t>
                    </a:r>
                    <a:endParaRPr lang="en-US" altLang="ja-JP" sz="1000" dirty="0">
                      <a:solidFill>
                        <a:schemeClr val="tx1"/>
                      </a:solidFill>
                      <a:latin typeface="メイリオ" panose="020B0604030504040204" pitchFamily="50" charset="-128"/>
                      <a:ea typeface="メイリオ" panose="020B0604030504040204" pitchFamily="50" charset="-128"/>
                    </a:endParaRPr>
                  </a:p>
                  <a:p>
                    <a:pPr marL="171450" indent="-171450">
                      <a:buFont typeface="Wingdings" panose="05000000000000000000" pitchFamily="2" charset="2"/>
                      <a:buChar char="l"/>
                    </a:pPr>
                    <a:r>
                      <a:rPr kumimoji="1" lang="ja-JP" altLang="en-US" sz="1000" dirty="0">
                        <a:solidFill>
                          <a:schemeClr val="tx1"/>
                        </a:solidFill>
                        <a:latin typeface="メイリオ" panose="020B0604030504040204" pitchFamily="50" charset="-128"/>
                        <a:ea typeface="メイリオ" panose="020B0604030504040204" pitchFamily="50" charset="-128"/>
                      </a:rPr>
                      <a:t>庁内、庁外の相手等との日程・場所調整が容易となり、意思決定の迅速化</a:t>
                    </a:r>
                  </a:p>
                </p:txBody>
              </p:sp>
              <p:sp>
                <p:nvSpPr>
                  <p:cNvPr id="109" name="正方形/長方形 108">
                    <a:extLst>
                      <a:ext uri="{FF2B5EF4-FFF2-40B4-BE49-F238E27FC236}">
                        <a16:creationId xmlns:a16="http://schemas.microsoft.com/office/drawing/2014/main" id="{00DCC45B-CB80-4812-9AFB-5D73536C7D0D}"/>
                      </a:ext>
                    </a:extLst>
                  </p:cNvPr>
                  <p:cNvSpPr/>
                  <p:nvPr/>
                </p:nvSpPr>
                <p:spPr>
                  <a:xfrm>
                    <a:off x="1848018" y="1988360"/>
                    <a:ext cx="4763077" cy="216000"/>
                  </a:xfrm>
                  <a:prstGeom prst="rect">
                    <a:avLst/>
                  </a:prstGeom>
                  <a:solidFill>
                    <a:srgbClr val="FF5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algn="ctr"/>
                    <a:r>
                      <a:rPr kumimoji="1" lang="en-US" altLang="ja-JP" sz="1050" b="1" dirty="0">
                        <a:solidFill>
                          <a:schemeClr val="bg1"/>
                        </a:solidFill>
                        <a:latin typeface="メイリオ" panose="020B0604030504040204" pitchFamily="50" charset="-128"/>
                        <a:ea typeface="メイリオ" panose="020B0604030504040204" pitchFamily="50" charset="-128"/>
                      </a:rPr>
                      <a:t>Web</a:t>
                    </a:r>
                    <a:r>
                      <a:rPr kumimoji="1" lang="ja-JP" altLang="en-US" sz="1050" b="1" dirty="0">
                        <a:solidFill>
                          <a:schemeClr val="bg1"/>
                        </a:solidFill>
                        <a:latin typeface="メイリオ" panose="020B0604030504040204" pitchFamily="50" charset="-128"/>
                        <a:ea typeface="メイリオ" panose="020B0604030504040204" pitchFamily="50" charset="-128"/>
                      </a:rPr>
                      <a:t>会議利用の促進</a:t>
                    </a:r>
                  </a:p>
                </p:txBody>
              </p:sp>
            </p:grpSp>
            <p:grpSp>
              <p:nvGrpSpPr>
                <p:cNvPr id="12" name="グループ化 11">
                  <a:extLst>
                    <a:ext uri="{FF2B5EF4-FFF2-40B4-BE49-F238E27FC236}">
                      <a16:creationId xmlns:a16="http://schemas.microsoft.com/office/drawing/2014/main" id="{226F661E-F8CE-4711-A6C8-9A81EDBEFADF}"/>
                    </a:ext>
                  </a:extLst>
                </p:cNvPr>
                <p:cNvGrpSpPr/>
                <p:nvPr/>
              </p:nvGrpSpPr>
              <p:grpSpPr>
                <a:xfrm>
                  <a:off x="4015402" y="2764283"/>
                  <a:ext cx="4763077" cy="666133"/>
                  <a:chOff x="1850238" y="2778879"/>
                  <a:chExt cx="4763077" cy="666133"/>
                </a:xfrm>
              </p:grpSpPr>
              <p:sp>
                <p:nvSpPr>
                  <p:cNvPr id="111" name="正方形/長方形 110">
                    <a:extLst>
                      <a:ext uri="{FF2B5EF4-FFF2-40B4-BE49-F238E27FC236}">
                        <a16:creationId xmlns:a16="http://schemas.microsoft.com/office/drawing/2014/main" id="{C8FBC629-C6BB-43AB-991D-6D89E0C9D902}"/>
                      </a:ext>
                    </a:extLst>
                  </p:cNvPr>
                  <p:cNvSpPr/>
                  <p:nvPr/>
                </p:nvSpPr>
                <p:spPr>
                  <a:xfrm>
                    <a:off x="1850238" y="2980632"/>
                    <a:ext cx="4763077" cy="464380"/>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marL="171450" indent="-171450">
                      <a:buFont typeface="Wingdings" panose="05000000000000000000" pitchFamily="2" charset="2"/>
                      <a:buChar char="l"/>
                    </a:pPr>
                    <a:r>
                      <a:rPr lang="ja-JP" altLang="en-US" sz="1000" dirty="0">
                        <a:solidFill>
                          <a:schemeClr val="tx1"/>
                        </a:solidFill>
                        <a:latin typeface="メイリオ" panose="020B0604030504040204" pitchFamily="50" charset="-128"/>
                        <a:ea typeface="メイリオ" panose="020B0604030504040204" pitchFamily="50" charset="-128"/>
                      </a:rPr>
                      <a:t>印刷、ファイリング、廃棄、打ち合わせ資料配布の作業負荷軽減</a:t>
                    </a:r>
                    <a:endParaRPr lang="en-US" altLang="ja-JP" sz="1000" dirty="0">
                      <a:solidFill>
                        <a:schemeClr val="tx1"/>
                      </a:solidFill>
                      <a:latin typeface="メイリオ" panose="020B0604030504040204" pitchFamily="50" charset="-128"/>
                      <a:ea typeface="メイリオ" panose="020B0604030504040204" pitchFamily="50" charset="-128"/>
                    </a:endParaRPr>
                  </a:p>
                  <a:p>
                    <a:pPr marL="171450" indent="-171450">
                      <a:buFont typeface="Wingdings" panose="05000000000000000000" pitchFamily="2" charset="2"/>
                      <a:buChar char="l"/>
                    </a:pPr>
                    <a:r>
                      <a:rPr kumimoji="1" lang="ja-JP" altLang="en-US" sz="1000" dirty="0">
                        <a:solidFill>
                          <a:schemeClr val="tx1"/>
                        </a:solidFill>
                        <a:latin typeface="メイリオ" panose="020B0604030504040204" pitchFamily="50" charset="-128"/>
                        <a:ea typeface="メイリオ" panose="020B0604030504040204" pitchFamily="50" charset="-128"/>
                      </a:rPr>
                      <a:t>資料へ同時にアクセスし共同作業による効率化</a:t>
                    </a:r>
                  </a:p>
                </p:txBody>
              </p:sp>
              <p:sp>
                <p:nvSpPr>
                  <p:cNvPr id="127" name="正方形/長方形 126">
                    <a:extLst>
                      <a:ext uri="{FF2B5EF4-FFF2-40B4-BE49-F238E27FC236}">
                        <a16:creationId xmlns:a16="http://schemas.microsoft.com/office/drawing/2014/main" id="{AA496076-820B-4296-AD17-54097F066B68}"/>
                      </a:ext>
                    </a:extLst>
                  </p:cNvPr>
                  <p:cNvSpPr/>
                  <p:nvPr/>
                </p:nvSpPr>
                <p:spPr>
                  <a:xfrm>
                    <a:off x="1850238" y="2778879"/>
                    <a:ext cx="4763077" cy="216000"/>
                  </a:xfrm>
                  <a:prstGeom prst="rect">
                    <a:avLst/>
                  </a:prstGeom>
                  <a:solidFill>
                    <a:srgbClr val="FFBF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algn="ctr"/>
                    <a:r>
                      <a:rPr kumimoji="1" lang="ja-JP" altLang="en-US" sz="1050" b="1" dirty="0">
                        <a:solidFill>
                          <a:schemeClr val="bg1"/>
                        </a:solidFill>
                        <a:latin typeface="メイリオ" panose="020B0604030504040204" pitchFamily="50" charset="-128"/>
                        <a:ea typeface="メイリオ" panose="020B0604030504040204" pitchFamily="50" charset="-128"/>
                      </a:rPr>
                      <a:t>ペーパーレス化の促進</a:t>
                    </a:r>
                  </a:p>
                </p:txBody>
              </p:sp>
            </p:grpSp>
            <p:sp>
              <p:nvSpPr>
                <p:cNvPr id="101" name="正方形/長方形 100">
                  <a:extLst>
                    <a:ext uri="{FF2B5EF4-FFF2-40B4-BE49-F238E27FC236}">
                      <a16:creationId xmlns:a16="http://schemas.microsoft.com/office/drawing/2014/main" id="{AABAF25E-E896-4186-87F2-6F2177F694E2}"/>
                    </a:ext>
                  </a:extLst>
                </p:cNvPr>
                <p:cNvSpPr/>
                <p:nvPr/>
              </p:nvSpPr>
              <p:spPr>
                <a:xfrm>
                  <a:off x="3127994" y="3519621"/>
                  <a:ext cx="832532" cy="785453"/>
                </a:xfrm>
                <a:prstGeom prst="rect">
                  <a:avLst/>
                </a:prstGeom>
                <a:solidFill>
                  <a:srgbClr val="EDECE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algn="ctr"/>
                  <a:r>
                    <a:rPr kumimoji="1" lang="ja-JP" altLang="en-US" sz="900" b="1" dirty="0">
                      <a:solidFill>
                        <a:schemeClr val="tx1"/>
                      </a:solidFill>
                      <a:latin typeface="メイリオ" panose="020B0604030504040204" pitchFamily="50" charset="-128"/>
                      <a:ea typeface="メイリオ" panose="020B0604030504040204" pitchFamily="50" charset="-128"/>
                    </a:rPr>
                    <a:t>ワークライフ</a:t>
                  </a:r>
                  <a:endParaRPr kumimoji="1" lang="en-US" altLang="ja-JP" sz="900" b="1" dirty="0">
                    <a:solidFill>
                      <a:schemeClr val="tx1"/>
                    </a:solidFill>
                    <a:latin typeface="メイリオ" panose="020B0604030504040204" pitchFamily="50" charset="-128"/>
                    <a:ea typeface="メイリオ" panose="020B0604030504040204" pitchFamily="50" charset="-128"/>
                  </a:endParaRPr>
                </a:p>
                <a:p>
                  <a:pPr algn="ctr"/>
                  <a:r>
                    <a:rPr lang="ja-JP" altLang="en-US" sz="900" b="1" dirty="0">
                      <a:solidFill>
                        <a:schemeClr val="tx1"/>
                      </a:solidFill>
                      <a:latin typeface="メイリオ" panose="020B0604030504040204" pitchFamily="50" charset="-128"/>
                      <a:ea typeface="メイリオ" panose="020B0604030504040204" pitchFamily="50" charset="-128"/>
                    </a:rPr>
                    <a:t>バランス向上</a:t>
                  </a:r>
                  <a:endParaRPr lang="en-US" altLang="ja-JP" sz="900" b="1" dirty="0">
                    <a:solidFill>
                      <a:schemeClr val="tx1"/>
                    </a:solidFill>
                    <a:latin typeface="メイリオ" panose="020B0604030504040204" pitchFamily="50" charset="-128"/>
                    <a:ea typeface="メイリオ" panose="020B0604030504040204" pitchFamily="50" charset="-128"/>
                  </a:endParaRPr>
                </a:p>
                <a:p>
                  <a:pPr algn="ctr"/>
                  <a:endParaRPr kumimoji="1" lang="en-US" altLang="ja-JP" sz="900" b="1" dirty="0">
                    <a:solidFill>
                      <a:schemeClr val="tx1"/>
                    </a:solidFill>
                    <a:latin typeface="メイリオ" panose="020B0604030504040204" pitchFamily="50" charset="-128"/>
                    <a:ea typeface="メイリオ" panose="020B0604030504040204" pitchFamily="50" charset="-128"/>
                  </a:endParaRPr>
                </a:p>
                <a:p>
                  <a:pPr algn="ctr"/>
                  <a:r>
                    <a:rPr lang="ja-JP" altLang="en-US" sz="900" b="1" dirty="0">
                      <a:solidFill>
                        <a:schemeClr val="tx1"/>
                      </a:solidFill>
                      <a:latin typeface="メイリオ" panose="020B0604030504040204" pitchFamily="50" charset="-128"/>
                      <a:ea typeface="メイリオ" panose="020B0604030504040204" pitchFamily="50" charset="-128"/>
                    </a:rPr>
                    <a:t>人材の確保</a:t>
                  </a:r>
                  <a:endParaRPr kumimoji="1" lang="ja-JP" altLang="en-US" sz="900" b="1" dirty="0">
                    <a:solidFill>
                      <a:schemeClr val="tx1"/>
                    </a:solidFill>
                    <a:latin typeface="メイリオ" panose="020B0604030504040204" pitchFamily="50" charset="-128"/>
                    <a:ea typeface="メイリオ" panose="020B0604030504040204" pitchFamily="50" charset="-128"/>
                  </a:endParaRPr>
                </a:p>
              </p:txBody>
            </p:sp>
            <p:grpSp>
              <p:nvGrpSpPr>
                <p:cNvPr id="23" name="グループ化 22">
                  <a:extLst>
                    <a:ext uri="{FF2B5EF4-FFF2-40B4-BE49-F238E27FC236}">
                      <a16:creationId xmlns:a16="http://schemas.microsoft.com/office/drawing/2014/main" id="{924E21D6-316C-4CB6-9092-2E8A4371695E}"/>
                    </a:ext>
                  </a:extLst>
                </p:cNvPr>
                <p:cNvGrpSpPr/>
                <p:nvPr/>
              </p:nvGrpSpPr>
              <p:grpSpPr>
                <a:xfrm>
                  <a:off x="4015402" y="3519621"/>
                  <a:ext cx="4763077" cy="779505"/>
                  <a:chOff x="1852672" y="3408229"/>
                  <a:chExt cx="4763077" cy="779505"/>
                </a:xfrm>
              </p:grpSpPr>
              <p:sp>
                <p:nvSpPr>
                  <p:cNvPr id="104" name="正方形/長方形 103">
                    <a:extLst>
                      <a:ext uri="{FF2B5EF4-FFF2-40B4-BE49-F238E27FC236}">
                        <a16:creationId xmlns:a16="http://schemas.microsoft.com/office/drawing/2014/main" id="{6C30921A-A1E6-4171-B3E0-5D102E8F74A8}"/>
                      </a:ext>
                    </a:extLst>
                  </p:cNvPr>
                  <p:cNvSpPr/>
                  <p:nvPr/>
                </p:nvSpPr>
                <p:spPr>
                  <a:xfrm>
                    <a:off x="1852672" y="3625851"/>
                    <a:ext cx="4763077" cy="561883"/>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marL="228600" indent="-228600">
                      <a:buFont typeface="Wingdings" panose="05000000000000000000" pitchFamily="2" charset="2"/>
                      <a:buChar char="l"/>
                    </a:pPr>
                    <a:r>
                      <a:rPr lang="ja-JP" altLang="en-US" sz="1000" dirty="0">
                        <a:solidFill>
                          <a:schemeClr val="tx1"/>
                        </a:solidFill>
                        <a:latin typeface="メイリオ" panose="020B0604030504040204" pitchFamily="50" charset="-128"/>
                        <a:ea typeface="メイリオ" panose="020B0604030504040204" pitchFamily="50" charset="-128"/>
                      </a:rPr>
                      <a:t>通勤に係る時間を家族や自分のために活用（職員の満足度向上）</a:t>
                    </a:r>
                    <a:endParaRPr lang="en-US" altLang="ja-JP" sz="1000" dirty="0">
                      <a:solidFill>
                        <a:schemeClr val="tx1"/>
                      </a:solidFill>
                      <a:latin typeface="メイリオ" panose="020B0604030504040204" pitchFamily="50" charset="-128"/>
                      <a:ea typeface="メイリオ" panose="020B0604030504040204" pitchFamily="50" charset="-128"/>
                    </a:endParaRPr>
                  </a:p>
                  <a:p>
                    <a:pPr marL="228600" indent="-228600">
                      <a:buFont typeface="Wingdings" panose="05000000000000000000" pitchFamily="2" charset="2"/>
                      <a:buChar char="l"/>
                    </a:pPr>
                    <a:r>
                      <a:rPr kumimoji="1" lang="ja-JP" altLang="en-US" sz="1000" dirty="0">
                        <a:solidFill>
                          <a:schemeClr val="tx1"/>
                        </a:solidFill>
                        <a:latin typeface="メイリオ" panose="020B0604030504040204" pitchFamily="50" charset="-128"/>
                        <a:ea typeface="メイリオ" panose="020B0604030504040204" pitchFamily="50" charset="-128"/>
                      </a:rPr>
                      <a:t>育児・介護・通院等の両立を支援できるよう働く場所の選択肢提供など</a:t>
                    </a:r>
                    <a:endParaRPr lang="en-US" altLang="ja-JP" sz="1000" dirty="0">
                      <a:solidFill>
                        <a:schemeClr val="tx1"/>
                      </a:solidFill>
                      <a:latin typeface="メイリオ" panose="020B0604030504040204" pitchFamily="50" charset="-128"/>
                      <a:ea typeface="メイリオ" panose="020B0604030504040204" pitchFamily="50" charset="-128"/>
                    </a:endParaRPr>
                  </a:p>
                  <a:p>
                    <a:r>
                      <a:rPr lang="ja-JP" altLang="en-US" sz="1000" dirty="0">
                        <a:solidFill>
                          <a:schemeClr val="tx1"/>
                        </a:solidFill>
                        <a:latin typeface="メイリオ" panose="020B0604030504040204" pitchFamily="50" charset="-128"/>
                        <a:ea typeface="メイリオ" panose="020B0604030504040204" pitchFamily="50" charset="-128"/>
                      </a:rPr>
                      <a:t>　  </a:t>
                    </a:r>
                    <a:r>
                      <a:rPr kumimoji="1" lang="ja-JP" altLang="en-US" sz="1000" dirty="0">
                        <a:solidFill>
                          <a:schemeClr val="tx1"/>
                        </a:solidFill>
                        <a:latin typeface="メイリオ" panose="020B0604030504040204" pitchFamily="50" charset="-128"/>
                        <a:ea typeface="メイリオ" panose="020B0604030504040204" pitchFamily="50" charset="-128"/>
                      </a:rPr>
                      <a:t>多様なワークスタイル対応による離職率の減少等</a:t>
                    </a:r>
                  </a:p>
                </p:txBody>
              </p:sp>
              <p:sp>
                <p:nvSpPr>
                  <p:cNvPr id="128" name="正方形/長方形 127">
                    <a:extLst>
                      <a:ext uri="{FF2B5EF4-FFF2-40B4-BE49-F238E27FC236}">
                        <a16:creationId xmlns:a16="http://schemas.microsoft.com/office/drawing/2014/main" id="{6B9AFAA0-6351-483E-9D1A-5D0CB6132042}"/>
                      </a:ext>
                    </a:extLst>
                  </p:cNvPr>
                  <p:cNvSpPr/>
                  <p:nvPr/>
                </p:nvSpPr>
                <p:spPr>
                  <a:xfrm>
                    <a:off x="1852672" y="3408229"/>
                    <a:ext cx="4763077" cy="216000"/>
                  </a:xfrm>
                  <a:prstGeom prst="rect">
                    <a:avLst/>
                  </a:prstGeom>
                  <a:solidFill>
                    <a:srgbClr val="7030A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algn="ctr"/>
                    <a:r>
                      <a:rPr kumimoji="1" lang="ja-JP" altLang="en-US" sz="1050" b="1" dirty="0">
                        <a:solidFill>
                          <a:schemeClr val="bg1"/>
                        </a:solidFill>
                        <a:latin typeface="メイリオ" panose="020B0604030504040204" pitchFamily="50" charset="-128"/>
                        <a:ea typeface="メイリオ" panose="020B0604030504040204" pitchFamily="50" charset="-128"/>
                      </a:rPr>
                      <a:t>テレワークの定着</a:t>
                    </a:r>
                  </a:p>
                </p:txBody>
              </p:sp>
            </p:grpSp>
            <p:sp>
              <p:nvSpPr>
                <p:cNvPr id="102" name="正方形/長方形 101">
                  <a:extLst>
                    <a:ext uri="{FF2B5EF4-FFF2-40B4-BE49-F238E27FC236}">
                      <a16:creationId xmlns:a16="http://schemas.microsoft.com/office/drawing/2014/main" id="{5E6E2723-146E-4262-A0EA-1F965148F6DC}"/>
                    </a:ext>
                  </a:extLst>
                </p:cNvPr>
                <p:cNvSpPr/>
                <p:nvPr/>
              </p:nvSpPr>
              <p:spPr>
                <a:xfrm>
                  <a:off x="3127994" y="4389798"/>
                  <a:ext cx="832532" cy="458805"/>
                </a:xfrm>
                <a:prstGeom prst="rect">
                  <a:avLst/>
                </a:prstGeom>
                <a:solidFill>
                  <a:srgbClr val="EDECE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algn="ctr"/>
                  <a:r>
                    <a:rPr kumimoji="1" lang="ja-JP" altLang="en-US" sz="900" b="1" dirty="0">
                      <a:solidFill>
                        <a:schemeClr val="tx1"/>
                      </a:solidFill>
                      <a:latin typeface="メイリオ" panose="020B0604030504040204" pitchFamily="50" charset="-128"/>
                      <a:ea typeface="メイリオ" panose="020B0604030504040204" pitchFamily="50" charset="-128"/>
                    </a:rPr>
                    <a:t>情報セキュリティ確保</a:t>
                  </a:r>
                </a:p>
              </p:txBody>
            </p:sp>
            <p:grpSp>
              <p:nvGrpSpPr>
                <p:cNvPr id="24" name="グループ化 23">
                  <a:extLst>
                    <a:ext uri="{FF2B5EF4-FFF2-40B4-BE49-F238E27FC236}">
                      <a16:creationId xmlns:a16="http://schemas.microsoft.com/office/drawing/2014/main" id="{AD849DA7-1D2F-4E86-B9EB-35E88B5C51ED}"/>
                    </a:ext>
                  </a:extLst>
                </p:cNvPr>
                <p:cNvGrpSpPr/>
                <p:nvPr/>
              </p:nvGrpSpPr>
              <p:grpSpPr>
                <a:xfrm>
                  <a:off x="4015402" y="4388331"/>
                  <a:ext cx="4763077" cy="465103"/>
                  <a:chOff x="1866735" y="4532626"/>
                  <a:chExt cx="4763077" cy="465103"/>
                </a:xfrm>
              </p:grpSpPr>
              <p:sp>
                <p:nvSpPr>
                  <p:cNvPr id="105" name="正方形/長方形 104">
                    <a:extLst>
                      <a:ext uri="{FF2B5EF4-FFF2-40B4-BE49-F238E27FC236}">
                        <a16:creationId xmlns:a16="http://schemas.microsoft.com/office/drawing/2014/main" id="{3B9EA0BB-AF89-481C-A81F-646FB71E40F1}"/>
                      </a:ext>
                    </a:extLst>
                  </p:cNvPr>
                  <p:cNvSpPr/>
                  <p:nvPr/>
                </p:nvSpPr>
                <p:spPr>
                  <a:xfrm>
                    <a:off x="1866735" y="4748626"/>
                    <a:ext cx="4763077" cy="249103"/>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marL="171450" indent="-171450">
                      <a:buFont typeface="Wingdings" panose="05000000000000000000" pitchFamily="2" charset="2"/>
                      <a:buChar char="l"/>
                    </a:pPr>
                    <a:r>
                      <a:rPr lang="ja-JP" altLang="en-US" sz="1000" dirty="0">
                        <a:solidFill>
                          <a:schemeClr val="tx1"/>
                        </a:solidFill>
                        <a:latin typeface="メイリオ" panose="020B0604030504040204" pitchFamily="50" charset="-128"/>
                        <a:ea typeface="メイリオ" panose="020B0604030504040204" pitchFamily="50" charset="-128"/>
                      </a:rPr>
                      <a:t>庁内ネットワーク環境への攻撃等に対する防御や復旧の迅速化</a:t>
                    </a:r>
                    <a:endParaRPr kumimoji="1" lang="ja-JP" altLang="en-US" sz="1000" dirty="0">
                      <a:solidFill>
                        <a:schemeClr val="tx1"/>
                      </a:solidFill>
                      <a:latin typeface="メイリオ" panose="020B0604030504040204" pitchFamily="50" charset="-128"/>
                      <a:ea typeface="メイリオ" panose="020B0604030504040204" pitchFamily="50" charset="-128"/>
                    </a:endParaRPr>
                  </a:p>
                </p:txBody>
              </p:sp>
              <p:sp>
                <p:nvSpPr>
                  <p:cNvPr id="129" name="正方形/長方形 128">
                    <a:extLst>
                      <a:ext uri="{FF2B5EF4-FFF2-40B4-BE49-F238E27FC236}">
                        <a16:creationId xmlns:a16="http://schemas.microsoft.com/office/drawing/2014/main" id="{365DE7F1-EDB8-4991-8843-A19D95206757}"/>
                      </a:ext>
                    </a:extLst>
                  </p:cNvPr>
                  <p:cNvSpPr/>
                  <p:nvPr/>
                </p:nvSpPr>
                <p:spPr>
                  <a:xfrm>
                    <a:off x="1866735" y="4532626"/>
                    <a:ext cx="4763077" cy="216000"/>
                  </a:xfrm>
                  <a:prstGeom prst="rect">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algn="ctr"/>
                    <a:r>
                      <a:rPr kumimoji="1" lang="ja-JP" altLang="en-US" sz="1050" b="1" dirty="0">
                        <a:solidFill>
                          <a:schemeClr val="bg1"/>
                        </a:solidFill>
                        <a:latin typeface="メイリオ" panose="020B0604030504040204" pitchFamily="50" charset="-128"/>
                        <a:ea typeface="メイリオ" panose="020B0604030504040204" pitchFamily="50" charset="-128"/>
                      </a:rPr>
                      <a:t>セキュリティ対策の高度化（端末ネットワーク強化）</a:t>
                    </a:r>
                  </a:p>
                </p:txBody>
              </p:sp>
            </p:grpSp>
          </p:grpSp>
          <p:sp>
            <p:nvSpPr>
              <p:cNvPr id="49" name="正方形/長方形 48">
                <a:extLst>
                  <a:ext uri="{FF2B5EF4-FFF2-40B4-BE49-F238E27FC236}">
                    <a16:creationId xmlns:a16="http://schemas.microsoft.com/office/drawing/2014/main" id="{EB76E480-2C41-4913-A6C7-33A657D1D98D}"/>
                  </a:ext>
                </a:extLst>
              </p:cNvPr>
              <p:cNvSpPr/>
              <p:nvPr/>
            </p:nvSpPr>
            <p:spPr>
              <a:xfrm>
                <a:off x="2961203" y="1673805"/>
                <a:ext cx="1130663" cy="266684"/>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t"/>
              <a:lstStyle/>
              <a:p>
                <a:pPr algn="ctr"/>
                <a:r>
                  <a:rPr kumimoji="1" lang="ja-JP" altLang="en-US" sz="1050" b="1" dirty="0">
                    <a:solidFill>
                      <a:schemeClr val="tx1"/>
                    </a:solidFill>
                    <a:latin typeface="メイリオ" panose="020B0604030504040204" pitchFamily="50" charset="-128"/>
                    <a:ea typeface="メイリオ" panose="020B0604030504040204" pitchFamily="50" charset="-128"/>
                  </a:rPr>
                  <a:t>めざす姿</a:t>
                </a:r>
              </a:p>
            </p:txBody>
          </p:sp>
          <p:sp>
            <p:nvSpPr>
              <p:cNvPr id="239" name="正方形/長方形 238">
                <a:extLst>
                  <a:ext uri="{FF2B5EF4-FFF2-40B4-BE49-F238E27FC236}">
                    <a16:creationId xmlns:a16="http://schemas.microsoft.com/office/drawing/2014/main" id="{ACE40836-C6AE-4474-9F97-E79A2F321683}"/>
                  </a:ext>
                </a:extLst>
              </p:cNvPr>
              <p:cNvSpPr/>
              <p:nvPr/>
            </p:nvSpPr>
            <p:spPr>
              <a:xfrm>
                <a:off x="4147642" y="1673805"/>
                <a:ext cx="4780395" cy="265281"/>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t"/>
              <a:lstStyle/>
              <a:p>
                <a:pPr algn="ctr"/>
                <a:r>
                  <a:rPr kumimoji="1" lang="ja-JP" altLang="en-US" sz="1050" b="1" dirty="0">
                    <a:solidFill>
                      <a:schemeClr val="tx1"/>
                    </a:solidFill>
                    <a:latin typeface="メイリオ" panose="020B0604030504040204" pitchFamily="50" charset="-128"/>
                    <a:ea typeface="メイリオ" panose="020B0604030504040204" pitchFamily="50" charset="-128"/>
                  </a:rPr>
                  <a:t>期待される効果</a:t>
                </a:r>
              </a:p>
            </p:txBody>
          </p:sp>
        </p:grpSp>
        <p:grpSp>
          <p:nvGrpSpPr>
            <p:cNvPr id="2" name="グループ化 1">
              <a:extLst>
                <a:ext uri="{FF2B5EF4-FFF2-40B4-BE49-F238E27FC236}">
                  <a16:creationId xmlns:a16="http://schemas.microsoft.com/office/drawing/2014/main" id="{3A3698AE-33D6-46F8-8272-F1AC4626386D}"/>
                </a:ext>
              </a:extLst>
            </p:cNvPr>
            <p:cNvGrpSpPr/>
            <p:nvPr/>
          </p:nvGrpSpPr>
          <p:grpSpPr>
            <a:xfrm>
              <a:off x="359643" y="1891495"/>
              <a:ext cx="2317646" cy="3401023"/>
              <a:chOff x="169548" y="2068870"/>
              <a:chExt cx="2477460" cy="3713379"/>
            </a:xfrm>
          </p:grpSpPr>
          <p:sp>
            <p:nvSpPr>
              <p:cNvPr id="51" name="四角形: 角を丸くする 50">
                <a:extLst>
                  <a:ext uri="{FF2B5EF4-FFF2-40B4-BE49-F238E27FC236}">
                    <a16:creationId xmlns:a16="http://schemas.microsoft.com/office/drawing/2014/main" id="{0AFDFDA8-C16B-40F6-9EFB-63134634EB21}"/>
                  </a:ext>
                </a:extLst>
              </p:cNvPr>
              <p:cNvSpPr/>
              <p:nvPr/>
            </p:nvSpPr>
            <p:spPr>
              <a:xfrm>
                <a:off x="169548" y="2174527"/>
                <a:ext cx="2477460" cy="3607722"/>
              </a:xfrm>
              <a:prstGeom prst="roundRect">
                <a:avLst>
                  <a:gd name="adj" fmla="val 6825"/>
                </a:avLst>
              </a:prstGeom>
              <a:solidFill>
                <a:schemeClr val="bg1"/>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t"/>
              <a:lstStyle/>
              <a:p>
                <a:pPr algn="ctr"/>
                <a:endParaRPr kumimoji="1" lang="ja-JP" altLang="en-US" sz="1050" b="1" dirty="0">
                  <a:solidFill>
                    <a:schemeClr val="tx1"/>
                  </a:solidFill>
                  <a:latin typeface="メイリオ" panose="020B0604030504040204" pitchFamily="50" charset="-128"/>
                  <a:ea typeface="メイリオ" panose="020B0604030504040204" pitchFamily="50" charset="-128"/>
                </a:endParaRPr>
              </a:p>
            </p:txBody>
          </p:sp>
          <p:sp>
            <p:nvSpPr>
              <p:cNvPr id="235" name="正方形/長方形 234">
                <a:extLst>
                  <a:ext uri="{FF2B5EF4-FFF2-40B4-BE49-F238E27FC236}">
                    <a16:creationId xmlns:a16="http://schemas.microsoft.com/office/drawing/2014/main" id="{85CAB545-5CAF-4400-B16C-287F54E82038}"/>
                  </a:ext>
                </a:extLst>
              </p:cNvPr>
              <p:cNvSpPr/>
              <p:nvPr/>
            </p:nvSpPr>
            <p:spPr>
              <a:xfrm>
                <a:off x="217243" y="4090934"/>
                <a:ext cx="2376000" cy="1468293"/>
              </a:xfrm>
              <a:prstGeom prst="rect">
                <a:avLst/>
              </a:prstGeom>
              <a:solidFill>
                <a:srgbClr val="F7F7F7"/>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Meiryo UI" panose="020B0604030504040204" pitchFamily="50" charset="-128"/>
                  <a:ea typeface="Meiryo UI" panose="020B0604030504040204" pitchFamily="50" charset="-128"/>
                </a:endParaRPr>
              </a:p>
            </p:txBody>
          </p:sp>
          <p:grpSp>
            <p:nvGrpSpPr>
              <p:cNvPr id="36" name="グループ化 35">
                <a:extLst>
                  <a:ext uri="{FF2B5EF4-FFF2-40B4-BE49-F238E27FC236}">
                    <a16:creationId xmlns:a16="http://schemas.microsoft.com/office/drawing/2014/main" id="{32D0DFB0-974A-4081-9FC9-7E284794A636}"/>
                  </a:ext>
                </a:extLst>
              </p:cNvPr>
              <p:cNvGrpSpPr/>
              <p:nvPr/>
            </p:nvGrpSpPr>
            <p:grpSpPr>
              <a:xfrm>
                <a:off x="217243" y="2475685"/>
                <a:ext cx="2376000" cy="1360941"/>
                <a:chOff x="100807" y="1628800"/>
                <a:chExt cx="2376000" cy="1360941"/>
              </a:xfrm>
            </p:grpSpPr>
            <p:sp>
              <p:nvSpPr>
                <p:cNvPr id="200" name="正方形/長方形 199">
                  <a:extLst>
                    <a:ext uri="{FF2B5EF4-FFF2-40B4-BE49-F238E27FC236}">
                      <a16:creationId xmlns:a16="http://schemas.microsoft.com/office/drawing/2014/main" id="{98E8889D-7E77-4677-B8B2-9A4427DCA888}"/>
                    </a:ext>
                  </a:extLst>
                </p:cNvPr>
                <p:cNvSpPr/>
                <p:nvPr/>
              </p:nvSpPr>
              <p:spPr>
                <a:xfrm>
                  <a:off x="100807" y="1873741"/>
                  <a:ext cx="2376000" cy="1116000"/>
                </a:xfrm>
                <a:prstGeom prst="rect">
                  <a:avLst/>
                </a:prstGeom>
                <a:solidFill>
                  <a:srgbClr val="F7F7F7"/>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Meiryo UI" panose="020B0604030504040204" pitchFamily="50" charset="-128"/>
                    <a:ea typeface="Meiryo UI" panose="020B0604030504040204" pitchFamily="50" charset="-128"/>
                  </a:endParaRPr>
                </a:p>
              </p:txBody>
            </p:sp>
            <p:grpSp>
              <p:nvGrpSpPr>
                <p:cNvPr id="34" name="グループ化 33">
                  <a:extLst>
                    <a:ext uri="{FF2B5EF4-FFF2-40B4-BE49-F238E27FC236}">
                      <a16:creationId xmlns:a16="http://schemas.microsoft.com/office/drawing/2014/main" id="{4952C61B-56EE-48D1-919F-8353E18F754B}"/>
                    </a:ext>
                  </a:extLst>
                </p:cNvPr>
                <p:cNvGrpSpPr/>
                <p:nvPr/>
              </p:nvGrpSpPr>
              <p:grpSpPr>
                <a:xfrm>
                  <a:off x="207074" y="2012686"/>
                  <a:ext cx="2168473" cy="794036"/>
                  <a:chOff x="154010" y="1740839"/>
                  <a:chExt cx="2168473" cy="794036"/>
                </a:xfrm>
              </p:grpSpPr>
              <p:grpSp>
                <p:nvGrpSpPr>
                  <p:cNvPr id="186" name="グループ化 185">
                    <a:extLst>
                      <a:ext uri="{FF2B5EF4-FFF2-40B4-BE49-F238E27FC236}">
                        <a16:creationId xmlns:a16="http://schemas.microsoft.com/office/drawing/2014/main" id="{2AEAB21F-DE67-4AD1-BAD1-433181EE8CDA}"/>
                      </a:ext>
                    </a:extLst>
                  </p:cNvPr>
                  <p:cNvGrpSpPr/>
                  <p:nvPr/>
                </p:nvGrpSpPr>
                <p:grpSpPr>
                  <a:xfrm>
                    <a:off x="154010" y="1955906"/>
                    <a:ext cx="721664" cy="559839"/>
                    <a:chOff x="4256416" y="2416845"/>
                    <a:chExt cx="816725" cy="419838"/>
                  </a:xfrm>
                </p:grpSpPr>
                <p:sp>
                  <p:nvSpPr>
                    <p:cNvPr id="187" name="Freeform 23">
                      <a:extLst>
                        <a:ext uri="{FF2B5EF4-FFF2-40B4-BE49-F238E27FC236}">
                          <a16:creationId xmlns:a16="http://schemas.microsoft.com/office/drawing/2014/main" id="{E1BC0975-3815-4CF5-9F9C-24B89EE3E330}"/>
                        </a:ext>
                      </a:extLst>
                    </p:cNvPr>
                    <p:cNvSpPr>
                      <a:spLocks noEditPoints="1"/>
                    </p:cNvSpPr>
                    <p:nvPr/>
                  </p:nvSpPr>
                  <p:spPr bwMode="auto">
                    <a:xfrm>
                      <a:off x="4626712" y="2509044"/>
                      <a:ext cx="446429" cy="324032"/>
                    </a:xfrm>
                    <a:custGeom>
                      <a:avLst/>
                      <a:gdLst>
                        <a:gd name="T0" fmla="*/ 5480 w 5803"/>
                        <a:gd name="T1" fmla="*/ 0 h 4212"/>
                        <a:gd name="T2" fmla="*/ 415 w 5803"/>
                        <a:gd name="T3" fmla="*/ 220 h 4212"/>
                        <a:gd name="T4" fmla="*/ 0 w 5803"/>
                        <a:gd name="T5" fmla="*/ 4212 h 4212"/>
                        <a:gd name="T6" fmla="*/ 2555 w 5803"/>
                        <a:gd name="T7" fmla="*/ 3544 h 4212"/>
                        <a:gd name="T8" fmla="*/ 3307 w 5803"/>
                        <a:gd name="T9" fmla="*/ 4212 h 4212"/>
                        <a:gd name="T10" fmla="*/ 5803 w 5803"/>
                        <a:gd name="T11" fmla="*/ 220 h 4212"/>
                        <a:gd name="T12" fmla="*/ 1178 w 5803"/>
                        <a:gd name="T13" fmla="*/ 2979 h 4212"/>
                        <a:gd name="T14" fmla="*/ 460 w 5803"/>
                        <a:gd name="T15" fmla="*/ 2563 h 4212"/>
                        <a:gd name="T16" fmla="*/ 1178 w 5803"/>
                        <a:gd name="T17" fmla="*/ 2979 h 4212"/>
                        <a:gd name="T18" fmla="*/ 460 w 5803"/>
                        <a:gd name="T19" fmla="*/ 2074 h 4212"/>
                        <a:gd name="T20" fmla="*/ 1178 w 5803"/>
                        <a:gd name="T21" fmla="*/ 1659 h 4212"/>
                        <a:gd name="T22" fmla="*/ 1178 w 5803"/>
                        <a:gd name="T23" fmla="*/ 1141 h 4212"/>
                        <a:gd name="T24" fmla="*/ 460 w 5803"/>
                        <a:gd name="T25" fmla="*/ 725 h 4212"/>
                        <a:gd name="T26" fmla="*/ 1178 w 5803"/>
                        <a:gd name="T27" fmla="*/ 1141 h 4212"/>
                        <a:gd name="T28" fmla="*/ 1896 w 5803"/>
                        <a:gd name="T29" fmla="*/ 3003 h 4212"/>
                        <a:gd name="T30" fmla="*/ 2612 w 5803"/>
                        <a:gd name="T31" fmla="*/ 2589 h 4212"/>
                        <a:gd name="T32" fmla="*/ 2612 w 5803"/>
                        <a:gd name="T33" fmla="*/ 2098 h 4212"/>
                        <a:gd name="T34" fmla="*/ 1896 w 5803"/>
                        <a:gd name="T35" fmla="*/ 1682 h 4212"/>
                        <a:gd name="T36" fmla="*/ 2612 w 5803"/>
                        <a:gd name="T37" fmla="*/ 2098 h 4212"/>
                        <a:gd name="T38" fmla="*/ 1896 w 5803"/>
                        <a:gd name="T39" fmla="*/ 1141 h 4212"/>
                        <a:gd name="T40" fmla="*/ 2612 w 5803"/>
                        <a:gd name="T41" fmla="*/ 725 h 4212"/>
                        <a:gd name="T42" fmla="*/ 4048 w 5803"/>
                        <a:gd name="T43" fmla="*/ 3003 h 4212"/>
                        <a:gd name="T44" fmla="*/ 3330 w 5803"/>
                        <a:gd name="T45" fmla="*/ 2589 h 4212"/>
                        <a:gd name="T46" fmla="*/ 4048 w 5803"/>
                        <a:gd name="T47" fmla="*/ 3003 h 4212"/>
                        <a:gd name="T48" fmla="*/ 3330 w 5803"/>
                        <a:gd name="T49" fmla="*/ 2098 h 4212"/>
                        <a:gd name="T50" fmla="*/ 4048 w 5803"/>
                        <a:gd name="T51" fmla="*/ 1682 h 4212"/>
                        <a:gd name="T52" fmla="*/ 4048 w 5803"/>
                        <a:gd name="T53" fmla="*/ 1141 h 4212"/>
                        <a:gd name="T54" fmla="*/ 3330 w 5803"/>
                        <a:gd name="T55" fmla="*/ 725 h 4212"/>
                        <a:gd name="T56" fmla="*/ 4048 w 5803"/>
                        <a:gd name="T57" fmla="*/ 1141 h 4212"/>
                        <a:gd name="T58" fmla="*/ 4764 w 5803"/>
                        <a:gd name="T59" fmla="*/ 2979 h 4212"/>
                        <a:gd name="T60" fmla="*/ 5482 w 5803"/>
                        <a:gd name="T61" fmla="*/ 2563 h 4212"/>
                        <a:gd name="T62" fmla="*/ 5482 w 5803"/>
                        <a:gd name="T63" fmla="*/ 2074 h 4212"/>
                        <a:gd name="T64" fmla="*/ 4764 w 5803"/>
                        <a:gd name="T65" fmla="*/ 1659 h 4212"/>
                        <a:gd name="T66" fmla="*/ 5482 w 5803"/>
                        <a:gd name="T67" fmla="*/ 2074 h 4212"/>
                        <a:gd name="T68" fmla="*/ 4764 w 5803"/>
                        <a:gd name="T69" fmla="*/ 1141 h 4212"/>
                        <a:gd name="T70" fmla="*/ 5482 w 5803"/>
                        <a:gd name="T71" fmla="*/ 725 h 4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803" h="4212">
                          <a:moveTo>
                            <a:pt x="5480" y="220"/>
                          </a:moveTo>
                          <a:lnTo>
                            <a:pt x="5480" y="0"/>
                          </a:lnTo>
                          <a:lnTo>
                            <a:pt x="415" y="0"/>
                          </a:lnTo>
                          <a:lnTo>
                            <a:pt x="415" y="220"/>
                          </a:lnTo>
                          <a:lnTo>
                            <a:pt x="0" y="220"/>
                          </a:lnTo>
                          <a:lnTo>
                            <a:pt x="0" y="4212"/>
                          </a:lnTo>
                          <a:lnTo>
                            <a:pt x="2555" y="4212"/>
                          </a:lnTo>
                          <a:lnTo>
                            <a:pt x="2555" y="3544"/>
                          </a:lnTo>
                          <a:lnTo>
                            <a:pt x="3307" y="3544"/>
                          </a:lnTo>
                          <a:lnTo>
                            <a:pt x="3307" y="4212"/>
                          </a:lnTo>
                          <a:lnTo>
                            <a:pt x="5803" y="4212"/>
                          </a:lnTo>
                          <a:lnTo>
                            <a:pt x="5803" y="220"/>
                          </a:lnTo>
                          <a:lnTo>
                            <a:pt x="5480" y="220"/>
                          </a:lnTo>
                          <a:close/>
                          <a:moveTo>
                            <a:pt x="1178" y="2979"/>
                          </a:moveTo>
                          <a:lnTo>
                            <a:pt x="460" y="2979"/>
                          </a:lnTo>
                          <a:lnTo>
                            <a:pt x="460" y="2563"/>
                          </a:lnTo>
                          <a:lnTo>
                            <a:pt x="1178" y="2563"/>
                          </a:lnTo>
                          <a:lnTo>
                            <a:pt x="1178" y="2979"/>
                          </a:lnTo>
                          <a:close/>
                          <a:moveTo>
                            <a:pt x="1178" y="2074"/>
                          </a:moveTo>
                          <a:lnTo>
                            <a:pt x="460" y="2074"/>
                          </a:lnTo>
                          <a:lnTo>
                            <a:pt x="460" y="1659"/>
                          </a:lnTo>
                          <a:lnTo>
                            <a:pt x="1178" y="1659"/>
                          </a:lnTo>
                          <a:lnTo>
                            <a:pt x="1178" y="2074"/>
                          </a:lnTo>
                          <a:close/>
                          <a:moveTo>
                            <a:pt x="1178" y="1141"/>
                          </a:moveTo>
                          <a:lnTo>
                            <a:pt x="460" y="1141"/>
                          </a:lnTo>
                          <a:lnTo>
                            <a:pt x="460" y="725"/>
                          </a:lnTo>
                          <a:lnTo>
                            <a:pt x="1178" y="725"/>
                          </a:lnTo>
                          <a:lnTo>
                            <a:pt x="1178" y="1141"/>
                          </a:lnTo>
                          <a:close/>
                          <a:moveTo>
                            <a:pt x="2612" y="3003"/>
                          </a:moveTo>
                          <a:lnTo>
                            <a:pt x="1896" y="3003"/>
                          </a:lnTo>
                          <a:lnTo>
                            <a:pt x="1896" y="2589"/>
                          </a:lnTo>
                          <a:lnTo>
                            <a:pt x="2612" y="2589"/>
                          </a:lnTo>
                          <a:lnTo>
                            <a:pt x="2612" y="3003"/>
                          </a:lnTo>
                          <a:close/>
                          <a:moveTo>
                            <a:pt x="2612" y="2098"/>
                          </a:moveTo>
                          <a:lnTo>
                            <a:pt x="1896" y="2098"/>
                          </a:lnTo>
                          <a:lnTo>
                            <a:pt x="1896" y="1682"/>
                          </a:lnTo>
                          <a:lnTo>
                            <a:pt x="2612" y="1682"/>
                          </a:lnTo>
                          <a:lnTo>
                            <a:pt x="2612" y="2098"/>
                          </a:lnTo>
                          <a:close/>
                          <a:moveTo>
                            <a:pt x="2612" y="1141"/>
                          </a:moveTo>
                          <a:lnTo>
                            <a:pt x="1896" y="1141"/>
                          </a:lnTo>
                          <a:lnTo>
                            <a:pt x="1896" y="725"/>
                          </a:lnTo>
                          <a:lnTo>
                            <a:pt x="2612" y="725"/>
                          </a:lnTo>
                          <a:lnTo>
                            <a:pt x="2612" y="1141"/>
                          </a:lnTo>
                          <a:close/>
                          <a:moveTo>
                            <a:pt x="4048" y="3003"/>
                          </a:moveTo>
                          <a:lnTo>
                            <a:pt x="3330" y="3003"/>
                          </a:lnTo>
                          <a:lnTo>
                            <a:pt x="3330" y="2589"/>
                          </a:lnTo>
                          <a:lnTo>
                            <a:pt x="4048" y="2589"/>
                          </a:lnTo>
                          <a:lnTo>
                            <a:pt x="4048" y="3003"/>
                          </a:lnTo>
                          <a:close/>
                          <a:moveTo>
                            <a:pt x="4048" y="2098"/>
                          </a:moveTo>
                          <a:lnTo>
                            <a:pt x="3330" y="2098"/>
                          </a:lnTo>
                          <a:lnTo>
                            <a:pt x="3330" y="1682"/>
                          </a:lnTo>
                          <a:lnTo>
                            <a:pt x="4048" y="1682"/>
                          </a:lnTo>
                          <a:lnTo>
                            <a:pt x="4048" y="2098"/>
                          </a:lnTo>
                          <a:close/>
                          <a:moveTo>
                            <a:pt x="4048" y="1141"/>
                          </a:moveTo>
                          <a:lnTo>
                            <a:pt x="3330" y="1141"/>
                          </a:lnTo>
                          <a:lnTo>
                            <a:pt x="3330" y="725"/>
                          </a:lnTo>
                          <a:lnTo>
                            <a:pt x="4048" y="725"/>
                          </a:lnTo>
                          <a:lnTo>
                            <a:pt x="4048" y="1141"/>
                          </a:lnTo>
                          <a:close/>
                          <a:moveTo>
                            <a:pt x="5482" y="2979"/>
                          </a:moveTo>
                          <a:lnTo>
                            <a:pt x="4764" y="2979"/>
                          </a:lnTo>
                          <a:lnTo>
                            <a:pt x="4764" y="2563"/>
                          </a:lnTo>
                          <a:lnTo>
                            <a:pt x="5482" y="2563"/>
                          </a:lnTo>
                          <a:lnTo>
                            <a:pt x="5482" y="2979"/>
                          </a:lnTo>
                          <a:close/>
                          <a:moveTo>
                            <a:pt x="5482" y="2074"/>
                          </a:moveTo>
                          <a:lnTo>
                            <a:pt x="4764" y="2074"/>
                          </a:lnTo>
                          <a:lnTo>
                            <a:pt x="4764" y="1659"/>
                          </a:lnTo>
                          <a:lnTo>
                            <a:pt x="5482" y="1659"/>
                          </a:lnTo>
                          <a:lnTo>
                            <a:pt x="5482" y="2074"/>
                          </a:lnTo>
                          <a:close/>
                          <a:moveTo>
                            <a:pt x="5482" y="1141"/>
                          </a:moveTo>
                          <a:lnTo>
                            <a:pt x="4764" y="1141"/>
                          </a:lnTo>
                          <a:lnTo>
                            <a:pt x="4764" y="725"/>
                          </a:lnTo>
                          <a:lnTo>
                            <a:pt x="5482" y="725"/>
                          </a:lnTo>
                          <a:lnTo>
                            <a:pt x="5482" y="1141"/>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latin typeface="Meiryo UI" panose="020B0604030504040204" pitchFamily="50" charset="-128"/>
                        <a:ea typeface="Meiryo UI" panose="020B0604030504040204" pitchFamily="50" charset="-128"/>
                      </a:endParaRPr>
                    </a:p>
                  </p:txBody>
                </p:sp>
                <p:sp>
                  <p:nvSpPr>
                    <p:cNvPr id="188" name="Freeform 24">
                      <a:extLst>
                        <a:ext uri="{FF2B5EF4-FFF2-40B4-BE49-F238E27FC236}">
                          <a16:creationId xmlns:a16="http://schemas.microsoft.com/office/drawing/2014/main" id="{44A8F6E3-68F8-49B5-93FD-3652AA884B71}"/>
                        </a:ext>
                      </a:extLst>
                    </p:cNvPr>
                    <p:cNvSpPr>
                      <a:spLocks noEditPoints="1"/>
                    </p:cNvSpPr>
                    <p:nvPr/>
                  </p:nvSpPr>
                  <p:spPr bwMode="auto">
                    <a:xfrm>
                      <a:off x="4256416" y="2416845"/>
                      <a:ext cx="335847" cy="419838"/>
                    </a:xfrm>
                    <a:custGeom>
                      <a:avLst/>
                      <a:gdLst>
                        <a:gd name="T0" fmla="*/ 5192 w 5814"/>
                        <a:gd name="T1" fmla="*/ 413 h 7268"/>
                        <a:gd name="T2" fmla="*/ 5192 w 5814"/>
                        <a:gd name="T3" fmla="*/ 0 h 7268"/>
                        <a:gd name="T4" fmla="*/ 622 w 5814"/>
                        <a:gd name="T5" fmla="*/ 0 h 7268"/>
                        <a:gd name="T6" fmla="*/ 622 w 5814"/>
                        <a:gd name="T7" fmla="*/ 413 h 7268"/>
                        <a:gd name="T8" fmla="*/ 0 w 5814"/>
                        <a:gd name="T9" fmla="*/ 413 h 7268"/>
                        <a:gd name="T10" fmla="*/ 0 w 5814"/>
                        <a:gd name="T11" fmla="*/ 7268 h 7268"/>
                        <a:gd name="T12" fmla="*/ 2285 w 5814"/>
                        <a:gd name="T13" fmla="*/ 7268 h 7268"/>
                        <a:gd name="T14" fmla="*/ 2285 w 5814"/>
                        <a:gd name="T15" fmla="*/ 6229 h 7268"/>
                        <a:gd name="T16" fmla="*/ 3529 w 5814"/>
                        <a:gd name="T17" fmla="*/ 6229 h 7268"/>
                        <a:gd name="T18" fmla="*/ 3529 w 5814"/>
                        <a:gd name="T19" fmla="*/ 7268 h 7268"/>
                        <a:gd name="T20" fmla="*/ 5814 w 5814"/>
                        <a:gd name="T21" fmla="*/ 7268 h 7268"/>
                        <a:gd name="T22" fmla="*/ 5814 w 5814"/>
                        <a:gd name="T23" fmla="*/ 413 h 7268"/>
                        <a:gd name="T24" fmla="*/ 5192 w 5814"/>
                        <a:gd name="T25" fmla="*/ 413 h 7268"/>
                        <a:gd name="T26" fmla="*/ 5093 w 5814"/>
                        <a:gd name="T27" fmla="*/ 5397 h 7268"/>
                        <a:gd name="T28" fmla="*/ 683 w 5814"/>
                        <a:gd name="T29" fmla="*/ 5397 h 7268"/>
                        <a:gd name="T30" fmla="*/ 683 w 5814"/>
                        <a:gd name="T31" fmla="*/ 4984 h 7268"/>
                        <a:gd name="T32" fmla="*/ 5093 w 5814"/>
                        <a:gd name="T33" fmla="*/ 4984 h 7268"/>
                        <a:gd name="T34" fmla="*/ 5093 w 5814"/>
                        <a:gd name="T35" fmla="*/ 5397 h 7268"/>
                        <a:gd name="T36" fmla="*/ 5093 w 5814"/>
                        <a:gd name="T37" fmla="*/ 4169 h 7268"/>
                        <a:gd name="T38" fmla="*/ 683 w 5814"/>
                        <a:gd name="T39" fmla="*/ 4169 h 7268"/>
                        <a:gd name="T40" fmla="*/ 683 w 5814"/>
                        <a:gd name="T41" fmla="*/ 3753 h 7268"/>
                        <a:gd name="T42" fmla="*/ 5093 w 5814"/>
                        <a:gd name="T43" fmla="*/ 3753 h 7268"/>
                        <a:gd name="T44" fmla="*/ 5093 w 5814"/>
                        <a:gd name="T45" fmla="*/ 4169 h 7268"/>
                        <a:gd name="T46" fmla="*/ 5093 w 5814"/>
                        <a:gd name="T47" fmla="*/ 2938 h 7268"/>
                        <a:gd name="T48" fmla="*/ 683 w 5814"/>
                        <a:gd name="T49" fmla="*/ 2938 h 7268"/>
                        <a:gd name="T50" fmla="*/ 683 w 5814"/>
                        <a:gd name="T51" fmla="*/ 2523 h 7268"/>
                        <a:gd name="T52" fmla="*/ 5093 w 5814"/>
                        <a:gd name="T53" fmla="*/ 2523 h 7268"/>
                        <a:gd name="T54" fmla="*/ 5093 w 5814"/>
                        <a:gd name="T55" fmla="*/ 2938 h 7268"/>
                        <a:gd name="T56" fmla="*/ 5093 w 5814"/>
                        <a:gd name="T57" fmla="*/ 1708 h 7268"/>
                        <a:gd name="T58" fmla="*/ 683 w 5814"/>
                        <a:gd name="T59" fmla="*/ 1708 h 7268"/>
                        <a:gd name="T60" fmla="*/ 683 w 5814"/>
                        <a:gd name="T61" fmla="*/ 1292 h 7268"/>
                        <a:gd name="T62" fmla="*/ 5093 w 5814"/>
                        <a:gd name="T63" fmla="*/ 1292 h 7268"/>
                        <a:gd name="T64" fmla="*/ 5093 w 5814"/>
                        <a:gd name="T65" fmla="*/ 1708 h 7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814" h="7268">
                          <a:moveTo>
                            <a:pt x="5192" y="413"/>
                          </a:moveTo>
                          <a:lnTo>
                            <a:pt x="5192" y="0"/>
                          </a:lnTo>
                          <a:lnTo>
                            <a:pt x="622" y="0"/>
                          </a:lnTo>
                          <a:lnTo>
                            <a:pt x="622" y="413"/>
                          </a:lnTo>
                          <a:lnTo>
                            <a:pt x="0" y="413"/>
                          </a:lnTo>
                          <a:lnTo>
                            <a:pt x="0" y="7268"/>
                          </a:lnTo>
                          <a:lnTo>
                            <a:pt x="2285" y="7268"/>
                          </a:lnTo>
                          <a:lnTo>
                            <a:pt x="2285" y="6229"/>
                          </a:lnTo>
                          <a:lnTo>
                            <a:pt x="3529" y="6229"/>
                          </a:lnTo>
                          <a:lnTo>
                            <a:pt x="3529" y="7268"/>
                          </a:lnTo>
                          <a:lnTo>
                            <a:pt x="5814" y="7268"/>
                          </a:lnTo>
                          <a:lnTo>
                            <a:pt x="5814" y="413"/>
                          </a:lnTo>
                          <a:lnTo>
                            <a:pt x="5192" y="413"/>
                          </a:lnTo>
                          <a:close/>
                          <a:moveTo>
                            <a:pt x="5093" y="5397"/>
                          </a:moveTo>
                          <a:lnTo>
                            <a:pt x="683" y="5397"/>
                          </a:lnTo>
                          <a:lnTo>
                            <a:pt x="683" y="4984"/>
                          </a:lnTo>
                          <a:lnTo>
                            <a:pt x="5093" y="4984"/>
                          </a:lnTo>
                          <a:lnTo>
                            <a:pt x="5093" y="5397"/>
                          </a:lnTo>
                          <a:close/>
                          <a:moveTo>
                            <a:pt x="5093" y="4169"/>
                          </a:moveTo>
                          <a:lnTo>
                            <a:pt x="683" y="4169"/>
                          </a:lnTo>
                          <a:lnTo>
                            <a:pt x="683" y="3753"/>
                          </a:lnTo>
                          <a:lnTo>
                            <a:pt x="5093" y="3753"/>
                          </a:lnTo>
                          <a:lnTo>
                            <a:pt x="5093" y="4169"/>
                          </a:lnTo>
                          <a:close/>
                          <a:moveTo>
                            <a:pt x="5093" y="2938"/>
                          </a:moveTo>
                          <a:lnTo>
                            <a:pt x="683" y="2938"/>
                          </a:lnTo>
                          <a:lnTo>
                            <a:pt x="683" y="2523"/>
                          </a:lnTo>
                          <a:lnTo>
                            <a:pt x="5093" y="2523"/>
                          </a:lnTo>
                          <a:lnTo>
                            <a:pt x="5093" y="2938"/>
                          </a:lnTo>
                          <a:close/>
                          <a:moveTo>
                            <a:pt x="5093" y="1708"/>
                          </a:moveTo>
                          <a:lnTo>
                            <a:pt x="683" y="1708"/>
                          </a:lnTo>
                          <a:lnTo>
                            <a:pt x="683" y="1292"/>
                          </a:lnTo>
                          <a:lnTo>
                            <a:pt x="5093" y="1292"/>
                          </a:lnTo>
                          <a:lnTo>
                            <a:pt x="5093" y="1708"/>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latin typeface="Meiryo UI" panose="020B0604030504040204" pitchFamily="50" charset="-128"/>
                        <a:ea typeface="Meiryo UI" panose="020B0604030504040204" pitchFamily="50" charset="-128"/>
                      </a:endParaRPr>
                    </a:p>
                  </p:txBody>
                </p:sp>
              </p:grpSp>
              <p:sp>
                <p:nvSpPr>
                  <p:cNvPr id="189" name="テキスト ボックス 188">
                    <a:extLst>
                      <a:ext uri="{FF2B5EF4-FFF2-40B4-BE49-F238E27FC236}">
                        <a16:creationId xmlns:a16="http://schemas.microsoft.com/office/drawing/2014/main" id="{915F9C09-5AC3-4F88-B5C9-1DC777F60085}"/>
                      </a:ext>
                    </a:extLst>
                  </p:cNvPr>
                  <p:cNvSpPr txBox="1"/>
                  <p:nvPr/>
                </p:nvSpPr>
                <p:spPr>
                  <a:xfrm>
                    <a:off x="453433" y="1740839"/>
                    <a:ext cx="680411" cy="414307"/>
                  </a:xfrm>
                  <a:prstGeom prst="rect">
                    <a:avLst/>
                  </a:prstGeom>
                  <a:noFill/>
                </p:spPr>
                <p:txBody>
                  <a:bodyPr wrap="square" lIns="179285" tIns="143428" rIns="179285" bIns="143428" rtlCol="0">
                    <a:spAutoFit/>
                  </a:bodyPr>
                  <a:lstStyle/>
                  <a:p>
                    <a:pPr defTabSz="914344">
                      <a:lnSpc>
                        <a:spcPct val="90000"/>
                      </a:lnSpc>
                      <a:spcAft>
                        <a:spcPts val="588"/>
                      </a:spcAft>
                      <a:defRPr/>
                    </a:pPr>
                    <a:r>
                      <a:rPr kumimoji="1" lang="ja-JP" altLang="en-US" sz="900" u="sng" dirty="0">
                        <a:solidFill>
                          <a:prstClr val="black"/>
                        </a:solidFill>
                        <a:latin typeface="Meiryo UI" panose="020B0604030504040204" pitchFamily="50" charset="-128"/>
                        <a:ea typeface="Meiryo UI" panose="020B0604030504040204" pitchFamily="50" charset="-128"/>
                      </a:rPr>
                      <a:t>府庁</a:t>
                    </a:r>
                  </a:p>
                </p:txBody>
              </p:sp>
              <p:grpSp>
                <p:nvGrpSpPr>
                  <p:cNvPr id="190" name="グループ化 189">
                    <a:extLst>
                      <a:ext uri="{FF2B5EF4-FFF2-40B4-BE49-F238E27FC236}">
                        <a16:creationId xmlns:a16="http://schemas.microsoft.com/office/drawing/2014/main" id="{60E5DA41-4F07-4E4C-AE10-D866E561A69E}"/>
                      </a:ext>
                    </a:extLst>
                  </p:cNvPr>
                  <p:cNvGrpSpPr/>
                  <p:nvPr/>
                </p:nvGrpSpPr>
                <p:grpSpPr>
                  <a:xfrm>
                    <a:off x="910003" y="2111316"/>
                    <a:ext cx="419263" cy="387916"/>
                    <a:chOff x="6328686" y="3441115"/>
                    <a:chExt cx="700532" cy="823936"/>
                  </a:xfrm>
                  <a:solidFill>
                    <a:schemeClr val="tx1"/>
                  </a:solidFill>
                </p:grpSpPr>
                <p:sp>
                  <p:nvSpPr>
                    <p:cNvPr id="191" name="Freeform 144">
                      <a:extLst>
                        <a:ext uri="{FF2B5EF4-FFF2-40B4-BE49-F238E27FC236}">
                          <a16:creationId xmlns:a16="http://schemas.microsoft.com/office/drawing/2014/main" id="{B09A671F-844B-4010-807A-CBA2F5A09A38}"/>
                        </a:ext>
                      </a:extLst>
                    </p:cNvPr>
                    <p:cNvSpPr>
                      <a:spLocks noEditPoints="1"/>
                    </p:cNvSpPr>
                    <p:nvPr/>
                  </p:nvSpPr>
                  <p:spPr bwMode="auto">
                    <a:xfrm>
                      <a:off x="6328686" y="3570615"/>
                      <a:ext cx="700532" cy="694436"/>
                    </a:xfrm>
                    <a:custGeom>
                      <a:avLst/>
                      <a:gdLst>
                        <a:gd name="T0" fmla="*/ 5022 w 5516"/>
                        <a:gd name="T1" fmla="*/ 1720 h 5468"/>
                        <a:gd name="T2" fmla="*/ 4998 w 5516"/>
                        <a:gd name="T3" fmla="*/ 1712 h 5468"/>
                        <a:gd name="T4" fmla="*/ 4484 w 5516"/>
                        <a:gd name="T5" fmla="*/ 1652 h 5468"/>
                        <a:gd name="T6" fmla="*/ 4444 w 5516"/>
                        <a:gd name="T7" fmla="*/ 1622 h 5468"/>
                        <a:gd name="T8" fmla="*/ 3946 w 5516"/>
                        <a:gd name="T9" fmla="*/ 608 h 5468"/>
                        <a:gd name="T10" fmla="*/ 3900 w 5516"/>
                        <a:gd name="T11" fmla="*/ 524 h 5468"/>
                        <a:gd name="T12" fmla="*/ 3820 w 5516"/>
                        <a:gd name="T13" fmla="*/ 438 h 5468"/>
                        <a:gd name="T14" fmla="*/ 3720 w 5516"/>
                        <a:gd name="T15" fmla="*/ 376 h 5468"/>
                        <a:gd name="T16" fmla="*/ 2590 w 5516"/>
                        <a:gd name="T17" fmla="*/ 34 h 5468"/>
                        <a:gd name="T18" fmla="*/ 2306 w 5516"/>
                        <a:gd name="T19" fmla="*/ 0 h 5468"/>
                        <a:gd name="T20" fmla="*/ 2068 w 5516"/>
                        <a:gd name="T21" fmla="*/ 34 h 5468"/>
                        <a:gd name="T22" fmla="*/ 1872 w 5516"/>
                        <a:gd name="T23" fmla="*/ 104 h 5468"/>
                        <a:gd name="T24" fmla="*/ 1692 w 5516"/>
                        <a:gd name="T25" fmla="*/ 214 h 5468"/>
                        <a:gd name="T26" fmla="*/ 1590 w 5516"/>
                        <a:gd name="T27" fmla="*/ 346 h 5468"/>
                        <a:gd name="T28" fmla="*/ 212 w 5516"/>
                        <a:gd name="T29" fmla="*/ 1404 h 5468"/>
                        <a:gd name="T30" fmla="*/ 132 w 5516"/>
                        <a:gd name="T31" fmla="*/ 1418 h 5468"/>
                        <a:gd name="T32" fmla="*/ 52 w 5516"/>
                        <a:gd name="T33" fmla="*/ 1474 h 5468"/>
                        <a:gd name="T34" fmla="*/ 6 w 5516"/>
                        <a:gd name="T35" fmla="*/ 1562 h 5468"/>
                        <a:gd name="T36" fmla="*/ 4 w 5516"/>
                        <a:gd name="T37" fmla="*/ 1644 h 5468"/>
                        <a:gd name="T38" fmla="*/ 44 w 5516"/>
                        <a:gd name="T39" fmla="*/ 1734 h 5468"/>
                        <a:gd name="T40" fmla="*/ 120 w 5516"/>
                        <a:gd name="T41" fmla="*/ 1796 h 5468"/>
                        <a:gd name="T42" fmla="*/ 1382 w 5516"/>
                        <a:gd name="T43" fmla="*/ 1880 h 5468"/>
                        <a:gd name="T44" fmla="*/ 1494 w 5516"/>
                        <a:gd name="T45" fmla="*/ 1866 h 5468"/>
                        <a:gd name="T46" fmla="*/ 1616 w 5516"/>
                        <a:gd name="T47" fmla="*/ 1802 h 5468"/>
                        <a:gd name="T48" fmla="*/ 1700 w 5516"/>
                        <a:gd name="T49" fmla="*/ 1694 h 5468"/>
                        <a:gd name="T50" fmla="*/ 1952 w 5516"/>
                        <a:gd name="T51" fmla="*/ 1784 h 5468"/>
                        <a:gd name="T52" fmla="*/ 1476 w 5516"/>
                        <a:gd name="T53" fmla="*/ 3506 h 5468"/>
                        <a:gd name="T54" fmla="*/ 1414 w 5516"/>
                        <a:gd name="T55" fmla="*/ 3724 h 5468"/>
                        <a:gd name="T56" fmla="*/ 1194 w 5516"/>
                        <a:gd name="T57" fmla="*/ 5242 h 5468"/>
                        <a:gd name="T58" fmla="*/ 1224 w 5516"/>
                        <a:gd name="T59" fmla="*/ 5350 h 5468"/>
                        <a:gd name="T60" fmla="*/ 1298 w 5516"/>
                        <a:gd name="T61" fmla="*/ 5430 h 5468"/>
                        <a:gd name="T62" fmla="*/ 1384 w 5516"/>
                        <a:gd name="T63" fmla="*/ 5464 h 5468"/>
                        <a:gd name="T64" fmla="*/ 1496 w 5516"/>
                        <a:gd name="T65" fmla="*/ 5458 h 5468"/>
                        <a:gd name="T66" fmla="*/ 1590 w 5516"/>
                        <a:gd name="T67" fmla="*/ 5400 h 5468"/>
                        <a:gd name="T68" fmla="*/ 1648 w 5516"/>
                        <a:gd name="T69" fmla="*/ 5304 h 5468"/>
                        <a:gd name="T70" fmla="*/ 2816 w 5516"/>
                        <a:gd name="T71" fmla="*/ 3696 h 5468"/>
                        <a:gd name="T72" fmla="*/ 2852 w 5516"/>
                        <a:gd name="T73" fmla="*/ 3794 h 5468"/>
                        <a:gd name="T74" fmla="*/ 2922 w 5516"/>
                        <a:gd name="T75" fmla="*/ 3900 h 5468"/>
                        <a:gd name="T76" fmla="*/ 3016 w 5516"/>
                        <a:gd name="T77" fmla="*/ 3986 h 5468"/>
                        <a:gd name="T78" fmla="*/ 4370 w 5516"/>
                        <a:gd name="T79" fmla="*/ 4706 h 5468"/>
                        <a:gd name="T80" fmla="*/ 4480 w 5516"/>
                        <a:gd name="T81" fmla="*/ 4726 h 5468"/>
                        <a:gd name="T82" fmla="*/ 4584 w 5516"/>
                        <a:gd name="T83" fmla="*/ 4690 h 5468"/>
                        <a:gd name="T84" fmla="*/ 4662 w 5516"/>
                        <a:gd name="T85" fmla="*/ 4608 h 5468"/>
                        <a:gd name="T86" fmla="*/ 4690 w 5516"/>
                        <a:gd name="T87" fmla="*/ 4520 h 5468"/>
                        <a:gd name="T88" fmla="*/ 4676 w 5516"/>
                        <a:gd name="T89" fmla="*/ 4410 h 5468"/>
                        <a:gd name="T90" fmla="*/ 4612 w 5516"/>
                        <a:gd name="T91" fmla="*/ 4320 h 5468"/>
                        <a:gd name="T92" fmla="*/ 3528 w 5516"/>
                        <a:gd name="T93" fmla="*/ 814 h 5468"/>
                        <a:gd name="T94" fmla="*/ 3924 w 5516"/>
                        <a:gd name="T95" fmla="*/ 1856 h 5468"/>
                        <a:gd name="T96" fmla="*/ 3910 w 5516"/>
                        <a:gd name="T97" fmla="*/ 1894 h 5468"/>
                        <a:gd name="T98" fmla="*/ 3624 w 5516"/>
                        <a:gd name="T99" fmla="*/ 2344 h 5468"/>
                        <a:gd name="T100" fmla="*/ 3604 w 5516"/>
                        <a:gd name="T101" fmla="*/ 2368 h 5468"/>
                        <a:gd name="T102" fmla="*/ 4090 w 5516"/>
                        <a:gd name="T103" fmla="*/ 3434 h 5468"/>
                        <a:gd name="T104" fmla="*/ 4108 w 5516"/>
                        <a:gd name="T105" fmla="*/ 3452 h 5468"/>
                        <a:gd name="T106" fmla="*/ 5496 w 5516"/>
                        <a:gd name="T107" fmla="*/ 2822 h 5468"/>
                        <a:gd name="T108" fmla="*/ 5514 w 5516"/>
                        <a:gd name="T109" fmla="*/ 2802 h 5468"/>
                        <a:gd name="T110" fmla="*/ 5512 w 5516"/>
                        <a:gd name="T111" fmla="*/ 2778 h 5468"/>
                        <a:gd name="T112" fmla="*/ 4042 w 5516"/>
                        <a:gd name="T113" fmla="*/ 1914 h 5468"/>
                        <a:gd name="T114" fmla="*/ 4172 w 5516"/>
                        <a:gd name="T115" fmla="*/ 1968 h 5468"/>
                        <a:gd name="T116" fmla="*/ 4274 w 5516"/>
                        <a:gd name="T117" fmla="*/ 1944 h 5468"/>
                        <a:gd name="T118" fmla="*/ 4352 w 5516"/>
                        <a:gd name="T119" fmla="*/ 1872 h 5468"/>
                        <a:gd name="T120" fmla="*/ 4410 w 5516"/>
                        <a:gd name="T121" fmla="*/ 1742 h 54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516" h="5468">
                          <a:moveTo>
                            <a:pt x="5512" y="2778"/>
                          </a:moveTo>
                          <a:lnTo>
                            <a:pt x="5028" y="1730"/>
                          </a:lnTo>
                          <a:lnTo>
                            <a:pt x="5028" y="1730"/>
                          </a:lnTo>
                          <a:lnTo>
                            <a:pt x="5026" y="1724"/>
                          </a:lnTo>
                          <a:lnTo>
                            <a:pt x="5022" y="1720"/>
                          </a:lnTo>
                          <a:lnTo>
                            <a:pt x="5016" y="1716"/>
                          </a:lnTo>
                          <a:lnTo>
                            <a:pt x="5010" y="1714"/>
                          </a:lnTo>
                          <a:lnTo>
                            <a:pt x="5010" y="1714"/>
                          </a:lnTo>
                          <a:lnTo>
                            <a:pt x="5004" y="1712"/>
                          </a:lnTo>
                          <a:lnTo>
                            <a:pt x="4998" y="1712"/>
                          </a:lnTo>
                          <a:lnTo>
                            <a:pt x="4992" y="1712"/>
                          </a:lnTo>
                          <a:lnTo>
                            <a:pt x="4986" y="1714"/>
                          </a:lnTo>
                          <a:lnTo>
                            <a:pt x="4596" y="1894"/>
                          </a:lnTo>
                          <a:lnTo>
                            <a:pt x="4484" y="1652"/>
                          </a:lnTo>
                          <a:lnTo>
                            <a:pt x="4484" y="1652"/>
                          </a:lnTo>
                          <a:lnTo>
                            <a:pt x="4478" y="1642"/>
                          </a:lnTo>
                          <a:lnTo>
                            <a:pt x="4472" y="1636"/>
                          </a:lnTo>
                          <a:lnTo>
                            <a:pt x="4464" y="1628"/>
                          </a:lnTo>
                          <a:lnTo>
                            <a:pt x="4454" y="1624"/>
                          </a:lnTo>
                          <a:lnTo>
                            <a:pt x="4444" y="1622"/>
                          </a:lnTo>
                          <a:lnTo>
                            <a:pt x="4434" y="1622"/>
                          </a:lnTo>
                          <a:lnTo>
                            <a:pt x="4424" y="1622"/>
                          </a:lnTo>
                          <a:lnTo>
                            <a:pt x="4414" y="1626"/>
                          </a:lnTo>
                          <a:lnTo>
                            <a:pt x="4356" y="1652"/>
                          </a:lnTo>
                          <a:lnTo>
                            <a:pt x="3946" y="608"/>
                          </a:lnTo>
                          <a:lnTo>
                            <a:pt x="3946" y="608"/>
                          </a:lnTo>
                          <a:lnTo>
                            <a:pt x="3936" y="586"/>
                          </a:lnTo>
                          <a:lnTo>
                            <a:pt x="3924" y="566"/>
                          </a:lnTo>
                          <a:lnTo>
                            <a:pt x="3914" y="544"/>
                          </a:lnTo>
                          <a:lnTo>
                            <a:pt x="3900" y="524"/>
                          </a:lnTo>
                          <a:lnTo>
                            <a:pt x="3886" y="506"/>
                          </a:lnTo>
                          <a:lnTo>
                            <a:pt x="3872" y="488"/>
                          </a:lnTo>
                          <a:lnTo>
                            <a:pt x="3856" y="470"/>
                          </a:lnTo>
                          <a:lnTo>
                            <a:pt x="3838" y="454"/>
                          </a:lnTo>
                          <a:lnTo>
                            <a:pt x="3820" y="438"/>
                          </a:lnTo>
                          <a:lnTo>
                            <a:pt x="3802" y="424"/>
                          </a:lnTo>
                          <a:lnTo>
                            <a:pt x="3782" y="410"/>
                          </a:lnTo>
                          <a:lnTo>
                            <a:pt x="3762" y="398"/>
                          </a:lnTo>
                          <a:lnTo>
                            <a:pt x="3742" y="386"/>
                          </a:lnTo>
                          <a:lnTo>
                            <a:pt x="3720" y="376"/>
                          </a:lnTo>
                          <a:lnTo>
                            <a:pt x="3698" y="368"/>
                          </a:lnTo>
                          <a:lnTo>
                            <a:pt x="3674" y="360"/>
                          </a:lnTo>
                          <a:lnTo>
                            <a:pt x="3674" y="360"/>
                          </a:lnTo>
                          <a:lnTo>
                            <a:pt x="2590" y="34"/>
                          </a:lnTo>
                          <a:lnTo>
                            <a:pt x="2590" y="34"/>
                          </a:lnTo>
                          <a:lnTo>
                            <a:pt x="2540" y="22"/>
                          </a:lnTo>
                          <a:lnTo>
                            <a:pt x="2486" y="12"/>
                          </a:lnTo>
                          <a:lnTo>
                            <a:pt x="2430" y="4"/>
                          </a:lnTo>
                          <a:lnTo>
                            <a:pt x="2370" y="0"/>
                          </a:lnTo>
                          <a:lnTo>
                            <a:pt x="2306" y="0"/>
                          </a:lnTo>
                          <a:lnTo>
                            <a:pt x="2242" y="4"/>
                          </a:lnTo>
                          <a:lnTo>
                            <a:pt x="2174" y="12"/>
                          </a:lnTo>
                          <a:lnTo>
                            <a:pt x="2106" y="24"/>
                          </a:lnTo>
                          <a:lnTo>
                            <a:pt x="2106" y="24"/>
                          </a:lnTo>
                          <a:lnTo>
                            <a:pt x="2068" y="34"/>
                          </a:lnTo>
                          <a:lnTo>
                            <a:pt x="2030" y="44"/>
                          </a:lnTo>
                          <a:lnTo>
                            <a:pt x="1992" y="56"/>
                          </a:lnTo>
                          <a:lnTo>
                            <a:pt x="1952" y="70"/>
                          </a:lnTo>
                          <a:lnTo>
                            <a:pt x="1912" y="86"/>
                          </a:lnTo>
                          <a:lnTo>
                            <a:pt x="1872" y="104"/>
                          </a:lnTo>
                          <a:lnTo>
                            <a:pt x="1832" y="122"/>
                          </a:lnTo>
                          <a:lnTo>
                            <a:pt x="1794" y="144"/>
                          </a:lnTo>
                          <a:lnTo>
                            <a:pt x="1758" y="166"/>
                          </a:lnTo>
                          <a:lnTo>
                            <a:pt x="1724" y="190"/>
                          </a:lnTo>
                          <a:lnTo>
                            <a:pt x="1692" y="214"/>
                          </a:lnTo>
                          <a:lnTo>
                            <a:pt x="1662" y="242"/>
                          </a:lnTo>
                          <a:lnTo>
                            <a:pt x="1636" y="270"/>
                          </a:lnTo>
                          <a:lnTo>
                            <a:pt x="1614" y="300"/>
                          </a:lnTo>
                          <a:lnTo>
                            <a:pt x="1598" y="330"/>
                          </a:lnTo>
                          <a:lnTo>
                            <a:pt x="1590" y="346"/>
                          </a:lnTo>
                          <a:lnTo>
                            <a:pt x="1584" y="364"/>
                          </a:lnTo>
                          <a:lnTo>
                            <a:pt x="1584" y="364"/>
                          </a:lnTo>
                          <a:lnTo>
                            <a:pt x="1458" y="796"/>
                          </a:lnTo>
                          <a:lnTo>
                            <a:pt x="1278" y="1416"/>
                          </a:lnTo>
                          <a:lnTo>
                            <a:pt x="212" y="1404"/>
                          </a:lnTo>
                          <a:lnTo>
                            <a:pt x="212" y="1404"/>
                          </a:lnTo>
                          <a:lnTo>
                            <a:pt x="192" y="1404"/>
                          </a:lnTo>
                          <a:lnTo>
                            <a:pt x="172" y="1408"/>
                          </a:lnTo>
                          <a:lnTo>
                            <a:pt x="152" y="1412"/>
                          </a:lnTo>
                          <a:lnTo>
                            <a:pt x="132" y="1418"/>
                          </a:lnTo>
                          <a:lnTo>
                            <a:pt x="114" y="1426"/>
                          </a:lnTo>
                          <a:lnTo>
                            <a:pt x="98" y="1436"/>
                          </a:lnTo>
                          <a:lnTo>
                            <a:pt x="82" y="1446"/>
                          </a:lnTo>
                          <a:lnTo>
                            <a:pt x="66" y="1460"/>
                          </a:lnTo>
                          <a:lnTo>
                            <a:pt x="52" y="1474"/>
                          </a:lnTo>
                          <a:lnTo>
                            <a:pt x="40" y="1490"/>
                          </a:lnTo>
                          <a:lnTo>
                            <a:pt x="30" y="1506"/>
                          </a:lnTo>
                          <a:lnTo>
                            <a:pt x="20" y="1524"/>
                          </a:lnTo>
                          <a:lnTo>
                            <a:pt x="12" y="1542"/>
                          </a:lnTo>
                          <a:lnTo>
                            <a:pt x="6" y="1562"/>
                          </a:lnTo>
                          <a:lnTo>
                            <a:pt x="2" y="1582"/>
                          </a:lnTo>
                          <a:lnTo>
                            <a:pt x="0" y="1602"/>
                          </a:lnTo>
                          <a:lnTo>
                            <a:pt x="0" y="1602"/>
                          </a:lnTo>
                          <a:lnTo>
                            <a:pt x="2" y="1624"/>
                          </a:lnTo>
                          <a:lnTo>
                            <a:pt x="4" y="1644"/>
                          </a:lnTo>
                          <a:lnTo>
                            <a:pt x="8" y="1664"/>
                          </a:lnTo>
                          <a:lnTo>
                            <a:pt x="14" y="1684"/>
                          </a:lnTo>
                          <a:lnTo>
                            <a:pt x="22" y="1702"/>
                          </a:lnTo>
                          <a:lnTo>
                            <a:pt x="32" y="1718"/>
                          </a:lnTo>
                          <a:lnTo>
                            <a:pt x="44" y="1734"/>
                          </a:lnTo>
                          <a:lnTo>
                            <a:pt x="56" y="1750"/>
                          </a:lnTo>
                          <a:lnTo>
                            <a:pt x="70" y="1764"/>
                          </a:lnTo>
                          <a:lnTo>
                            <a:pt x="86" y="1776"/>
                          </a:lnTo>
                          <a:lnTo>
                            <a:pt x="102" y="1786"/>
                          </a:lnTo>
                          <a:lnTo>
                            <a:pt x="120" y="1796"/>
                          </a:lnTo>
                          <a:lnTo>
                            <a:pt x="138" y="1804"/>
                          </a:lnTo>
                          <a:lnTo>
                            <a:pt x="158" y="1810"/>
                          </a:lnTo>
                          <a:lnTo>
                            <a:pt x="178" y="1814"/>
                          </a:lnTo>
                          <a:lnTo>
                            <a:pt x="200" y="1814"/>
                          </a:lnTo>
                          <a:lnTo>
                            <a:pt x="1382" y="1880"/>
                          </a:lnTo>
                          <a:lnTo>
                            <a:pt x="1382" y="1880"/>
                          </a:lnTo>
                          <a:lnTo>
                            <a:pt x="1412" y="1880"/>
                          </a:lnTo>
                          <a:lnTo>
                            <a:pt x="1440" y="1878"/>
                          </a:lnTo>
                          <a:lnTo>
                            <a:pt x="1468" y="1874"/>
                          </a:lnTo>
                          <a:lnTo>
                            <a:pt x="1494" y="1866"/>
                          </a:lnTo>
                          <a:lnTo>
                            <a:pt x="1522" y="1858"/>
                          </a:lnTo>
                          <a:lnTo>
                            <a:pt x="1546" y="1846"/>
                          </a:lnTo>
                          <a:lnTo>
                            <a:pt x="1570" y="1834"/>
                          </a:lnTo>
                          <a:lnTo>
                            <a:pt x="1594" y="1818"/>
                          </a:lnTo>
                          <a:lnTo>
                            <a:pt x="1616" y="1802"/>
                          </a:lnTo>
                          <a:lnTo>
                            <a:pt x="1636" y="1784"/>
                          </a:lnTo>
                          <a:lnTo>
                            <a:pt x="1654" y="1764"/>
                          </a:lnTo>
                          <a:lnTo>
                            <a:pt x="1672" y="1742"/>
                          </a:lnTo>
                          <a:lnTo>
                            <a:pt x="1688" y="1718"/>
                          </a:lnTo>
                          <a:lnTo>
                            <a:pt x="1700" y="1694"/>
                          </a:lnTo>
                          <a:lnTo>
                            <a:pt x="1712" y="1668"/>
                          </a:lnTo>
                          <a:lnTo>
                            <a:pt x="1722" y="1640"/>
                          </a:lnTo>
                          <a:lnTo>
                            <a:pt x="1826" y="1282"/>
                          </a:lnTo>
                          <a:lnTo>
                            <a:pt x="1826" y="1282"/>
                          </a:lnTo>
                          <a:lnTo>
                            <a:pt x="1952" y="1784"/>
                          </a:lnTo>
                          <a:lnTo>
                            <a:pt x="2080" y="2298"/>
                          </a:lnTo>
                          <a:lnTo>
                            <a:pt x="1514" y="3424"/>
                          </a:lnTo>
                          <a:lnTo>
                            <a:pt x="1514" y="3424"/>
                          </a:lnTo>
                          <a:lnTo>
                            <a:pt x="1494" y="3464"/>
                          </a:lnTo>
                          <a:lnTo>
                            <a:pt x="1476" y="3506"/>
                          </a:lnTo>
                          <a:lnTo>
                            <a:pt x="1460" y="3548"/>
                          </a:lnTo>
                          <a:lnTo>
                            <a:pt x="1446" y="3592"/>
                          </a:lnTo>
                          <a:lnTo>
                            <a:pt x="1434" y="3636"/>
                          </a:lnTo>
                          <a:lnTo>
                            <a:pt x="1422" y="3680"/>
                          </a:lnTo>
                          <a:lnTo>
                            <a:pt x="1414" y="3724"/>
                          </a:lnTo>
                          <a:lnTo>
                            <a:pt x="1406" y="3768"/>
                          </a:lnTo>
                          <a:lnTo>
                            <a:pt x="1198" y="5196"/>
                          </a:lnTo>
                          <a:lnTo>
                            <a:pt x="1198" y="5196"/>
                          </a:lnTo>
                          <a:lnTo>
                            <a:pt x="1194" y="5220"/>
                          </a:lnTo>
                          <a:lnTo>
                            <a:pt x="1194" y="5242"/>
                          </a:lnTo>
                          <a:lnTo>
                            <a:pt x="1196" y="5264"/>
                          </a:lnTo>
                          <a:lnTo>
                            <a:pt x="1200" y="5288"/>
                          </a:lnTo>
                          <a:lnTo>
                            <a:pt x="1206" y="5308"/>
                          </a:lnTo>
                          <a:lnTo>
                            <a:pt x="1214" y="5330"/>
                          </a:lnTo>
                          <a:lnTo>
                            <a:pt x="1224" y="5350"/>
                          </a:lnTo>
                          <a:lnTo>
                            <a:pt x="1234" y="5368"/>
                          </a:lnTo>
                          <a:lnTo>
                            <a:pt x="1248" y="5386"/>
                          </a:lnTo>
                          <a:lnTo>
                            <a:pt x="1264" y="5402"/>
                          </a:lnTo>
                          <a:lnTo>
                            <a:pt x="1280" y="5418"/>
                          </a:lnTo>
                          <a:lnTo>
                            <a:pt x="1298" y="5430"/>
                          </a:lnTo>
                          <a:lnTo>
                            <a:pt x="1318" y="5442"/>
                          </a:lnTo>
                          <a:lnTo>
                            <a:pt x="1338" y="5452"/>
                          </a:lnTo>
                          <a:lnTo>
                            <a:pt x="1360" y="5460"/>
                          </a:lnTo>
                          <a:lnTo>
                            <a:pt x="1384" y="5464"/>
                          </a:lnTo>
                          <a:lnTo>
                            <a:pt x="1384" y="5464"/>
                          </a:lnTo>
                          <a:lnTo>
                            <a:pt x="1406" y="5468"/>
                          </a:lnTo>
                          <a:lnTo>
                            <a:pt x="1430" y="5468"/>
                          </a:lnTo>
                          <a:lnTo>
                            <a:pt x="1452" y="5468"/>
                          </a:lnTo>
                          <a:lnTo>
                            <a:pt x="1476" y="5464"/>
                          </a:lnTo>
                          <a:lnTo>
                            <a:pt x="1496" y="5458"/>
                          </a:lnTo>
                          <a:lnTo>
                            <a:pt x="1518" y="5450"/>
                          </a:lnTo>
                          <a:lnTo>
                            <a:pt x="1538" y="5440"/>
                          </a:lnTo>
                          <a:lnTo>
                            <a:pt x="1556" y="5428"/>
                          </a:lnTo>
                          <a:lnTo>
                            <a:pt x="1574" y="5414"/>
                          </a:lnTo>
                          <a:lnTo>
                            <a:pt x="1590" y="5400"/>
                          </a:lnTo>
                          <a:lnTo>
                            <a:pt x="1606" y="5384"/>
                          </a:lnTo>
                          <a:lnTo>
                            <a:pt x="1618" y="5366"/>
                          </a:lnTo>
                          <a:lnTo>
                            <a:pt x="1630" y="5346"/>
                          </a:lnTo>
                          <a:lnTo>
                            <a:pt x="1640" y="5324"/>
                          </a:lnTo>
                          <a:lnTo>
                            <a:pt x="1648" y="5304"/>
                          </a:lnTo>
                          <a:lnTo>
                            <a:pt x="1652" y="5280"/>
                          </a:lnTo>
                          <a:lnTo>
                            <a:pt x="1962" y="3784"/>
                          </a:lnTo>
                          <a:lnTo>
                            <a:pt x="2562" y="2634"/>
                          </a:lnTo>
                          <a:lnTo>
                            <a:pt x="2562" y="2634"/>
                          </a:lnTo>
                          <a:lnTo>
                            <a:pt x="2816" y="3696"/>
                          </a:lnTo>
                          <a:lnTo>
                            <a:pt x="2816" y="3696"/>
                          </a:lnTo>
                          <a:lnTo>
                            <a:pt x="2824" y="3722"/>
                          </a:lnTo>
                          <a:lnTo>
                            <a:pt x="2832" y="3746"/>
                          </a:lnTo>
                          <a:lnTo>
                            <a:pt x="2840" y="3770"/>
                          </a:lnTo>
                          <a:lnTo>
                            <a:pt x="2852" y="3794"/>
                          </a:lnTo>
                          <a:lnTo>
                            <a:pt x="2862" y="3816"/>
                          </a:lnTo>
                          <a:lnTo>
                            <a:pt x="2876" y="3838"/>
                          </a:lnTo>
                          <a:lnTo>
                            <a:pt x="2890" y="3860"/>
                          </a:lnTo>
                          <a:lnTo>
                            <a:pt x="2904" y="3880"/>
                          </a:lnTo>
                          <a:lnTo>
                            <a:pt x="2922" y="3900"/>
                          </a:lnTo>
                          <a:lnTo>
                            <a:pt x="2938" y="3920"/>
                          </a:lnTo>
                          <a:lnTo>
                            <a:pt x="2956" y="3938"/>
                          </a:lnTo>
                          <a:lnTo>
                            <a:pt x="2976" y="3954"/>
                          </a:lnTo>
                          <a:lnTo>
                            <a:pt x="2996" y="3970"/>
                          </a:lnTo>
                          <a:lnTo>
                            <a:pt x="3016" y="3986"/>
                          </a:lnTo>
                          <a:lnTo>
                            <a:pt x="3038" y="4000"/>
                          </a:lnTo>
                          <a:lnTo>
                            <a:pt x="3062" y="4012"/>
                          </a:lnTo>
                          <a:lnTo>
                            <a:pt x="4348" y="4696"/>
                          </a:lnTo>
                          <a:lnTo>
                            <a:pt x="4348" y="4696"/>
                          </a:lnTo>
                          <a:lnTo>
                            <a:pt x="4370" y="4706"/>
                          </a:lnTo>
                          <a:lnTo>
                            <a:pt x="4392" y="4716"/>
                          </a:lnTo>
                          <a:lnTo>
                            <a:pt x="4414" y="4720"/>
                          </a:lnTo>
                          <a:lnTo>
                            <a:pt x="4436" y="4724"/>
                          </a:lnTo>
                          <a:lnTo>
                            <a:pt x="4458" y="4726"/>
                          </a:lnTo>
                          <a:lnTo>
                            <a:pt x="4480" y="4726"/>
                          </a:lnTo>
                          <a:lnTo>
                            <a:pt x="4502" y="4722"/>
                          </a:lnTo>
                          <a:lnTo>
                            <a:pt x="4524" y="4718"/>
                          </a:lnTo>
                          <a:lnTo>
                            <a:pt x="4544" y="4710"/>
                          </a:lnTo>
                          <a:lnTo>
                            <a:pt x="4566" y="4702"/>
                          </a:lnTo>
                          <a:lnTo>
                            <a:pt x="4584" y="4690"/>
                          </a:lnTo>
                          <a:lnTo>
                            <a:pt x="4602" y="4678"/>
                          </a:lnTo>
                          <a:lnTo>
                            <a:pt x="4620" y="4662"/>
                          </a:lnTo>
                          <a:lnTo>
                            <a:pt x="4636" y="4646"/>
                          </a:lnTo>
                          <a:lnTo>
                            <a:pt x="4650" y="4628"/>
                          </a:lnTo>
                          <a:lnTo>
                            <a:pt x="4662" y="4608"/>
                          </a:lnTo>
                          <a:lnTo>
                            <a:pt x="4662" y="4608"/>
                          </a:lnTo>
                          <a:lnTo>
                            <a:pt x="4674" y="4586"/>
                          </a:lnTo>
                          <a:lnTo>
                            <a:pt x="4682" y="4564"/>
                          </a:lnTo>
                          <a:lnTo>
                            <a:pt x="4688" y="4542"/>
                          </a:lnTo>
                          <a:lnTo>
                            <a:pt x="4690" y="4520"/>
                          </a:lnTo>
                          <a:lnTo>
                            <a:pt x="4692" y="4498"/>
                          </a:lnTo>
                          <a:lnTo>
                            <a:pt x="4692" y="4476"/>
                          </a:lnTo>
                          <a:lnTo>
                            <a:pt x="4688" y="4454"/>
                          </a:lnTo>
                          <a:lnTo>
                            <a:pt x="4684" y="4432"/>
                          </a:lnTo>
                          <a:lnTo>
                            <a:pt x="4676" y="4410"/>
                          </a:lnTo>
                          <a:lnTo>
                            <a:pt x="4668" y="4390"/>
                          </a:lnTo>
                          <a:lnTo>
                            <a:pt x="4656" y="4372"/>
                          </a:lnTo>
                          <a:lnTo>
                            <a:pt x="4644" y="4352"/>
                          </a:lnTo>
                          <a:lnTo>
                            <a:pt x="4630" y="4336"/>
                          </a:lnTo>
                          <a:lnTo>
                            <a:pt x="4612" y="4320"/>
                          </a:lnTo>
                          <a:lnTo>
                            <a:pt x="4594" y="4306"/>
                          </a:lnTo>
                          <a:lnTo>
                            <a:pt x="4574" y="4294"/>
                          </a:lnTo>
                          <a:lnTo>
                            <a:pt x="3330" y="3562"/>
                          </a:lnTo>
                          <a:lnTo>
                            <a:pt x="2750" y="620"/>
                          </a:lnTo>
                          <a:lnTo>
                            <a:pt x="3528" y="814"/>
                          </a:lnTo>
                          <a:lnTo>
                            <a:pt x="3982" y="1826"/>
                          </a:lnTo>
                          <a:lnTo>
                            <a:pt x="3940" y="1844"/>
                          </a:lnTo>
                          <a:lnTo>
                            <a:pt x="3940" y="1844"/>
                          </a:lnTo>
                          <a:lnTo>
                            <a:pt x="3932" y="1850"/>
                          </a:lnTo>
                          <a:lnTo>
                            <a:pt x="3924" y="1856"/>
                          </a:lnTo>
                          <a:lnTo>
                            <a:pt x="3918" y="1866"/>
                          </a:lnTo>
                          <a:lnTo>
                            <a:pt x="3914" y="1874"/>
                          </a:lnTo>
                          <a:lnTo>
                            <a:pt x="3914" y="1874"/>
                          </a:lnTo>
                          <a:lnTo>
                            <a:pt x="3910" y="1884"/>
                          </a:lnTo>
                          <a:lnTo>
                            <a:pt x="3910" y="1894"/>
                          </a:lnTo>
                          <a:lnTo>
                            <a:pt x="3912" y="1904"/>
                          </a:lnTo>
                          <a:lnTo>
                            <a:pt x="3914" y="1914"/>
                          </a:lnTo>
                          <a:lnTo>
                            <a:pt x="4026" y="2156"/>
                          </a:lnTo>
                          <a:lnTo>
                            <a:pt x="3624" y="2344"/>
                          </a:lnTo>
                          <a:lnTo>
                            <a:pt x="3624" y="2344"/>
                          </a:lnTo>
                          <a:lnTo>
                            <a:pt x="3618" y="2346"/>
                          </a:lnTo>
                          <a:lnTo>
                            <a:pt x="3612" y="2352"/>
                          </a:lnTo>
                          <a:lnTo>
                            <a:pt x="3608" y="2356"/>
                          </a:lnTo>
                          <a:lnTo>
                            <a:pt x="3606" y="2362"/>
                          </a:lnTo>
                          <a:lnTo>
                            <a:pt x="3604" y="2368"/>
                          </a:lnTo>
                          <a:lnTo>
                            <a:pt x="3604" y="2374"/>
                          </a:lnTo>
                          <a:lnTo>
                            <a:pt x="3604" y="2380"/>
                          </a:lnTo>
                          <a:lnTo>
                            <a:pt x="3606" y="2388"/>
                          </a:lnTo>
                          <a:lnTo>
                            <a:pt x="4090" y="3434"/>
                          </a:lnTo>
                          <a:lnTo>
                            <a:pt x="4090" y="3434"/>
                          </a:lnTo>
                          <a:lnTo>
                            <a:pt x="4094" y="3440"/>
                          </a:lnTo>
                          <a:lnTo>
                            <a:pt x="4098" y="3444"/>
                          </a:lnTo>
                          <a:lnTo>
                            <a:pt x="4102" y="3448"/>
                          </a:lnTo>
                          <a:lnTo>
                            <a:pt x="4108" y="3452"/>
                          </a:lnTo>
                          <a:lnTo>
                            <a:pt x="4108" y="3452"/>
                          </a:lnTo>
                          <a:lnTo>
                            <a:pt x="4120" y="3454"/>
                          </a:lnTo>
                          <a:lnTo>
                            <a:pt x="4120" y="3454"/>
                          </a:lnTo>
                          <a:lnTo>
                            <a:pt x="4128" y="3452"/>
                          </a:lnTo>
                          <a:lnTo>
                            <a:pt x="4134" y="3450"/>
                          </a:lnTo>
                          <a:lnTo>
                            <a:pt x="5496" y="2822"/>
                          </a:lnTo>
                          <a:lnTo>
                            <a:pt x="5496" y="2822"/>
                          </a:lnTo>
                          <a:lnTo>
                            <a:pt x="5502" y="2818"/>
                          </a:lnTo>
                          <a:lnTo>
                            <a:pt x="5506" y="2814"/>
                          </a:lnTo>
                          <a:lnTo>
                            <a:pt x="5510" y="2808"/>
                          </a:lnTo>
                          <a:lnTo>
                            <a:pt x="5514" y="2802"/>
                          </a:lnTo>
                          <a:lnTo>
                            <a:pt x="5514" y="2802"/>
                          </a:lnTo>
                          <a:lnTo>
                            <a:pt x="5514" y="2796"/>
                          </a:lnTo>
                          <a:lnTo>
                            <a:pt x="5516" y="2790"/>
                          </a:lnTo>
                          <a:lnTo>
                            <a:pt x="5514" y="2784"/>
                          </a:lnTo>
                          <a:lnTo>
                            <a:pt x="5512" y="2778"/>
                          </a:lnTo>
                          <a:lnTo>
                            <a:pt x="5512" y="2778"/>
                          </a:lnTo>
                          <a:close/>
                          <a:moveTo>
                            <a:pt x="4122" y="2114"/>
                          </a:moveTo>
                          <a:lnTo>
                            <a:pt x="4032" y="1918"/>
                          </a:lnTo>
                          <a:lnTo>
                            <a:pt x="4042" y="1914"/>
                          </a:lnTo>
                          <a:lnTo>
                            <a:pt x="4042" y="1914"/>
                          </a:lnTo>
                          <a:lnTo>
                            <a:pt x="4064" y="1932"/>
                          </a:lnTo>
                          <a:lnTo>
                            <a:pt x="4088" y="1946"/>
                          </a:lnTo>
                          <a:lnTo>
                            <a:pt x="4116" y="1956"/>
                          </a:lnTo>
                          <a:lnTo>
                            <a:pt x="4144" y="1964"/>
                          </a:lnTo>
                          <a:lnTo>
                            <a:pt x="4172" y="1968"/>
                          </a:lnTo>
                          <a:lnTo>
                            <a:pt x="4202" y="1966"/>
                          </a:lnTo>
                          <a:lnTo>
                            <a:pt x="4230" y="1960"/>
                          </a:lnTo>
                          <a:lnTo>
                            <a:pt x="4260" y="1952"/>
                          </a:lnTo>
                          <a:lnTo>
                            <a:pt x="4260" y="1952"/>
                          </a:lnTo>
                          <a:lnTo>
                            <a:pt x="4274" y="1944"/>
                          </a:lnTo>
                          <a:lnTo>
                            <a:pt x="4288" y="1936"/>
                          </a:lnTo>
                          <a:lnTo>
                            <a:pt x="4300" y="1928"/>
                          </a:lnTo>
                          <a:lnTo>
                            <a:pt x="4314" y="1918"/>
                          </a:lnTo>
                          <a:lnTo>
                            <a:pt x="4334" y="1896"/>
                          </a:lnTo>
                          <a:lnTo>
                            <a:pt x="4352" y="1872"/>
                          </a:lnTo>
                          <a:lnTo>
                            <a:pt x="4368" y="1844"/>
                          </a:lnTo>
                          <a:lnTo>
                            <a:pt x="4378" y="1816"/>
                          </a:lnTo>
                          <a:lnTo>
                            <a:pt x="4382" y="1786"/>
                          </a:lnTo>
                          <a:lnTo>
                            <a:pt x="4384" y="1756"/>
                          </a:lnTo>
                          <a:lnTo>
                            <a:pt x="4410" y="1742"/>
                          </a:lnTo>
                          <a:lnTo>
                            <a:pt x="4500" y="1938"/>
                          </a:lnTo>
                          <a:lnTo>
                            <a:pt x="4122" y="2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Meiryo UI" panose="020B0604030504040204" pitchFamily="50" charset="-128"/>
                        <a:ea typeface="Meiryo UI" panose="020B0604030504040204" pitchFamily="50" charset="-128"/>
                      </a:endParaRPr>
                    </a:p>
                  </p:txBody>
                </p:sp>
                <p:sp>
                  <p:nvSpPr>
                    <p:cNvPr id="192" name="Freeform 145">
                      <a:extLst>
                        <a:ext uri="{FF2B5EF4-FFF2-40B4-BE49-F238E27FC236}">
                          <a16:creationId xmlns:a16="http://schemas.microsoft.com/office/drawing/2014/main" id="{E80CD463-57E8-406D-BF3E-3BF28C4E226E}"/>
                        </a:ext>
                      </a:extLst>
                    </p:cNvPr>
                    <p:cNvSpPr>
                      <a:spLocks/>
                    </p:cNvSpPr>
                    <p:nvPr/>
                  </p:nvSpPr>
                  <p:spPr bwMode="auto">
                    <a:xfrm>
                      <a:off x="6547237" y="3441115"/>
                      <a:ext cx="118110" cy="118365"/>
                    </a:xfrm>
                    <a:custGeom>
                      <a:avLst/>
                      <a:gdLst>
                        <a:gd name="T0" fmla="*/ 466 w 930"/>
                        <a:gd name="T1" fmla="*/ 932 h 932"/>
                        <a:gd name="T2" fmla="*/ 512 w 930"/>
                        <a:gd name="T3" fmla="*/ 928 h 932"/>
                        <a:gd name="T4" fmla="*/ 604 w 930"/>
                        <a:gd name="T5" fmla="*/ 910 h 932"/>
                        <a:gd name="T6" fmla="*/ 686 w 930"/>
                        <a:gd name="T7" fmla="*/ 876 h 932"/>
                        <a:gd name="T8" fmla="*/ 762 w 930"/>
                        <a:gd name="T9" fmla="*/ 824 h 932"/>
                        <a:gd name="T10" fmla="*/ 824 w 930"/>
                        <a:gd name="T11" fmla="*/ 762 h 932"/>
                        <a:gd name="T12" fmla="*/ 874 w 930"/>
                        <a:gd name="T13" fmla="*/ 688 h 932"/>
                        <a:gd name="T14" fmla="*/ 910 w 930"/>
                        <a:gd name="T15" fmla="*/ 604 h 932"/>
                        <a:gd name="T16" fmla="*/ 928 w 930"/>
                        <a:gd name="T17" fmla="*/ 514 h 932"/>
                        <a:gd name="T18" fmla="*/ 930 w 930"/>
                        <a:gd name="T19" fmla="*/ 466 h 932"/>
                        <a:gd name="T20" fmla="*/ 930 w 930"/>
                        <a:gd name="T21" fmla="*/ 442 h 932"/>
                        <a:gd name="T22" fmla="*/ 922 w 930"/>
                        <a:gd name="T23" fmla="*/ 372 h 932"/>
                        <a:gd name="T24" fmla="*/ 894 w 930"/>
                        <a:gd name="T25" fmla="*/ 284 h 932"/>
                        <a:gd name="T26" fmla="*/ 852 w 930"/>
                        <a:gd name="T27" fmla="*/ 206 h 932"/>
                        <a:gd name="T28" fmla="*/ 794 w 930"/>
                        <a:gd name="T29" fmla="*/ 136 h 932"/>
                        <a:gd name="T30" fmla="*/ 726 w 930"/>
                        <a:gd name="T31" fmla="*/ 80 h 932"/>
                        <a:gd name="T32" fmla="*/ 646 w 930"/>
                        <a:gd name="T33" fmla="*/ 38 h 932"/>
                        <a:gd name="T34" fmla="*/ 558 w 930"/>
                        <a:gd name="T35" fmla="*/ 10 h 932"/>
                        <a:gd name="T36" fmla="*/ 490 w 930"/>
                        <a:gd name="T37" fmla="*/ 2 h 932"/>
                        <a:gd name="T38" fmla="*/ 466 w 930"/>
                        <a:gd name="T39" fmla="*/ 0 h 932"/>
                        <a:gd name="T40" fmla="*/ 418 w 930"/>
                        <a:gd name="T41" fmla="*/ 2 h 932"/>
                        <a:gd name="T42" fmla="*/ 328 w 930"/>
                        <a:gd name="T43" fmla="*/ 22 h 932"/>
                        <a:gd name="T44" fmla="*/ 244 w 930"/>
                        <a:gd name="T45" fmla="*/ 56 h 932"/>
                        <a:gd name="T46" fmla="*/ 170 w 930"/>
                        <a:gd name="T47" fmla="*/ 106 h 932"/>
                        <a:gd name="T48" fmla="*/ 106 w 930"/>
                        <a:gd name="T49" fmla="*/ 170 h 932"/>
                        <a:gd name="T50" fmla="*/ 56 w 930"/>
                        <a:gd name="T51" fmla="*/ 244 h 932"/>
                        <a:gd name="T52" fmla="*/ 20 w 930"/>
                        <a:gd name="T53" fmla="*/ 328 h 932"/>
                        <a:gd name="T54" fmla="*/ 2 w 930"/>
                        <a:gd name="T55" fmla="*/ 418 h 932"/>
                        <a:gd name="T56" fmla="*/ 0 w 930"/>
                        <a:gd name="T57" fmla="*/ 466 h 932"/>
                        <a:gd name="T58" fmla="*/ 0 w 930"/>
                        <a:gd name="T59" fmla="*/ 490 h 932"/>
                        <a:gd name="T60" fmla="*/ 10 w 930"/>
                        <a:gd name="T61" fmla="*/ 560 h 932"/>
                        <a:gd name="T62" fmla="*/ 36 w 930"/>
                        <a:gd name="T63" fmla="*/ 646 h 932"/>
                        <a:gd name="T64" fmla="*/ 80 w 930"/>
                        <a:gd name="T65" fmla="*/ 726 h 932"/>
                        <a:gd name="T66" fmla="*/ 136 w 930"/>
                        <a:gd name="T67" fmla="*/ 794 h 932"/>
                        <a:gd name="T68" fmla="*/ 206 w 930"/>
                        <a:gd name="T69" fmla="*/ 852 h 932"/>
                        <a:gd name="T70" fmla="*/ 284 w 930"/>
                        <a:gd name="T71" fmla="*/ 894 h 932"/>
                        <a:gd name="T72" fmla="*/ 372 w 930"/>
                        <a:gd name="T73" fmla="*/ 922 h 932"/>
                        <a:gd name="T74" fmla="*/ 442 w 930"/>
                        <a:gd name="T75" fmla="*/ 930 h 932"/>
                        <a:gd name="T76" fmla="*/ 466 w 930"/>
                        <a:gd name="T77" fmla="*/ 932 h 9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930" h="932">
                          <a:moveTo>
                            <a:pt x="466" y="932"/>
                          </a:moveTo>
                          <a:lnTo>
                            <a:pt x="466" y="932"/>
                          </a:lnTo>
                          <a:lnTo>
                            <a:pt x="490" y="930"/>
                          </a:lnTo>
                          <a:lnTo>
                            <a:pt x="512" y="928"/>
                          </a:lnTo>
                          <a:lnTo>
                            <a:pt x="558" y="922"/>
                          </a:lnTo>
                          <a:lnTo>
                            <a:pt x="604" y="910"/>
                          </a:lnTo>
                          <a:lnTo>
                            <a:pt x="646" y="894"/>
                          </a:lnTo>
                          <a:lnTo>
                            <a:pt x="686" y="876"/>
                          </a:lnTo>
                          <a:lnTo>
                            <a:pt x="726" y="852"/>
                          </a:lnTo>
                          <a:lnTo>
                            <a:pt x="762" y="824"/>
                          </a:lnTo>
                          <a:lnTo>
                            <a:pt x="794" y="794"/>
                          </a:lnTo>
                          <a:lnTo>
                            <a:pt x="824" y="762"/>
                          </a:lnTo>
                          <a:lnTo>
                            <a:pt x="852" y="726"/>
                          </a:lnTo>
                          <a:lnTo>
                            <a:pt x="874" y="688"/>
                          </a:lnTo>
                          <a:lnTo>
                            <a:pt x="894" y="646"/>
                          </a:lnTo>
                          <a:lnTo>
                            <a:pt x="910" y="604"/>
                          </a:lnTo>
                          <a:lnTo>
                            <a:pt x="922" y="560"/>
                          </a:lnTo>
                          <a:lnTo>
                            <a:pt x="928" y="514"/>
                          </a:lnTo>
                          <a:lnTo>
                            <a:pt x="930" y="490"/>
                          </a:lnTo>
                          <a:lnTo>
                            <a:pt x="930" y="466"/>
                          </a:lnTo>
                          <a:lnTo>
                            <a:pt x="930" y="466"/>
                          </a:lnTo>
                          <a:lnTo>
                            <a:pt x="930" y="442"/>
                          </a:lnTo>
                          <a:lnTo>
                            <a:pt x="928" y="418"/>
                          </a:lnTo>
                          <a:lnTo>
                            <a:pt x="922" y="372"/>
                          </a:lnTo>
                          <a:lnTo>
                            <a:pt x="910" y="328"/>
                          </a:lnTo>
                          <a:lnTo>
                            <a:pt x="894" y="284"/>
                          </a:lnTo>
                          <a:lnTo>
                            <a:pt x="874" y="244"/>
                          </a:lnTo>
                          <a:lnTo>
                            <a:pt x="852" y="206"/>
                          </a:lnTo>
                          <a:lnTo>
                            <a:pt x="824" y="170"/>
                          </a:lnTo>
                          <a:lnTo>
                            <a:pt x="794" y="136"/>
                          </a:lnTo>
                          <a:lnTo>
                            <a:pt x="762" y="106"/>
                          </a:lnTo>
                          <a:lnTo>
                            <a:pt x="726" y="80"/>
                          </a:lnTo>
                          <a:lnTo>
                            <a:pt x="686" y="56"/>
                          </a:lnTo>
                          <a:lnTo>
                            <a:pt x="646" y="38"/>
                          </a:lnTo>
                          <a:lnTo>
                            <a:pt x="604" y="22"/>
                          </a:lnTo>
                          <a:lnTo>
                            <a:pt x="558" y="10"/>
                          </a:lnTo>
                          <a:lnTo>
                            <a:pt x="512" y="2"/>
                          </a:lnTo>
                          <a:lnTo>
                            <a:pt x="490" y="2"/>
                          </a:lnTo>
                          <a:lnTo>
                            <a:pt x="466" y="0"/>
                          </a:lnTo>
                          <a:lnTo>
                            <a:pt x="466" y="0"/>
                          </a:lnTo>
                          <a:lnTo>
                            <a:pt x="442" y="2"/>
                          </a:lnTo>
                          <a:lnTo>
                            <a:pt x="418" y="2"/>
                          </a:lnTo>
                          <a:lnTo>
                            <a:pt x="372" y="10"/>
                          </a:lnTo>
                          <a:lnTo>
                            <a:pt x="328" y="22"/>
                          </a:lnTo>
                          <a:lnTo>
                            <a:pt x="284" y="38"/>
                          </a:lnTo>
                          <a:lnTo>
                            <a:pt x="244" y="56"/>
                          </a:lnTo>
                          <a:lnTo>
                            <a:pt x="206" y="80"/>
                          </a:lnTo>
                          <a:lnTo>
                            <a:pt x="170" y="106"/>
                          </a:lnTo>
                          <a:lnTo>
                            <a:pt x="136" y="136"/>
                          </a:lnTo>
                          <a:lnTo>
                            <a:pt x="106" y="170"/>
                          </a:lnTo>
                          <a:lnTo>
                            <a:pt x="80" y="206"/>
                          </a:lnTo>
                          <a:lnTo>
                            <a:pt x="56" y="244"/>
                          </a:lnTo>
                          <a:lnTo>
                            <a:pt x="36" y="284"/>
                          </a:lnTo>
                          <a:lnTo>
                            <a:pt x="20" y="328"/>
                          </a:lnTo>
                          <a:lnTo>
                            <a:pt x="10" y="372"/>
                          </a:lnTo>
                          <a:lnTo>
                            <a:pt x="2" y="418"/>
                          </a:lnTo>
                          <a:lnTo>
                            <a:pt x="0" y="442"/>
                          </a:lnTo>
                          <a:lnTo>
                            <a:pt x="0" y="466"/>
                          </a:lnTo>
                          <a:lnTo>
                            <a:pt x="0" y="466"/>
                          </a:lnTo>
                          <a:lnTo>
                            <a:pt x="0" y="490"/>
                          </a:lnTo>
                          <a:lnTo>
                            <a:pt x="2" y="514"/>
                          </a:lnTo>
                          <a:lnTo>
                            <a:pt x="10" y="560"/>
                          </a:lnTo>
                          <a:lnTo>
                            <a:pt x="20" y="604"/>
                          </a:lnTo>
                          <a:lnTo>
                            <a:pt x="36" y="646"/>
                          </a:lnTo>
                          <a:lnTo>
                            <a:pt x="56" y="688"/>
                          </a:lnTo>
                          <a:lnTo>
                            <a:pt x="80" y="726"/>
                          </a:lnTo>
                          <a:lnTo>
                            <a:pt x="106" y="762"/>
                          </a:lnTo>
                          <a:lnTo>
                            <a:pt x="136" y="794"/>
                          </a:lnTo>
                          <a:lnTo>
                            <a:pt x="170" y="824"/>
                          </a:lnTo>
                          <a:lnTo>
                            <a:pt x="206" y="852"/>
                          </a:lnTo>
                          <a:lnTo>
                            <a:pt x="244" y="876"/>
                          </a:lnTo>
                          <a:lnTo>
                            <a:pt x="284" y="894"/>
                          </a:lnTo>
                          <a:lnTo>
                            <a:pt x="328" y="910"/>
                          </a:lnTo>
                          <a:lnTo>
                            <a:pt x="372" y="922"/>
                          </a:lnTo>
                          <a:lnTo>
                            <a:pt x="418" y="928"/>
                          </a:lnTo>
                          <a:lnTo>
                            <a:pt x="442" y="930"/>
                          </a:lnTo>
                          <a:lnTo>
                            <a:pt x="466" y="932"/>
                          </a:lnTo>
                          <a:lnTo>
                            <a:pt x="466" y="9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Meiryo UI" panose="020B0604030504040204" pitchFamily="50" charset="-128"/>
                        <a:ea typeface="Meiryo UI" panose="020B0604030504040204" pitchFamily="50" charset="-128"/>
                      </a:endParaRPr>
                    </a:p>
                  </p:txBody>
                </p:sp>
              </p:grpSp>
              <p:sp>
                <p:nvSpPr>
                  <p:cNvPr id="193" name="テキスト ボックス 192">
                    <a:extLst>
                      <a:ext uri="{FF2B5EF4-FFF2-40B4-BE49-F238E27FC236}">
                        <a16:creationId xmlns:a16="http://schemas.microsoft.com/office/drawing/2014/main" id="{4E13C1E1-5DCE-4F2A-ACE6-B623DA33ADF0}"/>
                      </a:ext>
                    </a:extLst>
                  </p:cNvPr>
                  <p:cNvSpPr txBox="1"/>
                  <p:nvPr/>
                </p:nvSpPr>
                <p:spPr>
                  <a:xfrm>
                    <a:off x="1057995" y="1908314"/>
                    <a:ext cx="552676" cy="254044"/>
                  </a:xfrm>
                  <a:prstGeom prst="rect">
                    <a:avLst/>
                  </a:prstGeom>
                  <a:noFill/>
                </p:spPr>
                <p:txBody>
                  <a:bodyPr wrap="square" rtlCol="0">
                    <a:spAutoFit/>
                  </a:bodyPr>
                  <a:lstStyle/>
                  <a:p>
                    <a:r>
                      <a:rPr kumimoji="1" lang="ja-JP" altLang="en-US" sz="1051" dirty="0">
                        <a:latin typeface="Meiryo UI" panose="020B0604030504040204" pitchFamily="50" charset="-128"/>
                        <a:ea typeface="Meiryo UI" panose="020B0604030504040204" pitchFamily="50" charset="-128"/>
                      </a:rPr>
                      <a:t>♪</a:t>
                    </a:r>
                  </a:p>
                </p:txBody>
              </p:sp>
              <p:grpSp>
                <p:nvGrpSpPr>
                  <p:cNvPr id="33" name="グループ化 32">
                    <a:extLst>
                      <a:ext uri="{FF2B5EF4-FFF2-40B4-BE49-F238E27FC236}">
                        <a16:creationId xmlns:a16="http://schemas.microsoft.com/office/drawing/2014/main" id="{0E7AB4EF-C26A-4252-BA52-24889FB014B0}"/>
                      </a:ext>
                    </a:extLst>
                  </p:cNvPr>
                  <p:cNvGrpSpPr/>
                  <p:nvPr/>
                </p:nvGrpSpPr>
                <p:grpSpPr>
                  <a:xfrm>
                    <a:off x="1563770" y="1845463"/>
                    <a:ext cx="758713" cy="689412"/>
                    <a:chOff x="1634956" y="1684710"/>
                    <a:chExt cx="758713" cy="689412"/>
                  </a:xfrm>
                </p:grpSpPr>
                <p:sp>
                  <p:nvSpPr>
                    <p:cNvPr id="194" name="吹き出し: 角を丸めた四角形 189">
                      <a:extLst>
                        <a:ext uri="{FF2B5EF4-FFF2-40B4-BE49-F238E27FC236}">
                          <a16:creationId xmlns:a16="http://schemas.microsoft.com/office/drawing/2014/main" id="{5FA79B30-0339-4B4D-9DF6-7BD6DEABF63B}"/>
                        </a:ext>
                      </a:extLst>
                    </p:cNvPr>
                    <p:cNvSpPr/>
                    <p:nvPr/>
                  </p:nvSpPr>
                  <p:spPr>
                    <a:xfrm>
                      <a:off x="1634956" y="1684710"/>
                      <a:ext cx="758713" cy="689412"/>
                    </a:xfrm>
                    <a:prstGeom prst="wedgeRoundRectCallout">
                      <a:avLst>
                        <a:gd name="adj1" fmla="val -67600"/>
                        <a:gd name="adj2" fmla="val 19701"/>
                        <a:gd name="adj3" fmla="val 16667"/>
                      </a:avLst>
                    </a:prstGeom>
                    <a:solidFill>
                      <a:schemeClr val="bg1"/>
                    </a:solidFill>
                    <a:ln>
                      <a:solidFill>
                        <a:srgbClr val="5558AF"/>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grpSp>
                  <p:nvGrpSpPr>
                    <p:cNvPr id="195" name="グループ化 194">
                      <a:extLst>
                        <a:ext uri="{FF2B5EF4-FFF2-40B4-BE49-F238E27FC236}">
                          <a16:creationId xmlns:a16="http://schemas.microsoft.com/office/drawing/2014/main" id="{55D39C74-A378-4988-8617-63886350E1F1}"/>
                        </a:ext>
                      </a:extLst>
                    </p:cNvPr>
                    <p:cNvGrpSpPr/>
                    <p:nvPr/>
                  </p:nvGrpSpPr>
                  <p:grpSpPr>
                    <a:xfrm>
                      <a:off x="1698999" y="1788230"/>
                      <a:ext cx="360394" cy="218466"/>
                      <a:chOff x="-21710854" y="27296318"/>
                      <a:chExt cx="7769225" cy="5200650"/>
                    </a:xfrm>
                    <a:solidFill>
                      <a:schemeClr val="tx1"/>
                    </a:solidFill>
                  </p:grpSpPr>
                  <p:sp>
                    <p:nvSpPr>
                      <p:cNvPr id="196" name="Freeform 30">
                        <a:extLst>
                          <a:ext uri="{FF2B5EF4-FFF2-40B4-BE49-F238E27FC236}">
                            <a16:creationId xmlns:a16="http://schemas.microsoft.com/office/drawing/2014/main" id="{39CF4A51-6441-4066-A0CB-A8C521281001}"/>
                          </a:ext>
                        </a:extLst>
                      </p:cNvPr>
                      <p:cNvSpPr>
                        <a:spLocks noEditPoints="1"/>
                      </p:cNvSpPr>
                      <p:nvPr/>
                    </p:nvSpPr>
                    <p:spPr bwMode="auto">
                      <a:xfrm>
                        <a:off x="-20574209" y="27296318"/>
                        <a:ext cx="5495934" cy="3365499"/>
                      </a:xfrm>
                      <a:custGeom>
                        <a:avLst/>
                        <a:gdLst>
                          <a:gd name="T0" fmla="*/ 3384 w 3462"/>
                          <a:gd name="T1" fmla="*/ 0 h 2120"/>
                          <a:gd name="T2" fmla="*/ 78 w 3462"/>
                          <a:gd name="T3" fmla="*/ 0 h 2120"/>
                          <a:gd name="T4" fmla="*/ 78 w 3462"/>
                          <a:gd name="T5" fmla="*/ 0 h 2120"/>
                          <a:gd name="T6" fmla="*/ 62 w 3462"/>
                          <a:gd name="T7" fmla="*/ 2 h 2120"/>
                          <a:gd name="T8" fmla="*/ 48 w 3462"/>
                          <a:gd name="T9" fmla="*/ 6 h 2120"/>
                          <a:gd name="T10" fmla="*/ 34 w 3462"/>
                          <a:gd name="T11" fmla="*/ 12 h 2120"/>
                          <a:gd name="T12" fmla="*/ 22 w 3462"/>
                          <a:gd name="T13" fmla="*/ 22 h 2120"/>
                          <a:gd name="T14" fmla="*/ 12 w 3462"/>
                          <a:gd name="T15" fmla="*/ 34 h 2120"/>
                          <a:gd name="T16" fmla="*/ 6 w 3462"/>
                          <a:gd name="T17" fmla="*/ 48 h 2120"/>
                          <a:gd name="T18" fmla="*/ 2 w 3462"/>
                          <a:gd name="T19" fmla="*/ 62 h 2120"/>
                          <a:gd name="T20" fmla="*/ 0 w 3462"/>
                          <a:gd name="T21" fmla="*/ 78 h 2120"/>
                          <a:gd name="T22" fmla="*/ 0 w 3462"/>
                          <a:gd name="T23" fmla="*/ 2120 h 2120"/>
                          <a:gd name="T24" fmla="*/ 3462 w 3462"/>
                          <a:gd name="T25" fmla="*/ 2120 h 2120"/>
                          <a:gd name="T26" fmla="*/ 3462 w 3462"/>
                          <a:gd name="T27" fmla="*/ 78 h 2120"/>
                          <a:gd name="T28" fmla="*/ 3462 w 3462"/>
                          <a:gd name="T29" fmla="*/ 78 h 2120"/>
                          <a:gd name="T30" fmla="*/ 3460 w 3462"/>
                          <a:gd name="T31" fmla="*/ 62 h 2120"/>
                          <a:gd name="T32" fmla="*/ 3456 w 3462"/>
                          <a:gd name="T33" fmla="*/ 48 h 2120"/>
                          <a:gd name="T34" fmla="*/ 3450 w 3462"/>
                          <a:gd name="T35" fmla="*/ 34 h 2120"/>
                          <a:gd name="T36" fmla="*/ 3440 w 3462"/>
                          <a:gd name="T37" fmla="*/ 22 h 2120"/>
                          <a:gd name="T38" fmla="*/ 3428 w 3462"/>
                          <a:gd name="T39" fmla="*/ 12 h 2120"/>
                          <a:gd name="T40" fmla="*/ 3414 w 3462"/>
                          <a:gd name="T41" fmla="*/ 6 h 2120"/>
                          <a:gd name="T42" fmla="*/ 3400 w 3462"/>
                          <a:gd name="T43" fmla="*/ 2 h 2120"/>
                          <a:gd name="T44" fmla="*/ 3384 w 3462"/>
                          <a:gd name="T45" fmla="*/ 0 h 2120"/>
                          <a:gd name="T46" fmla="*/ 3384 w 3462"/>
                          <a:gd name="T47" fmla="*/ 0 h 2120"/>
                          <a:gd name="T48" fmla="*/ 3300 w 3462"/>
                          <a:gd name="T49" fmla="*/ 1954 h 2120"/>
                          <a:gd name="T50" fmla="*/ 162 w 3462"/>
                          <a:gd name="T51" fmla="*/ 1954 h 2120"/>
                          <a:gd name="T52" fmla="*/ 162 w 3462"/>
                          <a:gd name="T53" fmla="*/ 166 h 2120"/>
                          <a:gd name="T54" fmla="*/ 3300 w 3462"/>
                          <a:gd name="T55" fmla="*/ 166 h 2120"/>
                          <a:gd name="T56" fmla="*/ 3300 w 3462"/>
                          <a:gd name="T57" fmla="*/ 1954 h 2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462" h="2120">
                            <a:moveTo>
                              <a:pt x="3384" y="0"/>
                            </a:moveTo>
                            <a:lnTo>
                              <a:pt x="78" y="0"/>
                            </a:lnTo>
                            <a:lnTo>
                              <a:pt x="78" y="0"/>
                            </a:lnTo>
                            <a:lnTo>
                              <a:pt x="62" y="2"/>
                            </a:lnTo>
                            <a:lnTo>
                              <a:pt x="48" y="6"/>
                            </a:lnTo>
                            <a:lnTo>
                              <a:pt x="34" y="12"/>
                            </a:lnTo>
                            <a:lnTo>
                              <a:pt x="22" y="22"/>
                            </a:lnTo>
                            <a:lnTo>
                              <a:pt x="12" y="34"/>
                            </a:lnTo>
                            <a:lnTo>
                              <a:pt x="6" y="48"/>
                            </a:lnTo>
                            <a:lnTo>
                              <a:pt x="2" y="62"/>
                            </a:lnTo>
                            <a:lnTo>
                              <a:pt x="0" y="78"/>
                            </a:lnTo>
                            <a:lnTo>
                              <a:pt x="0" y="2120"/>
                            </a:lnTo>
                            <a:lnTo>
                              <a:pt x="3462" y="2120"/>
                            </a:lnTo>
                            <a:lnTo>
                              <a:pt x="3462" y="78"/>
                            </a:lnTo>
                            <a:lnTo>
                              <a:pt x="3462" y="78"/>
                            </a:lnTo>
                            <a:lnTo>
                              <a:pt x="3460" y="62"/>
                            </a:lnTo>
                            <a:lnTo>
                              <a:pt x="3456" y="48"/>
                            </a:lnTo>
                            <a:lnTo>
                              <a:pt x="3450" y="34"/>
                            </a:lnTo>
                            <a:lnTo>
                              <a:pt x="3440" y="22"/>
                            </a:lnTo>
                            <a:lnTo>
                              <a:pt x="3428" y="12"/>
                            </a:lnTo>
                            <a:lnTo>
                              <a:pt x="3414" y="6"/>
                            </a:lnTo>
                            <a:lnTo>
                              <a:pt x="3400" y="2"/>
                            </a:lnTo>
                            <a:lnTo>
                              <a:pt x="3384" y="0"/>
                            </a:lnTo>
                            <a:lnTo>
                              <a:pt x="3384" y="0"/>
                            </a:lnTo>
                            <a:close/>
                            <a:moveTo>
                              <a:pt x="3300" y="1954"/>
                            </a:moveTo>
                            <a:lnTo>
                              <a:pt x="162" y="1954"/>
                            </a:lnTo>
                            <a:lnTo>
                              <a:pt x="162" y="166"/>
                            </a:lnTo>
                            <a:lnTo>
                              <a:pt x="3300" y="166"/>
                            </a:lnTo>
                            <a:lnTo>
                              <a:pt x="3300" y="19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Meiryo UI" panose="020B0604030504040204" pitchFamily="50" charset="-128"/>
                          <a:ea typeface="Meiryo UI" panose="020B0604030504040204" pitchFamily="50" charset="-128"/>
                        </a:endParaRPr>
                      </a:p>
                    </p:txBody>
                  </p:sp>
                  <p:sp>
                    <p:nvSpPr>
                      <p:cNvPr id="197" name="Freeform 31">
                        <a:extLst>
                          <a:ext uri="{FF2B5EF4-FFF2-40B4-BE49-F238E27FC236}">
                            <a16:creationId xmlns:a16="http://schemas.microsoft.com/office/drawing/2014/main" id="{CCEC9520-F73B-4535-8D47-882EC54225CD}"/>
                          </a:ext>
                        </a:extLst>
                      </p:cNvPr>
                      <p:cNvSpPr>
                        <a:spLocks noEditPoints="1"/>
                      </p:cNvSpPr>
                      <p:nvPr/>
                    </p:nvSpPr>
                    <p:spPr bwMode="auto">
                      <a:xfrm>
                        <a:off x="-21710854" y="30598328"/>
                        <a:ext cx="7769225" cy="1898640"/>
                      </a:xfrm>
                      <a:custGeom>
                        <a:avLst/>
                        <a:gdLst>
                          <a:gd name="T0" fmla="*/ 4882 w 4894"/>
                          <a:gd name="T1" fmla="*/ 1092 h 1196"/>
                          <a:gd name="T2" fmla="*/ 4154 w 4894"/>
                          <a:gd name="T3" fmla="*/ 0 h 1196"/>
                          <a:gd name="T4" fmla="*/ 740 w 4894"/>
                          <a:gd name="T5" fmla="*/ 0 h 1196"/>
                          <a:gd name="T6" fmla="*/ 12 w 4894"/>
                          <a:gd name="T7" fmla="*/ 1092 h 1196"/>
                          <a:gd name="T8" fmla="*/ 12 w 4894"/>
                          <a:gd name="T9" fmla="*/ 1092 h 1196"/>
                          <a:gd name="T10" fmla="*/ 6 w 4894"/>
                          <a:gd name="T11" fmla="*/ 1102 h 1196"/>
                          <a:gd name="T12" fmla="*/ 4 w 4894"/>
                          <a:gd name="T13" fmla="*/ 1110 h 1196"/>
                          <a:gd name="T14" fmla="*/ 2 w 4894"/>
                          <a:gd name="T15" fmla="*/ 1118 h 1196"/>
                          <a:gd name="T16" fmla="*/ 0 w 4894"/>
                          <a:gd name="T17" fmla="*/ 1128 h 1196"/>
                          <a:gd name="T18" fmla="*/ 2 w 4894"/>
                          <a:gd name="T19" fmla="*/ 1144 h 1196"/>
                          <a:gd name="T20" fmla="*/ 8 w 4894"/>
                          <a:gd name="T21" fmla="*/ 1160 h 1196"/>
                          <a:gd name="T22" fmla="*/ 18 w 4894"/>
                          <a:gd name="T23" fmla="*/ 1174 h 1196"/>
                          <a:gd name="T24" fmla="*/ 32 w 4894"/>
                          <a:gd name="T25" fmla="*/ 1186 h 1196"/>
                          <a:gd name="T26" fmla="*/ 38 w 4894"/>
                          <a:gd name="T27" fmla="*/ 1190 h 1196"/>
                          <a:gd name="T28" fmla="*/ 48 w 4894"/>
                          <a:gd name="T29" fmla="*/ 1192 h 1196"/>
                          <a:gd name="T30" fmla="*/ 56 w 4894"/>
                          <a:gd name="T31" fmla="*/ 1194 h 1196"/>
                          <a:gd name="T32" fmla="*/ 66 w 4894"/>
                          <a:gd name="T33" fmla="*/ 1196 h 1196"/>
                          <a:gd name="T34" fmla="*/ 4828 w 4894"/>
                          <a:gd name="T35" fmla="*/ 1196 h 1196"/>
                          <a:gd name="T36" fmla="*/ 4828 w 4894"/>
                          <a:gd name="T37" fmla="*/ 1196 h 1196"/>
                          <a:gd name="T38" fmla="*/ 4838 w 4894"/>
                          <a:gd name="T39" fmla="*/ 1194 h 1196"/>
                          <a:gd name="T40" fmla="*/ 4846 w 4894"/>
                          <a:gd name="T41" fmla="*/ 1192 h 1196"/>
                          <a:gd name="T42" fmla="*/ 4856 w 4894"/>
                          <a:gd name="T43" fmla="*/ 1190 h 1196"/>
                          <a:gd name="T44" fmla="*/ 4862 w 4894"/>
                          <a:gd name="T45" fmla="*/ 1186 h 1196"/>
                          <a:gd name="T46" fmla="*/ 4876 w 4894"/>
                          <a:gd name="T47" fmla="*/ 1174 h 1196"/>
                          <a:gd name="T48" fmla="*/ 4886 w 4894"/>
                          <a:gd name="T49" fmla="*/ 1160 h 1196"/>
                          <a:gd name="T50" fmla="*/ 4892 w 4894"/>
                          <a:gd name="T51" fmla="*/ 1144 h 1196"/>
                          <a:gd name="T52" fmla="*/ 4894 w 4894"/>
                          <a:gd name="T53" fmla="*/ 1128 h 1196"/>
                          <a:gd name="T54" fmla="*/ 4894 w 4894"/>
                          <a:gd name="T55" fmla="*/ 1118 h 1196"/>
                          <a:gd name="T56" fmla="*/ 4890 w 4894"/>
                          <a:gd name="T57" fmla="*/ 1110 h 1196"/>
                          <a:gd name="T58" fmla="*/ 4888 w 4894"/>
                          <a:gd name="T59" fmla="*/ 1102 h 1196"/>
                          <a:gd name="T60" fmla="*/ 4882 w 4894"/>
                          <a:gd name="T61" fmla="*/ 1092 h 1196"/>
                          <a:gd name="T62" fmla="*/ 4882 w 4894"/>
                          <a:gd name="T63" fmla="*/ 1092 h 1196"/>
                          <a:gd name="T64" fmla="*/ 2088 w 4894"/>
                          <a:gd name="T65" fmla="*/ 980 h 1196"/>
                          <a:gd name="T66" fmla="*/ 2130 w 4894"/>
                          <a:gd name="T67" fmla="*/ 774 h 1196"/>
                          <a:gd name="T68" fmla="*/ 2764 w 4894"/>
                          <a:gd name="T69" fmla="*/ 774 h 1196"/>
                          <a:gd name="T70" fmla="*/ 2806 w 4894"/>
                          <a:gd name="T71" fmla="*/ 980 h 1196"/>
                          <a:gd name="T72" fmla="*/ 2088 w 4894"/>
                          <a:gd name="T73" fmla="*/ 980 h 1196"/>
                          <a:gd name="T74" fmla="*/ 768 w 4894"/>
                          <a:gd name="T75" fmla="*/ 598 h 1196"/>
                          <a:gd name="T76" fmla="*/ 1016 w 4894"/>
                          <a:gd name="T77" fmla="*/ 178 h 1196"/>
                          <a:gd name="T78" fmla="*/ 3888 w 4894"/>
                          <a:gd name="T79" fmla="*/ 178 h 1196"/>
                          <a:gd name="T80" fmla="*/ 4126 w 4894"/>
                          <a:gd name="T81" fmla="*/ 598 h 1196"/>
                          <a:gd name="T82" fmla="*/ 768 w 4894"/>
                          <a:gd name="T83" fmla="*/ 598 h 1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894" h="1196">
                            <a:moveTo>
                              <a:pt x="4882" y="1092"/>
                            </a:moveTo>
                            <a:lnTo>
                              <a:pt x="4154" y="0"/>
                            </a:lnTo>
                            <a:lnTo>
                              <a:pt x="740" y="0"/>
                            </a:lnTo>
                            <a:lnTo>
                              <a:pt x="12" y="1092"/>
                            </a:lnTo>
                            <a:lnTo>
                              <a:pt x="12" y="1092"/>
                            </a:lnTo>
                            <a:lnTo>
                              <a:pt x="6" y="1102"/>
                            </a:lnTo>
                            <a:lnTo>
                              <a:pt x="4" y="1110"/>
                            </a:lnTo>
                            <a:lnTo>
                              <a:pt x="2" y="1118"/>
                            </a:lnTo>
                            <a:lnTo>
                              <a:pt x="0" y="1128"/>
                            </a:lnTo>
                            <a:lnTo>
                              <a:pt x="2" y="1144"/>
                            </a:lnTo>
                            <a:lnTo>
                              <a:pt x="8" y="1160"/>
                            </a:lnTo>
                            <a:lnTo>
                              <a:pt x="18" y="1174"/>
                            </a:lnTo>
                            <a:lnTo>
                              <a:pt x="32" y="1186"/>
                            </a:lnTo>
                            <a:lnTo>
                              <a:pt x="38" y="1190"/>
                            </a:lnTo>
                            <a:lnTo>
                              <a:pt x="48" y="1192"/>
                            </a:lnTo>
                            <a:lnTo>
                              <a:pt x="56" y="1194"/>
                            </a:lnTo>
                            <a:lnTo>
                              <a:pt x="66" y="1196"/>
                            </a:lnTo>
                            <a:lnTo>
                              <a:pt x="4828" y="1196"/>
                            </a:lnTo>
                            <a:lnTo>
                              <a:pt x="4828" y="1196"/>
                            </a:lnTo>
                            <a:lnTo>
                              <a:pt x="4838" y="1194"/>
                            </a:lnTo>
                            <a:lnTo>
                              <a:pt x="4846" y="1192"/>
                            </a:lnTo>
                            <a:lnTo>
                              <a:pt x="4856" y="1190"/>
                            </a:lnTo>
                            <a:lnTo>
                              <a:pt x="4862" y="1186"/>
                            </a:lnTo>
                            <a:lnTo>
                              <a:pt x="4876" y="1174"/>
                            </a:lnTo>
                            <a:lnTo>
                              <a:pt x="4886" y="1160"/>
                            </a:lnTo>
                            <a:lnTo>
                              <a:pt x="4892" y="1144"/>
                            </a:lnTo>
                            <a:lnTo>
                              <a:pt x="4894" y="1128"/>
                            </a:lnTo>
                            <a:lnTo>
                              <a:pt x="4894" y="1118"/>
                            </a:lnTo>
                            <a:lnTo>
                              <a:pt x="4890" y="1110"/>
                            </a:lnTo>
                            <a:lnTo>
                              <a:pt x="4888" y="1102"/>
                            </a:lnTo>
                            <a:lnTo>
                              <a:pt x="4882" y="1092"/>
                            </a:lnTo>
                            <a:lnTo>
                              <a:pt x="4882" y="1092"/>
                            </a:lnTo>
                            <a:close/>
                            <a:moveTo>
                              <a:pt x="2088" y="980"/>
                            </a:moveTo>
                            <a:lnTo>
                              <a:pt x="2130" y="774"/>
                            </a:lnTo>
                            <a:lnTo>
                              <a:pt x="2764" y="774"/>
                            </a:lnTo>
                            <a:lnTo>
                              <a:pt x="2806" y="980"/>
                            </a:lnTo>
                            <a:lnTo>
                              <a:pt x="2088" y="980"/>
                            </a:lnTo>
                            <a:close/>
                            <a:moveTo>
                              <a:pt x="768" y="598"/>
                            </a:moveTo>
                            <a:lnTo>
                              <a:pt x="1016" y="178"/>
                            </a:lnTo>
                            <a:lnTo>
                              <a:pt x="3888" y="178"/>
                            </a:lnTo>
                            <a:lnTo>
                              <a:pt x="4126" y="598"/>
                            </a:lnTo>
                            <a:lnTo>
                              <a:pt x="768" y="5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Meiryo UI" panose="020B0604030504040204" pitchFamily="50" charset="-128"/>
                          <a:ea typeface="Meiryo UI" panose="020B0604030504040204" pitchFamily="50" charset="-128"/>
                        </a:endParaRPr>
                      </a:p>
                    </p:txBody>
                  </p:sp>
                </p:grpSp>
                <p:sp>
                  <p:nvSpPr>
                    <p:cNvPr id="198" name="Freeform 130">
                      <a:extLst>
                        <a:ext uri="{FF2B5EF4-FFF2-40B4-BE49-F238E27FC236}">
                          <a16:creationId xmlns:a16="http://schemas.microsoft.com/office/drawing/2014/main" id="{021978CC-F6D0-49B2-AA4F-D1B1A31306E9}"/>
                        </a:ext>
                      </a:extLst>
                    </p:cNvPr>
                    <p:cNvSpPr>
                      <a:spLocks noEditPoints="1"/>
                    </p:cNvSpPr>
                    <p:nvPr/>
                  </p:nvSpPr>
                  <p:spPr bwMode="auto">
                    <a:xfrm>
                      <a:off x="2111957" y="1985305"/>
                      <a:ext cx="194401" cy="279976"/>
                    </a:xfrm>
                    <a:custGeom>
                      <a:avLst/>
                      <a:gdLst>
                        <a:gd name="T0" fmla="*/ 224 w 3060"/>
                        <a:gd name="T1" fmla="*/ 0 h 4450"/>
                        <a:gd name="T2" fmla="*/ 156 w 3060"/>
                        <a:gd name="T3" fmla="*/ 10 h 4450"/>
                        <a:gd name="T4" fmla="*/ 98 w 3060"/>
                        <a:gd name="T5" fmla="*/ 38 h 4450"/>
                        <a:gd name="T6" fmla="*/ 50 w 3060"/>
                        <a:gd name="T7" fmla="*/ 82 h 4450"/>
                        <a:gd name="T8" fmla="*/ 18 w 3060"/>
                        <a:gd name="T9" fmla="*/ 136 h 4450"/>
                        <a:gd name="T10" fmla="*/ 2 w 3060"/>
                        <a:gd name="T11" fmla="*/ 200 h 4450"/>
                        <a:gd name="T12" fmla="*/ 0 w 3060"/>
                        <a:gd name="T13" fmla="*/ 4226 h 4450"/>
                        <a:gd name="T14" fmla="*/ 10 w 3060"/>
                        <a:gd name="T15" fmla="*/ 4294 h 4450"/>
                        <a:gd name="T16" fmla="*/ 38 w 3060"/>
                        <a:gd name="T17" fmla="*/ 4352 h 4450"/>
                        <a:gd name="T18" fmla="*/ 82 w 3060"/>
                        <a:gd name="T19" fmla="*/ 4400 h 4450"/>
                        <a:gd name="T20" fmla="*/ 136 w 3060"/>
                        <a:gd name="T21" fmla="*/ 4432 h 4450"/>
                        <a:gd name="T22" fmla="*/ 200 w 3060"/>
                        <a:gd name="T23" fmla="*/ 4448 h 4450"/>
                        <a:gd name="T24" fmla="*/ 2836 w 3060"/>
                        <a:gd name="T25" fmla="*/ 4450 h 4450"/>
                        <a:gd name="T26" fmla="*/ 2904 w 3060"/>
                        <a:gd name="T27" fmla="*/ 4440 h 4450"/>
                        <a:gd name="T28" fmla="*/ 2962 w 3060"/>
                        <a:gd name="T29" fmla="*/ 4412 h 4450"/>
                        <a:gd name="T30" fmla="*/ 3010 w 3060"/>
                        <a:gd name="T31" fmla="*/ 4368 h 4450"/>
                        <a:gd name="T32" fmla="*/ 3042 w 3060"/>
                        <a:gd name="T33" fmla="*/ 4314 h 4450"/>
                        <a:gd name="T34" fmla="*/ 3058 w 3060"/>
                        <a:gd name="T35" fmla="*/ 4250 h 4450"/>
                        <a:gd name="T36" fmla="*/ 3060 w 3060"/>
                        <a:gd name="T37" fmla="*/ 224 h 4450"/>
                        <a:gd name="T38" fmla="*/ 3050 w 3060"/>
                        <a:gd name="T39" fmla="*/ 158 h 4450"/>
                        <a:gd name="T40" fmla="*/ 3022 w 3060"/>
                        <a:gd name="T41" fmla="*/ 98 h 4450"/>
                        <a:gd name="T42" fmla="*/ 2978 w 3060"/>
                        <a:gd name="T43" fmla="*/ 52 h 4450"/>
                        <a:gd name="T44" fmla="*/ 2924 w 3060"/>
                        <a:gd name="T45" fmla="*/ 18 h 4450"/>
                        <a:gd name="T46" fmla="*/ 2860 w 3060"/>
                        <a:gd name="T47" fmla="*/ 2 h 4450"/>
                        <a:gd name="T48" fmla="*/ 1530 w 3060"/>
                        <a:gd name="T49" fmla="*/ 4338 h 4450"/>
                        <a:gd name="T50" fmla="*/ 1506 w 3060"/>
                        <a:gd name="T51" fmla="*/ 4336 h 4450"/>
                        <a:gd name="T52" fmla="*/ 1462 w 3060"/>
                        <a:gd name="T53" fmla="*/ 4318 h 4450"/>
                        <a:gd name="T54" fmla="*/ 1416 w 3060"/>
                        <a:gd name="T55" fmla="*/ 4264 h 4450"/>
                        <a:gd name="T56" fmla="*/ 1408 w 3060"/>
                        <a:gd name="T57" fmla="*/ 4228 h 4450"/>
                        <a:gd name="T58" fmla="*/ 1408 w 3060"/>
                        <a:gd name="T59" fmla="*/ 4204 h 4450"/>
                        <a:gd name="T60" fmla="*/ 1416 w 3060"/>
                        <a:gd name="T61" fmla="*/ 4168 h 4450"/>
                        <a:gd name="T62" fmla="*/ 1462 w 3060"/>
                        <a:gd name="T63" fmla="*/ 4114 h 4450"/>
                        <a:gd name="T64" fmla="*/ 1506 w 3060"/>
                        <a:gd name="T65" fmla="*/ 4096 h 4450"/>
                        <a:gd name="T66" fmla="*/ 1530 w 3060"/>
                        <a:gd name="T67" fmla="*/ 4094 h 4450"/>
                        <a:gd name="T68" fmla="*/ 1566 w 3060"/>
                        <a:gd name="T69" fmla="*/ 4098 h 4450"/>
                        <a:gd name="T70" fmla="*/ 1616 w 3060"/>
                        <a:gd name="T71" fmla="*/ 4130 h 4450"/>
                        <a:gd name="T72" fmla="*/ 1648 w 3060"/>
                        <a:gd name="T73" fmla="*/ 4180 h 4450"/>
                        <a:gd name="T74" fmla="*/ 1652 w 3060"/>
                        <a:gd name="T75" fmla="*/ 4216 h 4450"/>
                        <a:gd name="T76" fmla="*/ 1650 w 3060"/>
                        <a:gd name="T77" fmla="*/ 4240 h 4450"/>
                        <a:gd name="T78" fmla="*/ 1632 w 3060"/>
                        <a:gd name="T79" fmla="*/ 4284 h 4450"/>
                        <a:gd name="T80" fmla="*/ 1578 w 3060"/>
                        <a:gd name="T81" fmla="*/ 4330 h 4450"/>
                        <a:gd name="T82" fmla="*/ 1542 w 3060"/>
                        <a:gd name="T83" fmla="*/ 4338 h 4450"/>
                        <a:gd name="T84" fmla="*/ 2676 w 3060"/>
                        <a:gd name="T85" fmla="*/ 4008 h 4450"/>
                        <a:gd name="T86" fmla="*/ 2676 w 3060"/>
                        <a:gd name="T87" fmla="*/ 442 h 44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060" h="4450">
                          <a:moveTo>
                            <a:pt x="2836" y="0"/>
                          </a:moveTo>
                          <a:lnTo>
                            <a:pt x="224" y="0"/>
                          </a:lnTo>
                          <a:lnTo>
                            <a:pt x="224" y="0"/>
                          </a:lnTo>
                          <a:lnTo>
                            <a:pt x="200" y="2"/>
                          </a:lnTo>
                          <a:lnTo>
                            <a:pt x="178" y="6"/>
                          </a:lnTo>
                          <a:lnTo>
                            <a:pt x="156" y="10"/>
                          </a:lnTo>
                          <a:lnTo>
                            <a:pt x="136" y="18"/>
                          </a:lnTo>
                          <a:lnTo>
                            <a:pt x="116" y="28"/>
                          </a:lnTo>
                          <a:lnTo>
                            <a:pt x="98" y="38"/>
                          </a:lnTo>
                          <a:lnTo>
                            <a:pt x="82" y="52"/>
                          </a:lnTo>
                          <a:lnTo>
                            <a:pt x="66" y="66"/>
                          </a:lnTo>
                          <a:lnTo>
                            <a:pt x="50" y="82"/>
                          </a:lnTo>
                          <a:lnTo>
                            <a:pt x="38" y="98"/>
                          </a:lnTo>
                          <a:lnTo>
                            <a:pt x="26" y="118"/>
                          </a:lnTo>
                          <a:lnTo>
                            <a:pt x="18" y="136"/>
                          </a:lnTo>
                          <a:lnTo>
                            <a:pt x="10" y="158"/>
                          </a:lnTo>
                          <a:lnTo>
                            <a:pt x="4" y="178"/>
                          </a:lnTo>
                          <a:lnTo>
                            <a:pt x="2" y="200"/>
                          </a:lnTo>
                          <a:lnTo>
                            <a:pt x="0" y="224"/>
                          </a:lnTo>
                          <a:lnTo>
                            <a:pt x="0" y="4226"/>
                          </a:lnTo>
                          <a:lnTo>
                            <a:pt x="0" y="4226"/>
                          </a:lnTo>
                          <a:lnTo>
                            <a:pt x="2" y="4250"/>
                          </a:lnTo>
                          <a:lnTo>
                            <a:pt x="4" y="4272"/>
                          </a:lnTo>
                          <a:lnTo>
                            <a:pt x="10" y="4294"/>
                          </a:lnTo>
                          <a:lnTo>
                            <a:pt x="18" y="4314"/>
                          </a:lnTo>
                          <a:lnTo>
                            <a:pt x="26" y="4334"/>
                          </a:lnTo>
                          <a:lnTo>
                            <a:pt x="38" y="4352"/>
                          </a:lnTo>
                          <a:lnTo>
                            <a:pt x="50" y="4368"/>
                          </a:lnTo>
                          <a:lnTo>
                            <a:pt x="66" y="4384"/>
                          </a:lnTo>
                          <a:lnTo>
                            <a:pt x="82" y="4400"/>
                          </a:lnTo>
                          <a:lnTo>
                            <a:pt x="98" y="4412"/>
                          </a:lnTo>
                          <a:lnTo>
                            <a:pt x="116" y="4424"/>
                          </a:lnTo>
                          <a:lnTo>
                            <a:pt x="136" y="4432"/>
                          </a:lnTo>
                          <a:lnTo>
                            <a:pt x="156" y="4440"/>
                          </a:lnTo>
                          <a:lnTo>
                            <a:pt x="178" y="4446"/>
                          </a:lnTo>
                          <a:lnTo>
                            <a:pt x="200" y="4448"/>
                          </a:lnTo>
                          <a:lnTo>
                            <a:pt x="224" y="4450"/>
                          </a:lnTo>
                          <a:lnTo>
                            <a:pt x="2836" y="4450"/>
                          </a:lnTo>
                          <a:lnTo>
                            <a:pt x="2836" y="4450"/>
                          </a:lnTo>
                          <a:lnTo>
                            <a:pt x="2860" y="4448"/>
                          </a:lnTo>
                          <a:lnTo>
                            <a:pt x="2882" y="4446"/>
                          </a:lnTo>
                          <a:lnTo>
                            <a:pt x="2904" y="4440"/>
                          </a:lnTo>
                          <a:lnTo>
                            <a:pt x="2924" y="4432"/>
                          </a:lnTo>
                          <a:lnTo>
                            <a:pt x="2944" y="4424"/>
                          </a:lnTo>
                          <a:lnTo>
                            <a:pt x="2962" y="4412"/>
                          </a:lnTo>
                          <a:lnTo>
                            <a:pt x="2978" y="4400"/>
                          </a:lnTo>
                          <a:lnTo>
                            <a:pt x="2994" y="4384"/>
                          </a:lnTo>
                          <a:lnTo>
                            <a:pt x="3010" y="4368"/>
                          </a:lnTo>
                          <a:lnTo>
                            <a:pt x="3022" y="4352"/>
                          </a:lnTo>
                          <a:lnTo>
                            <a:pt x="3034" y="4334"/>
                          </a:lnTo>
                          <a:lnTo>
                            <a:pt x="3042" y="4314"/>
                          </a:lnTo>
                          <a:lnTo>
                            <a:pt x="3050" y="4294"/>
                          </a:lnTo>
                          <a:lnTo>
                            <a:pt x="3056" y="4272"/>
                          </a:lnTo>
                          <a:lnTo>
                            <a:pt x="3058" y="4250"/>
                          </a:lnTo>
                          <a:lnTo>
                            <a:pt x="3060" y="4226"/>
                          </a:lnTo>
                          <a:lnTo>
                            <a:pt x="3060" y="224"/>
                          </a:lnTo>
                          <a:lnTo>
                            <a:pt x="3060" y="224"/>
                          </a:lnTo>
                          <a:lnTo>
                            <a:pt x="3058" y="200"/>
                          </a:lnTo>
                          <a:lnTo>
                            <a:pt x="3056" y="178"/>
                          </a:lnTo>
                          <a:lnTo>
                            <a:pt x="3050" y="158"/>
                          </a:lnTo>
                          <a:lnTo>
                            <a:pt x="3042" y="136"/>
                          </a:lnTo>
                          <a:lnTo>
                            <a:pt x="3034" y="118"/>
                          </a:lnTo>
                          <a:lnTo>
                            <a:pt x="3022" y="98"/>
                          </a:lnTo>
                          <a:lnTo>
                            <a:pt x="3010" y="82"/>
                          </a:lnTo>
                          <a:lnTo>
                            <a:pt x="2994" y="66"/>
                          </a:lnTo>
                          <a:lnTo>
                            <a:pt x="2978" y="52"/>
                          </a:lnTo>
                          <a:lnTo>
                            <a:pt x="2962" y="38"/>
                          </a:lnTo>
                          <a:lnTo>
                            <a:pt x="2944" y="28"/>
                          </a:lnTo>
                          <a:lnTo>
                            <a:pt x="2924" y="18"/>
                          </a:lnTo>
                          <a:lnTo>
                            <a:pt x="2904" y="10"/>
                          </a:lnTo>
                          <a:lnTo>
                            <a:pt x="2882" y="6"/>
                          </a:lnTo>
                          <a:lnTo>
                            <a:pt x="2860" y="2"/>
                          </a:lnTo>
                          <a:lnTo>
                            <a:pt x="2836" y="0"/>
                          </a:lnTo>
                          <a:lnTo>
                            <a:pt x="2836" y="0"/>
                          </a:lnTo>
                          <a:close/>
                          <a:moveTo>
                            <a:pt x="1530" y="4338"/>
                          </a:moveTo>
                          <a:lnTo>
                            <a:pt x="1530" y="4338"/>
                          </a:lnTo>
                          <a:lnTo>
                            <a:pt x="1518" y="4338"/>
                          </a:lnTo>
                          <a:lnTo>
                            <a:pt x="1506" y="4336"/>
                          </a:lnTo>
                          <a:lnTo>
                            <a:pt x="1494" y="4334"/>
                          </a:lnTo>
                          <a:lnTo>
                            <a:pt x="1482" y="4330"/>
                          </a:lnTo>
                          <a:lnTo>
                            <a:pt x="1462" y="4318"/>
                          </a:lnTo>
                          <a:lnTo>
                            <a:pt x="1444" y="4302"/>
                          </a:lnTo>
                          <a:lnTo>
                            <a:pt x="1428" y="4284"/>
                          </a:lnTo>
                          <a:lnTo>
                            <a:pt x="1416" y="4264"/>
                          </a:lnTo>
                          <a:lnTo>
                            <a:pt x="1412" y="4252"/>
                          </a:lnTo>
                          <a:lnTo>
                            <a:pt x="1410" y="4240"/>
                          </a:lnTo>
                          <a:lnTo>
                            <a:pt x="1408" y="4228"/>
                          </a:lnTo>
                          <a:lnTo>
                            <a:pt x="1408" y="4216"/>
                          </a:lnTo>
                          <a:lnTo>
                            <a:pt x="1408" y="4216"/>
                          </a:lnTo>
                          <a:lnTo>
                            <a:pt x="1408" y="4204"/>
                          </a:lnTo>
                          <a:lnTo>
                            <a:pt x="1410" y="4192"/>
                          </a:lnTo>
                          <a:lnTo>
                            <a:pt x="1412" y="4180"/>
                          </a:lnTo>
                          <a:lnTo>
                            <a:pt x="1416" y="4168"/>
                          </a:lnTo>
                          <a:lnTo>
                            <a:pt x="1428" y="4148"/>
                          </a:lnTo>
                          <a:lnTo>
                            <a:pt x="1444" y="4130"/>
                          </a:lnTo>
                          <a:lnTo>
                            <a:pt x="1462" y="4114"/>
                          </a:lnTo>
                          <a:lnTo>
                            <a:pt x="1482" y="4102"/>
                          </a:lnTo>
                          <a:lnTo>
                            <a:pt x="1494" y="4098"/>
                          </a:lnTo>
                          <a:lnTo>
                            <a:pt x="1506" y="4096"/>
                          </a:lnTo>
                          <a:lnTo>
                            <a:pt x="1518" y="4094"/>
                          </a:lnTo>
                          <a:lnTo>
                            <a:pt x="1530" y="4094"/>
                          </a:lnTo>
                          <a:lnTo>
                            <a:pt x="1530" y="4094"/>
                          </a:lnTo>
                          <a:lnTo>
                            <a:pt x="1542" y="4094"/>
                          </a:lnTo>
                          <a:lnTo>
                            <a:pt x="1554" y="4096"/>
                          </a:lnTo>
                          <a:lnTo>
                            <a:pt x="1566" y="4098"/>
                          </a:lnTo>
                          <a:lnTo>
                            <a:pt x="1578" y="4102"/>
                          </a:lnTo>
                          <a:lnTo>
                            <a:pt x="1598" y="4114"/>
                          </a:lnTo>
                          <a:lnTo>
                            <a:pt x="1616" y="4130"/>
                          </a:lnTo>
                          <a:lnTo>
                            <a:pt x="1632" y="4148"/>
                          </a:lnTo>
                          <a:lnTo>
                            <a:pt x="1644" y="4168"/>
                          </a:lnTo>
                          <a:lnTo>
                            <a:pt x="1648" y="4180"/>
                          </a:lnTo>
                          <a:lnTo>
                            <a:pt x="1650" y="4192"/>
                          </a:lnTo>
                          <a:lnTo>
                            <a:pt x="1652" y="4204"/>
                          </a:lnTo>
                          <a:lnTo>
                            <a:pt x="1652" y="4216"/>
                          </a:lnTo>
                          <a:lnTo>
                            <a:pt x="1652" y="4216"/>
                          </a:lnTo>
                          <a:lnTo>
                            <a:pt x="1652" y="4228"/>
                          </a:lnTo>
                          <a:lnTo>
                            <a:pt x="1650" y="4240"/>
                          </a:lnTo>
                          <a:lnTo>
                            <a:pt x="1648" y="4252"/>
                          </a:lnTo>
                          <a:lnTo>
                            <a:pt x="1644" y="4264"/>
                          </a:lnTo>
                          <a:lnTo>
                            <a:pt x="1632" y="4284"/>
                          </a:lnTo>
                          <a:lnTo>
                            <a:pt x="1616" y="4302"/>
                          </a:lnTo>
                          <a:lnTo>
                            <a:pt x="1598" y="4318"/>
                          </a:lnTo>
                          <a:lnTo>
                            <a:pt x="1578" y="4330"/>
                          </a:lnTo>
                          <a:lnTo>
                            <a:pt x="1566" y="4334"/>
                          </a:lnTo>
                          <a:lnTo>
                            <a:pt x="1554" y="4336"/>
                          </a:lnTo>
                          <a:lnTo>
                            <a:pt x="1542" y="4338"/>
                          </a:lnTo>
                          <a:lnTo>
                            <a:pt x="1530" y="4338"/>
                          </a:lnTo>
                          <a:lnTo>
                            <a:pt x="1530" y="4338"/>
                          </a:lnTo>
                          <a:close/>
                          <a:moveTo>
                            <a:pt x="2676" y="4008"/>
                          </a:moveTo>
                          <a:lnTo>
                            <a:pt x="384" y="4008"/>
                          </a:lnTo>
                          <a:lnTo>
                            <a:pt x="384" y="442"/>
                          </a:lnTo>
                          <a:lnTo>
                            <a:pt x="2676" y="442"/>
                          </a:lnTo>
                          <a:lnTo>
                            <a:pt x="2676" y="4008"/>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latin typeface="Meiryo UI" panose="020B0604030504040204" pitchFamily="50" charset="-128"/>
                        <a:ea typeface="Meiryo UI" panose="020B0604030504040204" pitchFamily="50" charset="-128"/>
                      </a:endParaRPr>
                    </a:p>
                  </p:txBody>
                </p:sp>
              </p:grpSp>
            </p:grpSp>
            <p:sp>
              <p:nvSpPr>
                <p:cNvPr id="199" name="正方形/長方形 198">
                  <a:extLst>
                    <a:ext uri="{FF2B5EF4-FFF2-40B4-BE49-F238E27FC236}">
                      <a16:creationId xmlns:a16="http://schemas.microsoft.com/office/drawing/2014/main" id="{2825D60A-E5DF-4C04-9FB4-0EC4FC0FCF0F}"/>
                    </a:ext>
                  </a:extLst>
                </p:cNvPr>
                <p:cNvSpPr/>
                <p:nvPr/>
              </p:nvSpPr>
              <p:spPr>
                <a:xfrm>
                  <a:off x="100807" y="1628800"/>
                  <a:ext cx="2376000" cy="252129"/>
                </a:xfrm>
                <a:prstGeom prst="rect">
                  <a:avLst/>
                </a:prstGeom>
                <a:solidFill>
                  <a:srgbClr val="0000FF"/>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ja-JP" altLang="en-US" sz="1000" b="1" dirty="0">
                      <a:latin typeface="Meiryo UI" panose="020B0604030504040204" pitchFamily="50" charset="-128"/>
                      <a:ea typeface="Meiryo UI" panose="020B0604030504040204" pitchFamily="50" charset="-128"/>
                    </a:rPr>
                    <a:t>持ち運びやすいノートＰＣ</a:t>
                  </a:r>
                </a:p>
              </p:txBody>
            </p:sp>
          </p:grpSp>
          <p:sp>
            <p:nvSpPr>
              <p:cNvPr id="202" name="正方形/長方形 201">
                <a:extLst>
                  <a:ext uri="{FF2B5EF4-FFF2-40B4-BE49-F238E27FC236}">
                    <a16:creationId xmlns:a16="http://schemas.microsoft.com/office/drawing/2014/main" id="{CA7F8C01-AE9D-446A-B8CE-9FA2DDF736CE}"/>
                  </a:ext>
                </a:extLst>
              </p:cNvPr>
              <p:cNvSpPr/>
              <p:nvPr/>
            </p:nvSpPr>
            <p:spPr>
              <a:xfrm>
                <a:off x="217243" y="4090934"/>
                <a:ext cx="2376000" cy="252000"/>
              </a:xfrm>
              <a:prstGeom prst="rect">
                <a:avLst/>
              </a:prstGeom>
              <a:solidFill>
                <a:srgbClr val="0000FF"/>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ja-JP" altLang="en-US" sz="1000" b="1" dirty="0">
                    <a:latin typeface="Meiryo UI" panose="020B0604030504040204" pitchFamily="50" charset="-128"/>
                    <a:ea typeface="Meiryo UI" panose="020B0604030504040204" pitchFamily="50" charset="-128"/>
                  </a:rPr>
                  <a:t>場所にとらわれないコミュニケーション</a:t>
                </a:r>
              </a:p>
            </p:txBody>
          </p:sp>
          <p:sp>
            <p:nvSpPr>
              <p:cNvPr id="203" name="Freeform 81">
                <a:extLst>
                  <a:ext uri="{FF2B5EF4-FFF2-40B4-BE49-F238E27FC236}">
                    <a16:creationId xmlns:a16="http://schemas.microsoft.com/office/drawing/2014/main" id="{7CEEFD9E-DB1C-4D2A-BEB8-066F024A99B7}"/>
                  </a:ext>
                </a:extLst>
              </p:cNvPr>
              <p:cNvSpPr>
                <a:spLocks noEditPoints="1"/>
              </p:cNvSpPr>
              <p:nvPr/>
            </p:nvSpPr>
            <p:spPr bwMode="auto">
              <a:xfrm>
                <a:off x="958589" y="4565178"/>
                <a:ext cx="274061" cy="323371"/>
              </a:xfrm>
              <a:custGeom>
                <a:avLst/>
                <a:gdLst>
                  <a:gd name="T0" fmla="*/ 1984 w 3970"/>
                  <a:gd name="T1" fmla="*/ 0 h 4852"/>
                  <a:gd name="T2" fmla="*/ 0 w 3970"/>
                  <a:gd name="T3" fmla="*/ 1278 h 4852"/>
                  <a:gd name="T4" fmla="*/ 0 w 3970"/>
                  <a:gd name="T5" fmla="*/ 4852 h 4852"/>
                  <a:gd name="T6" fmla="*/ 3970 w 3970"/>
                  <a:gd name="T7" fmla="*/ 4852 h 4852"/>
                  <a:gd name="T8" fmla="*/ 3970 w 3970"/>
                  <a:gd name="T9" fmla="*/ 1278 h 4852"/>
                  <a:gd name="T10" fmla="*/ 1984 w 3970"/>
                  <a:gd name="T11" fmla="*/ 0 h 4852"/>
                  <a:gd name="T12" fmla="*/ 420 w 3970"/>
                  <a:gd name="T13" fmla="*/ 4412 h 4852"/>
                  <a:gd name="T14" fmla="*/ 420 w 3970"/>
                  <a:gd name="T15" fmla="*/ 3402 h 4852"/>
                  <a:gd name="T16" fmla="*/ 1226 w 3970"/>
                  <a:gd name="T17" fmla="*/ 3402 h 4852"/>
                  <a:gd name="T18" fmla="*/ 1226 w 3970"/>
                  <a:gd name="T19" fmla="*/ 4412 h 4852"/>
                  <a:gd name="T20" fmla="*/ 420 w 3970"/>
                  <a:gd name="T21" fmla="*/ 4412 h 4852"/>
                  <a:gd name="T22" fmla="*/ 3276 w 3970"/>
                  <a:gd name="T23" fmla="*/ 4412 h 4852"/>
                  <a:gd name="T24" fmla="*/ 2230 w 3970"/>
                  <a:gd name="T25" fmla="*/ 4412 h 4852"/>
                  <a:gd name="T26" fmla="*/ 2230 w 3970"/>
                  <a:gd name="T27" fmla="*/ 3368 h 4852"/>
                  <a:gd name="T28" fmla="*/ 3276 w 3970"/>
                  <a:gd name="T29" fmla="*/ 3368 h 4852"/>
                  <a:gd name="T30" fmla="*/ 3276 w 3970"/>
                  <a:gd name="T31" fmla="*/ 4412 h 4852"/>
                  <a:gd name="T32" fmla="*/ 3276 w 3970"/>
                  <a:gd name="T33" fmla="*/ 2738 h 4852"/>
                  <a:gd name="T34" fmla="*/ 2230 w 3970"/>
                  <a:gd name="T35" fmla="*/ 2738 h 4852"/>
                  <a:gd name="T36" fmla="*/ 2230 w 3970"/>
                  <a:gd name="T37" fmla="*/ 1694 h 4852"/>
                  <a:gd name="T38" fmla="*/ 3276 w 3970"/>
                  <a:gd name="T39" fmla="*/ 1694 h 4852"/>
                  <a:gd name="T40" fmla="*/ 3276 w 3970"/>
                  <a:gd name="T41" fmla="*/ 2738 h 48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970" h="4852">
                    <a:moveTo>
                      <a:pt x="1984" y="0"/>
                    </a:moveTo>
                    <a:lnTo>
                      <a:pt x="0" y="1278"/>
                    </a:lnTo>
                    <a:lnTo>
                      <a:pt x="0" y="4852"/>
                    </a:lnTo>
                    <a:lnTo>
                      <a:pt x="3970" y="4852"/>
                    </a:lnTo>
                    <a:lnTo>
                      <a:pt x="3970" y="1278"/>
                    </a:lnTo>
                    <a:lnTo>
                      <a:pt x="1984" y="0"/>
                    </a:lnTo>
                    <a:close/>
                    <a:moveTo>
                      <a:pt x="420" y="4412"/>
                    </a:moveTo>
                    <a:lnTo>
                      <a:pt x="420" y="3402"/>
                    </a:lnTo>
                    <a:lnTo>
                      <a:pt x="1226" y="3402"/>
                    </a:lnTo>
                    <a:lnTo>
                      <a:pt x="1226" y="4412"/>
                    </a:lnTo>
                    <a:lnTo>
                      <a:pt x="420" y="4412"/>
                    </a:lnTo>
                    <a:close/>
                    <a:moveTo>
                      <a:pt x="3276" y="4412"/>
                    </a:moveTo>
                    <a:lnTo>
                      <a:pt x="2230" y="4412"/>
                    </a:lnTo>
                    <a:lnTo>
                      <a:pt x="2230" y="3368"/>
                    </a:lnTo>
                    <a:lnTo>
                      <a:pt x="3276" y="3368"/>
                    </a:lnTo>
                    <a:lnTo>
                      <a:pt x="3276" y="4412"/>
                    </a:lnTo>
                    <a:close/>
                    <a:moveTo>
                      <a:pt x="3276" y="2738"/>
                    </a:moveTo>
                    <a:lnTo>
                      <a:pt x="2230" y="2738"/>
                    </a:lnTo>
                    <a:lnTo>
                      <a:pt x="2230" y="1694"/>
                    </a:lnTo>
                    <a:lnTo>
                      <a:pt x="3276" y="1694"/>
                    </a:lnTo>
                    <a:lnTo>
                      <a:pt x="3276" y="2738"/>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latin typeface="Meiryo UI" panose="020B0604030504040204" pitchFamily="50" charset="-128"/>
                  <a:ea typeface="Meiryo UI" panose="020B0604030504040204" pitchFamily="50" charset="-128"/>
                </a:endParaRPr>
              </a:p>
            </p:txBody>
          </p:sp>
          <p:sp>
            <p:nvSpPr>
              <p:cNvPr id="204" name="Freeform 13">
                <a:extLst>
                  <a:ext uri="{FF2B5EF4-FFF2-40B4-BE49-F238E27FC236}">
                    <a16:creationId xmlns:a16="http://schemas.microsoft.com/office/drawing/2014/main" id="{FAAD9C02-DC28-4020-BC3C-011A650EF33F}"/>
                  </a:ext>
                </a:extLst>
              </p:cNvPr>
              <p:cNvSpPr>
                <a:spLocks noEditPoints="1"/>
              </p:cNvSpPr>
              <p:nvPr/>
            </p:nvSpPr>
            <p:spPr bwMode="auto">
              <a:xfrm>
                <a:off x="1287630" y="4575989"/>
                <a:ext cx="268489" cy="324616"/>
              </a:xfrm>
              <a:custGeom>
                <a:avLst/>
                <a:gdLst>
                  <a:gd name="T0" fmla="*/ 4693 w 5163"/>
                  <a:gd name="T1" fmla="*/ 0 h 10312"/>
                  <a:gd name="T2" fmla="*/ 470 w 5163"/>
                  <a:gd name="T3" fmla="*/ 469 h 10312"/>
                  <a:gd name="T4" fmla="*/ 0 w 5163"/>
                  <a:gd name="T5" fmla="*/ 10312 h 10312"/>
                  <a:gd name="T6" fmla="*/ 5163 w 5163"/>
                  <a:gd name="T7" fmla="*/ 469 h 10312"/>
                  <a:gd name="T8" fmla="*/ 1487 w 5163"/>
                  <a:gd name="T9" fmla="*/ 8634 h 10312"/>
                  <a:gd name="T10" fmla="*/ 689 w 5163"/>
                  <a:gd name="T11" fmla="*/ 7837 h 10312"/>
                  <a:gd name="T12" fmla="*/ 1487 w 5163"/>
                  <a:gd name="T13" fmla="*/ 8634 h 10312"/>
                  <a:gd name="T14" fmla="*/ 689 w 5163"/>
                  <a:gd name="T15" fmla="*/ 6960 h 10312"/>
                  <a:gd name="T16" fmla="*/ 1487 w 5163"/>
                  <a:gd name="T17" fmla="*/ 6162 h 10312"/>
                  <a:gd name="T18" fmla="*/ 1487 w 5163"/>
                  <a:gd name="T19" fmla="*/ 5285 h 10312"/>
                  <a:gd name="T20" fmla="*/ 689 w 5163"/>
                  <a:gd name="T21" fmla="*/ 4488 h 10312"/>
                  <a:gd name="T22" fmla="*/ 1487 w 5163"/>
                  <a:gd name="T23" fmla="*/ 5285 h 10312"/>
                  <a:gd name="T24" fmla="*/ 689 w 5163"/>
                  <a:gd name="T25" fmla="*/ 3610 h 10312"/>
                  <a:gd name="T26" fmla="*/ 1487 w 5163"/>
                  <a:gd name="T27" fmla="*/ 2813 h 10312"/>
                  <a:gd name="T28" fmla="*/ 1487 w 5163"/>
                  <a:gd name="T29" fmla="*/ 1936 h 10312"/>
                  <a:gd name="T30" fmla="*/ 689 w 5163"/>
                  <a:gd name="T31" fmla="*/ 1138 h 10312"/>
                  <a:gd name="T32" fmla="*/ 1487 w 5163"/>
                  <a:gd name="T33" fmla="*/ 1936 h 10312"/>
                  <a:gd name="T34" fmla="*/ 2181 w 5163"/>
                  <a:gd name="T35" fmla="*/ 8634 h 10312"/>
                  <a:gd name="T36" fmla="*/ 2979 w 5163"/>
                  <a:gd name="T37" fmla="*/ 7837 h 10312"/>
                  <a:gd name="T38" fmla="*/ 2979 w 5163"/>
                  <a:gd name="T39" fmla="*/ 6960 h 10312"/>
                  <a:gd name="T40" fmla="*/ 2181 w 5163"/>
                  <a:gd name="T41" fmla="*/ 6162 h 10312"/>
                  <a:gd name="T42" fmla="*/ 2979 w 5163"/>
                  <a:gd name="T43" fmla="*/ 6960 h 10312"/>
                  <a:gd name="T44" fmla="*/ 2181 w 5163"/>
                  <a:gd name="T45" fmla="*/ 5285 h 10312"/>
                  <a:gd name="T46" fmla="*/ 2979 w 5163"/>
                  <a:gd name="T47" fmla="*/ 4488 h 10312"/>
                  <a:gd name="T48" fmla="*/ 2979 w 5163"/>
                  <a:gd name="T49" fmla="*/ 3610 h 10312"/>
                  <a:gd name="T50" fmla="*/ 2181 w 5163"/>
                  <a:gd name="T51" fmla="*/ 2813 h 10312"/>
                  <a:gd name="T52" fmla="*/ 2979 w 5163"/>
                  <a:gd name="T53" fmla="*/ 3610 h 10312"/>
                  <a:gd name="T54" fmla="*/ 2181 w 5163"/>
                  <a:gd name="T55" fmla="*/ 1936 h 10312"/>
                  <a:gd name="T56" fmla="*/ 2979 w 5163"/>
                  <a:gd name="T57" fmla="*/ 1138 h 10312"/>
                  <a:gd name="T58" fmla="*/ 4474 w 5163"/>
                  <a:gd name="T59" fmla="*/ 8634 h 10312"/>
                  <a:gd name="T60" fmla="*/ 3676 w 5163"/>
                  <a:gd name="T61" fmla="*/ 7837 h 10312"/>
                  <a:gd name="T62" fmla="*/ 4474 w 5163"/>
                  <a:gd name="T63" fmla="*/ 8634 h 10312"/>
                  <a:gd name="T64" fmla="*/ 3676 w 5163"/>
                  <a:gd name="T65" fmla="*/ 6960 h 10312"/>
                  <a:gd name="T66" fmla="*/ 4474 w 5163"/>
                  <a:gd name="T67" fmla="*/ 6162 h 10312"/>
                  <a:gd name="T68" fmla="*/ 4474 w 5163"/>
                  <a:gd name="T69" fmla="*/ 5285 h 10312"/>
                  <a:gd name="T70" fmla="*/ 3676 w 5163"/>
                  <a:gd name="T71" fmla="*/ 4488 h 10312"/>
                  <a:gd name="T72" fmla="*/ 4474 w 5163"/>
                  <a:gd name="T73" fmla="*/ 5285 h 10312"/>
                  <a:gd name="T74" fmla="*/ 3676 w 5163"/>
                  <a:gd name="T75" fmla="*/ 3610 h 10312"/>
                  <a:gd name="T76" fmla="*/ 4474 w 5163"/>
                  <a:gd name="T77" fmla="*/ 2813 h 10312"/>
                  <a:gd name="T78" fmla="*/ 4474 w 5163"/>
                  <a:gd name="T79" fmla="*/ 1936 h 10312"/>
                  <a:gd name="T80" fmla="*/ 3676 w 5163"/>
                  <a:gd name="T81" fmla="*/ 1138 h 10312"/>
                  <a:gd name="T82" fmla="*/ 4474 w 5163"/>
                  <a:gd name="T83" fmla="*/ 1936 h 10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163" h="10312">
                    <a:moveTo>
                      <a:pt x="4693" y="469"/>
                    </a:moveTo>
                    <a:lnTo>
                      <a:pt x="4693" y="0"/>
                    </a:lnTo>
                    <a:lnTo>
                      <a:pt x="470" y="0"/>
                    </a:lnTo>
                    <a:lnTo>
                      <a:pt x="470" y="469"/>
                    </a:lnTo>
                    <a:lnTo>
                      <a:pt x="0" y="469"/>
                    </a:lnTo>
                    <a:lnTo>
                      <a:pt x="0" y="10312"/>
                    </a:lnTo>
                    <a:lnTo>
                      <a:pt x="5163" y="10312"/>
                    </a:lnTo>
                    <a:lnTo>
                      <a:pt x="5163" y="469"/>
                    </a:lnTo>
                    <a:lnTo>
                      <a:pt x="4693" y="469"/>
                    </a:lnTo>
                    <a:close/>
                    <a:moveTo>
                      <a:pt x="1487" y="8634"/>
                    </a:moveTo>
                    <a:lnTo>
                      <a:pt x="689" y="8634"/>
                    </a:lnTo>
                    <a:lnTo>
                      <a:pt x="689" y="7837"/>
                    </a:lnTo>
                    <a:lnTo>
                      <a:pt x="1487" y="7837"/>
                    </a:lnTo>
                    <a:lnTo>
                      <a:pt x="1487" y="8634"/>
                    </a:lnTo>
                    <a:close/>
                    <a:moveTo>
                      <a:pt x="1487" y="6960"/>
                    </a:moveTo>
                    <a:lnTo>
                      <a:pt x="689" y="6960"/>
                    </a:lnTo>
                    <a:lnTo>
                      <a:pt x="689" y="6162"/>
                    </a:lnTo>
                    <a:lnTo>
                      <a:pt x="1487" y="6162"/>
                    </a:lnTo>
                    <a:lnTo>
                      <a:pt x="1487" y="6960"/>
                    </a:lnTo>
                    <a:close/>
                    <a:moveTo>
                      <a:pt x="1487" y="5285"/>
                    </a:moveTo>
                    <a:lnTo>
                      <a:pt x="689" y="5285"/>
                    </a:lnTo>
                    <a:lnTo>
                      <a:pt x="689" y="4488"/>
                    </a:lnTo>
                    <a:lnTo>
                      <a:pt x="1487" y="4488"/>
                    </a:lnTo>
                    <a:lnTo>
                      <a:pt x="1487" y="5285"/>
                    </a:lnTo>
                    <a:close/>
                    <a:moveTo>
                      <a:pt x="1487" y="3610"/>
                    </a:moveTo>
                    <a:lnTo>
                      <a:pt x="689" y="3610"/>
                    </a:lnTo>
                    <a:lnTo>
                      <a:pt x="689" y="2813"/>
                    </a:lnTo>
                    <a:lnTo>
                      <a:pt x="1487" y="2813"/>
                    </a:lnTo>
                    <a:lnTo>
                      <a:pt x="1487" y="3610"/>
                    </a:lnTo>
                    <a:close/>
                    <a:moveTo>
                      <a:pt x="1487" y="1936"/>
                    </a:moveTo>
                    <a:lnTo>
                      <a:pt x="689" y="1936"/>
                    </a:lnTo>
                    <a:lnTo>
                      <a:pt x="689" y="1138"/>
                    </a:lnTo>
                    <a:lnTo>
                      <a:pt x="1487" y="1138"/>
                    </a:lnTo>
                    <a:lnTo>
                      <a:pt x="1487" y="1936"/>
                    </a:lnTo>
                    <a:close/>
                    <a:moveTo>
                      <a:pt x="2979" y="8634"/>
                    </a:moveTo>
                    <a:lnTo>
                      <a:pt x="2181" y="8634"/>
                    </a:lnTo>
                    <a:lnTo>
                      <a:pt x="2181" y="7837"/>
                    </a:lnTo>
                    <a:lnTo>
                      <a:pt x="2979" y="7837"/>
                    </a:lnTo>
                    <a:lnTo>
                      <a:pt x="2979" y="8634"/>
                    </a:lnTo>
                    <a:close/>
                    <a:moveTo>
                      <a:pt x="2979" y="6960"/>
                    </a:moveTo>
                    <a:lnTo>
                      <a:pt x="2181" y="6960"/>
                    </a:lnTo>
                    <a:lnTo>
                      <a:pt x="2181" y="6162"/>
                    </a:lnTo>
                    <a:lnTo>
                      <a:pt x="2979" y="6162"/>
                    </a:lnTo>
                    <a:lnTo>
                      <a:pt x="2979" y="6960"/>
                    </a:lnTo>
                    <a:close/>
                    <a:moveTo>
                      <a:pt x="2979" y="5285"/>
                    </a:moveTo>
                    <a:lnTo>
                      <a:pt x="2181" y="5285"/>
                    </a:lnTo>
                    <a:lnTo>
                      <a:pt x="2181" y="4488"/>
                    </a:lnTo>
                    <a:lnTo>
                      <a:pt x="2979" y="4488"/>
                    </a:lnTo>
                    <a:lnTo>
                      <a:pt x="2979" y="5285"/>
                    </a:lnTo>
                    <a:close/>
                    <a:moveTo>
                      <a:pt x="2979" y="3610"/>
                    </a:moveTo>
                    <a:lnTo>
                      <a:pt x="2181" y="3610"/>
                    </a:lnTo>
                    <a:lnTo>
                      <a:pt x="2181" y="2813"/>
                    </a:lnTo>
                    <a:lnTo>
                      <a:pt x="2979" y="2813"/>
                    </a:lnTo>
                    <a:lnTo>
                      <a:pt x="2979" y="3610"/>
                    </a:lnTo>
                    <a:close/>
                    <a:moveTo>
                      <a:pt x="2979" y="1936"/>
                    </a:moveTo>
                    <a:lnTo>
                      <a:pt x="2181" y="1936"/>
                    </a:lnTo>
                    <a:lnTo>
                      <a:pt x="2181" y="1138"/>
                    </a:lnTo>
                    <a:lnTo>
                      <a:pt x="2979" y="1138"/>
                    </a:lnTo>
                    <a:lnTo>
                      <a:pt x="2979" y="1936"/>
                    </a:lnTo>
                    <a:close/>
                    <a:moveTo>
                      <a:pt x="4474" y="8634"/>
                    </a:moveTo>
                    <a:lnTo>
                      <a:pt x="3676" y="8634"/>
                    </a:lnTo>
                    <a:lnTo>
                      <a:pt x="3676" y="7837"/>
                    </a:lnTo>
                    <a:lnTo>
                      <a:pt x="4474" y="7837"/>
                    </a:lnTo>
                    <a:lnTo>
                      <a:pt x="4474" y="8634"/>
                    </a:lnTo>
                    <a:close/>
                    <a:moveTo>
                      <a:pt x="4474" y="6960"/>
                    </a:moveTo>
                    <a:lnTo>
                      <a:pt x="3676" y="6960"/>
                    </a:lnTo>
                    <a:lnTo>
                      <a:pt x="3676" y="6162"/>
                    </a:lnTo>
                    <a:lnTo>
                      <a:pt x="4474" y="6162"/>
                    </a:lnTo>
                    <a:lnTo>
                      <a:pt x="4474" y="6960"/>
                    </a:lnTo>
                    <a:close/>
                    <a:moveTo>
                      <a:pt x="4474" y="5285"/>
                    </a:moveTo>
                    <a:lnTo>
                      <a:pt x="3676" y="5285"/>
                    </a:lnTo>
                    <a:lnTo>
                      <a:pt x="3676" y="4488"/>
                    </a:lnTo>
                    <a:lnTo>
                      <a:pt x="4474" y="4488"/>
                    </a:lnTo>
                    <a:lnTo>
                      <a:pt x="4474" y="5285"/>
                    </a:lnTo>
                    <a:close/>
                    <a:moveTo>
                      <a:pt x="4474" y="3610"/>
                    </a:moveTo>
                    <a:lnTo>
                      <a:pt x="3676" y="3610"/>
                    </a:lnTo>
                    <a:lnTo>
                      <a:pt x="3676" y="2813"/>
                    </a:lnTo>
                    <a:lnTo>
                      <a:pt x="4474" y="2813"/>
                    </a:lnTo>
                    <a:lnTo>
                      <a:pt x="4474" y="3610"/>
                    </a:lnTo>
                    <a:close/>
                    <a:moveTo>
                      <a:pt x="4474" y="1936"/>
                    </a:moveTo>
                    <a:lnTo>
                      <a:pt x="3676" y="1936"/>
                    </a:lnTo>
                    <a:lnTo>
                      <a:pt x="3676" y="1138"/>
                    </a:lnTo>
                    <a:lnTo>
                      <a:pt x="4474" y="1138"/>
                    </a:lnTo>
                    <a:lnTo>
                      <a:pt x="4474" y="1936"/>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defPPr>
                  <a:defRPr lang="ja-JP"/>
                </a:defPPr>
                <a:lvl1pPr algn="l" rtl="0" fontAlgn="base">
                  <a:lnSpc>
                    <a:spcPct val="90000"/>
                  </a:lnSpc>
                  <a:spcBef>
                    <a:spcPct val="0"/>
                  </a:spcBef>
                  <a:spcAft>
                    <a:spcPct val="0"/>
                  </a:spcAft>
                  <a:defRPr kumimoji="1" sz="2600" kern="1200">
                    <a:solidFill>
                      <a:schemeClr val="tx2"/>
                    </a:solidFill>
                    <a:latin typeface="HGPｺﾞｼｯｸE" pitchFamily="50" charset="-128"/>
                    <a:ea typeface="HGPｺﾞｼｯｸE" pitchFamily="50" charset="-128"/>
                    <a:cs typeface="+mn-cs"/>
                  </a:defRPr>
                </a:lvl1pPr>
                <a:lvl2pPr marL="457200" algn="l" rtl="0" fontAlgn="base">
                  <a:lnSpc>
                    <a:spcPct val="90000"/>
                  </a:lnSpc>
                  <a:spcBef>
                    <a:spcPct val="0"/>
                  </a:spcBef>
                  <a:spcAft>
                    <a:spcPct val="0"/>
                  </a:spcAft>
                  <a:defRPr kumimoji="1" sz="2600" kern="1200">
                    <a:solidFill>
                      <a:schemeClr val="tx2"/>
                    </a:solidFill>
                    <a:latin typeface="HGPｺﾞｼｯｸE" pitchFamily="50" charset="-128"/>
                    <a:ea typeface="HGPｺﾞｼｯｸE" pitchFamily="50" charset="-128"/>
                    <a:cs typeface="+mn-cs"/>
                  </a:defRPr>
                </a:lvl2pPr>
                <a:lvl3pPr marL="914400" algn="l" rtl="0" fontAlgn="base">
                  <a:lnSpc>
                    <a:spcPct val="90000"/>
                  </a:lnSpc>
                  <a:spcBef>
                    <a:spcPct val="0"/>
                  </a:spcBef>
                  <a:spcAft>
                    <a:spcPct val="0"/>
                  </a:spcAft>
                  <a:defRPr kumimoji="1" sz="2600" kern="1200">
                    <a:solidFill>
                      <a:schemeClr val="tx2"/>
                    </a:solidFill>
                    <a:latin typeface="HGPｺﾞｼｯｸE" pitchFamily="50" charset="-128"/>
                    <a:ea typeface="HGPｺﾞｼｯｸE" pitchFamily="50" charset="-128"/>
                    <a:cs typeface="+mn-cs"/>
                  </a:defRPr>
                </a:lvl3pPr>
                <a:lvl4pPr marL="1371600" algn="l" rtl="0" fontAlgn="base">
                  <a:lnSpc>
                    <a:spcPct val="90000"/>
                  </a:lnSpc>
                  <a:spcBef>
                    <a:spcPct val="0"/>
                  </a:spcBef>
                  <a:spcAft>
                    <a:spcPct val="0"/>
                  </a:spcAft>
                  <a:defRPr kumimoji="1" sz="2600" kern="1200">
                    <a:solidFill>
                      <a:schemeClr val="tx2"/>
                    </a:solidFill>
                    <a:latin typeface="HGPｺﾞｼｯｸE" pitchFamily="50" charset="-128"/>
                    <a:ea typeface="HGPｺﾞｼｯｸE" pitchFamily="50" charset="-128"/>
                    <a:cs typeface="+mn-cs"/>
                  </a:defRPr>
                </a:lvl4pPr>
                <a:lvl5pPr marL="1828800" algn="l" rtl="0" fontAlgn="base">
                  <a:lnSpc>
                    <a:spcPct val="90000"/>
                  </a:lnSpc>
                  <a:spcBef>
                    <a:spcPct val="0"/>
                  </a:spcBef>
                  <a:spcAft>
                    <a:spcPct val="0"/>
                  </a:spcAft>
                  <a:defRPr kumimoji="1" sz="2600" kern="1200">
                    <a:solidFill>
                      <a:schemeClr val="tx2"/>
                    </a:solidFill>
                    <a:latin typeface="HGPｺﾞｼｯｸE" pitchFamily="50" charset="-128"/>
                    <a:ea typeface="HGPｺﾞｼｯｸE" pitchFamily="50" charset="-128"/>
                    <a:cs typeface="+mn-cs"/>
                  </a:defRPr>
                </a:lvl5pPr>
                <a:lvl6pPr marL="2286000" algn="l" defTabSz="914400" rtl="0" eaLnBrk="1" latinLnBrk="0" hangingPunct="1">
                  <a:defRPr kumimoji="1" sz="2600" kern="1200">
                    <a:solidFill>
                      <a:schemeClr val="tx2"/>
                    </a:solidFill>
                    <a:latin typeface="HGPｺﾞｼｯｸE" pitchFamily="50" charset="-128"/>
                    <a:ea typeface="HGPｺﾞｼｯｸE" pitchFamily="50" charset="-128"/>
                    <a:cs typeface="+mn-cs"/>
                  </a:defRPr>
                </a:lvl6pPr>
                <a:lvl7pPr marL="2743200" algn="l" defTabSz="914400" rtl="0" eaLnBrk="1" latinLnBrk="0" hangingPunct="1">
                  <a:defRPr kumimoji="1" sz="2600" kern="1200">
                    <a:solidFill>
                      <a:schemeClr val="tx2"/>
                    </a:solidFill>
                    <a:latin typeface="HGPｺﾞｼｯｸE" pitchFamily="50" charset="-128"/>
                    <a:ea typeface="HGPｺﾞｼｯｸE" pitchFamily="50" charset="-128"/>
                    <a:cs typeface="+mn-cs"/>
                  </a:defRPr>
                </a:lvl7pPr>
                <a:lvl8pPr marL="3200400" algn="l" defTabSz="914400" rtl="0" eaLnBrk="1" latinLnBrk="0" hangingPunct="1">
                  <a:defRPr kumimoji="1" sz="2600" kern="1200">
                    <a:solidFill>
                      <a:schemeClr val="tx2"/>
                    </a:solidFill>
                    <a:latin typeface="HGPｺﾞｼｯｸE" pitchFamily="50" charset="-128"/>
                    <a:ea typeface="HGPｺﾞｼｯｸE" pitchFamily="50" charset="-128"/>
                    <a:cs typeface="+mn-cs"/>
                  </a:defRPr>
                </a:lvl8pPr>
                <a:lvl9pPr marL="3657600" algn="l" defTabSz="914400" rtl="0" eaLnBrk="1" latinLnBrk="0" hangingPunct="1">
                  <a:defRPr kumimoji="1" sz="2600" kern="1200">
                    <a:solidFill>
                      <a:schemeClr val="tx2"/>
                    </a:solidFill>
                    <a:latin typeface="HGPｺﾞｼｯｸE" pitchFamily="50" charset="-128"/>
                    <a:ea typeface="HGPｺﾞｼｯｸE" pitchFamily="50" charset="-128"/>
                    <a:cs typeface="+mn-cs"/>
                  </a:defRPr>
                </a:lvl9pPr>
              </a:lstStyle>
              <a:p>
                <a:endParaRPr lang="ja-JP" altLang="en-US">
                  <a:latin typeface="Meiryo UI" panose="020B0604030504040204" pitchFamily="50" charset="-128"/>
                  <a:ea typeface="Meiryo UI" panose="020B0604030504040204" pitchFamily="50" charset="-128"/>
                </a:endParaRPr>
              </a:p>
            </p:txBody>
          </p:sp>
          <p:sp>
            <p:nvSpPr>
              <p:cNvPr id="205" name="テキスト ボックス 204">
                <a:extLst>
                  <a:ext uri="{FF2B5EF4-FFF2-40B4-BE49-F238E27FC236}">
                    <a16:creationId xmlns:a16="http://schemas.microsoft.com/office/drawing/2014/main" id="{DC517F69-E6BB-45F3-9FF8-F45BD9C5C38A}"/>
                  </a:ext>
                </a:extLst>
              </p:cNvPr>
              <p:cNvSpPr txBox="1"/>
              <p:nvPr/>
            </p:nvSpPr>
            <p:spPr>
              <a:xfrm>
                <a:off x="670054" y="4302517"/>
                <a:ext cx="680411" cy="400457"/>
              </a:xfrm>
              <a:prstGeom prst="rect">
                <a:avLst/>
              </a:prstGeom>
              <a:noFill/>
            </p:spPr>
            <p:txBody>
              <a:bodyPr wrap="square" lIns="179285" tIns="143428" rIns="179285" bIns="143428" rtlCol="0">
                <a:spAutoFit/>
              </a:bodyPr>
              <a:lstStyle/>
              <a:p>
                <a:pPr defTabSz="914344">
                  <a:lnSpc>
                    <a:spcPct val="90000"/>
                  </a:lnSpc>
                  <a:spcAft>
                    <a:spcPts val="588"/>
                  </a:spcAft>
                  <a:defRPr/>
                </a:pPr>
                <a:r>
                  <a:rPr kumimoji="1" lang="ja-JP" altLang="en-US" sz="800" u="sng" dirty="0">
                    <a:solidFill>
                      <a:prstClr val="black"/>
                    </a:solidFill>
                    <a:latin typeface="Meiryo UI" panose="020B0604030504040204" pitchFamily="50" charset="-128"/>
                    <a:ea typeface="Meiryo UI" panose="020B0604030504040204" pitchFamily="50" charset="-128"/>
                  </a:rPr>
                  <a:t>自宅</a:t>
                </a:r>
              </a:p>
            </p:txBody>
          </p:sp>
          <p:sp>
            <p:nvSpPr>
              <p:cNvPr id="206" name="テキスト ボックス 205">
                <a:extLst>
                  <a:ext uri="{FF2B5EF4-FFF2-40B4-BE49-F238E27FC236}">
                    <a16:creationId xmlns:a16="http://schemas.microsoft.com/office/drawing/2014/main" id="{CA1744A5-3D24-4BCF-A47F-CBD8EF232031}"/>
                  </a:ext>
                </a:extLst>
              </p:cNvPr>
              <p:cNvSpPr txBox="1"/>
              <p:nvPr/>
            </p:nvSpPr>
            <p:spPr>
              <a:xfrm>
                <a:off x="1382315" y="4301880"/>
                <a:ext cx="757307" cy="540080"/>
              </a:xfrm>
              <a:prstGeom prst="rect">
                <a:avLst/>
              </a:prstGeom>
              <a:noFill/>
            </p:spPr>
            <p:txBody>
              <a:bodyPr wrap="square" lIns="179285" tIns="143428" rIns="179285" bIns="143428" rtlCol="0">
                <a:spAutoFit/>
              </a:bodyPr>
              <a:lstStyle/>
              <a:p>
                <a:pPr algn="ctr" defTabSz="914344">
                  <a:lnSpc>
                    <a:spcPct val="50000"/>
                  </a:lnSpc>
                  <a:spcAft>
                    <a:spcPts val="588"/>
                  </a:spcAft>
                  <a:defRPr/>
                </a:pPr>
                <a:r>
                  <a:rPr kumimoji="1" lang="ja-JP" altLang="en-US" sz="800" u="sng" dirty="0">
                    <a:solidFill>
                      <a:prstClr val="black"/>
                    </a:solidFill>
                    <a:latin typeface="Meiryo UI" panose="020B0604030504040204" pitchFamily="50" charset="-128"/>
                    <a:ea typeface="Meiryo UI" panose="020B0604030504040204" pitchFamily="50" charset="-128"/>
                  </a:rPr>
                  <a:t>出先</a:t>
                </a:r>
                <a:endParaRPr kumimoji="1" lang="en-US" altLang="ja-JP" sz="800" u="sng" dirty="0">
                  <a:solidFill>
                    <a:prstClr val="black"/>
                  </a:solidFill>
                  <a:latin typeface="Meiryo UI" panose="020B0604030504040204" pitchFamily="50" charset="-128"/>
                  <a:ea typeface="Meiryo UI" panose="020B0604030504040204" pitchFamily="50" charset="-128"/>
                </a:endParaRPr>
              </a:p>
              <a:p>
                <a:pPr algn="ctr" defTabSz="914344">
                  <a:lnSpc>
                    <a:spcPct val="50000"/>
                  </a:lnSpc>
                  <a:spcAft>
                    <a:spcPts val="588"/>
                  </a:spcAft>
                  <a:defRPr/>
                </a:pPr>
                <a:r>
                  <a:rPr kumimoji="1" lang="ja-JP" altLang="en-US" sz="800" u="sng" dirty="0">
                    <a:solidFill>
                      <a:prstClr val="black"/>
                    </a:solidFill>
                    <a:latin typeface="Meiryo UI" panose="020B0604030504040204" pitchFamily="50" charset="-128"/>
                    <a:ea typeface="Meiryo UI" panose="020B0604030504040204" pitchFamily="50" charset="-128"/>
                  </a:rPr>
                  <a:t>出張先</a:t>
                </a:r>
              </a:p>
            </p:txBody>
          </p:sp>
          <p:grpSp>
            <p:nvGrpSpPr>
              <p:cNvPr id="207" name="グループ化 206">
                <a:extLst>
                  <a:ext uri="{FF2B5EF4-FFF2-40B4-BE49-F238E27FC236}">
                    <a16:creationId xmlns:a16="http://schemas.microsoft.com/office/drawing/2014/main" id="{8FE7E6BD-2B43-486A-B0C2-78FD32FDDF31}"/>
                  </a:ext>
                </a:extLst>
              </p:cNvPr>
              <p:cNvGrpSpPr/>
              <p:nvPr/>
            </p:nvGrpSpPr>
            <p:grpSpPr>
              <a:xfrm>
                <a:off x="303061" y="4844773"/>
                <a:ext cx="410360" cy="266177"/>
                <a:chOff x="1937657" y="5067529"/>
                <a:chExt cx="939600" cy="533141"/>
              </a:xfrm>
              <a:solidFill>
                <a:schemeClr val="tx1"/>
              </a:solidFill>
            </p:grpSpPr>
            <p:sp>
              <p:nvSpPr>
                <p:cNvPr id="208" name="Oval 70">
                  <a:extLst>
                    <a:ext uri="{FF2B5EF4-FFF2-40B4-BE49-F238E27FC236}">
                      <a16:creationId xmlns:a16="http://schemas.microsoft.com/office/drawing/2014/main" id="{47AE0EE8-22B4-48D6-AF55-9E9F5184A6A0}"/>
                    </a:ext>
                  </a:extLst>
                </p:cNvPr>
                <p:cNvSpPr>
                  <a:spLocks noChangeArrowheads="1"/>
                </p:cNvSpPr>
                <p:nvPr/>
              </p:nvSpPr>
              <p:spPr bwMode="auto">
                <a:xfrm>
                  <a:off x="2354898" y="5067529"/>
                  <a:ext cx="103502" cy="104041"/>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defPPr>
                    <a:defRPr lang="ja-JP"/>
                  </a:defPPr>
                  <a:lvl1pPr algn="l" rtl="0" fontAlgn="base">
                    <a:lnSpc>
                      <a:spcPct val="90000"/>
                    </a:lnSpc>
                    <a:spcBef>
                      <a:spcPct val="0"/>
                    </a:spcBef>
                    <a:spcAft>
                      <a:spcPct val="0"/>
                    </a:spcAft>
                    <a:defRPr kumimoji="1" sz="2600" kern="1200">
                      <a:solidFill>
                        <a:schemeClr val="tx2"/>
                      </a:solidFill>
                      <a:latin typeface="HGPｺﾞｼｯｸE" pitchFamily="50" charset="-128"/>
                      <a:ea typeface="HGPｺﾞｼｯｸE" pitchFamily="50" charset="-128"/>
                      <a:cs typeface="+mn-cs"/>
                    </a:defRPr>
                  </a:lvl1pPr>
                  <a:lvl2pPr marL="457200" algn="l" rtl="0" fontAlgn="base">
                    <a:lnSpc>
                      <a:spcPct val="90000"/>
                    </a:lnSpc>
                    <a:spcBef>
                      <a:spcPct val="0"/>
                    </a:spcBef>
                    <a:spcAft>
                      <a:spcPct val="0"/>
                    </a:spcAft>
                    <a:defRPr kumimoji="1" sz="2600" kern="1200">
                      <a:solidFill>
                        <a:schemeClr val="tx2"/>
                      </a:solidFill>
                      <a:latin typeface="HGPｺﾞｼｯｸE" pitchFamily="50" charset="-128"/>
                      <a:ea typeface="HGPｺﾞｼｯｸE" pitchFamily="50" charset="-128"/>
                      <a:cs typeface="+mn-cs"/>
                    </a:defRPr>
                  </a:lvl2pPr>
                  <a:lvl3pPr marL="914400" algn="l" rtl="0" fontAlgn="base">
                    <a:lnSpc>
                      <a:spcPct val="90000"/>
                    </a:lnSpc>
                    <a:spcBef>
                      <a:spcPct val="0"/>
                    </a:spcBef>
                    <a:spcAft>
                      <a:spcPct val="0"/>
                    </a:spcAft>
                    <a:defRPr kumimoji="1" sz="2600" kern="1200">
                      <a:solidFill>
                        <a:schemeClr val="tx2"/>
                      </a:solidFill>
                      <a:latin typeface="HGPｺﾞｼｯｸE" pitchFamily="50" charset="-128"/>
                      <a:ea typeface="HGPｺﾞｼｯｸE" pitchFamily="50" charset="-128"/>
                      <a:cs typeface="+mn-cs"/>
                    </a:defRPr>
                  </a:lvl3pPr>
                  <a:lvl4pPr marL="1371600" algn="l" rtl="0" fontAlgn="base">
                    <a:lnSpc>
                      <a:spcPct val="90000"/>
                    </a:lnSpc>
                    <a:spcBef>
                      <a:spcPct val="0"/>
                    </a:spcBef>
                    <a:spcAft>
                      <a:spcPct val="0"/>
                    </a:spcAft>
                    <a:defRPr kumimoji="1" sz="2600" kern="1200">
                      <a:solidFill>
                        <a:schemeClr val="tx2"/>
                      </a:solidFill>
                      <a:latin typeface="HGPｺﾞｼｯｸE" pitchFamily="50" charset="-128"/>
                      <a:ea typeface="HGPｺﾞｼｯｸE" pitchFamily="50" charset="-128"/>
                      <a:cs typeface="+mn-cs"/>
                    </a:defRPr>
                  </a:lvl4pPr>
                  <a:lvl5pPr marL="1828800" algn="l" rtl="0" fontAlgn="base">
                    <a:lnSpc>
                      <a:spcPct val="90000"/>
                    </a:lnSpc>
                    <a:spcBef>
                      <a:spcPct val="0"/>
                    </a:spcBef>
                    <a:spcAft>
                      <a:spcPct val="0"/>
                    </a:spcAft>
                    <a:defRPr kumimoji="1" sz="2600" kern="1200">
                      <a:solidFill>
                        <a:schemeClr val="tx2"/>
                      </a:solidFill>
                      <a:latin typeface="HGPｺﾞｼｯｸE" pitchFamily="50" charset="-128"/>
                      <a:ea typeface="HGPｺﾞｼｯｸE" pitchFamily="50" charset="-128"/>
                      <a:cs typeface="+mn-cs"/>
                    </a:defRPr>
                  </a:lvl5pPr>
                  <a:lvl6pPr marL="2286000" algn="l" defTabSz="914400" rtl="0" eaLnBrk="1" latinLnBrk="0" hangingPunct="1">
                    <a:defRPr kumimoji="1" sz="2600" kern="1200">
                      <a:solidFill>
                        <a:schemeClr val="tx2"/>
                      </a:solidFill>
                      <a:latin typeface="HGPｺﾞｼｯｸE" pitchFamily="50" charset="-128"/>
                      <a:ea typeface="HGPｺﾞｼｯｸE" pitchFamily="50" charset="-128"/>
                      <a:cs typeface="+mn-cs"/>
                    </a:defRPr>
                  </a:lvl6pPr>
                  <a:lvl7pPr marL="2743200" algn="l" defTabSz="914400" rtl="0" eaLnBrk="1" latinLnBrk="0" hangingPunct="1">
                    <a:defRPr kumimoji="1" sz="2600" kern="1200">
                      <a:solidFill>
                        <a:schemeClr val="tx2"/>
                      </a:solidFill>
                      <a:latin typeface="HGPｺﾞｼｯｸE" pitchFamily="50" charset="-128"/>
                      <a:ea typeface="HGPｺﾞｼｯｸE" pitchFamily="50" charset="-128"/>
                      <a:cs typeface="+mn-cs"/>
                    </a:defRPr>
                  </a:lvl7pPr>
                  <a:lvl8pPr marL="3200400" algn="l" defTabSz="914400" rtl="0" eaLnBrk="1" latinLnBrk="0" hangingPunct="1">
                    <a:defRPr kumimoji="1" sz="2600" kern="1200">
                      <a:solidFill>
                        <a:schemeClr val="tx2"/>
                      </a:solidFill>
                      <a:latin typeface="HGPｺﾞｼｯｸE" pitchFamily="50" charset="-128"/>
                      <a:ea typeface="HGPｺﾞｼｯｸE" pitchFamily="50" charset="-128"/>
                      <a:cs typeface="+mn-cs"/>
                    </a:defRPr>
                  </a:lvl8pPr>
                  <a:lvl9pPr marL="3657600" algn="l" defTabSz="914400" rtl="0" eaLnBrk="1" latinLnBrk="0" hangingPunct="1">
                    <a:defRPr kumimoji="1" sz="2600" kern="1200">
                      <a:solidFill>
                        <a:schemeClr val="tx2"/>
                      </a:solidFill>
                      <a:latin typeface="HGPｺﾞｼｯｸE" pitchFamily="50" charset="-128"/>
                      <a:ea typeface="HGPｺﾞｼｯｸE" pitchFamily="50" charset="-128"/>
                      <a:cs typeface="+mn-cs"/>
                    </a:defRPr>
                  </a:lvl9pPr>
                </a:lstStyle>
                <a:p>
                  <a:endParaRPr lang="ja-JP" altLang="en-US">
                    <a:latin typeface="Meiryo UI" panose="020B0604030504040204" pitchFamily="50" charset="-128"/>
                    <a:ea typeface="Meiryo UI" panose="020B0604030504040204" pitchFamily="50" charset="-128"/>
                  </a:endParaRPr>
                </a:p>
              </p:txBody>
            </p:sp>
            <p:sp>
              <p:nvSpPr>
                <p:cNvPr id="209" name="Oval 71">
                  <a:extLst>
                    <a:ext uri="{FF2B5EF4-FFF2-40B4-BE49-F238E27FC236}">
                      <a16:creationId xmlns:a16="http://schemas.microsoft.com/office/drawing/2014/main" id="{C2F7097A-A722-40E9-A444-3F1449788D58}"/>
                    </a:ext>
                  </a:extLst>
                </p:cNvPr>
                <p:cNvSpPr>
                  <a:spLocks noChangeArrowheads="1"/>
                </p:cNvSpPr>
                <p:nvPr/>
              </p:nvSpPr>
              <p:spPr bwMode="auto">
                <a:xfrm>
                  <a:off x="2731708" y="5151085"/>
                  <a:ext cx="111049" cy="112127"/>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defPPr>
                    <a:defRPr lang="ja-JP"/>
                  </a:defPPr>
                  <a:lvl1pPr algn="l" rtl="0" fontAlgn="base">
                    <a:lnSpc>
                      <a:spcPct val="90000"/>
                    </a:lnSpc>
                    <a:spcBef>
                      <a:spcPct val="0"/>
                    </a:spcBef>
                    <a:spcAft>
                      <a:spcPct val="0"/>
                    </a:spcAft>
                    <a:defRPr kumimoji="1" sz="2600" kern="1200">
                      <a:solidFill>
                        <a:schemeClr val="tx2"/>
                      </a:solidFill>
                      <a:latin typeface="HGPｺﾞｼｯｸE" pitchFamily="50" charset="-128"/>
                      <a:ea typeface="HGPｺﾞｼｯｸE" pitchFamily="50" charset="-128"/>
                      <a:cs typeface="+mn-cs"/>
                    </a:defRPr>
                  </a:lvl1pPr>
                  <a:lvl2pPr marL="457200" algn="l" rtl="0" fontAlgn="base">
                    <a:lnSpc>
                      <a:spcPct val="90000"/>
                    </a:lnSpc>
                    <a:spcBef>
                      <a:spcPct val="0"/>
                    </a:spcBef>
                    <a:spcAft>
                      <a:spcPct val="0"/>
                    </a:spcAft>
                    <a:defRPr kumimoji="1" sz="2600" kern="1200">
                      <a:solidFill>
                        <a:schemeClr val="tx2"/>
                      </a:solidFill>
                      <a:latin typeface="HGPｺﾞｼｯｸE" pitchFamily="50" charset="-128"/>
                      <a:ea typeface="HGPｺﾞｼｯｸE" pitchFamily="50" charset="-128"/>
                      <a:cs typeface="+mn-cs"/>
                    </a:defRPr>
                  </a:lvl2pPr>
                  <a:lvl3pPr marL="914400" algn="l" rtl="0" fontAlgn="base">
                    <a:lnSpc>
                      <a:spcPct val="90000"/>
                    </a:lnSpc>
                    <a:spcBef>
                      <a:spcPct val="0"/>
                    </a:spcBef>
                    <a:spcAft>
                      <a:spcPct val="0"/>
                    </a:spcAft>
                    <a:defRPr kumimoji="1" sz="2600" kern="1200">
                      <a:solidFill>
                        <a:schemeClr val="tx2"/>
                      </a:solidFill>
                      <a:latin typeface="HGPｺﾞｼｯｸE" pitchFamily="50" charset="-128"/>
                      <a:ea typeface="HGPｺﾞｼｯｸE" pitchFamily="50" charset="-128"/>
                      <a:cs typeface="+mn-cs"/>
                    </a:defRPr>
                  </a:lvl3pPr>
                  <a:lvl4pPr marL="1371600" algn="l" rtl="0" fontAlgn="base">
                    <a:lnSpc>
                      <a:spcPct val="90000"/>
                    </a:lnSpc>
                    <a:spcBef>
                      <a:spcPct val="0"/>
                    </a:spcBef>
                    <a:spcAft>
                      <a:spcPct val="0"/>
                    </a:spcAft>
                    <a:defRPr kumimoji="1" sz="2600" kern="1200">
                      <a:solidFill>
                        <a:schemeClr val="tx2"/>
                      </a:solidFill>
                      <a:latin typeface="HGPｺﾞｼｯｸE" pitchFamily="50" charset="-128"/>
                      <a:ea typeface="HGPｺﾞｼｯｸE" pitchFamily="50" charset="-128"/>
                      <a:cs typeface="+mn-cs"/>
                    </a:defRPr>
                  </a:lvl4pPr>
                  <a:lvl5pPr marL="1828800" algn="l" rtl="0" fontAlgn="base">
                    <a:lnSpc>
                      <a:spcPct val="90000"/>
                    </a:lnSpc>
                    <a:spcBef>
                      <a:spcPct val="0"/>
                    </a:spcBef>
                    <a:spcAft>
                      <a:spcPct val="0"/>
                    </a:spcAft>
                    <a:defRPr kumimoji="1" sz="2600" kern="1200">
                      <a:solidFill>
                        <a:schemeClr val="tx2"/>
                      </a:solidFill>
                      <a:latin typeface="HGPｺﾞｼｯｸE" pitchFamily="50" charset="-128"/>
                      <a:ea typeface="HGPｺﾞｼｯｸE" pitchFamily="50" charset="-128"/>
                      <a:cs typeface="+mn-cs"/>
                    </a:defRPr>
                  </a:lvl5pPr>
                  <a:lvl6pPr marL="2286000" algn="l" defTabSz="914400" rtl="0" eaLnBrk="1" latinLnBrk="0" hangingPunct="1">
                    <a:defRPr kumimoji="1" sz="2600" kern="1200">
                      <a:solidFill>
                        <a:schemeClr val="tx2"/>
                      </a:solidFill>
                      <a:latin typeface="HGPｺﾞｼｯｸE" pitchFamily="50" charset="-128"/>
                      <a:ea typeface="HGPｺﾞｼｯｸE" pitchFamily="50" charset="-128"/>
                      <a:cs typeface="+mn-cs"/>
                    </a:defRPr>
                  </a:lvl6pPr>
                  <a:lvl7pPr marL="2743200" algn="l" defTabSz="914400" rtl="0" eaLnBrk="1" latinLnBrk="0" hangingPunct="1">
                    <a:defRPr kumimoji="1" sz="2600" kern="1200">
                      <a:solidFill>
                        <a:schemeClr val="tx2"/>
                      </a:solidFill>
                      <a:latin typeface="HGPｺﾞｼｯｸE" pitchFamily="50" charset="-128"/>
                      <a:ea typeface="HGPｺﾞｼｯｸE" pitchFamily="50" charset="-128"/>
                      <a:cs typeface="+mn-cs"/>
                    </a:defRPr>
                  </a:lvl7pPr>
                  <a:lvl8pPr marL="3200400" algn="l" defTabSz="914400" rtl="0" eaLnBrk="1" latinLnBrk="0" hangingPunct="1">
                    <a:defRPr kumimoji="1" sz="2600" kern="1200">
                      <a:solidFill>
                        <a:schemeClr val="tx2"/>
                      </a:solidFill>
                      <a:latin typeface="HGPｺﾞｼｯｸE" pitchFamily="50" charset="-128"/>
                      <a:ea typeface="HGPｺﾞｼｯｸE" pitchFamily="50" charset="-128"/>
                      <a:cs typeface="+mn-cs"/>
                    </a:defRPr>
                  </a:lvl8pPr>
                  <a:lvl9pPr marL="3657600" algn="l" defTabSz="914400" rtl="0" eaLnBrk="1" latinLnBrk="0" hangingPunct="1">
                    <a:defRPr kumimoji="1" sz="2600" kern="1200">
                      <a:solidFill>
                        <a:schemeClr val="tx2"/>
                      </a:solidFill>
                      <a:latin typeface="HGPｺﾞｼｯｸE" pitchFamily="50" charset="-128"/>
                      <a:ea typeface="HGPｺﾞｼｯｸE" pitchFamily="50" charset="-128"/>
                      <a:cs typeface="+mn-cs"/>
                    </a:defRPr>
                  </a:lvl9pPr>
                </a:lstStyle>
                <a:p>
                  <a:endParaRPr lang="ja-JP" altLang="en-US">
                    <a:latin typeface="Meiryo UI" panose="020B0604030504040204" pitchFamily="50" charset="-128"/>
                    <a:ea typeface="Meiryo UI" panose="020B0604030504040204" pitchFamily="50" charset="-128"/>
                  </a:endParaRPr>
                </a:p>
              </p:txBody>
            </p:sp>
            <p:sp>
              <p:nvSpPr>
                <p:cNvPr id="210" name="Freeform 72">
                  <a:extLst>
                    <a:ext uri="{FF2B5EF4-FFF2-40B4-BE49-F238E27FC236}">
                      <a16:creationId xmlns:a16="http://schemas.microsoft.com/office/drawing/2014/main" id="{E1D24119-A8A6-4D6F-988E-21ED08C66F65}"/>
                    </a:ext>
                  </a:extLst>
                </p:cNvPr>
                <p:cNvSpPr>
                  <a:spLocks noEditPoints="1"/>
                </p:cNvSpPr>
                <p:nvPr/>
              </p:nvSpPr>
              <p:spPr bwMode="auto">
                <a:xfrm>
                  <a:off x="1937657" y="5174265"/>
                  <a:ext cx="939600" cy="426405"/>
                </a:xfrm>
                <a:custGeom>
                  <a:avLst/>
                  <a:gdLst/>
                  <a:ahLst/>
                  <a:cxnLst>
                    <a:cxn ang="0">
                      <a:pos x="677" y="75"/>
                    </a:cxn>
                    <a:cxn ang="0">
                      <a:pos x="606" y="114"/>
                    </a:cxn>
                    <a:cxn ang="0">
                      <a:pos x="604" y="51"/>
                    </a:cxn>
                    <a:cxn ang="0">
                      <a:pos x="566" y="148"/>
                    </a:cxn>
                    <a:cxn ang="0">
                      <a:pos x="566" y="148"/>
                    </a:cxn>
                    <a:cxn ang="0">
                      <a:pos x="566" y="148"/>
                    </a:cxn>
                    <a:cxn ang="0">
                      <a:pos x="424" y="147"/>
                    </a:cxn>
                    <a:cxn ang="0">
                      <a:pos x="439" y="110"/>
                    </a:cxn>
                    <a:cxn ang="0">
                      <a:pos x="518" y="44"/>
                    </a:cxn>
                    <a:cxn ang="0">
                      <a:pos x="490" y="31"/>
                    </a:cxn>
                    <a:cxn ang="0">
                      <a:pos x="435" y="24"/>
                    </a:cxn>
                    <a:cxn ang="0">
                      <a:pos x="306" y="24"/>
                    </a:cxn>
                    <a:cxn ang="0">
                      <a:pos x="271" y="15"/>
                    </a:cxn>
                    <a:cxn ang="0">
                      <a:pos x="241" y="16"/>
                    </a:cxn>
                    <a:cxn ang="0">
                      <a:pos x="287" y="103"/>
                    </a:cxn>
                    <a:cxn ang="0">
                      <a:pos x="319" y="147"/>
                    </a:cxn>
                    <a:cxn ang="0">
                      <a:pos x="191" y="100"/>
                    </a:cxn>
                    <a:cxn ang="0">
                      <a:pos x="166" y="87"/>
                    </a:cxn>
                    <a:cxn ang="0">
                      <a:pos x="99" y="88"/>
                    </a:cxn>
                    <a:cxn ang="0">
                      <a:pos x="49" y="69"/>
                    </a:cxn>
                    <a:cxn ang="0">
                      <a:pos x="2" y="126"/>
                    </a:cxn>
                    <a:cxn ang="0">
                      <a:pos x="33" y="216"/>
                    </a:cxn>
                    <a:cxn ang="0">
                      <a:pos x="25" y="241"/>
                    </a:cxn>
                    <a:cxn ang="0">
                      <a:pos x="370" y="335"/>
                    </a:cxn>
                    <a:cxn ang="0">
                      <a:pos x="715" y="241"/>
                    </a:cxn>
                    <a:cxn ang="0">
                      <a:pos x="725" y="201"/>
                    </a:cxn>
                    <a:cxn ang="0">
                      <a:pos x="688" y="75"/>
                    </a:cxn>
                    <a:cxn ang="0">
                      <a:pos x="631" y="141"/>
                    </a:cxn>
                    <a:cxn ang="0">
                      <a:pos x="604" y="169"/>
                    </a:cxn>
                    <a:cxn ang="0">
                      <a:pos x="593" y="166"/>
                    </a:cxn>
                    <a:cxn ang="0">
                      <a:pos x="118" y="173"/>
                    </a:cxn>
                    <a:cxn ang="0">
                      <a:pos x="101" y="151"/>
                    </a:cxn>
                    <a:cxn ang="0">
                      <a:pos x="45" y="241"/>
                    </a:cxn>
                    <a:cxn ang="0">
                      <a:pos x="116" y="239"/>
                    </a:cxn>
                    <a:cxn ang="0">
                      <a:pos x="124" y="211"/>
                    </a:cxn>
                    <a:cxn ang="0">
                      <a:pos x="370" y="166"/>
                    </a:cxn>
                    <a:cxn ang="0">
                      <a:pos x="589" y="196"/>
                    </a:cxn>
                    <a:cxn ang="0">
                      <a:pos x="590" y="225"/>
                    </a:cxn>
                    <a:cxn ang="0">
                      <a:pos x="695" y="241"/>
                    </a:cxn>
                  </a:cxnLst>
                  <a:rect l="0" t="0" r="r" b="b"/>
                  <a:pathLst>
                    <a:path w="738" h="335">
                      <a:moveTo>
                        <a:pt x="688" y="75"/>
                      </a:moveTo>
                      <a:cubicBezTo>
                        <a:pt x="677" y="75"/>
                        <a:pt x="677" y="75"/>
                        <a:pt x="677" y="75"/>
                      </a:cubicBezTo>
                      <a:cubicBezTo>
                        <a:pt x="664" y="75"/>
                        <a:pt x="652" y="80"/>
                        <a:pt x="643" y="88"/>
                      </a:cubicBezTo>
                      <a:cubicBezTo>
                        <a:pt x="606" y="114"/>
                        <a:pt x="606" y="114"/>
                        <a:pt x="606" y="114"/>
                      </a:cubicBezTo>
                      <a:cubicBezTo>
                        <a:pt x="615" y="68"/>
                        <a:pt x="615" y="68"/>
                        <a:pt x="615" y="68"/>
                      </a:cubicBezTo>
                      <a:cubicBezTo>
                        <a:pt x="617" y="60"/>
                        <a:pt x="612" y="52"/>
                        <a:pt x="604" y="51"/>
                      </a:cubicBezTo>
                      <a:cubicBezTo>
                        <a:pt x="596" y="49"/>
                        <a:pt x="589" y="54"/>
                        <a:pt x="587" y="62"/>
                      </a:cubicBezTo>
                      <a:cubicBezTo>
                        <a:pt x="566" y="148"/>
                        <a:pt x="566" y="148"/>
                        <a:pt x="566" y="148"/>
                      </a:cubicBezTo>
                      <a:cubicBezTo>
                        <a:pt x="566" y="148"/>
                        <a:pt x="566" y="148"/>
                        <a:pt x="566" y="148"/>
                      </a:cubicBezTo>
                      <a:cubicBezTo>
                        <a:pt x="566" y="148"/>
                        <a:pt x="566" y="148"/>
                        <a:pt x="566" y="148"/>
                      </a:cubicBezTo>
                      <a:cubicBezTo>
                        <a:pt x="566" y="148"/>
                        <a:pt x="566" y="148"/>
                        <a:pt x="566" y="148"/>
                      </a:cubicBezTo>
                      <a:cubicBezTo>
                        <a:pt x="566" y="148"/>
                        <a:pt x="566" y="148"/>
                        <a:pt x="566" y="148"/>
                      </a:cubicBezTo>
                      <a:cubicBezTo>
                        <a:pt x="565" y="153"/>
                        <a:pt x="566" y="158"/>
                        <a:pt x="569" y="162"/>
                      </a:cubicBezTo>
                      <a:cubicBezTo>
                        <a:pt x="526" y="154"/>
                        <a:pt x="476" y="149"/>
                        <a:pt x="424" y="147"/>
                      </a:cubicBezTo>
                      <a:cubicBezTo>
                        <a:pt x="425" y="87"/>
                        <a:pt x="425" y="87"/>
                        <a:pt x="425" y="87"/>
                      </a:cubicBezTo>
                      <a:cubicBezTo>
                        <a:pt x="439" y="110"/>
                        <a:pt x="439" y="110"/>
                        <a:pt x="439" y="110"/>
                      </a:cubicBezTo>
                      <a:cubicBezTo>
                        <a:pt x="450" y="131"/>
                        <a:pt x="480" y="129"/>
                        <a:pt x="490" y="108"/>
                      </a:cubicBezTo>
                      <a:cubicBezTo>
                        <a:pt x="518" y="44"/>
                        <a:pt x="518" y="44"/>
                        <a:pt x="518" y="44"/>
                      </a:cubicBezTo>
                      <a:cubicBezTo>
                        <a:pt x="521" y="36"/>
                        <a:pt x="518" y="27"/>
                        <a:pt x="510" y="23"/>
                      </a:cubicBezTo>
                      <a:cubicBezTo>
                        <a:pt x="502" y="20"/>
                        <a:pt x="493" y="23"/>
                        <a:pt x="490" y="31"/>
                      </a:cubicBezTo>
                      <a:cubicBezTo>
                        <a:pt x="465" y="82"/>
                        <a:pt x="465" y="82"/>
                        <a:pt x="465" y="82"/>
                      </a:cubicBezTo>
                      <a:cubicBezTo>
                        <a:pt x="465" y="82"/>
                        <a:pt x="436" y="26"/>
                        <a:pt x="435" y="24"/>
                      </a:cubicBezTo>
                      <a:cubicBezTo>
                        <a:pt x="427" y="14"/>
                        <a:pt x="401" y="7"/>
                        <a:pt x="371" y="7"/>
                      </a:cubicBezTo>
                      <a:cubicBezTo>
                        <a:pt x="340" y="7"/>
                        <a:pt x="315" y="14"/>
                        <a:pt x="306" y="24"/>
                      </a:cubicBezTo>
                      <a:cubicBezTo>
                        <a:pt x="306" y="24"/>
                        <a:pt x="274" y="63"/>
                        <a:pt x="274" y="63"/>
                      </a:cubicBezTo>
                      <a:cubicBezTo>
                        <a:pt x="271" y="15"/>
                        <a:pt x="271" y="15"/>
                        <a:pt x="271" y="15"/>
                      </a:cubicBezTo>
                      <a:cubicBezTo>
                        <a:pt x="271" y="7"/>
                        <a:pt x="264" y="0"/>
                        <a:pt x="255" y="0"/>
                      </a:cubicBezTo>
                      <a:cubicBezTo>
                        <a:pt x="247" y="1"/>
                        <a:pt x="240" y="8"/>
                        <a:pt x="241" y="16"/>
                      </a:cubicBezTo>
                      <a:cubicBezTo>
                        <a:pt x="241" y="85"/>
                        <a:pt x="241" y="85"/>
                        <a:pt x="241" y="85"/>
                      </a:cubicBezTo>
                      <a:cubicBezTo>
                        <a:pt x="241" y="109"/>
                        <a:pt x="271" y="121"/>
                        <a:pt x="287" y="103"/>
                      </a:cubicBezTo>
                      <a:cubicBezTo>
                        <a:pt x="316" y="71"/>
                        <a:pt x="316" y="71"/>
                        <a:pt x="316" y="71"/>
                      </a:cubicBezTo>
                      <a:cubicBezTo>
                        <a:pt x="319" y="147"/>
                        <a:pt x="319" y="147"/>
                        <a:pt x="319" y="147"/>
                      </a:cubicBezTo>
                      <a:cubicBezTo>
                        <a:pt x="261" y="149"/>
                        <a:pt x="206" y="155"/>
                        <a:pt x="160" y="163"/>
                      </a:cubicBezTo>
                      <a:cubicBezTo>
                        <a:pt x="191" y="100"/>
                        <a:pt x="191" y="100"/>
                        <a:pt x="191" y="100"/>
                      </a:cubicBezTo>
                      <a:cubicBezTo>
                        <a:pt x="195" y="93"/>
                        <a:pt x="192" y="85"/>
                        <a:pt x="185" y="81"/>
                      </a:cubicBezTo>
                      <a:cubicBezTo>
                        <a:pt x="178" y="78"/>
                        <a:pt x="169" y="80"/>
                        <a:pt x="166" y="87"/>
                      </a:cubicBezTo>
                      <a:cubicBezTo>
                        <a:pt x="136" y="141"/>
                        <a:pt x="136" y="141"/>
                        <a:pt x="136" y="141"/>
                      </a:cubicBezTo>
                      <a:cubicBezTo>
                        <a:pt x="136" y="141"/>
                        <a:pt x="99" y="89"/>
                        <a:pt x="99" y="88"/>
                      </a:cubicBezTo>
                      <a:cubicBezTo>
                        <a:pt x="90" y="77"/>
                        <a:pt x="76" y="69"/>
                        <a:pt x="60" y="69"/>
                      </a:cubicBezTo>
                      <a:cubicBezTo>
                        <a:pt x="49" y="69"/>
                        <a:pt x="49" y="69"/>
                        <a:pt x="49" y="69"/>
                      </a:cubicBezTo>
                      <a:cubicBezTo>
                        <a:pt x="31" y="69"/>
                        <a:pt x="16" y="79"/>
                        <a:pt x="7" y="93"/>
                      </a:cubicBezTo>
                      <a:cubicBezTo>
                        <a:pt x="2" y="103"/>
                        <a:pt x="0" y="115"/>
                        <a:pt x="2" y="126"/>
                      </a:cubicBezTo>
                      <a:cubicBezTo>
                        <a:pt x="13" y="193"/>
                        <a:pt x="13" y="193"/>
                        <a:pt x="13" y="193"/>
                      </a:cubicBezTo>
                      <a:cubicBezTo>
                        <a:pt x="14" y="204"/>
                        <a:pt x="23" y="213"/>
                        <a:pt x="33" y="216"/>
                      </a:cubicBezTo>
                      <a:cubicBezTo>
                        <a:pt x="33" y="216"/>
                        <a:pt x="33" y="216"/>
                        <a:pt x="33" y="216"/>
                      </a:cubicBezTo>
                      <a:cubicBezTo>
                        <a:pt x="28" y="223"/>
                        <a:pt x="25" y="232"/>
                        <a:pt x="25" y="241"/>
                      </a:cubicBezTo>
                      <a:cubicBezTo>
                        <a:pt x="25" y="272"/>
                        <a:pt x="61" y="296"/>
                        <a:pt x="135" y="313"/>
                      </a:cubicBezTo>
                      <a:cubicBezTo>
                        <a:pt x="198" y="327"/>
                        <a:pt x="281" y="335"/>
                        <a:pt x="370" y="335"/>
                      </a:cubicBezTo>
                      <a:cubicBezTo>
                        <a:pt x="458" y="335"/>
                        <a:pt x="541" y="327"/>
                        <a:pt x="604" y="313"/>
                      </a:cubicBezTo>
                      <a:cubicBezTo>
                        <a:pt x="679" y="296"/>
                        <a:pt x="715" y="272"/>
                        <a:pt x="715" y="241"/>
                      </a:cubicBezTo>
                      <a:cubicBezTo>
                        <a:pt x="715" y="234"/>
                        <a:pt x="713" y="228"/>
                        <a:pt x="710" y="222"/>
                      </a:cubicBezTo>
                      <a:cubicBezTo>
                        <a:pt x="718" y="218"/>
                        <a:pt x="723" y="210"/>
                        <a:pt x="725" y="201"/>
                      </a:cubicBezTo>
                      <a:cubicBezTo>
                        <a:pt x="733" y="158"/>
                        <a:pt x="738" y="124"/>
                        <a:pt x="738" y="124"/>
                      </a:cubicBezTo>
                      <a:cubicBezTo>
                        <a:pt x="738" y="97"/>
                        <a:pt x="715" y="75"/>
                        <a:pt x="688" y="75"/>
                      </a:cubicBezTo>
                      <a:close/>
                      <a:moveTo>
                        <a:pt x="593" y="166"/>
                      </a:moveTo>
                      <a:cubicBezTo>
                        <a:pt x="631" y="141"/>
                        <a:pt x="631" y="141"/>
                        <a:pt x="631" y="141"/>
                      </a:cubicBezTo>
                      <a:cubicBezTo>
                        <a:pt x="633" y="150"/>
                        <a:pt x="636" y="163"/>
                        <a:pt x="639" y="178"/>
                      </a:cubicBezTo>
                      <a:cubicBezTo>
                        <a:pt x="629" y="175"/>
                        <a:pt x="617" y="171"/>
                        <a:pt x="604" y="169"/>
                      </a:cubicBezTo>
                      <a:cubicBezTo>
                        <a:pt x="600" y="168"/>
                        <a:pt x="596" y="167"/>
                        <a:pt x="592" y="166"/>
                      </a:cubicBezTo>
                      <a:cubicBezTo>
                        <a:pt x="593" y="166"/>
                        <a:pt x="593" y="166"/>
                        <a:pt x="593" y="166"/>
                      </a:cubicBezTo>
                      <a:close/>
                      <a:moveTo>
                        <a:pt x="101" y="151"/>
                      </a:moveTo>
                      <a:cubicBezTo>
                        <a:pt x="118" y="173"/>
                        <a:pt x="118" y="173"/>
                        <a:pt x="118" y="173"/>
                      </a:cubicBezTo>
                      <a:cubicBezTo>
                        <a:pt x="110" y="175"/>
                        <a:pt x="102" y="177"/>
                        <a:pt x="95" y="180"/>
                      </a:cubicBezTo>
                      <a:cubicBezTo>
                        <a:pt x="97" y="169"/>
                        <a:pt x="99" y="159"/>
                        <a:pt x="101" y="151"/>
                      </a:cubicBezTo>
                      <a:close/>
                      <a:moveTo>
                        <a:pt x="370" y="315"/>
                      </a:moveTo>
                      <a:cubicBezTo>
                        <a:pt x="190" y="315"/>
                        <a:pt x="45" y="282"/>
                        <a:pt x="45" y="241"/>
                      </a:cubicBezTo>
                      <a:cubicBezTo>
                        <a:pt x="45" y="234"/>
                        <a:pt x="48" y="228"/>
                        <a:pt x="55" y="222"/>
                      </a:cubicBezTo>
                      <a:cubicBezTo>
                        <a:pt x="116" y="239"/>
                        <a:pt x="116" y="239"/>
                        <a:pt x="116" y="239"/>
                      </a:cubicBezTo>
                      <a:cubicBezTo>
                        <a:pt x="124" y="241"/>
                        <a:pt x="132" y="237"/>
                        <a:pt x="134" y="229"/>
                      </a:cubicBezTo>
                      <a:cubicBezTo>
                        <a:pt x="136" y="221"/>
                        <a:pt x="132" y="213"/>
                        <a:pt x="124" y="211"/>
                      </a:cubicBezTo>
                      <a:cubicBezTo>
                        <a:pt x="94" y="201"/>
                        <a:pt x="94" y="201"/>
                        <a:pt x="94" y="201"/>
                      </a:cubicBezTo>
                      <a:cubicBezTo>
                        <a:pt x="151" y="180"/>
                        <a:pt x="253" y="166"/>
                        <a:pt x="370" y="166"/>
                      </a:cubicBezTo>
                      <a:cubicBezTo>
                        <a:pt x="473" y="166"/>
                        <a:pt x="565" y="177"/>
                        <a:pt x="624" y="194"/>
                      </a:cubicBezTo>
                      <a:cubicBezTo>
                        <a:pt x="589" y="196"/>
                        <a:pt x="589" y="196"/>
                        <a:pt x="589" y="196"/>
                      </a:cubicBezTo>
                      <a:cubicBezTo>
                        <a:pt x="581" y="196"/>
                        <a:pt x="575" y="203"/>
                        <a:pt x="575" y="211"/>
                      </a:cubicBezTo>
                      <a:cubicBezTo>
                        <a:pt x="575" y="219"/>
                        <a:pt x="582" y="225"/>
                        <a:pt x="590" y="225"/>
                      </a:cubicBezTo>
                      <a:cubicBezTo>
                        <a:pt x="688" y="225"/>
                        <a:pt x="688" y="225"/>
                        <a:pt x="688" y="225"/>
                      </a:cubicBezTo>
                      <a:cubicBezTo>
                        <a:pt x="693" y="230"/>
                        <a:pt x="695" y="235"/>
                        <a:pt x="695" y="241"/>
                      </a:cubicBezTo>
                      <a:cubicBezTo>
                        <a:pt x="695" y="282"/>
                        <a:pt x="549" y="315"/>
                        <a:pt x="370" y="315"/>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defPPr>
                    <a:defRPr lang="ja-JP"/>
                  </a:defPPr>
                  <a:lvl1pPr algn="l" rtl="0" fontAlgn="base">
                    <a:lnSpc>
                      <a:spcPct val="90000"/>
                    </a:lnSpc>
                    <a:spcBef>
                      <a:spcPct val="0"/>
                    </a:spcBef>
                    <a:spcAft>
                      <a:spcPct val="0"/>
                    </a:spcAft>
                    <a:defRPr kumimoji="1" sz="2600" kern="1200">
                      <a:solidFill>
                        <a:schemeClr val="tx2"/>
                      </a:solidFill>
                      <a:latin typeface="HGPｺﾞｼｯｸE" pitchFamily="50" charset="-128"/>
                      <a:ea typeface="HGPｺﾞｼｯｸE" pitchFamily="50" charset="-128"/>
                      <a:cs typeface="+mn-cs"/>
                    </a:defRPr>
                  </a:lvl1pPr>
                  <a:lvl2pPr marL="457200" algn="l" rtl="0" fontAlgn="base">
                    <a:lnSpc>
                      <a:spcPct val="90000"/>
                    </a:lnSpc>
                    <a:spcBef>
                      <a:spcPct val="0"/>
                    </a:spcBef>
                    <a:spcAft>
                      <a:spcPct val="0"/>
                    </a:spcAft>
                    <a:defRPr kumimoji="1" sz="2600" kern="1200">
                      <a:solidFill>
                        <a:schemeClr val="tx2"/>
                      </a:solidFill>
                      <a:latin typeface="HGPｺﾞｼｯｸE" pitchFamily="50" charset="-128"/>
                      <a:ea typeface="HGPｺﾞｼｯｸE" pitchFamily="50" charset="-128"/>
                      <a:cs typeface="+mn-cs"/>
                    </a:defRPr>
                  </a:lvl2pPr>
                  <a:lvl3pPr marL="914400" algn="l" rtl="0" fontAlgn="base">
                    <a:lnSpc>
                      <a:spcPct val="90000"/>
                    </a:lnSpc>
                    <a:spcBef>
                      <a:spcPct val="0"/>
                    </a:spcBef>
                    <a:spcAft>
                      <a:spcPct val="0"/>
                    </a:spcAft>
                    <a:defRPr kumimoji="1" sz="2600" kern="1200">
                      <a:solidFill>
                        <a:schemeClr val="tx2"/>
                      </a:solidFill>
                      <a:latin typeface="HGPｺﾞｼｯｸE" pitchFamily="50" charset="-128"/>
                      <a:ea typeface="HGPｺﾞｼｯｸE" pitchFamily="50" charset="-128"/>
                      <a:cs typeface="+mn-cs"/>
                    </a:defRPr>
                  </a:lvl3pPr>
                  <a:lvl4pPr marL="1371600" algn="l" rtl="0" fontAlgn="base">
                    <a:lnSpc>
                      <a:spcPct val="90000"/>
                    </a:lnSpc>
                    <a:spcBef>
                      <a:spcPct val="0"/>
                    </a:spcBef>
                    <a:spcAft>
                      <a:spcPct val="0"/>
                    </a:spcAft>
                    <a:defRPr kumimoji="1" sz="2600" kern="1200">
                      <a:solidFill>
                        <a:schemeClr val="tx2"/>
                      </a:solidFill>
                      <a:latin typeface="HGPｺﾞｼｯｸE" pitchFamily="50" charset="-128"/>
                      <a:ea typeface="HGPｺﾞｼｯｸE" pitchFamily="50" charset="-128"/>
                      <a:cs typeface="+mn-cs"/>
                    </a:defRPr>
                  </a:lvl4pPr>
                  <a:lvl5pPr marL="1828800" algn="l" rtl="0" fontAlgn="base">
                    <a:lnSpc>
                      <a:spcPct val="90000"/>
                    </a:lnSpc>
                    <a:spcBef>
                      <a:spcPct val="0"/>
                    </a:spcBef>
                    <a:spcAft>
                      <a:spcPct val="0"/>
                    </a:spcAft>
                    <a:defRPr kumimoji="1" sz="2600" kern="1200">
                      <a:solidFill>
                        <a:schemeClr val="tx2"/>
                      </a:solidFill>
                      <a:latin typeface="HGPｺﾞｼｯｸE" pitchFamily="50" charset="-128"/>
                      <a:ea typeface="HGPｺﾞｼｯｸE" pitchFamily="50" charset="-128"/>
                      <a:cs typeface="+mn-cs"/>
                    </a:defRPr>
                  </a:lvl5pPr>
                  <a:lvl6pPr marL="2286000" algn="l" defTabSz="914400" rtl="0" eaLnBrk="1" latinLnBrk="0" hangingPunct="1">
                    <a:defRPr kumimoji="1" sz="2600" kern="1200">
                      <a:solidFill>
                        <a:schemeClr val="tx2"/>
                      </a:solidFill>
                      <a:latin typeface="HGPｺﾞｼｯｸE" pitchFamily="50" charset="-128"/>
                      <a:ea typeface="HGPｺﾞｼｯｸE" pitchFamily="50" charset="-128"/>
                      <a:cs typeface="+mn-cs"/>
                    </a:defRPr>
                  </a:lvl6pPr>
                  <a:lvl7pPr marL="2743200" algn="l" defTabSz="914400" rtl="0" eaLnBrk="1" latinLnBrk="0" hangingPunct="1">
                    <a:defRPr kumimoji="1" sz="2600" kern="1200">
                      <a:solidFill>
                        <a:schemeClr val="tx2"/>
                      </a:solidFill>
                      <a:latin typeface="HGPｺﾞｼｯｸE" pitchFamily="50" charset="-128"/>
                      <a:ea typeface="HGPｺﾞｼｯｸE" pitchFamily="50" charset="-128"/>
                      <a:cs typeface="+mn-cs"/>
                    </a:defRPr>
                  </a:lvl7pPr>
                  <a:lvl8pPr marL="3200400" algn="l" defTabSz="914400" rtl="0" eaLnBrk="1" latinLnBrk="0" hangingPunct="1">
                    <a:defRPr kumimoji="1" sz="2600" kern="1200">
                      <a:solidFill>
                        <a:schemeClr val="tx2"/>
                      </a:solidFill>
                      <a:latin typeface="HGPｺﾞｼｯｸE" pitchFamily="50" charset="-128"/>
                      <a:ea typeface="HGPｺﾞｼｯｸE" pitchFamily="50" charset="-128"/>
                      <a:cs typeface="+mn-cs"/>
                    </a:defRPr>
                  </a:lvl8pPr>
                  <a:lvl9pPr marL="3657600" algn="l" defTabSz="914400" rtl="0" eaLnBrk="1" latinLnBrk="0" hangingPunct="1">
                    <a:defRPr kumimoji="1" sz="2600" kern="1200">
                      <a:solidFill>
                        <a:schemeClr val="tx2"/>
                      </a:solidFill>
                      <a:latin typeface="HGPｺﾞｼｯｸE" pitchFamily="50" charset="-128"/>
                      <a:ea typeface="HGPｺﾞｼｯｸE" pitchFamily="50" charset="-128"/>
                      <a:cs typeface="+mn-cs"/>
                    </a:defRPr>
                  </a:lvl9pPr>
                </a:lstStyle>
                <a:p>
                  <a:endParaRPr lang="ja-JP" altLang="en-US">
                    <a:latin typeface="Meiryo UI" panose="020B0604030504040204" pitchFamily="50" charset="-128"/>
                    <a:ea typeface="Meiryo UI" panose="020B0604030504040204" pitchFamily="50" charset="-128"/>
                  </a:endParaRPr>
                </a:p>
              </p:txBody>
            </p:sp>
            <p:sp>
              <p:nvSpPr>
                <p:cNvPr id="211" name="Oval 73">
                  <a:extLst>
                    <a:ext uri="{FF2B5EF4-FFF2-40B4-BE49-F238E27FC236}">
                      <a16:creationId xmlns:a16="http://schemas.microsoft.com/office/drawing/2014/main" id="{C9AEF2F4-9E5E-4FAB-AB75-813E99913D52}"/>
                    </a:ext>
                  </a:extLst>
                </p:cNvPr>
                <p:cNvSpPr>
                  <a:spLocks noChangeArrowheads="1"/>
                </p:cNvSpPr>
                <p:nvPr/>
              </p:nvSpPr>
              <p:spPr bwMode="auto">
                <a:xfrm>
                  <a:off x="1971619" y="5147312"/>
                  <a:ext cx="108353" cy="108353"/>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defPPr>
                    <a:defRPr lang="ja-JP"/>
                  </a:defPPr>
                  <a:lvl1pPr algn="l" rtl="0" fontAlgn="base">
                    <a:lnSpc>
                      <a:spcPct val="90000"/>
                    </a:lnSpc>
                    <a:spcBef>
                      <a:spcPct val="0"/>
                    </a:spcBef>
                    <a:spcAft>
                      <a:spcPct val="0"/>
                    </a:spcAft>
                    <a:defRPr kumimoji="1" sz="2600" kern="1200">
                      <a:solidFill>
                        <a:schemeClr val="tx2"/>
                      </a:solidFill>
                      <a:latin typeface="HGPｺﾞｼｯｸE" pitchFamily="50" charset="-128"/>
                      <a:ea typeface="HGPｺﾞｼｯｸE" pitchFamily="50" charset="-128"/>
                      <a:cs typeface="+mn-cs"/>
                    </a:defRPr>
                  </a:lvl1pPr>
                  <a:lvl2pPr marL="457200" algn="l" rtl="0" fontAlgn="base">
                    <a:lnSpc>
                      <a:spcPct val="90000"/>
                    </a:lnSpc>
                    <a:spcBef>
                      <a:spcPct val="0"/>
                    </a:spcBef>
                    <a:spcAft>
                      <a:spcPct val="0"/>
                    </a:spcAft>
                    <a:defRPr kumimoji="1" sz="2600" kern="1200">
                      <a:solidFill>
                        <a:schemeClr val="tx2"/>
                      </a:solidFill>
                      <a:latin typeface="HGPｺﾞｼｯｸE" pitchFamily="50" charset="-128"/>
                      <a:ea typeface="HGPｺﾞｼｯｸE" pitchFamily="50" charset="-128"/>
                      <a:cs typeface="+mn-cs"/>
                    </a:defRPr>
                  </a:lvl2pPr>
                  <a:lvl3pPr marL="914400" algn="l" rtl="0" fontAlgn="base">
                    <a:lnSpc>
                      <a:spcPct val="90000"/>
                    </a:lnSpc>
                    <a:spcBef>
                      <a:spcPct val="0"/>
                    </a:spcBef>
                    <a:spcAft>
                      <a:spcPct val="0"/>
                    </a:spcAft>
                    <a:defRPr kumimoji="1" sz="2600" kern="1200">
                      <a:solidFill>
                        <a:schemeClr val="tx2"/>
                      </a:solidFill>
                      <a:latin typeface="HGPｺﾞｼｯｸE" pitchFamily="50" charset="-128"/>
                      <a:ea typeface="HGPｺﾞｼｯｸE" pitchFamily="50" charset="-128"/>
                      <a:cs typeface="+mn-cs"/>
                    </a:defRPr>
                  </a:lvl3pPr>
                  <a:lvl4pPr marL="1371600" algn="l" rtl="0" fontAlgn="base">
                    <a:lnSpc>
                      <a:spcPct val="90000"/>
                    </a:lnSpc>
                    <a:spcBef>
                      <a:spcPct val="0"/>
                    </a:spcBef>
                    <a:spcAft>
                      <a:spcPct val="0"/>
                    </a:spcAft>
                    <a:defRPr kumimoji="1" sz="2600" kern="1200">
                      <a:solidFill>
                        <a:schemeClr val="tx2"/>
                      </a:solidFill>
                      <a:latin typeface="HGPｺﾞｼｯｸE" pitchFamily="50" charset="-128"/>
                      <a:ea typeface="HGPｺﾞｼｯｸE" pitchFamily="50" charset="-128"/>
                      <a:cs typeface="+mn-cs"/>
                    </a:defRPr>
                  </a:lvl4pPr>
                  <a:lvl5pPr marL="1828800" algn="l" rtl="0" fontAlgn="base">
                    <a:lnSpc>
                      <a:spcPct val="90000"/>
                    </a:lnSpc>
                    <a:spcBef>
                      <a:spcPct val="0"/>
                    </a:spcBef>
                    <a:spcAft>
                      <a:spcPct val="0"/>
                    </a:spcAft>
                    <a:defRPr kumimoji="1" sz="2600" kern="1200">
                      <a:solidFill>
                        <a:schemeClr val="tx2"/>
                      </a:solidFill>
                      <a:latin typeface="HGPｺﾞｼｯｸE" pitchFamily="50" charset="-128"/>
                      <a:ea typeface="HGPｺﾞｼｯｸE" pitchFamily="50" charset="-128"/>
                      <a:cs typeface="+mn-cs"/>
                    </a:defRPr>
                  </a:lvl5pPr>
                  <a:lvl6pPr marL="2286000" algn="l" defTabSz="914400" rtl="0" eaLnBrk="1" latinLnBrk="0" hangingPunct="1">
                    <a:defRPr kumimoji="1" sz="2600" kern="1200">
                      <a:solidFill>
                        <a:schemeClr val="tx2"/>
                      </a:solidFill>
                      <a:latin typeface="HGPｺﾞｼｯｸE" pitchFamily="50" charset="-128"/>
                      <a:ea typeface="HGPｺﾞｼｯｸE" pitchFamily="50" charset="-128"/>
                      <a:cs typeface="+mn-cs"/>
                    </a:defRPr>
                  </a:lvl6pPr>
                  <a:lvl7pPr marL="2743200" algn="l" defTabSz="914400" rtl="0" eaLnBrk="1" latinLnBrk="0" hangingPunct="1">
                    <a:defRPr kumimoji="1" sz="2600" kern="1200">
                      <a:solidFill>
                        <a:schemeClr val="tx2"/>
                      </a:solidFill>
                      <a:latin typeface="HGPｺﾞｼｯｸE" pitchFamily="50" charset="-128"/>
                      <a:ea typeface="HGPｺﾞｼｯｸE" pitchFamily="50" charset="-128"/>
                      <a:cs typeface="+mn-cs"/>
                    </a:defRPr>
                  </a:lvl7pPr>
                  <a:lvl8pPr marL="3200400" algn="l" defTabSz="914400" rtl="0" eaLnBrk="1" latinLnBrk="0" hangingPunct="1">
                    <a:defRPr kumimoji="1" sz="2600" kern="1200">
                      <a:solidFill>
                        <a:schemeClr val="tx2"/>
                      </a:solidFill>
                      <a:latin typeface="HGPｺﾞｼｯｸE" pitchFamily="50" charset="-128"/>
                      <a:ea typeface="HGPｺﾞｼｯｸE" pitchFamily="50" charset="-128"/>
                      <a:cs typeface="+mn-cs"/>
                    </a:defRPr>
                  </a:lvl8pPr>
                  <a:lvl9pPr marL="3657600" algn="l" defTabSz="914400" rtl="0" eaLnBrk="1" latinLnBrk="0" hangingPunct="1">
                    <a:defRPr kumimoji="1" sz="2600" kern="1200">
                      <a:solidFill>
                        <a:schemeClr val="tx2"/>
                      </a:solidFill>
                      <a:latin typeface="HGPｺﾞｼｯｸE" pitchFamily="50" charset="-128"/>
                      <a:ea typeface="HGPｺﾞｼｯｸE" pitchFamily="50" charset="-128"/>
                      <a:cs typeface="+mn-cs"/>
                    </a:defRPr>
                  </a:lvl9pPr>
                </a:lstStyle>
                <a:p>
                  <a:endParaRPr lang="ja-JP" altLang="en-US">
                    <a:latin typeface="Meiryo UI" panose="020B0604030504040204" pitchFamily="50" charset="-128"/>
                    <a:ea typeface="Meiryo UI" panose="020B0604030504040204" pitchFamily="50" charset="-128"/>
                  </a:endParaRPr>
                </a:p>
              </p:txBody>
            </p:sp>
          </p:grpSp>
          <p:grpSp>
            <p:nvGrpSpPr>
              <p:cNvPr id="212" name="グループ化 211">
                <a:extLst>
                  <a:ext uri="{FF2B5EF4-FFF2-40B4-BE49-F238E27FC236}">
                    <a16:creationId xmlns:a16="http://schemas.microsoft.com/office/drawing/2014/main" id="{586F636B-658A-4A56-BF52-3EF976E79E47}"/>
                  </a:ext>
                </a:extLst>
              </p:cNvPr>
              <p:cNvGrpSpPr/>
              <p:nvPr/>
            </p:nvGrpSpPr>
            <p:grpSpPr>
              <a:xfrm>
                <a:off x="1084845" y="5151104"/>
                <a:ext cx="446572" cy="342293"/>
                <a:chOff x="15533688" y="23733126"/>
                <a:chExt cx="9148763" cy="6094412"/>
              </a:xfrm>
            </p:grpSpPr>
            <p:sp>
              <p:nvSpPr>
                <p:cNvPr id="213" name="Freeform 126">
                  <a:extLst>
                    <a:ext uri="{FF2B5EF4-FFF2-40B4-BE49-F238E27FC236}">
                      <a16:creationId xmlns:a16="http://schemas.microsoft.com/office/drawing/2014/main" id="{DEBE940C-FDC9-4379-8EE0-7727F7F0DA92}"/>
                    </a:ext>
                  </a:extLst>
                </p:cNvPr>
                <p:cNvSpPr>
                  <a:spLocks noEditPoints="1"/>
                </p:cNvSpPr>
                <p:nvPr/>
              </p:nvSpPr>
              <p:spPr bwMode="auto">
                <a:xfrm>
                  <a:off x="21913850" y="23733126"/>
                  <a:ext cx="2292350" cy="2173287"/>
                </a:xfrm>
                <a:custGeom>
                  <a:avLst/>
                  <a:gdLst>
                    <a:gd name="T0" fmla="*/ 519 w 985"/>
                    <a:gd name="T1" fmla="*/ 0 h 933"/>
                    <a:gd name="T2" fmla="*/ 52 w 985"/>
                    <a:gd name="T3" fmla="*/ 466 h 933"/>
                    <a:gd name="T4" fmla="*/ 134 w 985"/>
                    <a:gd name="T5" fmla="*/ 729 h 933"/>
                    <a:gd name="T6" fmla="*/ 19 w 985"/>
                    <a:gd name="T7" fmla="*/ 826 h 933"/>
                    <a:gd name="T8" fmla="*/ 14 w 985"/>
                    <a:gd name="T9" fmla="*/ 882 h 933"/>
                    <a:gd name="T10" fmla="*/ 45 w 985"/>
                    <a:gd name="T11" fmla="*/ 897 h 933"/>
                    <a:gd name="T12" fmla="*/ 71 w 985"/>
                    <a:gd name="T13" fmla="*/ 887 h 933"/>
                    <a:gd name="T14" fmla="*/ 185 w 985"/>
                    <a:gd name="T15" fmla="*/ 791 h 933"/>
                    <a:gd name="T16" fmla="*/ 519 w 985"/>
                    <a:gd name="T17" fmla="*/ 933 h 933"/>
                    <a:gd name="T18" fmla="*/ 985 w 985"/>
                    <a:gd name="T19" fmla="*/ 466 h 933"/>
                    <a:gd name="T20" fmla="*/ 519 w 985"/>
                    <a:gd name="T21" fmla="*/ 0 h 933"/>
                    <a:gd name="T22" fmla="*/ 436 w 985"/>
                    <a:gd name="T23" fmla="*/ 612 h 933"/>
                    <a:gd name="T24" fmla="*/ 401 w 985"/>
                    <a:gd name="T25" fmla="*/ 608 h 933"/>
                    <a:gd name="T26" fmla="*/ 185 w 985"/>
                    <a:gd name="T27" fmla="*/ 791 h 933"/>
                    <a:gd name="T28" fmla="*/ 134 w 985"/>
                    <a:gd name="T29" fmla="*/ 729 h 933"/>
                    <a:gd name="T30" fmla="*/ 349 w 985"/>
                    <a:gd name="T31" fmla="*/ 547 h 933"/>
                    <a:gd name="T32" fmla="*/ 345 w 985"/>
                    <a:gd name="T33" fmla="*/ 521 h 933"/>
                    <a:gd name="T34" fmla="*/ 436 w 985"/>
                    <a:gd name="T35" fmla="*/ 429 h 933"/>
                    <a:gd name="T36" fmla="*/ 527 w 985"/>
                    <a:gd name="T37" fmla="*/ 521 h 933"/>
                    <a:gd name="T38" fmla="*/ 436 w 985"/>
                    <a:gd name="T39" fmla="*/ 612 h 9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85" h="933">
                      <a:moveTo>
                        <a:pt x="519" y="0"/>
                      </a:moveTo>
                      <a:cubicBezTo>
                        <a:pt x="262" y="0"/>
                        <a:pt x="52" y="209"/>
                        <a:pt x="52" y="466"/>
                      </a:cubicBezTo>
                      <a:cubicBezTo>
                        <a:pt x="52" y="564"/>
                        <a:pt x="83" y="654"/>
                        <a:pt x="134" y="729"/>
                      </a:cubicBezTo>
                      <a:cubicBezTo>
                        <a:pt x="19" y="826"/>
                        <a:pt x="19" y="826"/>
                        <a:pt x="19" y="826"/>
                      </a:cubicBezTo>
                      <a:cubicBezTo>
                        <a:pt x="2" y="840"/>
                        <a:pt x="0" y="865"/>
                        <a:pt x="14" y="882"/>
                      </a:cubicBezTo>
                      <a:cubicBezTo>
                        <a:pt x="22" y="892"/>
                        <a:pt x="34" y="897"/>
                        <a:pt x="45" y="897"/>
                      </a:cubicBezTo>
                      <a:cubicBezTo>
                        <a:pt x="54" y="897"/>
                        <a:pt x="63" y="893"/>
                        <a:pt x="71" y="887"/>
                      </a:cubicBezTo>
                      <a:cubicBezTo>
                        <a:pt x="185" y="791"/>
                        <a:pt x="185" y="791"/>
                        <a:pt x="185" y="791"/>
                      </a:cubicBezTo>
                      <a:cubicBezTo>
                        <a:pt x="269" y="878"/>
                        <a:pt x="388" y="933"/>
                        <a:pt x="519" y="933"/>
                      </a:cubicBezTo>
                      <a:cubicBezTo>
                        <a:pt x="776" y="933"/>
                        <a:pt x="985" y="723"/>
                        <a:pt x="985" y="466"/>
                      </a:cubicBezTo>
                      <a:cubicBezTo>
                        <a:pt x="985" y="209"/>
                        <a:pt x="776" y="0"/>
                        <a:pt x="519" y="0"/>
                      </a:cubicBezTo>
                      <a:close/>
                      <a:moveTo>
                        <a:pt x="436" y="612"/>
                      </a:moveTo>
                      <a:cubicBezTo>
                        <a:pt x="425" y="612"/>
                        <a:pt x="414" y="609"/>
                        <a:pt x="401" y="608"/>
                      </a:cubicBezTo>
                      <a:cubicBezTo>
                        <a:pt x="185" y="791"/>
                        <a:pt x="185" y="791"/>
                        <a:pt x="185" y="791"/>
                      </a:cubicBezTo>
                      <a:cubicBezTo>
                        <a:pt x="134" y="729"/>
                        <a:pt x="134" y="729"/>
                        <a:pt x="134" y="729"/>
                      </a:cubicBezTo>
                      <a:cubicBezTo>
                        <a:pt x="349" y="547"/>
                        <a:pt x="349" y="547"/>
                        <a:pt x="349" y="547"/>
                      </a:cubicBezTo>
                      <a:cubicBezTo>
                        <a:pt x="347" y="539"/>
                        <a:pt x="345" y="530"/>
                        <a:pt x="345" y="521"/>
                      </a:cubicBezTo>
                      <a:cubicBezTo>
                        <a:pt x="345" y="470"/>
                        <a:pt x="386" y="429"/>
                        <a:pt x="436" y="429"/>
                      </a:cubicBezTo>
                      <a:cubicBezTo>
                        <a:pt x="486" y="429"/>
                        <a:pt x="527" y="470"/>
                        <a:pt x="527" y="521"/>
                      </a:cubicBezTo>
                      <a:cubicBezTo>
                        <a:pt x="527" y="571"/>
                        <a:pt x="486" y="612"/>
                        <a:pt x="436" y="61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defRPr/>
                  </a:pPr>
                  <a:endParaRPr kumimoji="1" lang="ja-JP" altLang="en-US">
                    <a:solidFill>
                      <a:prstClr val="black"/>
                    </a:solidFill>
                    <a:latin typeface="Meiryo UI" panose="020B0604030504040204" pitchFamily="50" charset="-128"/>
                    <a:ea typeface="Meiryo UI" panose="020B0604030504040204" pitchFamily="50" charset="-128"/>
                  </a:endParaRPr>
                </a:p>
              </p:txBody>
            </p:sp>
            <p:sp>
              <p:nvSpPr>
                <p:cNvPr id="214" name="Freeform 127">
                  <a:extLst>
                    <a:ext uri="{FF2B5EF4-FFF2-40B4-BE49-F238E27FC236}">
                      <a16:creationId xmlns:a16="http://schemas.microsoft.com/office/drawing/2014/main" id="{FC160625-0A73-45CD-882B-829FD996DD97}"/>
                    </a:ext>
                  </a:extLst>
                </p:cNvPr>
                <p:cNvSpPr>
                  <a:spLocks noEditPoints="1"/>
                </p:cNvSpPr>
                <p:nvPr/>
              </p:nvSpPr>
              <p:spPr bwMode="auto">
                <a:xfrm>
                  <a:off x="15533688" y="25163463"/>
                  <a:ext cx="9148763" cy="4664075"/>
                </a:xfrm>
                <a:custGeom>
                  <a:avLst/>
                  <a:gdLst>
                    <a:gd name="T0" fmla="*/ 3271 w 3929"/>
                    <a:gd name="T1" fmla="*/ 435 h 2002"/>
                    <a:gd name="T2" fmla="*/ 2346 w 3929"/>
                    <a:gd name="T3" fmla="*/ 1296 h 2002"/>
                    <a:gd name="T4" fmla="*/ 1775 w 3929"/>
                    <a:gd name="T5" fmla="*/ 553 h 2002"/>
                    <a:gd name="T6" fmla="*/ 2123 w 3929"/>
                    <a:gd name="T7" fmla="*/ 545 h 2002"/>
                    <a:gd name="T8" fmla="*/ 2342 w 3929"/>
                    <a:gd name="T9" fmla="*/ 210 h 2002"/>
                    <a:gd name="T10" fmla="*/ 1633 w 3929"/>
                    <a:gd name="T11" fmla="*/ 0 h 2002"/>
                    <a:gd name="T12" fmla="*/ 1414 w 3929"/>
                    <a:gd name="T13" fmla="*/ 335 h 2002"/>
                    <a:gd name="T14" fmla="*/ 51 w 3929"/>
                    <a:gd name="T15" fmla="*/ 442 h 2002"/>
                    <a:gd name="T16" fmla="*/ 1 w 3929"/>
                    <a:gd name="T17" fmla="*/ 497 h 2002"/>
                    <a:gd name="T18" fmla="*/ 152 w 3929"/>
                    <a:gd name="T19" fmla="*/ 1673 h 2002"/>
                    <a:gd name="T20" fmla="*/ 1659 w 3929"/>
                    <a:gd name="T21" fmla="*/ 1719 h 2002"/>
                    <a:gd name="T22" fmla="*/ 221 w 3929"/>
                    <a:gd name="T23" fmla="*/ 1769 h 2002"/>
                    <a:gd name="T24" fmla="*/ 2356 w 3929"/>
                    <a:gd name="T25" fmla="*/ 1819 h 2002"/>
                    <a:gd name="T26" fmla="*/ 2356 w 3929"/>
                    <a:gd name="T27" fmla="*/ 1719 h 2002"/>
                    <a:gd name="T28" fmla="*/ 2372 w 3929"/>
                    <a:gd name="T29" fmla="*/ 1718 h 2002"/>
                    <a:gd name="T30" fmla="*/ 2786 w 3929"/>
                    <a:gd name="T31" fmla="*/ 1410 h 2002"/>
                    <a:gd name="T32" fmla="*/ 3929 w 3929"/>
                    <a:gd name="T33" fmla="*/ 2002 h 2002"/>
                    <a:gd name="T34" fmla="*/ 3445 w 3929"/>
                    <a:gd name="T35" fmla="*/ 435 h 2002"/>
                    <a:gd name="T36" fmla="*/ 1560 w 3929"/>
                    <a:gd name="T37" fmla="*/ 1455 h 2002"/>
                    <a:gd name="T38" fmla="*/ 1210 w 3929"/>
                    <a:gd name="T39" fmla="*/ 1487 h 2002"/>
                    <a:gd name="T40" fmla="*/ 1060 w 3929"/>
                    <a:gd name="T41" fmla="*/ 1573 h 2002"/>
                    <a:gd name="T42" fmla="*/ 1724 w 3929"/>
                    <a:gd name="T43" fmla="*/ 1105 h 2002"/>
                    <a:gd name="T44" fmla="*/ 1717 w 3929"/>
                    <a:gd name="T45" fmla="*/ 1358 h 2002"/>
                    <a:gd name="T46" fmla="*/ 1459 w 3929"/>
                    <a:gd name="T47" fmla="*/ 974 h 2002"/>
                    <a:gd name="T48" fmla="*/ 1502 w 3929"/>
                    <a:gd name="T49" fmla="*/ 1045 h 2002"/>
                    <a:gd name="T50" fmla="*/ 1718 w 3929"/>
                    <a:gd name="T51" fmla="*/ 1045 h 2002"/>
                    <a:gd name="T52" fmla="*/ 1607 w 3929"/>
                    <a:gd name="T53" fmla="*/ 1022 h 2002"/>
                    <a:gd name="T54" fmla="*/ 1653 w 3929"/>
                    <a:gd name="T55" fmla="*/ 828 h 2002"/>
                    <a:gd name="T56" fmla="*/ 1549 w 3929"/>
                    <a:gd name="T57" fmla="*/ 963 h 2002"/>
                    <a:gd name="T58" fmla="*/ 1332 w 3929"/>
                    <a:gd name="T59" fmla="*/ 792 h 2002"/>
                    <a:gd name="T60" fmla="*/ 1110 w 3929"/>
                    <a:gd name="T61" fmla="*/ 919 h 2002"/>
                    <a:gd name="T62" fmla="*/ 1068 w 3929"/>
                    <a:gd name="T63" fmla="*/ 776 h 2002"/>
                    <a:gd name="T64" fmla="*/ 1035 w 3929"/>
                    <a:gd name="T65" fmla="*/ 971 h 2002"/>
                    <a:gd name="T66" fmla="*/ 1208 w 3929"/>
                    <a:gd name="T67" fmla="*/ 939 h 2002"/>
                    <a:gd name="T68" fmla="*/ 1007 w 3929"/>
                    <a:gd name="T69" fmla="*/ 1045 h 2002"/>
                    <a:gd name="T70" fmla="*/ 1529 w 3929"/>
                    <a:gd name="T71" fmla="*/ 542 h 2002"/>
                    <a:gd name="T72" fmla="*/ 1543 w 3929"/>
                    <a:gd name="T73" fmla="*/ 684 h 2002"/>
                    <a:gd name="T74" fmla="*/ 1641 w 3929"/>
                    <a:gd name="T75" fmla="*/ 676 h 2002"/>
                    <a:gd name="T76" fmla="*/ 1718 w 3929"/>
                    <a:gd name="T77" fmla="*/ 1045 h 2002"/>
                    <a:gd name="T78" fmla="*/ 1494 w 3929"/>
                    <a:gd name="T79" fmla="*/ 210 h 2002"/>
                    <a:gd name="T80" fmla="*/ 2123 w 3929"/>
                    <a:gd name="T81" fmla="*/ 80 h 2002"/>
                    <a:gd name="T82" fmla="*/ 2262 w 3929"/>
                    <a:gd name="T83" fmla="*/ 335 h 2002"/>
                    <a:gd name="T84" fmla="*/ 1761 w 3929"/>
                    <a:gd name="T85" fmla="*/ 465 h 2002"/>
                    <a:gd name="T86" fmla="*/ 1587 w 3929"/>
                    <a:gd name="T87" fmla="*/ 617 h 2002"/>
                    <a:gd name="T88" fmla="*/ 1614 w 3929"/>
                    <a:gd name="T89" fmla="*/ 542 h 2002"/>
                    <a:gd name="T90" fmla="*/ 1633 w 3929"/>
                    <a:gd name="T91" fmla="*/ 465 h 2002"/>
                    <a:gd name="T92" fmla="*/ 1610 w 3929"/>
                    <a:gd name="T93" fmla="*/ 463 h 2002"/>
                    <a:gd name="T94" fmla="*/ 1591 w 3929"/>
                    <a:gd name="T95" fmla="*/ 459 h 2002"/>
                    <a:gd name="T96" fmla="*/ 1571 w 3929"/>
                    <a:gd name="T97" fmla="*/ 451 h 2002"/>
                    <a:gd name="T98" fmla="*/ 1555 w 3929"/>
                    <a:gd name="T99" fmla="*/ 442 h 2002"/>
                    <a:gd name="T100" fmla="*/ 926 w 3929"/>
                    <a:gd name="T101" fmla="*/ 458 h 2002"/>
                    <a:gd name="T102" fmla="*/ 926 w 3929"/>
                    <a:gd name="T103" fmla="*/ 526 h 2002"/>
                    <a:gd name="T104" fmla="*/ 926 w 3929"/>
                    <a:gd name="T105" fmla="*/ 458 h 2002"/>
                    <a:gd name="T106" fmla="*/ 897 w 3929"/>
                    <a:gd name="T107" fmla="*/ 542 h 2002"/>
                    <a:gd name="T108" fmla="*/ 743 w 3929"/>
                    <a:gd name="T109" fmla="*/ 1045 h 2002"/>
                    <a:gd name="T110" fmla="*/ 537 w 3929"/>
                    <a:gd name="T111" fmla="*/ 896 h 2002"/>
                    <a:gd name="T112" fmla="*/ 331 w 3929"/>
                    <a:gd name="T113" fmla="*/ 1045 h 2002"/>
                    <a:gd name="T114" fmla="*/ 106 w 3929"/>
                    <a:gd name="T115" fmla="*/ 542 h 2002"/>
                    <a:gd name="T116" fmla="*/ 953 w 3929"/>
                    <a:gd name="T117" fmla="*/ 1105 h 2002"/>
                    <a:gd name="T118" fmla="*/ 805 w 3929"/>
                    <a:gd name="T119" fmla="*/ 1573 h 2002"/>
                    <a:gd name="T120" fmla="*/ 601 w 3929"/>
                    <a:gd name="T121" fmla="*/ 1440 h 2002"/>
                    <a:gd name="T122" fmla="*/ 398 w 3929"/>
                    <a:gd name="T123" fmla="*/ 1573 h 2002"/>
                    <a:gd name="T124" fmla="*/ 156 w 3929"/>
                    <a:gd name="T125" fmla="*/ 1105 h 20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929" h="2002">
                      <a:moveTo>
                        <a:pt x="3445" y="435"/>
                      </a:moveTo>
                      <a:cubicBezTo>
                        <a:pt x="3271" y="435"/>
                        <a:pt x="3271" y="435"/>
                        <a:pt x="3271" y="435"/>
                      </a:cubicBezTo>
                      <a:cubicBezTo>
                        <a:pt x="3120" y="435"/>
                        <a:pt x="2984" y="504"/>
                        <a:pt x="2895" y="613"/>
                      </a:cubicBezTo>
                      <a:cubicBezTo>
                        <a:pt x="2346" y="1296"/>
                        <a:pt x="2346" y="1296"/>
                        <a:pt x="2346" y="1296"/>
                      </a:cubicBezTo>
                      <a:cubicBezTo>
                        <a:pt x="1846" y="1345"/>
                        <a:pt x="1846" y="1345"/>
                        <a:pt x="1846" y="1345"/>
                      </a:cubicBezTo>
                      <a:cubicBezTo>
                        <a:pt x="1775" y="553"/>
                        <a:pt x="1775" y="553"/>
                        <a:pt x="1775" y="553"/>
                      </a:cubicBezTo>
                      <a:cubicBezTo>
                        <a:pt x="1784" y="545"/>
                        <a:pt x="1784" y="545"/>
                        <a:pt x="1784" y="545"/>
                      </a:cubicBezTo>
                      <a:cubicBezTo>
                        <a:pt x="2123" y="545"/>
                        <a:pt x="2123" y="545"/>
                        <a:pt x="2123" y="545"/>
                      </a:cubicBezTo>
                      <a:cubicBezTo>
                        <a:pt x="2243" y="545"/>
                        <a:pt x="2342" y="451"/>
                        <a:pt x="2342" y="335"/>
                      </a:cubicBezTo>
                      <a:cubicBezTo>
                        <a:pt x="2342" y="210"/>
                        <a:pt x="2342" y="210"/>
                        <a:pt x="2342" y="210"/>
                      </a:cubicBezTo>
                      <a:cubicBezTo>
                        <a:pt x="2342" y="94"/>
                        <a:pt x="2243" y="0"/>
                        <a:pt x="2123" y="0"/>
                      </a:cubicBezTo>
                      <a:cubicBezTo>
                        <a:pt x="1633" y="0"/>
                        <a:pt x="1633" y="0"/>
                        <a:pt x="1633" y="0"/>
                      </a:cubicBezTo>
                      <a:cubicBezTo>
                        <a:pt x="1512" y="0"/>
                        <a:pt x="1414" y="94"/>
                        <a:pt x="1414" y="210"/>
                      </a:cubicBezTo>
                      <a:cubicBezTo>
                        <a:pt x="1414" y="335"/>
                        <a:pt x="1414" y="335"/>
                        <a:pt x="1414" y="335"/>
                      </a:cubicBezTo>
                      <a:cubicBezTo>
                        <a:pt x="1414" y="374"/>
                        <a:pt x="1426" y="411"/>
                        <a:pt x="1445" y="442"/>
                      </a:cubicBezTo>
                      <a:cubicBezTo>
                        <a:pt x="51" y="442"/>
                        <a:pt x="51" y="442"/>
                        <a:pt x="51" y="442"/>
                      </a:cubicBezTo>
                      <a:cubicBezTo>
                        <a:pt x="37" y="442"/>
                        <a:pt x="23" y="448"/>
                        <a:pt x="14" y="458"/>
                      </a:cubicBezTo>
                      <a:cubicBezTo>
                        <a:pt x="5" y="469"/>
                        <a:pt x="0" y="483"/>
                        <a:pt x="1" y="497"/>
                      </a:cubicBezTo>
                      <a:cubicBezTo>
                        <a:pt x="102" y="1627"/>
                        <a:pt x="102" y="1627"/>
                        <a:pt x="102" y="1627"/>
                      </a:cubicBezTo>
                      <a:cubicBezTo>
                        <a:pt x="105" y="1653"/>
                        <a:pt x="126" y="1673"/>
                        <a:pt x="152" y="1673"/>
                      </a:cubicBezTo>
                      <a:cubicBezTo>
                        <a:pt x="1590" y="1673"/>
                        <a:pt x="1590" y="1673"/>
                        <a:pt x="1590" y="1673"/>
                      </a:cubicBezTo>
                      <a:cubicBezTo>
                        <a:pt x="1609" y="1693"/>
                        <a:pt x="1632" y="1709"/>
                        <a:pt x="1659" y="1719"/>
                      </a:cubicBezTo>
                      <a:cubicBezTo>
                        <a:pt x="271" y="1719"/>
                        <a:pt x="271" y="1719"/>
                        <a:pt x="271" y="1719"/>
                      </a:cubicBezTo>
                      <a:cubicBezTo>
                        <a:pt x="244" y="1719"/>
                        <a:pt x="221" y="1741"/>
                        <a:pt x="221" y="1769"/>
                      </a:cubicBezTo>
                      <a:cubicBezTo>
                        <a:pt x="221" y="1797"/>
                        <a:pt x="244" y="1819"/>
                        <a:pt x="271" y="1819"/>
                      </a:cubicBezTo>
                      <a:cubicBezTo>
                        <a:pt x="2356" y="1819"/>
                        <a:pt x="2356" y="1819"/>
                        <a:pt x="2356" y="1819"/>
                      </a:cubicBezTo>
                      <a:cubicBezTo>
                        <a:pt x="2384" y="1819"/>
                        <a:pt x="2406" y="1797"/>
                        <a:pt x="2406" y="1769"/>
                      </a:cubicBezTo>
                      <a:cubicBezTo>
                        <a:pt x="2406" y="1741"/>
                        <a:pt x="2384" y="1719"/>
                        <a:pt x="2356" y="1719"/>
                      </a:cubicBezTo>
                      <a:cubicBezTo>
                        <a:pt x="2330" y="1719"/>
                        <a:pt x="2330" y="1719"/>
                        <a:pt x="2330" y="1719"/>
                      </a:cubicBezTo>
                      <a:cubicBezTo>
                        <a:pt x="2372" y="1718"/>
                        <a:pt x="2372" y="1718"/>
                        <a:pt x="2372" y="1718"/>
                      </a:cubicBezTo>
                      <a:cubicBezTo>
                        <a:pt x="2458" y="1717"/>
                        <a:pt x="2541" y="1688"/>
                        <a:pt x="2601" y="1625"/>
                      </a:cubicBezTo>
                      <a:cubicBezTo>
                        <a:pt x="2786" y="1410"/>
                        <a:pt x="2786" y="1410"/>
                        <a:pt x="2786" y="1410"/>
                      </a:cubicBezTo>
                      <a:cubicBezTo>
                        <a:pt x="2786" y="2002"/>
                        <a:pt x="2786" y="2002"/>
                        <a:pt x="2786" y="2002"/>
                      </a:cubicBezTo>
                      <a:cubicBezTo>
                        <a:pt x="3929" y="2002"/>
                        <a:pt x="3929" y="2002"/>
                        <a:pt x="3929" y="2002"/>
                      </a:cubicBezTo>
                      <a:cubicBezTo>
                        <a:pt x="3929" y="919"/>
                        <a:pt x="3929" y="919"/>
                        <a:pt x="3929" y="919"/>
                      </a:cubicBezTo>
                      <a:cubicBezTo>
                        <a:pt x="3929" y="652"/>
                        <a:pt x="3712" y="435"/>
                        <a:pt x="3445" y="435"/>
                      </a:cubicBezTo>
                      <a:close/>
                      <a:moveTo>
                        <a:pt x="1717" y="1358"/>
                      </a:moveTo>
                      <a:cubicBezTo>
                        <a:pt x="1649" y="1360"/>
                        <a:pt x="1591" y="1399"/>
                        <a:pt x="1560" y="1455"/>
                      </a:cubicBezTo>
                      <a:cubicBezTo>
                        <a:pt x="1526" y="1438"/>
                        <a:pt x="1469" y="1427"/>
                        <a:pt x="1401" y="1427"/>
                      </a:cubicBezTo>
                      <a:cubicBezTo>
                        <a:pt x="1297" y="1427"/>
                        <a:pt x="1213" y="1454"/>
                        <a:pt x="1210" y="1487"/>
                      </a:cubicBezTo>
                      <a:cubicBezTo>
                        <a:pt x="1196" y="1573"/>
                        <a:pt x="1196" y="1573"/>
                        <a:pt x="1196" y="1573"/>
                      </a:cubicBezTo>
                      <a:cubicBezTo>
                        <a:pt x="1060" y="1573"/>
                        <a:pt x="1060" y="1573"/>
                        <a:pt x="1060" y="1573"/>
                      </a:cubicBezTo>
                      <a:cubicBezTo>
                        <a:pt x="1013" y="1105"/>
                        <a:pt x="1013" y="1105"/>
                        <a:pt x="1013" y="1105"/>
                      </a:cubicBezTo>
                      <a:cubicBezTo>
                        <a:pt x="1724" y="1105"/>
                        <a:pt x="1724" y="1105"/>
                        <a:pt x="1724" y="1105"/>
                      </a:cubicBezTo>
                      <a:cubicBezTo>
                        <a:pt x="1746" y="1355"/>
                        <a:pt x="1746" y="1355"/>
                        <a:pt x="1746" y="1355"/>
                      </a:cubicBezTo>
                      <a:lnTo>
                        <a:pt x="1717" y="1358"/>
                      </a:lnTo>
                      <a:close/>
                      <a:moveTo>
                        <a:pt x="1456" y="1045"/>
                      </a:moveTo>
                      <a:cubicBezTo>
                        <a:pt x="1459" y="974"/>
                        <a:pt x="1459" y="974"/>
                        <a:pt x="1459" y="974"/>
                      </a:cubicBezTo>
                      <a:cubicBezTo>
                        <a:pt x="1489" y="1028"/>
                        <a:pt x="1489" y="1028"/>
                        <a:pt x="1489" y="1028"/>
                      </a:cubicBezTo>
                      <a:cubicBezTo>
                        <a:pt x="1493" y="1035"/>
                        <a:pt x="1497" y="1040"/>
                        <a:pt x="1502" y="1045"/>
                      </a:cubicBezTo>
                      <a:lnTo>
                        <a:pt x="1456" y="1045"/>
                      </a:lnTo>
                      <a:close/>
                      <a:moveTo>
                        <a:pt x="1718" y="1045"/>
                      </a:moveTo>
                      <a:cubicBezTo>
                        <a:pt x="1591" y="1045"/>
                        <a:pt x="1591" y="1045"/>
                        <a:pt x="1591" y="1045"/>
                      </a:cubicBezTo>
                      <a:cubicBezTo>
                        <a:pt x="1597" y="1039"/>
                        <a:pt x="1603" y="1031"/>
                        <a:pt x="1607" y="1022"/>
                      </a:cubicBezTo>
                      <a:cubicBezTo>
                        <a:pt x="1670" y="875"/>
                        <a:pt x="1670" y="875"/>
                        <a:pt x="1670" y="875"/>
                      </a:cubicBezTo>
                      <a:cubicBezTo>
                        <a:pt x="1679" y="858"/>
                        <a:pt x="1671" y="837"/>
                        <a:pt x="1653" y="828"/>
                      </a:cubicBezTo>
                      <a:cubicBezTo>
                        <a:pt x="1635" y="820"/>
                        <a:pt x="1614" y="828"/>
                        <a:pt x="1606" y="846"/>
                      </a:cubicBezTo>
                      <a:cubicBezTo>
                        <a:pt x="1549" y="963"/>
                        <a:pt x="1549" y="963"/>
                        <a:pt x="1549" y="963"/>
                      </a:cubicBezTo>
                      <a:cubicBezTo>
                        <a:pt x="1549" y="963"/>
                        <a:pt x="1484" y="834"/>
                        <a:pt x="1481" y="831"/>
                      </a:cubicBezTo>
                      <a:cubicBezTo>
                        <a:pt x="1462" y="808"/>
                        <a:pt x="1403" y="792"/>
                        <a:pt x="1332" y="792"/>
                      </a:cubicBezTo>
                      <a:cubicBezTo>
                        <a:pt x="1263" y="792"/>
                        <a:pt x="1205" y="808"/>
                        <a:pt x="1185" y="829"/>
                      </a:cubicBezTo>
                      <a:cubicBezTo>
                        <a:pt x="1185" y="830"/>
                        <a:pt x="1110" y="919"/>
                        <a:pt x="1110" y="919"/>
                      </a:cubicBezTo>
                      <a:cubicBezTo>
                        <a:pt x="1104" y="810"/>
                        <a:pt x="1104" y="810"/>
                        <a:pt x="1104" y="810"/>
                      </a:cubicBezTo>
                      <a:cubicBezTo>
                        <a:pt x="1104" y="791"/>
                        <a:pt x="1087" y="775"/>
                        <a:pt x="1068" y="776"/>
                      </a:cubicBezTo>
                      <a:cubicBezTo>
                        <a:pt x="1048" y="776"/>
                        <a:pt x="1033" y="793"/>
                        <a:pt x="1034" y="812"/>
                      </a:cubicBezTo>
                      <a:cubicBezTo>
                        <a:pt x="1035" y="971"/>
                        <a:pt x="1035" y="971"/>
                        <a:pt x="1035" y="971"/>
                      </a:cubicBezTo>
                      <a:cubicBezTo>
                        <a:pt x="1035" y="1026"/>
                        <a:pt x="1103" y="1053"/>
                        <a:pt x="1141" y="1012"/>
                      </a:cubicBezTo>
                      <a:cubicBezTo>
                        <a:pt x="1208" y="939"/>
                        <a:pt x="1208" y="939"/>
                        <a:pt x="1208" y="939"/>
                      </a:cubicBezTo>
                      <a:cubicBezTo>
                        <a:pt x="1212" y="1045"/>
                        <a:pt x="1212" y="1045"/>
                        <a:pt x="1212" y="1045"/>
                      </a:cubicBezTo>
                      <a:cubicBezTo>
                        <a:pt x="1007" y="1045"/>
                        <a:pt x="1007" y="1045"/>
                        <a:pt x="1007" y="1045"/>
                      </a:cubicBezTo>
                      <a:cubicBezTo>
                        <a:pt x="957" y="542"/>
                        <a:pt x="957" y="542"/>
                        <a:pt x="957" y="542"/>
                      </a:cubicBezTo>
                      <a:cubicBezTo>
                        <a:pt x="1529" y="542"/>
                        <a:pt x="1529" y="542"/>
                        <a:pt x="1529" y="542"/>
                      </a:cubicBezTo>
                      <a:cubicBezTo>
                        <a:pt x="1512" y="590"/>
                        <a:pt x="1512" y="590"/>
                        <a:pt x="1512" y="590"/>
                      </a:cubicBezTo>
                      <a:cubicBezTo>
                        <a:pt x="1500" y="625"/>
                        <a:pt x="1513" y="663"/>
                        <a:pt x="1543" y="684"/>
                      </a:cubicBezTo>
                      <a:cubicBezTo>
                        <a:pt x="1557" y="692"/>
                        <a:pt x="1572" y="697"/>
                        <a:pt x="1587" y="697"/>
                      </a:cubicBezTo>
                      <a:cubicBezTo>
                        <a:pt x="1607" y="697"/>
                        <a:pt x="1626" y="690"/>
                        <a:pt x="1641" y="676"/>
                      </a:cubicBezTo>
                      <a:cubicBezTo>
                        <a:pt x="1682" y="638"/>
                        <a:pt x="1682" y="638"/>
                        <a:pt x="1682" y="638"/>
                      </a:cubicBezTo>
                      <a:lnTo>
                        <a:pt x="1718" y="1045"/>
                      </a:lnTo>
                      <a:close/>
                      <a:moveTo>
                        <a:pt x="1494" y="335"/>
                      </a:moveTo>
                      <a:cubicBezTo>
                        <a:pt x="1494" y="210"/>
                        <a:pt x="1494" y="210"/>
                        <a:pt x="1494" y="210"/>
                      </a:cubicBezTo>
                      <a:cubicBezTo>
                        <a:pt x="1494" y="138"/>
                        <a:pt x="1556" y="80"/>
                        <a:pt x="1633" y="80"/>
                      </a:cubicBezTo>
                      <a:cubicBezTo>
                        <a:pt x="2123" y="80"/>
                        <a:pt x="2123" y="80"/>
                        <a:pt x="2123" y="80"/>
                      </a:cubicBezTo>
                      <a:cubicBezTo>
                        <a:pt x="2199" y="80"/>
                        <a:pt x="2262" y="138"/>
                        <a:pt x="2262" y="210"/>
                      </a:cubicBezTo>
                      <a:cubicBezTo>
                        <a:pt x="2262" y="335"/>
                        <a:pt x="2262" y="335"/>
                        <a:pt x="2262" y="335"/>
                      </a:cubicBezTo>
                      <a:cubicBezTo>
                        <a:pt x="2262" y="407"/>
                        <a:pt x="2199" y="465"/>
                        <a:pt x="2123" y="465"/>
                      </a:cubicBezTo>
                      <a:cubicBezTo>
                        <a:pt x="1761" y="465"/>
                        <a:pt x="1761" y="465"/>
                        <a:pt x="1761" y="465"/>
                      </a:cubicBezTo>
                      <a:cubicBezTo>
                        <a:pt x="1753" y="465"/>
                        <a:pt x="1753" y="465"/>
                        <a:pt x="1753" y="465"/>
                      </a:cubicBezTo>
                      <a:cubicBezTo>
                        <a:pt x="1587" y="617"/>
                        <a:pt x="1587" y="617"/>
                        <a:pt x="1587" y="617"/>
                      </a:cubicBezTo>
                      <a:cubicBezTo>
                        <a:pt x="1614" y="542"/>
                        <a:pt x="1614" y="542"/>
                        <a:pt x="1614" y="542"/>
                      </a:cubicBezTo>
                      <a:cubicBezTo>
                        <a:pt x="1614" y="542"/>
                        <a:pt x="1614" y="542"/>
                        <a:pt x="1614" y="542"/>
                      </a:cubicBezTo>
                      <a:cubicBezTo>
                        <a:pt x="1641" y="465"/>
                        <a:pt x="1641" y="465"/>
                        <a:pt x="1641" y="465"/>
                      </a:cubicBezTo>
                      <a:cubicBezTo>
                        <a:pt x="1633" y="465"/>
                        <a:pt x="1633" y="465"/>
                        <a:pt x="1633" y="465"/>
                      </a:cubicBezTo>
                      <a:cubicBezTo>
                        <a:pt x="1627" y="465"/>
                        <a:pt x="1620" y="464"/>
                        <a:pt x="1614" y="463"/>
                      </a:cubicBezTo>
                      <a:cubicBezTo>
                        <a:pt x="1613" y="463"/>
                        <a:pt x="1611" y="463"/>
                        <a:pt x="1610" y="463"/>
                      </a:cubicBezTo>
                      <a:cubicBezTo>
                        <a:pt x="1603" y="462"/>
                        <a:pt x="1597" y="461"/>
                        <a:pt x="1591" y="459"/>
                      </a:cubicBezTo>
                      <a:cubicBezTo>
                        <a:pt x="1591" y="459"/>
                        <a:pt x="1591" y="459"/>
                        <a:pt x="1591" y="459"/>
                      </a:cubicBezTo>
                      <a:cubicBezTo>
                        <a:pt x="1585" y="457"/>
                        <a:pt x="1580" y="455"/>
                        <a:pt x="1574" y="452"/>
                      </a:cubicBezTo>
                      <a:cubicBezTo>
                        <a:pt x="1573" y="452"/>
                        <a:pt x="1572" y="451"/>
                        <a:pt x="1571" y="451"/>
                      </a:cubicBezTo>
                      <a:cubicBezTo>
                        <a:pt x="1565" y="448"/>
                        <a:pt x="1560" y="445"/>
                        <a:pt x="1555" y="442"/>
                      </a:cubicBezTo>
                      <a:cubicBezTo>
                        <a:pt x="1555" y="442"/>
                        <a:pt x="1555" y="442"/>
                        <a:pt x="1555" y="442"/>
                      </a:cubicBezTo>
                      <a:cubicBezTo>
                        <a:pt x="1518" y="419"/>
                        <a:pt x="1494" y="379"/>
                        <a:pt x="1494" y="335"/>
                      </a:cubicBezTo>
                      <a:close/>
                      <a:moveTo>
                        <a:pt x="926" y="458"/>
                      </a:moveTo>
                      <a:cubicBezTo>
                        <a:pt x="944" y="458"/>
                        <a:pt x="960" y="473"/>
                        <a:pt x="960" y="492"/>
                      </a:cubicBezTo>
                      <a:cubicBezTo>
                        <a:pt x="960" y="511"/>
                        <a:pt x="944" y="526"/>
                        <a:pt x="926" y="526"/>
                      </a:cubicBezTo>
                      <a:cubicBezTo>
                        <a:pt x="907" y="526"/>
                        <a:pt x="891" y="511"/>
                        <a:pt x="891" y="492"/>
                      </a:cubicBezTo>
                      <a:cubicBezTo>
                        <a:pt x="891" y="473"/>
                        <a:pt x="907" y="458"/>
                        <a:pt x="926" y="458"/>
                      </a:cubicBezTo>
                      <a:close/>
                      <a:moveTo>
                        <a:pt x="106" y="542"/>
                      </a:moveTo>
                      <a:cubicBezTo>
                        <a:pt x="897" y="542"/>
                        <a:pt x="897" y="542"/>
                        <a:pt x="897" y="542"/>
                      </a:cubicBezTo>
                      <a:cubicBezTo>
                        <a:pt x="947" y="1045"/>
                        <a:pt x="947" y="1045"/>
                        <a:pt x="947" y="1045"/>
                      </a:cubicBezTo>
                      <a:cubicBezTo>
                        <a:pt x="743" y="1045"/>
                        <a:pt x="743" y="1045"/>
                        <a:pt x="743" y="1045"/>
                      </a:cubicBezTo>
                      <a:cubicBezTo>
                        <a:pt x="729" y="956"/>
                        <a:pt x="729" y="956"/>
                        <a:pt x="729" y="956"/>
                      </a:cubicBezTo>
                      <a:cubicBezTo>
                        <a:pt x="722" y="922"/>
                        <a:pt x="641" y="896"/>
                        <a:pt x="537" y="896"/>
                      </a:cubicBezTo>
                      <a:cubicBezTo>
                        <a:pt x="433" y="896"/>
                        <a:pt x="348" y="923"/>
                        <a:pt x="345" y="956"/>
                      </a:cubicBezTo>
                      <a:cubicBezTo>
                        <a:pt x="331" y="1045"/>
                        <a:pt x="331" y="1045"/>
                        <a:pt x="331" y="1045"/>
                      </a:cubicBezTo>
                      <a:cubicBezTo>
                        <a:pt x="151" y="1045"/>
                        <a:pt x="151" y="1045"/>
                        <a:pt x="151" y="1045"/>
                      </a:cubicBezTo>
                      <a:lnTo>
                        <a:pt x="106" y="542"/>
                      </a:lnTo>
                      <a:close/>
                      <a:moveTo>
                        <a:pt x="156" y="1105"/>
                      </a:moveTo>
                      <a:cubicBezTo>
                        <a:pt x="953" y="1105"/>
                        <a:pt x="953" y="1105"/>
                        <a:pt x="953" y="1105"/>
                      </a:cubicBezTo>
                      <a:cubicBezTo>
                        <a:pt x="1000" y="1573"/>
                        <a:pt x="1000" y="1573"/>
                        <a:pt x="1000" y="1573"/>
                      </a:cubicBezTo>
                      <a:cubicBezTo>
                        <a:pt x="805" y="1573"/>
                        <a:pt x="805" y="1573"/>
                        <a:pt x="805" y="1573"/>
                      </a:cubicBezTo>
                      <a:cubicBezTo>
                        <a:pt x="793" y="1500"/>
                        <a:pt x="793" y="1500"/>
                        <a:pt x="793" y="1500"/>
                      </a:cubicBezTo>
                      <a:cubicBezTo>
                        <a:pt x="786" y="1466"/>
                        <a:pt x="705" y="1440"/>
                        <a:pt x="601" y="1440"/>
                      </a:cubicBezTo>
                      <a:cubicBezTo>
                        <a:pt x="497" y="1440"/>
                        <a:pt x="413" y="1467"/>
                        <a:pt x="410" y="1500"/>
                      </a:cubicBezTo>
                      <a:cubicBezTo>
                        <a:pt x="398" y="1573"/>
                        <a:pt x="398" y="1573"/>
                        <a:pt x="398" y="1573"/>
                      </a:cubicBezTo>
                      <a:cubicBezTo>
                        <a:pt x="198" y="1573"/>
                        <a:pt x="198" y="1573"/>
                        <a:pt x="198" y="1573"/>
                      </a:cubicBezTo>
                      <a:lnTo>
                        <a:pt x="156" y="110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defRPr/>
                  </a:pPr>
                  <a:endParaRPr kumimoji="1" lang="ja-JP" altLang="en-US">
                    <a:solidFill>
                      <a:prstClr val="black"/>
                    </a:solidFill>
                    <a:latin typeface="Meiryo UI" panose="020B0604030504040204" pitchFamily="50" charset="-128"/>
                    <a:ea typeface="Meiryo UI" panose="020B0604030504040204" pitchFamily="50" charset="-128"/>
                  </a:endParaRPr>
                </a:p>
              </p:txBody>
            </p:sp>
            <p:sp>
              <p:nvSpPr>
                <p:cNvPr id="215" name="Freeform 128">
                  <a:extLst>
                    <a:ext uri="{FF2B5EF4-FFF2-40B4-BE49-F238E27FC236}">
                      <a16:creationId xmlns:a16="http://schemas.microsoft.com/office/drawing/2014/main" id="{D1323DF6-E1A2-4C7A-8470-64ECF69172D9}"/>
                    </a:ext>
                  </a:extLst>
                </p:cNvPr>
                <p:cNvSpPr>
                  <a:spLocks/>
                </p:cNvSpPr>
                <p:nvPr/>
              </p:nvSpPr>
              <p:spPr bwMode="auto">
                <a:xfrm>
                  <a:off x="16538575" y="26717625"/>
                  <a:ext cx="488950" cy="488950"/>
                </a:xfrm>
                <a:custGeom>
                  <a:avLst/>
                  <a:gdLst>
                    <a:gd name="T0" fmla="*/ 173 w 210"/>
                    <a:gd name="T1" fmla="*/ 173 h 210"/>
                    <a:gd name="T2" fmla="*/ 173 w 210"/>
                    <a:gd name="T3" fmla="*/ 37 h 210"/>
                    <a:gd name="T4" fmla="*/ 37 w 210"/>
                    <a:gd name="T5" fmla="*/ 37 h 210"/>
                    <a:gd name="T6" fmla="*/ 37 w 210"/>
                    <a:gd name="T7" fmla="*/ 173 h 210"/>
                    <a:gd name="T8" fmla="*/ 173 w 210"/>
                    <a:gd name="T9" fmla="*/ 173 h 210"/>
                  </a:gdLst>
                  <a:ahLst/>
                  <a:cxnLst>
                    <a:cxn ang="0">
                      <a:pos x="T0" y="T1"/>
                    </a:cxn>
                    <a:cxn ang="0">
                      <a:pos x="T2" y="T3"/>
                    </a:cxn>
                    <a:cxn ang="0">
                      <a:pos x="T4" y="T5"/>
                    </a:cxn>
                    <a:cxn ang="0">
                      <a:pos x="T6" y="T7"/>
                    </a:cxn>
                    <a:cxn ang="0">
                      <a:pos x="T8" y="T9"/>
                    </a:cxn>
                  </a:cxnLst>
                  <a:rect l="0" t="0" r="r" b="b"/>
                  <a:pathLst>
                    <a:path w="210" h="210">
                      <a:moveTo>
                        <a:pt x="173" y="173"/>
                      </a:moveTo>
                      <a:cubicBezTo>
                        <a:pt x="210" y="135"/>
                        <a:pt x="210" y="74"/>
                        <a:pt x="173" y="37"/>
                      </a:cubicBezTo>
                      <a:cubicBezTo>
                        <a:pt x="135" y="0"/>
                        <a:pt x="75" y="0"/>
                        <a:pt x="37" y="37"/>
                      </a:cubicBezTo>
                      <a:cubicBezTo>
                        <a:pt x="0" y="74"/>
                        <a:pt x="0" y="135"/>
                        <a:pt x="37" y="173"/>
                      </a:cubicBezTo>
                      <a:cubicBezTo>
                        <a:pt x="75" y="210"/>
                        <a:pt x="135" y="210"/>
                        <a:pt x="173" y="17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defRPr/>
                  </a:pPr>
                  <a:endParaRPr kumimoji="1" lang="ja-JP" altLang="en-US">
                    <a:solidFill>
                      <a:prstClr val="black"/>
                    </a:solidFill>
                    <a:latin typeface="Meiryo UI" panose="020B0604030504040204" pitchFamily="50" charset="-128"/>
                    <a:ea typeface="Meiryo UI" panose="020B0604030504040204" pitchFamily="50" charset="-128"/>
                  </a:endParaRPr>
                </a:p>
              </p:txBody>
            </p:sp>
            <p:sp>
              <p:nvSpPr>
                <p:cNvPr id="216" name="Freeform 129">
                  <a:extLst>
                    <a:ext uri="{FF2B5EF4-FFF2-40B4-BE49-F238E27FC236}">
                      <a16:creationId xmlns:a16="http://schemas.microsoft.com/office/drawing/2014/main" id="{5B137AB5-DE52-445A-B59B-FD7DC73F08AB}"/>
                    </a:ext>
                  </a:extLst>
                </p:cNvPr>
                <p:cNvSpPr>
                  <a:spLocks/>
                </p:cNvSpPr>
                <p:nvPr/>
              </p:nvSpPr>
              <p:spPr bwMode="auto">
                <a:xfrm>
                  <a:off x="18551525" y="27951113"/>
                  <a:ext cx="490538" cy="492125"/>
                </a:xfrm>
                <a:custGeom>
                  <a:avLst/>
                  <a:gdLst>
                    <a:gd name="T0" fmla="*/ 38 w 211"/>
                    <a:gd name="T1" fmla="*/ 38 h 211"/>
                    <a:gd name="T2" fmla="*/ 38 w 211"/>
                    <a:gd name="T3" fmla="*/ 173 h 211"/>
                    <a:gd name="T4" fmla="*/ 173 w 211"/>
                    <a:gd name="T5" fmla="*/ 173 h 211"/>
                    <a:gd name="T6" fmla="*/ 173 w 211"/>
                    <a:gd name="T7" fmla="*/ 38 h 211"/>
                    <a:gd name="T8" fmla="*/ 38 w 211"/>
                    <a:gd name="T9" fmla="*/ 38 h 211"/>
                  </a:gdLst>
                  <a:ahLst/>
                  <a:cxnLst>
                    <a:cxn ang="0">
                      <a:pos x="T0" y="T1"/>
                    </a:cxn>
                    <a:cxn ang="0">
                      <a:pos x="T2" y="T3"/>
                    </a:cxn>
                    <a:cxn ang="0">
                      <a:pos x="T4" y="T5"/>
                    </a:cxn>
                    <a:cxn ang="0">
                      <a:pos x="T6" y="T7"/>
                    </a:cxn>
                    <a:cxn ang="0">
                      <a:pos x="T8" y="T9"/>
                    </a:cxn>
                  </a:cxnLst>
                  <a:rect l="0" t="0" r="r" b="b"/>
                  <a:pathLst>
                    <a:path w="211" h="211">
                      <a:moveTo>
                        <a:pt x="38" y="38"/>
                      </a:moveTo>
                      <a:cubicBezTo>
                        <a:pt x="0" y="75"/>
                        <a:pt x="0" y="136"/>
                        <a:pt x="38" y="173"/>
                      </a:cubicBezTo>
                      <a:cubicBezTo>
                        <a:pt x="75" y="211"/>
                        <a:pt x="136" y="211"/>
                        <a:pt x="173" y="173"/>
                      </a:cubicBezTo>
                      <a:cubicBezTo>
                        <a:pt x="211" y="136"/>
                        <a:pt x="211" y="75"/>
                        <a:pt x="173" y="38"/>
                      </a:cubicBezTo>
                      <a:cubicBezTo>
                        <a:pt x="136" y="0"/>
                        <a:pt x="75" y="0"/>
                        <a:pt x="38" y="38"/>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defRPr/>
                  </a:pPr>
                  <a:endParaRPr kumimoji="1" lang="ja-JP" altLang="en-US">
                    <a:solidFill>
                      <a:prstClr val="black"/>
                    </a:solidFill>
                    <a:latin typeface="Meiryo UI" panose="020B0604030504040204" pitchFamily="50" charset="-128"/>
                    <a:ea typeface="Meiryo UI" panose="020B0604030504040204" pitchFamily="50" charset="-128"/>
                  </a:endParaRPr>
                </a:p>
              </p:txBody>
            </p:sp>
            <p:sp>
              <p:nvSpPr>
                <p:cNvPr id="217" name="Freeform 130">
                  <a:extLst>
                    <a:ext uri="{FF2B5EF4-FFF2-40B4-BE49-F238E27FC236}">
                      <a16:creationId xmlns:a16="http://schemas.microsoft.com/office/drawing/2014/main" id="{2FBAFA72-5AA6-48EA-BB5F-03568CC38C61}"/>
                    </a:ext>
                  </a:extLst>
                </p:cNvPr>
                <p:cNvSpPr>
                  <a:spLocks/>
                </p:cNvSpPr>
                <p:nvPr/>
              </p:nvSpPr>
              <p:spPr bwMode="auto">
                <a:xfrm>
                  <a:off x="16687800" y="27981275"/>
                  <a:ext cx="488950" cy="492125"/>
                </a:xfrm>
                <a:custGeom>
                  <a:avLst/>
                  <a:gdLst>
                    <a:gd name="T0" fmla="*/ 173 w 210"/>
                    <a:gd name="T1" fmla="*/ 173 h 211"/>
                    <a:gd name="T2" fmla="*/ 173 w 210"/>
                    <a:gd name="T3" fmla="*/ 38 h 211"/>
                    <a:gd name="T4" fmla="*/ 37 w 210"/>
                    <a:gd name="T5" fmla="*/ 38 h 211"/>
                    <a:gd name="T6" fmla="*/ 37 w 210"/>
                    <a:gd name="T7" fmla="*/ 173 h 211"/>
                    <a:gd name="T8" fmla="*/ 173 w 210"/>
                    <a:gd name="T9" fmla="*/ 173 h 211"/>
                  </a:gdLst>
                  <a:ahLst/>
                  <a:cxnLst>
                    <a:cxn ang="0">
                      <a:pos x="T0" y="T1"/>
                    </a:cxn>
                    <a:cxn ang="0">
                      <a:pos x="T2" y="T3"/>
                    </a:cxn>
                    <a:cxn ang="0">
                      <a:pos x="T4" y="T5"/>
                    </a:cxn>
                    <a:cxn ang="0">
                      <a:pos x="T6" y="T7"/>
                    </a:cxn>
                    <a:cxn ang="0">
                      <a:pos x="T8" y="T9"/>
                    </a:cxn>
                  </a:cxnLst>
                  <a:rect l="0" t="0" r="r" b="b"/>
                  <a:pathLst>
                    <a:path w="210" h="211">
                      <a:moveTo>
                        <a:pt x="173" y="173"/>
                      </a:moveTo>
                      <a:cubicBezTo>
                        <a:pt x="210" y="136"/>
                        <a:pt x="210" y="75"/>
                        <a:pt x="173" y="38"/>
                      </a:cubicBezTo>
                      <a:cubicBezTo>
                        <a:pt x="136" y="0"/>
                        <a:pt x="75" y="0"/>
                        <a:pt x="37" y="38"/>
                      </a:cubicBezTo>
                      <a:cubicBezTo>
                        <a:pt x="0" y="75"/>
                        <a:pt x="0" y="136"/>
                        <a:pt x="37" y="173"/>
                      </a:cubicBezTo>
                      <a:cubicBezTo>
                        <a:pt x="75" y="211"/>
                        <a:pt x="136" y="211"/>
                        <a:pt x="173" y="17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defRPr/>
                  </a:pPr>
                  <a:endParaRPr kumimoji="1" lang="ja-JP" altLang="en-US">
                    <a:solidFill>
                      <a:prstClr val="black"/>
                    </a:solidFill>
                    <a:latin typeface="Meiryo UI" panose="020B0604030504040204" pitchFamily="50" charset="-128"/>
                    <a:ea typeface="Meiryo UI" panose="020B0604030504040204" pitchFamily="50" charset="-128"/>
                  </a:endParaRPr>
                </a:p>
              </p:txBody>
            </p:sp>
            <p:sp>
              <p:nvSpPr>
                <p:cNvPr id="218" name="Oval 131">
                  <a:extLst>
                    <a:ext uri="{FF2B5EF4-FFF2-40B4-BE49-F238E27FC236}">
                      <a16:creationId xmlns:a16="http://schemas.microsoft.com/office/drawing/2014/main" id="{0F381890-FD65-4FFB-A455-366BB6FB71EF}"/>
                    </a:ext>
                  </a:extLst>
                </p:cNvPr>
                <p:cNvSpPr>
                  <a:spLocks noChangeArrowheads="1"/>
                </p:cNvSpPr>
                <p:nvPr/>
              </p:nvSpPr>
              <p:spPr bwMode="auto">
                <a:xfrm>
                  <a:off x="18407063" y="26519188"/>
                  <a:ext cx="436563" cy="438150"/>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defRPr/>
                  </a:pPr>
                  <a:endParaRPr kumimoji="1" lang="ja-JP" altLang="en-US">
                    <a:solidFill>
                      <a:prstClr val="black"/>
                    </a:solidFill>
                    <a:latin typeface="Meiryo UI" panose="020B0604030504040204" pitchFamily="50" charset="-128"/>
                    <a:ea typeface="Meiryo UI" panose="020B0604030504040204" pitchFamily="50" charset="-128"/>
                  </a:endParaRPr>
                </a:p>
              </p:txBody>
            </p:sp>
          </p:grpSp>
          <p:sp>
            <p:nvSpPr>
              <p:cNvPr id="220" name="Text Box 28">
                <a:extLst>
                  <a:ext uri="{FF2B5EF4-FFF2-40B4-BE49-F238E27FC236}">
                    <a16:creationId xmlns:a16="http://schemas.microsoft.com/office/drawing/2014/main" id="{35A9B4C6-07C8-4DF2-AB9B-05675B4F1AC4}"/>
                  </a:ext>
                </a:extLst>
              </p:cNvPr>
              <p:cNvSpPr txBox="1">
                <a:spLocks noChangeArrowheads="1"/>
              </p:cNvSpPr>
              <p:nvPr/>
            </p:nvSpPr>
            <p:spPr bwMode="auto">
              <a:xfrm>
                <a:off x="169548" y="4657969"/>
                <a:ext cx="678392" cy="215444"/>
              </a:xfrm>
              <a:prstGeom prst="rect">
                <a:avLst/>
              </a:prstGeom>
              <a:noFill/>
              <a:ln w="12700" algn="ctr">
                <a:noFill/>
                <a:miter lim="800000"/>
                <a:headEnd/>
                <a:tailEnd/>
              </a:ln>
              <a:effectLst/>
            </p:spPr>
            <p:txBody>
              <a:bodyPr wrap="none">
                <a:spAutoFit/>
              </a:bodyPr>
              <a:lstStyle/>
              <a:p>
                <a:pPr algn="ctr" defTabSz="914377">
                  <a:spcBef>
                    <a:spcPct val="50000"/>
                  </a:spcBef>
                  <a:defRPr/>
                </a:pPr>
                <a:r>
                  <a:rPr kumimoji="1" lang="ja-JP" altLang="en-US" sz="800" dirty="0">
                    <a:solidFill>
                      <a:srgbClr val="000000"/>
                    </a:solidFill>
                    <a:latin typeface="Meiryo UI" panose="020B0604030504040204" pitchFamily="50" charset="-128"/>
                    <a:ea typeface="Meiryo UI" panose="020B0604030504040204" pitchFamily="50" charset="-128"/>
                  </a:rPr>
                  <a:t>庁内の会議</a:t>
                </a:r>
                <a:endParaRPr kumimoji="1" lang="en-US" altLang="ja-JP" sz="800" dirty="0">
                  <a:solidFill>
                    <a:srgbClr val="000000"/>
                  </a:solidFill>
                  <a:latin typeface="Meiryo UI" panose="020B0604030504040204" pitchFamily="50" charset="-128"/>
                  <a:ea typeface="Meiryo UI" panose="020B0604030504040204" pitchFamily="50" charset="-128"/>
                </a:endParaRPr>
              </a:p>
            </p:txBody>
          </p:sp>
          <p:sp>
            <p:nvSpPr>
              <p:cNvPr id="221" name="Text Box 28">
                <a:extLst>
                  <a:ext uri="{FF2B5EF4-FFF2-40B4-BE49-F238E27FC236}">
                    <a16:creationId xmlns:a16="http://schemas.microsoft.com/office/drawing/2014/main" id="{E5459FAD-9B7D-4F24-8FE4-9EFFD70072EF}"/>
                  </a:ext>
                </a:extLst>
              </p:cNvPr>
              <p:cNvSpPr txBox="1">
                <a:spLocks noChangeArrowheads="1"/>
              </p:cNvSpPr>
              <p:nvPr/>
            </p:nvSpPr>
            <p:spPr bwMode="auto">
              <a:xfrm>
                <a:off x="1897525" y="4526353"/>
                <a:ext cx="697627" cy="338554"/>
              </a:xfrm>
              <a:prstGeom prst="rect">
                <a:avLst/>
              </a:prstGeom>
              <a:noFill/>
              <a:ln w="12700" algn="ctr">
                <a:noFill/>
                <a:miter lim="800000"/>
                <a:headEnd/>
                <a:tailEnd/>
              </a:ln>
              <a:effectLst/>
            </p:spPr>
            <p:txBody>
              <a:bodyPr wrap="none">
                <a:spAutoFit/>
              </a:bodyPr>
              <a:lstStyle/>
              <a:p>
                <a:pPr algn="ctr" defTabSz="914377">
                  <a:spcBef>
                    <a:spcPct val="50000"/>
                  </a:spcBef>
                  <a:defRPr/>
                </a:pPr>
                <a:r>
                  <a:rPr lang="ja-JP" altLang="en-US" sz="800" dirty="0">
                    <a:solidFill>
                      <a:srgbClr val="000000"/>
                    </a:solidFill>
                    <a:latin typeface="Meiryo UI" panose="020B0604030504040204" pitchFamily="50" charset="-128"/>
                    <a:ea typeface="Meiryo UI" panose="020B0604030504040204" pitchFamily="50" charset="-128"/>
                  </a:rPr>
                  <a:t>外部事業者</a:t>
                </a:r>
                <a:br>
                  <a:rPr lang="en-US" altLang="ja-JP" sz="800" dirty="0">
                    <a:solidFill>
                      <a:srgbClr val="000000"/>
                    </a:solidFill>
                    <a:latin typeface="Meiryo UI" panose="020B0604030504040204" pitchFamily="50" charset="-128"/>
                    <a:ea typeface="Meiryo UI" panose="020B0604030504040204" pitchFamily="50" charset="-128"/>
                  </a:rPr>
                </a:br>
                <a:r>
                  <a:rPr lang="ja-JP" altLang="en-US" sz="800" dirty="0">
                    <a:solidFill>
                      <a:srgbClr val="000000"/>
                    </a:solidFill>
                    <a:latin typeface="Meiryo UI" panose="020B0604030504040204" pitchFamily="50" charset="-128"/>
                    <a:ea typeface="Meiryo UI" panose="020B0604030504040204" pitchFamily="50" charset="-128"/>
                  </a:rPr>
                  <a:t>との会議</a:t>
                </a:r>
                <a:endParaRPr kumimoji="1" lang="ja-JP" altLang="en-US" sz="800" dirty="0">
                  <a:solidFill>
                    <a:srgbClr val="000000"/>
                  </a:solidFill>
                  <a:latin typeface="Meiryo UI" panose="020B0604030504040204" pitchFamily="50" charset="-128"/>
                  <a:ea typeface="Meiryo UI" panose="020B0604030504040204" pitchFamily="50" charset="-128"/>
                </a:endParaRPr>
              </a:p>
            </p:txBody>
          </p:sp>
          <p:cxnSp>
            <p:nvCxnSpPr>
              <p:cNvPr id="222" name="Straight Arrow Connector 280">
                <a:extLst>
                  <a:ext uri="{FF2B5EF4-FFF2-40B4-BE49-F238E27FC236}">
                    <a16:creationId xmlns:a16="http://schemas.microsoft.com/office/drawing/2014/main" id="{0BC010A8-1779-4C70-9E22-AD552EFC88AA}"/>
                  </a:ext>
                </a:extLst>
              </p:cNvPr>
              <p:cNvCxnSpPr>
                <a:cxnSpLocks/>
              </p:cNvCxnSpPr>
              <p:nvPr/>
            </p:nvCxnSpPr>
            <p:spPr>
              <a:xfrm flipH="1" flipV="1">
                <a:off x="674920" y="5156191"/>
                <a:ext cx="331140" cy="117904"/>
              </a:xfrm>
              <a:prstGeom prst="straightConnector1">
                <a:avLst/>
              </a:prstGeom>
              <a:ln w="31750" cap="rnd">
                <a:solidFill>
                  <a:schemeClr val="tx1"/>
                </a:solidFill>
                <a:prstDash val="sysDot"/>
                <a:headEnd type="none"/>
                <a:tailEnd type="triangle"/>
              </a:ln>
            </p:spPr>
            <p:style>
              <a:lnRef idx="1">
                <a:schemeClr val="accent1"/>
              </a:lnRef>
              <a:fillRef idx="0">
                <a:schemeClr val="accent1"/>
              </a:fillRef>
              <a:effectRef idx="0">
                <a:schemeClr val="accent1"/>
              </a:effectRef>
              <a:fontRef idx="minor">
                <a:schemeClr val="tx1"/>
              </a:fontRef>
            </p:style>
          </p:cxnSp>
          <p:sp>
            <p:nvSpPr>
              <p:cNvPr id="225" name="四角形: 角を丸くする 306">
                <a:extLst>
                  <a:ext uri="{FF2B5EF4-FFF2-40B4-BE49-F238E27FC236}">
                    <a16:creationId xmlns:a16="http://schemas.microsoft.com/office/drawing/2014/main" id="{9987343E-2EC1-43E6-9844-8E3BAA5DF70D}"/>
                  </a:ext>
                </a:extLst>
              </p:cNvPr>
              <p:cNvSpPr/>
              <p:nvPr/>
            </p:nvSpPr>
            <p:spPr bwMode="auto">
              <a:xfrm>
                <a:off x="1953287" y="4498975"/>
                <a:ext cx="586102" cy="774217"/>
              </a:xfrm>
              <a:prstGeom prst="roundRect">
                <a:avLst>
                  <a:gd name="adj" fmla="val 6082"/>
                </a:avLst>
              </a:prstGeom>
              <a:noFill/>
              <a:ln w="6350" cap="flat" cmpd="sng" algn="ctr">
                <a:solidFill>
                  <a:schemeClr val="bg1">
                    <a:lumMod val="75000"/>
                  </a:schemeClr>
                </a:solidFill>
                <a:prstDash val="solid"/>
                <a:headEnd type="none" w="med" len="med"/>
                <a:tailEnd type="none" w="med" len="med"/>
              </a:ln>
              <a:effectLst/>
            </p:spPr>
            <p:txBody>
              <a:bodyPr vert="horz" wrap="square" lIns="0" tIns="45720" rIns="0" bIns="45720" numCol="1" rtlCol="0" anchor="ctr" anchorCtr="0" compatLnSpc="1">
                <a:prstTxWarp prst="textNoShape">
                  <a:avLst/>
                </a:prstTxWarp>
              </a:bodyPr>
              <a:lstStyle/>
              <a:p>
                <a:pPr algn="ctr" defTabSz="914080" fontAlgn="base">
                  <a:spcBef>
                    <a:spcPct val="0"/>
                  </a:spcBef>
                  <a:spcAft>
                    <a:spcPct val="0"/>
                  </a:spcAft>
                  <a:defRPr/>
                </a:pPr>
                <a:endParaRPr lang="ja-JP" altLang="en-US" sz="1961" kern="0">
                  <a:latin typeface="Meiryo UI" panose="020B0604030504040204" pitchFamily="50" charset="-128"/>
                  <a:ea typeface="Meiryo UI" panose="020B0604030504040204" pitchFamily="50" charset="-128"/>
                </a:endParaRPr>
              </a:p>
            </p:txBody>
          </p:sp>
          <p:grpSp>
            <p:nvGrpSpPr>
              <p:cNvPr id="226" name="グループ化 225">
                <a:extLst>
                  <a:ext uri="{FF2B5EF4-FFF2-40B4-BE49-F238E27FC236}">
                    <a16:creationId xmlns:a16="http://schemas.microsoft.com/office/drawing/2014/main" id="{C69287AA-2DDC-4570-89F0-DE7CE1D9E2F5}"/>
                  </a:ext>
                </a:extLst>
              </p:cNvPr>
              <p:cNvGrpSpPr>
                <a:grpSpLocks noChangeAspect="1"/>
              </p:cNvGrpSpPr>
              <p:nvPr/>
            </p:nvGrpSpPr>
            <p:grpSpPr>
              <a:xfrm>
                <a:off x="2030183" y="4844058"/>
                <a:ext cx="432310" cy="373262"/>
                <a:chOff x="14925677" y="954088"/>
                <a:chExt cx="13668377" cy="11801475"/>
              </a:xfrm>
              <a:solidFill>
                <a:schemeClr val="tx1"/>
              </a:solidFill>
            </p:grpSpPr>
            <p:sp>
              <p:nvSpPr>
                <p:cNvPr id="227" name="Oval 78">
                  <a:extLst>
                    <a:ext uri="{FF2B5EF4-FFF2-40B4-BE49-F238E27FC236}">
                      <a16:creationId xmlns:a16="http://schemas.microsoft.com/office/drawing/2014/main" id="{5760CEB5-C988-4EA2-8B55-A0143BD4AD27}"/>
                    </a:ext>
                  </a:extLst>
                </p:cNvPr>
                <p:cNvSpPr>
                  <a:spLocks noChangeArrowheads="1"/>
                </p:cNvSpPr>
                <p:nvPr/>
              </p:nvSpPr>
              <p:spPr bwMode="auto">
                <a:xfrm>
                  <a:off x="17841913" y="6388101"/>
                  <a:ext cx="1125538" cy="1123950"/>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defPPr>
                    <a:defRPr lang="ja-JP"/>
                  </a:defPPr>
                  <a:lvl1pPr algn="l" rtl="0" fontAlgn="base">
                    <a:lnSpc>
                      <a:spcPct val="90000"/>
                    </a:lnSpc>
                    <a:spcBef>
                      <a:spcPct val="0"/>
                    </a:spcBef>
                    <a:spcAft>
                      <a:spcPct val="0"/>
                    </a:spcAft>
                    <a:defRPr kumimoji="1" sz="2600" kern="1200">
                      <a:solidFill>
                        <a:schemeClr val="tx2"/>
                      </a:solidFill>
                      <a:latin typeface="HGPｺﾞｼｯｸE" pitchFamily="50" charset="-128"/>
                      <a:ea typeface="HGPｺﾞｼｯｸE" pitchFamily="50" charset="-128"/>
                      <a:cs typeface="+mn-cs"/>
                    </a:defRPr>
                  </a:lvl1pPr>
                  <a:lvl2pPr marL="457200" algn="l" rtl="0" fontAlgn="base">
                    <a:lnSpc>
                      <a:spcPct val="90000"/>
                    </a:lnSpc>
                    <a:spcBef>
                      <a:spcPct val="0"/>
                    </a:spcBef>
                    <a:spcAft>
                      <a:spcPct val="0"/>
                    </a:spcAft>
                    <a:defRPr kumimoji="1" sz="2600" kern="1200">
                      <a:solidFill>
                        <a:schemeClr val="tx2"/>
                      </a:solidFill>
                      <a:latin typeface="HGPｺﾞｼｯｸE" pitchFamily="50" charset="-128"/>
                      <a:ea typeface="HGPｺﾞｼｯｸE" pitchFamily="50" charset="-128"/>
                      <a:cs typeface="+mn-cs"/>
                    </a:defRPr>
                  </a:lvl2pPr>
                  <a:lvl3pPr marL="914400" algn="l" rtl="0" fontAlgn="base">
                    <a:lnSpc>
                      <a:spcPct val="90000"/>
                    </a:lnSpc>
                    <a:spcBef>
                      <a:spcPct val="0"/>
                    </a:spcBef>
                    <a:spcAft>
                      <a:spcPct val="0"/>
                    </a:spcAft>
                    <a:defRPr kumimoji="1" sz="2600" kern="1200">
                      <a:solidFill>
                        <a:schemeClr val="tx2"/>
                      </a:solidFill>
                      <a:latin typeface="HGPｺﾞｼｯｸE" pitchFamily="50" charset="-128"/>
                      <a:ea typeface="HGPｺﾞｼｯｸE" pitchFamily="50" charset="-128"/>
                      <a:cs typeface="+mn-cs"/>
                    </a:defRPr>
                  </a:lvl3pPr>
                  <a:lvl4pPr marL="1371600" algn="l" rtl="0" fontAlgn="base">
                    <a:lnSpc>
                      <a:spcPct val="90000"/>
                    </a:lnSpc>
                    <a:spcBef>
                      <a:spcPct val="0"/>
                    </a:spcBef>
                    <a:spcAft>
                      <a:spcPct val="0"/>
                    </a:spcAft>
                    <a:defRPr kumimoji="1" sz="2600" kern="1200">
                      <a:solidFill>
                        <a:schemeClr val="tx2"/>
                      </a:solidFill>
                      <a:latin typeface="HGPｺﾞｼｯｸE" pitchFamily="50" charset="-128"/>
                      <a:ea typeface="HGPｺﾞｼｯｸE" pitchFamily="50" charset="-128"/>
                      <a:cs typeface="+mn-cs"/>
                    </a:defRPr>
                  </a:lvl4pPr>
                  <a:lvl5pPr marL="1828800" algn="l" rtl="0" fontAlgn="base">
                    <a:lnSpc>
                      <a:spcPct val="90000"/>
                    </a:lnSpc>
                    <a:spcBef>
                      <a:spcPct val="0"/>
                    </a:spcBef>
                    <a:spcAft>
                      <a:spcPct val="0"/>
                    </a:spcAft>
                    <a:defRPr kumimoji="1" sz="2600" kern="1200">
                      <a:solidFill>
                        <a:schemeClr val="tx2"/>
                      </a:solidFill>
                      <a:latin typeface="HGPｺﾞｼｯｸE" pitchFamily="50" charset="-128"/>
                      <a:ea typeface="HGPｺﾞｼｯｸE" pitchFamily="50" charset="-128"/>
                      <a:cs typeface="+mn-cs"/>
                    </a:defRPr>
                  </a:lvl5pPr>
                  <a:lvl6pPr marL="2286000" algn="l" defTabSz="914400" rtl="0" eaLnBrk="1" latinLnBrk="0" hangingPunct="1">
                    <a:defRPr kumimoji="1" sz="2600" kern="1200">
                      <a:solidFill>
                        <a:schemeClr val="tx2"/>
                      </a:solidFill>
                      <a:latin typeface="HGPｺﾞｼｯｸE" pitchFamily="50" charset="-128"/>
                      <a:ea typeface="HGPｺﾞｼｯｸE" pitchFamily="50" charset="-128"/>
                      <a:cs typeface="+mn-cs"/>
                    </a:defRPr>
                  </a:lvl6pPr>
                  <a:lvl7pPr marL="2743200" algn="l" defTabSz="914400" rtl="0" eaLnBrk="1" latinLnBrk="0" hangingPunct="1">
                    <a:defRPr kumimoji="1" sz="2600" kern="1200">
                      <a:solidFill>
                        <a:schemeClr val="tx2"/>
                      </a:solidFill>
                      <a:latin typeface="HGPｺﾞｼｯｸE" pitchFamily="50" charset="-128"/>
                      <a:ea typeface="HGPｺﾞｼｯｸE" pitchFamily="50" charset="-128"/>
                      <a:cs typeface="+mn-cs"/>
                    </a:defRPr>
                  </a:lvl7pPr>
                  <a:lvl8pPr marL="3200400" algn="l" defTabSz="914400" rtl="0" eaLnBrk="1" latinLnBrk="0" hangingPunct="1">
                    <a:defRPr kumimoji="1" sz="2600" kern="1200">
                      <a:solidFill>
                        <a:schemeClr val="tx2"/>
                      </a:solidFill>
                      <a:latin typeface="HGPｺﾞｼｯｸE" pitchFamily="50" charset="-128"/>
                      <a:ea typeface="HGPｺﾞｼｯｸE" pitchFamily="50" charset="-128"/>
                      <a:cs typeface="+mn-cs"/>
                    </a:defRPr>
                  </a:lvl8pPr>
                  <a:lvl9pPr marL="3657600" algn="l" defTabSz="914400" rtl="0" eaLnBrk="1" latinLnBrk="0" hangingPunct="1">
                    <a:defRPr kumimoji="1" sz="2600" kern="1200">
                      <a:solidFill>
                        <a:schemeClr val="tx2"/>
                      </a:solidFill>
                      <a:latin typeface="HGPｺﾞｼｯｸE" pitchFamily="50" charset="-128"/>
                      <a:ea typeface="HGPｺﾞｼｯｸE" pitchFamily="50" charset="-128"/>
                      <a:cs typeface="+mn-cs"/>
                    </a:defRPr>
                  </a:lvl9pPr>
                </a:lstStyle>
                <a:p>
                  <a:endParaRPr lang="ja-JP" altLang="en-US">
                    <a:latin typeface="Meiryo UI" panose="020B0604030504040204" pitchFamily="50" charset="-128"/>
                    <a:ea typeface="Meiryo UI" panose="020B0604030504040204" pitchFamily="50" charset="-128"/>
                  </a:endParaRPr>
                </a:p>
              </p:txBody>
            </p:sp>
            <p:sp>
              <p:nvSpPr>
                <p:cNvPr id="228" name="Oval 79">
                  <a:extLst>
                    <a:ext uri="{FF2B5EF4-FFF2-40B4-BE49-F238E27FC236}">
                      <a16:creationId xmlns:a16="http://schemas.microsoft.com/office/drawing/2014/main" id="{093CB183-0C8C-41E1-9FB3-FD0C670350A3}"/>
                    </a:ext>
                  </a:extLst>
                </p:cNvPr>
                <p:cNvSpPr>
                  <a:spLocks noChangeArrowheads="1"/>
                </p:cNvSpPr>
                <p:nvPr/>
              </p:nvSpPr>
              <p:spPr bwMode="auto">
                <a:xfrm>
                  <a:off x="16470313" y="7775576"/>
                  <a:ext cx="1123950" cy="1123950"/>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defPPr>
                    <a:defRPr lang="ja-JP"/>
                  </a:defPPr>
                  <a:lvl1pPr algn="l" rtl="0" fontAlgn="base">
                    <a:lnSpc>
                      <a:spcPct val="90000"/>
                    </a:lnSpc>
                    <a:spcBef>
                      <a:spcPct val="0"/>
                    </a:spcBef>
                    <a:spcAft>
                      <a:spcPct val="0"/>
                    </a:spcAft>
                    <a:defRPr kumimoji="1" sz="2600" kern="1200">
                      <a:solidFill>
                        <a:schemeClr val="tx2"/>
                      </a:solidFill>
                      <a:latin typeface="HGPｺﾞｼｯｸE" pitchFamily="50" charset="-128"/>
                      <a:ea typeface="HGPｺﾞｼｯｸE" pitchFamily="50" charset="-128"/>
                      <a:cs typeface="+mn-cs"/>
                    </a:defRPr>
                  </a:lvl1pPr>
                  <a:lvl2pPr marL="457200" algn="l" rtl="0" fontAlgn="base">
                    <a:lnSpc>
                      <a:spcPct val="90000"/>
                    </a:lnSpc>
                    <a:spcBef>
                      <a:spcPct val="0"/>
                    </a:spcBef>
                    <a:spcAft>
                      <a:spcPct val="0"/>
                    </a:spcAft>
                    <a:defRPr kumimoji="1" sz="2600" kern="1200">
                      <a:solidFill>
                        <a:schemeClr val="tx2"/>
                      </a:solidFill>
                      <a:latin typeface="HGPｺﾞｼｯｸE" pitchFamily="50" charset="-128"/>
                      <a:ea typeface="HGPｺﾞｼｯｸE" pitchFamily="50" charset="-128"/>
                      <a:cs typeface="+mn-cs"/>
                    </a:defRPr>
                  </a:lvl2pPr>
                  <a:lvl3pPr marL="914400" algn="l" rtl="0" fontAlgn="base">
                    <a:lnSpc>
                      <a:spcPct val="90000"/>
                    </a:lnSpc>
                    <a:spcBef>
                      <a:spcPct val="0"/>
                    </a:spcBef>
                    <a:spcAft>
                      <a:spcPct val="0"/>
                    </a:spcAft>
                    <a:defRPr kumimoji="1" sz="2600" kern="1200">
                      <a:solidFill>
                        <a:schemeClr val="tx2"/>
                      </a:solidFill>
                      <a:latin typeface="HGPｺﾞｼｯｸE" pitchFamily="50" charset="-128"/>
                      <a:ea typeface="HGPｺﾞｼｯｸE" pitchFamily="50" charset="-128"/>
                      <a:cs typeface="+mn-cs"/>
                    </a:defRPr>
                  </a:lvl3pPr>
                  <a:lvl4pPr marL="1371600" algn="l" rtl="0" fontAlgn="base">
                    <a:lnSpc>
                      <a:spcPct val="90000"/>
                    </a:lnSpc>
                    <a:spcBef>
                      <a:spcPct val="0"/>
                    </a:spcBef>
                    <a:spcAft>
                      <a:spcPct val="0"/>
                    </a:spcAft>
                    <a:defRPr kumimoji="1" sz="2600" kern="1200">
                      <a:solidFill>
                        <a:schemeClr val="tx2"/>
                      </a:solidFill>
                      <a:latin typeface="HGPｺﾞｼｯｸE" pitchFamily="50" charset="-128"/>
                      <a:ea typeface="HGPｺﾞｼｯｸE" pitchFamily="50" charset="-128"/>
                      <a:cs typeface="+mn-cs"/>
                    </a:defRPr>
                  </a:lvl4pPr>
                  <a:lvl5pPr marL="1828800" algn="l" rtl="0" fontAlgn="base">
                    <a:lnSpc>
                      <a:spcPct val="90000"/>
                    </a:lnSpc>
                    <a:spcBef>
                      <a:spcPct val="0"/>
                    </a:spcBef>
                    <a:spcAft>
                      <a:spcPct val="0"/>
                    </a:spcAft>
                    <a:defRPr kumimoji="1" sz="2600" kern="1200">
                      <a:solidFill>
                        <a:schemeClr val="tx2"/>
                      </a:solidFill>
                      <a:latin typeface="HGPｺﾞｼｯｸE" pitchFamily="50" charset="-128"/>
                      <a:ea typeface="HGPｺﾞｼｯｸE" pitchFamily="50" charset="-128"/>
                      <a:cs typeface="+mn-cs"/>
                    </a:defRPr>
                  </a:lvl5pPr>
                  <a:lvl6pPr marL="2286000" algn="l" defTabSz="914400" rtl="0" eaLnBrk="1" latinLnBrk="0" hangingPunct="1">
                    <a:defRPr kumimoji="1" sz="2600" kern="1200">
                      <a:solidFill>
                        <a:schemeClr val="tx2"/>
                      </a:solidFill>
                      <a:latin typeface="HGPｺﾞｼｯｸE" pitchFamily="50" charset="-128"/>
                      <a:ea typeface="HGPｺﾞｼｯｸE" pitchFamily="50" charset="-128"/>
                      <a:cs typeface="+mn-cs"/>
                    </a:defRPr>
                  </a:lvl6pPr>
                  <a:lvl7pPr marL="2743200" algn="l" defTabSz="914400" rtl="0" eaLnBrk="1" latinLnBrk="0" hangingPunct="1">
                    <a:defRPr kumimoji="1" sz="2600" kern="1200">
                      <a:solidFill>
                        <a:schemeClr val="tx2"/>
                      </a:solidFill>
                      <a:latin typeface="HGPｺﾞｼｯｸE" pitchFamily="50" charset="-128"/>
                      <a:ea typeface="HGPｺﾞｼｯｸE" pitchFamily="50" charset="-128"/>
                      <a:cs typeface="+mn-cs"/>
                    </a:defRPr>
                  </a:lvl7pPr>
                  <a:lvl8pPr marL="3200400" algn="l" defTabSz="914400" rtl="0" eaLnBrk="1" latinLnBrk="0" hangingPunct="1">
                    <a:defRPr kumimoji="1" sz="2600" kern="1200">
                      <a:solidFill>
                        <a:schemeClr val="tx2"/>
                      </a:solidFill>
                      <a:latin typeface="HGPｺﾞｼｯｸE" pitchFamily="50" charset="-128"/>
                      <a:ea typeface="HGPｺﾞｼｯｸE" pitchFamily="50" charset="-128"/>
                      <a:cs typeface="+mn-cs"/>
                    </a:defRPr>
                  </a:lvl8pPr>
                  <a:lvl9pPr marL="3657600" algn="l" defTabSz="914400" rtl="0" eaLnBrk="1" latinLnBrk="0" hangingPunct="1">
                    <a:defRPr kumimoji="1" sz="2600" kern="1200">
                      <a:solidFill>
                        <a:schemeClr val="tx2"/>
                      </a:solidFill>
                      <a:latin typeface="HGPｺﾞｼｯｸE" pitchFamily="50" charset="-128"/>
                      <a:ea typeface="HGPｺﾞｼｯｸE" pitchFamily="50" charset="-128"/>
                      <a:cs typeface="+mn-cs"/>
                    </a:defRPr>
                  </a:lvl9pPr>
                </a:lstStyle>
                <a:p>
                  <a:endParaRPr lang="ja-JP" altLang="en-US">
                    <a:latin typeface="Meiryo UI" panose="020B0604030504040204" pitchFamily="50" charset="-128"/>
                    <a:ea typeface="Meiryo UI" panose="020B0604030504040204" pitchFamily="50" charset="-128"/>
                  </a:endParaRPr>
                </a:p>
              </p:txBody>
            </p:sp>
            <p:sp>
              <p:nvSpPr>
                <p:cNvPr id="229" name="Oval 80">
                  <a:extLst>
                    <a:ext uri="{FF2B5EF4-FFF2-40B4-BE49-F238E27FC236}">
                      <a16:creationId xmlns:a16="http://schemas.microsoft.com/office/drawing/2014/main" id="{1CD58E9A-626C-4CCD-AA14-77D7EA1B9642}"/>
                    </a:ext>
                  </a:extLst>
                </p:cNvPr>
                <p:cNvSpPr>
                  <a:spLocks noChangeArrowheads="1"/>
                </p:cNvSpPr>
                <p:nvPr/>
              </p:nvSpPr>
              <p:spPr bwMode="auto">
                <a:xfrm>
                  <a:off x="15078075" y="9091613"/>
                  <a:ext cx="1125538" cy="1123950"/>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defPPr>
                    <a:defRPr lang="ja-JP"/>
                  </a:defPPr>
                  <a:lvl1pPr algn="l" rtl="0" fontAlgn="base">
                    <a:lnSpc>
                      <a:spcPct val="90000"/>
                    </a:lnSpc>
                    <a:spcBef>
                      <a:spcPct val="0"/>
                    </a:spcBef>
                    <a:spcAft>
                      <a:spcPct val="0"/>
                    </a:spcAft>
                    <a:defRPr kumimoji="1" sz="2600" kern="1200">
                      <a:solidFill>
                        <a:schemeClr val="tx2"/>
                      </a:solidFill>
                      <a:latin typeface="HGPｺﾞｼｯｸE" pitchFamily="50" charset="-128"/>
                      <a:ea typeface="HGPｺﾞｼｯｸE" pitchFamily="50" charset="-128"/>
                      <a:cs typeface="+mn-cs"/>
                    </a:defRPr>
                  </a:lvl1pPr>
                  <a:lvl2pPr marL="457200" algn="l" rtl="0" fontAlgn="base">
                    <a:lnSpc>
                      <a:spcPct val="90000"/>
                    </a:lnSpc>
                    <a:spcBef>
                      <a:spcPct val="0"/>
                    </a:spcBef>
                    <a:spcAft>
                      <a:spcPct val="0"/>
                    </a:spcAft>
                    <a:defRPr kumimoji="1" sz="2600" kern="1200">
                      <a:solidFill>
                        <a:schemeClr val="tx2"/>
                      </a:solidFill>
                      <a:latin typeface="HGPｺﾞｼｯｸE" pitchFamily="50" charset="-128"/>
                      <a:ea typeface="HGPｺﾞｼｯｸE" pitchFamily="50" charset="-128"/>
                      <a:cs typeface="+mn-cs"/>
                    </a:defRPr>
                  </a:lvl2pPr>
                  <a:lvl3pPr marL="914400" algn="l" rtl="0" fontAlgn="base">
                    <a:lnSpc>
                      <a:spcPct val="90000"/>
                    </a:lnSpc>
                    <a:spcBef>
                      <a:spcPct val="0"/>
                    </a:spcBef>
                    <a:spcAft>
                      <a:spcPct val="0"/>
                    </a:spcAft>
                    <a:defRPr kumimoji="1" sz="2600" kern="1200">
                      <a:solidFill>
                        <a:schemeClr val="tx2"/>
                      </a:solidFill>
                      <a:latin typeface="HGPｺﾞｼｯｸE" pitchFamily="50" charset="-128"/>
                      <a:ea typeface="HGPｺﾞｼｯｸE" pitchFamily="50" charset="-128"/>
                      <a:cs typeface="+mn-cs"/>
                    </a:defRPr>
                  </a:lvl3pPr>
                  <a:lvl4pPr marL="1371600" algn="l" rtl="0" fontAlgn="base">
                    <a:lnSpc>
                      <a:spcPct val="90000"/>
                    </a:lnSpc>
                    <a:spcBef>
                      <a:spcPct val="0"/>
                    </a:spcBef>
                    <a:spcAft>
                      <a:spcPct val="0"/>
                    </a:spcAft>
                    <a:defRPr kumimoji="1" sz="2600" kern="1200">
                      <a:solidFill>
                        <a:schemeClr val="tx2"/>
                      </a:solidFill>
                      <a:latin typeface="HGPｺﾞｼｯｸE" pitchFamily="50" charset="-128"/>
                      <a:ea typeface="HGPｺﾞｼｯｸE" pitchFamily="50" charset="-128"/>
                      <a:cs typeface="+mn-cs"/>
                    </a:defRPr>
                  </a:lvl4pPr>
                  <a:lvl5pPr marL="1828800" algn="l" rtl="0" fontAlgn="base">
                    <a:lnSpc>
                      <a:spcPct val="90000"/>
                    </a:lnSpc>
                    <a:spcBef>
                      <a:spcPct val="0"/>
                    </a:spcBef>
                    <a:spcAft>
                      <a:spcPct val="0"/>
                    </a:spcAft>
                    <a:defRPr kumimoji="1" sz="2600" kern="1200">
                      <a:solidFill>
                        <a:schemeClr val="tx2"/>
                      </a:solidFill>
                      <a:latin typeface="HGPｺﾞｼｯｸE" pitchFamily="50" charset="-128"/>
                      <a:ea typeface="HGPｺﾞｼｯｸE" pitchFamily="50" charset="-128"/>
                      <a:cs typeface="+mn-cs"/>
                    </a:defRPr>
                  </a:lvl5pPr>
                  <a:lvl6pPr marL="2286000" algn="l" defTabSz="914400" rtl="0" eaLnBrk="1" latinLnBrk="0" hangingPunct="1">
                    <a:defRPr kumimoji="1" sz="2600" kern="1200">
                      <a:solidFill>
                        <a:schemeClr val="tx2"/>
                      </a:solidFill>
                      <a:latin typeface="HGPｺﾞｼｯｸE" pitchFamily="50" charset="-128"/>
                      <a:ea typeface="HGPｺﾞｼｯｸE" pitchFamily="50" charset="-128"/>
                      <a:cs typeface="+mn-cs"/>
                    </a:defRPr>
                  </a:lvl6pPr>
                  <a:lvl7pPr marL="2743200" algn="l" defTabSz="914400" rtl="0" eaLnBrk="1" latinLnBrk="0" hangingPunct="1">
                    <a:defRPr kumimoji="1" sz="2600" kern="1200">
                      <a:solidFill>
                        <a:schemeClr val="tx2"/>
                      </a:solidFill>
                      <a:latin typeface="HGPｺﾞｼｯｸE" pitchFamily="50" charset="-128"/>
                      <a:ea typeface="HGPｺﾞｼｯｸE" pitchFamily="50" charset="-128"/>
                      <a:cs typeface="+mn-cs"/>
                    </a:defRPr>
                  </a:lvl7pPr>
                  <a:lvl8pPr marL="3200400" algn="l" defTabSz="914400" rtl="0" eaLnBrk="1" latinLnBrk="0" hangingPunct="1">
                    <a:defRPr kumimoji="1" sz="2600" kern="1200">
                      <a:solidFill>
                        <a:schemeClr val="tx2"/>
                      </a:solidFill>
                      <a:latin typeface="HGPｺﾞｼｯｸE" pitchFamily="50" charset="-128"/>
                      <a:ea typeface="HGPｺﾞｼｯｸE" pitchFamily="50" charset="-128"/>
                      <a:cs typeface="+mn-cs"/>
                    </a:defRPr>
                  </a:lvl8pPr>
                  <a:lvl9pPr marL="3657600" algn="l" defTabSz="914400" rtl="0" eaLnBrk="1" latinLnBrk="0" hangingPunct="1">
                    <a:defRPr kumimoji="1" sz="2600" kern="1200">
                      <a:solidFill>
                        <a:schemeClr val="tx2"/>
                      </a:solidFill>
                      <a:latin typeface="HGPｺﾞｼｯｸE" pitchFamily="50" charset="-128"/>
                      <a:ea typeface="HGPｺﾞｼｯｸE" pitchFamily="50" charset="-128"/>
                      <a:cs typeface="+mn-cs"/>
                    </a:defRPr>
                  </a:lvl9pPr>
                </a:lstStyle>
                <a:p>
                  <a:endParaRPr lang="ja-JP" altLang="en-US">
                    <a:latin typeface="Meiryo UI" panose="020B0604030504040204" pitchFamily="50" charset="-128"/>
                    <a:ea typeface="Meiryo UI" panose="020B0604030504040204" pitchFamily="50" charset="-128"/>
                  </a:endParaRPr>
                </a:p>
              </p:txBody>
            </p:sp>
            <p:sp>
              <p:nvSpPr>
                <p:cNvPr id="230" name="Oval 81">
                  <a:extLst>
                    <a:ext uri="{FF2B5EF4-FFF2-40B4-BE49-F238E27FC236}">
                      <a16:creationId xmlns:a16="http://schemas.microsoft.com/office/drawing/2014/main" id="{456B34C5-4D63-47C6-B66B-EC8DBC229741}"/>
                    </a:ext>
                  </a:extLst>
                </p:cNvPr>
                <p:cNvSpPr>
                  <a:spLocks noChangeArrowheads="1"/>
                </p:cNvSpPr>
                <p:nvPr/>
              </p:nvSpPr>
              <p:spPr bwMode="auto">
                <a:xfrm>
                  <a:off x="24514175" y="6372226"/>
                  <a:ext cx="1123950" cy="1125538"/>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defPPr>
                    <a:defRPr lang="ja-JP"/>
                  </a:defPPr>
                  <a:lvl1pPr algn="l" rtl="0" fontAlgn="base">
                    <a:lnSpc>
                      <a:spcPct val="90000"/>
                    </a:lnSpc>
                    <a:spcBef>
                      <a:spcPct val="0"/>
                    </a:spcBef>
                    <a:spcAft>
                      <a:spcPct val="0"/>
                    </a:spcAft>
                    <a:defRPr kumimoji="1" sz="2600" kern="1200">
                      <a:solidFill>
                        <a:schemeClr val="tx2"/>
                      </a:solidFill>
                      <a:latin typeface="HGPｺﾞｼｯｸE" pitchFamily="50" charset="-128"/>
                      <a:ea typeface="HGPｺﾞｼｯｸE" pitchFamily="50" charset="-128"/>
                      <a:cs typeface="+mn-cs"/>
                    </a:defRPr>
                  </a:lvl1pPr>
                  <a:lvl2pPr marL="457200" algn="l" rtl="0" fontAlgn="base">
                    <a:lnSpc>
                      <a:spcPct val="90000"/>
                    </a:lnSpc>
                    <a:spcBef>
                      <a:spcPct val="0"/>
                    </a:spcBef>
                    <a:spcAft>
                      <a:spcPct val="0"/>
                    </a:spcAft>
                    <a:defRPr kumimoji="1" sz="2600" kern="1200">
                      <a:solidFill>
                        <a:schemeClr val="tx2"/>
                      </a:solidFill>
                      <a:latin typeface="HGPｺﾞｼｯｸE" pitchFamily="50" charset="-128"/>
                      <a:ea typeface="HGPｺﾞｼｯｸE" pitchFamily="50" charset="-128"/>
                      <a:cs typeface="+mn-cs"/>
                    </a:defRPr>
                  </a:lvl2pPr>
                  <a:lvl3pPr marL="914400" algn="l" rtl="0" fontAlgn="base">
                    <a:lnSpc>
                      <a:spcPct val="90000"/>
                    </a:lnSpc>
                    <a:spcBef>
                      <a:spcPct val="0"/>
                    </a:spcBef>
                    <a:spcAft>
                      <a:spcPct val="0"/>
                    </a:spcAft>
                    <a:defRPr kumimoji="1" sz="2600" kern="1200">
                      <a:solidFill>
                        <a:schemeClr val="tx2"/>
                      </a:solidFill>
                      <a:latin typeface="HGPｺﾞｼｯｸE" pitchFamily="50" charset="-128"/>
                      <a:ea typeface="HGPｺﾞｼｯｸE" pitchFamily="50" charset="-128"/>
                      <a:cs typeface="+mn-cs"/>
                    </a:defRPr>
                  </a:lvl3pPr>
                  <a:lvl4pPr marL="1371600" algn="l" rtl="0" fontAlgn="base">
                    <a:lnSpc>
                      <a:spcPct val="90000"/>
                    </a:lnSpc>
                    <a:spcBef>
                      <a:spcPct val="0"/>
                    </a:spcBef>
                    <a:spcAft>
                      <a:spcPct val="0"/>
                    </a:spcAft>
                    <a:defRPr kumimoji="1" sz="2600" kern="1200">
                      <a:solidFill>
                        <a:schemeClr val="tx2"/>
                      </a:solidFill>
                      <a:latin typeface="HGPｺﾞｼｯｸE" pitchFamily="50" charset="-128"/>
                      <a:ea typeface="HGPｺﾞｼｯｸE" pitchFamily="50" charset="-128"/>
                      <a:cs typeface="+mn-cs"/>
                    </a:defRPr>
                  </a:lvl4pPr>
                  <a:lvl5pPr marL="1828800" algn="l" rtl="0" fontAlgn="base">
                    <a:lnSpc>
                      <a:spcPct val="90000"/>
                    </a:lnSpc>
                    <a:spcBef>
                      <a:spcPct val="0"/>
                    </a:spcBef>
                    <a:spcAft>
                      <a:spcPct val="0"/>
                    </a:spcAft>
                    <a:defRPr kumimoji="1" sz="2600" kern="1200">
                      <a:solidFill>
                        <a:schemeClr val="tx2"/>
                      </a:solidFill>
                      <a:latin typeface="HGPｺﾞｼｯｸE" pitchFamily="50" charset="-128"/>
                      <a:ea typeface="HGPｺﾞｼｯｸE" pitchFamily="50" charset="-128"/>
                      <a:cs typeface="+mn-cs"/>
                    </a:defRPr>
                  </a:lvl5pPr>
                  <a:lvl6pPr marL="2286000" algn="l" defTabSz="914400" rtl="0" eaLnBrk="1" latinLnBrk="0" hangingPunct="1">
                    <a:defRPr kumimoji="1" sz="2600" kern="1200">
                      <a:solidFill>
                        <a:schemeClr val="tx2"/>
                      </a:solidFill>
                      <a:latin typeface="HGPｺﾞｼｯｸE" pitchFamily="50" charset="-128"/>
                      <a:ea typeface="HGPｺﾞｼｯｸE" pitchFamily="50" charset="-128"/>
                      <a:cs typeface="+mn-cs"/>
                    </a:defRPr>
                  </a:lvl6pPr>
                  <a:lvl7pPr marL="2743200" algn="l" defTabSz="914400" rtl="0" eaLnBrk="1" latinLnBrk="0" hangingPunct="1">
                    <a:defRPr kumimoji="1" sz="2600" kern="1200">
                      <a:solidFill>
                        <a:schemeClr val="tx2"/>
                      </a:solidFill>
                      <a:latin typeface="HGPｺﾞｼｯｸE" pitchFamily="50" charset="-128"/>
                      <a:ea typeface="HGPｺﾞｼｯｸE" pitchFamily="50" charset="-128"/>
                      <a:cs typeface="+mn-cs"/>
                    </a:defRPr>
                  </a:lvl7pPr>
                  <a:lvl8pPr marL="3200400" algn="l" defTabSz="914400" rtl="0" eaLnBrk="1" latinLnBrk="0" hangingPunct="1">
                    <a:defRPr kumimoji="1" sz="2600" kern="1200">
                      <a:solidFill>
                        <a:schemeClr val="tx2"/>
                      </a:solidFill>
                      <a:latin typeface="HGPｺﾞｼｯｸE" pitchFamily="50" charset="-128"/>
                      <a:ea typeface="HGPｺﾞｼｯｸE" pitchFamily="50" charset="-128"/>
                      <a:cs typeface="+mn-cs"/>
                    </a:defRPr>
                  </a:lvl8pPr>
                  <a:lvl9pPr marL="3657600" algn="l" defTabSz="914400" rtl="0" eaLnBrk="1" latinLnBrk="0" hangingPunct="1">
                    <a:defRPr kumimoji="1" sz="2600" kern="1200">
                      <a:solidFill>
                        <a:schemeClr val="tx2"/>
                      </a:solidFill>
                      <a:latin typeface="HGPｺﾞｼｯｸE" pitchFamily="50" charset="-128"/>
                      <a:ea typeface="HGPｺﾞｼｯｸE" pitchFamily="50" charset="-128"/>
                      <a:cs typeface="+mn-cs"/>
                    </a:defRPr>
                  </a:lvl9pPr>
                </a:lstStyle>
                <a:p>
                  <a:endParaRPr lang="ja-JP" altLang="en-US">
                    <a:latin typeface="Meiryo UI" panose="020B0604030504040204" pitchFamily="50" charset="-128"/>
                    <a:ea typeface="Meiryo UI" panose="020B0604030504040204" pitchFamily="50" charset="-128"/>
                  </a:endParaRPr>
                </a:p>
              </p:txBody>
            </p:sp>
            <p:sp>
              <p:nvSpPr>
                <p:cNvPr id="231" name="Oval 82">
                  <a:extLst>
                    <a:ext uri="{FF2B5EF4-FFF2-40B4-BE49-F238E27FC236}">
                      <a16:creationId xmlns:a16="http://schemas.microsoft.com/office/drawing/2014/main" id="{4D8BF8A6-A96A-4D6D-9C23-6D525B4F51B3}"/>
                    </a:ext>
                  </a:extLst>
                </p:cNvPr>
                <p:cNvSpPr>
                  <a:spLocks noChangeArrowheads="1"/>
                </p:cNvSpPr>
                <p:nvPr/>
              </p:nvSpPr>
              <p:spPr bwMode="auto">
                <a:xfrm>
                  <a:off x="25923875" y="7775576"/>
                  <a:ext cx="1123950" cy="1123950"/>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defPPr>
                    <a:defRPr lang="ja-JP"/>
                  </a:defPPr>
                  <a:lvl1pPr algn="l" rtl="0" fontAlgn="base">
                    <a:lnSpc>
                      <a:spcPct val="90000"/>
                    </a:lnSpc>
                    <a:spcBef>
                      <a:spcPct val="0"/>
                    </a:spcBef>
                    <a:spcAft>
                      <a:spcPct val="0"/>
                    </a:spcAft>
                    <a:defRPr kumimoji="1" sz="2600" kern="1200">
                      <a:solidFill>
                        <a:schemeClr val="tx2"/>
                      </a:solidFill>
                      <a:latin typeface="HGPｺﾞｼｯｸE" pitchFamily="50" charset="-128"/>
                      <a:ea typeface="HGPｺﾞｼｯｸE" pitchFamily="50" charset="-128"/>
                      <a:cs typeface="+mn-cs"/>
                    </a:defRPr>
                  </a:lvl1pPr>
                  <a:lvl2pPr marL="457200" algn="l" rtl="0" fontAlgn="base">
                    <a:lnSpc>
                      <a:spcPct val="90000"/>
                    </a:lnSpc>
                    <a:spcBef>
                      <a:spcPct val="0"/>
                    </a:spcBef>
                    <a:spcAft>
                      <a:spcPct val="0"/>
                    </a:spcAft>
                    <a:defRPr kumimoji="1" sz="2600" kern="1200">
                      <a:solidFill>
                        <a:schemeClr val="tx2"/>
                      </a:solidFill>
                      <a:latin typeface="HGPｺﾞｼｯｸE" pitchFamily="50" charset="-128"/>
                      <a:ea typeface="HGPｺﾞｼｯｸE" pitchFamily="50" charset="-128"/>
                      <a:cs typeface="+mn-cs"/>
                    </a:defRPr>
                  </a:lvl2pPr>
                  <a:lvl3pPr marL="914400" algn="l" rtl="0" fontAlgn="base">
                    <a:lnSpc>
                      <a:spcPct val="90000"/>
                    </a:lnSpc>
                    <a:spcBef>
                      <a:spcPct val="0"/>
                    </a:spcBef>
                    <a:spcAft>
                      <a:spcPct val="0"/>
                    </a:spcAft>
                    <a:defRPr kumimoji="1" sz="2600" kern="1200">
                      <a:solidFill>
                        <a:schemeClr val="tx2"/>
                      </a:solidFill>
                      <a:latin typeface="HGPｺﾞｼｯｸE" pitchFamily="50" charset="-128"/>
                      <a:ea typeface="HGPｺﾞｼｯｸE" pitchFamily="50" charset="-128"/>
                      <a:cs typeface="+mn-cs"/>
                    </a:defRPr>
                  </a:lvl3pPr>
                  <a:lvl4pPr marL="1371600" algn="l" rtl="0" fontAlgn="base">
                    <a:lnSpc>
                      <a:spcPct val="90000"/>
                    </a:lnSpc>
                    <a:spcBef>
                      <a:spcPct val="0"/>
                    </a:spcBef>
                    <a:spcAft>
                      <a:spcPct val="0"/>
                    </a:spcAft>
                    <a:defRPr kumimoji="1" sz="2600" kern="1200">
                      <a:solidFill>
                        <a:schemeClr val="tx2"/>
                      </a:solidFill>
                      <a:latin typeface="HGPｺﾞｼｯｸE" pitchFamily="50" charset="-128"/>
                      <a:ea typeface="HGPｺﾞｼｯｸE" pitchFamily="50" charset="-128"/>
                      <a:cs typeface="+mn-cs"/>
                    </a:defRPr>
                  </a:lvl4pPr>
                  <a:lvl5pPr marL="1828800" algn="l" rtl="0" fontAlgn="base">
                    <a:lnSpc>
                      <a:spcPct val="90000"/>
                    </a:lnSpc>
                    <a:spcBef>
                      <a:spcPct val="0"/>
                    </a:spcBef>
                    <a:spcAft>
                      <a:spcPct val="0"/>
                    </a:spcAft>
                    <a:defRPr kumimoji="1" sz="2600" kern="1200">
                      <a:solidFill>
                        <a:schemeClr val="tx2"/>
                      </a:solidFill>
                      <a:latin typeface="HGPｺﾞｼｯｸE" pitchFamily="50" charset="-128"/>
                      <a:ea typeface="HGPｺﾞｼｯｸE" pitchFamily="50" charset="-128"/>
                      <a:cs typeface="+mn-cs"/>
                    </a:defRPr>
                  </a:lvl5pPr>
                  <a:lvl6pPr marL="2286000" algn="l" defTabSz="914400" rtl="0" eaLnBrk="1" latinLnBrk="0" hangingPunct="1">
                    <a:defRPr kumimoji="1" sz="2600" kern="1200">
                      <a:solidFill>
                        <a:schemeClr val="tx2"/>
                      </a:solidFill>
                      <a:latin typeface="HGPｺﾞｼｯｸE" pitchFamily="50" charset="-128"/>
                      <a:ea typeface="HGPｺﾞｼｯｸE" pitchFamily="50" charset="-128"/>
                      <a:cs typeface="+mn-cs"/>
                    </a:defRPr>
                  </a:lvl6pPr>
                  <a:lvl7pPr marL="2743200" algn="l" defTabSz="914400" rtl="0" eaLnBrk="1" latinLnBrk="0" hangingPunct="1">
                    <a:defRPr kumimoji="1" sz="2600" kern="1200">
                      <a:solidFill>
                        <a:schemeClr val="tx2"/>
                      </a:solidFill>
                      <a:latin typeface="HGPｺﾞｼｯｸE" pitchFamily="50" charset="-128"/>
                      <a:ea typeface="HGPｺﾞｼｯｸE" pitchFamily="50" charset="-128"/>
                      <a:cs typeface="+mn-cs"/>
                    </a:defRPr>
                  </a:lvl7pPr>
                  <a:lvl8pPr marL="3200400" algn="l" defTabSz="914400" rtl="0" eaLnBrk="1" latinLnBrk="0" hangingPunct="1">
                    <a:defRPr kumimoji="1" sz="2600" kern="1200">
                      <a:solidFill>
                        <a:schemeClr val="tx2"/>
                      </a:solidFill>
                      <a:latin typeface="HGPｺﾞｼｯｸE" pitchFamily="50" charset="-128"/>
                      <a:ea typeface="HGPｺﾞｼｯｸE" pitchFamily="50" charset="-128"/>
                      <a:cs typeface="+mn-cs"/>
                    </a:defRPr>
                  </a:lvl8pPr>
                  <a:lvl9pPr marL="3657600" algn="l" defTabSz="914400" rtl="0" eaLnBrk="1" latinLnBrk="0" hangingPunct="1">
                    <a:defRPr kumimoji="1" sz="2600" kern="1200">
                      <a:solidFill>
                        <a:schemeClr val="tx2"/>
                      </a:solidFill>
                      <a:latin typeface="HGPｺﾞｼｯｸE" pitchFamily="50" charset="-128"/>
                      <a:ea typeface="HGPｺﾞｼｯｸE" pitchFamily="50" charset="-128"/>
                      <a:cs typeface="+mn-cs"/>
                    </a:defRPr>
                  </a:lvl9pPr>
                </a:lstStyle>
                <a:p>
                  <a:endParaRPr lang="ja-JP" altLang="en-US">
                    <a:latin typeface="Meiryo UI" panose="020B0604030504040204" pitchFamily="50" charset="-128"/>
                    <a:ea typeface="Meiryo UI" panose="020B0604030504040204" pitchFamily="50" charset="-128"/>
                  </a:endParaRPr>
                </a:p>
              </p:txBody>
            </p:sp>
            <p:sp>
              <p:nvSpPr>
                <p:cNvPr id="232" name="Oval 83">
                  <a:extLst>
                    <a:ext uri="{FF2B5EF4-FFF2-40B4-BE49-F238E27FC236}">
                      <a16:creationId xmlns:a16="http://schemas.microsoft.com/office/drawing/2014/main" id="{8790BAEC-689D-4EDC-9DD3-D2100C59E820}"/>
                    </a:ext>
                  </a:extLst>
                </p:cNvPr>
                <p:cNvSpPr>
                  <a:spLocks noChangeArrowheads="1"/>
                </p:cNvSpPr>
                <p:nvPr/>
              </p:nvSpPr>
              <p:spPr bwMode="auto">
                <a:xfrm>
                  <a:off x="27314525" y="9174163"/>
                  <a:ext cx="1125538" cy="1123950"/>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defPPr>
                    <a:defRPr lang="ja-JP"/>
                  </a:defPPr>
                  <a:lvl1pPr algn="l" rtl="0" fontAlgn="base">
                    <a:lnSpc>
                      <a:spcPct val="90000"/>
                    </a:lnSpc>
                    <a:spcBef>
                      <a:spcPct val="0"/>
                    </a:spcBef>
                    <a:spcAft>
                      <a:spcPct val="0"/>
                    </a:spcAft>
                    <a:defRPr kumimoji="1" sz="2600" kern="1200">
                      <a:solidFill>
                        <a:schemeClr val="tx2"/>
                      </a:solidFill>
                      <a:latin typeface="HGPｺﾞｼｯｸE" pitchFamily="50" charset="-128"/>
                      <a:ea typeface="HGPｺﾞｼｯｸE" pitchFamily="50" charset="-128"/>
                      <a:cs typeface="+mn-cs"/>
                    </a:defRPr>
                  </a:lvl1pPr>
                  <a:lvl2pPr marL="457200" algn="l" rtl="0" fontAlgn="base">
                    <a:lnSpc>
                      <a:spcPct val="90000"/>
                    </a:lnSpc>
                    <a:spcBef>
                      <a:spcPct val="0"/>
                    </a:spcBef>
                    <a:spcAft>
                      <a:spcPct val="0"/>
                    </a:spcAft>
                    <a:defRPr kumimoji="1" sz="2600" kern="1200">
                      <a:solidFill>
                        <a:schemeClr val="tx2"/>
                      </a:solidFill>
                      <a:latin typeface="HGPｺﾞｼｯｸE" pitchFamily="50" charset="-128"/>
                      <a:ea typeface="HGPｺﾞｼｯｸE" pitchFamily="50" charset="-128"/>
                      <a:cs typeface="+mn-cs"/>
                    </a:defRPr>
                  </a:lvl2pPr>
                  <a:lvl3pPr marL="914400" algn="l" rtl="0" fontAlgn="base">
                    <a:lnSpc>
                      <a:spcPct val="90000"/>
                    </a:lnSpc>
                    <a:spcBef>
                      <a:spcPct val="0"/>
                    </a:spcBef>
                    <a:spcAft>
                      <a:spcPct val="0"/>
                    </a:spcAft>
                    <a:defRPr kumimoji="1" sz="2600" kern="1200">
                      <a:solidFill>
                        <a:schemeClr val="tx2"/>
                      </a:solidFill>
                      <a:latin typeface="HGPｺﾞｼｯｸE" pitchFamily="50" charset="-128"/>
                      <a:ea typeface="HGPｺﾞｼｯｸE" pitchFamily="50" charset="-128"/>
                      <a:cs typeface="+mn-cs"/>
                    </a:defRPr>
                  </a:lvl3pPr>
                  <a:lvl4pPr marL="1371600" algn="l" rtl="0" fontAlgn="base">
                    <a:lnSpc>
                      <a:spcPct val="90000"/>
                    </a:lnSpc>
                    <a:spcBef>
                      <a:spcPct val="0"/>
                    </a:spcBef>
                    <a:spcAft>
                      <a:spcPct val="0"/>
                    </a:spcAft>
                    <a:defRPr kumimoji="1" sz="2600" kern="1200">
                      <a:solidFill>
                        <a:schemeClr val="tx2"/>
                      </a:solidFill>
                      <a:latin typeface="HGPｺﾞｼｯｸE" pitchFamily="50" charset="-128"/>
                      <a:ea typeface="HGPｺﾞｼｯｸE" pitchFamily="50" charset="-128"/>
                      <a:cs typeface="+mn-cs"/>
                    </a:defRPr>
                  </a:lvl4pPr>
                  <a:lvl5pPr marL="1828800" algn="l" rtl="0" fontAlgn="base">
                    <a:lnSpc>
                      <a:spcPct val="90000"/>
                    </a:lnSpc>
                    <a:spcBef>
                      <a:spcPct val="0"/>
                    </a:spcBef>
                    <a:spcAft>
                      <a:spcPct val="0"/>
                    </a:spcAft>
                    <a:defRPr kumimoji="1" sz="2600" kern="1200">
                      <a:solidFill>
                        <a:schemeClr val="tx2"/>
                      </a:solidFill>
                      <a:latin typeface="HGPｺﾞｼｯｸE" pitchFamily="50" charset="-128"/>
                      <a:ea typeface="HGPｺﾞｼｯｸE" pitchFamily="50" charset="-128"/>
                      <a:cs typeface="+mn-cs"/>
                    </a:defRPr>
                  </a:lvl5pPr>
                  <a:lvl6pPr marL="2286000" algn="l" defTabSz="914400" rtl="0" eaLnBrk="1" latinLnBrk="0" hangingPunct="1">
                    <a:defRPr kumimoji="1" sz="2600" kern="1200">
                      <a:solidFill>
                        <a:schemeClr val="tx2"/>
                      </a:solidFill>
                      <a:latin typeface="HGPｺﾞｼｯｸE" pitchFamily="50" charset="-128"/>
                      <a:ea typeface="HGPｺﾞｼｯｸE" pitchFamily="50" charset="-128"/>
                      <a:cs typeface="+mn-cs"/>
                    </a:defRPr>
                  </a:lvl6pPr>
                  <a:lvl7pPr marL="2743200" algn="l" defTabSz="914400" rtl="0" eaLnBrk="1" latinLnBrk="0" hangingPunct="1">
                    <a:defRPr kumimoji="1" sz="2600" kern="1200">
                      <a:solidFill>
                        <a:schemeClr val="tx2"/>
                      </a:solidFill>
                      <a:latin typeface="HGPｺﾞｼｯｸE" pitchFamily="50" charset="-128"/>
                      <a:ea typeface="HGPｺﾞｼｯｸE" pitchFamily="50" charset="-128"/>
                      <a:cs typeface="+mn-cs"/>
                    </a:defRPr>
                  </a:lvl7pPr>
                  <a:lvl8pPr marL="3200400" algn="l" defTabSz="914400" rtl="0" eaLnBrk="1" latinLnBrk="0" hangingPunct="1">
                    <a:defRPr kumimoji="1" sz="2600" kern="1200">
                      <a:solidFill>
                        <a:schemeClr val="tx2"/>
                      </a:solidFill>
                      <a:latin typeface="HGPｺﾞｼｯｸE" pitchFamily="50" charset="-128"/>
                      <a:ea typeface="HGPｺﾞｼｯｸE" pitchFamily="50" charset="-128"/>
                      <a:cs typeface="+mn-cs"/>
                    </a:defRPr>
                  </a:lvl8pPr>
                  <a:lvl9pPr marL="3657600" algn="l" defTabSz="914400" rtl="0" eaLnBrk="1" latinLnBrk="0" hangingPunct="1">
                    <a:defRPr kumimoji="1" sz="2600" kern="1200">
                      <a:solidFill>
                        <a:schemeClr val="tx2"/>
                      </a:solidFill>
                      <a:latin typeface="HGPｺﾞｼｯｸE" pitchFamily="50" charset="-128"/>
                      <a:ea typeface="HGPｺﾞｼｯｸE" pitchFamily="50" charset="-128"/>
                      <a:cs typeface="+mn-cs"/>
                    </a:defRPr>
                  </a:lvl9pPr>
                </a:lstStyle>
                <a:p>
                  <a:endParaRPr lang="ja-JP" altLang="en-US">
                    <a:latin typeface="Meiryo UI" panose="020B0604030504040204" pitchFamily="50" charset="-128"/>
                    <a:ea typeface="Meiryo UI" panose="020B0604030504040204" pitchFamily="50" charset="-128"/>
                  </a:endParaRPr>
                </a:p>
              </p:txBody>
            </p:sp>
            <p:sp>
              <p:nvSpPr>
                <p:cNvPr id="233" name="Freeform 84">
                  <a:extLst>
                    <a:ext uri="{FF2B5EF4-FFF2-40B4-BE49-F238E27FC236}">
                      <a16:creationId xmlns:a16="http://schemas.microsoft.com/office/drawing/2014/main" id="{EA55D9AF-FD95-4D3B-A4C4-EBE9A8D27D2A}"/>
                    </a:ext>
                  </a:extLst>
                </p:cNvPr>
                <p:cNvSpPr>
                  <a:spLocks noEditPoints="1"/>
                </p:cNvSpPr>
                <p:nvPr/>
              </p:nvSpPr>
              <p:spPr bwMode="auto">
                <a:xfrm>
                  <a:off x="14925677" y="7564442"/>
                  <a:ext cx="13668377" cy="5191121"/>
                </a:xfrm>
                <a:custGeom>
                  <a:avLst/>
                  <a:gdLst/>
                  <a:ahLst/>
                  <a:cxnLst>
                    <a:cxn ang="0">
                      <a:pos x="3473" y="746"/>
                    </a:cxn>
                    <a:cxn ang="0">
                      <a:pos x="3435" y="746"/>
                    </a:cxn>
                    <a:cxn ang="0">
                      <a:pos x="3356" y="766"/>
                    </a:cxn>
                    <a:cxn ang="0">
                      <a:pos x="3273" y="957"/>
                    </a:cxn>
                    <a:cxn ang="0">
                      <a:pos x="3284" y="1004"/>
                    </a:cxn>
                    <a:cxn ang="0">
                      <a:pos x="3164" y="884"/>
                    </a:cxn>
                    <a:cxn ang="0">
                      <a:pos x="3232" y="802"/>
                    </a:cxn>
                    <a:cxn ang="0">
                      <a:pos x="3274" y="545"/>
                    </a:cxn>
                    <a:cxn ang="0">
                      <a:pos x="3102" y="373"/>
                    </a:cxn>
                    <a:cxn ang="0">
                      <a:pos x="3064" y="373"/>
                    </a:cxn>
                    <a:cxn ang="0">
                      <a:pos x="2985" y="392"/>
                    </a:cxn>
                    <a:cxn ang="0">
                      <a:pos x="2902" y="584"/>
                    </a:cxn>
                    <a:cxn ang="0">
                      <a:pos x="2915" y="636"/>
                    </a:cxn>
                    <a:cxn ang="0">
                      <a:pos x="2789" y="510"/>
                    </a:cxn>
                    <a:cxn ang="0">
                      <a:pos x="2856" y="429"/>
                    </a:cxn>
                    <a:cxn ang="0">
                      <a:pos x="2897" y="171"/>
                    </a:cxn>
                    <a:cxn ang="0">
                      <a:pos x="2726" y="0"/>
                    </a:cxn>
                    <a:cxn ang="0">
                      <a:pos x="2688" y="0"/>
                    </a:cxn>
                    <a:cxn ang="0">
                      <a:pos x="2609" y="19"/>
                    </a:cxn>
                    <a:cxn ang="0">
                      <a:pos x="2526" y="211"/>
                    </a:cxn>
                    <a:cxn ang="0">
                      <a:pos x="2538" y="260"/>
                    </a:cxn>
                    <a:cxn ang="0">
                      <a:pos x="2504" y="227"/>
                    </a:cxn>
                    <a:cxn ang="0">
                      <a:pos x="2434" y="198"/>
                    </a:cxn>
                    <a:cxn ang="0">
                      <a:pos x="1203" y="198"/>
                    </a:cxn>
                    <a:cxn ang="0">
                      <a:pos x="1132" y="227"/>
                    </a:cxn>
                    <a:cxn ang="0">
                      <a:pos x="1098" y="261"/>
                    </a:cxn>
                    <a:cxn ang="0">
                      <a:pos x="1109" y="214"/>
                    </a:cxn>
                    <a:cxn ang="0">
                      <a:pos x="1026" y="22"/>
                    </a:cxn>
                    <a:cxn ang="0">
                      <a:pos x="948" y="3"/>
                    </a:cxn>
                    <a:cxn ang="0">
                      <a:pos x="909" y="3"/>
                    </a:cxn>
                    <a:cxn ang="0">
                      <a:pos x="738" y="175"/>
                    </a:cxn>
                    <a:cxn ang="0">
                      <a:pos x="779" y="433"/>
                    </a:cxn>
                    <a:cxn ang="0">
                      <a:pos x="846" y="514"/>
                    </a:cxn>
                    <a:cxn ang="0">
                      <a:pos x="732" y="628"/>
                    </a:cxn>
                    <a:cxn ang="0">
                      <a:pos x="743" y="584"/>
                    </a:cxn>
                    <a:cxn ang="0">
                      <a:pos x="660" y="392"/>
                    </a:cxn>
                    <a:cxn ang="0">
                      <a:pos x="581" y="373"/>
                    </a:cxn>
                    <a:cxn ang="0">
                      <a:pos x="543" y="373"/>
                    </a:cxn>
                    <a:cxn ang="0">
                      <a:pos x="371" y="545"/>
                    </a:cxn>
                    <a:cxn ang="0">
                      <a:pos x="413" y="802"/>
                    </a:cxn>
                    <a:cxn ang="0">
                      <a:pos x="478" y="883"/>
                    </a:cxn>
                    <a:cxn ang="0">
                      <a:pos x="356" y="1006"/>
                    </a:cxn>
                    <a:cxn ang="0">
                      <a:pos x="372" y="936"/>
                    </a:cxn>
                    <a:cxn ang="0">
                      <a:pos x="289" y="744"/>
                    </a:cxn>
                    <a:cxn ang="0">
                      <a:pos x="210" y="725"/>
                    </a:cxn>
                    <a:cxn ang="0">
                      <a:pos x="172" y="725"/>
                    </a:cxn>
                    <a:cxn ang="0">
                      <a:pos x="0" y="896"/>
                    </a:cxn>
                    <a:cxn ang="0">
                      <a:pos x="42" y="1154"/>
                    </a:cxn>
                    <a:cxn ang="0">
                      <a:pos x="129" y="1241"/>
                    </a:cxn>
                    <a:cxn ang="0">
                      <a:pos x="127" y="1322"/>
                    </a:cxn>
                    <a:cxn ang="0">
                      <a:pos x="220" y="1384"/>
                    </a:cxn>
                    <a:cxn ang="0">
                      <a:pos x="3423" y="1384"/>
                    </a:cxn>
                    <a:cxn ang="0">
                      <a:pos x="3516" y="1322"/>
                    </a:cxn>
                    <a:cxn ang="0">
                      <a:pos x="3521" y="1262"/>
                    </a:cxn>
                    <a:cxn ang="0">
                      <a:pos x="3603" y="1176"/>
                    </a:cxn>
                    <a:cxn ang="0">
                      <a:pos x="3645" y="918"/>
                    </a:cxn>
                    <a:cxn ang="0">
                      <a:pos x="3473" y="746"/>
                    </a:cxn>
                    <a:cxn ang="0">
                      <a:pos x="220" y="1284"/>
                    </a:cxn>
                    <a:cxn ang="0">
                      <a:pos x="1203" y="298"/>
                    </a:cxn>
                    <a:cxn ang="0">
                      <a:pos x="2434" y="298"/>
                    </a:cxn>
                    <a:cxn ang="0">
                      <a:pos x="3423" y="1284"/>
                    </a:cxn>
                    <a:cxn ang="0">
                      <a:pos x="220" y="1284"/>
                    </a:cxn>
                  </a:cxnLst>
                  <a:rect l="0" t="0" r="r" b="b"/>
                  <a:pathLst>
                    <a:path w="3645" h="1384">
                      <a:moveTo>
                        <a:pt x="3473" y="746"/>
                      </a:moveTo>
                      <a:cubicBezTo>
                        <a:pt x="3435" y="746"/>
                        <a:pt x="3435" y="746"/>
                        <a:pt x="3435" y="746"/>
                      </a:cubicBezTo>
                      <a:cubicBezTo>
                        <a:pt x="3406" y="746"/>
                        <a:pt x="3379" y="753"/>
                        <a:pt x="3356" y="766"/>
                      </a:cubicBezTo>
                      <a:cubicBezTo>
                        <a:pt x="3287" y="801"/>
                        <a:pt x="3255" y="882"/>
                        <a:pt x="3273" y="957"/>
                      </a:cubicBezTo>
                      <a:cubicBezTo>
                        <a:pt x="3276" y="970"/>
                        <a:pt x="3280" y="986"/>
                        <a:pt x="3284" y="1004"/>
                      </a:cubicBezTo>
                      <a:cubicBezTo>
                        <a:pt x="3164" y="884"/>
                        <a:pt x="3164" y="884"/>
                        <a:pt x="3164" y="884"/>
                      </a:cubicBezTo>
                      <a:cubicBezTo>
                        <a:pt x="3199" y="871"/>
                        <a:pt x="3226" y="841"/>
                        <a:pt x="3232" y="802"/>
                      </a:cubicBezTo>
                      <a:cubicBezTo>
                        <a:pt x="3258" y="658"/>
                        <a:pt x="3274" y="545"/>
                        <a:pt x="3274" y="545"/>
                      </a:cubicBezTo>
                      <a:cubicBezTo>
                        <a:pt x="3274" y="450"/>
                        <a:pt x="3197" y="373"/>
                        <a:pt x="3102" y="373"/>
                      </a:cubicBezTo>
                      <a:cubicBezTo>
                        <a:pt x="3064" y="373"/>
                        <a:pt x="3064" y="373"/>
                        <a:pt x="3064" y="373"/>
                      </a:cubicBezTo>
                      <a:cubicBezTo>
                        <a:pt x="3036" y="373"/>
                        <a:pt x="3009" y="380"/>
                        <a:pt x="2985" y="392"/>
                      </a:cubicBezTo>
                      <a:cubicBezTo>
                        <a:pt x="2916" y="428"/>
                        <a:pt x="2884" y="509"/>
                        <a:pt x="2902" y="584"/>
                      </a:cubicBezTo>
                      <a:cubicBezTo>
                        <a:pt x="2906" y="598"/>
                        <a:pt x="2910" y="615"/>
                        <a:pt x="2915" y="636"/>
                      </a:cubicBezTo>
                      <a:cubicBezTo>
                        <a:pt x="2789" y="510"/>
                        <a:pt x="2789" y="510"/>
                        <a:pt x="2789" y="510"/>
                      </a:cubicBezTo>
                      <a:cubicBezTo>
                        <a:pt x="2823" y="497"/>
                        <a:pt x="2849" y="467"/>
                        <a:pt x="2856" y="429"/>
                      </a:cubicBezTo>
                      <a:cubicBezTo>
                        <a:pt x="2882" y="284"/>
                        <a:pt x="2897" y="171"/>
                        <a:pt x="2897" y="171"/>
                      </a:cubicBezTo>
                      <a:cubicBezTo>
                        <a:pt x="2897" y="76"/>
                        <a:pt x="2821" y="0"/>
                        <a:pt x="2726" y="0"/>
                      </a:cubicBezTo>
                      <a:cubicBezTo>
                        <a:pt x="2688" y="0"/>
                        <a:pt x="2688" y="0"/>
                        <a:pt x="2688" y="0"/>
                      </a:cubicBezTo>
                      <a:cubicBezTo>
                        <a:pt x="2659" y="0"/>
                        <a:pt x="2632" y="6"/>
                        <a:pt x="2609" y="19"/>
                      </a:cubicBezTo>
                      <a:cubicBezTo>
                        <a:pt x="2540" y="54"/>
                        <a:pt x="2507" y="135"/>
                        <a:pt x="2526" y="211"/>
                      </a:cubicBezTo>
                      <a:cubicBezTo>
                        <a:pt x="2529" y="224"/>
                        <a:pt x="2533" y="241"/>
                        <a:pt x="2538" y="260"/>
                      </a:cubicBezTo>
                      <a:cubicBezTo>
                        <a:pt x="2504" y="227"/>
                        <a:pt x="2504" y="227"/>
                        <a:pt x="2504" y="227"/>
                      </a:cubicBezTo>
                      <a:cubicBezTo>
                        <a:pt x="2485" y="208"/>
                        <a:pt x="2460" y="198"/>
                        <a:pt x="2434" y="198"/>
                      </a:cubicBezTo>
                      <a:cubicBezTo>
                        <a:pt x="1203" y="198"/>
                        <a:pt x="1203" y="198"/>
                        <a:pt x="1203" y="198"/>
                      </a:cubicBezTo>
                      <a:cubicBezTo>
                        <a:pt x="1176" y="198"/>
                        <a:pt x="1151" y="208"/>
                        <a:pt x="1132" y="227"/>
                      </a:cubicBezTo>
                      <a:cubicBezTo>
                        <a:pt x="1098" y="261"/>
                        <a:pt x="1098" y="261"/>
                        <a:pt x="1098" y="261"/>
                      </a:cubicBezTo>
                      <a:cubicBezTo>
                        <a:pt x="1102" y="243"/>
                        <a:pt x="1106" y="227"/>
                        <a:pt x="1109" y="214"/>
                      </a:cubicBezTo>
                      <a:cubicBezTo>
                        <a:pt x="1128" y="139"/>
                        <a:pt x="1095" y="58"/>
                        <a:pt x="1026" y="22"/>
                      </a:cubicBezTo>
                      <a:cubicBezTo>
                        <a:pt x="1003" y="10"/>
                        <a:pt x="976" y="3"/>
                        <a:pt x="948" y="3"/>
                      </a:cubicBezTo>
                      <a:cubicBezTo>
                        <a:pt x="909" y="3"/>
                        <a:pt x="909" y="3"/>
                        <a:pt x="909" y="3"/>
                      </a:cubicBezTo>
                      <a:cubicBezTo>
                        <a:pt x="815" y="3"/>
                        <a:pt x="738" y="80"/>
                        <a:pt x="738" y="175"/>
                      </a:cubicBezTo>
                      <a:cubicBezTo>
                        <a:pt x="738" y="175"/>
                        <a:pt x="753" y="288"/>
                        <a:pt x="779" y="433"/>
                      </a:cubicBezTo>
                      <a:cubicBezTo>
                        <a:pt x="786" y="470"/>
                        <a:pt x="812" y="501"/>
                        <a:pt x="846" y="514"/>
                      </a:cubicBezTo>
                      <a:cubicBezTo>
                        <a:pt x="732" y="628"/>
                        <a:pt x="732" y="628"/>
                        <a:pt x="732" y="628"/>
                      </a:cubicBezTo>
                      <a:cubicBezTo>
                        <a:pt x="736" y="611"/>
                        <a:pt x="740" y="596"/>
                        <a:pt x="743" y="584"/>
                      </a:cubicBezTo>
                      <a:cubicBezTo>
                        <a:pt x="761" y="509"/>
                        <a:pt x="729" y="428"/>
                        <a:pt x="660" y="392"/>
                      </a:cubicBezTo>
                      <a:cubicBezTo>
                        <a:pt x="636" y="380"/>
                        <a:pt x="609" y="373"/>
                        <a:pt x="581" y="373"/>
                      </a:cubicBezTo>
                      <a:cubicBezTo>
                        <a:pt x="543" y="373"/>
                        <a:pt x="543" y="373"/>
                        <a:pt x="543" y="373"/>
                      </a:cubicBezTo>
                      <a:cubicBezTo>
                        <a:pt x="448" y="373"/>
                        <a:pt x="371" y="450"/>
                        <a:pt x="371" y="545"/>
                      </a:cubicBezTo>
                      <a:cubicBezTo>
                        <a:pt x="371" y="545"/>
                        <a:pt x="387" y="658"/>
                        <a:pt x="413" y="802"/>
                      </a:cubicBezTo>
                      <a:cubicBezTo>
                        <a:pt x="419" y="840"/>
                        <a:pt x="445" y="869"/>
                        <a:pt x="478" y="883"/>
                      </a:cubicBezTo>
                      <a:cubicBezTo>
                        <a:pt x="356" y="1006"/>
                        <a:pt x="356" y="1006"/>
                        <a:pt x="356" y="1006"/>
                      </a:cubicBezTo>
                      <a:cubicBezTo>
                        <a:pt x="362" y="977"/>
                        <a:pt x="368" y="954"/>
                        <a:pt x="372" y="936"/>
                      </a:cubicBezTo>
                      <a:cubicBezTo>
                        <a:pt x="390" y="860"/>
                        <a:pt x="358" y="779"/>
                        <a:pt x="289" y="744"/>
                      </a:cubicBezTo>
                      <a:cubicBezTo>
                        <a:pt x="266" y="732"/>
                        <a:pt x="239" y="725"/>
                        <a:pt x="210" y="725"/>
                      </a:cubicBezTo>
                      <a:cubicBezTo>
                        <a:pt x="172" y="725"/>
                        <a:pt x="172" y="725"/>
                        <a:pt x="172" y="725"/>
                      </a:cubicBezTo>
                      <a:cubicBezTo>
                        <a:pt x="77" y="725"/>
                        <a:pt x="0" y="801"/>
                        <a:pt x="0" y="896"/>
                      </a:cubicBezTo>
                      <a:cubicBezTo>
                        <a:pt x="0" y="896"/>
                        <a:pt x="16" y="1009"/>
                        <a:pt x="42" y="1154"/>
                      </a:cubicBezTo>
                      <a:cubicBezTo>
                        <a:pt x="50" y="1199"/>
                        <a:pt x="85" y="1234"/>
                        <a:pt x="129" y="1241"/>
                      </a:cubicBezTo>
                      <a:cubicBezTo>
                        <a:pt x="117" y="1266"/>
                        <a:pt x="116" y="1295"/>
                        <a:pt x="127" y="1322"/>
                      </a:cubicBezTo>
                      <a:cubicBezTo>
                        <a:pt x="143" y="1359"/>
                        <a:pt x="179" y="1384"/>
                        <a:pt x="220" y="1384"/>
                      </a:cubicBezTo>
                      <a:cubicBezTo>
                        <a:pt x="3423" y="1384"/>
                        <a:pt x="3423" y="1384"/>
                        <a:pt x="3423" y="1384"/>
                      </a:cubicBezTo>
                      <a:cubicBezTo>
                        <a:pt x="3464" y="1384"/>
                        <a:pt x="3500" y="1359"/>
                        <a:pt x="3516" y="1322"/>
                      </a:cubicBezTo>
                      <a:cubicBezTo>
                        <a:pt x="3524" y="1302"/>
                        <a:pt x="3525" y="1281"/>
                        <a:pt x="3521" y="1262"/>
                      </a:cubicBezTo>
                      <a:cubicBezTo>
                        <a:pt x="3562" y="1252"/>
                        <a:pt x="3595" y="1219"/>
                        <a:pt x="3603" y="1176"/>
                      </a:cubicBezTo>
                      <a:cubicBezTo>
                        <a:pt x="3629" y="1031"/>
                        <a:pt x="3645" y="918"/>
                        <a:pt x="3645" y="918"/>
                      </a:cubicBezTo>
                      <a:cubicBezTo>
                        <a:pt x="3645" y="823"/>
                        <a:pt x="3568" y="746"/>
                        <a:pt x="3473" y="746"/>
                      </a:cubicBezTo>
                      <a:close/>
                      <a:moveTo>
                        <a:pt x="220" y="1284"/>
                      </a:moveTo>
                      <a:cubicBezTo>
                        <a:pt x="1203" y="298"/>
                        <a:pt x="1203" y="298"/>
                        <a:pt x="1203" y="298"/>
                      </a:cubicBezTo>
                      <a:cubicBezTo>
                        <a:pt x="2434" y="298"/>
                        <a:pt x="2434" y="298"/>
                        <a:pt x="2434" y="298"/>
                      </a:cubicBezTo>
                      <a:cubicBezTo>
                        <a:pt x="3423" y="1284"/>
                        <a:pt x="3423" y="1284"/>
                        <a:pt x="3423" y="1284"/>
                      </a:cubicBezTo>
                      <a:lnTo>
                        <a:pt x="220" y="128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defPPr>
                    <a:defRPr lang="ja-JP"/>
                  </a:defPPr>
                  <a:lvl1pPr algn="l" rtl="0" fontAlgn="base">
                    <a:lnSpc>
                      <a:spcPct val="90000"/>
                    </a:lnSpc>
                    <a:spcBef>
                      <a:spcPct val="0"/>
                    </a:spcBef>
                    <a:spcAft>
                      <a:spcPct val="0"/>
                    </a:spcAft>
                    <a:defRPr kumimoji="1" sz="2600" kern="1200">
                      <a:solidFill>
                        <a:schemeClr val="tx2"/>
                      </a:solidFill>
                      <a:latin typeface="HGPｺﾞｼｯｸE" pitchFamily="50" charset="-128"/>
                      <a:ea typeface="HGPｺﾞｼｯｸE" pitchFamily="50" charset="-128"/>
                      <a:cs typeface="+mn-cs"/>
                    </a:defRPr>
                  </a:lvl1pPr>
                  <a:lvl2pPr marL="457200" algn="l" rtl="0" fontAlgn="base">
                    <a:lnSpc>
                      <a:spcPct val="90000"/>
                    </a:lnSpc>
                    <a:spcBef>
                      <a:spcPct val="0"/>
                    </a:spcBef>
                    <a:spcAft>
                      <a:spcPct val="0"/>
                    </a:spcAft>
                    <a:defRPr kumimoji="1" sz="2600" kern="1200">
                      <a:solidFill>
                        <a:schemeClr val="tx2"/>
                      </a:solidFill>
                      <a:latin typeface="HGPｺﾞｼｯｸE" pitchFamily="50" charset="-128"/>
                      <a:ea typeface="HGPｺﾞｼｯｸE" pitchFamily="50" charset="-128"/>
                      <a:cs typeface="+mn-cs"/>
                    </a:defRPr>
                  </a:lvl2pPr>
                  <a:lvl3pPr marL="914400" algn="l" rtl="0" fontAlgn="base">
                    <a:lnSpc>
                      <a:spcPct val="90000"/>
                    </a:lnSpc>
                    <a:spcBef>
                      <a:spcPct val="0"/>
                    </a:spcBef>
                    <a:spcAft>
                      <a:spcPct val="0"/>
                    </a:spcAft>
                    <a:defRPr kumimoji="1" sz="2600" kern="1200">
                      <a:solidFill>
                        <a:schemeClr val="tx2"/>
                      </a:solidFill>
                      <a:latin typeface="HGPｺﾞｼｯｸE" pitchFamily="50" charset="-128"/>
                      <a:ea typeface="HGPｺﾞｼｯｸE" pitchFamily="50" charset="-128"/>
                      <a:cs typeface="+mn-cs"/>
                    </a:defRPr>
                  </a:lvl3pPr>
                  <a:lvl4pPr marL="1371600" algn="l" rtl="0" fontAlgn="base">
                    <a:lnSpc>
                      <a:spcPct val="90000"/>
                    </a:lnSpc>
                    <a:spcBef>
                      <a:spcPct val="0"/>
                    </a:spcBef>
                    <a:spcAft>
                      <a:spcPct val="0"/>
                    </a:spcAft>
                    <a:defRPr kumimoji="1" sz="2600" kern="1200">
                      <a:solidFill>
                        <a:schemeClr val="tx2"/>
                      </a:solidFill>
                      <a:latin typeface="HGPｺﾞｼｯｸE" pitchFamily="50" charset="-128"/>
                      <a:ea typeface="HGPｺﾞｼｯｸE" pitchFamily="50" charset="-128"/>
                      <a:cs typeface="+mn-cs"/>
                    </a:defRPr>
                  </a:lvl4pPr>
                  <a:lvl5pPr marL="1828800" algn="l" rtl="0" fontAlgn="base">
                    <a:lnSpc>
                      <a:spcPct val="90000"/>
                    </a:lnSpc>
                    <a:spcBef>
                      <a:spcPct val="0"/>
                    </a:spcBef>
                    <a:spcAft>
                      <a:spcPct val="0"/>
                    </a:spcAft>
                    <a:defRPr kumimoji="1" sz="2600" kern="1200">
                      <a:solidFill>
                        <a:schemeClr val="tx2"/>
                      </a:solidFill>
                      <a:latin typeface="HGPｺﾞｼｯｸE" pitchFamily="50" charset="-128"/>
                      <a:ea typeface="HGPｺﾞｼｯｸE" pitchFamily="50" charset="-128"/>
                      <a:cs typeface="+mn-cs"/>
                    </a:defRPr>
                  </a:lvl5pPr>
                  <a:lvl6pPr marL="2286000" algn="l" defTabSz="914400" rtl="0" eaLnBrk="1" latinLnBrk="0" hangingPunct="1">
                    <a:defRPr kumimoji="1" sz="2600" kern="1200">
                      <a:solidFill>
                        <a:schemeClr val="tx2"/>
                      </a:solidFill>
                      <a:latin typeface="HGPｺﾞｼｯｸE" pitchFamily="50" charset="-128"/>
                      <a:ea typeface="HGPｺﾞｼｯｸE" pitchFamily="50" charset="-128"/>
                      <a:cs typeface="+mn-cs"/>
                    </a:defRPr>
                  </a:lvl6pPr>
                  <a:lvl7pPr marL="2743200" algn="l" defTabSz="914400" rtl="0" eaLnBrk="1" latinLnBrk="0" hangingPunct="1">
                    <a:defRPr kumimoji="1" sz="2600" kern="1200">
                      <a:solidFill>
                        <a:schemeClr val="tx2"/>
                      </a:solidFill>
                      <a:latin typeface="HGPｺﾞｼｯｸE" pitchFamily="50" charset="-128"/>
                      <a:ea typeface="HGPｺﾞｼｯｸE" pitchFamily="50" charset="-128"/>
                      <a:cs typeface="+mn-cs"/>
                    </a:defRPr>
                  </a:lvl7pPr>
                  <a:lvl8pPr marL="3200400" algn="l" defTabSz="914400" rtl="0" eaLnBrk="1" latinLnBrk="0" hangingPunct="1">
                    <a:defRPr kumimoji="1" sz="2600" kern="1200">
                      <a:solidFill>
                        <a:schemeClr val="tx2"/>
                      </a:solidFill>
                      <a:latin typeface="HGPｺﾞｼｯｸE" pitchFamily="50" charset="-128"/>
                      <a:ea typeface="HGPｺﾞｼｯｸE" pitchFamily="50" charset="-128"/>
                      <a:cs typeface="+mn-cs"/>
                    </a:defRPr>
                  </a:lvl8pPr>
                  <a:lvl9pPr marL="3657600" algn="l" defTabSz="914400" rtl="0" eaLnBrk="1" latinLnBrk="0" hangingPunct="1">
                    <a:defRPr kumimoji="1" sz="2600" kern="1200">
                      <a:solidFill>
                        <a:schemeClr val="tx2"/>
                      </a:solidFill>
                      <a:latin typeface="HGPｺﾞｼｯｸE" pitchFamily="50" charset="-128"/>
                      <a:ea typeface="HGPｺﾞｼｯｸE" pitchFamily="50" charset="-128"/>
                      <a:cs typeface="+mn-cs"/>
                    </a:defRPr>
                  </a:lvl9pPr>
                </a:lstStyle>
                <a:p>
                  <a:endParaRPr lang="ja-JP" altLang="en-US">
                    <a:latin typeface="Meiryo UI" panose="020B0604030504040204" pitchFamily="50" charset="-128"/>
                    <a:ea typeface="Meiryo UI" panose="020B0604030504040204" pitchFamily="50" charset="-128"/>
                  </a:endParaRPr>
                </a:p>
              </p:txBody>
            </p:sp>
            <p:sp>
              <p:nvSpPr>
                <p:cNvPr id="234" name="Freeform 85">
                  <a:extLst>
                    <a:ext uri="{FF2B5EF4-FFF2-40B4-BE49-F238E27FC236}">
                      <a16:creationId xmlns:a16="http://schemas.microsoft.com/office/drawing/2014/main" id="{AE75143D-BB2F-44DD-BCEA-397085A54DFB}"/>
                    </a:ext>
                  </a:extLst>
                </p:cNvPr>
                <p:cNvSpPr>
                  <a:spLocks noEditPoints="1"/>
                </p:cNvSpPr>
                <p:nvPr/>
              </p:nvSpPr>
              <p:spPr bwMode="auto">
                <a:xfrm>
                  <a:off x="17230725" y="954088"/>
                  <a:ext cx="8918575" cy="5137150"/>
                </a:xfrm>
                <a:custGeom>
                  <a:avLst/>
                  <a:gdLst/>
                  <a:ahLst/>
                  <a:cxnLst>
                    <a:cxn ang="0">
                      <a:pos x="100" y="1370"/>
                    </a:cxn>
                    <a:cxn ang="0">
                      <a:pos x="2278" y="1370"/>
                    </a:cxn>
                    <a:cxn ang="0">
                      <a:pos x="2378" y="1270"/>
                    </a:cxn>
                    <a:cxn ang="0">
                      <a:pos x="2378" y="100"/>
                    </a:cxn>
                    <a:cxn ang="0">
                      <a:pos x="2278" y="0"/>
                    </a:cxn>
                    <a:cxn ang="0">
                      <a:pos x="100" y="0"/>
                    </a:cxn>
                    <a:cxn ang="0">
                      <a:pos x="0" y="100"/>
                    </a:cxn>
                    <a:cxn ang="0">
                      <a:pos x="0" y="1270"/>
                    </a:cxn>
                    <a:cxn ang="0">
                      <a:pos x="100" y="1370"/>
                    </a:cxn>
                    <a:cxn ang="0">
                      <a:pos x="100" y="100"/>
                    </a:cxn>
                    <a:cxn ang="0">
                      <a:pos x="2278" y="100"/>
                    </a:cxn>
                    <a:cxn ang="0">
                      <a:pos x="2278" y="1270"/>
                    </a:cxn>
                    <a:cxn ang="0">
                      <a:pos x="100" y="1270"/>
                    </a:cxn>
                    <a:cxn ang="0">
                      <a:pos x="100" y="100"/>
                    </a:cxn>
                  </a:cxnLst>
                  <a:rect l="0" t="0" r="r" b="b"/>
                  <a:pathLst>
                    <a:path w="2378" h="1370">
                      <a:moveTo>
                        <a:pt x="100" y="1370"/>
                      </a:moveTo>
                      <a:cubicBezTo>
                        <a:pt x="2278" y="1370"/>
                        <a:pt x="2278" y="1370"/>
                        <a:pt x="2278" y="1370"/>
                      </a:cubicBezTo>
                      <a:cubicBezTo>
                        <a:pt x="2333" y="1370"/>
                        <a:pt x="2378" y="1325"/>
                        <a:pt x="2378" y="1270"/>
                      </a:cubicBezTo>
                      <a:cubicBezTo>
                        <a:pt x="2378" y="100"/>
                        <a:pt x="2378" y="100"/>
                        <a:pt x="2378" y="100"/>
                      </a:cubicBezTo>
                      <a:cubicBezTo>
                        <a:pt x="2378" y="44"/>
                        <a:pt x="2333" y="0"/>
                        <a:pt x="2278" y="0"/>
                      </a:cubicBezTo>
                      <a:cubicBezTo>
                        <a:pt x="100" y="0"/>
                        <a:pt x="100" y="0"/>
                        <a:pt x="100" y="0"/>
                      </a:cubicBezTo>
                      <a:cubicBezTo>
                        <a:pt x="45" y="0"/>
                        <a:pt x="0" y="44"/>
                        <a:pt x="0" y="100"/>
                      </a:cubicBezTo>
                      <a:cubicBezTo>
                        <a:pt x="0" y="1270"/>
                        <a:pt x="0" y="1270"/>
                        <a:pt x="0" y="1270"/>
                      </a:cubicBezTo>
                      <a:cubicBezTo>
                        <a:pt x="0" y="1325"/>
                        <a:pt x="45" y="1370"/>
                        <a:pt x="100" y="1370"/>
                      </a:cubicBezTo>
                      <a:close/>
                      <a:moveTo>
                        <a:pt x="100" y="100"/>
                      </a:moveTo>
                      <a:cubicBezTo>
                        <a:pt x="2278" y="100"/>
                        <a:pt x="2278" y="100"/>
                        <a:pt x="2278" y="100"/>
                      </a:cubicBezTo>
                      <a:cubicBezTo>
                        <a:pt x="2278" y="1270"/>
                        <a:pt x="2278" y="1270"/>
                        <a:pt x="2278" y="1270"/>
                      </a:cubicBezTo>
                      <a:cubicBezTo>
                        <a:pt x="100" y="1270"/>
                        <a:pt x="100" y="1270"/>
                        <a:pt x="100" y="1270"/>
                      </a:cubicBezTo>
                      <a:lnTo>
                        <a:pt x="100" y="10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defPPr>
                    <a:defRPr lang="ja-JP"/>
                  </a:defPPr>
                  <a:lvl1pPr algn="l" rtl="0" fontAlgn="base">
                    <a:lnSpc>
                      <a:spcPct val="90000"/>
                    </a:lnSpc>
                    <a:spcBef>
                      <a:spcPct val="0"/>
                    </a:spcBef>
                    <a:spcAft>
                      <a:spcPct val="0"/>
                    </a:spcAft>
                    <a:defRPr kumimoji="1" sz="2600" kern="1200">
                      <a:solidFill>
                        <a:schemeClr val="tx2"/>
                      </a:solidFill>
                      <a:latin typeface="HGPｺﾞｼｯｸE" pitchFamily="50" charset="-128"/>
                      <a:ea typeface="HGPｺﾞｼｯｸE" pitchFamily="50" charset="-128"/>
                      <a:cs typeface="+mn-cs"/>
                    </a:defRPr>
                  </a:lvl1pPr>
                  <a:lvl2pPr marL="457200" algn="l" rtl="0" fontAlgn="base">
                    <a:lnSpc>
                      <a:spcPct val="90000"/>
                    </a:lnSpc>
                    <a:spcBef>
                      <a:spcPct val="0"/>
                    </a:spcBef>
                    <a:spcAft>
                      <a:spcPct val="0"/>
                    </a:spcAft>
                    <a:defRPr kumimoji="1" sz="2600" kern="1200">
                      <a:solidFill>
                        <a:schemeClr val="tx2"/>
                      </a:solidFill>
                      <a:latin typeface="HGPｺﾞｼｯｸE" pitchFamily="50" charset="-128"/>
                      <a:ea typeface="HGPｺﾞｼｯｸE" pitchFamily="50" charset="-128"/>
                      <a:cs typeface="+mn-cs"/>
                    </a:defRPr>
                  </a:lvl2pPr>
                  <a:lvl3pPr marL="914400" algn="l" rtl="0" fontAlgn="base">
                    <a:lnSpc>
                      <a:spcPct val="90000"/>
                    </a:lnSpc>
                    <a:spcBef>
                      <a:spcPct val="0"/>
                    </a:spcBef>
                    <a:spcAft>
                      <a:spcPct val="0"/>
                    </a:spcAft>
                    <a:defRPr kumimoji="1" sz="2600" kern="1200">
                      <a:solidFill>
                        <a:schemeClr val="tx2"/>
                      </a:solidFill>
                      <a:latin typeface="HGPｺﾞｼｯｸE" pitchFamily="50" charset="-128"/>
                      <a:ea typeface="HGPｺﾞｼｯｸE" pitchFamily="50" charset="-128"/>
                      <a:cs typeface="+mn-cs"/>
                    </a:defRPr>
                  </a:lvl3pPr>
                  <a:lvl4pPr marL="1371600" algn="l" rtl="0" fontAlgn="base">
                    <a:lnSpc>
                      <a:spcPct val="90000"/>
                    </a:lnSpc>
                    <a:spcBef>
                      <a:spcPct val="0"/>
                    </a:spcBef>
                    <a:spcAft>
                      <a:spcPct val="0"/>
                    </a:spcAft>
                    <a:defRPr kumimoji="1" sz="2600" kern="1200">
                      <a:solidFill>
                        <a:schemeClr val="tx2"/>
                      </a:solidFill>
                      <a:latin typeface="HGPｺﾞｼｯｸE" pitchFamily="50" charset="-128"/>
                      <a:ea typeface="HGPｺﾞｼｯｸE" pitchFamily="50" charset="-128"/>
                      <a:cs typeface="+mn-cs"/>
                    </a:defRPr>
                  </a:lvl4pPr>
                  <a:lvl5pPr marL="1828800" algn="l" rtl="0" fontAlgn="base">
                    <a:lnSpc>
                      <a:spcPct val="90000"/>
                    </a:lnSpc>
                    <a:spcBef>
                      <a:spcPct val="0"/>
                    </a:spcBef>
                    <a:spcAft>
                      <a:spcPct val="0"/>
                    </a:spcAft>
                    <a:defRPr kumimoji="1" sz="2600" kern="1200">
                      <a:solidFill>
                        <a:schemeClr val="tx2"/>
                      </a:solidFill>
                      <a:latin typeface="HGPｺﾞｼｯｸE" pitchFamily="50" charset="-128"/>
                      <a:ea typeface="HGPｺﾞｼｯｸE" pitchFamily="50" charset="-128"/>
                      <a:cs typeface="+mn-cs"/>
                    </a:defRPr>
                  </a:lvl5pPr>
                  <a:lvl6pPr marL="2286000" algn="l" defTabSz="914400" rtl="0" eaLnBrk="1" latinLnBrk="0" hangingPunct="1">
                    <a:defRPr kumimoji="1" sz="2600" kern="1200">
                      <a:solidFill>
                        <a:schemeClr val="tx2"/>
                      </a:solidFill>
                      <a:latin typeface="HGPｺﾞｼｯｸE" pitchFamily="50" charset="-128"/>
                      <a:ea typeface="HGPｺﾞｼｯｸE" pitchFamily="50" charset="-128"/>
                      <a:cs typeface="+mn-cs"/>
                    </a:defRPr>
                  </a:lvl6pPr>
                  <a:lvl7pPr marL="2743200" algn="l" defTabSz="914400" rtl="0" eaLnBrk="1" latinLnBrk="0" hangingPunct="1">
                    <a:defRPr kumimoji="1" sz="2600" kern="1200">
                      <a:solidFill>
                        <a:schemeClr val="tx2"/>
                      </a:solidFill>
                      <a:latin typeface="HGPｺﾞｼｯｸE" pitchFamily="50" charset="-128"/>
                      <a:ea typeface="HGPｺﾞｼｯｸE" pitchFamily="50" charset="-128"/>
                      <a:cs typeface="+mn-cs"/>
                    </a:defRPr>
                  </a:lvl7pPr>
                  <a:lvl8pPr marL="3200400" algn="l" defTabSz="914400" rtl="0" eaLnBrk="1" latinLnBrk="0" hangingPunct="1">
                    <a:defRPr kumimoji="1" sz="2600" kern="1200">
                      <a:solidFill>
                        <a:schemeClr val="tx2"/>
                      </a:solidFill>
                      <a:latin typeface="HGPｺﾞｼｯｸE" pitchFamily="50" charset="-128"/>
                      <a:ea typeface="HGPｺﾞｼｯｸE" pitchFamily="50" charset="-128"/>
                      <a:cs typeface="+mn-cs"/>
                    </a:defRPr>
                  </a:lvl8pPr>
                  <a:lvl9pPr marL="3657600" algn="l" defTabSz="914400" rtl="0" eaLnBrk="1" latinLnBrk="0" hangingPunct="1">
                    <a:defRPr kumimoji="1" sz="2600" kern="1200">
                      <a:solidFill>
                        <a:schemeClr val="tx2"/>
                      </a:solidFill>
                      <a:latin typeface="HGPｺﾞｼｯｸE" pitchFamily="50" charset="-128"/>
                      <a:ea typeface="HGPｺﾞｼｯｸE" pitchFamily="50" charset="-128"/>
                      <a:cs typeface="+mn-cs"/>
                    </a:defRPr>
                  </a:lvl9pPr>
                </a:lstStyle>
                <a:p>
                  <a:endParaRPr lang="ja-JP" altLang="en-US">
                    <a:latin typeface="Meiryo UI" panose="020B0604030504040204" pitchFamily="50" charset="-128"/>
                    <a:ea typeface="Meiryo UI" panose="020B0604030504040204" pitchFamily="50" charset="-128"/>
                  </a:endParaRPr>
                </a:p>
              </p:txBody>
            </p:sp>
          </p:grpSp>
          <p:grpSp>
            <p:nvGrpSpPr>
              <p:cNvPr id="236" name="グループ化 235">
                <a:extLst>
                  <a:ext uri="{FF2B5EF4-FFF2-40B4-BE49-F238E27FC236}">
                    <a16:creationId xmlns:a16="http://schemas.microsoft.com/office/drawing/2014/main" id="{CE23A034-0D3B-46F5-82F1-7627301333E4}"/>
                  </a:ext>
                </a:extLst>
              </p:cNvPr>
              <p:cNvGrpSpPr/>
              <p:nvPr/>
            </p:nvGrpSpPr>
            <p:grpSpPr>
              <a:xfrm flipH="1">
                <a:off x="1665743" y="5156185"/>
                <a:ext cx="331140" cy="159294"/>
                <a:chOff x="851279" y="6115248"/>
                <a:chExt cx="403554" cy="194129"/>
              </a:xfrm>
            </p:grpSpPr>
            <p:cxnSp>
              <p:nvCxnSpPr>
                <p:cNvPr id="237" name="Straight Arrow Connector 280">
                  <a:extLst>
                    <a:ext uri="{FF2B5EF4-FFF2-40B4-BE49-F238E27FC236}">
                      <a16:creationId xmlns:a16="http://schemas.microsoft.com/office/drawing/2014/main" id="{972AD1BD-D69E-4C55-9D2B-038A2EA4F766}"/>
                    </a:ext>
                  </a:extLst>
                </p:cNvPr>
                <p:cNvCxnSpPr>
                  <a:cxnSpLocks/>
                </p:cNvCxnSpPr>
                <p:nvPr/>
              </p:nvCxnSpPr>
              <p:spPr>
                <a:xfrm flipH="1" flipV="1">
                  <a:off x="851279" y="6115248"/>
                  <a:ext cx="403554" cy="143687"/>
                </a:xfrm>
                <a:prstGeom prst="straightConnector1">
                  <a:avLst/>
                </a:prstGeom>
                <a:ln w="31750" cap="rnd">
                  <a:solidFill>
                    <a:schemeClr val="tx1"/>
                  </a:solidFill>
                  <a:prstDash val="sysDot"/>
                  <a:headEnd type="none"/>
                  <a:tailEnd type="triangle"/>
                </a:ln>
              </p:spPr>
              <p:style>
                <a:lnRef idx="1">
                  <a:schemeClr val="accent1"/>
                </a:lnRef>
                <a:fillRef idx="0">
                  <a:schemeClr val="accent1"/>
                </a:fillRef>
                <a:effectRef idx="0">
                  <a:schemeClr val="accent1"/>
                </a:effectRef>
                <a:fontRef idx="minor">
                  <a:schemeClr val="tx1"/>
                </a:fontRef>
              </p:style>
            </p:cxnSp>
            <p:sp>
              <p:nvSpPr>
                <p:cNvPr id="238" name="円: 塗りつぶしなし 82">
                  <a:extLst>
                    <a:ext uri="{FF2B5EF4-FFF2-40B4-BE49-F238E27FC236}">
                      <a16:creationId xmlns:a16="http://schemas.microsoft.com/office/drawing/2014/main" id="{2DDDABC0-C03A-40E0-94CF-1BD2449AB59C}"/>
                    </a:ext>
                  </a:extLst>
                </p:cNvPr>
                <p:cNvSpPr/>
                <p:nvPr/>
              </p:nvSpPr>
              <p:spPr>
                <a:xfrm>
                  <a:off x="1041429" y="6118546"/>
                  <a:ext cx="190912" cy="190831"/>
                </a:xfrm>
                <a:prstGeom prst="donut">
                  <a:avLst>
                    <a:gd name="adj" fmla="val 13045"/>
                  </a:avLst>
                </a:prstGeom>
                <a:solidFill>
                  <a:srgbClr val="92D050"/>
                </a:solidFill>
                <a:ln w="31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kumimoji="1" lang="ja-JP" altLang="en-US">
                    <a:solidFill>
                      <a:prstClr val="black"/>
                    </a:solidFill>
                    <a:latin typeface="Meiryo UI" panose="020B0604030504040204" pitchFamily="50" charset="-128"/>
                    <a:ea typeface="Meiryo UI" panose="020B0604030504040204" pitchFamily="50" charset="-128"/>
                  </a:endParaRPr>
                </a:p>
              </p:txBody>
            </p:sp>
          </p:grpSp>
          <p:sp>
            <p:nvSpPr>
              <p:cNvPr id="243" name="四角形: 角を丸くする 242">
                <a:extLst>
                  <a:ext uri="{FF2B5EF4-FFF2-40B4-BE49-F238E27FC236}">
                    <a16:creationId xmlns:a16="http://schemas.microsoft.com/office/drawing/2014/main" id="{8F64B2D6-5988-4804-A7CF-240B6D93BBFA}"/>
                  </a:ext>
                </a:extLst>
              </p:cNvPr>
              <p:cNvSpPr/>
              <p:nvPr/>
            </p:nvSpPr>
            <p:spPr>
              <a:xfrm>
                <a:off x="583161" y="2068870"/>
                <a:ext cx="1616260" cy="260147"/>
              </a:xfrm>
              <a:prstGeom prst="roundRect">
                <a:avLst>
                  <a:gd name="adj" fmla="val 6825"/>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t"/>
              <a:lstStyle/>
              <a:p>
                <a:pPr algn="ctr"/>
                <a:r>
                  <a:rPr kumimoji="1" lang="ja-JP" altLang="en-US" sz="1050" b="1" dirty="0">
                    <a:solidFill>
                      <a:schemeClr val="tx1"/>
                    </a:solidFill>
                    <a:latin typeface="メイリオ" panose="020B0604030504040204" pitchFamily="50" charset="-128"/>
                    <a:ea typeface="メイリオ" panose="020B0604030504040204" pitchFamily="50" charset="-128"/>
                  </a:rPr>
                  <a:t>新たな</a:t>
                </a:r>
                <a:r>
                  <a:rPr kumimoji="1" lang="en-US" altLang="ja-JP" sz="1050" b="1" dirty="0">
                    <a:solidFill>
                      <a:schemeClr val="tx1"/>
                    </a:solidFill>
                    <a:latin typeface="メイリオ" panose="020B0604030504040204" pitchFamily="50" charset="-128"/>
                    <a:ea typeface="メイリオ" panose="020B0604030504040204" pitchFamily="50" charset="-128"/>
                  </a:rPr>
                  <a:t>ICT</a:t>
                </a:r>
                <a:r>
                  <a:rPr kumimoji="1" lang="ja-JP" altLang="en-US" sz="1050" b="1" dirty="0">
                    <a:solidFill>
                      <a:schemeClr val="tx1"/>
                    </a:solidFill>
                    <a:latin typeface="メイリオ" panose="020B0604030504040204" pitchFamily="50" charset="-128"/>
                    <a:ea typeface="メイリオ" panose="020B0604030504040204" pitchFamily="50" charset="-128"/>
                  </a:rPr>
                  <a:t>環境の整備</a:t>
                </a:r>
              </a:p>
            </p:txBody>
          </p:sp>
        </p:grpSp>
      </p:grpSp>
      <p:sp>
        <p:nvSpPr>
          <p:cNvPr id="5" name="四角形: 角を丸くする 4">
            <a:extLst>
              <a:ext uri="{FF2B5EF4-FFF2-40B4-BE49-F238E27FC236}">
                <a16:creationId xmlns:a16="http://schemas.microsoft.com/office/drawing/2014/main" id="{2862643B-27D3-4D18-BCF1-20E3461BDD8C}"/>
              </a:ext>
            </a:extLst>
          </p:cNvPr>
          <p:cNvSpPr/>
          <p:nvPr/>
        </p:nvSpPr>
        <p:spPr>
          <a:xfrm>
            <a:off x="561023" y="5945596"/>
            <a:ext cx="7872164" cy="587970"/>
          </a:xfrm>
          <a:prstGeom prst="roundRect">
            <a:avLst/>
          </a:prstGeom>
          <a:solidFill>
            <a:srgbClr val="FFFFE6"/>
          </a:solidFill>
          <a:ln w="9525">
            <a:solidFill>
              <a:srgbClr val="FF00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algn="ctr"/>
            <a:r>
              <a:rPr lang="ja-JP" altLang="en-US" sz="1200" dirty="0">
                <a:solidFill>
                  <a:schemeClr val="tx1"/>
                </a:solidFill>
                <a:latin typeface="Meiryo"/>
                <a:ea typeface="Meiryo"/>
                <a:cs typeface="メイリオ" panose="020B0604030504040204" pitchFamily="50" charset="-128"/>
              </a:rPr>
              <a:t>働く場所にとらわれない職場環境の実現により、業務の効率化やワークライフバランスの充実を図る</a:t>
            </a:r>
            <a:endParaRPr lang="en-US" altLang="ja-JP" sz="1200" dirty="0">
              <a:solidFill>
                <a:schemeClr val="tx1"/>
              </a:solidFill>
              <a:latin typeface="Meiryo"/>
              <a:ea typeface="Meiryo"/>
              <a:cs typeface="メイリオ" panose="020B0604030504040204" pitchFamily="50" charset="-128"/>
            </a:endParaRPr>
          </a:p>
          <a:p>
            <a:pPr algn="ctr"/>
            <a:r>
              <a:rPr kumimoji="1" lang="ja-JP" altLang="en-US" sz="1400" dirty="0">
                <a:solidFill>
                  <a:schemeClr val="tx1"/>
                </a:solidFill>
                <a:latin typeface="Meiryo"/>
                <a:ea typeface="Meiryo"/>
              </a:rPr>
              <a:t>➡</a:t>
            </a:r>
            <a:r>
              <a:rPr kumimoji="1" lang="ja-JP" altLang="en-US" sz="1400" dirty="0">
                <a:solidFill>
                  <a:schemeClr val="tx1"/>
                </a:solidFill>
                <a:latin typeface="BIZ UDPゴシック" panose="020B0400000000000000" pitchFamily="50" charset="-128"/>
                <a:ea typeface="BIZ UDPゴシック" panose="020B0400000000000000" pitchFamily="50" charset="-128"/>
              </a:rPr>
              <a:t>組織全体の生産性向上、パフォーマンスの最大化をめざす</a:t>
            </a:r>
            <a:endParaRPr kumimoji="1" lang="ja-JP" altLang="en-US" sz="1400" dirty="0">
              <a:solidFill>
                <a:schemeClr val="tx1"/>
              </a:solidFill>
              <a:latin typeface="メイリオ" panose="020B0604030504040204" pitchFamily="50" charset="-128"/>
              <a:ea typeface="メイリオ" panose="020B0604030504040204" pitchFamily="50" charset="-128"/>
            </a:endParaRPr>
          </a:p>
        </p:txBody>
      </p:sp>
      <p:sp>
        <p:nvSpPr>
          <p:cNvPr id="7" name="二等辺三角形 6">
            <a:extLst>
              <a:ext uri="{FF2B5EF4-FFF2-40B4-BE49-F238E27FC236}">
                <a16:creationId xmlns:a16="http://schemas.microsoft.com/office/drawing/2014/main" id="{CCAAC952-9621-4967-8D2D-AA3DE0D6F1DF}"/>
              </a:ext>
            </a:extLst>
          </p:cNvPr>
          <p:cNvSpPr/>
          <p:nvPr/>
        </p:nvSpPr>
        <p:spPr>
          <a:xfrm rot="10800000">
            <a:off x="2786916" y="5589240"/>
            <a:ext cx="3420379" cy="211110"/>
          </a:xfrm>
          <a:prstGeom prst="triangle">
            <a:avLst/>
          </a:prstGeom>
          <a:solidFill>
            <a:schemeClr val="accent5">
              <a:lumMod val="20000"/>
              <a:lumOff val="80000"/>
            </a:schemeClr>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t"/>
          <a:lstStyle/>
          <a:p>
            <a:pPr algn="ctr"/>
            <a:endParaRPr kumimoji="1" lang="ja-JP" altLang="en-US" sz="1050" b="1" dirty="0">
              <a:solidFill>
                <a:schemeClr val="tx1"/>
              </a:solidFill>
              <a:latin typeface="メイリオ" panose="020B0604030504040204" pitchFamily="50" charset="-128"/>
              <a:ea typeface="メイリオ" panose="020B0604030504040204" pitchFamily="50" charset="-128"/>
            </a:endParaRPr>
          </a:p>
        </p:txBody>
      </p:sp>
      <p:sp>
        <p:nvSpPr>
          <p:cNvPr id="9" name="スライド番号プレースホルダー 8">
            <a:extLst>
              <a:ext uri="{FF2B5EF4-FFF2-40B4-BE49-F238E27FC236}">
                <a16:creationId xmlns:a16="http://schemas.microsoft.com/office/drawing/2014/main" id="{977C00F0-BDD8-4345-8FCD-D1171A982F6B}"/>
              </a:ext>
            </a:extLst>
          </p:cNvPr>
          <p:cNvSpPr>
            <a:spLocks noGrp="1"/>
          </p:cNvSpPr>
          <p:nvPr>
            <p:ph type="sldNum" sz="quarter" idx="12"/>
          </p:nvPr>
        </p:nvSpPr>
        <p:spPr/>
        <p:txBody>
          <a:bodyPr/>
          <a:lstStyle/>
          <a:p>
            <a:fld id="{7791D223-6A27-4327-8087-FA06212A7E85}" type="slidenum">
              <a:rPr lang="ja-JP" altLang="en-US" smtClean="0"/>
              <a:pPr/>
              <a:t>25</a:t>
            </a:fld>
            <a:endParaRPr lang="ja-JP" altLang="en-US" dirty="0"/>
          </a:p>
        </p:txBody>
      </p:sp>
      <p:sp>
        <p:nvSpPr>
          <p:cNvPr id="91" name="円: 塗りつぶしなし 82">
            <a:extLst>
              <a:ext uri="{FF2B5EF4-FFF2-40B4-BE49-F238E27FC236}">
                <a16:creationId xmlns:a16="http://schemas.microsoft.com/office/drawing/2014/main" id="{C26300BC-2E77-4B16-8C9E-A7ED77EFE434}"/>
              </a:ext>
            </a:extLst>
          </p:cNvPr>
          <p:cNvSpPr/>
          <p:nvPr/>
        </p:nvSpPr>
        <p:spPr>
          <a:xfrm flipH="1">
            <a:off x="827553" y="4629201"/>
            <a:ext cx="146549" cy="143416"/>
          </a:xfrm>
          <a:prstGeom prst="donut">
            <a:avLst>
              <a:gd name="adj" fmla="val 13045"/>
            </a:avLst>
          </a:prstGeom>
          <a:solidFill>
            <a:srgbClr val="92D050"/>
          </a:solidFill>
          <a:ln w="31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kumimoji="1" lang="ja-JP" altLang="en-US">
              <a:solidFill>
                <a:prstClr val="black"/>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4342103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グループ化 28">
            <a:extLst>
              <a:ext uri="{FF2B5EF4-FFF2-40B4-BE49-F238E27FC236}">
                <a16:creationId xmlns:a16="http://schemas.microsoft.com/office/drawing/2014/main" id="{018D0A74-CBF5-44A3-A537-089C1F5CB76F}"/>
              </a:ext>
            </a:extLst>
          </p:cNvPr>
          <p:cNvGrpSpPr/>
          <p:nvPr/>
        </p:nvGrpSpPr>
        <p:grpSpPr>
          <a:xfrm>
            <a:off x="-2" y="-1"/>
            <a:ext cx="9137459" cy="668371"/>
            <a:chOff x="-2" y="-1"/>
            <a:chExt cx="9137459" cy="668371"/>
          </a:xfrm>
        </p:grpSpPr>
        <p:sp>
          <p:nvSpPr>
            <p:cNvPr id="31" name="正方形/長方形 30">
              <a:extLst>
                <a:ext uri="{FF2B5EF4-FFF2-40B4-BE49-F238E27FC236}">
                  <a16:creationId xmlns:a16="http://schemas.microsoft.com/office/drawing/2014/main" id="{B76EF4A5-6497-429E-9041-7F23FB342383}"/>
                </a:ext>
              </a:extLst>
            </p:cNvPr>
            <p:cNvSpPr/>
            <p:nvPr/>
          </p:nvSpPr>
          <p:spPr>
            <a:xfrm>
              <a:off x="-2" y="-1"/>
              <a:ext cx="9136800" cy="391801"/>
            </a:xfrm>
            <a:prstGeom prst="rect">
              <a:avLst/>
            </a:prstGeom>
            <a:solidFill>
              <a:schemeClr val="tx2">
                <a:lumMod val="20000"/>
                <a:lumOff val="80000"/>
              </a:schemeClr>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108000" rIns="72000" rtlCol="0" anchor="ctr"/>
            <a:lstStyle/>
            <a:p>
              <a:pPr>
                <a:lnSpc>
                  <a:spcPts val="1200"/>
                </a:lnSpc>
              </a:pPr>
              <a:r>
                <a:rPr lang="en-US" altLang="ja-JP" sz="1600" b="1" dirty="0">
                  <a:solidFill>
                    <a:schemeClr val="tx1"/>
                  </a:solidFill>
                  <a:latin typeface="メイリオ" panose="020B0604030504040204" pitchFamily="50" charset="-128"/>
                  <a:ea typeface="メイリオ" panose="020B0604030504040204" pitchFamily="50" charset="-128"/>
                </a:rPr>
                <a:t>ICT</a:t>
              </a:r>
              <a:r>
                <a:rPr lang="ja-JP" altLang="en-US" sz="1600" b="1" dirty="0">
                  <a:solidFill>
                    <a:schemeClr val="tx1"/>
                  </a:solidFill>
                  <a:latin typeface="メイリオ" panose="020B0604030504040204" pitchFamily="50" charset="-128"/>
                  <a:ea typeface="メイリオ" panose="020B0604030504040204" pitchFamily="50" charset="-128"/>
                </a:rPr>
                <a:t>を活用した業務効率化（</a:t>
              </a:r>
              <a:r>
                <a:rPr lang="en-US" altLang="ja-JP" sz="1600" b="1" dirty="0">
                  <a:solidFill>
                    <a:schemeClr val="tx1"/>
                  </a:solidFill>
                  <a:latin typeface="メイリオ" panose="020B0604030504040204" pitchFamily="50" charset="-128"/>
                  <a:ea typeface="メイリオ" panose="020B0604030504040204" pitchFamily="50" charset="-128"/>
                </a:rPr>
                <a:t>Web</a:t>
              </a:r>
              <a:r>
                <a:rPr lang="ja-JP" altLang="en-US" sz="1600" b="1" dirty="0">
                  <a:solidFill>
                    <a:schemeClr val="tx1"/>
                  </a:solidFill>
                  <a:latin typeface="メイリオ" panose="020B0604030504040204" pitchFamily="50" charset="-128"/>
                  <a:ea typeface="メイリオ" panose="020B0604030504040204" pitchFamily="50" charset="-128"/>
                </a:rPr>
                <a:t>会議利用・ペーパーレス化の促進）　　　　</a:t>
              </a:r>
              <a:r>
                <a:rPr lang="en-US" altLang="zh-TW" sz="1050" b="1" dirty="0">
                  <a:solidFill>
                    <a:schemeClr val="tx1"/>
                  </a:solidFill>
                  <a:latin typeface="メイリオ" panose="020B0604030504040204" pitchFamily="50" charset="-128"/>
                  <a:ea typeface="メイリオ" panose="020B0604030504040204" pitchFamily="50" charset="-128"/>
                </a:rPr>
                <a:t>【</a:t>
              </a:r>
              <a:r>
                <a:rPr lang="zh-TW" altLang="en-US" sz="1050" b="1" dirty="0">
                  <a:solidFill>
                    <a:schemeClr val="tx1"/>
                  </a:solidFill>
                  <a:latin typeface="メイリオ" panose="020B0604030504040204" pitchFamily="50" charset="-128"/>
                  <a:ea typeface="メイリオ" panose="020B0604030504040204" pitchFamily="50" charset="-128"/>
                </a:rPr>
                <a:t>総務部 人事局 企画厚生課</a:t>
              </a:r>
              <a:r>
                <a:rPr lang="en-US" altLang="zh-TW" sz="1050" b="1" dirty="0">
                  <a:solidFill>
                    <a:schemeClr val="tx1"/>
                  </a:solidFill>
                  <a:latin typeface="メイリオ" panose="020B0604030504040204" pitchFamily="50" charset="-128"/>
                  <a:ea typeface="メイリオ" panose="020B0604030504040204" pitchFamily="50" charset="-128"/>
                </a:rPr>
                <a:t>】</a:t>
              </a:r>
              <a:endParaRPr lang="ja-JP" altLang="en-US" sz="1400" b="1" dirty="0">
                <a:solidFill>
                  <a:schemeClr val="tx1"/>
                </a:solidFill>
                <a:latin typeface="メイリオ" panose="020B0604030504040204" pitchFamily="50" charset="-128"/>
                <a:ea typeface="メイリオ" panose="020B0604030504040204" pitchFamily="50" charset="-128"/>
              </a:endParaRPr>
            </a:p>
          </p:txBody>
        </p:sp>
        <p:sp>
          <p:nvSpPr>
            <p:cNvPr id="35" name="正方形/長方形 34">
              <a:extLst>
                <a:ext uri="{FF2B5EF4-FFF2-40B4-BE49-F238E27FC236}">
                  <a16:creationId xmlns:a16="http://schemas.microsoft.com/office/drawing/2014/main" id="{110F795F-48E9-4920-ABE4-1CB1144C8ABD}"/>
                </a:ext>
              </a:extLst>
            </p:cNvPr>
            <p:cNvSpPr/>
            <p:nvPr/>
          </p:nvSpPr>
          <p:spPr>
            <a:xfrm>
              <a:off x="-2" y="389039"/>
              <a:ext cx="9137459" cy="279331"/>
            </a:xfrm>
            <a:prstGeom prst="rect">
              <a:avLst/>
            </a:prstGeom>
            <a:solidFill>
              <a:schemeClr val="bg1"/>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rtlCol="0" anchor="t"/>
            <a:lstStyle/>
            <a:p>
              <a:r>
                <a:rPr kumimoji="1" lang="ja-JP" altLang="en-US" sz="1100" dirty="0">
                  <a:solidFill>
                    <a:schemeClr val="tx1"/>
                  </a:solidFill>
                  <a:latin typeface="メイリオ" panose="020B0604030504040204" pitchFamily="50" charset="-128"/>
                  <a:ea typeface="メイリオ" panose="020B0604030504040204" pitchFamily="50" charset="-128"/>
                </a:rPr>
                <a:t>　</a:t>
              </a:r>
              <a:r>
                <a:rPr kumimoji="1" lang="en-US" altLang="ja-JP" sz="1100" dirty="0">
                  <a:solidFill>
                    <a:schemeClr val="tx1"/>
                  </a:solidFill>
                  <a:latin typeface="メイリオ" panose="020B0604030504040204" pitchFamily="50" charset="-128"/>
                  <a:ea typeface="メイリオ" panose="020B0604030504040204" pitchFamily="50" charset="-128"/>
                </a:rPr>
                <a:t>W</a:t>
              </a:r>
              <a:r>
                <a:rPr lang="en-US" altLang="ja-JP" sz="1100" dirty="0">
                  <a:solidFill>
                    <a:schemeClr val="tx1"/>
                  </a:solidFill>
                  <a:latin typeface="メイリオ" panose="020B0604030504040204" pitchFamily="50" charset="-128"/>
                  <a:ea typeface="メイリオ" panose="020B0604030504040204" pitchFamily="50" charset="-128"/>
                </a:rPr>
                <a:t>eb</a:t>
              </a:r>
              <a:r>
                <a:rPr lang="ja-JP" altLang="en-US" sz="1100" dirty="0">
                  <a:solidFill>
                    <a:schemeClr val="tx1"/>
                  </a:solidFill>
                  <a:latin typeface="メイリオ" panose="020B0604030504040204" pitchFamily="50" charset="-128"/>
                  <a:ea typeface="メイリオ" panose="020B0604030504040204" pitchFamily="50" charset="-128"/>
                </a:rPr>
                <a:t>会議等の活用により、</a:t>
              </a:r>
              <a:r>
                <a:rPr kumimoji="1" lang="ja-JP" altLang="en-US" sz="1100" dirty="0">
                  <a:solidFill>
                    <a:schemeClr val="tx1"/>
                  </a:solidFill>
                  <a:latin typeface="メイリオ" panose="020B0604030504040204" pitchFamily="50" charset="-128"/>
                  <a:ea typeface="メイリオ" panose="020B0604030504040204" pitchFamily="50" charset="-128"/>
                </a:rPr>
                <a:t>従来の紙</a:t>
              </a:r>
              <a:r>
                <a:rPr lang="ja-JP" altLang="en-US" sz="1100" dirty="0">
                  <a:solidFill>
                    <a:schemeClr val="tx1"/>
                  </a:solidFill>
                  <a:latin typeface="メイリオ" panose="020B0604030504040204" pitchFamily="50" charset="-128"/>
                  <a:ea typeface="メイリオ" panose="020B0604030504040204" pitchFamily="50" charset="-128"/>
                </a:rPr>
                <a:t>会議のあり方を見直し、</a:t>
              </a:r>
              <a:r>
                <a:rPr kumimoji="1" lang="ja-JP" altLang="en-US" sz="1100" dirty="0">
                  <a:solidFill>
                    <a:schemeClr val="tx1"/>
                  </a:solidFill>
                  <a:latin typeface="メイリオ" panose="020B0604030504040204" pitchFamily="50" charset="-128"/>
                  <a:ea typeface="メイリオ" panose="020B0604030504040204" pitchFamily="50" charset="-128"/>
                </a:rPr>
                <a:t>ペーパーレスに取り組むことで</a:t>
              </a:r>
              <a:r>
                <a:rPr lang="ja-JP" altLang="en-US" sz="1100" dirty="0">
                  <a:solidFill>
                    <a:schemeClr val="tx1"/>
                  </a:solidFill>
                  <a:latin typeface="メイリオ" panose="020B0604030504040204" pitchFamily="50" charset="-128"/>
                  <a:ea typeface="メイリオ" panose="020B0604030504040204" pitchFamily="50" charset="-128"/>
                </a:rPr>
                <a:t>業務を効率化</a:t>
              </a:r>
              <a:endParaRPr kumimoji="1" lang="ja-JP" altLang="en-US" sz="1100" dirty="0">
                <a:solidFill>
                  <a:schemeClr val="tx1"/>
                </a:solidFill>
                <a:latin typeface="メイリオ" panose="020B0604030504040204" pitchFamily="50" charset="-128"/>
                <a:ea typeface="メイリオ" panose="020B0604030504040204" pitchFamily="50" charset="-128"/>
              </a:endParaRPr>
            </a:p>
          </p:txBody>
        </p:sp>
      </p:grpSp>
      <p:sp>
        <p:nvSpPr>
          <p:cNvPr id="2" name="正方形/長方形 1">
            <a:extLst>
              <a:ext uri="{FF2B5EF4-FFF2-40B4-BE49-F238E27FC236}">
                <a16:creationId xmlns:a16="http://schemas.microsoft.com/office/drawing/2014/main" id="{D35EE1EA-ABA6-4A14-99AE-C04C77F967FB}"/>
              </a:ext>
            </a:extLst>
          </p:cNvPr>
          <p:cNvSpPr/>
          <p:nvPr/>
        </p:nvSpPr>
        <p:spPr>
          <a:xfrm>
            <a:off x="156778" y="710809"/>
            <a:ext cx="8830118" cy="780998"/>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t"/>
          <a:lstStyle/>
          <a:p>
            <a:r>
              <a:rPr lang="ja-JP" altLang="en-US" sz="1200" dirty="0">
                <a:solidFill>
                  <a:schemeClr val="tx1"/>
                </a:solidFill>
                <a:latin typeface="メイリオ" panose="020B0604030504040204" pitchFamily="50" charset="-128"/>
                <a:ea typeface="メイリオ" panose="020B0604030504040204" pitchFamily="50" charset="-128"/>
              </a:rPr>
              <a:t>・まず、会議の必要性について見直しをしたうえで、より一層の効率化に繋がる手法の検討、取組みを進めていく。</a:t>
            </a:r>
            <a:endParaRPr lang="en-US" altLang="ja-JP" sz="1200" dirty="0">
              <a:solidFill>
                <a:schemeClr val="tx1"/>
              </a:solidFill>
              <a:latin typeface="メイリオ" panose="020B0604030504040204" pitchFamily="50" charset="-128"/>
              <a:ea typeface="メイリオ" panose="020B0604030504040204" pitchFamily="50" charset="-128"/>
            </a:endParaRPr>
          </a:p>
          <a:p>
            <a:r>
              <a:rPr lang="ja-JP" altLang="en-US" sz="1200" dirty="0">
                <a:solidFill>
                  <a:schemeClr val="tx1"/>
                </a:solidFill>
                <a:latin typeface="メイリオ" panose="020B0604030504040204" pitchFamily="50" charset="-128"/>
                <a:ea typeface="メイリオ" panose="020B0604030504040204" pitchFamily="50" charset="-128"/>
              </a:rPr>
              <a:t>・大型モニターの活用や、会議等の各参加者が</a:t>
            </a:r>
            <a:r>
              <a:rPr lang="en-US" altLang="ja-JP" sz="1200" dirty="0">
                <a:solidFill>
                  <a:schemeClr val="tx1"/>
                </a:solidFill>
                <a:latin typeface="メイリオ" panose="020B0604030504040204" pitchFamily="50" charset="-128"/>
                <a:ea typeface="メイリオ" panose="020B0604030504040204" pitchFamily="50" charset="-128"/>
              </a:rPr>
              <a:t>PC</a:t>
            </a:r>
            <a:r>
              <a:rPr lang="ja-JP" altLang="en-US" sz="1200" dirty="0">
                <a:solidFill>
                  <a:schemeClr val="tx1"/>
                </a:solidFill>
                <a:latin typeface="メイリオ" panose="020B0604030504040204" pitchFamily="50" charset="-128"/>
                <a:ea typeface="メイリオ" panose="020B0604030504040204" pitchFamily="50" charset="-128"/>
              </a:rPr>
              <a:t>を持参することで、ペーパーレスでの会議を実施。</a:t>
            </a:r>
            <a:endParaRPr lang="en-US" altLang="ja-JP" sz="1200" dirty="0">
              <a:solidFill>
                <a:schemeClr val="tx1"/>
              </a:solidFill>
              <a:latin typeface="メイリオ" panose="020B0604030504040204" pitchFamily="50" charset="-128"/>
              <a:ea typeface="メイリオ" panose="020B0604030504040204" pitchFamily="50" charset="-128"/>
            </a:endParaRPr>
          </a:p>
          <a:p>
            <a:r>
              <a:rPr lang="ja-JP" altLang="en-US" sz="1200" dirty="0">
                <a:solidFill>
                  <a:schemeClr val="tx1"/>
                </a:solidFill>
                <a:latin typeface="メイリオ" panose="020B0604030504040204" pitchFamily="50" charset="-128"/>
                <a:ea typeface="メイリオ" panose="020B0604030504040204" pitchFamily="50" charset="-128"/>
              </a:rPr>
              <a:t>・</a:t>
            </a:r>
            <a:r>
              <a:rPr lang="en-US" altLang="ja-JP" sz="1200" dirty="0">
                <a:solidFill>
                  <a:schemeClr val="tx1"/>
                </a:solidFill>
                <a:latin typeface="メイリオ" panose="020B0604030504040204" pitchFamily="50" charset="-128"/>
                <a:ea typeface="メイリオ" panose="020B0604030504040204" pitchFamily="50" charset="-128"/>
              </a:rPr>
              <a:t>Web</a:t>
            </a:r>
            <a:r>
              <a:rPr lang="ja-JP" altLang="en-US" sz="1200" dirty="0">
                <a:solidFill>
                  <a:schemeClr val="tx1"/>
                </a:solidFill>
                <a:latin typeface="メイリオ" panose="020B0604030504040204" pitchFamily="50" charset="-128"/>
                <a:ea typeface="メイリオ" panose="020B0604030504040204" pitchFamily="50" charset="-128"/>
              </a:rPr>
              <a:t>会議上で資料の共同編集を行う等により、紙資料の削減によるコスト削減に加え、資料印刷等の準備作業も減少。</a:t>
            </a:r>
            <a:endParaRPr lang="en-US" altLang="ja-JP" sz="1200" dirty="0">
              <a:solidFill>
                <a:schemeClr val="tx1"/>
              </a:solidFill>
              <a:latin typeface="メイリオ" panose="020B0604030504040204" pitchFamily="50" charset="-128"/>
              <a:ea typeface="メイリオ" panose="020B0604030504040204" pitchFamily="50" charset="-128"/>
            </a:endParaRPr>
          </a:p>
          <a:p>
            <a:r>
              <a:rPr lang="ja-JP" altLang="en-US" sz="1200" dirty="0">
                <a:solidFill>
                  <a:schemeClr val="tx1"/>
                </a:solidFill>
                <a:latin typeface="メイリオ" panose="020B0604030504040204" pitchFamily="50" charset="-128"/>
                <a:ea typeface="メイリオ" panose="020B0604030504040204" pitchFamily="50" charset="-128"/>
              </a:rPr>
              <a:t>　業務効率の向上を実現。</a:t>
            </a:r>
            <a:endParaRPr lang="en-US" altLang="ja-JP" sz="1200" dirty="0">
              <a:solidFill>
                <a:schemeClr val="tx1"/>
              </a:solidFill>
              <a:latin typeface="メイリオ" panose="020B0604030504040204" pitchFamily="50" charset="-128"/>
              <a:ea typeface="メイリオ" panose="020B0604030504040204" pitchFamily="50" charset="-128"/>
            </a:endParaRPr>
          </a:p>
          <a:p>
            <a:endParaRPr lang="en-US" altLang="ja-JP" sz="1200" dirty="0">
              <a:solidFill>
                <a:schemeClr val="tx1"/>
              </a:solidFill>
              <a:latin typeface="メイリオ" panose="020B0604030504040204" pitchFamily="50" charset="-128"/>
              <a:ea typeface="メイリオ" panose="020B0604030504040204" pitchFamily="50" charset="-128"/>
            </a:endParaRPr>
          </a:p>
        </p:txBody>
      </p:sp>
      <p:pic>
        <p:nvPicPr>
          <p:cNvPr id="15" name="図 14">
            <a:extLst>
              <a:ext uri="{FF2B5EF4-FFF2-40B4-BE49-F238E27FC236}">
                <a16:creationId xmlns:a16="http://schemas.microsoft.com/office/drawing/2014/main" id="{2FAA7F67-68B2-4620-9563-990D44D3C9B5}"/>
              </a:ext>
            </a:extLst>
          </p:cNvPr>
          <p:cNvPicPr>
            <a:picLocks noChangeAspect="1"/>
          </p:cNvPicPr>
          <p:nvPr/>
        </p:nvPicPr>
        <p:blipFill rotWithShape="1">
          <a:blip r:embed="rId2" cstate="print">
            <a:extLst>
              <a:ext uri="{BEBA8EAE-BF5A-486C-A8C5-ECC9F3942E4B}">
                <a14:imgProps xmlns:a14="http://schemas.microsoft.com/office/drawing/2010/main">
                  <a14:imgLayer r:embed="rId3">
                    <a14:imgEffect>
                      <a14:colorTemperature colorTemp="5300"/>
                    </a14:imgEffect>
                  </a14:imgLayer>
                </a14:imgProps>
              </a:ext>
              <a:ext uri="{28A0092B-C50C-407E-A947-70E740481C1C}">
                <a14:useLocalDpi xmlns:a14="http://schemas.microsoft.com/office/drawing/2010/main" val="0"/>
              </a:ext>
            </a:extLst>
          </a:blip>
          <a:srcRect/>
          <a:stretch/>
        </p:blipFill>
        <p:spPr>
          <a:xfrm>
            <a:off x="5296235" y="4223757"/>
            <a:ext cx="1998365" cy="972000"/>
          </a:xfrm>
          <a:prstGeom prst="rect">
            <a:avLst/>
          </a:prstGeom>
        </p:spPr>
      </p:pic>
      <p:pic>
        <p:nvPicPr>
          <p:cNvPr id="6" name="図 5">
            <a:extLst>
              <a:ext uri="{FF2B5EF4-FFF2-40B4-BE49-F238E27FC236}">
                <a16:creationId xmlns:a16="http://schemas.microsoft.com/office/drawing/2014/main" id="{6420C7BE-1396-4A0F-97A9-1996CAD07BFB}"/>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3689804" y="4223757"/>
            <a:ext cx="1567474" cy="972000"/>
          </a:xfrm>
          <a:prstGeom prst="rect">
            <a:avLst/>
          </a:prstGeom>
        </p:spPr>
      </p:pic>
      <p:pic>
        <p:nvPicPr>
          <p:cNvPr id="3" name="図 2">
            <a:extLst>
              <a:ext uri="{FF2B5EF4-FFF2-40B4-BE49-F238E27FC236}">
                <a16:creationId xmlns:a16="http://schemas.microsoft.com/office/drawing/2014/main" id="{F1D26ECE-B194-42D2-8ADC-E1CB6A3BE764}"/>
              </a:ext>
            </a:extLst>
          </p:cNvPr>
          <p:cNvPicPr>
            <a:picLocks noChangeAspect="1"/>
          </p:cNvPicPr>
          <p:nvPr/>
        </p:nvPicPr>
        <p:blipFill rotWithShape="1">
          <a:blip r:embed="rId5" cstate="print">
            <a:extLst>
              <a:ext uri="{BEBA8EAE-BF5A-486C-A8C5-ECC9F3942E4B}">
                <a14:imgProps xmlns:a14="http://schemas.microsoft.com/office/drawing/2010/main">
                  <a14:imgLayer r:embed="rId6">
                    <a14:imgEffect>
                      <a14:colorTemperature colorTemp="5300"/>
                    </a14:imgEffect>
                  </a14:imgLayer>
                </a14:imgProps>
              </a:ext>
              <a:ext uri="{28A0092B-C50C-407E-A947-70E740481C1C}">
                <a14:useLocalDpi xmlns:a14="http://schemas.microsoft.com/office/drawing/2010/main" val="0"/>
              </a:ext>
            </a:extLst>
          </a:blip>
          <a:srcRect/>
          <a:stretch/>
        </p:blipFill>
        <p:spPr>
          <a:xfrm>
            <a:off x="81404" y="4223757"/>
            <a:ext cx="2192766" cy="972000"/>
          </a:xfrm>
          <a:prstGeom prst="rect">
            <a:avLst/>
          </a:prstGeom>
        </p:spPr>
      </p:pic>
      <p:pic>
        <p:nvPicPr>
          <p:cNvPr id="8" name="図 7">
            <a:extLst>
              <a:ext uri="{FF2B5EF4-FFF2-40B4-BE49-F238E27FC236}">
                <a16:creationId xmlns:a16="http://schemas.microsoft.com/office/drawing/2014/main" id="{1257A53A-BBC6-4979-B1F0-70595EAEB8DF}"/>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2313127" y="4223757"/>
            <a:ext cx="1337720" cy="972000"/>
          </a:xfrm>
          <a:prstGeom prst="rect">
            <a:avLst/>
          </a:prstGeom>
        </p:spPr>
      </p:pic>
      <p:pic>
        <p:nvPicPr>
          <p:cNvPr id="26" name="図 25">
            <a:extLst>
              <a:ext uri="{FF2B5EF4-FFF2-40B4-BE49-F238E27FC236}">
                <a16:creationId xmlns:a16="http://schemas.microsoft.com/office/drawing/2014/main" id="{62F04E85-4D33-4CDF-96BB-060778EA8A97}"/>
              </a:ext>
            </a:extLst>
          </p:cNvPr>
          <p:cNvPicPr>
            <a:picLocks noChangeAspect="1"/>
          </p:cNvPicPr>
          <p:nvPr/>
        </p:nvPicPr>
        <p:blipFill>
          <a:blip r:embed="rId8"/>
          <a:stretch>
            <a:fillRect/>
          </a:stretch>
        </p:blipFill>
        <p:spPr>
          <a:xfrm>
            <a:off x="7333556" y="4223757"/>
            <a:ext cx="1629100" cy="972000"/>
          </a:xfrm>
          <a:prstGeom prst="rect">
            <a:avLst/>
          </a:prstGeom>
        </p:spPr>
      </p:pic>
      <p:sp>
        <p:nvSpPr>
          <p:cNvPr id="18" name="正方形/長方形 17">
            <a:extLst>
              <a:ext uri="{FF2B5EF4-FFF2-40B4-BE49-F238E27FC236}">
                <a16:creationId xmlns:a16="http://schemas.microsoft.com/office/drawing/2014/main" id="{A2C70D08-56A0-4C1B-979D-DEAAF34306CD}"/>
              </a:ext>
            </a:extLst>
          </p:cNvPr>
          <p:cNvSpPr/>
          <p:nvPr/>
        </p:nvSpPr>
        <p:spPr>
          <a:xfrm>
            <a:off x="107367" y="5291322"/>
            <a:ext cx="1404293" cy="4050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algn="ctr"/>
            <a:r>
              <a:rPr kumimoji="1" lang="ja-JP" altLang="en-US" sz="1050" b="1" dirty="0">
                <a:solidFill>
                  <a:schemeClr val="tx1"/>
                </a:solidFill>
                <a:latin typeface="メイリオ" panose="020B0604030504040204" pitchFamily="50" charset="-128"/>
                <a:ea typeface="メイリオ" panose="020B0604030504040204" pitchFamily="50" charset="-128"/>
              </a:rPr>
              <a:t>導入した所属の</a:t>
            </a:r>
            <a:endParaRPr kumimoji="1" lang="en-US" altLang="ja-JP" sz="1050" b="1" dirty="0">
              <a:solidFill>
                <a:schemeClr val="tx1"/>
              </a:solidFill>
              <a:latin typeface="メイリオ" panose="020B0604030504040204" pitchFamily="50" charset="-128"/>
              <a:ea typeface="メイリオ" panose="020B0604030504040204" pitchFamily="50" charset="-128"/>
            </a:endParaRPr>
          </a:p>
          <a:p>
            <a:pPr algn="ctr"/>
            <a:r>
              <a:rPr kumimoji="1" lang="ja-JP" altLang="en-US" sz="1050" b="1" dirty="0">
                <a:solidFill>
                  <a:schemeClr val="tx1"/>
                </a:solidFill>
                <a:latin typeface="メイリオ" panose="020B0604030504040204" pitchFamily="50" charset="-128"/>
                <a:ea typeface="メイリオ" panose="020B0604030504040204" pitchFamily="50" charset="-128"/>
              </a:rPr>
              <a:t>コメント</a:t>
            </a:r>
          </a:p>
        </p:txBody>
      </p:sp>
      <p:sp>
        <p:nvSpPr>
          <p:cNvPr id="66" name="吹き出し: 角を丸めた四角形 19">
            <a:extLst>
              <a:ext uri="{FF2B5EF4-FFF2-40B4-BE49-F238E27FC236}">
                <a16:creationId xmlns:a16="http://schemas.microsoft.com/office/drawing/2014/main" id="{CA050E87-83D5-4165-A0B1-5A4921F7321E}"/>
              </a:ext>
            </a:extLst>
          </p:cNvPr>
          <p:cNvSpPr/>
          <p:nvPr/>
        </p:nvSpPr>
        <p:spPr>
          <a:xfrm>
            <a:off x="4722611" y="5118925"/>
            <a:ext cx="2465142" cy="807311"/>
          </a:xfrm>
          <a:custGeom>
            <a:avLst/>
            <a:gdLst>
              <a:gd name="connsiteX0" fmla="*/ 0 w 2669840"/>
              <a:gd name="connsiteY0" fmla="*/ 98761 h 592555"/>
              <a:gd name="connsiteX1" fmla="*/ 98761 w 2669840"/>
              <a:gd name="connsiteY1" fmla="*/ 0 h 592555"/>
              <a:gd name="connsiteX2" fmla="*/ 444973 w 2669840"/>
              <a:gd name="connsiteY2" fmla="*/ 0 h 592555"/>
              <a:gd name="connsiteX3" fmla="*/ 1098746 w 2669840"/>
              <a:gd name="connsiteY3" fmla="*/ -209676 h 592555"/>
              <a:gd name="connsiteX4" fmla="*/ 1112433 w 2669840"/>
              <a:gd name="connsiteY4" fmla="*/ 0 h 592555"/>
              <a:gd name="connsiteX5" fmla="*/ 2571079 w 2669840"/>
              <a:gd name="connsiteY5" fmla="*/ 0 h 592555"/>
              <a:gd name="connsiteX6" fmla="*/ 2669840 w 2669840"/>
              <a:gd name="connsiteY6" fmla="*/ 98761 h 592555"/>
              <a:gd name="connsiteX7" fmla="*/ 2669840 w 2669840"/>
              <a:gd name="connsiteY7" fmla="*/ 98759 h 592555"/>
              <a:gd name="connsiteX8" fmla="*/ 2669840 w 2669840"/>
              <a:gd name="connsiteY8" fmla="*/ 98759 h 592555"/>
              <a:gd name="connsiteX9" fmla="*/ 2669840 w 2669840"/>
              <a:gd name="connsiteY9" fmla="*/ 246898 h 592555"/>
              <a:gd name="connsiteX10" fmla="*/ 2669840 w 2669840"/>
              <a:gd name="connsiteY10" fmla="*/ 493794 h 592555"/>
              <a:gd name="connsiteX11" fmla="*/ 2571079 w 2669840"/>
              <a:gd name="connsiteY11" fmla="*/ 592555 h 592555"/>
              <a:gd name="connsiteX12" fmla="*/ 1112433 w 2669840"/>
              <a:gd name="connsiteY12" fmla="*/ 592555 h 592555"/>
              <a:gd name="connsiteX13" fmla="*/ 444973 w 2669840"/>
              <a:gd name="connsiteY13" fmla="*/ 592555 h 592555"/>
              <a:gd name="connsiteX14" fmla="*/ 444973 w 2669840"/>
              <a:gd name="connsiteY14" fmla="*/ 592555 h 592555"/>
              <a:gd name="connsiteX15" fmla="*/ 98761 w 2669840"/>
              <a:gd name="connsiteY15" fmla="*/ 592555 h 592555"/>
              <a:gd name="connsiteX16" fmla="*/ 0 w 2669840"/>
              <a:gd name="connsiteY16" fmla="*/ 493794 h 592555"/>
              <a:gd name="connsiteX17" fmla="*/ 0 w 2669840"/>
              <a:gd name="connsiteY17" fmla="*/ 246898 h 592555"/>
              <a:gd name="connsiteX18" fmla="*/ 0 w 2669840"/>
              <a:gd name="connsiteY18" fmla="*/ 98759 h 592555"/>
              <a:gd name="connsiteX19" fmla="*/ 0 w 2669840"/>
              <a:gd name="connsiteY19" fmla="*/ 98759 h 592555"/>
              <a:gd name="connsiteX20" fmla="*/ 0 w 2669840"/>
              <a:gd name="connsiteY20" fmla="*/ 98761 h 592555"/>
              <a:gd name="connsiteX0" fmla="*/ 0 w 2669840"/>
              <a:gd name="connsiteY0" fmla="*/ 308437 h 802231"/>
              <a:gd name="connsiteX1" fmla="*/ 98761 w 2669840"/>
              <a:gd name="connsiteY1" fmla="*/ 209676 h 802231"/>
              <a:gd name="connsiteX2" fmla="*/ 841213 w 2669840"/>
              <a:gd name="connsiteY2" fmla="*/ 209676 h 802231"/>
              <a:gd name="connsiteX3" fmla="*/ 1098746 w 2669840"/>
              <a:gd name="connsiteY3" fmla="*/ 0 h 802231"/>
              <a:gd name="connsiteX4" fmla="*/ 1112433 w 2669840"/>
              <a:gd name="connsiteY4" fmla="*/ 209676 h 802231"/>
              <a:gd name="connsiteX5" fmla="*/ 2571079 w 2669840"/>
              <a:gd name="connsiteY5" fmla="*/ 209676 h 802231"/>
              <a:gd name="connsiteX6" fmla="*/ 2669840 w 2669840"/>
              <a:gd name="connsiteY6" fmla="*/ 308437 h 802231"/>
              <a:gd name="connsiteX7" fmla="*/ 2669840 w 2669840"/>
              <a:gd name="connsiteY7" fmla="*/ 308435 h 802231"/>
              <a:gd name="connsiteX8" fmla="*/ 2669840 w 2669840"/>
              <a:gd name="connsiteY8" fmla="*/ 308435 h 802231"/>
              <a:gd name="connsiteX9" fmla="*/ 2669840 w 2669840"/>
              <a:gd name="connsiteY9" fmla="*/ 456574 h 802231"/>
              <a:gd name="connsiteX10" fmla="*/ 2669840 w 2669840"/>
              <a:gd name="connsiteY10" fmla="*/ 703470 h 802231"/>
              <a:gd name="connsiteX11" fmla="*/ 2571079 w 2669840"/>
              <a:gd name="connsiteY11" fmla="*/ 802231 h 802231"/>
              <a:gd name="connsiteX12" fmla="*/ 1112433 w 2669840"/>
              <a:gd name="connsiteY12" fmla="*/ 802231 h 802231"/>
              <a:gd name="connsiteX13" fmla="*/ 444973 w 2669840"/>
              <a:gd name="connsiteY13" fmla="*/ 802231 h 802231"/>
              <a:gd name="connsiteX14" fmla="*/ 444973 w 2669840"/>
              <a:gd name="connsiteY14" fmla="*/ 802231 h 802231"/>
              <a:gd name="connsiteX15" fmla="*/ 98761 w 2669840"/>
              <a:gd name="connsiteY15" fmla="*/ 802231 h 802231"/>
              <a:gd name="connsiteX16" fmla="*/ 0 w 2669840"/>
              <a:gd name="connsiteY16" fmla="*/ 703470 h 802231"/>
              <a:gd name="connsiteX17" fmla="*/ 0 w 2669840"/>
              <a:gd name="connsiteY17" fmla="*/ 456574 h 802231"/>
              <a:gd name="connsiteX18" fmla="*/ 0 w 2669840"/>
              <a:gd name="connsiteY18" fmla="*/ 308435 h 802231"/>
              <a:gd name="connsiteX19" fmla="*/ 0 w 2669840"/>
              <a:gd name="connsiteY19" fmla="*/ 308435 h 802231"/>
              <a:gd name="connsiteX20" fmla="*/ 0 w 2669840"/>
              <a:gd name="connsiteY20" fmla="*/ 308437 h 802231"/>
              <a:gd name="connsiteX0" fmla="*/ 0 w 2669840"/>
              <a:gd name="connsiteY0" fmla="*/ 308437 h 802231"/>
              <a:gd name="connsiteX1" fmla="*/ 98761 w 2669840"/>
              <a:gd name="connsiteY1" fmla="*/ 209676 h 802231"/>
              <a:gd name="connsiteX2" fmla="*/ 841213 w 2669840"/>
              <a:gd name="connsiteY2" fmla="*/ 209676 h 802231"/>
              <a:gd name="connsiteX3" fmla="*/ 1119066 w 2669840"/>
              <a:gd name="connsiteY3" fmla="*/ 0 h 802231"/>
              <a:gd name="connsiteX4" fmla="*/ 1112433 w 2669840"/>
              <a:gd name="connsiteY4" fmla="*/ 209676 h 802231"/>
              <a:gd name="connsiteX5" fmla="*/ 2571079 w 2669840"/>
              <a:gd name="connsiteY5" fmla="*/ 209676 h 802231"/>
              <a:gd name="connsiteX6" fmla="*/ 2669840 w 2669840"/>
              <a:gd name="connsiteY6" fmla="*/ 308437 h 802231"/>
              <a:gd name="connsiteX7" fmla="*/ 2669840 w 2669840"/>
              <a:gd name="connsiteY7" fmla="*/ 308435 h 802231"/>
              <a:gd name="connsiteX8" fmla="*/ 2669840 w 2669840"/>
              <a:gd name="connsiteY8" fmla="*/ 308435 h 802231"/>
              <a:gd name="connsiteX9" fmla="*/ 2669840 w 2669840"/>
              <a:gd name="connsiteY9" fmla="*/ 456574 h 802231"/>
              <a:gd name="connsiteX10" fmla="*/ 2669840 w 2669840"/>
              <a:gd name="connsiteY10" fmla="*/ 703470 h 802231"/>
              <a:gd name="connsiteX11" fmla="*/ 2571079 w 2669840"/>
              <a:gd name="connsiteY11" fmla="*/ 802231 h 802231"/>
              <a:gd name="connsiteX12" fmla="*/ 1112433 w 2669840"/>
              <a:gd name="connsiteY12" fmla="*/ 802231 h 802231"/>
              <a:gd name="connsiteX13" fmla="*/ 444973 w 2669840"/>
              <a:gd name="connsiteY13" fmla="*/ 802231 h 802231"/>
              <a:gd name="connsiteX14" fmla="*/ 444973 w 2669840"/>
              <a:gd name="connsiteY14" fmla="*/ 802231 h 802231"/>
              <a:gd name="connsiteX15" fmla="*/ 98761 w 2669840"/>
              <a:gd name="connsiteY15" fmla="*/ 802231 h 802231"/>
              <a:gd name="connsiteX16" fmla="*/ 0 w 2669840"/>
              <a:gd name="connsiteY16" fmla="*/ 703470 h 802231"/>
              <a:gd name="connsiteX17" fmla="*/ 0 w 2669840"/>
              <a:gd name="connsiteY17" fmla="*/ 456574 h 802231"/>
              <a:gd name="connsiteX18" fmla="*/ 0 w 2669840"/>
              <a:gd name="connsiteY18" fmla="*/ 308435 h 802231"/>
              <a:gd name="connsiteX19" fmla="*/ 0 w 2669840"/>
              <a:gd name="connsiteY19" fmla="*/ 308435 h 802231"/>
              <a:gd name="connsiteX20" fmla="*/ 0 w 2669840"/>
              <a:gd name="connsiteY20" fmla="*/ 308437 h 802231"/>
              <a:gd name="connsiteX0" fmla="*/ 0 w 2669840"/>
              <a:gd name="connsiteY0" fmla="*/ 313517 h 807311"/>
              <a:gd name="connsiteX1" fmla="*/ 98761 w 2669840"/>
              <a:gd name="connsiteY1" fmla="*/ 214756 h 807311"/>
              <a:gd name="connsiteX2" fmla="*/ 841213 w 2669840"/>
              <a:gd name="connsiteY2" fmla="*/ 214756 h 807311"/>
              <a:gd name="connsiteX3" fmla="*/ 1108906 w 2669840"/>
              <a:gd name="connsiteY3" fmla="*/ 0 h 807311"/>
              <a:gd name="connsiteX4" fmla="*/ 1112433 w 2669840"/>
              <a:gd name="connsiteY4" fmla="*/ 214756 h 807311"/>
              <a:gd name="connsiteX5" fmla="*/ 2571079 w 2669840"/>
              <a:gd name="connsiteY5" fmla="*/ 214756 h 807311"/>
              <a:gd name="connsiteX6" fmla="*/ 2669840 w 2669840"/>
              <a:gd name="connsiteY6" fmla="*/ 313517 h 807311"/>
              <a:gd name="connsiteX7" fmla="*/ 2669840 w 2669840"/>
              <a:gd name="connsiteY7" fmla="*/ 313515 h 807311"/>
              <a:gd name="connsiteX8" fmla="*/ 2669840 w 2669840"/>
              <a:gd name="connsiteY8" fmla="*/ 313515 h 807311"/>
              <a:gd name="connsiteX9" fmla="*/ 2669840 w 2669840"/>
              <a:gd name="connsiteY9" fmla="*/ 461654 h 807311"/>
              <a:gd name="connsiteX10" fmla="*/ 2669840 w 2669840"/>
              <a:gd name="connsiteY10" fmla="*/ 708550 h 807311"/>
              <a:gd name="connsiteX11" fmla="*/ 2571079 w 2669840"/>
              <a:gd name="connsiteY11" fmla="*/ 807311 h 807311"/>
              <a:gd name="connsiteX12" fmla="*/ 1112433 w 2669840"/>
              <a:gd name="connsiteY12" fmla="*/ 807311 h 807311"/>
              <a:gd name="connsiteX13" fmla="*/ 444973 w 2669840"/>
              <a:gd name="connsiteY13" fmla="*/ 807311 h 807311"/>
              <a:gd name="connsiteX14" fmla="*/ 444973 w 2669840"/>
              <a:gd name="connsiteY14" fmla="*/ 807311 h 807311"/>
              <a:gd name="connsiteX15" fmla="*/ 98761 w 2669840"/>
              <a:gd name="connsiteY15" fmla="*/ 807311 h 807311"/>
              <a:gd name="connsiteX16" fmla="*/ 0 w 2669840"/>
              <a:gd name="connsiteY16" fmla="*/ 708550 h 807311"/>
              <a:gd name="connsiteX17" fmla="*/ 0 w 2669840"/>
              <a:gd name="connsiteY17" fmla="*/ 461654 h 807311"/>
              <a:gd name="connsiteX18" fmla="*/ 0 w 2669840"/>
              <a:gd name="connsiteY18" fmla="*/ 313515 h 807311"/>
              <a:gd name="connsiteX19" fmla="*/ 0 w 2669840"/>
              <a:gd name="connsiteY19" fmla="*/ 313515 h 807311"/>
              <a:gd name="connsiteX20" fmla="*/ 0 w 2669840"/>
              <a:gd name="connsiteY20" fmla="*/ 313517 h 807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669840" h="807311">
                <a:moveTo>
                  <a:pt x="0" y="313517"/>
                </a:moveTo>
                <a:cubicBezTo>
                  <a:pt x="0" y="258973"/>
                  <a:pt x="44217" y="214756"/>
                  <a:pt x="98761" y="214756"/>
                </a:cubicBezTo>
                <a:lnTo>
                  <a:pt x="841213" y="214756"/>
                </a:lnTo>
                <a:lnTo>
                  <a:pt x="1108906" y="0"/>
                </a:lnTo>
                <a:cubicBezTo>
                  <a:pt x="1110082" y="71585"/>
                  <a:pt x="1111257" y="143171"/>
                  <a:pt x="1112433" y="214756"/>
                </a:cubicBezTo>
                <a:lnTo>
                  <a:pt x="2571079" y="214756"/>
                </a:lnTo>
                <a:cubicBezTo>
                  <a:pt x="2625623" y="214756"/>
                  <a:pt x="2669840" y="258973"/>
                  <a:pt x="2669840" y="313517"/>
                </a:cubicBezTo>
                <a:lnTo>
                  <a:pt x="2669840" y="313515"/>
                </a:lnTo>
                <a:lnTo>
                  <a:pt x="2669840" y="313515"/>
                </a:lnTo>
                <a:lnTo>
                  <a:pt x="2669840" y="461654"/>
                </a:lnTo>
                <a:lnTo>
                  <a:pt x="2669840" y="708550"/>
                </a:lnTo>
                <a:cubicBezTo>
                  <a:pt x="2669840" y="763094"/>
                  <a:pt x="2625623" y="807311"/>
                  <a:pt x="2571079" y="807311"/>
                </a:cubicBezTo>
                <a:lnTo>
                  <a:pt x="1112433" y="807311"/>
                </a:lnTo>
                <a:lnTo>
                  <a:pt x="444973" y="807311"/>
                </a:lnTo>
                <a:lnTo>
                  <a:pt x="444973" y="807311"/>
                </a:lnTo>
                <a:lnTo>
                  <a:pt x="98761" y="807311"/>
                </a:lnTo>
                <a:cubicBezTo>
                  <a:pt x="44217" y="807311"/>
                  <a:pt x="0" y="763094"/>
                  <a:pt x="0" y="708550"/>
                </a:cubicBezTo>
                <a:lnTo>
                  <a:pt x="0" y="461654"/>
                </a:lnTo>
                <a:lnTo>
                  <a:pt x="0" y="313515"/>
                </a:lnTo>
                <a:lnTo>
                  <a:pt x="0" y="313515"/>
                </a:lnTo>
                <a:lnTo>
                  <a:pt x="0" y="313517"/>
                </a:lnTo>
                <a:close/>
              </a:path>
            </a:pathLst>
          </a:custGeom>
          <a:solidFill>
            <a:schemeClr val="bg1"/>
          </a:solidFill>
          <a:ln w="28575">
            <a:solidFill>
              <a:srgbClr val="FFC000"/>
            </a:solidFill>
          </a:ln>
          <a:effectLst>
            <a:outerShdw blurRad="25400" dist="50800" dir="2700000" algn="tl" rotWithShape="0">
              <a:prstClr val="black">
                <a:alpha val="9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000" rIns="72000" rtlCol="0" anchor="b"/>
          <a:lstStyle/>
          <a:p>
            <a:r>
              <a:rPr kumimoji="1" lang="ja-JP" altLang="en-US" sz="1100" dirty="0">
                <a:solidFill>
                  <a:schemeClr val="tx1"/>
                </a:solidFill>
                <a:latin typeface="メイリオ" panose="020B0604030504040204" pitchFamily="50" charset="-128"/>
                <a:ea typeface="メイリオ" panose="020B0604030504040204" pitchFamily="50" charset="-128"/>
              </a:rPr>
              <a:t>会議用資料データの事前周知、</a:t>
            </a:r>
            <a:endParaRPr kumimoji="1" lang="en-US" altLang="ja-JP" sz="1100" dirty="0">
              <a:solidFill>
                <a:schemeClr val="tx1"/>
              </a:solidFill>
              <a:latin typeface="メイリオ" panose="020B0604030504040204" pitchFamily="50" charset="-128"/>
              <a:ea typeface="メイリオ" panose="020B0604030504040204" pitchFamily="50" charset="-128"/>
            </a:endParaRPr>
          </a:p>
          <a:p>
            <a:r>
              <a:rPr kumimoji="1" lang="ja-JP" altLang="en-US" sz="1100" dirty="0">
                <a:solidFill>
                  <a:schemeClr val="tx1"/>
                </a:solidFill>
                <a:latin typeface="メイリオ" panose="020B0604030504040204" pitchFamily="50" charset="-128"/>
                <a:ea typeface="メイリオ" panose="020B0604030504040204" pitchFamily="50" charset="-128"/>
              </a:rPr>
              <a:t>事前確認が可能</a:t>
            </a:r>
          </a:p>
          <a:p>
            <a:r>
              <a:rPr kumimoji="1" lang="ja-JP" altLang="en-US" sz="1100" dirty="0">
                <a:solidFill>
                  <a:schemeClr val="tx1"/>
                </a:solidFill>
                <a:latin typeface="メイリオ" panose="020B0604030504040204" pitchFamily="50" charset="-128"/>
                <a:ea typeface="メイリオ" panose="020B0604030504040204" pitchFamily="50" charset="-128"/>
              </a:rPr>
              <a:t>　⇒会議の効率化、時間短縮</a:t>
            </a:r>
          </a:p>
        </p:txBody>
      </p:sp>
      <p:sp>
        <p:nvSpPr>
          <p:cNvPr id="67" name="吹き出し: 角を丸めた四角形 19">
            <a:extLst>
              <a:ext uri="{FF2B5EF4-FFF2-40B4-BE49-F238E27FC236}">
                <a16:creationId xmlns:a16="http://schemas.microsoft.com/office/drawing/2014/main" id="{F4E8EFF4-F897-4701-A8FD-C0AB27C9835B}"/>
              </a:ext>
            </a:extLst>
          </p:cNvPr>
          <p:cNvSpPr/>
          <p:nvPr/>
        </p:nvSpPr>
        <p:spPr>
          <a:xfrm>
            <a:off x="420865" y="5846716"/>
            <a:ext cx="2465142" cy="807311"/>
          </a:xfrm>
          <a:custGeom>
            <a:avLst/>
            <a:gdLst>
              <a:gd name="connsiteX0" fmla="*/ 0 w 2669840"/>
              <a:gd name="connsiteY0" fmla="*/ 98761 h 592555"/>
              <a:gd name="connsiteX1" fmla="*/ 98761 w 2669840"/>
              <a:gd name="connsiteY1" fmla="*/ 0 h 592555"/>
              <a:gd name="connsiteX2" fmla="*/ 444973 w 2669840"/>
              <a:gd name="connsiteY2" fmla="*/ 0 h 592555"/>
              <a:gd name="connsiteX3" fmla="*/ 1098746 w 2669840"/>
              <a:gd name="connsiteY3" fmla="*/ -209676 h 592555"/>
              <a:gd name="connsiteX4" fmla="*/ 1112433 w 2669840"/>
              <a:gd name="connsiteY4" fmla="*/ 0 h 592555"/>
              <a:gd name="connsiteX5" fmla="*/ 2571079 w 2669840"/>
              <a:gd name="connsiteY5" fmla="*/ 0 h 592555"/>
              <a:gd name="connsiteX6" fmla="*/ 2669840 w 2669840"/>
              <a:gd name="connsiteY6" fmla="*/ 98761 h 592555"/>
              <a:gd name="connsiteX7" fmla="*/ 2669840 w 2669840"/>
              <a:gd name="connsiteY7" fmla="*/ 98759 h 592555"/>
              <a:gd name="connsiteX8" fmla="*/ 2669840 w 2669840"/>
              <a:gd name="connsiteY8" fmla="*/ 98759 h 592555"/>
              <a:gd name="connsiteX9" fmla="*/ 2669840 w 2669840"/>
              <a:gd name="connsiteY9" fmla="*/ 246898 h 592555"/>
              <a:gd name="connsiteX10" fmla="*/ 2669840 w 2669840"/>
              <a:gd name="connsiteY10" fmla="*/ 493794 h 592555"/>
              <a:gd name="connsiteX11" fmla="*/ 2571079 w 2669840"/>
              <a:gd name="connsiteY11" fmla="*/ 592555 h 592555"/>
              <a:gd name="connsiteX12" fmla="*/ 1112433 w 2669840"/>
              <a:gd name="connsiteY12" fmla="*/ 592555 h 592555"/>
              <a:gd name="connsiteX13" fmla="*/ 444973 w 2669840"/>
              <a:gd name="connsiteY13" fmla="*/ 592555 h 592555"/>
              <a:gd name="connsiteX14" fmla="*/ 444973 w 2669840"/>
              <a:gd name="connsiteY14" fmla="*/ 592555 h 592555"/>
              <a:gd name="connsiteX15" fmla="*/ 98761 w 2669840"/>
              <a:gd name="connsiteY15" fmla="*/ 592555 h 592555"/>
              <a:gd name="connsiteX16" fmla="*/ 0 w 2669840"/>
              <a:gd name="connsiteY16" fmla="*/ 493794 h 592555"/>
              <a:gd name="connsiteX17" fmla="*/ 0 w 2669840"/>
              <a:gd name="connsiteY17" fmla="*/ 246898 h 592555"/>
              <a:gd name="connsiteX18" fmla="*/ 0 w 2669840"/>
              <a:gd name="connsiteY18" fmla="*/ 98759 h 592555"/>
              <a:gd name="connsiteX19" fmla="*/ 0 w 2669840"/>
              <a:gd name="connsiteY19" fmla="*/ 98759 h 592555"/>
              <a:gd name="connsiteX20" fmla="*/ 0 w 2669840"/>
              <a:gd name="connsiteY20" fmla="*/ 98761 h 592555"/>
              <a:gd name="connsiteX0" fmla="*/ 0 w 2669840"/>
              <a:gd name="connsiteY0" fmla="*/ 308437 h 802231"/>
              <a:gd name="connsiteX1" fmla="*/ 98761 w 2669840"/>
              <a:gd name="connsiteY1" fmla="*/ 209676 h 802231"/>
              <a:gd name="connsiteX2" fmla="*/ 841213 w 2669840"/>
              <a:gd name="connsiteY2" fmla="*/ 209676 h 802231"/>
              <a:gd name="connsiteX3" fmla="*/ 1098746 w 2669840"/>
              <a:gd name="connsiteY3" fmla="*/ 0 h 802231"/>
              <a:gd name="connsiteX4" fmla="*/ 1112433 w 2669840"/>
              <a:gd name="connsiteY4" fmla="*/ 209676 h 802231"/>
              <a:gd name="connsiteX5" fmla="*/ 2571079 w 2669840"/>
              <a:gd name="connsiteY5" fmla="*/ 209676 h 802231"/>
              <a:gd name="connsiteX6" fmla="*/ 2669840 w 2669840"/>
              <a:gd name="connsiteY6" fmla="*/ 308437 h 802231"/>
              <a:gd name="connsiteX7" fmla="*/ 2669840 w 2669840"/>
              <a:gd name="connsiteY7" fmla="*/ 308435 h 802231"/>
              <a:gd name="connsiteX8" fmla="*/ 2669840 w 2669840"/>
              <a:gd name="connsiteY8" fmla="*/ 308435 h 802231"/>
              <a:gd name="connsiteX9" fmla="*/ 2669840 w 2669840"/>
              <a:gd name="connsiteY9" fmla="*/ 456574 h 802231"/>
              <a:gd name="connsiteX10" fmla="*/ 2669840 w 2669840"/>
              <a:gd name="connsiteY10" fmla="*/ 703470 h 802231"/>
              <a:gd name="connsiteX11" fmla="*/ 2571079 w 2669840"/>
              <a:gd name="connsiteY11" fmla="*/ 802231 h 802231"/>
              <a:gd name="connsiteX12" fmla="*/ 1112433 w 2669840"/>
              <a:gd name="connsiteY12" fmla="*/ 802231 h 802231"/>
              <a:gd name="connsiteX13" fmla="*/ 444973 w 2669840"/>
              <a:gd name="connsiteY13" fmla="*/ 802231 h 802231"/>
              <a:gd name="connsiteX14" fmla="*/ 444973 w 2669840"/>
              <a:gd name="connsiteY14" fmla="*/ 802231 h 802231"/>
              <a:gd name="connsiteX15" fmla="*/ 98761 w 2669840"/>
              <a:gd name="connsiteY15" fmla="*/ 802231 h 802231"/>
              <a:gd name="connsiteX16" fmla="*/ 0 w 2669840"/>
              <a:gd name="connsiteY16" fmla="*/ 703470 h 802231"/>
              <a:gd name="connsiteX17" fmla="*/ 0 w 2669840"/>
              <a:gd name="connsiteY17" fmla="*/ 456574 h 802231"/>
              <a:gd name="connsiteX18" fmla="*/ 0 w 2669840"/>
              <a:gd name="connsiteY18" fmla="*/ 308435 h 802231"/>
              <a:gd name="connsiteX19" fmla="*/ 0 w 2669840"/>
              <a:gd name="connsiteY19" fmla="*/ 308435 h 802231"/>
              <a:gd name="connsiteX20" fmla="*/ 0 w 2669840"/>
              <a:gd name="connsiteY20" fmla="*/ 308437 h 802231"/>
              <a:gd name="connsiteX0" fmla="*/ 0 w 2669840"/>
              <a:gd name="connsiteY0" fmla="*/ 308437 h 802231"/>
              <a:gd name="connsiteX1" fmla="*/ 98761 w 2669840"/>
              <a:gd name="connsiteY1" fmla="*/ 209676 h 802231"/>
              <a:gd name="connsiteX2" fmla="*/ 841213 w 2669840"/>
              <a:gd name="connsiteY2" fmla="*/ 209676 h 802231"/>
              <a:gd name="connsiteX3" fmla="*/ 1119066 w 2669840"/>
              <a:gd name="connsiteY3" fmla="*/ 0 h 802231"/>
              <a:gd name="connsiteX4" fmla="*/ 1112433 w 2669840"/>
              <a:gd name="connsiteY4" fmla="*/ 209676 h 802231"/>
              <a:gd name="connsiteX5" fmla="*/ 2571079 w 2669840"/>
              <a:gd name="connsiteY5" fmla="*/ 209676 h 802231"/>
              <a:gd name="connsiteX6" fmla="*/ 2669840 w 2669840"/>
              <a:gd name="connsiteY6" fmla="*/ 308437 h 802231"/>
              <a:gd name="connsiteX7" fmla="*/ 2669840 w 2669840"/>
              <a:gd name="connsiteY7" fmla="*/ 308435 h 802231"/>
              <a:gd name="connsiteX8" fmla="*/ 2669840 w 2669840"/>
              <a:gd name="connsiteY8" fmla="*/ 308435 h 802231"/>
              <a:gd name="connsiteX9" fmla="*/ 2669840 w 2669840"/>
              <a:gd name="connsiteY9" fmla="*/ 456574 h 802231"/>
              <a:gd name="connsiteX10" fmla="*/ 2669840 w 2669840"/>
              <a:gd name="connsiteY10" fmla="*/ 703470 h 802231"/>
              <a:gd name="connsiteX11" fmla="*/ 2571079 w 2669840"/>
              <a:gd name="connsiteY11" fmla="*/ 802231 h 802231"/>
              <a:gd name="connsiteX12" fmla="*/ 1112433 w 2669840"/>
              <a:gd name="connsiteY12" fmla="*/ 802231 h 802231"/>
              <a:gd name="connsiteX13" fmla="*/ 444973 w 2669840"/>
              <a:gd name="connsiteY13" fmla="*/ 802231 h 802231"/>
              <a:gd name="connsiteX14" fmla="*/ 444973 w 2669840"/>
              <a:gd name="connsiteY14" fmla="*/ 802231 h 802231"/>
              <a:gd name="connsiteX15" fmla="*/ 98761 w 2669840"/>
              <a:gd name="connsiteY15" fmla="*/ 802231 h 802231"/>
              <a:gd name="connsiteX16" fmla="*/ 0 w 2669840"/>
              <a:gd name="connsiteY16" fmla="*/ 703470 h 802231"/>
              <a:gd name="connsiteX17" fmla="*/ 0 w 2669840"/>
              <a:gd name="connsiteY17" fmla="*/ 456574 h 802231"/>
              <a:gd name="connsiteX18" fmla="*/ 0 w 2669840"/>
              <a:gd name="connsiteY18" fmla="*/ 308435 h 802231"/>
              <a:gd name="connsiteX19" fmla="*/ 0 w 2669840"/>
              <a:gd name="connsiteY19" fmla="*/ 308435 h 802231"/>
              <a:gd name="connsiteX20" fmla="*/ 0 w 2669840"/>
              <a:gd name="connsiteY20" fmla="*/ 308437 h 802231"/>
              <a:gd name="connsiteX0" fmla="*/ 0 w 2669840"/>
              <a:gd name="connsiteY0" fmla="*/ 313517 h 807311"/>
              <a:gd name="connsiteX1" fmla="*/ 98761 w 2669840"/>
              <a:gd name="connsiteY1" fmla="*/ 214756 h 807311"/>
              <a:gd name="connsiteX2" fmla="*/ 841213 w 2669840"/>
              <a:gd name="connsiteY2" fmla="*/ 214756 h 807311"/>
              <a:gd name="connsiteX3" fmla="*/ 1108906 w 2669840"/>
              <a:gd name="connsiteY3" fmla="*/ 0 h 807311"/>
              <a:gd name="connsiteX4" fmla="*/ 1112433 w 2669840"/>
              <a:gd name="connsiteY4" fmla="*/ 214756 h 807311"/>
              <a:gd name="connsiteX5" fmla="*/ 2571079 w 2669840"/>
              <a:gd name="connsiteY5" fmla="*/ 214756 h 807311"/>
              <a:gd name="connsiteX6" fmla="*/ 2669840 w 2669840"/>
              <a:gd name="connsiteY6" fmla="*/ 313517 h 807311"/>
              <a:gd name="connsiteX7" fmla="*/ 2669840 w 2669840"/>
              <a:gd name="connsiteY7" fmla="*/ 313515 h 807311"/>
              <a:gd name="connsiteX8" fmla="*/ 2669840 w 2669840"/>
              <a:gd name="connsiteY8" fmla="*/ 313515 h 807311"/>
              <a:gd name="connsiteX9" fmla="*/ 2669840 w 2669840"/>
              <a:gd name="connsiteY9" fmla="*/ 461654 h 807311"/>
              <a:gd name="connsiteX10" fmla="*/ 2669840 w 2669840"/>
              <a:gd name="connsiteY10" fmla="*/ 708550 h 807311"/>
              <a:gd name="connsiteX11" fmla="*/ 2571079 w 2669840"/>
              <a:gd name="connsiteY11" fmla="*/ 807311 h 807311"/>
              <a:gd name="connsiteX12" fmla="*/ 1112433 w 2669840"/>
              <a:gd name="connsiteY12" fmla="*/ 807311 h 807311"/>
              <a:gd name="connsiteX13" fmla="*/ 444973 w 2669840"/>
              <a:gd name="connsiteY13" fmla="*/ 807311 h 807311"/>
              <a:gd name="connsiteX14" fmla="*/ 444973 w 2669840"/>
              <a:gd name="connsiteY14" fmla="*/ 807311 h 807311"/>
              <a:gd name="connsiteX15" fmla="*/ 98761 w 2669840"/>
              <a:gd name="connsiteY15" fmla="*/ 807311 h 807311"/>
              <a:gd name="connsiteX16" fmla="*/ 0 w 2669840"/>
              <a:gd name="connsiteY16" fmla="*/ 708550 h 807311"/>
              <a:gd name="connsiteX17" fmla="*/ 0 w 2669840"/>
              <a:gd name="connsiteY17" fmla="*/ 461654 h 807311"/>
              <a:gd name="connsiteX18" fmla="*/ 0 w 2669840"/>
              <a:gd name="connsiteY18" fmla="*/ 313515 h 807311"/>
              <a:gd name="connsiteX19" fmla="*/ 0 w 2669840"/>
              <a:gd name="connsiteY19" fmla="*/ 313515 h 807311"/>
              <a:gd name="connsiteX20" fmla="*/ 0 w 2669840"/>
              <a:gd name="connsiteY20" fmla="*/ 313517 h 807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669840" h="807311">
                <a:moveTo>
                  <a:pt x="0" y="313517"/>
                </a:moveTo>
                <a:cubicBezTo>
                  <a:pt x="0" y="258973"/>
                  <a:pt x="44217" y="214756"/>
                  <a:pt x="98761" y="214756"/>
                </a:cubicBezTo>
                <a:lnTo>
                  <a:pt x="841213" y="214756"/>
                </a:lnTo>
                <a:lnTo>
                  <a:pt x="1108906" y="0"/>
                </a:lnTo>
                <a:cubicBezTo>
                  <a:pt x="1110082" y="71585"/>
                  <a:pt x="1111257" y="143171"/>
                  <a:pt x="1112433" y="214756"/>
                </a:cubicBezTo>
                <a:lnTo>
                  <a:pt x="2571079" y="214756"/>
                </a:lnTo>
                <a:cubicBezTo>
                  <a:pt x="2625623" y="214756"/>
                  <a:pt x="2669840" y="258973"/>
                  <a:pt x="2669840" y="313517"/>
                </a:cubicBezTo>
                <a:lnTo>
                  <a:pt x="2669840" y="313515"/>
                </a:lnTo>
                <a:lnTo>
                  <a:pt x="2669840" y="313515"/>
                </a:lnTo>
                <a:lnTo>
                  <a:pt x="2669840" y="461654"/>
                </a:lnTo>
                <a:lnTo>
                  <a:pt x="2669840" y="708550"/>
                </a:lnTo>
                <a:cubicBezTo>
                  <a:pt x="2669840" y="763094"/>
                  <a:pt x="2625623" y="807311"/>
                  <a:pt x="2571079" y="807311"/>
                </a:cubicBezTo>
                <a:lnTo>
                  <a:pt x="1112433" y="807311"/>
                </a:lnTo>
                <a:lnTo>
                  <a:pt x="444973" y="807311"/>
                </a:lnTo>
                <a:lnTo>
                  <a:pt x="444973" y="807311"/>
                </a:lnTo>
                <a:lnTo>
                  <a:pt x="98761" y="807311"/>
                </a:lnTo>
                <a:cubicBezTo>
                  <a:pt x="44217" y="807311"/>
                  <a:pt x="0" y="763094"/>
                  <a:pt x="0" y="708550"/>
                </a:cubicBezTo>
                <a:lnTo>
                  <a:pt x="0" y="461654"/>
                </a:lnTo>
                <a:lnTo>
                  <a:pt x="0" y="313515"/>
                </a:lnTo>
                <a:lnTo>
                  <a:pt x="0" y="313515"/>
                </a:lnTo>
                <a:lnTo>
                  <a:pt x="0" y="313517"/>
                </a:lnTo>
                <a:close/>
              </a:path>
            </a:pathLst>
          </a:custGeom>
          <a:solidFill>
            <a:schemeClr val="bg1"/>
          </a:solidFill>
          <a:ln w="28575">
            <a:solidFill>
              <a:srgbClr val="00B050"/>
            </a:solidFill>
          </a:ln>
          <a:effectLst>
            <a:outerShdw blurRad="25400" dist="50800" dir="2700000" algn="tl" rotWithShape="0">
              <a:prstClr val="black">
                <a:alpha val="9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000" tIns="144000" rIns="72000" bIns="72000" rtlCol="0" anchor="ctr"/>
          <a:lstStyle/>
          <a:p>
            <a:endParaRPr kumimoji="1" lang="en-US" altLang="ja-JP" sz="1100" dirty="0">
              <a:solidFill>
                <a:schemeClr val="tx1"/>
              </a:solidFill>
              <a:latin typeface="メイリオ" panose="020B0604030504040204" pitchFamily="50" charset="-128"/>
              <a:ea typeface="メイリオ" panose="020B0604030504040204" pitchFamily="50" charset="-128"/>
            </a:endParaRPr>
          </a:p>
          <a:p>
            <a:r>
              <a:rPr kumimoji="1" lang="ja-JP" altLang="en-US" sz="1100" dirty="0">
                <a:solidFill>
                  <a:schemeClr val="tx1"/>
                </a:solidFill>
                <a:latin typeface="メイリオ" panose="020B0604030504040204" pitchFamily="50" charset="-128"/>
                <a:ea typeface="メイリオ" panose="020B0604030504040204" pitchFamily="50" charset="-128"/>
              </a:rPr>
              <a:t>テレワークを行う職員も</a:t>
            </a:r>
            <a:r>
              <a:rPr lang="en-US" altLang="ja-JP" sz="1100" dirty="0">
                <a:solidFill>
                  <a:schemeClr val="tx1"/>
                </a:solidFill>
                <a:latin typeface="メイリオ" panose="020B0604030504040204" pitchFamily="50" charset="-128"/>
                <a:ea typeface="メイリオ" panose="020B0604030504040204" pitchFamily="50" charset="-128"/>
              </a:rPr>
              <a:t>W</a:t>
            </a:r>
            <a:r>
              <a:rPr kumimoji="1" lang="en-US" altLang="ja-JP" sz="1100" dirty="0">
                <a:solidFill>
                  <a:schemeClr val="tx1"/>
                </a:solidFill>
                <a:latin typeface="メイリオ" panose="020B0604030504040204" pitchFamily="50" charset="-128"/>
                <a:ea typeface="メイリオ" panose="020B0604030504040204" pitchFamily="50" charset="-128"/>
              </a:rPr>
              <a:t>eb</a:t>
            </a:r>
            <a:r>
              <a:rPr kumimoji="1" lang="ja-JP" altLang="en-US" sz="1100" dirty="0">
                <a:solidFill>
                  <a:schemeClr val="tx1"/>
                </a:solidFill>
                <a:latin typeface="メイリオ" panose="020B0604030504040204" pitchFamily="50" charset="-128"/>
                <a:ea typeface="メイリオ" panose="020B0604030504040204" pitchFamily="50" charset="-128"/>
              </a:rPr>
              <a:t>で会議に参加可能</a:t>
            </a:r>
          </a:p>
        </p:txBody>
      </p:sp>
      <p:sp>
        <p:nvSpPr>
          <p:cNvPr id="69" name="吹き出し: 角を丸めた四角形 19">
            <a:extLst>
              <a:ext uri="{FF2B5EF4-FFF2-40B4-BE49-F238E27FC236}">
                <a16:creationId xmlns:a16="http://schemas.microsoft.com/office/drawing/2014/main" id="{8749F4CB-5ABD-412B-BB89-D2820AF4E500}"/>
              </a:ext>
            </a:extLst>
          </p:cNvPr>
          <p:cNvSpPr/>
          <p:nvPr/>
        </p:nvSpPr>
        <p:spPr>
          <a:xfrm>
            <a:off x="1714137" y="5118925"/>
            <a:ext cx="2465142" cy="807311"/>
          </a:xfrm>
          <a:custGeom>
            <a:avLst/>
            <a:gdLst>
              <a:gd name="connsiteX0" fmla="*/ 0 w 2669840"/>
              <a:gd name="connsiteY0" fmla="*/ 98761 h 592555"/>
              <a:gd name="connsiteX1" fmla="*/ 98761 w 2669840"/>
              <a:gd name="connsiteY1" fmla="*/ 0 h 592555"/>
              <a:gd name="connsiteX2" fmla="*/ 444973 w 2669840"/>
              <a:gd name="connsiteY2" fmla="*/ 0 h 592555"/>
              <a:gd name="connsiteX3" fmla="*/ 1098746 w 2669840"/>
              <a:gd name="connsiteY3" fmla="*/ -209676 h 592555"/>
              <a:gd name="connsiteX4" fmla="*/ 1112433 w 2669840"/>
              <a:gd name="connsiteY4" fmla="*/ 0 h 592555"/>
              <a:gd name="connsiteX5" fmla="*/ 2571079 w 2669840"/>
              <a:gd name="connsiteY5" fmla="*/ 0 h 592555"/>
              <a:gd name="connsiteX6" fmla="*/ 2669840 w 2669840"/>
              <a:gd name="connsiteY6" fmla="*/ 98761 h 592555"/>
              <a:gd name="connsiteX7" fmla="*/ 2669840 w 2669840"/>
              <a:gd name="connsiteY7" fmla="*/ 98759 h 592555"/>
              <a:gd name="connsiteX8" fmla="*/ 2669840 w 2669840"/>
              <a:gd name="connsiteY8" fmla="*/ 98759 h 592555"/>
              <a:gd name="connsiteX9" fmla="*/ 2669840 w 2669840"/>
              <a:gd name="connsiteY9" fmla="*/ 246898 h 592555"/>
              <a:gd name="connsiteX10" fmla="*/ 2669840 w 2669840"/>
              <a:gd name="connsiteY10" fmla="*/ 493794 h 592555"/>
              <a:gd name="connsiteX11" fmla="*/ 2571079 w 2669840"/>
              <a:gd name="connsiteY11" fmla="*/ 592555 h 592555"/>
              <a:gd name="connsiteX12" fmla="*/ 1112433 w 2669840"/>
              <a:gd name="connsiteY12" fmla="*/ 592555 h 592555"/>
              <a:gd name="connsiteX13" fmla="*/ 444973 w 2669840"/>
              <a:gd name="connsiteY13" fmla="*/ 592555 h 592555"/>
              <a:gd name="connsiteX14" fmla="*/ 444973 w 2669840"/>
              <a:gd name="connsiteY14" fmla="*/ 592555 h 592555"/>
              <a:gd name="connsiteX15" fmla="*/ 98761 w 2669840"/>
              <a:gd name="connsiteY15" fmla="*/ 592555 h 592555"/>
              <a:gd name="connsiteX16" fmla="*/ 0 w 2669840"/>
              <a:gd name="connsiteY16" fmla="*/ 493794 h 592555"/>
              <a:gd name="connsiteX17" fmla="*/ 0 w 2669840"/>
              <a:gd name="connsiteY17" fmla="*/ 246898 h 592555"/>
              <a:gd name="connsiteX18" fmla="*/ 0 w 2669840"/>
              <a:gd name="connsiteY18" fmla="*/ 98759 h 592555"/>
              <a:gd name="connsiteX19" fmla="*/ 0 w 2669840"/>
              <a:gd name="connsiteY19" fmla="*/ 98759 h 592555"/>
              <a:gd name="connsiteX20" fmla="*/ 0 w 2669840"/>
              <a:gd name="connsiteY20" fmla="*/ 98761 h 592555"/>
              <a:gd name="connsiteX0" fmla="*/ 0 w 2669840"/>
              <a:gd name="connsiteY0" fmla="*/ 308437 h 802231"/>
              <a:gd name="connsiteX1" fmla="*/ 98761 w 2669840"/>
              <a:gd name="connsiteY1" fmla="*/ 209676 h 802231"/>
              <a:gd name="connsiteX2" fmla="*/ 841213 w 2669840"/>
              <a:gd name="connsiteY2" fmla="*/ 209676 h 802231"/>
              <a:gd name="connsiteX3" fmla="*/ 1098746 w 2669840"/>
              <a:gd name="connsiteY3" fmla="*/ 0 h 802231"/>
              <a:gd name="connsiteX4" fmla="*/ 1112433 w 2669840"/>
              <a:gd name="connsiteY4" fmla="*/ 209676 h 802231"/>
              <a:gd name="connsiteX5" fmla="*/ 2571079 w 2669840"/>
              <a:gd name="connsiteY5" fmla="*/ 209676 h 802231"/>
              <a:gd name="connsiteX6" fmla="*/ 2669840 w 2669840"/>
              <a:gd name="connsiteY6" fmla="*/ 308437 h 802231"/>
              <a:gd name="connsiteX7" fmla="*/ 2669840 w 2669840"/>
              <a:gd name="connsiteY7" fmla="*/ 308435 h 802231"/>
              <a:gd name="connsiteX8" fmla="*/ 2669840 w 2669840"/>
              <a:gd name="connsiteY8" fmla="*/ 308435 h 802231"/>
              <a:gd name="connsiteX9" fmla="*/ 2669840 w 2669840"/>
              <a:gd name="connsiteY9" fmla="*/ 456574 h 802231"/>
              <a:gd name="connsiteX10" fmla="*/ 2669840 w 2669840"/>
              <a:gd name="connsiteY10" fmla="*/ 703470 h 802231"/>
              <a:gd name="connsiteX11" fmla="*/ 2571079 w 2669840"/>
              <a:gd name="connsiteY11" fmla="*/ 802231 h 802231"/>
              <a:gd name="connsiteX12" fmla="*/ 1112433 w 2669840"/>
              <a:gd name="connsiteY12" fmla="*/ 802231 h 802231"/>
              <a:gd name="connsiteX13" fmla="*/ 444973 w 2669840"/>
              <a:gd name="connsiteY13" fmla="*/ 802231 h 802231"/>
              <a:gd name="connsiteX14" fmla="*/ 444973 w 2669840"/>
              <a:gd name="connsiteY14" fmla="*/ 802231 h 802231"/>
              <a:gd name="connsiteX15" fmla="*/ 98761 w 2669840"/>
              <a:gd name="connsiteY15" fmla="*/ 802231 h 802231"/>
              <a:gd name="connsiteX16" fmla="*/ 0 w 2669840"/>
              <a:gd name="connsiteY16" fmla="*/ 703470 h 802231"/>
              <a:gd name="connsiteX17" fmla="*/ 0 w 2669840"/>
              <a:gd name="connsiteY17" fmla="*/ 456574 h 802231"/>
              <a:gd name="connsiteX18" fmla="*/ 0 w 2669840"/>
              <a:gd name="connsiteY18" fmla="*/ 308435 h 802231"/>
              <a:gd name="connsiteX19" fmla="*/ 0 w 2669840"/>
              <a:gd name="connsiteY19" fmla="*/ 308435 h 802231"/>
              <a:gd name="connsiteX20" fmla="*/ 0 w 2669840"/>
              <a:gd name="connsiteY20" fmla="*/ 308437 h 802231"/>
              <a:gd name="connsiteX0" fmla="*/ 0 w 2669840"/>
              <a:gd name="connsiteY0" fmla="*/ 308437 h 802231"/>
              <a:gd name="connsiteX1" fmla="*/ 98761 w 2669840"/>
              <a:gd name="connsiteY1" fmla="*/ 209676 h 802231"/>
              <a:gd name="connsiteX2" fmla="*/ 841213 w 2669840"/>
              <a:gd name="connsiteY2" fmla="*/ 209676 h 802231"/>
              <a:gd name="connsiteX3" fmla="*/ 1119066 w 2669840"/>
              <a:gd name="connsiteY3" fmla="*/ 0 h 802231"/>
              <a:gd name="connsiteX4" fmla="*/ 1112433 w 2669840"/>
              <a:gd name="connsiteY4" fmla="*/ 209676 h 802231"/>
              <a:gd name="connsiteX5" fmla="*/ 2571079 w 2669840"/>
              <a:gd name="connsiteY5" fmla="*/ 209676 h 802231"/>
              <a:gd name="connsiteX6" fmla="*/ 2669840 w 2669840"/>
              <a:gd name="connsiteY6" fmla="*/ 308437 h 802231"/>
              <a:gd name="connsiteX7" fmla="*/ 2669840 w 2669840"/>
              <a:gd name="connsiteY7" fmla="*/ 308435 h 802231"/>
              <a:gd name="connsiteX8" fmla="*/ 2669840 w 2669840"/>
              <a:gd name="connsiteY8" fmla="*/ 308435 h 802231"/>
              <a:gd name="connsiteX9" fmla="*/ 2669840 w 2669840"/>
              <a:gd name="connsiteY9" fmla="*/ 456574 h 802231"/>
              <a:gd name="connsiteX10" fmla="*/ 2669840 w 2669840"/>
              <a:gd name="connsiteY10" fmla="*/ 703470 h 802231"/>
              <a:gd name="connsiteX11" fmla="*/ 2571079 w 2669840"/>
              <a:gd name="connsiteY11" fmla="*/ 802231 h 802231"/>
              <a:gd name="connsiteX12" fmla="*/ 1112433 w 2669840"/>
              <a:gd name="connsiteY12" fmla="*/ 802231 h 802231"/>
              <a:gd name="connsiteX13" fmla="*/ 444973 w 2669840"/>
              <a:gd name="connsiteY13" fmla="*/ 802231 h 802231"/>
              <a:gd name="connsiteX14" fmla="*/ 444973 w 2669840"/>
              <a:gd name="connsiteY14" fmla="*/ 802231 h 802231"/>
              <a:gd name="connsiteX15" fmla="*/ 98761 w 2669840"/>
              <a:gd name="connsiteY15" fmla="*/ 802231 h 802231"/>
              <a:gd name="connsiteX16" fmla="*/ 0 w 2669840"/>
              <a:gd name="connsiteY16" fmla="*/ 703470 h 802231"/>
              <a:gd name="connsiteX17" fmla="*/ 0 w 2669840"/>
              <a:gd name="connsiteY17" fmla="*/ 456574 h 802231"/>
              <a:gd name="connsiteX18" fmla="*/ 0 w 2669840"/>
              <a:gd name="connsiteY18" fmla="*/ 308435 h 802231"/>
              <a:gd name="connsiteX19" fmla="*/ 0 w 2669840"/>
              <a:gd name="connsiteY19" fmla="*/ 308435 h 802231"/>
              <a:gd name="connsiteX20" fmla="*/ 0 w 2669840"/>
              <a:gd name="connsiteY20" fmla="*/ 308437 h 802231"/>
              <a:gd name="connsiteX0" fmla="*/ 0 w 2669840"/>
              <a:gd name="connsiteY0" fmla="*/ 313517 h 807311"/>
              <a:gd name="connsiteX1" fmla="*/ 98761 w 2669840"/>
              <a:gd name="connsiteY1" fmla="*/ 214756 h 807311"/>
              <a:gd name="connsiteX2" fmla="*/ 841213 w 2669840"/>
              <a:gd name="connsiteY2" fmla="*/ 214756 h 807311"/>
              <a:gd name="connsiteX3" fmla="*/ 1108906 w 2669840"/>
              <a:gd name="connsiteY3" fmla="*/ 0 h 807311"/>
              <a:gd name="connsiteX4" fmla="*/ 1112433 w 2669840"/>
              <a:gd name="connsiteY4" fmla="*/ 214756 h 807311"/>
              <a:gd name="connsiteX5" fmla="*/ 2571079 w 2669840"/>
              <a:gd name="connsiteY5" fmla="*/ 214756 h 807311"/>
              <a:gd name="connsiteX6" fmla="*/ 2669840 w 2669840"/>
              <a:gd name="connsiteY6" fmla="*/ 313517 h 807311"/>
              <a:gd name="connsiteX7" fmla="*/ 2669840 w 2669840"/>
              <a:gd name="connsiteY7" fmla="*/ 313515 h 807311"/>
              <a:gd name="connsiteX8" fmla="*/ 2669840 w 2669840"/>
              <a:gd name="connsiteY8" fmla="*/ 313515 h 807311"/>
              <a:gd name="connsiteX9" fmla="*/ 2669840 w 2669840"/>
              <a:gd name="connsiteY9" fmla="*/ 461654 h 807311"/>
              <a:gd name="connsiteX10" fmla="*/ 2669840 w 2669840"/>
              <a:gd name="connsiteY10" fmla="*/ 708550 h 807311"/>
              <a:gd name="connsiteX11" fmla="*/ 2571079 w 2669840"/>
              <a:gd name="connsiteY11" fmla="*/ 807311 h 807311"/>
              <a:gd name="connsiteX12" fmla="*/ 1112433 w 2669840"/>
              <a:gd name="connsiteY12" fmla="*/ 807311 h 807311"/>
              <a:gd name="connsiteX13" fmla="*/ 444973 w 2669840"/>
              <a:gd name="connsiteY13" fmla="*/ 807311 h 807311"/>
              <a:gd name="connsiteX14" fmla="*/ 444973 w 2669840"/>
              <a:gd name="connsiteY14" fmla="*/ 807311 h 807311"/>
              <a:gd name="connsiteX15" fmla="*/ 98761 w 2669840"/>
              <a:gd name="connsiteY15" fmla="*/ 807311 h 807311"/>
              <a:gd name="connsiteX16" fmla="*/ 0 w 2669840"/>
              <a:gd name="connsiteY16" fmla="*/ 708550 h 807311"/>
              <a:gd name="connsiteX17" fmla="*/ 0 w 2669840"/>
              <a:gd name="connsiteY17" fmla="*/ 461654 h 807311"/>
              <a:gd name="connsiteX18" fmla="*/ 0 w 2669840"/>
              <a:gd name="connsiteY18" fmla="*/ 313515 h 807311"/>
              <a:gd name="connsiteX19" fmla="*/ 0 w 2669840"/>
              <a:gd name="connsiteY19" fmla="*/ 313515 h 807311"/>
              <a:gd name="connsiteX20" fmla="*/ 0 w 2669840"/>
              <a:gd name="connsiteY20" fmla="*/ 313517 h 807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669840" h="807311">
                <a:moveTo>
                  <a:pt x="0" y="313517"/>
                </a:moveTo>
                <a:cubicBezTo>
                  <a:pt x="0" y="258973"/>
                  <a:pt x="44217" y="214756"/>
                  <a:pt x="98761" y="214756"/>
                </a:cubicBezTo>
                <a:lnTo>
                  <a:pt x="841213" y="214756"/>
                </a:lnTo>
                <a:lnTo>
                  <a:pt x="1108906" y="0"/>
                </a:lnTo>
                <a:cubicBezTo>
                  <a:pt x="1110082" y="71585"/>
                  <a:pt x="1111257" y="143171"/>
                  <a:pt x="1112433" y="214756"/>
                </a:cubicBezTo>
                <a:lnTo>
                  <a:pt x="2571079" y="214756"/>
                </a:lnTo>
                <a:cubicBezTo>
                  <a:pt x="2625623" y="214756"/>
                  <a:pt x="2669840" y="258973"/>
                  <a:pt x="2669840" y="313517"/>
                </a:cubicBezTo>
                <a:lnTo>
                  <a:pt x="2669840" y="313515"/>
                </a:lnTo>
                <a:lnTo>
                  <a:pt x="2669840" y="313515"/>
                </a:lnTo>
                <a:lnTo>
                  <a:pt x="2669840" y="461654"/>
                </a:lnTo>
                <a:lnTo>
                  <a:pt x="2669840" y="708550"/>
                </a:lnTo>
                <a:cubicBezTo>
                  <a:pt x="2669840" y="763094"/>
                  <a:pt x="2625623" y="807311"/>
                  <a:pt x="2571079" y="807311"/>
                </a:cubicBezTo>
                <a:lnTo>
                  <a:pt x="1112433" y="807311"/>
                </a:lnTo>
                <a:lnTo>
                  <a:pt x="444973" y="807311"/>
                </a:lnTo>
                <a:lnTo>
                  <a:pt x="444973" y="807311"/>
                </a:lnTo>
                <a:lnTo>
                  <a:pt x="98761" y="807311"/>
                </a:lnTo>
                <a:cubicBezTo>
                  <a:pt x="44217" y="807311"/>
                  <a:pt x="0" y="763094"/>
                  <a:pt x="0" y="708550"/>
                </a:cubicBezTo>
                <a:lnTo>
                  <a:pt x="0" y="461654"/>
                </a:lnTo>
                <a:lnTo>
                  <a:pt x="0" y="313515"/>
                </a:lnTo>
                <a:lnTo>
                  <a:pt x="0" y="313515"/>
                </a:lnTo>
                <a:lnTo>
                  <a:pt x="0" y="313517"/>
                </a:lnTo>
                <a:close/>
              </a:path>
            </a:pathLst>
          </a:custGeom>
          <a:solidFill>
            <a:schemeClr val="bg1"/>
          </a:solidFill>
          <a:ln w="28575">
            <a:solidFill>
              <a:srgbClr val="FF0000"/>
            </a:solidFill>
          </a:ln>
          <a:effectLst>
            <a:outerShdw blurRad="25400" dist="50800" dir="2700000" algn="tl" rotWithShape="0">
              <a:prstClr val="black">
                <a:alpha val="9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000" rIns="72000" rtlCol="0" anchor="b"/>
          <a:lstStyle/>
          <a:p>
            <a:r>
              <a:rPr kumimoji="1" lang="ja-JP" altLang="en-US" sz="1100" dirty="0">
                <a:solidFill>
                  <a:schemeClr val="tx1"/>
                </a:solidFill>
                <a:latin typeface="メイリオ" panose="020B0604030504040204" pitchFamily="50" charset="-128"/>
                <a:ea typeface="メイリオ" panose="020B0604030504040204" pitchFamily="50" charset="-128"/>
              </a:rPr>
              <a:t>資料の変更が生じた場合も</a:t>
            </a:r>
            <a:endParaRPr kumimoji="1" lang="en-US" altLang="ja-JP" sz="1100" dirty="0">
              <a:solidFill>
                <a:schemeClr val="tx1"/>
              </a:solidFill>
              <a:latin typeface="メイリオ" panose="020B0604030504040204" pitchFamily="50" charset="-128"/>
              <a:ea typeface="メイリオ" panose="020B0604030504040204" pitchFamily="50" charset="-128"/>
            </a:endParaRPr>
          </a:p>
          <a:p>
            <a:r>
              <a:rPr kumimoji="1" lang="ja-JP" altLang="en-US" sz="1100" dirty="0">
                <a:solidFill>
                  <a:schemeClr val="tx1"/>
                </a:solidFill>
                <a:latin typeface="メイリオ" panose="020B0604030504040204" pitchFamily="50" charset="-128"/>
                <a:ea typeface="メイリオ" panose="020B0604030504040204" pitchFamily="50" charset="-128"/>
              </a:rPr>
              <a:t>データの差し替えのみで対応可能</a:t>
            </a:r>
          </a:p>
          <a:p>
            <a:r>
              <a:rPr kumimoji="1" lang="ja-JP" altLang="en-US" sz="1100" dirty="0">
                <a:solidFill>
                  <a:schemeClr val="tx1"/>
                </a:solidFill>
                <a:latin typeface="メイリオ" panose="020B0604030504040204" pitchFamily="50" charset="-128"/>
                <a:ea typeface="メイリオ" panose="020B0604030504040204" pitchFamily="50" charset="-128"/>
              </a:rPr>
              <a:t>　⇒会議運営の負担を軽減</a:t>
            </a:r>
          </a:p>
        </p:txBody>
      </p:sp>
      <p:sp>
        <p:nvSpPr>
          <p:cNvPr id="46" name="吹き出し: 角を丸めた四角形 45">
            <a:extLst>
              <a:ext uri="{FF2B5EF4-FFF2-40B4-BE49-F238E27FC236}">
                <a16:creationId xmlns:a16="http://schemas.microsoft.com/office/drawing/2014/main" id="{B9125507-2DE0-4822-9A32-AE4A4147B12B}"/>
              </a:ext>
            </a:extLst>
          </p:cNvPr>
          <p:cNvSpPr/>
          <p:nvPr/>
        </p:nvSpPr>
        <p:spPr>
          <a:xfrm>
            <a:off x="3196960" y="5613708"/>
            <a:ext cx="2529192" cy="1040319"/>
          </a:xfrm>
          <a:custGeom>
            <a:avLst/>
            <a:gdLst>
              <a:gd name="connsiteX0" fmla="*/ 0 w 2739208"/>
              <a:gd name="connsiteY0" fmla="*/ 101353 h 608107"/>
              <a:gd name="connsiteX1" fmla="*/ 101353 w 2739208"/>
              <a:gd name="connsiteY1" fmla="*/ 0 h 608107"/>
              <a:gd name="connsiteX2" fmla="*/ 1597871 w 2739208"/>
              <a:gd name="connsiteY2" fmla="*/ 0 h 608107"/>
              <a:gd name="connsiteX3" fmla="*/ 1381876 w 2739208"/>
              <a:gd name="connsiteY3" fmla="*/ -432212 h 608107"/>
              <a:gd name="connsiteX4" fmla="*/ 2282673 w 2739208"/>
              <a:gd name="connsiteY4" fmla="*/ 0 h 608107"/>
              <a:gd name="connsiteX5" fmla="*/ 2637855 w 2739208"/>
              <a:gd name="connsiteY5" fmla="*/ 0 h 608107"/>
              <a:gd name="connsiteX6" fmla="*/ 2739208 w 2739208"/>
              <a:gd name="connsiteY6" fmla="*/ 101353 h 608107"/>
              <a:gd name="connsiteX7" fmla="*/ 2739208 w 2739208"/>
              <a:gd name="connsiteY7" fmla="*/ 101351 h 608107"/>
              <a:gd name="connsiteX8" fmla="*/ 2739208 w 2739208"/>
              <a:gd name="connsiteY8" fmla="*/ 101351 h 608107"/>
              <a:gd name="connsiteX9" fmla="*/ 2739208 w 2739208"/>
              <a:gd name="connsiteY9" fmla="*/ 253378 h 608107"/>
              <a:gd name="connsiteX10" fmla="*/ 2739208 w 2739208"/>
              <a:gd name="connsiteY10" fmla="*/ 506754 h 608107"/>
              <a:gd name="connsiteX11" fmla="*/ 2637855 w 2739208"/>
              <a:gd name="connsiteY11" fmla="*/ 608107 h 608107"/>
              <a:gd name="connsiteX12" fmla="*/ 2282673 w 2739208"/>
              <a:gd name="connsiteY12" fmla="*/ 608107 h 608107"/>
              <a:gd name="connsiteX13" fmla="*/ 1597871 w 2739208"/>
              <a:gd name="connsiteY13" fmla="*/ 608107 h 608107"/>
              <a:gd name="connsiteX14" fmla="*/ 1597871 w 2739208"/>
              <a:gd name="connsiteY14" fmla="*/ 608107 h 608107"/>
              <a:gd name="connsiteX15" fmla="*/ 101353 w 2739208"/>
              <a:gd name="connsiteY15" fmla="*/ 608107 h 608107"/>
              <a:gd name="connsiteX16" fmla="*/ 0 w 2739208"/>
              <a:gd name="connsiteY16" fmla="*/ 506754 h 608107"/>
              <a:gd name="connsiteX17" fmla="*/ 0 w 2739208"/>
              <a:gd name="connsiteY17" fmla="*/ 253378 h 608107"/>
              <a:gd name="connsiteX18" fmla="*/ 0 w 2739208"/>
              <a:gd name="connsiteY18" fmla="*/ 101351 h 608107"/>
              <a:gd name="connsiteX19" fmla="*/ 0 w 2739208"/>
              <a:gd name="connsiteY19" fmla="*/ 101351 h 608107"/>
              <a:gd name="connsiteX20" fmla="*/ 0 w 2739208"/>
              <a:gd name="connsiteY20" fmla="*/ 101353 h 608107"/>
              <a:gd name="connsiteX0" fmla="*/ 0 w 2739208"/>
              <a:gd name="connsiteY0" fmla="*/ 533565 h 1040319"/>
              <a:gd name="connsiteX1" fmla="*/ 101353 w 2739208"/>
              <a:gd name="connsiteY1" fmla="*/ 432212 h 1040319"/>
              <a:gd name="connsiteX2" fmla="*/ 1395941 w 2739208"/>
              <a:gd name="connsiteY2" fmla="*/ 432212 h 1040319"/>
              <a:gd name="connsiteX3" fmla="*/ 1381876 w 2739208"/>
              <a:gd name="connsiteY3" fmla="*/ 0 h 1040319"/>
              <a:gd name="connsiteX4" fmla="*/ 2282673 w 2739208"/>
              <a:gd name="connsiteY4" fmla="*/ 432212 h 1040319"/>
              <a:gd name="connsiteX5" fmla="*/ 2637855 w 2739208"/>
              <a:gd name="connsiteY5" fmla="*/ 432212 h 1040319"/>
              <a:gd name="connsiteX6" fmla="*/ 2739208 w 2739208"/>
              <a:gd name="connsiteY6" fmla="*/ 533565 h 1040319"/>
              <a:gd name="connsiteX7" fmla="*/ 2739208 w 2739208"/>
              <a:gd name="connsiteY7" fmla="*/ 533563 h 1040319"/>
              <a:gd name="connsiteX8" fmla="*/ 2739208 w 2739208"/>
              <a:gd name="connsiteY8" fmla="*/ 533563 h 1040319"/>
              <a:gd name="connsiteX9" fmla="*/ 2739208 w 2739208"/>
              <a:gd name="connsiteY9" fmla="*/ 685590 h 1040319"/>
              <a:gd name="connsiteX10" fmla="*/ 2739208 w 2739208"/>
              <a:gd name="connsiteY10" fmla="*/ 938966 h 1040319"/>
              <a:gd name="connsiteX11" fmla="*/ 2637855 w 2739208"/>
              <a:gd name="connsiteY11" fmla="*/ 1040319 h 1040319"/>
              <a:gd name="connsiteX12" fmla="*/ 2282673 w 2739208"/>
              <a:gd name="connsiteY12" fmla="*/ 1040319 h 1040319"/>
              <a:gd name="connsiteX13" fmla="*/ 1597871 w 2739208"/>
              <a:gd name="connsiteY13" fmla="*/ 1040319 h 1040319"/>
              <a:gd name="connsiteX14" fmla="*/ 1597871 w 2739208"/>
              <a:gd name="connsiteY14" fmla="*/ 1040319 h 1040319"/>
              <a:gd name="connsiteX15" fmla="*/ 101353 w 2739208"/>
              <a:gd name="connsiteY15" fmla="*/ 1040319 h 1040319"/>
              <a:gd name="connsiteX16" fmla="*/ 0 w 2739208"/>
              <a:gd name="connsiteY16" fmla="*/ 938966 h 1040319"/>
              <a:gd name="connsiteX17" fmla="*/ 0 w 2739208"/>
              <a:gd name="connsiteY17" fmla="*/ 685590 h 1040319"/>
              <a:gd name="connsiteX18" fmla="*/ 0 w 2739208"/>
              <a:gd name="connsiteY18" fmla="*/ 533563 h 1040319"/>
              <a:gd name="connsiteX19" fmla="*/ 0 w 2739208"/>
              <a:gd name="connsiteY19" fmla="*/ 533563 h 1040319"/>
              <a:gd name="connsiteX20" fmla="*/ 0 w 2739208"/>
              <a:gd name="connsiteY20" fmla="*/ 533565 h 1040319"/>
              <a:gd name="connsiteX0" fmla="*/ 0 w 2739208"/>
              <a:gd name="connsiteY0" fmla="*/ 533565 h 1040319"/>
              <a:gd name="connsiteX1" fmla="*/ 101353 w 2739208"/>
              <a:gd name="connsiteY1" fmla="*/ 432212 h 1040319"/>
              <a:gd name="connsiteX2" fmla="*/ 1395941 w 2739208"/>
              <a:gd name="connsiteY2" fmla="*/ 432212 h 1040319"/>
              <a:gd name="connsiteX3" fmla="*/ 1381876 w 2739208"/>
              <a:gd name="connsiteY3" fmla="*/ 0 h 1040319"/>
              <a:gd name="connsiteX4" fmla="*/ 1619733 w 2739208"/>
              <a:gd name="connsiteY4" fmla="*/ 424592 h 1040319"/>
              <a:gd name="connsiteX5" fmla="*/ 2637855 w 2739208"/>
              <a:gd name="connsiteY5" fmla="*/ 432212 h 1040319"/>
              <a:gd name="connsiteX6" fmla="*/ 2739208 w 2739208"/>
              <a:gd name="connsiteY6" fmla="*/ 533565 h 1040319"/>
              <a:gd name="connsiteX7" fmla="*/ 2739208 w 2739208"/>
              <a:gd name="connsiteY7" fmla="*/ 533563 h 1040319"/>
              <a:gd name="connsiteX8" fmla="*/ 2739208 w 2739208"/>
              <a:gd name="connsiteY8" fmla="*/ 533563 h 1040319"/>
              <a:gd name="connsiteX9" fmla="*/ 2739208 w 2739208"/>
              <a:gd name="connsiteY9" fmla="*/ 685590 h 1040319"/>
              <a:gd name="connsiteX10" fmla="*/ 2739208 w 2739208"/>
              <a:gd name="connsiteY10" fmla="*/ 938966 h 1040319"/>
              <a:gd name="connsiteX11" fmla="*/ 2637855 w 2739208"/>
              <a:gd name="connsiteY11" fmla="*/ 1040319 h 1040319"/>
              <a:gd name="connsiteX12" fmla="*/ 2282673 w 2739208"/>
              <a:gd name="connsiteY12" fmla="*/ 1040319 h 1040319"/>
              <a:gd name="connsiteX13" fmla="*/ 1597871 w 2739208"/>
              <a:gd name="connsiteY13" fmla="*/ 1040319 h 1040319"/>
              <a:gd name="connsiteX14" fmla="*/ 1597871 w 2739208"/>
              <a:gd name="connsiteY14" fmla="*/ 1040319 h 1040319"/>
              <a:gd name="connsiteX15" fmla="*/ 101353 w 2739208"/>
              <a:gd name="connsiteY15" fmla="*/ 1040319 h 1040319"/>
              <a:gd name="connsiteX16" fmla="*/ 0 w 2739208"/>
              <a:gd name="connsiteY16" fmla="*/ 938966 h 1040319"/>
              <a:gd name="connsiteX17" fmla="*/ 0 w 2739208"/>
              <a:gd name="connsiteY17" fmla="*/ 685590 h 1040319"/>
              <a:gd name="connsiteX18" fmla="*/ 0 w 2739208"/>
              <a:gd name="connsiteY18" fmla="*/ 533563 h 1040319"/>
              <a:gd name="connsiteX19" fmla="*/ 0 w 2739208"/>
              <a:gd name="connsiteY19" fmla="*/ 533563 h 1040319"/>
              <a:gd name="connsiteX20" fmla="*/ 0 w 2739208"/>
              <a:gd name="connsiteY20" fmla="*/ 533565 h 1040319"/>
              <a:gd name="connsiteX0" fmla="*/ 0 w 2739208"/>
              <a:gd name="connsiteY0" fmla="*/ 533565 h 1040319"/>
              <a:gd name="connsiteX1" fmla="*/ 101353 w 2739208"/>
              <a:gd name="connsiteY1" fmla="*/ 432212 h 1040319"/>
              <a:gd name="connsiteX2" fmla="*/ 1395941 w 2739208"/>
              <a:gd name="connsiteY2" fmla="*/ 432212 h 1040319"/>
              <a:gd name="connsiteX3" fmla="*/ 1400926 w 2739208"/>
              <a:gd name="connsiteY3" fmla="*/ 0 h 1040319"/>
              <a:gd name="connsiteX4" fmla="*/ 1619733 w 2739208"/>
              <a:gd name="connsiteY4" fmla="*/ 424592 h 1040319"/>
              <a:gd name="connsiteX5" fmla="*/ 2637855 w 2739208"/>
              <a:gd name="connsiteY5" fmla="*/ 432212 h 1040319"/>
              <a:gd name="connsiteX6" fmla="*/ 2739208 w 2739208"/>
              <a:gd name="connsiteY6" fmla="*/ 533565 h 1040319"/>
              <a:gd name="connsiteX7" fmla="*/ 2739208 w 2739208"/>
              <a:gd name="connsiteY7" fmla="*/ 533563 h 1040319"/>
              <a:gd name="connsiteX8" fmla="*/ 2739208 w 2739208"/>
              <a:gd name="connsiteY8" fmla="*/ 533563 h 1040319"/>
              <a:gd name="connsiteX9" fmla="*/ 2739208 w 2739208"/>
              <a:gd name="connsiteY9" fmla="*/ 685590 h 1040319"/>
              <a:gd name="connsiteX10" fmla="*/ 2739208 w 2739208"/>
              <a:gd name="connsiteY10" fmla="*/ 938966 h 1040319"/>
              <a:gd name="connsiteX11" fmla="*/ 2637855 w 2739208"/>
              <a:gd name="connsiteY11" fmla="*/ 1040319 h 1040319"/>
              <a:gd name="connsiteX12" fmla="*/ 2282673 w 2739208"/>
              <a:gd name="connsiteY12" fmla="*/ 1040319 h 1040319"/>
              <a:gd name="connsiteX13" fmla="*/ 1597871 w 2739208"/>
              <a:gd name="connsiteY13" fmla="*/ 1040319 h 1040319"/>
              <a:gd name="connsiteX14" fmla="*/ 1597871 w 2739208"/>
              <a:gd name="connsiteY14" fmla="*/ 1040319 h 1040319"/>
              <a:gd name="connsiteX15" fmla="*/ 101353 w 2739208"/>
              <a:gd name="connsiteY15" fmla="*/ 1040319 h 1040319"/>
              <a:gd name="connsiteX16" fmla="*/ 0 w 2739208"/>
              <a:gd name="connsiteY16" fmla="*/ 938966 h 1040319"/>
              <a:gd name="connsiteX17" fmla="*/ 0 w 2739208"/>
              <a:gd name="connsiteY17" fmla="*/ 685590 h 1040319"/>
              <a:gd name="connsiteX18" fmla="*/ 0 w 2739208"/>
              <a:gd name="connsiteY18" fmla="*/ 533563 h 1040319"/>
              <a:gd name="connsiteX19" fmla="*/ 0 w 2739208"/>
              <a:gd name="connsiteY19" fmla="*/ 533563 h 1040319"/>
              <a:gd name="connsiteX20" fmla="*/ 0 w 2739208"/>
              <a:gd name="connsiteY20" fmla="*/ 533565 h 1040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739208" h="1040319">
                <a:moveTo>
                  <a:pt x="0" y="533565"/>
                </a:moveTo>
                <a:cubicBezTo>
                  <a:pt x="0" y="477589"/>
                  <a:pt x="45377" y="432212"/>
                  <a:pt x="101353" y="432212"/>
                </a:cubicBezTo>
                <a:lnTo>
                  <a:pt x="1395941" y="432212"/>
                </a:lnTo>
                <a:cubicBezTo>
                  <a:pt x="1397603" y="288141"/>
                  <a:pt x="1399264" y="144071"/>
                  <a:pt x="1400926" y="0"/>
                </a:cubicBezTo>
                <a:lnTo>
                  <a:pt x="1619733" y="424592"/>
                </a:lnTo>
                <a:lnTo>
                  <a:pt x="2637855" y="432212"/>
                </a:lnTo>
                <a:cubicBezTo>
                  <a:pt x="2693831" y="432212"/>
                  <a:pt x="2739208" y="477589"/>
                  <a:pt x="2739208" y="533565"/>
                </a:cubicBezTo>
                <a:lnTo>
                  <a:pt x="2739208" y="533563"/>
                </a:lnTo>
                <a:lnTo>
                  <a:pt x="2739208" y="533563"/>
                </a:lnTo>
                <a:lnTo>
                  <a:pt x="2739208" y="685590"/>
                </a:lnTo>
                <a:lnTo>
                  <a:pt x="2739208" y="938966"/>
                </a:lnTo>
                <a:cubicBezTo>
                  <a:pt x="2739208" y="994942"/>
                  <a:pt x="2693831" y="1040319"/>
                  <a:pt x="2637855" y="1040319"/>
                </a:cubicBezTo>
                <a:lnTo>
                  <a:pt x="2282673" y="1040319"/>
                </a:lnTo>
                <a:lnTo>
                  <a:pt x="1597871" y="1040319"/>
                </a:lnTo>
                <a:lnTo>
                  <a:pt x="1597871" y="1040319"/>
                </a:lnTo>
                <a:lnTo>
                  <a:pt x="101353" y="1040319"/>
                </a:lnTo>
                <a:cubicBezTo>
                  <a:pt x="45377" y="1040319"/>
                  <a:pt x="0" y="994942"/>
                  <a:pt x="0" y="938966"/>
                </a:cubicBezTo>
                <a:lnTo>
                  <a:pt x="0" y="685590"/>
                </a:lnTo>
                <a:lnTo>
                  <a:pt x="0" y="533563"/>
                </a:lnTo>
                <a:lnTo>
                  <a:pt x="0" y="533563"/>
                </a:lnTo>
                <a:lnTo>
                  <a:pt x="0" y="533565"/>
                </a:lnTo>
                <a:close/>
              </a:path>
            </a:pathLst>
          </a:custGeom>
          <a:solidFill>
            <a:schemeClr val="bg1"/>
          </a:solidFill>
          <a:ln w="28575">
            <a:solidFill>
              <a:srgbClr val="0070C0"/>
            </a:solidFill>
          </a:ln>
          <a:effectLst>
            <a:outerShdw blurRad="25400" dist="50800" dir="2700000" algn="tl" rotWithShape="0">
              <a:prstClr val="black">
                <a:alpha val="9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000" rIns="72000" bIns="72000" rtlCol="0" anchor="ctr"/>
          <a:lstStyle/>
          <a:p>
            <a:endParaRPr lang="en-US" altLang="ja-JP" sz="1100" dirty="0">
              <a:solidFill>
                <a:schemeClr val="tx1"/>
              </a:solidFill>
              <a:latin typeface="メイリオ" panose="020B0604030504040204" pitchFamily="50" charset="-128"/>
              <a:ea typeface="メイリオ" panose="020B0604030504040204" pitchFamily="50" charset="-128"/>
            </a:endParaRPr>
          </a:p>
          <a:p>
            <a:endParaRPr kumimoji="1" lang="en-US" altLang="ja-JP" sz="1100" dirty="0">
              <a:solidFill>
                <a:schemeClr val="tx1"/>
              </a:solidFill>
              <a:latin typeface="メイリオ" panose="020B0604030504040204" pitchFamily="50" charset="-128"/>
              <a:ea typeface="メイリオ" panose="020B0604030504040204" pitchFamily="50" charset="-128"/>
            </a:endParaRPr>
          </a:p>
          <a:p>
            <a:endParaRPr lang="en-US" altLang="ja-JP" sz="1100" dirty="0">
              <a:solidFill>
                <a:schemeClr val="tx1"/>
              </a:solidFill>
              <a:latin typeface="メイリオ" panose="020B0604030504040204" pitchFamily="50" charset="-128"/>
              <a:ea typeface="メイリオ" panose="020B0604030504040204" pitchFamily="50" charset="-128"/>
            </a:endParaRPr>
          </a:p>
          <a:p>
            <a:r>
              <a:rPr lang="en-US" altLang="ja-JP" sz="1100" dirty="0">
                <a:solidFill>
                  <a:schemeClr val="tx1"/>
                </a:solidFill>
                <a:latin typeface="メイリオ" panose="020B0604030504040204" pitchFamily="50" charset="-128"/>
                <a:ea typeface="メイリオ" panose="020B0604030504040204" pitchFamily="50" charset="-128"/>
              </a:rPr>
              <a:t>Web</a:t>
            </a:r>
            <a:r>
              <a:rPr lang="ja-JP" altLang="en-US" sz="1100" dirty="0">
                <a:solidFill>
                  <a:schemeClr val="tx1"/>
                </a:solidFill>
                <a:latin typeface="メイリオ" panose="020B0604030504040204" pitchFamily="50" charset="-128"/>
                <a:ea typeface="メイリオ" panose="020B0604030504040204" pitchFamily="50" charset="-128"/>
              </a:rPr>
              <a:t>会議システムにおいてデータをその場で複数人が同時に編集可能</a:t>
            </a:r>
            <a:endParaRPr lang="en-US" altLang="ja-JP" sz="1100" dirty="0">
              <a:solidFill>
                <a:schemeClr val="tx1"/>
              </a:solidFill>
              <a:latin typeface="メイリオ" panose="020B0604030504040204" pitchFamily="50" charset="-128"/>
              <a:ea typeface="メイリオ" panose="020B0604030504040204" pitchFamily="50" charset="-128"/>
            </a:endParaRPr>
          </a:p>
          <a:p>
            <a:r>
              <a:rPr lang="ja-JP" altLang="en-US" sz="1100" dirty="0">
                <a:solidFill>
                  <a:schemeClr val="tx1"/>
                </a:solidFill>
                <a:latin typeface="メイリオ" panose="020B0604030504040204" pitchFamily="50" charset="-128"/>
                <a:ea typeface="メイリオ" panose="020B0604030504040204" pitchFamily="50" charset="-128"/>
              </a:rPr>
              <a:t>　⇒確認・合意形成の時間短縮</a:t>
            </a:r>
            <a:endParaRPr kumimoji="1" lang="ja-JP" altLang="en-US" sz="1100" dirty="0">
              <a:solidFill>
                <a:schemeClr val="tx1"/>
              </a:solidFill>
              <a:latin typeface="メイリオ" panose="020B0604030504040204" pitchFamily="50" charset="-128"/>
              <a:ea typeface="メイリオ" panose="020B0604030504040204" pitchFamily="50" charset="-128"/>
            </a:endParaRPr>
          </a:p>
        </p:txBody>
      </p:sp>
      <p:sp>
        <p:nvSpPr>
          <p:cNvPr id="82" name="吹き出し: 角を丸めた四角形 45">
            <a:extLst>
              <a:ext uri="{FF2B5EF4-FFF2-40B4-BE49-F238E27FC236}">
                <a16:creationId xmlns:a16="http://schemas.microsoft.com/office/drawing/2014/main" id="{8590E729-603D-4C5D-8C57-FF5460A2DCC1}"/>
              </a:ext>
            </a:extLst>
          </p:cNvPr>
          <p:cNvSpPr/>
          <p:nvPr/>
        </p:nvSpPr>
        <p:spPr>
          <a:xfrm>
            <a:off x="6082323" y="5613708"/>
            <a:ext cx="2529192" cy="1040319"/>
          </a:xfrm>
          <a:custGeom>
            <a:avLst/>
            <a:gdLst>
              <a:gd name="connsiteX0" fmla="*/ 0 w 2739208"/>
              <a:gd name="connsiteY0" fmla="*/ 101353 h 608107"/>
              <a:gd name="connsiteX1" fmla="*/ 101353 w 2739208"/>
              <a:gd name="connsiteY1" fmla="*/ 0 h 608107"/>
              <a:gd name="connsiteX2" fmla="*/ 1597871 w 2739208"/>
              <a:gd name="connsiteY2" fmla="*/ 0 h 608107"/>
              <a:gd name="connsiteX3" fmla="*/ 1381876 w 2739208"/>
              <a:gd name="connsiteY3" fmla="*/ -432212 h 608107"/>
              <a:gd name="connsiteX4" fmla="*/ 2282673 w 2739208"/>
              <a:gd name="connsiteY4" fmla="*/ 0 h 608107"/>
              <a:gd name="connsiteX5" fmla="*/ 2637855 w 2739208"/>
              <a:gd name="connsiteY5" fmla="*/ 0 h 608107"/>
              <a:gd name="connsiteX6" fmla="*/ 2739208 w 2739208"/>
              <a:gd name="connsiteY6" fmla="*/ 101353 h 608107"/>
              <a:gd name="connsiteX7" fmla="*/ 2739208 w 2739208"/>
              <a:gd name="connsiteY7" fmla="*/ 101351 h 608107"/>
              <a:gd name="connsiteX8" fmla="*/ 2739208 w 2739208"/>
              <a:gd name="connsiteY8" fmla="*/ 101351 h 608107"/>
              <a:gd name="connsiteX9" fmla="*/ 2739208 w 2739208"/>
              <a:gd name="connsiteY9" fmla="*/ 253378 h 608107"/>
              <a:gd name="connsiteX10" fmla="*/ 2739208 w 2739208"/>
              <a:gd name="connsiteY10" fmla="*/ 506754 h 608107"/>
              <a:gd name="connsiteX11" fmla="*/ 2637855 w 2739208"/>
              <a:gd name="connsiteY11" fmla="*/ 608107 h 608107"/>
              <a:gd name="connsiteX12" fmla="*/ 2282673 w 2739208"/>
              <a:gd name="connsiteY12" fmla="*/ 608107 h 608107"/>
              <a:gd name="connsiteX13" fmla="*/ 1597871 w 2739208"/>
              <a:gd name="connsiteY13" fmla="*/ 608107 h 608107"/>
              <a:gd name="connsiteX14" fmla="*/ 1597871 w 2739208"/>
              <a:gd name="connsiteY14" fmla="*/ 608107 h 608107"/>
              <a:gd name="connsiteX15" fmla="*/ 101353 w 2739208"/>
              <a:gd name="connsiteY15" fmla="*/ 608107 h 608107"/>
              <a:gd name="connsiteX16" fmla="*/ 0 w 2739208"/>
              <a:gd name="connsiteY16" fmla="*/ 506754 h 608107"/>
              <a:gd name="connsiteX17" fmla="*/ 0 w 2739208"/>
              <a:gd name="connsiteY17" fmla="*/ 253378 h 608107"/>
              <a:gd name="connsiteX18" fmla="*/ 0 w 2739208"/>
              <a:gd name="connsiteY18" fmla="*/ 101351 h 608107"/>
              <a:gd name="connsiteX19" fmla="*/ 0 w 2739208"/>
              <a:gd name="connsiteY19" fmla="*/ 101351 h 608107"/>
              <a:gd name="connsiteX20" fmla="*/ 0 w 2739208"/>
              <a:gd name="connsiteY20" fmla="*/ 101353 h 608107"/>
              <a:gd name="connsiteX0" fmla="*/ 0 w 2739208"/>
              <a:gd name="connsiteY0" fmla="*/ 533565 h 1040319"/>
              <a:gd name="connsiteX1" fmla="*/ 101353 w 2739208"/>
              <a:gd name="connsiteY1" fmla="*/ 432212 h 1040319"/>
              <a:gd name="connsiteX2" fmla="*/ 1395941 w 2739208"/>
              <a:gd name="connsiteY2" fmla="*/ 432212 h 1040319"/>
              <a:gd name="connsiteX3" fmla="*/ 1381876 w 2739208"/>
              <a:gd name="connsiteY3" fmla="*/ 0 h 1040319"/>
              <a:gd name="connsiteX4" fmla="*/ 2282673 w 2739208"/>
              <a:gd name="connsiteY4" fmla="*/ 432212 h 1040319"/>
              <a:gd name="connsiteX5" fmla="*/ 2637855 w 2739208"/>
              <a:gd name="connsiteY5" fmla="*/ 432212 h 1040319"/>
              <a:gd name="connsiteX6" fmla="*/ 2739208 w 2739208"/>
              <a:gd name="connsiteY6" fmla="*/ 533565 h 1040319"/>
              <a:gd name="connsiteX7" fmla="*/ 2739208 w 2739208"/>
              <a:gd name="connsiteY7" fmla="*/ 533563 h 1040319"/>
              <a:gd name="connsiteX8" fmla="*/ 2739208 w 2739208"/>
              <a:gd name="connsiteY8" fmla="*/ 533563 h 1040319"/>
              <a:gd name="connsiteX9" fmla="*/ 2739208 w 2739208"/>
              <a:gd name="connsiteY9" fmla="*/ 685590 h 1040319"/>
              <a:gd name="connsiteX10" fmla="*/ 2739208 w 2739208"/>
              <a:gd name="connsiteY10" fmla="*/ 938966 h 1040319"/>
              <a:gd name="connsiteX11" fmla="*/ 2637855 w 2739208"/>
              <a:gd name="connsiteY11" fmla="*/ 1040319 h 1040319"/>
              <a:gd name="connsiteX12" fmla="*/ 2282673 w 2739208"/>
              <a:gd name="connsiteY12" fmla="*/ 1040319 h 1040319"/>
              <a:gd name="connsiteX13" fmla="*/ 1597871 w 2739208"/>
              <a:gd name="connsiteY13" fmla="*/ 1040319 h 1040319"/>
              <a:gd name="connsiteX14" fmla="*/ 1597871 w 2739208"/>
              <a:gd name="connsiteY14" fmla="*/ 1040319 h 1040319"/>
              <a:gd name="connsiteX15" fmla="*/ 101353 w 2739208"/>
              <a:gd name="connsiteY15" fmla="*/ 1040319 h 1040319"/>
              <a:gd name="connsiteX16" fmla="*/ 0 w 2739208"/>
              <a:gd name="connsiteY16" fmla="*/ 938966 h 1040319"/>
              <a:gd name="connsiteX17" fmla="*/ 0 w 2739208"/>
              <a:gd name="connsiteY17" fmla="*/ 685590 h 1040319"/>
              <a:gd name="connsiteX18" fmla="*/ 0 w 2739208"/>
              <a:gd name="connsiteY18" fmla="*/ 533563 h 1040319"/>
              <a:gd name="connsiteX19" fmla="*/ 0 w 2739208"/>
              <a:gd name="connsiteY19" fmla="*/ 533563 h 1040319"/>
              <a:gd name="connsiteX20" fmla="*/ 0 w 2739208"/>
              <a:gd name="connsiteY20" fmla="*/ 533565 h 1040319"/>
              <a:gd name="connsiteX0" fmla="*/ 0 w 2739208"/>
              <a:gd name="connsiteY0" fmla="*/ 533565 h 1040319"/>
              <a:gd name="connsiteX1" fmla="*/ 101353 w 2739208"/>
              <a:gd name="connsiteY1" fmla="*/ 432212 h 1040319"/>
              <a:gd name="connsiteX2" fmla="*/ 1395941 w 2739208"/>
              <a:gd name="connsiteY2" fmla="*/ 432212 h 1040319"/>
              <a:gd name="connsiteX3" fmla="*/ 1381876 w 2739208"/>
              <a:gd name="connsiteY3" fmla="*/ 0 h 1040319"/>
              <a:gd name="connsiteX4" fmla="*/ 1619733 w 2739208"/>
              <a:gd name="connsiteY4" fmla="*/ 424592 h 1040319"/>
              <a:gd name="connsiteX5" fmla="*/ 2637855 w 2739208"/>
              <a:gd name="connsiteY5" fmla="*/ 432212 h 1040319"/>
              <a:gd name="connsiteX6" fmla="*/ 2739208 w 2739208"/>
              <a:gd name="connsiteY6" fmla="*/ 533565 h 1040319"/>
              <a:gd name="connsiteX7" fmla="*/ 2739208 w 2739208"/>
              <a:gd name="connsiteY7" fmla="*/ 533563 h 1040319"/>
              <a:gd name="connsiteX8" fmla="*/ 2739208 w 2739208"/>
              <a:gd name="connsiteY8" fmla="*/ 533563 h 1040319"/>
              <a:gd name="connsiteX9" fmla="*/ 2739208 w 2739208"/>
              <a:gd name="connsiteY9" fmla="*/ 685590 h 1040319"/>
              <a:gd name="connsiteX10" fmla="*/ 2739208 w 2739208"/>
              <a:gd name="connsiteY10" fmla="*/ 938966 h 1040319"/>
              <a:gd name="connsiteX11" fmla="*/ 2637855 w 2739208"/>
              <a:gd name="connsiteY11" fmla="*/ 1040319 h 1040319"/>
              <a:gd name="connsiteX12" fmla="*/ 2282673 w 2739208"/>
              <a:gd name="connsiteY12" fmla="*/ 1040319 h 1040319"/>
              <a:gd name="connsiteX13" fmla="*/ 1597871 w 2739208"/>
              <a:gd name="connsiteY13" fmla="*/ 1040319 h 1040319"/>
              <a:gd name="connsiteX14" fmla="*/ 1597871 w 2739208"/>
              <a:gd name="connsiteY14" fmla="*/ 1040319 h 1040319"/>
              <a:gd name="connsiteX15" fmla="*/ 101353 w 2739208"/>
              <a:gd name="connsiteY15" fmla="*/ 1040319 h 1040319"/>
              <a:gd name="connsiteX16" fmla="*/ 0 w 2739208"/>
              <a:gd name="connsiteY16" fmla="*/ 938966 h 1040319"/>
              <a:gd name="connsiteX17" fmla="*/ 0 w 2739208"/>
              <a:gd name="connsiteY17" fmla="*/ 685590 h 1040319"/>
              <a:gd name="connsiteX18" fmla="*/ 0 w 2739208"/>
              <a:gd name="connsiteY18" fmla="*/ 533563 h 1040319"/>
              <a:gd name="connsiteX19" fmla="*/ 0 w 2739208"/>
              <a:gd name="connsiteY19" fmla="*/ 533563 h 1040319"/>
              <a:gd name="connsiteX20" fmla="*/ 0 w 2739208"/>
              <a:gd name="connsiteY20" fmla="*/ 533565 h 1040319"/>
              <a:gd name="connsiteX0" fmla="*/ 0 w 2739208"/>
              <a:gd name="connsiteY0" fmla="*/ 533565 h 1040319"/>
              <a:gd name="connsiteX1" fmla="*/ 101353 w 2739208"/>
              <a:gd name="connsiteY1" fmla="*/ 432212 h 1040319"/>
              <a:gd name="connsiteX2" fmla="*/ 1395941 w 2739208"/>
              <a:gd name="connsiteY2" fmla="*/ 432212 h 1040319"/>
              <a:gd name="connsiteX3" fmla="*/ 1400926 w 2739208"/>
              <a:gd name="connsiteY3" fmla="*/ 0 h 1040319"/>
              <a:gd name="connsiteX4" fmla="*/ 1619733 w 2739208"/>
              <a:gd name="connsiteY4" fmla="*/ 424592 h 1040319"/>
              <a:gd name="connsiteX5" fmla="*/ 2637855 w 2739208"/>
              <a:gd name="connsiteY5" fmla="*/ 432212 h 1040319"/>
              <a:gd name="connsiteX6" fmla="*/ 2739208 w 2739208"/>
              <a:gd name="connsiteY6" fmla="*/ 533565 h 1040319"/>
              <a:gd name="connsiteX7" fmla="*/ 2739208 w 2739208"/>
              <a:gd name="connsiteY7" fmla="*/ 533563 h 1040319"/>
              <a:gd name="connsiteX8" fmla="*/ 2739208 w 2739208"/>
              <a:gd name="connsiteY8" fmla="*/ 533563 h 1040319"/>
              <a:gd name="connsiteX9" fmla="*/ 2739208 w 2739208"/>
              <a:gd name="connsiteY9" fmla="*/ 685590 h 1040319"/>
              <a:gd name="connsiteX10" fmla="*/ 2739208 w 2739208"/>
              <a:gd name="connsiteY10" fmla="*/ 938966 h 1040319"/>
              <a:gd name="connsiteX11" fmla="*/ 2637855 w 2739208"/>
              <a:gd name="connsiteY11" fmla="*/ 1040319 h 1040319"/>
              <a:gd name="connsiteX12" fmla="*/ 2282673 w 2739208"/>
              <a:gd name="connsiteY12" fmla="*/ 1040319 h 1040319"/>
              <a:gd name="connsiteX13" fmla="*/ 1597871 w 2739208"/>
              <a:gd name="connsiteY13" fmla="*/ 1040319 h 1040319"/>
              <a:gd name="connsiteX14" fmla="*/ 1597871 w 2739208"/>
              <a:gd name="connsiteY14" fmla="*/ 1040319 h 1040319"/>
              <a:gd name="connsiteX15" fmla="*/ 101353 w 2739208"/>
              <a:gd name="connsiteY15" fmla="*/ 1040319 h 1040319"/>
              <a:gd name="connsiteX16" fmla="*/ 0 w 2739208"/>
              <a:gd name="connsiteY16" fmla="*/ 938966 h 1040319"/>
              <a:gd name="connsiteX17" fmla="*/ 0 w 2739208"/>
              <a:gd name="connsiteY17" fmla="*/ 685590 h 1040319"/>
              <a:gd name="connsiteX18" fmla="*/ 0 w 2739208"/>
              <a:gd name="connsiteY18" fmla="*/ 533563 h 1040319"/>
              <a:gd name="connsiteX19" fmla="*/ 0 w 2739208"/>
              <a:gd name="connsiteY19" fmla="*/ 533563 h 1040319"/>
              <a:gd name="connsiteX20" fmla="*/ 0 w 2739208"/>
              <a:gd name="connsiteY20" fmla="*/ 533565 h 1040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739208" h="1040319">
                <a:moveTo>
                  <a:pt x="0" y="533565"/>
                </a:moveTo>
                <a:cubicBezTo>
                  <a:pt x="0" y="477589"/>
                  <a:pt x="45377" y="432212"/>
                  <a:pt x="101353" y="432212"/>
                </a:cubicBezTo>
                <a:lnTo>
                  <a:pt x="1395941" y="432212"/>
                </a:lnTo>
                <a:cubicBezTo>
                  <a:pt x="1397603" y="288141"/>
                  <a:pt x="1399264" y="144071"/>
                  <a:pt x="1400926" y="0"/>
                </a:cubicBezTo>
                <a:lnTo>
                  <a:pt x="1619733" y="424592"/>
                </a:lnTo>
                <a:lnTo>
                  <a:pt x="2637855" y="432212"/>
                </a:lnTo>
                <a:cubicBezTo>
                  <a:pt x="2693831" y="432212"/>
                  <a:pt x="2739208" y="477589"/>
                  <a:pt x="2739208" y="533565"/>
                </a:cubicBezTo>
                <a:lnTo>
                  <a:pt x="2739208" y="533563"/>
                </a:lnTo>
                <a:lnTo>
                  <a:pt x="2739208" y="533563"/>
                </a:lnTo>
                <a:lnTo>
                  <a:pt x="2739208" y="685590"/>
                </a:lnTo>
                <a:lnTo>
                  <a:pt x="2739208" y="938966"/>
                </a:lnTo>
                <a:cubicBezTo>
                  <a:pt x="2739208" y="994942"/>
                  <a:pt x="2693831" y="1040319"/>
                  <a:pt x="2637855" y="1040319"/>
                </a:cubicBezTo>
                <a:lnTo>
                  <a:pt x="2282673" y="1040319"/>
                </a:lnTo>
                <a:lnTo>
                  <a:pt x="1597871" y="1040319"/>
                </a:lnTo>
                <a:lnTo>
                  <a:pt x="1597871" y="1040319"/>
                </a:lnTo>
                <a:lnTo>
                  <a:pt x="101353" y="1040319"/>
                </a:lnTo>
                <a:cubicBezTo>
                  <a:pt x="45377" y="1040319"/>
                  <a:pt x="0" y="994942"/>
                  <a:pt x="0" y="938966"/>
                </a:cubicBezTo>
                <a:lnTo>
                  <a:pt x="0" y="685590"/>
                </a:lnTo>
                <a:lnTo>
                  <a:pt x="0" y="533563"/>
                </a:lnTo>
                <a:lnTo>
                  <a:pt x="0" y="533563"/>
                </a:lnTo>
                <a:lnTo>
                  <a:pt x="0" y="533565"/>
                </a:lnTo>
                <a:close/>
              </a:path>
            </a:pathLst>
          </a:custGeom>
          <a:solidFill>
            <a:schemeClr val="bg1"/>
          </a:solidFill>
          <a:ln w="28575">
            <a:solidFill>
              <a:srgbClr val="002060"/>
            </a:solidFill>
          </a:ln>
          <a:effectLst>
            <a:outerShdw blurRad="25400" dist="50800" dir="2700000" algn="tl" rotWithShape="0">
              <a:prstClr val="black">
                <a:alpha val="9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endParaRPr kumimoji="1" lang="ja-JP" altLang="en-US" sz="1100" dirty="0">
              <a:solidFill>
                <a:schemeClr val="tx1"/>
              </a:solidFill>
              <a:latin typeface="メイリオ" panose="020B0604030504040204" pitchFamily="50" charset="-128"/>
              <a:ea typeface="メイリオ" panose="020B0604030504040204" pitchFamily="50" charset="-128"/>
            </a:endParaRPr>
          </a:p>
          <a:p>
            <a:endParaRPr kumimoji="1" lang="ja-JP" altLang="en-US" sz="1100" dirty="0">
              <a:solidFill>
                <a:schemeClr val="tx1"/>
              </a:solidFill>
              <a:latin typeface="メイリオ" panose="020B0604030504040204" pitchFamily="50" charset="-128"/>
              <a:ea typeface="メイリオ" panose="020B0604030504040204" pitchFamily="50" charset="-128"/>
            </a:endParaRPr>
          </a:p>
          <a:p>
            <a:r>
              <a:rPr kumimoji="1" lang="ja-JP" altLang="en-US" sz="1100" dirty="0">
                <a:solidFill>
                  <a:schemeClr val="tx1"/>
                </a:solidFill>
                <a:latin typeface="メイリオ" panose="020B0604030504040204" pitchFamily="50" charset="-128"/>
                <a:ea typeface="メイリオ" panose="020B0604030504040204" pitchFamily="50" charset="-128"/>
              </a:rPr>
              <a:t> </a:t>
            </a:r>
            <a:endParaRPr kumimoji="1" lang="en-US" altLang="ja-JP" sz="1100" dirty="0">
              <a:solidFill>
                <a:schemeClr val="tx1"/>
              </a:solidFill>
              <a:latin typeface="メイリオ" panose="020B0604030504040204" pitchFamily="50" charset="-128"/>
              <a:ea typeface="メイリオ" panose="020B0604030504040204" pitchFamily="50" charset="-128"/>
            </a:endParaRPr>
          </a:p>
          <a:p>
            <a:r>
              <a:rPr lang="ja-JP" altLang="en-US" sz="1100" dirty="0">
                <a:solidFill>
                  <a:schemeClr val="tx1"/>
                </a:solidFill>
                <a:latin typeface="メイリオ" panose="020B0604030504040204" pitchFamily="50" charset="-128"/>
                <a:ea typeface="メイリオ" panose="020B0604030504040204" pitchFamily="50" charset="-128"/>
              </a:rPr>
              <a:t> </a:t>
            </a:r>
            <a:r>
              <a:rPr kumimoji="1" lang="ja-JP" altLang="en-US" sz="1100" dirty="0">
                <a:solidFill>
                  <a:schemeClr val="tx1"/>
                </a:solidFill>
                <a:latin typeface="メイリオ" panose="020B0604030504040204" pitchFamily="50" charset="-128"/>
                <a:ea typeface="メイリオ" panose="020B0604030504040204" pitchFamily="50" charset="-128"/>
              </a:rPr>
              <a:t>最初は「紙ありき」でも</a:t>
            </a:r>
            <a:r>
              <a:rPr kumimoji="1" lang="en-US" altLang="ja-JP" sz="1100" dirty="0">
                <a:solidFill>
                  <a:schemeClr val="tx1"/>
                </a:solidFill>
                <a:latin typeface="メイリオ" panose="020B0604030504040204" pitchFamily="50" charset="-128"/>
                <a:ea typeface="メイリオ" panose="020B0604030504040204" pitchFamily="50" charset="-128"/>
              </a:rPr>
              <a:t>…</a:t>
            </a:r>
          </a:p>
          <a:p>
            <a:r>
              <a:rPr kumimoji="1" lang="ja-JP" altLang="en-US" sz="1100" dirty="0">
                <a:solidFill>
                  <a:schemeClr val="tx1"/>
                </a:solidFill>
                <a:latin typeface="メイリオ" panose="020B0604030504040204" pitchFamily="50" charset="-128"/>
                <a:ea typeface="メイリオ" panose="020B0604030504040204" pitchFamily="50" charset="-128"/>
              </a:rPr>
              <a:t> 最近は</a:t>
            </a:r>
            <a:r>
              <a:rPr kumimoji="1" lang="en-US" altLang="ja-JP" sz="1100" dirty="0">
                <a:solidFill>
                  <a:schemeClr val="tx1"/>
                </a:solidFill>
                <a:latin typeface="メイリオ" panose="020B0604030504040204" pitchFamily="50" charset="-128"/>
                <a:ea typeface="メイリオ" panose="020B0604030504040204" pitchFamily="50" charset="-128"/>
              </a:rPr>
              <a:t>PC</a:t>
            </a:r>
            <a:r>
              <a:rPr kumimoji="1" lang="ja-JP" altLang="en-US" sz="1100" dirty="0">
                <a:solidFill>
                  <a:schemeClr val="tx1"/>
                </a:solidFill>
                <a:latin typeface="メイリオ" panose="020B0604030504040204" pitchFamily="50" charset="-128"/>
                <a:ea typeface="メイリオ" panose="020B0604030504040204" pitchFamily="50" charset="-128"/>
              </a:rPr>
              <a:t>の持ち込みが自然に</a:t>
            </a:r>
            <a:endParaRPr kumimoji="1" lang="en-US" altLang="ja-JP" sz="1100" dirty="0">
              <a:solidFill>
                <a:schemeClr val="tx1"/>
              </a:solidFill>
              <a:latin typeface="メイリオ" panose="020B0604030504040204" pitchFamily="50" charset="-128"/>
              <a:ea typeface="メイリオ" panose="020B0604030504040204" pitchFamily="50" charset="-128"/>
            </a:endParaRPr>
          </a:p>
        </p:txBody>
      </p:sp>
      <p:grpSp>
        <p:nvGrpSpPr>
          <p:cNvPr id="9" name="グループ化 8">
            <a:extLst>
              <a:ext uri="{FF2B5EF4-FFF2-40B4-BE49-F238E27FC236}">
                <a16:creationId xmlns:a16="http://schemas.microsoft.com/office/drawing/2014/main" id="{0858D600-0A88-46C0-B3F1-A9132777EBD6}"/>
              </a:ext>
            </a:extLst>
          </p:cNvPr>
          <p:cNvGrpSpPr/>
          <p:nvPr/>
        </p:nvGrpSpPr>
        <p:grpSpPr>
          <a:xfrm>
            <a:off x="156778" y="1802252"/>
            <a:ext cx="8794051" cy="2299538"/>
            <a:chOff x="224384" y="1698687"/>
            <a:chExt cx="8794051" cy="2299538"/>
          </a:xfrm>
        </p:grpSpPr>
        <p:sp>
          <p:nvSpPr>
            <p:cNvPr id="143" name="正方形/長方形 142">
              <a:extLst>
                <a:ext uri="{FF2B5EF4-FFF2-40B4-BE49-F238E27FC236}">
                  <a16:creationId xmlns:a16="http://schemas.microsoft.com/office/drawing/2014/main" id="{76789748-90D1-4508-A90A-9E6C614A62EE}"/>
                </a:ext>
              </a:extLst>
            </p:cNvPr>
            <p:cNvSpPr/>
            <p:nvPr/>
          </p:nvSpPr>
          <p:spPr>
            <a:xfrm rot="10800000">
              <a:off x="7290723" y="2202327"/>
              <a:ext cx="791667" cy="1779907"/>
            </a:xfrm>
            <a:prstGeom prst="rect">
              <a:avLst/>
            </a:prstGeom>
            <a:gradFill flip="none" rotWithShape="1">
              <a:gsLst>
                <a:gs pos="0">
                  <a:schemeClr val="bg1"/>
                </a:gs>
                <a:gs pos="99000">
                  <a:srgbClr val="CC99FF"/>
                </a:gs>
              </a:gsLst>
              <a:lin ang="540000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t"/>
            <a:lstStyle/>
            <a:p>
              <a:pPr algn="ctr"/>
              <a:endParaRPr kumimoji="1" lang="ja-JP" altLang="en-US" sz="1050" b="1" dirty="0">
                <a:solidFill>
                  <a:schemeClr val="tx1"/>
                </a:solidFill>
                <a:latin typeface="メイリオ" panose="020B0604030504040204" pitchFamily="50" charset="-128"/>
                <a:ea typeface="メイリオ" panose="020B0604030504040204" pitchFamily="50" charset="-128"/>
              </a:endParaRPr>
            </a:p>
          </p:txBody>
        </p:sp>
        <p:sp>
          <p:nvSpPr>
            <p:cNvPr id="145" name="正方形/長方形 144">
              <a:extLst>
                <a:ext uri="{FF2B5EF4-FFF2-40B4-BE49-F238E27FC236}">
                  <a16:creationId xmlns:a16="http://schemas.microsoft.com/office/drawing/2014/main" id="{F3D60AC3-E50E-4852-858C-173570B3110F}"/>
                </a:ext>
              </a:extLst>
            </p:cNvPr>
            <p:cNvSpPr/>
            <p:nvPr/>
          </p:nvSpPr>
          <p:spPr>
            <a:xfrm rot="10800000">
              <a:off x="8145481" y="2202326"/>
              <a:ext cx="792002" cy="1779907"/>
            </a:xfrm>
            <a:prstGeom prst="rect">
              <a:avLst/>
            </a:prstGeom>
            <a:gradFill flip="none" rotWithShape="1">
              <a:gsLst>
                <a:gs pos="0">
                  <a:schemeClr val="bg1"/>
                </a:gs>
                <a:gs pos="99000">
                  <a:srgbClr val="FFFF99"/>
                </a:gs>
              </a:gsLst>
              <a:lin ang="540000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t"/>
            <a:lstStyle/>
            <a:p>
              <a:pPr algn="ctr"/>
              <a:endParaRPr kumimoji="1" lang="ja-JP" altLang="en-US" sz="1050" b="1" dirty="0">
                <a:solidFill>
                  <a:schemeClr val="tx1"/>
                </a:solidFill>
                <a:latin typeface="メイリオ" panose="020B0604030504040204" pitchFamily="50" charset="-128"/>
                <a:ea typeface="メイリオ" panose="020B0604030504040204" pitchFamily="50" charset="-128"/>
              </a:endParaRPr>
            </a:p>
          </p:txBody>
        </p:sp>
        <p:sp>
          <p:nvSpPr>
            <p:cNvPr id="136" name="正方形/長方形 135">
              <a:extLst>
                <a:ext uri="{FF2B5EF4-FFF2-40B4-BE49-F238E27FC236}">
                  <a16:creationId xmlns:a16="http://schemas.microsoft.com/office/drawing/2014/main" id="{8B8B14BA-F23C-4C4D-8B76-B1A84156013E}"/>
                </a:ext>
              </a:extLst>
            </p:cNvPr>
            <p:cNvSpPr/>
            <p:nvPr/>
          </p:nvSpPr>
          <p:spPr>
            <a:xfrm rot="10800000">
              <a:off x="5866730" y="2202327"/>
              <a:ext cx="1113594" cy="1779907"/>
            </a:xfrm>
            <a:prstGeom prst="rect">
              <a:avLst/>
            </a:prstGeom>
            <a:gradFill flip="none" rotWithShape="1">
              <a:gsLst>
                <a:gs pos="0">
                  <a:schemeClr val="bg1"/>
                </a:gs>
                <a:gs pos="99000">
                  <a:schemeClr val="accent5">
                    <a:lumMod val="20000"/>
                    <a:lumOff val="80000"/>
                    <a:shade val="100000"/>
                    <a:satMod val="115000"/>
                  </a:schemeClr>
                </a:gs>
              </a:gsLst>
              <a:lin ang="540000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t"/>
            <a:lstStyle/>
            <a:p>
              <a:pPr algn="ctr"/>
              <a:endParaRPr kumimoji="1" lang="ja-JP" altLang="en-US" sz="1050" b="1" dirty="0">
                <a:solidFill>
                  <a:schemeClr val="tx1"/>
                </a:solidFill>
                <a:latin typeface="メイリオ" panose="020B0604030504040204" pitchFamily="50" charset="-128"/>
                <a:ea typeface="メイリオ" panose="020B0604030504040204" pitchFamily="50" charset="-128"/>
              </a:endParaRPr>
            </a:p>
          </p:txBody>
        </p:sp>
        <p:sp>
          <p:nvSpPr>
            <p:cNvPr id="132" name="正方形/長方形 131">
              <a:extLst>
                <a:ext uri="{FF2B5EF4-FFF2-40B4-BE49-F238E27FC236}">
                  <a16:creationId xmlns:a16="http://schemas.microsoft.com/office/drawing/2014/main" id="{3C648C4E-1A77-4A8A-AA66-3B40739081E7}"/>
                </a:ext>
              </a:extLst>
            </p:cNvPr>
            <p:cNvSpPr/>
            <p:nvPr/>
          </p:nvSpPr>
          <p:spPr>
            <a:xfrm rot="10800000">
              <a:off x="4374521" y="2199667"/>
              <a:ext cx="1296000" cy="1779907"/>
            </a:xfrm>
            <a:prstGeom prst="rect">
              <a:avLst/>
            </a:prstGeom>
            <a:gradFill flip="none" rotWithShape="1">
              <a:gsLst>
                <a:gs pos="0">
                  <a:schemeClr val="bg1"/>
                </a:gs>
                <a:gs pos="99000">
                  <a:schemeClr val="accent3">
                    <a:lumMod val="40000"/>
                    <a:lumOff val="60000"/>
                  </a:schemeClr>
                </a:gs>
              </a:gsLst>
              <a:lin ang="540000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t"/>
            <a:lstStyle/>
            <a:p>
              <a:pPr algn="ctr"/>
              <a:endParaRPr kumimoji="1" lang="ja-JP" altLang="en-US" sz="1050" b="1" dirty="0">
                <a:solidFill>
                  <a:schemeClr val="tx1"/>
                </a:solidFill>
                <a:latin typeface="メイリオ" panose="020B0604030504040204" pitchFamily="50" charset="-128"/>
                <a:ea typeface="メイリオ" panose="020B0604030504040204" pitchFamily="50" charset="-128"/>
              </a:endParaRPr>
            </a:p>
          </p:txBody>
        </p:sp>
        <p:sp>
          <p:nvSpPr>
            <p:cNvPr id="53" name="正方形/長方形 52">
              <a:extLst>
                <a:ext uri="{FF2B5EF4-FFF2-40B4-BE49-F238E27FC236}">
                  <a16:creationId xmlns:a16="http://schemas.microsoft.com/office/drawing/2014/main" id="{44BE2423-995E-49F0-AAAF-FC6F82BBC40E}"/>
                </a:ext>
              </a:extLst>
            </p:cNvPr>
            <p:cNvSpPr/>
            <p:nvPr/>
          </p:nvSpPr>
          <p:spPr>
            <a:xfrm rot="10800000">
              <a:off x="2701728" y="2199667"/>
              <a:ext cx="1476585" cy="1779907"/>
            </a:xfrm>
            <a:prstGeom prst="rect">
              <a:avLst/>
            </a:prstGeom>
            <a:gradFill flip="none" rotWithShape="1">
              <a:gsLst>
                <a:gs pos="0">
                  <a:schemeClr val="bg1"/>
                </a:gs>
                <a:gs pos="99000">
                  <a:schemeClr val="accent6">
                    <a:lumMod val="20000"/>
                    <a:lumOff val="80000"/>
                  </a:schemeClr>
                </a:gs>
              </a:gsLst>
              <a:lin ang="540000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t"/>
            <a:lstStyle/>
            <a:p>
              <a:pPr algn="ctr"/>
              <a:endParaRPr kumimoji="1" lang="ja-JP" altLang="en-US" sz="1050" b="1" dirty="0">
                <a:solidFill>
                  <a:schemeClr val="tx1"/>
                </a:solidFill>
                <a:latin typeface="メイリオ" panose="020B0604030504040204" pitchFamily="50" charset="-128"/>
                <a:ea typeface="メイリオ" panose="020B0604030504040204" pitchFamily="50" charset="-128"/>
              </a:endParaRPr>
            </a:p>
          </p:txBody>
        </p:sp>
        <p:graphicFrame>
          <p:nvGraphicFramePr>
            <p:cNvPr id="32" name="図表 31">
              <a:extLst>
                <a:ext uri="{FF2B5EF4-FFF2-40B4-BE49-F238E27FC236}">
                  <a16:creationId xmlns:a16="http://schemas.microsoft.com/office/drawing/2014/main" id="{A531BD73-EE57-4144-BE25-9EC3597F51C8}"/>
                </a:ext>
              </a:extLst>
            </p:cNvPr>
            <p:cNvGraphicFramePr/>
            <p:nvPr/>
          </p:nvGraphicFramePr>
          <p:xfrm>
            <a:off x="823150" y="1698687"/>
            <a:ext cx="8195285" cy="252000"/>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grpSp>
          <p:nvGrpSpPr>
            <p:cNvPr id="54" name="グループ化 53">
              <a:extLst>
                <a:ext uri="{FF2B5EF4-FFF2-40B4-BE49-F238E27FC236}">
                  <a16:creationId xmlns:a16="http://schemas.microsoft.com/office/drawing/2014/main" id="{D0728B06-32B5-4BAE-8B4A-1E0AAF18CFA2}"/>
                </a:ext>
              </a:extLst>
            </p:cNvPr>
            <p:cNvGrpSpPr/>
            <p:nvPr/>
          </p:nvGrpSpPr>
          <p:grpSpPr>
            <a:xfrm>
              <a:off x="224384" y="2425055"/>
              <a:ext cx="428254" cy="1553750"/>
              <a:chOff x="271749" y="2309461"/>
              <a:chExt cx="325327" cy="1553750"/>
            </a:xfrm>
          </p:grpSpPr>
          <p:sp>
            <p:nvSpPr>
              <p:cNvPr id="33" name="正方形/長方形 32">
                <a:extLst>
                  <a:ext uri="{FF2B5EF4-FFF2-40B4-BE49-F238E27FC236}">
                    <a16:creationId xmlns:a16="http://schemas.microsoft.com/office/drawing/2014/main" id="{1F8F6024-B17B-4BAF-BE01-66BE6A0899CC}"/>
                  </a:ext>
                </a:extLst>
              </p:cNvPr>
              <p:cNvSpPr/>
              <p:nvPr/>
            </p:nvSpPr>
            <p:spPr>
              <a:xfrm>
                <a:off x="271749" y="2309461"/>
                <a:ext cx="325327" cy="725701"/>
              </a:xfrm>
              <a:prstGeom prst="rect">
                <a:avLst/>
              </a:prstGeom>
              <a:solidFill>
                <a:schemeClr val="bg1"/>
              </a:solidFill>
              <a:ln w="9525">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algn="ctr"/>
                <a:r>
                  <a:rPr kumimoji="1" lang="ja-JP" altLang="en-US" sz="1100" dirty="0">
                    <a:solidFill>
                      <a:schemeClr val="tx1"/>
                    </a:solidFill>
                    <a:latin typeface="メイリオ" panose="020B0604030504040204" pitchFamily="50" charset="-128"/>
                    <a:ea typeface="メイリオ" panose="020B0604030504040204" pitchFamily="50" charset="-128"/>
                  </a:rPr>
                  <a:t>紙</a:t>
                </a:r>
              </a:p>
            </p:txBody>
          </p:sp>
          <p:sp>
            <p:nvSpPr>
              <p:cNvPr id="34" name="二等辺三角形 33">
                <a:extLst>
                  <a:ext uri="{FF2B5EF4-FFF2-40B4-BE49-F238E27FC236}">
                    <a16:creationId xmlns:a16="http://schemas.microsoft.com/office/drawing/2014/main" id="{232CC97C-D136-4002-BE82-F61A248F227C}"/>
                  </a:ext>
                </a:extLst>
              </p:cNvPr>
              <p:cNvSpPr/>
              <p:nvPr/>
            </p:nvSpPr>
            <p:spPr>
              <a:xfrm rot="10800000">
                <a:off x="319392" y="3062763"/>
                <a:ext cx="230039" cy="96205"/>
              </a:xfrm>
              <a:prstGeom prst="triangle">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t"/>
              <a:lstStyle/>
              <a:p>
                <a:pPr algn="ctr"/>
                <a:endParaRPr kumimoji="1" lang="ja-JP" altLang="en-US" sz="1050" b="1" dirty="0">
                  <a:solidFill>
                    <a:schemeClr val="tx1"/>
                  </a:solidFill>
                  <a:latin typeface="メイリオ" panose="020B0604030504040204" pitchFamily="50" charset="-128"/>
                  <a:ea typeface="メイリオ" panose="020B0604030504040204" pitchFamily="50" charset="-128"/>
                </a:endParaRPr>
              </a:p>
            </p:txBody>
          </p:sp>
          <p:sp>
            <p:nvSpPr>
              <p:cNvPr id="105" name="正方形/長方形 104">
                <a:extLst>
                  <a:ext uri="{FF2B5EF4-FFF2-40B4-BE49-F238E27FC236}">
                    <a16:creationId xmlns:a16="http://schemas.microsoft.com/office/drawing/2014/main" id="{E40CEE7E-4B53-493D-A5C6-1C50737863CD}"/>
                  </a:ext>
                </a:extLst>
              </p:cNvPr>
              <p:cNvSpPr/>
              <p:nvPr/>
            </p:nvSpPr>
            <p:spPr>
              <a:xfrm>
                <a:off x="271749" y="3179211"/>
                <a:ext cx="325327" cy="684000"/>
              </a:xfrm>
              <a:prstGeom prst="rect">
                <a:avLst/>
              </a:prstGeom>
              <a:solidFill>
                <a:srgbClr val="FFFF00"/>
              </a:solidFill>
              <a:ln w="9525">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eaVert" lIns="72000" rIns="72000" rtlCol="0" anchor="ctr"/>
              <a:lstStyle/>
              <a:p>
                <a:pPr algn="ctr"/>
                <a:r>
                  <a:rPr kumimoji="1" lang="ja-JP" altLang="en-US" sz="800" dirty="0">
                    <a:solidFill>
                      <a:schemeClr val="tx1"/>
                    </a:solidFill>
                    <a:latin typeface="メイリオ" panose="020B0604030504040204" pitchFamily="50" charset="-128"/>
                    <a:ea typeface="メイリオ" panose="020B0604030504040204" pitchFamily="50" charset="-128"/>
                  </a:rPr>
                  <a:t>ペーパー</a:t>
                </a:r>
                <a:endParaRPr kumimoji="1" lang="en-US" altLang="ja-JP" sz="800" dirty="0">
                  <a:solidFill>
                    <a:schemeClr val="tx1"/>
                  </a:solidFill>
                  <a:latin typeface="メイリオ" panose="020B0604030504040204" pitchFamily="50" charset="-128"/>
                  <a:ea typeface="メイリオ" panose="020B0604030504040204" pitchFamily="50" charset="-128"/>
                </a:endParaRPr>
              </a:p>
              <a:p>
                <a:pPr algn="ctr"/>
                <a:r>
                  <a:rPr kumimoji="1" lang="ja-JP" altLang="en-US" sz="800" dirty="0">
                    <a:solidFill>
                      <a:schemeClr val="tx1"/>
                    </a:solidFill>
                    <a:latin typeface="メイリオ" panose="020B0604030504040204" pitchFamily="50" charset="-128"/>
                    <a:ea typeface="メイリオ" panose="020B0604030504040204" pitchFamily="50" charset="-128"/>
                  </a:rPr>
                  <a:t>レス</a:t>
                </a:r>
              </a:p>
            </p:txBody>
          </p:sp>
        </p:grpSp>
        <p:sp>
          <p:nvSpPr>
            <p:cNvPr id="36" name="正方形/長方形 35">
              <a:extLst>
                <a:ext uri="{FF2B5EF4-FFF2-40B4-BE49-F238E27FC236}">
                  <a16:creationId xmlns:a16="http://schemas.microsoft.com/office/drawing/2014/main" id="{68D0C3D6-8779-443A-8B61-2FA4800D41D7}"/>
                </a:ext>
              </a:extLst>
            </p:cNvPr>
            <p:cNvSpPr/>
            <p:nvPr/>
          </p:nvSpPr>
          <p:spPr>
            <a:xfrm>
              <a:off x="1259822" y="2440868"/>
              <a:ext cx="1188000" cy="684000"/>
            </a:xfrm>
            <a:prstGeom prst="rect">
              <a:avLst/>
            </a:prstGeom>
            <a:solidFill>
              <a:schemeClr val="bg1"/>
            </a:solidFill>
            <a:ln w="127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t"/>
            <a:lstStyle/>
            <a:p>
              <a:endParaRPr kumimoji="1" lang="en-US" altLang="ja-JP" sz="400" dirty="0">
                <a:solidFill>
                  <a:schemeClr val="tx1"/>
                </a:solidFill>
                <a:latin typeface="メイリオ" panose="020B0604030504040204" pitchFamily="50" charset="-128"/>
                <a:ea typeface="メイリオ" panose="020B0604030504040204" pitchFamily="50" charset="-128"/>
              </a:endParaRPr>
            </a:p>
            <a:p>
              <a:r>
                <a:rPr kumimoji="1" lang="ja-JP" altLang="en-US" sz="900" dirty="0">
                  <a:solidFill>
                    <a:schemeClr val="tx1"/>
                  </a:solidFill>
                  <a:latin typeface="メイリオ" panose="020B0604030504040204" pitchFamily="50" charset="-128"/>
                  <a:ea typeface="メイリオ" panose="020B0604030504040204" pitchFamily="50" charset="-128"/>
                </a:rPr>
                <a:t>　　資料の印刷、</a:t>
              </a:r>
              <a:endParaRPr kumimoji="1" lang="en-US" altLang="ja-JP" sz="900" dirty="0">
                <a:solidFill>
                  <a:schemeClr val="tx1"/>
                </a:solidFill>
                <a:latin typeface="メイリオ" panose="020B0604030504040204" pitchFamily="50" charset="-128"/>
                <a:ea typeface="メイリオ" panose="020B0604030504040204" pitchFamily="50" charset="-128"/>
              </a:endParaRPr>
            </a:p>
            <a:p>
              <a:r>
                <a:rPr kumimoji="1" lang="ja-JP" altLang="en-US" sz="900" dirty="0">
                  <a:solidFill>
                    <a:schemeClr val="tx1"/>
                  </a:solidFill>
                  <a:latin typeface="メイリオ" panose="020B0604030504040204" pitchFamily="50" charset="-128"/>
                  <a:ea typeface="メイリオ" panose="020B0604030504040204" pitchFamily="50" charset="-128"/>
                </a:rPr>
                <a:t>　　ホチキス留め、</a:t>
              </a:r>
              <a:endParaRPr lang="en-US" altLang="ja-JP" sz="900" dirty="0">
                <a:solidFill>
                  <a:schemeClr val="tx1"/>
                </a:solidFill>
                <a:latin typeface="メイリオ" panose="020B0604030504040204" pitchFamily="50" charset="-128"/>
                <a:ea typeface="メイリオ" panose="020B0604030504040204" pitchFamily="50" charset="-128"/>
              </a:endParaRPr>
            </a:p>
            <a:p>
              <a:r>
                <a:rPr kumimoji="1" lang="ja-JP" altLang="en-US" sz="900" dirty="0">
                  <a:solidFill>
                    <a:schemeClr val="tx1"/>
                  </a:solidFill>
                  <a:latin typeface="メイリオ" panose="020B0604030504040204" pitchFamily="50" charset="-128"/>
                  <a:ea typeface="メイリオ" panose="020B0604030504040204" pitchFamily="50" charset="-128"/>
                </a:rPr>
                <a:t>　　配付作業が必要</a:t>
              </a:r>
              <a:endParaRPr kumimoji="1" lang="en-US" altLang="ja-JP" sz="900" dirty="0">
                <a:solidFill>
                  <a:schemeClr val="tx1"/>
                </a:solidFill>
                <a:latin typeface="メイリオ" panose="020B0604030504040204" pitchFamily="50" charset="-128"/>
                <a:ea typeface="メイリオ" panose="020B0604030504040204" pitchFamily="50" charset="-128"/>
              </a:endParaRPr>
            </a:p>
          </p:txBody>
        </p:sp>
        <p:sp>
          <p:nvSpPr>
            <p:cNvPr id="107" name="正方形/長方形 106">
              <a:extLst>
                <a:ext uri="{FF2B5EF4-FFF2-40B4-BE49-F238E27FC236}">
                  <a16:creationId xmlns:a16="http://schemas.microsoft.com/office/drawing/2014/main" id="{C4BA888D-E574-44AF-8CD3-FB931304A9B0}"/>
                </a:ext>
              </a:extLst>
            </p:cNvPr>
            <p:cNvSpPr/>
            <p:nvPr/>
          </p:nvSpPr>
          <p:spPr>
            <a:xfrm>
              <a:off x="7290390" y="2440868"/>
              <a:ext cx="792000" cy="684000"/>
            </a:xfrm>
            <a:prstGeom prst="rect">
              <a:avLst/>
            </a:prstGeom>
            <a:solidFill>
              <a:schemeClr val="bg1"/>
            </a:solidFill>
            <a:ln w="127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t"/>
            <a:lstStyle/>
            <a:p>
              <a:pPr algn="ctr"/>
              <a:endParaRPr kumimoji="1" lang="en-US" altLang="ja-JP" sz="400" dirty="0">
                <a:solidFill>
                  <a:schemeClr val="tx1"/>
                </a:solidFill>
                <a:latin typeface="メイリオ" panose="020B0604030504040204" pitchFamily="50" charset="-128"/>
                <a:ea typeface="メイリオ" panose="020B0604030504040204" pitchFamily="50" charset="-128"/>
              </a:endParaRPr>
            </a:p>
            <a:p>
              <a:pPr algn="ctr"/>
              <a:r>
                <a:rPr kumimoji="1" lang="ja-JP" altLang="en-US" sz="900" dirty="0">
                  <a:solidFill>
                    <a:schemeClr val="tx1"/>
                  </a:solidFill>
                  <a:latin typeface="メイリオ" panose="020B0604030504040204" pitchFamily="50" charset="-128"/>
                  <a:ea typeface="メイリオ" panose="020B0604030504040204" pitchFamily="50" charset="-128"/>
                </a:rPr>
                <a:t>ファイリングして保管</a:t>
              </a:r>
            </a:p>
          </p:txBody>
        </p:sp>
        <p:sp>
          <p:nvSpPr>
            <p:cNvPr id="108" name="正方形/長方形 107">
              <a:extLst>
                <a:ext uri="{FF2B5EF4-FFF2-40B4-BE49-F238E27FC236}">
                  <a16:creationId xmlns:a16="http://schemas.microsoft.com/office/drawing/2014/main" id="{BFE66BEC-02D5-45C7-908C-1CFE611A168F}"/>
                </a:ext>
              </a:extLst>
            </p:cNvPr>
            <p:cNvSpPr/>
            <p:nvPr/>
          </p:nvSpPr>
          <p:spPr>
            <a:xfrm>
              <a:off x="7290390" y="3314225"/>
              <a:ext cx="792000" cy="684000"/>
            </a:xfrm>
            <a:prstGeom prst="rect">
              <a:avLst/>
            </a:prstGeom>
            <a:solidFill>
              <a:schemeClr val="bg1"/>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t"/>
            <a:lstStyle/>
            <a:p>
              <a:pPr algn="ctr"/>
              <a:endParaRPr kumimoji="1" lang="en-US" altLang="ja-JP" sz="400" dirty="0">
                <a:solidFill>
                  <a:schemeClr val="tx1"/>
                </a:solidFill>
                <a:latin typeface="メイリオ" panose="020B0604030504040204" pitchFamily="50" charset="-128"/>
                <a:ea typeface="メイリオ" panose="020B0604030504040204" pitchFamily="50" charset="-128"/>
              </a:endParaRPr>
            </a:p>
            <a:p>
              <a:pPr algn="ctr"/>
              <a:r>
                <a:rPr kumimoji="1" lang="ja-JP" altLang="en-US" sz="900" dirty="0">
                  <a:solidFill>
                    <a:schemeClr val="tx1"/>
                  </a:solidFill>
                  <a:latin typeface="メイリオ" panose="020B0604030504040204" pitchFamily="50" charset="-128"/>
                  <a:ea typeface="メイリオ" panose="020B0604030504040204" pitchFamily="50" charset="-128"/>
                </a:rPr>
                <a:t>保管スペースは不要</a:t>
              </a:r>
            </a:p>
          </p:txBody>
        </p:sp>
        <p:sp>
          <p:nvSpPr>
            <p:cNvPr id="111" name="正方形/長方形 110">
              <a:extLst>
                <a:ext uri="{FF2B5EF4-FFF2-40B4-BE49-F238E27FC236}">
                  <a16:creationId xmlns:a16="http://schemas.microsoft.com/office/drawing/2014/main" id="{267FA56C-A496-4649-8EDB-E471FF856D71}"/>
                </a:ext>
              </a:extLst>
            </p:cNvPr>
            <p:cNvSpPr/>
            <p:nvPr/>
          </p:nvSpPr>
          <p:spPr>
            <a:xfrm>
              <a:off x="1260910" y="3304711"/>
              <a:ext cx="1188000" cy="684000"/>
            </a:xfrm>
            <a:prstGeom prst="rect">
              <a:avLst/>
            </a:prstGeom>
            <a:solidFill>
              <a:schemeClr val="bg1"/>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t"/>
            <a:lstStyle/>
            <a:p>
              <a:pPr algn="ctr"/>
              <a:endParaRPr kumimoji="1" lang="en-US" altLang="ja-JP" sz="600" dirty="0">
                <a:solidFill>
                  <a:schemeClr val="tx1"/>
                </a:solidFill>
                <a:latin typeface="メイリオ" panose="020B0604030504040204" pitchFamily="50" charset="-128"/>
                <a:ea typeface="メイリオ" panose="020B0604030504040204" pitchFamily="50" charset="-128"/>
              </a:endParaRPr>
            </a:p>
            <a:p>
              <a:pPr algn="ctr"/>
              <a:r>
                <a:rPr kumimoji="1" lang="ja-JP" altLang="en-US" sz="900" dirty="0">
                  <a:solidFill>
                    <a:schemeClr val="tx1"/>
                  </a:solidFill>
                  <a:latin typeface="メイリオ" panose="020B0604030504040204" pitchFamily="50" charset="-128"/>
                  <a:ea typeface="メイリオ" panose="020B0604030504040204" pitchFamily="50" charset="-128"/>
                </a:rPr>
                <a:t>効率化</a:t>
              </a:r>
              <a:endParaRPr lang="en-US" altLang="ja-JP" sz="1000" dirty="0">
                <a:solidFill>
                  <a:schemeClr val="tx1"/>
                </a:solidFill>
                <a:latin typeface="メイリオ" panose="020B0604030504040204" pitchFamily="50" charset="-128"/>
                <a:ea typeface="メイリオ" panose="020B0604030504040204" pitchFamily="50" charset="-128"/>
              </a:endParaRPr>
            </a:p>
          </p:txBody>
        </p:sp>
        <p:sp>
          <p:nvSpPr>
            <p:cNvPr id="40" name="矢印: 右 39">
              <a:extLst>
                <a:ext uri="{FF2B5EF4-FFF2-40B4-BE49-F238E27FC236}">
                  <a16:creationId xmlns:a16="http://schemas.microsoft.com/office/drawing/2014/main" id="{9BE14DB1-81A2-4C47-8E47-9598BF104196}"/>
                </a:ext>
              </a:extLst>
            </p:cNvPr>
            <p:cNvSpPr/>
            <p:nvPr/>
          </p:nvSpPr>
          <p:spPr>
            <a:xfrm>
              <a:off x="2484310" y="2602868"/>
              <a:ext cx="184726" cy="360000"/>
            </a:xfrm>
            <a:prstGeom prst="rightArrow">
              <a:avLst/>
            </a:prstGeom>
            <a:solidFill>
              <a:schemeClr val="accent1"/>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t"/>
            <a:lstStyle/>
            <a:p>
              <a:pPr algn="ctr"/>
              <a:endParaRPr kumimoji="1" lang="ja-JP" altLang="en-US" sz="1050" b="1" dirty="0">
                <a:solidFill>
                  <a:schemeClr val="tx1"/>
                </a:solidFill>
                <a:latin typeface="メイリオ" panose="020B0604030504040204" pitchFamily="50" charset="-128"/>
                <a:ea typeface="メイリオ" panose="020B0604030504040204" pitchFamily="50" charset="-128"/>
              </a:endParaRPr>
            </a:p>
          </p:txBody>
        </p:sp>
        <p:sp>
          <p:nvSpPr>
            <p:cNvPr id="127" name="矢印: 右 126">
              <a:extLst>
                <a:ext uri="{FF2B5EF4-FFF2-40B4-BE49-F238E27FC236}">
                  <a16:creationId xmlns:a16="http://schemas.microsoft.com/office/drawing/2014/main" id="{D94069F6-9DD3-48C7-9219-28D94043B34C}"/>
                </a:ext>
              </a:extLst>
            </p:cNvPr>
            <p:cNvSpPr/>
            <p:nvPr/>
          </p:nvSpPr>
          <p:spPr>
            <a:xfrm>
              <a:off x="2484310" y="3489146"/>
              <a:ext cx="184726" cy="360000"/>
            </a:xfrm>
            <a:prstGeom prst="rightArrow">
              <a:avLst/>
            </a:prstGeom>
            <a:solidFill>
              <a:schemeClr val="accent1"/>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t"/>
            <a:lstStyle/>
            <a:p>
              <a:pPr algn="ctr"/>
              <a:endParaRPr kumimoji="1" lang="ja-JP" altLang="en-US" sz="1050" b="1" dirty="0">
                <a:solidFill>
                  <a:schemeClr val="tx1"/>
                </a:solidFill>
                <a:latin typeface="メイリオ" panose="020B0604030504040204" pitchFamily="50" charset="-128"/>
                <a:ea typeface="メイリオ" panose="020B0604030504040204" pitchFamily="50" charset="-128"/>
              </a:endParaRPr>
            </a:p>
          </p:txBody>
        </p:sp>
        <p:sp>
          <p:nvSpPr>
            <p:cNvPr id="128" name="矢印: 右 127">
              <a:extLst>
                <a:ext uri="{FF2B5EF4-FFF2-40B4-BE49-F238E27FC236}">
                  <a16:creationId xmlns:a16="http://schemas.microsoft.com/office/drawing/2014/main" id="{40F4F210-5E40-44A1-A8AD-332A0EE0F8BB}"/>
                </a:ext>
              </a:extLst>
            </p:cNvPr>
            <p:cNvSpPr/>
            <p:nvPr/>
          </p:nvSpPr>
          <p:spPr>
            <a:xfrm>
              <a:off x="7047295" y="2602868"/>
              <a:ext cx="180000" cy="360000"/>
            </a:xfrm>
            <a:prstGeom prst="rightArrow">
              <a:avLst/>
            </a:prstGeom>
            <a:solidFill>
              <a:schemeClr val="accent1"/>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t"/>
            <a:lstStyle/>
            <a:p>
              <a:pPr algn="ctr"/>
              <a:endParaRPr kumimoji="1" lang="ja-JP" altLang="en-US" sz="1050" b="1" dirty="0">
                <a:solidFill>
                  <a:schemeClr val="tx1"/>
                </a:solidFill>
                <a:latin typeface="メイリオ" panose="020B0604030504040204" pitchFamily="50" charset="-128"/>
                <a:ea typeface="メイリオ" panose="020B0604030504040204" pitchFamily="50" charset="-128"/>
              </a:endParaRPr>
            </a:p>
          </p:txBody>
        </p:sp>
        <p:sp>
          <p:nvSpPr>
            <p:cNvPr id="129" name="矢印: 右 128">
              <a:extLst>
                <a:ext uri="{FF2B5EF4-FFF2-40B4-BE49-F238E27FC236}">
                  <a16:creationId xmlns:a16="http://schemas.microsoft.com/office/drawing/2014/main" id="{BD72FD0A-214B-4152-957B-8B095096DC61}"/>
                </a:ext>
              </a:extLst>
            </p:cNvPr>
            <p:cNvSpPr/>
            <p:nvPr/>
          </p:nvSpPr>
          <p:spPr>
            <a:xfrm>
              <a:off x="7041326" y="3522804"/>
              <a:ext cx="180000" cy="360000"/>
            </a:xfrm>
            <a:prstGeom prst="rightArrow">
              <a:avLst/>
            </a:prstGeom>
            <a:solidFill>
              <a:schemeClr val="accent1"/>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t"/>
            <a:lstStyle/>
            <a:p>
              <a:pPr algn="ctr"/>
              <a:endParaRPr kumimoji="1" lang="ja-JP" altLang="en-US" sz="1050" b="1" dirty="0">
                <a:solidFill>
                  <a:schemeClr val="tx1"/>
                </a:solidFill>
                <a:latin typeface="メイリオ" panose="020B0604030504040204" pitchFamily="50" charset="-128"/>
                <a:ea typeface="メイリオ" panose="020B0604030504040204" pitchFamily="50" charset="-128"/>
              </a:endParaRPr>
            </a:p>
          </p:txBody>
        </p:sp>
        <p:pic>
          <p:nvPicPr>
            <p:cNvPr id="24" name="図 23">
              <a:extLst>
                <a:ext uri="{FF2B5EF4-FFF2-40B4-BE49-F238E27FC236}">
                  <a16:creationId xmlns:a16="http://schemas.microsoft.com/office/drawing/2014/main" id="{60498524-6F87-4E1C-B076-6D3DDB17518A}"/>
                </a:ext>
              </a:extLst>
            </p:cNvPr>
            <p:cNvPicPr>
              <a:picLocks noChangeAspect="1"/>
            </p:cNvPicPr>
            <p:nvPr/>
          </p:nvPicPr>
          <p:blipFill rotWithShape="1">
            <a:blip r:embed="rId14" cstate="print">
              <a:extLst>
                <a:ext uri="{28A0092B-C50C-407E-A947-70E740481C1C}">
                  <a14:useLocalDpi xmlns:a14="http://schemas.microsoft.com/office/drawing/2010/main" val="0"/>
                </a:ext>
              </a:extLst>
            </a:blip>
            <a:srcRect b="52470"/>
            <a:stretch/>
          </p:blipFill>
          <p:spPr>
            <a:xfrm>
              <a:off x="1284707" y="2850148"/>
              <a:ext cx="244279" cy="244658"/>
            </a:xfrm>
            <a:prstGeom prst="rect">
              <a:avLst/>
            </a:prstGeom>
          </p:spPr>
        </p:pic>
        <p:pic>
          <p:nvPicPr>
            <p:cNvPr id="37" name="図 36">
              <a:extLst>
                <a:ext uri="{FF2B5EF4-FFF2-40B4-BE49-F238E27FC236}">
                  <a16:creationId xmlns:a16="http://schemas.microsoft.com/office/drawing/2014/main" id="{60DB0EB2-E0B3-4F5F-A9B0-826D9AFFF1AB}"/>
                </a:ext>
              </a:extLst>
            </p:cNvPr>
            <p:cNvPicPr>
              <a:picLocks noChangeAspect="1"/>
            </p:cNvPicPr>
            <p:nvPr/>
          </p:nvPicPr>
          <p:blipFill>
            <a:blip r:embed="rId15"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1306847" y="3736689"/>
              <a:ext cx="252030" cy="219996"/>
            </a:xfrm>
            <a:prstGeom prst="rect">
              <a:avLst/>
            </a:prstGeom>
          </p:spPr>
        </p:pic>
        <p:sp>
          <p:nvSpPr>
            <p:cNvPr id="75" name="正方形/長方形 74">
              <a:extLst>
                <a:ext uri="{FF2B5EF4-FFF2-40B4-BE49-F238E27FC236}">
                  <a16:creationId xmlns:a16="http://schemas.microsoft.com/office/drawing/2014/main" id="{55DE464E-FBB1-4A05-B6A9-AEC6B76EB4E5}"/>
                </a:ext>
              </a:extLst>
            </p:cNvPr>
            <p:cNvSpPr/>
            <p:nvPr/>
          </p:nvSpPr>
          <p:spPr>
            <a:xfrm>
              <a:off x="3064777" y="3314225"/>
              <a:ext cx="1116000" cy="684000"/>
            </a:xfrm>
            <a:prstGeom prst="rect">
              <a:avLst/>
            </a:prstGeom>
            <a:solidFill>
              <a:schemeClr val="bg1"/>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t"/>
            <a:lstStyle/>
            <a:p>
              <a:pPr algn="ctr"/>
              <a:endParaRPr kumimoji="1" lang="en-US" altLang="ja-JP" sz="600" dirty="0">
                <a:solidFill>
                  <a:schemeClr val="tx1"/>
                </a:solidFill>
                <a:latin typeface="メイリオ" panose="020B0604030504040204" pitchFamily="50" charset="-128"/>
                <a:ea typeface="メイリオ" panose="020B0604030504040204" pitchFamily="50" charset="-128"/>
              </a:endParaRPr>
            </a:p>
            <a:p>
              <a:pPr algn="ctr"/>
              <a:r>
                <a:rPr kumimoji="1" lang="ja-JP" altLang="en-US" sz="900" dirty="0">
                  <a:solidFill>
                    <a:schemeClr val="tx1"/>
                  </a:solidFill>
                  <a:latin typeface="メイリオ" panose="020B0604030504040204" pitchFamily="50" charset="-128"/>
                  <a:ea typeface="メイリオ" panose="020B0604030504040204" pitchFamily="50" charset="-128"/>
                </a:rPr>
                <a:t>効率化</a:t>
              </a:r>
              <a:endParaRPr kumimoji="1" lang="ja-JP" altLang="en-US" sz="800" dirty="0">
                <a:solidFill>
                  <a:schemeClr val="tx1"/>
                </a:solidFill>
                <a:latin typeface="メイリオ" panose="020B0604030504040204" pitchFamily="50" charset="-128"/>
                <a:ea typeface="メイリオ" panose="020B0604030504040204" pitchFamily="50" charset="-128"/>
              </a:endParaRPr>
            </a:p>
          </p:txBody>
        </p:sp>
        <p:sp>
          <p:nvSpPr>
            <p:cNvPr id="47" name="大かっこ 46">
              <a:extLst>
                <a:ext uri="{FF2B5EF4-FFF2-40B4-BE49-F238E27FC236}">
                  <a16:creationId xmlns:a16="http://schemas.microsoft.com/office/drawing/2014/main" id="{2E150894-5832-4D9C-9247-3AF452479ADF}"/>
                </a:ext>
              </a:extLst>
            </p:cNvPr>
            <p:cNvSpPr/>
            <p:nvPr/>
          </p:nvSpPr>
          <p:spPr>
            <a:xfrm>
              <a:off x="1644797" y="3601282"/>
              <a:ext cx="779740" cy="285278"/>
            </a:xfrm>
            <a:prstGeom prst="bracketPair">
              <a:avLst/>
            </a:prstGeom>
            <a:ln w="6350">
              <a:solidFill>
                <a:schemeClr val="tx1"/>
              </a:solidFill>
            </a:ln>
          </p:spPr>
          <p:style>
            <a:lnRef idx="1">
              <a:schemeClr val="accent1"/>
            </a:lnRef>
            <a:fillRef idx="0">
              <a:schemeClr val="accent1"/>
            </a:fillRef>
            <a:effectRef idx="0">
              <a:schemeClr val="accent1"/>
            </a:effectRef>
            <a:fontRef idx="minor">
              <a:schemeClr val="tx1"/>
            </a:fontRef>
          </p:style>
          <p:txBody>
            <a:bodyPr lIns="0" rIns="0" rtlCol="0" anchor="ctr"/>
            <a:lstStyle/>
            <a:p>
              <a:pPr algn="ctr"/>
              <a:r>
                <a:rPr kumimoji="1" lang="ja-JP" altLang="en-US" sz="700" dirty="0">
                  <a:latin typeface="メイリオ" panose="020B0604030504040204" pitchFamily="50" charset="-128"/>
                  <a:ea typeface="メイリオ" panose="020B0604030504040204" pitchFamily="50" charset="-128"/>
                </a:rPr>
                <a:t>事前共有で会議前</a:t>
              </a:r>
            </a:p>
            <a:p>
              <a:pPr algn="ctr"/>
              <a:r>
                <a:rPr kumimoji="1" lang="ja-JP" altLang="en-US" sz="700" dirty="0">
                  <a:latin typeface="メイリオ" panose="020B0604030504040204" pitchFamily="50" charset="-128"/>
                  <a:ea typeface="メイリオ" panose="020B0604030504040204" pitchFamily="50" charset="-128"/>
                </a:rPr>
                <a:t>に事前参照も可能</a:t>
              </a:r>
            </a:p>
          </p:txBody>
        </p:sp>
        <p:sp>
          <p:nvSpPr>
            <p:cNvPr id="48" name="正方形/長方形 47">
              <a:extLst>
                <a:ext uri="{FF2B5EF4-FFF2-40B4-BE49-F238E27FC236}">
                  <a16:creationId xmlns:a16="http://schemas.microsoft.com/office/drawing/2014/main" id="{3B37F93B-7F52-45C3-AD07-40608B290610}"/>
                </a:ext>
              </a:extLst>
            </p:cNvPr>
            <p:cNvSpPr/>
            <p:nvPr/>
          </p:nvSpPr>
          <p:spPr>
            <a:xfrm>
              <a:off x="836585" y="1977299"/>
              <a:ext cx="1611237" cy="180000"/>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t"/>
            <a:lstStyle/>
            <a:p>
              <a:pPr algn="ctr"/>
              <a:r>
                <a:rPr kumimoji="1" lang="ja-JP" altLang="en-US" sz="1000" dirty="0">
                  <a:solidFill>
                    <a:schemeClr val="tx1"/>
                  </a:solidFill>
                  <a:latin typeface="メイリオ" panose="020B0604030504040204" pitchFamily="50" charset="-128"/>
                  <a:ea typeface="メイリオ" panose="020B0604030504040204" pitchFamily="50" charset="-128"/>
                </a:rPr>
                <a:t>資料準備（印刷配布）</a:t>
              </a:r>
            </a:p>
          </p:txBody>
        </p:sp>
        <p:sp>
          <p:nvSpPr>
            <p:cNvPr id="86" name="正方形/長方形 85">
              <a:extLst>
                <a:ext uri="{FF2B5EF4-FFF2-40B4-BE49-F238E27FC236}">
                  <a16:creationId xmlns:a16="http://schemas.microsoft.com/office/drawing/2014/main" id="{91902BDC-8919-45E9-A592-54BFF5252D30}"/>
                </a:ext>
              </a:extLst>
            </p:cNvPr>
            <p:cNvSpPr/>
            <p:nvPr/>
          </p:nvSpPr>
          <p:spPr>
            <a:xfrm>
              <a:off x="7290390" y="1977300"/>
              <a:ext cx="1647095" cy="180000"/>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t"/>
            <a:lstStyle/>
            <a:p>
              <a:pPr algn="ctr"/>
              <a:r>
                <a:rPr kumimoji="1" lang="ja-JP" altLang="en-US" sz="1000" dirty="0">
                  <a:solidFill>
                    <a:schemeClr val="tx1"/>
                  </a:solidFill>
                  <a:latin typeface="メイリオ" panose="020B0604030504040204" pitchFamily="50" charset="-128"/>
                  <a:ea typeface="メイリオ" panose="020B0604030504040204" pitchFamily="50" charset="-128"/>
                </a:rPr>
                <a:t>資料保管や検索性</a:t>
              </a:r>
            </a:p>
          </p:txBody>
        </p:sp>
        <p:sp>
          <p:nvSpPr>
            <p:cNvPr id="87" name="正方形/長方形 86">
              <a:extLst>
                <a:ext uri="{FF2B5EF4-FFF2-40B4-BE49-F238E27FC236}">
                  <a16:creationId xmlns:a16="http://schemas.microsoft.com/office/drawing/2014/main" id="{FCABCAB8-7286-44F4-9461-D0814C77D314}"/>
                </a:ext>
              </a:extLst>
            </p:cNvPr>
            <p:cNvSpPr/>
            <p:nvPr/>
          </p:nvSpPr>
          <p:spPr>
            <a:xfrm>
              <a:off x="2701726" y="1984452"/>
              <a:ext cx="4248000" cy="180000"/>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t"/>
            <a:lstStyle/>
            <a:p>
              <a:pPr algn="ctr"/>
              <a:r>
                <a:rPr kumimoji="1" lang="ja-JP" altLang="en-US" sz="1000" dirty="0">
                  <a:solidFill>
                    <a:schemeClr val="tx1"/>
                  </a:solidFill>
                  <a:latin typeface="メイリオ" panose="020B0604030504040204" pitchFamily="50" charset="-128"/>
                  <a:ea typeface="メイリオ" panose="020B0604030504040204" pitchFamily="50" charset="-128"/>
                </a:rPr>
                <a:t>資料閲覧性や修正対応</a:t>
              </a:r>
            </a:p>
          </p:txBody>
        </p:sp>
        <p:sp>
          <p:nvSpPr>
            <p:cNvPr id="88" name="正方形/長方形 87">
              <a:extLst>
                <a:ext uri="{FF2B5EF4-FFF2-40B4-BE49-F238E27FC236}">
                  <a16:creationId xmlns:a16="http://schemas.microsoft.com/office/drawing/2014/main" id="{C8D12BD3-F907-4F36-8917-7BE60EB5BD56}"/>
                </a:ext>
              </a:extLst>
            </p:cNvPr>
            <p:cNvSpPr/>
            <p:nvPr/>
          </p:nvSpPr>
          <p:spPr>
            <a:xfrm>
              <a:off x="2732228" y="2199666"/>
              <a:ext cx="1476586" cy="239224"/>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algn="ctr"/>
              <a:r>
                <a:rPr kumimoji="1" lang="ja-JP" altLang="en-US" sz="1000" dirty="0">
                  <a:solidFill>
                    <a:schemeClr val="tx1"/>
                  </a:solidFill>
                  <a:latin typeface="メイリオ" panose="020B0604030504040204" pitchFamily="50" charset="-128"/>
                  <a:ea typeface="メイリオ" panose="020B0604030504040204" pitchFamily="50" charset="-128"/>
                </a:rPr>
                <a:t>間違い発見</a:t>
              </a:r>
            </a:p>
          </p:txBody>
        </p:sp>
        <p:sp>
          <p:nvSpPr>
            <p:cNvPr id="89" name="正方形/長方形 88">
              <a:extLst>
                <a:ext uri="{FF2B5EF4-FFF2-40B4-BE49-F238E27FC236}">
                  <a16:creationId xmlns:a16="http://schemas.microsoft.com/office/drawing/2014/main" id="{665AB53E-2CAD-48B9-B42E-4F1B94C30483}"/>
                </a:ext>
              </a:extLst>
            </p:cNvPr>
            <p:cNvSpPr/>
            <p:nvPr/>
          </p:nvSpPr>
          <p:spPr>
            <a:xfrm>
              <a:off x="4430152" y="2197235"/>
              <a:ext cx="1296000" cy="26402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algn="ctr">
                <a:lnSpc>
                  <a:spcPts val="900"/>
                </a:lnSpc>
              </a:pPr>
              <a:r>
                <a:rPr kumimoji="1" lang="ja-JP" altLang="en-US" sz="800" dirty="0">
                  <a:solidFill>
                    <a:schemeClr val="tx1"/>
                  </a:solidFill>
                  <a:latin typeface="メイリオ" panose="020B0604030504040204" pitchFamily="50" charset="-128"/>
                  <a:ea typeface="メイリオ" panose="020B0604030504040204" pitchFamily="50" charset="-128"/>
                </a:rPr>
                <a:t>文字や図画小さい、</a:t>
              </a:r>
              <a:endParaRPr kumimoji="1" lang="en-US" altLang="ja-JP" sz="800" dirty="0">
                <a:solidFill>
                  <a:schemeClr val="tx1"/>
                </a:solidFill>
                <a:latin typeface="メイリオ" panose="020B0604030504040204" pitchFamily="50" charset="-128"/>
                <a:ea typeface="メイリオ" panose="020B0604030504040204" pitchFamily="50" charset="-128"/>
              </a:endParaRPr>
            </a:p>
            <a:p>
              <a:pPr algn="ctr">
                <a:lnSpc>
                  <a:spcPts val="900"/>
                </a:lnSpc>
              </a:pPr>
              <a:r>
                <a:rPr kumimoji="1" lang="ja-JP" altLang="en-US" sz="800" dirty="0">
                  <a:solidFill>
                    <a:schemeClr val="tx1"/>
                  </a:solidFill>
                  <a:latin typeface="メイリオ" panose="020B0604030504040204" pitchFamily="50" charset="-128"/>
                  <a:ea typeface="メイリオ" panose="020B0604030504040204" pitchFamily="50" charset="-128"/>
                </a:rPr>
                <a:t>見にくい</a:t>
              </a:r>
            </a:p>
          </p:txBody>
        </p:sp>
        <p:sp>
          <p:nvSpPr>
            <p:cNvPr id="90" name="正方形/長方形 89">
              <a:extLst>
                <a:ext uri="{FF2B5EF4-FFF2-40B4-BE49-F238E27FC236}">
                  <a16:creationId xmlns:a16="http://schemas.microsoft.com/office/drawing/2014/main" id="{AE10281F-1E37-4D69-B4FB-764DEB89BEB3}"/>
                </a:ext>
              </a:extLst>
            </p:cNvPr>
            <p:cNvSpPr/>
            <p:nvPr/>
          </p:nvSpPr>
          <p:spPr>
            <a:xfrm>
              <a:off x="5879073" y="2222890"/>
              <a:ext cx="1088911" cy="21600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algn="ctr">
                <a:lnSpc>
                  <a:spcPts val="900"/>
                </a:lnSpc>
              </a:pPr>
              <a:r>
                <a:rPr kumimoji="1" lang="ja-JP" altLang="en-US" sz="800" dirty="0">
                  <a:solidFill>
                    <a:schemeClr val="tx1"/>
                  </a:solidFill>
                  <a:latin typeface="メイリオ" panose="020B0604030504040204" pitchFamily="50" charset="-128"/>
                  <a:ea typeface="メイリオ" panose="020B0604030504040204" pitchFamily="50" charset="-128"/>
                </a:rPr>
                <a:t>メモ共有の</a:t>
              </a:r>
              <a:endParaRPr kumimoji="1" lang="en-US" altLang="ja-JP" sz="800" dirty="0">
                <a:solidFill>
                  <a:schemeClr val="tx1"/>
                </a:solidFill>
                <a:latin typeface="メイリオ" panose="020B0604030504040204" pitchFamily="50" charset="-128"/>
                <a:ea typeface="メイリオ" panose="020B0604030504040204" pitchFamily="50" charset="-128"/>
              </a:endParaRPr>
            </a:p>
            <a:p>
              <a:pPr algn="ctr">
                <a:lnSpc>
                  <a:spcPts val="900"/>
                </a:lnSpc>
              </a:pPr>
              <a:r>
                <a:rPr kumimoji="1" lang="ja-JP" altLang="en-US" sz="800" dirty="0">
                  <a:solidFill>
                    <a:schemeClr val="tx1"/>
                  </a:solidFill>
                  <a:latin typeface="メイリオ" panose="020B0604030504040204" pitchFamily="50" charset="-128"/>
                  <a:ea typeface="メイリオ" panose="020B0604030504040204" pitchFamily="50" charset="-128"/>
                </a:rPr>
                <a:t>しやすさ</a:t>
              </a:r>
            </a:p>
          </p:txBody>
        </p:sp>
        <p:sp>
          <p:nvSpPr>
            <p:cNvPr id="91" name="正方形/長方形 90">
              <a:extLst>
                <a:ext uri="{FF2B5EF4-FFF2-40B4-BE49-F238E27FC236}">
                  <a16:creationId xmlns:a16="http://schemas.microsoft.com/office/drawing/2014/main" id="{5089747E-9C44-4779-8FFE-E8D14B35BA62}"/>
                </a:ext>
              </a:extLst>
            </p:cNvPr>
            <p:cNvSpPr/>
            <p:nvPr/>
          </p:nvSpPr>
          <p:spPr>
            <a:xfrm>
              <a:off x="8145485" y="2440868"/>
              <a:ext cx="792000" cy="684000"/>
            </a:xfrm>
            <a:prstGeom prst="rect">
              <a:avLst/>
            </a:prstGeom>
            <a:solidFill>
              <a:schemeClr val="bg1"/>
            </a:solidFill>
            <a:ln w="127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t"/>
            <a:lstStyle/>
            <a:p>
              <a:pPr algn="ctr"/>
              <a:endParaRPr kumimoji="1" lang="en-US" altLang="ja-JP" sz="400" dirty="0">
                <a:solidFill>
                  <a:schemeClr val="tx1"/>
                </a:solidFill>
                <a:latin typeface="メイリオ" panose="020B0604030504040204" pitchFamily="50" charset="-128"/>
                <a:ea typeface="メイリオ" panose="020B0604030504040204" pitchFamily="50" charset="-128"/>
              </a:endParaRPr>
            </a:p>
            <a:p>
              <a:pPr algn="ctr"/>
              <a:r>
                <a:rPr kumimoji="1" lang="ja-JP" altLang="en-US" sz="900" dirty="0">
                  <a:solidFill>
                    <a:schemeClr val="tx1"/>
                  </a:solidFill>
                  <a:latin typeface="メイリオ" panose="020B0604030504040204" pitchFamily="50" charset="-128"/>
                  <a:ea typeface="メイリオ" panose="020B0604030504040204" pitchFamily="50" charset="-128"/>
                </a:rPr>
                <a:t>時間が経つ</a:t>
              </a:r>
              <a:endParaRPr kumimoji="1" lang="en-US" altLang="ja-JP" sz="900" dirty="0">
                <a:solidFill>
                  <a:schemeClr val="tx1"/>
                </a:solidFill>
                <a:latin typeface="メイリオ" panose="020B0604030504040204" pitchFamily="50" charset="-128"/>
                <a:ea typeface="メイリオ" panose="020B0604030504040204" pitchFamily="50" charset="-128"/>
              </a:endParaRPr>
            </a:p>
            <a:p>
              <a:pPr algn="ctr"/>
              <a:r>
                <a:rPr kumimoji="1" lang="ja-JP" altLang="en-US" sz="900" dirty="0">
                  <a:solidFill>
                    <a:schemeClr val="tx1"/>
                  </a:solidFill>
                  <a:latin typeface="メイリオ" panose="020B0604030504040204" pitchFamily="50" charset="-128"/>
                  <a:ea typeface="メイリオ" panose="020B0604030504040204" pitchFamily="50" charset="-128"/>
                </a:rPr>
                <a:t>ほど困難</a:t>
              </a:r>
            </a:p>
          </p:txBody>
        </p:sp>
        <p:sp>
          <p:nvSpPr>
            <p:cNvPr id="92" name="正方形/長方形 91">
              <a:extLst>
                <a:ext uri="{FF2B5EF4-FFF2-40B4-BE49-F238E27FC236}">
                  <a16:creationId xmlns:a16="http://schemas.microsoft.com/office/drawing/2014/main" id="{571DA44D-5CB6-4149-A389-B6696B2E13BD}"/>
                </a:ext>
              </a:extLst>
            </p:cNvPr>
            <p:cNvSpPr/>
            <p:nvPr/>
          </p:nvSpPr>
          <p:spPr>
            <a:xfrm>
              <a:off x="8145485" y="3314225"/>
              <a:ext cx="792000" cy="684000"/>
            </a:xfrm>
            <a:prstGeom prst="rect">
              <a:avLst/>
            </a:prstGeom>
            <a:solidFill>
              <a:schemeClr val="bg1"/>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t"/>
            <a:lstStyle/>
            <a:p>
              <a:pPr algn="ctr"/>
              <a:endParaRPr kumimoji="1" lang="en-US" altLang="ja-JP" sz="400" dirty="0">
                <a:solidFill>
                  <a:schemeClr val="tx1"/>
                </a:solidFill>
                <a:latin typeface="メイリオ" panose="020B0604030504040204" pitchFamily="50" charset="-128"/>
                <a:ea typeface="メイリオ" panose="020B0604030504040204" pitchFamily="50" charset="-128"/>
              </a:endParaRPr>
            </a:p>
            <a:p>
              <a:pPr algn="ctr"/>
              <a:r>
                <a:rPr kumimoji="1" lang="ja-JP" altLang="en-US" sz="900" dirty="0">
                  <a:solidFill>
                    <a:schemeClr val="tx1"/>
                  </a:solidFill>
                  <a:latin typeface="メイリオ" panose="020B0604030504040204" pitchFamily="50" charset="-128"/>
                  <a:ea typeface="メイリオ" panose="020B0604030504040204" pitchFamily="50" charset="-128"/>
                </a:rPr>
                <a:t>テキスト検索等が可能</a:t>
              </a:r>
            </a:p>
          </p:txBody>
        </p:sp>
        <p:sp>
          <p:nvSpPr>
            <p:cNvPr id="93" name="正方形/長方形 92">
              <a:extLst>
                <a:ext uri="{FF2B5EF4-FFF2-40B4-BE49-F238E27FC236}">
                  <a16:creationId xmlns:a16="http://schemas.microsoft.com/office/drawing/2014/main" id="{0F37EE6F-6FB9-45A3-9808-012321D8DDEF}"/>
                </a:ext>
              </a:extLst>
            </p:cNvPr>
            <p:cNvSpPr/>
            <p:nvPr/>
          </p:nvSpPr>
          <p:spPr>
            <a:xfrm>
              <a:off x="7346404" y="2214438"/>
              <a:ext cx="690981" cy="269457"/>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t"/>
            <a:lstStyle/>
            <a:p>
              <a:pPr algn="ctr"/>
              <a:r>
                <a:rPr kumimoji="1" lang="ja-JP" altLang="en-US" sz="1000" dirty="0">
                  <a:solidFill>
                    <a:schemeClr val="tx1"/>
                  </a:solidFill>
                  <a:latin typeface="メイリオ" panose="020B0604030504040204" pitchFamily="50" charset="-128"/>
                  <a:ea typeface="メイリオ" panose="020B0604030504040204" pitchFamily="50" charset="-128"/>
                </a:rPr>
                <a:t>保管性</a:t>
              </a:r>
            </a:p>
          </p:txBody>
        </p:sp>
        <p:sp>
          <p:nvSpPr>
            <p:cNvPr id="94" name="正方形/長方形 93">
              <a:extLst>
                <a:ext uri="{FF2B5EF4-FFF2-40B4-BE49-F238E27FC236}">
                  <a16:creationId xmlns:a16="http://schemas.microsoft.com/office/drawing/2014/main" id="{2381D401-31A3-4D36-AE33-C2CEBDB05BEB}"/>
                </a:ext>
              </a:extLst>
            </p:cNvPr>
            <p:cNvSpPr/>
            <p:nvPr/>
          </p:nvSpPr>
          <p:spPr>
            <a:xfrm>
              <a:off x="8138072" y="2214438"/>
              <a:ext cx="781544" cy="269457"/>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t"/>
            <a:lstStyle/>
            <a:p>
              <a:pPr algn="ctr"/>
              <a:r>
                <a:rPr kumimoji="1" lang="ja-JP" altLang="en-US" sz="1000" dirty="0">
                  <a:solidFill>
                    <a:schemeClr val="tx1"/>
                  </a:solidFill>
                  <a:latin typeface="メイリオ" panose="020B0604030504040204" pitchFamily="50" charset="-128"/>
                  <a:ea typeface="メイリオ" panose="020B0604030504040204" pitchFamily="50" charset="-128"/>
                </a:rPr>
                <a:t>検索性</a:t>
              </a:r>
            </a:p>
          </p:txBody>
        </p:sp>
        <p:sp>
          <p:nvSpPr>
            <p:cNvPr id="95" name="正方形/長方形 94">
              <a:extLst>
                <a:ext uri="{FF2B5EF4-FFF2-40B4-BE49-F238E27FC236}">
                  <a16:creationId xmlns:a16="http://schemas.microsoft.com/office/drawing/2014/main" id="{C32BCAC7-13D0-40C7-98DB-CDA81EFB8CF7}"/>
                </a:ext>
              </a:extLst>
            </p:cNvPr>
            <p:cNvSpPr/>
            <p:nvPr/>
          </p:nvSpPr>
          <p:spPr>
            <a:xfrm>
              <a:off x="836585" y="2436111"/>
              <a:ext cx="319179" cy="155260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eaVert" lIns="72000" rIns="72000" rtlCol="0" anchor="ctr"/>
            <a:lstStyle/>
            <a:p>
              <a:pPr algn="ctr"/>
              <a:r>
                <a:rPr kumimoji="1" lang="ja-JP" altLang="en-US" sz="900" dirty="0">
                  <a:solidFill>
                    <a:schemeClr val="tx1"/>
                  </a:solidFill>
                  <a:latin typeface="メイリオ" panose="020B0604030504040204" pitchFamily="50" charset="-128"/>
                  <a:ea typeface="メイリオ" panose="020B0604030504040204" pitchFamily="50" charset="-128"/>
                </a:rPr>
                <a:t>資料データを作成、</a:t>
              </a:r>
              <a:endParaRPr kumimoji="1" lang="en-US" altLang="ja-JP" sz="900" dirty="0">
                <a:solidFill>
                  <a:schemeClr val="tx1"/>
                </a:solidFill>
                <a:latin typeface="メイリオ" panose="020B0604030504040204" pitchFamily="50" charset="-128"/>
                <a:ea typeface="メイリオ" panose="020B0604030504040204" pitchFamily="50" charset="-128"/>
              </a:endParaRPr>
            </a:p>
            <a:p>
              <a:pPr algn="ctr"/>
              <a:r>
                <a:rPr kumimoji="1" lang="ja-JP" altLang="en-US" sz="900" dirty="0">
                  <a:solidFill>
                    <a:schemeClr val="tx1"/>
                  </a:solidFill>
                  <a:latin typeface="メイリオ" panose="020B0604030504040204" pitchFamily="50" charset="-128"/>
                  <a:ea typeface="メイリオ" panose="020B0604030504040204" pitchFamily="50" charset="-128"/>
                </a:rPr>
                <a:t>指定場所に保存</a:t>
              </a:r>
            </a:p>
          </p:txBody>
        </p:sp>
        <p:sp>
          <p:nvSpPr>
            <p:cNvPr id="98" name="正方形/長方形 97">
              <a:extLst>
                <a:ext uri="{FF2B5EF4-FFF2-40B4-BE49-F238E27FC236}">
                  <a16:creationId xmlns:a16="http://schemas.microsoft.com/office/drawing/2014/main" id="{9E4593E8-4C66-4F6E-BD78-5F5B802B793F}"/>
                </a:ext>
              </a:extLst>
            </p:cNvPr>
            <p:cNvSpPr/>
            <p:nvPr/>
          </p:nvSpPr>
          <p:spPr>
            <a:xfrm>
              <a:off x="2701727" y="3314225"/>
              <a:ext cx="319179" cy="68400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eaVert" lIns="72000" rIns="72000" rtlCol="0" anchor="ctr"/>
            <a:lstStyle/>
            <a:p>
              <a:pPr algn="ctr"/>
              <a:r>
                <a:rPr kumimoji="1" lang="ja-JP" altLang="en-US" sz="900" dirty="0">
                  <a:solidFill>
                    <a:schemeClr val="tx1"/>
                  </a:solidFill>
                  <a:latin typeface="メイリオ" panose="020B0604030504040204" pitchFamily="50" charset="-128"/>
                  <a:ea typeface="メイリオ" panose="020B0604030504040204" pitchFamily="50" charset="-128"/>
                </a:rPr>
                <a:t>データ修正</a:t>
              </a:r>
            </a:p>
          </p:txBody>
        </p:sp>
        <p:sp>
          <p:nvSpPr>
            <p:cNvPr id="104" name="大かっこ 103">
              <a:extLst>
                <a:ext uri="{FF2B5EF4-FFF2-40B4-BE49-F238E27FC236}">
                  <a16:creationId xmlns:a16="http://schemas.microsoft.com/office/drawing/2014/main" id="{F05AB66E-523A-4899-B8EE-83831581735F}"/>
                </a:ext>
              </a:extLst>
            </p:cNvPr>
            <p:cNvSpPr/>
            <p:nvPr/>
          </p:nvSpPr>
          <p:spPr>
            <a:xfrm>
              <a:off x="3443060" y="3601282"/>
              <a:ext cx="664686" cy="269457"/>
            </a:xfrm>
            <a:prstGeom prst="bracketPair">
              <a:avLst/>
            </a:prstGeom>
            <a:ln w="6350">
              <a:solidFill>
                <a:schemeClr val="tx1"/>
              </a:solidFill>
            </a:ln>
          </p:spPr>
          <p:style>
            <a:lnRef idx="1">
              <a:schemeClr val="accent1"/>
            </a:lnRef>
            <a:fillRef idx="0">
              <a:schemeClr val="accent1"/>
            </a:fillRef>
            <a:effectRef idx="0">
              <a:schemeClr val="accent1"/>
            </a:effectRef>
            <a:fontRef idx="minor">
              <a:schemeClr val="tx1"/>
            </a:fontRef>
          </p:style>
          <p:txBody>
            <a:bodyPr lIns="0" rIns="0" rtlCol="0" anchor="ctr"/>
            <a:lstStyle/>
            <a:p>
              <a:pPr algn="ctr"/>
              <a:r>
                <a:rPr kumimoji="1" lang="ja-JP" altLang="en-US" sz="700" dirty="0">
                  <a:latin typeface="メイリオ" panose="020B0604030504040204" pitchFamily="50" charset="-128"/>
                  <a:ea typeface="メイリオ" panose="020B0604030504040204" pitchFamily="50" charset="-128"/>
                </a:rPr>
                <a:t>データ修正</a:t>
              </a:r>
            </a:p>
            <a:p>
              <a:pPr algn="ctr"/>
              <a:r>
                <a:rPr kumimoji="1" lang="ja-JP" altLang="en-US" sz="700" dirty="0">
                  <a:latin typeface="メイリオ" panose="020B0604030504040204" pitchFamily="50" charset="-128"/>
                  <a:ea typeface="メイリオ" panose="020B0604030504040204" pitchFamily="50" charset="-128"/>
                </a:rPr>
                <a:t>のみで完了</a:t>
              </a:r>
            </a:p>
          </p:txBody>
        </p:sp>
        <p:pic>
          <p:nvPicPr>
            <p:cNvPr id="109" name="図 108">
              <a:extLst>
                <a:ext uri="{FF2B5EF4-FFF2-40B4-BE49-F238E27FC236}">
                  <a16:creationId xmlns:a16="http://schemas.microsoft.com/office/drawing/2014/main" id="{BCDCB6ED-32C8-42FF-BCA1-CE9F69012309}"/>
                </a:ext>
              </a:extLst>
            </p:cNvPr>
            <p:cNvPicPr>
              <a:picLocks noChangeAspect="1"/>
            </p:cNvPicPr>
            <p:nvPr/>
          </p:nvPicPr>
          <p:blipFill>
            <a:blip r:embed="rId15"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3123040" y="3736689"/>
              <a:ext cx="252030" cy="219996"/>
            </a:xfrm>
            <a:prstGeom prst="rect">
              <a:avLst/>
            </a:prstGeom>
          </p:spPr>
        </p:pic>
        <p:sp>
          <p:nvSpPr>
            <p:cNvPr id="110" name="正方形/長方形 109">
              <a:extLst>
                <a:ext uri="{FF2B5EF4-FFF2-40B4-BE49-F238E27FC236}">
                  <a16:creationId xmlns:a16="http://schemas.microsoft.com/office/drawing/2014/main" id="{096690EE-2433-4DA3-8EA1-B58A89EC148E}"/>
                </a:ext>
              </a:extLst>
            </p:cNvPr>
            <p:cNvSpPr/>
            <p:nvPr/>
          </p:nvSpPr>
          <p:spPr>
            <a:xfrm>
              <a:off x="4374520" y="3638225"/>
              <a:ext cx="1296000" cy="348354"/>
            </a:xfrm>
            <a:prstGeom prst="rect">
              <a:avLst/>
            </a:prstGeom>
            <a:solidFill>
              <a:schemeClr val="bg1"/>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36000" rIns="36000" bIns="36000" rtlCol="0" anchor="ctr"/>
            <a:lstStyle/>
            <a:p>
              <a:r>
                <a:rPr kumimoji="1" lang="ja-JP" altLang="en-US" sz="900" dirty="0">
                  <a:solidFill>
                    <a:schemeClr val="tx1"/>
                  </a:solidFill>
                  <a:latin typeface="メイリオ" panose="020B0604030504040204" pitchFamily="50" charset="-128"/>
                  <a:ea typeface="メイリオ" panose="020B0604030504040204" pitchFamily="50" charset="-128"/>
                </a:rPr>
                <a:t>     拡大が可能</a:t>
              </a:r>
              <a:endParaRPr kumimoji="1" lang="en-US" altLang="ja-JP" sz="900" dirty="0">
                <a:solidFill>
                  <a:schemeClr val="tx1"/>
                </a:solidFill>
                <a:latin typeface="メイリオ" panose="020B0604030504040204" pitchFamily="50" charset="-128"/>
                <a:ea typeface="メイリオ" panose="020B0604030504040204" pitchFamily="50" charset="-128"/>
              </a:endParaRPr>
            </a:p>
            <a:p>
              <a:pPr algn="ctr"/>
              <a:r>
                <a:rPr lang="ja-JP" altLang="en-US" sz="900" dirty="0">
                  <a:solidFill>
                    <a:schemeClr val="tx1"/>
                  </a:solidFill>
                  <a:latin typeface="メイリオ" panose="020B0604030504040204" pitchFamily="50" charset="-128"/>
                  <a:ea typeface="メイリオ" panose="020B0604030504040204" pitchFamily="50" charset="-128"/>
                </a:rPr>
                <a:t>  カラーで表示可能</a:t>
              </a:r>
              <a:endParaRPr kumimoji="1" lang="ja-JP" altLang="en-US" sz="900" dirty="0">
                <a:solidFill>
                  <a:schemeClr val="tx1"/>
                </a:solidFill>
                <a:latin typeface="メイリオ" panose="020B0604030504040204" pitchFamily="50" charset="-128"/>
                <a:ea typeface="メイリオ" panose="020B0604030504040204" pitchFamily="50" charset="-128"/>
              </a:endParaRPr>
            </a:p>
          </p:txBody>
        </p:sp>
        <p:sp>
          <p:nvSpPr>
            <p:cNvPr id="113" name="正方形/長方形 112">
              <a:extLst>
                <a:ext uri="{FF2B5EF4-FFF2-40B4-BE49-F238E27FC236}">
                  <a16:creationId xmlns:a16="http://schemas.microsoft.com/office/drawing/2014/main" id="{E1787301-989F-474B-8D90-A5B2D4AFD7B8}"/>
                </a:ext>
              </a:extLst>
            </p:cNvPr>
            <p:cNvSpPr/>
            <p:nvPr/>
          </p:nvSpPr>
          <p:spPr>
            <a:xfrm>
              <a:off x="4374520" y="2778132"/>
              <a:ext cx="1296000" cy="346594"/>
            </a:xfrm>
            <a:prstGeom prst="rect">
              <a:avLst/>
            </a:prstGeom>
            <a:solidFill>
              <a:schemeClr val="bg1"/>
            </a:solidFill>
            <a:ln w="127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36000" rIns="36000" bIns="36000" rtlCol="0" anchor="ctr"/>
            <a:lstStyle/>
            <a:p>
              <a:r>
                <a:rPr kumimoji="1" lang="ja-JP" altLang="en-US" sz="900" dirty="0">
                  <a:solidFill>
                    <a:schemeClr val="tx1"/>
                  </a:solidFill>
                  <a:latin typeface="メイリオ" panose="020B0604030504040204" pitchFamily="50" charset="-128"/>
                  <a:ea typeface="メイリオ" panose="020B0604030504040204" pitchFamily="50" charset="-128"/>
                </a:rPr>
                <a:t>     文字の潰れにじみ</a:t>
              </a:r>
              <a:endParaRPr kumimoji="1" lang="en-US" altLang="ja-JP" sz="900" dirty="0">
                <a:solidFill>
                  <a:schemeClr val="tx1"/>
                </a:solidFill>
                <a:latin typeface="メイリオ" panose="020B0604030504040204" pitchFamily="50" charset="-128"/>
                <a:ea typeface="メイリオ" panose="020B0604030504040204" pitchFamily="50" charset="-128"/>
              </a:endParaRPr>
            </a:p>
            <a:p>
              <a:r>
                <a:rPr lang="ja-JP" altLang="en-US" sz="900" dirty="0">
                  <a:solidFill>
                    <a:schemeClr val="tx1"/>
                  </a:solidFill>
                  <a:latin typeface="メイリオ" panose="020B0604030504040204" pitchFamily="50" charset="-128"/>
                  <a:ea typeface="メイリオ" panose="020B0604030504040204" pitchFamily="50" charset="-128"/>
                </a:rPr>
                <a:t>     原則白黒印刷</a:t>
              </a:r>
              <a:endParaRPr kumimoji="1" lang="ja-JP" altLang="en-US" sz="900" dirty="0">
                <a:solidFill>
                  <a:schemeClr val="tx1"/>
                </a:solidFill>
                <a:latin typeface="メイリオ" panose="020B0604030504040204" pitchFamily="50" charset="-128"/>
                <a:ea typeface="メイリオ" panose="020B0604030504040204" pitchFamily="50" charset="-128"/>
              </a:endParaRPr>
            </a:p>
          </p:txBody>
        </p:sp>
        <p:sp>
          <p:nvSpPr>
            <p:cNvPr id="114" name="正方形/長方形 113">
              <a:extLst>
                <a:ext uri="{FF2B5EF4-FFF2-40B4-BE49-F238E27FC236}">
                  <a16:creationId xmlns:a16="http://schemas.microsoft.com/office/drawing/2014/main" id="{6D5C7096-678A-497B-8C72-D26527E7D2B4}"/>
                </a:ext>
              </a:extLst>
            </p:cNvPr>
            <p:cNvSpPr/>
            <p:nvPr/>
          </p:nvSpPr>
          <p:spPr>
            <a:xfrm>
              <a:off x="4374520" y="2445625"/>
              <a:ext cx="1296000" cy="264020"/>
            </a:xfrm>
            <a:prstGeom prst="rect">
              <a:avLst/>
            </a:prstGeom>
            <a:solidFill>
              <a:schemeClr val="bg1"/>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t"/>
            <a:lstStyle/>
            <a:p>
              <a:pPr algn="r"/>
              <a:r>
                <a:rPr kumimoji="1" lang="ja-JP" altLang="en-US" sz="900" dirty="0">
                  <a:solidFill>
                    <a:schemeClr val="tx1"/>
                  </a:solidFill>
                  <a:latin typeface="メイリオ" panose="020B0604030504040204" pitchFamily="50" charset="-128"/>
                  <a:ea typeface="メイリオ" panose="020B0604030504040204" pitchFamily="50" charset="-128"/>
                </a:rPr>
                <a:t>複数並べて見やすい</a:t>
              </a:r>
            </a:p>
          </p:txBody>
        </p:sp>
        <p:sp>
          <p:nvSpPr>
            <p:cNvPr id="115" name="正方形/長方形 114">
              <a:extLst>
                <a:ext uri="{FF2B5EF4-FFF2-40B4-BE49-F238E27FC236}">
                  <a16:creationId xmlns:a16="http://schemas.microsoft.com/office/drawing/2014/main" id="{FAF17FB6-1981-4D08-9D54-2C4CD3525446}"/>
                </a:ext>
              </a:extLst>
            </p:cNvPr>
            <p:cNvSpPr/>
            <p:nvPr/>
          </p:nvSpPr>
          <p:spPr>
            <a:xfrm>
              <a:off x="4374520" y="3314225"/>
              <a:ext cx="1296000" cy="252000"/>
            </a:xfrm>
            <a:prstGeom prst="rect">
              <a:avLst/>
            </a:prstGeom>
            <a:solidFill>
              <a:schemeClr val="bg1"/>
            </a:solidFill>
            <a:ln w="127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r"/>
              <a:r>
                <a:rPr kumimoji="1" lang="ja-JP" altLang="en-US" sz="850" dirty="0">
                  <a:solidFill>
                    <a:schemeClr val="tx1"/>
                  </a:solidFill>
                  <a:latin typeface="メイリオ" panose="020B0604030504040204" pitchFamily="50" charset="-128"/>
                  <a:ea typeface="メイリオ" panose="020B0604030504040204" pitchFamily="50" charset="-128"/>
                </a:rPr>
                <a:t>  複数並べると見にくい</a:t>
              </a:r>
            </a:p>
          </p:txBody>
        </p:sp>
        <p:sp>
          <p:nvSpPr>
            <p:cNvPr id="118" name="正方形/長方形 117">
              <a:extLst>
                <a:ext uri="{FF2B5EF4-FFF2-40B4-BE49-F238E27FC236}">
                  <a16:creationId xmlns:a16="http://schemas.microsoft.com/office/drawing/2014/main" id="{203CB455-4260-4AFC-A232-3483C16779F6}"/>
                </a:ext>
              </a:extLst>
            </p:cNvPr>
            <p:cNvSpPr/>
            <p:nvPr/>
          </p:nvSpPr>
          <p:spPr>
            <a:xfrm>
              <a:off x="6277002" y="3314225"/>
              <a:ext cx="690982" cy="684000"/>
            </a:xfrm>
            <a:prstGeom prst="rect">
              <a:avLst/>
            </a:prstGeom>
            <a:solidFill>
              <a:schemeClr val="bg1"/>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t"/>
            <a:lstStyle/>
            <a:p>
              <a:pPr algn="ctr"/>
              <a:endParaRPr kumimoji="1" lang="en-US" altLang="ja-JP" sz="400" dirty="0">
                <a:solidFill>
                  <a:schemeClr val="tx1"/>
                </a:solidFill>
                <a:latin typeface="メイリオ" panose="020B0604030504040204" pitchFamily="50" charset="-128"/>
                <a:ea typeface="メイリオ" panose="020B0604030504040204" pitchFamily="50" charset="-128"/>
              </a:endParaRPr>
            </a:p>
            <a:p>
              <a:pPr algn="ctr"/>
              <a:r>
                <a:rPr kumimoji="1" lang="ja-JP" altLang="en-US" sz="900" dirty="0">
                  <a:solidFill>
                    <a:schemeClr val="tx1"/>
                  </a:solidFill>
                  <a:latin typeface="メイリオ" panose="020B0604030504040204" pitchFamily="50" charset="-128"/>
                  <a:ea typeface="メイリオ" panose="020B0604030504040204" pitchFamily="50" charset="-128"/>
                </a:rPr>
                <a:t>チャットで迅速に共有</a:t>
              </a:r>
            </a:p>
          </p:txBody>
        </p:sp>
        <p:sp>
          <p:nvSpPr>
            <p:cNvPr id="120" name="正方形/長方形 119">
              <a:extLst>
                <a:ext uri="{FF2B5EF4-FFF2-40B4-BE49-F238E27FC236}">
                  <a16:creationId xmlns:a16="http://schemas.microsoft.com/office/drawing/2014/main" id="{9F7E64F1-8EFF-4F63-B99C-8F5C0A74916C}"/>
                </a:ext>
              </a:extLst>
            </p:cNvPr>
            <p:cNvSpPr/>
            <p:nvPr/>
          </p:nvSpPr>
          <p:spPr>
            <a:xfrm>
              <a:off x="5879073" y="3314225"/>
              <a:ext cx="319179" cy="68400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eaVert" lIns="72000" rIns="72000" rtlCol="0" anchor="ctr"/>
            <a:lstStyle/>
            <a:p>
              <a:pPr algn="ctr"/>
              <a:r>
                <a:rPr kumimoji="1" lang="ja-JP" altLang="en-US" sz="900" dirty="0">
                  <a:solidFill>
                    <a:schemeClr val="tx1"/>
                  </a:solidFill>
                  <a:latin typeface="メイリオ" panose="020B0604030504040204" pitchFamily="50" charset="-128"/>
                  <a:ea typeface="メイリオ" panose="020B0604030504040204" pitchFamily="50" charset="-128"/>
                </a:rPr>
                <a:t>データ上にメモ</a:t>
              </a:r>
            </a:p>
          </p:txBody>
        </p:sp>
        <p:sp>
          <p:nvSpPr>
            <p:cNvPr id="74" name="正方形/長方形 73">
              <a:extLst>
                <a:ext uri="{FF2B5EF4-FFF2-40B4-BE49-F238E27FC236}">
                  <a16:creationId xmlns:a16="http://schemas.microsoft.com/office/drawing/2014/main" id="{42C23453-91DC-429F-A0CF-2C4E7A5C3F73}"/>
                </a:ext>
              </a:extLst>
            </p:cNvPr>
            <p:cNvSpPr/>
            <p:nvPr/>
          </p:nvSpPr>
          <p:spPr>
            <a:xfrm>
              <a:off x="3064777" y="2440868"/>
              <a:ext cx="1116000" cy="684000"/>
            </a:xfrm>
            <a:prstGeom prst="rect">
              <a:avLst/>
            </a:prstGeom>
            <a:solidFill>
              <a:schemeClr val="bg1"/>
            </a:solidFill>
            <a:ln w="127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t"/>
            <a:lstStyle/>
            <a:p>
              <a:pPr algn="r"/>
              <a:endParaRPr kumimoji="1" lang="en-US" altLang="ja-JP" sz="400" dirty="0">
                <a:solidFill>
                  <a:schemeClr val="tx1"/>
                </a:solidFill>
                <a:latin typeface="メイリオ" panose="020B0604030504040204" pitchFamily="50" charset="-128"/>
                <a:ea typeface="メイリオ" panose="020B0604030504040204" pitchFamily="50" charset="-128"/>
              </a:endParaRPr>
            </a:p>
            <a:p>
              <a:pPr algn="r"/>
              <a:r>
                <a:rPr kumimoji="1" lang="ja-JP" altLang="en-US" sz="900" dirty="0">
                  <a:solidFill>
                    <a:schemeClr val="tx1"/>
                  </a:solidFill>
                  <a:latin typeface="メイリオ" panose="020B0604030504040204" pitchFamily="50" charset="-128"/>
                  <a:ea typeface="メイリオ" panose="020B0604030504040204" pitchFamily="50" charset="-128"/>
                </a:rPr>
                <a:t>再度データ編集、</a:t>
              </a:r>
              <a:endParaRPr kumimoji="1" lang="en-US" altLang="ja-JP" sz="900" dirty="0">
                <a:solidFill>
                  <a:schemeClr val="tx1"/>
                </a:solidFill>
                <a:latin typeface="メイリオ" panose="020B0604030504040204" pitchFamily="50" charset="-128"/>
                <a:ea typeface="メイリオ" panose="020B0604030504040204" pitchFamily="50" charset="-128"/>
              </a:endParaRPr>
            </a:p>
            <a:p>
              <a:pPr algn="r"/>
              <a:r>
                <a:rPr lang="ja-JP" altLang="en-US" sz="900" dirty="0">
                  <a:solidFill>
                    <a:schemeClr val="tx1"/>
                  </a:solidFill>
                  <a:latin typeface="メイリオ" panose="020B0604030504040204" pitchFamily="50" charset="-128"/>
                  <a:ea typeface="メイリオ" panose="020B0604030504040204" pitchFamily="50" charset="-128"/>
                </a:rPr>
                <a:t>再印刷、再配付が必要</a:t>
              </a:r>
              <a:endParaRPr kumimoji="1" lang="ja-JP" altLang="en-US" sz="900" dirty="0">
                <a:solidFill>
                  <a:schemeClr val="tx1"/>
                </a:solidFill>
                <a:latin typeface="メイリオ" panose="020B0604030504040204" pitchFamily="50" charset="-128"/>
                <a:ea typeface="メイリオ" panose="020B0604030504040204" pitchFamily="50" charset="-128"/>
              </a:endParaRPr>
            </a:p>
          </p:txBody>
        </p:sp>
        <p:sp>
          <p:nvSpPr>
            <p:cNvPr id="97" name="正方形/長方形 96">
              <a:extLst>
                <a:ext uri="{FF2B5EF4-FFF2-40B4-BE49-F238E27FC236}">
                  <a16:creationId xmlns:a16="http://schemas.microsoft.com/office/drawing/2014/main" id="{91DB5B9E-0BA6-4E06-98E9-4327455E45F7}"/>
                </a:ext>
              </a:extLst>
            </p:cNvPr>
            <p:cNvSpPr/>
            <p:nvPr/>
          </p:nvSpPr>
          <p:spPr>
            <a:xfrm>
              <a:off x="2701727" y="2440868"/>
              <a:ext cx="319179" cy="68400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eaVert" lIns="72000" rIns="72000" rtlCol="0" anchor="ctr"/>
            <a:lstStyle/>
            <a:p>
              <a:pPr algn="ctr"/>
              <a:r>
                <a:rPr kumimoji="1" lang="ja-JP" altLang="en-US" sz="900" dirty="0">
                  <a:solidFill>
                    <a:schemeClr val="tx1"/>
                  </a:solidFill>
                  <a:latin typeface="メイリオ" panose="020B0604030504040204" pitchFamily="50" charset="-128"/>
                  <a:ea typeface="メイリオ" panose="020B0604030504040204" pitchFamily="50" charset="-128"/>
                </a:rPr>
                <a:t>手書き修正</a:t>
              </a:r>
            </a:p>
          </p:txBody>
        </p:sp>
        <p:pic>
          <p:nvPicPr>
            <p:cNvPr id="112" name="図 111">
              <a:extLst>
                <a:ext uri="{FF2B5EF4-FFF2-40B4-BE49-F238E27FC236}">
                  <a16:creationId xmlns:a16="http://schemas.microsoft.com/office/drawing/2014/main" id="{BE611391-3145-4F40-9FA8-B0533094D191}"/>
                </a:ext>
              </a:extLst>
            </p:cNvPr>
            <p:cNvPicPr>
              <a:picLocks noChangeAspect="1"/>
            </p:cNvPicPr>
            <p:nvPr/>
          </p:nvPicPr>
          <p:blipFill rotWithShape="1">
            <a:blip r:embed="rId14" cstate="print">
              <a:extLst>
                <a:ext uri="{28A0092B-C50C-407E-A947-70E740481C1C}">
                  <a14:useLocalDpi xmlns:a14="http://schemas.microsoft.com/office/drawing/2010/main" val="0"/>
                </a:ext>
              </a:extLst>
            </a:blip>
            <a:srcRect b="52470"/>
            <a:stretch/>
          </p:blipFill>
          <p:spPr>
            <a:xfrm>
              <a:off x="3123040" y="2850148"/>
              <a:ext cx="244279" cy="244658"/>
            </a:xfrm>
            <a:prstGeom prst="rect">
              <a:avLst/>
            </a:prstGeom>
          </p:spPr>
        </p:pic>
        <p:sp>
          <p:nvSpPr>
            <p:cNvPr id="49" name="二等辺三角形 48">
              <a:extLst>
                <a:ext uri="{FF2B5EF4-FFF2-40B4-BE49-F238E27FC236}">
                  <a16:creationId xmlns:a16="http://schemas.microsoft.com/office/drawing/2014/main" id="{78BBE219-CB12-45FE-AA43-4F6792A3FD81}"/>
                </a:ext>
              </a:extLst>
            </p:cNvPr>
            <p:cNvSpPr/>
            <p:nvPr/>
          </p:nvSpPr>
          <p:spPr>
            <a:xfrm rot="5400000">
              <a:off x="2883149" y="2788655"/>
              <a:ext cx="360000" cy="79786"/>
            </a:xfrm>
            <a:prstGeom prst="triangle">
              <a:avLst/>
            </a:prstGeom>
            <a:solidFill>
              <a:schemeClr val="accent5">
                <a:lumMod val="20000"/>
                <a:lumOff val="80000"/>
              </a:schemeClr>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t"/>
            <a:lstStyle/>
            <a:p>
              <a:pPr algn="ctr"/>
              <a:endParaRPr kumimoji="1" lang="ja-JP" altLang="en-US" sz="1050" b="1" dirty="0">
                <a:solidFill>
                  <a:schemeClr val="tx1"/>
                </a:solidFill>
                <a:latin typeface="メイリオ" panose="020B0604030504040204" pitchFamily="50" charset="-128"/>
                <a:ea typeface="メイリオ" panose="020B0604030504040204" pitchFamily="50" charset="-128"/>
              </a:endParaRPr>
            </a:p>
          </p:txBody>
        </p:sp>
        <p:sp>
          <p:nvSpPr>
            <p:cNvPr id="121" name="二等辺三角形 120">
              <a:extLst>
                <a:ext uri="{FF2B5EF4-FFF2-40B4-BE49-F238E27FC236}">
                  <a16:creationId xmlns:a16="http://schemas.microsoft.com/office/drawing/2014/main" id="{E89BF85B-996A-4E0B-911F-1DF80318A881}"/>
                </a:ext>
              </a:extLst>
            </p:cNvPr>
            <p:cNvSpPr/>
            <p:nvPr/>
          </p:nvSpPr>
          <p:spPr>
            <a:xfrm rot="5400000">
              <a:off x="2892985" y="3638452"/>
              <a:ext cx="340329" cy="79786"/>
            </a:xfrm>
            <a:prstGeom prst="triangle">
              <a:avLst/>
            </a:prstGeom>
            <a:solidFill>
              <a:schemeClr val="accent5">
                <a:lumMod val="20000"/>
                <a:lumOff val="80000"/>
              </a:schemeClr>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t"/>
            <a:lstStyle/>
            <a:p>
              <a:pPr algn="ctr"/>
              <a:endParaRPr kumimoji="1" lang="ja-JP" altLang="en-US" sz="1050" b="1" dirty="0">
                <a:solidFill>
                  <a:schemeClr val="tx1"/>
                </a:solidFill>
                <a:latin typeface="メイリオ" panose="020B0604030504040204" pitchFamily="50" charset="-128"/>
                <a:ea typeface="メイリオ" panose="020B0604030504040204" pitchFamily="50" charset="-128"/>
              </a:endParaRPr>
            </a:p>
          </p:txBody>
        </p:sp>
        <p:grpSp>
          <p:nvGrpSpPr>
            <p:cNvPr id="50" name="グループ化 49">
              <a:extLst>
                <a:ext uri="{FF2B5EF4-FFF2-40B4-BE49-F238E27FC236}">
                  <a16:creationId xmlns:a16="http://schemas.microsoft.com/office/drawing/2014/main" id="{499747CF-2F90-40DA-B046-FC39A8118920}"/>
                </a:ext>
              </a:extLst>
            </p:cNvPr>
            <p:cNvGrpSpPr/>
            <p:nvPr/>
          </p:nvGrpSpPr>
          <p:grpSpPr>
            <a:xfrm>
              <a:off x="5879073" y="2440868"/>
              <a:ext cx="1088911" cy="684000"/>
              <a:chOff x="5879073" y="2310610"/>
              <a:chExt cx="1088911" cy="684000"/>
            </a:xfrm>
          </p:grpSpPr>
          <p:sp>
            <p:nvSpPr>
              <p:cNvPr id="117" name="正方形/長方形 116">
                <a:extLst>
                  <a:ext uri="{FF2B5EF4-FFF2-40B4-BE49-F238E27FC236}">
                    <a16:creationId xmlns:a16="http://schemas.microsoft.com/office/drawing/2014/main" id="{CA5E6F18-CCC9-4203-A46F-7E9601DE1B23}"/>
                  </a:ext>
                </a:extLst>
              </p:cNvPr>
              <p:cNvSpPr/>
              <p:nvPr/>
            </p:nvSpPr>
            <p:spPr>
              <a:xfrm>
                <a:off x="6277002" y="2310610"/>
                <a:ext cx="690982" cy="684000"/>
              </a:xfrm>
              <a:prstGeom prst="rect">
                <a:avLst/>
              </a:prstGeom>
              <a:solidFill>
                <a:schemeClr val="bg1"/>
              </a:solidFill>
              <a:ln w="127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t"/>
              <a:lstStyle/>
              <a:p>
                <a:pPr algn="ctr"/>
                <a:endParaRPr kumimoji="1" lang="en-US" altLang="ja-JP" sz="400" dirty="0">
                  <a:solidFill>
                    <a:schemeClr val="tx1"/>
                  </a:solidFill>
                  <a:latin typeface="メイリオ" panose="020B0604030504040204" pitchFamily="50" charset="-128"/>
                  <a:ea typeface="メイリオ" panose="020B0604030504040204" pitchFamily="50" charset="-128"/>
                </a:endParaRPr>
              </a:p>
              <a:p>
                <a:pPr algn="ctr"/>
                <a:r>
                  <a:rPr kumimoji="1" lang="ja-JP" altLang="en-US" sz="900" dirty="0">
                    <a:solidFill>
                      <a:schemeClr val="tx1"/>
                    </a:solidFill>
                    <a:latin typeface="メイリオ" panose="020B0604030504040204" pitchFamily="50" charset="-128"/>
                    <a:ea typeface="メイリオ" panose="020B0604030504040204" pitchFamily="50" charset="-128"/>
                  </a:rPr>
                  <a:t>持ち帰ってから共有</a:t>
                </a:r>
              </a:p>
            </p:txBody>
          </p:sp>
          <p:sp>
            <p:nvSpPr>
              <p:cNvPr id="119" name="正方形/長方形 118">
                <a:extLst>
                  <a:ext uri="{FF2B5EF4-FFF2-40B4-BE49-F238E27FC236}">
                    <a16:creationId xmlns:a16="http://schemas.microsoft.com/office/drawing/2014/main" id="{22741FEE-66B7-4A0B-8C3C-441E03A7114B}"/>
                  </a:ext>
                </a:extLst>
              </p:cNvPr>
              <p:cNvSpPr/>
              <p:nvPr/>
            </p:nvSpPr>
            <p:spPr>
              <a:xfrm>
                <a:off x="5879073" y="2310610"/>
                <a:ext cx="319179" cy="68400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eaVert" lIns="72000" rIns="72000" rtlCol="0" anchor="ctr"/>
              <a:lstStyle/>
              <a:p>
                <a:pPr algn="ctr"/>
                <a:r>
                  <a:rPr lang="ja-JP" altLang="en-US" sz="900" dirty="0">
                    <a:solidFill>
                      <a:schemeClr val="tx1"/>
                    </a:solidFill>
                    <a:latin typeface="メイリオ" panose="020B0604030504040204" pitchFamily="50" charset="-128"/>
                    <a:ea typeface="メイリオ" panose="020B0604030504040204" pitchFamily="50" charset="-128"/>
                  </a:rPr>
                  <a:t>直接資料に書き込み</a:t>
                </a:r>
                <a:endParaRPr kumimoji="1" lang="en-US" altLang="ja-JP" sz="900" dirty="0">
                  <a:solidFill>
                    <a:schemeClr val="tx1"/>
                  </a:solidFill>
                  <a:latin typeface="メイリオ" panose="020B0604030504040204" pitchFamily="50" charset="-128"/>
                  <a:ea typeface="メイリオ" panose="020B0604030504040204" pitchFamily="50" charset="-128"/>
                </a:endParaRPr>
              </a:p>
            </p:txBody>
          </p:sp>
          <p:sp>
            <p:nvSpPr>
              <p:cNvPr id="122" name="二等辺三角形 121">
                <a:extLst>
                  <a:ext uri="{FF2B5EF4-FFF2-40B4-BE49-F238E27FC236}">
                    <a16:creationId xmlns:a16="http://schemas.microsoft.com/office/drawing/2014/main" id="{9A6DA6A4-7D61-4F7B-B864-B4CB68745DF0}"/>
                  </a:ext>
                </a:extLst>
              </p:cNvPr>
              <p:cNvSpPr/>
              <p:nvPr/>
            </p:nvSpPr>
            <p:spPr>
              <a:xfrm rot="5400000">
                <a:off x="6072132" y="2671551"/>
                <a:ext cx="340329" cy="79786"/>
              </a:xfrm>
              <a:prstGeom prst="triangle">
                <a:avLst/>
              </a:prstGeom>
              <a:solidFill>
                <a:schemeClr val="accent5">
                  <a:lumMod val="20000"/>
                  <a:lumOff val="80000"/>
                </a:schemeClr>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t"/>
              <a:lstStyle/>
              <a:p>
                <a:pPr algn="ctr"/>
                <a:endParaRPr kumimoji="1" lang="ja-JP" altLang="en-US" sz="1050" b="1" dirty="0">
                  <a:solidFill>
                    <a:schemeClr val="tx1"/>
                  </a:solidFill>
                  <a:latin typeface="メイリオ" panose="020B0604030504040204" pitchFamily="50" charset="-128"/>
                  <a:ea typeface="メイリオ" panose="020B0604030504040204" pitchFamily="50" charset="-128"/>
                </a:endParaRPr>
              </a:p>
            </p:txBody>
          </p:sp>
        </p:grpSp>
        <p:sp>
          <p:nvSpPr>
            <p:cNvPr id="123" name="二等辺三角形 122">
              <a:extLst>
                <a:ext uri="{FF2B5EF4-FFF2-40B4-BE49-F238E27FC236}">
                  <a16:creationId xmlns:a16="http://schemas.microsoft.com/office/drawing/2014/main" id="{EA1192B6-3D57-4589-A625-B3FBE6436C4F}"/>
                </a:ext>
              </a:extLst>
            </p:cNvPr>
            <p:cNvSpPr/>
            <p:nvPr/>
          </p:nvSpPr>
          <p:spPr>
            <a:xfrm rot="5400000">
              <a:off x="6072132" y="3666198"/>
              <a:ext cx="340329" cy="79786"/>
            </a:xfrm>
            <a:prstGeom prst="triangle">
              <a:avLst/>
            </a:prstGeom>
            <a:solidFill>
              <a:schemeClr val="accent5">
                <a:lumMod val="20000"/>
                <a:lumOff val="80000"/>
              </a:schemeClr>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t"/>
            <a:lstStyle/>
            <a:p>
              <a:pPr algn="ctr"/>
              <a:endParaRPr kumimoji="1" lang="ja-JP" altLang="en-US" sz="1050" b="1" dirty="0">
                <a:solidFill>
                  <a:schemeClr val="tx1"/>
                </a:solidFill>
                <a:latin typeface="メイリオ" panose="020B0604030504040204" pitchFamily="50" charset="-128"/>
                <a:ea typeface="メイリオ" panose="020B0604030504040204" pitchFamily="50" charset="-128"/>
              </a:endParaRPr>
            </a:p>
          </p:txBody>
        </p:sp>
        <p:pic>
          <p:nvPicPr>
            <p:cNvPr id="124" name="図 123">
              <a:extLst>
                <a:ext uri="{FF2B5EF4-FFF2-40B4-BE49-F238E27FC236}">
                  <a16:creationId xmlns:a16="http://schemas.microsoft.com/office/drawing/2014/main" id="{D792A61E-78EB-45D2-9839-FD5D770A5ADE}"/>
                </a:ext>
              </a:extLst>
            </p:cNvPr>
            <p:cNvPicPr>
              <a:picLocks noChangeAspect="1"/>
            </p:cNvPicPr>
            <p:nvPr/>
          </p:nvPicPr>
          <p:blipFill>
            <a:blip r:embed="rId15"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7341362" y="3736689"/>
              <a:ext cx="252030" cy="219996"/>
            </a:xfrm>
            <a:prstGeom prst="rect">
              <a:avLst/>
            </a:prstGeom>
          </p:spPr>
        </p:pic>
        <p:pic>
          <p:nvPicPr>
            <p:cNvPr id="125" name="図 124">
              <a:extLst>
                <a:ext uri="{FF2B5EF4-FFF2-40B4-BE49-F238E27FC236}">
                  <a16:creationId xmlns:a16="http://schemas.microsoft.com/office/drawing/2014/main" id="{A53D4D2A-2AFA-4173-A1AC-3817C46064D6}"/>
                </a:ext>
              </a:extLst>
            </p:cNvPr>
            <p:cNvPicPr>
              <a:picLocks noChangeAspect="1"/>
            </p:cNvPicPr>
            <p:nvPr/>
          </p:nvPicPr>
          <p:blipFill>
            <a:blip r:embed="rId15"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8181903" y="3736689"/>
              <a:ext cx="252030" cy="219996"/>
            </a:xfrm>
            <a:prstGeom prst="rect">
              <a:avLst/>
            </a:prstGeom>
          </p:spPr>
        </p:pic>
        <p:pic>
          <p:nvPicPr>
            <p:cNvPr id="126" name="図 125">
              <a:extLst>
                <a:ext uri="{FF2B5EF4-FFF2-40B4-BE49-F238E27FC236}">
                  <a16:creationId xmlns:a16="http://schemas.microsoft.com/office/drawing/2014/main" id="{01048C61-2F50-4BCD-B1A5-6928F26AF46F}"/>
                </a:ext>
              </a:extLst>
            </p:cNvPr>
            <p:cNvPicPr>
              <a:picLocks noChangeAspect="1"/>
            </p:cNvPicPr>
            <p:nvPr/>
          </p:nvPicPr>
          <p:blipFill rotWithShape="1">
            <a:blip r:embed="rId14" cstate="print">
              <a:extLst>
                <a:ext uri="{28A0092B-C50C-407E-A947-70E740481C1C}">
                  <a14:useLocalDpi xmlns:a14="http://schemas.microsoft.com/office/drawing/2010/main" val="0"/>
                </a:ext>
              </a:extLst>
            </a:blip>
            <a:srcRect b="52470"/>
            <a:stretch/>
          </p:blipFill>
          <p:spPr>
            <a:xfrm>
              <a:off x="6323846" y="2850148"/>
              <a:ext cx="244279" cy="244658"/>
            </a:xfrm>
            <a:prstGeom prst="rect">
              <a:avLst/>
            </a:prstGeom>
          </p:spPr>
        </p:pic>
        <p:pic>
          <p:nvPicPr>
            <p:cNvPr id="130" name="図 129">
              <a:extLst>
                <a:ext uri="{FF2B5EF4-FFF2-40B4-BE49-F238E27FC236}">
                  <a16:creationId xmlns:a16="http://schemas.microsoft.com/office/drawing/2014/main" id="{7235FCA4-2829-4B79-BBE1-57AD1509A4B5}"/>
                </a:ext>
              </a:extLst>
            </p:cNvPr>
            <p:cNvPicPr>
              <a:picLocks noChangeAspect="1"/>
            </p:cNvPicPr>
            <p:nvPr/>
          </p:nvPicPr>
          <p:blipFill rotWithShape="1">
            <a:blip r:embed="rId14" cstate="print">
              <a:extLst>
                <a:ext uri="{28A0092B-C50C-407E-A947-70E740481C1C}">
                  <a14:useLocalDpi xmlns:a14="http://schemas.microsoft.com/office/drawing/2010/main" val="0"/>
                </a:ext>
              </a:extLst>
            </a:blip>
            <a:srcRect b="52470"/>
            <a:stretch/>
          </p:blipFill>
          <p:spPr>
            <a:xfrm>
              <a:off x="8177534" y="2850148"/>
              <a:ext cx="244279" cy="244658"/>
            </a:xfrm>
            <a:prstGeom prst="rect">
              <a:avLst/>
            </a:prstGeom>
          </p:spPr>
        </p:pic>
        <p:pic>
          <p:nvPicPr>
            <p:cNvPr id="131" name="図 130">
              <a:extLst>
                <a:ext uri="{FF2B5EF4-FFF2-40B4-BE49-F238E27FC236}">
                  <a16:creationId xmlns:a16="http://schemas.microsoft.com/office/drawing/2014/main" id="{E6C7004B-249A-4976-80B3-CFE54DDB8923}"/>
                </a:ext>
              </a:extLst>
            </p:cNvPr>
            <p:cNvPicPr>
              <a:picLocks noChangeAspect="1"/>
            </p:cNvPicPr>
            <p:nvPr/>
          </p:nvPicPr>
          <p:blipFill rotWithShape="1">
            <a:blip r:embed="rId14" cstate="print">
              <a:extLst>
                <a:ext uri="{28A0092B-C50C-407E-A947-70E740481C1C}">
                  <a14:useLocalDpi xmlns:a14="http://schemas.microsoft.com/office/drawing/2010/main" val="0"/>
                </a:ext>
              </a:extLst>
            </a:blip>
            <a:srcRect b="52470"/>
            <a:stretch/>
          </p:blipFill>
          <p:spPr>
            <a:xfrm>
              <a:off x="7327064" y="2850148"/>
              <a:ext cx="244279" cy="244658"/>
            </a:xfrm>
            <a:prstGeom prst="rect">
              <a:avLst/>
            </a:prstGeom>
          </p:spPr>
        </p:pic>
        <p:pic>
          <p:nvPicPr>
            <p:cNvPr id="137" name="図 136">
              <a:extLst>
                <a:ext uri="{FF2B5EF4-FFF2-40B4-BE49-F238E27FC236}">
                  <a16:creationId xmlns:a16="http://schemas.microsoft.com/office/drawing/2014/main" id="{B62999AB-6446-4511-8940-BABCEDE21E6B}"/>
                </a:ext>
              </a:extLst>
            </p:cNvPr>
            <p:cNvPicPr>
              <a:picLocks noChangeAspect="1"/>
            </p:cNvPicPr>
            <p:nvPr/>
          </p:nvPicPr>
          <p:blipFill>
            <a:blip r:embed="rId15"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6323846" y="3736689"/>
              <a:ext cx="252030" cy="219996"/>
            </a:xfrm>
            <a:prstGeom prst="rect">
              <a:avLst/>
            </a:prstGeom>
          </p:spPr>
        </p:pic>
        <p:pic>
          <p:nvPicPr>
            <p:cNvPr id="146" name="図 145">
              <a:extLst>
                <a:ext uri="{FF2B5EF4-FFF2-40B4-BE49-F238E27FC236}">
                  <a16:creationId xmlns:a16="http://schemas.microsoft.com/office/drawing/2014/main" id="{AC65F84B-DB3C-459C-8B6C-8AE4C532F4AF}"/>
                </a:ext>
              </a:extLst>
            </p:cNvPr>
            <p:cNvPicPr>
              <a:picLocks noChangeAspect="1"/>
            </p:cNvPicPr>
            <p:nvPr/>
          </p:nvPicPr>
          <p:blipFill rotWithShape="1">
            <a:blip r:embed="rId16" cstate="print">
              <a:extLst>
                <a:ext uri="{28A0092B-C50C-407E-A947-70E740481C1C}">
                  <a14:useLocalDpi xmlns:a14="http://schemas.microsoft.com/office/drawing/2010/main" val="0"/>
                </a:ext>
              </a:extLst>
            </a:blip>
            <a:srcRect/>
            <a:stretch/>
          </p:blipFill>
          <p:spPr>
            <a:xfrm>
              <a:off x="4414509" y="3364879"/>
              <a:ext cx="127571" cy="144000"/>
            </a:xfrm>
            <a:prstGeom prst="rect">
              <a:avLst/>
            </a:prstGeom>
          </p:spPr>
        </p:pic>
        <p:pic>
          <p:nvPicPr>
            <p:cNvPr id="147" name="図 146">
              <a:extLst>
                <a:ext uri="{FF2B5EF4-FFF2-40B4-BE49-F238E27FC236}">
                  <a16:creationId xmlns:a16="http://schemas.microsoft.com/office/drawing/2014/main" id="{71D1B779-88F6-47B0-B5A1-ECB436A84D38}"/>
                </a:ext>
              </a:extLst>
            </p:cNvPr>
            <p:cNvPicPr>
              <a:picLocks noChangeAspect="1"/>
            </p:cNvPicPr>
            <p:nvPr/>
          </p:nvPicPr>
          <p:blipFill rotWithShape="1">
            <a:blip r:embed="rId16" cstate="print">
              <a:extLst>
                <a:ext uri="{28A0092B-C50C-407E-A947-70E740481C1C}">
                  <a14:useLocalDpi xmlns:a14="http://schemas.microsoft.com/office/drawing/2010/main" val="0"/>
                </a:ext>
              </a:extLst>
            </a:blip>
            <a:srcRect/>
            <a:stretch/>
          </p:blipFill>
          <p:spPr>
            <a:xfrm>
              <a:off x="4418746" y="2894185"/>
              <a:ext cx="127571" cy="144000"/>
            </a:xfrm>
            <a:prstGeom prst="rect">
              <a:avLst/>
            </a:prstGeom>
          </p:spPr>
        </p:pic>
        <p:pic>
          <p:nvPicPr>
            <p:cNvPr id="148" name="図 147">
              <a:extLst>
                <a:ext uri="{FF2B5EF4-FFF2-40B4-BE49-F238E27FC236}">
                  <a16:creationId xmlns:a16="http://schemas.microsoft.com/office/drawing/2014/main" id="{AEDEFA0B-1E0E-4059-AA7F-E81A8EE225B5}"/>
                </a:ext>
              </a:extLst>
            </p:cNvPr>
            <p:cNvPicPr>
              <a:picLocks noChangeAspect="1"/>
            </p:cNvPicPr>
            <p:nvPr/>
          </p:nvPicPr>
          <p:blipFill rotWithShape="1">
            <a:blip r:embed="rId17" cstate="print">
              <a:duotone>
                <a:schemeClr val="accent2">
                  <a:shade val="45000"/>
                  <a:satMod val="135000"/>
                </a:schemeClr>
                <a:prstClr val="white"/>
              </a:duotone>
              <a:extLst>
                <a:ext uri="{28A0092B-C50C-407E-A947-70E740481C1C}">
                  <a14:useLocalDpi xmlns:a14="http://schemas.microsoft.com/office/drawing/2010/main" val="0"/>
                </a:ext>
              </a:extLst>
            </a:blip>
            <a:srcRect r="-2"/>
            <a:stretch/>
          </p:blipFill>
          <p:spPr>
            <a:xfrm>
              <a:off x="4424160" y="2456781"/>
              <a:ext cx="156826" cy="205169"/>
            </a:xfrm>
            <a:prstGeom prst="rect">
              <a:avLst/>
            </a:prstGeom>
          </p:spPr>
        </p:pic>
        <p:pic>
          <p:nvPicPr>
            <p:cNvPr id="149" name="図 148">
              <a:extLst>
                <a:ext uri="{FF2B5EF4-FFF2-40B4-BE49-F238E27FC236}">
                  <a16:creationId xmlns:a16="http://schemas.microsoft.com/office/drawing/2014/main" id="{35848A6C-8BCE-4401-93B0-6F50FFBB99D6}"/>
                </a:ext>
              </a:extLst>
            </p:cNvPr>
            <p:cNvPicPr>
              <a:picLocks noChangeAspect="1"/>
            </p:cNvPicPr>
            <p:nvPr/>
          </p:nvPicPr>
          <p:blipFill rotWithShape="1">
            <a:blip r:embed="rId17" cstate="print">
              <a:duotone>
                <a:schemeClr val="accent2">
                  <a:shade val="45000"/>
                  <a:satMod val="135000"/>
                </a:schemeClr>
                <a:prstClr val="white"/>
              </a:duotone>
              <a:extLst>
                <a:ext uri="{28A0092B-C50C-407E-A947-70E740481C1C}">
                  <a14:useLocalDpi xmlns:a14="http://schemas.microsoft.com/office/drawing/2010/main" val="0"/>
                </a:ext>
              </a:extLst>
            </a:blip>
            <a:srcRect r="-2"/>
            <a:stretch/>
          </p:blipFill>
          <p:spPr>
            <a:xfrm>
              <a:off x="4419586" y="3715092"/>
              <a:ext cx="156826" cy="205169"/>
            </a:xfrm>
            <a:prstGeom prst="rect">
              <a:avLst/>
            </a:prstGeom>
          </p:spPr>
        </p:pic>
      </p:grpSp>
      <p:sp>
        <p:nvSpPr>
          <p:cNvPr id="23" name="正方形/長方形 22">
            <a:extLst>
              <a:ext uri="{FF2B5EF4-FFF2-40B4-BE49-F238E27FC236}">
                <a16:creationId xmlns:a16="http://schemas.microsoft.com/office/drawing/2014/main" id="{7ECDCDC7-0609-4523-9E88-573E7E9A40C9}"/>
              </a:ext>
            </a:extLst>
          </p:cNvPr>
          <p:cNvSpPr/>
          <p:nvPr/>
        </p:nvSpPr>
        <p:spPr>
          <a:xfrm>
            <a:off x="89170" y="1621175"/>
            <a:ext cx="8929266" cy="2512572"/>
          </a:xfrm>
          <a:prstGeom prst="rect">
            <a:avLst/>
          </a:prstGeom>
          <a:no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t"/>
          <a:lstStyle/>
          <a:p>
            <a:pPr algn="ctr"/>
            <a:endParaRPr kumimoji="1" lang="ja-JP" altLang="en-US" sz="1050" b="1" dirty="0">
              <a:solidFill>
                <a:schemeClr val="tx1"/>
              </a:solidFill>
              <a:latin typeface="メイリオ" panose="020B0604030504040204" pitchFamily="50" charset="-128"/>
              <a:ea typeface="メイリオ" panose="020B0604030504040204" pitchFamily="50" charset="-128"/>
            </a:endParaRPr>
          </a:p>
        </p:txBody>
      </p:sp>
      <p:sp>
        <p:nvSpPr>
          <p:cNvPr id="138" name="正方形/長方形 137">
            <a:extLst>
              <a:ext uri="{FF2B5EF4-FFF2-40B4-BE49-F238E27FC236}">
                <a16:creationId xmlns:a16="http://schemas.microsoft.com/office/drawing/2014/main" id="{011EB168-58DB-439B-A177-F8C959581B2A}"/>
              </a:ext>
            </a:extLst>
          </p:cNvPr>
          <p:cNvSpPr/>
          <p:nvPr/>
        </p:nvSpPr>
        <p:spPr>
          <a:xfrm>
            <a:off x="89170" y="1493785"/>
            <a:ext cx="1812978" cy="258741"/>
          </a:xfrm>
          <a:prstGeom prst="rect">
            <a:avLst/>
          </a:prstGeom>
          <a:solidFill>
            <a:schemeClr val="bg1"/>
          </a:solid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algn="ctr"/>
            <a:r>
              <a:rPr lang="ja-JP" altLang="en-US" sz="1200" b="1" dirty="0">
                <a:solidFill>
                  <a:schemeClr val="tx1"/>
                </a:solidFill>
                <a:latin typeface="メイリオ" panose="020B0604030504040204" pitchFamily="50" charset="-128"/>
                <a:ea typeface="メイリオ" panose="020B0604030504040204" pitchFamily="50" charset="-128"/>
              </a:rPr>
              <a:t>会議手法の比較</a:t>
            </a:r>
            <a:endParaRPr kumimoji="1" lang="en-US" altLang="ja-JP" sz="1200" b="1" dirty="0">
              <a:solidFill>
                <a:schemeClr val="tx1"/>
              </a:solidFill>
              <a:latin typeface="メイリオ" panose="020B0604030504040204" pitchFamily="50" charset="-128"/>
              <a:ea typeface="メイリオ" panose="020B0604030504040204" pitchFamily="50" charset="-128"/>
            </a:endParaRPr>
          </a:p>
        </p:txBody>
      </p:sp>
      <p:sp>
        <p:nvSpPr>
          <p:cNvPr id="4" name="スライド番号プレースホルダー 3">
            <a:extLst>
              <a:ext uri="{FF2B5EF4-FFF2-40B4-BE49-F238E27FC236}">
                <a16:creationId xmlns:a16="http://schemas.microsoft.com/office/drawing/2014/main" id="{1F07ACAC-8D4C-43B4-BB42-905DCA9BB673}"/>
              </a:ext>
            </a:extLst>
          </p:cNvPr>
          <p:cNvSpPr>
            <a:spLocks noGrp="1"/>
          </p:cNvSpPr>
          <p:nvPr>
            <p:ph type="sldNum" sz="quarter" idx="12"/>
          </p:nvPr>
        </p:nvSpPr>
        <p:spPr/>
        <p:txBody>
          <a:bodyPr/>
          <a:lstStyle/>
          <a:p>
            <a:fld id="{7791D223-6A27-4327-8087-FA06212A7E85}" type="slidenum">
              <a:rPr lang="ja-JP" altLang="en-US" smtClean="0"/>
              <a:pPr/>
              <a:t>26</a:t>
            </a:fld>
            <a:endParaRPr lang="ja-JP" altLang="en-US" dirty="0"/>
          </a:p>
        </p:txBody>
      </p:sp>
    </p:spTree>
    <p:extLst>
      <p:ext uri="{BB962C8B-B14F-4D97-AF65-F5344CB8AC3E}">
        <p14:creationId xmlns:p14="http://schemas.microsoft.com/office/powerpoint/2010/main" val="282006280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直線コネクタ 5"/>
          <p:cNvCxnSpPr/>
          <p:nvPr/>
        </p:nvCxnSpPr>
        <p:spPr>
          <a:xfrm>
            <a:off x="971600" y="1281066"/>
            <a:ext cx="7200800" cy="0"/>
          </a:xfrm>
          <a:prstGeom prst="line">
            <a:avLst/>
          </a:prstGeom>
        </p:spPr>
        <p:style>
          <a:lnRef idx="3">
            <a:schemeClr val="accent1"/>
          </a:lnRef>
          <a:fillRef idx="0">
            <a:schemeClr val="accent1"/>
          </a:fillRef>
          <a:effectRef idx="2">
            <a:schemeClr val="accent1"/>
          </a:effectRef>
          <a:fontRef idx="minor">
            <a:schemeClr val="tx1"/>
          </a:fontRef>
        </p:style>
      </p:cxnSp>
      <p:sp>
        <p:nvSpPr>
          <p:cNvPr id="9" name="テキスト ボックス 8"/>
          <p:cNvSpPr txBox="1"/>
          <p:nvPr/>
        </p:nvSpPr>
        <p:spPr>
          <a:xfrm>
            <a:off x="705620" y="683695"/>
            <a:ext cx="8020792" cy="523220"/>
          </a:xfrm>
          <a:prstGeom prst="rect">
            <a:avLst/>
          </a:prstGeom>
          <a:noFill/>
        </p:spPr>
        <p:txBody>
          <a:bodyPr wrap="square" rtlCol="0">
            <a:spAutoFit/>
          </a:bodyPr>
          <a:lstStyle/>
          <a:p>
            <a:r>
              <a:rPr lang="ja-JP" altLang="en-US" sz="2800" dirty="0">
                <a:latin typeface="Meiryo UI" panose="020B0604030504040204" pitchFamily="50" charset="-128"/>
                <a:ea typeface="Meiryo UI" panose="020B0604030504040204" pitchFamily="50" charset="-128"/>
                <a:cs typeface="Meiryo UI" panose="020B0604030504040204" pitchFamily="50" charset="-128"/>
              </a:rPr>
              <a:t>３　健全で規律ある行財政運営 </a:t>
            </a:r>
            <a:endParaRPr lang="en-US" altLang="ja-JP" sz="28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正方形/長方形 7"/>
          <p:cNvSpPr/>
          <p:nvPr/>
        </p:nvSpPr>
        <p:spPr>
          <a:xfrm>
            <a:off x="970735" y="1493785"/>
            <a:ext cx="7200800" cy="2527230"/>
          </a:xfrm>
          <a:prstGeom prst="rect">
            <a:avLst/>
          </a:prstGeom>
        </p:spPr>
        <p:txBody>
          <a:bodyPr wrap="square" numCol="1">
            <a:spAutoFit/>
          </a:bodyPr>
          <a:lstStyle/>
          <a:p>
            <a:pPr defTabSz="647700">
              <a:lnSpc>
                <a:spcPct val="150000"/>
              </a:lnSpc>
              <a:spcBef>
                <a:spcPct val="0"/>
              </a:spcBef>
              <a:tabLst>
                <a:tab pos="8256588" algn="r"/>
              </a:tabLst>
              <a:defRPr/>
            </a:pPr>
            <a:r>
              <a:rPr lang="ja-JP" altLang="en-US" dirty="0">
                <a:latin typeface="Meiryo UI" panose="020B0604030504040204" pitchFamily="50" charset="-128"/>
                <a:ea typeface="Meiryo UI" panose="020B0604030504040204" pitchFamily="50" charset="-128"/>
                <a:cs typeface="Meiryo UI" panose="020B0604030504040204" pitchFamily="50" charset="-128"/>
              </a:rPr>
              <a:t>（１）組織運営　　</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pPr defTabSz="647700">
              <a:lnSpc>
                <a:spcPct val="150000"/>
              </a:lnSpc>
              <a:spcBef>
                <a:spcPct val="0"/>
              </a:spcBef>
              <a:tabLst>
                <a:tab pos="8256588" algn="r"/>
              </a:tabLst>
              <a:defRPr/>
            </a:pPr>
            <a:r>
              <a:rPr lang="ja-JP" altLang="en-US" dirty="0">
                <a:latin typeface="Meiryo UI" panose="020B0604030504040204" pitchFamily="50" charset="-128"/>
                <a:ea typeface="Meiryo UI" panose="020B0604030504040204" pitchFamily="50" charset="-128"/>
                <a:cs typeface="Meiryo UI" panose="020B0604030504040204" pitchFamily="50" charset="-128"/>
              </a:rPr>
              <a:t>（２）財政運営</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pPr defTabSz="647700">
              <a:lnSpc>
                <a:spcPct val="150000"/>
              </a:lnSpc>
              <a:spcBef>
                <a:spcPct val="0"/>
              </a:spcBef>
              <a:tabLst>
                <a:tab pos="8256588" algn="r"/>
              </a:tabLst>
              <a:defRPr/>
            </a:pPr>
            <a:r>
              <a:rPr lang="ja-JP" altLang="en-US" dirty="0">
                <a:latin typeface="Meiryo UI" panose="020B0604030504040204" pitchFamily="50" charset="-128"/>
                <a:ea typeface="Meiryo UI" panose="020B0604030504040204" pitchFamily="50" charset="-128"/>
                <a:cs typeface="Meiryo UI" panose="020B0604030504040204" pitchFamily="50" charset="-128"/>
              </a:rPr>
              <a:t>　　　　①歳入確保　　</a:t>
            </a:r>
          </a:p>
          <a:p>
            <a:pPr defTabSz="647700">
              <a:lnSpc>
                <a:spcPct val="150000"/>
              </a:lnSpc>
              <a:spcBef>
                <a:spcPct val="0"/>
              </a:spcBef>
              <a:tabLst>
                <a:tab pos="8256588" algn="r"/>
              </a:tabLst>
              <a:defRPr/>
            </a:pPr>
            <a:r>
              <a:rPr lang="ja-JP" altLang="en-US" dirty="0">
                <a:latin typeface="Meiryo UI" panose="020B0604030504040204" pitchFamily="50" charset="-128"/>
                <a:ea typeface="Meiryo UI" panose="020B0604030504040204" pitchFamily="50" charset="-128"/>
                <a:cs typeface="Meiryo UI" panose="020B0604030504040204" pitchFamily="50" charset="-128"/>
              </a:rPr>
              <a:t>　　　  ②歳出改革　　</a:t>
            </a:r>
          </a:p>
          <a:p>
            <a:pPr defTabSz="647700">
              <a:lnSpc>
                <a:spcPct val="150000"/>
              </a:lnSpc>
              <a:spcBef>
                <a:spcPct val="0"/>
              </a:spcBef>
              <a:tabLst>
                <a:tab pos="8256588" algn="r"/>
              </a:tabLst>
              <a:defRPr/>
            </a:pPr>
            <a:r>
              <a:rPr lang="ja-JP" altLang="en-US" dirty="0">
                <a:latin typeface="Meiryo UI" panose="020B0604030504040204" pitchFamily="50" charset="-128"/>
                <a:ea typeface="Meiryo UI" panose="020B0604030504040204" pitchFamily="50" charset="-128"/>
                <a:cs typeface="Meiryo UI" panose="020B0604030504040204" pitchFamily="50" charset="-128"/>
              </a:rPr>
              <a:t>（３）出資法人等の改革　　</a:t>
            </a:r>
          </a:p>
          <a:p>
            <a:pPr defTabSz="647700">
              <a:lnSpc>
                <a:spcPct val="150000"/>
              </a:lnSpc>
              <a:spcBef>
                <a:spcPct val="0"/>
              </a:spcBef>
              <a:tabLst>
                <a:tab pos="8256588" algn="r"/>
              </a:tabLst>
              <a:defRPr/>
            </a:pPr>
            <a:r>
              <a:rPr lang="ja-JP" altLang="en-US" dirty="0">
                <a:latin typeface="Meiryo UI" panose="020B0604030504040204" pitchFamily="50" charset="-128"/>
                <a:ea typeface="Meiryo UI" panose="020B0604030504040204" pitchFamily="50" charset="-128"/>
                <a:cs typeface="Meiryo UI" panose="020B0604030504040204" pitchFamily="50" charset="-128"/>
              </a:rPr>
              <a:t>（４）公の施設の改革</a:t>
            </a:r>
          </a:p>
        </p:txBody>
      </p:sp>
      <p:sp>
        <p:nvSpPr>
          <p:cNvPr id="2" name="スライド番号プレースホルダー 1">
            <a:extLst>
              <a:ext uri="{FF2B5EF4-FFF2-40B4-BE49-F238E27FC236}">
                <a16:creationId xmlns:a16="http://schemas.microsoft.com/office/drawing/2014/main" id="{77A8CB2A-C1F0-4C81-93B1-49D66F9F407B}"/>
              </a:ext>
            </a:extLst>
          </p:cNvPr>
          <p:cNvSpPr>
            <a:spLocks noGrp="1"/>
          </p:cNvSpPr>
          <p:nvPr>
            <p:ph type="sldNum" sz="quarter" idx="12"/>
          </p:nvPr>
        </p:nvSpPr>
        <p:spPr/>
        <p:txBody>
          <a:bodyPr/>
          <a:lstStyle/>
          <a:p>
            <a:fld id="{7791D223-6A27-4327-8087-FA06212A7E85}" type="slidenum">
              <a:rPr lang="ja-JP" altLang="en-US" smtClean="0"/>
              <a:pPr/>
              <a:t>27</a:t>
            </a:fld>
            <a:endParaRPr lang="ja-JP" altLang="en-US" dirty="0"/>
          </a:p>
        </p:txBody>
      </p:sp>
    </p:spTree>
    <p:extLst>
      <p:ext uri="{BB962C8B-B14F-4D97-AF65-F5344CB8AC3E}">
        <p14:creationId xmlns:p14="http://schemas.microsoft.com/office/powerpoint/2010/main" val="316168769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線コネクタ 2"/>
          <p:cNvCxnSpPr/>
          <p:nvPr/>
        </p:nvCxnSpPr>
        <p:spPr>
          <a:xfrm>
            <a:off x="183873" y="503675"/>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14" name="正方形/長方形 13"/>
          <p:cNvSpPr/>
          <p:nvPr/>
        </p:nvSpPr>
        <p:spPr>
          <a:xfrm>
            <a:off x="26495" y="107340"/>
            <a:ext cx="8820472" cy="369332"/>
          </a:xfrm>
          <a:prstGeom prst="rect">
            <a:avLst/>
          </a:prstGeom>
        </p:spPr>
        <p:txBody>
          <a:bodyPr wrap="square">
            <a:spAutoFit/>
          </a:bodyPr>
          <a:lstStyle/>
          <a:p>
            <a:pPr marL="252000" indent="-457200"/>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（１）組織運営</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正方形/長方形 7"/>
          <p:cNvSpPr/>
          <p:nvPr/>
        </p:nvSpPr>
        <p:spPr>
          <a:xfrm>
            <a:off x="455844" y="773705"/>
            <a:ext cx="8280000" cy="4642938"/>
          </a:xfrm>
          <a:prstGeom prst="rect">
            <a:avLst/>
          </a:prstGeom>
          <a:solidFill>
            <a:schemeClr val="bg1"/>
          </a:solidFill>
          <a:ln>
            <a:solidFill>
              <a:schemeClr val="bg1">
                <a:alpha val="0"/>
              </a:schemeClr>
            </a:solidFill>
          </a:ln>
        </p:spPr>
        <p:txBody>
          <a:bodyPr wrap="square">
            <a:spAutoFit/>
          </a:bodyPr>
          <a:lstStyle/>
          <a:p>
            <a:pPr indent="165100" algn="l">
              <a:lnSpc>
                <a:spcPts val="2100"/>
              </a:lnSpc>
            </a:pPr>
            <a:r>
              <a:rPr lang="en-US" altLang="ja-JP" sz="1600" b="1" kern="100" dirty="0">
                <a:effectLst/>
                <a:latin typeface="ＭＳ 明朝" panose="02020609040205080304" pitchFamily="17" charset="-128"/>
                <a:ea typeface="Meiryo UI" panose="020B0604030504040204" pitchFamily="50" charset="-128"/>
                <a:cs typeface="Times New Roman" panose="02020603050405020304" pitchFamily="18" charset="0"/>
              </a:rPr>
              <a:t>【</a:t>
            </a:r>
            <a:r>
              <a:rPr lang="ja-JP" altLang="ja-JP" sz="1600" b="1" kern="100" dirty="0">
                <a:effectLst/>
                <a:latin typeface="ＭＳ 明朝" panose="02020609040205080304" pitchFamily="17" charset="-128"/>
                <a:ea typeface="Meiryo UI" panose="020B0604030504040204" pitchFamily="50" charset="-128"/>
                <a:cs typeface="Times New Roman" panose="02020603050405020304" pitchFamily="18" charset="0"/>
              </a:rPr>
              <a:t>組織体制</a:t>
            </a:r>
            <a:r>
              <a:rPr lang="en-US" altLang="ja-JP" sz="1600" b="1" kern="100" dirty="0">
                <a:effectLst/>
                <a:latin typeface="ＭＳ 明朝" panose="02020609040205080304" pitchFamily="17" charset="-128"/>
                <a:ea typeface="Meiryo UI" panose="020B0604030504040204" pitchFamily="50" charset="-128"/>
                <a:cs typeface="Times New Roman" panose="02020603050405020304" pitchFamily="18" charset="0"/>
              </a:rPr>
              <a:t>】</a:t>
            </a:r>
            <a:endParaRPr lang="ja-JP" altLang="ja-JP" sz="1600" b="1" kern="100" dirty="0">
              <a:effectLst/>
              <a:latin typeface="ＭＳ 明朝" panose="02020609040205080304" pitchFamily="17" charset="-128"/>
              <a:ea typeface="ＭＳ 明朝" panose="02020609040205080304" pitchFamily="17" charset="-128"/>
              <a:cs typeface="Times New Roman" panose="02020603050405020304" pitchFamily="18" charset="0"/>
            </a:endParaRPr>
          </a:p>
          <a:p>
            <a:pPr marL="266700" indent="165100" algn="l">
              <a:lnSpc>
                <a:spcPts val="2100"/>
              </a:lnSpc>
            </a:pPr>
            <a:r>
              <a:rPr lang="ja-JP" altLang="ja-JP" sz="1600" kern="100" dirty="0">
                <a:effectLst/>
                <a:latin typeface="ＭＳ 明朝" panose="02020609040205080304" pitchFamily="17" charset="-128"/>
                <a:ea typeface="Meiryo UI" panose="020B0604030504040204" pitchFamily="50" charset="-128"/>
                <a:cs typeface="Times New Roman" panose="02020603050405020304" pitchFamily="18" charset="0"/>
              </a:rPr>
              <a:t>府政の重要課題に適切に対応し、効率的かつ効果的な行政運営を図るため、必要な組織体制の整備を行うとともに、室（局）廃止の取組みに着手するなど、明確な責任と権限の下でスピード感を持って高いパフォーマンスを発揮する組織への転換を進め</a:t>
            </a:r>
            <a:r>
              <a:rPr lang="ja-JP" altLang="en-US" sz="1600" kern="100" dirty="0">
                <a:effectLst/>
                <a:latin typeface="ＭＳ 明朝" panose="02020609040205080304" pitchFamily="17" charset="-128"/>
                <a:ea typeface="Meiryo UI" panose="020B0604030504040204" pitchFamily="50" charset="-128"/>
                <a:cs typeface="Times New Roman" panose="02020603050405020304" pitchFamily="18" charset="0"/>
              </a:rPr>
              <a:t>ていきます。</a:t>
            </a:r>
            <a:endParaRPr lang="ja-JP" altLang="ja-JP" sz="1600" kern="100" dirty="0">
              <a:effectLst/>
              <a:latin typeface="ＭＳ 明朝" panose="02020609040205080304" pitchFamily="17" charset="-128"/>
              <a:ea typeface="ＭＳ 明朝" panose="02020609040205080304" pitchFamily="17" charset="-128"/>
              <a:cs typeface="Times New Roman" panose="02020603050405020304" pitchFamily="18" charset="0"/>
            </a:endParaRPr>
          </a:p>
          <a:p>
            <a:pPr marL="266700" indent="165100" algn="l">
              <a:lnSpc>
                <a:spcPts val="2100"/>
              </a:lnSpc>
            </a:pPr>
            <a:r>
              <a:rPr lang="en-US" altLang="ja-JP" sz="1600" kern="100" dirty="0">
                <a:effectLst/>
                <a:latin typeface="Meiryo UI" panose="020B0604030504040204" pitchFamily="50" charset="-128"/>
                <a:ea typeface="ＭＳ 明朝" panose="02020609040205080304" pitchFamily="17" charset="-128"/>
                <a:cs typeface="Times New Roman" panose="02020603050405020304" pitchFamily="18" charset="0"/>
              </a:rPr>
              <a:t> </a:t>
            </a:r>
          </a:p>
          <a:p>
            <a:pPr marL="266700" indent="165100" algn="l">
              <a:lnSpc>
                <a:spcPts val="2100"/>
              </a:lnSpc>
            </a:pPr>
            <a:endParaRPr lang="ja-JP" altLang="ja-JP" sz="1600" kern="100" dirty="0">
              <a:effectLst/>
              <a:latin typeface="ＭＳ 明朝" panose="02020609040205080304" pitchFamily="17" charset="-128"/>
              <a:ea typeface="ＭＳ 明朝" panose="02020609040205080304" pitchFamily="17" charset="-128"/>
              <a:cs typeface="Times New Roman" panose="02020603050405020304" pitchFamily="18" charset="0"/>
            </a:endParaRPr>
          </a:p>
          <a:p>
            <a:pPr indent="165100" algn="l">
              <a:lnSpc>
                <a:spcPts val="2100"/>
              </a:lnSpc>
            </a:pPr>
            <a:r>
              <a:rPr lang="en-US" altLang="ja-JP" sz="1600" b="1" kern="100" dirty="0">
                <a:effectLst/>
                <a:latin typeface="ＭＳ 明朝" panose="02020609040205080304" pitchFamily="17" charset="-128"/>
                <a:ea typeface="Meiryo UI" panose="020B0604030504040204" pitchFamily="50" charset="-128"/>
                <a:cs typeface="Times New Roman" panose="02020603050405020304" pitchFamily="18" charset="0"/>
              </a:rPr>
              <a:t>【</a:t>
            </a:r>
            <a:r>
              <a:rPr lang="ja-JP" altLang="ja-JP" sz="1600" b="1" kern="100" dirty="0">
                <a:effectLst/>
                <a:latin typeface="ＭＳ 明朝" panose="02020609040205080304" pitchFamily="17" charset="-128"/>
                <a:ea typeface="Meiryo UI" panose="020B0604030504040204" pitchFamily="50" charset="-128"/>
                <a:cs typeface="Times New Roman" panose="02020603050405020304" pitchFamily="18" charset="0"/>
              </a:rPr>
              <a:t>人員編成</a:t>
            </a:r>
            <a:r>
              <a:rPr lang="en-US" altLang="ja-JP" sz="1600" b="1" kern="100" dirty="0">
                <a:effectLst/>
                <a:latin typeface="ＭＳ 明朝" panose="02020609040205080304" pitchFamily="17" charset="-128"/>
                <a:ea typeface="Meiryo UI" panose="020B0604030504040204" pitchFamily="50" charset="-128"/>
                <a:cs typeface="Times New Roman" panose="02020603050405020304" pitchFamily="18" charset="0"/>
              </a:rPr>
              <a:t>】</a:t>
            </a:r>
            <a:endParaRPr lang="ja-JP" altLang="ja-JP" sz="1600" b="1" kern="100" dirty="0">
              <a:effectLst/>
              <a:latin typeface="ＭＳ 明朝" panose="02020609040205080304" pitchFamily="17" charset="-128"/>
              <a:ea typeface="ＭＳ 明朝" panose="02020609040205080304" pitchFamily="17" charset="-128"/>
              <a:cs typeface="Times New Roman" panose="02020603050405020304" pitchFamily="18" charset="0"/>
            </a:endParaRPr>
          </a:p>
          <a:p>
            <a:pPr marL="266700" indent="165100" algn="l">
              <a:lnSpc>
                <a:spcPts val="2100"/>
              </a:lnSpc>
            </a:pPr>
            <a:r>
              <a:rPr lang="ja-JP" altLang="ja-JP" sz="1600" kern="100" dirty="0">
                <a:effectLst/>
                <a:latin typeface="ＭＳ 明朝" panose="02020609040205080304" pitchFamily="17" charset="-128"/>
                <a:ea typeface="Meiryo UI" panose="020B0604030504040204" pitchFamily="50" charset="-128"/>
                <a:cs typeface="Times New Roman" panose="02020603050405020304" pitchFamily="18" charset="0"/>
              </a:rPr>
              <a:t>事務事業の見直しや事務の効率化等による組織のスリム化に努めつつ、管理スパン等を踏まえた既存職制の見直しに取り組</a:t>
            </a:r>
            <a:r>
              <a:rPr lang="ja-JP" altLang="en-US" sz="1600" kern="100" dirty="0">
                <a:effectLst/>
                <a:latin typeface="ＭＳ 明朝" panose="02020609040205080304" pitchFamily="17" charset="-128"/>
                <a:ea typeface="Meiryo UI" panose="020B0604030504040204" pitchFamily="50" charset="-128"/>
                <a:cs typeface="Times New Roman" panose="02020603050405020304" pitchFamily="18" charset="0"/>
              </a:rPr>
              <a:t>みます</a:t>
            </a:r>
            <a:r>
              <a:rPr lang="ja-JP" altLang="ja-JP" sz="1600" kern="100" dirty="0">
                <a:effectLst/>
                <a:latin typeface="ＭＳ 明朝" panose="02020609040205080304" pitchFamily="17" charset="-128"/>
                <a:ea typeface="Meiryo UI" panose="020B0604030504040204" pitchFamily="50" charset="-128"/>
                <a:cs typeface="Times New Roman" panose="02020603050405020304" pitchFamily="18" charset="0"/>
              </a:rPr>
              <a:t>。そのうえで、万博の開催に向けた取組みなど緊急かつ重要な行政需要にも適切に対応していくことができるよう、重点的に人員を配置してい</a:t>
            </a:r>
            <a:r>
              <a:rPr lang="ja-JP" altLang="en-US" sz="1600" kern="100" dirty="0">
                <a:effectLst/>
                <a:latin typeface="ＭＳ 明朝" panose="02020609040205080304" pitchFamily="17" charset="-128"/>
                <a:ea typeface="Meiryo UI" panose="020B0604030504040204" pitchFamily="50" charset="-128"/>
                <a:cs typeface="Times New Roman" panose="02020603050405020304" pitchFamily="18" charset="0"/>
              </a:rPr>
              <a:t>きます</a:t>
            </a:r>
            <a:r>
              <a:rPr lang="ja-JP" altLang="ja-JP" sz="1600" kern="100" dirty="0">
                <a:effectLst/>
                <a:latin typeface="ＭＳ 明朝" panose="02020609040205080304" pitchFamily="17" charset="-128"/>
                <a:ea typeface="Meiryo UI" panose="020B0604030504040204" pitchFamily="50" charset="-128"/>
                <a:cs typeface="Times New Roman" panose="02020603050405020304" pitchFamily="18" charset="0"/>
              </a:rPr>
              <a:t>。</a:t>
            </a:r>
            <a:endParaRPr lang="ja-JP" altLang="ja-JP" sz="1600" kern="100" dirty="0">
              <a:effectLst/>
              <a:latin typeface="ＭＳ 明朝" panose="02020609040205080304" pitchFamily="17" charset="-128"/>
              <a:ea typeface="ＭＳ 明朝" panose="02020609040205080304" pitchFamily="17" charset="-128"/>
              <a:cs typeface="Times New Roman" panose="02020603050405020304" pitchFamily="18" charset="0"/>
            </a:endParaRPr>
          </a:p>
          <a:p>
            <a:pPr marL="266700" indent="165100" algn="l">
              <a:lnSpc>
                <a:spcPts val="2100"/>
              </a:lnSpc>
            </a:pPr>
            <a:r>
              <a:rPr lang="en-US" altLang="ja-JP" sz="1600" kern="100" dirty="0">
                <a:effectLst/>
                <a:latin typeface="Meiryo UI" panose="020B0604030504040204" pitchFamily="50" charset="-128"/>
                <a:ea typeface="ＭＳ 明朝" panose="02020609040205080304" pitchFamily="17" charset="-128"/>
                <a:cs typeface="Times New Roman" panose="02020603050405020304" pitchFamily="18" charset="0"/>
              </a:rPr>
              <a:t> </a:t>
            </a:r>
          </a:p>
          <a:p>
            <a:pPr marL="266700" indent="165100" algn="l">
              <a:lnSpc>
                <a:spcPts val="2100"/>
              </a:lnSpc>
            </a:pPr>
            <a:endParaRPr lang="ja-JP" altLang="ja-JP" sz="1600" kern="100" dirty="0">
              <a:effectLst/>
              <a:latin typeface="ＭＳ 明朝" panose="02020609040205080304" pitchFamily="17" charset="-128"/>
              <a:ea typeface="ＭＳ 明朝" panose="02020609040205080304" pitchFamily="17" charset="-128"/>
              <a:cs typeface="Times New Roman" panose="02020603050405020304" pitchFamily="18" charset="0"/>
            </a:endParaRPr>
          </a:p>
          <a:p>
            <a:pPr indent="165100" algn="l">
              <a:lnSpc>
                <a:spcPts val="2100"/>
              </a:lnSpc>
            </a:pPr>
            <a:r>
              <a:rPr lang="en-US" altLang="ja-JP" sz="1600" b="1" kern="100" dirty="0">
                <a:effectLst/>
                <a:latin typeface="ＭＳ 明朝" panose="02020609040205080304" pitchFamily="17" charset="-128"/>
                <a:ea typeface="Meiryo UI" panose="020B0604030504040204" pitchFamily="50" charset="-128"/>
                <a:cs typeface="Times New Roman" panose="02020603050405020304" pitchFamily="18" charset="0"/>
              </a:rPr>
              <a:t>【</a:t>
            </a:r>
            <a:r>
              <a:rPr lang="ja-JP" altLang="ja-JP" sz="1600" b="1" kern="100" dirty="0">
                <a:effectLst/>
                <a:latin typeface="ＭＳ 明朝" panose="02020609040205080304" pitchFamily="17" charset="-128"/>
                <a:ea typeface="Meiryo UI" panose="020B0604030504040204" pitchFamily="50" charset="-128"/>
                <a:cs typeface="Times New Roman" panose="02020603050405020304" pitchFamily="18" charset="0"/>
              </a:rPr>
              <a:t>人材確保・人材活用</a:t>
            </a:r>
            <a:r>
              <a:rPr lang="en-US" altLang="ja-JP" sz="1600" b="1" kern="100" dirty="0">
                <a:effectLst/>
                <a:latin typeface="ＭＳ 明朝" panose="02020609040205080304" pitchFamily="17" charset="-128"/>
                <a:ea typeface="Meiryo UI" panose="020B0604030504040204" pitchFamily="50" charset="-128"/>
                <a:cs typeface="Times New Roman" panose="02020603050405020304" pitchFamily="18" charset="0"/>
              </a:rPr>
              <a:t>】</a:t>
            </a:r>
            <a:endParaRPr lang="ja-JP" altLang="ja-JP" sz="1600" b="1" kern="100" dirty="0">
              <a:effectLst/>
              <a:latin typeface="ＭＳ 明朝" panose="02020609040205080304" pitchFamily="17" charset="-128"/>
              <a:ea typeface="ＭＳ 明朝" panose="02020609040205080304" pitchFamily="17" charset="-128"/>
              <a:cs typeface="Times New Roman" panose="02020603050405020304" pitchFamily="18" charset="0"/>
            </a:endParaRPr>
          </a:p>
          <a:p>
            <a:pPr marL="266700" indent="165100" algn="l">
              <a:lnSpc>
                <a:spcPts val="2100"/>
              </a:lnSpc>
            </a:pPr>
            <a:r>
              <a:rPr lang="ja-JP" altLang="ja-JP" sz="1600" kern="100" dirty="0">
                <a:effectLst/>
                <a:latin typeface="ＭＳ 明朝" panose="02020609040205080304" pitchFamily="17" charset="-128"/>
                <a:ea typeface="Meiryo UI" panose="020B0604030504040204" pitchFamily="50" charset="-128"/>
                <a:cs typeface="Times New Roman" panose="02020603050405020304" pitchFamily="18" charset="0"/>
              </a:rPr>
              <a:t>既存試験の実施方法について見直しを検討するなど、優秀な人材の確保に取り組んでい</a:t>
            </a:r>
            <a:r>
              <a:rPr lang="ja-JP" altLang="en-US" sz="1600" kern="100" dirty="0">
                <a:effectLst/>
                <a:latin typeface="ＭＳ 明朝" panose="02020609040205080304" pitchFamily="17" charset="-128"/>
                <a:ea typeface="Meiryo UI" panose="020B0604030504040204" pitchFamily="50" charset="-128"/>
                <a:cs typeface="Times New Roman" panose="02020603050405020304" pitchFamily="18" charset="0"/>
              </a:rPr>
              <a:t>きます</a:t>
            </a:r>
            <a:r>
              <a:rPr lang="ja-JP" altLang="ja-JP" sz="1600" kern="100" dirty="0">
                <a:effectLst/>
                <a:latin typeface="ＭＳ 明朝" panose="02020609040205080304" pitchFamily="17" charset="-128"/>
                <a:ea typeface="Meiryo UI" panose="020B0604030504040204" pitchFamily="50" charset="-128"/>
                <a:cs typeface="Times New Roman" panose="02020603050405020304" pitchFamily="18" charset="0"/>
              </a:rPr>
              <a:t>。また、女性職員を幅広い分野へ積極的に任用するとともに、定年年齢の段階的な引き上げ等を踏まえ、役職定年者の適切な配置などによりベテラン職員の能力も活用することで、職員のパフォーマンスを最大限に引き出してい</a:t>
            </a:r>
            <a:r>
              <a:rPr lang="ja-JP" altLang="en-US" sz="1600" kern="100" dirty="0">
                <a:effectLst/>
                <a:latin typeface="ＭＳ 明朝" panose="02020609040205080304" pitchFamily="17" charset="-128"/>
                <a:ea typeface="Meiryo UI" panose="020B0604030504040204" pitchFamily="50" charset="-128"/>
                <a:cs typeface="Times New Roman" panose="02020603050405020304" pitchFamily="18" charset="0"/>
              </a:rPr>
              <a:t>きます</a:t>
            </a:r>
            <a:r>
              <a:rPr lang="ja-JP" altLang="en-US" sz="1600" kern="100" dirty="0">
                <a:latin typeface="ＭＳ 明朝" panose="02020609040205080304" pitchFamily="17" charset="-128"/>
                <a:ea typeface="Meiryo UI" panose="020B0604030504040204" pitchFamily="50" charset="-128"/>
                <a:cs typeface="Times New Roman" panose="02020603050405020304" pitchFamily="18" charset="0"/>
              </a:rPr>
              <a:t>。</a:t>
            </a:r>
            <a:endParaRPr lang="ja-JP" altLang="ja-JP" sz="1600" kern="100" dirty="0">
              <a:effectLst/>
              <a:latin typeface="ＭＳ 明朝" panose="02020609040205080304" pitchFamily="17" charset="-128"/>
              <a:ea typeface="ＭＳ 明朝" panose="02020609040205080304" pitchFamily="17" charset="-128"/>
              <a:cs typeface="Times New Roman" panose="02020603050405020304" pitchFamily="18" charset="0"/>
            </a:endParaRPr>
          </a:p>
        </p:txBody>
      </p:sp>
      <p:sp>
        <p:nvSpPr>
          <p:cNvPr id="4" name="スライド番号プレースホルダー 3">
            <a:extLst>
              <a:ext uri="{FF2B5EF4-FFF2-40B4-BE49-F238E27FC236}">
                <a16:creationId xmlns:a16="http://schemas.microsoft.com/office/drawing/2014/main" id="{187CDFF3-C5B5-4A1A-8CED-389CD0EDF562}"/>
              </a:ext>
            </a:extLst>
          </p:cNvPr>
          <p:cNvSpPr>
            <a:spLocks noGrp="1"/>
          </p:cNvSpPr>
          <p:nvPr>
            <p:ph type="sldNum" sz="quarter" idx="12"/>
          </p:nvPr>
        </p:nvSpPr>
        <p:spPr/>
        <p:txBody>
          <a:bodyPr/>
          <a:lstStyle/>
          <a:p>
            <a:fld id="{7791D223-6A27-4327-8087-FA06212A7E85}" type="slidenum">
              <a:rPr lang="ja-JP" altLang="en-US" smtClean="0"/>
              <a:pPr/>
              <a:t>28</a:t>
            </a:fld>
            <a:endParaRPr lang="ja-JP" altLang="en-US" dirty="0"/>
          </a:p>
        </p:txBody>
      </p:sp>
    </p:spTree>
    <p:extLst>
      <p:ext uri="{BB962C8B-B14F-4D97-AF65-F5344CB8AC3E}">
        <p14:creationId xmlns:p14="http://schemas.microsoft.com/office/powerpoint/2010/main" val="34684166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323528" y="818710"/>
            <a:ext cx="8136904" cy="369332"/>
          </a:xfrm>
          <a:prstGeom prst="rect">
            <a:avLst/>
          </a:prstGeom>
        </p:spPr>
        <p:txBody>
          <a:bodyPr wrap="square">
            <a:spAutoFit/>
          </a:bodyPr>
          <a:lstStyle/>
          <a:p>
            <a:r>
              <a:rPr lang="ja-JP" altLang="en-US" dirty="0">
                <a:solidFill>
                  <a:prstClr val="black"/>
                </a:solidFill>
                <a:latin typeface="メイリオ" panose="020B0604030504040204" pitchFamily="50" charset="-128"/>
                <a:ea typeface="メイリオ" panose="020B0604030504040204" pitchFamily="50" charset="-128"/>
                <a:cs typeface="Meiryo UI" panose="020B0604030504040204" pitchFamily="50" charset="-128"/>
              </a:rPr>
              <a:t>目　　次</a:t>
            </a:r>
          </a:p>
        </p:txBody>
      </p:sp>
      <p:cxnSp>
        <p:nvCxnSpPr>
          <p:cNvPr id="4" name="直線コネクタ 3"/>
          <p:cNvCxnSpPr/>
          <p:nvPr/>
        </p:nvCxnSpPr>
        <p:spPr>
          <a:xfrm>
            <a:off x="179512" y="1217538"/>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8" name="Rectangle 3"/>
          <p:cNvSpPr txBox="1">
            <a:spLocks noChangeArrowheads="1"/>
          </p:cNvSpPr>
          <p:nvPr/>
        </p:nvSpPr>
        <p:spPr>
          <a:xfrm>
            <a:off x="746575" y="1583795"/>
            <a:ext cx="7560840" cy="4770537"/>
          </a:xfrm>
          <a:prstGeom prst="rect">
            <a:avLst/>
          </a:prstGeom>
          <a:ln>
            <a:noFill/>
            <a:prstDash val="sysDash"/>
          </a:ln>
          <a:extLst>
            <a:ext uri="{909E8E84-426E-40DD-AFC4-6F175D3DCCD1}">
              <a14:hiddenFill xmlns:a14="http://schemas.microsoft.com/office/drawing/2010/main">
                <a:solidFill>
                  <a:schemeClr val="bg1"/>
                </a:solidFill>
              </a14:hiddenFill>
            </a:ext>
          </a:extLst>
        </p:spPr>
        <p:txBody>
          <a:bodyPr wrap="square">
            <a:sp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defTabSz="647700">
              <a:spcBef>
                <a:spcPct val="0"/>
              </a:spcBef>
              <a:buNone/>
              <a:tabLst>
                <a:tab pos="8256588" algn="r"/>
              </a:tabLst>
              <a:defRPr/>
            </a:pP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１　行政経営のめざす姿　　  </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buNone/>
              <a:tabLst>
                <a:tab pos="8256588" algn="r"/>
              </a:tabLst>
              <a:defRPr/>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（１）現状認識　・・・・・・・・・・・・・・・・・・・・・・・・・・・・・・・・・・・・・・・・・・・・・・・・・・・・・・・・   </a:t>
            </a:r>
          </a:p>
          <a:p>
            <a:pPr defTabSz="647700">
              <a:spcBef>
                <a:spcPct val="0"/>
              </a:spcBef>
              <a:buNone/>
              <a:tabLst>
                <a:tab pos="8256588" algn="r"/>
              </a:tabLst>
              <a:defRPr/>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（２）目標　　　  ・・・・・・・・・・・・・・・・・・・・・・・・・・・・・・・・・・・・・・・・・・・・・・・・・・・・・・・・</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buNone/>
              <a:tabLst>
                <a:tab pos="8256588" algn="r"/>
              </a:tabLst>
              <a:defRPr/>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（３）行動指針　・・・・・・・・・・・・・・・・・・・・・・・・・・・・・・・・・・・・・・・・・・・・・・・・・・・・・・・・ 　  </a:t>
            </a:r>
          </a:p>
          <a:p>
            <a:pPr defTabSz="647700">
              <a:spcBef>
                <a:spcPct val="0"/>
              </a:spcBef>
              <a:buNone/>
              <a:tabLst>
                <a:tab pos="8256588" algn="r"/>
              </a:tabLst>
              <a:defRPr/>
            </a:pPr>
            <a:endParaRPr lang="en-US" altLang="ja-JP" sz="1600" b="1" dirty="0">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buNone/>
              <a:tabLst>
                <a:tab pos="8256588" algn="r"/>
              </a:tabLst>
              <a:defRPr/>
            </a:pP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２　新たな行政経営の取組み   　</a:t>
            </a:r>
            <a:endParaRPr lang="ja-JP" altLang="en-US" sz="1600" dirty="0">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buNone/>
              <a:tabLst>
                <a:tab pos="8256588" algn="r"/>
              </a:tabLst>
              <a:defRPr/>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（１）行政</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DX</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の実現に向けた取組み　 ・・・・・・・・・・・・・・・・・・・・・・・・・・・・・・・・・・・・・・ 　</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buNone/>
              <a:tabLst>
                <a:tab pos="8256588" algn="r"/>
              </a:tabLst>
              <a:defRPr/>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（２）より幅広い共創の仕組みづくり　・・・・・・・・・・・・・・・・・・・・・・・・・・・・・・・・・・・・・・・・</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buNone/>
              <a:tabLst>
                <a:tab pos="8256588" algn="r"/>
              </a:tabLst>
              <a:defRPr/>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（３）働き方改革　・・・・・・・・・・・・・・・・・・・・・・・・・・・・・・・・・・・・・・・・・・・・・・・・・・・・・・ 　</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buNone/>
              <a:tabLst>
                <a:tab pos="8256588" algn="r"/>
              </a:tabLst>
              <a:defRPr/>
            </a:pP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buNone/>
              <a:tabLst>
                <a:tab pos="8256588" algn="r"/>
              </a:tabLst>
              <a:defRPr/>
            </a:pP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３　健全で規律ある行財政運営 </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buNone/>
              <a:tabLst>
                <a:tab pos="8256588" algn="r"/>
              </a:tabLst>
              <a:defRPr/>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（１）組織運営　 ・・・・・・・・・・・・・・・・・・・・・・・・・・・・・・・・・・・・・・・・・・・・・・・・・・・・・・・</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buNone/>
              <a:tabLst>
                <a:tab pos="8256588" algn="r"/>
              </a:tabLst>
              <a:defRPr/>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（２）財政運営　 ・・・・・・・・・・・・・・・・・・・・・・・・・・・・・・・・・・・・・・・・・・・・・・・・・・・・・・・</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buNone/>
              <a:tabLst>
                <a:tab pos="8256588" algn="r"/>
              </a:tabLst>
              <a:defRPr/>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　　　　①歳入確保 　・・・・・・・・・・・・・・・・・・・・・・・・・・・・・・・・・・・・・・・・・・・・・・・・・・・・・・</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buNone/>
              <a:tabLst>
                <a:tab pos="8256588" algn="r"/>
              </a:tabLst>
              <a:defRPr/>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　  　  ②歳出改革　 ・・・・・・・・・・・・・・・・・・・・・・・・・・・・・・・・・・・・・・・・・・・・・・・・・・・・・・</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buNone/>
              <a:tabLst>
                <a:tab pos="8256588" algn="r"/>
              </a:tabLst>
              <a:defRPr/>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（３）出資法人等の改革 　・・・・・・・・・・・・・・・・・・・・・・・・・・・・・・・・・・・・・・・・・・・・・・・・ </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buNone/>
              <a:tabLst>
                <a:tab pos="8256588" algn="r"/>
              </a:tabLst>
              <a:defRPr/>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（４）公の施設の改革     ・・・・・・・・・・・・・・・・・・・・・・・・・・・・・・・・・・・・・・・・・・・・・・・・・</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buNone/>
              <a:tabLst>
                <a:tab pos="8256588" algn="r"/>
              </a:tabLst>
              <a:defRPr/>
            </a:pP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buNone/>
              <a:tabLst>
                <a:tab pos="8256588" algn="r"/>
              </a:tabLst>
              <a:defRPr/>
            </a:pP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＜具体的取組み編＞</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endParaRPr lang="en-US" altLang="ja-JP" sz="16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Rectangle 3"/>
          <p:cNvSpPr txBox="1">
            <a:spLocks noChangeArrowheads="1"/>
          </p:cNvSpPr>
          <p:nvPr/>
        </p:nvSpPr>
        <p:spPr>
          <a:xfrm>
            <a:off x="7857365" y="1853825"/>
            <a:ext cx="693017" cy="4524315"/>
          </a:xfrm>
          <a:prstGeom prst="rect">
            <a:avLst/>
          </a:prstGeom>
          <a:ln>
            <a:noFill/>
            <a:prstDash val="sysDash"/>
          </a:ln>
          <a:extLst>
            <a:ext uri="{909E8E84-426E-40DD-AFC4-6F175D3DCCD1}">
              <a14:hiddenFill xmlns:a14="http://schemas.microsoft.com/office/drawing/2010/main">
                <a:solidFill>
                  <a:schemeClr val="bg1"/>
                </a:solidFill>
              </a14:hiddenFill>
            </a:ext>
          </a:extLst>
        </p:spPr>
        <p:txBody>
          <a:bodyPr wrap="square">
            <a:sp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algn="r" defTabSz="647700">
              <a:spcBef>
                <a:spcPct val="0"/>
              </a:spcBef>
              <a:buFont typeface="Wingdings" pitchFamily="2" charset="2"/>
              <a:buNone/>
              <a:tabLst>
                <a:tab pos="8256588" algn="r"/>
              </a:tabLst>
              <a:defRPr/>
            </a:pPr>
            <a:r>
              <a:rPr lang="en-US" altLang="ja-JP" sz="1600" dirty="0">
                <a:solidFill>
                  <a:prstClr val="black"/>
                </a:solidFill>
                <a:latin typeface="メイリオ" panose="020B0604030504040204" pitchFamily="50" charset="-128"/>
                <a:ea typeface="メイリオ" panose="020B0604030504040204" pitchFamily="50" charset="-128"/>
                <a:cs typeface="Meiryo UI" panose="020B0604030504040204" pitchFamily="50" charset="-128"/>
              </a:rPr>
              <a:t>4</a:t>
            </a:r>
          </a:p>
          <a:p>
            <a:pPr algn="r" defTabSz="647700">
              <a:spcBef>
                <a:spcPct val="0"/>
              </a:spcBef>
              <a:buNone/>
              <a:tabLst>
                <a:tab pos="8256588" algn="r"/>
              </a:tabLst>
              <a:defRPr/>
            </a:pPr>
            <a:r>
              <a:rPr lang="en-US" altLang="ja-JP" sz="1600" dirty="0">
                <a:solidFill>
                  <a:prstClr val="black"/>
                </a:solidFill>
                <a:latin typeface="メイリオ" panose="020B0604030504040204" pitchFamily="50" charset="-128"/>
                <a:ea typeface="メイリオ" panose="020B0604030504040204" pitchFamily="50" charset="-128"/>
                <a:cs typeface="Meiryo UI" panose="020B0604030504040204" pitchFamily="50" charset="-128"/>
              </a:rPr>
              <a:t>5</a:t>
            </a:r>
          </a:p>
          <a:p>
            <a:pPr algn="r" defTabSz="647700">
              <a:spcBef>
                <a:spcPct val="0"/>
              </a:spcBef>
              <a:buNone/>
              <a:tabLst>
                <a:tab pos="8256588" algn="r"/>
              </a:tabLst>
              <a:defRPr/>
            </a:pPr>
            <a:r>
              <a:rPr lang="en-US" altLang="ja-JP" sz="1600" dirty="0">
                <a:solidFill>
                  <a:prstClr val="black"/>
                </a:solidFill>
                <a:latin typeface="メイリオ" panose="020B0604030504040204" pitchFamily="50" charset="-128"/>
                <a:ea typeface="メイリオ" panose="020B0604030504040204" pitchFamily="50" charset="-128"/>
                <a:cs typeface="Meiryo UI" panose="020B0604030504040204" pitchFamily="50" charset="-128"/>
              </a:rPr>
              <a:t>6</a:t>
            </a:r>
          </a:p>
          <a:p>
            <a:pPr algn="r" defTabSz="647700">
              <a:spcBef>
                <a:spcPct val="0"/>
              </a:spcBef>
              <a:buNone/>
              <a:tabLst>
                <a:tab pos="8256588" algn="r"/>
              </a:tabLst>
              <a:defRPr/>
            </a:pPr>
            <a:endParaRPr lang="en-US" altLang="ja-JP" sz="1600" dirty="0">
              <a:solidFill>
                <a:prstClr val="black"/>
              </a:solidFill>
              <a:latin typeface="メイリオ" panose="020B0604030504040204" pitchFamily="50" charset="-128"/>
              <a:ea typeface="メイリオ" panose="020B0604030504040204" pitchFamily="50" charset="-128"/>
              <a:cs typeface="Meiryo UI" panose="020B0604030504040204" pitchFamily="50" charset="-128"/>
            </a:endParaRPr>
          </a:p>
          <a:p>
            <a:pPr algn="r" defTabSz="647700">
              <a:spcBef>
                <a:spcPct val="0"/>
              </a:spcBef>
              <a:buNone/>
              <a:tabLst>
                <a:tab pos="8256588" algn="r"/>
              </a:tabLst>
              <a:defRPr/>
            </a:pPr>
            <a:endParaRPr lang="en-US" altLang="ja-JP" sz="1600" dirty="0">
              <a:solidFill>
                <a:prstClr val="black"/>
              </a:solidFill>
              <a:latin typeface="メイリオ" panose="020B0604030504040204" pitchFamily="50" charset="-128"/>
              <a:ea typeface="メイリオ" panose="020B0604030504040204" pitchFamily="50" charset="-128"/>
              <a:cs typeface="Meiryo UI" panose="020B0604030504040204" pitchFamily="50" charset="-128"/>
            </a:endParaRPr>
          </a:p>
          <a:p>
            <a:pPr algn="r" defTabSz="647700">
              <a:spcBef>
                <a:spcPct val="0"/>
              </a:spcBef>
              <a:buNone/>
              <a:tabLst>
                <a:tab pos="8256588" algn="r"/>
              </a:tabLst>
              <a:defRPr/>
            </a:pPr>
            <a:r>
              <a:rPr lang="en-US" altLang="ja-JP" sz="1600" dirty="0">
                <a:solidFill>
                  <a:prstClr val="black"/>
                </a:solidFill>
                <a:latin typeface="メイリオ" panose="020B0604030504040204" pitchFamily="50" charset="-128"/>
                <a:ea typeface="メイリオ" panose="020B0604030504040204" pitchFamily="50" charset="-128"/>
                <a:cs typeface="Meiryo UI" panose="020B0604030504040204" pitchFamily="50" charset="-128"/>
              </a:rPr>
              <a:t>8</a:t>
            </a:r>
          </a:p>
          <a:p>
            <a:pPr algn="r" defTabSz="647700">
              <a:spcBef>
                <a:spcPct val="0"/>
              </a:spcBef>
              <a:buNone/>
              <a:tabLst>
                <a:tab pos="8256588" algn="r"/>
              </a:tabLst>
              <a:defRPr/>
            </a:pPr>
            <a:r>
              <a:rPr lang="en-US" altLang="ja-JP" sz="1600" dirty="0">
                <a:solidFill>
                  <a:prstClr val="black"/>
                </a:solidFill>
                <a:latin typeface="メイリオ" panose="020B0604030504040204" pitchFamily="50" charset="-128"/>
                <a:ea typeface="メイリオ" panose="020B0604030504040204" pitchFamily="50" charset="-128"/>
                <a:cs typeface="Meiryo UI" panose="020B0604030504040204" pitchFamily="50" charset="-128"/>
              </a:rPr>
              <a:t>14</a:t>
            </a:r>
          </a:p>
          <a:p>
            <a:pPr algn="r" defTabSz="647700">
              <a:spcBef>
                <a:spcPct val="0"/>
              </a:spcBef>
              <a:buNone/>
              <a:tabLst>
                <a:tab pos="8256588" algn="r"/>
              </a:tabLst>
              <a:defRPr/>
            </a:pPr>
            <a:r>
              <a:rPr lang="en-US" altLang="ja-JP" sz="1600" dirty="0">
                <a:solidFill>
                  <a:prstClr val="black"/>
                </a:solidFill>
                <a:latin typeface="メイリオ" panose="020B0604030504040204" pitchFamily="50" charset="-128"/>
                <a:ea typeface="メイリオ" panose="020B0604030504040204" pitchFamily="50" charset="-128"/>
                <a:cs typeface="Meiryo UI" panose="020B0604030504040204" pitchFamily="50" charset="-128"/>
              </a:rPr>
              <a:t>24</a:t>
            </a:r>
          </a:p>
          <a:p>
            <a:pPr algn="r" defTabSz="647700">
              <a:spcBef>
                <a:spcPct val="0"/>
              </a:spcBef>
              <a:buNone/>
              <a:tabLst>
                <a:tab pos="8256588" algn="r"/>
              </a:tabLst>
              <a:defRPr/>
            </a:pPr>
            <a:endParaRPr lang="en-US" altLang="ja-JP" sz="1600" dirty="0">
              <a:solidFill>
                <a:prstClr val="black"/>
              </a:solidFill>
              <a:latin typeface="メイリオ" panose="020B0604030504040204" pitchFamily="50" charset="-128"/>
              <a:ea typeface="メイリオ" panose="020B0604030504040204" pitchFamily="50" charset="-128"/>
              <a:cs typeface="Meiryo UI" panose="020B0604030504040204" pitchFamily="50" charset="-128"/>
            </a:endParaRPr>
          </a:p>
          <a:p>
            <a:pPr algn="r" defTabSz="647700">
              <a:spcBef>
                <a:spcPct val="0"/>
              </a:spcBef>
              <a:buNone/>
              <a:tabLst>
                <a:tab pos="8256588" algn="r"/>
              </a:tabLst>
              <a:defRPr/>
            </a:pPr>
            <a:endParaRPr lang="en-US" altLang="ja-JP" sz="1600" dirty="0">
              <a:solidFill>
                <a:prstClr val="black"/>
              </a:solidFill>
              <a:latin typeface="メイリオ" panose="020B0604030504040204" pitchFamily="50" charset="-128"/>
              <a:ea typeface="メイリオ" panose="020B0604030504040204" pitchFamily="50" charset="-128"/>
              <a:cs typeface="Meiryo UI" panose="020B0604030504040204" pitchFamily="50" charset="-128"/>
            </a:endParaRPr>
          </a:p>
          <a:p>
            <a:pPr algn="r" defTabSz="647700">
              <a:spcBef>
                <a:spcPct val="0"/>
              </a:spcBef>
              <a:buNone/>
              <a:tabLst>
                <a:tab pos="8256588" algn="r"/>
              </a:tabLst>
              <a:defRPr/>
            </a:pPr>
            <a:r>
              <a:rPr lang="en-US" altLang="ja-JP" sz="1600" dirty="0">
                <a:solidFill>
                  <a:prstClr val="black"/>
                </a:solidFill>
                <a:latin typeface="メイリオ" panose="020B0604030504040204" pitchFamily="50" charset="-128"/>
                <a:ea typeface="メイリオ" panose="020B0604030504040204" pitchFamily="50" charset="-128"/>
                <a:cs typeface="Meiryo UI" panose="020B0604030504040204" pitchFamily="50" charset="-128"/>
              </a:rPr>
              <a:t>28</a:t>
            </a:r>
          </a:p>
          <a:p>
            <a:pPr algn="r" defTabSz="647700">
              <a:spcBef>
                <a:spcPct val="0"/>
              </a:spcBef>
              <a:buNone/>
              <a:tabLst>
                <a:tab pos="8256588" algn="r"/>
              </a:tabLst>
              <a:defRPr/>
            </a:pPr>
            <a:r>
              <a:rPr lang="en-US" altLang="ja-JP" sz="1600" dirty="0">
                <a:solidFill>
                  <a:prstClr val="black"/>
                </a:solidFill>
                <a:latin typeface="メイリオ" panose="020B0604030504040204" pitchFamily="50" charset="-128"/>
                <a:ea typeface="メイリオ" panose="020B0604030504040204" pitchFamily="50" charset="-128"/>
                <a:cs typeface="Meiryo UI" panose="020B0604030504040204" pitchFamily="50" charset="-128"/>
              </a:rPr>
              <a:t>30</a:t>
            </a:r>
          </a:p>
          <a:p>
            <a:pPr algn="r" defTabSz="647700">
              <a:spcBef>
                <a:spcPct val="0"/>
              </a:spcBef>
              <a:buNone/>
              <a:tabLst>
                <a:tab pos="8256588" algn="r"/>
              </a:tabLst>
              <a:defRPr/>
            </a:pPr>
            <a:r>
              <a:rPr lang="en-US" altLang="ja-JP" sz="1600" dirty="0">
                <a:solidFill>
                  <a:prstClr val="black"/>
                </a:solidFill>
                <a:latin typeface="メイリオ" panose="020B0604030504040204" pitchFamily="50" charset="-128"/>
                <a:ea typeface="メイリオ" panose="020B0604030504040204" pitchFamily="50" charset="-128"/>
                <a:cs typeface="Meiryo UI" panose="020B0604030504040204" pitchFamily="50" charset="-128"/>
              </a:rPr>
              <a:t>31</a:t>
            </a:r>
          </a:p>
          <a:p>
            <a:pPr algn="r" defTabSz="647700">
              <a:spcBef>
                <a:spcPct val="0"/>
              </a:spcBef>
              <a:buNone/>
              <a:tabLst>
                <a:tab pos="8256588" algn="r"/>
              </a:tabLst>
              <a:defRPr/>
            </a:pPr>
            <a:r>
              <a:rPr lang="en-US" altLang="ja-JP" sz="1600" dirty="0">
                <a:solidFill>
                  <a:prstClr val="black"/>
                </a:solidFill>
                <a:latin typeface="メイリオ" panose="020B0604030504040204" pitchFamily="50" charset="-128"/>
                <a:ea typeface="メイリオ" panose="020B0604030504040204" pitchFamily="50" charset="-128"/>
                <a:cs typeface="Meiryo UI" panose="020B0604030504040204" pitchFamily="50" charset="-128"/>
              </a:rPr>
              <a:t>31</a:t>
            </a:r>
          </a:p>
          <a:p>
            <a:pPr algn="r" defTabSz="647700">
              <a:spcBef>
                <a:spcPct val="0"/>
              </a:spcBef>
              <a:buNone/>
              <a:tabLst>
                <a:tab pos="8256588" algn="r"/>
              </a:tabLst>
              <a:defRPr/>
            </a:pPr>
            <a:r>
              <a:rPr lang="en-US" altLang="ja-JP" sz="1600" dirty="0">
                <a:solidFill>
                  <a:prstClr val="black"/>
                </a:solidFill>
                <a:latin typeface="メイリオ" panose="020B0604030504040204" pitchFamily="50" charset="-128"/>
                <a:ea typeface="メイリオ" panose="020B0604030504040204" pitchFamily="50" charset="-128"/>
                <a:cs typeface="Meiryo UI" panose="020B0604030504040204" pitchFamily="50" charset="-128"/>
              </a:rPr>
              <a:t>32</a:t>
            </a:r>
          </a:p>
          <a:p>
            <a:pPr algn="r" defTabSz="647700">
              <a:spcBef>
                <a:spcPct val="0"/>
              </a:spcBef>
              <a:buNone/>
              <a:tabLst>
                <a:tab pos="8256588" algn="r"/>
              </a:tabLst>
              <a:defRPr/>
            </a:pPr>
            <a:r>
              <a:rPr lang="en-US" altLang="ja-JP" sz="1600" dirty="0">
                <a:solidFill>
                  <a:prstClr val="black"/>
                </a:solidFill>
                <a:latin typeface="メイリオ" panose="020B0604030504040204" pitchFamily="50" charset="-128"/>
                <a:ea typeface="メイリオ" panose="020B0604030504040204" pitchFamily="50" charset="-128"/>
                <a:cs typeface="Meiryo UI" panose="020B0604030504040204" pitchFamily="50" charset="-128"/>
              </a:rPr>
              <a:t>35</a:t>
            </a:r>
          </a:p>
          <a:p>
            <a:pPr algn="r" defTabSz="647700">
              <a:spcBef>
                <a:spcPct val="0"/>
              </a:spcBef>
              <a:buNone/>
              <a:tabLst>
                <a:tab pos="8256588" algn="r"/>
              </a:tabLst>
              <a:defRPr/>
            </a:pPr>
            <a:endParaRPr lang="en-US" altLang="ja-JP" sz="1600" dirty="0">
              <a:solidFill>
                <a:prstClr val="black"/>
              </a:solidFill>
              <a:latin typeface="メイリオ" panose="020B0604030504040204" pitchFamily="50" charset="-128"/>
              <a:ea typeface="メイリオ" panose="020B0604030504040204" pitchFamily="50" charset="-128"/>
              <a:cs typeface="Meiryo UI" panose="020B0604030504040204" pitchFamily="50" charset="-128"/>
            </a:endParaRPr>
          </a:p>
          <a:p>
            <a:pPr algn="r" defTabSz="647700">
              <a:spcBef>
                <a:spcPct val="0"/>
              </a:spcBef>
              <a:buNone/>
              <a:tabLst>
                <a:tab pos="8256588" algn="r"/>
              </a:tabLst>
              <a:defRPr/>
            </a:pPr>
            <a:r>
              <a:rPr lang="en-US" altLang="ja-JP" sz="1600" dirty="0">
                <a:solidFill>
                  <a:prstClr val="black"/>
                </a:solidFill>
                <a:latin typeface="メイリオ" panose="020B0604030504040204" pitchFamily="50" charset="-128"/>
                <a:ea typeface="メイリオ" panose="020B0604030504040204" pitchFamily="50" charset="-128"/>
                <a:cs typeface="Meiryo UI" panose="020B0604030504040204" pitchFamily="50" charset="-128"/>
              </a:rPr>
              <a:t>36</a:t>
            </a:r>
          </a:p>
        </p:txBody>
      </p:sp>
      <p:sp>
        <p:nvSpPr>
          <p:cNvPr id="2" name="スライド番号プレースホルダー 1">
            <a:extLst>
              <a:ext uri="{FF2B5EF4-FFF2-40B4-BE49-F238E27FC236}">
                <a16:creationId xmlns:a16="http://schemas.microsoft.com/office/drawing/2014/main" id="{52839AF8-F8B8-4F4A-B1E2-E7B55C69C5FD}"/>
              </a:ext>
            </a:extLst>
          </p:cNvPr>
          <p:cNvSpPr>
            <a:spLocks noGrp="1"/>
          </p:cNvSpPr>
          <p:nvPr>
            <p:ph type="sldNum" sz="quarter" idx="12"/>
          </p:nvPr>
        </p:nvSpPr>
        <p:spPr/>
        <p:txBody>
          <a:bodyPr/>
          <a:lstStyle/>
          <a:p>
            <a:fld id="{7791D223-6A27-4327-8087-FA06212A7E85}" type="slidenum">
              <a:rPr lang="ja-JP" altLang="en-US" smtClean="0"/>
              <a:pPr/>
              <a:t>2</a:t>
            </a:fld>
            <a:endParaRPr lang="ja-JP" altLang="en-US" dirty="0"/>
          </a:p>
        </p:txBody>
      </p:sp>
    </p:spTree>
    <p:extLst>
      <p:ext uri="{BB962C8B-B14F-4D97-AF65-F5344CB8AC3E}">
        <p14:creationId xmlns:p14="http://schemas.microsoft.com/office/powerpoint/2010/main" val="78204831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線コネクタ 2"/>
          <p:cNvCxnSpPr/>
          <p:nvPr/>
        </p:nvCxnSpPr>
        <p:spPr>
          <a:xfrm>
            <a:off x="183873" y="503675"/>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14" name="正方形/長方形 13"/>
          <p:cNvSpPr/>
          <p:nvPr/>
        </p:nvSpPr>
        <p:spPr>
          <a:xfrm>
            <a:off x="26495" y="107340"/>
            <a:ext cx="8820472" cy="369332"/>
          </a:xfrm>
          <a:prstGeom prst="rect">
            <a:avLst/>
          </a:prstGeom>
        </p:spPr>
        <p:txBody>
          <a:bodyPr wrap="square">
            <a:spAutoFit/>
          </a:bodyPr>
          <a:lstStyle/>
          <a:p>
            <a:pPr marL="252000" indent="-457200"/>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（１）組織運営（つづき）</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正方形/長方形 7"/>
          <p:cNvSpPr/>
          <p:nvPr/>
        </p:nvSpPr>
        <p:spPr>
          <a:xfrm>
            <a:off x="467996" y="818710"/>
            <a:ext cx="8280000" cy="3300904"/>
          </a:xfrm>
          <a:prstGeom prst="rect">
            <a:avLst/>
          </a:prstGeom>
          <a:solidFill>
            <a:schemeClr val="bg1"/>
          </a:solidFill>
          <a:ln>
            <a:solidFill>
              <a:schemeClr val="bg1">
                <a:alpha val="0"/>
              </a:schemeClr>
            </a:solidFill>
          </a:ln>
        </p:spPr>
        <p:txBody>
          <a:bodyPr wrap="square">
            <a:spAutoFit/>
          </a:bodyPr>
          <a:lstStyle/>
          <a:p>
            <a:pPr indent="165100" algn="l">
              <a:lnSpc>
                <a:spcPts val="2100"/>
              </a:lnSpc>
            </a:pPr>
            <a:r>
              <a:rPr lang="en-US" altLang="ja-JP" sz="1600" b="1" kern="100" dirty="0">
                <a:effectLst/>
                <a:latin typeface="ＭＳ 明朝" panose="02020609040205080304" pitchFamily="17" charset="-128"/>
                <a:ea typeface="Meiryo UI" panose="020B0604030504040204" pitchFamily="50" charset="-128"/>
                <a:cs typeface="Times New Roman" panose="02020603050405020304" pitchFamily="18" charset="0"/>
              </a:rPr>
              <a:t>【</a:t>
            </a:r>
            <a:r>
              <a:rPr lang="ja-JP" altLang="ja-JP" sz="1600" b="1" kern="100" dirty="0">
                <a:effectLst/>
                <a:latin typeface="ＭＳ 明朝" panose="02020609040205080304" pitchFamily="17" charset="-128"/>
                <a:ea typeface="Meiryo UI" panose="020B0604030504040204" pitchFamily="50" charset="-128"/>
                <a:cs typeface="Times New Roman" panose="02020603050405020304" pitchFamily="18" charset="0"/>
              </a:rPr>
              <a:t>人材育成</a:t>
            </a:r>
            <a:r>
              <a:rPr lang="en-US" altLang="ja-JP" sz="1600" b="1" kern="100" dirty="0">
                <a:effectLst/>
                <a:latin typeface="ＭＳ 明朝" panose="02020609040205080304" pitchFamily="17" charset="-128"/>
                <a:ea typeface="Meiryo UI" panose="020B0604030504040204" pitchFamily="50" charset="-128"/>
                <a:cs typeface="Times New Roman" panose="02020603050405020304" pitchFamily="18" charset="0"/>
              </a:rPr>
              <a:t>】</a:t>
            </a:r>
            <a:endParaRPr lang="ja-JP" altLang="ja-JP" sz="1600" b="1" kern="100" dirty="0">
              <a:effectLst/>
              <a:latin typeface="ＭＳ 明朝" panose="02020609040205080304" pitchFamily="17" charset="-128"/>
              <a:ea typeface="ＭＳ 明朝" panose="02020609040205080304" pitchFamily="17" charset="-128"/>
              <a:cs typeface="Times New Roman" panose="02020603050405020304" pitchFamily="18" charset="0"/>
            </a:endParaRPr>
          </a:p>
          <a:p>
            <a:pPr marL="266700" indent="165100" algn="l">
              <a:lnSpc>
                <a:spcPts val="2100"/>
              </a:lnSpc>
            </a:pPr>
            <a:r>
              <a:rPr lang="ja-JP" altLang="ja-JP" sz="1600" kern="100" dirty="0">
                <a:effectLst/>
                <a:latin typeface="ＭＳ 明朝" panose="02020609040205080304" pitchFamily="17" charset="-128"/>
                <a:ea typeface="Meiryo UI" panose="020B0604030504040204" pitchFamily="50" charset="-128"/>
                <a:cs typeface="Times New Roman" panose="02020603050405020304" pitchFamily="18" charset="0"/>
              </a:rPr>
              <a:t>職員</a:t>
            </a:r>
            <a:r>
              <a:rPr lang="ja-JP" altLang="ja-JP" sz="1600" kern="100" dirty="0">
                <a:effectLst/>
                <a:latin typeface="Meiryo UI" panose="020B0604030504040204" pitchFamily="50" charset="-128"/>
                <a:ea typeface="Meiryo UI" panose="020B0604030504040204" pitchFamily="50" charset="-128"/>
                <a:cs typeface="Times New Roman" panose="02020603050405020304" pitchFamily="18" charset="0"/>
              </a:rPr>
              <a:t>研修（</a:t>
            </a:r>
            <a:r>
              <a:rPr lang="en-US" altLang="ja-JP" sz="1600" kern="100" dirty="0">
                <a:effectLst/>
                <a:latin typeface="Meiryo UI" panose="020B0604030504040204" pitchFamily="50" charset="-128"/>
                <a:ea typeface="Meiryo UI" panose="020B0604030504040204" pitchFamily="50" charset="-128"/>
                <a:cs typeface="Times New Roman" panose="02020603050405020304" pitchFamily="18" charset="0"/>
              </a:rPr>
              <a:t>Off-JT</a:t>
            </a:r>
            <a:r>
              <a:rPr lang="ja-JP" altLang="ja-JP" sz="1600" kern="100" dirty="0">
                <a:effectLst/>
                <a:latin typeface="Meiryo UI" panose="020B0604030504040204" pitchFamily="50" charset="-128"/>
                <a:ea typeface="Meiryo UI" panose="020B0604030504040204" pitchFamily="50" charset="-128"/>
                <a:cs typeface="Times New Roman" panose="02020603050405020304" pitchFamily="18" charset="0"/>
              </a:rPr>
              <a:t>、</a:t>
            </a:r>
            <a:r>
              <a:rPr lang="en-US" altLang="ja-JP" sz="1600" kern="100" dirty="0">
                <a:effectLst/>
                <a:latin typeface="Meiryo UI" panose="020B0604030504040204" pitchFamily="50" charset="-128"/>
                <a:ea typeface="Meiryo UI" panose="020B0604030504040204" pitchFamily="50" charset="-128"/>
                <a:cs typeface="Times New Roman" panose="02020603050405020304" pitchFamily="18" charset="0"/>
              </a:rPr>
              <a:t>OJT</a:t>
            </a:r>
            <a:r>
              <a:rPr lang="ja-JP" altLang="ja-JP" sz="1600" kern="100" dirty="0">
                <a:effectLst/>
                <a:latin typeface="Meiryo UI" panose="020B0604030504040204" pitchFamily="50" charset="-128"/>
                <a:ea typeface="Meiryo UI" panose="020B0604030504040204" pitchFamily="50" charset="-128"/>
                <a:cs typeface="Times New Roman" panose="02020603050405020304" pitchFamily="18" charset="0"/>
              </a:rPr>
              <a:t>）</a:t>
            </a:r>
            <a:r>
              <a:rPr lang="ja-JP" altLang="ja-JP" sz="1600" kern="100" dirty="0">
                <a:effectLst/>
                <a:latin typeface="ＭＳ 明朝" panose="02020609040205080304" pitchFamily="17" charset="-128"/>
                <a:ea typeface="Meiryo UI" panose="020B0604030504040204" pitchFamily="50" charset="-128"/>
                <a:cs typeface="Times New Roman" panose="02020603050405020304" pitchFamily="18" charset="0"/>
              </a:rPr>
              <a:t>の充実や、主査級昇任考査の改正、キャリアクリエイト制度の拡充などに取り組むことにより、個々の職員に応じた能力開発や主体的なキャリア形成を促進・支援してい</a:t>
            </a:r>
            <a:r>
              <a:rPr lang="ja-JP" altLang="en-US" sz="1600" kern="100" dirty="0">
                <a:effectLst/>
                <a:latin typeface="ＭＳ 明朝" panose="02020609040205080304" pitchFamily="17" charset="-128"/>
                <a:ea typeface="Meiryo UI" panose="020B0604030504040204" pitchFamily="50" charset="-128"/>
                <a:cs typeface="Times New Roman" panose="02020603050405020304" pitchFamily="18" charset="0"/>
              </a:rPr>
              <a:t>きます。</a:t>
            </a:r>
            <a:endParaRPr lang="ja-JP" altLang="ja-JP" sz="1600" kern="100" dirty="0">
              <a:effectLst/>
              <a:latin typeface="ＭＳ 明朝" panose="02020609040205080304" pitchFamily="17" charset="-128"/>
              <a:ea typeface="ＭＳ 明朝" panose="02020609040205080304" pitchFamily="17" charset="-128"/>
              <a:cs typeface="Times New Roman" panose="02020603050405020304" pitchFamily="18" charset="0"/>
            </a:endParaRPr>
          </a:p>
          <a:p>
            <a:pPr algn="l">
              <a:lnSpc>
                <a:spcPts val="2100"/>
              </a:lnSpc>
            </a:pPr>
            <a:r>
              <a:rPr lang="en-US" altLang="ja-JP" sz="1600" kern="100" dirty="0">
                <a:effectLst/>
                <a:latin typeface="Meiryo UI" panose="020B0604030504040204" pitchFamily="50" charset="-128"/>
                <a:ea typeface="ＭＳ 明朝" panose="02020609040205080304" pitchFamily="17" charset="-128"/>
                <a:cs typeface="Times New Roman" panose="02020603050405020304" pitchFamily="18" charset="0"/>
              </a:rPr>
              <a:t> </a:t>
            </a:r>
          </a:p>
          <a:p>
            <a:pPr algn="l">
              <a:lnSpc>
                <a:spcPts val="2100"/>
              </a:lnSpc>
            </a:pPr>
            <a:endParaRPr lang="ja-JP" altLang="ja-JP" sz="1600" kern="100" dirty="0">
              <a:effectLst/>
              <a:latin typeface="ＭＳ 明朝" panose="02020609040205080304" pitchFamily="17" charset="-128"/>
              <a:ea typeface="ＭＳ 明朝" panose="02020609040205080304" pitchFamily="17" charset="-128"/>
              <a:cs typeface="Times New Roman" panose="02020603050405020304" pitchFamily="18" charset="0"/>
            </a:endParaRPr>
          </a:p>
          <a:p>
            <a:pPr indent="165100" algn="l">
              <a:lnSpc>
                <a:spcPts val="2100"/>
              </a:lnSpc>
            </a:pPr>
            <a:r>
              <a:rPr lang="en-US" altLang="ja-JP" sz="1600" b="1" kern="100" dirty="0">
                <a:effectLst/>
                <a:latin typeface="ＭＳ 明朝" panose="02020609040205080304" pitchFamily="17" charset="-128"/>
                <a:ea typeface="Meiryo UI" panose="020B0604030504040204" pitchFamily="50" charset="-128"/>
                <a:cs typeface="Times New Roman" panose="02020603050405020304" pitchFamily="18" charset="0"/>
              </a:rPr>
              <a:t>【</a:t>
            </a:r>
            <a:r>
              <a:rPr lang="ja-JP" altLang="ja-JP" sz="1600" b="1" kern="100" dirty="0">
                <a:effectLst/>
                <a:latin typeface="ＭＳ 明朝" panose="02020609040205080304" pitchFamily="17" charset="-128"/>
                <a:ea typeface="Meiryo UI" panose="020B0604030504040204" pitchFamily="50" charset="-128"/>
                <a:cs typeface="Times New Roman" panose="02020603050405020304" pitchFamily="18" charset="0"/>
              </a:rPr>
              <a:t>働き方改革</a:t>
            </a:r>
            <a:r>
              <a:rPr lang="en-US" altLang="ja-JP" sz="1600" b="1" kern="100" dirty="0">
                <a:effectLst/>
                <a:latin typeface="ＭＳ 明朝" panose="02020609040205080304" pitchFamily="17" charset="-128"/>
                <a:ea typeface="Meiryo UI" panose="020B0604030504040204" pitchFamily="50" charset="-128"/>
                <a:cs typeface="Times New Roman" panose="02020603050405020304" pitchFamily="18" charset="0"/>
              </a:rPr>
              <a:t>】</a:t>
            </a:r>
            <a:endParaRPr lang="ja-JP" altLang="ja-JP" sz="1600" b="1" kern="100" dirty="0">
              <a:effectLst/>
              <a:latin typeface="ＭＳ 明朝" panose="02020609040205080304" pitchFamily="17" charset="-128"/>
              <a:ea typeface="ＭＳ 明朝" panose="02020609040205080304" pitchFamily="17" charset="-128"/>
              <a:cs typeface="Times New Roman" panose="02020603050405020304" pitchFamily="18" charset="0"/>
            </a:endParaRPr>
          </a:p>
          <a:p>
            <a:pPr marL="266700" indent="165100" algn="l">
              <a:lnSpc>
                <a:spcPts val="2100"/>
              </a:lnSpc>
            </a:pPr>
            <a:r>
              <a:rPr lang="ja-JP" altLang="ja-JP" sz="1600" kern="100" dirty="0">
                <a:effectLst/>
                <a:latin typeface="ＭＳ 明朝" panose="02020609040205080304" pitchFamily="17" charset="-128"/>
                <a:ea typeface="Meiryo UI" panose="020B0604030504040204" pitchFamily="50" charset="-128"/>
                <a:cs typeface="Times New Roman" panose="02020603050405020304" pitchFamily="18" charset="0"/>
              </a:rPr>
              <a:t>全ての職員が心身ともに健康で、意欲を持っていきいきと働くことができるよう、フレックスタイム制度における週休３日制の導入やテレワークのさらなる推進など、柔軟な働き方のさらなる浸透を図</a:t>
            </a:r>
            <a:r>
              <a:rPr lang="ja-JP" altLang="en-US" sz="1600" kern="100" dirty="0">
                <a:effectLst/>
                <a:latin typeface="ＭＳ 明朝" panose="02020609040205080304" pitchFamily="17" charset="-128"/>
                <a:ea typeface="Meiryo UI" panose="020B0604030504040204" pitchFamily="50" charset="-128"/>
                <a:cs typeface="Times New Roman" panose="02020603050405020304" pitchFamily="18" charset="0"/>
              </a:rPr>
              <a:t>ります</a:t>
            </a:r>
            <a:r>
              <a:rPr lang="ja-JP" altLang="ja-JP" sz="1600" kern="100" dirty="0">
                <a:effectLst/>
                <a:latin typeface="ＭＳ 明朝" panose="02020609040205080304" pitchFamily="17" charset="-128"/>
                <a:ea typeface="Meiryo UI" panose="020B0604030504040204" pitchFamily="50" charset="-128"/>
                <a:cs typeface="Times New Roman" panose="02020603050405020304" pitchFamily="18" charset="0"/>
              </a:rPr>
              <a:t>。また、長時間労働の是正や育児休業等の取得促進などに一層取組み、働く職員の心身の健康確保・ワークライフバランスの促進等を図ってい</a:t>
            </a:r>
            <a:r>
              <a:rPr lang="ja-JP" altLang="en-US" sz="1600" kern="100" dirty="0">
                <a:effectLst/>
                <a:latin typeface="ＭＳ 明朝" panose="02020609040205080304" pitchFamily="17" charset="-128"/>
                <a:ea typeface="Meiryo UI" panose="020B0604030504040204" pitchFamily="50" charset="-128"/>
                <a:cs typeface="Times New Roman" panose="02020603050405020304" pitchFamily="18" charset="0"/>
              </a:rPr>
              <a:t>きます。</a:t>
            </a:r>
            <a:endParaRPr lang="ja-JP" altLang="ja-JP" sz="1600" kern="100" dirty="0">
              <a:effectLst/>
              <a:latin typeface="ＭＳ 明朝" panose="02020609040205080304" pitchFamily="17" charset="-128"/>
              <a:ea typeface="ＭＳ 明朝" panose="02020609040205080304" pitchFamily="17" charset="-128"/>
              <a:cs typeface="Times New Roman" panose="02020603050405020304" pitchFamily="18" charset="0"/>
            </a:endParaRPr>
          </a:p>
          <a:p>
            <a:pPr marL="174625" indent="-174625" defTabSz="647700">
              <a:spcBef>
                <a:spcPct val="0"/>
              </a:spcBef>
              <a:tabLst>
                <a:tab pos="8256588" algn="r"/>
              </a:tabLst>
              <a:defRPr/>
            </a:pPr>
            <a:endParaRPr lang="ja-JP" altLang="en-US"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正方形/長方形 4">
            <a:extLst>
              <a:ext uri="{FF2B5EF4-FFF2-40B4-BE49-F238E27FC236}">
                <a16:creationId xmlns:a16="http://schemas.microsoft.com/office/drawing/2014/main" id="{97B2AD3D-019D-4357-9434-290B2C580AD5}"/>
              </a:ext>
            </a:extLst>
          </p:cNvPr>
          <p:cNvSpPr/>
          <p:nvPr/>
        </p:nvSpPr>
        <p:spPr>
          <a:xfrm>
            <a:off x="393330" y="5679250"/>
            <a:ext cx="8453637" cy="662530"/>
          </a:xfrm>
          <a:prstGeom prst="rect">
            <a:avLst/>
          </a:prstGeom>
          <a:noFill/>
          <a:ln w="19050">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36000" rIns="0" rtlCol="0" anchor="ctr"/>
          <a:lstStyle/>
          <a:p>
            <a:r>
              <a:rPr lang="en-US" altLang="ja-JP"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参考</a:t>
            </a:r>
            <a:r>
              <a:rPr lang="en-US" altLang="ja-JP"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職員数管理目標</a:t>
            </a:r>
            <a:r>
              <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R5.</a:t>
            </a:r>
            <a:r>
              <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３）</a:t>
            </a:r>
            <a:endParaRPr lang="en-US" altLang="ja-JP"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令和</a:t>
            </a:r>
            <a:r>
              <a:rPr lang="en-US" altLang="ja-JP"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5</a:t>
            </a:r>
            <a:r>
              <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年度から令和</a:t>
            </a:r>
            <a:r>
              <a:rPr lang="en-US" altLang="ja-JP"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9</a:t>
            </a:r>
            <a:r>
              <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年度の職員数管理目標は、令和</a:t>
            </a:r>
            <a:r>
              <a:rPr lang="en-US" altLang="ja-JP"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4</a:t>
            </a:r>
            <a:r>
              <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年度当初の職員数と同規模の</a:t>
            </a:r>
            <a:r>
              <a:rPr lang="en-US" altLang="ja-JP"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8,600</a:t>
            </a:r>
            <a:r>
              <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人（グロス職員数</a:t>
            </a:r>
            <a:r>
              <a:rPr lang="en-US" altLang="ja-JP" sz="105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）とする。</a:t>
            </a:r>
            <a:endParaRPr lang="en-US" altLang="ja-JP"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05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05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5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グロス職員数＝　常勤職員数（フルタイム再任用数含む）＋常勤換算後の短時間再任用数）</a:t>
            </a:r>
          </a:p>
        </p:txBody>
      </p:sp>
      <p:sp>
        <p:nvSpPr>
          <p:cNvPr id="4" name="スライド番号プレースホルダー 3">
            <a:extLst>
              <a:ext uri="{FF2B5EF4-FFF2-40B4-BE49-F238E27FC236}">
                <a16:creationId xmlns:a16="http://schemas.microsoft.com/office/drawing/2014/main" id="{4C9C2CF1-E6CD-4280-955D-0F74BC2CD53E}"/>
              </a:ext>
            </a:extLst>
          </p:cNvPr>
          <p:cNvSpPr>
            <a:spLocks noGrp="1"/>
          </p:cNvSpPr>
          <p:nvPr>
            <p:ph type="sldNum" sz="quarter" idx="12"/>
          </p:nvPr>
        </p:nvSpPr>
        <p:spPr/>
        <p:txBody>
          <a:bodyPr/>
          <a:lstStyle/>
          <a:p>
            <a:fld id="{7791D223-6A27-4327-8087-FA06212A7E85}" type="slidenum">
              <a:rPr lang="ja-JP" altLang="en-US" smtClean="0"/>
              <a:pPr/>
              <a:t>29</a:t>
            </a:fld>
            <a:endParaRPr lang="ja-JP" altLang="en-US" dirty="0"/>
          </a:p>
        </p:txBody>
      </p:sp>
    </p:spTree>
    <p:extLst>
      <p:ext uri="{BB962C8B-B14F-4D97-AF65-F5344CB8AC3E}">
        <p14:creationId xmlns:p14="http://schemas.microsoft.com/office/powerpoint/2010/main" val="323021285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線コネクタ 2"/>
          <p:cNvCxnSpPr/>
          <p:nvPr/>
        </p:nvCxnSpPr>
        <p:spPr>
          <a:xfrm>
            <a:off x="183873" y="503675"/>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14" name="正方形/長方形 13"/>
          <p:cNvSpPr/>
          <p:nvPr/>
        </p:nvSpPr>
        <p:spPr>
          <a:xfrm>
            <a:off x="26495" y="107340"/>
            <a:ext cx="8820472" cy="369332"/>
          </a:xfrm>
          <a:prstGeom prst="rect">
            <a:avLst/>
          </a:prstGeom>
        </p:spPr>
        <p:txBody>
          <a:bodyPr wrap="square">
            <a:spAutoFit/>
          </a:bodyPr>
          <a:lstStyle/>
          <a:p>
            <a:pPr marL="252000" indent="-457200"/>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（２）財政運営</a:t>
            </a:r>
            <a:endParaRPr lang="en-US" altLang="ja-JP"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テキスト ボックス 12"/>
          <p:cNvSpPr txBox="1"/>
          <p:nvPr/>
        </p:nvSpPr>
        <p:spPr>
          <a:xfrm>
            <a:off x="522000" y="799172"/>
            <a:ext cx="8055445" cy="4447371"/>
          </a:xfrm>
          <a:prstGeom prst="rect">
            <a:avLst/>
          </a:prstGeom>
          <a:noFill/>
        </p:spPr>
        <p:txBody>
          <a:bodyPr wrap="square" rtlCol="0">
            <a:spAutoFit/>
          </a:bodyPr>
          <a:lstStyle/>
          <a:p>
            <a:pPr marL="252000" indent="-457200"/>
            <a:r>
              <a:rPr lang="en-US" altLang="ja-JP" sz="1600"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財政規律の確保</a:t>
            </a:r>
            <a:r>
              <a:rPr lang="en-US" altLang="ja-JP" sz="1600" b="1" dirty="0">
                <a:latin typeface="Meiryo UI" panose="020B0604030504040204" pitchFamily="50" charset="-128"/>
                <a:ea typeface="Meiryo UI" panose="020B0604030504040204" pitchFamily="50" charset="-128"/>
                <a:cs typeface="Meiryo UI" panose="020B0604030504040204" pitchFamily="50" charset="-128"/>
              </a:rPr>
              <a:t>】</a:t>
            </a:r>
          </a:p>
          <a:p>
            <a:pPr marL="252000" indent="-457200"/>
            <a:r>
              <a:rPr lang="ja-JP" altLang="en-US" sz="1600" dirty="0">
                <a:latin typeface="Meiryo UI" panose="020B0604030504040204" pitchFamily="50" charset="-128"/>
                <a:ea typeface="Meiryo UI" panose="020B0604030504040204" pitchFamily="50" charset="-128"/>
                <a:cs typeface="Meiryo UI" panose="020B0604030504040204" pitchFamily="50" charset="-128"/>
              </a:rPr>
              <a:t>　　　令和６年度以降も多額の収支不足が見込まれることから、これまでの改革の取組みを継承しつつ、財政運営基本条例に基づき、将来世代に負担を先送りしないよう、健全で規律ある財政運営を行います。</a:t>
            </a:r>
          </a:p>
          <a:p>
            <a:pPr marL="252000" indent="-457200"/>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252000" indent="-457200"/>
            <a:endParaRPr lang="ja-JP" altLang="en-US" sz="1600" dirty="0">
              <a:latin typeface="Meiryo UI" panose="020B0604030504040204" pitchFamily="50" charset="-128"/>
              <a:ea typeface="Meiryo UI" panose="020B0604030504040204" pitchFamily="50" charset="-128"/>
              <a:cs typeface="Meiryo UI" panose="020B0604030504040204" pitchFamily="50" charset="-128"/>
            </a:endParaRPr>
          </a:p>
          <a:p>
            <a:pPr marL="252000" indent="-457200"/>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400"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収支不足への対応</a:t>
            </a:r>
            <a:r>
              <a:rPr lang="en-US" altLang="ja-JP" sz="1400" b="1" dirty="0">
                <a:latin typeface="Meiryo UI" panose="020B0604030504040204" pitchFamily="50" charset="-128"/>
                <a:ea typeface="Meiryo UI" panose="020B0604030504040204" pitchFamily="50" charset="-128"/>
                <a:cs typeface="Meiryo UI" panose="020B0604030504040204" pitchFamily="50" charset="-128"/>
              </a:rPr>
              <a:t>》</a:t>
            </a:r>
            <a:endParaRPr lang="ja-JP" altLang="en-US" sz="1400" b="1" dirty="0">
              <a:latin typeface="Meiryo UI" panose="020B0604030504040204" pitchFamily="50" charset="-128"/>
              <a:ea typeface="Meiryo UI" panose="020B0604030504040204" pitchFamily="50" charset="-128"/>
              <a:cs typeface="Meiryo UI" panose="020B0604030504040204" pitchFamily="50" charset="-128"/>
            </a:endParaRPr>
          </a:p>
          <a:p>
            <a:pPr marL="381000" indent="-17463"/>
            <a:r>
              <a:rPr lang="ja-JP" altLang="en-US" sz="1400" dirty="0">
                <a:latin typeface="Meiryo UI" panose="020B0604030504040204" pitchFamily="50" charset="-128"/>
                <a:ea typeface="Meiryo UI" panose="020B0604030504040204" pitchFamily="50" charset="-128"/>
                <a:cs typeface="Meiryo UI" panose="020B0604030504040204" pitchFamily="50" charset="-128"/>
              </a:rPr>
              <a:t>　「具体的取組み編」に掲げる歳入確保や歳出の見直しについて検討</a:t>
            </a:r>
            <a:r>
              <a:rPr lang="ja-JP" altLang="en-US" sz="1400" dirty="0">
                <a:latin typeface="Meiryo UI" panose="020B0604030504040204" pitchFamily="50" charset="-128"/>
                <a:ea typeface="Meiryo UI" panose="020B0604030504040204" pitchFamily="50" charset="-128"/>
                <a:cs typeface="メイリオ" panose="020B0604030504040204" pitchFamily="50" charset="-128"/>
              </a:rPr>
              <a: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具体化を進めるとともに、それでもなお収支不足額が生じる場合は、財政調整基金を機動的に活用したうえで、年度を通じた効果的</a:t>
            </a:r>
            <a:r>
              <a:rPr lang="ja-JP" altLang="en-US" sz="1400" dirty="0">
                <a:latin typeface="Meiryo UI" panose="020B0604030504040204" pitchFamily="50" charset="-128"/>
                <a:ea typeface="Meiryo UI" panose="020B0604030504040204" pitchFamily="50" charset="-128"/>
                <a:cs typeface="メイリオ" panose="020B0604030504040204" pitchFamily="50" charset="-128"/>
              </a:rPr>
              <a: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効率的な予算執行により対応していきます。</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252000" indent="-457200"/>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252000" indent="-457200"/>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252000" indent="-457200"/>
            <a:r>
              <a:rPr lang="ja-JP" altLang="en-US" sz="1400" b="1" dirty="0">
                <a:latin typeface="Meiryo UI" panose="020B0604030504040204" pitchFamily="50" charset="-128"/>
                <a:ea typeface="Meiryo UI" panose="020B0604030504040204" pitchFamily="50" charset="-128"/>
                <a:cs typeface="Meiryo UI" panose="020B0604030504040204" pitchFamily="50" charset="-128"/>
              </a:rPr>
              <a:t>　　</a:t>
            </a:r>
            <a:r>
              <a:rPr lang="en-US" altLang="ja-JP" sz="1400"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財政調整基金の確保</a:t>
            </a:r>
            <a:r>
              <a:rPr lang="en-US" altLang="ja-JP" sz="1400" b="1" dirty="0">
                <a:latin typeface="Meiryo UI" panose="020B0604030504040204" pitchFamily="50" charset="-128"/>
                <a:ea typeface="Meiryo UI" panose="020B0604030504040204" pitchFamily="50" charset="-128"/>
                <a:cs typeface="Meiryo UI" panose="020B0604030504040204" pitchFamily="50" charset="-128"/>
              </a:rPr>
              <a:t>》</a:t>
            </a:r>
          </a:p>
          <a:p>
            <a:pPr marL="363538"/>
            <a:r>
              <a:rPr lang="ja-JP" altLang="en-US" sz="1400">
                <a:latin typeface="Meiryo UI" panose="020B0604030504040204" pitchFamily="50" charset="-128"/>
                <a:ea typeface="Meiryo UI" panose="020B0604030504040204" pitchFamily="50" charset="-128"/>
                <a:cs typeface="Meiryo UI" panose="020B0604030504040204" pitchFamily="50" charset="-128"/>
              </a:rPr>
              <a:t>　令和</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６年度末に財政運営基本条例に基づく目標額（令和</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15</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年度末までに</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1,400</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億円）を確保できる見込みですが、令和６年度以降も収支不足が見込まれるなか、財政リスクに対応していくため、引き続き安定的な確保に努めます。</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504000" indent="-457200"/>
            <a:endParaRPr lang="en-US" altLang="ja-JP" sz="900" dirty="0">
              <a:latin typeface="Meiryo UI" panose="020B0604030504040204" pitchFamily="50" charset="-128"/>
              <a:ea typeface="Meiryo UI" panose="020B0604030504040204" pitchFamily="50" charset="-128"/>
              <a:cs typeface="Meiryo UI" panose="020B0604030504040204" pitchFamily="50" charset="-128"/>
            </a:endParaRPr>
          </a:p>
          <a:p>
            <a:pPr marL="504000" indent="-457200"/>
            <a:r>
              <a:rPr lang="en-US" altLang="ja-JP"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　財政調整基金残高（令和６年度末見込み）　</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1,583</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億円</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504000" indent="-457200"/>
            <a:r>
              <a:rPr lang="en-US" altLang="ja-JP" sz="9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　上記残高には、後年度の普通交付税算定における精算対応のための一時的な積立分を含まない。</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スライド番号プレースホルダー 3">
            <a:extLst>
              <a:ext uri="{FF2B5EF4-FFF2-40B4-BE49-F238E27FC236}">
                <a16:creationId xmlns:a16="http://schemas.microsoft.com/office/drawing/2014/main" id="{5709EE4F-D143-4027-824C-021EAFA8E95E}"/>
              </a:ext>
            </a:extLst>
          </p:cNvPr>
          <p:cNvSpPr>
            <a:spLocks noGrp="1"/>
          </p:cNvSpPr>
          <p:nvPr>
            <p:ph type="sldNum" sz="quarter" idx="12"/>
          </p:nvPr>
        </p:nvSpPr>
        <p:spPr/>
        <p:txBody>
          <a:bodyPr/>
          <a:lstStyle/>
          <a:p>
            <a:fld id="{7791D223-6A27-4327-8087-FA06212A7E85}" type="slidenum">
              <a:rPr lang="ja-JP" altLang="en-US" smtClean="0"/>
              <a:pPr/>
              <a:t>30</a:t>
            </a:fld>
            <a:endParaRPr lang="ja-JP" altLang="en-US" dirty="0"/>
          </a:p>
        </p:txBody>
      </p:sp>
    </p:spTree>
    <p:extLst>
      <p:ext uri="{BB962C8B-B14F-4D97-AF65-F5344CB8AC3E}">
        <p14:creationId xmlns:p14="http://schemas.microsoft.com/office/powerpoint/2010/main" val="231026516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p:cNvSpPr txBox="1"/>
          <p:nvPr/>
        </p:nvSpPr>
        <p:spPr>
          <a:xfrm>
            <a:off x="372597" y="1136647"/>
            <a:ext cx="8485711" cy="1077218"/>
          </a:xfrm>
          <a:prstGeom prst="rect">
            <a:avLst/>
          </a:prstGeom>
          <a:noFill/>
        </p:spPr>
        <p:txBody>
          <a:bodyPr wrap="square" rtlCol="0">
            <a:spAutoFit/>
          </a:bodyPr>
          <a:lstStyle/>
          <a:p>
            <a:pPr marL="177800" indent="-177800"/>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①歳入確保</a:t>
            </a:r>
            <a:endParaRPr lang="en-US" altLang="ja-JP"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7800" indent="-177800">
              <a:lnSpc>
                <a:spcPts val="2000"/>
              </a:lnSpc>
            </a:pPr>
            <a:r>
              <a:rPr lang="en-US" altLang="ja-JP"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府税については、課税自主権を活用した収入確保に取り組むとともに、徴収向上方策の推進に取り組みます。また、 「大阪府ファシリティマネジメント</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基本方針」</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 （令和６年２月改訂）</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に基づく</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取組みなどによる府有財産の売却等を進めます。</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7" name="直線コネクタ 16"/>
          <p:cNvCxnSpPr/>
          <p:nvPr/>
        </p:nvCxnSpPr>
        <p:spPr>
          <a:xfrm>
            <a:off x="183873" y="773705"/>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20" name="正方形/長方形 19"/>
          <p:cNvSpPr/>
          <p:nvPr/>
        </p:nvSpPr>
        <p:spPr>
          <a:xfrm>
            <a:off x="26495" y="107342"/>
            <a:ext cx="8820472" cy="646331"/>
          </a:xfrm>
          <a:prstGeom prst="rect">
            <a:avLst/>
          </a:prstGeom>
        </p:spPr>
        <p:txBody>
          <a:bodyPr wrap="square">
            <a:spAutoFit/>
          </a:bodyPr>
          <a:lstStyle/>
          <a:p>
            <a:pPr marL="252000" indent="-457200"/>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（２）財政運営</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52000" indent="-457200"/>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①歳入確保、②歳出改革</a:t>
            </a:r>
            <a:endParaRPr lang="en-US" altLang="ja-JP"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大かっこ 8"/>
          <p:cNvSpPr/>
          <p:nvPr/>
        </p:nvSpPr>
        <p:spPr>
          <a:xfrm>
            <a:off x="586791" y="5049180"/>
            <a:ext cx="8300177" cy="1260140"/>
          </a:xfrm>
          <a:prstGeom prst="bracketPair">
            <a:avLst/>
          </a:prstGeom>
          <a:ln>
            <a:noFill/>
          </a:ln>
        </p:spPr>
        <p:style>
          <a:lnRef idx="1">
            <a:schemeClr val="accent1"/>
          </a:lnRef>
          <a:fillRef idx="0">
            <a:schemeClr val="accent1"/>
          </a:fillRef>
          <a:effectRef idx="0">
            <a:schemeClr val="accent1"/>
          </a:effectRef>
          <a:fontRef idx="minor">
            <a:schemeClr val="tx1"/>
          </a:fontRef>
        </p:style>
        <p:txBody>
          <a:bodyPr rtlCol="0" anchor="ctr"/>
          <a:lstStyle/>
          <a:p>
            <a:r>
              <a:rPr lang="ja-JP" altLang="en-US"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＜主な取組み＞</a:t>
            </a:r>
            <a:endParaRPr lang="en-US" altLang="ja-JP"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・ファシリティマネジメント基本方針に基づき、計画的な改修（予防保全）を着実に実施し、長</a:t>
            </a:r>
            <a:endParaRPr lang="en-US" altLang="ja-JP" sz="1400"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　　寿命化により維持・更新（建替）経費の軽減・平準化を図るとともに、引き続き、総量の最適</a:t>
            </a:r>
            <a:endParaRPr lang="en-US" altLang="ja-JP" sz="1400"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　　化・有効活用に取り組みます。</a:t>
            </a:r>
            <a:endParaRPr lang="en-US" altLang="ja-JP" sz="1400"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・地域福祉・高齢者福祉交付金について、新基準による交付金配分の効果検証を踏まえ、引き続　</a:t>
            </a:r>
            <a:endParaRPr lang="en-US" altLang="ja-JP" sz="1400"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　　き、より効果的な配分方法等の検討を行います。</a:t>
            </a:r>
            <a:endParaRPr lang="en-US" altLang="ja-JP" sz="14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0" name="テキスト ボックス 9"/>
          <p:cNvSpPr txBox="1"/>
          <p:nvPr/>
        </p:nvSpPr>
        <p:spPr>
          <a:xfrm>
            <a:off x="333507" y="3791942"/>
            <a:ext cx="8485711" cy="1077218"/>
          </a:xfrm>
          <a:prstGeom prst="rect">
            <a:avLst/>
          </a:prstGeom>
          <a:noFill/>
        </p:spPr>
        <p:txBody>
          <a:bodyPr wrap="square" rtlCol="0">
            <a:spAutoFit/>
          </a:bodyPr>
          <a:lstStyle/>
          <a:p>
            <a:pPr marL="177800" indent="-177800"/>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②歳出改革</a:t>
            </a:r>
            <a:endParaRPr lang="en-US" altLang="ja-JP"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7800" indent="185738">
              <a:lnSpc>
                <a:spcPts val="2000"/>
              </a:lnSpc>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限られた財源や人材で最大の効果を発揮していくため、</a:t>
            </a:r>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PDCA</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サイクルによる施策効果の高い事業への重点化や、政策実現に向けた民間との幅広い分野の連携、業務フローの点検見直しによる業務の改善と効率化などに取り組みます。</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大かっこ 10"/>
          <p:cNvSpPr/>
          <p:nvPr/>
        </p:nvSpPr>
        <p:spPr>
          <a:xfrm>
            <a:off x="586789" y="2245551"/>
            <a:ext cx="8080666" cy="1273461"/>
          </a:xfrm>
          <a:prstGeom prst="bracketPair">
            <a:avLst/>
          </a:prstGeom>
          <a:ln>
            <a:noFill/>
          </a:ln>
        </p:spPr>
        <p:style>
          <a:lnRef idx="1">
            <a:schemeClr val="accent1"/>
          </a:lnRef>
          <a:fillRef idx="0">
            <a:schemeClr val="accent1"/>
          </a:fillRef>
          <a:effectRef idx="0">
            <a:schemeClr val="accent1"/>
          </a:effectRef>
          <a:fontRef idx="minor">
            <a:schemeClr val="tx1"/>
          </a:fontRef>
        </p:style>
        <p:txBody>
          <a:bodyPr rtlCol="0" anchor="ctr"/>
          <a:lstStyle/>
          <a:p>
            <a:r>
              <a:rPr lang="ja-JP" altLang="en-US" sz="1400" dirty="0">
                <a:solidFill>
                  <a:prstClr val="black"/>
                </a:solidFill>
                <a:latin typeface="Meiryo UI" panose="020B0604030504040204" pitchFamily="50" charset="-128"/>
                <a:ea typeface="Meiryo UI" panose="020B0604030504040204" pitchFamily="50" charset="-128"/>
                <a:cs typeface="メイリオ" panose="020B0604030504040204" pitchFamily="50" charset="-128"/>
              </a:rPr>
              <a:t>＜主な取組み＞</a:t>
            </a:r>
            <a:endParaRPr lang="en-US" altLang="ja-JP" sz="1400" dirty="0">
              <a:solidFill>
                <a:prstClr val="black"/>
              </a:solidFill>
              <a:latin typeface="Meiryo UI" panose="020B0604030504040204" pitchFamily="50" charset="-128"/>
              <a:ea typeface="Meiryo UI" panose="020B0604030504040204" pitchFamily="50" charset="-128"/>
              <a:cs typeface="メイリオ" panose="020B0604030504040204" pitchFamily="50" charset="-128"/>
            </a:endParaRPr>
          </a:p>
          <a:p>
            <a:r>
              <a:rPr lang="ja-JP" altLang="en-US" sz="1400" dirty="0">
                <a:solidFill>
                  <a:prstClr val="black"/>
                </a:solidFill>
                <a:latin typeface="Meiryo UI" panose="020B0604030504040204" pitchFamily="50" charset="-128"/>
                <a:ea typeface="Meiryo UI" panose="020B0604030504040204" pitchFamily="50" charset="-128"/>
                <a:cs typeface="メイリオ" panose="020B0604030504040204" pitchFamily="50" charset="-128"/>
              </a:rPr>
              <a:t>   ・大阪府</a:t>
            </a:r>
            <a:r>
              <a:rPr lang="ja-JP" altLang="en-US" sz="1400" dirty="0">
                <a:latin typeface="Meiryo UI" panose="020B0604030504040204" pitchFamily="50" charset="-128"/>
                <a:ea typeface="Meiryo UI" panose="020B0604030504040204" pitchFamily="50" charset="-128"/>
                <a:cs typeface="メイリオ" panose="020B0604030504040204" pitchFamily="50" charset="-128"/>
              </a:rPr>
              <a:t>森林環境税、宿泊税、</a:t>
            </a:r>
            <a:r>
              <a:rPr lang="ja-JP" altLang="en-US" sz="1400" dirty="0">
                <a:solidFill>
                  <a:prstClr val="black"/>
                </a:solidFill>
                <a:latin typeface="Meiryo UI" panose="020B0604030504040204" pitchFamily="50" charset="-128"/>
                <a:ea typeface="Meiryo UI" panose="020B0604030504040204" pitchFamily="50" charset="-128"/>
                <a:cs typeface="メイリオ" panose="020B0604030504040204" pitchFamily="50" charset="-128"/>
              </a:rPr>
              <a:t>法人二税の超過課税による収入確保に取り組みます。</a:t>
            </a:r>
          </a:p>
          <a:p>
            <a:r>
              <a:rPr lang="ja-JP" altLang="en-US" sz="1400" dirty="0">
                <a:solidFill>
                  <a:prstClr val="black"/>
                </a:solidFill>
                <a:latin typeface="Meiryo UI" panose="020B0604030504040204" pitchFamily="50" charset="-128"/>
                <a:ea typeface="Meiryo UI" panose="020B0604030504040204" pitchFamily="50" charset="-128"/>
                <a:cs typeface="メイリオ" panose="020B0604030504040204" pitchFamily="50" charset="-128"/>
              </a:rPr>
              <a:t>   ・大阪府域地方税徴収機構の共同徴収を継続します。</a:t>
            </a:r>
          </a:p>
          <a:p>
            <a:r>
              <a:rPr lang="ja-JP" altLang="en-US" sz="1400" dirty="0">
                <a:solidFill>
                  <a:prstClr val="black"/>
                </a:solidFill>
                <a:latin typeface="Meiryo UI" panose="020B0604030504040204" pitchFamily="50" charset="-128"/>
                <a:ea typeface="Meiryo UI" panose="020B0604030504040204" pitchFamily="50" charset="-128"/>
                <a:cs typeface="メイリオ" panose="020B0604030504040204" pitchFamily="50" charset="-128"/>
              </a:rPr>
              <a:t> 　</a:t>
            </a:r>
            <a:r>
              <a:rPr lang="ja-JP" altLang="en-US" sz="1400" dirty="0">
                <a:latin typeface="Meiryo UI" panose="020B0604030504040204" pitchFamily="50" charset="-128"/>
                <a:ea typeface="Meiryo UI" panose="020B0604030504040204" pitchFamily="50" charset="-128"/>
                <a:cs typeface="メイリオ" panose="020B0604030504040204" pitchFamily="50" charset="-128"/>
              </a:rPr>
              <a:t>・不要となった府有財産の売却を進めます。</a:t>
            </a:r>
            <a:r>
              <a:rPr lang="ja-JP" altLang="en-US" sz="1400" dirty="0">
                <a:solidFill>
                  <a:prstClr val="black"/>
                </a:solidFill>
                <a:latin typeface="Meiryo UI" panose="020B0604030504040204" pitchFamily="50" charset="-128"/>
                <a:ea typeface="Meiryo UI" panose="020B0604030504040204" pitchFamily="50" charset="-128"/>
                <a:cs typeface="メイリオ" panose="020B0604030504040204" pitchFamily="50" charset="-128"/>
              </a:rPr>
              <a:t>　</a:t>
            </a:r>
          </a:p>
        </p:txBody>
      </p:sp>
      <p:sp>
        <p:nvSpPr>
          <p:cNvPr id="3" name="スライド番号プレースホルダー 2">
            <a:extLst>
              <a:ext uri="{FF2B5EF4-FFF2-40B4-BE49-F238E27FC236}">
                <a16:creationId xmlns:a16="http://schemas.microsoft.com/office/drawing/2014/main" id="{D8BA38F2-FA88-47C4-B19D-322A91EA70D4}"/>
              </a:ext>
            </a:extLst>
          </p:cNvPr>
          <p:cNvSpPr>
            <a:spLocks noGrp="1"/>
          </p:cNvSpPr>
          <p:nvPr>
            <p:ph type="sldNum" sz="quarter" idx="12"/>
          </p:nvPr>
        </p:nvSpPr>
        <p:spPr/>
        <p:txBody>
          <a:bodyPr/>
          <a:lstStyle/>
          <a:p>
            <a:fld id="{7791D223-6A27-4327-8087-FA06212A7E85}" type="slidenum">
              <a:rPr lang="ja-JP" altLang="en-US" smtClean="0"/>
              <a:pPr/>
              <a:t>31</a:t>
            </a:fld>
            <a:endParaRPr lang="ja-JP" altLang="en-US" dirty="0"/>
          </a:p>
        </p:txBody>
      </p:sp>
    </p:spTree>
    <p:extLst>
      <p:ext uri="{BB962C8B-B14F-4D97-AF65-F5344CB8AC3E}">
        <p14:creationId xmlns:p14="http://schemas.microsoft.com/office/powerpoint/2010/main" val="31134842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右矢印 50"/>
          <p:cNvSpPr/>
          <p:nvPr/>
        </p:nvSpPr>
        <p:spPr bwMode="auto">
          <a:xfrm>
            <a:off x="2740757" y="3173146"/>
            <a:ext cx="3316822" cy="1522789"/>
          </a:xfrm>
          <a:prstGeom prst="rightArrow">
            <a:avLst>
              <a:gd name="adj1" fmla="val 50000"/>
              <a:gd name="adj2" fmla="val 20859"/>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050"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4" name="表 3"/>
          <p:cNvGraphicFramePr>
            <a:graphicFrameLocks noGrp="1"/>
          </p:cNvGraphicFramePr>
          <p:nvPr/>
        </p:nvGraphicFramePr>
        <p:xfrm>
          <a:off x="7452320" y="6237312"/>
          <a:ext cx="208280" cy="365760"/>
        </p:xfrm>
        <a:graphic>
          <a:graphicData uri="http://schemas.openxmlformats.org/drawingml/2006/table">
            <a:tbl>
              <a:tblPr/>
              <a:tblGrid>
                <a:gridCol w="208280">
                  <a:extLst>
                    <a:ext uri="{9D8B030D-6E8A-4147-A177-3AD203B41FA5}">
                      <a16:colId xmlns:a16="http://schemas.microsoft.com/office/drawing/2014/main" val="20000"/>
                    </a:ext>
                  </a:extLst>
                </a:gridCol>
              </a:tblGrid>
              <a:tr h="0">
                <a:tc>
                  <a:txBody>
                    <a:bodyPr/>
                    <a:lstStyle/>
                    <a:p>
                      <a:endParaRPr kumimoji="1" lang="ja-JP" altLang="en-US" dirty="0"/>
                    </a:p>
                  </a:txBody>
                  <a:tcPr>
                    <a:lnL w="12700" cmpd="sng">
                      <a:noFill/>
                      <a:prstDash val="solid"/>
                    </a:lnL>
                    <a:lnR w="12700" cmpd="sng">
                      <a:noFill/>
                      <a:prstDash val="solid"/>
                    </a:lnR>
                    <a:lnT w="12700" cmpd="sng">
                      <a:noFill/>
                      <a:prstDash val="solid"/>
                    </a:lnT>
                    <a:lnB w="12700" cmpd="sng">
                      <a:noFill/>
                      <a:prstDash val="solid"/>
                    </a:lnB>
                  </a:tcPr>
                </a:tc>
                <a:extLst>
                  <a:ext uri="{0D108BD9-81ED-4DB2-BD59-A6C34878D82A}">
                    <a16:rowId xmlns:a16="http://schemas.microsoft.com/office/drawing/2014/main" val="10000"/>
                  </a:ext>
                </a:extLst>
              </a:tr>
            </a:tbl>
          </a:graphicData>
        </a:graphic>
      </p:graphicFrame>
      <p:sp>
        <p:nvSpPr>
          <p:cNvPr id="8" name="正方形/長方形 7"/>
          <p:cNvSpPr/>
          <p:nvPr/>
        </p:nvSpPr>
        <p:spPr>
          <a:xfrm>
            <a:off x="161631" y="728700"/>
            <a:ext cx="8730970" cy="861774"/>
          </a:xfrm>
          <a:prstGeom prst="rect">
            <a:avLst/>
          </a:prstGeom>
        </p:spPr>
        <p:txBody>
          <a:bodyPr wrap="square">
            <a:spAutoFit/>
          </a:bodyPr>
          <a:lstStyle/>
          <a:p>
            <a:pPr>
              <a:defRPr/>
            </a:pPr>
            <a:r>
              <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指定出資法人</a:t>
            </a:r>
            <a:endParaRPr lang="en-US" altLang="ja-JP"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defRPr/>
            </a:pP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○指</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定出資法人（</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20</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法人）</a:t>
            </a:r>
            <a:r>
              <a:rPr lang="ja-JP" altLang="ja-JP" sz="1200" dirty="0">
                <a:latin typeface="Meiryo UI" panose="020B0604030504040204" pitchFamily="50" charset="-128"/>
                <a:ea typeface="Meiryo UI" panose="020B0604030504040204" pitchFamily="50" charset="-128"/>
                <a:cs typeface="Meiryo UI" panose="020B0604030504040204" pitchFamily="50" charset="-128"/>
              </a:rPr>
              <a:t>について、</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これまでに策定した行財政計画に基づく取組み状況や進捗状況を踏まえ、点検を実施しました。</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a:defRPr/>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　○引き続き、点検に基づく改革の方向性の具体化を図るとともに、「出資法人等への関与事項等を定める条例」 に基づく経営評価制度や</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a:defRPr/>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　　 人的関与の必要性の点検等により</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、府としての法人に対する関与の見直し、法人の経営改善を進めます。</a:t>
            </a:r>
            <a:endPar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0" name="正方形/長方形 49"/>
          <p:cNvSpPr/>
          <p:nvPr/>
        </p:nvSpPr>
        <p:spPr>
          <a:xfrm>
            <a:off x="26497" y="44624"/>
            <a:ext cx="8333101" cy="369332"/>
          </a:xfrm>
          <a:prstGeom prst="rect">
            <a:avLst/>
          </a:prstGeom>
        </p:spPr>
        <p:txBody>
          <a:bodyPr wrap="square">
            <a:spAutoFit/>
          </a:bodyPr>
          <a:lstStyle/>
          <a:p>
            <a:pPr marL="252000" indent="-457200"/>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（３）出資法人等の改革</a:t>
            </a:r>
            <a:endParaRPr lang="en-US" altLang="ja-JP"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54" name="直線コネクタ 53"/>
          <p:cNvCxnSpPr/>
          <p:nvPr/>
        </p:nvCxnSpPr>
        <p:spPr>
          <a:xfrm>
            <a:off x="179512" y="404664"/>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13318" name="正方形/長方形 36"/>
          <p:cNvSpPr>
            <a:spLocks noChangeArrowheads="1"/>
          </p:cNvSpPr>
          <p:nvPr/>
        </p:nvSpPr>
        <p:spPr bwMode="auto">
          <a:xfrm>
            <a:off x="126011" y="1833743"/>
            <a:ext cx="229924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＜出資法人改革の進捗＞</a:t>
            </a:r>
          </a:p>
        </p:txBody>
      </p:sp>
      <p:grpSp>
        <p:nvGrpSpPr>
          <p:cNvPr id="3" name="グループ化 2"/>
          <p:cNvGrpSpPr/>
          <p:nvPr/>
        </p:nvGrpSpPr>
        <p:grpSpPr>
          <a:xfrm>
            <a:off x="273091" y="2161854"/>
            <a:ext cx="2342764" cy="4160344"/>
            <a:chOff x="322201" y="2078851"/>
            <a:chExt cx="2342764" cy="3859118"/>
          </a:xfrm>
        </p:grpSpPr>
        <p:sp>
          <p:nvSpPr>
            <p:cNvPr id="85" name="角丸四角形 4"/>
            <p:cNvSpPr>
              <a:spLocks noChangeArrowheads="1"/>
            </p:cNvSpPr>
            <p:nvPr/>
          </p:nvSpPr>
          <p:spPr bwMode="auto">
            <a:xfrm>
              <a:off x="425143" y="2179697"/>
              <a:ext cx="2071189" cy="371654"/>
            </a:xfrm>
            <a:prstGeom prst="roundRect">
              <a:avLst>
                <a:gd name="adj" fmla="val 16667"/>
              </a:avLst>
            </a:prstGeom>
            <a:solidFill>
              <a:srgbClr val="0070C0"/>
            </a:solidFill>
            <a:ln w="19050" algn="ctr">
              <a:solidFill>
                <a:srgbClr val="002060"/>
              </a:solidFill>
              <a:round/>
              <a:headEnd/>
              <a:tailEnd/>
            </a:ln>
          </p:spPr>
          <p:txBody>
            <a:bodyPr wrap="none" lIns="0" tIns="72000" rIns="0" bIns="72000" anchor="ctr"/>
            <a:lstStyle/>
            <a:p>
              <a:pPr algn="ctr"/>
              <a:r>
                <a:rPr lang="ja-JP" altLang="en-US" sz="1000"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財政再建プログラム（案）</a:t>
              </a:r>
              <a:r>
                <a:rPr lang="en-US" altLang="ja-JP" sz="900"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H20.6</a:t>
              </a:r>
            </a:p>
            <a:p>
              <a:pPr algn="ctr"/>
              <a:r>
                <a:rPr lang="ja-JP" altLang="en-US" sz="900"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900"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44</a:t>
              </a:r>
              <a:r>
                <a:rPr lang="ja-JP" altLang="en-US" sz="900"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法人）</a:t>
              </a:r>
              <a:endParaRPr lang="en-US" altLang="ja-JP" sz="1000"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35" name="正方形/長方形 134"/>
            <p:cNvSpPr/>
            <p:nvPr/>
          </p:nvSpPr>
          <p:spPr bwMode="auto">
            <a:xfrm>
              <a:off x="456578" y="3598528"/>
              <a:ext cx="2012591" cy="401912"/>
            </a:xfrm>
            <a:prstGeom prst="rect">
              <a:avLst/>
            </a:prstGeom>
            <a:solidFill>
              <a:schemeClr val="accent5">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8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○統合</a:t>
              </a:r>
              <a:r>
                <a:rPr lang="en-US" altLang="ja-JP" sz="8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【4</a:t>
              </a:r>
              <a:r>
                <a:rPr lang="ja-JP" altLang="en-US" sz="8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法人</a:t>
              </a:r>
              <a:r>
                <a:rPr lang="en-US" altLang="ja-JP" sz="8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p>
            <a:p>
              <a:pPr>
                <a:defRPr/>
              </a:pP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・類似の事業を行う法人と統合する法人</a:t>
              </a:r>
              <a:endParaRPr lang="ja-JP" altLang="en-US" sz="700" kern="1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36" name="正方形/長方形 135"/>
            <p:cNvSpPr/>
            <p:nvPr/>
          </p:nvSpPr>
          <p:spPr bwMode="auto">
            <a:xfrm>
              <a:off x="447103" y="4085372"/>
              <a:ext cx="2027265" cy="340395"/>
            </a:xfrm>
            <a:prstGeom prst="rect">
              <a:avLst/>
            </a:prstGeom>
            <a:solidFill>
              <a:schemeClr val="accent4">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nSpc>
                  <a:spcPts val="800"/>
                </a:lnSpc>
                <a:defRPr/>
              </a:pPr>
              <a:r>
                <a:rPr lang="ja-JP" altLang="en-US" sz="8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○民営化</a:t>
              </a:r>
              <a:r>
                <a:rPr lang="en-US" altLang="ja-JP" sz="8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【5</a:t>
              </a:r>
              <a:r>
                <a:rPr lang="ja-JP" altLang="en-US" sz="8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法人</a:t>
              </a:r>
              <a:r>
                <a:rPr lang="en-US" altLang="ja-JP" sz="8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800"/>
                </a:lnSpc>
                <a:defRPr/>
              </a:pP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・事業を民営化する法人</a:t>
              </a:r>
              <a:endPar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37" name="正方形/長方形 136"/>
            <p:cNvSpPr/>
            <p:nvPr/>
          </p:nvSpPr>
          <p:spPr bwMode="auto">
            <a:xfrm>
              <a:off x="449680" y="4495810"/>
              <a:ext cx="2024688" cy="674531"/>
            </a:xfrm>
            <a:prstGeom prst="rect">
              <a:avLst/>
            </a:prstGeom>
            <a:solidFill>
              <a:schemeClr val="accent2">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nSpc>
                  <a:spcPts val="800"/>
                </a:lnSpc>
                <a:defRPr/>
              </a:pPr>
              <a:r>
                <a:rPr lang="ja-JP" altLang="en-US" sz="8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○自立化</a:t>
              </a:r>
              <a:r>
                <a:rPr lang="en-US" altLang="ja-JP" sz="8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【9</a:t>
              </a:r>
              <a:r>
                <a:rPr lang="ja-JP" altLang="en-US" sz="8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法人</a:t>
              </a:r>
              <a:r>
                <a:rPr lang="en-US" altLang="ja-JP" sz="8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800"/>
                </a:lnSpc>
                <a:defRPr/>
              </a:pP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・一定の自己収入を有する法人で、府の財</a:t>
              </a:r>
              <a:endPar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800"/>
                </a:lnSpc>
                <a:defRPr/>
              </a:pP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政的・人的関与を最小限に抑制し、自立</a:t>
              </a:r>
              <a:endPar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800"/>
                </a:lnSpc>
                <a:defRPr/>
              </a:pP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化を促す法人</a:t>
              </a:r>
              <a:endPar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38" name="正方形/長方形 137"/>
            <p:cNvSpPr/>
            <p:nvPr/>
          </p:nvSpPr>
          <p:spPr bwMode="auto">
            <a:xfrm>
              <a:off x="456578" y="5240385"/>
              <a:ext cx="2033060" cy="413344"/>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nSpc>
                  <a:spcPts val="800"/>
                </a:lnSpc>
                <a:defRPr/>
              </a:pPr>
              <a:r>
                <a:rPr lang="ja-JP" altLang="en-US" sz="8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○存続</a:t>
              </a:r>
              <a:r>
                <a:rPr lang="en-US" altLang="ja-JP" sz="8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a:t>
              </a:r>
              <a:r>
                <a:rPr lang="ja-JP" altLang="en-US" sz="8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法人</a:t>
              </a:r>
              <a:r>
                <a:rPr lang="en-US" altLang="ja-JP" sz="8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7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4" name="正方形/長方形 83"/>
            <p:cNvSpPr/>
            <p:nvPr/>
          </p:nvSpPr>
          <p:spPr bwMode="auto">
            <a:xfrm>
              <a:off x="322201" y="2078851"/>
              <a:ext cx="2342764" cy="3859118"/>
            </a:xfrm>
            <a:prstGeom prst="rect">
              <a:avLst/>
            </a:prstGeom>
            <a:noFill/>
            <a:ln w="127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8" name="正方形/長方形 47"/>
            <p:cNvSpPr/>
            <p:nvPr/>
          </p:nvSpPr>
          <p:spPr bwMode="auto">
            <a:xfrm>
              <a:off x="456578" y="2626207"/>
              <a:ext cx="2008317" cy="882176"/>
            </a:xfrm>
            <a:prstGeom prst="rect">
              <a:avLst/>
            </a:prstGeom>
            <a:solidFill>
              <a:schemeClr val="accent6">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nSpc>
                  <a:spcPts val="800"/>
                </a:lnSpc>
                <a:defRPr/>
              </a:pPr>
              <a:r>
                <a:rPr lang="ja-JP" altLang="en-US" sz="8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○廃止</a:t>
              </a:r>
              <a:r>
                <a:rPr lang="en-US" altLang="ja-JP" sz="8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8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法人</a:t>
              </a:r>
              <a:r>
                <a:rPr lang="en-US" altLang="ja-JP" sz="8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抜本的見直し</a:t>
              </a:r>
              <a:r>
                <a:rPr lang="en-US" altLang="ja-JP" sz="8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8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法人</a:t>
              </a:r>
              <a:r>
                <a:rPr lang="en-US" altLang="ja-JP" sz="8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p>
            <a:p>
              <a:pPr>
                <a:lnSpc>
                  <a:spcPts val="800"/>
                </a:lnSpc>
                <a:defRPr/>
              </a:pPr>
              <a:r>
                <a:rPr lang="ja-JP" altLang="en-US" sz="8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撤退</a:t>
              </a:r>
              <a:r>
                <a:rPr lang="en-US" altLang="ja-JP" sz="8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8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法人</a:t>
              </a:r>
              <a:r>
                <a:rPr lang="en-US" altLang="ja-JP" sz="8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800"/>
                </a:lnSpc>
                <a:defRPr/>
              </a:pP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・法人が行う事業を見直した結果、廃止</a:t>
              </a:r>
              <a:endPar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800"/>
                </a:lnSpc>
                <a:defRPr/>
              </a:pP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又は撤退する法人</a:t>
              </a:r>
              <a:endPar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800"/>
                </a:lnSpc>
                <a:defRPr/>
              </a:pP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・府の施策を代替している法人で、事業</a:t>
              </a:r>
              <a:endPar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800"/>
                </a:lnSpc>
                <a:defRPr/>
              </a:pP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精査後、事業を府で実施し、廃止する</a:t>
              </a:r>
              <a:endPar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800"/>
                </a:lnSpc>
                <a:defRPr/>
              </a:pP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法人</a:t>
              </a:r>
            </a:p>
          </p:txBody>
        </p:sp>
      </p:grpSp>
      <p:grpSp>
        <p:nvGrpSpPr>
          <p:cNvPr id="38" name="グループ化 37"/>
          <p:cNvGrpSpPr/>
          <p:nvPr/>
        </p:nvGrpSpPr>
        <p:grpSpPr>
          <a:xfrm>
            <a:off x="6091012" y="2044212"/>
            <a:ext cx="2385265" cy="4170122"/>
            <a:chOff x="6485738" y="2560238"/>
            <a:chExt cx="2623792" cy="3914179"/>
          </a:xfrm>
        </p:grpSpPr>
        <p:sp>
          <p:nvSpPr>
            <p:cNvPr id="40" name="角丸四角形 4"/>
            <p:cNvSpPr>
              <a:spLocks noChangeArrowheads="1"/>
            </p:cNvSpPr>
            <p:nvPr/>
          </p:nvSpPr>
          <p:spPr bwMode="auto">
            <a:xfrm>
              <a:off x="6634255" y="2612256"/>
              <a:ext cx="2314050" cy="372907"/>
            </a:xfrm>
            <a:prstGeom prst="roundRect">
              <a:avLst>
                <a:gd name="adj" fmla="val 16667"/>
              </a:avLst>
            </a:prstGeom>
            <a:solidFill>
              <a:srgbClr val="0070C0"/>
            </a:solidFill>
            <a:ln w="19050" algn="ctr">
              <a:solidFill>
                <a:srgbClr val="002060"/>
              </a:solidFill>
              <a:prstDash val="solid"/>
              <a:round/>
              <a:headEnd/>
              <a:tailEnd/>
            </a:ln>
          </p:spPr>
          <p:txBody>
            <a:bodyPr wrap="none" lIns="0" tIns="72000" rIns="0" bIns="72000" anchor="ctr"/>
            <a:lstStyle/>
            <a:p>
              <a:pPr algn="ctr"/>
              <a:r>
                <a:rPr lang="ja-JP" altLang="en-US" sz="1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令和６年度行政経営の取組み</a:t>
              </a:r>
              <a:endParaRPr lang="en-US" altLang="ja-JP" sz="1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20</a:t>
              </a:r>
              <a:r>
                <a:rPr lang="ja-JP" altLang="en-US" sz="1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法人</a:t>
              </a:r>
              <a:r>
                <a:rPr lang="ja-JP" altLang="en-US" sz="1000"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900"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5" name="正方形/長方形 54"/>
            <p:cNvSpPr/>
            <p:nvPr/>
          </p:nvSpPr>
          <p:spPr bwMode="auto">
            <a:xfrm>
              <a:off x="6614252" y="3164351"/>
              <a:ext cx="2377001" cy="539403"/>
            </a:xfrm>
            <a:prstGeom prst="rect">
              <a:avLst/>
            </a:prstGeom>
            <a:solidFill>
              <a:schemeClr val="accent4">
                <a:lumMod val="20000"/>
                <a:lumOff val="80000"/>
              </a:schemeClr>
            </a:solidFill>
            <a:ln w="254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indent="133985">
                <a:lnSpc>
                  <a:spcPts val="800"/>
                </a:lnSpc>
                <a:defRPr/>
              </a:pPr>
              <a:r>
                <a:rPr lang="ja-JP" altLang="en-US" sz="8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○民営化</a:t>
              </a:r>
              <a:r>
                <a:rPr lang="en-US" altLang="ja-JP" sz="8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8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法人</a:t>
              </a:r>
              <a:r>
                <a:rPr lang="en-US" altLang="ja-JP" sz="8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7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indent="266700">
                <a:lnSpc>
                  <a:spcPts val="800"/>
                </a:lnSpc>
                <a:defRPr/>
              </a:pPr>
              <a:r>
                <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株</a:t>
              </a:r>
              <a:r>
                <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大阪鶴見フラワーセンター</a:t>
              </a:r>
              <a:endParaRPr lang="en-US" altLang="ja-JP" sz="7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indent="266700">
                <a:lnSpc>
                  <a:spcPts val="800"/>
                </a:lnSpc>
                <a:defRPr/>
              </a:pP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大阪外環状鉄道</a:t>
              </a:r>
              <a:r>
                <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株</a:t>
              </a:r>
              <a:r>
                <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p>
          </p:txBody>
        </p:sp>
        <p:sp>
          <p:nvSpPr>
            <p:cNvPr id="57" name="正方形/長方形 56"/>
            <p:cNvSpPr/>
            <p:nvPr/>
          </p:nvSpPr>
          <p:spPr bwMode="auto">
            <a:xfrm>
              <a:off x="6614252" y="3839500"/>
              <a:ext cx="2377001" cy="584041"/>
            </a:xfrm>
            <a:prstGeom prst="rect">
              <a:avLst/>
            </a:prstGeom>
            <a:solidFill>
              <a:schemeClr val="accent2">
                <a:lumMod val="20000"/>
                <a:lumOff val="80000"/>
              </a:schemeClr>
            </a:solidFill>
            <a:ln w="254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nSpc>
                  <a:spcPts val="800"/>
                </a:lnSpc>
                <a:defRPr/>
              </a:pPr>
              <a:r>
                <a:rPr lang="ja-JP" altLang="en-US" sz="800" b="1"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○抜本的見直し</a:t>
              </a:r>
              <a:r>
                <a:rPr lang="en-US" altLang="ja-JP" sz="800" b="1"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【4</a:t>
              </a:r>
              <a:r>
                <a:rPr lang="ja-JP" altLang="en-US" sz="800" b="1"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法人</a:t>
              </a:r>
              <a:r>
                <a:rPr lang="en-US" altLang="ja-JP" sz="800" b="1"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8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800"/>
                </a:lnSpc>
                <a:defRPr/>
              </a:pPr>
              <a:r>
                <a:rPr lang="en-US" altLang="ja-JP" sz="8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8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8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株</a:t>
              </a:r>
              <a:r>
                <a:rPr lang="en-US" altLang="ja-JP" sz="8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a:t>
              </a: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国際会議場</a:t>
              </a:r>
              <a:endParaRPr lang="en-US" altLang="ja-JP" sz="800" kern="1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800"/>
                </a:lnSpc>
                <a:defRPr/>
              </a:pPr>
              <a:r>
                <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公財</a:t>
              </a:r>
              <a:r>
                <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大阪府保健医療財団</a:t>
              </a:r>
              <a:endParaRPr lang="en-US" altLang="ja-JP" sz="800" kern="1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800"/>
                </a:lnSpc>
                <a:defRPr/>
              </a:pP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大阪府道路公社 </a:t>
              </a:r>
              <a:endPar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800"/>
                </a:lnSpc>
                <a:defRPr/>
              </a:pPr>
              <a:r>
                <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堺泉北埠頭</a:t>
              </a:r>
              <a:r>
                <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株</a:t>
              </a:r>
              <a:r>
                <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p>
          </p:txBody>
        </p:sp>
        <p:sp>
          <p:nvSpPr>
            <p:cNvPr id="58" name="正方形/長方形 57"/>
            <p:cNvSpPr/>
            <p:nvPr/>
          </p:nvSpPr>
          <p:spPr bwMode="auto">
            <a:xfrm>
              <a:off x="6614252" y="4578603"/>
              <a:ext cx="2377001" cy="1699259"/>
            </a:xfrm>
            <a:prstGeom prst="rect">
              <a:avLst/>
            </a:prstGeom>
            <a:solidFill>
              <a:schemeClr val="bg1">
                <a:lumMod val="95000"/>
              </a:schemeClr>
            </a:solidFill>
            <a:ln w="254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nSpc>
                  <a:spcPts val="800"/>
                </a:lnSpc>
                <a:defRPr/>
              </a:pPr>
              <a:r>
                <a:rPr lang="ja-JP" altLang="en-US" sz="9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8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b="1"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存続</a:t>
              </a:r>
              <a:r>
                <a:rPr lang="en-US" altLang="ja-JP" sz="800" b="1"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【14</a:t>
              </a:r>
              <a:r>
                <a:rPr lang="ja-JP" altLang="en-US" sz="800" b="1"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法人</a:t>
              </a:r>
              <a:r>
                <a:rPr lang="en-US" altLang="ja-JP" sz="800" b="1"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pPr>
                <a:lnSpc>
                  <a:spcPts val="900"/>
                </a:lnSpc>
                <a:defRPr/>
              </a:pPr>
              <a:r>
                <a:rPr lang="en-US" altLang="ja-JP" sz="8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8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公財</a:t>
              </a:r>
              <a:r>
                <a:rPr lang="en-US" altLang="ja-JP" sz="8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大阪国際平和センター</a:t>
              </a:r>
              <a:endParaRPr lang="en-US" altLang="ja-JP" sz="8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900"/>
                </a:lnSpc>
                <a:defRPr/>
              </a:pPr>
              <a:r>
                <a:rPr lang="ja-JP" altLang="en-US" sz="800" b="1"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8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zh-TW" sz="8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zh-TW" altLang="en-US" sz="8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公財</a:t>
              </a:r>
              <a:r>
                <a:rPr lang="en-US" altLang="zh-TW" sz="8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zh-TW" altLang="en-US" sz="8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大阪府国際交流財団</a:t>
              </a:r>
              <a:endParaRPr lang="en-US" altLang="ja-JP" sz="8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900"/>
                </a:lnSpc>
                <a:defRPr/>
              </a:pPr>
              <a:r>
                <a:rPr lang="en-US" altLang="ja-JP" sz="8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8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公財</a:t>
              </a:r>
              <a:r>
                <a:rPr lang="en-US" altLang="ja-JP" sz="8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大阪産業局</a:t>
              </a:r>
              <a:endParaRPr lang="en-US" altLang="ja-JP" sz="8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900"/>
                </a:lnSpc>
                <a:defRPr/>
              </a:pPr>
              <a:r>
                <a:rPr lang="ja-JP" altLang="en-US" sz="8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8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8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公財</a:t>
              </a:r>
              <a:r>
                <a:rPr lang="en-US" altLang="ja-JP" sz="8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千里ライフサイエンス振興財団</a:t>
              </a:r>
              <a:endParaRPr lang="en-US" altLang="ja-JP" sz="8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900"/>
                </a:lnSpc>
                <a:defRPr/>
              </a:pPr>
              <a:r>
                <a:rPr lang="ja-JP" altLang="en-US" sz="8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公財</a:t>
              </a:r>
              <a:r>
                <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西成労働福祉センター</a:t>
              </a:r>
              <a:endPar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900"/>
                </a:lnSpc>
                <a:defRPr/>
              </a:pP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大阪信用保証協会</a:t>
              </a:r>
              <a:endPar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900"/>
                </a:lnSpc>
                <a:defRPr/>
              </a:pPr>
              <a:r>
                <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一財</a:t>
              </a:r>
              <a:r>
                <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大阪府みどり公社</a:t>
              </a:r>
              <a:endPar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900"/>
                </a:lnSpc>
                <a:defRPr/>
              </a:pPr>
              <a:r>
                <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公財</a:t>
              </a:r>
              <a:r>
                <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大阪府漁業振興基金</a:t>
              </a:r>
              <a:endPar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900"/>
                </a:lnSpc>
                <a:defRPr/>
              </a:pPr>
              <a:r>
                <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公財</a:t>
              </a:r>
              <a:r>
                <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大阪府都市整備推進センター</a:t>
              </a:r>
              <a:endPar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900"/>
                </a:lnSpc>
                <a:defRPr/>
              </a:pPr>
              <a:r>
                <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大阪モノレール</a:t>
              </a:r>
              <a:r>
                <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株</a:t>
              </a:r>
              <a:r>
                <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7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900"/>
                </a:lnSpc>
                <a:defRPr/>
              </a:pPr>
              <a:r>
                <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大阪府土地開発公社</a:t>
              </a:r>
              <a:endPar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900"/>
                </a:lnSpc>
                <a:defRPr/>
              </a:pPr>
              <a:r>
                <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大阪府住宅供給公社</a:t>
              </a:r>
              <a:r>
                <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p>
            <a:p>
              <a:pPr>
                <a:lnSpc>
                  <a:spcPts val="900"/>
                </a:lnSpc>
                <a:defRPr/>
              </a:pPr>
              <a:r>
                <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公財</a:t>
              </a:r>
              <a:r>
                <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大阪府文化財センター </a:t>
              </a:r>
              <a:endPar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900"/>
                </a:lnSpc>
                <a:defRPr/>
              </a:pP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公財</a:t>
              </a:r>
              <a:r>
                <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大阪府育英会</a:t>
              </a:r>
            </a:p>
          </p:txBody>
        </p:sp>
        <p:sp>
          <p:nvSpPr>
            <p:cNvPr id="59" name="正方形/長方形 58"/>
            <p:cNvSpPr/>
            <p:nvPr/>
          </p:nvSpPr>
          <p:spPr bwMode="auto">
            <a:xfrm>
              <a:off x="6485738" y="2560238"/>
              <a:ext cx="2623792" cy="3914179"/>
            </a:xfrm>
            <a:prstGeom prst="rect">
              <a:avLst/>
            </a:prstGeom>
            <a:noFill/>
            <a:ln w="127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grpSp>
      <p:grpSp>
        <p:nvGrpSpPr>
          <p:cNvPr id="6" name="グループ化 5"/>
          <p:cNvGrpSpPr/>
          <p:nvPr/>
        </p:nvGrpSpPr>
        <p:grpSpPr>
          <a:xfrm>
            <a:off x="3092514" y="2102995"/>
            <a:ext cx="2356899" cy="4251330"/>
            <a:chOff x="3101955" y="1823912"/>
            <a:chExt cx="2356899" cy="4251330"/>
          </a:xfrm>
        </p:grpSpPr>
        <p:sp>
          <p:nvSpPr>
            <p:cNvPr id="61" name="正方形/長方形 60"/>
            <p:cNvSpPr/>
            <p:nvPr/>
          </p:nvSpPr>
          <p:spPr bwMode="auto">
            <a:xfrm>
              <a:off x="3189315" y="2778666"/>
              <a:ext cx="2269539" cy="547200"/>
            </a:xfrm>
            <a:prstGeom prst="rect">
              <a:avLst/>
            </a:prstGeom>
            <a:solidFill>
              <a:schemeClr val="accent5">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indent="93663">
                <a:defRPr/>
              </a:pPr>
              <a:r>
                <a:rPr lang="ja-JP" altLang="en-US" sz="800" b="1"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○統合</a:t>
              </a:r>
              <a:r>
                <a:rPr lang="en-US" altLang="ja-JP" sz="800" b="1"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800" b="1"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法人</a:t>
              </a:r>
              <a:r>
                <a:rPr lang="en-US" altLang="ja-JP" sz="800" b="1"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pPr indent="133985">
                <a:defRPr/>
              </a:pPr>
              <a:r>
                <a:rPr lang="ja-JP" altLang="en-US" sz="8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8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社</a:t>
              </a:r>
              <a:r>
                <a:rPr lang="en-US" altLang="ja-JP" sz="8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大阪国際ビジネス振興協会 </a:t>
              </a:r>
              <a:endParaRPr lang="en-US" altLang="ja-JP" sz="8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indent="133985">
                <a:defRPr/>
              </a:pPr>
              <a:r>
                <a:rPr lang="ja-JP" altLang="en-US" sz="8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8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財</a:t>
              </a:r>
              <a:r>
                <a:rPr lang="en-US" altLang="ja-JP" sz="8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大阪がん予防検診センター</a:t>
              </a:r>
              <a:endParaRPr lang="en-US" altLang="ja-JP" sz="8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indent="133985">
                <a:defRPr/>
              </a:pPr>
              <a:r>
                <a:rPr lang="en-US" altLang="ja-JP" sz="8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8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財</a:t>
              </a:r>
              <a:r>
                <a:rPr lang="en-US" altLang="ja-JP" sz="8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大阪府タウン管理財団</a:t>
              </a:r>
              <a:endParaRPr lang="en-US" altLang="ja-JP" sz="8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2" name="正方形/長方形 61"/>
            <p:cNvSpPr/>
            <p:nvPr/>
          </p:nvSpPr>
          <p:spPr bwMode="auto">
            <a:xfrm>
              <a:off x="3185196" y="3363239"/>
              <a:ext cx="2273658" cy="455846"/>
            </a:xfrm>
            <a:prstGeom prst="rect">
              <a:avLst/>
            </a:prstGeom>
            <a:solidFill>
              <a:schemeClr val="accent4">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indent="93663">
                <a:lnSpc>
                  <a:spcPts val="800"/>
                </a:lnSpc>
                <a:defRPr/>
              </a:pPr>
              <a:r>
                <a:rPr lang="ja-JP" altLang="en-US" sz="8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○民営化</a:t>
              </a:r>
              <a:r>
                <a:rPr lang="en-US" altLang="ja-JP" sz="8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8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法人</a:t>
              </a:r>
              <a:r>
                <a:rPr lang="en-US" altLang="ja-JP" sz="8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p>
            <a:p>
              <a:pPr indent="133985">
                <a:lnSpc>
                  <a:spcPts val="800"/>
                </a:lnSpc>
                <a:defRPr/>
              </a:pP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大阪府都市開発（株） </a:t>
              </a:r>
              <a:endPar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indent="133985">
                <a:lnSpc>
                  <a:spcPts val="800"/>
                </a:lnSpc>
                <a:defRPr/>
              </a:pP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株</a:t>
              </a:r>
              <a:r>
                <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大阪府食品流通センター</a:t>
              </a:r>
            </a:p>
          </p:txBody>
        </p:sp>
        <p:sp>
          <p:nvSpPr>
            <p:cNvPr id="63" name="正方形/長方形 62"/>
            <p:cNvSpPr/>
            <p:nvPr/>
          </p:nvSpPr>
          <p:spPr bwMode="auto">
            <a:xfrm>
              <a:off x="3185196" y="3865090"/>
              <a:ext cx="2273658" cy="1860754"/>
            </a:xfrm>
            <a:prstGeom prst="rect">
              <a:avLst/>
            </a:prstGeom>
            <a:solidFill>
              <a:schemeClr val="accent2">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nSpc>
                  <a:spcPts val="800"/>
                </a:lnSpc>
                <a:defRPr/>
              </a:pPr>
              <a:r>
                <a:rPr lang="ja-JP" altLang="en-US" sz="8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○自立化</a:t>
              </a:r>
              <a:r>
                <a:rPr lang="en-US" altLang="ja-JP" sz="8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【16</a:t>
              </a:r>
              <a:r>
                <a:rPr lang="ja-JP" altLang="en-US" sz="8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法人</a:t>
              </a:r>
              <a:r>
                <a:rPr lang="en-US" altLang="ja-JP" sz="8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p>
            <a:p>
              <a:pPr>
                <a:lnSpc>
                  <a:spcPts val="800"/>
                </a:lnSpc>
                <a:defRPr/>
              </a:pPr>
              <a:r>
                <a:rPr lang="ja-JP" altLang="en-US" sz="8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財</a:t>
              </a:r>
              <a:r>
                <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大阪府マリーナ協会</a:t>
              </a:r>
              <a:endPar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800"/>
                </a:lnSpc>
                <a:defRPr/>
              </a:pP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zh-TW"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zh-TW"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財</a:t>
              </a:r>
              <a:r>
                <a:rPr lang="en-US" altLang="zh-TW"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zh-TW"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大阪府公園協会</a:t>
              </a:r>
              <a:endParaRPr lang="en-US" altLang="zh-TW"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800"/>
                </a:lnSpc>
                <a:defRPr/>
              </a:pP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福</a:t>
              </a:r>
              <a:r>
                <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大阪府総合福祉協会</a:t>
              </a:r>
              <a:endPar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800"/>
                </a:lnSpc>
                <a:defRPr/>
              </a:pP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株</a:t>
              </a:r>
              <a:r>
                <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大阪繊維リソースセンター</a:t>
              </a:r>
              <a:endPar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800"/>
                </a:lnSpc>
                <a:defRPr/>
              </a:pP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zh-TW"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zh-TW"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財</a:t>
              </a:r>
              <a:r>
                <a:rPr lang="en-US" altLang="zh-TW"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zh-TW"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大阪労働協会</a:t>
              </a:r>
              <a:endParaRPr lang="en-US" altLang="zh-TW"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800"/>
                </a:lnSpc>
                <a:defRPr/>
              </a:pP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zh-TW"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大阪府職業能力開発協会</a:t>
              </a:r>
              <a:endParaRPr lang="en-US" altLang="zh-TW"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800"/>
                </a:lnSpc>
                <a:defRPr/>
              </a:pP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財</a:t>
              </a:r>
              <a:r>
                <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アジア・太平洋人権情報センター</a:t>
              </a:r>
              <a:endPar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800"/>
                </a:lnSpc>
                <a:defRPr/>
              </a:pP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財</a:t>
              </a:r>
              <a:r>
                <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a:t>
              </a:r>
              <a:r>
                <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21</a:t>
              </a: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世紀協会</a:t>
              </a:r>
              <a:endPar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800"/>
                </a:lnSpc>
                <a:defRPr/>
              </a:pP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財</a:t>
              </a:r>
              <a:r>
                <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大阪府男女共同参画推進財団</a:t>
              </a:r>
              <a:endPar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800"/>
                </a:lnSpc>
                <a:defRPr/>
              </a:pP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財</a:t>
              </a:r>
              <a:r>
                <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大阪府スポーツ・教育振興財団</a:t>
              </a:r>
              <a:endPar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800"/>
                </a:lnSpc>
                <a:defRPr/>
              </a:pP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財</a:t>
              </a:r>
              <a:r>
                <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大阪国際児童文学館</a:t>
              </a:r>
              <a:endPar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800"/>
                </a:lnSpc>
                <a:defRPr/>
              </a:pP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財</a:t>
              </a:r>
              <a:r>
                <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大阪体育協会</a:t>
              </a:r>
              <a:endPar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800"/>
                </a:lnSpc>
                <a:defRPr/>
              </a:pP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財</a:t>
              </a:r>
              <a:r>
                <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大阪府青少年活動財団</a:t>
              </a:r>
              <a:endPar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800"/>
                </a:lnSpc>
                <a:defRPr/>
              </a:pP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財</a:t>
              </a:r>
              <a:r>
                <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大阪府文化振興財団</a:t>
              </a:r>
              <a:endPar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800"/>
                </a:lnSpc>
                <a:defRPr/>
              </a:pP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財</a:t>
              </a:r>
              <a:r>
                <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大阪府地域福祉推進財団</a:t>
              </a:r>
              <a:endPar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800"/>
                </a:lnSpc>
                <a:defRPr/>
              </a:pP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福</a:t>
              </a:r>
              <a:r>
                <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大阪府障害者福祉事業団</a:t>
              </a:r>
              <a:endPar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6" name="正方形/長方形 65"/>
            <p:cNvSpPr/>
            <p:nvPr/>
          </p:nvSpPr>
          <p:spPr bwMode="auto">
            <a:xfrm>
              <a:off x="3190948" y="2183952"/>
              <a:ext cx="2267906" cy="548709"/>
            </a:xfrm>
            <a:prstGeom prst="rect">
              <a:avLst/>
            </a:prstGeom>
            <a:solidFill>
              <a:schemeClr val="accent6">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indent="93663">
                <a:lnSpc>
                  <a:spcPts val="800"/>
                </a:lnSpc>
                <a:defRPr/>
              </a:pPr>
              <a:r>
                <a:rPr lang="ja-JP" altLang="en-US" sz="8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○廃止</a:t>
              </a:r>
              <a:r>
                <a:rPr lang="en-US" altLang="ja-JP" sz="8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8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法人</a:t>
              </a:r>
              <a:r>
                <a:rPr lang="en-US" altLang="ja-JP" sz="8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p>
            <a:p>
              <a:pPr indent="133985">
                <a:lnSpc>
                  <a:spcPts val="800"/>
                </a:lnSpc>
                <a:defRPr/>
              </a:pP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zh-TW"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財</a:t>
              </a:r>
              <a:r>
                <a:rPr lang="en-US" altLang="zh-TW"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zh-TW"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大阪生涯職業教育振興協会</a:t>
              </a:r>
              <a:endParaRPr lang="en-US" altLang="zh-TW"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indent="133985">
                <a:lnSpc>
                  <a:spcPts val="800"/>
                </a:lnSpc>
                <a:defRPr/>
              </a:pP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財</a:t>
              </a:r>
              <a:r>
                <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大阪府水道サービス公社</a:t>
              </a:r>
              <a:endPar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indent="133985">
                <a:lnSpc>
                  <a:spcPts val="800"/>
                </a:lnSpc>
                <a:defRPr/>
              </a:pP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zh-TW" sz="8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zh-TW" altLang="en-US" sz="8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財</a:t>
              </a:r>
              <a:r>
                <a:rPr lang="en-US" altLang="zh-TW" sz="8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zh-TW" altLang="en-US" sz="8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大阪府産業基盤整備協会</a:t>
              </a:r>
              <a:endParaRPr lang="ja-JP" altLang="en-US" sz="8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0" name="正方形/長方形 69"/>
            <p:cNvSpPr/>
            <p:nvPr/>
          </p:nvSpPr>
          <p:spPr>
            <a:xfrm>
              <a:off x="3101955" y="5736688"/>
              <a:ext cx="2298872" cy="338554"/>
            </a:xfrm>
            <a:prstGeom prst="rect">
              <a:avLst/>
            </a:prstGeom>
          </p:spPr>
          <p:txBody>
            <a:bodyPr wrap="square">
              <a:spAutoFit/>
            </a:bodyPr>
            <a:lstStyle/>
            <a:p>
              <a:pPr>
                <a:defRPr/>
              </a:pPr>
              <a:r>
                <a:rPr lang="en-US" altLang="ja-JP"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法人名称については、財政再建プログラム</a:t>
              </a:r>
              <a:r>
                <a:rPr lang="en-US" altLang="ja-JP"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案）　　</a:t>
              </a:r>
              <a:endParaRPr lang="en-US" altLang="ja-JP"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defRPr/>
              </a:pPr>
              <a:r>
                <a:rPr lang="ja-JP" altLang="en-US"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策定時のものとする。</a:t>
              </a:r>
              <a:endParaRPr lang="en-US" altLang="ja-JP"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1" name="角丸四角形 4"/>
            <p:cNvSpPr>
              <a:spLocks noChangeArrowheads="1"/>
            </p:cNvSpPr>
            <p:nvPr/>
          </p:nvSpPr>
          <p:spPr bwMode="auto">
            <a:xfrm>
              <a:off x="3269914" y="1823912"/>
              <a:ext cx="2103681" cy="295247"/>
            </a:xfrm>
            <a:prstGeom prst="roundRect">
              <a:avLst>
                <a:gd name="adj" fmla="val 16667"/>
              </a:avLst>
            </a:prstGeom>
            <a:solidFill>
              <a:srgbClr val="0070C0"/>
            </a:solidFill>
            <a:ln w="19050" algn="ctr">
              <a:solidFill>
                <a:srgbClr val="002060"/>
              </a:solidFill>
              <a:prstDash val="solid"/>
              <a:round/>
              <a:headEnd/>
              <a:tailEnd/>
            </a:ln>
          </p:spPr>
          <p:txBody>
            <a:bodyPr wrap="none" lIns="0" tIns="72000" rIns="0" bIns="72000" anchor="ctr"/>
            <a:lstStyle/>
            <a:p>
              <a:pPr algn="ctr"/>
              <a:r>
                <a:rPr lang="ja-JP" altLang="en-US" sz="1000"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廃止・統合等（</a:t>
              </a:r>
              <a:r>
                <a:rPr lang="en-US" altLang="ja-JP" sz="1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24</a:t>
              </a:r>
              <a:r>
                <a:rPr lang="ja-JP" altLang="en-US" sz="1000"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法人）</a:t>
              </a:r>
              <a:endParaRPr lang="en-US" altLang="ja-JP" sz="900"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33" name="正方形/長方形 32"/>
          <p:cNvSpPr/>
          <p:nvPr/>
        </p:nvSpPr>
        <p:spPr bwMode="auto">
          <a:xfrm>
            <a:off x="386523" y="6061736"/>
            <a:ext cx="2033060" cy="214498"/>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nSpc>
                <a:spcPts val="800"/>
              </a:lnSpc>
              <a:defRPr/>
            </a:pPr>
            <a:r>
              <a:rPr lang="ja-JP" altLang="en-US" sz="8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引き続き調整を行う法人</a:t>
            </a:r>
            <a:r>
              <a:rPr lang="en-US" altLang="ja-JP" sz="8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8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法人</a:t>
            </a:r>
            <a:r>
              <a:rPr lang="en-US" altLang="ja-JP" sz="8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8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スライド番号プレースホルダー 4">
            <a:extLst>
              <a:ext uri="{FF2B5EF4-FFF2-40B4-BE49-F238E27FC236}">
                <a16:creationId xmlns:a16="http://schemas.microsoft.com/office/drawing/2014/main" id="{870FDDDE-AAD6-4D19-93C3-0EC962AC5A54}"/>
              </a:ext>
            </a:extLst>
          </p:cNvPr>
          <p:cNvSpPr>
            <a:spLocks noGrp="1"/>
          </p:cNvSpPr>
          <p:nvPr>
            <p:ph type="sldNum" sz="quarter" idx="12"/>
          </p:nvPr>
        </p:nvSpPr>
        <p:spPr/>
        <p:txBody>
          <a:bodyPr/>
          <a:lstStyle/>
          <a:p>
            <a:fld id="{7791D223-6A27-4327-8087-FA06212A7E85}" type="slidenum">
              <a:rPr lang="ja-JP" altLang="en-US" smtClean="0"/>
              <a:pPr/>
              <a:t>32</a:t>
            </a:fld>
            <a:endParaRPr lang="ja-JP" altLang="en-US" dirty="0"/>
          </a:p>
        </p:txBody>
      </p:sp>
    </p:spTree>
    <p:extLst>
      <p:ext uri="{BB962C8B-B14F-4D97-AF65-F5344CB8AC3E}">
        <p14:creationId xmlns:p14="http://schemas.microsoft.com/office/powerpoint/2010/main" val="210953295"/>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右矢印 34"/>
          <p:cNvSpPr/>
          <p:nvPr/>
        </p:nvSpPr>
        <p:spPr bwMode="auto">
          <a:xfrm>
            <a:off x="2981227" y="3605198"/>
            <a:ext cx="3435978" cy="1522789"/>
          </a:xfrm>
          <a:prstGeom prst="rightArrow">
            <a:avLst>
              <a:gd name="adj1" fmla="val 50000"/>
              <a:gd name="adj2" fmla="val 17023"/>
            </a:avLst>
          </a:prstGeom>
          <a:ln w="63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050"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2597" name="テキスト ボックス 7"/>
          <p:cNvSpPr txBox="1">
            <a:spLocks noChangeArrowheads="1"/>
          </p:cNvSpPr>
          <p:nvPr/>
        </p:nvSpPr>
        <p:spPr bwMode="auto">
          <a:xfrm>
            <a:off x="179420" y="6264315"/>
            <a:ext cx="581182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eaLnBrk="1" hangingPunct="1"/>
            <a:r>
              <a:rPr lang="en-US" altLang="ja-JP"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800" dirty="0">
                <a:solidFill>
                  <a:prstClr val="black"/>
                </a:solidFill>
                <a:latin typeface="ＭＳ Ｐゴシック"/>
                <a:ea typeface="ＭＳ Ｐゴシック"/>
                <a:cs typeface="Meiryo UI" panose="020B0604030504040204" pitchFamily="50" charset="-128"/>
              </a:rPr>
              <a:t>平成</a:t>
            </a:r>
            <a:r>
              <a:rPr lang="en-US" altLang="ja-JP" sz="800" dirty="0">
                <a:solidFill>
                  <a:prstClr val="black"/>
                </a:solidFill>
                <a:latin typeface="ＭＳ Ｐゴシック"/>
                <a:ea typeface="ＭＳ Ｐゴシック"/>
                <a:cs typeface="Meiryo UI" pitchFamily="50" charset="-128"/>
              </a:rPr>
              <a:t>22</a:t>
            </a:r>
            <a:r>
              <a:rPr lang="ja-JP" altLang="en-US" sz="800" dirty="0">
                <a:solidFill>
                  <a:prstClr val="black"/>
                </a:solidFill>
                <a:latin typeface="ＭＳ Ｐゴシック"/>
                <a:ea typeface="ＭＳ Ｐゴシック"/>
                <a:cs typeface="Meiryo UI" pitchFamily="50" charset="-128"/>
              </a:rPr>
              <a:t>年度から、指定出資法人による孫法人への委託など孫法人の状況について点検を実施し、府</a:t>
            </a:r>
            <a:r>
              <a:rPr lang="en-US" altLang="ja-JP" sz="800" dirty="0">
                <a:solidFill>
                  <a:prstClr val="black"/>
                </a:solidFill>
                <a:latin typeface="ＭＳ Ｐゴシック"/>
                <a:ea typeface="ＭＳ Ｐゴシック"/>
                <a:cs typeface="Meiryo UI" pitchFamily="50" charset="-128"/>
              </a:rPr>
              <a:t>HP</a:t>
            </a:r>
            <a:r>
              <a:rPr lang="ja-JP" altLang="en-US" sz="800" dirty="0">
                <a:solidFill>
                  <a:prstClr val="black"/>
                </a:solidFill>
                <a:latin typeface="ＭＳ Ｐゴシック"/>
                <a:ea typeface="ＭＳ Ｐゴシック"/>
                <a:cs typeface="Meiryo UI" panose="020B0604030504040204" pitchFamily="50" charset="-128"/>
              </a:rPr>
              <a:t>に公表</a:t>
            </a:r>
            <a:endParaRPr lang="en-US" altLang="ja-JP" sz="800" dirty="0">
              <a:solidFill>
                <a:prstClr val="black"/>
              </a:solidFill>
              <a:latin typeface="ＭＳ Ｐゴシック"/>
              <a:ea typeface="ＭＳ Ｐゴシック"/>
              <a:cs typeface="Meiryo UI" panose="020B0604030504040204" pitchFamily="50" charset="-128"/>
            </a:endParaRPr>
          </a:p>
        </p:txBody>
      </p:sp>
      <p:sp>
        <p:nvSpPr>
          <p:cNvPr id="22599" name="角丸四角形 4"/>
          <p:cNvSpPr>
            <a:spLocks noChangeArrowheads="1"/>
          </p:cNvSpPr>
          <p:nvPr/>
        </p:nvSpPr>
        <p:spPr bwMode="auto">
          <a:xfrm>
            <a:off x="297099" y="1763815"/>
            <a:ext cx="2964058" cy="432000"/>
          </a:xfrm>
          <a:prstGeom prst="roundRect">
            <a:avLst>
              <a:gd name="adj" fmla="val 16667"/>
            </a:avLst>
          </a:prstGeom>
          <a:solidFill>
            <a:srgbClr val="0070C0"/>
          </a:solidFill>
          <a:ln w="19050" algn="ctr">
            <a:solidFill>
              <a:srgbClr val="002060"/>
            </a:solidFill>
            <a:round/>
            <a:headEnd/>
            <a:tailEnd/>
          </a:ln>
        </p:spPr>
        <p:txBody>
          <a:bodyPr wrap="none" lIns="0" tIns="36000" rIns="0" bIns="36000" anchor="ctr"/>
          <a:lstStyle/>
          <a:p>
            <a:pPr algn="ctr"/>
            <a:r>
              <a:rPr lang="ja-JP" altLang="en-US" sz="1100" b="1" dirty="0">
                <a:solidFill>
                  <a:prstClr val="white"/>
                </a:solidFill>
                <a:latin typeface="Meiryo UI" panose="020B0604030504040204" pitchFamily="50" charset="-128"/>
                <a:ea typeface="Meiryo UI" panose="020B0604030504040204" pitchFamily="50" charset="-128"/>
                <a:cs typeface="Meiryo UI" pitchFamily="50" charset="-128"/>
              </a:rPr>
              <a:t>大阪府財政構造改革プラン（案）</a:t>
            </a:r>
            <a:r>
              <a:rPr lang="en-US" altLang="ja-JP" sz="1100" b="1" dirty="0">
                <a:solidFill>
                  <a:prstClr val="white"/>
                </a:solidFill>
                <a:latin typeface="Meiryo UI" panose="020B0604030504040204" pitchFamily="50" charset="-128"/>
                <a:ea typeface="Meiryo UI" panose="020B0604030504040204" pitchFamily="50" charset="-128"/>
                <a:cs typeface="Meiryo UI" pitchFamily="50" charset="-128"/>
              </a:rPr>
              <a:t>H22.10</a:t>
            </a:r>
            <a:r>
              <a:rPr lang="ja-JP" altLang="en-US" sz="1100" b="1" dirty="0">
                <a:solidFill>
                  <a:prstClr val="white"/>
                </a:solidFill>
                <a:latin typeface="Meiryo UI" panose="020B0604030504040204" pitchFamily="50" charset="-128"/>
                <a:ea typeface="Meiryo UI" panose="020B0604030504040204" pitchFamily="50" charset="-128"/>
                <a:cs typeface="Meiryo UI" pitchFamily="50" charset="-128"/>
              </a:rPr>
              <a:t> </a:t>
            </a:r>
            <a:endParaRPr lang="en-US" altLang="ja-JP" sz="1100" b="1" dirty="0">
              <a:solidFill>
                <a:prstClr val="white"/>
              </a:solidFill>
              <a:latin typeface="Meiryo UI" panose="020B0604030504040204" pitchFamily="50" charset="-128"/>
              <a:ea typeface="Meiryo UI" panose="020B0604030504040204" pitchFamily="50" charset="-128"/>
              <a:cs typeface="Meiryo UI" pitchFamily="50" charset="-128"/>
            </a:endParaRPr>
          </a:p>
          <a:p>
            <a:pPr algn="ctr"/>
            <a:r>
              <a:rPr lang="ja-JP" altLang="en-US" sz="1100" b="1" dirty="0">
                <a:solidFill>
                  <a:prstClr val="white"/>
                </a:solidFill>
                <a:latin typeface="Meiryo UI" panose="020B0604030504040204" pitchFamily="50" charset="-128"/>
                <a:ea typeface="Meiryo UI" panose="020B0604030504040204" pitchFamily="50" charset="-128"/>
                <a:cs typeface="Meiryo UI" pitchFamily="50" charset="-128"/>
              </a:rPr>
              <a:t>（</a:t>
            </a:r>
            <a:r>
              <a:rPr lang="en-US" altLang="ja-JP" sz="1100" b="1" dirty="0">
                <a:solidFill>
                  <a:prstClr val="white"/>
                </a:solidFill>
                <a:latin typeface="Meiryo UI" panose="020B0604030504040204" pitchFamily="50" charset="-128"/>
                <a:ea typeface="Meiryo UI" panose="020B0604030504040204" pitchFamily="50" charset="-128"/>
                <a:cs typeface="Meiryo UI" pitchFamily="50" charset="-128"/>
              </a:rPr>
              <a:t>9</a:t>
            </a:r>
            <a:r>
              <a:rPr lang="ja-JP" altLang="en-US" sz="1100" b="1" dirty="0">
                <a:solidFill>
                  <a:prstClr val="white"/>
                </a:solidFill>
                <a:latin typeface="Meiryo UI" panose="020B0604030504040204" pitchFamily="50" charset="-128"/>
                <a:ea typeface="Meiryo UI" panose="020B0604030504040204" pitchFamily="50" charset="-128"/>
                <a:cs typeface="Meiryo UI" pitchFamily="50" charset="-128"/>
              </a:rPr>
              <a:t>法人）</a:t>
            </a:r>
            <a:endParaRPr lang="en-US" altLang="ja-JP" sz="1100" b="1" dirty="0">
              <a:solidFill>
                <a:prstClr val="white"/>
              </a:solidFill>
              <a:latin typeface="Meiryo UI" panose="020B0604030504040204" pitchFamily="50" charset="-128"/>
              <a:ea typeface="Meiryo UI" panose="020B0604030504040204" pitchFamily="50" charset="-128"/>
              <a:cs typeface="Meiryo UI" pitchFamily="50" charset="-128"/>
            </a:endParaRPr>
          </a:p>
        </p:txBody>
      </p:sp>
      <p:sp>
        <p:nvSpPr>
          <p:cNvPr id="23" name="角丸四角形 4"/>
          <p:cNvSpPr>
            <a:spLocks noChangeArrowheads="1"/>
          </p:cNvSpPr>
          <p:nvPr/>
        </p:nvSpPr>
        <p:spPr bwMode="auto">
          <a:xfrm>
            <a:off x="3491882" y="1763815"/>
            <a:ext cx="2549689" cy="432000"/>
          </a:xfrm>
          <a:prstGeom prst="roundRect">
            <a:avLst>
              <a:gd name="adj" fmla="val 16667"/>
            </a:avLst>
          </a:prstGeom>
          <a:solidFill>
            <a:srgbClr val="0070C0"/>
          </a:solidFill>
          <a:ln w="19050" algn="ctr">
            <a:solidFill>
              <a:srgbClr val="002060"/>
            </a:solidFill>
            <a:round/>
            <a:headEnd/>
            <a:tailEnd/>
          </a:ln>
        </p:spPr>
        <p:txBody>
          <a:bodyPr wrap="none" lIns="0" tIns="36000" rIns="0" bIns="36000" anchor="ctr"/>
          <a:lstStyle/>
          <a:p>
            <a:pPr algn="ctr"/>
            <a:r>
              <a:rPr lang="ja-JP" altLang="en-US" sz="1100" b="1" dirty="0">
                <a:solidFill>
                  <a:prstClr val="white"/>
                </a:solidFill>
                <a:latin typeface="ＭＳ Ｐゴシック" charset="-128"/>
                <a:ea typeface="Meiryo UI" pitchFamily="50" charset="-128"/>
                <a:cs typeface="Meiryo UI" pitchFamily="50" charset="-128"/>
              </a:rPr>
              <a:t>民営化・解散（</a:t>
            </a:r>
            <a:r>
              <a:rPr lang="en-US" altLang="ja-JP" sz="1100"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7</a:t>
            </a:r>
            <a:r>
              <a:rPr lang="ja-JP" altLang="en-US" sz="1100" b="1" dirty="0">
                <a:solidFill>
                  <a:prstClr val="white"/>
                </a:solidFill>
                <a:latin typeface="ＭＳ Ｐゴシック" charset="-128"/>
                <a:ea typeface="Meiryo UI" pitchFamily="50" charset="-128"/>
                <a:cs typeface="Meiryo UI" pitchFamily="50" charset="-128"/>
              </a:rPr>
              <a:t>法人）</a:t>
            </a:r>
            <a:endParaRPr lang="en-US" altLang="ja-JP" sz="1100" b="1" dirty="0">
              <a:solidFill>
                <a:prstClr val="white"/>
              </a:solidFill>
              <a:latin typeface="ＭＳ Ｐゴシック" charset="-128"/>
              <a:ea typeface="Meiryo UI" pitchFamily="50" charset="-128"/>
              <a:cs typeface="Meiryo UI" pitchFamily="50" charset="-128"/>
            </a:endParaRPr>
          </a:p>
        </p:txBody>
      </p:sp>
      <p:sp>
        <p:nvSpPr>
          <p:cNvPr id="22" name="角丸四角形 4"/>
          <p:cNvSpPr>
            <a:spLocks noChangeArrowheads="1"/>
          </p:cNvSpPr>
          <p:nvPr/>
        </p:nvSpPr>
        <p:spPr bwMode="auto">
          <a:xfrm>
            <a:off x="6462210" y="1763815"/>
            <a:ext cx="2232000" cy="432000"/>
          </a:xfrm>
          <a:prstGeom prst="roundRect">
            <a:avLst>
              <a:gd name="adj" fmla="val 16667"/>
            </a:avLst>
          </a:prstGeom>
          <a:solidFill>
            <a:srgbClr val="0070C0"/>
          </a:solidFill>
          <a:ln w="19050" algn="ctr">
            <a:solidFill>
              <a:srgbClr val="002060"/>
            </a:solidFill>
            <a:round/>
            <a:headEnd/>
            <a:tailEnd/>
          </a:ln>
        </p:spPr>
        <p:txBody>
          <a:bodyPr wrap="none" lIns="0" tIns="36000" rIns="0" bIns="36000" anchor="ctr"/>
          <a:lstStyle/>
          <a:p>
            <a:pPr algn="ctr"/>
            <a:r>
              <a:rPr lang="ja-JP" altLang="en-US" sz="1100" b="1" dirty="0">
                <a:solidFill>
                  <a:prstClr val="white"/>
                </a:solidFill>
                <a:latin typeface="Meiryo UI" panose="020B0604030504040204" pitchFamily="50" charset="-128"/>
                <a:ea typeface="Meiryo UI" panose="020B0604030504040204" pitchFamily="50" charset="-128"/>
                <a:cs typeface="Meiryo UI" pitchFamily="50" charset="-128"/>
              </a:rPr>
              <a:t>令和６年</a:t>
            </a:r>
            <a:r>
              <a:rPr lang="ja-JP" altLang="en-US" sz="1100" b="1" dirty="0">
                <a:solidFill>
                  <a:prstClr val="white"/>
                </a:solidFill>
                <a:latin typeface="ＭＳ Ｐゴシック" charset="-128"/>
                <a:ea typeface="Meiryo UI" pitchFamily="50" charset="-128"/>
                <a:cs typeface="Meiryo UI" pitchFamily="50" charset="-128"/>
              </a:rPr>
              <a:t>度行政経営の取組み</a:t>
            </a:r>
            <a:endParaRPr lang="en-US" altLang="ja-JP" sz="1100" b="1" dirty="0">
              <a:solidFill>
                <a:prstClr val="white"/>
              </a:solidFill>
              <a:latin typeface="ＭＳ Ｐゴシック" charset="-128"/>
              <a:ea typeface="Meiryo UI" pitchFamily="50" charset="-128"/>
              <a:cs typeface="Meiryo UI" pitchFamily="50" charset="-128"/>
            </a:endParaRPr>
          </a:p>
          <a:p>
            <a:pPr algn="ctr"/>
            <a:r>
              <a:rPr lang="ja-JP" altLang="en-US" sz="1100" b="1" dirty="0">
                <a:solidFill>
                  <a:prstClr val="white"/>
                </a:solidFill>
                <a:latin typeface="ＭＳ Ｐゴシック" charset="-128"/>
                <a:ea typeface="Meiryo UI" pitchFamily="50" charset="-128"/>
                <a:cs typeface="Meiryo UI" pitchFamily="50" charset="-128"/>
              </a:rPr>
              <a:t>（</a:t>
            </a:r>
            <a:r>
              <a:rPr lang="en-US" altLang="ja-JP" sz="1100"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1100" b="1" dirty="0">
                <a:solidFill>
                  <a:prstClr val="white"/>
                </a:solidFill>
                <a:latin typeface="ＭＳ Ｐゴシック" charset="-128"/>
                <a:ea typeface="Meiryo UI" pitchFamily="50" charset="-128"/>
                <a:cs typeface="Meiryo UI" pitchFamily="50" charset="-128"/>
              </a:rPr>
              <a:t>法人）</a:t>
            </a:r>
            <a:endParaRPr lang="en-US" altLang="ja-JP" sz="1100" b="1" dirty="0">
              <a:solidFill>
                <a:prstClr val="white"/>
              </a:solidFill>
              <a:latin typeface="ＭＳ Ｐゴシック" charset="-128"/>
              <a:ea typeface="Meiryo UI" pitchFamily="50" charset="-128"/>
              <a:cs typeface="Meiryo UI" pitchFamily="50" charset="-128"/>
            </a:endParaRPr>
          </a:p>
        </p:txBody>
      </p:sp>
      <p:graphicFrame>
        <p:nvGraphicFramePr>
          <p:cNvPr id="3" name="表 2"/>
          <p:cNvGraphicFramePr>
            <a:graphicFrameLocks noGrp="1"/>
          </p:cNvGraphicFramePr>
          <p:nvPr/>
        </p:nvGraphicFramePr>
        <p:xfrm>
          <a:off x="6462210" y="2303877"/>
          <a:ext cx="2232000" cy="2002267"/>
        </p:xfrm>
        <a:graphic>
          <a:graphicData uri="http://schemas.openxmlformats.org/drawingml/2006/table">
            <a:tbl>
              <a:tblPr/>
              <a:tblGrid>
                <a:gridCol w="2232000">
                  <a:extLst>
                    <a:ext uri="{9D8B030D-6E8A-4147-A177-3AD203B41FA5}">
                      <a16:colId xmlns:a16="http://schemas.microsoft.com/office/drawing/2014/main" val="20000"/>
                    </a:ext>
                  </a:extLst>
                </a:gridCol>
              </a:tblGrid>
              <a:tr h="435454">
                <a:tc>
                  <a:txBody>
                    <a:bodyPr/>
                    <a:lstStyle/>
                    <a:p>
                      <a:pPr marL="0" marR="0" lvl="0" indent="0" algn="l" defTabSz="914400" rtl="0" eaLnBrk="1" fontAlgn="base" latinLnBrk="0" hangingPunct="1">
                        <a:lnSpc>
                          <a:spcPct val="100000"/>
                        </a:lnSpc>
                        <a:spcBef>
                          <a:spcPct val="0"/>
                        </a:spcBef>
                        <a:spcAft>
                          <a:spcPct val="0"/>
                        </a:spcAft>
                        <a:buClr>
                          <a:schemeClr val="bg2"/>
                        </a:buClr>
                        <a:buSzPct val="75000"/>
                        <a:buFont typeface="Wingdings" pitchFamily="2" charset="2"/>
                        <a:buNone/>
                        <a:tabLst/>
                        <a:defRPr/>
                      </a:pPr>
                      <a:r>
                        <a:rPr kumimoji="1" lang="en-US" altLang="ja-JP" sz="1050" b="1" i="0" u="none" strike="noStrike" cap="none" normalizeH="0" baseline="0" dirty="0">
                          <a:ln>
                            <a:noFill/>
                          </a:ln>
                          <a:solidFill>
                            <a:schemeClr val="tx1"/>
                          </a:solidFill>
                          <a:effectLst/>
                          <a:latin typeface="ＭＳ Ｐゴシック" charset="-128"/>
                          <a:ea typeface="Meiryo UI" pitchFamily="50" charset="-128"/>
                          <a:cs typeface="Meiryo UI" pitchFamily="50" charset="-128"/>
                        </a:rPr>
                        <a:t>【</a:t>
                      </a:r>
                      <a:r>
                        <a:rPr kumimoji="1" lang="ja-JP" altLang="en-US" sz="1050" b="1" i="0" u="none" strike="noStrike" cap="none" normalizeH="0" baseline="0" dirty="0">
                          <a:ln>
                            <a:noFill/>
                          </a:ln>
                          <a:solidFill>
                            <a:schemeClr val="tx1"/>
                          </a:solidFill>
                          <a:effectLst/>
                          <a:latin typeface="ＭＳ Ｐゴシック" charset="-128"/>
                          <a:ea typeface="Meiryo UI" pitchFamily="50" charset="-128"/>
                          <a:cs typeface="Meiryo UI" pitchFamily="50" charset="-128"/>
                        </a:rPr>
                        <a:t>引き続き点検を実施する</a:t>
                      </a:r>
                      <a:endParaRPr kumimoji="1" lang="en-US" altLang="ja-JP" sz="1050" b="1" i="0" u="none" strike="noStrike" cap="none" normalizeH="0" baseline="0" dirty="0">
                        <a:ln>
                          <a:noFill/>
                        </a:ln>
                        <a:solidFill>
                          <a:schemeClr val="tx1"/>
                        </a:solidFill>
                        <a:effectLst/>
                        <a:latin typeface="ＭＳ Ｐゴシック" charset="-128"/>
                        <a:ea typeface="Meiryo UI" pitchFamily="50" charset="-128"/>
                        <a:cs typeface="Meiryo UI" pitchFamily="50" charset="-128"/>
                      </a:endParaRPr>
                    </a:p>
                    <a:p>
                      <a:pPr marL="0" marR="0" lvl="0" indent="0" algn="r" defTabSz="914400" rtl="0" eaLnBrk="1" fontAlgn="base" latinLnBrk="0" hangingPunct="1">
                        <a:lnSpc>
                          <a:spcPct val="100000"/>
                        </a:lnSpc>
                        <a:spcBef>
                          <a:spcPct val="0"/>
                        </a:spcBef>
                        <a:spcAft>
                          <a:spcPct val="0"/>
                        </a:spcAft>
                        <a:buClr>
                          <a:schemeClr val="bg2"/>
                        </a:buClr>
                        <a:buSzPct val="75000"/>
                        <a:buFont typeface="Wingdings" pitchFamily="2" charset="2"/>
                        <a:buNone/>
                        <a:tabLst/>
                        <a:defRPr/>
                      </a:pPr>
                      <a:r>
                        <a:rPr kumimoji="1" lang="ja-JP" altLang="en-US" sz="1050" b="1" i="0" u="none" strike="noStrike" cap="none" normalizeH="0" baseline="0" dirty="0">
                          <a:ln>
                            <a:noFill/>
                          </a:ln>
                          <a:solidFill>
                            <a:schemeClr val="tx1"/>
                          </a:solidFill>
                          <a:effectLst/>
                          <a:latin typeface="ＭＳ Ｐゴシック" charset="-128"/>
                          <a:ea typeface="Meiryo UI" pitchFamily="50" charset="-128"/>
                          <a:cs typeface="Meiryo UI" pitchFamily="50" charset="-128"/>
                        </a:rPr>
                        <a:t>　　　　　　　孫法人</a:t>
                      </a:r>
                      <a:r>
                        <a:rPr kumimoji="1" lang="en-US" altLang="ja-JP" sz="105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a:t>
                      </a:r>
                      <a:r>
                        <a:rPr kumimoji="1" lang="ja-JP" altLang="en-US" sz="1050" b="1" i="0" u="none" strike="noStrike" cap="none" normalizeH="0" baseline="0" dirty="0">
                          <a:ln>
                            <a:noFill/>
                          </a:ln>
                          <a:solidFill>
                            <a:schemeClr val="tx1"/>
                          </a:solidFill>
                          <a:effectLst/>
                          <a:latin typeface="ＭＳ Ｐゴシック" charset="-128"/>
                          <a:ea typeface="Meiryo UI" pitchFamily="50" charset="-128"/>
                          <a:cs typeface="Meiryo UI" pitchFamily="50" charset="-128"/>
                        </a:rPr>
                        <a:t>法人</a:t>
                      </a:r>
                      <a:r>
                        <a:rPr kumimoji="1" lang="en-US" altLang="ja-JP" sz="1050" b="1" i="0" u="none" strike="noStrike" cap="none" normalizeH="0" baseline="0" dirty="0">
                          <a:ln>
                            <a:noFill/>
                          </a:ln>
                          <a:solidFill>
                            <a:schemeClr val="tx1"/>
                          </a:solidFill>
                          <a:effectLst/>
                          <a:latin typeface="ＭＳ Ｐゴシック" charset="-128"/>
                          <a:ea typeface="Meiryo UI" pitchFamily="50" charset="-128"/>
                          <a:cs typeface="Meiryo UI" pitchFamily="50" charset="-128"/>
                        </a:rPr>
                        <a:t>】</a:t>
                      </a:r>
                      <a:endParaRPr kumimoji="1" lang="ja-JP" altLang="en-US" sz="1050" b="1" i="0" u="none" strike="noStrike" cap="none" normalizeH="0" baseline="0" dirty="0">
                        <a:ln>
                          <a:noFill/>
                        </a:ln>
                        <a:solidFill>
                          <a:schemeClr val="tx1"/>
                        </a:solidFill>
                        <a:effectLst/>
                        <a:latin typeface="ＭＳ Ｐゴシック" charset="-128"/>
                        <a:ea typeface="Meiryo UI" pitchFamily="50" charset="-128"/>
                        <a:cs typeface="Meiryo UI" pitchFamily="50" charset="-128"/>
                      </a:endParaRPr>
                    </a:p>
                  </a:txBody>
                  <a:tcPr marL="90012" marR="90012" marT="46806" marB="4680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extLst>
                  <a:ext uri="{0D108BD9-81ED-4DB2-BD59-A6C34878D82A}">
                    <a16:rowId xmlns:a16="http://schemas.microsoft.com/office/drawing/2014/main" val="10000"/>
                  </a:ext>
                </a:extLst>
              </a:tr>
              <a:tr h="493441">
                <a:tc>
                  <a:txBody>
                    <a:bodyPr/>
                    <a:lstStyle/>
                    <a:p>
                      <a:pPr marL="0" marR="0" lvl="0" indent="0" algn="l" defTabSz="914400" rtl="0" eaLnBrk="1" fontAlgn="base" latinLnBrk="0" hangingPunct="1">
                        <a:lnSpc>
                          <a:spcPct val="100000"/>
                        </a:lnSpc>
                        <a:spcBef>
                          <a:spcPct val="0"/>
                        </a:spcBef>
                        <a:spcAft>
                          <a:spcPct val="0"/>
                        </a:spcAft>
                        <a:buClr>
                          <a:schemeClr val="bg2"/>
                        </a:buClr>
                        <a:buSzPct val="75000"/>
                        <a:buFont typeface="Wingdings" pitchFamily="2" charset="2"/>
                        <a:buNone/>
                        <a:tabLst/>
                        <a:defRPr/>
                      </a:pPr>
                      <a:r>
                        <a:rPr kumimoji="1" lang="ja-JP" altLang="en-US" sz="1000" b="0" i="0" u="none" strike="noStrike" kern="1200" cap="none" spc="0" normalizeH="0" baseline="0" noProof="0" dirty="0">
                          <a:ln>
                            <a:noFill/>
                          </a:ln>
                          <a:solidFill>
                            <a:prstClr val="black"/>
                          </a:solidFill>
                          <a:effectLst/>
                          <a:uLnTx/>
                          <a:uFillTx/>
                          <a:latin typeface="ＭＳ Ｐゴシック" charset="-128"/>
                          <a:ea typeface="Meiryo UI" pitchFamily="50" charset="-128"/>
                          <a:cs typeface="Meiryo UI" pitchFamily="50" charset="-128"/>
                        </a:rPr>
                        <a:t>保証協会コンピュータサービス</a:t>
                      </a:r>
                      <a:r>
                        <a:rPr kumimoji="1" lang="ja-JP" altLang="en-US" sz="1000" b="0" i="0" u="none" strike="noStrike" cap="none" normalizeH="0" baseline="0" dirty="0">
                          <a:ln>
                            <a:noFill/>
                          </a:ln>
                          <a:solidFill>
                            <a:schemeClr val="tx1"/>
                          </a:solidFill>
                          <a:effectLst/>
                          <a:latin typeface="ＭＳ Ｐゴシック" charset="-128"/>
                          <a:ea typeface="Meiryo UI" pitchFamily="50" charset="-128"/>
                          <a:cs typeface="Meiryo UI" pitchFamily="50" charset="-128"/>
                        </a:rPr>
                        <a:t>㈱</a:t>
                      </a:r>
                    </a:p>
                  </a:txBody>
                  <a:tcPr marL="90012" marR="90012" marT="46806" marB="4680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536686">
                <a:tc>
                  <a:txBody>
                    <a:bodyPr/>
                    <a:lstStyle/>
                    <a:p>
                      <a:pPr marL="0" marR="0" lvl="0" indent="0" algn="l" defTabSz="914400" rtl="0" eaLnBrk="1" fontAlgn="base" latinLnBrk="0" hangingPunct="1">
                        <a:lnSpc>
                          <a:spcPct val="100000"/>
                        </a:lnSpc>
                        <a:spcBef>
                          <a:spcPct val="0"/>
                        </a:spcBef>
                        <a:spcAft>
                          <a:spcPct val="0"/>
                        </a:spcAft>
                        <a:buClr>
                          <a:srgbClr val="EEECE1"/>
                        </a:buClr>
                        <a:buSzPct val="75000"/>
                        <a:buFont typeface="Wingdings" pitchFamily="2" charset="2"/>
                        <a:buNone/>
                        <a:tabLst/>
                        <a:defRPr/>
                      </a:pPr>
                      <a:r>
                        <a:rPr kumimoji="1" lang="ja-JP" altLang="en-US" sz="1000" b="0" i="0" u="none" strike="noStrike" cap="none" normalizeH="0" baseline="0" dirty="0">
                          <a:ln>
                            <a:noFill/>
                          </a:ln>
                          <a:solidFill>
                            <a:schemeClr val="tx1"/>
                          </a:solidFill>
                          <a:effectLst/>
                          <a:latin typeface="ＭＳ Ｐゴシック" charset="-128"/>
                          <a:ea typeface="Meiryo UI" pitchFamily="50" charset="-128"/>
                          <a:cs typeface="Meiryo UI" pitchFamily="50" charset="-128"/>
                        </a:rPr>
                        <a:t>大阪モノレールサービス㈱</a:t>
                      </a:r>
                    </a:p>
                  </a:txBody>
                  <a:tcPr marL="90012" marR="90012" marT="46806" marB="4680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536686">
                <a:tc>
                  <a:txBody>
                    <a:bodyPr/>
                    <a:lstStyle/>
                    <a:p>
                      <a:pPr marL="0" marR="0" lvl="0" indent="0" algn="l" defTabSz="914400" rtl="0" eaLnBrk="1" fontAlgn="base" latinLnBrk="0" hangingPunct="1">
                        <a:lnSpc>
                          <a:spcPct val="100000"/>
                        </a:lnSpc>
                        <a:spcBef>
                          <a:spcPct val="0"/>
                        </a:spcBef>
                        <a:spcAft>
                          <a:spcPct val="0"/>
                        </a:spcAft>
                        <a:buClr>
                          <a:srgbClr val="EEECE1"/>
                        </a:buClr>
                        <a:buSzPct val="75000"/>
                        <a:buFont typeface="Wingdings" pitchFamily="2" charset="2"/>
                        <a:buNone/>
                        <a:tabLst/>
                        <a:defRPr/>
                      </a:pPr>
                      <a:r>
                        <a:rPr kumimoji="1" lang="ja-JP" altLang="en-US" sz="1000" b="0" i="0" u="none" strike="noStrike" kern="1200" cap="none" spc="0" normalizeH="0" baseline="0" noProof="0" dirty="0">
                          <a:ln>
                            <a:noFill/>
                          </a:ln>
                          <a:solidFill>
                            <a:prstClr val="black"/>
                          </a:solidFill>
                          <a:effectLst/>
                          <a:uLnTx/>
                          <a:uFillTx/>
                          <a:latin typeface="ＭＳ Ｐゴシック" charset="-128"/>
                          <a:ea typeface="Meiryo UI" pitchFamily="50" charset="-128"/>
                          <a:cs typeface="Meiryo UI" pitchFamily="50" charset="-128"/>
                        </a:rPr>
                        <a:t>千里北センター㈱</a:t>
                      </a:r>
                      <a:endParaRPr kumimoji="1" lang="en-US" altLang="ja-JP" sz="1000" b="0" i="0" u="none" strike="noStrike" kern="1200" cap="none" spc="0" normalizeH="0" baseline="0" noProof="0" dirty="0">
                        <a:ln>
                          <a:noFill/>
                        </a:ln>
                        <a:solidFill>
                          <a:prstClr val="black"/>
                        </a:solidFill>
                        <a:effectLst/>
                        <a:uLnTx/>
                        <a:uFillTx/>
                        <a:latin typeface="ＭＳ Ｐゴシック" charset="-128"/>
                        <a:ea typeface="Meiryo UI" pitchFamily="50" charset="-128"/>
                        <a:cs typeface="Meiryo UI" pitchFamily="50" charset="-128"/>
                      </a:endParaRPr>
                    </a:p>
                  </a:txBody>
                  <a:tcPr marL="90012" marR="90012" marT="46806" marB="4680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bl>
          </a:graphicData>
        </a:graphic>
      </p:graphicFrame>
      <p:sp>
        <p:nvSpPr>
          <p:cNvPr id="25" name="正方形/長方形 24"/>
          <p:cNvSpPr/>
          <p:nvPr/>
        </p:nvSpPr>
        <p:spPr>
          <a:xfrm>
            <a:off x="26495" y="44333"/>
            <a:ext cx="8136904" cy="369332"/>
          </a:xfrm>
          <a:prstGeom prst="rect">
            <a:avLst/>
          </a:prstGeom>
        </p:spPr>
        <p:txBody>
          <a:bodyPr wrap="square">
            <a:spAutoFit/>
          </a:bodyPr>
          <a:lstStyle/>
          <a:p>
            <a:pPr marL="252000" indent="-457200"/>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（３）出資法人等の改革</a:t>
            </a:r>
            <a:endParaRPr lang="en-US" altLang="ja-JP"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29" name="直線コネクタ 28"/>
          <p:cNvCxnSpPr/>
          <p:nvPr/>
        </p:nvCxnSpPr>
        <p:spPr>
          <a:xfrm>
            <a:off x="179512" y="404664"/>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15" name="正方形/長方形 14"/>
          <p:cNvSpPr/>
          <p:nvPr/>
        </p:nvSpPr>
        <p:spPr>
          <a:xfrm>
            <a:off x="129991" y="636486"/>
            <a:ext cx="8730970" cy="861774"/>
          </a:xfrm>
          <a:prstGeom prst="rect">
            <a:avLst/>
          </a:prstGeom>
        </p:spPr>
        <p:txBody>
          <a:bodyPr wrap="square">
            <a:spAutoFit/>
          </a:bodyPr>
          <a:lstStyle/>
          <a:p>
            <a:pPr>
              <a:defRPr/>
            </a:pPr>
            <a:r>
              <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指定出資法人が出資等をする法人（いわゆる孫法人）</a:t>
            </a:r>
            <a:endParaRPr lang="en-US" altLang="ja-JP"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 「大阪府財政構造改革プラン（案）」以降、孫法人について、出資元法人の関与の状況等を確認・点検</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しており、平成</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27</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6</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月</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1</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日　　</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cs typeface="Meiryo UI" panose="020B0604030504040204" pitchFamily="50" charset="-128"/>
              </a:rPr>
              <a:t>　　　に設立された保証協会コンピュータサービス（株）</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出資元：大阪信用保証協会</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を含め、引き続き点検を実施する法人は</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3</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法人です。</a:t>
            </a:r>
            <a:endParaRPr lang="en-US" altLang="ja-JP" sz="1200" strike="sngStrike"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 今後も孫法人については、その必要性などについて定期的に点検を行います。</a:t>
            </a:r>
          </a:p>
        </p:txBody>
      </p:sp>
      <p:graphicFrame>
        <p:nvGraphicFramePr>
          <p:cNvPr id="2" name="表 1"/>
          <p:cNvGraphicFramePr>
            <a:graphicFrameLocks noGrp="1"/>
          </p:cNvGraphicFramePr>
          <p:nvPr/>
        </p:nvGraphicFramePr>
        <p:xfrm>
          <a:off x="251518" y="2280337"/>
          <a:ext cx="2974818" cy="3869787"/>
        </p:xfrm>
        <a:graphic>
          <a:graphicData uri="http://schemas.openxmlformats.org/drawingml/2006/table">
            <a:tbl>
              <a:tblPr firstRow="1" bandRow="1">
                <a:tableStyleId>{5940675A-B579-460E-94D1-54222C63F5DA}</a:tableStyleId>
              </a:tblPr>
              <a:tblGrid>
                <a:gridCol w="1487409">
                  <a:extLst>
                    <a:ext uri="{9D8B030D-6E8A-4147-A177-3AD203B41FA5}">
                      <a16:colId xmlns:a16="http://schemas.microsoft.com/office/drawing/2014/main" val="1638183848"/>
                    </a:ext>
                  </a:extLst>
                </a:gridCol>
                <a:gridCol w="1487409">
                  <a:extLst>
                    <a:ext uri="{9D8B030D-6E8A-4147-A177-3AD203B41FA5}">
                      <a16:colId xmlns:a16="http://schemas.microsoft.com/office/drawing/2014/main" val="1845804885"/>
                    </a:ext>
                  </a:extLst>
                </a:gridCol>
              </a:tblGrid>
              <a:tr h="434289">
                <a:tc>
                  <a:txBody>
                    <a:bodyPr/>
                    <a:lstStyle/>
                    <a:p>
                      <a:pPr algn="ctr"/>
                      <a:r>
                        <a:rPr kumimoji="1" lang="zh-TW" altLang="en-US" sz="1100" b="1" dirty="0">
                          <a:latin typeface="Meiryo UI" panose="020B0604030504040204" pitchFamily="50" charset="-128"/>
                          <a:ea typeface="Meiryo UI" panose="020B0604030504040204" pitchFamily="50" charset="-128"/>
                        </a:rPr>
                        <a:t>出資元法人名</a:t>
                      </a:r>
                      <a:endParaRPr kumimoji="1" lang="ja-JP" altLang="en-US" sz="1100" b="1" dirty="0">
                        <a:latin typeface="Meiryo UI" panose="020B0604030504040204" pitchFamily="50" charset="-128"/>
                        <a:ea typeface="Meiryo UI" panose="020B0604030504040204" pitchFamily="50" charset="-128"/>
                      </a:endParaRPr>
                    </a:p>
                  </a:txBody>
                  <a:tcPr anchor="ct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itchFamily="50" charset="-128"/>
                        </a:rPr>
                        <a:t>孫法人名</a:t>
                      </a:r>
                      <a:endParaRPr kumimoji="1" lang="en-US" altLang="ja-JP" sz="11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itchFamily="50" charset="-128"/>
                      </a:endParaRPr>
                    </a:p>
                  </a:txBody>
                  <a:tcPr anchor="ctr">
                    <a:solidFill>
                      <a:schemeClr val="accent1">
                        <a:lumMod val="20000"/>
                        <a:lumOff val="80000"/>
                      </a:schemeClr>
                    </a:solidFill>
                  </a:tcPr>
                </a:tc>
                <a:extLst>
                  <a:ext uri="{0D108BD9-81ED-4DB2-BD59-A6C34878D82A}">
                    <a16:rowId xmlns:a16="http://schemas.microsoft.com/office/drawing/2014/main" val="2021701094"/>
                  </a:ext>
                </a:extLst>
              </a:tr>
              <a:tr h="381722">
                <a:tc>
                  <a:txBody>
                    <a:bodyPr/>
                    <a:lstStyle/>
                    <a:p>
                      <a:pPr marL="0" marR="0" lvl="0" indent="0" algn="l" defTabSz="914400" rtl="0" eaLnBrk="1" fontAlgn="base" latinLnBrk="0" hangingPunct="1">
                        <a:lnSpc>
                          <a:spcPct val="100000"/>
                        </a:lnSpc>
                        <a:spcBef>
                          <a:spcPct val="0"/>
                        </a:spcBef>
                        <a:spcAft>
                          <a:spcPct val="0"/>
                        </a:spcAft>
                        <a:buClr>
                          <a:schemeClr val="bg2"/>
                        </a:buClr>
                        <a:buSzPct val="75000"/>
                        <a:buFont typeface="Wingdings" pitchFamily="2" charset="2"/>
                        <a:buNone/>
                        <a:tabLst/>
                        <a:defRPr/>
                      </a:pPr>
                      <a:r>
                        <a:rPr kumimoji="1" lang="ja-JP" altLang="en-US" sz="9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itchFamily="50" charset="-128"/>
                        </a:rPr>
                        <a:t>㈱大阪府食品流通センター</a:t>
                      </a:r>
                    </a:p>
                  </a:txBody>
                  <a:tcPr marL="90012" marR="90012" marT="46806" marB="46806" anchor="ctr" horzOverflow="overflow">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
                          <a:schemeClr val="bg2"/>
                        </a:buClr>
                        <a:buSzPct val="75000"/>
                        <a:buFont typeface="Wingdings" pitchFamily="2" charset="2"/>
                        <a:buNone/>
                        <a:tabLst/>
                        <a:defRPr/>
                      </a:pPr>
                      <a:r>
                        <a:rPr kumimoji="1" lang="ja-JP" altLang="en-US" sz="9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itchFamily="50" charset="-128"/>
                        </a:rPr>
                        <a:t>㈱北部冷蔵サービスセンター</a:t>
                      </a:r>
                    </a:p>
                  </a:txBody>
                  <a:tcPr marL="90012" marR="90012" marT="46806" marB="46806" anchor="ctr" horzOverflow="overflow">
                    <a:solidFill>
                      <a:schemeClr val="bg1"/>
                    </a:solidFill>
                  </a:tcPr>
                </a:tc>
                <a:extLst>
                  <a:ext uri="{0D108BD9-81ED-4DB2-BD59-A6C34878D82A}">
                    <a16:rowId xmlns:a16="http://schemas.microsoft.com/office/drawing/2014/main" val="3917405127"/>
                  </a:ext>
                </a:extLst>
              </a:tr>
              <a:tr h="381722">
                <a:tc>
                  <a:txBody>
                    <a:bodyPr/>
                    <a:lstStyle/>
                    <a:p>
                      <a:pPr marL="0" marR="0" lvl="0" indent="0" algn="l" defTabSz="914400" rtl="0" eaLnBrk="1" fontAlgn="base" latinLnBrk="0" hangingPunct="1">
                        <a:lnSpc>
                          <a:spcPct val="100000"/>
                        </a:lnSpc>
                        <a:spcBef>
                          <a:spcPct val="0"/>
                        </a:spcBef>
                        <a:spcAft>
                          <a:spcPct val="0"/>
                        </a:spcAft>
                        <a:buClr>
                          <a:schemeClr val="bg2"/>
                        </a:buClr>
                        <a:buSzPct val="75000"/>
                        <a:buFont typeface="Wingdings" pitchFamily="2" charset="2"/>
                        <a:buNone/>
                        <a:tabLst/>
                        <a:defRPr/>
                      </a:pPr>
                      <a:r>
                        <a:rPr kumimoji="1" lang="ja-JP" altLang="en-US" sz="9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itchFamily="50" charset="-128"/>
                        </a:rPr>
                        <a:t>大阪高速鉄道㈱</a:t>
                      </a:r>
                      <a:endParaRPr kumimoji="1" lang="en-US" altLang="ja-JP" sz="9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itchFamily="50" charset="-128"/>
                      </a:endParaRPr>
                    </a:p>
                  </a:txBody>
                  <a:tcPr marL="90012" marR="90012" marT="46806" marB="46806" anchor="ctr" horzOverflow="overflow">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
                          <a:schemeClr val="bg2"/>
                        </a:buClr>
                        <a:buSzPct val="75000"/>
                        <a:buFont typeface="Wingdings" pitchFamily="2" charset="2"/>
                        <a:buNone/>
                        <a:tabLst/>
                        <a:defRPr/>
                      </a:pPr>
                      <a:r>
                        <a:rPr kumimoji="1" lang="ja-JP" altLang="en-US" sz="9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itchFamily="50" charset="-128"/>
                        </a:rPr>
                        <a:t>大阪モノレールサービス㈱</a:t>
                      </a:r>
                    </a:p>
                  </a:txBody>
                  <a:tcPr marL="90012" marR="90012" marT="46806" marB="46806" anchor="ctr" horzOverflow="overflow">
                    <a:solidFill>
                      <a:schemeClr val="bg1"/>
                    </a:solidFill>
                  </a:tcPr>
                </a:tc>
                <a:extLst>
                  <a:ext uri="{0D108BD9-81ED-4DB2-BD59-A6C34878D82A}">
                    <a16:rowId xmlns:a16="http://schemas.microsoft.com/office/drawing/2014/main" val="859372990"/>
                  </a:ext>
                </a:extLst>
              </a:tr>
              <a:tr h="381722">
                <a:tc>
                  <a:txBody>
                    <a:bodyPr/>
                    <a:lstStyle/>
                    <a:p>
                      <a:pPr marL="0" marR="0" lvl="0" indent="0" algn="l" defTabSz="914400" rtl="0" eaLnBrk="1" fontAlgn="base" latinLnBrk="0" hangingPunct="1">
                        <a:lnSpc>
                          <a:spcPct val="100000"/>
                        </a:lnSpc>
                        <a:spcBef>
                          <a:spcPct val="0"/>
                        </a:spcBef>
                        <a:spcAft>
                          <a:spcPct val="0"/>
                        </a:spcAft>
                        <a:buClr>
                          <a:schemeClr val="bg2"/>
                        </a:buClr>
                        <a:buSzPct val="75000"/>
                        <a:buFont typeface="Wingdings" pitchFamily="2" charset="2"/>
                        <a:buNone/>
                        <a:tabLst/>
                        <a:defRPr/>
                      </a:pPr>
                      <a:r>
                        <a:rPr kumimoji="1" lang="zh-TW" altLang="en-US" sz="9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itchFamily="50" charset="-128"/>
                        </a:rPr>
                        <a:t>大阪府都市開発㈱</a:t>
                      </a:r>
                    </a:p>
                  </a:txBody>
                  <a:tcPr marL="90012" marR="90012" marT="46806" marB="46806" anchor="ctr" horzOverflow="overflow">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
                          <a:schemeClr val="bg2"/>
                        </a:buClr>
                        <a:buSzPct val="75000"/>
                        <a:buFont typeface="Wingdings" pitchFamily="2" charset="2"/>
                        <a:buNone/>
                        <a:tabLst/>
                        <a:defRPr/>
                      </a:pPr>
                      <a:r>
                        <a:rPr kumimoji="1" lang="ja-JP" altLang="en-US" sz="9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itchFamily="50" charset="-128"/>
                        </a:rPr>
                        <a:t>大阪りんくうホテル㈱ </a:t>
                      </a:r>
                      <a:endParaRPr kumimoji="1" lang="en-US" altLang="ja-JP" sz="9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itchFamily="50" charset="-128"/>
                      </a:endParaRPr>
                    </a:p>
                  </a:txBody>
                  <a:tcPr marL="90012" marR="90012" marT="46806" marB="46806" anchor="ctr" horzOverflow="overflow">
                    <a:solidFill>
                      <a:schemeClr val="bg1"/>
                    </a:solidFill>
                  </a:tcPr>
                </a:tc>
                <a:extLst>
                  <a:ext uri="{0D108BD9-81ED-4DB2-BD59-A6C34878D82A}">
                    <a16:rowId xmlns:a16="http://schemas.microsoft.com/office/drawing/2014/main" val="734114006"/>
                  </a:ext>
                </a:extLst>
              </a:tr>
              <a:tr h="381722">
                <a:tc>
                  <a:txBody>
                    <a:bodyPr/>
                    <a:lstStyle/>
                    <a:p>
                      <a:pPr marL="0" marR="0" lvl="0" indent="0" algn="l" defTabSz="914400" rtl="0" eaLnBrk="1" fontAlgn="base" latinLnBrk="0" hangingPunct="1">
                        <a:lnSpc>
                          <a:spcPct val="100000"/>
                        </a:lnSpc>
                        <a:spcBef>
                          <a:spcPct val="0"/>
                        </a:spcBef>
                        <a:spcAft>
                          <a:spcPct val="0"/>
                        </a:spcAft>
                        <a:buClr>
                          <a:schemeClr val="bg2"/>
                        </a:buClr>
                        <a:buSzPct val="75000"/>
                        <a:buFont typeface="Wingdings" pitchFamily="2" charset="2"/>
                        <a:buNone/>
                        <a:tabLst/>
                        <a:defRPr/>
                      </a:pPr>
                      <a:r>
                        <a:rPr kumimoji="1" lang="ja-JP" altLang="en-US" sz="9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itchFamily="50" charset="-128"/>
                        </a:rPr>
                        <a:t>大阪府都市開発㈱</a:t>
                      </a:r>
                      <a:endParaRPr kumimoji="1" lang="en-US" altLang="ja-JP" sz="9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itchFamily="50" charset="-128"/>
                      </a:endParaRPr>
                    </a:p>
                  </a:txBody>
                  <a:tcPr marL="90012" marR="90012" marT="46806" marB="46806" anchor="ctr" horzOverflow="overflow">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
                          <a:schemeClr val="bg2"/>
                        </a:buClr>
                        <a:buSzPct val="75000"/>
                        <a:buFont typeface="Wingdings" pitchFamily="2" charset="2"/>
                        <a:buNone/>
                        <a:tabLst/>
                        <a:defRPr/>
                      </a:pPr>
                      <a:r>
                        <a:rPr kumimoji="1" lang="ja-JP" altLang="en-US" sz="9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itchFamily="50" charset="-128"/>
                        </a:rPr>
                        <a:t>りんくう国際物流㈱</a:t>
                      </a:r>
                      <a:endParaRPr kumimoji="1" lang="en-US" altLang="ja-JP" sz="9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itchFamily="50" charset="-128"/>
                      </a:endParaRPr>
                    </a:p>
                  </a:txBody>
                  <a:tcPr marL="90012" marR="90012" marT="46806" marB="46806" anchor="ctr" horzOverflow="overflow">
                    <a:solidFill>
                      <a:schemeClr val="bg1"/>
                    </a:solidFill>
                  </a:tcPr>
                </a:tc>
                <a:extLst>
                  <a:ext uri="{0D108BD9-81ED-4DB2-BD59-A6C34878D82A}">
                    <a16:rowId xmlns:a16="http://schemas.microsoft.com/office/drawing/2014/main" val="3362851573"/>
                  </a:ext>
                </a:extLst>
              </a:tr>
              <a:tr h="381722">
                <a:tc>
                  <a:txBody>
                    <a:bodyPr/>
                    <a:lstStyle/>
                    <a:p>
                      <a:pPr marL="0" marR="0" lvl="0" indent="0" algn="l" defTabSz="914400" rtl="0" eaLnBrk="1" fontAlgn="base" latinLnBrk="0" hangingPunct="1">
                        <a:lnSpc>
                          <a:spcPct val="100000"/>
                        </a:lnSpc>
                        <a:spcBef>
                          <a:spcPct val="0"/>
                        </a:spcBef>
                        <a:spcAft>
                          <a:spcPct val="0"/>
                        </a:spcAft>
                        <a:buClr>
                          <a:schemeClr val="bg2"/>
                        </a:buClr>
                        <a:buSzPct val="75000"/>
                        <a:buFont typeface="Wingdings" pitchFamily="2" charset="2"/>
                        <a:buNone/>
                        <a:tabLst/>
                        <a:defRPr/>
                      </a:pPr>
                      <a:r>
                        <a:rPr kumimoji="1" lang="ja-JP" altLang="en-US" sz="9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itchFamily="50" charset="-128"/>
                        </a:rPr>
                        <a:t>大阪府都市開発㈱</a:t>
                      </a:r>
                      <a:endParaRPr kumimoji="1" lang="en-US" altLang="ja-JP" sz="9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itchFamily="50" charset="-128"/>
                      </a:endParaRPr>
                    </a:p>
                  </a:txBody>
                  <a:tcPr marL="90012" marR="90012" marT="46806" marB="46806" anchor="ctr" horzOverflow="overflow">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
                          <a:schemeClr val="bg2"/>
                        </a:buClr>
                        <a:buSzPct val="75000"/>
                        <a:buFont typeface="Wingdings" pitchFamily="2" charset="2"/>
                        <a:buNone/>
                        <a:tabLst/>
                        <a:defRPr/>
                      </a:pPr>
                      <a:r>
                        <a:rPr kumimoji="1" lang="ja-JP" altLang="en-US" sz="9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itchFamily="50" charset="-128"/>
                        </a:rPr>
                        <a:t>泉北鉄道サービス㈱</a:t>
                      </a:r>
                      <a:endParaRPr kumimoji="1" lang="en-US" altLang="ja-JP" sz="9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itchFamily="50" charset="-128"/>
                      </a:endParaRPr>
                    </a:p>
                  </a:txBody>
                  <a:tcPr marL="90012" marR="90012" marT="46806" marB="46806" anchor="ctr" horzOverflow="overflow">
                    <a:solidFill>
                      <a:schemeClr val="bg1"/>
                    </a:solidFill>
                  </a:tcPr>
                </a:tc>
                <a:extLst>
                  <a:ext uri="{0D108BD9-81ED-4DB2-BD59-A6C34878D82A}">
                    <a16:rowId xmlns:a16="http://schemas.microsoft.com/office/drawing/2014/main" val="3896362011"/>
                  </a:ext>
                </a:extLst>
              </a:tr>
              <a:tr h="381722">
                <a:tc>
                  <a:txBody>
                    <a:bodyPr/>
                    <a:lstStyle/>
                    <a:p>
                      <a:pPr marL="0" marR="0" lvl="0" indent="0" algn="l" defTabSz="914400" rtl="0" eaLnBrk="1" fontAlgn="base" latinLnBrk="0" hangingPunct="1">
                        <a:lnSpc>
                          <a:spcPct val="100000"/>
                        </a:lnSpc>
                        <a:spcBef>
                          <a:spcPct val="0"/>
                        </a:spcBef>
                        <a:spcAft>
                          <a:spcPct val="0"/>
                        </a:spcAft>
                        <a:buClr>
                          <a:schemeClr val="bg2"/>
                        </a:buClr>
                        <a:buSzPct val="75000"/>
                        <a:buFont typeface="Wingdings" pitchFamily="2" charset="2"/>
                        <a:buNone/>
                        <a:tabLst/>
                        <a:defRPr/>
                      </a:pPr>
                      <a:r>
                        <a:rPr kumimoji="1" lang="zh-TW" altLang="en-US" sz="9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itchFamily="50" charset="-128"/>
                        </a:rPr>
                        <a:t>大阪府都市開発㈱</a:t>
                      </a:r>
                    </a:p>
                  </a:txBody>
                  <a:tcPr marL="90012" marR="90012" marT="46806" marB="46806" anchor="ctr" horzOverflow="overflow">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
                          <a:schemeClr val="bg2"/>
                        </a:buClr>
                        <a:buSzPct val="75000"/>
                        <a:buFont typeface="Wingdings" pitchFamily="2" charset="2"/>
                        <a:buNone/>
                        <a:tabLst/>
                        <a:defRPr/>
                      </a:pPr>
                      <a:r>
                        <a:rPr kumimoji="1" lang="ja-JP" altLang="en-US" sz="9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itchFamily="50" charset="-128"/>
                        </a:rPr>
                        <a:t>泉鉄産業㈱</a:t>
                      </a:r>
                      <a:endParaRPr kumimoji="1" lang="en-US" altLang="ja-JP" sz="9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itchFamily="50" charset="-128"/>
                      </a:endParaRPr>
                    </a:p>
                  </a:txBody>
                  <a:tcPr marL="90012" marR="90012" marT="46806" marB="46806" anchor="ctr" horzOverflow="overflow">
                    <a:solidFill>
                      <a:schemeClr val="bg1"/>
                    </a:solidFill>
                  </a:tcPr>
                </a:tc>
                <a:extLst>
                  <a:ext uri="{0D108BD9-81ED-4DB2-BD59-A6C34878D82A}">
                    <a16:rowId xmlns:a16="http://schemas.microsoft.com/office/drawing/2014/main" val="3618958203"/>
                  </a:ext>
                </a:extLst>
              </a:tr>
              <a:tr h="381722">
                <a:tc>
                  <a:txBody>
                    <a:bodyPr/>
                    <a:lstStyle/>
                    <a:p>
                      <a:pPr marL="0" marR="0" lvl="0" indent="0" algn="l" defTabSz="914400" rtl="0" eaLnBrk="1" fontAlgn="base" latinLnBrk="0" hangingPunct="1">
                        <a:lnSpc>
                          <a:spcPct val="100000"/>
                        </a:lnSpc>
                        <a:spcBef>
                          <a:spcPct val="0"/>
                        </a:spcBef>
                        <a:spcAft>
                          <a:spcPct val="0"/>
                        </a:spcAft>
                        <a:buClr>
                          <a:schemeClr val="bg2"/>
                        </a:buClr>
                        <a:buSzPct val="75000"/>
                        <a:buFont typeface="Wingdings" pitchFamily="2" charset="2"/>
                        <a:buNone/>
                        <a:tabLst/>
                        <a:defRPr/>
                      </a:pPr>
                      <a:r>
                        <a:rPr kumimoji="1" lang="zh-TW" altLang="en-US" sz="9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itchFamily="50" charset="-128"/>
                        </a:rPr>
                        <a:t>大阪府都市開発㈱</a:t>
                      </a:r>
                    </a:p>
                  </a:txBody>
                  <a:tcPr marL="90012" marR="90012" marT="46806" marB="46806" anchor="ctr" horzOverflow="overflow">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
                          <a:schemeClr val="bg2"/>
                        </a:buClr>
                        <a:buSzPct val="75000"/>
                        <a:buFont typeface="Wingdings" pitchFamily="2" charset="2"/>
                        <a:buNone/>
                        <a:tabLst/>
                        <a:defRPr/>
                      </a:pPr>
                      <a:r>
                        <a:rPr kumimoji="1" lang="ja-JP" altLang="en-US" sz="9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itchFamily="50" charset="-128"/>
                        </a:rPr>
                        <a:t>㈱パンジョ</a:t>
                      </a:r>
                    </a:p>
                  </a:txBody>
                  <a:tcPr marL="90012" marR="90012" marT="46806" marB="46806" anchor="ctr" horzOverflow="overflow">
                    <a:solidFill>
                      <a:schemeClr val="bg1"/>
                    </a:solidFill>
                  </a:tcPr>
                </a:tc>
                <a:extLst>
                  <a:ext uri="{0D108BD9-81ED-4DB2-BD59-A6C34878D82A}">
                    <a16:rowId xmlns:a16="http://schemas.microsoft.com/office/drawing/2014/main" val="2929548683"/>
                  </a:ext>
                </a:extLst>
              </a:tr>
              <a:tr h="381722">
                <a:tc>
                  <a:txBody>
                    <a:bodyPr/>
                    <a:lstStyle/>
                    <a:p>
                      <a:pPr marL="0" marR="0" lvl="0" indent="0" algn="l" defTabSz="914400" rtl="0" eaLnBrk="1" fontAlgn="base" latinLnBrk="0" hangingPunct="1">
                        <a:lnSpc>
                          <a:spcPct val="100000"/>
                        </a:lnSpc>
                        <a:spcBef>
                          <a:spcPct val="0"/>
                        </a:spcBef>
                        <a:spcAft>
                          <a:spcPct val="0"/>
                        </a:spcAft>
                        <a:buClr>
                          <a:schemeClr val="bg2"/>
                        </a:buClr>
                        <a:buSzPct val="75000"/>
                        <a:buFont typeface="Wingdings" pitchFamily="2" charset="2"/>
                        <a:buNone/>
                        <a:tabLst/>
                        <a:defRPr/>
                      </a:pPr>
                      <a:r>
                        <a:rPr kumimoji="1" lang="ja-JP" altLang="en-US" sz="9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itchFamily="50" charset="-128"/>
                        </a:rPr>
                        <a:t>大阪府住宅供給公社</a:t>
                      </a:r>
                    </a:p>
                  </a:txBody>
                  <a:tcPr marL="90012" marR="90012" marT="46806" marB="46806" anchor="ctr" horzOverflow="overflow">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
                          <a:schemeClr val="bg2"/>
                        </a:buClr>
                        <a:buSzPct val="75000"/>
                        <a:buFont typeface="Wingdings" pitchFamily="2" charset="2"/>
                        <a:buNone/>
                        <a:tabLst/>
                        <a:defRPr/>
                      </a:pPr>
                      <a:r>
                        <a:rPr kumimoji="1" lang="ja-JP" altLang="en-US" sz="9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itchFamily="50" charset="-128"/>
                        </a:rPr>
                        <a:t>㈱大阪住宅公社サービス</a:t>
                      </a:r>
                      <a:endParaRPr kumimoji="1" lang="en-US" altLang="ja-JP" sz="9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itchFamily="50" charset="-128"/>
                      </a:endParaRPr>
                    </a:p>
                  </a:txBody>
                  <a:tcPr marL="90012" marR="90012" marT="46806" marB="46806" anchor="ctr" horzOverflow="overflow">
                    <a:solidFill>
                      <a:schemeClr val="bg1"/>
                    </a:solidFill>
                  </a:tcPr>
                </a:tc>
                <a:extLst>
                  <a:ext uri="{0D108BD9-81ED-4DB2-BD59-A6C34878D82A}">
                    <a16:rowId xmlns:a16="http://schemas.microsoft.com/office/drawing/2014/main" val="522726171"/>
                  </a:ext>
                </a:extLst>
              </a:tr>
              <a:tr h="381722">
                <a:tc>
                  <a:txBody>
                    <a:bodyPr/>
                    <a:lstStyle/>
                    <a:p>
                      <a:pPr marL="0" marR="0" lvl="0" indent="0" algn="l" defTabSz="914400" rtl="0" eaLnBrk="1" fontAlgn="base" latinLnBrk="0" hangingPunct="1">
                        <a:lnSpc>
                          <a:spcPct val="100000"/>
                        </a:lnSpc>
                        <a:spcBef>
                          <a:spcPct val="0"/>
                        </a:spcBef>
                        <a:spcAft>
                          <a:spcPct val="0"/>
                        </a:spcAft>
                        <a:buClr>
                          <a:srgbClr val="EEECE1"/>
                        </a:buClr>
                        <a:buSzPct val="75000"/>
                        <a:buFont typeface="Wingdings" pitchFamily="2" charset="2"/>
                        <a:buNone/>
                        <a:tabLst/>
                        <a:defRPr/>
                      </a:pPr>
                      <a:r>
                        <a:rPr kumimoji="1" lang="en-US" altLang="ja-JP" sz="850" b="0" i="0" u="none" strike="noStrike" cap="none" spc="0"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850" b="0" i="0" u="none" strike="noStrike" cap="none" spc="0"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一財</a:t>
                      </a:r>
                      <a:r>
                        <a:rPr kumimoji="1" lang="en-US" altLang="ja-JP" sz="850" b="0" i="0" u="none" strike="noStrike" cap="none" spc="0"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850" b="0" i="0" u="none" strike="noStrike" cap="none" spc="0" normalizeH="0" baseline="0" dirty="0">
                          <a:ln>
                            <a:noFill/>
                          </a:ln>
                          <a:solidFill>
                            <a:schemeClr val="tx1"/>
                          </a:solidFill>
                          <a:effectLst/>
                          <a:latin typeface="Meiryo UI" panose="020B0604030504040204" pitchFamily="50" charset="-128"/>
                          <a:ea typeface="Meiryo UI" panose="020B0604030504040204" pitchFamily="50" charset="-128"/>
                          <a:cs typeface="Meiryo UI" pitchFamily="50" charset="-128"/>
                        </a:rPr>
                        <a:t>大阪府タウン管理財団</a:t>
                      </a:r>
                      <a:endParaRPr kumimoji="1" lang="en-US" altLang="ja-JP" sz="850" b="0" i="0" u="none" strike="noStrike" cap="none" spc="0" normalizeH="0" baseline="0" dirty="0">
                        <a:ln>
                          <a:noFill/>
                        </a:ln>
                        <a:solidFill>
                          <a:schemeClr val="tx1"/>
                        </a:solidFill>
                        <a:effectLst/>
                        <a:latin typeface="Meiryo UI" panose="020B0604030504040204" pitchFamily="50" charset="-128"/>
                        <a:ea typeface="Meiryo UI" panose="020B0604030504040204" pitchFamily="50" charset="-128"/>
                        <a:cs typeface="Meiryo UI" pitchFamily="50" charset="-128"/>
                      </a:endParaRPr>
                    </a:p>
                  </a:txBody>
                  <a:tcPr marL="90012" marR="90012" marT="46806" marB="46806" anchor="ctr" horzOverflow="overflow">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
                          <a:srgbClr val="EEECE1"/>
                        </a:buClr>
                        <a:buSzPct val="75000"/>
                        <a:buFont typeface="Wingdings" pitchFamily="2" charset="2"/>
                        <a:buNone/>
                        <a:tabLst/>
                        <a:defRPr/>
                      </a:pP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itchFamily="50" charset="-128"/>
                        </a:rPr>
                        <a:t>千里北センター㈱</a:t>
                      </a:r>
                      <a:endPar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itchFamily="50" charset="-128"/>
                      </a:endParaRPr>
                    </a:p>
                  </a:txBody>
                  <a:tcPr marL="90012" marR="90012" marT="46806" marB="46806" anchor="ctr" horzOverflow="overflow">
                    <a:solidFill>
                      <a:schemeClr val="bg1"/>
                    </a:solidFill>
                  </a:tcPr>
                </a:tc>
                <a:extLst>
                  <a:ext uri="{0D108BD9-81ED-4DB2-BD59-A6C34878D82A}">
                    <a16:rowId xmlns:a16="http://schemas.microsoft.com/office/drawing/2014/main" val="2147855025"/>
                  </a:ext>
                </a:extLst>
              </a:tr>
            </a:tbl>
          </a:graphicData>
        </a:graphic>
      </p:graphicFrame>
      <p:graphicFrame>
        <p:nvGraphicFramePr>
          <p:cNvPr id="34" name="表 33"/>
          <p:cNvGraphicFramePr>
            <a:graphicFrameLocks noGrp="1"/>
          </p:cNvGraphicFramePr>
          <p:nvPr/>
        </p:nvGraphicFramePr>
        <p:xfrm>
          <a:off x="3493716" y="2280332"/>
          <a:ext cx="2546016" cy="2762748"/>
        </p:xfrm>
        <a:graphic>
          <a:graphicData uri="http://schemas.openxmlformats.org/drawingml/2006/table">
            <a:tbl>
              <a:tblPr firstRow="1" bandRow="1">
                <a:tableStyleId>{5940675A-B579-460E-94D1-54222C63F5DA}</a:tableStyleId>
              </a:tblPr>
              <a:tblGrid>
                <a:gridCol w="2546016">
                  <a:extLst>
                    <a:ext uri="{9D8B030D-6E8A-4147-A177-3AD203B41FA5}">
                      <a16:colId xmlns:a16="http://schemas.microsoft.com/office/drawing/2014/main" val="1845804885"/>
                    </a:ext>
                  </a:extLst>
                </a:gridCol>
              </a:tblGrid>
              <a:tr h="39066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itchFamily="50" charset="-128"/>
                        </a:rPr>
                        <a:t>【</a:t>
                      </a:r>
                      <a:r>
                        <a:rPr kumimoji="1" lang="ja-JP" altLang="en-US" sz="10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itchFamily="50" charset="-128"/>
                        </a:rPr>
                        <a:t>出資元法人の民営化により</a:t>
                      </a:r>
                      <a:endParaRPr kumimoji="1" lang="en-US" altLang="ja-JP" sz="10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itchFamily="50" charset="-128"/>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1" lang="ja-JP" altLang="en-US" sz="10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itchFamily="50" charset="-128"/>
                        </a:rPr>
                        <a:t>孫法人でなくなった法人：</a:t>
                      </a:r>
                      <a:r>
                        <a:rPr kumimoji="1" lang="en-US" altLang="ja-JP" sz="10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itchFamily="50" charset="-128"/>
                        </a:rPr>
                        <a:t>3</a:t>
                      </a:r>
                      <a:r>
                        <a:rPr kumimoji="1" lang="ja-JP" altLang="en-US" sz="10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itchFamily="50" charset="-128"/>
                        </a:rPr>
                        <a:t>法人</a:t>
                      </a:r>
                      <a:r>
                        <a:rPr kumimoji="1" lang="en-US" altLang="ja-JP" sz="10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itchFamily="50" charset="-128"/>
                        </a:rPr>
                        <a:t>】</a:t>
                      </a:r>
                    </a:p>
                  </a:txBody>
                  <a:tcPr anchor="ctr">
                    <a:solidFill>
                      <a:schemeClr val="accent1">
                        <a:lumMod val="20000"/>
                        <a:lumOff val="80000"/>
                      </a:schemeClr>
                    </a:solidFill>
                  </a:tcPr>
                </a:tc>
                <a:extLst>
                  <a:ext uri="{0D108BD9-81ED-4DB2-BD59-A6C34878D82A}">
                    <a16:rowId xmlns:a16="http://schemas.microsoft.com/office/drawing/2014/main" val="2021701094"/>
                  </a:ext>
                </a:extLst>
              </a:tr>
              <a:tr h="242548">
                <a:tc>
                  <a:txBody>
                    <a:bodyPr/>
                    <a:lstStyle/>
                    <a:p>
                      <a:pPr marL="0" marR="0" lvl="0" indent="0" algn="l" defTabSz="914400" rtl="0" eaLnBrk="1" fontAlgn="base" latinLnBrk="0" hangingPunct="1">
                        <a:lnSpc>
                          <a:spcPct val="100000"/>
                        </a:lnSpc>
                        <a:spcBef>
                          <a:spcPct val="0"/>
                        </a:spcBef>
                        <a:spcAft>
                          <a:spcPct val="0"/>
                        </a:spcAft>
                        <a:buClr>
                          <a:schemeClr val="bg2"/>
                        </a:buClr>
                        <a:buSzPct val="75000"/>
                        <a:buFont typeface="Wingdings" pitchFamily="2" charset="2"/>
                        <a:buNone/>
                        <a:tabLst/>
                        <a:defRPr/>
                      </a:pPr>
                      <a:r>
                        <a:rPr kumimoji="1" lang="ja-JP" altLang="en-US" sz="1000" b="0" i="0" u="none" strike="noStrike" cap="none" normalizeH="0" baseline="0" dirty="0">
                          <a:ln>
                            <a:noFill/>
                          </a:ln>
                          <a:solidFill>
                            <a:schemeClr val="tx1"/>
                          </a:solidFill>
                          <a:effectLst/>
                          <a:latin typeface="ＭＳ Ｐゴシック" charset="-128"/>
                          <a:ea typeface="Meiryo UI" pitchFamily="50" charset="-128"/>
                          <a:cs typeface="Meiryo UI" pitchFamily="50" charset="-128"/>
                        </a:rPr>
                        <a:t>泉北鉄道サービス㈱</a:t>
                      </a:r>
                      <a:r>
                        <a:rPr kumimoji="1" lang="ja-JP" altLang="en-US" sz="10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0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H26.7</a:t>
                      </a:r>
                      <a:r>
                        <a:rPr kumimoji="1" lang="ja-JP" altLang="en-US" sz="10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0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0012" marR="90012" marT="46806" marB="46806" anchor="ctr" horzOverflow="overflow">
                    <a:solidFill>
                      <a:schemeClr val="bg1"/>
                    </a:solidFill>
                  </a:tcPr>
                </a:tc>
                <a:extLst>
                  <a:ext uri="{0D108BD9-81ED-4DB2-BD59-A6C34878D82A}">
                    <a16:rowId xmlns:a16="http://schemas.microsoft.com/office/drawing/2014/main" val="4124514011"/>
                  </a:ext>
                </a:extLst>
              </a:tr>
              <a:tr h="242548">
                <a:tc>
                  <a:txBody>
                    <a:bodyPr/>
                    <a:lstStyle/>
                    <a:p>
                      <a:pPr marL="0" marR="0" lvl="0" indent="0" algn="l" defTabSz="914400" rtl="0" eaLnBrk="1" fontAlgn="base" latinLnBrk="0" hangingPunct="1">
                        <a:lnSpc>
                          <a:spcPct val="100000"/>
                        </a:lnSpc>
                        <a:spcBef>
                          <a:spcPct val="0"/>
                        </a:spcBef>
                        <a:spcAft>
                          <a:spcPct val="0"/>
                        </a:spcAft>
                        <a:buClr>
                          <a:schemeClr val="bg2"/>
                        </a:buClr>
                        <a:buSzPct val="75000"/>
                        <a:buFont typeface="Wingdings" pitchFamily="2" charset="2"/>
                        <a:buNone/>
                        <a:tabLst/>
                        <a:defRPr/>
                      </a:pPr>
                      <a:r>
                        <a:rPr kumimoji="1" lang="ja-JP" altLang="en-US" sz="1000" b="0" i="0" u="none" strike="noStrike" cap="none" normalizeH="0" baseline="0" dirty="0">
                          <a:ln>
                            <a:noFill/>
                          </a:ln>
                          <a:solidFill>
                            <a:schemeClr val="tx1"/>
                          </a:solidFill>
                          <a:effectLst/>
                          <a:latin typeface="ＭＳ Ｐゴシック" charset="-128"/>
                          <a:ea typeface="Meiryo UI" pitchFamily="50" charset="-128"/>
                          <a:cs typeface="Meiryo UI" pitchFamily="50" charset="-128"/>
                        </a:rPr>
                        <a:t>泉鉄産業㈱</a:t>
                      </a:r>
                      <a:r>
                        <a:rPr kumimoji="1" lang="ja-JP" altLang="en-US" sz="10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0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H26.7</a:t>
                      </a:r>
                      <a:r>
                        <a:rPr kumimoji="1" lang="ja-JP" altLang="en-US" sz="10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0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0012" marR="90012" marT="46806" marB="46806" anchor="ctr" horzOverflow="overflow">
                    <a:solidFill>
                      <a:schemeClr val="bg1"/>
                    </a:solidFill>
                  </a:tcPr>
                </a:tc>
                <a:extLst>
                  <a:ext uri="{0D108BD9-81ED-4DB2-BD59-A6C34878D82A}">
                    <a16:rowId xmlns:a16="http://schemas.microsoft.com/office/drawing/2014/main" val="3917405127"/>
                  </a:ext>
                </a:extLst>
              </a:tr>
              <a:tr h="242548">
                <a:tc>
                  <a:txBody>
                    <a:bodyPr/>
                    <a:lstStyle/>
                    <a:p>
                      <a:pPr marL="0" marR="0" lvl="0" indent="0" algn="l" defTabSz="914400" rtl="0" eaLnBrk="1" fontAlgn="base" latinLnBrk="0" hangingPunct="1">
                        <a:lnSpc>
                          <a:spcPct val="100000"/>
                        </a:lnSpc>
                        <a:spcBef>
                          <a:spcPct val="0"/>
                        </a:spcBef>
                        <a:spcAft>
                          <a:spcPct val="0"/>
                        </a:spcAft>
                        <a:buClr>
                          <a:schemeClr val="bg2"/>
                        </a:buClr>
                        <a:buSzPct val="75000"/>
                        <a:buFont typeface="Wingdings" pitchFamily="2" charset="2"/>
                        <a:buNone/>
                        <a:tabLst/>
                        <a:defRPr/>
                      </a:pPr>
                      <a:r>
                        <a:rPr kumimoji="1" lang="ja-JP" altLang="en-US" sz="1000" b="0" i="0" u="none" strike="noStrike" cap="none" normalizeH="0" baseline="0" dirty="0">
                          <a:ln>
                            <a:noFill/>
                          </a:ln>
                          <a:solidFill>
                            <a:schemeClr val="tx1"/>
                          </a:solidFill>
                          <a:effectLst/>
                          <a:latin typeface="ＭＳ Ｐゴシック" charset="-128"/>
                          <a:ea typeface="Meiryo UI" pitchFamily="50" charset="-128"/>
                          <a:cs typeface="Meiryo UI" pitchFamily="50" charset="-128"/>
                        </a:rPr>
                        <a:t>㈱パンジョ</a:t>
                      </a:r>
                      <a:r>
                        <a:rPr kumimoji="1" lang="ja-JP" altLang="en-US" sz="10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0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H26.7</a:t>
                      </a:r>
                      <a:r>
                        <a:rPr kumimoji="1" lang="ja-JP" altLang="en-US" sz="10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p>
                  </a:txBody>
                  <a:tcPr marL="90012" marR="90012" marT="46806" marB="46806" anchor="ctr" horzOverflow="overflow">
                    <a:solidFill>
                      <a:schemeClr val="bg1"/>
                    </a:solidFill>
                  </a:tcPr>
                </a:tc>
                <a:extLst>
                  <a:ext uri="{0D108BD9-81ED-4DB2-BD59-A6C34878D82A}">
                    <a16:rowId xmlns:a16="http://schemas.microsoft.com/office/drawing/2014/main" val="859372990"/>
                  </a:ext>
                </a:extLst>
              </a:tr>
              <a:tr h="39280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itchFamily="50" charset="-128"/>
                        </a:rPr>
                        <a:t>【</a:t>
                      </a:r>
                      <a:r>
                        <a:rPr kumimoji="1" lang="ja-JP" altLang="en-US" sz="10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itchFamily="50" charset="-128"/>
                        </a:rPr>
                        <a:t>出資元法人の株式譲渡により</a:t>
                      </a:r>
                      <a:endParaRPr kumimoji="1" lang="en-US" altLang="ja-JP" sz="10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itchFamily="50" charset="-128"/>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1" lang="ja-JP" altLang="en-US" sz="10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itchFamily="50" charset="-128"/>
                        </a:rPr>
                        <a:t>孫法人でなくなった法人：</a:t>
                      </a:r>
                      <a:r>
                        <a:rPr kumimoji="1" lang="en-US" altLang="ja-JP" sz="10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itchFamily="50" charset="-128"/>
                        </a:rPr>
                        <a:t>1</a:t>
                      </a:r>
                      <a:r>
                        <a:rPr kumimoji="1" lang="ja-JP" altLang="en-US" sz="10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itchFamily="50" charset="-128"/>
                        </a:rPr>
                        <a:t>法人</a:t>
                      </a:r>
                      <a:r>
                        <a:rPr kumimoji="1" lang="en-US" altLang="ja-JP" sz="10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itchFamily="50" charset="-128"/>
                        </a:rPr>
                        <a:t>】</a:t>
                      </a:r>
                    </a:p>
                  </a:txBody>
                  <a:tcPr marL="90012" marR="90012" marT="46806" marB="46806" anchor="ctr" horzOverflow="overflow">
                    <a:solidFill>
                      <a:schemeClr val="accent1">
                        <a:lumMod val="20000"/>
                        <a:lumOff val="80000"/>
                      </a:schemeClr>
                    </a:solidFill>
                  </a:tcPr>
                </a:tc>
                <a:extLst>
                  <a:ext uri="{0D108BD9-81ED-4DB2-BD59-A6C34878D82A}">
                    <a16:rowId xmlns:a16="http://schemas.microsoft.com/office/drawing/2014/main" val="734114006"/>
                  </a:ext>
                </a:extLst>
              </a:tr>
              <a:tr h="242548">
                <a:tc>
                  <a:txBody>
                    <a:bodyPr/>
                    <a:lstStyle/>
                    <a:p>
                      <a:pPr marL="0" marR="0" lvl="0" indent="0" algn="l" defTabSz="914400" rtl="0" eaLnBrk="1" fontAlgn="base" latinLnBrk="0" hangingPunct="1">
                        <a:lnSpc>
                          <a:spcPct val="100000"/>
                        </a:lnSpc>
                        <a:spcBef>
                          <a:spcPct val="0"/>
                        </a:spcBef>
                        <a:spcAft>
                          <a:spcPct val="0"/>
                        </a:spcAft>
                        <a:buClr>
                          <a:schemeClr val="bg2"/>
                        </a:buClr>
                        <a:buSzPct val="75000"/>
                        <a:buFont typeface="Wingdings" pitchFamily="2" charset="2"/>
                        <a:buNone/>
                        <a:tabLst/>
                        <a:defRPr/>
                      </a:pPr>
                      <a:r>
                        <a:rPr kumimoji="1" lang="ja-JP" altLang="en-US" sz="1000" b="0" i="0" u="none" strike="noStrike" cap="none" normalizeH="0" baseline="0" dirty="0">
                          <a:ln>
                            <a:noFill/>
                          </a:ln>
                          <a:solidFill>
                            <a:schemeClr val="tx1"/>
                          </a:solidFill>
                          <a:effectLst/>
                          <a:latin typeface="ＭＳ Ｐゴシック" charset="-128"/>
                          <a:ea typeface="Meiryo UI" pitchFamily="50" charset="-128"/>
                          <a:cs typeface="Meiryo UI" pitchFamily="50" charset="-128"/>
                        </a:rPr>
                        <a:t>㈱北部冷蔵サービスセンター</a:t>
                      </a:r>
                      <a:r>
                        <a:rPr kumimoji="1" lang="ja-JP" altLang="en-US" sz="10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0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itchFamily="50" charset="-128"/>
                        </a:rPr>
                        <a:t>H26.6</a:t>
                      </a:r>
                      <a:r>
                        <a:rPr kumimoji="1" lang="ja-JP" altLang="en-US" sz="10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p>
                  </a:txBody>
                  <a:tcPr marL="90012" marR="90012" marT="46806" marB="46806" anchor="ctr" horzOverflow="overflow">
                    <a:solidFill>
                      <a:schemeClr val="bg1"/>
                    </a:solidFill>
                  </a:tcPr>
                </a:tc>
                <a:extLst>
                  <a:ext uri="{0D108BD9-81ED-4DB2-BD59-A6C34878D82A}">
                    <a16:rowId xmlns:a16="http://schemas.microsoft.com/office/drawing/2014/main" val="3362851573"/>
                  </a:ext>
                </a:extLst>
              </a:tr>
              <a:tr h="242548">
                <a:tc>
                  <a:txBody>
                    <a:bodyPr/>
                    <a:lstStyle/>
                    <a:p>
                      <a:pPr marL="0" marR="0" lvl="0" indent="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defRPr/>
                      </a:pPr>
                      <a:r>
                        <a:rPr kumimoji="1" lang="en-US" altLang="ja-JP" sz="10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itchFamily="50" charset="-128"/>
                        </a:rPr>
                        <a:t>【</a:t>
                      </a:r>
                      <a:r>
                        <a:rPr kumimoji="1" lang="ja-JP" altLang="en-US" sz="10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itchFamily="50" charset="-128"/>
                        </a:rPr>
                        <a:t>解散した孫法人：</a:t>
                      </a:r>
                      <a:r>
                        <a:rPr kumimoji="1" lang="en-US" altLang="ja-JP" sz="10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itchFamily="50" charset="-128"/>
                        </a:rPr>
                        <a:t>3</a:t>
                      </a:r>
                      <a:r>
                        <a:rPr kumimoji="1" lang="ja-JP" altLang="en-US" sz="10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itchFamily="50" charset="-128"/>
                        </a:rPr>
                        <a:t>法人</a:t>
                      </a:r>
                      <a:r>
                        <a:rPr kumimoji="1" lang="en-US" altLang="ja-JP" sz="10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itchFamily="50" charset="-128"/>
                        </a:rPr>
                        <a:t>】</a:t>
                      </a:r>
                    </a:p>
                  </a:txBody>
                  <a:tcPr marL="90012" marR="90012" marT="46806" marB="46806" anchor="ctr" horzOverflow="overflow">
                    <a:solidFill>
                      <a:schemeClr val="accent1">
                        <a:lumMod val="20000"/>
                        <a:lumOff val="80000"/>
                      </a:schemeClr>
                    </a:solidFill>
                  </a:tcPr>
                </a:tc>
                <a:extLst>
                  <a:ext uri="{0D108BD9-81ED-4DB2-BD59-A6C34878D82A}">
                    <a16:rowId xmlns:a16="http://schemas.microsoft.com/office/drawing/2014/main" val="3896362011"/>
                  </a:ext>
                </a:extLst>
              </a:tr>
              <a:tr h="242548">
                <a:tc>
                  <a:txBody>
                    <a:bodyPr/>
                    <a:lstStyle/>
                    <a:p>
                      <a:pPr marL="0" marR="0" lvl="0" indent="0" algn="l" defTabSz="914400" rtl="0" eaLnBrk="1" fontAlgn="base" latinLnBrk="0" hangingPunct="1">
                        <a:lnSpc>
                          <a:spcPct val="100000"/>
                        </a:lnSpc>
                        <a:spcBef>
                          <a:spcPct val="0"/>
                        </a:spcBef>
                        <a:spcAft>
                          <a:spcPct val="0"/>
                        </a:spcAft>
                        <a:buClr>
                          <a:schemeClr val="bg2"/>
                        </a:buClr>
                        <a:buSzPct val="75000"/>
                        <a:buFont typeface="Wingdings" pitchFamily="2" charset="2"/>
                        <a:buNone/>
                        <a:tabLst/>
                        <a:defRPr/>
                      </a:pPr>
                      <a:r>
                        <a:rPr kumimoji="1" lang="ja-JP" altLang="en-US" sz="1000" b="0" i="0" u="none" strike="noStrike" cap="none" normalizeH="0" baseline="0" dirty="0">
                          <a:ln>
                            <a:noFill/>
                          </a:ln>
                          <a:solidFill>
                            <a:schemeClr val="tx1"/>
                          </a:solidFill>
                          <a:effectLst/>
                          <a:latin typeface="ＭＳ Ｐゴシック" charset="-128"/>
                          <a:ea typeface="Meiryo UI" pitchFamily="50" charset="-128"/>
                          <a:cs typeface="Meiryo UI" pitchFamily="50" charset="-128"/>
                        </a:rPr>
                        <a:t>大阪りんくうホテル㈱（</a:t>
                      </a:r>
                      <a:r>
                        <a:rPr kumimoji="1" lang="en-US" altLang="ja-JP" sz="10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H23.11</a:t>
                      </a:r>
                      <a:r>
                        <a:rPr kumimoji="1" lang="ja-JP" altLang="en-US" sz="1000" b="0" i="0" u="none" strike="noStrike" cap="none" normalizeH="0" baseline="0" dirty="0">
                          <a:ln>
                            <a:noFill/>
                          </a:ln>
                          <a:solidFill>
                            <a:schemeClr val="tx1"/>
                          </a:solidFill>
                          <a:effectLst/>
                          <a:latin typeface="ＭＳ Ｐゴシック" charset="-128"/>
                          <a:ea typeface="Meiryo UI" pitchFamily="50" charset="-128"/>
                          <a:cs typeface="Meiryo UI" pitchFamily="50" charset="-128"/>
                        </a:rPr>
                        <a:t>）</a:t>
                      </a:r>
                      <a:endParaRPr kumimoji="1" lang="en-US" altLang="ja-JP" sz="1000" b="0" i="0" u="none" strike="noStrike" cap="none" normalizeH="0" baseline="0" dirty="0">
                        <a:ln>
                          <a:noFill/>
                        </a:ln>
                        <a:solidFill>
                          <a:schemeClr val="tx1"/>
                        </a:solidFill>
                        <a:effectLst/>
                        <a:latin typeface="ＭＳ Ｐゴシック" charset="-128"/>
                        <a:ea typeface="Meiryo UI" pitchFamily="50" charset="-128"/>
                        <a:cs typeface="Meiryo UI" pitchFamily="50" charset="-128"/>
                      </a:endParaRPr>
                    </a:p>
                  </a:txBody>
                  <a:tcPr marL="90012" marR="90012" marT="46806" marB="46806" anchor="ctr" horzOverflow="overflow">
                    <a:solidFill>
                      <a:schemeClr val="bg1"/>
                    </a:solidFill>
                  </a:tcPr>
                </a:tc>
                <a:extLst>
                  <a:ext uri="{0D108BD9-81ED-4DB2-BD59-A6C34878D82A}">
                    <a16:rowId xmlns:a16="http://schemas.microsoft.com/office/drawing/2014/main" val="3618958203"/>
                  </a:ext>
                </a:extLst>
              </a:tr>
              <a:tr h="242548">
                <a:tc>
                  <a:txBody>
                    <a:bodyPr/>
                    <a:lstStyle/>
                    <a:p>
                      <a:pPr marL="0" marR="0" lvl="0" indent="0" algn="l" defTabSz="914400" rtl="0" eaLnBrk="1" fontAlgn="base" latinLnBrk="0" hangingPunct="1">
                        <a:lnSpc>
                          <a:spcPct val="100000"/>
                        </a:lnSpc>
                        <a:spcBef>
                          <a:spcPct val="0"/>
                        </a:spcBef>
                        <a:spcAft>
                          <a:spcPct val="0"/>
                        </a:spcAft>
                        <a:buClr>
                          <a:schemeClr val="bg2"/>
                        </a:buClr>
                        <a:buSzPct val="75000"/>
                        <a:buFont typeface="Wingdings" pitchFamily="2" charset="2"/>
                        <a:buNone/>
                        <a:tabLst/>
                        <a:defRPr/>
                      </a:pPr>
                      <a:r>
                        <a:rPr kumimoji="1" lang="ja-JP" altLang="en-US" sz="1000" b="0" i="0" u="none" strike="noStrike" cap="none" normalizeH="0" baseline="0" dirty="0">
                          <a:ln>
                            <a:noFill/>
                          </a:ln>
                          <a:solidFill>
                            <a:schemeClr val="tx1"/>
                          </a:solidFill>
                          <a:effectLst/>
                          <a:latin typeface="ＭＳ Ｐゴシック" charset="-128"/>
                          <a:ea typeface="Meiryo UI" pitchFamily="50" charset="-128"/>
                          <a:cs typeface="Meiryo UI" pitchFamily="50" charset="-128"/>
                        </a:rPr>
                        <a:t>りんくう国際物流㈱ （</a:t>
                      </a:r>
                      <a:r>
                        <a:rPr kumimoji="1" lang="en-US" altLang="ja-JP" sz="10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H24.2</a:t>
                      </a:r>
                      <a:r>
                        <a:rPr kumimoji="1" lang="ja-JP" altLang="en-US" sz="1000" b="0" i="0" u="none" strike="noStrike" cap="none" normalizeH="0" baseline="0" dirty="0">
                          <a:ln>
                            <a:noFill/>
                          </a:ln>
                          <a:solidFill>
                            <a:schemeClr val="tx1"/>
                          </a:solidFill>
                          <a:effectLst/>
                          <a:latin typeface="ＭＳ Ｐゴシック" charset="-128"/>
                          <a:ea typeface="Meiryo UI" pitchFamily="50" charset="-128"/>
                          <a:cs typeface="Meiryo UI" pitchFamily="50" charset="-128"/>
                        </a:rPr>
                        <a:t>）</a:t>
                      </a:r>
                      <a:endParaRPr kumimoji="1" lang="en-US" altLang="ja-JP" sz="1000" b="0" i="0" u="none" strike="noStrike" cap="none" normalizeH="0" baseline="0" dirty="0">
                        <a:ln>
                          <a:noFill/>
                        </a:ln>
                        <a:solidFill>
                          <a:schemeClr val="tx1"/>
                        </a:solidFill>
                        <a:effectLst/>
                        <a:latin typeface="ＭＳ Ｐゴシック" charset="-128"/>
                        <a:ea typeface="Meiryo UI" pitchFamily="50" charset="-128"/>
                        <a:cs typeface="Meiryo UI" pitchFamily="50" charset="-128"/>
                      </a:endParaRPr>
                    </a:p>
                  </a:txBody>
                  <a:tcPr marL="90012" marR="90012" marT="46806" marB="46806" anchor="ctr" horzOverflow="overflow">
                    <a:solidFill>
                      <a:schemeClr val="bg1"/>
                    </a:solidFill>
                  </a:tcPr>
                </a:tc>
                <a:extLst>
                  <a:ext uri="{0D108BD9-81ED-4DB2-BD59-A6C34878D82A}">
                    <a16:rowId xmlns:a16="http://schemas.microsoft.com/office/drawing/2014/main" val="2929548683"/>
                  </a:ext>
                </a:extLst>
              </a:tr>
              <a:tr h="242548">
                <a:tc>
                  <a:txBody>
                    <a:bodyPr/>
                    <a:lstStyle/>
                    <a:p>
                      <a:pPr marL="0" marR="0" lvl="0" indent="0" algn="l" defTabSz="914400" rtl="0" eaLnBrk="1" fontAlgn="base" latinLnBrk="0" hangingPunct="1">
                        <a:lnSpc>
                          <a:spcPct val="100000"/>
                        </a:lnSpc>
                        <a:spcBef>
                          <a:spcPct val="0"/>
                        </a:spcBef>
                        <a:spcAft>
                          <a:spcPct val="0"/>
                        </a:spcAft>
                        <a:buClr>
                          <a:srgbClr val="EEECE1"/>
                        </a:buClr>
                        <a:buSzPct val="75000"/>
                        <a:buFont typeface="Wingdings" pitchFamily="2" charset="2"/>
                        <a:buNone/>
                        <a:tabLst/>
                        <a:defRPr/>
                      </a:pPr>
                      <a:r>
                        <a:rPr kumimoji="1" lang="ja-JP" altLang="en-US" sz="1000" b="0" i="0" u="none" strike="noStrike" cap="none" normalizeH="0" baseline="0" dirty="0">
                          <a:ln>
                            <a:noFill/>
                          </a:ln>
                          <a:solidFill>
                            <a:schemeClr val="tx1"/>
                          </a:solidFill>
                          <a:effectLst/>
                          <a:latin typeface="ＭＳ Ｐゴシック" charset="-128"/>
                          <a:ea typeface="Meiryo UI" pitchFamily="50" charset="-128"/>
                          <a:cs typeface="Meiryo UI" pitchFamily="50" charset="-128"/>
                        </a:rPr>
                        <a:t>㈱大阪住宅公社サービス （</a:t>
                      </a:r>
                      <a:r>
                        <a:rPr kumimoji="1" lang="en-US" altLang="ja-JP" sz="10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H24.3</a:t>
                      </a:r>
                      <a:r>
                        <a:rPr kumimoji="1" lang="ja-JP" altLang="en-US" sz="1000" b="0" i="0" u="none" strike="noStrike" cap="none" normalizeH="0" baseline="0" dirty="0">
                          <a:ln>
                            <a:noFill/>
                          </a:ln>
                          <a:solidFill>
                            <a:schemeClr val="tx1"/>
                          </a:solidFill>
                          <a:effectLst/>
                          <a:latin typeface="ＭＳ Ｐゴシック" charset="-128"/>
                          <a:ea typeface="Meiryo UI" pitchFamily="50" charset="-128"/>
                          <a:cs typeface="Meiryo UI" pitchFamily="50" charset="-128"/>
                        </a:rPr>
                        <a:t>）</a:t>
                      </a:r>
                      <a:endParaRPr kumimoji="1" lang="en-US" altLang="ja-JP" sz="1000" b="0" i="0" u="none" strike="noStrike" cap="none" normalizeH="0" baseline="0" dirty="0">
                        <a:ln>
                          <a:noFill/>
                        </a:ln>
                        <a:solidFill>
                          <a:schemeClr val="tx1"/>
                        </a:solidFill>
                        <a:effectLst/>
                        <a:latin typeface="ＭＳ Ｐゴシック" charset="-128"/>
                        <a:ea typeface="Meiryo UI" pitchFamily="50" charset="-128"/>
                        <a:cs typeface="Meiryo UI" pitchFamily="50" charset="-128"/>
                      </a:endParaRPr>
                    </a:p>
                  </a:txBody>
                  <a:tcPr marL="90012" marR="90012" marT="46806" marB="46806" anchor="ctr" horzOverflow="overflow">
                    <a:solidFill>
                      <a:schemeClr val="bg1"/>
                    </a:solidFill>
                  </a:tcPr>
                </a:tc>
                <a:extLst>
                  <a:ext uri="{0D108BD9-81ED-4DB2-BD59-A6C34878D82A}">
                    <a16:rowId xmlns:a16="http://schemas.microsoft.com/office/drawing/2014/main" val="2147855025"/>
                  </a:ext>
                </a:extLst>
              </a:tr>
            </a:tbl>
          </a:graphicData>
        </a:graphic>
      </p:graphicFrame>
      <p:graphicFrame>
        <p:nvGraphicFramePr>
          <p:cNvPr id="14" name="表 13"/>
          <p:cNvGraphicFramePr>
            <a:graphicFrameLocks noGrp="1"/>
          </p:cNvGraphicFramePr>
          <p:nvPr/>
        </p:nvGraphicFramePr>
        <p:xfrm>
          <a:off x="3491880" y="5658098"/>
          <a:ext cx="2546016" cy="492024"/>
        </p:xfrm>
        <a:graphic>
          <a:graphicData uri="http://schemas.openxmlformats.org/drawingml/2006/table">
            <a:tbl>
              <a:tblPr firstRow="1" bandRow="1">
                <a:tableStyleId>{5940675A-B579-460E-94D1-54222C63F5DA}</a:tableStyleId>
              </a:tblPr>
              <a:tblGrid>
                <a:gridCol w="2546016">
                  <a:extLst>
                    <a:ext uri="{9D8B030D-6E8A-4147-A177-3AD203B41FA5}">
                      <a16:colId xmlns:a16="http://schemas.microsoft.com/office/drawing/2014/main" val="1845804885"/>
                    </a:ext>
                  </a:extLst>
                </a:gridCol>
              </a:tblGrid>
              <a:tr h="194043">
                <a:tc>
                  <a:txBody>
                    <a:bodyPr/>
                    <a:lstStyle/>
                    <a:p>
                      <a:pPr marL="0" marR="0" lvl="0" indent="0" algn="ctr" defTabSz="914400" rtl="0" eaLnBrk="1" fontAlgn="base" latinLnBrk="0" hangingPunct="1">
                        <a:lnSpc>
                          <a:spcPct val="100000"/>
                        </a:lnSpc>
                        <a:spcBef>
                          <a:spcPct val="0"/>
                        </a:spcBef>
                        <a:spcAft>
                          <a:spcPct val="0"/>
                        </a:spcAft>
                        <a:buClr>
                          <a:srgbClr val="EEECE1"/>
                        </a:buClr>
                        <a:buSzPct val="75000"/>
                        <a:buFont typeface="Wingdings" pitchFamily="2" charset="2"/>
                        <a:buNone/>
                        <a:tabLst/>
                        <a:defRPr/>
                      </a:pPr>
                      <a:r>
                        <a:rPr kumimoji="1" lang="en-US" altLang="ja-JP" sz="1000" b="1" i="0" u="none" strike="noStrike" cap="none" normalizeH="0" baseline="0" dirty="0">
                          <a:ln>
                            <a:noFill/>
                          </a:ln>
                          <a:solidFill>
                            <a:schemeClr val="tx1"/>
                          </a:solidFill>
                          <a:effectLst/>
                          <a:latin typeface="ＭＳ Ｐゴシック" charset="-128"/>
                          <a:ea typeface="Meiryo UI" pitchFamily="50" charset="-128"/>
                          <a:cs typeface="Meiryo UI" pitchFamily="50" charset="-128"/>
                        </a:rPr>
                        <a:t>【</a:t>
                      </a:r>
                      <a:r>
                        <a:rPr kumimoji="1" lang="ja-JP" altLang="en-US" sz="1000" b="1" i="0" u="none" strike="noStrike" cap="none" normalizeH="0" baseline="0" dirty="0">
                          <a:ln>
                            <a:noFill/>
                          </a:ln>
                          <a:solidFill>
                            <a:schemeClr val="tx1"/>
                          </a:solidFill>
                          <a:effectLst/>
                          <a:latin typeface="ＭＳ Ｐゴシック" charset="-128"/>
                          <a:ea typeface="Meiryo UI" pitchFamily="50" charset="-128"/>
                          <a:cs typeface="Meiryo UI" pitchFamily="50" charset="-128"/>
                        </a:rPr>
                        <a:t>新たに設立した孫法人：</a:t>
                      </a:r>
                      <a:r>
                        <a:rPr kumimoji="1" lang="en-US" altLang="ja-JP" sz="10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itchFamily="50" charset="-128"/>
                        </a:rPr>
                        <a:t>1</a:t>
                      </a:r>
                      <a:r>
                        <a:rPr kumimoji="1" lang="ja-JP" altLang="en-US" sz="1000" b="1" i="0" u="none" strike="noStrike" cap="none" normalizeH="0" baseline="0" dirty="0">
                          <a:ln>
                            <a:noFill/>
                          </a:ln>
                          <a:solidFill>
                            <a:schemeClr val="tx1"/>
                          </a:solidFill>
                          <a:effectLst/>
                          <a:latin typeface="ＭＳ Ｐゴシック" charset="-128"/>
                          <a:ea typeface="Meiryo UI" pitchFamily="50" charset="-128"/>
                          <a:cs typeface="Meiryo UI" pitchFamily="50" charset="-128"/>
                        </a:rPr>
                        <a:t>法人</a:t>
                      </a:r>
                      <a:r>
                        <a:rPr kumimoji="1" lang="en-US" altLang="ja-JP" sz="1000" b="1" i="0" u="none" strike="noStrike" cap="none" normalizeH="0" baseline="0" dirty="0">
                          <a:ln>
                            <a:noFill/>
                          </a:ln>
                          <a:solidFill>
                            <a:schemeClr val="tx1"/>
                          </a:solidFill>
                          <a:effectLst/>
                          <a:latin typeface="ＭＳ Ｐゴシック" charset="-128"/>
                          <a:ea typeface="Meiryo UI" pitchFamily="50" charset="-128"/>
                          <a:cs typeface="Meiryo UI" pitchFamily="50" charset="-128"/>
                        </a:rPr>
                        <a:t>】</a:t>
                      </a:r>
                    </a:p>
                  </a:txBody>
                  <a:tcPr marL="90012" marR="90012" marT="46806" marB="46806" anchor="ctr" horzOverflow="overflow">
                    <a:solidFill>
                      <a:schemeClr val="accent1">
                        <a:lumMod val="20000"/>
                        <a:lumOff val="80000"/>
                      </a:schemeClr>
                    </a:solidFill>
                  </a:tcPr>
                </a:tc>
                <a:extLst>
                  <a:ext uri="{0D108BD9-81ED-4DB2-BD59-A6C34878D82A}">
                    <a16:rowId xmlns:a16="http://schemas.microsoft.com/office/drawing/2014/main" val="1465321100"/>
                  </a:ext>
                </a:extLst>
              </a:tr>
              <a:tr h="194043">
                <a:tc>
                  <a:txBody>
                    <a:bodyPr/>
                    <a:lstStyle/>
                    <a:p>
                      <a:pPr marL="0" marR="0" lvl="0" indent="0" algn="l" defTabSz="914400" rtl="0" eaLnBrk="1" fontAlgn="base" latinLnBrk="0" hangingPunct="1">
                        <a:lnSpc>
                          <a:spcPct val="100000"/>
                        </a:lnSpc>
                        <a:spcBef>
                          <a:spcPct val="0"/>
                        </a:spcBef>
                        <a:spcAft>
                          <a:spcPct val="0"/>
                        </a:spcAft>
                        <a:buClr>
                          <a:srgbClr val="EEECE1"/>
                        </a:buClr>
                        <a:buSzPct val="75000"/>
                        <a:buFont typeface="Wingdings" pitchFamily="2" charset="2"/>
                        <a:buNone/>
                        <a:tabLst/>
                        <a:defRPr/>
                      </a:pP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itchFamily="50" charset="-128"/>
                        </a:rPr>
                        <a:t>保証協会コンピュータサービス</a:t>
                      </a:r>
                      <a:r>
                        <a:rPr kumimoji="1" lang="ja-JP" altLang="en-US" sz="10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itchFamily="50" charset="-128"/>
                        </a:rPr>
                        <a:t>㈱（</a:t>
                      </a:r>
                      <a:r>
                        <a:rPr kumimoji="1" lang="en-US" altLang="ja-JP" sz="10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itchFamily="50" charset="-128"/>
                        </a:rPr>
                        <a:t>H27.6</a:t>
                      </a:r>
                      <a:r>
                        <a:rPr kumimoji="1" lang="ja-JP" altLang="en-US" sz="10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itchFamily="50" charset="-128"/>
                        </a:rPr>
                        <a:t>）</a:t>
                      </a:r>
                    </a:p>
                  </a:txBody>
                  <a:tcPr marL="90012" marR="90012" marT="46806" marB="46806" anchor="ctr" horzOverflow="overflow">
                    <a:solidFill>
                      <a:schemeClr val="bg1"/>
                    </a:solidFill>
                  </a:tcPr>
                </a:tc>
                <a:extLst>
                  <a:ext uri="{0D108BD9-81ED-4DB2-BD59-A6C34878D82A}">
                    <a16:rowId xmlns:a16="http://schemas.microsoft.com/office/drawing/2014/main" val="2122291934"/>
                  </a:ext>
                </a:extLst>
              </a:tr>
            </a:tbl>
          </a:graphicData>
        </a:graphic>
      </p:graphicFrame>
      <p:sp>
        <p:nvSpPr>
          <p:cNvPr id="16" name="角丸四角形 4"/>
          <p:cNvSpPr>
            <a:spLocks noChangeArrowheads="1"/>
          </p:cNvSpPr>
          <p:nvPr/>
        </p:nvSpPr>
        <p:spPr bwMode="auto">
          <a:xfrm>
            <a:off x="3491882" y="5184195"/>
            <a:ext cx="2549689" cy="432000"/>
          </a:xfrm>
          <a:prstGeom prst="roundRect">
            <a:avLst>
              <a:gd name="adj" fmla="val 16667"/>
            </a:avLst>
          </a:prstGeom>
          <a:solidFill>
            <a:srgbClr val="0070C0"/>
          </a:solidFill>
          <a:ln w="19050" algn="ctr">
            <a:solidFill>
              <a:srgbClr val="002060"/>
            </a:solidFill>
            <a:round/>
            <a:headEnd/>
            <a:tailEnd/>
          </a:ln>
        </p:spPr>
        <p:txBody>
          <a:bodyPr wrap="none" lIns="0" tIns="36000" rIns="0" bIns="36000" anchor="ctr"/>
          <a:lstStyle/>
          <a:p>
            <a:pPr algn="ctr"/>
            <a:r>
              <a:rPr lang="ja-JP" altLang="en-US" sz="1100" b="1" dirty="0">
                <a:solidFill>
                  <a:prstClr val="white"/>
                </a:solidFill>
                <a:latin typeface="ＭＳ Ｐゴシック" charset="-128"/>
                <a:ea typeface="Meiryo UI" pitchFamily="50" charset="-128"/>
                <a:cs typeface="Meiryo UI" pitchFamily="50" charset="-128"/>
              </a:rPr>
              <a:t>新規設立（</a:t>
            </a:r>
            <a:r>
              <a:rPr lang="en-US" altLang="ja-JP" sz="1100"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1100" b="1" dirty="0">
                <a:solidFill>
                  <a:prstClr val="white"/>
                </a:solidFill>
                <a:latin typeface="ＭＳ Ｐゴシック" charset="-128"/>
                <a:ea typeface="Meiryo UI" pitchFamily="50" charset="-128"/>
                <a:cs typeface="Meiryo UI" pitchFamily="50" charset="-128"/>
              </a:rPr>
              <a:t>法人）</a:t>
            </a:r>
            <a:endParaRPr lang="en-US" altLang="ja-JP" sz="1100" b="1" dirty="0">
              <a:solidFill>
                <a:prstClr val="white"/>
              </a:solidFill>
              <a:latin typeface="ＭＳ Ｐゴシック" charset="-128"/>
              <a:ea typeface="Meiryo UI" pitchFamily="50" charset="-128"/>
              <a:cs typeface="Meiryo UI" pitchFamily="50" charset="-128"/>
            </a:endParaRPr>
          </a:p>
        </p:txBody>
      </p:sp>
      <p:sp>
        <p:nvSpPr>
          <p:cNvPr id="4" name="スライド番号プレースホルダー 3">
            <a:extLst>
              <a:ext uri="{FF2B5EF4-FFF2-40B4-BE49-F238E27FC236}">
                <a16:creationId xmlns:a16="http://schemas.microsoft.com/office/drawing/2014/main" id="{C2FD9A68-7B23-499E-B842-B33C380C9D9D}"/>
              </a:ext>
            </a:extLst>
          </p:cNvPr>
          <p:cNvSpPr>
            <a:spLocks noGrp="1"/>
          </p:cNvSpPr>
          <p:nvPr>
            <p:ph type="sldNum" sz="quarter" idx="12"/>
          </p:nvPr>
        </p:nvSpPr>
        <p:spPr/>
        <p:txBody>
          <a:bodyPr/>
          <a:lstStyle/>
          <a:p>
            <a:fld id="{7791D223-6A27-4327-8087-FA06212A7E85}" type="slidenum">
              <a:rPr kumimoji="1" lang="ja-JP" altLang="en-US" sz="1600" smtClean="0">
                <a:solidFill>
                  <a:schemeClr val="tx1"/>
                </a:solidFill>
              </a:rPr>
              <a:t>33</a:t>
            </a:fld>
            <a:endParaRPr kumimoji="1" lang="ja-JP" altLang="en-US" sz="1600" dirty="0">
              <a:solidFill>
                <a:schemeClr val="tx1"/>
              </a:solidFill>
            </a:endParaRPr>
          </a:p>
        </p:txBody>
      </p:sp>
    </p:spTree>
    <p:extLst>
      <p:ext uri="{BB962C8B-B14F-4D97-AF65-F5344CB8AC3E}">
        <p14:creationId xmlns:p14="http://schemas.microsoft.com/office/powerpoint/2010/main" val="198942642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 2"/>
          <p:cNvGraphicFramePr>
            <a:graphicFrameLocks noGrp="1"/>
          </p:cNvGraphicFramePr>
          <p:nvPr/>
        </p:nvGraphicFramePr>
        <p:xfrm>
          <a:off x="3275856" y="3429000"/>
          <a:ext cx="162560" cy="281940"/>
        </p:xfrm>
        <a:graphic>
          <a:graphicData uri="http://schemas.openxmlformats.org/drawingml/2006/table">
            <a:tbl>
              <a:tblPr/>
              <a:tblGrid>
                <a:gridCol w="162560">
                  <a:extLst>
                    <a:ext uri="{9D8B030D-6E8A-4147-A177-3AD203B41FA5}">
                      <a16:colId xmlns:a16="http://schemas.microsoft.com/office/drawing/2014/main" val="20000"/>
                    </a:ext>
                  </a:extLst>
                </a:gridCol>
              </a:tblGrid>
              <a:tr h="274320">
                <a:tc>
                  <a:txBody>
                    <a:bodyPr/>
                    <a:lstStyle/>
                    <a:p>
                      <a:endParaRPr kumimoji="1" lang="ja-JP" altLang="en-US" sz="1400" dirty="0"/>
                    </a:p>
                  </a:txBody>
                  <a:tcPr marL="68580" marR="68580" marT="34290" marB="34290">
                    <a:lnL w="12700" cmpd="sng">
                      <a:noFill/>
                      <a:prstDash val="solid"/>
                    </a:lnL>
                    <a:lnR w="12700" cmpd="sng">
                      <a:noFill/>
                      <a:prstDash val="solid"/>
                    </a:lnR>
                    <a:lnT w="12700" cmpd="sng">
                      <a:noFill/>
                      <a:prstDash val="solid"/>
                    </a:lnT>
                    <a:lnB w="12700" cmpd="sng">
                      <a:noFill/>
                      <a:prstDash val="solid"/>
                    </a:lnB>
                  </a:tcPr>
                </a:tc>
                <a:extLst>
                  <a:ext uri="{0D108BD9-81ED-4DB2-BD59-A6C34878D82A}">
                    <a16:rowId xmlns:a16="http://schemas.microsoft.com/office/drawing/2014/main" val="10000"/>
                  </a:ext>
                </a:extLst>
              </a:tr>
            </a:tbl>
          </a:graphicData>
        </a:graphic>
      </p:graphicFrame>
      <p:sp>
        <p:nvSpPr>
          <p:cNvPr id="6" name="正方形/長方形 5">
            <a:extLst>
              <a:ext uri="{FF2B5EF4-FFF2-40B4-BE49-F238E27FC236}">
                <a16:creationId xmlns:a16="http://schemas.microsoft.com/office/drawing/2014/main" id="{A7A4786A-156E-4947-89F9-D5388FECFA35}"/>
              </a:ext>
            </a:extLst>
          </p:cNvPr>
          <p:cNvSpPr/>
          <p:nvPr/>
        </p:nvSpPr>
        <p:spPr>
          <a:xfrm>
            <a:off x="26497" y="44624"/>
            <a:ext cx="8333101" cy="369332"/>
          </a:xfrm>
          <a:prstGeom prst="rect">
            <a:avLst/>
          </a:prstGeom>
        </p:spPr>
        <p:txBody>
          <a:bodyPr wrap="square">
            <a:spAutoFit/>
          </a:bodyPr>
          <a:lstStyle/>
          <a:p>
            <a:pPr marL="252000" indent="-457200"/>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（３）出資法人等の改革</a:t>
            </a:r>
            <a:endParaRPr lang="en-US" altLang="ja-JP"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8" name="直線コネクタ 7">
            <a:extLst>
              <a:ext uri="{FF2B5EF4-FFF2-40B4-BE49-F238E27FC236}">
                <a16:creationId xmlns:a16="http://schemas.microsoft.com/office/drawing/2014/main" id="{5EE881F9-43C5-4687-85FA-E5868C77BBCE}"/>
              </a:ext>
            </a:extLst>
          </p:cNvPr>
          <p:cNvCxnSpPr/>
          <p:nvPr/>
        </p:nvCxnSpPr>
        <p:spPr>
          <a:xfrm>
            <a:off x="179512" y="404664"/>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9" name="正方形/長方形 15">
            <a:extLst>
              <a:ext uri="{FF2B5EF4-FFF2-40B4-BE49-F238E27FC236}">
                <a16:creationId xmlns:a16="http://schemas.microsoft.com/office/drawing/2014/main" id="{ACFA58E3-20CD-43F4-B569-4DDE110FBAF6}"/>
              </a:ext>
            </a:extLst>
          </p:cNvPr>
          <p:cNvSpPr>
            <a:spLocks noChangeArrowheads="1"/>
          </p:cNvSpPr>
          <p:nvPr/>
        </p:nvSpPr>
        <p:spPr bwMode="auto">
          <a:xfrm>
            <a:off x="129991" y="636486"/>
            <a:ext cx="8784976" cy="5209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fontAlgn="base">
              <a:lnSpc>
                <a:spcPts val="1350"/>
              </a:lnSpc>
              <a:spcBef>
                <a:spcPct val="0"/>
              </a:spcBef>
              <a:spcAft>
                <a:spcPct val="0"/>
              </a:spcAft>
            </a:pP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　地方独立行政法人</a:t>
            </a:r>
            <a:endParaRPr lang="en-US" altLang="ja-JP" sz="1200" b="1" dirty="0">
              <a:latin typeface="Meiryo UI" panose="020B0604030504040204" pitchFamily="50" charset="-128"/>
              <a:ea typeface="Meiryo UI" panose="020B0604030504040204" pitchFamily="50" charset="-128"/>
              <a:cs typeface="Meiryo UI" panose="020B0604030504040204" pitchFamily="50" charset="-128"/>
            </a:endParaRPr>
          </a:p>
          <a:p>
            <a:pPr fontAlgn="base">
              <a:lnSpc>
                <a:spcPts val="1350"/>
              </a:lnSpc>
              <a:spcBef>
                <a:spcPct val="0"/>
              </a:spcBef>
              <a:spcAft>
                <a:spcPct val="0"/>
              </a:spcAft>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　○　引き続き、大阪市の法人との統合等をめざします。</a:t>
            </a:r>
            <a:endParaRPr lang="en-US" altLang="ja-JP" sz="1050" dirty="0">
              <a:latin typeface="Meiryo UI" panose="020B0604030504040204" pitchFamily="50" charset="-128"/>
              <a:ea typeface="Meiryo UI" panose="020B0604030504040204" pitchFamily="50" charset="-128"/>
              <a:cs typeface="Meiryo UI" panose="020B0604030504040204" pitchFamily="50" charset="-128"/>
            </a:endParaRPr>
          </a:p>
          <a:p>
            <a:pPr fontAlgn="base">
              <a:lnSpc>
                <a:spcPts val="1350"/>
              </a:lnSpc>
              <a:spcBef>
                <a:spcPct val="0"/>
              </a:spcBef>
              <a:spcAft>
                <a:spcPct val="0"/>
              </a:spcAft>
            </a:pP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eaLnBrk="0" fontAlgn="base" hangingPunct="0">
              <a:lnSpc>
                <a:spcPts val="1275"/>
              </a:lnSpc>
              <a:spcBef>
                <a:spcPct val="0"/>
              </a:spcBef>
              <a:spcAft>
                <a:spcPct val="0"/>
              </a:spcAft>
              <a:defRPr/>
            </a:pP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＜これまでの経過＞</a:t>
            </a:r>
            <a:endParaRPr lang="ja-JP" altLang="ja-JP" sz="1400" dirty="0">
              <a:latin typeface="Meiryo UI" panose="020B0604030504040204" pitchFamily="50" charset="-128"/>
              <a:ea typeface="Meiryo UI" panose="020B0604030504040204" pitchFamily="50" charset="-128"/>
              <a:cs typeface="Meiryo UI" panose="020B0604030504040204" pitchFamily="50" charset="-128"/>
            </a:endParaRPr>
          </a:p>
          <a:p>
            <a:pPr eaLnBrk="0" fontAlgn="base" hangingPunct="0">
              <a:lnSpc>
                <a:spcPts val="1275"/>
              </a:lnSpc>
              <a:spcBef>
                <a:spcPct val="0"/>
              </a:spcBef>
              <a:spcAft>
                <a:spcPct val="0"/>
              </a:spcAft>
              <a:defRPr/>
            </a:pP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105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公立大学法人大阪　</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eaLnBrk="0" fontAlgn="base" hangingPunct="0">
              <a:lnSpc>
                <a:spcPts val="1275"/>
              </a:lnSpc>
              <a:spcBef>
                <a:spcPct val="0"/>
              </a:spcBef>
              <a:spcAft>
                <a:spcPct val="0"/>
              </a:spcAft>
              <a:defRPr/>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　　　　［平成</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17</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4</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月］公立大学法人大阪府立大学を設立</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eaLnBrk="0" fontAlgn="base" hangingPunct="0">
              <a:lnSpc>
                <a:spcPts val="1275"/>
              </a:lnSpc>
              <a:spcBef>
                <a:spcPct val="0"/>
              </a:spcBef>
              <a:spcAft>
                <a:spcPct val="0"/>
              </a:spcAft>
              <a:defRPr/>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　　　　［平成</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31</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4</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月］</a:t>
            </a:r>
            <a:r>
              <a:rPr lang="zh-CN" altLang="en-US" sz="1200" dirty="0">
                <a:latin typeface="Meiryo UI" panose="020B0604030504040204" pitchFamily="50" charset="-128"/>
                <a:ea typeface="Meiryo UI" panose="020B0604030504040204" pitchFamily="50" charset="-128"/>
                <a:cs typeface="Meiryo UI" panose="020B0604030504040204" pitchFamily="50" charset="-128"/>
              </a:rPr>
              <a:t>公立大学法人大阪府立大学</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と公立大学法人大阪</a:t>
            </a:r>
            <a:r>
              <a:rPr lang="zh-CN" altLang="en-US" sz="1200" dirty="0">
                <a:latin typeface="Meiryo UI" panose="020B0604030504040204" pitchFamily="50" charset="-128"/>
                <a:ea typeface="Meiryo UI" panose="020B0604030504040204" pitchFamily="50" charset="-128"/>
                <a:cs typeface="Meiryo UI" panose="020B0604030504040204" pitchFamily="50" charset="-128"/>
              </a:rPr>
              <a:t>市立大学</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とを法人統合し、</a:t>
            </a:r>
            <a:r>
              <a:rPr lang="zh-CN" altLang="en-US" sz="1200" dirty="0">
                <a:latin typeface="Meiryo UI" panose="020B0604030504040204" pitchFamily="50" charset="-128"/>
                <a:ea typeface="Meiryo UI" panose="020B0604030504040204" pitchFamily="50" charset="-128"/>
                <a:cs typeface="Meiryo UI" panose="020B0604030504040204" pitchFamily="50" charset="-128"/>
              </a:rPr>
              <a:t>公立大学法人大阪</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を設立</a:t>
            </a:r>
            <a:endParaRPr lang="en-US" altLang="ja-JP" sz="1200" strike="dblStrike" dirty="0">
              <a:latin typeface="Meiryo UI" panose="020B0604030504040204" pitchFamily="50" charset="-128"/>
              <a:ea typeface="Meiryo UI" panose="020B0604030504040204" pitchFamily="50" charset="-128"/>
              <a:cs typeface="Meiryo UI" panose="020B0604030504040204" pitchFamily="50" charset="-128"/>
            </a:endParaRPr>
          </a:p>
          <a:p>
            <a:pPr eaLnBrk="0" fontAlgn="base" hangingPunct="0">
              <a:lnSpc>
                <a:spcPts val="1275"/>
              </a:lnSpc>
              <a:spcBef>
                <a:spcPct val="0"/>
              </a:spcBef>
              <a:spcAft>
                <a:spcPct val="0"/>
              </a:spcAft>
              <a:defRPr/>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　　　　［令和 </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4</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年 </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4</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月］府立大学と市立大学とを大学統合し、大阪公立大学を開学</a:t>
            </a:r>
            <a:endParaRPr lang="en-US" altLang="ja-JP" sz="1200" strike="dblStrike" dirty="0">
              <a:latin typeface="Meiryo UI" panose="020B0604030504040204" pitchFamily="50" charset="-128"/>
              <a:ea typeface="Meiryo UI" panose="020B0604030504040204" pitchFamily="50" charset="-128"/>
              <a:cs typeface="Meiryo UI" panose="020B0604030504040204" pitchFamily="50" charset="-128"/>
            </a:endParaRPr>
          </a:p>
          <a:p>
            <a:pPr eaLnBrk="0" fontAlgn="base" hangingPunct="0">
              <a:lnSpc>
                <a:spcPts val="675"/>
              </a:lnSpc>
              <a:spcBef>
                <a:spcPct val="0"/>
              </a:spcBef>
              <a:spcAft>
                <a:spcPct val="0"/>
              </a:spcAft>
              <a:defRPr/>
            </a:pP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eaLnBrk="0" fontAlgn="base" hangingPunct="0">
              <a:lnSpc>
                <a:spcPts val="675"/>
              </a:lnSpc>
              <a:spcBef>
                <a:spcPct val="0"/>
              </a:spcBef>
              <a:spcAft>
                <a:spcPct val="0"/>
              </a:spcAft>
              <a:defRPr/>
            </a:pP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eaLnBrk="0" fontAlgn="base" hangingPunct="0">
              <a:lnSpc>
                <a:spcPts val="675"/>
              </a:lnSpc>
              <a:spcBef>
                <a:spcPct val="0"/>
              </a:spcBef>
              <a:spcAft>
                <a:spcPct val="0"/>
              </a:spcAft>
              <a:defRPr/>
            </a:pP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eaLnBrk="0" fontAlgn="base" hangingPunct="0">
              <a:lnSpc>
                <a:spcPts val="1275"/>
              </a:lnSpc>
              <a:spcBef>
                <a:spcPct val="0"/>
              </a:spcBef>
              <a:spcAft>
                <a:spcPct val="0"/>
              </a:spcAft>
              <a:defRPr/>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　　 地方独立行政法人大阪府立病院機構</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eaLnBrk="0" fontAlgn="base" hangingPunct="0">
              <a:lnSpc>
                <a:spcPts val="1275"/>
              </a:lnSpc>
              <a:spcBef>
                <a:spcPct val="0"/>
              </a:spcBef>
              <a:spcAft>
                <a:spcPct val="0"/>
              </a:spcAft>
              <a:defRPr/>
            </a:pPr>
            <a:r>
              <a:rPr lang="en-US" altLang="ja-JP" sz="12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　［平成</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18</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4</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月］　設立</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eaLnBrk="0" fontAlgn="base" hangingPunct="0">
              <a:lnSpc>
                <a:spcPts val="675"/>
              </a:lnSpc>
              <a:spcBef>
                <a:spcPct val="0"/>
              </a:spcBef>
              <a:spcAft>
                <a:spcPct val="0"/>
              </a:spcAft>
              <a:defRPr/>
            </a:pP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eaLnBrk="0" fontAlgn="base" hangingPunct="0">
              <a:lnSpc>
                <a:spcPts val="675"/>
              </a:lnSpc>
              <a:spcBef>
                <a:spcPct val="0"/>
              </a:spcBef>
              <a:spcAft>
                <a:spcPct val="0"/>
              </a:spcAft>
              <a:defRPr/>
            </a:pP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eaLnBrk="0" fontAlgn="base" hangingPunct="0">
              <a:lnSpc>
                <a:spcPts val="675"/>
              </a:lnSpc>
              <a:spcBef>
                <a:spcPct val="0"/>
              </a:spcBef>
              <a:spcAft>
                <a:spcPct val="0"/>
              </a:spcAft>
              <a:defRPr/>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eaLnBrk="0" fontAlgn="base" hangingPunct="0">
              <a:lnSpc>
                <a:spcPts val="1275"/>
              </a:lnSpc>
              <a:spcBef>
                <a:spcPct val="0"/>
              </a:spcBef>
              <a:spcAft>
                <a:spcPct val="0"/>
              </a:spcAft>
              <a:defRPr/>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　　 地方独立行政法人大阪産業技術研究所</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eaLnBrk="0" fontAlgn="base" hangingPunct="0">
              <a:lnSpc>
                <a:spcPts val="1275"/>
              </a:lnSpc>
              <a:spcBef>
                <a:spcPct val="0"/>
              </a:spcBef>
              <a:spcAft>
                <a:spcPct val="0"/>
              </a:spcAft>
              <a:defRPr/>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　　　　［平成</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24</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4</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月］（地独）大阪府立産業技術総合研究所を設立</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eaLnBrk="0" fontAlgn="base" hangingPunct="0">
              <a:lnSpc>
                <a:spcPts val="1275"/>
              </a:lnSpc>
              <a:spcBef>
                <a:spcPct val="0"/>
              </a:spcBef>
              <a:spcAft>
                <a:spcPct val="0"/>
              </a:spcAft>
              <a:defRPr/>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　　　　［平成</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29</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4</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月］（地独）大阪府立産業技術総合研究所と（地独）大阪市立工業研究所とを法人統合し、</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eaLnBrk="0" fontAlgn="base" hangingPunct="0">
              <a:lnSpc>
                <a:spcPts val="1275"/>
              </a:lnSpc>
              <a:spcBef>
                <a:spcPct val="0"/>
              </a:spcBef>
              <a:spcAft>
                <a:spcPct val="0"/>
              </a:spcAft>
              <a:defRPr/>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　　　　　　　　　　　　　　　　（地独）大阪産業技術研究所を設立</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eaLnBrk="0" fontAlgn="base" hangingPunct="0">
              <a:lnSpc>
                <a:spcPts val="675"/>
              </a:lnSpc>
              <a:spcBef>
                <a:spcPct val="0"/>
              </a:spcBef>
              <a:spcAft>
                <a:spcPct val="0"/>
              </a:spcAft>
              <a:defRPr/>
            </a:pP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eaLnBrk="0" fontAlgn="base" hangingPunct="0">
              <a:lnSpc>
                <a:spcPts val="675"/>
              </a:lnSpc>
              <a:spcBef>
                <a:spcPct val="0"/>
              </a:spcBef>
              <a:spcAft>
                <a:spcPct val="0"/>
              </a:spcAft>
              <a:defRPr/>
            </a:pP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eaLnBrk="0" fontAlgn="base" hangingPunct="0">
              <a:lnSpc>
                <a:spcPts val="675"/>
              </a:lnSpc>
              <a:spcBef>
                <a:spcPct val="0"/>
              </a:spcBef>
              <a:spcAft>
                <a:spcPct val="0"/>
              </a:spcAft>
              <a:defRPr/>
            </a:pP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eaLnBrk="0" fontAlgn="base" hangingPunct="0">
              <a:lnSpc>
                <a:spcPts val="1275"/>
              </a:lnSpc>
              <a:spcBef>
                <a:spcPct val="0"/>
              </a:spcBef>
              <a:spcAft>
                <a:spcPct val="0"/>
              </a:spcAft>
              <a:defRPr/>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　　 地方独立行政法人大阪府立環境農林水産総合研究所</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eaLnBrk="0" fontAlgn="base" hangingPunct="0">
              <a:lnSpc>
                <a:spcPts val="1275"/>
              </a:lnSpc>
              <a:spcBef>
                <a:spcPct val="0"/>
              </a:spcBef>
              <a:spcAft>
                <a:spcPct val="0"/>
              </a:spcAft>
              <a:defRPr/>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　　　　［平成</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24</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4</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月］ 設立</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eaLnBrk="0" fontAlgn="base" hangingPunct="0">
              <a:lnSpc>
                <a:spcPts val="675"/>
              </a:lnSpc>
              <a:spcBef>
                <a:spcPct val="0"/>
              </a:spcBef>
              <a:spcAft>
                <a:spcPct val="0"/>
              </a:spcAft>
              <a:defRPr/>
            </a:pP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eaLnBrk="0" fontAlgn="base" hangingPunct="0">
              <a:lnSpc>
                <a:spcPts val="675"/>
              </a:lnSpc>
              <a:spcBef>
                <a:spcPct val="0"/>
              </a:spcBef>
              <a:spcAft>
                <a:spcPct val="0"/>
              </a:spcAft>
              <a:defRPr/>
            </a:pP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eaLnBrk="0" fontAlgn="base" hangingPunct="0">
              <a:lnSpc>
                <a:spcPts val="675"/>
              </a:lnSpc>
              <a:spcBef>
                <a:spcPct val="0"/>
              </a:spcBef>
              <a:spcAft>
                <a:spcPct val="0"/>
              </a:spcAft>
              <a:defRPr/>
            </a:pP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eaLnBrk="0" fontAlgn="base" hangingPunct="0">
              <a:lnSpc>
                <a:spcPts val="1275"/>
              </a:lnSpc>
              <a:spcBef>
                <a:spcPct val="0"/>
              </a:spcBef>
              <a:spcAft>
                <a:spcPct val="0"/>
              </a:spcAft>
              <a:defRPr/>
            </a:pPr>
            <a:r>
              <a:rPr lang="en-US" altLang="ja-JP" sz="12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　地方独立行政法人大阪健康安全基盤研究所</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eaLnBrk="0" fontAlgn="base" hangingPunct="0">
              <a:lnSpc>
                <a:spcPts val="1275"/>
              </a:lnSpc>
              <a:spcBef>
                <a:spcPct val="0"/>
              </a:spcBef>
              <a:spcAft>
                <a:spcPct val="0"/>
              </a:spcAft>
              <a:defRPr/>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　　　　［平成</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29</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4</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月］ 設立（府立公衆衛生研究所と市立環境科学研究所衛生部門とを統合）</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eaLnBrk="0" fontAlgn="base" hangingPunct="0">
              <a:lnSpc>
                <a:spcPts val="1275"/>
              </a:lnSpc>
              <a:spcBef>
                <a:spcPct val="0"/>
              </a:spcBef>
              <a:spcAft>
                <a:spcPct val="0"/>
              </a:spcAft>
              <a:defRPr/>
            </a:pP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eaLnBrk="0" fontAlgn="base" hangingPunct="0">
              <a:lnSpc>
                <a:spcPts val="1275"/>
              </a:lnSpc>
              <a:spcBef>
                <a:spcPct val="0"/>
              </a:spcBef>
              <a:spcAft>
                <a:spcPct val="0"/>
              </a:spcAft>
              <a:defRPr/>
            </a:pP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eaLnBrk="0" fontAlgn="base" hangingPunct="0">
              <a:lnSpc>
                <a:spcPts val="1275"/>
              </a:lnSpc>
              <a:spcBef>
                <a:spcPct val="0"/>
              </a:spcBef>
              <a:spcAft>
                <a:spcPct val="0"/>
              </a:spcAft>
              <a:defRPr/>
            </a:pPr>
            <a:endParaRPr lang="en-US" altLang="ja-JP" sz="1200" b="1" dirty="0">
              <a:latin typeface="Meiryo UI" panose="020B0604030504040204" pitchFamily="50" charset="-128"/>
              <a:ea typeface="Meiryo UI" panose="020B0604030504040204" pitchFamily="50" charset="-128"/>
              <a:cs typeface="Meiryo UI" panose="020B0604030504040204" pitchFamily="50" charset="-128"/>
            </a:endParaRPr>
          </a:p>
          <a:p>
            <a:pPr eaLnBrk="0" fontAlgn="base" hangingPunct="0">
              <a:lnSpc>
                <a:spcPts val="1275"/>
              </a:lnSpc>
              <a:spcBef>
                <a:spcPct val="0"/>
              </a:spcBef>
              <a:spcAft>
                <a:spcPct val="0"/>
              </a:spcAft>
              <a:defRPr/>
            </a:pPr>
            <a:r>
              <a:rPr lang="ja-JP" altLang="en-US" sz="105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＜現在の取組み状況＞</a:t>
            </a:r>
            <a:endParaRPr lang="en-US" altLang="ja-JP" sz="1400" b="1" dirty="0">
              <a:latin typeface="Meiryo UI" panose="020B0604030504040204" pitchFamily="50" charset="-128"/>
              <a:ea typeface="Meiryo UI" panose="020B0604030504040204" pitchFamily="50" charset="-128"/>
              <a:cs typeface="Meiryo UI" panose="020B0604030504040204" pitchFamily="50" charset="-128"/>
            </a:endParaRPr>
          </a:p>
          <a:p>
            <a:pPr eaLnBrk="0" fontAlgn="base" hangingPunct="0">
              <a:lnSpc>
                <a:spcPts val="1275"/>
              </a:lnSpc>
              <a:spcBef>
                <a:spcPct val="0"/>
              </a:spcBef>
              <a:spcAft>
                <a:spcPct val="0"/>
              </a:spcAft>
              <a:defRPr/>
            </a:pPr>
            <a:r>
              <a:rPr lang="ja-JP" altLang="en-US" sz="105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（府市の地方独立行政法人の統合）</a:t>
            </a:r>
          </a:p>
          <a:p>
            <a:pPr eaLnBrk="0" fontAlgn="base" hangingPunct="0">
              <a:lnSpc>
                <a:spcPts val="1275"/>
              </a:lnSpc>
              <a:spcBef>
                <a:spcPct val="0"/>
              </a:spcBef>
              <a:spcAft>
                <a:spcPct val="0"/>
              </a:spcAft>
              <a:defRPr/>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　　　・　市及び府・市法人と連携を図り、府立病院機構、市民病院機構の法人統合に向けて検討を進める。</a:t>
            </a:r>
          </a:p>
        </p:txBody>
      </p:sp>
      <p:sp>
        <p:nvSpPr>
          <p:cNvPr id="2" name="スライド番号プレースホルダー 1">
            <a:extLst>
              <a:ext uri="{FF2B5EF4-FFF2-40B4-BE49-F238E27FC236}">
                <a16:creationId xmlns:a16="http://schemas.microsoft.com/office/drawing/2014/main" id="{CD6DD635-FEB2-4B42-B3AB-7432B9F79A22}"/>
              </a:ext>
            </a:extLst>
          </p:cNvPr>
          <p:cNvSpPr>
            <a:spLocks noGrp="1"/>
          </p:cNvSpPr>
          <p:nvPr>
            <p:ph type="sldNum" sz="quarter" idx="12"/>
          </p:nvPr>
        </p:nvSpPr>
        <p:spPr/>
        <p:txBody>
          <a:bodyPr/>
          <a:lstStyle/>
          <a:p>
            <a:fld id="{7791D223-6A27-4327-8087-FA06212A7E85}" type="slidenum">
              <a:rPr lang="ja-JP" altLang="en-US" smtClean="0"/>
              <a:pPr/>
              <a:t>34</a:t>
            </a:fld>
            <a:endParaRPr lang="ja-JP" altLang="en-US" dirty="0"/>
          </a:p>
        </p:txBody>
      </p:sp>
    </p:spTree>
    <p:extLst>
      <p:ext uri="{BB962C8B-B14F-4D97-AF65-F5344CB8AC3E}">
        <p14:creationId xmlns:p14="http://schemas.microsoft.com/office/powerpoint/2010/main" val="21530559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正方形/長方形 1"/>
          <p:cNvSpPr>
            <a:spLocks noChangeArrowheads="1"/>
          </p:cNvSpPr>
          <p:nvPr/>
        </p:nvSpPr>
        <p:spPr bwMode="auto">
          <a:xfrm>
            <a:off x="269524" y="1380256"/>
            <a:ext cx="281731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fontAlgn="base">
              <a:spcBef>
                <a:spcPct val="0"/>
              </a:spcBef>
              <a:spcAft>
                <a:spcPct val="0"/>
              </a:spcAft>
            </a:pPr>
            <a:r>
              <a:rPr lang="ja-JP" altLang="en-US" sz="1400" dirty="0">
                <a:solidFill>
                  <a:prstClr val="black"/>
                </a:solidFill>
              </a:rPr>
              <a:t>　　</a:t>
            </a: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ja-JP"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公の施設の点検状況</a:t>
            </a: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p>
        </p:txBody>
      </p:sp>
      <p:grpSp>
        <p:nvGrpSpPr>
          <p:cNvPr id="2051" name="グループ化 2"/>
          <p:cNvGrpSpPr>
            <a:grpSpLocks/>
          </p:cNvGrpSpPr>
          <p:nvPr/>
        </p:nvGrpSpPr>
        <p:grpSpPr bwMode="auto">
          <a:xfrm>
            <a:off x="656567" y="1858019"/>
            <a:ext cx="8121081" cy="4721333"/>
            <a:chOff x="398576" y="1319344"/>
            <a:chExt cx="8551384" cy="3954218"/>
          </a:xfrm>
        </p:grpSpPr>
        <p:sp>
          <p:nvSpPr>
            <p:cNvPr id="5" name="正方形/長方形 4"/>
            <p:cNvSpPr/>
            <p:nvPr/>
          </p:nvSpPr>
          <p:spPr>
            <a:xfrm>
              <a:off x="416386" y="1678096"/>
              <a:ext cx="2322091" cy="345103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just">
                <a:lnSpc>
                  <a:spcPts val="1500"/>
                </a:lnSpc>
                <a:defRPr/>
              </a:pPr>
              <a:r>
                <a:rPr lang="ja-JP" altLang="en-US" sz="1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○万国博覧会記念公園</a:t>
              </a:r>
              <a:endParaRPr lang="en-US" altLang="ja-JP" sz="1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defRPr/>
              </a:pPr>
              <a:r>
                <a:rPr lang="ja-JP" altLang="en-US" sz="1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○男女共同参画・青少年センター</a:t>
              </a:r>
              <a:endParaRPr lang="en-US" altLang="ja-JP" sz="1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defRPr/>
              </a:pPr>
              <a:r>
                <a:rPr lang="ja-JP" altLang="en-US" sz="1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○国際会議場</a:t>
              </a:r>
              <a:endParaRPr lang="en-US" altLang="ja-JP" sz="1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defRPr/>
              </a:pPr>
              <a:r>
                <a:rPr lang="ja-JP" altLang="ja-JP" sz="1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上方演芸資料館</a:t>
              </a:r>
              <a:endParaRPr lang="ja-JP" altLang="ja-JP" sz="1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defRPr/>
              </a:pPr>
              <a:r>
                <a:rPr lang="ja-JP" altLang="en-US" sz="1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○江之子島文化芸術創造センター</a:t>
              </a:r>
              <a:endParaRPr lang="en-US" altLang="ja-JP" sz="1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defRPr/>
              </a:pPr>
              <a:r>
                <a:rPr lang="ja-JP" altLang="ja-JP" sz="1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kern="100" dirty="0" err="1">
                  <a:solidFill>
                    <a:schemeClr val="tx1"/>
                  </a:solidFill>
                  <a:latin typeface="Meiryo UI" panose="020B0604030504040204" pitchFamily="50" charset="-128"/>
                  <a:ea typeface="Meiryo UI" panose="020B0604030504040204" pitchFamily="50" charset="-128"/>
                  <a:cs typeface="Meiryo UI" panose="020B0604030504040204" pitchFamily="50" charset="-128"/>
                </a:rPr>
                <a:t>障がい</a:t>
              </a:r>
              <a:r>
                <a:rPr lang="ja-JP" altLang="en-US" sz="1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者交流促進センター</a:t>
              </a:r>
              <a:endParaRPr lang="ja-JP" altLang="ja-JP" sz="1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defRPr/>
              </a:pPr>
              <a:r>
                <a:rPr lang="ja-JP" altLang="ja-JP" sz="1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稲スポーツセンター</a:t>
              </a:r>
              <a:endParaRPr lang="ja-JP" altLang="ja-JP" sz="1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defRPr/>
              </a:pPr>
              <a:r>
                <a:rPr lang="ja-JP" altLang="en-US" sz="1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○福祉情報コミュニケーションセンター</a:t>
              </a:r>
              <a:endParaRPr lang="en-US" altLang="ja-JP" sz="1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defRPr/>
              </a:pPr>
              <a:r>
                <a:rPr lang="ja-JP" altLang="ja-JP" sz="1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kern="100" dirty="0" err="1">
                  <a:solidFill>
                    <a:schemeClr val="tx1"/>
                  </a:solidFill>
                  <a:latin typeface="Meiryo UI" panose="020B0604030504040204" pitchFamily="50" charset="-128"/>
                  <a:ea typeface="Meiryo UI" panose="020B0604030504040204" pitchFamily="50" charset="-128"/>
                  <a:cs typeface="Meiryo UI" panose="020B0604030504040204" pitchFamily="50" charset="-128"/>
                </a:rPr>
                <a:t>障がい</a:t>
              </a:r>
              <a:r>
                <a:rPr lang="ja-JP" altLang="en-US" sz="1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者自立センター</a:t>
              </a:r>
              <a:endParaRPr lang="ja-JP" altLang="ja-JP" sz="1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defRPr/>
              </a:pPr>
              <a:r>
                <a:rPr lang="ja-JP" altLang="en-US" sz="1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○砂川厚生福祉センター</a:t>
              </a:r>
              <a:endParaRPr lang="en-US" altLang="ja-JP" sz="1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defRPr/>
              </a:pPr>
              <a:r>
                <a:rPr lang="ja-JP" altLang="ja-JP" sz="1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こんごう福祉センター</a:t>
              </a:r>
              <a:endParaRPr lang="en-US" altLang="ja-JP" sz="1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defRPr/>
              </a:pPr>
              <a:r>
                <a:rPr lang="ja-JP" altLang="en-US" sz="1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○青少年海洋センター</a:t>
              </a:r>
              <a:endParaRPr lang="en-US" altLang="ja-JP" sz="1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defRPr/>
              </a:pPr>
              <a:r>
                <a:rPr lang="ja-JP" altLang="ja-JP" sz="1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青少年海洋センター・ファミリー棟</a:t>
              </a:r>
              <a:endParaRPr lang="en-US" altLang="ja-JP" sz="1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defRPr/>
              </a:pPr>
              <a:r>
                <a:rPr lang="ja-JP" altLang="en-US" sz="1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○母子・父子福祉センター</a:t>
              </a:r>
              <a:endParaRPr lang="en-US" altLang="ja-JP" sz="1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defRPr/>
              </a:pPr>
              <a:r>
                <a:rPr lang="ja-JP" altLang="ja-JP" sz="1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修徳学院</a:t>
              </a:r>
              <a:endParaRPr lang="ja-JP" altLang="ja-JP" sz="1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defRPr/>
              </a:pPr>
              <a:r>
                <a:rPr lang="ja-JP" altLang="ja-JP" sz="1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子どもライフサポートセンター</a:t>
              </a:r>
              <a:endParaRPr lang="ja-JP" altLang="ja-JP" sz="1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defRPr/>
              </a:pPr>
              <a:r>
                <a:rPr lang="ja-JP" altLang="ja-JP" sz="1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女性自立支援センター（</a:t>
              </a:r>
              <a:r>
                <a:rPr lang="en-US" altLang="ja-JP" sz="1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1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寮）</a:t>
              </a:r>
              <a:endParaRPr lang="ja-JP" altLang="ja-JP" sz="1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defRPr/>
              </a:pPr>
              <a:r>
                <a:rPr lang="ja-JP" altLang="ja-JP" sz="1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中河内救命救急センター</a:t>
              </a:r>
              <a:endParaRPr lang="en-US" altLang="ja-JP" sz="1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defRPr/>
              </a:pPr>
              <a:r>
                <a:rPr lang="ja-JP" altLang="ja-JP" sz="1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労働センター</a:t>
              </a:r>
              <a:endParaRPr lang="ja-JP" altLang="ja-JP" sz="1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defRPr/>
              </a:pPr>
              <a:r>
                <a:rPr lang="ja-JP" altLang="ja-JP" sz="1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高等職業技術専門校（</a:t>
              </a:r>
              <a:r>
                <a:rPr lang="en-US" altLang="ja-JP" sz="1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4</a:t>
              </a:r>
              <a:r>
                <a:rPr lang="ja-JP" altLang="en-US" sz="1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校）</a:t>
              </a:r>
              <a:endParaRPr lang="en-US" altLang="ja-JP" sz="1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defRPr/>
              </a:pPr>
              <a:endParaRPr lang="ja-JP" altLang="ja-JP" sz="1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defRPr/>
              </a:pPr>
              <a:endParaRPr lang="ja-JP" altLang="ja-JP" sz="1000" kern="100" dirty="0">
                <a:solidFill>
                  <a:schemeClr val="tx1"/>
                </a:solidFill>
                <a:ea typeface="ＭＳ 明朝"/>
                <a:cs typeface="Times New Roman"/>
              </a:endParaRPr>
            </a:p>
            <a:p>
              <a:pPr algn="just">
                <a:lnSpc>
                  <a:spcPts val="1500"/>
                </a:lnSpc>
                <a:defRPr/>
              </a:pPr>
              <a:endParaRPr lang="ja-JP" altLang="ja-JP" sz="1000" kern="100" dirty="0">
                <a:solidFill>
                  <a:prstClr val="white"/>
                </a:solidFill>
                <a:ea typeface="ＭＳ 明朝"/>
                <a:cs typeface="Times New Roman"/>
              </a:endParaRPr>
            </a:p>
            <a:p>
              <a:pPr algn="ctr">
                <a:lnSpc>
                  <a:spcPts val="1500"/>
                </a:lnSpc>
                <a:defRPr/>
              </a:pPr>
              <a:r>
                <a:rPr lang="en-US" sz="1000" kern="100" dirty="0">
                  <a:solidFill>
                    <a:srgbClr val="000000"/>
                  </a:solidFill>
                  <a:latin typeface="ＭＳ ゴシック"/>
                  <a:ea typeface="ＭＳ 明朝"/>
                  <a:cs typeface="Times New Roman"/>
                </a:rPr>
                <a:t> </a:t>
              </a:r>
              <a:endParaRPr lang="ja-JP" altLang="en-US" sz="1000" kern="100" dirty="0">
                <a:solidFill>
                  <a:prstClr val="white"/>
                </a:solidFill>
                <a:ea typeface="ＭＳ 明朝"/>
                <a:cs typeface="Times New Roman"/>
              </a:endParaRPr>
            </a:p>
          </p:txBody>
        </p:sp>
        <p:sp>
          <p:nvSpPr>
            <p:cNvPr id="6" name="正方形/長方形 5"/>
            <p:cNvSpPr/>
            <p:nvPr/>
          </p:nvSpPr>
          <p:spPr>
            <a:xfrm>
              <a:off x="2548911" y="1662253"/>
              <a:ext cx="1946423" cy="35212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just">
                <a:lnSpc>
                  <a:spcPts val="1500"/>
                </a:lnSpc>
                <a:defRPr/>
              </a:pPr>
              <a:r>
                <a:rPr lang="ja-JP" altLang="en-US" sz="1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○府民の森（</a:t>
              </a:r>
              <a:r>
                <a:rPr lang="en-US" altLang="ja-JP" sz="1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9</a:t>
              </a:r>
              <a:r>
                <a:rPr lang="ja-JP" altLang="en-US" sz="1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園地）</a:t>
              </a:r>
              <a:endParaRPr lang="en-US" altLang="ja-JP" sz="1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defRPr/>
              </a:pPr>
              <a:r>
                <a:rPr lang="ja-JP" altLang="en-US" sz="1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○金剛登山道駐車場</a:t>
              </a:r>
              <a:endParaRPr lang="en-US" altLang="ja-JP" sz="1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defRPr/>
              </a:pPr>
              <a:r>
                <a:rPr lang="ja-JP" altLang="en-US" sz="1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○花の文化園</a:t>
              </a:r>
              <a:endParaRPr lang="en-US" altLang="ja-JP" sz="1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defRPr/>
              </a:pPr>
              <a:r>
                <a:rPr lang="ja-JP" altLang="en-US" sz="1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○農業公園</a:t>
              </a:r>
              <a:endParaRPr lang="en-US" altLang="ja-JP" sz="1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defRPr/>
              </a:pPr>
              <a:r>
                <a:rPr lang="ja-JP" altLang="en-US" sz="1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○中央卸売市場</a:t>
              </a:r>
              <a:endParaRPr lang="ja-JP" altLang="ja-JP" sz="1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defRPr/>
              </a:pPr>
              <a:r>
                <a:rPr lang="ja-JP" altLang="ja-JP" sz="1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狭山池博物館</a:t>
              </a:r>
              <a:endParaRPr lang="ja-JP" altLang="ja-JP" sz="1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defRPr/>
              </a:pPr>
              <a:r>
                <a:rPr lang="ja-JP" altLang="en-US" sz="1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○府営公園（</a:t>
              </a:r>
              <a:r>
                <a:rPr lang="en-US" altLang="ja-JP" sz="1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19</a:t>
              </a:r>
              <a:r>
                <a:rPr lang="ja-JP" altLang="en-US" sz="1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公園）</a:t>
              </a:r>
              <a:endParaRPr lang="en-US" altLang="ja-JP" sz="1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defRPr/>
              </a:pPr>
              <a:r>
                <a:rPr lang="ja-JP" altLang="en-US" sz="1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○港湾施設</a:t>
              </a:r>
              <a:endParaRPr lang="en-US" altLang="ja-JP" sz="1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defRPr/>
              </a:pPr>
              <a:r>
                <a:rPr lang="ja-JP" altLang="ja-JP" sz="1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門真スポーツセンター</a:t>
              </a:r>
              <a:endParaRPr lang="en-US" altLang="ja-JP" sz="1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defRPr/>
              </a:pPr>
              <a:r>
                <a:rPr lang="ja-JP" altLang="ja-JP" sz="1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○体育会館</a:t>
              </a:r>
              <a:endParaRPr lang="en-US" altLang="ja-JP" sz="1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defRPr/>
              </a:pPr>
              <a:r>
                <a:rPr lang="ja-JP" altLang="ja-JP" sz="1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○臨海スポーツセンター</a:t>
              </a:r>
              <a:endParaRPr lang="en-US" altLang="ja-JP" sz="1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defRPr/>
              </a:pPr>
              <a:r>
                <a:rPr lang="ja-JP" altLang="ja-JP" sz="1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○漕艇センター</a:t>
              </a:r>
              <a:endParaRPr lang="en-US" altLang="ja-JP" sz="1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defRPr/>
              </a:pPr>
              <a:r>
                <a:rPr lang="ja-JP" altLang="ja-JP" sz="1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少年自然の家</a:t>
              </a:r>
              <a:endParaRPr lang="ja-JP" altLang="ja-JP" sz="1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defRPr/>
              </a:pPr>
              <a:r>
                <a:rPr lang="ja-JP" altLang="en-US" sz="1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○中央図書館</a:t>
              </a:r>
              <a:endParaRPr lang="en-US" altLang="ja-JP" sz="1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defRPr/>
              </a:pPr>
              <a:r>
                <a:rPr lang="ja-JP" altLang="ja-JP" sz="1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中之島図書館</a:t>
              </a:r>
              <a:endParaRPr lang="ja-JP" altLang="ja-JP" sz="1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defRPr/>
              </a:pPr>
              <a:r>
                <a:rPr lang="ja-JP" altLang="ja-JP" sz="1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○弥生文化博物館</a:t>
              </a:r>
            </a:p>
            <a:p>
              <a:pPr algn="just">
                <a:lnSpc>
                  <a:spcPts val="1500"/>
                </a:lnSpc>
                <a:defRPr/>
              </a:pPr>
              <a:r>
                <a:rPr lang="ja-JP" altLang="ja-JP" sz="1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近</a:t>
              </a:r>
              <a:r>
                <a:rPr lang="ja-JP" altLang="en-US" sz="1000" kern="100" dirty="0" err="1">
                  <a:solidFill>
                    <a:schemeClr val="tx1"/>
                  </a:solidFill>
                  <a:latin typeface="Meiryo UI" panose="020B0604030504040204" pitchFamily="50" charset="-128"/>
                  <a:ea typeface="Meiryo UI" panose="020B0604030504040204" pitchFamily="50" charset="-128"/>
                  <a:cs typeface="Meiryo UI" panose="020B0604030504040204" pitchFamily="50" charset="-128"/>
                </a:rPr>
                <a:t>つ</a:t>
              </a:r>
              <a:r>
                <a:rPr lang="ja-JP" altLang="en-US" sz="1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飛鳥博物館</a:t>
              </a:r>
              <a:endParaRPr lang="en-US" altLang="ja-JP" sz="1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defRPr/>
              </a:pPr>
              <a:r>
                <a:rPr lang="ja-JP" altLang="en-US" sz="1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○近</a:t>
              </a:r>
              <a:r>
                <a:rPr lang="ja-JP" altLang="en-US" sz="1000" kern="100" dirty="0" err="1">
                  <a:solidFill>
                    <a:schemeClr val="tx1"/>
                  </a:solidFill>
                  <a:latin typeface="Meiryo UI" panose="020B0604030504040204" pitchFamily="50" charset="-128"/>
                  <a:ea typeface="Meiryo UI" panose="020B0604030504040204" pitchFamily="50" charset="-128"/>
                  <a:cs typeface="Meiryo UI" panose="020B0604030504040204" pitchFamily="50" charset="-128"/>
                </a:rPr>
                <a:t>つ</a:t>
              </a:r>
              <a:r>
                <a:rPr lang="ja-JP" altLang="en-US" sz="1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飛鳥風土記の丘</a:t>
              </a:r>
              <a:endParaRPr lang="en-US" altLang="ja-JP" sz="1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defRPr/>
              </a:pPr>
              <a:endParaRPr lang="en-US" altLang="ja-JP" sz="1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defRPr/>
              </a:pPr>
              <a:r>
                <a:rPr lang="ja-JP" altLang="en-US" sz="1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＋府営住宅（</a:t>
              </a:r>
              <a:r>
                <a:rPr lang="en-US" altLang="ja-JP" sz="1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303</a:t>
              </a:r>
              <a:r>
                <a:rPr lang="ja-JP" altLang="en-US" sz="1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団地）</a:t>
              </a:r>
              <a:endParaRPr lang="en-US" altLang="ja-JP" sz="1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defRPr/>
              </a:pPr>
              <a:r>
                <a:rPr lang="ja-JP" altLang="en-US"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公表時点</a:t>
              </a:r>
              <a:endParaRPr lang="en-US" altLang="ja-JP"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defRPr/>
              </a:pPr>
              <a:endParaRPr lang="en-US" altLang="ja-JP"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defRPr/>
              </a:pPr>
              <a:endParaRPr lang="en-US" altLang="ja-JP"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defRPr/>
              </a:pPr>
              <a:endParaRPr lang="en-US" altLang="ja-JP" sz="1000" kern="100" dirty="0">
                <a:solidFill>
                  <a:prstClr val="black"/>
                </a:solidFill>
                <a:ea typeface="ＭＳ ゴシック"/>
                <a:cs typeface="Times New Roman"/>
              </a:endParaRPr>
            </a:p>
            <a:p>
              <a:pPr algn="just">
                <a:lnSpc>
                  <a:spcPts val="1500"/>
                </a:lnSpc>
                <a:defRPr/>
              </a:pPr>
              <a:endParaRPr lang="en-US" altLang="ja-JP" sz="1000" kern="100" dirty="0">
                <a:solidFill>
                  <a:prstClr val="black"/>
                </a:solidFill>
                <a:ea typeface="ＭＳ ゴシック"/>
                <a:cs typeface="Times New Roman"/>
              </a:endParaRPr>
            </a:p>
            <a:p>
              <a:pPr algn="just">
                <a:lnSpc>
                  <a:spcPts val="1500"/>
                </a:lnSpc>
                <a:defRPr/>
              </a:pPr>
              <a:endParaRPr lang="ja-JP" altLang="ja-JP" sz="1000" kern="100" dirty="0">
                <a:solidFill>
                  <a:prstClr val="white"/>
                </a:solidFill>
                <a:ea typeface="ＭＳ 明朝"/>
                <a:cs typeface="Times New Roman"/>
              </a:endParaRPr>
            </a:p>
            <a:p>
              <a:pPr algn="just">
                <a:lnSpc>
                  <a:spcPts val="1500"/>
                </a:lnSpc>
                <a:defRPr/>
              </a:pPr>
              <a:endParaRPr lang="ja-JP" altLang="en-US" sz="1000" kern="100" dirty="0">
                <a:solidFill>
                  <a:prstClr val="white"/>
                </a:solidFill>
                <a:ea typeface="ＭＳ 明朝"/>
                <a:cs typeface="Times New Roman"/>
              </a:endParaRPr>
            </a:p>
          </p:txBody>
        </p:sp>
        <p:sp>
          <p:nvSpPr>
            <p:cNvPr id="7" name="角丸四角形 6"/>
            <p:cNvSpPr/>
            <p:nvPr/>
          </p:nvSpPr>
          <p:spPr>
            <a:xfrm>
              <a:off x="398576" y="1467691"/>
              <a:ext cx="3903757" cy="3805871"/>
            </a:xfrm>
            <a:prstGeom prst="roundRect">
              <a:avLst>
                <a:gd name="adj" fmla="val 9167"/>
              </a:avLst>
            </a:prstGeom>
            <a:noFill/>
            <a:ln w="38100"/>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solidFill>
                  <a:prstClr val="white"/>
                </a:solidFill>
              </a:endParaRPr>
            </a:p>
          </p:txBody>
        </p:sp>
        <p:sp>
          <p:nvSpPr>
            <p:cNvPr id="4" name="正方形/長方形 3"/>
            <p:cNvSpPr/>
            <p:nvPr/>
          </p:nvSpPr>
          <p:spPr>
            <a:xfrm>
              <a:off x="1648514" y="1320867"/>
              <a:ext cx="1326907" cy="27432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400"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公の施設</a:t>
              </a:r>
              <a:endParaRPr lang="ja-JP" altLang="en-US" sz="1400" kern="100"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角丸四角形 10"/>
            <p:cNvSpPr/>
            <p:nvPr/>
          </p:nvSpPr>
          <p:spPr>
            <a:xfrm>
              <a:off x="5125755" y="1467691"/>
              <a:ext cx="3824205" cy="3805871"/>
            </a:xfrm>
            <a:prstGeom prst="roundRect">
              <a:avLst>
                <a:gd name="adj" fmla="val 5190"/>
              </a:avLst>
            </a:prstGeom>
            <a:noFill/>
            <a:ln w="38100" cap="flat" cmpd="sng" algn="ctr">
              <a:solidFill>
                <a:srgbClr val="4F81BD">
                  <a:shade val="50000"/>
                </a:srgbClr>
              </a:solidFill>
              <a:prstDash val="solid"/>
            </a:ln>
            <a:effectLst>
              <a:outerShdw blurRad="50800" dist="38100" dir="2700000" algn="tl" rotWithShape="0">
                <a:prstClr val="black">
                  <a:alpha val="40000"/>
                </a:prstClr>
              </a:outerShdw>
            </a:effectLst>
          </p:spPr>
          <p:txBody>
            <a:bodyPr/>
            <a:lstStyle/>
            <a:p>
              <a:pPr indent="114300">
                <a:defRPr/>
              </a:pPr>
              <a:r>
                <a:rPr lang="en-US" sz="900" kern="100" dirty="0">
                  <a:solidFill>
                    <a:prstClr val="black"/>
                  </a:solidFill>
                  <a:latin typeface="ＭＳ ゴシック"/>
                  <a:ea typeface="ＭＳ 明朝"/>
                  <a:cs typeface="Times New Roman"/>
                </a:rPr>
                <a:t> </a:t>
              </a:r>
              <a:endParaRPr lang="ja-JP" altLang="en-US" sz="1050" kern="100" dirty="0">
                <a:solidFill>
                  <a:prstClr val="black"/>
                </a:solidFill>
                <a:latin typeface="Century"/>
                <a:ea typeface="ＭＳ 明朝"/>
                <a:cs typeface="Times New Roman"/>
              </a:endParaRPr>
            </a:p>
          </p:txBody>
        </p:sp>
        <p:sp>
          <p:nvSpPr>
            <p:cNvPr id="13" name="正方形/長方形 12"/>
            <p:cNvSpPr/>
            <p:nvPr/>
          </p:nvSpPr>
          <p:spPr>
            <a:xfrm>
              <a:off x="5652644" y="1319344"/>
              <a:ext cx="2802167" cy="274323"/>
            </a:xfrm>
            <a:prstGeom prst="rect">
              <a:avLst/>
            </a:prstGeom>
            <a:solidFill>
              <a:sysClr val="window" lastClr="FFFFFF"/>
            </a:solidFill>
            <a:ln w="25400" cap="flat" cmpd="sng" algn="ctr">
              <a:solidFill>
                <a:srgbClr val="4F81BD">
                  <a:shade val="50000"/>
                </a:srgbClr>
              </a:solidFill>
              <a:prstDash val="solid"/>
            </a:ln>
            <a:effectLst/>
          </p:spPr>
          <p:txBody>
            <a:bodyPr anchor="ctr"/>
            <a:lstStyle/>
            <a:p>
              <a:pPr algn="ctr">
                <a:defRPr/>
              </a:pPr>
              <a:r>
                <a:rPr lang="ja-JP" altLang="en-US" sz="14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重点的に取組みを進める施設</a:t>
              </a:r>
            </a:p>
          </p:txBody>
        </p:sp>
        <p:sp>
          <p:nvSpPr>
            <p:cNvPr id="2062" name="右矢印 14"/>
            <p:cNvSpPr>
              <a:spLocks noChangeArrowheads="1"/>
            </p:cNvSpPr>
            <p:nvPr/>
          </p:nvSpPr>
          <p:spPr bwMode="auto">
            <a:xfrm>
              <a:off x="4499932" y="2535885"/>
              <a:ext cx="371437" cy="1617804"/>
            </a:xfrm>
            <a:prstGeom prst="rightArrow">
              <a:avLst>
                <a:gd name="adj1" fmla="val 47944"/>
                <a:gd name="adj2" fmla="val 50000"/>
              </a:avLst>
            </a:prstGeom>
            <a:solidFill>
              <a:srgbClr val="4F81BD"/>
            </a:solidFill>
            <a:ln w="25400" algn="ctr">
              <a:solidFill>
                <a:srgbClr val="385D8A"/>
              </a:solidFill>
              <a:miter lim="800000"/>
              <a:headEnd/>
              <a:tailEnd/>
            </a:ln>
          </p:spPr>
          <p:txBody>
            <a:bodyPr anchor="ctr"/>
            <a:lstStyle/>
            <a:p>
              <a:pPr fontAlgn="base">
                <a:spcBef>
                  <a:spcPct val="0"/>
                </a:spcBef>
                <a:spcAft>
                  <a:spcPct val="0"/>
                </a:spcAft>
              </a:pPr>
              <a:endParaRPr lang="ja-JP" altLang="en-US">
                <a:solidFill>
                  <a:prstClr val="black"/>
                </a:solidFill>
              </a:endParaRPr>
            </a:p>
          </p:txBody>
        </p:sp>
      </p:grpSp>
      <p:sp>
        <p:nvSpPr>
          <p:cNvPr id="2053" name="正方形/長方形 15"/>
          <p:cNvSpPr>
            <a:spLocks noChangeArrowheads="1"/>
          </p:cNvSpPr>
          <p:nvPr/>
        </p:nvSpPr>
        <p:spPr bwMode="auto">
          <a:xfrm>
            <a:off x="372219" y="568132"/>
            <a:ext cx="8577953" cy="762773"/>
          </a:xfrm>
          <a:prstGeom prst="rect">
            <a:avLst/>
          </a:prstGeom>
          <a:noFill/>
          <a:ln>
            <a:noFill/>
          </a:ln>
        </p:spPr>
        <p:txBody>
          <a:bodyPr wrap="square">
            <a:spAutoFit/>
          </a:bodyPr>
          <a:lstStyle/>
          <a:p>
            <a:pPr fontAlgn="base">
              <a:lnSpc>
                <a:spcPts val="1800"/>
              </a:lnSpc>
              <a:spcBef>
                <a:spcPct val="0"/>
              </a:spcBef>
              <a:spcAft>
                <a:spcPct val="0"/>
              </a:spcAft>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公の施設（</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68</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施設（府営住宅を除く）＋府営住宅</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303</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団地）について、これまでの取組みの進捗状況や社会情 </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fontAlgn="base">
              <a:lnSpc>
                <a:spcPts val="1800"/>
              </a:lnSpc>
              <a:spcBef>
                <a:spcPct val="0"/>
              </a:spcBef>
              <a:spcAft>
                <a:spcPct val="0"/>
              </a:spcAft>
            </a:pPr>
            <a:r>
              <a:rPr lang="en-US" altLang="ja-JP"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勢の変化を踏まえた点検を実施し、令和</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6</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年度については、</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23</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施設について重点的に取組みを進めていきます。</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fontAlgn="base">
              <a:lnSpc>
                <a:spcPts val="1800"/>
              </a:lnSpc>
              <a:spcBef>
                <a:spcPct val="0"/>
              </a:spcBef>
              <a:spcAft>
                <a:spcPct val="0"/>
              </a:spcAft>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その他の施設についても、「ファシリティマネジメント基本方針」に基づく総量最適化等の観点から、点検を行います。　</a:t>
            </a:r>
          </a:p>
        </p:txBody>
      </p:sp>
      <p:sp>
        <p:nvSpPr>
          <p:cNvPr id="23" name="正方形/長方形 22"/>
          <p:cNvSpPr/>
          <p:nvPr/>
        </p:nvSpPr>
        <p:spPr>
          <a:xfrm>
            <a:off x="170511" y="89338"/>
            <a:ext cx="8136904" cy="369332"/>
          </a:xfrm>
          <a:prstGeom prst="rect">
            <a:avLst/>
          </a:prstGeom>
        </p:spPr>
        <p:txBody>
          <a:bodyPr wrap="square">
            <a:spAutoFit/>
          </a:bodyPr>
          <a:lstStyle/>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（４）公の施設の改革</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8" name="直線コネクタ 17"/>
          <p:cNvCxnSpPr/>
          <p:nvPr/>
        </p:nvCxnSpPr>
        <p:spPr>
          <a:xfrm>
            <a:off x="179512" y="477252"/>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17" name="正方形/長方形 16"/>
          <p:cNvSpPr/>
          <p:nvPr/>
        </p:nvSpPr>
        <p:spPr bwMode="auto">
          <a:xfrm>
            <a:off x="5463562" y="2362686"/>
            <a:ext cx="3023871" cy="3464713"/>
          </a:xfrm>
          <a:prstGeom prst="rect">
            <a:avLst/>
          </a:prstGeom>
          <a:noFill/>
          <a:ln w="25400" cap="flat" cmpd="sng" algn="ctr">
            <a:noFill/>
            <a:prstDash val="solid"/>
          </a:ln>
          <a:effectLst/>
        </p:spPr>
        <p:txBody>
          <a:bodyPr/>
          <a:lstStyle/>
          <a:p>
            <a:pPr>
              <a:lnSpc>
                <a:spcPts val="4000"/>
              </a:lnSpc>
              <a:defRPr/>
            </a:pPr>
            <a:r>
              <a:rPr lang="ja-JP" altLang="en-US" sz="1300" kern="100" dirty="0">
                <a:latin typeface="Meiryo UI" panose="020B0604030504040204" pitchFamily="50" charset="-128"/>
                <a:ea typeface="Meiryo UI" panose="020B0604030504040204" pitchFamily="50" charset="-128"/>
                <a:cs typeface="Meiryo UI" panose="020B0604030504040204" pitchFamily="50" charset="-128"/>
              </a:rPr>
              <a:t>○　青少年海洋センター</a:t>
            </a:r>
            <a:endParaRPr lang="en-US" altLang="ja-JP" sz="1300" kern="100" dirty="0">
              <a:latin typeface="Meiryo UI" panose="020B0604030504040204" pitchFamily="50" charset="-128"/>
              <a:ea typeface="Meiryo UI" panose="020B0604030504040204" pitchFamily="50" charset="-128"/>
              <a:cs typeface="Meiryo UI" panose="020B0604030504040204" pitchFamily="50" charset="-128"/>
            </a:endParaRPr>
          </a:p>
          <a:p>
            <a:pPr>
              <a:lnSpc>
                <a:spcPts val="4000"/>
              </a:lnSpc>
              <a:defRPr/>
            </a:pPr>
            <a:r>
              <a:rPr lang="ja-JP" altLang="en-US" sz="1300" kern="100" dirty="0">
                <a:latin typeface="Meiryo UI" panose="020B0604030504040204" pitchFamily="50" charset="-128"/>
                <a:ea typeface="Meiryo UI" panose="020B0604030504040204" pitchFamily="50" charset="-128"/>
                <a:cs typeface="Meiryo UI" panose="020B0604030504040204" pitchFamily="50" charset="-128"/>
              </a:rPr>
              <a:t>○　青少年海洋センター・ファミリー棟</a:t>
            </a:r>
            <a:endParaRPr lang="en-US" altLang="ja-JP" sz="1300" kern="100" dirty="0">
              <a:latin typeface="Meiryo UI" panose="020B0604030504040204" pitchFamily="50" charset="-128"/>
              <a:ea typeface="Meiryo UI" panose="020B0604030504040204" pitchFamily="50" charset="-128"/>
              <a:cs typeface="Meiryo UI" panose="020B0604030504040204" pitchFamily="50" charset="-128"/>
            </a:endParaRPr>
          </a:p>
          <a:p>
            <a:pPr>
              <a:lnSpc>
                <a:spcPts val="4000"/>
              </a:lnSpc>
              <a:defRPr/>
            </a:pPr>
            <a:r>
              <a:rPr lang="ja-JP" altLang="en-US" sz="1300" kern="100" dirty="0">
                <a:latin typeface="Meiryo UI" panose="020B0604030504040204" pitchFamily="50" charset="-128"/>
                <a:ea typeface="Meiryo UI" panose="020B0604030504040204" pitchFamily="50" charset="-128"/>
                <a:cs typeface="Meiryo UI" panose="020B0604030504040204" pitchFamily="50" charset="-128"/>
              </a:rPr>
              <a:t>○　</a:t>
            </a:r>
            <a:r>
              <a:rPr lang="ja-JP" altLang="ja-JP" sz="1300" kern="100" dirty="0">
                <a:latin typeface="Meiryo UI" panose="020B0604030504040204" pitchFamily="50" charset="-128"/>
                <a:ea typeface="Meiryo UI" panose="020B0604030504040204" pitchFamily="50" charset="-128"/>
                <a:cs typeface="Meiryo UI" panose="020B0604030504040204" pitchFamily="50" charset="-128"/>
              </a:rPr>
              <a:t>中河内救命救急センター</a:t>
            </a:r>
            <a:endParaRPr lang="en-US" altLang="ja-JP" sz="1300" kern="100" dirty="0">
              <a:latin typeface="Meiryo UI" panose="020B0604030504040204" pitchFamily="50" charset="-128"/>
              <a:ea typeface="Meiryo UI" panose="020B0604030504040204" pitchFamily="50" charset="-128"/>
              <a:cs typeface="Meiryo UI" panose="020B0604030504040204" pitchFamily="50" charset="-128"/>
            </a:endParaRPr>
          </a:p>
          <a:p>
            <a:pPr>
              <a:lnSpc>
                <a:spcPts val="4000"/>
              </a:lnSpc>
              <a:defRPr/>
            </a:pPr>
            <a:r>
              <a:rPr lang="ja-JP" altLang="en-US" sz="1300" kern="100" dirty="0">
                <a:latin typeface="Meiryo UI" panose="020B0604030504040204" pitchFamily="50" charset="-128"/>
                <a:ea typeface="Meiryo UI" panose="020B0604030504040204" pitchFamily="50" charset="-128"/>
                <a:cs typeface="Meiryo UI" panose="020B0604030504040204" pitchFamily="50" charset="-128"/>
              </a:rPr>
              <a:t>○　中央卸売市場</a:t>
            </a:r>
            <a:endParaRPr lang="en-US" altLang="ja-JP" sz="1300" kern="1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4000"/>
              </a:lnSpc>
              <a:defRPr/>
            </a:pPr>
            <a:r>
              <a:rPr lang="ja-JP" altLang="en-US" sz="1300" kern="100" dirty="0">
                <a:latin typeface="Meiryo UI" panose="020B0604030504040204" pitchFamily="50" charset="-128"/>
                <a:ea typeface="Meiryo UI" panose="020B0604030504040204" pitchFamily="50" charset="-128"/>
                <a:cs typeface="Meiryo UI" panose="020B0604030504040204" pitchFamily="50" charset="-128"/>
              </a:rPr>
              <a:t>○　府営公園（</a:t>
            </a:r>
            <a:r>
              <a:rPr lang="en-US" altLang="ja-JP" sz="1300" kern="100" dirty="0">
                <a:latin typeface="Meiryo UI" panose="020B0604030504040204" pitchFamily="50" charset="-128"/>
                <a:ea typeface="Meiryo UI" panose="020B0604030504040204" pitchFamily="50" charset="-128"/>
                <a:cs typeface="Meiryo UI" panose="020B0604030504040204" pitchFamily="50" charset="-128"/>
              </a:rPr>
              <a:t>18</a:t>
            </a:r>
            <a:r>
              <a:rPr lang="ja-JP" altLang="en-US" sz="1300" kern="100" dirty="0">
                <a:latin typeface="Meiryo UI" panose="020B0604030504040204" pitchFamily="50" charset="-128"/>
                <a:ea typeface="Meiryo UI" panose="020B0604030504040204" pitchFamily="50" charset="-128"/>
                <a:cs typeface="Meiryo UI" panose="020B0604030504040204" pitchFamily="50" charset="-128"/>
              </a:rPr>
              <a:t>公園）</a:t>
            </a:r>
            <a:endParaRPr lang="en-US" altLang="ja-JP" sz="1300" kern="1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pPr lvl="0">
              <a:lnSpc>
                <a:spcPts val="4000"/>
              </a:lnSpc>
              <a:defRPr/>
            </a:pPr>
            <a:r>
              <a:rPr lang="ja-JP" altLang="en-US" sz="1300" kern="100" dirty="0">
                <a:latin typeface="Meiryo UI" panose="020B0604030504040204" pitchFamily="50" charset="-128"/>
                <a:ea typeface="Meiryo UI" panose="020B0604030504040204" pitchFamily="50" charset="-128"/>
                <a:cs typeface="Meiryo UI" panose="020B0604030504040204" pitchFamily="50" charset="-128"/>
              </a:rPr>
              <a:t>○　弥生文化博物館</a:t>
            </a:r>
            <a:endParaRPr lang="en-US" altLang="ja-JP" sz="1300" kern="100" dirty="0">
              <a:latin typeface="Meiryo UI" panose="020B0604030504040204" pitchFamily="50" charset="-128"/>
              <a:ea typeface="Meiryo UI" panose="020B0604030504040204" pitchFamily="50" charset="-128"/>
              <a:cs typeface="Meiryo UI" panose="020B0604030504040204" pitchFamily="50" charset="-128"/>
            </a:endParaRPr>
          </a:p>
          <a:p>
            <a:pPr>
              <a:lnSpc>
                <a:spcPct val="150000"/>
              </a:lnSpc>
              <a:defRPr/>
            </a:pPr>
            <a:r>
              <a:rPr lang="ja-JP" altLang="en-US"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スライド番号プレースホルダー 2">
            <a:extLst>
              <a:ext uri="{FF2B5EF4-FFF2-40B4-BE49-F238E27FC236}">
                <a16:creationId xmlns:a16="http://schemas.microsoft.com/office/drawing/2014/main" id="{0E60022C-6AAC-4A7C-BF18-514E0BF6455F}"/>
              </a:ext>
            </a:extLst>
          </p:cNvPr>
          <p:cNvSpPr>
            <a:spLocks noGrp="1"/>
          </p:cNvSpPr>
          <p:nvPr>
            <p:ph type="sldNum" sz="quarter" idx="12"/>
          </p:nvPr>
        </p:nvSpPr>
        <p:spPr/>
        <p:txBody>
          <a:bodyPr/>
          <a:lstStyle/>
          <a:p>
            <a:fld id="{7791D223-6A27-4327-8087-FA06212A7E85}" type="slidenum">
              <a:rPr lang="ja-JP" altLang="en-US" smtClean="0"/>
              <a:pPr/>
              <a:t>35</a:t>
            </a:fld>
            <a:endParaRPr lang="ja-JP" altLang="en-US" dirty="0"/>
          </a:p>
        </p:txBody>
      </p:sp>
    </p:spTree>
    <p:extLst>
      <p:ext uri="{BB962C8B-B14F-4D97-AF65-F5344CB8AC3E}">
        <p14:creationId xmlns:p14="http://schemas.microsoft.com/office/powerpoint/2010/main" val="347659583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357058" y="1493787"/>
            <a:ext cx="8136904" cy="1200329"/>
          </a:xfrm>
          <a:prstGeom prst="rect">
            <a:avLst/>
          </a:prstGeom>
          <a:ln w="6350">
            <a:solidFill>
              <a:schemeClr val="tx1"/>
            </a:solidFill>
          </a:ln>
        </p:spPr>
        <p:txBody>
          <a:bodyPr wrap="square">
            <a:spAutoFit/>
          </a:bodyPr>
          <a:lstStyle/>
          <a:p>
            <a:pPr algn="ctr"/>
            <a:endParaRPr lang="en-US" altLang="ja-JP"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b="1" dirty="0">
                <a:latin typeface="Meiryo UI" panose="020B0604030504040204" pitchFamily="50" charset="-128"/>
                <a:ea typeface="Meiryo UI" panose="020B0604030504040204" pitchFamily="50" charset="-128"/>
                <a:cs typeface="Meiryo UI" panose="020B0604030504040204" pitchFamily="50" charset="-128"/>
              </a:rPr>
              <a:t>令和６年度大阪府行政経営の取組み　</a:t>
            </a:r>
            <a:endParaRPr lang="en-US" altLang="ja-JP" b="1" dirty="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b="1" dirty="0">
                <a:latin typeface="Meiryo UI" panose="020B0604030504040204" pitchFamily="50" charset="-128"/>
                <a:ea typeface="Meiryo UI" panose="020B0604030504040204" pitchFamily="50" charset="-128"/>
                <a:cs typeface="Meiryo UI" panose="020B0604030504040204" pitchFamily="50" charset="-128"/>
              </a:rPr>
              <a:t>＜具体的</a:t>
            </a: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取組み編＞</a:t>
            </a:r>
            <a:endParaRPr lang="en-US" altLang="ja-JP"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a:endParaRPr lang="en-US" altLang="ja-JP"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Rectangle 3"/>
          <p:cNvSpPr txBox="1">
            <a:spLocks noChangeArrowheads="1"/>
          </p:cNvSpPr>
          <p:nvPr/>
        </p:nvSpPr>
        <p:spPr>
          <a:xfrm>
            <a:off x="441142" y="3383997"/>
            <a:ext cx="8325925" cy="1323439"/>
          </a:xfrm>
          <a:prstGeom prst="rect">
            <a:avLst/>
          </a:prstGeom>
          <a:ln>
            <a:noFill/>
            <a:prstDash val="sysDash"/>
          </a:ln>
          <a:extLst>
            <a:ext uri="{909E8E84-426E-40DD-AFC4-6F175D3DCCD1}">
              <a14:hiddenFill xmlns:a14="http://schemas.microsoft.com/office/drawing/2010/main">
                <a:solidFill>
                  <a:schemeClr val="bg1"/>
                </a:solidFill>
              </a14:hiddenFill>
            </a:ext>
          </a:extLst>
        </p:spPr>
        <p:txBody>
          <a:bodyPr wrap="square">
            <a:sp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defTabSz="647700">
              <a:spcBef>
                <a:spcPct val="0"/>
              </a:spcBef>
              <a:buNone/>
              <a:tabLst>
                <a:tab pos="8256588" algn="r"/>
              </a:tabLst>
              <a:defRPr/>
            </a:pP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＜目次＞</a:t>
            </a:r>
          </a:p>
          <a:p>
            <a:pPr defTabSz="647700">
              <a:spcBef>
                <a:spcPct val="0"/>
              </a:spcBef>
              <a:buNone/>
              <a:tabLst>
                <a:tab pos="8256588" algn="r"/>
              </a:tabLst>
              <a:defRPr/>
            </a:pP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Ⅰ</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歳入確保　　・・・・・・・・・・・・・・・・・・・・・・・・・・・・・・・・・・・・・・・・・・・・・・・・・・・・・・・・</a:t>
            </a:r>
          </a:p>
          <a:p>
            <a:pPr defTabSz="647700">
              <a:spcBef>
                <a:spcPct val="0"/>
              </a:spcBef>
              <a:buNone/>
              <a:tabLst>
                <a:tab pos="8256588" algn="r"/>
              </a:tabLst>
              <a:defRPr/>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Ⅱ</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歳出改革　　・・・・・・・・・・・・・・・・・・・・・・・・・・・・・・・・・・・・・・・・・・・・・・・・・・・・・・・・</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buNone/>
              <a:tabLst>
                <a:tab pos="8256588" algn="r"/>
              </a:tabLst>
              <a:defRPr/>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Ⅲ</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出資法人等の改革　　 ・・・・・・・・・・・・・・・・・・・・・・・・・・・・・・・・・・・・・・・・・・・・・・・・</a:t>
            </a:r>
          </a:p>
          <a:p>
            <a:pPr defTabSz="647700">
              <a:spcBef>
                <a:spcPct val="0"/>
              </a:spcBef>
              <a:buNone/>
              <a:tabLst>
                <a:tab pos="8256588" algn="r"/>
              </a:tabLst>
              <a:defRPr/>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Ⅳ</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公の施設の改革　　・・・・・・・・・・・・・・・・・・・・・・・・・・・・・・・・・・・・・・・・・・・・・・・・・・・</a:t>
            </a:r>
          </a:p>
        </p:txBody>
      </p:sp>
      <p:sp>
        <p:nvSpPr>
          <p:cNvPr id="2" name="テキスト ボックス 1"/>
          <p:cNvSpPr txBox="1"/>
          <p:nvPr/>
        </p:nvSpPr>
        <p:spPr>
          <a:xfrm>
            <a:off x="7850838" y="3635729"/>
            <a:ext cx="546587" cy="1008406"/>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noAutofit/>
          </a:bodyPr>
          <a:lstStyle/>
          <a:p>
            <a:pPr algn="r"/>
            <a:r>
              <a:rPr kumimoji="1" lang="en-US" altLang="ja-JP" sz="1600" dirty="0">
                <a:solidFill>
                  <a:prstClr val="black"/>
                </a:solidFill>
                <a:latin typeface="Meiryo UI" panose="020B0604030504040204" pitchFamily="50" charset="-128"/>
                <a:ea typeface="Meiryo UI" panose="020B0604030504040204" pitchFamily="50" charset="-128"/>
                <a:cs typeface="メイリオ" panose="020B0604030504040204" pitchFamily="50" charset="-128"/>
              </a:rPr>
              <a:t>37</a:t>
            </a:r>
          </a:p>
          <a:p>
            <a:pPr algn="r"/>
            <a:r>
              <a:rPr lang="en-US" altLang="ja-JP" sz="1600" dirty="0">
                <a:solidFill>
                  <a:prstClr val="black"/>
                </a:solidFill>
                <a:latin typeface="Meiryo UI" panose="020B0604030504040204" pitchFamily="50" charset="-128"/>
                <a:ea typeface="Meiryo UI" panose="020B0604030504040204" pitchFamily="50" charset="-128"/>
                <a:cs typeface="メイリオ" panose="020B0604030504040204" pitchFamily="50" charset="-128"/>
              </a:rPr>
              <a:t>41</a:t>
            </a:r>
          </a:p>
          <a:p>
            <a:pPr algn="r"/>
            <a:r>
              <a:rPr kumimoji="1" lang="en-US" altLang="ja-JP" sz="1600" dirty="0">
                <a:solidFill>
                  <a:prstClr val="black"/>
                </a:solidFill>
                <a:latin typeface="Meiryo UI" panose="020B0604030504040204" pitchFamily="50" charset="-128"/>
                <a:ea typeface="Meiryo UI" panose="020B0604030504040204" pitchFamily="50" charset="-128"/>
                <a:cs typeface="メイリオ" panose="020B0604030504040204" pitchFamily="50" charset="-128"/>
              </a:rPr>
              <a:t>48</a:t>
            </a:r>
          </a:p>
          <a:p>
            <a:pPr algn="r"/>
            <a:r>
              <a:rPr lang="en-US" altLang="ja-JP" sz="1600" dirty="0">
                <a:solidFill>
                  <a:prstClr val="black"/>
                </a:solidFill>
                <a:latin typeface="Meiryo UI" panose="020B0604030504040204" pitchFamily="50" charset="-128"/>
                <a:ea typeface="Meiryo UI" panose="020B0604030504040204" pitchFamily="50" charset="-128"/>
                <a:cs typeface="メイリオ" panose="020B0604030504040204" pitchFamily="50" charset="-128"/>
              </a:rPr>
              <a:t>56</a:t>
            </a:r>
          </a:p>
          <a:p>
            <a:pPr algn="r"/>
            <a:endParaRPr kumimoji="1" lang="ja-JP" altLang="en-US" sz="1600" dirty="0">
              <a:solidFill>
                <a:prstClr val="black"/>
              </a:solidFill>
              <a:latin typeface="Meiryo UI" panose="020B0604030504040204" pitchFamily="50" charset="-128"/>
              <a:ea typeface="Meiryo UI" panose="020B0604030504040204" pitchFamily="50" charset="-128"/>
              <a:cs typeface="メイリオ" panose="020B0604030504040204" pitchFamily="50" charset="-128"/>
            </a:endParaRPr>
          </a:p>
        </p:txBody>
      </p:sp>
      <p:sp>
        <p:nvSpPr>
          <p:cNvPr id="5" name="スライド番号プレースホルダー 4">
            <a:extLst>
              <a:ext uri="{FF2B5EF4-FFF2-40B4-BE49-F238E27FC236}">
                <a16:creationId xmlns:a16="http://schemas.microsoft.com/office/drawing/2014/main" id="{3368F277-BA45-45AD-83B5-74E2D9266420}"/>
              </a:ext>
            </a:extLst>
          </p:cNvPr>
          <p:cNvSpPr>
            <a:spLocks noGrp="1"/>
          </p:cNvSpPr>
          <p:nvPr>
            <p:ph type="sldNum" sz="quarter" idx="12"/>
          </p:nvPr>
        </p:nvSpPr>
        <p:spPr/>
        <p:txBody>
          <a:bodyPr/>
          <a:lstStyle/>
          <a:p>
            <a:fld id="{7791D223-6A27-4327-8087-FA06212A7E85}" type="slidenum">
              <a:rPr lang="ja-JP" altLang="en-US" smtClean="0"/>
              <a:pPr/>
              <a:t>36</a:t>
            </a:fld>
            <a:endParaRPr lang="ja-JP" altLang="en-US" dirty="0"/>
          </a:p>
        </p:txBody>
      </p:sp>
    </p:spTree>
    <p:extLst>
      <p:ext uri="{BB962C8B-B14F-4D97-AF65-F5344CB8AC3E}">
        <p14:creationId xmlns:p14="http://schemas.microsoft.com/office/powerpoint/2010/main" val="287686976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161510" y="579596"/>
            <a:ext cx="2944228" cy="338554"/>
          </a:xfrm>
          <a:prstGeom prst="rect">
            <a:avLst/>
          </a:prstGeom>
          <a:noFill/>
        </p:spPr>
        <p:txBody>
          <a:bodyPr wrap="square" rtlCol="0">
            <a:spAutoFit/>
          </a:bodyPr>
          <a:lstStyle/>
          <a:p>
            <a:r>
              <a:rPr lang="en-US" altLang="ja-JP"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(ⅰ)</a:t>
            </a: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府税収入の確保</a:t>
            </a:r>
          </a:p>
        </p:txBody>
      </p:sp>
      <p:graphicFrame>
        <p:nvGraphicFramePr>
          <p:cNvPr id="6" name="表 5"/>
          <p:cNvGraphicFramePr>
            <a:graphicFrameLocks noGrp="1"/>
          </p:cNvGraphicFramePr>
          <p:nvPr>
            <p:extLst>
              <p:ext uri="{D42A27DB-BD31-4B8C-83A1-F6EECF244321}">
                <p14:modId xmlns:p14="http://schemas.microsoft.com/office/powerpoint/2010/main" val="829142893"/>
              </p:ext>
            </p:extLst>
          </p:nvPr>
        </p:nvGraphicFramePr>
        <p:xfrm>
          <a:off x="246143" y="954007"/>
          <a:ext cx="8676000" cy="4680000"/>
        </p:xfrm>
        <a:graphic>
          <a:graphicData uri="http://schemas.openxmlformats.org/drawingml/2006/table">
            <a:tbl>
              <a:tblPr firstRow="1" bandRow="1">
                <a:tableStyleId>{5940675A-B579-460E-94D1-54222C63F5DA}</a:tableStyleId>
              </a:tblPr>
              <a:tblGrid>
                <a:gridCol w="612000">
                  <a:extLst>
                    <a:ext uri="{9D8B030D-6E8A-4147-A177-3AD203B41FA5}">
                      <a16:colId xmlns:a16="http://schemas.microsoft.com/office/drawing/2014/main" val="20000"/>
                    </a:ext>
                  </a:extLst>
                </a:gridCol>
                <a:gridCol w="1872000">
                  <a:extLst>
                    <a:ext uri="{9D8B030D-6E8A-4147-A177-3AD203B41FA5}">
                      <a16:colId xmlns:a16="http://schemas.microsoft.com/office/drawing/2014/main" val="20001"/>
                    </a:ext>
                  </a:extLst>
                </a:gridCol>
                <a:gridCol w="3096000">
                  <a:extLst>
                    <a:ext uri="{9D8B030D-6E8A-4147-A177-3AD203B41FA5}">
                      <a16:colId xmlns:a16="http://schemas.microsoft.com/office/drawing/2014/main" val="20004"/>
                    </a:ext>
                  </a:extLst>
                </a:gridCol>
                <a:gridCol w="3096000">
                  <a:extLst>
                    <a:ext uri="{9D8B030D-6E8A-4147-A177-3AD203B41FA5}">
                      <a16:colId xmlns:a16="http://schemas.microsoft.com/office/drawing/2014/main" val="1737220151"/>
                    </a:ext>
                  </a:extLst>
                </a:gridCol>
              </a:tblGrid>
              <a:tr h="540000">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Meiryo UI" panose="020B0604030504040204" pitchFamily="50" charset="-128"/>
                        </a:rPr>
                        <a:t>取組み</a:t>
                      </a:r>
                      <a:endParaRPr kumimoji="1" lang="en-US" altLang="ja-JP" sz="110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Meiryo UI" panose="020B0604030504040204" pitchFamily="50" charset="-128"/>
                      </a:endParaRPr>
                    </a:p>
                  </a:txBody>
                  <a:tcPr anchor="ctr">
                    <a:lnR w="12700" cap="flat" cmpd="sng" algn="ctr">
                      <a:solidFill>
                        <a:schemeClr val="tx1"/>
                      </a:solidFill>
                      <a:prstDash val="solid"/>
                      <a:round/>
                      <a:headEnd type="none" w="med" len="med"/>
                      <a:tailEnd type="none" w="med" len="med"/>
                    </a:lnR>
                    <a:solidFill>
                      <a:srgbClr val="0070C0"/>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Meiryo UI" panose="020B0604030504040204" pitchFamily="50" charset="-128"/>
                        </a:rPr>
                        <a:t>対　象</a:t>
                      </a:r>
                      <a:endParaRPr kumimoji="1" lang="en-US" altLang="ja-JP" sz="120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solidFill>
                      <a:srgbClr val="0070C0"/>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令和</a:t>
                      </a:r>
                      <a:r>
                        <a:rPr kumimoji="1" lang="en-US" altLang="ja-JP" sz="120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5</a:t>
                      </a:r>
                      <a:r>
                        <a:rPr kumimoji="1" lang="ja-JP" altLang="en-US" sz="120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年度の取組み状況</a:t>
                      </a:r>
                      <a:endParaRPr kumimoji="1" lang="en-US" altLang="ja-JP" sz="105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txBody>
                  <a:tcPr anchor="ctr">
                    <a:solidFill>
                      <a:srgbClr val="0070C0"/>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令和</a:t>
                      </a:r>
                      <a:r>
                        <a:rPr kumimoji="1" lang="en-US" altLang="ja-JP" sz="120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6</a:t>
                      </a:r>
                      <a:r>
                        <a:rPr kumimoji="1" lang="ja-JP" altLang="en-US" sz="120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年度の取組み</a:t>
                      </a:r>
                      <a:endParaRPr kumimoji="1" lang="en-US" altLang="ja-JP" sz="120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txBody>
                  <a:tcPr anchor="ctr">
                    <a:solidFill>
                      <a:srgbClr val="0070C0"/>
                    </a:solidFill>
                  </a:tcPr>
                </a:tc>
                <a:extLst>
                  <a:ext uri="{0D108BD9-81ED-4DB2-BD59-A6C34878D82A}">
                    <a16:rowId xmlns:a16="http://schemas.microsoft.com/office/drawing/2014/main" val="10000"/>
                  </a:ext>
                </a:extLst>
              </a:tr>
              <a:tr h="1080000">
                <a:tc row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dirty="0">
                          <a:latin typeface="メイリオ" panose="020B0604030504040204" pitchFamily="50" charset="-128"/>
                          <a:ea typeface="メイリオ" panose="020B0604030504040204" pitchFamily="50" charset="-128"/>
                          <a:cs typeface="Meiryo UI" panose="020B0604030504040204" pitchFamily="50" charset="-128"/>
                        </a:rPr>
                        <a:t>課税自主権の活用</a:t>
                      </a:r>
                    </a:p>
                  </a:txBody>
                  <a:tcPr vert="eaVert" anchor="ctr">
                    <a:lnR w="12700" cap="flat" cmpd="sng" algn="ctr">
                      <a:solidFill>
                        <a:schemeClr val="tx1"/>
                      </a:solidFill>
                      <a:prstDash val="solid"/>
                      <a:round/>
                      <a:headEnd type="none" w="med" len="med"/>
                      <a:tailEnd type="none" w="med" len="med"/>
                    </a:ln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00" b="0" dirty="0">
                          <a:solidFill>
                            <a:schemeClr val="tx1"/>
                          </a:solidFill>
                          <a:latin typeface="メイリオ" panose="020B0604030504040204" pitchFamily="50" charset="-128"/>
                          <a:ea typeface="メイリオ" panose="020B0604030504040204" pitchFamily="50" charset="-128"/>
                          <a:cs typeface="Meiryo UI" panose="020B0604030504040204" pitchFamily="50" charset="-128"/>
                        </a:rPr>
                        <a:t>大阪府森林環境税</a:t>
                      </a:r>
                      <a:endParaRPr kumimoji="1" lang="en-US" altLang="ja-JP" sz="1000" b="0" dirty="0">
                        <a:solidFill>
                          <a:schemeClr val="tx1"/>
                        </a:solidFill>
                        <a:latin typeface="メイリオ" panose="020B0604030504040204" pitchFamily="50" charset="-128"/>
                        <a:ea typeface="メイリオ" panose="020B0604030504040204" pitchFamily="50" charset="-128"/>
                        <a:cs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森林及び都市の緑の有する公益的機能を維持増進する環境整備のため、森林環境税を徴収。</a:t>
                      </a:r>
                      <a:endParaRPr kumimoji="1" lang="en-US" altLang="ja-JP" sz="10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ctr" latinLnBrk="0" hangingPunct="1">
                        <a:lnSpc>
                          <a:spcPct val="100000"/>
                        </a:lnSpc>
                        <a:spcBef>
                          <a:spcPts val="0"/>
                        </a:spcBef>
                        <a:spcAft>
                          <a:spcPts val="0"/>
                        </a:spcAft>
                        <a:buClrTx/>
                        <a:buSzTx/>
                        <a:buFontTx/>
                        <a:buNone/>
                        <a:tabLst/>
                        <a:defRPr/>
                      </a:pPr>
                      <a:r>
                        <a:rPr kumimoji="1" lang="en-US" altLang="zh-TW" sz="10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zh-TW" altLang="en-US" sz="10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令和</a:t>
                      </a:r>
                      <a:r>
                        <a:rPr kumimoji="1" lang="en-US" altLang="ja-JP" sz="10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5</a:t>
                      </a:r>
                      <a:r>
                        <a:rPr kumimoji="1" lang="zh-TW" altLang="en-US" sz="10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年度最終予算：</a:t>
                      </a:r>
                      <a:r>
                        <a:rPr kumimoji="1" lang="en-US" altLang="zh-TW" sz="10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12.7</a:t>
                      </a:r>
                      <a:r>
                        <a:rPr kumimoji="1" lang="zh-TW" altLang="en-US" sz="10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億円</a:t>
                      </a:r>
                      <a:r>
                        <a:rPr kumimoji="1" lang="en-US" altLang="zh-TW" sz="10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p>
                  </a:txBody>
                  <a:tcPr>
                    <a:lnL w="12700" cap="flat" cmpd="sng" algn="ctr">
                      <a:solidFill>
                        <a:schemeClr val="tx1"/>
                      </a:solidFill>
                      <a:prstDash val="solid"/>
                      <a:round/>
                      <a:headEnd type="none" w="med" len="med"/>
                      <a:tailEnd type="none" w="med" len="med"/>
                    </a:lnL>
                    <a:no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森林及び都市の緑の有する公益的機能を維持増進する環境整備のため、森林環境税を徴収。</a:t>
                      </a:r>
                      <a:endParaRPr kumimoji="1" lang="en-US" altLang="ja-JP" sz="10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ctr"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0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令和</a:t>
                      </a:r>
                      <a:r>
                        <a:rPr kumimoji="1" lang="en-US" altLang="ja-JP" sz="10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6</a:t>
                      </a:r>
                      <a:r>
                        <a:rPr kumimoji="1" lang="ja-JP" altLang="en-US" sz="10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年度当初予算：</a:t>
                      </a:r>
                      <a:r>
                        <a:rPr kumimoji="1" lang="en-US" altLang="ja-JP" sz="10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12.8</a:t>
                      </a:r>
                      <a:r>
                        <a:rPr kumimoji="1" lang="ja-JP" altLang="en-US" sz="10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億円</a:t>
                      </a:r>
                      <a:r>
                        <a:rPr kumimoji="1" lang="en-US" altLang="ja-JP" sz="10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0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a:t>
                      </a:r>
                      <a:endParaRPr kumimoji="1" lang="en-US" altLang="ja-JP" sz="10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txBody>
                  <a:tcPr>
                    <a:noFill/>
                  </a:tcPr>
                </a:tc>
                <a:extLst>
                  <a:ext uri="{0D108BD9-81ED-4DB2-BD59-A6C34878D82A}">
                    <a16:rowId xmlns:a16="http://schemas.microsoft.com/office/drawing/2014/main" val="10001"/>
                  </a:ext>
                </a:extLst>
              </a:tr>
              <a:tr h="1080000">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b="0" dirty="0">
                        <a:latin typeface="Meiryo UI" panose="020B0604030504040204" pitchFamily="50" charset="-128"/>
                        <a:ea typeface="Meiryo UI" panose="020B0604030504040204" pitchFamily="50" charset="-128"/>
                        <a:cs typeface="Meiryo UI" panose="020B0604030504040204" pitchFamily="50" charset="-128"/>
                      </a:endParaRPr>
                    </a:p>
                  </a:txBody>
                  <a:tcPr>
                    <a:lnR w="12700" cap="flat" cmpd="sng" algn="ctr">
                      <a:solidFill>
                        <a:schemeClr val="tx1"/>
                      </a:solidFill>
                      <a:prstDash val="solid"/>
                      <a:round/>
                      <a:headEnd type="none" w="med" len="med"/>
                      <a:tailEnd type="none" w="med" len="med"/>
                    </a:lnR>
                    <a:no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000" b="0" dirty="0">
                          <a:solidFill>
                            <a:schemeClr val="tx1"/>
                          </a:solidFill>
                          <a:latin typeface="メイリオ" panose="020B0604030504040204" pitchFamily="50" charset="-128"/>
                          <a:ea typeface="メイリオ" panose="020B0604030504040204" pitchFamily="50" charset="-128"/>
                          <a:cs typeface="Meiryo UI" panose="020B0604030504040204" pitchFamily="50" charset="-128"/>
                        </a:rPr>
                        <a:t>宿泊税</a:t>
                      </a:r>
                      <a:endParaRPr kumimoji="1" lang="en-US" altLang="ja-JP" sz="1000" b="0" dirty="0">
                        <a:solidFill>
                          <a:schemeClr val="tx1"/>
                        </a:solidFill>
                        <a:latin typeface="メイリオ" panose="020B0604030504040204" pitchFamily="50" charset="-128"/>
                        <a:ea typeface="メイリオ" panose="020B0604030504040204" pitchFamily="50" charset="-128"/>
                        <a:cs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観光客の受入環境整備をはじめとする大阪の観光振興の取組みを推進するため、宿泊税を徴収。</a:t>
                      </a:r>
                      <a:endParaRPr kumimoji="1" lang="en-US" altLang="ja-JP" sz="10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ctr"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0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令和</a:t>
                      </a:r>
                      <a:r>
                        <a:rPr kumimoji="1" lang="en-US" altLang="ja-JP" sz="10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5</a:t>
                      </a:r>
                      <a:r>
                        <a:rPr kumimoji="1" lang="ja-JP" altLang="en-US" sz="10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年度最終予算：</a:t>
                      </a:r>
                      <a:r>
                        <a:rPr kumimoji="1" lang="en-US" altLang="ja-JP" sz="10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24.3</a:t>
                      </a:r>
                      <a:r>
                        <a:rPr kumimoji="1" lang="zh-TW" altLang="en-US" sz="10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億円</a:t>
                      </a:r>
                      <a:r>
                        <a:rPr kumimoji="1" lang="en-US" altLang="ja-JP" sz="10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p>
                  </a:txBody>
                  <a:tcPr>
                    <a:lnL w="12700" cap="flat" cmpd="sng" algn="ctr">
                      <a:solidFill>
                        <a:schemeClr val="tx1"/>
                      </a:solidFill>
                      <a:prstDash val="solid"/>
                      <a:round/>
                      <a:headEnd type="none" w="med" len="med"/>
                      <a:tailEnd type="none" w="med" len="med"/>
                    </a:lnL>
                    <a:no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観光客の受入環境整備をはじめとする大阪の観光振興の取組みを推進するため、宿泊税を徴収。</a:t>
                      </a:r>
                      <a:endParaRPr kumimoji="1" lang="en-US" altLang="ja-JP" sz="10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ctr"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0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令和</a:t>
                      </a:r>
                      <a:r>
                        <a:rPr kumimoji="1" lang="en-US" altLang="ja-JP" sz="10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6</a:t>
                      </a:r>
                      <a:r>
                        <a:rPr kumimoji="1" lang="ja-JP" altLang="en-US" sz="10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年度当初予算：</a:t>
                      </a:r>
                      <a:r>
                        <a:rPr kumimoji="1" lang="en-US" altLang="ja-JP" sz="10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27.0</a:t>
                      </a:r>
                      <a:r>
                        <a:rPr kumimoji="1" lang="zh-TW" altLang="en-US" sz="10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億円</a:t>
                      </a:r>
                      <a:r>
                        <a:rPr kumimoji="1" lang="en-US" altLang="ja-JP" sz="10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0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a:t>
                      </a:r>
                      <a:endParaRPr kumimoji="1" lang="en-US" altLang="ja-JP" sz="10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txBody>
                  <a:tcPr>
                    <a:noFill/>
                  </a:tcPr>
                </a:tc>
                <a:extLst>
                  <a:ext uri="{0D108BD9-81ED-4DB2-BD59-A6C34878D82A}">
                    <a16:rowId xmlns:a16="http://schemas.microsoft.com/office/drawing/2014/main" val="10002"/>
                  </a:ext>
                </a:extLst>
              </a:tr>
              <a:tr h="1980000">
                <a:tc vMerge="1">
                  <a:txBody>
                    <a:bodyPr/>
                    <a:lstStyle/>
                    <a:p>
                      <a:endParaRPr kumimoji="1" lang="ja-JP" altLang="en-US"/>
                    </a:p>
                  </a:txBody>
                  <a:tcPr>
                    <a:lnR w="12700" cap="flat" cmpd="sng" algn="ctr">
                      <a:solidFill>
                        <a:schemeClr val="tx1"/>
                      </a:solidFill>
                      <a:prstDash val="solid"/>
                      <a:round/>
                      <a:headEnd type="none" w="med" len="med"/>
                      <a:tailEnd type="none" w="med" len="med"/>
                    </a:lnR>
                    <a:no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000" b="0" dirty="0">
                          <a:solidFill>
                            <a:schemeClr val="tx1"/>
                          </a:solidFill>
                          <a:latin typeface="メイリオ" panose="020B0604030504040204" pitchFamily="50" charset="-128"/>
                          <a:ea typeface="メイリオ" panose="020B0604030504040204" pitchFamily="50" charset="-128"/>
                          <a:cs typeface="Meiryo UI" panose="020B0604030504040204" pitchFamily="50" charset="-128"/>
                        </a:rPr>
                        <a:t>法人二税の超過課税</a:t>
                      </a:r>
                      <a:endParaRPr kumimoji="1" lang="en-US" altLang="ja-JP" sz="1000" b="0" dirty="0">
                        <a:solidFill>
                          <a:schemeClr val="tx1"/>
                        </a:solidFill>
                        <a:latin typeface="メイリオ" panose="020B0604030504040204" pitchFamily="50" charset="-128"/>
                        <a:ea typeface="メイリオ" panose="020B0604030504040204" pitchFamily="50" charset="-128"/>
                        <a:cs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・道路網などの都市基盤整備や防災対策の充実といった大都市圏特有の緊急かつ膨大な財政需要に対処するため、法人府民税法人税割及び法人事業税の超過課税を引き続き実施。</a:t>
                      </a:r>
                      <a:endParaRPr kumimoji="1" lang="en-US" altLang="ja-JP" sz="10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ctr"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0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令和</a:t>
                      </a:r>
                      <a:r>
                        <a:rPr kumimoji="1" lang="en-US" altLang="ja-JP" sz="10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5</a:t>
                      </a:r>
                      <a:r>
                        <a:rPr kumimoji="1" lang="ja-JP" altLang="en-US" sz="10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年度最終予算：</a:t>
                      </a:r>
                      <a:r>
                        <a:rPr kumimoji="1" lang="en-US" altLang="ja-JP" sz="10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431.5</a:t>
                      </a:r>
                      <a:r>
                        <a:rPr kumimoji="1" lang="zh-TW" altLang="en-US" sz="10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億円</a:t>
                      </a:r>
                      <a:r>
                        <a:rPr kumimoji="1" lang="en-US" altLang="ja-JP" sz="10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p>
                    <a:p>
                      <a:pPr marL="0" marR="0" lvl="0" indent="0" algn="l" defTabSz="914400" rtl="0" eaLnBrk="1" fontAlgn="ctr" latinLnBrk="0" hangingPunct="1">
                        <a:lnSpc>
                          <a:spcPct val="100000"/>
                        </a:lnSpc>
                        <a:spcBef>
                          <a:spcPts val="0"/>
                        </a:spcBef>
                        <a:spcAft>
                          <a:spcPts val="0"/>
                        </a:spcAft>
                        <a:buClrTx/>
                        <a:buSzTx/>
                        <a:buFontTx/>
                        <a:buNone/>
                        <a:tabLst/>
                        <a:defRPr/>
                      </a:pPr>
                      <a:endParaRPr kumimoji="1" lang="en-US" altLang="ja-JP" sz="10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・大阪経済の成長に向けた施策を推進するため、法人府民税均等割の超過課税を引き続き実施。</a:t>
                      </a:r>
                      <a:endParaRPr kumimoji="1" lang="en-US" altLang="ja-JP" sz="10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ctr"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0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令和</a:t>
                      </a:r>
                      <a:r>
                        <a:rPr kumimoji="1" lang="en-US" altLang="ja-JP" sz="10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5</a:t>
                      </a:r>
                      <a:r>
                        <a:rPr kumimoji="1" lang="ja-JP" altLang="en-US" sz="10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年度最終予算：</a:t>
                      </a:r>
                      <a:r>
                        <a:rPr kumimoji="1" lang="en-US" altLang="ja-JP" sz="10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54.7</a:t>
                      </a:r>
                      <a:r>
                        <a:rPr kumimoji="1" lang="zh-TW" altLang="en-US" sz="10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億円</a:t>
                      </a:r>
                      <a:r>
                        <a:rPr kumimoji="1" lang="en-US" altLang="ja-JP" sz="10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p>
                  </a:txBody>
                  <a:tcPr>
                    <a:lnL w="12700" cap="flat" cmpd="sng" algn="ctr">
                      <a:solidFill>
                        <a:schemeClr val="tx1"/>
                      </a:solidFill>
                      <a:prstDash val="solid"/>
                      <a:round/>
                      <a:headEnd type="none" w="med" len="med"/>
                      <a:tailEnd type="none" w="med" len="med"/>
                    </a:lnL>
                    <a:no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・道路網などの都市基盤整備や防災対策の充実といった大都市圏特有の緊急かつ膨大な財政需要に対処するため、法人府民税法人税割及び法人事業税の超過課税を引き続き実施。</a:t>
                      </a:r>
                      <a:endParaRPr kumimoji="1" lang="en-US" altLang="ja-JP" sz="10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ctr"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0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令和</a:t>
                      </a:r>
                      <a:r>
                        <a:rPr kumimoji="1" lang="en-US" altLang="ja-JP" sz="10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6</a:t>
                      </a:r>
                      <a:r>
                        <a:rPr kumimoji="1" lang="ja-JP" altLang="en-US" sz="10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年度当初予算：</a:t>
                      </a:r>
                      <a:r>
                        <a:rPr kumimoji="1" lang="en-US" altLang="ja-JP" sz="10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446.5</a:t>
                      </a:r>
                      <a:r>
                        <a:rPr kumimoji="1" lang="zh-TW" altLang="en-US" sz="10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億円</a:t>
                      </a:r>
                      <a:r>
                        <a:rPr kumimoji="1" lang="en-US" altLang="ja-JP" sz="10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p>
                    <a:p>
                      <a:pPr marL="0" marR="0" lvl="0" indent="0" algn="l" defTabSz="914400" rtl="0" eaLnBrk="1" fontAlgn="ctr" latinLnBrk="0" hangingPunct="1">
                        <a:lnSpc>
                          <a:spcPct val="100000"/>
                        </a:lnSpc>
                        <a:spcBef>
                          <a:spcPts val="0"/>
                        </a:spcBef>
                        <a:spcAft>
                          <a:spcPts val="0"/>
                        </a:spcAft>
                        <a:buClrTx/>
                        <a:buSzTx/>
                        <a:buFontTx/>
                        <a:buNone/>
                        <a:tabLst/>
                        <a:defRPr/>
                      </a:pPr>
                      <a:endParaRPr kumimoji="1" lang="en-US" altLang="ja-JP" sz="10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・大阪経済の成長に向けた施策を推進するため、法人府民税均等割の超過課税を引き続き実施。</a:t>
                      </a:r>
                      <a:endParaRPr kumimoji="1" lang="en-US" altLang="ja-JP" sz="10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ctr"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0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令和</a:t>
                      </a:r>
                      <a:r>
                        <a:rPr kumimoji="1" lang="en-US" altLang="ja-JP" sz="10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6</a:t>
                      </a:r>
                      <a:r>
                        <a:rPr kumimoji="1" lang="ja-JP" altLang="en-US" sz="10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年度当初予算：</a:t>
                      </a:r>
                      <a:r>
                        <a:rPr kumimoji="1" lang="en-US" altLang="ja-JP" sz="10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54.9</a:t>
                      </a:r>
                      <a:r>
                        <a:rPr kumimoji="1" lang="zh-TW" altLang="en-US" sz="10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億円</a:t>
                      </a:r>
                      <a:r>
                        <a:rPr kumimoji="1" lang="en-US" altLang="ja-JP" sz="10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p>
                  </a:txBody>
                  <a:tcPr>
                    <a:noFill/>
                  </a:tcPr>
                </a:tc>
                <a:extLst>
                  <a:ext uri="{0D108BD9-81ED-4DB2-BD59-A6C34878D82A}">
                    <a16:rowId xmlns:a16="http://schemas.microsoft.com/office/drawing/2014/main" val="10003"/>
                  </a:ext>
                </a:extLst>
              </a:tr>
            </a:tbl>
          </a:graphicData>
        </a:graphic>
      </p:graphicFrame>
      <p:sp>
        <p:nvSpPr>
          <p:cNvPr id="7" name="スライド番号プレースホルダー 6">
            <a:extLst>
              <a:ext uri="{FF2B5EF4-FFF2-40B4-BE49-F238E27FC236}">
                <a16:creationId xmlns:a16="http://schemas.microsoft.com/office/drawing/2014/main" id="{31DA5284-928A-4285-80CE-B8833537E104}"/>
              </a:ext>
            </a:extLst>
          </p:cNvPr>
          <p:cNvSpPr>
            <a:spLocks noGrp="1"/>
          </p:cNvSpPr>
          <p:nvPr>
            <p:ph type="sldNum" sz="quarter" idx="12"/>
          </p:nvPr>
        </p:nvSpPr>
        <p:spPr/>
        <p:txBody>
          <a:bodyPr/>
          <a:lstStyle/>
          <a:p>
            <a:fld id="{7791D223-6A27-4327-8087-FA06212A7E85}" type="slidenum">
              <a:rPr lang="ja-JP" altLang="en-US" smtClean="0"/>
              <a:pPr/>
              <a:t>37</a:t>
            </a:fld>
            <a:endParaRPr lang="ja-JP" altLang="en-US" dirty="0"/>
          </a:p>
        </p:txBody>
      </p:sp>
      <p:cxnSp>
        <p:nvCxnSpPr>
          <p:cNvPr id="8" name="直線コネクタ 7">
            <a:extLst>
              <a:ext uri="{FF2B5EF4-FFF2-40B4-BE49-F238E27FC236}">
                <a16:creationId xmlns:a16="http://schemas.microsoft.com/office/drawing/2014/main" id="{3F3D5AC4-C5DA-4794-AA7B-AD6F73BA49F2}"/>
              </a:ext>
            </a:extLst>
          </p:cNvPr>
          <p:cNvCxnSpPr/>
          <p:nvPr/>
        </p:nvCxnSpPr>
        <p:spPr>
          <a:xfrm>
            <a:off x="161510" y="503675"/>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9" name="正方形/長方形 8">
            <a:extLst>
              <a:ext uri="{FF2B5EF4-FFF2-40B4-BE49-F238E27FC236}">
                <a16:creationId xmlns:a16="http://schemas.microsoft.com/office/drawing/2014/main" id="{8CC27C67-0B75-41FD-8F55-3C6747E30AD8}"/>
              </a:ext>
            </a:extLst>
          </p:cNvPr>
          <p:cNvSpPr/>
          <p:nvPr/>
        </p:nvSpPr>
        <p:spPr>
          <a:xfrm>
            <a:off x="161510" y="134343"/>
            <a:ext cx="8136904" cy="369332"/>
          </a:xfrm>
          <a:prstGeom prst="rect">
            <a:avLst/>
          </a:prstGeom>
        </p:spPr>
        <p:txBody>
          <a:bodyPr wrap="square">
            <a:spAutoFit/>
          </a:bodyPr>
          <a:lstStyle/>
          <a:p>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Ⅰ</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歳入確保</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17459782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表 14"/>
          <p:cNvGraphicFramePr>
            <a:graphicFrameLocks noGrp="1"/>
          </p:cNvGraphicFramePr>
          <p:nvPr>
            <p:extLst>
              <p:ext uri="{D42A27DB-BD31-4B8C-83A1-F6EECF244321}">
                <p14:modId xmlns:p14="http://schemas.microsoft.com/office/powerpoint/2010/main" val="1449567250"/>
              </p:ext>
            </p:extLst>
          </p:nvPr>
        </p:nvGraphicFramePr>
        <p:xfrm>
          <a:off x="246145" y="954006"/>
          <a:ext cx="8676000" cy="2844000"/>
        </p:xfrm>
        <a:graphic>
          <a:graphicData uri="http://schemas.openxmlformats.org/drawingml/2006/table">
            <a:tbl>
              <a:tblPr firstRow="1" bandRow="1">
                <a:tableStyleId>{5940675A-B579-460E-94D1-54222C63F5DA}</a:tableStyleId>
              </a:tblPr>
              <a:tblGrid>
                <a:gridCol w="612000">
                  <a:extLst>
                    <a:ext uri="{9D8B030D-6E8A-4147-A177-3AD203B41FA5}">
                      <a16:colId xmlns:a16="http://schemas.microsoft.com/office/drawing/2014/main" val="20000"/>
                    </a:ext>
                  </a:extLst>
                </a:gridCol>
                <a:gridCol w="1872000">
                  <a:extLst>
                    <a:ext uri="{9D8B030D-6E8A-4147-A177-3AD203B41FA5}">
                      <a16:colId xmlns:a16="http://schemas.microsoft.com/office/drawing/2014/main" val="20001"/>
                    </a:ext>
                  </a:extLst>
                </a:gridCol>
                <a:gridCol w="3096000">
                  <a:extLst>
                    <a:ext uri="{9D8B030D-6E8A-4147-A177-3AD203B41FA5}">
                      <a16:colId xmlns:a16="http://schemas.microsoft.com/office/drawing/2014/main" val="20004"/>
                    </a:ext>
                  </a:extLst>
                </a:gridCol>
                <a:gridCol w="3096000">
                  <a:extLst>
                    <a:ext uri="{9D8B030D-6E8A-4147-A177-3AD203B41FA5}">
                      <a16:colId xmlns:a16="http://schemas.microsoft.com/office/drawing/2014/main" val="2053537550"/>
                    </a:ext>
                  </a:extLst>
                </a:gridCol>
              </a:tblGrid>
              <a:tr h="540000">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Meiryo UI" panose="020B0604030504040204" pitchFamily="50" charset="-128"/>
                        </a:rPr>
                        <a:t>取組み</a:t>
                      </a:r>
                      <a:endParaRPr kumimoji="1" lang="en-US" altLang="ja-JP" sz="110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Meiryo UI" panose="020B0604030504040204" pitchFamily="50" charset="-128"/>
                      </a:endParaRPr>
                    </a:p>
                  </a:txBody>
                  <a:tcPr anchor="ctr">
                    <a:lnR w="12700" cap="flat" cmpd="sng" algn="ctr">
                      <a:solidFill>
                        <a:schemeClr val="tx1"/>
                      </a:solidFill>
                      <a:prstDash val="solid"/>
                      <a:round/>
                      <a:headEnd type="none" w="med" len="med"/>
                      <a:tailEnd type="none" w="med" len="med"/>
                    </a:lnR>
                    <a:solidFill>
                      <a:srgbClr val="0070C0"/>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Meiryo UI" panose="020B0604030504040204" pitchFamily="50" charset="-128"/>
                        </a:rPr>
                        <a:t>対　象</a:t>
                      </a:r>
                      <a:endParaRPr kumimoji="1" lang="en-US" altLang="ja-JP" sz="120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solidFill>
                      <a:srgbClr val="0070C0"/>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令和</a:t>
                      </a:r>
                      <a:r>
                        <a:rPr kumimoji="1" lang="en-US" altLang="ja-JP" sz="120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5</a:t>
                      </a:r>
                      <a:r>
                        <a:rPr kumimoji="1" lang="ja-JP" altLang="en-US" sz="120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年度の取組み状況</a:t>
                      </a:r>
                      <a:endParaRPr kumimoji="1" lang="en-US" altLang="ja-JP" sz="105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txBody>
                  <a:tcPr anchor="ctr">
                    <a:solidFill>
                      <a:srgbClr val="0070C0"/>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令和</a:t>
                      </a:r>
                      <a:r>
                        <a:rPr kumimoji="1" lang="en-US" altLang="ja-JP" sz="120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6</a:t>
                      </a:r>
                      <a:r>
                        <a:rPr kumimoji="1" lang="ja-JP" altLang="en-US" sz="120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年度の取組み</a:t>
                      </a:r>
                      <a:endParaRPr kumimoji="1" lang="en-US" altLang="ja-JP" sz="120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txBody>
                  <a:tcPr anchor="ctr">
                    <a:solidFill>
                      <a:srgbClr val="0070C0"/>
                    </a:solidFill>
                  </a:tcPr>
                </a:tc>
                <a:extLst>
                  <a:ext uri="{0D108BD9-81ED-4DB2-BD59-A6C34878D82A}">
                    <a16:rowId xmlns:a16="http://schemas.microsoft.com/office/drawing/2014/main" val="10000"/>
                  </a:ext>
                </a:extLst>
              </a:tr>
              <a:tr h="1152000">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1000" b="0" dirty="0">
                          <a:latin typeface="メイリオ" panose="020B0604030504040204" pitchFamily="50" charset="-128"/>
                          <a:ea typeface="メイリオ" panose="020B0604030504040204" pitchFamily="50" charset="-128"/>
                          <a:cs typeface="Meiryo UI" panose="020B0604030504040204" pitchFamily="50" charset="-128"/>
                        </a:rPr>
                        <a:t>徴収向上方策</a:t>
                      </a:r>
                      <a:endParaRPr kumimoji="1" lang="ja-JP" altLang="en-US" sz="1000" b="0" dirty="0">
                        <a:latin typeface="メイリオ" panose="020B0604030504040204" pitchFamily="50" charset="-128"/>
                        <a:ea typeface="メイリオ" panose="020B0604030504040204" pitchFamily="50" charset="-128"/>
                        <a:cs typeface="Meiryo UI" panose="020B0604030504040204" pitchFamily="50" charset="-128"/>
                      </a:endParaRPr>
                    </a:p>
                  </a:txBody>
                  <a:tcPr vert="eaVert" anchor="ctr">
                    <a:lnR w="12700" cap="flat" cmpd="sng" algn="ctr">
                      <a:solidFill>
                        <a:schemeClr val="tx1"/>
                      </a:solidFill>
                      <a:prstDash val="solid"/>
                      <a:round/>
                      <a:headEnd type="none" w="med" len="med"/>
                      <a:tailEnd type="none" w="med" len="med"/>
                    </a:ln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dirty="0">
                          <a:solidFill>
                            <a:schemeClr val="tx1"/>
                          </a:solidFill>
                          <a:latin typeface="メイリオ" panose="020B0604030504040204" pitchFamily="50" charset="-128"/>
                          <a:ea typeface="メイリオ" panose="020B0604030504040204" pitchFamily="50" charset="-128"/>
                          <a:cs typeface="Meiryo UI" panose="020B0604030504040204" pitchFamily="50" charset="-128"/>
                        </a:rPr>
                        <a:t>個人住民税（</a:t>
                      </a:r>
                      <a:r>
                        <a:rPr kumimoji="1" lang="ja-JP" altLang="en-US" sz="10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eiryo UI" panose="020B0604030504040204" pitchFamily="50" charset="-128"/>
                        </a:rPr>
                        <a:t>府民税及び市町村民税）</a:t>
                      </a:r>
                      <a:r>
                        <a:rPr kumimoji="1" lang="ja-JP" altLang="en-US" sz="1000" b="0" dirty="0">
                          <a:solidFill>
                            <a:schemeClr val="tx1"/>
                          </a:solidFill>
                          <a:latin typeface="メイリオ" panose="020B0604030504040204" pitchFamily="50" charset="-128"/>
                          <a:ea typeface="メイリオ" panose="020B0604030504040204" pitchFamily="50" charset="-128"/>
                          <a:cs typeface="Meiryo UI" panose="020B0604030504040204" pitchFamily="50" charset="-128"/>
                        </a:rPr>
                        <a:t>の大阪府域地方税徴収機構における共同徴収</a:t>
                      </a:r>
                      <a:endParaRPr kumimoji="1" lang="en-US" altLang="ja-JP" sz="1000" b="0" dirty="0">
                        <a:solidFill>
                          <a:schemeClr val="tx1"/>
                        </a:solidFill>
                        <a:latin typeface="メイリオ" panose="020B0604030504040204" pitchFamily="50" charset="-128"/>
                        <a:ea typeface="メイリオ" panose="020B0604030504040204" pitchFamily="50" charset="-128"/>
                        <a:cs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大阪府域地方税徴収機構において、令和</a:t>
                      </a:r>
                      <a:r>
                        <a:rPr kumimoji="1" lang="en-US" altLang="ja-JP" sz="10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5</a:t>
                      </a:r>
                      <a:r>
                        <a:rPr kumimoji="1" lang="ja-JP" altLang="en-US" sz="10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年度は府内</a:t>
                      </a:r>
                      <a:r>
                        <a:rPr kumimoji="1" lang="en-US" altLang="ja-JP" sz="10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31</a:t>
                      </a:r>
                      <a:r>
                        <a:rPr kumimoji="1" lang="ja-JP" altLang="en-US" sz="10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市町と共同徴収を実施。</a:t>
                      </a:r>
                      <a:endParaRPr kumimoji="1" lang="en-US" altLang="ja-JP" sz="10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ctr"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zh-TW" altLang="en-US" sz="10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収入見込額：</a:t>
                      </a:r>
                      <a:r>
                        <a:rPr kumimoji="1" lang="en-US" altLang="ja-JP" sz="1000" b="0" i="0" u="none" strike="noStrike" kern="1200" cap="none" spc="0" normalizeH="0" baseline="0" noProof="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2.3</a:t>
                      </a:r>
                      <a:r>
                        <a:rPr kumimoji="1" lang="ja-JP" altLang="en-US" sz="1000" b="0" i="0" u="none" strike="noStrike" kern="1200" cap="none" spc="0" normalizeH="0" baseline="0" noProof="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億</a:t>
                      </a:r>
                      <a:r>
                        <a:rPr kumimoji="1" lang="ja-JP" altLang="en-US" sz="10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円（個人府民税）</a:t>
                      </a:r>
                      <a:r>
                        <a:rPr kumimoji="1" lang="en-US" altLang="ja-JP" sz="10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個人住民税をはじめとした地方税の税収確保を図るため、府と参加団体が引き続き共同徴収を推進。</a:t>
                      </a:r>
                      <a:endParaRPr kumimoji="1" lang="en-US" altLang="ja-JP" sz="10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ctr" latinLnBrk="0" hangingPunct="1">
                        <a:lnSpc>
                          <a:spcPct val="100000"/>
                        </a:lnSpc>
                        <a:spcBef>
                          <a:spcPts val="0"/>
                        </a:spcBef>
                        <a:spcAft>
                          <a:spcPts val="0"/>
                        </a:spcAft>
                        <a:buClrTx/>
                        <a:buSzTx/>
                        <a:buFontTx/>
                        <a:buNone/>
                        <a:tabLst/>
                        <a:defRPr/>
                      </a:pPr>
                      <a:r>
                        <a:rPr kumimoji="1" lang="en-US" altLang="zh-TW" sz="10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zh-TW" altLang="en-US" sz="10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収入見込額：</a:t>
                      </a:r>
                      <a:r>
                        <a:rPr kumimoji="1" lang="en-US" altLang="zh-TW" sz="10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2.3</a:t>
                      </a:r>
                      <a:r>
                        <a:rPr kumimoji="1" lang="ja-JP" altLang="en-US" sz="10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億円（個人府民税）</a:t>
                      </a:r>
                      <a:r>
                        <a:rPr kumimoji="1" lang="en-US" altLang="zh-TW" sz="10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p>
                  </a:txBody>
                  <a:tcP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1152000">
                <a:tc vMerge="1">
                  <a:txBody>
                    <a:bodyPr/>
                    <a:lstStyle/>
                    <a:p>
                      <a:endParaRPr kumimoji="1" lang="ja-JP" altLang="en-US"/>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00" b="0" dirty="0">
                          <a:solidFill>
                            <a:schemeClr val="tx1"/>
                          </a:solidFill>
                          <a:latin typeface="メイリオ" panose="020B0604030504040204" pitchFamily="50" charset="-128"/>
                          <a:ea typeface="メイリオ" panose="020B0604030504040204" pitchFamily="50" charset="-128"/>
                          <a:cs typeface="Meiryo UI" panose="020B0604030504040204" pitchFamily="50" charset="-128"/>
                        </a:rPr>
                        <a:t>課税調査の推進</a:t>
                      </a:r>
                      <a:endParaRPr kumimoji="1" lang="en-US" altLang="ja-JP" sz="1000" b="0" dirty="0">
                        <a:solidFill>
                          <a:schemeClr val="tx1"/>
                        </a:solidFill>
                        <a:latin typeface="メイリオ" panose="020B0604030504040204" pitchFamily="50" charset="-128"/>
                        <a:ea typeface="メイリオ" panose="020B0604030504040204" pitchFamily="50" charset="-128"/>
                        <a:cs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府が自ら徴収する税目について、厳正な課税調査を推進。</a:t>
                      </a:r>
                      <a:endParaRPr kumimoji="1" lang="en-US" altLang="ja-JP" sz="10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zh-TW" sz="10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zh-TW" altLang="en-US" sz="10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収入見込額：</a:t>
                      </a:r>
                      <a:r>
                        <a:rPr kumimoji="1" lang="en-US" altLang="zh-TW" sz="10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11.</a:t>
                      </a:r>
                      <a:r>
                        <a:rPr kumimoji="1" lang="en-US" altLang="ja-JP" sz="10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1</a:t>
                      </a:r>
                      <a:r>
                        <a:rPr kumimoji="1" lang="zh-TW" altLang="en-US" sz="10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億円</a:t>
                      </a:r>
                      <a:r>
                        <a:rPr kumimoji="1" lang="en-US" altLang="zh-TW" sz="10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府が自ら徴収する税目について、厳正な課税調査を推進。</a:t>
                      </a:r>
                      <a:endParaRPr kumimoji="1" lang="en-US" altLang="ja-JP" sz="10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zh-TW" sz="10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zh-TW" altLang="en-US" sz="10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収入見込額：</a:t>
                      </a:r>
                      <a:r>
                        <a:rPr kumimoji="1" lang="en-US" altLang="zh-TW" sz="10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9.1</a:t>
                      </a:r>
                      <a:r>
                        <a:rPr kumimoji="1" lang="ja-JP" altLang="en-US" sz="10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億円</a:t>
                      </a:r>
                      <a:r>
                        <a:rPr kumimoji="1" lang="en-US" altLang="zh-TW" sz="10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p>
                  </a:txBody>
                  <a:tcP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1598599096"/>
                  </a:ext>
                </a:extLst>
              </a:tr>
            </a:tbl>
          </a:graphicData>
        </a:graphic>
      </p:graphicFrame>
      <p:sp>
        <p:nvSpPr>
          <p:cNvPr id="19" name="テキスト ボックス 18"/>
          <p:cNvSpPr txBox="1"/>
          <p:nvPr/>
        </p:nvSpPr>
        <p:spPr>
          <a:xfrm>
            <a:off x="161510" y="579597"/>
            <a:ext cx="2944228" cy="338554"/>
          </a:xfrm>
          <a:prstGeom prst="rect">
            <a:avLst/>
          </a:prstGeom>
          <a:noFill/>
        </p:spPr>
        <p:txBody>
          <a:bodyPr wrap="square" rtlCol="0">
            <a:spAutoFit/>
          </a:bodyPr>
          <a:lstStyle/>
          <a:p>
            <a:r>
              <a:rPr lang="en-US" altLang="ja-JP"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(ⅰ)</a:t>
            </a: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府税収入の確保</a:t>
            </a:r>
          </a:p>
        </p:txBody>
      </p:sp>
      <p:sp>
        <p:nvSpPr>
          <p:cNvPr id="3" name="スライド番号プレースホルダー 2">
            <a:extLst>
              <a:ext uri="{FF2B5EF4-FFF2-40B4-BE49-F238E27FC236}">
                <a16:creationId xmlns:a16="http://schemas.microsoft.com/office/drawing/2014/main" id="{9DD39CE5-B4BB-4109-94F3-94D9B7D688BB}"/>
              </a:ext>
            </a:extLst>
          </p:cNvPr>
          <p:cNvSpPr>
            <a:spLocks noGrp="1"/>
          </p:cNvSpPr>
          <p:nvPr>
            <p:ph type="sldNum" sz="quarter" idx="12"/>
          </p:nvPr>
        </p:nvSpPr>
        <p:spPr/>
        <p:txBody>
          <a:bodyPr/>
          <a:lstStyle/>
          <a:p>
            <a:fld id="{7791D223-6A27-4327-8087-FA06212A7E85}" type="slidenum">
              <a:rPr lang="ja-JP" altLang="en-US" smtClean="0"/>
              <a:pPr/>
              <a:t>38</a:t>
            </a:fld>
            <a:endParaRPr lang="ja-JP" altLang="en-US" dirty="0"/>
          </a:p>
        </p:txBody>
      </p:sp>
      <p:cxnSp>
        <p:nvCxnSpPr>
          <p:cNvPr id="8" name="直線コネクタ 7">
            <a:extLst>
              <a:ext uri="{FF2B5EF4-FFF2-40B4-BE49-F238E27FC236}">
                <a16:creationId xmlns:a16="http://schemas.microsoft.com/office/drawing/2014/main" id="{C1D417C8-00ED-487B-A0D1-160AF2CD166C}"/>
              </a:ext>
            </a:extLst>
          </p:cNvPr>
          <p:cNvCxnSpPr/>
          <p:nvPr/>
        </p:nvCxnSpPr>
        <p:spPr>
          <a:xfrm>
            <a:off x="161510" y="503675"/>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9" name="正方形/長方形 8">
            <a:extLst>
              <a:ext uri="{FF2B5EF4-FFF2-40B4-BE49-F238E27FC236}">
                <a16:creationId xmlns:a16="http://schemas.microsoft.com/office/drawing/2014/main" id="{BEC8F0A1-33AE-41F8-B91A-F99F6C02E8B4}"/>
              </a:ext>
            </a:extLst>
          </p:cNvPr>
          <p:cNvSpPr/>
          <p:nvPr/>
        </p:nvSpPr>
        <p:spPr>
          <a:xfrm>
            <a:off x="161510" y="134343"/>
            <a:ext cx="8136904" cy="369332"/>
          </a:xfrm>
          <a:prstGeom prst="rect">
            <a:avLst/>
          </a:prstGeom>
        </p:spPr>
        <p:txBody>
          <a:bodyPr wrap="square">
            <a:spAutoFit/>
          </a:bodyPr>
          <a:lstStyle/>
          <a:p>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Ⅰ</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歳入確保</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7228946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直線コネクタ 7"/>
          <p:cNvCxnSpPr/>
          <p:nvPr/>
        </p:nvCxnSpPr>
        <p:spPr>
          <a:xfrm>
            <a:off x="971600" y="2276872"/>
            <a:ext cx="7200800" cy="0"/>
          </a:xfrm>
          <a:prstGeom prst="line">
            <a:avLst/>
          </a:prstGeom>
        </p:spPr>
        <p:style>
          <a:lnRef idx="3">
            <a:schemeClr val="accent1"/>
          </a:lnRef>
          <a:fillRef idx="0">
            <a:schemeClr val="accent1"/>
          </a:fillRef>
          <a:effectRef idx="2">
            <a:schemeClr val="accent1"/>
          </a:effectRef>
          <a:fontRef idx="minor">
            <a:schemeClr val="tx1"/>
          </a:fontRef>
        </p:style>
      </p:cxnSp>
      <p:sp>
        <p:nvSpPr>
          <p:cNvPr id="3" name="テキスト ボックス 2"/>
          <p:cNvSpPr txBox="1"/>
          <p:nvPr/>
        </p:nvSpPr>
        <p:spPr>
          <a:xfrm>
            <a:off x="705620" y="1581071"/>
            <a:ext cx="8020792" cy="523220"/>
          </a:xfrm>
          <a:prstGeom prst="rect">
            <a:avLst/>
          </a:prstGeom>
          <a:noFill/>
        </p:spPr>
        <p:txBody>
          <a:bodyPr wrap="square" rtlCol="0">
            <a:spAutoFit/>
          </a:bodyPr>
          <a:lstStyle/>
          <a:p>
            <a:r>
              <a:rPr lang="ja-JP" altLang="en-US" sz="2800" dirty="0">
                <a:latin typeface="メイリオ" panose="020B0604030504040204" pitchFamily="50" charset="-128"/>
                <a:ea typeface="メイリオ" panose="020B0604030504040204" pitchFamily="50" charset="-128"/>
                <a:cs typeface="Meiryo UI" panose="020B0604030504040204" pitchFamily="50" charset="-128"/>
              </a:rPr>
              <a:t>１　行政経営のめざす姿</a:t>
            </a:r>
            <a:endParaRPr lang="en-US" altLang="ja-JP" sz="2800" dirty="0">
              <a:latin typeface="メイリオ" panose="020B0604030504040204" pitchFamily="50" charset="-128"/>
              <a:ea typeface="メイリオ" panose="020B0604030504040204" pitchFamily="50" charset="-128"/>
              <a:cs typeface="Meiryo UI" panose="020B0604030504040204" pitchFamily="50" charset="-128"/>
            </a:endParaRPr>
          </a:p>
        </p:txBody>
      </p:sp>
      <p:sp>
        <p:nvSpPr>
          <p:cNvPr id="10" name="正方形/長方形 9"/>
          <p:cNvSpPr/>
          <p:nvPr/>
        </p:nvSpPr>
        <p:spPr>
          <a:xfrm>
            <a:off x="971600" y="2636912"/>
            <a:ext cx="7200800" cy="1304203"/>
          </a:xfrm>
          <a:prstGeom prst="rect">
            <a:avLst/>
          </a:prstGeom>
        </p:spPr>
        <p:txBody>
          <a:bodyPr wrap="square" numCol="1">
            <a:spAutoFit/>
          </a:bodyPr>
          <a:lstStyle/>
          <a:p>
            <a:pPr defTabSz="647700">
              <a:lnSpc>
                <a:spcPct val="150000"/>
              </a:lnSpc>
              <a:spcBef>
                <a:spcPct val="0"/>
              </a:spcBef>
              <a:tabLst>
                <a:tab pos="8256588" algn="r"/>
              </a:tabLst>
              <a:defRPr/>
            </a:pPr>
            <a:r>
              <a:rPr lang="ja-JP" altLang="en-US" dirty="0">
                <a:solidFill>
                  <a:prstClr val="black"/>
                </a:solidFill>
                <a:latin typeface="メイリオ" panose="020B0604030504040204" pitchFamily="50" charset="-128"/>
                <a:ea typeface="メイリオ" panose="020B0604030504040204" pitchFamily="50" charset="-128"/>
                <a:cs typeface="Meiryo UI" panose="020B0604030504040204" pitchFamily="50" charset="-128"/>
              </a:rPr>
              <a:t>   （１）現状認識</a:t>
            </a:r>
          </a:p>
          <a:p>
            <a:pPr>
              <a:lnSpc>
                <a:spcPct val="150000"/>
              </a:lnSpc>
            </a:pPr>
            <a:r>
              <a:rPr lang="ja-JP" altLang="en-US" dirty="0">
                <a:solidFill>
                  <a:prstClr val="black"/>
                </a:solidFill>
                <a:latin typeface="メイリオ" panose="020B0604030504040204" pitchFamily="50" charset="-128"/>
                <a:ea typeface="メイリオ" panose="020B0604030504040204" pitchFamily="50" charset="-128"/>
                <a:cs typeface="Meiryo UI" panose="020B0604030504040204" pitchFamily="50" charset="-128"/>
              </a:rPr>
              <a:t>　（２）目標</a:t>
            </a:r>
            <a:endParaRPr lang="en-US" altLang="ja-JP" dirty="0">
              <a:solidFill>
                <a:prstClr val="black"/>
              </a:solidFill>
              <a:latin typeface="メイリオ" panose="020B0604030504040204" pitchFamily="50" charset="-128"/>
              <a:ea typeface="メイリオ" panose="020B0604030504040204" pitchFamily="50" charset="-128"/>
              <a:cs typeface="Meiryo UI" panose="020B0604030504040204" pitchFamily="50" charset="-128"/>
            </a:endParaRPr>
          </a:p>
          <a:p>
            <a:pPr>
              <a:lnSpc>
                <a:spcPct val="150000"/>
              </a:lnSpc>
            </a:pPr>
            <a:r>
              <a:rPr lang="ja-JP" altLang="en-US" dirty="0">
                <a:solidFill>
                  <a:prstClr val="black"/>
                </a:solidFill>
                <a:latin typeface="メイリオ" panose="020B0604030504040204" pitchFamily="50" charset="-128"/>
                <a:ea typeface="メイリオ" panose="020B0604030504040204" pitchFamily="50" charset="-128"/>
                <a:cs typeface="Meiryo UI" panose="020B0604030504040204" pitchFamily="50" charset="-128"/>
              </a:rPr>
              <a:t>　（３）行動指針</a:t>
            </a:r>
            <a:endParaRPr lang="en-US" altLang="ja-JP" dirty="0">
              <a:solidFill>
                <a:prstClr val="black"/>
              </a:solidFill>
              <a:latin typeface="メイリオ" panose="020B0604030504040204" pitchFamily="50" charset="-128"/>
              <a:ea typeface="メイリオ" panose="020B0604030504040204" pitchFamily="50" charset="-128"/>
              <a:cs typeface="Meiryo UI" panose="020B0604030504040204" pitchFamily="50" charset="-128"/>
            </a:endParaRPr>
          </a:p>
        </p:txBody>
      </p:sp>
      <p:sp>
        <p:nvSpPr>
          <p:cNvPr id="2" name="スライド番号プレースホルダー 1">
            <a:extLst>
              <a:ext uri="{FF2B5EF4-FFF2-40B4-BE49-F238E27FC236}">
                <a16:creationId xmlns:a16="http://schemas.microsoft.com/office/drawing/2014/main" id="{9588E3BB-5F15-4D34-B824-5AE1C26DEF2A}"/>
              </a:ext>
            </a:extLst>
          </p:cNvPr>
          <p:cNvSpPr>
            <a:spLocks noGrp="1"/>
          </p:cNvSpPr>
          <p:nvPr>
            <p:ph type="sldNum" sz="quarter" idx="12"/>
          </p:nvPr>
        </p:nvSpPr>
        <p:spPr/>
        <p:txBody>
          <a:bodyPr/>
          <a:lstStyle/>
          <a:p>
            <a:fld id="{7791D223-6A27-4327-8087-FA06212A7E85}" type="slidenum">
              <a:rPr lang="ja-JP" altLang="en-US" smtClean="0"/>
              <a:pPr/>
              <a:t>3</a:t>
            </a:fld>
            <a:endParaRPr lang="ja-JP" altLang="en-US" dirty="0"/>
          </a:p>
        </p:txBody>
      </p:sp>
    </p:spTree>
    <p:extLst>
      <p:ext uri="{BB962C8B-B14F-4D97-AF65-F5344CB8AC3E}">
        <p14:creationId xmlns:p14="http://schemas.microsoft.com/office/powerpoint/2010/main" val="384378255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テキスト ボックス 9"/>
          <p:cNvSpPr txBox="1"/>
          <p:nvPr/>
        </p:nvSpPr>
        <p:spPr>
          <a:xfrm>
            <a:off x="161510" y="579597"/>
            <a:ext cx="2944228" cy="338554"/>
          </a:xfrm>
          <a:prstGeom prst="rect">
            <a:avLst/>
          </a:prstGeom>
          <a:noFill/>
        </p:spPr>
        <p:txBody>
          <a:bodyPr wrap="square" rtlCol="0">
            <a:spAutoFit/>
          </a:bodyPr>
          <a:lstStyle/>
          <a:p>
            <a:r>
              <a:rPr lang="en-US" altLang="ja-JP"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(ⅱ) </a:t>
            </a: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府有財産の活用・売却など</a:t>
            </a:r>
          </a:p>
        </p:txBody>
      </p:sp>
      <p:graphicFrame>
        <p:nvGraphicFramePr>
          <p:cNvPr id="15" name="表 14"/>
          <p:cNvGraphicFramePr>
            <a:graphicFrameLocks noGrp="1"/>
          </p:cNvGraphicFramePr>
          <p:nvPr>
            <p:extLst>
              <p:ext uri="{D42A27DB-BD31-4B8C-83A1-F6EECF244321}">
                <p14:modId xmlns:p14="http://schemas.microsoft.com/office/powerpoint/2010/main" val="2592686603"/>
              </p:ext>
            </p:extLst>
          </p:nvPr>
        </p:nvGraphicFramePr>
        <p:xfrm>
          <a:off x="246145" y="954006"/>
          <a:ext cx="8676000" cy="4860000"/>
        </p:xfrm>
        <a:graphic>
          <a:graphicData uri="http://schemas.openxmlformats.org/drawingml/2006/table">
            <a:tbl>
              <a:tblPr firstRow="1" bandRow="1">
                <a:tableStyleId>{5940675A-B579-460E-94D1-54222C63F5DA}</a:tableStyleId>
              </a:tblPr>
              <a:tblGrid>
                <a:gridCol w="612000">
                  <a:extLst>
                    <a:ext uri="{9D8B030D-6E8A-4147-A177-3AD203B41FA5}">
                      <a16:colId xmlns:a16="http://schemas.microsoft.com/office/drawing/2014/main" val="20000"/>
                    </a:ext>
                  </a:extLst>
                </a:gridCol>
                <a:gridCol w="1872000">
                  <a:extLst>
                    <a:ext uri="{9D8B030D-6E8A-4147-A177-3AD203B41FA5}">
                      <a16:colId xmlns:a16="http://schemas.microsoft.com/office/drawing/2014/main" val="20001"/>
                    </a:ext>
                  </a:extLst>
                </a:gridCol>
                <a:gridCol w="3096000">
                  <a:extLst>
                    <a:ext uri="{9D8B030D-6E8A-4147-A177-3AD203B41FA5}">
                      <a16:colId xmlns:a16="http://schemas.microsoft.com/office/drawing/2014/main" val="20004"/>
                    </a:ext>
                  </a:extLst>
                </a:gridCol>
                <a:gridCol w="3096000">
                  <a:extLst>
                    <a:ext uri="{9D8B030D-6E8A-4147-A177-3AD203B41FA5}">
                      <a16:colId xmlns:a16="http://schemas.microsoft.com/office/drawing/2014/main" val="343836115"/>
                    </a:ext>
                  </a:extLst>
                </a:gridCol>
              </a:tblGrid>
              <a:tr h="540000">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Meiryo UI" panose="020B0604030504040204" pitchFamily="50" charset="-128"/>
                        </a:rPr>
                        <a:t>取組み</a:t>
                      </a:r>
                      <a:endParaRPr kumimoji="1" lang="en-US" altLang="ja-JP" sz="110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Meiryo UI" panose="020B0604030504040204" pitchFamily="50" charset="-128"/>
                      </a:endParaRP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Meiryo UI" panose="020B0604030504040204" pitchFamily="50" charset="-128"/>
                        </a:rPr>
                        <a:t>対　象</a:t>
                      </a:r>
                      <a:endParaRPr kumimoji="1" lang="en-US" altLang="ja-JP" sz="120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令和</a:t>
                      </a:r>
                      <a:r>
                        <a:rPr kumimoji="1" lang="en-US" altLang="ja-JP" sz="120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5</a:t>
                      </a:r>
                      <a:r>
                        <a:rPr kumimoji="1" lang="ja-JP" altLang="en-US" sz="120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年度の取組み状況</a:t>
                      </a:r>
                      <a:endParaRPr kumimoji="1" lang="en-US" altLang="ja-JP" sz="105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txBody>
                  <a:tcPr anchor="ctr">
                    <a:lnB w="12700" cap="flat" cmpd="sng" algn="ctr">
                      <a:solidFill>
                        <a:schemeClr val="tx1"/>
                      </a:solidFill>
                      <a:prstDash val="solid"/>
                      <a:round/>
                      <a:headEnd type="none" w="med" len="med"/>
                      <a:tailEnd type="none" w="med" len="med"/>
                    </a:lnB>
                    <a:solidFill>
                      <a:srgbClr val="0070C0"/>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令和</a:t>
                      </a:r>
                      <a:r>
                        <a:rPr kumimoji="1" lang="en-US" altLang="ja-JP" sz="120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6</a:t>
                      </a:r>
                      <a:r>
                        <a:rPr kumimoji="1" lang="ja-JP" altLang="en-US" sz="120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年度の取組み</a:t>
                      </a:r>
                      <a:endParaRPr kumimoji="1" lang="en-US" altLang="ja-JP" sz="120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txBody>
                  <a:tcPr anchor="ctr">
                    <a:lnB w="12700" cap="flat" cmpd="sng" algn="ctr">
                      <a:solidFill>
                        <a:schemeClr val="tx1"/>
                      </a:solidFill>
                      <a:prstDash val="solid"/>
                      <a:round/>
                      <a:headEnd type="none" w="med" len="med"/>
                      <a:tailEnd type="none" w="med" len="med"/>
                    </a:lnB>
                    <a:solidFill>
                      <a:srgbClr val="0070C0"/>
                    </a:solidFill>
                  </a:tcPr>
                </a:tc>
                <a:extLst>
                  <a:ext uri="{0D108BD9-81ED-4DB2-BD59-A6C34878D82A}">
                    <a16:rowId xmlns:a16="http://schemas.microsoft.com/office/drawing/2014/main" val="10000"/>
                  </a:ext>
                </a:extLst>
              </a:tr>
              <a:tr h="1080000">
                <a:tc rowSpan="4">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dirty="0">
                          <a:latin typeface="メイリオ" panose="020B0604030504040204" pitchFamily="50" charset="-128"/>
                          <a:ea typeface="メイリオ" panose="020B0604030504040204" pitchFamily="50" charset="-128"/>
                          <a:cs typeface="Meiryo UI" panose="020B0604030504040204" pitchFamily="50" charset="-128"/>
                        </a:rPr>
                        <a:t>府有財産の活用・売却</a:t>
                      </a:r>
                    </a:p>
                  </a:txBody>
                  <a:tcPr vert="eaVert"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ja-JP" altLang="en-US" sz="1000" dirty="0">
                          <a:solidFill>
                            <a:schemeClr val="tx1"/>
                          </a:solidFill>
                          <a:latin typeface="メイリオ" panose="020B0604030504040204" pitchFamily="50" charset="-128"/>
                          <a:ea typeface="メイリオ" panose="020B0604030504040204" pitchFamily="50" charset="-128"/>
                        </a:rPr>
                        <a:t>マイドームおおさか</a:t>
                      </a:r>
                      <a:endParaRPr lang="en-US" altLang="ja-JP" sz="1000" dirty="0">
                        <a:solidFill>
                          <a:schemeClr val="tx1"/>
                        </a:solidFill>
                        <a:latin typeface="メイリオ" panose="020B0604030504040204" pitchFamily="50" charset="-128"/>
                        <a:ea typeface="メイリオ" panose="020B0604030504040204" pitchFamily="50" charset="-128"/>
                      </a:endParaRPr>
                    </a:p>
                    <a:p>
                      <a:pPr algn="l"/>
                      <a:endParaRPr lang="en-US" altLang="ja-JP" sz="1000" dirty="0">
                        <a:solidFill>
                          <a:schemeClr val="tx1"/>
                        </a:solidFill>
                        <a:latin typeface="メイリオ" panose="020B0604030504040204" pitchFamily="50" charset="-128"/>
                        <a:ea typeface="メイリオ"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rPr>
                        <a:t>区分所有部分について、中小企業支援機能の強化のため、売却を含めた最良の方法について検討してきた結果、府として引き続き所有し、有効活用していくこととした。</a:t>
                      </a:r>
                    </a:p>
                    <a:p>
                      <a:pPr marL="0" marR="0" lvl="0" indent="0" algn="l" defTabSz="914400" rtl="0" eaLnBrk="1" fontAlgn="ctr" latinLnBrk="0" hangingPunct="1">
                        <a:lnSpc>
                          <a:spcPct val="100000"/>
                        </a:lnSpc>
                        <a:spcBef>
                          <a:spcPts val="0"/>
                        </a:spcBef>
                        <a:spcAft>
                          <a:spcPts val="0"/>
                        </a:spcAft>
                        <a:buClrTx/>
                        <a:buSzTx/>
                        <a:buFontTx/>
                        <a:buNone/>
                        <a:tabLst/>
                        <a:defRPr/>
                      </a:pPr>
                      <a:endParaRPr kumimoji="1" lang="en-US" altLang="ja-JP" sz="10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endParaRPr kumimoji="1" lang="en-US" altLang="ja-JP" sz="10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BlToTr w="12700" cap="flat" cmpd="sng" algn="ctr">
                      <a:solidFill>
                        <a:schemeClr val="tx1"/>
                      </a:solidFill>
                      <a:prstDash val="solid"/>
                      <a:round/>
                      <a:headEnd type="none" w="med" len="med"/>
                      <a:tailEnd type="none" w="med" len="med"/>
                    </a:lnBlToTr>
                    <a:solidFill>
                      <a:schemeClr val="bg1"/>
                    </a:solidFill>
                  </a:tcPr>
                </a:tc>
                <a:extLst>
                  <a:ext uri="{0D108BD9-81ED-4DB2-BD59-A6C34878D82A}">
                    <a16:rowId xmlns:a16="http://schemas.microsoft.com/office/drawing/2014/main" val="10001"/>
                  </a:ext>
                </a:extLst>
              </a:tr>
              <a:tr h="1080000">
                <a:tc vMerge="1">
                  <a:txBody>
                    <a:bodyPr/>
                    <a:lstStyle/>
                    <a:p>
                      <a:endParaRPr lang="ja-JP" altLang="en-US"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ja-JP" altLang="en-US"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堺</a:t>
                      </a:r>
                      <a:r>
                        <a:rPr lang="ja-JP" altLang="en-US" sz="1000" u="none"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泉北港の府営</a:t>
                      </a:r>
                      <a:r>
                        <a:rPr lang="ja-JP" altLang="en-US"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上屋</a:t>
                      </a:r>
                      <a:endParaRPr lang="en-US" altLang="ja-JP"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l"/>
                      <a:endParaRPr lang="en-US" altLang="ja-JP"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l"/>
                      <a:endParaRPr lang="en-US" altLang="ja-JP"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府営上屋</a:t>
                      </a:r>
                      <a:r>
                        <a:rPr kumimoji="1" lang="en-US" altLang="ja-JP" sz="10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14</a:t>
                      </a:r>
                      <a:r>
                        <a:rPr kumimoji="1" lang="ja-JP" altLang="en-US" sz="10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棟について、順次民間に有償譲渡等ができるよう、現在の上屋利用者と協議を進めた。</a:t>
                      </a:r>
                      <a:endParaRPr kumimoji="1" lang="en-US" altLang="ja-JP" sz="10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ctr" latinLnBrk="0" hangingPunct="1">
                        <a:lnSpc>
                          <a:spcPct val="100000"/>
                        </a:lnSpc>
                        <a:spcBef>
                          <a:spcPts val="0"/>
                        </a:spcBef>
                        <a:spcAft>
                          <a:spcPts val="0"/>
                        </a:spcAft>
                        <a:buClrTx/>
                        <a:buSzTx/>
                        <a:buFontTx/>
                        <a:buNone/>
                        <a:tabLst/>
                        <a:defRPr/>
                      </a:pPr>
                      <a:endParaRPr kumimoji="1" lang="en-US" altLang="ja-JP" sz="10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府営上屋</a:t>
                      </a:r>
                      <a:r>
                        <a:rPr kumimoji="1" lang="en-US" altLang="ja-JP" sz="10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14</a:t>
                      </a:r>
                      <a:r>
                        <a:rPr kumimoji="1" lang="ja-JP" altLang="en-US" sz="10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棟について、順次民間に有償譲渡等ができるよう、現在の上屋利用者と協議を進める。</a:t>
                      </a:r>
                      <a:endParaRPr kumimoji="1" lang="en-US" altLang="ja-JP" sz="1000" b="0" i="0" u="none" strike="sng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メイリオ" panose="020B0604030504040204" pitchFamily="50" charset="-128"/>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1080000">
                <a:tc vMerge="1">
                  <a:txBody>
                    <a:bodyPr/>
                    <a:lstStyle/>
                    <a:p>
                      <a:endParaRPr kumimoji="1" lang="ja-JP" altLang="en-US"/>
                    </a:p>
                  </a:txBody>
                  <a:tcPr>
                    <a:lnT w="12700" cap="flat" cmpd="sng" algn="ctr">
                      <a:solidFill>
                        <a:schemeClr val="tx1"/>
                      </a:solidFill>
                      <a:prstDash val="solid"/>
                      <a:round/>
                      <a:headEnd type="none" w="med" len="med"/>
                      <a:tailEnd type="none" w="med" len="med"/>
                    </a:lnT>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メイリオ" panose="020B0604030504040204" pitchFamily="50" charset="-128"/>
                        </a:rPr>
                        <a:t>寝屋川水系工営所元東部工区事務所</a:t>
                      </a:r>
                      <a:endPar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メイリオ" panose="020B0604030504040204" pitchFamily="50" charset="-128"/>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メイリオ" panose="020B0604030504040204" pitchFamily="50" charset="-128"/>
                        </a:rPr>
                        <a:t>一般競争入札により令和</a:t>
                      </a:r>
                      <a:r>
                        <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メイリオ" panose="020B0604030504040204" pitchFamily="50" charset="-128"/>
                        </a:rPr>
                        <a:t>6</a:t>
                      </a:r>
                      <a:r>
                        <a:rPr kumimoji="1" lang="ja-JP" altLang="en-US"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メイリオ" panose="020B0604030504040204" pitchFamily="50" charset="-128"/>
                        </a:rPr>
                        <a:t>年</a:t>
                      </a:r>
                      <a:r>
                        <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メイリオ" panose="020B0604030504040204" pitchFamily="50" charset="-128"/>
                        </a:rPr>
                        <a:t>1</a:t>
                      </a:r>
                      <a:r>
                        <a:rPr kumimoji="1" lang="ja-JP" altLang="en-US"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メイリオ" panose="020B0604030504040204" pitchFamily="50" charset="-128"/>
                        </a:rPr>
                        <a:t>月に売却。</a:t>
                      </a:r>
                      <a:endPar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メイリオ" panose="020B0604030504040204" pitchFamily="50" charset="-128"/>
                      </a:endParaRPr>
                    </a:p>
                    <a:p>
                      <a:pPr marL="0" marR="0" lvl="0" indent="0" algn="l" defTabSz="914400" rtl="0" eaLnBrk="1" fontAlgn="ctr"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メイリオ" panose="020B0604030504040204" pitchFamily="50" charset="-128"/>
                        </a:rPr>
                        <a:t>【</a:t>
                      </a:r>
                      <a:r>
                        <a:rPr kumimoji="1" lang="ja-JP" altLang="en-US"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メイリオ" panose="020B0604030504040204" pitchFamily="50" charset="-128"/>
                        </a:rPr>
                        <a:t>売却額：</a:t>
                      </a:r>
                      <a:r>
                        <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メイリオ" panose="020B0604030504040204" pitchFamily="50" charset="-128"/>
                        </a:rPr>
                        <a:t>3.14</a:t>
                      </a:r>
                      <a:r>
                        <a:rPr kumimoji="1" lang="ja-JP" altLang="en-US"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メイリオ" panose="020B0604030504040204" pitchFamily="50" charset="-128"/>
                        </a:rPr>
                        <a:t>億円</a:t>
                      </a:r>
                      <a:r>
                        <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メイリオ" panose="020B0604030504040204" pitchFamily="50" charset="-128"/>
                        </a:rPr>
                        <a:t>】</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endPar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メイリオ" panose="020B0604030504040204" pitchFamily="50" charset="-128"/>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BlToTr w="12700" cap="flat" cmpd="sng" algn="ctr">
                      <a:solidFill>
                        <a:schemeClr val="tx1"/>
                      </a:solidFill>
                      <a:prstDash val="solid"/>
                      <a:round/>
                      <a:headEnd type="none" w="med" len="med"/>
                      <a:tailEnd type="none" w="med" len="med"/>
                    </a:lnBlToTr>
                    <a:noFill/>
                  </a:tcPr>
                </a:tc>
                <a:extLst>
                  <a:ext uri="{0D108BD9-81ED-4DB2-BD59-A6C34878D82A}">
                    <a16:rowId xmlns:a16="http://schemas.microsoft.com/office/drawing/2014/main" val="1177830723"/>
                  </a:ext>
                </a:extLst>
              </a:tr>
              <a:tr h="1080000">
                <a:tc vMerge="1">
                  <a:txBody>
                    <a:bodyPr/>
                    <a:lstStyle/>
                    <a:p>
                      <a:endParaRPr kumimoji="1" lang="ja-JP" altLang="en-US"/>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000" baseline="0">
                          <a:solidFill>
                            <a:schemeClr val="tx1"/>
                          </a:solidFill>
                          <a:effectLst/>
                          <a:latin typeface="Meiryo UI" panose="020B0604030504040204" pitchFamily="50" charset="-128"/>
                          <a:ea typeface="Meiryo UI" panose="020B0604030504040204" pitchFamily="50" charset="-128"/>
                          <a:cs typeface="メイリオ" panose="020B0604030504040204" pitchFamily="50" charset="-128"/>
                        </a:rPr>
                        <a:t>元府警</a:t>
                      </a:r>
                      <a:r>
                        <a:rPr lang="ja-JP" altLang="en-US" sz="1000" baseline="0" dirty="0">
                          <a:solidFill>
                            <a:schemeClr val="tx1"/>
                          </a:solidFill>
                          <a:effectLst/>
                          <a:latin typeface="Meiryo UI" panose="020B0604030504040204" pitchFamily="50" charset="-128"/>
                          <a:ea typeface="Meiryo UI" panose="020B0604030504040204" pitchFamily="50" charset="-128"/>
                          <a:cs typeface="メイリオ" panose="020B0604030504040204" pitchFamily="50" charset="-128"/>
                        </a:rPr>
                        <a:t>待機宿舎　旭</a:t>
                      </a:r>
                      <a:endParaRPr lang="en-US" altLang="ja-JP" sz="1000" baseline="0" dirty="0">
                        <a:solidFill>
                          <a:schemeClr val="tx1"/>
                        </a:solidFill>
                        <a:effectLst/>
                        <a:latin typeface="Meiryo UI" panose="020B0604030504040204" pitchFamily="50" charset="-128"/>
                        <a:ea typeface="Meiryo UI" panose="020B0604030504040204" pitchFamily="50" charset="-128"/>
                        <a:cs typeface="メイリオ"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メイリオ" panose="020B0604030504040204" pitchFamily="50" charset="-128"/>
                        </a:rPr>
                        <a:t>一般競争入札により令和</a:t>
                      </a:r>
                      <a:r>
                        <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メイリオ" panose="020B0604030504040204" pitchFamily="50" charset="-128"/>
                        </a:rPr>
                        <a:t>6</a:t>
                      </a:r>
                      <a:r>
                        <a:rPr kumimoji="1" lang="ja-JP" altLang="en-US"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メイリオ" panose="020B0604030504040204" pitchFamily="50" charset="-128"/>
                        </a:rPr>
                        <a:t>年</a:t>
                      </a:r>
                      <a:r>
                        <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メイリオ" panose="020B0604030504040204" pitchFamily="50" charset="-128"/>
                        </a:rPr>
                        <a:t>3</a:t>
                      </a:r>
                      <a:r>
                        <a:rPr kumimoji="1" lang="ja-JP" altLang="en-US"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メイリオ" panose="020B0604030504040204" pitchFamily="50" charset="-128"/>
                        </a:rPr>
                        <a:t>月に売却予定。</a:t>
                      </a:r>
                      <a:endPar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メイリオ" panose="020B0604030504040204" pitchFamily="50" charset="-128"/>
                        </a:rPr>
                        <a:t>【</a:t>
                      </a:r>
                      <a:r>
                        <a:rPr kumimoji="1" lang="ja-JP" altLang="en-US"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メイリオ" panose="020B0604030504040204" pitchFamily="50" charset="-128"/>
                        </a:rPr>
                        <a:t>売却予定額：</a:t>
                      </a:r>
                      <a:r>
                        <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メイリオ" panose="020B0604030504040204" pitchFamily="50" charset="-128"/>
                        </a:rPr>
                        <a:t>1.95</a:t>
                      </a:r>
                      <a:r>
                        <a:rPr kumimoji="1" lang="ja-JP" altLang="en-US"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メイリオ" panose="020B0604030504040204" pitchFamily="50" charset="-128"/>
                        </a:rPr>
                        <a:t>億円</a:t>
                      </a:r>
                      <a:r>
                        <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メイリオ" panose="020B0604030504040204" pitchFamily="50" charset="-128"/>
                        </a:rPr>
                        <a:t>】</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endParaRPr kumimoji="1" lang="ja-JP" altLang="en-US"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メイリオ" panose="020B0604030504040204" pitchFamily="50" charset="-128"/>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BlToTr w="12700" cap="flat" cmpd="sng" algn="ctr">
                      <a:solidFill>
                        <a:schemeClr val="tx1"/>
                      </a:solidFill>
                      <a:prstDash val="solid"/>
                      <a:round/>
                      <a:headEnd type="none" w="med" len="med"/>
                      <a:tailEnd type="none" w="med" len="med"/>
                    </a:lnBlToTr>
                    <a:noFill/>
                  </a:tcPr>
                </a:tc>
                <a:extLst>
                  <a:ext uri="{0D108BD9-81ED-4DB2-BD59-A6C34878D82A}">
                    <a16:rowId xmlns:a16="http://schemas.microsoft.com/office/drawing/2014/main" val="3781312591"/>
                  </a:ext>
                </a:extLst>
              </a:tr>
            </a:tbl>
          </a:graphicData>
        </a:graphic>
      </p:graphicFrame>
      <p:sp>
        <p:nvSpPr>
          <p:cNvPr id="3" name="スライド番号プレースホルダー 2">
            <a:extLst>
              <a:ext uri="{FF2B5EF4-FFF2-40B4-BE49-F238E27FC236}">
                <a16:creationId xmlns:a16="http://schemas.microsoft.com/office/drawing/2014/main" id="{CD5BE177-45D0-4924-AA22-2A9F4F3D5AD1}"/>
              </a:ext>
            </a:extLst>
          </p:cNvPr>
          <p:cNvSpPr>
            <a:spLocks noGrp="1"/>
          </p:cNvSpPr>
          <p:nvPr>
            <p:ph type="sldNum" sz="quarter" idx="12"/>
          </p:nvPr>
        </p:nvSpPr>
        <p:spPr/>
        <p:txBody>
          <a:bodyPr/>
          <a:lstStyle/>
          <a:p>
            <a:fld id="{7791D223-6A27-4327-8087-FA06212A7E85}" type="slidenum">
              <a:rPr lang="ja-JP" altLang="en-US" smtClean="0"/>
              <a:pPr/>
              <a:t>39</a:t>
            </a:fld>
            <a:endParaRPr lang="ja-JP" altLang="en-US" dirty="0"/>
          </a:p>
        </p:txBody>
      </p:sp>
      <p:cxnSp>
        <p:nvCxnSpPr>
          <p:cNvPr id="13" name="直線コネクタ 12">
            <a:extLst>
              <a:ext uri="{FF2B5EF4-FFF2-40B4-BE49-F238E27FC236}">
                <a16:creationId xmlns:a16="http://schemas.microsoft.com/office/drawing/2014/main" id="{99962FA6-30BF-48FB-9A37-ABF0D92A5F7E}"/>
              </a:ext>
            </a:extLst>
          </p:cNvPr>
          <p:cNvCxnSpPr/>
          <p:nvPr/>
        </p:nvCxnSpPr>
        <p:spPr>
          <a:xfrm>
            <a:off x="161510" y="503675"/>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14" name="正方形/長方形 13">
            <a:extLst>
              <a:ext uri="{FF2B5EF4-FFF2-40B4-BE49-F238E27FC236}">
                <a16:creationId xmlns:a16="http://schemas.microsoft.com/office/drawing/2014/main" id="{1116BCDD-83FD-4FE4-9618-52A9080325E7}"/>
              </a:ext>
            </a:extLst>
          </p:cNvPr>
          <p:cNvSpPr/>
          <p:nvPr/>
        </p:nvSpPr>
        <p:spPr>
          <a:xfrm>
            <a:off x="161510" y="134343"/>
            <a:ext cx="8136904" cy="369332"/>
          </a:xfrm>
          <a:prstGeom prst="rect">
            <a:avLst/>
          </a:prstGeom>
        </p:spPr>
        <p:txBody>
          <a:bodyPr wrap="square">
            <a:spAutoFit/>
          </a:bodyPr>
          <a:lstStyle/>
          <a:p>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Ⅰ</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歳入確保</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46300718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直線コネクタ 11">
            <a:extLst>
              <a:ext uri="{FF2B5EF4-FFF2-40B4-BE49-F238E27FC236}">
                <a16:creationId xmlns:a16="http://schemas.microsoft.com/office/drawing/2014/main" id="{C39804E1-0A15-4F3B-A4CF-7812999A84EF}"/>
              </a:ext>
            </a:extLst>
          </p:cNvPr>
          <p:cNvCxnSpPr/>
          <p:nvPr/>
        </p:nvCxnSpPr>
        <p:spPr>
          <a:xfrm>
            <a:off x="161510" y="503675"/>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18" name="正方形/長方形 17"/>
          <p:cNvSpPr/>
          <p:nvPr/>
        </p:nvSpPr>
        <p:spPr>
          <a:xfrm>
            <a:off x="161510" y="134343"/>
            <a:ext cx="8136904" cy="369332"/>
          </a:xfrm>
          <a:prstGeom prst="rect">
            <a:avLst/>
          </a:prstGeom>
        </p:spPr>
        <p:txBody>
          <a:bodyPr wrap="square">
            <a:spAutoFit/>
          </a:bodyPr>
          <a:lstStyle/>
          <a:p>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Ⅰ</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歳入確保</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15" name="表 14"/>
          <p:cNvGraphicFramePr>
            <a:graphicFrameLocks noGrp="1"/>
          </p:cNvGraphicFramePr>
          <p:nvPr>
            <p:extLst>
              <p:ext uri="{D42A27DB-BD31-4B8C-83A1-F6EECF244321}">
                <p14:modId xmlns:p14="http://schemas.microsoft.com/office/powerpoint/2010/main" val="1954756934"/>
              </p:ext>
            </p:extLst>
          </p:nvPr>
        </p:nvGraphicFramePr>
        <p:xfrm>
          <a:off x="246145" y="954006"/>
          <a:ext cx="8676000" cy="4860000"/>
        </p:xfrm>
        <a:graphic>
          <a:graphicData uri="http://schemas.openxmlformats.org/drawingml/2006/table">
            <a:tbl>
              <a:tblPr firstRow="1" bandRow="1">
                <a:tableStyleId>{5940675A-B579-460E-94D1-54222C63F5DA}</a:tableStyleId>
              </a:tblPr>
              <a:tblGrid>
                <a:gridCol w="612000">
                  <a:extLst>
                    <a:ext uri="{9D8B030D-6E8A-4147-A177-3AD203B41FA5}">
                      <a16:colId xmlns:a16="http://schemas.microsoft.com/office/drawing/2014/main" val="20000"/>
                    </a:ext>
                  </a:extLst>
                </a:gridCol>
                <a:gridCol w="1872000">
                  <a:extLst>
                    <a:ext uri="{9D8B030D-6E8A-4147-A177-3AD203B41FA5}">
                      <a16:colId xmlns:a16="http://schemas.microsoft.com/office/drawing/2014/main" val="20001"/>
                    </a:ext>
                  </a:extLst>
                </a:gridCol>
                <a:gridCol w="3096000">
                  <a:extLst>
                    <a:ext uri="{9D8B030D-6E8A-4147-A177-3AD203B41FA5}">
                      <a16:colId xmlns:a16="http://schemas.microsoft.com/office/drawing/2014/main" val="20004"/>
                    </a:ext>
                  </a:extLst>
                </a:gridCol>
                <a:gridCol w="3096000">
                  <a:extLst>
                    <a:ext uri="{9D8B030D-6E8A-4147-A177-3AD203B41FA5}">
                      <a16:colId xmlns:a16="http://schemas.microsoft.com/office/drawing/2014/main" val="3039791570"/>
                    </a:ext>
                  </a:extLst>
                </a:gridCol>
              </a:tblGrid>
              <a:tr h="540000">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Meiryo UI" panose="020B0604030504040204" pitchFamily="50" charset="-128"/>
                        </a:rPr>
                        <a:t>取組み</a:t>
                      </a:r>
                      <a:endParaRPr kumimoji="1" lang="en-US" altLang="ja-JP" sz="110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Meiryo UI" panose="020B0604030504040204" pitchFamily="50" charset="-128"/>
                      </a:endParaRP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Meiryo UI" panose="020B0604030504040204" pitchFamily="50" charset="-128"/>
                        </a:rPr>
                        <a:t>対　象</a:t>
                      </a:r>
                      <a:endParaRPr kumimoji="1" lang="en-US" altLang="ja-JP" sz="120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令和</a:t>
                      </a:r>
                      <a:r>
                        <a:rPr kumimoji="1" lang="en-US" altLang="ja-JP" sz="120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5</a:t>
                      </a:r>
                      <a:r>
                        <a:rPr kumimoji="1" lang="ja-JP" altLang="en-US" sz="120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年度の取組み状況</a:t>
                      </a:r>
                      <a:endParaRPr kumimoji="1" lang="en-US" altLang="ja-JP" sz="105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txBody>
                  <a:tcPr anchor="ctr">
                    <a:lnB w="12700" cap="flat" cmpd="sng" algn="ctr">
                      <a:solidFill>
                        <a:schemeClr val="tx1"/>
                      </a:solidFill>
                      <a:prstDash val="solid"/>
                      <a:round/>
                      <a:headEnd type="none" w="med" len="med"/>
                      <a:tailEnd type="none" w="med" len="med"/>
                    </a:lnB>
                    <a:solidFill>
                      <a:srgbClr val="0070C0"/>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令和</a:t>
                      </a:r>
                      <a:r>
                        <a:rPr kumimoji="1" lang="en-US" altLang="ja-JP" sz="120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6</a:t>
                      </a:r>
                      <a:r>
                        <a:rPr kumimoji="1" lang="ja-JP" altLang="en-US" sz="120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年度の取組み</a:t>
                      </a:r>
                      <a:endParaRPr kumimoji="1" lang="en-US" altLang="ja-JP" sz="120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txBody>
                  <a:tcPr anchor="ctr">
                    <a:lnB w="12700" cap="flat" cmpd="sng" algn="ctr">
                      <a:solidFill>
                        <a:schemeClr val="tx1"/>
                      </a:solidFill>
                      <a:prstDash val="solid"/>
                      <a:round/>
                      <a:headEnd type="none" w="med" len="med"/>
                      <a:tailEnd type="none" w="med" len="med"/>
                    </a:lnB>
                    <a:solidFill>
                      <a:srgbClr val="0070C0"/>
                    </a:solidFill>
                  </a:tcPr>
                </a:tc>
                <a:extLst>
                  <a:ext uri="{0D108BD9-81ED-4DB2-BD59-A6C34878D82A}">
                    <a16:rowId xmlns:a16="http://schemas.microsoft.com/office/drawing/2014/main" val="10000"/>
                  </a:ext>
                </a:extLst>
              </a:tr>
              <a:tr h="1080000">
                <a:tc row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dirty="0">
                          <a:latin typeface="Meiryo UI" panose="020B0604030504040204" pitchFamily="50" charset="-128"/>
                          <a:ea typeface="Meiryo UI" panose="020B0604030504040204" pitchFamily="50" charset="-128"/>
                          <a:cs typeface="Meiryo UI" panose="020B0604030504040204" pitchFamily="50" charset="-128"/>
                        </a:rPr>
                        <a:t>府有財産の活用・売却</a:t>
                      </a:r>
                    </a:p>
                  </a:txBody>
                  <a:tcPr vert="eaVert"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ja-JP" altLang="en-US" sz="1000" dirty="0">
                          <a:solidFill>
                            <a:schemeClr val="tx1"/>
                          </a:solidFill>
                          <a:effectLst/>
                          <a:latin typeface="Meiryo UI" panose="020B0604030504040204" pitchFamily="50" charset="-128"/>
                          <a:ea typeface="Meiryo UI" panose="020B0604030504040204" pitchFamily="50" charset="-128"/>
                          <a:cs typeface="メイリオ" panose="020B0604030504040204" pitchFamily="50" charset="-128"/>
                        </a:rPr>
                        <a:t>元咲洲高校</a:t>
                      </a:r>
                      <a:endParaRPr lang="en-US" altLang="ja-JP" sz="1000" dirty="0">
                        <a:solidFill>
                          <a:schemeClr val="tx1"/>
                        </a:solidFill>
                        <a:effectLst/>
                        <a:latin typeface="Meiryo UI" panose="020B0604030504040204" pitchFamily="50" charset="-128"/>
                        <a:ea typeface="Meiryo UI" panose="020B0604030504040204" pitchFamily="50" charset="-128"/>
                        <a:cs typeface="メイリオ"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メイリオ" panose="020B0604030504040204" pitchFamily="50" charset="-128"/>
                        </a:rPr>
                        <a:t>令和</a:t>
                      </a:r>
                      <a:r>
                        <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メイリオ" panose="020B0604030504040204" pitchFamily="50" charset="-128"/>
                        </a:rPr>
                        <a:t>5</a:t>
                      </a:r>
                      <a:r>
                        <a:rPr kumimoji="1" lang="ja-JP" altLang="en-US"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メイリオ" panose="020B0604030504040204" pitchFamily="50" charset="-128"/>
                        </a:rPr>
                        <a:t>年</a:t>
                      </a:r>
                      <a:r>
                        <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メイリオ" panose="020B0604030504040204" pitchFamily="50" charset="-128"/>
                        </a:rPr>
                        <a:t>11</a:t>
                      </a:r>
                      <a:r>
                        <a:rPr kumimoji="1" lang="ja-JP" altLang="en-US"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メイリオ" panose="020B0604030504040204" pitchFamily="50" charset="-128"/>
                        </a:rPr>
                        <a:t>月入札で不調。</a:t>
                      </a:r>
                      <a:endPar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メイリオ" panose="020B0604030504040204" pitchFamily="50" charset="-128"/>
                      </a:endParaRPr>
                    </a:p>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メイリオ" panose="020B0604030504040204" pitchFamily="50" charset="-128"/>
                        </a:rPr>
                        <a:t>令和</a:t>
                      </a:r>
                      <a:r>
                        <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メイリオ" panose="020B0604030504040204" pitchFamily="50" charset="-128"/>
                        </a:rPr>
                        <a:t>5</a:t>
                      </a:r>
                      <a:r>
                        <a:rPr kumimoji="1" lang="ja-JP" altLang="en-US"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メイリオ" panose="020B0604030504040204" pitchFamily="50" charset="-128"/>
                        </a:rPr>
                        <a:t>年</a:t>
                      </a:r>
                      <a:r>
                        <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メイリオ" panose="020B0604030504040204" pitchFamily="50" charset="-128"/>
                        </a:rPr>
                        <a:t>12</a:t>
                      </a:r>
                      <a:r>
                        <a:rPr kumimoji="1" lang="ja-JP" altLang="en-US"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メイリオ" panose="020B0604030504040204" pitchFamily="50" charset="-128"/>
                        </a:rPr>
                        <a:t>月先着順による買受け申込者募集（地方自治法施行令第</a:t>
                      </a:r>
                      <a:r>
                        <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メイリオ" panose="020B0604030504040204" pitchFamily="50" charset="-128"/>
                        </a:rPr>
                        <a:t>167</a:t>
                      </a:r>
                      <a:r>
                        <a:rPr kumimoji="1" lang="ja-JP" altLang="en-US"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メイリオ" panose="020B0604030504040204" pitchFamily="50" charset="-128"/>
                        </a:rPr>
                        <a:t>条の</a:t>
                      </a:r>
                      <a:r>
                        <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メイリオ" panose="020B0604030504040204" pitchFamily="50" charset="-128"/>
                        </a:rPr>
                        <a:t>2</a:t>
                      </a:r>
                      <a:r>
                        <a:rPr kumimoji="1" lang="ja-JP" altLang="en-US"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メイリオ" panose="020B0604030504040204" pitchFamily="50" charset="-128"/>
                        </a:rPr>
                        <a:t>第</a:t>
                      </a:r>
                      <a:r>
                        <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メイリオ" panose="020B0604030504040204" pitchFamily="50" charset="-128"/>
                        </a:rPr>
                        <a:t>1</a:t>
                      </a:r>
                      <a:r>
                        <a:rPr kumimoji="1" lang="ja-JP" altLang="en-US"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メイリオ" panose="020B0604030504040204" pitchFamily="50" charset="-128"/>
                        </a:rPr>
                        <a:t>項第</a:t>
                      </a:r>
                      <a:r>
                        <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メイリオ" panose="020B0604030504040204" pitchFamily="50" charset="-128"/>
                        </a:rPr>
                        <a:t>8</a:t>
                      </a:r>
                      <a:r>
                        <a:rPr kumimoji="1" lang="ja-JP" altLang="en-US"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メイリオ" panose="020B0604030504040204" pitchFamily="50" charset="-128"/>
                        </a:rPr>
                        <a:t>号）で応募者なし。</a:t>
                      </a:r>
                      <a:endPar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メイリオ" panose="020B0604030504040204" pitchFamily="50" charset="-128"/>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noFill/>
                      <a:prstDash val="solid"/>
                      <a:round/>
                      <a:headEnd type="none" w="med" len="med"/>
                      <a:tailEnd type="none" w="med" len="med"/>
                    </a:lnTlToBr>
                    <a:solidFill>
                      <a:schemeClr val="bg1"/>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メイリオ" panose="020B0604030504040204" pitchFamily="50" charset="-128"/>
                        </a:rPr>
                        <a:t>引き続き、売却に向けた手続きを進める。</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chemeClr val="bg1"/>
                    </a:solidFill>
                  </a:tcPr>
                </a:tc>
                <a:extLst>
                  <a:ext uri="{0D108BD9-81ED-4DB2-BD59-A6C34878D82A}">
                    <a16:rowId xmlns:a16="http://schemas.microsoft.com/office/drawing/2014/main" val="364245394"/>
                  </a:ext>
                </a:extLst>
              </a:tr>
              <a:tr h="1080000">
                <a:tc vMerge="1">
                  <a:txBody>
                    <a:bodyPr/>
                    <a:lstStyle/>
                    <a:p>
                      <a:endParaRPr kumimoji="1" lang="ja-JP" altLang="en-US" dirty="0"/>
                    </a:p>
                  </a:txBody>
                  <a:tcPr vert="eaVert"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000" dirty="0">
                          <a:solidFill>
                            <a:schemeClr val="tx1"/>
                          </a:solidFill>
                          <a:effectLst/>
                          <a:latin typeface="Meiryo UI" panose="020B0604030504040204" pitchFamily="50" charset="-128"/>
                          <a:ea typeface="Meiryo UI" panose="020B0604030504040204" pitchFamily="50" charset="-128"/>
                          <a:cs typeface="メイリオ" panose="020B0604030504040204" pitchFamily="50" charset="-128"/>
                        </a:rPr>
                        <a:t>元泉大津公共職業安定所敷地</a:t>
                      </a:r>
                      <a:endParaRPr lang="en-US" altLang="ja-JP" sz="1000" dirty="0">
                        <a:solidFill>
                          <a:schemeClr val="tx1"/>
                        </a:solidFill>
                        <a:effectLst/>
                        <a:latin typeface="Meiryo UI" panose="020B0604030504040204" pitchFamily="50" charset="-128"/>
                        <a:ea typeface="Meiryo UI" panose="020B0604030504040204" pitchFamily="50" charset="-128"/>
                        <a:cs typeface="メイリオ"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メイリオ" panose="020B0604030504040204" pitchFamily="50" charset="-128"/>
                        </a:rPr>
                        <a:t>売却に向けた手続きを進めている。</a:t>
                      </a:r>
                      <a:endPar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メイリオ" panose="020B0604030504040204" pitchFamily="50" charset="-128"/>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noFill/>
                      <a:prstDash val="solid"/>
                      <a:round/>
                      <a:headEnd type="none" w="med" len="med"/>
                      <a:tailEnd type="none" w="med" len="med"/>
                    </a:lnTlToBr>
                    <a:solidFill>
                      <a:schemeClr val="bg1"/>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メイリオ" panose="020B0604030504040204" pitchFamily="50" charset="-128"/>
                        </a:rPr>
                        <a:t>引き続き、売却に向けた手続きを進める。</a:t>
                      </a:r>
                      <a:endPar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メイリオ" panose="020B0604030504040204" pitchFamily="50" charset="-128"/>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chemeClr val="bg1"/>
                    </a:solidFill>
                  </a:tcPr>
                </a:tc>
                <a:extLst>
                  <a:ext uri="{0D108BD9-81ED-4DB2-BD59-A6C34878D82A}">
                    <a16:rowId xmlns:a16="http://schemas.microsoft.com/office/drawing/2014/main" val="86185243"/>
                  </a:ext>
                </a:extLst>
              </a:tr>
              <a:tr h="1080000">
                <a:tc vMerge="1">
                  <a:txBody>
                    <a:bodyPr/>
                    <a:lstStyle/>
                    <a:p>
                      <a:endParaRPr kumimoji="1" lang="ja-JP" altLang="en-US"/>
                    </a:p>
                  </a:txBody>
                  <a:tcPr>
                    <a:lnT w="12700" cap="flat" cmpd="sng" algn="ctr">
                      <a:solidFill>
                        <a:schemeClr val="tx1"/>
                      </a:solidFill>
                      <a:prstDash val="solid"/>
                      <a:round/>
                      <a:headEnd type="none" w="med" len="med"/>
                      <a:tailEnd type="none" w="med" len="med"/>
                    </a:lnT>
                  </a:tcPr>
                </a:tc>
                <a:tc>
                  <a:txBody>
                    <a:bodyPr/>
                    <a:lstStyle/>
                    <a:p>
                      <a:r>
                        <a:rPr lang="ja-JP" altLang="en-US" sz="1000" dirty="0">
                          <a:solidFill>
                            <a:schemeClr val="tx1"/>
                          </a:solidFill>
                          <a:effectLst/>
                          <a:latin typeface="Meiryo UI" panose="020B0604030504040204" pitchFamily="50" charset="-128"/>
                          <a:ea typeface="Meiryo UI" panose="020B0604030504040204" pitchFamily="50" charset="-128"/>
                        </a:rPr>
                        <a:t>元ひらおか山荘跡</a:t>
                      </a:r>
                      <a:endParaRPr lang="en-US" altLang="ja-JP" sz="1000" dirty="0">
                        <a:solidFill>
                          <a:schemeClr val="tx1"/>
                        </a:solidFill>
                        <a:effectLst/>
                        <a:latin typeface="Meiryo UI" panose="020B0604030504040204" pitchFamily="50" charset="-128"/>
                        <a:ea typeface="Meiryo UI" panose="020B0604030504040204" pitchFamily="50" charset="-128"/>
                      </a:endParaRPr>
                    </a:p>
                    <a:p>
                      <a:endParaRPr lang="en-US" altLang="ja-JP" sz="1000" dirty="0">
                        <a:solidFill>
                          <a:schemeClr val="tx1"/>
                        </a:solidFill>
                        <a:effectLst/>
                        <a:latin typeface="Meiryo UI" panose="020B0604030504040204" pitchFamily="50" charset="-128"/>
                        <a:ea typeface="Meiryo UI" panose="020B0604030504040204" pitchFamily="50" charset="-128"/>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rPr>
                        <a:t>売却に向けた手続きを進めている。</a:t>
                      </a:r>
                      <a:endPar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noFill/>
                      <a:prstDash val="solid"/>
                      <a:round/>
                      <a:headEnd type="none" w="med" len="med"/>
                      <a:tailEnd type="none" w="med" len="med"/>
                    </a:lnTlToBr>
                    <a:solidFill>
                      <a:schemeClr val="bg1"/>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rPr>
                        <a:t>引き続き、売却に向けた手続きを進める。</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chemeClr val="bg1"/>
                    </a:solidFill>
                  </a:tcPr>
                </a:tc>
                <a:extLst>
                  <a:ext uri="{0D108BD9-81ED-4DB2-BD59-A6C34878D82A}">
                    <a16:rowId xmlns:a16="http://schemas.microsoft.com/office/drawing/2014/main" val="2054027731"/>
                  </a:ext>
                </a:extLst>
              </a:tr>
              <a:tr h="10800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ja-JP" altLang="en-US" sz="1000" b="0" dirty="0">
                          <a:solidFill>
                            <a:schemeClr val="tx1"/>
                          </a:solidFill>
                          <a:latin typeface="メイリオ" panose="020B0604030504040204" pitchFamily="50" charset="-128"/>
                          <a:ea typeface="メイリオ" panose="020B0604030504040204" pitchFamily="50" charset="-128"/>
                          <a:cs typeface="Meiryo UI" panose="020B0604030504040204" pitchFamily="50" charset="-128"/>
                        </a:rPr>
                        <a:t>株式売却</a:t>
                      </a:r>
                      <a:endParaRPr kumimoji="1" lang="ja-JP" altLang="en-US" sz="1000" b="0" strike="sngStrike" dirty="0">
                        <a:solidFill>
                          <a:srgbClr val="FF0000"/>
                        </a:solidFill>
                        <a:latin typeface="メイリオ" panose="020B0604030504040204" pitchFamily="50" charset="-128"/>
                        <a:ea typeface="メイリオ" panose="020B0604030504040204" pitchFamily="50" charset="-128"/>
                        <a:cs typeface="Meiryo UI" panose="020B0604030504040204" pitchFamily="50" charset="-128"/>
                      </a:endParaRPr>
                    </a:p>
                  </a:txBody>
                  <a:tcPr vert="eaVert"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000" b="0" dirty="0">
                          <a:solidFill>
                            <a:schemeClr val="tx1"/>
                          </a:solidFill>
                          <a:latin typeface="メイリオ" panose="020B0604030504040204" pitchFamily="50" charset="-128"/>
                          <a:ea typeface="メイリオ" panose="020B0604030504040204" pitchFamily="50" charset="-128"/>
                          <a:cs typeface="Meiryo UI" panose="020B0604030504040204" pitchFamily="50" charset="-128"/>
                        </a:rPr>
                        <a:t>株式会社大阪鶴見フラワーセンターの株式売却</a:t>
                      </a:r>
                      <a:endParaRPr lang="en-US" altLang="ja-JP" sz="1000" b="0" dirty="0">
                        <a:solidFill>
                          <a:schemeClr val="tx1"/>
                        </a:solidFill>
                        <a:latin typeface="メイリオ" panose="020B0604030504040204" pitchFamily="50" charset="-128"/>
                        <a:ea typeface="メイリオ" panose="020B0604030504040204" pitchFamily="50" charset="-128"/>
                        <a:cs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株式売却について、検討中。なお、売却時期については、今後必要となる大規模修繕等を踏まえ、企業価値を見極めた上で判断する。</a:t>
                      </a:r>
                      <a:endParaRPr kumimoji="1" lang="en-US" altLang="ja-JP" sz="10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noFill/>
                      <a:prstDash val="solid"/>
                      <a:round/>
                      <a:headEnd type="none" w="med" len="med"/>
                      <a:tailEnd type="none" w="med" len="med"/>
                    </a:lnTlToBr>
                    <a:solidFill>
                      <a:schemeClr val="bg1"/>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株式売却について、引き続き検討する。ただし、売却時期については、今後必要となる大規模修繕等を踏まえ、企業価値を見極めた上で判断する。</a:t>
                      </a:r>
                      <a:endParaRPr kumimoji="1" lang="en-US" altLang="ja-JP" sz="1000" b="0" i="0" u="none" strike="sng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noFill/>
                      <a:prstDash val="solid"/>
                      <a:round/>
                      <a:headEnd type="none" w="med" len="med"/>
                      <a:tailEnd type="none" w="med" len="med"/>
                    </a:lnTlToBr>
                    <a:solidFill>
                      <a:schemeClr val="bg1"/>
                    </a:solidFill>
                  </a:tcPr>
                </a:tc>
                <a:extLst>
                  <a:ext uri="{0D108BD9-81ED-4DB2-BD59-A6C34878D82A}">
                    <a16:rowId xmlns:a16="http://schemas.microsoft.com/office/drawing/2014/main" val="58562604"/>
                  </a:ext>
                </a:extLst>
              </a:tr>
            </a:tbl>
          </a:graphicData>
        </a:graphic>
      </p:graphicFrame>
      <p:sp>
        <p:nvSpPr>
          <p:cNvPr id="3" name="スライド番号プレースホルダー 2">
            <a:extLst>
              <a:ext uri="{FF2B5EF4-FFF2-40B4-BE49-F238E27FC236}">
                <a16:creationId xmlns:a16="http://schemas.microsoft.com/office/drawing/2014/main" id="{45D5CA1A-6312-4FC9-B6DF-D51B540FCEBB}"/>
              </a:ext>
            </a:extLst>
          </p:cNvPr>
          <p:cNvSpPr>
            <a:spLocks noGrp="1"/>
          </p:cNvSpPr>
          <p:nvPr>
            <p:ph type="sldNum" sz="quarter" idx="12"/>
          </p:nvPr>
        </p:nvSpPr>
        <p:spPr/>
        <p:txBody>
          <a:bodyPr/>
          <a:lstStyle/>
          <a:p>
            <a:fld id="{7791D223-6A27-4327-8087-FA06212A7E85}" type="slidenum">
              <a:rPr lang="ja-JP" altLang="en-US" smtClean="0"/>
              <a:pPr/>
              <a:t>40</a:t>
            </a:fld>
            <a:endParaRPr lang="ja-JP" altLang="en-US" dirty="0"/>
          </a:p>
        </p:txBody>
      </p:sp>
      <p:sp>
        <p:nvSpPr>
          <p:cNvPr id="9" name="テキスト ボックス 8">
            <a:extLst>
              <a:ext uri="{FF2B5EF4-FFF2-40B4-BE49-F238E27FC236}">
                <a16:creationId xmlns:a16="http://schemas.microsoft.com/office/drawing/2014/main" id="{839A78C0-FA7E-4B71-9C4B-6EEF628A5245}"/>
              </a:ext>
            </a:extLst>
          </p:cNvPr>
          <p:cNvSpPr txBox="1"/>
          <p:nvPr/>
        </p:nvSpPr>
        <p:spPr>
          <a:xfrm>
            <a:off x="161510" y="579597"/>
            <a:ext cx="2944228" cy="338554"/>
          </a:xfrm>
          <a:prstGeom prst="rect">
            <a:avLst/>
          </a:prstGeom>
          <a:noFill/>
        </p:spPr>
        <p:txBody>
          <a:bodyPr wrap="square" rtlCol="0">
            <a:spAutoFit/>
          </a:bodyPr>
          <a:lstStyle/>
          <a:p>
            <a:r>
              <a:rPr lang="en-US" altLang="ja-JP"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(ⅱ) </a:t>
            </a: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府有財産の活用・売却など</a:t>
            </a:r>
          </a:p>
        </p:txBody>
      </p:sp>
    </p:spTree>
    <p:extLst>
      <p:ext uri="{BB962C8B-B14F-4D97-AF65-F5344CB8AC3E}">
        <p14:creationId xmlns:p14="http://schemas.microsoft.com/office/powerpoint/2010/main" val="38481247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正方形/長方形 12"/>
          <p:cNvSpPr/>
          <p:nvPr/>
        </p:nvSpPr>
        <p:spPr>
          <a:xfrm>
            <a:off x="161510" y="134343"/>
            <a:ext cx="8136904" cy="369332"/>
          </a:xfrm>
          <a:prstGeom prst="rect">
            <a:avLst/>
          </a:prstGeom>
        </p:spPr>
        <p:txBody>
          <a:bodyPr wrap="square">
            <a:spAutoFit/>
          </a:bodyPr>
          <a:lstStyle/>
          <a:p>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Ⅱ</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歳出改革</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11" name="表 10"/>
          <p:cNvGraphicFramePr>
            <a:graphicFrameLocks noGrp="1"/>
          </p:cNvGraphicFramePr>
          <p:nvPr>
            <p:extLst>
              <p:ext uri="{D42A27DB-BD31-4B8C-83A1-F6EECF244321}">
                <p14:modId xmlns:p14="http://schemas.microsoft.com/office/powerpoint/2010/main" val="3094075231"/>
              </p:ext>
            </p:extLst>
          </p:nvPr>
        </p:nvGraphicFramePr>
        <p:xfrm>
          <a:off x="261485" y="954006"/>
          <a:ext cx="8676000" cy="4860000"/>
        </p:xfrm>
        <a:graphic>
          <a:graphicData uri="http://schemas.openxmlformats.org/drawingml/2006/table">
            <a:tbl>
              <a:tblPr firstRow="1" bandRow="1">
                <a:tableStyleId>{5940675A-B579-460E-94D1-54222C63F5DA}</a:tableStyleId>
              </a:tblPr>
              <a:tblGrid>
                <a:gridCol w="1116000">
                  <a:extLst>
                    <a:ext uri="{9D8B030D-6E8A-4147-A177-3AD203B41FA5}">
                      <a16:colId xmlns:a16="http://schemas.microsoft.com/office/drawing/2014/main" val="20000"/>
                    </a:ext>
                  </a:extLst>
                </a:gridCol>
                <a:gridCol w="2160000">
                  <a:extLst>
                    <a:ext uri="{9D8B030D-6E8A-4147-A177-3AD203B41FA5}">
                      <a16:colId xmlns:a16="http://schemas.microsoft.com/office/drawing/2014/main" val="20001"/>
                    </a:ext>
                  </a:extLst>
                </a:gridCol>
                <a:gridCol w="2700000">
                  <a:extLst>
                    <a:ext uri="{9D8B030D-6E8A-4147-A177-3AD203B41FA5}">
                      <a16:colId xmlns:a16="http://schemas.microsoft.com/office/drawing/2014/main" val="20004"/>
                    </a:ext>
                  </a:extLst>
                </a:gridCol>
                <a:gridCol w="2700000">
                  <a:extLst>
                    <a:ext uri="{9D8B030D-6E8A-4147-A177-3AD203B41FA5}">
                      <a16:colId xmlns:a16="http://schemas.microsoft.com/office/drawing/2014/main" val="142398630"/>
                    </a:ext>
                  </a:extLst>
                </a:gridCol>
              </a:tblGrid>
              <a:tr h="540000">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Meiryo UI" panose="020B0604030504040204" pitchFamily="50" charset="-128"/>
                        </a:rPr>
                        <a:t>事業名</a:t>
                      </a:r>
                      <a:endParaRPr kumimoji="1" lang="en-US" altLang="ja-JP" sz="120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Meiryo UI" panose="020B0604030504040204" pitchFamily="50" charset="-128"/>
                      </a:endParaRPr>
                    </a:p>
                  </a:txBody>
                  <a:tcPr anchor="ctr">
                    <a:solidFill>
                      <a:srgbClr val="0070C0"/>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Meiryo UI" panose="020B0604030504040204" pitchFamily="50" charset="-128"/>
                        </a:rPr>
                        <a:t>事業概要</a:t>
                      </a:r>
                      <a:endParaRPr kumimoji="1" lang="en-US" altLang="ja-JP" sz="120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Meiryo UI" panose="020B0604030504040204" pitchFamily="50" charset="-128"/>
                      </a:endParaRPr>
                    </a:p>
                  </a:txBody>
                  <a:tcPr anchor="ctr">
                    <a:lnR w="12700" cap="flat" cmpd="sng" algn="ctr">
                      <a:solidFill>
                        <a:schemeClr val="tx1"/>
                      </a:solidFill>
                      <a:prstDash val="solid"/>
                      <a:round/>
                      <a:headEnd type="none" w="med" len="med"/>
                      <a:tailEnd type="none" w="med" len="med"/>
                    </a:lnR>
                    <a:solidFill>
                      <a:srgbClr val="0070C0"/>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令和</a:t>
                      </a:r>
                      <a:r>
                        <a:rPr kumimoji="1" lang="en-US" altLang="ja-JP" sz="120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5</a:t>
                      </a:r>
                      <a:r>
                        <a:rPr kumimoji="1" lang="ja-JP" altLang="en-US" sz="120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年度の取組み状況</a:t>
                      </a:r>
                      <a:endParaRPr kumimoji="1" lang="en-US" altLang="ja-JP" sz="105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solidFill>
                      <a:srgbClr val="0070C0"/>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令和</a:t>
                      </a:r>
                      <a:r>
                        <a:rPr kumimoji="1" lang="en-US" altLang="ja-JP" sz="120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6</a:t>
                      </a:r>
                      <a:r>
                        <a:rPr kumimoji="1" lang="ja-JP" altLang="en-US" sz="120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年度の取組み</a:t>
                      </a:r>
                      <a:endParaRPr kumimoji="1" lang="en-US" altLang="ja-JP" sz="120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txBody>
                  <a:tcPr anchor="ctr">
                    <a:solidFill>
                      <a:srgbClr val="0070C0"/>
                    </a:solidFill>
                  </a:tcPr>
                </a:tc>
                <a:extLst>
                  <a:ext uri="{0D108BD9-81ED-4DB2-BD59-A6C34878D82A}">
                    <a16:rowId xmlns:a16="http://schemas.microsoft.com/office/drawing/2014/main" val="10000"/>
                  </a:ext>
                </a:extLst>
              </a:tr>
              <a:tr h="27000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000" b="0" dirty="0">
                          <a:solidFill>
                            <a:schemeClr val="tx1"/>
                          </a:solidFill>
                          <a:latin typeface="メイリオ" panose="020B0604030504040204" pitchFamily="50" charset="-128"/>
                          <a:ea typeface="メイリオ" panose="020B0604030504040204" pitchFamily="50" charset="-128"/>
                          <a:cs typeface="Meiryo UI" panose="020B0604030504040204" pitchFamily="50" charset="-128"/>
                        </a:rPr>
                        <a:t>市町村振興補助金</a:t>
                      </a:r>
                      <a:endParaRPr lang="en-US" altLang="ja-JP" sz="1000" b="0" dirty="0">
                        <a:solidFill>
                          <a:schemeClr val="tx1"/>
                        </a:solidFill>
                        <a:latin typeface="メイリオ" panose="020B0604030504040204" pitchFamily="50" charset="-128"/>
                        <a:ea typeface="メイリオ" panose="020B0604030504040204" pitchFamily="50" charset="-128"/>
                        <a:cs typeface="Meiryo UI" panose="020B0604030504040204"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ja-JP" sz="1000" b="0" dirty="0">
                        <a:solidFill>
                          <a:schemeClr val="tx1"/>
                        </a:solidFill>
                        <a:latin typeface="メイリオ" panose="020B0604030504040204" pitchFamily="50" charset="-128"/>
                        <a:ea typeface="メイリオ" panose="020B0604030504040204" pitchFamily="50" charset="-128"/>
                        <a:cs typeface="Meiryo UI" panose="020B0604030504040204"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ja-JP" sz="1000" b="0" dirty="0">
                        <a:solidFill>
                          <a:schemeClr val="tx1"/>
                        </a:solidFill>
                        <a:latin typeface="メイリオ" panose="020B0604030504040204" pitchFamily="50" charset="-128"/>
                        <a:ea typeface="メイリオ" panose="020B0604030504040204" pitchFamily="50" charset="-128"/>
                        <a:cs typeface="Meiryo UI" panose="020B0604030504040204" pitchFamily="50" charset="-128"/>
                      </a:endParaRP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eiryo UI" panose="020B0604030504040204" pitchFamily="50" charset="-128"/>
                        </a:rPr>
                        <a:t>市町村が将来に向けて自律していくことを府として後押しするため、府内市町村の基礎自治機能の充実・強化に向けた体制整備及び行財政基盤を強化する取組みを支援する。</a:t>
                      </a:r>
                      <a:endParaRPr kumimoji="1" lang="en-US" altLang="ja-JP" sz="10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eiryo UI" panose="020B0604030504040204" pitchFamily="50" charset="-128"/>
                        </a:rPr>
                        <a:t>住民サービスの向上に繋がる広域での取組みやＤＸなど、基礎自治機能の充実・強化に取り組むインセンティブとなるよう、算定の考え方を見直した。</a:t>
                      </a:r>
                      <a:endParaRPr kumimoji="1" lang="en-US" altLang="ja-JP" sz="10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0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0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eiryo UI" panose="020B0604030504040204"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sz="1000" b="0" i="0" u="none" strike="sng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eiryo UI" panose="020B0604030504040204"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sz="10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eiryo UI" panose="020B0604030504040204"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sz="10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eiryo UI" panose="020B0604030504040204"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sz="10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eiryo UI" panose="020B0604030504040204"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sz="10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eiryo UI" panose="020B0604030504040204"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sz="10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eiryo UI" panose="020B0604030504040204"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sz="10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eiryo UI" panose="020B0604030504040204"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sz="10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eiryo UI" panose="020B0604030504040204"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sz="10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eiryo UI" panose="020B0604030504040204" pitchFamily="50" charset="-128"/>
                      </a:endParaRP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u="none" dirty="0">
                          <a:solidFill>
                            <a:schemeClr val="tx1"/>
                          </a:solidFill>
                          <a:latin typeface="メイリオ" panose="020B0604030504040204" pitchFamily="50" charset="-128"/>
                          <a:ea typeface="メイリオ" panose="020B0604030504040204" pitchFamily="50" charset="-128"/>
                          <a:cs typeface="Meiryo UI" panose="020B0604030504040204" pitchFamily="50" charset="-128"/>
                        </a:rPr>
                        <a:t>市町村における基礎自治機能の充実・強化に向けた取組みを後押しする制度として運用するとともに、その役割を果たしているか、引き続き効果を検証していく。</a:t>
                      </a:r>
                    </a:p>
                  </a:txBody>
                  <a:tcPr marT="72000" marB="72000">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85992106"/>
                  </a:ext>
                </a:extLst>
              </a:tr>
              <a:tr h="16200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地域福祉・高齢者福祉交付金</a:t>
                      </a:r>
                      <a:endParaRPr lang="en-US" altLang="ja-JP"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ja-JP"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ja-JP"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eiryo UI" panose="020B0604030504040204" pitchFamily="50" charset="-128"/>
                        </a:rPr>
                        <a:t>地域福祉、高齢者福祉の各分野を対象に、市町村が創意工夫を凝らし、地域の実情に沿った施策の立案、推進を行うことで、府民サービスの向上に資することを目的に交付する。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令和</a:t>
                      </a:r>
                      <a:r>
                        <a:rPr kumimoji="1" lang="en-US" altLang="ja-JP" sz="10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3</a:t>
                      </a:r>
                      <a:r>
                        <a:rPr kumimoji="1" lang="ja-JP" altLang="en-US" sz="10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年度より新基準による配分を実施。従来は、基本的に事業費が大きいほど交付額が大きくなる仕組みであったが、前々年度と前年度の事業の実績を比較し、その伸び率などをもとに交付金を配分した。</a:t>
                      </a:r>
                      <a:endParaRPr kumimoji="1" lang="en-US" altLang="ja-JP" sz="10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新基準による交付金の配分について効果検証を行い、より効果的な配分方法等を引き続き検討する。</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bl>
          </a:graphicData>
        </a:graphic>
      </p:graphicFrame>
      <p:cxnSp>
        <p:nvCxnSpPr>
          <p:cNvPr id="10" name="直線コネクタ 9"/>
          <p:cNvCxnSpPr/>
          <p:nvPr/>
        </p:nvCxnSpPr>
        <p:spPr>
          <a:xfrm>
            <a:off x="161510" y="503675"/>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9" name="大かっこ 8">
            <a:extLst>
              <a:ext uri="{FF2B5EF4-FFF2-40B4-BE49-F238E27FC236}">
                <a16:creationId xmlns:a16="http://schemas.microsoft.com/office/drawing/2014/main" id="{59FFF3EF-A896-4FC8-8F51-AFE1AB339F2C}"/>
              </a:ext>
            </a:extLst>
          </p:cNvPr>
          <p:cNvSpPr/>
          <p:nvPr/>
        </p:nvSpPr>
        <p:spPr>
          <a:xfrm>
            <a:off x="3671899" y="2483895"/>
            <a:ext cx="2385265" cy="1494351"/>
          </a:xfrm>
          <a:prstGeom prst="bracketPair">
            <a:avLst>
              <a:gd name="adj" fmla="val 5103"/>
            </a:avLst>
          </a:prstGeom>
          <a:ln w="12700"/>
        </p:spPr>
        <p:style>
          <a:lnRef idx="1">
            <a:schemeClr val="dk1"/>
          </a:lnRef>
          <a:fillRef idx="0">
            <a:schemeClr val="dk1"/>
          </a:fillRef>
          <a:effectRef idx="0">
            <a:schemeClr val="dk1"/>
          </a:effectRef>
          <a:fontRef idx="minor">
            <a:schemeClr val="tx1"/>
          </a:fontRef>
        </p:style>
        <p:txBody>
          <a:bodyPr lIns="72000" tIns="36000" rIns="0" bIns="36000" rtlCol="0" anchor="ctr"/>
          <a:lstStyle/>
          <a:p>
            <a:pPr>
              <a:defRPr/>
            </a:pPr>
            <a:r>
              <a:rPr lang="en-US" altLang="ja-JP" sz="10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実施事業</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a:t>
            </a:r>
          </a:p>
          <a:p>
            <a:pPr>
              <a:defRPr/>
            </a:pPr>
            <a:r>
              <a:rPr lang="ja-JP" altLang="en-US" sz="1000" dirty="0">
                <a:latin typeface="Meiryo UI" panose="020B0604030504040204" pitchFamily="50" charset="-128"/>
                <a:ea typeface="Meiryo UI" panose="020B0604030504040204" pitchFamily="50" charset="-128"/>
                <a:cs typeface="Meiryo UI" panose="020B0604030504040204" pitchFamily="50" charset="-128"/>
              </a:rPr>
              <a:t>・将来課題のあり方に関する議論に係る</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pPr>
              <a:defRPr/>
            </a:pPr>
            <a:r>
              <a:rPr lang="ja-JP" altLang="en-US" sz="1000" dirty="0">
                <a:latin typeface="Meiryo UI" panose="020B0604030504040204" pitchFamily="50" charset="-128"/>
                <a:ea typeface="Meiryo UI" panose="020B0604030504040204" pitchFamily="50" charset="-128"/>
                <a:cs typeface="Meiryo UI" panose="020B0604030504040204" pitchFamily="50" charset="-128"/>
              </a:rPr>
              <a:t>　取組み</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pPr>
              <a:defRPr/>
            </a:pPr>
            <a:r>
              <a:rPr lang="ja-JP" altLang="en-US" sz="1000" dirty="0">
                <a:latin typeface="Meiryo UI" panose="020B0604030504040204" pitchFamily="50" charset="-128"/>
                <a:ea typeface="Meiryo UI" panose="020B0604030504040204" pitchFamily="50" charset="-128"/>
                <a:cs typeface="Meiryo UI" panose="020B0604030504040204" pitchFamily="50" charset="-128"/>
              </a:rPr>
              <a:t>（中長期財政シミュレーション　等）</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pPr>
              <a:defRPr/>
            </a:pPr>
            <a:r>
              <a:rPr lang="ja-JP" altLang="en-US" sz="1000" dirty="0">
                <a:latin typeface="Meiryo UI" panose="020B0604030504040204" pitchFamily="50" charset="-128"/>
                <a:ea typeface="Meiryo UI" panose="020B0604030504040204" pitchFamily="50" charset="-128"/>
                <a:cs typeface="Meiryo UI" panose="020B0604030504040204" pitchFamily="50" charset="-128"/>
              </a:rPr>
              <a:t>・市町村間の広域連携体制の構築</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pPr>
              <a:defRPr/>
            </a:pPr>
            <a:r>
              <a:rPr lang="ja-JP" altLang="en-US" sz="1000" dirty="0">
                <a:latin typeface="Meiryo UI" panose="020B0604030504040204" pitchFamily="50" charset="-128"/>
                <a:ea typeface="Meiryo UI" panose="020B0604030504040204" pitchFamily="50" charset="-128"/>
                <a:cs typeface="Meiryo UI" panose="020B0604030504040204" pitchFamily="50" charset="-128"/>
              </a:rPr>
              <a:t>（消防事務の委託　等）</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pPr>
              <a:defRPr/>
            </a:pPr>
            <a:r>
              <a:rPr lang="ja-JP" altLang="en-US" sz="1000" dirty="0">
                <a:latin typeface="Meiryo UI" panose="020B0604030504040204" pitchFamily="50" charset="-128"/>
                <a:ea typeface="Meiryo UI" panose="020B0604030504040204" pitchFamily="50" charset="-128"/>
                <a:cs typeface="Meiryo UI" panose="020B0604030504040204" pitchFamily="50" charset="-128"/>
              </a:rPr>
              <a:t>・政策実現のための戦略的タイアップ</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pPr>
              <a:defRPr/>
            </a:pPr>
            <a:r>
              <a:rPr lang="ja-JP" altLang="en-US" sz="10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DX</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の推進、公民連携　等）</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スライド番号プレースホルダー 2">
            <a:extLst>
              <a:ext uri="{FF2B5EF4-FFF2-40B4-BE49-F238E27FC236}">
                <a16:creationId xmlns:a16="http://schemas.microsoft.com/office/drawing/2014/main" id="{96F75330-DF03-4535-B21B-13D4477EE0CD}"/>
              </a:ext>
            </a:extLst>
          </p:cNvPr>
          <p:cNvSpPr>
            <a:spLocks noGrp="1"/>
          </p:cNvSpPr>
          <p:nvPr>
            <p:ph type="sldNum" sz="quarter" idx="12"/>
          </p:nvPr>
        </p:nvSpPr>
        <p:spPr/>
        <p:txBody>
          <a:bodyPr/>
          <a:lstStyle/>
          <a:p>
            <a:fld id="{7791D223-6A27-4327-8087-FA06212A7E85}" type="slidenum">
              <a:rPr lang="ja-JP" altLang="en-US" smtClean="0"/>
              <a:pPr/>
              <a:t>41</a:t>
            </a:fld>
            <a:endParaRPr lang="ja-JP" altLang="en-US" dirty="0"/>
          </a:p>
        </p:txBody>
      </p:sp>
    </p:spTree>
    <p:extLst>
      <p:ext uri="{BB962C8B-B14F-4D97-AF65-F5344CB8AC3E}">
        <p14:creationId xmlns:p14="http://schemas.microsoft.com/office/powerpoint/2010/main" val="154796409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直線コネクタ 6">
            <a:extLst>
              <a:ext uri="{FF2B5EF4-FFF2-40B4-BE49-F238E27FC236}">
                <a16:creationId xmlns:a16="http://schemas.microsoft.com/office/drawing/2014/main" id="{0A7E70BB-23B5-4C8E-AF5B-CA6ABC68ABF2}"/>
              </a:ext>
            </a:extLst>
          </p:cNvPr>
          <p:cNvCxnSpPr/>
          <p:nvPr/>
        </p:nvCxnSpPr>
        <p:spPr>
          <a:xfrm>
            <a:off x="161510" y="503675"/>
            <a:ext cx="8784976" cy="0"/>
          </a:xfrm>
          <a:prstGeom prst="line">
            <a:avLst/>
          </a:prstGeom>
        </p:spPr>
        <p:style>
          <a:lnRef idx="3">
            <a:schemeClr val="accent1"/>
          </a:lnRef>
          <a:fillRef idx="0">
            <a:schemeClr val="accent1"/>
          </a:fillRef>
          <a:effectRef idx="2">
            <a:schemeClr val="accent1"/>
          </a:effectRef>
          <a:fontRef idx="minor">
            <a:schemeClr val="tx1"/>
          </a:fontRef>
        </p:style>
      </p:cxnSp>
      <p:graphicFrame>
        <p:nvGraphicFramePr>
          <p:cNvPr id="11" name="表 10"/>
          <p:cNvGraphicFramePr>
            <a:graphicFrameLocks noGrp="1"/>
          </p:cNvGraphicFramePr>
          <p:nvPr>
            <p:extLst>
              <p:ext uri="{D42A27DB-BD31-4B8C-83A1-F6EECF244321}">
                <p14:modId xmlns:p14="http://schemas.microsoft.com/office/powerpoint/2010/main" val="1570507890"/>
              </p:ext>
            </p:extLst>
          </p:nvPr>
        </p:nvGraphicFramePr>
        <p:xfrm>
          <a:off x="261485" y="954006"/>
          <a:ext cx="8676000" cy="4819357"/>
        </p:xfrm>
        <a:graphic>
          <a:graphicData uri="http://schemas.openxmlformats.org/drawingml/2006/table">
            <a:tbl>
              <a:tblPr firstRow="1" bandRow="1">
                <a:tableStyleId>{5940675A-B579-460E-94D1-54222C63F5DA}</a:tableStyleId>
              </a:tblPr>
              <a:tblGrid>
                <a:gridCol w="1116000">
                  <a:extLst>
                    <a:ext uri="{9D8B030D-6E8A-4147-A177-3AD203B41FA5}">
                      <a16:colId xmlns:a16="http://schemas.microsoft.com/office/drawing/2014/main" val="20000"/>
                    </a:ext>
                  </a:extLst>
                </a:gridCol>
                <a:gridCol w="2160000">
                  <a:extLst>
                    <a:ext uri="{9D8B030D-6E8A-4147-A177-3AD203B41FA5}">
                      <a16:colId xmlns:a16="http://schemas.microsoft.com/office/drawing/2014/main" val="20001"/>
                    </a:ext>
                  </a:extLst>
                </a:gridCol>
                <a:gridCol w="2700000">
                  <a:extLst>
                    <a:ext uri="{9D8B030D-6E8A-4147-A177-3AD203B41FA5}">
                      <a16:colId xmlns:a16="http://schemas.microsoft.com/office/drawing/2014/main" val="20004"/>
                    </a:ext>
                  </a:extLst>
                </a:gridCol>
                <a:gridCol w="2700000">
                  <a:extLst>
                    <a:ext uri="{9D8B030D-6E8A-4147-A177-3AD203B41FA5}">
                      <a16:colId xmlns:a16="http://schemas.microsoft.com/office/drawing/2014/main" val="1786328602"/>
                    </a:ext>
                  </a:extLst>
                </a:gridCol>
              </a:tblGrid>
              <a:tr h="540000">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Meiryo UI" panose="020B0604030504040204" pitchFamily="50" charset="-128"/>
                        </a:rPr>
                        <a:t>事業名</a:t>
                      </a:r>
                      <a:endParaRPr kumimoji="1" lang="en-US" altLang="ja-JP" sz="120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Meiryo UI" panose="020B0604030504040204" pitchFamily="50" charset="-128"/>
                      </a:endParaRPr>
                    </a:p>
                  </a:txBody>
                  <a:tcPr anchor="ctr">
                    <a:solidFill>
                      <a:srgbClr val="0070C0"/>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Meiryo UI" panose="020B0604030504040204" pitchFamily="50" charset="-128"/>
                        </a:rPr>
                        <a:t>事業概要</a:t>
                      </a:r>
                      <a:endParaRPr kumimoji="1" lang="en-US" altLang="ja-JP" sz="120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Meiryo UI" panose="020B0604030504040204" pitchFamily="50" charset="-128"/>
                      </a:endParaRPr>
                    </a:p>
                  </a:txBody>
                  <a:tcPr anchor="ctr">
                    <a:lnR w="12700" cap="flat" cmpd="sng" algn="ctr">
                      <a:solidFill>
                        <a:schemeClr val="tx1"/>
                      </a:solidFill>
                      <a:prstDash val="solid"/>
                      <a:round/>
                      <a:headEnd type="none" w="med" len="med"/>
                      <a:tailEnd type="none" w="med" len="med"/>
                    </a:lnR>
                    <a:solidFill>
                      <a:srgbClr val="0070C0"/>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令和</a:t>
                      </a:r>
                      <a:r>
                        <a:rPr kumimoji="1" lang="en-US" altLang="ja-JP" sz="120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5</a:t>
                      </a:r>
                      <a:r>
                        <a:rPr kumimoji="1" lang="ja-JP" altLang="en-US" sz="120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年度の取組み状況</a:t>
                      </a:r>
                      <a:endParaRPr kumimoji="1" lang="en-US" altLang="ja-JP" sz="105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solidFill>
                      <a:srgbClr val="0070C0"/>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令和</a:t>
                      </a:r>
                      <a:r>
                        <a:rPr kumimoji="1" lang="en-US" altLang="ja-JP" sz="120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6</a:t>
                      </a:r>
                      <a:r>
                        <a:rPr kumimoji="1" lang="ja-JP" altLang="en-US" sz="120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年度の取組み</a:t>
                      </a:r>
                      <a:endParaRPr kumimoji="1" lang="en-US" altLang="ja-JP" sz="120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txBody>
                  <a:tcPr anchor="ctr">
                    <a:solidFill>
                      <a:srgbClr val="0070C0"/>
                    </a:solidFill>
                  </a:tcPr>
                </a:tc>
                <a:extLst>
                  <a:ext uri="{0D108BD9-81ED-4DB2-BD59-A6C34878D82A}">
                    <a16:rowId xmlns:a16="http://schemas.microsoft.com/office/drawing/2014/main" val="10000"/>
                  </a:ext>
                </a:extLst>
              </a:tr>
              <a:tr h="1296916">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新子育て支援交付金</a:t>
                      </a:r>
                    </a:p>
                    <a:p>
                      <a:pPr marL="0" marR="0" lvl="0" indent="0" algn="l" defTabSz="914400" rtl="0" eaLnBrk="1" fontAlgn="ctr" latinLnBrk="0" hangingPunct="1">
                        <a:lnSpc>
                          <a:spcPct val="100000"/>
                        </a:lnSpc>
                        <a:spcBef>
                          <a:spcPts val="0"/>
                        </a:spcBef>
                        <a:spcAft>
                          <a:spcPts val="0"/>
                        </a:spcAft>
                        <a:buClrTx/>
                        <a:buSzTx/>
                        <a:buFontTx/>
                        <a:buNone/>
                        <a:tabLst/>
                        <a:defRPr/>
                      </a:pPr>
                      <a:endParaRPr lang="en-US" altLang="ja-JP"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ctr" latinLnBrk="0" hangingPunct="1">
                        <a:lnSpc>
                          <a:spcPct val="100000"/>
                        </a:lnSpc>
                        <a:spcBef>
                          <a:spcPts val="0"/>
                        </a:spcBef>
                        <a:spcAft>
                          <a:spcPts val="0"/>
                        </a:spcAft>
                        <a:buClrTx/>
                        <a:buSzTx/>
                        <a:buFontTx/>
                        <a:buNone/>
                        <a:tabLst/>
                        <a:defRPr/>
                      </a:pPr>
                      <a:endParaRPr lang="en-US" altLang="ja-JP"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eiryo UI" panose="020B0604030504040204" pitchFamily="50" charset="-128"/>
                        </a:rPr>
                        <a:t>乳幼児医療費助成制度の再構築に伴い、市町村における医療費助成をはじめとした子育て支援施策の充実を支援するため、交付金を交付する。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市町村の活用状況を勘案するとともに、その効果検証を踏まえ、より効果的な運用を引き続き検討している。</a:t>
                      </a: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市町村における効果検証を踏まえ、より効果的な運用について、引き続き検討する。</a:t>
                      </a:r>
                      <a:endParaRPr kumimoji="1" lang="en-US" altLang="ja-JP" sz="10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txBody>
                  <a:tcPr>
                    <a:lnB w="12700" cap="flat" cmpd="sng" algn="ctr">
                      <a:solidFill>
                        <a:schemeClr val="tx1"/>
                      </a:solidFill>
                      <a:prstDash val="solid"/>
                      <a:round/>
                      <a:headEnd type="none" w="med" len="med"/>
                      <a:tailEnd type="none" w="med" len="med"/>
                    </a:lnB>
                    <a:lnBlToTr w="12700" cap="flat" cmpd="sng" algn="ctr">
                      <a:noFill/>
                      <a:prstDash val="solid"/>
                      <a:round/>
                      <a:headEnd type="none" w="med" len="med"/>
                      <a:tailEnd type="none" w="med" len="med"/>
                    </a:lnBlToTr>
                    <a:solidFill>
                      <a:schemeClr val="bg1"/>
                    </a:solidFill>
                  </a:tcPr>
                </a:tc>
                <a:extLst>
                  <a:ext uri="{0D108BD9-81ED-4DB2-BD59-A6C34878D82A}">
                    <a16:rowId xmlns:a16="http://schemas.microsoft.com/office/drawing/2014/main" val="10001"/>
                  </a:ext>
                </a:extLst>
              </a:tr>
              <a:tr h="1081541">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重度障がい者在宅生活応援制度事業費</a:t>
                      </a:r>
                      <a:endParaRPr lang="en-US" altLang="ja-JP"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ctr" latinLnBrk="0" hangingPunct="1">
                        <a:lnSpc>
                          <a:spcPct val="100000"/>
                        </a:lnSpc>
                        <a:spcBef>
                          <a:spcPts val="0"/>
                        </a:spcBef>
                        <a:spcAft>
                          <a:spcPts val="0"/>
                        </a:spcAft>
                        <a:buClrTx/>
                        <a:buSzTx/>
                        <a:buFontTx/>
                        <a:buNone/>
                        <a:tabLst/>
                        <a:defRPr/>
                      </a:pPr>
                      <a:endParaRPr lang="en-US" altLang="ja-JP"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ctr" latinLnBrk="0" hangingPunct="1">
                        <a:lnSpc>
                          <a:spcPct val="100000"/>
                        </a:lnSpc>
                        <a:spcBef>
                          <a:spcPts val="0"/>
                        </a:spcBef>
                        <a:spcAft>
                          <a:spcPts val="0"/>
                        </a:spcAft>
                        <a:buClrTx/>
                        <a:buSzTx/>
                        <a:buFontTx/>
                        <a:buNone/>
                        <a:tabLst/>
                        <a:defRPr/>
                      </a:pPr>
                      <a:endParaRPr lang="en-US" altLang="ja-JP"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eiryo UI" panose="020B0604030504040204" pitchFamily="50" charset="-128"/>
                        </a:rPr>
                        <a:t>障がい者の自立と社会参加に向け、重度障がい者と介護する方々への在宅生活の推進とさらなる応援を目的として、重度障がい者と同居している介護者へ給付金を支給する。 </a:t>
                      </a:r>
                      <a:endParaRPr kumimoji="1" lang="en-US" altLang="ja-JP" sz="10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令和</a:t>
                      </a:r>
                      <a:r>
                        <a:rPr kumimoji="1" lang="en-US" altLang="ja-JP" sz="10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6</a:t>
                      </a:r>
                      <a:r>
                        <a:rPr kumimoji="1" lang="ja-JP" altLang="en-US" sz="10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年度の検証に向けて、当事者を取り巻く状況の変化等の把握に努めた。</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令和</a:t>
                      </a:r>
                      <a:r>
                        <a:rPr kumimoji="1" lang="en-US" altLang="ja-JP" sz="10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6</a:t>
                      </a:r>
                      <a:r>
                        <a:rPr kumimoji="1" lang="ja-JP" altLang="en-US" sz="10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年度を目途に、事業効果や受給者のニーズの変化等について、検証していく。</a:t>
                      </a:r>
                      <a:endParaRPr kumimoji="1" lang="en-US" altLang="ja-JP" sz="10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BlToTr w="12700" cap="flat" cmpd="sng" algn="ctr">
                      <a:noFill/>
                      <a:prstDash val="solid"/>
                      <a:round/>
                      <a:headEnd type="none" w="med" len="med"/>
                      <a:tailEnd type="none" w="med" len="med"/>
                    </a:lnBlToTr>
                    <a:solidFill>
                      <a:schemeClr val="bg1"/>
                    </a:solidFill>
                  </a:tcPr>
                </a:tc>
                <a:extLst>
                  <a:ext uri="{0D108BD9-81ED-4DB2-BD59-A6C34878D82A}">
                    <a16:rowId xmlns:a16="http://schemas.microsoft.com/office/drawing/2014/main" val="1750100093"/>
                  </a:ext>
                </a:extLst>
              </a:tr>
              <a:tr h="1900900">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zh-TW" altLang="en-US"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高等職業技術専門校運営費</a:t>
                      </a:r>
                      <a:endParaRPr lang="en-US" altLang="zh-TW"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ctr" latinLnBrk="0" hangingPunct="1">
                        <a:lnSpc>
                          <a:spcPct val="100000"/>
                        </a:lnSpc>
                        <a:spcBef>
                          <a:spcPts val="0"/>
                        </a:spcBef>
                        <a:spcAft>
                          <a:spcPts val="0"/>
                        </a:spcAft>
                        <a:buClrTx/>
                        <a:buSzTx/>
                        <a:buFontTx/>
                        <a:buNone/>
                        <a:tabLst/>
                        <a:defRPr/>
                      </a:pPr>
                      <a:endParaRPr lang="en-US" altLang="zh-TW"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ctr" latinLnBrk="0" hangingPunct="1">
                        <a:lnSpc>
                          <a:spcPct val="100000"/>
                        </a:lnSpc>
                        <a:spcBef>
                          <a:spcPts val="0"/>
                        </a:spcBef>
                        <a:spcAft>
                          <a:spcPts val="0"/>
                        </a:spcAft>
                        <a:buClrTx/>
                        <a:buSzTx/>
                        <a:buFontTx/>
                        <a:buNone/>
                        <a:tabLst/>
                        <a:defRPr/>
                      </a:pPr>
                      <a:endParaRPr lang="en-US" altLang="zh-TW"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eiryo UI" panose="020B0604030504040204" pitchFamily="50" charset="-128"/>
                        </a:rPr>
                        <a:t>新規学校卒業者及び中高年齢者等に対し基礎的な技能訓練を実施し、就職の促進を図り、産業界の要求する技能労働者の養成を図る。また、職業訓練指導員の技術指導、生活・職業指導の両面での資質向上を図るため、計画的・効率的な指導員研修を実施する。</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eiryo UI" panose="020B0604030504040204" pitchFamily="50" charset="-128"/>
                        </a:rPr>
                        <a:t>第</a:t>
                      </a:r>
                      <a:r>
                        <a:rPr kumimoji="1" lang="en-US" altLang="ja-JP" sz="10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eiryo UI" panose="020B0604030504040204" pitchFamily="50" charset="-128"/>
                        </a:rPr>
                        <a:t>11</a:t>
                      </a:r>
                      <a:r>
                        <a:rPr kumimoji="1" lang="ja-JP" altLang="en-US" sz="10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eiryo UI" panose="020B0604030504040204" pitchFamily="50" charset="-128"/>
                        </a:rPr>
                        <a:t>次大阪府職業能力開発計画に基づき、高等職業技術専門校の機能の充実強化を図るため、各訓練科目の入校率と就職率を成果指標として、事業効果の検証を行った。</a:t>
                      </a:r>
                    </a:p>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eiryo UI" panose="020B0604030504040204" pitchFamily="50" charset="-128"/>
                        </a:rPr>
                        <a:t>また、東大阪校の溶接・板金技術科とものづくり基礎科を再編統合し、ものづくり金属科を開設するとともに、同校にビル管理科を新設するなど、地域の産業人材育成拠点としての機能強化を図った。併せて、夕陽丘校の一部科目において新たに高年齢の方の優先枠を設けた。</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eiryo UI" panose="020B0604030504040204" pitchFamily="50" charset="-128"/>
                        </a:rPr>
                        <a:t>第</a:t>
                      </a:r>
                      <a:r>
                        <a:rPr kumimoji="1" lang="en-US" altLang="ja-JP" sz="10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eiryo UI" panose="020B0604030504040204" pitchFamily="50" charset="-128"/>
                        </a:rPr>
                        <a:t>11</a:t>
                      </a:r>
                      <a:r>
                        <a:rPr kumimoji="1" lang="ja-JP" altLang="en-US" sz="10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eiryo UI" panose="020B0604030504040204" pitchFamily="50" charset="-128"/>
                        </a:rPr>
                        <a:t>次大阪府職業能力開発計画に基づき、高等職業技術専門校の機能の充実強化を図るため、各訓練科目の入校率と就職率を成果指標として、事業効果の検証を行う。</a:t>
                      </a:r>
                    </a:p>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eiryo UI" panose="020B0604030504040204" pitchFamily="50" charset="-128"/>
                        </a:rPr>
                        <a:t>また、東大阪校の機械加工・営業科をプロダクトサポート科に改編するなど、地域の産業人材育成拠点としての機能強化を図る。併せて、応募資格の上限年齢をすべて撤廃するとともに、一部科目において募集定員の見直しを行う。</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BlToTr w="12700" cap="flat" cmpd="sng" algn="ctr">
                      <a:noFill/>
                      <a:prstDash val="solid"/>
                      <a:round/>
                      <a:headEnd type="none" w="med" len="med"/>
                      <a:tailEnd type="none" w="med" len="med"/>
                    </a:lnBlToTr>
                    <a:solidFill>
                      <a:schemeClr val="bg1"/>
                    </a:solidFill>
                  </a:tcPr>
                </a:tc>
                <a:extLst>
                  <a:ext uri="{0D108BD9-81ED-4DB2-BD59-A6C34878D82A}">
                    <a16:rowId xmlns:a16="http://schemas.microsoft.com/office/drawing/2014/main" val="902072553"/>
                  </a:ext>
                </a:extLst>
              </a:tr>
            </a:tbl>
          </a:graphicData>
        </a:graphic>
      </p:graphicFrame>
      <p:sp>
        <p:nvSpPr>
          <p:cNvPr id="8" name="正方形/長方形 7"/>
          <p:cNvSpPr/>
          <p:nvPr/>
        </p:nvSpPr>
        <p:spPr>
          <a:xfrm>
            <a:off x="161510" y="134343"/>
            <a:ext cx="8136904" cy="369332"/>
          </a:xfrm>
          <a:prstGeom prst="rect">
            <a:avLst/>
          </a:prstGeom>
        </p:spPr>
        <p:txBody>
          <a:bodyPr wrap="square">
            <a:spAutoFit/>
          </a:bodyPr>
          <a:lstStyle/>
          <a:p>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Ⅱ</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歳出改革</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スライド番号プレースホルダー 2">
            <a:extLst>
              <a:ext uri="{FF2B5EF4-FFF2-40B4-BE49-F238E27FC236}">
                <a16:creationId xmlns:a16="http://schemas.microsoft.com/office/drawing/2014/main" id="{8B5B0EC5-7260-4639-A4FE-4BBE7CCCAFE6}"/>
              </a:ext>
            </a:extLst>
          </p:cNvPr>
          <p:cNvSpPr>
            <a:spLocks noGrp="1"/>
          </p:cNvSpPr>
          <p:nvPr>
            <p:ph type="sldNum" sz="quarter" idx="12"/>
          </p:nvPr>
        </p:nvSpPr>
        <p:spPr/>
        <p:txBody>
          <a:bodyPr/>
          <a:lstStyle/>
          <a:p>
            <a:fld id="{7791D223-6A27-4327-8087-FA06212A7E85}" type="slidenum">
              <a:rPr lang="ja-JP" altLang="en-US" smtClean="0"/>
              <a:pPr/>
              <a:t>42</a:t>
            </a:fld>
            <a:endParaRPr lang="ja-JP" altLang="en-US" dirty="0"/>
          </a:p>
        </p:txBody>
      </p:sp>
    </p:spTree>
    <p:extLst>
      <p:ext uri="{BB962C8B-B14F-4D97-AF65-F5344CB8AC3E}">
        <p14:creationId xmlns:p14="http://schemas.microsoft.com/office/powerpoint/2010/main" val="153024745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表 10"/>
          <p:cNvGraphicFramePr>
            <a:graphicFrameLocks noGrp="1"/>
          </p:cNvGraphicFramePr>
          <p:nvPr>
            <p:extLst>
              <p:ext uri="{D42A27DB-BD31-4B8C-83A1-F6EECF244321}">
                <p14:modId xmlns:p14="http://schemas.microsoft.com/office/powerpoint/2010/main" val="2637802686"/>
              </p:ext>
            </p:extLst>
          </p:nvPr>
        </p:nvGraphicFramePr>
        <p:xfrm>
          <a:off x="261485" y="954006"/>
          <a:ext cx="8676000" cy="4860000"/>
        </p:xfrm>
        <a:graphic>
          <a:graphicData uri="http://schemas.openxmlformats.org/drawingml/2006/table">
            <a:tbl>
              <a:tblPr firstRow="1" bandRow="1">
                <a:tableStyleId>{5940675A-B579-460E-94D1-54222C63F5DA}</a:tableStyleId>
              </a:tblPr>
              <a:tblGrid>
                <a:gridCol w="1116000">
                  <a:extLst>
                    <a:ext uri="{9D8B030D-6E8A-4147-A177-3AD203B41FA5}">
                      <a16:colId xmlns:a16="http://schemas.microsoft.com/office/drawing/2014/main" val="20000"/>
                    </a:ext>
                  </a:extLst>
                </a:gridCol>
                <a:gridCol w="2160000">
                  <a:extLst>
                    <a:ext uri="{9D8B030D-6E8A-4147-A177-3AD203B41FA5}">
                      <a16:colId xmlns:a16="http://schemas.microsoft.com/office/drawing/2014/main" val="20001"/>
                    </a:ext>
                  </a:extLst>
                </a:gridCol>
                <a:gridCol w="2700000">
                  <a:extLst>
                    <a:ext uri="{9D8B030D-6E8A-4147-A177-3AD203B41FA5}">
                      <a16:colId xmlns:a16="http://schemas.microsoft.com/office/drawing/2014/main" val="20004"/>
                    </a:ext>
                  </a:extLst>
                </a:gridCol>
                <a:gridCol w="2700000">
                  <a:extLst>
                    <a:ext uri="{9D8B030D-6E8A-4147-A177-3AD203B41FA5}">
                      <a16:colId xmlns:a16="http://schemas.microsoft.com/office/drawing/2014/main" val="1773882730"/>
                    </a:ext>
                  </a:extLst>
                </a:gridCol>
              </a:tblGrid>
              <a:tr h="540000">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Meiryo UI" panose="020B0604030504040204" pitchFamily="50" charset="-128"/>
                        </a:rPr>
                        <a:t>事業名</a:t>
                      </a:r>
                      <a:endParaRPr kumimoji="1" lang="en-US" altLang="ja-JP" sz="120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Meiryo UI" panose="020B0604030504040204" pitchFamily="50" charset="-128"/>
                      </a:endParaRPr>
                    </a:p>
                  </a:txBody>
                  <a:tcPr anchor="ctr">
                    <a:lnB w="12700" cap="flat" cmpd="sng" algn="ctr">
                      <a:solidFill>
                        <a:schemeClr val="tx1"/>
                      </a:solidFill>
                      <a:prstDash val="solid"/>
                      <a:round/>
                      <a:headEnd type="none" w="med" len="med"/>
                      <a:tailEnd type="none" w="med" len="med"/>
                    </a:lnB>
                    <a:solidFill>
                      <a:srgbClr val="0070C0"/>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Meiryo UI" panose="020B0604030504040204" pitchFamily="50" charset="-128"/>
                        </a:rPr>
                        <a:t>事業概要</a:t>
                      </a:r>
                      <a:endParaRPr kumimoji="1" lang="en-US" altLang="ja-JP" sz="120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Meiryo UI" panose="020B0604030504040204" pitchFamily="50" charset="-128"/>
                      </a:endParaRPr>
                    </a:p>
                  </a:txBody>
                  <a:tcPr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0070C0"/>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令和</a:t>
                      </a:r>
                      <a:r>
                        <a:rPr kumimoji="1" lang="en-US" altLang="ja-JP" sz="120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5</a:t>
                      </a:r>
                      <a:r>
                        <a:rPr kumimoji="1" lang="ja-JP" altLang="en-US" sz="120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年度の取組み状況</a:t>
                      </a:r>
                      <a:endParaRPr kumimoji="1" lang="en-US" altLang="ja-JP" sz="105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rgbClr val="0070C0"/>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令和</a:t>
                      </a:r>
                      <a:r>
                        <a:rPr kumimoji="1" lang="en-US" altLang="ja-JP" sz="120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6</a:t>
                      </a:r>
                      <a:r>
                        <a:rPr kumimoji="1" lang="ja-JP" altLang="en-US" sz="120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年度の取組み</a:t>
                      </a:r>
                      <a:endParaRPr kumimoji="1" lang="en-US" altLang="ja-JP" sz="120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txBody>
                  <a:tcPr anchor="ctr">
                    <a:lnB w="12700" cap="flat" cmpd="sng" algn="ctr">
                      <a:solidFill>
                        <a:schemeClr val="tx1"/>
                      </a:solidFill>
                      <a:prstDash val="solid"/>
                      <a:round/>
                      <a:headEnd type="none" w="med" len="med"/>
                      <a:tailEnd type="none" w="med" len="med"/>
                    </a:lnB>
                    <a:solidFill>
                      <a:srgbClr val="0070C0"/>
                    </a:solidFill>
                  </a:tcPr>
                </a:tc>
                <a:extLst>
                  <a:ext uri="{0D108BD9-81ED-4DB2-BD59-A6C34878D82A}">
                    <a16:rowId xmlns:a16="http://schemas.microsoft.com/office/drawing/2014/main" val="10000"/>
                  </a:ext>
                </a:extLst>
              </a:tr>
              <a:tr h="2160000">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eiryo UI" panose="020B0604030504040204" pitchFamily="50" charset="-128"/>
                        </a:rPr>
                        <a:t>中小企業向け融資資金貸付金</a:t>
                      </a:r>
                      <a:endParaRPr kumimoji="1" lang="en-US" altLang="ja-JP" sz="10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eiryo UI" panose="020B0604030504040204" pitchFamily="50" charset="-128"/>
                      </a:endParaRPr>
                    </a:p>
                    <a:p>
                      <a:pPr marL="0" marR="0" lvl="0" indent="0" algn="l" defTabSz="914400" rtl="0" eaLnBrk="1" fontAlgn="ctr" latinLnBrk="0" hangingPunct="1">
                        <a:lnSpc>
                          <a:spcPct val="100000"/>
                        </a:lnSpc>
                        <a:spcBef>
                          <a:spcPts val="0"/>
                        </a:spcBef>
                        <a:spcAft>
                          <a:spcPts val="0"/>
                        </a:spcAft>
                        <a:buClrTx/>
                        <a:buSzTx/>
                        <a:buFontTx/>
                        <a:buNone/>
                        <a:tabLst/>
                        <a:defRPr/>
                      </a:pPr>
                      <a:endParaRPr kumimoji="1" lang="en-US" altLang="ja-JP" sz="10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eiryo UI" panose="020B0604030504040204" pitchFamily="50" charset="-128"/>
                      </a:endParaRPr>
                    </a:p>
                    <a:p>
                      <a:pPr marL="0" marR="0" lvl="0" indent="0" algn="l" defTabSz="914400" rtl="0" eaLnBrk="1" fontAlgn="ctr" latinLnBrk="0" hangingPunct="1">
                        <a:lnSpc>
                          <a:spcPct val="100000"/>
                        </a:lnSpc>
                        <a:spcBef>
                          <a:spcPts val="0"/>
                        </a:spcBef>
                        <a:spcAft>
                          <a:spcPts val="0"/>
                        </a:spcAft>
                        <a:buClrTx/>
                        <a:buSzTx/>
                        <a:buFontTx/>
                        <a:buNone/>
                        <a:tabLst/>
                        <a:defRPr/>
                      </a:pPr>
                      <a:endParaRPr kumimoji="1" lang="en-US" altLang="ja-JP" sz="10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eiryo UI" panose="020B0604030504040204" pitchFamily="50" charset="-128"/>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eiryo UI" panose="020B0604030504040204" pitchFamily="50" charset="-128"/>
                        </a:rPr>
                        <a:t>様々に頑張っている府内中小企業者に対して、事業に必要な資金を融資することにより、中小企業者の健全な事業の振興及び発展を図る。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令和</a:t>
                      </a:r>
                      <a:r>
                        <a:rPr kumimoji="1" lang="en-US" altLang="ja-JP" sz="10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5</a:t>
                      </a:r>
                      <a:r>
                        <a:rPr kumimoji="1" lang="ja-JP" altLang="en-US" sz="10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年度の総融資枠は</a:t>
                      </a:r>
                      <a:r>
                        <a:rPr kumimoji="1" lang="en-US" altLang="ja-JP" sz="10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5,440</a:t>
                      </a:r>
                      <a:r>
                        <a:rPr kumimoji="1" lang="ja-JP" altLang="en-US" sz="10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億円。</a:t>
                      </a:r>
                      <a:endParaRPr kumimoji="1" lang="en-US" altLang="ja-JP" sz="10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中小企業者をより支援するため、新型コロナウイルス感染症関連融資制度を引き続き実施するとともに、開業サポート資金の拡充（スタートアップ創出促進保証制度の創設）、融資期間の延長を実施した。</a:t>
                      </a:r>
                      <a:endParaRPr kumimoji="1" lang="en-US" altLang="ja-JP" sz="10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令和</a:t>
                      </a:r>
                      <a:r>
                        <a:rPr kumimoji="1" lang="en-US" altLang="ja-JP" sz="10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6</a:t>
                      </a:r>
                      <a:r>
                        <a:rPr kumimoji="1" lang="ja-JP" altLang="en-US" sz="10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年度の総融資枠等については、融資</a:t>
                      </a:r>
                      <a:endParaRPr kumimoji="1" lang="en-US" altLang="ja-JP" sz="10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実績及び今後の見通しを踏まえ設定した。</a:t>
                      </a:r>
                      <a:endParaRPr kumimoji="1" lang="en-US" altLang="ja-JP" sz="10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令和</a:t>
                      </a:r>
                      <a:r>
                        <a:rPr kumimoji="1" lang="en-US" altLang="ja-JP" sz="10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6</a:t>
                      </a:r>
                      <a:r>
                        <a:rPr kumimoji="1" lang="ja-JP" altLang="en-US" sz="10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年度の総融資枠は</a:t>
                      </a:r>
                      <a:r>
                        <a:rPr kumimoji="1" lang="en-US" altLang="ja-JP" sz="10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5,440</a:t>
                      </a:r>
                      <a:r>
                        <a:rPr kumimoji="1" lang="ja-JP" altLang="en-US" sz="10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億円。</a:t>
                      </a:r>
                      <a:endParaRPr kumimoji="1" lang="en-US" altLang="ja-JP" sz="1000" b="0" i="0" u="none" strike="sng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新型コロナウイルス感染症等関連融資制度を引き続き実施する。</a:t>
                      </a:r>
                    </a:p>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なお、年度途中の国の制度改正に伴う融資メニューの創設等により、後年度の財政負担の増加が見込まれる場合は、適宜、損失補償割合や融資条件の見直しを行う。</a:t>
                      </a:r>
                      <a:endParaRPr kumimoji="1" lang="en-US" altLang="ja-JP" sz="10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令和</a:t>
                      </a:r>
                      <a:r>
                        <a:rPr kumimoji="1" lang="en-US" altLang="ja-JP" sz="10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7</a:t>
                      </a:r>
                      <a:r>
                        <a:rPr kumimoji="1" lang="ja-JP" altLang="en-US" sz="10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年度の総融資枠については、実績等を検証し、当年度当初予算要求時に議論する。</a:t>
                      </a:r>
                      <a:endPar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メイリオ" panose="020B0604030504040204" pitchFamily="50" charset="-128"/>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2160000">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狭山池博物館運営事業費</a:t>
                      </a:r>
                      <a:endParaRPr lang="en-US" altLang="ja-JP"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ctr" latinLnBrk="0" hangingPunct="1">
                        <a:lnSpc>
                          <a:spcPct val="100000"/>
                        </a:lnSpc>
                        <a:spcBef>
                          <a:spcPts val="0"/>
                        </a:spcBef>
                        <a:spcAft>
                          <a:spcPts val="0"/>
                        </a:spcAft>
                        <a:buClrTx/>
                        <a:buSzTx/>
                        <a:buFontTx/>
                        <a:buNone/>
                        <a:tabLst/>
                        <a:defRPr/>
                      </a:pPr>
                      <a:endParaRPr lang="en-US" altLang="ja-JP"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ctr" latinLnBrk="0" hangingPunct="1">
                        <a:lnSpc>
                          <a:spcPct val="100000"/>
                        </a:lnSpc>
                        <a:spcBef>
                          <a:spcPts val="0"/>
                        </a:spcBef>
                        <a:spcAft>
                          <a:spcPts val="0"/>
                        </a:spcAft>
                        <a:buClrTx/>
                        <a:buSzTx/>
                        <a:buFontTx/>
                        <a:buNone/>
                        <a:tabLst/>
                        <a:defRPr/>
                      </a:pPr>
                      <a:endParaRPr lang="en-US" altLang="ja-JP"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eiryo UI" panose="020B0604030504040204" pitchFamily="50" charset="-128"/>
                        </a:rPr>
                        <a:t>狭山池の「平成の大改修」に伴う埋蔵文化財調査で発掘された土木遺産を保存、展示し、後世にわかりやすく親しみやすく紹介し、府民の文化的向上を図る。 </a:t>
                      </a:r>
                      <a:endParaRPr kumimoji="1" lang="en-US" altLang="ja-JP" sz="10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eiryo UI" panose="020B0604030504040204" pitchFamily="50" charset="-128"/>
                        </a:rPr>
                        <a:t>ESCO</a:t>
                      </a:r>
                      <a:r>
                        <a:rPr kumimoji="1" lang="ja-JP" altLang="en-US" sz="10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eiryo UI" panose="020B0604030504040204" pitchFamily="50" charset="-128"/>
                        </a:rPr>
                        <a:t>事業のサービスを継続するとともに、狭山池博物館運営審議会からの「効果的・効率的な運営についての最終答申（</a:t>
                      </a:r>
                      <a:r>
                        <a:rPr kumimoji="1" lang="en-US" altLang="ja-JP" sz="10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eiryo UI" panose="020B0604030504040204" pitchFamily="50" charset="-128"/>
                        </a:rPr>
                        <a:t>R3.12</a:t>
                      </a:r>
                      <a:r>
                        <a:rPr kumimoji="1" lang="ja-JP" altLang="en-US" sz="10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eiryo UI" panose="020B0604030504040204" pitchFamily="50" charset="-128"/>
                        </a:rPr>
                        <a:t>）」に基づき、</a:t>
                      </a:r>
                      <a:r>
                        <a:rPr kumimoji="1" lang="ja-JP" altLang="en-US" sz="10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使用料等の見直しと新たな料金設定に係る議案を令和</a:t>
                      </a:r>
                      <a:r>
                        <a:rPr kumimoji="1" lang="en-US" altLang="ja-JP" sz="10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6</a:t>
                      </a:r>
                      <a:r>
                        <a:rPr kumimoji="1" lang="ja-JP" altLang="en-US" sz="10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年</a:t>
                      </a:r>
                      <a:r>
                        <a:rPr kumimoji="1" lang="en-US" altLang="ja-JP" sz="10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2</a:t>
                      </a:r>
                      <a:r>
                        <a:rPr kumimoji="1" lang="ja-JP" altLang="en-US" sz="10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月議会へ提出。</a:t>
                      </a:r>
                      <a:endParaRPr lang="en-US" altLang="ja-JP" sz="1000" dirty="0">
                        <a:solidFill>
                          <a:schemeClr val="tx1"/>
                        </a:solidFill>
                        <a:latin typeface="BIZ UDPゴシック" panose="020B0400000000000000" pitchFamily="50" charset="-128"/>
                        <a:ea typeface="BIZ UDPゴシック" panose="020B0400000000000000" pitchFamily="50" charset="-128"/>
                      </a:endParaRPr>
                    </a:p>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また、博物館駐車場の有料化に向けて、関係機関との協議を実施した。</a:t>
                      </a:r>
                      <a:endParaRPr kumimoji="1" lang="en-US" altLang="ja-JP" sz="10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eiryo UI" panose="020B0604030504040204" pitchFamily="50" charset="-128"/>
                        </a:rPr>
                        <a:t>ESCO</a:t>
                      </a:r>
                      <a:r>
                        <a:rPr kumimoji="1" lang="ja-JP" altLang="en-US" sz="10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eiryo UI" panose="020B0604030504040204" pitchFamily="50" charset="-128"/>
                        </a:rPr>
                        <a:t>事業のサービスを継続するとともに、特別展示室において、民間事業者による特別展を誘致するなど施設の貸出しを検討していく。</a:t>
                      </a:r>
                      <a:endParaRPr kumimoji="1" lang="en-US" altLang="ja-JP" sz="10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eiryo UI" panose="020B0604030504040204" pitchFamily="50" charset="-128"/>
                      </a:endParaRPr>
                    </a:p>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また、博物館駐車場の有料化に向けて、関係機関との協議を引き続き実施する。</a:t>
                      </a:r>
                      <a:endParaRPr kumimoji="1" lang="en-US" altLang="ja-JP" sz="10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bl>
          </a:graphicData>
        </a:graphic>
      </p:graphicFrame>
      <p:sp>
        <p:nvSpPr>
          <p:cNvPr id="3" name="スライド番号プレースホルダー 2">
            <a:extLst>
              <a:ext uri="{FF2B5EF4-FFF2-40B4-BE49-F238E27FC236}">
                <a16:creationId xmlns:a16="http://schemas.microsoft.com/office/drawing/2014/main" id="{7A660E21-56DB-42F2-8AD1-17D577F40327}"/>
              </a:ext>
            </a:extLst>
          </p:cNvPr>
          <p:cNvSpPr>
            <a:spLocks noGrp="1"/>
          </p:cNvSpPr>
          <p:nvPr>
            <p:ph type="sldNum" sz="quarter" idx="12"/>
          </p:nvPr>
        </p:nvSpPr>
        <p:spPr/>
        <p:txBody>
          <a:bodyPr/>
          <a:lstStyle/>
          <a:p>
            <a:fld id="{7791D223-6A27-4327-8087-FA06212A7E85}" type="slidenum">
              <a:rPr lang="ja-JP" altLang="en-US" smtClean="0"/>
              <a:pPr/>
              <a:t>43</a:t>
            </a:fld>
            <a:endParaRPr lang="ja-JP" altLang="en-US" dirty="0"/>
          </a:p>
        </p:txBody>
      </p:sp>
      <p:cxnSp>
        <p:nvCxnSpPr>
          <p:cNvPr id="6" name="直線コネクタ 5">
            <a:extLst>
              <a:ext uri="{FF2B5EF4-FFF2-40B4-BE49-F238E27FC236}">
                <a16:creationId xmlns:a16="http://schemas.microsoft.com/office/drawing/2014/main" id="{7254ADFD-C569-4E89-A480-AA2937EF8642}"/>
              </a:ext>
            </a:extLst>
          </p:cNvPr>
          <p:cNvCxnSpPr/>
          <p:nvPr/>
        </p:nvCxnSpPr>
        <p:spPr>
          <a:xfrm>
            <a:off x="161510" y="503675"/>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7" name="正方形/長方形 6">
            <a:extLst>
              <a:ext uri="{FF2B5EF4-FFF2-40B4-BE49-F238E27FC236}">
                <a16:creationId xmlns:a16="http://schemas.microsoft.com/office/drawing/2014/main" id="{C767611A-3B14-40CC-8BD0-202C21F39D8B}"/>
              </a:ext>
            </a:extLst>
          </p:cNvPr>
          <p:cNvSpPr/>
          <p:nvPr/>
        </p:nvSpPr>
        <p:spPr>
          <a:xfrm>
            <a:off x="161510" y="134343"/>
            <a:ext cx="8136904" cy="369332"/>
          </a:xfrm>
          <a:prstGeom prst="rect">
            <a:avLst/>
          </a:prstGeom>
        </p:spPr>
        <p:txBody>
          <a:bodyPr wrap="square">
            <a:spAutoFit/>
          </a:bodyPr>
          <a:lstStyle/>
          <a:p>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Ⅱ</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歳出改革</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54949747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表 10"/>
          <p:cNvGraphicFramePr>
            <a:graphicFrameLocks noGrp="1"/>
          </p:cNvGraphicFramePr>
          <p:nvPr>
            <p:extLst>
              <p:ext uri="{D42A27DB-BD31-4B8C-83A1-F6EECF244321}">
                <p14:modId xmlns:p14="http://schemas.microsoft.com/office/powerpoint/2010/main" val="657280780"/>
              </p:ext>
            </p:extLst>
          </p:nvPr>
        </p:nvGraphicFramePr>
        <p:xfrm>
          <a:off x="261485" y="954006"/>
          <a:ext cx="8676000" cy="4860000"/>
        </p:xfrm>
        <a:graphic>
          <a:graphicData uri="http://schemas.openxmlformats.org/drawingml/2006/table">
            <a:tbl>
              <a:tblPr firstRow="1" bandRow="1">
                <a:tableStyleId>{5940675A-B579-460E-94D1-54222C63F5DA}</a:tableStyleId>
              </a:tblPr>
              <a:tblGrid>
                <a:gridCol w="1116000">
                  <a:extLst>
                    <a:ext uri="{9D8B030D-6E8A-4147-A177-3AD203B41FA5}">
                      <a16:colId xmlns:a16="http://schemas.microsoft.com/office/drawing/2014/main" val="20000"/>
                    </a:ext>
                  </a:extLst>
                </a:gridCol>
                <a:gridCol w="2160000">
                  <a:extLst>
                    <a:ext uri="{9D8B030D-6E8A-4147-A177-3AD203B41FA5}">
                      <a16:colId xmlns:a16="http://schemas.microsoft.com/office/drawing/2014/main" val="20001"/>
                    </a:ext>
                  </a:extLst>
                </a:gridCol>
                <a:gridCol w="2700000">
                  <a:extLst>
                    <a:ext uri="{9D8B030D-6E8A-4147-A177-3AD203B41FA5}">
                      <a16:colId xmlns:a16="http://schemas.microsoft.com/office/drawing/2014/main" val="20004"/>
                    </a:ext>
                  </a:extLst>
                </a:gridCol>
                <a:gridCol w="2700000">
                  <a:extLst>
                    <a:ext uri="{9D8B030D-6E8A-4147-A177-3AD203B41FA5}">
                      <a16:colId xmlns:a16="http://schemas.microsoft.com/office/drawing/2014/main" val="894706128"/>
                    </a:ext>
                  </a:extLst>
                </a:gridCol>
              </a:tblGrid>
              <a:tr h="540000">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Meiryo UI" panose="020B0604030504040204" pitchFamily="50" charset="-128"/>
                        </a:rPr>
                        <a:t>事業名</a:t>
                      </a:r>
                      <a:endParaRPr kumimoji="1" lang="en-US" altLang="ja-JP" sz="120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Meiryo UI" panose="020B0604030504040204" pitchFamily="50" charset="-128"/>
                      </a:endParaRPr>
                    </a:p>
                  </a:txBody>
                  <a:tcPr anchor="ctr">
                    <a:lnB w="12700" cap="flat" cmpd="sng" algn="ctr">
                      <a:solidFill>
                        <a:schemeClr val="tx1"/>
                      </a:solidFill>
                      <a:prstDash val="solid"/>
                      <a:round/>
                      <a:headEnd type="none" w="med" len="med"/>
                      <a:tailEnd type="none" w="med" len="med"/>
                    </a:lnB>
                    <a:solidFill>
                      <a:srgbClr val="0070C0"/>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Meiryo UI" panose="020B0604030504040204" pitchFamily="50" charset="-128"/>
                        </a:rPr>
                        <a:t>事業概要</a:t>
                      </a:r>
                      <a:endParaRPr kumimoji="1" lang="en-US" altLang="ja-JP" sz="120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Meiryo UI" panose="020B0604030504040204" pitchFamily="50" charset="-128"/>
                      </a:endParaRPr>
                    </a:p>
                  </a:txBody>
                  <a:tcPr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0070C0"/>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令和</a:t>
                      </a:r>
                      <a:r>
                        <a:rPr kumimoji="1" lang="en-US" altLang="ja-JP" sz="120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5</a:t>
                      </a:r>
                      <a:r>
                        <a:rPr kumimoji="1" lang="ja-JP" altLang="en-US" sz="120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年度の取組み状況</a:t>
                      </a:r>
                      <a:endParaRPr kumimoji="1" lang="en-US" altLang="ja-JP" sz="105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rgbClr val="0070C0"/>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令和</a:t>
                      </a:r>
                      <a:r>
                        <a:rPr kumimoji="1" lang="en-US" altLang="ja-JP" sz="120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6</a:t>
                      </a:r>
                      <a:r>
                        <a:rPr kumimoji="1" lang="ja-JP" altLang="en-US" sz="120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年度の取組み</a:t>
                      </a:r>
                      <a:endParaRPr kumimoji="1" lang="en-US" altLang="ja-JP" sz="120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txBody>
                  <a:tcPr anchor="ctr">
                    <a:lnB w="12700" cap="flat" cmpd="sng" algn="ctr">
                      <a:solidFill>
                        <a:schemeClr val="tx1"/>
                      </a:solidFill>
                      <a:prstDash val="solid"/>
                      <a:round/>
                      <a:headEnd type="none" w="med" len="med"/>
                      <a:tailEnd type="none" w="med" len="med"/>
                    </a:lnB>
                    <a:solidFill>
                      <a:srgbClr val="0070C0"/>
                    </a:solidFill>
                  </a:tcPr>
                </a:tc>
                <a:extLst>
                  <a:ext uri="{0D108BD9-81ED-4DB2-BD59-A6C34878D82A}">
                    <a16:rowId xmlns:a16="http://schemas.microsoft.com/office/drawing/2014/main" val="10000"/>
                  </a:ext>
                </a:extLst>
              </a:tr>
              <a:tr h="2160000">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000" i="0" u="none"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大阪府</a:t>
                      </a:r>
                      <a:r>
                        <a:rPr lang="zh-TW" altLang="en-US"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流域下水道事業会計繰出金</a:t>
                      </a:r>
                      <a:endParaRPr lang="en-US" altLang="zh-TW"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lnT w="12700" cap="flat" cmpd="sng" algn="ctr">
                      <a:solidFill>
                        <a:schemeClr val="tx1"/>
                      </a:solidFill>
                      <a:prstDash val="solid"/>
                      <a:round/>
                      <a:headEnd type="none" w="med" len="med"/>
                      <a:tailEnd type="none" w="med" len="med"/>
                    </a:lnT>
                    <a:solidFill>
                      <a:schemeClr val="bg1"/>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eiryo UI" panose="020B0604030504040204" pitchFamily="50" charset="-128"/>
                        </a:rPr>
                        <a:t>下水道サービスを安定的に供給するため、地方公営企業法に定める経費の負担の原則に従い、大阪府流域下水道事業会計に対して補助・出資を行う。</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eiryo UI" panose="020B0604030504040204" pitchFamily="50" charset="-128"/>
                        </a:rPr>
                        <a:t>令和</a:t>
                      </a:r>
                      <a:r>
                        <a:rPr kumimoji="1" lang="en-US" altLang="ja-JP" sz="10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eiryo UI" panose="020B0604030504040204" pitchFamily="50" charset="-128"/>
                        </a:rPr>
                        <a:t>5</a:t>
                      </a:r>
                      <a:r>
                        <a:rPr kumimoji="1" lang="ja-JP" altLang="en-US" sz="10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eiryo UI" panose="020B0604030504040204" pitchFamily="50" charset="-128"/>
                        </a:rPr>
                        <a:t>年度中に国から示される基本方針に基づく、</a:t>
                      </a:r>
                      <a:r>
                        <a:rPr kumimoji="1" lang="zh-TW" altLang="en-US" sz="10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eiryo UI" panose="020B0604030504040204" pitchFamily="50" charset="-128"/>
                        </a:rPr>
                        <a:t>「大阪湾流域別下水道整備総合計画」</a:t>
                      </a:r>
                      <a:r>
                        <a:rPr kumimoji="1" lang="ja-JP" altLang="en-US" sz="10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eiryo UI" panose="020B0604030504040204" pitchFamily="50" charset="-128"/>
                        </a:rPr>
                        <a:t>（流総計画）の見直しに向け、令和</a:t>
                      </a:r>
                      <a:r>
                        <a:rPr kumimoji="1" lang="en-US" altLang="ja-JP" sz="10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eiryo UI" panose="020B0604030504040204" pitchFamily="50" charset="-128"/>
                        </a:rPr>
                        <a:t>5</a:t>
                      </a:r>
                      <a:r>
                        <a:rPr kumimoji="1" lang="ja-JP" altLang="en-US" sz="10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eiryo UI" panose="020B0604030504040204" pitchFamily="50" charset="-128"/>
                        </a:rPr>
                        <a:t>年度は、令和</a:t>
                      </a:r>
                      <a:r>
                        <a:rPr kumimoji="1" lang="en-US" altLang="ja-JP" sz="10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eiryo UI" panose="020B0604030504040204" pitchFamily="50" charset="-128"/>
                        </a:rPr>
                        <a:t>4</a:t>
                      </a:r>
                      <a:r>
                        <a:rPr kumimoji="1" lang="ja-JP" altLang="en-US" sz="10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eiryo UI" panose="020B0604030504040204" pitchFamily="50" charset="-128"/>
                        </a:rPr>
                        <a:t>年度に算定した大阪湾の環境基準達成に必要な目標負荷量について、国や関係府県と連携し、各府県における目標負荷量を決めるための協議を実施した。</a:t>
                      </a:r>
                      <a:endParaRPr kumimoji="1" lang="en-US" altLang="ja-JP" sz="1000" u="none" strike="noStrike" dirty="0">
                        <a:solidFill>
                          <a:schemeClr val="tx1"/>
                        </a:solidFill>
                        <a:latin typeface="メイリオ" panose="020B0604030504040204" pitchFamily="50" charset="-128"/>
                        <a:ea typeface="メイリオ" panose="020B0604030504040204" pitchFamily="50" charset="-128"/>
                        <a:cs typeface="Meiryo UI" panose="020B0604030504040204" pitchFamily="50" charset="-128"/>
                      </a:endParaRPr>
                    </a:p>
                    <a:p>
                      <a:pPr algn="l"/>
                      <a:r>
                        <a:rPr kumimoji="1" lang="ja-JP" altLang="en-US" sz="10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eiryo UI" panose="020B0604030504040204" pitchFamily="50" charset="-128"/>
                        </a:rPr>
                        <a:t>なお、見直しまでの間においても、老朽化した施設については、適切な規模での改築・長寿命化を進めている。</a:t>
                      </a:r>
                      <a:endParaRPr kumimoji="1" lang="en-US" altLang="ja-JP" sz="10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eiryo UI" panose="020B0604030504040204" pitchFamily="50" charset="-128"/>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TlToBr w="12700" cap="flat" cmpd="sng" algn="ctr">
                      <a:noFill/>
                      <a:prstDash val="solid"/>
                      <a:round/>
                      <a:headEnd type="none" w="med" len="med"/>
                      <a:tailEnd type="none" w="med" len="med"/>
                    </a:lnTlToBr>
                    <a:solidFill>
                      <a:schemeClr val="bg1"/>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国から示される基本方針に基づく、流総計画の見直し作業を進めていく。</a:t>
                      </a:r>
                    </a:p>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なお、流総計画の見直しまでの間においても、適切な規模での改築・長寿命化を進めるとともに、施設の効率的運転による電力削減など維持管理コストの縮減に取り組む。</a:t>
                      </a:r>
                      <a:endParaRPr kumimoji="1" lang="en-US" altLang="ja-JP" sz="10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txBody>
                  <a:tcPr>
                    <a:lnT w="12700" cap="flat" cmpd="sng" algn="ctr">
                      <a:solidFill>
                        <a:schemeClr val="tx1"/>
                      </a:solidFill>
                      <a:prstDash val="solid"/>
                      <a:round/>
                      <a:headEnd type="none" w="med" len="med"/>
                      <a:tailEnd type="none" w="med" len="med"/>
                    </a:lnT>
                    <a:lnTlToBr w="12700" cap="flat" cmpd="sng" algn="ctr">
                      <a:noFill/>
                      <a:prstDash val="solid"/>
                      <a:round/>
                      <a:headEnd type="none" w="med" len="med"/>
                      <a:tailEnd type="none" w="med" len="med"/>
                    </a:lnTlToBr>
                    <a:solidFill>
                      <a:schemeClr val="bg1"/>
                    </a:solidFill>
                  </a:tcPr>
                </a:tc>
                <a:extLst>
                  <a:ext uri="{0D108BD9-81ED-4DB2-BD59-A6C34878D82A}">
                    <a16:rowId xmlns:a16="http://schemas.microsoft.com/office/drawing/2014/main" val="10001"/>
                  </a:ext>
                </a:extLst>
              </a:tr>
              <a:tr h="21600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000" b="0" dirty="0">
                          <a:solidFill>
                            <a:schemeClr val="tx1"/>
                          </a:solidFill>
                          <a:latin typeface="メイリオ" panose="020B0604030504040204" pitchFamily="50" charset="-128"/>
                          <a:ea typeface="メイリオ" panose="020B0604030504040204" pitchFamily="50" charset="-128"/>
                          <a:cs typeface="Meiryo UI" panose="020B0604030504040204" pitchFamily="50" charset="-128"/>
                        </a:rPr>
                        <a:t>密集住宅市街地整備促進事業費</a:t>
                      </a:r>
                      <a:endParaRPr lang="en-US" altLang="ja-JP" sz="1000" b="0" dirty="0">
                        <a:solidFill>
                          <a:schemeClr val="tx1"/>
                        </a:solidFill>
                        <a:latin typeface="メイリオ" panose="020B0604030504040204" pitchFamily="50" charset="-128"/>
                        <a:ea typeface="メイリオ" panose="020B0604030504040204" pitchFamily="50" charset="-128"/>
                        <a:cs typeface="Meiryo UI" panose="020B0604030504040204" pitchFamily="50" charset="-128"/>
                      </a:endParaRPr>
                    </a:p>
                  </a:txBody>
                  <a:tcPr>
                    <a:solidFill>
                      <a:schemeClr val="bg1"/>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eiryo UI" panose="020B0604030504040204" pitchFamily="50" charset="-128"/>
                        </a:rPr>
                        <a:t>地震時等に大きな被害が想定される密集市街地の防災性の向上や住環境の改善のため、道路・公園などの地区公共施設の整備、老朽建築物の除却等を行う市に対し補助を行う。</a:t>
                      </a:r>
                      <a:endParaRPr kumimoji="1" lang="en-US" altLang="ja-JP" sz="10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eiryo UI" panose="020B0604030504040204" pitchFamily="50" charset="-128"/>
                      </a:endParaRPr>
                    </a:p>
                  </a:txBody>
                  <a:tcPr>
                    <a:lnR w="12700" cap="flat" cmpd="sng" algn="ctr">
                      <a:solidFill>
                        <a:schemeClr val="tx1"/>
                      </a:solidFill>
                      <a:prstDash val="solid"/>
                      <a:round/>
                      <a:headEnd type="none" w="med" len="med"/>
                      <a:tailEnd type="none" w="med" len="med"/>
                    </a:lnR>
                    <a:solidFill>
                      <a:schemeClr val="bg1"/>
                    </a:solidFill>
                  </a:tcPr>
                </a:tc>
                <a:tc>
                  <a:txBody>
                    <a:bodyPr/>
                    <a:lstStyle/>
                    <a:p>
                      <a:pPr marL="0" marR="0" lvl="0" indent="0" algn="just" defTabSz="914400" rtl="0" eaLnBrk="1" fontAlgn="ctr"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eiryo UI" panose="020B0604030504040204" pitchFamily="50" charset="-128"/>
                        </a:rPr>
                        <a:t>事業主体である市に対する支援手法を検討した結果、引き続き地区公共施設の整備、老朽建築物の除却等を行う市に対する補助による支援を継続し、目標年次までの「地震時等に著しく危険な密集市街地」の解消をめざすこととした。</a:t>
                      </a:r>
                      <a:endParaRPr kumimoji="1" lang="en-US" altLang="ja-JP" sz="10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eiryo UI" panose="020B0604030504040204" pitchFamily="50" charset="-128"/>
                      </a:endParaRPr>
                    </a:p>
                  </a:txBody>
                  <a:tcPr>
                    <a:lnL w="12700" cap="flat" cmpd="sng" algn="ctr">
                      <a:solidFill>
                        <a:schemeClr val="tx1"/>
                      </a:solidFill>
                      <a:prstDash val="solid"/>
                      <a:round/>
                      <a:headEnd type="none" w="med" len="med"/>
                      <a:tailEnd type="none" w="med" len="med"/>
                    </a:lnL>
                    <a:lnTlToBr w="12700" cap="flat" cmpd="sng" algn="ctr">
                      <a:noFill/>
                      <a:prstDash val="solid"/>
                      <a:round/>
                      <a:headEnd type="none" w="med" len="med"/>
                      <a:tailEnd type="none" w="med" len="med"/>
                    </a:lnTlToBr>
                    <a:solidFill>
                      <a:schemeClr val="bg1"/>
                    </a:solidFill>
                  </a:tcPr>
                </a:tc>
                <a:tc>
                  <a:txBody>
                    <a:bodyPr/>
                    <a:lstStyle/>
                    <a:p>
                      <a:pPr marL="0" marR="0" lvl="0" indent="0" algn="just" defTabSz="914400" rtl="0" eaLnBrk="1" fontAlgn="ctr" latinLnBrk="0" hangingPunct="1">
                        <a:lnSpc>
                          <a:spcPct val="100000"/>
                        </a:lnSpc>
                        <a:spcBef>
                          <a:spcPts val="0"/>
                        </a:spcBef>
                        <a:spcAft>
                          <a:spcPts val="0"/>
                        </a:spcAft>
                        <a:buClrTx/>
                        <a:buSzTx/>
                        <a:buFontTx/>
                        <a:buNone/>
                        <a:tabLst/>
                        <a:defRPr/>
                      </a:pPr>
                      <a:endParaRPr kumimoji="1" lang="en-US" altLang="ja-JP" sz="10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eiryo UI" panose="020B0604030504040204" pitchFamily="50" charset="-128"/>
                      </a:endParaRPr>
                    </a:p>
                  </a:txBody>
                  <a:tcPr>
                    <a:lnTlToBr w="12700" cap="flat" cmpd="sng" algn="ctr">
                      <a:noFill/>
                      <a:prstDash val="solid"/>
                      <a:round/>
                      <a:headEnd type="none" w="med" len="med"/>
                      <a:tailEnd type="none" w="med" len="med"/>
                    </a:lnTlToBr>
                    <a:lnBlToTr w="12700" cap="flat" cmpd="sng" algn="ctr">
                      <a:solidFill>
                        <a:schemeClr val="tx1"/>
                      </a:solidFill>
                      <a:prstDash val="solid"/>
                      <a:round/>
                      <a:headEnd type="none" w="med" len="med"/>
                      <a:tailEnd type="none" w="med" len="med"/>
                    </a:lnBlToTr>
                    <a:solidFill>
                      <a:schemeClr val="bg1"/>
                    </a:solidFill>
                  </a:tcPr>
                </a:tc>
                <a:extLst>
                  <a:ext uri="{0D108BD9-81ED-4DB2-BD59-A6C34878D82A}">
                    <a16:rowId xmlns:a16="http://schemas.microsoft.com/office/drawing/2014/main" val="794390850"/>
                  </a:ext>
                </a:extLst>
              </a:tr>
            </a:tbl>
          </a:graphicData>
        </a:graphic>
      </p:graphicFrame>
      <p:sp>
        <p:nvSpPr>
          <p:cNvPr id="3" name="スライド番号プレースホルダー 2">
            <a:extLst>
              <a:ext uri="{FF2B5EF4-FFF2-40B4-BE49-F238E27FC236}">
                <a16:creationId xmlns:a16="http://schemas.microsoft.com/office/drawing/2014/main" id="{C4DAE592-8FE9-446D-8FFB-FF71A770143D}"/>
              </a:ext>
            </a:extLst>
          </p:cNvPr>
          <p:cNvSpPr>
            <a:spLocks noGrp="1"/>
          </p:cNvSpPr>
          <p:nvPr>
            <p:ph type="sldNum" sz="quarter" idx="12"/>
          </p:nvPr>
        </p:nvSpPr>
        <p:spPr/>
        <p:txBody>
          <a:bodyPr/>
          <a:lstStyle/>
          <a:p>
            <a:fld id="{7791D223-6A27-4327-8087-FA06212A7E85}" type="slidenum">
              <a:rPr lang="ja-JP" altLang="en-US" smtClean="0"/>
              <a:pPr/>
              <a:t>44</a:t>
            </a:fld>
            <a:endParaRPr lang="ja-JP" altLang="en-US" dirty="0"/>
          </a:p>
        </p:txBody>
      </p:sp>
      <p:cxnSp>
        <p:nvCxnSpPr>
          <p:cNvPr id="7" name="直線コネクタ 6">
            <a:extLst>
              <a:ext uri="{FF2B5EF4-FFF2-40B4-BE49-F238E27FC236}">
                <a16:creationId xmlns:a16="http://schemas.microsoft.com/office/drawing/2014/main" id="{31BE5B98-CACC-4170-970C-EF98A49A08E9}"/>
              </a:ext>
            </a:extLst>
          </p:cNvPr>
          <p:cNvCxnSpPr/>
          <p:nvPr/>
        </p:nvCxnSpPr>
        <p:spPr>
          <a:xfrm>
            <a:off x="161510" y="503675"/>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8" name="正方形/長方形 7">
            <a:extLst>
              <a:ext uri="{FF2B5EF4-FFF2-40B4-BE49-F238E27FC236}">
                <a16:creationId xmlns:a16="http://schemas.microsoft.com/office/drawing/2014/main" id="{D54459A1-0C0A-443B-9A3F-82DAC66203DB}"/>
              </a:ext>
            </a:extLst>
          </p:cNvPr>
          <p:cNvSpPr/>
          <p:nvPr/>
        </p:nvSpPr>
        <p:spPr>
          <a:xfrm>
            <a:off x="161510" y="134343"/>
            <a:ext cx="8136904" cy="369332"/>
          </a:xfrm>
          <a:prstGeom prst="rect">
            <a:avLst/>
          </a:prstGeom>
        </p:spPr>
        <p:txBody>
          <a:bodyPr wrap="square">
            <a:spAutoFit/>
          </a:bodyPr>
          <a:lstStyle/>
          <a:p>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Ⅱ</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歳出改革</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66036331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表 9"/>
          <p:cNvGraphicFramePr>
            <a:graphicFrameLocks noGrp="1"/>
          </p:cNvGraphicFramePr>
          <p:nvPr/>
        </p:nvGraphicFramePr>
        <p:xfrm>
          <a:off x="261485" y="954006"/>
          <a:ext cx="8675909" cy="4860000"/>
        </p:xfrm>
        <a:graphic>
          <a:graphicData uri="http://schemas.openxmlformats.org/drawingml/2006/table">
            <a:tbl>
              <a:tblPr firstRow="1" bandRow="1">
                <a:tableStyleId>{5940675A-B579-460E-94D1-54222C63F5DA}</a:tableStyleId>
              </a:tblPr>
              <a:tblGrid>
                <a:gridCol w="1115909">
                  <a:extLst>
                    <a:ext uri="{9D8B030D-6E8A-4147-A177-3AD203B41FA5}">
                      <a16:colId xmlns:a16="http://schemas.microsoft.com/office/drawing/2014/main" val="20000"/>
                    </a:ext>
                  </a:extLst>
                </a:gridCol>
                <a:gridCol w="2160000">
                  <a:extLst>
                    <a:ext uri="{9D8B030D-6E8A-4147-A177-3AD203B41FA5}">
                      <a16:colId xmlns:a16="http://schemas.microsoft.com/office/drawing/2014/main" val="20001"/>
                    </a:ext>
                  </a:extLst>
                </a:gridCol>
                <a:gridCol w="2700000">
                  <a:extLst>
                    <a:ext uri="{9D8B030D-6E8A-4147-A177-3AD203B41FA5}">
                      <a16:colId xmlns:a16="http://schemas.microsoft.com/office/drawing/2014/main" val="20004"/>
                    </a:ext>
                  </a:extLst>
                </a:gridCol>
                <a:gridCol w="2700000">
                  <a:extLst>
                    <a:ext uri="{9D8B030D-6E8A-4147-A177-3AD203B41FA5}">
                      <a16:colId xmlns:a16="http://schemas.microsoft.com/office/drawing/2014/main" val="4010674733"/>
                    </a:ext>
                  </a:extLst>
                </a:gridCol>
              </a:tblGrid>
              <a:tr h="540000">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Meiryo UI" panose="020B0604030504040204" pitchFamily="50" charset="-128"/>
                        </a:rPr>
                        <a:t>事業名</a:t>
                      </a:r>
                      <a:endParaRPr kumimoji="1" lang="en-US" altLang="ja-JP" sz="120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Meiryo UI" panose="020B0604030504040204" pitchFamily="50" charset="-128"/>
                      </a:endParaRPr>
                    </a:p>
                  </a:txBody>
                  <a:tcPr anchor="ctr">
                    <a:lnB w="12700" cap="flat" cmpd="sng" algn="ctr">
                      <a:solidFill>
                        <a:schemeClr val="tx1"/>
                      </a:solidFill>
                      <a:prstDash val="solid"/>
                      <a:round/>
                      <a:headEnd type="none" w="med" len="med"/>
                      <a:tailEnd type="none" w="med" len="med"/>
                    </a:lnB>
                    <a:solidFill>
                      <a:srgbClr val="0070C0"/>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Meiryo UI" panose="020B0604030504040204" pitchFamily="50" charset="-128"/>
                        </a:rPr>
                        <a:t>事業概要</a:t>
                      </a:r>
                      <a:endParaRPr kumimoji="1" lang="en-US" altLang="ja-JP" sz="120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Meiryo UI" panose="020B0604030504040204" pitchFamily="50" charset="-128"/>
                      </a:endParaRPr>
                    </a:p>
                  </a:txBody>
                  <a:tcPr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0070C0"/>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令和</a:t>
                      </a:r>
                      <a:r>
                        <a:rPr kumimoji="1" lang="en-US" altLang="ja-JP" sz="120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5</a:t>
                      </a:r>
                      <a:r>
                        <a:rPr kumimoji="1" lang="ja-JP" altLang="en-US" sz="120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年度の取組み状況</a:t>
                      </a:r>
                      <a:endParaRPr kumimoji="1" lang="en-US" altLang="ja-JP" sz="105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rgbClr val="0070C0"/>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令和</a:t>
                      </a:r>
                      <a:r>
                        <a:rPr kumimoji="1" lang="en-US" altLang="ja-JP" sz="120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6</a:t>
                      </a:r>
                      <a:r>
                        <a:rPr kumimoji="1" lang="ja-JP" altLang="en-US" sz="120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年度の取組み</a:t>
                      </a:r>
                      <a:endParaRPr kumimoji="1" lang="en-US" altLang="ja-JP" sz="120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txBody>
                  <a:tcPr anchor="ctr">
                    <a:lnB w="12700" cap="flat" cmpd="sng" algn="ctr">
                      <a:solidFill>
                        <a:schemeClr val="tx1"/>
                      </a:solidFill>
                      <a:prstDash val="solid"/>
                      <a:round/>
                      <a:headEnd type="none" w="med" len="med"/>
                      <a:tailEnd type="none" w="med" len="med"/>
                    </a:lnB>
                    <a:solidFill>
                      <a:srgbClr val="0070C0"/>
                    </a:solidFill>
                  </a:tcPr>
                </a:tc>
                <a:extLst>
                  <a:ext uri="{0D108BD9-81ED-4DB2-BD59-A6C34878D82A}">
                    <a16:rowId xmlns:a16="http://schemas.microsoft.com/office/drawing/2014/main" val="10000"/>
                  </a:ext>
                </a:extLst>
              </a:tr>
              <a:tr h="1440000">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zh-TW" altLang="en-US" sz="10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eiryo UI" panose="020B0604030504040204" pitchFamily="50" charset="-128"/>
                        </a:rPr>
                        <a:t>府立高等学校再編整備事業費</a:t>
                      </a:r>
                      <a:endParaRPr kumimoji="1" lang="en-US" altLang="zh-TW" sz="10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eiryo UI" panose="020B0604030504040204" pitchFamily="50" charset="-128"/>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eiryo UI" panose="020B0604030504040204" pitchFamily="50" charset="-128"/>
                        </a:rPr>
                        <a:t>府立高等学校の再編整備を推進する。</a:t>
                      </a:r>
                      <a:endParaRPr kumimoji="1" lang="en-US" altLang="ja-JP" sz="10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eiryo UI" panose="020B0604030504040204" pitchFamily="50" charset="-128"/>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機能統合による再編や工科高校の改編等のため、実習室の整備や実習用設備の調達など、</a:t>
                      </a:r>
                      <a:r>
                        <a:rPr kumimoji="1" lang="zh-TW" altLang="en-US" sz="10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教育環境</a:t>
                      </a:r>
                      <a:r>
                        <a:rPr kumimoji="1" lang="ja-JP" altLang="en-US" sz="10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の</a:t>
                      </a:r>
                      <a:r>
                        <a:rPr kumimoji="1" lang="zh-TW" altLang="en-US" sz="10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整備</a:t>
                      </a:r>
                      <a:r>
                        <a:rPr kumimoji="1" lang="ja-JP" altLang="en-US" sz="10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に必要不可欠な事業を実施している。</a:t>
                      </a:r>
                      <a:endParaRPr kumimoji="1" lang="en-US" altLang="ja-JP" sz="1000" b="0" i="0" u="none" strike="sng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閉校により生じる財源の範囲内で再編整備（学科の⾒直し等）に必要不可⽋な事業のみを実施する。</a:t>
                      </a:r>
                      <a:endParaRPr kumimoji="1" lang="en-US" altLang="ja-JP" sz="10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なお、閉校により生じる財源は将来的なものであり、不確実性が存在することから、事業の実施にあたっては、⼀定の⾒込みを精査したうえで判断を⾏う。</a:t>
                      </a:r>
                      <a:endParaRPr kumimoji="1" lang="en-US" altLang="ja-JP" sz="10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3548926"/>
                  </a:ext>
                </a:extLst>
              </a:tr>
              <a:tr h="1440000">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障がいのある生徒の高校生活支援事業費</a:t>
                      </a:r>
                      <a:endParaRPr lang="en-US" altLang="ja-JP"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eiryo UI" panose="020B0604030504040204" pitchFamily="50" charset="-128"/>
                        </a:rPr>
                        <a:t>障がいのある生徒の高校生活を支援するため、エキスパート支援員・学校生活支援員等を府立高等学校に配置する。</a:t>
                      </a:r>
                      <a:endParaRPr kumimoji="1" lang="en-US" altLang="ja-JP" sz="10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eiryo UI" panose="020B0604030504040204" pitchFamily="50" charset="-128"/>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事業費のうち高校へのスクールカウンセラーの配置経費の一部に国庫補助金を活用。</a:t>
                      </a:r>
                    </a:p>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また、他府県の水準や国の動き等も踏まえ、持続可能な制度となるよう事業のあり方を検討している。</a:t>
                      </a:r>
                      <a:endParaRPr kumimoji="1" lang="en-US" altLang="ja-JP" sz="10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引き続き、他府県の水準や国の動き等も踏まえ、持続可能な制度となるよう事業のあり方を検討していく。</a:t>
                      </a:r>
                      <a:endParaRPr kumimoji="1" lang="en-US" altLang="ja-JP" sz="10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94593691"/>
                  </a:ext>
                </a:extLst>
              </a:tr>
              <a:tr h="1440000">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zh-TW" altLang="en-US" sz="1000" dirty="0">
                          <a:latin typeface="メイリオ" panose="020B0604030504040204" pitchFamily="50" charset="-128"/>
                          <a:ea typeface="メイリオ" panose="020B0604030504040204" pitchFamily="50" charset="-128"/>
                          <a:cs typeface="メイリオ" panose="020B0604030504040204" pitchFamily="50" charset="-128"/>
                        </a:rPr>
                        <a:t>私立高等学校等振興助成費</a:t>
                      </a:r>
                      <a:endParaRPr lang="en-US" altLang="zh-TW" sz="1000" dirty="0">
                        <a:latin typeface="メイリオ" panose="020B0604030504040204" pitchFamily="50" charset="-128"/>
                        <a:ea typeface="メイリオ" panose="020B0604030504040204" pitchFamily="50" charset="-128"/>
                        <a:cs typeface="メイリオ" panose="020B0604030504040204" pitchFamily="50" charset="-128"/>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eiryo UI" panose="020B0604030504040204" pitchFamily="50" charset="-128"/>
                        </a:rPr>
                        <a:t>教育条件の維持向上、保護者負担の軽減及び経営</a:t>
                      </a:r>
                      <a:r>
                        <a:rPr kumimoji="1" lang="ja-JP" altLang="en-US" sz="10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eiryo UI" panose="020B0604030504040204" pitchFamily="50" charset="-128"/>
                        </a:rPr>
                        <a:t>の健全化</a:t>
                      </a:r>
                      <a:r>
                        <a:rPr kumimoji="1" lang="ja-JP" altLang="en-US" sz="10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eiryo UI" panose="020B0604030504040204" pitchFamily="50" charset="-128"/>
                        </a:rPr>
                        <a:t>を図り、私立学校の健全な発展に資する。 </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私立学校振興助成法等に基づき助成を行った。</a:t>
                      </a:r>
                      <a:endParaRPr kumimoji="1" lang="en-US" altLang="ja-JP" sz="10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また、本事業の効果や見直した場合の影響等の把握に努めた。</a:t>
                      </a:r>
                      <a:endParaRPr kumimoji="1" lang="en-US" altLang="ja-JP" sz="10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私立高等学校においては、教育の質の向上を図るため、経常費助成単価を令和６年度から段階的に引き上げ、令和８年度までに２万円程度増額する。</a:t>
                      </a:r>
                      <a:endParaRPr kumimoji="1" lang="en-US" altLang="ja-JP" sz="10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また、財政再建プログラム（案）等の方向性を踏まえ、事業効果や見直した場合の影響の把握に努めるなど、引き続き、検討を行う。</a:t>
                      </a:r>
                      <a:endParaRPr kumimoji="1" lang="en-US" altLang="ja-JP" sz="10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36974896"/>
                  </a:ext>
                </a:extLst>
              </a:tr>
            </a:tbl>
          </a:graphicData>
        </a:graphic>
      </p:graphicFrame>
      <p:sp>
        <p:nvSpPr>
          <p:cNvPr id="3" name="スライド番号プレースホルダー 2">
            <a:extLst>
              <a:ext uri="{FF2B5EF4-FFF2-40B4-BE49-F238E27FC236}">
                <a16:creationId xmlns:a16="http://schemas.microsoft.com/office/drawing/2014/main" id="{165CAFF5-A7B6-4E6D-ADE7-A57D95804196}"/>
              </a:ext>
            </a:extLst>
          </p:cNvPr>
          <p:cNvSpPr>
            <a:spLocks noGrp="1"/>
          </p:cNvSpPr>
          <p:nvPr>
            <p:ph type="sldNum" sz="quarter" idx="12"/>
          </p:nvPr>
        </p:nvSpPr>
        <p:spPr/>
        <p:txBody>
          <a:bodyPr/>
          <a:lstStyle/>
          <a:p>
            <a:fld id="{7791D223-6A27-4327-8087-FA06212A7E85}" type="slidenum">
              <a:rPr lang="ja-JP" altLang="en-US" smtClean="0"/>
              <a:pPr/>
              <a:t>45</a:t>
            </a:fld>
            <a:endParaRPr lang="ja-JP" altLang="en-US" dirty="0"/>
          </a:p>
        </p:txBody>
      </p:sp>
      <p:cxnSp>
        <p:nvCxnSpPr>
          <p:cNvPr id="6" name="直線コネクタ 5">
            <a:extLst>
              <a:ext uri="{FF2B5EF4-FFF2-40B4-BE49-F238E27FC236}">
                <a16:creationId xmlns:a16="http://schemas.microsoft.com/office/drawing/2014/main" id="{475D94E8-8856-4378-BB42-7F4349DDDAED}"/>
              </a:ext>
            </a:extLst>
          </p:cNvPr>
          <p:cNvCxnSpPr/>
          <p:nvPr/>
        </p:nvCxnSpPr>
        <p:spPr>
          <a:xfrm>
            <a:off x="161510" y="503675"/>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8" name="正方形/長方形 7">
            <a:extLst>
              <a:ext uri="{FF2B5EF4-FFF2-40B4-BE49-F238E27FC236}">
                <a16:creationId xmlns:a16="http://schemas.microsoft.com/office/drawing/2014/main" id="{D275BBC8-7A69-429E-82FE-1587095832FF}"/>
              </a:ext>
            </a:extLst>
          </p:cNvPr>
          <p:cNvSpPr/>
          <p:nvPr/>
        </p:nvSpPr>
        <p:spPr>
          <a:xfrm>
            <a:off x="161510" y="134343"/>
            <a:ext cx="8136904" cy="369332"/>
          </a:xfrm>
          <a:prstGeom prst="rect">
            <a:avLst/>
          </a:prstGeom>
        </p:spPr>
        <p:txBody>
          <a:bodyPr wrap="square">
            <a:spAutoFit/>
          </a:bodyPr>
          <a:lstStyle/>
          <a:p>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Ⅱ</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歳出改革</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02074700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表 9"/>
          <p:cNvGraphicFramePr>
            <a:graphicFrameLocks noGrp="1"/>
          </p:cNvGraphicFramePr>
          <p:nvPr>
            <p:extLst>
              <p:ext uri="{D42A27DB-BD31-4B8C-83A1-F6EECF244321}">
                <p14:modId xmlns:p14="http://schemas.microsoft.com/office/powerpoint/2010/main" val="2938044191"/>
              </p:ext>
            </p:extLst>
          </p:nvPr>
        </p:nvGraphicFramePr>
        <p:xfrm>
          <a:off x="261485" y="954006"/>
          <a:ext cx="8675909" cy="4860000"/>
        </p:xfrm>
        <a:graphic>
          <a:graphicData uri="http://schemas.openxmlformats.org/drawingml/2006/table">
            <a:tbl>
              <a:tblPr firstRow="1" bandRow="1">
                <a:tableStyleId>{5940675A-B579-460E-94D1-54222C63F5DA}</a:tableStyleId>
              </a:tblPr>
              <a:tblGrid>
                <a:gridCol w="1115909">
                  <a:extLst>
                    <a:ext uri="{9D8B030D-6E8A-4147-A177-3AD203B41FA5}">
                      <a16:colId xmlns:a16="http://schemas.microsoft.com/office/drawing/2014/main" val="20000"/>
                    </a:ext>
                  </a:extLst>
                </a:gridCol>
                <a:gridCol w="2160000">
                  <a:extLst>
                    <a:ext uri="{9D8B030D-6E8A-4147-A177-3AD203B41FA5}">
                      <a16:colId xmlns:a16="http://schemas.microsoft.com/office/drawing/2014/main" val="20001"/>
                    </a:ext>
                  </a:extLst>
                </a:gridCol>
                <a:gridCol w="2700000">
                  <a:extLst>
                    <a:ext uri="{9D8B030D-6E8A-4147-A177-3AD203B41FA5}">
                      <a16:colId xmlns:a16="http://schemas.microsoft.com/office/drawing/2014/main" val="20004"/>
                    </a:ext>
                  </a:extLst>
                </a:gridCol>
                <a:gridCol w="2700000">
                  <a:extLst>
                    <a:ext uri="{9D8B030D-6E8A-4147-A177-3AD203B41FA5}">
                      <a16:colId xmlns:a16="http://schemas.microsoft.com/office/drawing/2014/main" val="4010674733"/>
                    </a:ext>
                  </a:extLst>
                </a:gridCol>
              </a:tblGrid>
              <a:tr h="540000">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Meiryo UI" panose="020B0604030504040204" pitchFamily="50" charset="-128"/>
                        </a:rPr>
                        <a:t>事業名</a:t>
                      </a:r>
                      <a:endParaRPr kumimoji="1" lang="en-US" altLang="ja-JP" sz="120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Meiryo UI" panose="020B0604030504040204" pitchFamily="50" charset="-128"/>
                      </a:endParaRPr>
                    </a:p>
                  </a:txBody>
                  <a:tcPr anchor="ctr">
                    <a:lnB w="12700" cap="flat" cmpd="sng" algn="ctr">
                      <a:solidFill>
                        <a:schemeClr val="tx1"/>
                      </a:solidFill>
                      <a:prstDash val="solid"/>
                      <a:round/>
                      <a:headEnd type="none" w="med" len="med"/>
                      <a:tailEnd type="none" w="med" len="med"/>
                    </a:lnB>
                    <a:solidFill>
                      <a:srgbClr val="0070C0"/>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Meiryo UI" panose="020B0604030504040204" pitchFamily="50" charset="-128"/>
                        </a:rPr>
                        <a:t>事業概要</a:t>
                      </a:r>
                      <a:endParaRPr kumimoji="1" lang="en-US" altLang="ja-JP" sz="120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Meiryo UI" panose="020B0604030504040204" pitchFamily="50" charset="-128"/>
                      </a:endParaRPr>
                    </a:p>
                  </a:txBody>
                  <a:tcPr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0070C0"/>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令和</a:t>
                      </a:r>
                      <a:r>
                        <a:rPr kumimoji="1" lang="en-US" altLang="ja-JP" sz="120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5</a:t>
                      </a:r>
                      <a:r>
                        <a:rPr kumimoji="1" lang="ja-JP" altLang="en-US" sz="120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年度の取組み状況</a:t>
                      </a:r>
                      <a:endParaRPr kumimoji="1" lang="en-US" altLang="ja-JP" sz="105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rgbClr val="0070C0"/>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令和</a:t>
                      </a:r>
                      <a:r>
                        <a:rPr kumimoji="1" lang="en-US" altLang="ja-JP" sz="120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6</a:t>
                      </a:r>
                      <a:r>
                        <a:rPr kumimoji="1" lang="ja-JP" altLang="en-US" sz="120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年度の取組み</a:t>
                      </a:r>
                      <a:endParaRPr kumimoji="1" lang="en-US" altLang="ja-JP" sz="120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txBody>
                  <a:tcPr anchor="ctr">
                    <a:lnB w="12700" cap="flat" cmpd="sng" algn="ctr">
                      <a:solidFill>
                        <a:schemeClr val="tx1"/>
                      </a:solidFill>
                      <a:prstDash val="solid"/>
                      <a:round/>
                      <a:headEnd type="none" w="med" len="med"/>
                      <a:tailEnd type="none" w="med" len="med"/>
                    </a:lnB>
                    <a:solidFill>
                      <a:srgbClr val="0070C0"/>
                    </a:solidFill>
                  </a:tcPr>
                </a:tc>
                <a:extLst>
                  <a:ext uri="{0D108BD9-81ED-4DB2-BD59-A6C34878D82A}">
                    <a16:rowId xmlns:a16="http://schemas.microsoft.com/office/drawing/2014/main" val="10000"/>
                  </a:ext>
                </a:extLst>
              </a:tr>
              <a:tr h="14400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000" b="0" dirty="0">
                          <a:latin typeface="メイリオ" panose="020B0604030504040204" pitchFamily="50" charset="-128"/>
                          <a:ea typeface="メイリオ" panose="020B0604030504040204" pitchFamily="50" charset="-128"/>
                          <a:cs typeface="Meiryo UI" panose="020B0604030504040204" pitchFamily="50" charset="-128"/>
                        </a:rPr>
                        <a:t>私立幼稚園振興助成費</a:t>
                      </a:r>
                      <a:endParaRPr lang="en-US" altLang="zh-TW" sz="1000" b="0" dirty="0">
                        <a:latin typeface="メイリオ" panose="020B0604030504040204" pitchFamily="50" charset="-128"/>
                        <a:ea typeface="メイリオ" panose="020B0604030504040204" pitchFamily="50" charset="-128"/>
                        <a:cs typeface="Meiryo UI" panose="020B0604030504040204" pitchFamily="50" charset="-128"/>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eiryo UI" panose="020B0604030504040204" pitchFamily="50" charset="-128"/>
                        </a:rPr>
                        <a:t>教育条件の維持向上</a:t>
                      </a:r>
                      <a:r>
                        <a:rPr kumimoji="1" lang="en-US" altLang="ja-JP" sz="10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eiryo UI" panose="020B0604030504040204" pitchFamily="50" charset="-128"/>
                        </a:rPr>
                        <a:t>､ </a:t>
                      </a:r>
                      <a:r>
                        <a:rPr kumimoji="1" lang="ja-JP" altLang="en-US" sz="10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eiryo UI" panose="020B0604030504040204" pitchFamily="50" charset="-128"/>
                        </a:rPr>
                        <a:t>保護者負担の軽減及び経営の健全化を図り、私立幼稚園の健全な発展に資する。 </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私立学校振興助成法等に基づき助成を行った。</a:t>
                      </a:r>
                      <a:endParaRPr kumimoji="1" lang="en-US" altLang="ja-JP" sz="10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また、本事業の効果や見直した場合の影響等の把握に努めた。</a:t>
                      </a:r>
                      <a:endParaRPr kumimoji="1" lang="en-US" altLang="ja-JP" sz="10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ja-JP" sz="1000" kern="1200" dirty="0">
                          <a:solidFill>
                            <a:schemeClr val="tx1"/>
                          </a:solidFill>
                          <a:effectLst/>
                          <a:latin typeface="メイリオ" panose="020B0604030504040204" pitchFamily="50" charset="-128"/>
                          <a:ea typeface="メイリオ" panose="020B0604030504040204" pitchFamily="50" charset="-128"/>
                          <a:cs typeface="+mn-cs"/>
                        </a:rPr>
                        <a:t>財政再建プログラム（案）等の方向性を踏まえ、事業効果や見直した場合の影響の把握に努めるなど、引き続き、検討を行う。</a:t>
                      </a:r>
                      <a:endParaRPr kumimoji="1" lang="en-US" altLang="ja-JP" sz="1000" b="0" i="0" u="sng"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45754744"/>
                  </a:ext>
                </a:extLst>
              </a:tr>
              <a:tr h="1440000">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zh-TW" altLang="en-US" sz="10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eiryo UI" panose="020B0604030504040204" pitchFamily="50" charset="-128"/>
                        </a:rPr>
                        <a:t>私立専修学校等振興助成費</a:t>
                      </a:r>
                      <a:endParaRPr kumimoji="1" lang="en-US" altLang="ja-JP" sz="10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eiryo UI" panose="020B0604030504040204" pitchFamily="50" charset="-128"/>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eiryo UI" panose="020B0604030504040204" pitchFamily="50" charset="-128"/>
                        </a:rPr>
                        <a:t>教育条件の維持向上、修学上の経済的負担の軽減及び経営の健全化を図り、私立専修学校及び私立外国人学校の健全な発達に資する。 </a:t>
                      </a:r>
                      <a:endParaRPr kumimoji="1" lang="en-US" altLang="ja-JP" sz="10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eiryo UI" panose="020B0604030504040204" pitchFamily="50" charset="-128"/>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私立学校振興助成法等に基づき助成を行った。</a:t>
                      </a:r>
                      <a:endParaRPr kumimoji="1" lang="en-US" altLang="ja-JP" sz="10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また、本事業の効果や見直した場合の影響等の把握に努めた。</a:t>
                      </a:r>
                      <a:endParaRPr kumimoji="1" lang="en-US" altLang="ja-JP" sz="10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ja-JP" sz="1000" kern="1200" dirty="0">
                          <a:solidFill>
                            <a:schemeClr val="tx1"/>
                          </a:solidFill>
                          <a:effectLst/>
                          <a:latin typeface="メイリオ" panose="020B0604030504040204" pitchFamily="50" charset="-128"/>
                          <a:ea typeface="メイリオ" panose="020B0604030504040204" pitchFamily="50" charset="-128"/>
                          <a:cs typeface="+mn-cs"/>
                        </a:rPr>
                        <a:t>財政再建プログラム（案）等の方向性を踏まえ、事業効果や見直した場合の影響の把握に努めるなど、引き続き、検討を行う。</a:t>
                      </a:r>
                      <a:endPar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メイリオ" panose="020B0604030504040204" pitchFamily="50" charset="-128"/>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48597723"/>
                  </a:ext>
                </a:extLst>
              </a:tr>
              <a:tr h="1440000">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zh-TW" altLang="en-US" sz="1000" dirty="0">
                          <a:latin typeface="メイリオ" panose="020B0604030504040204" pitchFamily="50" charset="-128"/>
                          <a:ea typeface="メイリオ" panose="020B0604030504040204" pitchFamily="50" charset="-128"/>
                          <a:cs typeface="メイリオ" panose="020B0604030504040204" pitchFamily="50" charset="-128"/>
                        </a:rPr>
                        <a:t>交通安全施設等整備事業費</a:t>
                      </a:r>
                      <a:endParaRPr lang="en-US" altLang="zh-TW" sz="1000" dirty="0">
                        <a:latin typeface="メイリオ" panose="020B0604030504040204" pitchFamily="50" charset="-128"/>
                        <a:ea typeface="メイリオ" panose="020B0604030504040204" pitchFamily="50" charset="-128"/>
                        <a:cs typeface="メイリオ" panose="020B0604030504040204" pitchFamily="50" charset="-128"/>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eiryo UI" panose="020B0604030504040204" pitchFamily="50" charset="-128"/>
                        </a:rPr>
                        <a:t>交通事故が多発している道路、交通の安全を確保する必要がある道路について、信号機、道路標識、道路標示等を計画的に整備することで、交通環境の改善を行い、交通事故の防止を図り、交通の円滑化に資する。</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交通安全施設を計画的に整備した。</a:t>
                      </a:r>
                      <a:endParaRPr kumimoji="1" lang="en-US" altLang="ja-JP" sz="10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ファシリティマネジメントの観点や耐用年数超過状況等を総合的に勘案しつつ、適正な事業規模を判断する。</a:t>
                      </a:r>
                      <a:endParaRPr kumimoji="1" lang="en-US" altLang="ja-JP" sz="1000" b="0" i="0" u="none" strike="noStrike" kern="1200" cap="none" spc="0" normalizeH="0" baseline="0" noProof="0" dirty="0">
                        <a:ln>
                          <a:noFill/>
                        </a:ln>
                        <a:solidFill>
                          <a:schemeClr val="tx2"/>
                        </a:solidFill>
                        <a:effectLst/>
                        <a:uLnTx/>
                        <a:uFillTx/>
                        <a:latin typeface="Meiryo UI" panose="020B0604030504040204" pitchFamily="50" charset="-128"/>
                        <a:ea typeface="Meiryo UI" panose="020B0604030504040204" pitchFamily="50" charset="-128"/>
                        <a:cs typeface="メイリオ" panose="020B0604030504040204" pitchFamily="50" charset="-128"/>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38484088"/>
                  </a:ext>
                </a:extLst>
              </a:tr>
            </a:tbl>
          </a:graphicData>
        </a:graphic>
      </p:graphicFrame>
      <p:sp>
        <p:nvSpPr>
          <p:cNvPr id="3" name="スライド番号プレースホルダー 2">
            <a:extLst>
              <a:ext uri="{FF2B5EF4-FFF2-40B4-BE49-F238E27FC236}">
                <a16:creationId xmlns:a16="http://schemas.microsoft.com/office/drawing/2014/main" id="{17AAEC36-274B-4C45-9B72-E8A57CDFEF27}"/>
              </a:ext>
            </a:extLst>
          </p:cNvPr>
          <p:cNvSpPr>
            <a:spLocks noGrp="1"/>
          </p:cNvSpPr>
          <p:nvPr>
            <p:ph type="sldNum" sz="quarter" idx="12"/>
          </p:nvPr>
        </p:nvSpPr>
        <p:spPr/>
        <p:txBody>
          <a:bodyPr/>
          <a:lstStyle/>
          <a:p>
            <a:fld id="{7791D223-6A27-4327-8087-FA06212A7E85}" type="slidenum">
              <a:rPr lang="ja-JP" altLang="en-US" smtClean="0"/>
              <a:pPr/>
              <a:t>46</a:t>
            </a:fld>
            <a:endParaRPr lang="ja-JP" altLang="en-US" dirty="0"/>
          </a:p>
        </p:txBody>
      </p:sp>
      <p:cxnSp>
        <p:nvCxnSpPr>
          <p:cNvPr id="6" name="直線コネクタ 5">
            <a:extLst>
              <a:ext uri="{FF2B5EF4-FFF2-40B4-BE49-F238E27FC236}">
                <a16:creationId xmlns:a16="http://schemas.microsoft.com/office/drawing/2014/main" id="{7C4F3E70-C388-46C4-866F-D758A6420B41}"/>
              </a:ext>
            </a:extLst>
          </p:cNvPr>
          <p:cNvCxnSpPr/>
          <p:nvPr/>
        </p:nvCxnSpPr>
        <p:spPr>
          <a:xfrm>
            <a:off x="161510" y="503675"/>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8" name="正方形/長方形 7">
            <a:extLst>
              <a:ext uri="{FF2B5EF4-FFF2-40B4-BE49-F238E27FC236}">
                <a16:creationId xmlns:a16="http://schemas.microsoft.com/office/drawing/2014/main" id="{5CE99775-14E9-4328-A971-EB9D353A3897}"/>
              </a:ext>
            </a:extLst>
          </p:cNvPr>
          <p:cNvSpPr/>
          <p:nvPr/>
        </p:nvSpPr>
        <p:spPr>
          <a:xfrm>
            <a:off x="161510" y="134343"/>
            <a:ext cx="8136904" cy="369332"/>
          </a:xfrm>
          <a:prstGeom prst="rect">
            <a:avLst/>
          </a:prstGeom>
        </p:spPr>
        <p:txBody>
          <a:bodyPr wrap="square">
            <a:spAutoFit/>
          </a:bodyPr>
          <a:lstStyle/>
          <a:p>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Ⅱ</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歳出改革</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52823639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表 9"/>
          <p:cNvGraphicFramePr>
            <a:graphicFrameLocks noGrp="1"/>
          </p:cNvGraphicFramePr>
          <p:nvPr>
            <p:extLst>
              <p:ext uri="{D42A27DB-BD31-4B8C-83A1-F6EECF244321}">
                <p14:modId xmlns:p14="http://schemas.microsoft.com/office/powerpoint/2010/main" val="489671057"/>
              </p:ext>
            </p:extLst>
          </p:nvPr>
        </p:nvGraphicFramePr>
        <p:xfrm>
          <a:off x="261485" y="954006"/>
          <a:ext cx="8675909" cy="2700000"/>
        </p:xfrm>
        <a:graphic>
          <a:graphicData uri="http://schemas.openxmlformats.org/drawingml/2006/table">
            <a:tbl>
              <a:tblPr firstRow="1" bandRow="1">
                <a:tableStyleId>{5940675A-B579-460E-94D1-54222C63F5DA}</a:tableStyleId>
              </a:tblPr>
              <a:tblGrid>
                <a:gridCol w="1115909">
                  <a:extLst>
                    <a:ext uri="{9D8B030D-6E8A-4147-A177-3AD203B41FA5}">
                      <a16:colId xmlns:a16="http://schemas.microsoft.com/office/drawing/2014/main" val="20000"/>
                    </a:ext>
                  </a:extLst>
                </a:gridCol>
                <a:gridCol w="2160000">
                  <a:extLst>
                    <a:ext uri="{9D8B030D-6E8A-4147-A177-3AD203B41FA5}">
                      <a16:colId xmlns:a16="http://schemas.microsoft.com/office/drawing/2014/main" val="20001"/>
                    </a:ext>
                  </a:extLst>
                </a:gridCol>
                <a:gridCol w="2700000">
                  <a:extLst>
                    <a:ext uri="{9D8B030D-6E8A-4147-A177-3AD203B41FA5}">
                      <a16:colId xmlns:a16="http://schemas.microsoft.com/office/drawing/2014/main" val="20004"/>
                    </a:ext>
                  </a:extLst>
                </a:gridCol>
                <a:gridCol w="2700000">
                  <a:extLst>
                    <a:ext uri="{9D8B030D-6E8A-4147-A177-3AD203B41FA5}">
                      <a16:colId xmlns:a16="http://schemas.microsoft.com/office/drawing/2014/main" val="4010674733"/>
                    </a:ext>
                  </a:extLst>
                </a:gridCol>
              </a:tblGrid>
              <a:tr h="540000">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Meiryo UI" panose="020B0604030504040204" pitchFamily="50" charset="-128"/>
                        </a:rPr>
                        <a:t>事業名</a:t>
                      </a:r>
                      <a:endParaRPr kumimoji="1" lang="en-US" altLang="ja-JP" sz="120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Meiryo UI" panose="020B0604030504040204" pitchFamily="50" charset="-128"/>
                      </a:endParaRPr>
                    </a:p>
                  </a:txBody>
                  <a:tcPr anchor="ctr">
                    <a:lnB w="12700" cap="flat" cmpd="sng" algn="ctr">
                      <a:solidFill>
                        <a:schemeClr val="tx1"/>
                      </a:solidFill>
                      <a:prstDash val="solid"/>
                      <a:round/>
                      <a:headEnd type="none" w="med" len="med"/>
                      <a:tailEnd type="none" w="med" len="med"/>
                    </a:lnB>
                    <a:solidFill>
                      <a:srgbClr val="0070C0"/>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Meiryo UI" panose="020B0604030504040204" pitchFamily="50" charset="-128"/>
                        </a:rPr>
                        <a:t>事業概要</a:t>
                      </a:r>
                      <a:endParaRPr kumimoji="1" lang="en-US" altLang="ja-JP" sz="120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Meiryo UI" panose="020B0604030504040204" pitchFamily="50" charset="-128"/>
                      </a:endParaRPr>
                    </a:p>
                  </a:txBody>
                  <a:tcPr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0070C0"/>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令和</a:t>
                      </a:r>
                      <a:r>
                        <a:rPr kumimoji="1" lang="en-US" altLang="ja-JP" sz="120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5</a:t>
                      </a:r>
                      <a:r>
                        <a:rPr kumimoji="1" lang="ja-JP" altLang="en-US" sz="120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年度の取組み状況</a:t>
                      </a:r>
                      <a:endParaRPr kumimoji="1" lang="en-US" altLang="ja-JP" sz="105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rgbClr val="0070C0"/>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令和</a:t>
                      </a:r>
                      <a:r>
                        <a:rPr kumimoji="1" lang="en-US" altLang="ja-JP" sz="120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6</a:t>
                      </a:r>
                      <a:r>
                        <a:rPr kumimoji="1" lang="ja-JP" altLang="en-US" sz="120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年度の取組み</a:t>
                      </a:r>
                      <a:endParaRPr kumimoji="1" lang="en-US" altLang="ja-JP" sz="120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txBody>
                  <a:tcPr anchor="ctr">
                    <a:lnB w="12700" cap="flat" cmpd="sng" algn="ctr">
                      <a:solidFill>
                        <a:schemeClr val="tx1"/>
                      </a:solidFill>
                      <a:prstDash val="solid"/>
                      <a:round/>
                      <a:headEnd type="none" w="med" len="med"/>
                      <a:tailEnd type="none" w="med" len="med"/>
                    </a:lnB>
                    <a:solidFill>
                      <a:srgbClr val="0070C0"/>
                    </a:solidFill>
                  </a:tcPr>
                </a:tc>
                <a:extLst>
                  <a:ext uri="{0D108BD9-81ED-4DB2-BD59-A6C34878D82A}">
                    <a16:rowId xmlns:a16="http://schemas.microsoft.com/office/drawing/2014/main" val="10000"/>
                  </a:ext>
                </a:extLst>
              </a:tr>
              <a:tr h="21600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000" b="0" dirty="0">
                          <a:latin typeface="メイリオ" panose="020B0604030504040204" pitchFamily="50" charset="-128"/>
                          <a:ea typeface="メイリオ" panose="020B0604030504040204" pitchFamily="50" charset="-128"/>
                          <a:cs typeface="Meiryo UI" panose="020B0604030504040204" pitchFamily="50" charset="-128"/>
                        </a:rPr>
                        <a:t>警察職員待機宿舎整備事業費</a:t>
                      </a:r>
                      <a:endParaRPr lang="en-US" altLang="zh-TW" sz="1000" b="0" dirty="0">
                        <a:latin typeface="メイリオ" panose="020B0604030504040204" pitchFamily="50" charset="-128"/>
                        <a:ea typeface="メイリオ" panose="020B0604030504040204" pitchFamily="50" charset="-128"/>
                        <a:cs typeface="Meiryo UI" panose="020B0604030504040204" pitchFamily="50" charset="-128"/>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eiryo UI" panose="020B0604030504040204" pitchFamily="50" charset="-128"/>
                        </a:rPr>
                        <a:t>大阪府警察職員待機宿舎は、大規模災害等の発生時において、大量の警察力を迅速に動員し、初動措置を行うための体制を確立するために、警察職員を集団的に居住させる施設であるが、大阪府警察待機宿舎整備基本計画に基づき、老朽及び狭隘化が著しい宿舎の解消と整理統廃合を実施し、効果的な整備を図る。</a:t>
                      </a:r>
                      <a:endParaRPr kumimoji="1" lang="en-US" altLang="ja-JP" sz="10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eiryo UI" panose="020B0604030504040204" pitchFamily="50" charset="-128"/>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eiryo UI" panose="020B0604030504040204" pitchFamily="50" charset="-128"/>
                        </a:rPr>
                        <a:t>計画に基づき、老朽及び狭隘化が著しい宿舎の解消と整理統廃合を実施し、計画更新に向けた検討を行った。</a:t>
                      </a:r>
                      <a:endParaRPr lang="en-US" altLang="ja-JP" sz="1000" b="0" u="none" dirty="0">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eiryo UI" panose="020B0604030504040204" pitchFamily="50" charset="-128"/>
                        </a:rPr>
                        <a:t>次期計画に基づき、大規模災害等の発生時における初動措置を行う体制（集団警察力）の維持に取り組み、必要に応じて計画の検証・見直しを検討する。</a:t>
                      </a:r>
                      <a:endParaRPr kumimoji="1" lang="en-US" altLang="ja-JP" sz="10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eiryo UI" panose="020B0604030504040204" pitchFamily="50" charset="-128"/>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76055760"/>
                  </a:ext>
                </a:extLst>
              </a:tr>
            </a:tbl>
          </a:graphicData>
        </a:graphic>
      </p:graphicFrame>
      <p:sp>
        <p:nvSpPr>
          <p:cNvPr id="3" name="スライド番号プレースホルダー 2">
            <a:extLst>
              <a:ext uri="{FF2B5EF4-FFF2-40B4-BE49-F238E27FC236}">
                <a16:creationId xmlns:a16="http://schemas.microsoft.com/office/drawing/2014/main" id="{59B882A0-04F2-448E-ABE4-2DADCF5BE61C}"/>
              </a:ext>
            </a:extLst>
          </p:cNvPr>
          <p:cNvSpPr>
            <a:spLocks noGrp="1"/>
          </p:cNvSpPr>
          <p:nvPr>
            <p:ph type="sldNum" sz="quarter" idx="12"/>
          </p:nvPr>
        </p:nvSpPr>
        <p:spPr/>
        <p:txBody>
          <a:bodyPr/>
          <a:lstStyle/>
          <a:p>
            <a:fld id="{7791D223-6A27-4327-8087-FA06212A7E85}" type="slidenum">
              <a:rPr lang="ja-JP" altLang="en-US" smtClean="0"/>
              <a:pPr/>
              <a:t>47</a:t>
            </a:fld>
            <a:endParaRPr lang="ja-JP" altLang="en-US" dirty="0"/>
          </a:p>
        </p:txBody>
      </p:sp>
      <p:cxnSp>
        <p:nvCxnSpPr>
          <p:cNvPr id="6" name="直線コネクタ 5">
            <a:extLst>
              <a:ext uri="{FF2B5EF4-FFF2-40B4-BE49-F238E27FC236}">
                <a16:creationId xmlns:a16="http://schemas.microsoft.com/office/drawing/2014/main" id="{35DDBDE3-158A-4B49-ADE9-FA61C3A8290F}"/>
              </a:ext>
            </a:extLst>
          </p:cNvPr>
          <p:cNvCxnSpPr/>
          <p:nvPr/>
        </p:nvCxnSpPr>
        <p:spPr>
          <a:xfrm>
            <a:off x="161510" y="503675"/>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8" name="正方形/長方形 7">
            <a:extLst>
              <a:ext uri="{FF2B5EF4-FFF2-40B4-BE49-F238E27FC236}">
                <a16:creationId xmlns:a16="http://schemas.microsoft.com/office/drawing/2014/main" id="{A2798458-9C49-45D1-BDB9-B0F5C83E040A}"/>
              </a:ext>
            </a:extLst>
          </p:cNvPr>
          <p:cNvSpPr/>
          <p:nvPr/>
        </p:nvSpPr>
        <p:spPr>
          <a:xfrm>
            <a:off x="161510" y="134343"/>
            <a:ext cx="8136904" cy="369332"/>
          </a:xfrm>
          <a:prstGeom prst="rect">
            <a:avLst/>
          </a:prstGeom>
        </p:spPr>
        <p:txBody>
          <a:bodyPr wrap="square">
            <a:spAutoFit/>
          </a:bodyPr>
          <a:lstStyle/>
          <a:p>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Ⅱ</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歳出改革</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43635688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表 12"/>
          <p:cNvGraphicFramePr>
            <a:graphicFrameLocks noGrp="1"/>
          </p:cNvGraphicFramePr>
          <p:nvPr>
            <p:extLst>
              <p:ext uri="{D42A27DB-BD31-4B8C-83A1-F6EECF244321}">
                <p14:modId xmlns:p14="http://schemas.microsoft.com/office/powerpoint/2010/main" val="2024521950"/>
              </p:ext>
            </p:extLst>
          </p:nvPr>
        </p:nvGraphicFramePr>
        <p:xfrm>
          <a:off x="179512" y="775221"/>
          <a:ext cx="8794222" cy="5785839"/>
        </p:xfrm>
        <a:graphic>
          <a:graphicData uri="http://schemas.openxmlformats.org/drawingml/2006/table">
            <a:tbl>
              <a:tblPr firstRow="1" firstCol="1" bandRow="1">
                <a:tableStyleId>{BC89EF96-8CEA-46FF-86C4-4CE0E7609802}</a:tableStyleId>
              </a:tblPr>
              <a:tblGrid>
                <a:gridCol w="1377153">
                  <a:extLst>
                    <a:ext uri="{9D8B030D-6E8A-4147-A177-3AD203B41FA5}">
                      <a16:colId xmlns:a16="http://schemas.microsoft.com/office/drawing/2014/main" val="20000"/>
                    </a:ext>
                  </a:extLst>
                </a:gridCol>
                <a:gridCol w="2250250">
                  <a:extLst>
                    <a:ext uri="{9D8B030D-6E8A-4147-A177-3AD203B41FA5}">
                      <a16:colId xmlns:a16="http://schemas.microsoft.com/office/drawing/2014/main" val="20001"/>
                    </a:ext>
                  </a:extLst>
                </a:gridCol>
                <a:gridCol w="2925325">
                  <a:extLst>
                    <a:ext uri="{9D8B030D-6E8A-4147-A177-3AD203B41FA5}">
                      <a16:colId xmlns:a16="http://schemas.microsoft.com/office/drawing/2014/main" val="20002"/>
                    </a:ext>
                  </a:extLst>
                </a:gridCol>
                <a:gridCol w="2241494">
                  <a:extLst>
                    <a:ext uri="{9D8B030D-6E8A-4147-A177-3AD203B41FA5}">
                      <a16:colId xmlns:a16="http://schemas.microsoft.com/office/drawing/2014/main" val="20003"/>
                    </a:ext>
                  </a:extLst>
                </a:gridCol>
              </a:tblGrid>
              <a:tr h="268514">
                <a:tc>
                  <a:txBody>
                    <a:bodyPr/>
                    <a:lstStyle/>
                    <a:p>
                      <a:pPr algn="ctr">
                        <a:spcAft>
                          <a:spcPts val="0"/>
                        </a:spcAft>
                      </a:pPr>
                      <a:r>
                        <a:rPr lang="ja-JP" altLang="en-US" sz="1000"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sz="1000"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法人名</a:t>
                      </a:r>
                    </a:p>
                  </a:txBody>
                  <a:tcPr marL="51362" marR="5136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marL="0" marR="0" lvl="0" indent="0" algn="ctr" defTabSz="914400" rtl="0" eaLnBrk="1" fontAlgn="base" latinLnBrk="0" hangingPunct="1">
                        <a:lnSpc>
                          <a:spcPts val="1500"/>
                        </a:lnSpc>
                        <a:spcBef>
                          <a:spcPct val="0"/>
                        </a:spcBef>
                        <a:spcAft>
                          <a:spcPct val="0"/>
                        </a:spcAft>
                        <a:buClrTx/>
                        <a:buSzTx/>
                        <a:buFontTx/>
                        <a:buNone/>
                        <a:tabLst/>
                        <a:defRPr/>
                      </a:pPr>
                      <a:r>
                        <a:rPr kumimoji="1" lang="ja-JP" altLang="en-US" sz="1000" b="1" kern="100" spc="-100" baseline="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令和</a:t>
                      </a:r>
                      <a:r>
                        <a:rPr kumimoji="1" lang="en-US" altLang="ja-JP" sz="1000" b="1" kern="100" spc="-100" baseline="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5</a:t>
                      </a:r>
                      <a:r>
                        <a:rPr kumimoji="1" lang="ja-JP" altLang="en-US" sz="1000" b="1" kern="100" spc="-100" baseline="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年度大阪府行政経営の</a:t>
                      </a:r>
                      <a:endParaRPr kumimoji="1" lang="en-US" altLang="ja-JP" sz="1000" b="1" kern="100" spc="-100" baseline="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ctr" defTabSz="914400" rtl="0" eaLnBrk="1" fontAlgn="base" latinLnBrk="0" hangingPunct="1">
                        <a:lnSpc>
                          <a:spcPts val="1500"/>
                        </a:lnSpc>
                        <a:spcBef>
                          <a:spcPct val="0"/>
                        </a:spcBef>
                        <a:spcAft>
                          <a:spcPct val="0"/>
                        </a:spcAft>
                        <a:buClrTx/>
                        <a:buSzTx/>
                        <a:buFontTx/>
                        <a:buNone/>
                        <a:tabLst/>
                        <a:defRPr/>
                      </a:pPr>
                      <a:r>
                        <a:rPr kumimoji="1" lang="ja-JP" altLang="en-US" sz="1000" b="1" kern="100" spc="-100" baseline="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取組みでの方向性</a:t>
                      </a:r>
                      <a:endParaRPr kumimoji="1" lang="en-US" altLang="ja-JP" sz="1000" b="1" kern="100" spc="-100" baseline="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51362" marR="5136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spcAft>
                          <a:spcPts val="0"/>
                        </a:spcAft>
                      </a:pPr>
                      <a:r>
                        <a:rPr lang="ja-JP" sz="1000"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経過・現状・課題</a:t>
                      </a:r>
                    </a:p>
                  </a:txBody>
                  <a:tcPr marL="51362" marR="5136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spcAft>
                          <a:spcPts val="0"/>
                        </a:spcAft>
                      </a:pPr>
                      <a:r>
                        <a:rPr lang="ja-JP" altLang="en-US" sz="1000"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今後</a:t>
                      </a:r>
                      <a:r>
                        <a:rPr lang="ja-JP" sz="1000"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の方向性</a:t>
                      </a:r>
                    </a:p>
                  </a:txBody>
                  <a:tcPr marL="51362" marR="5136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extLst>
                  <a:ext uri="{0D108BD9-81ED-4DB2-BD59-A6C34878D82A}">
                    <a16:rowId xmlns:a16="http://schemas.microsoft.com/office/drawing/2014/main" val="10000"/>
                  </a:ext>
                </a:extLst>
              </a:tr>
              <a:tr h="1605006">
                <a:tc rowSpan="3">
                  <a:txBody>
                    <a:bodyPr/>
                    <a:lstStyle/>
                    <a:p>
                      <a:pPr algn="just">
                        <a:spcAft>
                          <a:spcPts val="0"/>
                        </a:spcAft>
                      </a:pPr>
                      <a:r>
                        <a:rPr lang="ja-JP" altLang="en-US" sz="1000" kern="100" spc="-100" baseline="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（株）</a:t>
                      </a:r>
                      <a:r>
                        <a:rPr lang="ja-JP" sz="1000" kern="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大阪鶴見フラワーセンター</a:t>
                      </a:r>
                      <a:endPar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52196" marR="5219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3">
                  <a:txBody>
                    <a:bodyPr/>
                    <a:lstStyle/>
                    <a:p>
                      <a:pPr algn="just">
                        <a:lnSpc>
                          <a:spcPts val="1500"/>
                        </a:lnSpc>
                        <a:spcAft>
                          <a:spcPts val="0"/>
                        </a:spcAft>
                      </a:pPr>
                      <a:r>
                        <a:rPr lang="ja-JP" altLang="en-US" sz="1000" b="1"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○民営化</a:t>
                      </a:r>
                    </a:p>
                    <a:p>
                      <a:pPr marL="144000" indent="-72000" algn="just">
                        <a:lnSpc>
                          <a:spcPts val="1500"/>
                        </a:lnSpc>
                        <a:spcAft>
                          <a:spcPts val="0"/>
                        </a:spcAft>
                      </a:pPr>
                      <a:r>
                        <a:rPr lang="ja-JP" altLang="en-US" sz="10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・府保有の株式の売却による民営化</a:t>
                      </a:r>
                    </a:p>
                    <a:p>
                      <a:pPr marL="144000" indent="-72000" algn="just">
                        <a:lnSpc>
                          <a:spcPts val="1500"/>
                        </a:lnSpc>
                        <a:spcAft>
                          <a:spcPts val="0"/>
                        </a:spcAft>
                      </a:pPr>
                      <a:r>
                        <a:rPr lang="ja-JP" altLang="en-US" sz="10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・ただし、売却時期については、今後必要となる大規模修繕等を踏まえ、企業価値を見極めた上で判断する</a:t>
                      </a:r>
                    </a:p>
                  </a:txBody>
                  <a:tcPr marL="52196" marR="5219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3">
                  <a:txBody>
                    <a:bodyPr/>
                    <a:lstStyle/>
                    <a:p>
                      <a:pPr marL="133350" indent="-133350" algn="just">
                        <a:lnSpc>
                          <a:spcPts val="1200"/>
                        </a:lnSpc>
                        <a:spcAft>
                          <a:spcPts val="0"/>
                        </a:spcAft>
                      </a:pPr>
                      <a:r>
                        <a:rPr lang="ja-JP" altLang="ja-JP" sz="1000" b="1"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【経過・現状】</a:t>
                      </a:r>
                      <a:endParaRPr lang="en-US" altLang="ja-JP" sz="1000" b="1"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266400" indent="-266400" algn="just">
                        <a:lnSpc>
                          <a:spcPts val="1200"/>
                        </a:lnSpc>
                        <a:spcAft>
                          <a:spcPts val="0"/>
                        </a:spcAft>
                      </a:pPr>
                      <a:r>
                        <a:rPr lang="ja-JP" altLang="en-US"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平成</a:t>
                      </a:r>
                      <a:r>
                        <a:rPr lang="en-US" alt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27</a:t>
                      </a:r>
                      <a:r>
                        <a:rPr lang="ja-JP" alt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a:t>
                      </a:r>
                      <a:r>
                        <a:rPr lang="ja-JP" altLang="en-US"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末に累積</a:t>
                      </a:r>
                      <a:r>
                        <a:rPr lang="ja-JP" alt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赤字</a:t>
                      </a:r>
                      <a:r>
                        <a:rPr lang="ja-JP" altLang="en-US"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は</a:t>
                      </a:r>
                      <a:r>
                        <a:rPr lang="ja-JP" alt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解消</a:t>
                      </a:r>
                      <a:endParaRPr lang="en-US" alt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266400" indent="-266400" algn="just">
                        <a:lnSpc>
                          <a:spcPts val="1200"/>
                        </a:lnSpc>
                        <a:spcAft>
                          <a:spcPts val="0"/>
                        </a:spcAft>
                      </a:pPr>
                      <a:r>
                        <a:rPr lang="en-US" altLang="ja-JP" sz="1000" kern="100" baseline="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○府保有の株式の売却について検討を</a:t>
                      </a:r>
                      <a:r>
                        <a:rPr lang="ja-JP" altLang="en-US" sz="1000" kern="100" baseline="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進めて</a:t>
                      </a:r>
                      <a:r>
                        <a:rPr lang="ja-JP" altLang="en-US"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いる</a:t>
                      </a:r>
                      <a:endParaRPr lang="en-US" alt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266400" indent="-266400" algn="just">
                        <a:lnSpc>
                          <a:spcPts val="1200"/>
                        </a:lnSpc>
                        <a:spcAft>
                          <a:spcPts val="0"/>
                        </a:spcAft>
                      </a:pPr>
                      <a:r>
                        <a:rPr lang="ja-JP" altLang="en-US"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1000" u="none"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○令和</a:t>
                      </a:r>
                      <a:r>
                        <a:rPr lang="en-US" altLang="ja-JP" sz="1000" u="none"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a:t>
                      </a:r>
                      <a:r>
                        <a:rPr lang="ja-JP" altLang="en-US" sz="1000" u="none"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年度以降は</a:t>
                      </a:r>
                      <a:r>
                        <a:rPr lang="ja-JP" altLang="en-US" sz="1000" u="none" kern="100" dirty="0">
                          <a:solidFill>
                            <a:schemeClr val="tx1"/>
                          </a:solidFill>
                          <a:effectLst/>
                          <a:highlight>
                            <a:srgbClr val="FFFFFF"/>
                          </a:highlight>
                          <a:latin typeface="Meiryo UI" panose="020B0604030504040204" pitchFamily="50" charset="-128"/>
                          <a:ea typeface="Meiryo UI" panose="020B0604030504040204" pitchFamily="50" charset="-128"/>
                          <a:cs typeface="Meiryo UI" panose="020B0604030504040204" pitchFamily="50" charset="-128"/>
                        </a:rPr>
                        <a:t>黒字を確保</a:t>
                      </a:r>
                      <a:endParaRPr lang="en-US" altLang="ja-JP" sz="1000" u="none" kern="100" dirty="0">
                        <a:solidFill>
                          <a:schemeClr val="tx1"/>
                        </a:solidFill>
                        <a:effectLst/>
                        <a:highlight>
                          <a:srgbClr val="FFFFFF"/>
                        </a:highlight>
                        <a:latin typeface="Meiryo UI" panose="020B0604030504040204" pitchFamily="50" charset="-128"/>
                        <a:ea typeface="Meiryo UI" panose="020B0604030504040204" pitchFamily="50" charset="-128"/>
                        <a:cs typeface="Meiryo UI" panose="020B0604030504040204" pitchFamily="50" charset="-128"/>
                      </a:endParaRPr>
                    </a:p>
                    <a:p>
                      <a:pPr marL="266400" indent="-266400" algn="just">
                        <a:lnSpc>
                          <a:spcPts val="1200"/>
                        </a:lnSpc>
                        <a:spcAft>
                          <a:spcPts val="0"/>
                        </a:spcAft>
                      </a:pPr>
                      <a:r>
                        <a:rPr lang="ja-JP" altLang="en-US" sz="1000" u="none"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（令和</a:t>
                      </a:r>
                      <a:r>
                        <a:rPr lang="en-US" altLang="ja-JP" sz="1000" u="none"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a:t>
                      </a:r>
                      <a:r>
                        <a:rPr lang="ja-JP" altLang="en-US" sz="1000" u="none"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　</a:t>
                      </a:r>
                      <a:r>
                        <a:rPr lang="en-US" altLang="ja-JP" sz="1000" u="none"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22,282</a:t>
                      </a:r>
                      <a:r>
                        <a:rPr lang="ja-JP" altLang="en-US" sz="1000" u="none"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千円</a:t>
                      </a:r>
                      <a:endParaRPr lang="en-US" altLang="ja-JP" sz="1000" u="none"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266400" indent="-266400" algn="just">
                        <a:lnSpc>
                          <a:spcPts val="1200"/>
                        </a:lnSpc>
                        <a:spcAft>
                          <a:spcPts val="0"/>
                        </a:spcAft>
                      </a:pPr>
                      <a:r>
                        <a:rPr lang="ja-JP" altLang="en-US" sz="1000" u="none"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令和</a:t>
                      </a:r>
                      <a:r>
                        <a:rPr lang="en-US" altLang="ja-JP" sz="1000" u="none"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4</a:t>
                      </a:r>
                      <a:r>
                        <a:rPr lang="ja-JP" altLang="en-US" sz="1000" u="none"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  </a:t>
                      </a:r>
                      <a:r>
                        <a:rPr lang="en-US" altLang="ja-JP" sz="1000" u="none"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31,540</a:t>
                      </a:r>
                      <a:r>
                        <a:rPr lang="ja-JP" altLang="en-US" sz="1000" u="none"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千円）</a:t>
                      </a:r>
                      <a:endParaRPr lang="en-US" altLang="ja-JP" sz="1000" u="none"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266400" indent="-266400" algn="just">
                        <a:lnSpc>
                          <a:spcPts val="1200"/>
                        </a:lnSpc>
                        <a:spcAft>
                          <a:spcPts val="0"/>
                        </a:spcAft>
                      </a:pPr>
                      <a:r>
                        <a:rPr lang="ja-JP" altLang="en-US" sz="1000" u="none"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○令和</a:t>
                      </a:r>
                      <a:r>
                        <a:rPr lang="en-US" altLang="ja-JP" sz="1000" u="none"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a:t>
                      </a:r>
                      <a:r>
                        <a:rPr lang="ja-JP" altLang="en-US" sz="1000" u="none"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年度から、セリのオンライン化や時間帯の変更（早朝から夜間に変更）等の市場の活性化に向けた取組みを実施</a:t>
                      </a:r>
                      <a:endParaRPr lang="en-US" altLang="ja-JP" sz="1000" u="none"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266400" indent="-266400" algn="just">
                        <a:lnSpc>
                          <a:spcPts val="1200"/>
                        </a:lnSpc>
                        <a:spcAft>
                          <a:spcPts val="0"/>
                        </a:spcAft>
                      </a:pPr>
                      <a:r>
                        <a:rPr lang="ja-JP" altLang="en-US" sz="1000" b="0" u="none"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○市場施設との合築である交流施設が令和</a:t>
                      </a:r>
                      <a:r>
                        <a:rPr lang="en-US" altLang="ja-JP" sz="1000" b="0" u="none"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5</a:t>
                      </a:r>
                      <a:r>
                        <a:rPr lang="ja-JP" altLang="en-US" sz="1000" b="0" u="none"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a:t>
                      </a:r>
                      <a:r>
                        <a:rPr lang="en-US" altLang="ja-JP" sz="1000" b="0" u="none"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a:t>
                      </a:r>
                      <a:r>
                        <a:rPr lang="ja-JP" altLang="en-US" sz="1000" b="0" u="none"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月</a:t>
                      </a:r>
                      <a:endParaRPr lang="en-US" altLang="ja-JP" sz="1000" b="0" u="none"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266400" indent="-266400" algn="just">
                        <a:lnSpc>
                          <a:spcPts val="1200"/>
                        </a:lnSpc>
                        <a:spcAft>
                          <a:spcPts val="0"/>
                        </a:spcAft>
                      </a:pPr>
                      <a:r>
                        <a:rPr lang="ja-JP" altLang="en-US" sz="1000" b="0" u="none"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に閉館、同年</a:t>
                      </a:r>
                      <a:r>
                        <a:rPr lang="en-US" altLang="ja-JP" sz="1000" b="0" u="none"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6</a:t>
                      </a:r>
                      <a:r>
                        <a:rPr lang="ja-JP" altLang="en-US" sz="1000" b="0" u="none"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月に元交流施設を譲受</a:t>
                      </a:r>
                      <a:endParaRPr lang="en-US" altLang="ja-JP" sz="1000" b="0" u="none" kern="100" dirty="0">
                        <a:solidFill>
                          <a:schemeClr val="tx1"/>
                        </a:solidFill>
                        <a:effectLst/>
                        <a:highlight>
                          <a:srgbClr val="FFFF00"/>
                        </a:highlight>
                        <a:latin typeface="Meiryo UI" panose="020B0604030504040204" pitchFamily="50" charset="-128"/>
                        <a:ea typeface="Meiryo UI" panose="020B0604030504040204" pitchFamily="50" charset="-128"/>
                        <a:cs typeface="Meiryo UI" panose="020B0604030504040204" pitchFamily="50" charset="-128"/>
                      </a:endParaRPr>
                    </a:p>
                    <a:p>
                      <a:pPr marL="266400" indent="-266400" algn="just">
                        <a:lnSpc>
                          <a:spcPts val="1200"/>
                        </a:lnSpc>
                        <a:spcAft>
                          <a:spcPts val="0"/>
                        </a:spcAft>
                      </a:pPr>
                      <a:r>
                        <a:rPr lang="ja-JP" altLang="en-US" sz="1000" b="0" u="none"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○令和</a:t>
                      </a:r>
                      <a:r>
                        <a:rPr lang="en-US" altLang="ja-JP" sz="1000" b="0" u="none"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6</a:t>
                      </a:r>
                      <a:r>
                        <a:rPr lang="ja-JP" altLang="en-US" sz="1000" b="0" u="none"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年度からの中期経営計画（</a:t>
                      </a:r>
                      <a:r>
                        <a:rPr lang="en-US" altLang="ja-JP" sz="1000" b="0" u="none"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2024</a:t>
                      </a:r>
                      <a:r>
                        <a:rPr lang="ja-JP" altLang="en-US" sz="1000" b="0" u="none"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a:t>
                      </a:r>
                      <a:endParaRPr lang="en-US" altLang="ja-JP" sz="1000" b="0" u="none"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266400" indent="-266400" algn="just">
                        <a:lnSpc>
                          <a:spcPts val="1200"/>
                        </a:lnSpc>
                        <a:spcAft>
                          <a:spcPts val="0"/>
                        </a:spcAft>
                      </a:pPr>
                      <a:r>
                        <a:rPr lang="ja-JP" altLang="en-US" sz="1000" b="0" u="none"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en-US" altLang="ja-JP" sz="1000" b="0" u="none"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2028</a:t>
                      </a:r>
                      <a:r>
                        <a:rPr lang="ja-JP" altLang="en-US" sz="1000" b="0" u="none"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年度）を策定予定</a:t>
                      </a:r>
                      <a:endParaRPr lang="en-US" altLang="ja-JP" sz="1000" b="0" u="none"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33350" indent="-133350" algn="just">
                        <a:lnSpc>
                          <a:spcPts val="1200"/>
                        </a:lnSpc>
                        <a:spcAft>
                          <a:spcPts val="0"/>
                        </a:spcAft>
                      </a:pPr>
                      <a:endParaRPr lang="en-US" altLang="ja-JP" sz="1000" b="0" u="none"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33350" indent="-133350" algn="just">
                        <a:lnSpc>
                          <a:spcPts val="1200"/>
                        </a:lnSpc>
                        <a:spcAft>
                          <a:spcPts val="0"/>
                        </a:spcAft>
                      </a:pPr>
                      <a:r>
                        <a:rPr lang="en-US" altLang="ja-JP" sz="1000" b="1" u="none"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000" b="1" u="none"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課　題</a:t>
                      </a:r>
                      <a:r>
                        <a:rPr lang="en-US" altLang="ja-JP" sz="1000" b="1" u="none"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p>
                    <a:p>
                      <a:pPr marL="133350" indent="-133350" algn="just">
                        <a:lnSpc>
                          <a:spcPts val="1200"/>
                        </a:lnSpc>
                        <a:spcAft>
                          <a:spcPts val="0"/>
                        </a:spcAft>
                      </a:pPr>
                      <a:r>
                        <a:rPr lang="ja-JP" altLang="en-US" sz="1000" b="1" u="none" strike="noStrike"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1000" b="0" u="none" strike="noStrike" kern="100" baseline="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○収支改善に向けた取組み</a:t>
                      </a:r>
                      <a:endParaRPr lang="en-US" altLang="ja-JP" sz="1000" b="0" u="none" strike="noStrike" kern="100" baseline="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296863" indent="-296863" algn="just">
                        <a:lnSpc>
                          <a:spcPts val="1200"/>
                        </a:lnSpc>
                        <a:spcAft>
                          <a:spcPts val="0"/>
                        </a:spcAft>
                      </a:pPr>
                      <a:r>
                        <a:rPr lang="ja-JP" altLang="en-US" sz="1000" u="none"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・元交流施設の譲り受けに伴う費用の増加　　</a:t>
                      </a:r>
                      <a:endParaRPr lang="en-US" altLang="ja-JP" sz="1000" u="none"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296863" indent="-296863" algn="just">
                        <a:lnSpc>
                          <a:spcPts val="1200"/>
                        </a:lnSpc>
                        <a:spcAft>
                          <a:spcPts val="0"/>
                        </a:spcAft>
                      </a:pPr>
                      <a:r>
                        <a:rPr lang="ja-JP" altLang="en-US" sz="1000" u="none"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1000" b="0" u="none" strike="noStrike" kern="100" baseline="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・市場の活性化に向けた取組み等による収益の向上</a:t>
                      </a:r>
                      <a:endParaRPr lang="en-US" altLang="ja-JP" sz="1000" b="0" u="none" strike="noStrike" kern="100" baseline="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296863" indent="-296863" algn="just">
                        <a:lnSpc>
                          <a:spcPts val="1200"/>
                        </a:lnSpc>
                        <a:spcAft>
                          <a:spcPts val="0"/>
                        </a:spcAft>
                      </a:pPr>
                      <a:r>
                        <a:rPr lang="ja-JP" altLang="en-US" sz="1000" b="0" u="none" strike="noStrike" kern="100" baseline="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○市場施設との合築である元交流施設の活用方策に</a:t>
                      </a:r>
                      <a:endParaRPr lang="en-US" altLang="ja-JP" sz="1000" b="0" u="none" strike="noStrike" kern="100" baseline="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296863" indent="-296863" algn="just">
                        <a:lnSpc>
                          <a:spcPts val="1200"/>
                        </a:lnSpc>
                        <a:spcAft>
                          <a:spcPts val="0"/>
                        </a:spcAft>
                      </a:pPr>
                      <a:r>
                        <a:rPr lang="ja-JP" altLang="en-US" sz="1000" b="0" u="none" strike="noStrike" kern="100" baseline="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ついて、関係者間で検討が必要</a:t>
                      </a:r>
                      <a:endParaRPr lang="en-US" altLang="ja-JP" sz="1000" b="0" u="none" strike="noStrike" kern="100" baseline="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296863" indent="-296863" algn="just">
                        <a:lnSpc>
                          <a:spcPts val="1200"/>
                        </a:lnSpc>
                        <a:spcAft>
                          <a:spcPts val="0"/>
                        </a:spcAft>
                      </a:pPr>
                      <a:r>
                        <a:rPr lang="ja-JP" altLang="en-US" sz="1000" b="0" u="none" strike="noStrike" kern="100" baseline="0" dirty="0">
                          <a:solidFill>
                            <a:schemeClr val="tx1"/>
                          </a:solidFill>
                          <a:effectLst/>
                          <a:highlight>
                            <a:srgbClr val="FFFFFF"/>
                          </a:highlight>
                          <a:latin typeface="Meiryo UI" panose="020B0604030504040204" pitchFamily="50" charset="-128"/>
                          <a:ea typeface="Meiryo UI" panose="020B0604030504040204" pitchFamily="50" charset="-128"/>
                          <a:cs typeface="Meiryo UI" panose="020B0604030504040204" pitchFamily="50" charset="-128"/>
                        </a:rPr>
                        <a:t>　　 元交流施設の活用方策が決定後、中期経営計画（</a:t>
                      </a:r>
                      <a:r>
                        <a:rPr lang="en-US" altLang="ja-JP" sz="1000" b="0" u="none" strike="noStrike" kern="100" baseline="0" dirty="0">
                          <a:solidFill>
                            <a:schemeClr val="tx1"/>
                          </a:solidFill>
                          <a:effectLst/>
                          <a:highlight>
                            <a:srgbClr val="FFFFFF"/>
                          </a:highlight>
                          <a:latin typeface="Meiryo UI" panose="020B0604030504040204" pitchFamily="50" charset="-128"/>
                          <a:ea typeface="Meiryo UI" panose="020B0604030504040204" pitchFamily="50" charset="-128"/>
                          <a:cs typeface="Meiryo UI" panose="020B0604030504040204" pitchFamily="50" charset="-128"/>
                        </a:rPr>
                        <a:t>2024</a:t>
                      </a:r>
                      <a:r>
                        <a:rPr lang="ja-JP" altLang="en-US" sz="1000" b="0" u="none" strike="noStrike" kern="100" baseline="0" dirty="0">
                          <a:solidFill>
                            <a:schemeClr val="tx1"/>
                          </a:solidFill>
                          <a:effectLst/>
                          <a:highlight>
                            <a:srgbClr val="FFFFFF"/>
                          </a:highlight>
                          <a:latin typeface="Meiryo UI" panose="020B0604030504040204" pitchFamily="50" charset="-128"/>
                          <a:ea typeface="Meiryo UI" panose="020B0604030504040204" pitchFamily="50" charset="-128"/>
                          <a:cs typeface="Meiryo UI" panose="020B0604030504040204" pitchFamily="50" charset="-128"/>
                        </a:rPr>
                        <a:t>年度～</a:t>
                      </a:r>
                      <a:r>
                        <a:rPr lang="en-US" altLang="ja-JP" sz="1000" b="0" u="none" strike="noStrike" kern="100" baseline="0" dirty="0">
                          <a:solidFill>
                            <a:schemeClr val="tx1"/>
                          </a:solidFill>
                          <a:effectLst/>
                          <a:highlight>
                            <a:srgbClr val="FFFFFF"/>
                          </a:highlight>
                          <a:latin typeface="Meiryo UI" panose="020B0604030504040204" pitchFamily="50" charset="-128"/>
                          <a:ea typeface="Meiryo UI" panose="020B0604030504040204" pitchFamily="50" charset="-128"/>
                          <a:cs typeface="Meiryo UI" panose="020B0604030504040204" pitchFamily="50" charset="-128"/>
                        </a:rPr>
                        <a:t>2028</a:t>
                      </a:r>
                      <a:r>
                        <a:rPr lang="ja-JP" altLang="en-US" sz="1000" b="0" u="none" strike="noStrike" kern="100" baseline="0" dirty="0">
                          <a:solidFill>
                            <a:schemeClr val="tx1"/>
                          </a:solidFill>
                          <a:effectLst/>
                          <a:highlight>
                            <a:srgbClr val="FFFFFF"/>
                          </a:highlight>
                          <a:latin typeface="Meiryo UI" panose="020B0604030504040204" pitchFamily="50" charset="-128"/>
                          <a:ea typeface="Meiryo UI" panose="020B0604030504040204" pitchFamily="50" charset="-128"/>
                          <a:cs typeface="Meiryo UI" panose="020B0604030504040204" pitchFamily="50" charset="-128"/>
                        </a:rPr>
                        <a:t>年度）の改定が必要</a:t>
                      </a:r>
                      <a:endParaRPr lang="en-US" altLang="ja-JP" sz="1000" b="0" u="none" strike="noStrike" kern="100" baseline="0" dirty="0">
                        <a:solidFill>
                          <a:schemeClr val="tx1"/>
                        </a:solidFill>
                        <a:effectLst/>
                        <a:highlight>
                          <a:srgbClr val="FFFFFF"/>
                        </a:highlight>
                        <a:latin typeface="Meiryo UI" panose="020B0604030504040204" pitchFamily="50" charset="-128"/>
                        <a:ea typeface="Meiryo UI" panose="020B0604030504040204" pitchFamily="50" charset="-128"/>
                        <a:cs typeface="Meiryo UI" panose="020B0604030504040204" pitchFamily="50" charset="-128"/>
                      </a:endParaRPr>
                    </a:p>
                    <a:p>
                      <a:pPr marL="206375" indent="-206375" algn="just">
                        <a:lnSpc>
                          <a:spcPts val="1200"/>
                        </a:lnSpc>
                        <a:spcAft>
                          <a:spcPts val="0"/>
                        </a:spcAft>
                      </a:pPr>
                      <a:r>
                        <a:rPr lang="ja-JP" altLang="en-US" sz="1000" b="0" u="none" strike="noStrike" kern="100" baseline="0" dirty="0">
                          <a:solidFill>
                            <a:schemeClr val="tx1"/>
                          </a:solidFill>
                          <a:effectLst/>
                          <a:highlight>
                            <a:srgbClr val="FFFFFF"/>
                          </a:highlight>
                          <a:latin typeface="Meiryo UI" panose="020B0604030504040204" pitchFamily="50" charset="-128"/>
                          <a:ea typeface="Meiryo UI" panose="020B0604030504040204" pitchFamily="50" charset="-128"/>
                          <a:cs typeface="Meiryo UI" panose="020B0604030504040204" pitchFamily="50" charset="-128"/>
                        </a:rPr>
                        <a:t>　　（中期経営計画の策定時には、元交流施設の活用方策が不透明であるため必要最低限の施設改修等やそれを踏まえた収支計画等を反映して策定予定）　　　</a:t>
                      </a:r>
                      <a:endParaRPr lang="en-US" altLang="ja-JP" sz="1000" b="0" u="none" strike="noStrike" kern="100" baseline="0" dirty="0">
                        <a:solidFill>
                          <a:schemeClr val="tx1"/>
                        </a:solidFill>
                        <a:effectLst/>
                        <a:highlight>
                          <a:srgbClr val="FFFFFF"/>
                        </a:highlight>
                        <a:latin typeface="Meiryo UI" panose="020B0604030504040204" pitchFamily="50" charset="-128"/>
                        <a:ea typeface="Meiryo UI" panose="020B0604030504040204" pitchFamily="50" charset="-128"/>
                        <a:cs typeface="Meiryo UI" panose="020B0604030504040204" pitchFamily="50" charset="-128"/>
                      </a:endParaRPr>
                    </a:p>
                    <a:p>
                      <a:pPr marL="206375" indent="-206375" algn="just">
                        <a:lnSpc>
                          <a:spcPts val="1200"/>
                        </a:lnSpc>
                        <a:spcAft>
                          <a:spcPts val="0"/>
                        </a:spcAft>
                      </a:pPr>
                      <a:r>
                        <a:rPr lang="ja-JP" altLang="en-US" sz="1000" b="0" u="none" strike="noStrike" kern="100" baseline="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ja-JP" sz="1000" u="none"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000" u="none"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民営化に向けた条件整備</a:t>
                      </a:r>
                      <a:endParaRPr lang="en-US" altLang="ja-JP" sz="1000" u="none"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312738" indent="-312738" algn="just">
                        <a:lnSpc>
                          <a:spcPts val="1200"/>
                        </a:lnSpc>
                        <a:spcAft>
                          <a:spcPts val="0"/>
                        </a:spcAft>
                      </a:pPr>
                      <a:r>
                        <a:rPr lang="ja-JP" altLang="en-US" sz="1000" u="none"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・施設の老朽化に伴う大規模修繕、設備更新等</a:t>
                      </a:r>
                      <a:endParaRPr lang="en-US" altLang="ja-JP" sz="1000" u="none"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312738" indent="-312738" algn="just">
                        <a:lnSpc>
                          <a:spcPts val="1200"/>
                        </a:lnSpc>
                        <a:spcAft>
                          <a:spcPts val="0"/>
                        </a:spcAft>
                      </a:pPr>
                      <a:r>
                        <a:rPr lang="ja-JP" altLang="en-US" sz="1000" u="none"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（元交流施設の活用方策の決定に伴う施設改修を</a:t>
                      </a:r>
                      <a:endParaRPr lang="en-US" altLang="ja-JP" sz="1000" u="none"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312738" indent="-312738" algn="just">
                        <a:lnSpc>
                          <a:spcPts val="1200"/>
                        </a:lnSpc>
                        <a:spcAft>
                          <a:spcPts val="0"/>
                        </a:spcAft>
                      </a:pPr>
                      <a:r>
                        <a:rPr lang="ja-JP" altLang="en-US" sz="1000" u="none"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含む）への対応</a:t>
                      </a:r>
                      <a:endParaRPr lang="en-US" altLang="ja-JP" sz="1000" u="none" kern="100" dirty="0">
                        <a:solidFill>
                          <a:schemeClr val="tx1"/>
                        </a:solidFill>
                        <a:effectLst/>
                        <a:highlight>
                          <a:srgbClr val="00FF00"/>
                        </a:highlight>
                        <a:latin typeface="Meiryo UI" panose="020B0604030504040204" pitchFamily="50" charset="-128"/>
                        <a:ea typeface="Meiryo UI" panose="020B0604030504040204" pitchFamily="50" charset="-128"/>
                        <a:cs typeface="Meiryo UI" panose="020B0604030504040204" pitchFamily="50" charset="-128"/>
                      </a:endParaRPr>
                    </a:p>
                    <a:p>
                      <a:pPr marL="304800" indent="-304800" algn="just">
                        <a:lnSpc>
                          <a:spcPts val="1200"/>
                        </a:lnSpc>
                        <a:spcAft>
                          <a:spcPts val="0"/>
                        </a:spcAft>
                      </a:pPr>
                      <a:r>
                        <a:rPr lang="ja-JP" altLang="en-US" sz="1000" u="none"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・市場建設時に導入した国庫補助金の返還について、</a:t>
                      </a:r>
                      <a:endParaRPr lang="en-US" altLang="ja-JP" sz="1000" u="none"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304800" indent="-304800" algn="just">
                        <a:lnSpc>
                          <a:spcPts val="1200"/>
                        </a:lnSpc>
                        <a:spcAft>
                          <a:spcPts val="0"/>
                        </a:spcAft>
                      </a:pPr>
                      <a:r>
                        <a:rPr lang="en-US" altLang="ja-JP" sz="1000" u="none"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1000" u="none"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国と協議</a:t>
                      </a:r>
                      <a:r>
                        <a:rPr lang="ja-JP" altLang="en-US"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が必要</a:t>
                      </a:r>
                      <a:endParaRPr lang="en-US" alt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304800" indent="-304800" algn="just">
                        <a:lnSpc>
                          <a:spcPts val="1200"/>
                        </a:lnSpc>
                        <a:spcAft>
                          <a:spcPts val="0"/>
                        </a:spcAft>
                      </a:pPr>
                      <a:r>
                        <a:rPr lang="ja-JP" altLang="en-US"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・市場運営を支える卸売業者や仲卸業者等の理</a:t>
                      </a:r>
                      <a:endParaRPr lang="en-US" alt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304800" indent="-304800" algn="just">
                        <a:lnSpc>
                          <a:spcPts val="1200"/>
                        </a:lnSpc>
                        <a:spcAft>
                          <a:spcPts val="0"/>
                        </a:spcAft>
                      </a:pPr>
                      <a:r>
                        <a:rPr lang="en-US" alt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解・協力　　など</a:t>
                      </a:r>
                      <a:endParaRPr lang="en-US" alt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266700" marR="0" indent="-133350" algn="just" defTabSz="914400" rtl="0" eaLnBrk="1" fontAlgn="auto" latinLnBrk="0" hangingPunct="1">
                        <a:lnSpc>
                          <a:spcPts val="1200"/>
                        </a:lnSpc>
                        <a:spcBef>
                          <a:spcPts val="0"/>
                        </a:spcBef>
                        <a:spcAft>
                          <a:spcPts val="0"/>
                        </a:spcAft>
                        <a:buClrTx/>
                        <a:buSzTx/>
                        <a:buFontTx/>
                        <a:buNone/>
                        <a:tabLst/>
                        <a:defRPr/>
                      </a:pPr>
                      <a:endParaRPr lang="en-US" alt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52196" marR="5219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ts val="1500"/>
                        </a:lnSpc>
                        <a:spcAft>
                          <a:spcPts val="0"/>
                        </a:spcAft>
                      </a:pPr>
                      <a:r>
                        <a:rPr lang="ja-JP" altLang="en-US" sz="1000" b="1"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○民営化</a:t>
                      </a:r>
                    </a:p>
                    <a:p>
                      <a:pPr marL="144000" indent="-72000" algn="just">
                        <a:lnSpc>
                          <a:spcPts val="1500"/>
                        </a:lnSpc>
                        <a:spcAft>
                          <a:spcPts val="0"/>
                        </a:spcAft>
                      </a:pPr>
                      <a:r>
                        <a:rPr lang="ja-JP" altLang="en-US" sz="10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・府保有の株式の売却による民営化</a:t>
                      </a:r>
                    </a:p>
                    <a:p>
                      <a:pPr marL="144000" indent="-72000" algn="just">
                        <a:lnSpc>
                          <a:spcPts val="1500"/>
                        </a:lnSpc>
                        <a:spcAft>
                          <a:spcPts val="0"/>
                        </a:spcAft>
                      </a:pPr>
                      <a:r>
                        <a:rPr lang="ja-JP" altLang="en-US" sz="10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・ただし、売却時期については、今後必要となる大規模修繕等を踏まえ、企業価値を見極めた上で判断する</a:t>
                      </a:r>
                    </a:p>
                    <a:p>
                      <a:pPr algn="just">
                        <a:lnSpc>
                          <a:spcPts val="1500"/>
                        </a:lnSpc>
                        <a:spcAft>
                          <a:spcPts val="0"/>
                        </a:spcAft>
                      </a:pPr>
                      <a:endParaRPr lang="ja-JP" altLang="en-US" sz="10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52196" marR="5219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359954">
                <a:tc vMerge="1">
                  <a:txBody>
                    <a:bodyPr/>
                    <a:lstStyle/>
                    <a:p>
                      <a:endParaRPr kumimoji="1" lang="ja-JP" altLang="en-US"/>
                    </a:p>
                  </a:txBody>
                  <a:tcPr/>
                </a:tc>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altLang="ja-JP" sz="1000" b="1"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52196" marR="5219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vMerge="1">
                  <a:txBody>
                    <a:bodyPr/>
                    <a:lstStyle/>
                    <a:p>
                      <a:endParaRPr kumimoji="1" lang="ja-JP" altLang="en-US"/>
                    </a:p>
                  </a:txBody>
                  <a:tcPr/>
                </a:tc>
                <a:tc>
                  <a:txBody>
                    <a:bodyPr/>
                    <a:lstStyle/>
                    <a:p>
                      <a:pPr algn="ctr">
                        <a:lnSpc>
                          <a:spcPts val="1500"/>
                        </a:lnSpc>
                        <a:spcAft>
                          <a:spcPts val="0"/>
                        </a:spcAft>
                      </a:pPr>
                      <a:r>
                        <a:rPr kumimoji="1" lang="ja-JP" altLang="en-US" sz="1000" b="1"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今後の具体的取組み</a:t>
                      </a:r>
                      <a:endParaRPr kumimoji="1" lang="en-US" altLang="ja-JP" sz="1000" b="1"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52196" marR="5219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extLst>
                  <a:ext uri="{0D108BD9-81ED-4DB2-BD59-A6C34878D82A}">
                    <a16:rowId xmlns:a16="http://schemas.microsoft.com/office/drawing/2014/main" val="573980876"/>
                  </a:ext>
                </a:extLst>
              </a:tr>
              <a:tr h="3462294">
                <a:tc vMerge="1">
                  <a:txBody>
                    <a:bodyPr/>
                    <a:lstStyle/>
                    <a:p>
                      <a:endParaRPr kumimoji="1" lang="ja-JP" altLang="en-US"/>
                    </a:p>
                  </a:txBody>
                  <a:tcPr/>
                </a:tc>
                <a:tc vMerge="1">
                  <a:txBody>
                    <a:bodyPr/>
                    <a:lstStyle/>
                    <a:p>
                      <a:endParaRPr kumimoji="1" lang="ja-JP" altLang="en-US" dirty="0"/>
                    </a:p>
                  </a:txBody>
                  <a:tcPr marL="52196" marR="5219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kumimoji="1" lang="ja-JP" altLang="en-US"/>
                    </a:p>
                  </a:txBody>
                  <a:tcPr/>
                </a:tc>
                <a:tc>
                  <a:txBody>
                    <a:bodyPr/>
                    <a:lstStyle/>
                    <a:p>
                      <a:pPr marL="144000" indent="-72000" algn="just">
                        <a:lnSpc>
                          <a:spcPts val="1500"/>
                        </a:lnSpc>
                        <a:spcAft>
                          <a:spcPts val="0"/>
                        </a:spcAft>
                      </a:pPr>
                      <a:r>
                        <a:rPr lang="ja-JP" altLang="en-US"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・令和</a:t>
                      </a:r>
                      <a:r>
                        <a:rPr lang="en-US" alt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6</a:t>
                      </a:r>
                      <a:r>
                        <a:rPr lang="ja-JP" altLang="en-US"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年度末までを目標に元交流施設の</a:t>
                      </a:r>
                      <a:r>
                        <a:rPr lang="ja-JP" altLang="en-US" sz="1000" strike="noStrike"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活用方策</a:t>
                      </a:r>
                      <a:r>
                        <a:rPr lang="ja-JP" altLang="en-US"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を決定する</a:t>
                      </a:r>
                      <a:endParaRPr lang="en-US" alt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44000" indent="-72000" algn="just">
                        <a:lnSpc>
                          <a:spcPts val="1500"/>
                        </a:lnSpc>
                        <a:spcAft>
                          <a:spcPts val="0"/>
                        </a:spcAft>
                      </a:pPr>
                      <a:r>
                        <a:rPr lang="ja-JP" altLang="en-US" sz="1000" kern="100" dirty="0">
                          <a:solidFill>
                            <a:schemeClr val="tx1"/>
                          </a:solidFill>
                          <a:effectLst/>
                          <a:highlight>
                            <a:srgbClr val="FFFFFF"/>
                          </a:highlight>
                          <a:latin typeface="Meiryo UI" panose="020B0604030504040204" pitchFamily="50" charset="-128"/>
                          <a:ea typeface="Meiryo UI" panose="020B0604030504040204" pitchFamily="50" charset="-128"/>
                          <a:cs typeface="Meiryo UI" panose="020B0604030504040204" pitchFamily="50" charset="-128"/>
                        </a:rPr>
                        <a:t>・</a:t>
                      </a:r>
                      <a:r>
                        <a:rPr lang="ja-JP" altLang="en-US" sz="1000" strike="noStrike" kern="100" dirty="0">
                          <a:solidFill>
                            <a:schemeClr val="tx1"/>
                          </a:solidFill>
                          <a:effectLst/>
                          <a:highlight>
                            <a:srgbClr val="FFFFFF"/>
                          </a:highlight>
                          <a:latin typeface="Meiryo UI" panose="020B0604030504040204" pitchFamily="50" charset="-128"/>
                          <a:ea typeface="Meiryo UI" panose="020B0604030504040204" pitchFamily="50" charset="-128"/>
                          <a:cs typeface="Meiryo UI" panose="020B0604030504040204" pitchFamily="50" charset="-128"/>
                        </a:rPr>
                        <a:t>元交流施設の活用方策を反映した中期的な改修計画等を策定し、それらも踏まえた上で</a:t>
                      </a:r>
                      <a:r>
                        <a:rPr lang="ja-JP" altLang="en-US"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経営の安定化に向けた</a:t>
                      </a:r>
                      <a:r>
                        <a:rPr lang="ja-JP" altLang="en-US" sz="1000" kern="100" dirty="0">
                          <a:solidFill>
                            <a:schemeClr val="tx1"/>
                          </a:solidFill>
                          <a:effectLst/>
                          <a:highlight>
                            <a:srgbClr val="FFFFFF"/>
                          </a:highlight>
                          <a:latin typeface="Meiryo UI" panose="020B0604030504040204" pitchFamily="50" charset="-128"/>
                          <a:ea typeface="Meiryo UI" panose="020B0604030504040204" pitchFamily="50" charset="-128"/>
                          <a:cs typeface="Meiryo UI" panose="020B0604030504040204" pitchFamily="50" charset="-128"/>
                        </a:rPr>
                        <a:t>中期経営計画の見直しを</a:t>
                      </a:r>
                      <a:r>
                        <a:rPr lang="ja-JP" altLang="en-US" sz="1000" strike="noStrike"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令和</a:t>
                      </a:r>
                      <a:r>
                        <a:rPr lang="en-US" altLang="ja-JP" sz="1000" strike="noStrike"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7</a:t>
                      </a:r>
                      <a:r>
                        <a:rPr lang="ja-JP" altLang="en-US" sz="1000" strike="noStrike"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年度末までに</a:t>
                      </a:r>
                      <a:r>
                        <a:rPr lang="ja-JP" altLang="en-US" sz="1000" kern="100" dirty="0">
                          <a:solidFill>
                            <a:schemeClr val="tx1"/>
                          </a:solidFill>
                          <a:effectLst/>
                          <a:highlight>
                            <a:srgbClr val="FFFFFF"/>
                          </a:highlight>
                          <a:latin typeface="Meiryo UI" panose="020B0604030504040204" pitchFamily="50" charset="-128"/>
                          <a:ea typeface="Meiryo UI" panose="020B0604030504040204" pitchFamily="50" charset="-128"/>
                          <a:cs typeface="Meiryo UI" panose="020B0604030504040204" pitchFamily="50" charset="-128"/>
                        </a:rPr>
                        <a:t>行う</a:t>
                      </a:r>
                      <a:endParaRPr lang="en-US" altLang="ja-JP" sz="1000" kern="100" dirty="0">
                        <a:solidFill>
                          <a:schemeClr val="tx1"/>
                        </a:solidFill>
                        <a:effectLst/>
                        <a:highlight>
                          <a:srgbClr val="FFFFFF"/>
                        </a:highlight>
                        <a:latin typeface="Meiryo UI" panose="020B0604030504040204" pitchFamily="50" charset="-128"/>
                        <a:ea typeface="Meiryo UI" panose="020B0604030504040204" pitchFamily="50" charset="-128"/>
                        <a:cs typeface="Meiryo UI" panose="020B0604030504040204" pitchFamily="50" charset="-128"/>
                      </a:endParaRPr>
                    </a:p>
                    <a:p>
                      <a:pPr marL="144000" marR="0" lvl="0" indent="-72000" algn="just" defTabSz="914400" rtl="0" eaLnBrk="1" fontAlgn="auto" latinLnBrk="0" hangingPunct="1">
                        <a:lnSpc>
                          <a:spcPts val="1500"/>
                        </a:lnSpc>
                        <a:spcBef>
                          <a:spcPts val="0"/>
                        </a:spcBef>
                        <a:spcAft>
                          <a:spcPts val="0"/>
                        </a:spcAft>
                        <a:buClrTx/>
                        <a:buSzTx/>
                        <a:buFontTx/>
                        <a:buNone/>
                        <a:tabLst/>
                        <a:defRPr/>
                      </a:pPr>
                      <a:r>
                        <a:rPr lang="ja-JP" altLang="en-US"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・引き続き、市場活性化に向けた取組みを進め収益の向上を図る</a:t>
                      </a:r>
                    </a:p>
                  </a:txBody>
                  <a:tcPr marL="52196" marR="5219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98060132"/>
                  </a:ext>
                </a:extLst>
              </a:tr>
            </a:tbl>
          </a:graphicData>
        </a:graphic>
      </p:graphicFrame>
      <p:sp>
        <p:nvSpPr>
          <p:cNvPr id="5" name="正方形/長方形 4"/>
          <p:cNvSpPr>
            <a:spLocks noChangeArrowheads="1"/>
          </p:cNvSpPr>
          <p:nvPr/>
        </p:nvSpPr>
        <p:spPr bwMode="auto">
          <a:xfrm>
            <a:off x="179512" y="435442"/>
            <a:ext cx="317747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lang="en-US" altLang="ja-JP"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ⅰ</a:t>
            </a:r>
            <a:r>
              <a:rPr kumimoji="1" lang="ja-JP" altLang="en-US"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今後の方向性　</a:t>
            </a:r>
            <a:r>
              <a:rPr kumimoji="1" lang="en-US" altLang="ja-JP"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民営化 </a:t>
            </a:r>
            <a:r>
              <a:rPr kumimoji="1" lang="en-US" altLang="ja-JP"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endParaRPr kumimoji="1" lang="ja-JP" altLang="ja-JP"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正方形/長方形 6"/>
          <p:cNvSpPr/>
          <p:nvPr/>
        </p:nvSpPr>
        <p:spPr>
          <a:xfrm>
            <a:off x="26495" y="44333"/>
            <a:ext cx="8136904"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Ⅲ</a:t>
            </a:r>
            <a:r>
              <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出資法人等の改革</a:t>
            </a:r>
            <a:endParaRPr kumimoji="1" lang="en-US" altLang="ja-JP"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2" name="直線コネクタ 11"/>
          <p:cNvCxnSpPr/>
          <p:nvPr/>
        </p:nvCxnSpPr>
        <p:spPr>
          <a:xfrm>
            <a:off x="179512" y="404664"/>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3" name="スライド番号プレースホルダー 2">
            <a:extLst>
              <a:ext uri="{FF2B5EF4-FFF2-40B4-BE49-F238E27FC236}">
                <a16:creationId xmlns:a16="http://schemas.microsoft.com/office/drawing/2014/main" id="{5E3CD69B-B504-4C34-9815-B297AE2E7BD8}"/>
              </a:ext>
            </a:extLst>
          </p:cNvPr>
          <p:cNvSpPr>
            <a:spLocks noGrp="1"/>
          </p:cNvSpPr>
          <p:nvPr>
            <p:ph type="sldNum" sz="quarter" idx="12"/>
          </p:nvPr>
        </p:nvSpPr>
        <p:spPr/>
        <p:txBody>
          <a:bodyPr/>
          <a:lstStyle/>
          <a:p>
            <a:fld id="{7791D223-6A27-4327-8087-FA06212A7E85}" type="slidenum">
              <a:rPr lang="ja-JP" altLang="en-US" smtClean="0"/>
              <a:pPr/>
              <a:t>48</a:t>
            </a:fld>
            <a:endParaRPr lang="ja-JP" altLang="en-US" dirty="0"/>
          </a:p>
        </p:txBody>
      </p:sp>
    </p:spTree>
    <p:extLst>
      <p:ext uri="{BB962C8B-B14F-4D97-AF65-F5344CB8AC3E}">
        <p14:creationId xmlns:p14="http://schemas.microsoft.com/office/powerpoint/2010/main" val="5641806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18510" y="323655"/>
            <a:ext cx="9162510" cy="369332"/>
          </a:xfrm>
          <a:prstGeom prst="rect">
            <a:avLst/>
          </a:prstGeom>
        </p:spPr>
        <p:txBody>
          <a:bodyPr wrap="square">
            <a:spAutoFit/>
          </a:bodyPr>
          <a:lstStyle/>
          <a:p>
            <a:r>
              <a:rPr lang="ja-JP" altLang="en-US" dirty="0">
                <a:solidFill>
                  <a:prstClr val="black"/>
                </a:solidFill>
                <a:latin typeface="メイリオ" panose="020B0604030504040204" pitchFamily="50" charset="-128"/>
                <a:ea typeface="メイリオ" panose="020B0604030504040204" pitchFamily="50" charset="-128"/>
                <a:cs typeface="Meiryo UI" panose="020B0604030504040204" pitchFamily="50" charset="-128"/>
              </a:rPr>
              <a:t>（１）現状認識</a:t>
            </a:r>
          </a:p>
        </p:txBody>
      </p:sp>
      <p:cxnSp>
        <p:nvCxnSpPr>
          <p:cNvPr id="4" name="直線コネクタ 3"/>
          <p:cNvCxnSpPr/>
          <p:nvPr/>
        </p:nvCxnSpPr>
        <p:spPr>
          <a:xfrm>
            <a:off x="255881" y="6039290"/>
            <a:ext cx="86409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直線コネクタ 8">
            <a:extLst>
              <a:ext uri="{FF2B5EF4-FFF2-40B4-BE49-F238E27FC236}">
                <a16:creationId xmlns:a16="http://schemas.microsoft.com/office/drawing/2014/main" id="{09AE7672-4F11-4E28-83FC-801F815F1EF0}"/>
              </a:ext>
            </a:extLst>
          </p:cNvPr>
          <p:cNvCxnSpPr/>
          <p:nvPr/>
        </p:nvCxnSpPr>
        <p:spPr>
          <a:xfrm>
            <a:off x="183873" y="683695"/>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8" name="正方形/長方形 7">
            <a:extLst>
              <a:ext uri="{FF2B5EF4-FFF2-40B4-BE49-F238E27FC236}">
                <a16:creationId xmlns:a16="http://schemas.microsoft.com/office/drawing/2014/main" id="{30C33538-BCA9-48BD-AFFB-FD48A554CC87}"/>
              </a:ext>
            </a:extLst>
          </p:cNvPr>
          <p:cNvSpPr/>
          <p:nvPr/>
        </p:nvSpPr>
        <p:spPr>
          <a:xfrm>
            <a:off x="183873" y="908720"/>
            <a:ext cx="8798617" cy="3539430"/>
          </a:xfrm>
          <a:prstGeom prst="rect">
            <a:avLst/>
          </a:prstGeom>
        </p:spPr>
        <p:txBody>
          <a:bodyPr wrap="square">
            <a:spAutoFit/>
          </a:bodyPr>
          <a:lstStyle/>
          <a:p>
            <a:pPr marL="174625" indent="-174625"/>
            <a:r>
              <a:rPr lang="ja-JP" altLang="en-US" sz="1600" dirty="0">
                <a:latin typeface="メイリオ" panose="020B0604030504040204" pitchFamily="50" charset="-128"/>
                <a:ea typeface="メイリオ" panose="020B0604030504040204" pitchFamily="50" charset="-128"/>
                <a:cs typeface="Meiryo UI" panose="020B0604030504040204" pitchFamily="50" charset="-128"/>
              </a:rPr>
              <a:t>○　人口減少・高齢化の同時進行、低所得層の増加などの課題が浮き彫りになる中、大阪の成長の実現と安全・安心の確保を同時に図っていかなければなりません。</a:t>
            </a:r>
            <a:br>
              <a:rPr lang="ja-JP" altLang="en-US" sz="1600" dirty="0">
                <a:latin typeface="メイリオ" panose="020B0604030504040204" pitchFamily="50" charset="-128"/>
                <a:ea typeface="メイリオ" panose="020B0604030504040204" pitchFamily="50" charset="-128"/>
                <a:cs typeface="Meiryo UI" panose="020B0604030504040204" pitchFamily="50" charset="-128"/>
              </a:rPr>
            </a:br>
            <a:r>
              <a:rPr lang="ja-JP" altLang="en-US" sz="1600" dirty="0">
                <a:latin typeface="メイリオ" panose="020B0604030504040204" pitchFamily="50" charset="-128"/>
                <a:ea typeface="メイリオ" panose="020B0604030504040204" pitchFamily="50" charset="-128"/>
                <a:cs typeface="Meiryo UI" panose="020B0604030504040204" pitchFamily="50" charset="-128"/>
              </a:rPr>
              <a:t> 　また、</a:t>
            </a:r>
            <a:r>
              <a:rPr lang="en-US" altLang="ja-JP" sz="1600" dirty="0">
                <a:latin typeface="メイリオ" panose="020B0604030504040204" pitchFamily="50" charset="-128"/>
                <a:ea typeface="メイリオ" panose="020B0604030504040204" pitchFamily="50" charset="-128"/>
                <a:cs typeface="Meiryo UI" panose="020B0604030504040204" pitchFamily="50" charset="-128"/>
              </a:rPr>
              <a:t>2025</a:t>
            </a:r>
            <a:r>
              <a:rPr lang="ja-JP" altLang="en-US" sz="1600" dirty="0">
                <a:latin typeface="メイリオ" panose="020B0604030504040204" pitchFamily="50" charset="-128"/>
                <a:ea typeface="メイリオ" panose="020B0604030504040204" pitchFamily="50" charset="-128"/>
                <a:cs typeface="Meiryo UI" panose="020B0604030504040204" pitchFamily="50" charset="-128"/>
              </a:rPr>
              <a:t>年大阪・関西万博のインパクトを最大限に活かした、さらなる大阪の成長・飛躍に向けた土台づくりにも取り組んでいく必要があります。</a:t>
            </a:r>
          </a:p>
          <a:p>
            <a:pPr marL="174625" indent="-174625"/>
            <a:endParaRPr lang="en-US" altLang="ja-JP" sz="1600" i="1" dirty="0">
              <a:latin typeface="メイリオ" panose="020B0604030504040204" pitchFamily="50" charset="-128"/>
              <a:ea typeface="メイリオ" panose="020B0604030504040204" pitchFamily="50" charset="-128"/>
              <a:cs typeface="Meiryo UI" panose="020B0604030504040204" pitchFamily="50" charset="-128"/>
            </a:endParaRPr>
          </a:p>
          <a:p>
            <a:pPr marL="174625" indent="-174625"/>
            <a:r>
              <a:rPr lang="ja-JP" altLang="en-US" sz="1600" dirty="0">
                <a:latin typeface="メイリオ" panose="020B0604030504040204" pitchFamily="50" charset="-128"/>
                <a:ea typeface="メイリオ" panose="020B0604030504040204" pitchFamily="50" charset="-128"/>
                <a:cs typeface="Meiryo UI" panose="020B0604030504040204" pitchFamily="50" charset="-128"/>
              </a:rPr>
              <a:t>○　このため、府は財政規律を堅持し、課題に的確に対応しうる行財政運営体制の確立に取り組んでいます。</a:t>
            </a:r>
            <a:endParaRPr lang="en-US" altLang="ja-JP" sz="1600" dirty="0">
              <a:latin typeface="メイリオ" panose="020B0604030504040204" pitchFamily="50" charset="-128"/>
              <a:ea typeface="メイリオ" panose="020B0604030504040204" pitchFamily="50" charset="-128"/>
              <a:cs typeface="Meiryo UI" panose="020B0604030504040204" pitchFamily="50" charset="-128"/>
            </a:endParaRPr>
          </a:p>
          <a:p>
            <a:pPr marL="174625" indent="-174625"/>
            <a:endParaRPr lang="en-US" altLang="ja-JP" sz="1600" dirty="0">
              <a:latin typeface="メイリオ" panose="020B0604030504040204" pitchFamily="50" charset="-128"/>
              <a:ea typeface="メイリオ" panose="020B0604030504040204" pitchFamily="50" charset="-128"/>
              <a:cs typeface="Meiryo UI" panose="020B0604030504040204" pitchFamily="50" charset="-128"/>
            </a:endParaRPr>
          </a:p>
          <a:p>
            <a:pPr marL="174625" indent="-174625"/>
            <a:r>
              <a:rPr lang="ja-JP" altLang="en-US" sz="1600" dirty="0">
                <a:latin typeface="メイリオ" panose="020B0604030504040204" pitchFamily="50" charset="-128"/>
                <a:ea typeface="メイリオ" panose="020B0604030504040204" pitchFamily="50" charset="-128"/>
                <a:cs typeface="Meiryo UI" panose="020B0604030504040204" pitchFamily="50" charset="-128"/>
              </a:rPr>
              <a:t>○　一方、社会においては、社会課題の解決に挑む企業の増加や個人の社会参加意欲の高まりに加え、デジタル技術の活用や働き方の見直しが一層進んでいます。</a:t>
            </a:r>
            <a:endParaRPr lang="en-US" altLang="ja-JP" sz="1600" dirty="0">
              <a:latin typeface="メイリオ" panose="020B0604030504040204" pitchFamily="50" charset="-128"/>
              <a:ea typeface="メイリオ" panose="020B0604030504040204" pitchFamily="50" charset="-128"/>
              <a:cs typeface="Meiryo UI" panose="020B0604030504040204" pitchFamily="50" charset="-128"/>
            </a:endParaRPr>
          </a:p>
          <a:p>
            <a:pPr marL="174625" indent="-174625"/>
            <a:endParaRPr lang="ja-JP" altLang="en-US" sz="1600" dirty="0">
              <a:latin typeface="メイリオ" panose="020B0604030504040204" pitchFamily="50" charset="-128"/>
              <a:ea typeface="メイリオ" panose="020B0604030504040204" pitchFamily="50" charset="-128"/>
              <a:cs typeface="Meiryo UI" panose="020B0604030504040204" pitchFamily="50" charset="-128"/>
            </a:endParaRPr>
          </a:p>
          <a:p>
            <a:pPr marL="174625" indent="-174625"/>
            <a:r>
              <a:rPr lang="ja-JP" altLang="en-US" sz="1600" dirty="0">
                <a:latin typeface="メイリオ" panose="020B0604030504040204" pitchFamily="50" charset="-128"/>
                <a:ea typeface="メイリオ" panose="020B0604030504040204" pitchFamily="50" charset="-128"/>
                <a:cs typeface="Meiryo UI" panose="020B0604030504040204" pitchFamily="50" charset="-128"/>
              </a:rPr>
              <a:t>○　今後も、持続可能な社会を構築</a:t>
            </a:r>
            <a:r>
              <a:rPr lang="en-US" altLang="ja-JP" sz="1600" baseline="30000" dirty="0">
                <a:latin typeface="メイリオ" panose="020B0604030504040204" pitchFamily="50" charset="-128"/>
                <a:ea typeface="メイリオ" panose="020B0604030504040204" pitchFamily="50" charset="-128"/>
                <a:cs typeface="Meiryo UI" panose="020B0604030504040204" pitchFamily="50" charset="-128"/>
              </a:rPr>
              <a:t>*1</a:t>
            </a:r>
            <a:r>
              <a:rPr lang="ja-JP" altLang="en-US" sz="1600" dirty="0">
                <a:latin typeface="メイリオ" panose="020B0604030504040204" pitchFamily="50" charset="-128"/>
                <a:ea typeface="メイリオ" panose="020B0604030504040204" pitchFamily="50" charset="-128"/>
                <a:cs typeface="Meiryo UI" panose="020B0604030504040204" pitchFamily="50" charset="-128"/>
              </a:rPr>
              <a:t>していくため、府は、府民・企業・市町村・国との連携を一層深め、社会全体で課題解決する「起点」としての役割を果たすとともに、新たな技術も活用し、従来の手法や発想に捉われない行政経営を行っていく必要があります。</a:t>
            </a:r>
            <a:endParaRPr lang="en-US" altLang="ja-JP" sz="1600" strike="sngStrike" dirty="0">
              <a:latin typeface="メイリオ" panose="020B0604030504040204" pitchFamily="50" charset="-128"/>
              <a:ea typeface="メイリオ" panose="020B0604030504040204" pitchFamily="50" charset="-128"/>
              <a:cs typeface="Meiryo UI" panose="020B0604030504040204" pitchFamily="50" charset="-128"/>
            </a:endParaRPr>
          </a:p>
        </p:txBody>
      </p:sp>
      <p:sp>
        <p:nvSpPr>
          <p:cNvPr id="10" name="正方形/長方形 9">
            <a:extLst>
              <a:ext uri="{FF2B5EF4-FFF2-40B4-BE49-F238E27FC236}">
                <a16:creationId xmlns:a16="http://schemas.microsoft.com/office/drawing/2014/main" id="{9735EF2F-2263-48F7-B374-8296E468F36D}"/>
              </a:ext>
            </a:extLst>
          </p:cNvPr>
          <p:cNvSpPr/>
          <p:nvPr/>
        </p:nvSpPr>
        <p:spPr>
          <a:xfrm>
            <a:off x="260286" y="6129300"/>
            <a:ext cx="8640960" cy="584775"/>
          </a:xfrm>
          <a:prstGeom prst="rect">
            <a:avLst/>
          </a:prstGeom>
        </p:spPr>
        <p:txBody>
          <a:bodyPr wrap="square">
            <a:spAutoFit/>
          </a:bodyPr>
          <a:lstStyle/>
          <a:p>
            <a:pPr marL="174625" indent="-174625"/>
            <a:r>
              <a:rPr lang="en-US" altLang="ja-JP" sz="800" dirty="0">
                <a:latin typeface="メイリオ" panose="020B0604030504040204" pitchFamily="50" charset="-128"/>
                <a:ea typeface="メイリオ" panose="020B0604030504040204" pitchFamily="50" charset="-128"/>
                <a:cs typeface="Meiryo UI" panose="020B0604030504040204" pitchFamily="50" charset="-128"/>
              </a:rPr>
              <a:t>(*1)</a:t>
            </a:r>
            <a:r>
              <a:rPr lang="ja-JP" altLang="en-US" sz="800" dirty="0">
                <a:latin typeface="メイリオ" panose="020B0604030504040204" pitchFamily="50" charset="-128"/>
                <a:ea typeface="メイリオ" panose="020B0604030504040204" pitchFamily="50" charset="-128"/>
                <a:cs typeface="Meiryo UI" panose="020B0604030504040204" pitchFamily="50" charset="-128"/>
              </a:rPr>
              <a:t>　府は</a:t>
            </a:r>
            <a:r>
              <a:rPr lang="en-US" altLang="ja-JP" sz="800" dirty="0">
                <a:latin typeface="メイリオ" panose="020B0604030504040204" pitchFamily="50" charset="-128"/>
                <a:ea typeface="メイリオ" panose="020B0604030504040204" pitchFamily="50" charset="-128"/>
                <a:cs typeface="Meiryo UI" panose="020B0604030504040204" pitchFamily="50" charset="-128"/>
              </a:rPr>
              <a:t>2025</a:t>
            </a:r>
            <a:r>
              <a:rPr lang="ja-JP" altLang="en-US" sz="800" dirty="0">
                <a:latin typeface="メイリオ" panose="020B0604030504040204" pitchFamily="50" charset="-128"/>
                <a:ea typeface="メイリオ" panose="020B0604030504040204" pitchFamily="50" charset="-128"/>
                <a:cs typeface="Meiryo UI" panose="020B0604030504040204" pitchFamily="50" charset="-128"/>
              </a:rPr>
              <a:t>年大阪・関西万博の開催都市として、先頭に立って</a:t>
            </a:r>
            <a:r>
              <a:rPr lang="en-US" altLang="ja-JP" sz="800" dirty="0">
                <a:latin typeface="メイリオ" panose="020B0604030504040204" pitchFamily="50" charset="-128"/>
                <a:ea typeface="メイリオ" panose="020B0604030504040204" pitchFamily="50" charset="-128"/>
                <a:cs typeface="Meiryo UI" panose="020B0604030504040204" pitchFamily="50" charset="-128"/>
              </a:rPr>
              <a:t>SDGs</a:t>
            </a:r>
            <a:r>
              <a:rPr lang="ja-JP" altLang="en-US" sz="800" dirty="0">
                <a:latin typeface="メイリオ" panose="020B0604030504040204" pitchFamily="50" charset="-128"/>
                <a:ea typeface="メイリオ" panose="020B0604030504040204" pitchFamily="50" charset="-128"/>
                <a:cs typeface="Meiryo UI" panose="020B0604030504040204" pitchFamily="50" charset="-128"/>
              </a:rPr>
              <a:t>の達成に貢献する「</a:t>
            </a:r>
            <a:r>
              <a:rPr lang="en-US" altLang="ja-JP" sz="800" dirty="0">
                <a:latin typeface="メイリオ" panose="020B0604030504040204" pitchFamily="50" charset="-128"/>
                <a:ea typeface="メイリオ" panose="020B0604030504040204" pitchFamily="50" charset="-128"/>
                <a:cs typeface="Meiryo UI" panose="020B0604030504040204" pitchFamily="50" charset="-128"/>
              </a:rPr>
              <a:t>SDGs</a:t>
            </a:r>
            <a:r>
              <a:rPr lang="ja-JP" altLang="en-US" sz="800" dirty="0">
                <a:latin typeface="メイリオ" panose="020B0604030504040204" pitchFamily="50" charset="-128"/>
                <a:ea typeface="メイリオ" panose="020B0604030504040204" pitchFamily="50" charset="-128"/>
                <a:cs typeface="Meiryo UI" panose="020B0604030504040204" pitchFamily="50" charset="-128"/>
              </a:rPr>
              <a:t>先進都市」をめざしている。</a:t>
            </a:r>
            <a:endParaRPr lang="en-US" altLang="ja-JP" sz="1050" dirty="0">
              <a:latin typeface="メイリオ" panose="020B0604030504040204" pitchFamily="50" charset="-128"/>
              <a:ea typeface="メイリオ" panose="020B0604030504040204" pitchFamily="50" charset="-128"/>
              <a:cs typeface="Meiryo UI" panose="020B0604030504040204" pitchFamily="50" charset="-128"/>
            </a:endParaRPr>
          </a:p>
          <a:p>
            <a:pPr marL="174625" indent="-174625"/>
            <a:r>
              <a:rPr lang="ja-JP" altLang="en-US" sz="800" dirty="0">
                <a:latin typeface="メイリオ" panose="020B0604030504040204" pitchFamily="50" charset="-128"/>
                <a:ea typeface="メイリオ" panose="020B0604030504040204" pitchFamily="50" charset="-128"/>
                <a:cs typeface="Meiryo UI" panose="020B0604030504040204" pitchFamily="50" charset="-128"/>
              </a:rPr>
              <a:t>　　　</a:t>
            </a:r>
            <a:r>
              <a:rPr lang="en-US" altLang="ja-JP" sz="800" dirty="0">
                <a:latin typeface="メイリオ" panose="020B0604030504040204" pitchFamily="50" charset="-128"/>
                <a:ea typeface="メイリオ" panose="020B0604030504040204" pitchFamily="50" charset="-128"/>
                <a:cs typeface="Meiryo UI" panose="020B0604030504040204" pitchFamily="50" charset="-128"/>
              </a:rPr>
              <a:t>SDGs</a:t>
            </a:r>
            <a:r>
              <a:rPr lang="ja-JP" altLang="en-US" sz="800" dirty="0">
                <a:latin typeface="メイリオ" panose="020B0604030504040204" pitchFamily="50" charset="-128"/>
                <a:ea typeface="メイリオ" panose="020B0604030504040204" pitchFamily="50" charset="-128"/>
                <a:cs typeface="Meiryo UI" panose="020B0604030504040204" pitchFamily="50" charset="-128"/>
              </a:rPr>
              <a:t>とは、</a:t>
            </a:r>
            <a:r>
              <a:rPr lang="en-US" altLang="ja-JP" sz="800" dirty="0">
                <a:latin typeface="メイリオ" panose="020B0604030504040204" pitchFamily="50" charset="-128"/>
                <a:ea typeface="メイリオ" panose="020B0604030504040204" pitchFamily="50" charset="-128"/>
                <a:cs typeface="Meiryo UI" panose="020B0604030504040204" pitchFamily="50" charset="-128"/>
              </a:rPr>
              <a:t>2015</a:t>
            </a:r>
            <a:r>
              <a:rPr lang="ja-JP" altLang="en-US" sz="800" dirty="0">
                <a:latin typeface="メイリオ" panose="020B0604030504040204" pitchFamily="50" charset="-128"/>
                <a:ea typeface="メイリオ" panose="020B0604030504040204" pitchFamily="50" charset="-128"/>
                <a:cs typeface="Meiryo UI" panose="020B0604030504040204" pitchFamily="50" charset="-128"/>
              </a:rPr>
              <a:t>年の国連持続可能な開発サミットで採択された「持続可能な開発のための</a:t>
            </a:r>
            <a:r>
              <a:rPr lang="en-US" altLang="ja-JP" sz="800" dirty="0">
                <a:latin typeface="メイリオ" panose="020B0604030504040204" pitchFamily="50" charset="-128"/>
                <a:ea typeface="メイリオ" panose="020B0604030504040204" pitchFamily="50" charset="-128"/>
                <a:cs typeface="Meiryo UI" panose="020B0604030504040204" pitchFamily="50" charset="-128"/>
              </a:rPr>
              <a:t>2030</a:t>
            </a:r>
            <a:r>
              <a:rPr lang="ja-JP" altLang="en-US" sz="800" dirty="0">
                <a:latin typeface="メイリオ" panose="020B0604030504040204" pitchFamily="50" charset="-128"/>
                <a:ea typeface="メイリオ" panose="020B0604030504040204" pitchFamily="50" charset="-128"/>
                <a:cs typeface="Meiryo UI" panose="020B0604030504040204" pitchFamily="50" charset="-128"/>
              </a:rPr>
              <a:t>アジェンダ」で設定された国際目標。</a:t>
            </a:r>
            <a:endParaRPr lang="en-US" altLang="ja-JP" sz="800" dirty="0">
              <a:latin typeface="メイリオ" panose="020B0604030504040204" pitchFamily="50" charset="-128"/>
              <a:ea typeface="メイリオ" panose="020B0604030504040204" pitchFamily="50" charset="-128"/>
              <a:cs typeface="Meiryo UI" panose="020B0604030504040204" pitchFamily="50" charset="-128"/>
            </a:endParaRPr>
          </a:p>
          <a:p>
            <a:pPr marL="174625" indent="-174625"/>
            <a:r>
              <a:rPr lang="ja-JP" altLang="en-US" sz="800" dirty="0">
                <a:latin typeface="メイリオ" panose="020B0604030504040204" pitchFamily="50" charset="-128"/>
                <a:ea typeface="メイリオ" panose="020B0604030504040204" pitchFamily="50" charset="-128"/>
                <a:cs typeface="Meiryo UI" panose="020B0604030504040204" pitchFamily="50" charset="-128"/>
              </a:rPr>
              <a:t>　　　「誰一人取り残さない持続可能な世界の実現」に向け、大胆に変革していくことを基本理念に、経済・社会・環境の三側面から、持続的社会の実現に向け総合的に取り組んでいく</a:t>
            </a:r>
            <a:endParaRPr lang="en-US" altLang="ja-JP" sz="800" dirty="0">
              <a:latin typeface="メイリオ" panose="020B0604030504040204" pitchFamily="50" charset="-128"/>
              <a:ea typeface="メイリオ" panose="020B0604030504040204" pitchFamily="50" charset="-128"/>
              <a:cs typeface="Meiryo UI" panose="020B0604030504040204" pitchFamily="50" charset="-128"/>
            </a:endParaRPr>
          </a:p>
          <a:p>
            <a:pPr marL="174625" indent="-174625"/>
            <a:r>
              <a:rPr lang="ja-JP" altLang="en-US" sz="800" dirty="0">
                <a:latin typeface="メイリオ" panose="020B0604030504040204" pitchFamily="50" charset="-128"/>
                <a:ea typeface="メイリオ" panose="020B0604030504040204" pitchFamily="50" charset="-128"/>
                <a:cs typeface="Meiryo UI" panose="020B0604030504040204" pitchFamily="50" charset="-128"/>
              </a:rPr>
              <a:t>　　　こととしている。</a:t>
            </a:r>
            <a:endParaRPr lang="en-US" altLang="ja-JP" sz="800" dirty="0">
              <a:latin typeface="メイリオ" panose="020B0604030504040204" pitchFamily="50" charset="-128"/>
              <a:ea typeface="メイリオ" panose="020B0604030504040204" pitchFamily="50" charset="-128"/>
              <a:cs typeface="Meiryo UI" panose="020B0604030504040204" pitchFamily="50" charset="-128"/>
            </a:endParaRPr>
          </a:p>
        </p:txBody>
      </p:sp>
      <p:sp>
        <p:nvSpPr>
          <p:cNvPr id="2" name="スライド番号プレースホルダー 1">
            <a:extLst>
              <a:ext uri="{FF2B5EF4-FFF2-40B4-BE49-F238E27FC236}">
                <a16:creationId xmlns:a16="http://schemas.microsoft.com/office/drawing/2014/main" id="{0B97F89F-0A01-4DDB-B5F0-58177A606071}"/>
              </a:ext>
            </a:extLst>
          </p:cNvPr>
          <p:cNvSpPr>
            <a:spLocks noGrp="1"/>
          </p:cNvSpPr>
          <p:nvPr>
            <p:ph type="sldNum" sz="quarter" idx="12"/>
          </p:nvPr>
        </p:nvSpPr>
        <p:spPr/>
        <p:txBody>
          <a:bodyPr/>
          <a:lstStyle/>
          <a:p>
            <a:fld id="{7791D223-6A27-4327-8087-FA06212A7E85}" type="slidenum">
              <a:rPr lang="ja-JP" altLang="en-US" smtClean="0"/>
              <a:pPr/>
              <a:t>4</a:t>
            </a:fld>
            <a:endParaRPr lang="ja-JP" altLang="en-US" dirty="0"/>
          </a:p>
        </p:txBody>
      </p:sp>
    </p:spTree>
    <p:extLst>
      <p:ext uri="{BB962C8B-B14F-4D97-AF65-F5344CB8AC3E}">
        <p14:creationId xmlns:p14="http://schemas.microsoft.com/office/powerpoint/2010/main" val="416885868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表 12"/>
          <p:cNvGraphicFramePr>
            <a:graphicFrameLocks noGrp="1"/>
          </p:cNvGraphicFramePr>
          <p:nvPr>
            <p:extLst>
              <p:ext uri="{D42A27DB-BD31-4B8C-83A1-F6EECF244321}">
                <p14:modId xmlns:p14="http://schemas.microsoft.com/office/powerpoint/2010/main" val="1327704306"/>
              </p:ext>
            </p:extLst>
          </p:nvPr>
        </p:nvGraphicFramePr>
        <p:xfrm>
          <a:off x="179512" y="1136694"/>
          <a:ext cx="8794222" cy="4408974"/>
        </p:xfrm>
        <a:graphic>
          <a:graphicData uri="http://schemas.openxmlformats.org/drawingml/2006/table">
            <a:tbl>
              <a:tblPr firstRow="1" firstCol="1" bandRow="1">
                <a:tableStyleId>{BC89EF96-8CEA-46FF-86C4-4CE0E7609802}</a:tableStyleId>
              </a:tblPr>
              <a:tblGrid>
                <a:gridCol w="1377153">
                  <a:extLst>
                    <a:ext uri="{9D8B030D-6E8A-4147-A177-3AD203B41FA5}">
                      <a16:colId xmlns:a16="http://schemas.microsoft.com/office/drawing/2014/main" val="20000"/>
                    </a:ext>
                  </a:extLst>
                </a:gridCol>
                <a:gridCol w="2250250">
                  <a:extLst>
                    <a:ext uri="{9D8B030D-6E8A-4147-A177-3AD203B41FA5}">
                      <a16:colId xmlns:a16="http://schemas.microsoft.com/office/drawing/2014/main" val="20001"/>
                    </a:ext>
                  </a:extLst>
                </a:gridCol>
                <a:gridCol w="2925325">
                  <a:extLst>
                    <a:ext uri="{9D8B030D-6E8A-4147-A177-3AD203B41FA5}">
                      <a16:colId xmlns:a16="http://schemas.microsoft.com/office/drawing/2014/main" val="20002"/>
                    </a:ext>
                  </a:extLst>
                </a:gridCol>
                <a:gridCol w="2241494">
                  <a:extLst>
                    <a:ext uri="{9D8B030D-6E8A-4147-A177-3AD203B41FA5}">
                      <a16:colId xmlns:a16="http://schemas.microsoft.com/office/drawing/2014/main" val="20003"/>
                    </a:ext>
                  </a:extLst>
                </a:gridCol>
              </a:tblGrid>
              <a:tr h="268514">
                <a:tc>
                  <a:txBody>
                    <a:bodyPr/>
                    <a:lstStyle/>
                    <a:p>
                      <a:pPr algn="ctr">
                        <a:spcAft>
                          <a:spcPts val="0"/>
                        </a:spcAft>
                      </a:pPr>
                      <a:r>
                        <a:rPr lang="ja-JP" sz="1000"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法人名</a:t>
                      </a:r>
                    </a:p>
                  </a:txBody>
                  <a:tcPr marL="51362" marR="5136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marL="0" marR="0" lvl="0" indent="0" algn="ctr" defTabSz="914400" rtl="0" eaLnBrk="1" fontAlgn="base" latinLnBrk="0" hangingPunct="1">
                        <a:lnSpc>
                          <a:spcPts val="1500"/>
                        </a:lnSpc>
                        <a:spcBef>
                          <a:spcPct val="0"/>
                        </a:spcBef>
                        <a:spcAft>
                          <a:spcPct val="0"/>
                        </a:spcAft>
                        <a:buClrTx/>
                        <a:buSzTx/>
                        <a:buFontTx/>
                        <a:buNone/>
                        <a:tabLst/>
                        <a:defRPr/>
                      </a:pPr>
                      <a:r>
                        <a:rPr kumimoji="1" lang="ja-JP" altLang="en-US" sz="1000" b="1" kern="100" spc="-100" baseline="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令和</a:t>
                      </a:r>
                      <a:r>
                        <a:rPr kumimoji="1" lang="en-US" altLang="ja-JP" sz="1000" b="1" kern="100" spc="-100" baseline="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5</a:t>
                      </a:r>
                      <a:r>
                        <a:rPr kumimoji="1" lang="ja-JP" altLang="en-US" sz="1000" b="1" kern="100" spc="-100" baseline="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年度大阪府行政経営の</a:t>
                      </a:r>
                      <a:endParaRPr kumimoji="1" lang="en-US" altLang="ja-JP" sz="1000" b="1" kern="100" spc="-100" baseline="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ctr" defTabSz="914400" rtl="0" eaLnBrk="1" fontAlgn="base" latinLnBrk="0" hangingPunct="1">
                        <a:lnSpc>
                          <a:spcPts val="1500"/>
                        </a:lnSpc>
                        <a:spcBef>
                          <a:spcPct val="0"/>
                        </a:spcBef>
                        <a:spcAft>
                          <a:spcPct val="0"/>
                        </a:spcAft>
                        <a:buClrTx/>
                        <a:buSzTx/>
                        <a:buFontTx/>
                        <a:buNone/>
                        <a:tabLst/>
                        <a:defRPr/>
                      </a:pPr>
                      <a:r>
                        <a:rPr kumimoji="1" lang="ja-JP" altLang="en-US" sz="1000" b="1" kern="100" spc="-100" baseline="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取組みでの方向性</a:t>
                      </a:r>
                      <a:endParaRPr kumimoji="1" lang="en-US" altLang="ja-JP" sz="1000" b="1" kern="100" spc="-100" baseline="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51362" marR="5136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spcAft>
                          <a:spcPts val="0"/>
                        </a:spcAft>
                      </a:pPr>
                      <a:r>
                        <a:rPr lang="ja-JP" sz="1000"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経過・現状・課題</a:t>
                      </a:r>
                    </a:p>
                  </a:txBody>
                  <a:tcPr marL="51362" marR="5136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spcAft>
                          <a:spcPts val="0"/>
                        </a:spcAft>
                      </a:pPr>
                      <a:r>
                        <a:rPr lang="ja-JP" altLang="en-US" sz="1000"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今後</a:t>
                      </a:r>
                      <a:r>
                        <a:rPr lang="ja-JP" sz="1000"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の方向性</a:t>
                      </a:r>
                    </a:p>
                  </a:txBody>
                  <a:tcPr marL="51362" marR="5136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extLst>
                  <a:ext uri="{0D108BD9-81ED-4DB2-BD59-A6C34878D82A}">
                    <a16:rowId xmlns:a16="http://schemas.microsoft.com/office/drawing/2014/main" val="10000"/>
                  </a:ext>
                </a:extLst>
              </a:tr>
              <a:tr h="1605006">
                <a:tc rowSpan="3">
                  <a:txBody>
                    <a:bodyPr/>
                    <a:lstStyle/>
                    <a:p>
                      <a:pPr algn="just">
                        <a:spcAft>
                          <a:spcPts val="0"/>
                        </a:spcAft>
                      </a:pPr>
                      <a:r>
                        <a:rPr lang="ja-JP" altLang="en-US" sz="1000" kern="100" spc="-100" baseline="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大阪外環状鉄道（株）</a:t>
                      </a:r>
                      <a:endParaRPr lang="ja-JP" sz="1000" kern="100" spc="-100" baseline="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53934" marR="5393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3">
                  <a:txBody>
                    <a:bodyPr/>
                    <a:lstStyle/>
                    <a:p>
                      <a:pPr marL="266700" marR="0" lvl="0" indent="-266700" algn="just" defTabSz="914400" rtl="0" eaLnBrk="1" fontAlgn="auto" latinLnBrk="0" hangingPunct="1">
                        <a:lnSpc>
                          <a:spcPts val="1500"/>
                        </a:lnSpc>
                        <a:spcBef>
                          <a:spcPts val="0"/>
                        </a:spcBef>
                        <a:spcAft>
                          <a:spcPts val="0"/>
                        </a:spcAft>
                        <a:buClrTx/>
                        <a:buSzTx/>
                        <a:buFontTx/>
                        <a:buNone/>
                        <a:tabLst/>
                        <a:defRPr/>
                      </a:pPr>
                      <a:r>
                        <a:rPr lang="ja-JP" altLang="en-US" sz="1000" b="1"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○民営化</a:t>
                      </a:r>
                    </a:p>
                    <a:p>
                      <a:pPr marL="266700" marR="0" lvl="0" indent="-266700" algn="just" defTabSz="914400" rtl="0" eaLnBrk="1" fontAlgn="auto" latinLnBrk="0" hangingPunct="1">
                        <a:lnSpc>
                          <a:spcPts val="1500"/>
                        </a:lnSpc>
                        <a:spcBef>
                          <a:spcPts val="0"/>
                        </a:spcBef>
                        <a:spcAft>
                          <a:spcPts val="0"/>
                        </a:spcAft>
                        <a:buClrTx/>
                        <a:buSzTx/>
                        <a:buFontTx/>
                        <a:buNone/>
                        <a:tabLst/>
                        <a:defRPr/>
                      </a:pPr>
                      <a:r>
                        <a:rPr lang="ja-JP" altLang="en-US" sz="10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・資本的関与について、借入金の完済時</a:t>
                      </a:r>
                      <a:endParaRPr lang="en-US" altLang="ja-JP" sz="10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266700" marR="0" lvl="0" indent="-266700" algn="just" defTabSz="914400" rtl="0" eaLnBrk="1" fontAlgn="auto" latinLnBrk="0" hangingPunct="1">
                        <a:lnSpc>
                          <a:spcPts val="1500"/>
                        </a:lnSpc>
                        <a:spcBef>
                          <a:spcPts val="0"/>
                        </a:spcBef>
                        <a:spcAft>
                          <a:spcPts val="0"/>
                        </a:spcAft>
                        <a:buClrTx/>
                        <a:buSzTx/>
                        <a:buFontTx/>
                        <a:buNone/>
                        <a:tabLst/>
                        <a:defRPr/>
                      </a:pPr>
                      <a:r>
                        <a:rPr lang="ja-JP" altLang="en-US" sz="10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に株式の売却が行えるよう見直しを進</a:t>
                      </a:r>
                      <a:endParaRPr lang="en-US" altLang="ja-JP" sz="10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266700" marR="0" lvl="0" indent="-266700" algn="just" defTabSz="914400" rtl="0" eaLnBrk="1" fontAlgn="auto" latinLnBrk="0" hangingPunct="1">
                        <a:lnSpc>
                          <a:spcPts val="1500"/>
                        </a:lnSpc>
                        <a:spcBef>
                          <a:spcPts val="0"/>
                        </a:spcBef>
                        <a:spcAft>
                          <a:spcPts val="0"/>
                        </a:spcAft>
                        <a:buClrTx/>
                        <a:buSzTx/>
                        <a:buFontTx/>
                        <a:buNone/>
                        <a:tabLst/>
                        <a:defRPr/>
                      </a:pPr>
                      <a:r>
                        <a:rPr lang="ja-JP" altLang="en-US" sz="10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める</a:t>
                      </a:r>
                    </a:p>
                  </a:txBody>
                  <a:tcPr marL="53934" marR="5393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3">
                  <a:txBody>
                    <a:bodyPr/>
                    <a:lstStyle/>
                    <a:p>
                      <a:pPr marL="401320" indent="-401320" algn="just">
                        <a:lnSpc>
                          <a:spcPts val="1500"/>
                        </a:lnSpc>
                        <a:spcAft>
                          <a:spcPts val="0"/>
                        </a:spcAft>
                      </a:pPr>
                      <a:r>
                        <a:rPr lang="en-US" altLang="ja-JP" sz="1000" b="1" u="none"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000" b="1" u="none"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経過・現状</a:t>
                      </a:r>
                      <a:r>
                        <a:rPr lang="en-US" altLang="ja-JP" sz="1000" b="1" u="none"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p>
                    <a:p>
                      <a:pPr marL="266400" indent="-266400" algn="just">
                        <a:lnSpc>
                          <a:spcPts val="1500"/>
                        </a:lnSpc>
                        <a:spcBef>
                          <a:spcPts val="0"/>
                        </a:spcBef>
                        <a:spcAft>
                          <a:spcPts val="0"/>
                        </a:spcAft>
                      </a:pPr>
                      <a:r>
                        <a:rPr lang="en-US" altLang="ja-JP" sz="1000" u="none"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1000" u="none"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事業計画に基づき、平成</a:t>
                      </a:r>
                      <a:r>
                        <a:rPr lang="en-US" altLang="ja-JP" sz="1000" u="none"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30</a:t>
                      </a:r>
                      <a:r>
                        <a:rPr lang="ja-JP" altLang="en-US" sz="1000" u="none"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年度末に全線開業</a:t>
                      </a:r>
                      <a:endParaRPr lang="en-US" altLang="ja-JP" sz="1000" u="none"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266400" indent="-266400" algn="just">
                        <a:lnSpc>
                          <a:spcPts val="1500"/>
                        </a:lnSpc>
                        <a:spcBef>
                          <a:spcPts val="0"/>
                        </a:spcBef>
                        <a:spcAft>
                          <a:spcPts val="0"/>
                        </a:spcAft>
                      </a:pPr>
                      <a:endParaRPr lang="en-US" altLang="ja-JP" sz="1000" u="none"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266400" indent="-266400" algn="just">
                        <a:lnSpc>
                          <a:spcPts val="1500"/>
                        </a:lnSpc>
                        <a:spcBef>
                          <a:spcPts val="0"/>
                        </a:spcBef>
                        <a:spcAft>
                          <a:spcPts val="0"/>
                        </a:spcAft>
                      </a:pPr>
                      <a:r>
                        <a:rPr lang="ja-JP" altLang="en-US" sz="1000" u="none"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○開業後、令和</a:t>
                      </a:r>
                      <a:r>
                        <a:rPr lang="en-US" altLang="ja-JP" sz="1000" u="none"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a:t>
                      </a:r>
                      <a:r>
                        <a:rPr lang="ja-JP" altLang="en-US" sz="1000" u="none"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年度末まで家屋補償及び環境アセ</a:t>
                      </a:r>
                      <a:endParaRPr lang="en-US" altLang="ja-JP" sz="1000" u="none"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266400" indent="-266400" algn="just">
                        <a:lnSpc>
                          <a:spcPts val="1500"/>
                        </a:lnSpc>
                        <a:spcBef>
                          <a:spcPts val="0"/>
                        </a:spcBef>
                        <a:spcAft>
                          <a:spcPts val="0"/>
                        </a:spcAft>
                      </a:pPr>
                      <a:r>
                        <a:rPr lang="en-US" altLang="ja-JP" sz="1000" u="none"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1000" u="none"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ス対応等の残事業を実施</a:t>
                      </a:r>
                      <a:endParaRPr lang="en-US" altLang="ja-JP" sz="1000" u="none"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266400" indent="-266400" algn="just">
                        <a:lnSpc>
                          <a:spcPts val="1500"/>
                        </a:lnSpc>
                        <a:spcBef>
                          <a:spcPts val="0"/>
                        </a:spcBef>
                        <a:spcAft>
                          <a:spcPts val="0"/>
                        </a:spcAft>
                      </a:pPr>
                      <a:endParaRPr lang="en-US" altLang="ja-JP" sz="1000" u="none"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266400" marR="0" lvl="0" indent="-266400" algn="just" defTabSz="914400" rtl="0" eaLnBrk="1" fontAlgn="auto" latinLnBrk="0" hangingPunct="1">
                        <a:lnSpc>
                          <a:spcPts val="1500"/>
                        </a:lnSpc>
                        <a:spcBef>
                          <a:spcPts val="0"/>
                        </a:spcBef>
                        <a:spcAft>
                          <a:spcPts val="0"/>
                        </a:spcAft>
                        <a:buClrTx/>
                        <a:buSzTx/>
                        <a:buFontTx/>
                        <a:buNone/>
                        <a:tabLst/>
                        <a:defRPr/>
                      </a:pPr>
                      <a:r>
                        <a:rPr lang="ja-JP" altLang="en-US" sz="1000" b="0" u="none"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○残事業完了後は、府の人的関与を終了し、府派遣</a:t>
                      </a:r>
                      <a:endParaRPr lang="en-US" altLang="ja-JP" sz="1000" b="0" u="none"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266400" marR="0" lvl="0" indent="-266400" algn="just" defTabSz="914400" rtl="0" eaLnBrk="1" fontAlgn="auto" latinLnBrk="0" hangingPunct="1">
                        <a:lnSpc>
                          <a:spcPts val="1500"/>
                        </a:lnSpc>
                        <a:spcBef>
                          <a:spcPts val="0"/>
                        </a:spcBef>
                        <a:spcAft>
                          <a:spcPts val="0"/>
                        </a:spcAft>
                        <a:buClrTx/>
                        <a:buSzTx/>
                        <a:buFontTx/>
                        <a:buNone/>
                        <a:tabLst/>
                        <a:defRPr/>
                      </a:pPr>
                      <a:r>
                        <a:rPr lang="ja-JP" altLang="en-US" sz="1000" b="0" u="none"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職員を引き揚げ</a:t>
                      </a:r>
                      <a:endParaRPr lang="en-US" altLang="ja-JP" sz="1000" b="0" u="none" strike="sngStrike"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266400" marR="0" lvl="0" indent="-266400" algn="just" defTabSz="914400" rtl="0" eaLnBrk="1" fontAlgn="auto" latinLnBrk="0" hangingPunct="1">
                        <a:lnSpc>
                          <a:spcPts val="1500"/>
                        </a:lnSpc>
                        <a:spcBef>
                          <a:spcPts val="0"/>
                        </a:spcBef>
                        <a:spcAft>
                          <a:spcPts val="0"/>
                        </a:spcAft>
                        <a:buClrTx/>
                        <a:buSzTx/>
                        <a:buFontTx/>
                        <a:buNone/>
                        <a:tabLst/>
                        <a:defRPr/>
                      </a:pPr>
                      <a:r>
                        <a:rPr lang="ja-JP" altLang="en-US" sz="1000" b="0" u="none" kern="100" baseline="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endParaRPr lang="en-US" altLang="ja-JP" sz="1000" b="0" u="none" kern="100" baseline="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266400" marR="0" lvl="0" indent="-266400" algn="just" defTabSz="914400" rtl="0" eaLnBrk="1" fontAlgn="auto" latinLnBrk="0" hangingPunct="1">
                        <a:lnSpc>
                          <a:spcPts val="1500"/>
                        </a:lnSpc>
                        <a:spcBef>
                          <a:spcPts val="0"/>
                        </a:spcBef>
                        <a:spcAft>
                          <a:spcPts val="0"/>
                        </a:spcAft>
                        <a:buClrTx/>
                        <a:buSzTx/>
                        <a:buFontTx/>
                        <a:buNone/>
                        <a:tabLst/>
                        <a:defRPr/>
                      </a:pPr>
                      <a:r>
                        <a:rPr lang="ja-JP" altLang="en-US" sz="1000" b="0" u="none" kern="100" baseline="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1000" u="none"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輸送の安全管理及び借入金の着実な償還を</a:t>
                      </a:r>
                      <a:endParaRPr lang="en-US" altLang="ja-JP" sz="1000" u="none"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266400" marR="0" lvl="0" indent="-266400" algn="just" defTabSz="914400" rtl="0" eaLnBrk="1" fontAlgn="auto" latinLnBrk="0" hangingPunct="1">
                        <a:lnSpc>
                          <a:spcPts val="1500"/>
                        </a:lnSpc>
                        <a:spcBef>
                          <a:spcPts val="0"/>
                        </a:spcBef>
                        <a:spcAft>
                          <a:spcPts val="0"/>
                        </a:spcAft>
                        <a:buClrTx/>
                        <a:buSzTx/>
                        <a:buFontTx/>
                        <a:buNone/>
                        <a:tabLst/>
                        <a:defRPr/>
                      </a:pPr>
                      <a:r>
                        <a:rPr lang="ja-JP" altLang="en-US" sz="1000" u="none"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ミッションとする管理会社に移行</a:t>
                      </a:r>
                      <a:endParaRPr lang="en-US" altLang="ja-JP" sz="1000" u="none"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53934" marR="5393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66700" marR="0" lvl="0" indent="-266700" algn="just" defTabSz="914400" rtl="0" eaLnBrk="1" fontAlgn="auto" latinLnBrk="0" hangingPunct="1">
                        <a:lnSpc>
                          <a:spcPts val="1500"/>
                        </a:lnSpc>
                        <a:spcBef>
                          <a:spcPts val="0"/>
                        </a:spcBef>
                        <a:spcAft>
                          <a:spcPts val="0"/>
                        </a:spcAft>
                        <a:buClrTx/>
                        <a:buSzTx/>
                        <a:buFontTx/>
                        <a:buNone/>
                        <a:tabLst/>
                        <a:defRPr/>
                      </a:pPr>
                      <a:r>
                        <a:rPr lang="ja-JP" altLang="en-US" sz="1000" b="1"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○民営化</a:t>
                      </a:r>
                    </a:p>
                    <a:p>
                      <a:pPr marL="266700" marR="0" lvl="0" indent="-266700" algn="just" defTabSz="914400" rtl="0" eaLnBrk="1" fontAlgn="auto" latinLnBrk="0" hangingPunct="1">
                        <a:lnSpc>
                          <a:spcPts val="1500"/>
                        </a:lnSpc>
                        <a:spcBef>
                          <a:spcPts val="0"/>
                        </a:spcBef>
                        <a:spcAft>
                          <a:spcPts val="0"/>
                        </a:spcAft>
                        <a:buClrTx/>
                        <a:buSzTx/>
                        <a:buFontTx/>
                        <a:buNone/>
                        <a:tabLst/>
                        <a:defRPr/>
                      </a:pPr>
                      <a:r>
                        <a:rPr lang="ja-JP" altLang="en-US" sz="10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・資本的関与について、借入金の完済時</a:t>
                      </a:r>
                      <a:endParaRPr lang="en-US" altLang="ja-JP" sz="10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266700" marR="0" lvl="0" indent="-266700" algn="just" defTabSz="914400" rtl="0" eaLnBrk="1" fontAlgn="auto" latinLnBrk="0" hangingPunct="1">
                        <a:lnSpc>
                          <a:spcPts val="1500"/>
                        </a:lnSpc>
                        <a:spcBef>
                          <a:spcPts val="0"/>
                        </a:spcBef>
                        <a:spcAft>
                          <a:spcPts val="0"/>
                        </a:spcAft>
                        <a:buClrTx/>
                        <a:buSzTx/>
                        <a:buFontTx/>
                        <a:buNone/>
                        <a:tabLst/>
                        <a:defRPr/>
                      </a:pPr>
                      <a:r>
                        <a:rPr lang="ja-JP" altLang="en-US" sz="10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に株式の売却が行えるよう見直しを進</a:t>
                      </a:r>
                      <a:endParaRPr lang="en-US" altLang="ja-JP" sz="10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266700" marR="0" lvl="0" indent="-266700" algn="just" defTabSz="914400" rtl="0" eaLnBrk="1" fontAlgn="auto" latinLnBrk="0" hangingPunct="1">
                        <a:lnSpc>
                          <a:spcPts val="1500"/>
                        </a:lnSpc>
                        <a:spcBef>
                          <a:spcPts val="0"/>
                        </a:spcBef>
                        <a:spcAft>
                          <a:spcPts val="0"/>
                        </a:spcAft>
                        <a:buClrTx/>
                        <a:buSzTx/>
                        <a:buFontTx/>
                        <a:buNone/>
                        <a:tabLst/>
                        <a:defRPr/>
                      </a:pPr>
                      <a:r>
                        <a:rPr lang="ja-JP" altLang="en-US" sz="10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める</a:t>
                      </a:r>
                    </a:p>
                    <a:p>
                      <a:pPr algn="just">
                        <a:lnSpc>
                          <a:spcPts val="1500"/>
                        </a:lnSpc>
                        <a:spcAft>
                          <a:spcPts val="0"/>
                        </a:spcAft>
                      </a:pPr>
                      <a:endParaRPr lang="ja-JP" altLang="en-US" sz="10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52196" marR="5219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359954">
                <a:tc vMerge="1">
                  <a:txBody>
                    <a:bodyPr/>
                    <a:lstStyle/>
                    <a:p>
                      <a:endParaRPr kumimoji="1" lang="ja-JP" altLang="en-US"/>
                    </a:p>
                  </a:txBody>
                  <a:tcPr/>
                </a:tc>
                <a:tc vMerge="1">
                  <a:txBody>
                    <a:bodyPr/>
                    <a:lstStyle/>
                    <a:p>
                      <a:pPr marL="266700" marR="0" lvl="0" indent="-266700" algn="ctr" defTabSz="914400" rtl="0" eaLnBrk="1" fontAlgn="auto" latinLnBrk="0" hangingPunct="1">
                        <a:lnSpc>
                          <a:spcPts val="1500"/>
                        </a:lnSpc>
                        <a:spcBef>
                          <a:spcPts val="0"/>
                        </a:spcBef>
                        <a:spcAft>
                          <a:spcPts val="0"/>
                        </a:spcAft>
                        <a:buClrTx/>
                        <a:buSzTx/>
                        <a:buFontTx/>
                        <a:buNone/>
                        <a:tabLst/>
                        <a:defRPr/>
                      </a:pPr>
                      <a:endParaRPr kumimoji="1" lang="ja-JP" altLang="en-US" dirty="0"/>
                    </a:p>
                  </a:txBody>
                  <a:tcPr marL="53934" marR="5393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vMerge="1">
                  <a:txBody>
                    <a:bodyPr/>
                    <a:lstStyle/>
                    <a:p>
                      <a:endParaRPr kumimoji="1" lang="ja-JP" altLang="en-US"/>
                    </a:p>
                  </a:txBody>
                  <a:tcPr/>
                </a:tc>
                <a:tc>
                  <a:txBody>
                    <a:bodyPr/>
                    <a:lstStyle/>
                    <a:p>
                      <a:pPr algn="ctr">
                        <a:lnSpc>
                          <a:spcPts val="1500"/>
                        </a:lnSpc>
                        <a:spcAft>
                          <a:spcPts val="0"/>
                        </a:spcAft>
                      </a:pPr>
                      <a:r>
                        <a:rPr lang="ja-JP" altLang="en-US" sz="1000" b="1"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今後の具体的取組み</a:t>
                      </a:r>
                      <a:endParaRPr lang="en-US" altLang="ja-JP" sz="1000" b="1"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52196" marR="5219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extLst>
                  <a:ext uri="{0D108BD9-81ED-4DB2-BD59-A6C34878D82A}">
                    <a16:rowId xmlns:a16="http://schemas.microsoft.com/office/drawing/2014/main" val="573980876"/>
                  </a:ext>
                </a:extLst>
              </a:tr>
              <a:tr h="2085429">
                <a:tc vMerge="1">
                  <a:txBody>
                    <a:bodyPr/>
                    <a:lstStyle/>
                    <a:p>
                      <a:endParaRPr kumimoji="1" lang="ja-JP" altLang="en-US"/>
                    </a:p>
                  </a:txBody>
                  <a:tcPr/>
                </a:tc>
                <a:tc vMerge="1">
                  <a:txBody>
                    <a:bodyPr/>
                    <a:lstStyle/>
                    <a:p>
                      <a:pPr marL="266700" marR="0" lvl="0" indent="-266700" algn="just" defTabSz="914400" rtl="0" eaLnBrk="1" fontAlgn="auto" latinLnBrk="0" hangingPunct="1">
                        <a:lnSpc>
                          <a:spcPts val="1500"/>
                        </a:lnSpc>
                        <a:spcBef>
                          <a:spcPts val="0"/>
                        </a:spcBef>
                        <a:spcAft>
                          <a:spcPts val="0"/>
                        </a:spcAft>
                        <a:buClrTx/>
                        <a:buSzTx/>
                        <a:buFontTx/>
                        <a:buNone/>
                        <a:tabLst/>
                        <a:defRPr/>
                      </a:pPr>
                      <a:endParaRPr kumimoji="1" lang="ja-JP" altLang="en-US" sz="10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53934" marR="5393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kumimoji="1" lang="ja-JP" altLang="en-US"/>
                    </a:p>
                  </a:txBody>
                  <a:tcPr/>
                </a:tc>
                <a:tc>
                  <a:txBody>
                    <a:bodyPr/>
                    <a:lstStyle/>
                    <a:p>
                      <a:pPr marL="144000" marR="0" lvl="0" indent="-72000" algn="just" defTabSz="914400" rtl="0" eaLnBrk="1" fontAlgn="auto" latinLnBrk="0" hangingPunct="1">
                        <a:lnSpc>
                          <a:spcPts val="1500"/>
                        </a:lnSpc>
                        <a:spcBef>
                          <a:spcPts val="0"/>
                        </a:spcBef>
                        <a:spcAft>
                          <a:spcPts val="0"/>
                        </a:spcAft>
                        <a:buClrTx/>
                        <a:buSzTx/>
                        <a:buFontTx/>
                        <a:buNone/>
                        <a:tabLst/>
                        <a:defRPr/>
                      </a:pPr>
                      <a:r>
                        <a:rPr lang="ja-JP" altLang="en-US" sz="10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・借入金の完済（</a:t>
                      </a:r>
                      <a:r>
                        <a:rPr lang="ja-JP" altLang="en-US" sz="1000" b="0" u="none"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令和</a:t>
                      </a:r>
                      <a:r>
                        <a:rPr lang="en-US" altLang="ja-JP" sz="1000" b="0" u="none"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43</a:t>
                      </a:r>
                      <a:r>
                        <a:rPr lang="ja-JP" altLang="en-US" sz="1000" b="0" u="none"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年度予定）に向け、計画的な返済を進める。</a:t>
                      </a:r>
                    </a:p>
                    <a:p>
                      <a:pPr marL="144000" indent="-72000" algn="just">
                        <a:lnSpc>
                          <a:spcPts val="1500"/>
                        </a:lnSpc>
                        <a:spcAft>
                          <a:spcPts val="0"/>
                        </a:spcAft>
                      </a:pPr>
                      <a:endParaRPr lang="ja-JP" altLang="en-US"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52196" marR="5219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98060132"/>
                  </a:ext>
                </a:extLst>
              </a:tr>
            </a:tbl>
          </a:graphicData>
        </a:graphic>
      </p:graphicFrame>
      <p:sp>
        <p:nvSpPr>
          <p:cNvPr id="7" name="正方形/長方形 6"/>
          <p:cNvSpPr/>
          <p:nvPr/>
        </p:nvSpPr>
        <p:spPr>
          <a:xfrm>
            <a:off x="26495" y="44333"/>
            <a:ext cx="8136904"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Ⅲ</a:t>
            </a:r>
            <a:r>
              <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出資法人等の改革</a:t>
            </a:r>
            <a:endParaRPr kumimoji="1" lang="en-US" altLang="ja-JP"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2" name="直線コネクタ 11"/>
          <p:cNvCxnSpPr/>
          <p:nvPr/>
        </p:nvCxnSpPr>
        <p:spPr>
          <a:xfrm>
            <a:off x="179512" y="404664"/>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3" name="スライド番号プレースホルダー 2">
            <a:extLst>
              <a:ext uri="{FF2B5EF4-FFF2-40B4-BE49-F238E27FC236}">
                <a16:creationId xmlns:a16="http://schemas.microsoft.com/office/drawing/2014/main" id="{B2A77424-77B7-45C0-9FE3-43A48E9C3D43}"/>
              </a:ext>
            </a:extLst>
          </p:cNvPr>
          <p:cNvSpPr>
            <a:spLocks noGrp="1"/>
          </p:cNvSpPr>
          <p:nvPr>
            <p:ph type="sldNum" sz="quarter" idx="12"/>
          </p:nvPr>
        </p:nvSpPr>
        <p:spPr/>
        <p:txBody>
          <a:bodyPr/>
          <a:lstStyle/>
          <a:p>
            <a:fld id="{7791D223-6A27-4327-8087-FA06212A7E85}" type="slidenum">
              <a:rPr lang="ja-JP" altLang="en-US" smtClean="0"/>
              <a:pPr/>
              <a:t>49</a:t>
            </a:fld>
            <a:endParaRPr lang="ja-JP" altLang="en-US" dirty="0"/>
          </a:p>
        </p:txBody>
      </p:sp>
    </p:spTree>
    <p:extLst>
      <p:ext uri="{BB962C8B-B14F-4D97-AF65-F5344CB8AC3E}">
        <p14:creationId xmlns:p14="http://schemas.microsoft.com/office/powerpoint/2010/main" val="83292687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表 12"/>
          <p:cNvGraphicFramePr>
            <a:graphicFrameLocks noGrp="1"/>
          </p:cNvGraphicFramePr>
          <p:nvPr>
            <p:extLst>
              <p:ext uri="{D42A27DB-BD31-4B8C-83A1-F6EECF244321}">
                <p14:modId xmlns:p14="http://schemas.microsoft.com/office/powerpoint/2010/main" val="1667674237"/>
              </p:ext>
            </p:extLst>
          </p:nvPr>
        </p:nvGraphicFramePr>
        <p:xfrm>
          <a:off x="179512" y="1136694"/>
          <a:ext cx="8794222" cy="4408974"/>
        </p:xfrm>
        <a:graphic>
          <a:graphicData uri="http://schemas.openxmlformats.org/drawingml/2006/table">
            <a:tbl>
              <a:tblPr firstRow="1" firstCol="1" bandRow="1">
                <a:tableStyleId>{BC89EF96-8CEA-46FF-86C4-4CE0E7609802}</a:tableStyleId>
              </a:tblPr>
              <a:tblGrid>
                <a:gridCol w="1377153">
                  <a:extLst>
                    <a:ext uri="{9D8B030D-6E8A-4147-A177-3AD203B41FA5}">
                      <a16:colId xmlns:a16="http://schemas.microsoft.com/office/drawing/2014/main" val="20000"/>
                    </a:ext>
                  </a:extLst>
                </a:gridCol>
                <a:gridCol w="2250250">
                  <a:extLst>
                    <a:ext uri="{9D8B030D-6E8A-4147-A177-3AD203B41FA5}">
                      <a16:colId xmlns:a16="http://schemas.microsoft.com/office/drawing/2014/main" val="20001"/>
                    </a:ext>
                  </a:extLst>
                </a:gridCol>
                <a:gridCol w="2925325">
                  <a:extLst>
                    <a:ext uri="{9D8B030D-6E8A-4147-A177-3AD203B41FA5}">
                      <a16:colId xmlns:a16="http://schemas.microsoft.com/office/drawing/2014/main" val="20002"/>
                    </a:ext>
                  </a:extLst>
                </a:gridCol>
                <a:gridCol w="2241494">
                  <a:extLst>
                    <a:ext uri="{9D8B030D-6E8A-4147-A177-3AD203B41FA5}">
                      <a16:colId xmlns:a16="http://schemas.microsoft.com/office/drawing/2014/main" val="20003"/>
                    </a:ext>
                  </a:extLst>
                </a:gridCol>
              </a:tblGrid>
              <a:tr h="268514">
                <a:tc>
                  <a:txBody>
                    <a:bodyPr/>
                    <a:lstStyle/>
                    <a:p>
                      <a:pPr algn="ctr">
                        <a:spcAft>
                          <a:spcPts val="0"/>
                        </a:spcAft>
                      </a:pPr>
                      <a:r>
                        <a:rPr lang="ja-JP" sz="1000"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法人名</a:t>
                      </a:r>
                    </a:p>
                  </a:txBody>
                  <a:tcPr marL="51362" marR="5136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marL="0" marR="0" lvl="0" indent="0" algn="ctr" defTabSz="914400" rtl="0" eaLnBrk="1" fontAlgn="base" latinLnBrk="0" hangingPunct="1">
                        <a:lnSpc>
                          <a:spcPts val="1500"/>
                        </a:lnSpc>
                        <a:spcBef>
                          <a:spcPct val="0"/>
                        </a:spcBef>
                        <a:spcAft>
                          <a:spcPct val="0"/>
                        </a:spcAft>
                        <a:buClrTx/>
                        <a:buSzTx/>
                        <a:buFontTx/>
                        <a:buNone/>
                        <a:tabLst/>
                        <a:defRPr/>
                      </a:pPr>
                      <a:r>
                        <a:rPr kumimoji="1" lang="ja-JP" altLang="en-US" sz="1000" b="1" kern="100" spc="-100" baseline="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令和</a:t>
                      </a:r>
                      <a:r>
                        <a:rPr kumimoji="1" lang="en-US" altLang="ja-JP" sz="1000" b="1" kern="100" spc="-100" baseline="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5</a:t>
                      </a:r>
                      <a:r>
                        <a:rPr kumimoji="1" lang="ja-JP" altLang="en-US" sz="1000" b="1" kern="100" spc="-100" baseline="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年度大阪府行政経営の</a:t>
                      </a:r>
                      <a:endParaRPr kumimoji="1" lang="en-US" altLang="ja-JP" sz="1000" b="1" kern="100" spc="-100" baseline="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ctr" defTabSz="914400" rtl="0" eaLnBrk="1" fontAlgn="base" latinLnBrk="0" hangingPunct="1">
                        <a:lnSpc>
                          <a:spcPts val="1500"/>
                        </a:lnSpc>
                        <a:spcBef>
                          <a:spcPct val="0"/>
                        </a:spcBef>
                        <a:spcAft>
                          <a:spcPct val="0"/>
                        </a:spcAft>
                        <a:buClrTx/>
                        <a:buSzTx/>
                        <a:buFontTx/>
                        <a:buNone/>
                        <a:tabLst/>
                        <a:defRPr/>
                      </a:pPr>
                      <a:r>
                        <a:rPr kumimoji="1" lang="ja-JP" altLang="en-US" sz="1000" b="1" kern="100" spc="-100" baseline="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取組みでの方向性</a:t>
                      </a:r>
                      <a:endParaRPr kumimoji="1" lang="en-US" altLang="ja-JP" sz="1000" b="1" kern="100" spc="-100" baseline="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51362" marR="5136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spcAft>
                          <a:spcPts val="0"/>
                        </a:spcAft>
                      </a:pPr>
                      <a:r>
                        <a:rPr lang="ja-JP" sz="1000"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経過・現状・課題</a:t>
                      </a:r>
                    </a:p>
                  </a:txBody>
                  <a:tcPr marL="51362" marR="5136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spcAft>
                          <a:spcPts val="0"/>
                        </a:spcAft>
                      </a:pPr>
                      <a:r>
                        <a:rPr lang="ja-JP" altLang="en-US" sz="1000"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今後</a:t>
                      </a:r>
                      <a:r>
                        <a:rPr lang="ja-JP" sz="1000"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の方向性</a:t>
                      </a:r>
                    </a:p>
                  </a:txBody>
                  <a:tcPr marL="51362" marR="5136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extLst>
                  <a:ext uri="{0D108BD9-81ED-4DB2-BD59-A6C34878D82A}">
                    <a16:rowId xmlns:a16="http://schemas.microsoft.com/office/drawing/2014/main" val="10000"/>
                  </a:ext>
                </a:extLst>
              </a:tr>
              <a:tr h="1605006">
                <a:tc rowSpan="3">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lang="ja-JP" altLang="en-US" sz="1000" kern="100" spc="-100" baseline="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（株）</a:t>
                      </a:r>
                      <a:r>
                        <a:rPr kumimoji="1" lang="ja-JP" sz="10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大阪国際会議場</a:t>
                      </a:r>
                    </a:p>
                  </a:txBody>
                  <a:tcPr marL="52141" marR="52141"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3">
                  <a:txBody>
                    <a:bodyPr/>
                    <a:lstStyle/>
                    <a:p>
                      <a:pPr marL="133350" marR="0" lvl="0" indent="-133350" algn="just" defTabSz="914400" rtl="0" eaLnBrk="1" fontAlgn="base" latinLnBrk="0" hangingPunct="1">
                        <a:lnSpc>
                          <a:spcPts val="14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抜本的見直し</a:t>
                      </a:r>
                      <a:endParaRPr kumimoji="1" lang="en-US" altLang="ja-JP" sz="10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44000" marR="0" lvl="0" indent="-72000" algn="just" defTabSz="914400" rtl="0" eaLnBrk="1" fontAlgn="base" latinLnBrk="0" hangingPunct="1">
                        <a:lnSpc>
                          <a:spcPts val="14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・府の法人に対する関与のあり方については、今後の施設のあり方とあわせ、その具体的な方向性を検討する</a:t>
                      </a:r>
                    </a:p>
                  </a:txBody>
                  <a:tcPr marL="52141" marR="52141"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3">
                  <a:txBody>
                    <a:bodyPr/>
                    <a:lstStyle/>
                    <a:p>
                      <a:pPr marL="0" marR="0" lvl="0" indent="0" algn="just" defTabSz="914400" rtl="0" eaLnBrk="1" fontAlgn="base" latinLnBrk="0" hangingPunct="1">
                        <a:lnSpc>
                          <a:spcPts val="1400"/>
                        </a:lnSpc>
                        <a:spcBef>
                          <a:spcPct val="0"/>
                        </a:spcBef>
                        <a:spcAft>
                          <a:spcPct val="0"/>
                        </a:spcAft>
                        <a:buClrTx/>
                        <a:buSzTx/>
                        <a:buFontTx/>
                        <a:buNone/>
                        <a:tabLst/>
                      </a:pPr>
                      <a:r>
                        <a:rPr kumimoji="1" lang="ja-JP" altLang="ja-JP" sz="1000" b="1" i="0" u="none" strike="noStrike" cap="none" spc="0"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【経過・現状】</a:t>
                      </a:r>
                    </a:p>
                    <a:p>
                      <a:pPr marL="216000" marR="0" lvl="0" indent="-126000" algn="just" defTabSz="914400" rtl="0" eaLnBrk="1" fontAlgn="base" latinLnBrk="0" hangingPunct="1">
                        <a:lnSpc>
                          <a:spcPts val="1400"/>
                        </a:lnSpc>
                        <a:spcBef>
                          <a:spcPct val="0"/>
                        </a:spcBef>
                        <a:spcAft>
                          <a:spcPct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○平成</a:t>
                      </a:r>
                      <a:r>
                        <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30</a:t>
                      </a: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12</a:t>
                      </a: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月、府立国際会議場の次期指定管理者に、公募により法人を指定</a:t>
                      </a:r>
                      <a:endPar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180000" marR="0" lvl="0" indent="0" algn="l" defTabSz="914400" rtl="0" eaLnBrk="1" fontAlgn="base" latinLnBrk="0" hangingPunct="1">
                        <a:lnSpc>
                          <a:spcPts val="1400"/>
                        </a:lnSpc>
                        <a:spcBef>
                          <a:spcPct val="0"/>
                        </a:spcBef>
                        <a:spcAft>
                          <a:spcPct val="0"/>
                        </a:spcAft>
                        <a:buClrTx/>
                        <a:buSzTx/>
                        <a:buFontTx/>
                        <a:buNone/>
                        <a:tabLst/>
                        <a:defRPr/>
                      </a:pPr>
                      <a:r>
                        <a:rPr kumimoji="1" lang="ja-JP" altLang="en-US"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＜指定期間＞令和元年度～令和</a:t>
                      </a:r>
                      <a:r>
                        <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10</a:t>
                      </a:r>
                      <a:r>
                        <a:rPr kumimoji="1" lang="ja-JP" altLang="en-US"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年度</a:t>
                      </a:r>
                      <a:endPar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216000" marR="0" lvl="0" indent="-72000" algn="l" defTabSz="914400" rtl="0" eaLnBrk="1" fontAlgn="base" latinLnBrk="0" hangingPunct="1">
                        <a:lnSpc>
                          <a:spcPts val="1400"/>
                        </a:lnSpc>
                        <a:spcBef>
                          <a:spcPct val="0"/>
                        </a:spcBef>
                        <a:spcAft>
                          <a:spcPct val="0"/>
                        </a:spcAft>
                        <a:buClrTx/>
                        <a:buSzTx/>
                        <a:buFontTx/>
                        <a:buNone/>
                        <a:tabLst/>
                        <a:defRPr/>
                      </a:pPr>
                      <a:endPar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216000" marR="0" lvl="0" indent="-126000" algn="l" defTabSz="914400" rtl="0" eaLnBrk="1" fontAlgn="base" latinLnBrk="0" hangingPunct="1">
                        <a:lnSpc>
                          <a:spcPts val="1400"/>
                        </a:lnSpc>
                        <a:spcBef>
                          <a:spcPct val="0"/>
                        </a:spcBef>
                        <a:spcAft>
                          <a:spcPct val="0"/>
                        </a:spcAft>
                        <a:buClrTx/>
                        <a:buSzTx/>
                        <a:buFontTx/>
                        <a:buNone/>
                        <a:tabLst/>
                        <a:defRPr/>
                      </a:pPr>
                      <a:r>
                        <a:rPr kumimoji="1" lang="ja-JP" altLang="en-US"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○経営状況等</a:t>
                      </a:r>
                      <a:endPar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216000" marR="0" lvl="0" indent="-126000" algn="l" defTabSz="914400" rtl="0" eaLnBrk="1" fontAlgn="base" latinLnBrk="0" hangingPunct="1">
                        <a:lnSpc>
                          <a:spcPts val="1400"/>
                        </a:lnSpc>
                        <a:spcBef>
                          <a:spcPct val="0"/>
                        </a:spcBef>
                        <a:spcAft>
                          <a:spcPct val="0"/>
                        </a:spcAft>
                        <a:buClrTx/>
                        <a:buSzTx/>
                        <a:buFontTx/>
                        <a:buNone/>
                        <a:tabLst/>
                        <a:defRPr/>
                      </a:pPr>
                      <a:r>
                        <a:rPr kumimoji="1" lang="ja-JP" altLang="en-US"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　・令和</a:t>
                      </a:r>
                      <a:r>
                        <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4</a:t>
                      </a:r>
                      <a:r>
                        <a:rPr kumimoji="1" lang="ja-JP" altLang="en-US"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年度は入国制限の緩和後、国際会議の開催が漸増したが、電気代・ガス代の高騰等により、税引前当期純損失</a:t>
                      </a:r>
                      <a:r>
                        <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197,646</a:t>
                      </a:r>
                      <a:r>
                        <a:rPr kumimoji="1" lang="ja-JP" altLang="en-US"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千円となった</a:t>
                      </a:r>
                      <a:endPar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216000" marR="0" lvl="0" indent="-126000" algn="l" defTabSz="914400" rtl="0" eaLnBrk="1" fontAlgn="base" latinLnBrk="0" hangingPunct="1">
                        <a:lnSpc>
                          <a:spcPts val="1400"/>
                        </a:lnSpc>
                        <a:spcBef>
                          <a:spcPct val="0"/>
                        </a:spcBef>
                        <a:spcAft>
                          <a:spcPct val="0"/>
                        </a:spcAft>
                        <a:buClrTx/>
                        <a:buSzTx/>
                        <a:buFontTx/>
                        <a:buNone/>
                        <a:tabLst/>
                        <a:defRPr/>
                      </a:pPr>
                      <a:r>
                        <a:rPr kumimoji="1" lang="ja-JP" altLang="en-US"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　・令和</a:t>
                      </a:r>
                      <a:r>
                        <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5</a:t>
                      </a:r>
                      <a:r>
                        <a:rPr kumimoji="1" lang="ja-JP" altLang="en-US"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年度は</a:t>
                      </a:r>
                      <a:r>
                        <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12</a:t>
                      </a:r>
                      <a:r>
                        <a:rPr kumimoji="1" lang="ja-JP" altLang="en-US"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月から</a:t>
                      </a:r>
                      <a:r>
                        <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3</a:t>
                      </a:r>
                      <a:r>
                        <a:rPr kumimoji="1" lang="ja-JP" altLang="en-US"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月まで休館し大規模修繕工事を実施</a:t>
                      </a:r>
                      <a:endPar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216000" marR="0" lvl="0" indent="-126000" algn="l" defTabSz="914400" rtl="0" eaLnBrk="1" fontAlgn="base" latinLnBrk="0" hangingPunct="1">
                        <a:lnSpc>
                          <a:spcPts val="1400"/>
                        </a:lnSpc>
                        <a:spcBef>
                          <a:spcPct val="0"/>
                        </a:spcBef>
                        <a:spcAft>
                          <a:spcPct val="0"/>
                        </a:spcAft>
                        <a:buClrTx/>
                        <a:buSzTx/>
                        <a:buFontTx/>
                        <a:buNone/>
                        <a:tabLst/>
                        <a:defRPr/>
                      </a:pPr>
                      <a:r>
                        <a:rPr kumimoji="1" lang="ja-JP" altLang="en-US"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　・リニューアル後の設備性能の向上や万博関連国際会議の誘致により、営業を強化</a:t>
                      </a:r>
                      <a:endPar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216000" marR="0" lvl="0" indent="-126000" algn="l" defTabSz="914400" rtl="0" eaLnBrk="1" fontAlgn="base" latinLnBrk="0" hangingPunct="1">
                        <a:lnSpc>
                          <a:spcPts val="1400"/>
                        </a:lnSpc>
                        <a:spcBef>
                          <a:spcPct val="0"/>
                        </a:spcBef>
                        <a:spcAft>
                          <a:spcPct val="0"/>
                        </a:spcAft>
                        <a:buClrTx/>
                        <a:buSzTx/>
                        <a:buFontTx/>
                        <a:buNone/>
                        <a:tabLst/>
                        <a:defRPr/>
                      </a:pPr>
                      <a:r>
                        <a:rPr kumimoji="1" lang="ja-JP" altLang="en-US" sz="1000" b="0" i="0" u="none" strike="noStrike" kern="1200" cap="none" spc="0" normalizeH="0" baseline="0" noProof="0" dirty="0">
                          <a:ln>
                            <a:noFill/>
                          </a:ln>
                          <a:solidFill>
                            <a:srgbClr val="0070C0"/>
                          </a:solidFill>
                          <a:effectLst/>
                          <a:uLnTx/>
                          <a:uFillTx/>
                          <a:latin typeface="Meiryo UI" panose="020B0604030504040204" pitchFamily="50" charset="-128"/>
                          <a:ea typeface="Meiryo UI" panose="020B0604030504040204" pitchFamily="50" charset="-128"/>
                          <a:cs typeface="Meiryo UI" panose="020B0604030504040204" pitchFamily="50" charset="-128"/>
                        </a:rPr>
                        <a:t>　</a:t>
                      </a:r>
                      <a:endParaRPr kumimoji="1" lang="en-US" altLang="ja-JP" sz="1000" b="0"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216000" marR="0" lvl="0" indent="-126000" algn="l" defTabSz="914400" rtl="0" eaLnBrk="1" fontAlgn="base" latinLnBrk="0" hangingPunct="1">
                        <a:lnSpc>
                          <a:spcPts val="1400"/>
                        </a:lnSpc>
                        <a:spcBef>
                          <a:spcPct val="0"/>
                        </a:spcBef>
                        <a:spcAft>
                          <a:spcPct val="0"/>
                        </a:spcAft>
                        <a:buClrTx/>
                        <a:buSzTx/>
                        <a:buFontTx/>
                        <a:buNone/>
                        <a:tabLst/>
                        <a:defRPr/>
                      </a:pPr>
                      <a:r>
                        <a:rPr kumimoji="1" lang="ja-JP" altLang="en-US"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　　</a:t>
                      </a:r>
                      <a:endPar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216000" marR="0" lvl="0" indent="-126000" algn="l" defTabSz="914400" rtl="0" eaLnBrk="1" fontAlgn="base" latinLnBrk="0" hangingPunct="1">
                        <a:lnSpc>
                          <a:spcPts val="1400"/>
                        </a:lnSpc>
                        <a:spcBef>
                          <a:spcPct val="0"/>
                        </a:spcBef>
                        <a:spcAft>
                          <a:spcPct val="0"/>
                        </a:spcAft>
                        <a:buClrTx/>
                        <a:buSzTx/>
                        <a:buFontTx/>
                        <a:buNone/>
                        <a:tabLst/>
                        <a:defRPr/>
                      </a:pPr>
                      <a:r>
                        <a:rPr kumimoji="1" lang="ja-JP" altLang="en-US"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○府立国際会議場の今後のあり方については、</a:t>
                      </a:r>
                      <a:r>
                        <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IR</a:t>
                      </a:r>
                      <a:r>
                        <a:rPr kumimoji="1" lang="ja-JP" altLang="en-US"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の開業や万博終了後の利用状況等を見極めて判断することとしている</a:t>
                      </a:r>
                      <a:endPar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txBody>
                  <a:tcPr marL="52141" marR="52141"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33350" marR="0" lvl="0" indent="-133350" algn="just" defTabSz="914400" rtl="0" eaLnBrk="1" fontAlgn="base" latinLnBrk="0" hangingPunct="1">
                        <a:lnSpc>
                          <a:spcPts val="1400"/>
                        </a:lnSpc>
                        <a:spcBef>
                          <a:spcPct val="0"/>
                        </a:spcBef>
                        <a:spcAft>
                          <a:spcPct val="0"/>
                        </a:spcAft>
                        <a:buClrTx/>
                        <a:buSzTx/>
                        <a:buFontTx/>
                        <a:buNone/>
                        <a:tabLst/>
                      </a:pPr>
                      <a:r>
                        <a:rPr kumimoji="1" lang="ja-JP" altLang="en-US" sz="10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○抜本的見直し</a:t>
                      </a:r>
                    </a:p>
                    <a:p>
                      <a:pPr marL="133350" marR="0" lvl="0" indent="-133350" algn="just" defTabSz="914400" rtl="0" eaLnBrk="1" fontAlgn="base" latinLnBrk="0" hangingPunct="1">
                        <a:lnSpc>
                          <a:spcPts val="14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・府の法人に対する関与のあり方については、今後の施設のあり方とあわせ、その具体的な方向性を検討する</a:t>
                      </a:r>
                    </a:p>
                    <a:p>
                      <a:pPr algn="just">
                        <a:lnSpc>
                          <a:spcPts val="1500"/>
                        </a:lnSpc>
                        <a:spcAft>
                          <a:spcPts val="0"/>
                        </a:spcAft>
                      </a:pPr>
                      <a:endParaRPr lang="ja-JP" altLang="en-US" sz="10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52196" marR="5219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359954">
                <a:tc vMerge="1">
                  <a:txBody>
                    <a:bodyPr/>
                    <a:lstStyle/>
                    <a:p>
                      <a:endParaRPr kumimoji="1" lang="ja-JP" altLang="en-US"/>
                    </a:p>
                  </a:txBody>
                  <a:tcPr/>
                </a:tc>
                <a:tc vMerge="1">
                  <a:txBody>
                    <a:bodyPr/>
                    <a:lstStyle/>
                    <a:p>
                      <a:pPr marL="0" marR="0" lvl="0" indent="0" algn="ctr" defTabSz="914400" rtl="0" eaLnBrk="1" fontAlgn="base" latinLnBrk="0" hangingPunct="1">
                        <a:lnSpc>
                          <a:spcPts val="1500"/>
                        </a:lnSpc>
                        <a:spcBef>
                          <a:spcPct val="0"/>
                        </a:spcBef>
                        <a:spcAft>
                          <a:spcPct val="0"/>
                        </a:spcAft>
                        <a:buClrTx/>
                        <a:buSzTx/>
                        <a:buFontTx/>
                        <a:buNone/>
                        <a:tabLst/>
                        <a:defRPr/>
                      </a:pPr>
                      <a:endParaRPr kumimoji="1" lang="ja-JP" altLang="en-US" dirty="0"/>
                    </a:p>
                  </a:txBody>
                  <a:tcPr marL="52141" marR="52141"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vMerge="1">
                  <a:txBody>
                    <a:bodyPr/>
                    <a:lstStyle/>
                    <a:p>
                      <a:endParaRPr kumimoji="1" lang="ja-JP" altLang="en-US"/>
                    </a:p>
                  </a:txBody>
                  <a:tcPr/>
                </a:tc>
                <a:tc>
                  <a:txBody>
                    <a:bodyPr/>
                    <a:lstStyle/>
                    <a:p>
                      <a:pPr algn="ctr">
                        <a:lnSpc>
                          <a:spcPts val="1500"/>
                        </a:lnSpc>
                        <a:spcAft>
                          <a:spcPts val="0"/>
                        </a:spcAft>
                      </a:pPr>
                      <a:r>
                        <a:rPr lang="ja-JP" altLang="en-US" sz="1000" b="1"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今後の具体的取組み</a:t>
                      </a:r>
                      <a:endParaRPr lang="en-US" altLang="ja-JP" sz="1000" b="1"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52196" marR="5219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extLst>
                  <a:ext uri="{0D108BD9-81ED-4DB2-BD59-A6C34878D82A}">
                    <a16:rowId xmlns:a16="http://schemas.microsoft.com/office/drawing/2014/main" val="573980876"/>
                  </a:ext>
                </a:extLst>
              </a:tr>
              <a:tr h="2085429">
                <a:tc vMerge="1">
                  <a:txBody>
                    <a:bodyPr/>
                    <a:lstStyle/>
                    <a:p>
                      <a:endParaRPr kumimoji="1" lang="ja-JP" altLang="en-US"/>
                    </a:p>
                  </a:txBody>
                  <a:tcPr/>
                </a:tc>
                <a:tc vMerge="1">
                  <a:txBody>
                    <a:bodyPr/>
                    <a:lstStyle/>
                    <a:p>
                      <a:endParaRPr kumimoji="1" lang="ja-JP" altLang="en-US" dirty="0"/>
                    </a:p>
                  </a:txBody>
                  <a:tcPr marL="52141" marR="52141"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kumimoji="1" lang="ja-JP" altLang="en-US"/>
                    </a:p>
                  </a:txBody>
                  <a:tcPr/>
                </a:tc>
                <a:tc>
                  <a:txBody>
                    <a:bodyPr/>
                    <a:lstStyle/>
                    <a:p>
                      <a:pPr marL="144000" marR="0" lvl="0" indent="-72000" algn="just" defTabSz="914400" rtl="0" eaLnBrk="1" fontAlgn="auto" latinLnBrk="0" hangingPunct="1">
                        <a:lnSpc>
                          <a:spcPts val="1500"/>
                        </a:lnSpc>
                        <a:spcBef>
                          <a:spcPts val="0"/>
                        </a:spcBef>
                        <a:spcAft>
                          <a:spcPts val="0"/>
                        </a:spcAft>
                        <a:buClrTx/>
                        <a:buSzTx/>
                        <a:buFontTx/>
                        <a:buNone/>
                        <a:tabLst/>
                        <a:defRPr/>
                      </a:pPr>
                      <a:r>
                        <a:rPr kumimoji="1" lang="ja-JP" altLang="en-US" sz="10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・府立国際会議場のあり方について、万博終了後の令和</a:t>
                      </a:r>
                      <a:r>
                        <a:rPr kumimoji="1" lang="en-US" altLang="ja-JP" sz="10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8</a:t>
                      </a:r>
                      <a:r>
                        <a:rPr kumimoji="1" lang="ja-JP" altLang="en-US" sz="10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年度における利用状況等を見極め、具体的な方向性を検討する</a:t>
                      </a:r>
                    </a:p>
                    <a:p>
                      <a:pPr marL="144000" indent="-72000" algn="just">
                        <a:lnSpc>
                          <a:spcPts val="1500"/>
                        </a:lnSpc>
                        <a:spcAft>
                          <a:spcPts val="0"/>
                        </a:spcAft>
                      </a:pPr>
                      <a:endParaRPr lang="ja-JP" altLang="en-US"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52196" marR="5219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98060132"/>
                  </a:ext>
                </a:extLst>
              </a:tr>
            </a:tbl>
          </a:graphicData>
        </a:graphic>
      </p:graphicFrame>
      <p:sp>
        <p:nvSpPr>
          <p:cNvPr id="7" name="正方形/長方形 6"/>
          <p:cNvSpPr/>
          <p:nvPr/>
        </p:nvSpPr>
        <p:spPr>
          <a:xfrm>
            <a:off x="26495" y="44333"/>
            <a:ext cx="8136904"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Ⅲ</a:t>
            </a:r>
            <a:r>
              <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出資法人等の改革</a:t>
            </a:r>
            <a:endParaRPr kumimoji="1" lang="en-US" altLang="ja-JP"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2" name="直線コネクタ 11"/>
          <p:cNvCxnSpPr/>
          <p:nvPr/>
        </p:nvCxnSpPr>
        <p:spPr>
          <a:xfrm>
            <a:off x="179512" y="404664"/>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9" name="正方形/長方形 4">
            <a:extLst>
              <a:ext uri="{FF2B5EF4-FFF2-40B4-BE49-F238E27FC236}">
                <a16:creationId xmlns:a16="http://schemas.microsoft.com/office/drawing/2014/main" id="{BF041CF1-DD59-47C9-BAFB-7F95D3F83DDB}"/>
              </a:ext>
            </a:extLst>
          </p:cNvPr>
          <p:cNvSpPr>
            <a:spLocks noChangeArrowheads="1"/>
          </p:cNvSpPr>
          <p:nvPr/>
        </p:nvSpPr>
        <p:spPr bwMode="auto">
          <a:xfrm>
            <a:off x="179512" y="567537"/>
            <a:ext cx="381065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ⅱ</a:t>
            </a: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今後の方向性　</a:t>
            </a:r>
            <a:r>
              <a:rPr lang="en-US" altLang="ja-JP"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抜本的見直し </a:t>
            </a:r>
            <a:r>
              <a:rPr lang="en-US" altLang="ja-JP"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スライド番号プレースホルダー 2">
            <a:extLst>
              <a:ext uri="{FF2B5EF4-FFF2-40B4-BE49-F238E27FC236}">
                <a16:creationId xmlns:a16="http://schemas.microsoft.com/office/drawing/2014/main" id="{B216AD7A-9789-418D-9BAC-2EEF3FC4CD21}"/>
              </a:ext>
            </a:extLst>
          </p:cNvPr>
          <p:cNvSpPr>
            <a:spLocks noGrp="1"/>
          </p:cNvSpPr>
          <p:nvPr>
            <p:ph type="sldNum" sz="quarter" idx="12"/>
          </p:nvPr>
        </p:nvSpPr>
        <p:spPr/>
        <p:txBody>
          <a:bodyPr/>
          <a:lstStyle/>
          <a:p>
            <a:fld id="{7791D223-6A27-4327-8087-FA06212A7E85}" type="slidenum">
              <a:rPr lang="ja-JP" altLang="en-US" smtClean="0"/>
              <a:pPr/>
              <a:t>50</a:t>
            </a:fld>
            <a:endParaRPr lang="ja-JP" altLang="en-US" dirty="0"/>
          </a:p>
        </p:txBody>
      </p:sp>
    </p:spTree>
    <p:extLst>
      <p:ext uri="{BB962C8B-B14F-4D97-AF65-F5344CB8AC3E}">
        <p14:creationId xmlns:p14="http://schemas.microsoft.com/office/powerpoint/2010/main" val="376699670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表 12"/>
          <p:cNvGraphicFramePr>
            <a:graphicFrameLocks noGrp="1"/>
          </p:cNvGraphicFramePr>
          <p:nvPr>
            <p:extLst>
              <p:ext uri="{D42A27DB-BD31-4B8C-83A1-F6EECF244321}">
                <p14:modId xmlns:p14="http://schemas.microsoft.com/office/powerpoint/2010/main" val="3693868380"/>
              </p:ext>
            </p:extLst>
          </p:nvPr>
        </p:nvGraphicFramePr>
        <p:xfrm>
          <a:off x="179512" y="1136694"/>
          <a:ext cx="8794222" cy="4408974"/>
        </p:xfrm>
        <a:graphic>
          <a:graphicData uri="http://schemas.openxmlformats.org/drawingml/2006/table">
            <a:tbl>
              <a:tblPr firstRow="1" firstCol="1" bandRow="1">
                <a:tableStyleId>{BC89EF96-8CEA-46FF-86C4-4CE0E7609802}</a:tableStyleId>
              </a:tblPr>
              <a:tblGrid>
                <a:gridCol w="1377153">
                  <a:extLst>
                    <a:ext uri="{9D8B030D-6E8A-4147-A177-3AD203B41FA5}">
                      <a16:colId xmlns:a16="http://schemas.microsoft.com/office/drawing/2014/main" val="20000"/>
                    </a:ext>
                  </a:extLst>
                </a:gridCol>
                <a:gridCol w="2250250">
                  <a:extLst>
                    <a:ext uri="{9D8B030D-6E8A-4147-A177-3AD203B41FA5}">
                      <a16:colId xmlns:a16="http://schemas.microsoft.com/office/drawing/2014/main" val="20001"/>
                    </a:ext>
                  </a:extLst>
                </a:gridCol>
                <a:gridCol w="2925325">
                  <a:extLst>
                    <a:ext uri="{9D8B030D-6E8A-4147-A177-3AD203B41FA5}">
                      <a16:colId xmlns:a16="http://schemas.microsoft.com/office/drawing/2014/main" val="20002"/>
                    </a:ext>
                  </a:extLst>
                </a:gridCol>
                <a:gridCol w="2241494">
                  <a:extLst>
                    <a:ext uri="{9D8B030D-6E8A-4147-A177-3AD203B41FA5}">
                      <a16:colId xmlns:a16="http://schemas.microsoft.com/office/drawing/2014/main" val="20003"/>
                    </a:ext>
                  </a:extLst>
                </a:gridCol>
              </a:tblGrid>
              <a:tr h="268514">
                <a:tc>
                  <a:txBody>
                    <a:bodyPr/>
                    <a:lstStyle/>
                    <a:p>
                      <a:pPr algn="ctr">
                        <a:spcAft>
                          <a:spcPts val="0"/>
                        </a:spcAft>
                      </a:pPr>
                      <a:r>
                        <a:rPr lang="ja-JP" sz="1000"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法人名</a:t>
                      </a:r>
                    </a:p>
                  </a:txBody>
                  <a:tcPr marL="51362" marR="5136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marL="0" marR="0" lvl="0" indent="0" algn="ctr" defTabSz="914400" rtl="0" eaLnBrk="1" fontAlgn="base" latinLnBrk="0" hangingPunct="1">
                        <a:lnSpc>
                          <a:spcPts val="1500"/>
                        </a:lnSpc>
                        <a:spcBef>
                          <a:spcPct val="0"/>
                        </a:spcBef>
                        <a:spcAft>
                          <a:spcPct val="0"/>
                        </a:spcAft>
                        <a:buClrTx/>
                        <a:buSzTx/>
                        <a:buFontTx/>
                        <a:buNone/>
                        <a:tabLst/>
                        <a:defRPr/>
                      </a:pPr>
                      <a:r>
                        <a:rPr kumimoji="1" lang="ja-JP" altLang="en-US" sz="1000" b="1" kern="100" spc="-100" baseline="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令和</a:t>
                      </a:r>
                      <a:r>
                        <a:rPr kumimoji="1" lang="en-US" altLang="ja-JP" sz="1000" b="1" kern="100" spc="-100" baseline="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5</a:t>
                      </a:r>
                      <a:r>
                        <a:rPr kumimoji="1" lang="ja-JP" altLang="en-US" sz="1000" b="1" kern="100" spc="-100" baseline="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年度大阪府行政経営の</a:t>
                      </a:r>
                      <a:endParaRPr kumimoji="1" lang="en-US" altLang="ja-JP" sz="1000" b="1" kern="100" spc="-100" baseline="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ctr" defTabSz="914400" rtl="0" eaLnBrk="1" fontAlgn="base" latinLnBrk="0" hangingPunct="1">
                        <a:lnSpc>
                          <a:spcPts val="1500"/>
                        </a:lnSpc>
                        <a:spcBef>
                          <a:spcPct val="0"/>
                        </a:spcBef>
                        <a:spcAft>
                          <a:spcPct val="0"/>
                        </a:spcAft>
                        <a:buClrTx/>
                        <a:buSzTx/>
                        <a:buFontTx/>
                        <a:buNone/>
                        <a:tabLst/>
                        <a:defRPr/>
                      </a:pPr>
                      <a:r>
                        <a:rPr kumimoji="1" lang="ja-JP" altLang="en-US" sz="1000" b="1" kern="100" spc="-100" baseline="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取組みでの方向性</a:t>
                      </a:r>
                      <a:endParaRPr kumimoji="1" lang="en-US" altLang="ja-JP" sz="1000" b="1" kern="100" spc="-100" baseline="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51362" marR="5136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spcAft>
                          <a:spcPts val="0"/>
                        </a:spcAft>
                      </a:pPr>
                      <a:r>
                        <a:rPr lang="ja-JP" sz="1000"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経過・現状・課題</a:t>
                      </a:r>
                    </a:p>
                  </a:txBody>
                  <a:tcPr marL="51362" marR="5136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spcAft>
                          <a:spcPts val="0"/>
                        </a:spcAft>
                      </a:pPr>
                      <a:r>
                        <a:rPr lang="ja-JP" altLang="en-US" sz="1000"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今後</a:t>
                      </a:r>
                      <a:r>
                        <a:rPr lang="ja-JP" sz="1000"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の方向性</a:t>
                      </a:r>
                    </a:p>
                  </a:txBody>
                  <a:tcPr marL="51362" marR="5136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extLst>
                  <a:ext uri="{0D108BD9-81ED-4DB2-BD59-A6C34878D82A}">
                    <a16:rowId xmlns:a16="http://schemas.microsoft.com/office/drawing/2014/main" val="10000"/>
                  </a:ext>
                </a:extLst>
              </a:tr>
              <a:tr h="1605006">
                <a:tc rowSpan="3">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1" lang="ja-JP" sz="10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（公財）大阪府保健医療財団</a:t>
                      </a:r>
                    </a:p>
                  </a:txBody>
                  <a:tcPr marL="52119" marR="52119"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3">
                  <a:txBody>
                    <a:bodyPr/>
                    <a:lstStyle/>
                    <a:p>
                      <a:pPr marL="0" marR="0" lvl="0" indent="0" algn="just" defTabSz="914400" rtl="0" eaLnBrk="1" fontAlgn="base" latinLnBrk="0" hangingPunct="1">
                        <a:lnSpc>
                          <a:spcPts val="1500"/>
                        </a:lnSpc>
                        <a:spcBef>
                          <a:spcPct val="0"/>
                        </a:spcBef>
                        <a:spcAft>
                          <a:spcPct val="0"/>
                        </a:spcAft>
                        <a:buClrTx/>
                        <a:buSzTx/>
                        <a:buFontTx/>
                        <a:buNone/>
                        <a:tabLst/>
                      </a:pPr>
                      <a:r>
                        <a:rPr kumimoji="1" lang="ja-JP" altLang="ja-JP" sz="10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○抜本的見直し</a:t>
                      </a:r>
                      <a:endParaRPr kumimoji="1" lang="ja-JP" altLang="ja-JP" sz="10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44000" marR="0" lvl="0" indent="-72000" algn="just" defTabSz="914400" rtl="0" eaLnBrk="1" fontAlgn="base" latinLnBrk="0" hangingPunct="1">
                        <a:lnSpc>
                          <a:spcPts val="1500"/>
                        </a:lnSpc>
                        <a:spcBef>
                          <a:spcPct val="0"/>
                        </a:spcBef>
                        <a:spcAft>
                          <a:spcPct val="0"/>
                        </a:spcAft>
                        <a:buClrTx/>
                        <a:buSzTx/>
                        <a:buFontTx/>
                        <a:buNone/>
                        <a:tabLst/>
                      </a:pPr>
                      <a:r>
                        <a:rPr kumimoji="1" lang="ja-JP" altLang="ja-JP" sz="10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第</a:t>
                      </a:r>
                      <a:r>
                        <a:rPr kumimoji="1" lang="en-US" altLang="ja-JP" sz="10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a:t>
                      </a:r>
                      <a:r>
                        <a:rPr kumimoji="1" lang="ja-JP" altLang="en-US" sz="10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期中期経営計画期間中の令和</a:t>
                      </a:r>
                      <a:r>
                        <a:rPr kumimoji="1" lang="en-US" altLang="ja-JP" sz="10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7</a:t>
                      </a:r>
                      <a:r>
                        <a:rPr kumimoji="1" lang="ja-JP" altLang="en-US" sz="10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年度末に、がん予防検診事業の安定的な収支バランスの均衡を図り、法人経営の自立化を進める</a:t>
                      </a:r>
                      <a:endParaRPr kumimoji="1" lang="en-US" altLang="ja-JP" sz="10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52119" marR="52119"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3">
                  <a:txBody>
                    <a:bodyPr/>
                    <a:lstStyle/>
                    <a:p>
                      <a:pPr marL="215900" marR="0" lvl="0" indent="-215900" algn="just" defTabSz="914400" rtl="0" eaLnBrk="1" fontAlgn="base" latinLnBrk="0" hangingPunct="1">
                        <a:lnSpc>
                          <a:spcPts val="1400"/>
                        </a:lnSpc>
                        <a:spcBef>
                          <a:spcPct val="0"/>
                        </a:spcBef>
                        <a:spcAft>
                          <a:spcPct val="0"/>
                        </a:spcAft>
                        <a:buClrTx/>
                        <a:buSzTx/>
                        <a:buFontTx/>
                        <a:buNone/>
                        <a:tabLst/>
                        <a:defRPr/>
                      </a:pPr>
                      <a:r>
                        <a:rPr kumimoji="1" lang="ja-JP" altLang="ja-JP" sz="10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【経過・現状】</a:t>
                      </a:r>
                      <a:endParaRPr kumimoji="1" lang="en-US" altLang="ja-JP" sz="10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215900" marR="0" lvl="0" indent="-215900" algn="just" defTabSz="914400" rtl="0" eaLnBrk="1" fontAlgn="base" latinLnBrk="0" hangingPunct="1">
                        <a:lnSpc>
                          <a:spcPts val="14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○令和</a:t>
                      </a:r>
                      <a:r>
                        <a:rPr kumimoji="1" lang="en-US" altLang="ja-JP" sz="10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4</a:t>
                      </a:r>
                      <a:r>
                        <a:rPr kumimoji="1" lang="ja-JP" altLang="en-US" sz="10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年度に</a:t>
                      </a:r>
                      <a:r>
                        <a:rPr kumimoji="1" lang="en-US" altLang="ja-JP" sz="10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第</a:t>
                      </a:r>
                      <a:r>
                        <a:rPr kumimoji="1" lang="en-US" altLang="ja-JP" sz="10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a:t>
                      </a:r>
                      <a:r>
                        <a:rPr kumimoji="1" lang="ja-JP" altLang="en-US" sz="10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期中期経営計画</a:t>
                      </a:r>
                      <a:r>
                        <a:rPr kumimoji="1" lang="en-US" altLang="ja-JP" sz="10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(R4</a:t>
                      </a:r>
                      <a:r>
                        <a:rPr kumimoji="1" lang="ja-JP" altLang="en-US" sz="10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0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8</a:t>
                      </a:r>
                      <a:r>
                        <a:rPr kumimoji="1" lang="ja-JP" altLang="en-US" sz="10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a:t>
                      </a:r>
                      <a:r>
                        <a:rPr kumimoji="1" lang="en-US" altLang="ja-JP" sz="10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を策定。収支計画において、令和</a:t>
                      </a:r>
                      <a:r>
                        <a:rPr kumimoji="1" lang="en-US" altLang="ja-JP" sz="10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7</a:t>
                      </a:r>
                      <a:r>
                        <a:rPr kumimoji="1" lang="ja-JP" altLang="en-US" sz="10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年度にがん予防検診事業の収支均衡を達成予定</a:t>
                      </a:r>
                      <a:endParaRPr kumimoji="1" lang="en-US" altLang="ja-JP" sz="10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215900" marR="0" lvl="0" indent="-215900" algn="just" defTabSz="914400" rtl="0" eaLnBrk="1" fontAlgn="base" latinLnBrk="0" hangingPunct="1">
                        <a:lnSpc>
                          <a:spcPts val="15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（がん予防検診事業会計の正味財産増減額：</a:t>
                      </a:r>
                      <a:endParaRPr kumimoji="1" lang="en-US" altLang="ja-JP" sz="10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215900" marR="0" lvl="0" indent="-215900" algn="just" defTabSz="914400" rtl="0" eaLnBrk="1" fontAlgn="base" latinLnBrk="0" hangingPunct="1">
                        <a:lnSpc>
                          <a:spcPts val="1500"/>
                        </a:lnSpc>
                        <a:spcBef>
                          <a:spcPct val="0"/>
                        </a:spcBef>
                        <a:spcAft>
                          <a:spcPct val="0"/>
                        </a:spcAft>
                        <a:buClrTx/>
                        <a:buSzTx/>
                        <a:buFontTx/>
                        <a:buNone/>
                        <a:tabLst/>
                      </a:pPr>
                      <a:r>
                        <a:rPr kumimoji="1" lang="en-US" altLang="ja-JP" sz="10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0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令和</a:t>
                      </a:r>
                      <a:r>
                        <a:rPr kumimoji="1" lang="en-US" altLang="ja-JP" sz="10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4</a:t>
                      </a:r>
                      <a:r>
                        <a:rPr kumimoji="1" lang="ja-JP" altLang="en-US" sz="10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a:t>
                      </a:r>
                      <a:r>
                        <a:rPr kumimoji="1" lang="en-US" altLang="ja-JP" sz="10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31</a:t>
                      </a:r>
                      <a:r>
                        <a:rPr kumimoji="1" lang="ja-JP" altLang="en-US" sz="10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百万円）</a:t>
                      </a:r>
                      <a:endParaRPr kumimoji="1" lang="en-US" altLang="ja-JP" sz="10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215900" marR="0" lvl="0" indent="-215900" algn="just" defTabSz="914400" rtl="0" eaLnBrk="1" fontAlgn="base" latinLnBrk="0" hangingPunct="1">
                        <a:lnSpc>
                          <a:spcPts val="1500"/>
                        </a:lnSpc>
                        <a:spcBef>
                          <a:spcPct val="0"/>
                        </a:spcBef>
                        <a:spcAft>
                          <a:spcPct val="0"/>
                        </a:spcAft>
                        <a:buClrTx/>
                        <a:buSzTx/>
                        <a:buFontTx/>
                        <a:buNone/>
                        <a:tabLst/>
                      </a:pPr>
                      <a:endParaRPr kumimoji="1" lang="en-US" altLang="ja-JP" sz="10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215900" marR="0" lvl="0" indent="-215900" algn="just" defTabSz="914400" rtl="0" eaLnBrk="1" fontAlgn="base" latinLnBrk="0" hangingPunct="1">
                        <a:lnSpc>
                          <a:spcPts val="15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○令和</a:t>
                      </a:r>
                      <a:r>
                        <a:rPr kumimoji="1" lang="en-US" altLang="ja-JP" sz="10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5</a:t>
                      </a:r>
                      <a:r>
                        <a:rPr kumimoji="1" lang="ja-JP" altLang="en-US" sz="10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年度より、循環器病予防部門の事業</a:t>
                      </a:r>
                      <a:r>
                        <a:rPr kumimoji="1" lang="en-US" altLang="ja-JP" sz="10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府委託事業</a:t>
                      </a:r>
                      <a:r>
                        <a:rPr kumimoji="1" lang="en-US" altLang="ja-JP" sz="10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を</a:t>
                      </a:r>
                      <a:r>
                        <a:rPr kumimoji="1" lang="en-US" altLang="ja-JP" sz="10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地独</a:t>
                      </a:r>
                      <a:r>
                        <a:rPr kumimoji="1" lang="en-US" altLang="ja-JP" sz="10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大阪健康安全基盤研究所に移転</a:t>
                      </a:r>
                      <a:endParaRPr kumimoji="1" lang="en-US" altLang="ja-JP" sz="1000" b="0" i="0" u="none" strike="sng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215900" marR="0" lvl="0" indent="-215900" algn="just" defTabSz="914400" rtl="0" eaLnBrk="1" fontAlgn="base" latinLnBrk="0" hangingPunct="1">
                        <a:lnSpc>
                          <a:spcPts val="1500"/>
                        </a:lnSpc>
                        <a:spcBef>
                          <a:spcPct val="0"/>
                        </a:spcBef>
                        <a:spcAft>
                          <a:spcPct val="0"/>
                        </a:spcAft>
                        <a:buClrTx/>
                        <a:buSzTx/>
                        <a:buFontTx/>
                        <a:buNone/>
                        <a:tabLst/>
                      </a:pPr>
                      <a:endParaRPr kumimoji="1" lang="en-US" altLang="ja-JP" sz="1000" b="0" i="0" u="none" strike="sng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215900" marR="0" lvl="0" indent="-215900" algn="just" defTabSz="914400" rtl="0" eaLnBrk="1" fontAlgn="base" latinLnBrk="0" hangingPunct="1">
                        <a:lnSpc>
                          <a:spcPts val="15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○財務基盤の強化を図るため、令和</a:t>
                      </a:r>
                      <a:r>
                        <a:rPr kumimoji="1" lang="en-US" altLang="ja-JP" sz="10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5</a:t>
                      </a:r>
                      <a:r>
                        <a:rPr kumimoji="1" lang="ja-JP" altLang="en-US" sz="10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年度から検診料金を改定</a:t>
                      </a:r>
                      <a:endParaRPr kumimoji="1" lang="en-US" altLang="ja-JP" sz="10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215900" marR="0" lvl="0" indent="-215900" algn="just" defTabSz="914400" rtl="0" eaLnBrk="1" fontAlgn="base" latinLnBrk="0" hangingPunct="1">
                        <a:lnSpc>
                          <a:spcPts val="1500"/>
                        </a:lnSpc>
                        <a:spcBef>
                          <a:spcPct val="0"/>
                        </a:spcBef>
                        <a:spcAft>
                          <a:spcPct val="0"/>
                        </a:spcAft>
                        <a:buClrTx/>
                        <a:buSzTx/>
                        <a:buFontTx/>
                        <a:buNone/>
                        <a:tabLst/>
                      </a:pPr>
                      <a:endParaRPr kumimoji="1" lang="en-US" altLang="ja-JP" sz="10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215900" marR="0" lvl="0" indent="-215900" algn="just" defTabSz="914400" rtl="0" eaLnBrk="1" fontAlgn="base" latinLnBrk="0" hangingPunct="1">
                        <a:lnSpc>
                          <a:spcPts val="1500"/>
                        </a:lnSpc>
                        <a:spcBef>
                          <a:spcPct val="0"/>
                        </a:spcBef>
                        <a:spcAft>
                          <a:spcPct val="0"/>
                        </a:spcAft>
                        <a:buClrTx/>
                        <a:buSzTx/>
                        <a:buFontTx/>
                        <a:buNone/>
                        <a:tabLst/>
                      </a:pPr>
                      <a:r>
                        <a:rPr kumimoji="1" lang="ja-JP" altLang="ja-JP" sz="10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【課</a:t>
                      </a:r>
                      <a:r>
                        <a:rPr kumimoji="1" lang="ja-JP" altLang="en-US" sz="10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ja-JP" sz="10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題】</a:t>
                      </a:r>
                      <a:endParaRPr kumimoji="1" lang="en-US" altLang="ja-JP" sz="10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212725" marR="0" lvl="0" indent="-212725" algn="just" defTabSz="914400" rtl="0" eaLnBrk="1" fontAlgn="base" latinLnBrk="0" hangingPunct="1">
                        <a:lnSpc>
                          <a:spcPts val="15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○法人経営の安定化を図るため、引き続きがん予防検診事業の収支均衡に向けた取組みが必要</a:t>
                      </a:r>
                      <a:endParaRPr kumimoji="1" lang="en-US" altLang="ja-JP" sz="10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52119" marR="52119"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just" defTabSz="914400" rtl="0" eaLnBrk="1" fontAlgn="base" latinLnBrk="0" hangingPunct="1">
                        <a:lnSpc>
                          <a:spcPts val="1500"/>
                        </a:lnSpc>
                        <a:spcBef>
                          <a:spcPct val="0"/>
                        </a:spcBef>
                        <a:spcAft>
                          <a:spcPct val="0"/>
                        </a:spcAft>
                        <a:buClrTx/>
                        <a:buSzTx/>
                        <a:buFontTx/>
                        <a:buNone/>
                        <a:tabLst/>
                      </a:pPr>
                      <a:r>
                        <a:rPr kumimoji="1" lang="ja-JP" altLang="ja-JP" sz="10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○抜本的見直し</a:t>
                      </a:r>
                      <a:endParaRPr kumimoji="1" lang="ja-JP" altLang="ja-JP" sz="10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44000" marR="0" lvl="0" indent="-72000" algn="just" defTabSz="914400" rtl="0" eaLnBrk="1" fontAlgn="base" latinLnBrk="0" hangingPunct="1">
                        <a:lnSpc>
                          <a:spcPts val="1500"/>
                        </a:lnSpc>
                        <a:spcBef>
                          <a:spcPct val="0"/>
                        </a:spcBef>
                        <a:spcAft>
                          <a:spcPct val="0"/>
                        </a:spcAft>
                        <a:buClrTx/>
                        <a:buSzTx/>
                        <a:buFontTx/>
                        <a:buNone/>
                        <a:tabLst/>
                      </a:pPr>
                      <a:r>
                        <a:rPr kumimoji="1" lang="ja-JP" altLang="ja-JP" sz="10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第</a:t>
                      </a:r>
                      <a:r>
                        <a:rPr kumimoji="1" lang="en-US" altLang="ja-JP" sz="10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a:t>
                      </a:r>
                      <a:r>
                        <a:rPr kumimoji="1" lang="ja-JP" altLang="en-US" sz="10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期中期経営計画期間中の令和</a:t>
                      </a:r>
                      <a:r>
                        <a:rPr kumimoji="1" lang="en-US" altLang="ja-JP" sz="10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7</a:t>
                      </a:r>
                      <a:r>
                        <a:rPr kumimoji="1" lang="ja-JP" altLang="en-US" sz="10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年度末に、がん予防検診事業の安定的な収支バランスの均衡を図り、法人経営の自立化を進める</a:t>
                      </a:r>
                      <a:endParaRPr kumimoji="1" lang="en-US" altLang="ja-JP" sz="10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spcAft>
                          <a:spcPts val="0"/>
                        </a:spcAft>
                      </a:pPr>
                      <a:endParaRPr lang="ja-JP" altLang="en-US" sz="10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52196" marR="5219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359954">
                <a:tc vMerge="1">
                  <a:txBody>
                    <a:bodyPr/>
                    <a:lstStyle/>
                    <a:p>
                      <a:endParaRPr kumimoji="1" lang="ja-JP" altLang="en-US"/>
                    </a:p>
                  </a:txBody>
                  <a:tcPr/>
                </a:tc>
                <a:tc vMerge="1">
                  <a:txBody>
                    <a:bodyPr/>
                    <a:lstStyle/>
                    <a:p>
                      <a:pPr marL="0" marR="0" lvl="0" indent="0" algn="ctr" defTabSz="914400" rtl="0" eaLnBrk="1" fontAlgn="base" latinLnBrk="0" hangingPunct="1">
                        <a:lnSpc>
                          <a:spcPts val="1500"/>
                        </a:lnSpc>
                        <a:spcBef>
                          <a:spcPct val="0"/>
                        </a:spcBef>
                        <a:spcAft>
                          <a:spcPct val="0"/>
                        </a:spcAft>
                        <a:buClrTx/>
                        <a:buSzTx/>
                        <a:buFontTx/>
                        <a:buNone/>
                        <a:tabLst/>
                        <a:defRPr/>
                      </a:pPr>
                      <a:endParaRPr kumimoji="1" lang="ja-JP" altLang="en-US" dirty="0"/>
                    </a:p>
                  </a:txBody>
                  <a:tcPr marL="52119" marR="52119"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vMerge="1">
                  <a:txBody>
                    <a:bodyPr/>
                    <a:lstStyle/>
                    <a:p>
                      <a:endParaRPr kumimoji="1" lang="ja-JP" altLang="en-US"/>
                    </a:p>
                  </a:txBody>
                  <a:tcPr/>
                </a:tc>
                <a:tc>
                  <a:txBody>
                    <a:bodyPr/>
                    <a:lstStyle/>
                    <a:p>
                      <a:pPr algn="ctr">
                        <a:lnSpc>
                          <a:spcPts val="1500"/>
                        </a:lnSpc>
                        <a:spcAft>
                          <a:spcPts val="0"/>
                        </a:spcAft>
                      </a:pPr>
                      <a:r>
                        <a:rPr lang="ja-JP" altLang="en-US" sz="1000" b="1"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今後の具体的取組み</a:t>
                      </a:r>
                      <a:endParaRPr lang="en-US" altLang="ja-JP" sz="1000" b="1"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52196" marR="5219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extLst>
                  <a:ext uri="{0D108BD9-81ED-4DB2-BD59-A6C34878D82A}">
                    <a16:rowId xmlns:a16="http://schemas.microsoft.com/office/drawing/2014/main" val="573980876"/>
                  </a:ext>
                </a:extLst>
              </a:tr>
              <a:tr h="2085429">
                <a:tc vMerge="1">
                  <a:txBody>
                    <a:bodyPr/>
                    <a:lstStyle/>
                    <a:p>
                      <a:endParaRPr kumimoji="1" lang="ja-JP" altLang="en-US"/>
                    </a:p>
                  </a:txBody>
                  <a:tcPr/>
                </a:tc>
                <a:tc vMerge="1">
                  <a:txBody>
                    <a:bodyPr/>
                    <a:lstStyle/>
                    <a:p>
                      <a:endParaRPr kumimoji="1" lang="ja-JP" altLang="en-US" dirty="0"/>
                    </a:p>
                  </a:txBody>
                  <a:tcPr marL="52119" marR="52119"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kumimoji="1" lang="ja-JP" altLang="en-US"/>
                    </a:p>
                  </a:txBody>
                  <a:tcPr/>
                </a:tc>
                <a:tc>
                  <a:txBody>
                    <a:bodyPr/>
                    <a:lstStyle/>
                    <a:p>
                      <a:pPr marL="144000" marR="0" lvl="0" indent="-72000" algn="just" defTabSz="914400" rtl="0" eaLnBrk="1" fontAlgn="base" latinLnBrk="0" hangingPunct="1">
                        <a:lnSpc>
                          <a:spcPts val="15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・受診者数の確保に向け、受診者ニーズに対応した検診サービスの実施、過去の受診者への受診勧奨及び受診団体等への営業活動の強化を行う</a:t>
                      </a:r>
                      <a:endParaRPr kumimoji="1" lang="en-US" altLang="ja-JP" sz="10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44000" indent="-72000" algn="just">
                        <a:lnSpc>
                          <a:spcPts val="1500"/>
                        </a:lnSpc>
                        <a:spcAft>
                          <a:spcPts val="0"/>
                        </a:spcAft>
                      </a:pPr>
                      <a:endParaRPr lang="ja-JP" altLang="en-US"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52196" marR="5219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98060132"/>
                  </a:ext>
                </a:extLst>
              </a:tr>
            </a:tbl>
          </a:graphicData>
        </a:graphic>
      </p:graphicFrame>
      <p:sp>
        <p:nvSpPr>
          <p:cNvPr id="7" name="正方形/長方形 6"/>
          <p:cNvSpPr/>
          <p:nvPr/>
        </p:nvSpPr>
        <p:spPr>
          <a:xfrm>
            <a:off x="26495" y="44333"/>
            <a:ext cx="8136904"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Ⅲ</a:t>
            </a:r>
            <a:r>
              <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出資法人等の改革</a:t>
            </a:r>
            <a:endParaRPr kumimoji="1" lang="en-US" altLang="ja-JP"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2" name="直線コネクタ 11"/>
          <p:cNvCxnSpPr/>
          <p:nvPr/>
        </p:nvCxnSpPr>
        <p:spPr>
          <a:xfrm>
            <a:off x="179512" y="404664"/>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3" name="スライド番号プレースホルダー 2">
            <a:extLst>
              <a:ext uri="{FF2B5EF4-FFF2-40B4-BE49-F238E27FC236}">
                <a16:creationId xmlns:a16="http://schemas.microsoft.com/office/drawing/2014/main" id="{CCF61C86-BAE0-4432-A181-BE90D57AA69A}"/>
              </a:ext>
            </a:extLst>
          </p:cNvPr>
          <p:cNvSpPr>
            <a:spLocks noGrp="1"/>
          </p:cNvSpPr>
          <p:nvPr>
            <p:ph type="sldNum" sz="quarter" idx="12"/>
          </p:nvPr>
        </p:nvSpPr>
        <p:spPr/>
        <p:txBody>
          <a:bodyPr/>
          <a:lstStyle/>
          <a:p>
            <a:fld id="{7791D223-6A27-4327-8087-FA06212A7E85}" type="slidenum">
              <a:rPr lang="ja-JP" altLang="en-US" smtClean="0"/>
              <a:pPr/>
              <a:t>51</a:t>
            </a:fld>
            <a:endParaRPr lang="ja-JP" altLang="en-US" dirty="0"/>
          </a:p>
        </p:txBody>
      </p:sp>
    </p:spTree>
    <p:extLst>
      <p:ext uri="{BB962C8B-B14F-4D97-AF65-F5344CB8AC3E}">
        <p14:creationId xmlns:p14="http://schemas.microsoft.com/office/powerpoint/2010/main" val="403216142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表 12"/>
          <p:cNvGraphicFramePr>
            <a:graphicFrameLocks noGrp="1"/>
          </p:cNvGraphicFramePr>
          <p:nvPr>
            <p:extLst>
              <p:ext uri="{D42A27DB-BD31-4B8C-83A1-F6EECF244321}">
                <p14:modId xmlns:p14="http://schemas.microsoft.com/office/powerpoint/2010/main" val="2011167858"/>
              </p:ext>
            </p:extLst>
          </p:nvPr>
        </p:nvGraphicFramePr>
        <p:xfrm>
          <a:off x="161510" y="660521"/>
          <a:ext cx="8794222" cy="5667483"/>
        </p:xfrm>
        <a:graphic>
          <a:graphicData uri="http://schemas.openxmlformats.org/drawingml/2006/table">
            <a:tbl>
              <a:tblPr firstRow="1" firstCol="1" bandRow="1">
                <a:tableStyleId>{BC89EF96-8CEA-46FF-86C4-4CE0E7609802}</a:tableStyleId>
              </a:tblPr>
              <a:tblGrid>
                <a:gridCol w="1377153">
                  <a:extLst>
                    <a:ext uri="{9D8B030D-6E8A-4147-A177-3AD203B41FA5}">
                      <a16:colId xmlns:a16="http://schemas.microsoft.com/office/drawing/2014/main" val="20000"/>
                    </a:ext>
                  </a:extLst>
                </a:gridCol>
                <a:gridCol w="2250250">
                  <a:extLst>
                    <a:ext uri="{9D8B030D-6E8A-4147-A177-3AD203B41FA5}">
                      <a16:colId xmlns:a16="http://schemas.microsoft.com/office/drawing/2014/main" val="20001"/>
                    </a:ext>
                  </a:extLst>
                </a:gridCol>
                <a:gridCol w="2925325">
                  <a:extLst>
                    <a:ext uri="{9D8B030D-6E8A-4147-A177-3AD203B41FA5}">
                      <a16:colId xmlns:a16="http://schemas.microsoft.com/office/drawing/2014/main" val="20002"/>
                    </a:ext>
                  </a:extLst>
                </a:gridCol>
                <a:gridCol w="2241494">
                  <a:extLst>
                    <a:ext uri="{9D8B030D-6E8A-4147-A177-3AD203B41FA5}">
                      <a16:colId xmlns:a16="http://schemas.microsoft.com/office/drawing/2014/main" val="20003"/>
                    </a:ext>
                  </a:extLst>
                </a:gridCol>
              </a:tblGrid>
              <a:tr h="393998">
                <a:tc>
                  <a:txBody>
                    <a:bodyPr/>
                    <a:lstStyle/>
                    <a:p>
                      <a:pPr algn="ctr">
                        <a:spcAft>
                          <a:spcPts val="0"/>
                        </a:spcAft>
                      </a:pPr>
                      <a:r>
                        <a:rPr lang="ja-JP" sz="1000"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法人名</a:t>
                      </a:r>
                    </a:p>
                  </a:txBody>
                  <a:tcPr marL="51362" marR="5136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marL="0" marR="0" lvl="0" indent="0" algn="ctr" defTabSz="914400" rtl="0" eaLnBrk="1" fontAlgn="base" latinLnBrk="0" hangingPunct="1">
                        <a:lnSpc>
                          <a:spcPts val="1500"/>
                        </a:lnSpc>
                        <a:spcBef>
                          <a:spcPct val="0"/>
                        </a:spcBef>
                        <a:spcAft>
                          <a:spcPct val="0"/>
                        </a:spcAft>
                        <a:buClrTx/>
                        <a:buSzTx/>
                        <a:buFontTx/>
                        <a:buNone/>
                        <a:tabLst/>
                        <a:defRPr/>
                      </a:pPr>
                      <a:r>
                        <a:rPr kumimoji="1" lang="ja-JP" altLang="en-US" sz="1000" b="1" kern="100" spc="-100" baseline="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令和</a:t>
                      </a:r>
                      <a:r>
                        <a:rPr kumimoji="1" lang="en-US" altLang="ja-JP" sz="1000" b="1" kern="100" spc="-100" baseline="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5</a:t>
                      </a:r>
                      <a:r>
                        <a:rPr kumimoji="1" lang="ja-JP" altLang="en-US" sz="1000" b="1" kern="100" spc="-100" baseline="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年度大阪府行政経営の</a:t>
                      </a:r>
                      <a:endParaRPr kumimoji="1" lang="en-US" altLang="ja-JP" sz="1000" b="1" kern="100" spc="-100" baseline="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ctr" defTabSz="914400" rtl="0" eaLnBrk="1" fontAlgn="base" latinLnBrk="0" hangingPunct="1">
                        <a:lnSpc>
                          <a:spcPts val="1500"/>
                        </a:lnSpc>
                        <a:spcBef>
                          <a:spcPct val="0"/>
                        </a:spcBef>
                        <a:spcAft>
                          <a:spcPct val="0"/>
                        </a:spcAft>
                        <a:buClrTx/>
                        <a:buSzTx/>
                        <a:buFontTx/>
                        <a:buNone/>
                        <a:tabLst/>
                        <a:defRPr/>
                      </a:pPr>
                      <a:r>
                        <a:rPr kumimoji="1" lang="ja-JP" altLang="en-US" sz="1000" b="1" kern="100" spc="-100" baseline="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取組みでの方向性</a:t>
                      </a:r>
                      <a:endParaRPr kumimoji="1" lang="en-US" altLang="ja-JP" sz="1000" b="1" kern="100" spc="-100" baseline="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51362" marR="5136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spcAft>
                          <a:spcPts val="0"/>
                        </a:spcAft>
                      </a:pPr>
                      <a:r>
                        <a:rPr lang="ja-JP" sz="1000"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経過・現状・課題</a:t>
                      </a:r>
                    </a:p>
                  </a:txBody>
                  <a:tcPr marL="51362" marR="5136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spcAft>
                          <a:spcPts val="0"/>
                        </a:spcAft>
                      </a:pPr>
                      <a:r>
                        <a:rPr lang="ja-JP" altLang="en-US" sz="1000"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今後</a:t>
                      </a:r>
                      <a:r>
                        <a:rPr lang="ja-JP" sz="1000"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の方向性</a:t>
                      </a:r>
                    </a:p>
                  </a:txBody>
                  <a:tcPr marL="51362" marR="5136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extLst>
                  <a:ext uri="{0D108BD9-81ED-4DB2-BD59-A6C34878D82A}">
                    <a16:rowId xmlns:a16="http://schemas.microsoft.com/office/drawing/2014/main" val="10000"/>
                  </a:ext>
                </a:extLst>
              </a:tr>
              <a:tr h="1763511">
                <a:tc rowSpan="3">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1" lang="ja-JP" sz="10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大阪府道路公社</a:t>
                      </a:r>
                    </a:p>
                  </a:txBody>
                  <a:tcPr marL="51383" marR="51383"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3">
                  <a:txBody>
                    <a:bodyPr/>
                    <a:lstStyle/>
                    <a:p>
                      <a:pPr marL="0" marR="0" lvl="0" indent="0" algn="just" defTabSz="914400" rtl="0" eaLnBrk="1" fontAlgn="base" latinLnBrk="0" hangingPunct="1">
                        <a:lnSpc>
                          <a:spcPts val="1500"/>
                        </a:lnSpc>
                        <a:spcBef>
                          <a:spcPct val="0"/>
                        </a:spcBef>
                        <a:spcAft>
                          <a:spcPct val="0"/>
                        </a:spcAft>
                        <a:buClrTx/>
                        <a:buSzTx/>
                        <a:buFontTx/>
                        <a:buNone/>
                        <a:tabLst/>
                      </a:pPr>
                      <a:r>
                        <a:rPr kumimoji="1" lang="ja-JP" altLang="ja-JP" sz="10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抜本的見直し</a:t>
                      </a:r>
                      <a:endParaRPr kumimoji="1" lang="en-US" altLang="ja-JP" sz="10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44000" marR="0" lvl="0" indent="-72000" algn="just" defTabSz="914400" rtl="0" eaLnBrk="1" fontAlgn="base" latinLnBrk="0" hangingPunct="1">
                        <a:lnSpc>
                          <a:spcPts val="15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・引き続き、利用促進、経費節減による収支改善に取り組むなど、建設費の計画的な償還に努める</a:t>
                      </a:r>
                      <a:endParaRPr kumimoji="1" lang="en-US" altLang="ja-JP" sz="10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44000" marR="0" lvl="0" indent="-72000" algn="just" defTabSz="914400" rtl="0" eaLnBrk="1" fontAlgn="base" latinLnBrk="0" hangingPunct="1">
                        <a:lnSpc>
                          <a:spcPts val="15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・利用者の視点に立った近畿圏高速道路の料金体系一元化の実現に向け、検討が進められる新御堂筋の機能強化の内容も踏まえ、箕面有料道路の高速道路会社への早期移管をめざす</a:t>
                      </a:r>
                      <a:endParaRPr kumimoji="1" lang="en-US" altLang="ja-JP" sz="10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44000" marR="0" lvl="0" indent="-72000" algn="just" defTabSz="914400" rtl="0" eaLnBrk="1" fontAlgn="base" latinLnBrk="0" hangingPunct="1">
                        <a:lnSpc>
                          <a:spcPts val="15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・また、路線移管後の公社のあり方について、検討を進める</a:t>
                      </a:r>
                      <a:endParaRPr kumimoji="1" lang="en-US" altLang="ja-JP" sz="1000" b="1" kern="100" spc="-100" baseline="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51383" marR="51383"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3">
                  <a:txBody>
                    <a:bodyPr/>
                    <a:lstStyle/>
                    <a:p>
                      <a:pPr marL="133350" marR="0" lvl="0" indent="-133350" algn="just" defTabSz="914400" rtl="0" eaLnBrk="1" fontAlgn="base" latinLnBrk="0" hangingPunct="1">
                        <a:lnSpc>
                          <a:spcPts val="1200"/>
                        </a:lnSpc>
                        <a:spcBef>
                          <a:spcPct val="0"/>
                        </a:spcBef>
                        <a:spcAft>
                          <a:spcPct val="0"/>
                        </a:spcAft>
                        <a:buClrTx/>
                        <a:buSzTx/>
                        <a:buFontTx/>
                        <a:buNone/>
                        <a:tabLst/>
                      </a:pPr>
                      <a:r>
                        <a:rPr kumimoji="1" lang="ja-JP" altLang="ja-JP" sz="1000" b="1" i="0" u="none" strike="noStrike" cap="none" spc="0"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【経過・現状】</a:t>
                      </a:r>
                    </a:p>
                    <a:p>
                      <a:pPr marL="133350" marR="0" lvl="0" indent="-133350" algn="just" defTabSz="914400" rtl="0" eaLnBrk="1" fontAlgn="base" latinLnBrk="0" hangingPunct="1">
                        <a:lnSpc>
                          <a:spcPts val="1500"/>
                        </a:lnSpc>
                        <a:spcBef>
                          <a:spcPct val="0"/>
                        </a:spcBef>
                        <a:spcAft>
                          <a:spcPct val="0"/>
                        </a:spcAft>
                        <a:buClrTx/>
                        <a:buSzTx/>
                        <a:buFontTx/>
                        <a:buNone/>
                        <a:tabLst/>
                      </a:pPr>
                      <a:r>
                        <a:rPr kumimoji="1" lang="ja-JP" altLang="en-US" sz="1000" b="0" i="0" u="none" strike="noStrike" cap="none" spc="0"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ja-JP" sz="1000" b="0" i="0" u="none" strike="noStrike" cap="none" spc="0"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○収支改善の取組み</a:t>
                      </a:r>
                      <a:r>
                        <a:rPr kumimoji="1" lang="ja-JP" altLang="en-US" sz="1000" b="0" i="0" u="none" strike="noStrike" cap="none" spc="0"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を推進</a:t>
                      </a:r>
                      <a:endParaRPr kumimoji="1" lang="en-US" altLang="ja-JP" sz="1000" b="0" i="0" u="none" strike="noStrike" cap="none" spc="0"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33350" marR="0" lvl="0" indent="-133350" algn="just" defTabSz="914400" rtl="0" eaLnBrk="1" fontAlgn="base" latinLnBrk="0" hangingPunct="1">
                        <a:lnSpc>
                          <a:spcPts val="1500"/>
                        </a:lnSpc>
                        <a:spcBef>
                          <a:spcPct val="0"/>
                        </a:spcBef>
                        <a:spcAft>
                          <a:spcPct val="0"/>
                        </a:spcAft>
                        <a:buClrTx/>
                        <a:buSzTx/>
                        <a:buFontTx/>
                        <a:buNone/>
                        <a:tabLst/>
                      </a:pPr>
                      <a:r>
                        <a:rPr kumimoji="1" lang="ja-JP" altLang="en-US" sz="1000" b="0" i="0" u="none" strike="noStrike" cap="none" spc="0"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「大阪府道路公社 中期経営計画（</a:t>
                      </a:r>
                      <a:r>
                        <a:rPr kumimoji="1" lang="en-US" altLang="ja-JP" sz="1000" b="0" i="0" u="none" strike="noStrike" cap="none" spc="0"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2022</a:t>
                      </a:r>
                      <a:r>
                        <a:rPr kumimoji="1" lang="ja-JP" altLang="en-US" sz="1000" b="0" i="0" u="none" strike="noStrike" cap="none" spc="0"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000" b="0" i="0" u="none" strike="noStrike" cap="none" spc="0"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2024</a:t>
                      </a:r>
                      <a:r>
                        <a:rPr kumimoji="1" lang="ja-JP" altLang="en-US" sz="1000" b="0" i="0" u="none" strike="noStrike" cap="none" spc="0"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年度）」に基づき、継続して経営改善（コスト縮減・人員削減）に取り組んでいる</a:t>
                      </a:r>
                      <a:endParaRPr kumimoji="1" lang="en-US" altLang="ja-JP" sz="1000" b="0" i="0" u="none" strike="noStrike" cap="none" spc="0"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203200" marR="0" lvl="0" indent="-203200" algn="just" defTabSz="914400" rtl="0" eaLnBrk="1" fontAlgn="base" latinLnBrk="0" hangingPunct="1">
                        <a:lnSpc>
                          <a:spcPts val="1500"/>
                        </a:lnSpc>
                        <a:spcBef>
                          <a:spcPct val="0"/>
                        </a:spcBef>
                        <a:spcAft>
                          <a:spcPct val="0"/>
                        </a:spcAft>
                        <a:buClrTx/>
                        <a:buSzTx/>
                        <a:buFontTx/>
                        <a:buNone/>
                        <a:tabLst>
                          <a:tab pos="234950" algn="l"/>
                        </a:tabLst>
                        <a:defRPr/>
                      </a:pPr>
                      <a:endParaRPr kumimoji="1" lang="en-US" altLang="ja-JP" sz="1000" b="0" i="0" u="none" strike="noStrike" cap="none" spc="0"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203200" marR="0" lvl="0" indent="-203200" algn="just" defTabSz="914400" rtl="0" eaLnBrk="1" fontAlgn="base" latinLnBrk="0" hangingPunct="1">
                        <a:lnSpc>
                          <a:spcPts val="1500"/>
                        </a:lnSpc>
                        <a:spcBef>
                          <a:spcPct val="0"/>
                        </a:spcBef>
                        <a:spcAft>
                          <a:spcPct val="0"/>
                        </a:spcAft>
                        <a:buClrTx/>
                        <a:buSzTx/>
                        <a:buFontTx/>
                        <a:buNone/>
                        <a:tabLst>
                          <a:tab pos="234950" algn="l"/>
                        </a:tabLst>
                        <a:defRPr/>
                      </a:pPr>
                      <a:r>
                        <a:rPr kumimoji="1" lang="ja-JP" altLang="en-US" sz="1000" b="0" i="0" u="none" strike="noStrike" cap="none" spc="0"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○近畿圏高速道路の料金体系一元化及び路線移</a:t>
                      </a:r>
                      <a:endParaRPr kumimoji="1" lang="en-US" altLang="ja-JP" sz="1000" b="0" i="0" u="none" strike="noStrike" cap="none" spc="0"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203200" marR="0" lvl="0" indent="-203200" algn="just" defTabSz="914400" rtl="0" eaLnBrk="1" fontAlgn="base" latinLnBrk="0" hangingPunct="1">
                        <a:lnSpc>
                          <a:spcPts val="1500"/>
                        </a:lnSpc>
                        <a:spcBef>
                          <a:spcPct val="0"/>
                        </a:spcBef>
                        <a:spcAft>
                          <a:spcPct val="0"/>
                        </a:spcAft>
                        <a:buClrTx/>
                        <a:buSzTx/>
                        <a:buFontTx/>
                        <a:buNone/>
                        <a:tabLst>
                          <a:tab pos="234950" algn="l"/>
                        </a:tabLst>
                        <a:defRPr/>
                      </a:pPr>
                      <a:r>
                        <a:rPr kumimoji="1" lang="ja-JP" altLang="en-US" sz="1000" b="0" i="0" u="none" strike="noStrike" cap="none" spc="0"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管の状況</a:t>
                      </a:r>
                      <a:endParaRPr kumimoji="1" lang="en-US" altLang="ja-JP" sz="1000" b="0" i="0" u="none" strike="noStrike" cap="none" spc="0"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82563" marR="0" lvl="0" indent="-133350" algn="just" defTabSz="914400" rtl="0" eaLnBrk="1" fontAlgn="base" latinLnBrk="0" hangingPunct="1">
                        <a:lnSpc>
                          <a:spcPts val="1500"/>
                        </a:lnSpc>
                        <a:spcBef>
                          <a:spcPct val="0"/>
                        </a:spcBef>
                        <a:spcAft>
                          <a:spcPct val="0"/>
                        </a:spcAft>
                        <a:buClrTx/>
                        <a:buSzTx/>
                        <a:buFontTx/>
                        <a:buNone/>
                        <a:tabLst/>
                      </a:pPr>
                      <a:r>
                        <a:rPr kumimoji="1" lang="ja-JP" altLang="en-US" sz="1000" b="0" i="0" u="none" strike="noStrike" cap="none" spc="0"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・堺泉北、南阪奈は平成</a:t>
                      </a:r>
                      <a:r>
                        <a:rPr kumimoji="1" lang="en-US" altLang="ja-JP" sz="1000" b="0" i="0" u="none" strike="noStrike" cap="none" spc="0"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30</a:t>
                      </a:r>
                      <a:r>
                        <a:rPr kumimoji="1" lang="ja-JP" altLang="en-US" sz="1000" b="0" i="0" u="none" strike="noStrike" cap="none" spc="0"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000" b="0" i="0" u="none" strike="noStrike" cap="none" spc="0"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4</a:t>
                      </a:r>
                      <a:r>
                        <a:rPr kumimoji="1" lang="ja-JP" altLang="en-US" sz="1000" b="0" i="0" u="none" strike="noStrike" cap="none" spc="0"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月</a:t>
                      </a:r>
                      <a:r>
                        <a:rPr kumimoji="1" lang="en-US" altLang="ja-JP" sz="1000" b="0" i="0" u="none" strike="noStrike" cap="none" spc="0"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1000" b="0" i="0" u="none" strike="noStrike" cap="none" spc="0"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日に、第二阪奈は平成</a:t>
                      </a:r>
                      <a:r>
                        <a:rPr kumimoji="1" lang="en-US" altLang="ja-JP" sz="1000" b="0" i="0" u="none" strike="noStrike" cap="none" spc="0"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31</a:t>
                      </a:r>
                      <a:r>
                        <a:rPr kumimoji="1" lang="ja-JP" altLang="en-US" sz="1000" b="0" i="0" u="none" strike="noStrike" cap="none" spc="0"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000" b="0" i="0" u="none" strike="noStrike" cap="none" spc="0"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4</a:t>
                      </a:r>
                      <a:r>
                        <a:rPr kumimoji="1" lang="ja-JP" altLang="en-US" sz="1000" b="0" i="0" u="none" strike="noStrike" cap="none" spc="0"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月</a:t>
                      </a:r>
                      <a:r>
                        <a:rPr kumimoji="1" lang="en-US" altLang="ja-JP" sz="1000" b="0" i="0" u="none" strike="noStrike" cap="none" spc="0"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1000" b="0" i="0" u="none" strike="noStrike" cap="none" spc="0"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日に</a:t>
                      </a:r>
                      <a:r>
                        <a:rPr kumimoji="1" lang="en-US" altLang="ja-JP" sz="1000" b="0" i="0" u="none" strike="noStrike" cap="none" spc="0"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NEXCO</a:t>
                      </a:r>
                      <a:r>
                        <a:rPr kumimoji="1" lang="ja-JP" altLang="en-US" sz="1000" b="0" i="0" u="none" strike="noStrike" cap="none" spc="0"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西日本へ移管し、当該路線の料金水準を</a:t>
                      </a:r>
                      <a:r>
                        <a:rPr kumimoji="1" lang="en-US" altLang="ja-JP" sz="1000" b="0" i="0" u="none" strike="noStrike" cap="none" spc="0"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NEXCO</a:t>
                      </a:r>
                      <a:r>
                        <a:rPr kumimoji="1" lang="ja-JP" altLang="en-US" sz="1000" b="0" i="0" u="none" strike="noStrike" cap="none" spc="0"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西日本と一元化</a:t>
                      </a:r>
                      <a:endParaRPr kumimoji="1" lang="en-US" altLang="ja-JP" sz="1000" b="0" i="0" u="none" strike="noStrike" cap="none" spc="0"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33350" marR="0" lvl="0" indent="-133350" algn="just" defTabSz="914400" rtl="0" eaLnBrk="1" fontAlgn="base" latinLnBrk="0" hangingPunct="1">
                        <a:lnSpc>
                          <a:spcPts val="1500"/>
                        </a:lnSpc>
                        <a:spcBef>
                          <a:spcPct val="0"/>
                        </a:spcBef>
                        <a:spcAft>
                          <a:spcPct val="0"/>
                        </a:spcAft>
                        <a:buClrTx/>
                        <a:buSzTx/>
                        <a:buFontTx/>
                        <a:buNone/>
                        <a:tabLst/>
                      </a:pPr>
                      <a:r>
                        <a:rPr kumimoji="1" lang="ja-JP" altLang="en-US" sz="1000" b="0" i="0" u="none" strike="noStrike" cap="none" spc="0"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・箕面有料道路の路線移管については、接続する新</a:t>
                      </a:r>
                      <a:endParaRPr kumimoji="1" lang="en-US" altLang="ja-JP" sz="1000" b="0" i="0" u="none" strike="noStrike" cap="none" spc="0"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33350" marR="0" lvl="0" indent="-133350" algn="just" defTabSz="914400" rtl="0" eaLnBrk="1" fontAlgn="base" latinLnBrk="0" hangingPunct="1">
                        <a:lnSpc>
                          <a:spcPts val="1500"/>
                        </a:lnSpc>
                        <a:spcBef>
                          <a:spcPct val="0"/>
                        </a:spcBef>
                        <a:spcAft>
                          <a:spcPct val="0"/>
                        </a:spcAft>
                        <a:buClrTx/>
                        <a:buSzTx/>
                        <a:buFontTx/>
                        <a:buNone/>
                        <a:tabLst/>
                      </a:pPr>
                      <a:r>
                        <a:rPr kumimoji="1" lang="en-US" altLang="ja-JP" sz="1000" b="0" i="0" u="none" strike="noStrike" cap="none" spc="0"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000" b="0" i="0" u="none" strike="noStrike" cap="none" spc="0"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名神との連続利用が想定ほど伸びず、</a:t>
                      </a:r>
                      <a:r>
                        <a:rPr kumimoji="1" lang="en-US" altLang="ja-JP" sz="1000" b="0" i="0" u="none" strike="noStrike" cap="none" spc="0"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NEXCO</a:t>
                      </a:r>
                      <a:r>
                        <a:rPr kumimoji="1" lang="ja-JP" altLang="en-US" sz="1000" b="0" i="0" u="none" strike="noStrike" cap="none" spc="0"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西日</a:t>
                      </a:r>
                      <a:endParaRPr kumimoji="1" lang="en-US" altLang="ja-JP" sz="1000" b="0" i="0" u="none" strike="noStrike" cap="none" spc="0"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33350" marR="0" lvl="0" indent="-133350" algn="just" defTabSz="914400" rtl="0" eaLnBrk="1" fontAlgn="base" latinLnBrk="0" hangingPunct="1">
                        <a:lnSpc>
                          <a:spcPts val="1500"/>
                        </a:lnSpc>
                        <a:spcBef>
                          <a:spcPct val="0"/>
                        </a:spcBef>
                        <a:spcAft>
                          <a:spcPct val="0"/>
                        </a:spcAft>
                        <a:buClrTx/>
                        <a:buSzTx/>
                        <a:buFontTx/>
                        <a:buNone/>
                        <a:tabLst/>
                      </a:pPr>
                      <a:r>
                        <a:rPr kumimoji="1" lang="en-US" altLang="ja-JP" sz="1000" b="0" i="0" u="none" strike="noStrike" cap="none" spc="0"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000" b="0" i="0" u="none" strike="noStrike" cap="none" spc="0"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本が一体的に管理し、シームレスな料金体系とするこ</a:t>
                      </a:r>
                      <a:endParaRPr kumimoji="1" lang="en-US" altLang="ja-JP" sz="1000" b="0" i="0" u="none" strike="noStrike" cap="none" spc="0"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33350" marR="0" lvl="0" indent="-133350" algn="just" defTabSz="914400" rtl="0" eaLnBrk="1" fontAlgn="base" latinLnBrk="0" hangingPunct="1">
                        <a:lnSpc>
                          <a:spcPts val="1500"/>
                        </a:lnSpc>
                        <a:spcBef>
                          <a:spcPct val="0"/>
                        </a:spcBef>
                        <a:spcAft>
                          <a:spcPct val="0"/>
                        </a:spcAft>
                        <a:buClrTx/>
                        <a:buSzTx/>
                        <a:buFontTx/>
                        <a:buNone/>
                        <a:tabLst/>
                      </a:pPr>
                      <a:r>
                        <a:rPr kumimoji="1" lang="en-US" altLang="ja-JP" sz="1000" b="0" i="0" u="none" strike="noStrike" cap="none" spc="0"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000" b="0" i="0" u="none" strike="noStrike" cap="none" spc="0"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との必要性やメリットが十分とは言えないことから、国と</a:t>
                      </a:r>
                      <a:endParaRPr kumimoji="1" lang="en-US" altLang="ja-JP" sz="1000" b="0" i="0" u="none" strike="noStrike" cap="none" spc="0"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33350" marR="0" lvl="0" indent="-133350" algn="just" defTabSz="914400" rtl="0" eaLnBrk="1" fontAlgn="base" latinLnBrk="0" hangingPunct="1">
                        <a:lnSpc>
                          <a:spcPts val="1500"/>
                        </a:lnSpc>
                        <a:spcBef>
                          <a:spcPct val="0"/>
                        </a:spcBef>
                        <a:spcAft>
                          <a:spcPct val="0"/>
                        </a:spcAft>
                        <a:buClrTx/>
                        <a:buSzTx/>
                        <a:buFontTx/>
                        <a:buNone/>
                        <a:tabLst/>
                      </a:pPr>
                      <a:r>
                        <a:rPr kumimoji="1" lang="en-US" altLang="ja-JP" sz="1000" b="0" i="0" u="none" strike="noStrike" cap="none" spc="0"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000" b="0" i="0" u="none" strike="noStrike" cap="none" spc="0"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の合意に至っていない</a:t>
                      </a:r>
                      <a:endParaRPr kumimoji="1" lang="en-US" altLang="ja-JP" sz="1000" b="0" i="0" u="none" strike="noStrike" cap="none" spc="0"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33350" marR="0" lvl="0" indent="-133350" algn="just" defTabSz="914400" rtl="0" eaLnBrk="1" fontAlgn="base" latinLnBrk="0" hangingPunct="1">
                        <a:lnSpc>
                          <a:spcPts val="1500"/>
                        </a:lnSpc>
                        <a:spcBef>
                          <a:spcPct val="0"/>
                        </a:spcBef>
                        <a:spcAft>
                          <a:spcPct val="0"/>
                        </a:spcAft>
                        <a:buClrTx/>
                        <a:buSzTx/>
                        <a:buFontTx/>
                        <a:buNone/>
                        <a:tabLst/>
                      </a:pPr>
                      <a:r>
                        <a:rPr kumimoji="1" lang="en-US" altLang="ja-JP" sz="1000" b="0" i="0" u="none" strike="noStrike" cap="none" spc="0"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000" b="0" i="0" u="none" strike="noStrike" cap="none" spc="0"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・新名神高速道路と箕面有料道路との連続利用の</a:t>
                      </a:r>
                      <a:endParaRPr kumimoji="1" lang="en-US" altLang="ja-JP" sz="1000" b="0" i="0" u="none" strike="noStrike" cap="none" spc="0"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33350" marR="0" lvl="0" indent="-133350" algn="just" defTabSz="914400" rtl="0" eaLnBrk="1" fontAlgn="base" latinLnBrk="0" hangingPunct="1">
                        <a:lnSpc>
                          <a:spcPts val="1500"/>
                        </a:lnSpc>
                        <a:spcBef>
                          <a:spcPct val="0"/>
                        </a:spcBef>
                        <a:spcAft>
                          <a:spcPct val="0"/>
                        </a:spcAft>
                        <a:buClrTx/>
                        <a:buSzTx/>
                        <a:buFontTx/>
                        <a:buNone/>
                        <a:tabLst/>
                      </a:pPr>
                      <a:r>
                        <a:rPr kumimoji="1" lang="ja-JP" altLang="en-US" sz="1000" b="0" i="0" u="none" strike="noStrike" cap="none" spc="0"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促進につながる新御堂筋の機能強化に向けて、大阪</a:t>
                      </a:r>
                      <a:endParaRPr kumimoji="1" lang="en-US" altLang="ja-JP" sz="1000" b="0" i="0" u="none" strike="noStrike" cap="none" spc="0"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33350" marR="0" lvl="0" indent="-133350" algn="just" defTabSz="914400" rtl="0" eaLnBrk="1" fontAlgn="base" latinLnBrk="0" hangingPunct="1">
                        <a:lnSpc>
                          <a:spcPts val="1500"/>
                        </a:lnSpc>
                        <a:spcBef>
                          <a:spcPct val="0"/>
                        </a:spcBef>
                        <a:spcAft>
                          <a:spcPct val="0"/>
                        </a:spcAft>
                        <a:buClrTx/>
                        <a:buSzTx/>
                        <a:buFontTx/>
                        <a:buNone/>
                        <a:tabLst/>
                      </a:pPr>
                      <a:r>
                        <a:rPr kumimoji="1" lang="ja-JP" altLang="en-US" sz="1000" b="0" i="0" u="none" strike="noStrike" cap="none" spc="0"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北部地域の幹線道路ネットワークの現状や課題につ</a:t>
                      </a:r>
                      <a:endParaRPr kumimoji="1" lang="en-US" altLang="ja-JP" sz="1000" b="0" i="0" u="none" strike="noStrike" cap="none" spc="0"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33350" marR="0" lvl="0" indent="-133350" algn="just" defTabSz="914400" rtl="0" eaLnBrk="1" fontAlgn="base" latinLnBrk="0" hangingPunct="1">
                        <a:lnSpc>
                          <a:spcPts val="1500"/>
                        </a:lnSpc>
                        <a:spcBef>
                          <a:spcPct val="0"/>
                        </a:spcBef>
                        <a:spcAft>
                          <a:spcPct val="0"/>
                        </a:spcAft>
                        <a:buClrTx/>
                        <a:buSzTx/>
                        <a:buFontTx/>
                        <a:buNone/>
                        <a:tabLst/>
                      </a:pPr>
                      <a:r>
                        <a:rPr kumimoji="1" lang="ja-JP" altLang="en-US" sz="1000" b="0" i="0" u="none" strike="noStrike" cap="none" spc="0"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いて整理し、国など関係者とともに検討を進めている</a:t>
                      </a:r>
                    </a:p>
                    <a:p>
                      <a:pPr marL="133350" marR="0" lvl="0" indent="-133350" algn="just" defTabSz="914400" rtl="0" eaLnBrk="1" fontAlgn="base" latinLnBrk="0" hangingPunct="1">
                        <a:lnSpc>
                          <a:spcPts val="1500"/>
                        </a:lnSpc>
                        <a:spcBef>
                          <a:spcPct val="0"/>
                        </a:spcBef>
                        <a:spcAft>
                          <a:spcPct val="0"/>
                        </a:spcAft>
                        <a:buClrTx/>
                        <a:buSzTx/>
                        <a:buFontTx/>
                        <a:buNone/>
                        <a:tabLst/>
                      </a:pPr>
                      <a:r>
                        <a:rPr kumimoji="1" lang="ja-JP" altLang="en-US" sz="1000" b="0" i="0" u="none" strike="noStrike" cap="none" spc="0"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・また、連続利用率の向上にも資する観光施策と合わせた</a:t>
                      </a:r>
                      <a:r>
                        <a:rPr kumimoji="1" lang="en-US" altLang="ja-JP" sz="1000" b="0" i="0" u="none" strike="noStrike" cap="none" spc="0"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PR</a:t>
                      </a:r>
                      <a:r>
                        <a:rPr kumimoji="1" lang="ja-JP" altLang="en-US" sz="1000" b="0" i="0" u="none" strike="noStrike" cap="none" spc="0"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や、令和</a:t>
                      </a:r>
                      <a:r>
                        <a:rPr kumimoji="1" lang="en-US" altLang="ja-JP" sz="1000" b="0" i="0" u="none" strike="noStrike" cap="none" spc="0"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5</a:t>
                      </a:r>
                      <a:r>
                        <a:rPr kumimoji="1" lang="ja-JP" altLang="en-US" sz="1000" b="0" i="0" u="none" strike="noStrike" cap="none" spc="0"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000" b="0" i="0" u="none" strike="noStrike" cap="none" spc="0"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6</a:t>
                      </a:r>
                      <a:r>
                        <a:rPr kumimoji="1" lang="ja-JP" altLang="en-US" sz="1000" b="0" i="0" u="none" strike="noStrike" cap="none" spc="0"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月の「滝ノ道ゆずるトンネル」愛称決定を契機とした更なる利用促進策を進めるとともに、</a:t>
                      </a:r>
                      <a:r>
                        <a:rPr kumimoji="1" lang="en-US" altLang="ja-JP" sz="1000" b="0" i="0" u="none" strike="noStrike" cap="none" spc="0"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NEXCO</a:t>
                      </a:r>
                      <a:r>
                        <a:rPr kumimoji="1" lang="ja-JP" altLang="en-US" sz="1000" b="0" i="0" u="none" strike="noStrike" cap="none" spc="0"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西日本と移管に向けた意見交換を実施</a:t>
                      </a:r>
                    </a:p>
                    <a:p>
                      <a:pPr marL="133350" marR="0" lvl="0" indent="-133350" algn="just" defTabSz="914400" rtl="0" eaLnBrk="1" fontAlgn="base" latinLnBrk="0" hangingPunct="1">
                        <a:lnSpc>
                          <a:spcPts val="1500"/>
                        </a:lnSpc>
                        <a:spcBef>
                          <a:spcPct val="0"/>
                        </a:spcBef>
                        <a:spcAft>
                          <a:spcPct val="0"/>
                        </a:spcAft>
                        <a:buClrTx/>
                        <a:buSzTx/>
                        <a:buFontTx/>
                        <a:buNone/>
                        <a:tabLst/>
                      </a:pPr>
                      <a:endParaRPr kumimoji="1" lang="en-US" altLang="ja-JP" sz="1000" b="0" i="0" u="none" strike="noStrike" cap="none" spc="0"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33350" marR="0" lvl="0" indent="-133350" algn="just" defTabSz="914400" rtl="0" eaLnBrk="1" fontAlgn="base" latinLnBrk="0" hangingPunct="1">
                        <a:lnSpc>
                          <a:spcPts val="1500"/>
                        </a:lnSpc>
                        <a:spcBef>
                          <a:spcPct val="0"/>
                        </a:spcBef>
                        <a:spcAft>
                          <a:spcPct val="0"/>
                        </a:spcAft>
                        <a:buClrTx/>
                        <a:buSzTx/>
                        <a:buFontTx/>
                        <a:buNone/>
                        <a:tabLst/>
                      </a:pPr>
                      <a:r>
                        <a:rPr kumimoji="1" lang="ja-JP" altLang="ja-JP" sz="1000" b="1" i="0" u="none" strike="noStrike" cap="none" spc="0"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【課</a:t>
                      </a:r>
                      <a:r>
                        <a:rPr kumimoji="1" lang="ja-JP" altLang="en-US" sz="1000" b="1" i="0" u="none" strike="noStrike" cap="none" spc="0"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ja-JP" sz="1000" b="1" i="0" u="none" strike="noStrike" cap="none" spc="0"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題】</a:t>
                      </a:r>
                    </a:p>
                    <a:p>
                      <a:pPr marL="133350" marR="0" lvl="0" indent="-133350" algn="just" defTabSz="914400" rtl="0" eaLnBrk="1" fontAlgn="base" latinLnBrk="0" hangingPunct="1">
                        <a:lnSpc>
                          <a:spcPts val="1500"/>
                        </a:lnSpc>
                        <a:spcBef>
                          <a:spcPct val="0"/>
                        </a:spcBef>
                        <a:spcAft>
                          <a:spcPct val="0"/>
                        </a:spcAft>
                        <a:buClrTx/>
                        <a:buSzTx/>
                        <a:buFontTx/>
                        <a:buNone/>
                        <a:tabLst/>
                      </a:pPr>
                      <a:r>
                        <a:rPr kumimoji="1" lang="ja-JP" altLang="en-US" sz="1000" b="0" i="0" u="none" strike="noStrike" cap="none" spc="0"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ja-JP" sz="1000" b="0" i="0" u="none" strike="noStrike" cap="none" spc="0"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b="0" i="0" u="none" strike="noStrike" cap="none" spc="0"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建設費の計画的な償還</a:t>
                      </a:r>
                      <a:endParaRPr kumimoji="1" lang="en-US" altLang="ja-JP" sz="1000" b="0" i="0" u="none" strike="noStrike" cap="none" spc="0"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33350" marR="0" lvl="0" indent="-133350" algn="just" defTabSz="914400" rtl="0" eaLnBrk="1" fontAlgn="base" latinLnBrk="0" hangingPunct="1">
                        <a:lnSpc>
                          <a:spcPts val="1500"/>
                        </a:lnSpc>
                        <a:spcBef>
                          <a:spcPct val="0"/>
                        </a:spcBef>
                        <a:spcAft>
                          <a:spcPct val="0"/>
                        </a:spcAft>
                        <a:buClrTx/>
                        <a:buSzTx/>
                        <a:buFontTx/>
                        <a:buNone/>
                        <a:tabLst/>
                      </a:pPr>
                      <a:r>
                        <a:rPr kumimoji="1" lang="ja-JP" altLang="en-US" sz="1000" b="0" i="0" u="none" strike="noStrike" cap="none" spc="0"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○路線移管の推進</a:t>
                      </a:r>
                      <a:endParaRPr kumimoji="1" lang="en-US" altLang="ja-JP" sz="1000" b="0" i="0" u="none" strike="noStrike" cap="none" spc="0"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51383" marR="51383"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just" defTabSz="914400" rtl="0" eaLnBrk="1" fontAlgn="base" latinLnBrk="0" hangingPunct="1">
                        <a:lnSpc>
                          <a:spcPts val="1500"/>
                        </a:lnSpc>
                        <a:spcBef>
                          <a:spcPct val="0"/>
                        </a:spcBef>
                        <a:spcAft>
                          <a:spcPct val="0"/>
                        </a:spcAft>
                        <a:buClrTx/>
                        <a:buSzTx/>
                        <a:buFontTx/>
                        <a:buNone/>
                        <a:tabLst/>
                      </a:pPr>
                      <a:r>
                        <a:rPr kumimoji="1" lang="ja-JP" altLang="ja-JP" sz="10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抜本的見直し</a:t>
                      </a:r>
                      <a:endParaRPr kumimoji="1" lang="en-US" altLang="ja-JP" sz="10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44000" marR="0" lvl="0" indent="-72000" algn="just" defTabSz="914400" rtl="0" eaLnBrk="1" fontAlgn="base" latinLnBrk="0" hangingPunct="1">
                        <a:lnSpc>
                          <a:spcPts val="15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・引き続き、利用促進、経費節減による収支改善に取り組むなど、建設費の計画的な償還に努める</a:t>
                      </a:r>
                      <a:endParaRPr kumimoji="1" lang="en-US" altLang="ja-JP" sz="10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44000" marR="0" lvl="0" indent="-72000" algn="just" defTabSz="914400" rtl="0" eaLnBrk="1" fontAlgn="base" latinLnBrk="0" hangingPunct="1">
                        <a:lnSpc>
                          <a:spcPts val="15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・利用者の視点に立った近畿圏高速道路の料金体系一元化の実現に向け、検討が進められる新御堂筋の機能強化の内容も踏まえ、箕面有料道路の高速道路会社への早期移管をめざす</a:t>
                      </a:r>
                      <a:endParaRPr kumimoji="1" lang="en-US" altLang="ja-JP" sz="10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44000" marR="0" lvl="0" indent="-72000" algn="just" defTabSz="914400" rtl="0" eaLnBrk="1" fontAlgn="base" latinLnBrk="0" hangingPunct="1">
                        <a:lnSpc>
                          <a:spcPts val="15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・また、路線移管後の公社のあり方について、検討を進める</a:t>
                      </a:r>
                      <a:endParaRPr kumimoji="1" lang="en-US" altLang="ja-JP" sz="1000" b="1" kern="100" spc="-100" baseline="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spcAft>
                          <a:spcPts val="0"/>
                        </a:spcAft>
                      </a:pPr>
                      <a:endParaRPr lang="ja-JP" altLang="en-US" sz="10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52196" marR="5219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395502">
                <a:tc vMerge="1">
                  <a:txBody>
                    <a:bodyPr/>
                    <a:lstStyle/>
                    <a:p>
                      <a:endParaRPr kumimoji="1" lang="ja-JP" altLang="en-US"/>
                    </a:p>
                  </a:txBody>
                  <a:tcPr/>
                </a:tc>
                <a:tc vMerge="1">
                  <a:txBody>
                    <a:bodyPr/>
                    <a:lstStyle/>
                    <a:p>
                      <a:pPr marL="0" marR="0" lvl="0" indent="0" algn="ctr" defTabSz="914400" rtl="0" eaLnBrk="1" fontAlgn="base" latinLnBrk="0" hangingPunct="1">
                        <a:lnSpc>
                          <a:spcPts val="1500"/>
                        </a:lnSpc>
                        <a:spcBef>
                          <a:spcPct val="0"/>
                        </a:spcBef>
                        <a:spcAft>
                          <a:spcPct val="0"/>
                        </a:spcAft>
                        <a:buClrTx/>
                        <a:buSzTx/>
                        <a:buFontTx/>
                        <a:buNone/>
                        <a:tabLst/>
                        <a:defRPr/>
                      </a:pPr>
                      <a:endParaRPr kumimoji="1" lang="ja-JP" altLang="en-US" dirty="0"/>
                    </a:p>
                  </a:txBody>
                  <a:tcPr marL="51383" marR="51383"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vMerge="1">
                  <a:txBody>
                    <a:bodyPr/>
                    <a:lstStyle/>
                    <a:p>
                      <a:endParaRPr kumimoji="1" lang="ja-JP" altLang="en-US"/>
                    </a:p>
                  </a:txBody>
                  <a:tcPr/>
                </a:tc>
                <a:tc>
                  <a:txBody>
                    <a:bodyPr/>
                    <a:lstStyle/>
                    <a:p>
                      <a:pPr algn="ctr">
                        <a:lnSpc>
                          <a:spcPts val="1500"/>
                        </a:lnSpc>
                        <a:spcAft>
                          <a:spcPts val="0"/>
                        </a:spcAft>
                      </a:pPr>
                      <a:r>
                        <a:rPr lang="ja-JP" altLang="en-US" sz="1000" b="1"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今後の具体的取組み</a:t>
                      </a:r>
                      <a:endParaRPr lang="en-US" altLang="ja-JP" sz="1000" b="1"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52196" marR="5219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extLst>
                  <a:ext uri="{0D108BD9-81ED-4DB2-BD59-A6C34878D82A}">
                    <a16:rowId xmlns:a16="http://schemas.microsoft.com/office/drawing/2014/main" val="573980876"/>
                  </a:ext>
                </a:extLst>
              </a:tr>
              <a:tr h="2529602">
                <a:tc vMerge="1">
                  <a:txBody>
                    <a:bodyPr/>
                    <a:lstStyle/>
                    <a:p>
                      <a:endParaRPr kumimoji="1" lang="ja-JP" altLang="en-US"/>
                    </a:p>
                  </a:txBody>
                  <a:tcPr/>
                </a:tc>
                <a:tc vMerge="1">
                  <a:txBody>
                    <a:bodyPr/>
                    <a:lstStyle/>
                    <a:p>
                      <a:endParaRPr kumimoji="1" lang="ja-JP" altLang="en-US" dirty="0"/>
                    </a:p>
                  </a:txBody>
                  <a:tcPr marL="51383" marR="51383"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kumimoji="1" lang="ja-JP" altLang="en-US"/>
                    </a:p>
                  </a:txBody>
                  <a:tcPr/>
                </a:tc>
                <a:tc>
                  <a:txBody>
                    <a:bodyPr/>
                    <a:lstStyle/>
                    <a:p>
                      <a:pPr marL="144000" marR="0" lvl="0" indent="-72000" algn="just" defTabSz="914400" rtl="0" eaLnBrk="1" fontAlgn="base" latinLnBrk="0" hangingPunct="1">
                        <a:lnSpc>
                          <a:spcPts val="1500"/>
                        </a:lnSpc>
                        <a:spcBef>
                          <a:spcPct val="0"/>
                        </a:spcBef>
                        <a:spcAft>
                          <a:spcPct val="0"/>
                        </a:spcAft>
                        <a:buClrTx/>
                        <a:buSzTx/>
                        <a:buFontTx/>
                        <a:buNone/>
                        <a:tabLst/>
                        <a:defRPr/>
                      </a:pPr>
                      <a:r>
                        <a:rPr kumimoji="1" lang="ja-JP" altLang="en-US" sz="10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・箕面有料道路と新名神高速道路との連続利用の促進に向け、新御堂筋の機能強化の検討を進めるとともに、路線移管にかかる課題抽出・整理を</a:t>
                      </a:r>
                      <a:r>
                        <a:rPr kumimoji="1" lang="en-US" altLang="ja-JP" sz="10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NEXCO</a:t>
                      </a:r>
                      <a:r>
                        <a:rPr kumimoji="1" lang="ja-JP" altLang="en-US" sz="10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西日本と継続して実施するなど、国との合意形成に向けた検討を進める</a:t>
                      </a:r>
                      <a:endParaRPr kumimoji="1" lang="en-US" altLang="ja-JP" sz="10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44000" indent="-72000" algn="just">
                        <a:lnSpc>
                          <a:spcPts val="1500"/>
                        </a:lnSpc>
                        <a:spcAft>
                          <a:spcPts val="0"/>
                        </a:spcAft>
                      </a:pPr>
                      <a:endParaRPr lang="ja-JP" altLang="en-US"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52196" marR="5219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98060132"/>
                  </a:ext>
                </a:extLst>
              </a:tr>
            </a:tbl>
          </a:graphicData>
        </a:graphic>
      </p:graphicFrame>
      <p:sp>
        <p:nvSpPr>
          <p:cNvPr id="7" name="正方形/長方形 6"/>
          <p:cNvSpPr/>
          <p:nvPr/>
        </p:nvSpPr>
        <p:spPr>
          <a:xfrm>
            <a:off x="26495" y="44333"/>
            <a:ext cx="8136904"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Ⅲ</a:t>
            </a:r>
            <a:r>
              <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出資法人等の改革</a:t>
            </a:r>
            <a:endParaRPr kumimoji="1" lang="en-US" altLang="ja-JP"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2" name="直線コネクタ 11"/>
          <p:cNvCxnSpPr/>
          <p:nvPr/>
        </p:nvCxnSpPr>
        <p:spPr>
          <a:xfrm>
            <a:off x="179512" y="404664"/>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3" name="スライド番号プレースホルダー 2">
            <a:extLst>
              <a:ext uri="{FF2B5EF4-FFF2-40B4-BE49-F238E27FC236}">
                <a16:creationId xmlns:a16="http://schemas.microsoft.com/office/drawing/2014/main" id="{0DA779CB-0AB7-49AE-881B-7E5F7BDF2DD4}"/>
              </a:ext>
            </a:extLst>
          </p:cNvPr>
          <p:cNvSpPr>
            <a:spLocks noGrp="1"/>
          </p:cNvSpPr>
          <p:nvPr>
            <p:ph type="sldNum" sz="quarter" idx="12"/>
          </p:nvPr>
        </p:nvSpPr>
        <p:spPr/>
        <p:txBody>
          <a:bodyPr/>
          <a:lstStyle/>
          <a:p>
            <a:fld id="{7791D223-6A27-4327-8087-FA06212A7E85}" type="slidenum">
              <a:rPr lang="ja-JP" altLang="en-US" smtClean="0"/>
              <a:pPr/>
              <a:t>52</a:t>
            </a:fld>
            <a:endParaRPr lang="ja-JP" altLang="en-US" dirty="0"/>
          </a:p>
        </p:txBody>
      </p:sp>
    </p:spTree>
    <p:extLst>
      <p:ext uri="{BB962C8B-B14F-4D97-AF65-F5344CB8AC3E}">
        <p14:creationId xmlns:p14="http://schemas.microsoft.com/office/powerpoint/2010/main" val="24149185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表 7"/>
          <p:cNvGraphicFramePr>
            <a:graphicFrameLocks noGrp="1"/>
          </p:cNvGraphicFramePr>
          <p:nvPr>
            <p:extLst>
              <p:ext uri="{D42A27DB-BD31-4B8C-83A1-F6EECF244321}">
                <p14:modId xmlns:p14="http://schemas.microsoft.com/office/powerpoint/2010/main" val="1979912549"/>
              </p:ext>
            </p:extLst>
          </p:nvPr>
        </p:nvGraphicFramePr>
        <p:xfrm>
          <a:off x="198191" y="593685"/>
          <a:ext cx="8794800" cy="5928996"/>
        </p:xfrm>
        <a:graphic>
          <a:graphicData uri="http://schemas.openxmlformats.org/drawingml/2006/table">
            <a:tbl>
              <a:tblPr firstRow="1" firstCol="1" bandRow="1">
                <a:tableStyleId>{BC89EF96-8CEA-46FF-86C4-4CE0E7609802}</a:tableStyleId>
              </a:tblPr>
              <a:tblGrid>
                <a:gridCol w="1422000">
                  <a:extLst>
                    <a:ext uri="{9D8B030D-6E8A-4147-A177-3AD203B41FA5}">
                      <a16:colId xmlns:a16="http://schemas.microsoft.com/office/drawing/2014/main" val="20000"/>
                    </a:ext>
                  </a:extLst>
                </a:gridCol>
                <a:gridCol w="2141719">
                  <a:extLst>
                    <a:ext uri="{9D8B030D-6E8A-4147-A177-3AD203B41FA5}">
                      <a16:colId xmlns:a16="http://schemas.microsoft.com/office/drawing/2014/main" val="20001"/>
                    </a:ext>
                  </a:extLst>
                </a:gridCol>
                <a:gridCol w="2802526">
                  <a:extLst>
                    <a:ext uri="{9D8B030D-6E8A-4147-A177-3AD203B41FA5}">
                      <a16:colId xmlns:a16="http://schemas.microsoft.com/office/drawing/2014/main" val="20002"/>
                    </a:ext>
                  </a:extLst>
                </a:gridCol>
                <a:gridCol w="2428555">
                  <a:extLst>
                    <a:ext uri="{9D8B030D-6E8A-4147-A177-3AD203B41FA5}">
                      <a16:colId xmlns:a16="http://schemas.microsoft.com/office/drawing/2014/main" val="20003"/>
                    </a:ext>
                  </a:extLst>
                </a:gridCol>
              </a:tblGrid>
              <a:tr h="252545">
                <a:tc>
                  <a:txBody>
                    <a:bodyPr/>
                    <a:lstStyle/>
                    <a:p>
                      <a:pPr algn="ctr">
                        <a:spcAft>
                          <a:spcPts val="0"/>
                        </a:spcAft>
                      </a:pPr>
                      <a:r>
                        <a:rPr lang="ja-JP" sz="1000"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法人名</a:t>
                      </a:r>
                    </a:p>
                  </a:txBody>
                  <a:tcPr marL="52918" marR="5291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marL="0" marR="0" lvl="0" indent="0" algn="ctr" defTabSz="914400" rtl="0" eaLnBrk="1" fontAlgn="auto" latinLnBrk="0" hangingPunct="1">
                        <a:lnSpc>
                          <a:spcPts val="1500"/>
                        </a:lnSpc>
                        <a:spcBef>
                          <a:spcPts val="0"/>
                        </a:spcBef>
                        <a:spcAft>
                          <a:spcPts val="0"/>
                        </a:spcAft>
                        <a:buClrTx/>
                        <a:buSzTx/>
                        <a:buFontTx/>
                        <a:buNone/>
                        <a:tabLst/>
                        <a:defRPr/>
                      </a:pPr>
                      <a:r>
                        <a:rPr kumimoji="1" lang="ja-JP" altLang="en-US" sz="1000" b="1" kern="100" spc="-100" baseline="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令和</a:t>
                      </a:r>
                      <a:r>
                        <a:rPr kumimoji="1" lang="en-US" altLang="ja-JP" sz="1000" b="1" kern="100" spc="-100" baseline="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5</a:t>
                      </a:r>
                      <a:r>
                        <a:rPr kumimoji="1" lang="ja-JP" altLang="en-US" sz="1000" b="1" kern="100" spc="-100" baseline="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年度大阪府行政経営の</a:t>
                      </a:r>
                      <a:endParaRPr kumimoji="1" lang="en-US" altLang="ja-JP" sz="1000" b="1" kern="100" spc="-100" baseline="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ctr" defTabSz="914400" rtl="0" eaLnBrk="1" fontAlgn="auto" latinLnBrk="0" hangingPunct="1">
                        <a:lnSpc>
                          <a:spcPts val="1500"/>
                        </a:lnSpc>
                        <a:spcBef>
                          <a:spcPts val="0"/>
                        </a:spcBef>
                        <a:spcAft>
                          <a:spcPts val="0"/>
                        </a:spcAft>
                        <a:buClrTx/>
                        <a:buSzTx/>
                        <a:buFontTx/>
                        <a:buNone/>
                        <a:tabLst/>
                        <a:defRPr/>
                      </a:pPr>
                      <a:r>
                        <a:rPr kumimoji="1" lang="ja-JP" altLang="en-US" sz="1000" b="1" kern="100" spc="-100" baseline="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取組みでの方向性</a:t>
                      </a:r>
                      <a:endParaRPr kumimoji="1" lang="en-US" altLang="ja-JP" sz="1000" b="1" kern="100" spc="-100" baseline="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52918" marR="5291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spcAft>
                          <a:spcPts val="0"/>
                        </a:spcAft>
                      </a:pPr>
                      <a:r>
                        <a:rPr lang="ja-JP" sz="1000"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経過・現状・課題</a:t>
                      </a:r>
                    </a:p>
                  </a:txBody>
                  <a:tcPr marL="52918" marR="5291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spcAft>
                          <a:spcPts val="0"/>
                        </a:spcAft>
                      </a:pPr>
                      <a:r>
                        <a:rPr lang="ja-JP" altLang="en-US" sz="1000"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今後</a:t>
                      </a:r>
                      <a:r>
                        <a:rPr lang="ja-JP" sz="1000"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の方向性</a:t>
                      </a:r>
                    </a:p>
                  </a:txBody>
                  <a:tcPr marL="52918" marR="5291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extLst>
                  <a:ext uri="{0D108BD9-81ED-4DB2-BD59-A6C34878D82A}">
                    <a16:rowId xmlns:a16="http://schemas.microsoft.com/office/drawing/2014/main" val="10000"/>
                  </a:ext>
                </a:extLst>
              </a:tr>
              <a:tr h="2084560">
                <a:tc rowSpan="3">
                  <a:txBody>
                    <a:bodyPr/>
                    <a:lstStyle/>
                    <a:p>
                      <a:pPr algn="just">
                        <a:spcAft>
                          <a:spcPts val="0"/>
                        </a:spcAft>
                      </a:pPr>
                      <a:r>
                        <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堺泉北埠頭（株）</a:t>
                      </a:r>
                    </a:p>
                  </a:txBody>
                  <a:tcPr marL="52918" marR="5291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3">
                  <a:txBody>
                    <a:bodyPr/>
                    <a:lstStyle/>
                    <a:p>
                      <a:pPr algn="just">
                        <a:lnSpc>
                          <a:spcPts val="1500"/>
                        </a:lnSpc>
                        <a:spcAft>
                          <a:spcPts val="0"/>
                        </a:spcAft>
                      </a:pPr>
                      <a:r>
                        <a:rPr lang="ja-JP" altLang="ja-JP" sz="1000" b="1"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○抜本的見直し</a:t>
                      </a:r>
                      <a:endParaRPr lang="en-US" altLang="ja-JP" sz="10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44000" indent="-72000" algn="just">
                        <a:lnSpc>
                          <a:spcPts val="1500"/>
                        </a:lnSpc>
                        <a:spcAft>
                          <a:spcPts val="0"/>
                        </a:spcAft>
                      </a:pPr>
                      <a:r>
                        <a:rPr lang="ja-JP" altLang="ja-JP" sz="1000" u="none"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000" u="none"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阪神国際港湾</a:t>
                      </a:r>
                      <a:r>
                        <a:rPr lang="en-US" alt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株</a:t>
                      </a:r>
                      <a:r>
                        <a:rPr lang="en-US" alt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ja-JP" sz="1000" u="none"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と</a:t>
                      </a:r>
                      <a:r>
                        <a:rPr lang="ja-JP" altLang="en-US" sz="1000" u="none"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の</a:t>
                      </a:r>
                      <a:r>
                        <a:rPr lang="ja-JP" altLang="ja-JP" sz="1000" u="none"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経営統</a:t>
                      </a:r>
                      <a:r>
                        <a:rPr lang="ja-JP" altLang="en-US" sz="1000" u="none"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合</a:t>
                      </a:r>
                      <a:r>
                        <a:rPr lang="ja-JP" altLang="ja-JP" sz="1000" u="none"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を</a:t>
                      </a:r>
                      <a:r>
                        <a:rPr lang="ja-JP" altLang="en-US" sz="1000" u="none"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めざす</a:t>
                      </a:r>
                      <a:endParaRPr lang="en-US" altLang="ja-JP" sz="1000" u="none"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44000" indent="-72000" algn="just">
                        <a:lnSpc>
                          <a:spcPts val="1500"/>
                        </a:lnSpc>
                        <a:spcAft>
                          <a:spcPts val="0"/>
                        </a:spcAft>
                      </a:pPr>
                      <a:r>
                        <a:rPr lang="ja-JP" altLang="en-US" sz="1000" u="none"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・経営統合を見据え</a:t>
                      </a:r>
                      <a:r>
                        <a:rPr lang="ja-JP" altLang="ja-JP" sz="1000" u="none"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、法人として</a:t>
                      </a:r>
                      <a:r>
                        <a:rPr lang="ja-JP" altLang="en-US" sz="1000" u="none"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の</a:t>
                      </a:r>
                      <a:r>
                        <a:rPr lang="ja-JP" altLang="ja-JP" sz="1000" u="none"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収益性の向上、安定的な経営の維持や事業展開</a:t>
                      </a:r>
                      <a:r>
                        <a:rPr lang="ja-JP" altLang="en-US" sz="1000" u="none"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を</a:t>
                      </a:r>
                      <a:r>
                        <a:rPr lang="ja-JP" altLang="ja-JP" sz="1000" u="none"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引き続き</a:t>
                      </a:r>
                      <a:r>
                        <a:rPr lang="ja-JP" altLang="en-US" sz="1000" u="none"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行う</a:t>
                      </a:r>
                      <a:endParaRPr kumimoji="1" lang="en-US" altLang="ja-JP" sz="1000" b="1" kern="100" spc="-100" baseline="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52918" marR="5291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3">
                  <a:txBody>
                    <a:bodyPr/>
                    <a:lstStyle/>
                    <a:p>
                      <a:pPr marL="133985" indent="-133985" algn="just">
                        <a:lnSpc>
                          <a:spcPts val="1500"/>
                        </a:lnSpc>
                        <a:spcAft>
                          <a:spcPts val="0"/>
                        </a:spcAft>
                      </a:pPr>
                      <a:r>
                        <a:rPr lang="ja-JP" altLang="ja-JP" sz="1000" b="1"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【経過・現状】</a:t>
                      </a:r>
                      <a:endParaRPr lang="en-US" altLang="ja-JP" sz="1000" b="1"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33985" indent="-133985" algn="just">
                        <a:lnSpc>
                          <a:spcPts val="1500"/>
                        </a:lnSpc>
                        <a:spcAft>
                          <a:spcPts val="0"/>
                        </a:spcAft>
                      </a:pPr>
                      <a:r>
                        <a:rPr lang="ja-JP" altLang="en-US" sz="1000" b="1"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平成</a:t>
                      </a:r>
                      <a:r>
                        <a:rPr lang="en-US" alt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24</a:t>
                      </a:r>
                      <a:r>
                        <a:rPr lang="ja-JP" alt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年度に府市統合本部会議</a:t>
                      </a:r>
                      <a:r>
                        <a:rPr lang="ja-JP" altLang="en-US"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戦略本部会議で基本的方向性を決定</a:t>
                      </a:r>
                      <a:endParaRPr lang="en-US" alt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33985" indent="-133985" algn="just">
                        <a:lnSpc>
                          <a:spcPts val="1500"/>
                        </a:lnSpc>
                        <a:spcAft>
                          <a:spcPts val="0"/>
                        </a:spcAft>
                      </a:pPr>
                      <a:r>
                        <a:rPr lang="ja-JP" altLang="en-US" sz="1000" kern="100" baseline="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府市港湾事業の統合</a:t>
                      </a:r>
                      <a:endParaRPr lang="en-US" alt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234950" indent="-234950" algn="just">
                        <a:lnSpc>
                          <a:spcPts val="1500"/>
                        </a:lnSpc>
                        <a:spcAft>
                          <a:spcPts val="0"/>
                        </a:spcAft>
                      </a:pPr>
                      <a:r>
                        <a:rPr lang="ja-JP" altLang="en-US"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・大阪港埠頭</a:t>
                      </a:r>
                      <a:r>
                        <a:rPr lang="en-US" alt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株</a:t>
                      </a:r>
                      <a:r>
                        <a:rPr lang="en-US" alt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と神戸港埠頭</a:t>
                      </a:r>
                      <a:r>
                        <a:rPr lang="en-US" alt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株</a:t>
                      </a:r>
                      <a:r>
                        <a:rPr lang="en-US" alt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ja-JP" sz="1000" kern="100" spc="-15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の経営</a:t>
                      </a:r>
                      <a:r>
                        <a:rPr lang="ja-JP" altLang="en-US" sz="1000" kern="100" spc="-15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統合後</a:t>
                      </a:r>
                      <a:r>
                        <a:rPr lang="ja-JP" altLang="ja-JP" sz="1000" kern="100" spc="-15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に、</a:t>
                      </a:r>
                      <a:r>
                        <a:rPr lang="ja-JP" altLang="en-US" sz="1000" kern="100" spc="-15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堺</a:t>
                      </a:r>
                      <a:r>
                        <a:rPr lang="ja-JP" alt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泉北埠頭</a:t>
                      </a:r>
                      <a:r>
                        <a:rPr lang="en-US" alt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株</a:t>
                      </a:r>
                      <a:r>
                        <a:rPr lang="en-US" alt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との経営統合をめ</a:t>
                      </a:r>
                      <a:r>
                        <a:rPr lang="ja-JP" altLang="en-US"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ざ</a:t>
                      </a:r>
                      <a:r>
                        <a:rPr lang="ja-JP" alt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す</a:t>
                      </a:r>
                      <a:endParaRPr lang="en-US" alt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216000" indent="-396000" algn="just">
                        <a:lnSpc>
                          <a:spcPts val="1500"/>
                        </a:lnSpc>
                        <a:spcAft>
                          <a:spcPts val="0"/>
                        </a:spcAft>
                      </a:pPr>
                      <a:r>
                        <a:rPr lang="ja-JP" altLang="en-US" sz="1000" u="none"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○平成</a:t>
                      </a:r>
                      <a:r>
                        <a:rPr lang="en-US" altLang="ja-JP" sz="1000" u="none"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26</a:t>
                      </a:r>
                      <a:r>
                        <a:rPr lang="ja-JP" altLang="en-US" sz="1000" u="none"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a:t>
                      </a:r>
                      <a:r>
                        <a:rPr lang="en-US" altLang="ja-JP" sz="1000" u="none"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10</a:t>
                      </a:r>
                      <a:r>
                        <a:rPr lang="ja-JP" altLang="en-US" sz="1000" u="none"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月、大阪港埠頭</a:t>
                      </a:r>
                      <a:r>
                        <a:rPr lang="en-US" alt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株</a:t>
                      </a:r>
                      <a:r>
                        <a:rPr lang="en-US" alt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000" u="none"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と神戸港埠頭</a:t>
                      </a:r>
                      <a:r>
                        <a:rPr lang="en-US" alt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株</a:t>
                      </a:r>
                      <a:r>
                        <a:rPr lang="en-US" alt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000" u="none"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の経営統合により、阪神国際港湾</a:t>
                      </a:r>
                      <a:r>
                        <a:rPr lang="en-US" alt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株</a:t>
                      </a:r>
                      <a:r>
                        <a:rPr lang="en-US" alt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000" u="none"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設立</a:t>
                      </a:r>
                      <a:endParaRPr lang="en-US" altLang="ja-JP" sz="1000" u="none"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216000" indent="-400050" algn="just">
                        <a:lnSpc>
                          <a:spcPts val="1500"/>
                        </a:lnSpc>
                        <a:spcAft>
                          <a:spcPts val="0"/>
                        </a:spcAft>
                      </a:pPr>
                      <a:r>
                        <a:rPr lang="ja-JP" altLang="en-US" sz="1000" u="none"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○平成</a:t>
                      </a:r>
                      <a:r>
                        <a:rPr lang="en-US" altLang="ja-JP" sz="1000" u="none"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27</a:t>
                      </a:r>
                      <a:r>
                        <a:rPr lang="ja-JP" altLang="en-US" sz="1000" u="none"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a:t>
                      </a:r>
                      <a:r>
                        <a:rPr lang="en-US" altLang="ja-JP" sz="1000" u="none"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12</a:t>
                      </a:r>
                      <a:r>
                        <a:rPr lang="ja-JP" altLang="en-US" sz="1000" u="none"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月、府から港湾運営会社の指定を受け、平成</a:t>
                      </a:r>
                      <a:r>
                        <a:rPr lang="en-US" altLang="ja-JP" sz="1000" u="none"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28</a:t>
                      </a:r>
                      <a:r>
                        <a:rPr lang="ja-JP" altLang="en-US" sz="1000" u="none"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a:t>
                      </a:r>
                      <a:r>
                        <a:rPr lang="en-US" altLang="ja-JP" sz="1000" u="none"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4</a:t>
                      </a:r>
                      <a:r>
                        <a:rPr lang="ja-JP" altLang="en-US" sz="1000" u="none"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月より助松地区及び汐見地区のコンテナ、フェリー、</a:t>
                      </a:r>
                      <a:r>
                        <a:rPr lang="en-US" altLang="ja-JP" sz="1000" u="none"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RORO</a:t>
                      </a:r>
                      <a:r>
                        <a:rPr lang="ja-JP" altLang="en-US" sz="1000" u="none"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埠頭において港湾運営を開始</a:t>
                      </a:r>
                      <a:endParaRPr lang="en-US" altLang="ja-JP" sz="1000" u="none"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216000" indent="-400050" algn="just">
                        <a:lnSpc>
                          <a:spcPts val="1500"/>
                        </a:lnSpc>
                        <a:spcAft>
                          <a:spcPts val="0"/>
                        </a:spcAft>
                      </a:pPr>
                      <a:r>
                        <a:rPr lang="ja-JP" altLang="en-US" sz="1000" u="none"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○平成</a:t>
                      </a:r>
                      <a:r>
                        <a:rPr lang="en-US" altLang="ja-JP" sz="1000" u="none"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30</a:t>
                      </a:r>
                      <a:r>
                        <a:rPr lang="ja-JP" altLang="en-US" sz="1000" u="none"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a:t>
                      </a:r>
                      <a:r>
                        <a:rPr lang="en-US" altLang="ja-JP" sz="1000" u="none"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4</a:t>
                      </a:r>
                      <a:r>
                        <a:rPr lang="ja-JP" altLang="en-US" sz="1000" u="none"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月より、府から一部の府営上屋について事業移管を受け、既存の自社上屋と併せ上屋の一元管理を実施　</a:t>
                      </a:r>
                      <a:endParaRPr lang="en-US" altLang="ja-JP" sz="1000" u="none"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216000" indent="-400050" algn="just">
                        <a:lnSpc>
                          <a:spcPts val="1500"/>
                        </a:lnSpc>
                        <a:spcAft>
                          <a:spcPts val="0"/>
                        </a:spcAft>
                      </a:pPr>
                      <a:r>
                        <a:rPr lang="ja-JP" altLang="en-US" sz="1000" u="none"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○令和</a:t>
                      </a:r>
                      <a:r>
                        <a:rPr lang="en-US" altLang="ja-JP" sz="1000" u="none"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a:t>
                      </a:r>
                      <a:r>
                        <a:rPr lang="ja-JP" altLang="en-US" sz="1000" u="none"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a:t>
                      </a:r>
                      <a:r>
                        <a:rPr lang="en-US" altLang="ja-JP" sz="1000" u="none"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10</a:t>
                      </a:r>
                      <a:r>
                        <a:rPr lang="ja-JP" altLang="en-US" sz="1000" u="none"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月、港湾管理の一元化に向け、府市の港湾局の事務組織を統合した大阪港湾局が業務を開始</a:t>
                      </a:r>
                      <a:endParaRPr lang="en-US" altLang="ja-JP" sz="1000" u="none"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216000" marR="0" lvl="0" indent="-400050" algn="just" defTabSz="914400" rtl="0" eaLnBrk="1" fontAlgn="auto" latinLnBrk="0" hangingPunct="1">
                        <a:lnSpc>
                          <a:spcPts val="1500"/>
                        </a:lnSpc>
                        <a:spcBef>
                          <a:spcPts val="0"/>
                        </a:spcBef>
                        <a:spcAft>
                          <a:spcPts val="0"/>
                        </a:spcAft>
                        <a:buClrTx/>
                        <a:buSzTx/>
                        <a:buFontTx/>
                        <a:buNone/>
                        <a:tabLst/>
                        <a:defRPr/>
                      </a:pPr>
                      <a:r>
                        <a:rPr lang="ja-JP" altLang="en-US" sz="1000" u="none"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○継続的に関係団体間での勉強会等を実施</a:t>
                      </a:r>
                      <a:endParaRPr lang="en-US" altLang="ja-JP" sz="1000" u="none"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216000" marR="0" lvl="0" indent="-400050" algn="just" defTabSz="914400" rtl="0" eaLnBrk="1" fontAlgn="auto" latinLnBrk="0" hangingPunct="1">
                        <a:lnSpc>
                          <a:spcPts val="1500"/>
                        </a:lnSpc>
                        <a:spcBef>
                          <a:spcPts val="0"/>
                        </a:spcBef>
                        <a:spcAft>
                          <a:spcPts val="0"/>
                        </a:spcAft>
                        <a:buClrTx/>
                        <a:buSzTx/>
                        <a:buFontTx/>
                        <a:buNone/>
                        <a:tabLst/>
                        <a:defRPr/>
                      </a:pPr>
                      <a:r>
                        <a:rPr lang="ja-JP" altLang="en-US" sz="1000" b="0" u="none"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1000" u="none"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000" b="0" u="none"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経営統合を見据え、阪神国際港湾</a:t>
                      </a:r>
                      <a:r>
                        <a:rPr lang="en-US" altLang="ja-JP" sz="1000" b="0" u="none"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000" b="0" u="none"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株</a:t>
                      </a:r>
                      <a:r>
                        <a:rPr lang="en-US" altLang="ja-JP" sz="1000" b="0" u="none"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000" b="0" u="none"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と共に、港湾情報の共同発信や、フェリー旅の提案等を通じて大阪みなとの賑わい促進を図る旅客船セミナー等、事業連携が可能な取組みを実施</a:t>
                      </a:r>
                    </a:p>
                    <a:p>
                      <a:pPr marL="400050" indent="-400050" algn="just">
                        <a:lnSpc>
                          <a:spcPts val="1500"/>
                        </a:lnSpc>
                        <a:spcAft>
                          <a:spcPts val="0"/>
                        </a:spcAft>
                      </a:pPr>
                      <a:endParaRPr lang="en-US" altLang="ja-JP" sz="1000" b="1" u="none"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400050" indent="-400050" algn="just">
                        <a:lnSpc>
                          <a:spcPts val="1500"/>
                        </a:lnSpc>
                        <a:spcAft>
                          <a:spcPts val="0"/>
                        </a:spcAft>
                      </a:pPr>
                      <a:r>
                        <a:rPr lang="ja-JP" altLang="ja-JP" sz="1000" b="1"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【課</a:t>
                      </a:r>
                      <a:r>
                        <a:rPr lang="ja-JP" altLang="en-US" sz="1000" b="1"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ja-JP" sz="1000" b="1"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題】</a:t>
                      </a:r>
                      <a:endParaRPr lang="en-US" alt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401320" indent="-401320" algn="just">
                        <a:lnSpc>
                          <a:spcPts val="1500"/>
                        </a:lnSpc>
                        <a:spcAft>
                          <a:spcPts val="0"/>
                        </a:spcAft>
                      </a:pPr>
                      <a:r>
                        <a:rPr lang="ja-JP" altLang="en-US"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安定的な利益の確保</a:t>
                      </a:r>
                      <a:endParaRPr lang="en-US" alt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216000" marR="0" lvl="0" indent="-400050" algn="just" defTabSz="914400" rtl="0" eaLnBrk="1" fontAlgn="auto" latinLnBrk="0" hangingPunct="1">
                        <a:lnSpc>
                          <a:spcPts val="1500"/>
                        </a:lnSpc>
                        <a:spcBef>
                          <a:spcPts val="0"/>
                        </a:spcBef>
                        <a:spcAft>
                          <a:spcPts val="0"/>
                        </a:spcAft>
                        <a:buClrTx/>
                        <a:buSzTx/>
                        <a:buFontTx/>
                        <a:buNone/>
                        <a:tabLst/>
                        <a:defRPr/>
                      </a:pPr>
                      <a:r>
                        <a:rPr lang="ja-JP" altLang="en-US"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○老朽化した施設等の計画的な更新・修繕</a:t>
                      </a:r>
                      <a:endParaRPr lang="en-US" alt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52918" marR="5291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ts val="1500"/>
                        </a:lnSpc>
                        <a:spcAft>
                          <a:spcPts val="0"/>
                        </a:spcAft>
                      </a:pPr>
                      <a:r>
                        <a:rPr lang="ja-JP" altLang="ja-JP" sz="1000" b="1"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○抜本的見直し</a:t>
                      </a:r>
                      <a:endParaRPr lang="en-US" altLang="ja-JP" sz="10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44000" indent="-72000" algn="just">
                        <a:lnSpc>
                          <a:spcPts val="1500"/>
                        </a:lnSpc>
                        <a:spcAft>
                          <a:spcPts val="0"/>
                        </a:spcAft>
                      </a:pPr>
                      <a:r>
                        <a:rPr lang="ja-JP" altLang="ja-JP" sz="1000" u="none"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000" u="none"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阪神国際港湾</a:t>
                      </a:r>
                      <a:r>
                        <a:rPr lang="en-US" alt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株</a:t>
                      </a:r>
                      <a:r>
                        <a:rPr lang="en-US" alt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ja-JP" sz="1000" u="none"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と</a:t>
                      </a:r>
                      <a:r>
                        <a:rPr lang="ja-JP" altLang="en-US" sz="1000" u="none"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の</a:t>
                      </a:r>
                      <a:r>
                        <a:rPr lang="ja-JP" altLang="ja-JP" sz="1000" u="none"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経営統</a:t>
                      </a:r>
                      <a:r>
                        <a:rPr lang="ja-JP" altLang="en-US" sz="1000" u="none"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合</a:t>
                      </a:r>
                      <a:r>
                        <a:rPr lang="ja-JP" altLang="ja-JP" sz="1000" u="none"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を</a:t>
                      </a:r>
                      <a:r>
                        <a:rPr lang="ja-JP" altLang="en-US" sz="1000" u="none"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めざす</a:t>
                      </a:r>
                      <a:endParaRPr lang="en-US" altLang="ja-JP" sz="1000" u="none"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44000" indent="-72000" algn="just">
                        <a:lnSpc>
                          <a:spcPts val="1500"/>
                        </a:lnSpc>
                        <a:spcAft>
                          <a:spcPts val="0"/>
                        </a:spcAft>
                      </a:pPr>
                      <a:r>
                        <a:rPr lang="ja-JP" altLang="en-US" sz="1000" u="none"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・経営統合を見据え</a:t>
                      </a:r>
                      <a:r>
                        <a:rPr lang="ja-JP" altLang="ja-JP" sz="1000" u="none"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、法人として</a:t>
                      </a:r>
                      <a:r>
                        <a:rPr lang="ja-JP" altLang="en-US" sz="1000" u="none"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の</a:t>
                      </a:r>
                      <a:r>
                        <a:rPr lang="ja-JP" altLang="ja-JP" sz="1000" u="none"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収益性の向上、安定的な経営の維持や事業展開</a:t>
                      </a:r>
                      <a:r>
                        <a:rPr lang="ja-JP" altLang="en-US" sz="1000" u="none"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を</a:t>
                      </a:r>
                      <a:r>
                        <a:rPr lang="ja-JP" altLang="ja-JP" sz="1000" u="none"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引き続き</a:t>
                      </a:r>
                      <a:r>
                        <a:rPr lang="ja-JP" altLang="en-US" sz="1000" u="none"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行う</a:t>
                      </a:r>
                      <a:endParaRPr kumimoji="1" lang="en-US" altLang="ja-JP" sz="1000" b="1" kern="100" spc="-100" baseline="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52918" marR="5291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392170">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marL="0" marR="0" lvl="0" indent="0" algn="ctr" defTabSz="914400" rtl="0" eaLnBrk="1" fontAlgn="auto" latinLnBrk="0" hangingPunct="1">
                        <a:lnSpc>
                          <a:spcPts val="1500"/>
                        </a:lnSpc>
                        <a:spcBef>
                          <a:spcPts val="0"/>
                        </a:spcBef>
                        <a:spcAft>
                          <a:spcPts val="0"/>
                        </a:spcAft>
                        <a:buClrTx/>
                        <a:buSzTx/>
                        <a:buFontTx/>
                        <a:buNone/>
                        <a:tabLst/>
                        <a:defRPr/>
                      </a:pPr>
                      <a:r>
                        <a:rPr lang="ja-JP" altLang="en-US" sz="1000" b="1"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今後の具体的取組み</a:t>
                      </a:r>
                      <a:endParaRPr lang="en-US" altLang="ja-JP" sz="1000" b="1"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52918" marR="5291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extLst>
                  <a:ext uri="{0D108BD9-81ED-4DB2-BD59-A6C34878D82A}">
                    <a16:rowId xmlns:a16="http://schemas.microsoft.com/office/drawing/2014/main" val="1217984068"/>
                  </a:ext>
                </a:extLst>
              </a:tr>
              <a:tr h="3093681">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marL="144000" indent="-72000" algn="just">
                        <a:lnSpc>
                          <a:spcPts val="1500"/>
                        </a:lnSpc>
                        <a:spcAft>
                          <a:spcPts val="0"/>
                        </a:spcAft>
                      </a:pPr>
                      <a:r>
                        <a:rPr lang="ja-JP" altLang="en-US" sz="1000" u="none"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・港湾情報の共同発信、フェリー振興等、府市港湾における事業連携の取組みを推進する</a:t>
                      </a:r>
                    </a:p>
                  </a:txBody>
                  <a:tcPr marL="52918" marR="5291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82946643"/>
                  </a:ext>
                </a:extLst>
              </a:tr>
            </a:tbl>
          </a:graphicData>
        </a:graphic>
      </p:graphicFrame>
      <p:sp>
        <p:nvSpPr>
          <p:cNvPr id="6" name="正方形/長方形 5"/>
          <p:cNvSpPr/>
          <p:nvPr/>
        </p:nvSpPr>
        <p:spPr>
          <a:xfrm>
            <a:off x="26495" y="44333"/>
            <a:ext cx="8136904" cy="369332"/>
          </a:xfrm>
          <a:prstGeom prst="rect">
            <a:avLst/>
          </a:prstGeom>
        </p:spPr>
        <p:txBody>
          <a:bodyPr wrap="square">
            <a:spAutoFit/>
          </a:bodyPr>
          <a:lstStyle/>
          <a:p>
            <a:r>
              <a:rPr lang="ja-JP" altLang="en-US" dirty="0">
                <a:latin typeface="Meiryo UI" panose="020B0604030504040204" pitchFamily="50" charset="-128"/>
                <a:ea typeface="Meiryo UI" panose="020B0604030504040204" pitchFamily="50" charset="-128"/>
                <a:cs typeface="Meiryo UI" panose="020B0604030504040204" pitchFamily="50" charset="-128"/>
              </a:rPr>
              <a:t>　</a:t>
            </a:r>
            <a:r>
              <a:rPr lang="en-US" altLang="ja-JP" dirty="0">
                <a:latin typeface="Meiryo UI" panose="020B0604030504040204" pitchFamily="50" charset="-128"/>
                <a:ea typeface="Meiryo UI" panose="020B0604030504040204" pitchFamily="50" charset="-128"/>
                <a:cs typeface="Meiryo UI" panose="020B0604030504040204" pitchFamily="50" charset="-128"/>
              </a:rPr>
              <a:t>Ⅲ</a:t>
            </a:r>
            <a:r>
              <a:rPr lang="ja-JP" altLang="en-US" dirty="0">
                <a:latin typeface="Meiryo UI" panose="020B0604030504040204" pitchFamily="50" charset="-128"/>
                <a:ea typeface="Meiryo UI" panose="020B0604030504040204" pitchFamily="50" charset="-128"/>
                <a:cs typeface="Meiryo UI" panose="020B0604030504040204" pitchFamily="50" charset="-128"/>
              </a:rPr>
              <a:t>　</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出資法人等の改革</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9" name="直線コネクタ 8"/>
          <p:cNvCxnSpPr/>
          <p:nvPr/>
        </p:nvCxnSpPr>
        <p:spPr>
          <a:xfrm>
            <a:off x="179512" y="404664"/>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3" name="スライド番号プレースホルダー 2">
            <a:extLst>
              <a:ext uri="{FF2B5EF4-FFF2-40B4-BE49-F238E27FC236}">
                <a16:creationId xmlns:a16="http://schemas.microsoft.com/office/drawing/2014/main" id="{92F809ED-92F6-4403-8FE1-8C0540330C62}"/>
              </a:ext>
            </a:extLst>
          </p:cNvPr>
          <p:cNvSpPr>
            <a:spLocks noGrp="1"/>
          </p:cNvSpPr>
          <p:nvPr>
            <p:ph type="sldNum" sz="quarter" idx="12"/>
          </p:nvPr>
        </p:nvSpPr>
        <p:spPr/>
        <p:txBody>
          <a:bodyPr/>
          <a:lstStyle/>
          <a:p>
            <a:fld id="{7791D223-6A27-4327-8087-FA06212A7E85}" type="slidenum">
              <a:rPr lang="ja-JP" altLang="en-US" smtClean="0"/>
              <a:pPr/>
              <a:t>53</a:t>
            </a:fld>
            <a:endParaRPr lang="ja-JP" altLang="en-US" dirty="0"/>
          </a:p>
        </p:txBody>
      </p:sp>
    </p:spTree>
    <p:extLst>
      <p:ext uri="{BB962C8B-B14F-4D97-AF65-F5344CB8AC3E}">
        <p14:creationId xmlns:p14="http://schemas.microsoft.com/office/powerpoint/2010/main" val="212907851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a:spLocks noChangeArrowheads="1"/>
          </p:cNvSpPr>
          <p:nvPr/>
        </p:nvSpPr>
        <p:spPr bwMode="auto">
          <a:xfrm>
            <a:off x="179512" y="921206"/>
            <a:ext cx="303961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ⅲ</a:t>
            </a: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）今後の方向性　</a:t>
            </a:r>
            <a:r>
              <a:rPr lang="en-US" altLang="ja-JP"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存　続 </a:t>
            </a:r>
            <a:r>
              <a:rPr lang="en-US" altLang="ja-JP"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ja-JP" altLang="ja-JP"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9" name="表 8"/>
          <p:cNvGraphicFramePr>
            <a:graphicFrameLocks noGrp="1"/>
          </p:cNvGraphicFramePr>
          <p:nvPr/>
        </p:nvGraphicFramePr>
        <p:xfrm>
          <a:off x="386535" y="1359488"/>
          <a:ext cx="8045993" cy="5090944"/>
        </p:xfrm>
        <a:graphic>
          <a:graphicData uri="http://schemas.openxmlformats.org/drawingml/2006/table">
            <a:tbl>
              <a:tblPr firstRow="1" firstCol="1" bandRow="1">
                <a:tableStyleId>{BC89EF96-8CEA-46FF-86C4-4CE0E7609802}</a:tableStyleId>
              </a:tblPr>
              <a:tblGrid>
                <a:gridCol w="2430270">
                  <a:extLst>
                    <a:ext uri="{9D8B030D-6E8A-4147-A177-3AD203B41FA5}">
                      <a16:colId xmlns:a16="http://schemas.microsoft.com/office/drawing/2014/main" val="20000"/>
                    </a:ext>
                  </a:extLst>
                </a:gridCol>
                <a:gridCol w="675075">
                  <a:extLst>
                    <a:ext uri="{9D8B030D-6E8A-4147-A177-3AD203B41FA5}">
                      <a16:colId xmlns:a16="http://schemas.microsoft.com/office/drawing/2014/main" val="20003"/>
                    </a:ext>
                  </a:extLst>
                </a:gridCol>
                <a:gridCol w="4940648">
                  <a:extLst>
                    <a:ext uri="{9D8B030D-6E8A-4147-A177-3AD203B41FA5}">
                      <a16:colId xmlns:a16="http://schemas.microsoft.com/office/drawing/2014/main" val="2507512088"/>
                    </a:ext>
                  </a:extLst>
                </a:gridCol>
              </a:tblGrid>
              <a:tr h="236787">
                <a:tc>
                  <a:txBody>
                    <a:bodyPr/>
                    <a:lstStyle/>
                    <a:p>
                      <a:pPr algn="ctr">
                        <a:spcAft>
                          <a:spcPts val="0"/>
                        </a:spcAft>
                      </a:pPr>
                      <a:r>
                        <a:rPr lang="ja-JP" sz="1000" kern="100" dirty="0">
                          <a:solidFill>
                            <a:schemeClr val="bg1"/>
                          </a:solidFill>
                          <a:effectLst/>
                          <a:latin typeface="メイリオ" panose="020B0604030504040204" pitchFamily="50" charset="-128"/>
                          <a:ea typeface="メイリオ" panose="020B0604030504040204" pitchFamily="50" charset="-128"/>
                          <a:cs typeface="Meiryo UI" panose="020B0604030504040204" pitchFamily="50" charset="-128"/>
                        </a:rPr>
                        <a:t>法人名</a:t>
                      </a:r>
                    </a:p>
                  </a:txBody>
                  <a:tcPr marL="52918" marR="5291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1000" kern="100" dirty="0">
                          <a:solidFill>
                            <a:schemeClr val="bg1"/>
                          </a:solidFill>
                          <a:effectLst/>
                          <a:latin typeface="メイリオ" panose="020B0604030504040204" pitchFamily="50" charset="-128"/>
                          <a:ea typeface="メイリオ" panose="020B0604030504040204" pitchFamily="50" charset="-128"/>
                          <a:cs typeface="Meiryo UI" panose="020B0604030504040204" pitchFamily="50" charset="-128"/>
                        </a:rPr>
                        <a:t>今後</a:t>
                      </a:r>
                      <a:r>
                        <a:rPr lang="ja-JP" altLang="ja-JP" sz="1000" kern="100" dirty="0">
                          <a:solidFill>
                            <a:schemeClr val="bg1"/>
                          </a:solidFill>
                          <a:effectLst/>
                          <a:latin typeface="メイリオ" panose="020B0604030504040204" pitchFamily="50" charset="-128"/>
                          <a:ea typeface="メイリオ" panose="020B0604030504040204" pitchFamily="50" charset="-128"/>
                          <a:cs typeface="Meiryo UI" panose="020B0604030504040204" pitchFamily="50" charset="-128"/>
                        </a:rPr>
                        <a:t>の方向性</a:t>
                      </a:r>
                    </a:p>
                  </a:txBody>
                  <a:tcPr marL="52918" marR="5291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ja-JP" altLang="ja-JP" sz="1000"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52918" marR="5291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extLst>
                  <a:ext uri="{0D108BD9-81ED-4DB2-BD59-A6C34878D82A}">
                    <a16:rowId xmlns:a16="http://schemas.microsoft.com/office/drawing/2014/main" val="10000"/>
                  </a:ext>
                </a:extLst>
              </a:tr>
              <a:tr h="283244">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1" lang="ja-JP" altLang="en-US" sz="1000" b="1"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rPr>
                        <a:t>（公財）大阪国際平和センター</a:t>
                      </a:r>
                      <a:endParaRPr kumimoji="1" lang="en-US" altLang="ja-JP" sz="1000" b="1"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endParaRPr>
                    </a:p>
                  </a:txBody>
                  <a:tcPr marL="52217" marR="52217"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33350" marR="0" lvl="0" indent="-133350" algn="ctr" defTabSz="914400" rtl="0" eaLnBrk="1" fontAlgn="base" latinLnBrk="0" hangingPunct="1">
                        <a:lnSpc>
                          <a:spcPts val="1400"/>
                        </a:lnSpc>
                        <a:spcBef>
                          <a:spcPct val="0"/>
                        </a:spcBef>
                        <a:spcAft>
                          <a:spcPct val="0"/>
                        </a:spcAft>
                        <a:buClrTx/>
                        <a:buSzTx/>
                        <a:buFontTx/>
                        <a:buNone/>
                        <a:tabLst/>
                      </a:pPr>
                      <a:r>
                        <a:rPr kumimoji="1" lang="ja-JP" altLang="en-US" sz="1000" b="1"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rPr>
                        <a:t>○存続</a:t>
                      </a:r>
                      <a:endParaRPr kumimoji="1" lang="en-US" altLang="ja-JP" sz="1000" b="1"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endParaRPr>
                    </a:p>
                  </a:txBody>
                  <a:tcPr marL="52217" marR="52217"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33350" marR="0" lvl="0" indent="-133350" algn="just" defTabSz="914400" rtl="0" eaLnBrk="1" fontAlgn="base" latinLnBrk="0" hangingPunct="1">
                        <a:lnSpc>
                          <a:spcPts val="14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rPr>
                        <a:t>・ピースおおさかの運営を通じ、大阪空襲犠牲者を追悼し、戦争の悲惨さ・平和の尊さを次の世代に伝える</a:t>
                      </a:r>
                      <a:endParaRPr kumimoji="1" lang="en-US" altLang="ja-JP" sz="10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endParaRPr>
                    </a:p>
                  </a:txBody>
                  <a:tcPr marL="52217" marR="52217" marT="3600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323295">
                <a:tc>
                  <a:txBody>
                    <a:bodyP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1" lang="ja-JP" altLang="ja-JP" sz="1000" b="1"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rPr>
                        <a:t>（</a:t>
                      </a:r>
                      <a:r>
                        <a:rPr kumimoji="1" lang="ja-JP" altLang="en-US" sz="1000" b="1"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rPr>
                        <a:t>公財</a:t>
                      </a:r>
                      <a:r>
                        <a:rPr kumimoji="1" lang="ja-JP" altLang="ja-JP" sz="1000" b="1"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rPr>
                        <a:t>）大阪</a:t>
                      </a:r>
                      <a:r>
                        <a:rPr kumimoji="1" lang="ja-JP" altLang="en-US" sz="1000" b="1"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rPr>
                        <a:t>府国際交流財団</a:t>
                      </a:r>
                      <a:endParaRPr kumimoji="1" lang="en-US" altLang="ja-JP" sz="1000" b="1"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endParaRPr>
                    </a:p>
                  </a:txBody>
                  <a:tcPr marL="52217" marR="52217"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1"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rPr>
                        <a:t>○存続</a:t>
                      </a:r>
                      <a:endParaRPr kumimoji="1" lang="en-US" altLang="ja-JP" sz="1000" b="1"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endParaRPr>
                    </a:p>
                  </a:txBody>
                  <a:tcPr marL="52217" marR="52217"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000" dirty="0">
                          <a:solidFill>
                            <a:schemeClr val="tx1"/>
                          </a:solidFill>
                          <a:latin typeface="メイリオ" panose="020B0604030504040204" pitchFamily="50" charset="-128"/>
                          <a:ea typeface="メイリオ" panose="020B0604030504040204" pitchFamily="50" charset="-128"/>
                        </a:rPr>
                        <a:t>・</a:t>
                      </a:r>
                      <a:r>
                        <a:rPr lang="ja-JP" altLang="ja-JP" sz="1000" kern="0" dirty="0">
                          <a:solidFill>
                            <a:schemeClr val="tx1"/>
                          </a:solidFill>
                          <a:effectLst/>
                          <a:latin typeface="メイリオ" panose="020B0604030504040204" pitchFamily="50" charset="-128"/>
                          <a:ea typeface="メイリオ" panose="020B0604030504040204" pitchFamily="50" charset="-128"/>
                          <a:cs typeface="ＭＳ Ｐゴシック" panose="020B0600070205080204" pitchFamily="50" charset="-128"/>
                        </a:rPr>
                        <a:t>多文化共生の拠点機関として、府内市町村や国際交流協会等と</a:t>
                      </a:r>
                      <a:r>
                        <a:rPr lang="ja-JP" altLang="en-US" sz="1000" kern="0" dirty="0">
                          <a:solidFill>
                            <a:schemeClr val="tx1"/>
                          </a:solidFill>
                          <a:effectLst/>
                          <a:latin typeface="メイリオ" panose="020B0604030504040204" pitchFamily="50" charset="-128"/>
                          <a:ea typeface="メイリオ" panose="020B0604030504040204" pitchFamily="50" charset="-128"/>
                          <a:cs typeface="ＭＳ Ｐゴシック" panose="020B0600070205080204" pitchFamily="50" charset="-128"/>
                        </a:rPr>
                        <a:t>引き続き</a:t>
                      </a:r>
                      <a:r>
                        <a:rPr lang="ja-JP" altLang="ja-JP" sz="1000" kern="0" dirty="0">
                          <a:solidFill>
                            <a:schemeClr val="tx1"/>
                          </a:solidFill>
                          <a:effectLst/>
                          <a:latin typeface="メイリオ" panose="020B0604030504040204" pitchFamily="50" charset="-128"/>
                          <a:ea typeface="メイリオ" panose="020B0604030504040204" pitchFamily="50" charset="-128"/>
                          <a:cs typeface="ＭＳ Ｐゴシック" panose="020B0600070205080204" pitchFamily="50" charset="-128"/>
                        </a:rPr>
                        <a:t>連携し、在</a:t>
                      </a:r>
                      <a:r>
                        <a:rPr lang="ja-JP" altLang="en-US" sz="1000" kern="0" dirty="0">
                          <a:solidFill>
                            <a:schemeClr val="tx1"/>
                          </a:solidFill>
                          <a:effectLst/>
                          <a:latin typeface="メイリオ" panose="020B0604030504040204" pitchFamily="50" charset="-128"/>
                          <a:ea typeface="メイリオ" panose="020B0604030504040204" pitchFamily="50" charset="-128"/>
                          <a:cs typeface="ＭＳ Ｐゴシック" panose="020B0600070205080204" pitchFamily="50" charset="-128"/>
                        </a:rPr>
                        <a:t>　</a:t>
                      </a:r>
                      <a:endParaRPr lang="en-US" altLang="ja-JP" sz="1000" kern="0" dirty="0">
                        <a:solidFill>
                          <a:schemeClr val="tx1"/>
                        </a:solidFill>
                        <a:effectLst/>
                        <a:latin typeface="メイリオ" panose="020B0604030504040204" pitchFamily="50" charset="-128"/>
                        <a:ea typeface="メイリオ" panose="020B0604030504040204" pitchFamily="50" charset="-128"/>
                        <a:cs typeface="ＭＳ Ｐゴシック" panose="020B0600070205080204" pitchFamily="50" charset="-128"/>
                      </a:endParaRPr>
                    </a:p>
                    <a:p>
                      <a:r>
                        <a:rPr lang="ja-JP" altLang="en-US" sz="1000" kern="0" dirty="0">
                          <a:solidFill>
                            <a:schemeClr val="tx1"/>
                          </a:solidFill>
                          <a:effectLst/>
                          <a:latin typeface="メイリオ" panose="020B0604030504040204" pitchFamily="50" charset="-128"/>
                          <a:ea typeface="メイリオ" panose="020B0604030504040204" pitchFamily="50" charset="-128"/>
                          <a:cs typeface="ＭＳ Ｐゴシック" panose="020B0600070205080204" pitchFamily="50" charset="-128"/>
                        </a:rPr>
                        <a:t>　</a:t>
                      </a:r>
                      <a:r>
                        <a:rPr lang="ja-JP" altLang="ja-JP" sz="1000" kern="0" dirty="0">
                          <a:solidFill>
                            <a:schemeClr val="tx1"/>
                          </a:solidFill>
                          <a:effectLst/>
                          <a:latin typeface="メイリオ" panose="020B0604030504040204" pitchFamily="50" charset="-128"/>
                          <a:ea typeface="メイリオ" panose="020B0604030504040204" pitchFamily="50" charset="-128"/>
                          <a:cs typeface="ＭＳ Ｐゴシック" panose="020B0600070205080204" pitchFamily="50" charset="-128"/>
                        </a:rPr>
                        <a:t>住外国人の相談対応や災害時の多言語支援等に取り組む</a:t>
                      </a:r>
                      <a:endParaRPr kumimoji="1" lang="ja-JP" altLang="en-US" sz="1000" dirty="0">
                        <a:solidFill>
                          <a:schemeClr val="tx1"/>
                        </a:solidFill>
                        <a:latin typeface="メイリオ" panose="020B0604030504040204" pitchFamily="50" charset="-128"/>
                        <a:ea typeface="メイリオ" panose="020B0604030504040204" pitchFamily="50" charset="-128"/>
                      </a:endParaRPr>
                    </a:p>
                  </a:txBody>
                  <a:tcPr marL="52217" marR="52217" marT="3600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06654217"/>
                  </a:ext>
                </a:extLst>
              </a:tr>
              <a:tr h="323295">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1" lang="ja-JP" altLang="en-US" sz="1000" b="1"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rPr>
                        <a:t>（公財）大阪産業局</a:t>
                      </a:r>
                      <a:endParaRPr kumimoji="1" lang="en-US" altLang="ja-JP" sz="1000" b="1"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endParaRPr>
                    </a:p>
                  </a:txBody>
                  <a:tcPr marL="52217" marR="52217"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1"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rPr>
                        <a:t>○存続</a:t>
                      </a:r>
                      <a:endParaRPr kumimoji="1" lang="en-US" altLang="ja-JP" sz="1000" b="1"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endParaRPr>
                    </a:p>
                  </a:txBody>
                  <a:tcPr marL="52217" marR="52217"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000" strike="noStrike" dirty="0">
                          <a:solidFill>
                            <a:schemeClr val="tx1"/>
                          </a:solidFill>
                          <a:latin typeface="メイリオ" panose="020B0604030504040204" pitchFamily="50" charset="-128"/>
                          <a:ea typeface="メイリオ" panose="020B0604030504040204" pitchFamily="50" charset="-128"/>
                        </a:rPr>
                        <a:t>・大阪府［政策立案機能］と</a:t>
                      </a:r>
                      <a:r>
                        <a:rPr kumimoji="1" lang="en-US" altLang="ja-JP" sz="1000" strike="noStrike" dirty="0">
                          <a:solidFill>
                            <a:schemeClr val="tx1"/>
                          </a:solidFill>
                          <a:latin typeface="メイリオ" panose="020B0604030504040204" pitchFamily="50" charset="-128"/>
                          <a:ea typeface="メイリオ" panose="020B0604030504040204" pitchFamily="50" charset="-128"/>
                        </a:rPr>
                        <a:t>(</a:t>
                      </a:r>
                      <a:r>
                        <a:rPr kumimoji="1" lang="ja-JP" altLang="en-US" sz="1000" strike="noStrike" dirty="0">
                          <a:solidFill>
                            <a:schemeClr val="tx1"/>
                          </a:solidFill>
                          <a:latin typeface="メイリオ" panose="020B0604030504040204" pitchFamily="50" charset="-128"/>
                          <a:ea typeface="メイリオ" panose="020B0604030504040204" pitchFamily="50" charset="-128"/>
                        </a:rPr>
                        <a:t>公財</a:t>
                      </a:r>
                      <a:r>
                        <a:rPr kumimoji="1" lang="en-US" altLang="ja-JP" sz="1000" strike="noStrike" dirty="0">
                          <a:solidFill>
                            <a:schemeClr val="tx1"/>
                          </a:solidFill>
                          <a:latin typeface="メイリオ" panose="020B0604030504040204" pitchFamily="50" charset="-128"/>
                          <a:ea typeface="メイリオ" panose="020B0604030504040204" pitchFamily="50" charset="-128"/>
                        </a:rPr>
                        <a:t>)</a:t>
                      </a:r>
                      <a:r>
                        <a:rPr kumimoji="1" lang="ja-JP" altLang="en-US" sz="1000" strike="noStrike" dirty="0">
                          <a:solidFill>
                            <a:schemeClr val="tx1"/>
                          </a:solidFill>
                          <a:latin typeface="メイリオ" panose="020B0604030504040204" pitchFamily="50" charset="-128"/>
                          <a:ea typeface="メイリオ" panose="020B0604030504040204" pitchFamily="50" charset="-128"/>
                        </a:rPr>
                        <a:t>大阪産業局［事業実施］の役割分担のもと、</a:t>
                      </a:r>
                      <a:r>
                        <a:rPr kumimoji="1" lang="ja-JP" altLang="en-US" sz="1000" dirty="0">
                          <a:solidFill>
                            <a:schemeClr val="tx1"/>
                          </a:solidFill>
                          <a:latin typeface="メイリオ" panose="020B0604030504040204" pitchFamily="50" charset="-128"/>
                          <a:ea typeface="メイリオ" panose="020B0604030504040204" pitchFamily="50" charset="-128"/>
                        </a:rPr>
                        <a:t>オー</a:t>
                      </a:r>
                      <a:endParaRPr kumimoji="1" lang="en-US" altLang="ja-JP" sz="1000" dirty="0">
                        <a:solidFill>
                          <a:schemeClr val="tx1"/>
                        </a:solidFill>
                        <a:latin typeface="メイリオ" panose="020B0604030504040204" pitchFamily="50" charset="-128"/>
                        <a:ea typeface="メイリオ" panose="020B0604030504040204" pitchFamily="50" charset="-128"/>
                      </a:endParaRPr>
                    </a:p>
                    <a:p>
                      <a:r>
                        <a:rPr kumimoji="1" lang="ja-JP" altLang="en-US" sz="1000" dirty="0">
                          <a:solidFill>
                            <a:schemeClr val="tx1"/>
                          </a:solidFill>
                          <a:latin typeface="メイリオ" panose="020B0604030504040204" pitchFamily="50" charset="-128"/>
                          <a:ea typeface="メイリオ" panose="020B0604030504040204" pitchFamily="50" charset="-128"/>
                        </a:rPr>
                        <a:t>　ル大阪の中小企業支援体制構築における中核的役割を担う</a:t>
                      </a:r>
                      <a:endParaRPr kumimoji="1" lang="en-US" altLang="ja-JP" sz="1000" dirty="0">
                        <a:solidFill>
                          <a:schemeClr val="tx1"/>
                        </a:solidFill>
                        <a:latin typeface="メイリオ" panose="020B0604030504040204" pitchFamily="50" charset="-128"/>
                        <a:ea typeface="メイリオ" panose="020B0604030504040204" pitchFamily="50" charset="-128"/>
                      </a:endParaRPr>
                    </a:p>
                  </a:txBody>
                  <a:tcPr marL="52217" marR="52217" marT="3600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99400307"/>
                  </a:ext>
                </a:extLst>
              </a:tr>
              <a:tr h="300719">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1" lang="ja-JP" altLang="en-US" sz="1000" b="1"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rPr>
                        <a:t>（公財）千里ライフサイエンス振興財団</a:t>
                      </a:r>
                      <a:endParaRPr kumimoji="1" lang="en-US" altLang="ja-JP" sz="1000" b="1"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endParaRPr>
                    </a:p>
                  </a:txBody>
                  <a:tcPr marL="52217" marR="52217"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1"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rPr>
                        <a:t>○存続</a:t>
                      </a:r>
                      <a:endParaRPr kumimoji="1" lang="en-US" altLang="ja-JP" sz="1000" b="1"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endParaRPr>
                    </a:p>
                  </a:txBody>
                  <a:tcPr marL="52217" marR="52217"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000" dirty="0">
                          <a:latin typeface="メイリオ" panose="020B0604030504040204" pitchFamily="50" charset="-128"/>
                          <a:ea typeface="メイリオ" panose="020B0604030504040204" pitchFamily="50" charset="-128"/>
                        </a:rPr>
                        <a:t>・ライフサイエンス分野の専門的役割を担う法人として事業を継続する</a:t>
                      </a:r>
                    </a:p>
                  </a:txBody>
                  <a:tcPr marL="52217" marR="52217" marT="3600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7125098"/>
                  </a:ext>
                </a:extLst>
              </a:tr>
              <a:tr h="323295">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1" lang="ja-JP" altLang="en-US" sz="1000" b="1"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rPr>
                        <a:t>（公財）西成労働福祉センター</a:t>
                      </a:r>
                      <a:endParaRPr kumimoji="1" lang="en-US" altLang="ja-JP" sz="1000" b="1"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endParaRPr>
                    </a:p>
                  </a:txBody>
                  <a:tcPr marL="52217" marR="52217"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1"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rPr>
                        <a:t>○存続</a:t>
                      </a:r>
                      <a:endParaRPr kumimoji="1" lang="en-US" altLang="ja-JP" sz="1000" b="1"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endParaRPr>
                    </a:p>
                  </a:txBody>
                  <a:tcPr marL="52217" marR="52217"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000" dirty="0">
                          <a:solidFill>
                            <a:schemeClr val="tx1"/>
                          </a:solidFill>
                          <a:latin typeface="メイリオ" panose="020B0604030504040204" pitchFamily="50" charset="-128"/>
                          <a:ea typeface="メイリオ" panose="020B0604030504040204" pitchFamily="50" charset="-128"/>
                        </a:rPr>
                        <a:t>・効率的・効果的な事業実施により、あい</a:t>
                      </a:r>
                      <a:r>
                        <a:rPr kumimoji="1" lang="ja-JP" altLang="en-US" sz="1000" dirty="0" err="1">
                          <a:solidFill>
                            <a:schemeClr val="tx1"/>
                          </a:solidFill>
                          <a:latin typeface="メイリオ" panose="020B0604030504040204" pitchFamily="50" charset="-128"/>
                          <a:ea typeface="メイリオ" panose="020B0604030504040204" pitchFamily="50" charset="-128"/>
                        </a:rPr>
                        <a:t>りん</a:t>
                      </a:r>
                      <a:r>
                        <a:rPr kumimoji="1" lang="ja-JP" altLang="en-US" sz="1000" dirty="0">
                          <a:solidFill>
                            <a:schemeClr val="tx1"/>
                          </a:solidFill>
                          <a:latin typeface="メイリオ" panose="020B0604030504040204" pitchFamily="50" charset="-128"/>
                          <a:ea typeface="メイリオ" panose="020B0604030504040204" pitchFamily="50" charset="-128"/>
                        </a:rPr>
                        <a:t>地域の労働者の就労安定と労働者福祉</a:t>
                      </a:r>
                      <a:endParaRPr kumimoji="1" lang="en-US" altLang="ja-JP" sz="1000" dirty="0">
                        <a:solidFill>
                          <a:schemeClr val="tx1"/>
                        </a:solidFill>
                        <a:latin typeface="メイリオ" panose="020B0604030504040204" pitchFamily="50" charset="-128"/>
                        <a:ea typeface="メイリオ" panose="020B0604030504040204" pitchFamily="50" charset="-128"/>
                      </a:endParaRPr>
                    </a:p>
                    <a:p>
                      <a:r>
                        <a:rPr kumimoji="1" lang="ja-JP" altLang="en-US" sz="1000" dirty="0">
                          <a:solidFill>
                            <a:schemeClr val="tx1"/>
                          </a:solidFill>
                          <a:latin typeface="メイリオ" panose="020B0604030504040204" pitchFamily="50" charset="-128"/>
                          <a:ea typeface="メイリオ" panose="020B0604030504040204" pitchFamily="50" charset="-128"/>
                        </a:rPr>
                        <a:t>　の増進を図る</a:t>
                      </a:r>
                      <a:endParaRPr kumimoji="1" lang="en-US" altLang="ja-JP" sz="1000" dirty="0">
                        <a:solidFill>
                          <a:schemeClr val="tx1"/>
                        </a:solidFill>
                        <a:latin typeface="メイリオ" panose="020B0604030504040204" pitchFamily="50" charset="-128"/>
                        <a:ea typeface="メイリオ" panose="020B0604030504040204" pitchFamily="50" charset="-128"/>
                      </a:endParaRPr>
                    </a:p>
                  </a:txBody>
                  <a:tcPr marL="52217" marR="52217" marT="3600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43800483"/>
                  </a:ext>
                </a:extLst>
              </a:tr>
              <a:tr h="323295">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1" lang="ja-JP" altLang="en-US" sz="1000" b="1"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rPr>
                        <a:t>大阪信用保証協会</a:t>
                      </a:r>
                      <a:endParaRPr kumimoji="1" lang="en-US" altLang="ja-JP" sz="1000" b="1"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endParaRPr>
                    </a:p>
                  </a:txBody>
                  <a:tcPr marL="52217" marR="52217"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1"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rPr>
                        <a:t>○存続</a:t>
                      </a:r>
                      <a:endParaRPr kumimoji="1" lang="en-US" altLang="ja-JP" sz="1000" b="1"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endParaRPr>
                    </a:p>
                  </a:txBody>
                  <a:tcPr marL="52217" marR="52217"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000" strike="noStrike" dirty="0">
                          <a:solidFill>
                            <a:schemeClr val="tx1"/>
                          </a:solidFill>
                          <a:latin typeface="メイリオ" panose="020B0604030504040204" pitchFamily="50" charset="-128"/>
                          <a:ea typeface="メイリオ" panose="020B0604030504040204" pitchFamily="50" charset="-128"/>
                        </a:rPr>
                        <a:t>・信用保証による金融支援、経営支援業務を通じて、中小企業者の経営の安定・成長</a:t>
                      </a:r>
                      <a:endParaRPr kumimoji="1" lang="en-US" altLang="ja-JP" sz="1000" strike="noStrike" dirty="0">
                        <a:solidFill>
                          <a:schemeClr val="tx1"/>
                        </a:solidFill>
                        <a:latin typeface="メイリオ" panose="020B0604030504040204" pitchFamily="50" charset="-128"/>
                        <a:ea typeface="メイリオ" panose="020B0604030504040204" pitchFamily="50" charset="-128"/>
                      </a:endParaRPr>
                    </a:p>
                    <a:p>
                      <a:r>
                        <a:rPr kumimoji="1" lang="ja-JP" altLang="en-US" sz="1000" strike="noStrike" dirty="0">
                          <a:solidFill>
                            <a:schemeClr val="tx1"/>
                          </a:solidFill>
                          <a:latin typeface="メイリオ" panose="020B0604030504040204" pitchFamily="50" charset="-128"/>
                          <a:ea typeface="メイリオ" panose="020B0604030504040204" pitchFamily="50" charset="-128"/>
                        </a:rPr>
                        <a:t>　を支援していく</a:t>
                      </a:r>
                      <a:endParaRPr kumimoji="1" lang="en-US" altLang="ja-JP" sz="1000" strike="noStrike" dirty="0">
                        <a:solidFill>
                          <a:schemeClr val="tx1"/>
                        </a:solidFill>
                        <a:latin typeface="メイリオ" panose="020B0604030504040204" pitchFamily="50" charset="-128"/>
                        <a:ea typeface="メイリオ" panose="020B0604030504040204" pitchFamily="50" charset="-128"/>
                      </a:endParaRPr>
                    </a:p>
                  </a:txBody>
                  <a:tcPr marL="52217" marR="52217" marT="3600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64149102"/>
                  </a:ext>
                </a:extLst>
              </a:tr>
              <a:tr h="300719">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1" lang="ja-JP" altLang="en-US" sz="1000" b="1"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rPr>
                        <a:t>（一財）大阪府みどり公社</a:t>
                      </a:r>
                      <a:endParaRPr kumimoji="1" lang="en-US" altLang="ja-JP" sz="1000" b="1"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endParaRPr>
                    </a:p>
                  </a:txBody>
                  <a:tcPr marL="52217" marR="52217"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1"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rPr>
                        <a:t>○存続</a:t>
                      </a:r>
                      <a:endParaRPr kumimoji="1" lang="en-US" altLang="ja-JP" sz="1000" b="1"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endParaRPr>
                    </a:p>
                  </a:txBody>
                  <a:tcPr marL="52217" marR="52217"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000" dirty="0">
                          <a:latin typeface="メイリオ" panose="020B0604030504040204" pitchFamily="50" charset="-128"/>
                          <a:ea typeface="メイリオ" panose="020B0604030504040204" pitchFamily="50" charset="-128"/>
                        </a:rPr>
                        <a:t>・農地中間管理機構として、法令に基づく事業を実施する</a:t>
                      </a:r>
                    </a:p>
                  </a:txBody>
                  <a:tcPr marL="52217" marR="52217" marT="3600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11697891"/>
                  </a:ext>
                </a:extLst>
              </a:tr>
              <a:tr h="323295">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1" lang="ja-JP" altLang="en-US" sz="1000" b="1"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rPr>
                        <a:t>（公財）大阪府漁業振興基金</a:t>
                      </a:r>
                      <a:endParaRPr kumimoji="1" lang="en-US" altLang="ja-JP" sz="1000" b="1"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endParaRPr>
                    </a:p>
                  </a:txBody>
                  <a:tcPr marL="52217" marR="52217"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1"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rPr>
                        <a:t>○存続</a:t>
                      </a:r>
                      <a:endParaRPr kumimoji="1" lang="en-US" altLang="ja-JP" sz="1000" b="1"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endParaRPr>
                    </a:p>
                  </a:txBody>
                  <a:tcPr marL="52217" marR="52217"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000" dirty="0">
                          <a:latin typeface="メイリオ" panose="020B0604030504040204" pitchFamily="50" charset="-128"/>
                          <a:ea typeface="メイリオ" panose="020B0604030504040204" pitchFamily="50" charset="-128"/>
                        </a:rPr>
                        <a:t>・大阪府栽培漁業基本計画に基づき、効率的な栽培漁業の展開を図るとともに、安定</a:t>
                      </a:r>
                      <a:endParaRPr kumimoji="1" lang="en-US" altLang="ja-JP" sz="1000" dirty="0">
                        <a:latin typeface="メイリオ" panose="020B0604030504040204" pitchFamily="50" charset="-128"/>
                        <a:ea typeface="メイリオ" panose="020B0604030504040204" pitchFamily="50" charset="-128"/>
                      </a:endParaRPr>
                    </a:p>
                    <a:p>
                      <a:r>
                        <a:rPr kumimoji="1" lang="ja-JP" altLang="en-US" sz="1000" dirty="0">
                          <a:latin typeface="メイリオ" panose="020B0604030504040204" pitchFamily="50" charset="-128"/>
                          <a:ea typeface="メイリオ" panose="020B0604030504040204" pitchFamily="50" charset="-128"/>
                        </a:rPr>
                        <a:t>　的な法人運営に努める</a:t>
                      </a:r>
                    </a:p>
                  </a:txBody>
                  <a:tcPr marL="52217" marR="52217" marT="3600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73861076"/>
                  </a:ext>
                </a:extLst>
              </a:tr>
              <a:tr h="323295">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1" lang="ja-JP" altLang="en-US" sz="1000" b="1"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rPr>
                        <a:t>（公財）大阪府都市整備推進センター</a:t>
                      </a:r>
                      <a:endParaRPr kumimoji="1" lang="en-US" altLang="ja-JP" sz="1000" b="1"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endParaRPr>
                    </a:p>
                  </a:txBody>
                  <a:tcPr marL="52217" marR="52217"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1"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rPr>
                        <a:t>○存続</a:t>
                      </a:r>
                      <a:endParaRPr kumimoji="1" lang="en-US" altLang="ja-JP" sz="1000" b="1"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endParaRPr>
                    </a:p>
                  </a:txBody>
                  <a:tcPr marL="52217" marR="52217"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000" dirty="0">
                          <a:solidFill>
                            <a:schemeClr val="tx1"/>
                          </a:solidFill>
                          <a:latin typeface="メイリオ" panose="020B0604030504040204" pitchFamily="50" charset="-128"/>
                          <a:ea typeface="メイリオ" panose="020B0604030504040204" pitchFamily="50" charset="-128"/>
                        </a:rPr>
                        <a:t>・府や市町村との連携により様々な都市的課題の解決に貢献する「まちづくりの総合</a:t>
                      </a:r>
                      <a:endParaRPr kumimoji="1" lang="en-US" altLang="ja-JP" sz="1000" dirty="0">
                        <a:solidFill>
                          <a:schemeClr val="tx1"/>
                        </a:solidFill>
                        <a:latin typeface="メイリオ" panose="020B0604030504040204" pitchFamily="50" charset="-128"/>
                        <a:ea typeface="メイリオ" panose="020B0604030504040204" pitchFamily="50" charset="-128"/>
                      </a:endParaRPr>
                    </a:p>
                    <a:p>
                      <a:r>
                        <a:rPr kumimoji="1" lang="ja-JP" altLang="en-US" sz="1000" dirty="0">
                          <a:solidFill>
                            <a:schemeClr val="tx1"/>
                          </a:solidFill>
                          <a:latin typeface="メイリオ" panose="020B0604030504040204" pitchFamily="50" charset="-128"/>
                          <a:ea typeface="メイリオ" panose="020B0604030504040204" pitchFamily="50" charset="-128"/>
                        </a:rPr>
                        <a:t>　コーディネート財団」として事業を継続する</a:t>
                      </a:r>
                    </a:p>
                  </a:txBody>
                  <a:tcPr marL="52217" marR="52217" marT="3600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41655983"/>
                  </a:ext>
                </a:extLst>
              </a:tr>
              <a:tr h="323295">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1" lang="ja-JP" altLang="en-US" sz="1000" b="1"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rPr>
                        <a:t>大阪モノレール</a:t>
                      </a:r>
                      <a:r>
                        <a:rPr kumimoji="1" lang="en-US" altLang="ja-JP" sz="1000" b="1"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rPr>
                        <a:t>(</a:t>
                      </a:r>
                      <a:r>
                        <a:rPr kumimoji="1" lang="ja-JP" altLang="en-US" sz="1000" b="1"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rPr>
                        <a:t>株</a:t>
                      </a:r>
                      <a:r>
                        <a:rPr kumimoji="1" lang="en-US" altLang="ja-JP" sz="1000" b="1"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rPr>
                        <a:t>)</a:t>
                      </a:r>
                    </a:p>
                  </a:txBody>
                  <a:tcPr marL="52217" marR="52217"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1"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rPr>
                        <a:t>○存続</a:t>
                      </a:r>
                      <a:endParaRPr kumimoji="1" lang="en-US" altLang="ja-JP" sz="1000" b="1"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endParaRPr>
                    </a:p>
                  </a:txBody>
                  <a:tcPr marL="52217" marR="52217"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000" dirty="0">
                          <a:solidFill>
                            <a:schemeClr val="tx1"/>
                          </a:solidFill>
                          <a:latin typeface="メイリオ" panose="020B0604030504040204" pitchFamily="50" charset="-128"/>
                          <a:ea typeface="メイリオ" panose="020B0604030504040204" pitchFamily="50" charset="-128"/>
                        </a:rPr>
                        <a:t>・「安全・安定輸送の確保」を第一に、安定した需要確保、経営基盤の強化に努める</a:t>
                      </a:r>
                    </a:p>
                    <a:p>
                      <a:r>
                        <a:rPr kumimoji="1" lang="ja-JP" altLang="en-US" sz="1000" dirty="0">
                          <a:solidFill>
                            <a:schemeClr val="tx1"/>
                          </a:solidFill>
                          <a:latin typeface="メイリオ" panose="020B0604030504040204" pitchFamily="50" charset="-128"/>
                          <a:ea typeface="メイリオ" panose="020B0604030504040204" pitchFamily="50" charset="-128"/>
                        </a:rPr>
                        <a:t>・令和</a:t>
                      </a:r>
                      <a:r>
                        <a:rPr kumimoji="1" lang="en-US" altLang="ja-JP" sz="1000" dirty="0">
                          <a:solidFill>
                            <a:schemeClr val="tx1"/>
                          </a:solidFill>
                          <a:latin typeface="メイリオ" panose="020B0604030504040204" pitchFamily="50" charset="-128"/>
                          <a:ea typeface="メイリオ" panose="020B0604030504040204" pitchFamily="50" charset="-128"/>
                        </a:rPr>
                        <a:t>11</a:t>
                      </a:r>
                      <a:r>
                        <a:rPr kumimoji="1" lang="ja-JP" altLang="en-US" sz="1000" dirty="0">
                          <a:solidFill>
                            <a:schemeClr val="tx1"/>
                          </a:solidFill>
                          <a:latin typeface="メイリオ" panose="020B0604030504040204" pitchFamily="50" charset="-128"/>
                          <a:ea typeface="メイリオ" panose="020B0604030504040204" pitchFamily="50" charset="-128"/>
                        </a:rPr>
                        <a:t>年の延伸区間開業に向け、府と緊密に連携して事業を進める</a:t>
                      </a:r>
                    </a:p>
                  </a:txBody>
                  <a:tcPr marL="52217" marR="52217" marT="3600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87326219"/>
                  </a:ext>
                </a:extLst>
              </a:tr>
              <a:tr h="484941">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1" lang="ja-JP" altLang="en-US" sz="1000" b="1"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rPr>
                        <a:t>大阪府土地開発公社</a:t>
                      </a:r>
                      <a:endParaRPr kumimoji="1" lang="en-US" altLang="ja-JP" sz="1000" b="1"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endParaRPr>
                    </a:p>
                  </a:txBody>
                  <a:tcPr marL="52217" marR="52217"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1"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rPr>
                        <a:t>○存続</a:t>
                      </a:r>
                      <a:endParaRPr kumimoji="1" lang="en-US" altLang="ja-JP" sz="1000" b="1"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endParaRPr>
                    </a:p>
                  </a:txBody>
                  <a:tcPr marL="52217" marR="52217"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dirty="0">
                          <a:solidFill>
                            <a:schemeClr val="tx1"/>
                          </a:solidFill>
                          <a:latin typeface="メイリオ" panose="020B0604030504040204" pitchFamily="50" charset="-128"/>
                          <a:ea typeface="メイリオ" panose="020B0604030504040204" pitchFamily="50" charset="-128"/>
                        </a:rPr>
                        <a:t>・府の用地取得規模が一定程度縮小する</a:t>
                      </a:r>
                      <a:r>
                        <a:rPr kumimoji="1" lang="en-US" altLang="ja-JP" sz="1000" dirty="0">
                          <a:solidFill>
                            <a:schemeClr val="tx1"/>
                          </a:solidFill>
                          <a:latin typeface="メイリオ" panose="020B0604030504040204" pitchFamily="50" charset="-128"/>
                          <a:ea typeface="メイリオ" panose="020B0604030504040204" pitchFamily="50" charset="-128"/>
                        </a:rPr>
                        <a:t>(</a:t>
                      </a:r>
                      <a:r>
                        <a:rPr kumimoji="1" lang="ja-JP" altLang="en-US" sz="1000" dirty="0">
                          <a:solidFill>
                            <a:schemeClr val="tx1"/>
                          </a:solidFill>
                          <a:latin typeface="メイリオ" panose="020B0604030504040204" pitchFamily="50" charset="-128"/>
                          <a:ea typeface="メイリオ" panose="020B0604030504040204" pitchFamily="50" charset="-128"/>
                        </a:rPr>
                        <a:t>公社を活用せず府の用地取得体制のみで実</a:t>
                      </a:r>
                      <a:endParaRPr kumimoji="1" lang="en-US" altLang="ja-JP" sz="1000" dirty="0">
                        <a:solidFill>
                          <a:schemeClr val="tx1"/>
                        </a:solidFill>
                        <a:latin typeface="メイリオ" panose="020B0604030504040204" pitchFamily="50" charset="-128"/>
                        <a:ea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dirty="0">
                          <a:solidFill>
                            <a:schemeClr val="tx1"/>
                          </a:solidFill>
                          <a:latin typeface="メイリオ" panose="020B0604030504040204" pitchFamily="50" charset="-128"/>
                          <a:ea typeface="メイリオ" panose="020B0604030504040204" pitchFamily="50" charset="-128"/>
                        </a:rPr>
                        <a:t>　施できる規模</a:t>
                      </a:r>
                      <a:r>
                        <a:rPr kumimoji="1" lang="en-US" altLang="ja-JP" sz="1000" dirty="0">
                          <a:solidFill>
                            <a:schemeClr val="tx1"/>
                          </a:solidFill>
                          <a:latin typeface="メイリオ" panose="020B0604030504040204" pitchFamily="50" charset="-128"/>
                          <a:ea typeface="メイリオ" panose="020B0604030504040204" pitchFamily="50" charset="-128"/>
                        </a:rPr>
                        <a:t>)</a:t>
                      </a:r>
                      <a:r>
                        <a:rPr kumimoji="1" lang="ja-JP" altLang="en-US" sz="1000" dirty="0">
                          <a:solidFill>
                            <a:schemeClr val="tx1"/>
                          </a:solidFill>
                          <a:latin typeface="メイリオ" panose="020B0604030504040204" pitchFamily="50" charset="-128"/>
                          <a:ea typeface="メイリオ" panose="020B0604030504040204" pitchFamily="50" charset="-128"/>
                        </a:rPr>
                        <a:t>までは、公社を活用した用地取得体制を維持する</a:t>
                      </a:r>
                    </a:p>
                    <a:p>
                      <a:r>
                        <a:rPr kumimoji="1" lang="ja-JP" altLang="en-US" sz="1000" dirty="0">
                          <a:solidFill>
                            <a:schemeClr val="tx1"/>
                          </a:solidFill>
                          <a:latin typeface="メイリオ" panose="020B0604030504040204" pitchFamily="50" charset="-128"/>
                          <a:ea typeface="メイリオ" panose="020B0604030504040204" pitchFamily="50" charset="-128"/>
                        </a:rPr>
                        <a:t>・新規取得した用地の計画的な処分に努める</a:t>
                      </a:r>
                    </a:p>
                  </a:txBody>
                  <a:tcPr marL="52217" marR="52217" marT="3600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75859685"/>
                  </a:ext>
                </a:extLst>
              </a:tr>
              <a:tr h="330514">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1" lang="ja-JP" altLang="en-US" sz="1000" b="1"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rPr>
                        <a:t>大阪府住宅供給公社</a:t>
                      </a:r>
                      <a:endParaRPr kumimoji="1" lang="en-US" altLang="ja-JP" sz="1000" b="1"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endParaRPr>
                    </a:p>
                  </a:txBody>
                  <a:tcPr marL="52217" marR="52217"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1"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rPr>
                        <a:t>○存続</a:t>
                      </a:r>
                      <a:endParaRPr kumimoji="1" lang="en-US" altLang="ja-JP" sz="1000" b="1"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endParaRPr>
                    </a:p>
                  </a:txBody>
                  <a:tcPr marL="52217" marR="52217"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000" dirty="0">
                          <a:solidFill>
                            <a:schemeClr val="tx1"/>
                          </a:solidFill>
                          <a:latin typeface="メイリオ" panose="020B0604030504040204" pitchFamily="50" charset="-128"/>
                          <a:ea typeface="メイリオ" panose="020B0604030504040204" pitchFamily="50" charset="-128"/>
                        </a:rPr>
                        <a:t>・賃貸住宅事業の収益向上をめざすとともに、公社債の発行など安定的かつ低利な資　</a:t>
                      </a:r>
                      <a:endParaRPr kumimoji="1" lang="en-US" altLang="ja-JP" sz="1000" dirty="0">
                        <a:solidFill>
                          <a:schemeClr val="tx1"/>
                        </a:solidFill>
                        <a:latin typeface="メイリオ" panose="020B0604030504040204" pitchFamily="50" charset="-128"/>
                        <a:ea typeface="メイリオ" panose="020B0604030504040204" pitchFamily="50" charset="-128"/>
                      </a:endParaRPr>
                    </a:p>
                    <a:p>
                      <a:r>
                        <a:rPr kumimoji="1" lang="ja-JP" altLang="en-US" sz="1000" dirty="0">
                          <a:solidFill>
                            <a:schemeClr val="tx1"/>
                          </a:solidFill>
                          <a:latin typeface="メイリオ" panose="020B0604030504040204" pitchFamily="50" charset="-128"/>
                          <a:ea typeface="メイリオ" panose="020B0604030504040204" pitchFamily="50" charset="-128"/>
                        </a:rPr>
                        <a:t>　金調達による収支改善に努め、引き続き借入金残高の縮減を進める</a:t>
                      </a:r>
                    </a:p>
                  </a:txBody>
                  <a:tcPr marL="52217" marR="52217" marT="3600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04103318"/>
                  </a:ext>
                </a:extLst>
              </a:tr>
              <a:tr h="300719">
                <a:tc>
                  <a:txBody>
                    <a:bodyP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1" lang="ja-JP" altLang="en-US" sz="1000" b="1"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rPr>
                        <a:t>（公財）大阪府文化財センター</a:t>
                      </a:r>
                      <a:endParaRPr kumimoji="1" lang="en-US" altLang="ja-JP" sz="1000" b="1"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endParaRPr>
                    </a:p>
                  </a:txBody>
                  <a:tcPr marL="52217" marR="52217"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1"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rPr>
                        <a:t>○存続</a:t>
                      </a:r>
                      <a:endParaRPr kumimoji="1" lang="en-US" altLang="ja-JP" sz="1000" b="1"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endParaRPr>
                    </a:p>
                  </a:txBody>
                  <a:tcPr marL="52217" marR="52217"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000" dirty="0">
                          <a:solidFill>
                            <a:schemeClr val="tx1"/>
                          </a:solidFill>
                          <a:latin typeface="メイリオ" panose="020B0604030504040204" pitchFamily="50" charset="-128"/>
                          <a:ea typeface="メイリオ" panose="020B0604030504040204" pitchFamily="50" charset="-128"/>
                        </a:rPr>
                        <a:t>・府が実施する文化財調査事業の補完及び文化財の普及啓発を行う</a:t>
                      </a:r>
                    </a:p>
                  </a:txBody>
                  <a:tcPr marL="52217" marR="52217" marT="3600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7663160"/>
                  </a:ext>
                </a:extLst>
              </a:tr>
              <a:tr h="323295">
                <a:tc>
                  <a:txBody>
                    <a:bodyP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1" lang="ja-JP" altLang="en-US" sz="1000" b="1"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rPr>
                        <a:t>（公財）大阪府育英会</a:t>
                      </a:r>
                      <a:endParaRPr kumimoji="1" lang="en-US" altLang="ja-JP" sz="1000" b="1"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endParaRPr>
                    </a:p>
                  </a:txBody>
                  <a:tcPr marL="52217" marR="52217"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1"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rPr>
                        <a:t>○存続</a:t>
                      </a:r>
                      <a:endParaRPr kumimoji="1" lang="en-US" altLang="ja-JP" sz="1000" b="1"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endParaRPr>
                    </a:p>
                  </a:txBody>
                  <a:tcPr marL="52217" marR="52217"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000" dirty="0">
                          <a:latin typeface="メイリオ" panose="020B0604030504040204" pitchFamily="50" charset="-128"/>
                          <a:ea typeface="メイリオ" panose="020B0604030504040204" pitchFamily="50" charset="-128"/>
                        </a:rPr>
                        <a:t>・経済的に困難な状況にある高校生等が修学を断念することがないよう教育の機会均　</a:t>
                      </a:r>
                      <a:endParaRPr kumimoji="1" lang="en-US" altLang="ja-JP" sz="1000" dirty="0">
                        <a:latin typeface="メイリオ" panose="020B0604030504040204" pitchFamily="50" charset="-128"/>
                        <a:ea typeface="メイリオ" panose="020B0604030504040204" pitchFamily="50" charset="-128"/>
                      </a:endParaRPr>
                    </a:p>
                    <a:p>
                      <a:r>
                        <a:rPr kumimoji="1" lang="ja-JP" altLang="en-US" sz="1000" dirty="0">
                          <a:latin typeface="メイリオ" panose="020B0604030504040204" pitchFamily="50" charset="-128"/>
                          <a:ea typeface="メイリオ" panose="020B0604030504040204" pitchFamily="50" charset="-128"/>
                        </a:rPr>
                        <a:t>　等を保障する役割を果たす</a:t>
                      </a:r>
                    </a:p>
                  </a:txBody>
                  <a:tcPr marL="52217" marR="52217" marT="3600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81177908"/>
                  </a:ext>
                </a:extLst>
              </a:tr>
            </a:tbl>
          </a:graphicData>
        </a:graphic>
      </p:graphicFrame>
      <p:sp>
        <p:nvSpPr>
          <p:cNvPr id="12" name="正方形/長方形 11"/>
          <p:cNvSpPr/>
          <p:nvPr/>
        </p:nvSpPr>
        <p:spPr>
          <a:xfrm>
            <a:off x="26495" y="44333"/>
            <a:ext cx="8136904" cy="369332"/>
          </a:xfrm>
          <a:prstGeom prst="rect">
            <a:avLst/>
          </a:prstGeom>
        </p:spPr>
        <p:txBody>
          <a:bodyPr wrap="square">
            <a:spAutoFit/>
          </a:bodyPr>
          <a:lstStyle/>
          <a:p>
            <a:r>
              <a:rPr lang="ja-JP" altLang="en-US" dirty="0">
                <a:latin typeface="Meiryo UI" panose="020B0604030504040204" pitchFamily="50" charset="-128"/>
                <a:ea typeface="Meiryo UI" panose="020B0604030504040204" pitchFamily="50" charset="-128"/>
                <a:cs typeface="Meiryo UI" panose="020B0604030504040204" pitchFamily="50" charset="-128"/>
              </a:rPr>
              <a:t>　</a:t>
            </a:r>
            <a:r>
              <a:rPr lang="en-US" altLang="ja-JP" dirty="0">
                <a:latin typeface="Meiryo UI" panose="020B0604030504040204" pitchFamily="50" charset="-128"/>
                <a:ea typeface="Meiryo UI" panose="020B0604030504040204" pitchFamily="50" charset="-128"/>
                <a:cs typeface="Meiryo UI" panose="020B0604030504040204" pitchFamily="50" charset="-128"/>
              </a:rPr>
              <a:t>Ⅲ</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出資法人等の改革</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3" name="直線コネクタ 12"/>
          <p:cNvCxnSpPr/>
          <p:nvPr/>
        </p:nvCxnSpPr>
        <p:spPr>
          <a:xfrm>
            <a:off x="179512" y="404664"/>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3" name="スライド番号プレースホルダー 2">
            <a:extLst>
              <a:ext uri="{FF2B5EF4-FFF2-40B4-BE49-F238E27FC236}">
                <a16:creationId xmlns:a16="http://schemas.microsoft.com/office/drawing/2014/main" id="{16EE2B0C-7909-468B-B3EA-EBFE7938F3E3}"/>
              </a:ext>
            </a:extLst>
          </p:cNvPr>
          <p:cNvSpPr>
            <a:spLocks noGrp="1"/>
          </p:cNvSpPr>
          <p:nvPr>
            <p:ph type="sldNum" sz="quarter" idx="12"/>
          </p:nvPr>
        </p:nvSpPr>
        <p:spPr/>
        <p:txBody>
          <a:bodyPr/>
          <a:lstStyle/>
          <a:p>
            <a:fld id="{7791D223-6A27-4327-8087-FA06212A7E85}" type="slidenum">
              <a:rPr lang="ja-JP" altLang="en-US" smtClean="0"/>
              <a:pPr/>
              <a:t>54</a:t>
            </a:fld>
            <a:endParaRPr lang="ja-JP" altLang="en-US" dirty="0"/>
          </a:p>
        </p:txBody>
      </p:sp>
    </p:spTree>
    <p:extLst>
      <p:ext uri="{BB962C8B-B14F-4D97-AF65-F5344CB8AC3E}">
        <p14:creationId xmlns:p14="http://schemas.microsoft.com/office/powerpoint/2010/main" val="85944206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a:extLst>
              <a:ext uri="{FF2B5EF4-FFF2-40B4-BE49-F238E27FC236}">
                <a16:creationId xmlns:a16="http://schemas.microsoft.com/office/drawing/2014/main" id="{D9001718-C31C-44C7-AC7D-BEFEBF1FB621}"/>
              </a:ext>
            </a:extLst>
          </p:cNvPr>
          <p:cNvSpPr/>
          <p:nvPr/>
        </p:nvSpPr>
        <p:spPr>
          <a:xfrm>
            <a:off x="26495" y="44333"/>
            <a:ext cx="8136904" cy="369332"/>
          </a:xfrm>
          <a:prstGeom prst="rect">
            <a:avLst/>
          </a:prstGeom>
        </p:spPr>
        <p:txBody>
          <a:bodyPr wrap="square">
            <a:spAutoFit/>
          </a:bodyPr>
          <a:lstStyle/>
          <a:p>
            <a:r>
              <a:rPr lang="ja-JP" altLang="en-US" dirty="0">
                <a:latin typeface="Meiryo UI" panose="020B0604030504040204" pitchFamily="50" charset="-128"/>
                <a:ea typeface="Meiryo UI" panose="020B0604030504040204" pitchFamily="50" charset="-128"/>
                <a:cs typeface="Meiryo UI" panose="020B0604030504040204" pitchFamily="50" charset="-128"/>
              </a:rPr>
              <a:t>　</a:t>
            </a:r>
            <a:r>
              <a:rPr lang="en-US" altLang="ja-JP" dirty="0">
                <a:latin typeface="Meiryo UI" panose="020B0604030504040204" pitchFamily="50" charset="-128"/>
                <a:ea typeface="Meiryo UI" panose="020B0604030504040204" pitchFamily="50" charset="-128"/>
                <a:cs typeface="Meiryo UI" panose="020B0604030504040204" pitchFamily="50" charset="-128"/>
              </a:rPr>
              <a:t>Ⅲ</a:t>
            </a:r>
            <a:r>
              <a:rPr lang="ja-JP" altLang="en-US" dirty="0">
                <a:latin typeface="Meiryo UI" panose="020B0604030504040204" pitchFamily="50" charset="-128"/>
                <a:ea typeface="Meiryo UI" panose="020B0604030504040204" pitchFamily="50" charset="-128"/>
                <a:cs typeface="Meiryo UI" panose="020B0604030504040204" pitchFamily="50" charset="-128"/>
              </a:rPr>
              <a:t>　</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出資法人等の改革</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3" name="表 2"/>
          <p:cNvGraphicFramePr>
            <a:graphicFrameLocks noGrp="1"/>
          </p:cNvGraphicFramePr>
          <p:nvPr/>
        </p:nvGraphicFramePr>
        <p:xfrm>
          <a:off x="3275856" y="3429002"/>
          <a:ext cx="162560" cy="222885"/>
        </p:xfrm>
        <a:graphic>
          <a:graphicData uri="http://schemas.openxmlformats.org/drawingml/2006/table">
            <a:tbl>
              <a:tblPr/>
              <a:tblGrid>
                <a:gridCol w="162560">
                  <a:extLst>
                    <a:ext uri="{9D8B030D-6E8A-4147-A177-3AD203B41FA5}">
                      <a16:colId xmlns:a16="http://schemas.microsoft.com/office/drawing/2014/main" val="20000"/>
                    </a:ext>
                  </a:extLst>
                </a:gridCol>
              </a:tblGrid>
              <a:tr h="222885">
                <a:tc>
                  <a:txBody>
                    <a:bodyPr/>
                    <a:lstStyle/>
                    <a:p>
                      <a:endParaRPr kumimoji="1" lang="ja-JP" altLang="en-US" sz="1000" dirty="0"/>
                    </a:p>
                  </a:txBody>
                  <a:tcPr marL="68580" marR="68580" marT="34290" marB="34290">
                    <a:lnL w="12700" cmpd="sng">
                      <a:noFill/>
                      <a:prstDash val="solid"/>
                    </a:lnL>
                    <a:lnR w="12700" cmpd="sng">
                      <a:noFill/>
                      <a:prstDash val="solid"/>
                    </a:lnR>
                    <a:lnT w="12700" cmpd="sng">
                      <a:noFill/>
                      <a:prstDash val="solid"/>
                    </a:lnT>
                    <a:lnB w="12700" cmpd="sng">
                      <a:noFill/>
                      <a:prstDash val="solid"/>
                    </a:lnB>
                  </a:tcPr>
                </a:tc>
                <a:extLst>
                  <a:ext uri="{0D108BD9-81ED-4DB2-BD59-A6C34878D82A}">
                    <a16:rowId xmlns:a16="http://schemas.microsoft.com/office/drawing/2014/main" val="10000"/>
                  </a:ext>
                </a:extLst>
              </a:tr>
            </a:tbl>
          </a:graphicData>
        </a:graphic>
      </p:graphicFrame>
      <p:graphicFrame>
        <p:nvGraphicFramePr>
          <p:cNvPr id="9" name="表 8"/>
          <p:cNvGraphicFramePr>
            <a:graphicFrameLocks noGrp="1"/>
          </p:cNvGraphicFramePr>
          <p:nvPr>
            <p:extLst>
              <p:ext uri="{D42A27DB-BD31-4B8C-83A1-F6EECF244321}">
                <p14:modId xmlns:p14="http://schemas.microsoft.com/office/powerpoint/2010/main" val="1236455751"/>
              </p:ext>
            </p:extLst>
          </p:nvPr>
        </p:nvGraphicFramePr>
        <p:xfrm>
          <a:off x="313890" y="1036476"/>
          <a:ext cx="8650598" cy="1571552"/>
        </p:xfrm>
        <a:graphic>
          <a:graphicData uri="http://schemas.openxmlformats.org/drawingml/2006/table">
            <a:tbl>
              <a:tblPr firstRow="1" firstCol="1" bandRow="1">
                <a:tableStyleId>{BC89EF96-8CEA-46FF-86C4-4CE0E7609802}</a:tableStyleId>
              </a:tblPr>
              <a:tblGrid>
                <a:gridCol w="1998323">
                  <a:extLst>
                    <a:ext uri="{9D8B030D-6E8A-4147-A177-3AD203B41FA5}">
                      <a16:colId xmlns:a16="http://schemas.microsoft.com/office/drawing/2014/main" val="20000"/>
                    </a:ext>
                  </a:extLst>
                </a:gridCol>
                <a:gridCol w="1677059">
                  <a:extLst>
                    <a:ext uri="{9D8B030D-6E8A-4147-A177-3AD203B41FA5}">
                      <a16:colId xmlns:a16="http://schemas.microsoft.com/office/drawing/2014/main" val="20001"/>
                    </a:ext>
                  </a:extLst>
                </a:gridCol>
                <a:gridCol w="2420375">
                  <a:extLst>
                    <a:ext uri="{9D8B030D-6E8A-4147-A177-3AD203B41FA5}">
                      <a16:colId xmlns:a16="http://schemas.microsoft.com/office/drawing/2014/main" val="20005"/>
                    </a:ext>
                  </a:extLst>
                </a:gridCol>
                <a:gridCol w="2554841">
                  <a:extLst>
                    <a:ext uri="{9D8B030D-6E8A-4147-A177-3AD203B41FA5}">
                      <a16:colId xmlns:a16="http://schemas.microsoft.com/office/drawing/2014/main" val="3039365058"/>
                    </a:ext>
                  </a:extLst>
                </a:gridCol>
              </a:tblGrid>
              <a:tr h="307046">
                <a:tc>
                  <a:txBody>
                    <a:bodyPr/>
                    <a:lstStyle/>
                    <a:p>
                      <a:pPr algn="ctr">
                        <a:spcAft>
                          <a:spcPts val="0"/>
                        </a:spcAft>
                      </a:pPr>
                      <a:r>
                        <a:rPr lang="ja-JP" sz="1000" b="1" kern="100" dirty="0">
                          <a:solidFill>
                            <a:schemeClr val="bg1"/>
                          </a:solidFill>
                          <a:effectLst/>
                          <a:latin typeface="メイリオ" panose="020B0604030504040204" pitchFamily="50" charset="-128"/>
                          <a:ea typeface="メイリオ" panose="020B0604030504040204" pitchFamily="50" charset="-128"/>
                          <a:cs typeface="Meiryo UI" panose="020B0604030504040204" pitchFamily="50" charset="-128"/>
                        </a:rPr>
                        <a:t>法人名</a:t>
                      </a:r>
                    </a:p>
                  </a:txBody>
                  <a:tcPr marL="39689" marR="3968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marL="0" marR="0" indent="0" algn="ctr" defTabSz="914400" rtl="0" eaLnBrk="1" fontAlgn="auto" latinLnBrk="0" hangingPunct="1">
                        <a:lnSpc>
                          <a:spcPts val="1500"/>
                        </a:lnSpc>
                        <a:spcBef>
                          <a:spcPts val="0"/>
                        </a:spcBef>
                        <a:spcAft>
                          <a:spcPts val="0"/>
                        </a:spcAft>
                        <a:buClrTx/>
                        <a:buSzTx/>
                        <a:buFontTx/>
                        <a:buNone/>
                        <a:tabLst/>
                        <a:defRPr/>
                      </a:pPr>
                      <a:r>
                        <a:rPr kumimoji="1" lang="ja-JP" altLang="en-US" sz="1000" b="1" kern="100" spc="-50" baseline="0" dirty="0">
                          <a:solidFill>
                            <a:schemeClr val="bg1"/>
                          </a:solidFill>
                          <a:effectLst/>
                          <a:latin typeface="メイリオ" panose="020B0604030504040204" pitchFamily="50" charset="-128"/>
                          <a:ea typeface="メイリオ" panose="020B0604030504040204" pitchFamily="50" charset="-128"/>
                          <a:cs typeface="Meiryo UI" panose="020B0604030504040204" pitchFamily="50" charset="-128"/>
                        </a:rPr>
                        <a:t>今後の方向性</a:t>
                      </a:r>
                      <a:endParaRPr kumimoji="1" lang="en-US" altLang="ja-JP" sz="1000" b="1" kern="100" spc="-50" baseline="0" dirty="0">
                        <a:solidFill>
                          <a:schemeClr val="bg1"/>
                        </a:solidFill>
                        <a:effectLst/>
                        <a:latin typeface="メイリオ" panose="020B0604030504040204" pitchFamily="50" charset="-128"/>
                        <a:ea typeface="メイリオ" panose="020B0604030504040204" pitchFamily="50" charset="-128"/>
                        <a:cs typeface="Meiryo UI" panose="020B0604030504040204" pitchFamily="50" charset="-128"/>
                      </a:endParaRPr>
                    </a:p>
                  </a:txBody>
                  <a:tcPr marL="39689" marR="3968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令和</a:t>
                      </a:r>
                      <a:r>
                        <a:rPr kumimoji="1" lang="en-US" altLang="ja-JP" sz="100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5</a:t>
                      </a:r>
                      <a:r>
                        <a:rPr kumimoji="1" lang="ja-JP" altLang="en-US" sz="100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年度の取組み状況</a:t>
                      </a:r>
                    </a:p>
                  </a:txBody>
                  <a:tcPr marL="39689" marR="3968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令和</a:t>
                      </a:r>
                      <a:r>
                        <a:rPr kumimoji="1" lang="en-US" altLang="ja-JP" sz="100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6</a:t>
                      </a:r>
                      <a:r>
                        <a:rPr kumimoji="1" lang="ja-JP" altLang="en-US" sz="100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年度の取組み</a:t>
                      </a:r>
                    </a:p>
                  </a:txBody>
                  <a:tcPr marL="39689" marR="3968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extLst>
                  <a:ext uri="{0D108BD9-81ED-4DB2-BD59-A6C34878D82A}">
                    <a16:rowId xmlns:a16="http://schemas.microsoft.com/office/drawing/2014/main" val="10000"/>
                  </a:ext>
                </a:extLst>
              </a:tr>
              <a:tr h="1264506">
                <a:tc>
                  <a:txBody>
                    <a:bodyPr/>
                    <a:lstStyle/>
                    <a:p>
                      <a:r>
                        <a:rPr kumimoji="1" lang="ja-JP" altLang="en-US"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zh-TW" altLang="en-US"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地独</a:t>
                      </a:r>
                      <a:r>
                        <a:rPr kumimoji="1" lang="ja-JP" altLang="en-US"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zh-TW" altLang="en-US"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大阪府立病院機構</a:t>
                      </a:r>
                      <a:endParaRPr kumimoji="1" lang="ja-JP" altLang="en-US"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kumimoji="1" lang="ja-JP" altLang="en-US" sz="10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府立病院機構、</a:t>
                      </a:r>
                      <a:r>
                        <a:rPr kumimoji="1"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市民病院機構の法人統合</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just" defTabSz="914400" rtl="0" eaLnBrk="1" fontAlgn="base" latinLnBrk="0" hangingPunct="1">
                        <a:lnSpc>
                          <a:spcPts val="14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市及び府・市法人と連携を図り、法人統合に向けて引き続き検討を行った。</a:t>
                      </a:r>
                      <a:endParaRPr kumimoji="1" lang="en-US" altLang="ja-JP" sz="10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4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なお、府市の法人統合の検討を明記した市民病院機構の中期目標が、令和</a:t>
                      </a:r>
                      <a:r>
                        <a:rPr kumimoji="1" lang="en-US" altLang="ja-JP" sz="10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5</a:t>
                      </a:r>
                      <a:r>
                        <a:rPr kumimoji="1" lang="ja-JP" altLang="en-US" sz="10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0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12</a:t>
                      </a:r>
                      <a:r>
                        <a:rPr kumimoji="1" lang="ja-JP" altLang="en-US" sz="10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月の大阪市会で可決された。</a:t>
                      </a:r>
                      <a:endParaRPr kumimoji="1" lang="en-US" altLang="ja-JP" sz="10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just" defTabSz="914400" rtl="0" eaLnBrk="1" fontAlgn="base" latinLnBrk="0" hangingPunct="1">
                        <a:lnSpc>
                          <a:spcPts val="1400"/>
                        </a:lnSpc>
                        <a:spcBef>
                          <a:spcPct val="0"/>
                        </a:spcBef>
                        <a:spcAft>
                          <a:spcPct val="0"/>
                        </a:spcAft>
                        <a:buClrTx/>
                        <a:buSzTx/>
                        <a:buFontTx/>
                        <a:buNone/>
                        <a:tabLst/>
                        <a:defRPr/>
                      </a:pPr>
                      <a:r>
                        <a:rPr kumimoji="1" lang="ja-JP" altLang="en-US" sz="10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引き続き、市及び府・市法人と連携を図り、</a:t>
                      </a:r>
                      <a:endParaRPr kumimoji="1" lang="en-US" altLang="ja-JP" sz="10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400"/>
                        </a:lnSpc>
                        <a:spcBef>
                          <a:spcPct val="0"/>
                        </a:spcBef>
                        <a:spcAft>
                          <a:spcPct val="0"/>
                        </a:spcAft>
                        <a:buClrTx/>
                        <a:buSzTx/>
                        <a:buFontTx/>
                        <a:buNone/>
                        <a:tabLst/>
                        <a:defRPr/>
                      </a:pPr>
                      <a:r>
                        <a:rPr kumimoji="1" lang="ja-JP" altLang="en-US" sz="10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法人統合に向けて検討を進める。</a:t>
                      </a:r>
                      <a:endParaRPr kumimoji="1" lang="en-US" altLang="ja-JP" sz="10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bl>
          </a:graphicData>
        </a:graphic>
      </p:graphicFrame>
      <p:sp>
        <p:nvSpPr>
          <p:cNvPr id="12" name="正方形/長方形 4"/>
          <p:cNvSpPr>
            <a:spLocks noChangeArrowheads="1"/>
          </p:cNvSpPr>
          <p:nvPr/>
        </p:nvSpPr>
        <p:spPr bwMode="auto">
          <a:xfrm>
            <a:off x="179512" y="594400"/>
            <a:ext cx="216758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地方独立行政法人</a:t>
            </a:r>
            <a:endParaRPr lang="en-US" altLang="ja-JP"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8" name="直線コネクタ 7">
            <a:extLst>
              <a:ext uri="{FF2B5EF4-FFF2-40B4-BE49-F238E27FC236}">
                <a16:creationId xmlns:a16="http://schemas.microsoft.com/office/drawing/2014/main" id="{121C72E4-CA8B-46F4-8B5D-A04D256CA8A7}"/>
              </a:ext>
            </a:extLst>
          </p:cNvPr>
          <p:cNvCxnSpPr/>
          <p:nvPr/>
        </p:nvCxnSpPr>
        <p:spPr>
          <a:xfrm>
            <a:off x="179512" y="404664"/>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4" name="スライド番号プレースホルダー 3">
            <a:extLst>
              <a:ext uri="{FF2B5EF4-FFF2-40B4-BE49-F238E27FC236}">
                <a16:creationId xmlns:a16="http://schemas.microsoft.com/office/drawing/2014/main" id="{C25F67E5-0076-4322-86CB-30B05BC635BF}"/>
              </a:ext>
            </a:extLst>
          </p:cNvPr>
          <p:cNvSpPr>
            <a:spLocks noGrp="1"/>
          </p:cNvSpPr>
          <p:nvPr>
            <p:ph type="sldNum" sz="quarter" idx="12"/>
          </p:nvPr>
        </p:nvSpPr>
        <p:spPr/>
        <p:txBody>
          <a:bodyPr/>
          <a:lstStyle/>
          <a:p>
            <a:fld id="{7791D223-6A27-4327-8087-FA06212A7E85}" type="slidenum">
              <a:rPr lang="ja-JP" altLang="en-US" smtClean="0"/>
              <a:pPr/>
              <a:t>55</a:t>
            </a:fld>
            <a:endParaRPr lang="ja-JP" altLang="en-US" dirty="0"/>
          </a:p>
        </p:txBody>
      </p:sp>
    </p:spTree>
    <p:extLst>
      <p:ext uri="{BB962C8B-B14F-4D97-AF65-F5344CB8AC3E}">
        <p14:creationId xmlns:p14="http://schemas.microsoft.com/office/powerpoint/2010/main" val="266049896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グループ化 4">
            <a:extLst>
              <a:ext uri="{FF2B5EF4-FFF2-40B4-BE49-F238E27FC236}">
                <a16:creationId xmlns:a16="http://schemas.microsoft.com/office/drawing/2014/main" id="{071F4504-45F0-4873-80EA-F55F9D84ED72}"/>
              </a:ext>
            </a:extLst>
          </p:cNvPr>
          <p:cNvGrpSpPr/>
          <p:nvPr/>
        </p:nvGrpSpPr>
        <p:grpSpPr>
          <a:xfrm>
            <a:off x="170511" y="127567"/>
            <a:ext cx="8784976" cy="376108"/>
            <a:chOff x="170511" y="127567"/>
            <a:chExt cx="8784976" cy="376108"/>
          </a:xfrm>
        </p:grpSpPr>
        <p:sp>
          <p:nvSpPr>
            <p:cNvPr id="13" name="正方形/長方形 12"/>
            <p:cNvSpPr/>
            <p:nvPr/>
          </p:nvSpPr>
          <p:spPr>
            <a:xfrm>
              <a:off x="170511" y="127567"/>
              <a:ext cx="8136904" cy="369332"/>
            </a:xfrm>
            <a:prstGeom prst="rect">
              <a:avLst/>
            </a:prstGeom>
          </p:spPr>
          <p:txBody>
            <a:bodyPr wrap="square">
              <a:spAutoFit/>
            </a:bodyPr>
            <a:lstStyle/>
            <a:p>
              <a:r>
                <a:rPr lang="en-US" altLang="ja-JP" dirty="0">
                  <a:latin typeface="Meiryo UI" panose="020B0604030504040204" pitchFamily="50" charset="-128"/>
                  <a:ea typeface="Meiryo UI" panose="020B0604030504040204" pitchFamily="50" charset="-128"/>
                  <a:cs typeface="Meiryo UI" panose="020B0604030504040204" pitchFamily="50" charset="-128"/>
                </a:rPr>
                <a:t>Ⅳ</a:t>
              </a:r>
              <a:r>
                <a:rPr lang="ja-JP" altLang="en-US" dirty="0">
                  <a:latin typeface="Meiryo UI" panose="020B0604030504040204" pitchFamily="50" charset="-128"/>
                  <a:ea typeface="Meiryo UI" panose="020B0604030504040204" pitchFamily="50" charset="-128"/>
                  <a:cs typeface="Meiryo UI" panose="020B0604030504040204" pitchFamily="50" charset="-128"/>
                </a:rPr>
                <a:t>　</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公の施設の改革</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4" name="直線コネクタ 13"/>
            <p:cNvCxnSpPr/>
            <p:nvPr/>
          </p:nvCxnSpPr>
          <p:spPr>
            <a:xfrm>
              <a:off x="170511" y="503675"/>
              <a:ext cx="8784976" cy="0"/>
            </a:xfrm>
            <a:prstGeom prst="line">
              <a:avLst/>
            </a:prstGeom>
          </p:spPr>
          <p:style>
            <a:lnRef idx="3">
              <a:schemeClr val="accent1"/>
            </a:lnRef>
            <a:fillRef idx="0">
              <a:schemeClr val="accent1"/>
            </a:fillRef>
            <a:effectRef idx="2">
              <a:schemeClr val="accent1"/>
            </a:effectRef>
            <a:fontRef idx="minor">
              <a:schemeClr val="tx1"/>
            </a:fontRef>
          </p:style>
        </p:cxnSp>
      </p:grpSp>
      <p:graphicFrame>
        <p:nvGraphicFramePr>
          <p:cNvPr id="2" name="表 1"/>
          <p:cNvGraphicFramePr>
            <a:graphicFrameLocks noGrp="1"/>
          </p:cNvGraphicFramePr>
          <p:nvPr/>
        </p:nvGraphicFramePr>
        <p:xfrm>
          <a:off x="476762" y="967822"/>
          <a:ext cx="8284023" cy="4016373"/>
        </p:xfrm>
        <a:graphic>
          <a:graphicData uri="http://schemas.openxmlformats.org/drawingml/2006/table">
            <a:tbl>
              <a:tblPr firstRow="1" bandRow="1">
                <a:tableStyleId>{5940675A-B579-460E-94D1-54222C63F5DA}</a:tableStyleId>
              </a:tblPr>
              <a:tblGrid>
                <a:gridCol w="1621732">
                  <a:extLst>
                    <a:ext uri="{9D8B030D-6E8A-4147-A177-3AD203B41FA5}">
                      <a16:colId xmlns:a16="http://schemas.microsoft.com/office/drawing/2014/main" val="20000"/>
                    </a:ext>
                  </a:extLst>
                </a:gridCol>
                <a:gridCol w="1935215">
                  <a:extLst>
                    <a:ext uri="{9D8B030D-6E8A-4147-A177-3AD203B41FA5}">
                      <a16:colId xmlns:a16="http://schemas.microsoft.com/office/drawing/2014/main" val="20001"/>
                    </a:ext>
                  </a:extLst>
                </a:gridCol>
                <a:gridCol w="2293486">
                  <a:extLst>
                    <a:ext uri="{9D8B030D-6E8A-4147-A177-3AD203B41FA5}">
                      <a16:colId xmlns:a16="http://schemas.microsoft.com/office/drawing/2014/main" val="20002"/>
                    </a:ext>
                  </a:extLst>
                </a:gridCol>
                <a:gridCol w="2433590">
                  <a:extLst>
                    <a:ext uri="{9D8B030D-6E8A-4147-A177-3AD203B41FA5}">
                      <a16:colId xmlns:a16="http://schemas.microsoft.com/office/drawing/2014/main" val="20003"/>
                    </a:ext>
                  </a:extLst>
                </a:gridCol>
              </a:tblGrid>
              <a:tr h="360000">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cs typeface="Meiryo UI" panose="020B0604030504040204" pitchFamily="50" charset="-128"/>
                        </a:rPr>
                        <a:t>施設名</a:t>
                      </a:r>
                      <a:endParaRPr kumimoji="1" lang="en-US" altLang="ja-JP" sz="1200" b="1" i="0" u="none" strike="noStrike" kern="120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txBody>
                  <a:tcPr anchor="ctr">
                    <a:lnR w="12700" cap="flat" cmpd="sng" algn="ctr">
                      <a:solidFill>
                        <a:schemeClr val="tx1"/>
                      </a:solidFill>
                      <a:prstDash val="solid"/>
                      <a:round/>
                      <a:headEnd type="none" w="med" len="med"/>
                      <a:tailEnd type="none" w="med" len="med"/>
                    </a:lnR>
                    <a:solidFill>
                      <a:srgbClr val="0070C0"/>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cs typeface="Meiryo UI" panose="020B0604030504040204" pitchFamily="50" charset="-128"/>
                        </a:rPr>
                        <a:t>施設概要</a:t>
                      </a:r>
                      <a:endParaRPr kumimoji="1" lang="en-US" altLang="ja-JP" sz="1200" b="1" i="0" u="none" strike="noStrike" kern="120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0070C0"/>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200" b="1" i="0" u="none" strike="noStrike" cap="none" normalizeH="0" baseline="0" dirty="0">
                          <a:ln>
                            <a:noFill/>
                          </a:ln>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令和</a:t>
                      </a:r>
                      <a:r>
                        <a:rPr kumimoji="1" lang="en-US" altLang="ja-JP" sz="1200" b="1" i="0" u="none" strike="noStrike" cap="none" normalizeH="0" baseline="0" dirty="0">
                          <a:ln>
                            <a:noFill/>
                          </a:ln>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5</a:t>
                      </a:r>
                      <a:r>
                        <a:rPr kumimoji="1" lang="ja-JP" altLang="en-US" sz="1200" b="1" i="0" u="none" strike="noStrike" cap="none" normalizeH="0" baseline="0" dirty="0">
                          <a:ln>
                            <a:noFill/>
                          </a:ln>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年度の取組み状況</a:t>
                      </a:r>
                      <a:endParaRPr kumimoji="1" lang="en-US" altLang="ja-JP" sz="1200" b="1" i="0" u="none" strike="noStrike" cap="none" normalizeH="0" baseline="0" dirty="0">
                        <a:ln>
                          <a:noFill/>
                        </a:ln>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0070C0"/>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令和</a:t>
                      </a:r>
                      <a:r>
                        <a:rPr kumimoji="1" lang="en-US" altLang="ja-JP" sz="120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6</a:t>
                      </a:r>
                      <a:r>
                        <a:rPr kumimoji="1" lang="ja-JP" altLang="en-US" sz="120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年度の取組み</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0070C0"/>
                    </a:solidFill>
                  </a:tcPr>
                </a:tc>
                <a:extLst>
                  <a:ext uri="{0D108BD9-81ED-4DB2-BD59-A6C34878D82A}">
                    <a16:rowId xmlns:a16="http://schemas.microsoft.com/office/drawing/2014/main" val="10000"/>
                  </a:ext>
                </a:extLst>
              </a:tr>
              <a:tr h="1168400">
                <a:tc>
                  <a:txBody>
                    <a:bodyPr/>
                    <a:lstStyle/>
                    <a:p>
                      <a:r>
                        <a:rPr lang="ja-JP" altLang="en-US" sz="1100" dirty="0">
                          <a:solidFill>
                            <a:schemeClr val="tx1">
                              <a:lumMod val="95000"/>
                              <a:lumOff val="5000"/>
                            </a:schemeClr>
                          </a:solidFill>
                          <a:latin typeface="メイリオ" panose="020B0604030504040204" pitchFamily="50" charset="-128"/>
                          <a:ea typeface="メイリオ" panose="020B0604030504040204" pitchFamily="50" charset="-128"/>
                          <a:cs typeface="メイリオ" panose="020B0604030504040204" pitchFamily="50" charset="-128"/>
                        </a:rPr>
                        <a:t>青少年海洋センター</a:t>
                      </a:r>
                      <a:endParaRPr lang="en-US" altLang="ja-JP" sz="1100" dirty="0">
                        <a:solidFill>
                          <a:schemeClr val="tx1">
                            <a:lumMod val="95000"/>
                            <a:lumOff val="5000"/>
                          </a:schemeClr>
                        </a:solidFill>
                        <a:latin typeface="メイリオ" panose="020B0604030504040204" pitchFamily="50" charset="-128"/>
                        <a:ea typeface="メイリオ" panose="020B0604030504040204" pitchFamily="50" charset="-128"/>
                        <a:cs typeface="メイリオ" panose="020B0604030504040204" pitchFamily="50" charset="-128"/>
                      </a:endParaRPr>
                    </a:p>
                  </a:txBody>
                  <a:tcPr>
                    <a:lnR w="12700" cap="flat" cmpd="sng" algn="ctr">
                      <a:solidFill>
                        <a:schemeClr val="tx1"/>
                      </a:solidFill>
                      <a:prstDash val="solid"/>
                      <a:round/>
                      <a:headEnd type="none" w="med" len="med"/>
                      <a:tailEnd type="none" w="med" len="med"/>
                    </a:lnR>
                    <a:noFill/>
                  </a:tcPr>
                </a:tc>
                <a:tc rowSpan="2">
                  <a:txBody>
                    <a:bodyPr/>
                    <a:lstStyle/>
                    <a:p>
                      <a:r>
                        <a:rPr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青少年に自然と親しむ健康で文化的なレクリエーション活動の場を提供し、もって青少年の健全な育成を図る。</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次期指定管理者を公募により選定するとともに、</a:t>
                      </a:r>
                      <a:r>
                        <a:rPr kumimoji="1" lang="ja-JP" altLang="en-US" sz="1100" dirty="0">
                          <a:solidFill>
                            <a:schemeClr val="tx1"/>
                          </a:solidFill>
                          <a:latin typeface="メイリオ" panose="020B0604030504040204" pitchFamily="50" charset="-128"/>
                          <a:ea typeface="メイリオ" panose="020B0604030504040204" pitchFamily="50" charset="-128"/>
                        </a:rPr>
                        <a:t>緊急的な施設保全工事のための準備を行った。</a:t>
                      </a:r>
                      <a:endParaRPr lang="en-US" altLang="ja-JP" sz="1100" u="none"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100" u="none" strike="noStrike"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施設の長寿命化を図るための保全工事を実施する。</a:t>
                      </a: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100" u="none" strike="noStrike"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また、次期指定期間以降の施設活性化方策については、現状の利用実績や周辺環境の変化等を踏まえつつ、</a:t>
                      </a:r>
                      <a:r>
                        <a:rPr lang="en-US" altLang="ja-JP" sz="1100" u="none" strike="noStrike"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PFI</a:t>
                      </a:r>
                      <a:r>
                        <a:rPr lang="ja-JP" altLang="en-US" sz="1100" u="none" strike="noStrike"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の導入も含め検討する。</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46743389"/>
                  </a:ext>
                </a:extLst>
              </a:tr>
              <a:tr h="887773">
                <a:tc>
                  <a:txBody>
                    <a:bodyPr/>
                    <a:lstStyle/>
                    <a:p>
                      <a:r>
                        <a:rPr lang="ja-JP" altLang="en-US" sz="1100" dirty="0">
                          <a:solidFill>
                            <a:schemeClr val="tx1">
                              <a:lumMod val="95000"/>
                              <a:lumOff val="5000"/>
                            </a:schemeClr>
                          </a:solidFill>
                          <a:latin typeface="メイリオ" panose="020B0604030504040204" pitchFamily="50" charset="-128"/>
                          <a:ea typeface="メイリオ" panose="020B0604030504040204" pitchFamily="50" charset="-128"/>
                          <a:cs typeface="メイリオ" panose="020B0604030504040204" pitchFamily="50" charset="-128"/>
                        </a:rPr>
                        <a:t>青少年海洋センター</a:t>
                      </a:r>
                      <a:endParaRPr lang="en-US" altLang="ja-JP" sz="1100" dirty="0">
                        <a:solidFill>
                          <a:schemeClr val="tx1">
                            <a:lumMod val="95000"/>
                            <a:lumOff val="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100" dirty="0">
                          <a:solidFill>
                            <a:schemeClr val="tx1">
                              <a:lumMod val="95000"/>
                              <a:lumOff val="5000"/>
                            </a:schemeClr>
                          </a:solidFill>
                          <a:latin typeface="メイリオ" panose="020B0604030504040204" pitchFamily="50" charset="-128"/>
                          <a:ea typeface="メイリオ" panose="020B0604030504040204" pitchFamily="50" charset="-128"/>
                          <a:cs typeface="メイリオ" panose="020B0604030504040204" pitchFamily="50" charset="-128"/>
                        </a:rPr>
                        <a:t>・ファミリー棟</a:t>
                      </a:r>
                      <a:endParaRPr lang="en-US" altLang="ja-JP" sz="1100" dirty="0">
                        <a:solidFill>
                          <a:schemeClr val="tx1">
                            <a:lumMod val="95000"/>
                            <a:lumOff val="5000"/>
                          </a:schemeClr>
                        </a:solidFill>
                        <a:latin typeface="メイリオ" panose="020B0604030504040204" pitchFamily="50" charset="-128"/>
                        <a:ea typeface="メイリオ" panose="020B0604030504040204" pitchFamily="50" charset="-128"/>
                        <a:cs typeface="メイリオ" panose="020B0604030504040204" pitchFamily="50" charset="-128"/>
                      </a:endParaRPr>
                    </a:p>
                  </a:txBody>
                  <a:tcPr>
                    <a:lnR w="12700" cap="flat" cmpd="sng" algn="ctr">
                      <a:solidFill>
                        <a:schemeClr val="tx1"/>
                      </a:solidFill>
                      <a:prstDash val="solid"/>
                      <a:round/>
                      <a:headEnd type="none" w="med" len="med"/>
                      <a:tailEnd type="none" w="med" len="med"/>
                    </a:lnR>
                    <a:noFill/>
                  </a:tcPr>
                </a:tc>
                <a:tc vMerge="1">
                  <a:txBody>
                    <a:bodyPr/>
                    <a:lstStyle/>
                    <a:p>
                      <a:endParaRPr kumimoji="1" lang="ja-JP"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100" u="none" strike="noStrike">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現在休館中であり、早急な開館に向けた施設整備等の準備を進めていたが、指定管理者から申し出があり、指定を取り消した。</a:t>
                      </a:r>
                      <a:endParaRPr lang="en-US" altLang="ja-JP" sz="1100" u="none" strike="noStrike"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100" b="0" kern="1200" dirty="0">
                          <a:solidFill>
                            <a:schemeClr val="tx1"/>
                          </a:solidFill>
                          <a:latin typeface="メイリオ" panose="020B0604030504040204" pitchFamily="50" charset="-128"/>
                          <a:ea typeface="メイリオ" panose="020B0604030504040204" pitchFamily="50" charset="-128"/>
                          <a:cs typeface="+mn-cs"/>
                        </a:rPr>
                        <a:t>今後の対応について検討するため、施設の現状調査を実施する。</a:t>
                      </a:r>
                      <a:endParaRPr lang="en-US" altLang="ja-JP" sz="1100" u="none" strike="noStrike"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1593153">
                <a:tc>
                  <a:txBody>
                    <a:bodyPr/>
                    <a:lstStyle/>
                    <a:p>
                      <a:r>
                        <a:rPr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中河内救命救急センター</a:t>
                      </a:r>
                    </a:p>
                  </a:txBody>
                  <a:tcPr>
                    <a:lnR w="12700" cap="flat" cmpd="sng" algn="ctr">
                      <a:solidFill>
                        <a:schemeClr val="tx1"/>
                      </a:solidFill>
                      <a:prstDash val="solid"/>
                      <a:round/>
                      <a:headEnd type="none" w="med" len="med"/>
                      <a:tailEnd type="none" w="med" len="med"/>
                    </a:lnR>
                    <a:noFill/>
                  </a:tcPr>
                </a:tc>
                <a:tc>
                  <a:txBody>
                    <a:bodyPr/>
                    <a:lstStyle/>
                    <a:p>
                      <a:r>
                        <a:rPr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救急患者に対し救命医療を行い、府民の生命及び健康の保持に資する。</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kern="1200" dirty="0">
                          <a:solidFill>
                            <a:schemeClr val="tx1"/>
                          </a:solidFill>
                          <a:latin typeface="メイリオ" panose="020B0604030504040204" pitchFamily="50" charset="-128"/>
                          <a:ea typeface="メイリオ" panose="020B0604030504040204" pitchFamily="50" charset="-128"/>
                          <a:cs typeface="+mn-cs"/>
                        </a:rPr>
                        <a:t>指定管理運営にかかる効果の最大化に向けた行動計画に基づき、取組みを進めている。</a:t>
                      </a:r>
                      <a:endParaRPr kumimoji="1" lang="en-US" altLang="ja-JP" sz="1100" b="0" kern="1200" dirty="0">
                        <a:solidFill>
                          <a:schemeClr val="tx1"/>
                        </a:solidFill>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kern="1200" dirty="0">
                          <a:solidFill>
                            <a:schemeClr val="tx1"/>
                          </a:solidFill>
                          <a:latin typeface="メイリオ" panose="020B0604030504040204" pitchFamily="50" charset="-128"/>
                          <a:ea typeface="メイリオ" panose="020B0604030504040204" pitchFamily="50" charset="-128"/>
                          <a:cs typeface="+mn-cs"/>
                        </a:rPr>
                        <a:t>また、今後の運営形態のあり方について検討するため、府・東大阪市・</a:t>
                      </a:r>
                      <a:r>
                        <a:rPr kumimoji="1" lang="en-US" altLang="ja-JP" sz="1100" b="0" kern="1200" dirty="0">
                          <a:solidFill>
                            <a:schemeClr val="tx1"/>
                          </a:solidFill>
                          <a:latin typeface="メイリオ" panose="020B0604030504040204" pitchFamily="50" charset="-128"/>
                          <a:ea typeface="メイリオ" panose="020B0604030504040204" pitchFamily="50" charset="-128"/>
                          <a:cs typeface="+mn-cs"/>
                        </a:rPr>
                        <a:t>(</a:t>
                      </a:r>
                      <a:r>
                        <a:rPr kumimoji="1" lang="ja-JP" altLang="en-US" sz="1100" b="0" kern="1200" dirty="0">
                          <a:solidFill>
                            <a:schemeClr val="tx1"/>
                          </a:solidFill>
                          <a:latin typeface="メイリオ" panose="020B0604030504040204" pitchFamily="50" charset="-128"/>
                          <a:ea typeface="メイリオ" panose="020B0604030504040204" pitchFamily="50" charset="-128"/>
                          <a:cs typeface="+mn-cs"/>
                        </a:rPr>
                        <a:t>地独</a:t>
                      </a:r>
                      <a:r>
                        <a:rPr kumimoji="1" lang="en-US" altLang="ja-JP" sz="1100" b="0" kern="1200" dirty="0">
                          <a:solidFill>
                            <a:schemeClr val="tx1"/>
                          </a:solidFill>
                          <a:latin typeface="メイリオ" panose="020B0604030504040204" pitchFamily="50" charset="-128"/>
                          <a:ea typeface="メイリオ" panose="020B0604030504040204" pitchFamily="50" charset="-128"/>
                          <a:cs typeface="+mn-cs"/>
                        </a:rPr>
                        <a:t>)</a:t>
                      </a:r>
                      <a:r>
                        <a:rPr kumimoji="1" lang="ja-JP" altLang="en-US" sz="1100" b="0" kern="1200" dirty="0">
                          <a:solidFill>
                            <a:schemeClr val="tx1"/>
                          </a:solidFill>
                          <a:latin typeface="メイリオ" panose="020B0604030504040204" pitchFamily="50" charset="-128"/>
                          <a:ea typeface="メイリオ" panose="020B0604030504040204" pitchFamily="50" charset="-128"/>
                          <a:cs typeface="+mn-cs"/>
                        </a:rPr>
                        <a:t>市立東大阪医療センターで構成する検討会議を開催し、関係機関と協議を続けている。</a:t>
                      </a:r>
                      <a:endParaRPr kumimoji="1" lang="en-US" altLang="ja-JP" sz="1100" b="0" kern="1200" dirty="0">
                        <a:solidFill>
                          <a:schemeClr val="tx1"/>
                        </a:solidFill>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100" b="0" kern="1200" dirty="0">
                        <a:solidFill>
                          <a:schemeClr val="tx1"/>
                        </a:solidFill>
                        <a:latin typeface="メイリオ" panose="020B0604030504040204" pitchFamily="50" charset="-128"/>
                        <a:ea typeface="メイリオ" panose="020B0604030504040204" pitchFamily="50" charset="-128"/>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kern="1200" dirty="0">
                          <a:solidFill>
                            <a:schemeClr val="tx1"/>
                          </a:solidFill>
                          <a:latin typeface="メイリオ" panose="020B0604030504040204" pitchFamily="50" charset="-128"/>
                          <a:ea typeface="メイリオ" panose="020B0604030504040204" pitchFamily="50" charset="-128"/>
                          <a:cs typeface="+mn-cs"/>
                        </a:rPr>
                        <a:t>これまでの検討状況等を踏まえ、今後の運営形態のあり方について、東大阪市・</a:t>
                      </a:r>
                      <a:r>
                        <a:rPr kumimoji="1" lang="en-US" altLang="ja-JP" sz="1100" b="0" kern="1200" dirty="0">
                          <a:solidFill>
                            <a:schemeClr val="tx1"/>
                          </a:solidFill>
                          <a:latin typeface="メイリオ" panose="020B0604030504040204" pitchFamily="50" charset="-128"/>
                          <a:ea typeface="メイリオ" panose="020B0604030504040204" pitchFamily="50" charset="-128"/>
                          <a:cs typeface="+mn-cs"/>
                        </a:rPr>
                        <a:t>(</a:t>
                      </a:r>
                      <a:r>
                        <a:rPr kumimoji="1" lang="ja-JP" altLang="en-US" sz="1100" b="0" kern="1200" dirty="0">
                          <a:solidFill>
                            <a:schemeClr val="tx1"/>
                          </a:solidFill>
                          <a:latin typeface="メイリオ" panose="020B0604030504040204" pitchFamily="50" charset="-128"/>
                          <a:ea typeface="メイリオ" panose="020B0604030504040204" pitchFamily="50" charset="-128"/>
                          <a:cs typeface="+mn-cs"/>
                        </a:rPr>
                        <a:t>地独</a:t>
                      </a:r>
                      <a:r>
                        <a:rPr kumimoji="1" lang="en-US" altLang="ja-JP" sz="1100" b="0" kern="1200" dirty="0">
                          <a:solidFill>
                            <a:schemeClr val="tx1"/>
                          </a:solidFill>
                          <a:latin typeface="メイリオ" panose="020B0604030504040204" pitchFamily="50" charset="-128"/>
                          <a:ea typeface="メイリオ" panose="020B0604030504040204" pitchFamily="50" charset="-128"/>
                          <a:cs typeface="+mn-cs"/>
                        </a:rPr>
                        <a:t>)</a:t>
                      </a:r>
                      <a:r>
                        <a:rPr kumimoji="1" lang="ja-JP" altLang="en-US" sz="1100" b="0" kern="1200" dirty="0">
                          <a:solidFill>
                            <a:schemeClr val="tx1"/>
                          </a:solidFill>
                          <a:latin typeface="メイリオ" panose="020B0604030504040204" pitchFamily="50" charset="-128"/>
                          <a:ea typeface="メイリオ" panose="020B0604030504040204" pitchFamily="50" charset="-128"/>
                          <a:cs typeface="+mn-cs"/>
                        </a:rPr>
                        <a:t>市立東大阪医療センターと</a:t>
                      </a:r>
                      <a:r>
                        <a:rPr kumimoji="1" lang="ja-JP" altLang="en-US" sz="1100" b="0" strike="noStrike" kern="1200" dirty="0">
                          <a:solidFill>
                            <a:schemeClr val="tx1"/>
                          </a:solidFill>
                          <a:latin typeface="メイリオ" panose="020B0604030504040204" pitchFamily="50" charset="-128"/>
                          <a:ea typeface="メイリオ" panose="020B0604030504040204" pitchFamily="50" charset="-128"/>
                          <a:cs typeface="+mn-cs"/>
                        </a:rPr>
                        <a:t>速やかに</a:t>
                      </a:r>
                      <a:r>
                        <a:rPr kumimoji="1" lang="ja-JP" altLang="en-US" sz="1100" b="0" kern="1200" dirty="0">
                          <a:solidFill>
                            <a:schemeClr val="tx1"/>
                          </a:solidFill>
                          <a:latin typeface="メイリオ" panose="020B0604030504040204" pitchFamily="50" charset="-128"/>
                          <a:ea typeface="メイリオ" panose="020B0604030504040204" pitchFamily="50" charset="-128"/>
                          <a:cs typeface="+mn-cs"/>
                        </a:rPr>
                        <a:t>協議を進める。</a:t>
                      </a:r>
                      <a:endParaRPr kumimoji="1" lang="en-US" altLang="ja-JP" sz="1100" b="0" kern="1200" dirty="0">
                        <a:solidFill>
                          <a:schemeClr val="tx1"/>
                        </a:solidFill>
                        <a:latin typeface="メイリオ" panose="020B0604030504040204" pitchFamily="50" charset="-128"/>
                        <a:ea typeface="メイリオ" panose="020B0604030504040204" pitchFamily="50" charset="-128"/>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32009037"/>
                  </a:ext>
                </a:extLst>
              </a:tr>
            </a:tbl>
          </a:graphicData>
        </a:graphic>
      </p:graphicFrame>
      <p:sp>
        <p:nvSpPr>
          <p:cNvPr id="3" name="テキスト ボックス 2"/>
          <p:cNvSpPr txBox="1"/>
          <p:nvPr/>
        </p:nvSpPr>
        <p:spPr>
          <a:xfrm>
            <a:off x="296525" y="575138"/>
            <a:ext cx="7290810" cy="307777"/>
          </a:xfrm>
          <a:prstGeom prst="rect">
            <a:avLst/>
          </a:prstGeom>
          <a:noFill/>
        </p:spPr>
        <p:txBody>
          <a:bodyPr wrap="square" rtlCol="0">
            <a:spAutoFit/>
          </a:bodyPr>
          <a:lstStyle/>
          <a:p>
            <a:r>
              <a:rPr lang="ja-JP" altLang="en-US" sz="1400" dirty="0">
                <a:solidFill>
                  <a:schemeClr val="tx1">
                    <a:lumMod val="95000"/>
                    <a:lumOff val="5000"/>
                  </a:schemeClr>
                </a:solidFill>
                <a:latin typeface="+mj-ea"/>
                <a:ea typeface="+mj-ea"/>
                <a:cs typeface="メイリオ" panose="020B0604030504040204" pitchFamily="50" charset="-128"/>
              </a:rPr>
              <a:t>「令和</a:t>
            </a:r>
            <a:r>
              <a:rPr lang="en-US" altLang="ja-JP" sz="1400" dirty="0">
                <a:solidFill>
                  <a:schemeClr val="tx1">
                    <a:lumMod val="95000"/>
                    <a:lumOff val="5000"/>
                  </a:schemeClr>
                </a:solidFill>
                <a:latin typeface="+mj-ea"/>
                <a:ea typeface="+mj-ea"/>
                <a:cs typeface="メイリオ" panose="020B0604030504040204" pitchFamily="50" charset="-128"/>
              </a:rPr>
              <a:t>5</a:t>
            </a:r>
            <a:r>
              <a:rPr lang="ja-JP" altLang="en-US" sz="1400" dirty="0">
                <a:solidFill>
                  <a:schemeClr val="tx1">
                    <a:lumMod val="95000"/>
                    <a:lumOff val="5000"/>
                  </a:schemeClr>
                </a:solidFill>
                <a:latin typeface="+mj-ea"/>
                <a:ea typeface="+mj-ea"/>
                <a:cs typeface="メイリオ" panose="020B0604030504040204" pitchFamily="50" charset="-128"/>
              </a:rPr>
              <a:t>年度大阪府行政経営の取組み」掲載項目の取組み状況及び令和</a:t>
            </a:r>
            <a:r>
              <a:rPr lang="en-US" altLang="ja-JP" sz="1400" dirty="0">
                <a:solidFill>
                  <a:schemeClr val="tx1">
                    <a:lumMod val="95000"/>
                    <a:lumOff val="5000"/>
                  </a:schemeClr>
                </a:solidFill>
                <a:latin typeface="+mj-ea"/>
                <a:ea typeface="+mj-ea"/>
                <a:cs typeface="メイリオ" panose="020B0604030504040204" pitchFamily="50" charset="-128"/>
              </a:rPr>
              <a:t>6</a:t>
            </a:r>
            <a:r>
              <a:rPr lang="ja-JP" altLang="en-US" sz="1400" dirty="0">
                <a:solidFill>
                  <a:schemeClr val="tx1">
                    <a:lumMod val="95000"/>
                    <a:lumOff val="5000"/>
                  </a:schemeClr>
                </a:solidFill>
                <a:latin typeface="+mj-ea"/>
                <a:ea typeface="+mj-ea"/>
                <a:cs typeface="メイリオ" panose="020B0604030504040204" pitchFamily="50" charset="-128"/>
              </a:rPr>
              <a:t>年度の取組み</a:t>
            </a:r>
          </a:p>
        </p:txBody>
      </p:sp>
      <p:sp>
        <p:nvSpPr>
          <p:cNvPr id="6" name="スライド番号プレースホルダー 5">
            <a:extLst>
              <a:ext uri="{FF2B5EF4-FFF2-40B4-BE49-F238E27FC236}">
                <a16:creationId xmlns:a16="http://schemas.microsoft.com/office/drawing/2014/main" id="{D72F52AE-19CA-4C9C-AEB4-9F3EDB7461EA}"/>
              </a:ext>
            </a:extLst>
          </p:cNvPr>
          <p:cNvSpPr>
            <a:spLocks noGrp="1"/>
          </p:cNvSpPr>
          <p:nvPr>
            <p:ph type="sldNum" sz="quarter" idx="12"/>
          </p:nvPr>
        </p:nvSpPr>
        <p:spPr/>
        <p:txBody>
          <a:bodyPr/>
          <a:lstStyle/>
          <a:p>
            <a:fld id="{7791D223-6A27-4327-8087-FA06212A7E85}" type="slidenum">
              <a:rPr lang="ja-JP" altLang="en-US" smtClean="0"/>
              <a:pPr/>
              <a:t>56</a:t>
            </a:fld>
            <a:endParaRPr lang="ja-JP" altLang="en-US" dirty="0"/>
          </a:p>
        </p:txBody>
      </p:sp>
    </p:spTree>
    <p:extLst>
      <p:ext uri="{BB962C8B-B14F-4D97-AF65-F5344CB8AC3E}">
        <p14:creationId xmlns:p14="http://schemas.microsoft.com/office/powerpoint/2010/main" val="35749030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グループ化 5">
            <a:extLst>
              <a:ext uri="{FF2B5EF4-FFF2-40B4-BE49-F238E27FC236}">
                <a16:creationId xmlns:a16="http://schemas.microsoft.com/office/drawing/2014/main" id="{3902FE6D-F5BA-465B-86F8-2D71AAB28A39}"/>
              </a:ext>
            </a:extLst>
          </p:cNvPr>
          <p:cNvGrpSpPr/>
          <p:nvPr/>
        </p:nvGrpSpPr>
        <p:grpSpPr>
          <a:xfrm>
            <a:off x="170511" y="127567"/>
            <a:ext cx="8784976" cy="376108"/>
            <a:chOff x="170511" y="127567"/>
            <a:chExt cx="8784976" cy="376108"/>
          </a:xfrm>
        </p:grpSpPr>
        <p:sp>
          <p:nvSpPr>
            <p:cNvPr id="7" name="正方形/長方形 6">
              <a:extLst>
                <a:ext uri="{FF2B5EF4-FFF2-40B4-BE49-F238E27FC236}">
                  <a16:creationId xmlns:a16="http://schemas.microsoft.com/office/drawing/2014/main" id="{37D82C6F-D266-4A4A-A8E9-08F1F55CD172}"/>
                </a:ext>
              </a:extLst>
            </p:cNvPr>
            <p:cNvSpPr/>
            <p:nvPr/>
          </p:nvSpPr>
          <p:spPr>
            <a:xfrm>
              <a:off x="170511" y="127567"/>
              <a:ext cx="8136904" cy="369332"/>
            </a:xfrm>
            <a:prstGeom prst="rect">
              <a:avLst/>
            </a:prstGeom>
          </p:spPr>
          <p:txBody>
            <a:bodyPr wrap="square">
              <a:spAutoFit/>
            </a:bodyPr>
            <a:lstStyle/>
            <a:p>
              <a:r>
                <a:rPr lang="en-US" altLang="ja-JP" dirty="0">
                  <a:latin typeface="Meiryo UI" panose="020B0604030504040204" pitchFamily="50" charset="-128"/>
                  <a:ea typeface="Meiryo UI" panose="020B0604030504040204" pitchFamily="50" charset="-128"/>
                  <a:cs typeface="Meiryo UI" panose="020B0604030504040204" pitchFamily="50" charset="-128"/>
                </a:rPr>
                <a:t>Ⅳ</a:t>
              </a:r>
              <a:r>
                <a:rPr lang="ja-JP" altLang="en-US" dirty="0">
                  <a:latin typeface="Meiryo UI" panose="020B0604030504040204" pitchFamily="50" charset="-128"/>
                  <a:ea typeface="Meiryo UI" panose="020B0604030504040204" pitchFamily="50" charset="-128"/>
                  <a:cs typeface="Meiryo UI" panose="020B0604030504040204" pitchFamily="50" charset="-128"/>
                </a:rPr>
                <a:t>　</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公の施設の改革</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8" name="直線コネクタ 7">
              <a:extLst>
                <a:ext uri="{FF2B5EF4-FFF2-40B4-BE49-F238E27FC236}">
                  <a16:creationId xmlns:a16="http://schemas.microsoft.com/office/drawing/2014/main" id="{CD656B40-9E94-468F-80AD-EF0CF7DA95E5}"/>
                </a:ext>
              </a:extLst>
            </p:cNvPr>
            <p:cNvCxnSpPr/>
            <p:nvPr/>
          </p:nvCxnSpPr>
          <p:spPr>
            <a:xfrm>
              <a:off x="170511" y="503675"/>
              <a:ext cx="8784976" cy="0"/>
            </a:xfrm>
            <a:prstGeom prst="line">
              <a:avLst/>
            </a:prstGeom>
          </p:spPr>
          <p:style>
            <a:lnRef idx="3">
              <a:schemeClr val="accent1"/>
            </a:lnRef>
            <a:fillRef idx="0">
              <a:schemeClr val="accent1"/>
            </a:fillRef>
            <a:effectRef idx="2">
              <a:schemeClr val="accent1"/>
            </a:effectRef>
            <a:fontRef idx="minor">
              <a:schemeClr val="tx1"/>
            </a:fontRef>
          </p:style>
        </p:cxnSp>
      </p:grpSp>
      <p:graphicFrame>
        <p:nvGraphicFramePr>
          <p:cNvPr id="3" name="表 2"/>
          <p:cNvGraphicFramePr>
            <a:graphicFrameLocks noGrp="1"/>
          </p:cNvGraphicFramePr>
          <p:nvPr/>
        </p:nvGraphicFramePr>
        <p:xfrm>
          <a:off x="369022" y="743066"/>
          <a:ext cx="8431716" cy="5537296"/>
        </p:xfrm>
        <a:graphic>
          <a:graphicData uri="http://schemas.openxmlformats.org/drawingml/2006/table">
            <a:tbl>
              <a:tblPr firstRow="1" bandRow="1">
                <a:tableStyleId>{5940675A-B579-460E-94D1-54222C63F5DA}</a:tableStyleId>
              </a:tblPr>
              <a:tblGrid>
                <a:gridCol w="1772708">
                  <a:extLst>
                    <a:ext uri="{9D8B030D-6E8A-4147-A177-3AD203B41FA5}">
                      <a16:colId xmlns:a16="http://schemas.microsoft.com/office/drawing/2014/main" val="722862019"/>
                    </a:ext>
                  </a:extLst>
                </a:gridCol>
                <a:gridCol w="1845205">
                  <a:extLst>
                    <a:ext uri="{9D8B030D-6E8A-4147-A177-3AD203B41FA5}">
                      <a16:colId xmlns:a16="http://schemas.microsoft.com/office/drawing/2014/main" val="2328954444"/>
                    </a:ext>
                  </a:extLst>
                </a:gridCol>
                <a:gridCol w="2340260">
                  <a:extLst>
                    <a:ext uri="{9D8B030D-6E8A-4147-A177-3AD203B41FA5}">
                      <a16:colId xmlns:a16="http://schemas.microsoft.com/office/drawing/2014/main" val="2798291691"/>
                    </a:ext>
                  </a:extLst>
                </a:gridCol>
                <a:gridCol w="2473543">
                  <a:extLst>
                    <a:ext uri="{9D8B030D-6E8A-4147-A177-3AD203B41FA5}">
                      <a16:colId xmlns:a16="http://schemas.microsoft.com/office/drawing/2014/main" val="203187343"/>
                    </a:ext>
                  </a:extLst>
                </a:gridCol>
              </a:tblGrid>
              <a:tr h="360000">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cs typeface="Meiryo UI" panose="020B0604030504040204" pitchFamily="50" charset="-128"/>
                        </a:rPr>
                        <a:t>施設名</a:t>
                      </a:r>
                      <a:endParaRPr kumimoji="1" lang="en-US" altLang="ja-JP" sz="1200" b="1" i="0" u="none" strike="noStrike" kern="120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txBody>
                  <a:tcPr anchor="ctr">
                    <a:lnR w="12700" cap="flat" cmpd="sng" algn="ctr">
                      <a:solidFill>
                        <a:schemeClr val="tx1"/>
                      </a:solidFill>
                      <a:prstDash val="solid"/>
                      <a:round/>
                      <a:headEnd type="none" w="med" len="med"/>
                      <a:tailEnd type="none" w="med" len="med"/>
                    </a:lnR>
                    <a:solidFill>
                      <a:srgbClr val="0070C0"/>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cs typeface="Meiryo UI" panose="020B0604030504040204" pitchFamily="50" charset="-128"/>
                        </a:rPr>
                        <a:t>施設概要</a:t>
                      </a:r>
                      <a:endParaRPr kumimoji="1" lang="en-US" altLang="ja-JP" sz="1200" b="1" i="0" u="none" strike="noStrike" kern="120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0070C0"/>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200" b="1" i="0" u="none" strike="noStrike" cap="none" normalizeH="0" baseline="0" dirty="0">
                          <a:ln>
                            <a:noFill/>
                          </a:ln>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令和</a:t>
                      </a:r>
                      <a:r>
                        <a:rPr kumimoji="1" lang="en-US" altLang="ja-JP" sz="1200" b="1" i="0" u="none" strike="noStrike" cap="none" normalizeH="0" baseline="0" dirty="0">
                          <a:ln>
                            <a:noFill/>
                          </a:ln>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5</a:t>
                      </a:r>
                      <a:r>
                        <a:rPr kumimoji="1" lang="ja-JP" altLang="en-US" sz="1200" b="1" i="0" u="none" strike="noStrike" cap="none" normalizeH="0" baseline="0" dirty="0">
                          <a:ln>
                            <a:noFill/>
                          </a:ln>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年度の取組み状況</a:t>
                      </a:r>
                      <a:endParaRPr kumimoji="1" lang="en-US" altLang="ja-JP" sz="1200" b="1" i="0" u="none" strike="noStrike" cap="none" normalizeH="0" baseline="0" dirty="0">
                        <a:ln>
                          <a:noFill/>
                        </a:ln>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0070C0"/>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令和</a:t>
                      </a:r>
                      <a:r>
                        <a:rPr kumimoji="1" lang="en-US" altLang="ja-JP" sz="120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6</a:t>
                      </a:r>
                      <a:r>
                        <a:rPr kumimoji="1" lang="ja-JP" altLang="en-US" sz="120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年度の取組み</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0070C0"/>
                    </a:solidFill>
                  </a:tcPr>
                </a:tc>
                <a:extLst>
                  <a:ext uri="{0D108BD9-81ED-4DB2-BD59-A6C34878D82A}">
                    <a16:rowId xmlns:a16="http://schemas.microsoft.com/office/drawing/2014/main" val="2380445311"/>
                  </a:ext>
                </a:extLst>
              </a:tr>
              <a:tr h="1397776">
                <a:tc>
                  <a:txBody>
                    <a:bodyPr/>
                    <a:lstStyle/>
                    <a:p>
                      <a:r>
                        <a:rPr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中央卸売市場</a:t>
                      </a:r>
                    </a:p>
                  </a:txBody>
                  <a:tcPr>
                    <a:lnR w="12700" cap="flat" cmpd="sng" algn="ctr">
                      <a:solidFill>
                        <a:schemeClr val="tx1"/>
                      </a:solidFill>
                      <a:prstDash val="solid"/>
                      <a:round/>
                      <a:headEnd type="none" w="med" len="med"/>
                      <a:tailEnd type="none" w="med" len="med"/>
                    </a:lnR>
                    <a:noFill/>
                  </a:tcPr>
                </a:tc>
                <a:tc>
                  <a:txBody>
                    <a:bodyPr/>
                    <a:lstStyle/>
                    <a:p>
                      <a:r>
                        <a:rPr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生鮮食料品の安定供給を通じて、府民の健康と食生活を支える。</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n-cs"/>
                        </a:rPr>
                        <a:t>再整備検討会議において</a:t>
                      </a:r>
                      <a:r>
                        <a:rPr kumimoji="1" lang="ja-JP" altLang="en-US" sz="1100" b="0" kern="1200" dirty="0">
                          <a:solidFill>
                            <a:schemeClr val="tx1"/>
                          </a:solidFill>
                          <a:latin typeface="メイリオ" panose="020B0604030504040204" pitchFamily="50" charset="-128"/>
                          <a:ea typeface="メイリオ" panose="020B0604030504040204" pitchFamily="50" charset="-128"/>
                          <a:cs typeface="+mn-cs"/>
                        </a:rPr>
                        <a:t>基本計画の策定を進める中、場内事業者において、建設資材の高騰等による整備費の将来リスク等に対する不安が</a:t>
                      </a:r>
                      <a:r>
                        <a:rPr kumimoji="1" lang="ja-JP" altLang="en-US" sz="1100" b="0" strike="noStrike" kern="1200" dirty="0">
                          <a:solidFill>
                            <a:schemeClr val="tx1"/>
                          </a:solidFill>
                          <a:latin typeface="メイリオ" panose="020B0604030504040204" pitchFamily="50" charset="-128"/>
                          <a:ea typeface="メイリオ" panose="020B0604030504040204" pitchFamily="50" charset="-128"/>
                          <a:cs typeface="+mn-cs"/>
                        </a:rPr>
                        <a:t>あるため、</a:t>
                      </a:r>
                      <a:r>
                        <a:rPr kumimoji="1" lang="ja-JP" altLang="en-US" sz="1100" b="0" kern="1200" dirty="0">
                          <a:solidFill>
                            <a:schemeClr val="tx1"/>
                          </a:solidFill>
                          <a:latin typeface="メイリオ" panose="020B0604030504040204" pitchFamily="50" charset="-128"/>
                          <a:ea typeface="メイリオ" panose="020B0604030504040204" pitchFamily="50" charset="-128"/>
                          <a:cs typeface="+mn-cs"/>
                        </a:rPr>
                        <a:t>再整備の検討継続の可否について、場内事業者の意向を尊重した上で決定する。</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n-cs"/>
                        </a:rPr>
                        <a:t>再整備検討会議において決定した方針に基づき対応する。</a:t>
                      </a:r>
                      <a:endParaRPr kumimoji="1" lang="en-US" altLang="ja-JP" sz="11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100" b="0" kern="1200" dirty="0">
                        <a:solidFill>
                          <a:schemeClr val="tx1"/>
                        </a:solidFill>
                        <a:latin typeface="メイリオ" panose="020B0604030504040204" pitchFamily="50" charset="-128"/>
                        <a:ea typeface="メイリオ" panose="020B0604030504040204" pitchFamily="50" charset="-128"/>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noFill/>
                      <a:prstDash val="solid"/>
                      <a:round/>
                      <a:headEnd type="none" w="med" len="med"/>
                      <a:tailEnd type="none" w="med" len="med"/>
                    </a:lnTlToBr>
                    <a:noFill/>
                  </a:tcPr>
                </a:tc>
                <a:extLst>
                  <a:ext uri="{0D108BD9-81ED-4DB2-BD59-A6C34878D82A}">
                    <a16:rowId xmlns:a16="http://schemas.microsoft.com/office/drawing/2014/main" val="3377012799"/>
                  </a:ext>
                </a:extLst>
              </a:tr>
              <a:tr h="375307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100" strike="noStrike"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府営公園（</a:t>
                      </a:r>
                      <a:r>
                        <a:rPr lang="en-US" altLang="ja-JP" sz="1100" strike="noStrike"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18</a:t>
                      </a:r>
                      <a:r>
                        <a:rPr lang="ja-JP" altLang="en-US" sz="1100" strike="noStrike"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公園）</a:t>
                      </a:r>
                      <a:endParaRPr lang="en-US" altLang="ja-JP" sz="1100" strike="noStrike"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lnR w="12700" cap="flat" cmpd="sng" algn="ctr">
                      <a:solidFill>
                        <a:schemeClr val="tx1"/>
                      </a:solidFill>
                      <a:prstDash val="solid"/>
                      <a:round/>
                      <a:headEnd type="none" w="med" len="med"/>
                      <a:tailEnd type="none" w="med" len="med"/>
                    </a:ln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100" b="0" dirty="0">
                          <a:solidFill>
                            <a:schemeClr val="tx1">
                              <a:lumMod val="95000"/>
                              <a:lumOff val="5000"/>
                            </a:schemeClr>
                          </a:solidFill>
                          <a:latin typeface="メイリオ" panose="020B0604030504040204" pitchFamily="50" charset="-128"/>
                          <a:ea typeface="メイリオ" panose="020B0604030504040204" pitchFamily="50" charset="-128"/>
                        </a:rPr>
                        <a:t>憩いの場の提供、みどり空間の確保、災害時の避難場所の確保などさまざまな役割を果たすことにより、府民の福祉の増進に資する。</a:t>
                      </a:r>
                      <a:endParaRPr lang="en-US" altLang="ja-JP" sz="1100" b="0" dirty="0">
                        <a:solidFill>
                          <a:schemeClr val="tx1">
                            <a:lumMod val="95000"/>
                            <a:lumOff val="5000"/>
                          </a:schemeClr>
                        </a:solidFill>
                        <a:latin typeface="メイリオ" panose="020B0604030504040204" pitchFamily="50" charset="-128"/>
                        <a:ea typeface="メイリオ"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strike="noStrike" kern="1200" baseline="0" dirty="0">
                          <a:solidFill>
                            <a:schemeClr val="tx1"/>
                          </a:solidFill>
                          <a:latin typeface="メイリオ" panose="020B0604030504040204" pitchFamily="50" charset="-128"/>
                          <a:ea typeface="メイリオ" panose="020B0604030504040204" pitchFamily="50" charset="-128"/>
                          <a:cs typeface="+mn-cs"/>
                        </a:rPr>
                        <a:t>下記２公園について、民間活力導入によるさらなる公園の魅力向上に向けた取組みを進めている。</a:t>
                      </a:r>
                      <a:endParaRPr kumimoji="1" lang="en-US" altLang="ja-JP" sz="1100" b="0" strike="noStrike" kern="1200" baseline="0" dirty="0">
                        <a:solidFill>
                          <a:schemeClr val="tx1"/>
                        </a:solidFill>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100" b="0" strike="noStrike" kern="1200" baseline="0" dirty="0">
                        <a:solidFill>
                          <a:schemeClr val="tx1"/>
                        </a:solidFill>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100" b="0" strike="noStrike" kern="1200" baseline="0" dirty="0">
                          <a:solidFill>
                            <a:schemeClr val="tx1"/>
                          </a:solidFill>
                          <a:latin typeface="メイリオ" panose="020B0604030504040204" pitchFamily="50" charset="-128"/>
                          <a:ea typeface="メイリオ" panose="020B0604030504040204" pitchFamily="50" charset="-128"/>
                          <a:cs typeface="+mn-cs"/>
                        </a:rPr>
                        <a:t>【</a:t>
                      </a:r>
                      <a:r>
                        <a:rPr kumimoji="1" lang="ja-JP" altLang="en-US" sz="1100" b="0" strike="noStrike" kern="1200" baseline="0" dirty="0">
                          <a:solidFill>
                            <a:schemeClr val="tx1"/>
                          </a:solidFill>
                          <a:latin typeface="メイリオ" panose="020B0604030504040204" pitchFamily="50" charset="-128"/>
                          <a:ea typeface="メイリオ" panose="020B0604030504040204" pitchFamily="50" charset="-128"/>
                          <a:cs typeface="+mn-cs"/>
                        </a:rPr>
                        <a:t>久宝寺緑地</a:t>
                      </a:r>
                      <a:r>
                        <a:rPr kumimoji="1" lang="en-US" altLang="ja-JP" sz="1100" b="0" strike="noStrike" kern="1200" baseline="0" dirty="0">
                          <a:solidFill>
                            <a:schemeClr val="tx1"/>
                          </a:solidFill>
                          <a:latin typeface="メイリオ" panose="020B0604030504040204" pitchFamily="50" charset="-128"/>
                          <a:ea typeface="メイリオ" panose="020B0604030504040204" pitchFamily="50" charset="-128"/>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100" b="0" strike="noStrike" kern="1200" baseline="0" dirty="0">
                          <a:solidFill>
                            <a:schemeClr val="tx1"/>
                          </a:solidFill>
                          <a:latin typeface="メイリオ" panose="020B0604030504040204" pitchFamily="50" charset="-128"/>
                          <a:ea typeface="メイリオ" panose="020B0604030504040204" pitchFamily="50" charset="-128"/>
                          <a:cs typeface="+mn-cs"/>
                        </a:rPr>
                        <a:t>PFI</a:t>
                      </a:r>
                      <a:r>
                        <a:rPr kumimoji="1" lang="ja-JP" altLang="en-US" sz="1100" b="0" strike="noStrike" kern="1200" baseline="0" dirty="0">
                          <a:solidFill>
                            <a:schemeClr val="tx1"/>
                          </a:solidFill>
                          <a:latin typeface="メイリオ" panose="020B0604030504040204" pitchFamily="50" charset="-128"/>
                          <a:ea typeface="メイリオ" panose="020B0604030504040204" pitchFamily="50" charset="-128"/>
                          <a:cs typeface="+mn-cs"/>
                        </a:rPr>
                        <a:t>によるプールの再整備及び公園全体の管理運営にかかる実施方針を策定し、事業者の公募を開始した。</a:t>
                      </a:r>
                      <a:endParaRPr kumimoji="1" lang="en-US" altLang="ja-JP" sz="1100" b="0" strike="noStrike" kern="1200" baseline="0" dirty="0">
                        <a:solidFill>
                          <a:schemeClr val="tx1"/>
                        </a:solidFill>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100" b="0" strike="noStrike" kern="1200" baseline="0" dirty="0">
                          <a:solidFill>
                            <a:schemeClr val="tx1"/>
                          </a:solidFill>
                          <a:latin typeface="メイリオ" panose="020B0604030504040204" pitchFamily="50" charset="-128"/>
                          <a:ea typeface="メイリオ" panose="020B0604030504040204" pitchFamily="50" charset="-128"/>
                          <a:cs typeface="+mn-cs"/>
                        </a:rPr>
                        <a:t>【</a:t>
                      </a:r>
                      <a:r>
                        <a:rPr kumimoji="1" lang="ja-JP" altLang="en-US" sz="1100" b="0" strike="noStrike" kern="1200" baseline="0" dirty="0">
                          <a:solidFill>
                            <a:schemeClr val="tx1"/>
                          </a:solidFill>
                          <a:latin typeface="メイリオ" panose="020B0604030504040204" pitchFamily="50" charset="-128"/>
                          <a:ea typeface="メイリオ" panose="020B0604030504040204" pitchFamily="50" charset="-128"/>
                          <a:cs typeface="+mn-cs"/>
                        </a:rPr>
                        <a:t>りんくう公園（中地区）</a:t>
                      </a:r>
                      <a:r>
                        <a:rPr kumimoji="1" lang="en-US" altLang="ja-JP" sz="1100" b="0" strike="noStrike" kern="1200" baseline="0" dirty="0">
                          <a:solidFill>
                            <a:schemeClr val="tx1"/>
                          </a:solidFill>
                          <a:latin typeface="メイリオ" panose="020B0604030504040204" pitchFamily="50" charset="-128"/>
                          <a:ea typeface="メイリオ" panose="020B0604030504040204" pitchFamily="50" charset="-128"/>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100" b="0" strike="noStrike" kern="1200" baseline="0" dirty="0">
                          <a:solidFill>
                            <a:schemeClr val="tx1"/>
                          </a:solidFill>
                          <a:latin typeface="メイリオ" panose="020B0604030504040204" pitchFamily="50" charset="-128"/>
                          <a:ea typeface="メイリオ" panose="020B0604030504040204" pitchFamily="50" charset="-128"/>
                          <a:cs typeface="+mn-cs"/>
                        </a:rPr>
                        <a:t>P-PFI</a:t>
                      </a:r>
                      <a:r>
                        <a:rPr kumimoji="1" lang="ja-JP" altLang="en-US" sz="1100" b="0" strike="noStrike" kern="1200" baseline="0" dirty="0">
                          <a:solidFill>
                            <a:schemeClr val="tx1"/>
                          </a:solidFill>
                          <a:latin typeface="メイリオ" panose="020B0604030504040204" pitchFamily="50" charset="-128"/>
                          <a:ea typeface="メイリオ" panose="020B0604030504040204" pitchFamily="50" charset="-128"/>
                          <a:cs typeface="+mn-cs"/>
                        </a:rPr>
                        <a:t>により、民間収益施設と併せた公園整備を行い、本公園の管理運営を行う事業者を公募したが、応募者がなかったため、今後の対応について検討している。</a:t>
                      </a:r>
                      <a:endParaRPr kumimoji="1" lang="en-US" altLang="ja-JP" sz="1100" b="0" strike="noStrike" kern="1200" baseline="0" dirty="0">
                        <a:solidFill>
                          <a:schemeClr val="tx1"/>
                        </a:solidFill>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100" b="0" strike="noStrike" kern="1200" baseline="0" dirty="0">
                        <a:solidFill>
                          <a:schemeClr val="tx1"/>
                        </a:solidFill>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strike="noStrike" kern="1200" dirty="0">
                          <a:solidFill>
                            <a:schemeClr val="tx1"/>
                          </a:solidFill>
                          <a:latin typeface="メイリオ" panose="020B0604030504040204" pitchFamily="50" charset="-128"/>
                          <a:ea typeface="メイリオ" panose="020B0604030504040204" pitchFamily="50" charset="-128"/>
                          <a:cs typeface="+mn-cs"/>
                        </a:rPr>
                        <a:t>また、ソフト事業充実型の公園について、新たな</a:t>
                      </a:r>
                      <a:r>
                        <a:rPr kumimoji="1" lang="ja-JP" altLang="en-US" sz="1100" b="0" kern="1200" dirty="0">
                          <a:solidFill>
                            <a:schemeClr val="tx1"/>
                          </a:solidFill>
                          <a:latin typeface="メイリオ" panose="020B0604030504040204" pitchFamily="50" charset="-128"/>
                          <a:ea typeface="メイリオ" panose="020B0604030504040204" pitchFamily="50" charset="-128"/>
                          <a:cs typeface="+mn-cs"/>
                        </a:rPr>
                        <a:t>民間活力を導入する公園の拡充について検討するため、企業ヒアリングやサウンディング型市場調査を実施している。</a:t>
                      </a:r>
                      <a:endParaRPr kumimoji="1" lang="en-US" altLang="ja-JP" sz="1100" b="0" kern="1200" dirty="0">
                        <a:solidFill>
                          <a:schemeClr val="tx1"/>
                        </a:solidFill>
                        <a:latin typeface="メイリオ" panose="020B0604030504040204" pitchFamily="50" charset="-128"/>
                        <a:ea typeface="メイリオ" panose="020B0604030504040204" pitchFamily="50" charset="-128"/>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strike="noStrike" kern="1200" baseline="0" dirty="0">
                          <a:solidFill>
                            <a:schemeClr val="tx1"/>
                          </a:solidFill>
                          <a:latin typeface="メイリオ" panose="020B0604030504040204" pitchFamily="50" charset="-128"/>
                          <a:ea typeface="メイリオ" panose="020B0604030504040204" pitchFamily="50" charset="-128"/>
                          <a:cs typeface="+mn-cs"/>
                        </a:rPr>
                        <a:t>下記２公園について、</a:t>
                      </a:r>
                      <a:r>
                        <a:rPr kumimoji="1" lang="ja-JP" altLang="en-US" sz="1100" b="0" kern="1200" dirty="0">
                          <a:solidFill>
                            <a:schemeClr val="tx1"/>
                          </a:solidFill>
                          <a:latin typeface="メイリオ" panose="020B0604030504040204" pitchFamily="50" charset="-128"/>
                          <a:ea typeface="メイリオ" panose="020B0604030504040204" pitchFamily="50" charset="-128"/>
                          <a:cs typeface="+mn-cs"/>
                        </a:rPr>
                        <a:t>引き続き、民間活力導入によるさらなる公園の魅力向上に向けた取組みを進める。</a:t>
                      </a:r>
                      <a:endParaRPr kumimoji="1" lang="en-US" altLang="ja-JP" sz="1100" b="0" kern="1200" dirty="0">
                        <a:solidFill>
                          <a:schemeClr val="tx1"/>
                        </a:solidFill>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100" b="0" strike="noStrike" kern="1200" dirty="0">
                        <a:solidFill>
                          <a:schemeClr val="tx1"/>
                        </a:solidFill>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100" b="0" strike="noStrike" kern="1200" dirty="0">
                          <a:solidFill>
                            <a:schemeClr val="tx1"/>
                          </a:solidFill>
                          <a:latin typeface="メイリオ" panose="020B0604030504040204" pitchFamily="50" charset="-128"/>
                          <a:ea typeface="メイリオ" panose="020B0604030504040204" pitchFamily="50" charset="-128"/>
                          <a:cs typeface="+mn-cs"/>
                        </a:rPr>
                        <a:t>【</a:t>
                      </a:r>
                      <a:r>
                        <a:rPr kumimoji="1" lang="ja-JP" altLang="en-US" sz="1100" b="0" strike="noStrike" kern="1200" dirty="0">
                          <a:solidFill>
                            <a:schemeClr val="tx1"/>
                          </a:solidFill>
                          <a:latin typeface="メイリオ" panose="020B0604030504040204" pitchFamily="50" charset="-128"/>
                          <a:ea typeface="メイリオ" panose="020B0604030504040204" pitchFamily="50" charset="-128"/>
                          <a:cs typeface="+mn-cs"/>
                        </a:rPr>
                        <a:t>久宝寺緑地</a:t>
                      </a:r>
                      <a:r>
                        <a:rPr kumimoji="1" lang="en-US" altLang="ja-JP" sz="1100" b="0" strike="noStrike" kern="1200" dirty="0">
                          <a:solidFill>
                            <a:schemeClr val="tx1"/>
                          </a:solidFill>
                          <a:latin typeface="メイリオ" panose="020B0604030504040204" pitchFamily="50" charset="-128"/>
                          <a:ea typeface="メイリオ" panose="020B0604030504040204" pitchFamily="50" charset="-128"/>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strike="noStrike" kern="1200" dirty="0">
                          <a:solidFill>
                            <a:schemeClr val="tx1"/>
                          </a:solidFill>
                          <a:latin typeface="メイリオ" panose="020B0604030504040204" pitchFamily="50" charset="-128"/>
                          <a:ea typeface="メイリオ" panose="020B0604030504040204" pitchFamily="50" charset="-128"/>
                          <a:cs typeface="+mn-cs"/>
                        </a:rPr>
                        <a:t>令和７年度からの事業開始に向け、事業者を決定する。</a:t>
                      </a:r>
                      <a:endParaRPr kumimoji="1" lang="en-US" altLang="ja-JP" sz="1100" b="0" strike="noStrike" kern="1200" dirty="0">
                        <a:solidFill>
                          <a:schemeClr val="tx1"/>
                        </a:solidFill>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100" b="0" strike="noStrike" kern="1200" dirty="0">
                        <a:solidFill>
                          <a:schemeClr val="tx1"/>
                        </a:solidFill>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100" b="0" strike="noStrike" kern="1200" dirty="0">
                        <a:solidFill>
                          <a:schemeClr val="tx1"/>
                        </a:solidFill>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100" b="0" strike="noStrike" kern="1200" dirty="0">
                          <a:solidFill>
                            <a:schemeClr val="tx1"/>
                          </a:solidFill>
                          <a:latin typeface="メイリオ" panose="020B0604030504040204" pitchFamily="50" charset="-128"/>
                          <a:ea typeface="メイリオ" panose="020B0604030504040204" pitchFamily="50" charset="-128"/>
                          <a:cs typeface="+mn-cs"/>
                        </a:rPr>
                        <a:t>【</a:t>
                      </a:r>
                      <a:r>
                        <a:rPr kumimoji="1" lang="ja-JP" altLang="en-US" sz="1100" b="0" strike="noStrike" kern="1200" dirty="0">
                          <a:solidFill>
                            <a:schemeClr val="tx1"/>
                          </a:solidFill>
                          <a:latin typeface="メイリオ" panose="020B0604030504040204" pitchFamily="50" charset="-128"/>
                          <a:ea typeface="メイリオ" panose="020B0604030504040204" pitchFamily="50" charset="-128"/>
                          <a:cs typeface="+mn-cs"/>
                        </a:rPr>
                        <a:t>りんくう公園（中地区）</a:t>
                      </a:r>
                      <a:r>
                        <a:rPr kumimoji="1" lang="en-US" altLang="ja-JP" sz="1100" b="0" strike="noStrike" kern="1200" dirty="0">
                          <a:solidFill>
                            <a:schemeClr val="tx1"/>
                          </a:solidFill>
                          <a:latin typeface="メイリオ" panose="020B0604030504040204" pitchFamily="50" charset="-128"/>
                          <a:ea typeface="メイリオ" panose="020B0604030504040204" pitchFamily="50" charset="-128"/>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strike="noStrike" kern="1200" dirty="0">
                          <a:solidFill>
                            <a:schemeClr val="tx1"/>
                          </a:solidFill>
                          <a:latin typeface="メイリオ" panose="020B0604030504040204" pitchFamily="50" charset="-128"/>
                          <a:ea typeface="メイリオ" panose="020B0604030504040204" pitchFamily="50" charset="-128"/>
                          <a:cs typeface="+mn-cs"/>
                        </a:rPr>
                        <a:t>公募条件の見直しによる再公募等、今後の対応について検討する。</a:t>
                      </a:r>
                      <a:endParaRPr kumimoji="1" lang="en-US" altLang="ja-JP" sz="1100" b="0" strike="noStrike" kern="1200" dirty="0">
                        <a:solidFill>
                          <a:schemeClr val="tx1"/>
                        </a:solidFill>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100" b="0" strike="noStrike" kern="1200" dirty="0">
                        <a:solidFill>
                          <a:schemeClr val="tx1"/>
                        </a:solidFill>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100" b="0" strike="noStrike" kern="1200" dirty="0">
                        <a:solidFill>
                          <a:schemeClr val="tx1"/>
                        </a:solidFill>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100" b="0" strike="noStrike" kern="1200" dirty="0">
                        <a:solidFill>
                          <a:schemeClr val="tx1"/>
                        </a:solidFill>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100" b="0" strike="noStrike" kern="1200" dirty="0">
                        <a:solidFill>
                          <a:schemeClr val="tx1"/>
                        </a:solidFill>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strike="noStrike" kern="1200" dirty="0">
                          <a:solidFill>
                            <a:schemeClr val="tx1"/>
                          </a:solidFill>
                          <a:latin typeface="メイリオ" panose="020B0604030504040204" pitchFamily="50" charset="-128"/>
                          <a:ea typeface="メイリオ" panose="020B0604030504040204" pitchFamily="50" charset="-128"/>
                          <a:cs typeface="+mn-cs"/>
                        </a:rPr>
                        <a:t>また、ソフト事業充実型の公園について、サウンディング型市場調査等の結果を踏まえ、</a:t>
                      </a:r>
                      <a:r>
                        <a:rPr kumimoji="1" lang="ja-JP" altLang="en-US" sz="1100" b="0" kern="1200" dirty="0">
                          <a:solidFill>
                            <a:schemeClr val="tx1"/>
                          </a:solidFill>
                          <a:latin typeface="メイリオ" panose="020B0604030504040204" pitchFamily="50" charset="-128"/>
                          <a:ea typeface="メイリオ" panose="020B0604030504040204" pitchFamily="50" charset="-128"/>
                          <a:cs typeface="+mn-cs"/>
                        </a:rPr>
                        <a:t>新たな民間活力の導入</a:t>
                      </a:r>
                      <a:r>
                        <a:rPr kumimoji="1" lang="ja-JP" altLang="en-US" sz="1100" b="0" strike="noStrike" kern="1200" dirty="0">
                          <a:solidFill>
                            <a:schemeClr val="tx1"/>
                          </a:solidFill>
                          <a:latin typeface="メイリオ" panose="020B0604030504040204" pitchFamily="50" charset="-128"/>
                          <a:ea typeface="メイリオ" panose="020B0604030504040204" pitchFamily="50" charset="-128"/>
                          <a:cs typeface="+mn-cs"/>
                        </a:rPr>
                        <a:t>拡充に向け、検討</a:t>
                      </a:r>
                      <a:r>
                        <a:rPr kumimoji="1" lang="ja-JP" altLang="en-US" sz="1100" b="0" kern="1200" dirty="0">
                          <a:solidFill>
                            <a:schemeClr val="tx1"/>
                          </a:solidFill>
                          <a:latin typeface="メイリオ" panose="020B0604030504040204" pitchFamily="50" charset="-128"/>
                          <a:ea typeface="メイリオ" panose="020B0604030504040204" pitchFamily="50" charset="-128"/>
                          <a:cs typeface="+mn-cs"/>
                        </a:rPr>
                        <a:t>を進める。</a:t>
                      </a:r>
                      <a:endParaRPr kumimoji="1" lang="en-US" altLang="ja-JP" sz="1100" b="0" kern="1200" dirty="0">
                        <a:solidFill>
                          <a:schemeClr val="tx1"/>
                        </a:solidFill>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100" b="0" strike="noStrike" kern="1200" dirty="0">
                        <a:solidFill>
                          <a:schemeClr val="tx1"/>
                        </a:solidFill>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100" b="0" strike="noStrike" kern="1200" dirty="0">
                        <a:solidFill>
                          <a:schemeClr val="tx1"/>
                        </a:solidFill>
                        <a:latin typeface="メイリオ" panose="020B0604030504040204" pitchFamily="50" charset="-128"/>
                        <a:ea typeface="メイリオ" panose="020B0604030504040204" pitchFamily="50" charset="-128"/>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noFill/>
                      <a:prstDash val="solid"/>
                      <a:round/>
                      <a:headEnd type="none" w="med" len="med"/>
                      <a:tailEnd type="none" w="med" len="med"/>
                    </a:lnTlToBr>
                    <a:noFill/>
                  </a:tcPr>
                </a:tc>
                <a:extLst>
                  <a:ext uri="{0D108BD9-81ED-4DB2-BD59-A6C34878D82A}">
                    <a16:rowId xmlns:a16="http://schemas.microsoft.com/office/drawing/2014/main" val="910742983"/>
                  </a:ext>
                </a:extLst>
              </a:tr>
            </a:tbl>
          </a:graphicData>
        </a:graphic>
      </p:graphicFrame>
      <p:sp>
        <p:nvSpPr>
          <p:cNvPr id="4" name="スライド番号プレースホルダー 3">
            <a:extLst>
              <a:ext uri="{FF2B5EF4-FFF2-40B4-BE49-F238E27FC236}">
                <a16:creationId xmlns:a16="http://schemas.microsoft.com/office/drawing/2014/main" id="{E27CF435-20D0-441E-8589-98B7DA8A450E}"/>
              </a:ext>
            </a:extLst>
          </p:cNvPr>
          <p:cNvSpPr>
            <a:spLocks noGrp="1"/>
          </p:cNvSpPr>
          <p:nvPr>
            <p:ph type="sldNum" sz="quarter" idx="12"/>
          </p:nvPr>
        </p:nvSpPr>
        <p:spPr/>
        <p:txBody>
          <a:bodyPr/>
          <a:lstStyle/>
          <a:p>
            <a:fld id="{7791D223-6A27-4327-8087-FA06212A7E85}" type="slidenum">
              <a:rPr lang="ja-JP" altLang="en-US" smtClean="0"/>
              <a:pPr/>
              <a:t>57</a:t>
            </a:fld>
            <a:endParaRPr lang="ja-JP" altLang="en-US" dirty="0"/>
          </a:p>
        </p:txBody>
      </p:sp>
    </p:spTree>
    <p:extLst>
      <p:ext uri="{BB962C8B-B14F-4D97-AF65-F5344CB8AC3E}">
        <p14:creationId xmlns:p14="http://schemas.microsoft.com/office/powerpoint/2010/main" val="387827684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正方形/長方形 12"/>
          <p:cNvSpPr/>
          <p:nvPr/>
        </p:nvSpPr>
        <p:spPr>
          <a:xfrm>
            <a:off x="179512" y="176397"/>
            <a:ext cx="8136904" cy="369332"/>
          </a:xfrm>
          <a:prstGeom prst="rect">
            <a:avLst/>
          </a:prstGeom>
        </p:spPr>
        <p:txBody>
          <a:bodyPr wrap="square">
            <a:spAutoFit/>
          </a:bodyPr>
          <a:lstStyle/>
          <a:p>
            <a:r>
              <a:rPr lang="en-US" altLang="ja-JP" dirty="0">
                <a:latin typeface="Meiryo UI" panose="020B0604030504040204" pitchFamily="50" charset="-128"/>
                <a:ea typeface="Meiryo UI" panose="020B0604030504040204" pitchFamily="50" charset="-128"/>
                <a:cs typeface="Meiryo UI" panose="020B0604030504040204" pitchFamily="50" charset="-128"/>
              </a:rPr>
              <a:t>Ⅳ</a:t>
            </a:r>
            <a:r>
              <a:rPr lang="ja-JP" altLang="en-US" dirty="0">
                <a:latin typeface="Meiryo UI" panose="020B0604030504040204" pitchFamily="50" charset="-128"/>
                <a:ea typeface="Meiryo UI" panose="020B0604030504040204" pitchFamily="50" charset="-128"/>
                <a:cs typeface="Meiryo UI" panose="020B0604030504040204" pitchFamily="50" charset="-128"/>
              </a:rPr>
              <a:t>　</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公の施設の改革</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4" name="直線コネクタ 13"/>
          <p:cNvCxnSpPr/>
          <p:nvPr/>
        </p:nvCxnSpPr>
        <p:spPr>
          <a:xfrm>
            <a:off x="179512" y="548680"/>
            <a:ext cx="8784976" cy="0"/>
          </a:xfrm>
          <a:prstGeom prst="line">
            <a:avLst/>
          </a:prstGeom>
        </p:spPr>
        <p:style>
          <a:lnRef idx="3">
            <a:schemeClr val="accent1"/>
          </a:lnRef>
          <a:fillRef idx="0">
            <a:schemeClr val="accent1"/>
          </a:fillRef>
          <a:effectRef idx="2">
            <a:schemeClr val="accent1"/>
          </a:effectRef>
          <a:fontRef idx="minor">
            <a:schemeClr val="tx1"/>
          </a:fontRef>
        </p:style>
      </p:cxnSp>
      <p:graphicFrame>
        <p:nvGraphicFramePr>
          <p:cNvPr id="3" name="表 2"/>
          <p:cNvGraphicFramePr>
            <a:graphicFrameLocks noGrp="1"/>
          </p:cNvGraphicFramePr>
          <p:nvPr/>
        </p:nvGraphicFramePr>
        <p:xfrm>
          <a:off x="311138" y="728702"/>
          <a:ext cx="8521727" cy="4057202"/>
        </p:xfrm>
        <a:graphic>
          <a:graphicData uri="http://schemas.openxmlformats.org/drawingml/2006/table">
            <a:tbl>
              <a:tblPr firstRow="1" bandRow="1">
                <a:tableStyleId>{5940675A-B579-460E-94D1-54222C63F5DA}</a:tableStyleId>
              </a:tblPr>
              <a:tblGrid>
                <a:gridCol w="1515559">
                  <a:extLst>
                    <a:ext uri="{9D8B030D-6E8A-4147-A177-3AD203B41FA5}">
                      <a16:colId xmlns:a16="http://schemas.microsoft.com/office/drawing/2014/main" val="722862019"/>
                    </a:ext>
                  </a:extLst>
                </a:gridCol>
                <a:gridCol w="1800200">
                  <a:extLst>
                    <a:ext uri="{9D8B030D-6E8A-4147-A177-3AD203B41FA5}">
                      <a16:colId xmlns:a16="http://schemas.microsoft.com/office/drawing/2014/main" val="2328954444"/>
                    </a:ext>
                  </a:extLst>
                </a:gridCol>
                <a:gridCol w="2602984">
                  <a:extLst>
                    <a:ext uri="{9D8B030D-6E8A-4147-A177-3AD203B41FA5}">
                      <a16:colId xmlns:a16="http://schemas.microsoft.com/office/drawing/2014/main" val="2798291691"/>
                    </a:ext>
                  </a:extLst>
                </a:gridCol>
                <a:gridCol w="2602984">
                  <a:extLst>
                    <a:ext uri="{9D8B030D-6E8A-4147-A177-3AD203B41FA5}">
                      <a16:colId xmlns:a16="http://schemas.microsoft.com/office/drawing/2014/main" val="203187343"/>
                    </a:ext>
                  </a:extLst>
                </a:gridCol>
              </a:tblGrid>
              <a:tr h="360000">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cs typeface="Meiryo UI" panose="020B0604030504040204" pitchFamily="50" charset="-128"/>
                        </a:rPr>
                        <a:t>施設名</a:t>
                      </a:r>
                      <a:endParaRPr kumimoji="1" lang="en-US" altLang="ja-JP" sz="1200" b="1" i="0" u="none" strike="noStrike" kern="120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txBody>
                  <a:tcPr anchor="ctr">
                    <a:lnR w="12700" cap="flat" cmpd="sng" algn="ctr">
                      <a:solidFill>
                        <a:schemeClr val="tx1"/>
                      </a:solidFill>
                      <a:prstDash val="solid"/>
                      <a:round/>
                      <a:headEnd type="none" w="med" len="med"/>
                      <a:tailEnd type="none" w="med" len="med"/>
                    </a:lnR>
                    <a:solidFill>
                      <a:srgbClr val="0070C0"/>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cs typeface="Meiryo UI" panose="020B0604030504040204" pitchFamily="50" charset="-128"/>
                        </a:rPr>
                        <a:t>施設概要</a:t>
                      </a:r>
                      <a:endParaRPr kumimoji="1" lang="en-US" altLang="ja-JP" sz="1200" b="1" i="0" u="none" strike="noStrike" kern="120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0070C0"/>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200" b="1" i="0" u="none" strike="noStrike" cap="none" normalizeH="0" baseline="0" dirty="0">
                          <a:ln>
                            <a:noFill/>
                          </a:ln>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令和</a:t>
                      </a:r>
                      <a:r>
                        <a:rPr kumimoji="1" lang="en-US" altLang="ja-JP" sz="1200" b="1" i="0" u="none" strike="noStrike" cap="none" normalizeH="0" baseline="0" dirty="0">
                          <a:ln>
                            <a:noFill/>
                          </a:ln>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5</a:t>
                      </a:r>
                      <a:r>
                        <a:rPr kumimoji="1" lang="ja-JP" altLang="en-US" sz="1200" b="1" i="0" u="none" strike="noStrike" cap="none" normalizeH="0" baseline="0" dirty="0">
                          <a:ln>
                            <a:noFill/>
                          </a:ln>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年度の取組み状況</a:t>
                      </a:r>
                      <a:endParaRPr kumimoji="1" lang="en-US" altLang="ja-JP" sz="1200" b="1" i="0" u="none" strike="noStrike" cap="none" normalizeH="0" baseline="0" dirty="0">
                        <a:ln>
                          <a:noFill/>
                        </a:ln>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0070C0"/>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令和</a:t>
                      </a:r>
                      <a:r>
                        <a:rPr kumimoji="1" lang="en-US" altLang="ja-JP" sz="120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6</a:t>
                      </a:r>
                      <a:r>
                        <a:rPr kumimoji="1" lang="ja-JP" altLang="en-US" sz="120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年度の取組み</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0070C0"/>
                    </a:solidFill>
                  </a:tcPr>
                </a:tc>
                <a:extLst>
                  <a:ext uri="{0D108BD9-81ED-4DB2-BD59-A6C34878D82A}">
                    <a16:rowId xmlns:a16="http://schemas.microsoft.com/office/drawing/2014/main" val="2380445311"/>
                  </a:ext>
                </a:extLst>
              </a:tr>
              <a:tr h="162872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弥生文化博物館</a:t>
                      </a:r>
                    </a:p>
                  </a:txBody>
                  <a:tcPr>
                    <a:lnR w="12700" cap="flat" cmpd="sng" algn="ctr">
                      <a:solidFill>
                        <a:schemeClr val="tx1"/>
                      </a:solidFill>
                      <a:prstDash val="solid"/>
                      <a:round/>
                      <a:headEnd type="none" w="med" len="med"/>
                      <a:tailEnd type="none" w="med" len="med"/>
                    </a:ln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歴史、民俗等に関する資料を収集し、保管し、及び展示して府民の利用に供し、もって府民の文化的向上に資する。</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隣接する池上曽根史跡公園（和泉市）・池上曽根弥生学習館（泉大津市）と連携し、各施設の特性を活かした３施設一体型のイベントを実施する等、事業面での連携を図った。</a:t>
                      </a:r>
                      <a:endParaRPr lang="en-US" altLang="ja-JP"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100" strike="noStrike"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また、今後のさらなる施設の活性化を図るため、隣接する施設との管理面での連携方策の検討を始めている。</a:t>
                      </a:r>
                      <a:endParaRPr lang="en-US" altLang="ja-JP" sz="1100" strike="noStrike"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100" strike="noStrike"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引き続き、今後の施設の活性化について、関係機関との協議を進める。</a:t>
                      </a:r>
                      <a:endParaRPr lang="en-US" altLang="ja-JP"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BlToTr w="12700" cap="flat" cmpd="sng" algn="ctr">
                      <a:noFill/>
                      <a:prstDash val="solid"/>
                      <a:round/>
                      <a:headEnd type="none" w="med" len="med"/>
                      <a:tailEnd type="none" w="med" len="med"/>
                    </a:lnBlToTr>
                    <a:noFill/>
                  </a:tcPr>
                </a:tc>
                <a:extLst>
                  <a:ext uri="{0D108BD9-81ED-4DB2-BD59-A6C34878D82A}">
                    <a16:rowId xmlns:a16="http://schemas.microsoft.com/office/drawing/2014/main" val="2724967443"/>
                  </a:ext>
                </a:extLst>
              </a:tr>
              <a:tr h="71002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近つ飛鳥博物館</a:t>
                      </a:r>
                    </a:p>
                  </a:txBody>
                  <a:tcPr>
                    <a:lnR w="12700" cap="flat" cmpd="sng" algn="ctr">
                      <a:solidFill>
                        <a:schemeClr val="tx1"/>
                      </a:solidFill>
                      <a:prstDash val="solid"/>
                      <a:round/>
                      <a:headEnd type="none" w="med" len="med"/>
                      <a:tailEnd type="none" w="med" len="med"/>
                    </a:ln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歴史、民俗等に関する資料を収集し、保管し、及び展示して府民の利用に供し、もって府民の文化的向上に資する。</a:t>
                      </a:r>
                    </a:p>
                    <a:p>
                      <a:pPr marL="0" marR="0" lvl="0" indent="0" algn="l" defTabSz="914400" rtl="0" eaLnBrk="1" fontAlgn="auto" latinLnBrk="0" hangingPunct="1">
                        <a:lnSpc>
                          <a:spcPct val="100000"/>
                        </a:lnSpc>
                        <a:spcBef>
                          <a:spcPts val="0"/>
                        </a:spcBef>
                        <a:spcAft>
                          <a:spcPts val="0"/>
                        </a:spcAft>
                        <a:buClrTx/>
                        <a:buSzTx/>
                        <a:buFontTx/>
                        <a:buNone/>
                        <a:tabLst/>
                        <a:defRPr/>
                      </a:pPr>
                      <a:endParaRPr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c rowSpan="2">
                  <a:txBody>
                    <a:bodyPr/>
                    <a:lstStyle/>
                    <a:p>
                      <a:r>
                        <a:rPr lang="ja-JP" altLang="ja-JP" sz="1100" kern="100" dirty="0">
                          <a:solidFill>
                            <a:schemeClr val="tx1"/>
                          </a:solidFill>
                          <a:effectLst/>
                          <a:latin typeface="メイリオ" panose="020B0604030504040204" pitchFamily="50" charset="-128"/>
                          <a:ea typeface="メイリオ" panose="020B0604030504040204" pitchFamily="50" charset="-128"/>
                          <a:cs typeface="Courier New" panose="02070309020205020404" pitchFamily="49" charset="0"/>
                        </a:rPr>
                        <a:t>大阪市・（地独）大阪市博物館機構と</a:t>
                      </a:r>
                      <a:r>
                        <a:rPr lang="ja-JP" altLang="en-US" sz="1100" kern="100" dirty="0">
                          <a:solidFill>
                            <a:schemeClr val="tx1"/>
                          </a:solidFill>
                          <a:effectLst/>
                          <a:latin typeface="メイリオ" panose="020B0604030504040204" pitchFamily="50" charset="-128"/>
                          <a:ea typeface="メイリオ" panose="020B0604030504040204" pitchFamily="50" charset="-128"/>
                          <a:cs typeface="Courier New" panose="02070309020205020404" pitchFamily="49" charset="0"/>
                        </a:rPr>
                        <a:t>協定</a:t>
                      </a:r>
                      <a:r>
                        <a:rPr lang="ja-JP" altLang="ja-JP" sz="1100" kern="100" dirty="0">
                          <a:solidFill>
                            <a:schemeClr val="tx1"/>
                          </a:solidFill>
                          <a:effectLst/>
                          <a:latin typeface="メイリオ" panose="020B0604030504040204" pitchFamily="50" charset="-128"/>
                          <a:ea typeface="メイリオ" panose="020B0604030504040204" pitchFamily="50" charset="-128"/>
                          <a:cs typeface="Courier New" panose="02070309020205020404" pitchFamily="49" charset="0"/>
                        </a:rPr>
                        <a:t>を締結し、事業面や広報面での連携を強化することにより、施設の活性化や魅力向上等の取組みを進めることとした。</a:t>
                      </a:r>
                    </a:p>
                    <a:p>
                      <a:pPr marL="0" marR="0" lvl="0" indent="0" algn="l" defTabSz="914400" rtl="0" eaLnBrk="1" fontAlgn="auto" latinLnBrk="0" hangingPunct="1">
                        <a:lnSpc>
                          <a:spcPct val="100000"/>
                        </a:lnSpc>
                        <a:spcBef>
                          <a:spcPts val="0"/>
                        </a:spcBef>
                        <a:spcAft>
                          <a:spcPts val="0"/>
                        </a:spcAft>
                        <a:buClrTx/>
                        <a:buSzTx/>
                        <a:buFontTx/>
                        <a:buNone/>
                        <a:tabLst/>
                        <a:defRPr/>
                      </a:pPr>
                      <a:endParaRPr lang="ja-JP" altLang="en-US" sz="1100" strike="noStrike"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BlToTr w="12700" cap="flat" cmpd="sng" algn="ctr">
                      <a:solidFill>
                        <a:schemeClr val="tx1"/>
                      </a:solidFill>
                      <a:prstDash val="solid"/>
                      <a:round/>
                      <a:headEnd type="none" w="med" len="med"/>
                      <a:tailEnd type="none" w="med" len="med"/>
                    </a:lnBlToTr>
                    <a:noFill/>
                  </a:tcPr>
                </a:tc>
                <a:extLst>
                  <a:ext uri="{0D108BD9-81ED-4DB2-BD59-A6C34878D82A}">
                    <a16:rowId xmlns:a16="http://schemas.microsoft.com/office/drawing/2014/main" val="2054496028"/>
                  </a:ext>
                </a:extLst>
              </a:tr>
              <a:tr h="97119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近</a:t>
                      </a:r>
                      <a:r>
                        <a:rPr lang="ja-JP" altLang="en-US" sz="1100" dirty="0" err="1">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つ</a:t>
                      </a:r>
                      <a:r>
                        <a:rPr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飛鳥風土記の丘</a:t>
                      </a:r>
                    </a:p>
                    <a:p>
                      <a:pPr marL="0" marR="0" lvl="0" indent="0" algn="l" defTabSz="914400" rtl="0" eaLnBrk="1" fontAlgn="auto" latinLnBrk="0" hangingPunct="1">
                        <a:lnSpc>
                          <a:spcPct val="100000"/>
                        </a:lnSpc>
                        <a:spcBef>
                          <a:spcPts val="0"/>
                        </a:spcBef>
                        <a:spcAft>
                          <a:spcPts val="0"/>
                        </a:spcAft>
                        <a:buClrTx/>
                        <a:buSzTx/>
                        <a:buFontTx/>
                        <a:buNone/>
                        <a:tabLst/>
                        <a:defRPr/>
                      </a:pPr>
                      <a:endParaRPr lang="ja-JP" altLang="en-US" sz="1100" strike="noStrike"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lnR w="12700" cap="flat" cmpd="sng" algn="ctr">
                      <a:solidFill>
                        <a:schemeClr val="tx1"/>
                      </a:solidFill>
                      <a:prstDash val="solid"/>
                      <a:round/>
                      <a:headEnd type="none" w="med" len="med"/>
                      <a:tailEnd type="none" w="med" len="med"/>
                    </a:ln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一須賀古墳群を保存するとともに府民にこれと親しむ場を提供し、もって府民の文化的向上に資する。</a:t>
                      </a:r>
                      <a:endParaRPr kumimoji="1" lang="en-US" altLang="ja-JP"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vMerge="1">
                  <a:txBody>
                    <a:bodyPr/>
                    <a:lstStyle/>
                    <a:p>
                      <a:endParaRPr kumimoji="1" lang="ja-JP" altLang="en-US"/>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vMerge="1">
                  <a:txBody>
                    <a:bodyPr/>
                    <a:lstStyle/>
                    <a:p>
                      <a:endParaRPr kumimoji="1" lang="ja-JP" altLang="en-US" dirty="0"/>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999902278"/>
                  </a:ext>
                </a:extLst>
              </a:tr>
            </a:tbl>
          </a:graphicData>
        </a:graphic>
      </p:graphicFrame>
      <p:sp>
        <p:nvSpPr>
          <p:cNvPr id="4" name="スライド番号プレースホルダー 3">
            <a:extLst>
              <a:ext uri="{FF2B5EF4-FFF2-40B4-BE49-F238E27FC236}">
                <a16:creationId xmlns:a16="http://schemas.microsoft.com/office/drawing/2014/main" id="{B4B013CF-F4E9-474B-A9AC-F63108B51017}"/>
              </a:ext>
            </a:extLst>
          </p:cNvPr>
          <p:cNvSpPr>
            <a:spLocks noGrp="1"/>
          </p:cNvSpPr>
          <p:nvPr>
            <p:ph type="sldNum" sz="quarter" idx="12"/>
          </p:nvPr>
        </p:nvSpPr>
        <p:spPr/>
        <p:txBody>
          <a:bodyPr/>
          <a:lstStyle/>
          <a:p>
            <a:fld id="{7791D223-6A27-4327-8087-FA06212A7E85}" type="slidenum">
              <a:rPr lang="ja-JP" altLang="en-US" smtClean="0"/>
              <a:pPr/>
              <a:t>58</a:t>
            </a:fld>
            <a:endParaRPr lang="ja-JP" altLang="en-US" dirty="0"/>
          </a:p>
        </p:txBody>
      </p:sp>
    </p:spTree>
    <p:extLst>
      <p:ext uri="{BB962C8B-B14F-4D97-AF65-F5344CB8AC3E}">
        <p14:creationId xmlns:p14="http://schemas.microsoft.com/office/powerpoint/2010/main" val="15731286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0" y="323655"/>
            <a:ext cx="9144000" cy="369332"/>
          </a:xfrm>
          <a:prstGeom prst="rect">
            <a:avLst/>
          </a:prstGeom>
        </p:spPr>
        <p:txBody>
          <a:bodyPr wrap="square">
            <a:spAutoFit/>
          </a:bodyPr>
          <a:lstStyle/>
          <a:p>
            <a:r>
              <a:rPr lang="ja-JP" altLang="en-US" dirty="0">
                <a:latin typeface="メイリオ" panose="020B0604030504040204" pitchFamily="50" charset="-128"/>
                <a:ea typeface="メイリオ" panose="020B0604030504040204" pitchFamily="50" charset="-128"/>
                <a:cs typeface="Meiryo UI" panose="020B0604030504040204" pitchFamily="50" charset="-128"/>
              </a:rPr>
              <a:t>（２）</a:t>
            </a:r>
            <a:r>
              <a:rPr lang="en-US" altLang="ja-JP" dirty="0">
                <a:latin typeface="メイリオ" panose="020B0604030504040204" pitchFamily="50" charset="-128"/>
                <a:ea typeface="メイリオ" panose="020B0604030504040204" pitchFamily="50" charset="-128"/>
                <a:cs typeface="Meiryo UI" panose="020B0604030504040204" pitchFamily="50" charset="-128"/>
              </a:rPr>
              <a:t> </a:t>
            </a:r>
            <a:r>
              <a:rPr lang="ja-JP" altLang="en-US" dirty="0">
                <a:latin typeface="メイリオ" panose="020B0604030504040204" pitchFamily="50" charset="-128"/>
                <a:ea typeface="メイリオ" panose="020B0604030504040204" pitchFamily="50" charset="-128"/>
                <a:cs typeface="Meiryo UI" panose="020B0604030504040204" pitchFamily="50" charset="-128"/>
              </a:rPr>
              <a:t>目標</a:t>
            </a:r>
          </a:p>
        </p:txBody>
      </p:sp>
      <p:sp>
        <p:nvSpPr>
          <p:cNvPr id="29" name="正方形/長方形 28"/>
          <p:cNvSpPr/>
          <p:nvPr/>
        </p:nvSpPr>
        <p:spPr>
          <a:xfrm>
            <a:off x="116505" y="909010"/>
            <a:ext cx="8884399" cy="584775"/>
          </a:xfrm>
          <a:prstGeom prst="rect">
            <a:avLst/>
          </a:prstGeom>
          <a:noFill/>
        </p:spPr>
        <p:txBody>
          <a:bodyPr wrap="square">
            <a:spAutoFit/>
          </a:bodyPr>
          <a:lstStyle/>
          <a:p>
            <a:pPr marL="355600" lvl="0" indent="-355600"/>
            <a:r>
              <a:rPr lang="ja-JP" altLang="en-US" sz="1600" b="1"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　社会全体で課題解決していくためには、行政だけでなく、府民・団体・企業などの多様 </a:t>
            </a:r>
            <a:endParaRPr lang="en-US" altLang="ja-JP" sz="1600" dirty="0">
              <a:latin typeface="メイリオ" panose="020B0604030504040204" pitchFamily="50" charset="-128"/>
              <a:ea typeface="メイリオ" panose="020B0604030504040204" pitchFamily="50" charset="-128"/>
              <a:cs typeface="メイリオ" panose="020B0604030504040204" pitchFamily="50" charset="-128"/>
            </a:endParaRPr>
          </a:p>
          <a:p>
            <a:pPr marL="355600" lvl="0" indent="-355600"/>
            <a:r>
              <a:rPr lang="en-US" altLang="ja-JP" sz="160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なプレーヤーが、中長期的にめざす社会の姿を共有していることが重要です。</a:t>
            </a:r>
          </a:p>
        </p:txBody>
      </p:sp>
      <p:sp>
        <p:nvSpPr>
          <p:cNvPr id="12" name="角丸四角形 11"/>
          <p:cNvSpPr/>
          <p:nvPr/>
        </p:nvSpPr>
        <p:spPr>
          <a:xfrm>
            <a:off x="454043" y="1673805"/>
            <a:ext cx="8235915" cy="2884797"/>
          </a:xfrm>
          <a:prstGeom prst="roundRect">
            <a:avLst>
              <a:gd name="adj" fmla="val 8043"/>
            </a:avLst>
          </a:prstGeom>
          <a:ln/>
        </p:spPr>
        <p:style>
          <a:lnRef idx="2">
            <a:schemeClr val="accent1"/>
          </a:lnRef>
          <a:fillRef idx="1">
            <a:schemeClr val="lt1"/>
          </a:fillRef>
          <a:effectRef idx="0">
            <a:schemeClr val="accent1"/>
          </a:effectRef>
          <a:fontRef idx="minor">
            <a:schemeClr val="dk1"/>
          </a:fontRef>
        </p:style>
        <p:txBody>
          <a:bodyPr wrap="square" lIns="36000" tIns="36000" rIns="72000" bIns="36000" rtlCol="0" anchor="ctr"/>
          <a:lstStyle/>
          <a:p>
            <a:pPr marL="622300" indent="-622300"/>
            <a:r>
              <a:rPr lang="en-US" altLang="ja-JP" sz="16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6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めざす社会の姿</a:t>
            </a:r>
            <a:r>
              <a:rPr lang="en-US" altLang="ja-JP" sz="16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p>
          <a:p>
            <a:pPr marL="622300" indent="-622300"/>
            <a:r>
              <a:rPr lang="ja-JP" altLang="en-US" sz="16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① 府民の生活の質（</a:t>
            </a:r>
            <a:r>
              <a:rPr lang="en-US" altLang="ja-JP" sz="1600" dirty="0" err="1">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QoL</a:t>
            </a:r>
            <a:r>
              <a:rPr lang="ja-JP" altLang="en-US"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）を向上させつつ、社会保障や環境の基盤が持続可能な形</a:t>
            </a:r>
            <a:endParaRPr lang="en-US" altLang="ja-JP"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622300" indent="-622300"/>
            <a:r>
              <a:rPr lang="ja-JP" altLang="en-US"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で次世代に引き継がれている。</a:t>
            </a:r>
            <a:endParaRPr lang="en-US" altLang="ja-JP"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622300" indent="-355600"/>
            <a:endParaRPr lang="en-US" altLang="ja-JP"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622300" indent="-355600"/>
            <a:r>
              <a:rPr lang="ja-JP" altLang="en-US"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② 学びや活躍の機会の提供を通じ、多様な人材が社会の担い手として育まれ、全員</a:t>
            </a:r>
            <a:endParaRPr lang="en-US" altLang="ja-JP"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622300" indent="-355600"/>
            <a:r>
              <a:rPr lang="ja-JP" altLang="en-US"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参加型の社会が形成されている。</a:t>
            </a:r>
            <a:endParaRPr lang="en-US" altLang="ja-JP"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622300" indent="-355600"/>
            <a:endParaRPr lang="en-US" altLang="ja-JP"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622300" indent="-355600"/>
            <a:r>
              <a:rPr lang="ja-JP" altLang="en-US"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③ 生活と経済活動を支えるインフラについて、中長期を</a:t>
            </a:r>
            <a:r>
              <a:rPr lang="ja-JP" altLang="en-US" sz="16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見通し、最少の</a:t>
            </a:r>
            <a:r>
              <a:rPr lang="ja-JP" altLang="en-US"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経費で最適</a:t>
            </a:r>
            <a:endParaRPr lang="en-US" altLang="ja-JP"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622300" indent="-355600"/>
            <a:r>
              <a:rPr lang="ja-JP" altLang="en-US"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な設計運営が行われている。</a:t>
            </a:r>
          </a:p>
        </p:txBody>
      </p:sp>
      <p:sp>
        <p:nvSpPr>
          <p:cNvPr id="14" name="正方形/長方形 13"/>
          <p:cNvSpPr/>
          <p:nvPr/>
        </p:nvSpPr>
        <p:spPr>
          <a:xfrm>
            <a:off x="116504" y="4803248"/>
            <a:ext cx="9027495" cy="830997"/>
          </a:xfrm>
          <a:prstGeom prst="rect">
            <a:avLst/>
          </a:prstGeom>
          <a:noFill/>
        </p:spPr>
        <p:txBody>
          <a:bodyPr wrap="square">
            <a:spAutoFit/>
          </a:bodyPr>
          <a:lstStyle/>
          <a:p>
            <a:pPr marL="355600" lvl="0" indent="-355600"/>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　○　この「めざす社会の姿」を追求していくため、府は引き続き行財政改革推進プラン（案）</a:t>
            </a:r>
          </a:p>
          <a:p>
            <a:pPr marL="355600" lvl="0" indent="-355600"/>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   　に掲げた「組み換え（シフト）」と「強みを束ねる」を改革の視点に、「自律的で創造性</a:t>
            </a:r>
            <a:endParaRPr lang="en-US" altLang="ja-JP" sz="1600" dirty="0">
              <a:latin typeface="メイリオ" panose="020B0604030504040204" pitchFamily="50" charset="-128"/>
              <a:ea typeface="メイリオ" panose="020B0604030504040204" pitchFamily="50" charset="-128"/>
              <a:cs typeface="メイリオ" panose="020B0604030504040204" pitchFamily="50" charset="-128"/>
            </a:endParaRPr>
          </a:p>
          <a:p>
            <a:pPr marL="355600" lvl="0" indent="-355600"/>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　　を発揮する行財政運営体制の確立」に向け、取り組みます。</a:t>
            </a:r>
            <a:endParaRPr lang="en-US" altLang="ja-JP" sz="1600" dirty="0">
              <a:latin typeface="メイリオ" panose="020B0604030504040204" pitchFamily="50" charset="-128"/>
              <a:ea typeface="メイリオ" panose="020B0604030504040204" pitchFamily="50" charset="-128"/>
              <a:cs typeface="メイリオ" panose="020B0604030504040204" pitchFamily="50" charset="-128"/>
            </a:endParaRPr>
          </a:p>
        </p:txBody>
      </p:sp>
      <p:cxnSp>
        <p:nvCxnSpPr>
          <p:cNvPr id="9" name="直線コネクタ 8">
            <a:extLst>
              <a:ext uri="{FF2B5EF4-FFF2-40B4-BE49-F238E27FC236}">
                <a16:creationId xmlns:a16="http://schemas.microsoft.com/office/drawing/2014/main" id="{968C7E70-3474-44DC-B0DB-AB044695B4A0}"/>
              </a:ext>
            </a:extLst>
          </p:cNvPr>
          <p:cNvCxnSpPr/>
          <p:nvPr/>
        </p:nvCxnSpPr>
        <p:spPr>
          <a:xfrm>
            <a:off x="183873" y="683695"/>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2" name="スライド番号プレースホルダー 1">
            <a:extLst>
              <a:ext uri="{FF2B5EF4-FFF2-40B4-BE49-F238E27FC236}">
                <a16:creationId xmlns:a16="http://schemas.microsoft.com/office/drawing/2014/main" id="{29AFBB06-2C9D-4EFD-B64E-86831749798D}"/>
              </a:ext>
            </a:extLst>
          </p:cNvPr>
          <p:cNvSpPr>
            <a:spLocks noGrp="1"/>
          </p:cNvSpPr>
          <p:nvPr>
            <p:ph type="sldNum" sz="quarter" idx="12"/>
          </p:nvPr>
        </p:nvSpPr>
        <p:spPr/>
        <p:txBody>
          <a:bodyPr/>
          <a:lstStyle/>
          <a:p>
            <a:fld id="{7791D223-6A27-4327-8087-FA06212A7E85}" type="slidenum">
              <a:rPr lang="ja-JP" altLang="en-US" smtClean="0"/>
              <a:pPr/>
              <a:t>5</a:t>
            </a:fld>
            <a:endParaRPr lang="ja-JP" altLang="en-US" dirty="0"/>
          </a:p>
        </p:txBody>
      </p:sp>
    </p:spTree>
    <p:extLst>
      <p:ext uri="{BB962C8B-B14F-4D97-AF65-F5344CB8AC3E}">
        <p14:creationId xmlns:p14="http://schemas.microsoft.com/office/powerpoint/2010/main" val="39659637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1" y="278650"/>
            <a:ext cx="9133545" cy="369332"/>
          </a:xfrm>
          <a:prstGeom prst="rect">
            <a:avLst/>
          </a:prstGeom>
        </p:spPr>
        <p:txBody>
          <a:bodyPr wrap="square">
            <a:spAutoFit/>
          </a:bodyPr>
          <a:lstStyle/>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dirty="0">
                <a:latin typeface="Meiryo UI" panose="020B0604030504040204" pitchFamily="50" charset="-128"/>
                <a:ea typeface="Meiryo UI" panose="020B0604030504040204" pitchFamily="50" charset="-128"/>
                <a:cs typeface="Meiryo UI" panose="020B0604030504040204" pitchFamily="50" charset="-128"/>
              </a:rPr>
              <a:t>３</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）行動指針</a:t>
            </a:r>
            <a:endParaRPr lang="ja-JP" altLang="en-US"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0" name="正方形/長方形 49"/>
          <p:cNvSpPr/>
          <p:nvPr/>
        </p:nvSpPr>
        <p:spPr>
          <a:xfrm>
            <a:off x="116505" y="864005"/>
            <a:ext cx="8884800" cy="584775"/>
          </a:xfrm>
          <a:prstGeom prst="rect">
            <a:avLst/>
          </a:prstGeom>
          <a:noFill/>
        </p:spPr>
        <p:txBody>
          <a:bodyPr wrap="square">
            <a:spAutoFit/>
          </a:bodyPr>
          <a:lstStyle/>
          <a:p>
            <a:pPr marL="177800" lvl="0" indent="-177800"/>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　○  「自律的で創造性を発揮する行財政運営体制の確立」に向け、次の行動指針のもと、着実</a:t>
            </a:r>
            <a:endParaRPr lang="en-US" altLang="ja-JP" sz="1600" dirty="0">
              <a:latin typeface="メイリオ" panose="020B0604030504040204" pitchFamily="50" charset="-128"/>
              <a:ea typeface="メイリオ" panose="020B0604030504040204" pitchFamily="50" charset="-128"/>
              <a:cs typeface="メイリオ" panose="020B0604030504040204" pitchFamily="50" charset="-128"/>
            </a:endParaRPr>
          </a:p>
          <a:p>
            <a:pPr marL="177800" lvl="0" indent="-177800"/>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　　に成果を生み出していきます。</a:t>
            </a:r>
            <a:endParaRPr lang="en-US" altLang="ja-JP" sz="16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5" name="正方形/長方形 24"/>
          <p:cNvSpPr/>
          <p:nvPr/>
        </p:nvSpPr>
        <p:spPr>
          <a:xfrm>
            <a:off x="571172" y="2759943"/>
            <a:ext cx="8244000" cy="320601"/>
          </a:xfrm>
          <a:prstGeom prst="rect">
            <a:avLst/>
          </a:prstGeom>
        </p:spPr>
        <p:style>
          <a:lnRef idx="1">
            <a:schemeClr val="accent1"/>
          </a:lnRef>
          <a:fillRef idx="2">
            <a:schemeClr val="accent1"/>
          </a:fillRef>
          <a:effectRef idx="1">
            <a:schemeClr val="accent1"/>
          </a:effectRef>
          <a:fontRef idx="minor">
            <a:schemeClr val="dk1"/>
          </a:fontRef>
        </p:style>
        <p:txBody>
          <a:bodyPr wrap="square" lIns="72000" tIns="0" rIns="72000" bIns="0">
            <a:spAutoFit/>
          </a:bodyPr>
          <a:lstStyle/>
          <a:p>
            <a:pPr>
              <a:lnSpc>
                <a:spcPts val="2500"/>
              </a:lnSpc>
              <a:tabLst>
                <a:tab pos="266700" algn="l"/>
              </a:tabLst>
            </a:pPr>
            <a:r>
              <a:rPr lang="ja-JP" altLang="en-US" sz="16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② 選　択　</a:t>
            </a:r>
            <a:r>
              <a:rPr lang="ja-JP" altLang="en-US" sz="1400" b="1" spc="-3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～多様なプレーヤーを束ね、より良い道筋を見出す</a:t>
            </a:r>
            <a:endParaRPr lang="ja-JP" altLang="en-US" sz="1600" b="1" spc="-3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6" name="正方形/長方形 25"/>
          <p:cNvSpPr/>
          <p:nvPr/>
        </p:nvSpPr>
        <p:spPr>
          <a:xfrm>
            <a:off x="571172" y="1733010"/>
            <a:ext cx="8244000" cy="320601"/>
          </a:xfrm>
          <a:prstGeom prst="rect">
            <a:avLst/>
          </a:prstGeom>
        </p:spPr>
        <p:style>
          <a:lnRef idx="1">
            <a:schemeClr val="accent1"/>
          </a:lnRef>
          <a:fillRef idx="2">
            <a:schemeClr val="accent1"/>
          </a:fillRef>
          <a:effectRef idx="1">
            <a:schemeClr val="accent1"/>
          </a:effectRef>
          <a:fontRef idx="minor">
            <a:schemeClr val="dk1"/>
          </a:fontRef>
        </p:style>
        <p:txBody>
          <a:bodyPr wrap="square" lIns="72000" tIns="0" rIns="72000" bIns="0">
            <a:spAutoFit/>
          </a:bodyPr>
          <a:lstStyle/>
          <a:p>
            <a:pPr>
              <a:lnSpc>
                <a:spcPts val="2500"/>
              </a:lnSpc>
              <a:tabLst>
                <a:tab pos="266700" algn="l"/>
              </a:tabLst>
            </a:pPr>
            <a:r>
              <a:rPr lang="ja-JP" altLang="en-US" sz="1600" b="1" spc="-5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① 発　見　</a:t>
            </a:r>
            <a:r>
              <a:rPr lang="ja-JP" altLang="en-US" sz="1400" b="1" spc="-5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～多様な「知」と交わり、新たな「気づき」を得る</a:t>
            </a:r>
          </a:p>
        </p:txBody>
      </p:sp>
      <p:sp>
        <p:nvSpPr>
          <p:cNvPr id="27" name="正方形/長方形 26"/>
          <p:cNvSpPr/>
          <p:nvPr/>
        </p:nvSpPr>
        <p:spPr>
          <a:xfrm>
            <a:off x="735444" y="3144887"/>
            <a:ext cx="8009850" cy="523220"/>
          </a:xfrm>
          <a:prstGeom prst="rect">
            <a:avLst/>
          </a:prstGeom>
          <a:noFill/>
        </p:spPr>
        <p:txBody>
          <a:bodyPr wrap="square">
            <a:spAutoFit/>
          </a:bodyPr>
          <a:lstStyle/>
          <a:p>
            <a:pPr>
              <a:tabLst>
                <a:tab pos="266700" algn="l"/>
              </a:tabLst>
            </a:pP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様々な社会課題解決に臨む多様なプレーヤーを束ねる「起点」となり、社会全体としてより最適な解決方法を選択する。</a:t>
            </a:r>
            <a:endParaRPr lang="en-US" altLang="ja-JP" sz="14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8" name="正方形/長方形 27"/>
          <p:cNvSpPr/>
          <p:nvPr/>
        </p:nvSpPr>
        <p:spPr>
          <a:xfrm>
            <a:off x="735444" y="2140695"/>
            <a:ext cx="8046889" cy="523220"/>
          </a:xfrm>
          <a:prstGeom prst="rect">
            <a:avLst/>
          </a:prstGeom>
          <a:noFill/>
        </p:spPr>
        <p:txBody>
          <a:bodyPr wrap="square">
            <a:spAutoFit/>
          </a:bodyPr>
          <a:lstStyle/>
          <a:p>
            <a:pPr>
              <a:tabLst>
                <a:tab pos="266700" algn="l"/>
              </a:tabLst>
            </a:pP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外部の多様な価値観・アイデア・テクノロジーとの積極的な交流を通じ、課題の発見や解決に向けた新たな「気づき」が生まれやすい環境をつくる。</a:t>
            </a:r>
          </a:p>
        </p:txBody>
      </p:sp>
      <p:sp>
        <p:nvSpPr>
          <p:cNvPr id="29" name="正方形/長方形 28"/>
          <p:cNvSpPr/>
          <p:nvPr/>
        </p:nvSpPr>
        <p:spPr>
          <a:xfrm>
            <a:off x="571172" y="3786877"/>
            <a:ext cx="8244000" cy="302006"/>
          </a:xfrm>
          <a:prstGeom prst="rect">
            <a:avLst/>
          </a:prstGeom>
        </p:spPr>
        <p:style>
          <a:lnRef idx="1">
            <a:schemeClr val="accent1"/>
          </a:lnRef>
          <a:fillRef idx="2">
            <a:schemeClr val="accent1"/>
          </a:fillRef>
          <a:effectRef idx="1">
            <a:schemeClr val="accent1"/>
          </a:effectRef>
          <a:fontRef idx="minor">
            <a:schemeClr val="dk1"/>
          </a:fontRef>
        </p:style>
        <p:txBody>
          <a:bodyPr wrap="square" lIns="72000" tIns="0" rIns="72000" bIns="0">
            <a:spAutoFit/>
          </a:bodyPr>
          <a:lstStyle/>
          <a:p>
            <a:pPr>
              <a:lnSpc>
                <a:spcPts val="2500"/>
              </a:lnSpc>
              <a:tabLst>
                <a:tab pos="266700" algn="l"/>
              </a:tabLst>
            </a:pPr>
            <a:r>
              <a:rPr lang="ja-JP" altLang="en-US" sz="16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③ 実　践　</a:t>
            </a:r>
            <a:r>
              <a:rPr lang="ja-JP" altLang="en-US" sz="14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～固定観念に捉われず、新しい取組みに挑戦する</a:t>
            </a:r>
          </a:p>
        </p:txBody>
      </p:sp>
      <p:sp>
        <p:nvSpPr>
          <p:cNvPr id="30" name="正方形/長方形 29"/>
          <p:cNvSpPr/>
          <p:nvPr/>
        </p:nvSpPr>
        <p:spPr>
          <a:xfrm>
            <a:off x="735444" y="4149080"/>
            <a:ext cx="7981938" cy="523220"/>
          </a:xfrm>
          <a:prstGeom prst="rect">
            <a:avLst/>
          </a:prstGeom>
          <a:noFill/>
        </p:spPr>
        <p:txBody>
          <a:bodyPr wrap="square">
            <a:spAutoFit/>
          </a:bodyPr>
          <a:lstStyle/>
          <a:p>
            <a:pPr>
              <a:tabLst>
                <a:tab pos="449263" algn="l"/>
              </a:tabLst>
            </a:pPr>
            <a:r>
              <a:rPr lang="ja-JP" altLang="en-US" sz="1400" spc="-50" dirty="0">
                <a:latin typeface="メイリオ" panose="020B0604030504040204" pitchFamily="50" charset="-128"/>
                <a:ea typeface="メイリオ" panose="020B0604030504040204" pitchFamily="50" charset="-128"/>
                <a:cs typeface="メイリオ" panose="020B0604030504040204" pitchFamily="50" charset="-128"/>
              </a:rPr>
              <a:t>社会のあり方や府民ニーズの変化を見据え、様々な技術を柔軟に取り入れながら、従来の発想や手法に捉われない最適な解決方法を大胆に実践する。</a:t>
            </a:r>
          </a:p>
        </p:txBody>
      </p:sp>
      <p:sp>
        <p:nvSpPr>
          <p:cNvPr id="19" name="ホームベース 18"/>
          <p:cNvSpPr/>
          <p:nvPr/>
        </p:nvSpPr>
        <p:spPr>
          <a:xfrm>
            <a:off x="570638" y="5117523"/>
            <a:ext cx="8411852" cy="1596842"/>
          </a:xfrm>
          <a:prstGeom prst="homePlate">
            <a:avLst>
              <a:gd name="adj" fmla="val 23745"/>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21" name="タイトル 1"/>
          <p:cNvSpPr txBox="1">
            <a:spLocks/>
          </p:cNvSpPr>
          <p:nvPr/>
        </p:nvSpPr>
        <p:spPr>
          <a:xfrm>
            <a:off x="701570" y="4959170"/>
            <a:ext cx="1485165" cy="271862"/>
          </a:xfrm>
          <a:prstGeom prst="rect">
            <a:avLst/>
          </a:prstGeom>
          <a:solidFill>
            <a:schemeClr val="bg1">
              <a:lumMod val="85000"/>
            </a:schemeClr>
          </a:solidFill>
          <a:ln>
            <a:noFill/>
          </a:ln>
          <a:scene3d>
            <a:camera prst="orthographicFront"/>
            <a:lightRig rig="threePt" dir="t"/>
          </a:scene3d>
          <a:sp3d>
            <a:bevelT/>
          </a:sp3d>
        </p:spPr>
        <p:txBody>
          <a:bodyPr anchor="ctr" anchorCtr="0">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改革の継承と深化</a:t>
            </a:r>
          </a:p>
        </p:txBody>
      </p:sp>
      <p:grpSp>
        <p:nvGrpSpPr>
          <p:cNvPr id="22" name="グループ化 21"/>
          <p:cNvGrpSpPr/>
          <p:nvPr/>
        </p:nvGrpSpPr>
        <p:grpSpPr>
          <a:xfrm>
            <a:off x="1030500" y="5272694"/>
            <a:ext cx="7826787" cy="1351661"/>
            <a:chOff x="-94625" y="513468"/>
            <a:chExt cx="7826787" cy="1351661"/>
          </a:xfrm>
        </p:grpSpPr>
        <p:sp>
          <p:nvSpPr>
            <p:cNvPr id="23" name="山形 22"/>
            <p:cNvSpPr/>
            <p:nvPr/>
          </p:nvSpPr>
          <p:spPr>
            <a:xfrm>
              <a:off x="-94625" y="516715"/>
              <a:ext cx="3496495" cy="1348414"/>
            </a:xfrm>
            <a:prstGeom prst="chevron">
              <a:avLst>
                <a:gd name="adj" fmla="val 24898"/>
              </a:avLst>
            </a:prstGeom>
            <a:solidFill>
              <a:schemeClr val="bg1">
                <a:lumMod val="7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4" name="テキスト ボックス 23"/>
            <p:cNvSpPr txBox="1"/>
            <p:nvPr/>
          </p:nvSpPr>
          <p:spPr>
            <a:xfrm>
              <a:off x="376896" y="571211"/>
              <a:ext cx="2553451" cy="328936"/>
            </a:xfrm>
            <a:prstGeom prst="rect">
              <a:avLst/>
            </a:prstGeom>
            <a:noFill/>
          </p:spPr>
          <p:txBody>
            <a:bodyPr wrap="square" rtlCol="0">
              <a:spAutoFit/>
            </a:bodyPr>
            <a:lstStyle/>
            <a:p>
              <a:pPr>
                <a:lnSpc>
                  <a:spcPts val="900"/>
                </a:lnSpc>
              </a:pPr>
              <a:r>
                <a:rPr kumimoji="1" lang="en-US" altLang="ja-JP" sz="900" b="1" dirty="0">
                  <a:latin typeface="メイリオ" panose="020B0604030504040204" pitchFamily="50" charset="-128"/>
                  <a:ea typeface="メイリオ" panose="020B0604030504040204" pitchFamily="50" charset="-128"/>
                  <a:cs typeface="メイリオ" panose="020B0604030504040204" pitchFamily="50" charset="-128"/>
                </a:rPr>
                <a:t>H27</a:t>
              </a:r>
              <a:r>
                <a:rPr kumimoji="1" lang="ja-JP" altLang="en-US" sz="900" b="1" dirty="0">
                  <a:latin typeface="メイリオ" panose="020B0604030504040204" pitchFamily="50" charset="-128"/>
                  <a:ea typeface="メイリオ" panose="020B0604030504040204" pitchFamily="50" charset="-128"/>
                  <a:cs typeface="メイリオ" panose="020B0604030504040204" pitchFamily="50" charset="-128"/>
                </a:rPr>
                <a:t>～</a:t>
              </a:r>
              <a:r>
                <a:rPr kumimoji="1" lang="en-US" altLang="ja-JP" sz="900" b="1" dirty="0">
                  <a:latin typeface="メイリオ" panose="020B0604030504040204" pitchFamily="50" charset="-128"/>
                  <a:ea typeface="メイリオ" panose="020B0604030504040204" pitchFamily="50" charset="-128"/>
                  <a:cs typeface="メイリオ" panose="020B0604030504040204" pitchFamily="50" charset="-128"/>
                </a:rPr>
                <a:t>H29</a:t>
              </a:r>
              <a:r>
                <a:rPr kumimoji="1" lang="ja-JP" altLang="en-US" sz="900" b="1" dirty="0">
                  <a:latin typeface="メイリオ" panose="020B0604030504040204" pitchFamily="50" charset="-128"/>
                  <a:ea typeface="メイリオ" panose="020B0604030504040204" pitchFamily="50" charset="-128"/>
                  <a:cs typeface="メイリオ" panose="020B0604030504040204" pitchFamily="50" charset="-128"/>
                </a:rPr>
                <a:t>　</a:t>
              </a:r>
              <a:endParaRPr kumimoji="1" lang="en-US" altLang="ja-JP" sz="900" b="1" dirty="0">
                <a:latin typeface="メイリオ" panose="020B0604030504040204" pitchFamily="50" charset="-128"/>
                <a:ea typeface="メイリオ" panose="020B0604030504040204" pitchFamily="50" charset="-128"/>
                <a:cs typeface="メイリオ" panose="020B0604030504040204" pitchFamily="50" charset="-128"/>
              </a:endParaRPr>
            </a:p>
            <a:p>
              <a:pPr>
                <a:lnSpc>
                  <a:spcPts val="900"/>
                </a:lnSpc>
              </a:pPr>
              <a:r>
                <a:rPr lang="en-US" altLang="ja-JP" sz="900" b="1"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900" b="1" dirty="0">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900" b="1"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900" b="1" dirty="0">
                  <a:latin typeface="メイリオ" panose="020B0604030504040204" pitchFamily="50" charset="-128"/>
                  <a:ea typeface="メイリオ" panose="020B0604030504040204" pitchFamily="50" charset="-128"/>
                  <a:cs typeface="メイリオ" panose="020B0604030504040204" pitchFamily="50" charset="-128"/>
                </a:rPr>
                <a:t>行財政改革推進プラン（案）</a:t>
              </a:r>
              <a:endParaRPr kumimoji="1" lang="ja-JP" altLang="en-US" sz="900"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1" name="山形 30"/>
            <p:cNvSpPr/>
            <p:nvPr/>
          </p:nvSpPr>
          <p:spPr>
            <a:xfrm>
              <a:off x="3176844" y="513468"/>
              <a:ext cx="4265573" cy="1348414"/>
            </a:xfrm>
            <a:prstGeom prst="chevron">
              <a:avLst>
                <a:gd name="adj" fmla="val 24865"/>
              </a:avLst>
            </a:prstGeom>
            <a:solidFill>
              <a:schemeClr val="bg1">
                <a:lumMod val="7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2" name="テキスト ボックス 31"/>
            <p:cNvSpPr txBox="1"/>
            <p:nvPr/>
          </p:nvSpPr>
          <p:spPr>
            <a:xfrm>
              <a:off x="3489819" y="593953"/>
              <a:ext cx="4242343" cy="477054"/>
            </a:xfrm>
            <a:prstGeom prst="rect">
              <a:avLst/>
            </a:prstGeom>
            <a:noFill/>
          </p:spPr>
          <p:txBody>
            <a:bodyPr wrap="square" rtlCol="0">
              <a:spAutoFit/>
            </a:bodyPr>
            <a:lstStyle/>
            <a:p>
              <a:pPr>
                <a:lnSpc>
                  <a:spcPts val="1000"/>
                </a:lnSpc>
              </a:pPr>
              <a:r>
                <a:rPr kumimoji="1" lang="en-US" altLang="ja-JP" sz="900" b="1" dirty="0">
                  <a:latin typeface="メイリオ" panose="020B0604030504040204" pitchFamily="50" charset="-128"/>
                  <a:ea typeface="メイリオ" panose="020B0604030504040204" pitchFamily="50" charset="-128"/>
                  <a:cs typeface="メイリオ" panose="020B0604030504040204" pitchFamily="50" charset="-128"/>
                </a:rPr>
                <a:t>H30</a:t>
              </a:r>
              <a:r>
                <a:rPr kumimoji="1" lang="ja-JP" altLang="en-US" sz="900" b="1"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900" b="1" dirty="0">
                  <a:latin typeface="メイリオ" panose="020B0604030504040204" pitchFamily="50" charset="-128"/>
                  <a:ea typeface="メイリオ" panose="020B0604030504040204" pitchFamily="50" charset="-128"/>
                  <a:cs typeface="メイリオ" panose="020B0604030504040204" pitchFamily="50" charset="-128"/>
                </a:rPr>
                <a:t>行政経営の取組み」</a:t>
              </a:r>
              <a:endParaRPr lang="en-US" altLang="ja-JP" sz="900" b="1" dirty="0">
                <a:latin typeface="メイリオ" panose="020B0604030504040204" pitchFamily="50" charset="-128"/>
                <a:ea typeface="メイリオ" panose="020B0604030504040204" pitchFamily="50" charset="-128"/>
                <a:cs typeface="メイリオ" panose="020B0604030504040204" pitchFamily="50" charset="-128"/>
              </a:endParaRPr>
            </a:p>
            <a:p>
              <a:pPr>
                <a:lnSpc>
                  <a:spcPts val="1000"/>
                </a:lnSpc>
              </a:pPr>
              <a:r>
                <a:rPr lang="ja-JP" altLang="en-US" sz="900" b="1" dirty="0">
                  <a:latin typeface="メイリオ" panose="020B0604030504040204" pitchFamily="50" charset="-128"/>
                  <a:ea typeface="メイリオ" panose="020B0604030504040204" pitchFamily="50" charset="-128"/>
                  <a:cs typeface="メイリオ" panose="020B0604030504040204" pitchFamily="50" charset="-128"/>
                </a:rPr>
                <a:t>中長期的な視点も持ちつつ、単年度の取組みとして、毎年２月公表</a:t>
              </a:r>
            </a:p>
            <a:p>
              <a:pPr>
                <a:lnSpc>
                  <a:spcPts val="1000"/>
                </a:lnSpc>
              </a:pPr>
              <a:endParaRPr kumimoji="1" lang="ja-JP" altLang="en-US" sz="900"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3" name="右矢印 32"/>
            <p:cNvSpPr/>
            <p:nvPr/>
          </p:nvSpPr>
          <p:spPr>
            <a:xfrm>
              <a:off x="535445" y="828083"/>
              <a:ext cx="2553451" cy="496986"/>
            </a:xfrm>
            <a:prstGeom prst="rightArrow">
              <a:avLst>
                <a:gd name="adj1" fmla="val 73281"/>
                <a:gd name="adj2" fmla="val 47811"/>
              </a:avLst>
            </a:prstGeom>
            <a:solidFill>
              <a:schemeClr val="accent3">
                <a:lumMod val="40000"/>
                <a:lumOff val="60000"/>
              </a:schemeClr>
            </a:solidFill>
            <a:ln w="19050">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36000" rIns="0" rtlCol="0" anchor="ctr"/>
            <a:lstStyle/>
            <a:p>
              <a:pPr algn="ctr"/>
              <a:r>
                <a:rPr lang="ja-JP" altLang="en-US" sz="10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新たな発想・視点からの行政展開</a:t>
              </a:r>
              <a:endParaRPr lang="en-US" altLang="ja-JP" sz="10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10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自律的な行財政マネジメント</a:t>
              </a:r>
              <a:endParaRPr kumimoji="1" lang="ja-JP" altLang="en-US" sz="10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4" name="右矢印 33"/>
            <p:cNvSpPr/>
            <p:nvPr/>
          </p:nvSpPr>
          <p:spPr>
            <a:xfrm>
              <a:off x="535445" y="1310317"/>
              <a:ext cx="2553451" cy="498771"/>
            </a:xfrm>
            <a:prstGeom prst="rightArrow">
              <a:avLst>
                <a:gd name="adj1" fmla="val 69048"/>
                <a:gd name="adj2" fmla="val 50000"/>
              </a:avLst>
            </a:prstGeom>
            <a:solidFill>
              <a:schemeClr val="accent3">
                <a:lumMod val="40000"/>
                <a:lumOff val="60000"/>
              </a:schemeClr>
            </a:solidFill>
            <a:ln w="19050">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36000" rIns="0" rtlCol="0" anchor="ctr"/>
            <a:lstStyle/>
            <a:p>
              <a:pPr algn="ctr"/>
              <a:r>
                <a:rPr lang="ja-JP" altLang="en-US" sz="10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持続可能で安定的な財政運営の実現</a:t>
              </a:r>
            </a:p>
          </p:txBody>
        </p:sp>
        <p:sp>
          <p:nvSpPr>
            <p:cNvPr id="35" name="右矢印 34"/>
            <p:cNvSpPr/>
            <p:nvPr/>
          </p:nvSpPr>
          <p:spPr>
            <a:xfrm>
              <a:off x="3586250" y="875019"/>
              <a:ext cx="3326009" cy="468817"/>
            </a:xfrm>
            <a:prstGeom prst="rightArrow">
              <a:avLst>
                <a:gd name="adj1" fmla="val 73281"/>
                <a:gd name="adj2" fmla="val 47811"/>
              </a:avLst>
            </a:prstGeom>
            <a:solidFill>
              <a:schemeClr val="accent3">
                <a:lumMod val="40000"/>
                <a:lumOff val="60000"/>
              </a:schemeClr>
            </a:solidFill>
            <a:ln w="19050">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36000" rIns="0" rtlCol="0" anchor="ctr"/>
            <a:lstStyle/>
            <a:p>
              <a:pPr algn="ctr"/>
              <a:r>
                <a:rPr lang="ja-JP" altLang="en-US" sz="10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新たな行政経営の取組み</a:t>
              </a:r>
            </a:p>
          </p:txBody>
        </p:sp>
        <p:sp>
          <p:nvSpPr>
            <p:cNvPr id="36" name="右矢印 35"/>
            <p:cNvSpPr/>
            <p:nvPr/>
          </p:nvSpPr>
          <p:spPr>
            <a:xfrm>
              <a:off x="3586252" y="1325069"/>
              <a:ext cx="3326008" cy="498771"/>
            </a:xfrm>
            <a:prstGeom prst="rightArrow">
              <a:avLst>
                <a:gd name="adj1" fmla="val 69048"/>
                <a:gd name="adj2" fmla="val 50000"/>
              </a:avLst>
            </a:prstGeom>
            <a:solidFill>
              <a:schemeClr val="accent3">
                <a:lumMod val="40000"/>
                <a:lumOff val="60000"/>
              </a:schemeClr>
            </a:solidFill>
            <a:ln w="19050">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36000" rIns="0" rtlCol="0" anchor="ctr"/>
            <a:lstStyle/>
            <a:p>
              <a:pPr algn="ctr"/>
              <a:r>
                <a:rPr lang="ja-JP" altLang="en-US" sz="10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健全で規律ある行財政運営</a:t>
              </a:r>
            </a:p>
          </p:txBody>
        </p:sp>
      </p:grpSp>
      <p:cxnSp>
        <p:nvCxnSpPr>
          <p:cNvPr id="37" name="直線コネクタ 36">
            <a:extLst>
              <a:ext uri="{FF2B5EF4-FFF2-40B4-BE49-F238E27FC236}">
                <a16:creationId xmlns:a16="http://schemas.microsoft.com/office/drawing/2014/main" id="{D6FFEE0E-E8EF-4D16-B1A1-CC8EDC60AAA6}"/>
              </a:ext>
            </a:extLst>
          </p:cNvPr>
          <p:cNvCxnSpPr/>
          <p:nvPr/>
        </p:nvCxnSpPr>
        <p:spPr>
          <a:xfrm>
            <a:off x="183873" y="683695"/>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2" name="スライド番号プレースホルダー 1">
            <a:extLst>
              <a:ext uri="{FF2B5EF4-FFF2-40B4-BE49-F238E27FC236}">
                <a16:creationId xmlns:a16="http://schemas.microsoft.com/office/drawing/2014/main" id="{6A5AE87D-A549-4E33-90A6-482110FF221E}"/>
              </a:ext>
            </a:extLst>
          </p:cNvPr>
          <p:cNvSpPr>
            <a:spLocks noGrp="1"/>
          </p:cNvSpPr>
          <p:nvPr>
            <p:ph type="sldNum" sz="quarter" idx="12"/>
          </p:nvPr>
        </p:nvSpPr>
        <p:spPr/>
        <p:txBody>
          <a:bodyPr/>
          <a:lstStyle/>
          <a:p>
            <a:fld id="{7791D223-6A27-4327-8087-FA06212A7E85}" type="slidenum">
              <a:rPr lang="ja-JP" altLang="en-US" smtClean="0"/>
              <a:pPr/>
              <a:t>6</a:t>
            </a:fld>
            <a:endParaRPr lang="ja-JP" altLang="en-US" dirty="0"/>
          </a:p>
        </p:txBody>
      </p:sp>
    </p:spTree>
    <p:extLst>
      <p:ext uri="{BB962C8B-B14F-4D97-AF65-F5344CB8AC3E}">
        <p14:creationId xmlns:p14="http://schemas.microsoft.com/office/powerpoint/2010/main" val="29802516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直線コネクタ 7"/>
          <p:cNvCxnSpPr/>
          <p:nvPr/>
        </p:nvCxnSpPr>
        <p:spPr>
          <a:xfrm>
            <a:off x="971600" y="1538790"/>
            <a:ext cx="7200800" cy="0"/>
          </a:xfrm>
          <a:prstGeom prst="line">
            <a:avLst/>
          </a:prstGeom>
        </p:spPr>
        <p:style>
          <a:lnRef idx="3">
            <a:schemeClr val="accent1"/>
          </a:lnRef>
          <a:fillRef idx="0">
            <a:schemeClr val="accent1"/>
          </a:fillRef>
          <a:effectRef idx="2">
            <a:schemeClr val="accent1"/>
          </a:effectRef>
          <a:fontRef idx="minor">
            <a:schemeClr val="tx1"/>
          </a:fontRef>
        </p:style>
      </p:cxnSp>
      <p:sp>
        <p:nvSpPr>
          <p:cNvPr id="4" name="正方形/長方形 3"/>
          <p:cNvSpPr/>
          <p:nvPr/>
        </p:nvSpPr>
        <p:spPr>
          <a:xfrm>
            <a:off x="969495" y="1673807"/>
            <a:ext cx="7200800" cy="1685077"/>
          </a:xfrm>
          <a:prstGeom prst="rect">
            <a:avLst/>
          </a:prstGeom>
        </p:spPr>
        <p:txBody>
          <a:bodyPr wrap="square" numCol="1">
            <a:spAutoFit/>
          </a:bodyPr>
          <a:lstStyle/>
          <a:p>
            <a:pPr defTabSz="647700">
              <a:lnSpc>
                <a:spcPct val="200000"/>
              </a:lnSpc>
              <a:spcBef>
                <a:spcPct val="0"/>
              </a:spcBef>
              <a:tabLst>
                <a:tab pos="8256588" algn="r"/>
              </a:tabLst>
              <a:defRPr/>
            </a:pPr>
            <a:r>
              <a:rPr lang="ja-JP" altLang="en-US" dirty="0">
                <a:latin typeface="メイリオ" panose="020B0604030504040204" pitchFamily="50" charset="-128"/>
                <a:ea typeface="メイリオ" panose="020B0604030504040204" pitchFamily="50" charset="-128"/>
                <a:cs typeface="Meiryo UI" panose="020B0604030504040204" pitchFamily="50" charset="-128"/>
              </a:rPr>
              <a:t>（１）行政</a:t>
            </a:r>
            <a:r>
              <a:rPr lang="en-US" altLang="ja-JP" dirty="0">
                <a:latin typeface="メイリオ" panose="020B0604030504040204" pitchFamily="50" charset="-128"/>
                <a:ea typeface="メイリオ" panose="020B0604030504040204" pitchFamily="50" charset="-128"/>
                <a:cs typeface="Meiryo UI" panose="020B0604030504040204" pitchFamily="50" charset="-128"/>
              </a:rPr>
              <a:t>DX</a:t>
            </a:r>
            <a:r>
              <a:rPr lang="ja-JP" altLang="en-US" sz="2000" baseline="30000" dirty="0">
                <a:latin typeface="メイリオ" panose="020B0604030504040204" pitchFamily="50" charset="-128"/>
                <a:ea typeface="メイリオ" panose="020B0604030504040204" pitchFamily="50" charset="-128"/>
                <a:cs typeface="Meiryo UI" panose="020B0604030504040204" pitchFamily="50" charset="-128"/>
              </a:rPr>
              <a:t>*</a:t>
            </a:r>
            <a:r>
              <a:rPr lang="en-US" altLang="ja-JP" sz="2000" baseline="30000" dirty="0">
                <a:latin typeface="メイリオ" panose="020B0604030504040204" pitchFamily="50" charset="-128"/>
                <a:ea typeface="メイリオ" panose="020B0604030504040204" pitchFamily="50" charset="-128"/>
                <a:cs typeface="Meiryo UI" panose="020B0604030504040204" pitchFamily="50" charset="-128"/>
              </a:rPr>
              <a:t>2</a:t>
            </a:r>
            <a:r>
              <a:rPr lang="ja-JP" altLang="en-US" dirty="0">
                <a:latin typeface="メイリオ" panose="020B0604030504040204" pitchFamily="50" charset="-128"/>
                <a:ea typeface="メイリオ" panose="020B0604030504040204" pitchFamily="50" charset="-128"/>
                <a:cs typeface="Meiryo UI" panose="020B0604030504040204" pitchFamily="50" charset="-128"/>
              </a:rPr>
              <a:t>の実現に向けた取組み</a:t>
            </a:r>
            <a:endParaRPr lang="en-US" altLang="ja-JP" dirty="0">
              <a:latin typeface="メイリオ" panose="020B0604030504040204" pitchFamily="50" charset="-128"/>
              <a:ea typeface="メイリオ" panose="020B0604030504040204" pitchFamily="50" charset="-128"/>
              <a:cs typeface="Meiryo UI" panose="020B0604030504040204" pitchFamily="50" charset="-128"/>
            </a:endParaRPr>
          </a:p>
          <a:p>
            <a:pPr defTabSz="647700">
              <a:lnSpc>
                <a:spcPct val="200000"/>
              </a:lnSpc>
              <a:spcBef>
                <a:spcPct val="0"/>
              </a:spcBef>
              <a:tabLst>
                <a:tab pos="8256588" algn="r"/>
              </a:tabLst>
              <a:defRPr/>
            </a:pPr>
            <a:r>
              <a:rPr lang="ja-JP" altLang="en-US" dirty="0">
                <a:latin typeface="メイリオ" panose="020B0604030504040204" pitchFamily="50" charset="-128"/>
                <a:ea typeface="メイリオ" panose="020B0604030504040204" pitchFamily="50" charset="-128"/>
                <a:cs typeface="Meiryo UI" panose="020B0604030504040204" pitchFamily="50" charset="-128"/>
              </a:rPr>
              <a:t>（２）より幅広い共創の仕組みづくり</a:t>
            </a:r>
            <a:endParaRPr lang="en-US" altLang="ja-JP" dirty="0">
              <a:latin typeface="メイリオ" panose="020B0604030504040204" pitchFamily="50" charset="-128"/>
              <a:ea typeface="メイリオ" panose="020B0604030504040204" pitchFamily="50" charset="-128"/>
              <a:cs typeface="Meiryo UI" panose="020B0604030504040204" pitchFamily="50" charset="-128"/>
            </a:endParaRPr>
          </a:p>
          <a:p>
            <a:pPr defTabSz="647700">
              <a:lnSpc>
                <a:spcPct val="200000"/>
              </a:lnSpc>
              <a:spcBef>
                <a:spcPct val="0"/>
              </a:spcBef>
              <a:tabLst>
                <a:tab pos="8256588" algn="r"/>
              </a:tabLst>
              <a:defRPr/>
            </a:pPr>
            <a:r>
              <a:rPr lang="ja-JP" altLang="en-US" dirty="0">
                <a:latin typeface="メイリオ" panose="020B0604030504040204" pitchFamily="50" charset="-128"/>
                <a:ea typeface="メイリオ" panose="020B0604030504040204" pitchFamily="50" charset="-128"/>
                <a:cs typeface="Meiryo UI" panose="020B0604030504040204" pitchFamily="50" charset="-128"/>
              </a:rPr>
              <a:t>（３）働き方改革</a:t>
            </a:r>
            <a:endParaRPr lang="en-US" altLang="ja-JP" dirty="0">
              <a:latin typeface="メイリオ" panose="020B0604030504040204" pitchFamily="50" charset="-128"/>
              <a:ea typeface="メイリオ" panose="020B0604030504040204" pitchFamily="50" charset="-128"/>
              <a:cs typeface="Meiryo UI" panose="020B0604030504040204" pitchFamily="50" charset="-128"/>
            </a:endParaRPr>
          </a:p>
        </p:txBody>
      </p:sp>
      <p:sp>
        <p:nvSpPr>
          <p:cNvPr id="9" name="テキスト ボックス 8"/>
          <p:cNvSpPr txBox="1"/>
          <p:nvPr/>
        </p:nvSpPr>
        <p:spPr>
          <a:xfrm>
            <a:off x="881590" y="1015570"/>
            <a:ext cx="8020792" cy="523220"/>
          </a:xfrm>
          <a:prstGeom prst="rect">
            <a:avLst/>
          </a:prstGeom>
          <a:noFill/>
        </p:spPr>
        <p:txBody>
          <a:bodyPr wrap="square" rtlCol="0">
            <a:spAutoFit/>
          </a:bodyPr>
          <a:lstStyle/>
          <a:p>
            <a:r>
              <a:rPr lang="ja-JP" altLang="en-US" sz="2800" dirty="0">
                <a:latin typeface="メイリオ" panose="020B0604030504040204" pitchFamily="50" charset="-128"/>
                <a:ea typeface="メイリオ" panose="020B0604030504040204" pitchFamily="50" charset="-128"/>
                <a:cs typeface="Meiryo UI" panose="020B0604030504040204" pitchFamily="50" charset="-128"/>
              </a:rPr>
              <a:t>２　新たな行政経営の取組み</a:t>
            </a:r>
            <a:endParaRPr lang="en-US" altLang="ja-JP" sz="2800" dirty="0">
              <a:latin typeface="メイリオ" panose="020B0604030504040204" pitchFamily="50" charset="-128"/>
              <a:ea typeface="メイリオ" panose="020B0604030504040204" pitchFamily="50" charset="-128"/>
              <a:cs typeface="Meiryo UI" panose="020B0604030504040204" pitchFamily="50" charset="-128"/>
            </a:endParaRPr>
          </a:p>
        </p:txBody>
      </p:sp>
      <p:sp>
        <p:nvSpPr>
          <p:cNvPr id="7" name="テキスト ボックス 6"/>
          <p:cNvSpPr txBox="1"/>
          <p:nvPr/>
        </p:nvSpPr>
        <p:spPr>
          <a:xfrm>
            <a:off x="260286" y="6493580"/>
            <a:ext cx="6339670" cy="364420"/>
          </a:xfrm>
          <a:prstGeom prst="rect">
            <a:avLst/>
          </a:prstGeom>
          <a:noFill/>
          <a:ln>
            <a:noFill/>
          </a:ln>
        </p:spPr>
        <p:txBody>
          <a:bodyPr wrap="none" rtlCol="0">
            <a:noAutofit/>
          </a:bodyPr>
          <a:lstStyle/>
          <a:p>
            <a:pPr lvl="0">
              <a:defRPr/>
            </a:pPr>
            <a:r>
              <a:rPr lang="en-US" altLang="ja-JP" sz="800" dirty="0">
                <a:latin typeface="メイリオ" panose="020B0604030504040204" pitchFamily="50" charset="-128"/>
                <a:ea typeface="メイリオ" panose="020B0604030504040204" pitchFamily="50" charset="-128"/>
                <a:cs typeface="メイリオ" panose="020B0604030504040204" pitchFamily="50" charset="-128"/>
              </a:rPr>
              <a:t>(*2)</a:t>
            </a:r>
            <a:r>
              <a:rPr lang="ja-JP" altLang="en-US" sz="800" dirty="0">
                <a:latin typeface="メイリオ" panose="020B0604030504040204" pitchFamily="50" charset="-128"/>
                <a:ea typeface="メイリオ" panose="020B0604030504040204" pitchFamily="50" charset="-128"/>
                <a:cs typeface="メイリオ" panose="020B0604030504040204" pitchFamily="50" charset="-128"/>
              </a:rPr>
              <a:t>  新たな価値を創造することを目的に、デジタル技術の駆使によって既存の枠組みを変化させること。</a:t>
            </a:r>
            <a:endParaRPr lang="en-US" altLang="ja-JP" sz="800" dirty="0">
              <a:latin typeface="メイリオ" panose="020B0604030504040204" pitchFamily="50" charset="-128"/>
              <a:ea typeface="メイリオ" panose="020B0604030504040204" pitchFamily="50" charset="-128"/>
              <a:cs typeface="メイリオ" panose="020B0604030504040204" pitchFamily="50" charset="-128"/>
            </a:endParaRPr>
          </a:p>
        </p:txBody>
      </p:sp>
      <p:cxnSp>
        <p:nvCxnSpPr>
          <p:cNvPr id="10" name="直線コネクタ 9"/>
          <p:cNvCxnSpPr/>
          <p:nvPr/>
        </p:nvCxnSpPr>
        <p:spPr>
          <a:xfrm>
            <a:off x="255881" y="6399330"/>
            <a:ext cx="86409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スライド番号プレースホルダー 2">
            <a:extLst>
              <a:ext uri="{FF2B5EF4-FFF2-40B4-BE49-F238E27FC236}">
                <a16:creationId xmlns:a16="http://schemas.microsoft.com/office/drawing/2014/main" id="{29D65105-795F-482A-B1A8-F48F053673CC}"/>
              </a:ext>
            </a:extLst>
          </p:cNvPr>
          <p:cNvSpPr>
            <a:spLocks noGrp="1"/>
          </p:cNvSpPr>
          <p:nvPr>
            <p:ph type="sldNum" sz="quarter" idx="12"/>
          </p:nvPr>
        </p:nvSpPr>
        <p:spPr/>
        <p:txBody>
          <a:bodyPr/>
          <a:lstStyle/>
          <a:p>
            <a:fld id="{7791D223-6A27-4327-8087-FA06212A7E85}" type="slidenum">
              <a:rPr lang="ja-JP" altLang="en-US" smtClean="0"/>
              <a:pPr/>
              <a:t>7</a:t>
            </a:fld>
            <a:endParaRPr lang="ja-JP" altLang="en-US" dirty="0"/>
          </a:p>
        </p:txBody>
      </p:sp>
    </p:spTree>
    <p:extLst>
      <p:ext uri="{BB962C8B-B14F-4D97-AF65-F5344CB8AC3E}">
        <p14:creationId xmlns:p14="http://schemas.microsoft.com/office/powerpoint/2010/main" val="25579574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正方形/長方形 26"/>
          <p:cNvSpPr/>
          <p:nvPr/>
        </p:nvSpPr>
        <p:spPr>
          <a:xfrm>
            <a:off x="-153525" y="269358"/>
            <a:ext cx="8136904" cy="369332"/>
          </a:xfrm>
          <a:prstGeom prst="rect">
            <a:avLst/>
          </a:prstGeom>
        </p:spPr>
        <p:txBody>
          <a:bodyPr wrap="square">
            <a:spAutoFit/>
          </a:bodyPr>
          <a:lstStyle/>
          <a:p>
            <a:pPr>
              <a:defRPr/>
            </a:pPr>
            <a:r>
              <a:rPr lang="ja-JP" altLang="en-US" dirty="0">
                <a:latin typeface="メイリオ" panose="020B0604030504040204" pitchFamily="50" charset="-128"/>
                <a:ea typeface="メイリオ" panose="020B0604030504040204" pitchFamily="50" charset="-128"/>
                <a:cs typeface="Meiryo UI" panose="020B0604030504040204" pitchFamily="50" charset="-128"/>
              </a:rPr>
              <a:t>　（１）行政</a:t>
            </a:r>
            <a:r>
              <a:rPr lang="en-US" altLang="ja-JP" dirty="0">
                <a:latin typeface="メイリオ" panose="020B0604030504040204" pitchFamily="50" charset="-128"/>
                <a:ea typeface="メイリオ" panose="020B0604030504040204" pitchFamily="50" charset="-128"/>
                <a:cs typeface="Meiryo UI" panose="020B0604030504040204" pitchFamily="50" charset="-128"/>
              </a:rPr>
              <a:t>DX</a:t>
            </a:r>
            <a:r>
              <a:rPr lang="ja-JP" altLang="en-US" dirty="0">
                <a:latin typeface="メイリオ" panose="020B0604030504040204" pitchFamily="50" charset="-128"/>
                <a:ea typeface="メイリオ" panose="020B0604030504040204" pitchFamily="50" charset="-128"/>
                <a:cs typeface="Meiryo UI" panose="020B0604030504040204" pitchFamily="50" charset="-128"/>
              </a:rPr>
              <a:t>の実現に向けた取組み</a:t>
            </a:r>
            <a:endParaRPr lang="en-US" altLang="ja-JP" dirty="0">
              <a:latin typeface="メイリオ" panose="020B0604030504040204" pitchFamily="50" charset="-128"/>
              <a:ea typeface="メイリオ" panose="020B0604030504040204" pitchFamily="50" charset="-128"/>
              <a:cs typeface="Meiryo UI" panose="020B0604030504040204" pitchFamily="50" charset="-128"/>
            </a:endParaRPr>
          </a:p>
        </p:txBody>
      </p:sp>
      <p:cxnSp>
        <p:nvCxnSpPr>
          <p:cNvPr id="28" name="直線コネクタ 27"/>
          <p:cNvCxnSpPr/>
          <p:nvPr/>
        </p:nvCxnSpPr>
        <p:spPr>
          <a:xfrm>
            <a:off x="183873" y="683695"/>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13" name="正方形/長方形 12"/>
          <p:cNvSpPr/>
          <p:nvPr/>
        </p:nvSpPr>
        <p:spPr>
          <a:xfrm>
            <a:off x="97690" y="960132"/>
            <a:ext cx="8884800" cy="848688"/>
          </a:xfrm>
          <a:prstGeom prst="rect">
            <a:avLst/>
          </a:prstGeom>
          <a:noFill/>
          <a:ln w="9525">
            <a:noFill/>
          </a:ln>
        </p:spPr>
        <p:txBody>
          <a:bodyPr wrap="square" lIns="91440" tIns="45720" rIns="91440" bIns="45720" numCol="1" rtlCol="0" anchor="t">
            <a:noAutofit/>
            <a:scene3d>
              <a:camera prst="orthographicFront"/>
              <a:lightRig rig="brightRoom" dir="t"/>
            </a:scene3d>
            <a:sp3d contourW="6350" prstMaterial="plastic">
              <a:contourClr>
                <a:schemeClr val="accent1">
                  <a:tint val="100000"/>
                  <a:shade val="100000"/>
                  <a:hueMod val="100000"/>
                  <a:satMod val="100000"/>
                </a:schemeClr>
              </a:contourClr>
            </a:sp3d>
          </a:bodyPr>
          <a:lstStyle/>
          <a:p>
            <a:pPr>
              <a:defRPr/>
            </a:pP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　○　「大阪スマートシティ戦略」の趣旨を踏まえ、デジタル技術を最大限に活かしたデジタ</a:t>
            </a:r>
            <a:endParaRPr lang="en-US" altLang="ja-JP" sz="1600" dirty="0">
              <a:latin typeface="メイリオ" panose="020B0604030504040204" pitchFamily="50" charset="-128"/>
              <a:ea typeface="メイリオ" panose="020B0604030504040204" pitchFamily="50" charset="-128"/>
              <a:cs typeface="メイリオ" panose="020B0604030504040204" pitchFamily="50" charset="-128"/>
            </a:endParaRPr>
          </a:p>
          <a:p>
            <a:pPr>
              <a:defRPr/>
            </a:pP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　　ルトランスフォーメーション（</a:t>
            </a:r>
            <a:r>
              <a:rPr lang="en-US" altLang="ja-JP" sz="1600" dirty="0">
                <a:latin typeface="メイリオ" panose="020B0604030504040204" pitchFamily="50" charset="-128"/>
                <a:ea typeface="メイリオ" panose="020B0604030504040204" pitchFamily="50" charset="-128"/>
                <a:cs typeface="メイリオ" panose="020B0604030504040204" pitchFamily="50" charset="-128"/>
              </a:rPr>
              <a:t>DX</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）を推進し、住民の生活の質（</a:t>
            </a:r>
            <a:r>
              <a:rPr lang="en-US" altLang="ja-JP" sz="1600" dirty="0">
                <a:latin typeface="メイリオ" panose="020B0604030504040204" pitchFamily="50" charset="-128"/>
                <a:ea typeface="メイリオ" panose="020B0604030504040204" pitchFamily="50" charset="-128"/>
                <a:cs typeface="メイリオ" panose="020B0604030504040204" pitchFamily="50" charset="-128"/>
              </a:rPr>
              <a:t>QoL</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）の向上に向けた取</a:t>
            </a:r>
            <a:endParaRPr lang="en-US" altLang="ja-JP" sz="1600" dirty="0">
              <a:latin typeface="メイリオ" panose="020B0604030504040204" pitchFamily="50" charset="-128"/>
              <a:ea typeface="メイリオ" panose="020B0604030504040204" pitchFamily="50" charset="-128"/>
              <a:cs typeface="メイリオ" panose="020B0604030504040204" pitchFamily="50" charset="-128"/>
            </a:endParaRPr>
          </a:p>
          <a:p>
            <a:pPr>
              <a:defRPr/>
            </a:pP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　　組みを進めます。</a:t>
            </a:r>
            <a:endParaRPr lang="en-US" altLang="ja-JP" sz="16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4" name="正方形/長方形 13">
            <a:extLst>
              <a:ext uri="{FF2B5EF4-FFF2-40B4-BE49-F238E27FC236}">
                <a16:creationId xmlns:a16="http://schemas.microsoft.com/office/drawing/2014/main" id="{3FF6DC82-301C-4A36-A64E-DD824FCDFD64}"/>
              </a:ext>
            </a:extLst>
          </p:cNvPr>
          <p:cNvSpPr/>
          <p:nvPr/>
        </p:nvSpPr>
        <p:spPr>
          <a:xfrm>
            <a:off x="545655" y="2213866"/>
            <a:ext cx="8071200" cy="2790310"/>
          </a:xfrm>
          <a:prstGeom prst="rect">
            <a:avLst/>
          </a:prstGeom>
          <a:solidFill>
            <a:schemeClr val="accent1">
              <a:lumMod val="20000"/>
              <a:lumOff val="80000"/>
            </a:schemeClr>
          </a:solidFill>
          <a:ln w="12700"/>
        </p:spPr>
        <p:style>
          <a:lnRef idx="2">
            <a:schemeClr val="dk1"/>
          </a:lnRef>
          <a:fillRef idx="1">
            <a:schemeClr val="lt1"/>
          </a:fillRef>
          <a:effectRef idx="0">
            <a:schemeClr val="dk1"/>
          </a:effectRef>
          <a:fontRef idx="minor">
            <a:schemeClr val="dk1"/>
          </a:fontRef>
        </p:style>
        <p:txBody>
          <a:bodyPr lIns="360000" tIns="45071" rIns="90142" bIns="45071" rtlCol="0" anchor="ctr"/>
          <a:lstStyle/>
          <a:p>
            <a:pPr>
              <a:defRPr/>
            </a:pPr>
            <a:endParaRPr lang="en-US" altLang="ja-JP" sz="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285750" indent="-285750">
              <a:lnSpc>
                <a:spcPts val="2400"/>
              </a:lnSpc>
              <a:buFont typeface="Wingdings" panose="05000000000000000000" pitchFamily="2" charset="2"/>
              <a:buChar char="l"/>
              <a:defRPr/>
            </a:pPr>
            <a:r>
              <a:rPr lang="ja-JP" altLang="en-US" sz="1400" spc="-4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大阪広域データ連携基盤（</a:t>
            </a:r>
            <a:r>
              <a:rPr lang="en-US" altLang="ja-JP" sz="1400" spc="-4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ORDEN</a:t>
            </a:r>
            <a:r>
              <a:rPr lang="ja-JP" altLang="en-US" sz="1400" spc="-4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）の運用及び活用促進</a:t>
            </a:r>
            <a:endParaRPr lang="en-US" altLang="ja-JP" sz="1400" spc="-4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285750" indent="-285750">
              <a:lnSpc>
                <a:spcPts val="2400"/>
              </a:lnSpc>
              <a:buFont typeface="Wingdings" panose="05000000000000000000" pitchFamily="2" charset="2"/>
              <a:buChar char="l"/>
              <a:defRPr/>
            </a:pPr>
            <a:r>
              <a:rPr lang="ja-JP" altLang="en-US" sz="1400" spc="-4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オープンデータカタログサイト等</a:t>
            </a:r>
            <a:endParaRPr lang="en-US" altLang="ja-JP" sz="1400" spc="-4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285750" indent="-285750">
              <a:lnSpc>
                <a:spcPts val="2400"/>
              </a:lnSpc>
              <a:buFont typeface="Wingdings" panose="05000000000000000000" pitchFamily="2" charset="2"/>
              <a:buChar char="l"/>
              <a:defRPr/>
            </a:pPr>
            <a:r>
              <a:rPr lang="ja-JP" altLang="en-US" sz="1400" spc="-4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大阪府行政オンラインシステム </a:t>
            </a:r>
            <a:r>
              <a:rPr lang="en-US" altLang="ja-JP" sz="1400" spc="-4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RPA</a:t>
            </a:r>
          </a:p>
          <a:p>
            <a:pPr marL="285750" indent="-285750">
              <a:lnSpc>
                <a:spcPts val="2400"/>
              </a:lnSpc>
              <a:buFont typeface="Wingdings" panose="05000000000000000000" pitchFamily="2" charset="2"/>
              <a:buChar char="l"/>
              <a:defRPr/>
            </a:pPr>
            <a:r>
              <a:rPr lang="en-US" altLang="ja-JP"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AI</a:t>
            </a:r>
            <a:r>
              <a:rPr lang="ja-JP" altLang="en-US"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チャットボット、</a:t>
            </a:r>
            <a:r>
              <a:rPr lang="en-US" altLang="ja-JP"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SNS</a:t>
            </a:r>
            <a:r>
              <a:rPr lang="ja-JP" altLang="en-US"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等を活用した相談体制の充実</a:t>
            </a:r>
            <a:endParaRPr lang="en-US" altLang="ja-JP"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285750" indent="-285750">
              <a:lnSpc>
                <a:spcPts val="2400"/>
              </a:lnSpc>
              <a:buFont typeface="Wingdings" panose="05000000000000000000" pitchFamily="2" charset="2"/>
              <a:buChar char="l"/>
              <a:defRPr/>
            </a:pPr>
            <a:r>
              <a:rPr lang="ja-JP" altLang="en-US"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メタバースを活用した大阪の魅力発信　</a:t>
            </a:r>
            <a:endParaRPr lang="en-US" altLang="ja-JP" sz="1400" strike="sngStrike"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 name="角丸四角形 1"/>
          <p:cNvSpPr/>
          <p:nvPr/>
        </p:nvSpPr>
        <p:spPr>
          <a:xfrm>
            <a:off x="566555" y="2467003"/>
            <a:ext cx="2160240" cy="405045"/>
          </a:xfrm>
          <a:prstGeom prst="roundRect">
            <a:avLst>
              <a:gd name="adj" fmla="val 17557"/>
            </a:avLst>
          </a:prstGeom>
          <a:noFill/>
          <a:ln>
            <a:noFill/>
          </a:ln>
        </p:spPr>
        <p:style>
          <a:lnRef idx="2">
            <a:schemeClr val="dk1"/>
          </a:lnRef>
          <a:fillRef idx="1">
            <a:schemeClr val="lt1"/>
          </a:fillRef>
          <a:effectRef idx="0">
            <a:schemeClr val="dk1"/>
          </a:effectRef>
          <a:fontRef idx="minor">
            <a:schemeClr val="dk1"/>
          </a:fontRef>
        </p:style>
        <p:txBody>
          <a:bodyPr lIns="36000" rIns="0" rtlCol="0" anchor="ctr"/>
          <a:lstStyle/>
          <a:p>
            <a:pPr algn="ctr"/>
            <a:r>
              <a:rPr lang="en-US" altLang="ja-JP" sz="16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6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具体的な取組み</a:t>
            </a:r>
            <a:r>
              <a:rPr lang="en-US" altLang="ja-JP" sz="16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endParaRPr lang="ja-JP" altLang="en-US" sz="16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 name="スライド番号プレースホルダー 2">
            <a:extLst>
              <a:ext uri="{FF2B5EF4-FFF2-40B4-BE49-F238E27FC236}">
                <a16:creationId xmlns:a16="http://schemas.microsoft.com/office/drawing/2014/main" id="{BF0CA197-61BC-478B-BCEB-8EB67262042C}"/>
              </a:ext>
            </a:extLst>
          </p:cNvPr>
          <p:cNvSpPr>
            <a:spLocks noGrp="1"/>
          </p:cNvSpPr>
          <p:nvPr>
            <p:ph type="sldNum" sz="quarter" idx="12"/>
          </p:nvPr>
        </p:nvSpPr>
        <p:spPr/>
        <p:txBody>
          <a:bodyPr/>
          <a:lstStyle/>
          <a:p>
            <a:fld id="{7791D223-6A27-4327-8087-FA06212A7E85}" type="slidenum">
              <a:rPr lang="ja-JP" altLang="en-US" smtClean="0"/>
              <a:pPr/>
              <a:t>8</a:t>
            </a:fld>
            <a:endParaRPr lang="ja-JP" altLang="en-US" dirty="0"/>
          </a:p>
        </p:txBody>
      </p:sp>
    </p:spTree>
    <p:extLst>
      <p:ext uri="{BB962C8B-B14F-4D97-AF65-F5344CB8AC3E}">
        <p14:creationId xmlns:p14="http://schemas.microsoft.com/office/powerpoint/2010/main" val="2102035600"/>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5">
            <a:lumMod val="20000"/>
            <a:lumOff val="80000"/>
          </a:schemeClr>
        </a:solidFill>
        <a:ln w="9525">
          <a:solidFill>
            <a:schemeClr val="accent1"/>
          </a:solidFill>
        </a:ln>
      </a:spPr>
      <a:bodyPr lIns="72000" rIns="72000" rtlCol="0" anchor="t"/>
      <a:lstStyle>
        <a:defPPr algn="ctr">
          <a:defRPr kumimoji="1" sz="1050" b="1" dirty="0">
            <a:solidFill>
              <a:schemeClr val="tx1"/>
            </a:solidFill>
            <a:latin typeface="メイリオ" panose="020B0604030504040204" pitchFamily="50" charset="-128"/>
            <a:ea typeface="メイリオ" panose="020B0604030504040204" pitchFamily="50" charset="-128"/>
          </a:defRPr>
        </a:defPPr>
      </a:lstStyle>
      <a:style>
        <a:lnRef idx="2">
          <a:schemeClr val="accent1">
            <a:shade val="50000"/>
          </a:schemeClr>
        </a:lnRef>
        <a:fillRef idx="1">
          <a:schemeClr val="accent1"/>
        </a:fillRef>
        <a:effectRef idx="0">
          <a:schemeClr val="accent1"/>
        </a:effectRef>
        <a:fontRef idx="minor">
          <a:schemeClr val="lt1"/>
        </a:fontRef>
      </a:style>
    </a:spDef>
    <a:txDef>
      <a:spPr>
        <a:solidFill>
          <a:schemeClr val="accent1">
            <a:lumMod val="40000"/>
            <a:lumOff val="60000"/>
          </a:schemeClr>
        </a:solidFill>
        <a:ln>
          <a:noFill/>
        </a:ln>
      </a:spPr>
      <a:bodyPr wrap="square" rtlCol="0">
        <a:noAutofit/>
      </a:bodyPr>
      <a:lstStyle>
        <a:defPPr>
          <a:defRPr sz="9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defRPr>
        </a:defPPr>
      </a:lstStyle>
      <a:style>
        <a:lnRef idx="2">
          <a:schemeClr val="accent1"/>
        </a:lnRef>
        <a:fillRef idx="1">
          <a:schemeClr val="lt1"/>
        </a:fillRef>
        <a:effectRef idx="0">
          <a:schemeClr val="accent1"/>
        </a:effectRef>
        <a:fontRef idx="minor">
          <a:schemeClr val="dk1"/>
        </a:fontRef>
      </a:style>
    </a:txDef>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Ion</Template>
  <TotalTime>0</TotalTime>
  <Words>19436</Words>
  <Application>Microsoft Office PowerPoint</Application>
  <PresentationFormat>画面に合わせる (4:3)</PresentationFormat>
  <Paragraphs>1899</Paragraphs>
  <Slides>59</Slides>
  <Notes>6</Notes>
  <HiddenSlides>0</HiddenSlides>
  <MMClips>0</MMClips>
  <ScaleCrop>false</ScaleCrop>
  <HeadingPairs>
    <vt:vector size="8" baseType="variant">
      <vt:variant>
        <vt:lpstr>使用されているフォント</vt:lpstr>
      </vt:variant>
      <vt:variant>
        <vt:i4>14</vt:i4>
      </vt:variant>
      <vt:variant>
        <vt:lpstr>テーマ</vt:lpstr>
      </vt:variant>
      <vt:variant>
        <vt:i4>1</vt:i4>
      </vt:variant>
      <vt:variant>
        <vt:lpstr>埋め込まれた OLE サーバー</vt:lpstr>
      </vt:variant>
      <vt:variant>
        <vt:i4>0</vt:i4>
      </vt:variant>
      <vt:variant>
        <vt:lpstr>スライド タイトル</vt:lpstr>
      </vt:variant>
      <vt:variant>
        <vt:i4>59</vt:i4>
      </vt:variant>
    </vt:vector>
  </HeadingPairs>
  <TitlesOfParts>
    <vt:vector size="74" baseType="lpstr">
      <vt:lpstr>BIZ UDPゴシック</vt:lpstr>
      <vt:lpstr>HGPｺﾞｼｯｸE</vt:lpstr>
      <vt:lpstr>HG丸ｺﾞｼｯｸM-PRO</vt:lpstr>
      <vt:lpstr>Meiryo UI</vt:lpstr>
      <vt:lpstr>ＭＳ Ｐゴシック</vt:lpstr>
      <vt:lpstr>ＭＳ ゴシック</vt:lpstr>
      <vt:lpstr>ＭＳ 明朝</vt:lpstr>
      <vt:lpstr>Meiryo</vt:lpstr>
      <vt:lpstr>Meiryo</vt:lpstr>
      <vt:lpstr>游ゴシック</vt:lpstr>
      <vt:lpstr>Arial</vt:lpstr>
      <vt:lpstr>Calibri</vt:lpstr>
      <vt:lpstr>Century</vt:lpstr>
      <vt:lpstr>Wingdings</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2024-02-05T01:16:48Z</dcterms:created>
  <dcterms:modified xsi:type="dcterms:W3CDTF">2024-03-21T07:55:08Z</dcterms:modified>
</cp:coreProperties>
</file>