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3"/>
  </p:notesMasterIdLst>
  <p:handoutMasterIdLst>
    <p:handoutMasterId r:id="rId234"/>
  </p:handoutMasterIdLst>
  <p:sldIdLst>
    <p:sldId id="755" r:id="rId2"/>
    <p:sldId id="306" r:id="rId3"/>
    <p:sldId id="516" r:id="rId4"/>
    <p:sldId id="259" r:id="rId5"/>
    <p:sldId id="260" r:id="rId6"/>
    <p:sldId id="535" r:id="rId7"/>
    <p:sldId id="262" r:id="rId8"/>
    <p:sldId id="571" r:id="rId9"/>
    <p:sldId id="263" r:id="rId10"/>
    <p:sldId id="572" r:id="rId11"/>
    <p:sldId id="264" r:id="rId12"/>
    <p:sldId id="536" r:id="rId13"/>
    <p:sldId id="573" r:id="rId14"/>
    <p:sldId id="574" r:id="rId15"/>
    <p:sldId id="266" r:id="rId16"/>
    <p:sldId id="575" r:id="rId17"/>
    <p:sldId id="576" r:id="rId18"/>
    <p:sldId id="577" r:id="rId19"/>
    <p:sldId id="267" r:id="rId20"/>
    <p:sldId id="578" r:id="rId21"/>
    <p:sldId id="579" r:id="rId22"/>
    <p:sldId id="268" r:id="rId23"/>
    <p:sldId id="556" r:id="rId24"/>
    <p:sldId id="580" r:id="rId25"/>
    <p:sldId id="581" r:id="rId26"/>
    <p:sldId id="582" r:id="rId27"/>
    <p:sldId id="583" r:id="rId28"/>
    <p:sldId id="271" r:id="rId29"/>
    <p:sldId id="274" r:id="rId30"/>
    <p:sldId id="584" r:id="rId31"/>
    <p:sldId id="585" r:id="rId32"/>
    <p:sldId id="586" r:id="rId33"/>
    <p:sldId id="587" r:id="rId34"/>
    <p:sldId id="588" r:id="rId35"/>
    <p:sldId id="589" r:id="rId36"/>
    <p:sldId id="590" r:id="rId37"/>
    <p:sldId id="591" r:id="rId38"/>
    <p:sldId id="592" r:id="rId39"/>
    <p:sldId id="593" r:id="rId40"/>
    <p:sldId id="275" r:id="rId41"/>
    <p:sldId id="603" r:id="rId42"/>
    <p:sldId id="604" r:id="rId43"/>
    <p:sldId id="605" r:id="rId44"/>
    <p:sldId id="558" r:id="rId45"/>
    <p:sldId id="559" r:id="rId46"/>
    <p:sldId id="597" r:id="rId47"/>
    <p:sldId id="598" r:id="rId48"/>
    <p:sldId id="599" r:id="rId49"/>
    <p:sldId id="600" r:id="rId50"/>
    <p:sldId id="601" r:id="rId51"/>
    <p:sldId id="602" r:id="rId52"/>
    <p:sldId id="280" r:id="rId53"/>
    <p:sldId id="606" r:id="rId54"/>
    <p:sldId id="607" r:id="rId55"/>
    <p:sldId id="608" r:id="rId56"/>
    <p:sldId id="609" r:id="rId57"/>
    <p:sldId id="281" r:id="rId58"/>
    <p:sldId id="539" r:id="rId59"/>
    <p:sldId id="610" r:id="rId60"/>
    <p:sldId id="611" r:id="rId61"/>
    <p:sldId id="612" r:id="rId62"/>
    <p:sldId id="613" r:id="rId63"/>
    <p:sldId id="614" r:id="rId64"/>
    <p:sldId id="615" r:id="rId65"/>
    <p:sldId id="616" r:id="rId66"/>
    <p:sldId id="617" r:id="rId67"/>
    <p:sldId id="285" r:id="rId68"/>
    <p:sldId id="618" r:id="rId69"/>
    <p:sldId id="619" r:id="rId70"/>
    <p:sldId id="620" r:id="rId71"/>
    <p:sldId id="621" r:id="rId72"/>
    <p:sldId id="622" r:id="rId73"/>
    <p:sldId id="541" r:id="rId74"/>
    <p:sldId id="540" r:id="rId75"/>
    <p:sldId id="623" r:id="rId76"/>
    <p:sldId id="624" r:id="rId77"/>
    <p:sldId id="625" r:id="rId78"/>
    <p:sldId id="626" r:id="rId79"/>
    <p:sldId id="627" r:id="rId80"/>
    <p:sldId id="628" r:id="rId81"/>
    <p:sldId id="629" r:id="rId82"/>
    <p:sldId id="630" r:id="rId83"/>
    <p:sldId id="631" r:id="rId84"/>
    <p:sldId id="632" r:id="rId85"/>
    <p:sldId id="289" r:id="rId86"/>
    <p:sldId id="633" r:id="rId87"/>
    <p:sldId id="634" r:id="rId88"/>
    <p:sldId id="635" r:id="rId89"/>
    <p:sldId id="636" r:id="rId90"/>
    <p:sldId id="637" r:id="rId91"/>
    <p:sldId id="638" r:id="rId92"/>
    <p:sldId id="290" r:id="rId93"/>
    <p:sldId id="568" r:id="rId94"/>
    <p:sldId id="639" r:id="rId95"/>
    <p:sldId id="640" r:id="rId96"/>
    <p:sldId id="641" r:id="rId97"/>
    <p:sldId id="642" r:id="rId98"/>
    <p:sldId id="643" r:id="rId99"/>
    <p:sldId id="644" r:id="rId100"/>
    <p:sldId id="645" r:id="rId101"/>
    <p:sldId id="646" r:id="rId102"/>
    <p:sldId id="647" r:id="rId103"/>
    <p:sldId id="648" r:id="rId104"/>
    <p:sldId id="649" r:id="rId105"/>
    <p:sldId id="650" r:id="rId106"/>
    <p:sldId id="293" r:id="rId107"/>
    <p:sldId id="651" r:id="rId108"/>
    <p:sldId id="652" r:id="rId109"/>
    <p:sldId id="653" r:id="rId110"/>
    <p:sldId id="654" r:id="rId111"/>
    <p:sldId id="655" r:id="rId112"/>
    <p:sldId id="656" r:id="rId113"/>
    <p:sldId id="657" r:id="rId114"/>
    <p:sldId id="525" r:id="rId115"/>
    <p:sldId id="569" r:id="rId116"/>
    <p:sldId id="658" r:id="rId117"/>
    <p:sldId id="659" r:id="rId118"/>
    <p:sldId id="660" r:id="rId119"/>
    <p:sldId id="661" r:id="rId120"/>
    <p:sldId id="662" r:id="rId121"/>
    <p:sldId id="663" r:id="rId122"/>
    <p:sldId id="664" r:id="rId123"/>
    <p:sldId id="665" r:id="rId124"/>
    <p:sldId id="666" r:id="rId125"/>
    <p:sldId id="667" r:id="rId126"/>
    <p:sldId id="668" r:id="rId127"/>
    <p:sldId id="669" r:id="rId128"/>
    <p:sldId id="670" r:id="rId129"/>
    <p:sldId id="671" r:id="rId130"/>
    <p:sldId id="414" r:id="rId131"/>
    <p:sldId id="672" r:id="rId132"/>
    <p:sldId id="673" r:id="rId133"/>
    <p:sldId id="674" r:id="rId134"/>
    <p:sldId id="675" r:id="rId135"/>
    <p:sldId id="676" r:id="rId136"/>
    <p:sldId id="677" r:id="rId137"/>
    <p:sldId id="678" r:id="rId138"/>
    <p:sldId id="679" r:id="rId139"/>
    <p:sldId id="680" r:id="rId140"/>
    <p:sldId id="681" r:id="rId141"/>
    <p:sldId id="682" r:id="rId142"/>
    <p:sldId id="683" r:id="rId143"/>
    <p:sldId id="684" r:id="rId144"/>
    <p:sldId id="685" r:id="rId145"/>
    <p:sldId id="686" r:id="rId146"/>
    <p:sldId id="298" r:id="rId147"/>
    <p:sldId id="687" r:id="rId148"/>
    <p:sldId id="688" r:id="rId149"/>
    <p:sldId id="689" r:id="rId150"/>
    <p:sldId id="690" r:id="rId151"/>
    <p:sldId id="691" r:id="rId152"/>
    <p:sldId id="692" r:id="rId153"/>
    <p:sldId id="693" r:id="rId154"/>
    <p:sldId id="694" r:id="rId155"/>
    <p:sldId id="299" r:id="rId156"/>
    <p:sldId id="544" r:id="rId157"/>
    <p:sldId id="695" r:id="rId158"/>
    <p:sldId id="696" r:id="rId159"/>
    <p:sldId id="697" r:id="rId160"/>
    <p:sldId id="698" r:id="rId161"/>
    <p:sldId id="699" r:id="rId162"/>
    <p:sldId id="700" r:id="rId163"/>
    <p:sldId id="701" r:id="rId164"/>
    <p:sldId id="702" r:id="rId165"/>
    <p:sldId id="703" r:id="rId166"/>
    <p:sldId id="704" r:id="rId167"/>
    <p:sldId id="705" r:id="rId168"/>
    <p:sldId id="706" r:id="rId169"/>
    <p:sldId id="707" r:id="rId170"/>
    <p:sldId id="708" r:id="rId171"/>
    <p:sldId id="709" r:id="rId172"/>
    <p:sldId id="710" r:id="rId173"/>
    <p:sldId id="523" r:id="rId174"/>
    <p:sldId id="711" r:id="rId175"/>
    <p:sldId id="712" r:id="rId176"/>
    <p:sldId id="713" r:id="rId177"/>
    <p:sldId id="714" r:id="rId178"/>
    <p:sldId id="715" r:id="rId179"/>
    <p:sldId id="716" r:id="rId180"/>
    <p:sldId id="717" r:id="rId181"/>
    <p:sldId id="718" r:id="rId182"/>
    <p:sldId id="719" r:id="rId183"/>
    <p:sldId id="720" r:id="rId184"/>
    <p:sldId id="721" r:id="rId185"/>
    <p:sldId id="722" r:id="rId186"/>
    <p:sldId id="723" r:id="rId187"/>
    <p:sldId id="724" r:id="rId188"/>
    <p:sldId id="725" r:id="rId189"/>
    <p:sldId id="726" r:id="rId190"/>
    <p:sldId id="727" r:id="rId191"/>
    <p:sldId id="307" r:id="rId192"/>
    <p:sldId id="728" r:id="rId193"/>
    <p:sldId id="729" r:id="rId194"/>
    <p:sldId id="730" r:id="rId195"/>
    <p:sldId id="731" r:id="rId196"/>
    <p:sldId id="732" r:id="rId197"/>
    <p:sldId id="733" r:id="rId198"/>
    <p:sldId id="734" r:id="rId199"/>
    <p:sldId id="735" r:id="rId200"/>
    <p:sldId id="736" r:id="rId201"/>
    <p:sldId id="308" r:id="rId202"/>
    <p:sldId id="570" r:id="rId203"/>
    <p:sldId id="737" r:id="rId204"/>
    <p:sldId id="738" r:id="rId205"/>
    <p:sldId id="739" r:id="rId206"/>
    <p:sldId id="740" r:id="rId207"/>
    <p:sldId id="741" r:id="rId208"/>
    <p:sldId id="742" r:id="rId209"/>
    <p:sldId id="743" r:id="rId210"/>
    <p:sldId id="744" r:id="rId211"/>
    <p:sldId id="745" r:id="rId212"/>
    <p:sldId id="746" r:id="rId213"/>
    <p:sldId id="747" r:id="rId214"/>
    <p:sldId id="748" r:id="rId215"/>
    <p:sldId id="749" r:id="rId216"/>
    <p:sldId id="750" r:id="rId217"/>
    <p:sldId id="751" r:id="rId218"/>
    <p:sldId id="752" r:id="rId219"/>
    <p:sldId id="753" r:id="rId220"/>
    <p:sldId id="754" r:id="rId221"/>
    <p:sldId id="482" r:id="rId222"/>
    <p:sldId id="546" r:id="rId223"/>
    <p:sldId id="561" r:id="rId224"/>
    <p:sldId id="562" r:id="rId225"/>
    <p:sldId id="549" r:id="rId226"/>
    <p:sldId id="563" r:id="rId227"/>
    <p:sldId id="564" r:id="rId228"/>
    <p:sldId id="552" r:id="rId229"/>
    <p:sldId id="565" r:id="rId230"/>
    <p:sldId id="566" r:id="rId231"/>
    <p:sldId id="567" r:id="rId232"/>
  </p:sldIdLst>
  <p:sldSz cx="12192000" cy="6858000"/>
  <p:notesSz cx="6807200" cy="9939338"/>
  <p:custShowLst>
    <p:custShow name="目的別スライド ショー 1" id="0">
      <p:sldLst>
        <p:sld r:id="rId5"/>
        <p:sld r:id="rId6"/>
      </p:sldLst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0066"/>
    <a:srgbClr val="FF6699"/>
    <a:srgbClr val="FF99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tableStyles" Target="tableStyle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presProps" Target="presProp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notesMaster" Target="notesMasters/notes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commentAuthors" Target="commentAuthor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BC15-80C4-47FE-AFE2-53C7EFC6A808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7A22A-E497-475B-A192-E6CDCDD43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82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DD63F-B329-4784-989F-BAB50CF3325C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65746-059D-4CB2-A4DB-BBBA3A2B1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25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03A4-AD99-4F9F-A5FD-4AC92AD26E27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7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80E-3143-45AA-8CBF-70C5A7EFE702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8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B21-C4B6-4EC4-91C6-CB34D7DCF075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8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A2F5-7F42-4D4D-BDCF-40275CA40F22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8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41A-795B-4EAB-8670-F5409A259F90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0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87FD-166E-4648-BEC5-1A0E3182D4B8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8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67A-E9F0-4340-8C3E-D11A31B4CC56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0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BC63-A12C-4E4A-895B-8C6E1E8A065C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4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D707-B570-4005-8F51-3F0647D1F9B7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3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9855-1A0F-433D-80C4-6E13CD55490D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6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B441-35C5-4D19-8637-84924BC779B2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7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A5E9-9CCE-4D12-9FFF-B9FB81281D7E}" type="datetime1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62C4-94DC-40EB-BABD-888032026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6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4.xml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9.xml"/><Relationship Id="rId12" Type="http://schemas.openxmlformats.org/officeDocument/2006/relationships/image" Target="../media/image4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1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9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11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0.xml"/><Relationship Id="rId12" Type="http://schemas.openxmlformats.org/officeDocument/2006/relationships/image" Target="../media/image4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1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0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1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1.xml"/><Relationship Id="rId12" Type="http://schemas.openxmlformats.org/officeDocument/2006/relationships/image" Target="../media/image4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1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1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13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14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7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16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9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18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1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12" Type="http://schemas.openxmlformats.org/officeDocument/2006/relationships/slide" Target="slide1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slide" Target="slide9.xml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slide" Target="slide15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3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2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5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24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26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9.xml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slide" Target="slide128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46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06.xml"/><Relationship Id="rId14" Type="http://schemas.openxmlformats.org/officeDocument/2006/relationships/slide" Target="slide130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1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47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06.xml"/><Relationship Id="rId14" Type="http://schemas.openxmlformats.org/officeDocument/2006/relationships/image" Target="../media/image2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47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07.xml"/><Relationship Id="rId14" Type="http://schemas.openxmlformats.org/officeDocument/2006/relationships/slide" Target="slide13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3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48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07.xml"/><Relationship Id="rId14" Type="http://schemas.openxmlformats.org/officeDocument/2006/relationships/image" Target="../media/image20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48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08.xml"/><Relationship Id="rId14" Type="http://schemas.openxmlformats.org/officeDocument/2006/relationships/slide" Target="slide134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5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49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08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20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49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09.xml"/><Relationship Id="rId14" Type="http://schemas.openxmlformats.org/officeDocument/2006/relationships/slide" Target="slide136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7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50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09.xml"/><Relationship Id="rId14" Type="http://schemas.openxmlformats.org/officeDocument/2006/relationships/image" Target="../media/image20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50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10.xml"/><Relationship Id="rId14" Type="http://schemas.openxmlformats.org/officeDocument/2006/relationships/slide" Target="slide138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9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51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10.xml"/><Relationship Id="rId14" Type="http://schemas.openxmlformats.org/officeDocument/2006/relationships/image" Target="../media/image20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51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11.xml"/><Relationship Id="rId14" Type="http://schemas.openxmlformats.org/officeDocument/2006/relationships/slide" Target="slide140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41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52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11.xml"/><Relationship Id="rId14" Type="http://schemas.openxmlformats.org/officeDocument/2006/relationships/image" Target="../media/image20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52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12.xml"/><Relationship Id="rId14" Type="http://schemas.openxmlformats.org/officeDocument/2006/relationships/slide" Target="slide142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43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53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12.xml"/><Relationship Id="rId14" Type="http://schemas.openxmlformats.org/officeDocument/2006/relationships/image" Target="../media/image20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53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13.xml"/><Relationship Id="rId14" Type="http://schemas.openxmlformats.org/officeDocument/2006/relationships/slide" Target="slide144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45.xml"/><Relationship Id="rId3" Type="http://schemas.microsoft.com/office/2007/relationships/media" Target="../media/media4.m4a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54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slide" Target="slide113.xml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12" Type="http://schemas.openxmlformats.org/officeDocument/2006/relationships/slide" Target="slide2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slide" Target="slide10.xml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slide" Target="slide17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6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14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7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15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7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16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8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17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8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18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9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19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9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0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0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1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0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2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1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21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0.xml"/><Relationship Id="rId14" Type="http://schemas.openxmlformats.org/officeDocument/2006/relationships/slide" Target="slide18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1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4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2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5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2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6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3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7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3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8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4.xml"/><Relationship Id="rId12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9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56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5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58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7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60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9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62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1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9.xml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64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3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66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5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68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7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70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9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72.xml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1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1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6.xml"/><Relationship Id="rId14" Type="http://schemas.openxmlformats.org/officeDocument/2006/relationships/slide" Target="slide173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2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6.xml"/><Relationship Id="rId14" Type="http://schemas.openxmlformats.org/officeDocument/2006/relationships/slide" Target="slide174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2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7.xml"/><Relationship Id="rId14" Type="http://schemas.openxmlformats.org/officeDocument/2006/relationships/slide" Target="slide175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3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7.xml"/><Relationship Id="rId14" Type="http://schemas.openxmlformats.org/officeDocument/2006/relationships/slide" Target="slide176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3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8.xml"/><Relationship Id="rId14" Type="http://schemas.openxmlformats.org/officeDocument/2006/relationships/slide" Target="slide1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0.xml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4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8.xml"/><Relationship Id="rId14" Type="http://schemas.openxmlformats.org/officeDocument/2006/relationships/slide" Target="slide178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4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9.xml"/><Relationship Id="rId14" Type="http://schemas.openxmlformats.org/officeDocument/2006/relationships/slide" Target="slide179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5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49.xml"/><Relationship Id="rId14" Type="http://schemas.openxmlformats.org/officeDocument/2006/relationships/slide" Target="slide180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5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0.xml"/><Relationship Id="rId14" Type="http://schemas.openxmlformats.org/officeDocument/2006/relationships/slide" Target="slide181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6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0.xml"/><Relationship Id="rId14" Type="http://schemas.openxmlformats.org/officeDocument/2006/relationships/slide" Target="slide182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6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1.xml"/><Relationship Id="rId14" Type="http://schemas.openxmlformats.org/officeDocument/2006/relationships/slide" Target="slide183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7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1.xml"/><Relationship Id="rId14" Type="http://schemas.openxmlformats.org/officeDocument/2006/relationships/slide" Target="slide184.xml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7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2.xml"/><Relationship Id="rId14" Type="http://schemas.openxmlformats.org/officeDocument/2006/relationships/slide" Target="slide185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8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2.xml"/><Relationship Id="rId14" Type="http://schemas.openxmlformats.org/officeDocument/2006/relationships/slide" Target="slide186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8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3.xml"/><Relationship Id="rId14" Type="http://schemas.openxmlformats.org/officeDocument/2006/relationships/slide" Target="slide1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0.xml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199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3.xml"/><Relationship Id="rId14" Type="http://schemas.openxmlformats.org/officeDocument/2006/relationships/slide" Target="slide188.xml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slide" Target="slide199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4.xml"/><Relationship Id="rId14" Type="http://schemas.openxmlformats.org/officeDocument/2006/relationships/slide" Target="slide189.xml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200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slide" Target="slide154.xml"/><Relationship Id="rId14" Type="http://schemas.openxmlformats.org/officeDocument/2006/relationships/slide" Target="slide190.xml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1.xml"/><Relationship Id="rId7" Type="http://schemas.openxmlformats.org/officeDocument/2006/relationships/slide" Target="slide15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2.xml"/><Relationship Id="rId7" Type="http://schemas.openxmlformats.org/officeDocument/2006/relationships/slide" Target="slide15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2.xml"/><Relationship Id="rId7" Type="http://schemas.openxmlformats.org/officeDocument/2006/relationships/slide" Target="slide15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3.xml"/><Relationship Id="rId7" Type="http://schemas.openxmlformats.org/officeDocument/2006/relationships/slide" Target="slide15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3.xml"/><Relationship Id="rId7" Type="http://schemas.openxmlformats.org/officeDocument/2006/relationships/slide" Target="slide15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4.xml"/><Relationship Id="rId7" Type="http://schemas.openxmlformats.org/officeDocument/2006/relationships/slide" Target="slide16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4.xml"/><Relationship Id="rId7" Type="http://schemas.openxmlformats.org/officeDocument/2006/relationships/slide" Target="slide16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1.xml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5.xml"/><Relationship Id="rId7" Type="http://schemas.openxmlformats.org/officeDocument/2006/relationships/slide" Target="slide16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5.xml"/><Relationship Id="rId7" Type="http://schemas.openxmlformats.org/officeDocument/2006/relationships/slide" Target="slide1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6.xml"/><Relationship Id="rId7" Type="http://schemas.openxmlformats.org/officeDocument/2006/relationships/slide" Target="slide16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6.xml"/><Relationship Id="rId7" Type="http://schemas.openxmlformats.org/officeDocument/2006/relationships/slide" Target="slide16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7.xml"/><Relationship Id="rId7" Type="http://schemas.openxmlformats.org/officeDocument/2006/relationships/slide" Target="slide16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7.xml"/><Relationship Id="rId7" Type="http://schemas.openxmlformats.org/officeDocument/2006/relationships/slide" Target="slide16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8.xml"/><Relationship Id="rId7" Type="http://schemas.openxmlformats.org/officeDocument/2006/relationships/slide" Target="slide16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8.xml"/><Relationship Id="rId7" Type="http://schemas.openxmlformats.org/officeDocument/2006/relationships/slide" Target="slide16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9.xml"/><Relationship Id="rId7" Type="http://schemas.openxmlformats.org/officeDocument/2006/relationships/slide" Target="slide17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99.xml"/><Relationship Id="rId7" Type="http://schemas.openxmlformats.org/officeDocument/2006/relationships/slide" Target="slide17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3.xml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00.xml"/><Relationship Id="rId7" Type="http://schemas.openxmlformats.org/officeDocument/2006/relationships/slide" Target="slide17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slide" Target="slide201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2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slide" Target="slide203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4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slide" Target="slide205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6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slide" Target="slide207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8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slide" Target="slide209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0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slide" Target="slide211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2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slide" Target="slide213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4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slide" Target="slide215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6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slide" Target="slide217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8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5.xml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4.xml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slide" Target="slide219.xml"/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0.xml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1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1.xml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slide" Target="slide19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2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2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2.xml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slide" Target="slide19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3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3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3.xml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slide" Target="slide19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4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4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4.xml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slide" Target="slide19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5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5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7.xml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6.xml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slide" Target="slide19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6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6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6.xml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slide" Target="slide19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7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7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7.xml"/></Relationships>
</file>

<file path=ppt/slides/_rels/slide214.xml.rels><?xml version="1.0" encoding="UTF-8" standalone="yes"?>
<Relationships xmlns="http://schemas.openxmlformats.org/package/2006/relationships"><Relationship Id="rId8" Type="http://schemas.openxmlformats.org/officeDocument/2006/relationships/slide" Target="slide19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8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8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8.xml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slide" Target="slide19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29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29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199.xml"/></Relationships>
</file>

<file path=ppt/slides/_rels/slide218.xml.rels><?xml version="1.0" encoding="UTF-8" standalone="yes"?>
<Relationships xmlns="http://schemas.openxmlformats.org/package/2006/relationships"><Relationship Id="rId8" Type="http://schemas.openxmlformats.org/officeDocument/2006/relationships/slide" Target="slide19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30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230.xml"/><Relationship Id="rId5" Type="http://schemas.openxmlformats.org/officeDocument/2006/relationships/image" Target="../media/image5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20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18" Type="http://schemas.openxmlformats.org/officeDocument/2006/relationships/slide" Target="slide29.xml"/><Relationship Id="rId3" Type="http://schemas.microsoft.com/office/2007/relationships/media" Target="../media/media3.mp3"/><Relationship Id="rId7" Type="http://schemas.openxmlformats.org/officeDocument/2006/relationships/slide" Target="slide28.xml"/><Relationship Id="rId12" Type="http://schemas.openxmlformats.org/officeDocument/2006/relationships/slide" Target="slide19.xml"/><Relationship Id="rId17" Type="http://schemas.openxmlformats.org/officeDocument/2006/relationships/image" Target="../media/image10.png"/><Relationship Id="rId2" Type="http://schemas.openxmlformats.org/officeDocument/2006/relationships/audio" Target="../media/media2.m4a"/><Relationship Id="rId16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0" Type="http://schemas.openxmlformats.org/officeDocument/2006/relationships/slide" Target="slide2.xml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7.png"/><Relationship Id="rId14" Type="http://schemas.openxmlformats.org/officeDocument/2006/relationships/slide" Target="slide40.xml"/></Relationships>
</file>

<file path=ppt/slides/_rels/slide220.xml.rels><?xml version="1.0" encoding="UTF-8" standalone="yes"?>
<Relationships xmlns="http://schemas.openxmlformats.org/package/2006/relationships"><Relationship Id="rId8" Type="http://schemas.openxmlformats.org/officeDocument/2006/relationships/slide" Target="slide20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slide" Target="slide231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60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58.GIF"/><Relationship Id="rId11" Type="http://schemas.openxmlformats.org/officeDocument/2006/relationships/hyperlink" Target="https://www.pref.osaka.lg.jp/toukei/education/index.htm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slide" Target="slide2.xml"/><Relationship Id="rId14" Type="http://schemas.openxmlformats.org/officeDocument/2006/relationships/audio" Target="../media/audio1.wav"/></Relationships>
</file>

<file path=ppt/slides/_rels/slide2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11" Type="http://schemas.openxmlformats.org/officeDocument/2006/relationships/image" Target="../media/image62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audio" Target="../media/audio1.wav"/><Relationship Id="rId9" Type="http://schemas.openxmlformats.org/officeDocument/2006/relationships/hyperlink" Target="https://www.pref.osaka.lg.jp/toukei/education/index.html" TargetMode="External"/></Relationships>
</file>

<file path=ppt/slides/_rels/slide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11" Type="http://schemas.openxmlformats.org/officeDocument/2006/relationships/image" Target="../media/image62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audio" Target="../media/audio1.wav"/><Relationship Id="rId9" Type="http://schemas.openxmlformats.org/officeDocument/2006/relationships/hyperlink" Target="https://www.pref.osaka.lg.jp/toukei/education/index.html" TargetMode="External"/></Relationships>
</file>

<file path=ppt/slides/_rels/slide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11" Type="http://schemas.openxmlformats.org/officeDocument/2006/relationships/image" Target="../media/image62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audio" Target="../media/audio1.wav"/><Relationship Id="rId9" Type="http://schemas.openxmlformats.org/officeDocument/2006/relationships/hyperlink" Target="https://www.pref.osaka.lg.jp/toukei/education/index.html" TargetMode="External"/></Relationships>
</file>

<file path=ppt/slides/_rels/slide2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toukei/education/index.html" TargetMode="Externa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61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3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_rels/slide2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toukei/education/index.html" TargetMode="Externa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61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3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_rels/slide2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toukei/education/index.html" TargetMode="Externa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61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3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_rels/slide2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toukei/education/index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2.xml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_rels/slide2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toukei/education/index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2.xml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41.xml"/><Relationship Id="rId18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slide" Target="slide30.xml"/><Relationship Id="rId12" Type="http://schemas.openxmlformats.org/officeDocument/2006/relationships/image" Target="../media/image14.png"/><Relationship Id="rId17" Type="http://schemas.openxmlformats.org/officeDocument/2006/relationships/image" Target="../media/image7.png"/><Relationship Id="rId2" Type="http://schemas.openxmlformats.org/officeDocument/2006/relationships/audio" Target="../media/media3.mp3"/><Relationship Id="rId16" Type="http://schemas.openxmlformats.org/officeDocument/2006/relationships/image" Target="../media/image20.png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19.xml"/><Relationship Id="rId5" Type="http://schemas.openxmlformats.org/officeDocument/2006/relationships/slideLayout" Target="../slideLayouts/slideLayout2.xml"/><Relationship Id="rId15" Type="http://schemas.openxmlformats.org/officeDocument/2006/relationships/slide" Target="slide31.xml"/><Relationship Id="rId10" Type="http://schemas.openxmlformats.org/officeDocument/2006/relationships/image" Target="../media/image13.png"/><Relationship Id="rId19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slide" Target="slide2.xml"/><Relationship Id="rId14" Type="http://schemas.openxmlformats.org/officeDocument/2006/relationships/image" Target="../media/image15.png"/></Relationships>
</file>

<file path=ppt/slides/_rels/slide2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toukei/education/index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2.xml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_rels/slide2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toukei/education/index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2.xml"/><Relationship Id="rId11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18" Type="http://schemas.openxmlformats.org/officeDocument/2006/relationships/slide" Target="slide33.xml"/><Relationship Id="rId3" Type="http://schemas.microsoft.com/office/2007/relationships/media" Target="../media/media3.mp3"/><Relationship Id="rId7" Type="http://schemas.openxmlformats.org/officeDocument/2006/relationships/slide" Target="slide32.xml"/><Relationship Id="rId12" Type="http://schemas.openxmlformats.org/officeDocument/2006/relationships/slide" Target="slide20.xml"/><Relationship Id="rId17" Type="http://schemas.openxmlformats.org/officeDocument/2006/relationships/image" Target="../media/image10.png"/><Relationship Id="rId2" Type="http://schemas.openxmlformats.org/officeDocument/2006/relationships/audio" Target="../media/media2.m4a"/><Relationship Id="rId16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0" Type="http://schemas.openxmlformats.org/officeDocument/2006/relationships/slide" Target="slide2.xml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7.png"/><Relationship Id="rId14" Type="http://schemas.openxmlformats.org/officeDocument/2006/relationships/slide" Target="slide4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42.xml"/><Relationship Id="rId18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slide" Target="slide34.xml"/><Relationship Id="rId12" Type="http://schemas.openxmlformats.org/officeDocument/2006/relationships/image" Target="../media/image14.png"/><Relationship Id="rId17" Type="http://schemas.openxmlformats.org/officeDocument/2006/relationships/image" Target="../media/image7.png"/><Relationship Id="rId2" Type="http://schemas.openxmlformats.org/officeDocument/2006/relationships/audio" Target="../media/media3.mp3"/><Relationship Id="rId16" Type="http://schemas.openxmlformats.org/officeDocument/2006/relationships/image" Target="../media/image20.png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20.xml"/><Relationship Id="rId5" Type="http://schemas.openxmlformats.org/officeDocument/2006/relationships/slideLayout" Target="../slideLayouts/slideLayout2.xml"/><Relationship Id="rId15" Type="http://schemas.openxmlformats.org/officeDocument/2006/relationships/slide" Target="slide35.xml"/><Relationship Id="rId10" Type="http://schemas.openxmlformats.org/officeDocument/2006/relationships/image" Target="../media/image13.png"/><Relationship Id="rId19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slide" Target="slide2.xml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18" Type="http://schemas.openxmlformats.org/officeDocument/2006/relationships/slide" Target="slide37.xml"/><Relationship Id="rId3" Type="http://schemas.microsoft.com/office/2007/relationships/media" Target="../media/media3.mp3"/><Relationship Id="rId7" Type="http://schemas.openxmlformats.org/officeDocument/2006/relationships/slide" Target="slide36.xml"/><Relationship Id="rId12" Type="http://schemas.openxmlformats.org/officeDocument/2006/relationships/slide" Target="slide21.xml"/><Relationship Id="rId17" Type="http://schemas.openxmlformats.org/officeDocument/2006/relationships/image" Target="../media/image10.png"/><Relationship Id="rId2" Type="http://schemas.openxmlformats.org/officeDocument/2006/relationships/audio" Target="../media/media2.m4a"/><Relationship Id="rId16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0" Type="http://schemas.openxmlformats.org/officeDocument/2006/relationships/slide" Target="slide2.xml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7.png"/><Relationship Id="rId14" Type="http://schemas.openxmlformats.org/officeDocument/2006/relationships/slide" Target="slide4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43.xml"/><Relationship Id="rId18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slide" Target="slide38.xml"/><Relationship Id="rId12" Type="http://schemas.openxmlformats.org/officeDocument/2006/relationships/image" Target="../media/image14.png"/><Relationship Id="rId17" Type="http://schemas.openxmlformats.org/officeDocument/2006/relationships/image" Target="../media/image7.png"/><Relationship Id="rId2" Type="http://schemas.openxmlformats.org/officeDocument/2006/relationships/audio" Target="../media/media3.mp3"/><Relationship Id="rId16" Type="http://schemas.openxmlformats.org/officeDocument/2006/relationships/image" Target="../media/image20.png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21.xml"/><Relationship Id="rId5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0" Type="http://schemas.openxmlformats.org/officeDocument/2006/relationships/image" Target="../media/image13.png"/><Relationship Id="rId19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slide" Target="slide2.xml"/><Relationship Id="rId1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slide" Target="slid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slide" Target="slide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slide" Target="slide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slide" Target="slide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slide" Target="slide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slide" Target="slide4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slide" Target="slide2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.xml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2.xml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.xml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2.xml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11" Type="http://schemas.openxmlformats.org/officeDocument/2006/relationships/slide" Target="slide52.xml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5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slide" Target="slide40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11" Type="http://schemas.openxmlformats.org/officeDocument/2006/relationships/slide" Target="slide53.xml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4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5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slide" Target="slide41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11" Type="http://schemas.openxmlformats.org/officeDocument/2006/relationships/slide" Target="slide54.xml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4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5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slide" Target="slide42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12" Type="http://schemas.openxmlformats.org/officeDocument/2006/relationships/slide" Target="slide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9.xml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image" Target="../media/image20.png"/><Relationship Id="rId1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11" Type="http://schemas.openxmlformats.org/officeDocument/2006/relationships/slide" Target="slide55.xml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4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5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slide" Target="slide43.xm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slide" Target="slide67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6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slide" Target="slide68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media3.mp3"/><Relationship Id="rId9" Type="http://schemas.openxmlformats.org/officeDocument/2006/relationships/slide" Target="slide10.xml"/><Relationship Id="rId14" Type="http://schemas.openxmlformats.org/officeDocument/2006/relationships/slide" Target="slide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6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slide" Target="slide69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7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slide" Target="slide70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7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slide" Target="slide71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7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slide" Target="slide7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slide" Target="slide7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8.xml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slide" Target="slide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slide" Target="slide7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slide" Target="slide8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slide" Target="slide8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9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90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9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9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3.xml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5.xml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4.xml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7.xml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6.xml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9.xml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1.xml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3.xml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2.xml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5.xml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4.xml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5.xml"/><Relationship Id="rId12" Type="http://schemas.openxmlformats.org/officeDocument/2006/relationships/image" Target="../media/image4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06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5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0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6.xml"/><Relationship Id="rId12" Type="http://schemas.openxmlformats.org/officeDocument/2006/relationships/image" Target="../media/image4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0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6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08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7.xml"/><Relationship Id="rId12" Type="http://schemas.openxmlformats.org/officeDocument/2006/relationships/image" Target="../media/image4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08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7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09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8.xml"/><Relationship Id="rId12" Type="http://schemas.openxmlformats.org/officeDocument/2006/relationships/image" Target="../media/image4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09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8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6429897" y="0"/>
            <a:ext cx="5796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0" y="0"/>
            <a:ext cx="637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4645" y="721530"/>
            <a:ext cx="628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パソコンのキーボードにある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3" y="3741686"/>
            <a:ext cx="5899302" cy="2332857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985929" y="3863111"/>
            <a:ext cx="468000" cy="252000"/>
          </a:xfrm>
          <a:prstGeom prst="roundRect">
            <a:avLst>
              <a:gd name="adj" fmla="val 2610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69563" y="2372324"/>
            <a:ext cx="1606257" cy="1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980965" y="2532769"/>
            <a:ext cx="1065599" cy="11061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-95796" y="1626046"/>
            <a:ext cx="718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「Ｆ５」を押して始めてね</a:t>
            </a:r>
            <a:r>
              <a:rPr lang="en-US" altLang="ja-JP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38391" y="1469648"/>
            <a:ext cx="53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</a:t>
            </a:r>
            <a:endParaRPr kumimoji="1" lang="ja-JP" altLang="en-US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28679" y="1487767"/>
            <a:ext cx="60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はじ</a:t>
            </a:r>
            <a:endParaRPr kumimoji="1" lang="ja-JP" altLang="en-US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6426558" y="0"/>
            <a:ext cx="0" cy="6876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373472" y="70632"/>
            <a:ext cx="190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</a:t>
            </a:r>
            <a:endParaRPr kumimoji="1" lang="ja-JP" altLang="en-US" sz="28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59875" y="119102"/>
            <a:ext cx="524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u="sng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スマートフォンまたはタブレット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6732114" y="3057908"/>
            <a:ext cx="2162160" cy="3467010"/>
            <a:chOff x="6670480" y="1778297"/>
            <a:chExt cx="2528077" cy="4986701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480" y="1778297"/>
              <a:ext cx="2528077" cy="4986701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034" y="2148151"/>
              <a:ext cx="2233905" cy="4456354"/>
            </a:xfrm>
            <a:prstGeom prst="roundRect">
              <a:avLst>
                <a:gd name="adj" fmla="val 13208"/>
              </a:avLst>
            </a:prstGeom>
          </p:spPr>
        </p:pic>
        <p:sp>
          <p:nvSpPr>
            <p:cNvPr id="26" name="角丸四角形 25"/>
            <p:cNvSpPr/>
            <p:nvPr/>
          </p:nvSpPr>
          <p:spPr>
            <a:xfrm>
              <a:off x="7957863" y="2095365"/>
              <a:ext cx="367049" cy="261770"/>
            </a:xfrm>
            <a:prstGeom prst="roundRect">
              <a:avLst>
                <a:gd name="adj" fmla="val 261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 flipH="1" flipV="1">
            <a:off x="7984688" y="3517698"/>
            <a:ext cx="480943" cy="603549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グループ化 43"/>
          <p:cNvGrpSpPr/>
          <p:nvPr/>
        </p:nvGrpSpPr>
        <p:grpSpPr>
          <a:xfrm>
            <a:off x="9605692" y="3013847"/>
            <a:ext cx="2198585" cy="3563978"/>
            <a:chOff x="9550570" y="2136544"/>
            <a:chExt cx="2099011" cy="3467010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570" y="2136544"/>
              <a:ext cx="2099011" cy="3467010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665" y="2401231"/>
              <a:ext cx="1854775" cy="3014087"/>
            </a:xfrm>
            <a:prstGeom prst="roundRect">
              <a:avLst>
                <a:gd name="adj" fmla="val 13978"/>
              </a:avLst>
            </a:prstGeom>
          </p:spPr>
        </p:pic>
        <p:sp>
          <p:nvSpPr>
            <p:cNvPr id="41" name="角丸四角形 40"/>
            <p:cNvSpPr/>
            <p:nvPr/>
          </p:nvSpPr>
          <p:spPr>
            <a:xfrm>
              <a:off x="9686888" y="5069706"/>
              <a:ext cx="404763" cy="345612"/>
            </a:xfrm>
            <a:prstGeom prst="roundRect">
              <a:avLst>
                <a:gd name="adj" fmla="val 261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flipH="1">
              <a:off x="10007543" y="4578921"/>
              <a:ext cx="586509" cy="461093"/>
            </a:xfrm>
            <a:prstGeom prst="straightConnector1">
              <a:avLst/>
            </a:prstGeom>
            <a:ln w="1174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/>
          <p:cNvSpPr txBox="1"/>
          <p:nvPr/>
        </p:nvSpPr>
        <p:spPr>
          <a:xfrm>
            <a:off x="6554635" y="721692"/>
            <a:ext cx="5553533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ダウンロードしていただいたおおさかクイズの</a:t>
            </a:r>
            <a:r>
              <a:rPr kumimoji="1" lang="en-US" altLang="ja-JP" sz="2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PowerPoint</a:t>
            </a:r>
            <a:r>
              <a:rPr kumimoji="1" lang="ja-JP" altLang="en-US" sz="2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ファイルを</a:t>
            </a:r>
            <a:endParaRPr kumimoji="1" lang="en-US" altLang="ja-JP" sz="20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en-US" altLang="ja-JP" sz="2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Microsoft</a:t>
            </a:r>
            <a:r>
              <a:rPr lang="ja-JP" altLang="en-US" sz="2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PowerPoin</a:t>
            </a:r>
            <a:r>
              <a:rPr lang="ja-JP" altLang="en-US" sz="2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のアプリケーションで</a:t>
            </a:r>
            <a:endParaRPr lang="en-US" altLang="ja-JP" sz="20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表示した場合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551130" y="2066700"/>
            <a:ext cx="555353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その他</a:t>
            </a:r>
            <a:r>
              <a:rPr lang="en-US" altLang="ja-JP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PowerPoint</a:t>
            </a:r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ファイルを読むことが出来る</a:t>
            </a:r>
            <a:endParaRPr lang="en-US" altLang="ja-JP" sz="16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アプリケーションをご利用の場合は、</a:t>
            </a:r>
            <a:endParaRPr lang="en-US" altLang="ja-JP" sz="16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表示が異なる場合があります。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62103" y="4083716"/>
            <a:ext cx="5542560" cy="1487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u="sng" smtClean="0"/>
              <a:t>■ </a:t>
            </a:r>
            <a:r>
              <a:rPr lang="en-US" altLang="ja-JP" sz="2000" u="sng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iOS </a:t>
            </a:r>
            <a:r>
              <a:rPr lang="ja-JP" altLang="en-US" sz="2000" u="sng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デバイス・</a:t>
            </a:r>
            <a:r>
              <a:rPr lang="ja-JP" altLang="en-US" u="sng" smtClean="0"/>
              <a:t> </a:t>
            </a:r>
            <a:r>
              <a:rPr lang="en-US" altLang="ja-JP" sz="2000" u="sng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Android</a:t>
            </a:r>
            <a:r>
              <a:rPr lang="en-US" altLang="ja-JP" u="sng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u="sng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デバイス表示例 ■</a:t>
            </a:r>
            <a:r>
              <a:rPr lang="en-US" altLang="ja-JP" sz="1463" u="sng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1463" u="sng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▷</a:t>
            </a:r>
            <a:r>
              <a:rPr lang="ja-JP" altLang="en-US" sz="24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または</a:t>
            </a:r>
            <a:r>
              <a:rPr lang="ja-JP" altLang="en-US" sz="24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「発表」</a:t>
            </a:r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</a:t>
            </a:r>
            <a:r>
              <a:rPr lang="ja-JP" altLang="en-US" sz="1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押す</a:t>
            </a:r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と始まります。</a:t>
            </a:r>
            <a:r>
              <a:rPr lang="en-US" altLang="ja-JP" sz="1463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1463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en-US" altLang="ja-JP" sz="1463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1463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en-US" altLang="ja-JP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ご使用の機種によって表現や場所が</a:t>
            </a:r>
            <a:endParaRPr lang="en-US" altLang="ja-JP" sz="16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1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異なる場合があります。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5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">
        <p:cut/>
      </p:transition>
    </mc:Choice>
    <mc:Fallback xmlns="">
      <p:transition advClick="0" advTm="1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770957" y="3544479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(2020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6" name="図 4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7"/>
          <a:stretch/>
        </p:blipFill>
        <p:spPr>
          <a:xfrm>
            <a:off x="653795" y="5203560"/>
            <a:ext cx="3119716" cy="1080000"/>
          </a:xfrm>
          <a:prstGeom prst="rect">
            <a:avLst/>
          </a:prstGeom>
        </p:spPr>
      </p:pic>
      <p:pic>
        <p:nvPicPr>
          <p:cNvPr id="47" name="図 4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8710" y="5203560"/>
            <a:ext cx="3134044" cy="1080000"/>
          </a:xfrm>
          <a:prstGeom prst="rect">
            <a:avLst/>
          </a:prstGeom>
        </p:spPr>
      </p:pic>
      <p:pic>
        <p:nvPicPr>
          <p:cNvPr id="48" name="図 4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7"/>
          <a:stretch/>
        </p:blipFill>
        <p:spPr>
          <a:xfrm>
            <a:off x="8277952" y="5203560"/>
            <a:ext cx="3158488" cy="1080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177694" y="1967994"/>
            <a:ext cx="7836612" cy="738664"/>
            <a:chOff x="2166283" y="2031665"/>
            <a:chExt cx="7836612" cy="738664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166283" y="2185554"/>
              <a:ext cx="7836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大阪府にはたくさんの人が住んでいます。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284761" y="2034172"/>
              <a:ext cx="1190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444625" y="2031665"/>
              <a:ext cx="546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278538" y="2036909"/>
              <a:ext cx="598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</a:t>
              </a:r>
              <a:endParaRPr lang="en-US" altLang="ja-JP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963482" y="2918146"/>
            <a:ext cx="6265036" cy="732490"/>
            <a:chOff x="2392518" y="2935600"/>
            <a:chExt cx="6265036" cy="73249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392518" y="3083315"/>
              <a:ext cx="6265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人口は全国で何位でしょうか？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78576" y="2935600"/>
              <a:ext cx="956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じんこう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039801" y="2940820"/>
              <a:ext cx="882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47192" y="2935600"/>
              <a:ext cx="908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ぜんこく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917104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530274" y="3454342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3272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359474" y="776099"/>
            <a:ext cx="3473053" cy="1122290"/>
            <a:chOff x="2983775" y="705555"/>
            <a:chExt cx="3473053" cy="112229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乗算 6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9048" y="1050368"/>
            <a:ext cx="609600" cy="6096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50585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75" y="5856682"/>
            <a:ext cx="2316681" cy="890093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359474" y="776099"/>
            <a:ext cx="3473053" cy="1122290"/>
            <a:chOff x="2983775" y="705555"/>
            <a:chExt cx="3473053" cy="112229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乗算 6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9048" y="1050368"/>
            <a:ext cx="609600" cy="6096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359474" y="776099"/>
            <a:ext cx="3473053" cy="1122290"/>
            <a:chOff x="2983775" y="705555"/>
            <a:chExt cx="3473053" cy="112229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乗算 6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9048" y="1050368"/>
            <a:ext cx="609600" cy="6096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0" name="正方形/長方形 119"/>
          <p:cNvSpPr/>
          <p:nvPr/>
        </p:nvSpPr>
        <p:spPr>
          <a:xfrm>
            <a:off x="528235" y="4866729"/>
            <a:ext cx="5292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6555245" y="3742311"/>
            <a:ext cx="5108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高 知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69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endParaRPr lang="zh-TW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島 根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　　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67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55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593653" y="3733693"/>
            <a:ext cx="12643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こう</a:t>
            </a:r>
            <a:r>
              <a:rPr lang="ja-JP" altLang="en-US" sz="105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06908" y="4280193"/>
            <a:ext cx="1271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しまね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97871" y="4812526"/>
            <a:ext cx="1266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</a:t>
            </a:r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91072" y="3713885"/>
            <a:ext cx="411489" cy="26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78252" y="4279423"/>
            <a:ext cx="454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26866" y="4849486"/>
            <a:ext cx="360009" cy="26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77" name="テキスト ボックス 7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ドーナツ 7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82" name="図 8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3" name="図 8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4" name="図 8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5" name="グループ化 84"/>
          <p:cNvGrpSpPr/>
          <p:nvPr/>
        </p:nvGrpSpPr>
        <p:grpSpPr>
          <a:xfrm>
            <a:off x="2620775" y="1972387"/>
            <a:ext cx="6950450" cy="694208"/>
            <a:chOff x="2515820" y="2313823"/>
            <a:chExt cx="6950450" cy="694208"/>
          </a:xfrm>
        </p:grpSpPr>
        <p:sp>
          <p:nvSpPr>
            <p:cNvPr id="86" name="テキスト ボックス 85"/>
            <p:cNvSpPr txBox="1"/>
            <p:nvPr/>
          </p:nvSpPr>
          <p:spPr>
            <a:xfrm>
              <a:off x="2515820" y="2454033"/>
              <a:ext cx="6950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大阪府の人口は全国で「３位」だよ。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613294" y="2313823"/>
              <a:ext cx="1141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166575" y="2315243"/>
              <a:ext cx="8944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5368559" y="2315243"/>
              <a:ext cx="819988" cy="260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352364" y="2322415"/>
              <a:ext cx="4661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2326186" y="2891492"/>
            <a:ext cx="1879074" cy="594693"/>
            <a:chOff x="1981624" y="3069345"/>
            <a:chExt cx="1879074" cy="594693"/>
          </a:xfrm>
        </p:grpSpPr>
        <p:sp>
          <p:nvSpPr>
            <p:cNvPr id="92" name="テキスト ボックス 91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67178" y="3249851"/>
            <a:ext cx="5647782" cy="2352913"/>
            <a:chOff x="365204" y="3482524"/>
            <a:chExt cx="5437166" cy="2134258"/>
          </a:xfrm>
        </p:grpSpPr>
        <p:cxnSp>
          <p:nvCxnSpPr>
            <p:cNvPr id="96" name="直線コネクタ 95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グループ化 100"/>
          <p:cNvGrpSpPr/>
          <p:nvPr/>
        </p:nvGrpSpPr>
        <p:grpSpPr>
          <a:xfrm>
            <a:off x="244171" y="3726948"/>
            <a:ext cx="5780114" cy="1771391"/>
            <a:chOff x="304340" y="3568347"/>
            <a:chExt cx="5780114" cy="1771391"/>
          </a:xfrm>
        </p:grpSpPr>
        <p:sp>
          <p:nvSpPr>
            <p:cNvPr id="102" name="正方形/長方形 101"/>
            <p:cNvSpPr/>
            <p:nvPr/>
          </p:nvSpPr>
          <p:spPr>
            <a:xfrm>
              <a:off x="304340" y="3585412"/>
              <a:ext cx="57801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東 京 都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404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２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神 奈 川 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923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 阪 府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    </a:t>
              </a:r>
              <a:r>
                <a:rPr lang="en-US" altLang="ja-JP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883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18544" y="3568347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1475612" y="3575944"/>
              <a:ext cx="1213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とうきょうと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49104" y="4112187"/>
              <a:ext cx="1663169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かなが</a:t>
              </a:r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435201" y="4659947"/>
              <a:ext cx="1253832" cy="2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814966" y="4673199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811025" y="4108340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8264061" y="2872963"/>
            <a:ext cx="1564457" cy="600543"/>
            <a:chOff x="7149687" y="3059289"/>
            <a:chExt cx="2148457" cy="600543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725016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814498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6238600" y="3260181"/>
            <a:ext cx="5647782" cy="2354412"/>
            <a:chOff x="365204" y="3482524"/>
            <a:chExt cx="5437166" cy="2134258"/>
          </a:xfrm>
        </p:grpSpPr>
        <p:cxnSp>
          <p:nvCxnSpPr>
            <p:cNvPr id="114" name="直線コネクタ 113"/>
            <p:cNvCxnSpPr/>
            <p:nvPr/>
          </p:nvCxnSpPr>
          <p:spPr>
            <a:xfrm>
              <a:off x="365204" y="3490418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3929044" y="3501096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365204" y="5606059"/>
              <a:ext cx="5420016" cy="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368083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図 5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5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096305" y="3609908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24958" y="2029071"/>
            <a:ext cx="4833686" cy="721979"/>
            <a:chOff x="4445147" y="2029071"/>
            <a:chExt cx="4833686" cy="72197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445147" y="2166275"/>
              <a:ext cx="4833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大阪メトロ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地下鉄</a:t>
              </a:r>
              <a:r>
                <a:rPr lang="en-US" altLang="ja-JP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7230" y="2029710"/>
              <a:ext cx="90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28435" y="2029071"/>
              <a:ext cx="132743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7845" y="2855307"/>
            <a:ext cx="8096311" cy="723275"/>
            <a:chOff x="2897847" y="3073434"/>
            <a:chExt cx="8096311" cy="7232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897847" y="3211934"/>
              <a:ext cx="8096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乗る人が１番多い駅はどこでしょうか？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949068" y="3073434"/>
              <a:ext cx="47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40981" y="3099560"/>
              <a:ext cx="55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15081" y="3088786"/>
              <a:ext cx="561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28979" y="3074951"/>
              <a:ext cx="56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5" name="図 5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第８問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65" name="テキスト ボックス 64"/>
          <p:cNvSpPr txBox="1"/>
          <p:nvPr/>
        </p:nvSpPr>
        <p:spPr>
          <a:xfrm>
            <a:off x="4738418" y="2865456"/>
            <a:ext cx="56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1" name="図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2" y="5317761"/>
            <a:ext cx="3615241" cy="938865"/>
          </a:xfrm>
          <a:prstGeom prst="rect">
            <a:avLst/>
          </a:prstGeom>
        </p:spPr>
      </p:pic>
      <p:pic>
        <p:nvPicPr>
          <p:cNvPr id="22" name="図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9" y="5289022"/>
            <a:ext cx="3346994" cy="957155"/>
          </a:xfrm>
          <a:prstGeom prst="rect">
            <a:avLst/>
          </a:prstGeom>
        </p:spPr>
      </p:pic>
      <p:pic>
        <p:nvPicPr>
          <p:cNvPr id="28" name="図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" y="5333012"/>
            <a:ext cx="3279932" cy="9510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80527" y="350410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60131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57991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0" name="正方形/長方形 119"/>
          <p:cNvSpPr/>
          <p:nvPr/>
        </p:nvSpPr>
        <p:spPr>
          <a:xfrm>
            <a:off x="528235" y="4866729"/>
            <a:ext cx="5292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6555245" y="3742311"/>
            <a:ext cx="5108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高 知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69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endParaRPr lang="zh-TW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島 根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　　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67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55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593653" y="3733693"/>
            <a:ext cx="12643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こう</a:t>
            </a:r>
            <a:r>
              <a:rPr lang="ja-JP" altLang="en-US" sz="105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06908" y="4280193"/>
            <a:ext cx="1271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しまね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97871" y="4812526"/>
            <a:ext cx="1266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</a:t>
            </a:r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91072" y="3713885"/>
            <a:ext cx="411489" cy="26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78252" y="4279423"/>
            <a:ext cx="454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26866" y="4849486"/>
            <a:ext cx="360009" cy="26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2" name="図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3" name="図 8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4" name="図 8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5" name="グループ化 84"/>
          <p:cNvGrpSpPr/>
          <p:nvPr/>
        </p:nvGrpSpPr>
        <p:grpSpPr>
          <a:xfrm>
            <a:off x="2620775" y="1972387"/>
            <a:ext cx="6950450" cy="694208"/>
            <a:chOff x="2515820" y="2313823"/>
            <a:chExt cx="6950450" cy="694208"/>
          </a:xfrm>
        </p:grpSpPr>
        <p:sp>
          <p:nvSpPr>
            <p:cNvPr id="86" name="テキスト ボックス 85"/>
            <p:cNvSpPr txBox="1"/>
            <p:nvPr/>
          </p:nvSpPr>
          <p:spPr>
            <a:xfrm>
              <a:off x="2515820" y="2454033"/>
              <a:ext cx="6950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大阪府の人口は全国で「３位」だよ。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613294" y="2313823"/>
              <a:ext cx="1141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166575" y="2315243"/>
              <a:ext cx="8944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5368559" y="2315243"/>
              <a:ext cx="819988" cy="260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352364" y="2322415"/>
              <a:ext cx="4661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2326186" y="2891492"/>
            <a:ext cx="1879074" cy="594693"/>
            <a:chOff x="1981624" y="3069345"/>
            <a:chExt cx="1879074" cy="594693"/>
          </a:xfrm>
        </p:grpSpPr>
        <p:sp>
          <p:nvSpPr>
            <p:cNvPr id="92" name="テキスト ボックス 91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67178" y="3249851"/>
            <a:ext cx="5647782" cy="2352913"/>
            <a:chOff x="365204" y="3482524"/>
            <a:chExt cx="5437166" cy="2134258"/>
          </a:xfrm>
        </p:grpSpPr>
        <p:cxnSp>
          <p:nvCxnSpPr>
            <p:cNvPr id="96" name="直線コネクタ 95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グループ化 100"/>
          <p:cNvGrpSpPr/>
          <p:nvPr/>
        </p:nvGrpSpPr>
        <p:grpSpPr>
          <a:xfrm>
            <a:off x="244171" y="3726948"/>
            <a:ext cx="5780114" cy="1771391"/>
            <a:chOff x="304340" y="3568347"/>
            <a:chExt cx="5780114" cy="1771391"/>
          </a:xfrm>
        </p:grpSpPr>
        <p:sp>
          <p:nvSpPr>
            <p:cNvPr id="102" name="正方形/長方形 101"/>
            <p:cNvSpPr/>
            <p:nvPr/>
          </p:nvSpPr>
          <p:spPr>
            <a:xfrm>
              <a:off x="304340" y="3585412"/>
              <a:ext cx="57801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東 京 都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404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２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神 奈 川 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923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 阪 府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    </a:t>
              </a:r>
              <a:r>
                <a:rPr lang="en-US" altLang="ja-JP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883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18544" y="3568347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1475612" y="3575944"/>
              <a:ext cx="1213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とうきょうと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49104" y="4112187"/>
              <a:ext cx="1663169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かなが</a:t>
              </a:r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435201" y="4659947"/>
              <a:ext cx="1253832" cy="2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814966" y="4673199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811025" y="4108340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8308724" y="2837353"/>
            <a:ext cx="1582042" cy="600543"/>
            <a:chOff x="7149687" y="3059289"/>
            <a:chExt cx="2172606" cy="600543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7226012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8169138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6238600" y="3260181"/>
            <a:ext cx="5647782" cy="2354412"/>
            <a:chOff x="365204" y="3482524"/>
            <a:chExt cx="5437166" cy="2134258"/>
          </a:xfrm>
        </p:grpSpPr>
        <p:cxnSp>
          <p:nvCxnSpPr>
            <p:cNvPr id="114" name="直線コネクタ 113"/>
            <p:cNvCxnSpPr/>
            <p:nvPr/>
          </p:nvCxnSpPr>
          <p:spPr>
            <a:xfrm>
              <a:off x="365204" y="3490418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3929044" y="3501096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365204" y="5606059"/>
              <a:ext cx="5420016" cy="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368083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/>
          <p:cNvGrpSpPr/>
          <p:nvPr/>
        </p:nvGrpSpPr>
        <p:grpSpPr>
          <a:xfrm>
            <a:off x="4359474" y="785708"/>
            <a:ext cx="3473053" cy="1122290"/>
            <a:chOff x="2983775" y="705555"/>
            <a:chExt cx="3473053" cy="112229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乗算 55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7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7650" y="1098759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3537377" y="3855642"/>
            <a:ext cx="5097171" cy="537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75252" y="2274519"/>
            <a:ext cx="7641497" cy="679480"/>
            <a:chOff x="2713268" y="2443909"/>
            <a:chExt cx="7641497" cy="67948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713268" y="2569391"/>
              <a:ext cx="7641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乗る人が１番多いのは「梅田駅」だよ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42431" y="2452121"/>
              <a:ext cx="303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85394" y="2452121"/>
              <a:ext cx="698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75164" y="2448523"/>
              <a:ext cx="55869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92614" y="2443909"/>
              <a:ext cx="1311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え</a:t>
              </a:r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3" name="図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4" name="図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35" name="図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804938" y="2274519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lang="en-US" altLang="ja-JP" sz="11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75348" y="2910396"/>
            <a:ext cx="6036360" cy="2688266"/>
            <a:chOff x="3440306" y="1935522"/>
            <a:chExt cx="5680108" cy="279935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648958" y="2886371"/>
              <a:ext cx="5471456" cy="1848509"/>
              <a:chOff x="605452" y="3634195"/>
              <a:chExt cx="5471456" cy="1848509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605452" y="3655881"/>
                <a:ext cx="5471456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梅 田 駅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 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376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ん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8,383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王</a:t>
                </a:r>
                <a:r>
                  <a:rPr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寺 駅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13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2,761</a:t>
                </a:r>
                <a:r>
                  <a:rPr lang="en-US" altLang="ja-JP" sz="2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46643" y="363609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724979" y="3634195"/>
                <a:ext cx="1139141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うめだ</a:t>
                </a:r>
                <a:r>
                  <a:rPr lang="ja-JP" altLang="en-US" sz="10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</a:t>
                </a:r>
                <a:r>
                  <a:rPr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717118" y="4227436"/>
                <a:ext cx="478667" cy="2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えき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69422" y="4795169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61117" y="422552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66" name="テキスト ボックス 65"/>
          <p:cNvSpPr txBox="1"/>
          <p:nvPr/>
        </p:nvSpPr>
        <p:spPr>
          <a:xfrm>
            <a:off x="4451659" y="4905076"/>
            <a:ext cx="156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てんのう</a:t>
            </a:r>
            <a:r>
              <a:rPr kumimoji="1" lang="ja-JP" altLang="en-US" sz="1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じえ</a:t>
            </a:r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84754" y="1000630"/>
            <a:ext cx="609600" cy="60960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乗算 68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0" name="正方形/長方形 119"/>
          <p:cNvSpPr/>
          <p:nvPr/>
        </p:nvSpPr>
        <p:spPr>
          <a:xfrm>
            <a:off x="528235" y="4866729"/>
            <a:ext cx="5292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6555245" y="3742311"/>
            <a:ext cx="5108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高 知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69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endParaRPr lang="zh-TW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島 根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　　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67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55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593653" y="3733693"/>
            <a:ext cx="12643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こう</a:t>
            </a:r>
            <a:r>
              <a:rPr lang="ja-JP" altLang="en-US" sz="105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06908" y="4280193"/>
            <a:ext cx="1271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しまね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97871" y="4812526"/>
            <a:ext cx="1266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</a:t>
            </a:r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91072" y="3713885"/>
            <a:ext cx="411489" cy="26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78252" y="4279423"/>
            <a:ext cx="454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26866" y="4849486"/>
            <a:ext cx="360009" cy="26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77" name="テキスト ボックス 7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ドーナツ 7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82" name="図 8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3" name="図 8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4" name="図 8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5" name="グループ化 84"/>
          <p:cNvGrpSpPr/>
          <p:nvPr/>
        </p:nvGrpSpPr>
        <p:grpSpPr>
          <a:xfrm>
            <a:off x="2620775" y="1972387"/>
            <a:ext cx="6950450" cy="694208"/>
            <a:chOff x="2515820" y="2313823"/>
            <a:chExt cx="6950450" cy="694208"/>
          </a:xfrm>
        </p:grpSpPr>
        <p:sp>
          <p:nvSpPr>
            <p:cNvPr id="86" name="テキスト ボックス 85"/>
            <p:cNvSpPr txBox="1"/>
            <p:nvPr/>
          </p:nvSpPr>
          <p:spPr>
            <a:xfrm>
              <a:off x="2515820" y="2454033"/>
              <a:ext cx="6950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大阪府の人口は全国で「３位」だよ。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613294" y="2313823"/>
              <a:ext cx="1141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166575" y="2315243"/>
              <a:ext cx="8944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5368559" y="2315243"/>
              <a:ext cx="819988" cy="260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352364" y="2322415"/>
              <a:ext cx="4661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2326186" y="2891492"/>
            <a:ext cx="1879074" cy="594693"/>
            <a:chOff x="1981624" y="3069345"/>
            <a:chExt cx="1879074" cy="594693"/>
          </a:xfrm>
        </p:grpSpPr>
        <p:sp>
          <p:nvSpPr>
            <p:cNvPr id="92" name="テキスト ボックス 91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67178" y="3249851"/>
            <a:ext cx="5647782" cy="2352913"/>
            <a:chOff x="365204" y="3482524"/>
            <a:chExt cx="5437166" cy="2134258"/>
          </a:xfrm>
        </p:grpSpPr>
        <p:cxnSp>
          <p:nvCxnSpPr>
            <p:cNvPr id="96" name="直線コネクタ 95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グループ化 100"/>
          <p:cNvGrpSpPr/>
          <p:nvPr/>
        </p:nvGrpSpPr>
        <p:grpSpPr>
          <a:xfrm>
            <a:off x="244171" y="3726948"/>
            <a:ext cx="5780114" cy="1771391"/>
            <a:chOff x="304340" y="3568347"/>
            <a:chExt cx="5780114" cy="1771391"/>
          </a:xfrm>
        </p:grpSpPr>
        <p:sp>
          <p:nvSpPr>
            <p:cNvPr id="102" name="正方形/長方形 101"/>
            <p:cNvSpPr/>
            <p:nvPr/>
          </p:nvSpPr>
          <p:spPr>
            <a:xfrm>
              <a:off x="304340" y="3585412"/>
              <a:ext cx="57801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東 京 都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404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２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神 奈 川 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923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 阪 府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    </a:t>
              </a:r>
              <a:r>
                <a:rPr lang="en-US" altLang="ja-JP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883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18544" y="3568347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1475612" y="3575944"/>
              <a:ext cx="1213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とうきょうと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49104" y="4112187"/>
              <a:ext cx="1663169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かなが</a:t>
              </a:r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435201" y="4659947"/>
              <a:ext cx="1253832" cy="2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814966" y="4673199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811025" y="4108340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8264061" y="2872963"/>
            <a:ext cx="1564457" cy="600543"/>
            <a:chOff x="7149687" y="3059289"/>
            <a:chExt cx="2148457" cy="600543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725016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814498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6238600" y="3260181"/>
            <a:ext cx="5647782" cy="2354412"/>
            <a:chOff x="365204" y="3482524"/>
            <a:chExt cx="5437166" cy="2134258"/>
          </a:xfrm>
        </p:grpSpPr>
        <p:cxnSp>
          <p:nvCxnSpPr>
            <p:cNvPr id="114" name="直線コネクタ 113"/>
            <p:cNvCxnSpPr/>
            <p:nvPr/>
          </p:nvCxnSpPr>
          <p:spPr>
            <a:xfrm>
              <a:off x="365204" y="3490418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3929044" y="3501096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365204" y="5606059"/>
              <a:ext cx="5420016" cy="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368083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図 5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5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0" name="正方形/長方形 119"/>
          <p:cNvSpPr/>
          <p:nvPr/>
        </p:nvSpPr>
        <p:spPr>
          <a:xfrm>
            <a:off x="528235" y="4866729"/>
            <a:ext cx="5292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6555245" y="3742311"/>
            <a:ext cx="5108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高 知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69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endParaRPr lang="zh-TW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島 根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　　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67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55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593653" y="3733693"/>
            <a:ext cx="12643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こう</a:t>
            </a:r>
            <a:r>
              <a:rPr lang="ja-JP" altLang="en-US" sz="105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06908" y="4280193"/>
            <a:ext cx="1271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しまね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97871" y="4812526"/>
            <a:ext cx="1266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</a:t>
            </a:r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91072" y="3713885"/>
            <a:ext cx="411489" cy="26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78252" y="4279423"/>
            <a:ext cx="454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26866" y="4849486"/>
            <a:ext cx="360009" cy="26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2" name="図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3" name="図 8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57991"/>
            <a:ext cx="2316681" cy="896190"/>
          </a:xfrm>
          <a:prstGeom prst="rect">
            <a:avLst/>
          </a:prstGeom>
        </p:spPr>
      </p:pic>
      <p:pic>
        <p:nvPicPr>
          <p:cNvPr id="84" name="図 8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5" name="グループ化 84"/>
          <p:cNvGrpSpPr/>
          <p:nvPr/>
        </p:nvGrpSpPr>
        <p:grpSpPr>
          <a:xfrm>
            <a:off x="2620775" y="1972387"/>
            <a:ext cx="6950450" cy="694208"/>
            <a:chOff x="2515820" y="2313823"/>
            <a:chExt cx="6950450" cy="694208"/>
          </a:xfrm>
        </p:grpSpPr>
        <p:sp>
          <p:nvSpPr>
            <p:cNvPr id="86" name="テキスト ボックス 85"/>
            <p:cNvSpPr txBox="1"/>
            <p:nvPr/>
          </p:nvSpPr>
          <p:spPr>
            <a:xfrm>
              <a:off x="2515820" y="2454033"/>
              <a:ext cx="6950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大阪府の人口は全国で「３位」だよ。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613294" y="2313823"/>
              <a:ext cx="1141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166575" y="2315243"/>
              <a:ext cx="8944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5368559" y="2315243"/>
              <a:ext cx="819988" cy="260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352364" y="2322415"/>
              <a:ext cx="4661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2326186" y="2891492"/>
            <a:ext cx="1879074" cy="594693"/>
            <a:chOff x="1981624" y="3069345"/>
            <a:chExt cx="1879074" cy="594693"/>
          </a:xfrm>
        </p:grpSpPr>
        <p:sp>
          <p:nvSpPr>
            <p:cNvPr id="92" name="テキスト ボックス 91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67178" y="3249851"/>
            <a:ext cx="5647782" cy="2352913"/>
            <a:chOff x="365204" y="3482524"/>
            <a:chExt cx="5437166" cy="2134258"/>
          </a:xfrm>
        </p:grpSpPr>
        <p:cxnSp>
          <p:nvCxnSpPr>
            <p:cNvPr id="96" name="直線コネクタ 95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グループ化 100"/>
          <p:cNvGrpSpPr/>
          <p:nvPr/>
        </p:nvGrpSpPr>
        <p:grpSpPr>
          <a:xfrm>
            <a:off x="244171" y="3726948"/>
            <a:ext cx="5780114" cy="1771391"/>
            <a:chOff x="304340" y="3568347"/>
            <a:chExt cx="5780114" cy="1771391"/>
          </a:xfrm>
        </p:grpSpPr>
        <p:sp>
          <p:nvSpPr>
            <p:cNvPr id="102" name="正方形/長方形 101"/>
            <p:cNvSpPr/>
            <p:nvPr/>
          </p:nvSpPr>
          <p:spPr>
            <a:xfrm>
              <a:off x="304340" y="3585412"/>
              <a:ext cx="57801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東 京 都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404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２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神 奈 川 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   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923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 阪 府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    </a:t>
              </a:r>
              <a:r>
                <a:rPr lang="en-US" altLang="ja-JP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883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2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endParaRPr lang="en-US" altLang="zh-TW" sz="22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18544" y="3568347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1475612" y="3575944"/>
              <a:ext cx="1213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とうきょうと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449104" y="4112187"/>
              <a:ext cx="1663169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かなが</a:t>
              </a:r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435201" y="4659947"/>
              <a:ext cx="1253832" cy="2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814966" y="4673199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811025" y="4108340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8308724" y="2837353"/>
            <a:ext cx="1582042" cy="600543"/>
            <a:chOff x="7149687" y="3059289"/>
            <a:chExt cx="2172606" cy="600543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7226012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8169138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6238600" y="3260181"/>
            <a:ext cx="5647782" cy="2354412"/>
            <a:chOff x="365204" y="3482524"/>
            <a:chExt cx="5437166" cy="2134258"/>
          </a:xfrm>
        </p:grpSpPr>
        <p:cxnSp>
          <p:nvCxnSpPr>
            <p:cNvPr id="114" name="直線コネクタ 113"/>
            <p:cNvCxnSpPr/>
            <p:nvPr/>
          </p:nvCxnSpPr>
          <p:spPr>
            <a:xfrm>
              <a:off x="365204" y="3490418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3929044" y="3501096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365204" y="5606059"/>
              <a:ext cx="5420016" cy="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368083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/>
          <p:cNvGrpSpPr/>
          <p:nvPr/>
        </p:nvGrpSpPr>
        <p:grpSpPr>
          <a:xfrm>
            <a:off x="4359474" y="785708"/>
            <a:ext cx="3473053" cy="1122290"/>
            <a:chOff x="2983775" y="705555"/>
            <a:chExt cx="3473053" cy="112229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乗算 55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7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7650" y="1098759"/>
            <a:ext cx="609600" cy="609600"/>
          </a:xfrm>
          <a:prstGeom prst="rect">
            <a:avLst/>
          </a:prstGeom>
        </p:spPr>
      </p:pic>
      <p:pic>
        <p:nvPicPr>
          <p:cNvPr id="58" name="図 5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59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39201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359225" y="2179441"/>
            <a:ext cx="5473551" cy="684803"/>
            <a:chOff x="3383066" y="2375386"/>
            <a:chExt cx="5473551" cy="6848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83066" y="2506191"/>
              <a:ext cx="5473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大阪の地下鉄は１９３３年に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34505" y="2375386"/>
              <a:ext cx="89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42419" y="2378700"/>
              <a:ext cx="1288117" cy="25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ちかてつ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09469" y="2388449"/>
              <a:ext cx="503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31755" y="3267938"/>
            <a:ext cx="6928490" cy="684803"/>
            <a:chOff x="2815571" y="3267938"/>
            <a:chExt cx="6928490" cy="68480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815571" y="3398743"/>
              <a:ext cx="69284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梅田－心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斎橋」間で開業しました。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77424" y="3267938"/>
              <a:ext cx="79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うめだ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5847" y="3270074"/>
              <a:ext cx="126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</a:t>
              </a:r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さいば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16194" y="3267938"/>
              <a:ext cx="536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19185" y="3267938"/>
              <a:ext cx="935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かいぎょう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4" name="図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26" name="図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25665"/>
            <a:ext cx="2604052" cy="1106538"/>
          </a:xfrm>
          <a:prstGeom prst="rect">
            <a:avLst/>
          </a:prstGeom>
        </p:spPr>
      </p:pic>
      <p:pic>
        <p:nvPicPr>
          <p:cNvPr id="9" name="VSQSE_1080_train_0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398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848" y="4574134"/>
            <a:ext cx="609600" cy="609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2" y="-24636"/>
            <a:ext cx="14827443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1.21549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0000" cy="6885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" y="-6266"/>
            <a:ext cx="12224000" cy="6876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" y="6613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132809" y="4838600"/>
            <a:ext cx="7926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１００年前も大阪府は人口が多かったんだね</a:t>
            </a:r>
            <a:endParaRPr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01748" y="1162038"/>
            <a:ext cx="6188505" cy="682577"/>
            <a:chOff x="3419491" y="1122282"/>
            <a:chExt cx="6188505" cy="682577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419491" y="1250861"/>
              <a:ext cx="61885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１００年前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１９２０年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の人口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97114" y="1130399"/>
              <a:ext cx="887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 ま え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566541" y="1129672"/>
              <a:ext cx="511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681811" y="1122282"/>
              <a:ext cx="880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 ん こ 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354448" y="4820650"/>
            <a:ext cx="827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ねんまえ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09197" y="4830691"/>
            <a:ext cx="1167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kumimoji="1" lang="ja-JP" altLang="en-US" sz="11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56151" y="4821951"/>
            <a:ext cx="87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じんこう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73581" y="4814541"/>
            <a:ext cx="543954" cy="27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405337" y="3260904"/>
            <a:ext cx="5328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60" name="図 5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2" name="図 6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122822" y="2043107"/>
            <a:ext cx="6067431" cy="2392806"/>
            <a:chOff x="3428014" y="2071149"/>
            <a:chExt cx="5794082" cy="270879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5342762" y="2071149"/>
              <a:ext cx="1879074" cy="594693"/>
              <a:chOff x="1981624" y="3069345"/>
              <a:chExt cx="1879074" cy="594693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2130966" y="3202373"/>
                <a:ext cx="14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1981624" y="3072061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707543" y="3069345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3428014" y="2381332"/>
              <a:ext cx="5647782" cy="2352913"/>
              <a:chOff x="365204" y="3482524"/>
              <a:chExt cx="5437166" cy="2134258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>
                <a:off x="365204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3441982" y="2763848"/>
              <a:ext cx="5780114" cy="2016092"/>
              <a:chOff x="398476" y="3511672"/>
              <a:chExt cx="5780114" cy="2016092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398476" y="3541768"/>
                <a:ext cx="5780114" cy="198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東 京 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369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２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 阪 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258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北 海 道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235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880917" y="352398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1471293" y="3511672"/>
                <a:ext cx="121342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とうきょうと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67177" y="4134889"/>
                <a:ext cx="1200747" cy="296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kumimoji="1"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880916" y="477386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885873" y="4123128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1" name="テキスト ボックス 80"/>
          <p:cNvSpPr txBox="1"/>
          <p:nvPr/>
        </p:nvSpPr>
        <p:spPr>
          <a:xfrm>
            <a:off x="4299242" y="3747964"/>
            <a:ext cx="1253832" cy="26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ほっかいどう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0806" y="4722354"/>
            <a:ext cx="710084" cy="719811"/>
          </a:xfrm>
          <a:prstGeom prst="rect">
            <a:avLst/>
          </a:prstGeom>
        </p:spPr>
      </p:pic>
      <p:pic>
        <p:nvPicPr>
          <p:cNvPr id="83" name="図 82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9964242" y="4726983"/>
            <a:ext cx="628151" cy="71345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6613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6613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" y="6613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" y="6613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6613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13303"/>
            <a:ext cx="299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１台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５トンとします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99900" y="2000937"/>
            <a:ext cx="7792200" cy="711839"/>
            <a:chOff x="2544577" y="2000937"/>
            <a:chExt cx="7792200" cy="7118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44577" y="2128001"/>
              <a:ext cx="779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lang="en-US" altLang="ja-JP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2019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年１年間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のごみの量は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91243" y="2004442"/>
              <a:ext cx="135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1952" y="2000937"/>
              <a:ext cx="602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579286" y="2010200"/>
              <a:ext cx="1017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05771" y="2005568"/>
              <a:ext cx="710358" cy="2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6461" y="2894304"/>
            <a:ext cx="7199079" cy="711394"/>
            <a:chOff x="3434086" y="2855115"/>
            <a:chExt cx="7199079" cy="711394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3434086" y="2981734"/>
              <a:ext cx="719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乗用車だと何台になるでしょうか？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3387" y="2860177"/>
              <a:ext cx="133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39898" y="2855115"/>
              <a:ext cx="1019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39893"/>
            <a:ext cx="3371380" cy="920576"/>
          </a:xfrm>
          <a:prstGeom prst="rect">
            <a:avLst/>
          </a:prstGeom>
        </p:spPr>
      </p:pic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7" y="5361395"/>
            <a:ext cx="3712786" cy="902286"/>
          </a:xfrm>
          <a:prstGeom prst="rect">
            <a:avLst/>
          </a:prstGeom>
        </p:spPr>
      </p:pic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7" y="5352857"/>
            <a:ext cx="3974937" cy="920576"/>
          </a:xfrm>
          <a:prstGeom prst="rect">
            <a:avLst/>
          </a:prstGeom>
        </p:spPr>
      </p:pic>
      <p:pic>
        <p:nvPicPr>
          <p:cNvPr id="27" name="図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第９問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25463" y="3521693"/>
            <a:ext cx="494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en-US" altLang="ja-JP" sz="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23202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132809" y="4838600"/>
            <a:ext cx="7926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１００年前も大阪府は人口が多かったんだね</a:t>
            </a:r>
            <a:endParaRPr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01748" y="1162038"/>
            <a:ext cx="6188505" cy="682577"/>
            <a:chOff x="3419491" y="1122282"/>
            <a:chExt cx="6188505" cy="682577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419491" y="1250861"/>
              <a:ext cx="61885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１００年前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１９２０年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の人口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97114" y="1130399"/>
              <a:ext cx="887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 ま え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566541" y="1129672"/>
              <a:ext cx="511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681811" y="1122282"/>
              <a:ext cx="880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 ん こ 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354448" y="4820650"/>
            <a:ext cx="827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ねんまえ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09197" y="4830691"/>
            <a:ext cx="1167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kumimoji="1" lang="ja-JP" altLang="en-US" sz="11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56151" y="4821951"/>
            <a:ext cx="87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じんこう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73581" y="4814541"/>
            <a:ext cx="543954" cy="27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405337" y="3260904"/>
            <a:ext cx="5328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60" name="図 5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2" name="図 6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63513"/>
            <a:ext cx="2316681" cy="89009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122822" y="2043107"/>
            <a:ext cx="6067431" cy="2392806"/>
            <a:chOff x="3428014" y="2071149"/>
            <a:chExt cx="5794082" cy="270879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5342762" y="2071149"/>
              <a:ext cx="1879074" cy="594693"/>
              <a:chOff x="1981624" y="3069345"/>
              <a:chExt cx="1879074" cy="594693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2130966" y="3202373"/>
                <a:ext cx="14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1981624" y="3072061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707543" y="3069345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3428014" y="2381332"/>
              <a:ext cx="5647782" cy="2352913"/>
              <a:chOff x="365204" y="3482524"/>
              <a:chExt cx="5437166" cy="2134258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>
                <a:off x="365204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3441982" y="2763848"/>
              <a:ext cx="5780114" cy="2016092"/>
              <a:chOff x="398476" y="3511672"/>
              <a:chExt cx="5780114" cy="2016092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398476" y="3541768"/>
                <a:ext cx="5780114" cy="198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東 京 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369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２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 阪 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258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北 海 道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235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880917" y="352398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1471293" y="3511672"/>
                <a:ext cx="121342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とうきょうと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67177" y="4134889"/>
                <a:ext cx="1200747" cy="296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kumimoji="1"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880916" y="477386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885873" y="4123128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1" name="テキスト ボックス 80"/>
          <p:cNvSpPr txBox="1"/>
          <p:nvPr/>
        </p:nvSpPr>
        <p:spPr>
          <a:xfrm>
            <a:off x="4299242" y="3747964"/>
            <a:ext cx="1253832" cy="26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ほっかいどう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0806" y="4722354"/>
            <a:ext cx="710084" cy="719811"/>
          </a:xfrm>
          <a:prstGeom prst="rect">
            <a:avLst/>
          </a:prstGeom>
        </p:spPr>
      </p:pic>
      <p:pic>
        <p:nvPicPr>
          <p:cNvPr id="83" name="図 82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9964242" y="4726983"/>
            <a:ext cx="628151" cy="71345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132809" y="4838600"/>
            <a:ext cx="7926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１００年前も大阪府は人口が多かったんだね</a:t>
            </a:r>
            <a:endParaRPr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01748" y="1162038"/>
            <a:ext cx="6188505" cy="682577"/>
            <a:chOff x="3419491" y="1122282"/>
            <a:chExt cx="6188505" cy="682577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419491" y="1250861"/>
              <a:ext cx="61885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１００年前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１９２０年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の人口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97114" y="1130399"/>
              <a:ext cx="887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 ま え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566541" y="1129672"/>
              <a:ext cx="511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681811" y="1122282"/>
              <a:ext cx="880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 ん こ 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354448" y="4820650"/>
            <a:ext cx="827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ねんまえ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09197" y="4830691"/>
            <a:ext cx="1167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kumimoji="1" lang="ja-JP" altLang="en-US" sz="11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56151" y="4821951"/>
            <a:ext cx="87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じんこう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73581" y="4814541"/>
            <a:ext cx="543954" cy="27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405337" y="3260904"/>
            <a:ext cx="5328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60" name="図 5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2" name="図 6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122822" y="2043107"/>
            <a:ext cx="6067431" cy="2392806"/>
            <a:chOff x="3428014" y="2071149"/>
            <a:chExt cx="5794082" cy="270879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5342762" y="2071149"/>
              <a:ext cx="1879074" cy="594693"/>
              <a:chOff x="1981624" y="3069345"/>
              <a:chExt cx="1879074" cy="594693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2130966" y="3202373"/>
                <a:ext cx="14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1981624" y="3072061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707543" y="3069345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3428014" y="2381332"/>
              <a:ext cx="5647782" cy="2352913"/>
              <a:chOff x="365204" y="3482524"/>
              <a:chExt cx="5437166" cy="2134258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>
                <a:off x="365204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3441982" y="2763848"/>
              <a:ext cx="5780114" cy="2016092"/>
              <a:chOff x="398476" y="3511672"/>
              <a:chExt cx="5780114" cy="2016092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398476" y="3541768"/>
                <a:ext cx="5780114" cy="198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東 京 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369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２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 阪 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258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北 海 道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235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880917" y="352398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1471293" y="3511672"/>
                <a:ext cx="121342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とうきょうと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67177" y="4134889"/>
                <a:ext cx="1200747" cy="296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kumimoji="1"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880916" y="477386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885873" y="4123128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1" name="テキスト ボックス 80"/>
          <p:cNvSpPr txBox="1"/>
          <p:nvPr/>
        </p:nvSpPr>
        <p:spPr>
          <a:xfrm>
            <a:off x="4299242" y="3747964"/>
            <a:ext cx="1253832" cy="26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ほっかいどう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0806" y="4722354"/>
            <a:ext cx="710084" cy="719811"/>
          </a:xfrm>
          <a:prstGeom prst="rect">
            <a:avLst/>
          </a:prstGeom>
        </p:spPr>
      </p:pic>
      <p:pic>
        <p:nvPicPr>
          <p:cNvPr id="83" name="図 82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9964242" y="4726983"/>
            <a:ext cx="628151" cy="71345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ドーナツ 26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48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12778" y="2450928"/>
            <a:ext cx="8028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2019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年１年間のごみの量は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8320" y="4493002"/>
            <a:ext cx="5935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３０８万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トン</a:t>
            </a: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も出てる</a:t>
            </a:r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んだよ😲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5549" y="2319073"/>
            <a:ext cx="127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40519" y="2346925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641" y="2335443"/>
            <a:ext cx="9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ねんかん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0343" y="2334710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86350" y="3152769"/>
            <a:ext cx="6489498" cy="669369"/>
            <a:chOff x="2693691" y="3060905"/>
            <a:chExt cx="6489498" cy="66936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693691" y="3176276"/>
              <a:ext cx="64894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乗用車「約２００万台」です。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701870" y="3063001"/>
              <a:ext cx="1455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じょうようしゃ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517959" y="3060906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78135" y="3060905"/>
              <a:ext cx="906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4336660" y="4344451"/>
            <a:ext cx="490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13966" y="4361078"/>
            <a:ext cx="41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6" name="図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7" name="図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乗算 26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0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3252"/>
            <a:ext cx="12192000" cy="6858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132809" y="4838600"/>
            <a:ext cx="7926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１００年前も大阪府は人口が多かったんだね</a:t>
            </a:r>
            <a:endParaRPr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01748" y="1162038"/>
            <a:ext cx="6188505" cy="682577"/>
            <a:chOff x="3419491" y="1122282"/>
            <a:chExt cx="6188505" cy="682577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419491" y="1250861"/>
              <a:ext cx="61885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１００年前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１９２０年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の人口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97114" y="1130399"/>
              <a:ext cx="887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 ま え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566541" y="1129672"/>
              <a:ext cx="511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 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681811" y="1122282"/>
              <a:ext cx="880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 ん こ 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354448" y="4820650"/>
            <a:ext cx="827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ねんまえ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09197" y="4830691"/>
            <a:ext cx="1167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kumimoji="1" lang="ja-JP" altLang="en-US" sz="11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56151" y="4821951"/>
            <a:ext cx="87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じんこう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173581" y="4814541"/>
            <a:ext cx="543954" cy="27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405337" y="3260904"/>
            <a:ext cx="5328000" cy="50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60" name="図 5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2" name="図 6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122822" y="2043107"/>
            <a:ext cx="6067431" cy="2392806"/>
            <a:chOff x="3428014" y="2071149"/>
            <a:chExt cx="5794082" cy="270879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5342762" y="2071149"/>
              <a:ext cx="1879074" cy="594693"/>
              <a:chOff x="1981624" y="3069345"/>
              <a:chExt cx="1879074" cy="594693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2130966" y="3202373"/>
                <a:ext cx="14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1981624" y="3072061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707543" y="3069345"/>
                <a:ext cx="1153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3428014" y="2381332"/>
              <a:ext cx="5647782" cy="2352913"/>
              <a:chOff x="365204" y="3482524"/>
              <a:chExt cx="5437166" cy="2134258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>
                <a:off x="365204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3441982" y="2763848"/>
              <a:ext cx="5780114" cy="2016092"/>
              <a:chOff x="398476" y="3511672"/>
              <a:chExt cx="5780114" cy="2016092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398476" y="3541768"/>
                <a:ext cx="5780114" cy="198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東 京 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369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２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 阪 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258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北 海 道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235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880917" y="352398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1471293" y="3511672"/>
                <a:ext cx="121342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とうきょうと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67177" y="4134889"/>
                <a:ext cx="1200747" cy="296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kumimoji="1"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880916" y="4773866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885873" y="4123128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1" name="テキスト ボックス 80"/>
          <p:cNvSpPr txBox="1"/>
          <p:nvPr/>
        </p:nvSpPr>
        <p:spPr>
          <a:xfrm>
            <a:off x="4299242" y="3747964"/>
            <a:ext cx="1253832" cy="26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ほっかいどう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0806" y="4722354"/>
            <a:ext cx="710084" cy="719811"/>
          </a:xfrm>
          <a:prstGeom prst="rect">
            <a:avLst/>
          </a:prstGeom>
        </p:spPr>
      </p:pic>
      <p:pic>
        <p:nvPicPr>
          <p:cNvPr id="83" name="図 82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9964242" y="4726983"/>
            <a:ext cx="628151" cy="71345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51333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178936" y="3138925"/>
            <a:ext cx="201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(2020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8"/>
          <a:stretch/>
        </p:blipFill>
        <p:spPr>
          <a:xfrm>
            <a:off x="622967" y="5205375"/>
            <a:ext cx="3305090" cy="1080000"/>
          </a:xfrm>
          <a:prstGeom prst="rect">
            <a:avLst/>
          </a:prstGeom>
        </p:spPr>
      </p:pic>
      <p:pic>
        <p:nvPicPr>
          <p:cNvPr id="3" name="図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942" y="5205375"/>
            <a:ext cx="3328539" cy="1080000"/>
          </a:xfrm>
          <a:prstGeom prst="rect">
            <a:avLst/>
          </a:prstGeom>
        </p:spPr>
      </p:pic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4"/>
          <a:stretch/>
        </p:blipFill>
        <p:spPr>
          <a:xfrm>
            <a:off x="8320365" y="5205375"/>
            <a:ext cx="3360774" cy="1080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722463" y="2375435"/>
            <a:ext cx="8747074" cy="735909"/>
            <a:chOff x="2500736" y="2465055"/>
            <a:chExt cx="8468740" cy="735909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500736" y="2616189"/>
              <a:ext cx="8468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大阪府で１番多いの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はどの年代でしょうか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？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84888" y="2465055"/>
              <a:ext cx="1228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560722" y="2479484"/>
              <a:ext cx="962193" cy="2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ばんおお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489893" y="2479484"/>
              <a:ext cx="94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6" name="図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第３問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4" name="テキスト ボックス 33"/>
          <p:cNvSpPr txBox="1"/>
          <p:nvPr/>
        </p:nvSpPr>
        <p:spPr>
          <a:xfrm>
            <a:off x="4917104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965582" y="306531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" y="0"/>
            <a:ext cx="12192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96989" y="1699019"/>
            <a:ext cx="79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全国のごみのリサイクル率を見てみよう！</a:t>
            </a:r>
            <a:endParaRPr kumimoji="1" lang="ja-JP" altLang="en-US" sz="3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23488" y="1585765"/>
            <a:ext cx="91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ぜんこく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854" y="1582956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りつ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472827" y="1572702"/>
            <a:ext cx="5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698992" y="3687137"/>
            <a:ext cx="4464000" cy="4974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386300" y="2200357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0" name="図 6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71" name="図 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405521"/>
            <a:ext cx="2694666" cy="896190"/>
          </a:xfrm>
          <a:prstGeom prst="rect">
            <a:avLst/>
          </a:prstGeom>
        </p:spPr>
      </p:pic>
      <p:pic>
        <p:nvPicPr>
          <p:cNvPr id="72" name="図 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6" y="5812697"/>
            <a:ext cx="2316681" cy="890093"/>
          </a:xfrm>
          <a:prstGeom prst="rect">
            <a:avLst/>
          </a:prstGeom>
        </p:spPr>
      </p:pic>
      <p:grpSp>
        <p:nvGrpSpPr>
          <p:cNvPr id="116" name="グループ化 115"/>
          <p:cNvGrpSpPr/>
          <p:nvPr/>
        </p:nvGrpSpPr>
        <p:grpSpPr>
          <a:xfrm>
            <a:off x="2430690" y="2891492"/>
            <a:ext cx="1879074" cy="594693"/>
            <a:chOff x="1981624" y="3069345"/>
            <a:chExt cx="1879074" cy="594693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707268" y="3237187"/>
            <a:ext cx="5169515" cy="2274285"/>
            <a:chOff x="365204" y="3482524"/>
            <a:chExt cx="5437166" cy="2134258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正方形/長方形 125"/>
          <p:cNvSpPr/>
          <p:nvPr/>
        </p:nvSpPr>
        <p:spPr>
          <a:xfrm>
            <a:off x="945343" y="3641140"/>
            <a:ext cx="4523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 口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２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鳥 取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  <a:endParaRPr lang="en-US" altLang="zh-TW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３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岡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２９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０％</a:t>
            </a:r>
          </a:p>
        </p:txBody>
      </p:sp>
      <p:grpSp>
        <p:nvGrpSpPr>
          <p:cNvPr id="127" name="グループ化 126"/>
          <p:cNvGrpSpPr/>
          <p:nvPr/>
        </p:nvGrpSpPr>
        <p:grpSpPr>
          <a:xfrm>
            <a:off x="8153208" y="2885642"/>
            <a:ext cx="1582042" cy="600543"/>
            <a:chOff x="7149687" y="3059289"/>
            <a:chExt cx="2172607" cy="600543"/>
          </a:xfrm>
        </p:grpSpPr>
        <p:sp>
          <p:nvSpPr>
            <p:cNvPr id="128" name="テキスト ボックス 127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816913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300291" y="3253003"/>
            <a:ext cx="5169515" cy="2275846"/>
            <a:chOff x="365204" y="3482524"/>
            <a:chExt cx="5437166" cy="2134258"/>
          </a:xfrm>
        </p:grpSpPr>
        <p:cxnSp>
          <p:nvCxnSpPr>
            <p:cNvPr id="138" name="直線コネクタ 137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正方形/長方形 142"/>
          <p:cNvSpPr/>
          <p:nvPr/>
        </p:nvSpPr>
        <p:spPr>
          <a:xfrm>
            <a:off x="6621885" y="3637461"/>
            <a:ext cx="4644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</a:t>
            </a:r>
            <a:r>
              <a:rPr lang="en-US" altLang="ja-JP" sz="11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 阪 府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１％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46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福 島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７％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47</a:t>
            </a:r>
            <a:r>
              <a: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zh-TW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和 歌 山 県</a:t>
            </a:r>
            <a:r>
              <a: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１２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２％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764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34832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やまぐち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52117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9185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とっとり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452117" y="4720426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109185" y="4728023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おかやまけん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155963" y="3622164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13031" y="3629761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7155963" y="4171295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813031" y="4178892"/>
            <a:ext cx="1213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ふくしまけん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171117" y="4708273"/>
            <a:ext cx="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28185" y="4715869"/>
            <a:ext cx="161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5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わかや</a:t>
            </a:r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まけん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147766" y="211517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379064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505" y="2464"/>
            <a:ext cx="12312000" cy="688263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015412" y="3265360"/>
            <a:ext cx="4161176" cy="707696"/>
            <a:chOff x="3862665" y="2687375"/>
            <a:chExt cx="4213846" cy="70769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3862665" y="2810296"/>
              <a:ext cx="42138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何</a:t>
              </a:r>
              <a:r>
                <a:rPr kumimoji="1"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問分かるかな？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901791" y="2687375"/>
              <a:ext cx="145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なんもん</a:t>
              </a:r>
              <a:r>
                <a:rPr kumimoji="1"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0" name="図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798" l="4452" r="96747">
                        <a14:foregroundMark x1="40582" y1="37395" x2="40582" y2="37395"/>
                        <a14:foregroundMark x1="65068" y1="57143" x2="65068" y2="57143"/>
                        <a14:foregroundMark x1="82192" y1="54202" x2="82192" y2="54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0588" y="4926002"/>
            <a:ext cx="2670824" cy="1088452"/>
          </a:xfrm>
          <a:prstGeom prst="rect">
            <a:avLst/>
          </a:prstGeom>
          <a:pattFill prst="solidDmnd">
            <a:fgClr>
              <a:srgbClr val="CCECFF"/>
            </a:fgClr>
            <a:bgClr>
              <a:schemeClr val="bg1"/>
            </a:bgClr>
          </a:patt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テキスト ボックス 33"/>
          <p:cNvSpPr txBox="1"/>
          <p:nvPr/>
        </p:nvSpPr>
        <p:spPr>
          <a:xfrm>
            <a:off x="2634209" y="693715"/>
            <a:ext cx="6923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7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おおさかクイズ</a:t>
            </a:r>
            <a:endParaRPr kumimoji="1" lang="ja-JP" altLang="en-US" sz="7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s_chime2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" end="2505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54691" y="1083360"/>
            <a:ext cx="609600" cy="609600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3415445" y="2260821"/>
            <a:ext cx="5361110" cy="770139"/>
            <a:chOff x="3924481" y="2297443"/>
            <a:chExt cx="5361110" cy="77013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924481" y="2297443"/>
              <a:ext cx="4729668" cy="770139"/>
              <a:chOff x="3150973" y="1828560"/>
              <a:chExt cx="4729668" cy="770139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3150973" y="1952368"/>
                <a:ext cx="4729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36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クイズは１０問だよ</a:t>
                </a:r>
                <a:endParaRPr kumimoji="1" lang="ja-JP" altLang="en-US" sz="3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6226551" y="1828560"/>
                <a:ext cx="662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もん</a:t>
                </a:r>
                <a:endParaRPr kumimoji="1"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513" y="2356856"/>
              <a:ext cx="670078" cy="638473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10705806" y="6581001"/>
            <a:ext cx="148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2023</a:t>
            </a:r>
            <a:r>
              <a:rPr kumimoji="1" lang="ja-JP" altLang="en-US" sz="1200" dirty="0" smtClean="0">
                <a:latin typeface="+mn-ea"/>
              </a:rPr>
              <a:t>年</a:t>
            </a:r>
            <a:r>
              <a:rPr lang="en-US" altLang="ja-JP" sz="1200" dirty="0">
                <a:latin typeface="+mn-ea"/>
              </a:rPr>
              <a:t>2</a:t>
            </a:r>
            <a:r>
              <a:rPr lang="ja-JP" altLang="en-US" sz="1200" dirty="0" smtClean="0">
                <a:latin typeface="+mn-ea"/>
              </a:rPr>
              <a:t>月</a:t>
            </a:r>
            <a:r>
              <a:rPr lang="en-US" altLang="ja-JP" sz="1200" dirty="0" smtClean="0">
                <a:latin typeface="+mn-ea"/>
              </a:rPr>
              <a:t>1</a:t>
            </a:r>
            <a:r>
              <a:rPr lang="ja-JP" altLang="en-US" sz="1200" dirty="0" smtClean="0">
                <a:latin typeface="+mn-ea"/>
              </a:rPr>
              <a:t>日作成</a:t>
            </a:r>
            <a:endParaRPr kumimoji="1" lang="ja-JP" altLang="en-US" sz="1200" dirty="0"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349799" y="4109513"/>
            <a:ext cx="3409472" cy="403242"/>
            <a:chOff x="4768623" y="3905435"/>
            <a:chExt cx="2508268" cy="40324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927124" y="3939345"/>
              <a:ext cx="2349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クリックしてはじめよう！ </a:t>
              </a:r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48">
              <a:off x="6997066" y="3905435"/>
              <a:ext cx="267877" cy="3960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31722" y="4021426"/>
              <a:ext cx="289801" cy="216000"/>
            </a:xfrm>
            <a:prstGeom prst="rect">
              <a:avLst/>
            </a:prstGeom>
          </p:spPr>
        </p:pic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2" presetClass="path" presetSubtype="0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0118 0.0349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178936" y="3138925"/>
            <a:ext cx="201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(2020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8"/>
          <a:stretch/>
        </p:blipFill>
        <p:spPr>
          <a:xfrm>
            <a:off x="622967" y="5205375"/>
            <a:ext cx="3305090" cy="1080000"/>
          </a:xfrm>
          <a:prstGeom prst="rect">
            <a:avLst/>
          </a:prstGeom>
        </p:spPr>
      </p:pic>
      <p:pic>
        <p:nvPicPr>
          <p:cNvPr id="3" name="図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942" y="5205375"/>
            <a:ext cx="3328539" cy="1080000"/>
          </a:xfrm>
          <a:prstGeom prst="rect">
            <a:avLst/>
          </a:prstGeom>
        </p:spPr>
      </p:pic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4"/>
          <a:stretch/>
        </p:blipFill>
        <p:spPr>
          <a:xfrm>
            <a:off x="8320365" y="5205375"/>
            <a:ext cx="3360774" cy="1080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722463" y="2375435"/>
            <a:ext cx="8747074" cy="735909"/>
            <a:chOff x="2500736" y="2465055"/>
            <a:chExt cx="8468740" cy="735909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500736" y="2616189"/>
              <a:ext cx="8468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大阪府で１番多いの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はどの年代でしょうか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？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84888" y="2465055"/>
              <a:ext cx="1228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560722" y="2479484"/>
              <a:ext cx="962193" cy="2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ばんおお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489893" y="2479484"/>
              <a:ext cx="94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6" name="図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第３問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4" name="テキスト ボックス 33"/>
          <p:cNvSpPr txBox="1"/>
          <p:nvPr/>
        </p:nvSpPr>
        <p:spPr>
          <a:xfrm>
            <a:off x="4917104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965582" y="306531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"/>
            <a:ext cx="12192000" cy="685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01881" y="2105133"/>
            <a:ext cx="69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大阪府の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日のごみの量１人分は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00949" y="2927342"/>
            <a:ext cx="69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りんごだと何個になるでしょうか？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60248" y="3512701"/>
            <a:ext cx="365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りんご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１個３００ｇ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とします）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5278" y="1972570"/>
            <a:ext cx="13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おおさか</a:t>
            </a:r>
            <a:r>
              <a:rPr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29930" y="1969185"/>
            <a:ext cx="70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りょう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4446" y="1977402"/>
            <a:ext cx="59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にち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086" y="1981923"/>
            <a:ext cx="137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ひとりぶん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5361" y="279466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589708" y="821212"/>
            <a:ext cx="301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第１０問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9" y="5237188"/>
            <a:ext cx="2981202" cy="914479"/>
          </a:xfrm>
          <a:prstGeom prst="rect">
            <a:avLst/>
          </a:prstGeom>
        </p:spPr>
      </p:pic>
      <p:pic>
        <p:nvPicPr>
          <p:cNvPr id="16" name="図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" y="5249769"/>
            <a:ext cx="2981202" cy="902286"/>
          </a:xfrm>
          <a:prstGeom prst="rect">
            <a:avLst/>
          </a:prstGeom>
        </p:spPr>
      </p:pic>
      <p:pic>
        <p:nvPicPr>
          <p:cNvPr id="17" name="図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9" y="5247982"/>
            <a:ext cx="2956816" cy="8900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745399" y="74135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83310" y="741355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64993" y="3408599"/>
            <a:ext cx="336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57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379063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57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178936" y="3138925"/>
            <a:ext cx="201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(2020</a:t>
            </a:r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8"/>
          <a:stretch/>
        </p:blipFill>
        <p:spPr>
          <a:xfrm>
            <a:off x="622967" y="5205375"/>
            <a:ext cx="3305090" cy="1080000"/>
          </a:xfrm>
          <a:prstGeom prst="rect">
            <a:avLst/>
          </a:prstGeom>
        </p:spPr>
      </p:pic>
      <p:pic>
        <p:nvPicPr>
          <p:cNvPr id="3" name="図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942" y="5205375"/>
            <a:ext cx="3328539" cy="1080000"/>
          </a:xfrm>
          <a:prstGeom prst="rect">
            <a:avLst/>
          </a:prstGeom>
        </p:spPr>
      </p:pic>
      <p:pic>
        <p:nvPicPr>
          <p:cNvPr id="6" name="図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4"/>
          <a:stretch/>
        </p:blipFill>
        <p:spPr>
          <a:xfrm>
            <a:off x="8320365" y="5205375"/>
            <a:ext cx="3360774" cy="1080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722463" y="2375435"/>
            <a:ext cx="8747074" cy="735909"/>
            <a:chOff x="2500736" y="2465055"/>
            <a:chExt cx="8468740" cy="735909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500736" y="2616189"/>
              <a:ext cx="8468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大阪府で１番多いの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はどの年代でしょうか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？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84888" y="2465055"/>
              <a:ext cx="1228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560722" y="2479484"/>
              <a:ext cx="962193" cy="2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ばんおお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489893" y="2479484"/>
              <a:ext cx="94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6" name="図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第３問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4" name="テキスト ボックス 33"/>
          <p:cNvSpPr txBox="1"/>
          <p:nvPr/>
        </p:nvSpPr>
        <p:spPr>
          <a:xfrm>
            <a:off x="4917104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965582" y="3065318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"/>
            <a:ext cx="12192000" cy="6858000"/>
          </a:xfrm>
          <a:prstGeom prst="rect">
            <a:avLst/>
          </a:prstGeom>
        </p:spPr>
      </p:pic>
      <p:pic>
        <p:nvPicPr>
          <p:cNvPr id="13" name="図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76" y="3992492"/>
            <a:ext cx="6937849" cy="1133954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40372" y="2444876"/>
            <a:ext cx="7911256" cy="684804"/>
            <a:chOff x="2576177" y="2483853"/>
            <a:chExt cx="7911256" cy="68480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842485" y="2483853"/>
              <a:ext cx="971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576177" y="2483853"/>
              <a:ext cx="7911256" cy="684804"/>
              <a:chOff x="2576177" y="2483853"/>
              <a:chExt cx="7911256" cy="68480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2576177" y="2614659"/>
                <a:ext cx="7911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大阪府で１番多い年代</a:t>
                </a:r>
                <a:r>
                  <a:rPr lang="ja-JP" altLang="en-US" sz="3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は「４０代」だ</a:t>
                </a:r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よ。</a:t>
                </a:r>
                <a:endPara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675236" y="2483853"/>
                <a:ext cx="11895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624429" y="2483853"/>
                <a:ext cx="94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8309601" y="2483853"/>
                <a:ext cx="527609" cy="26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3" name="図 4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975352" y="3673854"/>
            <a:ext cx="1834097" cy="396000"/>
            <a:chOff x="4768623" y="3917521"/>
            <a:chExt cx="1349302" cy="39600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4927124" y="3939345"/>
              <a:ext cx="1001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クリック！ </a:t>
              </a:r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48">
              <a:off x="5850048" y="3917521"/>
              <a:ext cx="267877" cy="39600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31722" y="4021426"/>
              <a:ext cx="289801" cy="216000"/>
            </a:xfrm>
            <a:prstGeom prst="rect">
              <a:avLst/>
            </a:prstGeom>
          </p:spPr>
        </p:pic>
      </p:grpSp>
      <p:pic>
        <p:nvPicPr>
          <p:cNvPr id="30" name="図 2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1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20000" decel="2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3.33333E-6 L 0.00118 0.0349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8"/>
            <a:ext cx="12192000" cy="685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4" y="3127747"/>
            <a:ext cx="1349327" cy="137827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137160" y="2025000"/>
            <a:ext cx="9917680" cy="689128"/>
            <a:chOff x="1238000" y="1881307"/>
            <a:chExt cx="9917680" cy="68912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8000" y="2016437"/>
              <a:ext cx="991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大阪府の１日のごみの量１人分は約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９５３ｇなので、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79996" y="1885632"/>
              <a:ext cx="1190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67330" y="1885853"/>
              <a:ext cx="631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5201" y="1881307"/>
              <a:ext cx="1182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ひとりぶん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73499" y="1885632"/>
              <a:ext cx="53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にち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329606" y="1885632"/>
              <a:ext cx="498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lang="en-US" altLang="ja-JP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88" y="3133070"/>
            <a:ext cx="1349327" cy="137827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2" y="3129808"/>
            <a:ext cx="1349327" cy="1378271"/>
          </a:xfrm>
          <a:prstGeom prst="rect">
            <a:avLst/>
          </a:prstGeom>
        </p:spPr>
      </p:pic>
      <p:pic>
        <p:nvPicPr>
          <p:cNvPr id="42" name="図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7" name="図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8" name="図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898124" y="4268116"/>
            <a:ext cx="7885449" cy="1155103"/>
            <a:chOff x="3898124" y="4268116"/>
            <a:chExt cx="7885449" cy="115510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898124" y="4676978"/>
              <a:ext cx="4395752" cy="686052"/>
              <a:chOff x="3794464" y="4379830"/>
              <a:chExt cx="4395752" cy="686052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3794464" y="4511884"/>
                <a:ext cx="43957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りんご「約３個」だよ😲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421336" y="4398494"/>
                <a:ext cx="5251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や 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103666" y="4379830"/>
                <a:ext cx="591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0" name="円形吹き出し 49"/>
            <p:cNvSpPr/>
            <p:nvPr/>
          </p:nvSpPr>
          <p:spPr>
            <a:xfrm>
              <a:off x="8405491" y="4268116"/>
              <a:ext cx="3378082" cy="1155103"/>
            </a:xfrm>
            <a:prstGeom prst="wedgeEllipseCallout">
              <a:avLst>
                <a:gd name="adj1" fmla="val -54091"/>
                <a:gd name="adj2" fmla="val 2964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8512920" y="4564450"/>
              <a:ext cx="3163224" cy="491049"/>
              <a:chOff x="3345907" y="5502582"/>
              <a:chExt cx="3163224" cy="491049"/>
            </a:xfrm>
          </p:grpSpPr>
          <p:sp>
            <p:nvSpPr>
              <p:cNvPr id="61" name="テキスト ボックス 60"/>
              <p:cNvSpPr txBox="1"/>
              <p:nvPr/>
            </p:nvSpPr>
            <p:spPr>
              <a:xfrm>
                <a:off x="3345907" y="5624299"/>
                <a:ext cx="3163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１日で３個も食べられないね</a:t>
                </a:r>
                <a:endParaRPr lang="en-US" altLang="ja-JP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557367" y="5502582"/>
                <a:ext cx="43441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にち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415280" y="4562503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877327" y="4568294"/>
              <a:ext cx="4344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359474" y="751203"/>
            <a:ext cx="3473053" cy="1122290"/>
            <a:chOff x="2983775" y="705555"/>
            <a:chExt cx="3473053" cy="11222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乗算 39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764" y="947404"/>
            <a:ext cx="609600" cy="6096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473413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全問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101174" y="515244"/>
              <a:ext cx="1683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 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500185" y="2823293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5836" y="755289"/>
            <a:ext cx="3643182" cy="1102434"/>
            <a:chOff x="85836" y="755289"/>
            <a:chExt cx="3643182" cy="1102434"/>
          </a:xfrm>
        </p:grpSpPr>
        <p:sp>
          <p:nvSpPr>
            <p:cNvPr id="10" name="テキスト ボックス 9"/>
            <p:cNvSpPr txBox="1"/>
            <p:nvPr/>
          </p:nvSpPr>
          <p:spPr>
            <a:xfrm rot="20360227">
              <a:off x="199350" y="755289"/>
              <a:ext cx="297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おめでとう！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20376351">
              <a:off x="85836" y="1365280"/>
              <a:ext cx="36431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大阪府統計博士だね</a:t>
              </a:r>
              <a:r>
                <a:rPr lang="ja-JP" altLang="en-US" sz="2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2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20334009">
              <a:off x="95672" y="1419398"/>
              <a:ext cx="2448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316080" y="3591217"/>
            <a:ext cx="6735711" cy="1694344"/>
            <a:chOff x="3023328" y="3516330"/>
            <a:chExt cx="6325299" cy="169434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金メダル級</a:t>
              </a:r>
              <a:endParaRPr kumimoji="1"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2071971"/>
            <a:ext cx="2991116" cy="2964587"/>
          </a:xfrm>
          <a:prstGeom prst="rect">
            <a:avLst/>
          </a:prstGeom>
        </p:spPr>
      </p:pic>
      <p:pic>
        <p:nvPicPr>
          <p:cNvPr id="12" name="ジャジャー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2331" y="4132286"/>
            <a:ext cx="609600" cy="6096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86" y="3198751"/>
            <a:ext cx="2412000" cy="2412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804424" y="297718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すごいね</a:t>
            </a:r>
            <a:r>
              <a:rPr lang="ja-JP" altLang="en-US" sz="2400" dirty="0" smtClean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👍👍👍</a:t>
            </a:r>
            <a:endParaRPr lang="ja-JP" altLang="en-US" sz="2400" dirty="0"/>
          </a:p>
        </p:txBody>
      </p:sp>
      <p:pic>
        <p:nvPicPr>
          <p:cNvPr id="25" name="図 2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50" name="下矢印 49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3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6" grpId="0"/>
      <p:bldP spid="6" grpId="1"/>
      <p:bldP spid="36" grpId="0" animBg="1"/>
      <p:bldP spid="50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13301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530694" y="2714456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470563" y="3592359"/>
            <a:ext cx="6735711" cy="1694344"/>
            <a:chOff x="3023328" y="3516330"/>
            <a:chExt cx="6325299" cy="169434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銀</a:t>
              </a:r>
              <a:r>
                <a:rPr lang="ja-JP" altLang="en-US" sz="9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メダル級</a:t>
              </a:r>
              <a:endParaRPr kumimoji="1"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7" name="レベルアップ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2627" y="4217342"/>
            <a:ext cx="609600" cy="60960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13" y="3154168"/>
            <a:ext cx="2412000" cy="241200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9132615" y="29061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やるね</a:t>
            </a:r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👍👍</a:t>
            </a:r>
            <a:endParaRPr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5" name="下矢印 34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6052699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2.59259E-6 L -3.125E-6 -0.07222 " pathEditMode="relative" rAng="0" ptsTypes="AA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9" grpId="0"/>
      <p:bldP spid="26" grpId="0"/>
      <p:bldP spid="26" grpId="1"/>
      <p:bldP spid="18" grpId="0" animBg="1"/>
      <p:bldP spid="35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13301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８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530694" y="2714456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470563" y="3602415"/>
            <a:ext cx="6735711" cy="1694344"/>
            <a:chOff x="3023328" y="3516330"/>
            <a:chExt cx="6325299" cy="169434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銀</a:t>
              </a:r>
              <a:r>
                <a:rPr lang="ja-JP" altLang="en-US" sz="9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メダル級</a:t>
              </a:r>
              <a:endParaRPr kumimoji="1"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95500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7" name="レベルアップ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0685" y="4107451"/>
            <a:ext cx="609600" cy="60960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55" y="3154168"/>
            <a:ext cx="2412000" cy="241200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9106857" y="29061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やるね</a:t>
            </a:r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👍👍</a:t>
            </a:r>
            <a:endParaRPr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5" name="下矢印 34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2.59259E-6 L -4.79167E-6 -0.07222 " pathEditMode="relative" rAng="0" ptsTypes="AA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9" grpId="0"/>
      <p:bldP spid="26" grpId="0"/>
      <p:bldP spid="26" grpId="1"/>
      <p:bldP spid="18" grpId="0" animBg="1"/>
      <p:bldP spid="35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13301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７問正解！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405517" y="2682917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560285" y="3582008"/>
            <a:ext cx="6735711" cy="1660486"/>
            <a:chOff x="3023328" y="3550188"/>
            <a:chExt cx="6325299" cy="1660486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銀</a:t>
              </a:r>
              <a:r>
                <a:rPr lang="ja-JP" altLang="en-US" sz="9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メダル級</a:t>
              </a:r>
              <a:endParaRPr kumimoji="1"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81460" y="3550188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7" name="レベルアップ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0685" y="4107451"/>
            <a:ext cx="609600" cy="609600"/>
          </a:xfrm>
          <a:prstGeom prst="rect">
            <a:avLst/>
          </a:prstGeom>
        </p:spPr>
      </p:pic>
      <p:pic>
        <p:nvPicPr>
          <p:cNvPr id="25" name="図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97" y="3167047"/>
            <a:ext cx="2412000" cy="241200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9093978" y="295766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やるね</a:t>
            </a:r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👍👍</a:t>
            </a:r>
            <a:endParaRPr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5" name="下矢印 34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4.81481E-6 L -3.125E-6 -0.07222 " pathEditMode="relative" rAng="0" ptsTypes="AA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9" grpId="0"/>
      <p:bldP spid="26" grpId="0"/>
      <p:bldP spid="26" grpId="1"/>
      <p:bldP spid="18" grpId="0" animBg="1"/>
      <p:bldP spid="35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13301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６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335287" y="3591777"/>
            <a:ext cx="6735711" cy="1694344"/>
            <a:chOff x="3023328" y="3516330"/>
            <a:chExt cx="6325299" cy="169434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銅メダル級</a:t>
              </a:r>
              <a:endParaRPr kumimoji="1"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62473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5" name="図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25" y="3168527"/>
            <a:ext cx="2412000" cy="2412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9122651" y="295057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いいね</a:t>
            </a:r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👍</a:t>
            </a:r>
            <a:endParaRPr lang="ja-JP" altLang="en-US" sz="2400" dirty="0"/>
          </a:p>
        </p:txBody>
      </p:sp>
      <p:pic>
        <p:nvPicPr>
          <p:cNvPr id="19" name="ラッパのファンファーレ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9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02627" y="4134149"/>
            <a:ext cx="609600" cy="6096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395418" y="2659559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6" name="下矢印 35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3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/>
      <p:bldP spid="18" grpId="1"/>
      <p:bldP spid="22" grpId="0"/>
      <p:bldP spid="24" grpId="0" animBg="1"/>
      <p:bldP spid="36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1" y="551552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560716" y="3514025"/>
            <a:ext cx="6735711" cy="1694344"/>
            <a:chOff x="3023328" y="3516330"/>
            <a:chExt cx="6325299" cy="169434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銅メダル級</a:t>
              </a:r>
              <a:endParaRPr kumimoji="1"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95500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5" name="図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78" y="3133088"/>
            <a:ext cx="2412000" cy="2412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9299920" y="29408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いいね</a:t>
            </a:r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👍</a:t>
            </a:r>
            <a:endParaRPr lang="ja-JP" altLang="en-US" sz="2400" dirty="0"/>
          </a:p>
        </p:txBody>
      </p:sp>
      <p:pic>
        <p:nvPicPr>
          <p:cNvPr id="19" name="ラッパのファンファーレ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9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02627" y="4134149"/>
            <a:ext cx="609600" cy="6096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788274" y="2601369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6" name="下矢印 35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6052699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0 L 1.875E-6 -0.07222 " pathEditMode="relative" rAng="0" ptsTypes="AA">
                                      <p:cBhvr>
                                        <p:cTn id="3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/>
      <p:bldP spid="18" grpId="1"/>
      <p:bldP spid="22" grpId="0"/>
      <p:bldP spid="24" grpId="0" animBg="1"/>
      <p:bldP spid="36" grpId="0" animBg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45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48786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461551" y="3530747"/>
            <a:ext cx="6735711" cy="1694344"/>
            <a:chOff x="3023328" y="3516330"/>
            <a:chExt cx="6325299" cy="169434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銅メダル級</a:t>
              </a:r>
              <a:endParaRPr kumimoji="1"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112014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5" name="図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04" y="3145967"/>
            <a:ext cx="2412000" cy="2412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9222646" y="29408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いいね</a:t>
            </a:r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👍</a:t>
            </a:r>
            <a:endParaRPr lang="ja-JP" altLang="en-US" sz="2400" dirty="0"/>
          </a:p>
        </p:txBody>
      </p:sp>
      <p:pic>
        <p:nvPicPr>
          <p:cNvPr id="19" name="ラッパのファンファーレ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9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02627" y="4134149"/>
            <a:ext cx="609600" cy="6096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521680" y="2671004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6" name="下矢印 35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3.33333E-6 L 2.08333E-7 -0.07223 " pathEditMode="relative" rAng="0" ptsTypes="AA">
                                      <p:cBhvr>
                                        <p:cTn id="3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/>
      <p:bldP spid="18" grpId="1"/>
      <p:bldP spid="22" grpId="0"/>
      <p:bldP spid="24" grpId="0" animBg="1"/>
      <p:bldP spid="36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04677" y="481918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5" name="図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562753" y="2576969"/>
            <a:ext cx="5066494" cy="898647"/>
            <a:chOff x="3894626" y="2576969"/>
            <a:chExt cx="5066494" cy="89864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挑戦してね！</a:t>
              </a:r>
              <a:endParaRPr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322765" y="3982891"/>
            <a:ext cx="9546470" cy="912290"/>
            <a:chOff x="1322765" y="3982891"/>
            <a:chExt cx="9546470" cy="91229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8" name="パ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5" name="下矢印 34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35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13301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２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5" name="図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562753" y="2576969"/>
            <a:ext cx="5066494" cy="898647"/>
            <a:chOff x="3894626" y="2576969"/>
            <a:chExt cx="5066494" cy="89864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挑戦してね！</a:t>
              </a:r>
              <a:endParaRPr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322765" y="3982891"/>
            <a:ext cx="9546470" cy="912290"/>
            <a:chOff x="1322765" y="3982891"/>
            <a:chExt cx="9546470" cy="91229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8" name="パ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5" name="下矢印 34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916" y="0"/>
            <a:ext cx="16034479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"/>
            <a:ext cx="12192000" cy="6858000"/>
          </a:xfrm>
          <a:prstGeom prst="rect">
            <a:avLst/>
          </a:prstGeom>
        </p:spPr>
      </p:pic>
      <p:pic>
        <p:nvPicPr>
          <p:cNvPr id="13" name="図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76" y="3992492"/>
            <a:ext cx="6937849" cy="1133954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40372" y="2444876"/>
            <a:ext cx="7911256" cy="684804"/>
            <a:chOff x="2576177" y="2483853"/>
            <a:chExt cx="7911256" cy="68480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842485" y="2483853"/>
              <a:ext cx="971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576177" y="2483853"/>
              <a:ext cx="7911256" cy="684804"/>
              <a:chOff x="2576177" y="2483853"/>
              <a:chExt cx="7911256" cy="68480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2576177" y="2614659"/>
                <a:ext cx="7911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大阪府で１番多い年代</a:t>
                </a:r>
                <a:r>
                  <a:rPr lang="ja-JP" altLang="en-US" sz="3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は「４０代」だ</a:t>
                </a:r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よ。</a:t>
                </a:r>
                <a:endPara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604896" y="2483853"/>
                <a:ext cx="1260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624429" y="2483853"/>
                <a:ext cx="94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8309601" y="2483853"/>
                <a:ext cx="527609" cy="26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42" name="図 4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3" name="図 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4" name="図 4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30" name="図 2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1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4359474" y="802520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乗算 3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73765" y="1079009"/>
            <a:ext cx="609600" cy="609600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4975352" y="3673854"/>
            <a:ext cx="1834097" cy="396000"/>
            <a:chOff x="4768623" y="3917521"/>
            <a:chExt cx="1349302" cy="396000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4927124" y="3939345"/>
              <a:ext cx="1001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クリック！ </a:t>
              </a:r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48">
              <a:off x="5850048" y="3917521"/>
              <a:ext cx="267877" cy="396000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31722" y="4021426"/>
              <a:ext cx="289801" cy="216000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20000" decel="2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3.33333E-6 L 0.00118 0.0349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13301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5" name="図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562753" y="2576969"/>
            <a:ext cx="5066494" cy="898647"/>
            <a:chOff x="3894626" y="2576969"/>
            <a:chExt cx="5066494" cy="89864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挑戦してね！</a:t>
              </a:r>
              <a:endParaRPr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322765" y="3982891"/>
            <a:ext cx="9546470" cy="912290"/>
            <a:chOff x="1322765" y="3982891"/>
            <a:chExt cx="9546470" cy="91229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8" name="パ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5" name="下矢印 34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35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686"/>
            <a:ext cx="12192000" cy="6969278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564592" y="513301"/>
            <a:ext cx="5062816" cy="1384537"/>
            <a:chOff x="3829081" y="515244"/>
            <a:chExt cx="5062816" cy="13845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０</a:t>
              </a:r>
              <a:r>
                <a:rPr lang="ja-JP" altLang="en-US" sz="7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問正解！</a:t>
              </a:r>
              <a:endParaRPr kumimoji="1" lang="ja-JP" altLang="en-US" sz="7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62615" y="515244"/>
              <a:ext cx="92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5" name="図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" y="5659139"/>
            <a:ext cx="2694666" cy="896190"/>
          </a:xfrm>
          <a:prstGeom prst="rect">
            <a:avLst/>
          </a:prstGeom>
        </p:spPr>
      </p:pic>
      <p:pic>
        <p:nvPicPr>
          <p:cNvPr id="15" name="図 1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2" y="5665206"/>
            <a:ext cx="3475021" cy="89619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562753" y="2576969"/>
            <a:ext cx="5066494" cy="898647"/>
            <a:chOff x="3894626" y="2576969"/>
            <a:chExt cx="5066494" cy="89864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挑戦してね！</a:t>
              </a:r>
              <a:endParaRPr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322765" y="3982891"/>
            <a:ext cx="9546470" cy="912290"/>
            <a:chOff x="1322765" y="3982891"/>
            <a:chExt cx="9546470" cy="91229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</a:t>
              </a:r>
              <a:r>
                <a:rPr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193447" y="3982891"/>
              <a:ext cx="949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8" name="パ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44" y="235584"/>
            <a:ext cx="3615820" cy="1640383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8518110" y="296973"/>
            <a:ext cx="252000" cy="21443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8412365" y="1875967"/>
            <a:ext cx="3926620" cy="843840"/>
            <a:chOff x="8412365" y="1875967"/>
            <a:chExt cx="3926620" cy="843840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8412365" y="1888810"/>
              <a:ext cx="392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この</a:t>
              </a:r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画面を閉じる時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</a:t>
              </a:r>
              <a: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/>
              </a:r>
              <a:br>
                <a:rPr kumimoji="1"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</a:b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キーボード左上の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16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16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826133" y="1878285"/>
              <a:ext cx="5299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9464692" y="1875967"/>
              <a:ext cx="211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039512" y="1875967"/>
              <a:ext cx="4350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 き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9413052" y="2242933"/>
              <a:ext cx="6709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ひだりうえ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1030653" y="2242932"/>
              <a:ext cx="168069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7" name="下矢印 6"/>
          <p:cNvSpPr/>
          <p:nvPr/>
        </p:nvSpPr>
        <p:spPr>
          <a:xfrm>
            <a:off x="8518750" y="551552"/>
            <a:ext cx="198725" cy="144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92" y="-24636"/>
            <a:ext cx="15945955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hecker/>
        <p:sndAc>
          <p:stSnd>
            <p:snd r:embed="rId4" name="drumroll.wav"/>
          </p:stSnd>
        </p:sndAc>
      </p:transition>
    </mc:Choice>
    <mc:Fallback xmlns="">
      <p:transition spd="slow" advClick="0">
        <p:checker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4.81481E-6 L -0.31575 4.814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"/>
            <a:ext cx="12192000" cy="6858000"/>
          </a:xfrm>
          <a:prstGeom prst="rect">
            <a:avLst/>
          </a:prstGeom>
        </p:spPr>
      </p:pic>
      <p:pic>
        <p:nvPicPr>
          <p:cNvPr id="13" name="図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76" y="3992492"/>
            <a:ext cx="6937849" cy="1133954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40372" y="2444876"/>
            <a:ext cx="7911256" cy="684804"/>
            <a:chOff x="2576177" y="2483853"/>
            <a:chExt cx="7911256" cy="68480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842485" y="2483853"/>
              <a:ext cx="971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576177" y="2483853"/>
              <a:ext cx="7911256" cy="684804"/>
              <a:chOff x="2576177" y="2483853"/>
              <a:chExt cx="7911256" cy="68480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2576177" y="2614659"/>
                <a:ext cx="7911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大阪府で１番多い年代</a:t>
                </a:r>
                <a:r>
                  <a:rPr lang="ja-JP" altLang="en-US" sz="3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は「４０代」だ</a:t>
                </a:r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よ。</a:t>
                </a:r>
                <a:endPara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675236" y="2483853"/>
                <a:ext cx="11895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624429" y="2483853"/>
                <a:ext cx="94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8309601" y="2483853"/>
                <a:ext cx="527609" cy="26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3" name="図 4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975352" y="3673854"/>
            <a:ext cx="1834097" cy="396000"/>
            <a:chOff x="4768623" y="3917521"/>
            <a:chExt cx="1349302" cy="39600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4927124" y="3939345"/>
              <a:ext cx="1001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クリック！ </a:t>
              </a:r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48">
              <a:off x="5850048" y="3917521"/>
              <a:ext cx="267877" cy="39600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31722" y="4021426"/>
              <a:ext cx="289801" cy="216000"/>
            </a:xfrm>
            <a:prstGeom prst="rect">
              <a:avLst/>
            </a:prstGeom>
          </p:spPr>
        </p:pic>
      </p:grpSp>
      <p:pic>
        <p:nvPicPr>
          <p:cNvPr id="30" name="図 2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1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20000" decel="2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3.33333E-6 L 0.00118 0.0349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"/>
            <a:ext cx="12192000" cy="6858000"/>
          </a:xfrm>
          <a:prstGeom prst="rect">
            <a:avLst/>
          </a:prstGeom>
        </p:spPr>
      </p:pic>
      <p:pic>
        <p:nvPicPr>
          <p:cNvPr id="13" name="図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76" y="3992492"/>
            <a:ext cx="6937849" cy="1133954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40372" y="2444876"/>
            <a:ext cx="7911256" cy="684804"/>
            <a:chOff x="2576177" y="2483853"/>
            <a:chExt cx="7911256" cy="68480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842485" y="2483853"/>
              <a:ext cx="971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576177" y="2483853"/>
              <a:ext cx="7911256" cy="684804"/>
              <a:chOff x="2576177" y="2483853"/>
              <a:chExt cx="7911256" cy="68480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2576177" y="2614659"/>
                <a:ext cx="7911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大阪府で１番多い年代</a:t>
                </a:r>
                <a:r>
                  <a:rPr lang="ja-JP" altLang="en-US" sz="3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は「４０代」だ</a:t>
                </a:r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よ。</a:t>
                </a:r>
                <a:endPara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604896" y="2483853"/>
                <a:ext cx="1260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624429" y="2483853"/>
                <a:ext cx="94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8309601" y="2483853"/>
                <a:ext cx="527609" cy="26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42" name="図 4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3" name="図 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4" name="図 4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30" name="図 2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1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4359474" y="802520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乗算 3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73765" y="1079009"/>
            <a:ext cx="609600" cy="609600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4975352" y="3673854"/>
            <a:ext cx="1834097" cy="396000"/>
            <a:chOff x="4768623" y="3917521"/>
            <a:chExt cx="1349302" cy="396000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4927124" y="3939345"/>
              <a:ext cx="1001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クリック！ </a:t>
              </a:r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48">
              <a:off x="5850048" y="3917521"/>
              <a:ext cx="267877" cy="396000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31722" y="4021426"/>
              <a:ext cx="289801" cy="216000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20000" decel="2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3.33333E-6 L 0.00118 0.0349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"/>
            <a:ext cx="12192000" cy="6858000"/>
          </a:xfrm>
          <a:prstGeom prst="rect">
            <a:avLst/>
          </a:prstGeom>
        </p:spPr>
      </p:pic>
      <p:pic>
        <p:nvPicPr>
          <p:cNvPr id="13" name="図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76" y="3992492"/>
            <a:ext cx="6937849" cy="1133954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40372" y="2444876"/>
            <a:ext cx="7911256" cy="684804"/>
            <a:chOff x="2576177" y="2483853"/>
            <a:chExt cx="7911256" cy="68480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842485" y="2483853"/>
              <a:ext cx="971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576177" y="2483853"/>
              <a:ext cx="7911256" cy="684804"/>
              <a:chOff x="2576177" y="2483853"/>
              <a:chExt cx="7911256" cy="68480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2576177" y="2614659"/>
                <a:ext cx="7911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大阪府で１番多い年代</a:t>
                </a:r>
                <a:r>
                  <a:rPr lang="ja-JP" altLang="en-US" sz="3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は「４０代」だ</a:t>
                </a:r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よ。</a:t>
                </a:r>
                <a:endPara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675236" y="2483853"/>
                <a:ext cx="11895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624429" y="2483853"/>
                <a:ext cx="94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8309601" y="2483853"/>
                <a:ext cx="527609" cy="26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ドーナツ 37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42" name="図 4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3" name="図 4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" y="5807175"/>
            <a:ext cx="2316681" cy="896190"/>
          </a:xfrm>
          <a:prstGeom prst="rect">
            <a:avLst/>
          </a:prstGeom>
        </p:spPr>
      </p:pic>
      <p:pic>
        <p:nvPicPr>
          <p:cNvPr id="44" name="図 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975352" y="3673854"/>
            <a:ext cx="1834097" cy="396000"/>
            <a:chOff x="4768623" y="3917521"/>
            <a:chExt cx="1349302" cy="39600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4927124" y="3939345"/>
              <a:ext cx="1001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クリック！ </a:t>
              </a:r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48">
              <a:off x="5850048" y="3917521"/>
              <a:ext cx="267877" cy="39600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31722" y="4021426"/>
              <a:ext cx="289801" cy="216000"/>
            </a:xfrm>
            <a:prstGeom prst="rect">
              <a:avLst/>
            </a:prstGeom>
          </p:spPr>
        </p:pic>
      </p:grpSp>
      <p:pic>
        <p:nvPicPr>
          <p:cNvPr id="30" name="図 2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1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20000" decel="2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3.33333E-6 L 0.00118 0.0349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"/>
            <a:ext cx="12192000" cy="6858000"/>
          </a:xfrm>
          <a:prstGeom prst="rect">
            <a:avLst/>
          </a:prstGeom>
        </p:spPr>
      </p:pic>
      <p:pic>
        <p:nvPicPr>
          <p:cNvPr id="13" name="図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76" y="3992492"/>
            <a:ext cx="6937849" cy="1133954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40372" y="2444876"/>
            <a:ext cx="7911256" cy="684804"/>
            <a:chOff x="2576177" y="2483853"/>
            <a:chExt cx="7911256" cy="68480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842485" y="2483853"/>
              <a:ext cx="971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ねんだい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576177" y="2483853"/>
              <a:ext cx="7911256" cy="684804"/>
              <a:chOff x="2576177" y="2483853"/>
              <a:chExt cx="7911256" cy="68480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2576177" y="2614659"/>
                <a:ext cx="7911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大阪府で１番多い年代</a:t>
                </a:r>
                <a:r>
                  <a:rPr lang="ja-JP" altLang="en-US" sz="3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は「４０代」だ</a:t>
                </a:r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よ。</a:t>
                </a:r>
                <a:endPara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604896" y="2483853"/>
                <a:ext cx="1260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624429" y="2483853"/>
                <a:ext cx="94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8309601" y="2483853"/>
                <a:ext cx="527609" cy="26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42" name="図 4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3" name="図 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44" name="図 4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30" name="図 2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31" name="coi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4359474" y="802520"/>
            <a:ext cx="3473053" cy="1122290"/>
            <a:chOff x="2983775" y="705555"/>
            <a:chExt cx="3473053" cy="112229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乗算 3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blip0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73765" y="1079009"/>
            <a:ext cx="609600" cy="609600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4975352" y="3673854"/>
            <a:ext cx="1834097" cy="396000"/>
            <a:chOff x="4768623" y="3917521"/>
            <a:chExt cx="1349302" cy="396000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4927124" y="3939345"/>
              <a:ext cx="1001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クリック！ </a:t>
              </a:r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48">
              <a:off x="5850048" y="3917521"/>
              <a:ext cx="267877" cy="396000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31722" y="4021426"/>
              <a:ext cx="289801" cy="216000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20000" decel="2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3.33333E-6 L 0.00118 0.0349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12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5" y="1479154"/>
            <a:ext cx="7149954" cy="41693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楕円 44"/>
          <p:cNvSpPr/>
          <p:nvPr/>
        </p:nvSpPr>
        <p:spPr>
          <a:xfrm rot="20538064">
            <a:off x="1242356" y="3275908"/>
            <a:ext cx="1389202" cy="276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右矢印 45"/>
          <p:cNvSpPr/>
          <p:nvPr/>
        </p:nvSpPr>
        <p:spPr>
          <a:xfrm rot="5400000">
            <a:off x="1735830" y="2785960"/>
            <a:ext cx="405382" cy="359187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39228" y="2216266"/>
            <a:ext cx="1845535" cy="53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みんなの年代は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ここだよ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67617" y="2115432"/>
            <a:ext cx="616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3817550" y="2182564"/>
            <a:ext cx="479632" cy="3308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右矢印 49"/>
          <p:cNvSpPr/>
          <p:nvPr/>
        </p:nvSpPr>
        <p:spPr>
          <a:xfrm rot="10800000">
            <a:off x="4339129" y="2178358"/>
            <a:ext cx="444719" cy="327416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83848" y="2174913"/>
            <a:ext cx="1711117" cy="31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代が多いね！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37269" y="2073388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46660" y="2060509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76" y="3958712"/>
            <a:ext cx="1231842" cy="9072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8239293" y="1973579"/>
            <a:ext cx="3510265" cy="2892353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315251" y="2054004"/>
            <a:ext cx="3623045" cy="2698505"/>
            <a:chOff x="8429132" y="1856921"/>
            <a:chExt cx="3623045" cy="269850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429132" y="1958246"/>
              <a:ext cx="3623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1947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年～</a:t>
              </a:r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1949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年生まれ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495233" y="2437454"/>
              <a:ext cx="333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⇒第１次ベビーブーム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495233" y="4124539"/>
              <a:ext cx="2797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と呼ばれているよ。</a:t>
              </a:r>
              <a:endPara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136478" y="1858543"/>
              <a:ext cx="459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781404" y="2346093"/>
              <a:ext cx="49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だい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705892" y="4018133"/>
              <a:ext cx="6132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8513912" y="3413323"/>
              <a:ext cx="3335080" cy="565773"/>
              <a:chOff x="8728903" y="3499932"/>
              <a:chExt cx="3335080" cy="565773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8728903" y="3604040"/>
                <a:ext cx="3335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⇒第２次ベビーブーム</a:t>
                </a:r>
                <a:endParaRPr kumimoji="1"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9028859" y="3514616"/>
                <a:ext cx="5014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9472320" y="3499932"/>
                <a:ext cx="8018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9246742" y="2348670"/>
              <a:ext cx="8018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664149" y="1856921"/>
              <a:ext cx="5325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8429132" y="2904181"/>
              <a:ext cx="3369246" cy="540025"/>
              <a:chOff x="8429132" y="2944055"/>
              <a:chExt cx="3369246" cy="540025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429132" y="3053193"/>
                <a:ext cx="33692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1971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年～</a:t>
                </a:r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1974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年生まれ</a:t>
                </a:r>
                <a:endParaRPr kumimoji="1" lang="ja-JP" altLang="en-US" sz="22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10774646" y="2944055"/>
                <a:ext cx="3115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391145" y="1983018"/>
            <a:ext cx="585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(</a:t>
            </a:r>
            <a:r>
              <a:rPr kumimoji="1" lang="ja-JP" altLang="en-US" sz="1100" dirty="0" smtClean="0"/>
              <a:t>万人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43" name="図 4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04821"/>
            <a:ext cx="2694666" cy="896190"/>
          </a:xfrm>
          <a:prstGeom prst="rect">
            <a:avLst/>
          </a:prstGeom>
        </p:spPr>
      </p:pic>
      <p:pic>
        <p:nvPicPr>
          <p:cNvPr id="44" name="図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1" name="図 6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37755"/>
            <a:ext cx="2316681" cy="890093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10298878" y="2051392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35660" y="3110671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320332" y="3116653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822347" y="2618343"/>
            <a:ext cx="3873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(※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令和４年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日時点の</a:t>
            </a:r>
            <a:r>
              <a:rPr lang="ja-JP" altLang="en-US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満年齢</a:t>
            </a:r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600" i="0" dirty="0">
              <a:solidFill>
                <a:srgbClr val="00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52998" y="1907195"/>
            <a:ext cx="8486005" cy="680050"/>
            <a:chOff x="1761920" y="1973936"/>
            <a:chExt cx="8486005" cy="68005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761920" y="2099988"/>
              <a:ext cx="8486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大阪府の１００</a:t>
              </a:r>
              <a:r>
                <a:rPr lang="zh-CN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歳以上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口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</a:t>
              </a:r>
              <a:r>
                <a: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５６４人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  <a:endParaRPr lang="zh-CN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48378" y="1976492"/>
              <a:ext cx="1239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18572" y="1973936"/>
              <a:ext cx="1315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11153" y="1995309"/>
              <a:ext cx="930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910200" y="2000274"/>
              <a:ext cx="527829" cy="26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896794" y="3553100"/>
            <a:ext cx="6398413" cy="997013"/>
            <a:chOff x="3648766" y="3165216"/>
            <a:chExt cx="6398413" cy="88451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648766" y="3495728"/>
              <a:ext cx="5725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最高は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「１１５歳」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なんだって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86368" y="3364923"/>
              <a:ext cx="939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432143" y="3377221"/>
              <a:ext cx="5373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9846" y="3165216"/>
              <a:ext cx="837333" cy="884510"/>
            </a:xfrm>
            <a:prstGeom prst="rect">
              <a:avLst/>
            </a:prstGeom>
          </p:spPr>
        </p:pic>
      </p:grpSp>
      <p:pic>
        <p:nvPicPr>
          <p:cNvPr id="29" name="図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3" name="図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34" name="図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2696"/>
            <a:ext cx="2316681" cy="8900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図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5" y="2464"/>
            <a:ext cx="12312000" cy="68826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1" y="4409677"/>
            <a:ext cx="4945506" cy="1749076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026235" y="4484157"/>
            <a:ext cx="358428" cy="197184"/>
          </a:xfrm>
          <a:prstGeom prst="roundRect">
            <a:avLst>
              <a:gd name="adj" fmla="val 261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123572" y="133068"/>
            <a:ext cx="7944856" cy="840849"/>
            <a:chOff x="2157138" y="133068"/>
            <a:chExt cx="7944856" cy="840849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157138" y="266031"/>
              <a:ext cx="7944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画面の操作について説明するね！</a:t>
              </a:r>
              <a:endPara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53339" y="133068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742917" y="135244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そうさ</a:t>
              </a:r>
              <a:endPara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789071" y="141996"/>
              <a:ext cx="1074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せつめい</a:t>
              </a:r>
              <a:endPara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81575" y="1389639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7" y="3022312"/>
            <a:ext cx="1720133" cy="1294546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858751" y="1345810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1575" y="2278214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1575" y="3407975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66879" y="2270423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322013" y="2316189"/>
            <a:ext cx="314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：回答した答えに戻るよ</a:t>
            </a:r>
            <a:endParaRPr kumimoji="1"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屈折矢印 45"/>
          <p:cNvSpPr/>
          <p:nvPr/>
        </p:nvSpPr>
        <p:spPr>
          <a:xfrm rot="5400000">
            <a:off x="365210" y="5402576"/>
            <a:ext cx="2048871" cy="651879"/>
          </a:xfrm>
          <a:prstGeom prst="bentUpArrow">
            <a:avLst>
              <a:gd name="adj1" fmla="val 27297"/>
              <a:gd name="adj2" fmla="val 31211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1272" y="5029427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074293" y="1329950"/>
            <a:ext cx="2801942" cy="528243"/>
            <a:chOff x="3075238" y="1242061"/>
            <a:chExt cx="2801942" cy="52824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075238" y="1370194"/>
              <a:ext cx="2801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：最初の画面に戻るよ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337306" y="1245344"/>
              <a:ext cx="75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さいしょ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132956" y="1250398"/>
              <a:ext cx="679520" cy="25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903765" y="1242061"/>
              <a:ext cx="452293" cy="25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8339208" y="1261712"/>
            <a:ext cx="3132318" cy="546446"/>
            <a:chOff x="8257341" y="1209768"/>
            <a:chExt cx="3132318" cy="546446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8257341" y="1356104"/>
              <a:ext cx="3132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：回答した問題に戻るよ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527739" y="1227336"/>
              <a:ext cx="7805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かいとう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9616128" y="1215964"/>
              <a:ext cx="7805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もんだい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0400955" y="1209768"/>
              <a:ext cx="4720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090484" y="2180434"/>
            <a:ext cx="2601978" cy="539418"/>
            <a:chOff x="3092957" y="2194666"/>
            <a:chExt cx="2601978" cy="53941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092957" y="2333974"/>
              <a:ext cx="2601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：次の問題に進むよ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353743" y="2210855"/>
              <a:ext cx="493695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つぎ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891009" y="2201823"/>
              <a:ext cx="8026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もんだい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692336" y="2194666"/>
              <a:ext cx="5318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すす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8600213" y="2187347"/>
            <a:ext cx="7162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かいとう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668249" y="2179194"/>
            <a:ext cx="518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こた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0473061" y="2184238"/>
            <a:ext cx="518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もど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1768628" y="6194669"/>
            <a:ext cx="7807639" cy="545403"/>
            <a:chOff x="1959299" y="6245120"/>
            <a:chExt cx="7807639" cy="545403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1959299" y="6328858"/>
              <a:ext cx="7807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終わりたい時</a:t>
              </a:r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はパソコンのキーボードの</a:t>
              </a:r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400" b="1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Esc</a:t>
              </a:r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</a:t>
              </a:r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を押してね！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007562" y="6251603"/>
              <a:ext cx="3883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294786" y="6245120"/>
              <a:ext cx="4605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とき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301407" y="6251516"/>
              <a:ext cx="3464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9" name="図 6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64" y="4329603"/>
            <a:ext cx="3767655" cy="1481456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8" y="1291924"/>
            <a:ext cx="2119092" cy="7047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48" y="1289374"/>
            <a:ext cx="2128085" cy="70986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30" y="2160640"/>
            <a:ext cx="2125011" cy="73832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76" y="2145574"/>
            <a:ext cx="2163345" cy="739891"/>
          </a:xfrm>
          <a:prstGeom prst="rect">
            <a:avLst/>
          </a:prstGeom>
        </p:spPr>
      </p:pic>
      <p:grpSp>
        <p:nvGrpSpPr>
          <p:cNvPr id="42" name="グループ化 41"/>
          <p:cNvGrpSpPr/>
          <p:nvPr/>
        </p:nvGrpSpPr>
        <p:grpSpPr>
          <a:xfrm>
            <a:off x="3090484" y="3053200"/>
            <a:ext cx="5920400" cy="1058146"/>
            <a:chOff x="3094477" y="2935677"/>
            <a:chExt cx="5920400" cy="10581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3354356" y="2984028"/>
              <a:ext cx="37998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もっと大阪のことが分かるよ！</a:t>
              </a:r>
              <a:endPara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4143735" y="2935677"/>
              <a:ext cx="7766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5714620" y="2960431"/>
              <a:ext cx="3329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094477" y="3288614"/>
              <a:ext cx="400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：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3351270" y="3439825"/>
              <a:ext cx="56636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右上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にこの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マークが出てきたら押してみてね！</a:t>
              </a:r>
              <a:endPara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5753897" y="3400948"/>
              <a:ext cx="3329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079931" y="3396338"/>
              <a:ext cx="3660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357939" y="3400403"/>
              <a:ext cx="7684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みぎうえ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9316500" y="4096600"/>
            <a:ext cx="1349509" cy="486149"/>
            <a:chOff x="9304787" y="3984756"/>
            <a:chExt cx="1349509" cy="486149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9670484" y="3984756"/>
              <a:ext cx="3098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73" name="グループ化 72"/>
            <p:cNvGrpSpPr/>
            <p:nvPr/>
          </p:nvGrpSpPr>
          <p:grpSpPr>
            <a:xfrm>
              <a:off x="9304787" y="4056447"/>
              <a:ext cx="1349509" cy="414458"/>
              <a:chOff x="4711125" y="3894219"/>
              <a:chExt cx="909475" cy="414458"/>
            </a:xfrm>
          </p:grpSpPr>
          <p:sp>
            <p:nvSpPr>
              <p:cNvPr id="74" name="テキスト ボックス 73"/>
              <p:cNvSpPr txBox="1"/>
              <p:nvPr/>
            </p:nvSpPr>
            <p:spPr>
              <a:xfrm>
                <a:off x="4927124" y="3939345"/>
                <a:ext cx="488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押す</a:t>
                </a:r>
                <a:endPara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pic>
            <p:nvPicPr>
              <p:cNvPr id="75" name="図 7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78748">
                <a:off x="5352723" y="3894219"/>
                <a:ext cx="267877" cy="396000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674224" y="4022724"/>
                <a:ext cx="289801" cy="216000"/>
              </a:xfrm>
              <a:prstGeom prst="rect">
                <a:avLst/>
              </a:prstGeom>
            </p:spPr>
          </p:pic>
        </p:grpSp>
      </p:grpSp>
      <p:pic>
        <p:nvPicPr>
          <p:cNvPr id="78" name="図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42" presetClass="path" presetSubtype="0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3148 L -1.25E-6 -3.7037E-7 " pathEditMode="relative" rAng="0" ptsTypes="AA">
                                      <p:cBhvr>
                                        <p:cTn id="4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57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12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5" y="1479154"/>
            <a:ext cx="7149954" cy="41693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楕円 44"/>
          <p:cNvSpPr/>
          <p:nvPr/>
        </p:nvSpPr>
        <p:spPr>
          <a:xfrm rot="20538064">
            <a:off x="1242356" y="3275908"/>
            <a:ext cx="1389202" cy="276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右矢印 45"/>
          <p:cNvSpPr/>
          <p:nvPr/>
        </p:nvSpPr>
        <p:spPr>
          <a:xfrm rot="5400000">
            <a:off x="1735830" y="2785960"/>
            <a:ext cx="405382" cy="359187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39228" y="2216266"/>
            <a:ext cx="1845535" cy="53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みんなの年代は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ここだよ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67617" y="2115432"/>
            <a:ext cx="616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3817550" y="2182564"/>
            <a:ext cx="479632" cy="3308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右矢印 49"/>
          <p:cNvSpPr/>
          <p:nvPr/>
        </p:nvSpPr>
        <p:spPr>
          <a:xfrm rot="10800000">
            <a:off x="4339129" y="2178358"/>
            <a:ext cx="444719" cy="327416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83848" y="2174913"/>
            <a:ext cx="1711117" cy="31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代が多いね！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37269" y="2073388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46660" y="2060509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76" y="3958712"/>
            <a:ext cx="1231842" cy="9072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8239293" y="1973579"/>
            <a:ext cx="3510265" cy="2892353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315251" y="2054004"/>
            <a:ext cx="3623045" cy="2698505"/>
            <a:chOff x="8429132" y="1856921"/>
            <a:chExt cx="3623045" cy="269850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429132" y="1958246"/>
              <a:ext cx="3623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1947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年～</a:t>
              </a:r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1949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年生まれ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495233" y="2437454"/>
              <a:ext cx="333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⇒第１次ベビーブーム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495233" y="4124539"/>
              <a:ext cx="2797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と呼ばれているよ。</a:t>
              </a:r>
              <a:endPara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136478" y="1858543"/>
              <a:ext cx="459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781404" y="2346093"/>
              <a:ext cx="49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だい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705892" y="4018133"/>
              <a:ext cx="6132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8513912" y="3413323"/>
              <a:ext cx="3335080" cy="565773"/>
              <a:chOff x="8728903" y="3499932"/>
              <a:chExt cx="3335080" cy="565773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8728903" y="3604040"/>
                <a:ext cx="3335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⇒第２次ベビーブーム</a:t>
                </a:r>
                <a:endParaRPr kumimoji="1"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9028859" y="3514616"/>
                <a:ext cx="5014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9472320" y="3499932"/>
                <a:ext cx="8018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9246742" y="2348670"/>
              <a:ext cx="8018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664149" y="1856921"/>
              <a:ext cx="5325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8429132" y="2904181"/>
              <a:ext cx="3369246" cy="540025"/>
              <a:chOff x="8429132" y="2944055"/>
              <a:chExt cx="3369246" cy="540025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429132" y="3053193"/>
                <a:ext cx="33692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1971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年～</a:t>
                </a:r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1974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年生まれ</a:t>
                </a:r>
                <a:endParaRPr kumimoji="1" lang="ja-JP" altLang="en-US" sz="22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10774646" y="2944055"/>
                <a:ext cx="3115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391145" y="1983018"/>
            <a:ext cx="585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(</a:t>
            </a:r>
            <a:r>
              <a:rPr kumimoji="1" lang="ja-JP" altLang="en-US" sz="1100" dirty="0" smtClean="0"/>
              <a:t>万人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43" name="図 4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4" name="図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1" name="図 6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10298878" y="2051392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35660" y="3110671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320332" y="3116653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822347" y="2618343"/>
            <a:ext cx="3873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(※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令和４年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日時点の</a:t>
            </a:r>
            <a:r>
              <a:rPr lang="ja-JP" altLang="en-US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満年齢</a:t>
            </a:r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600" i="0" dirty="0">
              <a:solidFill>
                <a:srgbClr val="00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52998" y="1907195"/>
            <a:ext cx="8486005" cy="680050"/>
            <a:chOff x="1761920" y="1973936"/>
            <a:chExt cx="8486005" cy="68005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761920" y="2099988"/>
              <a:ext cx="8486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大阪府の１００</a:t>
              </a:r>
              <a:r>
                <a:rPr lang="zh-CN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歳以上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口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</a:t>
              </a:r>
              <a:r>
                <a: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５６４人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  <a:endParaRPr lang="zh-CN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48378" y="1976492"/>
              <a:ext cx="1239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18572" y="1973936"/>
              <a:ext cx="1315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11153" y="1995309"/>
              <a:ext cx="930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910200" y="2000274"/>
              <a:ext cx="527829" cy="26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896794" y="3553100"/>
            <a:ext cx="6398413" cy="997013"/>
            <a:chOff x="3648766" y="3165216"/>
            <a:chExt cx="6398413" cy="88451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648766" y="3495728"/>
              <a:ext cx="5725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最高は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「１１５歳」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なんだって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86368" y="3364923"/>
              <a:ext cx="939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432143" y="3377221"/>
              <a:ext cx="5373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9846" y="3165216"/>
              <a:ext cx="837333" cy="884510"/>
            </a:xfrm>
            <a:prstGeom prst="rect">
              <a:avLst/>
            </a:prstGeom>
          </p:spPr>
        </p:pic>
      </p:grpSp>
      <p:pic>
        <p:nvPicPr>
          <p:cNvPr id="29" name="図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3" name="図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34" name="図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12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5" y="1479154"/>
            <a:ext cx="7149954" cy="41693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楕円 44"/>
          <p:cNvSpPr/>
          <p:nvPr/>
        </p:nvSpPr>
        <p:spPr>
          <a:xfrm rot="20538064">
            <a:off x="1242356" y="3275908"/>
            <a:ext cx="1389202" cy="276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右矢印 45"/>
          <p:cNvSpPr/>
          <p:nvPr/>
        </p:nvSpPr>
        <p:spPr>
          <a:xfrm rot="5400000">
            <a:off x="1735830" y="2785960"/>
            <a:ext cx="405382" cy="359187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39228" y="2216266"/>
            <a:ext cx="1845535" cy="53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みんなの年代は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ここだよ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67617" y="2115432"/>
            <a:ext cx="616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3817550" y="2182564"/>
            <a:ext cx="479632" cy="3308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右矢印 49"/>
          <p:cNvSpPr/>
          <p:nvPr/>
        </p:nvSpPr>
        <p:spPr>
          <a:xfrm rot="10800000">
            <a:off x="4339129" y="2178358"/>
            <a:ext cx="444719" cy="327416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83848" y="2174913"/>
            <a:ext cx="1711117" cy="31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代が多いね！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37269" y="2073388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46660" y="2060509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76" y="3958712"/>
            <a:ext cx="1231842" cy="9072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8239293" y="1973579"/>
            <a:ext cx="3510265" cy="2892353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315251" y="2054004"/>
            <a:ext cx="3623045" cy="2698505"/>
            <a:chOff x="8429132" y="1856921"/>
            <a:chExt cx="3623045" cy="269850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429132" y="1958246"/>
              <a:ext cx="3623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1947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年～</a:t>
              </a:r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1949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年生まれ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495233" y="2437454"/>
              <a:ext cx="333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⇒第１次ベビーブーム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495233" y="4124539"/>
              <a:ext cx="2797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と呼ばれているよ。</a:t>
              </a:r>
              <a:endPara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136478" y="1858543"/>
              <a:ext cx="459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781404" y="2346093"/>
              <a:ext cx="49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だい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705892" y="4018133"/>
              <a:ext cx="6132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8513912" y="3413323"/>
              <a:ext cx="3335080" cy="565773"/>
              <a:chOff x="8728903" y="3499932"/>
              <a:chExt cx="3335080" cy="565773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8728903" y="3604040"/>
                <a:ext cx="3335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⇒第２次ベビーブーム</a:t>
                </a:r>
                <a:endParaRPr kumimoji="1"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9028859" y="3514616"/>
                <a:ext cx="5014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9472320" y="3499932"/>
                <a:ext cx="8018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9246742" y="2348670"/>
              <a:ext cx="8018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664149" y="1856921"/>
              <a:ext cx="5325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8429132" y="2904181"/>
              <a:ext cx="3369246" cy="540025"/>
              <a:chOff x="8429132" y="2944055"/>
              <a:chExt cx="3369246" cy="540025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429132" y="3053193"/>
                <a:ext cx="33692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1971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年～</a:t>
                </a:r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1974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年生まれ</a:t>
                </a:r>
                <a:endParaRPr kumimoji="1" lang="ja-JP" altLang="en-US" sz="22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10774646" y="2944055"/>
                <a:ext cx="3115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391145" y="1983018"/>
            <a:ext cx="585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(</a:t>
            </a:r>
            <a:r>
              <a:rPr kumimoji="1" lang="ja-JP" altLang="en-US" sz="1100" dirty="0" smtClean="0"/>
              <a:t>万人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43" name="図 4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4" name="図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1" name="図 6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37754"/>
            <a:ext cx="2316681" cy="890093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10298878" y="2051392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35660" y="3110671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320332" y="3116653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822347" y="2618343"/>
            <a:ext cx="3873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(※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令和４年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日時点の</a:t>
            </a:r>
            <a:r>
              <a:rPr lang="ja-JP" altLang="en-US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満年齢</a:t>
            </a:r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600" i="0" dirty="0">
              <a:solidFill>
                <a:srgbClr val="00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52998" y="1907195"/>
            <a:ext cx="8486005" cy="680050"/>
            <a:chOff x="1761920" y="1973936"/>
            <a:chExt cx="8486005" cy="68005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761920" y="2099988"/>
              <a:ext cx="8486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大阪府の１００</a:t>
              </a:r>
              <a:r>
                <a:rPr lang="zh-CN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歳以上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口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</a:t>
              </a:r>
              <a:r>
                <a: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５６４人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  <a:endParaRPr lang="zh-CN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48378" y="1976492"/>
              <a:ext cx="1239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18572" y="1973936"/>
              <a:ext cx="1315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11153" y="1995309"/>
              <a:ext cx="930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910200" y="2000274"/>
              <a:ext cx="527829" cy="26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896794" y="3553100"/>
            <a:ext cx="6398413" cy="997013"/>
            <a:chOff x="3648766" y="3165216"/>
            <a:chExt cx="6398413" cy="88451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648766" y="3495728"/>
              <a:ext cx="5725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最高は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「１１５歳」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なんだって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86368" y="3364923"/>
              <a:ext cx="939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432143" y="3377221"/>
              <a:ext cx="5373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9846" y="3165216"/>
              <a:ext cx="837333" cy="884510"/>
            </a:xfrm>
            <a:prstGeom prst="rect">
              <a:avLst/>
            </a:prstGeom>
          </p:spPr>
        </p:pic>
      </p:grpSp>
      <p:pic>
        <p:nvPicPr>
          <p:cNvPr id="29" name="図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3" name="図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34" name="図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0791"/>
            <a:ext cx="2316681" cy="8900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12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5" y="1479154"/>
            <a:ext cx="7149954" cy="41693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楕円 44"/>
          <p:cNvSpPr/>
          <p:nvPr/>
        </p:nvSpPr>
        <p:spPr>
          <a:xfrm rot="20538064">
            <a:off x="1242356" y="3275908"/>
            <a:ext cx="1389202" cy="276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右矢印 45"/>
          <p:cNvSpPr/>
          <p:nvPr/>
        </p:nvSpPr>
        <p:spPr>
          <a:xfrm rot="5400000">
            <a:off x="1735830" y="2785960"/>
            <a:ext cx="405382" cy="359187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39228" y="2216266"/>
            <a:ext cx="1845535" cy="53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みんなの年代は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ここだよ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67617" y="2115432"/>
            <a:ext cx="616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3817550" y="2182564"/>
            <a:ext cx="479632" cy="3308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右矢印 49"/>
          <p:cNvSpPr/>
          <p:nvPr/>
        </p:nvSpPr>
        <p:spPr>
          <a:xfrm rot="10800000">
            <a:off x="4339129" y="2178358"/>
            <a:ext cx="444719" cy="327416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83848" y="2174913"/>
            <a:ext cx="1711117" cy="31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代が多いね！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37269" y="2073388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46660" y="2060509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76" y="3958712"/>
            <a:ext cx="1231842" cy="9072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8239293" y="1973579"/>
            <a:ext cx="3510265" cy="2892353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315251" y="2054004"/>
            <a:ext cx="3623045" cy="2698505"/>
            <a:chOff x="8429132" y="1856921"/>
            <a:chExt cx="3623045" cy="269850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429132" y="1958246"/>
              <a:ext cx="3623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1947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年～</a:t>
              </a:r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1949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年生まれ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495233" y="2437454"/>
              <a:ext cx="333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⇒第１次ベビーブーム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495233" y="4124539"/>
              <a:ext cx="2797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と呼ばれているよ。</a:t>
              </a:r>
              <a:endPara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136478" y="1858543"/>
              <a:ext cx="459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781404" y="2346093"/>
              <a:ext cx="49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だい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705892" y="4018133"/>
              <a:ext cx="6132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8513912" y="3413323"/>
              <a:ext cx="3335080" cy="565773"/>
              <a:chOff x="8728903" y="3499932"/>
              <a:chExt cx="3335080" cy="565773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8728903" y="3604040"/>
                <a:ext cx="3335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⇒第２次ベビーブーム</a:t>
                </a:r>
                <a:endParaRPr kumimoji="1"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9028859" y="3514616"/>
                <a:ext cx="5014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9472320" y="3499932"/>
                <a:ext cx="8018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9246742" y="2348670"/>
              <a:ext cx="8018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664149" y="1856921"/>
              <a:ext cx="5325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8429132" y="2904181"/>
              <a:ext cx="3369246" cy="540025"/>
              <a:chOff x="8429132" y="2944055"/>
              <a:chExt cx="3369246" cy="540025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429132" y="3053193"/>
                <a:ext cx="33692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1971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年～</a:t>
                </a:r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1974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年生まれ</a:t>
                </a:r>
                <a:endParaRPr kumimoji="1" lang="ja-JP" altLang="en-US" sz="22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10774646" y="2944055"/>
                <a:ext cx="3115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391145" y="1983018"/>
            <a:ext cx="585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(</a:t>
            </a:r>
            <a:r>
              <a:rPr kumimoji="1" lang="ja-JP" altLang="en-US" sz="1100" dirty="0" smtClean="0"/>
              <a:t>万人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43" name="図 4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4" name="図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1" name="図 6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10298878" y="2051392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35660" y="3110671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320332" y="3116653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822347" y="2618343"/>
            <a:ext cx="3873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(※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令和４年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日時点の</a:t>
            </a:r>
            <a:r>
              <a:rPr lang="ja-JP" altLang="en-US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満年齢</a:t>
            </a:r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600" i="0" dirty="0">
              <a:solidFill>
                <a:srgbClr val="00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52998" y="1907195"/>
            <a:ext cx="8486005" cy="680050"/>
            <a:chOff x="1761920" y="1973936"/>
            <a:chExt cx="8486005" cy="68005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761920" y="2099988"/>
              <a:ext cx="8486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大阪府の１００</a:t>
              </a:r>
              <a:r>
                <a:rPr lang="zh-CN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歳以上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口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</a:t>
              </a:r>
              <a:r>
                <a: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５６４人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  <a:endParaRPr lang="zh-CN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48378" y="1976492"/>
              <a:ext cx="1239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18572" y="1973936"/>
              <a:ext cx="1315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11153" y="1995309"/>
              <a:ext cx="930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910200" y="2000274"/>
              <a:ext cx="527829" cy="26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896794" y="3553100"/>
            <a:ext cx="6398413" cy="997013"/>
            <a:chOff x="3648766" y="3165216"/>
            <a:chExt cx="6398413" cy="88451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648766" y="3495728"/>
              <a:ext cx="5725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最高は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「１１５歳」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なんだって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86368" y="3364923"/>
              <a:ext cx="939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432143" y="3377221"/>
              <a:ext cx="5373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9846" y="3165216"/>
              <a:ext cx="837333" cy="884510"/>
            </a:xfrm>
            <a:prstGeom prst="rect">
              <a:avLst/>
            </a:prstGeom>
          </p:spPr>
        </p:pic>
      </p:grpSp>
      <p:pic>
        <p:nvPicPr>
          <p:cNvPr id="29" name="図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3" name="図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34" name="図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63512"/>
            <a:ext cx="2316681" cy="8900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12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5" y="1479154"/>
            <a:ext cx="7149954" cy="41693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楕円 44"/>
          <p:cNvSpPr/>
          <p:nvPr/>
        </p:nvSpPr>
        <p:spPr>
          <a:xfrm rot="20538064">
            <a:off x="1242356" y="3275908"/>
            <a:ext cx="1389202" cy="276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右矢印 45"/>
          <p:cNvSpPr/>
          <p:nvPr/>
        </p:nvSpPr>
        <p:spPr>
          <a:xfrm rot="5400000">
            <a:off x="1735830" y="2785960"/>
            <a:ext cx="405382" cy="359187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39228" y="2216266"/>
            <a:ext cx="1845535" cy="53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みんなの年代は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ここだよ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67617" y="2115432"/>
            <a:ext cx="616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3817550" y="2182564"/>
            <a:ext cx="479632" cy="3308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右矢印 49"/>
          <p:cNvSpPr/>
          <p:nvPr/>
        </p:nvSpPr>
        <p:spPr>
          <a:xfrm rot="10800000">
            <a:off x="4339129" y="2178358"/>
            <a:ext cx="444719" cy="327416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83848" y="2174913"/>
            <a:ext cx="1711117" cy="31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代が多いね！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37269" y="2073388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46660" y="2060509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76" y="3958712"/>
            <a:ext cx="1231842" cy="9072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8239293" y="1973579"/>
            <a:ext cx="3510265" cy="2892353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315251" y="2054004"/>
            <a:ext cx="3623045" cy="2698505"/>
            <a:chOff x="8429132" y="1856921"/>
            <a:chExt cx="3623045" cy="269850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429132" y="1958246"/>
              <a:ext cx="3623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1947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年～</a:t>
              </a:r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1949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年生まれ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495233" y="2437454"/>
              <a:ext cx="333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⇒第１次ベビーブーム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495233" y="4124539"/>
              <a:ext cx="2797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と呼ばれているよ。</a:t>
              </a:r>
              <a:endPara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136478" y="1858543"/>
              <a:ext cx="459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781404" y="2346093"/>
              <a:ext cx="49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だい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705892" y="4018133"/>
              <a:ext cx="6132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8513912" y="3413323"/>
              <a:ext cx="3335080" cy="565773"/>
              <a:chOff x="8728903" y="3499932"/>
              <a:chExt cx="3335080" cy="565773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8728903" y="3604040"/>
                <a:ext cx="3335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⇒第２次ベビーブーム</a:t>
                </a:r>
                <a:endParaRPr kumimoji="1"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9028859" y="3514616"/>
                <a:ext cx="5014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9472320" y="3499932"/>
                <a:ext cx="8018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9246742" y="2348670"/>
              <a:ext cx="8018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664149" y="1856921"/>
              <a:ext cx="5325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8429132" y="2904181"/>
              <a:ext cx="3369246" cy="540025"/>
              <a:chOff x="8429132" y="2944055"/>
              <a:chExt cx="3369246" cy="540025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429132" y="3053193"/>
                <a:ext cx="33692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1971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年～</a:t>
                </a:r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1974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年生まれ</a:t>
                </a:r>
                <a:endParaRPr kumimoji="1" lang="ja-JP" altLang="en-US" sz="22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10774646" y="2944055"/>
                <a:ext cx="3115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391145" y="1983018"/>
            <a:ext cx="585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(</a:t>
            </a:r>
            <a:r>
              <a:rPr kumimoji="1" lang="ja-JP" altLang="en-US" sz="1100" dirty="0" smtClean="0"/>
              <a:t>万人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43" name="図 4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4" name="図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1" name="図 6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10298878" y="2051392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35660" y="3110671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320332" y="3116653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822347" y="2618343"/>
            <a:ext cx="3873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(※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令和４年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日時点の</a:t>
            </a:r>
            <a:r>
              <a:rPr lang="ja-JP" altLang="en-US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満年齢</a:t>
            </a:r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600" i="0" dirty="0">
              <a:solidFill>
                <a:srgbClr val="00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52998" y="1907195"/>
            <a:ext cx="8486005" cy="680050"/>
            <a:chOff x="1761920" y="1973936"/>
            <a:chExt cx="8486005" cy="68005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761920" y="2099988"/>
              <a:ext cx="8486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大阪府の１００</a:t>
              </a:r>
              <a:r>
                <a:rPr lang="zh-CN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歳以上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口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</a:t>
              </a:r>
              <a:r>
                <a: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５６４人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  <a:endParaRPr lang="zh-CN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48378" y="1976492"/>
              <a:ext cx="1239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18572" y="1973936"/>
              <a:ext cx="1315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11153" y="1995309"/>
              <a:ext cx="930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910200" y="2000274"/>
              <a:ext cx="527829" cy="26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896794" y="3553100"/>
            <a:ext cx="6398413" cy="997013"/>
            <a:chOff x="3648766" y="3165216"/>
            <a:chExt cx="6398413" cy="88451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648766" y="3495728"/>
              <a:ext cx="5725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最高は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「１１５歳」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なんだって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86368" y="3364923"/>
              <a:ext cx="939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432143" y="3377221"/>
              <a:ext cx="5373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9846" y="3165216"/>
              <a:ext cx="837333" cy="884510"/>
            </a:xfrm>
            <a:prstGeom prst="rect">
              <a:avLst/>
            </a:prstGeom>
          </p:spPr>
        </p:pic>
      </p:grpSp>
      <p:pic>
        <p:nvPicPr>
          <p:cNvPr id="29" name="図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3" name="図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34" name="図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12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5" y="1479154"/>
            <a:ext cx="7149954" cy="41693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楕円 44"/>
          <p:cNvSpPr/>
          <p:nvPr/>
        </p:nvSpPr>
        <p:spPr>
          <a:xfrm rot="20538064">
            <a:off x="1242356" y="3275908"/>
            <a:ext cx="1389202" cy="276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右矢印 45"/>
          <p:cNvSpPr/>
          <p:nvPr/>
        </p:nvSpPr>
        <p:spPr>
          <a:xfrm rot="5400000">
            <a:off x="1735830" y="2785960"/>
            <a:ext cx="405382" cy="359187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39228" y="2216266"/>
            <a:ext cx="1845535" cy="53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みんなの年代は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algn="ctr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ここだよ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67617" y="2115432"/>
            <a:ext cx="616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3817550" y="2182564"/>
            <a:ext cx="479632" cy="3308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右矢印 49"/>
          <p:cNvSpPr/>
          <p:nvPr/>
        </p:nvSpPr>
        <p:spPr>
          <a:xfrm rot="10800000">
            <a:off x="4339129" y="2178358"/>
            <a:ext cx="444719" cy="327416"/>
          </a:xfrm>
          <a:prstGeom prst="rightArrow">
            <a:avLst>
              <a:gd name="adj1" fmla="val 43333"/>
              <a:gd name="adj2" fmla="val 433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83848" y="2174913"/>
            <a:ext cx="1711117" cy="31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代が多いね！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37269" y="2073388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46660" y="2060509"/>
            <a:ext cx="422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76" y="3958712"/>
            <a:ext cx="1231842" cy="9072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8239293" y="1973579"/>
            <a:ext cx="3510265" cy="2892353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315251" y="2054004"/>
            <a:ext cx="3623045" cy="2698505"/>
            <a:chOff x="8429132" y="1856921"/>
            <a:chExt cx="3623045" cy="269850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429132" y="1958246"/>
              <a:ext cx="3623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1947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年～</a:t>
              </a:r>
              <a:r>
                <a:rPr kumimoji="1" lang="en-US" altLang="ja-JP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1949</a:t>
              </a:r>
              <a:r>
                <a:rPr kumimoji="1"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年生まれ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495233" y="2437454"/>
              <a:ext cx="333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⇒第１次ベビーブーム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495233" y="4124539"/>
              <a:ext cx="2797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と呼ばれているよ。</a:t>
              </a:r>
              <a:endPara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136478" y="1858543"/>
              <a:ext cx="459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781404" y="2346093"/>
              <a:ext cx="49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だい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705892" y="4018133"/>
              <a:ext cx="6132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8513912" y="3413323"/>
              <a:ext cx="3335080" cy="565773"/>
              <a:chOff x="8728903" y="3499932"/>
              <a:chExt cx="3335080" cy="565773"/>
            </a:xfrm>
          </p:grpSpPr>
          <p:sp>
            <p:nvSpPr>
              <p:cNvPr id="56" name="テキスト ボックス 55"/>
              <p:cNvSpPr txBox="1"/>
              <p:nvPr/>
            </p:nvSpPr>
            <p:spPr>
              <a:xfrm>
                <a:off x="8728903" y="3604040"/>
                <a:ext cx="3335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⇒第２次ベビーブーム</a:t>
                </a:r>
                <a:endParaRPr kumimoji="1"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9028859" y="3514616"/>
                <a:ext cx="5014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だい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9472320" y="3499932"/>
                <a:ext cx="8018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9246742" y="2348670"/>
              <a:ext cx="8018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664149" y="1856921"/>
              <a:ext cx="5325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8429132" y="2904181"/>
              <a:ext cx="3369246" cy="540025"/>
              <a:chOff x="8429132" y="2944055"/>
              <a:chExt cx="3369246" cy="540025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429132" y="3053193"/>
                <a:ext cx="33692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1971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年～</a:t>
                </a:r>
                <a:r>
                  <a:rPr kumimoji="1" lang="en-US" altLang="ja-JP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1974</a:t>
                </a:r>
                <a:r>
                  <a:rPr kumimoji="1" lang="ja-JP" altLang="en-US" sz="22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年生まれ</a:t>
                </a:r>
                <a:endParaRPr kumimoji="1" lang="ja-JP" altLang="en-US" sz="22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10774646" y="2944055"/>
                <a:ext cx="3115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391145" y="1983018"/>
            <a:ext cx="585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(</a:t>
            </a:r>
            <a:r>
              <a:rPr kumimoji="1" lang="ja-JP" altLang="en-US" sz="1100" dirty="0" smtClean="0"/>
              <a:t>万人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43" name="図 4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4" name="図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61" name="図 6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37755"/>
            <a:ext cx="2316681" cy="890093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10298878" y="2051392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35660" y="3110671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320332" y="3116653"/>
            <a:ext cx="459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</a:t>
            </a:r>
            <a:endParaRPr kumimoji="1" lang="ja-JP" altLang="en-US" sz="9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822347" y="2618343"/>
            <a:ext cx="3873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(※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令和４年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日時点の</a:t>
            </a:r>
            <a:r>
              <a:rPr lang="ja-JP" altLang="en-US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満年齢</a:t>
            </a:r>
            <a:r>
              <a:rPr lang="en-US" altLang="ja-JP" sz="16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600" i="0" dirty="0">
              <a:solidFill>
                <a:srgbClr val="00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52998" y="1907195"/>
            <a:ext cx="8486005" cy="680050"/>
            <a:chOff x="1761920" y="1973936"/>
            <a:chExt cx="8486005" cy="68005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761920" y="2099988"/>
              <a:ext cx="8486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大阪府の１００</a:t>
              </a:r>
              <a:r>
                <a:rPr lang="zh-CN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歳以上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の人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口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</a:t>
              </a:r>
              <a:r>
                <a:rPr lang="en-US" altLang="ja-JP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５６４人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  <a:endParaRPr lang="zh-CN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48378" y="1976492"/>
              <a:ext cx="1239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18572" y="1973936"/>
              <a:ext cx="1315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11153" y="1995309"/>
              <a:ext cx="930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910200" y="2000274"/>
              <a:ext cx="527829" cy="26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896794" y="3553100"/>
            <a:ext cx="6398413" cy="997013"/>
            <a:chOff x="3648766" y="3165216"/>
            <a:chExt cx="6398413" cy="88451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648766" y="3495728"/>
              <a:ext cx="5725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最高は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「１１５歳」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なんだって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86368" y="3364923"/>
              <a:ext cx="939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さいこう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432143" y="3377221"/>
              <a:ext cx="5373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9846" y="3165216"/>
              <a:ext cx="837333" cy="884510"/>
            </a:xfrm>
            <a:prstGeom prst="rect">
              <a:avLst/>
            </a:prstGeom>
          </p:spPr>
        </p:pic>
      </p:grpSp>
      <p:pic>
        <p:nvPicPr>
          <p:cNvPr id="29" name="図 2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33" name="図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34" name="図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"/>
            <a:ext cx="12263522" cy="6912000"/>
          </a:xfrm>
          <a:prstGeom prst="rect">
            <a:avLst/>
          </a:prstGeom>
        </p:spPr>
      </p:pic>
      <p:pic>
        <p:nvPicPr>
          <p:cNvPr id="36" name="図 3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1"/>
          <a:stretch/>
        </p:blipFill>
        <p:spPr>
          <a:xfrm>
            <a:off x="695290" y="5282344"/>
            <a:ext cx="3091100" cy="967393"/>
          </a:xfrm>
          <a:prstGeom prst="rect">
            <a:avLst/>
          </a:prstGeom>
        </p:spPr>
      </p:pic>
      <p:pic>
        <p:nvPicPr>
          <p:cNvPr id="37" name="図 3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472" y="5268069"/>
            <a:ext cx="3116003" cy="1016589"/>
          </a:xfrm>
          <a:prstGeom prst="rect">
            <a:avLst/>
          </a:prstGeom>
        </p:spPr>
      </p:pic>
      <p:pic>
        <p:nvPicPr>
          <p:cNvPr id="38" name="図 3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9"/>
          <a:stretch/>
        </p:blipFill>
        <p:spPr>
          <a:xfrm>
            <a:off x="8150557" y="5282344"/>
            <a:ext cx="2963911" cy="100231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695238" y="2079000"/>
            <a:ext cx="8801524" cy="743203"/>
            <a:chOff x="1863882" y="1934603"/>
            <a:chExt cx="8801524" cy="743203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863882" y="2093031"/>
              <a:ext cx="8801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大阪府の面積は日本の中で小さいほうですが、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927474" y="1939513"/>
              <a:ext cx="12728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568394" y="1934603"/>
              <a:ext cx="92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785046" y="1939511"/>
              <a:ext cx="898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950762" y="1952763"/>
              <a:ext cx="615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790512" y="1952763"/>
              <a:ext cx="543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3582523" y="3003141"/>
            <a:ext cx="5026954" cy="747822"/>
            <a:chOff x="3796400" y="2924319"/>
            <a:chExt cx="5026954" cy="747822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3796400" y="3087366"/>
              <a:ext cx="5026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全国で何位でしょうか？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255555" y="2924320"/>
              <a:ext cx="767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876532" y="2924319"/>
              <a:ext cx="937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ぜんこく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95696" y="4366836"/>
            <a:ext cx="6000609" cy="693545"/>
            <a:chOff x="3090431" y="4392807"/>
            <a:chExt cx="6000609" cy="693545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pic>
        <p:nvPicPr>
          <p:cNvPr id="9" name="図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9951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64218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72678"/>
            <a:ext cx="21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年末時点）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959238" y="2008788"/>
            <a:ext cx="8273525" cy="728810"/>
            <a:chOff x="2392517" y="2034377"/>
            <a:chExt cx="8273525" cy="72881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392517" y="2178412"/>
              <a:ext cx="827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大阪府にはたくさんのコンビニがあります。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510085" y="2034377"/>
              <a:ext cx="124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992530" y="2945907"/>
            <a:ext cx="6206940" cy="734144"/>
            <a:chOff x="3419434" y="2937871"/>
            <a:chExt cx="6206940" cy="73414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419434" y="3087240"/>
              <a:ext cx="6206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全部で何店舗あるでしょうか？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489991" y="2937871"/>
              <a:ext cx="885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ぜんぶ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04524" y="2937871"/>
              <a:ext cx="1307942" cy="28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なんてんぽ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第４問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242349" y="3568181"/>
            <a:ext cx="11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ねんまつじてん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49" y="5243769"/>
            <a:ext cx="3542083" cy="920576"/>
          </a:xfrm>
          <a:prstGeom prst="rect">
            <a:avLst/>
          </a:prstGeom>
        </p:spPr>
      </p:pic>
      <p:pic>
        <p:nvPicPr>
          <p:cNvPr id="17" name="図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89" y="5304734"/>
            <a:ext cx="3603048" cy="859611"/>
          </a:xfrm>
          <a:prstGeom prst="rect">
            <a:avLst/>
          </a:prstGeom>
        </p:spPr>
      </p:pic>
      <p:pic>
        <p:nvPicPr>
          <p:cNvPr id="18" name="図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0" y="5268155"/>
            <a:ext cx="3517697" cy="89619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72678"/>
            <a:ext cx="21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年末時点）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959238" y="2008788"/>
            <a:ext cx="8273525" cy="728810"/>
            <a:chOff x="2392517" y="2034377"/>
            <a:chExt cx="8273525" cy="72881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392517" y="2178412"/>
              <a:ext cx="827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大阪府にはたくさんのコンビニがあります。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510085" y="2034377"/>
              <a:ext cx="124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992530" y="2945907"/>
            <a:ext cx="6206940" cy="734144"/>
            <a:chOff x="3419434" y="2937871"/>
            <a:chExt cx="6206940" cy="73414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419434" y="3087240"/>
              <a:ext cx="6206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全部で何店舗あるでしょうか？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489991" y="2937871"/>
              <a:ext cx="885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ぜんぶ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04524" y="2937871"/>
              <a:ext cx="1307942" cy="28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なんてんぽ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第４問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242349" y="3568181"/>
            <a:ext cx="11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ねんまつじてん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49" y="5243769"/>
            <a:ext cx="3542083" cy="920576"/>
          </a:xfrm>
          <a:prstGeom prst="rect">
            <a:avLst/>
          </a:prstGeom>
        </p:spPr>
      </p:pic>
      <p:pic>
        <p:nvPicPr>
          <p:cNvPr id="17" name="図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89" y="5304734"/>
            <a:ext cx="3603048" cy="859611"/>
          </a:xfrm>
          <a:prstGeom prst="rect">
            <a:avLst/>
          </a:prstGeom>
        </p:spPr>
      </p:pic>
      <p:pic>
        <p:nvPicPr>
          <p:cNvPr id="18" name="図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0" y="5268155"/>
            <a:ext cx="3517697" cy="89619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72678"/>
            <a:ext cx="21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年末時点）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959238" y="2008788"/>
            <a:ext cx="8273525" cy="728810"/>
            <a:chOff x="2392517" y="2034377"/>
            <a:chExt cx="8273525" cy="72881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392517" y="2178412"/>
              <a:ext cx="827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大阪府にはたくさんのコンビニがあります。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510085" y="2034377"/>
              <a:ext cx="124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992530" y="2945907"/>
            <a:ext cx="6206940" cy="734144"/>
            <a:chOff x="3419434" y="2937871"/>
            <a:chExt cx="6206940" cy="73414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419434" y="3087240"/>
              <a:ext cx="6206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全部で何店舗あるでしょうか？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489991" y="2937871"/>
              <a:ext cx="885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ぜんぶ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04524" y="2937871"/>
              <a:ext cx="1307942" cy="28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なんてんぽ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第４問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242349" y="3568181"/>
            <a:ext cx="11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ねんまつじてん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49" y="5243769"/>
            <a:ext cx="3542083" cy="920576"/>
          </a:xfrm>
          <a:prstGeom prst="rect">
            <a:avLst/>
          </a:prstGeom>
        </p:spPr>
      </p:pic>
      <p:pic>
        <p:nvPicPr>
          <p:cNvPr id="17" name="図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89" y="5304734"/>
            <a:ext cx="3603048" cy="859611"/>
          </a:xfrm>
          <a:prstGeom prst="rect">
            <a:avLst/>
          </a:prstGeom>
        </p:spPr>
      </p:pic>
      <p:pic>
        <p:nvPicPr>
          <p:cNvPr id="18" name="図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0" y="5268155"/>
            <a:ext cx="3517697" cy="89619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7832" y="3672678"/>
            <a:ext cx="21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年末時点）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959238" y="2008788"/>
            <a:ext cx="8273525" cy="728810"/>
            <a:chOff x="2392517" y="2034377"/>
            <a:chExt cx="8273525" cy="72881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392517" y="2178412"/>
              <a:ext cx="827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大阪府にはたくさんのコンビニがあります。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510085" y="2034377"/>
              <a:ext cx="124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992530" y="2945907"/>
            <a:ext cx="6206940" cy="734144"/>
            <a:chOff x="3419434" y="2937871"/>
            <a:chExt cx="6206940" cy="73414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419434" y="3087240"/>
              <a:ext cx="6206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全部で何店舗あるでしょうか？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489991" y="2937871"/>
              <a:ext cx="885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ぜんぶ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04524" y="2937871"/>
              <a:ext cx="1307942" cy="28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なんてんぽ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第４問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242349" y="3568181"/>
            <a:ext cx="11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ねんまつじてん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図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49" y="5243769"/>
            <a:ext cx="3542083" cy="920576"/>
          </a:xfrm>
          <a:prstGeom prst="rect">
            <a:avLst/>
          </a:prstGeom>
        </p:spPr>
      </p:pic>
      <p:pic>
        <p:nvPicPr>
          <p:cNvPr id="17" name="図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89" y="5304734"/>
            <a:ext cx="3603048" cy="859611"/>
          </a:xfrm>
          <a:prstGeom prst="rect">
            <a:avLst/>
          </a:prstGeom>
        </p:spPr>
      </p:pic>
      <p:pic>
        <p:nvPicPr>
          <p:cNvPr id="18" name="図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0" y="5268155"/>
            <a:ext cx="3517697" cy="89619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図 7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3" name="グループ化 82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84" name="テキスト ボックス 83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ドーナツ 84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6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4359474" y="782914"/>
            <a:ext cx="3473053" cy="1122290"/>
            <a:chOff x="2983775" y="705555"/>
            <a:chExt cx="3473053" cy="1122290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乗算 72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4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7872" y="1063960"/>
            <a:ext cx="609600" cy="609600"/>
          </a:xfrm>
          <a:prstGeom prst="rect">
            <a:avLst/>
          </a:prstGeom>
        </p:spPr>
      </p:pic>
      <p:pic>
        <p:nvPicPr>
          <p:cNvPr id="79" name="図 7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図 7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3" name="グループ化 82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84" name="テキスト ボックス 83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ドーナツ 84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6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4359474" y="782914"/>
            <a:ext cx="3473053" cy="1122290"/>
            <a:chOff x="2983775" y="705555"/>
            <a:chExt cx="3473053" cy="1122290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乗算 72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4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7872" y="1063960"/>
            <a:ext cx="609600" cy="609600"/>
          </a:xfrm>
          <a:prstGeom prst="rect">
            <a:avLst/>
          </a:prstGeom>
        </p:spPr>
      </p:pic>
      <p:pic>
        <p:nvPicPr>
          <p:cNvPr id="79" name="図 7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図 7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3" name="グループ化 82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84" name="テキスト ボックス 83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ドーナツ 84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6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4359474" y="782914"/>
            <a:ext cx="3473053" cy="1122290"/>
            <a:chOff x="2983775" y="705555"/>
            <a:chExt cx="3473053" cy="1122290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乗算 72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4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7872" y="1063960"/>
            <a:ext cx="609600" cy="609600"/>
          </a:xfrm>
          <a:prstGeom prst="rect">
            <a:avLst/>
          </a:prstGeom>
        </p:spPr>
      </p:pic>
      <p:pic>
        <p:nvPicPr>
          <p:cNvPr id="79" name="図 7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63522" cy="6912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" name="ドーナツ 8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620775" y="1953934"/>
            <a:ext cx="6950450" cy="698679"/>
            <a:chOff x="2515820" y="2309352"/>
            <a:chExt cx="6950450" cy="69867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15820" y="2454033"/>
              <a:ext cx="6950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大阪府の面積は全国で「４６位」だよ。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613294" y="2313823"/>
              <a:ext cx="1141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27385" y="2315243"/>
              <a:ext cx="9329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68559" y="2315243"/>
              <a:ext cx="819988" cy="260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731187" y="2309352"/>
              <a:ext cx="4661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2326186" y="2891492"/>
            <a:ext cx="1879074" cy="594693"/>
            <a:chOff x="1981624" y="3069345"/>
            <a:chExt cx="1879074" cy="59469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67178" y="3249851"/>
            <a:ext cx="5647782" cy="2352913"/>
            <a:chOff x="365204" y="3482524"/>
            <a:chExt cx="5437166" cy="2134258"/>
          </a:xfrm>
        </p:grpSpPr>
        <p:cxnSp>
          <p:nvCxnSpPr>
            <p:cNvPr id="63" name="直線コネクタ 62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正方形/長方形 85"/>
          <p:cNvSpPr/>
          <p:nvPr/>
        </p:nvSpPr>
        <p:spPr>
          <a:xfrm>
            <a:off x="6382224" y="4359201"/>
            <a:ext cx="5406403" cy="507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グループ化 67"/>
          <p:cNvGrpSpPr/>
          <p:nvPr/>
        </p:nvGrpSpPr>
        <p:grpSpPr>
          <a:xfrm>
            <a:off x="6344553" y="3734043"/>
            <a:ext cx="5552087" cy="1800971"/>
            <a:chOff x="6625809" y="3748966"/>
            <a:chExt cx="5832512" cy="1608231"/>
          </a:xfrm>
        </p:grpSpPr>
        <p:sp>
          <p:nvSpPr>
            <p:cNvPr id="69" name="正方形/長方形 68"/>
            <p:cNvSpPr/>
            <p:nvPr/>
          </p:nvSpPr>
          <p:spPr>
            <a:xfrm>
              <a:off x="6625809" y="3790619"/>
              <a:ext cx="5832512" cy="1566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45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東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 　　</a:t>
              </a:r>
              <a:endPara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46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　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阪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府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en-US" altLang="zh-TW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en-US" altLang="ja-JP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905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1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</a:t>
              </a:r>
              <a:r>
                <a:rPr lang="ja-JP" altLang="en-US" sz="1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キロメートル</a:t>
              </a:r>
              <a:r>
                <a:rPr lang="zh-TW" altLang="en-US" sz="1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47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　香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川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877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719382" y="3748966"/>
              <a:ext cx="1248004" cy="26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とうきょう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7731478" y="4266522"/>
              <a:ext cx="1248004" cy="22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05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729120" y="4757857"/>
              <a:ext cx="1264177" cy="22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かがわけん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8294010" y="2890889"/>
            <a:ext cx="1564457" cy="600543"/>
            <a:chOff x="7149687" y="3059289"/>
            <a:chExt cx="2148457" cy="600543"/>
          </a:xfrm>
        </p:grpSpPr>
        <p:sp>
          <p:nvSpPr>
            <p:cNvPr id="77" name="テキスト ボックス 76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727431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814498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10066936" y="4983819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4" name="図 10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105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244171" y="3726948"/>
            <a:ext cx="5780114" cy="1771391"/>
            <a:chOff x="304340" y="3568347"/>
            <a:chExt cx="5780114" cy="1771391"/>
          </a:xfrm>
        </p:grpSpPr>
        <p:sp>
          <p:nvSpPr>
            <p:cNvPr id="51" name="正方形/長方形 50"/>
            <p:cNvSpPr/>
            <p:nvPr/>
          </p:nvSpPr>
          <p:spPr>
            <a:xfrm>
              <a:off x="304340" y="3585412"/>
              <a:ext cx="57801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北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海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道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424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２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岩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手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275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３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福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島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784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18544" y="3568347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475612" y="3575944"/>
              <a:ext cx="1213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ほっかいどう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449105" y="4112187"/>
              <a:ext cx="1213424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いわて</a:t>
              </a:r>
              <a:r>
                <a:rPr kumimoji="1" lang="ja-JP" altLang="en-US" sz="105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435201" y="4659947"/>
              <a:ext cx="1253832" cy="2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ふくしまけん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814966" y="4673199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811025" y="4108340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6238600" y="3260181"/>
            <a:ext cx="5647782" cy="2354412"/>
            <a:chOff x="365204" y="3482524"/>
            <a:chExt cx="5437166" cy="2134258"/>
          </a:xfrm>
        </p:grpSpPr>
        <p:cxnSp>
          <p:nvCxnSpPr>
            <p:cNvPr id="109" name="直線コネクタ 108"/>
            <p:cNvCxnSpPr/>
            <p:nvPr/>
          </p:nvCxnSpPr>
          <p:spPr>
            <a:xfrm>
              <a:off x="365204" y="3490418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929044" y="3501096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365204" y="5606059"/>
              <a:ext cx="5420016" cy="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368083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テキスト ボックス 113"/>
          <p:cNvSpPr txBox="1"/>
          <p:nvPr/>
        </p:nvSpPr>
        <p:spPr>
          <a:xfrm>
            <a:off x="6727751" y="4315382"/>
            <a:ext cx="51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739523" y="4863846"/>
            <a:ext cx="51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8779"/>
            <a:ext cx="2316681" cy="89619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6737769" y="3763282"/>
            <a:ext cx="51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072120" y="4419683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0075587" y="388248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278949" y="384526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296902" y="438249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296352" y="493234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2" name="図 9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93" name="図 9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94" name="図 9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図 7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83" name="グループ化 82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84" name="テキスト ボックス 83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ドーナツ 84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6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8" y="0"/>
            <a:ext cx="12192000" cy="6858000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 rot="21107077">
            <a:off x="8272500" y="949256"/>
            <a:ext cx="3098230" cy="928125"/>
          </a:xfrm>
          <a:prstGeom prst="wedgeEllipseCallout">
            <a:avLst>
              <a:gd name="adj1" fmla="val 16616"/>
              <a:gd name="adj2" fmla="val 60742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27112">
            <a:off x="8561952" y="1004125"/>
            <a:ext cx="2647887" cy="772643"/>
            <a:chOff x="3598719" y="5515400"/>
            <a:chExt cx="2647887" cy="69682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599190" y="5627448"/>
              <a:ext cx="2647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大阪府にはコンビニが</a:t>
              </a:r>
              <a:endParaRPr lang="en-US" altLang="ja-JP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lvl="0" algn="dist"/>
              <a:r>
                <a:rPr lang="ja-JP" altLang="en-US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いっぱいあるんだね</a:t>
              </a:r>
              <a:r>
                <a:rPr lang="en-US" altLang="ja-JP" sz="16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!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23175">
              <a:off x="3598719" y="5515400"/>
              <a:ext cx="874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039408" y="3013727"/>
            <a:ext cx="6113185" cy="504536"/>
            <a:chOff x="2154722" y="1321112"/>
            <a:chExt cx="6113185" cy="50453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54722" y="1343785"/>
              <a:ext cx="6113185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ja-JP" altLang="en-US" sz="20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近くの都道府県と比べてみると･･･</a:t>
              </a:r>
              <a:endParaRPr lang="en-US" altLang="ja-JP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7604" y="1326415"/>
              <a:ext cx="14494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12637" y="1334174"/>
              <a:ext cx="500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くら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2818" y="1321112"/>
              <a:ext cx="427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142081" y="3571936"/>
            <a:ext cx="7907838" cy="1779940"/>
            <a:chOff x="2463989" y="3668049"/>
            <a:chExt cx="7907838" cy="17799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466643" y="4316087"/>
              <a:ext cx="3767019" cy="521151"/>
              <a:chOff x="1651678" y="3098608"/>
              <a:chExt cx="3741470" cy="521151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651678" y="3098911"/>
                <a:ext cx="374147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滋賀県　：５５４店舗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584896" y="3098608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160847" y="3102772"/>
                <a:ext cx="9964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しがけん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6544109" y="4300890"/>
              <a:ext cx="3827718" cy="530518"/>
              <a:chOff x="1627063" y="3777452"/>
              <a:chExt cx="3759699" cy="530518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1627063" y="3787122"/>
                <a:ext cx="375969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奈良県　：４６０店舗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167291" y="3777452"/>
                <a:ext cx="9136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ならけん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673741" y="3777452"/>
                <a:ext cx="6906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2472507" y="4919436"/>
              <a:ext cx="3755289" cy="528553"/>
              <a:chOff x="1627064" y="4519720"/>
              <a:chExt cx="3755289" cy="528553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1627064" y="4527425"/>
                <a:ext cx="3755289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和歌山県：３７５店舗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135335" y="4519720"/>
                <a:ext cx="1357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わかや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84158" y="453071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6523086" y="3668049"/>
              <a:ext cx="3844898" cy="534809"/>
              <a:chOff x="6562457" y="2801006"/>
              <a:chExt cx="3878685" cy="534809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6562457" y="2814967"/>
                <a:ext cx="3870480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京都府：１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０６２店舗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97087" y="2806816"/>
                <a:ext cx="985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きょうと</a:t>
                </a:r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679907" y="2801006"/>
                <a:ext cx="761235" cy="23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463989" y="3703698"/>
              <a:ext cx="3809665" cy="609054"/>
              <a:chOff x="5900176" y="3777452"/>
              <a:chExt cx="3809665" cy="609054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900176" y="3786342"/>
                <a:ext cx="376380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>
                  <a:lnSpc>
                    <a:spcPct val="150000"/>
                  </a:lnSpc>
                </a:pP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■ 兵庫県：１</a:t>
                </a:r>
                <a:r>
                  <a:rPr lang="en-US" altLang="ja-JP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,</a:t>
                </a:r>
                <a:r>
                  <a:rPr lang="ja-JP" altLang="en-US" sz="22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９９０店舗</a:t>
                </a:r>
                <a:endParaRPr lang="en-US" altLang="ja-JP" sz="2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396069" y="3777452"/>
                <a:ext cx="10938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ひょ</a:t>
                </a:r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うごけん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928594" y="3777452"/>
                <a:ext cx="78124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</a:t>
                </a:r>
                <a:endParaRPr kumimoji="1"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886" y="1538043"/>
            <a:ext cx="710084" cy="719811"/>
          </a:xfrm>
          <a:prstGeom prst="rect">
            <a:avLst/>
          </a:prstGeom>
        </p:spPr>
      </p:pic>
      <p:pic>
        <p:nvPicPr>
          <p:cNvPr id="62" name="図 61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8CE74C01-A633-4DE6-9246-89039A7AE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/>
          <a:stretch/>
        </p:blipFill>
        <p:spPr>
          <a:xfrm>
            <a:off x="10658422" y="1541220"/>
            <a:ext cx="628151" cy="713456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2306105" y="1979638"/>
            <a:ext cx="7579791" cy="684803"/>
            <a:chOff x="3493000" y="3348104"/>
            <a:chExt cx="8270436" cy="684803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3493000" y="3478909"/>
              <a:ext cx="82704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r>
                <a:rPr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９０４店舗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」あります。</a:t>
              </a:r>
              <a:endPara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578758" y="3348104"/>
              <a:ext cx="1274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99529" y="3348104"/>
              <a:ext cx="901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891548" y="3345955"/>
            <a:ext cx="8408905" cy="2055421"/>
            <a:chOff x="373621" y="3482524"/>
            <a:chExt cx="5418027" cy="2134258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373621" y="3490410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5183134" y="3501088"/>
              <a:ext cx="603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4359474" y="782914"/>
            <a:ext cx="3473053" cy="1122290"/>
            <a:chOff x="2983775" y="705555"/>
            <a:chExt cx="3473053" cy="1122290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乗算 72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4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7872" y="1063960"/>
            <a:ext cx="609600" cy="609600"/>
          </a:xfrm>
          <a:prstGeom prst="rect">
            <a:avLst/>
          </a:prstGeom>
        </p:spPr>
      </p:pic>
      <p:pic>
        <p:nvPicPr>
          <p:cNvPr id="79" name="図 7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0" name="図 7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489232" y="2982138"/>
            <a:ext cx="3213537" cy="718971"/>
            <a:chOff x="4405721" y="3237896"/>
            <a:chExt cx="3213537" cy="718971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4405721" y="3372092"/>
              <a:ext cx="3213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何でしょうか？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444911" y="3237896"/>
              <a:ext cx="528170" cy="28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819400" y="2113541"/>
            <a:ext cx="8657011" cy="716019"/>
            <a:chOff x="2594104" y="2300756"/>
            <a:chExt cx="8657011" cy="716019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594104" y="2432000"/>
              <a:ext cx="8657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大阪市に住む家族が１番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多く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使った食料費は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648552" y="2304757"/>
              <a:ext cx="128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2611" y="2302894"/>
              <a:ext cx="467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00243" y="2323568"/>
              <a:ext cx="862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かぞく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409080" y="2304549"/>
              <a:ext cx="13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54292" y="2300756"/>
              <a:ext cx="529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128631" y="2305717"/>
              <a:ext cx="533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第５問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9" name="テキスト ボックス 58"/>
          <p:cNvSpPr txBox="1"/>
          <p:nvPr/>
        </p:nvSpPr>
        <p:spPr>
          <a:xfrm>
            <a:off x="6510626" y="2107762"/>
            <a:ext cx="526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図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4" y="5243769"/>
            <a:ext cx="2847079" cy="969348"/>
          </a:xfrm>
          <a:prstGeom prst="rect">
            <a:avLst/>
          </a:prstGeom>
        </p:spPr>
      </p:pic>
      <p:pic>
        <p:nvPicPr>
          <p:cNvPr id="14" name="図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67" y="5195345"/>
            <a:ext cx="3158002" cy="1042506"/>
          </a:xfrm>
          <a:prstGeom prst="rect">
            <a:avLst/>
          </a:prstGeom>
        </p:spPr>
      </p:pic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0" y="5201442"/>
            <a:ext cx="2981202" cy="103031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489232" y="2982138"/>
            <a:ext cx="3213537" cy="718971"/>
            <a:chOff x="4405721" y="3237896"/>
            <a:chExt cx="3213537" cy="718971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4405721" y="3372092"/>
              <a:ext cx="3213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何でしょうか？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444911" y="3237896"/>
              <a:ext cx="528170" cy="28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819400" y="2113541"/>
            <a:ext cx="8657011" cy="716019"/>
            <a:chOff x="2594104" y="2300756"/>
            <a:chExt cx="8657011" cy="716019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594104" y="2432000"/>
              <a:ext cx="8657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大阪市に住む家族が１番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多く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使った食料費は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648552" y="2304757"/>
              <a:ext cx="128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2611" y="2302894"/>
              <a:ext cx="467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00243" y="2323568"/>
              <a:ext cx="862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かぞく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409080" y="2304549"/>
              <a:ext cx="13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54292" y="2300756"/>
              <a:ext cx="529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128631" y="2305717"/>
              <a:ext cx="533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第５問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9" name="テキスト ボックス 58"/>
          <p:cNvSpPr txBox="1"/>
          <p:nvPr/>
        </p:nvSpPr>
        <p:spPr>
          <a:xfrm>
            <a:off x="6510626" y="2107762"/>
            <a:ext cx="526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図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4" y="5243769"/>
            <a:ext cx="2847079" cy="969348"/>
          </a:xfrm>
          <a:prstGeom prst="rect">
            <a:avLst/>
          </a:prstGeom>
        </p:spPr>
      </p:pic>
      <p:pic>
        <p:nvPicPr>
          <p:cNvPr id="14" name="図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67" y="5195345"/>
            <a:ext cx="3158002" cy="1042506"/>
          </a:xfrm>
          <a:prstGeom prst="rect">
            <a:avLst/>
          </a:prstGeom>
        </p:spPr>
      </p:pic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0" y="5201442"/>
            <a:ext cx="2981202" cy="103031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489232" y="2982138"/>
            <a:ext cx="3213537" cy="718971"/>
            <a:chOff x="4405721" y="3237896"/>
            <a:chExt cx="3213537" cy="718971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4405721" y="3372092"/>
              <a:ext cx="3213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何でしょうか？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444911" y="3237896"/>
              <a:ext cx="528170" cy="28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819400" y="2113541"/>
            <a:ext cx="8657011" cy="716019"/>
            <a:chOff x="2594104" y="2300756"/>
            <a:chExt cx="8657011" cy="716019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594104" y="2432000"/>
              <a:ext cx="8657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大阪市に住む家族が１番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多く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使った食料費は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648552" y="2304757"/>
              <a:ext cx="128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2611" y="2302894"/>
              <a:ext cx="467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00243" y="2323568"/>
              <a:ext cx="862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かぞく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409080" y="2304549"/>
              <a:ext cx="13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54292" y="2300756"/>
              <a:ext cx="529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128631" y="2305717"/>
              <a:ext cx="533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第５問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9" name="テキスト ボックス 58"/>
          <p:cNvSpPr txBox="1"/>
          <p:nvPr/>
        </p:nvSpPr>
        <p:spPr>
          <a:xfrm>
            <a:off x="6510626" y="2107762"/>
            <a:ext cx="526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図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4" y="5243769"/>
            <a:ext cx="2847079" cy="969348"/>
          </a:xfrm>
          <a:prstGeom prst="rect">
            <a:avLst/>
          </a:prstGeom>
        </p:spPr>
      </p:pic>
      <p:pic>
        <p:nvPicPr>
          <p:cNvPr id="14" name="図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67" y="5195345"/>
            <a:ext cx="3158002" cy="1042506"/>
          </a:xfrm>
          <a:prstGeom prst="rect">
            <a:avLst/>
          </a:prstGeom>
        </p:spPr>
      </p:pic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0" y="5201442"/>
            <a:ext cx="2981202" cy="103031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489232" y="2982138"/>
            <a:ext cx="3213537" cy="718971"/>
            <a:chOff x="4405721" y="3237896"/>
            <a:chExt cx="3213537" cy="718971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4405721" y="3372092"/>
              <a:ext cx="3213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何でしょうか？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444911" y="3237896"/>
              <a:ext cx="528170" cy="28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819400" y="2113541"/>
            <a:ext cx="8657011" cy="716019"/>
            <a:chOff x="2594104" y="2300756"/>
            <a:chExt cx="8657011" cy="716019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594104" y="2432000"/>
              <a:ext cx="8657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大阪市に住む家族が１番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多く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使った食料費は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648552" y="2304757"/>
              <a:ext cx="128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2611" y="2302894"/>
              <a:ext cx="467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00243" y="2323568"/>
              <a:ext cx="862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かぞく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409080" y="2304549"/>
              <a:ext cx="13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54292" y="2300756"/>
              <a:ext cx="529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128631" y="2305717"/>
              <a:ext cx="533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第５問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9" name="テキスト ボックス 58"/>
          <p:cNvSpPr txBox="1"/>
          <p:nvPr/>
        </p:nvSpPr>
        <p:spPr>
          <a:xfrm>
            <a:off x="6510626" y="2107762"/>
            <a:ext cx="526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図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4" y="5243769"/>
            <a:ext cx="2847079" cy="969348"/>
          </a:xfrm>
          <a:prstGeom prst="rect">
            <a:avLst/>
          </a:prstGeom>
        </p:spPr>
      </p:pic>
      <p:pic>
        <p:nvPicPr>
          <p:cNvPr id="14" name="図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67" y="5195345"/>
            <a:ext cx="3158002" cy="1042506"/>
          </a:xfrm>
          <a:prstGeom prst="rect">
            <a:avLst/>
          </a:prstGeom>
        </p:spPr>
      </p:pic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0" y="5201442"/>
            <a:ext cx="2981202" cy="103031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489232" y="2982138"/>
            <a:ext cx="3213537" cy="718971"/>
            <a:chOff x="4405721" y="3237896"/>
            <a:chExt cx="3213537" cy="718971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4405721" y="3372092"/>
              <a:ext cx="3213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何でしょうか？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444911" y="3237896"/>
              <a:ext cx="528170" cy="28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819400" y="2113541"/>
            <a:ext cx="8657011" cy="716019"/>
            <a:chOff x="2594104" y="2300756"/>
            <a:chExt cx="8657011" cy="716019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594104" y="2432000"/>
              <a:ext cx="8657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大阪市に住む家族が１番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多く</a:t>
              </a:r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使った食料費は</a:t>
              </a:r>
              <a:endPara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648552" y="2304757"/>
              <a:ext cx="128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2611" y="2302894"/>
              <a:ext cx="467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00243" y="2323568"/>
              <a:ext cx="862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かぞく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409080" y="2304549"/>
              <a:ext cx="13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54292" y="2300756"/>
              <a:ext cx="529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128631" y="2305717"/>
              <a:ext cx="533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第５問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9" name="テキスト ボックス 58"/>
          <p:cNvSpPr txBox="1"/>
          <p:nvPr/>
        </p:nvSpPr>
        <p:spPr>
          <a:xfrm>
            <a:off x="6510626" y="2107762"/>
            <a:ext cx="526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図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4" y="5243769"/>
            <a:ext cx="2847079" cy="969348"/>
          </a:xfrm>
          <a:prstGeom prst="rect">
            <a:avLst/>
          </a:prstGeom>
        </p:spPr>
      </p:pic>
      <p:pic>
        <p:nvPicPr>
          <p:cNvPr id="14" name="図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67" y="5195345"/>
            <a:ext cx="3158002" cy="1042506"/>
          </a:xfrm>
          <a:prstGeom prst="rect">
            <a:avLst/>
          </a:prstGeom>
        </p:spPr>
      </p:pic>
      <p:pic>
        <p:nvPicPr>
          <p:cNvPr id="15" name="図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0" y="5201442"/>
            <a:ext cx="2981202" cy="103031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4313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06369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11426" cy="533776"/>
            <a:chOff x="4663614" y="2991061"/>
            <a:chExt cx="3211426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26649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65430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38507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ドーナツ 75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7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80" name="図 7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12077" y="1939090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7830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59124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29011" cy="533776"/>
            <a:chOff x="4663614" y="2991061"/>
            <a:chExt cx="3229011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30166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83015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56092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0" name="図 7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21803" y="1936845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1" name="グループ化 40" hidden="1"/>
          <p:cNvGrpSpPr/>
          <p:nvPr/>
        </p:nvGrpSpPr>
        <p:grpSpPr>
          <a:xfrm>
            <a:off x="4217631" y="774365"/>
            <a:ext cx="3473053" cy="1122290"/>
            <a:chOff x="2983775" y="705555"/>
            <a:chExt cx="3473053" cy="1122290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乗算 43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blip01 (1)" hidden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03943" y="1075633"/>
            <a:ext cx="609600" cy="609600"/>
          </a:xfrm>
          <a:prstGeom prst="rect">
            <a:avLst/>
          </a:prstGeom>
        </p:spPr>
      </p:pic>
      <p:grpSp>
        <p:nvGrpSpPr>
          <p:cNvPr id="46" name="グループ化 45"/>
          <p:cNvGrpSpPr/>
          <p:nvPr/>
        </p:nvGrpSpPr>
        <p:grpSpPr>
          <a:xfrm>
            <a:off x="4359474" y="815069"/>
            <a:ext cx="3473053" cy="1122290"/>
            <a:chOff x="2983775" y="705555"/>
            <a:chExt cx="3473053" cy="1122290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乗算 47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61193" y="1077968"/>
            <a:ext cx="609600" cy="60960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4313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06369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11426" cy="533776"/>
            <a:chOff x="4663614" y="2991061"/>
            <a:chExt cx="3211426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26649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65430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38507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ドーナツ 75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7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80" name="図 7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12077" y="1939090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585" y="-21494"/>
            <a:ext cx="12263522" cy="69120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620775" y="1953934"/>
            <a:ext cx="6950450" cy="698679"/>
            <a:chOff x="2515820" y="2309352"/>
            <a:chExt cx="6950450" cy="69867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15820" y="2454033"/>
              <a:ext cx="6950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大阪府の面積は全国で「４６位」だよ。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613294" y="2313823"/>
              <a:ext cx="1141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27385" y="2315243"/>
              <a:ext cx="9329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68559" y="2315243"/>
              <a:ext cx="819988" cy="260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731187" y="2309352"/>
              <a:ext cx="4661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2326186" y="2891492"/>
            <a:ext cx="1879074" cy="594693"/>
            <a:chOff x="1981624" y="3069345"/>
            <a:chExt cx="1879074" cy="59469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2130966" y="3202373"/>
              <a:ext cx="1459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上位３位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981624" y="3072061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707543" y="3069345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67178" y="3249851"/>
            <a:ext cx="5647782" cy="2352913"/>
            <a:chOff x="365204" y="3482524"/>
            <a:chExt cx="5437166" cy="2134258"/>
          </a:xfrm>
        </p:grpSpPr>
        <p:cxnSp>
          <p:nvCxnSpPr>
            <p:cNvPr id="63" name="直線コネクタ 62"/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78651" y="5600486"/>
              <a:ext cx="5400984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80841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正方形/長方形 85"/>
          <p:cNvSpPr/>
          <p:nvPr/>
        </p:nvSpPr>
        <p:spPr>
          <a:xfrm>
            <a:off x="6382224" y="4359201"/>
            <a:ext cx="5406403" cy="507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グループ化 67"/>
          <p:cNvGrpSpPr/>
          <p:nvPr/>
        </p:nvGrpSpPr>
        <p:grpSpPr>
          <a:xfrm>
            <a:off x="6344553" y="3734043"/>
            <a:ext cx="5552087" cy="2011220"/>
            <a:chOff x="6625809" y="3748966"/>
            <a:chExt cx="5832512" cy="1795979"/>
          </a:xfrm>
        </p:grpSpPr>
        <p:sp>
          <p:nvSpPr>
            <p:cNvPr id="69" name="正方形/長方形 68"/>
            <p:cNvSpPr/>
            <p:nvPr/>
          </p:nvSpPr>
          <p:spPr>
            <a:xfrm>
              <a:off x="6625809" y="3790619"/>
              <a:ext cx="58325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45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東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194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 　　</a:t>
              </a:r>
              <a:endParaRPr lang="zh-TW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46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　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阪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府</a:t>
              </a:r>
              <a:r>
                <a:rPr lang="zh-TW" altLang="en-US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ja-JP" altLang="en-US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en-US" altLang="zh-TW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en-US" altLang="ja-JP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905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1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</a:t>
              </a:r>
              <a:r>
                <a:rPr lang="ja-JP" altLang="en-US" sz="1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キロメートル</a:t>
              </a:r>
              <a:r>
                <a:rPr lang="zh-TW" altLang="en-US" sz="1400" dirty="0" smtClean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47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　香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川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　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877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719382" y="3748966"/>
              <a:ext cx="1248004" cy="26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とうきょう</a:t>
              </a:r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7731478" y="4266522"/>
              <a:ext cx="1248004" cy="22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05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729120" y="4757857"/>
              <a:ext cx="1264177" cy="22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かがわけん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8267399" y="2890889"/>
            <a:ext cx="1564457" cy="600543"/>
            <a:chOff x="7149687" y="3059289"/>
            <a:chExt cx="2148457" cy="600543"/>
          </a:xfrm>
        </p:grpSpPr>
        <p:sp>
          <p:nvSpPr>
            <p:cNvPr id="77" name="テキスト ボックス 76"/>
            <p:cNvSpPr txBox="1"/>
            <p:nvPr/>
          </p:nvSpPr>
          <p:spPr>
            <a:xfrm>
              <a:off x="7149687" y="3198167"/>
              <a:ext cx="1948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下位３位</a:t>
              </a:r>
              <a:endParaRPr kumimoji="1" lang="ja-JP" altLang="en-US" sz="24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7250161" y="3059289"/>
              <a:ext cx="894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8144989" y="3064004"/>
              <a:ext cx="11531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10066936" y="4983819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44171" y="3726948"/>
            <a:ext cx="5780114" cy="1771391"/>
            <a:chOff x="304340" y="3568347"/>
            <a:chExt cx="5780114" cy="1771391"/>
          </a:xfrm>
        </p:grpSpPr>
        <p:sp>
          <p:nvSpPr>
            <p:cNvPr id="51" name="正方形/長方形 50"/>
            <p:cNvSpPr/>
            <p:nvPr/>
          </p:nvSpPr>
          <p:spPr>
            <a:xfrm>
              <a:off x="304340" y="3585412"/>
              <a:ext cx="57801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</a:t>
              </a:r>
              <a:r>
                <a:rPr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北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海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道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lang="en-US" altLang="ja-JP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424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２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岩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手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275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 ３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位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福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島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zh-TW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</a:t>
              </a:r>
              <a:r>
                <a:rPr lang="zh-TW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</a:t>
              </a:r>
              <a:r>
                <a:rPr lang="ja-JP" altLang="en-US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lang="en-US" altLang="ja-JP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lang="en-US" altLang="zh-TW" sz="2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784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（</a:t>
              </a:r>
              <a:r>
                <a:rPr lang="ja-JP" altLang="en-US" sz="1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</a:t>
              </a:r>
              <a:r>
                <a:rPr lang="zh-TW" altLang="en-US" sz="1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）</a:t>
              </a:r>
              <a:endParaRPr lang="en-US" altLang="zh-TW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18544" y="3568347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475612" y="3575944"/>
              <a:ext cx="1213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ほっかいどう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449105" y="4112187"/>
              <a:ext cx="1213424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いわて</a:t>
              </a:r>
              <a:r>
                <a:rPr kumimoji="1" lang="ja-JP" altLang="en-US" sz="105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435201" y="4659947"/>
              <a:ext cx="1253832" cy="2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ふくしまけん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814966" y="4673199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811025" y="4108340"/>
              <a:ext cx="49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6238600" y="3260181"/>
            <a:ext cx="5647782" cy="2354412"/>
            <a:chOff x="365204" y="3482524"/>
            <a:chExt cx="5437166" cy="2134258"/>
          </a:xfrm>
        </p:grpSpPr>
        <p:cxnSp>
          <p:nvCxnSpPr>
            <p:cNvPr id="109" name="直線コネクタ 108"/>
            <p:cNvCxnSpPr/>
            <p:nvPr/>
          </p:nvCxnSpPr>
          <p:spPr>
            <a:xfrm>
              <a:off x="365204" y="3490418"/>
              <a:ext cx="16578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929044" y="3501096"/>
              <a:ext cx="1873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5791648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365204" y="5606059"/>
              <a:ext cx="5420016" cy="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368083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テキスト ボックス 113"/>
          <p:cNvSpPr txBox="1"/>
          <p:nvPr/>
        </p:nvSpPr>
        <p:spPr>
          <a:xfrm>
            <a:off x="6727751" y="4315382"/>
            <a:ext cx="51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739523" y="4863846"/>
            <a:ext cx="51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" name="図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8779"/>
            <a:ext cx="2316681" cy="896190"/>
          </a:xfrm>
          <a:prstGeom prst="rect">
            <a:avLst/>
          </a:prstGeom>
        </p:spPr>
      </p:pic>
      <p:pic>
        <p:nvPicPr>
          <p:cNvPr id="11" name="図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6737769" y="3763282"/>
            <a:ext cx="51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072120" y="4419683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0075587" y="388248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275122" y="384526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293075" y="438249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292525" y="4932342"/>
            <a:ext cx="675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へいほう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2" name="図 9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grpSp>
        <p:nvGrpSpPr>
          <p:cNvPr id="70" name="グループ化 69"/>
          <p:cNvGrpSpPr/>
          <p:nvPr/>
        </p:nvGrpSpPr>
        <p:grpSpPr>
          <a:xfrm>
            <a:off x="4296069" y="763775"/>
            <a:ext cx="3473053" cy="1122290"/>
            <a:chOff x="2983775" y="705555"/>
            <a:chExt cx="3473053" cy="1122290"/>
          </a:xfrm>
        </p:grpSpPr>
        <p:sp>
          <p:nvSpPr>
            <p:cNvPr id="71" name="テキスト ボックス 7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2" name="乗算 7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0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3496" y="1005076"/>
            <a:ext cx="609600" cy="609600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667562"/>
            <a:ext cx="1584000" cy="1140225"/>
          </a:xfrm>
          <a:prstGeom prst="rect">
            <a:avLst/>
          </a:prstGeom>
        </p:spPr>
      </p:pic>
      <p:pic>
        <p:nvPicPr>
          <p:cNvPr id="83" name="coin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1280" y="773662"/>
            <a:ext cx="609600" cy="609600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7830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59124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29011" cy="533776"/>
            <a:chOff x="4663614" y="2991061"/>
            <a:chExt cx="3229011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30166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83015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56092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0" name="図 7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21803" y="1936845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1" name="グループ化 40" hidden="1"/>
          <p:cNvGrpSpPr/>
          <p:nvPr/>
        </p:nvGrpSpPr>
        <p:grpSpPr>
          <a:xfrm>
            <a:off x="4217631" y="774365"/>
            <a:ext cx="3473053" cy="1122290"/>
            <a:chOff x="2983775" y="705555"/>
            <a:chExt cx="3473053" cy="1122290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乗算 43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blip01 (1)" hidden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03943" y="1075633"/>
            <a:ext cx="609600" cy="609600"/>
          </a:xfrm>
          <a:prstGeom prst="rect">
            <a:avLst/>
          </a:prstGeom>
        </p:spPr>
      </p:pic>
      <p:grpSp>
        <p:nvGrpSpPr>
          <p:cNvPr id="46" name="グループ化 45"/>
          <p:cNvGrpSpPr/>
          <p:nvPr/>
        </p:nvGrpSpPr>
        <p:grpSpPr>
          <a:xfrm>
            <a:off x="4359474" y="815069"/>
            <a:ext cx="3473053" cy="1122290"/>
            <a:chOff x="2983775" y="705555"/>
            <a:chExt cx="3473053" cy="1122290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乗算 47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61193" y="1077968"/>
            <a:ext cx="609600" cy="60960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4313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06369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11426" cy="533776"/>
            <a:chOff x="4663614" y="2991061"/>
            <a:chExt cx="3211426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26649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65430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38507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ドーナツ 75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7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80" name="図 7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12077" y="1939090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7830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59124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29011" cy="533776"/>
            <a:chOff x="4663614" y="2991061"/>
            <a:chExt cx="3229011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30166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83015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56092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0" name="図 7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21803" y="1936845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1" name="グループ化 40" hidden="1"/>
          <p:cNvGrpSpPr/>
          <p:nvPr/>
        </p:nvGrpSpPr>
        <p:grpSpPr>
          <a:xfrm>
            <a:off x="4217631" y="774365"/>
            <a:ext cx="3473053" cy="1122290"/>
            <a:chOff x="2983775" y="705555"/>
            <a:chExt cx="3473053" cy="1122290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乗算 43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blip01 (1)" hidden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03943" y="1075633"/>
            <a:ext cx="609600" cy="609600"/>
          </a:xfrm>
          <a:prstGeom prst="rect">
            <a:avLst/>
          </a:prstGeom>
        </p:spPr>
      </p:pic>
      <p:grpSp>
        <p:nvGrpSpPr>
          <p:cNvPr id="46" name="グループ化 45"/>
          <p:cNvGrpSpPr/>
          <p:nvPr/>
        </p:nvGrpSpPr>
        <p:grpSpPr>
          <a:xfrm>
            <a:off x="4359474" y="815069"/>
            <a:ext cx="3473053" cy="1122290"/>
            <a:chOff x="2983775" y="705555"/>
            <a:chExt cx="3473053" cy="1122290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乗算 47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61193" y="1077968"/>
            <a:ext cx="609600" cy="60960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4313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06369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11426" cy="533776"/>
            <a:chOff x="4663614" y="2991061"/>
            <a:chExt cx="3211426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26649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65430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38507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ドーナツ 75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7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80" name="図 7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12077" y="1939090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7830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59124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29011" cy="533776"/>
            <a:chOff x="4663614" y="2991061"/>
            <a:chExt cx="3229011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30166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83015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56092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0" name="図 7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21803" y="1936845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1" name="グループ化 40" hidden="1"/>
          <p:cNvGrpSpPr/>
          <p:nvPr/>
        </p:nvGrpSpPr>
        <p:grpSpPr>
          <a:xfrm>
            <a:off x="4217631" y="774365"/>
            <a:ext cx="3473053" cy="1122290"/>
            <a:chOff x="2983775" y="705555"/>
            <a:chExt cx="3473053" cy="1122290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乗算 43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blip01 (1)" hidden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03943" y="1075633"/>
            <a:ext cx="609600" cy="609600"/>
          </a:xfrm>
          <a:prstGeom prst="rect">
            <a:avLst/>
          </a:prstGeom>
        </p:spPr>
      </p:pic>
      <p:grpSp>
        <p:nvGrpSpPr>
          <p:cNvPr id="46" name="グループ化 45"/>
          <p:cNvGrpSpPr/>
          <p:nvPr/>
        </p:nvGrpSpPr>
        <p:grpSpPr>
          <a:xfrm>
            <a:off x="4359474" y="815069"/>
            <a:ext cx="3473053" cy="1122290"/>
            <a:chOff x="2983775" y="705555"/>
            <a:chExt cx="3473053" cy="1122290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乗算 47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61193" y="1077968"/>
            <a:ext cx="609600" cy="60960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4313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06369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11426" cy="533776"/>
            <a:chOff x="4663614" y="2991061"/>
            <a:chExt cx="3211426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26649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65430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38507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4395122" y="920710"/>
            <a:ext cx="3374000" cy="782547"/>
            <a:chOff x="3082828" y="850006"/>
            <a:chExt cx="3374000" cy="782547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ドーナツ 75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7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pic>
        <p:nvPicPr>
          <p:cNvPr id="80" name="図 7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12077" y="1939090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04314" y="3999562"/>
            <a:ext cx="4467706" cy="532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583425" y="1933356"/>
            <a:ext cx="7025150" cy="689387"/>
            <a:chOff x="2933244" y="2207581"/>
            <a:chExt cx="7025150" cy="68938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3244" y="2342970"/>
              <a:ext cx="7025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１番多く使った食料費は「野菜」だよ。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5160" y="2212165"/>
              <a:ext cx="492795" cy="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78303" y="2219716"/>
              <a:ext cx="533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88745" y="2207581"/>
              <a:ext cx="1295819" cy="26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859124" y="2207735"/>
              <a:ext cx="784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やさい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66217" y="3077085"/>
            <a:ext cx="3229011" cy="533776"/>
            <a:chOff x="4663614" y="2991061"/>
            <a:chExt cx="3229011" cy="533776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663614" y="3093950"/>
              <a:ext cx="3208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200" u="sng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１か月で使った食料費</a:t>
              </a:r>
              <a:endParaRPr kumimoji="1" lang="ja-JP" altLang="en-US" sz="22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301668" y="2991061"/>
              <a:ext cx="47198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げつ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883015" y="2991061"/>
              <a:ext cx="460463" cy="2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つか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756092" y="2995617"/>
              <a:ext cx="1136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しょく</a:t>
              </a:r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りょうひ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054637" y="3591076"/>
            <a:ext cx="20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(2021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年平均額）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0" name="図 7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81" name="図 8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82" name="図 8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421803" y="1936845"/>
            <a:ext cx="517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73579" y="3464899"/>
            <a:ext cx="5644843" cy="2275327"/>
            <a:chOff x="3428014" y="2381332"/>
            <a:chExt cx="5636644" cy="2352913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3428014" y="2381332"/>
              <a:ext cx="5636644" cy="2352913"/>
              <a:chOff x="365204" y="3482524"/>
              <a:chExt cx="5426444" cy="213425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365204" y="3490410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623477" y="3501089"/>
                <a:ext cx="11583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/>
            <p:cNvGrpSpPr/>
            <p:nvPr/>
          </p:nvGrpSpPr>
          <p:grpSpPr>
            <a:xfrm>
              <a:off x="3916724" y="2913199"/>
              <a:ext cx="4592138" cy="1818301"/>
              <a:chOff x="873218" y="3661023"/>
              <a:chExt cx="4592138" cy="1818301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873218" y="3665178"/>
                <a:ext cx="4592138" cy="181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野 菜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　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9,263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肉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8,791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solidFill>
                    <a:srgbClr val="FF0066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 魚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6,436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円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70534" y="3661023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366723" y="4229965"/>
                <a:ext cx="499131" cy="23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120" name="テキスト ボックス 119"/>
          <p:cNvSpPr txBox="1"/>
          <p:nvPr/>
        </p:nvSpPr>
        <p:spPr>
          <a:xfrm>
            <a:off x="4242125" y="5079592"/>
            <a:ext cx="522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0182" y="3968289"/>
            <a:ext cx="707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84178" y="4529410"/>
            <a:ext cx="47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218037" y="5064487"/>
            <a:ext cx="63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さかな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1" name="グループ化 40" hidden="1"/>
          <p:cNvGrpSpPr/>
          <p:nvPr/>
        </p:nvGrpSpPr>
        <p:grpSpPr>
          <a:xfrm>
            <a:off x="4217631" y="774365"/>
            <a:ext cx="3473053" cy="1122290"/>
            <a:chOff x="2983775" y="705555"/>
            <a:chExt cx="3473053" cy="1122290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乗算 43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blip01 (1)" hidden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03943" y="1075633"/>
            <a:ext cx="609600" cy="609600"/>
          </a:xfrm>
          <a:prstGeom prst="rect">
            <a:avLst/>
          </a:prstGeom>
        </p:spPr>
      </p:pic>
      <p:grpSp>
        <p:nvGrpSpPr>
          <p:cNvPr id="46" name="グループ化 45"/>
          <p:cNvGrpSpPr/>
          <p:nvPr/>
        </p:nvGrpSpPr>
        <p:grpSpPr>
          <a:xfrm>
            <a:off x="4359474" y="815069"/>
            <a:ext cx="3473053" cy="1122290"/>
            <a:chOff x="2983775" y="705555"/>
            <a:chExt cx="3473053" cy="1122290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乗算 47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61193" y="1077968"/>
            <a:ext cx="609600" cy="60960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772262" y="3506296"/>
            <a:ext cx="113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ねんへ</a:t>
            </a:r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いきんがく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" y="6776"/>
            <a:ext cx="12192000" cy="6858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384381" y="1894201"/>
            <a:ext cx="9423239" cy="732081"/>
            <a:chOff x="1799524" y="1840413"/>
            <a:chExt cx="9566141" cy="732081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99524" y="1987719"/>
              <a:ext cx="956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大阪府にはいろんな国からたくさんの人が来ます。</a:t>
              </a:r>
              <a:endPara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87118" y="1840413"/>
              <a:ext cx="1252833" cy="2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22385" y="1858455"/>
              <a:ext cx="580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101550" y="1873036"/>
              <a:ext cx="537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3149" y="1846910"/>
              <a:ext cx="539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060768" y="2882409"/>
            <a:ext cx="6070465" cy="697060"/>
            <a:chOff x="2686617" y="2989985"/>
            <a:chExt cx="6070465" cy="69706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686617" y="3102270"/>
              <a:ext cx="6070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１番多い国はどこでしょうか？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32417" y="2989985"/>
              <a:ext cx="52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80860" y="2989985"/>
              <a:ext cx="573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第６問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4031404" y="2884533"/>
            <a:ext cx="52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" name="図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8" y="5296782"/>
            <a:ext cx="3608238" cy="940721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9" y="5233023"/>
            <a:ext cx="3194581" cy="993734"/>
          </a:xfrm>
          <a:prstGeom prst="rect">
            <a:avLst/>
          </a:prstGeom>
        </p:spPr>
      </p:pic>
      <p:pic>
        <p:nvPicPr>
          <p:cNvPr id="13" name="図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" y="5202540"/>
            <a:ext cx="3145809" cy="10242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" y="6776"/>
            <a:ext cx="12192000" cy="6858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384381" y="1894201"/>
            <a:ext cx="9423239" cy="732081"/>
            <a:chOff x="1799524" y="1840413"/>
            <a:chExt cx="9566141" cy="732081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99524" y="1987719"/>
              <a:ext cx="956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大阪府にはいろんな国からたくさんの人が来ます。</a:t>
              </a:r>
              <a:endPara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87118" y="1840413"/>
              <a:ext cx="1252833" cy="2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22385" y="1858455"/>
              <a:ext cx="580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101550" y="1873036"/>
              <a:ext cx="537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3149" y="1846910"/>
              <a:ext cx="539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060768" y="2882409"/>
            <a:ext cx="6070465" cy="697060"/>
            <a:chOff x="2686617" y="2989985"/>
            <a:chExt cx="6070465" cy="69706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686617" y="3102270"/>
              <a:ext cx="6070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１番多い国はどこでしょうか？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32417" y="2989985"/>
              <a:ext cx="52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80860" y="2989985"/>
              <a:ext cx="573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第６問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4031404" y="2884533"/>
            <a:ext cx="52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" name="図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8" y="5296782"/>
            <a:ext cx="3608238" cy="940721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9" y="5233023"/>
            <a:ext cx="3194581" cy="993734"/>
          </a:xfrm>
          <a:prstGeom prst="rect">
            <a:avLst/>
          </a:prstGeom>
        </p:spPr>
      </p:pic>
      <p:pic>
        <p:nvPicPr>
          <p:cNvPr id="13" name="図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" y="5202540"/>
            <a:ext cx="3145809" cy="10242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" y="6776"/>
            <a:ext cx="12192000" cy="6858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384381" y="1894201"/>
            <a:ext cx="9423239" cy="732081"/>
            <a:chOff x="1799524" y="1840413"/>
            <a:chExt cx="9566141" cy="732081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99524" y="1987719"/>
              <a:ext cx="956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大阪府にはいろんな国からたくさんの人が来ます。</a:t>
              </a:r>
              <a:endPara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87118" y="1840413"/>
              <a:ext cx="1252833" cy="2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22385" y="1858455"/>
              <a:ext cx="580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101550" y="1873036"/>
              <a:ext cx="537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3149" y="1846910"/>
              <a:ext cx="539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060768" y="2882409"/>
            <a:ext cx="6070465" cy="697060"/>
            <a:chOff x="2686617" y="2989985"/>
            <a:chExt cx="6070465" cy="69706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686617" y="3102270"/>
              <a:ext cx="6070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１番多い国はどこでしょうか？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32417" y="2989985"/>
              <a:ext cx="52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80860" y="2989985"/>
              <a:ext cx="573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第６問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4031404" y="2884533"/>
            <a:ext cx="52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" name="図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8" y="5296782"/>
            <a:ext cx="3608238" cy="940721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9" y="5233023"/>
            <a:ext cx="3194581" cy="993734"/>
          </a:xfrm>
          <a:prstGeom prst="rect">
            <a:avLst/>
          </a:prstGeom>
        </p:spPr>
      </p:pic>
      <p:pic>
        <p:nvPicPr>
          <p:cNvPr id="13" name="図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" y="5202540"/>
            <a:ext cx="3145809" cy="10242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 rot="20541390">
            <a:off x="733706" y="4253186"/>
            <a:ext cx="161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なんで？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8" name="図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5" name="図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19128" y="1295524"/>
            <a:ext cx="7753744" cy="715325"/>
            <a:chOff x="2219128" y="1295524"/>
            <a:chExt cx="7753744" cy="71532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219128" y="1295524"/>
              <a:ext cx="7753744" cy="715325"/>
              <a:chOff x="1278371" y="1326448"/>
              <a:chExt cx="10249673" cy="715325"/>
            </a:xfrm>
          </p:grpSpPr>
          <p:sp>
            <p:nvSpPr>
              <p:cNvPr id="30" name="テキスト ボックス 29"/>
              <p:cNvSpPr txBox="1"/>
              <p:nvPr/>
            </p:nvSpPr>
            <p:spPr>
              <a:xfrm>
                <a:off x="1278371" y="1365113"/>
                <a:ext cx="10249673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kumimoji="1"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大阪府の面積は、琵琶湖３個分ぐらい！</a:t>
                </a:r>
                <a:endParaRPr kumimoji="1"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1432450" y="1332824"/>
                <a:ext cx="1569016" cy="26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kumimoji="1"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543444" y="1344639"/>
                <a:ext cx="12280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めんせき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5923074" y="1326448"/>
                <a:ext cx="15368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びわこ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8152997" y="1345887"/>
                <a:ext cx="3979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2" name="テキスト ボックス 51"/>
            <p:cNvSpPr txBox="1"/>
            <p:nvPr/>
          </p:nvSpPr>
          <p:spPr>
            <a:xfrm>
              <a:off x="7751388" y="1312156"/>
              <a:ext cx="5064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909652" y="1971246"/>
            <a:ext cx="8372697" cy="702535"/>
            <a:chOff x="1960458" y="2088813"/>
            <a:chExt cx="8372697" cy="702535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1960458" y="2114688"/>
              <a:ext cx="8372697" cy="67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１９８７年までは</a:t>
              </a:r>
              <a:r>
                <a:rPr kumimoji="1"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全国で１番小さかったんだよ。</a:t>
              </a:r>
              <a:endParaRPr lang="en-US" altLang="ja-JP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563040" y="2090008"/>
              <a:ext cx="5064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100971" y="2092528"/>
              <a:ext cx="9289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6668504" y="2092996"/>
              <a:ext cx="524828" cy="26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052829" y="2088813"/>
              <a:ext cx="524828" cy="26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388521" y="2627605"/>
            <a:ext cx="9414959" cy="704756"/>
            <a:chOff x="1636218" y="2745172"/>
            <a:chExt cx="9414959" cy="704756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1636218" y="2773268"/>
              <a:ext cx="9414959" cy="67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１９８８年に香川県を抜いて「４６位」になりました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en-US" altLang="ja-JP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230352" y="2752554"/>
              <a:ext cx="5064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971277" y="2745172"/>
              <a:ext cx="12580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かがわけん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615810" y="2760205"/>
              <a:ext cx="301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ぬ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872731" y="2760205"/>
              <a:ext cx="423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308054" y="3764554"/>
            <a:ext cx="8379454" cy="2017915"/>
            <a:chOff x="1308054" y="3764554"/>
            <a:chExt cx="8379454" cy="2017915"/>
          </a:xfrm>
        </p:grpSpPr>
        <p:sp>
          <p:nvSpPr>
            <p:cNvPr id="96" name="テキスト ボックス 95"/>
            <p:cNvSpPr txBox="1"/>
            <p:nvPr/>
          </p:nvSpPr>
          <p:spPr>
            <a:xfrm>
              <a:off x="2538988" y="5228471"/>
              <a:ext cx="61739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の面積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</a:t>
              </a:r>
              <a:r>
                <a:rPr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平方キロメートル増えました。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517570" y="4758829"/>
              <a:ext cx="7140150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また、</a:t>
              </a:r>
              <a:r>
                <a:rPr lang="en-US" altLang="ja-JP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1994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年に関西国際空港が完成したことにより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</a:t>
              </a:r>
              <a:endPara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525925" y="3848555"/>
              <a:ext cx="7140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1988</a:t>
              </a:r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年に香川県とされていた</a:t>
              </a:r>
              <a:r>
                <a:rPr lang="en-US" altLang="ja-JP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14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平方キロメートルの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島が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487781" y="4298452"/>
              <a:ext cx="7140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｢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どの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県に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も属さない土地</a:t>
              </a:r>
              <a:r>
                <a:rPr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｣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して減らされたのが理由です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2307830" y="3764554"/>
              <a:ext cx="7379678" cy="1966843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507089" y="3817203"/>
              <a:ext cx="731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へいほう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8883248" y="3809598"/>
              <a:ext cx="5643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しま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881268" y="4265273"/>
              <a:ext cx="513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ぞく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222215" y="4276404"/>
              <a:ext cx="582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りゆう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086297" y="4731785"/>
              <a:ext cx="5523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</a:t>
              </a:r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4694918" y="4739385"/>
              <a:ext cx="18677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かんさいこくさいくうこう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691593" y="4740062"/>
              <a:ext cx="692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かんせい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590464" y="5209379"/>
              <a:ext cx="8956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614445" y="5203452"/>
              <a:ext cx="7138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963017" y="5206806"/>
              <a:ext cx="3838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106805" y="4250278"/>
              <a:ext cx="5643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036192" y="4278336"/>
              <a:ext cx="513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とち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313439" y="4285684"/>
              <a:ext cx="5643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</a:t>
              </a:r>
              <a:endParaRPr kumimoji="1" lang="en-US" altLang="ja-JP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054" y="4733127"/>
              <a:ext cx="1365271" cy="1005487"/>
            </a:xfrm>
            <a:prstGeom prst="rect">
              <a:avLst/>
            </a:prstGeom>
          </p:spPr>
        </p:pic>
        <p:sp>
          <p:nvSpPr>
            <p:cNvPr id="67" name="テキスト ボックス 66"/>
            <p:cNvSpPr txBox="1"/>
            <p:nvPr/>
          </p:nvSpPr>
          <p:spPr>
            <a:xfrm>
              <a:off x="3170432" y="3813863"/>
              <a:ext cx="582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</a:t>
              </a:r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</a:t>
              </a:r>
              <a:endParaRPr kumimoji="1" lang="en-US" altLang="ja-JP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801986" y="3809598"/>
              <a:ext cx="9262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かがわけん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4757504" y="5211077"/>
              <a:ext cx="731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へいほう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5" name="図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" y="6776"/>
            <a:ext cx="12192000" cy="6858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384381" y="1894201"/>
            <a:ext cx="9423239" cy="732081"/>
            <a:chOff x="1799524" y="1840413"/>
            <a:chExt cx="9566141" cy="732081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99524" y="1987719"/>
              <a:ext cx="956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大阪府にはいろんな国からたくさんの人が来ます。</a:t>
              </a:r>
              <a:endPara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87118" y="1840413"/>
              <a:ext cx="1252833" cy="2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22385" y="1858455"/>
              <a:ext cx="580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101550" y="1873036"/>
              <a:ext cx="537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3149" y="1846910"/>
              <a:ext cx="539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060768" y="2882409"/>
            <a:ext cx="6070465" cy="697060"/>
            <a:chOff x="2686617" y="2989985"/>
            <a:chExt cx="6070465" cy="69706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686617" y="3102270"/>
              <a:ext cx="6070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１番多い国はどこでしょうか？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32417" y="2989985"/>
              <a:ext cx="52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80860" y="2989985"/>
              <a:ext cx="573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第６問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4031404" y="2884533"/>
            <a:ext cx="52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" name="図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8" y="5296782"/>
            <a:ext cx="3608238" cy="940721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9" y="5233023"/>
            <a:ext cx="3194581" cy="993734"/>
          </a:xfrm>
          <a:prstGeom prst="rect">
            <a:avLst/>
          </a:prstGeom>
        </p:spPr>
      </p:pic>
      <p:pic>
        <p:nvPicPr>
          <p:cNvPr id="13" name="図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" y="5202540"/>
            <a:ext cx="3145809" cy="10242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" y="6776"/>
            <a:ext cx="12192000" cy="6858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384381" y="1894201"/>
            <a:ext cx="9423239" cy="732081"/>
            <a:chOff x="1799524" y="1840413"/>
            <a:chExt cx="9566141" cy="732081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99524" y="1987719"/>
              <a:ext cx="956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大阪府にはいろんな国からたくさんの人が来ます。</a:t>
              </a:r>
              <a:endPara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87118" y="1840413"/>
              <a:ext cx="1252833" cy="2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22385" y="1858455"/>
              <a:ext cx="580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101550" y="1873036"/>
              <a:ext cx="537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3149" y="1846910"/>
              <a:ext cx="539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060768" y="2882409"/>
            <a:ext cx="6070465" cy="697060"/>
            <a:chOff x="2686617" y="2989985"/>
            <a:chExt cx="6070465" cy="69706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686617" y="3102270"/>
              <a:ext cx="6070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１番多い国はどこでしょうか？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32417" y="2989985"/>
              <a:ext cx="52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80860" y="2989985"/>
              <a:ext cx="573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第６問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4031404" y="2884533"/>
            <a:ext cx="52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" name="図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8" y="5296782"/>
            <a:ext cx="3608238" cy="940721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9" y="5233023"/>
            <a:ext cx="3194581" cy="993734"/>
          </a:xfrm>
          <a:prstGeom prst="rect">
            <a:avLst/>
          </a:prstGeom>
        </p:spPr>
      </p:pic>
      <p:pic>
        <p:nvPicPr>
          <p:cNvPr id="13" name="図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" y="5202540"/>
            <a:ext cx="3145809" cy="10242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" y="6776"/>
            <a:ext cx="12192000" cy="6858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384381" y="1894201"/>
            <a:ext cx="9423239" cy="732081"/>
            <a:chOff x="1799524" y="1840413"/>
            <a:chExt cx="9566141" cy="732081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99524" y="1987719"/>
              <a:ext cx="956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大阪府にはいろんな国からたくさんの人が来ます。</a:t>
              </a:r>
              <a:endPara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87118" y="1840413"/>
              <a:ext cx="1252833" cy="2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622385" y="1858455"/>
              <a:ext cx="580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101550" y="1873036"/>
              <a:ext cx="537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3149" y="1846910"/>
              <a:ext cx="539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060768" y="2882409"/>
            <a:ext cx="6070465" cy="697060"/>
            <a:chOff x="2686617" y="2989985"/>
            <a:chExt cx="6070465" cy="69706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686617" y="3102270"/>
              <a:ext cx="6070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１番多い国はどこでしょうか？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32417" y="2989985"/>
              <a:ext cx="52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80860" y="2989985"/>
              <a:ext cx="573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7" name="図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第６問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4031404" y="2884533"/>
            <a:ext cx="52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" name="図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8" y="5296782"/>
            <a:ext cx="3608238" cy="940721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9" y="5233023"/>
            <a:ext cx="3194581" cy="993734"/>
          </a:xfrm>
          <a:prstGeom prst="rect">
            <a:avLst/>
          </a:prstGeom>
        </p:spPr>
      </p:pic>
      <p:pic>
        <p:nvPicPr>
          <p:cNvPr id="13" name="図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" y="5202540"/>
            <a:ext cx="3145809" cy="10242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69468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72206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21320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8" name="テキスト ボックス 87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86302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89040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38905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359474" y="772717"/>
            <a:ext cx="3473053" cy="1122290"/>
            <a:chOff x="2983775" y="705555"/>
            <a:chExt cx="3473053" cy="112229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乗算 40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0308" y="1077009"/>
            <a:ext cx="609600" cy="60960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69468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72206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21320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8" name="テキスト ボックス 87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86302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89040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38905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359474" y="772717"/>
            <a:ext cx="3473053" cy="1122290"/>
            <a:chOff x="2983775" y="705555"/>
            <a:chExt cx="3473053" cy="112229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乗算 40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0308" y="1077009"/>
            <a:ext cx="609600" cy="60960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69468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72206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21320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8" name="テキスト ボックス 87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86302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89040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38905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359474" y="772717"/>
            <a:ext cx="3473053" cy="1122290"/>
            <a:chOff x="2983775" y="705555"/>
            <a:chExt cx="3473053" cy="112229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乗算 40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0308" y="1077009"/>
            <a:ext cx="609600" cy="60960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69468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72206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21320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8" name="テキスト ボックス 87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 rot="20541390">
            <a:off x="733706" y="4253186"/>
            <a:ext cx="161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なんで？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pic>
        <p:nvPicPr>
          <p:cNvPr id="48" name="図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2697"/>
            <a:ext cx="2316681" cy="890093"/>
          </a:xfrm>
          <a:prstGeom prst="rect">
            <a:avLst/>
          </a:prstGeom>
        </p:spPr>
      </p:pic>
      <p:pic>
        <p:nvPicPr>
          <p:cNvPr id="5" name="図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24876"/>
            <a:ext cx="2316681" cy="89009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19128" y="1295524"/>
            <a:ext cx="7753744" cy="715325"/>
            <a:chOff x="2219128" y="1295524"/>
            <a:chExt cx="7753744" cy="71532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219128" y="1295524"/>
              <a:ext cx="7753744" cy="715325"/>
              <a:chOff x="1278371" y="1326448"/>
              <a:chExt cx="10249673" cy="715325"/>
            </a:xfrm>
          </p:grpSpPr>
          <p:sp>
            <p:nvSpPr>
              <p:cNvPr id="30" name="テキスト ボックス 29"/>
              <p:cNvSpPr txBox="1"/>
              <p:nvPr/>
            </p:nvSpPr>
            <p:spPr>
              <a:xfrm>
                <a:off x="1278371" y="1365113"/>
                <a:ext cx="10249673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kumimoji="1"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大阪府の面積は、琵琶湖３個分ぐらい！</a:t>
                </a:r>
                <a:endParaRPr kumimoji="1" lang="en-US" altLang="ja-JP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1432450" y="1332824"/>
                <a:ext cx="1569016" cy="26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おおさか</a:t>
                </a:r>
                <a:r>
                  <a:rPr kumimoji="1" lang="ja-JP" altLang="en-US" sz="1100" dirty="0" err="1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543444" y="1344639"/>
                <a:ext cx="12280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めんせき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5923074" y="1326448"/>
                <a:ext cx="15368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びわこ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8152997" y="1345887"/>
                <a:ext cx="3979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sp>
          <p:nvSpPr>
            <p:cNvPr id="52" name="テキスト ボックス 51"/>
            <p:cNvSpPr txBox="1"/>
            <p:nvPr/>
          </p:nvSpPr>
          <p:spPr>
            <a:xfrm>
              <a:off x="7751388" y="1312156"/>
              <a:ext cx="5064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ぶん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909652" y="1971246"/>
            <a:ext cx="8372697" cy="702535"/>
            <a:chOff x="1960458" y="2088813"/>
            <a:chExt cx="8372697" cy="702535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1960458" y="2114688"/>
              <a:ext cx="8372697" cy="67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１９８７年までは</a:t>
              </a:r>
              <a:r>
                <a:rPr kumimoji="1"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全国で１番小さかったんだよ。</a:t>
              </a:r>
              <a:endParaRPr lang="en-US" altLang="ja-JP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563040" y="2090008"/>
              <a:ext cx="5064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100971" y="2092528"/>
              <a:ext cx="9289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ぜんこく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6668504" y="2092996"/>
              <a:ext cx="524828" cy="26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052829" y="2088813"/>
              <a:ext cx="524828" cy="26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388521" y="2627605"/>
            <a:ext cx="9414959" cy="704756"/>
            <a:chOff x="1636218" y="2745172"/>
            <a:chExt cx="9414959" cy="704756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1636218" y="2773268"/>
              <a:ext cx="9414959" cy="67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１９８８年に香川県を抜いて「４６位」になりました</a:t>
              </a:r>
              <a:r>
                <a:rPr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en-US" altLang="ja-JP" sz="3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230352" y="2752554"/>
              <a:ext cx="5064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971277" y="2745172"/>
              <a:ext cx="12580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かがわけん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615810" y="2760205"/>
              <a:ext cx="301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ぬ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872731" y="2760205"/>
              <a:ext cx="423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308054" y="3764554"/>
            <a:ext cx="8379454" cy="2017915"/>
            <a:chOff x="1308054" y="3764554"/>
            <a:chExt cx="8379454" cy="2017915"/>
          </a:xfrm>
        </p:grpSpPr>
        <p:sp>
          <p:nvSpPr>
            <p:cNvPr id="96" name="テキスト ボックス 95"/>
            <p:cNvSpPr txBox="1"/>
            <p:nvPr/>
          </p:nvSpPr>
          <p:spPr>
            <a:xfrm>
              <a:off x="2538988" y="5228471"/>
              <a:ext cx="61739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の面積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</a:t>
              </a:r>
              <a:r>
                <a:rPr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平方キロメートル増えました。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517570" y="4758829"/>
              <a:ext cx="7140150" cy="48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また、</a:t>
              </a:r>
              <a:r>
                <a:rPr lang="en-US" altLang="ja-JP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1994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年に関西国際空港が完成したことにより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</a:t>
              </a:r>
              <a:endPara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525925" y="3848555"/>
              <a:ext cx="7140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1988</a:t>
              </a:r>
              <a:r>
                <a:rPr kumimoji="1"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年に香川県とされていた</a:t>
              </a:r>
              <a:r>
                <a:rPr lang="en-US" altLang="ja-JP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14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平方キロメートルの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島が</a:t>
              </a:r>
              <a:endPara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487781" y="4298452"/>
              <a:ext cx="71401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｢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どの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県に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も属さない土地</a:t>
              </a:r>
              <a:r>
                <a:rPr lang="en-US" altLang="ja-JP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｣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</a:t>
              </a:r>
              <a:r>
                <a:rPr lang="ja-JP" altLang="en-US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して減らされたのが理由です</a:t>
              </a:r>
              <a:r>
                <a:rPr lang="ja-JP" altLang="en-US" sz="2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2307830" y="3764554"/>
              <a:ext cx="7379678" cy="1966843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507089" y="3817203"/>
              <a:ext cx="731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へいほう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8883248" y="3809598"/>
              <a:ext cx="5643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しま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881268" y="4265273"/>
              <a:ext cx="513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ぞく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222215" y="4276404"/>
              <a:ext cx="582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りゆう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086297" y="4731785"/>
              <a:ext cx="5523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</a:t>
              </a:r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4694918" y="4739385"/>
              <a:ext cx="18677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かんさいこくさいくうこう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691593" y="4740062"/>
              <a:ext cx="692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かんせい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590464" y="5209379"/>
              <a:ext cx="8956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614445" y="5203452"/>
              <a:ext cx="7138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963017" y="5206806"/>
              <a:ext cx="3838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106805" y="4250278"/>
              <a:ext cx="5643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036192" y="4278336"/>
              <a:ext cx="513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00" dirty="0" err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とち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313439" y="4285684"/>
              <a:ext cx="5643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</a:t>
              </a:r>
              <a:endParaRPr kumimoji="1" lang="en-US" altLang="ja-JP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054" y="4733127"/>
              <a:ext cx="1365271" cy="1005487"/>
            </a:xfrm>
            <a:prstGeom prst="rect">
              <a:avLst/>
            </a:prstGeom>
          </p:spPr>
        </p:pic>
        <p:sp>
          <p:nvSpPr>
            <p:cNvPr id="67" name="テキスト ボックス 66"/>
            <p:cNvSpPr txBox="1"/>
            <p:nvPr/>
          </p:nvSpPr>
          <p:spPr>
            <a:xfrm>
              <a:off x="3170432" y="3813863"/>
              <a:ext cx="582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</a:t>
              </a:r>
              <a:r>
                <a:rPr lang="ja-JP" altLang="en-US" sz="9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ん</a:t>
              </a:r>
              <a:endParaRPr kumimoji="1" lang="en-US" altLang="ja-JP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801986" y="3809598"/>
              <a:ext cx="9262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かがわけん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4757504" y="5211077"/>
              <a:ext cx="731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へいほう</a:t>
              </a:r>
              <a:endParaRPr kumimoji="1" lang="en-US" altLang="ja-JP" sz="9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5" name="図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86302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89040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38905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359474" y="772717"/>
            <a:ext cx="3473053" cy="1122290"/>
            <a:chOff x="2983775" y="705555"/>
            <a:chExt cx="3473053" cy="112229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乗算 40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0308" y="1077009"/>
            <a:ext cx="609600" cy="60960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69468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72206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21320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8" name="テキスト ボックス 87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86302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89040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07175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38905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359474" y="772717"/>
            <a:ext cx="3473053" cy="1122290"/>
            <a:chOff x="2983775" y="705555"/>
            <a:chExt cx="3473053" cy="112229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乗算 40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0308" y="1077009"/>
            <a:ext cx="609600" cy="60960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69468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72206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07175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21320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8" name="テキスト ボックス 87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10508" y="3842612"/>
            <a:ext cx="4510532" cy="5324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2085" y="1985548"/>
            <a:ext cx="5647831" cy="678517"/>
            <a:chOff x="3849900" y="1959770"/>
            <a:chExt cx="5406732" cy="67851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849900" y="2084289"/>
              <a:ext cx="54067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0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１番多い国は「中国」だよ。</a:t>
              </a:r>
              <a:endParaRPr kumimoji="1" lang="ja-JP" altLang="en-US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71822" y="1962325"/>
              <a:ext cx="507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86302" y="1959770"/>
              <a:ext cx="500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くに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689040" y="1960229"/>
              <a:ext cx="927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  <a:endPara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63" name="図 6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64" name="図 6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07175"/>
            <a:ext cx="2316681" cy="896190"/>
          </a:xfrm>
          <a:prstGeom prst="rect">
            <a:avLst/>
          </a:prstGeom>
        </p:spPr>
      </p:pic>
      <p:pic>
        <p:nvPicPr>
          <p:cNvPr id="65" name="図 6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4138905" y="1998611"/>
            <a:ext cx="50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075348" y="2910396"/>
            <a:ext cx="5988943" cy="2697847"/>
            <a:chOff x="3440306" y="1935522"/>
            <a:chExt cx="5635490" cy="280933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524931" y="1935522"/>
              <a:ext cx="1459053" cy="630917"/>
              <a:chOff x="2163793" y="2933718"/>
              <a:chExt cx="1459053" cy="630917"/>
            </a:xfrm>
          </p:grpSpPr>
          <p:sp>
            <p:nvSpPr>
              <p:cNvPr id="85" name="テキスト ボックス 84"/>
              <p:cNvSpPr txBox="1"/>
              <p:nvPr/>
            </p:nvSpPr>
            <p:spPr>
              <a:xfrm>
                <a:off x="2163793" y="3042004"/>
                <a:ext cx="1459053" cy="52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400" u="sng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上位３位</a:t>
                </a:r>
                <a:endParaRPr kumimoji="1" lang="ja-JP" altLang="en-US" sz="2400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230675" y="2933718"/>
                <a:ext cx="690873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じょうい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3183005" y="2936149"/>
                <a:ext cx="421551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3440306" y="2381332"/>
              <a:ext cx="5635490" cy="2352913"/>
              <a:chOff x="377038" y="3482524"/>
              <a:chExt cx="5425332" cy="213425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377038" y="3490410"/>
                <a:ext cx="1657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929044" y="3501088"/>
                <a:ext cx="18733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791648" y="349356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378651" y="5600486"/>
                <a:ext cx="5400984" cy="10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80841" y="3482524"/>
                <a:ext cx="0" cy="21232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014050" y="2894790"/>
              <a:ext cx="4480817" cy="1850067"/>
              <a:chOff x="970544" y="3642614"/>
              <a:chExt cx="4480817" cy="1850067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970544" y="3665858"/>
                <a:ext cx="4480817" cy="182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</a:t>
                </a:r>
                <a:r>
                  <a:rPr lang="ja-JP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</a:t>
                </a:r>
                <a:r>
                  <a:rPr lang="zh-TW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中 国</a:t>
                </a:r>
                <a:r>
                  <a:rPr lang="zh-TW" altLang="en-US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564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</a:t>
                </a:r>
                <a:r>
                  <a:rPr lang="ja-JP" altLang="en-US" sz="24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 smtClean="0">
                    <a:solidFill>
                      <a:srgbClr val="FF0066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２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韓 国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 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160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8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 ３</a:t>
                </a:r>
                <a:r>
                  <a:rPr lang="zh-TW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位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台 湾</a:t>
                </a:r>
                <a:r>
                  <a:rPr lang="zh-TW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</a:t>
                </a:r>
                <a:r>
                  <a:rPr lang="ja-JP" altLang="en-US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 </a:t>
                </a:r>
                <a:r>
                  <a:rPr lang="en-US" altLang="ja-JP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127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万</a:t>
                </a:r>
                <a:r>
                  <a:rPr lang="en-US" altLang="ja-JP" sz="2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6</a:t>
                </a:r>
                <a:r>
                  <a:rPr lang="ja-JP" altLang="en-US" sz="24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千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lang="ja-JP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人</a:t>
                </a:r>
                <a:r>
                  <a:rPr lang="en-US" altLang="ja-JP" sz="20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lang="en-US" altLang="zh-TW" sz="2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433288" y="3645413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2011689" y="3642614"/>
                <a:ext cx="835932" cy="2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ちゅうごく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053777" y="4222965"/>
                <a:ext cx="780093" cy="27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かんこく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424586" y="4800584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424586" y="4233221"/>
                <a:ext cx="499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い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9" name="テキスト ボックス 88"/>
          <p:cNvSpPr txBox="1"/>
          <p:nvPr/>
        </p:nvSpPr>
        <p:spPr>
          <a:xfrm>
            <a:off x="4840005" y="4933230"/>
            <a:ext cx="8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たいわん</a:t>
            </a:r>
            <a:endParaRPr kumimoji="1" lang="ja-JP" altLang="en-US" sz="1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359474" y="772717"/>
            <a:ext cx="3473053" cy="1122290"/>
            <a:chOff x="2983775" y="705555"/>
            <a:chExt cx="3473053" cy="112229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乗算 40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0308" y="1077009"/>
            <a:ext cx="609600" cy="60960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5235702" y="349613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85448" y="339647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5244" y="2338750"/>
            <a:ext cx="9441513" cy="727185"/>
            <a:chOff x="1778058" y="2540455"/>
            <a:chExt cx="9441513" cy="72718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78058" y="2682865"/>
              <a:ext cx="944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に来る目的で１番多いのは何でしょうか？</a:t>
              </a:r>
              <a:endPara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92149" y="2540455"/>
              <a:ext cx="1233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09144" y="2553848"/>
              <a:ext cx="63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13200" y="2549109"/>
              <a:ext cx="951052" cy="28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もくてき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83156" y="2549851"/>
              <a:ext cx="573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32373" y="2553517"/>
              <a:ext cx="53068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2" name="図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9" y="4984684"/>
            <a:ext cx="3115326" cy="1298561"/>
          </a:xfrm>
          <a:prstGeom prst="rect">
            <a:avLst/>
          </a:prstGeom>
        </p:spPr>
      </p:pic>
      <p:pic>
        <p:nvPicPr>
          <p:cNvPr id="13" name="図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4961737"/>
            <a:ext cx="3981033" cy="1335140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94" y="5022703"/>
            <a:ext cx="2944623" cy="1274174"/>
          </a:xfrm>
          <a:prstGeom prst="rect">
            <a:avLst/>
          </a:prstGeom>
        </p:spPr>
      </p:pic>
      <p:pic>
        <p:nvPicPr>
          <p:cNvPr id="25" name="図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095696" y="3974946"/>
            <a:ext cx="6000609" cy="693545"/>
            <a:chOff x="3090431" y="4392807"/>
            <a:chExt cx="6000609" cy="69354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6025898" y="2347404"/>
            <a:ext cx="57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5244" y="2338750"/>
            <a:ext cx="9441513" cy="727185"/>
            <a:chOff x="1778058" y="2540455"/>
            <a:chExt cx="9441513" cy="72718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78058" y="2682865"/>
              <a:ext cx="944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に来る目的で１番多いのは何でしょうか？</a:t>
              </a:r>
              <a:endPara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92149" y="2540455"/>
              <a:ext cx="1233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09144" y="2553848"/>
              <a:ext cx="63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13200" y="2549109"/>
              <a:ext cx="951052" cy="28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もくてき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83156" y="2549851"/>
              <a:ext cx="573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32373" y="2553517"/>
              <a:ext cx="53068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2" name="図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9" y="4984684"/>
            <a:ext cx="3115326" cy="1298561"/>
          </a:xfrm>
          <a:prstGeom prst="rect">
            <a:avLst/>
          </a:prstGeom>
        </p:spPr>
      </p:pic>
      <p:pic>
        <p:nvPicPr>
          <p:cNvPr id="13" name="図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4961737"/>
            <a:ext cx="3981033" cy="1335140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94" y="5022703"/>
            <a:ext cx="2944623" cy="1274174"/>
          </a:xfrm>
          <a:prstGeom prst="rect">
            <a:avLst/>
          </a:prstGeom>
        </p:spPr>
      </p:pic>
      <p:pic>
        <p:nvPicPr>
          <p:cNvPr id="25" name="図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095696" y="3974946"/>
            <a:ext cx="6000609" cy="693545"/>
            <a:chOff x="3090431" y="4392807"/>
            <a:chExt cx="6000609" cy="69354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6025898" y="2347404"/>
            <a:ext cx="57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5244" y="2338750"/>
            <a:ext cx="9441513" cy="727185"/>
            <a:chOff x="1778058" y="2540455"/>
            <a:chExt cx="9441513" cy="72718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78058" y="2682865"/>
              <a:ext cx="944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に来る目的で１番多いのは何でしょうか？</a:t>
              </a:r>
              <a:endPara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92149" y="2540455"/>
              <a:ext cx="1233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09144" y="2553848"/>
              <a:ext cx="63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13200" y="2549109"/>
              <a:ext cx="951052" cy="28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もくてき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83156" y="2549851"/>
              <a:ext cx="573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32373" y="2553517"/>
              <a:ext cx="53068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2" name="図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9" y="4984684"/>
            <a:ext cx="3115326" cy="1298561"/>
          </a:xfrm>
          <a:prstGeom prst="rect">
            <a:avLst/>
          </a:prstGeom>
        </p:spPr>
      </p:pic>
      <p:pic>
        <p:nvPicPr>
          <p:cNvPr id="13" name="図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4961737"/>
            <a:ext cx="3981033" cy="1335140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94" y="5022703"/>
            <a:ext cx="2944623" cy="1274174"/>
          </a:xfrm>
          <a:prstGeom prst="rect">
            <a:avLst/>
          </a:prstGeom>
        </p:spPr>
      </p:pic>
      <p:pic>
        <p:nvPicPr>
          <p:cNvPr id="25" name="図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095696" y="3974946"/>
            <a:ext cx="6000609" cy="693545"/>
            <a:chOff x="3090431" y="4392807"/>
            <a:chExt cx="6000609" cy="69354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6025898" y="2347404"/>
            <a:ext cx="57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5244" y="2338750"/>
            <a:ext cx="9441513" cy="727185"/>
            <a:chOff x="1778058" y="2540455"/>
            <a:chExt cx="9441513" cy="72718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78058" y="2682865"/>
              <a:ext cx="944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に来る目的で１番多いのは何でしょうか？</a:t>
              </a:r>
              <a:endPara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92149" y="2540455"/>
              <a:ext cx="1233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09144" y="2553848"/>
              <a:ext cx="63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13200" y="2549109"/>
              <a:ext cx="951052" cy="28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もくてき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83156" y="2549851"/>
              <a:ext cx="573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32373" y="2553517"/>
              <a:ext cx="53068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2" name="図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9" y="4984684"/>
            <a:ext cx="3115326" cy="1298561"/>
          </a:xfrm>
          <a:prstGeom prst="rect">
            <a:avLst/>
          </a:prstGeom>
        </p:spPr>
      </p:pic>
      <p:pic>
        <p:nvPicPr>
          <p:cNvPr id="13" name="図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4961737"/>
            <a:ext cx="3981033" cy="1335140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94" y="5022703"/>
            <a:ext cx="2944623" cy="1274174"/>
          </a:xfrm>
          <a:prstGeom prst="rect">
            <a:avLst/>
          </a:prstGeom>
        </p:spPr>
      </p:pic>
      <p:pic>
        <p:nvPicPr>
          <p:cNvPr id="25" name="図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095696" y="3974946"/>
            <a:ext cx="6000609" cy="693545"/>
            <a:chOff x="3090431" y="4392807"/>
            <a:chExt cx="6000609" cy="69354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6025898" y="2347404"/>
            <a:ext cx="57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5244" y="2338750"/>
            <a:ext cx="9441513" cy="727185"/>
            <a:chOff x="1778058" y="2540455"/>
            <a:chExt cx="9441513" cy="72718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78058" y="2682865"/>
              <a:ext cx="944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に来る目的で１番多いのは何でしょうか？</a:t>
              </a:r>
              <a:endPara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92149" y="2540455"/>
              <a:ext cx="1233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09144" y="2553848"/>
              <a:ext cx="63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13200" y="2549109"/>
              <a:ext cx="951052" cy="28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もくてき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83156" y="2549851"/>
              <a:ext cx="573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32373" y="2553517"/>
              <a:ext cx="53068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2" name="図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9" y="4984684"/>
            <a:ext cx="3115326" cy="1298561"/>
          </a:xfrm>
          <a:prstGeom prst="rect">
            <a:avLst/>
          </a:prstGeom>
        </p:spPr>
      </p:pic>
      <p:pic>
        <p:nvPicPr>
          <p:cNvPr id="13" name="図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4961737"/>
            <a:ext cx="3981033" cy="1335140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94" y="5022703"/>
            <a:ext cx="2944623" cy="1274174"/>
          </a:xfrm>
          <a:prstGeom prst="rect">
            <a:avLst/>
          </a:prstGeom>
        </p:spPr>
      </p:pic>
      <p:pic>
        <p:nvPicPr>
          <p:cNvPr id="25" name="図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095696" y="3974946"/>
            <a:ext cx="6000609" cy="693545"/>
            <a:chOff x="3090431" y="4392807"/>
            <a:chExt cx="6000609" cy="69354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6025898" y="2347404"/>
            <a:ext cx="57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770957" y="3544479"/>
            <a:ext cx="19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(2020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年時点）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6" name="図 4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7"/>
          <a:stretch/>
        </p:blipFill>
        <p:spPr>
          <a:xfrm>
            <a:off x="653795" y="5203560"/>
            <a:ext cx="3119716" cy="1080000"/>
          </a:xfrm>
          <a:prstGeom prst="rect">
            <a:avLst/>
          </a:prstGeom>
        </p:spPr>
      </p:pic>
      <p:pic>
        <p:nvPicPr>
          <p:cNvPr id="47" name="図 4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8710" y="5203560"/>
            <a:ext cx="3134044" cy="1080000"/>
          </a:xfrm>
          <a:prstGeom prst="rect">
            <a:avLst/>
          </a:prstGeom>
        </p:spPr>
      </p:pic>
      <p:pic>
        <p:nvPicPr>
          <p:cNvPr id="48" name="図 4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7"/>
          <a:stretch/>
        </p:blipFill>
        <p:spPr>
          <a:xfrm>
            <a:off x="8277952" y="5203560"/>
            <a:ext cx="3158488" cy="1080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177694" y="1967994"/>
            <a:ext cx="7836612" cy="738664"/>
            <a:chOff x="2166283" y="2031665"/>
            <a:chExt cx="7836612" cy="738664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166283" y="2185554"/>
              <a:ext cx="7836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大阪府にはたくさんの人が住んでいます。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284761" y="2034172"/>
              <a:ext cx="1190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444625" y="2031665"/>
              <a:ext cx="546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278538" y="2036909"/>
              <a:ext cx="598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</a:t>
              </a:r>
              <a:endParaRPr lang="en-US" altLang="ja-JP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963482" y="2918146"/>
            <a:ext cx="6265036" cy="732490"/>
            <a:chOff x="2392518" y="2935600"/>
            <a:chExt cx="6265036" cy="73249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392518" y="3083315"/>
              <a:ext cx="6265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人口は全国で何位でしょうか？</a:t>
              </a:r>
              <a:endPara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78576" y="2935600"/>
              <a:ext cx="956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じんこう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039801" y="2940820"/>
              <a:ext cx="882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なんい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47192" y="2935600"/>
              <a:ext cx="908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ぜんこく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2" name="図 3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379063"/>
            <a:ext cx="2694666" cy="89619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095696" y="4379899"/>
            <a:ext cx="6000609" cy="693545"/>
            <a:chOff x="3090431" y="4392807"/>
            <a:chExt cx="6000609" cy="69354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917104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530274" y="3454342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5244" y="2338750"/>
            <a:ext cx="9441513" cy="727185"/>
            <a:chOff x="1778058" y="2540455"/>
            <a:chExt cx="9441513" cy="72718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78058" y="2682865"/>
              <a:ext cx="944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に来る目的で１番多いのは何でしょうか？</a:t>
              </a:r>
              <a:endPara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92149" y="2540455"/>
              <a:ext cx="1233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09144" y="2553848"/>
              <a:ext cx="63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13200" y="2549109"/>
              <a:ext cx="951052" cy="28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もくてき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83156" y="2549851"/>
              <a:ext cx="573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32373" y="2553517"/>
              <a:ext cx="53068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2" name="図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9" y="4984684"/>
            <a:ext cx="3115326" cy="1298561"/>
          </a:xfrm>
          <a:prstGeom prst="rect">
            <a:avLst/>
          </a:prstGeom>
        </p:spPr>
      </p:pic>
      <p:pic>
        <p:nvPicPr>
          <p:cNvPr id="13" name="図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4961737"/>
            <a:ext cx="3981033" cy="1335140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94" y="5022703"/>
            <a:ext cx="2944623" cy="1274174"/>
          </a:xfrm>
          <a:prstGeom prst="rect">
            <a:avLst/>
          </a:prstGeom>
        </p:spPr>
      </p:pic>
      <p:pic>
        <p:nvPicPr>
          <p:cNvPr id="25" name="図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095696" y="3974946"/>
            <a:ext cx="6000609" cy="693545"/>
            <a:chOff x="3090431" y="4392807"/>
            <a:chExt cx="6000609" cy="69354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6025898" y="2347404"/>
            <a:ext cx="57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5244" y="2338750"/>
            <a:ext cx="9441513" cy="727185"/>
            <a:chOff x="1778058" y="2540455"/>
            <a:chExt cx="9441513" cy="72718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778058" y="2682865"/>
              <a:ext cx="944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  <a:r>
                <a:rPr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に来る目的で１番多いのは何でしょうか？</a:t>
              </a:r>
              <a:endPara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92149" y="2540455"/>
              <a:ext cx="1233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  <a:r>
                <a:rPr lang="ja-JP" altLang="en-US" sz="1200" dirty="0" err="1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09144" y="2553848"/>
              <a:ext cx="63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く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13200" y="2549109"/>
              <a:ext cx="951052" cy="28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もくてき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83156" y="2549851"/>
              <a:ext cx="573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32373" y="2553517"/>
              <a:ext cx="53068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</a:t>
              </a:r>
              <a:endPara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12" name="図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9" y="4984684"/>
            <a:ext cx="3115326" cy="1298561"/>
          </a:xfrm>
          <a:prstGeom prst="rect">
            <a:avLst/>
          </a:prstGeom>
        </p:spPr>
      </p:pic>
      <p:pic>
        <p:nvPicPr>
          <p:cNvPr id="13" name="図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3" y="4961737"/>
            <a:ext cx="3981033" cy="1335140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94" y="5022703"/>
            <a:ext cx="2944623" cy="1274174"/>
          </a:xfrm>
          <a:prstGeom prst="rect">
            <a:avLst/>
          </a:prstGeom>
        </p:spPr>
      </p:pic>
      <p:pic>
        <p:nvPicPr>
          <p:cNvPr id="25" name="図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17700"/>
            <a:ext cx="2694666" cy="89619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96123" y="821212"/>
            <a:ext cx="259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095696" y="3974946"/>
            <a:ext cx="6000609" cy="693545"/>
            <a:chOff x="3090431" y="4392807"/>
            <a:chExt cx="6000609" cy="69354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090431" y="4411113"/>
              <a:ext cx="5447198" cy="675239"/>
              <a:chOff x="2863780" y="4759712"/>
              <a:chExt cx="4960840" cy="675239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2863780" y="4911731"/>
                <a:ext cx="49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8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正解だと思う番号を押してね</a:t>
                </a:r>
                <a:endParaRPr kumimoji="1" lang="ja-JP" altLang="en-US" sz="28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897477" y="4782635"/>
                <a:ext cx="7946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せいかい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385356" y="4761050"/>
                <a:ext cx="460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おも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165166" y="4769392"/>
                <a:ext cx="751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ばんごう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294511" y="4759712"/>
                <a:ext cx="4116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</a:t>
                </a:r>
              </a:p>
            </p:txBody>
          </p:sp>
        </p:grp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567" y="4392807"/>
              <a:ext cx="638473" cy="63847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6025898" y="2347404"/>
            <a:ext cx="57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4689" y="725427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だい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8155" y="725426"/>
            <a:ext cx="597512" cy="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もん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359474" y="776099"/>
            <a:ext cx="3473053" cy="1122290"/>
            <a:chOff x="2983775" y="705555"/>
            <a:chExt cx="3473053" cy="112229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乗算 6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9048" y="1050368"/>
            <a:ext cx="609600" cy="6096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359474" y="776099"/>
            <a:ext cx="3473053" cy="1122290"/>
            <a:chOff x="2983775" y="705555"/>
            <a:chExt cx="3473053" cy="112229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乗算 6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9048" y="1050368"/>
            <a:ext cx="609600" cy="6096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75" y="5819354"/>
            <a:ext cx="2316681" cy="89009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359474" y="776099"/>
            <a:ext cx="3473053" cy="1122290"/>
            <a:chOff x="2983775" y="705555"/>
            <a:chExt cx="3473053" cy="112229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乗算 6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9048" y="1050368"/>
            <a:ext cx="609600" cy="6096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08" y="5813272"/>
            <a:ext cx="2316681" cy="890093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4409000" y="920710"/>
            <a:ext cx="3374000" cy="782547"/>
            <a:chOff x="3082828" y="850006"/>
            <a:chExt cx="3374000" cy="782547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ドーナツ 53"/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crrect_answer2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6653" y="1107210"/>
            <a:ext cx="609600" cy="609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481186" y="3808373"/>
            <a:ext cx="7224489" cy="514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57988" y="3796290"/>
            <a:ext cx="7513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遊びに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来る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観光</a:t>
            </a:r>
            <a:r>
              <a:rPr lang="en-US" altLang="ja-JP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        　</a:t>
            </a:r>
            <a:r>
              <a:rPr lang="en-US" altLang="ja-JP" sz="23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1665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3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  <a:r>
              <a:rPr lang="ja-JP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仕事で来る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出張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  　　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817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親戚に会いに来る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帰省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    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608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万</a:t>
            </a:r>
            <a:r>
              <a:rPr lang="en-US" altLang="ja-JP" sz="2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千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zh-TW" sz="2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136000" y="3270187"/>
            <a:ext cx="7920000" cy="2388450"/>
            <a:chOff x="-1043460" y="3482524"/>
            <a:chExt cx="7920000" cy="2134258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-1026274" y="3502431"/>
              <a:ext cx="24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981310" y="3513109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852503" y="349356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-1043460" y="5616782"/>
              <a:ext cx="79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-1024562" y="3482524"/>
              <a:ext cx="0" cy="2123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3244231" y="3781090"/>
            <a:ext cx="52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あそ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179923" y="3792337"/>
            <a:ext cx="382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880443" y="3779811"/>
            <a:ext cx="758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かんこう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775903" y="3792448"/>
            <a:ext cx="265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37724" y="4325165"/>
            <a:ext cx="34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49244" y="4885830"/>
            <a:ext cx="794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しんせき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221210" y="4885830"/>
            <a:ext cx="35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16607" y="4882981"/>
            <a:ext cx="364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776562" y="4882981"/>
            <a:ext cx="238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93475" y="4872038"/>
            <a:ext cx="725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きせい</a:t>
            </a:r>
            <a:endParaRPr lang="en-US" altLang="ja-JP" sz="1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5367" y="4329974"/>
            <a:ext cx="73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しごと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97508" y="4333946"/>
            <a:ext cx="353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86071" y="4329974"/>
            <a:ext cx="95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しゅっちょう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9" name="図 4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441054"/>
            <a:ext cx="2694666" cy="896190"/>
          </a:xfrm>
          <a:prstGeom prst="rect">
            <a:avLst/>
          </a:prstGeom>
        </p:spPr>
      </p:pic>
      <p:pic>
        <p:nvPicPr>
          <p:cNvPr id="50" name="図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0" y="5819354"/>
            <a:ext cx="2316681" cy="896190"/>
          </a:xfrm>
          <a:prstGeom prst="rect">
            <a:avLst/>
          </a:prstGeom>
        </p:spPr>
      </p:pic>
      <p:pic>
        <p:nvPicPr>
          <p:cNvPr id="51" name="図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75" y="5825451"/>
            <a:ext cx="2316681" cy="89009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6692" y="1842984"/>
            <a:ext cx="6418616" cy="856119"/>
            <a:chOff x="3233753" y="1842984"/>
            <a:chExt cx="6418616" cy="85611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33753" y="2004190"/>
              <a:ext cx="5724495" cy="667790"/>
              <a:chOff x="3748331" y="2004190"/>
              <a:chExt cx="5724495" cy="66779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748331" y="2117982"/>
                <a:ext cx="57244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lang="ja-JP" altLang="en-US" sz="30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１番多い目的は「観光」だよ</a:t>
                </a:r>
                <a:endParaRPr kumimoji="1" lang="ja-JP" altLang="en-US" sz="3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195588" y="2009658"/>
                <a:ext cx="50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ばん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487964" y="2017761"/>
                <a:ext cx="9769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もくてき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7239451" y="2009658"/>
                <a:ext cx="8504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かんこう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626494" y="2004190"/>
                <a:ext cx="523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100" dirty="0" smtClean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おお</a:t>
                </a:r>
                <a:endParaRPr kumimoji="1" lang="ja-JP" altLang="en-US" sz="11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1913" y="1842984"/>
              <a:ext cx="810456" cy="856119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5320718" y="2908786"/>
            <a:ext cx="1550564" cy="50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上位３位</a:t>
            </a:r>
            <a:endParaRPr kumimoji="1" lang="ja-JP" altLang="en-US" sz="24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4205" y="2789332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40804" y="2786616"/>
            <a:ext cx="115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35702" y="3390627"/>
            <a:ext cx="18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(2019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時点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85448" y="3290969"/>
            <a:ext cx="932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ねんじてん</a:t>
            </a:r>
            <a:endParaRPr kumimoji="1" lang="ja-JP" altLang="en-US" sz="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359474" y="776099"/>
            <a:ext cx="3473053" cy="1122290"/>
            <a:chOff x="2983775" y="705555"/>
            <a:chExt cx="3473053" cy="112229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  <a:endPara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乗算 61"/>
            <p:cNvSpPr/>
            <p:nvPr/>
          </p:nvSpPr>
          <p:spPr>
            <a:xfrm>
              <a:off x="2983775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3" name="blip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9048" y="1050368"/>
            <a:ext cx="609600" cy="6096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91" y="-24636"/>
            <a:ext cx="12312000" cy="68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クイズ(小学生).potx" id="{2DF28EB2-AD96-4D07-90A2-EA7E5C8D1B73}" vid="{7B17ADBD-9856-4BEC-8784-8A1DFB31603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クイズ(小学生)</Template>
  <TotalTime>0</TotalTime>
  <Words>15145</Words>
  <Application>Microsoft Office PowerPoint</Application>
  <PresentationFormat>ワイド画面</PresentationFormat>
  <Paragraphs>4323</Paragraphs>
  <Slides>231</Slides>
  <Notes>0</Notes>
  <HiddenSlides>0</HiddenSlides>
  <MMClips>189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231</vt:i4>
      </vt:variant>
      <vt:variant>
        <vt:lpstr>目的別スライド ショー</vt:lpstr>
      </vt:variant>
      <vt:variant>
        <vt:i4>1</vt:i4>
      </vt:variant>
    </vt:vector>
  </HeadingPairs>
  <TitlesOfParts>
    <vt:vector size="237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目的別スライド ショー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2023-02-01T07:04:36Z</dcterms:created>
  <dcterms:modified xsi:type="dcterms:W3CDTF">2023-03-07T07:08:04Z</dcterms:modified>
</cp:coreProperties>
</file>