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273" r:id="rId4"/>
    <p:sldId id="270" r:id="rId5"/>
    <p:sldId id="257" r:id="rId6"/>
    <p:sldId id="258" r:id="rId7"/>
    <p:sldId id="259" r:id="rId8"/>
    <p:sldId id="274" r:id="rId9"/>
    <p:sldId id="261" r:id="rId10"/>
    <p:sldId id="277" r:id="rId11"/>
    <p:sldId id="285" r:id="rId12"/>
    <p:sldId id="264" r:id="rId13"/>
    <p:sldId id="266" r:id="rId14"/>
    <p:sldId id="267" r:id="rId15"/>
    <p:sldId id="283" r:id="rId16"/>
    <p:sldId id="269" r:id="rId17"/>
    <p:sldId id="272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33"/>
    <a:srgbClr val="D1545D"/>
    <a:srgbClr val="AD8CAE"/>
    <a:srgbClr val="62B9B7"/>
    <a:srgbClr val="D86E76"/>
    <a:srgbClr val="E45992"/>
    <a:srgbClr val="FFDEE1"/>
    <a:srgbClr val="D8F3F2"/>
    <a:srgbClr val="03C87A"/>
    <a:srgbClr val="F4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926" autoAdjust="0"/>
    <p:restoredTop sz="92460" autoAdjust="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A86BE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9-42B3-BB70-B883D1C85E1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9-42B3-BB70-B883D1C85E1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9-42B3-BB70-B883D1C85E11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3480DC"/>
                  </a:gs>
                  <a:gs pos="100000">
                    <a:schemeClr val="accent4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9-42B3-BB70-B883D1C85E1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39-42B3-BB70-B883D1C85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549475480"/>
        <c:axId val="549471216"/>
      </c:barChart>
      <c:catAx>
        <c:axId val="5494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Bahnschrift" panose="020B0502040204020203" pitchFamily="34" charset="0"/>
                <a:ea typeface="BIZ UDP新ゴ Medium" panose="020B0500000000000000" pitchFamily="50" charset="-128"/>
                <a:cs typeface="+mn-cs"/>
              </a:defRPr>
            </a:pPr>
            <a:endParaRPr lang="ja-JP"/>
          </a:p>
        </c:txPr>
        <c:crossAx val="549471216"/>
        <c:crosses val="autoZero"/>
        <c:auto val="1"/>
        <c:lblAlgn val="ctr"/>
        <c:lblOffset val="100"/>
        <c:noMultiLvlLbl val="0"/>
      </c:catAx>
      <c:valAx>
        <c:axId val="54947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947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IZ UDP新ゴ Medium" panose="020B0500000000000000" pitchFamily="50" charset="-128"/>
          <a:ea typeface="BIZ UDP新ゴ Medium" panose="020B05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306C-F003-488F-B205-CD3BF789A984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E42F-F0E9-4517-8A7D-E76030EF40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7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7F4B-502C-4DEC-960A-C8907ABD9A7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472A-D106-4AC9-8CCF-E866A1E0C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50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7472A-D106-4AC9-8CCF-E866A1E0C0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8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E982-66D2-4BC7-BE57-70733635D7C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8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7472A-D106-4AC9-8CCF-E866A1E0C0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79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159C-8489-417F-83FC-2D1D53815B3A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27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5AAB-1106-497F-8A29-09B0D9050824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275E-4D64-4EB3-983A-F047CF2E6232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43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440-CC49-4A58-892A-9F317A389EF1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7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3898-769D-49FC-BAE5-B7A864AB2882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8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4009-1A53-4CE6-A621-9348B0D5D1F6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55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AB6-72CB-44BC-B3AA-B7220A6D866E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7924-1A5D-484D-B929-9285165F326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41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CFAB-C751-4ECD-9FB9-45B4FD852D5F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3DA-522A-46F3-B7E4-872B0DE0113C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45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78C9-D289-49DD-840B-65AC4B4D8FC1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6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796-638C-4545-A0AF-2FB536417105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889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DF7-7021-4093-AF2B-DB2540F44799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83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DA84-4BB2-452A-A75C-736DF04DF592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86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1CC8-D90E-4EFB-A214-A2F95ACC0811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8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205FF-1EEC-4770-93BD-7345C328F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27873F-0310-4F99-8BBC-449DC8B9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94E374-7A08-4F02-AC39-FED002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D33A-576E-4B1E-82A7-A45FA94CA500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05EE4-1F67-4A03-B8E7-E30A8CDE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470D16-3114-461A-8337-8391BF6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194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B6C9C-334B-4B7F-9ABE-1FFEEDD8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5E271-7498-4063-9B79-9F345BCB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6A7DA9-C096-4DBC-A2D0-7AD428AD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C418-24CC-4447-A7C8-8AC0419A4108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404E8B-A801-4E83-BB28-C6042A5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2D6EE-DB5C-42B3-9CD8-9E6BCB5C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081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240C8-6BC5-42C3-92BA-718B753C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BBC629-83BC-4893-9969-B9449AE2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679C28-55CA-40BF-BEE6-970489AD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85B-AC2E-4853-8C04-810BDC77076C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2ECAC-350A-4143-96CB-DEAC72B6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DF3659-EE49-4632-83FA-5B8A6CB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73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E6420-D9E2-4A0F-BC50-84A8885C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217B1-5281-4E30-80FE-A61A99644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8AC795-012F-493E-9114-7DBFC0928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8857E-9688-48BD-BD14-8734ABEF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8BBD-A404-482F-83EB-B8CF36EA4E7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0118CC-6724-41B4-9FC0-83A0600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2B1CF5-2287-4F75-B505-AEAE49BC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521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B70FA-6559-458B-AD54-77C3C598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A34F78-91DD-4689-B2AB-43F5A6EDA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8F4377-70F1-40A1-8F16-42E612677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8106F1-CADF-4633-A7CB-FABF46CD6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AFA997-227C-4E9A-B4A3-9E5D3AC8F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B29373-EC9E-4F0A-8920-8BA078F1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C53-4B22-4616-A1F1-AB496964B378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584D71-E116-44DF-AA36-EFEA6E6F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AB96E-4386-43D1-A137-EFB36B6F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807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EE4E2-3D77-4B13-B3F7-097D4B16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E3D031-4A77-47ED-A1AA-839D0D09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766-937A-448E-8547-D8B7FD53E784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18A6A-DE50-496C-838B-E9B0BEE8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9729D0-6EED-40B8-834A-C95DB141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035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B85DC1-3359-4EAD-9EE8-F34CD565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9534-BCD9-49C7-A1E1-AF5B0B278156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560EAC8-BF42-4110-9B18-40A053D0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4E5381-36A6-4530-89A4-59BAEF4A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4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B2A3-752E-4DD7-9325-80CE9271339D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532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375B2-9E79-4C1D-91C7-BCD17C5D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ABCA7D-4C07-4366-B13E-55631769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E4813F-2B48-4407-AEB2-C3AD6611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D2D7BA-C4F7-4A1F-8D05-69EA57DD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12F6-D6F5-4187-B13B-B1CF44C5ADD0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AC7EE4-89DE-4649-88FD-2EDB1D62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BEA37-EFEF-49E1-A30B-CC80B854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827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272FE-6D36-4ADE-A512-A3023BF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41A3F0-C3F7-48FC-96FA-396B19DC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EFEE14-1E82-4553-9682-160781E1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AD07E-C46B-40B3-A39C-6644902D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F325-96C3-4C68-9F06-381A779D099B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ABB1E5-E6F0-4C85-B93C-F8A6B19D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2F282C-3BF4-4767-A59A-CC16C205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316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004C5-F6E2-4266-B7C0-6E00358E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813064-A10A-4152-8163-0CEB858BD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A4A5D3-1F50-43DA-B38B-24AE71D1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5DB7-79F2-48CA-B095-4FD8BF37688E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832D0D-A14B-4BD3-B7EE-3DEDB1D9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F10F8-CFFA-47D3-8287-F20BBEC6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035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6D525B-30EF-46CA-8036-455C82C45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6F55D2-6ADF-4245-95C0-43E7FE16B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C36BB8-97C9-48AA-84B2-D66F962F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147C-288F-4FAC-A746-6D800F32184F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6213E6-D0C0-46F2-83AB-C1AAC56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4DC4E4-1E9F-47D6-B076-865BFC2C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0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B4D-7E7F-426A-8736-F4A6FFF2F4DD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35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6DF-261C-4EE4-966A-72BD0EDC2EC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7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8F43-8EF4-4B52-9A6C-FB5282D665AD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2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F820-1775-4518-BEA9-5435AAB582D0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3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2FBA-79F4-48E7-A798-5C393DC52478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2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E4C-8526-44E0-B478-9FED9EA410C3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8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30A1-606A-488A-AD72-EB0CB8933582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0E6C-6674-4790-AAA0-1237B8F16E56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5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5A03A-9C7E-4781-BF84-34B3B3F7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CEE117-CE3A-4AC9-A834-EB12BEB8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93098D-F02D-468C-A8D9-516DEB6D9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F38F-7FF2-413B-BB1E-0CB4333210B4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ACE06-F822-48C4-A58D-A69488C47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D9D3D2-51C3-4F0C-B3E1-1C3B4AEC9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6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slide" Target="slide10.xml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hyperlink" Target="https://www.pref.osaka.lg.jp/toukei/gco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始め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6" y="1231202"/>
            <a:ext cx="11120068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85" y="1323254"/>
            <a:ext cx="6039982" cy="4178036"/>
          </a:xfrm>
          <a:prstGeom prst="rect">
            <a:avLst/>
          </a:prstGeom>
        </p:spPr>
      </p:pic>
      <p:grpSp>
        <p:nvGrpSpPr>
          <p:cNvPr id="83" name="★こんな工夫もあるよ！"/>
          <p:cNvGrpSpPr/>
          <p:nvPr/>
        </p:nvGrpSpPr>
        <p:grpSpPr>
          <a:xfrm>
            <a:off x="5445822" y="5482179"/>
            <a:ext cx="4312452" cy="1253381"/>
            <a:chOff x="5445822" y="5482179"/>
            <a:chExt cx="4312452" cy="1253381"/>
          </a:xfrm>
        </p:grpSpPr>
        <p:sp>
          <p:nvSpPr>
            <p:cNvPr id="174" name="より結果が分かりやすく・・・"/>
            <p:cNvSpPr txBox="1"/>
            <p:nvPr/>
          </p:nvSpPr>
          <p:spPr>
            <a:xfrm>
              <a:off x="6033460" y="6397006"/>
              <a:ext cx="3724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u="wavy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より結果が分かりやすく見えますね。</a:t>
              </a:r>
              <a:endParaRPr lang="ja-JP" altLang="en-US" sz="1600" u="wavy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2" name="み"/>
            <p:cNvSpPr txBox="1"/>
            <p:nvPr/>
          </p:nvSpPr>
          <p:spPr>
            <a:xfrm>
              <a:off x="8421947" y="6286299"/>
              <a:ext cx="310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わ"/>
            <p:cNvSpPr txBox="1"/>
            <p:nvPr/>
          </p:nvSpPr>
          <p:spPr>
            <a:xfrm>
              <a:off x="7126103" y="6286299"/>
              <a:ext cx="3361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0" name="けっか"/>
            <p:cNvSpPr txBox="1"/>
            <p:nvPr/>
          </p:nvSpPr>
          <p:spPr>
            <a:xfrm>
              <a:off x="6447137" y="6286299"/>
              <a:ext cx="609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4" name="・各グラフに数字を表示することで"/>
            <p:cNvSpPr txBox="1"/>
            <p:nvPr/>
          </p:nvSpPr>
          <p:spPr>
            <a:xfrm>
              <a:off x="5891492" y="6044545"/>
              <a:ext cx="3737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ja-JP" altLang="en-US" sz="1600" u="wavy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各グラフに数字を表示することで</a:t>
              </a:r>
              <a:endParaRPr lang="ja-JP" altLang="en-US" sz="1600" u="wavy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9" name="ひょうじ"/>
            <p:cNvSpPr txBox="1"/>
            <p:nvPr/>
          </p:nvSpPr>
          <p:spPr>
            <a:xfrm>
              <a:off x="7874002" y="5925343"/>
              <a:ext cx="609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ひょうじ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8" name="すうじ"/>
            <p:cNvSpPr txBox="1"/>
            <p:nvPr/>
          </p:nvSpPr>
          <p:spPr>
            <a:xfrm>
              <a:off x="7159968" y="5915801"/>
              <a:ext cx="609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すうじ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7" name="かく"/>
            <p:cNvSpPr txBox="1"/>
            <p:nvPr/>
          </p:nvSpPr>
          <p:spPr>
            <a:xfrm>
              <a:off x="6013112" y="5925343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こんな工夫もあるよ！"/>
            <p:cNvSpPr txBox="1"/>
            <p:nvPr/>
          </p:nvSpPr>
          <p:spPr>
            <a:xfrm>
              <a:off x="5843772" y="5608719"/>
              <a:ext cx="286208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b="1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こんな工夫もあるよ！</a:t>
              </a:r>
              <a:endParaRPr lang="ja-JP" altLang="en-US" b="1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3" name="くふう"/>
            <p:cNvSpPr txBox="1"/>
            <p:nvPr/>
          </p:nvSpPr>
          <p:spPr>
            <a:xfrm>
              <a:off x="6699295" y="5482179"/>
              <a:ext cx="6081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くふう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62" name="星画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5822" y="5567784"/>
              <a:ext cx="444230" cy="410267"/>
            </a:xfrm>
            <a:prstGeom prst="rect">
              <a:avLst/>
            </a:prstGeom>
          </p:spPr>
        </p:pic>
      </p:grpSp>
      <p:cxnSp>
        <p:nvCxnSpPr>
          <p:cNvPr id="166" name="赤矢印"/>
          <p:cNvCxnSpPr/>
          <p:nvPr/>
        </p:nvCxnSpPr>
        <p:spPr>
          <a:xfrm rot="16200000" flipH="1">
            <a:off x="4529363" y="4952762"/>
            <a:ext cx="1228363" cy="493804"/>
          </a:xfrm>
          <a:prstGeom prst="bentConnector2">
            <a:avLst/>
          </a:prstGeom>
          <a:ln w="57150">
            <a:solidFill>
              <a:srgbClr val="FFC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６"/>
          <p:cNvSpPr txBox="1"/>
          <p:nvPr/>
        </p:nvSpPr>
        <p:spPr>
          <a:xfrm>
            <a:off x="5454511" y="2330462"/>
            <a:ext cx="235238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400" b="1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153" name="２"/>
          <p:cNvSpPr txBox="1"/>
          <p:nvPr/>
        </p:nvSpPr>
        <p:spPr>
          <a:xfrm>
            <a:off x="5102582" y="3539278"/>
            <a:ext cx="235238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152" name="５"/>
          <p:cNvSpPr txBox="1"/>
          <p:nvPr/>
        </p:nvSpPr>
        <p:spPr>
          <a:xfrm>
            <a:off x="4755880" y="2632351"/>
            <a:ext cx="235238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kumimoji="1" lang="en-US" altLang="ja-JP" sz="1400" b="1" smtClean="0">
              <a:solidFill>
                <a:schemeClr val="tx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5" name="赤フレーム"/>
          <p:cNvSpPr/>
          <p:nvPr/>
        </p:nvSpPr>
        <p:spPr>
          <a:xfrm>
            <a:off x="4647180" y="2289989"/>
            <a:ext cx="1196592" cy="2279855"/>
          </a:xfrm>
          <a:prstGeom prst="roundRect">
            <a:avLst/>
          </a:prstGeom>
          <a:noFill/>
          <a:ln w="38100" cap="flat" cmpd="sng" algn="ctr">
            <a:solidFill>
              <a:srgbClr val="FFC0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4" name="※この表示は「凡例」といい、・・・"/>
          <p:cNvGrpSpPr/>
          <p:nvPr/>
        </p:nvGrpSpPr>
        <p:grpSpPr>
          <a:xfrm>
            <a:off x="8785588" y="3729378"/>
            <a:ext cx="3281750" cy="1196304"/>
            <a:chOff x="8793969" y="4440329"/>
            <a:chExt cx="3281750" cy="1196304"/>
          </a:xfrm>
        </p:grpSpPr>
        <p:sp>
          <p:nvSpPr>
            <p:cNvPr id="132" name="フレーム"/>
            <p:cNvSpPr/>
            <p:nvPr/>
          </p:nvSpPr>
          <p:spPr>
            <a:xfrm>
              <a:off x="8813963" y="4440589"/>
              <a:ext cx="3244986" cy="1196044"/>
            </a:xfrm>
            <a:prstGeom prst="rect">
              <a:avLst/>
            </a:prstGeom>
            <a:solidFill>
              <a:srgbClr val="FFDEE1">
                <a:alpha val="56078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説明するものです。"/>
            <p:cNvSpPr txBox="1"/>
            <p:nvPr/>
          </p:nvSpPr>
          <p:spPr>
            <a:xfrm>
              <a:off x="8817770" y="5318846"/>
              <a:ext cx="1841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説明するものです。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0" name="せつめい"/>
            <p:cNvSpPr txBox="1"/>
            <p:nvPr/>
          </p:nvSpPr>
          <p:spPr>
            <a:xfrm>
              <a:off x="8793969" y="5213440"/>
              <a:ext cx="6788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せつめい</a:t>
              </a:r>
              <a:endParaRPr kumimoji="1" lang="ja-JP" altLang="en-US" sz="900" b="1"/>
            </a:p>
          </p:txBody>
        </p:sp>
        <p:sp>
          <p:nvSpPr>
            <p:cNvPr id="123" name="色や棒などが何を表しているのかを"/>
            <p:cNvSpPr txBox="1"/>
            <p:nvPr/>
          </p:nvSpPr>
          <p:spPr>
            <a:xfrm>
              <a:off x="8823612" y="4943880"/>
              <a:ext cx="32521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色や棒などが何を表しているのかを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あらわ"/>
            <p:cNvSpPr txBox="1"/>
            <p:nvPr/>
          </p:nvSpPr>
          <p:spPr>
            <a:xfrm>
              <a:off x="10311451" y="4839806"/>
              <a:ext cx="5398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あらわ</a:t>
              </a:r>
              <a:endParaRPr kumimoji="1" lang="ja-JP" altLang="en-US" sz="900" b="1"/>
            </a:p>
          </p:txBody>
        </p:sp>
        <p:sp>
          <p:nvSpPr>
            <p:cNvPr id="137" name="なに"/>
            <p:cNvSpPr txBox="1"/>
            <p:nvPr/>
          </p:nvSpPr>
          <p:spPr>
            <a:xfrm>
              <a:off x="9957971" y="4839806"/>
              <a:ext cx="478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なに</a:t>
              </a:r>
              <a:endParaRPr kumimoji="1" lang="ja-JP" altLang="en-US" sz="900" b="1"/>
            </a:p>
          </p:txBody>
        </p:sp>
        <p:sp>
          <p:nvSpPr>
            <p:cNvPr id="136" name="ぼう"/>
            <p:cNvSpPr txBox="1"/>
            <p:nvPr/>
          </p:nvSpPr>
          <p:spPr>
            <a:xfrm>
              <a:off x="9194152" y="4839806"/>
              <a:ext cx="478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ぼう</a:t>
              </a:r>
              <a:endParaRPr kumimoji="1" lang="ja-JP" altLang="en-US" sz="900" b="1"/>
            </a:p>
          </p:txBody>
        </p:sp>
        <p:sp>
          <p:nvSpPr>
            <p:cNvPr id="135" name="いろ"/>
            <p:cNvSpPr txBox="1"/>
            <p:nvPr/>
          </p:nvSpPr>
          <p:spPr>
            <a:xfrm>
              <a:off x="8806842" y="4839806"/>
              <a:ext cx="478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いろ</a:t>
              </a:r>
              <a:endParaRPr kumimoji="1" lang="ja-JP" altLang="en-US" sz="900" b="1"/>
            </a:p>
          </p:txBody>
        </p:sp>
        <p:sp>
          <p:nvSpPr>
            <p:cNvPr id="122" name="※この表示は「凡例」といい、"/>
            <p:cNvSpPr txBox="1"/>
            <p:nvPr/>
          </p:nvSpPr>
          <p:spPr>
            <a:xfrm>
              <a:off x="8824818" y="4555745"/>
              <a:ext cx="263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この表示は「凡例」といい、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はんれい"/>
            <p:cNvSpPr txBox="1"/>
            <p:nvPr/>
          </p:nvSpPr>
          <p:spPr>
            <a:xfrm>
              <a:off x="10065326" y="4440329"/>
              <a:ext cx="64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はんれい</a:t>
              </a:r>
              <a:endParaRPr kumimoji="1" lang="ja-JP" altLang="en-US" sz="900" b="1"/>
            </a:p>
          </p:txBody>
        </p:sp>
        <p:sp>
          <p:nvSpPr>
            <p:cNvPr id="133" name="ひょうじ"/>
            <p:cNvSpPr txBox="1"/>
            <p:nvPr/>
          </p:nvSpPr>
          <p:spPr>
            <a:xfrm>
              <a:off x="9343846" y="4440589"/>
              <a:ext cx="64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smtClean="0"/>
                <a:t>ひょうじ</a:t>
              </a:r>
              <a:endParaRPr kumimoji="1" lang="ja-JP" altLang="en-US" sz="900" b="1"/>
            </a:p>
          </p:txBody>
        </p:sp>
      </p:grpSp>
      <p:grpSp>
        <p:nvGrpSpPr>
          <p:cNvPr id="3" name="解説②"/>
          <p:cNvGrpSpPr/>
          <p:nvPr/>
        </p:nvGrpSpPr>
        <p:grpSpPr>
          <a:xfrm>
            <a:off x="9077204" y="2149927"/>
            <a:ext cx="2926548" cy="1423818"/>
            <a:chOff x="8858535" y="2687027"/>
            <a:chExt cx="2926548" cy="1423818"/>
          </a:xfrm>
        </p:grpSpPr>
        <p:sp>
          <p:nvSpPr>
            <p:cNvPr id="107" name="分かるように表示しましょう。"/>
            <p:cNvSpPr txBox="1"/>
            <p:nvPr/>
          </p:nvSpPr>
          <p:spPr>
            <a:xfrm>
              <a:off x="8979993" y="3772291"/>
              <a:ext cx="2805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分かるように表示しましょう。</a:t>
              </a:r>
              <a:endParaRPr lang="ja-JP" altLang="en-US" sz="16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ひょうじ"/>
            <p:cNvSpPr txBox="1"/>
            <p:nvPr/>
          </p:nvSpPr>
          <p:spPr>
            <a:xfrm>
              <a:off x="10135015" y="3656356"/>
              <a:ext cx="6439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ひょうじ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8" name="わ"/>
            <p:cNvSpPr txBox="1"/>
            <p:nvPr/>
          </p:nvSpPr>
          <p:spPr>
            <a:xfrm>
              <a:off x="8942318" y="3656356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5" name="・どの色がどのクラスか"/>
            <p:cNvSpPr txBox="1"/>
            <p:nvPr/>
          </p:nvSpPr>
          <p:spPr>
            <a:xfrm>
              <a:off x="8858535" y="3400693"/>
              <a:ext cx="2319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・どの色がどのクラスか</a:t>
              </a:r>
              <a:endParaRPr lang="ja-JP" altLang="en-US" sz="16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5" name="いろ"/>
            <p:cNvSpPr txBox="1"/>
            <p:nvPr/>
          </p:nvSpPr>
          <p:spPr>
            <a:xfrm>
              <a:off x="9370869" y="3288514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いろ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解説②"/>
            <p:cNvSpPr txBox="1"/>
            <p:nvPr/>
          </p:nvSpPr>
          <p:spPr>
            <a:xfrm>
              <a:off x="9352713" y="2951003"/>
              <a:ext cx="112751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b="1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解説②</a:t>
              </a:r>
              <a:endParaRPr lang="ja-JP" altLang="en-US" b="1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11" name="解説②電球画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476" y="2687027"/>
              <a:ext cx="504000" cy="650018"/>
            </a:xfrm>
            <a:prstGeom prst="rect">
              <a:avLst/>
            </a:prstGeom>
          </p:spPr>
        </p:pic>
      </p:grpSp>
      <p:cxnSp>
        <p:nvCxnSpPr>
          <p:cNvPr id="72" name="黒矢印(右)"/>
          <p:cNvCxnSpPr/>
          <p:nvPr/>
        </p:nvCxnSpPr>
        <p:spPr>
          <a:xfrm flipV="1">
            <a:off x="8548633" y="2567467"/>
            <a:ext cx="648000" cy="363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黒フレーム（右）"/>
          <p:cNvSpPr/>
          <p:nvPr/>
        </p:nvSpPr>
        <p:spPr>
          <a:xfrm>
            <a:off x="7457913" y="2289989"/>
            <a:ext cx="1080000" cy="1368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" name="解説①"/>
          <p:cNvGrpSpPr/>
          <p:nvPr/>
        </p:nvGrpSpPr>
        <p:grpSpPr>
          <a:xfrm>
            <a:off x="53425" y="3311998"/>
            <a:ext cx="2373899" cy="1880712"/>
            <a:chOff x="28937" y="3285904"/>
            <a:chExt cx="2373899" cy="1880712"/>
          </a:xfrm>
        </p:grpSpPr>
        <p:sp>
          <p:nvSpPr>
            <p:cNvPr id="144" name="同じにししましょう。"/>
            <p:cNvSpPr txBox="1"/>
            <p:nvPr/>
          </p:nvSpPr>
          <p:spPr>
            <a:xfrm>
              <a:off x="150666" y="4828062"/>
              <a:ext cx="1849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同じにしましょう。</a:t>
              </a:r>
              <a:endParaRPr lang="en-US" altLang="ja-JP" sz="16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1" name="おな"/>
            <p:cNvSpPr txBox="1"/>
            <p:nvPr/>
          </p:nvSpPr>
          <p:spPr>
            <a:xfrm>
              <a:off x="153000" y="472633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3" name="棒と棒の間隔や幅は"/>
            <p:cNvSpPr txBox="1"/>
            <p:nvPr/>
          </p:nvSpPr>
          <p:spPr>
            <a:xfrm>
              <a:off x="142010" y="4454324"/>
              <a:ext cx="2229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</a:t>
              </a:r>
              <a:r>
                <a:rPr lang="ja-JP" altLang="en-US" sz="16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と棒の</a:t>
              </a:r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間隔や幅は</a:t>
              </a:r>
              <a:endParaRPr lang="en-US" altLang="ja-JP" sz="16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はば"/>
            <p:cNvSpPr txBox="1"/>
            <p:nvPr/>
          </p:nvSpPr>
          <p:spPr>
            <a:xfrm>
              <a:off x="1739312" y="4338127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かんかく"/>
            <p:cNvSpPr txBox="1"/>
            <p:nvPr/>
          </p:nvSpPr>
          <p:spPr>
            <a:xfrm>
              <a:off x="1059622" y="4338127"/>
              <a:ext cx="659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8" name="ぼう"/>
            <p:cNvSpPr txBox="1"/>
            <p:nvPr/>
          </p:nvSpPr>
          <p:spPr>
            <a:xfrm>
              <a:off x="594003" y="4338127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7" name="ぼう"/>
            <p:cNvSpPr txBox="1"/>
            <p:nvPr/>
          </p:nvSpPr>
          <p:spPr>
            <a:xfrm>
              <a:off x="142009" y="4338127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2" name="・項目ごとに棒グラフの"/>
            <p:cNvSpPr txBox="1"/>
            <p:nvPr/>
          </p:nvSpPr>
          <p:spPr>
            <a:xfrm>
              <a:off x="28937" y="4059048"/>
              <a:ext cx="2373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・項目ごとに棒グラフの</a:t>
              </a:r>
              <a:endParaRPr lang="ja-JP" altLang="en-US" sz="16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6" name="ぼう"/>
            <p:cNvSpPr txBox="1"/>
            <p:nvPr/>
          </p:nvSpPr>
          <p:spPr>
            <a:xfrm>
              <a:off x="1179088" y="3934193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5" name="こうもく"/>
            <p:cNvSpPr txBox="1"/>
            <p:nvPr/>
          </p:nvSpPr>
          <p:spPr>
            <a:xfrm>
              <a:off x="131773" y="3935934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こうもく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解説①"/>
            <p:cNvSpPr txBox="1"/>
            <p:nvPr/>
          </p:nvSpPr>
          <p:spPr>
            <a:xfrm>
              <a:off x="482306" y="3561037"/>
              <a:ext cx="106976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b="1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解説①</a:t>
              </a:r>
              <a:endParaRPr lang="ja-JP" altLang="en-US" b="1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16" name="解説①電球画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73" y="3285904"/>
              <a:ext cx="504000" cy="650019"/>
            </a:xfrm>
            <a:prstGeom prst="rect">
              <a:avLst/>
            </a:prstGeom>
          </p:spPr>
        </p:pic>
      </p:grpSp>
      <p:cxnSp>
        <p:nvCxnSpPr>
          <p:cNvPr id="165" name="黒矢印(左)"/>
          <p:cNvCxnSpPr/>
          <p:nvPr/>
        </p:nvCxnSpPr>
        <p:spPr>
          <a:xfrm flipH="1" flipV="1">
            <a:off x="1657751" y="3767358"/>
            <a:ext cx="1548000" cy="363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黒フレーム（左）"/>
          <p:cNvSpPr/>
          <p:nvPr/>
        </p:nvSpPr>
        <p:spPr>
          <a:xfrm>
            <a:off x="3221680" y="2149927"/>
            <a:ext cx="1257025" cy="242139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9" name="解説"/>
          <p:cNvGrpSpPr/>
          <p:nvPr/>
        </p:nvGrpSpPr>
        <p:grpSpPr>
          <a:xfrm>
            <a:off x="566670" y="409717"/>
            <a:ext cx="1854559" cy="913537"/>
            <a:chOff x="566670" y="409717"/>
            <a:chExt cx="1854559" cy="913537"/>
          </a:xfrm>
        </p:grpSpPr>
        <p:sp>
          <p:nvSpPr>
            <p:cNvPr id="5" name="フレーム"/>
            <p:cNvSpPr/>
            <p:nvPr/>
          </p:nvSpPr>
          <p:spPr>
            <a:xfrm>
              <a:off x="566670" y="409717"/>
              <a:ext cx="1854559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 sz="4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解説"/>
            <p:cNvSpPr txBox="1"/>
            <p:nvPr/>
          </p:nvSpPr>
          <p:spPr>
            <a:xfrm>
              <a:off x="840346" y="673959"/>
              <a:ext cx="1307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2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</a:t>
              </a:r>
            </a:p>
          </p:txBody>
        </p:sp>
        <p:sp>
          <p:nvSpPr>
            <p:cNvPr id="7" name="かいせつ"/>
            <p:cNvSpPr txBox="1"/>
            <p:nvPr/>
          </p:nvSpPr>
          <p:spPr>
            <a:xfrm>
              <a:off x="759165" y="494188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</a:p>
          </p:txBody>
        </p:sp>
      </p:grpSp>
      <p:sp>
        <p:nvSpPr>
          <p:cNvPr id="138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7" name="次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58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9" name="前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60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6" name="もずやん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8274" y="5589901"/>
            <a:ext cx="1175519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4" grpId="2"/>
      <p:bldP spid="153" grpId="0"/>
      <p:bldP spid="153" grpId="2"/>
      <p:bldP spid="152" grpId="0"/>
      <p:bldP spid="152" grpId="2"/>
      <p:bldP spid="155" grpId="0" animBg="1"/>
      <p:bldP spid="71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番号順や例のような移り変わりが・・・"/>
          <p:cNvGrpSpPr/>
          <p:nvPr/>
        </p:nvGrpSpPr>
        <p:grpSpPr>
          <a:xfrm>
            <a:off x="8708354" y="4782361"/>
            <a:ext cx="3508095" cy="1973589"/>
            <a:chOff x="8708354" y="4782361"/>
            <a:chExt cx="3508095" cy="1973589"/>
          </a:xfrm>
        </p:grpSpPr>
        <p:sp>
          <p:nvSpPr>
            <p:cNvPr id="115" name="（例：良い・悪いなど）"/>
            <p:cNvSpPr txBox="1"/>
            <p:nvPr/>
          </p:nvSpPr>
          <p:spPr>
            <a:xfrm>
              <a:off x="8969120" y="6386618"/>
              <a:ext cx="1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（例：良い・悪いなど）</a:t>
              </a:r>
              <a:endPara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9" name="質問票の順と同じ順に並べよう！"/>
            <p:cNvSpPr/>
            <p:nvPr/>
          </p:nvSpPr>
          <p:spPr>
            <a:xfrm>
              <a:off x="8969120" y="6091583"/>
              <a:ext cx="32473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質問票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の順と同じ順に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並べよう！</a:t>
              </a:r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なら"/>
            <p:cNvSpPr txBox="1"/>
            <p:nvPr/>
          </p:nvSpPr>
          <p:spPr>
            <a:xfrm>
              <a:off x="10987012" y="5973329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なら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9" name="じゅん"/>
            <p:cNvSpPr txBox="1"/>
            <p:nvPr/>
          </p:nvSpPr>
          <p:spPr>
            <a:xfrm>
              <a:off x="10524795" y="5973329"/>
              <a:ext cx="4512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0" name="おな"/>
            <p:cNvSpPr txBox="1"/>
            <p:nvPr/>
          </p:nvSpPr>
          <p:spPr>
            <a:xfrm>
              <a:off x="10179840" y="5973329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8" name="じゅん"/>
            <p:cNvSpPr txBox="1"/>
            <p:nvPr/>
          </p:nvSpPr>
          <p:spPr>
            <a:xfrm>
              <a:off x="9746447" y="5973329"/>
              <a:ext cx="4512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しつもんひょう"/>
            <p:cNvSpPr txBox="1"/>
            <p:nvPr/>
          </p:nvSpPr>
          <p:spPr>
            <a:xfrm>
              <a:off x="8982651" y="5973329"/>
              <a:ext cx="8077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しつもんひょう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" name="他にも、質問に対する回答の場合、"/>
            <p:cNvSpPr/>
            <p:nvPr/>
          </p:nvSpPr>
          <p:spPr>
            <a:xfrm>
              <a:off x="8969120" y="5673398"/>
              <a:ext cx="3225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他にも、質問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に対する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回答の場合、</a:t>
              </a:r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ばあい"/>
            <p:cNvSpPr txBox="1"/>
            <p:nvPr/>
          </p:nvSpPr>
          <p:spPr>
            <a:xfrm>
              <a:off x="11499483" y="5573369"/>
              <a:ext cx="49871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かいとう"/>
            <p:cNvSpPr txBox="1"/>
            <p:nvPr/>
          </p:nvSpPr>
          <p:spPr>
            <a:xfrm>
              <a:off x="10854224" y="5577792"/>
              <a:ext cx="6156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4" name="たい"/>
            <p:cNvSpPr txBox="1"/>
            <p:nvPr/>
          </p:nvSpPr>
          <p:spPr>
            <a:xfrm>
              <a:off x="10265195" y="5573369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3" name="しつもん"/>
            <p:cNvSpPr txBox="1"/>
            <p:nvPr/>
          </p:nvSpPr>
          <p:spPr>
            <a:xfrm>
              <a:off x="9697163" y="5573370"/>
              <a:ext cx="5612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しつもん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2" name="ほか"/>
            <p:cNvSpPr txBox="1"/>
            <p:nvPr/>
          </p:nvSpPr>
          <p:spPr>
            <a:xfrm>
              <a:off x="8982651" y="5573370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ほか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7" name="分かるもの順に並べよう！"/>
            <p:cNvSpPr txBox="1"/>
            <p:nvPr/>
          </p:nvSpPr>
          <p:spPr>
            <a:xfrm>
              <a:off x="8988430" y="5222468"/>
              <a:ext cx="2680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分かるもの</a:t>
              </a:r>
              <a:r>
                <a:rPr lang="ja-JP" altLang="en-US" sz="16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順に</a:t>
              </a:r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並べよう</a:t>
              </a:r>
              <a:r>
                <a:rPr lang="ja-JP" altLang="en-US" sz="16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16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なら"/>
            <p:cNvSpPr txBox="1"/>
            <p:nvPr/>
          </p:nvSpPr>
          <p:spPr>
            <a:xfrm>
              <a:off x="10436061" y="5173462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なら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じゅん"/>
            <p:cNvSpPr txBox="1"/>
            <p:nvPr/>
          </p:nvSpPr>
          <p:spPr>
            <a:xfrm>
              <a:off x="9982472" y="5170637"/>
              <a:ext cx="4512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0" name="わ"/>
            <p:cNvSpPr txBox="1"/>
            <p:nvPr/>
          </p:nvSpPr>
          <p:spPr>
            <a:xfrm>
              <a:off x="9035465" y="5194257"/>
              <a:ext cx="28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4" name="番号順や例のような・・・"/>
            <p:cNvSpPr txBox="1"/>
            <p:nvPr/>
          </p:nvSpPr>
          <p:spPr>
            <a:xfrm>
              <a:off x="9001815" y="4857272"/>
              <a:ext cx="3214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番号順や例のような移り</a:t>
              </a:r>
              <a:r>
                <a:rPr lang="ja-JP" altLang="en-US" sz="16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変わりが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9" name="か"/>
            <p:cNvSpPr txBox="1"/>
            <p:nvPr/>
          </p:nvSpPr>
          <p:spPr>
            <a:xfrm>
              <a:off x="11263998" y="4782361"/>
              <a:ext cx="28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8" name="うつ"/>
            <p:cNvSpPr txBox="1"/>
            <p:nvPr/>
          </p:nvSpPr>
          <p:spPr>
            <a:xfrm>
              <a:off x="10814250" y="4782361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うつ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1" name="れい"/>
            <p:cNvSpPr txBox="1"/>
            <p:nvPr/>
          </p:nvSpPr>
          <p:spPr>
            <a:xfrm>
              <a:off x="9823063" y="4782361"/>
              <a:ext cx="43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れい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7" name="ばんごうじゅん"/>
            <p:cNvSpPr txBox="1"/>
            <p:nvPr/>
          </p:nvSpPr>
          <p:spPr>
            <a:xfrm>
              <a:off x="8958543" y="4782361"/>
              <a:ext cx="9484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ばんごうじゅん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323" name="④電球画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8354" y="4802111"/>
              <a:ext cx="392903" cy="506735"/>
            </a:xfrm>
            <a:prstGeom prst="rect">
              <a:avLst/>
            </a:prstGeom>
          </p:spPr>
        </p:pic>
      </p:grpSp>
      <p:grpSp>
        <p:nvGrpSpPr>
          <p:cNvPr id="21" name="④順番に意味がある場合"/>
          <p:cNvGrpSpPr/>
          <p:nvPr/>
        </p:nvGrpSpPr>
        <p:grpSpPr>
          <a:xfrm>
            <a:off x="8869223" y="1672017"/>
            <a:ext cx="2799664" cy="2958041"/>
            <a:chOff x="8869223" y="1672017"/>
            <a:chExt cx="2799664" cy="2958041"/>
          </a:xfrm>
        </p:grpSpPr>
        <p:pic>
          <p:nvPicPr>
            <p:cNvPr id="6" name="④グラフ画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1063" y="2130481"/>
              <a:ext cx="2767824" cy="2499577"/>
            </a:xfrm>
            <a:prstGeom prst="rect">
              <a:avLst/>
            </a:prstGeom>
          </p:spPr>
        </p:pic>
        <p:sp>
          <p:nvSpPr>
            <p:cNvPr id="297" name="④順番に意味がある場合"/>
            <p:cNvSpPr txBox="1"/>
            <p:nvPr/>
          </p:nvSpPr>
          <p:spPr>
            <a:xfrm>
              <a:off x="8869223" y="1802721"/>
              <a:ext cx="2616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④順番に意味がある場合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7" name="ばあい"/>
            <p:cNvSpPr txBox="1"/>
            <p:nvPr/>
          </p:nvSpPr>
          <p:spPr>
            <a:xfrm>
              <a:off x="10910194" y="1672017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1" name="いみ"/>
            <p:cNvSpPr txBox="1"/>
            <p:nvPr/>
          </p:nvSpPr>
          <p:spPr>
            <a:xfrm>
              <a:off x="9827126" y="1673716"/>
              <a:ext cx="46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いみ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0" name="じゅんばん"/>
            <p:cNvSpPr txBox="1"/>
            <p:nvPr/>
          </p:nvSpPr>
          <p:spPr>
            <a:xfrm>
              <a:off x="9052800" y="1673235"/>
              <a:ext cx="6826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じゅんばん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0" name="大きい・多い順または・・・"/>
          <p:cNvGrpSpPr/>
          <p:nvPr/>
        </p:nvGrpSpPr>
        <p:grpSpPr>
          <a:xfrm>
            <a:off x="6035113" y="4788222"/>
            <a:ext cx="2691786" cy="1326884"/>
            <a:chOff x="6035113" y="4788222"/>
            <a:chExt cx="2691786" cy="1326884"/>
          </a:xfrm>
        </p:grpSpPr>
        <p:sp>
          <p:nvSpPr>
            <p:cNvPr id="318" name="左から並べて行こう！"/>
            <p:cNvSpPr txBox="1"/>
            <p:nvPr/>
          </p:nvSpPr>
          <p:spPr>
            <a:xfrm>
              <a:off x="6384812" y="5653441"/>
              <a:ext cx="2342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左から並べて行こう！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2" name="い"/>
            <p:cNvSpPr txBox="1"/>
            <p:nvPr/>
          </p:nvSpPr>
          <p:spPr>
            <a:xfrm>
              <a:off x="7723492" y="5613675"/>
              <a:ext cx="3018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1" name="なら"/>
            <p:cNvSpPr txBox="1"/>
            <p:nvPr/>
          </p:nvSpPr>
          <p:spPr>
            <a:xfrm>
              <a:off x="7043094" y="5615843"/>
              <a:ext cx="396000" cy="19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なら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0" name="ひだり"/>
            <p:cNvSpPr txBox="1"/>
            <p:nvPr/>
          </p:nvSpPr>
          <p:spPr>
            <a:xfrm>
              <a:off x="6359942" y="5605117"/>
              <a:ext cx="504000" cy="19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ひだり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0" name="小さい・少ない順に"/>
            <p:cNvSpPr txBox="1"/>
            <p:nvPr/>
          </p:nvSpPr>
          <p:spPr>
            <a:xfrm>
              <a:off x="6384097" y="5270590"/>
              <a:ext cx="1919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小さい・</a:t>
              </a:r>
              <a:r>
                <a:rPr lang="ja-JP" altLang="en-US" sz="16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少ない</a:t>
              </a: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順に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4" name="じゅん"/>
            <p:cNvSpPr txBox="1"/>
            <p:nvPr/>
          </p:nvSpPr>
          <p:spPr>
            <a:xfrm>
              <a:off x="7660663" y="5226977"/>
              <a:ext cx="504000" cy="19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3" name="すく"/>
            <p:cNvSpPr txBox="1"/>
            <p:nvPr/>
          </p:nvSpPr>
          <p:spPr>
            <a:xfrm>
              <a:off x="7090739" y="5229130"/>
              <a:ext cx="3859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すく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2" name="ちい"/>
            <p:cNvSpPr txBox="1"/>
            <p:nvPr/>
          </p:nvSpPr>
          <p:spPr>
            <a:xfrm>
              <a:off x="6391012" y="5226118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ちい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5" name="大きい・多い順または"/>
            <p:cNvSpPr txBox="1"/>
            <p:nvPr/>
          </p:nvSpPr>
          <p:spPr>
            <a:xfrm>
              <a:off x="6371164" y="4874091"/>
              <a:ext cx="216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大きい・多い順または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7" name="じゅん"/>
            <p:cNvSpPr txBox="1"/>
            <p:nvPr/>
          </p:nvSpPr>
          <p:spPr>
            <a:xfrm>
              <a:off x="7492704" y="4829130"/>
              <a:ext cx="504000" cy="19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9" name="おお"/>
            <p:cNvSpPr txBox="1"/>
            <p:nvPr/>
          </p:nvSpPr>
          <p:spPr>
            <a:xfrm>
              <a:off x="7119601" y="4827411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</a:t>
              </a:r>
            </a:p>
          </p:txBody>
        </p:sp>
        <p:sp>
          <p:nvSpPr>
            <p:cNvPr id="316" name="おお"/>
            <p:cNvSpPr txBox="1"/>
            <p:nvPr/>
          </p:nvSpPr>
          <p:spPr>
            <a:xfrm>
              <a:off x="6402112" y="4829130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</a:t>
              </a:r>
            </a:p>
          </p:txBody>
        </p:sp>
        <p:pic>
          <p:nvPicPr>
            <p:cNvPr id="314" name="③電球画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113" y="4788222"/>
              <a:ext cx="392903" cy="506735"/>
            </a:xfrm>
            <a:prstGeom prst="rect">
              <a:avLst/>
            </a:prstGeom>
          </p:spPr>
        </p:pic>
      </p:grpSp>
      <p:grpSp>
        <p:nvGrpSpPr>
          <p:cNvPr id="19" name="③項目ごとの場合"/>
          <p:cNvGrpSpPr/>
          <p:nvPr/>
        </p:nvGrpSpPr>
        <p:grpSpPr>
          <a:xfrm>
            <a:off x="5989588" y="1665367"/>
            <a:ext cx="2582061" cy="3189404"/>
            <a:chOff x="5989588" y="1665367"/>
            <a:chExt cx="2582061" cy="3189404"/>
          </a:xfrm>
        </p:grpSpPr>
        <p:pic>
          <p:nvPicPr>
            <p:cNvPr id="47" name="③グラフ画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9588" y="2127818"/>
              <a:ext cx="2582061" cy="2726953"/>
            </a:xfrm>
            <a:prstGeom prst="rect">
              <a:avLst/>
            </a:prstGeom>
          </p:spPr>
        </p:pic>
        <p:sp>
          <p:nvSpPr>
            <p:cNvPr id="296" name="③項目ごとの場合"/>
            <p:cNvSpPr txBox="1"/>
            <p:nvPr/>
          </p:nvSpPr>
          <p:spPr>
            <a:xfrm>
              <a:off x="6290866" y="1789556"/>
              <a:ext cx="1907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③項目ごとの場合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6" name="ばあい"/>
            <p:cNvSpPr txBox="1"/>
            <p:nvPr/>
          </p:nvSpPr>
          <p:spPr>
            <a:xfrm>
              <a:off x="7592909" y="1673048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1" name="こうもく"/>
            <p:cNvSpPr txBox="1"/>
            <p:nvPr/>
          </p:nvSpPr>
          <p:spPr>
            <a:xfrm>
              <a:off x="6533496" y="1665367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8" name="「その他」の項目があれば、・・・"/>
          <p:cNvGrpSpPr/>
          <p:nvPr/>
        </p:nvGrpSpPr>
        <p:grpSpPr>
          <a:xfrm>
            <a:off x="2934996" y="4791672"/>
            <a:ext cx="2986358" cy="1394067"/>
            <a:chOff x="2934996" y="4791672"/>
            <a:chExt cx="2986358" cy="1394067"/>
          </a:xfrm>
        </p:grpSpPr>
        <p:sp>
          <p:nvSpPr>
            <p:cNvPr id="308" name="一番右側にしよう！"/>
            <p:cNvSpPr txBox="1"/>
            <p:nvPr/>
          </p:nvSpPr>
          <p:spPr>
            <a:xfrm>
              <a:off x="3372659" y="5724074"/>
              <a:ext cx="221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一番右側にしよう！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3" name="いちばんみぎがわ"/>
            <p:cNvSpPr txBox="1"/>
            <p:nvPr/>
          </p:nvSpPr>
          <p:spPr>
            <a:xfrm>
              <a:off x="3331281" y="5663161"/>
              <a:ext cx="115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いちばんみぎがわ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7" name="数が多くても"/>
            <p:cNvSpPr txBox="1"/>
            <p:nvPr/>
          </p:nvSpPr>
          <p:spPr>
            <a:xfrm>
              <a:off x="3349655" y="5281931"/>
              <a:ext cx="1536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数が多くても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2" name="おお"/>
            <p:cNvSpPr txBox="1"/>
            <p:nvPr/>
          </p:nvSpPr>
          <p:spPr>
            <a:xfrm>
              <a:off x="3805448" y="5242865"/>
              <a:ext cx="43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1" name="かず"/>
            <p:cNvSpPr txBox="1"/>
            <p:nvPr/>
          </p:nvSpPr>
          <p:spPr>
            <a:xfrm>
              <a:off x="3323540" y="5244768"/>
              <a:ext cx="43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かず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6" name="「その他」の項目があれば、"/>
            <p:cNvSpPr txBox="1"/>
            <p:nvPr/>
          </p:nvSpPr>
          <p:spPr>
            <a:xfrm>
              <a:off x="3272254" y="4877355"/>
              <a:ext cx="264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「その他」の項目があれば、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0" name="こうもく"/>
            <p:cNvSpPr txBox="1"/>
            <p:nvPr/>
          </p:nvSpPr>
          <p:spPr>
            <a:xfrm>
              <a:off x="4345811" y="4832580"/>
              <a:ext cx="6060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</a:p>
          </p:txBody>
        </p:sp>
        <p:sp>
          <p:nvSpPr>
            <p:cNvPr id="309" name="た"/>
            <p:cNvSpPr txBox="1"/>
            <p:nvPr/>
          </p:nvSpPr>
          <p:spPr>
            <a:xfrm>
              <a:off x="3806853" y="4832580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305" name="②電球画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996" y="4791672"/>
              <a:ext cx="392903" cy="506735"/>
            </a:xfrm>
            <a:prstGeom prst="rect">
              <a:avLst/>
            </a:prstGeom>
          </p:spPr>
        </p:pic>
      </p:grpSp>
      <p:grpSp>
        <p:nvGrpSpPr>
          <p:cNvPr id="17" name="②「その他」の項目がある場合"/>
          <p:cNvGrpSpPr/>
          <p:nvPr/>
        </p:nvGrpSpPr>
        <p:grpSpPr>
          <a:xfrm>
            <a:off x="2819104" y="1672017"/>
            <a:ext cx="3108363" cy="3182753"/>
            <a:chOff x="2819104" y="1672017"/>
            <a:chExt cx="3108363" cy="3182753"/>
          </a:xfrm>
        </p:grpSpPr>
        <p:pic>
          <p:nvPicPr>
            <p:cNvPr id="46" name="②グラフ画像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079" y="2127817"/>
              <a:ext cx="2877388" cy="2726953"/>
            </a:xfrm>
            <a:prstGeom prst="rect">
              <a:avLst/>
            </a:prstGeom>
          </p:spPr>
        </p:pic>
        <p:sp>
          <p:nvSpPr>
            <p:cNvPr id="295" name="②「その他」の項目がある場合"/>
            <p:cNvSpPr txBox="1"/>
            <p:nvPr/>
          </p:nvSpPr>
          <p:spPr>
            <a:xfrm>
              <a:off x="2819104" y="1802721"/>
              <a:ext cx="2853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②「その他」の項目がある場合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5" name="ばあい"/>
            <p:cNvSpPr txBox="1"/>
            <p:nvPr/>
          </p:nvSpPr>
          <p:spPr>
            <a:xfrm>
              <a:off x="5095511" y="1673270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9" name="こうもく"/>
            <p:cNvSpPr txBox="1"/>
            <p:nvPr/>
          </p:nvSpPr>
          <p:spPr>
            <a:xfrm>
              <a:off x="4072817" y="1676670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8" name="た"/>
            <p:cNvSpPr txBox="1"/>
            <p:nvPr/>
          </p:nvSpPr>
          <p:spPr>
            <a:xfrm>
              <a:off x="3446506" y="1672017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5" name="右に行くにつれて・・・"/>
          <p:cNvGrpSpPr/>
          <p:nvPr/>
        </p:nvGrpSpPr>
        <p:grpSpPr>
          <a:xfrm>
            <a:off x="288778" y="4829793"/>
            <a:ext cx="2354672" cy="873606"/>
            <a:chOff x="288778" y="4829793"/>
            <a:chExt cx="2354672" cy="873606"/>
          </a:xfrm>
        </p:grpSpPr>
        <p:sp>
          <p:nvSpPr>
            <p:cNvPr id="304" name="新しい年にしよう！"/>
            <p:cNvSpPr txBox="1"/>
            <p:nvPr/>
          </p:nvSpPr>
          <p:spPr>
            <a:xfrm>
              <a:off x="661505" y="5304507"/>
              <a:ext cx="1981945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新しい年にしよう！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3" name="とし"/>
            <p:cNvSpPr txBox="1"/>
            <p:nvPr/>
          </p:nvSpPr>
          <p:spPr>
            <a:xfrm>
              <a:off x="1286514" y="5241731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とし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2" name="あたら"/>
            <p:cNvSpPr txBox="1"/>
            <p:nvPr/>
          </p:nvSpPr>
          <p:spPr>
            <a:xfrm>
              <a:off x="639308" y="5241731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あたら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99" name="右に行くにつれて"/>
            <p:cNvSpPr txBox="1"/>
            <p:nvPr/>
          </p:nvSpPr>
          <p:spPr>
            <a:xfrm>
              <a:off x="641268" y="4898532"/>
              <a:ext cx="1981945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右に行くにつれて</a:t>
              </a:r>
              <a:endPara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1" name="い"/>
            <p:cNvSpPr txBox="1"/>
            <p:nvPr/>
          </p:nvSpPr>
          <p:spPr>
            <a:xfrm>
              <a:off x="1135731" y="4861599"/>
              <a:ext cx="3086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0" name="みぎ"/>
            <p:cNvSpPr txBox="1"/>
            <p:nvPr/>
          </p:nvSpPr>
          <p:spPr>
            <a:xfrm>
              <a:off x="634561" y="4861599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みぎ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298" name="①電球画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78" y="4829793"/>
              <a:ext cx="392903" cy="506735"/>
            </a:xfrm>
            <a:prstGeom prst="rect">
              <a:avLst/>
            </a:prstGeom>
          </p:spPr>
        </p:pic>
      </p:grpSp>
      <p:grpSp>
        <p:nvGrpSpPr>
          <p:cNvPr id="16" name="①時系列の場合"/>
          <p:cNvGrpSpPr/>
          <p:nvPr/>
        </p:nvGrpSpPr>
        <p:grpSpPr>
          <a:xfrm>
            <a:off x="233742" y="1672018"/>
            <a:ext cx="2529128" cy="3182752"/>
            <a:chOff x="233742" y="1672018"/>
            <a:chExt cx="2529128" cy="3182752"/>
          </a:xfrm>
        </p:grpSpPr>
        <p:pic>
          <p:nvPicPr>
            <p:cNvPr id="37" name="①グラフ画像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42" y="2127817"/>
              <a:ext cx="2529128" cy="2726953"/>
            </a:xfrm>
            <a:prstGeom prst="rect">
              <a:avLst/>
            </a:prstGeom>
          </p:spPr>
        </p:pic>
        <p:sp>
          <p:nvSpPr>
            <p:cNvPr id="294" name="①時系列の場合"/>
            <p:cNvSpPr txBox="1"/>
            <p:nvPr/>
          </p:nvSpPr>
          <p:spPr>
            <a:xfrm>
              <a:off x="510447" y="1802721"/>
              <a:ext cx="1862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①時系列の場合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4" name="ばあい"/>
            <p:cNvSpPr txBox="1"/>
            <p:nvPr/>
          </p:nvSpPr>
          <p:spPr>
            <a:xfrm>
              <a:off x="1740694" y="1672018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3" name="じけいれつ"/>
            <p:cNvSpPr txBox="1"/>
            <p:nvPr/>
          </p:nvSpPr>
          <p:spPr>
            <a:xfrm>
              <a:off x="742363" y="1672018"/>
              <a:ext cx="8791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じけいれつ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96" name="もずやん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040" y="194731"/>
            <a:ext cx="1175519" cy="1116000"/>
          </a:xfrm>
          <a:prstGeom prst="rect">
            <a:avLst/>
          </a:prstGeom>
        </p:spPr>
      </p:pic>
      <p:grpSp>
        <p:nvGrpSpPr>
          <p:cNvPr id="10" name="棒を並べる時は次のことに注意しよう！"/>
          <p:cNvGrpSpPr/>
          <p:nvPr/>
        </p:nvGrpSpPr>
        <p:grpSpPr>
          <a:xfrm>
            <a:off x="2536427" y="537197"/>
            <a:ext cx="6441267" cy="712725"/>
            <a:chOff x="2536427" y="537197"/>
            <a:chExt cx="6441267" cy="712725"/>
          </a:xfrm>
        </p:grpSpPr>
        <p:sp>
          <p:nvSpPr>
            <p:cNvPr id="63" name="棒を並べる時は次のことに注意しよう！"/>
            <p:cNvSpPr txBox="1"/>
            <p:nvPr/>
          </p:nvSpPr>
          <p:spPr>
            <a:xfrm>
              <a:off x="2536427" y="603591"/>
              <a:ext cx="6441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棒を並べる時は次のことに</a:t>
              </a:r>
              <a:r>
                <a:rPr lang="ja-JP" altLang="en-US" sz="2400" u="sng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</a:t>
              </a: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注意しよう！</a:t>
              </a:r>
              <a:endParaRPr kumimoji="1" lang="en-US" altLang="ja-JP" sz="2400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ちゅうい"/>
            <p:cNvSpPr txBox="1"/>
            <p:nvPr/>
          </p:nvSpPr>
          <p:spPr>
            <a:xfrm>
              <a:off x="6883670" y="537197"/>
              <a:ext cx="82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5" name="つぎ"/>
            <p:cNvSpPr txBox="1"/>
            <p:nvPr/>
          </p:nvSpPr>
          <p:spPr>
            <a:xfrm>
              <a:off x="4898632" y="537197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とき"/>
            <p:cNvSpPr txBox="1"/>
            <p:nvPr/>
          </p:nvSpPr>
          <p:spPr>
            <a:xfrm>
              <a:off x="4254115" y="537197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なら"/>
            <p:cNvSpPr txBox="1"/>
            <p:nvPr/>
          </p:nvSpPr>
          <p:spPr>
            <a:xfrm>
              <a:off x="3218631" y="537197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なら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ぼう"/>
            <p:cNvSpPr txBox="1"/>
            <p:nvPr/>
          </p:nvSpPr>
          <p:spPr>
            <a:xfrm>
              <a:off x="2544460" y="537197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" name="参考②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参考②"/>
            <p:cNvSpPr txBox="1"/>
            <p:nvPr/>
          </p:nvSpPr>
          <p:spPr>
            <a:xfrm>
              <a:off x="661715" y="64807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参考②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さんこう"/>
            <p:cNvSpPr txBox="1"/>
            <p:nvPr/>
          </p:nvSpPr>
          <p:spPr>
            <a:xfrm>
              <a:off x="637059" y="466826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8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6" name="次へ進む画像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17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8" name="前へ進む画像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19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ラフ②は収穫個数は同じなのに・・・"/>
          <p:cNvGrpSpPr/>
          <p:nvPr/>
        </p:nvGrpSpPr>
        <p:grpSpPr>
          <a:xfrm>
            <a:off x="5944804" y="5428900"/>
            <a:ext cx="6012000" cy="958121"/>
            <a:chOff x="6032188" y="5494598"/>
            <a:chExt cx="6012000" cy="958121"/>
          </a:xfrm>
        </p:grpSpPr>
        <p:sp>
          <p:nvSpPr>
            <p:cNvPr id="129" name="グラフ①より収穫個数がより伸びている・・・"/>
            <p:cNvSpPr txBox="1"/>
            <p:nvPr/>
          </p:nvSpPr>
          <p:spPr>
            <a:xfrm>
              <a:off x="6032188" y="6114165"/>
              <a:ext cx="60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より収穫個数がより伸びているように見える！？</a:t>
              </a:r>
              <a:endParaRPr lang="en-US" altLang="ja-JP" sz="16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しゅうかくこすう"/>
            <p:cNvSpPr txBox="1"/>
            <p:nvPr/>
          </p:nvSpPr>
          <p:spPr>
            <a:xfrm>
              <a:off x="7343480" y="5962416"/>
              <a:ext cx="11487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しゅうかくこすう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の"/>
            <p:cNvSpPr txBox="1"/>
            <p:nvPr/>
          </p:nvSpPr>
          <p:spPr>
            <a:xfrm>
              <a:off x="8958826" y="5966048"/>
              <a:ext cx="37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み"/>
            <p:cNvSpPr txBox="1"/>
            <p:nvPr/>
          </p:nvSpPr>
          <p:spPr>
            <a:xfrm>
              <a:off x="10777703" y="5965238"/>
              <a:ext cx="37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5" name="グラフ②は収穫個数は同じなのに・・・"/>
            <p:cNvSpPr txBox="1"/>
            <p:nvPr/>
          </p:nvSpPr>
          <p:spPr>
            <a:xfrm>
              <a:off x="6032188" y="5646772"/>
              <a:ext cx="3638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グラフ②は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収穫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個数は同じ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なのに</a:t>
              </a:r>
              <a:endParaRPr lang="en-US" altLang="ja-JP" sz="16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おな"/>
            <p:cNvSpPr txBox="1"/>
            <p:nvPr/>
          </p:nvSpPr>
          <p:spPr>
            <a:xfrm>
              <a:off x="8328070" y="5494598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しゅうかくこすう"/>
            <p:cNvSpPr txBox="1"/>
            <p:nvPr/>
          </p:nvSpPr>
          <p:spPr>
            <a:xfrm>
              <a:off x="7119224" y="5494598"/>
              <a:ext cx="115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しゅうかくこすう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グラフ①は普段よく見る・・・"/>
          <p:cNvGrpSpPr/>
          <p:nvPr/>
        </p:nvGrpSpPr>
        <p:grpSpPr>
          <a:xfrm>
            <a:off x="1692386" y="5476768"/>
            <a:ext cx="3852000" cy="473198"/>
            <a:chOff x="1936004" y="5540404"/>
            <a:chExt cx="3852000" cy="473198"/>
          </a:xfrm>
        </p:grpSpPr>
        <p:sp>
          <p:nvSpPr>
            <p:cNvPr id="144" name="グラフ①は普段よく見る・・・"/>
            <p:cNvSpPr txBox="1"/>
            <p:nvPr/>
          </p:nvSpPr>
          <p:spPr>
            <a:xfrm>
              <a:off x="1936004" y="5675048"/>
              <a:ext cx="385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グラフ①は普段よく見るグラフだね！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7" name="ふだん"/>
            <p:cNvSpPr txBox="1"/>
            <p:nvPr/>
          </p:nvSpPr>
          <p:spPr>
            <a:xfrm>
              <a:off x="3037810" y="5540404"/>
              <a:ext cx="6081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ふだん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8" name="み"/>
            <p:cNvSpPr txBox="1"/>
            <p:nvPr/>
          </p:nvSpPr>
          <p:spPr>
            <a:xfrm>
              <a:off x="3913108" y="5540404"/>
              <a:ext cx="37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6" name="グラフ②"/>
          <p:cNvGrpSpPr/>
          <p:nvPr/>
        </p:nvGrpSpPr>
        <p:grpSpPr>
          <a:xfrm>
            <a:off x="5951358" y="1956595"/>
            <a:ext cx="3926950" cy="3396095"/>
            <a:chOff x="6217128" y="1955611"/>
            <a:chExt cx="3926950" cy="3396095"/>
          </a:xfrm>
        </p:grpSpPr>
        <p:sp>
          <p:nvSpPr>
            <p:cNvPr id="122" name="背景"/>
            <p:cNvSpPr/>
            <p:nvPr/>
          </p:nvSpPr>
          <p:spPr>
            <a:xfrm rot="16200000">
              <a:off x="6899926" y="2076934"/>
              <a:ext cx="2804694" cy="3268809"/>
            </a:xfrm>
            <a:prstGeom prst="trapezoid">
              <a:avLst>
                <a:gd name="adj" fmla="val 28738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5" name="直線50"/>
            <p:cNvCxnSpPr/>
            <p:nvPr/>
          </p:nvCxnSpPr>
          <p:spPr>
            <a:xfrm>
              <a:off x="6670587" y="4025775"/>
              <a:ext cx="3268809" cy="3211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100"/>
            <p:cNvCxnSpPr>
              <a:endCxn id="122" idx="2"/>
            </p:cNvCxnSpPr>
            <p:nvPr/>
          </p:nvCxnSpPr>
          <p:spPr>
            <a:xfrm flipV="1">
              <a:off x="6657241" y="3711338"/>
              <a:ext cx="3279438" cy="143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150"/>
            <p:cNvCxnSpPr/>
            <p:nvPr/>
          </p:nvCxnSpPr>
          <p:spPr>
            <a:xfrm flipV="1">
              <a:off x="6655413" y="3073292"/>
              <a:ext cx="3281266" cy="3428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200"/>
            <p:cNvSpPr txBox="1"/>
            <p:nvPr/>
          </p:nvSpPr>
          <p:spPr>
            <a:xfrm>
              <a:off x="6234658" y="3025488"/>
              <a:ext cx="519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endParaRPr kumimoji="1" lang="en-US" altLang="ja-JP" sz="1000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5" name="150"/>
            <p:cNvSpPr txBox="1"/>
            <p:nvPr/>
          </p:nvSpPr>
          <p:spPr>
            <a:xfrm>
              <a:off x="6246065" y="3312379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24" name="100"/>
            <p:cNvSpPr txBox="1"/>
            <p:nvPr/>
          </p:nvSpPr>
          <p:spPr>
            <a:xfrm>
              <a:off x="6246065" y="3599270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23" name="50"/>
            <p:cNvSpPr txBox="1"/>
            <p:nvPr/>
          </p:nvSpPr>
          <p:spPr>
            <a:xfrm>
              <a:off x="6314709" y="3886160"/>
              <a:ext cx="377540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</a:t>
              </a:r>
            </a:p>
          </p:txBody>
        </p:sp>
        <p:sp>
          <p:nvSpPr>
            <p:cNvPr id="127" name="0"/>
            <p:cNvSpPr txBox="1"/>
            <p:nvPr/>
          </p:nvSpPr>
          <p:spPr>
            <a:xfrm>
              <a:off x="6380838" y="4173053"/>
              <a:ext cx="274574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90" name="(個)"/>
            <p:cNvSpPr txBox="1"/>
            <p:nvPr/>
          </p:nvSpPr>
          <p:spPr>
            <a:xfrm>
              <a:off x="6247803" y="2797980"/>
              <a:ext cx="511351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6" name="2023年"/>
            <p:cNvSpPr txBox="1"/>
            <p:nvPr/>
          </p:nvSpPr>
          <p:spPr>
            <a:xfrm>
              <a:off x="8714523" y="4987607"/>
              <a:ext cx="832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２０２３年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21" name="2023年グラフ"/>
            <p:cNvSpPr/>
            <p:nvPr/>
          </p:nvSpPr>
          <p:spPr>
            <a:xfrm>
              <a:off x="8957277" y="2779453"/>
              <a:ext cx="630000" cy="2097371"/>
            </a:xfrm>
            <a:prstGeom prst="cub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170個"/>
            <p:cNvSpPr txBox="1"/>
            <p:nvPr/>
          </p:nvSpPr>
          <p:spPr>
            <a:xfrm>
              <a:off x="8871245" y="3019306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2022年"/>
            <p:cNvSpPr txBox="1"/>
            <p:nvPr/>
          </p:nvSpPr>
          <p:spPr>
            <a:xfrm>
              <a:off x="7788036" y="4798637"/>
              <a:ext cx="82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</a:t>
              </a:r>
              <a:r>
                <a:rPr kumimoji="1" lang="en-US" altLang="ja-JP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20" name="2022年グラフ"/>
            <p:cNvSpPr/>
            <p:nvPr/>
          </p:nvSpPr>
          <p:spPr>
            <a:xfrm>
              <a:off x="8064666" y="3099843"/>
              <a:ext cx="630000" cy="15552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150個"/>
            <p:cNvSpPr txBox="1"/>
            <p:nvPr/>
          </p:nvSpPr>
          <p:spPr>
            <a:xfrm>
              <a:off x="7942835" y="3327455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2021年"/>
            <p:cNvSpPr txBox="1"/>
            <p:nvPr/>
          </p:nvSpPr>
          <p:spPr>
            <a:xfrm>
              <a:off x="6896485" y="4557550"/>
              <a:ext cx="802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２０２１年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9" name="2021年グラフ"/>
            <p:cNvSpPr/>
            <p:nvPr/>
          </p:nvSpPr>
          <p:spPr>
            <a:xfrm>
              <a:off x="7197340" y="3387522"/>
              <a:ext cx="631602" cy="105660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130個"/>
            <p:cNvSpPr txBox="1"/>
            <p:nvPr/>
          </p:nvSpPr>
          <p:spPr>
            <a:xfrm>
              <a:off x="7094089" y="3637829"/>
              <a:ext cx="6931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7" name="グラフ②フレーム"/>
            <p:cNvSpPr/>
            <p:nvPr/>
          </p:nvSpPr>
          <p:spPr>
            <a:xfrm>
              <a:off x="6217128" y="2166145"/>
              <a:ext cx="3926950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「3年間のももの収穫個数」（右）"/>
            <p:cNvSpPr txBox="1"/>
            <p:nvPr/>
          </p:nvSpPr>
          <p:spPr>
            <a:xfrm>
              <a:off x="6953392" y="2354288"/>
              <a:ext cx="1872000" cy="25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年間のももの収穫個数」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42" name="グラフ②"/>
            <p:cNvSpPr txBox="1"/>
            <p:nvPr/>
          </p:nvSpPr>
          <p:spPr>
            <a:xfrm>
              <a:off x="7770768" y="1955611"/>
              <a:ext cx="943755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グラフ②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" name="グラフ①"/>
          <p:cNvGrpSpPr/>
          <p:nvPr/>
        </p:nvGrpSpPr>
        <p:grpSpPr>
          <a:xfrm>
            <a:off x="1720297" y="1989325"/>
            <a:ext cx="3157026" cy="3399098"/>
            <a:chOff x="1703052" y="1955611"/>
            <a:chExt cx="3157026" cy="3399098"/>
          </a:xfrm>
        </p:grpSpPr>
        <p:sp>
          <p:nvSpPr>
            <p:cNvPr id="65" name="グラフ①フレーム"/>
            <p:cNvSpPr/>
            <p:nvPr/>
          </p:nvSpPr>
          <p:spPr>
            <a:xfrm>
              <a:off x="1710359" y="2169148"/>
              <a:ext cx="3149719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0" name="縦直線"/>
            <p:cNvCxnSpPr/>
            <p:nvPr/>
          </p:nvCxnSpPr>
          <p:spPr>
            <a:xfrm>
              <a:off x="2089209" y="2648135"/>
              <a:ext cx="0" cy="21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200"/>
            <p:cNvCxnSpPr/>
            <p:nvPr/>
          </p:nvCxnSpPr>
          <p:spPr>
            <a:xfrm>
              <a:off x="2095910" y="2854915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150"/>
            <p:cNvCxnSpPr/>
            <p:nvPr/>
          </p:nvCxnSpPr>
          <p:spPr>
            <a:xfrm>
              <a:off x="2095910" y="3353305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100"/>
            <p:cNvCxnSpPr/>
            <p:nvPr/>
          </p:nvCxnSpPr>
          <p:spPr>
            <a:xfrm>
              <a:off x="2095910" y="3851693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50"/>
            <p:cNvCxnSpPr/>
            <p:nvPr/>
          </p:nvCxnSpPr>
          <p:spPr>
            <a:xfrm>
              <a:off x="2095910" y="4350082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0"/>
            <p:cNvCxnSpPr/>
            <p:nvPr/>
          </p:nvCxnSpPr>
          <p:spPr>
            <a:xfrm>
              <a:off x="2095910" y="4848471"/>
              <a:ext cx="264373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200"/>
            <p:cNvSpPr txBox="1"/>
            <p:nvPr/>
          </p:nvSpPr>
          <p:spPr>
            <a:xfrm>
              <a:off x="1713531" y="2732246"/>
              <a:ext cx="4579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200</a:t>
              </a:r>
            </a:p>
          </p:txBody>
        </p:sp>
        <p:sp>
          <p:nvSpPr>
            <p:cNvPr id="55" name="150"/>
            <p:cNvSpPr txBox="1"/>
            <p:nvPr/>
          </p:nvSpPr>
          <p:spPr>
            <a:xfrm>
              <a:off x="1713534" y="3217509"/>
              <a:ext cx="4579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150</a:t>
              </a:r>
            </a:p>
          </p:txBody>
        </p:sp>
        <p:sp>
          <p:nvSpPr>
            <p:cNvPr id="57" name="100"/>
            <p:cNvSpPr txBox="1"/>
            <p:nvPr/>
          </p:nvSpPr>
          <p:spPr>
            <a:xfrm>
              <a:off x="1716365" y="3726423"/>
              <a:ext cx="429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1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100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50"/>
            <p:cNvSpPr txBox="1"/>
            <p:nvPr/>
          </p:nvSpPr>
          <p:spPr>
            <a:xfrm>
              <a:off x="1785743" y="4252392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50</a:t>
              </a:r>
            </a:p>
          </p:txBody>
        </p:sp>
        <p:sp>
          <p:nvSpPr>
            <p:cNvPr id="61" name="０"/>
            <p:cNvSpPr txBox="1"/>
            <p:nvPr/>
          </p:nvSpPr>
          <p:spPr>
            <a:xfrm>
              <a:off x="1866765" y="4699696"/>
              <a:ext cx="240341" cy="36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10" name="（個）"/>
            <p:cNvSpPr txBox="1"/>
            <p:nvPr/>
          </p:nvSpPr>
          <p:spPr>
            <a:xfrm>
              <a:off x="1703052" y="2420690"/>
              <a:ext cx="536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8" name="2023年"/>
            <p:cNvSpPr txBox="1"/>
            <p:nvPr/>
          </p:nvSpPr>
          <p:spPr>
            <a:xfrm>
              <a:off x="3892619" y="4893153"/>
              <a:ext cx="81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２０２３年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8" name="2023年グラフ"/>
            <p:cNvSpPr/>
            <p:nvPr/>
          </p:nvSpPr>
          <p:spPr>
            <a:xfrm rot="5400000">
              <a:off x="3450172" y="3741602"/>
              <a:ext cx="1682478" cy="5312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0" name="170個"/>
            <p:cNvSpPr txBox="1"/>
            <p:nvPr/>
          </p:nvSpPr>
          <p:spPr>
            <a:xfrm>
              <a:off x="3958716" y="3184216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2022年"/>
            <p:cNvSpPr txBox="1"/>
            <p:nvPr/>
          </p:nvSpPr>
          <p:spPr>
            <a:xfrm>
              <a:off x="3068965" y="4893153"/>
              <a:ext cx="810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</a:t>
              </a:r>
              <a:r>
                <a:rPr kumimoji="1" lang="en-US" altLang="ja-JP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7" name="2022年グラフ"/>
            <p:cNvSpPr/>
            <p:nvPr/>
          </p:nvSpPr>
          <p:spPr>
            <a:xfrm rot="5400000">
              <a:off x="2707154" y="3831005"/>
              <a:ext cx="1495169" cy="539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150個"/>
            <p:cNvSpPr txBox="1"/>
            <p:nvPr/>
          </p:nvSpPr>
          <p:spPr>
            <a:xfrm>
              <a:off x="3110795" y="3404247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2021年"/>
            <p:cNvSpPr txBox="1"/>
            <p:nvPr/>
          </p:nvSpPr>
          <p:spPr>
            <a:xfrm>
              <a:off x="2260447" y="4893153"/>
              <a:ext cx="795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２０２１年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6" name="2021年グラフ"/>
            <p:cNvSpPr/>
            <p:nvPr/>
          </p:nvSpPr>
          <p:spPr>
            <a:xfrm rot="5400000">
              <a:off x="1965787" y="3906754"/>
              <a:ext cx="1351595" cy="5318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130個"/>
            <p:cNvSpPr txBox="1"/>
            <p:nvPr/>
          </p:nvSpPr>
          <p:spPr>
            <a:xfrm>
              <a:off x="2312523" y="3553849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4" name="「3年間のももの収穫個数」（左）"/>
            <p:cNvSpPr txBox="1"/>
            <p:nvPr/>
          </p:nvSpPr>
          <p:spPr>
            <a:xfrm>
              <a:off x="2370220" y="2334551"/>
              <a:ext cx="18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年間のももの収穫個数」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2" name="グラフ①"/>
            <p:cNvSpPr txBox="1"/>
            <p:nvPr/>
          </p:nvSpPr>
          <p:spPr>
            <a:xfrm>
              <a:off x="2813340" y="1955611"/>
              <a:ext cx="943755" cy="307777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グラフ①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" name="次のグラフは「3年間のももの収穫個数」・・・"/>
          <p:cNvGrpSpPr/>
          <p:nvPr/>
        </p:nvGrpSpPr>
        <p:grpSpPr>
          <a:xfrm>
            <a:off x="2563616" y="1331794"/>
            <a:ext cx="7056000" cy="505323"/>
            <a:chOff x="2582057" y="1331954"/>
            <a:chExt cx="7056000" cy="505323"/>
          </a:xfrm>
        </p:grpSpPr>
        <p:sp>
          <p:nvSpPr>
            <p:cNvPr id="7" name="次のグラフは「3年間のももの収穫個数」・・・"/>
            <p:cNvSpPr txBox="1"/>
            <p:nvPr/>
          </p:nvSpPr>
          <p:spPr>
            <a:xfrm>
              <a:off x="2582057" y="1467945"/>
              <a:ext cx="705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次のグラフは「３年間のももの収穫個数」を表しているよ。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0" name="あらわ"/>
            <p:cNvSpPr txBox="1"/>
            <p:nvPr/>
          </p:nvSpPr>
          <p:spPr>
            <a:xfrm>
              <a:off x="7681274" y="1331954"/>
              <a:ext cx="504000" cy="21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9" name="しゅうかくこすう"/>
            <p:cNvSpPr txBox="1"/>
            <p:nvPr/>
          </p:nvSpPr>
          <p:spPr>
            <a:xfrm>
              <a:off x="6199600" y="1331954"/>
              <a:ext cx="12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しゅうかくこすう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7" name="ねんかん"/>
            <p:cNvSpPr txBox="1"/>
            <p:nvPr/>
          </p:nvSpPr>
          <p:spPr>
            <a:xfrm>
              <a:off x="4532172" y="1331954"/>
              <a:ext cx="7171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ねんかん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つぎ"/>
            <p:cNvSpPr txBox="1"/>
            <p:nvPr/>
          </p:nvSpPr>
          <p:spPr>
            <a:xfrm>
              <a:off x="2582150" y="1331958"/>
              <a:ext cx="4407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93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45" y="193644"/>
            <a:ext cx="1175519" cy="1116000"/>
          </a:xfrm>
          <a:prstGeom prst="rect">
            <a:avLst/>
          </a:prstGeom>
        </p:spPr>
      </p:pic>
      <p:grpSp>
        <p:nvGrpSpPr>
          <p:cNvPr id="18" name="見え方が違うグラフについて①"/>
          <p:cNvGrpSpPr/>
          <p:nvPr/>
        </p:nvGrpSpPr>
        <p:grpSpPr>
          <a:xfrm>
            <a:off x="2791685" y="526656"/>
            <a:ext cx="5497708" cy="646691"/>
            <a:chOff x="2523633" y="527743"/>
            <a:chExt cx="5497708" cy="646691"/>
          </a:xfrm>
        </p:grpSpPr>
        <p:sp>
          <p:nvSpPr>
            <p:cNvPr id="106" name="見え方の違うグラフについて①"/>
            <p:cNvSpPr txBox="1"/>
            <p:nvPr/>
          </p:nvSpPr>
          <p:spPr>
            <a:xfrm>
              <a:off x="2531327" y="622232"/>
              <a:ext cx="5490014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見え方が違うグラフについて①</a:t>
              </a:r>
              <a:endParaRPr kumimoji="1" lang="en-US" altLang="ja-JP" sz="2400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5" name="ちが"/>
            <p:cNvSpPr txBox="1"/>
            <p:nvPr/>
          </p:nvSpPr>
          <p:spPr>
            <a:xfrm>
              <a:off x="4116921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ちが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かた"/>
            <p:cNvSpPr txBox="1"/>
            <p:nvPr/>
          </p:nvSpPr>
          <p:spPr>
            <a:xfrm>
              <a:off x="3284759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3" name="み"/>
            <p:cNvSpPr txBox="1"/>
            <p:nvPr/>
          </p:nvSpPr>
          <p:spPr>
            <a:xfrm>
              <a:off x="2523633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参考③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参考③"/>
            <p:cNvSpPr txBox="1"/>
            <p:nvPr/>
          </p:nvSpPr>
          <p:spPr>
            <a:xfrm>
              <a:off x="661715" y="64807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参考③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さんこう"/>
            <p:cNvSpPr txBox="1"/>
            <p:nvPr/>
          </p:nvSpPr>
          <p:spPr>
            <a:xfrm>
              <a:off x="669717" y="499484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1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04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5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07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ラフ②はみかんが一番多いのに・・・"/>
          <p:cNvGrpSpPr/>
          <p:nvPr/>
        </p:nvGrpSpPr>
        <p:grpSpPr>
          <a:xfrm>
            <a:off x="6126209" y="5482989"/>
            <a:ext cx="3816000" cy="942685"/>
            <a:chOff x="6126209" y="5482989"/>
            <a:chExt cx="3816000" cy="942685"/>
          </a:xfrm>
        </p:grpSpPr>
        <p:sp>
          <p:nvSpPr>
            <p:cNvPr id="97" name="全部が同じ個数に見える！？"/>
            <p:cNvSpPr txBox="1"/>
            <p:nvPr/>
          </p:nvSpPr>
          <p:spPr>
            <a:xfrm>
              <a:off x="6126209" y="6087120"/>
              <a:ext cx="32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全部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が同じ個数に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見える！？</a:t>
              </a:r>
              <a:endParaRPr lang="en-US" altLang="ja-JP" sz="16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9" name="み"/>
            <p:cNvSpPr txBox="1"/>
            <p:nvPr/>
          </p:nvSpPr>
          <p:spPr>
            <a:xfrm>
              <a:off x="8071319" y="5924845"/>
              <a:ext cx="21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8" name="こすう"/>
            <p:cNvSpPr txBox="1"/>
            <p:nvPr/>
          </p:nvSpPr>
          <p:spPr>
            <a:xfrm>
              <a:off x="7277500" y="5924845"/>
              <a:ext cx="5135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こすう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7" name="おな"/>
            <p:cNvSpPr txBox="1"/>
            <p:nvPr/>
          </p:nvSpPr>
          <p:spPr>
            <a:xfrm>
              <a:off x="6889208" y="592484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6" name="ぜんぶ"/>
            <p:cNvSpPr txBox="1"/>
            <p:nvPr/>
          </p:nvSpPr>
          <p:spPr>
            <a:xfrm>
              <a:off x="6159265" y="5924845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ぜんぶ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5" name="グラフ②はみかんが一番多いのに"/>
            <p:cNvSpPr txBox="1"/>
            <p:nvPr/>
          </p:nvSpPr>
          <p:spPr>
            <a:xfrm>
              <a:off x="6126209" y="5612902"/>
              <a:ext cx="38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グラフ②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みかんが一番多いのに</a:t>
              </a:r>
              <a:endParaRPr lang="en-US" altLang="ja-JP" sz="16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おお"/>
            <p:cNvSpPr txBox="1"/>
            <p:nvPr/>
          </p:nvSpPr>
          <p:spPr>
            <a:xfrm>
              <a:off x="8816292" y="548298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いちばん"/>
            <p:cNvSpPr txBox="1"/>
            <p:nvPr/>
          </p:nvSpPr>
          <p:spPr>
            <a:xfrm>
              <a:off x="8275538" y="548298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いちばん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1" name="グラフ①は普段よく見る・・・"/>
          <p:cNvGrpSpPr/>
          <p:nvPr/>
        </p:nvGrpSpPr>
        <p:grpSpPr>
          <a:xfrm>
            <a:off x="1541879" y="5483453"/>
            <a:ext cx="3852000" cy="468003"/>
            <a:chOff x="1541879" y="5483453"/>
            <a:chExt cx="3852000" cy="468003"/>
          </a:xfrm>
        </p:grpSpPr>
        <p:sp>
          <p:nvSpPr>
            <p:cNvPr id="144" name="グラフ①は普段よく見る・・・"/>
            <p:cNvSpPr txBox="1"/>
            <p:nvPr/>
          </p:nvSpPr>
          <p:spPr>
            <a:xfrm>
              <a:off x="1541879" y="5612902"/>
              <a:ext cx="385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グラフ①は普段よく見るグラフだね！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7" name="ふだん"/>
            <p:cNvSpPr txBox="1"/>
            <p:nvPr/>
          </p:nvSpPr>
          <p:spPr>
            <a:xfrm>
              <a:off x="2624961" y="5483453"/>
              <a:ext cx="6081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ふだん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8" name="み"/>
            <p:cNvSpPr txBox="1"/>
            <p:nvPr/>
          </p:nvSpPr>
          <p:spPr>
            <a:xfrm>
              <a:off x="3479723" y="5483453"/>
              <a:ext cx="37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" name="グラフ①"/>
          <p:cNvGrpSpPr/>
          <p:nvPr/>
        </p:nvGrpSpPr>
        <p:grpSpPr>
          <a:xfrm>
            <a:off x="1717172" y="1981494"/>
            <a:ext cx="3157026" cy="3399098"/>
            <a:chOff x="1717172" y="1981494"/>
            <a:chExt cx="3157026" cy="3399098"/>
          </a:xfrm>
        </p:grpSpPr>
        <p:sp>
          <p:nvSpPr>
            <p:cNvPr id="152" name="グラフ①フレーム"/>
            <p:cNvSpPr/>
            <p:nvPr/>
          </p:nvSpPr>
          <p:spPr>
            <a:xfrm>
              <a:off x="1724479" y="2195031"/>
              <a:ext cx="3149719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200"/>
            <p:cNvSpPr txBox="1"/>
            <p:nvPr/>
          </p:nvSpPr>
          <p:spPr>
            <a:xfrm>
              <a:off x="1727651" y="2758129"/>
              <a:ext cx="4579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200</a:t>
              </a:r>
            </a:p>
          </p:txBody>
        </p:sp>
        <p:sp>
          <p:nvSpPr>
            <p:cNvPr id="140" name="150"/>
            <p:cNvSpPr txBox="1"/>
            <p:nvPr/>
          </p:nvSpPr>
          <p:spPr>
            <a:xfrm>
              <a:off x="1727654" y="3243392"/>
              <a:ext cx="4579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150</a:t>
              </a:r>
            </a:p>
          </p:txBody>
        </p:sp>
        <p:sp>
          <p:nvSpPr>
            <p:cNvPr id="141" name="100"/>
            <p:cNvSpPr txBox="1"/>
            <p:nvPr/>
          </p:nvSpPr>
          <p:spPr>
            <a:xfrm>
              <a:off x="1730485" y="3752306"/>
              <a:ext cx="429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1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100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50"/>
            <p:cNvSpPr txBox="1"/>
            <p:nvPr/>
          </p:nvSpPr>
          <p:spPr>
            <a:xfrm>
              <a:off x="1799863" y="4278275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50</a:t>
              </a:r>
            </a:p>
          </p:txBody>
        </p:sp>
        <p:sp>
          <p:nvSpPr>
            <p:cNvPr id="146" name="0"/>
            <p:cNvSpPr txBox="1"/>
            <p:nvPr/>
          </p:nvSpPr>
          <p:spPr>
            <a:xfrm>
              <a:off x="1880885" y="4725579"/>
              <a:ext cx="240341" cy="36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69" name="（個）"/>
            <p:cNvSpPr txBox="1"/>
            <p:nvPr/>
          </p:nvSpPr>
          <p:spPr>
            <a:xfrm>
              <a:off x="1717172" y="2446573"/>
              <a:ext cx="536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92" name="縦直線"/>
            <p:cNvCxnSpPr/>
            <p:nvPr/>
          </p:nvCxnSpPr>
          <p:spPr>
            <a:xfrm>
              <a:off x="2103329" y="2674018"/>
              <a:ext cx="0" cy="21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200"/>
            <p:cNvCxnSpPr/>
            <p:nvPr/>
          </p:nvCxnSpPr>
          <p:spPr>
            <a:xfrm>
              <a:off x="2110030" y="2880798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線150"/>
            <p:cNvCxnSpPr/>
            <p:nvPr/>
          </p:nvCxnSpPr>
          <p:spPr>
            <a:xfrm>
              <a:off x="2110030" y="3379188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100"/>
            <p:cNvCxnSpPr/>
            <p:nvPr/>
          </p:nvCxnSpPr>
          <p:spPr>
            <a:xfrm>
              <a:off x="2110030" y="3877576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線50"/>
            <p:cNvCxnSpPr/>
            <p:nvPr/>
          </p:nvCxnSpPr>
          <p:spPr>
            <a:xfrm>
              <a:off x="2110030" y="4375965"/>
              <a:ext cx="2643739" cy="2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0"/>
            <p:cNvCxnSpPr/>
            <p:nvPr/>
          </p:nvCxnSpPr>
          <p:spPr>
            <a:xfrm>
              <a:off x="2110030" y="4874354"/>
              <a:ext cx="264373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もも"/>
            <p:cNvSpPr txBox="1"/>
            <p:nvPr/>
          </p:nvSpPr>
          <p:spPr>
            <a:xfrm>
              <a:off x="3996892" y="4919036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もも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66" name="ももグラフ"/>
            <p:cNvSpPr/>
            <p:nvPr/>
          </p:nvSpPr>
          <p:spPr>
            <a:xfrm rot="5400000">
              <a:off x="3663130" y="3966323"/>
              <a:ext cx="1284801" cy="5312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130個"/>
            <p:cNvSpPr txBox="1"/>
            <p:nvPr/>
          </p:nvSpPr>
          <p:spPr>
            <a:xfrm>
              <a:off x="3979119" y="3592729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7" name="りんご"/>
            <p:cNvSpPr txBox="1"/>
            <p:nvPr/>
          </p:nvSpPr>
          <p:spPr>
            <a:xfrm>
              <a:off x="3095964" y="4919036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りんご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65" name="リンゴグラフ"/>
            <p:cNvSpPr/>
            <p:nvPr/>
          </p:nvSpPr>
          <p:spPr>
            <a:xfrm rot="5400000">
              <a:off x="2721274" y="3856888"/>
              <a:ext cx="1495169" cy="539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150個"/>
            <p:cNvSpPr txBox="1"/>
            <p:nvPr/>
          </p:nvSpPr>
          <p:spPr>
            <a:xfrm>
              <a:off x="3124915" y="3430130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8" name="みかん"/>
            <p:cNvSpPr txBox="1"/>
            <p:nvPr/>
          </p:nvSpPr>
          <p:spPr>
            <a:xfrm>
              <a:off x="2287446" y="4919036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みかん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64" name="みかんグラフ"/>
            <p:cNvSpPr/>
            <p:nvPr/>
          </p:nvSpPr>
          <p:spPr>
            <a:xfrm rot="5400000">
              <a:off x="1814467" y="3767198"/>
              <a:ext cx="1682475" cy="5318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170個"/>
            <p:cNvSpPr txBox="1"/>
            <p:nvPr/>
          </p:nvSpPr>
          <p:spPr>
            <a:xfrm>
              <a:off x="2321298" y="3223632"/>
              <a:ext cx="693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1" name="「果物の収穫個数」"/>
            <p:cNvSpPr txBox="1"/>
            <p:nvPr/>
          </p:nvSpPr>
          <p:spPr>
            <a:xfrm>
              <a:off x="2469861" y="2335732"/>
              <a:ext cx="17981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果物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1" name="グラフ①"/>
            <p:cNvSpPr txBox="1"/>
            <p:nvPr/>
          </p:nvSpPr>
          <p:spPr>
            <a:xfrm>
              <a:off x="2827460" y="1981494"/>
              <a:ext cx="943755" cy="307777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グラフ①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グラフ②"/>
          <p:cNvGrpSpPr/>
          <p:nvPr/>
        </p:nvGrpSpPr>
        <p:grpSpPr>
          <a:xfrm>
            <a:off x="5944804" y="1953155"/>
            <a:ext cx="3926950" cy="3396095"/>
            <a:chOff x="5944804" y="1953155"/>
            <a:chExt cx="3926950" cy="3396095"/>
          </a:xfrm>
        </p:grpSpPr>
        <p:sp>
          <p:nvSpPr>
            <p:cNvPr id="188" name="グラフ②フレーム"/>
            <p:cNvSpPr/>
            <p:nvPr/>
          </p:nvSpPr>
          <p:spPr>
            <a:xfrm>
              <a:off x="5944804" y="2163689"/>
              <a:ext cx="3926950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5" name="背景"/>
            <p:cNvSpPr/>
            <p:nvPr/>
          </p:nvSpPr>
          <p:spPr>
            <a:xfrm rot="16200000">
              <a:off x="6627602" y="2074478"/>
              <a:ext cx="2804694" cy="3268809"/>
            </a:xfrm>
            <a:prstGeom prst="trapezoid">
              <a:avLst>
                <a:gd name="adj" fmla="val 28738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9" name="直線150"/>
            <p:cNvCxnSpPr/>
            <p:nvPr/>
          </p:nvCxnSpPr>
          <p:spPr>
            <a:xfrm flipV="1">
              <a:off x="6383089" y="3070836"/>
              <a:ext cx="3281266" cy="3428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100"/>
            <p:cNvCxnSpPr>
              <a:endCxn id="195" idx="2"/>
            </p:cNvCxnSpPr>
            <p:nvPr/>
          </p:nvCxnSpPr>
          <p:spPr>
            <a:xfrm flipV="1">
              <a:off x="6384917" y="3708882"/>
              <a:ext cx="3279438" cy="143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50"/>
            <p:cNvCxnSpPr/>
            <p:nvPr/>
          </p:nvCxnSpPr>
          <p:spPr>
            <a:xfrm>
              <a:off x="6398263" y="4023319"/>
              <a:ext cx="3268809" cy="3211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200"/>
            <p:cNvSpPr txBox="1"/>
            <p:nvPr/>
          </p:nvSpPr>
          <p:spPr>
            <a:xfrm>
              <a:off x="5962334" y="3023032"/>
              <a:ext cx="519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endParaRPr kumimoji="1" lang="en-US" altLang="ja-JP" sz="1000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5" name="150"/>
            <p:cNvSpPr txBox="1"/>
            <p:nvPr/>
          </p:nvSpPr>
          <p:spPr>
            <a:xfrm>
              <a:off x="5973741" y="3309923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84" name="100"/>
            <p:cNvSpPr txBox="1"/>
            <p:nvPr/>
          </p:nvSpPr>
          <p:spPr>
            <a:xfrm>
              <a:off x="5973741" y="3596814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83" name="50"/>
            <p:cNvSpPr txBox="1"/>
            <p:nvPr/>
          </p:nvSpPr>
          <p:spPr>
            <a:xfrm>
              <a:off x="6042385" y="3883704"/>
              <a:ext cx="377540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</a:t>
              </a:r>
            </a:p>
          </p:txBody>
        </p:sp>
        <p:sp>
          <p:nvSpPr>
            <p:cNvPr id="187" name="0"/>
            <p:cNvSpPr txBox="1"/>
            <p:nvPr/>
          </p:nvSpPr>
          <p:spPr>
            <a:xfrm>
              <a:off x="6108514" y="4170597"/>
              <a:ext cx="274574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81" name="（個）"/>
            <p:cNvSpPr txBox="1"/>
            <p:nvPr/>
          </p:nvSpPr>
          <p:spPr>
            <a:xfrm>
              <a:off x="5975479" y="2795524"/>
              <a:ext cx="511351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5" name="もも"/>
            <p:cNvSpPr txBox="1"/>
            <p:nvPr/>
          </p:nvSpPr>
          <p:spPr>
            <a:xfrm>
              <a:off x="8646721" y="4969156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もも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94" name="ももグラフ"/>
            <p:cNvSpPr/>
            <p:nvPr/>
          </p:nvSpPr>
          <p:spPr>
            <a:xfrm>
              <a:off x="8717292" y="3261761"/>
              <a:ext cx="630000" cy="1618255"/>
            </a:xfrm>
            <a:prstGeom prst="cub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130個"/>
            <p:cNvSpPr txBox="1"/>
            <p:nvPr/>
          </p:nvSpPr>
          <p:spPr>
            <a:xfrm>
              <a:off x="8611800" y="3467220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4" name="りんご"/>
            <p:cNvSpPr txBox="1"/>
            <p:nvPr/>
          </p:nvSpPr>
          <p:spPr>
            <a:xfrm>
              <a:off x="7653241" y="4772974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りんご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93" name="りんごグラフ"/>
            <p:cNvSpPr/>
            <p:nvPr/>
          </p:nvSpPr>
          <p:spPr>
            <a:xfrm>
              <a:off x="7780220" y="3083715"/>
              <a:ext cx="630000" cy="1571458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150個"/>
            <p:cNvSpPr txBox="1"/>
            <p:nvPr/>
          </p:nvSpPr>
          <p:spPr>
            <a:xfrm>
              <a:off x="7670511" y="3376515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3" name="みかん"/>
            <p:cNvSpPr txBox="1"/>
            <p:nvPr/>
          </p:nvSpPr>
          <p:spPr>
            <a:xfrm>
              <a:off x="6717128" y="4557176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みかん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92" name="みかんグラフ"/>
            <p:cNvSpPr/>
            <p:nvPr/>
          </p:nvSpPr>
          <p:spPr>
            <a:xfrm>
              <a:off x="6941219" y="3029729"/>
              <a:ext cx="631602" cy="1411366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170個"/>
            <p:cNvSpPr txBox="1"/>
            <p:nvPr/>
          </p:nvSpPr>
          <p:spPr>
            <a:xfrm>
              <a:off x="6836737" y="3263311"/>
              <a:ext cx="6931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2" name="「果物の収穫個数」"/>
            <p:cNvSpPr txBox="1"/>
            <p:nvPr/>
          </p:nvSpPr>
          <p:spPr>
            <a:xfrm>
              <a:off x="6804216" y="2308736"/>
              <a:ext cx="17981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果物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80" name="グラフ②"/>
            <p:cNvSpPr txBox="1"/>
            <p:nvPr/>
          </p:nvSpPr>
          <p:spPr>
            <a:xfrm>
              <a:off x="7498444" y="1953155"/>
              <a:ext cx="943755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グラフ②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" name="次のグラフは「果物の収穫個数」・・・"/>
          <p:cNvGrpSpPr/>
          <p:nvPr/>
        </p:nvGrpSpPr>
        <p:grpSpPr>
          <a:xfrm>
            <a:off x="2815337" y="1296780"/>
            <a:ext cx="5832000" cy="507448"/>
            <a:chOff x="2582057" y="1329829"/>
            <a:chExt cx="5832000" cy="507448"/>
          </a:xfrm>
        </p:grpSpPr>
        <p:sp>
          <p:nvSpPr>
            <p:cNvPr id="7" name="次のグラフは「3年間のももの収穫個数」・・・"/>
            <p:cNvSpPr txBox="1"/>
            <p:nvPr/>
          </p:nvSpPr>
          <p:spPr>
            <a:xfrm>
              <a:off x="2582057" y="1467945"/>
              <a:ext cx="583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次のグラフは</a:t>
              </a:r>
              <a:r>
                <a:rPr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「果物の収穫個数」</a:t>
              </a:r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を表しているよ。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0" name="あらわ"/>
            <p:cNvSpPr txBox="1"/>
            <p:nvPr/>
          </p:nvSpPr>
          <p:spPr>
            <a:xfrm>
              <a:off x="6473600" y="1329829"/>
              <a:ext cx="504000" cy="21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9" name="しゅうかくこすう"/>
            <p:cNvSpPr txBox="1"/>
            <p:nvPr/>
          </p:nvSpPr>
          <p:spPr>
            <a:xfrm>
              <a:off x="5054502" y="1331958"/>
              <a:ext cx="12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しゅうかくこすう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7" name="くだもの"/>
            <p:cNvSpPr txBox="1"/>
            <p:nvPr/>
          </p:nvSpPr>
          <p:spPr>
            <a:xfrm>
              <a:off x="4252708" y="1331958"/>
              <a:ext cx="7171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くだもの</a:t>
              </a:r>
            </a:p>
          </p:txBody>
        </p:sp>
        <p:sp>
          <p:nvSpPr>
            <p:cNvPr id="156" name="つぎ"/>
            <p:cNvSpPr txBox="1"/>
            <p:nvPr/>
          </p:nvSpPr>
          <p:spPr>
            <a:xfrm>
              <a:off x="2582150" y="1331958"/>
              <a:ext cx="4407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93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45" y="193644"/>
            <a:ext cx="1175519" cy="1116000"/>
          </a:xfrm>
          <a:prstGeom prst="rect">
            <a:avLst/>
          </a:prstGeom>
        </p:spPr>
      </p:pic>
      <p:grpSp>
        <p:nvGrpSpPr>
          <p:cNvPr id="18" name="見え方が違うグラフについて②"/>
          <p:cNvGrpSpPr/>
          <p:nvPr/>
        </p:nvGrpSpPr>
        <p:grpSpPr>
          <a:xfrm>
            <a:off x="2791685" y="526656"/>
            <a:ext cx="5497708" cy="646691"/>
            <a:chOff x="2523633" y="527743"/>
            <a:chExt cx="5497708" cy="646691"/>
          </a:xfrm>
        </p:grpSpPr>
        <p:sp>
          <p:nvSpPr>
            <p:cNvPr id="106" name="見え方の違うグラフについて②"/>
            <p:cNvSpPr txBox="1"/>
            <p:nvPr/>
          </p:nvSpPr>
          <p:spPr>
            <a:xfrm>
              <a:off x="2531327" y="622232"/>
              <a:ext cx="5490014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見え方が違うグラフについて②</a:t>
              </a:r>
              <a:endParaRPr kumimoji="1" lang="en-US" altLang="ja-JP" sz="2400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5" name="ちが"/>
            <p:cNvSpPr txBox="1"/>
            <p:nvPr/>
          </p:nvSpPr>
          <p:spPr>
            <a:xfrm>
              <a:off x="4116921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ちが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かた"/>
            <p:cNvSpPr txBox="1"/>
            <p:nvPr/>
          </p:nvSpPr>
          <p:spPr>
            <a:xfrm>
              <a:off x="3284759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3" name="み"/>
            <p:cNvSpPr txBox="1"/>
            <p:nvPr/>
          </p:nvSpPr>
          <p:spPr>
            <a:xfrm>
              <a:off x="2523633" y="52774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参考③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参考③"/>
            <p:cNvSpPr txBox="1"/>
            <p:nvPr/>
          </p:nvSpPr>
          <p:spPr>
            <a:xfrm>
              <a:off x="661715" y="64807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参考③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さんこう"/>
            <p:cNvSpPr txBox="1"/>
            <p:nvPr/>
          </p:nvSpPr>
          <p:spPr>
            <a:xfrm>
              <a:off x="669717" y="499484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1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04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5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07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立体グラフの注意点"/>
          <p:cNvGrpSpPr/>
          <p:nvPr/>
        </p:nvGrpSpPr>
        <p:grpSpPr>
          <a:xfrm>
            <a:off x="1821717" y="5106937"/>
            <a:ext cx="9242140" cy="1514096"/>
            <a:chOff x="1821717" y="5106937"/>
            <a:chExt cx="9242140" cy="1514096"/>
          </a:xfrm>
        </p:grpSpPr>
        <p:sp>
          <p:nvSpPr>
            <p:cNvPr id="94" name="フレーム"/>
            <p:cNvSpPr/>
            <p:nvPr/>
          </p:nvSpPr>
          <p:spPr>
            <a:xfrm>
              <a:off x="1821717" y="5106937"/>
              <a:ext cx="9242140" cy="1514096"/>
            </a:xfrm>
            <a:prstGeom prst="rect">
              <a:avLst/>
            </a:prstGeom>
            <a:solidFill>
              <a:srgbClr val="FFDEE1">
                <a:alpha val="56078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4" name="正確な値がわからなかったり、・・・"/>
            <p:cNvSpPr txBox="1"/>
            <p:nvPr/>
          </p:nvSpPr>
          <p:spPr>
            <a:xfrm>
              <a:off x="2076327" y="6198045"/>
              <a:ext cx="5761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正確な値がわからなかったり、比較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しづらくなります。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9" name="ひかく"/>
            <p:cNvSpPr txBox="1"/>
            <p:nvPr/>
          </p:nvSpPr>
          <p:spPr>
            <a:xfrm>
              <a:off x="5297711" y="6084216"/>
              <a:ext cx="57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あたい"/>
            <p:cNvSpPr txBox="1"/>
            <p:nvPr/>
          </p:nvSpPr>
          <p:spPr>
            <a:xfrm>
              <a:off x="2761686" y="6081417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せいかく"/>
            <p:cNvSpPr txBox="1"/>
            <p:nvPr/>
          </p:nvSpPr>
          <p:spPr>
            <a:xfrm>
              <a:off x="2058129" y="6081417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立体的なグラフは、かっこよく見え・・・"/>
            <p:cNvSpPr txBox="1"/>
            <p:nvPr/>
          </p:nvSpPr>
          <p:spPr>
            <a:xfrm>
              <a:off x="2076326" y="5768271"/>
              <a:ext cx="8505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立体的なグラフは、かっこよく見えますが、手前にあるものが大きく見えてしまうので、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6" name="み"/>
            <p:cNvSpPr txBox="1"/>
            <p:nvPr/>
          </p:nvSpPr>
          <p:spPr>
            <a:xfrm>
              <a:off x="8562718" y="5642787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おお"/>
            <p:cNvSpPr txBox="1"/>
            <p:nvPr/>
          </p:nvSpPr>
          <p:spPr>
            <a:xfrm>
              <a:off x="7939608" y="564467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4" name="てまえ"/>
            <p:cNvSpPr txBox="1"/>
            <p:nvPr/>
          </p:nvSpPr>
          <p:spPr>
            <a:xfrm>
              <a:off x="6252578" y="5645774"/>
              <a:ext cx="5273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てまえ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み"/>
            <p:cNvSpPr txBox="1"/>
            <p:nvPr/>
          </p:nvSpPr>
          <p:spPr>
            <a:xfrm>
              <a:off x="4961310" y="5642787"/>
              <a:ext cx="41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2" name="りったい"/>
            <p:cNvSpPr txBox="1"/>
            <p:nvPr/>
          </p:nvSpPr>
          <p:spPr>
            <a:xfrm>
              <a:off x="2076326" y="5643206"/>
              <a:ext cx="86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りったいてき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1" name="立体グラフの注意点"/>
            <p:cNvSpPr txBox="1"/>
            <p:nvPr/>
          </p:nvSpPr>
          <p:spPr>
            <a:xfrm>
              <a:off x="2438679" y="5243290"/>
              <a:ext cx="272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立体グラフの注意点</a:t>
              </a:r>
              <a:endParaRPr kumimoji="1" lang="ja-JP" altLang="en-US" u="sng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6" name="ちゅういてん"/>
            <p:cNvSpPr txBox="1"/>
            <p:nvPr/>
          </p:nvSpPr>
          <p:spPr>
            <a:xfrm>
              <a:off x="4194484" y="5108211"/>
              <a:ext cx="90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ちゅういてん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6" name="りったい"/>
            <p:cNvSpPr txBox="1"/>
            <p:nvPr/>
          </p:nvSpPr>
          <p:spPr>
            <a:xfrm>
              <a:off x="2472277" y="513774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りったい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6" name="注意画像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5" t="13673" r="11093" b="9756"/>
            <a:stretch/>
          </p:blipFill>
          <p:spPr>
            <a:xfrm>
              <a:off x="1981318" y="5123196"/>
              <a:ext cx="496753" cy="496754"/>
            </a:xfrm>
            <a:prstGeom prst="rect">
              <a:avLst/>
            </a:prstGeom>
          </p:spPr>
        </p:pic>
      </p:grpSp>
      <p:pic>
        <p:nvPicPr>
          <p:cNvPr id="8" name="泣きもず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4" y="5285219"/>
            <a:ext cx="1292464" cy="1304657"/>
          </a:xfrm>
          <a:prstGeom prst="rect">
            <a:avLst/>
          </a:prstGeom>
        </p:spPr>
      </p:pic>
      <p:grpSp>
        <p:nvGrpSpPr>
          <p:cNvPr id="201" name="グラフ（右）"/>
          <p:cNvGrpSpPr/>
          <p:nvPr/>
        </p:nvGrpSpPr>
        <p:grpSpPr>
          <a:xfrm>
            <a:off x="6572439" y="1680583"/>
            <a:ext cx="3926950" cy="3185561"/>
            <a:chOff x="5944804" y="2163689"/>
            <a:chExt cx="3926950" cy="3185561"/>
          </a:xfrm>
        </p:grpSpPr>
        <p:sp>
          <p:nvSpPr>
            <p:cNvPr id="202" name="グラフ②フレーム"/>
            <p:cNvSpPr/>
            <p:nvPr/>
          </p:nvSpPr>
          <p:spPr>
            <a:xfrm>
              <a:off x="5944804" y="2163689"/>
              <a:ext cx="3926950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3" name="背景"/>
            <p:cNvSpPr/>
            <p:nvPr/>
          </p:nvSpPr>
          <p:spPr>
            <a:xfrm rot="16200000">
              <a:off x="6627602" y="2074478"/>
              <a:ext cx="2804694" cy="3268809"/>
            </a:xfrm>
            <a:prstGeom prst="trapezoid">
              <a:avLst>
                <a:gd name="adj" fmla="val 28738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4" name="直線150"/>
            <p:cNvCxnSpPr/>
            <p:nvPr/>
          </p:nvCxnSpPr>
          <p:spPr>
            <a:xfrm flipV="1">
              <a:off x="6383089" y="3070836"/>
              <a:ext cx="3281266" cy="3428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100"/>
            <p:cNvCxnSpPr>
              <a:endCxn id="203" idx="2"/>
            </p:cNvCxnSpPr>
            <p:nvPr/>
          </p:nvCxnSpPr>
          <p:spPr>
            <a:xfrm flipV="1">
              <a:off x="6384917" y="3708882"/>
              <a:ext cx="3279438" cy="143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50"/>
            <p:cNvCxnSpPr/>
            <p:nvPr/>
          </p:nvCxnSpPr>
          <p:spPr>
            <a:xfrm>
              <a:off x="6398263" y="4023319"/>
              <a:ext cx="3268809" cy="3211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200"/>
            <p:cNvSpPr txBox="1"/>
            <p:nvPr/>
          </p:nvSpPr>
          <p:spPr>
            <a:xfrm>
              <a:off x="5962334" y="3023032"/>
              <a:ext cx="519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endParaRPr kumimoji="1" lang="en-US" altLang="ja-JP" sz="1000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8" name="150"/>
            <p:cNvSpPr txBox="1"/>
            <p:nvPr/>
          </p:nvSpPr>
          <p:spPr>
            <a:xfrm>
              <a:off x="5973741" y="3309923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209" name="100"/>
            <p:cNvSpPr txBox="1"/>
            <p:nvPr/>
          </p:nvSpPr>
          <p:spPr>
            <a:xfrm>
              <a:off x="5973741" y="3596814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210" name="50"/>
            <p:cNvSpPr txBox="1"/>
            <p:nvPr/>
          </p:nvSpPr>
          <p:spPr>
            <a:xfrm>
              <a:off x="6042385" y="3883704"/>
              <a:ext cx="377540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</a:t>
              </a:r>
            </a:p>
          </p:txBody>
        </p:sp>
        <p:sp>
          <p:nvSpPr>
            <p:cNvPr id="211" name="0"/>
            <p:cNvSpPr txBox="1"/>
            <p:nvPr/>
          </p:nvSpPr>
          <p:spPr>
            <a:xfrm>
              <a:off x="6108514" y="4170597"/>
              <a:ext cx="274574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212" name="（個）"/>
            <p:cNvSpPr txBox="1"/>
            <p:nvPr/>
          </p:nvSpPr>
          <p:spPr>
            <a:xfrm>
              <a:off x="5975479" y="2795524"/>
              <a:ext cx="511351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3" name="もも"/>
            <p:cNvSpPr txBox="1"/>
            <p:nvPr/>
          </p:nvSpPr>
          <p:spPr>
            <a:xfrm>
              <a:off x="8646721" y="4969156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もも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14" name="ももグラフ"/>
            <p:cNvSpPr/>
            <p:nvPr/>
          </p:nvSpPr>
          <p:spPr>
            <a:xfrm>
              <a:off x="8717292" y="3261761"/>
              <a:ext cx="630000" cy="1618255"/>
            </a:xfrm>
            <a:prstGeom prst="cub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130個"/>
            <p:cNvSpPr txBox="1"/>
            <p:nvPr/>
          </p:nvSpPr>
          <p:spPr>
            <a:xfrm>
              <a:off x="8611800" y="3467220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6" name="りんご"/>
            <p:cNvSpPr txBox="1"/>
            <p:nvPr/>
          </p:nvSpPr>
          <p:spPr>
            <a:xfrm>
              <a:off x="7653241" y="4772974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りんご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17" name="りんごグラフ"/>
            <p:cNvSpPr/>
            <p:nvPr/>
          </p:nvSpPr>
          <p:spPr>
            <a:xfrm>
              <a:off x="7780220" y="3083715"/>
              <a:ext cx="630000" cy="1571458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150個"/>
            <p:cNvSpPr txBox="1"/>
            <p:nvPr/>
          </p:nvSpPr>
          <p:spPr>
            <a:xfrm>
              <a:off x="7670511" y="3376515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9" name="みかん"/>
            <p:cNvSpPr txBox="1"/>
            <p:nvPr/>
          </p:nvSpPr>
          <p:spPr>
            <a:xfrm>
              <a:off x="6717128" y="4557176"/>
              <a:ext cx="7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みかん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20" name="みかんグラフ"/>
            <p:cNvSpPr/>
            <p:nvPr/>
          </p:nvSpPr>
          <p:spPr>
            <a:xfrm>
              <a:off x="6941219" y="3029729"/>
              <a:ext cx="631602" cy="1411366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170個"/>
            <p:cNvSpPr txBox="1"/>
            <p:nvPr/>
          </p:nvSpPr>
          <p:spPr>
            <a:xfrm>
              <a:off x="6836737" y="3263311"/>
              <a:ext cx="6931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2" name="「果物の収穫個数」"/>
            <p:cNvSpPr txBox="1"/>
            <p:nvPr/>
          </p:nvSpPr>
          <p:spPr>
            <a:xfrm>
              <a:off x="6804216" y="2308736"/>
              <a:ext cx="17981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果物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5" name="グラフ（左）"/>
          <p:cNvGrpSpPr/>
          <p:nvPr/>
        </p:nvGrpSpPr>
        <p:grpSpPr>
          <a:xfrm>
            <a:off x="2000395" y="1680584"/>
            <a:ext cx="3926950" cy="3185561"/>
            <a:chOff x="6217128" y="2166145"/>
            <a:chExt cx="3926950" cy="3185561"/>
          </a:xfrm>
        </p:grpSpPr>
        <p:sp>
          <p:nvSpPr>
            <p:cNvPr id="107" name="背景"/>
            <p:cNvSpPr/>
            <p:nvPr/>
          </p:nvSpPr>
          <p:spPr>
            <a:xfrm rot="16200000">
              <a:off x="6899926" y="2076934"/>
              <a:ext cx="2804694" cy="3268809"/>
            </a:xfrm>
            <a:prstGeom prst="trapezoid">
              <a:avLst>
                <a:gd name="adj" fmla="val 28738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8" name="直線50"/>
            <p:cNvCxnSpPr/>
            <p:nvPr/>
          </p:nvCxnSpPr>
          <p:spPr>
            <a:xfrm>
              <a:off x="6670587" y="4025775"/>
              <a:ext cx="3268809" cy="32117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100"/>
            <p:cNvCxnSpPr>
              <a:endCxn id="107" idx="2"/>
            </p:cNvCxnSpPr>
            <p:nvPr/>
          </p:nvCxnSpPr>
          <p:spPr>
            <a:xfrm flipV="1">
              <a:off x="6657241" y="3711338"/>
              <a:ext cx="3279438" cy="143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150"/>
            <p:cNvCxnSpPr/>
            <p:nvPr/>
          </p:nvCxnSpPr>
          <p:spPr>
            <a:xfrm flipV="1">
              <a:off x="6655413" y="3073292"/>
              <a:ext cx="3281266" cy="3428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200"/>
            <p:cNvSpPr txBox="1"/>
            <p:nvPr/>
          </p:nvSpPr>
          <p:spPr>
            <a:xfrm>
              <a:off x="6234658" y="3025488"/>
              <a:ext cx="519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endParaRPr kumimoji="1" lang="en-US" altLang="ja-JP" sz="1000" smtClean="0">
                <a:solidFill>
                  <a:schemeClr val="tx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2" name="150"/>
            <p:cNvSpPr txBox="1"/>
            <p:nvPr/>
          </p:nvSpPr>
          <p:spPr>
            <a:xfrm>
              <a:off x="6246065" y="3312379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44" name="100"/>
            <p:cNvSpPr txBox="1"/>
            <p:nvPr/>
          </p:nvSpPr>
          <p:spPr>
            <a:xfrm>
              <a:off x="6246065" y="3599270"/>
              <a:ext cx="507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45" name="50"/>
            <p:cNvSpPr txBox="1"/>
            <p:nvPr/>
          </p:nvSpPr>
          <p:spPr>
            <a:xfrm>
              <a:off x="6314709" y="3886160"/>
              <a:ext cx="377540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50</a:t>
              </a:r>
            </a:p>
          </p:txBody>
        </p:sp>
        <p:sp>
          <p:nvSpPr>
            <p:cNvPr id="147" name="0"/>
            <p:cNvSpPr txBox="1"/>
            <p:nvPr/>
          </p:nvSpPr>
          <p:spPr>
            <a:xfrm>
              <a:off x="6380838" y="4173053"/>
              <a:ext cx="274574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smtClean="0">
                  <a:solidFill>
                    <a:schemeClr val="tx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</a:p>
          </p:txBody>
        </p:sp>
        <p:sp>
          <p:nvSpPr>
            <p:cNvPr id="148" name="(個)"/>
            <p:cNvSpPr txBox="1"/>
            <p:nvPr/>
          </p:nvSpPr>
          <p:spPr>
            <a:xfrm>
              <a:off x="6247803" y="2797980"/>
              <a:ext cx="511351" cy="22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（個）</a:t>
              </a:r>
              <a:endPara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2023年"/>
            <p:cNvSpPr txBox="1"/>
            <p:nvPr/>
          </p:nvSpPr>
          <p:spPr>
            <a:xfrm>
              <a:off x="8714523" y="4987607"/>
              <a:ext cx="832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２０２３年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51" name="2023年グラフ"/>
            <p:cNvSpPr/>
            <p:nvPr/>
          </p:nvSpPr>
          <p:spPr>
            <a:xfrm>
              <a:off x="8957277" y="2779453"/>
              <a:ext cx="630000" cy="2097371"/>
            </a:xfrm>
            <a:prstGeom prst="cub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170個"/>
            <p:cNvSpPr txBox="1"/>
            <p:nvPr/>
          </p:nvSpPr>
          <p:spPr>
            <a:xfrm>
              <a:off x="8871245" y="3019306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2022年"/>
            <p:cNvSpPr txBox="1"/>
            <p:nvPr/>
          </p:nvSpPr>
          <p:spPr>
            <a:xfrm>
              <a:off x="7788036" y="4798637"/>
              <a:ext cx="82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</a:t>
              </a:r>
              <a:r>
                <a:rPr kumimoji="1" lang="en-US" altLang="ja-JP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57" name="2022年グラフ"/>
            <p:cNvSpPr/>
            <p:nvPr/>
          </p:nvSpPr>
          <p:spPr>
            <a:xfrm>
              <a:off x="8064666" y="3099843"/>
              <a:ext cx="630000" cy="15552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150個"/>
            <p:cNvSpPr txBox="1"/>
            <p:nvPr/>
          </p:nvSpPr>
          <p:spPr>
            <a:xfrm>
              <a:off x="7942835" y="3327455"/>
              <a:ext cx="6931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0" name="2021年"/>
            <p:cNvSpPr txBox="1"/>
            <p:nvPr/>
          </p:nvSpPr>
          <p:spPr>
            <a:xfrm>
              <a:off x="6896485" y="4557550"/>
              <a:ext cx="802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２０２１年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62" name="2021年グラフ"/>
            <p:cNvSpPr/>
            <p:nvPr/>
          </p:nvSpPr>
          <p:spPr>
            <a:xfrm>
              <a:off x="7197340" y="3387522"/>
              <a:ext cx="631602" cy="105660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130個"/>
            <p:cNvSpPr txBox="1"/>
            <p:nvPr/>
          </p:nvSpPr>
          <p:spPr>
            <a:xfrm>
              <a:off x="7094089" y="3637829"/>
              <a:ext cx="6931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</a:t>
              </a:r>
              <a:r>
                <a:rPr kumimoji="1" lang="ja-JP" altLang="en-US" sz="105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</a:t>
              </a:r>
              <a:endParaRPr kumimoji="1"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グラフ（左）フレーム"/>
            <p:cNvSpPr/>
            <p:nvPr/>
          </p:nvSpPr>
          <p:spPr>
            <a:xfrm>
              <a:off x="6217128" y="2166145"/>
              <a:ext cx="3926950" cy="3185561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「3年間のももの収穫個数」"/>
            <p:cNvSpPr txBox="1"/>
            <p:nvPr/>
          </p:nvSpPr>
          <p:spPr>
            <a:xfrm>
              <a:off x="6953392" y="2354288"/>
              <a:ext cx="1872000" cy="25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</a:t>
              </a: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年間のももの収穫個数」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4" name="もずや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565" y="220788"/>
            <a:ext cx="1175519" cy="1116000"/>
          </a:xfrm>
          <a:prstGeom prst="rect">
            <a:avLst/>
          </a:prstGeom>
        </p:spPr>
      </p:pic>
      <p:grpSp>
        <p:nvGrpSpPr>
          <p:cNvPr id="7" name="見え方が違うグラフについての注意点"/>
          <p:cNvGrpSpPr/>
          <p:nvPr/>
        </p:nvGrpSpPr>
        <p:grpSpPr>
          <a:xfrm>
            <a:off x="2566181" y="563393"/>
            <a:ext cx="5996537" cy="700475"/>
            <a:chOff x="2565731" y="563393"/>
            <a:chExt cx="5801217" cy="700475"/>
          </a:xfrm>
        </p:grpSpPr>
        <p:sp>
          <p:nvSpPr>
            <p:cNvPr id="103" name="見え方が違うグラフについての注意点"/>
            <p:cNvSpPr txBox="1"/>
            <p:nvPr/>
          </p:nvSpPr>
          <p:spPr>
            <a:xfrm>
              <a:off x="2601048" y="617537"/>
              <a:ext cx="576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見え方が違うグラフについての注意点</a:t>
              </a:r>
              <a:endParaRPr kumimoji="1" lang="en-US" altLang="ja-JP" sz="24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1" name="ちゅういてん"/>
            <p:cNvSpPr txBox="1"/>
            <p:nvPr/>
          </p:nvSpPr>
          <p:spPr>
            <a:xfrm>
              <a:off x="7151764" y="563393"/>
              <a:ext cx="1201191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ちゅういてん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5" name="ちが"/>
            <p:cNvSpPr txBox="1"/>
            <p:nvPr/>
          </p:nvSpPr>
          <p:spPr>
            <a:xfrm>
              <a:off x="3932851" y="56339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ちが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かた"/>
            <p:cNvSpPr txBox="1"/>
            <p:nvPr/>
          </p:nvSpPr>
          <p:spPr>
            <a:xfrm>
              <a:off x="3228052" y="563393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3" name="み"/>
            <p:cNvSpPr txBox="1"/>
            <p:nvPr/>
          </p:nvSpPr>
          <p:spPr>
            <a:xfrm>
              <a:off x="2565731" y="564085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" name="参考③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参考③"/>
            <p:cNvSpPr txBox="1"/>
            <p:nvPr/>
          </p:nvSpPr>
          <p:spPr>
            <a:xfrm>
              <a:off x="661715" y="64807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参考③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さんこう"/>
            <p:cNvSpPr txBox="1"/>
            <p:nvPr/>
          </p:nvSpPr>
          <p:spPr>
            <a:xfrm>
              <a:off x="669717" y="499484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7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8" name="次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08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0" name="前へ進む画像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30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F02C92-47A1-9B3E-B06C-277ABD0BC95B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23999D1-BFF2-AFB6-BC1E-93CEBB4A5306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EC473C71-6BB5-2FD1-9D6F-E46B879F2A26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D2852BC-D89C-84D2-797E-DD9B6F0F6F89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5136B24-CF4D-A440-C3DB-EE35191762D7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D7BE2C5-E3F9-64E4-1F73-7CAC9327C313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2">
                <a:lumMod val="8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2E23CAF-1789-06DB-8C6F-DF3D97A077AA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9AC7662-82F0-6BDE-F382-6FCD8C7BE9BA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EF22B2E-713E-6247-BF31-07F796E1034B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AFDF9B-1F12-2AB3-5052-3D9DDC416324}"/>
              </a:ext>
            </a:extLst>
          </p:cNvPr>
          <p:cNvGrpSpPr/>
          <p:nvPr/>
        </p:nvGrpSpPr>
        <p:grpSpPr>
          <a:xfrm>
            <a:off x="-7857854" y="-11567160"/>
            <a:ext cx="23134321" cy="23134320"/>
            <a:chOff x="-2316480" y="-8016240"/>
            <a:chExt cx="16032481" cy="16032480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49C9750-C319-45E7-49E0-AB415B88B4C1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217DDEF-C7C6-4533-6653-1FBCABB2557D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6" name="画面を終了したいとき"/>
          <p:cNvGrpSpPr/>
          <p:nvPr/>
        </p:nvGrpSpPr>
        <p:grpSpPr bwMode="gray">
          <a:xfrm>
            <a:off x="12238100" y="162760"/>
            <a:ext cx="4120930" cy="2880000"/>
            <a:chOff x="11319427" y="105197"/>
            <a:chExt cx="4120930" cy="2880000"/>
          </a:xfrm>
        </p:grpSpPr>
        <p:pic>
          <p:nvPicPr>
            <p:cNvPr id="27" name="画面終了画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8" name="グループ化 27"/>
            <p:cNvGrpSpPr/>
            <p:nvPr/>
          </p:nvGrpSpPr>
          <p:grpSpPr bwMode="gray"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29" name="人物画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0" name="人物画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sp>
        <p:nvSpPr>
          <p:cNvPr id="32" name="グラコン募集要領"/>
          <p:cNvSpPr/>
          <p:nvPr/>
        </p:nvSpPr>
        <p:spPr>
          <a:xfrm>
            <a:off x="2657840" y="5160378"/>
            <a:ext cx="687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大阪府／大阪府統計グラフコンクール </a:t>
            </a:r>
            <a:r>
              <a:rPr lang="en-US" altLang="ja-JP" sz="200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(osaka.lg.jp)</a:t>
            </a:r>
            <a:endParaRPr lang="ja-JP" altLang="en-US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" name="統計グラフコンクールへ応募しよう！"/>
          <p:cNvGrpSpPr/>
          <p:nvPr/>
        </p:nvGrpSpPr>
        <p:grpSpPr>
          <a:xfrm>
            <a:off x="2244000" y="3840949"/>
            <a:ext cx="7781438" cy="1202715"/>
            <a:chOff x="2501433" y="3181350"/>
            <a:chExt cx="7781438" cy="1202715"/>
          </a:xfrm>
        </p:grpSpPr>
        <p:pic>
          <p:nvPicPr>
            <p:cNvPr id="34" name="もずやん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6012" y="3181350"/>
              <a:ext cx="1266859" cy="1202715"/>
            </a:xfrm>
            <a:prstGeom prst="rect">
              <a:avLst/>
            </a:prstGeom>
          </p:spPr>
        </p:pic>
        <p:sp>
          <p:nvSpPr>
            <p:cNvPr id="35" name="統計グラフコンクールへ応募しよう！"/>
            <p:cNvSpPr txBox="1"/>
            <p:nvPr/>
          </p:nvSpPr>
          <p:spPr>
            <a:xfrm>
              <a:off x="2515633" y="3645401"/>
              <a:ext cx="6591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統計</a:t>
              </a:r>
              <a:r>
                <a:rPr lang="ja-JP" altLang="en-US" sz="28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グラフコンクールへ応募しよう！</a:t>
              </a:r>
              <a:endParaRPr kumimoji="1" lang="en-US" altLang="ja-JP" sz="28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おうぼ"/>
            <p:cNvSpPr txBox="1"/>
            <p:nvPr/>
          </p:nvSpPr>
          <p:spPr>
            <a:xfrm>
              <a:off x="6719682" y="3567054"/>
              <a:ext cx="82515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7" name="とうけい"/>
            <p:cNvSpPr txBox="1"/>
            <p:nvPr/>
          </p:nvSpPr>
          <p:spPr>
            <a:xfrm>
              <a:off x="2501433" y="3569468"/>
              <a:ext cx="97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とうけい</a:t>
              </a: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20000" r="27333" b="22000"/>
          <a:stretch/>
        </p:blipFill>
        <p:spPr>
          <a:xfrm>
            <a:off x="9533151" y="5308488"/>
            <a:ext cx="411311" cy="504000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3771942" y="3696418"/>
            <a:ext cx="4353257" cy="529111"/>
            <a:chOff x="3421481" y="3354479"/>
            <a:chExt cx="4545333" cy="52911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3604594" y="3500924"/>
              <a:ext cx="41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例年６</a:t>
              </a:r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月頃から応募が始まるよ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3421481" y="3487590"/>
              <a:ext cx="228126" cy="3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7699776" y="3487590"/>
              <a:ext cx="267038" cy="3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とうけい"/>
            <p:cNvSpPr txBox="1"/>
            <p:nvPr/>
          </p:nvSpPr>
          <p:spPr>
            <a:xfrm>
              <a:off x="3595529" y="3354479"/>
              <a:ext cx="751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れいねん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6" name="とうけい"/>
            <p:cNvSpPr txBox="1"/>
            <p:nvPr/>
          </p:nvSpPr>
          <p:spPr>
            <a:xfrm>
              <a:off x="4418028" y="3354479"/>
              <a:ext cx="751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がつごろ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7" name="とうけい"/>
            <p:cNvSpPr txBox="1"/>
            <p:nvPr/>
          </p:nvSpPr>
          <p:spPr>
            <a:xfrm>
              <a:off x="5636761" y="3354479"/>
              <a:ext cx="64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8" name="とうけい"/>
            <p:cNvSpPr txBox="1"/>
            <p:nvPr/>
          </p:nvSpPr>
          <p:spPr>
            <a:xfrm>
              <a:off x="6478088" y="3354479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8" y="3333098"/>
            <a:ext cx="7700463" cy="2053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998" y="5886103"/>
            <a:ext cx="7699915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3750" decel="86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13750" decel="8625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13750" decel="86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13750" decel="8625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5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5183 -0.005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">
            <a:extLst>
              <a:ext uri="{FF2B5EF4-FFF2-40B4-BE49-F238E27FC236}">
                <a16:creationId xmlns:a16="http://schemas.microsoft.com/office/drawing/2014/main" id="{7332747F-40C7-43FA-837A-352DE0DD5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918167"/>
              </p:ext>
            </p:extLst>
          </p:nvPr>
        </p:nvGraphicFramePr>
        <p:xfrm>
          <a:off x="2777084" y="1377122"/>
          <a:ext cx="6471578" cy="431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グラフ囲み">
            <a:extLst>
              <a:ext uri="{FF2B5EF4-FFF2-40B4-BE49-F238E27FC236}">
                <a16:creationId xmlns:a16="http://schemas.microsoft.com/office/drawing/2014/main" id="{B49E15D7-EEFC-FC2D-8DEA-7720C3629B08}"/>
              </a:ext>
            </a:extLst>
          </p:cNvPr>
          <p:cNvSpPr/>
          <p:nvPr/>
        </p:nvSpPr>
        <p:spPr>
          <a:xfrm>
            <a:off x="2777084" y="1575941"/>
            <a:ext cx="6553952" cy="3595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" name="棒グラフの作り方"/>
          <p:cNvGrpSpPr/>
          <p:nvPr/>
        </p:nvGrpSpPr>
        <p:grpSpPr>
          <a:xfrm>
            <a:off x="6881049" y="821643"/>
            <a:ext cx="5134940" cy="1048196"/>
            <a:chOff x="6881049" y="2115597"/>
            <a:chExt cx="5134940" cy="1048196"/>
          </a:xfrm>
        </p:grpSpPr>
        <p:sp>
          <p:nvSpPr>
            <p:cNvPr id="5" name="棒グラフの作り方">
              <a:extLst>
                <a:ext uri="{FF2B5EF4-FFF2-40B4-BE49-F238E27FC236}">
                  <a16:creationId xmlns:a16="http://schemas.microsoft.com/office/drawing/2014/main" id="{3969B2D1-B6DC-4DD3-A102-E4E5F0D4DE55}"/>
                </a:ext>
              </a:extLst>
            </p:cNvPr>
            <p:cNvSpPr txBox="1"/>
            <p:nvPr/>
          </p:nvSpPr>
          <p:spPr>
            <a:xfrm>
              <a:off x="6881049" y="2332796"/>
              <a:ext cx="5134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棒グラフの作り方</a:t>
              </a:r>
              <a:endParaRPr kumimoji="1" lang="en-US" altLang="ja-JP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かた"/>
            <p:cNvSpPr txBox="1"/>
            <p:nvPr/>
          </p:nvSpPr>
          <p:spPr>
            <a:xfrm>
              <a:off x="11294353" y="2121505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かた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" name="つく"/>
            <p:cNvSpPr txBox="1"/>
            <p:nvPr/>
          </p:nvSpPr>
          <p:spPr>
            <a:xfrm>
              <a:off x="10025512" y="2115597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つく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ぼう"/>
            <p:cNvSpPr txBox="1"/>
            <p:nvPr/>
          </p:nvSpPr>
          <p:spPr>
            <a:xfrm>
              <a:off x="6993593" y="2115597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ぼう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1" name="yuuenc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4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836" y="381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4.375E-6 -0.52408 " pathEditMode="relative" rAng="0" ptsTypes="AA">
                                      <p:cBhvr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078" y="5215928"/>
            <a:ext cx="1438781" cy="1371719"/>
          </a:xfrm>
          <a:prstGeom prst="rect">
            <a:avLst/>
          </a:prstGeom>
        </p:spPr>
      </p:pic>
      <p:sp>
        <p:nvSpPr>
          <p:cNvPr id="41" name="楕円小"/>
          <p:cNvSpPr/>
          <p:nvPr/>
        </p:nvSpPr>
        <p:spPr>
          <a:xfrm>
            <a:off x="9573293" y="6091330"/>
            <a:ext cx="252000" cy="252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3" name="楕円大"/>
          <p:cNvSpPr/>
          <p:nvPr/>
        </p:nvSpPr>
        <p:spPr>
          <a:xfrm>
            <a:off x="9145613" y="5800718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914344" y="4399883"/>
            <a:ext cx="6146485" cy="2187764"/>
            <a:chOff x="2914344" y="4399883"/>
            <a:chExt cx="6146485" cy="2187764"/>
          </a:xfrm>
        </p:grpSpPr>
        <p:sp>
          <p:nvSpPr>
            <p:cNvPr id="42" name="フレーム"/>
            <p:cNvSpPr/>
            <p:nvPr/>
          </p:nvSpPr>
          <p:spPr>
            <a:xfrm>
              <a:off x="2914344" y="4399883"/>
              <a:ext cx="6146485" cy="2187764"/>
            </a:xfrm>
            <a:prstGeom prst="roundRect">
              <a:avLst>
                <a:gd name="adj" fmla="val 1428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5" name="★棒と棒の間隔はみんな同じにしよう！"/>
            <p:cNvSpPr txBox="1"/>
            <p:nvPr/>
          </p:nvSpPr>
          <p:spPr>
            <a:xfrm>
              <a:off x="3293811" y="5978292"/>
              <a:ext cx="46205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★棒と棒の間隔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は同じ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にしよう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7" name="おな"/>
            <p:cNvSpPr txBox="1"/>
            <p:nvPr/>
          </p:nvSpPr>
          <p:spPr>
            <a:xfrm>
              <a:off x="5766336" y="592690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196" name="かんかく"/>
            <p:cNvSpPr txBox="1"/>
            <p:nvPr/>
          </p:nvSpPr>
          <p:spPr>
            <a:xfrm>
              <a:off x="4845502" y="5926905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194" name="ぼう"/>
            <p:cNvSpPr txBox="1"/>
            <p:nvPr/>
          </p:nvSpPr>
          <p:spPr>
            <a:xfrm>
              <a:off x="3634019" y="592690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195" name="ぼう"/>
            <p:cNvSpPr txBox="1"/>
            <p:nvPr/>
          </p:nvSpPr>
          <p:spPr>
            <a:xfrm>
              <a:off x="4238414" y="592690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186" name="★目盛りの間隔はみんな同じにしよう！"/>
            <p:cNvSpPr txBox="1"/>
            <p:nvPr/>
          </p:nvSpPr>
          <p:spPr>
            <a:xfrm>
              <a:off x="3293811" y="5470502"/>
              <a:ext cx="4301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★目盛りの間隔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は同じ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にしよう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9" name="おな"/>
            <p:cNvSpPr txBox="1"/>
            <p:nvPr/>
          </p:nvSpPr>
          <p:spPr>
            <a:xfrm>
              <a:off x="5573028" y="542889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198" name="かんかく"/>
            <p:cNvSpPr txBox="1"/>
            <p:nvPr/>
          </p:nvSpPr>
          <p:spPr>
            <a:xfrm>
              <a:off x="4693134" y="5428891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200" name="めも"/>
            <p:cNvSpPr txBox="1"/>
            <p:nvPr/>
          </p:nvSpPr>
          <p:spPr>
            <a:xfrm>
              <a:off x="3684348" y="5428891"/>
              <a:ext cx="57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sp>
          <p:nvSpPr>
            <p:cNvPr id="184" name="★棒の幅はみんな同じにしよう！"/>
            <p:cNvSpPr txBox="1"/>
            <p:nvPr/>
          </p:nvSpPr>
          <p:spPr>
            <a:xfrm>
              <a:off x="3293811" y="4990008"/>
              <a:ext cx="37395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★棒の幅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は同じ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にしよう！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3" name="おな"/>
            <p:cNvSpPr txBox="1"/>
            <p:nvPr/>
          </p:nvSpPr>
          <p:spPr>
            <a:xfrm>
              <a:off x="4861815" y="494131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2" name="はば"/>
            <p:cNvSpPr txBox="1"/>
            <p:nvPr/>
          </p:nvSpPr>
          <p:spPr>
            <a:xfrm>
              <a:off x="4241757" y="494131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1" name="ぼう"/>
            <p:cNvSpPr txBox="1"/>
            <p:nvPr/>
          </p:nvSpPr>
          <p:spPr>
            <a:xfrm>
              <a:off x="3629835" y="494131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43" name="★棒は必ず0(ゼロ)から書き始めよう！"/>
            <p:cNvSpPr txBox="1"/>
            <p:nvPr/>
          </p:nvSpPr>
          <p:spPr>
            <a:xfrm>
              <a:off x="3293811" y="4567864"/>
              <a:ext cx="5457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★棒は必ず０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ゼロ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から書き始めよう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0" name="はじ"/>
            <p:cNvSpPr txBox="1"/>
            <p:nvPr/>
          </p:nvSpPr>
          <p:spPr>
            <a:xfrm>
              <a:off x="7153348" y="4460083"/>
              <a:ext cx="4421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</a:p>
          </p:txBody>
        </p:sp>
        <p:sp>
          <p:nvSpPr>
            <p:cNvPr id="189" name="か"/>
            <p:cNvSpPr txBox="1"/>
            <p:nvPr/>
          </p:nvSpPr>
          <p:spPr>
            <a:xfrm>
              <a:off x="6619665" y="4460083"/>
              <a:ext cx="2947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  <p:sp>
          <p:nvSpPr>
            <p:cNvPr id="188" name="かなら"/>
            <p:cNvSpPr txBox="1"/>
            <p:nvPr/>
          </p:nvSpPr>
          <p:spPr>
            <a:xfrm>
              <a:off x="4155609" y="4460083"/>
              <a:ext cx="5704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かなら</a:t>
              </a:r>
            </a:p>
          </p:txBody>
        </p:sp>
        <p:sp>
          <p:nvSpPr>
            <p:cNvPr id="187" name="ぼう"/>
            <p:cNvSpPr txBox="1"/>
            <p:nvPr/>
          </p:nvSpPr>
          <p:spPr>
            <a:xfrm>
              <a:off x="3638388" y="4460083"/>
              <a:ext cx="4421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</p:grpSp>
      <p:sp>
        <p:nvSpPr>
          <p:cNvPr id="164" name="棒グラフを作る時のポイント"/>
          <p:cNvSpPr txBox="1"/>
          <p:nvPr/>
        </p:nvSpPr>
        <p:spPr>
          <a:xfrm>
            <a:off x="3005304" y="3811882"/>
            <a:ext cx="546464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24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棒グラフを作る時のポイント</a:t>
            </a:r>
          </a:p>
        </p:txBody>
      </p:sp>
      <p:sp>
        <p:nvSpPr>
          <p:cNvPr id="172" name="とき"/>
          <p:cNvSpPr txBox="1"/>
          <p:nvPr/>
        </p:nvSpPr>
        <p:spPr>
          <a:xfrm>
            <a:off x="5956417" y="3681396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</a:p>
        </p:txBody>
      </p:sp>
      <p:sp>
        <p:nvSpPr>
          <p:cNvPr id="171" name="つく"/>
          <p:cNvSpPr txBox="1"/>
          <p:nvPr/>
        </p:nvSpPr>
        <p:spPr>
          <a:xfrm>
            <a:off x="5121368" y="3681396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</a:t>
            </a:r>
          </a:p>
        </p:txBody>
      </p:sp>
      <p:sp>
        <p:nvSpPr>
          <p:cNvPr id="165" name="ぼう"/>
          <p:cNvSpPr txBox="1"/>
          <p:nvPr/>
        </p:nvSpPr>
        <p:spPr>
          <a:xfrm>
            <a:off x="3018182" y="3681396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ぼう</a:t>
            </a:r>
          </a:p>
        </p:txBody>
      </p:sp>
      <p:pic>
        <p:nvPicPr>
          <p:cNvPr id="39" name="ポイント画像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379">
            <a:off x="1840306" y="3530232"/>
            <a:ext cx="1075411" cy="1075411"/>
          </a:xfrm>
          <a:prstGeom prst="rect">
            <a:avLst/>
          </a:prstGeom>
        </p:spPr>
      </p:pic>
      <p:sp>
        <p:nvSpPr>
          <p:cNvPr id="86" name="など"/>
          <p:cNvSpPr txBox="1"/>
          <p:nvPr/>
        </p:nvSpPr>
        <p:spPr>
          <a:xfrm>
            <a:off x="10709378" y="2793786"/>
            <a:ext cx="6061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lang="ja-JP" altLang="en-US" sz="16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lang="en-US" altLang="ja-JP" sz="1600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5" name="・スポーツチームの優勝回数"/>
          <p:cNvSpPr txBox="1"/>
          <p:nvPr/>
        </p:nvSpPr>
        <p:spPr>
          <a:xfrm>
            <a:off x="7528946" y="2777871"/>
            <a:ext cx="3195881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lang="ja-JP" altLang="en-US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スポーツチームの優勝</a:t>
            </a:r>
            <a:r>
              <a:rPr lang="ja-JP" altLang="en-US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回数</a:t>
            </a:r>
            <a:endParaRPr lang="en-US" altLang="ja-JP" sz="1600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0" name="ゆうしょうかいすう"/>
          <p:cNvSpPr txBox="1"/>
          <p:nvPr/>
        </p:nvSpPr>
        <p:spPr>
          <a:xfrm>
            <a:off x="9496222" y="2703889"/>
            <a:ext cx="12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ゆうしょうかいすう</a:t>
            </a:r>
          </a:p>
        </p:txBody>
      </p:sp>
      <p:sp>
        <p:nvSpPr>
          <p:cNvPr id="84" name="・公園で見つけた虫の数"/>
          <p:cNvSpPr txBox="1"/>
          <p:nvPr/>
        </p:nvSpPr>
        <p:spPr>
          <a:xfrm>
            <a:off x="4656087" y="2777871"/>
            <a:ext cx="2911707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lang="ja-JP" altLang="en-US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・公園で見つけた虫の数</a:t>
            </a:r>
            <a:endParaRPr lang="en-US" altLang="ja-JP" sz="1600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9" name="かず"/>
          <p:cNvSpPr txBox="1"/>
          <p:nvPr/>
        </p:nvSpPr>
        <p:spPr>
          <a:xfrm>
            <a:off x="7091623" y="2703889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かず</a:t>
            </a:r>
          </a:p>
        </p:txBody>
      </p:sp>
      <p:sp>
        <p:nvSpPr>
          <p:cNvPr id="178" name="むし"/>
          <p:cNvSpPr txBox="1"/>
          <p:nvPr/>
        </p:nvSpPr>
        <p:spPr>
          <a:xfrm>
            <a:off x="6629225" y="2703889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むし</a:t>
            </a:r>
          </a:p>
        </p:txBody>
      </p:sp>
      <p:sp>
        <p:nvSpPr>
          <p:cNvPr id="177" name="み"/>
          <p:cNvSpPr txBox="1"/>
          <p:nvPr/>
        </p:nvSpPr>
        <p:spPr>
          <a:xfrm>
            <a:off x="5660136" y="2703889"/>
            <a:ext cx="28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6" name="こうえん"/>
          <p:cNvSpPr txBox="1"/>
          <p:nvPr/>
        </p:nvSpPr>
        <p:spPr>
          <a:xfrm>
            <a:off x="4803642" y="2703889"/>
            <a:ext cx="6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こうえん</a:t>
            </a:r>
          </a:p>
        </p:txBody>
      </p:sp>
      <p:sp>
        <p:nvSpPr>
          <p:cNvPr id="34" name="・アンケート結果の項目ごとの人数"/>
          <p:cNvSpPr txBox="1"/>
          <p:nvPr/>
        </p:nvSpPr>
        <p:spPr>
          <a:xfrm>
            <a:off x="827820" y="2777871"/>
            <a:ext cx="380698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lang="ja-JP" altLang="en-US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アンケート結果の項目ごとの</a:t>
            </a:r>
            <a:r>
              <a:rPr lang="ja-JP" altLang="en-US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人数</a:t>
            </a:r>
            <a:endParaRPr lang="en-US" altLang="ja-JP" sz="1600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5" name="にんずう"/>
          <p:cNvSpPr txBox="1"/>
          <p:nvPr/>
        </p:nvSpPr>
        <p:spPr>
          <a:xfrm>
            <a:off x="3927747" y="2703889"/>
            <a:ext cx="6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にんずう</a:t>
            </a:r>
          </a:p>
        </p:txBody>
      </p:sp>
      <p:sp>
        <p:nvSpPr>
          <p:cNvPr id="174" name="こうもく"/>
          <p:cNvSpPr txBox="1"/>
          <p:nvPr/>
        </p:nvSpPr>
        <p:spPr>
          <a:xfrm>
            <a:off x="2758908" y="2703889"/>
            <a:ext cx="6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こうもく</a:t>
            </a:r>
          </a:p>
        </p:txBody>
      </p:sp>
      <p:sp>
        <p:nvSpPr>
          <p:cNvPr id="173" name="けっか"/>
          <p:cNvSpPr txBox="1"/>
          <p:nvPr/>
        </p:nvSpPr>
        <p:spPr>
          <a:xfrm>
            <a:off x="2051010" y="2703889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けっか</a:t>
            </a:r>
          </a:p>
        </p:txBody>
      </p:sp>
      <p:sp>
        <p:nvSpPr>
          <p:cNvPr id="36" name="フレーム"/>
          <p:cNvSpPr/>
          <p:nvPr/>
        </p:nvSpPr>
        <p:spPr>
          <a:xfrm>
            <a:off x="781326" y="2491227"/>
            <a:ext cx="10629349" cy="8562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5" name="使用例"/>
          <p:cNvSpPr txBox="1"/>
          <p:nvPr/>
        </p:nvSpPr>
        <p:spPr>
          <a:xfrm>
            <a:off x="5189511" y="2264427"/>
            <a:ext cx="18129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 defTabSz="914377"/>
            <a:r>
              <a:rPr lang="en-US" altLang="ja-JP" sz="22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2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 用 例</a:t>
            </a:r>
            <a:r>
              <a:rPr lang="en-US" altLang="ja-JP" sz="22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200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1" name="しようれい"/>
          <p:cNvSpPr txBox="1"/>
          <p:nvPr/>
        </p:nvSpPr>
        <p:spPr>
          <a:xfrm>
            <a:off x="5412000" y="2132824"/>
            <a:ext cx="13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しようれい</a:t>
            </a:r>
          </a:p>
        </p:txBody>
      </p:sp>
      <p:grpSp>
        <p:nvGrpSpPr>
          <p:cNvPr id="28" name="棒の高さで数量の・・・"/>
          <p:cNvGrpSpPr/>
          <p:nvPr/>
        </p:nvGrpSpPr>
        <p:grpSpPr>
          <a:xfrm>
            <a:off x="2448924" y="1508644"/>
            <a:ext cx="7581017" cy="598311"/>
            <a:chOff x="1764657" y="1725769"/>
            <a:chExt cx="7581017" cy="598310"/>
          </a:xfrm>
        </p:grpSpPr>
        <p:sp>
          <p:nvSpPr>
            <p:cNvPr id="8" name="棒の高さで数量の大小を・・・"/>
            <p:cNvSpPr txBox="1"/>
            <p:nvPr/>
          </p:nvSpPr>
          <p:spPr>
            <a:xfrm>
              <a:off x="1764657" y="1862415"/>
              <a:ext cx="758101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の高さで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数量の大小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を比べるグラフ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です。</a:t>
              </a:r>
            </a:p>
          </p:txBody>
        </p:sp>
        <p:sp>
          <p:nvSpPr>
            <p:cNvPr id="13" name="くら"/>
            <p:cNvSpPr txBox="1"/>
            <p:nvPr/>
          </p:nvSpPr>
          <p:spPr>
            <a:xfrm>
              <a:off x="5942254" y="1725769"/>
              <a:ext cx="471662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くら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だいしょう"/>
            <p:cNvSpPr txBox="1"/>
            <p:nvPr/>
          </p:nvSpPr>
          <p:spPr>
            <a:xfrm>
              <a:off x="4789842" y="1725769"/>
              <a:ext cx="9252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だいしょう</a:t>
              </a:r>
            </a:p>
          </p:txBody>
        </p:sp>
        <p:sp>
          <p:nvSpPr>
            <p:cNvPr id="11" name="すうりょう"/>
            <p:cNvSpPr txBox="1"/>
            <p:nvPr/>
          </p:nvSpPr>
          <p:spPr>
            <a:xfrm>
              <a:off x="3664200" y="1725769"/>
              <a:ext cx="9252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すうりょう</a:t>
              </a:r>
            </a:p>
          </p:txBody>
        </p:sp>
        <p:sp>
          <p:nvSpPr>
            <p:cNvPr id="10" name="たか"/>
            <p:cNvSpPr txBox="1"/>
            <p:nvPr/>
          </p:nvSpPr>
          <p:spPr>
            <a:xfrm>
              <a:off x="2538556" y="1725769"/>
              <a:ext cx="46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たか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ぼう"/>
            <p:cNvSpPr txBox="1"/>
            <p:nvPr/>
          </p:nvSpPr>
          <p:spPr>
            <a:xfrm>
              <a:off x="1790416" y="1725769"/>
              <a:ext cx="46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</p:grpSp>
      <p:cxnSp>
        <p:nvCxnSpPr>
          <p:cNvPr id="17" name="矢印"/>
          <p:cNvCxnSpPr/>
          <p:nvPr/>
        </p:nvCxnSpPr>
        <p:spPr>
          <a:xfrm>
            <a:off x="1921783" y="1401930"/>
            <a:ext cx="499947" cy="499419"/>
          </a:xfrm>
          <a:prstGeom prst="bentConnector3">
            <a:avLst>
              <a:gd name="adj1" fmla="val 10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棒グラフ"/>
          <p:cNvGrpSpPr/>
          <p:nvPr/>
        </p:nvGrpSpPr>
        <p:grpSpPr>
          <a:xfrm>
            <a:off x="669703" y="475533"/>
            <a:ext cx="2975020" cy="913537"/>
            <a:chOff x="669703" y="475533"/>
            <a:chExt cx="2975020" cy="913537"/>
          </a:xfrm>
        </p:grpSpPr>
        <p:sp>
          <p:nvSpPr>
            <p:cNvPr id="2" name="フレーム"/>
            <p:cNvSpPr/>
            <p:nvPr/>
          </p:nvSpPr>
          <p:spPr>
            <a:xfrm>
              <a:off x="669703" y="475533"/>
              <a:ext cx="2975020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 sz="4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" name="ぼう"/>
            <p:cNvSpPr txBox="1"/>
            <p:nvPr/>
          </p:nvSpPr>
          <p:spPr>
            <a:xfrm>
              <a:off x="1101143" y="558707"/>
              <a:ext cx="61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3" name="棒グラフ"/>
            <p:cNvSpPr txBox="1"/>
            <p:nvPr/>
          </p:nvSpPr>
          <p:spPr>
            <a:xfrm>
              <a:off x="1126901" y="712596"/>
              <a:ext cx="2170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2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棒グラフ</a:t>
              </a:r>
            </a:p>
          </p:txBody>
        </p:sp>
      </p:grpSp>
      <p:sp>
        <p:nvSpPr>
          <p:cNvPr id="79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0" name="次へ進む画像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81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前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83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222823" y="4941311"/>
            <a:ext cx="55287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222823" y="5442792"/>
            <a:ext cx="3820567" cy="0"/>
          </a:xfrm>
          <a:prstGeom prst="line">
            <a:avLst/>
          </a:prstGeom>
          <a:ln w="38100">
            <a:solidFill>
              <a:srgbClr val="D86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222823" y="5925472"/>
            <a:ext cx="4354860" cy="11255"/>
          </a:xfrm>
          <a:prstGeom prst="line">
            <a:avLst/>
          </a:prstGeom>
          <a:ln w="38100">
            <a:solidFill>
              <a:srgbClr val="62B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3222823" y="6451141"/>
            <a:ext cx="4647147" cy="762"/>
          </a:xfrm>
          <a:prstGeom prst="line">
            <a:avLst/>
          </a:prstGeom>
          <a:ln w="38100">
            <a:solidFill>
              <a:srgbClr val="AD8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8001" y="4499243"/>
            <a:ext cx="639818" cy="612000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5050" y="4995467"/>
            <a:ext cx="639818" cy="612000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2615" y="5478904"/>
            <a:ext cx="639818" cy="612000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5050" y="5990745"/>
            <a:ext cx="63981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黒板画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4" y="2643901"/>
            <a:ext cx="8111792" cy="3536967"/>
          </a:xfrm>
          <a:prstGeom prst="rect">
            <a:avLst/>
          </a:prstGeom>
        </p:spPr>
      </p:pic>
      <p:grpSp>
        <p:nvGrpSpPr>
          <p:cNvPr id="50" name="赤色"/>
          <p:cNvGrpSpPr/>
          <p:nvPr/>
        </p:nvGrpSpPr>
        <p:grpSpPr>
          <a:xfrm>
            <a:off x="2735724" y="4262409"/>
            <a:ext cx="1909144" cy="1094232"/>
            <a:chOff x="2735724" y="4262409"/>
            <a:chExt cx="1909144" cy="1094232"/>
          </a:xfrm>
        </p:grpSpPr>
        <p:sp>
          <p:nvSpPr>
            <p:cNvPr id="12" name="赤フレーム"/>
            <p:cNvSpPr/>
            <p:nvPr/>
          </p:nvSpPr>
          <p:spPr>
            <a:xfrm>
              <a:off x="2735724" y="4278433"/>
              <a:ext cx="1860383" cy="106894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（6人）"/>
            <p:cNvSpPr txBox="1"/>
            <p:nvPr/>
          </p:nvSpPr>
          <p:spPr>
            <a:xfrm>
              <a:off x="3852868" y="5048864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６人</a:t>
              </a:r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0" name="正画像②（赤色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8800" y="4877812"/>
              <a:ext cx="384081" cy="30483"/>
            </a:xfrm>
            <a:prstGeom prst="rect">
              <a:avLst/>
            </a:prstGeom>
          </p:spPr>
        </p:pic>
        <p:pic>
          <p:nvPicPr>
            <p:cNvPr id="18" name="正画像①（赤色）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8010" y="4861408"/>
              <a:ext cx="396274" cy="323116"/>
            </a:xfrm>
            <a:prstGeom prst="rect">
              <a:avLst/>
            </a:prstGeom>
          </p:spPr>
        </p:pic>
        <p:sp>
          <p:nvSpPr>
            <p:cNvPr id="15" name="赤丸"/>
            <p:cNvSpPr/>
            <p:nvPr/>
          </p:nvSpPr>
          <p:spPr>
            <a:xfrm>
              <a:off x="3981818" y="4383826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" name="赤色"/>
            <p:cNvSpPr txBox="1"/>
            <p:nvPr/>
          </p:nvSpPr>
          <p:spPr>
            <a:xfrm>
              <a:off x="3198994" y="4381465"/>
              <a:ext cx="730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37" name="あかいろ"/>
            <p:cNvSpPr txBox="1"/>
            <p:nvPr/>
          </p:nvSpPr>
          <p:spPr>
            <a:xfrm>
              <a:off x="3196580" y="4262409"/>
              <a:ext cx="754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</p:grpSp>
      <p:grpSp>
        <p:nvGrpSpPr>
          <p:cNvPr id="46" name="青色"/>
          <p:cNvGrpSpPr/>
          <p:nvPr/>
        </p:nvGrpSpPr>
        <p:grpSpPr>
          <a:xfrm>
            <a:off x="5174899" y="4283179"/>
            <a:ext cx="1874193" cy="1084462"/>
            <a:chOff x="5174899" y="4283179"/>
            <a:chExt cx="1874193" cy="1084462"/>
          </a:xfrm>
        </p:grpSpPr>
        <p:sp>
          <p:nvSpPr>
            <p:cNvPr id="13" name="青フレーム"/>
            <p:cNvSpPr/>
            <p:nvPr/>
          </p:nvSpPr>
          <p:spPr>
            <a:xfrm>
              <a:off x="5174899" y="4294457"/>
              <a:ext cx="1860383" cy="106894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7" name="（5人）"/>
            <p:cNvSpPr txBox="1"/>
            <p:nvPr/>
          </p:nvSpPr>
          <p:spPr>
            <a:xfrm>
              <a:off x="6257092" y="5059864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５人</a:t>
              </a:r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9" name="正画像（青色）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4037" y="4877327"/>
              <a:ext cx="396274" cy="323116"/>
            </a:xfrm>
            <a:prstGeom prst="rect">
              <a:avLst/>
            </a:prstGeom>
          </p:spPr>
        </p:pic>
        <p:sp>
          <p:nvSpPr>
            <p:cNvPr id="23" name="青丸"/>
            <p:cNvSpPr/>
            <p:nvPr/>
          </p:nvSpPr>
          <p:spPr>
            <a:xfrm>
              <a:off x="6375776" y="4399850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" name="青色"/>
            <p:cNvSpPr txBox="1"/>
            <p:nvPr/>
          </p:nvSpPr>
          <p:spPr>
            <a:xfrm>
              <a:off x="5574037" y="4404999"/>
              <a:ext cx="730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38" name="あおいろ"/>
            <p:cNvSpPr txBox="1"/>
            <p:nvPr/>
          </p:nvSpPr>
          <p:spPr>
            <a:xfrm>
              <a:off x="5559332" y="4283179"/>
              <a:ext cx="754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</p:grpSp>
      <p:grpSp>
        <p:nvGrpSpPr>
          <p:cNvPr id="45" name="黄色"/>
          <p:cNvGrpSpPr/>
          <p:nvPr/>
        </p:nvGrpSpPr>
        <p:grpSpPr>
          <a:xfrm>
            <a:off x="7579123" y="4278433"/>
            <a:ext cx="1877154" cy="1090670"/>
            <a:chOff x="7579123" y="4278433"/>
            <a:chExt cx="1877154" cy="1090670"/>
          </a:xfrm>
        </p:grpSpPr>
        <p:sp>
          <p:nvSpPr>
            <p:cNvPr id="14" name="黄色フレーム"/>
            <p:cNvSpPr/>
            <p:nvPr/>
          </p:nvSpPr>
          <p:spPr>
            <a:xfrm>
              <a:off x="7579123" y="4294457"/>
              <a:ext cx="1860383" cy="10689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" name="（4人）"/>
            <p:cNvSpPr txBox="1"/>
            <p:nvPr/>
          </p:nvSpPr>
          <p:spPr>
            <a:xfrm>
              <a:off x="8664277" y="5061326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４人</a:t>
              </a:r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" name="正画像（黄色）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3253" y="4877327"/>
              <a:ext cx="384081" cy="323116"/>
            </a:xfrm>
            <a:prstGeom prst="rect">
              <a:avLst/>
            </a:prstGeom>
          </p:spPr>
        </p:pic>
        <p:sp>
          <p:nvSpPr>
            <p:cNvPr id="25" name="黄色丸"/>
            <p:cNvSpPr/>
            <p:nvPr/>
          </p:nvSpPr>
          <p:spPr>
            <a:xfrm>
              <a:off x="8819516" y="4399850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4" name="黄色"/>
            <p:cNvSpPr txBox="1"/>
            <p:nvPr/>
          </p:nvSpPr>
          <p:spPr>
            <a:xfrm>
              <a:off x="7950116" y="4409873"/>
              <a:ext cx="730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39" name="きいろ"/>
            <p:cNvSpPr txBox="1"/>
            <p:nvPr/>
          </p:nvSpPr>
          <p:spPr>
            <a:xfrm>
              <a:off x="7973253" y="4278433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</p:grpSp>
      <p:grpSp>
        <p:nvGrpSpPr>
          <p:cNvPr id="54" name="どの色が好きかを聞いた結果"/>
          <p:cNvGrpSpPr/>
          <p:nvPr/>
        </p:nvGrpSpPr>
        <p:grpSpPr>
          <a:xfrm>
            <a:off x="4210266" y="3555700"/>
            <a:ext cx="3771468" cy="502773"/>
            <a:chOff x="4210266" y="3555700"/>
            <a:chExt cx="3771468" cy="502773"/>
          </a:xfrm>
        </p:grpSpPr>
        <p:sp>
          <p:nvSpPr>
            <p:cNvPr id="11" name="どの色が好きかを聞いた結果"/>
            <p:cNvSpPr txBox="1"/>
            <p:nvPr/>
          </p:nvSpPr>
          <p:spPr>
            <a:xfrm>
              <a:off x="4210266" y="3689141"/>
              <a:ext cx="377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どの色が好きかを聞いた結果</a:t>
              </a:r>
            </a:p>
          </p:txBody>
        </p:sp>
        <p:sp>
          <p:nvSpPr>
            <p:cNvPr id="36" name="けっか"/>
            <p:cNvSpPr txBox="1"/>
            <p:nvPr/>
          </p:nvSpPr>
          <p:spPr>
            <a:xfrm>
              <a:off x="7299174" y="3562305"/>
              <a:ext cx="64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</a:t>
              </a:r>
            </a:p>
          </p:txBody>
        </p:sp>
        <p:sp>
          <p:nvSpPr>
            <p:cNvPr id="35" name="き"/>
            <p:cNvSpPr txBox="1"/>
            <p:nvPr/>
          </p:nvSpPr>
          <p:spPr>
            <a:xfrm>
              <a:off x="6501706" y="3555700"/>
              <a:ext cx="28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</a:p>
          </p:txBody>
        </p:sp>
        <p:sp>
          <p:nvSpPr>
            <p:cNvPr id="34" name="す"/>
            <p:cNvSpPr txBox="1"/>
            <p:nvPr/>
          </p:nvSpPr>
          <p:spPr>
            <a:xfrm>
              <a:off x="5382501" y="3559632"/>
              <a:ext cx="28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</a:t>
              </a:r>
            </a:p>
          </p:txBody>
        </p:sp>
        <p:sp>
          <p:nvSpPr>
            <p:cNvPr id="33" name="いろ"/>
            <p:cNvSpPr txBox="1"/>
            <p:nvPr/>
          </p:nvSpPr>
          <p:spPr>
            <a:xfrm>
              <a:off x="4756471" y="3560066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いろ</a:t>
              </a:r>
            </a:p>
          </p:txBody>
        </p:sp>
      </p:grpSp>
      <p:grpSp>
        <p:nvGrpSpPr>
          <p:cNvPr id="44" name="1組のみんな15人に・・・"/>
          <p:cNvGrpSpPr/>
          <p:nvPr/>
        </p:nvGrpSpPr>
        <p:grpSpPr>
          <a:xfrm>
            <a:off x="2910619" y="3043172"/>
            <a:ext cx="6370762" cy="518335"/>
            <a:chOff x="2910619" y="3043172"/>
            <a:chExt cx="6370762" cy="518335"/>
          </a:xfrm>
        </p:grpSpPr>
        <p:sp>
          <p:nvSpPr>
            <p:cNvPr id="8" name="１組のみんな15人に・・・"/>
            <p:cNvSpPr txBox="1"/>
            <p:nvPr/>
          </p:nvSpPr>
          <p:spPr>
            <a:xfrm>
              <a:off x="2910619" y="3192175"/>
              <a:ext cx="6370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</a:t>
              </a:r>
              <a:r>
                <a:rPr lang="ja-JP" altLang="en-US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のみんな</a:t>
              </a:r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１５人に「赤色　」「青色　」</a:t>
              </a:r>
              <a:r>
                <a:rPr lang="en-US" altLang="ja-JP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｢</a:t>
              </a:r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</a:t>
              </a:r>
              <a:r>
                <a:rPr lang="en-US" altLang="ja-JP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｣</a:t>
              </a:r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黄色丸"/>
            <p:cNvSpPr/>
            <p:nvPr/>
          </p:nvSpPr>
          <p:spPr>
            <a:xfrm>
              <a:off x="8818694" y="3249668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2" name="きいろ"/>
            <p:cNvSpPr txBox="1"/>
            <p:nvPr/>
          </p:nvSpPr>
          <p:spPr>
            <a:xfrm>
              <a:off x="8151616" y="3043172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9" name="青丸"/>
            <p:cNvSpPr/>
            <p:nvPr/>
          </p:nvSpPr>
          <p:spPr>
            <a:xfrm>
              <a:off x="7642826" y="3249668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1" name="あおいろ"/>
            <p:cNvSpPr txBox="1"/>
            <p:nvPr/>
          </p:nvSpPr>
          <p:spPr>
            <a:xfrm>
              <a:off x="6983021" y="3043172"/>
              <a:ext cx="754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7" name="赤丸"/>
            <p:cNvSpPr/>
            <p:nvPr/>
          </p:nvSpPr>
          <p:spPr>
            <a:xfrm>
              <a:off x="6466958" y="3249668"/>
              <a:ext cx="252000" cy="25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あかいろ"/>
            <p:cNvSpPr txBox="1"/>
            <p:nvPr/>
          </p:nvSpPr>
          <p:spPr>
            <a:xfrm>
              <a:off x="5767982" y="3043172"/>
              <a:ext cx="754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sp>
          <p:nvSpPr>
            <p:cNvPr id="29" name="にん"/>
            <p:cNvSpPr txBox="1"/>
            <p:nvPr/>
          </p:nvSpPr>
          <p:spPr>
            <a:xfrm>
              <a:off x="5043586" y="3043172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  <p:sp>
          <p:nvSpPr>
            <p:cNvPr id="51" name="くみ"/>
            <p:cNvSpPr txBox="1"/>
            <p:nvPr/>
          </p:nvSpPr>
          <p:spPr>
            <a:xfrm>
              <a:off x="3117064" y="3043172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くみ</a:t>
              </a:r>
            </a:p>
          </p:txBody>
        </p:sp>
      </p:grpSp>
      <p:sp>
        <p:nvSpPr>
          <p:cNvPr id="6" name="（例）"/>
          <p:cNvSpPr txBox="1"/>
          <p:nvPr/>
        </p:nvSpPr>
        <p:spPr>
          <a:xfrm>
            <a:off x="2386773" y="2809103"/>
            <a:ext cx="71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（例）</a:t>
            </a:r>
          </a:p>
        </p:txBody>
      </p:sp>
      <p:pic>
        <p:nvPicPr>
          <p:cNvPr id="56" name="もずや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253" y="820571"/>
            <a:ext cx="1438781" cy="1371719"/>
          </a:xfrm>
          <a:prstGeom prst="rect">
            <a:avLst/>
          </a:prstGeom>
        </p:spPr>
      </p:pic>
      <p:grpSp>
        <p:nvGrpSpPr>
          <p:cNvPr id="2" name="次の例を棒グラフにしてみたよ！"/>
          <p:cNvGrpSpPr/>
          <p:nvPr/>
        </p:nvGrpSpPr>
        <p:grpSpPr>
          <a:xfrm>
            <a:off x="3410962" y="1581810"/>
            <a:ext cx="5370075" cy="597951"/>
            <a:chOff x="3410962" y="1581810"/>
            <a:chExt cx="5370075" cy="597951"/>
          </a:xfrm>
        </p:grpSpPr>
        <p:sp>
          <p:nvSpPr>
            <p:cNvPr id="43" name="次の例を棒グラフにしてみたよ！"/>
            <p:cNvSpPr txBox="1"/>
            <p:nvPr/>
          </p:nvSpPr>
          <p:spPr>
            <a:xfrm>
              <a:off x="3410962" y="1718096"/>
              <a:ext cx="5370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次の例を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棒グラフにして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みたよ！</a:t>
              </a:r>
            </a:p>
          </p:txBody>
        </p:sp>
        <p:sp>
          <p:nvSpPr>
            <p:cNvPr id="47" name="つぎ"/>
            <p:cNvSpPr txBox="1"/>
            <p:nvPr/>
          </p:nvSpPr>
          <p:spPr>
            <a:xfrm>
              <a:off x="3411641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  <p:sp>
          <p:nvSpPr>
            <p:cNvPr id="48" name="れい"/>
            <p:cNvSpPr txBox="1"/>
            <p:nvPr/>
          </p:nvSpPr>
          <p:spPr>
            <a:xfrm>
              <a:off x="4151745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</a:p>
          </p:txBody>
        </p:sp>
        <p:sp>
          <p:nvSpPr>
            <p:cNvPr id="49" name="ぼう"/>
            <p:cNvSpPr txBox="1"/>
            <p:nvPr/>
          </p:nvSpPr>
          <p:spPr>
            <a:xfrm>
              <a:off x="4865589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</p:grpSp>
      <p:grpSp>
        <p:nvGrpSpPr>
          <p:cNvPr id="40" name="ポイントは分かったかな？"/>
          <p:cNvGrpSpPr/>
          <p:nvPr/>
        </p:nvGrpSpPr>
        <p:grpSpPr>
          <a:xfrm>
            <a:off x="3841305" y="897055"/>
            <a:ext cx="4509390" cy="593570"/>
            <a:chOff x="3841305" y="897055"/>
            <a:chExt cx="4509390" cy="593570"/>
          </a:xfrm>
        </p:grpSpPr>
        <p:sp>
          <p:nvSpPr>
            <p:cNvPr id="41" name="ポイントは分かったかな？"/>
            <p:cNvSpPr txBox="1"/>
            <p:nvPr/>
          </p:nvSpPr>
          <p:spPr>
            <a:xfrm>
              <a:off x="3841305" y="1028960"/>
              <a:ext cx="450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ポイントは分かったかな？</a:t>
              </a:r>
            </a:p>
          </p:txBody>
        </p:sp>
        <p:sp>
          <p:nvSpPr>
            <p:cNvPr id="42" name="わ"/>
            <p:cNvSpPr txBox="1"/>
            <p:nvPr/>
          </p:nvSpPr>
          <p:spPr>
            <a:xfrm>
              <a:off x="5632139" y="897055"/>
              <a:ext cx="43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</p:grpSp>
      <p:sp>
        <p:nvSpPr>
          <p:cNvPr id="59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7" name="次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68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9" name="前へ進む画像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70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37" y="5085933"/>
            <a:ext cx="1438781" cy="1371719"/>
          </a:xfrm>
          <a:prstGeom prst="rect">
            <a:avLst/>
          </a:prstGeom>
        </p:spPr>
      </p:pic>
      <p:grpSp>
        <p:nvGrpSpPr>
          <p:cNvPr id="96" name="次に進んで答え合わせ・・・"/>
          <p:cNvGrpSpPr/>
          <p:nvPr/>
        </p:nvGrpSpPr>
        <p:grpSpPr>
          <a:xfrm>
            <a:off x="3486000" y="5875705"/>
            <a:ext cx="5220000" cy="579176"/>
            <a:chOff x="3486000" y="5875705"/>
            <a:chExt cx="5220000" cy="579176"/>
          </a:xfrm>
        </p:grpSpPr>
        <p:sp>
          <p:nvSpPr>
            <p:cNvPr id="209" name="次に進んで答え合わせをしよう！"/>
            <p:cNvSpPr txBox="1"/>
            <p:nvPr/>
          </p:nvSpPr>
          <p:spPr>
            <a:xfrm>
              <a:off x="3486000" y="5993216"/>
              <a:ext cx="52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次に進んで答え合わせをしよう！</a:t>
              </a:r>
            </a:p>
          </p:txBody>
        </p:sp>
        <p:sp>
          <p:nvSpPr>
            <p:cNvPr id="215" name="あ"/>
            <p:cNvSpPr txBox="1"/>
            <p:nvPr/>
          </p:nvSpPr>
          <p:spPr>
            <a:xfrm>
              <a:off x="6010262" y="5875705"/>
              <a:ext cx="32092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211" name="こた"/>
            <p:cNvSpPr txBox="1"/>
            <p:nvPr/>
          </p:nvSpPr>
          <p:spPr>
            <a:xfrm>
              <a:off x="5252031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6" name="すす"/>
            <p:cNvSpPr txBox="1"/>
            <p:nvPr/>
          </p:nvSpPr>
          <p:spPr>
            <a:xfrm>
              <a:off x="4239198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すす</a:t>
              </a:r>
            </a:p>
          </p:txBody>
        </p:sp>
        <p:sp>
          <p:nvSpPr>
            <p:cNvPr id="210" name="つぎ"/>
            <p:cNvSpPr txBox="1"/>
            <p:nvPr/>
          </p:nvSpPr>
          <p:spPr>
            <a:xfrm>
              <a:off x="3536159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</p:grpSp>
      <p:grpSp>
        <p:nvGrpSpPr>
          <p:cNvPr id="110" name="正しいと思うグラフが分かったら"/>
          <p:cNvGrpSpPr/>
          <p:nvPr/>
        </p:nvGrpSpPr>
        <p:grpSpPr>
          <a:xfrm>
            <a:off x="3504000" y="5278720"/>
            <a:ext cx="5184000" cy="604226"/>
            <a:chOff x="3504000" y="5278720"/>
            <a:chExt cx="5184000" cy="604226"/>
          </a:xfrm>
        </p:grpSpPr>
        <p:sp>
          <p:nvSpPr>
            <p:cNvPr id="200" name="正しいと思うグラフが分かったら"/>
            <p:cNvSpPr txBox="1"/>
            <p:nvPr/>
          </p:nvSpPr>
          <p:spPr>
            <a:xfrm>
              <a:off x="3504000" y="5421281"/>
              <a:ext cx="518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正しいと思うグラフが分かったら</a:t>
              </a:r>
            </a:p>
          </p:txBody>
        </p:sp>
        <p:sp>
          <p:nvSpPr>
            <p:cNvPr id="205" name="わ"/>
            <p:cNvSpPr txBox="1"/>
            <p:nvPr/>
          </p:nvSpPr>
          <p:spPr>
            <a:xfrm>
              <a:off x="6942867" y="5278720"/>
              <a:ext cx="306179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  <p:sp>
          <p:nvSpPr>
            <p:cNvPr id="204" name="おも"/>
            <p:cNvSpPr txBox="1"/>
            <p:nvPr/>
          </p:nvSpPr>
          <p:spPr>
            <a:xfrm>
              <a:off x="4854523" y="5278720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おも</a:t>
              </a:r>
            </a:p>
          </p:txBody>
        </p:sp>
        <p:sp>
          <p:nvSpPr>
            <p:cNvPr id="203" name="ただ"/>
            <p:cNvSpPr txBox="1"/>
            <p:nvPr/>
          </p:nvSpPr>
          <p:spPr>
            <a:xfrm>
              <a:off x="3519499" y="5278720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</p:grpSp>
      <p:grpSp>
        <p:nvGrpSpPr>
          <p:cNvPr id="83" name="④グラフ"/>
          <p:cNvGrpSpPr/>
          <p:nvPr/>
        </p:nvGrpSpPr>
        <p:grpSpPr>
          <a:xfrm>
            <a:off x="9167099" y="1345898"/>
            <a:ext cx="2882696" cy="3466830"/>
            <a:chOff x="9167099" y="1345898"/>
            <a:chExt cx="2882696" cy="3466830"/>
          </a:xfrm>
        </p:grpSpPr>
        <p:sp>
          <p:nvSpPr>
            <p:cNvPr id="180" name="④フレーム"/>
            <p:cNvSpPr/>
            <p:nvPr/>
          </p:nvSpPr>
          <p:spPr>
            <a:xfrm>
              <a:off x="9167099" y="1752732"/>
              <a:ext cx="2830739" cy="3059996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7" name="④令和〇年〇月〇日・・・"/>
            <p:cNvSpPr txBox="1"/>
            <p:nvPr/>
          </p:nvSpPr>
          <p:spPr>
            <a:xfrm>
              <a:off x="10187642" y="4425000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0" name="黄色"/>
            <p:cNvSpPr txBox="1"/>
            <p:nvPr/>
          </p:nvSpPr>
          <p:spPr>
            <a:xfrm>
              <a:off x="11246862" y="4131853"/>
              <a:ext cx="5399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191" name="きいろ"/>
            <p:cNvSpPr txBox="1"/>
            <p:nvPr/>
          </p:nvSpPr>
          <p:spPr>
            <a:xfrm>
              <a:off x="11244065" y="4035186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192" name="青色"/>
            <p:cNvSpPr txBox="1"/>
            <p:nvPr/>
          </p:nvSpPr>
          <p:spPr>
            <a:xfrm>
              <a:off x="10092050" y="4131853"/>
              <a:ext cx="539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193" name="あおいろ"/>
            <p:cNvSpPr txBox="1"/>
            <p:nvPr/>
          </p:nvSpPr>
          <p:spPr>
            <a:xfrm>
              <a:off x="10089253" y="4035186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194" name="赤色"/>
            <p:cNvSpPr txBox="1"/>
            <p:nvPr/>
          </p:nvSpPr>
          <p:spPr>
            <a:xfrm>
              <a:off x="9577073" y="4137187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195" name="あかいろ"/>
            <p:cNvSpPr txBox="1"/>
            <p:nvPr/>
          </p:nvSpPr>
          <p:spPr>
            <a:xfrm>
              <a:off x="9585532" y="4040520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cxnSp>
          <p:nvCxnSpPr>
            <p:cNvPr id="156" name="④縦直線"/>
            <p:cNvCxnSpPr/>
            <p:nvPr/>
          </p:nvCxnSpPr>
          <p:spPr>
            <a:xfrm>
              <a:off x="9507582" y="2142608"/>
              <a:ext cx="0" cy="189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０"/>
            <p:cNvSpPr txBox="1"/>
            <p:nvPr/>
          </p:nvSpPr>
          <p:spPr>
            <a:xfrm>
              <a:off x="9289558" y="3906501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0</a:t>
              </a:r>
            </a:p>
          </p:txBody>
        </p:sp>
        <p:sp>
          <p:nvSpPr>
            <p:cNvPr id="176" name="１"/>
            <p:cNvSpPr txBox="1"/>
            <p:nvPr/>
          </p:nvSpPr>
          <p:spPr>
            <a:xfrm>
              <a:off x="9289558" y="368290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</a:t>
              </a:r>
            </a:p>
          </p:txBody>
        </p:sp>
        <p:sp>
          <p:nvSpPr>
            <p:cNvPr id="175" name="２"/>
            <p:cNvSpPr txBox="1"/>
            <p:nvPr/>
          </p:nvSpPr>
          <p:spPr>
            <a:xfrm>
              <a:off x="9289558" y="3466990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2</a:t>
              </a:r>
            </a:p>
          </p:txBody>
        </p:sp>
        <p:sp>
          <p:nvSpPr>
            <p:cNvPr id="174" name="３"/>
            <p:cNvSpPr txBox="1"/>
            <p:nvPr/>
          </p:nvSpPr>
          <p:spPr>
            <a:xfrm>
              <a:off x="9289558" y="3243394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3</a:t>
              </a:r>
            </a:p>
          </p:txBody>
        </p:sp>
        <p:sp>
          <p:nvSpPr>
            <p:cNvPr id="173" name="４"/>
            <p:cNvSpPr txBox="1"/>
            <p:nvPr/>
          </p:nvSpPr>
          <p:spPr>
            <a:xfrm>
              <a:off x="9289558" y="3019798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4</a:t>
              </a:r>
            </a:p>
          </p:txBody>
        </p:sp>
        <p:sp>
          <p:nvSpPr>
            <p:cNvPr id="172" name="５"/>
            <p:cNvSpPr txBox="1"/>
            <p:nvPr/>
          </p:nvSpPr>
          <p:spPr>
            <a:xfrm>
              <a:off x="9289558" y="279620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5</a:t>
              </a:r>
            </a:p>
          </p:txBody>
        </p:sp>
        <p:sp>
          <p:nvSpPr>
            <p:cNvPr id="171" name="６"/>
            <p:cNvSpPr txBox="1"/>
            <p:nvPr/>
          </p:nvSpPr>
          <p:spPr>
            <a:xfrm>
              <a:off x="9289558" y="2572606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6</a:t>
              </a:r>
            </a:p>
          </p:txBody>
        </p:sp>
        <p:sp>
          <p:nvSpPr>
            <p:cNvPr id="170" name="７"/>
            <p:cNvSpPr txBox="1"/>
            <p:nvPr/>
          </p:nvSpPr>
          <p:spPr>
            <a:xfrm>
              <a:off x="9289558" y="2349010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</a:t>
              </a:r>
            </a:p>
          </p:txBody>
        </p:sp>
        <p:sp>
          <p:nvSpPr>
            <p:cNvPr id="169" name="８"/>
            <p:cNvSpPr txBox="1"/>
            <p:nvPr/>
          </p:nvSpPr>
          <p:spPr>
            <a:xfrm>
              <a:off x="9289558" y="2125414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</a:t>
              </a:r>
              <a:endParaRPr lang="ja-JP" altLang="en-US" sz="1200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157" name="直線０"/>
            <p:cNvCxnSpPr/>
            <p:nvPr/>
          </p:nvCxnSpPr>
          <p:spPr>
            <a:xfrm>
              <a:off x="9502974" y="4035191"/>
              <a:ext cx="2376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線１"/>
            <p:cNvCxnSpPr/>
            <p:nvPr/>
          </p:nvCxnSpPr>
          <p:spPr>
            <a:xfrm>
              <a:off x="9502974" y="3812488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２"/>
            <p:cNvCxnSpPr/>
            <p:nvPr/>
          </p:nvCxnSpPr>
          <p:spPr>
            <a:xfrm>
              <a:off x="9502974" y="3589783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線３"/>
            <p:cNvCxnSpPr/>
            <p:nvPr/>
          </p:nvCxnSpPr>
          <p:spPr>
            <a:xfrm>
              <a:off x="9502974" y="3367078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線４"/>
            <p:cNvCxnSpPr/>
            <p:nvPr/>
          </p:nvCxnSpPr>
          <p:spPr>
            <a:xfrm>
              <a:off x="9502974" y="3144374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線５"/>
            <p:cNvCxnSpPr/>
            <p:nvPr/>
          </p:nvCxnSpPr>
          <p:spPr>
            <a:xfrm>
              <a:off x="9502974" y="2921669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６"/>
            <p:cNvCxnSpPr/>
            <p:nvPr/>
          </p:nvCxnSpPr>
          <p:spPr>
            <a:xfrm>
              <a:off x="9502974" y="2698964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７"/>
            <p:cNvCxnSpPr/>
            <p:nvPr/>
          </p:nvCxnSpPr>
          <p:spPr>
            <a:xfrm>
              <a:off x="9502974" y="2476260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８"/>
            <p:cNvCxnSpPr/>
            <p:nvPr/>
          </p:nvCxnSpPr>
          <p:spPr>
            <a:xfrm>
              <a:off x="9502974" y="2253555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④(人)"/>
            <p:cNvSpPr txBox="1"/>
            <p:nvPr/>
          </p:nvSpPr>
          <p:spPr>
            <a:xfrm>
              <a:off x="9179012" y="1910011"/>
              <a:ext cx="45354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(</a:t>
              </a:r>
              <a:r>
                <a:rPr lang="ja-JP" altLang="en-US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人</a:t>
              </a:r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198" name="黄色棒グラフ"/>
            <p:cNvSpPr/>
            <p:nvPr/>
          </p:nvSpPr>
          <p:spPr>
            <a:xfrm rot="5400000">
              <a:off x="11065008" y="3424949"/>
              <a:ext cx="887618" cy="3328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7" name="青色棒グラフ"/>
            <p:cNvSpPr/>
            <p:nvPr/>
          </p:nvSpPr>
          <p:spPr>
            <a:xfrm rot="5400000">
              <a:off x="9794784" y="3313859"/>
              <a:ext cx="1114191" cy="3284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6" name="赤色棒グラフ"/>
            <p:cNvSpPr/>
            <p:nvPr/>
          </p:nvSpPr>
          <p:spPr>
            <a:xfrm rot="5400000">
              <a:off x="9188737" y="3202622"/>
              <a:ext cx="1334700" cy="3304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4" name="④「赤？青？黄？どの色が好き？？」"/>
            <p:cNvSpPr txBox="1"/>
            <p:nvPr/>
          </p:nvSpPr>
          <p:spPr>
            <a:xfrm>
              <a:off x="9687303" y="1798392"/>
              <a:ext cx="21291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「赤？青？黄？どの色が好き？？」</a:t>
              </a:r>
              <a:endParaRPr lang="ja-JP" altLang="en-US" sz="1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1" name="④"/>
            <p:cNvSpPr txBox="1"/>
            <p:nvPr/>
          </p:nvSpPr>
          <p:spPr>
            <a:xfrm>
              <a:off x="9183899" y="1345898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④</a:t>
              </a:r>
            </a:p>
          </p:txBody>
        </p:sp>
      </p:grpSp>
      <p:grpSp>
        <p:nvGrpSpPr>
          <p:cNvPr id="94" name="③グラフ"/>
          <p:cNvGrpSpPr/>
          <p:nvPr/>
        </p:nvGrpSpPr>
        <p:grpSpPr>
          <a:xfrm>
            <a:off x="6176122" y="1351818"/>
            <a:ext cx="2861682" cy="3460910"/>
            <a:chOff x="6176122" y="1351818"/>
            <a:chExt cx="2861682" cy="3460910"/>
          </a:xfrm>
        </p:grpSpPr>
        <p:sp>
          <p:nvSpPr>
            <p:cNvPr id="32" name="③フレーム"/>
            <p:cNvSpPr/>
            <p:nvPr/>
          </p:nvSpPr>
          <p:spPr>
            <a:xfrm>
              <a:off x="6176122" y="1752731"/>
              <a:ext cx="2830739" cy="3059997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6" name="③令和〇年〇月〇日・・・"/>
            <p:cNvSpPr txBox="1"/>
            <p:nvPr/>
          </p:nvSpPr>
          <p:spPr>
            <a:xfrm>
              <a:off x="7175651" y="4425000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青色"/>
            <p:cNvSpPr txBox="1"/>
            <p:nvPr/>
          </p:nvSpPr>
          <p:spPr>
            <a:xfrm>
              <a:off x="7463978" y="4178127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17" name="あおいろ"/>
            <p:cNvSpPr txBox="1"/>
            <p:nvPr/>
          </p:nvSpPr>
          <p:spPr>
            <a:xfrm>
              <a:off x="7461181" y="4081460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19" name="黄色"/>
            <p:cNvSpPr txBox="1"/>
            <p:nvPr/>
          </p:nvSpPr>
          <p:spPr>
            <a:xfrm>
              <a:off x="8238061" y="4180371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20" name="きいろ"/>
            <p:cNvSpPr txBox="1"/>
            <p:nvPr/>
          </p:nvSpPr>
          <p:spPr>
            <a:xfrm>
              <a:off x="8235264" y="4083704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13" name="赤色"/>
            <p:cNvSpPr txBox="1"/>
            <p:nvPr/>
          </p:nvSpPr>
          <p:spPr>
            <a:xfrm>
              <a:off x="6726467" y="4180371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14" name="あかいろ"/>
            <p:cNvSpPr txBox="1"/>
            <p:nvPr/>
          </p:nvSpPr>
          <p:spPr>
            <a:xfrm>
              <a:off x="6734926" y="4083704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cxnSp>
          <p:nvCxnSpPr>
            <p:cNvPr id="2" name="③縦直線"/>
            <p:cNvCxnSpPr/>
            <p:nvPr/>
          </p:nvCxnSpPr>
          <p:spPr>
            <a:xfrm>
              <a:off x="6516605" y="2177135"/>
              <a:ext cx="0" cy="18972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０"/>
            <p:cNvSpPr txBox="1"/>
            <p:nvPr/>
          </p:nvSpPr>
          <p:spPr>
            <a:xfrm>
              <a:off x="6301010" y="3939236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0</a:t>
              </a:r>
            </a:p>
          </p:txBody>
        </p:sp>
        <p:sp>
          <p:nvSpPr>
            <p:cNvPr id="28" name="１"/>
            <p:cNvSpPr txBox="1"/>
            <p:nvPr/>
          </p:nvSpPr>
          <p:spPr>
            <a:xfrm>
              <a:off x="6301010" y="371564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</a:t>
              </a:r>
            </a:p>
          </p:txBody>
        </p:sp>
        <p:sp>
          <p:nvSpPr>
            <p:cNvPr id="27" name="２"/>
            <p:cNvSpPr txBox="1"/>
            <p:nvPr/>
          </p:nvSpPr>
          <p:spPr>
            <a:xfrm>
              <a:off x="6301010" y="3492045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2</a:t>
              </a:r>
            </a:p>
          </p:txBody>
        </p:sp>
        <p:sp>
          <p:nvSpPr>
            <p:cNvPr id="26" name="３"/>
            <p:cNvSpPr txBox="1"/>
            <p:nvPr/>
          </p:nvSpPr>
          <p:spPr>
            <a:xfrm>
              <a:off x="6301011" y="3268449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3</a:t>
              </a:r>
            </a:p>
          </p:txBody>
        </p:sp>
        <p:sp>
          <p:nvSpPr>
            <p:cNvPr id="25" name="４"/>
            <p:cNvSpPr txBox="1"/>
            <p:nvPr/>
          </p:nvSpPr>
          <p:spPr>
            <a:xfrm>
              <a:off x="6301011" y="3044851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4</a:t>
              </a:r>
            </a:p>
          </p:txBody>
        </p:sp>
        <p:sp>
          <p:nvSpPr>
            <p:cNvPr id="24" name="５"/>
            <p:cNvSpPr txBox="1"/>
            <p:nvPr/>
          </p:nvSpPr>
          <p:spPr>
            <a:xfrm>
              <a:off x="6301011" y="2821255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5</a:t>
              </a:r>
            </a:p>
          </p:txBody>
        </p:sp>
        <p:sp>
          <p:nvSpPr>
            <p:cNvPr id="23" name="６"/>
            <p:cNvSpPr txBox="1"/>
            <p:nvPr/>
          </p:nvSpPr>
          <p:spPr>
            <a:xfrm>
              <a:off x="6301011" y="2597658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6</a:t>
              </a:r>
            </a:p>
          </p:txBody>
        </p:sp>
        <p:sp>
          <p:nvSpPr>
            <p:cNvPr id="22" name="７"/>
            <p:cNvSpPr txBox="1"/>
            <p:nvPr/>
          </p:nvSpPr>
          <p:spPr>
            <a:xfrm>
              <a:off x="6301011" y="237406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</a:t>
              </a:r>
            </a:p>
          </p:txBody>
        </p:sp>
        <p:sp>
          <p:nvSpPr>
            <p:cNvPr id="21" name="８"/>
            <p:cNvSpPr txBox="1"/>
            <p:nvPr/>
          </p:nvSpPr>
          <p:spPr>
            <a:xfrm>
              <a:off x="6301011" y="2150464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</a:t>
              </a:r>
              <a:endParaRPr lang="ja-JP" altLang="en-US" sz="1200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3" name="直線０"/>
            <p:cNvCxnSpPr/>
            <p:nvPr/>
          </p:nvCxnSpPr>
          <p:spPr>
            <a:xfrm>
              <a:off x="6522627" y="4069719"/>
              <a:ext cx="2376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１"/>
            <p:cNvCxnSpPr/>
            <p:nvPr/>
          </p:nvCxnSpPr>
          <p:spPr>
            <a:xfrm>
              <a:off x="6522627" y="384701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２"/>
            <p:cNvCxnSpPr/>
            <p:nvPr/>
          </p:nvCxnSpPr>
          <p:spPr>
            <a:xfrm>
              <a:off x="6522627" y="362431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３"/>
            <p:cNvCxnSpPr/>
            <p:nvPr/>
          </p:nvCxnSpPr>
          <p:spPr>
            <a:xfrm>
              <a:off x="6522627" y="340160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４"/>
            <p:cNvCxnSpPr/>
            <p:nvPr/>
          </p:nvCxnSpPr>
          <p:spPr>
            <a:xfrm>
              <a:off x="6522627" y="317890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５"/>
            <p:cNvCxnSpPr/>
            <p:nvPr/>
          </p:nvCxnSpPr>
          <p:spPr>
            <a:xfrm>
              <a:off x="6522627" y="295619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６"/>
            <p:cNvCxnSpPr/>
            <p:nvPr/>
          </p:nvCxnSpPr>
          <p:spPr>
            <a:xfrm>
              <a:off x="6522627" y="273349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７"/>
            <p:cNvCxnSpPr/>
            <p:nvPr/>
          </p:nvCxnSpPr>
          <p:spPr>
            <a:xfrm>
              <a:off x="6522627" y="2510787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８"/>
            <p:cNvCxnSpPr/>
            <p:nvPr/>
          </p:nvCxnSpPr>
          <p:spPr>
            <a:xfrm>
              <a:off x="6522627" y="228808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③(人)"/>
            <p:cNvSpPr txBox="1"/>
            <p:nvPr/>
          </p:nvSpPr>
          <p:spPr>
            <a:xfrm>
              <a:off x="6187613" y="1941026"/>
              <a:ext cx="45354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051" smtClean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(</a:t>
              </a:r>
              <a:r>
                <a:rPr lang="ja-JP" altLang="en-US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人</a:t>
              </a:r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44" name="黄色棒グラフ"/>
            <p:cNvSpPr/>
            <p:nvPr/>
          </p:nvSpPr>
          <p:spPr>
            <a:xfrm rot="5400000">
              <a:off x="8050376" y="3385581"/>
              <a:ext cx="890816" cy="477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3" name="青色棒グラフ"/>
            <p:cNvSpPr/>
            <p:nvPr/>
          </p:nvSpPr>
          <p:spPr>
            <a:xfrm rot="5400000">
              <a:off x="7187082" y="3270404"/>
              <a:ext cx="1113523" cy="4851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2" name="赤色棒グラフ"/>
            <p:cNvSpPr/>
            <p:nvPr/>
          </p:nvSpPr>
          <p:spPr>
            <a:xfrm rot="5400000">
              <a:off x="6357682" y="3163492"/>
              <a:ext cx="1334478" cy="4779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3" name="③「赤？青？黄？どの色が好き？？」"/>
            <p:cNvSpPr txBox="1"/>
            <p:nvPr/>
          </p:nvSpPr>
          <p:spPr>
            <a:xfrm>
              <a:off x="6723391" y="1800232"/>
              <a:ext cx="21291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「赤？青？黄？どの色が好き？？」</a:t>
              </a:r>
              <a:endParaRPr lang="ja-JP" altLang="en-US" sz="1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③"/>
            <p:cNvSpPr txBox="1"/>
            <p:nvPr/>
          </p:nvSpPr>
          <p:spPr>
            <a:xfrm>
              <a:off x="6187613" y="1351818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</a:p>
          </p:txBody>
        </p:sp>
      </p:grpSp>
      <p:grpSp>
        <p:nvGrpSpPr>
          <p:cNvPr id="93" name="②グラフ"/>
          <p:cNvGrpSpPr/>
          <p:nvPr/>
        </p:nvGrpSpPr>
        <p:grpSpPr>
          <a:xfrm>
            <a:off x="3185143" y="1345896"/>
            <a:ext cx="2892206" cy="3466832"/>
            <a:chOff x="3185143" y="1345896"/>
            <a:chExt cx="2892206" cy="3466832"/>
          </a:xfrm>
        </p:grpSpPr>
        <p:sp>
          <p:nvSpPr>
            <p:cNvPr id="71" name="②フレーム"/>
            <p:cNvSpPr/>
            <p:nvPr/>
          </p:nvSpPr>
          <p:spPr>
            <a:xfrm>
              <a:off x="3185143" y="1752729"/>
              <a:ext cx="2830739" cy="3059999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5" name="②令和〇年〇月〇日・・・"/>
            <p:cNvSpPr txBox="1"/>
            <p:nvPr/>
          </p:nvSpPr>
          <p:spPr>
            <a:xfrm>
              <a:off x="4215196" y="4439737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4" name="黄色"/>
            <p:cNvSpPr txBox="1"/>
            <p:nvPr/>
          </p:nvSpPr>
          <p:spPr>
            <a:xfrm>
              <a:off x="5096654" y="4145838"/>
              <a:ext cx="5399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85" name="きいろ"/>
            <p:cNvSpPr txBox="1"/>
            <p:nvPr/>
          </p:nvSpPr>
          <p:spPr>
            <a:xfrm>
              <a:off x="5093857" y="4049171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86" name="青色"/>
            <p:cNvSpPr txBox="1"/>
            <p:nvPr/>
          </p:nvSpPr>
          <p:spPr>
            <a:xfrm>
              <a:off x="4370398" y="4145838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87" name="あおいろ"/>
            <p:cNvSpPr txBox="1"/>
            <p:nvPr/>
          </p:nvSpPr>
          <p:spPr>
            <a:xfrm>
              <a:off x="4367601" y="4049171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88" name="赤色"/>
            <p:cNvSpPr txBox="1"/>
            <p:nvPr/>
          </p:nvSpPr>
          <p:spPr>
            <a:xfrm>
              <a:off x="3735488" y="4145838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89" name="あかいろ"/>
            <p:cNvSpPr txBox="1"/>
            <p:nvPr/>
          </p:nvSpPr>
          <p:spPr>
            <a:xfrm>
              <a:off x="3743947" y="4049171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cxnSp>
          <p:nvCxnSpPr>
            <p:cNvPr id="47" name="②縦直線"/>
            <p:cNvCxnSpPr/>
            <p:nvPr/>
          </p:nvCxnSpPr>
          <p:spPr>
            <a:xfrm>
              <a:off x="3525626" y="2142606"/>
              <a:ext cx="0" cy="18971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０"/>
            <p:cNvSpPr txBox="1"/>
            <p:nvPr/>
          </p:nvSpPr>
          <p:spPr>
            <a:xfrm>
              <a:off x="3307602" y="3906497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0</a:t>
              </a:r>
            </a:p>
          </p:txBody>
        </p:sp>
        <p:sp>
          <p:nvSpPr>
            <p:cNvPr id="67" name="１"/>
            <p:cNvSpPr txBox="1"/>
            <p:nvPr/>
          </p:nvSpPr>
          <p:spPr>
            <a:xfrm>
              <a:off x="3307602" y="3682899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</a:t>
              </a:r>
            </a:p>
          </p:txBody>
        </p:sp>
        <p:sp>
          <p:nvSpPr>
            <p:cNvPr id="66" name="２"/>
            <p:cNvSpPr txBox="1"/>
            <p:nvPr/>
          </p:nvSpPr>
          <p:spPr>
            <a:xfrm>
              <a:off x="3307602" y="3466987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2</a:t>
              </a:r>
            </a:p>
          </p:txBody>
        </p:sp>
        <p:sp>
          <p:nvSpPr>
            <p:cNvPr id="65" name="３"/>
            <p:cNvSpPr txBox="1"/>
            <p:nvPr/>
          </p:nvSpPr>
          <p:spPr>
            <a:xfrm>
              <a:off x="3307602" y="3243391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3</a:t>
              </a:r>
            </a:p>
          </p:txBody>
        </p:sp>
        <p:sp>
          <p:nvSpPr>
            <p:cNvPr id="64" name="４"/>
            <p:cNvSpPr txBox="1"/>
            <p:nvPr/>
          </p:nvSpPr>
          <p:spPr>
            <a:xfrm>
              <a:off x="3307602" y="3019796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4</a:t>
              </a:r>
            </a:p>
          </p:txBody>
        </p:sp>
        <p:sp>
          <p:nvSpPr>
            <p:cNvPr id="63" name="５"/>
            <p:cNvSpPr txBox="1"/>
            <p:nvPr/>
          </p:nvSpPr>
          <p:spPr>
            <a:xfrm>
              <a:off x="3307602" y="2796200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5</a:t>
              </a:r>
            </a:p>
          </p:txBody>
        </p:sp>
        <p:sp>
          <p:nvSpPr>
            <p:cNvPr id="62" name="６"/>
            <p:cNvSpPr txBox="1"/>
            <p:nvPr/>
          </p:nvSpPr>
          <p:spPr>
            <a:xfrm>
              <a:off x="3307602" y="2572604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6</a:t>
              </a:r>
            </a:p>
          </p:txBody>
        </p:sp>
        <p:sp>
          <p:nvSpPr>
            <p:cNvPr id="61" name="７"/>
            <p:cNvSpPr txBox="1"/>
            <p:nvPr/>
          </p:nvSpPr>
          <p:spPr>
            <a:xfrm>
              <a:off x="3307602" y="2349008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</a:t>
              </a:r>
            </a:p>
          </p:txBody>
        </p:sp>
        <p:sp>
          <p:nvSpPr>
            <p:cNvPr id="60" name="８"/>
            <p:cNvSpPr txBox="1"/>
            <p:nvPr/>
          </p:nvSpPr>
          <p:spPr>
            <a:xfrm>
              <a:off x="3307602" y="212541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</a:t>
              </a:r>
              <a:endParaRPr lang="ja-JP" altLang="en-US" sz="1200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48" name="直線０"/>
            <p:cNvCxnSpPr/>
            <p:nvPr/>
          </p:nvCxnSpPr>
          <p:spPr>
            <a:xfrm>
              <a:off x="3521018" y="4035188"/>
              <a:ext cx="2376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１"/>
            <p:cNvCxnSpPr/>
            <p:nvPr/>
          </p:nvCxnSpPr>
          <p:spPr>
            <a:xfrm>
              <a:off x="3521018" y="3812485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２"/>
            <p:cNvCxnSpPr/>
            <p:nvPr/>
          </p:nvCxnSpPr>
          <p:spPr>
            <a:xfrm>
              <a:off x="3521018" y="3589780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３"/>
            <p:cNvCxnSpPr/>
            <p:nvPr/>
          </p:nvCxnSpPr>
          <p:spPr>
            <a:xfrm>
              <a:off x="3521018" y="3367075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４"/>
            <p:cNvCxnSpPr/>
            <p:nvPr/>
          </p:nvCxnSpPr>
          <p:spPr>
            <a:xfrm>
              <a:off x="3521018" y="314437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５"/>
            <p:cNvCxnSpPr/>
            <p:nvPr/>
          </p:nvCxnSpPr>
          <p:spPr>
            <a:xfrm>
              <a:off x="3521018" y="2921667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６"/>
            <p:cNvCxnSpPr/>
            <p:nvPr/>
          </p:nvCxnSpPr>
          <p:spPr>
            <a:xfrm>
              <a:off x="3521018" y="269896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７"/>
            <p:cNvCxnSpPr/>
            <p:nvPr/>
          </p:nvCxnSpPr>
          <p:spPr>
            <a:xfrm>
              <a:off x="3521018" y="2476258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８"/>
            <p:cNvCxnSpPr/>
            <p:nvPr/>
          </p:nvCxnSpPr>
          <p:spPr>
            <a:xfrm>
              <a:off x="3521018" y="2253553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②(人)"/>
            <p:cNvSpPr txBox="1"/>
            <p:nvPr/>
          </p:nvSpPr>
          <p:spPr>
            <a:xfrm>
              <a:off x="3197056" y="1910009"/>
              <a:ext cx="45354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(</a:t>
              </a:r>
              <a:r>
                <a:rPr lang="ja-JP" altLang="en-US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人</a:t>
              </a:r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92" name="黄色棒グラフ"/>
            <p:cNvSpPr/>
            <p:nvPr/>
          </p:nvSpPr>
          <p:spPr>
            <a:xfrm rot="5400000">
              <a:off x="4916862" y="3231592"/>
              <a:ext cx="890817" cy="716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1" name="青色棒グラフ"/>
            <p:cNvSpPr/>
            <p:nvPr/>
          </p:nvSpPr>
          <p:spPr>
            <a:xfrm rot="5400000">
              <a:off x="4050777" y="3387749"/>
              <a:ext cx="1113520" cy="18135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0" name="赤色棒グラフ"/>
            <p:cNvSpPr/>
            <p:nvPr/>
          </p:nvSpPr>
          <p:spPr>
            <a:xfrm rot="5400000">
              <a:off x="3387009" y="3151077"/>
              <a:ext cx="1336224" cy="432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2" name="②「赤？青？黄？どの色が好き？？」"/>
            <p:cNvSpPr txBox="1"/>
            <p:nvPr/>
          </p:nvSpPr>
          <p:spPr>
            <a:xfrm>
              <a:off x="3676955" y="1798617"/>
              <a:ext cx="21291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「赤？青？黄？どの色が好き？？」</a:t>
              </a:r>
              <a:endParaRPr lang="ja-JP" altLang="en-US" sz="1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②"/>
            <p:cNvSpPr txBox="1"/>
            <p:nvPr/>
          </p:nvSpPr>
          <p:spPr>
            <a:xfrm>
              <a:off x="3201943" y="1345896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</a:p>
          </p:txBody>
        </p:sp>
      </p:grpSp>
      <p:grpSp>
        <p:nvGrpSpPr>
          <p:cNvPr id="70" name="①グラフ"/>
          <p:cNvGrpSpPr/>
          <p:nvPr/>
        </p:nvGrpSpPr>
        <p:grpSpPr>
          <a:xfrm>
            <a:off x="194164" y="1345346"/>
            <a:ext cx="2839949" cy="3467383"/>
            <a:chOff x="194164" y="1345346"/>
            <a:chExt cx="2839949" cy="3467383"/>
          </a:xfrm>
        </p:grpSpPr>
        <p:sp>
          <p:nvSpPr>
            <p:cNvPr id="121" name="①フレーム"/>
            <p:cNvSpPr/>
            <p:nvPr/>
          </p:nvSpPr>
          <p:spPr>
            <a:xfrm>
              <a:off x="194164" y="1752729"/>
              <a:ext cx="2830739" cy="3060000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1" name="①令和〇年〇月〇日・・・"/>
            <p:cNvSpPr txBox="1"/>
            <p:nvPr/>
          </p:nvSpPr>
          <p:spPr>
            <a:xfrm>
              <a:off x="1171960" y="4422000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黄色"/>
            <p:cNvSpPr txBox="1"/>
            <p:nvPr/>
          </p:nvSpPr>
          <p:spPr>
            <a:xfrm>
              <a:off x="2164043" y="4136112"/>
              <a:ext cx="5399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132" name="きいろ"/>
            <p:cNvSpPr txBox="1"/>
            <p:nvPr/>
          </p:nvSpPr>
          <p:spPr>
            <a:xfrm>
              <a:off x="2161246" y="4039445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133" name="青色"/>
            <p:cNvSpPr txBox="1"/>
            <p:nvPr/>
          </p:nvSpPr>
          <p:spPr>
            <a:xfrm>
              <a:off x="1442651" y="4140976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134" name="あおいろ"/>
            <p:cNvSpPr txBox="1"/>
            <p:nvPr/>
          </p:nvSpPr>
          <p:spPr>
            <a:xfrm>
              <a:off x="1439854" y="4044309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135" name="赤色"/>
            <p:cNvSpPr txBox="1"/>
            <p:nvPr/>
          </p:nvSpPr>
          <p:spPr>
            <a:xfrm>
              <a:off x="744509" y="4145840"/>
              <a:ext cx="539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1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136" name="あかいろ"/>
            <p:cNvSpPr txBox="1"/>
            <p:nvPr/>
          </p:nvSpPr>
          <p:spPr>
            <a:xfrm>
              <a:off x="752968" y="4049173"/>
              <a:ext cx="5579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cxnSp>
          <p:nvCxnSpPr>
            <p:cNvPr id="97" name="①縦直線"/>
            <p:cNvCxnSpPr/>
            <p:nvPr/>
          </p:nvCxnSpPr>
          <p:spPr>
            <a:xfrm>
              <a:off x="538981" y="2142605"/>
              <a:ext cx="0" cy="189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０"/>
            <p:cNvSpPr txBox="1"/>
            <p:nvPr/>
          </p:nvSpPr>
          <p:spPr>
            <a:xfrm>
              <a:off x="321445" y="389902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0</a:t>
              </a:r>
            </a:p>
          </p:txBody>
        </p:sp>
        <p:sp>
          <p:nvSpPr>
            <p:cNvPr id="117" name="１"/>
            <p:cNvSpPr txBox="1"/>
            <p:nvPr/>
          </p:nvSpPr>
          <p:spPr>
            <a:xfrm>
              <a:off x="328147" y="3699304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</a:t>
              </a:r>
            </a:p>
          </p:txBody>
        </p:sp>
        <p:sp>
          <p:nvSpPr>
            <p:cNvPr id="116" name="２"/>
            <p:cNvSpPr txBox="1"/>
            <p:nvPr/>
          </p:nvSpPr>
          <p:spPr>
            <a:xfrm>
              <a:off x="324904" y="3300335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2</a:t>
              </a:r>
            </a:p>
          </p:txBody>
        </p:sp>
        <p:sp>
          <p:nvSpPr>
            <p:cNvPr id="115" name="３"/>
            <p:cNvSpPr txBox="1"/>
            <p:nvPr/>
          </p:nvSpPr>
          <p:spPr>
            <a:xfrm>
              <a:off x="324905" y="3077032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3</a:t>
              </a:r>
            </a:p>
          </p:txBody>
        </p:sp>
        <p:sp>
          <p:nvSpPr>
            <p:cNvPr id="114" name="４"/>
            <p:cNvSpPr txBox="1"/>
            <p:nvPr/>
          </p:nvSpPr>
          <p:spPr>
            <a:xfrm>
              <a:off x="324905" y="2942630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4</a:t>
              </a:r>
            </a:p>
          </p:txBody>
        </p:sp>
        <p:sp>
          <p:nvSpPr>
            <p:cNvPr id="113" name="５"/>
            <p:cNvSpPr txBox="1"/>
            <p:nvPr/>
          </p:nvSpPr>
          <p:spPr>
            <a:xfrm>
              <a:off x="324905" y="2668529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5</a:t>
              </a:r>
            </a:p>
          </p:txBody>
        </p:sp>
        <p:sp>
          <p:nvSpPr>
            <p:cNvPr id="112" name="６"/>
            <p:cNvSpPr txBox="1"/>
            <p:nvPr/>
          </p:nvSpPr>
          <p:spPr>
            <a:xfrm>
              <a:off x="324703" y="2470626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6</a:t>
              </a:r>
            </a:p>
          </p:txBody>
        </p:sp>
        <p:sp>
          <p:nvSpPr>
            <p:cNvPr id="145" name="７"/>
            <p:cNvSpPr txBox="1"/>
            <p:nvPr/>
          </p:nvSpPr>
          <p:spPr>
            <a:xfrm>
              <a:off x="325625" y="2330141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</a:t>
              </a:r>
            </a:p>
          </p:txBody>
        </p:sp>
        <p:sp>
          <p:nvSpPr>
            <p:cNvPr id="246" name="８"/>
            <p:cNvSpPr txBox="1"/>
            <p:nvPr/>
          </p:nvSpPr>
          <p:spPr>
            <a:xfrm>
              <a:off x="324029" y="2113687"/>
              <a:ext cx="21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2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</a:t>
              </a:r>
              <a:endParaRPr lang="ja-JP" altLang="en-US" sz="1200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19" name="①(人)"/>
            <p:cNvSpPr txBox="1"/>
            <p:nvPr/>
          </p:nvSpPr>
          <p:spPr>
            <a:xfrm>
              <a:off x="205936" y="1936998"/>
              <a:ext cx="41863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(</a:t>
              </a:r>
              <a:r>
                <a:rPr lang="ja-JP" altLang="en-US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人</a:t>
              </a:r>
              <a:r>
                <a:rPr lang="en-US" altLang="ja-JP" sz="1051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)</a:t>
              </a:r>
            </a:p>
          </p:txBody>
        </p:sp>
        <p:cxnSp>
          <p:nvCxnSpPr>
            <p:cNvPr id="98" name="直線０"/>
            <p:cNvCxnSpPr/>
            <p:nvPr/>
          </p:nvCxnSpPr>
          <p:spPr>
            <a:xfrm>
              <a:off x="541396" y="4035188"/>
              <a:ext cx="2376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１"/>
            <p:cNvCxnSpPr/>
            <p:nvPr/>
          </p:nvCxnSpPr>
          <p:spPr>
            <a:xfrm>
              <a:off x="541422" y="380680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線２"/>
            <p:cNvCxnSpPr/>
            <p:nvPr/>
          </p:nvCxnSpPr>
          <p:spPr>
            <a:xfrm>
              <a:off x="541396" y="3430575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３"/>
            <p:cNvCxnSpPr/>
            <p:nvPr/>
          </p:nvCxnSpPr>
          <p:spPr>
            <a:xfrm>
              <a:off x="541396" y="320787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線４"/>
            <p:cNvCxnSpPr/>
            <p:nvPr/>
          </p:nvCxnSpPr>
          <p:spPr>
            <a:xfrm>
              <a:off x="541396" y="307406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５"/>
            <p:cNvCxnSpPr/>
            <p:nvPr/>
          </p:nvCxnSpPr>
          <p:spPr>
            <a:xfrm>
              <a:off x="541396" y="280056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６"/>
            <p:cNvCxnSpPr/>
            <p:nvPr/>
          </p:nvCxnSpPr>
          <p:spPr>
            <a:xfrm>
              <a:off x="541396" y="2603257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７"/>
            <p:cNvCxnSpPr/>
            <p:nvPr/>
          </p:nvCxnSpPr>
          <p:spPr>
            <a:xfrm>
              <a:off x="541396" y="245675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線８"/>
            <p:cNvCxnSpPr/>
            <p:nvPr/>
          </p:nvCxnSpPr>
          <p:spPr>
            <a:xfrm>
              <a:off x="537445" y="2241828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黄色棒グラフ"/>
            <p:cNvSpPr/>
            <p:nvPr/>
          </p:nvSpPr>
          <p:spPr>
            <a:xfrm rot="5400000">
              <a:off x="1961460" y="3319190"/>
              <a:ext cx="961119" cy="470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41" name="青色棒グラフ"/>
            <p:cNvSpPr/>
            <p:nvPr/>
          </p:nvSpPr>
          <p:spPr>
            <a:xfrm rot="5400000">
              <a:off x="1116439" y="3178664"/>
              <a:ext cx="1234627" cy="4784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40" name="赤色棒グラフ"/>
            <p:cNvSpPr/>
            <p:nvPr/>
          </p:nvSpPr>
          <p:spPr>
            <a:xfrm rot="5400000">
              <a:off x="308785" y="3083531"/>
              <a:ext cx="1431930" cy="4713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0" name="①「赤？青？黄？どの色が好き？？」"/>
            <p:cNvSpPr txBox="1"/>
            <p:nvPr/>
          </p:nvSpPr>
          <p:spPr>
            <a:xfrm>
              <a:off x="660884" y="1798392"/>
              <a:ext cx="21291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「赤？青？黄？どの色が好き？？」</a:t>
              </a:r>
              <a:endParaRPr lang="ja-JP" altLang="en-US" sz="1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2" name="①"/>
            <p:cNvSpPr txBox="1"/>
            <p:nvPr/>
          </p:nvSpPr>
          <p:spPr>
            <a:xfrm>
              <a:off x="201719" y="1345346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</a:p>
          </p:txBody>
        </p:sp>
      </p:grpSp>
      <p:grpSp>
        <p:nvGrpSpPr>
          <p:cNvPr id="95" name="どの番号のグラフ・・・"/>
          <p:cNvGrpSpPr/>
          <p:nvPr/>
        </p:nvGrpSpPr>
        <p:grpSpPr>
          <a:xfrm>
            <a:off x="3561026" y="549999"/>
            <a:ext cx="5069949" cy="616447"/>
            <a:chOff x="3561026" y="549999"/>
            <a:chExt cx="5069949" cy="616447"/>
          </a:xfrm>
        </p:grpSpPr>
        <p:sp>
          <p:nvSpPr>
            <p:cNvPr id="199" name="どの番号のグラフが正しいかな？"/>
            <p:cNvSpPr txBox="1"/>
            <p:nvPr/>
          </p:nvSpPr>
          <p:spPr>
            <a:xfrm>
              <a:off x="3561026" y="704781"/>
              <a:ext cx="5069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どの番号のグラフが正しいかな？</a:t>
              </a:r>
            </a:p>
          </p:txBody>
        </p:sp>
        <p:sp>
          <p:nvSpPr>
            <p:cNvPr id="202" name="ただ"/>
            <p:cNvSpPr txBox="1"/>
            <p:nvPr/>
          </p:nvSpPr>
          <p:spPr>
            <a:xfrm>
              <a:off x="6495135" y="549999"/>
              <a:ext cx="54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  <p:sp>
          <p:nvSpPr>
            <p:cNvPr id="201" name="ばんごう"/>
            <p:cNvSpPr txBox="1"/>
            <p:nvPr/>
          </p:nvSpPr>
          <p:spPr>
            <a:xfrm>
              <a:off x="4202131" y="550665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ばんごう</a:t>
              </a:r>
            </a:p>
          </p:txBody>
        </p:sp>
      </p:grpSp>
      <p:sp>
        <p:nvSpPr>
          <p:cNvPr id="233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4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235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6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237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④のグラフは棒と棒の間隔が・・・"/>
          <p:cNvGrpSpPr/>
          <p:nvPr/>
        </p:nvGrpSpPr>
        <p:grpSpPr>
          <a:xfrm>
            <a:off x="9389226" y="4316910"/>
            <a:ext cx="2412000" cy="1800000"/>
            <a:chOff x="9389226" y="4316910"/>
            <a:chExt cx="2412000" cy="1800000"/>
          </a:xfrm>
        </p:grpSpPr>
        <p:pic>
          <p:nvPicPr>
            <p:cNvPr id="263" name="④×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89226" y="4316910"/>
              <a:ext cx="2412000" cy="1800000"/>
            </a:xfrm>
            <a:prstGeom prst="rect">
              <a:avLst/>
            </a:prstGeom>
          </p:spPr>
        </p:pic>
        <p:sp>
          <p:nvSpPr>
            <p:cNvPr id="264" name="④白背景"/>
            <p:cNvSpPr/>
            <p:nvPr/>
          </p:nvSpPr>
          <p:spPr>
            <a:xfrm>
              <a:off x="9537295" y="4316910"/>
              <a:ext cx="2137736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69" name="揃っていません。"/>
            <p:cNvSpPr txBox="1"/>
            <p:nvPr/>
          </p:nvSpPr>
          <p:spPr>
            <a:xfrm>
              <a:off x="9570502" y="5399413"/>
              <a:ext cx="198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揃っていません。</a:t>
              </a:r>
            </a:p>
          </p:txBody>
        </p:sp>
        <p:sp>
          <p:nvSpPr>
            <p:cNvPr id="270" name="そろ"/>
            <p:cNvSpPr txBox="1"/>
            <p:nvPr/>
          </p:nvSpPr>
          <p:spPr>
            <a:xfrm>
              <a:off x="9563916" y="5351782"/>
              <a:ext cx="466025" cy="21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そろ</a:t>
              </a:r>
            </a:p>
          </p:txBody>
        </p:sp>
        <p:sp>
          <p:nvSpPr>
            <p:cNvPr id="267" name="棒と棒の間隔が"/>
            <p:cNvSpPr txBox="1"/>
            <p:nvPr/>
          </p:nvSpPr>
          <p:spPr>
            <a:xfrm>
              <a:off x="9515411" y="4930354"/>
              <a:ext cx="2181504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棒と棒の間隔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</a:p>
          </p:txBody>
        </p:sp>
        <p:sp>
          <p:nvSpPr>
            <p:cNvPr id="271" name="かんかく"/>
            <p:cNvSpPr txBox="1"/>
            <p:nvPr/>
          </p:nvSpPr>
          <p:spPr>
            <a:xfrm>
              <a:off x="10680847" y="4880222"/>
              <a:ext cx="738788" cy="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272" name="ぼう"/>
            <p:cNvSpPr txBox="1"/>
            <p:nvPr/>
          </p:nvSpPr>
          <p:spPr>
            <a:xfrm>
              <a:off x="10103157" y="4880222"/>
              <a:ext cx="457345" cy="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268" name="ぼう"/>
            <p:cNvSpPr txBox="1"/>
            <p:nvPr/>
          </p:nvSpPr>
          <p:spPr>
            <a:xfrm>
              <a:off x="9545472" y="4880222"/>
              <a:ext cx="457344" cy="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265" name="④のグラフは"/>
            <p:cNvSpPr txBox="1"/>
            <p:nvPr/>
          </p:nvSpPr>
          <p:spPr>
            <a:xfrm>
              <a:off x="9608309" y="4447257"/>
              <a:ext cx="1891821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④のグラフは</a:t>
              </a:r>
            </a:p>
          </p:txBody>
        </p:sp>
      </p:grpSp>
      <p:pic>
        <p:nvPicPr>
          <p:cNvPr id="7" name="グラフ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520" y="1251569"/>
            <a:ext cx="2563413" cy="3017460"/>
          </a:xfrm>
          <a:prstGeom prst="rect">
            <a:avLst/>
          </a:prstGeom>
        </p:spPr>
      </p:pic>
      <p:grpSp>
        <p:nvGrpSpPr>
          <p:cNvPr id="14" name="正解"/>
          <p:cNvGrpSpPr/>
          <p:nvPr/>
        </p:nvGrpSpPr>
        <p:grpSpPr>
          <a:xfrm>
            <a:off x="6634888" y="4279883"/>
            <a:ext cx="2100809" cy="1800000"/>
            <a:chOff x="6634888" y="4279883"/>
            <a:chExt cx="2100809" cy="1800000"/>
          </a:xfrm>
        </p:grpSpPr>
        <p:pic>
          <p:nvPicPr>
            <p:cNvPr id="110" name="③〇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1" t="27326" r="26740" b="29544"/>
            <a:stretch/>
          </p:blipFill>
          <p:spPr>
            <a:xfrm>
              <a:off x="6693138" y="4279883"/>
              <a:ext cx="2006216" cy="1800000"/>
            </a:xfrm>
            <a:prstGeom prst="rect">
              <a:avLst/>
            </a:prstGeom>
          </p:spPr>
        </p:pic>
        <p:sp>
          <p:nvSpPr>
            <p:cNvPr id="307" name="③白背景"/>
            <p:cNvSpPr/>
            <p:nvPr/>
          </p:nvSpPr>
          <p:spPr>
            <a:xfrm>
              <a:off x="6634888" y="4405883"/>
              <a:ext cx="2100809" cy="167400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46" name="正解"/>
            <p:cNvSpPr txBox="1"/>
            <p:nvPr/>
          </p:nvSpPr>
          <p:spPr>
            <a:xfrm>
              <a:off x="6950393" y="4851913"/>
              <a:ext cx="1478856" cy="68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8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</a:t>
              </a:r>
              <a:endParaRPr lang="ja-JP" altLang="en-US" sz="28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4" name="かい"/>
            <p:cNvSpPr txBox="1"/>
            <p:nvPr/>
          </p:nvSpPr>
          <p:spPr>
            <a:xfrm>
              <a:off x="7928109" y="4848230"/>
              <a:ext cx="504000" cy="21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7" name="せい"/>
            <p:cNvSpPr txBox="1"/>
            <p:nvPr/>
          </p:nvSpPr>
          <p:spPr>
            <a:xfrm>
              <a:off x="6973330" y="4851913"/>
              <a:ext cx="504000" cy="21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6" name="グラフ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99" y="1242113"/>
            <a:ext cx="2555309" cy="3027846"/>
          </a:xfrm>
          <a:prstGeom prst="rect">
            <a:avLst/>
          </a:prstGeom>
        </p:spPr>
      </p:pic>
      <p:grpSp>
        <p:nvGrpSpPr>
          <p:cNvPr id="13" name="②のグラフは棒の幅が・・・"/>
          <p:cNvGrpSpPr/>
          <p:nvPr/>
        </p:nvGrpSpPr>
        <p:grpSpPr>
          <a:xfrm>
            <a:off x="3555594" y="4316910"/>
            <a:ext cx="2412000" cy="1800000"/>
            <a:chOff x="3555594" y="4316910"/>
            <a:chExt cx="2412000" cy="1800000"/>
          </a:xfrm>
        </p:grpSpPr>
        <p:pic>
          <p:nvPicPr>
            <p:cNvPr id="277" name="②×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5594" y="4316910"/>
              <a:ext cx="2412000" cy="1800000"/>
            </a:xfrm>
            <a:prstGeom prst="rect">
              <a:avLst/>
            </a:prstGeom>
          </p:spPr>
        </p:pic>
        <p:sp>
          <p:nvSpPr>
            <p:cNvPr id="71" name="②白背景"/>
            <p:cNvSpPr/>
            <p:nvPr/>
          </p:nvSpPr>
          <p:spPr>
            <a:xfrm>
              <a:off x="3691835" y="4343610"/>
              <a:ext cx="2137736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4" name="揃っていません。"/>
            <p:cNvSpPr txBox="1"/>
            <p:nvPr/>
          </p:nvSpPr>
          <p:spPr>
            <a:xfrm>
              <a:off x="3765924" y="5399413"/>
              <a:ext cx="1998388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揃っていません。</a:t>
              </a:r>
            </a:p>
          </p:txBody>
        </p:sp>
        <p:sp>
          <p:nvSpPr>
            <p:cNvPr id="95" name="そろ"/>
            <p:cNvSpPr txBox="1"/>
            <p:nvPr/>
          </p:nvSpPr>
          <p:spPr>
            <a:xfrm>
              <a:off x="3766153" y="5351782"/>
              <a:ext cx="466026" cy="21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そろ</a:t>
              </a:r>
            </a:p>
          </p:txBody>
        </p:sp>
        <p:sp>
          <p:nvSpPr>
            <p:cNvPr id="77" name="棒の幅が"/>
            <p:cNvSpPr txBox="1"/>
            <p:nvPr/>
          </p:nvSpPr>
          <p:spPr>
            <a:xfrm>
              <a:off x="4147550" y="4930354"/>
              <a:ext cx="1332813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棒の幅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9" name="はば"/>
            <p:cNvSpPr txBox="1"/>
            <p:nvPr/>
          </p:nvSpPr>
          <p:spPr>
            <a:xfrm>
              <a:off x="4741613" y="4879257"/>
              <a:ext cx="436944" cy="1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ぼう"/>
            <p:cNvSpPr txBox="1"/>
            <p:nvPr/>
          </p:nvSpPr>
          <p:spPr>
            <a:xfrm>
              <a:off x="4147549" y="4879257"/>
              <a:ext cx="457823" cy="1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②のグラフは"/>
            <p:cNvSpPr txBox="1"/>
            <p:nvPr/>
          </p:nvSpPr>
          <p:spPr>
            <a:xfrm>
              <a:off x="3827235" y="4448963"/>
              <a:ext cx="1891822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②のグラフは</a:t>
              </a:r>
            </a:p>
          </p:txBody>
        </p:sp>
      </p:grpSp>
      <p:pic>
        <p:nvPicPr>
          <p:cNvPr id="5" name="グラフ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954" y="1223895"/>
            <a:ext cx="2543769" cy="3045134"/>
          </a:xfrm>
          <a:prstGeom prst="rect">
            <a:avLst/>
          </a:prstGeom>
        </p:spPr>
      </p:pic>
      <p:grpSp>
        <p:nvGrpSpPr>
          <p:cNvPr id="12" name="①のグラフは目盛りの・・・"/>
          <p:cNvGrpSpPr/>
          <p:nvPr/>
        </p:nvGrpSpPr>
        <p:grpSpPr>
          <a:xfrm>
            <a:off x="382561" y="4316910"/>
            <a:ext cx="2412000" cy="1800000"/>
            <a:chOff x="382561" y="4316910"/>
            <a:chExt cx="2412000" cy="1800000"/>
          </a:xfrm>
        </p:grpSpPr>
        <p:pic>
          <p:nvPicPr>
            <p:cNvPr id="80" name="①×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561" y="4316910"/>
              <a:ext cx="2412000" cy="1800000"/>
            </a:xfrm>
            <a:prstGeom prst="rect">
              <a:avLst/>
            </a:prstGeom>
          </p:spPr>
        </p:pic>
        <p:sp>
          <p:nvSpPr>
            <p:cNvPr id="299" name="①白背景"/>
            <p:cNvSpPr/>
            <p:nvPr/>
          </p:nvSpPr>
          <p:spPr>
            <a:xfrm>
              <a:off x="563832" y="4343610"/>
              <a:ext cx="2137735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02" name="揃っていません。"/>
            <p:cNvSpPr txBox="1"/>
            <p:nvPr/>
          </p:nvSpPr>
          <p:spPr>
            <a:xfrm>
              <a:off x="681429" y="5399413"/>
              <a:ext cx="1998388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揃っていません。</a:t>
              </a:r>
            </a:p>
          </p:txBody>
        </p:sp>
        <p:sp>
          <p:nvSpPr>
            <p:cNvPr id="303" name="そろ"/>
            <p:cNvSpPr txBox="1"/>
            <p:nvPr/>
          </p:nvSpPr>
          <p:spPr>
            <a:xfrm>
              <a:off x="681658" y="5351782"/>
              <a:ext cx="466026" cy="21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そろ</a:t>
              </a:r>
            </a:p>
          </p:txBody>
        </p:sp>
        <p:sp>
          <p:nvSpPr>
            <p:cNvPr id="305" name="目盛りの間隔が"/>
            <p:cNvSpPr txBox="1"/>
            <p:nvPr/>
          </p:nvSpPr>
          <p:spPr>
            <a:xfrm>
              <a:off x="627120" y="4924373"/>
              <a:ext cx="2107007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目盛りの間隔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</a:p>
          </p:txBody>
        </p:sp>
        <p:sp>
          <p:nvSpPr>
            <p:cNvPr id="304" name="かんかく"/>
            <p:cNvSpPr txBox="1"/>
            <p:nvPr/>
          </p:nvSpPr>
          <p:spPr>
            <a:xfrm>
              <a:off x="1710254" y="4879257"/>
              <a:ext cx="720000" cy="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306" name="めも"/>
            <p:cNvSpPr txBox="1"/>
            <p:nvPr/>
          </p:nvSpPr>
          <p:spPr>
            <a:xfrm>
              <a:off x="742048" y="4879257"/>
              <a:ext cx="562886" cy="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sp>
          <p:nvSpPr>
            <p:cNvPr id="300" name="①のグラフは"/>
            <p:cNvSpPr txBox="1"/>
            <p:nvPr/>
          </p:nvSpPr>
          <p:spPr>
            <a:xfrm>
              <a:off x="686788" y="4448963"/>
              <a:ext cx="1891821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①のグラフは</a:t>
              </a:r>
            </a:p>
          </p:txBody>
        </p:sp>
      </p:grpSp>
      <p:pic>
        <p:nvPicPr>
          <p:cNvPr id="4" name="グラフ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56" y="1251684"/>
            <a:ext cx="2492589" cy="3017345"/>
          </a:xfrm>
          <a:prstGeom prst="rect">
            <a:avLst/>
          </a:prstGeom>
        </p:spPr>
      </p:pic>
      <p:grpSp>
        <p:nvGrpSpPr>
          <p:cNvPr id="8" name="答えを見てみよう！"/>
          <p:cNvGrpSpPr/>
          <p:nvPr/>
        </p:nvGrpSpPr>
        <p:grpSpPr>
          <a:xfrm>
            <a:off x="4308903" y="403646"/>
            <a:ext cx="3570611" cy="592957"/>
            <a:chOff x="4308903" y="403646"/>
            <a:chExt cx="3570611" cy="592957"/>
          </a:xfrm>
        </p:grpSpPr>
        <p:sp>
          <p:nvSpPr>
            <p:cNvPr id="273" name="答えを見てみよう！"/>
            <p:cNvSpPr txBox="1"/>
            <p:nvPr/>
          </p:nvSpPr>
          <p:spPr>
            <a:xfrm>
              <a:off x="4312486" y="534938"/>
              <a:ext cx="356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答えを見てみよう！</a:t>
              </a:r>
            </a:p>
          </p:txBody>
        </p:sp>
        <p:sp>
          <p:nvSpPr>
            <p:cNvPr id="274" name="こた"/>
            <p:cNvSpPr txBox="1"/>
            <p:nvPr/>
          </p:nvSpPr>
          <p:spPr>
            <a:xfrm>
              <a:off x="4308903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</a:p>
          </p:txBody>
        </p:sp>
        <p:sp>
          <p:nvSpPr>
            <p:cNvPr id="276" name="み"/>
            <p:cNvSpPr txBox="1"/>
            <p:nvPr/>
          </p:nvSpPr>
          <p:spPr>
            <a:xfrm>
              <a:off x="5464502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</a:p>
          </p:txBody>
        </p:sp>
      </p:grpSp>
      <p:sp>
        <p:nvSpPr>
          <p:cNvPr id="67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3" name="次へ進む画像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64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5" name="前へ進む画像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66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267902" y="6213062"/>
            <a:ext cx="6818009" cy="478990"/>
            <a:chOff x="5267902" y="6213062"/>
            <a:chExt cx="6818009" cy="478990"/>
          </a:xfrm>
        </p:grpSpPr>
        <p:sp>
          <p:nvSpPr>
            <p:cNvPr id="248" name="答えは合ってたかな？次は正解の③番・・・"/>
            <p:cNvSpPr txBox="1"/>
            <p:nvPr/>
          </p:nvSpPr>
          <p:spPr>
            <a:xfrm>
              <a:off x="5321579" y="6345901"/>
              <a:ext cx="6512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答えは合ってたかな？次は正解の③番のグラフの解説を見てみよう！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43" name="み"/>
            <p:cNvSpPr txBox="1"/>
            <p:nvPr/>
          </p:nvSpPr>
          <p:spPr>
            <a:xfrm>
              <a:off x="10497297" y="6213062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42" name="かいせつ"/>
            <p:cNvSpPr txBox="1"/>
            <p:nvPr/>
          </p:nvSpPr>
          <p:spPr>
            <a:xfrm>
              <a:off x="9802839" y="621306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41" name="ばん"/>
            <p:cNvSpPr txBox="1"/>
            <p:nvPr/>
          </p:nvSpPr>
          <p:spPr>
            <a:xfrm>
              <a:off x="8600974" y="6213062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ばん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40" name="せいかい"/>
            <p:cNvSpPr txBox="1"/>
            <p:nvPr/>
          </p:nvSpPr>
          <p:spPr>
            <a:xfrm>
              <a:off x="7765687" y="621306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せいかい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39" name="つぎ"/>
            <p:cNvSpPr txBox="1"/>
            <p:nvPr/>
          </p:nvSpPr>
          <p:spPr>
            <a:xfrm>
              <a:off x="7355097" y="6213062"/>
              <a:ext cx="396000" cy="22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つぎ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あ"/>
            <p:cNvSpPr txBox="1"/>
            <p:nvPr/>
          </p:nvSpPr>
          <p:spPr>
            <a:xfrm>
              <a:off x="5916664" y="6213062"/>
              <a:ext cx="3586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35" name="こた"/>
            <p:cNvSpPr txBox="1"/>
            <p:nvPr/>
          </p:nvSpPr>
          <p:spPr>
            <a:xfrm>
              <a:off x="5314774" y="6213062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こた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"/>
            <p:cNvCxnSpPr/>
            <p:nvPr/>
          </p:nvCxnSpPr>
          <p:spPr>
            <a:xfrm>
              <a:off x="5267902" y="6669750"/>
              <a:ext cx="662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三角"/>
            <p:cNvSpPr/>
            <p:nvPr/>
          </p:nvSpPr>
          <p:spPr>
            <a:xfrm rot="5400000">
              <a:off x="11833911" y="6440052"/>
              <a:ext cx="252000" cy="25200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グラフ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48" y="2420472"/>
            <a:ext cx="3869225" cy="4035746"/>
          </a:xfrm>
          <a:prstGeom prst="rect">
            <a:avLst/>
          </a:prstGeom>
        </p:spPr>
      </p:pic>
      <p:sp>
        <p:nvSpPr>
          <p:cNvPr id="107" name="棒グラフフレーム"/>
          <p:cNvSpPr/>
          <p:nvPr/>
        </p:nvSpPr>
        <p:spPr>
          <a:xfrm>
            <a:off x="4708544" y="3598355"/>
            <a:ext cx="2973213" cy="1923846"/>
          </a:xfrm>
          <a:prstGeom prst="roundRect">
            <a:avLst>
              <a:gd name="adj" fmla="val 14507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96" name="赤矢印(右)"/>
          <p:cNvCxnSpPr/>
          <p:nvPr/>
        </p:nvCxnSpPr>
        <p:spPr>
          <a:xfrm rot="10800000" flipH="1">
            <a:off x="7749377" y="3454225"/>
            <a:ext cx="382889" cy="511368"/>
          </a:xfrm>
          <a:prstGeom prst="bentConnector2">
            <a:avLst/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961240" y="2363540"/>
            <a:ext cx="3321401" cy="2116759"/>
            <a:chOff x="7961240" y="2363540"/>
            <a:chExt cx="3321401" cy="2116759"/>
          </a:xfrm>
        </p:grpSpPr>
        <p:sp>
          <p:nvSpPr>
            <p:cNvPr id="140" name="書き始めてますね"/>
            <p:cNvSpPr txBox="1"/>
            <p:nvPr/>
          </p:nvSpPr>
          <p:spPr>
            <a:xfrm>
              <a:off x="8534977" y="4172522"/>
              <a:ext cx="194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書き始めてますね。</a:t>
              </a:r>
            </a:p>
          </p:txBody>
        </p:sp>
        <p:sp>
          <p:nvSpPr>
            <p:cNvPr id="142" name="はじ"/>
            <p:cNvSpPr txBox="1"/>
            <p:nvPr/>
          </p:nvSpPr>
          <p:spPr>
            <a:xfrm>
              <a:off x="8931794" y="407408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</a:p>
          </p:txBody>
        </p:sp>
        <p:sp>
          <p:nvSpPr>
            <p:cNvPr id="141" name="か"/>
            <p:cNvSpPr txBox="1"/>
            <p:nvPr/>
          </p:nvSpPr>
          <p:spPr>
            <a:xfrm>
              <a:off x="8571154" y="4074086"/>
              <a:ext cx="2783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  <p:sp>
          <p:nvSpPr>
            <p:cNvPr id="137" name="・棒は０(ゼロ)の位置から"/>
            <p:cNvSpPr txBox="1"/>
            <p:nvPr/>
          </p:nvSpPr>
          <p:spPr>
            <a:xfrm>
              <a:off x="8402641" y="3857074"/>
              <a:ext cx="248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・棒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は０</a:t>
              </a:r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ゼロ</a:t>
              </a:r>
              <a:r>
                <a:rPr lang="en-US" altLang="ja-JP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の位置から</a:t>
              </a:r>
            </a:p>
          </p:txBody>
        </p:sp>
        <p:sp>
          <p:nvSpPr>
            <p:cNvPr id="139" name="いち"/>
            <p:cNvSpPr txBox="1"/>
            <p:nvPr/>
          </p:nvSpPr>
          <p:spPr>
            <a:xfrm>
              <a:off x="9967333" y="3752265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いち</a:t>
              </a:r>
            </a:p>
          </p:txBody>
        </p:sp>
        <p:sp>
          <p:nvSpPr>
            <p:cNvPr id="138" name="ぼう"/>
            <p:cNvSpPr txBox="1"/>
            <p:nvPr/>
          </p:nvSpPr>
          <p:spPr>
            <a:xfrm>
              <a:off x="8527507" y="3752265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117" name="・棒の幅が同じですね。"/>
            <p:cNvSpPr txBox="1"/>
            <p:nvPr/>
          </p:nvSpPr>
          <p:spPr>
            <a:xfrm>
              <a:off x="8402641" y="3467271"/>
              <a:ext cx="23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・棒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の幅が同じですね。</a:t>
              </a:r>
            </a:p>
          </p:txBody>
        </p:sp>
        <p:sp>
          <p:nvSpPr>
            <p:cNvPr id="125" name="おな"/>
            <p:cNvSpPr txBox="1"/>
            <p:nvPr/>
          </p:nvSpPr>
          <p:spPr>
            <a:xfrm>
              <a:off x="9360726" y="335742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124" name="はば"/>
            <p:cNvSpPr txBox="1"/>
            <p:nvPr/>
          </p:nvSpPr>
          <p:spPr>
            <a:xfrm>
              <a:off x="8925220" y="335742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</a:p>
          </p:txBody>
        </p:sp>
        <p:sp>
          <p:nvSpPr>
            <p:cNvPr id="123" name="ぼう"/>
            <p:cNvSpPr txBox="1"/>
            <p:nvPr/>
          </p:nvSpPr>
          <p:spPr>
            <a:xfrm>
              <a:off x="8539458" y="335742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109" name="・棒と棒の間隔が同じですね。"/>
            <p:cNvSpPr txBox="1"/>
            <p:nvPr/>
          </p:nvSpPr>
          <p:spPr>
            <a:xfrm>
              <a:off x="8402641" y="307746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・棒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と棒の間隔が同じですね。</a:t>
              </a:r>
            </a:p>
          </p:txBody>
        </p:sp>
        <p:sp>
          <p:nvSpPr>
            <p:cNvPr id="112" name="おな"/>
            <p:cNvSpPr txBox="1"/>
            <p:nvPr/>
          </p:nvSpPr>
          <p:spPr>
            <a:xfrm>
              <a:off x="9963280" y="2952315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135" name="かんかく"/>
            <p:cNvSpPr txBox="1"/>
            <p:nvPr/>
          </p:nvSpPr>
          <p:spPr>
            <a:xfrm>
              <a:off x="9302428" y="2952315"/>
              <a:ext cx="64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118" name="ぼう"/>
            <p:cNvSpPr txBox="1"/>
            <p:nvPr/>
          </p:nvSpPr>
          <p:spPr>
            <a:xfrm>
              <a:off x="8929048" y="2952315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110" name="ぼう"/>
            <p:cNvSpPr txBox="1"/>
            <p:nvPr/>
          </p:nvSpPr>
          <p:spPr>
            <a:xfrm>
              <a:off x="8548281" y="2952315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pic>
          <p:nvPicPr>
            <p:cNvPr id="169" name="グッド赤画像(右)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9383" r="1338" b="10310"/>
            <a:stretch/>
          </p:blipFill>
          <p:spPr>
            <a:xfrm>
              <a:off x="7961240" y="2961046"/>
              <a:ext cx="567288" cy="468000"/>
            </a:xfrm>
            <a:prstGeom prst="rect">
              <a:avLst/>
            </a:prstGeom>
          </p:spPr>
        </p:pic>
        <p:sp>
          <p:nvSpPr>
            <p:cNvPr id="126" name="Good！(右)フレーム"/>
            <p:cNvSpPr/>
            <p:nvPr/>
          </p:nvSpPr>
          <p:spPr>
            <a:xfrm>
              <a:off x="8328834" y="2363540"/>
              <a:ext cx="1131980" cy="375276"/>
            </a:xfrm>
            <a:prstGeom prst="wedgeRoundRectCallout">
              <a:avLst>
                <a:gd name="adj1" fmla="val -37833"/>
                <a:gd name="adj2" fmla="val 94913"/>
                <a:gd name="adj3" fmla="val 16667"/>
              </a:avLst>
            </a:prstGeom>
            <a:solidFill>
              <a:srgbClr val="FFDEE1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8" name="Good！(右)"/>
            <p:cNvSpPr txBox="1"/>
            <p:nvPr/>
          </p:nvSpPr>
          <p:spPr>
            <a:xfrm>
              <a:off x="8343269" y="2365650"/>
              <a:ext cx="108976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Arial Black" panose="020B0A04020102020204" pitchFamily="34" charset="0"/>
                  <a:ea typeface="游ゴシック" panose="020B0400000000000000" pitchFamily="50" charset="-128"/>
                </a:rPr>
                <a:t>Good!</a:t>
              </a:r>
            </a:p>
          </p:txBody>
        </p:sp>
      </p:grpSp>
      <p:sp>
        <p:nvSpPr>
          <p:cNvPr id="5" name="数字フレーム"/>
          <p:cNvSpPr/>
          <p:nvPr/>
        </p:nvSpPr>
        <p:spPr>
          <a:xfrm>
            <a:off x="4244978" y="2983789"/>
            <a:ext cx="305389" cy="2640589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54" name="赤矢印(左)"/>
          <p:cNvCxnSpPr/>
          <p:nvPr/>
        </p:nvCxnSpPr>
        <p:spPr>
          <a:xfrm flipH="1">
            <a:off x="1655900" y="5153666"/>
            <a:ext cx="2503312" cy="0"/>
          </a:xfrm>
          <a:prstGeom prst="straightConnector1">
            <a:avLst/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104734" y="4966028"/>
            <a:ext cx="3982029" cy="1412672"/>
            <a:chOff x="104734" y="4966028"/>
            <a:chExt cx="3982029" cy="1412672"/>
          </a:xfrm>
        </p:grpSpPr>
        <p:sp>
          <p:nvSpPr>
            <p:cNvPr id="127" name="・目盛りは０(ゼロ)から始まっていますね。"/>
            <p:cNvSpPr txBox="1"/>
            <p:nvPr/>
          </p:nvSpPr>
          <p:spPr>
            <a:xfrm>
              <a:off x="486763" y="6070923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・目盛りは０（ゼロ）から始まってますね。</a:t>
              </a:r>
            </a:p>
          </p:txBody>
        </p:sp>
        <p:sp>
          <p:nvSpPr>
            <p:cNvPr id="130" name="はじ"/>
            <p:cNvSpPr txBox="1"/>
            <p:nvPr/>
          </p:nvSpPr>
          <p:spPr>
            <a:xfrm>
              <a:off x="2469512" y="5971873"/>
              <a:ext cx="41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</a:p>
          </p:txBody>
        </p:sp>
        <p:sp>
          <p:nvSpPr>
            <p:cNvPr id="134" name="めも"/>
            <p:cNvSpPr txBox="1"/>
            <p:nvPr/>
          </p:nvSpPr>
          <p:spPr>
            <a:xfrm>
              <a:off x="629302" y="5971873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sp>
          <p:nvSpPr>
            <p:cNvPr id="11" name="・目盛りの間隔が同じですね。"/>
            <p:cNvSpPr txBox="1"/>
            <p:nvPr/>
          </p:nvSpPr>
          <p:spPr>
            <a:xfrm>
              <a:off x="497548" y="5748676"/>
              <a:ext cx="28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・目盛りの間隔が同じですね。</a:t>
              </a:r>
            </a:p>
          </p:txBody>
        </p:sp>
        <p:sp>
          <p:nvSpPr>
            <p:cNvPr id="106" name="おな"/>
            <p:cNvSpPr txBox="1"/>
            <p:nvPr/>
          </p:nvSpPr>
          <p:spPr>
            <a:xfrm>
              <a:off x="2029354" y="5634656"/>
              <a:ext cx="41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105" name="かんかく"/>
            <p:cNvSpPr txBox="1"/>
            <p:nvPr/>
          </p:nvSpPr>
          <p:spPr>
            <a:xfrm>
              <a:off x="1386632" y="5634656"/>
              <a:ext cx="64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104" name="めも"/>
            <p:cNvSpPr txBox="1"/>
            <p:nvPr/>
          </p:nvSpPr>
          <p:spPr>
            <a:xfrm>
              <a:off x="637439" y="5634656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pic>
          <p:nvPicPr>
            <p:cNvPr id="206" name="グッド赤画像(左)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9383" r="1338" b="10310"/>
            <a:stretch/>
          </p:blipFill>
          <p:spPr>
            <a:xfrm>
              <a:off x="104734" y="5563534"/>
              <a:ext cx="567288" cy="468000"/>
            </a:xfrm>
            <a:prstGeom prst="rect">
              <a:avLst/>
            </a:prstGeom>
          </p:spPr>
        </p:pic>
        <p:sp>
          <p:nvSpPr>
            <p:cNvPr id="204" name="Good！(左)フレーム"/>
            <p:cNvSpPr/>
            <p:nvPr/>
          </p:nvSpPr>
          <p:spPr>
            <a:xfrm>
              <a:off x="472328" y="4966028"/>
              <a:ext cx="1131980" cy="375276"/>
            </a:xfrm>
            <a:prstGeom prst="wedgeRoundRectCallout">
              <a:avLst>
                <a:gd name="adj1" fmla="val -37833"/>
                <a:gd name="adj2" fmla="val 94913"/>
                <a:gd name="adj3" fmla="val 16667"/>
              </a:avLst>
            </a:prstGeom>
            <a:solidFill>
              <a:srgbClr val="FFDEE1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5" name="Good！(左)"/>
            <p:cNvSpPr txBox="1"/>
            <p:nvPr/>
          </p:nvSpPr>
          <p:spPr>
            <a:xfrm>
              <a:off x="486763" y="4968138"/>
              <a:ext cx="108976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Arial Black" panose="020B0A04020102020204" pitchFamily="34" charset="0"/>
                  <a:ea typeface="游ゴシック" panose="020B0400000000000000" pitchFamily="50" charset="-128"/>
                </a:rPr>
                <a:t>Good!</a:t>
              </a:r>
            </a:p>
          </p:txBody>
        </p:sp>
      </p:grpSp>
      <p:sp>
        <p:nvSpPr>
          <p:cNvPr id="170" name="(令和〇年〇月〇日･･･)フレーム"/>
          <p:cNvSpPr/>
          <p:nvPr/>
        </p:nvSpPr>
        <p:spPr>
          <a:xfrm>
            <a:off x="5460219" y="5958413"/>
            <a:ext cx="2358405" cy="432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0" name="青矢印(ポイント③)"/>
          <p:cNvCxnSpPr/>
          <p:nvPr/>
        </p:nvCxnSpPr>
        <p:spPr>
          <a:xfrm rot="5400000" flipH="1" flipV="1">
            <a:off x="7878605" y="5991809"/>
            <a:ext cx="366531" cy="339587"/>
          </a:xfrm>
          <a:prstGeom prst="bentConnector3">
            <a:avLst>
              <a:gd name="adj1" fmla="val 6441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グループ化 86"/>
          <p:cNvGrpSpPr/>
          <p:nvPr/>
        </p:nvGrpSpPr>
        <p:grpSpPr>
          <a:xfrm>
            <a:off x="7921422" y="4638658"/>
            <a:ext cx="4137786" cy="1522945"/>
            <a:chOff x="7921422" y="4638658"/>
            <a:chExt cx="4137786" cy="1522945"/>
          </a:xfrm>
        </p:grpSpPr>
        <p:sp>
          <p:nvSpPr>
            <p:cNvPr id="188" name="書いていてとても・・・"/>
            <p:cNvSpPr txBox="1"/>
            <p:nvPr/>
          </p:nvSpPr>
          <p:spPr>
            <a:xfrm>
              <a:off x="8580790" y="5873603"/>
              <a:ext cx="3478418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書いていてとても分かりやすいですね。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4" name="わ"/>
            <p:cNvSpPr txBox="1"/>
            <p:nvPr/>
          </p:nvSpPr>
          <p:spPr>
            <a:xfrm>
              <a:off x="10082546" y="5760157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3" name="か"/>
            <p:cNvSpPr txBox="1"/>
            <p:nvPr/>
          </p:nvSpPr>
          <p:spPr>
            <a:xfrm>
              <a:off x="8582739" y="5760157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4" name="・調べた時期(年月日・場所・対象)を"/>
            <p:cNvSpPr txBox="1"/>
            <p:nvPr/>
          </p:nvSpPr>
          <p:spPr>
            <a:xfrm>
              <a:off x="8454432" y="5536285"/>
              <a:ext cx="3262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調べた時期（年月日・場所・対象</a:t>
              </a:r>
              <a:r>
                <a:rPr lang="en-US" altLang="ja-JP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2" name="たいしょう"/>
            <p:cNvSpPr txBox="1"/>
            <p:nvPr/>
          </p:nvSpPr>
          <p:spPr>
            <a:xfrm>
              <a:off x="10775241" y="5402600"/>
              <a:ext cx="711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たいしょう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1" name="ばしょ"/>
            <p:cNvSpPr txBox="1"/>
            <p:nvPr/>
          </p:nvSpPr>
          <p:spPr>
            <a:xfrm>
              <a:off x="10356430" y="5402600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ばしょ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0" name="ねんがっぴ"/>
            <p:cNvSpPr txBox="1"/>
            <p:nvPr/>
          </p:nvSpPr>
          <p:spPr>
            <a:xfrm>
              <a:off x="9646173" y="5402600"/>
              <a:ext cx="72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ねんがっぴ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9" name="じき"/>
            <p:cNvSpPr txBox="1"/>
            <p:nvPr/>
          </p:nvSpPr>
          <p:spPr>
            <a:xfrm>
              <a:off x="9173734" y="5402600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じき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5" name="しら"/>
            <p:cNvSpPr txBox="1"/>
            <p:nvPr/>
          </p:nvSpPr>
          <p:spPr>
            <a:xfrm>
              <a:off x="8571477" y="5402600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しら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2" name="ポイント③グッド青画像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1422" y="5352011"/>
              <a:ext cx="654201" cy="679363"/>
            </a:xfrm>
            <a:prstGeom prst="rect">
              <a:avLst/>
            </a:prstGeom>
          </p:spPr>
        </p:pic>
        <p:sp>
          <p:nvSpPr>
            <p:cNvPr id="184" name="グラフがもっとよくなるポイント③フレーム"/>
            <p:cNvSpPr/>
            <p:nvPr/>
          </p:nvSpPr>
          <p:spPr>
            <a:xfrm>
              <a:off x="8129295" y="4638658"/>
              <a:ext cx="2038930" cy="609719"/>
            </a:xfrm>
            <a:prstGeom prst="wedgeRoundRectCallout">
              <a:avLst>
                <a:gd name="adj1" fmla="val -31552"/>
                <a:gd name="adj2" fmla="val 80720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6" name="ポイント③"/>
            <p:cNvSpPr txBox="1"/>
            <p:nvPr/>
          </p:nvSpPr>
          <p:spPr>
            <a:xfrm>
              <a:off x="8470418" y="4921838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ポイント③</a:t>
              </a:r>
              <a:endParaRPr lang="ja-JP" altLang="en-US" sz="1500" b="1" spc="300">
                <a:ln w="12700">
                  <a:solidFill>
                    <a:schemeClr val="tx1"/>
                  </a:solidFill>
                </a:ln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5" name="グラフがもっとよくなる③"/>
            <p:cNvSpPr txBox="1"/>
            <p:nvPr/>
          </p:nvSpPr>
          <p:spPr>
            <a:xfrm>
              <a:off x="8024910" y="4693268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" name="(人)フレーム"/>
          <p:cNvSpPr/>
          <p:nvPr/>
        </p:nvSpPr>
        <p:spPr>
          <a:xfrm>
            <a:off x="4174398" y="2683939"/>
            <a:ext cx="360000" cy="25199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211" name="青矢印(ポイント②)"/>
          <p:cNvCxnSpPr/>
          <p:nvPr/>
        </p:nvCxnSpPr>
        <p:spPr>
          <a:xfrm rot="-960000" flipH="1" flipV="1">
            <a:off x="2337402" y="2895375"/>
            <a:ext cx="1796601" cy="23182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/>
          <p:cNvGrpSpPr/>
          <p:nvPr/>
        </p:nvGrpSpPr>
        <p:grpSpPr>
          <a:xfrm>
            <a:off x="-26959" y="2750343"/>
            <a:ext cx="3487744" cy="1925123"/>
            <a:chOff x="-26959" y="2750343"/>
            <a:chExt cx="3487744" cy="1925123"/>
          </a:xfrm>
        </p:grpSpPr>
        <p:sp>
          <p:nvSpPr>
            <p:cNvPr id="152" name="分かりますね。"/>
            <p:cNvSpPr txBox="1"/>
            <p:nvPr/>
          </p:nvSpPr>
          <p:spPr>
            <a:xfrm>
              <a:off x="670308" y="4367689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分かりますね。</a:t>
              </a:r>
            </a:p>
          </p:txBody>
        </p:sp>
        <p:sp>
          <p:nvSpPr>
            <p:cNvPr id="153" name="わ"/>
            <p:cNvSpPr txBox="1"/>
            <p:nvPr/>
          </p:nvSpPr>
          <p:spPr>
            <a:xfrm>
              <a:off x="690895" y="4272937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4" name="数字が何を表しているのかが"/>
            <p:cNvSpPr txBox="1"/>
            <p:nvPr/>
          </p:nvSpPr>
          <p:spPr>
            <a:xfrm>
              <a:off x="652785" y="4054514"/>
              <a:ext cx="28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数字が何を表しているのかが</a:t>
              </a:r>
            </a:p>
          </p:txBody>
        </p:sp>
        <p:sp>
          <p:nvSpPr>
            <p:cNvPr id="147" name="あらわ"/>
            <p:cNvSpPr txBox="1"/>
            <p:nvPr/>
          </p:nvSpPr>
          <p:spPr>
            <a:xfrm>
              <a:off x="1616724" y="3944711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</a:p>
          </p:txBody>
        </p:sp>
        <p:sp>
          <p:nvSpPr>
            <p:cNvPr id="146" name="なに"/>
            <p:cNvSpPr txBox="1"/>
            <p:nvPr/>
          </p:nvSpPr>
          <p:spPr>
            <a:xfrm>
              <a:off x="1244483" y="394471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なに</a:t>
              </a:r>
            </a:p>
          </p:txBody>
        </p:sp>
        <p:sp>
          <p:nvSpPr>
            <p:cNvPr id="145" name="すうじ"/>
            <p:cNvSpPr txBox="1"/>
            <p:nvPr/>
          </p:nvSpPr>
          <p:spPr>
            <a:xfrm>
              <a:off x="672049" y="3944711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すうじ</a:t>
              </a:r>
            </a:p>
          </p:txBody>
        </p:sp>
        <p:sp>
          <p:nvSpPr>
            <p:cNvPr id="131" name="・目盛りに単位があることで、"/>
            <p:cNvSpPr txBox="1"/>
            <p:nvPr/>
          </p:nvSpPr>
          <p:spPr>
            <a:xfrm>
              <a:off x="537849" y="3699774"/>
              <a:ext cx="27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・目盛りに単位があることで、</a:t>
              </a:r>
            </a:p>
          </p:txBody>
        </p:sp>
        <p:sp>
          <p:nvSpPr>
            <p:cNvPr id="143" name="たんい"/>
            <p:cNvSpPr txBox="1"/>
            <p:nvPr/>
          </p:nvSpPr>
          <p:spPr>
            <a:xfrm>
              <a:off x="1420533" y="3575932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たんい</a:t>
              </a:r>
            </a:p>
          </p:txBody>
        </p:sp>
        <p:sp>
          <p:nvSpPr>
            <p:cNvPr id="133" name="めも"/>
            <p:cNvSpPr txBox="1"/>
            <p:nvPr/>
          </p:nvSpPr>
          <p:spPr>
            <a:xfrm>
              <a:off x="708913" y="3575932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pic>
          <p:nvPicPr>
            <p:cNvPr id="12" name="ポイント②青グッド画像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6959" y="3502445"/>
              <a:ext cx="654201" cy="679363"/>
            </a:xfrm>
            <a:prstGeom prst="rect">
              <a:avLst/>
            </a:prstGeom>
          </p:spPr>
        </p:pic>
        <p:sp>
          <p:nvSpPr>
            <p:cNvPr id="208" name="グラフがもっとよくなるポイント②フレーム"/>
            <p:cNvSpPr/>
            <p:nvPr/>
          </p:nvSpPr>
          <p:spPr>
            <a:xfrm>
              <a:off x="215017" y="2750343"/>
              <a:ext cx="2038930" cy="609719"/>
            </a:xfrm>
            <a:prstGeom prst="wedgeRoundRectCallout">
              <a:avLst>
                <a:gd name="adj1" fmla="val -31552"/>
                <a:gd name="adj2" fmla="val 80720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0" name="ポイント②"/>
            <p:cNvSpPr txBox="1"/>
            <p:nvPr/>
          </p:nvSpPr>
          <p:spPr>
            <a:xfrm>
              <a:off x="556140" y="3033523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</a:t>
              </a:r>
              <a:r>
                <a:rPr lang="ja-JP" altLang="en-US" sz="1500" b="1" spc="30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</a:p>
          </p:txBody>
        </p:sp>
        <p:sp>
          <p:nvSpPr>
            <p:cNvPr id="209" name="グラフがもっとよくなる②"/>
            <p:cNvSpPr txBox="1"/>
            <p:nvPr/>
          </p:nvSpPr>
          <p:spPr>
            <a:xfrm>
              <a:off x="110632" y="2804953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5" name="「赤？青？黄？どの色が好き？？」フレーム"/>
          <p:cNvSpPr/>
          <p:nvPr/>
        </p:nvSpPr>
        <p:spPr>
          <a:xfrm>
            <a:off x="4826190" y="2502530"/>
            <a:ext cx="2756189" cy="307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216" name="青矢印(ポイント①)"/>
          <p:cNvCxnSpPr/>
          <p:nvPr/>
        </p:nvCxnSpPr>
        <p:spPr>
          <a:xfrm flipV="1">
            <a:off x="5109825" y="2040437"/>
            <a:ext cx="0" cy="4320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グループ化 69"/>
          <p:cNvGrpSpPr/>
          <p:nvPr/>
        </p:nvGrpSpPr>
        <p:grpSpPr>
          <a:xfrm>
            <a:off x="2443354" y="1431218"/>
            <a:ext cx="5614175" cy="824530"/>
            <a:chOff x="2443354" y="1460246"/>
            <a:chExt cx="5614175" cy="824530"/>
          </a:xfrm>
        </p:grpSpPr>
        <p:sp>
          <p:nvSpPr>
            <p:cNvPr id="201" name="分かりやすいですね。"/>
            <p:cNvSpPr txBox="1"/>
            <p:nvPr/>
          </p:nvSpPr>
          <p:spPr>
            <a:xfrm>
              <a:off x="5449550" y="1976999"/>
              <a:ext cx="208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分かりやすいですね。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2" name="わ"/>
            <p:cNvSpPr txBox="1"/>
            <p:nvPr/>
          </p:nvSpPr>
          <p:spPr>
            <a:xfrm>
              <a:off x="5444563" y="1878565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・グラフにタイトルがついていて"/>
            <p:cNvSpPr txBox="1"/>
            <p:nvPr/>
          </p:nvSpPr>
          <p:spPr>
            <a:xfrm>
              <a:off x="5321529" y="1647294"/>
              <a:ext cx="27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・グラフにタイトルがついて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いて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51" name="ポイント①青グッド画像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2725" y="1460246"/>
              <a:ext cx="654201" cy="679363"/>
            </a:xfrm>
            <a:prstGeom prst="rect">
              <a:avLst/>
            </a:prstGeom>
          </p:spPr>
        </p:pic>
        <p:sp>
          <p:nvSpPr>
            <p:cNvPr id="212" name="グラフがもっとよくなるポイント①フレーム"/>
            <p:cNvSpPr/>
            <p:nvPr/>
          </p:nvSpPr>
          <p:spPr>
            <a:xfrm>
              <a:off x="2547739" y="1517492"/>
              <a:ext cx="2038930" cy="609719"/>
            </a:xfrm>
            <a:prstGeom prst="wedgeRoundRectCallout">
              <a:avLst>
                <a:gd name="adj1" fmla="val 62899"/>
                <a:gd name="adj2" fmla="val 17096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4" name="ポイント①"/>
            <p:cNvSpPr txBox="1"/>
            <p:nvPr/>
          </p:nvSpPr>
          <p:spPr>
            <a:xfrm>
              <a:off x="2888862" y="1800672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ポイント①</a:t>
              </a:r>
              <a:endParaRPr lang="ja-JP" altLang="en-US" sz="1500" b="1" spc="300">
                <a:ln w="12700">
                  <a:solidFill>
                    <a:schemeClr val="tx1"/>
                  </a:solidFill>
                </a:ln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3" name="グラフがもっとよくなる①"/>
            <p:cNvSpPr txBox="1"/>
            <p:nvPr/>
          </p:nvSpPr>
          <p:spPr>
            <a:xfrm>
              <a:off x="2443354" y="1572102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3" name="もずや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47" y="207656"/>
            <a:ext cx="1152000" cy="1098305"/>
          </a:xfrm>
          <a:prstGeom prst="rect">
            <a:avLst/>
          </a:prstGeom>
        </p:spPr>
      </p:pic>
      <p:grpSp>
        <p:nvGrpSpPr>
          <p:cNvPr id="67" name="正解の③のグラフを・・・"/>
          <p:cNvGrpSpPr/>
          <p:nvPr/>
        </p:nvGrpSpPr>
        <p:grpSpPr>
          <a:xfrm>
            <a:off x="2667878" y="523111"/>
            <a:ext cx="6267580" cy="606174"/>
            <a:chOff x="2669407" y="540208"/>
            <a:chExt cx="6267580" cy="606174"/>
          </a:xfrm>
        </p:grpSpPr>
        <p:sp>
          <p:nvSpPr>
            <p:cNvPr id="129" name="正解の③のグラフを詳しく見てみよう"/>
            <p:cNvSpPr txBox="1"/>
            <p:nvPr/>
          </p:nvSpPr>
          <p:spPr>
            <a:xfrm>
              <a:off x="2669407" y="684717"/>
              <a:ext cx="6267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正解の③の</a:t>
              </a: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グラフを詳しく</a:t>
              </a:r>
              <a:r>
                <a:rPr lang="ja-JP" altLang="en-US" sz="2400" u="sng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見て</a:t>
              </a: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みよう！</a:t>
              </a:r>
              <a:endParaRPr lang="ja-JP" altLang="en-US" sz="24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1" name="み"/>
            <p:cNvSpPr txBox="1"/>
            <p:nvPr/>
          </p:nvSpPr>
          <p:spPr>
            <a:xfrm>
              <a:off x="6724989" y="54020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0" name="くわ"/>
            <p:cNvSpPr txBox="1"/>
            <p:nvPr/>
          </p:nvSpPr>
          <p:spPr>
            <a:xfrm>
              <a:off x="5791469" y="54020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くわ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9" name="せいかい"/>
            <p:cNvSpPr txBox="1"/>
            <p:nvPr/>
          </p:nvSpPr>
          <p:spPr>
            <a:xfrm>
              <a:off x="2703238" y="540208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せいかい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6" name="解説"/>
          <p:cNvGrpSpPr/>
          <p:nvPr/>
        </p:nvGrpSpPr>
        <p:grpSpPr>
          <a:xfrm>
            <a:off x="566670" y="409717"/>
            <a:ext cx="1854559" cy="913537"/>
            <a:chOff x="566670" y="409717"/>
            <a:chExt cx="1854559" cy="913537"/>
          </a:xfrm>
        </p:grpSpPr>
        <p:sp>
          <p:nvSpPr>
            <p:cNvPr id="2" name="解説フレーム"/>
            <p:cNvSpPr/>
            <p:nvPr/>
          </p:nvSpPr>
          <p:spPr>
            <a:xfrm>
              <a:off x="566670" y="409717"/>
              <a:ext cx="1854559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 sz="4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解説"/>
            <p:cNvSpPr txBox="1"/>
            <p:nvPr/>
          </p:nvSpPr>
          <p:spPr>
            <a:xfrm>
              <a:off x="840346" y="673959"/>
              <a:ext cx="1307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2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</a:t>
              </a:r>
            </a:p>
          </p:txBody>
        </p:sp>
        <p:sp>
          <p:nvSpPr>
            <p:cNvPr id="4" name="かいせつ"/>
            <p:cNvSpPr txBox="1"/>
            <p:nvPr/>
          </p:nvSpPr>
          <p:spPr>
            <a:xfrm>
              <a:off x="773020" y="494188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</a:p>
          </p:txBody>
        </p:sp>
      </p:grpSp>
      <p:sp>
        <p:nvSpPr>
          <p:cNvPr id="217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8" name="次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219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0" name="前へ進む画像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221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3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" grpId="0" animBg="1"/>
      <p:bldP spid="170" grpId="0" animBg="1"/>
      <p:bldP spid="7" grpId="0" animBg="1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工夫すると・・・"/>
          <p:cNvGrpSpPr/>
          <p:nvPr/>
        </p:nvGrpSpPr>
        <p:grpSpPr>
          <a:xfrm>
            <a:off x="9483197" y="6196637"/>
            <a:ext cx="2473727" cy="506507"/>
            <a:chOff x="9483197" y="6196637"/>
            <a:chExt cx="2473727" cy="506507"/>
          </a:xfrm>
        </p:grpSpPr>
        <p:sp>
          <p:nvSpPr>
            <p:cNvPr id="156" name="工夫すると・・・"/>
            <p:cNvSpPr txBox="1"/>
            <p:nvPr/>
          </p:nvSpPr>
          <p:spPr>
            <a:xfrm>
              <a:off x="9709080" y="6323845"/>
              <a:ext cx="1928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工夫すると・・・</a:t>
              </a:r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7" name="くふう"/>
            <p:cNvSpPr txBox="1"/>
            <p:nvPr/>
          </p:nvSpPr>
          <p:spPr>
            <a:xfrm>
              <a:off x="9758441" y="6196637"/>
              <a:ext cx="57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くふう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"/>
            <p:cNvCxnSpPr/>
            <p:nvPr/>
          </p:nvCxnSpPr>
          <p:spPr>
            <a:xfrm>
              <a:off x="9483197" y="6691086"/>
              <a:ext cx="237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三角"/>
            <p:cNvSpPr/>
            <p:nvPr/>
          </p:nvSpPr>
          <p:spPr>
            <a:xfrm rot="5400000">
              <a:off x="11704924" y="6451144"/>
              <a:ext cx="252000" cy="25200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3組グラフ"/>
          <p:cNvGrpSpPr/>
          <p:nvPr/>
        </p:nvGrpSpPr>
        <p:grpSpPr>
          <a:xfrm>
            <a:off x="9271894" y="2647782"/>
            <a:ext cx="2631600" cy="3442445"/>
            <a:chOff x="9273350" y="2636362"/>
            <a:chExt cx="2631600" cy="3442445"/>
          </a:xfrm>
        </p:grpSpPr>
        <p:sp>
          <p:nvSpPr>
            <p:cNvPr id="606" name="3組グラフフレーム"/>
            <p:cNvSpPr/>
            <p:nvPr/>
          </p:nvSpPr>
          <p:spPr>
            <a:xfrm>
              <a:off x="9273350" y="3032158"/>
              <a:ext cx="2631600" cy="3046649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" name="令和〇年〇月〇日・・・(3 組)"/>
            <p:cNvSpPr txBox="1"/>
            <p:nvPr/>
          </p:nvSpPr>
          <p:spPr>
            <a:xfrm>
              <a:off x="10010865" y="5709059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19" name="黄色"/>
            <p:cNvSpPr txBox="1"/>
            <p:nvPr/>
          </p:nvSpPr>
          <p:spPr>
            <a:xfrm>
              <a:off x="11095215" y="5400853"/>
              <a:ext cx="55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黄色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0" name="きいろ"/>
            <p:cNvSpPr txBox="1"/>
            <p:nvPr/>
          </p:nvSpPr>
          <p:spPr>
            <a:xfrm>
              <a:off x="11136322" y="5304776"/>
              <a:ext cx="5042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きいろ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1" name="青色"/>
            <p:cNvSpPr txBox="1"/>
            <p:nvPr/>
          </p:nvSpPr>
          <p:spPr>
            <a:xfrm>
              <a:off x="10437755" y="5400286"/>
              <a:ext cx="5580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青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2" name="あおいろ"/>
            <p:cNvSpPr txBox="1"/>
            <p:nvPr/>
          </p:nvSpPr>
          <p:spPr>
            <a:xfrm>
              <a:off x="10408075" y="5304779"/>
              <a:ext cx="629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あおいろ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3" name="赤色"/>
            <p:cNvSpPr txBox="1"/>
            <p:nvPr/>
          </p:nvSpPr>
          <p:spPr>
            <a:xfrm>
              <a:off x="9730475" y="5400703"/>
              <a:ext cx="555184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赤色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4" name="あかいろ"/>
            <p:cNvSpPr txBox="1"/>
            <p:nvPr/>
          </p:nvSpPr>
          <p:spPr>
            <a:xfrm>
              <a:off x="9725050" y="5302408"/>
              <a:ext cx="593208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あかいろ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cxnSp>
          <p:nvCxnSpPr>
            <p:cNvPr id="582" name="3組縦直線"/>
            <p:cNvCxnSpPr/>
            <p:nvPr/>
          </p:nvCxnSpPr>
          <p:spPr>
            <a:xfrm>
              <a:off x="9581059" y="3446202"/>
              <a:ext cx="0" cy="185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3" name="０"/>
            <p:cNvSpPr txBox="1"/>
            <p:nvPr/>
          </p:nvSpPr>
          <p:spPr>
            <a:xfrm>
              <a:off x="9358507" y="518531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602" name="1"/>
            <p:cNvSpPr txBox="1"/>
            <p:nvPr/>
          </p:nvSpPr>
          <p:spPr>
            <a:xfrm>
              <a:off x="9358507" y="4963714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1" name="2"/>
            <p:cNvSpPr txBox="1"/>
            <p:nvPr/>
          </p:nvSpPr>
          <p:spPr>
            <a:xfrm>
              <a:off x="9358507" y="4742113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</a:p>
          </p:txBody>
        </p:sp>
        <p:sp>
          <p:nvSpPr>
            <p:cNvPr id="600" name="3"/>
            <p:cNvSpPr txBox="1"/>
            <p:nvPr/>
          </p:nvSpPr>
          <p:spPr>
            <a:xfrm>
              <a:off x="9358508" y="4520512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9" name="4"/>
            <p:cNvSpPr txBox="1"/>
            <p:nvPr/>
          </p:nvSpPr>
          <p:spPr>
            <a:xfrm>
              <a:off x="9358508" y="4298911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</a:p>
          </p:txBody>
        </p:sp>
        <p:sp>
          <p:nvSpPr>
            <p:cNvPr id="598" name="5"/>
            <p:cNvSpPr txBox="1"/>
            <p:nvPr/>
          </p:nvSpPr>
          <p:spPr>
            <a:xfrm>
              <a:off x="9358508" y="4077310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5</a:t>
              </a:r>
            </a:p>
          </p:txBody>
        </p:sp>
        <p:sp>
          <p:nvSpPr>
            <p:cNvPr id="597" name="6"/>
            <p:cNvSpPr txBox="1"/>
            <p:nvPr/>
          </p:nvSpPr>
          <p:spPr>
            <a:xfrm>
              <a:off x="9358508" y="385570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</a:t>
              </a:r>
            </a:p>
          </p:txBody>
        </p:sp>
        <p:sp>
          <p:nvSpPr>
            <p:cNvPr id="596" name="7"/>
            <p:cNvSpPr txBox="1"/>
            <p:nvPr/>
          </p:nvSpPr>
          <p:spPr>
            <a:xfrm>
              <a:off x="9358508" y="3634108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7</a:t>
              </a:r>
            </a:p>
          </p:txBody>
        </p:sp>
        <p:sp>
          <p:nvSpPr>
            <p:cNvPr id="595" name="8"/>
            <p:cNvSpPr txBox="1"/>
            <p:nvPr/>
          </p:nvSpPr>
          <p:spPr>
            <a:xfrm>
              <a:off x="9358508" y="3412507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8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4" name="(人)"/>
            <p:cNvSpPr txBox="1"/>
            <p:nvPr/>
          </p:nvSpPr>
          <p:spPr>
            <a:xfrm>
              <a:off x="9278072" y="3258170"/>
              <a:ext cx="4356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人</a:t>
              </a: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</a:p>
          </p:txBody>
        </p:sp>
        <p:cxnSp>
          <p:nvCxnSpPr>
            <p:cNvPr id="583" name="直線０"/>
            <p:cNvCxnSpPr/>
            <p:nvPr/>
          </p:nvCxnSpPr>
          <p:spPr>
            <a:xfrm>
              <a:off x="9586501" y="5292583"/>
              <a:ext cx="21472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5" name="直線１"/>
            <p:cNvCxnSpPr/>
            <p:nvPr/>
          </p:nvCxnSpPr>
          <p:spPr>
            <a:xfrm>
              <a:off x="9586501" y="5075317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4" name="直線２"/>
            <p:cNvCxnSpPr/>
            <p:nvPr/>
          </p:nvCxnSpPr>
          <p:spPr>
            <a:xfrm>
              <a:off x="9586501" y="4858048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3" name="直線３"/>
            <p:cNvCxnSpPr/>
            <p:nvPr/>
          </p:nvCxnSpPr>
          <p:spPr>
            <a:xfrm>
              <a:off x="9586501" y="464078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2" name="直線４"/>
            <p:cNvCxnSpPr/>
            <p:nvPr/>
          </p:nvCxnSpPr>
          <p:spPr>
            <a:xfrm>
              <a:off x="9586501" y="4423513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1" name="直線５"/>
            <p:cNvCxnSpPr/>
            <p:nvPr/>
          </p:nvCxnSpPr>
          <p:spPr>
            <a:xfrm>
              <a:off x="9586501" y="4206244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0" name="直線６"/>
            <p:cNvCxnSpPr/>
            <p:nvPr/>
          </p:nvCxnSpPr>
          <p:spPr>
            <a:xfrm>
              <a:off x="9586501" y="3988976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9" name="直線７"/>
            <p:cNvCxnSpPr/>
            <p:nvPr/>
          </p:nvCxnSpPr>
          <p:spPr>
            <a:xfrm>
              <a:off x="9586501" y="3771709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8" name="直線８"/>
            <p:cNvCxnSpPr/>
            <p:nvPr/>
          </p:nvCxnSpPr>
          <p:spPr>
            <a:xfrm>
              <a:off x="9586501" y="355444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8" name="黄色棒グラフ"/>
            <p:cNvSpPr/>
            <p:nvPr/>
          </p:nvSpPr>
          <p:spPr>
            <a:xfrm rot="5400000">
              <a:off x="11152451" y="4859567"/>
              <a:ext cx="434534" cy="43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7" name="青色棒グラフ"/>
            <p:cNvSpPr/>
            <p:nvPr/>
          </p:nvSpPr>
          <p:spPr>
            <a:xfrm rot="5400000">
              <a:off x="10037561" y="4421574"/>
              <a:ext cx="1303606" cy="43841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6" name="赤色棒グラフ"/>
            <p:cNvSpPr/>
            <p:nvPr/>
          </p:nvSpPr>
          <p:spPr>
            <a:xfrm rot="5400000">
              <a:off x="9280005" y="4316165"/>
              <a:ext cx="1520875" cy="4319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" name="「赤？青？黄？どの色が好き？？(3組)」"/>
            <p:cNvSpPr txBox="1"/>
            <p:nvPr/>
          </p:nvSpPr>
          <p:spPr>
            <a:xfrm>
              <a:off x="9422215" y="3056027"/>
              <a:ext cx="247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「赤？青？黄？どの色が好き？？（</a:t>
              </a:r>
              <a:r>
                <a:rPr lang="en-US" altLang="ja-JP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組）</a:t>
              </a:r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</a:p>
          </p:txBody>
        </p:sp>
        <p:sp>
          <p:nvSpPr>
            <p:cNvPr id="607" name="3組"/>
            <p:cNvSpPr txBox="1"/>
            <p:nvPr/>
          </p:nvSpPr>
          <p:spPr>
            <a:xfrm>
              <a:off x="9273352" y="2636362"/>
              <a:ext cx="765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組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0" name="2組グラフ"/>
          <p:cNvGrpSpPr/>
          <p:nvPr/>
        </p:nvGrpSpPr>
        <p:grpSpPr>
          <a:xfrm>
            <a:off x="6523368" y="2636362"/>
            <a:ext cx="2631600" cy="3465872"/>
            <a:chOff x="6501240" y="2636362"/>
            <a:chExt cx="2631600" cy="3465872"/>
          </a:xfrm>
        </p:grpSpPr>
        <p:sp>
          <p:nvSpPr>
            <p:cNvPr id="562" name="2組グラフフレーム"/>
            <p:cNvSpPr/>
            <p:nvPr/>
          </p:nvSpPr>
          <p:spPr>
            <a:xfrm>
              <a:off x="6501240" y="3032158"/>
              <a:ext cx="2631600" cy="3046649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" name="令和〇年〇月〇日・・・(2組)"/>
            <p:cNvSpPr txBox="1"/>
            <p:nvPr/>
          </p:nvSpPr>
          <p:spPr>
            <a:xfrm>
              <a:off x="7266874" y="5732902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75" name="黄色"/>
            <p:cNvSpPr txBox="1"/>
            <p:nvPr/>
          </p:nvSpPr>
          <p:spPr>
            <a:xfrm>
              <a:off x="8323105" y="5400853"/>
              <a:ext cx="55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黄色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76" name="きいろ"/>
            <p:cNvSpPr txBox="1"/>
            <p:nvPr/>
          </p:nvSpPr>
          <p:spPr>
            <a:xfrm>
              <a:off x="8364212" y="5304776"/>
              <a:ext cx="5042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きいろ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77" name="青色"/>
            <p:cNvSpPr txBox="1"/>
            <p:nvPr/>
          </p:nvSpPr>
          <p:spPr>
            <a:xfrm>
              <a:off x="7665645" y="5400286"/>
              <a:ext cx="5580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青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78" name="あおいろ"/>
            <p:cNvSpPr txBox="1"/>
            <p:nvPr/>
          </p:nvSpPr>
          <p:spPr>
            <a:xfrm>
              <a:off x="7635965" y="5304779"/>
              <a:ext cx="629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あおいろ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79" name="赤色"/>
            <p:cNvSpPr txBox="1"/>
            <p:nvPr/>
          </p:nvSpPr>
          <p:spPr>
            <a:xfrm>
              <a:off x="6958365" y="5400703"/>
              <a:ext cx="555184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赤色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80" name="あかいろ"/>
            <p:cNvSpPr txBox="1"/>
            <p:nvPr/>
          </p:nvSpPr>
          <p:spPr>
            <a:xfrm>
              <a:off x="6952940" y="5302408"/>
              <a:ext cx="593208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あかいろ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cxnSp>
          <p:nvCxnSpPr>
            <p:cNvPr id="538" name="2組縦直線"/>
            <p:cNvCxnSpPr/>
            <p:nvPr/>
          </p:nvCxnSpPr>
          <p:spPr>
            <a:xfrm>
              <a:off x="6808949" y="3446202"/>
              <a:ext cx="0" cy="185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9" name="０"/>
            <p:cNvSpPr txBox="1"/>
            <p:nvPr/>
          </p:nvSpPr>
          <p:spPr>
            <a:xfrm>
              <a:off x="6586397" y="518531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558" name="１"/>
            <p:cNvSpPr txBox="1"/>
            <p:nvPr/>
          </p:nvSpPr>
          <p:spPr>
            <a:xfrm>
              <a:off x="6586397" y="4963714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7" name="２"/>
            <p:cNvSpPr txBox="1"/>
            <p:nvPr/>
          </p:nvSpPr>
          <p:spPr>
            <a:xfrm>
              <a:off x="6586397" y="4742113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</a:p>
          </p:txBody>
        </p:sp>
        <p:sp>
          <p:nvSpPr>
            <p:cNvPr id="556" name="３"/>
            <p:cNvSpPr txBox="1"/>
            <p:nvPr/>
          </p:nvSpPr>
          <p:spPr>
            <a:xfrm>
              <a:off x="6586398" y="4520512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5" name="４"/>
            <p:cNvSpPr txBox="1"/>
            <p:nvPr/>
          </p:nvSpPr>
          <p:spPr>
            <a:xfrm>
              <a:off x="6586398" y="4298911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</a:p>
          </p:txBody>
        </p:sp>
        <p:sp>
          <p:nvSpPr>
            <p:cNvPr id="554" name="５"/>
            <p:cNvSpPr txBox="1"/>
            <p:nvPr/>
          </p:nvSpPr>
          <p:spPr>
            <a:xfrm>
              <a:off x="6586398" y="4077310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5</a:t>
              </a:r>
            </a:p>
          </p:txBody>
        </p:sp>
        <p:sp>
          <p:nvSpPr>
            <p:cNvPr id="553" name="６"/>
            <p:cNvSpPr txBox="1"/>
            <p:nvPr/>
          </p:nvSpPr>
          <p:spPr>
            <a:xfrm>
              <a:off x="6586398" y="385570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</a:t>
              </a:r>
            </a:p>
          </p:txBody>
        </p:sp>
        <p:sp>
          <p:nvSpPr>
            <p:cNvPr id="552" name="７"/>
            <p:cNvSpPr txBox="1"/>
            <p:nvPr/>
          </p:nvSpPr>
          <p:spPr>
            <a:xfrm>
              <a:off x="6586398" y="3634108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7</a:t>
              </a:r>
            </a:p>
          </p:txBody>
        </p:sp>
        <p:sp>
          <p:nvSpPr>
            <p:cNvPr id="551" name="８"/>
            <p:cNvSpPr txBox="1"/>
            <p:nvPr/>
          </p:nvSpPr>
          <p:spPr>
            <a:xfrm>
              <a:off x="6586398" y="3412507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8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0" name="(人)"/>
            <p:cNvSpPr txBox="1"/>
            <p:nvPr/>
          </p:nvSpPr>
          <p:spPr>
            <a:xfrm>
              <a:off x="6505962" y="3258170"/>
              <a:ext cx="4356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人</a:t>
              </a: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</a:p>
          </p:txBody>
        </p:sp>
        <p:cxnSp>
          <p:nvCxnSpPr>
            <p:cNvPr id="539" name="直線０"/>
            <p:cNvCxnSpPr/>
            <p:nvPr/>
          </p:nvCxnSpPr>
          <p:spPr>
            <a:xfrm>
              <a:off x="6814391" y="5292583"/>
              <a:ext cx="21472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1" name="直線１"/>
            <p:cNvCxnSpPr/>
            <p:nvPr/>
          </p:nvCxnSpPr>
          <p:spPr>
            <a:xfrm>
              <a:off x="6814391" y="5075317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0" name="直線２"/>
            <p:cNvCxnSpPr/>
            <p:nvPr/>
          </p:nvCxnSpPr>
          <p:spPr>
            <a:xfrm>
              <a:off x="6814391" y="4858048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9" name="直線３"/>
            <p:cNvCxnSpPr/>
            <p:nvPr/>
          </p:nvCxnSpPr>
          <p:spPr>
            <a:xfrm>
              <a:off x="6814391" y="464078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8" name="直線４"/>
            <p:cNvCxnSpPr/>
            <p:nvPr/>
          </p:nvCxnSpPr>
          <p:spPr>
            <a:xfrm>
              <a:off x="6814391" y="4423513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7" name="直線５"/>
            <p:cNvCxnSpPr/>
            <p:nvPr/>
          </p:nvCxnSpPr>
          <p:spPr>
            <a:xfrm>
              <a:off x="6814391" y="4206244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6" name="直線６"/>
            <p:cNvCxnSpPr/>
            <p:nvPr/>
          </p:nvCxnSpPr>
          <p:spPr>
            <a:xfrm>
              <a:off x="6814391" y="3988976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5" name="直線７"/>
            <p:cNvCxnSpPr/>
            <p:nvPr/>
          </p:nvCxnSpPr>
          <p:spPr>
            <a:xfrm>
              <a:off x="6814391" y="3771709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直線８"/>
            <p:cNvCxnSpPr/>
            <p:nvPr/>
          </p:nvCxnSpPr>
          <p:spPr>
            <a:xfrm>
              <a:off x="6814391" y="355444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4" name="黄色棒グラフ"/>
            <p:cNvSpPr/>
            <p:nvPr/>
          </p:nvSpPr>
          <p:spPr>
            <a:xfrm rot="5400000">
              <a:off x="7728536" y="4207763"/>
              <a:ext cx="1738146" cy="43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3" name="青色棒グラフ"/>
            <p:cNvSpPr/>
            <p:nvPr/>
          </p:nvSpPr>
          <p:spPr>
            <a:xfrm rot="5400000">
              <a:off x="7700779" y="4856110"/>
              <a:ext cx="434537" cy="43841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2" name="赤色棒グラフ"/>
            <p:cNvSpPr/>
            <p:nvPr/>
          </p:nvSpPr>
          <p:spPr>
            <a:xfrm rot="5400000">
              <a:off x="6725162" y="4533431"/>
              <a:ext cx="1086341" cy="4319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「赤？青？黄？どの色が好き？？(2組)」"/>
            <p:cNvSpPr txBox="1"/>
            <p:nvPr/>
          </p:nvSpPr>
          <p:spPr>
            <a:xfrm>
              <a:off x="6644476" y="3056027"/>
              <a:ext cx="247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「赤？青？黄？どの色が好き？？（</a:t>
              </a:r>
              <a:r>
                <a:rPr lang="en-US" altLang="ja-JP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組）</a:t>
              </a:r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</a:p>
          </p:txBody>
        </p:sp>
        <p:sp>
          <p:nvSpPr>
            <p:cNvPr id="563" name="２組"/>
            <p:cNvSpPr txBox="1"/>
            <p:nvPr/>
          </p:nvSpPr>
          <p:spPr>
            <a:xfrm>
              <a:off x="6501241" y="2636362"/>
              <a:ext cx="652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組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1組グラフ"/>
          <p:cNvGrpSpPr/>
          <p:nvPr/>
        </p:nvGrpSpPr>
        <p:grpSpPr>
          <a:xfrm>
            <a:off x="3729132" y="2636362"/>
            <a:ext cx="2677310" cy="3465983"/>
            <a:chOff x="3729132" y="2636362"/>
            <a:chExt cx="2677310" cy="3465983"/>
          </a:xfrm>
        </p:grpSpPr>
        <p:sp>
          <p:nvSpPr>
            <p:cNvPr id="342" name="1組グラフフレーム"/>
            <p:cNvSpPr/>
            <p:nvPr/>
          </p:nvSpPr>
          <p:spPr>
            <a:xfrm>
              <a:off x="3729132" y="3032158"/>
              <a:ext cx="2632506" cy="3046649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令和〇年〇月〇日・・・(1組)"/>
            <p:cNvSpPr txBox="1"/>
            <p:nvPr/>
          </p:nvSpPr>
          <p:spPr>
            <a:xfrm>
              <a:off x="4477435" y="5733013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5" name="黄色"/>
            <p:cNvSpPr txBox="1"/>
            <p:nvPr/>
          </p:nvSpPr>
          <p:spPr>
            <a:xfrm>
              <a:off x="5550995" y="5400853"/>
              <a:ext cx="55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黄色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56" name="きいろ"/>
            <p:cNvSpPr txBox="1"/>
            <p:nvPr/>
          </p:nvSpPr>
          <p:spPr>
            <a:xfrm>
              <a:off x="5592102" y="5304776"/>
              <a:ext cx="5042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きいろ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57" name="青色"/>
            <p:cNvSpPr txBox="1"/>
            <p:nvPr/>
          </p:nvSpPr>
          <p:spPr>
            <a:xfrm>
              <a:off x="4893535" y="5400286"/>
              <a:ext cx="55800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青</a:t>
              </a: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58" name="あおいろ"/>
            <p:cNvSpPr txBox="1"/>
            <p:nvPr/>
          </p:nvSpPr>
          <p:spPr>
            <a:xfrm>
              <a:off x="4863855" y="5304779"/>
              <a:ext cx="629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あおいろ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59" name="赤色"/>
            <p:cNvSpPr txBox="1"/>
            <p:nvPr/>
          </p:nvSpPr>
          <p:spPr>
            <a:xfrm>
              <a:off x="4186256" y="5400703"/>
              <a:ext cx="555184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赤色　　</a:t>
              </a:r>
              <a:endPara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60" name="あかいろ"/>
            <p:cNvSpPr txBox="1"/>
            <p:nvPr/>
          </p:nvSpPr>
          <p:spPr>
            <a:xfrm>
              <a:off x="4180831" y="5302408"/>
              <a:ext cx="593208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あかいろ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cxnSp>
          <p:nvCxnSpPr>
            <p:cNvPr id="318" name="1組縦直線"/>
            <p:cNvCxnSpPr/>
            <p:nvPr/>
          </p:nvCxnSpPr>
          <p:spPr>
            <a:xfrm>
              <a:off x="4036839" y="3446202"/>
              <a:ext cx="0" cy="1850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9" name="０"/>
            <p:cNvSpPr txBox="1"/>
            <p:nvPr/>
          </p:nvSpPr>
          <p:spPr>
            <a:xfrm>
              <a:off x="3814288" y="518531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338" name="１"/>
            <p:cNvSpPr txBox="1"/>
            <p:nvPr/>
          </p:nvSpPr>
          <p:spPr>
            <a:xfrm>
              <a:off x="3814288" y="4963714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7" name="２"/>
            <p:cNvSpPr txBox="1"/>
            <p:nvPr/>
          </p:nvSpPr>
          <p:spPr>
            <a:xfrm>
              <a:off x="3814288" y="4742113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</a:p>
          </p:txBody>
        </p:sp>
        <p:sp>
          <p:nvSpPr>
            <p:cNvPr id="336" name="３"/>
            <p:cNvSpPr txBox="1"/>
            <p:nvPr/>
          </p:nvSpPr>
          <p:spPr>
            <a:xfrm>
              <a:off x="3814289" y="4520512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endParaRPr kumimoji="1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5" name="４"/>
            <p:cNvSpPr txBox="1"/>
            <p:nvPr/>
          </p:nvSpPr>
          <p:spPr>
            <a:xfrm>
              <a:off x="3814289" y="4298911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</a:p>
          </p:txBody>
        </p:sp>
        <p:sp>
          <p:nvSpPr>
            <p:cNvPr id="334" name="５"/>
            <p:cNvSpPr txBox="1"/>
            <p:nvPr/>
          </p:nvSpPr>
          <p:spPr>
            <a:xfrm>
              <a:off x="3814289" y="4077310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5</a:t>
              </a:r>
            </a:p>
          </p:txBody>
        </p:sp>
        <p:sp>
          <p:nvSpPr>
            <p:cNvPr id="333" name="６"/>
            <p:cNvSpPr txBox="1"/>
            <p:nvPr/>
          </p:nvSpPr>
          <p:spPr>
            <a:xfrm>
              <a:off x="3814289" y="3855709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</a:t>
              </a:r>
            </a:p>
          </p:txBody>
        </p:sp>
        <p:sp>
          <p:nvSpPr>
            <p:cNvPr id="332" name="７"/>
            <p:cNvSpPr txBox="1"/>
            <p:nvPr/>
          </p:nvSpPr>
          <p:spPr>
            <a:xfrm>
              <a:off x="3814289" y="3634108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7</a:t>
              </a:r>
            </a:p>
          </p:txBody>
        </p:sp>
        <p:sp>
          <p:nvSpPr>
            <p:cNvPr id="331" name="８"/>
            <p:cNvSpPr txBox="1"/>
            <p:nvPr/>
          </p:nvSpPr>
          <p:spPr>
            <a:xfrm>
              <a:off x="3814289" y="3412507"/>
              <a:ext cx="1952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8</a:t>
              </a: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0" name="(人)"/>
            <p:cNvSpPr txBox="1"/>
            <p:nvPr/>
          </p:nvSpPr>
          <p:spPr>
            <a:xfrm>
              <a:off x="3733853" y="3258170"/>
              <a:ext cx="4356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人</a:t>
              </a: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</a:p>
          </p:txBody>
        </p:sp>
        <p:cxnSp>
          <p:nvCxnSpPr>
            <p:cNvPr id="319" name="直線０"/>
            <p:cNvCxnSpPr/>
            <p:nvPr/>
          </p:nvCxnSpPr>
          <p:spPr>
            <a:xfrm>
              <a:off x="4042282" y="5292583"/>
              <a:ext cx="21472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直線１"/>
            <p:cNvCxnSpPr/>
            <p:nvPr/>
          </p:nvCxnSpPr>
          <p:spPr>
            <a:xfrm>
              <a:off x="4042282" y="5075317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直線２"/>
            <p:cNvCxnSpPr/>
            <p:nvPr/>
          </p:nvCxnSpPr>
          <p:spPr>
            <a:xfrm>
              <a:off x="4042282" y="4858048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３"/>
            <p:cNvCxnSpPr/>
            <p:nvPr/>
          </p:nvCxnSpPr>
          <p:spPr>
            <a:xfrm>
              <a:off x="4042282" y="464078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直線４"/>
            <p:cNvCxnSpPr/>
            <p:nvPr/>
          </p:nvCxnSpPr>
          <p:spPr>
            <a:xfrm>
              <a:off x="4042282" y="4423513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直線５"/>
            <p:cNvCxnSpPr/>
            <p:nvPr/>
          </p:nvCxnSpPr>
          <p:spPr>
            <a:xfrm>
              <a:off x="4042282" y="4206244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線６"/>
            <p:cNvCxnSpPr/>
            <p:nvPr/>
          </p:nvCxnSpPr>
          <p:spPr>
            <a:xfrm>
              <a:off x="4042282" y="3988976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直線７"/>
            <p:cNvCxnSpPr/>
            <p:nvPr/>
          </p:nvCxnSpPr>
          <p:spPr>
            <a:xfrm>
              <a:off x="4042282" y="3771709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線８"/>
            <p:cNvCxnSpPr/>
            <p:nvPr/>
          </p:nvCxnSpPr>
          <p:spPr>
            <a:xfrm>
              <a:off x="4042282" y="3554440"/>
              <a:ext cx="2147283" cy="1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2" name="赤色棒グラフ"/>
            <p:cNvSpPr/>
            <p:nvPr/>
          </p:nvSpPr>
          <p:spPr>
            <a:xfrm rot="5400000">
              <a:off x="3844420" y="4424797"/>
              <a:ext cx="1303608" cy="4319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3" name="青色棒グラフ"/>
            <p:cNvSpPr/>
            <p:nvPr/>
          </p:nvSpPr>
          <p:spPr>
            <a:xfrm rot="5400000">
              <a:off x="4602772" y="4530209"/>
              <a:ext cx="1086339" cy="43841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4" name="黄色棒グラフ"/>
            <p:cNvSpPr/>
            <p:nvPr/>
          </p:nvSpPr>
          <p:spPr>
            <a:xfrm rot="5400000">
              <a:off x="5390964" y="4642299"/>
              <a:ext cx="869069" cy="43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2" name="「赤？青？黄？どの色が好き？？(１組)」"/>
            <p:cNvSpPr txBox="1"/>
            <p:nvPr/>
          </p:nvSpPr>
          <p:spPr>
            <a:xfrm>
              <a:off x="3930589" y="3082926"/>
              <a:ext cx="2475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「赤？青？黄？どの色が好き？？（</a:t>
              </a:r>
              <a:r>
                <a:rPr lang="en-US" altLang="ja-JP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組）</a:t>
              </a:r>
              <a:r>
                <a:rPr lang="ja-JP" altLang="en-US" sz="1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</a:t>
              </a:r>
            </a:p>
          </p:txBody>
        </p:sp>
        <p:sp>
          <p:nvSpPr>
            <p:cNvPr id="343" name="1組"/>
            <p:cNvSpPr txBox="1"/>
            <p:nvPr/>
          </p:nvSpPr>
          <p:spPr>
            <a:xfrm>
              <a:off x="3729132" y="2636362"/>
              <a:ext cx="570837" cy="41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1</a:t>
              </a:r>
              <a:r>
                <a: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組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5" name="クラスごとで作ると・・・"/>
          <p:cNvGrpSpPr/>
          <p:nvPr/>
        </p:nvGrpSpPr>
        <p:grpSpPr>
          <a:xfrm>
            <a:off x="4712208" y="1935309"/>
            <a:ext cx="3750111" cy="605619"/>
            <a:chOff x="4741440" y="1849147"/>
            <a:chExt cx="3750111" cy="605619"/>
          </a:xfrm>
        </p:grpSpPr>
        <p:sp>
          <p:nvSpPr>
            <p:cNvPr id="625" name="クラスごとで作ると・・・"/>
            <p:cNvSpPr txBox="1"/>
            <p:nvPr/>
          </p:nvSpPr>
          <p:spPr>
            <a:xfrm>
              <a:off x="4741440" y="1993101"/>
              <a:ext cx="3750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クラスごとで作ると・・・</a:t>
              </a:r>
              <a:endParaRPr kumimoji="1" lang="ja-JP" altLang="en-US" sz="2400" b="0" i="0" u="sng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61" name="つく"/>
            <p:cNvSpPr txBox="1"/>
            <p:nvPr/>
          </p:nvSpPr>
          <p:spPr>
            <a:xfrm>
              <a:off x="6751901" y="1849147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つく</a:t>
              </a:r>
              <a:endPara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" name="（例）画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3" y="1968333"/>
            <a:ext cx="3220353" cy="3797592"/>
          </a:xfrm>
          <a:prstGeom prst="rect">
            <a:avLst/>
          </a:prstGeom>
        </p:spPr>
      </p:pic>
      <p:sp>
        <p:nvSpPr>
          <p:cNvPr id="2" name="矢印"/>
          <p:cNvSpPr/>
          <p:nvPr/>
        </p:nvSpPr>
        <p:spPr>
          <a:xfrm>
            <a:off x="2874190" y="1768801"/>
            <a:ext cx="1824233" cy="759292"/>
          </a:xfrm>
          <a:prstGeom prst="curvedDownArrow">
            <a:avLst>
              <a:gd name="adj1" fmla="val 25000"/>
              <a:gd name="adj2" fmla="val 80235"/>
              <a:gd name="adj3" fmla="val 46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6" name="もずや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756" y="320083"/>
            <a:ext cx="1152000" cy="1098305"/>
          </a:xfrm>
          <a:prstGeom prst="rect">
            <a:avLst/>
          </a:prstGeom>
        </p:spPr>
      </p:pic>
      <p:sp>
        <p:nvSpPr>
          <p:cNvPr id="89" name="複数のクラスに同じ内容・・・"/>
          <p:cNvSpPr txBox="1"/>
          <p:nvPr/>
        </p:nvSpPr>
        <p:spPr>
          <a:xfrm>
            <a:off x="2465987" y="376809"/>
            <a:ext cx="636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複数のクラスに同じ内容を聞いた時の</a:t>
            </a:r>
            <a:endParaRPr kumimoji="1" lang="en-US" altLang="ja-JP" sz="2400" i="0" u="sng" strike="noStrike" kern="1200" normalizeH="0" baseline="0" noProof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棒グラフの作り方の工夫を紹介するよ！</a:t>
            </a:r>
            <a:endParaRPr kumimoji="1" lang="en-US" altLang="ja-JP" sz="2400" i="0" u="sng" strike="noStrike" kern="1200" normalizeH="0" baseline="0" noProof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1" name="しょうかい"/>
          <p:cNvSpPr txBox="1"/>
          <p:nvPr/>
        </p:nvSpPr>
        <p:spPr>
          <a:xfrm>
            <a:off x="6620704" y="789416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しょうかい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0" name="くふう"/>
          <p:cNvSpPr txBox="1"/>
          <p:nvPr/>
        </p:nvSpPr>
        <p:spPr>
          <a:xfrm>
            <a:off x="5686476" y="789416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くふう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9" name="かた"/>
          <p:cNvSpPr txBox="1"/>
          <p:nvPr/>
        </p:nvSpPr>
        <p:spPr>
          <a:xfrm>
            <a:off x="4878661" y="789416"/>
            <a:ext cx="4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かた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8" name="つく"/>
          <p:cNvSpPr txBox="1"/>
          <p:nvPr/>
        </p:nvSpPr>
        <p:spPr>
          <a:xfrm>
            <a:off x="4230423" y="789416"/>
            <a:ext cx="4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つく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7" name="ぼう"/>
          <p:cNvSpPr txBox="1"/>
          <p:nvPr/>
        </p:nvSpPr>
        <p:spPr>
          <a:xfrm>
            <a:off x="2512867" y="789416"/>
            <a:ext cx="4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ぼう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6" name="とき"/>
          <p:cNvSpPr txBox="1"/>
          <p:nvPr/>
        </p:nvSpPr>
        <p:spPr>
          <a:xfrm>
            <a:off x="7970173" y="312039"/>
            <a:ext cx="4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とき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5" name="き"/>
          <p:cNvSpPr txBox="1"/>
          <p:nvPr/>
        </p:nvSpPr>
        <p:spPr>
          <a:xfrm>
            <a:off x="6907775" y="312039"/>
            <a:ext cx="36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き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4" name="ないよう"/>
          <p:cNvSpPr txBox="1"/>
          <p:nvPr/>
        </p:nvSpPr>
        <p:spPr>
          <a:xfrm>
            <a:off x="5774480" y="312039"/>
            <a:ext cx="8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3" name="おな"/>
          <p:cNvSpPr txBox="1"/>
          <p:nvPr/>
        </p:nvSpPr>
        <p:spPr>
          <a:xfrm>
            <a:off x="5027535" y="312039"/>
            <a:ext cx="4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おな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0" name="ふくすう"/>
          <p:cNvSpPr txBox="1"/>
          <p:nvPr/>
        </p:nvSpPr>
        <p:spPr>
          <a:xfrm>
            <a:off x="2513826" y="312039"/>
            <a:ext cx="7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ふくすう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1" name="参考フレーム"/>
          <p:cNvSpPr/>
          <p:nvPr/>
        </p:nvSpPr>
        <p:spPr>
          <a:xfrm>
            <a:off x="566670" y="409715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2" name="参考①"/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参考①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3" name="さんこう"/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7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8" name="次へ進む画像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179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2" name="前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193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次は２つ目のグラフの解説を見てみよう！"/>
          <p:cNvGrpSpPr/>
          <p:nvPr/>
        </p:nvGrpSpPr>
        <p:grpSpPr>
          <a:xfrm>
            <a:off x="8218798" y="6222103"/>
            <a:ext cx="3867113" cy="469949"/>
            <a:chOff x="8218798" y="6222103"/>
            <a:chExt cx="3867113" cy="469949"/>
          </a:xfrm>
        </p:grpSpPr>
        <p:sp>
          <p:nvSpPr>
            <p:cNvPr id="229" name="三角"/>
            <p:cNvSpPr/>
            <p:nvPr/>
          </p:nvSpPr>
          <p:spPr>
            <a:xfrm rot="5400000">
              <a:off x="11833911" y="6440052"/>
              <a:ext cx="252000" cy="25200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8" name="直線"/>
            <p:cNvCxnSpPr/>
            <p:nvPr/>
          </p:nvCxnSpPr>
          <p:spPr>
            <a:xfrm>
              <a:off x="8218798" y="6664572"/>
              <a:ext cx="363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次は２つ目のグラフの解説を・・・"/>
            <p:cNvSpPr txBox="1"/>
            <p:nvPr/>
          </p:nvSpPr>
          <p:spPr>
            <a:xfrm>
              <a:off x="8242013" y="6333731"/>
              <a:ext cx="3543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次は</a:t>
              </a:r>
              <a:r>
                <a:rPr lang="en-US" altLang="ja-JP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つ目のグラフの解説を見てみよう！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6" name="み"/>
            <p:cNvSpPr txBox="1"/>
            <p:nvPr/>
          </p:nvSpPr>
          <p:spPr>
            <a:xfrm>
              <a:off x="10576118" y="6222103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25" name="かいせつ"/>
            <p:cNvSpPr txBox="1"/>
            <p:nvPr/>
          </p:nvSpPr>
          <p:spPr>
            <a:xfrm>
              <a:off x="9951266" y="6222103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6" name="め"/>
            <p:cNvSpPr txBox="1"/>
            <p:nvPr/>
          </p:nvSpPr>
          <p:spPr>
            <a:xfrm>
              <a:off x="8890869" y="6222103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27" name="つぎ"/>
            <p:cNvSpPr txBox="1"/>
            <p:nvPr/>
          </p:nvSpPr>
          <p:spPr>
            <a:xfrm>
              <a:off x="8242013" y="6222103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5" name="例えば、他のクラスに・・・"/>
          <p:cNvGrpSpPr/>
          <p:nvPr/>
        </p:nvGrpSpPr>
        <p:grpSpPr>
          <a:xfrm>
            <a:off x="6627802" y="5319918"/>
            <a:ext cx="4394725" cy="846000"/>
            <a:chOff x="6627802" y="5319918"/>
            <a:chExt cx="4394725" cy="846000"/>
          </a:xfrm>
        </p:grpSpPr>
        <p:pic>
          <p:nvPicPr>
            <p:cNvPr id="42" name="人画像(右)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802" y="5505510"/>
              <a:ext cx="687402" cy="534649"/>
            </a:xfrm>
            <a:prstGeom prst="rect">
              <a:avLst/>
            </a:prstGeom>
          </p:spPr>
        </p:pic>
        <p:sp>
          <p:nvSpPr>
            <p:cNvPr id="43" name="青フレーム"/>
            <p:cNvSpPr/>
            <p:nvPr/>
          </p:nvSpPr>
          <p:spPr>
            <a:xfrm>
              <a:off x="7120527" y="5319918"/>
              <a:ext cx="3902000" cy="846000"/>
            </a:xfrm>
            <a:prstGeom prst="frame">
              <a:avLst>
                <a:gd name="adj1" fmla="val 701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例えば、他のクラスに比べて・・・"/>
            <p:cNvGrpSpPr/>
            <p:nvPr/>
          </p:nvGrpSpPr>
          <p:grpSpPr>
            <a:xfrm>
              <a:off x="7214187" y="5357809"/>
              <a:ext cx="3744651" cy="765944"/>
              <a:chOff x="7214187" y="5357809"/>
              <a:chExt cx="3744651" cy="765944"/>
            </a:xfrm>
          </p:grpSpPr>
          <p:sp>
            <p:nvSpPr>
              <p:cNvPr id="58" name="好きな人が多いことが・・・"/>
              <p:cNvSpPr txBox="1"/>
              <p:nvPr/>
            </p:nvSpPr>
            <p:spPr>
              <a:xfrm>
                <a:off x="7228425" y="5815976"/>
                <a:ext cx="36356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好きな人が多いことが</a:t>
                </a:r>
                <a:r>
                  <a:rPr lang="ja-JP" altLang="en-US" sz="14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読み取れます。</a:t>
                </a:r>
              </a:p>
            </p:txBody>
          </p:sp>
          <p:sp>
            <p:nvSpPr>
              <p:cNvPr id="87" name="と"/>
              <p:cNvSpPr txBox="1"/>
              <p:nvPr/>
            </p:nvSpPr>
            <p:spPr>
              <a:xfrm>
                <a:off x="9778400" y="5725677"/>
                <a:ext cx="21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525254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0" name="よ"/>
              <p:cNvSpPr txBox="1"/>
              <p:nvPr/>
            </p:nvSpPr>
            <p:spPr>
              <a:xfrm>
                <a:off x="9358877" y="5717132"/>
                <a:ext cx="21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525254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よ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9" name="おお"/>
              <p:cNvSpPr txBox="1"/>
              <p:nvPr/>
            </p:nvSpPr>
            <p:spPr>
              <a:xfrm>
                <a:off x="8270721" y="5723008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おお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8" name="ひと"/>
              <p:cNvSpPr txBox="1"/>
              <p:nvPr/>
            </p:nvSpPr>
            <p:spPr>
              <a:xfrm>
                <a:off x="7822798" y="5725677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7" name="す"/>
              <p:cNvSpPr txBox="1"/>
              <p:nvPr/>
            </p:nvSpPr>
            <p:spPr>
              <a:xfrm>
                <a:off x="7254565" y="5725677"/>
                <a:ext cx="21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7" name="例えば、他のクラスに比べて・・・"/>
              <p:cNvSpPr txBox="1"/>
              <p:nvPr/>
            </p:nvSpPr>
            <p:spPr>
              <a:xfrm>
                <a:off x="7219633" y="5483825"/>
                <a:ext cx="3739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例えば、</a:t>
                </a:r>
                <a:r>
                  <a:rPr lang="ja-JP" altLang="en-US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他のクラスに比べて</a:t>
                </a:r>
                <a:r>
                  <a:rPr lang="en-US" altLang="ja-JP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  <a:r>
                  <a:rPr lang="ja-JP" altLang="en-US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組では黄色が</a:t>
                </a:r>
                <a:endParaRPr lang="en-US" altLang="ja-JP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6" name="きいろ"/>
              <p:cNvSpPr txBox="1"/>
              <p:nvPr/>
            </p:nvSpPr>
            <p:spPr>
              <a:xfrm>
                <a:off x="10196302" y="5359189"/>
                <a:ext cx="540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きいろ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5" name="くみ"/>
              <p:cNvSpPr txBox="1"/>
              <p:nvPr/>
            </p:nvSpPr>
            <p:spPr>
              <a:xfrm>
                <a:off x="9631443" y="5357809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くみ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4" name="くら"/>
              <p:cNvSpPr txBox="1"/>
              <p:nvPr/>
            </p:nvSpPr>
            <p:spPr>
              <a:xfrm>
                <a:off x="8908869" y="5372266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くら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3" name="ほか"/>
              <p:cNvSpPr txBox="1"/>
              <p:nvPr/>
            </p:nvSpPr>
            <p:spPr>
              <a:xfrm>
                <a:off x="7877245" y="5374423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ほか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9" name="たと"/>
              <p:cNvSpPr txBox="1"/>
              <p:nvPr/>
            </p:nvSpPr>
            <p:spPr>
              <a:xfrm>
                <a:off x="7214187" y="5377092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36" name="横に並べると、色ごとの様子が分かりやすくなるね！"/>
          <p:cNvGrpSpPr/>
          <p:nvPr/>
        </p:nvGrpSpPr>
        <p:grpSpPr>
          <a:xfrm>
            <a:off x="6797638" y="4856388"/>
            <a:ext cx="4531024" cy="437912"/>
            <a:chOff x="6797638" y="4856388"/>
            <a:chExt cx="4531024" cy="437912"/>
          </a:xfrm>
        </p:grpSpPr>
        <p:sp>
          <p:nvSpPr>
            <p:cNvPr id="232" name="横に並べると、色ごとの様子が・・・"/>
            <p:cNvSpPr txBox="1"/>
            <p:nvPr/>
          </p:nvSpPr>
          <p:spPr>
            <a:xfrm>
              <a:off x="6798134" y="4986523"/>
              <a:ext cx="4530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横に並べると、色ごとの様子が分かりやすくなるね！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わ"/>
            <p:cNvSpPr txBox="1"/>
            <p:nvPr/>
          </p:nvSpPr>
          <p:spPr>
            <a:xfrm>
              <a:off x="9354252" y="4860764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4" name="ようす"/>
            <p:cNvSpPr txBox="1"/>
            <p:nvPr/>
          </p:nvSpPr>
          <p:spPr>
            <a:xfrm>
              <a:off x="8785792" y="4860764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ようす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3" name="いろ"/>
            <p:cNvSpPr txBox="1"/>
            <p:nvPr/>
          </p:nvSpPr>
          <p:spPr>
            <a:xfrm>
              <a:off x="8013085" y="4856388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いろ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2" name="なら"/>
            <p:cNvSpPr txBox="1"/>
            <p:nvPr/>
          </p:nvSpPr>
          <p:spPr>
            <a:xfrm>
              <a:off x="7125236" y="4860764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なら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1" name="よこ"/>
            <p:cNvSpPr txBox="1"/>
            <p:nvPr/>
          </p:nvSpPr>
          <p:spPr>
            <a:xfrm>
              <a:off x="6797638" y="4860764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よこ</a:t>
              </a:r>
              <a:endParaRPr lang="en-US" altLang="ja-JP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49" name="青矢印"/>
          <p:cNvCxnSpPr/>
          <p:nvPr/>
        </p:nvCxnSpPr>
        <p:spPr>
          <a:xfrm>
            <a:off x="6296277" y="4889637"/>
            <a:ext cx="521088" cy="232790"/>
          </a:xfrm>
          <a:prstGeom prst="bentConnector3">
            <a:avLst>
              <a:gd name="adj1" fmla="val 5414"/>
            </a:avLst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5723813" y="1280637"/>
            <a:ext cx="5285835" cy="3609000"/>
            <a:chOff x="5723813" y="1280637"/>
            <a:chExt cx="5285835" cy="360900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3131" y="1563824"/>
              <a:ext cx="4866517" cy="3325813"/>
            </a:xfrm>
            <a:prstGeom prst="rect">
              <a:avLst/>
            </a:prstGeom>
          </p:spPr>
        </p:pic>
        <p:sp>
          <p:nvSpPr>
            <p:cNvPr id="51" name="２つ目フレーム"/>
            <p:cNvSpPr txBox="1"/>
            <p:nvPr/>
          </p:nvSpPr>
          <p:spPr>
            <a:xfrm rot="20543240">
              <a:off x="5723813" y="1280637"/>
              <a:ext cx="1028140" cy="464522"/>
            </a:xfrm>
            <a:prstGeom prst="star7">
              <a:avLst>
                <a:gd name="adj" fmla="val 36945"/>
                <a:gd name="hf" fmla="val 102572"/>
                <a:gd name="vf" fmla="val 10521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２つ目"/>
            <p:cNvSpPr txBox="1"/>
            <p:nvPr/>
          </p:nvSpPr>
          <p:spPr>
            <a:xfrm rot="20480872">
              <a:off x="5917403" y="1415441"/>
              <a:ext cx="684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目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め"/>
            <p:cNvSpPr txBox="1"/>
            <p:nvPr/>
          </p:nvSpPr>
          <p:spPr>
            <a:xfrm rot="20442681">
              <a:off x="6253110" y="1308284"/>
              <a:ext cx="214981" cy="18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</a:t>
              </a:r>
              <a:endParaRPr kumimoji="1" lang="ja-JP" altLang="en-US" sz="6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" name="例えば、全体的に・・・"/>
          <p:cNvGrpSpPr/>
          <p:nvPr/>
        </p:nvGrpSpPr>
        <p:grpSpPr>
          <a:xfrm>
            <a:off x="1148821" y="5321833"/>
            <a:ext cx="3819116" cy="846194"/>
            <a:chOff x="1148821" y="5321833"/>
            <a:chExt cx="3819116" cy="846194"/>
          </a:xfrm>
        </p:grpSpPr>
        <p:pic>
          <p:nvPicPr>
            <p:cNvPr id="13" name="人画像(左)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21" y="5633378"/>
              <a:ext cx="704331" cy="534649"/>
            </a:xfrm>
            <a:prstGeom prst="rect">
              <a:avLst/>
            </a:prstGeom>
          </p:spPr>
        </p:pic>
        <p:sp>
          <p:nvSpPr>
            <p:cNvPr id="14" name="赤フレーム"/>
            <p:cNvSpPr/>
            <p:nvPr/>
          </p:nvSpPr>
          <p:spPr>
            <a:xfrm>
              <a:off x="1648145" y="5321833"/>
              <a:ext cx="3319792" cy="846000"/>
            </a:xfrm>
            <a:prstGeom prst="frame">
              <a:avLst>
                <a:gd name="adj1" fmla="val 701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2" name="例えば、全体的に赤色が・・・"/>
            <p:cNvGrpSpPr/>
            <p:nvPr/>
          </p:nvGrpSpPr>
          <p:grpSpPr>
            <a:xfrm>
              <a:off x="1747539" y="5372018"/>
              <a:ext cx="3167762" cy="773717"/>
              <a:chOff x="1934229" y="5370103"/>
              <a:chExt cx="3167762" cy="773717"/>
            </a:xfrm>
          </p:grpSpPr>
          <p:sp>
            <p:nvSpPr>
              <p:cNvPr id="56" name="多いことが読み取れます。"/>
              <p:cNvSpPr txBox="1"/>
              <p:nvPr/>
            </p:nvSpPr>
            <p:spPr>
              <a:xfrm>
                <a:off x="1947078" y="5836043"/>
                <a:ext cx="25553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多いことが読み取れます。</a:t>
                </a:r>
                <a:endPara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6" name="と"/>
              <p:cNvSpPr txBox="1"/>
              <p:nvPr/>
            </p:nvSpPr>
            <p:spPr>
              <a:xfrm>
                <a:off x="3420709" y="5737438"/>
                <a:ext cx="2213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2" name="よ"/>
              <p:cNvSpPr txBox="1"/>
              <p:nvPr/>
            </p:nvSpPr>
            <p:spPr>
              <a:xfrm>
                <a:off x="3011277" y="5742918"/>
                <a:ext cx="2213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1" name="おお"/>
              <p:cNvSpPr txBox="1"/>
              <p:nvPr/>
            </p:nvSpPr>
            <p:spPr>
              <a:xfrm>
                <a:off x="1935188" y="5743716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おお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5" name="例えば、全体的に赤色が好きな人が"/>
              <p:cNvSpPr txBox="1"/>
              <p:nvPr/>
            </p:nvSpPr>
            <p:spPr>
              <a:xfrm>
                <a:off x="1934229" y="5494976"/>
                <a:ext cx="31677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smtClean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例えば、全体的に赤色が好きな人が</a:t>
                </a:r>
                <a:endParaRPr kumimoji="1"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0" name="ひと"/>
              <p:cNvSpPr txBox="1"/>
              <p:nvPr/>
            </p:nvSpPr>
            <p:spPr>
              <a:xfrm>
                <a:off x="4526878" y="5385855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9" name="す"/>
              <p:cNvSpPr txBox="1"/>
              <p:nvPr/>
            </p:nvSpPr>
            <p:spPr>
              <a:xfrm>
                <a:off x="4000523" y="5385855"/>
                <a:ext cx="2213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8" name="あかいろ"/>
              <p:cNvSpPr txBox="1"/>
              <p:nvPr/>
            </p:nvSpPr>
            <p:spPr>
              <a:xfrm>
                <a:off x="3391527" y="5385855"/>
                <a:ext cx="57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あかいろ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7" name="ぜんたいてきに"/>
              <p:cNvSpPr txBox="1"/>
              <p:nvPr/>
            </p:nvSpPr>
            <p:spPr>
              <a:xfrm>
                <a:off x="2595325" y="5385855"/>
                <a:ext cx="79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ぜんたいてき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8" name="たと"/>
              <p:cNvSpPr txBox="1"/>
              <p:nvPr/>
            </p:nvSpPr>
            <p:spPr>
              <a:xfrm>
                <a:off x="1951628" y="5370103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smtClean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たと</a:t>
                </a: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22" name="縦に積み上げると、全体の様子・・・"/>
          <p:cNvGrpSpPr/>
          <p:nvPr/>
        </p:nvGrpSpPr>
        <p:grpSpPr>
          <a:xfrm>
            <a:off x="1504519" y="4876280"/>
            <a:ext cx="4541327" cy="418793"/>
            <a:chOff x="1504519" y="4876280"/>
            <a:chExt cx="4541327" cy="418793"/>
          </a:xfrm>
        </p:grpSpPr>
        <p:sp>
          <p:nvSpPr>
            <p:cNvPr id="9" name="縦に積み上げると・・・"/>
            <p:cNvSpPr txBox="1"/>
            <p:nvPr/>
          </p:nvSpPr>
          <p:spPr>
            <a:xfrm>
              <a:off x="1515318" y="4987296"/>
              <a:ext cx="4530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縦に積み上げると、全体の様子が分かりやすくなるね。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5" name="わ"/>
            <p:cNvSpPr txBox="1"/>
            <p:nvPr/>
          </p:nvSpPr>
          <p:spPr>
            <a:xfrm>
              <a:off x="4214427" y="4876280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4" name="ようす"/>
            <p:cNvSpPr txBox="1"/>
            <p:nvPr/>
          </p:nvSpPr>
          <p:spPr>
            <a:xfrm>
              <a:off x="3637676" y="4876280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ようす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3" name="ぜんたい"/>
            <p:cNvSpPr txBox="1"/>
            <p:nvPr/>
          </p:nvSpPr>
          <p:spPr>
            <a:xfrm>
              <a:off x="3033865" y="4876280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ぜんたい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2" name="あ"/>
            <p:cNvSpPr txBox="1"/>
            <p:nvPr/>
          </p:nvSpPr>
          <p:spPr>
            <a:xfrm>
              <a:off x="2280008" y="4876280"/>
              <a:ext cx="25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1" name="つ"/>
            <p:cNvSpPr txBox="1"/>
            <p:nvPr/>
          </p:nvSpPr>
          <p:spPr>
            <a:xfrm>
              <a:off x="1925532" y="4876280"/>
              <a:ext cx="25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0" name="たて"/>
            <p:cNvSpPr txBox="1"/>
            <p:nvPr/>
          </p:nvSpPr>
          <p:spPr>
            <a:xfrm>
              <a:off x="1504519" y="4876280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たて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230" name="赤矢印"/>
          <p:cNvCxnSpPr/>
          <p:nvPr/>
        </p:nvCxnSpPr>
        <p:spPr>
          <a:xfrm>
            <a:off x="994230" y="4889969"/>
            <a:ext cx="521088" cy="232790"/>
          </a:xfrm>
          <a:prstGeom prst="bentConnector3">
            <a:avLst>
              <a:gd name="adj1" fmla="val 5414"/>
            </a:avLst>
          </a:prstGeom>
          <a:ln w="57150">
            <a:solidFill>
              <a:srgbClr val="E459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431522" y="830027"/>
            <a:ext cx="4935935" cy="4026361"/>
            <a:chOff x="431522" y="830027"/>
            <a:chExt cx="4935935" cy="402636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368" y="1163933"/>
              <a:ext cx="4488089" cy="3692455"/>
            </a:xfrm>
            <a:prstGeom prst="rect">
              <a:avLst/>
            </a:prstGeom>
          </p:spPr>
        </p:pic>
        <p:sp>
          <p:nvSpPr>
            <p:cNvPr id="30" name="１つ目フレーム"/>
            <p:cNvSpPr txBox="1"/>
            <p:nvPr/>
          </p:nvSpPr>
          <p:spPr>
            <a:xfrm rot="20543240">
              <a:off x="431522" y="830027"/>
              <a:ext cx="1028140" cy="464522"/>
            </a:xfrm>
            <a:prstGeom prst="star7">
              <a:avLst>
                <a:gd name="adj" fmla="val 36945"/>
                <a:gd name="hf" fmla="val 102572"/>
                <a:gd name="vf" fmla="val 105210"/>
              </a:avLst>
            </a:prstGeom>
            <a:solidFill>
              <a:srgbClr val="FFDEE1"/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１つ目"/>
            <p:cNvSpPr txBox="1"/>
            <p:nvPr/>
          </p:nvSpPr>
          <p:spPr>
            <a:xfrm rot="20480872">
              <a:off x="625112" y="964831"/>
              <a:ext cx="684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つ目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" name="め"/>
            <p:cNvSpPr txBox="1"/>
            <p:nvPr/>
          </p:nvSpPr>
          <p:spPr>
            <a:xfrm rot="20442681">
              <a:off x="960819" y="857674"/>
              <a:ext cx="214981" cy="18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</a:t>
              </a:r>
              <a:endParaRPr kumimoji="1" lang="ja-JP" altLang="en-US" sz="6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0" name="もずや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09" y="131851"/>
            <a:ext cx="1175519" cy="1116000"/>
          </a:xfrm>
          <a:prstGeom prst="rect">
            <a:avLst/>
          </a:prstGeom>
        </p:spPr>
      </p:pic>
      <p:sp>
        <p:nvSpPr>
          <p:cNvPr id="139" name="1つのグラフにまとめることができるよ！"/>
          <p:cNvSpPr txBox="1"/>
          <p:nvPr/>
        </p:nvSpPr>
        <p:spPr>
          <a:xfrm>
            <a:off x="2280008" y="317699"/>
            <a:ext cx="6369500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u="sng" noProof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１つ</a:t>
            </a:r>
            <a:r>
              <a:rPr lang="ja-JP" altLang="en-US" sz="2400" u="sng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のグラフにまとめることができるよ！</a:t>
            </a:r>
            <a:endParaRPr kumimoji="1" lang="en-US" altLang="ja-JP" sz="2400" i="0" u="sng" strike="noStrike" kern="1200" normalizeH="0" baseline="0" noProof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次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26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" name="前へ進む画像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28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Color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F2DE4C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3EC2BF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ワイド画面</PresentationFormat>
  <Paragraphs>673</Paragraphs>
  <Slides>15</Slides>
  <Notes>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BIZ UDPゴシック</vt:lpstr>
      <vt:lpstr>游ゴシック</vt:lpstr>
      <vt:lpstr>游ゴシック Light</vt:lpstr>
      <vt:lpstr>Arial</vt:lpstr>
      <vt:lpstr>Arial Black</vt:lpstr>
      <vt:lpstr>1_Office テーマ</vt:lpstr>
      <vt:lpstr>2_Office テーマ</vt:lpstr>
      <vt:lpstr>3_Office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2023-07-10T07:57:21Z</dcterms:created>
  <dcterms:modified xsi:type="dcterms:W3CDTF">2023-08-08T04:20:21Z</dcterms:modified>
</cp:coreProperties>
</file>