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sldIdLst>
    <p:sldId id="256" r:id="rId2"/>
    <p:sldId id="257" r:id="rId3"/>
    <p:sldId id="261" r:id="rId4"/>
    <p:sldId id="258" r:id="rId5"/>
    <p:sldId id="268" r:id="rId6"/>
    <p:sldId id="259" r:id="rId7"/>
    <p:sldId id="262" r:id="rId8"/>
    <p:sldId id="263" r:id="rId9"/>
    <p:sldId id="264" r:id="rId10"/>
    <p:sldId id="265" r:id="rId11"/>
    <p:sldId id="266" r:id="rId12"/>
    <p:sldId id="260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aga-t" initials="s" lastIdx="0" clrIdx="0">
    <p:extLst>
      <p:ext uri="{19B8F6BF-5375-455C-9EA6-DF929625EA0E}">
        <p15:presenceInfo xmlns:p15="http://schemas.microsoft.com/office/powerpoint/2012/main" userId="shinaga-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6-48D7-8A43-B17852079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6-48D7-8A43-B17852079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6-48D7-8A43-B17852079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8064767"/>
        <c:axId val="1684775439"/>
      </c:barChart>
      <c:catAx>
        <c:axId val="18680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84775439"/>
        <c:crosses val="autoZero"/>
        <c:auto val="1"/>
        <c:lblAlgn val="ctr"/>
        <c:lblOffset val="100"/>
        <c:noMultiLvlLbl val="0"/>
      </c:catAx>
      <c:valAx>
        <c:axId val="168477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680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4-40EB-9E0A-0CC4237B1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4-40EB-9E0A-0CC4237B13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C4-40EB-9E0A-0CC4237B1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1655215"/>
        <c:axId val="1823379055"/>
      </c:lineChart>
      <c:catAx>
        <c:axId val="192165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3379055"/>
        <c:crosses val="autoZero"/>
        <c:auto val="1"/>
        <c:lblAlgn val="ctr"/>
        <c:lblOffset val="100"/>
        <c:noMultiLvlLbl val="0"/>
      </c:catAx>
      <c:valAx>
        <c:axId val="182337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16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4C-4F81-B275-084A51F5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540783"/>
        <c:axId val="1823380303"/>
      </c:scatterChart>
      <c:valAx>
        <c:axId val="207054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3380303"/>
        <c:crosses val="autoZero"/>
        <c:crossBetween val="midCat"/>
      </c:valAx>
      <c:valAx>
        <c:axId val="182338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70540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6-4BB5-B44D-AF75CFBDE9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6-4BB5-B44D-AF75CFBDE9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6-4BB5-B44D-AF75CFBDE9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6-4BB5-B44D-AF75CFBDE989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1-4829-963D-B24FB2ADB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カテゴリ 1</cx:pt>
          <cx:pt idx="1">カテゴリ 1</cx:pt>
          <cx:pt idx="2">カテゴリ 1</cx:pt>
          <cx:pt idx="3">カテゴリ 1</cx:pt>
          <cx:pt idx="4">カテゴリ 1</cx:pt>
          <cx:pt idx="5">カテゴリ 1</cx:pt>
          <cx:pt idx="6">カテゴリ 1</cx:pt>
          <cx:pt idx="7">カテゴリ 1</cx:pt>
          <cx:pt idx="8">カテゴリ 1</cx:pt>
          <cx:pt idx="9">カテゴリ 2</cx:pt>
          <cx:pt idx="10">カテゴリ 2</cx:pt>
          <cx:pt idx="11">カテゴリ 2</cx:pt>
          <cx:pt idx="12">カテゴリ 2</cx:pt>
          <cx:pt idx="13">カテゴリ 2</cx:pt>
          <cx:pt idx="14">カテゴリ 2</cx:pt>
          <cx:pt idx="15">カテゴリ 2</cx:pt>
          <cx:pt idx="16">カテゴリ 3</cx:pt>
          <cx:pt idx="17">カテゴリ 3</cx:pt>
          <cx:pt idx="18">カテゴリ 3</cx:pt>
          <cx:pt idx="19">カテゴリ 3</cx:pt>
          <cx:pt idx="20">カテゴリ 3</cx:pt>
          <cx:pt idx="21">カテゴリ 3</cx:pt>
        </cx:lvl>
      </cx:strDim>
      <cx:numDim type="val">
        <cx:f>Sheet1!$B$2:$B$23</cx:f>
        <cx:lvl ptCount="22" formatCode="G/標準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カテゴリ 1</cx:pt>
          <cx:pt idx="1">カテゴリ 1</cx:pt>
          <cx:pt idx="2">カテゴリ 1</cx:pt>
          <cx:pt idx="3">カテゴリ 1</cx:pt>
          <cx:pt idx="4">カテゴリ 1</cx:pt>
          <cx:pt idx="5">カテゴリ 1</cx:pt>
          <cx:pt idx="6">カテゴリ 1</cx:pt>
          <cx:pt idx="7">カテゴリ 1</cx:pt>
          <cx:pt idx="8">カテゴリ 1</cx:pt>
          <cx:pt idx="9">カテゴリ 2</cx:pt>
          <cx:pt idx="10">カテゴリ 2</cx:pt>
          <cx:pt idx="11">カテゴリ 2</cx:pt>
          <cx:pt idx="12">カテゴリ 2</cx:pt>
          <cx:pt idx="13">カテゴリ 2</cx:pt>
          <cx:pt idx="14">カテゴリ 2</cx:pt>
          <cx:pt idx="15">カテゴリ 2</cx:pt>
          <cx:pt idx="16">カテゴリ 3</cx:pt>
          <cx:pt idx="17">カテゴリ 3</cx:pt>
          <cx:pt idx="18">カテゴリ 3</cx:pt>
          <cx:pt idx="19">カテゴリ 3</cx:pt>
          <cx:pt idx="20">カテゴリ 3</cx:pt>
          <cx:pt idx="21">カテゴリ 3</cx:pt>
        </cx:lvl>
      </cx:strDim>
      <cx:numDim type="val">
        <cx:f>Sheet1!$C$2:$C$23</cx:f>
        <cx:lvl ptCount="22" formatCode="G/標準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カテゴリ 1</cx:pt>
          <cx:pt idx="1">カテゴリ 1</cx:pt>
          <cx:pt idx="2">カテゴリ 1</cx:pt>
          <cx:pt idx="3">カテゴリ 1</cx:pt>
          <cx:pt idx="4">カテゴリ 1</cx:pt>
          <cx:pt idx="5">カテゴリ 1</cx:pt>
          <cx:pt idx="6">カテゴリ 1</cx:pt>
          <cx:pt idx="7">カテゴリ 1</cx:pt>
          <cx:pt idx="8">カテゴリ 1</cx:pt>
          <cx:pt idx="9">カテゴリ 2</cx:pt>
          <cx:pt idx="10">カテゴリ 2</cx:pt>
          <cx:pt idx="11">カテゴリ 2</cx:pt>
          <cx:pt idx="12">カテゴリ 2</cx:pt>
          <cx:pt idx="13">カテゴリ 2</cx:pt>
          <cx:pt idx="14">カテゴリ 2</cx:pt>
          <cx:pt idx="15">カテゴリ 2</cx:pt>
          <cx:pt idx="16">カテゴリ 3</cx:pt>
          <cx:pt idx="17">カテゴリ 3</cx:pt>
          <cx:pt idx="18">カテゴリ 3</cx:pt>
          <cx:pt idx="19">カテゴリ 3</cx:pt>
          <cx:pt idx="20">カテゴリ 3</cx:pt>
          <cx:pt idx="21">カテゴリ 3</cx:pt>
        </cx:lvl>
      </cx:strDim>
      <cx:numDim type="val">
        <cx:f>Sheet1!$D$2:$D$23</cx:f>
        <cx:lvl ptCount="22" formatCode="G/標準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/>
    <cx:plotArea>
      <cx:plotAreaRegion>
        <cx:series layoutId="boxWhisker" uniqueId="{241E5292-6E9D-4219-89CA-6EBD1FEC7874}">
          <cx:tx>
            <cx:txData>
              <cx:f>Sheet1!$B$1</cx:f>
              <cx:v>系列1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4C8F000-5915-4476-93DC-206C6D2BFF0F}">
          <cx:tx>
            <cx:txData>
              <cx:f>Sheet1!$C$1</cx:f>
              <cx:v>系列2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8BECAD86-A711-430E-A585-45F1EC607292}">
          <cx:tx>
            <cx:txData>
              <cx:f>Sheet1!$D$1</cx:f>
              <cx:v>系列3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70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5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61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8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91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2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29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50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5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75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04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18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59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0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F99F-0CD9-43AC-A22E-AA40EA7533F5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EE46B2-C9A4-4AEC-9AF3-92DC10725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31429" y="1346045"/>
            <a:ext cx="9755187" cy="155222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C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統計って何だろう？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78B0BD-F659-4E3A-A7EA-F53F68140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106" y="4343581"/>
            <a:ext cx="8045373" cy="742279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令和</a:t>
            </a:r>
            <a:r>
              <a:rPr kumimoji="1" lang="en-US" altLang="ja-JP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</a:t>
            </a:r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年度　統計研修</a:t>
            </a:r>
            <a:endParaRPr kumimoji="1" lang="en-US" altLang="ja-JP" sz="2800" dirty="0">
              <a:solidFill>
                <a:srgbClr val="92D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「教育関係者向けセミナー（</a:t>
            </a:r>
            <a:r>
              <a:rPr kumimoji="1" lang="en-US" altLang="ja-JP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</a:t>
            </a:r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</a:t>
            </a:r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日）」受講</a:t>
            </a:r>
          </a:p>
        </p:txBody>
      </p:sp>
    </p:spTree>
    <p:extLst>
      <p:ext uri="{BB962C8B-B14F-4D97-AF65-F5344CB8AC3E}">
        <p14:creationId xmlns:p14="http://schemas.microsoft.com/office/powerpoint/2010/main" val="238612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その５　円グラフ</a:t>
            </a:r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3A5F764E-87FC-420F-8705-DE437C232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86197"/>
              </p:ext>
            </p:extLst>
          </p:nvPr>
        </p:nvGraphicFramePr>
        <p:xfrm>
          <a:off x="581025" y="18764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437F0E-B2D3-453A-AC90-6DAC40A8A946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7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C886A-6F19-4632-955F-85FABCC6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00" y="2360937"/>
            <a:ext cx="10654183" cy="14921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・他にも様々なグラフがある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・目的に応じてグラフを選ぼう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・グラフ単体では効果は薄い</a:t>
            </a:r>
            <a:br>
              <a:rPr kumimoji="1" lang="en-US" altLang="ja-JP" dirty="0"/>
            </a:br>
            <a:r>
              <a:rPr kumimoji="1" lang="ja-JP" altLang="en-US" dirty="0"/>
              <a:t>　複数のグラフを使ってみよう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333518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D20274-5DD3-4816-BF27-C7A857AA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256" y="5477754"/>
            <a:ext cx="11029616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統計を活用するには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E2177B-7229-4E25-B093-FCC958378603}"/>
              </a:ext>
            </a:extLst>
          </p:cNvPr>
          <p:cNvSpPr txBox="1"/>
          <p:nvPr/>
        </p:nvSpPr>
        <p:spPr>
          <a:xfrm>
            <a:off x="888444" y="277563"/>
            <a:ext cx="903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00B0F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キーワードは　</a:t>
            </a:r>
            <a:r>
              <a:rPr kumimoji="1" lang="en-US" altLang="ja-JP" sz="6000" dirty="0">
                <a:solidFill>
                  <a:srgbClr val="FFC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PPDAC</a:t>
            </a:r>
            <a:endParaRPr kumimoji="1" lang="ja-JP" altLang="en-US" sz="6000" dirty="0">
              <a:solidFill>
                <a:srgbClr val="FFC00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A44C1BF-3064-4A2F-B663-C580B9BEC5BE}"/>
              </a:ext>
            </a:extLst>
          </p:cNvPr>
          <p:cNvSpPr/>
          <p:nvPr/>
        </p:nvSpPr>
        <p:spPr>
          <a:xfrm rot="20023121">
            <a:off x="2178052" y="18642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B8DA3D82-FD22-44F5-A169-F7F6580C328A}"/>
              </a:ext>
            </a:extLst>
          </p:cNvPr>
          <p:cNvSpPr/>
          <p:nvPr/>
        </p:nvSpPr>
        <p:spPr>
          <a:xfrm rot="2136018">
            <a:off x="8079733" y="1816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EE0F2C6-474A-40E9-A9D4-E2FE72D12387}"/>
              </a:ext>
            </a:extLst>
          </p:cNvPr>
          <p:cNvSpPr/>
          <p:nvPr/>
        </p:nvSpPr>
        <p:spPr>
          <a:xfrm rot="6991333">
            <a:off x="9634568" y="41067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694BEBB-13A4-4EA4-9F4B-2CD73E94D9DF}"/>
              </a:ext>
            </a:extLst>
          </p:cNvPr>
          <p:cNvSpPr/>
          <p:nvPr/>
        </p:nvSpPr>
        <p:spPr>
          <a:xfrm rot="14690311">
            <a:off x="857599" y="4035109"/>
            <a:ext cx="8704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BAAE09A-E373-4E2B-90FC-62DDED493787}"/>
              </a:ext>
            </a:extLst>
          </p:cNvPr>
          <p:cNvSpPr/>
          <p:nvPr/>
        </p:nvSpPr>
        <p:spPr>
          <a:xfrm rot="10800000">
            <a:off x="5311493" y="4463094"/>
            <a:ext cx="1197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966641-C621-48E9-B463-74F87E4E31FC}"/>
              </a:ext>
            </a:extLst>
          </p:cNvPr>
          <p:cNvSpPr txBox="1"/>
          <p:nvPr/>
        </p:nvSpPr>
        <p:spPr>
          <a:xfrm>
            <a:off x="3510868" y="1265302"/>
            <a:ext cx="43540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P</a:t>
            </a:r>
            <a:r>
              <a:rPr kumimoji="1" lang="en-US" altLang="ja-JP" sz="4800" dirty="0">
                <a:latin typeface="Algerian" panose="04020705040A02060702" pitchFamily="82" charset="0"/>
              </a:rPr>
              <a:t>ROBLEM</a:t>
            </a:r>
          </a:p>
          <a:p>
            <a:r>
              <a:rPr kumimoji="1"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問題：問題の把握・問題設定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5A7F64-72E3-4605-9B66-F9CDA41D9CF3}"/>
              </a:ext>
            </a:extLst>
          </p:cNvPr>
          <p:cNvSpPr txBox="1"/>
          <p:nvPr/>
        </p:nvSpPr>
        <p:spPr>
          <a:xfrm>
            <a:off x="6314419" y="2518604"/>
            <a:ext cx="52116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P</a:t>
            </a:r>
            <a:r>
              <a:rPr kumimoji="1" lang="en-US" altLang="ja-JP" sz="4800" dirty="0">
                <a:latin typeface="Algerian" panose="04020705040A02060702" pitchFamily="82" charset="0"/>
              </a:rPr>
              <a:t>LAN</a:t>
            </a:r>
          </a:p>
          <a:p>
            <a:r>
              <a:rPr kumimoji="1" lang="ja-JP" altLang="en-US" sz="2800" dirty="0">
                <a:latin typeface="Algerian" panose="04020705040A02060702" pitchFamily="82" charset="0"/>
              </a:rPr>
              <a:t>計画：データの想定・収集計画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55C563-05FD-45DA-897B-3108082607FF}"/>
              </a:ext>
            </a:extLst>
          </p:cNvPr>
          <p:cNvSpPr txBox="1"/>
          <p:nvPr/>
        </p:nvSpPr>
        <p:spPr>
          <a:xfrm>
            <a:off x="231352" y="2562910"/>
            <a:ext cx="44935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kumimoji="1" lang="en-US" altLang="ja-JP" sz="4800" dirty="0">
                <a:latin typeface="Algerian" panose="04020705040A02060702" pitchFamily="82" charset="0"/>
              </a:rPr>
              <a:t>ONCLUSION</a:t>
            </a:r>
          </a:p>
          <a:p>
            <a:r>
              <a:rPr kumimoji="1" lang="ja-JP" altLang="en-US" sz="2800" dirty="0">
                <a:latin typeface="Algerian" panose="04020705040A02060702" pitchFamily="82" charset="0"/>
              </a:rPr>
              <a:t>結論：結論づけ・振り返り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326955-2E54-4E0D-972F-717871151165}"/>
              </a:ext>
            </a:extLst>
          </p:cNvPr>
          <p:cNvSpPr txBox="1"/>
          <p:nvPr/>
        </p:nvSpPr>
        <p:spPr>
          <a:xfrm>
            <a:off x="383520" y="4349104"/>
            <a:ext cx="576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A</a:t>
            </a:r>
            <a:r>
              <a:rPr kumimoji="1" lang="en-US" altLang="ja-JP" sz="4800" dirty="0">
                <a:latin typeface="Algerian" panose="04020705040A02060702" pitchFamily="82" charset="0"/>
              </a:rPr>
              <a:t>NALYSIS</a:t>
            </a:r>
          </a:p>
          <a:p>
            <a:r>
              <a:rPr kumimoji="1" lang="ja-JP" altLang="en-US" sz="2400" dirty="0">
                <a:latin typeface="Algerian" panose="04020705040A02060702" pitchFamily="82" charset="0"/>
              </a:rPr>
              <a:t>分析：グラフの作成・特徴や傾向の分析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6685DA-8800-44F5-88C8-04EB4E12D6BE}"/>
              </a:ext>
            </a:extLst>
          </p:cNvPr>
          <p:cNvSpPr txBox="1"/>
          <p:nvPr/>
        </p:nvSpPr>
        <p:spPr>
          <a:xfrm>
            <a:off x="6277694" y="4277425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D</a:t>
            </a:r>
            <a:r>
              <a:rPr kumimoji="1" lang="en-US" altLang="ja-JP" sz="4800" dirty="0">
                <a:latin typeface="Algerian" panose="04020705040A02060702" pitchFamily="82" charset="0"/>
              </a:rPr>
              <a:t>ATA</a:t>
            </a:r>
          </a:p>
          <a:p>
            <a:r>
              <a:rPr kumimoji="1" lang="ja-JP" altLang="en-US" sz="2400" dirty="0">
                <a:latin typeface="Algerian" panose="04020705040A02060702" pitchFamily="82" charset="0"/>
              </a:rPr>
              <a:t>データ：データ収集・表への整理</a:t>
            </a:r>
          </a:p>
        </p:txBody>
      </p:sp>
    </p:spTree>
    <p:extLst>
      <p:ext uri="{BB962C8B-B14F-4D97-AF65-F5344CB8AC3E}">
        <p14:creationId xmlns:p14="http://schemas.microsoft.com/office/powerpoint/2010/main" val="134646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AD849-A28B-4205-8D2A-BB50F40D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18" y="5487738"/>
            <a:ext cx="11029616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つまり、</a:t>
            </a:r>
            <a:r>
              <a:rPr kumimoji="1" lang="en-US" altLang="ja-JP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PPDAC</a:t>
            </a:r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C3A335-2661-4A9A-99A9-C224EF647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305" y="1173331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/>
              <a:t>P</a:t>
            </a:r>
            <a:r>
              <a:rPr kumimoji="1" lang="ja-JP" altLang="en-US" sz="2800" dirty="0"/>
              <a:t>　「何について知りたいのか」を決めて、</a:t>
            </a:r>
            <a:endParaRPr kumimoji="1" lang="en-US" altLang="ja-JP" sz="2800" dirty="0"/>
          </a:p>
          <a:p>
            <a:r>
              <a:rPr kumimoji="1" lang="en-US" altLang="ja-JP" sz="2800" dirty="0"/>
              <a:t>P</a:t>
            </a:r>
            <a:r>
              <a:rPr kumimoji="1" lang="ja-JP" altLang="en-US" sz="2800" dirty="0"/>
              <a:t>　予測をたて、どんな資料が必要なのかを想定する</a:t>
            </a:r>
            <a:endParaRPr kumimoji="1" lang="en-US" altLang="ja-JP" sz="2800" dirty="0"/>
          </a:p>
          <a:p>
            <a:r>
              <a:rPr kumimoji="1" lang="en-US" altLang="ja-JP" sz="2800" dirty="0"/>
              <a:t>D</a:t>
            </a:r>
            <a:r>
              <a:rPr kumimoji="1" lang="ja-JP" altLang="en-US" sz="2800" dirty="0"/>
              <a:t>　関連する客観的なデータを収集する</a:t>
            </a:r>
            <a:endParaRPr kumimoji="1" lang="en-US" altLang="ja-JP" sz="2800" dirty="0"/>
          </a:p>
          <a:p>
            <a:r>
              <a:rPr kumimoji="1" lang="en-US" altLang="ja-JP" sz="2800" dirty="0"/>
              <a:t>A</a:t>
            </a:r>
            <a:r>
              <a:rPr kumimoji="1" lang="ja-JP" altLang="en-US" sz="2800" dirty="0"/>
              <a:t>　得た情報を分析し、結果から分かる傾向を算出する</a:t>
            </a:r>
            <a:endParaRPr kumimoji="1" lang="en-US" altLang="ja-JP" sz="2800" dirty="0"/>
          </a:p>
          <a:p>
            <a:r>
              <a:rPr kumimoji="1" lang="en-US" altLang="ja-JP" sz="2800" dirty="0"/>
              <a:t>C</a:t>
            </a:r>
            <a:r>
              <a:rPr kumimoji="1" lang="ja-JP" altLang="en-US" sz="2800" dirty="0"/>
              <a:t>　自分で予測したモノとの差異を確認し、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　次の課題を見つける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606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02758-7119-47DC-B7FE-062065EA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096" y="5459686"/>
            <a:ext cx="2851121" cy="10138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出　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2BDF7C-9D1D-4E1F-9065-09F572F6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70" y="1351829"/>
            <a:ext cx="11029615" cy="3678303"/>
          </a:xfrm>
        </p:spPr>
        <p:txBody>
          <a:bodyPr/>
          <a:lstStyle/>
          <a:p>
            <a:r>
              <a:rPr kumimoji="1" lang="ja-JP" altLang="en-US" sz="3200" dirty="0"/>
              <a:t>令和６年度　統計研修「教育関係者向けセミナー」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８月９日（オンライン）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宇都宮大学共同教育学部　准教授　川上　貴　氏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講義および研修資料より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2142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E3F91-6DC1-485E-95A1-5E569932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811" y="5499852"/>
            <a:ext cx="3760378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41C0C-E868-4686-8C0B-8411EF02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67" y="0"/>
            <a:ext cx="10948605" cy="5798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＜これまでの学習を振り返ろう！＞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数学的な見方・考え方：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日常生活の問題解決のために、データの特徴と傾向に着目して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/>
              <a:t>１．目的に応じてデータを収集、分類整理し、結果を適切に表現すること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000" dirty="0"/>
              <a:t>1</a:t>
            </a:r>
            <a:r>
              <a:rPr kumimoji="1" lang="ja-JP" altLang="en-US" sz="2000" dirty="0"/>
              <a:t>年生：データの個数への着目・絵や図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2</a:t>
            </a:r>
            <a:r>
              <a:rPr kumimoji="1" lang="ja-JP" altLang="en-US" sz="2000" dirty="0"/>
              <a:t>年生：データを整理する観点への着目</a:t>
            </a:r>
          </a:p>
          <a:p>
            <a:pPr marL="0" indent="0">
              <a:buNone/>
            </a:pPr>
            <a:r>
              <a:rPr kumimoji="1" lang="en-US" altLang="ja-JP" sz="2000" dirty="0"/>
              <a:t>3</a:t>
            </a:r>
            <a:r>
              <a:rPr kumimoji="1" lang="ja-JP" altLang="en-US" sz="2000" dirty="0"/>
              <a:t>年生：日時の観点や場所の観点などからデータを分類整理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4</a:t>
            </a:r>
            <a:r>
              <a:rPr kumimoji="1" lang="ja-JP" altLang="en-US" sz="2000" dirty="0"/>
              <a:t>年生：目的に応じたデータの収集と分類整理、 適切なグラフの選択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5</a:t>
            </a:r>
            <a:r>
              <a:rPr kumimoji="1" lang="ja-JP" altLang="en-US" sz="2000" dirty="0"/>
              <a:t>年生：統計的な問題解決の方法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6</a:t>
            </a:r>
            <a:r>
              <a:rPr kumimoji="1" lang="ja-JP" altLang="en-US" sz="2000" dirty="0"/>
              <a:t>年生：統計的な問題解決の方法・代表値・ドットプロット</a:t>
            </a:r>
          </a:p>
        </p:txBody>
      </p:sp>
    </p:spTree>
    <p:extLst>
      <p:ext uri="{BB962C8B-B14F-4D97-AF65-F5344CB8AC3E}">
        <p14:creationId xmlns:p14="http://schemas.microsoft.com/office/powerpoint/2010/main" val="92411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E3F91-6DC1-485E-95A1-5E569932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889" y="5479966"/>
            <a:ext cx="3858286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41C0C-E868-4686-8C0B-8411EF02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8" y="0"/>
            <a:ext cx="10729787" cy="5706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＜これまでに学習してきたことは何だろう？＞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数学的な見方・考え方：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日常生活の問題解決のために、データの特徴と傾向に着目して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/>
              <a:t>２．統計データの特徴を読み取り判断すること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4</a:t>
            </a:r>
            <a:r>
              <a:rPr kumimoji="1" lang="ja-JP" altLang="en-US" sz="2400" dirty="0"/>
              <a:t>年生：結論についての考察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5</a:t>
            </a:r>
            <a:r>
              <a:rPr kumimoji="1" lang="ja-JP" altLang="en-US" sz="2400" dirty="0"/>
              <a:t>年生：結論についての多面的な考察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6</a:t>
            </a:r>
            <a:r>
              <a:rPr kumimoji="1" lang="ja-JP" altLang="en-US" sz="2400" dirty="0"/>
              <a:t>年生：結論の妥当性についての批判的な考察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 代表値・ドットプロット</a:t>
            </a:r>
          </a:p>
        </p:txBody>
      </p:sp>
    </p:spTree>
    <p:extLst>
      <p:ext uri="{BB962C8B-B14F-4D97-AF65-F5344CB8AC3E}">
        <p14:creationId xmlns:p14="http://schemas.microsoft.com/office/powerpoint/2010/main" val="278821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81DB3F3-0DB2-4E2B-8509-1B033EC92EC6}"/>
              </a:ext>
            </a:extLst>
          </p:cNvPr>
          <p:cNvSpPr/>
          <p:nvPr/>
        </p:nvSpPr>
        <p:spPr>
          <a:xfrm>
            <a:off x="541319" y="809936"/>
            <a:ext cx="2937375" cy="400536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CB6723-FBA2-4C99-B7D0-34357F1F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92" y="5509388"/>
            <a:ext cx="11029616" cy="10138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統計でできることって何だろう？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8DAA4E-5244-4D40-B945-93D1D1D4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05" y="1545330"/>
            <a:ext cx="3089774" cy="348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１．情報＝データ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データに基づいて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解決していく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例）必要な数を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予想する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（需要予測）など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6C22781-D869-4F16-BA18-BE5B418A0502}"/>
              </a:ext>
            </a:extLst>
          </p:cNvPr>
          <p:cNvSpPr txBox="1">
            <a:spLocks/>
          </p:cNvSpPr>
          <p:nvPr/>
        </p:nvSpPr>
        <p:spPr>
          <a:xfrm>
            <a:off x="4028660" y="1508887"/>
            <a:ext cx="3723861" cy="4217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２．「求める」から「考える」視点の変更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客観的データの存在から「考える」　→「予想する」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（仮説を立てる）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☆予　測　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→　実　験　→　検　証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800" dirty="0"/>
          </a:p>
          <a:p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0139805-AC12-483B-840F-ED2AAA0355EC}"/>
              </a:ext>
            </a:extLst>
          </p:cNvPr>
          <p:cNvSpPr txBox="1">
            <a:spLocks/>
          </p:cNvSpPr>
          <p:nvPr/>
        </p:nvSpPr>
        <p:spPr>
          <a:xfrm>
            <a:off x="8236227" y="598004"/>
            <a:ext cx="2822711" cy="421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３．意思決定する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プロセスとして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仮説から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どのように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進めるかを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決定していく</a:t>
            </a:r>
            <a:endParaRPr lang="en-US" altLang="ja-JP" sz="2400" dirty="0"/>
          </a:p>
          <a:p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91FE0DC-9D7E-4A8A-8BCC-6DD62C0FDC22}"/>
              </a:ext>
            </a:extLst>
          </p:cNvPr>
          <p:cNvSpPr/>
          <p:nvPr/>
        </p:nvSpPr>
        <p:spPr>
          <a:xfrm>
            <a:off x="3869635" y="813354"/>
            <a:ext cx="3816626" cy="42173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190A6B9-C8A8-4C4A-9AD4-DB8ADF09A62F}"/>
              </a:ext>
            </a:extLst>
          </p:cNvPr>
          <p:cNvSpPr/>
          <p:nvPr/>
        </p:nvSpPr>
        <p:spPr>
          <a:xfrm>
            <a:off x="8077202" y="809936"/>
            <a:ext cx="2690190" cy="3793436"/>
          </a:xfrm>
          <a:prstGeom prst="roundRect">
            <a:avLst>
              <a:gd name="adj" fmla="val 1863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43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8AFCB-053C-42B6-9CC4-8DD4FF4D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52" y="5233582"/>
            <a:ext cx="10542757" cy="149213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どんなグラフを知っているかな？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6EEBF4-BCF9-4FEB-808A-96CCB1A8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4" y="749262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＜考えてみよう＞</a:t>
            </a:r>
            <a:endParaRPr kumimoji="1" lang="en-US" altLang="ja-JP" sz="3600" dirty="0"/>
          </a:p>
          <a:p>
            <a:r>
              <a:rPr kumimoji="1" lang="ja-JP" altLang="en-US" sz="3600" dirty="0"/>
              <a:t>どんな場面でグラフを見ることがあるかな？</a:t>
            </a:r>
            <a:endParaRPr kumimoji="1" lang="en-US" altLang="ja-JP" sz="3600" dirty="0"/>
          </a:p>
          <a:p>
            <a:r>
              <a:rPr kumimoji="1" lang="ja-JP" altLang="en-US" sz="3600" dirty="0"/>
              <a:t>グラフを見るときの注意点ってあるのかな？</a:t>
            </a:r>
            <a:endParaRPr kumimoji="1" lang="en-US" altLang="ja-JP" sz="3600" dirty="0"/>
          </a:p>
          <a:p>
            <a:r>
              <a:rPr kumimoji="1" lang="ja-JP" altLang="en-US" sz="3600" dirty="0"/>
              <a:t>それぞれのグラフの特徴ってなんだろう？</a:t>
            </a:r>
          </a:p>
        </p:txBody>
      </p:sp>
    </p:spTree>
    <p:extLst>
      <p:ext uri="{BB962C8B-B14F-4D97-AF65-F5344CB8AC3E}">
        <p14:creationId xmlns:p14="http://schemas.microsoft.com/office/powerpoint/2010/main" val="15233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その１　棒グラフ</a:t>
            </a:r>
            <a:br>
              <a:rPr kumimoji="1"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　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66B9C646-31B5-4580-BE68-F1D025629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73024"/>
              </p:ext>
            </p:extLst>
          </p:nvPr>
        </p:nvGraphicFramePr>
        <p:xfrm>
          <a:off x="1006839" y="1868456"/>
          <a:ext cx="10178322" cy="355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527EB-841D-420D-B1C3-7C1375860E04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その２　折れ線グラフ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1BDBCE9F-75C3-4C09-B4D5-A8F3FC4AA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74475"/>
              </p:ext>
            </p:extLst>
          </p:nvPr>
        </p:nvGraphicFramePr>
        <p:xfrm>
          <a:off x="580858" y="1715956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7640F4-8757-4B8C-8C66-A1BA1B3BB16B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その３　散布図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846135F1-2FCC-4298-A77F-9CD7AD342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790288"/>
              </p:ext>
            </p:extLst>
          </p:nvPr>
        </p:nvGraphicFramePr>
        <p:xfrm>
          <a:off x="254006" y="1589881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E355A4-6748-4ACE-AA2C-D4827A0C3B26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5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その４　箱</a:t>
            </a:r>
            <a:r>
              <a:rPr kumimoji="1" lang="ja-JP" altLang="en-US" dirty="0" err="1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ひげ</a:t>
            </a:r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図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F3A8EEAE-9438-4855-89FD-C255D424375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5982471"/>
                  </p:ext>
                </p:extLst>
              </p:nvPr>
            </p:nvGraphicFramePr>
            <p:xfrm>
              <a:off x="399780" y="1589881"/>
              <a:ext cx="11029950" cy="36782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F3A8EEAE-9438-4855-89FD-C255D42437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80" y="1589881"/>
                <a:ext cx="11029950" cy="367823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483A92-E40B-4D2F-BA13-E0917AA2B3FE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31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203</TotalTime>
  <Words>676</Words>
  <Application>Microsoft Office PowerPoint</Application>
  <PresentationFormat>ワイド画面</PresentationFormat>
  <Paragraphs>88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AR Pゴシック体S</vt:lpstr>
      <vt:lpstr>AR P丸ゴシック体E</vt:lpstr>
      <vt:lpstr>AR P丸ゴシック体M</vt:lpstr>
      <vt:lpstr>ＭＳ Ｐゴシック</vt:lpstr>
      <vt:lpstr>Algerian</vt:lpstr>
      <vt:lpstr>Arial</vt:lpstr>
      <vt:lpstr>Calibri</vt:lpstr>
      <vt:lpstr>Impact</vt:lpstr>
      <vt:lpstr>メイン イベント</vt:lpstr>
      <vt:lpstr>統計って何だろう？</vt:lpstr>
      <vt:lpstr>統計とは？</vt:lpstr>
      <vt:lpstr>統計とは？</vt:lpstr>
      <vt:lpstr>統計でできることって何だろう？</vt:lpstr>
      <vt:lpstr>どんなグラフを知っているかな？</vt:lpstr>
      <vt:lpstr> その１　棒グラフ 　</vt:lpstr>
      <vt:lpstr>その２　折れ線グラフ</vt:lpstr>
      <vt:lpstr>その３　散布図</vt:lpstr>
      <vt:lpstr>その４　箱ひげ図</vt:lpstr>
      <vt:lpstr>その５　円グラフ</vt:lpstr>
      <vt:lpstr>・他にも様々なグラフがある  ・目的に応じてグラフを選ぼう  ・グラフ単体では効果は薄い 　複数のグラフを使ってみよう</vt:lpstr>
      <vt:lpstr>統計を活用するには</vt:lpstr>
      <vt:lpstr>つまり、PPDACとは</vt:lpstr>
      <vt:lpstr>出　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統計って 何だろう？</dc:title>
  <dc:creator>shinaga-t</dc:creator>
  <cp:lastModifiedBy>shinaga-t</cp:lastModifiedBy>
  <cp:revision>20</cp:revision>
  <dcterms:created xsi:type="dcterms:W3CDTF">2024-08-27T06:43:42Z</dcterms:created>
  <dcterms:modified xsi:type="dcterms:W3CDTF">2024-08-28T03:12:45Z</dcterms:modified>
</cp:coreProperties>
</file>