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8" r:id="rId5"/>
    <p:sldId id="270" r:id="rId6"/>
    <p:sldId id="271" r:id="rId7"/>
    <p:sldId id="265" r:id="rId8"/>
    <p:sldId id="266" r:id="rId9"/>
    <p:sldId id="272" r:id="rId10"/>
    <p:sldId id="280" r:id="rId11"/>
    <p:sldId id="281" r:id="rId12"/>
    <p:sldId id="279" r:id="rId13"/>
    <p:sldId id="278" r:id="rId14"/>
    <p:sldId id="282" r:id="rId15"/>
    <p:sldId id="267" r:id="rId16"/>
    <p:sldId id="284" r:id="rId17"/>
    <p:sldId id="283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AEF15-1D1C-4137-9F56-8A3E88118728}" v="61" dt="2024-08-14T16:03:3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45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6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18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87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04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58641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485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235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06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77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49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AEBB8C-7388-4832-881C-769ED524CDA2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E7131F-E031-4E08-A67B-750C36BBC8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0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dap.concord.org/app/static/dg/ja/cert/index.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89F43-73C7-8736-7A5C-66254A3CC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6600" dirty="0"/>
              <a:t>Society5.0</a:t>
            </a:r>
            <a:r>
              <a:rPr kumimoji="1" lang="ja-JP" altLang="en-US" sz="6600" dirty="0"/>
              <a:t>を生き抜く</a:t>
            </a:r>
            <a:br>
              <a:rPr kumimoji="1" lang="en-US" altLang="ja-JP" sz="6600" dirty="0"/>
            </a:br>
            <a:r>
              <a:rPr kumimoji="1" lang="ja-JP" altLang="en-US" sz="6600" dirty="0"/>
              <a:t>児童の育成を目指した</a:t>
            </a:r>
            <a:br>
              <a:rPr kumimoji="1" lang="en-US" altLang="ja-JP" sz="6600" dirty="0"/>
            </a:br>
            <a:r>
              <a:rPr kumimoji="1" lang="ja-JP" altLang="en-US" sz="6600" dirty="0"/>
              <a:t>統計学習の在り方</a:t>
            </a:r>
          </a:p>
        </p:txBody>
      </p:sp>
    </p:spTree>
    <p:extLst>
      <p:ext uri="{BB962C8B-B14F-4D97-AF65-F5344CB8AC3E}">
        <p14:creationId xmlns:p14="http://schemas.microsoft.com/office/powerpoint/2010/main" val="322343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2050" name="Picture 2" descr="Society 5.0 説明図">
            <a:extLst>
              <a:ext uri="{FF2B5EF4-FFF2-40B4-BE49-F238E27FC236}">
                <a16:creationId xmlns:a16="http://schemas.microsoft.com/office/drawing/2014/main" id="{5B51D462-CFA4-D7F9-2C2D-169180416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63" y="1769687"/>
            <a:ext cx="6970942" cy="48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3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2050" name="Picture 2" descr="Society 5.0 説明図">
            <a:extLst>
              <a:ext uri="{FF2B5EF4-FFF2-40B4-BE49-F238E27FC236}">
                <a16:creationId xmlns:a16="http://schemas.microsoft.com/office/drawing/2014/main" id="{5B51D462-CFA4-D7F9-2C2D-169180416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20" b="42733"/>
          <a:stretch/>
        </p:blipFill>
        <p:spPr bwMode="auto">
          <a:xfrm>
            <a:off x="1328459" y="1651025"/>
            <a:ext cx="4067199" cy="26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6C63DE-E087-BE43-A47D-35D304E80392}"/>
              </a:ext>
            </a:extLst>
          </p:cNvPr>
          <p:cNvSpPr txBox="1"/>
          <p:nvPr/>
        </p:nvSpPr>
        <p:spPr>
          <a:xfrm>
            <a:off x="1641209" y="4900014"/>
            <a:ext cx="950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Society</a:t>
            </a: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５．０に対応できる人材の育成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FEE235-C448-1C93-1B18-F6475055B31A}"/>
              </a:ext>
            </a:extLst>
          </p:cNvPr>
          <p:cNvSpPr txBox="1"/>
          <p:nvPr/>
        </p:nvSpPr>
        <p:spPr>
          <a:xfrm>
            <a:off x="5549220" y="2085134"/>
            <a:ext cx="5314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課題解決能力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endParaRPr kumimoji="1" lang="ja-JP" altLang="en-US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32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/>
              <a:t>WHY</a:t>
            </a:r>
            <a:r>
              <a:rPr kumimoji="1" lang="ja-JP" altLang="en-US" sz="400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1028" name="Picture 4" descr="OECD Learning Compass 2030の概要図">
            <a:extLst>
              <a:ext uri="{FF2B5EF4-FFF2-40B4-BE49-F238E27FC236}">
                <a16:creationId xmlns:a16="http://schemas.microsoft.com/office/drawing/2014/main" id="{849F3489-990C-0F3C-4A55-A0048CCD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874517"/>
            <a:ext cx="4813444" cy="478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21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194479" y="2675160"/>
            <a:ext cx="1017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0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2092218"/>
            <a:ext cx="10657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児童が問題を発見できる必然的な課題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078FAE-F373-B6D3-156E-C573750513AE}"/>
              </a:ext>
            </a:extLst>
          </p:cNvPr>
          <p:cNvSpPr txBox="1"/>
          <p:nvPr/>
        </p:nvSpPr>
        <p:spPr>
          <a:xfrm>
            <a:off x="2652458" y="5243780"/>
            <a:ext cx="7667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8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4DB07D4E-E0F5-884F-C38B-0EA085734A67}"/>
              </a:ext>
            </a:extLst>
          </p:cNvPr>
          <p:cNvSpPr/>
          <p:nvPr/>
        </p:nvSpPr>
        <p:spPr>
          <a:xfrm>
            <a:off x="5739430" y="4303353"/>
            <a:ext cx="746876" cy="94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7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42ED8-877C-BE3C-5449-40FA4A060C1D}"/>
              </a:ext>
            </a:extLst>
          </p:cNvPr>
          <p:cNvSpPr txBox="1"/>
          <p:nvPr/>
        </p:nvSpPr>
        <p:spPr>
          <a:xfrm>
            <a:off x="5242095" y="1720935"/>
            <a:ext cx="766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2529046" y="3137497"/>
            <a:ext cx="604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×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一番強い動物は何？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55988" y="4522976"/>
            <a:ext cx="4641801" cy="2157030"/>
          </a:xfrm>
          <a:prstGeom prst="cloudCallout">
            <a:avLst>
              <a:gd name="adj1" fmla="val 20789"/>
              <a:gd name="adj2" fmla="val -72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何のために調べるのか？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259638" y="4522976"/>
            <a:ext cx="3672723" cy="2157030"/>
          </a:xfrm>
          <a:prstGeom prst="cloudCallout">
            <a:avLst>
              <a:gd name="adj1" fmla="val -10489"/>
              <a:gd name="adj2" fmla="val -73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目的はあるのか？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194213" y="4445031"/>
            <a:ext cx="4641801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調べて何をするのか？</a:t>
            </a:r>
          </a:p>
        </p:txBody>
      </p:sp>
    </p:spTree>
    <p:extLst>
      <p:ext uri="{BB962C8B-B14F-4D97-AF65-F5344CB8AC3E}">
        <p14:creationId xmlns:p14="http://schemas.microsoft.com/office/powerpoint/2010/main" val="34346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</a:t>
            </a:r>
            <a:r>
              <a:rPr lang="ja-JP" altLang="en-US" dirty="0"/>
              <a:t>「数学として何を取り上げるのか？」数学のもつ意味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B42ED8-877C-BE3C-5449-40FA4A060C1D}"/>
              </a:ext>
            </a:extLst>
          </p:cNvPr>
          <p:cNvSpPr txBox="1"/>
          <p:nvPr/>
        </p:nvSpPr>
        <p:spPr>
          <a:xfrm>
            <a:off x="5242095" y="1720935"/>
            <a:ext cx="7667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目的がある課題</a:t>
            </a:r>
            <a:endParaRPr kumimoji="1" lang="en-US" altLang="ja-JP" sz="60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1" y="3059553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</a:t>
            </a:r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クラス対抗の選手を決める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55988" y="4522976"/>
            <a:ext cx="4641801" cy="2157030"/>
          </a:xfrm>
          <a:prstGeom prst="cloudCallout">
            <a:avLst>
              <a:gd name="adj1" fmla="val 20789"/>
              <a:gd name="adj2" fmla="val -721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何のために調べるのか？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259638" y="4522976"/>
            <a:ext cx="3672723" cy="2157030"/>
          </a:xfrm>
          <a:prstGeom prst="cloudCallout">
            <a:avLst>
              <a:gd name="adj1" fmla="val -10489"/>
              <a:gd name="adj2" fmla="val -73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目的はあるのか？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194213" y="4445031"/>
            <a:ext cx="4641801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調べて何をするのか？</a:t>
            </a:r>
          </a:p>
        </p:txBody>
      </p:sp>
    </p:spTree>
    <p:extLst>
      <p:ext uri="{BB962C8B-B14F-4D97-AF65-F5344CB8AC3E}">
        <p14:creationId xmlns:p14="http://schemas.microsoft.com/office/powerpoint/2010/main" val="3614724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17F776-8FAF-C427-41DC-DF08ACEDEEFE}"/>
              </a:ext>
            </a:extLst>
          </p:cNvPr>
          <p:cNvSpPr txBox="1"/>
          <p:nvPr/>
        </p:nvSpPr>
        <p:spPr>
          <a:xfrm>
            <a:off x="2899089" y="5644618"/>
            <a:ext cx="639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の育成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FEFE828F-9A5A-B911-0F9C-F796BC3D8697}"/>
              </a:ext>
            </a:extLst>
          </p:cNvPr>
          <p:cNvSpPr/>
          <p:nvPr/>
        </p:nvSpPr>
        <p:spPr>
          <a:xfrm>
            <a:off x="5722562" y="4274985"/>
            <a:ext cx="746876" cy="9404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887639-221D-8130-4D18-EFB9E0B3F76A}"/>
              </a:ext>
            </a:extLst>
          </p:cNvPr>
          <p:cNvSpPr txBox="1"/>
          <p:nvPr/>
        </p:nvSpPr>
        <p:spPr>
          <a:xfrm>
            <a:off x="2899088" y="3150987"/>
            <a:ext cx="6393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判断に迷う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17A4D3E-72F8-6282-A20C-8FE066101CE1}"/>
              </a:ext>
            </a:extLst>
          </p:cNvPr>
          <p:cNvSpPr/>
          <p:nvPr/>
        </p:nvSpPr>
        <p:spPr>
          <a:xfrm>
            <a:off x="6819609" y="4245650"/>
            <a:ext cx="4610391" cy="940427"/>
          </a:xfrm>
          <a:prstGeom prst="wedgeRoundRectCallout">
            <a:avLst>
              <a:gd name="adj1" fmla="val -56379"/>
              <a:gd name="adj2" fmla="val -193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妥当性の考察</a:t>
            </a:r>
          </a:p>
        </p:txBody>
      </p:sp>
    </p:spTree>
    <p:extLst>
      <p:ext uri="{BB962C8B-B14F-4D97-AF65-F5344CB8AC3E}">
        <p14:creationId xmlns:p14="http://schemas.microsoft.com/office/powerpoint/2010/main" val="2464345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1" y="3059553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</a:t>
            </a:r>
            <a:r>
              <a:rPr kumimoji="1" lang="en-US" altLang="ja-JP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クラス対抗の選手を決める</a:t>
            </a:r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B59AB4D-26F7-1F47-C79E-03B2550D182F}"/>
              </a:ext>
            </a:extLst>
          </p:cNvPr>
          <p:cNvSpPr/>
          <p:nvPr/>
        </p:nvSpPr>
        <p:spPr>
          <a:xfrm>
            <a:off x="314107" y="4274985"/>
            <a:ext cx="5360757" cy="2157030"/>
          </a:xfrm>
          <a:prstGeom prst="cloudCallout">
            <a:avLst>
              <a:gd name="adj1" fmla="val 20529"/>
              <a:gd name="adj2" fmla="val -682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記録の伸びは？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83B52F1F-7A9B-45B8-057A-AB5C3FC87900}"/>
              </a:ext>
            </a:extLst>
          </p:cNvPr>
          <p:cNvSpPr/>
          <p:nvPr/>
        </p:nvSpPr>
        <p:spPr>
          <a:xfrm>
            <a:off x="4983830" y="4700970"/>
            <a:ext cx="3797204" cy="2157030"/>
          </a:xfrm>
          <a:prstGeom prst="cloudCallout">
            <a:avLst>
              <a:gd name="adj1" fmla="val -11383"/>
              <a:gd name="adj2" fmla="val -841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最高値は？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DCFFBF5-4EB9-BD51-EEC1-777E6406B026}"/>
              </a:ext>
            </a:extLst>
          </p:cNvPr>
          <p:cNvSpPr/>
          <p:nvPr/>
        </p:nvSpPr>
        <p:spPr>
          <a:xfrm>
            <a:off x="7754951" y="4405328"/>
            <a:ext cx="4235787" cy="2157030"/>
          </a:xfrm>
          <a:prstGeom prst="cloudCallout">
            <a:avLst>
              <a:gd name="adj1" fmla="val -32143"/>
              <a:gd name="adj2" fmla="val -69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平均値は？</a:t>
            </a:r>
          </a:p>
        </p:txBody>
      </p:sp>
    </p:spTree>
    <p:extLst>
      <p:ext uri="{BB962C8B-B14F-4D97-AF65-F5344CB8AC3E}">
        <p14:creationId xmlns:p14="http://schemas.microsoft.com/office/powerpoint/2010/main" val="3030547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0E5163-010B-7A95-87BD-9355B508C957}"/>
              </a:ext>
            </a:extLst>
          </p:cNvPr>
          <p:cNvSpPr txBox="1"/>
          <p:nvPr/>
        </p:nvSpPr>
        <p:spPr>
          <a:xfrm>
            <a:off x="1645522" y="2515354"/>
            <a:ext cx="890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〇どの値を根拠に決めるのか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C8C2CCE3-A83F-12C9-3566-DD417498081F}"/>
              </a:ext>
            </a:extLst>
          </p:cNvPr>
          <p:cNvSpPr/>
          <p:nvPr/>
        </p:nvSpPr>
        <p:spPr>
          <a:xfrm>
            <a:off x="5349124" y="3285352"/>
            <a:ext cx="746876" cy="1698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EE0873-8A0E-4B13-5A9D-5816DF1C4E53}"/>
              </a:ext>
            </a:extLst>
          </p:cNvPr>
          <p:cNvSpPr txBox="1"/>
          <p:nvPr/>
        </p:nvSpPr>
        <p:spPr>
          <a:xfrm>
            <a:off x="2400955" y="3341064"/>
            <a:ext cx="23622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記録の伸び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最高値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平均値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5197910"/>
            <a:ext cx="103166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納得解・妥当性の考察</a:t>
            </a:r>
            <a:endParaRPr kumimoji="1" lang="en-US" altLang="ja-JP" sz="13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21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結論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①基本知識を知る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②活用する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③批判的に考察する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14E0760-E4F0-520E-2D7A-D1A606BD331A}"/>
              </a:ext>
            </a:extLst>
          </p:cNvPr>
          <p:cNvSpPr/>
          <p:nvPr/>
        </p:nvSpPr>
        <p:spPr>
          <a:xfrm>
            <a:off x="4676702" y="3244151"/>
            <a:ext cx="4610391" cy="940427"/>
          </a:xfrm>
          <a:prstGeom prst="wedgeRoundRectCallout">
            <a:avLst>
              <a:gd name="adj1" fmla="val -56379"/>
              <a:gd name="adj2" fmla="val -1937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/>
              <a:t>ここが大事</a:t>
            </a:r>
          </a:p>
        </p:txBody>
      </p:sp>
    </p:spTree>
    <p:extLst>
      <p:ext uri="{BB962C8B-B14F-4D97-AF65-F5344CB8AC3E}">
        <p14:creationId xmlns:p14="http://schemas.microsoft.com/office/powerpoint/2010/main" val="65428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HOW</a:t>
            </a:r>
            <a:r>
              <a:rPr lang="ja-JP" altLang="en-US" dirty="0"/>
              <a:t>「数学らしく学んでいるか？」</a:t>
            </a:r>
            <a:r>
              <a:rPr lang="ja-JP" altLang="en-US" sz="4900" dirty="0"/>
              <a:t>見方・考え方を働かせた数学的な活動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1752019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2864723" y="2659559"/>
            <a:ext cx="103166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納得解・妥当性の考察</a:t>
            </a:r>
            <a:endParaRPr kumimoji="1" lang="en-US" altLang="ja-JP" sz="6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989CC8A-D737-8D73-17D8-F251304A0574}"/>
              </a:ext>
            </a:extLst>
          </p:cNvPr>
          <p:cNvSpPr/>
          <p:nvPr/>
        </p:nvSpPr>
        <p:spPr>
          <a:xfrm rot="10800000">
            <a:off x="5418925" y="3505543"/>
            <a:ext cx="746876" cy="1192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0CD749-584C-1FCF-56C5-4892B8DCE980}"/>
              </a:ext>
            </a:extLst>
          </p:cNvPr>
          <p:cNvSpPr txBox="1"/>
          <p:nvPr/>
        </p:nvSpPr>
        <p:spPr>
          <a:xfrm>
            <a:off x="2938643" y="5152176"/>
            <a:ext cx="835810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批判的思考</a:t>
            </a:r>
            <a:endParaRPr kumimoji="1" lang="en-US" altLang="ja-JP" sz="138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9ECFD8E-981F-9BDE-EB11-052BB7232B82}"/>
              </a:ext>
            </a:extLst>
          </p:cNvPr>
          <p:cNvSpPr/>
          <p:nvPr/>
        </p:nvSpPr>
        <p:spPr>
          <a:xfrm>
            <a:off x="6819609" y="3743828"/>
            <a:ext cx="4610391" cy="940427"/>
          </a:xfrm>
          <a:prstGeom prst="wedgeRoundRectCallout">
            <a:avLst>
              <a:gd name="adj1" fmla="val -48052"/>
              <a:gd name="adj2" fmla="val 10754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この答えでいいかな？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別の見方はないかな？</a:t>
            </a:r>
          </a:p>
        </p:txBody>
      </p:sp>
    </p:spTree>
    <p:extLst>
      <p:ext uri="{BB962C8B-B14F-4D97-AF65-F5344CB8AC3E}">
        <p14:creationId xmlns:p14="http://schemas.microsoft.com/office/powerpoint/2010/main" val="300763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補足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1535868"/>
            <a:ext cx="10316666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ツールの活用</a:t>
            </a:r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CODAP</a:t>
            </a: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」フリーグラフ描写ソフト</a:t>
            </a:r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2"/>
              </a:rPr>
              <a:t>https://codap.concord.org/app/static/dg/ja/cert/index.html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グラフを描くことが目的ではなく，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それを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活用することが目的</a:t>
            </a:r>
            <a:endParaRPr kumimoji="1" lang="en-US" altLang="ja-JP" sz="3600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ICT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を利用して考える時間を増やしていきましょう！</a:t>
            </a:r>
            <a:endParaRPr kumimoji="1"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750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D5C83C-F33C-5F76-29C4-E401CA90D199}"/>
              </a:ext>
            </a:extLst>
          </p:cNvPr>
          <p:cNvSpPr txBox="1"/>
          <p:nvPr/>
        </p:nvSpPr>
        <p:spPr>
          <a:xfrm>
            <a:off x="1182506" y="1535868"/>
            <a:ext cx="10316666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〇小学校学習指導要領</a:t>
            </a:r>
            <a: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平成２９年告示</a:t>
            </a:r>
            <a:r>
              <a:rPr kumimoji="1" lang="en-US" altLang="ja-JP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解説　算数編・文部科学省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〇数学的な</a:t>
            </a:r>
            <a:r>
              <a:rPr kumimoji="1" lang="ja-JP" altLang="en-US"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授業を創る</a:t>
            </a:r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・齊藤一弥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〇これからの算数科教育はどうあるべきか・清水美憲　池田敏和　齊藤一弥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DC2F5F-03D2-BA3D-DBE9-E4C24258F4B2}"/>
              </a:ext>
            </a:extLst>
          </p:cNvPr>
          <p:cNvSpPr txBox="1"/>
          <p:nvPr/>
        </p:nvSpPr>
        <p:spPr>
          <a:xfrm>
            <a:off x="1257300" y="2212709"/>
            <a:ext cx="1017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平成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29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年度告示された学習指導要領では，「</a:t>
            </a:r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D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データの活用」が新設された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B5F8F9-1C19-0C8D-93FC-F272CEA40425}"/>
              </a:ext>
            </a:extLst>
          </p:cNvPr>
          <p:cNvSpPr txBox="1"/>
          <p:nvPr/>
        </p:nvSpPr>
        <p:spPr>
          <a:xfrm>
            <a:off x="1193315" y="4773262"/>
            <a:ext cx="10172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統計教育の充実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EEF8376-C38C-830F-3822-F8CD1C6916EE}"/>
              </a:ext>
            </a:extLst>
          </p:cNvPr>
          <p:cNvSpPr/>
          <p:nvPr/>
        </p:nvSpPr>
        <p:spPr>
          <a:xfrm>
            <a:off x="5722562" y="3504037"/>
            <a:ext cx="746876" cy="99118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26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ja-JP" altLang="en-US" sz="5600" spc="800">
                <a:solidFill>
                  <a:srgbClr val="2A1A00"/>
                </a:solidFill>
              </a:rPr>
              <a:t>小学校学習指導要領が</a:t>
            </a:r>
            <a:br>
              <a:rPr kumimoji="1" lang="en-US" altLang="ja-JP" sz="5600" spc="800">
                <a:solidFill>
                  <a:srgbClr val="2A1A00"/>
                </a:solidFill>
              </a:rPr>
            </a:br>
            <a:r>
              <a:rPr kumimoji="1" lang="ja-JP" altLang="en-US" sz="5600" spc="800">
                <a:solidFill>
                  <a:srgbClr val="2A1A00"/>
                </a:solidFill>
              </a:rPr>
              <a:t>改定された意図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F21174-FDF0-FE6B-AD8D-7430C890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66" y="59069"/>
            <a:ext cx="5290790" cy="67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559E25-4ACE-43CE-B726-494845196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9" t="55173" r="2017" b="24545"/>
          <a:stretch/>
        </p:blipFill>
        <p:spPr>
          <a:xfrm>
            <a:off x="1089891" y="2009374"/>
            <a:ext cx="10594110" cy="297411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E192D8-E371-2456-331E-386B3531E0D7}"/>
              </a:ext>
            </a:extLst>
          </p:cNvPr>
          <p:cNvSpPr/>
          <p:nvPr/>
        </p:nvSpPr>
        <p:spPr>
          <a:xfrm>
            <a:off x="4470400" y="2724727"/>
            <a:ext cx="4969164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DEA492-95EF-9479-9873-A3A8A5B0C5FB}"/>
              </a:ext>
            </a:extLst>
          </p:cNvPr>
          <p:cNvSpPr txBox="1"/>
          <p:nvPr/>
        </p:nvSpPr>
        <p:spPr>
          <a:xfrm>
            <a:off x="1158414" y="5275935"/>
            <a:ext cx="1017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課題解決能力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kumimoji="1" lang="ja-JP" altLang="en-US" sz="48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の育成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FB1019F-18E1-73A1-DC16-6F17C32BCAC2}"/>
              </a:ext>
            </a:extLst>
          </p:cNvPr>
          <p:cNvSpPr/>
          <p:nvPr/>
        </p:nvSpPr>
        <p:spPr>
          <a:xfrm>
            <a:off x="6148352" y="3194337"/>
            <a:ext cx="746876" cy="208159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3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小学校学習指導要領が</a:t>
            </a:r>
            <a:br>
              <a:rPr kumimoji="1" lang="en-US" altLang="ja-JP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改定された意図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73FA8A-1AE0-AE5A-C990-009020DCE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98" y="1874517"/>
            <a:ext cx="9154803" cy="353426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82213C2-3D44-0F20-5322-E91D783B5D57}"/>
              </a:ext>
            </a:extLst>
          </p:cNvPr>
          <p:cNvSpPr/>
          <p:nvPr/>
        </p:nvSpPr>
        <p:spPr>
          <a:xfrm>
            <a:off x="7894553" y="1874517"/>
            <a:ext cx="277884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3D9503-BA1B-AD30-B693-27A8639A9E5C}"/>
              </a:ext>
            </a:extLst>
          </p:cNvPr>
          <p:cNvSpPr/>
          <p:nvPr/>
        </p:nvSpPr>
        <p:spPr>
          <a:xfrm>
            <a:off x="5233951" y="2286000"/>
            <a:ext cx="277884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10A1F0-B429-F103-5873-3FEF37FB8895}"/>
              </a:ext>
            </a:extLst>
          </p:cNvPr>
          <p:cNvSpPr/>
          <p:nvPr/>
        </p:nvSpPr>
        <p:spPr>
          <a:xfrm>
            <a:off x="8144432" y="2275377"/>
            <a:ext cx="2279090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DB24CCC-C4B3-83D3-0899-02C7AEE8260E}"/>
              </a:ext>
            </a:extLst>
          </p:cNvPr>
          <p:cNvSpPr/>
          <p:nvPr/>
        </p:nvSpPr>
        <p:spPr>
          <a:xfrm>
            <a:off x="8591405" y="4110041"/>
            <a:ext cx="1906745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90281F-DB72-350F-6363-E3B2DA179EEF}"/>
              </a:ext>
            </a:extLst>
          </p:cNvPr>
          <p:cNvSpPr/>
          <p:nvPr/>
        </p:nvSpPr>
        <p:spPr>
          <a:xfrm>
            <a:off x="1518600" y="2285289"/>
            <a:ext cx="1231580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教材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214B65-3D2B-893D-800D-FE799989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18" y="314812"/>
            <a:ext cx="5883564" cy="22598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3A7732-5905-A764-55C7-9584FF920F3B}"/>
              </a:ext>
            </a:extLst>
          </p:cNvPr>
          <p:cNvSpPr txBox="1"/>
          <p:nvPr/>
        </p:nvSpPr>
        <p:spPr>
          <a:xfrm>
            <a:off x="1257300" y="2858512"/>
            <a:ext cx="10172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①適切な文脈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（子どもにとってのオーセンティックさ・必然性・問題発見＆解決）</a:t>
            </a:r>
            <a:endParaRPr kumimoji="1" lang="en-US" altLang="ja-JP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②多角的な視点が持てる</a:t>
            </a:r>
            <a:endParaRPr kumimoji="1" lang="en-US" altLang="ja-JP" sz="4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4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（比較できる・答えが決まっていない）</a:t>
            </a:r>
            <a:endParaRPr kumimoji="1"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32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WHY</a:t>
            </a:r>
            <a:r>
              <a:rPr kumimoji="1" lang="ja-JP" altLang="en-US" sz="4000" dirty="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CAF6471-3B7A-E423-290E-A3CF6E5EAEE2}"/>
              </a:ext>
            </a:extLst>
          </p:cNvPr>
          <p:cNvGrpSpPr/>
          <p:nvPr/>
        </p:nvGrpSpPr>
        <p:grpSpPr>
          <a:xfrm>
            <a:off x="1257300" y="1874517"/>
            <a:ext cx="10039797" cy="1967027"/>
            <a:chOff x="1257300" y="1874517"/>
            <a:chExt cx="10039797" cy="196702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6C7D1F6-3D85-42DE-3390-8DF9B5970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300" y="1874517"/>
              <a:ext cx="10039797" cy="1967027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321621A-9FE4-926C-3485-1405722431DF}"/>
                </a:ext>
              </a:extLst>
            </p:cNvPr>
            <p:cNvSpPr/>
            <p:nvPr/>
          </p:nvSpPr>
          <p:spPr>
            <a:xfrm>
              <a:off x="1257300" y="1874517"/>
              <a:ext cx="4210627" cy="411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0323E6-5968-90AE-4E74-8C4892649CAD}"/>
              </a:ext>
            </a:extLst>
          </p:cNvPr>
          <p:cNvSpPr/>
          <p:nvPr/>
        </p:nvSpPr>
        <p:spPr>
          <a:xfrm>
            <a:off x="5537748" y="1874517"/>
            <a:ext cx="4499712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7A46A08D-8ED6-798E-C85A-2D7CC15DEBF1}"/>
              </a:ext>
            </a:extLst>
          </p:cNvPr>
          <p:cNvSpPr/>
          <p:nvPr/>
        </p:nvSpPr>
        <p:spPr>
          <a:xfrm>
            <a:off x="7414166" y="2368478"/>
            <a:ext cx="746876" cy="21103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A95814-0FC4-85A1-D646-3B32AEB87B05}"/>
              </a:ext>
            </a:extLst>
          </p:cNvPr>
          <p:cNvSpPr txBox="1"/>
          <p:nvPr/>
        </p:nvSpPr>
        <p:spPr>
          <a:xfrm>
            <a:off x="1009650" y="4650666"/>
            <a:ext cx="1017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身の回りから</a:t>
            </a:r>
            <a:r>
              <a:rPr kumimoji="1" lang="ja-JP" altLang="en-US" sz="5400" dirty="0">
                <a:highlight>
                  <a:srgbClr val="FFFF00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問題発見・問題解決</a:t>
            </a:r>
            <a:endParaRPr kumimoji="1" lang="ja-JP" altLang="en-US" sz="3200" dirty="0">
              <a:highlight>
                <a:srgbClr val="FFFF00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8FA3E-5390-CC74-6236-19CD50A9337B}"/>
              </a:ext>
            </a:extLst>
          </p:cNvPr>
          <p:cNvSpPr/>
          <p:nvPr/>
        </p:nvSpPr>
        <p:spPr>
          <a:xfrm>
            <a:off x="4248466" y="2923303"/>
            <a:ext cx="3234258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703E72FE-936E-DCF4-341F-243AE7575794}"/>
              </a:ext>
            </a:extLst>
          </p:cNvPr>
          <p:cNvSpPr/>
          <p:nvPr/>
        </p:nvSpPr>
        <p:spPr>
          <a:xfrm>
            <a:off x="5537748" y="3429000"/>
            <a:ext cx="746876" cy="10498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66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219B7-190C-B2B2-646C-38E30D92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WHY</a:t>
            </a:r>
            <a:r>
              <a:rPr kumimoji="1" lang="ja-JP" altLang="en-US" sz="4000" dirty="0"/>
              <a:t>「なぜその学習があるのか？子どもは何ができるようになるのか？」学習の価値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90E826-C4B0-328C-652D-8A045A98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2047145"/>
            <a:ext cx="9259592" cy="219105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53A8B7-7CAE-1693-E5A7-DA3A9079F943}"/>
              </a:ext>
            </a:extLst>
          </p:cNvPr>
          <p:cNvSpPr/>
          <p:nvPr/>
        </p:nvSpPr>
        <p:spPr>
          <a:xfrm>
            <a:off x="4951415" y="2921000"/>
            <a:ext cx="5236294" cy="4433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5F80DF8C-9D82-F43A-3ABF-8E6E82616848}"/>
              </a:ext>
            </a:extLst>
          </p:cNvPr>
          <p:cNvSpPr/>
          <p:nvPr/>
        </p:nvSpPr>
        <p:spPr>
          <a:xfrm>
            <a:off x="6096000" y="3493656"/>
            <a:ext cx="746876" cy="12076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90C3BC-F2D3-2CA5-4274-908E8FFEA95C}"/>
              </a:ext>
            </a:extLst>
          </p:cNvPr>
          <p:cNvSpPr txBox="1"/>
          <p:nvPr/>
        </p:nvSpPr>
        <p:spPr>
          <a:xfrm>
            <a:off x="1193315" y="4773262"/>
            <a:ext cx="101727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一度出した結論に満足せず，別の見方から事象を捉え直す。</a:t>
            </a:r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kumimoji="1" lang="ja-JP" altLang="en-US" sz="32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批判的思考</a:t>
            </a:r>
            <a:endParaRPr kumimoji="1" lang="en-US" altLang="ja-JP" sz="3200" dirty="0"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⇒複数の考えから妥当性をきめる</a:t>
            </a:r>
            <a:r>
              <a:rPr kumimoji="1" lang="ja-JP" altLang="en-US" sz="5400" dirty="0"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意思決定能力</a:t>
            </a:r>
            <a:endParaRPr kumimoji="1" lang="ja-JP" altLang="en-US" sz="3200" dirty="0"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4261435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バッジ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バッジ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バッ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2361</TotalTime>
  <Words>741</Words>
  <Application>Microsoft Office PowerPoint</Application>
  <PresentationFormat>ワイド画面</PresentationFormat>
  <Paragraphs>94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デジタル 教科書体 NK-R</vt:lpstr>
      <vt:lpstr>Arial</vt:lpstr>
      <vt:lpstr>Gill Sans MT</vt:lpstr>
      <vt:lpstr>Impact</vt:lpstr>
      <vt:lpstr>バッジ</vt:lpstr>
      <vt:lpstr>Society5.0を生き抜く 児童の育成を目指した 統計学習の在り方</vt:lpstr>
      <vt:lpstr>結論</vt:lpstr>
      <vt:lpstr>小学校学習指導要領が 改定された意図</vt:lpstr>
      <vt:lpstr>小学校学習指導要領が 改定された意図</vt:lpstr>
      <vt:lpstr>小学校学習指導要領が 改定された意図</vt:lpstr>
      <vt:lpstr>小学校学習指導要領が 改定された意図</vt:lpstr>
      <vt:lpstr>教材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WHY「なぜその学習があるのか？子どもは何ができるようになるのか？」学習の価値</vt:lpstr>
      <vt:lpstr>WHAT「数学として何を取り上げるのか？」数学のもつ意味</vt:lpstr>
      <vt:lpstr>WHAT「数学として何を取り上げるのか？」数学のもつ意味</vt:lpstr>
      <vt:lpstr>WHAT「数学として何を取り上げるのか？」数学のもつ意味</vt:lpstr>
      <vt:lpstr>WHAT「数学として何を取り上げるのか？」数学のもつ意味</vt:lpstr>
      <vt:lpstr>HOW「数学らしく学んでいるか？」見方・考え方を働かせた数学的な活動</vt:lpstr>
      <vt:lpstr>HOW「数学らしく学んでいるか？」見方・考え方を働かせた数学的な活動</vt:lpstr>
      <vt:lpstr>HOW「数学らしく学んでいるか？」見方・考え方を働かせた数学的な活動</vt:lpstr>
      <vt:lpstr>HOW「数学らしく学んでいるか？」見方・考え方を働かせた数学的な活動</vt:lpstr>
      <vt:lpstr>補足</vt:lpstr>
      <vt:lpstr>参考文献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Society5.0を生き抜く 児童の育成を目指した 統計学習の在り方</dc:title>
  <dc:creator>真 山口</dc:creator>
  <cp:lastModifiedBy>大川　利奈</cp:lastModifiedBy>
  <cp:revision>4</cp:revision>
  <dcterms:created xsi:type="dcterms:W3CDTF">2024-08-13T00:52:10Z</dcterms:created>
  <dcterms:modified xsi:type="dcterms:W3CDTF">2024-08-19T04:38:48Z</dcterms:modified>
</cp:coreProperties>
</file>