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7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98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6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31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95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6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3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28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1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68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61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7EDE577-C979-4AD0-A61C-A0389FC1B4B3}" type="datetimeFigureOut">
              <a:rPr kumimoji="1" lang="ja-JP" altLang="en-US" smtClean="0"/>
              <a:t>2024/8/8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29CFF7D-9697-4661-9068-BF944DE72D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5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kumimoji="1"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nfonica.or.jp/tokei/graph/g71/index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EC10CA-C693-4291-B24A-10ADF7E0C0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PPDAC</a:t>
            </a:r>
            <a:r>
              <a:rPr kumimoji="1" lang="ja-JP" altLang="en-US" dirty="0"/>
              <a:t>サイクル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F6D6535-A957-43A5-8350-929C2DDDB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統計グラフコンクールにむけて</a:t>
            </a:r>
          </a:p>
        </p:txBody>
      </p:sp>
    </p:spTree>
    <p:extLst>
      <p:ext uri="{BB962C8B-B14F-4D97-AF65-F5344CB8AC3E}">
        <p14:creationId xmlns:p14="http://schemas.microsoft.com/office/powerpoint/2010/main" val="328963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3B155D26-DBB7-4166-B8B3-5A818F49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年生時には日本品質管理学会賞を受賞</a:t>
            </a:r>
          </a:p>
        </p:txBody>
      </p:sp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02CB7218-698C-4E08-A87D-AC24E5E3CA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40" t="-15553" r="-30917" b="-7677"/>
          <a:stretch/>
        </p:blipFill>
        <p:spPr>
          <a:xfrm>
            <a:off x="5413248" y="-731520"/>
            <a:ext cx="7296912" cy="7821167"/>
          </a:xfrm>
        </p:spPr>
      </p:pic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80AF5886-4852-4B60-8AB3-2D1596C63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kumimoji="1" lang="ja-JP" altLang="en-US" dirty="0"/>
              <a:t>・取り上げるテーマや解決の道筋</a:t>
            </a:r>
            <a:endParaRPr kumimoji="1" lang="en-US" altLang="ja-JP" dirty="0"/>
          </a:p>
          <a:p>
            <a:r>
              <a:rPr lang="ja-JP" altLang="en-US" dirty="0"/>
              <a:t>・アンケートの活用</a:t>
            </a:r>
            <a:endParaRPr lang="en-US" altLang="ja-JP" dirty="0"/>
          </a:p>
          <a:p>
            <a:r>
              <a:rPr kumimoji="1" lang="ja-JP" altLang="en-US" dirty="0"/>
              <a:t>・統計データの活用</a:t>
            </a:r>
            <a:endParaRPr kumimoji="1" lang="en-US" altLang="ja-JP" dirty="0"/>
          </a:p>
          <a:p>
            <a:r>
              <a:rPr lang="ja-JP" altLang="en-US" dirty="0"/>
              <a:t>・学年段階に応じた広がりや深まり</a:t>
            </a:r>
            <a:endParaRPr lang="en-US" altLang="ja-JP" dirty="0"/>
          </a:p>
          <a:p>
            <a:r>
              <a:rPr kumimoji="1" lang="ja-JP" altLang="en-US" dirty="0"/>
              <a:t>・自分の生活から始まって、自分の生活に戻る</a:t>
            </a:r>
            <a:endParaRPr kumimoji="1" lang="en-US" altLang="ja-JP" dirty="0"/>
          </a:p>
          <a:p>
            <a:r>
              <a:rPr lang="ja-JP" altLang="en-US" dirty="0"/>
              <a:t>・これこそがまさに</a:t>
            </a:r>
            <a:r>
              <a:rPr lang="en-US" altLang="ja-JP" dirty="0"/>
              <a:t>PPDAC</a:t>
            </a:r>
            <a:r>
              <a:rPr lang="ja-JP" altLang="en-US" dirty="0"/>
              <a:t>サイクル！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4890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FA49CD76-BBA2-440F-A00C-332321924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では、</a:t>
            </a:r>
            <a:r>
              <a:rPr kumimoji="1" lang="en-US" altLang="ja-JP" dirty="0"/>
              <a:t>PPDAC</a:t>
            </a:r>
            <a:r>
              <a:rPr kumimoji="1" lang="ja-JP" altLang="en-US" dirty="0"/>
              <a:t>サイクルとは？？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5B63EA6-C3FB-4FFC-9594-6BA0A37EF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43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202AB85-7251-4400-BE9D-CBEA2921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7" t="9926" r="-1" b="56889"/>
          <a:stretch/>
        </p:blipFill>
        <p:spPr>
          <a:xfrm>
            <a:off x="1463040" y="1461810"/>
            <a:ext cx="3291840" cy="498308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E9682D8-5388-4FB2-B896-84DAEC68F61B}"/>
              </a:ext>
            </a:extLst>
          </p:cNvPr>
          <p:cNvSpPr txBox="1"/>
          <p:nvPr/>
        </p:nvSpPr>
        <p:spPr>
          <a:xfrm>
            <a:off x="1219200" y="491183"/>
            <a:ext cx="95097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Problem </a:t>
            </a:r>
            <a:r>
              <a:rPr kumimoji="1" lang="ja-JP" altLang="en-US" sz="2800" dirty="0"/>
              <a:t>　問題の把握と明確化</a:t>
            </a:r>
            <a:endParaRPr kumimoji="1" lang="en-US" altLang="ja-JP" sz="2800" dirty="0"/>
          </a:p>
          <a:p>
            <a:r>
              <a:rPr kumimoji="1" lang="ja-JP" altLang="en-US" sz="2800" dirty="0"/>
              <a:t>（テーマを設定して、課題が何かをとらえる）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F39D59F4-E597-4424-998F-11BE8658D673}"/>
              </a:ext>
            </a:extLst>
          </p:cNvPr>
          <p:cNvSpPr/>
          <p:nvPr/>
        </p:nvSpPr>
        <p:spPr>
          <a:xfrm>
            <a:off x="4754880" y="4246880"/>
            <a:ext cx="568960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97D060C-1C1A-4C4E-B107-B84FB9DFD893}"/>
              </a:ext>
            </a:extLst>
          </p:cNvPr>
          <p:cNvSpPr txBox="1"/>
          <p:nvPr/>
        </p:nvSpPr>
        <p:spPr>
          <a:xfrm>
            <a:off x="5557520" y="3504495"/>
            <a:ext cx="4185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日本の食品ロスと世界の食料援助量という身近な課題を見つけ、データを用いることによって問題提起している</a:t>
            </a:r>
          </a:p>
        </p:txBody>
      </p:sp>
    </p:spTree>
    <p:extLst>
      <p:ext uri="{BB962C8B-B14F-4D97-AF65-F5344CB8AC3E}">
        <p14:creationId xmlns:p14="http://schemas.microsoft.com/office/powerpoint/2010/main" val="2681058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249427-CAAA-4CE4-8ED0-9C98F9A249E1}"/>
              </a:ext>
            </a:extLst>
          </p:cNvPr>
          <p:cNvSpPr txBox="1"/>
          <p:nvPr/>
        </p:nvSpPr>
        <p:spPr>
          <a:xfrm>
            <a:off x="914400" y="538480"/>
            <a:ext cx="10505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Plan</a:t>
            </a:r>
            <a:r>
              <a:rPr kumimoji="1" lang="ja-JP" altLang="en-US" sz="2000" dirty="0"/>
              <a:t>　課題を解決するための「計画」</a:t>
            </a:r>
            <a:endParaRPr kumimoji="1" lang="en-US" altLang="ja-JP" sz="2000" dirty="0"/>
          </a:p>
          <a:p>
            <a:r>
              <a:rPr kumimoji="1" lang="ja-JP" altLang="en-US" sz="2000" dirty="0"/>
              <a:t>（どんなデータを集めればよいのかを考え、計画する）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D75E054-2454-47DC-A727-C26B9F158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1" b="55852"/>
          <a:stretch/>
        </p:blipFill>
        <p:spPr>
          <a:xfrm>
            <a:off x="1361567" y="1633887"/>
            <a:ext cx="9611106" cy="197427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44F81D8-C9F0-497B-9C56-0892B5C78AF0}"/>
              </a:ext>
            </a:extLst>
          </p:cNvPr>
          <p:cNvSpPr txBox="1"/>
          <p:nvPr/>
        </p:nvSpPr>
        <p:spPr>
          <a:xfrm>
            <a:off x="3368040" y="3749457"/>
            <a:ext cx="5455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この作品の場合、自分たちの現状がどうなっているのかを考え、学校の給食と家庭での食品について調べることにした。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8605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83CF28-DFCB-4D5F-BB87-3612D1E49262}"/>
              </a:ext>
            </a:extLst>
          </p:cNvPr>
          <p:cNvSpPr txBox="1"/>
          <p:nvPr/>
        </p:nvSpPr>
        <p:spPr>
          <a:xfrm>
            <a:off x="772160" y="497840"/>
            <a:ext cx="10149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Data</a:t>
            </a:r>
            <a:r>
              <a:rPr kumimoji="1" lang="ja-JP" altLang="en-US" sz="2800" dirty="0"/>
              <a:t>　データの収集と整理</a:t>
            </a:r>
            <a:endParaRPr kumimoji="1" lang="en-US" altLang="ja-JP" sz="2800" dirty="0"/>
          </a:p>
          <a:p>
            <a:r>
              <a:rPr kumimoji="1" lang="ja-JP" altLang="en-US" sz="2800" dirty="0"/>
              <a:t>（アンケートを取ったり、アンケート結果からグラフを作る）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7A22B9-935E-4025-B53D-DEC0847B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9" b="21482"/>
          <a:stretch/>
        </p:blipFill>
        <p:spPr>
          <a:xfrm>
            <a:off x="447294" y="1573866"/>
            <a:ext cx="8570700" cy="490821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3D46BC8-5AA7-4159-9D1D-7EA51F282F2E}"/>
              </a:ext>
            </a:extLst>
          </p:cNvPr>
          <p:cNvSpPr txBox="1"/>
          <p:nvPr/>
        </p:nvSpPr>
        <p:spPr>
          <a:xfrm>
            <a:off x="9225026" y="1727200"/>
            <a:ext cx="2519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この作品では、</a:t>
            </a:r>
            <a:endParaRPr kumimoji="1" lang="en-US" altLang="ja-JP" sz="2400" dirty="0"/>
          </a:p>
          <a:p>
            <a:r>
              <a:rPr kumimoji="1" lang="ja-JP" altLang="en-US" sz="2400" dirty="0"/>
              <a:t>・学校アンケートをとる。</a:t>
            </a:r>
            <a:endParaRPr kumimoji="1" lang="en-US" altLang="ja-JP" sz="2400" dirty="0"/>
          </a:p>
          <a:p>
            <a:r>
              <a:rPr kumimoji="1" lang="ja-JP" altLang="en-US" sz="2400" dirty="0"/>
              <a:t>・環境省の</a:t>
            </a:r>
            <a:r>
              <a:rPr kumimoji="1" lang="en-US" altLang="ja-JP" sz="2400" dirty="0"/>
              <a:t>HP</a:t>
            </a:r>
            <a:r>
              <a:rPr kumimoji="1" lang="ja-JP" altLang="en-US" sz="2400" dirty="0"/>
              <a:t>からデータを取ってきたり。</a:t>
            </a:r>
            <a:endParaRPr kumimoji="1" lang="en-US" altLang="ja-JP" sz="2400" dirty="0"/>
          </a:p>
          <a:p>
            <a:r>
              <a:rPr kumimoji="1" lang="ja-JP" altLang="en-US" sz="2400" dirty="0"/>
              <a:t>・自分の家庭での結果からデータを取る。</a:t>
            </a:r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kumimoji="1" lang="ja-JP" altLang="en-US" sz="2400" dirty="0"/>
              <a:t>ということをしている。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3051190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D36B6E-C296-4A74-A270-4F8A05218D8A}"/>
              </a:ext>
            </a:extLst>
          </p:cNvPr>
          <p:cNvSpPr txBox="1"/>
          <p:nvPr/>
        </p:nvSpPr>
        <p:spPr>
          <a:xfrm>
            <a:off x="629920" y="406400"/>
            <a:ext cx="1087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Analysis</a:t>
            </a:r>
            <a:r>
              <a:rPr kumimoji="1" lang="ja-JP" altLang="en-US" sz="2800" dirty="0"/>
              <a:t>　データの分析</a:t>
            </a:r>
            <a:endParaRPr kumimoji="1" lang="en-US" altLang="ja-JP" sz="2800" dirty="0"/>
          </a:p>
          <a:p>
            <a:r>
              <a:rPr kumimoji="1" lang="ja-JP" altLang="en-US" sz="2800" dirty="0"/>
              <a:t>（整理したデータからグラフを用いて結果を考え・考察をする）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35070F-AF46-49E6-9BE8-6E2CC16278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9" b="21482"/>
          <a:stretch/>
        </p:blipFill>
        <p:spPr>
          <a:xfrm>
            <a:off x="305054" y="1360507"/>
            <a:ext cx="8570700" cy="4908213"/>
          </a:xfrm>
          <a:prstGeom prst="rect">
            <a:avLst/>
          </a:prstGeom>
        </p:spPr>
      </p:pic>
      <p:sp>
        <p:nvSpPr>
          <p:cNvPr id="4" name="矢印: 左 3">
            <a:extLst>
              <a:ext uri="{FF2B5EF4-FFF2-40B4-BE49-F238E27FC236}">
                <a16:creationId xmlns:a16="http://schemas.microsoft.com/office/drawing/2014/main" id="{11EA48E2-759E-4AE0-8B52-25CA5570FCF5}"/>
              </a:ext>
            </a:extLst>
          </p:cNvPr>
          <p:cNvSpPr/>
          <p:nvPr/>
        </p:nvSpPr>
        <p:spPr>
          <a:xfrm>
            <a:off x="8875754" y="4927600"/>
            <a:ext cx="1107440" cy="9541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8CBBF2A-318C-47E7-A338-4F2CF2C4EBB4}"/>
              </a:ext>
            </a:extLst>
          </p:cNvPr>
          <p:cNvSpPr txBox="1"/>
          <p:nvPr/>
        </p:nvSpPr>
        <p:spPr>
          <a:xfrm>
            <a:off x="9052560" y="1360507"/>
            <a:ext cx="260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グラフからわかったことを考え、考察を入れている。</a:t>
            </a:r>
            <a:endParaRPr kumimoji="1" lang="en-US" altLang="ja-JP" sz="2800" dirty="0"/>
          </a:p>
          <a:p>
            <a:r>
              <a:rPr kumimoji="1" lang="ja-JP" altLang="en-US" sz="2800" dirty="0"/>
              <a:t>（この場合、思ったより少なかったと考察している）</a:t>
            </a:r>
          </a:p>
        </p:txBody>
      </p:sp>
    </p:spTree>
    <p:extLst>
      <p:ext uri="{BB962C8B-B14F-4D97-AF65-F5344CB8AC3E}">
        <p14:creationId xmlns:p14="http://schemas.microsoft.com/office/powerpoint/2010/main" val="243686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661AFB7-E7C9-4B83-B339-FCA2478A6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6"/>
          <a:stretch/>
        </p:blipFill>
        <p:spPr>
          <a:xfrm>
            <a:off x="1270000" y="1279227"/>
            <a:ext cx="9652000" cy="298401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2341B26-B8F5-4C8A-B0A4-9FBB6C28ACFE}"/>
              </a:ext>
            </a:extLst>
          </p:cNvPr>
          <p:cNvSpPr txBox="1"/>
          <p:nvPr/>
        </p:nvSpPr>
        <p:spPr>
          <a:xfrm>
            <a:off x="325120" y="325120"/>
            <a:ext cx="1143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Conclusion</a:t>
            </a:r>
            <a:r>
              <a:rPr kumimoji="1" lang="ja-JP" altLang="en-US" sz="2800" dirty="0"/>
              <a:t>　分析結果の考察・結論づけ</a:t>
            </a:r>
            <a:endParaRPr kumimoji="1" lang="en-US" altLang="ja-JP" sz="2800" dirty="0"/>
          </a:p>
          <a:p>
            <a:r>
              <a:rPr kumimoji="1" lang="ja-JP" altLang="en-US" sz="2800" dirty="0"/>
              <a:t>（問題に対して解決策を示したり、新たな問題点に気づく）</a:t>
            </a:r>
            <a:endParaRPr kumimoji="1" lang="en-US" altLang="ja-JP" sz="2800" dirty="0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0EFF1F9D-7A29-4C7A-BA0C-09D5692C361E}"/>
              </a:ext>
            </a:extLst>
          </p:cNvPr>
          <p:cNvSpPr/>
          <p:nvPr/>
        </p:nvSpPr>
        <p:spPr>
          <a:xfrm rot="10800000">
            <a:off x="9428480" y="3627120"/>
            <a:ext cx="1341120" cy="792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843830-9F63-467D-8837-0863B7B5F094}"/>
              </a:ext>
            </a:extLst>
          </p:cNvPr>
          <p:cNvSpPr txBox="1"/>
          <p:nvPr/>
        </p:nvSpPr>
        <p:spPr>
          <a:xfrm>
            <a:off x="2743200" y="4724400"/>
            <a:ext cx="748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解決に向けて、できることを考えてアンケートを取ったり、自分の暮らしに対して改善できることを示している。</a:t>
            </a:r>
          </a:p>
        </p:txBody>
      </p:sp>
    </p:spTree>
    <p:extLst>
      <p:ext uri="{BB962C8B-B14F-4D97-AF65-F5344CB8AC3E}">
        <p14:creationId xmlns:p14="http://schemas.microsoft.com/office/powerpoint/2010/main" val="1014781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>
            <a:extLst>
              <a:ext uri="{FF2B5EF4-FFF2-40B4-BE49-F238E27FC236}">
                <a16:creationId xmlns:a16="http://schemas.microsoft.com/office/drawing/2014/main" id="{3B8BE358-5AB2-42A5-85F0-372F205B4C0B}"/>
              </a:ext>
            </a:extLst>
          </p:cNvPr>
          <p:cNvSpPr/>
          <p:nvPr/>
        </p:nvSpPr>
        <p:spPr>
          <a:xfrm>
            <a:off x="7823202" y="21539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Plan</a:t>
            </a:r>
          </a:p>
          <a:p>
            <a:pPr algn="ctr"/>
            <a:r>
              <a:rPr kumimoji="1" lang="ja-JP" altLang="en-US" sz="4000" dirty="0"/>
              <a:t>計画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3C24D17-BB15-4AAE-A02D-AFB8D549A519}"/>
              </a:ext>
            </a:extLst>
          </p:cNvPr>
          <p:cNvSpPr/>
          <p:nvPr/>
        </p:nvSpPr>
        <p:spPr>
          <a:xfrm>
            <a:off x="1371598" y="21539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Conclusion</a:t>
            </a:r>
          </a:p>
          <a:p>
            <a:pPr algn="ctr"/>
            <a:r>
              <a:rPr kumimoji="1" lang="ja-JP" altLang="en-US" sz="3200" dirty="0"/>
              <a:t>結論付け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800D34D-85AB-4409-921F-E821097F6264}"/>
              </a:ext>
            </a:extLst>
          </p:cNvPr>
          <p:cNvSpPr/>
          <p:nvPr/>
        </p:nvSpPr>
        <p:spPr>
          <a:xfrm>
            <a:off x="6543040" y="45415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Data</a:t>
            </a:r>
          </a:p>
          <a:p>
            <a:pPr algn="ctr"/>
            <a:r>
              <a:rPr kumimoji="1" lang="ja-JP" altLang="en-US" sz="2800" dirty="0"/>
              <a:t>データ収集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74BE34DB-4BDD-40AB-89BD-0AAAAF8D99DF}"/>
              </a:ext>
            </a:extLst>
          </p:cNvPr>
          <p:cNvSpPr/>
          <p:nvPr/>
        </p:nvSpPr>
        <p:spPr>
          <a:xfrm>
            <a:off x="2870198" y="4541520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Analysis</a:t>
            </a:r>
          </a:p>
          <a:p>
            <a:pPr algn="ctr"/>
            <a:r>
              <a:rPr kumimoji="1" lang="ja-JP" altLang="en-US" sz="4000" dirty="0"/>
              <a:t>分析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D0E75F67-821C-4C8B-BE90-63B183E314BF}"/>
              </a:ext>
            </a:extLst>
          </p:cNvPr>
          <p:cNvSpPr/>
          <p:nvPr/>
        </p:nvSpPr>
        <p:spPr>
          <a:xfrm>
            <a:off x="4597400" y="787401"/>
            <a:ext cx="2997200" cy="2062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/>
              <a:t>Problem</a:t>
            </a:r>
          </a:p>
          <a:p>
            <a:pPr algn="ctr"/>
            <a:r>
              <a:rPr kumimoji="1" lang="ja-JP" altLang="en-US" sz="3600" dirty="0"/>
              <a:t>問題提起</a:t>
            </a: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90B9799D-B095-4AF6-90B4-BF0CC886C5A2}"/>
              </a:ext>
            </a:extLst>
          </p:cNvPr>
          <p:cNvSpPr/>
          <p:nvPr/>
        </p:nvSpPr>
        <p:spPr>
          <a:xfrm rot="2359247">
            <a:off x="7594600" y="2057401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D13C2BDE-504E-4FDD-910A-22672FD7C3EF}"/>
              </a:ext>
            </a:extLst>
          </p:cNvPr>
          <p:cNvSpPr/>
          <p:nvPr/>
        </p:nvSpPr>
        <p:spPr>
          <a:xfrm rot="7422464">
            <a:off x="8692010" y="4030241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CDE5CDA5-25F2-4511-8D7B-28A96F761F7F}"/>
              </a:ext>
            </a:extLst>
          </p:cNvPr>
          <p:cNvSpPr/>
          <p:nvPr/>
        </p:nvSpPr>
        <p:spPr>
          <a:xfrm rot="10800000">
            <a:off x="6012179" y="5176520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B9601237-2EC2-4DC3-9C9A-275D16A54954}"/>
              </a:ext>
            </a:extLst>
          </p:cNvPr>
          <p:cNvSpPr/>
          <p:nvPr/>
        </p:nvSpPr>
        <p:spPr>
          <a:xfrm rot="14854368">
            <a:off x="3340299" y="3979368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DE8D25D-FA13-4016-A444-8E04C7C00FBC}"/>
              </a:ext>
            </a:extLst>
          </p:cNvPr>
          <p:cNvSpPr/>
          <p:nvPr/>
        </p:nvSpPr>
        <p:spPr>
          <a:xfrm rot="19291981">
            <a:off x="4177848" y="1940307"/>
            <a:ext cx="386080" cy="792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5A37AA9-8C30-4FFA-AAD4-B10F5EF2CCF8}"/>
              </a:ext>
            </a:extLst>
          </p:cNvPr>
          <p:cNvSpPr txBox="1"/>
          <p:nvPr/>
        </p:nvSpPr>
        <p:spPr>
          <a:xfrm>
            <a:off x="864498" y="905209"/>
            <a:ext cx="3139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PPDAC</a:t>
            </a:r>
            <a:r>
              <a:rPr kumimoji="1" lang="ja-JP" altLang="en-US" sz="3200" dirty="0"/>
              <a:t>サイクル</a:t>
            </a:r>
          </a:p>
        </p:txBody>
      </p:sp>
    </p:spTree>
    <p:extLst>
      <p:ext uri="{BB962C8B-B14F-4D97-AF65-F5344CB8AC3E}">
        <p14:creationId xmlns:p14="http://schemas.microsoft.com/office/powerpoint/2010/main" val="308583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38B9B5-EC54-4640-BCDA-B210C8A72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PPDAC</a:t>
            </a:r>
            <a:r>
              <a:rPr kumimoji="1" lang="ja-JP" altLang="en-US" dirty="0"/>
              <a:t>サイクルをうまく活用して、いい作品を作ろう！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41DAE5-2C90-4713-8536-9EC25EE31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4425816"/>
            <a:ext cx="8767860" cy="138816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参考文献</a:t>
            </a:r>
            <a:endParaRPr kumimoji="1" lang="en-US" altLang="ja-JP" dirty="0"/>
          </a:p>
          <a:p>
            <a:r>
              <a:rPr lang="ja-JP" altLang="en-US" dirty="0"/>
              <a:t>・令和</a:t>
            </a:r>
            <a:r>
              <a:rPr lang="en-US" altLang="ja-JP" dirty="0"/>
              <a:t>6</a:t>
            </a:r>
            <a:r>
              <a:rPr lang="ja-JP" altLang="en-US" dirty="0"/>
              <a:t>年度統計グラフ指導者講習会　金銅孝氏の講演資料</a:t>
            </a:r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lang="ja-JP" altLang="en-US" dirty="0">
                <a:hlinkClick r:id="rId2"/>
              </a:rPr>
              <a:t>第</a:t>
            </a:r>
            <a:r>
              <a:rPr lang="en-US" altLang="ja-JP" dirty="0">
                <a:hlinkClick r:id="rId2"/>
              </a:rPr>
              <a:t>71</a:t>
            </a:r>
            <a:r>
              <a:rPr lang="ja-JP" altLang="en-US" dirty="0">
                <a:hlinkClick r:id="rId2"/>
              </a:rPr>
              <a:t>回統計グラフ全国コンクール入賞作品集 </a:t>
            </a:r>
            <a:r>
              <a:rPr lang="en-US" altLang="ja-JP" dirty="0">
                <a:hlinkClick r:id="rId2"/>
              </a:rPr>
              <a:t>| </a:t>
            </a:r>
            <a:r>
              <a:rPr lang="en-US" altLang="ja-JP" dirty="0" err="1">
                <a:hlinkClick r:id="rId2"/>
              </a:rPr>
              <a:t>Sinfonica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526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6865E28A-F596-4080-B102-FCB40ED46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11006" r="6578" b="10196"/>
          <a:stretch/>
        </p:blipFill>
        <p:spPr>
          <a:xfrm>
            <a:off x="1961247" y="1637341"/>
            <a:ext cx="3301266" cy="4946339"/>
          </a:xfr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17152B-7FB3-425A-8189-380E79FC3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今までの統計グラフコンクール入賞作品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2B0B33E-9676-4727-A453-C3DCEC0765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16184" r="11947" b="14289"/>
          <a:stretch/>
        </p:blipFill>
        <p:spPr>
          <a:xfrm>
            <a:off x="7091679" y="1618014"/>
            <a:ext cx="3647441" cy="49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60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523AA-28F7-4FE0-A818-B5E395C6E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今までの統計グラフコンクール入選作品②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B9AF32F-ECF3-4E5A-B50E-805F1149D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t="8584" r="4159" b="8084"/>
          <a:stretch/>
        </p:blipFill>
        <p:spPr>
          <a:xfrm>
            <a:off x="1645920" y="1757680"/>
            <a:ext cx="3302000" cy="456184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A003A2A-D880-4700-ADA1-AB45BDEF7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65" y="1539240"/>
            <a:ext cx="3359515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2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09AD1B-99D1-45DA-A31C-0B6AB7AA9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000" dirty="0"/>
              <a:t>今までの統計グラフコンクール入選作品</a:t>
            </a:r>
            <a:r>
              <a:rPr lang="ja-JP" altLang="en-US" sz="4000" dirty="0"/>
              <a:t>③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2B496B2-5407-4159-AFA4-C05E35460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42" y="1600199"/>
            <a:ext cx="3562578" cy="4986115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B6A066A-DF5C-49C8-ACA7-9670B39C4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72" y="1600199"/>
            <a:ext cx="3560086" cy="49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4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6C42023-1AAD-427D-84E7-78AF6FCA3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じつはこれ、全部同じ人の作品！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01A77BF-B906-4CBD-A769-8212E2915D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702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95C20DA-A967-42FE-A6A0-B9A7880DF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12200" r="8079" b="11596"/>
          <a:stretch/>
        </p:blipFill>
        <p:spPr>
          <a:xfrm>
            <a:off x="457200" y="497840"/>
            <a:ext cx="1738145" cy="241808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A7E935-A135-4DCF-8AFD-A24054ED8C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9" t="16515" r="13995" b="14104"/>
          <a:stretch/>
        </p:blipFill>
        <p:spPr>
          <a:xfrm>
            <a:off x="2330496" y="524393"/>
            <a:ext cx="1710056" cy="241808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EAA44C4-57F0-425B-988A-87436BCAF7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4" t="9185" r="6403" b="8297"/>
          <a:stretch/>
        </p:blipFill>
        <p:spPr>
          <a:xfrm>
            <a:off x="4175703" y="497840"/>
            <a:ext cx="1706114" cy="241808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43B229A-EF5F-4F80-8528-61EA7796F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22" y="524393"/>
            <a:ext cx="1706115" cy="239152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581B7404-6B89-4AC4-B6A9-D0E4611256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37" y="528075"/>
            <a:ext cx="1706115" cy="23878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21B4DE5-D99C-43C5-AB1B-242A3730F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148" y="528075"/>
            <a:ext cx="1704921" cy="238784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B9348F-B628-49F2-A68E-018A64AAA872}"/>
              </a:ext>
            </a:extLst>
          </p:cNvPr>
          <p:cNvSpPr txBox="1"/>
          <p:nvPr/>
        </p:nvSpPr>
        <p:spPr>
          <a:xfrm>
            <a:off x="457200" y="3291840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6046DAD-BC0C-4778-BD67-1E08E449233A}"/>
              </a:ext>
            </a:extLst>
          </p:cNvPr>
          <p:cNvSpPr txBox="1"/>
          <p:nvPr/>
        </p:nvSpPr>
        <p:spPr>
          <a:xfrm>
            <a:off x="2293032" y="3291839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BBC196-24E7-48FA-971D-26FA6700305E}"/>
              </a:ext>
            </a:extLst>
          </p:cNvPr>
          <p:cNvSpPr txBox="1"/>
          <p:nvPr/>
        </p:nvSpPr>
        <p:spPr>
          <a:xfrm>
            <a:off x="4159687" y="3291838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全国佳作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22247F4-EF04-45C7-A7CE-A9DF6AF9A3CB}"/>
              </a:ext>
            </a:extLst>
          </p:cNvPr>
          <p:cNvSpPr txBox="1"/>
          <p:nvPr/>
        </p:nvSpPr>
        <p:spPr>
          <a:xfrm>
            <a:off x="6042606" y="3291837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293A29F-D582-47D8-A4DE-C2E4B6C9801B}"/>
              </a:ext>
            </a:extLst>
          </p:cNvPr>
          <p:cNvSpPr txBox="1"/>
          <p:nvPr/>
        </p:nvSpPr>
        <p:spPr>
          <a:xfrm>
            <a:off x="7857107" y="3291837"/>
            <a:ext cx="1738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全国入選一席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AE87AE-42AD-4F73-8792-FC5FEA4B529C}"/>
              </a:ext>
            </a:extLst>
          </p:cNvPr>
          <p:cNvSpPr txBox="1"/>
          <p:nvPr/>
        </p:nvSpPr>
        <p:spPr>
          <a:xfrm>
            <a:off x="9813148" y="3291837"/>
            <a:ext cx="1738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年生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埼玉県知事賞</a:t>
            </a:r>
            <a:endParaRPr kumimoji="1" lang="en-US" altLang="ja-JP" dirty="0"/>
          </a:p>
          <a:p>
            <a:r>
              <a:rPr kumimoji="1" lang="ja-JP" altLang="en-US" dirty="0"/>
              <a:t>全国特選</a:t>
            </a:r>
            <a:endParaRPr kumimoji="1" lang="en-US" altLang="ja-JP" dirty="0"/>
          </a:p>
          <a:p>
            <a:r>
              <a:rPr kumimoji="1" lang="ja-JP" altLang="en-US" dirty="0"/>
              <a:t>日本品質管理学会賞</a:t>
            </a:r>
          </a:p>
        </p:txBody>
      </p:sp>
    </p:spTree>
    <p:extLst>
      <p:ext uri="{BB962C8B-B14F-4D97-AF65-F5344CB8AC3E}">
        <p14:creationId xmlns:p14="http://schemas.microsoft.com/office/powerpoint/2010/main" val="29446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525482-90D4-48C3-8F65-A8382AFFAA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受賞作品を詳しく見てみよう！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F526EC-3237-4651-808D-55751DC32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60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id="{D5375EA9-2478-4954-B4F1-34E00D8613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8" t="11812" r="8598" b="11590"/>
          <a:stretch/>
        </p:blipFill>
        <p:spPr>
          <a:xfrm>
            <a:off x="1249680" y="1488439"/>
            <a:ext cx="3639991" cy="5085081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4BEE9FF5-9E29-4CB4-B909-71E4D59A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年生時の作品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54C26A6-7FDC-428A-AA95-ABEE85D1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612" y="1574800"/>
            <a:ext cx="2317588" cy="45059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1800" dirty="0" err="1">
                <a:solidFill>
                  <a:schemeClr val="tx1"/>
                </a:solidFill>
              </a:rPr>
              <a:t>ぐらぐらっ</a:t>
            </a:r>
            <a:r>
              <a:rPr kumimoji="1" lang="ja-JP" altLang="en-US" sz="1800" dirty="0">
                <a:solidFill>
                  <a:schemeClr val="tx1"/>
                </a:solidFill>
              </a:rPr>
              <a:t>！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kumimoji="1" lang="ja-JP" altLang="en-US" sz="1800" dirty="0">
                <a:solidFill>
                  <a:schemeClr val="tx1"/>
                </a:solidFill>
              </a:rPr>
              <a:t>こどもの</a:t>
            </a:r>
            <a:r>
              <a:rPr kumimoji="1" lang="ja-JP" altLang="en-US" sz="1800" dirty="0" err="1">
                <a:solidFill>
                  <a:schemeClr val="tx1"/>
                </a:solidFill>
              </a:rPr>
              <a:t>は</a:t>
            </a:r>
            <a:endParaRPr kumimoji="1"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歯が抜けたことがある？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絵で整理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初めて抜けたのは何歳？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絵グラフ</a:t>
            </a:r>
            <a:r>
              <a:rPr lang="ja-JP" altLang="en-US" sz="1800" dirty="0">
                <a:solidFill>
                  <a:srgbClr val="00B050"/>
                </a:solidFill>
              </a:rPr>
              <a:t>縦</a:t>
            </a:r>
            <a:endParaRPr lang="en-US" altLang="ja-JP" sz="1800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初めて歯が抜けたときどう思った？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簡単な</a:t>
            </a:r>
            <a:r>
              <a:rPr lang="ja-JP" altLang="en-US" sz="1800" dirty="0">
                <a:solidFill>
                  <a:srgbClr val="7030A0"/>
                </a:solidFill>
              </a:rPr>
              <a:t>横</a:t>
            </a:r>
            <a:r>
              <a:rPr lang="ja-JP" altLang="en-US" sz="1800" dirty="0">
                <a:solidFill>
                  <a:srgbClr val="FF0000"/>
                </a:solidFill>
              </a:rPr>
              <a:t>棒グラフ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0AFC34-B060-40B6-9C04-B86A49D3391B}"/>
              </a:ext>
            </a:extLst>
          </p:cNvPr>
          <p:cNvSpPr txBox="1"/>
          <p:nvPr/>
        </p:nvSpPr>
        <p:spPr>
          <a:xfrm>
            <a:off x="6715760" y="508000"/>
            <a:ext cx="455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こどもの</a:t>
            </a:r>
            <a:r>
              <a:rPr kumimoji="1" lang="ja-JP" altLang="en-US" dirty="0" err="1"/>
              <a:t>は</a:t>
            </a:r>
            <a:r>
              <a:rPr kumimoji="1" lang="ja-JP" altLang="en-US" dirty="0"/>
              <a:t>　と　おとなのは　での比較</a:t>
            </a:r>
          </a:p>
        </p:txBody>
      </p:sp>
      <p:sp>
        <p:nvSpPr>
          <p:cNvPr id="11" name="コンテンツ プレースホルダー 5">
            <a:extLst>
              <a:ext uri="{FF2B5EF4-FFF2-40B4-BE49-F238E27FC236}">
                <a16:creationId xmlns:a16="http://schemas.microsoft.com/office/drawing/2014/main" id="{79980D87-0AF9-44A2-9F9A-2452CBDCC8AB}"/>
              </a:ext>
            </a:extLst>
          </p:cNvPr>
          <p:cNvSpPr txBox="1">
            <a:spLocks/>
          </p:cNvSpPr>
          <p:nvPr/>
        </p:nvSpPr>
        <p:spPr>
          <a:xfrm>
            <a:off x="8700932" y="1574800"/>
            <a:ext cx="2317588" cy="450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umimoji="1"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こんにちは！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おとなのは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いまぐらぐらしている歯はある？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絵で</a:t>
            </a:r>
            <a:r>
              <a:rPr lang="en-US" altLang="ja-JP" sz="1800" dirty="0">
                <a:solidFill>
                  <a:srgbClr val="FF0000"/>
                </a:solidFill>
              </a:rPr>
              <a:t>5</a:t>
            </a:r>
            <a:r>
              <a:rPr lang="ja-JP" altLang="en-US" sz="1800" dirty="0">
                <a:solidFill>
                  <a:srgbClr val="FF0000"/>
                </a:solidFill>
              </a:rPr>
              <a:t>人ずつ整理</a:t>
            </a:r>
            <a:endParaRPr lang="en-US" altLang="ja-JP" sz="1800" dirty="0">
              <a:solidFill>
                <a:srgbClr val="FF0000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大人の歯は何本？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絵グラフ</a:t>
            </a:r>
            <a:r>
              <a:rPr lang="ja-JP" altLang="en-US" sz="1800" dirty="0">
                <a:solidFill>
                  <a:srgbClr val="7030A0"/>
                </a:solidFill>
              </a:rPr>
              <a:t>横</a:t>
            </a:r>
            <a:endParaRPr lang="en-US" altLang="ja-JP" sz="1800" dirty="0">
              <a:solidFill>
                <a:srgbClr val="7030A0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大人の歯が生えてきたときどんな気持ちになった？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marL="45720" indent="0">
              <a:buFont typeface="Corbel" pitchFamily="34" charset="0"/>
              <a:buNone/>
            </a:pPr>
            <a:r>
              <a:rPr lang="ja-JP" altLang="en-US" sz="1800" dirty="0">
                <a:solidFill>
                  <a:schemeClr val="tx1"/>
                </a:solidFill>
              </a:rPr>
              <a:t>→</a:t>
            </a:r>
            <a:r>
              <a:rPr lang="ja-JP" altLang="en-US" sz="1800" dirty="0">
                <a:solidFill>
                  <a:srgbClr val="FF0000"/>
                </a:solidFill>
              </a:rPr>
              <a:t>絵グラフ</a:t>
            </a:r>
            <a:r>
              <a:rPr lang="ja-JP" altLang="en-US" sz="1800" dirty="0">
                <a:solidFill>
                  <a:srgbClr val="00B050"/>
                </a:solidFill>
              </a:rPr>
              <a:t>縦</a:t>
            </a:r>
            <a:endParaRPr lang="en-US" altLang="ja-JP" sz="1800" dirty="0">
              <a:solidFill>
                <a:srgbClr val="00B050"/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20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AEB36-68F8-4624-8CEB-63515E6A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lang="ja-JP" altLang="en-US" dirty="0"/>
              <a:t>年生になると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22AC5133-3050-470B-8BF8-82BCD8DFBB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1" y="1699037"/>
            <a:ext cx="3250520" cy="4549363"/>
          </a:xfrm>
        </p:spPr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9B78AE-F377-4DCF-81F9-63C231A0A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5292" y="1699037"/>
            <a:ext cx="3110068" cy="1925320"/>
          </a:xfrm>
        </p:spPr>
        <p:txBody>
          <a:bodyPr>
            <a:normAutofit/>
          </a:bodyPr>
          <a:lstStyle/>
          <a:p>
            <a:r>
              <a:rPr lang="ja-JP" altLang="en-US" dirty="0"/>
              <a:t>使うグラフの複雑化</a:t>
            </a:r>
            <a:endParaRPr lang="en-US" altLang="ja-JP" dirty="0"/>
          </a:p>
          <a:p>
            <a:r>
              <a:rPr kumimoji="1" lang="ja-JP" altLang="en-US" dirty="0"/>
              <a:t>考察を入れる</a:t>
            </a:r>
            <a:endParaRPr kumimoji="1" lang="en-US" altLang="ja-JP" dirty="0"/>
          </a:p>
          <a:p>
            <a:r>
              <a:rPr lang="ja-JP" altLang="en-US" dirty="0"/>
              <a:t>提言が入る</a:t>
            </a:r>
            <a:endParaRPr lang="en-US" altLang="ja-JP" dirty="0"/>
          </a:p>
          <a:p>
            <a:pPr marL="45720" indent="0">
              <a:buNone/>
            </a:pPr>
            <a:r>
              <a:rPr lang="ja-JP" altLang="en-US" dirty="0"/>
              <a:t>といった具合に進化</a:t>
            </a:r>
            <a:endParaRPr lang="en-US" altLang="ja-JP" dirty="0"/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56A9BF60-7DD6-4866-AB8D-9ED6E413F967}"/>
              </a:ext>
            </a:extLst>
          </p:cNvPr>
          <p:cNvSpPr/>
          <p:nvPr/>
        </p:nvSpPr>
        <p:spPr>
          <a:xfrm rot="10800000">
            <a:off x="878841" y="274320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CDDCA0C1-49ED-425C-B428-711F016862DD}"/>
              </a:ext>
            </a:extLst>
          </p:cNvPr>
          <p:cNvSpPr/>
          <p:nvPr/>
        </p:nvSpPr>
        <p:spPr>
          <a:xfrm rot="10800000">
            <a:off x="878841" y="3759201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左 8">
            <a:extLst>
              <a:ext uri="{FF2B5EF4-FFF2-40B4-BE49-F238E27FC236}">
                <a16:creationId xmlns:a16="http://schemas.microsoft.com/office/drawing/2014/main" id="{83A4B008-F0F2-40ED-B0C7-20259B8FF1C6}"/>
              </a:ext>
            </a:extLst>
          </p:cNvPr>
          <p:cNvSpPr/>
          <p:nvPr/>
        </p:nvSpPr>
        <p:spPr>
          <a:xfrm>
            <a:off x="4989529" y="274320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左 9">
            <a:extLst>
              <a:ext uri="{FF2B5EF4-FFF2-40B4-BE49-F238E27FC236}">
                <a16:creationId xmlns:a16="http://schemas.microsoft.com/office/drawing/2014/main" id="{36933B14-4641-41AE-BEA1-5FBF8347AC57}"/>
              </a:ext>
            </a:extLst>
          </p:cNvPr>
          <p:cNvSpPr/>
          <p:nvPr/>
        </p:nvSpPr>
        <p:spPr>
          <a:xfrm>
            <a:off x="4989529" y="375158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左 10">
            <a:extLst>
              <a:ext uri="{FF2B5EF4-FFF2-40B4-BE49-F238E27FC236}">
                <a16:creationId xmlns:a16="http://schemas.microsoft.com/office/drawing/2014/main" id="{9D576DF4-8525-49F5-ACF8-E86FF2635D30}"/>
              </a:ext>
            </a:extLst>
          </p:cNvPr>
          <p:cNvSpPr/>
          <p:nvPr/>
        </p:nvSpPr>
        <p:spPr>
          <a:xfrm>
            <a:off x="4989529" y="458216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左 11">
            <a:extLst>
              <a:ext uri="{FF2B5EF4-FFF2-40B4-BE49-F238E27FC236}">
                <a16:creationId xmlns:a16="http://schemas.microsoft.com/office/drawing/2014/main" id="{5BFF8717-95E4-43B2-9873-7838F255E295}"/>
              </a:ext>
            </a:extLst>
          </p:cNvPr>
          <p:cNvSpPr/>
          <p:nvPr/>
        </p:nvSpPr>
        <p:spPr>
          <a:xfrm rot="1521335">
            <a:off x="3790649" y="617220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39FB64FD-1BC1-4174-97A0-5989A6BA11B5}"/>
              </a:ext>
            </a:extLst>
          </p:cNvPr>
          <p:cNvSpPr/>
          <p:nvPr/>
        </p:nvSpPr>
        <p:spPr>
          <a:xfrm>
            <a:off x="4989529" y="5412740"/>
            <a:ext cx="701040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648881-3239-42A5-BE92-043831D79482}"/>
              </a:ext>
            </a:extLst>
          </p:cNvPr>
          <p:cNvSpPr txBox="1"/>
          <p:nvPr/>
        </p:nvSpPr>
        <p:spPr>
          <a:xfrm>
            <a:off x="5732857" y="2754114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マップ・考察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63AAB5A-EA2C-48D9-8FF9-834335A26564}"/>
              </a:ext>
            </a:extLst>
          </p:cNvPr>
          <p:cNvSpPr txBox="1"/>
          <p:nvPr/>
        </p:nvSpPr>
        <p:spPr>
          <a:xfrm>
            <a:off x="5732857" y="3731261"/>
            <a:ext cx="14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円グラフ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A899037-E2D7-4E4F-89BC-E84A28B06E83}"/>
              </a:ext>
            </a:extLst>
          </p:cNvPr>
          <p:cNvSpPr txBox="1"/>
          <p:nvPr/>
        </p:nvSpPr>
        <p:spPr>
          <a:xfrm>
            <a:off x="5595697" y="4587241"/>
            <a:ext cx="168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ヒートマップ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7F5002E-27B9-465D-8388-D2BEF053266D}"/>
              </a:ext>
            </a:extLst>
          </p:cNvPr>
          <p:cNvSpPr txBox="1"/>
          <p:nvPr/>
        </p:nvSpPr>
        <p:spPr>
          <a:xfrm>
            <a:off x="5690569" y="54432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考察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6E055B-AF15-47CD-BB40-E10B387DF077}"/>
              </a:ext>
            </a:extLst>
          </p:cNvPr>
          <p:cNvSpPr txBox="1"/>
          <p:nvPr/>
        </p:nvSpPr>
        <p:spPr>
          <a:xfrm>
            <a:off x="209427" y="310583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棒グラフ縦</a:t>
            </a:r>
            <a:endParaRPr kumimoji="1" lang="en-US" altLang="ja-JP" dirty="0"/>
          </a:p>
          <a:p>
            <a:r>
              <a:rPr kumimoji="1" lang="ja-JP" altLang="en-US" dirty="0"/>
              <a:t>（年比較）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DBF16E0-FE21-405A-BB66-3C12EE180C94}"/>
              </a:ext>
            </a:extLst>
          </p:cNvPr>
          <p:cNvSpPr txBox="1"/>
          <p:nvPr/>
        </p:nvSpPr>
        <p:spPr>
          <a:xfrm>
            <a:off x="209427" y="419250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積み上げグラフ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5494A0F-7DAB-4698-B542-7E89899017E6}"/>
              </a:ext>
            </a:extLst>
          </p:cNvPr>
          <p:cNvSpPr txBox="1"/>
          <p:nvPr/>
        </p:nvSpPr>
        <p:spPr>
          <a:xfrm>
            <a:off x="4534063" y="62433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提言</a:t>
            </a:r>
          </a:p>
        </p:txBody>
      </p:sp>
    </p:spTree>
    <p:extLst>
      <p:ext uri="{BB962C8B-B14F-4D97-AF65-F5344CB8AC3E}">
        <p14:creationId xmlns:p14="http://schemas.microsoft.com/office/powerpoint/2010/main" val="429096777"/>
      </p:ext>
    </p:extLst>
  </p:cSld>
  <p:clrMapOvr>
    <a:masterClrMapping/>
  </p:clrMapOvr>
</p:sld>
</file>

<file path=ppt/theme/theme1.xml><?xml version="1.0" encoding="utf-8"?>
<a:theme xmlns:a="http://schemas.openxmlformats.org/drawingml/2006/main" name="基礎">
  <a:themeElements>
    <a:clrScheme name="基礎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4691</TotalTime>
  <Words>603</Words>
  <Application>Microsoft Office PowerPoint</Application>
  <PresentationFormat>ワイド画面</PresentationFormat>
  <Paragraphs>108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Corbel</vt:lpstr>
      <vt:lpstr>基礎</vt:lpstr>
      <vt:lpstr>PPDACサイクル</vt:lpstr>
      <vt:lpstr>今までの統計グラフコンクール入賞作品</vt:lpstr>
      <vt:lpstr>今までの統計グラフコンクール入選作品②</vt:lpstr>
      <vt:lpstr>今までの統計グラフコンクール入選作品③</vt:lpstr>
      <vt:lpstr>じつはこれ、全部同じ人の作品！</vt:lpstr>
      <vt:lpstr>PowerPoint プレゼンテーション</vt:lpstr>
      <vt:lpstr>受賞作品を詳しく見てみよう！</vt:lpstr>
      <vt:lpstr>1年生時の作品</vt:lpstr>
      <vt:lpstr>5年生になると…</vt:lpstr>
      <vt:lpstr>6年生時には日本品質管理学会賞を受賞</vt:lpstr>
      <vt:lpstr>では、PPDACサイクルとは？？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PPDACサイクルをうまく活用して、いい作品を作ろう！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小寺　英一朗</dc:creator>
  <cp:lastModifiedBy>大川　利奈</cp:lastModifiedBy>
  <cp:revision>23</cp:revision>
  <dcterms:created xsi:type="dcterms:W3CDTF">2024-07-19T00:07:58Z</dcterms:created>
  <dcterms:modified xsi:type="dcterms:W3CDTF">2024-08-08T08:02:32Z</dcterms:modified>
</cp:coreProperties>
</file>