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0" r:id="rId1"/>
  </p:sldMasterIdLst>
  <p:notesMasterIdLst>
    <p:notesMasterId r:id="rId17"/>
  </p:notesMasterIdLst>
  <p:handoutMasterIdLst>
    <p:handoutMasterId r:id="rId18"/>
  </p:handoutMasterIdLst>
  <p:sldIdLst>
    <p:sldId id="312" r:id="rId2"/>
    <p:sldId id="323" r:id="rId3"/>
    <p:sldId id="304" r:id="rId4"/>
    <p:sldId id="324" r:id="rId5"/>
    <p:sldId id="307" r:id="rId6"/>
    <p:sldId id="281" r:id="rId7"/>
    <p:sldId id="282" r:id="rId8"/>
    <p:sldId id="326" r:id="rId9"/>
    <p:sldId id="327" r:id="rId10"/>
    <p:sldId id="328" r:id="rId11"/>
    <p:sldId id="329" r:id="rId12"/>
    <p:sldId id="330" r:id="rId13"/>
    <p:sldId id="315" r:id="rId14"/>
    <p:sldId id="297" r:id="rId15"/>
    <p:sldId id="325" r:id="rId16"/>
  </p:sldIdLst>
  <p:sldSz cx="12192000" cy="6858000"/>
  <p:notesSz cx="13716000" cy="24384000"/>
  <p:defaultTextStyle>
    <a:defPPr rtl="0">
      <a:defRPr lang="ja-JP"/>
    </a:defPPr>
    <a:lvl1pPr marL="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ja-JP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F6"/>
    <a:srgbClr val="202C8F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226" autoAdjust="0"/>
  </p:normalViewPr>
  <p:slideViewPr>
    <p:cSldViewPr snapToGrid="0" snapToObjects="1">
      <p:cViewPr varScale="1">
        <p:scale>
          <a:sx n="72" d="100"/>
          <a:sy n="72" d="100"/>
        </p:scale>
        <p:origin x="1104" y="62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1" d="100"/>
          <a:sy n="31" d="100"/>
        </p:scale>
        <p:origin x="440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ja-JP" sz="1200"/>
            </a:lvl1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ja-JP" sz="1200"/>
            </a:lvl1pPr>
          </a:lstStyle>
          <a:p>
            <a:pPr rtl="0"/>
            <a:fld id="{B0914B8E-5160-459D-9B03-9783DA225A81}" type="datetimeyyyy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2025年</a:t>
            </a:fld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ja-JP" sz="1200"/>
            </a:lvl1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ja-JP" sz="1200"/>
            </a:lvl1pPr>
          </a:lstStyle>
          <a:p>
            <a:pPr rtl="0"/>
            <a:fld id="{420BD0AB-C59E-4A46-83D3-F07787446BA0}" type="slidenum">
              <a:rPr 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1pPr>
    <a:lvl2pPr marL="2286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2pPr>
    <a:lvl3pPr marL="4572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3pPr>
    <a:lvl4pPr marL="6858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4pPr>
    <a:lvl5pPr marL="9144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5pPr>
    <a:lvl6pPr marL="11430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6pPr>
    <a:lvl7pPr marL="13716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7pPr>
    <a:lvl8pPr marL="16002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8pPr>
    <a:lvl9pPr marL="1828800" algn="l" defTabSz="457200" rtl="0" eaLnBrk="1" latinLnBrk="0" hangingPunct="1">
      <a:defRPr lang="ja-JP" sz="600" kern="1200">
        <a:solidFill>
          <a:schemeClr val="tx1"/>
        </a:solidFill>
        <a:latin typeface="+mn-cs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494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解説）グラフの種類は、なるほど統計学園をみてみましょう。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ひとつひとつ見てみましょう（各自タブレットで操作）</a:t>
            </a:r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7587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54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発展バージョンは手書きのグラフができるようになったら示す。またエクセルの学習と合わせる。</a:t>
            </a:r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教員向けリンク集</a:t>
            </a:r>
          </a:p>
        </p:txBody>
      </p:sp>
    </p:spTree>
    <p:extLst>
      <p:ext uri="{BB962C8B-B14F-4D97-AF65-F5344CB8AC3E}">
        <p14:creationId xmlns:p14="http://schemas.microsoft.com/office/powerpoint/2010/main" val="428166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準備・導入）授業前に画面に映しておく</a:t>
            </a:r>
          </a:p>
        </p:txBody>
      </p:sp>
    </p:spTree>
    <p:extLst>
      <p:ext uri="{BB962C8B-B14F-4D97-AF65-F5344CB8AC3E}">
        <p14:creationId xmlns:p14="http://schemas.microsoft.com/office/powerpoint/2010/main" val="87333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説明）全国の人口を示したグラフです。２つのことがこのグラフにはしめされています。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まず棒線グラフ（説明）には今の日本の人口がわかります。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そして折れ線グラフ（説明）は人口増減率を表しています。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1855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解説）次は全国のお家で６月にどれだけのお金が、どこに使われたのかを表しています。食料の他にも交通（バス、電車など）が多いことがわかります。</a:t>
            </a:r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みんなの意見は、話し合いの後の発表から出た意見を想定</a:t>
            </a:r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406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98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画像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フリーフォーム:図形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フリーフォーム:図形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ja-JP" sz="3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ムライン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(F)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フリーフォーム(F)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画像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ja-JP" sz="36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4" name="テキスト プレースホルダー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/>
              <a:t>クリックしてサブタイトルを追加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20" name="スライド番号プレースホルダー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グラフィック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ja-JP" sz="36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49" name="フリーフォーム(F)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18" name="コンテンツ プレースホルダー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27" name="スライド番号プレースホルダー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  <p:pic>
        <p:nvPicPr>
          <p:cNvPr id="43" name="グラフィック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グラフィック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画像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ムライン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長方形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algn="ctr" rtl="0"/>
            <a:endParaRPr lang="ja-JP" sz="4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長方形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 rtl="0"/>
            <a:endParaRPr 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ja-JP" sz="36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14" name="コンテンツ プレースホルダー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16" name="スライド番号プレースホルダー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び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:図形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フリーフォーム:図形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画像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ja-JP" sz="3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lang="ja-JP" sz="2000"/>
            </a:lvl2pPr>
            <a:lvl3pPr marL="914400" indent="0" algn="ctr">
              <a:buNone/>
              <a:defRPr lang="ja-JP" sz="1800"/>
            </a:lvl3pPr>
            <a:lvl4pPr marL="1371600" indent="0" algn="ctr">
              <a:buNone/>
              <a:defRPr lang="ja-JP" sz="1600"/>
            </a:lvl4pPr>
            <a:lvl5pPr marL="1828800" indent="0" algn="ctr">
              <a:buNone/>
              <a:defRPr lang="ja-JP" sz="1600"/>
            </a:lvl5pPr>
            <a:lvl6pPr marL="2286000" indent="0" algn="ctr">
              <a:buNone/>
              <a:defRPr lang="ja-JP" sz="1600"/>
            </a:lvl6pPr>
            <a:lvl7pPr marL="2743200" indent="0" algn="ctr">
              <a:buNone/>
              <a:defRPr lang="ja-JP" sz="1600"/>
            </a:lvl7pPr>
            <a:lvl8pPr marL="3200400" indent="0" algn="ctr">
              <a:buNone/>
              <a:defRPr lang="ja-JP" sz="1600"/>
            </a:lvl8pPr>
            <a:lvl9pPr marL="3657600" indent="0" algn="ctr">
              <a:buNone/>
              <a:defRPr lang="ja-JP" sz="1600"/>
            </a:lvl9pPr>
          </a:lstStyle>
          <a:p>
            <a:pPr rtl="0"/>
            <a:r>
              <a:rPr lang="ja-JP"/>
              <a:t>クリックしてサブタイトルを追加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:図形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フリーフォーム:図形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ja-JP"/>
            </a:defPPr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ja-JP"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リーフォーム:図形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フリーフォーム:図形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ja-JP"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リーフォーム:図形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ja-JP"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ja-JP"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ja-JP"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lang="ja-JP" sz="1400"/>
            </a:lvl2pPr>
            <a:lvl3pPr marL="914400" indent="0">
              <a:buNone/>
              <a:defRPr lang="ja-JP" sz="1200"/>
            </a:lvl3pPr>
            <a:lvl4pPr marL="1371600" indent="0">
              <a:buNone/>
              <a:defRPr lang="ja-JP" sz="1000"/>
            </a:lvl4pPr>
            <a:lvl5pPr marL="1828800" indent="0">
              <a:buNone/>
              <a:defRPr lang="ja-JP" sz="1000"/>
            </a:lvl5pPr>
            <a:lvl6pPr marL="2286000" indent="0">
              <a:buNone/>
              <a:defRPr lang="ja-JP" sz="1000"/>
            </a:lvl6pPr>
            <a:lvl7pPr marL="2743200" indent="0">
              <a:buNone/>
              <a:defRPr lang="ja-JP" sz="1000"/>
            </a:lvl7pPr>
            <a:lvl8pPr marL="3200400" indent="0">
              <a:buNone/>
              <a:defRPr lang="ja-JP" sz="1000"/>
            </a:lvl8pPr>
            <a:lvl9pPr marL="3657600" indent="0">
              <a:buNone/>
              <a:defRPr lang="ja-JP" sz="1000"/>
            </a:lvl9pPr>
          </a:lstStyle>
          <a:p>
            <a:pPr lvl="0" rtl="0"/>
            <a:r>
              <a:rPr lang="ja-JP"/>
              <a:t>クリックしてテキストを追加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ja-JP"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lang="ja-JP" sz="2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  <a:lvl6pPr>
              <a:defRPr lang="ja-JP" sz="2000"/>
            </a:lvl6pPr>
            <a:lvl7pPr>
              <a:defRPr lang="ja-JP" sz="2000"/>
            </a:lvl7pPr>
            <a:lvl8pPr>
              <a:defRPr lang="ja-JP" sz="2000"/>
            </a:lvl8pPr>
            <a:lvl9pPr>
              <a:defRPr lang="ja-JP" sz="2000"/>
            </a:lvl9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リーフォーム:図形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ja-JP"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ja-JP"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ja-JP" sz="1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lang="ja-JP" sz="1400"/>
            </a:lvl2pPr>
            <a:lvl3pPr marL="914400" indent="0">
              <a:buNone/>
              <a:defRPr lang="ja-JP" sz="1200"/>
            </a:lvl3pPr>
            <a:lvl4pPr marL="1371600" indent="0">
              <a:buNone/>
              <a:defRPr lang="ja-JP" sz="1000"/>
            </a:lvl4pPr>
            <a:lvl5pPr marL="1828800" indent="0">
              <a:buNone/>
              <a:defRPr lang="ja-JP" sz="1000"/>
            </a:lvl5pPr>
            <a:lvl6pPr marL="2286000" indent="0">
              <a:buNone/>
              <a:defRPr lang="ja-JP" sz="1000"/>
            </a:lvl6pPr>
            <a:lvl7pPr marL="2743200" indent="0">
              <a:buNone/>
              <a:defRPr lang="ja-JP" sz="1000"/>
            </a:lvl7pPr>
            <a:lvl8pPr marL="3200400" indent="0">
              <a:buNone/>
              <a:defRPr lang="ja-JP" sz="1000"/>
            </a:lvl8pPr>
            <a:lvl9pPr marL="3657600" indent="0">
              <a:buNone/>
              <a:defRPr lang="ja-JP" sz="1000"/>
            </a:lvl9pPr>
          </a:lstStyle>
          <a:p>
            <a:pPr lvl="0" rtl="0"/>
            <a:r>
              <a:rPr lang="ja-JP"/>
              <a:t>クリックしてテキストを追加</a:t>
            </a:r>
          </a:p>
        </p:txBody>
      </p:sp>
      <p:sp>
        <p:nvSpPr>
          <p:cNvPr id="3" name="図プレースホルダー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ja-JP" sz="2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lang="ja-JP" sz="2800"/>
            </a:lvl2pPr>
            <a:lvl3pPr marL="914400" indent="0">
              <a:buNone/>
              <a:defRPr lang="ja-JP" sz="2400"/>
            </a:lvl3pPr>
            <a:lvl4pPr marL="1371600" indent="0">
              <a:buNone/>
              <a:defRPr lang="ja-JP" sz="2000"/>
            </a:lvl4pPr>
            <a:lvl5pPr marL="1828800" indent="0">
              <a:buNone/>
              <a:defRPr lang="ja-JP" sz="2000"/>
            </a:lvl5pPr>
            <a:lvl6pPr marL="2286000" indent="0">
              <a:buNone/>
              <a:defRPr lang="ja-JP" sz="2000"/>
            </a:lvl6pPr>
            <a:lvl7pPr marL="2743200" indent="0">
              <a:buNone/>
              <a:defRPr lang="ja-JP" sz="2000"/>
            </a:lvl7pPr>
            <a:lvl8pPr marL="3200400" indent="0">
              <a:buNone/>
              <a:defRPr lang="ja-JP" sz="2000"/>
            </a:lvl8pPr>
            <a:lvl9pPr marL="3657600" indent="0">
              <a:buNone/>
              <a:defRPr lang="ja-JP" sz="2000"/>
            </a:lvl9pPr>
          </a:lstStyle>
          <a:p>
            <a:pPr rtl="0"/>
            <a:r>
              <a:rPr lang="ja-JP"/>
              <a:t>クリックして写真を追加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フリーフォーム(F)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フリーフォーム(F)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" name="グループ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フリーフォーム(F)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(F)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4" name="画像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ja-JP" sz="3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347472">
              <a:lnSpc>
                <a:spcPct val="150000"/>
              </a:lnSpc>
              <a:spcBef>
                <a:spcPts val="0"/>
              </a:spcBef>
              <a:defRPr lang="ja-JP"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685800">
              <a:lnSpc>
                <a:spcPct val="150000"/>
              </a:lnSpc>
              <a:spcBef>
                <a:spcPts val="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長方形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algn="ctr" rtl="0"/>
            <a:endParaRPr lang="ja-JP" sz="4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長方形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 rtl="0"/>
            <a:endParaRPr 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" name="グループ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フリーフォーム:図形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lvl="0"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フリーフォーム:図形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lvl="0" rtl="0"/>
              <a:endParaRPr 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画像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ja-JP"/>
              </a:defPPr>
            </a:lstStyle>
            <a:p>
              <a:pPr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ja-JP" sz="36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8" name="図プレースホルダー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/>
              <a:t>クリックして写真を追加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長方形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algn="ctr" rtl="0"/>
            <a:endParaRPr lang="ja-JP" sz="4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長方形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 rtl="0"/>
            <a:endParaRPr 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フリーフォーム(F)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フリーフォーム(F)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ja-JP"/>
            </a:defPPr>
          </a:lstStyle>
          <a:p>
            <a:pPr lvl="0" algn="ctr"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ja-JP" sz="3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クリックしてテキストを追加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347472">
              <a:lnSpc>
                <a:spcPct val="100000"/>
              </a:lnSpc>
              <a:spcBef>
                <a:spcPts val="0"/>
              </a:spcBef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685800">
              <a:lnSpc>
                <a:spcPct val="100000"/>
              </a:lnSpc>
              <a:spcBef>
                <a:spcPts val="0"/>
              </a:spcBef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</p:txBody>
      </p:sp>
      <p:sp>
        <p:nvSpPr>
          <p:cNvPr id="52" name="図プレースホルダー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/>
              <a:t>クリックして写真を追加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画像​​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フリーフォーム:図形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フリーフォーム(F)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フリーフォーム(F)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画像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ja-JP" sz="3600" b="1">
                <a:latin typeface="Meiryo UI" panose="020B0604030504040204" pitchFamily="50" charset="-128"/>
                <a:ea typeface="Meiryo UI" panose="020B0604030504040204" pitchFamily="50" charset="-128"/>
                <a:cs typeface="+mj-cs" panose="020B0604020202020204" pitchFamily="34" charset="0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18" name="スライド番号プレースホルダー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ja-JP" sz="3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11" name="画像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画像​​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フリーフォーム:図形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画像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画像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スライド番号プレースホルダー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347472">
              <a:lnSpc>
                <a:spcPct val="100000"/>
              </a:lnSpc>
              <a:spcBef>
                <a:spcPts val="0"/>
              </a:spcBef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685800">
              <a:lnSpc>
                <a:spcPct val="100000"/>
              </a:lnSpc>
              <a:spcBef>
                <a:spcPts val="0"/>
              </a:spcBef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フリーフォーム(F)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altLang="en-US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フリーフォーム(F)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altLang="en-US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フリーフォーム(F)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altLang="en-US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フリーフォーム(F)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</a:lstStyle>
          <a:p>
            <a:pPr lvl="0" rtl="0"/>
            <a:endParaRPr lang="ja-JP" altLang="en-US" noProof="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タイトル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ja-JP" sz="36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b="1" noProof="0" dirty="0"/>
              <a:t>クリックしてタイトルを追加</a:t>
            </a:r>
          </a:p>
        </p:txBody>
      </p:sp>
      <p:sp>
        <p:nvSpPr>
          <p:cNvPr id="19" name="スライド番号プレースホルダー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noProof="0" smtClean="0"/>
              <a:pPr/>
              <a:t>‹#›</a:t>
            </a:fld>
            <a:endParaRPr lang="ja-JP" altLang="en-US" noProof="0" dirty="0">
              <a:latin typeface="Meiryo UI" panose="020B0604030504040204" pitchFamily="50" charset="-128"/>
            </a:endParaRPr>
          </a:p>
        </p:txBody>
      </p:sp>
      <p:sp>
        <p:nvSpPr>
          <p:cNvPr id="23" name="コンテンツ プレースホルダー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25" name="コンテンツ プレースホルダー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marL="283464"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クリックしてテキストを追加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ムライン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長方形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ja-JP"/>
            </a:defPPr>
          </a:lstStyle>
          <a:p>
            <a:pPr algn="ctr" rtl="0"/>
            <a:endParaRPr lang="ja-JP" sz="4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長方形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</a:lstStyle>
          <a:p>
            <a:pPr algn="ctr" rtl="0"/>
            <a:endParaRPr 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ja-JP" sz="36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b="1"/>
              <a:t>クリックしてタイトルを追加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indent="-283464">
              <a:spcBef>
                <a:spcPts val="1000"/>
              </a:spcBef>
              <a:defRPr lang="ja-JP" sz="1800"/>
            </a:lvl5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 indent="-283464">
              <a:spcBef>
                <a:spcPts val="1000"/>
              </a:spcBef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</a:p>
        </p:txBody>
      </p:sp>
      <p:sp>
        <p:nvSpPr>
          <p:cNvPr id="31" name="図プレースホルダー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/>
              <a:t>クリックして写真を追加</a:t>
            </a:r>
          </a:p>
        </p:txBody>
      </p:sp>
      <p:grpSp>
        <p:nvGrpSpPr>
          <p:cNvPr id="32" name="グループ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フリーフォーム:図形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lvl="0"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フリーフォーム:図形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lvl="0" rtl="0"/>
              <a:endParaRPr 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フリーフォーム:図形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</a:lstStyle>
            <a:p>
              <a:pPr lvl="0" rtl="0"/>
              <a:endParaRPr 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画像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ja-JP"/>
              </a:defPPr>
            </a:lstStyle>
            <a:p>
              <a:pPr rtl="0"/>
              <a:endParaRPr 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4" name="スライド番号プレースホルダー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(F)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画像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フリーフォーム(F)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" name="画像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フリーフォーム(F)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ja-JP"/>
            </a:defPPr>
          </a:lstStyle>
          <a:p>
            <a:pPr rtl="0"/>
            <a:endParaRPr 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ja-JP" sz="36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b="1"/>
              <a:t>マスター タイトルの書式設定</a:t>
            </a:r>
            <a:endParaRPr lang="ja-JP" b="1" dirty="0"/>
          </a:p>
        </p:txBody>
      </p:sp>
      <p:sp>
        <p:nvSpPr>
          <p:cNvPr id="30" name="コンテンツ プレースホルダー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347472">
              <a:lnSpc>
                <a:spcPct val="100000"/>
              </a:lnSpc>
              <a:spcBef>
                <a:spcPts val="0"/>
              </a:spcBef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 marL="685800">
              <a:lnSpc>
                <a:spcPct val="100000"/>
              </a:lnSpc>
              <a:spcBef>
                <a:spcPts val="0"/>
              </a:spcBef>
              <a:defRPr lang="ja-JP" sz="24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/>
              <a:t>クリックしてテキストを追加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</p:txBody>
      </p:sp>
      <p:sp>
        <p:nvSpPr>
          <p:cNvPr id="10" name="図プレースホルダー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ja-JP"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/>
              <a:t>アイコンをクリックして図を追加</a:t>
            </a:r>
            <a:endParaRPr lang="ja-JP" dirty="0"/>
          </a:p>
        </p:txBody>
      </p:sp>
      <p:sp>
        <p:nvSpPr>
          <p:cNvPr id="20" name="スライド番号プレースホルダー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ja-JP" sz="1600" b="1"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ja-JP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 panose="020B0604020202020204" pitchFamily="34" charset="0"/>
              </a:defRPr>
            </a:lvl1pPr>
          </a:lstStyle>
          <a:p>
            <a:fld id="{48F63A3B-78C7-47BE-AE5E-E10140E04643}" type="slidenum">
              <a:rPr lang="en-US" altLang="ja-JP" smtClean="0"/>
              <a:pPr/>
              <a:t>‹#›</a:t>
            </a:fld>
            <a:endParaRPr lang="en-US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ja-JP"/>
            </a:defPPr>
          </a:lstStyle>
          <a:p>
            <a:pPr rtl="0"/>
            <a:r>
              <a:rPr lang="ja-JP" b="1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ja-JP"/>
            </a:defPPr>
          </a:lstStyle>
          <a:p>
            <a:pPr lvl="0" rtl="0"/>
            <a:r>
              <a:rPr lang="ja-JP"/>
              <a:t>クリックしてマスター テキストのスタイルを編集</a:t>
            </a:r>
          </a:p>
          <a:p>
            <a:pPr lvl="1" rtl="0"/>
            <a:r>
              <a:rPr lang="ja-JP"/>
              <a:t>第 2 レベル</a:t>
            </a:r>
          </a:p>
          <a:p>
            <a:pPr lvl="2" rtl="0"/>
            <a:r>
              <a:rPr lang="ja-JP"/>
              <a:t>第 3 レベル</a:t>
            </a:r>
          </a:p>
          <a:p>
            <a:pPr lvl="3" rtl="0"/>
            <a:r>
              <a:rPr lang="ja-JP"/>
              <a:t>第 4 レベル</a:t>
            </a:r>
          </a:p>
          <a:p>
            <a:pPr lvl="4" rtl="0"/>
            <a:r>
              <a:rPr lang="ja-JP"/>
              <a:t>第 5 レベル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kumimoji="1" lang="ja-JP" sz="3800" b="1" kern="1200" cap="all" baseline="0">
          <a:solidFill>
            <a:schemeClr val="accent6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kumimoji="1" lang="ja-JP" sz="2800" kern="1200">
          <a:solidFill>
            <a:schemeClr val="accent6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kumimoji="1" lang="ja-JP" sz="2400" kern="1200">
          <a:solidFill>
            <a:schemeClr val="accent6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kumimoji="1" lang="ja-JP" sz="2000" kern="1200">
          <a:solidFill>
            <a:schemeClr val="accent6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kumimoji="1" lang="ja-JP" sz="1800" kern="1200">
          <a:solidFill>
            <a:schemeClr val="accent6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kumimoji="1" lang="ja-JP" sz="1800" kern="1200">
          <a:solidFill>
            <a:schemeClr val="accent6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at.go.jp/naruhodo/4_graph/graph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f.osaka.lg.jp/o040090/toukei/education/education_graphosk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at.me/estat/eSta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f.osaka.lg.jp/o040090/toukei/gcon/sakuhin2025.html#R7-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.go.jp/naruhodo/4_graph/graph.html" TargetMode="External"/><Relationship Id="rId3" Type="http://schemas.openxmlformats.org/officeDocument/2006/relationships/hyperlink" Target="https://www.stat.go.jp/data/kokusei/2020/kekka/pdf/summary_01.pdf" TargetMode="External"/><Relationship Id="rId7" Type="http://schemas.openxmlformats.org/officeDocument/2006/relationships/hyperlink" Target="http://www.estat.me/estat/eSta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infonica.or.jp/tokei/graph/index.html" TargetMode="External"/><Relationship Id="rId5" Type="http://schemas.openxmlformats.org/officeDocument/2006/relationships/hyperlink" Target="https://www.pref.osaka.lg.jp/o040090/toukei/education/index.html" TargetMode="External"/><Relationship Id="rId4" Type="http://schemas.openxmlformats.org/officeDocument/2006/relationships/hyperlink" Target="https://www.soumu.go.jp/menu_news/s-news/01toukei07_01000274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4490" y="1495866"/>
            <a:ext cx="7733904" cy="2085196"/>
          </a:xfrm>
        </p:spPr>
        <p:txBody>
          <a:bodyPr rtlCol="0" anchor="ctr"/>
          <a:lstStyle>
            <a:defPPr>
              <a:defRPr lang="ja-JP"/>
            </a:defPPr>
          </a:lstStyle>
          <a:p>
            <a:pPr rtl="0"/>
            <a:r>
              <a:rPr lang="ja-JP" altLang="en-US" sz="3200" b="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データをあつめる！グラフをつくる！　</a:t>
            </a:r>
            <a:br>
              <a:rPr lang="en-US" altLang="ja-JP" sz="3200" b="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200" b="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～小学校高学年向け教材～</a:t>
            </a:r>
            <a:endParaRPr lang="ja-JP" sz="3200" b="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C2FC4B3-C595-49AE-BFAD-F5D329BEF778}"/>
              </a:ext>
            </a:extLst>
          </p:cNvPr>
          <p:cNvSpPr txBox="1">
            <a:spLocks/>
          </p:cNvSpPr>
          <p:nvPr/>
        </p:nvSpPr>
        <p:spPr>
          <a:xfrm>
            <a:off x="2334490" y="214473"/>
            <a:ext cx="7523019" cy="227232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defPPr>
              <a:defRPr lang="ja-JP"/>
            </a:defPPr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8000" b="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統計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87108A4-2FB8-40AC-813A-B4D0259C1480}"/>
              </a:ext>
            </a:extLst>
          </p:cNvPr>
          <p:cNvSpPr txBox="1">
            <a:spLocks/>
          </p:cNvSpPr>
          <p:nvPr/>
        </p:nvSpPr>
        <p:spPr>
          <a:xfrm>
            <a:off x="4762498" y="184489"/>
            <a:ext cx="2667001" cy="80338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defPPr>
              <a:defRPr lang="ja-JP"/>
            </a:defPPr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b="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とうけい</a:t>
            </a:r>
          </a:p>
        </p:txBody>
      </p:sp>
      <p:pic>
        <p:nvPicPr>
          <p:cNvPr id="5" name="グラフィックス 4" descr="リサーチ 単色塗りつぶし">
            <a:extLst>
              <a:ext uri="{FF2B5EF4-FFF2-40B4-BE49-F238E27FC236}">
                <a16:creationId xmlns:a16="http://schemas.microsoft.com/office/drawing/2014/main" id="{3DA2E225-557B-414C-9F71-467B1927F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9786" y="3912208"/>
            <a:ext cx="2835446" cy="2835446"/>
          </a:xfrm>
          <a:prstGeom prst="rect">
            <a:avLst/>
          </a:prstGeom>
        </p:spPr>
      </p:pic>
      <p:pic>
        <p:nvPicPr>
          <p:cNvPr id="8" name="グラフィックス 7" descr="棒グラフ 単色塗りつぶし">
            <a:extLst>
              <a:ext uri="{FF2B5EF4-FFF2-40B4-BE49-F238E27FC236}">
                <a16:creationId xmlns:a16="http://schemas.microsoft.com/office/drawing/2014/main" id="{C33DCAF9-5D97-4D42-9F81-FF5D72C83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5998" y="3636623"/>
            <a:ext cx="1746877" cy="1746877"/>
          </a:xfrm>
          <a:prstGeom prst="rect">
            <a:avLst/>
          </a:prstGeom>
        </p:spPr>
      </p:pic>
      <p:pic>
        <p:nvPicPr>
          <p:cNvPr id="10" name="グラフィックス 9" descr="事業の成長 単色塗りつぶし">
            <a:extLst>
              <a:ext uri="{FF2B5EF4-FFF2-40B4-BE49-F238E27FC236}">
                <a16:creationId xmlns:a16="http://schemas.microsoft.com/office/drawing/2014/main" id="{FBE10349-75D5-45B5-9B2D-9AD5AE9B7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5227" y="4399401"/>
            <a:ext cx="1968197" cy="1968197"/>
          </a:xfrm>
          <a:prstGeom prst="rect">
            <a:avLst/>
          </a:prstGeom>
        </p:spPr>
      </p:pic>
      <p:pic>
        <p:nvPicPr>
          <p:cNvPr id="12" name="グラフィックス 11" descr="子供 単色塗りつぶし">
            <a:extLst>
              <a:ext uri="{FF2B5EF4-FFF2-40B4-BE49-F238E27FC236}">
                <a16:creationId xmlns:a16="http://schemas.microsoft.com/office/drawing/2014/main" id="{045869D6-DAFC-4EAD-B96C-540D58CBEB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6737" y="2727451"/>
            <a:ext cx="1995263" cy="1995263"/>
          </a:xfrm>
          <a:prstGeom prst="rect">
            <a:avLst/>
          </a:prstGeom>
        </p:spPr>
      </p:pic>
      <p:pic>
        <p:nvPicPr>
          <p:cNvPr id="14" name="グラフィックス 13" descr="接続 単色塗りつぶし">
            <a:extLst>
              <a:ext uri="{FF2B5EF4-FFF2-40B4-BE49-F238E27FC236}">
                <a16:creationId xmlns:a16="http://schemas.microsoft.com/office/drawing/2014/main" id="{837752C0-C910-463D-8F0E-C6F4EA3EAB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3000" y="2763184"/>
            <a:ext cx="1746877" cy="17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145" y="457199"/>
            <a:ext cx="7965461" cy="994164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３）人にたずねる（インタビューをする）</a:t>
            </a:r>
            <a:endParaRPr 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fld id="{48F63A3B-78C7-47BE-AE5E-E10140E04643}" type="slidenum">
              <a:rPr lang="en-US" altLang="ja-JP" b="1" smtClean="0"/>
              <a:pPr rtl="0"/>
              <a:t>10</a:t>
            </a:fld>
            <a:endParaRPr lang="ja-JP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69AF44-8B6B-4D90-86AC-16C6D64B661F}"/>
              </a:ext>
            </a:extLst>
          </p:cNvPr>
          <p:cNvSpPr txBox="1"/>
          <p:nvPr/>
        </p:nvSpPr>
        <p:spPr>
          <a:xfrm>
            <a:off x="5291528" y="1725128"/>
            <a:ext cx="6134498" cy="3693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たくさんの人に聞くことも情報を集める方法です。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ただし、聞く前にどんなことを聞くのか、どの年れいの人に聞くのかなど決めてからインタビューをしましょう。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たくさんの人に聞いても内容がバラバラだと統計には使えません。</a:t>
            </a:r>
            <a:endParaRPr kumimoji="1" lang="en-US" altLang="ja-JP" u="sng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・その人についての情報</a:t>
            </a:r>
            <a:endParaRPr kumimoji="1"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・聞いた日付</a:t>
            </a:r>
            <a:endParaRPr kumimoji="1"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・聞いた内容</a:t>
            </a:r>
            <a:endParaRPr kumimoji="1"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は必ず調べたときに一緒にノートに書いておきましょう。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そして、</a:t>
            </a:r>
            <a:r>
              <a:rPr kumimoji="1" lang="ja-JP" altLang="en-US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聞いた人には聞いたことを統計に使うことを必ず伝えましょう。</a:t>
            </a:r>
            <a:endParaRPr kumimoji="1" lang="en-US" altLang="ja-JP" u="sng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グラフィックス 4" descr="チャット 単色塗りつぶし">
            <a:extLst>
              <a:ext uri="{FF2B5EF4-FFF2-40B4-BE49-F238E27FC236}">
                <a16:creationId xmlns:a16="http://schemas.microsoft.com/office/drawing/2014/main" id="{7F4DA77F-1E1D-47BB-A295-2263DA462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1036" y="1979259"/>
            <a:ext cx="2303457" cy="2303457"/>
          </a:xfrm>
          <a:prstGeom prst="rect">
            <a:avLst/>
          </a:prstGeom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9BE3BA02-ADA6-43DA-819F-83869E1E4768}"/>
              </a:ext>
            </a:extLst>
          </p:cNvPr>
          <p:cNvSpPr txBox="1">
            <a:spLocks/>
          </p:cNvSpPr>
          <p:nvPr/>
        </p:nvSpPr>
        <p:spPr>
          <a:xfrm>
            <a:off x="233576" y="5694377"/>
            <a:ext cx="11724848" cy="9941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 anchor="b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 panose="020B0604020202020204" pitchFamily="34" charset="0"/>
              </a:defRPr>
            </a:lvl1pPr>
          </a:lstStyle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話したことを勝手に使われていたら、びっくりしてしまいます。聞く相手のプライバシーを大切にしよう。</a:t>
            </a:r>
          </a:p>
        </p:txBody>
      </p:sp>
    </p:spTree>
    <p:extLst>
      <p:ext uri="{BB962C8B-B14F-4D97-AF65-F5344CB8AC3E}">
        <p14:creationId xmlns:p14="http://schemas.microsoft.com/office/powerpoint/2010/main" val="411398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694"/>
            <a:ext cx="6583680" cy="648994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③グラフをつくろう</a:t>
            </a:r>
            <a:endParaRPr 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855" y="986037"/>
            <a:ext cx="6583680" cy="1842654"/>
          </a:xfrm>
        </p:spPr>
        <p:txBody>
          <a:bodyPr rtlCol="0">
            <a:normAutofit/>
          </a:bodyPr>
          <a:lstStyle>
            <a:defPPr>
              <a:defRPr lang="ja-JP"/>
            </a:defPPr>
          </a:lstStyle>
          <a:p>
            <a:pPr rtl="0"/>
            <a:r>
              <a:rPr lang="ja-JP" altLang="en-US" dirty="0">
                <a:solidFill>
                  <a:srgbClr val="3233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情報がそろったら、グラフをつくりましょう。</a:t>
            </a:r>
            <a:endParaRPr lang="en-US" altLang="ja-JP" dirty="0">
              <a:solidFill>
                <a:srgbClr val="323333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rtl="0"/>
            <a:r>
              <a:rPr lang="ja-JP" altLang="en-US" b="0" i="0" dirty="0">
                <a:solidFill>
                  <a:srgbClr val="323333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グラフの種類はいろいろあります。自分の調べた情報に合ったグラフを使いましょう。</a:t>
            </a:r>
            <a:endParaRPr lang="en-US" altLang="ja-JP" b="0" i="0" dirty="0">
              <a:solidFill>
                <a:srgbClr val="323333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fld id="{48F63A3B-78C7-47BE-AE5E-E10140E04643}" type="slidenum">
              <a:rPr lang="en-US" altLang="ja-JP" b="1" smtClean="0"/>
              <a:pPr rtl="0"/>
              <a:t>11</a:t>
            </a:fld>
            <a:endParaRPr lang="ja-JP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D945990-7A76-4C6D-BD0F-DFF0A23D9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886040"/>
            <a:ext cx="6022997" cy="3724833"/>
          </a:xfrm>
          <a:prstGeom prst="rect">
            <a:avLst/>
          </a:prstGeom>
        </p:spPr>
      </p:pic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2CC72E28-6171-4B94-A31B-95B4CFC69BC9}"/>
              </a:ext>
            </a:extLst>
          </p:cNvPr>
          <p:cNvSpPr/>
          <p:nvPr/>
        </p:nvSpPr>
        <p:spPr>
          <a:xfrm>
            <a:off x="7384926" y="1843791"/>
            <a:ext cx="4447309" cy="3567658"/>
          </a:xfrm>
          <a:prstGeom prst="wedgeEllipseCallout">
            <a:avLst>
              <a:gd name="adj1" fmla="val -61125"/>
              <a:gd name="adj2" fmla="val 1877"/>
            </a:avLst>
          </a:prstGeom>
          <a:ln w="38100"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-396280 w 4430684"/>
                      <a:gd name="connsiteY0" fmla="*/ 1592942 h 2428117"/>
                      <a:gd name="connsiteX1" fmla="*/ 4941 w 4430684"/>
                      <a:gd name="connsiteY1" fmla="*/ 1295101 h 2428117"/>
                      <a:gd name="connsiteX2" fmla="*/ 2103102 w 4430684"/>
                      <a:gd name="connsiteY2" fmla="*/ 1558 h 2428117"/>
                      <a:gd name="connsiteX3" fmla="*/ 4353027 w 4430684"/>
                      <a:gd name="connsiteY3" fmla="*/ 895430 h 2428117"/>
                      <a:gd name="connsiteX4" fmla="*/ 2464434 w 4430684"/>
                      <a:gd name="connsiteY4" fmla="*/ 2420418 h 2428117"/>
                      <a:gd name="connsiteX5" fmla="*/ 221291 w 4430684"/>
                      <a:gd name="connsiteY5" fmla="*/ 1742979 h 2428117"/>
                      <a:gd name="connsiteX6" fmla="*/ -396280 w 4430684"/>
                      <a:gd name="connsiteY6" fmla="*/ 1592942 h 242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0684" h="2428117" fill="none" extrusionOk="0">
                        <a:moveTo>
                          <a:pt x="-396280" y="1592942"/>
                        </a:moveTo>
                        <a:cubicBezTo>
                          <a:pt x="-318499" y="1549814"/>
                          <a:pt x="-155665" y="1465458"/>
                          <a:pt x="4941" y="1295101"/>
                        </a:cubicBezTo>
                        <a:cubicBezTo>
                          <a:pt x="-125098" y="571842"/>
                          <a:pt x="995015" y="183536"/>
                          <a:pt x="2103102" y="1558"/>
                        </a:cubicBezTo>
                        <a:cubicBezTo>
                          <a:pt x="3158687" y="-46572"/>
                          <a:pt x="4006496" y="339194"/>
                          <a:pt x="4353027" y="895430"/>
                        </a:cubicBezTo>
                        <a:cubicBezTo>
                          <a:pt x="4706021" y="1417853"/>
                          <a:pt x="3694111" y="2299204"/>
                          <a:pt x="2464434" y="2420418"/>
                        </a:cubicBezTo>
                        <a:cubicBezTo>
                          <a:pt x="1498602" y="2461482"/>
                          <a:pt x="693449" y="2171585"/>
                          <a:pt x="221291" y="1742979"/>
                        </a:cubicBezTo>
                        <a:cubicBezTo>
                          <a:pt x="80221" y="1672029"/>
                          <a:pt x="-189228" y="1688851"/>
                          <a:pt x="-396280" y="1592942"/>
                        </a:cubicBezTo>
                        <a:close/>
                      </a:path>
                      <a:path w="4430684" h="2428117" stroke="0" extrusionOk="0">
                        <a:moveTo>
                          <a:pt x="-396280" y="1592942"/>
                        </a:moveTo>
                        <a:cubicBezTo>
                          <a:pt x="-334998" y="1537327"/>
                          <a:pt x="-53642" y="1346403"/>
                          <a:pt x="4941" y="1295101"/>
                        </a:cubicBezTo>
                        <a:cubicBezTo>
                          <a:pt x="-174705" y="628661"/>
                          <a:pt x="859675" y="64179"/>
                          <a:pt x="2103102" y="1558"/>
                        </a:cubicBezTo>
                        <a:cubicBezTo>
                          <a:pt x="3124117" y="28080"/>
                          <a:pt x="4173667" y="408515"/>
                          <a:pt x="4353027" y="895430"/>
                        </a:cubicBezTo>
                        <a:cubicBezTo>
                          <a:pt x="4672828" y="1777248"/>
                          <a:pt x="3592144" y="2373689"/>
                          <a:pt x="2464434" y="2420418"/>
                        </a:cubicBezTo>
                        <a:cubicBezTo>
                          <a:pt x="1455324" y="2448234"/>
                          <a:pt x="733869" y="2230303"/>
                          <a:pt x="221291" y="1742979"/>
                        </a:cubicBezTo>
                        <a:cubicBezTo>
                          <a:pt x="15401" y="1676282"/>
                          <a:pt x="-204744" y="1659441"/>
                          <a:pt x="-396280" y="15929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引用）なるほど統計学園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hlinkClick r:id="rId4"/>
              </a:rPr>
              <a:t>https://www.stat.go.jp/naruhodo/4_graph/graph.html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ここにはグラフの種類がのっています。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みてみましょう！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897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5031C1-926A-49D5-8D43-0494F712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54" y="50337"/>
            <a:ext cx="6583680" cy="1531357"/>
          </a:xfrm>
        </p:spPr>
        <p:txBody>
          <a:bodyPr/>
          <a:lstStyle/>
          <a:p>
            <a:r>
              <a:rPr kumimoji="1" lang="ja-JP" altLang="en-US" dirty="0"/>
              <a:t>グラフを書く時のポイント！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079072-A7B6-4DF8-9EBD-9CA5A1AF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36" y="1980201"/>
            <a:ext cx="6583680" cy="1062802"/>
          </a:xfrm>
        </p:spPr>
        <p:txBody>
          <a:bodyPr>
            <a:normAutofit lnSpcReduction="10000"/>
          </a:bodyPr>
          <a:lstStyle/>
          <a:p>
            <a:r>
              <a:rPr lang="ja-JP" altLang="en-US" dirty="0">
                <a:solidFill>
                  <a:schemeClr val="tx1"/>
                </a:solidFill>
              </a:rPr>
              <a:t>グラフの種類によって注意するポイントが変わります。　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大阪府の「学びの広場」をみてみましょう。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E1FDD2-23B8-49A9-8C0C-8297AECA3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altLang="ja-JP" smtClean="0"/>
              <a:pPr/>
              <a:t>12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36E1754F-7A86-4250-9BA0-93E9F0B1F512}"/>
              </a:ext>
            </a:extLst>
          </p:cNvPr>
          <p:cNvSpPr txBox="1">
            <a:spLocks/>
          </p:cNvSpPr>
          <p:nvPr/>
        </p:nvSpPr>
        <p:spPr>
          <a:xfrm>
            <a:off x="554636" y="3429000"/>
            <a:ext cx="6583680" cy="1062802"/>
          </a:xfrm>
          <a:prstGeom prst="rect">
            <a:avLst/>
          </a:prstGeom>
        </p:spPr>
        <p:txBody>
          <a:bodyPr vert="horz" lIns="91440" tIns="0" rIns="91440" bIns="0" rtlCol="0">
            <a:normAutofit fontScale="70000" lnSpcReduction="20000"/>
          </a:bodyPr>
          <a:lstStyle>
            <a:defPPr>
              <a:defRPr lang="ja-JP"/>
            </a:defPPr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lang="ja-JP" sz="24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kumimoji="1" lang="ja-JP" sz="20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685800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r>
              <a:rPr lang="ja-JP" altLang="en-US" dirty="0"/>
              <a:t>学びの広場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https://www.pref.osaka.lg.jp/o040090/toukei/education/education_graphosk.html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B1FB9BF8-6295-47E9-A6F7-E9CDC8369E9D}"/>
              </a:ext>
            </a:extLst>
          </p:cNvPr>
          <p:cNvSpPr/>
          <p:nvPr/>
        </p:nvSpPr>
        <p:spPr>
          <a:xfrm>
            <a:off x="674557" y="4877799"/>
            <a:ext cx="5421443" cy="1762844"/>
          </a:xfrm>
          <a:prstGeom prst="wedgeRoundRectCallout">
            <a:avLst>
              <a:gd name="adj1" fmla="val 66179"/>
              <a:gd name="adj2" fmla="val -4391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学びの広場には、</a:t>
            </a:r>
            <a:r>
              <a:rPr kumimoji="1" lang="en-US" altLang="ja-JP" sz="2400" dirty="0"/>
              <a:t>5</a:t>
            </a:r>
            <a:r>
              <a:rPr kumimoji="1" lang="ja-JP" altLang="en-US" sz="2400" dirty="0"/>
              <a:t>つのグラフの作り方を見ることができます。自分が集めた情報に合うグラフの作り方を見ましょう。</a:t>
            </a:r>
            <a:endParaRPr kumimoji="1"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65E9BF-811D-44AD-8095-E78CCB20814E}"/>
              </a:ext>
            </a:extLst>
          </p:cNvPr>
          <p:cNvSpPr txBox="1"/>
          <p:nvPr/>
        </p:nvSpPr>
        <p:spPr>
          <a:xfrm>
            <a:off x="4497859" y="1260389"/>
            <a:ext cx="2496065" cy="178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AF6EA7-0D05-4B5C-814E-ADB3885A0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20" y="203431"/>
            <a:ext cx="4266626" cy="64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5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96" y="1142332"/>
            <a:ext cx="6167396" cy="577410"/>
          </a:xfrm>
          <a:ln>
            <a:solidFill>
              <a:schemeClr val="tx2"/>
            </a:solidFill>
          </a:ln>
        </p:spPr>
        <p:txBody>
          <a:bodyPr rtlCol="0"/>
          <a:lstStyle>
            <a:defPPr>
              <a:defRPr lang="ja-JP"/>
            </a:defPPr>
          </a:lstStyle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統計フリーソフトを使おう！</a:t>
            </a:r>
            <a:endParaRPr lang="ja-JP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fld id="{48F63A3B-78C7-47BE-AE5E-E10140E04643}" type="slidenum">
              <a:rPr lang="en-US" altLang="ja-JP" b="1" smtClean="0"/>
              <a:pPr rtl="0"/>
              <a:t>13</a:t>
            </a:fld>
            <a:endParaRPr lang="ja-JP" b="1" dirty="0"/>
          </a:p>
        </p:txBody>
      </p:sp>
      <p:sp>
        <p:nvSpPr>
          <p:cNvPr id="16" name="コンテンツ プレースホルダー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292" y="1949692"/>
            <a:ext cx="4257207" cy="1222385"/>
          </a:xfrm>
        </p:spPr>
        <p:txBody>
          <a:bodyPr rtlCol="0">
            <a:normAutofit fontScale="92500" lnSpcReduction="20000"/>
          </a:bodyPr>
          <a:lstStyle>
            <a:defPPr>
              <a:defRPr lang="ja-JP"/>
            </a:defPPr>
          </a:lstStyle>
          <a:p>
            <a:pPr rtl="0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  <a:r>
              <a:rPr lang="en-US" altLang="ja-JP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e-Stat</a:t>
            </a:r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ソフトを使おう</a:t>
            </a:r>
            <a:endParaRPr lang="en-US" altLang="ja-JP" dirty="0">
              <a:solidFill>
                <a:srgbClr val="1F2C8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rtl="0"/>
            <a:r>
              <a:rPr lang="en-US" altLang="ja-JP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http://www.estat.me/estat/eStat/</a:t>
            </a:r>
            <a:endParaRPr lang="en-US" altLang="ja-JP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rtl="0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にアクセスしましょう！</a:t>
            </a:r>
            <a:endParaRPr lang="en-US" altLang="ja-JP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rtl="0"/>
            <a:r>
              <a:rPr lang="ja-JP" altLang="en-US" u="sng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＜中学生統計＞をえらびましょう</a:t>
            </a:r>
            <a:endParaRPr lang="en-US" altLang="ja-JP" u="sng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rtl="0"/>
            <a:endParaRPr lang="ja-JP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F95731-621C-4C52-A3B6-CCAFDDD87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327" y="519070"/>
            <a:ext cx="4334378" cy="30759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6841591-F234-4037-83C3-5D783B215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135" y="3754915"/>
            <a:ext cx="4342475" cy="2983121"/>
          </a:xfrm>
          <a:prstGeom prst="rect">
            <a:avLst/>
          </a:prstGeom>
        </p:spPr>
      </p:pic>
      <p:sp>
        <p:nvSpPr>
          <p:cNvPr id="12" name="コンテンツ プレースホルダー 4">
            <a:extLst>
              <a:ext uri="{FF2B5EF4-FFF2-40B4-BE49-F238E27FC236}">
                <a16:creationId xmlns:a16="http://schemas.microsoft.com/office/drawing/2014/main" id="{15DD7549-CE26-4AB8-99BF-5174F438C88A}"/>
              </a:ext>
            </a:extLst>
          </p:cNvPr>
          <p:cNvSpPr txBox="1">
            <a:spLocks/>
          </p:cNvSpPr>
          <p:nvPr/>
        </p:nvSpPr>
        <p:spPr>
          <a:xfrm>
            <a:off x="1136769" y="3492325"/>
            <a:ext cx="4257207" cy="717619"/>
          </a:xfrm>
          <a:prstGeom prst="rect">
            <a:avLst/>
          </a:prstGeom>
        </p:spPr>
        <p:txBody>
          <a:bodyPr vert="horz" lIns="91440" tIns="0" rIns="91440" bIns="0" rtlCol="0">
            <a:normAutofit fontScale="92500" lnSpcReduction="10000"/>
          </a:bodyPr>
          <a:lstStyle>
            <a:defPPr>
              <a:defRPr lang="ja-JP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②調べたことと、数をエクセルソフトで整理して、ソフトの□の中に数を入力してみましょう。</a:t>
            </a:r>
            <a:endParaRPr lang="ja-JP" altLang="en-US" dirty="0">
              <a:solidFill>
                <a:srgbClr val="1F2C8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2B2B397-C9EC-4A56-B030-3CE0687C3FAF}"/>
              </a:ext>
            </a:extLst>
          </p:cNvPr>
          <p:cNvSpPr/>
          <p:nvPr/>
        </p:nvSpPr>
        <p:spPr>
          <a:xfrm>
            <a:off x="7585023" y="2393154"/>
            <a:ext cx="876708" cy="1024810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AEE9351-3CEE-4268-8CC0-D42705E164ED}"/>
              </a:ext>
            </a:extLst>
          </p:cNvPr>
          <p:cNvCxnSpPr>
            <a:cxnSpLocks/>
          </p:cNvCxnSpPr>
          <p:nvPr/>
        </p:nvCxnSpPr>
        <p:spPr>
          <a:xfrm flipV="1">
            <a:off x="4021911" y="2568690"/>
            <a:ext cx="3457732" cy="33727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図 19">
            <a:extLst>
              <a:ext uri="{FF2B5EF4-FFF2-40B4-BE49-F238E27FC236}">
                <a16:creationId xmlns:a16="http://schemas.microsoft.com/office/drawing/2014/main" id="{CE2BB230-63C4-4984-9D22-804B642D9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085" y="2755879"/>
            <a:ext cx="1212143" cy="4102121"/>
          </a:xfrm>
          <a:prstGeom prst="rect">
            <a:avLst/>
          </a:prstGeom>
        </p:spPr>
      </p:pic>
      <p:sp>
        <p:nvSpPr>
          <p:cNvPr id="22" name="楕円 21">
            <a:extLst>
              <a:ext uri="{FF2B5EF4-FFF2-40B4-BE49-F238E27FC236}">
                <a16:creationId xmlns:a16="http://schemas.microsoft.com/office/drawing/2014/main" id="{A54C9A79-27B2-4E52-89AE-842444725742}"/>
              </a:ext>
            </a:extLst>
          </p:cNvPr>
          <p:cNvSpPr/>
          <p:nvPr/>
        </p:nvSpPr>
        <p:spPr>
          <a:xfrm>
            <a:off x="5750776" y="6552558"/>
            <a:ext cx="1549433" cy="337278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4ECAFD7A-0B40-474B-996C-2E13CE7BF621}"/>
              </a:ext>
            </a:extLst>
          </p:cNvPr>
          <p:cNvSpPr/>
          <p:nvPr/>
        </p:nvSpPr>
        <p:spPr>
          <a:xfrm>
            <a:off x="7393538" y="4638300"/>
            <a:ext cx="776102" cy="33727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65AAC3A-D806-4D91-B7B1-CFB72095D8CB}"/>
              </a:ext>
            </a:extLst>
          </p:cNvPr>
          <p:cNvCxnSpPr>
            <a:cxnSpLocks/>
          </p:cNvCxnSpPr>
          <p:nvPr/>
        </p:nvCxnSpPr>
        <p:spPr>
          <a:xfrm flipV="1">
            <a:off x="6880485" y="4975578"/>
            <a:ext cx="599158" cy="154514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タイトル 1">
            <a:extLst>
              <a:ext uri="{FF2B5EF4-FFF2-40B4-BE49-F238E27FC236}">
                <a16:creationId xmlns:a16="http://schemas.microsoft.com/office/drawing/2014/main" id="{B35D5800-BA32-4653-9A03-F635CC173967}"/>
              </a:ext>
            </a:extLst>
          </p:cNvPr>
          <p:cNvSpPr txBox="1">
            <a:spLocks/>
          </p:cNvSpPr>
          <p:nvPr/>
        </p:nvSpPr>
        <p:spPr>
          <a:xfrm>
            <a:off x="6913737" y="1804179"/>
            <a:ext cx="671286" cy="720685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accent1">
                    <a:lumMod val="50000"/>
                  </a:schemeClr>
                </a:solidFill>
              </a:rPr>
              <a:t>①</a:t>
            </a:r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32752B91-8852-470D-933E-D6BE702D2E76}"/>
              </a:ext>
            </a:extLst>
          </p:cNvPr>
          <p:cNvSpPr txBox="1">
            <a:spLocks/>
          </p:cNvSpPr>
          <p:nvPr/>
        </p:nvSpPr>
        <p:spPr>
          <a:xfrm>
            <a:off x="7110303" y="4000076"/>
            <a:ext cx="671286" cy="720685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accent1">
                    <a:lumMod val="50000"/>
                  </a:schemeClr>
                </a:solidFill>
              </a:rPr>
              <a:t>②</a:t>
            </a:r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5E52EAAA-66CE-4EDC-9603-9FD2B9F83108}"/>
              </a:ext>
            </a:extLst>
          </p:cNvPr>
          <p:cNvSpPr txBox="1">
            <a:spLocks/>
          </p:cNvSpPr>
          <p:nvPr/>
        </p:nvSpPr>
        <p:spPr>
          <a:xfrm>
            <a:off x="9810073" y="5387807"/>
            <a:ext cx="671286" cy="720685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dirty="0">
                <a:solidFill>
                  <a:schemeClr val="accent1">
                    <a:lumMod val="50000"/>
                  </a:schemeClr>
                </a:solidFill>
              </a:rPr>
              <a:t>③</a:t>
            </a: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67F4B3D-415D-47D2-8BF8-3A4C23955E01}"/>
              </a:ext>
            </a:extLst>
          </p:cNvPr>
          <p:cNvSpPr/>
          <p:nvPr/>
        </p:nvSpPr>
        <p:spPr>
          <a:xfrm>
            <a:off x="8865405" y="3754915"/>
            <a:ext cx="2560622" cy="33727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2C6C5708-C91C-4668-96FE-DB23B33ED12B}"/>
              </a:ext>
            </a:extLst>
          </p:cNvPr>
          <p:cNvCxnSpPr>
            <a:cxnSpLocks/>
          </p:cNvCxnSpPr>
          <p:nvPr/>
        </p:nvCxnSpPr>
        <p:spPr>
          <a:xfrm flipV="1">
            <a:off x="10145716" y="4116848"/>
            <a:ext cx="0" cy="151945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コンテンツ プレースホルダー 4">
            <a:extLst>
              <a:ext uri="{FF2B5EF4-FFF2-40B4-BE49-F238E27FC236}">
                <a16:creationId xmlns:a16="http://schemas.microsoft.com/office/drawing/2014/main" id="{E05E8E08-812F-4A92-9860-6C7D400E8A94}"/>
              </a:ext>
            </a:extLst>
          </p:cNvPr>
          <p:cNvSpPr txBox="1">
            <a:spLocks/>
          </p:cNvSpPr>
          <p:nvPr/>
        </p:nvSpPr>
        <p:spPr>
          <a:xfrm>
            <a:off x="1079292" y="4796302"/>
            <a:ext cx="4257207" cy="717619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defPPr>
              <a:defRPr lang="ja-JP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③作りたいグラフのボタンをクリックしましょう。グラフがでてきます。</a:t>
            </a:r>
            <a:endParaRPr lang="en-US" altLang="ja-JP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dirty="0"/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9798343-7BB8-408B-9E9C-0CC0449A3ACF}"/>
              </a:ext>
            </a:extLst>
          </p:cNvPr>
          <p:cNvSpPr txBox="1">
            <a:spLocks/>
          </p:cNvSpPr>
          <p:nvPr/>
        </p:nvSpPr>
        <p:spPr>
          <a:xfrm>
            <a:off x="185330" y="5636302"/>
            <a:ext cx="6380362" cy="769441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2400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エクセルの入力はむずかしいので</a:t>
            </a:r>
            <a:endParaRPr lang="en-US" altLang="ja-JP" sz="2400" u="sng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手書きのグラフからちょうせんしましょう！</a:t>
            </a:r>
            <a:endParaRPr lang="ja-JP" altLang="en-US" u="sng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65DB6D5-CE4B-4A70-8BBE-C010DA0F735B}"/>
              </a:ext>
            </a:extLst>
          </p:cNvPr>
          <p:cNvSpPr/>
          <p:nvPr/>
        </p:nvSpPr>
        <p:spPr>
          <a:xfrm>
            <a:off x="-200402" y="238216"/>
            <a:ext cx="47574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発展バージョン</a:t>
            </a:r>
          </a:p>
        </p:txBody>
      </p:sp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D8B5CEF2-E667-BBB5-2EA6-C06F93B6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969" y="3881320"/>
            <a:ext cx="6703601" cy="3066041"/>
          </a:xfrm>
        </p:spPr>
        <p:txBody>
          <a:bodyPr rtlCol="0">
            <a:normAutofit/>
          </a:bodyPr>
          <a:lstStyle>
            <a:defPPr>
              <a:defRPr lang="ja-JP"/>
            </a:defPPr>
          </a:lstStyle>
          <a:p>
            <a:pPr rtl="0"/>
            <a:r>
              <a:rPr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グラフコンクール</a:t>
            </a:r>
            <a:endParaRPr lang="en-US" altLang="ja-JP" sz="3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rtl="0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自分で調べて、考えたこと、思った</a:t>
            </a:r>
            <a:r>
              <a:rPr lang="ja-JP" altLang="en-US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ことをグラフ</a:t>
            </a:r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で表した作品を出すことができます。まずは都道府県のグラフコンクールにチャレンジ！優しゅう作品は全国コンクールに出品されます！</a:t>
            </a:r>
            <a:endParaRPr lang="en-US" altLang="ja-JP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rtl="0"/>
            <a:endParaRPr lang="ja-JP" dirty="0"/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2B398986-7AE4-4F7B-BC64-05BD4C6297D0}"/>
              </a:ext>
            </a:extLst>
          </p:cNvPr>
          <p:cNvSpPr/>
          <p:nvPr/>
        </p:nvSpPr>
        <p:spPr>
          <a:xfrm>
            <a:off x="1714907" y="2097177"/>
            <a:ext cx="5395252" cy="1663906"/>
          </a:xfrm>
          <a:prstGeom prst="wedgeEllipseCallout">
            <a:avLst>
              <a:gd name="adj1" fmla="val -34983"/>
              <a:gd name="adj2" fmla="val 56877"/>
            </a:avLst>
          </a:prstGeom>
          <a:ln w="38100"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-396280 w 4430684"/>
                      <a:gd name="connsiteY0" fmla="*/ 1592942 h 2428117"/>
                      <a:gd name="connsiteX1" fmla="*/ 4941 w 4430684"/>
                      <a:gd name="connsiteY1" fmla="*/ 1295101 h 2428117"/>
                      <a:gd name="connsiteX2" fmla="*/ 2103102 w 4430684"/>
                      <a:gd name="connsiteY2" fmla="*/ 1558 h 2428117"/>
                      <a:gd name="connsiteX3" fmla="*/ 4353027 w 4430684"/>
                      <a:gd name="connsiteY3" fmla="*/ 895430 h 2428117"/>
                      <a:gd name="connsiteX4" fmla="*/ 2464434 w 4430684"/>
                      <a:gd name="connsiteY4" fmla="*/ 2420418 h 2428117"/>
                      <a:gd name="connsiteX5" fmla="*/ 221291 w 4430684"/>
                      <a:gd name="connsiteY5" fmla="*/ 1742979 h 2428117"/>
                      <a:gd name="connsiteX6" fmla="*/ -396280 w 4430684"/>
                      <a:gd name="connsiteY6" fmla="*/ 1592942 h 242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0684" h="2428117" fill="none" extrusionOk="0">
                        <a:moveTo>
                          <a:pt x="-396280" y="1592942"/>
                        </a:moveTo>
                        <a:cubicBezTo>
                          <a:pt x="-318499" y="1549814"/>
                          <a:pt x="-155665" y="1465458"/>
                          <a:pt x="4941" y="1295101"/>
                        </a:cubicBezTo>
                        <a:cubicBezTo>
                          <a:pt x="-125098" y="571842"/>
                          <a:pt x="995015" y="183536"/>
                          <a:pt x="2103102" y="1558"/>
                        </a:cubicBezTo>
                        <a:cubicBezTo>
                          <a:pt x="3158687" y="-46572"/>
                          <a:pt x="4006496" y="339194"/>
                          <a:pt x="4353027" y="895430"/>
                        </a:cubicBezTo>
                        <a:cubicBezTo>
                          <a:pt x="4706021" y="1417853"/>
                          <a:pt x="3694111" y="2299204"/>
                          <a:pt x="2464434" y="2420418"/>
                        </a:cubicBezTo>
                        <a:cubicBezTo>
                          <a:pt x="1498602" y="2461482"/>
                          <a:pt x="693449" y="2171585"/>
                          <a:pt x="221291" y="1742979"/>
                        </a:cubicBezTo>
                        <a:cubicBezTo>
                          <a:pt x="80221" y="1672029"/>
                          <a:pt x="-189228" y="1688851"/>
                          <a:pt x="-396280" y="1592942"/>
                        </a:cubicBezTo>
                        <a:close/>
                      </a:path>
                      <a:path w="4430684" h="2428117" stroke="0" extrusionOk="0">
                        <a:moveTo>
                          <a:pt x="-396280" y="1592942"/>
                        </a:moveTo>
                        <a:cubicBezTo>
                          <a:pt x="-334998" y="1537327"/>
                          <a:pt x="-53642" y="1346403"/>
                          <a:pt x="4941" y="1295101"/>
                        </a:cubicBezTo>
                        <a:cubicBezTo>
                          <a:pt x="-174705" y="628661"/>
                          <a:pt x="859675" y="64179"/>
                          <a:pt x="2103102" y="1558"/>
                        </a:cubicBezTo>
                        <a:cubicBezTo>
                          <a:pt x="3124117" y="28080"/>
                          <a:pt x="4173667" y="408515"/>
                          <a:pt x="4353027" y="895430"/>
                        </a:cubicBezTo>
                        <a:cubicBezTo>
                          <a:pt x="4672828" y="1777248"/>
                          <a:pt x="3592144" y="2373689"/>
                          <a:pt x="2464434" y="2420418"/>
                        </a:cubicBezTo>
                        <a:cubicBezTo>
                          <a:pt x="1455324" y="2448234"/>
                          <a:pt x="733869" y="2230303"/>
                          <a:pt x="221291" y="1742979"/>
                        </a:cubicBezTo>
                        <a:cubicBezTo>
                          <a:pt x="15401" y="1676282"/>
                          <a:pt x="-204744" y="1659441"/>
                          <a:pt x="-396280" y="15929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もっと調べてみたい！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もっとグラフをかいてみたい！と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思った人は・・・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79342D-086E-4F9B-B883-989CB15B63B0}"/>
              </a:ext>
            </a:extLst>
          </p:cNvPr>
          <p:cNvSpPr txBox="1"/>
          <p:nvPr/>
        </p:nvSpPr>
        <p:spPr>
          <a:xfrm>
            <a:off x="6929570" y="5354002"/>
            <a:ext cx="5262429" cy="923330"/>
          </a:xfrm>
          <a:prstGeom prst="rect">
            <a:avLst/>
          </a:prstGeom>
          <a:solidFill>
            <a:srgbClr val="FDFBF6"/>
          </a:solidFill>
        </p:spPr>
        <p:txBody>
          <a:bodyPr wrap="square">
            <a:spAutoFit/>
          </a:bodyPr>
          <a:lstStyle/>
          <a:p>
            <a:r>
              <a:rPr lang="ja-JP" altLang="en-US" dirty="0"/>
              <a:t>・大阪府グラフコンクール＜第</a:t>
            </a:r>
            <a:r>
              <a:rPr lang="en-US" altLang="ja-JP" dirty="0"/>
              <a:t>66</a:t>
            </a:r>
            <a:r>
              <a:rPr lang="ja-JP" altLang="en-US" dirty="0"/>
              <a:t>回 第</a:t>
            </a:r>
            <a:r>
              <a:rPr lang="en-US" altLang="ja-JP" dirty="0"/>
              <a:t>3</a:t>
            </a:r>
            <a:r>
              <a:rPr lang="ja-JP" altLang="en-US" dirty="0"/>
              <a:t>部 特選＞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https://www.pref.osaka.lg.jp/o040090/toukei/gcon/sakuhin2025.html#R7-3</a:t>
            </a:r>
            <a:endParaRPr lang="en-US" altLang="ja-JP"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19AFE8C4-FA28-4D3C-9AD9-596EEDFC3BD2}"/>
              </a:ext>
            </a:extLst>
          </p:cNvPr>
          <p:cNvSpPr txBox="1">
            <a:spLocks/>
          </p:cNvSpPr>
          <p:nvPr/>
        </p:nvSpPr>
        <p:spPr>
          <a:xfrm>
            <a:off x="225970" y="207461"/>
            <a:ext cx="2052535" cy="648994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④まとめ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BFBD253F-D62C-42B2-8BE7-21C65C3E0514}"/>
              </a:ext>
            </a:extLst>
          </p:cNvPr>
          <p:cNvSpPr txBox="1">
            <a:spLocks/>
          </p:cNvSpPr>
          <p:nvPr/>
        </p:nvSpPr>
        <p:spPr>
          <a:xfrm>
            <a:off x="225970" y="987195"/>
            <a:ext cx="757021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0" rIns="91440" bIns="0" rtlCol="0" anchor="t" anchorCtr="0">
            <a:normAutofit/>
          </a:bodyPr>
          <a:lstStyle>
            <a:defPPr>
              <a:defRPr lang="ja-JP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None/>
              <a:defRPr kumimoji="1" lang="ja-JP" sz="24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kumimoji="1" lang="ja-JP" sz="20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kumimoji="1" lang="ja-JP" sz="18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kumimoji="1" lang="ja-JP" sz="16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kumimoji="1" lang="ja-JP" sz="1600" kern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ja-JP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ja-JP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ja-JP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ja-JP" sz="1600" kern="1200">
                <a:solidFill>
                  <a:schemeClr val="tx1"/>
                </a:solidFill>
                <a:latin typeface="+mn-cs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srgbClr val="3233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統計は、情報をあつめてグラフをつくり、</a:t>
            </a:r>
            <a:r>
              <a:rPr lang="ja-JP" altLang="en-US" u="sng" dirty="0">
                <a:solidFill>
                  <a:srgbClr val="3233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自分の考えや気づきを相手に伝えること</a:t>
            </a:r>
            <a:r>
              <a:rPr lang="ja-JP" altLang="en-US" dirty="0">
                <a:solidFill>
                  <a:srgbClr val="323333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ができます。</a:t>
            </a:r>
            <a:endParaRPr lang="en-US" altLang="ja-JP" dirty="0">
              <a:solidFill>
                <a:srgbClr val="323333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dirty="0">
              <a:solidFill>
                <a:srgbClr val="323333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8CFC74-3D14-4767-BAB2-536EB9939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257" y="987195"/>
            <a:ext cx="3058560" cy="42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0233DA-F531-4FA8-AFAF-5982D307D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10" y="216790"/>
            <a:ext cx="5715000" cy="621182"/>
          </a:xfrm>
        </p:spPr>
        <p:txBody>
          <a:bodyPr/>
          <a:lstStyle/>
          <a:p>
            <a:r>
              <a:rPr kumimoji="1" lang="ja-JP" altLang="en-US" dirty="0"/>
              <a:t>参考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B02A26D-E29F-478E-9E08-A1377DBF3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2" y="998745"/>
            <a:ext cx="10947814" cy="5731012"/>
          </a:xfrm>
        </p:spPr>
        <p:txBody>
          <a:bodyPr>
            <a:normAutofit fontScale="70000" lnSpcReduction="20000"/>
          </a:bodyPr>
          <a:lstStyle/>
          <a:p>
            <a:endParaRPr lang="en-US" altLang="ja-JP" sz="2800" b="1" dirty="0">
              <a:solidFill>
                <a:schemeClr val="tx1"/>
              </a:solidFill>
            </a:endParaRPr>
          </a:p>
          <a:p>
            <a:r>
              <a:rPr lang="ja-JP" altLang="en-US" sz="2800" b="1" dirty="0">
                <a:solidFill>
                  <a:schemeClr val="tx1"/>
                </a:solidFill>
              </a:rPr>
              <a:t>・総務省</a:t>
            </a:r>
            <a:r>
              <a:rPr lang="en-US" altLang="ja-JP" sz="2800" b="1" dirty="0">
                <a:solidFill>
                  <a:schemeClr val="tx1"/>
                </a:solidFill>
              </a:rPr>
              <a:t>,</a:t>
            </a:r>
            <a:r>
              <a:rPr lang="ja-JP" altLang="en-US" sz="2800" b="1" dirty="0">
                <a:solidFill>
                  <a:schemeClr val="tx1"/>
                </a:solidFill>
              </a:rPr>
              <a:t>報道資料　令和２年国勢調査 人口等基本集計 結果の要約 </a:t>
            </a:r>
            <a:endParaRPr kumimoji="1" lang="en-US" altLang="ja-JP" sz="2800" b="1" dirty="0">
              <a:solidFill>
                <a:schemeClr val="tx1"/>
              </a:solidFill>
            </a:endParaRPr>
          </a:p>
          <a:p>
            <a:r>
              <a:rPr kumimoji="1" lang="en-US" altLang="ja-JP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https://www.stat.go.jp/data/kokusei/2020/kekka/pdf/summary_01.pdf</a:t>
            </a:r>
            <a:endParaRPr kumimoji="1" lang="en-US" altLang="ja-JP" dirty="0">
              <a:solidFill>
                <a:schemeClr val="tx1"/>
              </a:solidFill>
            </a:endParaRPr>
          </a:p>
          <a:p>
            <a:endParaRPr kumimoji="1" lang="en-US" altLang="ja-JP" dirty="0">
              <a:solidFill>
                <a:schemeClr val="tx1"/>
              </a:solidFill>
            </a:endParaRPr>
          </a:p>
          <a:p>
            <a:r>
              <a:rPr lang="ja-JP" altLang="en-US" sz="2800" b="1" dirty="0">
                <a:solidFill>
                  <a:schemeClr val="tx1"/>
                </a:solidFill>
              </a:rPr>
              <a:t>・総務省　</a:t>
            </a:r>
            <a:r>
              <a:rPr lang="zh-TW" altLang="en-US" sz="2800" b="1" dirty="0">
                <a:solidFill>
                  <a:schemeClr val="tx1"/>
                </a:solidFill>
              </a:rPr>
              <a:t>家計調査報告 －</a:t>
            </a:r>
            <a:r>
              <a:rPr lang="en-US" altLang="zh-TW" sz="2800" b="1" dirty="0">
                <a:solidFill>
                  <a:schemeClr val="tx1"/>
                </a:solidFill>
              </a:rPr>
              <a:t>2025</a:t>
            </a:r>
            <a:r>
              <a:rPr lang="zh-TW" altLang="en-US" sz="2800" b="1" dirty="0">
                <a:solidFill>
                  <a:schemeClr val="tx1"/>
                </a:solidFill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</a:rPr>
              <a:t>令和７年</a:t>
            </a:r>
            <a:r>
              <a:rPr lang="en-US" altLang="zh-TW" sz="2800" b="1" dirty="0">
                <a:solidFill>
                  <a:schemeClr val="tx1"/>
                </a:solidFill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</a:rPr>
              <a:t>６月分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r>
              <a:rPr kumimoji="1" lang="en-US" altLang="ja-JP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https://www.soumu.go.jp/menu_news/s-news/01toukei07_01000274.html</a:t>
            </a:r>
            <a:endParaRPr kumimoji="1" lang="en-US" altLang="ja-JP" dirty="0">
              <a:solidFill>
                <a:schemeClr val="tx1"/>
              </a:solidFill>
            </a:endParaRPr>
          </a:p>
          <a:p>
            <a:endParaRPr kumimoji="1" lang="en-US" altLang="ja-JP" dirty="0">
              <a:solidFill>
                <a:schemeClr val="tx1"/>
              </a:solidFill>
            </a:endParaRPr>
          </a:p>
          <a:p>
            <a:r>
              <a:rPr lang="ja-JP" altLang="en-US" sz="2800" b="1" dirty="0">
                <a:solidFill>
                  <a:schemeClr val="tx1"/>
                </a:solidFill>
              </a:rPr>
              <a:t>・大阪府　「学びの広場」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r>
              <a:rPr kumimoji="1" lang="en-US" altLang="ja-JP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https://www.pref.osaka.lg.jp/o040090/toukei/education/index.html</a:t>
            </a:r>
            <a:endParaRPr kumimoji="1" lang="en-US" altLang="ja-JP" dirty="0">
              <a:solidFill>
                <a:schemeClr val="tx1"/>
              </a:solidFill>
            </a:endParaRP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kumimoji="1" lang="ja-JP" altLang="en-US" sz="2800" b="1" dirty="0">
                <a:solidFill>
                  <a:schemeClr val="tx1"/>
                </a:solidFill>
              </a:rPr>
              <a:t>・シンフォニカ公益財団法人 統計情報研究開発センター「統計グラフ全国コンクール」</a:t>
            </a:r>
            <a:endParaRPr kumimoji="1" lang="en-US" altLang="ja-JP" sz="2800" b="1" dirty="0">
              <a:solidFill>
                <a:schemeClr val="tx1"/>
              </a:solidFill>
            </a:endParaRPr>
          </a:p>
          <a:p>
            <a:r>
              <a:rPr lang="en-US" altLang="ja-JP" dirty="0">
                <a:hlinkClick r:id="rId6"/>
              </a:rPr>
              <a:t>https://www.sinfonica.or.jp/tokei/graph/index.html</a:t>
            </a:r>
            <a:endParaRPr lang="en-US" altLang="ja-JP" dirty="0">
              <a:solidFill>
                <a:schemeClr val="tx1"/>
              </a:solidFill>
            </a:endParaRPr>
          </a:p>
          <a:p>
            <a:endParaRPr kumimoji="1" lang="en-US" altLang="ja-JP" sz="2800" b="1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800" b="1" dirty="0">
                <a:solidFill>
                  <a:schemeClr val="tx1"/>
                </a:solidFill>
              </a:rPr>
              <a:t>・</a:t>
            </a:r>
            <a:r>
              <a:rPr lang="en-US" altLang="ja-JP" sz="2900" b="1" dirty="0">
                <a:solidFill>
                  <a:schemeClr val="tx1"/>
                </a:solidFill>
              </a:rPr>
              <a:t>e-Stat: </a:t>
            </a:r>
            <a:r>
              <a:rPr lang="ja-JP" altLang="en-US" sz="2900" b="1" dirty="0">
                <a:solidFill>
                  <a:schemeClr val="tx1"/>
                </a:solidFill>
              </a:rPr>
              <a:t>統計教育ソフト</a:t>
            </a:r>
            <a:endParaRPr lang="en-US" altLang="ja-JP" sz="2900" b="1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http://www.estat.me/estat/eStat/</a:t>
            </a:r>
            <a:endParaRPr lang="en-US" altLang="ja-JP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・</a:t>
            </a:r>
            <a:r>
              <a:rPr lang="ja-JP" altLang="en-US" sz="2900" b="1" dirty="0">
                <a:solidFill>
                  <a:schemeClr val="tx1"/>
                </a:solidFill>
              </a:rPr>
              <a:t>総務省統計課「なるほど統計学園」</a:t>
            </a:r>
            <a:endParaRPr lang="en-US" altLang="ja-JP" sz="2900" b="1" dirty="0">
              <a:solidFill>
                <a:schemeClr val="tx1"/>
              </a:solidFill>
            </a:endParaRPr>
          </a:p>
          <a:p>
            <a:r>
              <a:rPr kumimoji="1" lang="en-US" altLang="ja-JP" sz="2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https://www.stat.go.jp/naruhodo/4_graph/graph.html</a:t>
            </a:r>
            <a:endParaRPr kumimoji="1" lang="en-US" altLang="ja-JP" sz="2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5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4E1CFF-EE8A-441F-A015-1BC58AF2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548082"/>
            <a:ext cx="6583680" cy="836766"/>
          </a:xfrm>
        </p:spPr>
        <p:txBody>
          <a:bodyPr/>
          <a:lstStyle/>
          <a:p>
            <a:r>
              <a:rPr kumimoji="1" lang="ja-JP" altLang="en-US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本時の活動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B7E304-61D0-4598-AB9E-CB76FCA1C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84451"/>
            <a:ext cx="5456421" cy="3047450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①「統計」について学ぼう</a:t>
            </a:r>
            <a:endParaRPr kumimoji="1" lang="en-US" altLang="ja-JP" sz="32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②データを集めてみよう</a:t>
            </a:r>
            <a:endParaRPr lang="en-US" altLang="ja-JP" sz="32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③グラフをつくろう</a:t>
            </a:r>
            <a:endParaRPr kumimoji="1" lang="en-US" altLang="ja-JP" sz="32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発展バージョン</a:t>
            </a:r>
            <a:endParaRPr lang="en-US" altLang="ja-JP" sz="32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④まとめ</a:t>
            </a:r>
            <a:endParaRPr lang="en-US" altLang="ja-JP" sz="32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B4A6FD-F699-48FE-B5ED-4AD17559C8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altLang="ja-JP" smtClean="0"/>
              <a:pPr/>
              <a:t>2</a:t>
            </a:fld>
            <a:endParaRPr lang="en-US" altLang="en-US" dirty="0">
              <a:latin typeface="Meiryo UI" panose="020B0604030504040204" pitchFamily="50" charset="-128"/>
            </a:endParaRPr>
          </a:p>
        </p:txBody>
      </p:sp>
      <p:pic>
        <p:nvPicPr>
          <p:cNvPr id="8" name="グラフィックス 7" descr="ノートPCと共に携帯電話と電卓">
            <a:extLst>
              <a:ext uri="{FF2B5EF4-FFF2-40B4-BE49-F238E27FC236}">
                <a16:creationId xmlns:a16="http://schemas.microsoft.com/office/drawing/2014/main" id="{F228CB51-9101-4326-9713-FD7B4E925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8511" y="2682986"/>
            <a:ext cx="3717816" cy="3717816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63AB3C93-8DE4-404A-9795-0ECC671DB68D}"/>
              </a:ext>
            </a:extLst>
          </p:cNvPr>
          <p:cNvSpPr/>
          <p:nvPr/>
        </p:nvSpPr>
        <p:spPr>
          <a:xfrm>
            <a:off x="5381469" y="619640"/>
            <a:ext cx="6280878" cy="2102370"/>
          </a:xfrm>
          <a:prstGeom prst="wedgeEllipseCallout">
            <a:avLst>
              <a:gd name="adj1" fmla="val 4611"/>
              <a:gd name="adj2" fmla="val 94226"/>
            </a:avLst>
          </a:prstGeom>
          <a:ln w="38100"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5278989 w 5665124"/>
                      <a:gd name="connsiteY0" fmla="*/ 1953610 h 1925782"/>
                      <a:gd name="connsiteX1" fmla="*/ 4206282 w 5665124"/>
                      <a:gd name="connsiteY1" fmla="*/ 1804966 h 1925782"/>
                      <a:gd name="connsiteX2" fmla="*/ 2339446 w 5665124"/>
                      <a:gd name="connsiteY2" fmla="*/ 1911078 h 1925782"/>
                      <a:gd name="connsiteX3" fmla="*/ 1085185 w 5665124"/>
                      <a:gd name="connsiteY3" fmla="*/ 205047 h 1925782"/>
                      <a:gd name="connsiteX4" fmla="*/ 3169539 w 5665124"/>
                      <a:gd name="connsiteY4" fmla="*/ 6838 h 1925782"/>
                      <a:gd name="connsiteX5" fmla="*/ 5034210 w 5665124"/>
                      <a:gd name="connsiteY5" fmla="*/ 1568717 h 1925782"/>
                      <a:gd name="connsiteX6" fmla="*/ 5278989 w 5665124"/>
                      <a:gd name="connsiteY6" fmla="*/ 1953610 h 1925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65124" h="1925782" fill="none" extrusionOk="0">
                        <a:moveTo>
                          <a:pt x="5278989" y="1953610"/>
                        </a:moveTo>
                        <a:cubicBezTo>
                          <a:pt x="4904780" y="1849970"/>
                          <a:pt x="4418320" y="1921725"/>
                          <a:pt x="4206282" y="1804966"/>
                        </a:cubicBezTo>
                        <a:cubicBezTo>
                          <a:pt x="3607494" y="1881879"/>
                          <a:pt x="3022385" y="1999511"/>
                          <a:pt x="2339446" y="1911078"/>
                        </a:cubicBezTo>
                        <a:cubicBezTo>
                          <a:pt x="10116" y="1662563"/>
                          <a:pt x="-970394" y="709263"/>
                          <a:pt x="1085185" y="205047"/>
                        </a:cubicBezTo>
                        <a:cubicBezTo>
                          <a:pt x="1673056" y="-86810"/>
                          <a:pt x="2339341" y="-50346"/>
                          <a:pt x="3169539" y="6838"/>
                        </a:cubicBezTo>
                        <a:cubicBezTo>
                          <a:pt x="5321655" y="64746"/>
                          <a:pt x="6543543" y="919522"/>
                          <a:pt x="5034210" y="1568717"/>
                        </a:cubicBezTo>
                        <a:cubicBezTo>
                          <a:pt x="5114420" y="1713779"/>
                          <a:pt x="5162713" y="1768034"/>
                          <a:pt x="5278989" y="1953610"/>
                        </a:cubicBezTo>
                        <a:close/>
                      </a:path>
                      <a:path w="5665124" h="1925782" stroke="0" extrusionOk="0">
                        <a:moveTo>
                          <a:pt x="5278989" y="1953610"/>
                        </a:moveTo>
                        <a:cubicBezTo>
                          <a:pt x="5018220" y="1985801"/>
                          <a:pt x="4692688" y="1792876"/>
                          <a:pt x="4206282" y="1804966"/>
                        </a:cubicBezTo>
                        <a:cubicBezTo>
                          <a:pt x="3536409" y="1922764"/>
                          <a:pt x="2974523" y="1966689"/>
                          <a:pt x="2339446" y="1911078"/>
                        </a:cubicBezTo>
                        <a:cubicBezTo>
                          <a:pt x="-119763" y="1901340"/>
                          <a:pt x="-751128" y="781252"/>
                          <a:pt x="1085185" y="205047"/>
                        </a:cubicBezTo>
                        <a:cubicBezTo>
                          <a:pt x="1665483" y="92133"/>
                          <a:pt x="2350142" y="-11016"/>
                          <a:pt x="3169539" y="6838"/>
                        </a:cubicBezTo>
                        <a:cubicBezTo>
                          <a:pt x="5178839" y="15224"/>
                          <a:pt x="6602498" y="1018008"/>
                          <a:pt x="5034210" y="1568717"/>
                        </a:cubicBezTo>
                        <a:cubicBezTo>
                          <a:pt x="5140015" y="1734077"/>
                          <a:pt x="5210771" y="1904519"/>
                          <a:pt x="5278989" y="19536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今日の活動は、タブレットを使います。まずはタブレットを準備しましょう！</a:t>
            </a:r>
          </a:p>
        </p:txBody>
      </p:sp>
      <p:pic>
        <p:nvPicPr>
          <p:cNvPr id="10" name="図 9" descr="頬づえをつく若い男の子">
            <a:extLst>
              <a:ext uri="{FF2B5EF4-FFF2-40B4-BE49-F238E27FC236}">
                <a16:creationId xmlns:a16="http://schemas.microsoft.com/office/drawing/2014/main" id="{8AE2A52A-F5F5-42E5-A54C-8C637CC1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079" y="3429000"/>
            <a:ext cx="9888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1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6420"/>
            <a:ext cx="6583680" cy="648994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①統計について学ぶ</a:t>
            </a:r>
            <a:endParaRPr 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89962"/>
            <a:ext cx="6583680" cy="1842654"/>
          </a:xfrm>
        </p:spPr>
        <p:txBody>
          <a:bodyPr rtlCol="0">
            <a:normAutofit/>
          </a:bodyPr>
          <a:lstStyle>
            <a:defPPr>
              <a:defRPr lang="ja-JP"/>
            </a:defPPr>
          </a:lstStyle>
          <a:p>
            <a:pPr rtl="0"/>
            <a:r>
              <a:rPr lang="ja-JP" altLang="en-US" b="0" i="0" dirty="0">
                <a:solidFill>
                  <a:srgbClr val="323333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「統計（とうけい）」は「統（す）べて計る」と書きます。まず、注目する集まりや事がらをたくさん集めて、くらべることです。</a:t>
            </a:r>
            <a:endParaRPr lang="en-US" altLang="ja-JP" b="0" i="0" dirty="0">
              <a:solidFill>
                <a:srgbClr val="323333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fld id="{48F63A3B-78C7-47BE-AE5E-E10140E04643}" type="slidenum">
              <a:rPr lang="en-US" altLang="ja-JP" b="1" smtClean="0"/>
              <a:pPr rtl="0"/>
              <a:t>3</a:t>
            </a:fld>
            <a:endParaRPr lang="ja-JP" b="1" dirty="0"/>
          </a:p>
        </p:txBody>
      </p:sp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5D486F35-CC67-443D-89D3-64D4CC52C75A}"/>
              </a:ext>
            </a:extLst>
          </p:cNvPr>
          <p:cNvSpPr/>
          <p:nvPr/>
        </p:nvSpPr>
        <p:spPr>
          <a:xfrm>
            <a:off x="7744690" y="1437301"/>
            <a:ext cx="4447309" cy="2926881"/>
          </a:xfrm>
          <a:prstGeom prst="wedgeEllipseCallout">
            <a:avLst>
              <a:gd name="adj1" fmla="val -67192"/>
              <a:gd name="adj2" fmla="val -13488"/>
            </a:avLst>
          </a:prstGeom>
          <a:ln w="38100"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-396280 w 4430684"/>
                      <a:gd name="connsiteY0" fmla="*/ 1592942 h 2428117"/>
                      <a:gd name="connsiteX1" fmla="*/ 4941 w 4430684"/>
                      <a:gd name="connsiteY1" fmla="*/ 1295101 h 2428117"/>
                      <a:gd name="connsiteX2" fmla="*/ 2103102 w 4430684"/>
                      <a:gd name="connsiteY2" fmla="*/ 1558 h 2428117"/>
                      <a:gd name="connsiteX3" fmla="*/ 4353027 w 4430684"/>
                      <a:gd name="connsiteY3" fmla="*/ 895430 h 2428117"/>
                      <a:gd name="connsiteX4" fmla="*/ 2464434 w 4430684"/>
                      <a:gd name="connsiteY4" fmla="*/ 2420418 h 2428117"/>
                      <a:gd name="connsiteX5" fmla="*/ 221291 w 4430684"/>
                      <a:gd name="connsiteY5" fmla="*/ 1742979 h 2428117"/>
                      <a:gd name="connsiteX6" fmla="*/ -396280 w 4430684"/>
                      <a:gd name="connsiteY6" fmla="*/ 1592942 h 242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0684" h="2428117" fill="none" extrusionOk="0">
                        <a:moveTo>
                          <a:pt x="-396280" y="1592942"/>
                        </a:moveTo>
                        <a:cubicBezTo>
                          <a:pt x="-318499" y="1549814"/>
                          <a:pt x="-155665" y="1465458"/>
                          <a:pt x="4941" y="1295101"/>
                        </a:cubicBezTo>
                        <a:cubicBezTo>
                          <a:pt x="-125098" y="571842"/>
                          <a:pt x="995015" y="183536"/>
                          <a:pt x="2103102" y="1558"/>
                        </a:cubicBezTo>
                        <a:cubicBezTo>
                          <a:pt x="3158687" y="-46572"/>
                          <a:pt x="4006496" y="339194"/>
                          <a:pt x="4353027" y="895430"/>
                        </a:cubicBezTo>
                        <a:cubicBezTo>
                          <a:pt x="4706021" y="1417853"/>
                          <a:pt x="3694111" y="2299204"/>
                          <a:pt x="2464434" y="2420418"/>
                        </a:cubicBezTo>
                        <a:cubicBezTo>
                          <a:pt x="1498602" y="2461482"/>
                          <a:pt x="693449" y="2171585"/>
                          <a:pt x="221291" y="1742979"/>
                        </a:cubicBezTo>
                        <a:cubicBezTo>
                          <a:pt x="80221" y="1672029"/>
                          <a:pt x="-189228" y="1688851"/>
                          <a:pt x="-396280" y="1592942"/>
                        </a:cubicBezTo>
                        <a:close/>
                      </a:path>
                      <a:path w="4430684" h="2428117" stroke="0" extrusionOk="0">
                        <a:moveTo>
                          <a:pt x="-396280" y="1592942"/>
                        </a:moveTo>
                        <a:cubicBezTo>
                          <a:pt x="-334998" y="1537327"/>
                          <a:pt x="-53642" y="1346403"/>
                          <a:pt x="4941" y="1295101"/>
                        </a:cubicBezTo>
                        <a:cubicBezTo>
                          <a:pt x="-174705" y="628661"/>
                          <a:pt x="859675" y="64179"/>
                          <a:pt x="2103102" y="1558"/>
                        </a:cubicBezTo>
                        <a:cubicBezTo>
                          <a:pt x="3124117" y="28080"/>
                          <a:pt x="4173667" y="408515"/>
                          <a:pt x="4353027" y="895430"/>
                        </a:cubicBezTo>
                        <a:cubicBezTo>
                          <a:pt x="4672828" y="1777248"/>
                          <a:pt x="3592144" y="2373689"/>
                          <a:pt x="2464434" y="2420418"/>
                        </a:cubicBezTo>
                        <a:cubicBezTo>
                          <a:pt x="1455324" y="2448234"/>
                          <a:pt x="733869" y="2230303"/>
                          <a:pt x="221291" y="1742979"/>
                        </a:cubicBezTo>
                        <a:cubicBezTo>
                          <a:pt x="15401" y="1676282"/>
                          <a:pt x="-204744" y="1659441"/>
                          <a:pt x="-396280" y="15929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みんなは、いろいろな授業で出会っているよ！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理科の観察や実験、社会の教科書のグラフ、家庭科のグラフなど・・・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9" name="グラフィックス 8" descr="カーソル 単色塗りつぶし">
            <a:extLst>
              <a:ext uri="{FF2B5EF4-FFF2-40B4-BE49-F238E27FC236}">
                <a16:creationId xmlns:a16="http://schemas.microsoft.com/office/drawing/2014/main" id="{DB59E477-9145-4CDB-B431-52E57F928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444292">
            <a:off x="3254825" y="3057955"/>
            <a:ext cx="1082198" cy="10821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4E74C6-FEDA-4D5F-ABCE-A409DC24E34A}"/>
              </a:ext>
            </a:extLst>
          </p:cNvPr>
          <p:cNvSpPr txBox="1"/>
          <p:nvPr/>
        </p:nvSpPr>
        <p:spPr>
          <a:xfrm>
            <a:off x="1035820" y="4071427"/>
            <a:ext cx="6340839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正しい統計を発表することで、どんな変化が起きているのかを調べたり、それを役立てることができます。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統計は、たくさんの情報を集めて整理し、わかりやすくする方法です。これを使うと、みんなが知りたいことをはっきりと理解できるようになります。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14" y="174932"/>
            <a:ext cx="5723586" cy="891868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/>
              <a:t>たと</a:t>
            </a:r>
            <a:r>
              <a:rPr lang="ja-JP" altLang="en-US" b="1" dirty="0"/>
              <a:t>えば・・・</a:t>
            </a:r>
            <a:endParaRPr lang="ja-JP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E5125F5-6CC1-4AA0-8A68-D145A50BE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41" y="1059873"/>
            <a:ext cx="9416404" cy="4345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B7F6C505-6913-476C-A70A-A4B19D45DA53}"/>
              </a:ext>
            </a:extLst>
          </p:cNvPr>
          <p:cNvSpPr txBox="1">
            <a:spLocks/>
          </p:cNvSpPr>
          <p:nvPr/>
        </p:nvSpPr>
        <p:spPr>
          <a:xfrm>
            <a:off x="2146625" y="5486366"/>
            <a:ext cx="7898749" cy="8918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dirty="0"/>
              <a:t>全国の人口はふえている？へっている？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6992A2-3DFF-46B2-9022-73EBC6BA7C2D}"/>
              </a:ext>
            </a:extLst>
          </p:cNvPr>
          <p:cNvSpPr txBox="1"/>
          <p:nvPr/>
        </p:nvSpPr>
        <p:spPr>
          <a:xfrm>
            <a:off x="5126182" y="6435295"/>
            <a:ext cx="7234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引用）総務省　令和２年国勢調査 人口等基本集計 結果の要約より</a:t>
            </a:r>
          </a:p>
        </p:txBody>
      </p:sp>
    </p:spTree>
    <p:extLst>
      <p:ext uri="{BB962C8B-B14F-4D97-AF65-F5344CB8AC3E}">
        <p14:creationId xmlns:p14="http://schemas.microsoft.com/office/powerpoint/2010/main" val="19495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123414"/>
            <a:ext cx="5723586" cy="891868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sz="3200" dirty="0"/>
              <a:t>たと</a:t>
            </a:r>
            <a:r>
              <a:rPr lang="ja-JP" altLang="en-US" sz="3200" b="1" dirty="0"/>
              <a:t>えば・・・</a:t>
            </a:r>
            <a:endParaRPr lang="ja-JP" sz="32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5DD75F-9F26-4FB1-9AB0-5989313FE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687" y="100976"/>
            <a:ext cx="7771549" cy="58449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66F4C78B-285D-4A28-8797-715746064B3D}"/>
              </a:ext>
            </a:extLst>
          </p:cNvPr>
          <p:cNvSpPr txBox="1">
            <a:spLocks/>
          </p:cNvSpPr>
          <p:nvPr/>
        </p:nvSpPr>
        <p:spPr>
          <a:xfrm>
            <a:off x="3941958" y="5824236"/>
            <a:ext cx="7010402" cy="794886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defPPr>
              <a:defRPr lang="ja-JP"/>
            </a:defPPr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ja-JP" sz="3600" b="1" kern="1200" cap="all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ja-JP" altLang="en-US" sz="3200" dirty="0"/>
              <a:t>どこにお金が使われたかな・・・？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639A54-A323-4C1E-B667-0E839BD2074F}"/>
              </a:ext>
            </a:extLst>
          </p:cNvPr>
          <p:cNvSpPr txBox="1"/>
          <p:nvPr/>
        </p:nvSpPr>
        <p:spPr>
          <a:xfrm>
            <a:off x="5999018" y="6488668"/>
            <a:ext cx="619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引用）総務省　</a:t>
            </a:r>
            <a:r>
              <a:rPr lang="zh-TW" altLang="en-US" dirty="0"/>
              <a:t>家計調査報告 －</a:t>
            </a:r>
            <a:r>
              <a:rPr lang="en-US" altLang="zh-TW" dirty="0"/>
              <a:t>2025</a:t>
            </a:r>
            <a:r>
              <a:rPr lang="zh-TW" altLang="en-US" dirty="0"/>
              <a:t>年</a:t>
            </a:r>
            <a:r>
              <a:rPr lang="en-US" altLang="zh-TW" dirty="0"/>
              <a:t>(</a:t>
            </a:r>
            <a:r>
              <a:rPr lang="zh-TW" altLang="en-US" dirty="0"/>
              <a:t>令和７年</a:t>
            </a:r>
            <a:r>
              <a:rPr lang="en-US" altLang="zh-TW" dirty="0"/>
              <a:t>)</a:t>
            </a:r>
            <a:r>
              <a:rPr lang="zh-TW" altLang="en-US" dirty="0"/>
              <a:t>６月分－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536" y="427688"/>
            <a:ext cx="5259554" cy="891446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②データを集めよう</a:t>
            </a:r>
            <a:endParaRPr 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536" y="1625382"/>
            <a:ext cx="10323225" cy="589738"/>
          </a:xfrm>
        </p:spPr>
        <p:txBody>
          <a:bodyPr rtlCol="0">
            <a:normAutofit/>
          </a:bodyPr>
          <a:lstStyle>
            <a:defPPr>
              <a:defRPr lang="ja-JP"/>
            </a:defPPr>
          </a:lstStyle>
          <a:p>
            <a:pPr rtl="0"/>
            <a:r>
              <a:rPr lang="en-US" altLang="ja-JP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Q,</a:t>
            </a:r>
            <a:r>
              <a:rPr lang="ja-JP" altLang="en-US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どんなところからデータ（情報）は集まるのでしょうか？</a:t>
            </a:r>
            <a:endParaRPr lang="ja-JP" sz="28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" name="グラフィックス 9" descr="リサーチ 単色塗りつぶし">
            <a:extLst>
              <a:ext uri="{FF2B5EF4-FFF2-40B4-BE49-F238E27FC236}">
                <a16:creationId xmlns:a16="http://schemas.microsoft.com/office/drawing/2014/main" id="{C6175535-319C-4C93-8847-5721C1DC0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4521" y="2385260"/>
            <a:ext cx="2087479" cy="2087479"/>
          </a:xfrm>
          <a:prstGeom prst="rect">
            <a:avLst/>
          </a:prstGeom>
        </p:spPr>
      </p:pic>
      <p:pic>
        <p:nvPicPr>
          <p:cNvPr id="12" name="グラフィックス 11" descr="ドキュメント 単色塗りつぶし">
            <a:extLst>
              <a:ext uri="{FF2B5EF4-FFF2-40B4-BE49-F238E27FC236}">
                <a16:creationId xmlns:a16="http://schemas.microsoft.com/office/drawing/2014/main" id="{E8D16102-0679-47B8-B8B0-DA949CDF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5234" y="4203297"/>
            <a:ext cx="2544680" cy="2544680"/>
          </a:xfrm>
          <a:prstGeom prst="rect">
            <a:avLst/>
          </a:prstGeom>
        </p:spPr>
      </p:pic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92B6787E-90B0-44E9-BF4E-21C258C601EB}"/>
              </a:ext>
            </a:extLst>
          </p:cNvPr>
          <p:cNvSpPr/>
          <p:nvPr/>
        </p:nvSpPr>
        <p:spPr>
          <a:xfrm>
            <a:off x="1004342" y="2740042"/>
            <a:ext cx="7300209" cy="1217361"/>
          </a:xfrm>
          <a:prstGeom prst="wedgeRoundRectCallout">
            <a:avLst>
              <a:gd name="adj1" fmla="val -22445"/>
              <a:gd name="adj2" fmla="val -9718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班のみんなで話し合ってみましょう！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BCF87A-D370-423A-B2AE-ECF59E6C1DA3}"/>
              </a:ext>
            </a:extLst>
          </p:cNvPr>
          <p:cNvSpPr txBox="1"/>
          <p:nvPr/>
        </p:nvSpPr>
        <p:spPr>
          <a:xfrm>
            <a:off x="1199213" y="4472739"/>
            <a:ext cx="6955436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みんなの意見</a:t>
            </a:r>
            <a:endParaRPr kumimoji="1" lang="en-US" altLang="ja-JP" sz="3200" dirty="0"/>
          </a:p>
          <a:p>
            <a:r>
              <a:rPr kumimoji="1" lang="ja-JP" altLang="en-US" sz="3200" dirty="0"/>
              <a:t>　・インターネット</a:t>
            </a:r>
            <a:endParaRPr kumimoji="1" lang="en-US" altLang="ja-JP" sz="3200" dirty="0"/>
          </a:p>
          <a:p>
            <a:r>
              <a:rPr kumimoji="1" lang="ja-JP" altLang="en-US" sz="3200" dirty="0"/>
              <a:t>　・本（図書室）</a:t>
            </a:r>
            <a:endParaRPr kumimoji="1" lang="en-US" altLang="ja-JP" sz="3200" dirty="0"/>
          </a:p>
          <a:p>
            <a:r>
              <a:rPr kumimoji="1" lang="ja-JP" altLang="en-US" sz="3200" dirty="0"/>
              <a:t>　・人に聞く（先生に聞く）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145" y="141394"/>
            <a:ext cx="7965461" cy="994164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１）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インターネットを使って集める</a:t>
            </a:r>
            <a:endParaRPr 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fld id="{48F63A3B-78C7-47BE-AE5E-E10140E04643}" type="slidenum">
              <a:rPr lang="en-US" altLang="ja-JP" b="1" smtClean="0"/>
              <a:pPr rtl="0"/>
              <a:t>7</a:t>
            </a:fld>
            <a:endParaRPr lang="ja-JP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BF2427-E806-46C8-A4AE-2B1920C99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1" y="1473718"/>
            <a:ext cx="3470375" cy="2318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99E719-47C8-4DAE-B389-49CB881E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73718"/>
            <a:ext cx="5779479" cy="3583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69AF44-8B6B-4D90-86AC-16C6D64B661F}"/>
              </a:ext>
            </a:extLst>
          </p:cNvPr>
          <p:cNvSpPr txBox="1"/>
          <p:nvPr/>
        </p:nvSpPr>
        <p:spPr>
          <a:xfrm>
            <a:off x="199869" y="5456419"/>
            <a:ext cx="1167561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インターネットはたくさんの情報を集めることができます。ただし、すべてが正しい情報とはかぎりません。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十分に注意して、正しい情報を集めましょう。日本の総務省や厚生労働省のホームページでも情報をあつめることができます。生成</a:t>
            </a:r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AI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kumimoji="1" lang="en-US" altLang="ja-JP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chatGPT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など）を使うと正しそうな？情報が出てきますが、その情報が正しいかどうか確かめることが必要です。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0A293B0-E487-43E8-8795-9ABCFC884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85" y="2861924"/>
            <a:ext cx="3990925" cy="21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145" y="141394"/>
            <a:ext cx="7965461" cy="787294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１）</a:t>
            </a:r>
            <a:r>
              <a:rPr lang="ja-JP" altLang="en-US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インターネットを使うときの注意！！</a:t>
            </a:r>
            <a:endParaRPr 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fld id="{48F63A3B-78C7-47BE-AE5E-E10140E04643}" type="slidenum">
              <a:rPr lang="en-US" altLang="ja-JP" b="1" smtClean="0"/>
              <a:pPr rtl="0"/>
              <a:t>8</a:t>
            </a:fld>
            <a:endParaRPr lang="ja-JP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BF2427-E806-46C8-A4AE-2B1920C99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37" y="1346343"/>
            <a:ext cx="4561361" cy="3047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99E719-47C8-4DAE-B389-49CB881E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739" y="1365035"/>
            <a:ext cx="4885159" cy="3029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69AF44-8B6B-4D90-86AC-16C6D64B661F}"/>
              </a:ext>
            </a:extLst>
          </p:cNvPr>
          <p:cNvSpPr txBox="1"/>
          <p:nvPr/>
        </p:nvSpPr>
        <p:spPr>
          <a:xfrm>
            <a:off x="5772848" y="4394099"/>
            <a:ext cx="60960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引用）なるほど統計学園</a:t>
            </a:r>
            <a:r>
              <a:rPr lang="en-US" altLang="ja-JP" dirty="0"/>
              <a:t>https://www.stat.go.jp/naruhodo/index.htm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F5EBB9-A635-4784-B986-5958FC2D3C31}"/>
              </a:ext>
            </a:extLst>
          </p:cNvPr>
          <p:cNvSpPr txBox="1"/>
          <p:nvPr/>
        </p:nvSpPr>
        <p:spPr>
          <a:xfrm>
            <a:off x="732690" y="4394100"/>
            <a:ext cx="456136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引用）総務省統計局</a:t>
            </a:r>
            <a:r>
              <a:rPr lang="en-US" altLang="ja-JP" dirty="0"/>
              <a:t>https://www.stat.go.jp/index.html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720B91-86DB-4220-932E-2C55E2F11DBD}"/>
              </a:ext>
            </a:extLst>
          </p:cNvPr>
          <p:cNvSpPr txBox="1"/>
          <p:nvPr/>
        </p:nvSpPr>
        <p:spPr>
          <a:xfrm>
            <a:off x="2473390" y="5569804"/>
            <a:ext cx="9395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データを集めたホームページのタイトルと</a:t>
            </a:r>
            <a:r>
              <a:rPr lang="en-US" altLang="ja-JP" sz="2400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URL</a:t>
            </a:r>
            <a:r>
              <a:rPr lang="ja-JP" altLang="en-US" sz="2400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を必ずかきましょう。</a:t>
            </a:r>
            <a:endParaRPr lang="en-US" altLang="ja-JP" sz="2400" u="sng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u="sng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正しいデータの場所をしめすことも大切です。</a:t>
            </a:r>
          </a:p>
        </p:txBody>
      </p:sp>
    </p:spTree>
    <p:extLst>
      <p:ext uri="{BB962C8B-B14F-4D97-AF65-F5344CB8AC3E}">
        <p14:creationId xmlns:p14="http://schemas.microsoft.com/office/powerpoint/2010/main" val="3278812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145" y="141394"/>
            <a:ext cx="7965461" cy="994164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２）本を使ってしらべる</a:t>
            </a:r>
            <a:endParaRPr lang="ja-JP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ja-JP"/>
            </a:defPPr>
          </a:lstStyle>
          <a:p>
            <a:pPr rtl="0"/>
            <a:fld id="{48F63A3B-78C7-47BE-AE5E-E10140E04643}" type="slidenum">
              <a:rPr lang="en-US" altLang="ja-JP" b="1" smtClean="0"/>
              <a:pPr rtl="0"/>
              <a:t>9</a:t>
            </a:fld>
            <a:endParaRPr lang="ja-JP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69AF44-8B6B-4D90-86AC-16C6D64B661F}"/>
              </a:ext>
            </a:extLst>
          </p:cNvPr>
          <p:cNvSpPr txBox="1"/>
          <p:nvPr/>
        </p:nvSpPr>
        <p:spPr>
          <a:xfrm>
            <a:off x="5051686" y="1432878"/>
            <a:ext cx="5969606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本を使って調べることもできます。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たくさんの情報が書いてあるので、どの分野を調べるのかはじめに決めておきましょう。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・本の題名（タイトル）</a:t>
            </a:r>
            <a:endParaRPr kumimoji="1"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・書いた人（著者）</a:t>
            </a:r>
            <a:endParaRPr kumimoji="1"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・本が出された年と月、日（出版年）</a:t>
            </a:r>
            <a:endParaRPr kumimoji="1"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は必ず調べたときに一緒にノートに書いておきましょう。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グラフィックス 3" descr="棚の本 単色塗りつぶし">
            <a:extLst>
              <a:ext uri="{FF2B5EF4-FFF2-40B4-BE49-F238E27FC236}">
                <a16:creationId xmlns:a16="http://schemas.microsoft.com/office/drawing/2014/main" id="{530A077E-688C-4167-99E4-E3F01283F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6735" y="4321890"/>
            <a:ext cx="2048930" cy="2048930"/>
          </a:xfrm>
          <a:prstGeom prst="rect">
            <a:avLst/>
          </a:prstGeom>
        </p:spPr>
      </p:pic>
      <p:pic>
        <p:nvPicPr>
          <p:cNvPr id="9" name="グラフィックス 8" descr="本 単色塗りつぶし">
            <a:extLst>
              <a:ext uri="{FF2B5EF4-FFF2-40B4-BE49-F238E27FC236}">
                <a16:creationId xmlns:a16="http://schemas.microsoft.com/office/drawing/2014/main" id="{683CD3D0-01A0-456A-B492-4F9613C52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6145" y="1784858"/>
            <a:ext cx="2190727" cy="219072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C2B4BCE-A631-4040-9479-32857FCC2C33}"/>
              </a:ext>
            </a:extLst>
          </p:cNvPr>
          <p:cNvSpPr txBox="1"/>
          <p:nvPr/>
        </p:nvSpPr>
        <p:spPr>
          <a:xfrm>
            <a:off x="5051686" y="4816094"/>
            <a:ext cx="532150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図書館で調べたい本がみつからないときは、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図書館の先生に聞いてみましょう。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何についてどんなことを調べたいのかを伝えると、一緒に探してもらえます！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4" name="図 13" descr="プレゼンテーションをしているビジネスマン">
            <a:extLst>
              <a:ext uri="{FF2B5EF4-FFF2-40B4-BE49-F238E27FC236}">
                <a16:creationId xmlns:a16="http://schemas.microsoft.com/office/drawing/2014/main" id="{C810405C-DD7F-4A53-BFFE-FC668C5F5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8400" y="4524736"/>
            <a:ext cx="1828799" cy="32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3748"/>
      </p:ext>
    </p:extLst>
  </p:cSld>
  <p:clrMapOvr>
    <a:masterClrMapping/>
  </p:clrMapOvr>
</p:sld>
</file>

<file path=ppt/theme/theme1.xml><?xml version="1.0" encoding="utf-8"?>
<a:theme xmlns:a="http://schemas.openxmlformats.org/drawingml/2006/main" name="カスタム​​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Meiryo UI "/>
        <a:ea typeface=""/>
        <a:cs typeface="Meiryo UI "/>
      </a:majorFont>
      <a:minorFont>
        <a:latin typeface="Meiryo UI "/>
        <a:ea typeface=""/>
        <a:cs typeface="Meiryo UI 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893088_TF78438558_Win32" id="{B1BE5F25-8936-448A-9ABA-83FBDC3B0D34}" vid="{CFDFD86F-D6B1-429A-8934-98C5387741A7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eiryo UI " panose="020F0302020204030204"/>
        <a:ea typeface=""/>
        <a:cs typeface="Meiryo UI 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eiryo UI " panose="020F0502020204030204"/>
        <a:ea typeface=""/>
        <a:cs typeface="Meiryo UI 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eiryo UI " panose="020F0302020204030204"/>
        <a:ea typeface=""/>
        <a:cs typeface="Meiryo UI 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eiryo UI " panose="020F0502020204030204"/>
        <a:ea typeface=""/>
        <a:cs typeface="Meiryo UI 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{4C886B43-AB61-4D4A-A800-44C119E79C05}tf78438558_win32</Template>
  <TotalTime>0</TotalTime>
  <Words>1400</Words>
  <Application>Microsoft Office PowerPoint</Application>
  <PresentationFormat>ワイド画面</PresentationFormat>
  <Paragraphs>137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HGP創英角ﾎﾟｯﾌﾟ体</vt:lpstr>
      <vt:lpstr>HG丸ｺﾞｼｯｸM-PRO</vt:lpstr>
      <vt:lpstr>Meiryo UI</vt:lpstr>
      <vt:lpstr>Meiryo UI </vt:lpstr>
      <vt:lpstr>Arial</vt:lpstr>
      <vt:lpstr>カスタム​​</vt:lpstr>
      <vt:lpstr>データをあつめる！グラフをつくる！　 ～小学校高学年向け教材～</vt:lpstr>
      <vt:lpstr>本時の活動</vt:lpstr>
      <vt:lpstr>①統計について学ぶ</vt:lpstr>
      <vt:lpstr>たとえば・・・</vt:lpstr>
      <vt:lpstr>たとえば・・・</vt:lpstr>
      <vt:lpstr>②データを集めよう</vt:lpstr>
      <vt:lpstr>１）インターネットを使って集める</vt:lpstr>
      <vt:lpstr>１）インターネットを使うときの注意！！</vt:lpstr>
      <vt:lpstr>２）本を使ってしらべる</vt:lpstr>
      <vt:lpstr>３）人にたずねる（インタビューをする）</vt:lpstr>
      <vt:lpstr>③グラフをつくろう</vt:lpstr>
      <vt:lpstr>グラフを書く時のポイント！</vt:lpstr>
      <vt:lpstr>統計フリーソフトを使おう！</vt:lpstr>
      <vt:lpstr>PowerPoint プレゼンテーション</vt:lpstr>
      <vt:lpstr>参考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2025-10-17T03:09:54Z</dcterms:created>
  <dcterms:modified xsi:type="dcterms:W3CDTF">2025-10-20T01:03:41Z</dcterms:modified>
</cp:coreProperties>
</file>