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66" r:id="rId4"/>
    <p:sldId id="259" r:id="rId5"/>
    <p:sldId id="258" r:id="rId6"/>
    <p:sldId id="267" r:id="rId7"/>
    <p:sldId id="268" r:id="rId8"/>
    <p:sldId id="262" r:id="rId9"/>
    <p:sldId id="265" r:id="rId10"/>
    <p:sldId id="263" r:id="rId11"/>
    <p:sldId id="264" r:id="rId12"/>
    <p:sldId id="261" r:id="rId13"/>
  </p:sldIdLst>
  <p:sldSz cx="12192000" cy="68580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8E78E60-4B2C-4C1C-9E04-114381F7FA63}">
          <p14:sldIdLst>
            <p14:sldId id="256"/>
          </p14:sldIdLst>
        </p14:section>
        <p14:section name="タイトルなしのセクション" id="{7F95887E-9738-4488-82B4-A2461426B289}">
          <p14:sldIdLst>
            <p14:sldId id="257"/>
            <p14:sldId id="266"/>
            <p14:sldId id="259"/>
            <p14:sldId id="258"/>
            <p14:sldId id="267"/>
            <p14:sldId id="268"/>
            <p14:sldId id="262"/>
            <p14:sldId id="265"/>
            <p14:sldId id="263"/>
            <p14:sldId id="264"/>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00"/>
    <a:srgbClr val="C13B0B"/>
    <a:srgbClr val="CC0066"/>
    <a:srgbClr val="FFFFCC"/>
    <a:srgbClr val="FFCCFF"/>
    <a:srgbClr val="CCFF66"/>
    <a:srgbClr val="66FFFF"/>
    <a:srgbClr val="99FF99"/>
    <a:srgbClr val="FAFF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209054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20186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422854"/>
            <a:ext cx="2743196" cy="365125"/>
          </a:xfrm>
        </p:spPr>
        <p:txBody>
          <a:body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a:xfrm>
            <a:off x="3776135" y="6422854"/>
            <a:ext cx="4279669" cy="365125"/>
          </a:xfrm>
        </p:spPr>
        <p:txBody>
          <a:bodyPr/>
          <a:lstStyle/>
          <a:p>
            <a:endParaRPr kumimoji="1" lang="ja-JP" altLang="en-US"/>
          </a:p>
        </p:txBody>
      </p:sp>
      <p:sp>
        <p:nvSpPr>
          <p:cNvPr id="6" name="Slide Number Placeholder 5"/>
          <p:cNvSpPr>
            <a:spLocks noGrp="1"/>
          </p:cNvSpPr>
          <p:nvPr>
            <p:ph type="sldNum" sz="quarter" idx="12"/>
          </p:nvPr>
        </p:nvSpPr>
        <p:spPr>
          <a:xfrm>
            <a:off x="8073048" y="6422854"/>
            <a:ext cx="879759" cy="365125"/>
          </a:xfrm>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126680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91015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213118706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836766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165032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162215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342259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71603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2D5423-CFE3-40A1-91D1-639FC01C4F4F}"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379456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842D5423-CFE3-40A1-91D1-639FC01C4F4F}" type="datetimeFigureOut">
              <a:rPr kumimoji="1" lang="ja-JP" altLang="en-US" smtClean="0"/>
              <a:t>2024/10/22</a:t>
            </a:fld>
            <a:endParaRPr kumimoji="1" lang="ja-JP" alt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1AC416ED-6661-491E-A65A-04C3EC79E2F0}" type="slidenum">
              <a:rPr kumimoji="1" lang="ja-JP" altLang="en-US" smtClean="0"/>
              <a:t>‹#›</a:t>
            </a:fld>
            <a:endParaRPr kumimoji="1" lang="ja-JP" altLang="en-US"/>
          </a:p>
        </p:txBody>
      </p:sp>
    </p:spTree>
    <p:extLst>
      <p:ext uri="{BB962C8B-B14F-4D97-AF65-F5344CB8AC3E}">
        <p14:creationId xmlns:p14="http://schemas.microsoft.com/office/powerpoint/2010/main" val="22411828"/>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jstatmap.e-stat.go.jp/trialstart.htm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bloomberg.co.jp/quote/USDJPY%3ACUR"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dashboard.e-stat.go.jp/" TargetMode="External"/><Relationship Id="rId2" Type="http://schemas.openxmlformats.org/officeDocument/2006/relationships/hyperlink" Target="https://www.stat.go.jp/"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101499-700D-411E-9CC4-45423236DD1A}"/>
              </a:ext>
            </a:extLst>
          </p:cNvPr>
          <p:cNvSpPr>
            <a:spLocks noGrp="1"/>
          </p:cNvSpPr>
          <p:nvPr>
            <p:ph type="ctrTitle"/>
          </p:nvPr>
        </p:nvSpPr>
        <p:spPr/>
        <p:txBody>
          <a:bodyPr/>
          <a:lstStyle/>
          <a:p>
            <a:r>
              <a:rPr kumimoji="1" lang="ja-JP" altLang="en-US" dirty="0"/>
              <a:t>データを読み取る、</a:t>
            </a:r>
            <a:br>
              <a:rPr kumimoji="1" lang="en-US" altLang="ja-JP" dirty="0"/>
            </a:br>
            <a:r>
              <a:rPr kumimoji="1" lang="ja-JP" altLang="en-US" dirty="0"/>
              <a:t>データで探る</a:t>
            </a:r>
          </a:p>
        </p:txBody>
      </p:sp>
      <p:sp>
        <p:nvSpPr>
          <p:cNvPr id="3" name="字幕 2">
            <a:extLst>
              <a:ext uri="{FF2B5EF4-FFF2-40B4-BE49-F238E27FC236}">
                <a16:creationId xmlns:a16="http://schemas.microsoft.com/office/drawing/2014/main" id="{32145435-0E13-45E0-98AD-6C48F0AC4817}"/>
              </a:ext>
            </a:extLst>
          </p:cNvPr>
          <p:cNvSpPr>
            <a:spLocks noGrp="1"/>
          </p:cNvSpPr>
          <p:nvPr>
            <p:ph type="subTitle" idx="1"/>
          </p:nvPr>
        </p:nvSpPr>
        <p:spPr>
          <a:xfrm>
            <a:off x="1524000" y="3996251"/>
            <a:ext cx="9144000" cy="721524"/>
          </a:xfrm>
        </p:spPr>
        <p:txBody>
          <a:bodyPr/>
          <a:lstStyle/>
          <a:p>
            <a:r>
              <a:rPr kumimoji="1" lang="ja-JP" altLang="en-US" dirty="0"/>
              <a:t>～日常にあふれる「データ」からわかることって何だろう？ ～</a:t>
            </a:r>
          </a:p>
        </p:txBody>
      </p:sp>
      <p:sp>
        <p:nvSpPr>
          <p:cNvPr id="4" name="正方形/長方形 3">
            <a:extLst>
              <a:ext uri="{FF2B5EF4-FFF2-40B4-BE49-F238E27FC236}">
                <a16:creationId xmlns:a16="http://schemas.microsoft.com/office/drawing/2014/main" id="{052E2BE9-F850-43ED-B836-CB8978F1C0CC}"/>
              </a:ext>
            </a:extLst>
          </p:cNvPr>
          <p:cNvSpPr/>
          <p:nvPr/>
        </p:nvSpPr>
        <p:spPr>
          <a:xfrm>
            <a:off x="2199860" y="4717775"/>
            <a:ext cx="7792279" cy="1754326"/>
          </a:xfrm>
          <a:prstGeom prst="rect">
            <a:avLst/>
          </a:prstGeom>
        </p:spPr>
        <p:txBody>
          <a:bodyPr wrap="square">
            <a:spAutoFit/>
          </a:bodyPr>
          <a:lstStyle/>
          <a:p>
            <a:pPr lvl="0" algn="ctr"/>
            <a:r>
              <a:rPr lang="ja-JP" altLang="en-US" sz="5400" b="1" dirty="0">
                <a:ln/>
              </a:rPr>
              <a:t>太子町立磯長小学校</a:t>
            </a:r>
            <a:endParaRPr lang="en-US" altLang="ja-JP" sz="5400" b="1" dirty="0">
              <a:ln/>
            </a:endParaRPr>
          </a:p>
          <a:p>
            <a:pPr lvl="0" algn="ctr"/>
            <a:r>
              <a:rPr lang="ja-JP" altLang="en-US" sz="5400" b="1" dirty="0">
                <a:ln/>
              </a:rPr>
              <a:t>永田　忍</a:t>
            </a:r>
          </a:p>
        </p:txBody>
      </p:sp>
      <p:sp>
        <p:nvSpPr>
          <p:cNvPr id="5" name="正方形/長方形 4">
            <a:extLst>
              <a:ext uri="{FF2B5EF4-FFF2-40B4-BE49-F238E27FC236}">
                <a16:creationId xmlns:a16="http://schemas.microsoft.com/office/drawing/2014/main" id="{FC19FF52-EB73-4769-AE72-40462E2E3131}"/>
              </a:ext>
            </a:extLst>
          </p:cNvPr>
          <p:cNvSpPr/>
          <p:nvPr/>
        </p:nvSpPr>
        <p:spPr>
          <a:xfrm>
            <a:off x="-2164" y="1405492"/>
            <a:ext cx="6712198" cy="400110"/>
          </a:xfrm>
          <a:prstGeom prst="rect">
            <a:avLst/>
          </a:prstGeom>
        </p:spPr>
        <p:txBody>
          <a:bodyPr wrap="square">
            <a:spAutoFit/>
          </a:bodyPr>
          <a:lstStyle/>
          <a:p>
            <a:pPr lvl="0" algn="ctr"/>
            <a:r>
              <a:rPr lang="ja-JP" altLang="en-US" sz="2000" b="1" dirty="0">
                <a:ln/>
                <a:solidFill>
                  <a:srgbClr val="FFFF00"/>
                </a:solidFill>
              </a:rPr>
              <a:t>令和</a:t>
            </a:r>
            <a:r>
              <a:rPr lang="en-US" altLang="ja-JP" sz="2000" b="1" dirty="0">
                <a:ln/>
                <a:solidFill>
                  <a:srgbClr val="FFFF00"/>
                </a:solidFill>
              </a:rPr>
              <a:t>6</a:t>
            </a:r>
            <a:r>
              <a:rPr lang="ja-JP" altLang="en-US" sz="2000" b="1" dirty="0">
                <a:ln/>
                <a:solidFill>
                  <a:srgbClr val="FFFF00"/>
                </a:solidFill>
              </a:rPr>
              <a:t>年度　統計指導者講習会（中央研修）</a:t>
            </a:r>
          </a:p>
        </p:txBody>
      </p:sp>
    </p:spTree>
    <p:extLst>
      <p:ext uri="{BB962C8B-B14F-4D97-AF65-F5344CB8AC3E}">
        <p14:creationId xmlns:p14="http://schemas.microsoft.com/office/powerpoint/2010/main" val="431731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lang="ja-JP" altLang="en-US" dirty="0"/>
              <a:t>統計ダッシュボードができることは？</a:t>
            </a:r>
            <a:endParaRPr kumimoji="1" lang="ja-JP" altLang="en-US" dirty="0"/>
          </a:p>
        </p:txBody>
      </p:sp>
      <p:sp>
        <p:nvSpPr>
          <p:cNvPr id="3" name="テキスト ボックス 2">
            <a:extLst>
              <a:ext uri="{FF2B5EF4-FFF2-40B4-BE49-F238E27FC236}">
                <a16:creationId xmlns:a16="http://schemas.microsoft.com/office/drawing/2014/main" id="{F4F52A9B-6E7C-4E0C-B4AD-F264FA106339}"/>
              </a:ext>
            </a:extLst>
          </p:cNvPr>
          <p:cNvSpPr txBox="1"/>
          <p:nvPr/>
        </p:nvSpPr>
        <p:spPr>
          <a:xfrm>
            <a:off x="331304" y="2133600"/>
            <a:ext cx="10443885" cy="1077218"/>
          </a:xfrm>
          <a:prstGeom prst="rect">
            <a:avLst/>
          </a:prstGeom>
          <a:noFill/>
        </p:spPr>
        <p:txBody>
          <a:bodyPr wrap="none" rtlCol="0">
            <a:spAutoFit/>
          </a:bodyPr>
          <a:lstStyle/>
          <a:p>
            <a:r>
              <a:rPr kumimoji="1" lang="ja-JP" altLang="en-US" sz="3200" dirty="0"/>
              <a:t>・主要な統計データが地域（都道府県、市区町村）別に</a:t>
            </a:r>
            <a:endParaRPr kumimoji="1" lang="en-US" altLang="ja-JP" sz="3200" dirty="0"/>
          </a:p>
          <a:p>
            <a:r>
              <a:rPr kumimoji="1" lang="ja-JP" altLang="en-US" sz="3200" dirty="0"/>
              <a:t>　整理されている</a:t>
            </a:r>
          </a:p>
        </p:txBody>
      </p:sp>
      <p:sp>
        <p:nvSpPr>
          <p:cNvPr id="4" name="テキスト ボックス 3">
            <a:extLst>
              <a:ext uri="{FF2B5EF4-FFF2-40B4-BE49-F238E27FC236}">
                <a16:creationId xmlns:a16="http://schemas.microsoft.com/office/drawing/2014/main" id="{B3823E22-1BD3-4D2E-BD4C-FE662BD96854}"/>
              </a:ext>
            </a:extLst>
          </p:cNvPr>
          <p:cNvSpPr txBox="1"/>
          <p:nvPr/>
        </p:nvSpPr>
        <p:spPr>
          <a:xfrm>
            <a:off x="331304" y="3429000"/>
            <a:ext cx="7571303" cy="1077218"/>
          </a:xfrm>
          <a:prstGeom prst="rect">
            <a:avLst/>
          </a:prstGeom>
          <a:noFill/>
        </p:spPr>
        <p:txBody>
          <a:bodyPr wrap="none" rtlCol="0">
            <a:spAutoFit/>
          </a:bodyPr>
          <a:lstStyle/>
          <a:p>
            <a:r>
              <a:rPr kumimoji="1" lang="ja-JP" altLang="en-US" sz="3200" dirty="0"/>
              <a:t>・各項目でのランキング表示やデータが</a:t>
            </a:r>
            <a:endParaRPr kumimoji="1" lang="en-US" altLang="ja-JP" sz="3200" dirty="0"/>
          </a:p>
          <a:p>
            <a:r>
              <a:rPr kumimoji="1" lang="ja-JP" altLang="en-US" sz="3200" dirty="0"/>
              <a:t>　似ている地域の比較ができる</a:t>
            </a:r>
            <a:endParaRPr kumimoji="1" lang="en-US" altLang="ja-JP" sz="3200" dirty="0"/>
          </a:p>
        </p:txBody>
      </p:sp>
      <p:sp>
        <p:nvSpPr>
          <p:cNvPr id="5" name="正方形/長方形 4">
            <a:extLst>
              <a:ext uri="{FF2B5EF4-FFF2-40B4-BE49-F238E27FC236}">
                <a16:creationId xmlns:a16="http://schemas.microsoft.com/office/drawing/2014/main" id="{A50726CC-3251-413A-8FDF-C3987341A3B1}"/>
              </a:ext>
            </a:extLst>
          </p:cNvPr>
          <p:cNvSpPr/>
          <p:nvPr/>
        </p:nvSpPr>
        <p:spPr>
          <a:xfrm>
            <a:off x="784851" y="4724400"/>
            <a:ext cx="10620215" cy="1754326"/>
          </a:xfrm>
          <a:prstGeom prst="rect">
            <a:avLst/>
          </a:prstGeom>
          <a:noFill/>
        </p:spPr>
        <p:txBody>
          <a:bodyPr wrap="none" lIns="91440" tIns="45720" rIns="91440" bIns="45720">
            <a:spAutoFit/>
          </a:bodyPr>
          <a:lstStyle/>
          <a:p>
            <a:pPr algn="ctr"/>
            <a:r>
              <a:rPr lang="ja-JP" altLang="en-US" sz="5400" dirty="0">
                <a:ln w="0"/>
                <a:solidFill>
                  <a:srgbClr val="FFFF00"/>
                </a:solidFill>
                <a:effectLst>
                  <a:outerShdw blurRad="38100" dist="19050" dir="2700000" algn="tl" rotWithShape="0">
                    <a:schemeClr val="dk1">
                      <a:alpha val="40000"/>
                    </a:schemeClr>
                  </a:outerShdw>
                </a:effectLst>
              </a:rPr>
              <a:t>様々な角度から</a:t>
            </a:r>
            <a:endParaRPr lang="en-US" altLang="ja-JP" sz="5400" dirty="0">
              <a:ln w="0"/>
              <a:solidFill>
                <a:srgbClr val="FFFF00"/>
              </a:solidFill>
              <a:effectLst>
                <a:outerShdw blurRad="38100" dist="19050" dir="2700000" algn="tl" rotWithShape="0">
                  <a:schemeClr val="dk1">
                    <a:alpha val="40000"/>
                  </a:schemeClr>
                </a:outerShdw>
              </a:effectLst>
            </a:endParaRPr>
          </a:p>
          <a:p>
            <a:pPr algn="ctr"/>
            <a:r>
              <a:rPr lang="ja-JP" altLang="en-US" sz="5400" dirty="0">
                <a:ln w="0"/>
                <a:solidFill>
                  <a:srgbClr val="FFFF00"/>
                </a:solidFill>
                <a:effectLst>
                  <a:outerShdw blurRad="38100" dist="19050" dir="2700000" algn="tl" rotWithShape="0">
                    <a:schemeClr val="dk1">
                      <a:alpha val="40000"/>
                    </a:schemeClr>
                  </a:outerShdw>
                </a:effectLst>
              </a:rPr>
              <a:t>都道府県・市区町村の姿がわかる</a:t>
            </a:r>
          </a:p>
        </p:txBody>
      </p:sp>
      <p:sp>
        <p:nvSpPr>
          <p:cNvPr id="6" name="四角形: 角を丸くする 5">
            <a:extLst>
              <a:ext uri="{FF2B5EF4-FFF2-40B4-BE49-F238E27FC236}">
                <a16:creationId xmlns:a16="http://schemas.microsoft.com/office/drawing/2014/main" id="{83153277-3F4B-4F45-8582-9D6AFACE7A9D}"/>
              </a:ext>
            </a:extLst>
          </p:cNvPr>
          <p:cNvSpPr/>
          <p:nvPr/>
        </p:nvSpPr>
        <p:spPr>
          <a:xfrm>
            <a:off x="8640417" y="2963890"/>
            <a:ext cx="2888974" cy="150876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2060"/>
                </a:solidFill>
              </a:rPr>
              <a:t>簡単な操作で、</a:t>
            </a:r>
            <a:endParaRPr kumimoji="1" lang="en-US" altLang="ja-JP" dirty="0">
              <a:solidFill>
                <a:srgbClr val="002060"/>
              </a:solidFill>
            </a:endParaRPr>
          </a:p>
          <a:p>
            <a:pPr algn="ctr"/>
            <a:r>
              <a:rPr kumimoji="1" lang="ja-JP" altLang="en-US" dirty="0">
                <a:solidFill>
                  <a:srgbClr val="002060"/>
                </a:solidFill>
              </a:rPr>
              <a:t>グラフなどに加工して、視覚的にわかりやすく</a:t>
            </a:r>
            <a:endParaRPr kumimoji="1" lang="en-US" altLang="ja-JP" dirty="0">
              <a:solidFill>
                <a:srgbClr val="002060"/>
              </a:solidFill>
            </a:endParaRPr>
          </a:p>
          <a:p>
            <a:pPr algn="ctr"/>
            <a:r>
              <a:rPr kumimoji="1" lang="ja-JP" altLang="en-US" dirty="0">
                <a:solidFill>
                  <a:srgbClr val="002060"/>
                </a:solidFill>
              </a:rPr>
              <a:t>表示</a:t>
            </a:r>
          </a:p>
        </p:txBody>
      </p:sp>
    </p:spTree>
    <p:extLst>
      <p:ext uri="{BB962C8B-B14F-4D97-AF65-F5344CB8AC3E}">
        <p14:creationId xmlns:p14="http://schemas.microsoft.com/office/powerpoint/2010/main" val="169989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kumimoji="1" lang="ja-JP" altLang="en-US" dirty="0"/>
              <a:t>便利なツール　その３</a:t>
            </a:r>
          </a:p>
        </p:txBody>
      </p:sp>
      <p:sp>
        <p:nvSpPr>
          <p:cNvPr id="3" name="テキスト ボックス 2">
            <a:extLst>
              <a:ext uri="{FF2B5EF4-FFF2-40B4-BE49-F238E27FC236}">
                <a16:creationId xmlns:a16="http://schemas.microsoft.com/office/drawing/2014/main" id="{F4F52A9B-6E7C-4E0C-B4AD-F264FA106339}"/>
              </a:ext>
            </a:extLst>
          </p:cNvPr>
          <p:cNvSpPr txBox="1"/>
          <p:nvPr/>
        </p:nvSpPr>
        <p:spPr>
          <a:xfrm>
            <a:off x="861391" y="2133600"/>
            <a:ext cx="2096215" cy="584775"/>
          </a:xfrm>
          <a:prstGeom prst="rect">
            <a:avLst/>
          </a:prstGeom>
          <a:noFill/>
        </p:spPr>
        <p:txBody>
          <a:bodyPr wrap="none" rtlCol="0">
            <a:spAutoFit/>
          </a:bodyPr>
          <a:lstStyle/>
          <a:p>
            <a:r>
              <a:rPr kumimoji="1" lang="en-US" altLang="ja-JP" sz="3200" dirty="0" err="1"/>
              <a:t>jSTAT</a:t>
            </a:r>
            <a:r>
              <a:rPr kumimoji="1" lang="en-US" altLang="ja-JP" sz="3200" dirty="0"/>
              <a:t> MAP</a:t>
            </a:r>
            <a:endParaRPr kumimoji="1" lang="ja-JP" altLang="en-US" sz="3200" dirty="0"/>
          </a:p>
        </p:txBody>
      </p:sp>
      <p:sp>
        <p:nvSpPr>
          <p:cNvPr id="4" name="テキスト ボックス 3">
            <a:extLst>
              <a:ext uri="{FF2B5EF4-FFF2-40B4-BE49-F238E27FC236}">
                <a16:creationId xmlns:a16="http://schemas.microsoft.com/office/drawing/2014/main" id="{B3823E22-1BD3-4D2E-BD4C-FE662BD96854}"/>
              </a:ext>
            </a:extLst>
          </p:cNvPr>
          <p:cNvSpPr txBox="1"/>
          <p:nvPr/>
        </p:nvSpPr>
        <p:spPr>
          <a:xfrm>
            <a:off x="2681025" y="2870184"/>
            <a:ext cx="6133795" cy="1077218"/>
          </a:xfrm>
          <a:prstGeom prst="rect">
            <a:avLst/>
          </a:prstGeom>
          <a:noFill/>
        </p:spPr>
        <p:txBody>
          <a:bodyPr wrap="none" rtlCol="0">
            <a:spAutoFit/>
          </a:bodyPr>
          <a:lstStyle/>
          <a:p>
            <a:r>
              <a:rPr kumimoji="1" lang="ja-JP" altLang="en-US" sz="3200" dirty="0"/>
              <a:t>地図で見る統計</a:t>
            </a:r>
            <a:r>
              <a:rPr kumimoji="1" lang="en-US" altLang="ja-JP" sz="3200" dirty="0"/>
              <a:t>(</a:t>
            </a:r>
            <a:r>
              <a:rPr kumimoji="1" lang="en-US" altLang="ja-JP" sz="3200" dirty="0" err="1"/>
              <a:t>jSTAT</a:t>
            </a:r>
            <a:r>
              <a:rPr kumimoji="1" lang="en-US" altLang="ja-JP" sz="3200" dirty="0"/>
              <a:t> MAP)</a:t>
            </a:r>
          </a:p>
          <a:p>
            <a:r>
              <a:rPr kumimoji="1" lang="en-US" altLang="ja-JP" sz="3200" dirty="0"/>
              <a:t> (</a:t>
            </a:r>
            <a:r>
              <a:rPr kumimoji="1" lang="en-US" altLang="ja-JP" sz="3200" dirty="0">
                <a:solidFill>
                  <a:srgbClr val="002060"/>
                </a:solidFill>
                <a:hlinkClick r:id="rId2">
                  <a:extLst>
                    <a:ext uri="{A12FA001-AC4F-418D-AE19-62706E023703}">
                      <ahyp:hlinkClr xmlns:ahyp="http://schemas.microsoft.com/office/drawing/2018/hyperlinkcolor" val="tx"/>
                    </a:ext>
                  </a:extLst>
                </a:hlinkClick>
              </a:rPr>
              <a:t>https://jstatmap.e-stat.go.jp</a:t>
            </a:r>
            <a:r>
              <a:rPr kumimoji="1" lang="en-US" altLang="ja-JP" sz="3200" dirty="0"/>
              <a:t>)</a:t>
            </a:r>
            <a:r>
              <a:rPr kumimoji="1" lang="ja-JP" altLang="en-US" sz="3200" dirty="0"/>
              <a:t>から</a:t>
            </a:r>
            <a:endParaRPr kumimoji="1" lang="en-US" altLang="ja-JP" sz="3200" dirty="0"/>
          </a:p>
        </p:txBody>
      </p:sp>
      <p:sp>
        <p:nvSpPr>
          <p:cNvPr id="5" name="正方形/長方形 4">
            <a:extLst>
              <a:ext uri="{FF2B5EF4-FFF2-40B4-BE49-F238E27FC236}">
                <a16:creationId xmlns:a16="http://schemas.microsoft.com/office/drawing/2014/main" id="{8B80FA6F-31BC-4B45-9BE4-7386D894356F}"/>
              </a:ext>
            </a:extLst>
          </p:cNvPr>
          <p:cNvSpPr/>
          <p:nvPr/>
        </p:nvSpPr>
        <p:spPr>
          <a:xfrm>
            <a:off x="861391" y="4334232"/>
            <a:ext cx="10270436" cy="2523768"/>
          </a:xfrm>
          <a:prstGeom prst="rect">
            <a:avLst/>
          </a:prstGeom>
        </p:spPr>
        <p:txBody>
          <a:bodyPr wrap="square">
            <a:spAutoFit/>
          </a:bodyPr>
          <a:lstStyle/>
          <a:p>
            <a:r>
              <a:rPr lang="ja-JP" altLang="en-US" sz="2800" dirty="0">
                <a:ln w="0"/>
                <a:solidFill>
                  <a:srgbClr val="FFFF00"/>
                </a:solidFill>
                <a:effectLst>
                  <a:outerShdw blurRad="38100" dist="19050" dir="2700000" algn="tl" rotWithShape="0">
                    <a:schemeClr val="dk1">
                      <a:alpha val="40000"/>
                    </a:schemeClr>
                  </a:outerShdw>
                </a:effectLst>
              </a:rPr>
              <a:t>・地図をベースに様々なデータを重ねて表示することができる</a:t>
            </a:r>
            <a:endParaRPr lang="en-US" altLang="ja-JP" sz="2800" dirty="0">
              <a:ln w="0"/>
              <a:solidFill>
                <a:srgbClr val="FFFF00"/>
              </a:solidFill>
              <a:effectLst>
                <a:outerShdw blurRad="38100" dist="19050" dir="2700000" algn="tl" rotWithShape="0">
                  <a:schemeClr val="dk1">
                    <a:alpha val="40000"/>
                  </a:schemeClr>
                </a:outerShdw>
              </a:effectLst>
            </a:endParaRPr>
          </a:p>
          <a:p>
            <a:r>
              <a:rPr lang="ja-JP" altLang="en-US" sz="2800" dirty="0">
                <a:ln w="0"/>
                <a:solidFill>
                  <a:srgbClr val="FFFF00"/>
                </a:solidFill>
                <a:effectLst>
                  <a:outerShdw blurRad="38100" dist="19050" dir="2700000" algn="tl" rotWithShape="0">
                    <a:schemeClr val="dk1">
                      <a:alpha val="40000"/>
                    </a:schemeClr>
                  </a:outerShdw>
                </a:effectLst>
              </a:rPr>
              <a:t>・統計データやユーザーが保有するデータを、色分け地図、</a:t>
            </a:r>
            <a:endParaRPr lang="en-US" altLang="ja-JP" sz="2800" dirty="0">
              <a:ln w="0"/>
              <a:solidFill>
                <a:srgbClr val="FFFF00"/>
              </a:solidFill>
              <a:effectLst>
                <a:outerShdw blurRad="38100" dist="19050" dir="2700000" algn="tl" rotWithShape="0">
                  <a:schemeClr val="dk1">
                    <a:alpha val="40000"/>
                  </a:schemeClr>
                </a:outerShdw>
              </a:effectLst>
            </a:endParaRPr>
          </a:p>
          <a:p>
            <a:r>
              <a:rPr lang="ja-JP" altLang="en-US" sz="2800" dirty="0">
                <a:ln w="0"/>
                <a:solidFill>
                  <a:srgbClr val="FFFF00"/>
                </a:solidFill>
                <a:effectLst>
                  <a:outerShdw blurRad="38100" dist="19050" dir="2700000" algn="tl" rotWithShape="0">
                    <a:schemeClr val="dk1">
                      <a:alpha val="40000"/>
                    </a:schemeClr>
                  </a:outerShdw>
                </a:effectLst>
              </a:rPr>
              <a:t>　グラフ等で重ねて表示することができる</a:t>
            </a:r>
            <a:endParaRPr lang="en-US" altLang="ja-JP" sz="2800" dirty="0">
              <a:ln w="0"/>
              <a:solidFill>
                <a:srgbClr val="FFFF00"/>
              </a:solidFill>
              <a:effectLst>
                <a:outerShdw blurRad="38100" dist="19050" dir="2700000" algn="tl" rotWithShape="0">
                  <a:schemeClr val="dk1">
                    <a:alpha val="40000"/>
                  </a:schemeClr>
                </a:outerShdw>
              </a:effectLst>
            </a:endParaRPr>
          </a:p>
          <a:p>
            <a:r>
              <a:rPr lang="ja-JP" altLang="en-US" sz="2800" dirty="0">
                <a:ln w="0"/>
                <a:solidFill>
                  <a:srgbClr val="FFFF00"/>
                </a:solidFill>
                <a:effectLst>
                  <a:outerShdw blurRad="38100" dist="19050" dir="2700000" algn="tl" rotWithShape="0">
                    <a:schemeClr val="dk1">
                      <a:alpha val="40000"/>
                    </a:schemeClr>
                  </a:outerShdw>
                </a:effectLst>
              </a:rPr>
              <a:t>・複数の場所を比較して表示することができる（同じ場所でも</a:t>
            </a:r>
            <a:endParaRPr lang="en-US" altLang="ja-JP" sz="2800" dirty="0">
              <a:ln w="0"/>
              <a:solidFill>
                <a:srgbClr val="FFFF00"/>
              </a:solidFill>
              <a:effectLst>
                <a:outerShdw blurRad="38100" dist="19050" dir="2700000" algn="tl" rotWithShape="0">
                  <a:schemeClr val="dk1">
                    <a:alpha val="40000"/>
                  </a:schemeClr>
                </a:outerShdw>
              </a:effectLst>
            </a:endParaRPr>
          </a:p>
          <a:p>
            <a:r>
              <a:rPr lang="ja-JP" altLang="en-US" sz="2800">
                <a:ln w="0"/>
                <a:solidFill>
                  <a:srgbClr val="FFFF00"/>
                </a:solidFill>
                <a:effectLst>
                  <a:outerShdw blurRad="38100" dist="19050" dir="2700000" algn="tl" rotWithShape="0">
                    <a:schemeClr val="dk1">
                      <a:alpha val="40000"/>
                    </a:schemeClr>
                  </a:outerShdw>
                </a:effectLst>
              </a:rPr>
              <a:t>　年代</a:t>
            </a:r>
            <a:r>
              <a:rPr lang="ja-JP" altLang="en-US" sz="2800" dirty="0">
                <a:ln w="0"/>
                <a:solidFill>
                  <a:srgbClr val="FFFF00"/>
                </a:solidFill>
                <a:effectLst>
                  <a:outerShdw blurRad="38100" dist="19050" dir="2700000" algn="tl" rotWithShape="0">
                    <a:schemeClr val="dk1">
                      <a:alpha val="40000"/>
                    </a:schemeClr>
                  </a:outerShdw>
                </a:effectLst>
              </a:rPr>
              <a:t>別の人口の比較をすることなども可能）</a:t>
            </a:r>
            <a:endParaRPr lang="en-US" altLang="ja-JP" sz="2800" dirty="0">
              <a:ln w="0"/>
              <a:solidFill>
                <a:srgbClr val="FFFF00"/>
              </a:solidFill>
              <a:effectLst>
                <a:outerShdw blurRad="38100" dist="19050" dir="2700000" algn="tl" rotWithShape="0">
                  <a:schemeClr val="dk1">
                    <a:alpha val="40000"/>
                  </a:schemeClr>
                </a:outerShdw>
              </a:effectLst>
            </a:endParaRPr>
          </a:p>
          <a:p>
            <a:endParaRPr kumimoji="1" lang="en-US" altLang="ja-JP" dirty="0"/>
          </a:p>
        </p:txBody>
      </p:sp>
    </p:spTree>
    <p:extLst>
      <p:ext uri="{BB962C8B-B14F-4D97-AF65-F5344CB8AC3E}">
        <p14:creationId xmlns:p14="http://schemas.microsoft.com/office/powerpoint/2010/main" val="3825103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lang="ja-JP" altLang="en-US" dirty="0"/>
              <a:t>出典</a:t>
            </a:r>
            <a:endParaRPr kumimoji="1" lang="ja-JP" altLang="en-US" dirty="0"/>
          </a:p>
        </p:txBody>
      </p:sp>
      <p:sp>
        <p:nvSpPr>
          <p:cNvPr id="3" name="テキスト ボックス 2">
            <a:extLst>
              <a:ext uri="{FF2B5EF4-FFF2-40B4-BE49-F238E27FC236}">
                <a16:creationId xmlns:a16="http://schemas.microsoft.com/office/drawing/2014/main" id="{86A6866A-6B08-4873-A53D-82BF87A39D9C}"/>
              </a:ext>
            </a:extLst>
          </p:cNvPr>
          <p:cNvSpPr txBox="1"/>
          <p:nvPr/>
        </p:nvSpPr>
        <p:spPr>
          <a:xfrm>
            <a:off x="237186" y="2321004"/>
            <a:ext cx="10706457" cy="4985980"/>
          </a:xfrm>
          <a:prstGeom prst="rect">
            <a:avLst/>
          </a:prstGeom>
          <a:noFill/>
        </p:spPr>
        <p:txBody>
          <a:bodyPr wrap="none" rtlCol="0">
            <a:spAutoFit/>
          </a:bodyPr>
          <a:lstStyle/>
          <a:p>
            <a:r>
              <a:rPr kumimoji="1" lang="ja-JP" altLang="en-US" sz="2400" dirty="0"/>
              <a:t>令和</a:t>
            </a:r>
            <a:r>
              <a:rPr kumimoji="1" lang="en-US" altLang="ja-JP" sz="2400" dirty="0"/>
              <a:t>6</a:t>
            </a:r>
            <a:r>
              <a:rPr kumimoji="1" lang="ja-JP" altLang="en-US" sz="2400" dirty="0"/>
              <a:t>年度　統計研修「統計指導者講習会（中央研修）」講義資料より</a:t>
            </a:r>
            <a:endParaRPr kumimoji="1" lang="en-US" altLang="ja-JP" sz="2400" dirty="0"/>
          </a:p>
          <a:p>
            <a:endParaRPr kumimoji="1" lang="en-US" altLang="ja-JP" sz="2400" dirty="0"/>
          </a:p>
          <a:p>
            <a:r>
              <a:rPr kumimoji="1" lang="ja-JP" altLang="en-US" sz="2400" dirty="0"/>
              <a:t>・総務省統計研究研修所　講師　大瀬　寛彰</a:t>
            </a:r>
            <a:endParaRPr kumimoji="1" lang="en-US" altLang="ja-JP" sz="2400" dirty="0"/>
          </a:p>
          <a:p>
            <a:r>
              <a:rPr kumimoji="1" lang="ja-JP" altLang="en-US" sz="2000" dirty="0"/>
              <a:t>　「授業で使えるオープンデータの使い方　政府統計の総合窓口（</a:t>
            </a:r>
            <a:r>
              <a:rPr kumimoji="1" lang="en-US" altLang="ja-JP" sz="2000" dirty="0"/>
              <a:t>e-Stat</a:t>
            </a:r>
            <a:r>
              <a:rPr kumimoji="1" lang="ja-JP" altLang="en-US" sz="2000" dirty="0"/>
              <a:t>）の利活用方法」</a:t>
            </a:r>
            <a:endParaRPr kumimoji="1" lang="en-US" altLang="ja-JP" sz="2000" dirty="0"/>
          </a:p>
          <a:p>
            <a:r>
              <a:rPr kumimoji="1" lang="ja-JP" altLang="en-US" sz="2000" dirty="0"/>
              <a:t>　「授業で使えるオープンデータの使い方　地図で見る統計（</a:t>
            </a:r>
            <a:r>
              <a:rPr kumimoji="1" lang="en-US" altLang="ja-JP" sz="2000" dirty="0" err="1"/>
              <a:t>jSTAT</a:t>
            </a:r>
            <a:r>
              <a:rPr kumimoji="1" lang="en-US" altLang="ja-JP" sz="2000" dirty="0"/>
              <a:t> MAP</a:t>
            </a:r>
            <a:r>
              <a:rPr kumimoji="1" lang="ja-JP" altLang="en-US" sz="2000" dirty="0"/>
              <a:t>）の利活用方法」</a:t>
            </a:r>
            <a:endParaRPr kumimoji="1" lang="en-US" altLang="ja-JP" sz="2000" dirty="0"/>
          </a:p>
          <a:p>
            <a:endParaRPr kumimoji="1" lang="en-US" altLang="ja-JP" sz="2000" dirty="0"/>
          </a:p>
          <a:p>
            <a:r>
              <a:rPr kumimoji="1" lang="ja-JP" altLang="en-US" sz="2400" dirty="0"/>
              <a:t>・総務省統計研究研修所　講師　渡辺　美智子</a:t>
            </a:r>
            <a:endParaRPr kumimoji="1" lang="en-US" altLang="ja-JP" sz="2400" dirty="0"/>
          </a:p>
          <a:p>
            <a:r>
              <a:rPr kumimoji="1" lang="ja-JP" altLang="en-US" sz="2000" dirty="0"/>
              <a:t>　「新学習指導要領が目指す情報活用力」</a:t>
            </a:r>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400" dirty="0"/>
          </a:p>
          <a:p>
            <a:endParaRPr kumimoji="1" lang="ja-JP" altLang="en-US" dirty="0"/>
          </a:p>
        </p:txBody>
      </p:sp>
    </p:spTree>
    <p:extLst>
      <p:ext uri="{BB962C8B-B14F-4D97-AF65-F5344CB8AC3E}">
        <p14:creationId xmlns:p14="http://schemas.microsoft.com/office/powerpoint/2010/main" val="2699979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a:xfrm>
            <a:off x="1349734" y="217916"/>
            <a:ext cx="9784080" cy="1508760"/>
          </a:xfrm>
        </p:spPr>
        <p:txBody>
          <a:bodyPr/>
          <a:lstStyle/>
          <a:p>
            <a:r>
              <a:rPr kumimoji="1" lang="ja-JP" altLang="en-US" dirty="0"/>
              <a:t>身の回りでよく見かける数字は何？</a:t>
            </a:r>
          </a:p>
        </p:txBody>
      </p:sp>
      <p:sp>
        <p:nvSpPr>
          <p:cNvPr id="3" name="正方形/長方形 2">
            <a:extLst>
              <a:ext uri="{FF2B5EF4-FFF2-40B4-BE49-F238E27FC236}">
                <a16:creationId xmlns:a16="http://schemas.microsoft.com/office/drawing/2014/main" id="{BDF58D75-FF97-4461-94BD-F4B180249D37}"/>
              </a:ext>
            </a:extLst>
          </p:cNvPr>
          <p:cNvSpPr/>
          <p:nvPr/>
        </p:nvSpPr>
        <p:spPr>
          <a:xfrm>
            <a:off x="2177299" y="4885758"/>
            <a:ext cx="7837402" cy="175432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ja-JP" altLang="en-US" sz="5400" b="1" dirty="0">
                <a:ln/>
                <a:solidFill>
                  <a:srgbClr val="FFFF00"/>
                </a:solidFill>
              </a:rPr>
              <a:t>これら</a:t>
            </a:r>
            <a:r>
              <a:rPr lang="ja-JP" altLang="en-US" sz="5400" b="1" cap="none" spc="0" dirty="0">
                <a:ln/>
                <a:solidFill>
                  <a:srgbClr val="FFFF00"/>
                </a:solidFill>
                <a:effectLst/>
              </a:rPr>
              <a:t>の数字から</a:t>
            </a:r>
            <a:endParaRPr lang="en-US" altLang="ja-JP" sz="5400" b="1" cap="none" spc="0" dirty="0">
              <a:ln/>
              <a:solidFill>
                <a:srgbClr val="FFFF00"/>
              </a:solidFill>
              <a:effectLst/>
            </a:endParaRPr>
          </a:p>
          <a:p>
            <a:pPr algn="ctr"/>
            <a:r>
              <a:rPr lang="ja-JP" altLang="en-US" sz="5400" b="1" cap="none" spc="0" dirty="0">
                <a:ln/>
                <a:solidFill>
                  <a:srgbClr val="FFFF00"/>
                </a:solidFill>
                <a:effectLst/>
              </a:rPr>
              <a:t>わかることは何だろう？</a:t>
            </a:r>
          </a:p>
        </p:txBody>
      </p:sp>
      <p:sp>
        <p:nvSpPr>
          <p:cNvPr id="4" name="正方形/長方形 3">
            <a:extLst>
              <a:ext uri="{FF2B5EF4-FFF2-40B4-BE49-F238E27FC236}">
                <a16:creationId xmlns:a16="http://schemas.microsoft.com/office/drawing/2014/main" id="{DE12CF7D-21FE-4D6F-9377-16D5849CF0F3}"/>
              </a:ext>
            </a:extLst>
          </p:cNvPr>
          <p:cNvSpPr/>
          <p:nvPr/>
        </p:nvSpPr>
        <p:spPr>
          <a:xfrm>
            <a:off x="547211" y="2487233"/>
            <a:ext cx="5054589" cy="923330"/>
          </a:xfrm>
          <a:prstGeom prst="rect">
            <a:avLst/>
          </a:prstGeom>
          <a:noFill/>
        </p:spPr>
        <p:txBody>
          <a:bodyPr wrap="none" lIns="91440" tIns="45720" rIns="91440" bIns="45720">
            <a:spAutoFit/>
          </a:bodyPr>
          <a:lstStyle/>
          <a:p>
            <a:pPr algn="ctr"/>
            <a:r>
              <a:rPr lang="ja-JP" altLang="en-US" sz="5400" b="1" dirty="0">
                <a:ln w="28575" cmpd="sng">
                  <a:solidFill>
                    <a:srgbClr val="FF0000"/>
                  </a:solidFill>
                  <a:prstDash val="solid"/>
                </a:ln>
              </a:rPr>
              <a:t>１＄＝１４９円</a:t>
            </a:r>
          </a:p>
        </p:txBody>
      </p:sp>
      <p:sp>
        <p:nvSpPr>
          <p:cNvPr id="5" name="テキスト ボックス 4">
            <a:extLst>
              <a:ext uri="{FF2B5EF4-FFF2-40B4-BE49-F238E27FC236}">
                <a16:creationId xmlns:a16="http://schemas.microsoft.com/office/drawing/2014/main" id="{24B1A95F-1DCF-4726-87E6-52DD749E44D3}"/>
              </a:ext>
            </a:extLst>
          </p:cNvPr>
          <p:cNvSpPr txBox="1"/>
          <p:nvPr/>
        </p:nvSpPr>
        <p:spPr>
          <a:xfrm>
            <a:off x="10014701" y="3429000"/>
            <a:ext cx="184731" cy="369332"/>
          </a:xfrm>
          <a:prstGeom prst="rect">
            <a:avLst/>
          </a:prstGeom>
          <a:noFill/>
        </p:spPr>
        <p:txBody>
          <a:bodyPr wrap="none" rtlCol="0">
            <a:spAutoFit/>
          </a:bodyPr>
          <a:lstStyle/>
          <a:p>
            <a:endParaRPr kumimoji="1" lang="ja-JP" altLang="en-US" dirty="0"/>
          </a:p>
        </p:txBody>
      </p:sp>
      <p:sp>
        <p:nvSpPr>
          <p:cNvPr id="6" name="正方形/長方形 5">
            <a:extLst>
              <a:ext uri="{FF2B5EF4-FFF2-40B4-BE49-F238E27FC236}">
                <a16:creationId xmlns:a16="http://schemas.microsoft.com/office/drawing/2014/main" id="{4B01843B-6772-48DE-AB6F-28EFB9C1E14E}"/>
              </a:ext>
            </a:extLst>
          </p:cNvPr>
          <p:cNvSpPr/>
          <p:nvPr/>
        </p:nvSpPr>
        <p:spPr>
          <a:xfrm>
            <a:off x="7130248" y="2487233"/>
            <a:ext cx="3663182" cy="923330"/>
          </a:xfrm>
          <a:prstGeom prst="rect">
            <a:avLst/>
          </a:prstGeom>
          <a:noFill/>
        </p:spPr>
        <p:txBody>
          <a:bodyPr wrap="none" lIns="91440" tIns="45720" rIns="91440" bIns="45720">
            <a:spAutoFit/>
          </a:bodyPr>
          <a:lstStyle/>
          <a:p>
            <a:pPr algn="ctr"/>
            <a:r>
              <a:rPr lang="ja-JP" altLang="en-US" sz="5400" b="1">
                <a:ln w="28575" cmpd="sng">
                  <a:solidFill>
                    <a:srgbClr val="FF0000"/>
                  </a:solidFill>
                  <a:prstDash val="solid"/>
                </a:ln>
              </a:rPr>
              <a:t>５４－５９</a:t>
            </a:r>
            <a:endParaRPr lang="ja-JP" altLang="en-US" sz="5400" b="1" dirty="0">
              <a:ln w="28575" cmpd="sng">
                <a:solidFill>
                  <a:srgbClr val="FF0000"/>
                </a:solidFill>
                <a:prstDash val="solid"/>
              </a:ln>
            </a:endParaRPr>
          </a:p>
        </p:txBody>
      </p:sp>
      <p:sp>
        <p:nvSpPr>
          <p:cNvPr id="10" name="正方形/長方形 9">
            <a:extLst>
              <a:ext uri="{FF2B5EF4-FFF2-40B4-BE49-F238E27FC236}">
                <a16:creationId xmlns:a16="http://schemas.microsoft.com/office/drawing/2014/main" id="{751F1C30-18E5-465D-9B6A-48B9DDDEA030}"/>
              </a:ext>
            </a:extLst>
          </p:cNvPr>
          <p:cNvSpPr/>
          <p:nvPr/>
        </p:nvSpPr>
        <p:spPr>
          <a:xfrm>
            <a:off x="1992568" y="3573127"/>
            <a:ext cx="7837402" cy="923330"/>
          </a:xfrm>
          <a:prstGeom prst="rect">
            <a:avLst/>
          </a:prstGeom>
          <a:noFill/>
        </p:spPr>
        <p:txBody>
          <a:bodyPr wrap="none" lIns="91440" tIns="45720" rIns="91440" bIns="45720">
            <a:spAutoFit/>
          </a:bodyPr>
          <a:lstStyle/>
          <a:p>
            <a:pPr algn="ctr"/>
            <a:r>
              <a:rPr lang="ja-JP" altLang="en-US" sz="5400" b="1" dirty="0">
                <a:ln w="28575" cmpd="sng">
                  <a:solidFill>
                    <a:srgbClr val="FF0000"/>
                  </a:solidFill>
                  <a:prstDash val="solid"/>
                </a:ln>
              </a:rPr>
              <a:t>東京１２日・大阪１３日</a:t>
            </a:r>
          </a:p>
        </p:txBody>
      </p:sp>
      <p:sp>
        <p:nvSpPr>
          <p:cNvPr id="11" name="四角形: 角を丸くする 10">
            <a:extLst>
              <a:ext uri="{FF2B5EF4-FFF2-40B4-BE49-F238E27FC236}">
                <a16:creationId xmlns:a16="http://schemas.microsoft.com/office/drawing/2014/main" id="{9F0F6B4E-478A-4A6E-A11B-4A7CC70D4CF8}"/>
              </a:ext>
            </a:extLst>
          </p:cNvPr>
          <p:cNvSpPr/>
          <p:nvPr/>
        </p:nvSpPr>
        <p:spPr>
          <a:xfrm>
            <a:off x="547211" y="1509127"/>
            <a:ext cx="2885102" cy="760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bg1"/>
                </a:solidFill>
              </a:rPr>
              <a:t>たとえば</a:t>
            </a:r>
          </a:p>
        </p:txBody>
      </p:sp>
    </p:spTree>
    <p:extLst>
      <p:ext uri="{BB962C8B-B14F-4D97-AF65-F5344CB8AC3E}">
        <p14:creationId xmlns:p14="http://schemas.microsoft.com/office/powerpoint/2010/main" val="51961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lang="ja-JP" altLang="en-US" dirty="0"/>
              <a:t>データから何が見える？</a:t>
            </a:r>
            <a:endParaRPr kumimoji="1" lang="ja-JP" altLang="en-US" dirty="0"/>
          </a:p>
        </p:txBody>
      </p:sp>
      <p:pic>
        <p:nvPicPr>
          <p:cNvPr id="7" name="図 6">
            <a:extLst>
              <a:ext uri="{FF2B5EF4-FFF2-40B4-BE49-F238E27FC236}">
                <a16:creationId xmlns:a16="http://schemas.microsoft.com/office/drawing/2014/main" id="{BC516BDD-20D6-4B83-BF84-F8B6B28753E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8496" y="2033563"/>
            <a:ext cx="6332357" cy="3340624"/>
          </a:xfrm>
          <a:prstGeom prst="rect">
            <a:avLst/>
          </a:prstGeom>
        </p:spPr>
      </p:pic>
      <p:sp>
        <p:nvSpPr>
          <p:cNvPr id="8" name="正方形/長方形 7">
            <a:extLst>
              <a:ext uri="{FF2B5EF4-FFF2-40B4-BE49-F238E27FC236}">
                <a16:creationId xmlns:a16="http://schemas.microsoft.com/office/drawing/2014/main" id="{F646889B-C9F7-4CAF-9A2A-5A8428F50AFC}"/>
              </a:ext>
            </a:extLst>
          </p:cNvPr>
          <p:cNvSpPr/>
          <p:nvPr/>
        </p:nvSpPr>
        <p:spPr>
          <a:xfrm>
            <a:off x="259971" y="3127245"/>
            <a:ext cx="4271909" cy="1046440"/>
          </a:xfrm>
          <a:prstGeom prst="rect">
            <a:avLst/>
          </a:prstGeom>
        </p:spPr>
        <p:txBody>
          <a:bodyPr wrap="square">
            <a:spAutoFit/>
          </a:bodyPr>
          <a:lstStyle/>
          <a:p>
            <a:pPr algn="ctr"/>
            <a:r>
              <a:rPr lang="ja-JP" altLang="en-US" sz="4400" b="1" dirty="0">
                <a:ln w="28575" cmpd="sng">
                  <a:solidFill>
                    <a:srgbClr val="FF0000"/>
                  </a:solidFill>
                  <a:prstDash val="solid"/>
                </a:ln>
              </a:rPr>
              <a:t>１＄＝１４９円</a:t>
            </a:r>
            <a:endParaRPr lang="en-US" altLang="ja-JP" sz="4400" b="1" dirty="0">
              <a:ln w="28575" cmpd="sng">
                <a:solidFill>
                  <a:srgbClr val="FF0000"/>
                </a:solidFill>
                <a:prstDash val="solid"/>
              </a:ln>
            </a:endParaRPr>
          </a:p>
          <a:p>
            <a:pPr algn="ctr"/>
            <a:r>
              <a:rPr lang="ja-JP" altLang="en-US" dirty="0">
                <a:ln w="0"/>
                <a:effectLst>
                  <a:outerShdw blurRad="38100" dist="19050" dir="2700000" algn="tl" rotWithShape="0">
                    <a:schemeClr val="dk1">
                      <a:alpha val="40000"/>
                    </a:schemeClr>
                  </a:outerShdw>
                </a:effectLst>
              </a:rPr>
              <a:t>（令和</a:t>
            </a:r>
            <a:r>
              <a:rPr lang="en-US" altLang="ja-JP" dirty="0">
                <a:ln w="0"/>
                <a:effectLst>
                  <a:outerShdw blurRad="38100" dist="19050" dir="2700000" algn="tl" rotWithShape="0">
                    <a:schemeClr val="dk1">
                      <a:alpha val="40000"/>
                    </a:schemeClr>
                  </a:outerShdw>
                </a:effectLst>
              </a:rPr>
              <a:t>6</a:t>
            </a:r>
            <a:r>
              <a:rPr lang="ja-JP" altLang="en-US" dirty="0">
                <a:ln w="0"/>
                <a:effectLst>
                  <a:outerShdw blurRad="38100" dist="19050" dir="2700000" algn="tl" rotWithShape="0">
                    <a:schemeClr val="dk1">
                      <a:alpha val="40000"/>
                    </a:schemeClr>
                  </a:outerShdw>
                </a:effectLst>
              </a:rPr>
              <a:t>年１０月１０日１１時　時点）</a:t>
            </a:r>
          </a:p>
        </p:txBody>
      </p:sp>
      <p:sp>
        <p:nvSpPr>
          <p:cNvPr id="3" name="正方形/長方形 2">
            <a:extLst>
              <a:ext uri="{FF2B5EF4-FFF2-40B4-BE49-F238E27FC236}">
                <a16:creationId xmlns:a16="http://schemas.microsoft.com/office/drawing/2014/main" id="{3E76103C-4D45-401E-B550-15C81DF60FF4}"/>
              </a:ext>
            </a:extLst>
          </p:cNvPr>
          <p:cNvSpPr/>
          <p:nvPr/>
        </p:nvSpPr>
        <p:spPr>
          <a:xfrm>
            <a:off x="8371229" y="5430148"/>
            <a:ext cx="3470822" cy="369332"/>
          </a:xfrm>
          <a:prstGeom prst="rect">
            <a:avLst/>
          </a:prstGeom>
        </p:spPr>
        <p:txBody>
          <a:bodyPr wrap="none">
            <a:spAutoFit/>
          </a:bodyPr>
          <a:lstStyle/>
          <a:p>
            <a:r>
              <a:rPr lang="ja-JP" altLang="en-US" dirty="0"/>
              <a:t>ファイナンシャルスター</a:t>
            </a:r>
            <a:r>
              <a:rPr lang="en-US" altLang="ja-JP" dirty="0"/>
              <a:t>HP</a:t>
            </a:r>
            <a:r>
              <a:rPr lang="ja-JP" altLang="en-US" dirty="0"/>
              <a:t>より</a:t>
            </a:r>
          </a:p>
        </p:txBody>
      </p:sp>
      <p:sp>
        <p:nvSpPr>
          <p:cNvPr id="9" name="正方形/長方形 8">
            <a:extLst>
              <a:ext uri="{FF2B5EF4-FFF2-40B4-BE49-F238E27FC236}">
                <a16:creationId xmlns:a16="http://schemas.microsoft.com/office/drawing/2014/main" id="{0667898C-73E6-4463-96AF-E63E382E9524}"/>
              </a:ext>
            </a:extLst>
          </p:cNvPr>
          <p:cNvSpPr/>
          <p:nvPr/>
        </p:nvSpPr>
        <p:spPr>
          <a:xfrm>
            <a:off x="259971" y="5508576"/>
            <a:ext cx="5333832" cy="923330"/>
          </a:xfrm>
          <a:prstGeom prst="rect">
            <a:avLst/>
          </a:prstGeom>
        </p:spPr>
        <p:txBody>
          <a:bodyPr wrap="none">
            <a:spAutoFit/>
          </a:bodyPr>
          <a:lstStyle/>
          <a:p>
            <a:r>
              <a:rPr lang="ja-JP" altLang="en-US" dirty="0"/>
              <a:t>現在の状況（外部リンク）</a:t>
            </a:r>
            <a:endParaRPr lang="en-US" altLang="ja-JP" dirty="0"/>
          </a:p>
          <a:p>
            <a:r>
              <a:rPr lang="en-US" altLang="ja-JP" dirty="0">
                <a:solidFill>
                  <a:schemeClr val="accent1">
                    <a:lumMod val="20000"/>
                    <a:lumOff val="80000"/>
                  </a:schemeClr>
                </a:solidFill>
                <a:hlinkClick r:id="rId3">
                  <a:extLst>
                    <a:ext uri="{A12FA001-AC4F-418D-AE19-62706E023703}">
                      <ahyp:hlinkClr xmlns:ahyp="http://schemas.microsoft.com/office/drawing/2018/hyperlinkcolor" val="tx"/>
                    </a:ext>
                  </a:extLst>
                </a:hlinkClick>
              </a:rPr>
              <a:t>USDJPY </a:t>
            </a:r>
            <a:r>
              <a:rPr lang="ja-JP" altLang="en-US" dirty="0">
                <a:solidFill>
                  <a:schemeClr val="accent1">
                    <a:lumMod val="20000"/>
                    <a:lumOff val="80000"/>
                  </a:schemeClr>
                </a:solidFill>
                <a:hlinkClick r:id="rId3">
                  <a:extLst>
                    <a:ext uri="{A12FA001-AC4F-418D-AE19-62706E023703}">
                      <ahyp:hlinkClr xmlns:ahyp="http://schemas.microsoft.com/office/drawing/2018/hyperlinkcolor" val="tx"/>
                    </a:ext>
                  </a:extLst>
                </a:hlinkClick>
              </a:rPr>
              <a:t>為替レート </a:t>
            </a:r>
            <a:r>
              <a:rPr lang="en-US" altLang="ja-JP" dirty="0">
                <a:solidFill>
                  <a:schemeClr val="accent1">
                    <a:lumMod val="20000"/>
                    <a:lumOff val="80000"/>
                  </a:schemeClr>
                </a:solidFill>
                <a:hlinkClick r:id="rId3">
                  <a:extLst>
                    <a:ext uri="{A12FA001-AC4F-418D-AE19-62706E023703}">
                      <ahyp:hlinkClr xmlns:ahyp="http://schemas.microsoft.com/office/drawing/2018/hyperlinkcolor" val="tx"/>
                    </a:ext>
                  </a:extLst>
                </a:hlinkClick>
              </a:rPr>
              <a:t>- </a:t>
            </a:r>
            <a:r>
              <a:rPr lang="en-US" altLang="ja-JP" dirty="0">
                <a:solidFill>
                  <a:schemeClr val="accent6">
                    <a:lumMod val="20000"/>
                    <a:lumOff val="80000"/>
                  </a:schemeClr>
                </a:solidFill>
                <a:hlinkClick r:id="rId3">
                  <a:extLst>
                    <a:ext uri="{A12FA001-AC4F-418D-AE19-62706E023703}">
                      <ahyp:hlinkClr xmlns:ahyp="http://schemas.microsoft.com/office/drawing/2018/hyperlinkcolor" val="tx"/>
                    </a:ext>
                  </a:extLst>
                </a:hlinkClick>
              </a:rPr>
              <a:t>Bloomberg Markets</a:t>
            </a:r>
            <a:endParaRPr lang="en-US" altLang="ja-JP" dirty="0">
              <a:solidFill>
                <a:schemeClr val="accent6">
                  <a:lumMod val="20000"/>
                  <a:lumOff val="80000"/>
                </a:schemeClr>
              </a:solidFill>
            </a:endParaRPr>
          </a:p>
          <a:p>
            <a:r>
              <a:rPr lang="en-US" altLang="ja-JP" dirty="0"/>
              <a:t>https://www.bloomberg.co.jp/quote/USDJPY%3ACUR</a:t>
            </a:r>
            <a:endParaRPr lang="ja-JP" altLang="en-US" dirty="0"/>
          </a:p>
        </p:txBody>
      </p:sp>
      <p:sp>
        <p:nvSpPr>
          <p:cNvPr id="12" name="四角形: 角を丸くする 11">
            <a:extLst>
              <a:ext uri="{FF2B5EF4-FFF2-40B4-BE49-F238E27FC236}">
                <a16:creationId xmlns:a16="http://schemas.microsoft.com/office/drawing/2014/main" id="{6597CE2D-DBF0-4AD6-84B9-D41833200F1E}"/>
              </a:ext>
            </a:extLst>
          </p:cNvPr>
          <p:cNvSpPr/>
          <p:nvPr/>
        </p:nvSpPr>
        <p:spPr>
          <a:xfrm>
            <a:off x="7666416" y="5899531"/>
            <a:ext cx="3879015" cy="760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bg1"/>
                </a:solidFill>
              </a:rPr>
              <a:t>これからどうなる？</a:t>
            </a:r>
          </a:p>
        </p:txBody>
      </p:sp>
    </p:spTree>
    <p:extLst>
      <p:ext uri="{BB962C8B-B14F-4D97-AF65-F5344CB8AC3E}">
        <p14:creationId xmlns:p14="http://schemas.microsoft.com/office/powerpoint/2010/main" val="120019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lang="ja-JP" altLang="en-US" dirty="0"/>
              <a:t>データから何が見える？</a:t>
            </a:r>
            <a:endParaRPr kumimoji="1" lang="ja-JP" altLang="en-US" dirty="0"/>
          </a:p>
        </p:txBody>
      </p:sp>
      <p:sp>
        <p:nvSpPr>
          <p:cNvPr id="4" name="正方形/長方形 3">
            <a:extLst>
              <a:ext uri="{FF2B5EF4-FFF2-40B4-BE49-F238E27FC236}">
                <a16:creationId xmlns:a16="http://schemas.microsoft.com/office/drawing/2014/main" id="{1AE4CECF-0203-44B9-98B8-E7BBA7436A93}"/>
              </a:ext>
            </a:extLst>
          </p:cNvPr>
          <p:cNvSpPr/>
          <p:nvPr/>
        </p:nvSpPr>
        <p:spPr>
          <a:xfrm>
            <a:off x="507110" y="2651710"/>
            <a:ext cx="3343467" cy="4031873"/>
          </a:xfrm>
          <a:prstGeom prst="rect">
            <a:avLst/>
          </a:prstGeom>
        </p:spPr>
        <p:txBody>
          <a:bodyPr wrap="square">
            <a:spAutoFit/>
          </a:bodyPr>
          <a:lstStyle/>
          <a:p>
            <a:r>
              <a:rPr lang="ja-JP" altLang="en-US" sz="4400" dirty="0">
                <a:ln w="19050">
                  <a:solidFill>
                    <a:srgbClr val="FF0000"/>
                  </a:solidFill>
                </a:ln>
                <a:effectLst>
                  <a:outerShdw blurRad="38100" dist="19050" dir="2700000" algn="tl" rotWithShape="0">
                    <a:schemeClr val="dk1">
                      <a:alpha val="40000"/>
                    </a:schemeClr>
                  </a:outerShdw>
                </a:effectLst>
              </a:rPr>
              <a:t>令和</a:t>
            </a:r>
            <a:r>
              <a:rPr lang="en-US" altLang="ja-JP" sz="4400" dirty="0">
                <a:ln w="19050">
                  <a:solidFill>
                    <a:srgbClr val="FF0000"/>
                  </a:solidFill>
                </a:ln>
                <a:effectLst>
                  <a:outerShdw blurRad="38100" dist="19050" dir="2700000" algn="tl" rotWithShape="0">
                    <a:schemeClr val="dk1">
                      <a:alpha val="40000"/>
                    </a:schemeClr>
                  </a:outerShdw>
                </a:effectLst>
              </a:rPr>
              <a:t>6</a:t>
            </a:r>
            <a:r>
              <a:rPr lang="ja-JP" altLang="en-US" sz="4400" dirty="0">
                <a:ln w="19050">
                  <a:solidFill>
                    <a:srgbClr val="FF0000"/>
                  </a:solidFill>
                </a:ln>
                <a:effectLst>
                  <a:outerShdw blurRad="38100" dist="19050" dir="2700000" algn="tl" rotWithShape="0">
                    <a:schemeClr val="dk1">
                      <a:alpha val="40000"/>
                    </a:schemeClr>
                  </a:outerShdw>
                </a:effectLst>
              </a:rPr>
              <a:t>年度の　　</a:t>
            </a:r>
            <a:endParaRPr lang="en-US" altLang="ja-JP" sz="4400" dirty="0">
              <a:ln w="19050">
                <a:solidFill>
                  <a:srgbClr val="FF0000"/>
                </a:solidFill>
              </a:ln>
              <a:effectLst>
                <a:outerShdw blurRad="38100" dist="19050" dir="2700000" algn="tl" rotWithShape="0">
                  <a:schemeClr val="dk1">
                    <a:alpha val="40000"/>
                  </a:schemeClr>
                </a:outerShdw>
              </a:effectLst>
            </a:endParaRPr>
          </a:p>
          <a:p>
            <a:r>
              <a:rPr lang="ja-JP" altLang="en-US" sz="4400" dirty="0">
                <a:ln w="19050">
                  <a:solidFill>
                    <a:srgbClr val="FF0000"/>
                  </a:solidFill>
                </a:ln>
                <a:effectLst>
                  <a:outerShdw blurRad="38100" dist="19050" dir="2700000" algn="tl" rotWithShape="0">
                    <a:schemeClr val="dk1">
                      <a:alpha val="40000"/>
                    </a:schemeClr>
                  </a:outerShdw>
                </a:effectLst>
              </a:rPr>
              <a:t>　猛暑日</a:t>
            </a:r>
            <a:endParaRPr lang="en-US" altLang="ja-JP" sz="4400" dirty="0">
              <a:ln w="19050">
                <a:solidFill>
                  <a:srgbClr val="FF0000"/>
                </a:solidFill>
              </a:ln>
              <a:effectLst>
                <a:outerShdw blurRad="38100" dist="19050" dir="2700000" algn="tl" rotWithShape="0">
                  <a:schemeClr val="dk1">
                    <a:alpha val="40000"/>
                  </a:schemeClr>
                </a:outerShdw>
              </a:effectLst>
            </a:endParaRPr>
          </a:p>
          <a:p>
            <a:r>
              <a:rPr lang="ja-JP" altLang="en-US" sz="4400" dirty="0">
                <a:ln w="19050">
                  <a:solidFill>
                    <a:srgbClr val="FF0000"/>
                  </a:solidFill>
                </a:ln>
                <a:effectLst>
                  <a:outerShdw blurRad="38100" dist="19050" dir="2700000" algn="tl" rotWithShape="0">
                    <a:schemeClr val="dk1">
                      <a:alpha val="40000"/>
                    </a:schemeClr>
                  </a:outerShdw>
                </a:effectLst>
              </a:rPr>
              <a:t>東京１２日</a:t>
            </a:r>
            <a:endParaRPr lang="en-US" altLang="ja-JP" sz="4400" dirty="0">
              <a:ln w="19050">
                <a:solidFill>
                  <a:srgbClr val="FF0000"/>
                </a:solidFill>
              </a:ln>
              <a:effectLst>
                <a:outerShdw blurRad="38100" dist="19050" dir="2700000" algn="tl" rotWithShape="0">
                  <a:schemeClr val="dk1">
                    <a:alpha val="40000"/>
                  </a:schemeClr>
                </a:outerShdw>
              </a:effectLst>
            </a:endParaRPr>
          </a:p>
          <a:p>
            <a:r>
              <a:rPr lang="ja-JP" altLang="en-US" sz="4400" dirty="0">
                <a:ln w="19050">
                  <a:solidFill>
                    <a:srgbClr val="FF0000"/>
                  </a:solidFill>
                </a:ln>
                <a:effectLst>
                  <a:outerShdw blurRad="38100" dist="19050" dir="2700000" algn="tl" rotWithShape="0">
                    <a:schemeClr val="dk1">
                      <a:alpha val="40000"/>
                    </a:schemeClr>
                  </a:outerShdw>
                </a:effectLst>
              </a:rPr>
              <a:t>大阪１３日</a:t>
            </a:r>
            <a:endParaRPr lang="en-US" altLang="ja-JP" sz="4400" dirty="0">
              <a:ln w="19050">
                <a:solidFill>
                  <a:srgbClr val="FF0000"/>
                </a:solidFill>
              </a:ln>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（令和</a:t>
            </a:r>
            <a:r>
              <a:rPr lang="en-US" altLang="ja-JP" sz="2000" dirty="0">
                <a:ln w="0"/>
                <a:effectLst>
                  <a:outerShdw blurRad="38100" dist="19050" dir="2700000" algn="tl" rotWithShape="0">
                    <a:schemeClr val="dk1">
                      <a:alpha val="40000"/>
                    </a:schemeClr>
                  </a:outerShdw>
                </a:effectLst>
              </a:rPr>
              <a:t>6</a:t>
            </a:r>
            <a:r>
              <a:rPr lang="ja-JP" altLang="en-US" sz="2000" dirty="0">
                <a:ln w="0"/>
                <a:effectLst>
                  <a:outerShdw blurRad="38100" dist="19050" dir="2700000" algn="tl" rotWithShape="0">
                    <a:schemeClr val="dk1">
                      <a:alpha val="40000"/>
                    </a:schemeClr>
                  </a:outerShdw>
                </a:effectLst>
              </a:rPr>
              <a:t>年１０月１０日</a:t>
            </a:r>
            <a:endParaRPr lang="en-US" altLang="ja-JP" sz="2000" dirty="0">
              <a:ln w="0"/>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１１時　時点）</a:t>
            </a:r>
          </a:p>
          <a:p>
            <a:pPr algn="ctr"/>
            <a:endParaRPr lang="ja-JP" altLang="en-US" sz="4000" dirty="0">
              <a:ln w="0"/>
              <a:effectLst>
                <a:outerShdw blurRad="38100" dist="19050" dir="2700000" algn="tl" rotWithShape="0">
                  <a:schemeClr val="dk1">
                    <a:alpha val="40000"/>
                  </a:schemeClr>
                </a:outerShdw>
              </a:effectLst>
            </a:endParaRPr>
          </a:p>
        </p:txBody>
      </p:sp>
      <p:pic>
        <p:nvPicPr>
          <p:cNvPr id="5" name="図 4">
            <a:extLst>
              <a:ext uri="{FF2B5EF4-FFF2-40B4-BE49-F238E27FC236}">
                <a16:creationId xmlns:a16="http://schemas.microsoft.com/office/drawing/2014/main" id="{77C6B762-1F65-4109-9078-35A298A8D1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50589" y="1998342"/>
            <a:ext cx="7379169" cy="4411556"/>
          </a:xfrm>
          <a:prstGeom prst="rect">
            <a:avLst/>
          </a:prstGeom>
        </p:spPr>
      </p:pic>
      <p:sp>
        <p:nvSpPr>
          <p:cNvPr id="6" name="正方形/長方形 5">
            <a:extLst>
              <a:ext uri="{FF2B5EF4-FFF2-40B4-BE49-F238E27FC236}">
                <a16:creationId xmlns:a16="http://schemas.microsoft.com/office/drawing/2014/main" id="{014E400D-98F3-456C-9825-4A1FEEF78F34}"/>
              </a:ext>
            </a:extLst>
          </p:cNvPr>
          <p:cNvSpPr/>
          <p:nvPr/>
        </p:nvSpPr>
        <p:spPr>
          <a:xfrm>
            <a:off x="4520749" y="6437362"/>
            <a:ext cx="7164141" cy="646331"/>
          </a:xfrm>
          <a:prstGeom prst="rect">
            <a:avLst/>
          </a:prstGeom>
        </p:spPr>
        <p:txBody>
          <a:bodyPr wrap="none">
            <a:spAutoFit/>
          </a:bodyPr>
          <a:lstStyle/>
          <a:p>
            <a:r>
              <a:rPr lang="ja-JP" altLang="en-US" dirty="0"/>
              <a:t>気象庁</a:t>
            </a:r>
            <a:r>
              <a:rPr lang="en-US" altLang="ja-JP" dirty="0"/>
              <a:t>HP</a:t>
            </a:r>
            <a:r>
              <a:rPr lang="ja-JP" altLang="en-US" dirty="0"/>
              <a:t>　大雨や猛暑日など（極端現象）のこれまでの変化　より</a:t>
            </a:r>
          </a:p>
          <a:p>
            <a:endParaRPr lang="ja-JP" altLang="en-US" dirty="0"/>
          </a:p>
        </p:txBody>
      </p:sp>
      <p:sp>
        <p:nvSpPr>
          <p:cNvPr id="7" name="四角形: 角を丸くする 6">
            <a:extLst>
              <a:ext uri="{FF2B5EF4-FFF2-40B4-BE49-F238E27FC236}">
                <a16:creationId xmlns:a16="http://schemas.microsoft.com/office/drawing/2014/main" id="{54FD1B56-D245-4DCB-925E-670320E5C66C}"/>
              </a:ext>
            </a:extLst>
          </p:cNvPr>
          <p:cNvSpPr/>
          <p:nvPr/>
        </p:nvSpPr>
        <p:spPr>
          <a:xfrm>
            <a:off x="7941924" y="1135123"/>
            <a:ext cx="3973538" cy="760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bg1"/>
                </a:solidFill>
              </a:rPr>
              <a:t>これからどうなる？</a:t>
            </a:r>
          </a:p>
        </p:txBody>
      </p:sp>
    </p:spTree>
    <p:extLst>
      <p:ext uri="{BB962C8B-B14F-4D97-AF65-F5344CB8AC3E}">
        <p14:creationId xmlns:p14="http://schemas.microsoft.com/office/powerpoint/2010/main" val="132290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p:txBody>
          <a:bodyPr/>
          <a:lstStyle/>
          <a:p>
            <a:r>
              <a:rPr lang="ja-JP" altLang="en-US" dirty="0"/>
              <a:t>データから何が見える？</a:t>
            </a:r>
            <a:endParaRPr kumimoji="1" lang="ja-JP" altLang="en-US" dirty="0"/>
          </a:p>
        </p:txBody>
      </p:sp>
      <p:sp>
        <p:nvSpPr>
          <p:cNvPr id="5" name="正方形/長方形 4">
            <a:extLst>
              <a:ext uri="{FF2B5EF4-FFF2-40B4-BE49-F238E27FC236}">
                <a16:creationId xmlns:a16="http://schemas.microsoft.com/office/drawing/2014/main" id="{3C7AEEBD-16B7-4E18-B1BB-3F5762D55931}"/>
              </a:ext>
            </a:extLst>
          </p:cNvPr>
          <p:cNvSpPr/>
          <p:nvPr/>
        </p:nvSpPr>
        <p:spPr>
          <a:xfrm>
            <a:off x="980659" y="4997831"/>
            <a:ext cx="10614992" cy="1754326"/>
          </a:xfrm>
          <a:prstGeom prst="rect">
            <a:avLst/>
          </a:prstGeom>
        </p:spPr>
        <p:txBody>
          <a:bodyPr wrap="square">
            <a:spAutoFit/>
          </a:bodyPr>
          <a:lstStyle/>
          <a:p>
            <a:pPr lvl="0" algn="ctr"/>
            <a:r>
              <a:rPr lang="ja-JP" altLang="en-US" sz="5400" b="1" dirty="0">
                <a:ln/>
                <a:solidFill>
                  <a:srgbClr val="FFFF00"/>
                </a:solidFill>
              </a:rPr>
              <a:t>統計を使うと</a:t>
            </a:r>
            <a:endParaRPr lang="en-US" altLang="ja-JP" sz="5400" b="1" dirty="0">
              <a:ln/>
              <a:solidFill>
                <a:srgbClr val="FFFF00"/>
              </a:solidFill>
            </a:endParaRPr>
          </a:p>
          <a:p>
            <a:pPr lvl="0" algn="ctr"/>
            <a:r>
              <a:rPr lang="ja-JP" altLang="en-US" sz="5400" b="1" dirty="0">
                <a:ln/>
                <a:solidFill>
                  <a:srgbClr val="FFFF00"/>
                </a:solidFill>
              </a:rPr>
              <a:t>次に起きることがわかるかも？</a:t>
            </a:r>
          </a:p>
        </p:txBody>
      </p:sp>
      <p:sp>
        <p:nvSpPr>
          <p:cNvPr id="10" name="正方形/長方形 9">
            <a:extLst>
              <a:ext uri="{FF2B5EF4-FFF2-40B4-BE49-F238E27FC236}">
                <a16:creationId xmlns:a16="http://schemas.microsoft.com/office/drawing/2014/main" id="{18A0F51F-6F92-4FE2-BF8F-61D832E884FF}"/>
              </a:ext>
            </a:extLst>
          </p:cNvPr>
          <p:cNvSpPr/>
          <p:nvPr/>
        </p:nvSpPr>
        <p:spPr>
          <a:xfrm>
            <a:off x="3962978" y="3531647"/>
            <a:ext cx="3663182" cy="923330"/>
          </a:xfrm>
          <a:prstGeom prst="rect">
            <a:avLst/>
          </a:prstGeom>
          <a:noFill/>
        </p:spPr>
        <p:txBody>
          <a:bodyPr wrap="square" lIns="91440" tIns="45720" rIns="91440" bIns="45720">
            <a:spAutoFit/>
          </a:bodyPr>
          <a:lstStyle/>
          <a:p>
            <a:pPr algn="ctr"/>
            <a:r>
              <a:rPr lang="ja-JP" altLang="en-US" sz="5400" dirty="0">
                <a:ln w="28575">
                  <a:solidFill>
                    <a:srgbClr val="FF0000"/>
                  </a:solidFill>
                </a:ln>
                <a:effectLst>
                  <a:outerShdw blurRad="38100" dist="19050" dir="2700000" algn="tl" rotWithShape="0">
                    <a:schemeClr val="dk1">
                      <a:alpha val="40000"/>
                    </a:schemeClr>
                  </a:outerShdw>
                </a:effectLst>
              </a:rPr>
              <a:t>５４－５９</a:t>
            </a:r>
          </a:p>
        </p:txBody>
      </p:sp>
      <p:sp>
        <p:nvSpPr>
          <p:cNvPr id="11" name="正方形/長方形 10">
            <a:extLst>
              <a:ext uri="{FF2B5EF4-FFF2-40B4-BE49-F238E27FC236}">
                <a16:creationId xmlns:a16="http://schemas.microsoft.com/office/drawing/2014/main" id="{E03DB5DE-2BEE-47E4-A1D1-68AD7F2E6D9E}"/>
              </a:ext>
            </a:extLst>
          </p:cNvPr>
          <p:cNvSpPr/>
          <p:nvPr/>
        </p:nvSpPr>
        <p:spPr>
          <a:xfrm>
            <a:off x="1948011" y="3436509"/>
            <a:ext cx="1576072"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ja-JP" altLang="en-US" sz="5400" b="1" cap="none" spc="0" dirty="0">
                <a:ln/>
                <a:solidFill>
                  <a:srgbClr val="0070C0"/>
                </a:solidFill>
                <a:effectLst/>
              </a:rPr>
              <a:t>１７</a:t>
            </a:r>
          </a:p>
        </p:txBody>
      </p:sp>
      <p:sp>
        <p:nvSpPr>
          <p:cNvPr id="12" name="四角形: 角を丸くする 11">
            <a:extLst>
              <a:ext uri="{FF2B5EF4-FFF2-40B4-BE49-F238E27FC236}">
                <a16:creationId xmlns:a16="http://schemas.microsoft.com/office/drawing/2014/main" id="{6C53B24D-CBD8-4FB9-AE55-E74FC54C405D}"/>
              </a:ext>
            </a:extLst>
          </p:cNvPr>
          <p:cNvSpPr/>
          <p:nvPr/>
        </p:nvSpPr>
        <p:spPr>
          <a:xfrm>
            <a:off x="719488" y="2228277"/>
            <a:ext cx="5972859" cy="760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bg1"/>
                </a:solidFill>
              </a:rPr>
              <a:t>来年の活躍はどこまで伸びる？</a:t>
            </a:r>
          </a:p>
        </p:txBody>
      </p:sp>
      <p:pic>
        <p:nvPicPr>
          <p:cNvPr id="1028" name="Picture 4" descr="いろいろな野球選手のイラスト（男性） | かわいいフリー素材集 いらすとや">
            <a:extLst>
              <a:ext uri="{FF2B5EF4-FFF2-40B4-BE49-F238E27FC236}">
                <a16:creationId xmlns:a16="http://schemas.microsoft.com/office/drawing/2014/main" id="{B6285379-5323-4950-9E02-39C4673C286E}"/>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flipH="1">
            <a:off x="7453226" y="2154183"/>
            <a:ext cx="2429385" cy="2953826"/>
          </a:xfrm>
          <a:prstGeom prst="rect">
            <a:avLst/>
          </a:prstGeom>
          <a:noFill/>
          <a:extLst>
            <a:ext uri="{909E8E84-426E-40DD-AFC4-6F175D3DCCD1}">
              <a14:hiddenFill xmlns:a14="http://schemas.microsoft.com/office/drawing/2010/main">
                <a:solidFill>
                  <a:srgbClr val="FFFFFF"/>
                </a:solidFill>
              </a14:hiddenFill>
            </a:ext>
          </a:extLst>
        </p:spPr>
      </p:pic>
      <p:sp>
        <p:nvSpPr>
          <p:cNvPr id="13" name="吹き出し: 円形 12">
            <a:extLst>
              <a:ext uri="{FF2B5EF4-FFF2-40B4-BE49-F238E27FC236}">
                <a16:creationId xmlns:a16="http://schemas.microsoft.com/office/drawing/2014/main" id="{790703F3-A4BB-4B03-88BA-8218A8D0AA49}"/>
              </a:ext>
            </a:extLst>
          </p:cNvPr>
          <p:cNvSpPr/>
          <p:nvPr/>
        </p:nvSpPr>
        <p:spPr>
          <a:xfrm>
            <a:off x="6963551" y="833491"/>
            <a:ext cx="4870640" cy="1219200"/>
          </a:xfrm>
          <a:prstGeom prst="wedgeEllipseCallout">
            <a:avLst>
              <a:gd name="adj1" fmla="val -13303"/>
              <a:gd name="adj2" fmla="val 98370"/>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2060"/>
                </a:solidFill>
              </a:rPr>
              <a:t>過去に何人ぐらい</a:t>
            </a:r>
            <a:endParaRPr kumimoji="1" lang="en-US" altLang="ja-JP" dirty="0">
              <a:solidFill>
                <a:srgbClr val="002060"/>
              </a:solidFill>
            </a:endParaRPr>
          </a:p>
          <a:p>
            <a:pPr algn="ctr"/>
            <a:r>
              <a:rPr kumimoji="1" lang="ja-JP" altLang="en-US" dirty="0">
                <a:solidFill>
                  <a:srgbClr val="002060"/>
                </a:solidFill>
              </a:rPr>
              <a:t>達成した人っているの？</a:t>
            </a:r>
          </a:p>
        </p:txBody>
      </p:sp>
      <p:sp>
        <p:nvSpPr>
          <p:cNvPr id="15" name="吹き出し: 円形 14">
            <a:extLst>
              <a:ext uri="{FF2B5EF4-FFF2-40B4-BE49-F238E27FC236}">
                <a16:creationId xmlns:a16="http://schemas.microsoft.com/office/drawing/2014/main" id="{E03489F4-CD23-4975-8537-274EDF3FD9ED}"/>
              </a:ext>
            </a:extLst>
          </p:cNvPr>
          <p:cNvSpPr/>
          <p:nvPr/>
        </p:nvSpPr>
        <p:spPr>
          <a:xfrm>
            <a:off x="309249" y="4454977"/>
            <a:ext cx="3653729" cy="1219200"/>
          </a:xfrm>
          <a:prstGeom prst="wedgeEllipseCallout">
            <a:avLst>
              <a:gd name="adj1" fmla="val 64403"/>
              <a:gd name="adj2" fmla="val -60326"/>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2060"/>
                </a:solidFill>
              </a:rPr>
              <a:t>ホームラン５４本ってどれぐらいすごいの？</a:t>
            </a:r>
          </a:p>
        </p:txBody>
      </p:sp>
      <p:sp>
        <p:nvSpPr>
          <p:cNvPr id="16" name="吹き出し: 円形 15">
            <a:extLst>
              <a:ext uri="{FF2B5EF4-FFF2-40B4-BE49-F238E27FC236}">
                <a16:creationId xmlns:a16="http://schemas.microsoft.com/office/drawing/2014/main" id="{EED22FB9-9E49-447A-A8CF-8E86F032D7F4}"/>
              </a:ext>
            </a:extLst>
          </p:cNvPr>
          <p:cNvSpPr/>
          <p:nvPr/>
        </p:nvSpPr>
        <p:spPr>
          <a:xfrm>
            <a:off x="9303026" y="3631096"/>
            <a:ext cx="2888974" cy="2336034"/>
          </a:xfrm>
          <a:prstGeom prst="wedgeEllipseCallout">
            <a:avLst>
              <a:gd name="adj1" fmla="val -35094"/>
              <a:gd name="adj2" fmla="val -62263"/>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2060"/>
                </a:solidFill>
              </a:rPr>
              <a:t>ホームランを</a:t>
            </a:r>
            <a:endParaRPr kumimoji="1" lang="en-US" altLang="ja-JP" dirty="0">
              <a:solidFill>
                <a:srgbClr val="002060"/>
              </a:solidFill>
            </a:endParaRPr>
          </a:p>
          <a:p>
            <a:pPr algn="ctr"/>
            <a:r>
              <a:rPr kumimoji="1" lang="ja-JP" altLang="en-US" dirty="0">
                <a:solidFill>
                  <a:srgbClr val="002060"/>
                </a:solidFill>
              </a:rPr>
              <a:t>たくさん打つ人で</a:t>
            </a:r>
            <a:endParaRPr kumimoji="1" lang="en-US" altLang="ja-JP" dirty="0">
              <a:solidFill>
                <a:srgbClr val="002060"/>
              </a:solidFill>
            </a:endParaRPr>
          </a:p>
          <a:p>
            <a:pPr algn="ctr"/>
            <a:r>
              <a:rPr kumimoji="1" lang="ja-JP" altLang="en-US" dirty="0">
                <a:solidFill>
                  <a:srgbClr val="002060"/>
                </a:solidFill>
              </a:rPr>
              <a:t>足の速い人って</a:t>
            </a:r>
            <a:endParaRPr kumimoji="1" lang="en-US" altLang="ja-JP" dirty="0">
              <a:solidFill>
                <a:srgbClr val="002060"/>
              </a:solidFill>
            </a:endParaRPr>
          </a:p>
          <a:p>
            <a:pPr algn="ctr"/>
            <a:r>
              <a:rPr kumimoji="1" lang="ja-JP" altLang="en-US" dirty="0">
                <a:solidFill>
                  <a:srgbClr val="002060"/>
                </a:solidFill>
              </a:rPr>
              <a:t>たくさんいるの？</a:t>
            </a:r>
          </a:p>
        </p:txBody>
      </p:sp>
    </p:spTree>
    <p:extLst>
      <p:ext uri="{BB962C8B-B14F-4D97-AF65-F5344CB8AC3E}">
        <p14:creationId xmlns:p14="http://schemas.microsoft.com/office/powerpoint/2010/main" val="408588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a:xfrm>
            <a:off x="675861" y="284176"/>
            <a:ext cx="9872869" cy="1508760"/>
          </a:xfrm>
        </p:spPr>
        <p:txBody>
          <a:bodyPr/>
          <a:lstStyle/>
          <a:p>
            <a:r>
              <a:rPr lang="ja-JP" altLang="en-US" dirty="0"/>
              <a:t>「これから」を考える手段として</a:t>
            </a:r>
            <a:endParaRPr kumimoji="1" lang="ja-JP" altLang="en-US" dirty="0"/>
          </a:p>
        </p:txBody>
      </p:sp>
      <p:sp>
        <p:nvSpPr>
          <p:cNvPr id="3" name="正方形/長方形 2">
            <a:extLst>
              <a:ext uri="{FF2B5EF4-FFF2-40B4-BE49-F238E27FC236}">
                <a16:creationId xmlns:a16="http://schemas.microsoft.com/office/drawing/2014/main" id="{619798B0-DA28-42F9-AA72-1D905B200ED7}"/>
              </a:ext>
            </a:extLst>
          </p:cNvPr>
          <p:cNvSpPr/>
          <p:nvPr/>
        </p:nvSpPr>
        <p:spPr>
          <a:xfrm>
            <a:off x="675861" y="3806831"/>
            <a:ext cx="11592083" cy="1631216"/>
          </a:xfrm>
          <a:prstGeom prst="rect">
            <a:avLst/>
          </a:prstGeom>
        </p:spPr>
        <p:txBody>
          <a:bodyPr wrap="square">
            <a:spAutoFit/>
          </a:bodyPr>
          <a:lstStyle/>
          <a:p>
            <a:pPr lvl="0"/>
            <a:endParaRPr lang="en-US" altLang="ja-JP" sz="2000" b="1" dirty="0">
              <a:ln/>
            </a:endParaRPr>
          </a:p>
          <a:p>
            <a:pPr lvl="0"/>
            <a:r>
              <a:rPr lang="ja-JP" altLang="en-US" sz="2000" b="1" dirty="0">
                <a:ln/>
              </a:rPr>
              <a:t>★毎日の学習でつけたい力</a:t>
            </a:r>
            <a:endParaRPr lang="en-US" altLang="ja-JP" sz="2000" b="1" dirty="0">
              <a:ln/>
            </a:endParaRPr>
          </a:p>
          <a:p>
            <a:pPr lvl="0"/>
            <a:r>
              <a:rPr lang="ja-JP" altLang="en-US" sz="2000" b="1" dirty="0">
                <a:ln/>
              </a:rPr>
              <a:t>＜指摘されている課題＞中教審から次期学習指導要領に関する答申より（平成２８年１２月）</a:t>
            </a:r>
            <a:endParaRPr lang="en-US" altLang="ja-JP" sz="2000" b="1" dirty="0">
              <a:ln/>
            </a:endParaRPr>
          </a:p>
          <a:p>
            <a:pPr lvl="0"/>
            <a:r>
              <a:rPr lang="ja-JP" altLang="en-US" sz="2000" b="1" dirty="0">
                <a:ln/>
              </a:rPr>
              <a:t>・判断の根拠や理由を明確にしながら自分の考えを述べることに課題あり</a:t>
            </a:r>
            <a:endParaRPr lang="en-US" altLang="ja-JP" sz="2000" b="1" dirty="0">
              <a:ln/>
            </a:endParaRPr>
          </a:p>
          <a:p>
            <a:pPr lvl="0"/>
            <a:r>
              <a:rPr lang="ja-JP" altLang="en-US" sz="2000" b="1" dirty="0">
                <a:ln/>
              </a:rPr>
              <a:t>・学ぶことの楽しさや意義の実感、学習したことを社会の課題としてとらえているか</a:t>
            </a:r>
            <a:endParaRPr lang="en-US" altLang="ja-JP" sz="2000" b="1" dirty="0">
              <a:ln/>
            </a:endParaRPr>
          </a:p>
        </p:txBody>
      </p:sp>
      <p:sp>
        <p:nvSpPr>
          <p:cNvPr id="4" name="テキスト ボックス 3">
            <a:extLst>
              <a:ext uri="{FF2B5EF4-FFF2-40B4-BE49-F238E27FC236}">
                <a16:creationId xmlns:a16="http://schemas.microsoft.com/office/drawing/2014/main" id="{05A10BCE-E696-4E63-881C-929374ABC07A}"/>
              </a:ext>
            </a:extLst>
          </p:cNvPr>
          <p:cNvSpPr txBox="1"/>
          <p:nvPr/>
        </p:nvSpPr>
        <p:spPr>
          <a:xfrm>
            <a:off x="1245705" y="2107095"/>
            <a:ext cx="9741294" cy="1938992"/>
          </a:xfrm>
          <a:prstGeom prst="rect">
            <a:avLst/>
          </a:prstGeom>
          <a:noFill/>
        </p:spPr>
        <p:txBody>
          <a:bodyPr wrap="square" rtlCol="0">
            <a:spAutoFit/>
          </a:bodyPr>
          <a:lstStyle/>
          <a:p>
            <a:r>
              <a:rPr kumimoji="1" lang="ja-JP" altLang="en-US" sz="2400" dirty="0"/>
              <a:t>異常気象や災害対策だけではなく、ガソリンやお米以外にもあらゆるものの値段が上がっている現状から見える経済の動向、少子高齢化・人口の都市集中化などによる過疎地の増加など、様々な場面でデータが活用されています。日本だけでなく世界が抱える課題を解決する方法が</a:t>
            </a:r>
            <a:r>
              <a:rPr kumimoji="1" lang="ja-JP" altLang="en-US" sz="2400" b="1" dirty="0">
                <a:ln w="12700">
                  <a:solidFill>
                    <a:srgbClr val="FF0000"/>
                  </a:solidFill>
                  <a:prstDash val="solid"/>
                </a:ln>
                <a:effectLst>
                  <a:outerShdw blurRad="12700" dist="38100" dir="2700000" algn="tl" rotWithShape="0">
                    <a:schemeClr val="bg1">
                      <a:lumMod val="50000"/>
                    </a:schemeClr>
                  </a:outerShdw>
                </a:effectLst>
              </a:rPr>
              <a:t>データ</a:t>
            </a:r>
            <a:r>
              <a:rPr kumimoji="1" lang="ja-JP" altLang="en-US" sz="2400" dirty="0"/>
              <a:t>から見つかるかもしれませんね。</a:t>
            </a:r>
            <a:endParaRPr kumimoji="1" lang="ja-JP" altLang="en-US" dirty="0"/>
          </a:p>
        </p:txBody>
      </p:sp>
      <p:sp>
        <p:nvSpPr>
          <p:cNvPr id="5" name="正方形/長方形 4">
            <a:extLst>
              <a:ext uri="{FF2B5EF4-FFF2-40B4-BE49-F238E27FC236}">
                <a16:creationId xmlns:a16="http://schemas.microsoft.com/office/drawing/2014/main" id="{A5E28D8D-AB02-49FE-B11A-D7EBFE88C1B3}"/>
              </a:ext>
            </a:extLst>
          </p:cNvPr>
          <p:cNvSpPr/>
          <p:nvPr/>
        </p:nvSpPr>
        <p:spPr>
          <a:xfrm>
            <a:off x="0" y="5577708"/>
            <a:ext cx="6871252" cy="1200329"/>
          </a:xfrm>
          <a:prstGeom prst="rect">
            <a:avLst/>
          </a:prstGeom>
        </p:spPr>
        <p:txBody>
          <a:bodyPr wrap="square">
            <a:spAutoFit/>
          </a:bodyPr>
          <a:lstStyle/>
          <a:p>
            <a:pPr lvl="0" algn="ctr"/>
            <a:r>
              <a:rPr lang="ja-JP" altLang="en-US" sz="3600" b="1" dirty="0">
                <a:ln/>
                <a:solidFill>
                  <a:srgbClr val="FFFF00"/>
                </a:solidFill>
              </a:rPr>
              <a:t>毎日の生活で「あれ？」</a:t>
            </a:r>
            <a:r>
              <a:rPr lang="ja-JP" altLang="en-US" sz="3600" b="1" dirty="0" err="1">
                <a:ln/>
                <a:solidFill>
                  <a:srgbClr val="FFFF00"/>
                </a:solidFill>
              </a:rPr>
              <a:t>っ</a:t>
            </a:r>
            <a:r>
              <a:rPr lang="ja-JP" altLang="en-US" sz="3600" b="1" dirty="0">
                <a:ln/>
                <a:solidFill>
                  <a:srgbClr val="FFFF00"/>
                </a:solidFill>
              </a:rPr>
              <a:t>と</a:t>
            </a:r>
            <a:endParaRPr lang="en-US" altLang="ja-JP" sz="3600" b="1" dirty="0">
              <a:ln/>
              <a:solidFill>
                <a:srgbClr val="FFFF00"/>
              </a:solidFill>
            </a:endParaRPr>
          </a:p>
          <a:p>
            <a:pPr lvl="0" algn="ctr"/>
            <a:r>
              <a:rPr lang="ja-JP" altLang="en-US" sz="3600" b="1" dirty="0">
                <a:ln/>
                <a:solidFill>
                  <a:srgbClr val="FFFF00"/>
                </a:solidFill>
              </a:rPr>
              <a:t>思うことを調べてみよう</a:t>
            </a:r>
          </a:p>
        </p:txBody>
      </p:sp>
      <p:sp>
        <p:nvSpPr>
          <p:cNvPr id="6" name="矢印: 右 5">
            <a:extLst>
              <a:ext uri="{FF2B5EF4-FFF2-40B4-BE49-F238E27FC236}">
                <a16:creationId xmlns:a16="http://schemas.microsoft.com/office/drawing/2014/main" id="{9E97473E-3850-4EFC-8787-E22D780B5DE4}"/>
              </a:ext>
            </a:extLst>
          </p:cNvPr>
          <p:cNvSpPr/>
          <p:nvPr/>
        </p:nvSpPr>
        <p:spPr>
          <a:xfrm>
            <a:off x="6566452" y="5923721"/>
            <a:ext cx="609600" cy="477078"/>
          </a:xfrm>
          <a:prstGeom prst="rightArrow">
            <a:avLst/>
          </a:prstGeom>
          <a:solidFill>
            <a:srgbClr val="FF0000"/>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F6298F5A-FE89-4191-8B38-6D98B5DA080C}"/>
              </a:ext>
            </a:extLst>
          </p:cNvPr>
          <p:cNvSpPr/>
          <p:nvPr/>
        </p:nvSpPr>
        <p:spPr>
          <a:xfrm>
            <a:off x="6499353" y="5562096"/>
            <a:ext cx="5970105" cy="1200329"/>
          </a:xfrm>
          <a:prstGeom prst="rect">
            <a:avLst/>
          </a:prstGeom>
        </p:spPr>
        <p:txBody>
          <a:bodyPr wrap="square">
            <a:spAutoFit/>
          </a:bodyPr>
          <a:lstStyle/>
          <a:p>
            <a:pPr lvl="0" algn="ctr"/>
            <a:r>
              <a:rPr lang="ja-JP" altLang="en-US" sz="3600" b="1" dirty="0">
                <a:ln w="12700">
                  <a:solidFill>
                    <a:srgbClr val="FF0000"/>
                  </a:solidFill>
                  <a:prstDash val="solid"/>
                </a:ln>
                <a:solidFill>
                  <a:schemeClr val="tx2"/>
                </a:solidFill>
                <a:effectLst>
                  <a:outerShdw blurRad="12700" dist="38100" dir="2700000" algn="tl" rotWithShape="0">
                    <a:schemeClr val="bg1">
                      <a:lumMod val="50000"/>
                    </a:schemeClr>
                  </a:outerShdw>
                </a:effectLst>
              </a:rPr>
              <a:t>これからの社会で</a:t>
            </a:r>
            <a:endParaRPr lang="en-US" altLang="ja-JP" sz="3600" b="1" dirty="0">
              <a:ln w="12700">
                <a:solidFill>
                  <a:srgbClr val="FF0000"/>
                </a:solidFill>
                <a:prstDash val="solid"/>
              </a:ln>
              <a:solidFill>
                <a:schemeClr val="tx2"/>
              </a:solidFill>
              <a:effectLst>
                <a:outerShdw blurRad="12700" dist="38100" dir="2700000" algn="tl" rotWithShape="0">
                  <a:schemeClr val="bg1">
                    <a:lumMod val="50000"/>
                  </a:schemeClr>
                </a:outerShdw>
              </a:effectLst>
            </a:endParaRPr>
          </a:p>
          <a:p>
            <a:pPr lvl="0" algn="ctr"/>
            <a:r>
              <a:rPr lang="ja-JP" altLang="en-US" sz="3600" b="1" dirty="0">
                <a:ln w="12700">
                  <a:solidFill>
                    <a:srgbClr val="FF0000"/>
                  </a:solidFill>
                  <a:prstDash val="solid"/>
                </a:ln>
                <a:solidFill>
                  <a:schemeClr val="tx2"/>
                </a:solidFill>
                <a:effectLst>
                  <a:outerShdw blurRad="12700" dist="38100" dir="2700000" algn="tl" rotWithShape="0">
                    <a:schemeClr val="bg1">
                      <a:lumMod val="50000"/>
                    </a:schemeClr>
                  </a:outerShdw>
                </a:effectLst>
              </a:rPr>
              <a:t>必要とされる力がつく</a:t>
            </a:r>
          </a:p>
        </p:txBody>
      </p:sp>
    </p:spTree>
    <p:extLst>
      <p:ext uri="{BB962C8B-B14F-4D97-AF65-F5344CB8AC3E}">
        <p14:creationId xmlns:p14="http://schemas.microsoft.com/office/powerpoint/2010/main" val="1999137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83B37B-94C0-4590-89A9-9E0797F1B243}"/>
              </a:ext>
            </a:extLst>
          </p:cNvPr>
          <p:cNvSpPr>
            <a:spLocks noGrp="1"/>
          </p:cNvSpPr>
          <p:nvPr>
            <p:ph type="title"/>
          </p:nvPr>
        </p:nvSpPr>
        <p:spPr/>
        <p:txBody>
          <a:bodyPr/>
          <a:lstStyle/>
          <a:p>
            <a:r>
              <a:rPr kumimoji="1" lang="ja-JP" altLang="en-US" dirty="0"/>
              <a:t>データ収集のために</a:t>
            </a:r>
          </a:p>
        </p:txBody>
      </p:sp>
      <p:sp>
        <p:nvSpPr>
          <p:cNvPr id="3" name="テキスト プレースホルダー 2">
            <a:extLst>
              <a:ext uri="{FF2B5EF4-FFF2-40B4-BE49-F238E27FC236}">
                <a16:creationId xmlns:a16="http://schemas.microsoft.com/office/drawing/2014/main" id="{4F0246E7-8F88-4057-8223-7E95ECB8F3AF}"/>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7919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a:xfrm>
            <a:off x="1057145" y="323932"/>
            <a:ext cx="9784080" cy="1508760"/>
          </a:xfrm>
        </p:spPr>
        <p:txBody>
          <a:bodyPr/>
          <a:lstStyle/>
          <a:p>
            <a:r>
              <a:rPr kumimoji="1" lang="ja-JP" altLang="en-US" dirty="0"/>
              <a:t>便利なツール　その</a:t>
            </a:r>
            <a:r>
              <a:rPr lang="ja-JP" altLang="en-US" dirty="0"/>
              <a:t>１</a:t>
            </a:r>
            <a:endParaRPr kumimoji="1" lang="ja-JP" altLang="en-US" dirty="0"/>
          </a:p>
        </p:txBody>
      </p:sp>
      <p:sp>
        <p:nvSpPr>
          <p:cNvPr id="5" name="正方形/長方形 4">
            <a:extLst>
              <a:ext uri="{FF2B5EF4-FFF2-40B4-BE49-F238E27FC236}">
                <a16:creationId xmlns:a16="http://schemas.microsoft.com/office/drawing/2014/main" id="{78A4225F-8F42-458D-AA2B-254ECC163E62}"/>
              </a:ext>
            </a:extLst>
          </p:cNvPr>
          <p:cNvSpPr/>
          <p:nvPr/>
        </p:nvSpPr>
        <p:spPr>
          <a:xfrm>
            <a:off x="599917" y="3429000"/>
            <a:ext cx="11592083" cy="3046988"/>
          </a:xfrm>
          <a:prstGeom prst="rect">
            <a:avLst/>
          </a:prstGeom>
        </p:spPr>
        <p:txBody>
          <a:bodyPr wrap="square">
            <a:spAutoFit/>
          </a:bodyPr>
          <a:lstStyle/>
          <a:p>
            <a:pPr lvl="0"/>
            <a:r>
              <a:rPr lang="en-US" altLang="ja-JP" sz="3200" b="1" dirty="0">
                <a:ln/>
              </a:rPr>
              <a:t>e-Stat</a:t>
            </a:r>
            <a:r>
              <a:rPr lang="ja-JP" altLang="en-US" sz="3200" b="1" dirty="0">
                <a:ln/>
              </a:rPr>
              <a:t>とは</a:t>
            </a:r>
            <a:endParaRPr lang="en-US" altLang="ja-JP" sz="3200" b="1" dirty="0">
              <a:ln/>
            </a:endParaRPr>
          </a:p>
          <a:p>
            <a:pPr lvl="0"/>
            <a:r>
              <a:rPr lang="ja-JP" altLang="en-US" sz="3200" b="1" dirty="0">
                <a:ln/>
              </a:rPr>
              <a:t>・各府省の統計データを一つにまとめた政府統計のポータル　</a:t>
            </a:r>
            <a:endParaRPr lang="en-US" altLang="ja-JP" sz="3200" b="1" dirty="0">
              <a:ln/>
            </a:endParaRPr>
          </a:p>
          <a:p>
            <a:pPr lvl="0"/>
            <a:r>
              <a:rPr lang="ja-JP" altLang="en-US" sz="3200" b="1" dirty="0">
                <a:ln/>
              </a:rPr>
              <a:t>　サイト</a:t>
            </a:r>
            <a:endParaRPr lang="en-US" altLang="ja-JP" sz="3200" b="1" dirty="0">
              <a:ln/>
            </a:endParaRPr>
          </a:p>
          <a:p>
            <a:pPr lvl="0"/>
            <a:r>
              <a:rPr lang="ja-JP" altLang="en-US" sz="3200" b="1" dirty="0">
                <a:ln/>
              </a:rPr>
              <a:t>・各府省が作成した統計データは、原則、政府統計の総合窓</a:t>
            </a:r>
            <a:endParaRPr lang="en-US" altLang="ja-JP" sz="3200" b="1" dirty="0">
              <a:ln/>
            </a:endParaRPr>
          </a:p>
          <a:p>
            <a:pPr lvl="0"/>
            <a:r>
              <a:rPr lang="ja-JP" altLang="en-US" sz="3200" b="1" dirty="0">
                <a:ln/>
              </a:rPr>
              <a:t>　口</a:t>
            </a:r>
            <a:r>
              <a:rPr lang="en-US" altLang="ja-JP" sz="3200" b="1" dirty="0">
                <a:ln/>
              </a:rPr>
              <a:t>(e-Stat)</a:t>
            </a:r>
            <a:r>
              <a:rPr lang="ja-JP" altLang="en-US" sz="3200" b="1" dirty="0">
                <a:ln/>
              </a:rPr>
              <a:t>上で公表</a:t>
            </a:r>
            <a:endParaRPr lang="en-US" altLang="ja-JP" sz="3200" b="1" dirty="0">
              <a:ln/>
            </a:endParaRPr>
          </a:p>
          <a:p>
            <a:pPr lvl="0"/>
            <a:r>
              <a:rPr lang="ja-JP" altLang="en-US" sz="3200" b="1" dirty="0">
                <a:ln/>
              </a:rPr>
              <a:t>・インターネット環境があれば、誰でも無料で利用可能</a:t>
            </a:r>
            <a:endParaRPr lang="en-US" altLang="ja-JP" sz="3200" b="1" dirty="0">
              <a:ln/>
            </a:endParaRPr>
          </a:p>
        </p:txBody>
      </p:sp>
      <p:sp>
        <p:nvSpPr>
          <p:cNvPr id="7" name="正方形/長方形 6">
            <a:extLst>
              <a:ext uri="{FF2B5EF4-FFF2-40B4-BE49-F238E27FC236}">
                <a16:creationId xmlns:a16="http://schemas.microsoft.com/office/drawing/2014/main" id="{EA17D45D-50A5-42EA-94B6-57F271D5DF9B}"/>
              </a:ext>
            </a:extLst>
          </p:cNvPr>
          <p:cNvSpPr/>
          <p:nvPr/>
        </p:nvSpPr>
        <p:spPr>
          <a:xfrm>
            <a:off x="-267719" y="2098428"/>
            <a:ext cx="9897181" cy="923330"/>
          </a:xfrm>
          <a:prstGeom prst="rect">
            <a:avLst/>
          </a:prstGeom>
        </p:spPr>
        <p:txBody>
          <a:bodyPr wrap="square">
            <a:spAutoFit/>
          </a:bodyPr>
          <a:lstStyle/>
          <a:p>
            <a:pPr algn="ctr"/>
            <a:r>
              <a:rPr lang="ja-JP" altLang="en-US" sz="5400" dirty="0">
                <a:ln w="0"/>
                <a:solidFill>
                  <a:srgbClr val="FFFF00"/>
                </a:solidFill>
                <a:effectLst>
                  <a:outerShdw blurRad="38100" dist="19050" dir="2700000" algn="tl" rotWithShape="0">
                    <a:schemeClr val="dk1">
                      <a:alpha val="40000"/>
                    </a:schemeClr>
                  </a:outerShdw>
                </a:effectLst>
              </a:rPr>
              <a:t>統計の総合窓口　</a:t>
            </a:r>
            <a:r>
              <a:rPr lang="en-US" altLang="ja-JP" sz="5400" dirty="0">
                <a:ln w="0"/>
                <a:solidFill>
                  <a:srgbClr val="FFFF00"/>
                </a:solidFill>
                <a:effectLst>
                  <a:outerShdw blurRad="38100" dist="19050" dir="2700000" algn="tl" rotWithShape="0">
                    <a:schemeClr val="dk1">
                      <a:alpha val="40000"/>
                    </a:schemeClr>
                  </a:outerShdw>
                </a:effectLst>
              </a:rPr>
              <a:t>e-Stat</a:t>
            </a:r>
            <a:endParaRPr lang="ja-JP" altLang="en-US" sz="5400" dirty="0">
              <a:ln w="0"/>
              <a:solidFill>
                <a:srgbClr val="FFFF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9040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42D530-07DA-4FD2-998A-3A66C332215A}"/>
              </a:ext>
            </a:extLst>
          </p:cNvPr>
          <p:cNvSpPr>
            <a:spLocks noGrp="1"/>
          </p:cNvSpPr>
          <p:nvPr>
            <p:ph type="title"/>
          </p:nvPr>
        </p:nvSpPr>
        <p:spPr>
          <a:xfrm>
            <a:off x="1057145" y="323932"/>
            <a:ext cx="9784080" cy="1508760"/>
          </a:xfrm>
        </p:spPr>
        <p:txBody>
          <a:bodyPr/>
          <a:lstStyle/>
          <a:p>
            <a:r>
              <a:rPr kumimoji="1" lang="ja-JP" altLang="en-US" dirty="0"/>
              <a:t>便利なツール　その２</a:t>
            </a:r>
          </a:p>
        </p:txBody>
      </p:sp>
      <p:sp>
        <p:nvSpPr>
          <p:cNvPr id="3" name="テキスト ボックス 2">
            <a:extLst>
              <a:ext uri="{FF2B5EF4-FFF2-40B4-BE49-F238E27FC236}">
                <a16:creationId xmlns:a16="http://schemas.microsoft.com/office/drawing/2014/main" id="{F4F52A9B-6E7C-4E0C-B4AD-F264FA106339}"/>
              </a:ext>
            </a:extLst>
          </p:cNvPr>
          <p:cNvSpPr txBox="1"/>
          <p:nvPr/>
        </p:nvSpPr>
        <p:spPr>
          <a:xfrm>
            <a:off x="880269" y="2273780"/>
            <a:ext cx="3877985" cy="584775"/>
          </a:xfrm>
          <a:prstGeom prst="rect">
            <a:avLst/>
          </a:prstGeom>
          <a:noFill/>
        </p:spPr>
        <p:txBody>
          <a:bodyPr wrap="none" rtlCol="0">
            <a:spAutoFit/>
          </a:bodyPr>
          <a:lstStyle/>
          <a:p>
            <a:r>
              <a:rPr kumimoji="1" lang="ja-JP" altLang="en-US" sz="3200" dirty="0"/>
              <a:t>統計ダッシュボード</a:t>
            </a:r>
          </a:p>
        </p:txBody>
      </p:sp>
      <p:sp>
        <p:nvSpPr>
          <p:cNvPr id="4" name="テキスト ボックス 3">
            <a:extLst>
              <a:ext uri="{FF2B5EF4-FFF2-40B4-BE49-F238E27FC236}">
                <a16:creationId xmlns:a16="http://schemas.microsoft.com/office/drawing/2014/main" id="{B3823E22-1BD3-4D2E-BD4C-FE662BD96854}"/>
              </a:ext>
            </a:extLst>
          </p:cNvPr>
          <p:cNvSpPr txBox="1"/>
          <p:nvPr/>
        </p:nvSpPr>
        <p:spPr>
          <a:xfrm>
            <a:off x="1063637" y="3181630"/>
            <a:ext cx="10203819" cy="1569660"/>
          </a:xfrm>
          <a:prstGeom prst="rect">
            <a:avLst/>
          </a:prstGeom>
          <a:noFill/>
        </p:spPr>
        <p:txBody>
          <a:bodyPr wrap="none" rtlCol="0">
            <a:spAutoFit/>
          </a:bodyPr>
          <a:lstStyle/>
          <a:p>
            <a:r>
              <a:rPr kumimoji="1" lang="ja-JP" altLang="en-US" sz="3200" dirty="0"/>
              <a:t>統計局</a:t>
            </a:r>
            <a:r>
              <a:rPr kumimoji="1" lang="en-US" altLang="ja-JP" sz="3200" dirty="0"/>
              <a:t>HP (</a:t>
            </a:r>
            <a:r>
              <a:rPr kumimoji="1" lang="en-US" altLang="ja-JP" sz="3200" dirty="0">
                <a:solidFill>
                  <a:srgbClr val="002060"/>
                </a:solidFill>
                <a:hlinkClick r:id="rId2">
                  <a:extLst>
                    <a:ext uri="{A12FA001-AC4F-418D-AE19-62706E023703}">
                      <ahyp:hlinkClr xmlns:ahyp="http://schemas.microsoft.com/office/drawing/2018/hyperlinkcolor" val="tx"/>
                    </a:ext>
                  </a:extLst>
                </a:hlinkClick>
              </a:rPr>
              <a:t>https://www.stat.go.jp</a:t>
            </a:r>
            <a:r>
              <a:rPr kumimoji="1" lang="en-US" altLang="ja-JP" sz="3200" dirty="0"/>
              <a:t>)</a:t>
            </a:r>
            <a:r>
              <a:rPr kumimoji="1" lang="ja-JP" altLang="en-US" sz="3200" dirty="0"/>
              <a:t>から</a:t>
            </a:r>
            <a:endParaRPr kumimoji="1" lang="en-US" altLang="ja-JP" sz="3200" dirty="0"/>
          </a:p>
          <a:p>
            <a:r>
              <a:rPr kumimoji="1" lang="en-US" altLang="ja-JP" sz="3200" dirty="0"/>
              <a:t>                                    or</a:t>
            </a:r>
          </a:p>
          <a:p>
            <a:r>
              <a:rPr kumimoji="1" lang="ja-JP" altLang="en-US" sz="3200" dirty="0"/>
              <a:t>統計ダッシュボード </a:t>
            </a:r>
            <a:r>
              <a:rPr kumimoji="1" lang="en-US" altLang="ja-JP" sz="3200" dirty="0"/>
              <a:t>(</a:t>
            </a:r>
            <a:r>
              <a:rPr kumimoji="1" lang="en-US" altLang="ja-JP" sz="3200" dirty="0">
                <a:solidFill>
                  <a:srgbClr val="002060"/>
                </a:solidFill>
                <a:hlinkClick r:id="rId3">
                  <a:extLst>
                    <a:ext uri="{A12FA001-AC4F-418D-AE19-62706E023703}">
                      <ahyp:hlinkClr xmlns:ahyp="http://schemas.microsoft.com/office/drawing/2018/hyperlinkcolor" val="tx"/>
                    </a:ext>
                  </a:extLst>
                </a:hlinkClick>
              </a:rPr>
              <a:t>https://dashboard.e-stat.go.jp</a:t>
            </a:r>
            <a:r>
              <a:rPr kumimoji="1" lang="en-US" altLang="ja-JP" sz="3200" dirty="0"/>
              <a:t>) </a:t>
            </a:r>
            <a:r>
              <a:rPr kumimoji="1" lang="ja-JP" altLang="en-US" sz="3200" dirty="0"/>
              <a:t>から</a:t>
            </a:r>
            <a:endParaRPr kumimoji="1" lang="en-US" altLang="ja-JP" sz="3200" dirty="0"/>
          </a:p>
        </p:txBody>
      </p:sp>
      <p:sp>
        <p:nvSpPr>
          <p:cNvPr id="5" name="正方形/長方形 4">
            <a:extLst>
              <a:ext uri="{FF2B5EF4-FFF2-40B4-BE49-F238E27FC236}">
                <a16:creationId xmlns:a16="http://schemas.microsoft.com/office/drawing/2014/main" id="{78A4225F-8F42-458D-AA2B-254ECC163E62}"/>
              </a:ext>
            </a:extLst>
          </p:cNvPr>
          <p:cNvSpPr/>
          <p:nvPr/>
        </p:nvSpPr>
        <p:spPr>
          <a:xfrm>
            <a:off x="1158565" y="5074365"/>
            <a:ext cx="10013965" cy="1200329"/>
          </a:xfrm>
          <a:prstGeom prst="rect">
            <a:avLst/>
          </a:prstGeom>
        </p:spPr>
        <p:txBody>
          <a:bodyPr wrap="square">
            <a:spAutoFit/>
          </a:bodyPr>
          <a:lstStyle/>
          <a:p>
            <a:pPr lvl="0"/>
            <a:r>
              <a:rPr lang="ja-JP" altLang="en-US" sz="2400" dirty="0">
                <a:ln w="0"/>
                <a:solidFill>
                  <a:srgbClr val="FFFF00"/>
                </a:solidFill>
                <a:effectLst>
                  <a:outerShdw blurRad="38100" dist="19050" dir="2700000" algn="tl" rotWithShape="0">
                    <a:schemeClr val="dk1">
                      <a:alpha val="40000"/>
                    </a:schemeClr>
                  </a:outerShdw>
                </a:effectLst>
              </a:rPr>
              <a:t>収録されているデータは</a:t>
            </a:r>
            <a:endParaRPr lang="en-US" altLang="ja-JP" sz="2400" dirty="0">
              <a:ln w="0"/>
              <a:solidFill>
                <a:srgbClr val="FFFF00"/>
              </a:solidFill>
              <a:effectLst>
                <a:outerShdw blurRad="38100" dist="19050" dir="2700000" algn="tl" rotWithShape="0">
                  <a:schemeClr val="dk1">
                    <a:alpha val="40000"/>
                  </a:schemeClr>
                </a:outerShdw>
              </a:effectLst>
            </a:endParaRPr>
          </a:p>
          <a:p>
            <a:pPr lvl="0"/>
            <a:r>
              <a:rPr lang="ja-JP" altLang="en-US" sz="2400" dirty="0">
                <a:ln w="0"/>
                <a:solidFill>
                  <a:srgbClr val="FFFF00"/>
                </a:solidFill>
                <a:effectLst>
                  <a:outerShdw blurRad="38100" dist="19050" dir="2700000" algn="tl" rotWithShape="0">
                    <a:schemeClr val="dk1">
                      <a:alpha val="40000"/>
                    </a:schemeClr>
                  </a:outerShdw>
                </a:effectLst>
              </a:rPr>
              <a:t>都道府県データ（基礎データ４，５０３項目、指標データ７４５項目）</a:t>
            </a:r>
            <a:endParaRPr lang="en-US" altLang="ja-JP" sz="2400" dirty="0">
              <a:ln w="0"/>
              <a:solidFill>
                <a:srgbClr val="FFFF00"/>
              </a:solidFill>
              <a:effectLst>
                <a:outerShdw blurRad="38100" dist="19050" dir="2700000" algn="tl" rotWithShape="0">
                  <a:schemeClr val="dk1">
                    <a:alpha val="40000"/>
                  </a:schemeClr>
                </a:outerShdw>
              </a:effectLst>
            </a:endParaRPr>
          </a:p>
          <a:p>
            <a:pPr lvl="0"/>
            <a:r>
              <a:rPr lang="ja-JP" altLang="en-US" sz="2400" dirty="0">
                <a:ln w="0"/>
                <a:solidFill>
                  <a:srgbClr val="FFFF00"/>
                </a:solidFill>
                <a:effectLst>
                  <a:outerShdw blurRad="38100" dist="19050" dir="2700000" algn="tl" rotWithShape="0">
                    <a:schemeClr val="dk1">
                      <a:alpha val="40000"/>
                    </a:schemeClr>
                  </a:outerShdw>
                </a:effectLst>
              </a:rPr>
              <a:t>市区町村データ（基礎データ　　８０９項目、指標データ　６６項目）</a:t>
            </a:r>
            <a:endParaRPr lang="en-US" altLang="ja-JP" sz="2400" dirty="0">
              <a:ln w="0"/>
              <a:solidFill>
                <a:srgbClr val="FFFF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949295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縞模様">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TM03090430[[fn=縞模様]]</Template>
  <TotalTime>402</TotalTime>
  <Words>799</Words>
  <Application>Microsoft Office PowerPoint</Application>
  <PresentationFormat>ワイド画面</PresentationFormat>
  <Paragraphs>103</Paragraphs>
  <Slides>12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Corbel</vt:lpstr>
      <vt:lpstr>Wingdings</vt:lpstr>
      <vt:lpstr>縞模様</vt:lpstr>
      <vt:lpstr>データを読み取る、 データで探る</vt:lpstr>
      <vt:lpstr>身の回りでよく見かける数字は何？</vt:lpstr>
      <vt:lpstr>データから何が見える？</vt:lpstr>
      <vt:lpstr>データから何が見える？</vt:lpstr>
      <vt:lpstr>データから何が見える？</vt:lpstr>
      <vt:lpstr>「これから」を考える手段として</vt:lpstr>
      <vt:lpstr>データ収集のために</vt:lpstr>
      <vt:lpstr>便利なツール　その１</vt:lpstr>
      <vt:lpstr>便利なツール　その２</vt:lpstr>
      <vt:lpstr>統計ダッシュボードができることは？</vt:lpstr>
      <vt:lpstr>便利なツール　その３</vt:lpstr>
      <vt:lpstr>出典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データを読み取る、 データで探る</dc:title>
  <dc:creator>shinaga-t</dc:creator>
  <cp:lastModifiedBy>大川　利奈</cp:lastModifiedBy>
  <cp:revision>45</cp:revision>
  <cp:lastPrinted>2024-10-16T00:49:59Z</cp:lastPrinted>
  <dcterms:created xsi:type="dcterms:W3CDTF">2024-10-09T06:40:28Z</dcterms:created>
  <dcterms:modified xsi:type="dcterms:W3CDTF">2024-10-22T01:00:45Z</dcterms:modified>
</cp:coreProperties>
</file>