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UD Digi Kyokasho NP-B" panose="02020700000000000000" pitchFamily="18" charset="-128"/>
      <p:bold r:id="rId42"/>
    </p:embeddedFont>
    <p:embeddedFont>
      <p:font typeface="Calibri" panose="020F050202020403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1B9E8-EBAB-4595-BBCE-D49F66F62F66}">
  <a:tblStyle styleId="{BED1B9E8-EBAB-4595-BBCE-D49F66F62F66}" styleName="Table_0">
    <a:wholeTbl>
      <a:tcTxStyle>
        <a:font>
          <a:latin typeface="Arial"/>
          <a:ea typeface="Arial"/>
          <a:cs typeface="Arial"/>
        </a:font>
        <a:srgbClr val="000000"/>
      </a:tcTxStyle>
      <a:tcStyle>
        <a:tcBdr>
          <a:left>
            <a:ln w="6350" cap="flat" cmpd="sng">
              <a:solidFill>
                <a:srgbClr val="999999"/>
              </a:solidFill>
              <a:prstDash val="solid"/>
              <a:round/>
              <a:headEnd type="none" w="sm" len="sm"/>
              <a:tailEnd type="none" w="sm" len="sm"/>
            </a:ln>
          </a:left>
          <a:right>
            <a:ln w="6350" cap="flat" cmpd="sng">
              <a:solidFill>
                <a:srgbClr val="999999"/>
              </a:solidFill>
              <a:prstDash val="solid"/>
              <a:round/>
              <a:headEnd type="none" w="sm" len="sm"/>
              <a:tailEnd type="none" w="sm" len="sm"/>
            </a:ln>
          </a:right>
          <a:top>
            <a:ln w="6350" cap="flat" cmpd="sng">
              <a:solidFill>
                <a:srgbClr val="999999"/>
              </a:solidFill>
              <a:prstDash val="solid"/>
              <a:round/>
              <a:headEnd type="none" w="sm" len="sm"/>
              <a:tailEnd type="none" w="sm" len="sm"/>
            </a:ln>
          </a:top>
          <a:bottom>
            <a:ln w="6350" cap="flat" cmpd="sng">
              <a:solidFill>
                <a:srgbClr val="999999"/>
              </a:solidFill>
              <a:prstDash val="solid"/>
              <a:round/>
              <a:headEnd type="none" w="sm" len="sm"/>
              <a:tailEnd type="none" w="sm" len="sm"/>
            </a:ln>
          </a:bottom>
          <a:insideH>
            <a:ln w="6350" cap="flat" cmpd="sng">
              <a:solidFill>
                <a:srgbClr val="999999"/>
              </a:solidFill>
              <a:prstDash val="solid"/>
              <a:round/>
              <a:headEnd type="none" w="sm" len="sm"/>
              <a:tailEnd type="none" w="sm" len="sm"/>
            </a:ln>
          </a:insideH>
          <a:insideV>
            <a:ln w="6350" cap="flat" cmpd="sng">
              <a:solidFill>
                <a:srgbClr val="999999"/>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322"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9dc11215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79dc11215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9dc112153_0_4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79dc11215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9dc112153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79dc11215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9dc112153_0_6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79dc11215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6f73a04f_0_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6f73a0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79dc112153_0_7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79dc11215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6f73a04f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6f73a04f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79dc112153_0_9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79dc11215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=query('SSDSE-F-2023v3'!B2:AT,"select * where D='年'")</a:t>
            </a:r>
            <a:endParaRPr/>
          </a:p>
          <a:p>
            <a:pPr marL="0" lvl="0" indent="0" algn="l" rtl="0">
              <a:spcBef>
                <a:spcPts val="0"/>
              </a:spcBef>
              <a:spcAft>
                <a:spcPts val="0"/>
              </a:spcAft>
              <a:buNone/>
            </a:pPr>
            <a:r>
              <a:rPr lang="en"/>
              <a:t>=query('年平均'!B1:AT,"select B,D,W,AQ,AS")</a:t>
            </a:r>
            <a:endParaRPr/>
          </a:p>
          <a:p>
            <a:pPr marL="0" lvl="0" indent="0" algn="l" rtl="0">
              <a:lnSpc>
                <a:spcPct val="115000"/>
              </a:lnSpc>
              <a:spcBef>
                <a:spcPts val="0"/>
              </a:spcBef>
              <a:spcAft>
                <a:spcPts val="0"/>
              </a:spcAft>
              <a:buNone/>
            </a:pPr>
            <a:r>
              <a:rPr lang="en" sz="1000"/>
              <a:t>AVERAGE()</a:t>
            </a:r>
            <a:endParaRPr sz="1000"/>
          </a:p>
          <a:p>
            <a:pPr marL="0" lvl="0" indent="0" algn="l" rtl="0">
              <a:lnSpc>
                <a:spcPct val="115000"/>
              </a:lnSpc>
              <a:spcBef>
                <a:spcPts val="0"/>
              </a:spcBef>
              <a:spcAft>
                <a:spcPts val="0"/>
              </a:spcAft>
              <a:buNone/>
            </a:pPr>
            <a:r>
              <a:rPr lang="en" sz="1000"/>
              <a:t>STDEV.P()</a:t>
            </a:r>
            <a:endParaRPr sz="1000"/>
          </a:p>
          <a:p>
            <a:pPr marL="0" lvl="0" indent="0" algn="l" rtl="0">
              <a:lnSpc>
                <a:spcPct val="115000"/>
              </a:lnSpc>
              <a:spcBef>
                <a:spcPts val="0"/>
              </a:spcBef>
              <a:spcAft>
                <a:spcPts val="0"/>
              </a:spcAft>
              <a:buNone/>
            </a:pPr>
            <a:r>
              <a:rPr lang="en" sz="1000"/>
              <a:t>VAR.P()</a:t>
            </a:r>
            <a:endParaRPr sz="1000"/>
          </a:p>
          <a:p>
            <a:pPr marL="0" lvl="0" indent="0" algn="l" rtl="0">
              <a:lnSpc>
                <a:spcPct val="115000"/>
              </a:lnSpc>
              <a:spcBef>
                <a:spcPts val="0"/>
              </a:spcBef>
              <a:spcAft>
                <a:spcPts val="0"/>
              </a:spcAft>
              <a:buNone/>
            </a:pPr>
            <a:r>
              <a:rPr lang="en" sz="1000"/>
              <a:t>MEDIAN()</a:t>
            </a:r>
            <a:endParaRPr sz="1000"/>
          </a:p>
          <a:p>
            <a:pPr marL="0" lvl="0" indent="0" algn="l" rtl="0">
              <a:spcBef>
                <a:spcPts val="0"/>
              </a:spcBef>
              <a:spcAft>
                <a:spcPts val="0"/>
              </a:spcAft>
              <a:buNone/>
            </a:pPr>
            <a:endParaRPr/>
          </a:p>
          <a:p>
            <a:pPr marL="0" lvl="0" indent="0" algn="l" rtl="0">
              <a:spcBef>
                <a:spcPts val="0"/>
              </a:spcBef>
              <a:spcAft>
                <a:spcPts val="0"/>
              </a:spcAft>
              <a:buNone/>
            </a:pPr>
            <a:r>
              <a:rPr lang="en"/>
              <a:t>={'年平均'!D1:1}</a:t>
            </a:r>
            <a:endParaRPr/>
          </a:p>
          <a:p>
            <a:pPr marL="0" lvl="0" indent="0" algn="l" rtl="0">
              <a:spcBef>
                <a:spcPts val="0"/>
              </a:spcBef>
              <a:spcAft>
                <a:spcPts val="0"/>
              </a:spcAft>
              <a:buNone/>
            </a:pPr>
            <a:r>
              <a:rPr lang="en"/>
              <a:t>=transpose({B5:5})</a:t>
            </a:r>
            <a:endParaRPr/>
          </a:p>
          <a:p>
            <a:pPr marL="0" lvl="0" indent="0" algn="l" rtl="0">
              <a:spcBef>
                <a:spcPts val="0"/>
              </a:spcBef>
              <a:spcAft>
                <a:spcPts val="0"/>
              </a:spcAft>
              <a:buNone/>
            </a:pPr>
            <a:r>
              <a:rPr lang="en"/>
              <a:t>=makearray(counta('年平均'!D1:1),counta('年平均'!D1:1),lambda(r,c,correl(indirect("'年平均'!R2C"&amp;match(indirect("R"&amp;(row()+r-1)&amp;"C[-1]",false),'年平均'!1:1,0)&amp;":R"&amp;counta('年平均'!A:A)&amp;"C"&amp;match(indirect("R"&amp;(row()+r-1)&amp;"C[-1]",false),'年平均'!1:1,0),false),indirect("'年平均'!R2C"&amp;match(indirect("R[-1]C"&amp;(column()+c-1),false),'年平均'!1:1,0)&amp;":R"&amp;counta('年平均'!A:A)&amp;"C"&amp;match(indirect("R[-1]C"&amp;(column()+c-1),false),'年平均'!1:1,0),false))))</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73a04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8545ff83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8545ff83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545ff830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8545ff830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8545ff830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8545ff830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8545ff830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8545ff830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545ff830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8545ff830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8545ff8300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8545ff830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8545ff830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8545ff830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8545ff8300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8545ff830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8545ff8300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8545ff8300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8545ff830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8545ff830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73a04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8545ff8300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8545ff830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8545ff8300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8545ff830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8545ff830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8545ff830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65589d1b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65589d1b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8545ff8300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8545ff830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8545ff830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8545ff830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8545ff8300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8545ff830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7fa250d06c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7fa250d0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7fa250d06c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7fa250d0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7fa250d0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7fa250d0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73a04f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73a04f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73a0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9dc11215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9dc11215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9dc11215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79dc11215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9dc11215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79dc11215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9dc112153_0_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79dc11215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tac.go.jp/use/literacy/ssds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spreadsheets/d/1bfZQBX4eXVHIdyq8QGGsj0dVy6LXfhhAAKTUS7L_7YQ/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bfZQBX4eXVHIdyq8QGGsj0dVy6LXfhhAAKTUS7L_7YQ/edit?usp=sharing"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bfZQBX4eXVHIdyq8QGGsj0dVy6LXfhhAAKTUS7L_7YQ/edit?usp=sharing"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nstac.go.jp/use/literacy/ssdse/" TargetMode="External"/><Relationship Id="rId7" Type="http://schemas.openxmlformats.org/officeDocument/2006/relationships/hyperlink" Target="https://resas.go.jp/"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s://www.e-stat.go.jp/" TargetMode="External"/><Relationship Id="rId5" Type="http://schemas.openxmlformats.org/officeDocument/2006/relationships/hyperlink" Target="https://www.stat.go.jp/info/guide/public/kouhou/edu/index.html" TargetMode="External"/><Relationship Id="rId4" Type="http://schemas.openxmlformats.org/officeDocument/2006/relationships/hyperlink" Target="https://www.stat.go.jp/info/guide/public/kouhou/index.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US" altLang="ja-JP" dirty="0"/>
            </a:br>
            <a:r>
              <a:rPr lang="ja-JP" altLang="en-US" dirty="0"/>
              <a:t>公開データを分析してみよう</a:t>
            </a:r>
            <a:endParaRPr dirty="0"/>
          </a:p>
          <a:p>
            <a:pPr marL="0" lvl="0" indent="0" algn="ctr" rtl="0">
              <a:spcBef>
                <a:spcPts val="0"/>
              </a:spcBef>
              <a:spcAft>
                <a:spcPts val="0"/>
              </a:spcAft>
              <a:buNone/>
            </a:pPr>
            <a:r>
              <a:rPr lang="en" dirty="0"/>
              <a:t>（統計分析入門）</a:t>
            </a:r>
            <a:endParaRPr dirty="0"/>
          </a:p>
        </p:txBody>
      </p:sp>
      <p:sp>
        <p:nvSpPr>
          <p:cNvPr id="69" name="Google Shape;69;p13"/>
          <p:cNvSpPr txBox="1"/>
          <p:nvPr/>
        </p:nvSpPr>
        <p:spPr>
          <a:xfrm>
            <a:off x="3268975" y="4151375"/>
            <a:ext cx="5893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lt1"/>
                </a:solidFill>
                <a:latin typeface="Roboto"/>
                <a:ea typeface="Roboto"/>
                <a:cs typeface="Roboto"/>
                <a:sym typeface="Roboto"/>
              </a:rPr>
              <a:t>関西学院千里国際高等部</a:t>
            </a:r>
            <a:r>
              <a:rPr lang="ja-JP" altLang="en-US" sz="1800" dirty="0">
                <a:solidFill>
                  <a:schemeClr val="lt1"/>
                </a:solidFill>
                <a:latin typeface="Roboto"/>
                <a:ea typeface="Roboto"/>
                <a:cs typeface="Roboto"/>
                <a:sym typeface="Roboto"/>
              </a:rPr>
              <a:t>　　</a:t>
            </a:r>
            <a:r>
              <a:rPr lang="en" sz="1800" dirty="0">
                <a:solidFill>
                  <a:schemeClr val="lt1"/>
                </a:solidFill>
                <a:latin typeface="Roboto"/>
                <a:ea typeface="Roboto"/>
                <a:cs typeface="Roboto"/>
                <a:sym typeface="Roboto"/>
              </a:rPr>
              <a:t>河野光彦</a:t>
            </a:r>
            <a:endParaRPr sz="1800"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226078" y="357800"/>
            <a:ext cx="2808000" cy="9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授業の流れ 🏃‍♂️💨</a:t>
            </a:r>
            <a:endParaRPr/>
          </a:p>
        </p:txBody>
      </p:sp>
      <p:sp>
        <p:nvSpPr>
          <p:cNvPr id="125" name="Google Shape;125;p22"/>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みんなで一緒にやってみよう！</a:t>
            </a:r>
            <a:endParaRPr dirty="0"/>
          </a:p>
          <a:p>
            <a:pPr marL="0" lvl="0" indent="0" algn="l" rtl="0">
              <a:spcBef>
                <a:spcPts val="1600"/>
              </a:spcBef>
              <a:spcAft>
                <a:spcPts val="0"/>
              </a:spcAft>
              <a:buNone/>
            </a:pPr>
            <a:r>
              <a:rPr lang="en" dirty="0"/>
              <a:t>自分で分析してみよう！</a:t>
            </a:r>
            <a:endParaRPr dirty="0"/>
          </a:p>
          <a:p>
            <a:pPr marL="0" lvl="0" indent="0" algn="l" rtl="0">
              <a:spcBef>
                <a:spcPts val="1600"/>
              </a:spcBef>
              <a:spcAft>
                <a:spcPts val="0"/>
              </a:spcAft>
              <a:buNone/>
            </a:pPr>
            <a:endParaRPr lang="en" dirty="0"/>
          </a:p>
          <a:p>
            <a:pPr marL="0" lvl="0" indent="0" algn="l" rtl="0">
              <a:spcBef>
                <a:spcPts val="1600"/>
              </a:spcBef>
              <a:spcAft>
                <a:spcPts val="0"/>
              </a:spcAft>
              <a:buNone/>
            </a:pPr>
            <a:endParaRPr lang="en" dirty="0"/>
          </a:p>
          <a:p>
            <a:pPr marL="0" lvl="0" indent="0" algn="l" rtl="0">
              <a:spcBef>
                <a:spcPts val="1600"/>
              </a:spcBef>
              <a:spcAft>
                <a:spcPts val="0"/>
              </a:spcAft>
              <a:buNone/>
            </a:pPr>
            <a:r>
              <a:rPr lang="en" dirty="0"/>
              <a:t>発展</a:t>
            </a:r>
            <a:endParaRPr dirty="0"/>
          </a:p>
          <a:p>
            <a:pPr marL="0" lvl="0" indent="0" algn="l" rtl="0">
              <a:spcBef>
                <a:spcPts val="1600"/>
              </a:spcBef>
              <a:spcAft>
                <a:spcPts val="0"/>
              </a:spcAft>
              <a:buNone/>
            </a:pPr>
            <a:r>
              <a:rPr lang="en" sz="1000" dirty="0"/>
              <a:t>去年の「理数探究」と同じことをするので、既にやった生徒は、「２．自分で分析してみよう！」から始めてください</a:t>
            </a:r>
            <a:endParaRPr sz="1000" dirty="0"/>
          </a:p>
          <a:p>
            <a:pPr marL="0" lvl="0" indent="0" algn="l" rtl="0">
              <a:spcBef>
                <a:spcPts val="1600"/>
              </a:spcBef>
              <a:spcAft>
                <a:spcPts val="1600"/>
              </a:spcAft>
              <a:buNone/>
            </a:pPr>
            <a:endParaRPr dirty="0"/>
          </a:p>
        </p:txBody>
      </p:sp>
      <p:sp>
        <p:nvSpPr>
          <p:cNvPr id="126" name="Google Shape;126;p22"/>
          <p:cNvSpPr txBox="1"/>
          <p:nvPr/>
        </p:nvSpPr>
        <p:spPr>
          <a:xfrm>
            <a:off x="3844924" y="834500"/>
            <a:ext cx="45300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2"/>
              </a:buClr>
              <a:buSzPts val="1800"/>
              <a:buFont typeface="Roboto"/>
              <a:buAutoNum type="arabicPeriod"/>
            </a:pPr>
            <a:r>
              <a:rPr lang="en" sz="1800" dirty="0">
                <a:solidFill>
                  <a:schemeClr val="lt2"/>
                </a:solidFill>
                <a:latin typeface="Roboto"/>
                <a:ea typeface="Roboto"/>
                <a:cs typeface="Roboto"/>
                <a:sym typeface="Roboto"/>
              </a:rPr>
              <a:t>みんなで一緒にやってみよう！</a:t>
            </a:r>
            <a:endParaRPr sz="1800" dirty="0">
              <a:solidFill>
                <a:schemeClr val="lt2"/>
              </a:solidFill>
              <a:latin typeface="Roboto"/>
              <a:ea typeface="Roboto"/>
              <a:cs typeface="Roboto"/>
              <a:sym typeface="Roboto"/>
            </a:endParaRPr>
          </a:p>
          <a:p>
            <a:pPr marL="914400" lvl="0" indent="0" algn="l" rtl="0">
              <a:spcBef>
                <a:spcPts val="0"/>
              </a:spcBef>
              <a:spcAft>
                <a:spcPts val="0"/>
              </a:spcAft>
              <a:buNone/>
            </a:pPr>
            <a:r>
              <a:rPr lang="en" sz="1500" dirty="0">
                <a:solidFill>
                  <a:schemeClr val="lt2"/>
                </a:solidFill>
                <a:latin typeface="Roboto"/>
                <a:ea typeface="Roboto"/>
                <a:cs typeface="Roboto"/>
                <a:sym typeface="Roboto"/>
              </a:rPr>
              <a:t>まずは、公開されている気象データ</a:t>
            </a:r>
            <a:br>
              <a:rPr lang="en" sz="1500" dirty="0">
                <a:solidFill>
                  <a:schemeClr val="lt2"/>
                </a:solidFill>
                <a:latin typeface="Roboto"/>
                <a:ea typeface="Roboto"/>
                <a:cs typeface="Roboto"/>
                <a:sym typeface="Roboto"/>
              </a:rPr>
            </a:br>
            <a:r>
              <a:rPr lang="en" sz="1500" dirty="0">
                <a:solidFill>
                  <a:schemeClr val="lt2"/>
                </a:solidFill>
                <a:latin typeface="Roboto"/>
                <a:ea typeface="Roboto"/>
                <a:cs typeface="Roboto"/>
                <a:sym typeface="Roboto"/>
              </a:rPr>
              <a:t>（SSDSE）を使って、先生と一緒に手を動かしながら分析の基本を学びます。</a:t>
            </a:r>
            <a:br>
              <a:rPr lang="en" sz="1500" dirty="0">
                <a:solidFill>
                  <a:schemeClr val="lt2"/>
                </a:solidFill>
                <a:latin typeface="Roboto"/>
                <a:ea typeface="Roboto"/>
                <a:cs typeface="Roboto"/>
                <a:sym typeface="Roboto"/>
              </a:rPr>
            </a:br>
            <a:endParaRPr sz="1500"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AutoNum type="arabicPeriod"/>
            </a:pPr>
            <a:r>
              <a:rPr lang="en" sz="1800" dirty="0">
                <a:solidFill>
                  <a:schemeClr val="lt2"/>
                </a:solidFill>
                <a:latin typeface="Roboto"/>
                <a:ea typeface="Roboto"/>
                <a:cs typeface="Roboto"/>
                <a:sym typeface="Roboto"/>
              </a:rPr>
              <a:t>自分で分析してみよう！</a:t>
            </a:r>
            <a:endParaRPr sz="1800" dirty="0">
              <a:solidFill>
                <a:schemeClr val="lt2"/>
              </a:solidFill>
              <a:latin typeface="Roboto"/>
              <a:ea typeface="Roboto"/>
              <a:cs typeface="Roboto"/>
              <a:sym typeface="Roboto"/>
            </a:endParaRPr>
          </a:p>
          <a:p>
            <a:pPr marL="914400" lvl="0" indent="0" algn="l" rtl="0">
              <a:spcBef>
                <a:spcPts val="0"/>
              </a:spcBef>
              <a:spcAft>
                <a:spcPts val="0"/>
              </a:spcAft>
              <a:buNone/>
            </a:pPr>
            <a:r>
              <a:rPr lang="en" sz="1500" dirty="0">
                <a:solidFill>
                  <a:schemeClr val="lt2"/>
                </a:solidFill>
                <a:latin typeface="Roboto"/>
                <a:ea typeface="Roboto"/>
                <a:cs typeface="Roboto"/>
                <a:sym typeface="Roboto"/>
              </a:rPr>
              <a:t>学んだ方法を使って、皆さんが興味のある別の公開データを分析してみます。</a:t>
            </a:r>
            <a:br>
              <a:rPr lang="en" sz="1500" dirty="0">
                <a:solidFill>
                  <a:schemeClr val="lt2"/>
                </a:solidFill>
                <a:latin typeface="Roboto"/>
                <a:ea typeface="Roboto"/>
                <a:cs typeface="Roboto"/>
                <a:sym typeface="Roboto"/>
              </a:rPr>
            </a:br>
            <a:endParaRPr sz="1500"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AutoNum type="arabicPeriod"/>
            </a:pPr>
            <a:r>
              <a:rPr lang="en" sz="1800" dirty="0">
                <a:solidFill>
                  <a:schemeClr val="lt2"/>
                </a:solidFill>
                <a:latin typeface="Roboto"/>
                <a:ea typeface="Roboto"/>
                <a:cs typeface="Roboto"/>
                <a:sym typeface="Roboto"/>
              </a:rPr>
              <a:t>発展</a:t>
            </a:r>
            <a:endParaRPr sz="1800" dirty="0">
              <a:solidFill>
                <a:schemeClr val="lt2"/>
              </a:solidFill>
              <a:latin typeface="Roboto"/>
              <a:ea typeface="Roboto"/>
              <a:cs typeface="Roboto"/>
              <a:sym typeface="Roboto"/>
            </a:endParaRPr>
          </a:p>
          <a:p>
            <a:pPr marL="914400" lvl="0" indent="0" algn="l" rtl="0">
              <a:spcBef>
                <a:spcPts val="0"/>
              </a:spcBef>
              <a:spcAft>
                <a:spcPts val="0"/>
              </a:spcAft>
              <a:buNone/>
            </a:pPr>
            <a:r>
              <a:rPr lang="en" sz="1500" dirty="0">
                <a:solidFill>
                  <a:schemeClr val="lt2"/>
                </a:solidFill>
                <a:latin typeface="Roboto"/>
                <a:ea typeface="Roboto"/>
                <a:cs typeface="Roboto"/>
                <a:sym typeface="Roboto"/>
              </a:rPr>
              <a:t>自分で見つけた課題を解決するために、さらに高度な分析に挑戦することもできます。</a:t>
            </a:r>
            <a:br>
              <a:rPr lang="en" sz="1500" dirty="0">
                <a:solidFill>
                  <a:schemeClr val="lt2"/>
                </a:solidFill>
                <a:latin typeface="Roboto"/>
                <a:ea typeface="Roboto"/>
                <a:cs typeface="Roboto"/>
                <a:sym typeface="Roboto"/>
              </a:rPr>
            </a:br>
            <a:r>
              <a:rPr lang="en" sz="1200" dirty="0">
                <a:solidFill>
                  <a:schemeClr val="lt2"/>
                </a:solidFill>
                <a:latin typeface="Roboto"/>
                <a:ea typeface="Roboto"/>
                <a:cs typeface="Roboto"/>
                <a:sym typeface="Roboto"/>
              </a:rPr>
              <a:t>（多項式曲線フィッティングや主成分分析など）</a:t>
            </a:r>
            <a:endParaRPr sz="1200" dirty="0">
              <a:solidFill>
                <a:schemeClr val="lt2"/>
              </a:solidFill>
              <a:latin typeface="Roboto"/>
              <a:ea typeface="Roboto"/>
              <a:cs typeface="Roboto"/>
              <a:sym typeface="Roboto"/>
            </a:endParaRPr>
          </a:p>
          <a:p>
            <a:pPr marL="0" lvl="0" indent="0" algn="l" rtl="0">
              <a:spcBef>
                <a:spcPts val="0"/>
              </a:spcBef>
              <a:spcAft>
                <a:spcPts val="0"/>
              </a:spcAft>
              <a:buNone/>
            </a:pPr>
            <a:endParaRPr sz="1800" dirty="0">
              <a:solidFill>
                <a:schemeClr val="lt2"/>
              </a:solidFill>
              <a:latin typeface="Roboto"/>
              <a:ea typeface="Roboto"/>
              <a:cs typeface="Roboto"/>
              <a:sym typeface="Roboto"/>
            </a:endParaRPr>
          </a:p>
          <a:p>
            <a:pPr marL="0" lvl="0" indent="0" algn="l" rtl="0">
              <a:spcBef>
                <a:spcPts val="0"/>
              </a:spcBef>
              <a:spcAft>
                <a:spcPts val="0"/>
              </a:spcAft>
              <a:buNone/>
            </a:pPr>
            <a:endParaRPr sz="1800" dirty="0">
              <a:solidFill>
                <a:schemeClr val="lt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226078" y="357800"/>
            <a:ext cx="2808000" cy="9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統計分析の「壁」と「ご褒美」 🚧🏆</a:t>
            </a:r>
            <a:endParaRPr/>
          </a:p>
        </p:txBody>
      </p:sp>
      <p:sp>
        <p:nvSpPr>
          <p:cNvPr id="132" name="Google Shape;132;p23"/>
          <p:cNvSpPr txBox="1">
            <a:spLocks noGrp="1"/>
          </p:cNvSpPr>
          <p:nvPr>
            <p:ph type="body" idx="1"/>
          </p:nvPr>
        </p:nvSpPr>
        <p:spPr>
          <a:xfrm>
            <a:off x="226075" y="1465800"/>
            <a:ext cx="2808000" cy="31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正直にお伝えしておきます。データの前処理の段階は、非常に地味で、時には「なんでこんなことしてるの…？」と感じてしまうかもしれません。</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33" name="Google Shape;133;p23"/>
          <p:cNvSpPr txBox="1"/>
          <p:nvPr/>
        </p:nvSpPr>
        <p:spPr>
          <a:xfrm>
            <a:off x="4097500" y="1360600"/>
            <a:ext cx="453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Roboto"/>
                <a:ea typeface="Roboto"/>
                <a:cs typeface="Roboto"/>
                <a:sym typeface="Roboto"/>
              </a:rPr>
              <a:t>データ分析は、最初が一番大変です。</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r>
              <a:rPr lang="en" sz="1800">
                <a:solidFill>
                  <a:schemeClr val="lt2"/>
                </a:solidFill>
                <a:latin typeface="Roboto"/>
                <a:ea typeface="Roboto"/>
                <a:cs typeface="Roboto"/>
                <a:sym typeface="Roboto"/>
              </a:rPr>
              <a:t>しかし、この壁を乗り越えた先には、大きな「ご褒美」が待っています！</a:t>
            </a:r>
            <a:endParaRPr sz="1800">
              <a:solidFill>
                <a:schemeClr val="lt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1249225"/>
            <a:ext cx="8520600" cy="189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b="1"/>
              <a:t>ご褒美その1</a:t>
            </a:r>
            <a:r>
              <a:rPr lang="en" sz="2200"/>
              <a:t>：課題が明確に見える！</a:t>
            </a:r>
            <a:endParaRPr sz="2200"/>
          </a:p>
          <a:p>
            <a:pPr marL="0" lvl="0" indent="0" algn="l" rtl="0">
              <a:spcBef>
                <a:spcPts val="0"/>
              </a:spcBef>
              <a:spcAft>
                <a:spcPts val="0"/>
              </a:spcAft>
              <a:buNone/>
            </a:pPr>
            <a:endParaRPr sz="2200"/>
          </a:p>
          <a:p>
            <a:pPr marL="0" lvl="0" indent="0" algn="l" rtl="0">
              <a:spcBef>
                <a:spcPts val="0"/>
              </a:spcBef>
              <a:spcAft>
                <a:spcPts val="0"/>
              </a:spcAft>
              <a:buNone/>
            </a:pPr>
            <a:endParaRPr sz="2200"/>
          </a:p>
        </p:txBody>
      </p:sp>
      <p:sp>
        <p:nvSpPr>
          <p:cNvPr id="139" name="Google Shape;139;p24"/>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自分が本当に知りたいことは何なのか、何が分かれば研究が進むのかが、分析を通してはっきりします。</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1249225"/>
            <a:ext cx="8520600" cy="189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b="1"/>
              <a:t>ご褒美その2</a:t>
            </a:r>
            <a:r>
              <a:rPr lang="en" sz="2200"/>
              <a:t>：研究の質が格段に上がる！</a:t>
            </a:r>
            <a:endParaRPr sz="2200"/>
          </a:p>
          <a:p>
            <a:pPr marL="0" lvl="0" indent="0" algn="l" rtl="0">
              <a:spcBef>
                <a:spcPts val="0"/>
              </a:spcBef>
              <a:spcAft>
                <a:spcPts val="0"/>
              </a:spcAft>
              <a:buNone/>
            </a:pPr>
            <a:endParaRPr sz="2200"/>
          </a:p>
          <a:p>
            <a:pPr marL="0" lvl="0" indent="0" algn="l" rtl="0">
              <a:spcBef>
                <a:spcPts val="0"/>
              </a:spcBef>
              <a:spcAft>
                <a:spcPts val="0"/>
              </a:spcAft>
              <a:buNone/>
            </a:pPr>
            <a:endParaRPr sz="2200"/>
          </a:p>
        </p:txBody>
      </p:sp>
      <p:sp>
        <p:nvSpPr>
          <p:cNvPr id="145" name="Google Shape;145;p25"/>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勘や感覚ではなく、「</a:t>
            </a:r>
            <a:r>
              <a:rPr lang="en" b="1"/>
              <a:t>データ</a:t>
            </a:r>
            <a:r>
              <a:rPr lang="en"/>
              <a:t>」という確かな根拠に基づいて、説得力のある結論を導き出すことができます。</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
            </a:r>
            <a:endParaRPr/>
          </a:p>
        </p:txBody>
      </p:sp>
      <p:sp>
        <p:nvSpPr>
          <p:cNvPr id="151" name="Google Shape;151;p26"/>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さあ、一緒にデータの海へ飛び込んでみましょう！</a:t>
            </a:r>
            <a:endParaRPr/>
          </a:p>
        </p:txBody>
      </p:sp>
      <p:pic>
        <p:nvPicPr>
          <p:cNvPr id="152" name="Google Shape;152;p26" descr="Black and white image of ladder handles coming out of the water onto a floating dock"/>
          <p:cNvPicPr preferRelativeResize="0"/>
          <p:nvPr/>
        </p:nvPicPr>
        <p:blipFill rotWithShape="1">
          <a:blip r:embed="rId3">
            <a:alphaModFix/>
          </a:blip>
          <a:srcRect l="27777" t="2669" r="9107" b="2669"/>
          <a:stretch/>
        </p:blipFill>
        <p:spPr>
          <a:xfrm>
            <a:off x="5355300" y="1069050"/>
            <a:ext cx="3005395" cy="30053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1249225"/>
            <a:ext cx="8520600" cy="189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b="1"/>
              <a:t>まとめ</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統計分析は、数字やグラフをただ眺めることではありません。</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それは、「</a:t>
            </a:r>
            <a:r>
              <a:rPr lang="en" sz="2200" b="1"/>
              <a:t>データから真実を見つけ出すための思考法</a:t>
            </a:r>
            <a:r>
              <a:rPr lang="en" sz="2200"/>
              <a:t>」です。</a:t>
            </a:r>
            <a:endParaRPr sz="2200"/>
          </a:p>
        </p:txBody>
      </p:sp>
      <p:sp>
        <p:nvSpPr>
          <p:cNvPr id="158" name="Google Shape;158;p27"/>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この授業で学んだツールを使って、皆さんの探究活動をより深く、より説得力のあるものにしていきましょう。</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idx="4294967295"/>
          </p:nvPr>
        </p:nvSpPr>
        <p:spPr>
          <a:xfrm>
            <a:off x="773700" y="1663450"/>
            <a:ext cx="7596600" cy="76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"In God we trust; </a:t>
            </a:r>
            <a:br>
              <a:rPr lang="en">
                <a:solidFill>
                  <a:schemeClr val="lt2"/>
                </a:solidFill>
              </a:rPr>
            </a:br>
            <a:r>
              <a:rPr lang="en">
                <a:solidFill>
                  <a:schemeClr val="lt2"/>
                </a:solidFill>
              </a:rPr>
              <a:t>all others must bring data."</a:t>
            </a:r>
            <a:endParaRPr>
              <a:solidFill>
                <a:schemeClr val="lt2"/>
              </a:solidFill>
            </a:endParaRPr>
          </a:p>
        </p:txBody>
      </p:sp>
      <p:cxnSp>
        <p:nvCxnSpPr>
          <p:cNvPr id="164" name="Google Shape;164;p28"/>
          <p:cNvCxnSpPr/>
          <p:nvPr/>
        </p:nvCxnSpPr>
        <p:spPr>
          <a:xfrm>
            <a:off x="4295550" y="2693400"/>
            <a:ext cx="552900" cy="0"/>
          </a:xfrm>
          <a:prstGeom prst="straightConnector1">
            <a:avLst/>
          </a:prstGeom>
          <a:noFill/>
          <a:ln w="28575" cap="flat" cmpd="sng">
            <a:solidFill>
              <a:schemeClr val="dk1"/>
            </a:solidFill>
            <a:prstDash val="solid"/>
            <a:round/>
            <a:headEnd type="none" w="sm" len="sm"/>
            <a:tailEnd type="none" w="sm" len="sm"/>
          </a:ln>
        </p:spPr>
      </p:cxnSp>
      <p:sp>
        <p:nvSpPr>
          <p:cNvPr id="165" name="Google Shape;165;p28"/>
          <p:cNvSpPr txBox="1">
            <a:spLocks noGrp="1"/>
          </p:cNvSpPr>
          <p:nvPr>
            <p:ph type="body" idx="4294967295"/>
          </p:nvPr>
        </p:nvSpPr>
        <p:spPr>
          <a:xfrm>
            <a:off x="773700" y="2961650"/>
            <a:ext cx="7596600" cy="518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t>W. Edwards Deming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This is the most important takeaway that everyone has to remember.</a:t>
            </a:r>
            <a:endParaRPr sz="2900"/>
          </a:p>
          <a:p>
            <a:pPr marL="0" lvl="0" indent="0" algn="l" rtl="0">
              <a:spcBef>
                <a:spcPts val="0"/>
              </a:spcBef>
              <a:spcAft>
                <a:spcPts val="0"/>
              </a:spcAft>
              <a:buNone/>
            </a:pPr>
            <a:endParaRPr sz="2900"/>
          </a:p>
          <a:p>
            <a:pPr marL="0" lvl="0" indent="0" algn="l" rtl="0">
              <a:spcBef>
                <a:spcPts val="0"/>
              </a:spcBef>
              <a:spcAft>
                <a:spcPts val="0"/>
              </a:spcAft>
              <a:buNone/>
            </a:pPr>
            <a:r>
              <a:rPr lang="en" sz="4800"/>
              <a:t>Data speaks. But it's up to you to make it speak.</a:t>
            </a:r>
            <a:endParaRPr sz="4800"/>
          </a:p>
          <a:p>
            <a:pPr marL="0" lvl="0" indent="0" algn="l" rtl="0">
              <a:spcBef>
                <a:spcPts val="0"/>
              </a:spcBef>
              <a:spcAft>
                <a:spcPts val="0"/>
              </a:spcAft>
              <a:buNone/>
            </a:pP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Thanks!</a:t>
            </a:r>
            <a:endParaRPr sz="3000"/>
          </a:p>
        </p:txBody>
      </p:sp>
      <p:sp>
        <p:nvSpPr>
          <p:cNvPr id="176" name="Google Shape;176;p3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Contact us:</a:t>
            </a:r>
            <a:endParaRPr sz="1400" dirty="0"/>
          </a:p>
          <a:p>
            <a:pPr marL="0" lvl="0" indent="0" algn="l" rtl="0">
              <a:spcBef>
                <a:spcPts val="1600"/>
              </a:spcBef>
              <a:spcAft>
                <a:spcPts val="0"/>
              </a:spcAft>
              <a:buNone/>
            </a:pPr>
            <a:r>
              <a:rPr lang="en" sz="1400" dirty="0"/>
              <a:t>Mitsuhiko Kono</a:t>
            </a:r>
            <a:br>
              <a:rPr lang="en" sz="1400" dirty="0"/>
            </a:br>
            <a:r>
              <a:rPr lang="en" sz="1400" dirty="0"/>
              <a:t>Yasutaka Kikuchi</a:t>
            </a:r>
            <a:endParaRPr sz="1400" dirty="0"/>
          </a:p>
          <a:p>
            <a:pPr marL="0" lvl="0" indent="0" algn="l" rtl="0">
              <a:spcBef>
                <a:spcPts val="0"/>
              </a:spcBef>
              <a:spcAft>
                <a:spcPts val="0"/>
              </a:spcAft>
              <a:buNone/>
            </a:pPr>
            <a:r>
              <a:rPr lang="en" sz="1400" dirty="0"/>
              <a:t>Fumi Nagao</a:t>
            </a:r>
            <a:br>
              <a:rPr lang="en" sz="1400" dirty="0"/>
            </a:br>
            <a:r>
              <a:rPr lang="en" sz="1400" dirty="0"/>
              <a:t>Hisashi Munemasa</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 </a:t>
            </a:r>
            <a:endParaRPr sz="1400" dirty="0"/>
          </a:p>
        </p:txBody>
      </p:sp>
      <p:pic>
        <p:nvPicPr>
          <p:cNvPr id="177" name="Google Shape;177;p30" descr="Black and white upward shot of Golden Gate Bridge"/>
          <p:cNvPicPr preferRelativeResize="0"/>
          <p:nvPr/>
        </p:nvPicPr>
        <p:blipFill rotWithShape="1">
          <a:blip r:embed="rId3">
            <a:alphaModFix/>
          </a:blip>
          <a:srcRect l="19071" t="9" r="4853"/>
          <a:stretch/>
        </p:blipFill>
        <p:spPr>
          <a:xfrm>
            <a:off x="3274676" y="0"/>
            <a:ext cx="5869325" cy="51435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じゃぁ早速はじめますか</a:t>
            </a:r>
            <a:endParaRPr/>
          </a:p>
        </p:txBody>
      </p:sp>
      <p:sp>
        <p:nvSpPr>
          <p:cNvPr id="183" name="Google Shape;183;p31"/>
          <p:cNvSpPr txBox="1">
            <a:spLocks noGrp="1"/>
          </p:cNvSpPr>
          <p:nvPr>
            <p:ph type="body" idx="1"/>
          </p:nvPr>
        </p:nvSpPr>
        <p:spPr>
          <a:xfrm>
            <a:off x="471900" y="17666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SSDSE（教育用標準データセット）</a:t>
            </a:r>
            <a:r>
              <a:rPr lang="en" u="sng">
                <a:solidFill>
                  <a:schemeClr val="hlink"/>
                </a:solidFill>
                <a:hlinkClick r:id="rId3"/>
              </a:rPr>
              <a:t>https://www.nstac.go.jp/use/literacy/ssdse/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84" name="Google Shape;184;p31"/>
          <p:cNvPicPr preferRelativeResize="0"/>
          <p:nvPr/>
        </p:nvPicPr>
        <p:blipFill>
          <a:blip r:embed="rId4">
            <a:alphaModFix/>
          </a:blip>
          <a:stretch>
            <a:fillRect/>
          </a:stretch>
        </p:blipFill>
        <p:spPr>
          <a:xfrm>
            <a:off x="2133600" y="2431589"/>
            <a:ext cx="4876800" cy="256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統計分析の授業へようこそ！📊</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32"/>
          <p:cNvGrpSpPr/>
          <p:nvPr/>
        </p:nvGrpSpPr>
        <p:grpSpPr>
          <a:xfrm>
            <a:off x="2133600" y="2133600"/>
            <a:ext cx="2533650" cy="2276475"/>
            <a:chOff x="2133600" y="2133600"/>
            <a:chExt cx="2533650" cy="2276475"/>
          </a:xfrm>
        </p:grpSpPr>
        <p:pic>
          <p:nvPicPr>
            <p:cNvPr id="190" name="Google Shape;190;p32"/>
            <p:cNvPicPr preferRelativeResize="0"/>
            <p:nvPr/>
          </p:nvPicPr>
          <p:blipFill>
            <a:blip r:embed="rId3">
              <a:alphaModFix/>
            </a:blip>
            <a:stretch>
              <a:fillRect/>
            </a:stretch>
          </p:blipFill>
          <p:spPr>
            <a:xfrm>
              <a:off x="2133600" y="2133600"/>
              <a:ext cx="2533650" cy="2276475"/>
            </a:xfrm>
            <a:prstGeom prst="rect">
              <a:avLst/>
            </a:prstGeom>
            <a:noFill/>
            <a:ln>
              <a:noFill/>
            </a:ln>
          </p:spPr>
        </p:pic>
        <p:pic>
          <p:nvPicPr>
            <p:cNvPr id="191" name="Google Shape;191;p32"/>
            <p:cNvPicPr preferRelativeResize="0"/>
            <p:nvPr/>
          </p:nvPicPr>
          <p:blipFill>
            <a:blip r:embed="rId4">
              <a:alphaModFix/>
            </a:blip>
            <a:stretch>
              <a:fillRect/>
            </a:stretch>
          </p:blipFill>
          <p:spPr>
            <a:xfrm>
              <a:off x="2209800" y="2362200"/>
              <a:ext cx="2390775" cy="1057275"/>
            </a:xfrm>
            <a:prstGeom prst="rect">
              <a:avLst/>
            </a:prstGeom>
            <a:noFill/>
            <a:ln>
              <a:noFill/>
            </a:ln>
          </p:spPr>
        </p:pic>
      </p:grpSp>
      <p:graphicFrame>
        <p:nvGraphicFramePr>
          <p:cNvPr id="192" name="Google Shape;192;p32"/>
          <p:cNvGraphicFramePr/>
          <p:nvPr/>
        </p:nvGraphicFramePr>
        <p:xfrm>
          <a:off x="2286000" y="2286000"/>
          <a:ext cx="5727075" cy="1828800"/>
        </p:xfrm>
        <a:graphic>
          <a:graphicData uri="http://schemas.openxmlformats.org/drawingml/2006/table">
            <a:tbl>
              <a:tblPr bandRow="1">
                <a:noFill/>
                <a:tableStyleId>{BED1B9E8-EBAB-4595-BBCE-D49F66F62F66}</a:tableStyleId>
              </a:tblPr>
              <a:tblGrid>
                <a:gridCol w="2863225">
                  <a:extLst>
                    <a:ext uri="{9D8B030D-6E8A-4147-A177-3AD203B41FA5}">
                      <a16:colId xmlns:a16="http://schemas.microsoft.com/office/drawing/2014/main" val="20000"/>
                    </a:ext>
                  </a:extLst>
                </a:gridCol>
                <a:gridCol w="2863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sz="105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r>
                        <a:rPr lang="en" sz="1800" dirty="0">
                          <a:latin typeface="UD Digi Kyokasho NP-B"/>
                          <a:ea typeface="UD Digi Kyokasho NP-B"/>
                          <a:cs typeface="UD Digi Kyokasho NP-B"/>
                          <a:sym typeface="UD Digi Kyokasho NP-B"/>
                        </a:rPr>
                        <a:t>平均</a:t>
                      </a:r>
                      <a:endParaRPr sz="18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だいたいどこが真ん中か？</a:t>
                      </a:r>
                      <a:endParaRPr sz="12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2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200" dirty="0">
                        <a:latin typeface="UD Digi Kyokasho NP-B"/>
                        <a:ea typeface="UD Digi Kyokasho NP-B"/>
                        <a:cs typeface="UD Digi Kyokasho NP-B"/>
                        <a:sym typeface="UD Digi Kyokasho NP-B"/>
                      </a:endParaRPr>
                    </a:p>
                    <a:p>
                      <a:pPr marL="0" lvl="0" indent="0" algn="l" rtl="0">
                        <a:spcBef>
                          <a:spcPts val="0"/>
                        </a:spcBef>
                        <a:spcAft>
                          <a:spcPts val="0"/>
                        </a:spcAft>
                        <a:buNone/>
                      </a:pPr>
                      <a:r>
                        <a:rPr lang="en" sz="1800" dirty="0">
                          <a:latin typeface="UD Digi Kyokasho NP-B"/>
                          <a:ea typeface="UD Digi Kyokasho NP-B"/>
                          <a:cs typeface="UD Digi Kyokasho NP-B"/>
                          <a:sym typeface="UD Digi Kyokasho NP-B"/>
                        </a:rPr>
                        <a:t>標準偏差</a:t>
                      </a:r>
                      <a:endParaRPr sz="18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どこまで広がっているのか？</a:t>
                      </a:r>
                      <a:endParaRPr sz="12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800" dirty="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93" name="Google Shape;193;p32"/>
          <p:cNvSpPr txBox="1"/>
          <p:nvPr/>
        </p:nvSpPr>
        <p:spPr>
          <a:xfrm>
            <a:off x="762000" y="777300"/>
            <a:ext cx="4320300" cy="6516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データを統計分析しよう</a:t>
            </a:r>
            <a:endParaRPr>
              <a:solidFill>
                <a:srgbClr val="2E75B5"/>
              </a:solidFill>
              <a:latin typeface="Calibri"/>
              <a:ea typeface="Calibri"/>
              <a:cs typeface="Calibri"/>
              <a:sym typeface="Calibri"/>
            </a:endParaRPr>
          </a:p>
          <a:p>
            <a:pPr marL="0" lvl="0" indent="0" algn="ctr" rtl="0">
              <a:spcBef>
                <a:spcPts val="400"/>
              </a:spcBef>
              <a:spcAft>
                <a:spcPts val="0"/>
              </a:spcAft>
              <a:buNone/>
            </a:pPr>
            <a:r>
              <a:rPr lang="en" sz="1300">
                <a:solidFill>
                  <a:srgbClr val="404040"/>
                </a:solidFill>
                <a:latin typeface="Calibri"/>
                <a:ea typeface="Calibri"/>
                <a:cs typeface="Calibri"/>
                <a:sym typeface="Calibri"/>
              </a:rPr>
              <a:t>平均値・標準偏差・</a:t>
            </a:r>
            <a:r>
              <a:rPr lang="en" sz="1300" b="1">
                <a:solidFill>
                  <a:srgbClr val="404040"/>
                </a:solidFill>
                <a:latin typeface="Calibri"/>
                <a:ea typeface="Calibri"/>
                <a:cs typeface="Calibri"/>
                <a:sym typeface="Calibri"/>
              </a:rPr>
              <a:t>相関係数</a:t>
            </a:r>
            <a:r>
              <a:rPr lang="en" sz="1300">
                <a:solidFill>
                  <a:srgbClr val="404040"/>
                </a:solidFill>
                <a:latin typeface="Calibri"/>
                <a:ea typeface="Calibri"/>
                <a:cs typeface="Calibri"/>
                <a:sym typeface="Calibri"/>
              </a:rPr>
              <a:t>・</a:t>
            </a:r>
            <a:r>
              <a:rPr lang="en" sz="1300" b="1">
                <a:solidFill>
                  <a:srgbClr val="404040"/>
                </a:solidFill>
                <a:latin typeface="Calibri"/>
                <a:ea typeface="Calibri"/>
                <a:cs typeface="Calibri"/>
                <a:sym typeface="Calibri"/>
              </a:rPr>
              <a:t>回帰分析</a:t>
            </a:r>
            <a:r>
              <a:rPr lang="en" sz="1300">
                <a:solidFill>
                  <a:srgbClr val="404040"/>
                </a:solidFill>
                <a:latin typeface="Calibri"/>
                <a:ea typeface="Calibri"/>
                <a:cs typeface="Calibri"/>
                <a:sym typeface="Calibri"/>
              </a:rPr>
              <a:t>（最小二乗法）</a:t>
            </a:r>
            <a:endParaRPr sz="1300">
              <a:solidFill>
                <a:srgbClr val="40404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3"/>
          <p:cNvPicPr preferRelativeResize="0"/>
          <p:nvPr/>
        </p:nvPicPr>
        <p:blipFill>
          <a:blip r:embed="rId3">
            <a:alphaModFix/>
          </a:blip>
          <a:stretch>
            <a:fillRect/>
          </a:stretch>
        </p:blipFill>
        <p:spPr>
          <a:xfrm>
            <a:off x="1676400" y="1676400"/>
            <a:ext cx="2533650" cy="2276475"/>
          </a:xfrm>
          <a:prstGeom prst="rect">
            <a:avLst/>
          </a:prstGeom>
          <a:noFill/>
          <a:ln>
            <a:noFill/>
          </a:ln>
        </p:spPr>
      </p:pic>
      <p:graphicFrame>
        <p:nvGraphicFramePr>
          <p:cNvPr id="199" name="Google Shape;199;p33"/>
          <p:cNvGraphicFramePr/>
          <p:nvPr/>
        </p:nvGraphicFramePr>
        <p:xfrm>
          <a:off x="1828800" y="1828800"/>
          <a:ext cx="5727075" cy="1463040"/>
        </p:xfrm>
        <a:graphic>
          <a:graphicData uri="http://schemas.openxmlformats.org/drawingml/2006/table">
            <a:tbl>
              <a:tblPr bandRow="1">
                <a:noFill/>
                <a:tableStyleId>{BED1B9E8-EBAB-4595-BBCE-D49F66F62F66}</a:tableStyleId>
              </a:tblPr>
              <a:tblGrid>
                <a:gridCol w="2863225">
                  <a:extLst>
                    <a:ext uri="{9D8B030D-6E8A-4147-A177-3AD203B41FA5}">
                      <a16:colId xmlns:a16="http://schemas.microsoft.com/office/drawing/2014/main" val="20000"/>
                    </a:ext>
                  </a:extLst>
                </a:gridCol>
                <a:gridCol w="2863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sz="105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r>
                        <a:rPr lang="en" sz="1800" dirty="0">
                          <a:latin typeface="UD Digi Kyokasho NP-B"/>
                          <a:ea typeface="UD Digi Kyokasho NP-B"/>
                          <a:cs typeface="UD Digi Kyokasho NP-B"/>
                          <a:sym typeface="UD Digi Kyokasho NP-B"/>
                        </a:rPr>
                        <a:t>相関係数</a:t>
                      </a: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右上に伸びてるっぽい</a:t>
                      </a: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どれぐらいそれが明らかなのか？</a:t>
                      </a:r>
                      <a:endParaRPr sz="1050" dirty="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0" name="Google Shape;200;p33"/>
          <p:cNvSpPr txBox="1"/>
          <p:nvPr/>
        </p:nvSpPr>
        <p:spPr>
          <a:xfrm>
            <a:off x="762000" y="777300"/>
            <a:ext cx="4320300" cy="6516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データを統計分析しよう</a:t>
            </a:r>
            <a:endParaRPr>
              <a:solidFill>
                <a:srgbClr val="2E75B5"/>
              </a:solidFill>
              <a:latin typeface="Calibri"/>
              <a:ea typeface="Calibri"/>
              <a:cs typeface="Calibri"/>
              <a:sym typeface="Calibri"/>
            </a:endParaRPr>
          </a:p>
          <a:p>
            <a:pPr marL="0" lvl="0" indent="0" algn="ctr" rtl="0">
              <a:spcBef>
                <a:spcPts val="400"/>
              </a:spcBef>
              <a:spcAft>
                <a:spcPts val="0"/>
              </a:spcAft>
              <a:buNone/>
            </a:pPr>
            <a:r>
              <a:rPr lang="en" sz="1300">
                <a:solidFill>
                  <a:srgbClr val="404040"/>
                </a:solidFill>
                <a:latin typeface="Calibri"/>
                <a:ea typeface="Calibri"/>
                <a:cs typeface="Calibri"/>
                <a:sym typeface="Calibri"/>
              </a:rPr>
              <a:t>平均値・標準偏差・</a:t>
            </a:r>
            <a:r>
              <a:rPr lang="en" sz="1300" b="1">
                <a:solidFill>
                  <a:srgbClr val="404040"/>
                </a:solidFill>
                <a:latin typeface="Calibri"/>
                <a:ea typeface="Calibri"/>
                <a:cs typeface="Calibri"/>
                <a:sym typeface="Calibri"/>
              </a:rPr>
              <a:t>相関係数</a:t>
            </a:r>
            <a:r>
              <a:rPr lang="en" sz="1300">
                <a:solidFill>
                  <a:srgbClr val="404040"/>
                </a:solidFill>
                <a:latin typeface="Calibri"/>
                <a:ea typeface="Calibri"/>
                <a:cs typeface="Calibri"/>
                <a:sym typeface="Calibri"/>
              </a:rPr>
              <a:t>・</a:t>
            </a:r>
            <a:r>
              <a:rPr lang="en" sz="1300" b="1">
                <a:solidFill>
                  <a:srgbClr val="404040"/>
                </a:solidFill>
                <a:latin typeface="Calibri"/>
                <a:ea typeface="Calibri"/>
                <a:cs typeface="Calibri"/>
                <a:sym typeface="Calibri"/>
              </a:rPr>
              <a:t>回帰分析</a:t>
            </a:r>
            <a:r>
              <a:rPr lang="en" sz="1300">
                <a:solidFill>
                  <a:srgbClr val="404040"/>
                </a:solidFill>
                <a:latin typeface="Calibri"/>
                <a:ea typeface="Calibri"/>
                <a:cs typeface="Calibri"/>
                <a:sym typeface="Calibri"/>
              </a:rPr>
              <a:t>（最小二乗法）</a:t>
            </a:r>
            <a:endParaRPr sz="1300">
              <a:solidFill>
                <a:srgbClr val="40404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4"/>
          <p:cNvPicPr preferRelativeResize="0"/>
          <p:nvPr/>
        </p:nvPicPr>
        <p:blipFill>
          <a:blip r:embed="rId3">
            <a:alphaModFix/>
          </a:blip>
          <a:stretch>
            <a:fillRect/>
          </a:stretch>
        </p:blipFill>
        <p:spPr>
          <a:xfrm>
            <a:off x="1676400" y="1676400"/>
            <a:ext cx="2533650" cy="2276475"/>
          </a:xfrm>
          <a:prstGeom prst="rect">
            <a:avLst/>
          </a:prstGeom>
          <a:noFill/>
          <a:ln>
            <a:noFill/>
          </a:ln>
        </p:spPr>
      </p:pic>
      <p:graphicFrame>
        <p:nvGraphicFramePr>
          <p:cNvPr id="206" name="Google Shape;206;p34"/>
          <p:cNvGraphicFramePr/>
          <p:nvPr/>
        </p:nvGraphicFramePr>
        <p:xfrm>
          <a:off x="1828800" y="1828800"/>
          <a:ext cx="5727075" cy="1463040"/>
        </p:xfrm>
        <a:graphic>
          <a:graphicData uri="http://schemas.openxmlformats.org/drawingml/2006/table">
            <a:tbl>
              <a:tblPr bandRow="1">
                <a:noFill/>
                <a:tableStyleId>{BED1B9E8-EBAB-4595-BBCE-D49F66F62F66}</a:tableStyleId>
              </a:tblPr>
              <a:tblGrid>
                <a:gridCol w="2863225">
                  <a:extLst>
                    <a:ext uri="{9D8B030D-6E8A-4147-A177-3AD203B41FA5}">
                      <a16:colId xmlns:a16="http://schemas.microsoft.com/office/drawing/2014/main" val="20000"/>
                    </a:ext>
                  </a:extLst>
                </a:gridCol>
                <a:gridCol w="2863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sz="105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r>
                        <a:rPr lang="en" sz="1800" dirty="0">
                          <a:latin typeface="UD Digi Kyokasho NP-B"/>
                          <a:ea typeface="UD Digi Kyokasho NP-B"/>
                          <a:cs typeface="UD Digi Kyokasho NP-B"/>
                          <a:sym typeface="UD Digi Kyokasho NP-B"/>
                        </a:rPr>
                        <a:t>相関係数</a:t>
                      </a: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確実に右上に伸びてる</a:t>
                      </a: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どれぐらいそれが明らかか？</a:t>
                      </a:r>
                      <a:endParaRPr sz="1050" dirty="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7" name="Google Shape;207;p34"/>
          <p:cNvSpPr txBox="1"/>
          <p:nvPr/>
        </p:nvSpPr>
        <p:spPr>
          <a:xfrm>
            <a:off x="762000" y="777300"/>
            <a:ext cx="4320300" cy="6516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データを統計分析しよう</a:t>
            </a:r>
            <a:endParaRPr>
              <a:solidFill>
                <a:srgbClr val="2E75B5"/>
              </a:solidFill>
              <a:latin typeface="Calibri"/>
              <a:ea typeface="Calibri"/>
              <a:cs typeface="Calibri"/>
              <a:sym typeface="Calibri"/>
            </a:endParaRPr>
          </a:p>
          <a:p>
            <a:pPr marL="0" lvl="0" indent="0" algn="ctr" rtl="0">
              <a:spcBef>
                <a:spcPts val="400"/>
              </a:spcBef>
              <a:spcAft>
                <a:spcPts val="0"/>
              </a:spcAft>
              <a:buNone/>
            </a:pPr>
            <a:r>
              <a:rPr lang="en" sz="1300">
                <a:solidFill>
                  <a:srgbClr val="404040"/>
                </a:solidFill>
                <a:latin typeface="Calibri"/>
                <a:ea typeface="Calibri"/>
                <a:cs typeface="Calibri"/>
                <a:sym typeface="Calibri"/>
              </a:rPr>
              <a:t>平均値・標準偏差・</a:t>
            </a:r>
            <a:r>
              <a:rPr lang="en" sz="1300" b="1">
                <a:solidFill>
                  <a:srgbClr val="404040"/>
                </a:solidFill>
                <a:latin typeface="Calibri"/>
                <a:ea typeface="Calibri"/>
                <a:cs typeface="Calibri"/>
                <a:sym typeface="Calibri"/>
              </a:rPr>
              <a:t>相関係数</a:t>
            </a:r>
            <a:r>
              <a:rPr lang="en" sz="1300">
                <a:solidFill>
                  <a:srgbClr val="404040"/>
                </a:solidFill>
                <a:latin typeface="Calibri"/>
                <a:ea typeface="Calibri"/>
                <a:cs typeface="Calibri"/>
                <a:sym typeface="Calibri"/>
              </a:rPr>
              <a:t>・</a:t>
            </a:r>
            <a:r>
              <a:rPr lang="en" sz="1300" b="1">
                <a:solidFill>
                  <a:srgbClr val="404040"/>
                </a:solidFill>
                <a:latin typeface="Calibri"/>
                <a:ea typeface="Calibri"/>
                <a:cs typeface="Calibri"/>
                <a:sym typeface="Calibri"/>
              </a:rPr>
              <a:t>回帰分析</a:t>
            </a:r>
            <a:r>
              <a:rPr lang="en" sz="1300">
                <a:solidFill>
                  <a:srgbClr val="404040"/>
                </a:solidFill>
                <a:latin typeface="Calibri"/>
                <a:ea typeface="Calibri"/>
                <a:cs typeface="Calibri"/>
                <a:sym typeface="Calibri"/>
              </a:rPr>
              <a:t>（最小二乗法）</a:t>
            </a:r>
            <a:endParaRPr sz="1300">
              <a:solidFill>
                <a:srgbClr val="40404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p:nvPr/>
        </p:nvSpPr>
        <p:spPr>
          <a:xfrm>
            <a:off x="762000" y="777300"/>
            <a:ext cx="4320300" cy="6516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データを統計分析しよう</a:t>
            </a:r>
            <a:endParaRPr>
              <a:solidFill>
                <a:srgbClr val="2E75B5"/>
              </a:solidFill>
              <a:latin typeface="Calibri"/>
              <a:ea typeface="Calibri"/>
              <a:cs typeface="Calibri"/>
              <a:sym typeface="Calibri"/>
            </a:endParaRPr>
          </a:p>
          <a:p>
            <a:pPr marL="0" lvl="0" indent="0" algn="ctr" rtl="0">
              <a:spcBef>
                <a:spcPts val="400"/>
              </a:spcBef>
              <a:spcAft>
                <a:spcPts val="0"/>
              </a:spcAft>
              <a:buNone/>
            </a:pPr>
            <a:r>
              <a:rPr lang="en" sz="1300">
                <a:solidFill>
                  <a:srgbClr val="404040"/>
                </a:solidFill>
                <a:latin typeface="Calibri"/>
                <a:ea typeface="Calibri"/>
                <a:cs typeface="Calibri"/>
                <a:sym typeface="Calibri"/>
              </a:rPr>
              <a:t>平均値・標準偏差・</a:t>
            </a:r>
            <a:r>
              <a:rPr lang="en" sz="1300" b="1">
                <a:solidFill>
                  <a:srgbClr val="404040"/>
                </a:solidFill>
                <a:latin typeface="Calibri"/>
                <a:ea typeface="Calibri"/>
                <a:cs typeface="Calibri"/>
                <a:sym typeface="Calibri"/>
              </a:rPr>
              <a:t>相関係数</a:t>
            </a:r>
            <a:r>
              <a:rPr lang="en" sz="1300">
                <a:solidFill>
                  <a:srgbClr val="404040"/>
                </a:solidFill>
                <a:latin typeface="Calibri"/>
                <a:ea typeface="Calibri"/>
                <a:cs typeface="Calibri"/>
                <a:sym typeface="Calibri"/>
              </a:rPr>
              <a:t>・</a:t>
            </a:r>
            <a:r>
              <a:rPr lang="en" sz="1300" b="1">
                <a:solidFill>
                  <a:srgbClr val="404040"/>
                </a:solidFill>
                <a:latin typeface="Calibri"/>
                <a:ea typeface="Calibri"/>
                <a:cs typeface="Calibri"/>
                <a:sym typeface="Calibri"/>
              </a:rPr>
              <a:t>回帰分析</a:t>
            </a:r>
            <a:r>
              <a:rPr lang="en" sz="1300">
                <a:solidFill>
                  <a:srgbClr val="404040"/>
                </a:solidFill>
                <a:latin typeface="Calibri"/>
                <a:ea typeface="Calibri"/>
                <a:cs typeface="Calibri"/>
                <a:sym typeface="Calibri"/>
              </a:rPr>
              <a:t>（最小二乗法）</a:t>
            </a:r>
            <a:endParaRPr sz="1300">
              <a:solidFill>
                <a:srgbClr val="404040"/>
              </a:solidFill>
              <a:latin typeface="Calibri"/>
              <a:ea typeface="Calibri"/>
              <a:cs typeface="Calibri"/>
              <a:sym typeface="Calibri"/>
            </a:endParaRPr>
          </a:p>
        </p:txBody>
      </p:sp>
      <p:pic>
        <p:nvPicPr>
          <p:cNvPr id="213" name="Google Shape;213;p35"/>
          <p:cNvPicPr preferRelativeResize="0"/>
          <p:nvPr/>
        </p:nvPicPr>
        <p:blipFill>
          <a:blip r:embed="rId3">
            <a:alphaModFix/>
          </a:blip>
          <a:stretch>
            <a:fillRect/>
          </a:stretch>
        </p:blipFill>
        <p:spPr>
          <a:xfrm>
            <a:off x="1676400" y="1676400"/>
            <a:ext cx="2533650" cy="2276475"/>
          </a:xfrm>
          <a:prstGeom prst="rect">
            <a:avLst/>
          </a:prstGeom>
          <a:noFill/>
          <a:ln>
            <a:noFill/>
          </a:ln>
        </p:spPr>
      </p:pic>
      <p:graphicFrame>
        <p:nvGraphicFramePr>
          <p:cNvPr id="214" name="Google Shape;214;p35"/>
          <p:cNvGraphicFramePr/>
          <p:nvPr/>
        </p:nvGraphicFramePr>
        <p:xfrm>
          <a:off x="1828800" y="1828800"/>
          <a:ext cx="5727075" cy="2103120"/>
        </p:xfrm>
        <a:graphic>
          <a:graphicData uri="http://schemas.openxmlformats.org/drawingml/2006/table">
            <a:tbl>
              <a:tblPr bandRow="1">
                <a:noFill/>
                <a:tableStyleId>{BED1B9E8-EBAB-4595-BBCE-D49F66F62F66}</a:tableStyleId>
              </a:tblPr>
              <a:tblGrid>
                <a:gridCol w="2863225">
                  <a:extLst>
                    <a:ext uri="{9D8B030D-6E8A-4147-A177-3AD203B41FA5}">
                      <a16:colId xmlns:a16="http://schemas.microsoft.com/office/drawing/2014/main" val="20000"/>
                    </a:ext>
                  </a:extLst>
                </a:gridCol>
                <a:gridCol w="2863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sz="1050">
                        <a:latin typeface="Calibri"/>
                        <a:ea typeface="Calibri"/>
                        <a:cs typeface="Calibri"/>
                        <a:sym typeface="Calibri"/>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r>
                        <a:rPr lang="en" sz="1800" dirty="0">
                          <a:latin typeface="UD Digi Kyokasho NP-B"/>
                          <a:ea typeface="UD Digi Kyokasho NP-B"/>
                          <a:cs typeface="UD Digi Kyokasho NP-B"/>
                          <a:sym typeface="UD Digi Kyokasho NP-B"/>
                        </a:rPr>
                        <a:t>回帰分析（最小二乗法）</a:t>
                      </a:r>
                      <a:endParaRPr sz="1800" dirty="0">
                        <a:latin typeface="UD Digi Kyokasho NP-B"/>
                        <a:ea typeface="UD Digi Kyokasho NP-B"/>
                        <a:cs typeface="UD Digi Kyokasho NP-B"/>
                        <a:sym typeface="UD Digi Kyokasho NP-B"/>
                      </a:endParaRPr>
                    </a:p>
                    <a:p>
                      <a:pPr marL="0" lvl="0" indent="0" algn="l" rtl="0">
                        <a:spcBef>
                          <a:spcPts val="0"/>
                        </a:spcBef>
                        <a:spcAft>
                          <a:spcPts val="0"/>
                        </a:spcAft>
                        <a:buNone/>
                      </a:pPr>
                      <a:endParaRPr sz="18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直線上に並んでいると考えると</a:t>
                      </a: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だいたいどんな直線なのか？</a:t>
                      </a: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この線がわかると色々なことが</a:t>
                      </a:r>
                      <a:br>
                        <a:rPr lang="en" sz="1200" dirty="0">
                          <a:latin typeface="UD Digi Kyokasho NP-B"/>
                          <a:ea typeface="UD Digi Kyokasho NP-B"/>
                          <a:cs typeface="UD Digi Kyokasho NP-B"/>
                          <a:sym typeface="UD Digi Kyokasho NP-B"/>
                        </a:rPr>
                      </a:br>
                      <a:r>
                        <a:rPr lang="en" sz="1200" dirty="0">
                          <a:latin typeface="UD Digi Kyokasho NP-B"/>
                          <a:ea typeface="UD Digi Kyokasho NP-B"/>
                          <a:cs typeface="UD Digi Kyokasho NP-B"/>
                          <a:sym typeface="UD Digi Kyokasho NP-B"/>
                        </a:rPr>
                        <a:t>予想できる</a:t>
                      </a: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endParaRPr sz="1200" dirty="0">
                        <a:latin typeface="UD Digi Kyokasho NP-B"/>
                        <a:ea typeface="UD Digi Kyokasho NP-B"/>
                        <a:cs typeface="UD Digi Kyokasho NP-B"/>
                        <a:sym typeface="UD Digi Kyokasho NP-B"/>
                      </a:endParaRPr>
                    </a:p>
                    <a:p>
                      <a:pPr marL="0" lvl="0" indent="0" algn="ctr" rtl="0">
                        <a:spcBef>
                          <a:spcPts val="0"/>
                        </a:spcBef>
                        <a:spcAft>
                          <a:spcPts val="0"/>
                        </a:spcAft>
                        <a:buNone/>
                      </a:pPr>
                      <a:r>
                        <a:rPr lang="en" sz="1200" dirty="0">
                          <a:latin typeface="UD Digi Kyokasho NP-B"/>
                          <a:ea typeface="UD Digi Kyokasho NP-B"/>
                          <a:cs typeface="UD Digi Kyokasho NP-B"/>
                          <a:sym typeface="UD Digi Kyokasho NP-B"/>
                        </a:rPr>
                        <a:t>（２変数の場合がは単回帰分析）</a:t>
                      </a:r>
                      <a:endParaRPr sz="1200" dirty="0">
                        <a:latin typeface="UD Digi Kyokasho NP-B"/>
                        <a:ea typeface="UD Digi Kyokasho NP-B"/>
                        <a:cs typeface="UD Digi Kyokasho NP-B"/>
                        <a:sym typeface="UD Digi Kyokasho NP-B"/>
                      </a:endParaRPr>
                    </a:p>
                  </a:txBody>
                  <a:tcPr marL="68575" marR="68575" marT="0" marB="0">
                    <a:lnL w="6350" cap="flat" cmpd="sng">
                      <a:solidFill>
                        <a:srgbClr val="999999">
                          <a:alpha val="0"/>
                        </a:srgbClr>
                      </a:solidFill>
                      <a:prstDash val="solid"/>
                      <a:round/>
                      <a:headEnd type="none" w="sm" len="sm"/>
                      <a:tailEnd type="none" w="sm" len="sm"/>
                    </a:lnL>
                    <a:lnR w="6350" cap="flat" cmpd="sng">
                      <a:solidFill>
                        <a:srgbClr val="999999">
                          <a:alpha val="0"/>
                        </a:srgbClr>
                      </a:solidFill>
                      <a:prstDash val="solid"/>
                      <a:round/>
                      <a:headEnd type="none" w="sm" len="sm"/>
                      <a:tailEnd type="none" w="sm" len="sm"/>
                    </a:lnR>
                    <a:lnT w="6350" cap="flat" cmpd="sng">
                      <a:solidFill>
                        <a:srgbClr val="999999">
                          <a:alpha val="0"/>
                        </a:srgbClr>
                      </a:solidFill>
                      <a:prstDash val="solid"/>
                      <a:round/>
                      <a:headEnd type="none" w="sm" len="sm"/>
                      <a:tailEnd type="none" w="sm" len="sm"/>
                    </a:lnT>
                    <a:lnB w="6350"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前処理</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実際に分析を行う前にデータを加工する工程</a:t>
            </a:r>
            <a:endParaRPr>
              <a:solidFill>
                <a:srgbClr val="2E75B5"/>
              </a:solidFill>
              <a:latin typeface="Calibri"/>
              <a:ea typeface="Calibri"/>
              <a:cs typeface="Calibri"/>
              <a:sym typeface="Calibri"/>
            </a:endParaRPr>
          </a:p>
        </p:txBody>
      </p:sp>
      <p:sp>
        <p:nvSpPr>
          <p:cNvPr id="220" name="Google Shape;220;p36"/>
          <p:cNvSpPr txBox="1"/>
          <p:nvPr/>
        </p:nvSpPr>
        <p:spPr>
          <a:xfrm>
            <a:off x="995025" y="1905000"/>
            <a:ext cx="7118100" cy="2558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1600" dirty="0">
                <a:latin typeface="UD Digi Kyokasho NP-B"/>
                <a:ea typeface="UD Digi Kyokasho NP-B"/>
                <a:cs typeface="UD Digi Kyokasho NP-B"/>
                <a:sym typeface="UD Digi Kyokasho NP-B"/>
              </a:rPr>
              <a:t>分析の前処理とは、分析を行う前に、生データを加工し、分析しやすい形に整える作業全般を指します。この工程は、後続の分析の精度と品質を大きく左右する重要なステップです。﻿</a:t>
            </a:r>
            <a:endParaRPr sz="1600" dirty="0">
              <a:latin typeface="UD Digi Kyokasho NP-B"/>
              <a:ea typeface="UD Digi Kyokasho NP-B"/>
              <a:cs typeface="UD Digi Kyokasho NP-B"/>
              <a:sym typeface="UD Digi Kyokasho NP-B"/>
            </a:endParaRPr>
          </a:p>
          <a:p>
            <a:pPr marL="0" lvl="0" indent="0" algn="l" rtl="0">
              <a:lnSpc>
                <a:spcPct val="110000"/>
              </a:lnSpc>
              <a:spcBef>
                <a:spcPts val="600"/>
              </a:spcBef>
              <a:spcAft>
                <a:spcPts val="0"/>
              </a:spcAft>
              <a:buNone/>
            </a:pPr>
            <a:endParaRPr sz="1600" dirty="0">
              <a:latin typeface="UD Digi Kyokasho NP-B"/>
              <a:ea typeface="UD Digi Kyokasho NP-B"/>
              <a:cs typeface="UD Digi Kyokasho NP-B"/>
              <a:sym typeface="UD Digi Kyokasho NP-B"/>
            </a:endParaRPr>
          </a:p>
          <a:p>
            <a:pPr marL="0" lvl="0" indent="0" algn="ctr" rtl="0">
              <a:lnSpc>
                <a:spcPct val="110000"/>
              </a:lnSpc>
              <a:spcBef>
                <a:spcPts val="600"/>
              </a:spcBef>
              <a:spcAft>
                <a:spcPts val="0"/>
              </a:spcAft>
              <a:buNone/>
            </a:pPr>
            <a:r>
              <a:rPr lang="en" sz="1500" b="1" dirty="0">
                <a:solidFill>
                  <a:srgbClr val="0000FF"/>
                </a:solidFill>
                <a:latin typeface="UD Digi Kyokasho NP-B"/>
                <a:ea typeface="UD Digi Kyokasho NP-B"/>
                <a:cs typeface="UD Digi Kyokasho NP-B"/>
                <a:sym typeface="UD Digi Kyokasho NP-B"/>
              </a:rPr>
              <a:t>Googleスプレッドシート</a:t>
            </a:r>
            <a:r>
              <a:rPr lang="en" sz="1500" dirty="0">
                <a:latin typeface="UD Digi Kyokasho NP-B"/>
                <a:ea typeface="UD Digi Kyokasho NP-B"/>
                <a:cs typeface="UD Digi Kyokasho NP-B"/>
                <a:sym typeface="UD Digi Kyokasho NP-B"/>
              </a:rPr>
              <a:t>を使って，</a:t>
            </a:r>
            <a:r>
              <a:rPr lang="en" sz="1600" dirty="0">
                <a:latin typeface="UD Digi Kyokasho NP-B"/>
                <a:ea typeface="UD Digi Kyokasho NP-B"/>
                <a:cs typeface="UD Digi Kyokasho NP-B"/>
                <a:sym typeface="UD Digi Kyokasho NP-B"/>
              </a:rPr>
              <a:t>データの前処理をする。</a:t>
            </a:r>
            <a:br>
              <a:rPr lang="en" sz="1600" dirty="0">
                <a:latin typeface="UD Digi Kyokasho NP-B"/>
                <a:ea typeface="UD Digi Kyokasho NP-B"/>
                <a:cs typeface="UD Digi Kyokasho NP-B"/>
                <a:sym typeface="UD Digi Kyokasho NP-B"/>
              </a:rPr>
            </a:br>
            <a:r>
              <a:rPr lang="en" sz="1600" dirty="0">
                <a:latin typeface="UD Digi Kyokasho NP-B"/>
                <a:ea typeface="UD Digi Kyokasho NP-B"/>
                <a:cs typeface="UD Digi Kyokasho NP-B"/>
                <a:sym typeface="UD Digi Kyokasho NP-B"/>
              </a:rPr>
              <a:t>（具体的には「</a:t>
            </a:r>
            <a:r>
              <a:rPr lang="en" sz="1500" b="1" dirty="0">
                <a:solidFill>
                  <a:srgbClr val="0000FF"/>
                </a:solidFill>
                <a:latin typeface="UD Digi Kyokasho NP-B"/>
                <a:ea typeface="UD Digi Kyokasho NP-B"/>
                <a:cs typeface="UD Digi Kyokasho NP-B"/>
                <a:sym typeface="UD Digi Kyokasho NP-B"/>
              </a:rPr>
              <a:t>=</a:t>
            </a:r>
            <a:r>
              <a:rPr lang="en" sz="1600" b="1" dirty="0">
                <a:solidFill>
                  <a:srgbClr val="0000FF"/>
                </a:solidFill>
                <a:latin typeface="UD Digi Kyokasho NP-B"/>
                <a:ea typeface="UD Digi Kyokasho NP-B"/>
                <a:cs typeface="UD Digi Kyokasho NP-B"/>
                <a:sym typeface="UD Digi Kyokasho NP-B"/>
              </a:rPr>
              <a:t>QUERY()</a:t>
            </a:r>
            <a:r>
              <a:rPr lang="en" sz="1600" dirty="0">
                <a:latin typeface="UD Digi Kyokasho NP-B"/>
                <a:ea typeface="UD Digi Kyokasho NP-B"/>
                <a:cs typeface="UD Digi Kyokasho NP-B"/>
                <a:sym typeface="UD Digi Kyokasho NP-B"/>
              </a:rPr>
              <a:t>」という関数を使う）</a:t>
            </a:r>
            <a:endParaRPr sz="1600" dirty="0">
              <a:latin typeface="UD Digi Kyokasho NP-B"/>
              <a:ea typeface="UD Digi Kyokasho NP-B"/>
              <a:cs typeface="UD Digi Kyokasho NP-B"/>
              <a:sym typeface="UD Digi Kyokasho NP-B"/>
            </a:endParaRPr>
          </a:p>
          <a:p>
            <a:pPr marL="0" lvl="0" indent="0" algn="ctr" rtl="0">
              <a:lnSpc>
                <a:spcPct val="110000"/>
              </a:lnSpc>
              <a:spcBef>
                <a:spcPts val="600"/>
              </a:spcBef>
              <a:spcAft>
                <a:spcPts val="600"/>
              </a:spcAft>
              <a:buNone/>
            </a:pPr>
            <a:r>
              <a:rPr lang="en" sz="1600" u="sng" dirty="0">
                <a:solidFill>
                  <a:schemeClr val="hlink"/>
                </a:solidFill>
                <a:latin typeface="UD Digi Kyokasho NP-B"/>
                <a:ea typeface="UD Digi Kyokasho NP-B"/>
                <a:cs typeface="UD Digi Kyokasho NP-B"/>
                <a:sym typeface="UD Digi Kyokasho NP-B"/>
                <a:hlinkClick r:id="rId3"/>
              </a:rPr>
              <a:t>https://docs.google.com/spreadsheets/d/1bfZQBX4eXVHIdyq8QGGsj0dVy6LXfhhAAKTUS7L_7YQ/edit?usp=sharing</a:t>
            </a:r>
            <a:endParaRPr sz="1600" dirty="0">
              <a:latin typeface="UD Digi Kyokasho NP-B"/>
              <a:ea typeface="UD Digi Kyokasho NP-B"/>
              <a:cs typeface="UD Digi Kyokasho NP-B"/>
              <a:sym typeface="UD Digi Kyokasho NP-B"/>
            </a:endParaRPr>
          </a:p>
        </p:txBody>
      </p:sp>
      <p:sp>
        <p:nvSpPr>
          <p:cNvPr id="2" name="テキスト ボックス 1">
            <a:extLst>
              <a:ext uri="{FF2B5EF4-FFF2-40B4-BE49-F238E27FC236}">
                <a16:creationId xmlns:a16="http://schemas.microsoft.com/office/drawing/2014/main" id="{D5FBC2DF-FE59-418C-B08E-16E32925E7F3}"/>
              </a:ext>
            </a:extLst>
          </p:cNvPr>
          <p:cNvSpPr txBox="1"/>
          <p:nvPr/>
        </p:nvSpPr>
        <p:spPr>
          <a:xfrm>
            <a:off x="1063451" y="4463100"/>
            <a:ext cx="7017098" cy="276999"/>
          </a:xfrm>
          <a:prstGeom prst="rect">
            <a:avLst/>
          </a:prstGeom>
          <a:noFill/>
        </p:spPr>
        <p:txBody>
          <a:bodyPr wrap="square" rtlCol="0">
            <a:spAutoFit/>
          </a:bodyPr>
          <a:lstStyle/>
          <a:p>
            <a:r>
              <a:rPr kumimoji="1" lang="en-US" altLang="ja-JP" sz="1200" dirty="0"/>
              <a:t>※Google</a:t>
            </a:r>
            <a:r>
              <a:rPr kumimoji="1" lang="ja-JP" altLang="en-US" sz="1200" dirty="0"/>
              <a:t>スプレッドシートが開けない方は、別添</a:t>
            </a:r>
            <a:r>
              <a:rPr kumimoji="1" lang="en-US" altLang="ja-JP" sz="1200" dirty="0"/>
              <a:t>Excel</a:t>
            </a:r>
            <a:r>
              <a:rPr kumimoji="1" lang="ja-JP" altLang="en-US" sz="1200" dirty="0"/>
              <a:t>「演習データ」をダウンロードしてください。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相関係数</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どれぐらい明らかに右上がりか？</a:t>
            </a:r>
            <a:endParaRPr>
              <a:solidFill>
                <a:srgbClr val="2E75B5"/>
              </a:solidFill>
              <a:latin typeface="Calibri"/>
              <a:ea typeface="Calibri"/>
              <a:cs typeface="Calibri"/>
              <a:sym typeface="Calibri"/>
            </a:endParaRPr>
          </a:p>
        </p:txBody>
      </p:sp>
      <p:pic>
        <p:nvPicPr>
          <p:cNvPr id="226" name="Google Shape;226;p37"/>
          <p:cNvPicPr preferRelativeResize="0"/>
          <p:nvPr/>
        </p:nvPicPr>
        <p:blipFill>
          <a:blip r:embed="rId3">
            <a:alphaModFix/>
          </a:blip>
          <a:stretch>
            <a:fillRect/>
          </a:stretch>
        </p:blipFill>
        <p:spPr>
          <a:xfrm>
            <a:off x="2278380" y="1524000"/>
            <a:ext cx="4587240" cy="3438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相関係数</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どれぐらい明らかに右上がりか？</a:t>
            </a:r>
            <a:endParaRPr>
              <a:solidFill>
                <a:srgbClr val="2E75B5"/>
              </a:solidFill>
              <a:latin typeface="Calibri"/>
              <a:ea typeface="Calibri"/>
              <a:cs typeface="Calibri"/>
              <a:sym typeface="Calibri"/>
            </a:endParaRPr>
          </a:p>
        </p:txBody>
      </p:sp>
      <p:sp>
        <p:nvSpPr>
          <p:cNvPr id="232" name="Google Shape;232;p38"/>
          <p:cNvSpPr txBox="1"/>
          <p:nvPr/>
        </p:nvSpPr>
        <p:spPr>
          <a:xfrm>
            <a:off x="1012950" y="1564404"/>
            <a:ext cx="7118100" cy="3023100"/>
          </a:xfrm>
          <a:prstGeom prst="rect">
            <a:avLst/>
          </a:prstGeom>
          <a:noFill/>
          <a:ln>
            <a:noFill/>
          </a:ln>
        </p:spPr>
        <p:txBody>
          <a:bodyPr spcFirstLastPara="1" wrap="square" lIns="91425" tIns="91425" rIns="91425" bIns="91425" anchor="t" anchorCtr="0">
            <a:spAutoFit/>
          </a:bodyPr>
          <a:lstStyle/>
          <a:p>
            <a:pPr marL="457200" lvl="0" indent="-330200" algn="l" rtl="0">
              <a:lnSpc>
                <a:spcPct val="110000"/>
              </a:lnSpc>
              <a:spcBef>
                <a:spcPts val="0"/>
              </a:spcBef>
              <a:spcAft>
                <a:spcPts val="0"/>
              </a:spcAft>
              <a:buSzPts val="1600"/>
              <a:buFont typeface="UD Digi Kyokasho NP-B"/>
              <a:buChar char="●"/>
            </a:pPr>
            <a:r>
              <a:rPr lang="en" sz="1600" dirty="0">
                <a:latin typeface="UD Digi Kyokasho NP-B"/>
                <a:ea typeface="UD Digi Kyokasho NP-B"/>
                <a:cs typeface="UD Digi Kyokasho NP-B"/>
                <a:sym typeface="UD Digi Kyokasho NP-B"/>
              </a:rPr>
              <a:t>相関係数が「－1」に近づくほど「右下がり」が明らかになる</a:t>
            </a:r>
            <a:br>
              <a:rPr lang="en" sz="1600" dirty="0">
                <a:latin typeface="UD Digi Kyokasho NP-B"/>
                <a:ea typeface="UD Digi Kyokasho NP-B"/>
                <a:cs typeface="UD Digi Kyokasho NP-B"/>
                <a:sym typeface="UD Digi Kyokasho NP-B"/>
              </a:rPr>
            </a:br>
            <a:r>
              <a:rPr lang="en" sz="1600" dirty="0">
                <a:latin typeface="UD Digi Kyokasho NP-B"/>
                <a:ea typeface="UD Digi Kyokasho NP-B"/>
                <a:cs typeface="UD Digi Kyokasho NP-B"/>
                <a:sym typeface="UD Digi Kyokasho NP-B"/>
              </a:rPr>
              <a:t>（負の相関）</a:t>
            </a:r>
            <a:br>
              <a:rPr lang="en" sz="1600" dirty="0">
                <a:latin typeface="UD Digi Kyokasho NP-B"/>
                <a:ea typeface="UD Digi Kyokasho NP-B"/>
                <a:cs typeface="UD Digi Kyokasho NP-B"/>
                <a:sym typeface="UD Digi Kyokasho NP-B"/>
              </a:rPr>
            </a:br>
            <a:endParaRPr sz="1600" dirty="0">
              <a:latin typeface="UD Digi Kyokasho NP-B"/>
              <a:ea typeface="UD Digi Kyokasho NP-B"/>
              <a:cs typeface="UD Digi Kyokasho NP-B"/>
              <a:sym typeface="UD Digi Kyokasho NP-B"/>
            </a:endParaRPr>
          </a:p>
          <a:p>
            <a:pPr marL="457200" lvl="0" indent="-330200" algn="l" rtl="0">
              <a:lnSpc>
                <a:spcPct val="110000"/>
              </a:lnSpc>
              <a:spcBef>
                <a:spcPts val="0"/>
              </a:spcBef>
              <a:spcAft>
                <a:spcPts val="0"/>
              </a:spcAft>
              <a:buSzPts val="1600"/>
              <a:buFont typeface="UD Digi Kyokasho NP-B"/>
              <a:buChar char="●"/>
            </a:pPr>
            <a:r>
              <a:rPr lang="en" sz="1600" dirty="0">
                <a:latin typeface="UD Digi Kyokasho NP-B"/>
                <a:ea typeface="UD Digi Kyokasho NP-B"/>
                <a:cs typeface="UD Digi Kyokasho NP-B"/>
                <a:sym typeface="UD Digi Kyokasho NP-B"/>
              </a:rPr>
              <a:t>相関係数が「＋1」に近づくほど「右上がり」が明らかになる</a:t>
            </a:r>
            <a:br>
              <a:rPr lang="en" sz="1600" dirty="0">
                <a:latin typeface="UD Digi Kyokasho NP-B"/>
                <a:ea typeface="UD Digi Kyokasho NP-B"/>
                <a:cs typeface="UD Digi Kyokasho NP-B"/>
                <a:sym typeface="UD Digi Kyokasho NP-B"/>
              </a:rPr>
            </a:br>
            <a:r>
              <a:rPr lang="en" sz="1600" dirty="0">
                <a:latin typeface="UD Digi Kyokasho NP-B"/>
                <a:ea typeface="UD Digi Kyokasho NP-B"/>
                <a:cs typeface="UD Digi Kyokasho NP-B"/>
                <a:sym typeface="UD Digi Kyokasho NP-B"/>
              </a:rPr>
              <a:t>（正の相関）</a:t>
            </a:r>
            <a:br>
              <a:rPr lang="en" sz="1600" dirty="0">
                <a:latin typeface="UD Digi Kyokasho NP-B"/>
                <a:ea typeface="UD Digi Kyokasho NP-B"/>
                <a:cs typeface="UD Digi Kyokasho NP-B"/>
                <a:sym typeface="UD Digi Kyokasho NP-B"/>
              </a:rPr>
            </a:br>
            <a:endParaRPr sz="1600" dirty="0">
              <a:latin typeface="UD Digi Kyokasho NP-B"/>
              <a:ea typeface="UD Digi Kyokasho NP-B"/>
              <a:cs typeface="UD Digi Kyokasho NP-B"/>
              <a:sym typeface="UD Digi Kyokasho NP-B"/>
            </a:endParaRPr>
          </a:p>
          <a:p>
            <a:pPr marL="0" lvl="0" indent="0" algn="ctr" rtl="0">
              <a:lnSpc>
                <a:spcPct val="110000"/>
              </a:lnSpc>
              <a:spcBef>
                <a:spcPts val="600"/>
              </a:spcBef>
              <a:spcAft>
                <a:spcPts val="0"/>
              </a:spcAft>
              <a:buNone/>
            </a:pPr>
            <a:r>
              <a:rPr lang="en" sz="1500" b="1" dirty="0">
                <a:solidFill>
                  <a:srgbClr val="0000FF"/>
                </a:solidFill>
                <a:latin typeface="UD Digi Kyokasho NP-B"/>
                <a:ea typeface="UD Digi Kyokasho NP-B"/>
                <a:cs typeface="UD Digi Kyokasho NP-B"/>
                <a:sym typeface="UD Digi Kyokasho NP-B"/>
              </a:rPr>
              <a:t>Googleスプレッドシート</a:t>
            </a:r>
            <a:r>
              <a:rPr lang="en" sz="1500" dirty="0">
                <a:latin typeface="UD Digi Kyokasho NP-B"/>
                <a:ea typeface="UD Digi Kyokasho NP-B"/>
                <a:cs typeface="UD Digi Kyokasho NP-B"/>
                <a:sym typeface="UD Digi Kyokasho NP-B"/>
              </a:rPr>
              <a:t>を使って，</a:t>
            </a:r>
            <a:r>
              <a:rPr lang="en" sz="1600" dirty="0">
                <a:latin typeface="UD Digi Kyokasho NP-B"/>
                <a:ea typeface="UD Digi Kyokasho NP-B"/>
                <a:cs typeface="UD Digi Kyokasho NP-B"/>
                <a:sym typeface="UD Digi Kyokasho NP-B"/>
              </a:rPr>
              <a:t>データの相関係数を計算する。</a:t>
            </a:r>
            <a:br>
              <a:rPr lang="en" sz="1600" dirty="0">
                <a:latin typeface="UD Digi Kyokasho NP-B"/>
                <a:ea typeface="UD Digi Kyokasho NP-B"/>
                <a:cs typeface="UD Digi Kyokasho NP-B"/>
                <a:sym typeface="UD Digi Kyokasho NP-B"/>
              </a:rPr>
            </a:br>
            <a:r>
              <a:rPr lang="en" sz="1600" dirty="0">
                <a:latin typeface="UD Digi Kyokasho NP-B"/>
                <a:ea typeface="UD Digi Kyokasho NP-B"/>
                <a:cs typeface="UD Digi Kyokasho NP-B"/>
                <a:sym typeface="UD Digi Kyokasho NP-B"/>
              </a:rPr>
              <a:t>（具体的には「</a:t>
            </a:r>
            <a:r>
              <a:rPr lang="en" sz="1500" b="1" dirty="0">
                <a:solidFill>
                  <a:srgbClr val="0000FF"/>
                </a:solidFill>
                <a:latin typeface="UD Digi Kyokasho NP-B"/>
                <a:ea typeface="UD Digi Kyokasho NP-B"/>
                <a:cs typeface="UD Digi Kyokasho NP-B"/>
                <a:sym typeface="UD Digi Kyokasho NP-B"/>
              </a:rPr>
              <a:t>=</a:t>
            </a:r>
            <a:r>
              <a:rPr lang="en" sz="1600" b="1" dirty="0">
                <a:solidFill>
                  <a:srgbClr val="0000FF"/>
                </a:solidFill>
                <a:latin typeface="UD Digi Kyokasho NP-B"/>
                <a:ea typeface="UD Digi Kyokasho NP-B"/>
                <a:cs typeface="UD Digi Kyokasho NP-B"/>
                <a:sym typeface="UD Digi Kyokasho NP-B"/>
              </a:rPr>
              <a:t>CORREL()</a:t>
            </a:r>
            <a:r>
              <a:rPr lang="en" sz="1600" dirty="0">
                <a:latin typeface="UD Digi Kyokasho NP-B"/>
                <a:ea typeface="UD Digi Kyokasho NP-B"/>
                <a:cs typeface="UD Digi Kyokasho NP-B"/>
                <a:sym typeface="UD Digi Kyokasho NP-B"/>
              </a:rPr>
              <a:t>」という関数を使う）</a:t>
            </a:r>
            <a:endParaRPr sz="1600" dirty="0">
              <a:latin typeface="UD Digi Kyokasho NP-B"/>
              <a:ea typeface="UD Digi Kyokasho NP-B"/>
              <a:cs typeface="UD Digi Kyokasho NP-B"/>
              <a:sym typeface="UD Digi Kyokasho NP-B"/>
            </a:endParaRPr>
          </a:p>
          <a:p>
            <a:pPr marL="0" lvl="0" indent="0" algn="ctr" rtl="0">
              <a:lnSpc>
                <a:spcPct val="110000"/>
              </a:lnSpc>
              <a:spcBef>
                <a:spcPts val="600"/>
              </a:spcBef>
              <a:spcAft>
                <a:spcPts val="600"/>
              </a:spcAft>
              <a:buNone/>
            </a:pPr>
            <a:r>
              <a:rPr lang="en" sz="1600" u="sng" dirty="0">
                <a:solidFill>
                  <a:schemeClr val="hlink"/>
                </a:solidFill>
                <a:latin typeface="UD Digi Kyokasho NP-B"/>
                <a:ea typeface="UD Digi Kyokasho NP-B"/>
                <a:cs typeface="UD Digi Kyokasho NP-B"/>
                <a:sym typeface="UD Digi Kyokasho NP-B"/>
                <a:hlinkClick r:id="rId3"/>
              </a:rPr>
              <a:t>https://docs.google.com/spreadsheets/d/1bfZQBX4eXVHIdyq8QGGsj0dVy6LXfhhAAKTUS7L_7YQ/edit?usp=sharing</a:t>
            </a:r>
            <a:endParaRPr sz="1600" dirty="0">
              <a:latin typeface="UD Digi Kyokasho NP-B"/>
              <a:ea typeface="UD Digi Kyokasho NP-B"/>
              <a:cs typeface="UD Digi Kyokasho NP-B"/>
              <a:sym typeface="UD Digi Kyokasho NP-B"/>
            </a:endParaRPr>
          </a:p>
        </p:txBody>
      </p:sp>
      <p:sp>
        <p:nvSpPr>
          <p:cNvPr id="4" name="テキスト ボックス 3">
            <a:extLst>
              <a:ext uri="{FF2B5EF4-FFF2-40B4-BE49-F238E27FC236}">
                <a16:creationId xmlns:a16="http://schemas.microsoft.com/office/drawing/2014/main" id="{7B22E5CA-E7F2-47AA-B38F-815CA8F686D7}"/>
              </a:ext>
            </a:extLst>
          </p:cNvPr>
          <p:cNvSpPr txBox="1"/>
          <p:nvPr/>
        </p:nvSpPr>
        <p:spPr>
          <a:xfrm>
            <a:off x="1063451" y="4512601"/>
            <a:ext cx="7272620" cy="276999"/>
          </a:xfrm>
          <a:prstGeom prst="rect">
            <a:avLst/>
          </a:prstGeom>
          <a:noFill/>
        </p:spPr>
        <p:txBody>
          <a:bodyPr wrap="square" rtlCol="0">
            <a:spAutoFit/>
          </a:bodyPr>
          <a:lstStyle/>
          <a:p>
            <a:r>
              <a:rPr kumimoji="1" lang="en-US" altLang="ja-JP" sz="1200" dirty="0"/>
              <a:t>※Google</a:t>
            </a:r>
            <a:r>
              <a:rPr kumimoji="1" lang="ja-JP" altLang="en-US" sz="1200" dirty="0"/>
              <a:t>スプレッドシートが開けない方は、別添</a:t>
            </a:r>
            <a:r>
              <a:rPr kumimoji="1" lang="en-US" altLang="ja-JP" sz="1200" dirty="0"/>
              <a:t>Excel</a:t>
            </a:r>
            <a:r>
              <a:rPr kumimoji="1" lang="ja-JP" altLang="en-US" sz="1200" dirty="0"/>
              <a:t>「演習データ」をダウンロードしてください。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相関係数</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どれぐらい明らかに右上がりか？</a:t>
            </a:r>
            <a:endParaRPr>
              <a:solidFill>
                <a:srgbClr val="2E75B5"/>
              </a:solidFill>
              <a:latin typeface="Calibri"/>
              <a:ea typeface="Calibri"/>
              <a:cs typeface="Calibri"/>
              <a:sym typeface="Calibri"/>
            </a:endParaRPr>
          </a:p>
        </p:txBody>
      </p:sp>
      <p:sp>
        <p:nvSpPr>
          <p:cNvPr id="238" name="Google Shape;238;p39"/>
          <p:cNvSpPr txBox="1"/>
          <p:nvPr/>
        </p:nvSpPr>
        <p:spPr>
          <a:xfrm>
            <a:off x="995025" y="1905000"/>
            <a:ext cx="7118100" cy="1736100"/>
          </a:xfrm>
          <a:prstGeom prst="rect">
            <a:avLst/>
          </a:prstGeom>
          <a:noFill/>
          <a:ln>
            <a:noFill/>
          </a:ln>
        </p:spPr>
        <p:txBody>
          <a:bodyPr spcFirstLastPara="1" wrap="square" lIns="91425" tIns="91425" rIns="91425" bIns="91425" anchor="t" anchorCtr="0">
            <a:spAutoFit/>
          </a:bodyPr>
          <a:lstStyle/>
          <a:p>
            <a:pPr marL="0" lvl="0" indent="0" algn="l" rtl="0">
              <a:spcBef>
                <a:spcPts val="400"/>
              </a:spcBef>
              <a:spcAft>
                <a:spcPts val="0"/>
              </a:spcAft>
              <a:buNone/>
            </a:pPr>
            <a:r>
              <a:rPr lang="en" sz="2000">
                <a:solidFill>
                  <a:srgbClr val="404040"/>
                </a:solidFill>
                <a:latin typeface="Calibri"/>
                <a:ea typeface="Calibri"/>
                <a:cs typeface="Calibri"/>
                <a:sym typeface="Calibri"/>
              </a:rPr>
              <a:t>【利点】</a:t>
            </a:r>
            <a:br>
              <a:rPr lang="en" sz="2000">
                <a:solidFill>
                  <a:srgbClr val="404040"/>
                </a:solidFill>
                <a:latin typeface="Calibri"/>
                <a:ea typeface="Calibri"/>
                <a:cs typeface="Calibri"/>
                <a:sym typeface="Calibri"/>
              </a:rPr>
            </a:br>
            <a:r>
              <a:rPr lang="en" sz="2000">
                <a:solidFill>
                  <a:srgbClr val="404040"/>
                </a:solidFill>
                <a:latin typeface="Calibri"/>
                <a:ea typeface="Calibri"/>
                <a:cs typeface="Calibri"/>
                <a:sym typeface="Calibri"/>
              </a:rPr>
              <a:t>   </a:t>
            </a:r>
            <a:endParaRPr sz="2000">
              <a:solidFill>
                <a:srgbClr val="404040"/>
              </a:solidFill>
              <a:latin typeface="Calibri"/>
              <a:ea typeface="Calibri"/>
              <a:cs typeface="Calibri"/>
              <a:sym typeface="Calibri"/>
            </a:endParaRPr>
          </a:p>
          <a:p>
            <a:pPr marL="457200" lvl="0" indent="-349250" algn="l" rtl="0">
              <a:lnSpc>
                <a:spcPct val="110000"/>
              </a:lnSpc>
              <a:spcBef>
                <a:spcPts val="0"/>
              </a:spcBef>
              <a:spcAft>
                <a:spcPts val="0"/>
              </a:spcAft>
              <a:buSzPts val="1900"/>
              <a:buFont typeface="UD Digi Kyokasho NP-B"/>
              <a:buChar char="●"/>
            </a:pPr>
            <a:r>
              <a:rPr lang="en" sz="1900">
                <a:latin typeface="UD Digi Kyokasho NP-B"/>
                <a:ea typeface="UD Digi Kyokasho NP-B"/>
                <a:cs typeface="UD Digi Kyokasho NP-B"/>
                <a:sym typeface="UD Digi Kyokasho NP-B"/>
              </a:rPr>
              <a:t>データ分析をするときに、</a:t>
            </a:r>
            <a:r>
              <a:rPr lang="en" sz="1900" b="1">
                <a:latin typeface="UD Digi Kyokasho NP-B"/>
                <a:ea typeface="UD Digi Kyokasho NP-B"/>
                <a:cs typeface="UD Digi Kyokasho NP-B"/>
                <a:sym typeface="UD Digi Kyokasho NP-B"/>
              </a:rPr>
              <a:t>まずやっておく</a:t>
            </a:r>
            <a:r>
              <a:rPr lang="en" sz="1900">
                <a:latin typeface="UD Digi Kyokasho NP-B"/>
                <a:ea typeface="UD Digi Kyokasho NP-B"/>
                <a:cs typeface="UD Digi Kyokasho NP-B"/>
                <a:sym typeface="UD Digi Kyokasho NP-B"/>
              </a:rPr>
              <a:t>べき手法</a:t>
            </a:r>
            <a:br>
              <a:rPr lang="en" sz="1900">
                <a:latin typeface="UD Digi Kyokasho NP-B"/>
                <a:ea typeface="UD Digi Kyokasho NP-B"/>
                <a:cs typeface="UD Digi Kyokasho NP-B"/>
                <a:sym typeface="UD Digi Kyokasho NP-B"/>
              </a:rPr>
            </a:br>
            <a:endParaRPr sz="1900">
              <a:latin typeface="UD Digi Kyokasho NP-B"/>
              <a:ea typeface="UD Digi Kyokasho NP-B"/>
              <a:cs typeface="UD Digi Kyokasho NP-B"/>
              <a:sym typeface="UD Digi Kyokasho NP-B"/>
            </a:endParaRPr>
          </a:p>
          <a:p>
            <a:pPr marL="457200" lvl="0" indent="-349250" algn="l" rtl="0">
              <a:lnSpc>
                <a:spcPct val="110000"/>
              </a:lnSpc>
              <a:spcBef>
                <a:spcPts val="0"/>
              </a:spcBef>
              <a:spcAft>
                <a:spcPts val="0"/>
              </a:spcAft>
              <a:buSzPts val="1900"/>
              <a:buFont typeface="UD Digi Kyokasho NP-B"/>
              <a:buChar char="●"/>
            </a:pPr>
            <a:r>
              <a:rPr lang="en" sz="1900">
                <a:latin typeface="UD Digi Kyokasho NP-B"/>
                <a:ea typeface="UD Digi Kyokasho NP-B"/>
                <a:cs typeface="UD Digi Kyokasho NP-B"/>
                <a:sym typeface="UD Digi Kyokasho NP-B"/>
              </a:rPr>
              <a:t>手っ取り早く分析できる</a:t>
            </a:r>
            <a:endParaRPr sz="2300">
              <a:latin typeface="UD Digi Kyokasho NP-B"/>
              <a:ea typeface="UD Digi Kyokasho NP-B"/>
              <a:cs typeface="UD Digi Kyokasho NP-B"/>
              <a:sym typeface="UD Digi Kyokasho NP-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相関係数</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どれぐらい明らかに右上がりか？</a:t>
            </a:r>
            <a:endParaRPr>
              <a:solidFill>
                <a:srgbClr val="2E75B5"/>
              </a:solidFill>
              <a:latin typeface="Calibri"/>
              <a:ea typeface="Calibri"/>
              <a:cs typeface="Calibri"/>
              <a:sym typeface="Calibri"/>
            </a:endParaRPr>
          </a:p>
        </p:txBody>
      </p:sp>
      <p:sp>
        <p:nvSpPr>
          <p:cNvPr id="244" name="Google Shape;244;p40"/>
          <p:cNvSpPr txBox="1"/>
          <p:nvPr/>
        </p:nvSpPr>
        <p:spPr>
          <a:xfrm>
            <a:off x="1080885" y="1804792"/>
            <a:ext cx="7597830" cy="3102870"/>
          </a:xfrm>
          <a:prstGeom prst="rect">
            <a:avLst/>
          </a:prstGeom>
          <a:noFill/>
          <a:ln>
            <a:noFill/>
          </a:ln>
        </p:spPr>
        <p:txBody>
          <a:bodyPr spcFirstLastPara="1" wrap="square" lIns="91425" tIns="91425" rIns="91425" bIns="91425" anchor="t" anchorCtr="0">
            <a:spAutoFit/>
          </a:bodyPr>
          <a:lstStyle/>
          <a:p>
            <a:pPr marL="0" lvl="0" indent="0" algn="l" rtl="0">
              <a:spcBef>
                <a:spcPts val="400"/>
              </a:spcBef>
              <a:spcAft>
                <a:spcPts val="0"/>
              </a:spcAft>
              <a:buNone/>
            </a:pPr>
            <a:r>
              <a:rPr lang="en" sz="2000" dirty="0">
                <a:solidFill>
                  <a:srgbClr val="404040"/>
                </a:solidFill>
                <a:latin typeface="Calibri"/>
                <a:ea typeface="Calibri"/>
                <a:cs typeface="Calibri"/>
                <a:sym typeface="Calibri"/>
              </a:rPr>
              <a:t>【注意事項】</a:t>
            </a:r>
            <a:br>
              <a:rPr lang="en" sz="2000" dirty="0">
                <a:solidFill>
                  <a:srgbClr val="404040"/>
                </a:solidFill>
                <a:latin typeface="Calibri"/>
                <a:ea typeface="Calibri"/>
                <a:cs typeface="Calibri"/>
                <a:sym typeface="Calibri"/>
              </a:rPr>
            </a:br>
            <a:r>
              <a:rPr lang="en" sz="2000" dirty="0">
                <a:solidFill>
                  <a:srgbClr val="404040"/>
                </a:solidFill>
                <a:latin typeface="Calibri"/>
                <a:ea typeface="Calibri"/>
                <a:cs typeface="Calibri"/>
                <a:sym typeface="Calibri"/>
              </a:rPr>
              <a:t>   </a:t>
            </a:r>
            <a:endParaRPr sz="2000" dirty="0">
              <a:solidFill>
                <a:srgbClr val="404040"/>
              </a:solidFill>
              <a:latin typeface="Calibri"/>
              <a:ea typeface="Calibri"/>
              <a:cs typeface="Calibri"/>
              <a:sym typeface="Calibri"/>
            </a:endParaRPr>
          </a:p>
          <a:p>
            <a:pPr marL="457200" lvl="0" indent="-349250" algn="l" rtl="0">
              <a:lnSpc>
                <a:spcPct val="110000"/>
              </a:lnSpc>
              <a:spcBef>
                <a:spcPts val="0"/>
              </a:spcBef>
              <a:spcAft>
                <a:spcPts val="0"/>
              </a:spcAft>
              <a:buSzPts val="1900"/>
              <a:buFont typeface="UD Digi Kyokasho NP-B"/>
              <a:buChar char="●"/>
            </a:pPr>
            <a:r>
              <a:rPr lang="en" sz="1900" dirty="0">
                <a:latin typeface="UD Digi Kyokasho NP-B"/>
                <a:ea typeface="UD Digi Kyokasho NP-B"/>
                <a:cs typeface="UD Digi Kyokasho NP-B"/>
                <a:sym typeface="UD Digi Kyokasho NP-B"/>
              </a:rPr>
              <a:t>抽出した標本のデータなら</a:t>
            </a:r>
            <a:r>
              <a:rPr lang="en" sz="1900" b="1" dirty="0">
                <a:latin typeface="UD Digi Kyokasho NP-B"/>
                <a:ea typeface="UD Digi Kyokasho NP-B"/>
                <a:cs typeface="UD Digi Kyokasho NP-B"/>
                <a:sym typeface="UD Digi Kyokasho NP-B"/>
              </a:rPr>
              <a:t>検定</a:t>
            </a:r>
            <a:r>
              <a:rPr lang="en" sz="1900" dirty="0">
                <a:latin typeface="UD Digi Kyokasho NP-B"/>
                <a:ea typeface="UD Digi Kyokasho NP-B"/>
                <a:cs typeface="UD Digi Kyokasho NP-B"/>
                <a:sym typeface="UD Digi Kyokasho NP-B"/>
              </a:rPr>
              <a:t>しなければならない</a:t>
            </a:r>
            <a:br>
              <a:rPr lang="en" sz="1900" dirty="0">
                <a:latin typeface="UD Digi Kyokasho NP-B"/>
                <a:ea typeface="UD Digi Kyokasho NP-B"/>
                <a:cs typeface="UD Digi Kyokasho NP-B"/>
                <a:sym typeface="UD Digi Kyokasho NP-B"/>
              </a:rPr>
            </a:br>
            <a:r>
              <a:rPr lang="en" sz="1900" dirty="0">
                <a:latin typeface="UD Digi Kyokasho NP-B"/>
                <a:ea typeface="UD Digi Kyokasho NP-B"/>
                <a:cs typeface="UD Digi Kyokasho NP-B"/>
                <a:sym typeface="UD Digi Kyokasho NP-B"/>
              </a:rPr>
              <a:t>(母集団の相関係数ではない)</a:t>
            </a:r>
            <a:br>
              <a:rPr lang="en" sz="1900" dirty="0">
                <a:latin typeface="UD Digi Kyokasho NP-B"/>
                <a:ea typeface="UD Digi Kyokasho NP-B"/>
                <a:cs typeface="UD Digi Kyokasho NP-B"/>
                <a:sym typeface="UD Digi Kyokasho NP-B"/>
              </a:rPr>
            </a:br>
            <a:endParaRPr sz="1900" dirty="0">
              <a:latin typeface="UD Digi Kyokasho NP-B"/>
              <a:ea typeface="UD Digi Kyokasho NP-B"/>
              <a:cs typeface="UD Digi Kyokasho NP-B"/>
              <a:sym typeface="UD Digi Kyokasho NP-B"/>
            </a:endParaRPr>
          </a:p>
          <a:p>
            <a:pPr marL="457200" lvl="0" indent="-349250" algn="l" rtl="0">
              <a:lnSpc>
                <a:spcPct val="110000"/>
              </a:lnSpc>
              <a:spcBef>
                <a:spcPts val="0"/>
              </a:spcBef>
              <a:spcAft>
                <a:spcPts val="0"/>
              </a:spcAft>
              <a:buSzPts val="1900"/>
              <a:buFont typeface="UD Digi Kyokasho NP-B"/>
              <a:buChar char="●"/>
            </a:pPr>
            <a:r>
              <a:rPr lang="en" sz="1900" b="1" dirty="0">
                <a:latin typeface="UD Digi Kyokasho NP-B"/>
                <a:ea typeface="UD Digi Kyokasho NP-B"/>
                <a:cs typeface="UD Digi Kyokasho NP-B"/>
                <a:sym typeface="UD Digi Kyokasho NP-B"/>
              </a:rPr>
              <a:t>因果関係ではない</a:t>
            </a:r>
            <a:br>
              <a:rPr lang="en" sz="1900" dirty="0">
                <a:latin typeface="UD Digi Kyokasho NP-B"/>
                <a:ea typeface="UD Digi Kyokasho NP-B"/>
                <a:cs typeface="UD Digi Kyokasho NP-B"/>
                <a:sym typeface="UD Digi Kyokasho NP-B"/>
              </a:rPr>
            </a:br>
            <a:r>
              <a:rPr lang="en" sz="1900" dirty="0">
                <a:latin typeface="UD Digi Kyokasho NP-B"/>
                <a:ea typeface="UD Digi Kyokasho NP-B"/>
                <a:cs typeface="UD Digi Kyokasho NP-B"/>
                <a:sym typeface="UD Digi Kyokasho NP-B"/>
              </a:rPr>
              <a:t>(同じ原因が他にあって相関関係が表れている可能性がある)</a:t>
            </a:r>
            <a:br>
              <a:rPr lang="en" sz="1900" dirty="0">
                <a:latin typeface="UD Digi Kyokasho NP-B"/>
                <a:ea typeface="UD Digi Kyokasho NP-B"/>
                <a:cs typeface="UD Digi Kyokasho NP-B"/>
                <a:sym typeface="UD Digi Kyokasho NP-B"/>
              </a:rPr>
            </a:br>
            <a:endParaRPr sz="1900" dirty="0">
              <a:latin typeface="UD Digi Kyokasho NP-B"/>
              <a:ea typeface="UD Digi Kyokasho NP-B"/>
              <a:cs typeface="UD Digi Kyokasho NP-B"/>
              <a:sym typeface="UD Digi Kyokasho NP-B"/>
            </a:endParaRPr>
          </a:p>
          <a:p>
            <a:pPr marL="457200" lvl="0" indent="-349250" algn="l" rtl="0">
              <a:lnSpc>
                <a:spcPct val="110000"/>
              </a:lnSpc>
              <a:spcBef>
                <a:spcPts val="0"/>
              </a:spcBef>
              <a:spcAft>
                <a:spcPts val="0"/>
              </a:spcAft>
              <a:buSzPts val="1900"/>
              <a:buFont typeface="UD Digi Kyokasho NP-B"/>
              <a:buChar char="●"/>
            </a:pPr>
            <a:r>
              <a:rPr lang="en" sz="1900" dirty="0">
                <a:latin typeface="UD Digi Kyokasho NP-B"/>
                <a:ea typeface="UD Digi Kyokasho NP-B"/>
                <a:cs typeface="UD Digi Kyokasho NP-B"/>
                <a:sym typeface="UD Digi Kyokasho NP-B"/>
              </a:rPr>
              <a:t>相関係数が高すぎると同じものを測っている可能性がある</a:t>
            </a:r>
            <a:endParaRPr sz="2300" dirty="0">
              <a:latin typeface="UD Digi Kyokasho NP-B"/>
              <a:ea typeface="UD Digi Kyokasho NP-B"/>
              <a:cs typeface="UD Digi Kyokasho NP-B"/>
              <a:sym typeface="UD Digi Kyokasho NP-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相関係数</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どれぐらい明らかに右上がりか？</a:t>
            </a:r>
            <a:endParaRPr>
              <a:solidFill>
                <a:srgbClr val="2E75B5"/>
              </a:solidFill>
              <a:latin typeface="Calibri"/>
              <a:ea typeface="Calibri"/>
              <a:cs typeface="Calibri"/>
              <a:sym typeface="Calibri"/>
            </a:endParaRPr>
          </a:p>
        </p:txBody>
      </p:sp>
      <p:sp>
        <p:nvSpPr>
          <p:cNvPr id="250" name="Google Shape;250;p41"/>
          <p:cNvSpPr txBox="1"/>
          <p:nvPr/>
        </p:nvSpPr>
        <p:spPr>
          <a:xfrm>
            <a:off x="1012950" y="1811055"/>
            <a:ext cx="7118100" cy="3203700"/>
          </a:xfrm>
          <a:prstGeom prst="rect">
            <a:avLst/>
          </a:prstGeom>
          <a:noFill/>
          <a:ln>
            <a:noFill/>
          </a:ln>
        </p:spPr>
        <p:txBody>
          <a:bodyPr spcFirstLastPara="1" wrap="square" lIns="91425" tIns="91425" rIns="91425" bIns="91425" anchor="t" anchorCtr="0">
            <a:spAutoFit/>
          </a:bodyPr>
          <a:lstStyle/>
          <a:p>
            <a:pPr marL="0" lvl="0" indent="0" algn="l" rtl="0">
              <a:spcBef>
                <a:spcPts val="400"/>
              </a:spcBef>
              <a:spcAft>
                <a:spcPts val="0"/>
              </a:spcAft>
              <a:buNone/>
            </a:pPr>
            <a:r>
              <a:rPr lang="en" sz="1900" b="1" dirty="0">
                <a:latin typeface="UD Digi Kyokasho NP-B"/>
                <a:ea typeface="UD Digi Kyokasho NP-B"/>
                <a:cs typeface="UD Digi Kyokasho NP-B"/>
                <a:sym typeface="UD Digi Kyokasho NP-B"/>
              </a:rPr>
              <a:t>因果関係ではない</a:t>
            </a:r>
            <a:endParaRPr sz="1900" b="1" dirty="0">
              <a:latin typeface="UD Digi Kyokasho NP-B"/>
              <a:ea typeface="UD Digi Kyokasho NP-B"/>
              <a:cs typeface="UD Digi Kyokasho NP-B"/>
              <a:sym typeface="UD Digi Kyokasho NP-B"/>
            </a:endParaRPr>
          </a:p>
          <a:p>
            <a:pPr marL="0" lvl="0" indent="0" algn="l" rtl="0">
              <a:spcBef>
                <a:spcPts val="400"/>
              </a:spcBef>
              <a:spcAft>
                <a:spcPts val="0"/>
              </a:spcAft>
              <a:buNone/>
            </a:pPr>
            <a:r>
              <a:rPr lang="en" sz="2000" dirty="0">
                <a:solidFill>
                  <a:srgbClr val="404040"/>
                </a:solidFill>
                <a:latin typeface="Calibri"/>
                <a:ea typeface="Calibri"/>
                <a:cs typeface="Calibri"/>
                <a:sym typeface="Calibri"/>
              </a:rPr>
              <a:t>   </a:t>
            </a:r>
            <a:endParaRPr sz="2000" dirty="0">
              <a:solidFill>
                <a:srgbClr val="404040"/>
              </a:solidFill>
              <a:latin typeface="Calibri"/>
              <a:ea typeface="Calibri"/>
              <a:cs typeface="Calibri"/>
              <a:sym typeface="Calibri"/>
            </a:endParaRPr>
          </a:p>
          <a:p>
            <a:pPr marL="457200" lvl="0" indent="0" algn="l" rtl="0">
              <a:lnSpc>
                <a:spcPct val="110000"/>
              </a:lnSpc>
              <a:spcBef>
                <a:spcPts val="0"/>
              </a:spcBef>
              <a:spcAft>
                <a:spcPts val="0"/>
              </a:spcAft>
              <a:buNone/>
            </a:pPr>
            <a:r>
              <a:rPr lang="en" sz="1900" dirty="0">
                <a:latin typeface="UD Digi Kyokasho NP-B"/>
                <a:ea typeface="UD Digi Kyokasho NP-B"/>
                <a:cs typeface="UD Digi Kyokasho NP-B"/>
                <a:sym typeface="UD Digi Kyokasho NP-B"/>
              </a:rPr>
              <a:t>意図的に相関関係を持ち出して強引に納得させようとする人がいるので要注意です。</a:t>
            </a:r>
            <a:endParaRPr sz="1900" dirty="0">
              <a:latin typeface="UD Digi Kyokasho NP-B"/>
              <a:ea typeface="UD Digi Kyokasho NP-B"/>
              <a:cs typeface="UD Digi Kyokasho NP-B"/>
              <a:sym typeface="UD Digi Kyokasho NP-B"/>
            </a:endParaRPr>
          </a:p>
          <a:p>
            <a:pPr marL="457200" lvl="0" indent="0" algn="l" rtl="0">
              <a:lnSpc>
                <a:spcPct val="110000"/>
              </a:lnSpc>
              <a:spcBef>
                <a:spcPts val="600"/>
              </a:spcBef>
              <a:spcAft>
                <a:spcPts val="600"/>
              </a:spcAft>
              <a:buNone/>
            </a:pPr>
            <a:r>
              <a:rPr lang="en" sz="1600" dirty="0">
                <a:latin typeface="UD Digi Kyokasho NP-B"/>
                <a:ea typeface="UD Digi Kyokasho NP-B"/>
                <a:cs typeface="UD Digi Kyokasho NP-B"/>
                <a:sym typeface="UD Digi Kyokasho NP-B"/>
              </a:rPr>
              <a:t>健康に関する疑似相関で騙されやすい例には、サプリメントなどの民間療法で体調が改善したと感じるケース、特定の食品を摂るとガンが治ると誤解するケース、そして運動や食生活が健康に良いと関連付けて、それ以外の要素を無視するケースなどがあります。これらは、体調の変化が他の要因によるものである可能性や、がんの自然治癒が特定の療法と関連しているという誤解に基づいています。</a:t>
            </a:r>
            <a:r>
              <a:rPr lang="en" sz="1900" dirty="0">
                <a:latin typeface="UD Digi Kyokasho NP-B"/>
                <a:ea typeface="UD Digi Kyokasho NP-B"/>
                <a:cs typeface="UD Digi Kyokasho NP-B"/>
                <a:sym typeface="UD Digi Kyokasho NP-B"/>
              </a:rPr>
              <a:t>﻿</a:t>
            </a:r>
            <a:endParaRPr sz="1900" dirty="0">
              <a:latin typeface="UD Digi Kyokasho NP-B"/>
              <a:ea typeface="UD Digi Kyokasho NP-B"/>
              <a:cs typeface="UD Digi Kyokasho NP-B"/>
              <a:sym typeface="UD Digi Kyokasho NP-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統計分析の授業へようこそ！📊</a:t>
            </a:r>
            <a:endParaRPr/>
          </a:p>
        </p:txBody>
      </p:sp>
      <p:sp>
        <p:nvSpPr>
          <p:cNvPr id="80" name="Google Shape;80;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高校最後の探究活動、始まりましたね！</a:t>
            </a:r>
            <a:endParaRPr/>
          </a:p>
          <a:p>
            <a:pPr marL="0" lvl="0" indent="0" algn="l" rtl="0">
              <a:spcBef>
                <a:spcPts val="1600"/>
              </a:spcBef>
              <a:spcAft>
                <a:spcPts val="0"/>
              </a:spcAft>
              <a:buNone/>
            </a:pPr>
            <a:r>
              <a:rPr lang="en"/>
              <a:t>皆さんはこれから、卒業まで長い時間をかけて、自分自身のテーマを深く探究していくことになります。その最初の３時間で、私たちは「データ分析」の基礎を学びます。</a:t>
            </a: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相関係数</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どれぐらい明らかに右上がりか？</a:t>
            </a:r>
            <a:endParaRPr>
              <a:solidFill>
                <a:srgbClr val="2E75B5"/>
              </a:solidFill>
              <a:latin typeface="Calibri"/>
              <a:ea typeface="Calibri"/>
              <a:cs typeface="Calibri"/>
              <a:sym typeface="Calibri"/>
            </a:endParaRPr>
          </a:p>
        </p:txBody>
      </p:sp>
      <p:sp>
        <p:nvSpPr>
          <p:cNvPr id="256" name="Google Shape;256;p42"/>
          <p:cNvSpPr txBox="1"/>
          <p:nvPr/>
        </p:nvSpPr>
        <p:spPr>
          <a:xfrm>
            <a:off x="995025" y="1905000"/>
            <a:ext cx="7118100" cy="1849200"/>
          </a:xfrm>
          <a:prstGeom prst="rect">
            <a:avLst/>
          </a:prstGeom>
          <a:noFill/>
          <a:ln>
            <a:noFill/>
          </a:ln>
        </p:spPr>
        <p:txBody>
          <a:bodyPr spcFirstLastPara="1" wrap="square" lIns="91425" tIns="91425" rIns="91425" bIns="91425" anchor="t" anchorCtr="0">
            <a:spAutoFit/>
          </a:bodyPr>
          <a:lstStyle/>
          <a:p>
            <a:pPr marL="0" lvl="0" indent="0" algn="l" rtl="0">
              <a:spcBef>
                <a:spcPts val="400"/>
              </a:spcBef>
              <a:spcAft>
                <a:spcPts val="0"/>
              </a:spcAft>
              <a:buNone/>
            </a:pPr>
            <a:r>
              <a:rPr lang="en" sz="1900" b="1">
                <a:latin typeface="UD Digi Kyokasho NP-B"/>
                <a:ea typeface="UD Digi Kyokasho NP-B"/>
                <a:cs typeface="UD Digi Kyokasho NP-B"/>
                <a:sym typeface="UD Digi Kyokasho NP-B"/>
              </a:rPr>
              <a:t>因果関係ではない</a:t>
            </a:r>
            <a:endParaRPr sz="1900" b="1">
              <a:latin typeface="UD Digi Kyokasho NP-B"/>
              <a:ea typeface="UD Digi Kyokasho NP-B"/>
              <a:cs typeface="UD Digi Kyokasho NP-B"/>
              <a:sym typeface="UD Digi Kyokasho NP-B"/>
            </a:endParaRPr>
          </a:p>
          <a:p>
            <a:pPr marL="0" lvl="0" indent="0" algn="l" rtl="0">
              <a:spcBef>
                <a:spcPts val="400"/>
              </a:spcBef>
              <a:spcAft>
                <a:spcPts val="0"/>
              </a:spcAft>
              <a:buNone/>
            </a:pPr>
            <a:r>
              <a:rPr lang="en" sz="2000">
                <a:solidFill>
                  <a:srgbClr val="404040"/>
                </a:solidFill>
                <a:latin typeface="Calibri"/>
                <a:ea typeface="Calibri"/>
                <a:cs typeface="Calibri"/>
                <a:sym typeface="Calibri"/>
              </a:rPr>
              <a:t>   </a:t>
            </a:r>
            <a:endParaRPr sz="2000">
              <a:solidFill>
                <a:srgbClr val="404040"/>
              </a:solidFill>
              <a:latin typeface="Calibri"/>
              <a:ea typeface="Calibri"/>
              <a:cs typeface="Calibri"/>
              <a:sym typeface="Calibri"/>
            </a:endParaRPr>
          </a:p>
          <a:p>
            <a:pPr marL="457200" lvl="0" indent="0" algn="l" rtl="0">
              <a:lnSpc>
                <a:spcPct val="110000"/>
              </a:lnSpc>
              <a:spcBef>
                <a:spcPts val="0"/>
              </a:spcBef>
              <a:spcAft>
                <a:spcPts val="0"/>
              </a:spcAft>
              <a:buNone/>
            </a:pPr>
            <a:r>
              <a:rPr lang="en" sz="1900">
                <a:latin typeface="UD Digi Kyokasho NP-B"/>
                <a:ea typeface="UD Digi Kyokasho NP-B"/>
                <a:cs typeface="UD Digi Kyokasho NP-B"/>
                <a:sym typeface="UD Digi Kyokasho NP-B"/>
              </a:rPr>
              <a:t>同じ原因が他にあって相関関係が表れている可能性がある</a:t>
            </a:r>
            <a:endParaRPr sz="1900">
              <a:latin typeface="UD Digi Kyokasho NP-B"/>
              <a:ea typeface="UD Digi Kyokasho NP-B"/>
              <a:cs typeface="UD Digi Kyokasho NP-B"/>
              <a:sym typeface="UD Digi Kyokasho NP-B"/>
            </a:endParaRPr>
          </a:p>
          <a:p>
            <a:pPr marL="457200" lvl="0" indent="0" algn="l" rtl="0">
              <a:lnSpc>
                <a:spcPct val="110000"/>
              </a:lnSpc>
              <a:spcBef>
                <a:spcPts val="600"/>
              </a:spcBef>
              <a:spcAft>
                <a:spcPts val="600"/>
              </a:spcAft>
              <a:buNone/>
            </a:pPr>
            <a:r>
              <a:rPr lang="en" sz="1900">
                <a:latin typeface="UD Digi Kyokasho NP-B"/>
                <a:ea typeface="UD Digi Kyokasho NP-B"/>
                <a:cs typeface="UD Digi Kyokasho NP-B"/>
                <a:sym typeface="UD Digi Kyokasho NP-B"/>
              </a:rPr>
              <a:t>隠れた変数を見つけ出すために、たくさんの項目についてデータを集める必要がある。</a:t>
            </a:r>
            <a:endParaRPr sz="1900">
              <a:latin typeface="UD Digi Kyokasho NP-B"/>
              <a:ea typeface="UD Digi Kyokasho NP-B"/>
              <a:cs typeface="UD Digi Kyokasho NP-B"/>
              <a:sym typeface="UD Digi Kyokasho NP-B"/>
            </a:endParaRPr>
          </a:p>
        </p:txBody>
      </p:sp>
      <p:sp>
        <p:nvSpPr>
          <p:cNvPr id="257" name="Google Shape;257;p42"/>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因果関係を調べたいなら、統制群（特定の要因の影響を評価するため）や対照群（特定の条件が結果に与える影響を評価するため）を作り、実験群と比較する必要があります。﻿</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重回帰分析</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いくつかのデータから未来を予測するモデルを作る方法</a:t>
            </a:r>
            <a:endParaRPr>
              <a:solidFill>
                <a:srgbClr val="2E75B5"/>
              </a:solidFill>
              <a:latin typeface="Calibri"/>
              <a:ea typeface="Calibri"/>
              <a:cs typeface="Calibri"/>
              <a:sym typeface="Calibri"/>
            </a:endParaRPr>
          </a:p>
        </p:txBody>
      </p:sp>
      <p:sp>
        <p:nvSpPr>
          <p:cNvPr id="263" name="Google Shape;263;p43"/>
          <p:cNvSpPr txBox="1"/>
          <p:nvPr/>
        </p:nvSpPr>
        <p:spPr>
          <a:xfrm>
            <a:off x="995025" y="1905000"/>
            <a:ext cx="7133700" cy="1772100"/>
          </a:xfrm>
          <a:prstGeom prst="rect">
            <a:avLst/>
          </a:prstGeom>
          <a:noFill/>
          <a:ln>
            <a:noFill/>
          </a:ln>
        </p:spPr>
        <p:txBody>
          <a:bodyPr spcFirstLastPara="1" wrap="square" lIns="91425" tIns="91425" rIns="91425" bIns="91425" anchor="t" anchorCtr="0">
            <a:spAutoFit/>
          </a:bodyPr>
          <a:lstStyle/>
          <a:p>
            <a:pPr marL="0" lvl="0" indent="0" algn="l" rtl="0">
              <a:spcBef>
                <a:spcPts val="400"/>
              </a:spcBef>
              <a:spcAft>
                <a:spcPts val="0"/>
              </a:spcAft>
              <a:buNone/>
            </a:pPr>
            <a:r>
              <a:rPr lang="en" sz="1900" b="1">
                <a:latin typeface="UD Digi Kyokasho NP-B"/>
                <a:ea typeface="UD Digi Kyokasho NP-B"/>
                <a:cs typeface="UD Digi Kyokasho NP-B"/>
                <a:sym typeface="UD Digi Kyokasho NP-B"/>
              </a:rPr>
              <a:t>たくさんの項目についてデータを集めたら</a:t>
            </a:r>
            <a:endParaRPr sz="1900" b="1">
              <a:latin typeface="UD Digi Kyokasho NP-B"/>
              <a:ea typeface="UD Digi Kyokasho NP-B"/>
              <a:cs typeface="UD Digi Kyokasho NP-B"/>
              <a:sym typeface="UD Digi Kyokasho NP-B"/>
            </a:endParaRPr>
          </a:p>
          <a:p>
            <a:pPr marL="0" lvl="0" indent="0" algn="l" rtl="0">
              <a:spcBef>
                <a:spcPts val="400"/>
              </a:spcBef>
              <a:spcAft>
                <a:spcPts val="0"/>
              </a:spcAft>
              <a:buNone/>
            </a:pPr>
            <a:r>
              <a:rPr lang="en" sz="2000">
                <a:solidFill>
                  <a:srgbClr val="404040"/>
                </a:solidFill>
                <a:latin typeface="Calibri"/>
                <a:ea typeface="Calibri"/>
                <a:cs typeface="Calibri"/>
                <a:sym typeface="Calibri"/>
              </a:rPr>
              <a:t>   </a:t>
            </a:r>
            <a:endParaRPr sz="2000">
              <a:solidFill>
                <a:srgbClr val="404040"/>
              </a:solidFill>
              <a:latin typeface="Calibri"/>
              <a:ea typeface="Calibri"/>
              <a:cs typeface="Calibri"/>
              <a:sym typeface="Calibri"/>
            </a:endParaRPr>
          </a:p>
          <a:p>
            <a:pPr marL="457200" lvl="0" indent="0" algn="l" rtl="0">
              <a:lnSpc>
                <a:spcPct val="110000"/>
              </a:lnSpc>
              <a:spcBef>
                <a:spcPts val="0"/>
              </a:spcBef>
              <a:spcAft>
                <a:spcPts val="600"/>
              </a:spcAft>
              <a:buNone/>
            </a:pPr>
            <a:r>
              <a:rPr lang="en" sz="1900">
                <a:latin typeface="UD Digi Kyokasho NP-B"/>
                <a:ea typeface="UD Digi Kyokasho NP-B"/>
                <a:cs typeface="UD Digi Kyokasho NP-B"/>
                <a:sym typeface="UD Digi Kyokasho NP-B"/>
              </a:rPr>
              <a:t>ある「目的変数」に対して、複数の「説明変数」がそれぞれどの程度影響を与えているかを数式で表し、その関係性を分析・予測する統計手法（重回帰分析）で分析をします。</a:t>
            </a:r>
            <a:endParaRPr sz="1900">
              <a:latin typeface="UD Digi Kyokasho NP-B"/>
              <a:ea typeface="UD Digi Kyokasho NP-B"/>
              <a:cs typeface="UD Digi Kyokasho NP-B"/>
              <a:sym typeface="UD Digi Kyokasho NP-B"/>
            </a:endParaRPr>
          </a:p>
        </p:txBody>
      </p:sp>
      <p:sp>
        <p:nvSpPr>
          <p:cNvPr id="264" name="Google Shape;264;p43"/>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単一の要因で結果を説明する単回帰分析とは異なり、複数の要因が複合的に影響し合う複雑な関係を分析できます。﻿</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重回帰分析</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いくつかのデータから未来を予測するモデルを作る方法</a:t>
            </a:r>
            <a:endParaRPr>
              <a:solidFill>
                <a:srgbClr val="2E75B5"/>
              </a:solidFill>
              <a:latin typeface="Calibri"/>
              <a:ea typeface="Calibri"/>
              <a:cs typeface="Calibri"/>
              <a:sym typeface="Calibri"/>
            </a:endParaRPr>
          </a:p>
        </p:txBody>
      </p:sp>
      <p:sp>
        <p:nvSpPr>
          <p:cNvPr id="270" name="Google Shape;270;p44"/>
          <p:cNvSpPr txBox="1"/>
          <p:nvPr/>
        </p:nvSpPr>
        <p:spPr>
          <a:xfrm>
            <a:off x="995025" y="1905000"/>
            <a:ext cx="7118100" cy="27120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1600">
                <a:latin typeface="UD Digi Kyokasho NP-B"/>
                <a:ea typeface="UD Digi Kyokasho NP-B"/>
                <a:cs typeface="UD Digi Kyokasho NP-B"/>
                <a:sym typeface="UD Digi Kyokasho NP-B"/>
              </a:rPr>
              <a:t>既知の［y の範囲］と［x₁ の範囲］,［x₂ の範囲］, ... をもとに、回帰直線</a:t>
            </a: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0"/>
              </a:spcAft>
              <a:buNone/>
            </a:pPr>
            <a:r>
              <a:rPr lang="en" sz="1600">
                <a:latin typeface="UD Digi Kyokasho NP-B"/>
                <a:ea typeface="UD Digi Kyokasho NP-B"/>
                <a:cs typeface="UD Digi Kyokasho NP-B"/>
                <a:sym typeface="UD Digi Kyokasho NP-B"/>
              </a:rPr>
              <a:t>y ＝ a</a:t>
            </a:r>
            <a:r>
              <a:rPr lang="en" sz="1100">
                <a:highlight>
                  <a:srgbClr val="FFFFFF"/>
                </a:highlight>
              </a:rPr>
              <a:t>₀</a:t>
            </a:r>
            <a:r>
              <a:rPr lang="en" sz="1600">
                <a:latin typeface="UD Digi Kyokasho NP-B"/>
                <a:ea typeface="UD Digi Kyokasho NP-B"/>
                <a:cs typeface="UD Digi Kyokasho NP-B"/>
                <a:sym typeface="UD Digi Kyokasho NP-B"/>
              </a:rPr>
              <a:t> ＋ a₁ x₁ ＋ a₂ x₂ ＋ ......</a:t>
            </a:r>
            <a:endParaRPr sz="1600">
              <a:latin typeface="UD Digi Kyokasho NP-B"/>
              <a:ea typeface="UD Digi Kyokasho NP-B"/>
              <a:cs typeface="UD Digi Kyokasho NP-B"/>
              <a:sym typeface="UD Digi Kyokasho NP-B"/>
            </a:endParaRPr>
          </a:p>
          <a:p>
            <a:pPr marL="0" lvl="0" indent="0" algn="l" rtl="0">
              <a:lnSpc>
                <a:spcPct val="110000"/>
              </a:lnSpc>
              <a:spcBef>
                <a:spcPts val="600"/>
              </a:spcBef>
              <a:spcAft>
                <a:spcPts val="0"/>
              </a:spcAft>
              <a:buNone/>
            </a:pPr>
            <a:r>
              <a:rPr lang="en" sz="1600">
                <a:latin typeface="UD Digi Kyokasho NP-B"/>
                <a:ea typeface="UD Digi Kyokasho NP-B"/>
                <a:cs typeface="UD Digi Kyokasho NP-B"/>
                <a:sym typeface="UD Digi Kyokasho NP-B"/>
              </a:rPr>
              <a:t>求め、係数（直線の傾き：a₁, a₂, …）や定数項（切片：a</a:t>
            </a:r>
            <a:r>
              <a:rPr lang="en" sz="1100">
                <a:highlight>
                  <a:srgbClr val="FFFFFF"/>
                </a:highlight>
              </a:rPr>
              <a:t>₀</a:t>
            </a:r>
            <a:r>
              <a:rPr lang="en" sz="1600">
                <a:latin typeface="UD Digi Kyokasho NP-B"/>
                <a:ea typeface="UD Digi Kyokasho NP-B"/>
                <a:cs typeface="UD Digi Kyokasho NP-B"/>
                <a:sym typeface="UD Digi Kyokasho NP-B"/>
              </a:rPr>
              <a:t>）を求めます。</a:t>
            </a:r>
            <a:endParaRPr sz="1600">
              <a:latin typeface="UD Digi Kyokasho NP-B"/>
              <a:ea typeface="UD Digi Kyokasho NP-B"/>
              <a:cs typeface="UD Digi Kyokasho NP-B"/>
              <a:sym typeface="UD Digi Kyokasho NP-B"/>
            </a:endParaRPr>
          </a:p>
          <a:p>
            <a:pPr marL="0" lvl="0" indent="0" algn="l" rtl="0">
              <a:lnSpc>
                <a:spcPct val="110000"/>
              </a:lnSpc>
              <a:spcBef>
                <a:spcPts val="600"/>
              </a:spcBef>
              <a:spcAft>
                <a:spcPts val="0"/>
              </a:spcAft>
              <a:buNone/>
            </a:pP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0"/>
              </a:spcAft>
              <a:buNone/>
            </a:pPr>
            <a:r>
              <a:rPr lang="en" sz="1500" b="1">
                <a:solidFill>
                  <a:srgbClr val="0000FF"/>
                </a:solidFill>
                <a:latin typeface="UD Digi Kyokasho NP-B"/>
                <a:ea typeface="UD Digi Kyokasho NP-B"/>
                <a:cs typeface="UD Digi Kyokasho NP-B"/>
                <a:sym typeface="UD Digi Kyokasho NP-B"/>
              </a:rPr>
              <a:t>Googleスプレッドシート</a:t>
            </a:r>
            <a:r>
              <a:rPr lang="en" sz="1500">
                <a:latin typeface="UD Digi Kyokasho NP-B"/>
                <a:ea typeface="UD Digi Kyokasho NP-B"/>
                <a:cs typeface="UD Digi Kyokasho NP-B"/>
                <a:sym typeface="UD Digi Kyokasho NP-B"/>
              </a:rPr>
              <a:t>を使って，</a:t>
            </a:r>
            <a:r>
              <a:rPr lang="en" sz="1600">
                <a:latin typeface="UD Digi Kyokasho NP-B"/>
                <a:ea typeface="UD Digi Kyokasho NP-B"/>
                <a:cs typeface="UD Digi Kyokasho NP-B"/>
                <a:sym typeface="UD Digi Kyokasho NP-B"/>
              </a:rPr>
              <a:t>データの重回帰分析をする。</a:t>
            </a:r>
            <a:br>
              <a:rPr lang="en" sz="1600">
                <a:latin typeface="UD Digi Kyokasho NP-B"/>
                <a:ea typeface="UD Digi Kyokasho NP-B"/>
                <a:cs typeface="UD Digi Kyokasho NP-B"/>
                <a:sym typeface="UD Digi Kyokasho NP-B"/>
              </a:rPr>
            </a:br>
            <a:r>
              <a:rPr lang="en" sz="1600">
                <a:latin typeface="UD Digi Kyokasho NP-B"/>
                <a:ea typeface="UD Digi Kyokasho NP-B"/>
                <a:cs typeface="UD Digi Kyokasho NP-B"/>
                <a:sym typeface="UD Digi Kyokasho NP-B"/>
              </a:rPr>
              <a:t>（具体的には「</a:t>
            </a:r>
            <a:r>
              <a:rPr lang="en" sz="1500" b="1">
                <a:solidFill>
                  <a:srgbClr val="0000FF"/>
                </a:solidFill>
                <a:latin typeface="UD Digi Kyokasho NP-B"/>
                <a:ea typeface="UD Digi Kyokasho NP-B"/>
                <a:cs typeface="UD Digi Kyokasho NP-B"/>
                <a:sym typeface="UD Digi Kyokasho NP-B"/>
              </a:rPr>
              <a:t>=</a:t>
            </a:r>
            <a:r>
              <a:rPr lang="en" sz="1600" b="1">
                <a:solidFill>
                  <a:srgbClr val="0000FF"/>
                </a:solidFill>
                <a:latin typeface="UD Digi Kyokasho NP-B"/>
                <a:ea typeface="UD Digi Kyokasho NP-B"/>
                <a:cs typeface="UD Digi Kyokasho NP-B"/>
                <a:sym typeface="UD Digi Kyokasho NP-B"/>
              </a:rPr>
              <a:t>LINEST()</a:t>
            </a:r>
            <a:r>
              <a:rPr lang="en" sz="1600">
                <a:latin typeface="UD Digi Kyokasho NP-B"/>
                <a:ea typeface="UD Digi Kyokasho NP-B"/>
                <a:cs typeface="UD Digi Kyokasho NP-B"/>
                <a:sym typeface="UD Digi Kyokasho NP-B"/>
              </a:rPr>
              <a:t>」「</a:t>
            </a:r>
            <a:r>
              <a:rPr lang="en" sz="1500" b="1">
                <a:solidFill>
                  <a:srgbClr val="0000FF"/>
                </a:solidFill>
                <a:latin typeface="UD Digi Kyokasho NP-B"/>
                <a:ea typeface="UD Digi Kyokasho NP-B"/>
                <a:cs typeface="UD Digi Kyokasho NP-B"/>
                <a:sym typeface="UD Digi Kyokasho NP-B"/>
              </a:rPr>
              <a:t>=</a:t>
            </a:r>
            <a:r>
              <a:rPr lang="en" sz="1600" b="1">
                <a:solidFill>
                  <a:srgbClr val="0000FF"/>
                </a:solidFill>
                <a:latin typeface="UD Digi Kyokasho NP-B"/>
                <a:ea typeface="UD Digi Kyokasho NP-B"/>
                <a:cs typeface="UD Digi Kyokasho NP-B"/>
                <a:sym typeface="UD Digi Kyokasho NP-B"/>
              </a:rPr>
              <a:t>TREND()</a:t>
            </a:r>
            <a:r>
              <a:rPr lang="en" sz="1600">
                <a:latin typeface="UD Digi Kyokasho NP-B"/>
                <a:ea typeface="UD Digi Kyokasho NP-B"/>
                <a:cs typeface="UD Digi Kyokasho NP-B"/>
                <a:sym typeface="UD Digi Kyokasho NP-B"/>
              </a:rPr>
              <a:t>」という関数を使う）</a:t>
            </a: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600"/>
              </a:spcAft>
              <a:buNone/>
            </a:pPr>
            <a:r>
              <a:rPr lang="en" sz="1600" u="sng">
                <a:solidFill>
                  <a:schemeClr val="hlink"/>
                </a:solidFill>
                <a:latin typeface="UD Digi Kyokasho NP-B"/>
                <a:ea typeface="UD Digi Kyokasho NP-B"/>
                <a:cs typeface="UD Digi Kyokasho NP-B"/>
                <a:sym typeface="UD Digi Kyokasho NP-B"/>
                <a:hlinkClick r:id="rId3"/>
              </a:rPr>
              <a:t>https://docs.google.com/spreadsheets/d/1bfZQBX4eXVHIdyq8QGGsj0dVy6LXfhhAAKTUS7L_7YQ/edit?usp=sharing</a:t>
            </a:r>
            <a:endParaRPr sz="1600">
              <a:latin typeface="UD Digi Kyokasho NP-B"/>
              <a:ea typeface="UD Digi Kyokasho NP-B"/>
              <a:cs typeface="UD Digi Kyokasho NP-B"/>
              <a:sym typeface="UD Digi Kyokasho NP-B"/>
            </a:endParaRPr>
          </a:p>
        </p:txBody>
      </p:sp>
      <p:sp>
        <p:nvSpPr>
          <p:cNvPr id="4" name="テキスト ボックス 3">
            <a:extLst>
              <a:ext uri="{FF2B5EF4-FFF2-40B4-BE49-F238E27FC236}">
                <a16:creationId xmlns:a16="http://schemas.microsoft.com/office/drawing/2014/main" id="{9ABC9C93-09DD-4E51-95D2-6E85DF047BAE}"/>
              </a:ext>
            </a:extLst>
          </p:cNvPr>
          <p:cNvSpPr txBox="1"/>
          <p:nvPr/>
        </p:nvSpPr>
        <p:spPr>
          <a:xfrm>
            <a:off x="1063451" y="4512601"/>
            <a:ext cx="7272620" cy="276999"/>
          </a:xfrm>
          <a:prstGeom prst="rect">
            <a:avLst/>
          </a:prstGeom>
          <a:noFill/>
        </p:spPr>
        <p:txBody>
          <a:bodyPr wrap="square" rtlCol="0">
            <a:spAutoFit/>
          </a:bodyPr>
          <a:lstStyle/>
          <a:p>
            <a:r>
              <a:rPr kumimoji="1" lang="en-US" altLang="ja-JP" sz="1200" dirty="0"/>
              <a:t>※Google</a:t>
            </a:r>
            <a:r>
              <a:rPr kumimoji="1" lang="ja-JP" altLang="en-US" sz="1200" dirty="0"/>
              <a:t>スプレッドシートが開けない方は、別添</a:t>
            </a:r>
            <a:r>
              <a:rPr kumimoji="1" lang="en-US" altLang="ja-JP" sz="1200" dirty="0"/>
              <a:t>Excel</a:t>
            </a:r>
            <a:r>
              <a:rPr kumimoji="1" lang="ja-JP" altLang="en-US" sz="1200" dirty="0"/>
              <a:t>「演習データ」をダウンロードしてください。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p:nvPr/>
        </p:nvSpPr>
        <p:spPr>
          <a:xfrm>
            <a:off x="762000" y="777308"/>
            <a:ext cx="4117800" cy="5850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自分で分析してみよう！</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データのありか：「SSDSE」「e-Stat」「RESAS」など</a:t>
            </a:r>
            <a:endParaRPr sz="1200">
              <a:latin typeface="UD Digi Kyokasho NP-B"/>
              <a:ea typeface="UD Digi Kyokasho NP-B"/>
              <a:cs typeface="UD Digi Kyokasho NP-B"/>
              <a:sym typeface="UD Digi Kyokasho NP-B"/>
            </a:endParaRPr>
          </a:p>
        </p:txBody>
      </p:sp>
      <p:sp>
        <p:nvSpPr>
          <p:cNvPr id="276" name="Google Shape;276;p45"/>
          <p:cNvSpPr txBox="1"/>
          <p:nvPr/>
        </p:nvSpPr>
        <p:spPr>
          <a:xfrm>
            <a:off x="995025" y="1905000"/>
            <a:ext cx="7133700" cy="2080539"/>
          </a:xfrm>
          <a:prstGeom prst="rect">
            <a:avLst/>
          </a:prstGeom>
          <a:noFill/>
          <a:ln>
            <a:noFill/>
          </a:ln>
        </p:spPr>
        <p:txBody>
          <a:bodyPr spcFirstLastPara="1" wrap="square" lIns="91425" tIns="91425" rIns="91425" bIns="91425" anchor="t" anchorCtr="0">
            <a:spAutoFit/>
          </a:bodyPr>
          <a:lstStyle/>
          <a:p>
            <a:pPr marL="457200" lvl="0" indent="-336550" algn="l" rtl="0">
              <a:lnSpc>
                <a:spcPct val="110000"/>
              </a:lnSpc>
              <a:spcBef>
                <a:spcPts val="0"/>
              </a:spcBef>
              <a:spcAft>
                <a:spcPts val="0"/>
              </a:spcAft>
              <a:buSzPts val="1700"/>
              <a:buFont typeface="UD Digi Kyokasho NP-B"/>
              <a:buChar char="●"/>
            </a:pPr>
            <a:r>
              <a:rPr lang="en" sz="1600" b="1" u="sng" dirty="0">
                <a:solidFill>
                  <a:schemeClr val="accent5"/>
                </a:solidFill>
                <a:latin typeface="UD Digi Kyokasho NP-B"/>
                <a:ea typeface="UD Digi Kyokasho NP-B"/>
                <a:cs typeface="UD Digi Kyokasho NP-B"/>
                <a:sym typeface="UD Digi Kyokasho NP-B"/>
                <a:hlinkClick r:id="rId3">
                  <a:extLst>
                    <a:ext uri="{A12FA001-AC4F-418D-AE19-62706E023703}">
                      <ahyp:hlinkClr xmlns:ahyp="http://schemas.microsoft.com/office/drawing/2018/hyperlinkcolor" val="tx"/>
                    </a:ext>
                  </a:extLst>
                </a:hlinkClick>
              </a:rPr>
              <a:t>https://www.nstac.go.jp/use/literacy/ssdse/</a:t>
            </a:r>
            <a:br>
              <a:rPr lang="en" sz="1600" b="1" dirty="0">
                <a:latin typeface="UD Digi Kyokasho NP-B"/>
                <a:ea typeface="UD Digi Kyokasho NP-B"/>
                <a:cs typeface="UD Digi Kyokasho NP-B"/>
                <a:sym typeface="UD Digi Kyokasho NP-B"/>
              </a:rPr>
            </a:br>
            <a:r>
              <a:rPr lang="en" sz="1600" dirty="0">
                <a:latin typeface="UD Digi Kyokasho NP-B"/>
                <a:ea typeface="UD Digi Kyokasho NP-B"/>
                <a:cs typeface="UD Digi Kyokasho NP-B"/>
                <a:sym typeface="UD Digi Kyokasho NP-B"/>
              </a:rPr>
              <a:t>まずは SSDSE の興味あるデータで練習してから始めてください</a:t>
            </a:r>
            <a:endParaRPr sz="1600" dirty="0">
              <a:latin typeface="UD Digi Kyokasho NP-B"/>
              <a:ea typeface="UD Digi Kyokasho NP-B"/>
              <a:cs typeface="UD Digi Kyokasho NP-B"/>
              <a:sym typeface="UD Digi Kyokasho NP-B"/>
            </a:endParaRPr>
          </a:p>
          <a:p>
            <a:pPr marL="457200" lvl="0" indent="-336550" algn="l" rtl="0">
              <a:lnSpc>
                <a:spcPct val="110000"/>
              </a:lnSpc>
              <a:spcBef>
                <a:spcPts val="0"/>
              </a:spcBef>
              <a:spcAft>
                <a:spcPts val="0"/>
              </a:spcAft>
              <a:buSzPts val="1700"/>
              <a:buFont typeface="UD Digi Kyokasho NP-B"/>
              <a:buChar char="●"/>
            </a:pPr>
            <a:r>
              <a:rPr lang="en" sz="1600" b="1" u="sng" dirty="0">
                <a:solidFill>
                  <a:schemeClr val="hlink"/>
                </a:solidFill>
                <a:latin typeface="UD Digi Kyokasho NP-B"/>
                <a:ea typeface="UD Digi Kyokasho NP-B"/>
                <a:cs typeface="UD Digi Kyokasho NP-B"/>
                <a:sym typeface="UD Digi Kyokasho NP-B"/>
                <a:hlinkClick r:id="rId4"/>
              </a:rPr>
              <a:t>https://www.stat.go.jp/info/guide/public/kouhou/index.html</a:t>
            </a:r>
            <a:endParaRPr sz="1600" b="1" dirty="0">
              <a:latin typeface="UD Digi Kyokasho NP-B"/>
              <a:ea typeface="UD Digi Kyokasho NP-B"/>
              <a:cs typeface="UD Digi Kyokasho NP-B"/>
              <a:sym typeface="UD Digi Kyokasho NP-B"/>
            </a:endParaRPr>
          </a:p>
          <a:p>
            <a:pPr marL="457200" lvl="0" indent="-336550" algn="l" rtl="0">
              <a:lnSpc>
                <a:spcPct val="110000"/>
              </a:lnSpc>
              <a:spcBef>
                <a:spcPts val="0"/>
              </a:spcBef>
              <a:spcAft>
                <a:spcPts val="0"/>
              </a:spcAft>
              <a:buSzPts val="1700"/>
              <a:buFont typeface="UD Digi Kyokasho NP-B"/>
              <a:buChar char="●"/>
            </a:pPr>
            <a:r>
              <a:rPr lang="en" sz="1600" b="1" u="sng" dirty="0">
                <a:solidFill>
                  <a:schemeClr val="hlink"/>
                </a:solidFill>
                <a:latin typeface="UD Digi Kyokasho NP-B"/>
                <a:ea typeface="UD Digi Kyokasho NP-B"/>
                <a:cs typeface="UD Digi Kyokasho NP-B"/>
                <a:sym typeface="UD Digi Kyokasho NP-B"/>
                <a:hlinkClick r:id="rId5"/>
              </a:rPr>
              <a:t>https://www.stat.go.jp/info/guide/public/kouhou/edu/index.html</a:t>
            </a:r>
            <a:endParaRPr sz="1600" b="1" dirty="0">
              <a:latin typeface="UD Digi Kyokasho NP-B"/>
              <a:ea typeface="UD Digi Kyokasho NP-B"/>
              <a:cs typeface="UD Digi Kyokasho NP-B"/>
              <a:sym typeface="UD Digi Kyokasho NP-B"/>
            </a:endParaRPr>
          </a:p>
          <a:p>
            <a:pPr marL="457200" lvl="0" indent="-336550" algn="l" rtl="0">
              <a:lnSpc>
                <a:spcPct val="110000"/>
              </a:lnSpc>
              <a:spcBef>
                <a:spcPts val="0"/>
              </a:spcBef>
              <a:spcAft>
                <a:spcPts val="0"/>
              </a:spcAft>
              <a:buSzPts val="1700"/>
              <a:buFont typeface="UD Digi Kyokasho NP-B"/>
              <a:buChar char="●"/>
            </a:pPr>
            <a:r>
              <a:rPr lang="en" sz="1600" b="1" u="sng" dirty="0">
                <a:solidFill>
                  <a:schemeClr val="hlink"/>
                </a:solidFill>
                <a:latin typeface="UD Digi Kyokasho NP-B"/>
                <a:ea typeface="UD Digi Kyokasho NP-B"/>
                <a:cs typeface="UD Digi Kyokasho NP-B"/>
                <a:sym typeface="UD Digi Kyokasho NP-B"/>
                <a:hlinkClick r:id="rId6"/>
              </a:rPr>
              <a:t>https://www.e-stat.go.jp/</a:t>
            </a:r>
            <a:endParaRPr sz="1600" b="1" dirty="0">
              <a:latin typeface="UD Digi Kyokasho NP-B"/>
              <a:ea typeface="UD Digi Kyokasho NP-B"/>
              <a:cs typeface="UD Digi Kyokasho NP-B"/>
              <a:sym typeface="UD Digi Kyokasho NP-B"/>
            </a:endParaRPr>
          </a:p>
          <a:p>
            <a:pPr marL="457200" lvl="0" indent="-336550" algn="l" rtl="0">
              <a:lnSpc>
                <a:spcPct val="110000"/>
              </a:lnSpc>
              <a:spcBef>
                <a:spcPts val="0"/>
              </a:spcBef>
              <a:spcAft>
                <a:spcPts val="0"/>
              </a:spcAft>
              <a:buSzPts val="1700"/>
              <a:buFont typeface="UD Digi Kyokasho NP-B"/>
              <a:buChar char="●"/>
            </a:pPr>
            <a:r>
              <a:rPr lang="en" sz="1600" b="1" u="sng" dirty="0">
                <a:solidFill>
                  <a:schemeClr val="hlink"/>
                </a:solidFill>
                <a:latin typeface="UD Digi Kyokasho NP-B"/>
                <a:ea typeface="UD Digi Kyokasho NP-B"/>
                <a:cs typeface="UD Digi Kyokasho NP-B"/>
                <a:sym typeface="UD Digi Kyokasho NP-B"/>
                <a:hlinkClick r:id="rId7"/>
              </a:rPr>
              <a:t>https://resas.go.jp/</a:t>
            </a:r>
            <a:endParaRPr sz="1600" b="1" dirty="0">
              <a:latin typeface="UD Digi Kyokasho NP-B"/>
              <a:ea typeface="UD Digi Kyokasho NP-B"/>
              <a:cs typeface="UD Digi Kyokasho NP-B"/>
              <a:sym typeface="UD Digi Kyokasho NP-B"/>
            </a:endParaRPr>
          </a:p>
        </p:txBody>
      </p:sp>
      <p:sp>
        <p:nvSpPr>
          <p:cNvPr id="277" name="Google Shape;277;p45"/>
          <p:cNvSpPr txBox="1">
            <a:spLocks noGrp="1"/>
          </p:cNvSpPr>
          <p:nvPr>
            <p:ph type="body" idx="1"/>
          </p:nvPr>
        </p:nvSpPr>
        <p:spPr>
          <a:xfrm>
            <a:off x="475500" y="3849625"/>
            <a:ext cx="8222100" cy="75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例えば、ChatGPT や Gemini で「○○に関するデータは RESAS や e-Stat にありますか」などというように聞いてみてください。</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p:nvPr/>
        </p:nvSpPr>
        <p:spPr>
          <a:xfrm>
            <a:off x="762000" y="777308"/>
            <a:ext cx="4117800" cy="7881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発展</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自分で見つけた課題を解決するために</a:t>
            </a:r>
            <a:br>
              <a:rPr lang="en" sz="1200">
                <a:latin typeface="UD Digi Kyokasho NP-B"/>
                <a:ea typeface="UD Digi Kyokasho NP-B"/>
                <a:cs typeface="UD Digi Kyokasho NP-B"/>
                <a:sym typeface="UD Digi Kyokasho NP-B"/>
              </a:rPr>
            </a:br>
            <a:r>
              <a:rPr lang="en" sz="1200">
                <a:latin typeface="UD Digi Kyokasho NP-B"/>
                <a:ea typeface="UD Digi Kyokasho NP-B"/>
                <a:cs typeface="UD Digi Kyokasho NP-B"/>
                <a:sym typeface="UD Digi Kyokasho NP-B"/>
              </a:rPr>
              <a:t>（多項式曲線フィッティング）</a:t>
            </a:r>
            <a:endParaRPr>
              <a:solidFill>
                <a:srgbClr val="2E75B5"/>
              </a:solidFill>
              <a:latin typeface="Calibri"/>
              <a:ea typeface="Calibri"/>
              <a:cs typeface="Calibri"/>
              <a:sym typeface="Calibri"/>
            </a:endParaRPr>
          </a:p>
        </p:txBody>
      </p:sp>
      <p:sp>
        <p:nvSpPr>
          <p:cNvPr id="283" name="Google Shape;283;p46"/>
          <p:cNvSpPr txBox="1"/>
          <p:nvPr/>
        </p:nvSpPr>
        <p:spPr>
          <a:xfrm>
            <a:off x="995025" y="1905000"/>
            <a:ext cx="7118100" cy="27120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1600">
                <a:latin typeface="UD Digi Kyokasho NP-B"/>
                <a:ea typeface="UD Digi Kyokasho NP-B"/>
                <a:cs typeface="UD Digi Kyokasho NP-B"/>
                <a:sym typeface="UD Digi Kyokasho NP-B"/>
              </a:rPr>
              <a:t>既知の［yの範囲］と［xの範囲］をもとに、回帰直線</a:t>
            </a: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0"/>
              </a:spcAft>
              <a:buNone/>
            </a:pPr>
            <a:r>
              <a:rPr lang="en" sz="1600">
                <a:latin typeface="UD Digi Kyokasho NP-B"/>
                <a:ea typeface="UD Digi Kyokasho NP-B"/>
                <a:cs typeface="UD Digi Kyokasho NP-B"/>
                <a:sym typeface="UD Digi Kyokasho NP-B"/>
              </a:rPr>
              <a:t>y ＝ a</a:t>
            </a:r>
            <a:r>
              <a:rPr lang="en" sz="1100">
                <a:highlight>
                  <a:srgbClr val="FFFFFF"/>
                </a:highlight>
              </a:rPr>
              <a:t>₀</a:t>
            </a:r>
            <a:r>
              <a:rPr lang="en" sz="1600">
                <a:latin typeface="UD Digi Kyokasho NP-B"/>
                <a:ea typeface="UD Digi Kyokasho NP-B"/>
                <a:cs typeface="UD Digi Kyokasho NP-B"/>
                <a:sym typeface="UD Digi Kyokasho NP-B"/>
              </a:rPr>
              <a:t> ＋ a₁ x ＋ a₂ x² ＋ ......</a:t>
            </a:r>
            <a:endParaRPr sz="1600">
              <a:latin typeface="UD Digi Kyokasho NP-B"/>
              <a:ea typeface="UD Digi Kyokasho NP-B"/>
              <a:cs typeface="UD Digi Kyokasho NP-B"/>
              <a:sym typeface="UD Digi Kyokasho NP-B"/>
            </a:endParaRPr>
          </a:p>
          <a:p>
            <a:pPr marL="0" lvl="0" indent="0" algn="l" rtl="0">
              <a:lnSpc>
                <a:spcPct val="110000"/>
              </a:lnSpc>
              <a:spcBef>
                <a:spcPts val="600"/>
              </a:spcBef>
              <a:spcAft>
                <a:spcPts val="0"/>
              </a:spcAft>
              <a:buNone/>
            </a:pPr>
            <a:r>
              <a:rPr lang="en" sz="1600">
                <a:latin typeface="UD Digi Kyokasho NP-B"/>
                <a:ea typeface="UD Digi Kyokasho NP-B"/>
                <a:cs typeface="UD Digi Kyokasho NP-B"/>
                <a:sym typeface="UD Digi Kyokasho NP-B"/>
              </a:rPr>
              <a:t>求め、係数（直線の傾き：a₁, a₂, …）や定数項（切片：a</a:t>
            </a:r>
            <a:r>
              <a:rPr lang="en" sz="1100">
                <a:highlight>
                  <a:srgbClr val="FFFFFF"/>
                </a:highlight>
              </a:rPr>
              <a:t>₀</a:t>
            </a:r>
            <a:r>
              <a:rPr lang="en" sz="1600">
                <a:latin typeface="UD Digi Kyokasho NP-B"/>
                <a:ea typeface="UD Digi Kyokasho NP-B"/>
                <a:cs typeface="UD Digi Kyokasho NP-B"/>
                <a:sym typeface="UD Digi Kyokasho NP-B"/>
              </a:rPr>
              <a:t>）を求めます。</a:t>
            </a:r>
            <a:endParaRPr sz="1600">
              <a:latin typeface="UD Digi Kyokasho NP-B"/>
              <a:ea typeface="UD Digi Kyokasho NP-B"/>
              <a:cs typeface="UD Digi Kyokasho NP-B"/>
              <a:sym typeface="UD Digi Kyokasho NP-B"/>
            </a:endParaRPr>
          </a:p>
          <a:p>
            <a:pPr marL="0" lvl="0" indent="0" algn="l" rtl="0">
              <a:lnSpc>
                <a:spcPct val="110000"/>
              </a:lnSpc>
              <a:spcBef>
                <a:spcPts val="600"/>
              </a:spcBef>
              <a:spcAft>
                <a:spcPts val="0"/>
              </a:spcAft>
              <a:buNone/>
            </a:pP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0"/>
              </a:spcAft>
              <a:buNone/>
            </a:pPr>
            <a:r>
              <a:rPr lang="en" sz="1500" b="1">
                <a:solidFill>
                  <a:srgbClr val="0000FF"/>
                </a:solidFill>
                <a:latin typeface="UD Digi Kyokasho NP-B"/>
                <a:ea typeface="UD Digi Kyokasho NP-B"/>
                <a:cs typeface="UD Digi Kyokasho NP-B"/>
                <a:sym typeface="UD Digi Kyokasho NP-B"/>
              </a:rPr>
              <a:t>Googleスプレッドシート</a:t>
            </a:r>
            <a:r>
              <a:rPr lang="en" sz="1500">
                <a:latin typeface="UD Digi Kyokasho NP-B"/>
                <a:ea typeface="UD Digi Kyokasho NP-B"/>
                <a:cs typeface="UD Digi Kyokasho NP-B"/>
                <a:sym typeface="UD Digi Kyokasho NP-B"/>
              </a:rPr>
              <a:t>を使って，</a:t>
            </a:r>
            <a:r>
              <a:rPr lang="en" sz="1600">
                <a:latin typeface="UD Digi Kyokasho NP-B"/>
                <a:ea typeface="UD Digi Kyokasho NP-B"/>
                <a:cs typeface="UD Digi Kyokasho NP-B"/>
                <a:sym typeface="UD Digi Kyokasho NP-B"/>
              </a:rPr>
              <a:t>データの前処理をして</a:t>
            </a:r>
            <a:br>
              <a:rPr lang="en" sz="1600">
                <a:latin typeface="UD Digi Kyokasho NP-B"/>
                <a:ea typeface="UD Digi Kyokasho NP-B"/>
                <a:cs typeface="UD Digi Kyokasho NP-B"/>
                <a:sym typeface="UD Digi Kyokasho NP-B"/>
              </a:rPr>
            </a:br>
            <a:r>
              <a:rPr lang="en" sz="1600">
                <a:latin typeface="UD Digi Kyokasho NP-B"/>
                <a:ea typeface="UD Digi Kyokasho NP-B"/>
                <a:cs typeface="UD Digi Kyokasho NP-B"/>
                <a:sym typeface="UD Digi Kyokasho NP-B"/>
              </a:rPr>
              <a:t>多項式曲線フィッティングをする。</a:t>
            </a:r>
            <a:br>
              <a:rPr lang="en" sz="1600">
                <a:latin typeface="UD Digi Kyokasho NP-B"/>
                <a:ea typeface="UD Digi Kyokasho NP-B"/>
                <a:cs typeface="UD Digi Kyokasho NP-B"/>
                <a:sym typeface="UD Digi Kyokasho NP-B"/>
              </a:rPr>
            </a:br>
            <a:r>
              <a:rPr lang="en" sz="1600">
                <a:latin typeface="UD Digi Kyokasho NP-B"/>
                <a:ea typeface="UD Digi Kyokasho NP-B"/>
                <a:cs typeface="UD Digi Kyokasho NP-B"/>
                <a:sym typeface="UD Digi Kyokasho NP-B"/>
              </a:rPr>
              <a:t>（具体的には同じ「</a:t>
            </a:r>
            <a:r>
              <a:rPr lang="en" sz="1500" b="1">
                <a:solidFill>
                  <a:srgbClr val="0000FF"/>
                </a:solidFill>
                <a:latin typeface="UD Digi Kyokasho NP-B"/>
                <a:ea typeface="UD Digi Kyokasho NP-B"/>
                <a:cs typeface="UD Digi Kyokasho NP-B"/>
                <a:sym typeface="UD Digi Kyokasho NP-B"/>
              </a:rPr>
              <a:t>=</a:t>
            </a:r>
            <a:r>
              <a:rPr lang="en" sz="1600" b="1">
                <a:solidFill>
                  <a:srgbClr val="0000FF"/>
                </a:solidFill>
                <a:latin typeface="UD Digi Kyokasho NP-B"/>
                <a:ea typeface="UD Digi Kyokasho NP-B"/>
                <a:cs typeface="UD Digi Kyokasho NP-B"/>
                <a:sym typeface="UD Digi Kyokasho NP-B"/>
              </a:rPr>
              <a:t>LINEST()</a:t>
            </a:r>
            <a:r>
              <a:rPr lang="en" sz="1600">
                <a:latin typeface="UD Digi Kyokasho NP-B"/>
                <a:ea typeface="UD Digi Kyokasho NP-B"/>
                <a:cs typeface="UD Digi Kyokasho NP-B"/>
                <a:sym typeface="UD Digi Kyokasho NP-B"/>
              </a:rPr>
              <a:t>」という関数を使う）</a:t>
            </a: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600"/>
              </a:spcAft>
              <a:buNone/>
            </a:pPr>
            <a:endParaRPr sz="1600">
              <a:latin typeface="UD Digi Kyokasho NP-B"/>
              <a:ea typeface="UD Digi Kyokasho NP-B"/>
              <a:cs typeface="UD Digi Kyokasho NP-B"/>
              <a:sym typeface="UD Digi Kyokasho NP-B"/>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p:nvPr/>
        </p:nvSpPr>
        <p:spPr>
          <a:xfrm>
            <a:off x="762000" y="777308"/>
            <a:ext cx="4117800" cy="7881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発展</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自分で見つけた課題を解決するために</a:t>
            </a:r>
            <a:br>
              <a:rPr lang="en" sz="1200">
                <a:latin typeface="UD Digi Kyokasho NP-B"/>
                <a:ea typeface="UD Digi Kyokasho NP-B"/>
                <a:cs typeface="UD Digi Kyokasho NP-B"/>
                <a:sym typeface="UD Digi Kyokasho NP-B"/>
              </a:rPr>
            </a:br>
            <a:r>
              <a:rPr lang="en" sz="1200">
                <a:latin typeface="UD Digi Kyokasho NP-B"/>
                <a:ea typeface="UD Digi Kyokasho NP-B"/>
                <a:cs typeface="UD Digi Kyokasho NP-B"/>
                <a:sym typeface="UD Digi Kyokasho NP-B"/>
              </a:rPr>
              <a:t>（主成分分析）</a:t>
            </a:r>
            <a:endParaRPr>
              <a:solidFill>
                <a:srgbClr val="2E75B5"/>
              </a:solidFill>
              <a:latin typeface="Calibri"/>
              <a:ea typeface="Calibri"/>
              <a:cs typeface="Calibri"/>
              <a:sym typeface="Calibri"/>
            </a:endParaRPr>
          </a:p>
        </p:txBody>
      </p:sp>
      <p:sp>
        <p:nvSpPr>
          <p:cNvPr id="289" name="Google Shape;289;p47"/>
          <p:cNvSpPr txBox="1"/>
          <p:nvPr/>
        </p:nvSpPr>
        <p:spPr>
          <a:xfrm>
            <a:off x="995025" y="1905000"/>
            <a:ext cx="7118100" cy="19395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1600">
                <a:latin typeface="UD Digi Kyokasho NP-B"/>
                <a:ea typeface="UD Digi Kyokasho NP-B"/>
                <a:cs typeface="UD Digi Kyokasho NP-B"/>
                <a:sym typeface="UD Digi Kyokasho NP-B"/>
              </a:rPr>
              <a:t>主成分分析とは、多数の変数の持つ情報を、より少ない「</a:t>
            </a:r>
            <a:r>
              <a:rPr lang="en" sz="1600" b="1">
                <a:latin typeface="UD Digi Kyokasho NP-B"/>
                <a:ea typeface="UD Digi Kyokasho NP-B"/>
                <a:cs typeface="UD Digi Kyokasho NP-B"/>
                <a:sym typeface="UD Digi Kyokasho NP-B"/>
              </a:rPr>
              <a:t>主成分</a:t>
            </a:r>
            <a:r>
              <a:rPr lang="en" sz="1600">
                <a:latin typeface="UD Digi Kyokasho NP-B"/>
                <a:ea typeface="UD Digi Kyokasho NP-B"/>
                <a:cs typeface="UD Digi Kyokasho NP-B"/>
                <a:sym typeface="UD Digi Kyokasho NP-B"/>
              </a:rPr>
              <a:t>」と呼ばれる新たな合成変数に要約する統計的データ解析手法です。例えば、ブランドの分類などに使うことができます。マーケティングなどでよく使われます。</a:t>
            </a:r>
            <a:endParaRPr sz="1600">
              <a:latin typeface="UD Digi Kyokasho NP-B"/>
              <a:ea typeface="UD Digi Kyokasho NP-B"/>
              <a:cs typeface="UD Digi Kyokasho NP-B"/>
              <a:sym typeface="UD Digi Kyokasho NP-B"/>
            </a:endParaRPr>
          </a:p>
          <a:p>
            <a:pPr marL="0" lvl="0" indent="0" algn="l" rtl="0">
              <a:lnSpc>
                <a:spcPct val="110000"/>
              </a:lnSpc>
              <a:spcBef>
                <a:spcPts val="600"/>
              </a:spcBef>
              <a:spcAft>
                <a:spcPts val="0"/>
              </a:spcAft>
              <a:buNone/>
            </a:pP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600"/>
              </a:spcAft>
              <a:buNone/>
            </a:pPr>
            <a:r>
              <a:rPr lang="en" sz="1500" b="1">
                <a:solidFill>
                  <a:srgbClr val="0000FF"/>
                </a:solidFill>
                <a:latin typeface="UD Digi Kyokasho NP-B"/>
                <a:ea typeface="UD Digi Kyokasho NP-B"/>
                <a:cs typeface="UD Digi Kyokasho NP-B"/>
                <a:sym typeface="UD Digi Kyokasho NP-B"/>
              </a:rPr>
              <a:t>Python</a:t>
            </a:r>
            <a:r>
              <a:rPr lang="en" sz="1500">
                <a:latin typeface="UD Digi Kyokasho NP-B"/>
                <a:ea typeface="UD Digi Kyokasho NP-B"/>
                <a:cs typeface="UD Digi Kyokasho NP-B"/>
                <a:sym typeface="UD Digi Kyokasho NP-B"/>
              </a:rPr>
              <a:t>を使って，</a:t>
            </a:r>
            <a:r>
              <a:rPr lang="en" sz="1600">
                <a:latin typeface="UD Digi Kyokasho NP-B"/>
                <a:ea typeface="UD Digi Kyokasho NP-B"/>
                <a:cs typeface="UD Digi Kyokasho NP-B"/>
                <a:sym typeface="UD Digi Kyokasho NP-B"/>
              </a:rPr>
              <a:t>プログラミングをする。</a:t>
            </a:r>
            <a:br>
              <a:rPr lang="en" sz="1600">
                <a:latin typeface="UD Digi Kyokasho NP-B"/>
                <a:ea typeface="UD Digi Kyokasho NP-B"/>
                <a:cs typeface="UD Digi Kyokasho NP-B"/>
                <a:sym typeface="UD Digi Kyokasho NP-B"/>
              </a:rPr>
            </a:br>
            <a:endParaRPr sz="1600">
              <a:latin typeface="UD Digi Kyokasho NP-B"/>
              <a:ea typeface="UD Digi Kyokasho NP-B"/>
              <a:cs typeface="UD Digi Kyokasho NP-B"/>
              <a:sym typeface="UD Digi Kyokasho NP-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p:nvPr/>
        </p:nvSpPr>
        <p:spPr>
          <a:xfrm>
            <a:off x="762000" y="777308"/>
            <a:ext cx="4117800" cy="7881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2E75B5"/>
                </a:solidFill>
                <a:latin typeface="Calibri"/>
                <a:ea typeface="Calibri"/>
                <a:cs typeface="Calibri"/>
                <a:sym typeface="Calibri"/>
              </a:rPr>
              <a:t>発展</a:t>
            </a:r>
            <a:endParaRPr>
              <a:solidFill>
                <a:srgbClr val="2E75B5"/>
              </a:solidFill>
              <a:latin typeface="Calibri"/>
              <a:ea typeface="Calibri"/>
              <a:cs typeface="Calibri"/>
              <a:sym typeface="Calibri"/>
            </a:endParaRPr>
          </a:p>
          <a:p>
            <a:pPr marL="0" lvl="0" indent="0" algn="ctr" rtl="0">
              <a:lnSpc>
                <a:spcPct val="110000"/>
              </a:lnSpc>
              <a:spcBef>
                <a:spcPts val="0"/>
              </a:spcBef>
              <a:spcAft>
                <a:spcPts val="600"/>
              </a:spcAft>
              <a:buNone/>
            </a:pPr>
            <a:r>
              <a:rPr lang="en" sz="1200">
                <a:latin typeface="UD Digi Kyokasho NP-B"/>
                <a:ea typeface="UD Digi Kyokasho NP-B"/>
                <a:cs typeface="UD Digi Kyokasho NP-B"/>
                <a:sym typeface="UD Digi Kyokasho NP-B"/>
              </a:rPr>
              <a:t>自分で見つけた課題を解決するために</a:t>
            </a:r>
            <a:br>
              <a:rPr lang="en" sz="1200">
                <a:latin typeface="UD Digi Kyokasho NP-B"/>
                <a:ea typeface="UD Digi Kyokasho NP-B"/>
                <a:cs typeface="UD Digi Kyokasho NP-B"/>
                <a:sym typeface="UD Digi Kyokasho NP-B"/>
              </a:rPr>
            </a:br>
            <a:r>
              <a:rPr lang="en" sz="1200">
                <a:latin typeface="UD Digi Kyokasho NP-B"/>
                <a:ea typeface="UD Digi Kyokasho NP-B"/>
                <a:cs typeface="UD Digi Kyokasho NP-B"/>
                <a:sym typeface="UD Digi Kyokasho NP-B"/>
              </a:rPr>
              <a:t>（検定）</a:t>
            </a:r>
            <a:endParaRPr>
              <a:solidFill>
                <a:srgbClr val="2E75B5"/>
              </a:solidFill>
              <a:latin typeface="Calibri"/>
              <a:ea typeface="Calibri"/>
              <a:cs typeface="Calibri"/>
              <a:sym typeface="Calibri"/>
            </a:endParaRPr>
          </a:p>
        </p:txBody>
      </p:sp>
      <p:sp>
        <p:nvSpPr>
          <p:cNvPr id="295" name="Google Shape;295;p48"/>
          <p:cNvSpPr txBox="1"/>
          <p:nvPr/>
        </p:nvSpPr>
        <p:spPr>
          <a:xfrm>
            <a:off x="995025" y="1905000"/>
            <a:ext cx="7118100" cy="29460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1600">
                <a:latin typeface="UD Digi Kyokasho NP-B"/>
                <a:ea typeface="UD Digi Kyokasho NP-B"/>
                <a:cs typeface="UD Digi Kyokasho NP-B"/>
                <a:sym typeface="UD Digi Kyokasho NP-B"/>
              </a:rPr>
              <a:t>観察や実験から得られたデータに基づき、ある仮説が統計的に正しいか、あるいはその差が偶然によるものか否かを確率的に判断する方法です。具体的には、仮説を設定し、標本データから計算される統計量（検定統計量）と、あらかじめ定められた基準（有意水準）を比較することで、仮説を棄却するか否かを決定します。このプロセスを通じて、データ間の関係性が偶然なのか、それとも統計的に意味のあるものなのかを客観的に判断し、データに基づいた意思決定が可能になります。﻿</a:t>
            </a:r>
            <a:br>
              <a:rPr lang="en" sz="1600">
                <a:latin typeface="UD Digi Kyokasho NP-B"/>
                <a:ea typeface="UD Digi Kyokasho NP-B"/>
                <a:cs typeface="UD Digi Kyokasho NP-B"/>
                <a:sym typeface="UD Digi Kyokasho NP-B"/>
              </a:rPr>
            </a:br>
            <a:endParaRPr sz="1600">
              <a:latin typeface="UD Digi Kyokasho NP-B"/>
              <a:ea typeface="UD Digi Kyokasho NP-B"/>
              <a:cs typeface="UD Digi Kyokasho NP-B"/>
              <a:sym typeface="UD Digi Kyokasho NP-B"/>
            </a:endParaRPr>
          </a:p>
          <a:p>
            <a:pPr marL="0" lvl="0" indent="0" algn="ctr" rtl="0">
              <a:lnSpc>
                <a:spcPct val="110000"/>
              </a:lnSpc>
              <a:spcBef>
                <a:spcPts val="600"/>
              </a:spcBef>
              <a:spcAft>
                <a:spcPts val="600"/>
              </a:spcAft>
              <a:buNone/>
            </a:pPr>
            <a:r>
              <a:rPr lang="en" sz="1500" b="1">
                <a:solidFill>
                  <a:srgbClr val="0000FF"/>
                </a:solidFill>
                <a:latin typeface="UD Digi Kyokasho NP-B"/>
                <a:ea typeface="UD Digi Kyokasho NP-B"/>
                <a:cs typeface="UD Digi Kyokasho NP-B"/>
                <a:sym typeface="UD Digi Kyokasho NP-B"/>
              </a:rPr>
              <a:t>Googleスプレッドシート</a:t>
            </a:r>
            <a:r>
              <a:rPr lang="en" sz="1500">
                <a:latin typeface="UD Digi Kyokasho NP-B"/>
                <a:ea typeface="UD Digi Kyokasho NP-B"/>
                <a:cs typeface="UD Digi Kyokasho NP-B"/>
                <a:sym typeface="UD Digi Kyokasho NP-B"/>
              </a:rPr>
              <a:t>を使って，P値</a:t>
            </a:r>
            <a:r>
              <a:rPr lang="en" sz="1600">
                <a:latin typeface="UD Digi Kyokasho NP-B"/>
                <a:ea typeface="UD Digi Kyokasho NP-B"/>
                <a:cs typeface="UD Digi Kyokasho NP-B"/>
                <a:sym typeface="UD Digi Kyokasho NP-B"/>
              </a:rPr>
              <a:t>（帰無仮説が正しいとした場合に、観測されたデータ以上の極端な結果が得られる確率）を計算する。</a:t>
            </a:r>
            <a:endParaRPr sz="1600">
              <a:latin typeface="UD Digi Kyokasho NP-B"/>
              <a:ea typeface="UD Digi Kyokasho NP-B"/>
              <a:cs typeface="UD Digi Kyokasho NP-B"/>
              <a:sym typeface="UD Digi Kyokasho NP-B"/>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311700" y="1249225"/>
            <a:ext cx="8520600" cy="189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b="1"/>
              <a:t>まとめ</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統計分析は、数字やグラフをただ眺めることではありません。</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それは、「</a:t>
            </a:r>
            <a:r>
              <a:rPr lang="en" sz="2200" b="1"/>
              <a:t>データから真実を見つけ出すための思考法</a:t>
            </a:r>
            <a:r>
              <a:rPr lang="en" sz="2200"/>
              <a:t>」です。</a:t>
            </a:r>
            <a:endParaRPr sz="2200"/>
          </a:p>
        </p:txBody>
      </p:sp>
      <p:sp>
        <p:nvSpPr>
          <p:cNvPr id="301" name="Google Shape;301;p4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この授業で学んだツールを使って、皆さんの探究活動をより深く、より説得力のあるものにしていきましょう。</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This is the most important takeaway that everyone has to remember.</a:t>
            </a:r>
            <a:endParaRPr sz="2900"/>
          </a:p>
          <a:p>
            <a:pPr marL="0" lvl="0" indent="0" algn="l" rtl="0">
              <a:spcBef>
                <a:spcPts val="0"/>
              </a:spcBef>
              <a:spcAft>
                <a:spcPts val="0"/>
              </a:spcAft>
              <a:buNone/>
            </a:pPr>
            <a:endParaRPr sz="2900"/>
          </a:p>
          <a:p>
            <a:pPr marL="0" lvl="0" indent="0" algn="l" rtl="0">
              <a:spcBef>
                <a:spcPts val="0"/>
              </a:spcBef>
              <a:spcAft>
                <a:spcPts val="0"/>
              </a:spcAft>
              <a:buNone/>
            </a:pPr>
            <a:r>
              <a:rPr lang="en" sz="4800"/>
              <a:t>Data speaks. But it's up to you to make it speak.</a:t>
            </a:r>
            <a:endParaRPr sz="4800"/>
          </a:p>
          <a:p>
            <a:pPr marL="0" lvl="0" indent="0" algn="l" rtl="0">
              <a:spcBef>
                <a:spcPts val="0"/>
              </a:spcBef>
              <a:spcAft>
                <a:spcPts val="0"/>
              </a:spcAft>
              <a:buNone/>
            </a:pPr>
            <a:endParaRPr sz="4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Thanks!</a:t>
            </a:r>
            <a:endParaRPr sz="3000"/>
          </a:p>
        </p:txBody>
      </p:sp>
      <p:sp>
        <p:nvSpPr>
          <p:cNvPr id="312" name="Google Shape;312;p51"/>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Contact us:</a:t>
            </a:r>
            <a:endParaRPr sz="1400" dirty="0"/>
          </a:p>
          <a:p>
            <a:pPr marL="0" lvl="0" indent="0" algn="l" rtl="0">
              <a:spcBef>
                <a:spcPts val="1600"/>
              </a:spcBef>
              <a:spcAft>
                <a:spcPts val="0"/>
              </a:spcAft>
              <a:buNone/>
            </a:pPr>
            <a:r>
              <a:rPr lang="en" sz="1400" dirty="0"/>
              <a:t>Mitsuhiko Kono</a:t>
            </a:r>
            <a:br>
              <a:rPr lang="en" sz="1400" dirty="0"/>
            </a:br>
            <a:r>
              <a:rPr lang="en" sz="1400" dirty="0"/>
              <a:t>Yasutaka Kikuchi</a:t>
            </a:r>
            <a:endParaRPr sz="1400" dirty="0"/>
          </a:p>
          <a:p>
            <a:pPr marL="0" lvl="0" indent="0" algn="l" rtl="0">
              <a:spcBef>
                <a:spcPts val="0"/>
              </a:spcBef>
              <a:spcAft>
                <a:spcPts val="0"/>
              </a:spcAft>
              <a:buNone/>
            </a:pPr>
            <a:r>
              <a:rPr lang="en" sz="1400" dirty="0"/>
              <a:t>Fumi Nagao</a:t>
            </a:r>
            <a:br>
              <a:rPr lang="en" sz="1400" dirty="0"/>
            </a:br>
            <a:r>
              <a:rPr lang="en" sz="1400" dirty="0"/>
              <a:t>Hisashi Munemasa</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 </a:t>
            </a:r>
            <a:endParaRPr sz="1400" dirty="0"/>
          </a:p>
        </p:txBody>
      </p:sp>
      <p:pic>
        <p:nvPicPr>
          <p:cNvPr id="313" name="Google Shape;313;p51" descr="Black and white upward shot of Golden Gate Bridge"/>
          <p:cNvPicPr preferRelativeResize="0"/>
          <p:nvPr/>
        </p:nvPicPr>
        <p:blipFill rotWithShape="1">
          <a:blip r:embed="rId3">
            <a:alphaModFix/>
          </a:blip>
          <a:srcRect l="19071" t="9" r="4853"/>
          <a:stretch/>
        </p:blipFill>
        <p:spPr>
          <a:xfrm>
            <a:off x="3274676" y="0"/>
            <a:ext cx="5869325" cy="51435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226078" y="357800"/>
            <a:ext cx="2808000" cy="9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探究活動とデータ分析の関係 🕵️‍♀️</a:t>
            </a:r>
            <a:endParaRPr/>
          </a:p>
        </p:txBody>
      </p:sp>
      <p:sp>
        <p:nvSpPr>
          <p:cNvPr id="86" name="Google Shape;86;p16"/>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多くの人が「探究活動」と聞くと、「まずは面白そうなテーマを見つけること」と考えがちです。もちろんそれは大切ですが、面白いテーマを見つけたら、次にどうすればいいのでしょうか？</a:t>
            </a:r>
            <a:endParaRPr dirty="0"/>
          </a:p>
        </p:txBody>
      </p:sp>
      <p:sp>
        <p:nvSpPr>
          <p:cNvPr id="87" name="Google Shape;87;p16"/>
          <p:cNvSpPr txBox="1"/>
          <p:nvPr/>
        </p:nvSpPr>
        <p:spPr>
          <a:xfrm>
            <a:off x="4097500" y="1360600"/>
            <a:ext cx="453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Roboto"/>
                <a:ea typeface="Roboto"/>
                <a:cs typeface="Roboto"/>
                <a:sym typeface="Roboto"/>
              </a:rPr>
              <a:t>多くの研究は次のような流れで進みます。</a:t>
            </a:r>
            <a:endParaRPr sz="1800">
              <a:solidFill>
                <a:schemeClr val="lt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1600598"/>
            <a:ext cx="8520600" cy="18906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AutoNum type="arabicPeriod"/>
            </a:pPr>
            <a:r>
              <a:rPr lang="en" sz="2000" b="1"/>
              <a:t>データ取得</a:t>
            </a:r>
            <a:r>
              <a:rPr lang="en" sz="2000"/>
              <a:t>：</a:t>
            </a:r>
            <a:br>
              <a:rPr lang="en" sz="2000"/>
            </a:br>
            <a:r>
              <a:rPr lang="en" sz="2000"/>
              <a:t>公開されている情報を集めたり、とりあえず測定したりする。</a:t>
            </a:r>
            <a:br>
              <a:rPr lang="en" sz="2000"/>
            </a:br>
            <a:endParaRPr sz="2000"/>
          </a:p>
          <a:p>
            <a:pPr marL="457200" lvl="0" indent="-355600" algn="l" rtl="0">
              <a:spcBef>
                <a:spcPts val="0"/>
              </a:spcBef>
              <a:spcAft>
                <a:spcPts val="0"/>
              </a:spcAft>
              <a:buSzPts val="2000"/>
              <a:buAutoNum type="arabicPeriod"/>
            </a:pPr>
            <a:r>
              <a:rPr lang="en" sz="2000" b="1"/>
              <a:t>分析方法の検討</a:t>
            </a:r>
            <a:r>
              <a:rPr lang="en" sz="2000"/>
              <a:t>：</a:t>
            </a:r>
            <a:br>
              <a:rPr lang="en" sz="2000"/>
            </a:br>
            <a:r>
              <a:rPr lang="en" sz="2000"/>
              <a:t>集めたデータをどうやって「</a:t>
            </a:r>
            <a:r>
              <a:rPr lang="en" sz="2000" b="1"/>
              <a:t>意味のある情報</a:t>
            </a:r>
            <a:r>
              <a:rPr lang="en" sz="2000"/>
              <a:t>」に変えるか考える。</a:t>
            </a:r>
            <a:br>
              <a:rPr lang="en" sz="2000"/>
            </a:br>
            <a:endParaRPr sz="2000"/>
          </a:p>
          <a:p>
            <a:pPr marL="457200" lvl="0" indent="-355600" algn="l" rtl="0">
              <a:spcBef>
                <a:spcPts val="0"/>
              </a:spcBef>
              <a:spcAft>
                <a:spcPts val="0"/>
              </a:spcAft>
              <a:buSzPts val="2000"/>
              <a:buAutoNum type="arabicPeriod"/>
            </a:pPr>
            <a:r>
              <a:rPr lang="en" sz="2000" b="1"/>
              <a:t>分析方法の学習</a:t>
            </a:r>
            <a:r>
              <a:rPr lang="en" sz="2000"/>
              <a:t>：</a:t>
            </a:r>
            <a:br>
              <a:rPr lang="en" sz="2000"/>
            </a:br>
            <a:r>
              <a:rPr lang="en" sz="2000"/>
              <a:t>分析方法を学んで自分の武器（スキル）にする。</a:t>
            </a:r>
            <a:br>
              <a:rPr lang="en" sz="2000"/>
            </a:br>
            <a:endParaRPr sz="2000" b="1"/>
          </a:p>
          <a:p>
            <a:pPr marL="457200" lvl="0" indent="-355600" algn="l" rtl="0">
              <a:spcBef>
                <a:spcPts val="0"/>
              </a:spcBef>
              <a:spcAft>
                <a:spcPts val="0"/>
              </a:spcAft>
              <a:buSzPts val="2000"/>
              <a:buAutoNum type="arabicPeriod"/>
            </a:pPr>
            <a:r>
              <a:rPr lang="en" sz="2000" b="1"/>
              <a:t>分析の実行</a:t>
            </a:r>
            <a:r>
              <a:rPr lang="en" sz="2000"/>
              <a:t>：</a:t>
            </a:r>
            <a:br>
              <a:rPr lang="en" sz="2000"/>
            </a:br>
            <a:r>
              <a:rPr lang="en" sz="2000"/>
              <a:t>実際にデータを分析する。</a:t>
            </a:r>
            <a:br>
              <a:rPr lang="en" sz="2000"/>
            </a:br>
            <a:endParaRPr sz="2000"/>
          </a:p>
          <a:p>
            <a:pPr marL="457200" lvl="0" indent="-355600" algn="l" rtl="0">
              <a:spcBef>
                <a:spcPts val="0"/>
              </a:spcBef>
              <a:spcAft>
                <a:spcPts val="0"/>
              </a:spcAft>
              <a:buSzPts val="2000"/>
              <a:buAutoNum type="arabicPeriod"/>
            </a:pPr>
            <a:r>
              <a:rPr lang="en" sz="2000" b="1"/>
              <a:t>結果の解釈・考察</a:t>
            </a:r>
            <a:r>
              <a:rPr lang="en" sz="2000"/>
              <a:t>：</a:t>
            </a:r>
            <a:br>
              <a:rPr lang="en" sz="2000"/>
            </a:br>
            <a:r>
              <a:rPr lang="en" sz="2000"/>
              <a:t>分析結果から何が言えるのかを考える。新たなスタートをする。</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1712738"/>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[3. </a:t>
            </a:r>
            <a:r>
              <a:rPr lang="en" sz="2000" b="1" dirty="0"/>
              <a:t>分析方法の学習</a:t>
            </a:r>
            <a:r>
              <a:rPr lang="en" sz="2000" dirty="0"/>
              <a:t>]</a:t>
            </a:r>
            <a:br>
              <a:rPr lang="en" sz="2000" dirty="0"/>
            </a:br>
            <a:endParaRPr sz="2000" dirty="0"/>
          </a:p>
          <a:p>
            <a:pPr marL="457200" lvl="0" indent="0" algn="ctr" rtl="0">
              <a:spcBef>
                <a:spcPts val="0"/>
              </a:spcBef>
              <a:spcAft>
                <a:spcPts val="0"/>
              </a:spcAft>
              <a:buNone/>
            </a:pPr>
            <a:endParaRPr sz="2000" dirty="0"/>
          </a:p>
          <a:p>
            <a:pPr marL="457200" lvl="0" indent="0" algn="ctr" rtl="0">
              <a:spcBef>
                <a:spcPts val="0"/>
              </a:spcBef>
              <a:spcAft>
                <a:spcPts val="0"/>
              </a:spcAft>
              <a:buNone/>
            </a:pPr>
            <a:r>
              <a:rPr lang="en" sz="2200" b="1" dirty="0"/>
              <a:t>分析に取り掛かる前に自分自身で学んでいかなければならない</a:t>
            </a:r>
            <a:br>
              <a:rPr lang="en" sz="2200" b="1" dirty="0"/>
            </a:br>
            <a:r>
              <a:rPr lang="en" sz="2200" dirty="0"/>
              <a:t>（これ、けっこう時間がかかります。）</a:t>
            </a:r>
            <a:endParaRPr sz="2200" dirty="0"/>
          </a:p>
          <a:p>
            <a:pPr marL="457200" lvl="0" indent="0" algn="l" rtl="0">
              <a:spcBef>
                <a:spcPts val="0"/>
              </a:spcBef>
              <a:spcAft>
                <a:spcPts val="0"/>
              </a:spcAft>
              <a:buNone/>
            </a:pPr>
            <a:endParaRPr sz="2000" b="1" dirty="0"/>
          </a:p>
          <a:p>
            <a:pPr marL="457200" lvl="0" indent="-355600" algn="l" rtl="0">
              <a:lnSpc>
                <a:spcPct val="150000"/>
              </a:lnSpc>
              <a:spcBef>
                <a:spcPts val="0"/>
              </a:spcBef>
              <a:spcAft>
                <a:spcPts val="0"/>
              </a:spcAft>
              <a:buSzPts val="2000"/>
              <a:buAutoNum type="arabicPeriod"/>
            </a:pPr>
            <a:r>
              <a:rPr lang="en" sz="2000" dirty="0"/>
              <a:t>どんな分析ができるか先行研究などで調査する。</a:t>
            </a:r>
            <a:endParaRPr sz="2000" dirty="0"/>
          </a:p>
          <a:p>
            <a:pPr marL="457200" lvl="0" indent="-355600" algn="l" rtl="0">
              <a:lnSpc>
                <a:spcPct val="150000"/>
              </a:lnSpc>
              <a:spcBef>
                <a:spcPts val="0"/>
              </a:spcBef>
              <a:spcAft>
                <a:spcPts val="0"/>
              </a:spcAft>
              <a:buSzPts val="2000"/>
              <a:buAutoNum type="arabicPeriod"/>
            </a:pPr>
            <a:r>
              <a:rPr lang="en" sz="2000" dirty="0"/>
              <a:t>分析方法を</a:t>
            </a:r>
            <a:r>
              <a:rPr lang="en" sz="2000" b="1" dirty="0"/>
              <a:t>自分で勉強</a:t>
            </a:r>
            <a:r>
              <a:rPr lang="en" sz="2000" dirty="0"/>
              <a:t>する。</a:t>
            </a:r>
            <a:endParaRPr sz="2000" dirty="0"/>
          </a:p>
          <a:p>
            <a:pPr marL="457200" lvl="0" indent="-355600" algn="l" rtl="0">
              <a:lnSpc>
                <a:spcPct val="150000"/>
              </a:lnSpc>
              <a:spcBef>
                <a:spcPts val="0"/>
              </a:spcBef>
              <a:spcAft>
                <a:spcPts val="0"/>
              </a:spcAft>
              <a:buSzPts val="2000"/>
              <a:buAutoNum type="arabicPeriod"/>
            </a:pPr>
            <a:r>
              <a:rPr lang="en" sz="2000" dirty="0"/>
              <a:t>学んだ方法で分析する。</a:t>
            </a:r>
            <a:endParaRPr sz="2000" dirty="0"/>
          </a:p>
        </p:txBody>
      </p:sp>
      <p:sp>
        <p:nvSpPr>
          <p:cNvPr id="98" name="Google Shape;98;p18"/>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1600"/>
              </a:spcBef>
              <a:spcAft>
                <a:spcPts val="1600"/>
              </a:spcAft>
              <a:buNone/>
            </a:pPr>
            <a:r>
              <a:rPr lang="en" dirty="0"/>
              <a:t>しかし、「分析方法を知らないから、なんか難しそう…」と感じて、せっかく集めたデータをうまく活かせないまま終わってしまうことがあります。</a:t>
            </a:r>
            <a:endParaRPr dirty="0"/>
          </a:p>
        </p:txBody>
      </p:sp>
      <p:cxnSp>
        <p:nvCxnSpPr>
          <p:cNvPr id="99" name="Google Shape;99;p18"/>
          <p:cNvCxnSpPr/>
          <p:nvPr/>
        </p:nvCxnSpPr>
        <p:spPr>
          <a:xfrm>
            <a:off x="4295550" y="839348"/>
            <a:ext cx="552900" cy="0"/>
          </a:xfrm>
          <a:prstGeom prst="straightConnector1">
            <a:avLst/>
          </a:prstGeom>
          <a:noFill/>
          <a:ln w="28575" cap="flat" cmpd="sng">
            <a:solidFill>
              <a:schemeClr val="dk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1712738"/>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[5. </a:t>
            </a:r>
            <a:r>
              <a:rPr lang="en" sz="2000" b="1" dirty="0"/>
              <a:t>結果の解釈・考察</a:t>
            </a:r>
            <a:r>
              <a:rPr lang="en" sz="2000" dirty="0"/>
              <a:t>]</a:t>
            </a:r>
            <a:endParaRPr sz="2000" dirty="0"/>
          </a:p>
          <a:p>
            <a:pPr marL="0" lvl="0" indent="0" algn="ctr" rtl="0">
              <a:spcBef>
                <a:spcPts val="0"/>
              </a:spcBef>
              <a:spcAft>
                <a:spcPts val="0"/>
              </a:spcAft>
              <a:buNone/>
            </a:pPr>
            <a:endParaRPr sz="2000" dirty="0"/>
          </a:p>
          <a:p>
            <a:pPr marL="0" lvl="0" indent="0" algn="ctr" rtl="0">
              <a:spcBef>
                <a:spcPts val="0"/>
              </a:spcBef>
              <a:spcAft>
                <a:spcPts val="0"/>
              </a:spcAft>
              <a:buNone/>
            </a:pPr>
            <a:endParaRPr sz="2000" dirty="0"/>
          </a:p>
          <a:p>
            <a:pPr marL="0" lvl="0" indent="0" algn="ctr" rtl="0">
              <a:spcBef>
                <a:spcPts val="0"/>
              </a:spcBef>
              <a:spcAft>
                <a:spcPts val="0"/>
              </a:spcAft>
              <a:buNone/>
            </a:pPr>
            <a:br>
              <a:rPr lang="en" sz="2000" dirty="0"/>
            </a:br>
            <a:endParaRPr sz="2000" dirty="0"/>
          </a:p>
          <a:p>
            <a:pPr marL="457200" lvl="0" indent="0" algn="ctr" rtl="0">
              <a:spcBef>
                <a:spcPts val="0"/>
              </a:spcBef>
              <a:spcAft>
                <a:spcPts val="0"/>
              </a:spcAft>
              <a:buNone/>
            </a:pPr>
            <a:endParaRPr sz="2000" dirty="0"/>
          </a:p>
          <a:p>
            <a:pPr marL="457200" lvl="0" indent="0" algn="ctr" rtl="0">
              <a:spcBef>
                <a:spcPts val="0"/>
              </a:spcBef>
              <a:spcAft>
                <a:spcPts val="0"/>
              </a:spcAft>
              <a:buNone/>
            </a:pPr>
            <a:r>
              <a:rPr lang="en" sz="2200" b="1" dirty="0"/>
              <a:t>より質の良いＲＱが生まれる</a:t>
            </a:r>
            <a:br>
              <a:rPr lang="en" sz="2200" b="1" dirty="0"/>
            </a:br>
            <a:r>
              <a:rPr lang="en" sz="2200" dirty="0"/>
              <a:t>（ここが皆さんの研究のスタート地点です。）</a:t>
            </a:r>
            <a:endParaRPr sz="2200" dirty="0"/>
          </a:p>
          <a:p>
            <a:pPr marL="457200" lvl="0" indent="0" algn="ctr" rtl="0">
              <a:spcBef>
                <a:spcPts val="0"/>
              </a:spcBef>
              <a:spcAft>
                <a:spcPts val="0"/>
              </a:spcAft>
              <a:buNone/>
            </a:pPr>
            <a:r>
              <a:rPr lang="en" sz="1600" dirty="0"/>
              <a:t>ぼやけたRQからは ぼやけた結論しか出てきません</a:t>
            </a:r>
            <a:endParaRPr sz="1600" dirty="0"/>
          </a:p>
          <a:p>
            <a:pPr marL="0" lvl="0" indent="0" algn="l" rtl="0">
              <a:lnSpc>
                <a:spcPct val="150000"/>
              </a:lnSpc>
              <a:spcBef>
                <a:spcPts val="0"/>
              </a:spcBef>
              <a:spcAft>
                <a:spcPts val="0"/>
              </a:spcAft>
              <a:buNone/>
            </a:pPr>
            <a:endParaRPr sz="2000" dirty="0"/>
          </a:p>
        </p:txBody>
      </p:sp>
      <p:sp>
        <p:nvSpPr>
          <p:cNvPr id="105" name="Google Shape;105;p1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1600"/>
              </a:spcAft>
              <a:buNone/>
            </a:pPr>
            <a:r>
              <a:rPr lang="en"/>
              <a:t>研究を始める前に、現実の問題を詳細に分析して、</a:t>
            </a:r>
            <a:br>
              <a:rPr lang="en"/>
            </a:br>
            <a:r>
              <a:rPr lang="en"/>
              <a:t>質の良い課題研究テーマを見つけ出してください。</a:t>
            </a:r>
            <a:endParaRPr/>
          </a:p>
        </p:txBody>
      </p:sp>
      <p:cxnSp>
        <p:nvCxnSpPr>
          <p:cNvPr id="106" name="Google Shape;106;p19"/>
          <p:cNvCxnSpPr/>
          <p:nvPr/>
        </p:nvCxnSpPr>
        <p:spPr>
          <a:xfrm>
            <a:off x="4295550" y="839348"/>
            <a:ext cx="552900" cy="0"/>
          </a:xfrm>
          <a:prstGeom prst="straightConnector1">
            <a:avLst/>
          </a:prstGeom>
          <a:noFill/>
          <a:ln w="28575"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26078" y="357800"/>
            <a:ext cx="2808000" cy="9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統計分析入門</a:t>
            </a:r>
            <a:br>
              <a:rPr lang="en"/>
            </a:br>
            <a:r>
              <a:rPr lang="en"/>
              <a:t>授業のねらい 💡</a:t>
            </a:r>
            <a:endParaRPr/>
          </a:p>
        </p:txBody>
      </p:sp>
      <p:sp>
        <p:nvSpPr>
          <p:cNvPr id="112" name="Google Shape;112;p2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そこで、この授業では、皆さんが「分析を知らない」という壁にぶつからないように、基礎的な分析方法をたった１つだけ、みんなで一緒に学びます。</a:t>
            </a:r>
            <a:endParaRPr/>
          </a:p>
        </p:txBody>
      </p:sp>
      <p:sp>
        <p:nvSpPr>
          <p:cNvPr id="113" name="Google Shape;113;p20"/>
          <p:cNvSpPr txBox="1"/>
          <p:nvPr/>
        </p:nvSpPr>
        <p:spPr>
          <a:xfrm>
            <a:off x="3463447" y="1360600"/>
            <a:ext cx="5164053"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lt2"/>
                </a:solidFill>
                <a:latin typeface="Roboto"/>
                <a:ea typeface="Roboto"/>
                <a:cs typeface="Roboto"/>
                <a:sym typeface="Roboto"/>
              </a:rPr>
              <a:t>この授業を通して、「データを分析するって、こういうことか！」という感覚をつかんでほしいと思います。</a:t>
            </a:r>
            <a:endParaRPr sz="1800" dirty="0">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1249225"/>
            <a:ext cx="8520600" cy="1890600"/>
          </a:xfrm>
          <a:prstGeom prst="rect">
            <a:avLst/>
          </a:prstGeom>
        </p:spPr>
        <p:txBody>
          <a:bodyPr spcFirstLastPara="1" wrap="square" lIns="91425" tIns="91425" rIns="91425" bIns="91425" anchor="b" anchorCtr="0">
            <a:noAutofit/>
          </a:bodyPr>
          <a:lstStyle/>
          <a:p>
            <a:pPr marL="457200" lvl="0" indent="-368300" algn="l" rtl="0">
              <a:spcBef>
                <a:spcPts val="0"/>
              </a:spcBef>
              <a:spcAft>
                <a:spcPts val="0"/>
              </a:spcAft>
              <a:buSzPts val="2200"/>
              <a:buAutoNum type="arabicPeriod"/>
            </a:pPr>
            <a:r>
              <a:rPr lang="en" sz="2200" b="1" dirty="0"/>
              <a:t>前処理</a:t>
            </a:r>
            <a:r>
              <a:rPr lang="en" sz="2200" dirty="0"/>
              <a:t>：</a:t>
            </a:r>
            <a:br>
              <a:rPr lang="en" sz="2200" dirty="0"/>
            </a:br>
            <a:r>
              <a:rPr lang="en" sz="2200" dirty="0"/>
              <a:t>データを分析できる形に整える作業</a:t>
            </a:r>
            <a:br>
              <a:rPr lang="en" sz="2200" dirty="0"/>
            </a:br>
            <a:endParaRPr sz="2200" dirty="0"/>
          </a:p>
          <a:p>
            <a:pPr marL="457200" lvl="0" indent="-368300" algn="l" rtl="0">
              <a:spcBef>
                <a:spcPts val="0"/>
              </a:spcBef>
              <a:spcAft>
                <a:spcPts val="0"/>
              </a:spcAft>
              <a:buSzPts val="2200"/>
              <a:buAutoNum type="arabicPeriod"/>
            </a:pPr>
            <a:r>
              <a:rPr lang="en" sz="2200" b="1" dirty="0"/>
              <a:t>相関係数</a:t>
            </a:r>
            <a:r>
              <a:rPr lang="en" sz="2200" dirty="0"/>
              <a:t>：</a:t>
            </a:r>
            <a:br>
              <a:rPr lang="en" sz="2200" dirty="0"/>
            </a:br>
            <a:r>
              <a:rPr lang="en" sz="2200" dirty="0"/>
              <a:t>2つの事柄の間の関係性を数値で見る方法</a:t>
            </a:r>
            <a:br>
              <a:rPr lang="en" sz="2200" dirty="0"/>
            </a:br>
            <a:endParaRPr sz="2200" dirty="0"/>
          </a:p>
          <a:p>
            <a:pPr marL="457200" lvl="0" indent="-368300" algn="l" rtl="0">
              <a:spcBef>
                <a:spcPts val="0"/>
              </a:spcBef>
              <a:spcAft>
                <a:spcPts val="0"/>
              </a:spcAft>
              <a:buSzPts val="2200"/>
              <a:buAutoNum type="arabicPeriod"/>
            </a:pPr>
            <a:r>
              <a:rPr lang="en" sz="2200" b="1" dirty="0"/>
              <a:t>重回帰分析</a:t>
            </a:r>
            <a:r>
              <a:rPr lang="en" sz="2200" dirty="0"/>
              <a:t>：</a:t>
            </a:r>
            <a:br>
              <a:rPr lang="en" sz="2200" dirty="0"/>
            </a:br>
            <a:r>
              <a:rPr lang="en" sz="2200" dirty="0"/>
              <a:t>いくつかのデータから未来を予測するモデルを作る方法</a:t>
            </a:r>
            <a:endParaRPr sz="2200" dirty="0"/>
          </a:p>
        </p:txBody>
      </p:sp>
      <p:sp>
        <p:nvSpPr>
          <p:cNvPr id="119" name="Google Shape;119;p2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1600"/>
              </a:spcBef>
              <a:spcAft>
                <a:spcPts val="1600"/>
              </a:spcAft>
              <a:buNone/>
            </a:pPr>
            <a:r>
              <a:rPr lang="en" dirty="0"/>
              <a:t>学ぶのは、この3つのステップです。</a:t>
            </a:r>
            <a:endParaRPr dirty="0"/>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画面に合わせる (16:9)</PresentationFormat>
  <Paragraphs>232</Paragraphs>
  <Slides>39</Slides>
  <Notes>39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39</vt:i4>
      </vt:variant>
    </vt:vector>
  </HeadingPairs>
  <TitlesOfParts>
    <vt:vector size="44" baseType="lpstr">
      <vt:lpstr>Roboto</vt:lpstr>
      <vt:lpstr>Calibri</vt:lpstr>
      <vt:lpstr>Arial</vt:lpstr>
      <vt:lpstr>UD Digi Kyokasho NP-B</vt:lpstr>
      <vt:lpstr>Material</vt:lpstr>
      <vt:lpstr> 公開データを分析してみよう （統計分析入門）</vt:lpstr>
      <vt:lpstr>統計分析の授業へようこそ！📊</vt:lpstr>
      <vt:lpstr>統計分析の授業へようこそ！📊</vt:lpstr>
      <vt:lpstr>探究活動とデータ分析の関係 🕵️‍♀️</vt:lpstr>
      <vt:lpstr>データ取得： 公開されている情報を集めたり、とりあえず測定したりする。  分析方法の検討： 集めたデータをどうやって「意味のある情報」に変えるか考える。  分析方法の学習： 分析方法を学んで自分の武器（スキル）にする。  分析の実行： 実際にデータを分析する。  結果の解釈・考察： 分析結果から何が言えるのかを考える。新たなスタートをする。</vt:lpstr>
      <vt:lpstr>[3. 分析方法の学習]   分析に取り掛かる前に自分自身で学んでいかなければならない （これ、けっこう時間がかかります。）  どんな分析ができるか先行研究などで調査する。 分析方法を自分で勉強する。 学んだ方法で分析する。</vt:lpstr>
      <vt:lpstr>[5. 結果の解釈・考察]      より質の良いＲＱが生まれる （ここが皆さんの研究のスタート地点です。） ぼやけたRQからは ぼやけた結論しか出てきません </vt:lpstr>
      <vt:lpstr>統計分析入門 授業のねらい 💡</vt:lpstr>
      <vt:lpstr>前処理： データを分析できる形に整える作業  相関係数： 2つの事柄の間の関係性を数値で見る方法  重回帰分析： いくつかのデータから未来を予測するモデルを作る方法</vt:lpstr>
      <vt:lpstr>授業の流れ 🏃‍♂️💨</vt:lpstr>
      <vt:lpstr>統計分析の「壁」と「ご褒美」 🚧🏆</vt:lpstr>
      <vt:lpstr>ご褒美その1：課題が明確に見える！  </vt:lpstr>
      <vt:lpstr>ご褒美その2：研究の質が格段に上がる！  </vt:lpstr>
      <vt:lpstr>🌊✨</vt:lpstr>
      <vt:lpstr>まとめ  統計分析は、数字やグラフをただ眺めることではありません。  それは、「データから真実を見つけ出すための思考法」です。</vt:lpstr>
      <vt:lpstr>"In God we trust;  all others must bring data."</vt:lpstr>
      <vt:lpstr>This is the most important takeaway that everyone has to remember.  Data speaks. But it's up to you to make it speak. </vt:lpstr>
      <vt:lpstr>Thanks!</vt:lpstr>
      <vt:lpstr>じゃぁ早速はじめますか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  統計分析は、数字やグラフをただ眺めることではありません。  それは、「データから真実を見つけ出すための思考法」です。</vt:lpstr>
      <vt:lpstr>This is the most important takeaway that everyone has to remember.  Data speaks. But it's up to you to make it speak.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2026-01-30T07:10:26Z</dcterms:modified>
</cp:coreProperties>
</file>