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20"/>
  </p:notesMasterIdLst>
  <p:sldIdLst>
    <p:sldId id="256" r:id="rId2"/>
    <p:sldId id="283" r:id="rId3"/>
    <p:sldId id="279" r:id="rId4"/>
    <p:sldId id="284" r:id="rId5"/>
    <p:sldId id="282" r:id="rId6"/>
    <p:sldId id="261" r:id="rId7"/>
    <p:sldId id="257" r:id="rId8"/>
    <p:sldId id="262" r:id="rId9"/>
    <p:sldId id="263" r:id="rId10"/>
    <p:sldId id="264" r:id="rId11"/>
    <p:sldId id="266" r:id="rId12"/>
    <p:sldId id="285" r:id="rId13"/>
    <p:sldId id="269" r:id="rId14"/>
    <p:sldId id="270" r:id="rId15"/>
    <p:sldId id="271" r:id="rId16"/>
    <p:sldId id="272" r:id="rId17"/>
    <p:sldId id="278" r:id="rId18"/>
    <p:sldId id="286" r:id="rId19"/>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1E9"/>
    <a:srgbClr val="FFFF00"/>
    <a:srgbClr val="7ED8D0"/>
    <a:srgbClr val="91FBF1"/>
    <a:srgbClr val="C7A1E3"/>
    <a:srgbClr val="FED2F8"/>
    <a:srgbClr val="DFC9EF"/>
    <a:srgbClr val="FECCF7"/>
    <a:srgbClr val="D5E9C9"/>
    <a:srgbClr val="FEB4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369" autoAdjust="0"/>
  </p:normalViewPr>
  <p:slideViewPr>
    <p:cSldViewPr snapToGrid="0">
      <p:cViewPr>
        <p:scale>
          <a:sx n="75" d="100"/>
          <a:sy n="75" d="100"/>
        </p:scale>
        <p:origin x="1411" y="187"/>
      </p:cViewPr>
      <p:guideLst/>
    </p:cSldViewPr>
  </p:slideViewPr>
  <p:outlineViewPr>
    <p:cViewPr>
      <p:scale>
        <a:sx n="33" d="100"/>
        <a:sy n="33" d="100"/>
      </p:scale>
      <p:origin x="0" y="-46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904B8E0A-9D94-400A-81B9-7B9A966F02D7}" type="datetimeFigureOut">
              <a:rPr kumimoji="1" lang="ja-JP" altLang="en-US" smtClean="0"/>
              <a:t>2025/10/15</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9E119E69-0D24-43E0-B47C-300127A9AF9A}" type="slidenum">
              <a:rPr kumimoji="1" lang="ja-JP" altLang="en-US" smtClean="0"/>
              <a:t>‹#›</a:t>
            </a:fld>
            <a:endParaRPr kumimoji="1" lang="ja-JP" altLang="en-US"/>
          </a:p>
        </p:txBody>
      </p:sp>
    </p:spTree>
    <p:extLst>
      <p:ext uri="{BB962C8B-B14F-4D97-AF65-F5344CB8AC3E}">
        <p14:creationId xmlns:p14="http://schemas.microsoft.com/office/powerpoint/2010/main" val="16903788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E119E69-0D24-43E0-B47C-300127A9AF9A}" type="slidenum">
              <a:rPr kumimoji="1" lang="ja-JP" altLang="en-US" smtClean="0"/>
              <a:t>11</a:t>
            </a:fld>
            <a:endParaRPr kumimoji="1" lang="ja-JP" altLang="en-US"/>
          </a:p>
        </p:txBody>
      </p:sp>
    </p:spTree>
    <p:extLst>
      <p:ext uri="{BB962C8B-B14F-4D97-AF65-F5344CB8AC3E}">
        <p14:creationId xmlns:p14="http://schemas.microsoft.com/office/powerpoint/2010/main" val="2617815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D6CE8AD1-2289-4500-8AF1-67476EF68736}" type="datetime1">
              <a:rPr kumimoji="1" lang="ja-JP" altLang="en-US" smtClean="0"/>
              <a:t>2025/10/15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25E45F-7766-4A39-A607-8DA631FA0E04}" type="slidenum">
              <a:rPr kumimoji="1" lang="ja-JP" altLang="en-US" smtClean="0"/>
              <a:t>‹#›</a:t>
            </a:fld>
            <a:endParaRPr kumimoji="1" lang="ja-JP" altLang="en-US" dirty="0"/>
          </a:p>
        </p:txBody>
      </p:sp>
    </p:spTree>
    <p:extLst>
      <p:ext uri="{BB962C8B-B14F-4D97-AF65-F5344CB8AC3E}">
        <p14:creationId xmlns:p14="http://schemas.microsoft.com/office/powerpoint/2010/main" val="125081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B6A2A37-1A34-4A97-A42E-A39CA6CE1676}" type="datetime1">
              <a:rPr kumimoji="1" lang="ja-JP" altLang="en-US" smtClean="0"/>
              <a:t>2025/10/15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25E45F-7766-4A39-A607-8DA631FA0E04}" type="slidenum">
              <a:rPr kumimoji="1" lang="ja-JP" altLang="en-US" smtClean="0"/>
              <a:t>‹#›</a:t>
            </a:fld>
            <a:endParaRPr kumimoji="1" lang="ja-JP" altLang="en-US"/>
          </a:p>
        </p:txBody>
      </p:sp>
    </p:spTree>
    <p:extLst>
      <p:ext uri="{BB962C8B-B14F-4D97-AF65-F5344CB8AC3E}">
        <p14:creationId xmlns:p14="http://schemas.microsoft.com/office/powerpoint/2010/main" val="100569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2F986A0-5377-4AC2-8293-B996553E7791}" type="datetime1">
              <a:rPr kumimoji="1" lang="ja-JP" altLang="en-US" smtClean="0"/>
              <a:t>2025/10/15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25E45F-7766-4A39-A607-8DA631FA0E04}" type="slidenum">
              <a:rPr kumimoji="1" lang="ja-JP" altLang="en-US" smtClean="0"/>
              <a:t>‹#›</a:t>
            </a:fld>
            <a:endParaRPr kumimoji="1" lang="ja-JP" altLang="en-US"/>
          </a:p>
        </p:txBody>
      </p:sp>
    </p:spTree>
    <p:extLst>
      <p:ext uri="{BB962C8B-B14F-4D97-AF65-F5344CB8AC3E}">
        <p14:creationId xmlns:p14="http://schemas.microsoft.com/office/powerpoint/2010/main" val="3928570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30627CCA-0D5D-4743-B833-5D5ABDCADDA4}" type="datetime1">
              <a:rPr kumimoji="1" lang="ja-JP" altLang="en-US" smtClean="0"/>
              <a:t>2025/10/15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25E45F-7766-4A39-A607-8DA631FA0E04}" type="slidenum">
              <a:rPr kumimoji="1" lang="ja-JP" altLang="en-US" smtClean="0"/>
              <a:t>‹#›</a:t>
            </a:fld>
            <a:endParaRPr kumimoji="1" lang="ja-JP" altLang="en-US"/>
          </a:p>
        </p:txBody>
      </p:sp>
    </p:spTree>
    <p:extLst>
      <p:ext uri="{BB962C8B-B14F-4D97-AF65-F5344CB8AC3E}">
        <p14:creationId xmlns:p14="http://schemas.microsoft.com/office/powerpoint/2010/main" val="193543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ADDD8FB-B7A8-481C-8647-0084A9F81E4C}" type="datetime1">
              <a:rPr kumimoji="1" lang="ja-JP" altLang="en-US" smtClean="0"/>
              <a:t>2025/10/15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25E45F-7766-4A39-A607-8DA631FA0E04}" type="slidenum">
              <a:rPr kumimoji="1" lang="ja-JP" altLang="en-US" smtClean="0"/>
              <a:t>‹#›</a:t>
            </a:fld>
            <a:endParaRPr kumimoji="1" lang="ja-JP" altLang="en-US"/>
          </a:p>
        </p:txBody>
      </p:sp>
    </p:spTree>
    <p:extLst>
      <p:ext uri="{BB962C8B-B14F-4D97-AF65-F5344CB8AC3E}">
        <p14:creationId xmlns:p14="http://schemas.microsoft.com/office/powerpoint/2010/main" val="1690743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E779A436-7A35-47A1-BD2D-7ACD4D855CC1}" type="datetime1">
              <a:rPr kumimoji="1" lang="ja-JP" altLang="en-US" smtClean="0"/>
              <a:t>2025/10/15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425E45F-7766-4A39-A607-8DA631FA0E04}" type="slidenum">
              <a:rPr kumimoji="1" lang="ja-JP" altLang="en-US" smtClean="0"/>
              <a:t>‹#›</a:t>
            </a:fld>
            <a:endParaRPr kumimoji="1" lang="ja-JP" altLang="en-US"/>
          </a:p>
        </p:txBody>
      </p:sp>
    </p:spTree>
    <p:extLst>
      <p:ext uri="{BB962C8B-B14F-4D97-AF65-F5344CB8AC3E}">
        <p14:creationId xmlns:p14="http://schemas.microsoft.com/office/powerpoint/2010/main" val="2195216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A1AFED5C-030E-4524-94A1-F11D61F98880}" type="datetime1">
              <a:rPr kumimoji="1" lang="ja-JP" altLang="en-US" smtClean="0"/>
              <a:t>2025/10/15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425E45F-7766-4A39-A607-8DA631FA0E04}" type="slidenum">
              <a:rPr kumimoji="1" lang="ja-JP" altLang="en-US" smtClean="0"/>
              <a:t>‹#›</a:t>
            </a:fld>
            <a:endParaRPr kumimoji="1" lang="ja-JP" altLang="en-US"/>
          </a:p>
        </p:txBody>
      </p:sp>
    </p:spTree>
    <p:extLst>
      <p:ext uri="{BB962C8B-B14F-4D97-AF65-F5344CB8AC3E}">
        <p14:creationId xmlns:p14="http://schemas.microsoft.com/office/powerpoint/2010/main" val="2738616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30CDDAAA-80DE-4297-A10D-9C70D26CA27E}" type="datetime1">
              <a:rPr kumimoji="1" lang="ja-JP" altLang="en-US" smtClean="0"/>
              <a:t>2025/10/15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425E45F-7766-4A39-A607-8DA631FA0E04}" type="slidenum">
              <a:rPr kumimoji="1" lang="ja-JP" altLang="en-US" smtClean="0"/>
              <a:t>‹#›</a:t>
            </a:fld>
            <a:endParaRPr kumimoji="1" lang="ja-JP" altLang="en-US"/>
          </a:p>
        </p:txBody>
      </p:sp>
    </p:spTree>
    <p:extLst>
      <p:ext uri="{BB962C8B-B14F-4D97-AF65-F5344CB8AC3E}">
        <p14:creationId xmlns:p14="http://schemas.microsoft.com/office/powerpoint/2010/main" val="4136571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CF5A5C-7285-425B-88DF-595E326B229C}" type="datetime1">
              <a:rPr kumimoji="1" lang="ja-JP" altLang="en-US" smtClean="0"/>
              <a:t>2025/10/15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425E45F-7766-4A39-A607-8DA631FA0E04}" type="slidenum">
              <a:rPr kumimoji="1" lang="ja-JP" altLang="en-US" smtClean="0"/>
              <a:t>‹#›</a:t>
            </a:fld>
            <a:endParaRPr kumimoji="1" lang="ja-JP" altLang="en-US"/>
          </a:p>
        </p:txBody>
      </p:sp>
    </p:spTree>
    <p:extLst>
      <p:ext uri="{BB962C8B-B14F-4D97-AF65-F5344CB8AC3E}">
        <p14:creationId xmlns:p14="http://schemas.microsoft.com/office/powerpoint/2010/main" val="3698921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5655295-6D17-4635-A8F0-CB4B7567F69C}" type="datetime1">
              <a:rPr kumimoji="1" lang="ja-JP" altLang="en-US" smtClean="0"/>
              <a:t>2025/10/15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425E45F-7766-4A39-A607-8DA631FA0E04}" type="slidenum">
              <a:rPr kumimoji="1" lang="ja-JP" altLang="en-US" smtClean="0"/>
              <a:t>‹#›</a:t>
            </a:fld>
            <a:endParaRPr kumimoji="1" lang="ja-JP" altLang="en-US"/>
          </a:p>
        </p:txBody>
      </p:sp>
    </p:spTree>
    <p:extLst>
      <p:ext uri="{BB962C8B-B14F-4D97-AF65-F5344CB8AC3E}">
        <p14:creationId xmlns:p14="http://schemas.microsoft.com/office/powerpoint/2010/main" val="381650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F320540-EA69-4ECB-86D6-D1FF9F6A5B08}" type="datetime1">
              <a:rPr kumimoji="1" lang="ja-JP" altLang="en-US" smtClean="0"/>
              <a:t>2025/10/15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425E45F-7766-4A39-A607-8DA631FA0E04}" type="slidenum">
              <a:rPr kumimoji="1" lang="ja-JP" altLang="en-US" smtClean="0"/>
              <a:t>‹#›</a:t>
            </a:fld>
            <a:endParaRPr kumimoji="1" lang="ja-JP" altLang="en-US"/>
          </a:p>
        </p:txBody>
      </p:sp>
    </p:spTree>
    <p:extLst>
      <p:ext uri="{BB962C8B-B14F-4D97-AF65-F5344CB8AC3E}">
        <p14:creationId xmlns:p14="http://schemas.microsoft.com/office/powerpoint/2010/main" val="246987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C2265-8FA6-433B-8676-7B2F0EA6F24D}" type="datetime1">
              <a:rPr kumimoji="1" lang="ja-JP" altLang="en-US" smtClean="0"/>
              <a:t>2025/10/15</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25E45F-7766-4A39-A607-8DA631FA0E04}" type="slidenum">
              <a:rPr kumimoji="1" lang="ja-JP" altLang="en-US" smtClean="0"/>
              <a:t>‹#›</a:t>
            </a:fld>
            <a:endParaRPr kumimoji="1" lang="ja-JP" altLang="en-US"/>
          </a:p>
        </p:txBody>
      </p:sp>
    </p:spTree>
    <p:extLst>
      <p:ext uri="{BB962C8B-B14F-4D97-AF65-F5344CB8AC3E}">
        <p14:creationId xmlns:p14="http://schemas.microsoft.com/office/powerpoint/2010/main" val="32967258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6.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14.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3.xml"/><Relationship Id="rId5" Type="http://schemas.openxmlformats.org/officeDocument/2006/relationships/slide" Target="slide6.xml"/><Relationship Id="rId15" Type="http://schemas.openxmlformats.org/officeDocument/2006/relationships/slide" Target="slide18.xml"/><Relationship Id="rId10" Type="http://schemas.openxmlformats.org/officeDocument/2006/relationships/slide" Target="slide12.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5850" b="1" dirty="0">
                <a:ln w="22225">
                  <a:solidFill>
                    <a:schemeClr val="accent2"/>
                  </a:solidFill>
                  <a:prstDash val="solid"/>
                </a:ln>
                <a:pattFill prst="pct90">
                  <a:fgClr>
                    <a:schemeClr val="accent2">
                      <a:lumMod val="40000"/>
                      <a:lumOff val="60000"/>
                    </a:schemeClr>
                  </a:fgClr>
                  <a:bgClr>
                    <a:schemeClr val="bg1"/>
                  </a:bgClr>
                </a:pattFill>
                <a:latin typeface="HGP創英角ﾎﾟｯﾌﾟ体" panose="040B0A00000000000000" pitchFamily="50" charset="-128"/>
                <a:ea typeface="HGP創英角ﾎﾟｯﾌﾟ体" panose="040B0A00000000000000" pitchFamily="50" charset="-128"/>
              </a:rPr>
              <a:t>子育てハンドブック</a:t>
            </a:r>
          </a:p>
        </p:txBody>
      </p:sp>
      <p:sp>
        <p:nvSpPr>
          <p:cNvPr id="3" name="サブタイトル 2"/>
          <p:cNvSpPr>
            <a:spLocks noGrp="1"/>
          </p:cNvSpPr>
          <p:nvPr>
            <p:ph type="subTitle" idx="1"/>
          </p:nvPr>
        </p:nvSpPr>
        <p:spPr>
          <a:xfrm>
            <a:off x="1238250" y="4312543"/>
            <a:ext cx="7429500" cy="1345307"/>
          </a:xfrm>
        </p:spPr>
        <p:txBody>
          <a:bodyPr>
            <a:normAutofit/>
          </a:bodyPr>
          <a:lstStyle/>
          <a:p>
            <a:endParaRPr kumimoji="1" lang="en-US" altLang="ja-JP" dirty="0"/>
          </a:p>
          <a:p>
            <a:endParaRPr lang="en-US" altLang="ja-JP" dirty="0">
              <a:latin typeface="BIZ UDPゴシック" panose="020B0400000000000000" pitchFamily="50" charset="-128"/>
              <a:ea typeface="BIZ UDPゴシック" panose="020B0400000000000000" pitchFamily="50" charset="-128"/>
            </a:endParaRPr>
          </a:p>
          <a:p>
            <a:r>
              <a:rPr kumimoji="1" lang="ja-JP" altLang="en-US" dirty="0">
                <a:latin typeface="HGP創英角ﾎﾟｯﾌﾟ体" panose="040B0A00000000000000" pitchFamily="50" charset="-128"/>
                <a:ea typeface="HGP創英角ﾎﾟｯﾌﾟ体" panose="040B0A00000000000000" pitchFamily="50" charset="-128"/>
              </a:rPr>
              <a:t>令和７年</a:t>
            </a:r>
            <a:r>
              <a:rPr kumimoji="1" lang="en-US" altLang="ja-JP" dirty="0">
                <a:latin typeface="HGP創英角ﾎﾟｯﾌﾟ体" panose="040B0A00000000000000" pitchFamily="50" charset="-128"/>
                <a:ea typeface="HGP創英角ﾎﾟｯﾌﾟ体" panose="040B0A00000000000000" pitchFamily="50" charset="-128"/>
              </a:rPr>
              <a:t>10</a:t>
            </a:r>
            <a:r>
              <a:rPr kumimoji="1" lang="ja-JP" altLang="en-US" dirty="0">
                <a:latin typeface="HGP創英角ﾎﾟｯﾌﾟ体" panose="040B0A00000000000000" pitchFamily="50" charset="-128"/>
                <a:ea typeface="HGP創英角ﾎﾟｯﾌﾟ体" panose="040B0A00000000000000" pitchFamily="50" charset="-128"/>
              </a:rPr>
              <a:t>月　</a:t>
            </a:r>
            <a:r>
              <a:rPr lang="ja-JP" altLang="en-US" dirty="0">
                <a:latin typeface="HGP創英角ﾎﾟｯﾌﾟ体" panose="040B0A00000000000000" pitchFamily="50" charset="-128"/>
                <a:ea typeface="HGP創英角ﾎﾟｯﾌﾟ体" panose="040B0A00000000000000" pitchFamily="50" charset="-128"/>
              </a:rPr>
              <a:t>大阪府教育庁教職員室</a:t>
            </a:r>
            <a:endParaRPr kumimoji="1" lang="ja-JP" altLang="en-US" dirty="0">
              <a:latin typeface="HGP創英角ﾎﾟｯﾌﾟ体" panose="040B0A00000000000000" pitchFamily="50" charset="-128"/>
              <a:ea typeface="HGP創英角ﾎﾟｯﾌﾟ体" panose="040B0A00000000000000" pitchFamily="50" charset="-128"/>
            </a:endParaRPr>
          </a:p>
        </p:txBody>
      </p:sp>
      <p:pic>
        <p:nvPicPr>
          <p:cNvPr id="5" name="図 5" descr="アイコン&#10;&#10;説明は自動で生成されたものです">
            <a:extLst>
              <a:ext uri="{FF2B5EF4-FFF2-40B4-BE49-F238E27FC236}">
                <a16:creationId xmlns:a16="http://schemas.microsoft.com/office/drawing/2014/main" id="{E2D75582-15BE-2D79-DDE6-40A7DE17C103}"/>
              </a:ext>
            </a:extLst>
          </p:cNvPr>
          <p:cNvPicPr>
            <a:picLocks noChangeAspect="1"/>
          </p:cNvPicPr>
          <p:nvPr/>
        </p:nvPicPr>
        <p:blipFill>
          <a:blip r:embed="rId2"/>
          <a:stretch>
            <a:fillRect/>
          </a:stretch>
        </p:blipFill>
        <p:spPr>
          <a:xfrm>
            <a:off x="995919" y="3428789"/>
            <a:ext cx="850202" cy="837948"/>
          </a:xfrm>
          <a:prstGeom prst="rect">
            <a:avLst/>
          </a:prstGeom>
        </p:spPr>
      </p:pic>
      <p:pic>
        <p:nvPicPr>
          <p:cNvPr id="10" name="図 4" descr="アイコン&#10;&#10;説明は自動で生成されたものです">
            <a:extLst>
              <a:ext uri="{FF2B5EF4-FFF2-40B4-BE49-F238E27FC236}">
                <a16:creationId xmlns:a16="http://schemas.microsoft.com/office/drawing/2014/main" id="{0D342CF6-9744-7FB8-1778-E25732D57B43}"/>
              </a:ext>
            </a:extLst>
          </p:cNvPr>
          <p:cNvPicPr>
            <a:picLocks noChangeAspect="1"/>
          </p:cNvPicPr>
          <p:nvPr/>
        </p:nvPicPr>
        <p:blipFill>
          <a:blip r:embed="rId2"/>
          <a:stretch>
            <a:fillRect/>
          </a:stretch>
        </p:blipFill>
        <p:spPr>
          <a:xfrm>
            <a:off x="7841485" y="1571666"/>
            <a:ext cx="825921" cy="837947"/>
          </a:xfrm>
          <a:prstGeom prst="rect">
            <a:avLst/>
          </a:prstGeom>
        </p:spPr>
      </p:pic>
      <p:pic>
        <p:nvPicPr>
          <p:cNvPr id="11" name="図 5" descr="アイコン&#10;&#10;説明は自動で生成されたものです">
            <a:extLst>
              <a:ext uri="{FF2B5EF4-FFF2-40B4-BE49-F238E27FC236}">
                <a16:creationId xmlns:a16="http://schemas.microsoft.com/office/drawing/2014/main" id="{2B2E74F1-8970-2F73-9F41-084EE74487F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79080" y="3938587"/>
            <a:ext cx="498151" cy="485945"/>
          </a:xfrm>
          <a:prstGeom prst="rect">
            <a:avLst/>
          </a:prstGeom>
        </p:spPr>
      </p:pic>
    </p:spTree>
    <p:extLst>
      <p:ext uri="{BB962C8B-B14F-4D97-AF65-F5344CB8AC3E}">
        <p14:creationId xmlns:p14="http://schemas.microsoft.com/office/powerpoint/2010/main" val="3846494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0166" y="-29059"/>
            <a:ext cx="4273518" cy="770673"/>
          </a:xfrm>
        </p:spPr>
        <p:txBody>
          <a:bodyPr>
            <a:noAutofit/>
          </a:bodyPr>
          <a:lstStyle/>
          <a:p>
            <a:r>
              <a:rPr lang="ja-JP" altLang="en-US" sz="2600" dirty="0">
                <a:latin typeface="HGP創英角ﾎﾟｯﾌﾟ体" panose="040B0A00000000000000" pitchFamily="50" charset="-128"/>
                <a:ea typeface="HGP創英角ﾎﾟｯﾌﾟ体"/>
              </a:rPr>
              <a:t>出産以降</a:t>
            </a:r>
          </a:p>
        </p:txBody>
      </p:sp>
      <p:sp>
        <p:nvSpPr>
          <p:cNvPr id="3" name="コンテンツ プレースホルダー 2"/>
          <p:cNvSpPr>
            <a:spLocks noGrp="1"/>
          </p:cNvSpPr>
          <p:nvPr>
            <p:ph idx="1"/>
          </p:nvPr>
        </p:nvSpPr>
        <p:spPr>
          <a:xfrm>
            <a:off x="135249" y="551039"/>
            <a:ext cx="8543925" cy="5596877"/>
          </a:xfrm>
        </p:spPr>
        <p:txBody>
          <a:bodyPr vert="horz" lIns="91440" tIns="45720" rIns="91440" bIns="45720" rtlCol="0" anchor="t">
            <a:normAutofit/>
          </a:bodyPr>
          <a:lstStyle/>
          <a:p>
            <a:pPr marL="0" indent="0">
              <a:buNone/>
            </a:pPr>
            <a:r>
              <a:rPr lang="ja-JP" altLang="ja-JP" sz="1625" b="1" dirty="0">
                <a:latin typeface="HG丸ｺﾞｼｯｸM-PRO" panose="020F0600000000000000" pitchFamily="50" charset="-128"/>
                <a:ea typeface="HG丸ｺﾞｼｯｸM-PRO" panose="020F0600000000000000" pitchFamily="50" charset="-128"/>
              </a:rPr>
              <a:t>（</a:t>
            </a:r>
            <a:r>
              <a:rPr lang="ja-JP" altLang="en-US" sz="1625" b="1" dirty="0">
                <a:latin typeface="HG丸ｺﾞｼｯｸM-PRO" panose="020F0600000000000000" pitchFamily="50" charset="-128"/>
                <a:ea typeface="HG丸ｺﾞｼｯｸM-PRO" panose="020F0600000000000000" pitchFamily="50" charset="-128"/>
              </a:rPr>
              <a:t>１</a:t>
            </a:r>
            <a:r>
              <a:rPr lang="ja-JP" altLang="ja-JP" sz="1625" b="1" dirty="0">
                <a:latin typeface="HG丸ｺﾞｼｯｸM-PRO" panose="020F0600000000000000" pitchFamily="50" charset="-128"/>
                <a:ea typeface="HG丸ｺﾞｼｯｸM-PRO" panose="020F0600000000000000" pitchFamily="50" charset="-128"/>
              </a:rPr>
              <a:t>）</a:t>
            </a:r>
            <a:r>
              <a:rPr lang="ja-JP" altLang="en-US" sz="1625" b="1" dirty="0">
                <a:latin typeface="HG丸ｺﾞｼｯｸM-PRO" panose="020F0600000000000000" pitchFamily="50" charset="-128"/>
                <a:ea typeface="HG丸ｺﾞｼｯｸM-PRO" panose="020F0600000000000000" pitchFamily="50" charset="-128"/>
              </a:rPr>
              <a:t>育児休業</a:t>
            </a:r>
            <a:endParaRPr lang="en-US" altLang="ja-JP" sz="1625" b="1" dirty="0">
              <a:latin typeface="HG丸ｺﾞｼｯｸM-PRO" panose="020F0600000000000000" pitchFamily="50" charset="-128"/>
              <a:ea typeface="HG丸ｺﾞｼｯｸM-PRO" panose="020F0600000000000000" pitchFamily="50" charset="-128"/>
            </a:endParaRPr>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ja-JP" altLang="ja-JP" sz="853" dirty="0">
              <a:ea typeface="游ゴシック" panose="020B0400000000000000" pitchFamily="34" charset="-128"/>
              <a:cs typeface="Calibri"/>
            </a:endParaRPr>
          </a:p>
        </p:txBody>
      </p:sp>
      <p:graphicFrame>
        <p:nvGraphicFramePr>
          <p:cNvPr id="4" name="表 3"/>
          <p:cNvGraphicFramePr>
            <a:graphicFrameLocks noGrp="1"/>
          </p:cNvGraphicFramePr>
          <p:nvPr>
            <p:extLst>
              <p:ext uri="{D42A27DB-BD31-4B8C-83A1-F6EECF244321}">
                <p14:modId xmlns:p14="http://schemas.microsoft.com/office/powerpoint/2010/main" val="3109086156"/>
              </p:ext>
            </p:extLst>
          </p:nvPr>
        </p:nvGraphicFramePr>
        <p:xfrm>
          <a:off x="333632" y="885363"/>
          <a:ext cx="9366422" cy="5753104"/>
        </p:xfrm>
        <a:graphic>
          <a:graphicData uri="http://schemas.openxmlformats.org/drawingml/2006/table">
            <a:tbl>
              <a:tblPr firstRow="1" bandRow="1">
                <a:tableStyleId>{93296810-A885-4BE3-A3E7-6D5BEEA58F35}</a:tableStyleId>
              </a:tblPr>
              <a:tblGrid>
                <a:gridCol w="3423607">
                  <a:extLst>
                    <a:ext uri="{9D8B030D-6E8A-4147-A177-3AD203B41FA5}">
                      <a16:colId xmlns:a16="http://schemas.microsoft.com/office/drawing/2014/main" val="28924692"/>
                    </a:ext>
                  </a:extLst>
                </a:gridCol>
                <a:gridCol w="5942815">
                  <a:extLst>
                    <a:ext uri="{9D8B030D-6E8A-4147-A177-3AD203B41FA5}">
                      <a16:colId xmlns:a16="http://schemas.microsoft.com/office/drawing/2014/main" val="2349578681"/>
                    </a:ext>
                  </a:extLst>
                </a:gridCol>
              </a:tblGrid>
              <a:tr h="312825">
                <a:tc gridSpan="2">
                  <a:txBody>
                    <a:bodyPr/>
                    <a:lstStyle/>
                    <a:p>
                      <a:pPr algn="l"/>
                      <a:r>
                        <a:rPr kumimoji="1" lang="ja-JP" altLang="en-US" sz="1600" dirty="0">
                          <a:latin typeface="游ゴシック 本文"/>
                        </a:rPr>
                        <a:t>休業制度について</a:t>
                      </a:r>
                      <a:endParaRPr kumimoji="1" lang="ja-JP" altLang="en-US" sz="1600" dirty="0">
                        <a:solidFill>
                          <a:schemeClr val="bg1"/>
                        </a:solidFill>
                        <a:latin typeface="游ゴシック 本文"/>
                      </a:endParaRPr>
                    </a:p>
                  </a:txBody>
                  <a:tcPr marL="74295" marR="74295" marT="37148" marB="37148" anchor="ctr"/>
                </a:tc>
                <a:tc hMerge="1">
                  <a:txBody>
                    <a:bodyPr/>
                    <a:lstStyle/>
                    <a:p>
                      <a:pPr algn="ctr"/>
                      <a:endParaRPr kumimoji="1" lang="ja-JP" altLang="en-US" sz="1600" b="1">
                        <a:solidFill>
                          <a:schemeClr val="tx1"/>
                        </a:solidFill>
                      </a:endParaRPr>
                    </a:p>
                  </a:txBody>
                  <a:tcPr marL="74295" marR="74295" marT="37148" marB="37148" anchor="ctr"/>
                </a:tc>
                <a:extLst>
                  <a:ext uri="{0D108BD9-81ED-4DB2-BD59-A6C34878D82A}">
                    <a16:rowId xmlns:a16="http://schemas.microsoft.com/office/drawing/2014/main" val="4122091588"/>
                  </a:ext>
                </a:extLst>
              </a:tr>
              <a:tr h="4327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a:effectLst/>
                          <a:latin typeface="游ゴシック 本文"/>
                        </a:rPr>
                        <a:t>取得可能期間</a:t>
                      </a:r>
                      <a:endParaRPr kumimoji="1" lang="ja-JP" altLang="en-US" sz="1000" dirty="0">
                        <a:latin typeface="游ゴシック 本文"/>
                      </a:endParaRPr>
                    </a:p>
                  </a:txBody>
                  <a:tcPr marL="74295" marR="74295" marT="37148" marB="3714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游ゴシック 本文"/>
                        </a:rPr>
                        <a:t>子どもが満３歳になるまで</a:t>
                      </a:r>
                      <a:endParaRPr lang="en-US" altLang="ja-JP" sz="1200" dirty="0">
                        <a:latin typeface="游ゴシック 本文"/>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游ゴシック 本文"/>
                        </a:rPr>
                        <a:t>（夫婦同時に取得可能）</a:t>
                      </a:r>
                    </a:p>
                  </a:txBody>
                  <a:tcPr marL="74295" marR="74295" marT="37148" marB="37148" anchor="ctr"/>
                </a:tc>
                <a:extLst>
                  <a:ext uri="{0D108BD9-81ED-4DB2-BD59-A6C34878D82A}">
                    <a16:rowId xmlns:a16="http://schemas.microsoft.com/office/drawing/2014/main" val="1609300196"/>
                  </a:ext>
                </a:extLst>
              </a:tr>
              <a:tr h="3190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a:effectLst/>
                          <a:latin typeface="游ゴシック 本文"/>
                        </a:rPr>
                        <a:t>取得可能回数</a:t>
                      </a:r>
                      <a:endParaRPr kumimoji="1" lang="ja-JP" altLang="en-US" sz="900" dirty="0">
                        <a:latin typeface="游ゴシック 本文"/>
                      </a:endParaRPr>
                    </a:p>
                  </a:txBody>
                  <a:tcPr marL="74295" marR="74295" marT="37148" marB="37148" anchor="ctr"/>
                </a:tc>
                <a:tc>
                  <a:txBody>
                    <a:bodyPr/>
                    <a:lstStyle/>
                    <a:p>
                      <a:pPr marL="0" indent="0">
                        <a:buNone/>
                      </a:pPr>
                      <a:r>
                        <a:rPr lang="ja-JP" altLang="en-US" sz="1100" u="sng" dirty="0">
                          <a:latin typeface="游ゴシック 本文"/>
                        </a:rPr>
                        <a:t>原則２回</a:t>
                      </a:r>
                      <a:endParaRPr lang="en-US" altLang="ja-JP" sz="1100" u="sng" dirty="0">
                        <a:latin typeface="游ゴシック 本文"/>
                      </a:endParaRPr>
                    </a:p>
                    <a:p>
                      <a:pPr marL="0" indent="0">
                        <a:buNone/>
                      </a:pPr>
                      <a:endParaRPr lang="en-US" altLang="ja-JP" sz="1100" u="sng" dirty="0">
                        <a:latin typeface="游ゴシック 本文"/>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游ゴシック 本文"/>
                        </a:rPr>
                        <a:t>※</a:t>
                      </a:r>
                      <a:r>
                        <a:rPr kumimoji="1" lang="ja-JP" altLang="en-US" sz="1100" dirty="0">
                          <a:latin typeface="游ゴシック 本文"/>
                        </a:rPr>
                        <a:t>上記の育児休業とは別に、産後パパ育休（子の出生日から</a:t>
                      </a:r>
                      <a:r>
                        <a:rPr kumimoji="1" lang="en-US" altLang="ja-JP" sz="1100" dirty="0">
                          <a:latin typeface="游ゴシック 本文"/>
                        </a:rPr>
                        <a:t>57</a:t>
                      </a:r>
                      <a:r>
                        <a:rPr kumimoji="1" lang="ja-JP" altLang="en-US" sz="1100" dirty="0">
                          <a:latin typeface="游ゴシック 本文"/>
                        </a:rPr>
                        <a:t>日間以内に取得する育児休業）は、２回まで取得可能</a:t>
                      </a:r>
                    </a:p>
                    <a:p>
                      <a:pPr marL="0" indent="0">
                        <a:buNone/>
                      </a:pPr>
                      <a:endParaRPr lang="en-US" altLang="ja-JP" sz="1100" u="sng" dirty="0">
                        <a:latin typeface="游ゴシック 本文"/>
                      </a:endParaRPr>
                    </a:p>
                    <a:p>
                      <a:pPr marL="0" indent="0">
                        <a:buNone/>
                      </a:pPr>
                      <a:r>
                        <a:rPr lang="ja-JP" altLang="en-US" sz="1100" u="sng" dirty="0">
                          <a:latin typeface="游ゴシック 本文"/>
                        </a:rPr>
                        <a:t>上記の回数を取得したあとでも、</a:t>
                      </a:r>
                      <a:r>
                        <a:rPr lang="ja-JP" altLang="ja-JP" sz="1100" u="sng" dirty="0">
                          <a:latin typeface="游ゴシック 本文"/>
                        </a:rPr>
                        <a:t>特別の事情がある場合（※）</a:t>
                      </a:r>
                      <a:r>
                        <a:rPr lang="ja-JP" altLang="ja-JP" sz="1100" dirty="0">
                          <a:latin typeface="游ゴシック 本文"/>
                        </a:rPr>
                        <a:t>には、</a:t>
                      </a:r>
                      <a:endParaRPr lang="en-US" altLang="ja-JP" sz="1100" dirty="0">
                        <a:latin typeface="游ゴシック 本文"/>
                      </a:endParaRPr>
                    </a:p>
                    <a:p>
                      <a:pPr marL="0" indent="0">
                        <a:buNone/>
                      </a:pPr>
                      <a:r>
                        <a:rPr lang="ja-JP" altLang="ja-JP" sz="1100" dirty="0">
                          <a:latin typeface="游ゴシック 本文"/>
                        </a:rPr>
                        <a:t>同じ子について再度</a:t>
                      </a:r>
                      <a:r>
                        <a:rPr lang="ja-JP" altLang="en-US" sz="1100" dirty="0">
                          <a:latin typeface="游ゴシック 本文"/>
                        </a:rPr>
                        <a:t>取得することができます。</a:t>
                      </a:r>
                      <a:endParaRPr lang="ja-JP" altLang="ja-JP" sz="1100" dirty="0">
                        <a:latin typeface="游ゴシック 本文"/>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latin typeface="游ゴシック 本文"/>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游ゴシック 本文"/>
                        </a:rPr>
                        <a:t>また、</a:t>
                      </a:r>
                      <a:r>
                        <a:rPr lang="en-US" altLang="ja-JP" sz="1100" dirty="0">
                          <a:latin typeface="游ゴシック 本文"/>
                        </a:rPr>
                        <a:t>1</a:t>
                      </a:r>
                      <a:r>
                        <a:rPr lang="ja-JP" altLang="ja-JP" sz="1100" dirty="0">
                          <a:latin typeface="游ゴシック 本文"/>
                        </a:rPr>
                        <a:t>回に限り延長することができます</a:t>
                      </a:r>
                      <a:r>
                        <a:rPr lang="ja-JP" altLang="en-US" sz="1100" dirty="0">
                          <a:latin typeface="游ゴシック 本文"/>
                        </a:rPr>
                        <a:t>が、</a:t>
                      </a:r>
                      <a:r>
                        <a:rPr lang="ja-JP" altLang="ja-JP" sz="1100" u="sng" dirty="0">
                          <a:latin typeface="游ゴシック 本文"/>
                        </a:rPr>
                        <a:t>特別の事情がある場合（※）</a:t>
                      </a:r>
                      <a:r>
                        <a:rPr lang="ja-JP" altLang="ja-JP" sz="1100" dirty="0">
                          <a:latin typeface="游ゴシック 本文"/>
                        </a:rPr>
                        <a:t>には、同じ子について再度</a:t>
                      </a:r>
                      <a:r>
                        <a:rPr lang="ja-JP" altLang="en-US" sz="1100" dirty="0">
                          <a:latin typeface="游ゴシック 本文"/>
                        </a:rPr>
                        <a:t>延長することができます。</a:t>
                      </a:r>
                      <a:endParaRPr lang="en-US" altLang="ja-JP" sz="1100" dirty="0">
                        <a:latin typeface="游ゴシック 本文"/>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dirty="0">
                        <a:latin typeface="游ゴシック 本文"/>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dirty="0">
                          <a:latin typeface="游ゴシック 本文"/>
                        </a:rPr>
                        <a:t>※</a:t>
                      </a:r>
                      <a:r>
                        <a:rPr lang="ja-JP" altLang="en-US" sz="1100" dirty="0">
                          <a:latin typeface="游ゴシック 本文"/>
                        </a:rPr>
                        <a:t>特別の事情とは</a:t>
                      </a:r>
                      <a:endParaRPr lang="en-US" altLang="ja-JP" sz="1100" dirty="0">
                        <a:latin typeface="游ゴシック 本文"/>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游ゴシック 本文"/>
                        </a:rPr>
                        <a:t>　・配偶者が負傷、疾病又は身体上若しくは精神上の障害により申出に係る子　　</a:t>
                      </a:r>
                      <a:endParaRPr lang="en-US" altLang="ja-JP" sz="1100" dirty="0">
                        <a:latin typeface="游ゴシック 本文"/>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游ゴシック 本文"/>
                        </a:rPr>
                        <a:t>　　を養育することが困難な状態になったとき。</a:t>
                      </a:r>
                      <a:endParaRPr lang="en-US" altLang="ja-JP" sz="1100" dirty="0">
                        <a:latin typeface="游ゴシック 本文"/>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游ゴシック 本文"/>
                        </a:rPr>
                        <a:t>　・申出に係る子の親である配偶者が死亡したとき</a:t>
                      </a:r>
                      <a:endParaRPr lang="en-US" altLang="ja-JP" sz="1100" dirty="0">
                        <a:latin typeface="游ゴシック 本文"/>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游ゴシック 本文"/>
                        </a:rPr>
                        <a:t>　・婚姻の解消その他の事情により配偶者が申出に係る子と同居しないことと</a:t>
                      </a:r>
                      <a:endParaRPr lang="en-US" altLang="ja-JP" sz="1100" dirty="0">
                        <a:latin typeface="游ゴシック 本文"/>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游ゴシック 本文"/>
                        </a:rPr>
                        <a:t>　　なったとき</a:t>
                      </a:r>
                      <a:endParaRPr lang="en-US" altLang="ja-JP" sz="1100" dirty="0">
                        <a:latin typeface="游ゴシック 本文"/>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游ゴシック 本文"/>
                        </a:rPr>
                        <a:t>　・保育所等の利用申込を行っているが、当面その実施が行われないこと（保</a:t>
                      </a:r>
                      <a:endParaRPr lang="en-US" altLang="ja-JP" sz="1100" dirty="0">
                        <a:latin typeface="游ゴシック 本文"/>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游ゴシック 本文"/>
                        </a:rPr>
                        <a:t>　　育所等に入所できない）となったとき　等</a:t>
                      </a:r>
                      <a:endParaRPr lang="ja-JP" altLang="ja-JP" sz="1100" dirty="0">
                        <a:latin typeface="游ゴシック 本文"/>
                      </a:endParaRPr>
                    </a:p>
                  </a:txBody>
                  <a:tcPr marL="74295" marR="74295" marT="37148" marB="37148" anchor="ctr"/>
                </a:tc>
                <a:extLst>
                  <a:ext uri="{0D108BD9-81ED-4DB2-BD59-A6C34878D82A}">
                    <a16:rowId xmlns:a16="http://schemas.microsoft.com/office/drawing/2014/main" val="2485837718"/>
                  </a:ext>
                </a:extLst>
              </a:tr>
              <a:tr h="1493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400" u="none" strike="noStrike" kern="1200" noProof="0" dirty="0">
                          <a:effectLst/>
                          <a:latin typeface="游ゴシック 本文"/>
                        </a:rPr>
                        <a:t>請求</a:t>
                      </a:r>
                      <a:r>
                        <a:rPr lang="ja-JP" altLang="en-US" sz="1400" u="none" strike="noStrike" kern="1200" noProof="0" dirty="0">
                          <a:effectLst/>
                          <a:latin typeface="游ゴシック 本文"/>
                        </a:rPr>
                        <a:t>手続</a:t>
                      </a:r>
                      <a:endParaRPr kumimoji="1" lang="ja-JP" altLang="ja-JP" sz="1400" b="0" i="0" u="none" strike="noStrike" kern="1200" noProof="0" dirty="0">
                        <a:effectLst/>
                        <a:latin typeface="游ゴシック 本文"/>
                        <a:ea typeface="游ゴシック"/>
                      </a:endParaRPr>
                    </a:p>
                  </a:txBody>
                  <a:tcPr marL="74295" marR="74295" marT="37148" marB="37148" anchor="ctr"/>
                </a:tc>
                <a:tc>
                  <a:txBody>
                    <a:bodyPr/>
                    <a:lstStyle/>
                    <a:p>
                      <a:pPr lvl="0" algn="l">
                        <a:lnSpc>
                          <a:spcPct val="100000"/>
                        </a:lnSpc>
                        <a:spcBef>
                          <a:spcPts val="0"/>
                        </a:spcBef>
                        <a:spcAft>
                          <a:spcPts val="0"/>
                        </a:spcAft>
                        <a:buNone/>
                      </a:pPr>
                      <a:r>
                        <a:rPr lang="ja-JP" altLang="ja-JP" sz="1100" u="none" strike="noStrike" kern="1200" noProof="0" dirty="0">
                          <a:effectLst/>
                          <a:latin typeface="游ゴシック 本文"/>
                        </a:rPr>
                        <a:t>開始しようとする日の１か月前まで</a:t>
                      </a:r>
                      <a:r>
                        <a:rPr lang="ja-JP" altLang="en-US" sz="1100" u="none" strike="noStrike" kern="1200" noProof="0" dirty="0">
                          <a:effectLst/>
                          <a:latin typeface="游ゴシック 本文"/>
                        </a:rPr>
                        <a:t>（産後パパ育休は２週間前まで）</a:t>
                      </a:r>
                      <a:r>
                        <a:rPr lang="ja-JP" altLang="ja-JP" sz="1100" u="none" strike="noStrike" kern="1200" noProof="0" dirty="0">
                          <a:effectLst/>
                          <a:latin typeface="游ゴシック 本文"/>
                        </a:rPr>
                        <a:t>に、</a:t>
                      </a:r>
                      <a:r>
                        <a:rPr lang="ja-JP" altLang="en-US" sz="1100" u="none" strike="noStrike" kern="1200" noProof="0" dirty="0">
                          <a:effectLst/>
                          <a:latin typeface="游ゴシック 本文"/>
                        </a:rPr>
                        <a:t>校長等</a:t>
                      </a:r>
                      <a:r>
                        <a:rPr lang="ja-JP" altLang="ja-JP" sz="1100" u="none" strike="noStrike" kern="1200" noProof="0" dirty="0">
                          <a:effectLst/>
                          <a:latin typeface="游ゴシック 本文"/>
                        </a:rPr>
                        <a:t>に</a:t>
                      </a:r>
                      <a:r>
                        <a:rPr lang="ja-JP" altLang="en-US" sz="1100" u="none" strike="noStrike" kern="1200" noProof="0" dirty="0">
                          <a:effectLst/>
                          <a:latin typeface="游ゴシック 本文"/>
                        </a:rPr>
                        <a:t>、必要書類（住民票等）を添付して</a:t>
                      </a:r>
                      <a:r>
                        <a:rPr lang="ja-JP" altLang="ja-JP" sz="1100" u="none" strike="noStrike" kern="1200" noProof="0" dirty="0">
                          <a:effectLst/>
                          <a:latin typeface="游ゴシック 本文"/>
                        </a:rPr>
                        <a:t>申請します。 </a:t>
                      </a:r>
                      <a:endParaRPr lang="ja-JP" altLang="en-US" sz="1100" dirty="0">
                        <a:latin typeface="游ゴシック 本文"/>
                      </a:endParaRPr>
                    </a:p>
                    <a:p>
                      <a:pPr lvl="0" algn="l">
                        <a:lnSpc>
                          <a:spcPct val="100000"/>
                        </a:lnSpc>
                        <a:spcBef>
                          <a:spcPts val="0"/>
                        </a:spcBef>
                        <a:spcAft>
                          <a:spcPts val="0"/>
                        </a:spcAft>
                        <a:buNone/>
                      </a:pPr>
                      <a:endParaRPr lang="en-US" altLang="ja-JP" sz="1100" dirty="0">
                        <a:latin typeface="游ゴシック 本文"/>
                      </a:endParaRPr>
                    </a:p>
                    <a:p>
                      <a:pPr lvl="0" algn="l">
                        <a:lnSpc>
                          <a:spcPct val="100000"/>
                        </a:lnSpc>
                        <a:spcBef>
                          <a:spcPts val="0"/>
                        </a:spcBef>
                        <a:spcAft>
                          <a:spcPts val="0"/>
                        </a:spcAft>
                        <a:buNone/>
                      </a:pPr>
                      <a:r>
                        <a:rPr lang="en-US" altLang="ja-JP" sz="1100" dirty="0">
                          <a:latin typeface="游ゴシック 本文"/>
                        </a:rPr>
                        <a:t>【</a:t>
                      </a:r>
                      <a:r>
                        <a:rPr lang="ja-JP" altLang="en-US" sz="1100" dirty="0">
                          <a:latin typeface="游ゴシック 本文"/>
                        </a:rPr>
                        <a:t>男性職員で出生前に申し出る場合</a:t>
                      </a:r>
                      <a:r>
                        <a:rPr lang="en-US" altLang="ja-JP" sz="1100" dirty="0">
                          <a:latin typeface="游ゴシック 本文"/>
                        </a:rPr>
                        <a:t>】</a:t>
                      </a:r>
                    </a:p>
                    <a:p>
                      <a:pPr lvl="0" algn="l">
                        <a:lnSpc>
                          <a:spcPct val="100000"/>
                        </a:lnSpc>
                        <a:spcBef>
                          <a:spcPts val="0"/>
                        </a:spcBef>
                        <a:spcAft>
                          <a:spcPts val="0"/>
                        </a:spcAft>
                        <a:buNone/>
                      </a:pPr>
                      <a:r>
                        <a:rPr lang="ja-JP" altLang="en-US" sz="1100" dirty="0">
                          <a:latin typeface="游ゴシック 本文"/>
                        </a:rPr>
                        <a:t>出産日が確定されていない出生前は、添付書類が準備できず、</a:t>
                      </a:r>
                      <a:r>
                        <a:rPr lang="en-US" altLang="ja-JP" sz="1100" dirty="0">
                          <a:latin typeface="游ゴシック 本文"/>
                        </a:rPr>
                        <a:t>SSC</a:t>
                      </a:r>
                      <a:r>
                        <a:rPr lang="ja-JP" altLang="en-US" sz="1100" dirty="0">
                          <a:latin typeface="游ゴシック 本文"/>
                        </a:rPr>
                        <a:t>から申請することができないので、「様式第１号（承認請求書）」等を使用し、</a:t>
                      </a:r>
                      <a:r>
                        <a:rPr lang="ja-JP" altLang="en-US" sz="1100" u="sng" dirty="0">
                          <a:latin typeface="游ゴシック 本文"/>
                        </a:rPr>
                        <a:t>暫定的に</a:t>
                      </a:r>
                      <a:r>
                        <a:rPr lang="ja-JP" altLang="en-US" sz="1100" dirty="0">
                          <a:latin typeface="游ゴシック 本文"/>
                        </a:rPr>
                        <a:t>校長等へ申し出てください。</a:t>
                      </a:r>
                      <a:endParaRPr lang="en-US" altLang="ja-JP" sz="1100" dirty="0">
                        <a:latin typeface="游ゴシック 本文"/>
                      </a:endParaRPr>
                    </a:p>
                    <a:p>
                      <a:pPr lvl="0" algn="l">
                        <a:lnSpc>
                          <a:spcPct val="100000"/>
                        </a:lnSpc>
                        <a:spcBef>
                          <a:spcPts val="0"/>
                        </a:spcBef>
                        <a:spcAft>
                          <a:spcPts val="0"/>
                        </a:spcAft>
                        <a:buNone/>
                      </a:pPr>
                      <a:r>
                        <a:rPr lang="ja-JP" altLang="en-US" sz="1100" u="sng" dirty="0">
                          <a:latin typeface="游ゴシック 本文"/>
                        </a:rPr>
                        <a:t>（この申し出をもって、申し出た内容どおりに育児休業が承認されるものではありません）</a:t>
                      </a:r>
                      <a:endParaRPr lang="en-US" altLang="ja-JP" sz="1100" u="sng" dirty="0">
                        <a:latin typeface="游ゴシック 本文"/>
                      </a:endParaRPr>
                    </a:p>
                    <a:p>
                      <a:pPr lvl="0" algn="l">
                        <a:lnSpc>
                          <a:spcPct val="100000"/>
                        </a:lnSpc>
                        <a:spcBef>
                          <a:spcPts val="0"/>
                        </a:spcBef>
                        <a:spcAft>
                          <a:spcPts val="0"/>
                        </a:spcAft>
                        <a:buNone/>
                      </a:pPr>
                      <a:r>
                        <a:rPr lang="ja-JP" altLang="en-US" sz="1100" dirty="0">
                          <a:latin typeface="游ゴシック 本文"/>
                        </a:rPr>
                        <a:t>出生後、必要書類（住民票等）を添付して正式に申請する必要があるので、ご注意ください。</a:t>
                      </a:r>
                      <a:endParaRPr lang="en-US" altLang="ja-JP" sz="1100" dirty="0">
                        <a:latin typeface="游ゴシック 本文"/>
                      </a:endParaRPr>
                    </a:p>
                    <a:p>
                      <a:pPr lvl="0" algn="l">
                        <a:lnSpc>
                          <a:spcPct val="100000"/>
                        </a:lnSpc>
                        <a:spcBef>
                          <a:spcPts val="0"/>
                        </a:spcBef>
                        <a:spcAft>
                          <a:spcPts val="0"/>
                        </a:spcAft>
                        <a:buNone/>
                      </a:pPr>
                      <a:r>
                        <a:rPr lang="ja-JP" altLang="en-US" sz="1100" dirty="0">
                          <a:latin typeface="游ゴシック 本文"/>
                        </a:rPr>
                        <a:t>また、承認にあたっては、出生された時間や根拠書類等の提出により、出生日当日から取得する事は難しい場合がありますので、予めご留意ください。</a:t>
                      </a:r>
                      <a:endParaRPr lang="en-US" altLang="ja-JP" sz="1100" dirty="0">
                        <a:latin typeface="游ゴシック 本文"/>
                      </a:endParaRPr>
                    </a:p>
                  </a:txBody>
                  <a:tcPr marL="74295" marR="74295" marT="37148" marB="37148" anchor="ctr"/>
                </a:tc>
                <a:extLst>
                  <a:ext uri="{0D108BD9-81ED-4DB2-BD59-A6C34878D82A}">
                    <a16:rowId xmlns:a16="http://schemas.microsoft.com/office/drawing/2014/main" val="1029435866"/>
                  </a:ext>
                </a:extLst>
              </a:tr>
            </a:tbl>
          </a:graphicData>
        </a:graphic>
      </p:graphicFrame>
      <p:pic>
        <p:nvPicPr>
          <p:cNvPr id="7" name="図 7" descr="時計 が含まれている画像&#10;&#10;説明は自動で生成されたものです">
            <a:extLst>
              <a:ext uri="{FF2B5EF4-FFF2-40B4-BE49-F238E27FC236}">
                <a16:creationId xmlns:a16="http://schemas.microsoft.com/office/drawing/2014/main" id="{946A2995-2C2C-0624-513A-8F0765CDD2D5}"/>
              </a:ext>
            </a:extLst>
          </p:cNvPr>
          <p:cNvPicPr>
            <a:picLocks noChangeAspect="1"/>
          </p:cNvPicPr>
          <p:nvPr/>
        </p:nvPicPr>
        <p:blipFill>
          <a:blip r:embed="rId2"/>
          <a:stretch>
            <a:fillRect/>
          </a:stretch>
        </p:blipFill>
        <p:spPr>
          <a:xfrm>
            <a:off x="8274260" y="47069"/>
            <a:ext cx="1345063" cy="1232434"/>
          </a:xfrm>
          <a:prstGeom prst="rect">
            <a:avLst/>
          </a:prstGeom>
        </p:spPr>
      </p:pic>
      <p:sp>
        <p:nvSpPr>
          <p:cNvPr id="5" name="スライド番号プレースホルダー 4"/>
          <p:cNvSpPr>
            <a:spLocks noGrp="1"/>
          </p:cNvSpPr>
          <p:nvPr>
            <p:ph type="sldNum" sz="quarter" idx="12"/>
          </p:nvPr>
        </p:nvSpPr>
        <p:spPr>
          <a:xfrm>
            <a:off x="6996113" y="6545451"/>
            <a:ext cx="2228850" cy="365125"/>
          </a:xfrm>
        </p:spPr>
        <p:txBody>
          <a:bodyPr/>
          <a:lstStyle/>
          <a:p>
            <a:fld id="{C425E45F-7766-4A39-A607-8DA631FA0E04}" type="slidenum">
              <a:rPr kumimoji="1" lang="ja-JP" altLang="en-US" smtClean="0"/>
              <a:t>9</a:t>
            </a:fld>
            <a:endParaRPr kumimoji="1" lang="ja-JP" altLang="en-US" dirty="0"/>
          </a:p>
        </p:txBody>
      </p:sp>
    </p:spTree>
    <p:extLst>
      <p:ext uri="{BB962C8B-B14F-4D97-AF65-F5344CB8AC3E}">
        <p14:creationId xmlns:p14="http://schemas.microsoft.com/office/powerpoint/2010/main" val="1510708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6" descr="アイコン&#10;&#10;説明は自動で生成されたものです">
            <a:extLst>
              <a:ext uri="{FF2B5EF4-FFF2-40B4-BE49-F238E27FC236}">
                <a16:creationId xmlns:a16="http://schemas.microsoft.com/office/drawing/2014/main" id="{DF19BB03-E7EA-4201-C9D8-4BCBC40468A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140000">
            <a:off x="4679168" y="176266"/>
            <a:ext cx="986719" cy="1022200"/>
          </a:xfrm>
          <a:prstGeom prst="rect">
            <a:avLst/>
          </a:prstGeom>
        </p:spPr>
      </p:pic>
      <p:sp>
        <p:nvSpPr>
          <p:cNvPr id="2" name="タイトル 1"/>
          <p:cNvSpPr>
            <a:spLocks noGrp="1"/>
          </p:cNvSpPr>
          <p:nvPr>
            <p:ph type="title"/>
          </p:nvPr>
        </p:nvSpPr>
        <p:spPr>
          <a:xfrm>
            <a:off x="524948" y="277949"/>
            <a:ext cx="3933607" cy="770673"/>
          </a:xfrm>
        </p:spPr>
        <p:txBody>
          <a:bodyPr>
            <a:normAutofit/>
          </a:bodyPr>
          <a:lstStyle/>
          <a:p>
            <a:r>
              <a:rPr lang="ja-JP" altLang="en-US" sz="2600" dirty="0">
                <a:latin typeface="HGP創英角ﾎﾟｯﾌﾟ体" panose="040B0A00000000000000" pitchFamily="50" charset="-128"/>
                <a:ea typeface="HGP創英角ﾎﾟｯﾌﾟ体"/>
              </a:rPr>
              <a:t>出産以降</a:t>
            </a:r>
            <a:endParaRPr lang="ja-JP" altLang="en-US" sz="2600" dirty="0">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524949" y="912695"/>
            <a:ext cx="8648500" cy="5596877"/>
          </a:xfrm>
        </p:spPr>
        <p:txBody>
          <a:bodyPr>
            <a:normAutofit/>
          </a:bodyPr>
          <a:lstStyle/>
          <a:p>
            <a:pPr marL="0" indent="0">
              <a:buNone/>
            </a:pPr>
            <a:r>
              <a:rPr lang="ja-JP" altLang="ja-JP" sz="1625" b="1" dirty="0">
                <a:latin typeface="HG丸ｺﾞｼｯｸM-PRO" panose="020F0600000000000000" pitchFamily="50" charset="-128"/>
                <a:ea typeface="HG丸ｺﾞｼｯｸM-PRO" panose="020F0600000000000000" pitchFamily="50" charset="-128"/>
              </a:rPr>
              <a:t>（</a:t>
            </a:r>
            <a:r>
              <a:rPr lang="ja-JP" altLang="en-US" sz="1625" b="1" dirty="0">
                <a:latin typeface="HG丸ｺﾞｼｯｸM-PRO" panose="020F0600000000000000" pitchFamily="50" charset="-128"/>
                <a:ea typeface="HG丸ｺﾞｼｯｸM-PRO" panose="020F0600000000000000" pitchFamily="50" charset="-128"/>
              </a:rPr>
              <a:t>１</a:t>
            </a:r>
            <a:r>
              <a:rPr lang="ja-JP" altLang="ja-JP" sz="1625" b="1" dirty="0">
                <a:latin typeface="HG丸ｺﾞｼｯｸM-PRO" panose="020F0600000000000000" pitchFamily="50" charset="-128"/>
                <a:ea typeface="HG丸ｺﾞｼｯｸM-PRO" panose="020F0600000000000000" pitchFamily="50" charset="-128"/>
              </a:rPr>
              <a:t>）</a:t>
            </a:r>
            <a:r>
              <a:rPr lang="ja-JP" altLang="en-US" sz="1625" b="1" dirty="0">
                <a:latin typeface="HG丸ｺﾞｼｯｸM-PRO" panose="020F0600000000000000" pitchFamily="50" charset="-128"/>
                <a:ea typeface="HG丸ｺﾞｼｯｸM-PRO" panose="020F0600000000000000" pitchFamily="50" charset="-128"/>
              </a:rPr>
              <a:t>育児休業</a:t>
            </a:r>
            <a:endParaRPr lang="en-US" altLang="ja-JP" sz="1625" b="1" dirty="0">
              <a:latin typeface="HG丸ｺﾞｼｯｸM-PRO" panose="020F0600000000000000" pitchFamily="50" charset="-128"/>
              <a:ea typeface="HG丸ｺﾞｼｯｸM-PRO" panose="020F0600000000000000" pitchFamily="50" charset="-128"/>
            </a:endParaRPr>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ja-JP" altLang="ja-JP" sz="853" dirty="0"/>
          </a:p>
        </p:txBody>
      </p:sp>
      <p:graphicFrame>
        <p:nvGraphicFramePr>
          <p:cNvPr id="4" name="表 3"/>
          <p:cNvGraphicFramePr>
            <a:graphicFrameLocks noGrp="1"/>
          </p:cNvGraphicFramePr>
          <p:nvPr>
            <p:extLst>
              <p:ext uri="{D42A27DB-BD31-4B8C-83A1-F6EECF244321}">
                <p14:modId xmlns:p14="http://schemas.microsoft.com/office/powerpoint/2010/main" val="4185739984"/>
              </p:ext>
            </p:extLst>
          </p:nvPr>
        </p:nvGraphicFramePr>
        <p:xfrm>
          <a:off x="598640" y="1259905"/>
          <a:ext cx="8679384" cy="5378861"/>
        </p:xfrm>
        <a:graphic>
          <a:graphicData uri="http://schemas.openxmlformats.org/drawingml/2006/table">
            <a:tbl>
              <a:tblPr firstRow="1" bandRow="1">
                <a:tableStyleId>{93296810-A885-4BE3-A3E7-6D5BEEA58F35}</a:tableStyleId>
              </a:tblPr>
              <a:tblGrid>
                <a:gridCol w="1561713">
                  <a:extLst>
                    <a:ext uri="{9D8B030D-6E8A-4147-A177-3AD203B41FA5}">
                      <a16:colId xmlns:a16="http://schemas.microsoft.com/office/drawing/2014/main" val="28924692"/>
                    </a:ext>
                  </a:extLst>
                </a:gridCol>
                <a:gridCol w="4472459">
                  <a:extLst>
                    <a:ext uri="{9D8B030D-6E8A-4147-A177-3AD203B41FA5}">
                      <a16:colId xmlns:a16="http://schemas.microsoft.com/office/drawing/2014/main" val="2349578681"/>
                    </a:ext>
                  </a:extLst>
                </a:gridCol>
                <a:gridCol w="2645212">
                  <a:extLst>
                    <a:ext uri="{9D8B030D-6E8A-4147-A177-3AD203B41FA5}">
                      <a16:colId xmlns:a16="http://schemas.microsoft.com/office/drawing/2014/main" val="4171947002"/>
                    </a:ext>
                  </a:extLst>
                </a:gridCol>
              </a:tblGrid>
              <a:tr h="510183">
                <a:tc gridSpan="3">
                  <a:txBody>
                    <a:bodyPr/>
                    <a:lstStyle/>
                    <a:p>
                      <a:pPr algn="l"/>
                      <a:r>
                        <a:rPr kumimoji="1" lang="ja-JP" altLang="en-US" sz="1600" dirty="0">
                          <a:solidFill>
                            <a:schemeClr val="tx1"/>
                          </a:solidFill>
                        </a:rPr>
                        <a:t>給与等について</a:t>
                      </a:r>
                    </a:p>
                  </a:txBody>
                  <a:tcPr marL="74295" marR="74295" marT="37148" marB="37148" anchor="ctr"/>
                </a:tc>
                <a:tc hMerge="1">
                  <a:txBody>
                    <a:bodyPr/>
                    <a:lstStyle/>
                    <a:p>
                      <a:pPr algn="ctr"/>
                      <a:endParaRPr kumimoji="1" lang="ja-JP" altLang="en-US" sz="1600" b="1">
                        <a:solidFill>
                          <a:schemeClr val="tx1"/>
                        </a:solidFill>
                      </a:endParaRPr>
                    </a:p>
                  </a:txBody>
                  <a:tcPr marL="74295" marR="74295" marT="37148" marB="37148" anchor="ctr"/>
                </a:tc>
                <a:tc hMerge="1">
                  <a:txBody>
                    <a:bodyPr/>
                    <a:lstStyle/>
                    <a:p>
                      <a:endParaRPr kumimoji="1" lang="ja-JP" altLang="en-US"/>
                    </a:p>
                  </a:txBody>
                  <a:tcPr/>
                </a:tc>
                <a:extLst>
                  <a:ext uri="{0D108BD9-81ED-4DB2-BD59-A6C34878D82A}">
                    <a16:rowId xmlns:a16="http://schemas.microsoft.com/office/drawing/2014/main" val="4122091588"/>
                  </a:ext>
                </a:extLst>
              </a:tr>
              <a:tr h="13024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給料</a:t>
                      </a:r>
                      <a:endParaRPr kumimoji="1" lang="ja-JP" altLang="en-US" sz="1400" b="1" dirty="0">
                        <a:solidFill>
                          <a:schemeClr val="tx1"/>
                        </a:solidFill>
                      </a:endParaRPr>
                    </a:p>
                  </a:txBody>
                  <a:tcPr marL="74295" marR="74295" marT="37148" marB="37148" anchor="ct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300" b="0" i="0" u="none" strike="noStrike" kern="1200" cap="none" spc="0" normalizeH="0" baseline="0" noProof="0" dirty="0">
                          <a:ln>
                            <a:noFill/>
                          </a:ln>
                          <a:solidFill>
                            <a:schemeClr val="tx1"/>
                          </a:solidFill>
                          <a:effectLst/>
                          <a:uLnTx/>
                          <a:uFillTx/>
                          <a:latin typeface="+mn-lt"/>
                          <a:ea typeface="+mn-ea"/>
                          <a:cs typeface="+mn-cs"/>
                        </a:rPr>
                        <a:t>育児休業期間中は、給料は支給されません</a:t>
                      </a:r>
                      <a:r>
                        <a:rPr kumimoji="1" lang="ja-JP" altLang="en-US" sz="1300" b="0" i="0" u="none" strike="noStrike" kern="1200" cap="none" spc="0" normalizeH="0" baseline="0" noProof="0" dirty="0">
                          <a:ln>
                            <a:noFill/>
                          </a:ln>
                          <a:solidFill>
                            <a:schemeClr val="tx1"/>
                          </a:solidFill>
                          <a:effectLst/>
                          <a:uLnTx/>
                          <a:uFillTx/>
                          <a:latin typeface="+mn-lt"/>
                          <a:ea typeface="+mn-ea"/>
                          <a:cs typeface="+mn-cs"/>
                        </a:rPr>
                        <a:t>が、</a:t>
                      </a:r>
                      <a:r>
                        <a:rPr kumimoji="1" lang="ja-JP" altLang="ja-JP" sz="1300" b="0" i="0" u="none" strike="noStrike" kern="1200" cap="none" spc="0" normalizeH="0" baseline="0" noProof="0" dirty="0">
                          <a:ln>
                            <a:noFill/>
                          </a:ln>
                          <a:solidFill>
                            <a:schemeClr val="tx1"/>
                          </a:solidFill>
                          <a:effectLst/>
                          <a:uLnTx/>
                          <a:uFillTx/>
                          <a:latin typeface="+mn-lt"/>
                          <a:ea typeface="+mn-ea"/>
                          <a:cs typeface="+mn-cs"/>
                        </a:rPr>
                        <a:t>満１歳</a:t>
                      </a:r>
                      <a:r>
                        <a:rPr kumimoji="1" lang="ja-JP" altLang="en-US" sz="1300" b="0" i="0" u="none" strike="noStrike" kern="1200" cap="none" spc="0" normalizeH="0" baseline="0" noProof="0" dirty="0">
                          <a:ln>
                            <a:noFill/>
                          </a:ln>
                          <a:solidFill>
                            <a:schemeClr val="tx1"/>
                          </a:solidFill>
                          <a:effectLst/>
                          <a:uLnTx/>
                          <a:uFillTx/>
                          <a:latin typeface="+mn-lt"/>
                          <a:ea typeface="+mn-ea"/>
                          <a:cs typeface="+mn-cs"/>
                        </a:rPr>
                        <a:t>に達する</a:t>
                      </a:r>
                      <a:r>
                        <a:rPr kumimoji="1" lang="ja-JP" altLang="ja-JP" sz="1300" b="0" i="0" u="none" strike="noStrike" kern="1200" cap="none" spc="0" normalizeH="0" baseline="0" noProof="0" dirty="0">
                          <a:ln>
                            <a:noFill/>
                          </a:ln>
                          <a:solidFill>
                            <a:schemeClr val="tx1"/>
                          </a:solidFill>
                          <a:effectLst/>
                          <a:uLnTx/>
                          <a:uFillTx/>
                          <a:latin typeface="+mn-lt"/>
                          <a:ea typeface="+mn-ea"/>
                          <a:cs typeface="+mn-cs"/>
                        </a:rPr>
                        <a:t>までは共済組合から育児休業手当金</a:t>
                      </a:r>
                      <a:r>
                        <a:rPr kumimoji="1" lang="en-US" altLang="ja-JP" sz="1300" b="0" i="0" u="none" strike="noStrike" kern="1200" cap="none" spc="0" normalizeH="0" baseline="0" noProof="0" dirty="0">
                          <a:ln>
                            <a:noFill/>
                          </a:ln>
                          <a:solidFill>
                            <a:schemeClr val="tx1"/>
                          </a:solidFill>
                          <a:effectLst/>
                          <a:uLnTx/>
                          <a:uFillTx/>
                          <a:latin typeface="+mn-lt"/>
                          <a:ea typeface="+mn-ea"/>
                          <a:cs typeface="+mn-cs"/>
                        </a:rPr>
                        <a:t>※</a:t>
                      </a:r>
                      <a:r>
                        <a:rPr kumimoji="1" lang="ja-JP" altLang="ja-JP" sz="1300" b="0" i="0" u="none" strike="noStrike" kern="1200" cap="none" spc="0" normalizeH="0" baseline="0" noProof="0" dirty="0">
                          <a:ln>
                            <a:noFill/>
                          </a:ln>
                          <a:solidFill>
                            <a:schemeClr val="tx1"/>
                          </a:solidFill>
                          <a:effectLst/>
                          <a:uLnTx/>
                          <a:uFillTx/>
                          <a:latin typeface="+mn-lt"/>
                          <a:ea typeface="+mn-ea"/>
                          <a:cs typeface="+mn-cs"/>
                        </a:rPr>
                        <a:t>（非課税）が支給されます。</a:t>
                      </a:r>
                      <a:endParaRPr kumimoji="1" lang="en-US" altLang="ja-JP" sz="13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300" b="0" i="0" u="none" strike="noStrike" kern="1200" cap="none" spc="0" normalizeH="0" baseline="0" noProof="0" dirty="0">
                          <a:ln>
                            <a:noFill/>
                          </a:ln>
                          <a:solidFill>
                            <a:schemeClr val="tx1"/>
                          </a:solidFill>
                          <a:effectLst/>
                          <a:uLnTx/>
                          <a:uFillTx/>
                          <a:latin typeface="+mn-lt"/>
                          <a:ea typeface="+mn-ea"/>
                          <a:cs typeface="+mn-cs"/>
                        </a:rPr>
                        <a:t>なお</a:t>
                      </a:r>
                      <a:r>
                        <a:rPr kumimoji="1" lang="ja-JP" altLang="en-US" sz="1300" b="0" i="0" u="none" strike="noStrike" kern="1200" cap="none" spc="0" normalizeH="0" baseline="0" noProof="0" dirty="0">
                          <a:ln>
                            <a:noFill/>
                          </a:ln>
                          <a:solidFill>
                            <a:schemeClr val="tx1"/>
                          </a:solidFill>
                          <a:effectLst/>
                          <a:uLnTx/>
                          <a:uFillTx/>
                          <a:latin typeface="+mn-lt"/>
                          <a:ea typeface="+mn-ea"/>
                          <a:cs typeface="+mn-cs"/>
                        </a:rPr>
                        <a:t>、</a:t>
                      </a:r>
                      <a:r>
                        <a:rPr kumimoji="1" lang="ja-JP" altLang="ja-JP" sz="1300" b="0" i="0" u="none" strike="noStrike" kern="1200" cap="none" spc="0" normalizeH="0" baseline="0" noProof="0" dirty="0">
                          <a:ln>
                            <a:noFill/>
                          </a:ln>
                          <a:solidFill>
                            <a:schemeClr val="tx1"/>
                          </a:solidFill>
                          <a:effectLst/>
                          <a:uLnTx/>
                          <a:uFillTx/>
                          <a:latin typeface="+mn-lt"/>
                          <a:ea typeface="+mn-ea"/>
                          <a:cs typeface="+mn-cs"/>
                        </a:rPr>
                        <a:t>要件に該当する場合は、</a:t>
                      </a:r>
                      <a:r>
                        <a:rPr kumimoji="1" lang="ja-JP" altLang="en-US" sz="1300" b="0" i="0" u="none" strike="noStrike" kern="1200" cap="none" spc="0" normalizeH="0" baseline="0" noProof="0" dirty="0">
                          <a:ln>
                            <a:noFill/>
                          </a:ln>
                          <a:solidFill>
                            <a:schemeClr val="tx1"/>
                          </a:solidFill>
                          <a:effectLst/>
                          <a:uLnTx/>
                          <a:uFillTx/>
                          <a:latin typeface="+mn-lt"/>
                          <a:ea typeface="+mn-ea"/>
                          <a:cs typeface="+mn-cs"/>
                        </a:rPr>
                        <a:t>育児休業手当金が</a:t>
                      </a:r>
                      <a:r>
                        <a:rPr kumimoji="1" lang="ja-JP" altLang="ja-JP" sz="1300" b="0" i="0" u="none" strike="noStrike" kern="1200" cap="none" spc="0" normalizeH="0" baseline="0" noProof="0" dirty="0">
                          <a:ln>
                            <a:noFill/>
                          </a:ln>
                          <a:solidFill>
                            <a:schemeClr val="tx1"/>
                          </a:solidFill>
                          <a:effectLst/>
                          <a:uLnTx/>
                          <a:uFillTx/>
                          <a:latin typeface="+mn-lt"/>
                          <a:ea typeface="+mn-ea"/>
                          <a:cs typeface="+mn-cs"/>
                        </a:rPr>
                        <a:t>２歳に達するまで支給されます。</a:t>
                      </a:r>
                      <a:endParaRPr kumimoji="1" lang="en-US" altLang="ja-JP" sz="13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　</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休業開始日から</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180</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日目まで：標準報酬日額の</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67/100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　　</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181</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日目から原則満</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1</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歳まで  ：標準報酬日額の</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50/100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子の出生後の一定期間に、組合員とその配偶者の両方が（配偶者が就労していない場合等は組合員が）</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14</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日以上の育児休業等を取得する場合、育児休業手当金に上乗せするかたちで共済組合から育児休業支援手当金</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a:t>
                      </a:r>
                      <a:r>
                        <a:rPr kumimoji="1" lang="ja-JP" altLang="ja-JP" sz="1200" b="0" i="0" u="none" strike="noStrike" kern="1200" cap="none" spc="0" normalizeH="0" baseline="0" noProof="0" dirty="0">
                          <a:ln>
                            <a:noFill/>
                          </a:ln>
                          <a:solidFill>
                            <a:schemeClr val="tx1"/>
                          </a:solidFill>
                          <a:effectLst/>
                          <a:uLnTx/>
                          <a:uFillTx/>
                          <a:latin typeface="+mn-lt"/>
                          <a:ea typeface="+mn-ea"/>
                          <a:cs typeface="+mn-cs"/>
                        </a:rPr>
                        <a:t>（非課税）</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が</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28</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日を限度に支給されます。</a:t>
                      </a: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　 </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休業開始日から </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28</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日目まで：標準報酬日額の</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13/100</a:t>
                      </a:r>
                    </a:p>
                  </a:txBody>
                  <a:tcPr marL="74295" marR="74295" marT="37148" marB="37148" anchor="ctr"/>
                </a:tc>
                <a:tc hMerge="1">
                  <a:txBody>
                    <a:bodyPr/>
                    <a:lstStyle/>
                    <a:p>
                      <a:endParaRPr kumimoji="1" lang="ja-JP" altLang="en-US"/>
                    </a:p>
                  </a:txBody>
                  <a:tcPr/>
                </a:tc>
                <a:extLst>
                  <a:ext uri="{0D108BD9-81ED-4DB2-BD59-A6C34878D82A}">
                    <a16:rowId xmlns:a16="http://schemas.microsoft.com/office/drawing/2014/main" val="1609300196"/>
                  </a:ext>
                </a:extLst>
              </a:tr>
              <a:tr h="951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期末手当</a:t>
                      </a:r>
                      <a:endParaRPr kumimoji="1" lang="ja-JP" altLang="en-US" sz="1400" b="1" dirty="0">
                        <a:solidFill>
                          <a:schemeClr val="tx1"/>
                        </a:solidFill>
                      </a:endParaRPr>
                    </a:p>
                  </a:txBody>
                  <a:tcPr marL="74295" marR="74295" marT="37148" marB="37148" anchor="ctr"/>
                </a:tc>
                <a:tc>
                  <a:txBody>
                    <a:bodyPr/>
                    <a:lstStyle/>
                    <a:p>
                      <a:pPr marL="0" indent="0">
                        <a:buNone/>
                      </a:pPr>
                      <a:r>
                        <a:rPr lang="ja-JP" altLang="ja-JP" sz="1300" dirty="0">
                          <a:solidFill>
                            <a:schemeClr val="tx1"/>
                          </a:solidFill>
                        </a:rPr>
                        <a:t>基準日に育児休業であっても、基準日以前６月以</a:t>
                      </a:r>
                      <a:r>
                        <a:rPr lang="ja-JP" altLang="en-US" sz="1300" dirty="0">
                          <a:solidFill>
                            <a:schemeClr val="tx1"/>
                          </a:solidFill>
                        </a:rPr>
                        <a:t>内</a:t>
                      </a:r>
                      <a:r>
                        <a:rPr lang="ja-JP" altLang="ja-JP" sz="1300" dirty="0">
                          <a:solidFill>
                            <a:schemeClr val="tx1"/>
                          </a:solidFill>
                        </a:rPr>
                        <a:t>の期間において勤務実績があれば支給されます。</a:t>
                      </a:r>
                      <a:endParaRPr lang="en-US" altLang="ja-JP" sz="1300" dirty="0">
                        <a:solidFill>
                          <a:schemeClr val="tx1"/>
                        </a:solidFill>
                      </a:endParaRPr>
                    </a:p>
                    <a:p>
                      <a:pPr marL="0" indent="0">
                        <a:buNone/>
                      </a:pPr>
                      <a:r>
                        <a:rPr lang="ja-JP" altLang="ja-JP" sz="1300" dirty="0">
                          <a:solidFill>
                            <a:schemeClr val="tx1"/>
                          </a:solidFill>
                        </a:rPr>
                        <a:t>なお</a:t>
                      </a:r>
                      <a:r>
                        <a:rPr lang="ja-JP" altLang="en-US" sz="1300" dirty="0">
                          <a:solidFill>
                            <a:schemeClr val="tx1"/>
                          </a:solidFill>
                        </a:rPr>
                        <a:t>、</a:t>
                      </a:r>
                      <a:r>
                        <a:rPr lang="ja-JP" altLang="ja-JP" sz="1300" dirty="0">
                          <a:solidFill>
                            <a:schemeClr val="tx1"/>
                          </a:solidFill>
                        </a:rPr>
                        <a:t>育児休業期間の１／２の期間は在職期間から除算</a:t>
                      </a:r>
                      <a:r>
                        <a:rPr lang="en-US" altLang="ja-JP" sz="1300" dirty="0">
                          <a:solidFill>
                            <a:schemeClr val="tx1"/>
                          </a:solidFill>
                        </a:rPr>
                        <a:t>※</a:t>
                      </a:r>
                      <a:r>
                        <a:rPr lang="ja-JP" altLang="ja-JP" sz="1300" dirty="0">
                          <a:solidFill>
                            <a:schemeClr val="tx1"/>
                          </a:solidFill>
                        </a:rPr>
                        <a:t>されます。 </a:t>
                      </a:r>
                    </a:p>
                  </a:txBody>
                  <a:tcPr marL="74295" marR="74295" marT="37148" marB="37148"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b="0" i="0" u="none" strike="noStrike" kern="1200" cap="none" spc="0" normalizeH="0" baseline="0" noProof="0" dirty="0">
                          <a:ln>
                            <a:noFill/>
                          </a:ln>
                          <a:solidFill>
                            <a:schemeClr val="tx1"/>
                          </a:solidFill>
                          <a:effectLst/>
                          <a:uLnTx/>
                          <a:uFillTx/>
                          <a:latin typeface="+mn-lt"/>
                          <a:ea typeface="+mn-ea"/>
                          <a:cs typeface="+mn-cs"/>
                        </a:rPr>
                        <a:t>※</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短期の休業を取得しやすくする趣旨から、子の出生日から</a:t>
                      </a:r>
                      <a:r>
                        <a:rPr kumimoji="1" lang="en-US" altLang="ja-JP" sz="1200" b="1" i="0" u="sng" strike="noStrike" kern="1200" cap="none" spc="0" normalizeH="0" baseline="0" noProof="0" dirty="0">
                          <a:ln>
                            <a:noFill/>
                          </a:ln>
                          <a:solidFill>
                            <a:schemeClr val="tx1"/>
                          </a:solidFill>
                          <a:effectLst/>
                          <a:uLnTx/>
                          <a:uFillTx/>
                          <a:latin typeface="+mn-lt"/>
                          <a:ea typeface="+mn-ea"/>
                          <a:cs typeface="+mn-cs"/>
                        </a:rPr>
                        <a:t>57</a:t>
                      </a:r>
                      <a:r>
                        <a:rPr kumimoji="1" lang="ja-JP" altLang="en-US" sz="1200" b="1" i="0" u="sng" strike="noStrike" kern="1200" cap="none" spc="0" normalizeH="0" baseline="0" noProof="0" dirty="0">
                          <a:ln>
                            <a:noFill/>
                          </a:ln>
                          <a:solidFill>
                            <a:schemeClr val="tx1"/>
                          </a:solidFill>
                          <a:effectLst/>
                          <a:uLnTx/>
                          <a:uFillTx/>
                          <a:latin typeface="+mn-lt"/>
                          <a:ea typeface="+mn-ea"/>
                          <a:cs typeface="+mn-cs"/>
                        </a:rPr>
                        <a:t>日以内にする育児休業</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と</a:t>
                      </a:r>
                      <a:r>
                        <a:rPr kumimoji="1" lang="ja-JP" altLang="en-US" sz="1200" b="1" i="0" u="sng" strike="noStrike" kern="1200" cap="none" spc="0" normalizeH="0" baseline="0" noProof="0" dirty="0">
                          <a:ln>
                            <a:noFill/>
                          </a:ln>
                          <a:solidFill>
                            <a:schemeClr val="tx1"/>
                          </a:solidFill>
                          <a:effectLst/>
                          <a:uLnTx/>
                          <a:uFillTx/>
                          <a:latin typeface="+mn-lt"/>
                          <a:ea typeface="+mn-ea"/>
                          <a:cs typeface="+mn-cs"/>
                        </a:rPr>
                        <a:t>それ以外の期間にする育児休業</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のそれぞれについて、承認を受けた</a:t>
                      </a:r>
                      <a:r>
                        <a:rPr kumimoji="1" lang="ja-JP" altLang="en-US" sz="1200" b="1" i="0" u="sng" strike="noStrike" kern="1200" cap="none" spc="0" normalizeH="0" baseline="0" noProof="0" dirty="0">
                          <a:ln>
                            <a:noFill/>
                          </a:ln>
                          <a:solidFill>
                            <a:schemeClr val="tx1"/>
                          </a:solidFill>
                          <a:effectLst/>
                          <a:uLnTx/>
                          <a:uFillTx/>
                          <a:latin typeface="+mn-lt"/>
                          <a:ea typeface="+mn-ea"/>
                          <a:cs typeface="+mn-cs"/>
                        </a:rPr>
                        <a:t>期間が</a:t>
                      </a:r>
                      <a:r>
                        <a:rPr kumimoji="1" lang="en-US" altLang="ja-JP" sz="1200" b="1" i="0" u="sng" strike="noStrike" kern="1200" cap="none" spc="0" normalizeH="0" baseline="0" noProof="0" dirty="0">
                          <a:ln>
                            <a:noFill/>
                          </a:ln>
                          <a:solidFill>
                            <a:schemeClr val="tx1"/>
                          </a:solidFill>
                          <a:effectLst/>
                          <a:uLnTx/>
                          <a:uFillTx/>
                          <a:latin typeface="+mn-lt"/>
                          <a:ea typeface="+mn-ea"/>
                          <a:cs typeface="+mn-cs"/>
                        </a:rPr>
                        <a:t>1</a:t>
                      </a:r>
                      <a:r>
                        <a:rPr kumimoji="1" lang="ja-JP" altLang="en-US" sz="1200" b="1" i="0" u="sng" strike="noStrike" kern="1200" cap="none" spc="0" normalizeH="0" baseline="0" noProof="0" dirty="0">
                          <a:ln>
                            <a:noFill/>
                          </a:ln>
                          <a:solidFill>
                            <a:schemeClr val="tx1"/>
                          </a:solidFill>
                          <a:effectLst/>
                          <a:uLnTx/>
                          <a:uFillTx/>
                          <a:latin typeface="+mn-lt"/>
                          <a:ea typeface="+mn-ea"/>
                          <a:cs typeface="+mn-cs"/>
                        </a:rPr>
                        <a:t>月以下</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であるものは、期末手当・勤勉手当の在職期間から</a:t>
                      </a:r>
                      <a:r>
                        <a:rPr kumimoji="1" lang="ja-JP" altLang="en-US" sz="1200" b="1" i="0" u="sng" strike="noStrike" kern="1200" cap="none" spc="0" normalizeH="0" baseline="0" noProof="0" dirty="0">
                          <a:ln>
                            <a:noFill/>
                          </a:ln>
                          <a:solidFill>
                            <a:schemeClr val="tx1"/>
                          </a:solidFill>
                          <a:effectLst/>
                          <a:uLnTx/>
                          <a:uFillTx/>
                          <a:latin typeface="+mn-lt"/>
                          <a:ea typeface="+mn-ea"/>
                          <a:cs typeface="+mn-cs"/>
                        </a:rPr>
                        <a:t>除算されません</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a:t>
                      </a: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txBody>
                  <a:tcPr marL="74295" marR="74295" marT="37148" marB="37148" anchor="ctr"/>
                </a:tc>
                <a:extLst>
                  <a:ext uri="{0D108BD9-81ED-4DB2-BD59-A6C34878D82A}">
                    <a16:rowId xmlns:a16="http://schemas.microsoft.com/office/drawing/2014/main" val="3278941722"/>
                  </a:ext>
                </a:extLst>
              </a:tr>
              <a:tr h="6255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勤勉手当</a:t>
                      </a:r>
                      <a:endParaRPr kumimoji="1" lang="ja-JP" altLang="en-US" sz="1400" b="1" dirty="0">
                        <a:solidFill>
                          <a:schemeClr val="tx1"/>
                        </a:solidFill>
                      </a:endParaRPr>
                    </a:p>
                  </a:txBody>
                  <a:tcPr marL="74295" marR="74295" marT="37148" marB="37148" anchor="ctr"/>
                </a:tc>
                <a:tc>
                  <a:txBody>
                    <a:bodyPr/>
                    <a:lstStyle/>
                    <a:p>
                      <a:pPr marL="0" indent="0">
                        <a:buNone/>
                      </a:pPr>
                      <a:r>
                        <a:rPr lang="ja-JP" altLang="ja-JP" sz="1300" dirty="0">
                          <a:solidFill>
                            <a:schemeClr val="tx1"/>
                          </a:solidFill>
                        </a:rPr>
                        <a:t>基準日に育児休業であっても、基準日以前６月以</a:t>
                      </a:r>
                      <a:r>
                        <a:rPr lang="ja-JP" altLang="en-US" sz="1300" dirty="0">
                          <a:solidFill>
                            <a:schemeClr val="tx1"/>
                          </a:solidFill>
                        </a:rPr>
                        <a:t>内</a:t>
                      </a:r>
                      <a:r>
                        <a:rPr lang="ja-JP" altLang="ja-JP" sz="1300" dirty="0">
                          <a:solidFill>
                            <a:schemeClr val="tx1"/>
                          </a:solidFill>
                        </a:rPr>
                        <a:t>の期間において勤務実績があれば支給されます。</a:t>
                      </a:r>
                      <a:endParaRPr lang="en-US" altLang="ja-JP" sz="1300" dirty="0">
                        <a:solidFill>
                          <a:schemeClr val="tx1"/>
                        </a:solidFill>
                      </a:endParaRPr>
                    </a:p>
                    <a:p>
                      <a:pPr marL="0" indent="0">
                        <a:buNone/>
                      </a:pPr>
                      <a:r>
                        <a:rPr lang="ja-JP" altLang="ja-JP" sz="1300" dirty="0">
                          <a:solidFill>
                            <a:schemeClr val="tx1"/>
                          </a:solidFill>
                        </a:rPr>
                        <a:t>なお</a:t>
                      </a:r>
                      <a:r>
                        <a:rPr lang="ja-JP" altLang="en-US" sz="1300" dirty="0">
                          <a:solidFill>
                            <a:schemeClr val="tx1"/>
                          </a:solidFill>
                        </a:rPr>
                        <a:t>、</a:t>
                      </a:r>
                      <a:r>
                        <a:rPr lang="ja-JP" altLang="ja-JP" sz="1300" dirty="0">
                          <a:solidFill>
                            <a:schemeClr val="tx1"/>
                          </a:solidFill>
                        </a:rPr>
                        <a:t>育児休業期間は勤務期間から除算</a:t>
                      </a:r>
                      <a:r>
                        <a:rPr lang="en-US" altLang="ja-JP" sz="1300" dirty="0">
                          <a:solidFill>
                            <a:schemeClr val="tx1"/>
                          </a:solidFill>
                        </a:rPr>
                        <a:t>※</a:t>
                      </a:r>
                      <a:r>
                        <a:rPr lang="ja-JP" altLang="ja-JP" sz="1300" dirty="0">
                          <a:solidFill>
                            <a:schemeClr val="tx1"/>
                          </a:solidFill>
                        </a:rPr>
                        <a:t>されます。</a:t>
                      </a:r>
                    </a:p>
                  </a:txBody>
                  <a:tcPr marL="74295" marR="74295" marT="37148" marB="37148" anchor="ctr"/>
                </a:tc>
                <a:tc vMerge="1">
                  <a:txBody>
                    <a:bodyPr/>
                    <a:lstStyle/>
                    <a:p>
                      <a:pPr marL="0" indent="0">
                        <a:buNone/>
                      </a:pPr>
                      <a:endParaRPr lang="ja-JP" altLang="ja-JP" sz="1200" dirty="0"/>
                    </a:p>
                  </a:txBody>
                  <a:tcPr marL="74295" marR="74295" marT="37148" marB="37148" anchor="ctr"/>
                </a:tc>
                <a:extLst>
                  <a:ext uri="{0D108BD9-81ED-4DB2-BD59-A6C34878D82A}">
                    <a16:rowId xmlns:a16="http://schemas.microsoft.com/office/drawing/2014/main" val="4050695524"/>
                  </a:ext>
                </a:extLst>
              </a:tr>
              <a:tr h="4103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退職手当</a:t>
                      </a:r>
                      <a:endParaRPr kumimoji="1" lang="ja-JP" altLang="en-US" sz="1400" b="1" dirty="0">
                        <a:solidFill>
                          <a:schemeClr val="tx1"/>
                        </a:solidFill>
                      </a:endParaRPr>
                    </a:p>
                  </a:txBody>
                  <a:tcPr marL="74295" marR="74295" marT="37148" marB="37148" anchor="ctr"/>
                </a:tc>
                <a:tc gridSpan="2">
                  <a:txBody>
                    <a:bodyPr/>
                    <a:lstStyle/>
                    <a:p>
                      <a:pPr marL="0" indent="0">
                        <a:buNone/>
                      </a:pPr>
                      <a:r>
                        <a:rPr lang="ja-JP" altLang="ja-JP" sz="1300" dirty="0">
                          <a:solidFill>
                            <a:schemeClr val="tx1"/>
                          </a:solidFill>
                        </a:rPr>
                        <a:t>育児休業期間の１／２（１歳に達するまでの期間は１</a:t>
                      </a:r>
                      <a:r>
                        <a:rPr lang="ja-JP" altLang="en-US" sz="1300" dirty="0">
                          <a:solidFill>
                            <a:schemeClr val="tx1"/>
                          </a:solidFill>
                        </a:rPr>
                        <a:t>／３</a:t>
                      </a:r>
                      <a:r>
                        <a:rPr lang="ja-JP" altLang="ja-JP" sz="1300" dirty="0">
                          <a:solidFill>
                            <a:schemeClr val="tx1"/>
                          </a:solidFill>
                        </a:rPr>
                        <a:t>）を在職期間から除算します。 </a:t>
                      </a:r>
                      <a:endParaRPr lang="ja-JP" sz="1300" dirty="0">
                        <a:solidFill>
                          <a:schemeClr val="tx1"/>
                        </a:solidFill>
                      </a:endParaRPr>
                    </a:p>
                  </a:txBody>
                  <a:tcPr marL="74295" marR="74295" marT="37148" marB="37148" anchor="ctr"/>
                </a:tc>
                <a:tc hMerge="1">
                  <a:txBody>
                    <a:bodyPr/>
                    <a:lstStyle/>
                    <a:p>
                      <a:endParaRPr kumimoji="1" lang="ja-JP" altLang="en-US"/>
                    </a:p>
                  </a:txBody>
                  <a:tcPr/>
                </a:tc>
                <a:extLst>
                  <a:ext uri="{0D108BD9-81ED-4DB2-BD59-A6C34878D82A}">
                    <a16:rowId xmlns:a16="http://schemas.microsoft.com/office/drawing/2014/main" val="782552193"/>
                  </a:ext>
                </a:extLst>
              </a:tr>
              <a:tr h="4506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共済組合掛金</a:t>
                      </a:r>
                      <a:endParaRPr kumimoji="1" lang="ja-JP" altLang="en-US" sz="1400" b="1" dirty="0">
                        <a:solidFill>
                          <a:schemeClr val="tx1"/>
                        </a:solidFill>
                      </a:endParaRPr>
                    </a:p>
                  </a:txBody>
                  <a:tcPr marL="74295" marR="74295" marT="37148" marB="37148" anchor="ctr"/>
                </a:tc>
                <a:tc gridSpan="2">
                  <a:txBody>
                    <a:bodyPr/>
                    <a:lstStyle/>
                    <a:p>
                      <a:pPr marL="0" indent="0">
                        <a:buNone/>
                      </a:pPr>
                      <a:r>
                        <a:rPr lang="ja-JP" altLang="ja-JP" sz="1300" dirty="0">
                          <a:solidFill>
                            <a:schemeClr val="tx1"/>
                          </a:solidFill>
                        </a:rPr>
                        <a:t>育児休業期間中</a:t>
                      </a:r>
                      <a:r>
                        <a:rPr lang="ja-JP" altLang="en-US" sz="1300" dirty="0">
                          <a:solidFill>
                            <a:schemeClr val="tx1"/>
                          </a:solidFill>
                        </a:rPr>
                        <a:t>の</a:t>
                      </a:r>
                      <a:r>
                        <a:rPr lang="ja-JP" altLang="ja-JP" sz="1300" dirty="0">
                          <a:solidFill>
                            <a:schemeClr val="tx1"/>
                          </a:solidFill>
                        </a:rPr>
                        <a:t>共済組合掛金</a:t>
                      </a:r>
                      <a:r>
                        <a:rPr lang="ja-JP" altLang="en-US" sz="1300" dirty="0">
                          <a:solidFill>
                            <a:schemeClr val="tx1"/>
                          </a:solidFill>
                        </a:rPr>
                        <a:t>は、原則免除されます</a:t>
                      </a:r>
                      <a:r>
                        <a:rPr lang="ja-JP" altLang="ja-JP" sz="1300" dirty="0">
                          <a:solidFill>
                            <a:schemeClr val="tx1"/>
                          </a:solidFill>
                        </a:rPr>
                        <a:t>。</a:t>
                      </a:r>
                    </a:p>
                  </a:txBody>
                  <a:tcPr marL="74295" marR="74295" marT="37148" marB="37148" anchor="ctr"/>
                </a:tc>
                <a:tc hMerge="1">
                  <a:txBody>
                    <a:bodyPr/>
                    <a:lstStyle/>
                    <a:p>
                      <a:endParaRPr kumimoji="1" lang="ja-JP" altLang="en-US"/>
                    </a:p>
                  </a:txBody>
                  <a:tcPr/>
                </a:tc>
                <a:extLst>
                  <a:ext uri="{0D108BD9-81ED-4DB2-BD59-A6C34878D82A}">
                    <a16:rowId xmlns:a16="http://schemas.microsoft.com/office/drawing/2014/main" val="2485837718"/>
                  </a:ext>
                </a:extLst>
              </a:tr>
              <a:tr h="4390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rPr>
                        <a:t>互助組合掛金</a:t>
                      </a:r>
                    </a:p>
                  </a:txBody>
                  <a:tcPr marL="74295" marR="74295" marT="37148" marB="37148" anchor="ctr"/>
                </a:tc>
                <a:tc gridSpan="2">
                  <a:txBody>
                    <a:bodyPr/>
                    <a:lstStyle/>
                    <a:p>
                      <a:pPr marL="0" indent="0">
                        <a:buNone/>
                      </a:pPr>
                      <a:r>
                        <a:rPr lang="ja-JP" altLang="en-US" sz="1300" dirty="0">
                          <a:solidFill>
                            <a:schemeClr val="tx1"/>
                          </a:solidFill>
                        </a:rPr>
                        <a:t>育児休業期間中の互助組合掛金は、育児休業支援金（掛金相当額を自動給付）と相殺します。</a:t>
                      </a:r>
                      <a:endParaRPr lang="ja-JP" altLang="ja-JP" sz="1300" dirty="0">
                        <a:solidFill>
                          <a:schemeClr val="tx1"/>
                        </a:solidFill>
                      </a:endParaRPr>
                    </a:p>
                  </a:txBody>
                  <a:tcPr marL="74295" marR="74295" marT="37148" marB="37148" anchor="ctr"/>
                </a:tc>
                <a:tc hMerge="1">
                  <a:txBody>
                    <a:bodyPr/>
                    <a:lstStyle/>
                    <a:p>
                      <a:endParaRPr kumimoji="1" lang="ja-JP" altLang="en-US"/>
                    </a:p>
                  </a:txBody>
                  <a:tcPr/>
                </a:tc>
                <a:extLst>
                  <a:ext uri="{0D108BD9-81ED-4DB2-BD59-A6C34878D82A}">
                    <a16:rowId xmlns:a16="http://schemas.microsoft.com/office/drawing/2014/main" val="3398718414"/>
                  </a:ext>
                </a:extLst>
              </a:tr>
            </a:tbl>
          </a:graphicData>
        </a:graphic>
      </p:graphicFrame>
      <p:pic>
        <p:nvPicPr>
          <p:cNvPr id="6" name="図 6" descr="アイコン&#10;&#10;説明は自動で生成されたものです">
            <a:extLst>
              <a:ext uri="{FF2B5EF4-FFF2-40B4-BE49-F238E27FC236}">
                <a16:creationId xmlns:a16="http://schemas.microsoft.com/office/drawing/2014/main" id="{25058D5B-AFED-0059-E33E-E89FC62ED00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1790" y="481855"/>
            <a:ext cx="406851" cy="359338"/>
          </a:xfrm>
          <a:prstGeom prst="rect">
            <a:avLst/>
          </a:prstGeom>
        </p:spPr>
      </p:pic>
      <p:sp>
        <p:nvSpPr>
          <p:cNvPr id="7" name="スライド番号プレースホルダー 6"/>
          <p:cNvSpPr>
            <a:spLocks noGrp="1"/>
          </p:cNvSpPr>
          <p:nvPr>
            <p:ph type="sldNum" sz="quarter" idx="12"/>
          </p:nvPr>
        </p:nvSpPr>
        <p:spPr>
          <a:xfrm>
            <a:off x="6996113" y="6538292"/>
            <a:ext cx="2228850" cy="365125"/>
          </a:xfrm>
        </p:spPr>
        <p:txBody>
          <a:bodyPr/>
          <a:lstStyle/>
          <a:p>
            <a:fld id="{C425E45F-7766-4A39-A607-8DA631FA0E04}" type="slidenum">
              <a:rPr kumimoji="1" lang="ja-JP" altLang="en-US" smtClean="0"/>
              <a:t>10</a:t>
            </a:fld>
            <a:endParaRPr kumimoji="1" lang="ja-JP" altLang="en-US" dirty="0"/>
          </a:p>
        </p:txBody>
      </p:sp>
      <p:sp>
        <p:nvSpPr>
          <p:cNvPr id="9" name="大かっこ 8"/>
          <p:cNvSpPr/>
          <p:nvPr/>
        </p:nvSpPr>
        <p:spPr>
          <a:xfrm>
            <a:off x="2320120" y="2424228"/>
            <a:ext cx="3998794" cy="30025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大かっこ 9">
            <a:extLst>
              <a:ext uri="{FF2B5EF4-FFF2-40B4-BE49-F238E27FC236}">
                <a16:creationId xmlns:a16="http://schemas.microsoft.com/office/drawing/2014/main" id="{513E7C29-ED6F-4CFF-B006-0A1525AF9E1B}"/>
              </a:ext>
            </a:extLst>
          </p:cNvPr>
          <p:cNvSpPr/>
          <p:nvPr/>
        </p:nvSpPr>
        <p:spPr>
          <a:xfrm>
            <a:off x="2329264" y="3504350"/>
            <a:ext cx="3998794" cy="16386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451808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4948" y="277949"/>
            <a:ext cx="3775791" cy="770673"/>
          </a:xfrm>
        </p:spPr>
        <p:txBody>
          <a:bodyPr>
            <a:normAutofit fontScale="90000"/>
          </a:bodyPr>
          <a:lstStyle/>
          <a:p>
            <a:r>
              <a:rPr lang="ja-JP" altLang="en-US" sz="2600">
                <a:latin typeface="HGP創英角ﾎﾟｯﾌﾟ体" panose="040B0A00000000000000" pitchFamily="50" charset="-128"/>
                <a:ea typeface="HGP創英角ﾎﾟｯﾌﾟ体" panose="040B0A00000000000000" pitchFamily="50" charset="-128"/>
              </a:rPr>
              <a:t>出産から中学校就学前まで</a:t>
            </a:r>
          </a:p>
        </p:txBody>
      </p:sp>
      <p:sp>
        <p:nvSpPr>
          <p:cNvPr id="3" name="コンテンツ プレースホルダー 2"/>
          <p:cNvSpPr>
            <a:spLocks noGrp="1"/>
          </p:cNvSpPr>
          <p:nvPr>
            <p:ph idx="1"/>
          </p:nvPr>
        </p:nvSpPr>
        <p:spPr>
          <a:xfrm>
            <a:off x="629523" y="1048622"/>
            <a:ext cx="8543925" cy="5596877"/>
          </a:xfrm>
        </p:spPr>
        <p:txBody>
          <a:bodyPr vert="horz" lIns="91440" tIns="45720" rIns="91440" bIns="45720" rtlCol="0" anchor="t">
            <a:normAutofit/>
          </a:bodyPr>
          <a:lstStyle/>
          <a:p>
            <a:pPr marL="0" indent="0">
              <a:buNone/>
            </a:pPr>
            <a:r>
              <a:rPr lang="ja-JP" altLang="ja-JP" sz="1600" b="1" dirty="0">
                <a:latin typeface="HG丸ｺﾞｼｯｸM-PRO" panose="020F0600000000000000" pitchFamily="50" charset="-128"/>
                <a:ea typeface="HG丸ｺﾞｼｯｸM-PRO" panose="020F0600000000000000" pitchFamily="50" charset="-128"/>
              </a:rPr>
              <a:t>（２）部分休業、子育て部分休暇</a:t>
            </a:r>
            <a:endParaRPr lang="ja-JP" altLang="en-US" sz="1600" b="1" dirty="0">
              <a:latin typeface="HG丸ｺﾞｼｯｸM-PRO" panose="020F0600000000000000" pitchFamily="50" charset="-128"/>
              <a:ea typeface="HG丸ｺﾞｼｯｸM-PRO" panose="020F0600000000000000" pitchFamily="50" charset="-128"/>
              <a:cs typeface="Calibri"/>
            </a:endParaRPr>
          </a:p>
          <a:p>
            <a:pPr>
              <a:buNone/>
            </a:pPr>
            <a:r>
              <a:rPr lang="en-US" sz="1450" dirty="0" err="1">
                <a:latin typeface="HG丸ｺﾞｼｯｸM-PRO" panose="020F0600000000000000" pitchFamily="50" charset="-128"/>
                <a:ea typeface="HG丸ｺﾞｼｯｸM-PRO" panose="020F0600000000000000" pitchFamily="50" charset="-128"/>
                <a:cs typeface="+mn-lt"/>
              </a:rPr>
              <a:t>小学校</a:t>
            </a:r>
            <a:r>
              <a:rPr lang="ja-JP" altLang="en-US" sz="1450" dirty="0">
                <a:latin typeface="HG丸ｺﾞｼｯｸM-PRO" panose="020F0600000000000000" pitchFamily="50" charset="-128"/>
                <a:ea typeface="HG丸ｺﾞｼｯｸM-PRO" panose="020F0600000000000000" pitchFamily="50" charset="-128"/>
                <a:cs typeface="+mn-lt"/>
              </a:rPr>
              <a:t>６</a:t>
            </a:r>
            <a:r>
              <a:rPr lang="en-US" sz="1450" dirty="0" err="1">
                <a:latin typeface="HG丸ｺﾞｼｯｸM-PRO" panose="020F0600000000000000" pitchFamily="50" charset="-128"/>
                <a:ea typeface="HG丸ｺﾞｼｯｸM-PRO" panose="020F0600000000000000" pitchFamily="50" charset="-128"/>
                <a:cs typeface="+mn-lt"/>
              </a:rPr>
              <a:t>年生までの子どもを育てる（養育施設等へ送迎等</a:t>
            </a:r>
            <a:r>
              <a:rPr lang="en-US" sz="1450" dirty="0">
                <a:latin typeface="HG丸ｺﾞｼｯｸM-PRO" panose="020F0600000000000000" pitchFamily="50" charset="-128"/>
                <a:ea typeface="HG丸ｺﾞｼｯｸM-PRO" panose="020F0600000000000000" pitchFamily="50" charset="-128"/>
                <a:cs typeface="+mn-lt"/>
              </a:rPr>
              <a:t>）</a:t>
            </a:r>
            <a:r>
              <a:rPr lang="ja-JP" altLang="en-US" sz="1450" dirty="0">
                <a:latin typeface="HG丸ｺﾞｼｯｸM-PRO" panose="020F0600000000000000" pitchFamily="50" charset="-128"/>
                <a:ea typeface="HG丸ｺﾞｼｯｸM-PRO" panose="020F0600000000000000" pitchFamily="50" charset="-128"/>
                <a:cs typeface="+mn-lt"/>
              </a:rPr>
              <a:t>場合</a:t>
            </a:r>
            <a:r>
              <a:rPr lang="ja-JP" altLang="en-US" sz="1450" dirty="0">
                <a:solidFill>
                  <a:schemeClr val="tx1">
                    <a:lumMod val="95000"/>
                    <a:lumOff val="5000"/>
                  </a:schemeClr>
                </a:solidFill>
                <a:latin typeface="HG丸ｺﾞｼｯｸM-PRO" panose="020F0600000000000000" pitchFamily="50" charset="-128"/>
                <a:ea typeface="HG丸ｺﾞｼｯｸM-PRO" panose="020F0600000000000000" pitchFamily="50" charset="-128"/>
                <a:cs typeface="+mn-lt"/>
              </a:rPr>
              <a:t>に</a:t>
            </a:r>
            <a:r>
              <a:rPr lang="ja-JP" altLang="en-US" sz="1450" dirty="0">
                <a:latin typeface="HG丸ｺﾞｼｯｸM-PRO" panose="020F0600000000000000" pitchFamily="50" charset="-128"/>
                <a:ea typeface="HG丸ｺﾞｼｯｸM-PRO" panose="020F0600000000000000" pitchFamily="50" charset="-128"/>
                <a:cs typeface="+mn-lt"/>
              </a:rPr>
              <a:t>取得できます</a:t>
            </a:r>
            <a:r>
              <a:rPr lang="en-US" sz="1450" dirty="0">
                <a:latin typeface="HG丸ｺﾞｼｯｸM-PRO" panose="020F0600000000000000" pitchFamily="50" charset="-128"/>
                <a:ea typeface="HG丸ｺﾞｼｯｸM-PRO" panose="020F0600000000000000" pitchFamily="50" charset="-128"/>
                <a:cs typeface="+mn-lt"/>
              </a:rPr>
              <a:t>。 </a:t>
            </a:r>
            <a:endParaRPr lang="en-US" sz="1450" dirty="0">
              <a:latin typeface="HG丸ｺﾞｼｯｸM-PRO" panose="020F0600000000000000" pitchFamily="50" charset="-128"/>
              <a:ea typeface="HG丸ｺﾞｼｯｸM-PRO" panose="020F0600000000000000" pitchFamily="50" charset="-128"/>
              <a:cs typeface="Calibri" panose="020F0502020204030204"/>
            </a:endParaRPr>
          </a:p>
          <a:p>
            <a:pPr marL="0" indent="0">
              <a:buNone/>
            </a:pPr>
            <a:endParaRPr lang="en-US" altLang="ja-JP" sz="1450" dirty="0">
              <a:latin typeface="HG丸ｺﾞｼｯｸM-PRO" panose="020F0600000000000000" pitchFamily="50" charset="-128"/>
              <a:ea typeface="HG丸ｺﾞｼｯｸM-PRO" panose="020F0600000000000000" pitchFamily="50" charset="-128"/>
            </a:endParaRPr>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ja-JP" altLang="ja-JP" sz="853" dirty="0"/>
          </a:p>
        </p:txBody>
      </p:sp>
      <p:pic>
        <p:nvPicPr>
          <p:cNvPr id="6" name="図 6" descr="アイコン&#10;&#10;説明は自動で生成されたものです">
            <a:extLst>
              <a:ext uri="{FF2B5EF4-FFF2-40B4-BE49-F238E27FC236}">
                <a16:creationId xmlns:a16="http://schemas.microsoft.com/office/drawing/2014/main" id="{25058D5B-AFED-0059-E33E-E89FC62ED00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1790" y="481855"/>
            <a:ext cx="406851" cy="359338"/>
          </a:xfrm>
          <a:prstGeom prst="rect">
            <a:avLst/>
          </a:prstGeom>
        </p:spPr>
      </p:pic>
      <p:pic>
        <p:nvPicPr>
          <p:cNvPr id="5" name="図 6" descr="アイコン&#10;&#10;説明は自動で生成されたものです">
            <a:extLst>
              <a:ext uri="{FF2B5EF4-FFF2-40B4-BE49-F238E27FC236}">
                <a16:creationId xmlns:a16="http://schemas.microsoft.com/office/drawing/2014/main" id="{DF19BB03-E7EA-4201-C9D8-4BCBC40468A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140000">
            <a:off x="4881131" y="145108"/>
            <a:ext cx="1055566" cy="1093522"/>
          </a:xfrm>
          <a:prstGeom prst="rect">
            <a:avLst/>
          </a:prstGeom>
        </p:spPr>
      </p:pic>
      <p:graphicFrame>
        <p:nvGraphicFramePr>
          <p:cNvPr id="8" name="表 7">
            <a:extLst>
              <a:ext uri="{FF2B5EF4-FFF2-40B4-BE49-F238E27FC236}">
                <a16:creationId xmlns:a16="http://schemas.microsoft.com/office/drawing/2014/main" id="{BF0938A5-C291-27A6-B85C-037D9931B22F}"/>
              </a:ext>
            </a:extLst>
          </p:cNvPr>
          <p:cNvGraphicFramePr>
            <a:graphicFrameLocks noGrp="1"/>
          </p:cNvGraphicFramePr>
          <p:nvPr>
            <p:extLst>
              <p:ext uri="{D42A27DB-BD31-4B8C-83A1-F6EECF244321}">
                <p14:modId xmlns:p14="http://schemas.microsoft.com/office/powerpoint/2010/main" val="180736555"/>
              </p:ext>
            </p:extLst>
          </p:nvPr>
        </p:nvGraphicFramePr>
        <p:xfrm>
          <a:off x="741736" y="1804598"/>
          <a:ext cx="8531035" cy="4015881"/>
        </p:xfrm>
        <a:graphic>
          <a:graphicData uri="http://schemas.openxmlformats.org/drawingml/2006/table">
            <a:tbl>
              <a:tblPr firstRow="1" bandRow="1">
                <a:tableStyleId>{93296810-A885-4BE3-A3E7-6D5BEEA58F35}</a:tableStyleId>
              </a:tblPr>
              <a:tblGrid>
                <a:gridCol w="1869260">
                  <a:extLst>
                    <a:ext uri="{9D8B030D-6E8A-4147-A177-3AD203B41FA5}">
                      <a16:colId xmlns:a16="http://schemas.microsoft.com/office/drawing/2014/main" val="28924692"/>
                    </a:ext>
                  </a:extLst>
                </a:gridCol>
                <a:gridCol w="3155893">
                  <a:extLst>
                    <a:ext uri="{9D8B030D-6E8A-4147-A177-3AD203B41FA5}">
                      <a16:colId xmlns:a16="http://schemas.microsoft.com/office/drawing/2014/main" val="1668314294"/>
                    </a:ext>
                  </a:extLst>
                </a:gridCol>
                <a:gridCol w="3505882">
                  <a:extLst>
                    <a:ext uri="{9D8B030D-6E8A-4147-A177-3AD203B41FA5}">
                      <a16:colId xmlns:a16="http://schemas.microsoft.com/office/drawing/2014/main" val="1378145258"/>
                    </a:ext>
                  </a:extLst>
                </a:gridCol>
              </a:tblGrid>
              <a:tr h="391051">
                <a:tc>
                  <a:txBody>
                    <a:bodyPr/>
                    <a:lstStyle/>
                    <a:p>
                      <a:pPr algn="ctr"/>
                      <a:endParaRPr kumimoji="1" lang="ja-JP" altLang="en-US" sz="1400"/>
                    </a:p>
                  </a:txBody>
                  <a:tcPr marL="74295" marR="74295" marT="37148" marB="37148" anchor="ctr"/>
                </a:tc>
                <a:tc>
                  <a:txBody>
                    <a:bodyPr/>
                    <a:lstStyle/>
                    <a:p>
                      <a:pPr algn="ctr"/>
                      <a:r>
                        <a:rPr kumimoji="1" lang="ja-JP" altLang="en-US" sz="1400"/>
                        <a:t>取得可能期間</a:t>
                      </a:r>
                      <a:r>
                        <a:rPr lang="ja-JP" altLang="en-US" sz="1400"/>
                        <a:t>及び時間</a:t>
                      </a:r>
                      <a:endParaRPr kumimoji="1" lang="ja-JP" altLang="en-US" sz="1400">
                        <a:solidFill>
                          <a:schemeClr val="tx1"/>
                        </a:solidFill>
                      </a:endParaRPr>
                    </a:p>
                  </a:txBody>
                  <a:tcPr marL="74295" marR="74295" marT="37148" marB="37148" anchor="ctr"/>
                </a:tc>
                <a:tc>
                  <a:txBody>
                    <a:bodyPr/>
                    <a:lstStyle/>
                    <a:p>
                      <a:pPr lvl="0" algn="ctr">
                        <a:buNone/>
                      </a:pPr>
                      <a:r>
                        <a:rPr lang="ja-JP" altLang="en-US" sz="1400"/>
                        <a:t>給与及び期末手当</a:t>
                      </a:r>
                      <a:endParaRPr kumimoji="1" lang="ja-JP" altLang="en-US" sz="1400"/>
                    </a:p>
                  </a:txBody>
                  <a:tcPr marL="74295" marR="74295" marT="37147" marB="37147" anchor="ctr"/>
                </a:tc>
                <a:extLst>
                  <a:ext uri="{0D108BD9-81ED-4DB2-BD59-A6C34878D82A}">
                    <a16:rowId xmlns:a16="http://schemas.microsoft.com/office/drawing/2014/main" val="4122091588"/>
                  </a:ext>
                </a:extLst>
              </a:tr>
              <a:tr h="16379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a:effectLst/>
                        </a:rPr>
                        <a:t>◆</a:t>
                      </a:r>
                      <a:r>
                        <a:rPr lang="ja-JP" altLang="ja-JP" sz="1400" kern="1200">
                          <a:effectLst/>
                        </a:rPr>
                        <a:t>部分休業</a:t>
                      </a:r>
                      <a:endParaRPr kumimoji="1" lang="ja-JP" altLang="en-US" sz="1050"/>
                    </a:p>
                  </a:txBody>
                  <a:tcPr marL="74295" marR="74295" marT="37148" marB="37148" anchor="ctr"/>
                </a:tc>
                <a:tc>
                  <a:txBody>
                    <a:bodyPr/>
                    <a:lstStyle/>
                    <a:p>
                      <a:pPr marL="0" marR="0" lvl="0" indent="0" algn="l" rtl="0" eaLnBrk="1" fontAlgn="auto" latinLnBrk="0" hangingPunct="1">
                        <a:lnSpc>
                          <a:spcPct val="100000"/>
                        </a:lnSpc>
                        <a:spcBef>
                          <a:spcPts val="0"/>
                        </a:spcBef>
                        <a:spcAft>
                          <a:spcPts val="0"/>
                        </a:spcAft>
                        <a:buClrTx/>
                        <a:buSzTx/>
                        <a:buFontTx/>
                        <a:buNone/>
                      </a:pPr>
                      <a:r>
                        <a:rPr lang="ja-JP" altLang="ja-JP" sz="1200" kern="1200" dirty="0">
                          <a:solidFill>
                            <a:schemeClr val="tx1"/>
                          </a:solidFill>
                          <a:effectLst/>
                        </a:rPr>
                        <a:t>子どもが小学校の始期に達するまで</a:t>
                      </a:r>
                      <a:endParaRPr lang="en-US" altLang="ja-JP" sz="1200" kern="1200" dirty="0">
                        <a:solidFill>
                          <a:schemeClr val="tx1"/>
                        </a:solidFill>
                        <a:effectLst/>
                      </a:endParaRPr>
                    </a:p>
                    <a:p>
                      <a:pPr marL="0" marR="0" lvl="0" indent="0" algn="l" rtl="0" eaLnBrk="1" fontAlgn="auto" latinLnBrk="0" hangingPunct="1">
                        <a:lnSpc>
                          <a:spcPct val="100000"/>
                        </a:lnSpc>
                        <a:spcBef>
                          <a:spcPts val="0"/>
                        </a:spcBef>
                        <a:spcAft>
                          <a:spcPts val="0"/>
                        </a:spcAft>
                        <a:buClrTx/>
                        <a:buSzTx/>
                        <a:buFontTx/>
                        <a:buNone/>
                      </a:pPr>
                      <a:r>
                        <a:rPr lang="ja-JP" altLang="en-US" sz="1200" kern="1200" dirty="0">
                          <a:solidFill>
                            <a:schemeClr val="tx1"/>
                          </a:solidFill>
                          <a:effectLst/>
                        </a:rPr>
                        <a:t>１年度（４月～３月）につき、下記①又は②のいずれかを選択し、取得可能</a:t>
                      </a:r>
                      <a:r>
                        <a:rPr lang="en-US" altLang="ja-JP" sz="1200" kern="1200" dirty="0">
                          <a:solidFill>
                            <a:schemeClr val="tx1"/>
                          </a:solidFill>
                          <a:effectLst/>
                        </a:rPr>
                        <a:t>※</a:t>
                      </a:r>
                    </a:p>
                    <a:p>
                      <a:pPr marL="0" marR="0" lvl="0" indent="0" algn="l">
                        <a:lnSpc>
                          <a:spcPct val="100000"/>
                        </a:lnSpc>
                        <a:spcBef>
                          <a:spcPts val="0"/>
                        </a:spcBef>
                        <a:spcAft>
                          <a:spcPts val="0"/>
                        </a:spcAft>
                        <a:buClrTx/>
                        <a:buSzTx/>
                        <a:buFontTx/>
                        <a:buNone/>
                      </a:pPr>
                      <a:endParaRPr lang="en-US" altLang="ja-JP" sz="1200" kern="1200" dirty="0">
                        <a:solidFill>
                          <a:schemeClr val="tx1"/>
                        </a:solidFill>
                        <a:effectLst/>
                      </a:endParaRPr>
                    </a:p>
                    <a:p>
                      <a:pPr marL="0" marR="0" lvl="0" indent="0" algn="l">
                        <a:lnSpc>
                          <a:spcPct val="100000"/>
                        </a:lnSpc>
                        <a:spcBef>
                          <a:spcPts val="0"/>
                        </a:spcBef>
                        <a:spcAft>
                          <a:spcPts val="0"/>
                        </a:spcAft>
                        <a:buClrTx/>
                        <a:buSzTx/>
                        <a:buFontTx/>
                        <a:buNone/>
                      </a:pPr>
                      <a:r>
                        <a:rPr lang="ja-JP" altLang="en-US" sz="1200" kern="1200" dirty="0">
                          <a:solidFill>
                            <a:schemeClr val="tx1"/>
                          </a:solidFill>
                          <a:effectLst/>
                        </a:rPr>
                        <a:t>①</a:t>
                      </a:r>
                      <a:r>
                        <a:rPr lang="ja-JP" altLang="ja-JP" sz="1200" kern="1200" dirty="0">
                          <a:solidFill>
                            <a:schemeClr val="tx1"/>
                          </a:solidFill>
                          <a:effectLst/>
                        </a:rPr>
                        <a:t>１日２時間まで取得可</a:t>
                      </a:r>
                    </a:p>
                    <a:p>
                      <a:pPr marL="0" marR="0" lvl="0" indent="0" algn="l">
                        <a:lnSpc>
                          <a:spcPct val="100000"/>
                        </a:lnSpc>
                        <a:spcBef>
                          <a:spcPts val="0"/>
                        </a:spcBef>
                        <a:spcAft>
                          <a:spcPts val="0"/>
                        </a:spcAft>
                        <a:buClrTx/>
                        <a:buSzTx/>
                        <a:buFontTx/>
                        <a:buNone/>
                      </a:pPr>
                      <a:r>
                        <a:rPr lang="ja-JP" altLang="ja-JP" sz="1200" kern="1200" dirty="0">
                          <a:solidFill>
                            <a:schemeClr val="tx1"/>
                          </a:solidFill>
                          <a:effectLst/>
                        </a:rPr>
                        <a:t>（１５分単位で取得できます。）</a:t>
                      </a:r>
                      <a:endParaRPr lang="en-US" altLang="ja-JP" sz="1200" kern="1200" dirty="0">
                        <a:solidFill>
                          <a:schemeClr val="tx1"/>
                        </a:solidFill>
                        <a:effectLst/>
                      </a:endParaRPr>
                    </a:p>
                    <a:p>
                      <a:pPr marL="0" marR="0" lvl="0" indent="0" algn="l">
                        <a:lnSpc>
                          <a:spcPct val="100000"/>
                        </a:lnSpc>
                        <a:spcBef>
                          <a:spcPts val="0"/>
                        </a:spcBef>
                        <a:spcAft>
                          <a:spcPts val="0"/>
                        </a:spcAft>
                        <a:buClrTx/>
                        <a:buSzTx/>
                        <a:buFontTx/>
                        <a:buNone/>
                      </a:pPr>
                      <a:r>
                        <a:rPr lang="ja-JP" altLang="en-US" sz="1200" kern="1200" dirty="0">
                          <a:solidFill>
                            <a:schemeClr val="tx1"/>
                          </a:solidFill>
                          <a:effectLst/>
                        </a:rPr>
                        <a:t>②年</a:t>
                      </a:r>
                      <a:r>
                        <a:rPr lang="en-US" altLang="ja-JP" sz="1200" kern="1200" dirty="0">
                          <a:solidFill>
                            <a:schemeClr val="tx1"/>
                          </a:solidFill>
                          <a:effectLst/>
                        </a:rPr>
                        <a:t>10</a:t>
                      </a:r>
                      <a:r>
                        <a:rPr lang="ja-JP" altLang="en-US" sz="1200" kern="1200" dirty="0">
                          <a:solidFill>
                            <a:schemeClr val="tx1"/>
                          </a:solidFill>
                          <a:effectLst/>
                        </a:rPr>
                        <a:t>日（</a:t>
                      </a:r>
                      <a:r>
                        <a:rPr lang="en-US" altLang="ja-JP" sz="1200" kern="1200" dirty="0">
                          <a:solidFill>
                            <a:schemeClr val="tx1"/>
                          </a:solidFill>
                          <a:effectLst/>
                        </a:rPr>
                        <a:t>77</a:t>
                      </a:r>
                      <a:r>
                        <a:rPr lang="ja-JP" altLang="en-US" sz="1200" kern="1200" dirty="0">
                          <a:solidFill>
                            <a:schemeClr val="tx1"/>
                          </a:solidFill>
                          <a:effectLst/>
                        </a:rPr>
                        <a:t>時間</a:t>
                      </a:r>
                      <a:r>
                        <a:rPr lang="en-US" altLang="ja-JP" sz="1200" kern="1200" dirty="0">
                          <a:solidFill>
                            <a:schemeClr val="tx1"/>
                          </a:solidFill>
                          <a:effectLst/>
                        </a:rPr>
                        <a:t>30</a:t>
                      </a:r>
                      <a:r>
                        <a:rPr lang="ja-JP" altLang="en-US" sz="1200" kern="1200" dirty="0">
                          <a:solidFill>
                            <a:schemeClr val="tx1"/>
                          </a:solidFill>
                          <a:effectLst/>
                        </a:rPr>
                        <a:t>分）まで取得可</a:t>
                      </a:r>
                      <a:endParaRPr lang="en-US" altLang="ja-JP" sz="1200" kern="1200" dirty="0">
                        <a:solidFill>
                          <a:schemeClr val="tx1"/>
                        </a:solidFill>
                        <a:effectLst/>
                      </a:endParaRPr>
                    </a:p>
                    <a:p>
                      <a:pPr marL="0" marR="0" lvl="0" indent="0" algn="l">
                        <a:lnSpc>
                          <a:spcPct val="100000"/>
                        </a:lnSpc>
                        <a:spcBef>
                          <a:spcPts val="0"/>
                        </a:spcBef>
                        <a:spcAft>
                          <a:spcPts val="0"/>
                        </a:spcAft>
                        <a:buClrTx/>
                        <a:buSzTx/>
                        <a:buFontTx/>
                        <a:buNone/>
                      </a:pPr>
                      <a:r>
                        <a:rPr lang="ja-JP" altLang="en-US" sz="1200" kern="1200" dirty="0">
                          <a:solidFill>
                            <a:schemeClr val="tx1"/>
                          </a:solidFill>
                          <a:effectLst/>
                        </a:rPr>
                        <a:t>（１時間単位で取得できます。１日単位での取得もできます。）</a:t>
                      </a:r>
                      <a:endParaRPr lang="en-US" altLang="ja-JP" sz="1200" kern="1200" dirty="0">
                        <a:solidFill>
                          <a:schemeClr val="tx1"/>
                        </a:solidFill>
                        <a:effectLst/>
                      </a:endParaRPr>
                    </a:p>
                  </a:txBody>
                  <a:tcPr marL="74295" marR="74295" marT="37148" marB="37148" anchor="ctr"/>
                </a:tc>
                <a:tc rowSpan="2">
                  <a:txBody>
                    <a:bodyPr/>
                    <a:lstStyle/>
                    <a:p>
                      <a:pPr lvl="0" algn="l">
                        <a:lnSpc>
                          <a:spcPct val="100000"/>
                        </a:lnSpc>
                        <a:spcBef>
                          <a:spcPts val="0"/>
                        </a:spcBef>
                        <a:spcAft>
                          <a:spcPts val="0"/>
                        </a:spcAft>
                        <a:buNone/>
                      </a:pPr>
                      <a:r>
                        <a:rPr lang="ja-JP" sz="1200" u="none" strike="noStrike" kern="1200" noProof="0">
                          <a:effectLst/>
                        </a:rPr>
                        <a:t>【給料】</a:t>
                      </a:r>
                      <a:endParaRPr lang="ja-JP"/>
                    </a:p>
                    <a:p>
                      <a:pPr lvl="0" algn="l">
                        <a:lnSpc>
                          <a:spcPct val="100000"/>
                        </a:lnSpc>
                        <a:spcBef>
                          <a:spcPts val="0"/>
                        </a:spcBef>
                        <a:spcAft>
                          <a:spcPts val="0"/>
                        </a:spcAft>
                        <a:buNone/>
                      </a:pPr>
                      <a:r>
                        <a:rPr lang="ja-JP" altLang="en-US" sz="1200" u="none" strike="noStrike" kern="1200" noProof="0">
                          <a:effectLst/>
                        </a:rPr>
                        <a:t> </a:t>
                      </a:r>
                      <a:r>
                        <a:rPr lang="ja-JP" sz="1200" u="none" strike="noStrike" kern="1200" noProof="0">
                          <a:effectLst/>
                        </a:rPr>
                        <a:t>勤務しない１時間について、勤務１時間当たりの給与（職員の給与に関する条例第２７条に規定する額）が減額されます。</a:t>
                      </a:r>
                      <a:r>
                        <a:rPr lang="ja-JP" altLang="en-US" sz="1200" u="none" strike="noStrike" kern="1200" noProof="0">
                          <a:effectLst/>
                        </a:rPr>
                        <a:t> </a:t>
                      </a:r>
                      <a:endParaRPr lang="ja-JP"/>
                    </a:p>
                    <a:p>
                      <a:pPr marL="0" lvl="0" indent="0" algn="l">
                        <a:lnSpc>
                          <a:spcPct val="100000"/>
                        </a:lnSpc>
                        <a:spcBef>
                          <a:spcPts val="0"/>
                        </a:spcBef>
                        <a:spcAft>
                          <a:spcPts val="0"/>
                        </a:spcAft>
                        <a:buNone/>
                      </a:pPr>
                      <a:endParaRPr lang="ja-JP" altLang="en-US" sz="1200" u="none" strike="noStrike" kern="1200" noProof="0">
                        <a:effectLst/>
                      </a:endParaRPr>
                    </a:p>
                    <a:p>
                      <a:pPr marL="0" lvl="0" indent="0" algn="l">
                        <a:lnSpc>
                          <a:spcPct val="100000"/>
                        </a:lnSpc>
                        <a:spcBef>
                          <a:spcPts val="0"/>
                        </a:spcBef>
                        <a:spcAft>
                          <a:spcPts val="0"/>
                        </a:spcAft>
                        <a:buNone/>
                      </a:pPr>
                      <a:endParaRPr lang="ja-JP" altLang="en-US" sz="1200" u="none" strike="noStrike" kern="1200" noProof="0">
                        <a:effectLst/>
                      </a:endParaRPr>
                    </a:p>
                    <a:p>
                      <a:pPr marL="0" lvl="0" indent="0" algn="l">
                        <a:lnSpc>
                          <a:spcPct val="100000"/>
                        </a:lnSpc>
                        <a:spcBef>
                          <a:spcPts val="0"/>
                        </a:spcBef>
                        <a:spcAft>
                          <a:spcPts val="0"/>
                        </a:spcAft>
                        <a:buNone/>
                      </a:pPr>
                      <a:r>
                        <a:rPr lang="ja-JP" sz="1200" u="none" strike="noStrike" kern="1200" noProof="0">
                          <a:effectLst/>
                        </a:rPr>
                        <a:t>【勤勉手当】</a:t>
                      </a:r>
                      <a:endParaRPr lang="ja-JP" altLang="en-US"/>
                    </a:p>
                    <a:p>
                      <a:pPr marL="0" lvl="0" indent="0" algn="l">
                        <a:lnSpc>
                          <a:spcPct val="100000"/>
                        </a:lnSpc>
                        <a:spcBef>
                          <a:spcPts val="0"/>
                        </a:spcBef>
                        <a:spcAft>
                          <a:spcPts val="0"/>
                        </a:spcAft>
                        <a:buNone/>
                      </a:pPr>
                      <a:r>
                        <a:rPr lang="ja-JP" sz="1200" u="none" strike="noStrike" kern="1200" noProof="0">
                          <a:effectLst/>
                        </a:rPr>
                        <a:t>部分休業または</a:t>
                      </a:r>
                      <a:r>
                        <a:rPr lang="ja-JP" altLang="en-US" sz="1200" u="none" strike="noStrike" kern="1200" noProof="0">
                          <a:effectLst/>
                        </a:rPr>
                        <a:t>子育て部分休暇</a:t>
                      </a:r>
                      <a:r>
                        <a:rPr lang="ja-JP" sz="1200" u="none" strike="noStrike" kern="1200" noProof="0">
                          <a:effectLst/>
                        </a:rPr>
                        <a:t>の承認を受けて勤務しなかった期間が３０日（１日</a:t>
                      </a:r>
                      <a:r>
                        <a:rPr lang="ja-JP" altLang="en-US" sz="1200" u="none" strike="noStrike" kern="1200" noProof="0">
                          <a:effectLst/>
                        </a:rPr>
                        <a:t>７</a:t>
                      </a:r>
                      <a:r>
                        <a:rPr lang="ja-JP" sz="1200" u="none" strike="noStrike" kern="1200" noProof="0">
                          <a:effectLst/>
                        </a:rPr>
                        <a:t>時間４</a:t>
                      </a:r>
                      <a:r>
                        <a:rPr lang="ja-JP" altLang="en-US" sz="1200" u="none" strike="noStrike" kern="1200" noProof="0">
                          <a:effectLst/>
                        </a:rPr>
                        <a:t>５</a:t>
                      </a:r>
                      <a:r>
                        <a:rPr lang="ja-JP" sz="1200" u="none" strike="noStrike" kern="1200" noProof="0">
                          <a:effectLst/>
                        </a:rPr>
                        <a:t>分に換算）を越える場合には、その勤務しなかった全期間は勤務期間から除算されます。</a:t>
                      </a:r>
                      <a:endParaRPr lang="ja-JP"/>
                    </a:p>
                  </a:txBody>
                  <a:tcPr marL="74295" marR="74295" marT="37147" marB="37147" anchor="ctr"/>
                </a:tc>
                <a:extLst>
                  <a:ext uri="{0D108BD9-81ED-4DB2-BD59-A6C34878D82A}">
                    <a16:rowId xmlns:a16="http://schemas.microsoft.com/office/drawing/2014/main" val="1609300196"/>
                  </a:ext>
                </a:extLst>
              </a:tr>
              <a:tr h="19046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a:effectLst/>
                        </a:rPr>
                        <a:t>◆</a:t>
                      </a:r>
                      <a:r>
                        <a:rPr lang="ja-JP" altLang="ja-JP" sz="1400" kern="1200">
                          <a:effectLst/>
                        </a:rPr>
                        <a:t>子育て部分休暇</a:t>
                      </a:r>
                      <a:endParaRPr kumimoji="1" lang="ja-JP" altLang="en-US" sz="1000"/>
                    </a:p>
                  </a:txBody>
                  <a:tcPr marL="74295" marR="74295" marT="37148" marB="37148" anchor="ctr"/>
                </a:tc>
                <a:tc>
                  <a:txBody>
                    <a:bodyPr/>
                    <a:lstStyle/>
                    <a:p>
                      <a:pPr lvl="0" algn="l">
                        <a:lnSpc>
                          <a:spcPct val="100000"/>
                        </a:lnSpc>
                        <a:spcBef>
                          <a:spcPts val="0"/>
                        </a:spcBef>
                        <a:spcAft>
                          <a:spcPts val="0"/>
                        </a:spcAft>
                        <a:buNone/>
                      </a:pPr>
                      <a:r>
                        <a:rPr lang="ja-JP" sz="1200" u="none" strike="noStrike" kern="1200" noProof="0" dirty="0">
                          <a:solidFill>
                            <a:schemeClr val="tx1"/>
                          </a:solidFill>
                          <a:effectLst/>
                        </a:rPr>
                        <a:t>子どもが小学校等の第１学年から</a:t>
                      </a:r>
                      <a:endParaRPr lang="en-US" altLang="ja-JP" sz="1200" u="none" strike="noStrike" kern="1200" noProof="0" dirty="0">
                        <a:solidFill>
                          <a:schemeClr val="tx1"/>
                        </a:solidFill>
                        <a:effectLst/>
                      </a:endParaRPr>
                    </a:p>
                    <a:p>
                      <a:pPr lvl="0" algn="l">
                        <a:lnSpc>
                          <a:spcPct val="100000"/>
                        </a:lnSpc>
                        <a:spcBef>
                          <a:spcPts val="0"/>
                        </a:spcBef>
                        <a:spcAft>
                          <a:spcPts val="0"/>
                        </a:spcAft>
                        <a:buNone/>
                      </a:pPr>
                      <a:r>
                        <a:rPr lang="ja-JP" sz="1200" u="none" strike="noStrike" kern="1200" noProof="0" dirty="0">
                          <a:solidFill>
                            <a:schemeClr val="tx1"/>
                          </a:solidFill>
                          <a:effectLst/>
                        </a:rPr>
                        <a:t>第</a:t>
                      </a:r>
                      <a:r>
                        <a:rPr lang="ja-JP" altLang="en-US" sz="1200" u="none" strike="noStrike" kern="1200" noProof="0" dirty="0">
                          <a:solidFill>
                            <a:schemeClr val="tx1"/>
                          </a:solidFill>
                          <a:effectLst/>
                        </a:rPr>
                        <a:t>６</a:t>
                      </a:r>
                      <a:r>
                        <a:rPr lang="ja-JP" sz="1200" u="none" strike="noStrike" kern="1200" noProof="0" dirty="0">
                          <a:solidFill>
                            <a:schemeClr val="tx1"/>
                          </a:solidFill>
                          <a:effectLst/>
                        </a:rPr>
                        <a:t>学年までに在学している期間</a:t>
                      </a:r>
                    </a:p>
                    <a:p>
                      <a:pPr lvl="0" algn="l">
                        <a:lnSpc>
                          <a:spcPct val="100000"/>
                        </a:lnSpc>
                        <a:spcBef>
                          <a:spcPts val="0"/>
                        </a:spcBef>
                        <a:spcAft>
                          <a:spcPts val="0"/>
                        </a:spcAft>
                        <a:buNone/>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１年度（４月～３月）につき、下記①又は</a:t>
                      </a: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②のいずれかを選択し、取得可能</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a:t>
                      </a:r>
                    </a:p>
                    <a:p>
                      <a:pPr lvl="0" algn="l">
                        <a:lnSpc>
                          <a:spcPct val="100000"/>
                        </a:lnSpc>
                        <a:spcBef>
                          <a:spcPts val="0"/>
                        </a:spcBef>
                        <a:spcAft>
                          <a:spcPts val="0"/>
                        </a:spcAft>
                        <a:buNone/>
                      </a:pPr>
                      <a:endParaRPr lang="en-US" altLang="ja-JP" sz="1200" u="none" strike="noStrike" kern="1200" noProof="0" dirty="0">
                        <a:solidFill>
                          <a:schemeClr val="tx1"/>
                        </a:solidFill>
                        <a:effectLst/>
                      </a:endParaRPr>
                    </a:p>
                    <a:p>
                      <a:pPr lvl="0" algn="l">
                        <a:lnSpc>
                          <a:spcPct val="100000"/>
                        </a:lnSpc>
                        <a:spcBef>
                          <a:spcPts val="0"/>
                        </a:spcBef>
                        <a:spcAft>
                          <a:spcPts val="0"/>
                        </a:spcAft>
                        <a:buNone/>
                      </a:pPr>
                      <a:r>
                        <a:rPr lang="ja-JP" altLang="en-US" sz="1200" u="none" strike="noStrike" kern="1200" noProof="0" dirty="0">
                          <a:solidFill>
                            <a:schemeClr val="tx1"/>
                          </a:solidFill>
                          <a:effectLst/>
                        </a:rPr>
                        <a:t>①</a:t>
                      </a:r>
                      <a:r>
                        <a:rPr lang="ja-JP" sz="1200" u="none" strike="noStrike" kern="1200" noProof="0" dirty="0">
                          <a:solidFill>
                            <a:schemeClr val="tx1"/>
                          </a:solidFill>
                          <a:effectLst/>
                        </a:rPr>
                        <a:t>１日２時間まで取得可</a:t>
                      </a:r>
                      <a:endParaRPr lang="ja-JP" altLang="en-US" sz="1200" u="none" strike="noStrike" kern="1200" noProof="0" dirty="0">
                        <a:solidFill>
                          <a:schemeClr val="tx1"/>
                        </a:solidFill>
                        <a:effectLst/>
                      </a:endParaRPr>
                    </a:p>
                    <a:p>
                      <a:pPr lvl="0" algn="l">
                        <a:lnSpc>
                          <a:spcPct val="100000"/>
                        </a:lnSpc>
                        <a:spcBef>
                          <a:spcPts val="0"/>
                        </a:spcBef>
                        <a:spcAft>
                          <a:spcPts val="0"/>
                        </a:spcAft>
                        <a:buNone/>
                      </a:pPr>
                      <a:r>
                        <a:rPr lang="ja-JP" sz="1200" u="none" strike="noStrike" kern="1200" noProof="0" dirty="0">
                          <a:solidFill>
                            <a:schemeClr val="tx1"/>
                          </a:solidFill>
                          <a:effectLst/>
                        </a:rPr>
                        <a:t>（１５分単位で取得できます。）</a:t>
                      </a:r>
                      <a:endParaRPr lang="en-US" altLang="ja-JP" sz="1200" u="none" strike="noStrike" kern="1200" noProof="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②年</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10</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日（</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77</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時間</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30</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分）まで取得可</a:t>
                      </a: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（１時間単位で取得できます。１日単位での取得もできます。）</a:t>
                      </a: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txBody>
                  <a:tcPr marL="74295" marR="74295" marT="37148" marB="37148" anchor="ctr"/>
                </a:tc>
                <a:tc vMerge="1">
                  <a:txBody>
                    <a:bodyPr/>
                    <a:lstStyle/>
                    <a:p>
                      <a:endParaRPr lang="ja-JP"/>
                    </a:p>
                  </a:txBody>
                  <a:tcPr marL="74295" marR="74295" marT="37147" marB="37147" anchor="ctr"/>
                </a:tc>
                <a:extLst>
                  <a:ext uri="{0D108BD9-81ED-4DB2-BD59-A6C34878D82A}">
                    <a16:rowId xmlns:a16="http://schemas.microsoft.com/office/drawing/2014/main" val="2485837718"/>
                  </a:ext>
                </a:extLst>
              </a:tr>
            </a:tbl>
          </a:graphicData>
        </a:graphic>
      </p:graphicFrame>
      <p:sp>
        <p:nvSpPr>
          <p:cNvPr id="4" name="スライド番号プレースホルダー 3"/>
          <p:cNvSpPr>
            <a:spLocks noGrp="1"/>
          </p:cNvSpPr>
          <p:nvPr>
            <p:ph type="sldNum" sz="quarter" idx="12"/>
          </p:nvPr>
        </p:nvSpPr>
        <p:spPr>
          <a:xfrm>
            <a:off x="6994260" y="6557283"/>
            <a:ext cx="2228850" cy="365125"/>
          </a:xfrm>
        </p:spPr>
        <p:txBody>
          <a:bodyPr/>
          <a:lstStyle/>
          <a:p>
            <a:r>
              <a:rPr kumimoji="1" lang="en-US" altLang="ja-JP" dirty="0"/>
              <a:t>11</a:t>
            </a:r>
            <a:endParaRPr kumimoji="1" lang="ja-JP" altLang="en-US" dirty="0"/>
          </a:p>
        </p:txBody>
      </p:sp>
      <p:sp>
        <p:nvSpPr>
          <p:cNvPr id="9" name="正方形/長方形 8">
            <a:extLst>
              <a:ext uri="{FF2B5EF4-FFF2-40B4-BE49-F238E27FC236}">
                <a16:creationId xmlns:a16="http://schemas.microsoft.com/office/drawing/2014/main" id="{288A9D9D-E3CF-4ACC-AEEB-CF27B8B920C5}"/>
              </a:ext>
            </a:extLst>
          </p:cNvPr>
          <p:cNvSpPr/>
          <p:nvPr/>
        </p:nvSpPr>
        <p:spPr>
          <a:xfrm>
            <a:off x="629523" y="5943858"/>
            <a:ext cx="8543925" cy="701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200" dirty="0">
                <a:solidFill>
                  <a:schemeClr val="tx1"/>
                </a:solidFill>
              </a:rPr>
              <a:t>※</a:t>
            </a:r>
            <a:r>
              <a:rPr kumimoji="1" lang="ja-JP" altLang="en-US" sz="1200" dirty="0">
                <a:solidFill>
                  <a:schemeClr val="tx1"/>
                </a:solidFill>
              </a:rPr>
              <a:t>年度途中に、配偶者が負傷又は疾病により入院したこと、配偶者と別居したことその他の申出時に予測することができなかった事実が生じたことにより形態変更（①→②や②→①）をしなければ、子の養育に著しい支障が生じる場合は、形態変更が可能。</a:t>
            </a:r>
            <a:endParaRPr kumimoji="1" lang="en-US" altLang="ja-JP" sz="1200" dirty="0">
              <a:solidFill>
                <a:schemeClr val="tx1"/>
              </a:solidFill>
            </a:endParaRPr>
          </a:p>
        </p:txBody>
      </p:sp>
    </p:spTree>
    <p:extLst>
      <p:ext uri="{BB962C8B-B14F-4D97-AF65-F5344CB8AC3E}">
        <p14:creationId xmlns:p14="http://schemas.microsoft.com/office/powerpoint/2010/main" val="1679725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4948" y="277949"/>
            <a:ext cx="3775791" cy="770673"/>
          </a:xfrm>
        </p:spPr>
        <p:txBody>
          <a:bodyPr>
            <a:normAutofit/>
          </a:bodyPr>
          <a:lstStyle/>
          <a:p>
            <a:r>
              <a:rPr lang="ja-JP" altLang="en-US" sz="2600" dirty="0">
                <a:latin typeface="HGP創英角ﾎﾟｯﾌﾟ体" panose="040B0A00000000000000" pitchFamily="50" charset="-128"/>
                <a:ea typeface="HGP創英角ﾎﾟｯﾌﾟ体"/>
              </a:rPr>
              <a:t>出産以降</a:t>
            </a:r>
            <a:endParaRPr lang="ja-JP" altLang="en-US" sz="2600" dirty="0">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629523" y="1048622"/>
            <a:ext cx="8543925" cy="5596877"/>
          </a:xfrm>
        </p:spPr>
        <p:txBody>
          <a:bodyPr vert="horz" lIns="91440" tIns="45720" rIns="91440" bIns="45720" rtlCol="0" anchor="t">
            <a:normAutofit/>
          </a:bodyPr>
          <a:lstStyle/>
          <a:p>
            <a:pPr marL="0" indent="0">
              <a:buNone/>
            </a:pPr>
            <a:r>
              <a:rPr lang="ja-JP" altLang="ja-JP" sz="1600" b="1" dirty="0">
                <a:latin typeface="HG丸ｺﾞｼｯｸM-PRO" panose="020F0600000000000000" pitchFamily="50" charset="-128"/>
                <a:ea typeface="HG丸ｺﾞｼｯｸM-PRO" panose="020F0600000000000000" pitchFamily="50" charset="-128"/>
              </a:rPr>
              <a:t>（３）育児に関する特別休暇</a:t>
            </a:r>
            <a:endParaRPr lang="ja-JP" altLang="en-US" sz="1600" b="1" dirty="0">
              <a:latin typeface="HG丸ｺﾞｼｯｸM-PRO" panose="020F0600000000000000" pitchFamily="50" charset="-128"/>
              <a:ea typeface="HG丸ｺﾞｼｯｸM-PRO" panose="020F0600000000000000" pitchFamily="50" charset="-128"/>
              <a:cs typeface="Calibri"/>
            </a:endParaRPr>
          </a:p>
          <a:p>
            <a:pPr marL="0" indent="0">
              <a:buNone/>
            </a:pPr>
            <a:endParaRPr lang="en-US" altLang="ja-JP" sz="1138" dirty="0">
              <a:latin typeface="Calibri" panose="020F0502020204030204"/>
              <a:ea typeface="游ゴシック" panose="020B0400000000000000" pitchFamily="34" charset="-128"/>
              <a:cs typeface="Calibri" panose="020F0502020204030204"/>
            </a:endParaRPr>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ja-JP" altLang="ja-JP" sz="853" dirty="0">
              <a:cs typeface="Calibri" panose="020F0502020204030204"/>
            </a:endParaRPr>
          </a:p>
        </p:txBody>
      </p:sp>
      <p:pic>
        <p:nvPicPr>
          <p:cNvPr id="6" name="図 6" descr="アイコン&#10;&#10;説明は自動で生成されたものです">
            <a:extLst>
              <a:ext uri="{FF2B5EF4-FFF2-40B4-BE49-F238E27FC236}">
                <a16:creationId xmlns:a16="http://schemas.microsoft.com/office/drawing/2014/main" id="{25058D5B-AFED-0059-E33E-E89FC62ED00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1790" y="481855"/>
            <a:ext cx="406851" cy="359338"/>
          </a:xfrm>
          <a:prstGeom prst="rect">
            <a:avLst/>
          </a:prstGeom>
        </p:spPr>
      </p:pic>
      <p:pic>
        <p:nvPicPr>
          <p:cNvPr id="5" name="図 6" descr="アイコン&#10;&#10;説明は自動で生成されたものです">
            <a:extLst>
              <a:ext uri="{FF2B5EF4-FFF2-40B4-BE49-F238E27FC236}">
                <a16:creationId xmlns:a16="http://schemas.microsoft.com/office/drawing/2014/main" id="{DF19BB03-E7EA-4201-C9D8-4BCBC40468A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140000">
            <a:off x="4784013" y="145108"/>
            <a:ext cx="1055566" cy="1093522"/>
          </a:xfrm>
          <a:prstGeom prst="rect">
            <a:avLst/>
          </a:prstGeom>
        </p:spPr>
      </p:pic>
      <p:graphicFrame>
        <p:nvGraphicFramePr>
          <p:cNvPr id="8" name="表 7">
            <a:extLst>
              <a:ext uri="{FF2B5EF4-FFF2-40B4-BE49-F238E27FC236}">
                <a16:creationId xmlns:a16="http://schemas.microsoft.com/office/drawing/2014/main" id="{BF0938A5-C291-27A6-B85C-037D9931B22F}"/>
              </a:ext>
            </a:extLst>
          </p:cNvPr>
          <p:cNvGraphicFramePr>
            <a:graphicFrameLocks noGrp="1"/>
          </p:cNvGraphicFramePr>
          <p:nvPr>
            <p:extLst>
              <p:ext uri="{D42A27DB-BD31-4B8C-83A1-F6EECF244321}">
                <p14:modId xmlns:p14="http://schemas.microsoft.com/office/powerpoint/2010/main" val="3965617472"/>
              </p:ext>
            </p:extLst>
          </p:nvPr>
        </p:nvGraphicFramePr>
        <p:xfrm>
          <a:off x="741736" y="1646803"/>
          <a:ext cx="8531034" cy="3704738"/>
        </p:xfrm>
        <a:graphic>
          <a:graphicData uri="http://schemas.openxmlformats.org/drawingml/2006/table">
            <a:tbl>
              <a:tblPr firstRow="1" bandRow="1">
                <a:tableStyleId>{21E4AEA4-8DFA-4A89-87EB-49C32662AFE0}</a:tableStyleId>
              </a:tblPr>
              <a:tblGrid>
                <a:gridCol w="1869260">
                  <a:extLst>
                    <a:ext uri="{9D8B030D-6E8A-4147-A177-3AD203B41FA5}">
                      <a16:colId xmlns:a16="http://schemas.microsoft.com/office/drawing/2014/main" val="28924692"/>
                    </a:ext>
                  </a:extLst>
                </a:gridCol>
                <a:gridCol w="3095203">
                  <a:extLst>
                    <a:ext uri="{9D8B030D-6E8A-4147-A177-3AD203B41FA5}">
                      <a16:colId xmlns:a16="http://schemas.microsoft.com/office/drawing/2014/main" val="1668314294"/>
                    </a:ext>
                  </a:extLst>
                </a:gridCol>
                <a:gridCol w="3566571">
                  <a:extLst>
                    <a:ext uri="{9D8B030D-6E8A-4147-A177-3AD203B41FA5}">
                      <a16:colId xmlns:a16="http://schemas.microsoft.com/office/drawing/2014/main" val="1378145258"/>
                    </a:ext>
                  </a:extLst>
                </a:gridCol>
              </a:tblGrid>
              <a:tr h="391051">
                <a:tc>
                  <a:txBody>
                    <a:bodyPr/>
                    <a:lstStyle/>
                    <a:p>
                      <a:pPr algn="ctr"/>
                      <a:r>
                        <a:rPr lang="ja-JP" altLang="en-US" sz="1400"/>
                        <a:t>休暇名称</a:t>
                      </a:r>
                      <a:endParaRPr kumimoji="1" lang="ja-JP" altLang="en-US" sz="1400"/>
                    </a:p>
                  </a:txBody>
                  <a:tcPr marL="74295" marR="74295" marT="37148" marB="37148" anchor="ctr"/>
                </a:tc>
                <a:tc>
                  <a:txBody>
                    <a:bodyPr/>
                    <a:lstStyle/>
                    <a:p>
                      <a:pPr algn="ctr"/>
                      <a:r>
                        <a:rPr kumimoji="1" lang="ja-JP" altLang="en-US" sz="1400"/>
                        <a:t>取得</a:t>
                      </a:r>
                      <a:r>
                        <a:rPr lang="ja-JP" altLang="en-US" sz="1400"/>
                        <a:t>要件</a:t>
                      </a:r>
                      <a:endParaRPr kumimoji="1" lang="ja-JP" altLang="en-US" sz="1400"/>
                    </a:p>
                  </a:txBody>
                  <a:tcPr marL="74295" marR="74295" marT="37148" marB="37148" anchor="ctr"/>
                </a:tc>
                <a:tc>
                  <a:txBody>
                    <a:bodyPr/>
                    <a:lstStyle/>
                    <a:p>
                      <a:pPr lvl="0" algn="ctr">
                        <a:buNone/>
                      </a:pPr>
                      <a:r>
                        <a:rPr lang="ja-JP" altLang="en-US" sz="1400"/>
                        <a:t>取得可能期間</a:t>
                      </a:r>
                      <a:endParaRPr kumimoji="1" lang="ja-JP" altLang="en-US" sz="1400"/>
                    </a:p>
                  </a:txBody>
                  <a:tcPr marL="74295" marR="74295" marT="37147" marB="37147" anchor="ctr"/>
                </a:tc>
                <a:extLst>
                  <a:ext uri="{0D108BD9-81ED-4DB2-BD59-A6C34878D82A}">
                    <a16:rowId xmlns:a16="http://schemas.microsoft.com/office/drawing/2014/main" val="4122091588"/>
                  </a:ext>
                </a:extLst>
              </a:tr>
              <a:tr h="15415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a:effectLst/>
                        </a:rPr>
                        <a:t>◆</a:t>
                      </a:r>
                      <a:r>
                        <a:rPr lang="ja-JP" altLang="ja-JP" sz="1400" kern="1200">
                          <a:effectLst/>
                        </a:rPr>
                        <a:t>育児時間</a:t>
                      </a:r>
                      <a:endParaRPr kumimoji="1" lang="ja-JP" altLang="ja-JP" sz="1400" kern="1200">
                        <a:effectLst/>
                      </a:endParaRPr>
                    </a:p>
                  </a:txBody>
                  <a:tcPr marL="74295" marR="74295" marT="37148" marB="37148" anchor="ctr"/>
                </a:tc>
                <a:tc>
                  <a:txBody>
                    <a:bodyPr/>
                    <a:lstStyle/>
                    <a:p>
                      <a:pPr marL="0" marR="0" lvl="0" indent="0" algn="l">
                        <a:lnSpc>
                          <a:spcPct val="100000"/>
                        </a:lnSpc>
                        <a:spcBef>
                          <a:spcPts val="0"/>
                        </a:spcBef>
                        <a:spcAft>
                          <a:spcPts val="0"/>
                        </a:spcAft>
                        <a:buNone/>
                      </a:pPr>
                      <a:r>
                        <a:rPr lang="ja-JP" sz="1200" u="none" strike="noStrike" kern="1200" noProof="0" dirty="0">
                          <a:effectLst/>
                        </a:rPr>
                        <a:t>授乳や託児所への送迎等、子どもを育て　 </a:t>
                      </a:r>
                      <a:r>
                        <a:rPr lang="ja-JP" sz="1200" u="none" strike="noStrike" kern="1200" noProof="0" dirty="0" err="1">
                          <a:effectLst/>
                        </a:rPr>
                        <a:t>る</a:t>
                      </a:r>
                      <a:r>
                        <a:rPr lang="ja-JP" altLang="en-US" sz="1200" u="none" strike="noStrike" kern="1200" noProof="0" dirty="0">
                          <a:effectLst/>
                        </a:rPr>
                        <a:t>場合</a:t>
                      </a:r>
                      <a:endParaRPr lang="ja-JP" dirty="0"/>
                    </a:p>
                  </a:txBody>
                  <a:tcPr marL="74295" marR="74295" marT="37148" marB="37148" anchor="ctr"/>
                </a:tc>
                <a:tc>
                  <a:txBody>
                    <a:bodyPr/>
                    <a:lstStyle/>
                    <a:p>
                      <a:pPr lvl="0" algn="l">
                        <a:lnSpc>
                          <a:spcPct val="100000"/>
                        </a:lnSpc>
                        <a:spcBef>
                          <a:spcPts val="0"/>
                        </a:spcBef>
                        <a:spcAft>
                          <a:spcPts val="0"/>
                        </a:spcAft>
                        <a:buNone/>
                      </a:pPr>
                      <a:r>
                        <a:rPr lang="ja-JP" altLang="en-US" sz="1200" u="none" strike="noStrike" kern="1200" noProof="0" dirty="0">
                          <a:effectLst/>
                        </a:rPr>
                        <a:t>子どもが１歳６か月になる日の前日まで、１日２回（３０分と１時間）以内</a:t>
                      </a:r>
                      <a:endParaRPr lang="ja-JP" altLang="en-US" dirty="0"/>
                    </a:p>
                    <a:p>
                      <a:pPr lvl="0" algn="l">
                        <a:lnSpc>
                          <a:spcPct val="100000"/>
                        </a:lnSpc>
                        <a:spcBef>
                          <a:spcPts val="0"/>
                        </a:spcBef>
                        <a:spcAft>
                          <a:spcPts val="0"/>
                        </a:spcAft>
                        <a:buNone/>
                      </a:pPr>
                      <a:r>
                        <a:rPr lang="ja-JP" altLang="en-US" sz="1200" u="none" strike="noStrike" kern="1200" noProof="0" dirty="0">
                          <a:effectLst/>
                        </a:rPr>
                        <a:t>（連続させ１回９０分に合算して取得することもできます）　 </a:t>
                      </a:r>
                      <a:endParaRPr lang="ja-JP" altLang="en-US" dirty="0"/>
                    </a:p>
                    <a:p>
                      <a:pPr marL="0" lvl="0" indent="0" algn="l">
                        <a:lnSpc>
                          <a:spcPct val="100000"/>
                        </a:lnSpc>
                        <a:spcBef>
                          <a:spcPts val="0"/>
                        </a:spcBef>
                        <a:spcAft>
                          <a:spcPts val="0"/>
                        </a:spcAft>
                        <a:buNone/>
                      </a:pPr>
                      <a:endParaRPr lang="en-US" altLang="ja-JP" sz="1200" u="none" strike="noStrike" kern="1200" noProof="0" dirty="0">
                        <a:effectLst/>
                      </a:endParaRPr>
                    </a:p>
                    <a:p>
                      <a:pPr marL="0" lvl="0" indent="0" algn="l">
                        <a:lnSpc>
                          <a:spcPct val="100000"/>
                        </a:lnSpc>
                        <a:spcBef>
                          <a:spcPts val="0"/>
                        </a:spcBef>
                        <a:spcAft>
                          <a:spcPts val="0"/>
                        </a:spcAft>
                        <a:buNone/>
                      </a:pPr>
                      <a:r>
                        <a:rPr lang="en-US" altLang="ja-JP" sz="1200" u="none" strike="noStrike" kern="1200" noProof="0" dirty="0">
                          <a:effectLst/>
                        </a:rPr>
                        <a:t>※</a:t>
                      </a:r>
                      <a:r>
                        <a:rPr lang="ja-JP" altLang="en-US" sz="1200" u="none" strike="noStrike" kern="1200" noProof="0" dirty="0">
                          <a:effectLst/>
                        </a:rPr>
                        <a:t>配偶者が常態として育児できる場合等には取得できません。 </a:t>
                      </a:r>
                      <a:endParaRPr lang="ja-JP" dirty="0"/>
                    </a:p>
                  </a:txBody>
                  <a:tcPr marL="74295" marR="74295" marT="37147" marB="37147" anchor="ctr"/>
                </a:tc>
                <a:extLst>
                  <a:ext uri="{0D108BD9-81ED-4DB2-BD59-A6C34878D82A}">
                    <a16:rowId xmlns:a16="http://schemas.microsoft.com/office/drawing/2014/main" val="1609300196"/>
                  </a:ext>
                </a:extLst>
              </a:tr>
              <a:tr h="1772155">
                <a:tc>
                  <a:txBody>
                    <a:bodyPr/>
                    <a:lstStyle/>
                    <a:p>
                      <a:pPr marL="0" marR="0" lvl="0" indent="0" algn="l" defTabSz="914400" rtl="0">
                        <a:lnSpc>
                          <a:spcPct val="100000"/>
                        </a:lnSpc>
                        <a:spcBef>
                          <a:spcPts val="0"/>
                        </a:spcBef>
                        <a:spcAft>
                          <a:spcPts val="0"/>
                        </a:spcAft>
                        <a:buClrTx/>
                        <a:buSzTx/>
                        <a:buFontTx/>
                        <a:buNone/>
                        <a:tabLst/>
                        <a:defRPr/>
                      </a:pPr>
                      <a:r>
                        <a:rPr lang="ja-JP" altLang="ja-JP" sz="1400" b="0" kern="1200" dirty="0">
                          <a:solidFill>
                            <a:schemeClr val="tx1"/>
                          </a:solidFill>
                          <a:effectLst/>
                        </a:rPr>
                        <a:t>◆子の看護</a:t>
                      </a:r>
                      <a:r>
                        <a:rPr lang="ja-JP" altLang="en-US" sz="1400" b="0" kern="1200" dirty="0">
                          <a:solidFill>
                            <a:schemeClr val="tx1"/>
                          </a:solidFill>
                          <a:effectLst/>
                        </a:rPr>
                        <a:t>等</a:t>
                      </a:r>
                      <a:r>
                        <a:rPr lang="ja-JP" altLang="ja-JP" sz="1400" b="0" kern="1200" dirty="0">
                          <a:solidFill>
                            <a:schemeClr val="tx1"/>
                          </a:solidFill>
                          <a:effectLst/>
                        </a:rPr>
                        <a:t>休暇</a:t>
                      </a:r>
                      <a:endParaRPr kumimoji="1" lang="ja-JP" altLang="ja-JP" sz="1400" b="0" kern="1200" dirty="0">
                        <a:solidFill>
                          <a:schemeClr val="tx1"/>
                        </a:solidFill>
                        <a:effectLst/>
                      </a:endParaRPr>
                    </a:p>
                  </a:txBody>
                  <a:tcPr marL="74295" marR="74295" marT="37147" marB="37147" anchor="ctr"/>
                </a:tc>
                <a:tc>
                  <a:txBody>
                    <a:bodyPr/>
                    <a:lstStyle/>
                    <a:p>
                      <a:pPr lvl="0" algn="l">
                        <a:lnSpc>
                          <a:spcPct val="100000"/>
                        </a:lnSpc>
                        <a:spcBef>
                          <a:spcPts val="0"/>
                        </a:spcBef>
                        <a:spcAft>
                          <a:spcPts val="0"/>
                        </a:spcAft>
                        <a:buNone/>
                      </a:pPr>
                      <a:r>
                        <a:rPr lang="ja-JP" altLang="en-US" sz="1200" b="0" u="none" strike="noStrike" kern="1200" noProof="0" dirty="0">
                          <a:solidFill>
                            <a:schemeClr val="tx1"/>
                          </a:solidFill>
                          <a:effectLst/>
                        </a:rPr>
                        <a:t>中学校就学の始期に達しない子（配偶者の</a:t>
                      </a:r>
                      <a:r>
                        <a:rPr lang="ja-JP" sz="1200" b="0" u="none" strike="noStrike" kern="1200" noProof="0" dirty="0">
                          <a:solidFill>
                            <a:schemeClr val="tx1"/>
                          </a:solidFill>
                          <a:effectLst/>
                        </a:rPr>
                        <a:t>子を</a:t>
                      </a:r>
                      <a:r>
                        <a:rPr lang="ja-JP" altLang="en-US" sz="1200" b="0" u="none" strike="noStrike" kern="1200" noProof="0" dirty="0">
                          <a:solidFill>
                            <a:schemeClr val="tx1"/>
                          </a:solidFill>
                          <a:effectLst/>
                        </a:rPr>
                        <a:t>含む）を養育する職員が、当該子の看護等のため勤務</a:t>
                      </a:r>
                      <a:r>
                        <a:rPr lang="ja-JP" sz="1200" b="0" u="none" strike="noStrike" kern="1200" noProof="0" dirty="0">
                          <a:solidFill>
                            <a:schemeClr val="tx1"/>
                          </a:solidFill>
                          <a:effectLst/>
                        </a:rPr>
                        <a:t>しな</a:t>
                      </a:r>
                      <a:r>
                        <a:rPr lang="ja-JP" altLang="en-US" sz="1200" b="0" u="none" strike="noStrike" kern="1200" noProof="0" dirty="0">
                          <a:solidFill>
                            <a:schemeClr val="tx1"/>
                          </a:solidFill>
                          <a:effectLst/>
                        </a:rPr>
                        <a:t>いことが相当であると認められる</a:t>
                      </a:r>
                      <a:r>
                        <a:rPr lang="ja-JP" sz="1200" b="0" u="none" strike="noStrike" kern="1200" noProof="0" dirty="0">
                          <a:solidFill>
                            <a:schemeClr val="tx1"/>
                          </a:solidFill>
                          <a:effectLst/>
                        </a:rPr>
                        <a:t>場合</a:t>
                      </a:r>
                      <a:endParaRPr lang="ja-JP" sz="1200" b="0" i="0" u="none" strike="noStrike" kern="1200" noProof="0" dirty="0">
                        <a:solidFill>
                          <a:schemeClr val="tx1"/>
                        </a:solidFill>
                        <a:effectLst/>
                        <a:latin typeface="游ゴシック"/>
                        <a:ea typeface="游ゴシック"/>
                      </a:endParaRPr>
                    </a:p>
                  </a:txBody>
                  <a:tcPr marL="74295" marR="74295" marT="37147" marB="37147" anchor="ctr"/>
                </a:tc>
                <a:tc>
                  <a:txBody>
                    <a:bodyPr/>
                    <a:lstStyle/>
                    <a:p>
                      <a:pPr lvl="0" algn="l">
                        <a:lnSpc>
                          <a:spcPct val="100000"/>
                        </a:lnSpc>
                        <a:spcBef>
                          <a:spcPts val="0"/>
                        </a:spcBef>
                        <a:spcAft>
                          <a:spcPts val="0"/>
                        </a:spcAft>
                        <a:buNone/>
                      </a:pPr>
                      <a:r>
                        <a:rPr lang="ja-JP" altLang="en-US" sz="1200" u="none" strike="noStrike" kern="1200" noProof="0" dirty="0">
                          <a:effectLst/>
                        </a:rPr>
                        <a:t>１会計年度につき、５日以内（日または時間単位で取得） </a:t>
                      </a:r>
                      <a:endParaRPr lang="ja-JP" altLang="en-US" dirty="0"/>
                    </a:p>
                    <a:p>
                      <a:pPr marL="0" lvl="0" indent="0" algn="l">
                        <a:lnSpc>
                          <a:spcPct val="100000"/>
                        </a:lnSpc>
                        <a:spcBef>
                          <a:spcPts val="0"/>
                        </a:spcBef>
                        <a:spcAft>
                          <a:spcPts val="0"/>
                        </a:spcAft>
                        <a:buNone/>
                      </a:pPr>
                      <a:r>
                        <a:rPr lang="en-US" altLang="ja-JP" sz="1200" u="none" strike="noStrike" kern="1200" noProof="0" dirty="0">
                          <a:effectLst/>
                        </a:rPr>
                        <a:t> </a:t>
                      </a:r>
                      <a:r>
                        <a:rPr lang="ja-JP" altLang="en-US" sz="1200" u="none" strike="noStrike" kern="1200" noProof="0" dirty="0">
                          <a:effectLst/>
                        </a:rPr>
                        <a:t>また、子が２人以上の場合は１０日まで取得可能 </a:t>
                      </a:r>
                      <a:r>
                        <a:rPr lang="en-US" altLang="ja-JP" sz="1200" u="none" strike="noStrike" kern="1200" noProof="0" dirty="0">
                          <a:effectLst/>
                        </a:rPr>
                        <a:t> </a:t>
                      </a:r>
                      <a:r>
                        <a:rPr lang="ja-JP" altLang="en-US" sz="1200" u="none" strike="noStrike" kern="1200" noProof="0" dirty="0">
                          <a:effectLst/>
                        </a:rPr>
                        <a:t>　</a:t>
                      </a:r>
                      <a:endParaRPr lang="ja-JP" dirty="0"/>
                    </a:p>
                    <a:p>
                      <a:pPr marL="0" lvl="0" indent="0" algn="l">
                        <a:lnSpc>
                          <a:spcPct val="100000"/>
                        </a:lnSpc>
                        <a:spcBef>
                          <a:spcPts val="0"/>
                        </a:spcBef>
                        <a:spcAft>
                          <a:spcPts val="0"/>
                        </a:spcAft>
                        <a:buNone/>
                      </a:pPr>
                      <a:endParaRPr lang="ja-JP" altLang="en-US" sz="1200" u="none" strike="noStrike" kern="1200" noProof="0" dirty="0">
                        <a:effectLst/>
                      </a:endParaRPr>
                    </a:p>
                    <a:p>
                      <a:pPr marL="0" lvl="0" indent="0" algn="l">
                        <a:lnSpc>
                          <a:spcPct val="100000"/>
                        </a:lnSpc>
                        <a:spcBef>
                          <a:spcPts val="0"/>
                        </a:spcBef>
                        <a:spcAft>
                          <a:spcPts val="0"/>
                        </a:spcAft>
                        <a:buNone/>
                      </a:pPr>
                      <a:r>
                        <a:rPr lang="ja-JP" altLang="en-US" sz="1200" u="none" strike="noStrike" kern="1200" noProof="0" dirty="0">
                          <a:effectLst/>
                        </a:rPr>
                        <a:t>＊原則、医師の診断書などの提出は必要はありません。</a:t>
                      </a:r>
                      <a:endParaRPr lang="ja-JP" dirty="0"/>
                    </a:p>
                  </a:txBody>
                  <a:tcPr marL="74295" marR="74295" marT="37147" marB="37147" anchor="ctr"/>
                </a:tc>
                <a:extLst>
                  <a:ext uri="{0D108BD9-81ED-4DB2-BD59-A6C34878D82A}">
                    <a16:rowId xmlns:a16="http://schemas.microsoft.com/office/drawing/2014/main" val="1621843817"/>
                  </a:ext>
                </a:extLst>
              </a:tr>
            </a:tbl>
          </a:graphicData>
        </a:graphic>
      </p:graphicFrame>
      <p:sp>
        <p:nvSpPr>
          <p:cNvPr id="4" name="スライド番号プレースホルダー 3"/>
          <p:cNvSpPr>
            <a:spLocks noGrp="1"/>
          </p:cNvSpPr>
          <p:nvPr>
            <p:ph type="sldNum" sz="quarter" idx="12"/>
          </p:nvPr>
        </p:nvSpPr>
        <p:spPr/>
        <p:txBody>
          <a:bodyPr/>
          <a:lstStyle/>
          <a:p>
            <a:fld id="{C425E45F-7766-4A39-A607-8DA631FA0E04}" type="slidenum">
              <a:rPr kumimoji="1" lang="ja-JP" altLang="en-US" smtClean="0"/>
              <a:t>12</a:t>
            </a:fld>
            <a:endParaRPr kumimoji="1" lang="ja-JP" altLang="en-US"/>
          </a:p>
        </p:txBody>
      </p:sp>
    </p:spTree>
    <p:extLst>
      <p:ext uri="{BB962C8B-B14F-4D97-AF65-F5344CB8AC3E}">
        <p14:creationId xmlns:p14="http://schemas.microsoft.com/office/powerpoint/2010/main" val="2648682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4948" y="277949"/>
            <a:ext cx="3775791" cy="770673"/>
          </a:xfrm>
        </p:spPr>
        <p:txBody>
          <a:bodyPr>
            <a:normAutofit/>
          </a:bodyPr>
          <a:lstStyle/>
          <a:p>
            <a:r>
              <a:rPr lang="ja-JP" altLang="en-US" sz="2600" dirty="0">
                <a:latin typeface="HGP創英角ﾎﾟｯﾌﾟ体" panose="040B0A00000000000000" pitchFamily="50" charset="-128"/>
                <a:ea typeface="HGP創英角ﾎﾟｯﾌﾟ体"/>
              </a:rPr>
              <a:t>出産以降</a:t>
            </a:r>
            <a:endParaRPr lang="ja-JP" altLang="en-US" sz="2600" dirty="0">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629523" y="1048622"/>
            <a:ext cx="8543925" cy="5596877"/>
          </a:xfrm>
        </p:spPr>
        <p:txBody>
          <a:bodyPr vert="horz" lIns="91440" tIns="45720" rIns="91440" bIns="45720" rtlCol="0" anchor="t">
            <a:normAutofit/>
          </a:bodyPr>
          <a:lstStyle/>
          <a:p>
            <a:pPr marL="0" indent="0">
              <a:buNone/>
            </a:pPr>
            <a:r>
              <a:rPr lang="ja-JP" altLang="ja-JP" sz="1600" b="1" dirty="0">
                <a:latin typeface="HG丸ｺﾞｼｯｸM-PRO" panose="020F0600000000000000" pitchFamily="50" charset="-128"/>
                <a:ea typeface="HG丸ｺﾞｼｯｸM-PRO" panose="020F0600000000000000" pitchFamily="50" charset="-128"/>
              </a:rPr>
              <a:t>（４）育児短時間勤務制度</a:t>
            </a:r>
            <a:endParaRPr lang="ja-JP" altLang="en-US" sz="1600" b="1" dirty="0">
              <a:latin typeface="HG丸ｺﾞｼｯｸM-PRO" panose="020F0600000000000000" pitchFamily="50" charset="-128"/>
              <a:ea typeface="HG丸ｺﾞｼｯｸM-PRO" panose="020F0600000000000000" pitchFamily="50" charset="-128"/>
              <a:cs typeface="Calibri"/>
            </a:endParaRPr>
          </a:p>
          <a:p>
            <a:pPr marL="0" indent="0">
              <a:buNone/>
            </a:pPr>
            <a:r>
              <a:rPr lang="ja-JP" altLang="en-US" sz="1450" dirty="0">
                <a:latin typeface="HG丸ｺﾞｼｯｸM-PRO" panose="020F0600000000000000" pitchFamily="50" charset="-128"/>
                <a:ea typeface="HG丸ｺﾞｼｯｸM-PRO" panose="020F0600000000000000" pitchFamily="50" charset="-128"/>
                <a:cs typeface="+mn-lt"/>
              </a:rPr>
              <a:t>長期間にわたる育児と仕事の両立を可能とするための制度です</a:t>
            </a:r>
            <a:r>
              <a:rPr lang="en-US" sz="1450" dirty="0">
                <a:latin typeface="HG丸ｺﾞｼｯｸM-PRO" panose="020F0600000000000000" pitchFamily="50" charset="-128"/>
                <a:ea typeface="HG丸ｺﾞｼｯｸM-PRO" panose="020F0600000000000000" pitchFamily="50" charset="-128"/>
                <a:cs typeface="+mn-lt"/>
              </a:rPr>
              <a:t>。</a:t>
            </a:r>
            <a:endParaRPr lang="en-US" sz="1450" dirty="0">
              <a:latin typeface="HG丸ｺﾞｼｯｸM-PRO" panose="020F0600000000000000" pitchFamily="50" charset="-128"/>
              <a:ea typeface="HG丸ｺﾞｼｯｸM-PRO" panose="020F0600000000000000" pitchFamily="50" charset="-128"/>
            </a:endParaRPr>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ja-JP" altLang="ja-JP" sz="853" dirty="0">
              <a:cs typeface="Calibri" panose="020F0502020204030204"/>
            </a:endParaRPr>
          </a:p>
        </p:txBody>
      </p:sp>
      <p:pic>
        <p:nvPicPr>
          <p:cNvPr id="6" name="図 6" descr="アイコン&#10;&#10;説明は自動で生成されたものです">
            <a:extLst>
              <a:ext uri="{FF2B5EF4-FFF2-40B4-BE49-F238E27FC236}">
                <a16:creationId xmlns:a16="http://schemas.microsoft.com/office/drawing/2014/main" id="{25058D5B-AFED-0059-E33E-E89FC62ED00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1790" y="481855"/>
            <a:ext cx="406851" cy="359338"/>
          </a:xfrm>
          <a:prstGeom prst="rect">
            <a:avLst/>
          </a:prstGeom>
        </p:spPr>
      </p:pic>
      <p:pic>
        <p:nvPicPr>
          <p:cNvPr id="5" name="図 6" descr="アイコン&#10;&#10;説明は自動で生成されたものです">
            <a:extLst>
              <a:ext uri="{FF2B5EF4-FFF2-40B4-BE49-F238E27FC236}">
                <a16:creationId xmlns:a16="http://schemas.microsoft.com/office/drawing/2014/main" id="{DF19BB03-E7EA-4201-C9D8-4BCBC40468A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140000">
            <a:off x="4577638" y="145108"/>
            <a:ext cx="1055566" cy="1093522"/>
          </a:xfrm>
          <a:prstGeom prst="rect">
            <a:avLst/>
          </a:prstGeom>
        </p:spPr>
      </p:pic>
      <p:graphicFrame>
        <p:nvGraphicFramePr>
          <p:cNvPr id="8" name="表 7">
            <a:extLst>
              <a:ext uri="{FF2B5EF4-FFF2-40B4-BE49-F238E27FC236}">
                <a16:creationId xmlns:a16="http://schemas.microsoft.com/office/drawing/2014/main" id="{BF0938A5-C291-27A6-B85C-037D9931B22F}"/>
              </a:ext>
            </a:extLst>
          </p:cNvPr>
          <p:cNvGraphicFramePr>
            <a:graphicFrameLocks noGrp="1"/>
          </p:cNvGraphicFramePr>
          <p:nvPr>
            <p:extLst>
              <p:ext uri="{D42A27DB-BD31-4B8C-83A1-F6EECF244321}">
                <p14:modId xmlns:p14="http://schemas.microsoft.com/office/powerpoint/2010/main" val="4286201497"/>
              </p:ext>
            </p:extLst>
          </p:nvPr>
        </p:nvGraphicFramePr>
        <p:xfrm>
          <a:off x="717456" y="1707493"/>
          <a:ext cx="8508775" cy="3792981"/>
        </p:xfrm>
        <a:graphic>
          <a:graphicData uri="http://schemas.openxmlformats.org/drawingml/2006/table">
            <a:tbl>
              <a:tblPr firstRow="1" bandRow="1">
                <a:tableStyleId>{93296810-A885-4BE3-A3E7-6D5BEEA58F35}</a:tableStyleId>
              </a:tblPr>
              <a:tblGrid>
                <a:gridCol w="1869260">
                  <a:extLst>
                    <a:ext uri="{9D8B030D-6E8A-4147-A177-3AD203B41FA5}">
                      <a16:colId xmlns:a16="http://schemas.microsoft.com/office/drawing/2014/main" val="28924692"/>
                    </a:ext>
                  </a:extLst>
                </a:gridCol>
                <a:gridCol w="6639515">
                  <a:extLst>
                    <a:ext uri="{9D8B030D-6E8A-4147-A177-3AD203B41FA5}">
                      <a16:colId xmlns:a16="http://schemas.microsoft.com/office/drawing/2014/main" val="1668314294"/>
                    </a:ext>
                  </a:extLst>
                </a:gridCol>
              </a:tblGrid>
              <a:tr h="487450">
                <a:tc gridSpan="2">
                  <a:txBody>
                    <a:bodyPr/>
                    <a:lstStyle/>
                    <a:p>
                      <a:pPr lvl="0" algn="l">
                        <a:buNone/>
                      </a:pPr>
                      <a:r>
                        <a:rPr lang="ja-JP" sz="1400" u="none" strike="noStrike" noProof="0" dirty="0"/>
                        <a:t>制度について</a:t>
                      </a:r>
                      <a:endParaRPr kumimoji="1" lang="ja-JP" dirty="0"/>
                    </a:p>
                  </a:txBody>
                  <a:tcPr marL="74295" marR="74295" marT="37148" marB="37148" anchor="ctr"/>
                </a:tc>
                <a:tc hMerge="1">
                  <a:txBody>
                    <a:bodyPr/>
                    <a:lstStyle/>
                    <a:p>
                      <a:endParaRPr kumimoji="1" lang="ja-JP"/>
                    </a:p>
                  </a:txBody>
                  <a:tcPr marL="74295" marR="74295" marT="37148" marB="37148" anchor="ctr"/>
                </a:tc>
                <a:extLst>
                  <a:ext uri="{0D108BD9-81ED-4DB2-BD59-A6C34878D82A}">
                    <a16:rowId xmlns:a16="http://schemas.microsoft.com/office/drawing/2014/main" val="4122091588"/>
                  </a:ext>
                </a:extLst>
              </a:tr>
              <a:tr h="5940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a:effectLst/>
                        </a:rPr>
                        <a:t>◆</a:t>
                      </a:r>
                      <a:r>
                        <a:rPr lang="ja-JP" altLang="ja-JP" sz="1400" kern="1200">
                          <a:effectLst/>
                        </a:rPr>
                        <a:t>取得対象者</a:t>
                      </a:r>
                      <a:endParaRPr kumimoji="1" lang="ja-JP" altLang="ja-JP" sz="1400" kern="1200">
                        <a:effectLst/>
                      </a:endParaRPr>
                    </a:p>
                  </a:txBody>
                  <a:tcPr marL="74295" marR="74295" marT="37148" marB="37148" anchor="ctr"/>
                </a:tc>
                <a:tc>
                  <a:txBody>
                    <a:bodyPr/>
                    <a:lstStyle/>
                    <a:p>
                      <a:pPr marL="0" marR="0" lvl="0" indent="0" algn="l">
                        <a:lnSpc>
                          <a:spcPct val="100000"/>
                        </a:lnSpc>
                        <a:spcBef>
                          <a:spcPts val="0"/>
                        </a:spcBef>
                        <a:spcAft>
                          <a:spcPts val="0"/>
                        </a:spcAft>
                        <a:buNone/>
                      </a:pPr>
                      <a:r>
                        <a:rPr lang="ja-JP" sz="1200" u="none" strike="noStrike" kern="1200" noProof="0">
                          <a:effectLst/>
                        </a:rPr>
                        <a:t>小学校就学の始期に達するまでの子を養育する職員</a:t>
                      </a:r>
                      <a:endParaRPr lang="ja-JP"/>
                    </a:p>
                  </a:txBody>
                  <a:tcPr marL="74295" marR="74295" marT="37148" marB="37148" anchor="ctr"/>
                </a:tc>
                <a:extLst>
                  <a:ext uri="{0D108BD9-81ED-4DB2-BD59-A6C34878D82A}">
                    <a16:rowId xmlns:a16="http://schemas.microsoft.com/office/drawing/2014/main" val="1609300196"/>
                  </a:ext>
                </a:extLst>
              </a:tr>
              <a:tr h="1934575">
                <a:tc>
                  <a:txBody>
                    <a:bodyPr/>
                    <a:lstStyle/>
                    <a:p>
                      <a:pPr marL="0" marR="0" lvl="0" indent="0" algn="l" defTabSz="914400" rtl="0">
                        <a:lnSpc>
                          <a:spcPct val="100000"/>
                        </a:lnSpc>
                        <a:spcBef>
                          <a:spcPts val="0"/>
                        </a:spcBef>
                        <a:spcAft>
                          <a:spcPts val="0"/>
                        </a:spcAft>
                        <a:buClrTx/>
                        <a:buSzTx/>
                        <a:buFontTx/>
                        <a:buNone/>
                        <a:tabLst/>
                        <a:defRPr/>
                      </a:pPr>
                      <a:r>
                        <a:rPr lang="ja-JP" altLang="ja-JP" sz="1400" kern="1200">
                          <a:effectLst/>
                        </a:rPr>
                        <a:t>◆勤務形態</a:t>
                      </a:r>
                      <a:endParaRPr kumimoji="1" lang="ja-JP" altLang="ja-JP" sz="1400" kern="1200">
                        <a:effectLst/>
                      </a:endParaRPr>
                    </a:p>
                  </a:txBody>
                  <a:tcPr marL="74295" marR="74295" marT="37147" marB="37147" anchor="ctr"/>
                </a:tc>
                <a:tc>
                  <a:txBody>
                    <a:bodyPr/>
                    <a:lstStyle/>
                    <a:p>
                      <a:pPr lvl="0" algn="l">
                        <a:lnSpc>
                          <a:spcPct val="100000"/>
                        </a:lnSpc>
                        <a:spcBef>
                          <a:spcPts val="0"/>
                        </a:spcBef>
                        <a:spcAft>
                          <a:spcPts val="0"/>
                        </a:spcAft>
                        <a:buNone/>
                      </a:pPr>
                      <a:r>
                        <a:rPr lang="ja-JP" altLang="en-US" sz="1200" u="none" strike="noStrike" kern="1200" noProof="0" dirty="0">
                          <a:effectLst/>
                        </a:rPr>
                        <a:t>以下の勤務パターンのいずれかを選択します。 </a:t>
                      </a:r>
                      <a:endParaRPr lang="ja-JP" altLang="en-US" dirty="0"/>
                    </a:p>
                    <a:p>
                      <a:pPr lvl="0" algn="l">
                        <a:lnSpc>
                          <a:spcPct val="100000"/>
                        </a:lnSpc>
                        <a:spcBef>
                          <a:spcPts val="0"/>
                        </a:spcBef>
                        <a:spcAft>
                          <a:spcPts val="0"/>
                        </a:spcAft>
                        <a:buNone/>
                      </a:pPr>
                      <a:r>
                        <a:rPr lang="ja-JP" altLang="en-US" sz="1200" u="none" strike="noStrike" kern="1200" noProof="0" dirty="0">
                          <a:effectLst/>
                        </a:rPr>
                        <a:t>①週５日で日３時間</a:t>
                      </a:r>
                      <a:r>
                        <a:rPr lang="en-US" altLang="ja-JP" sz="1200" u="none" strike="noStrike" kern="1200" noProof="0" dirty="0">
                          <a:effectLst/>
                        </a:rPr>
                        <a:t>55</a:t>
                      </a:r>
                      <a:r>
                        <a:rPr lang="ja-JP" altLang="en-US" sz="1200" u="none" strike="noStrike" kern="1200" noProof="0" dirty="0">
                          <a:effectLst/>
                        </a:rPr>
                        <a:t>分（週</a:t>
                      </a:r>
                      <a:r>
                        <a:rPr lang="en-US" altLang="ja-JP" sz="1200" u="none" strike="noStrike" kern="1200" noProof="0" dirty="0">
                          <a:effectLst/>
                        </a:rPr>
                        <a:t>19</a:t>
                      </a:r>
                      <a:r>
                        <a:rPr lang="ja-JP" altLang="en-US" sz="1200" u="none" strike="noStrike" kern="1200" noProof="0" dirty="0">
                          <a:effectLst/>
                        </a:rPr>
                        <a:t>時間</a:t>
                      </a:r>
                      <a:r>
                        <a:rPr lang="en-US" altLang="ja-JP" sz="1200" u="none" strike="noStrike" kern="1200" noProof="0" dirty="0">
                          <a:effectLst/>
                        </a:rPr>
                        <a:t>35</a:t>
                      </a:r>
                      <a:r>
                        <a:rPr lang="ja-JP" altLang="en-US" sz="1200" u="none" strike="noStrike" kern="1200" noProof="0" dirty="0">
                          <a:effectLst/>
                        </a:rPr>
                        <a:t>分） </a:t>
                      </a:r>
                      <a:endParaRPr lang="ja-JP" altLang="en-US" dirty="0"/>
                    </a:p>
                    <a:p>
                      <a:pPr lvl="0" algn="l">
                        <a:lnSpc>
                          <a:spcPct val="100000"/>
                        </a:lnSpc>
                        <a:spcBef>
                          <a:spcPts val="0"/>
                        </a:spcBef>
                        <a:spcAft>
                          <a:spcPts val="0"/>
                        </a:spcAft>
                        <a:buNone/>
                      </a:pPr>
                      <a:r>
                        <a:rPr lang="ja-JP" altLang="en-US" sz="1200" u="none" strike="noStrike" kern="1200" noProof="0" dirty="0">
                          <a:effectLst/>
                        </a:rPr>
                        <a:t>②週５日で日４時間</a:t>
                      </a:r>
                      <a:r>
                        <a:rPr lang="en-US" altLang="ja-JP" sz="1200" u="none" strike="noStrike" kern="1200" noProof="0" dirty="0">
                          <a:effectLst/>
                        </a:rPr>
                        <a:t>55</a:t>
                      </a:r>
                      <a:r>
                        <a:rPr lang="ja-JP" altLang="en-US" sz="1200" u="none" strike="noStrike" kern="1200" noProof="0" dirty="0">
                          <a:effectLst/>
                        </a:rPr>
                        <a:t>分（週</a:t>
                      </a:r>
                      <a:r>
                        <a:rPr lang="en-US" altLang="ja-JP" sz="1200" u="none" strike="noStrike" kern="1200" noProof="0" dirty="0">
                          <a:effectLst/>
                        </a:rPr>
                        <a:t>24</a:t>
                      </a:r>
                      <a:r>
                        <a:rPr lang="ja-JP" altLang="en-US" sz="1200" u="none" strike="noStrike" kern="1200" noProof="0" dirty="0">
                          <a:effectLst/>
                        </a:rPr>
                        <a:t>時間</a:t>
                      </a:r>
                      <a:r>
                        <a:rPr lang="en-US" altLang="ja-JP" sz="1200" u="none" strike="noStrike" kern="1200" noProof="0" dirty="0">
                          <a:effectLst/>
                        </a:rPr>
                        <a:t>35</a:t>
                      </a:r>
                      <a:r>
                        <a:rPr lang="ja-JP" altLang="en-US" sz="1200" u="none" strike="noStrike" kern="1200" noProof="0" dirty="0">
                          <a:effectLst/>
                        </a:rPr>
                        <a:t>分） </a:t>
                      </a:r>
                      <a:endParaRPr lang="ja-JP" altLang="en-US" dirty="0"/>
                    </a:p>
                    <a:p>
                      <a:pPr lvl="0" algn="l">
                        <a:lnSpc>
                          <a:spcPct val="100000"/>
                        </a:lnSpc>
                        <a:spcBef>
                          <a:spcPts val="0"/>
                        </a:spcBef>
                        <a:spcAft>
                          <a:spcPts val="0"/>
                        </a:spcAft>
                        <a:buNone/>
                      </a:pPr>
                      <a:r>
                        <a:rPr lang="ja-JP" altLang="en-US" sz="1200" u="none" strike="noStrike" kern="1200" noProof="0" dirty="0">
                          <a:effectLst/>
                        </a:rPr>
                        <a:t>③週３日で日７時間</a:t>
                      </a:r>
                      <a:r>
                        <a:rPr lang="en-US" altLang="ja-JP" sz="1200" u="none" strike="noStrike" kern="1200" noProof="0" dirty="0">
                          <a:effectLst/>
                        </a:rPr>
                        <a:t>45</a:t>
                      </a:r>
                      <a:r>
                        <a:rPr lang="ja-JP" altLang="en-US" sz="1200" u="none" strike="noStrike" kern="1200" noProof="0" dirty="0">
                          <a:effectLst/>
                        </a:rPr>
                        <a:t>分（週</a:t>
                      </a:r>
                      <a:r>
                        <a:rPr lang="en-US" altLang="ja-JP" sz="1200" u="none" strike="noStrike" kern="1200" noProof="0" dirty="0">
                          <a:effectLst/>
                        </a:rPr>
                        <a:t>23</a:t>
                      </a:r>
                      <a:r>
                        <a:rPr lang="ja-JP" altLang="en-US" sz="1200" u="none" strike="noStrike" kern="1200" noProof="0" dirty="0">
                          <a:effectLst/>
                        </a:rPr>
                        <a:t>時間</a:t>
                      </a:r>
                      <a:r>
                        <a:rPr lang="en-US" altLang="ja-JP" sz="1200" u="none" strike="noStrike" kern="1200" noProof="0" dirty="0">
                          <a:effectLst/>
                        </a:rPr>
                        <a:t>15</a:t>
                      </a:r>
                      <a:r>
                        <a:rPr lang="ja-JP" altLang="en-US" sz="1200" u="none" strike="noStrike" kern="1200" noProof="0" dirty="0">
                          <a:effectLst/>
                        </a:rPr>
                        <a:t>分） </a:t>
                      </a:r>
                      <a:endParaRPr lang="ja-JP" altLang="en-US" dirty="0"/>
                    </a:p>
                    <a:p>
                      <a:pPr lvl="0" algn="l">
                        <a:lnSpc>
                          <a:spcPct val="100000"/>
                        </a:lnSpc>
                        <a:spcBef>
                          <a:spcPts val="0"/>
                        </a:spcBef>
                        <a:spcAft>
                          <a:spcPts val="0"/>
                        </a:spcAft>
                        <a:buNone/>
                      </a:pPr>
                      <a:r>
                        <a:rPr lang="ja-JP" altLang="en-US" sz="1200" u="none" strike="noStrike" kern="1200" noProof="0" dirty="0">
                          <a:effectLst/>
                        </a:rPr>
                        <a:t>④週</a:t>
                      </a:r>
                      <a:r>
                        <a:rPr lang="en-US" altLang="ja-JP" sz="1200" u="none" strike="noStrike" kern="1200" noProof="0" dirty="0">
                          <a:effectLst/>
                        </a:rPr>
                        <a:t>3</a:t>
                      </a:r>
                      <a:r>
                        <a:rPr lang="ja-JP" altLang="en-US" sz="1200" u="none" strike="noStrike" kern="1200" noProof="0" dirty="0">
                          <a:effectLst/>
                        </a:rPr>
                        <a:t>日で日７時間</a:t>
                      </a:r>
                      <a:r>
                        <a:rPr lang="en-US" altLang="ja-JP" sz="1200" u="none" strike="noStrike" kern="1200" noProof="0" dirty="0">
                          <a:effectLst/>
                        </a:rPr>
                        <a:t>45</a:t>
                      </a:r>
                      <a:r>
                        <a:rPr lang="ja-JP" altLang="en-US" sz="1200" u="none" strike="noStrike" kern="1200" noProof="0" dirty="0">
                          <a:effectLst/>
                        </a:rPr>
                        <a:t>分</a:t>
                      </a:r>
                      <a:r>
                        <a:rPr lang="en-US" altLang="ja-JP" sz="1200" u="none" strike="noStrike" kern="1200" noProof="0" dirty="0">
                          <a:effectLst/>
                        </a:rPr>
                        <a:t>×2</a:t>
                      </a:r>
                      <a:r>
                        <a:rPr lang="ja-JP" altLang="en-US" sz="1200" u="none" strike="noStrike" kern="1200" noProof="0" dirty="0">
                          <a:effectLst/>
                        </a:rPr>
                        <a:t>日、</a:t>
                      </a:r>
                      <a:r>
                        <a:rPr lang="en-US" altLang="ja-JP" sz="1200" u="none" strike="noStrike" kern="1200" noProof="0" dirty="0">
                          <a:effectLst/>
                        </a:rPr>
                        <a:t>3</a:t>
                      </a:r>
                      <a:r>
                        <a:rPr lang="ja-JP" altLang="en-US" sz="1200" u="none" strike="noStrike" kern="1200" noProof="0" dirty="0">
                          <a:effectLst/>
                        </a:rPr>
                        <a:t>時間</a:t>
                      </a:r>
                      <a:r>
                        <a:rPr lang="en-US" altLang="ja-JP" sz="1200" u="none" strike="noStrike" kern="1200" noProof="0" dirty="0">
                          <a:effectLst/>
                        </a:rPr>
                        <a:t>55</a:t>
                      </a:r>
                      <a:r>
                        <a:rPr lang="ja-JP" altLang="en-US" sz="1200" u="none" strike="noStrike" kern="1200" noProof="0" dirty="0">
                          <a:effectLst/>
                        </a:rPr>
                        <a:t>分</a:t>
                      </a:r>
                      <a:r>
                        <a:rPr lang="en-US" altLang="ja-JP" sz="1200" u="none" strike="noStrike" kern="1200" noProof="0" dirty="0">
                          <a:effectLst/>
                        </a:rPr>
                        <a:t>×1</a:t>
                      </a:r>
                      <a:r>
                        <a:rPr lang="ja-JP" altLang="en-US" sz="1200" u="none" strike="noStrike" kern="1200" noProof="0" dirty="0">
                          <a:effectLst/>
                        </a:rPr>
                        <a:t>日 </a:t>
                      </a:r>
                      <a:endParaRPr lang="ja-JP" altLang="en-US" dirty="0"/>
                    </a:p>
                    <a:p>
                      <a:pPr lvl="0" algn="l">
                        <a:lnSpc>
                          <a:spcPct val="100000"/>
                        </a:lnSpc>
                        <a:spcBef>
                          <a:spcPts val="0"/>
                        </a:spcBef>
                        <a:spcAft>
                          <a:spcPts val="0"/>
                        </a:spcAft>
                        <a:buNone/>
                      </a:pPr>
                      <a:r>
                        <a:rPr lang="ja-JP" altLang="en-US" sz="1200" u="none" strike="noStrike" kern="1200" noProof="0" dirty="0">
                          <a:effectLst/>
                        </a:rPr>
                        <a:t>（週</a:t>
                      </a:r>
                      <a:r>
                        <a:rPr lang="en-US" altLang="ja-JP" sz="1200" u="none" strike="noStrike" kern="1200" noProof="0" dirty="0">
                          <a:effectLst/>
                        </a:rPr>
                        <a:t>19</a:t>
                      </a:r>
                      <a:r>
                        <a:rPr lang="ja-JP" altLang="en-US" sz="1200" u="none" strike="noStrike" kern="1200" noProof="0" dirty="0">
                          <a:effectLst/>
                        </a:rPr>
                        <a:t>時間</a:t>
                      </a:r>
                      <a:r>
                        <a:rPr lang="en-US" altLang="ja-JP" sz="1200" u="none" strike="noStrike" kern="1200" noProof="0" dirty="0">
                          <a:effectLst/>
                        </a:rPr>
                        <a:t>25</a:t>
                      </a:r>
                      <a:r>
                        <a:rPr lang="ja-JP" altLang="en-US" sz="1200" u="none" strike="noStrike" kern="1200" noProof="0" dirty="0">
                          <a:effectLst/>
                        </a:rPr>
                        <a:t>分）  </a:t>
                      </a:r>
                      <a:endParaRPr lang="ja-JP" dirty="0"/>
                    </a:p>
                  </a:txBody>
                  <a:tcPr marL="74295" marR="74295" marT="37147" marB="37147" anchor="ctr"/>
                </a:tc>
                <a:extLst>
                  <a:ext uri="{0D108BD9-81ED-4DB2-BD59-A6C34878D82A}">
                    <a16:rowId xmlns:a16="http://schemas.microsoft.com/office/drawing/2014/main" val="1621843817"/>
                  </a:ext>
                </a:extLst>
              </a:tr>
              <a:tr h="776875">
                <a:tc>
                  <a:txBody>
                    <a:bodyPr/>
                    <a:lstStyle/>
                    <a:p>
                      <a:pPr marL="0" lvl="0" indent="0" algn="l" defTabSz="914400">
                        <a:lnSpc>
                          <a:spcPct val="100000"/>
                        </a:lnSpc>
                        <a:spcBef>
                          <a:spcPts val="0"/>
                        </a:spcBef>
                        <a:spcAft>
                          <a:spcPts val="0"/>
                        </a:spcAft>
                        <a:buNone/>
                        <a:tabLst/>
                        <a:defRPr/>
                      </a:pPr>
                      <a:r>
                        <a:rPr lang="ja-JP" sz="1400" u="none" strike="noStrike" kern="1200" noProof="0" dirty="0">
                          <a:effectLst/>
                        </a:rPr>
                        <a:t>◆請求</a:t>
                      </a:r>
                      <a:r>
                        <a:rPr lang="ja-JP" altLang="en-US" sz="1400" u="none" strike="noStrike" kern="1200" noProof="0" dirty="0">
                          <a:effectLst/>
                        </a:rPr>
                        <a:t>手続</a:t>
                      </a:r>
                      <a:endParaRPr kumimoji="1" lang="ja-JP" sz="1400" b="0" i="0" u="none" strike="noStrike" kern="1200" noProof="0" dirty="0">
                        <a:effectLst/>
                        <a:latin typeface="游ゴシック"/>
                        <a:ea typeface="游ゴシック"/>
                      </a:endParaRPr>
                    </a:p>
                  </a:txBody>
                  <a:tcPr marL="74295" marR="74295" marT="37147" marB="37147" anchor="ctr"/>
                </a:tc>
                <a:tc>
                  <a:txBody>
                    <a:bodyPr/>
                    <a:lstStyle/>
                    <a:p>
                      <a:pPr lvl="0" algn="l">
                        <a:lnSpc>
                          <a:spcPct val="100000"/>
                        </a:lnSpc>
                        <a:spcBef>
                          <a:spcPts val="0"/>
                        </a:spcBef>
                        <a:spcAft>
                          <a:spcPts val="0"/>
                        </a:spcAft>
                        <a:buNone/>
                      </a:pPr>
                      <a:r>
                        <a:rPr lang="ja-JP" sz="1200" u="none" strike="noStrike" kern="1200" noProof="0" dirty="0">
                          <a:effectLst/>
                        </a:rPr>
                        <a:t>開始しようとする日の約１か月前までに、育児短時間勤務期間（１月以上１年以下）の初日・末日、勤務の日、時間帯を明らかにして所属長に申請します。 </a:t>
                      </a:r>
                      <a:endParaRPr lang="ja-JP" altLang="en-US" dirty="0"/>
                    </a:p>
                    <a:p>
                      <a:pPr lvl="0" algn="l">
                        <a:lnSpc>
                          <a:spcPct val="100000"/>
                        </a:lnSpc>
                        <a:spcBef>
                          <a:spcPts val="0"/>
                        </a:spcBef>
                        <a:spcAft>
                          <a:spcPts val="0"/>
                        </a:spcAft>
                        <a:buNone/>
                      </a:pPr>
                      <a:r>
                        <a:rPr lang="ja-JP" sz="1200" u="none" strike="noStrike" kern="1200" noProof="0" dirty="0">
                          <a:effectLst/>
                        </a:rPr>
                        <a:t>所属長は、請求があったときは、業務を処理するための措置が困難な場合を除き承認します。</a:t>
                      </a:r>
                      <a:endParaRPr lang="ja-JP" dirty="0"/>
                    </a:p>
                  </a:txBody>
                  <a:tcPr marL="74295" marR="74295" marT="37147" marB="37147" anchor="ctr"/>
                </a:tc>
                <a:extLst>
                  <a:ext uri="{0D108BD9-81ED-4DB2-BD59-A6C34878D82A}">
                    <a16:rowId xmlns:a16="http://schemas.microsoft.com/office/drawing/2014/main" val="4211406046"/>
                  </a:ext>
                </a:extLst>
              </a:tr>
            </a:tbl>
          </a:graphicData>
        </a:graphic>
      </p:graphicFrame>
      <p:sp>
        <p:nvSpPr>
          <p:cNvPr id="4" name="スライド番号プレースホルダー 3"/>
          <p:cNvSpPr>
            <a:spLocks noGrp="1"/>
          </p:cNvSpPr>
          <p:nvPr>
            <p:ph type="sldNum" sz="quarter" idx="12"/>
          </p:nvPr>
        </p:nvSpPr>
        <p:spPr/>
        <p:txBody>
          <a:bodyPr/>
          <a:lstStyle/>
          <a:p>
            <a:fld id="{C425E45F-7766-4A39-A607-8DA631FA0E04}" type="slidenum">
              <a:rPr kumimoji="1" lang="ja-JP" altLang="en-US" smtClean="0"/>
              <a:t>13</a:t>
            </a:fld>
            <a:endParaRPr kumimoji="1" lang="ja-JP" altLang="en-US"/>
          </a:p>
        </p:txBody>
      </p:sp>
    </p:spTree>
    <p:extLst>
      <p:ext uri="{BB962C8B-B14F-4D97-AF65-F5344CB8AC3E}">
        <p14:creationId xmlns:p14="http://schemas.microsoft.com/office/powerpoint/2010/main" val="2045278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4948" y="277949"/>
            <a:ext cx="3775791" cy="770673"/>
          </a:xfrm>
        </p:spPr>
        <p:txBody>
          <a:bodyPr>
            <a:normAutofit/>
          </a:bodyPr>
          <a:lstStyle/>
          <a:p>
            <a:r>
              <a:rPr lang="ja-JP" altLang="en-US" sz="2600" dirty="0">
                <a:latin typeface="HGP創英角ﾎﾟｯﾌﾟ体" panose="040B0A00000000000000" pitchFamily="50" charset="-128"/>
                <a:ea typeface="HGP創英角ﾎﾟｯﾌﾟ体"/>
              </a:rPr>
              <a:t>出産以降</a:t>
            </a:r>
            <a:endParaRPr lang="ja-JP" altLang="en-US" sz="2600" dirty="0">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629523" y="1048622"/>
            <a:ext cx="8543925" cy="5596877"/>
          </a:xfrm>
        </p:spPr>
        <p:txBody>
          <a:bodyPr vert="horz" lIns="91440" tIns="45720" rIns="91440" bIns="45720" rtlCol="0" anchor="t">
            <a:normAutofit/>
          </a:bodyPr>
          <a:lstStyle/>
          <a:p>
            <a:pPr marL="0" indent="0">
              <a:buNone/>
            </a:pPr>
            <a:r>
              <a:rPr lang="ja-JP" altLang="ja-JP" sz="1600" b="1" dirty="0">
                <a:latin typeface="HG丸ｺﾞｼｯｸM-PRO" panose="020F0600000000000000" pitchFamily="50" charset="-128"/>
                <a:ea typeface="HG丸ｺﾞｼｯｸM-PRO" panose="020F0600000000000000" pitchFamily="50" charset="-128"/>
              </a:rPr>
              <a:t>（４）育児短時間勤務制度</a:t>
            </a:r>
            <a:endParaRPr lang="ja-JP" altLang="en-US" sz="1600" b="1" dirty="0">
              <a:latin typeface="HG丸ｺﾞｼｯｸM-PRO" panose="020F0600000000000000" pitchFamily="50" charset="-128"/>
              <a:ea typeface="HG丸ｺﾞｼｯｸM-PRO" panose="020F0600000000000000" pitchFamily="50" charset="-128"/>
              <a:cs typeface="Calibri"/>
            </a:endParaRPr>
          </a:p>
          <a:p>
            <a:pPr marL="0" indent="0">
              <a:buNone/>
            </a:pPr>
            <a:r>
              <a:rPr lang="ja-JP" altLang="en-US" sz="1450" dirty="0">
                <a:latin typeface="HG丸ｺﾞｼｯｸM-PRO" panose="020F0600000000000000" pitchFamily="50" charset="-128"/>
                <a:ea typeface="HG丸ｺﾞｼｯｸM-PRO" panose="020F0600000000000000" pitchFamily="50" charset="-128"/>
                <a:cs typeface="+mn-lt"/>
              </a:rPr>
              <a:t>長期間にわたる育児と仕事の両立を可能とするための制度です</a:t>
            </a:r>
            <a:r>
              <a:rPr lang="en-US" sz="1450" dirty="0">
                <a:latin typeface="HG丸ｺﾞｼｯｸM-PRO" panose="020F0600000000000000" pitchFamily="50" charset="-128"/>
                <a:ea typeface="HG丸ｺﾞｼｯｸM-PRO" panose="020F0600000000000000" pitchFamily="50" charset="-128"/>
                <a:cs typeface="+mn-lt"/>
              </a:rPr>
              <a:t>。</a:t>
            </a:r>
            <a:endParaRPr lang="en-US" sz="1450" dirty="0">
              <a:latin typeface="HG丸ｺﾞｼｯｸM-PRO" panose="020F0600000000000000" pitchFamily="50" charset="-128"/>
              <a:ea typeface="HG丸ｺﾞｼｯｸM-PRO" panose="020F0600000000000000" pitchFamily="50" charset="-128"/>
            </a:endParaRPr>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ja-JP" altLang="ja-JP" sz="853" dirty="0">
              <a:cs typeface="Calibri" panose="020F0502020204030204"/>
            </a:endParaRPr>
          </a:p>
        </p:txBody>
      </p:sp>
      <p:pic>
        <p:nvPicPr>
          <p:cNvPr id="6" name="図 6" descr="アイコン&#10;&#10;説明は自動で生成されたものです">
            <a:extLst>
              <a:ext uri="{FF2B5EF4-FFF2-40B4-BE49-F238E27FC236}">
                <a16:creationId xmlns:a16="http://schemas.microsoft.com/office/drawing/2014/main" id="{25058D5B-AFED-0059-E33E-E89FC62ED00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1790" y="481855"/>
            <a:ext cx="406851" cy="359338"/>
          </a:xfrm>
          <a:prstGeom prst="rect">
            <a:avLst/>
          </a:prstGeom>
        </p:spPr>
      </p:pic>
      <p:pic>
        <p:nvPicPr>
          <p:cNvPr id="5" name="図 6" descr="アイコン&#10;&#10;説明は自動で生成されたものです">
            <a:extLst>
              <a:ext uri="{FF2B5EF4-FFF2-40B4-BE49-F238E27FC236}">
                <a16:creationId xmlns:a16="http://schemas.microsoft.com/office/drawing/2014/main" id="{DF19BB03-E7EA-4201-C9D8-4BCBC40468A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140000">
            <a:off x="4638336" y="145108"/>
            <a:ext cx="1055566" cy="1093522"/>
          </a:xfrm>
          <a:prstGeom prst="rect">
            <a:avLst/>
          </a:prstGeom>
        </p:spPr>
      </p:pic>
      <p:graphicFrame>
        <p:nvGraphicFramePr>
          <p:cNvPr id="8" name="表 7">
            <a:extLst>
              <a:ext uri="{FF2B5EF4-FFF2-40B4-BE49-F238E27FC236}">
                <a16:creationId xmlns:a16="http://schemas.microsoft.com/office/drawing/2014/main" id="{BF0938A5-C291-27A6-B85C-037D9931B22F}"/>
              </a:ext>
            </a:extLst>
          </p:cNvPr>
          <p:cNvGraphicFramePr>
            <a:graphicFrameLocks noGrp="1"/>
          </p:cNvGraphicFramePr>
          <p:nvPr>
            <p:extLst>
              <p:ext uri="{D42A27DB-BD31-4B8C-83A1-F6EECF244321}">
                <p14:modId xmlns:p14="http://schemas.microsoft.com/office/powerpoint/2010/main" val="1049687027"/>
              </p:ext>
            </p:extLst>
          </p:nvPr>
        </p:nvGraphicFramePr>
        <p:xfrm>
          <a:off x="717456" y="1707493"/>
          <a:ext cx="8508772" cy="4341613"/>
        </p:xfrm>
        <a:graphic>
          <a:graphicData uri="http://schemas.openxmlformats.org/drawingml/2006/table">
            <a:tbl>
              <a:tblPr firstRow="1" bandRow="1">
                <a:tableStyleId>{93296810-A885-4BE3-A3E7-6D5BEEA58F35}</a:tableStyleId>
              </a:tblPr>
              <a:tblGrid>
                <a:gridCol w="2743200">
                  <a:extLst>
                    <a:ext uri="{9D8B030D-6E8A-4147-A177-3AD203B41FA5}">
                      <a16:colId xmlns:a16="http://schemas.microsoft.com/office/drawing/2014/main" val="28924692"/>
                    </a:ext>
                  </a:extLst>
                </a:gridCol>
                <a:gridCol w="5765572">
                  <a:extLst>
                    <a:ext uri="{9D8B030D-6E8A-4147-A177-3AD203B41FA5}">
                      <a16:colId xmlns:a16="http://schemas.microsoft.com/office/drawing/2014/main" val="1668314294"/>
                    </a:ext>
                  </a:extLst>
                </a:gridCol>
              </a:tblGrid>
              <a:tr h="487450">
                <a:tc gridSpan="2">
                  <a:txBody>
                    <a:bodyPr/>
                    <a:lstStyle/>
                    <a:p>
                      <a:pPr lvl="0" algn="l">
                        <a:buNone/>
                      </a:pPr>
                      <a:r>
                        <a:rPr lang="ja-JP" altLang="en-US" sz="1400" u="none" strike="noStrike" noProof="0" dirty="0">
                          <a:solidFill>
                            <a:schemeClr val="tx1"/>
                          </a:solidFill>
                        </a:rPr>
                        <a:t>給与制度について</a:t>
                      </a:r>
                      <a:endParaRPr kumimoji="1" lang="ja-JP" altLang="en-US" sz="1400" b="1" i="0" u="none" strike="noStrike" noProof="0" dirty="0">
                        <a:solidFill>
                          <a:schemeClr val="tx1"/>
                        </a:solidFill>
                        <a:latin typeface="游ゴシック"/>
                        <a:ea typeface="游ゴシック"/>
                      </a:endParaRPr>
                    </a:p>
                  </a:txBody>
                  <a:tcPr marL="74295" marR="74295" marT="37148" marB="37148" anchor="ctr"/>
                </a:tc>
                <a:tc hMerge="1">
                  <a:txBody>
                    <a:bodyPr/>
                    <a:lstStyle/>
                    <a:p>
                      <a:endParaRPr kumimoji="1" lang="ja-JP"/>
                    </a:p>
                  </a:txBody>
                  <a:tcPr marL="74295" marR="74295" marT="37148" marB="37148" anchor="ctr"/>
                </a:tc>
                <a:extLst>
                  <a:ext uri="{0D108BD9-81ED-4DB2-BD59-A6C34878D82A}">
                    <a16:rowId xmlns:a16="http://schemas.microsoft.com/office/drawing/2014/main" val="4122091588"/>
                  </a:ext>
                </a:extLst>
              </a:tr>
              <a:tr h="5940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a:solidFill>
                            <a:schemeClr val="tx1"/>
                          </a:solidFill>
                          <a:effectLst/>
                        </a:rPr>
                        <a:t>◆</a:t>
                      </a:r>
                      <a:r>
                        <a:rPr lang="ja-JP" sz="1400" u="none" strike="noStrike" kern="1200" noProof="0">
                          <a:solidFill>
                            <a:schemeClr val="tx1"/>
                          </a:solidFill>
                          <a:effectLst/>
                        </a:rPr>
                        <a:t>給料月額、給料の調整月額</a:t>
                      </a:r>
                      <a:endParaRPr kumimoji="1" lang="ja-JP" altLang="ja-JP" sz="1400" kern="1200">
                        <a:solidFill>
                          <a:schemeClr val="tx1"/>
                        </a:solidFill>
                        <a:effectLst/>
                      </a:endParaRPr>
                    </a:p>
                  </a:txBody>
                  <a:tcPr marL="74295" marR="74295" marT="37148" marB="37148" anchor="ctr"/>
                </a:tc>
                <a:tc>
                  <a:txBody>
                    <a:bodyPr/>
                    <a:lstStyle/>
                    <a:p>
                      <a:pPr marL="0" marR="0" lvl="0" indent="0" algn="l">
                        <a:lnSpc>
                          <a:spcPct val="100000"/>
                        </a:lnSpc>
                        <a:spcBef>
                          <a:spcPts val="0"/>
                        </a:spcBef>
                        <a:spcAft>
                          <a:spcPts val="0"/>
                        </a:spcAft>
                        <a:buNone/>
                      </a:pPr>
                      <a:r>
                        <a:rPr lang="ja-JP" altLang="en-US" sz="1200" u="none" strike="noStrike" kern="1200" noProof="0" dirty="0">
                          <a:solidFill>
                            <a:schemeClr val="tx1"/>
                          </a:solidFill>
                          <a:effectLst/>
                        </a:rPr>
                        <a:t>勤務時間数に応じた額　⇒　給料</a:t>
                      </a:r>
                      <a:r>
                        <a:rPr lang="ja-JP" sz="1200" u="none" strike="noStrike" kern="1200" noProof="0" dirty="0">
                          <a:solidFill>
                            <a:schemeClr val="tx1"/>
                          </a:solidFill>
                          <a:effectLst/>
                        </a:rPr>
                        <a:t>の</a:t>
                      </a:r>
                      <a:r>
                        <a:rPr lang="ja-JP" altLang="en-US" sz="1200" u="none" strike="noStrike" kern="1200" noProof="0" dirty="0">
                          <a:solidFill>
                            <a:schemeClr val="tx1"/>
                          </a:solidFill>
                          <a:effectLst/>
                        </a:rPr>
                        <a:t>月額</a:t>
                      </a:r>
                      <a:r>
                        <a:rPr lang="en-US" altLang="ja-JP" sz="1200" u="none" strike="noStrike" kern="1200" noProof="0" dirty="0">
                          <a:solidFill>
                            <a:schemeClr val="tx1"/>
                          </a:solidFill>
                          <a:effectLst/>
                        </a:rPr>
                        <a:t>×</a:t>
                      </a:r>
                      <a:r>
                        <a:rPr lang="ja-JP" altLang="en-US" sz="1200" u="none" strike="noStrike" kern="1200" noProof="0" dirty="0">
                          <a:solidFill>
                            <a:schemeClr val="tx1"/>
                          </a:solidFill>
                          <a:effectLst/>
                        </a:rPr>
                        <a:t>週</a:t>
                      </a:r>
                      <a:r>
                        <a:rPr lang="ja-JP" sz="1200" u="none" strike="noStrike" kern="1200" noProof="0" dirty="0">
                          <a:solidFill>
                            <a:schemeClr val="tx1"/>
                          </a:solidFill>
                          <a:effectLst/>
                        </a:rPr>
                        <a:t>の</a:t>
                      </a:r>
                      <a:r>
                        <a:rPr lang="ja-JP" altLang="en-US" sz="1200" u="none" strike="noStrike" kern="1200" noProof="0" dirty="0">
                          <a:solidFill>
                            <a:schemeClr val="tx1"/>
                          </a:solidFill>
                          <a:effectLst/>
                        </a:rPr>
                        <a:t>勤務時間数</a:t>
                      </a:r>
                      <a:r>
                        <a:rPr lang="en-US" altLang="ja-JP" sz="1200" u="none" strike="noStrike" kern="1200" noProof="0" dirty="0">
                          <a:solidFill>
                            <a:schemeClr val="tx1"/>
                          </a:solidFill>
                          <a:effectLst/>
                        </a:rPr>
                        <a:t>/38</a:t>
                      </a:r>
                      <a:r>
                        <a:rPr lang="ja-JP" altLang="en-US" sz="1200" u="none" strike="noStrike" kern="1200" noProof="0" dirty="0">
                          <a:solidFill>
                            <a:schemeClr val="tx1"/>
                          </a:solidFill>
                          <a:effectLst/>
                        </a:rPr>
                        <a:t>時間</a:t>
                      </a:r>
                      <a:r>
                        <a:rPr lang="en-US" altLang="ja-JP" sz="1200" u="none" strike="noStrike" kern="1200" noProof="0" dirty="0">
                          <a:solidFill>
                            <a:schemeClr val="tx1"/>
                          </a:solidFill>
                          <a:effectLst/>
                        </a:rPr>
                        <a:t>45</a:t>
                      </a:r>
                      <a:r>
                        <a:rPr lang="ja-JP" altLang="en-US" sz="1200" u="none" strike="noStrike" kern="1200" noProof="0" dirty="0">
                          <a:solidFill>
                            <a:schemeClr val="tx1"/>
                          </a:solidFill>
                          <a:effectLst/>
                        </a:rPr>
                        <a:t>分</a:t>
                      </a:r>
                      <a:endParaRPr lang="en-US" altLang="ja-JP" sz="1200" u="none" strike="noStrike" kern="1200" noProof="0" dirty="0">
                        <a:solidFill>
                          <a:schemeClr val="tx1"/>
                        </a:solidFill>
                        <a:effectLst/>
                      </a:endParaRPr>
                    </a:p>
                    <a:p>
                      <a:pPr marL="0" marR="0" lvl="0" indent="0" algn="l">
                        <a:lnSpc>
                          <a:spcPct val="100000"/>
                        </a:lnSpc>
                        <a:spcBef>
                          <a:spcPts val="0"/>
                        </a:spcBef>
                        <a:spcAft>
                          <a:spcPts val="0"/>
                        </a:spcAft>
                        <a:buNone/>
                      </a:pPr>
                      <a:endParaRPr lang="en-US" altLang="ja-JP" sz="1200" b="0" i="0" u="none" strike="noStrike" kern="1200" noProof="0" dirty="0">
                        <a:solidFill>
                          <a:schemeClr val="tx1"/>
                        </a:solidFill>
                        <a:effectLst/>
                        <a:latin typeface="游ゴシック"/>
                        <a:ea typeface="游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２歳未満の子を養育する場合、短時間勤務開始時点の標準報酬月額を超えない範囲で、支払われる報酬の最大で</a:t>
                      </a:r>
                      <a:r>
                        <a:rPr lang="en-US" altLang="ja-JP" sz="1200" dirty="0">
                          <a:solidFill>
                            <a:schemeClr val="tx1"/>
                          </a:solidFill>
                        </a:rPr>
                        <a:t>10</a:t>
                      </a:r>
                      <a:r>
                        <a:rPr lang="ja-JP" altLang="en-US" sz="1200" dirty="0">
                          <a:solidFill>
                            <a:schemeClr val="tx1"/>
                          </a:solidFill>
                        </a:rPr>
                        <a:t>％を育児時短勤務手当金として共済組合が支給します。</a:t>
                      </a:r>
                    </a:p>
                    <a:p>
                      <a:pPr marL="0" marR="0" lvl="0" indent="0" algn="l">
                        <a:lnSpc>
                          <a:spcPct val="100000"/>
                        </a:lnSpc>
                        <a:spcBef>
                          <a:spcPts val="0"/>
                        </a:spcBef>
                        <a:spcAft>
                          <a:spcPts val="0"/>
                        </a:spcAft>
                        <a:buNone/>
                      </a:pPr>
                      <a:endParaRPr lang="ja-JP" altLang="en-US" sz="1200" b="0" i="0" u="none" strike="noStrike" kern="1200" noProof="0" dirty="0">
                        <a:solidFill>
                          <a:schemeClr val="tx1"/>
                        </a:solidFill>
                        <a:effectLst/>
                        <a:latin typeface="游ゴシック"/>
                        <a:ea typeface="游ゴシック"/>
                      </a:endParaRPr>
                    </a:p>
                  </a:txBody>
                  <a:tcPr marL="74295" marR="74295" marT="37148" marB="37148" anchor="ctr"/>
                </a:tc>
                <a:extLst>
                  <a:ext uri="{0D108BD9-81ED-4DB2-BD59-A6C34878D82A}">
                    <a16:rowId xmlns:a16="http://schemas.microsoft.com/office/drawing/2014/main" val="1609300196"/>
                  </a:ext>
                </a:extLst>
              </a:tr>
              <a:tr h="1128838">
                <a:tc>
                  <a:txBody>
                    <a:bodyPr/>
                    <a:lstStyle/>
                    <a:p>
                      <a:pPr marL="0" marR="0" lvl="0" indent="0" algn="l" rtl="0">
                        <a:lnSpc>
                          <a:spcPct val="100000"/>
                        </a:lnSpc>
                        <a:spcBef>
                          <a:spcPts val="0"/>
                        </a:spcBef>
                        <a:spcAft>
                          <a:spcPts val="0"/>
                        </a:spcAft>
                        <a:buClrTx/>
                        <a:buSzTx/>
                        <a:buFontTx/>
                        <a:buNone/>
                      </a:pPr>
                      <a:r>
                        <a:rPr lang="ja-JP" altLang="ja-JP" sz="1400" kern="1200">
                          <a:solidFill>
                            <a:schemeClr val="tx1"/>
                          </a:solidFill>
                          <a:effectLst/>
                        </a:rPr>
                        <a:t>◆</a:t>
                      </a:r>
                      <a:r>
                        <a:rPr lang="ja-JP" sz="1400" u="none" strike="noStrike" kern="1200" noProof="0">
                          <a:solidFill>
                            <a:schemeClr val="tx1"/>
                          </a:solidFill>
                          <a:effectLst/>
                        </a:rPr>
                        <a:t>手当</a:t>
                      </a:r>
                      <a:r>
                        <a:rPr lang="ja-JP" altLang="en-US" sz="1400" u="none" strike="noStrike" kern="1200" noProof="0">
                          <a:solidFill>
                            <a:schemeClr val="tx1"/>
                          </a:solidFill>
                          <a:effectLst/>
                        </a:rPr>
                        <a:t> </a:t>
                      </a:r>
                      <a:endParaRPr kumimoji="1" lang="ja-JP" altLang="ja-JP" sz="1400" kern="1200">
                        <a:solidFill>
                          <a:schemeClr val="tx1"/>
                        </a:solidFill>
                        <a:effectLst/>
                      </a:endParaRPr>
                    </a:p>
                  </a:txBody>
                  <a:tcPr marL="74295" marR="74295" marT="37147" marB="37147" anchor="ctr"/>
                </a:tc>
                <a:tc>
                  <a:txBody>
                    <a:bodyPr/>
                    <a:lstStyle/>
                    <a:p>
                      <a:pPr lvl="0" algn="l">
                        <a:lnSpc>
                          <a:spcPct val="100000"/>
                        </a:lnSpc>
                        <a:spcBef>
                          <a:spcPts val="0"/>
                        </a:spcBef>
                        <a:spcAft>
                          <a:spcPts val="0"/>
                        </a:spcAft>
                        <a:buNone/>
                      </a:pPr>
                      <a:r>
                        <a:rPr lang="ja-JP" altLang="ja-JP" sz="1200" u="none" strike="noStrike" kern="1200" noProof="0" dirty="0">
                          <a:solidFill>
                            <a:schemeClr val="tx1"/>
                          </a:solidFill>
                          <a:effectLst/>
                        </a:rPr>
                        <a:t>【勤務時間数に応じた額とするもの】</a:t>
                      </a:r>
                      <a:r>
                        <a:rPr lang="ja-JP" altLang="en-US" sz="1200" u="none" strike="noStrike" kern="1200" noProof="0" dirty="0">
                          <a:solidFill>
                            <a:schemeClr val="tx1"/>
                          </a:solidFill>
                          <a:effectLst/>
                        </a:rPr>
                        <a:t> </a:t>
                      </a:r>
                      <a:endParaRPr lang="ja-JP" altLang="ja-JP" sz="1200" dirty="0">
                        <a:solidFill>
                          <a:schemeClr val="tx1"/>
                        </a:solidFill>
                      </a:endParaRPr>
                    </a:p>
                    <a:p>
                      <a:pPr lvl="0" algn="l">
                        <a:lnSpc>
                          <a:spcPct val="100000"/>
                        </a:lnSpc>
                        <a:spcBef>
                          <a:spcPts val="0"/>
                        </a:spcBef>
                        <a:spcAft>
                          <a:spcPts val="0"/>
                        </a:spcAft>
                        <a:buNone/>
                      </a:pPr>
                      <a:r>
                        <a:rPr lang="ja-JP" altLang="en-US" sz="1200" u="none" strike="noStrike" kern="1200" noProof="0" dirty="0">
                          <a:solidFill>
                            <a:schemeClr val="tx1"/>
                          </a:solidFill>
                          <a:effectLst/>
                        </a:rPr>
                        <a:t>　</a:t>
                      </a:r>
                      <a:r>
                        <a:rPr lang="ja-JP" altLang="ja-JP" sz="1200" u="none" strike="noStrike" kern="1200" noProof="0" dirty="0">
                          <a:solidFill>
                            <a:schemeClr val="tx1"/>
                          </a:solidFill>
                          <a:effectLst/>
                        </a:rPr>
                        <a:t>地域手当、管理職手当、</a:t>
                      </a:r>
                      <a:r>
                        <a:rPr lang="ja-JP" altLang="en-US" sz="1200" u="none" strike="noStrike" kern="1200" noProof="0" dirty="0">
                          <a:solidFill>
                            <a:schemeClr val="tx1"/>
                          </a:solidFill>
                          <a:effectLst/>
                        </a:rPr>
                        <a:t>産業教育手当</a:t>
                      </a:r>
                      <a:r>
                        <a:rPr lang="ja-JP" altLang="ja-JP" sz="1200" u="none" strike="noStrike" kern="1200" noProof="0" dirty="0">
                          <a:solidFill>
                            <a:schemeClr val="tx1"/>
                          </a:solidFill>
                          <a:effectLst/>
                        </a:rPr>
                        <a:t>　等</a:t>
                      </a:r>
                      <a:r>
                        <a:rPr lang="ja-JP" altLang="en-US" sz="1200" u="none" strike="noStrike" kern="1200" noProof="0" dirty="0">
                          <a:solidFill>
                            <a:schemeClr val="tx1"/>
                          </a:solidFill>
                          <a:effectLst/>
                        </a:rPr>
                        <a:t> </a:t>
                      </a:r>
                      <a:endParaRPr lang="ja-JP" altLang="ja-JP" sz="1200" dirty="0">
                        <a:solidFill>
                          <a:schemeClr val="tx1"/>
                        </a:solidFill>
                      </a:endParaRPr>
                    </a:p>
                    <a:p>
                      <a:pPr lvl="0" algn="l">
                        <a:lnSpc>
                          <a:spcPct val="100000"/>
                        </a:lnSpc>
                        <a:spcBef>
                          <a:spcPts val="0"/>
                        </a:spcBef>
                        <a:spcAft>
                          <a:spcPts val="0"/>
                        </a:spcAft>
                        <a:buNone/>
                      </a:pPr>
                      <a:endParaRPr lang="en-US" altLang="ja-JP" sz="1200" u="none" strike="noStrike" kern="1200" noProof="0" dirty="0">
                        <a:solidFill>
                          <a:schemeClr val="tx1"/>
                        </a:solidFill>
                        <a:effectLst/>
                      </a:endParaRPr>
                    </a:p>
                    <a:p>
                      <a:pPr lvl="0" algn="l">
                        <a:lnSpc>
                          <a:spcPct val="100000"/>
                        </a:lnSpc>
                        <a:spcBef>
                          <a:spcPts val="0"/>
                        </a:spcBef>
                        <a:spcAft>
                          <a:spcPts val="0"/>
                        </a:spcAft>
                        <a:buNone/>
                      </a:pPr>
                      <a:r>
                        <a:rPr lang="en-US" altLang="ja-JP" sz="1200" u="none" strike="noStrike" kern="1200" noProof="0" dirty="0">
                          <a:solidFill>
                            <a:schemeClr val="tx1"/>
                          </a:solidFill>
                          <a:effectLst/>
                        </a:rPr>
                        <a:t>【</a:t>
                      </a:r>
                      <a:r>
                        <a:rPr lang="ja-JP" altLang="ja-JP" sz="1200" u="none" strike="noStrike" kern="1200" noProof="0" dirty="0">
                          <a:solidFill>
                            <a:schemeClr val="tx1"/>
                          </a:solidFill>
                          <a:effectLst/>
                        </a:rPr>
                        <a:t>フルタイム勤務職員と同様のもの</a:t>
                      </a:r>
                      <a:r>
                        <a:rPr lang="ja-JP" altLang="en-US" sz="1200" u="none" strike="noStrike" kern="1200" noProof="0" dirty="0">
                          <a:solidFill>
                            <a:schemeClr val="tx1"/>
                          </a:solidFill>
                          <a:effectLst/>
                        </a:rPr>
                        <a:t> 】</a:t>
                      </a:r>
                      <a:endParaRPr lang="ja-JP" altLang="ja-JP" sz="1200" dirty="0">
                        <a:solidFill>
                          <a:schemeClr val="tx1"/>
                        </a:solidFill>
                      </a:endParaRPr>
                    </a:p>
                    <a:p>
                      <a:pPr lvl="0" algn="l">
                        <a:lnSpc>
                          <a:spcPct val="100000"/>
                        </a:lnSpc>
                        <a:spcBef>
                          <a:spcPts val="0"/>
                        </a:spcBef>
                        <a:spcAft>
                          <a:spcPts val="0"/>
                        </a:spcAft>
                        <a:buNone/>
                      </a:pPr>
                      <a:r>
                        <a:rPr lang="ja-JP" altLang="ja-JP" sz="1200" u="none" strike="noStrike" kern="1200" noProof="0" dirty="0">
                          <a:solidFill>
                            <a:schemeClr val="tx1"/>
                          </a:solidFill>
                          <a:effectLst/>
                        </a:rPr>
                        <a:t>　　扶養手当、住居手当、通勤手当、時間外勤務手当、特勤手当</a:t>
                      </a:r>
                      <a:r>
                        <a:rPr lang="en-US" altLang="ja-JP" sz="1200" u="none" strike="noStrike" kern="1200" noProof="0" dirty="0">
                          <a:solidFill>
                            <a:schemeClr val="tx1"/>
                          </a:solidFill>
                          <a:effectLst/>
                        </a:rPr>
                        <a:t>(</a:t>
                      </a:r>
                      <a:r>
                        <a:rPr lang="ja-JP" altLang="ja-JP" sz="1200" u="none" strike="noStrike" kern="1200" noProof="0" dirty="0">
                          <a:solidFill>
                            <a:schemeClr val="tx1"/>
                          </a:solidFill>
                          <a:effectLst/>
                        </a:rPr>
                        <a:t>日額</a:t>
                      </a:r>
                      <a:r>
                        <a:rPr lang="en-US" altLang="ja-JP" sz="1200" u="none" strike="noStrike" kern="1200" noProof="0" dirty="0">
                          <a:solidFill>
                            <a:schemeClr val="tx1"/>
                          </a:solidFill>
                          <a:effectLst/>
                        </a:rPr>
                        <a:t>) </a:t>
                      </a:r>
                      <a:r>
                        <a:rPr lang="ja-JP" altLang="ja-JP" sz="1200" u="none" strike="noStrike" kern="1200" noProof="0" dirty="0">
                          <a:solidFill>
                            <a:schemeClr val="tx1"/>
                          </a:solidFill>
                          <a:effectLst/>
                        </a:rPr>
                        <a:t>等</a:t>
                      </a:r>
                      <a:r>
                        <a:rPr lang="ja-JP" altLang="en-US" sz="1200" u="none" strike="noStrike" kern="1200" noProof="0" dirty="0">
                          <a:solidFill>
                            <a:schemeClr val="tx1"/>
                          </a:solidFill>
                          <a:effectLst/>
                        </a:rPr>
                        <a:t> </a:t>
                      </a:r>
                      <a:endParaRPr lang="ja-JP" altLang="ja-JP" sz="1200" dirty="0">
                        <a:solidFill>
                          <a:schemeClr val="tx1"/>
                        </a:solidFill>
                      </a:endParaRPr>
                    </a:p>
                  </a:txBody>
                  <a:tcPr marL="74295" marR="74295" marT="37147" marB="37147" anchor="ctr"/>
                </a:tc>
                <a:extLst>
                  <a:ext uri="{0D108BD9-81ED-4DB2-BD59-A6C34878D82A}">
                    <a16:rowId xmlns:a16="http://schemas.microsoft.com/office/drawing/2014/main" val="1621843817"/>
                  </a:ext>
                </a:extLst>
              </a:tr>
              <a:tr h="776875">
                <a:tc>
                  <a:txBody>
                    <a:bodyPr/>
                    <a:lstStyle/>
                    <a:p>
                      <a:pPr marL="0" lvl="0" indent="0" algn="l" defTabSz="914400">
                        <a:lnSpc>
                          <a:spcPct val="100000"/>
                        </a:lnSpc>
                        <a:spcBef>
                          <a:spcPts val="0"/>
                        </a:spcBef>
                        <a:spcAft>
                          <a:spcPts val="0"/>
                        </a:spcAft>
                        <a:buNone/>
                        <a:tabLst/>
                        <a:defRPr/>
                      </a:pPr>
                      <a:r>
                        <a:rPr lang="ja-JP" sz="1400" u="none" strike="noStrike" kern="1200" noProof="0">
                          <a:solidFill>
                            <a:schemeClr val="tx1"/>
                          </a:solidFill>
                          <a:effectLst/>
                        </a:rPr>
                        <a:t>◆</a:t>
                      </a:r>
                      <a:r>
                        <a:rPr lang="ja-JP" altLang="en-US" sz="1400" u="none" strike="noStrike" kern="1200" noProof="0">
                          <a:solidFill>
                            <a:schemeClr val="tx1"/>
                          </a:solidFill>
                          <a:effectLst/>
                        </a:rPr>
                        <a:t>期末・勤勉手当</a:t>
                      </a:r>
                      <a:endParaRPr kumimoji="1" lang="ja-JP" altLang="en-US" sz="1400" b="0" i="0" u="none" strike="noStrike" kern="1200" noProof="0">
                        <a:solidFill>
                          <a:schemeClr val="tx1"/>
                        </a:solidFill>
                        <a:effectLst/>
                        <a:latin typeface="游ゴシック"/>
                        <a:ea typeface="游ゴシック"/>
                      </a:endParaRPr>
                    </a:p>
                  </a:txBody>
                  <a:tcPr marL="74295" marR="74295" marT="37147" marB="37147" anchor="ctr"/>
                </a:tc>
                <a:tc>
                  <a:txBody>
                    <a:bodyPr/>
                    <a:lstStyle/>
                    <a:p>
                      <a:pPr lvl="0" algn="l">
                        <a:lnSpc>
                          <a:spcPct val="100000"/>
                        </a:lnSpc>
                        <a:spcBef>
                          <a:spcPts val="0"/>
                        </a:spcBef>
                        <a:spcAft>
                          <a:spcPts val="0"/>
                        </a:spcAft>
                        <a:buNone/>
                      </a:pPr>
                      <a:r>
                        <a:rPr lang="ja-JP" altLang="en-US" sz="1200" u="none" strike="noStrike" kern="1200" noProof="0">
                          <a:solidFill>
                            <a:schemeClr val="tx1"/>
                          </a:solidFill>
                          <a:effectLst/>
                        </a:rPr>
                        <a:t>・手当基礎額はフルタイム</a:t>
                      </a:r>
                      <a:r>
                        <a:rPr lang="ja-JP" sz="1200" u="none" strike="noStrike" kern="1200" noProof="0">
                          <a:solidFill>
                            <a:schemeClr val="tx1"/>
                          </a:solidFill>
                          <a:effectLst/>
                        </a:rPr>
                        <a:t>勤務</a:t>
                      </a:r>
                      <a:r>
                        <a:rPr lang="ja-JP" altLang="en-US" sz="1200" u="none" strike="noStrike" kern="1200" noProof="0">
                          <a:solidFill>
                            <a:schemeClr val="tx1"/>
                          </a:solidFill>
                          <a:effectLst/>
                        </a:rPr>
                        <a:t>時</a:t>
                      </a:r>
                      <a:r>
                        <a:rPr lang="ja-JP" sz="1200" u="none" strike="noStrike" kern="1200" noProof="0">
                          <a:solidFill>
                            <a:schemeClr val="tx1"/>
                          </a:solidFill>
                          <a:effectLst/>
                        </a:rPr>
                        <a:t>の</a:t>
                      </a:r>
                      <a:r>
                        <a:rPr lang="ja-JP" altLang="en-US" sz="1200" u="none" strike="noStrike" kern="1200" noProof="0">
                          <a:solidFill>
                            <a:schemeClr val="tx1"/>
                          </a:solidFill>
                          <a:effectLst/>
                        </a:rPr>
                        <a:t>額に割り戻す </a:t>
                      </a:r>
                      <a:endParaRPr lang="ja-JP" altLang="en-US">
                        <a:solidFill>
                          <a:schemeClr val="tx1"/>
                        </a:solidFill>
                      </a:endParaRPr>
                    </a:p>
                    <a:p>
                      <a:pPr lvl="0" algn="l">
                        <a:lnSpc>
                          <a:spcPct val="100000"/>
                        </a:lnSpc>
                        <a:spcBef>
                          <a:spcPts val="0"/>
                        </a:spcBef>
                        <a:spcAft>
                          <a:spcPts val="0"/>
                        </a:spcAft>
                        <a:buNone/>
                      </a:pPr>
                      <a:r>
                        <a:rPr lang="ja-JP" sz="1200" u="none" strike="noStrike" kern="1200" noProof="0">
                          <a:solidFill>
                            <a:schemeClr val="tx1"/>
                          </a:solidFill>
                          <a:effectLst/>
                        </a:rPr>
                        <a:t>・勤務時間の</a:t>
                      </a:r>
                      <a:r>
                        <a:rPr lang="ja-JP" altLang="en-US" sz="1200" u="none" strike="noStrike" kern="1200" noProof="0">
                          <a:solidFill>
                            <a:schemeClr val="tx1"/>
                          </a:solidFill>
                          <a:effectLst/>
                        </a:rPr>
                        <a:t>短縮分相当期間の</a:t>
                      </a:r>
                      <a:r>
                        <a:rPr lang="en-US" altLang="ja-JP" sz="1200" u="none" strike="noStrike" kern="1200" noProof="0">
                          <a:solidFill>
                            <a:schemeClr val="tx1"/>
                          </a:solidFill>
                          <a:effectLst/>
                        </a:rPr>
                        <a:t>1/2(</a:t>
                      </a:r>
                      <a:r>
                        <a:rPr lang="ja-JP" altLang="en-US" sz="1200" u="none" strike="noStrike" kern="1200" noProof="0">
                          <a:solidFill>
                            <a:schemeClr val="tx1"/>
                          </a:solidFill>
                          <a:effectLst/>
                        </a:rPr>
                        <a:t>勤勉手当は全部</a:t>
                      </a:r>
                      <a:r>
                        <a:rPr lang="en-US" altLang="ja-JP" sz="1200" u="none" strike="noStrike" kern="1200" noProof="0">
                          <a:solidFill>
                            <a:schemeClr val="tx1"/>
                          </a:solidFill>
                          <a:effectLst/>
                        </a:rPr>
                        <a:t>)</a:t>
                      </a:r>
                      <a:r>
                        <a:rPr lang="ja-JP" sz="1200" u="none" strike="noStrike" kern="1200" noProof="0">
                          <a:solidFill>
                            <a:schemeClr val="tx1"/>
                          </a:solidFill>
                          <a:effectLst/>
                        </a:rPr>
                        <a:t>を</a:t>
                      </a:r>
                      <a:r>
                        <a:rPr lang="ja-JP" altLang="en-US" sz="1200" u="none" strike="noStrike" kern="1200" noProof="0">
                          <a:solidFill>
                            <a:schemeClr val="tx1"/>
                          </a:solidFill>
                          <a:effectLst/>
                        </a:rPr>
                        <a:t>在職期間から</a:t>
                      </a:r>
                      <a:r>
                        <a:rPr lang="ja-JP" sz="1200" u="none" strike="noStrike" kern="1200" noProof="0">
                          <a:solidFill>
                            <a:schemeClr val="tx1"/>
                          </a:solidFill>
                          <a:effectLst/>
                        </a:rPr>
                        <a:t>除</a:t>
                      </a:r>
                      <a:r>
                        <a:rPr lang="ja-JP" altLang="en-US" sz="1200" u="none" strike="noStrike" kern="1200" noProof="0">
                          <a:solidFill>
                            <a:schemeClr val="tx1"/>
                          </a:solidFill>
                          <a:effectLst/>
                        </a:rPr>
                        <a:t>算 </a:t>
                      </a:r>
                      <a:endParaRPr lang="ja-JP">
                        <a:solidFill>
                          <a:schemeClr val="tx1"/>
                        </a:solidFill>
                      </a:endParaRPr>
                    </a:p>
                  </a:txBody>
                  <a:tcPr marL="74295" marR="74295" marT="37147" marB="37147" anchor="ctr"/>
                </a:tc>
                <a:extLst>
                  <a:ext uri="{0D108BD9-81ED-4DB2-BD59-A6C34878D82A}">
                    <a16:rowId xmlns:a16="http://schemas.microsoft.com/office/drawing/2014/main" val="4211406046"/>
                  </a:ext>
                </a:extLst>
              </a:tr>
              <a:tr h="776874">
                <a:tc>
                  <a:txBody>
                    <a:bodyPr/>
                    <a:lstStyle/>
                    <a:p>
                      <a:pPr marL="0" lvl="0" indent="0" algn="l">
                        <a:lnSpc>
                          <a:spcPct val="100000"/>
                        </a:lnSpc>
                        <a:spcBef>
                          <a:spcPts val="0"/>
                        </a:spcBef>
                        <a:spcAft>
                          <a:spcPts val="0"/>
                        </a:spcAft>
                        <a:buNone/>
                      </a:pPr>
                      <a:r>
                        <a:rPr lang="ja-JP" altLang="en-US" sz="1400" u="none" strike="noStrike" kern="1200" noProof="0" dirty="0">
                          <a:solidFill>
                            <a:schemeClr val="tx1"/>
                          </a:solidFill>
                          <a:effectLst/>
                        </a:rPr>
                        <a:t>◆</a:t>
                      </a:r>
                      <a:r>
                        <a:rPr lang="ja-JP" sz="1400" u="none" strike="noStrike" kern="1200" noProof="0" dirty="0">
                          <a:solidFill>
                            <a:schemeClr val="tx1"/>
                          </a:solidFill>
                          <a:effectLst/>
                        </a:rPr>
                        <a:t>退職手当</a:t>
                      </a:r>
                      <a:r>
                        <a:rPr lang="ja-JP" altLang="en-US" sz="1400" u="none" strike="noStrike" kern="1200" noProof="0" dirty="0">
                          <a:solidFill>
                            <a:schemeClr val="tx1"/>
                          </a:solidFill>
                          <a:effectLst/>
                        </a:rPr>
                        <a:t> </a:t>
                      </a:r>
                      <a:endParaRPr kumimoji="1" lang="ja-JP" dirty="0">
                        <a:solidFill>
                          <a:schemeClr val="tx1"/>
                        </a:solidFill>
                      </a:endParaRPr>
                    </a:p>
                  </a:txBody>
                  <a:tcPr marL="74295" marR="74295" marT="37147" marB="37147" anchor="ctr"/>
                </a:tc>
                <a:tc>
                  <a:txBody>
                    <a:bodyPr/>
                    <a:lstStyle/>
                    <a:p>
                      <a:pPr lvl="0" algn="l">
                        <a:lnSpc>
                          <a:spcPct val="100000"/>
                        </a:lnSpc>
                        <a:spcBef>
                          <a:spcPts val="0"/>
                        </a:spcBef>
                        <a:spcAft>
                          <a:spcPts val="0"/>
                        </a:spcAft>
                        <a:buNone/>
                      </a:pPr>
                      <a:r>
                        <a:rPr lang="ja-JP" sz="1200" u="none" strike="noStrike" kern="1200" noProof="0" dirty="0">
                          <a:solidFill>
                            <a:schemeClr val="tx1"/>
                          </a:solidFill>
                          <a:effectLst/>
                        </a:rPr>
                        <a:t>・算定基礎の給料月額はフルタイム職員と同じ </a:t>
                      </a:r>
                      <a:endParaRPr lang="ja-JP" dirty="0">
                        <a:solidFill>
                          <a:schemeClr val="tx1"/>
                        </a:solidFill>
                      </a:endParaRPr>
                    </a:p>
                    <a:p>
                      <a:pPr lvl="0" algn="l">
                        <a:lnSpc>
                          <a:spcPct val="100000"/>
                        </a:lnSpc>
                        <a:spcBef>
                          <a:spcPts val="0"/>
                        </a:spcBef>
                        <a:spcAft>
                          <a:spcPts val="0"/>
                        </a:spcAft>
                        <a:buNone/>
                      </a:pPr>
                      <a:r>
                        <a:rPr lang="ja-JP" sz="1200" u="none" strike="noStrike" kern="1200" noProof="0" dirty="0">
                          <a:solidFill>
                            <a:schemeClr val="tx1"/>
                          </a:solidFill>
                          <a:effectLst/>
                        </a:rPr>
                        <a:t>・育児短時間勤務であった期間の１</a:t>
                      </a:r>
                      <a:r>
                        <a:rPr lang="en-US" altLang="ja-JP" sz="1200" u="none" strike="noStrike" kern="1200" noProof="0" dirty="0">
                          <a:solidFill>
                            <a:schemeClr val="tx1"/>
                          </a:solidFill>
                          <a:effectLst/>
                        </a:rPr>
                        <a:t>/</a:t>
                      </a:r>
                      <a:r>
                        <a:rPr lang="ja-JP" sz="1200" u="none" strike="noStrike" kern="1200" noProof="0" dirty="0">
                          <a:solidFill>
                            <a:schemeClr val="tx1"/>
                          </a:solidFill>
                          <a:effectLst/>
                        </a:rPr>
                        <a:t>３を勤務期間から除算</a:t>
                      </a:r>
                      <a:r>
                        <a:rPr lang="ja-JP" altLang="en-US" sz="1200" u="none" strike="noStrike" kern="1200" noProof="0" dirty="0">
                          <a:solidFill>
                            <a:schemeClr val="tx1"/>
                          </a:solidFill>
                          <a:effectLst/>
                        </a:rPr>
                        <a:t> </a:t>
                      </a:r>
                      <a:endParaRPr lang="ja-JP" dirty="0">
                        <a:solidFill>
                          <a:schemeClr val="tx1"/>
                        </a:solidFill>
                      </a:endParaRPr>
                    </a:p>
                  </a:txBody>
                  <a:tcPr marL="74295" marR="74295" marT="37147" marB="37147" anchor="ctr"/>
                </a:tc>
                <a:extLst>
                  <a:ext uri="{0D108BD9-81ED-4DB2-BD59-A6C34878D82A}">
                    <a16:rowId xmlns:a16="http://schemas.microsoft.com/office/drawing/2014/main" val="3822900354"/>
                  </a:ext>
                </a:extLst>
              </a:tr>
            </a:tbl>
          </a:graphicData>
        </a:graphic>
      </p:graphicFrame>
      <p:sp>
        <p:nvSpPr>
          <p:cNvPr id="4" name="テキスト ボックス 3">
            <a:extLst>
              <a:ext uri="{FF2B5EF4-FFF2-40B4-BE49-F238E27FC236}">
                <a16:creationId xmlns:a16="http://schemas.microsoft.com/office/drawing/2014/main" id="{8AA5E901-8157-8AB0-0428-F75BBDF5F2E9}"/>
              </a:ext>
            </a:extLst>
          </p:cNvPr>
          <p:cNvSpPr txBox="1"/>
          <p:nvPr/>
        </p:nvSpPr>
        <p:spPr>
          <a:xfrm>
            <a:off x="740709" y="6111038"/>
            <a:ext cx="320450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200" dirty="0">
                <a:ea typeface="游ゴシック"/>
              </a:rPr>
              <a:t>昇給には影響ありません。</a:t>
            </a:r>
            <a:endParaRPr lang="ja-JP" altLang="en-US" sz="1600" dirty="0">
              <a:ea typeface="游ゴシック"/>
              <a:cs typeface="Calibri"/>
            </a:endParaRPr>
          </a:p>
        </p:txBody>
      </p:sp>
      <p:sp>
        <p:nvSpPr>
          <p:cNvPr id="7" name="スライド番号プレースホルダー 6"/>
          <p:cNvSpPr>
            <a:spLocks noGrp="1"/>
          </p:cNvSpPr>
          <p:nvPr>
            <p:ph type="sldNum" sz="quarter" idx="12"/>
          </p:nvPr>
        </p:nvSpPr>
        <p:spPr/>
        <p:txBody>
          <a:bodyPr/>
          <a:lstStyle/>
          <a:p>
            <a:fld id="{C425E45F-7766-4A39-A607-8DA631FA0E04}" type="slidenum">
              <a:rPr kumimoji="1" lang="ja-JP" altLang="en-US" smtClean="0"/>
              <a:t>14</a:t>
            </a:fld>
            <a:endParaRPr kumimoji="1" lang="ja-JP" altLang="en-US"/>
          </a:p>
        </p:txBody>
      </p:sp>
    </p:spTree>
    <p:extLst>
      <p:ext uri="{BB962C8B-B14F-4D97-AF65-F5344CB8AC3E}">
        <p14:creationId xmlns:p14="http://schemas.microsoft.com/office/powerpoint/2010/main" val="2501530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4948" y="277949"/>
            <a:ext cx="3775791" cy="770673"/>
          </a:xfrm>
        </p:spPr>
        <p:txBody>
          <a:bodyPr>
            <a:normAutofit/>
          </a:bodyPr>
          <a:lstStyle/>
          <a:p>
            <a:r>
              <a:rPr lang="ja-JP" altLang="en-US" sz="2600" dirty="0">
                <a:latin typeface="HGP創英角ﾎﾟｯﾌﾟ体" panose="040B0A00000000000000" pitchFamily="50" charset="-128"/>
                <a:ea typeface="HGP創英角ﾎﾟｯﾌﾟ体"/>
              </a:rPr>
              <a:t>出産以降</a:t>
            </a:r>
            <a:endParaRPr lang="ja-JP" altLang="en-US" sz="2600" dirty="0">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629523" y="1048622"/>
            <a:ext cx="8543925" cy="5596877"/>
          </a:xfrm>
        </p:spPr>
        <p:txBody>
          <a:bodyPr vert="horz" lIns="91440" tIns="45720" rIns="91440" bIns="45720" rtlCol="0" anchor="t">
            <a:normAutofit/>
          </a:bodyPr>
          <a:lstStyle/>
          <a:p>
            <a:pPr marL="0" indent="0">
              <a:buNone/>
            </a:pPr>
            <a:r>
              <a:rPr lang="ja-JP" altLang="ja-JP" sz="1600" b="1" dirty="0">
                <a:latin typeface="HG丸ｺﾞｼｯｸM-PRO" panose="020F0600000000000000" pitchFamily="50" charset="-128"/>
                <a:ea typeface="HG丸ｺﾞｼｯｸM-PRO" panose="020F0600000000000000" pitchFamily="50" charset="-128"/>
              </a:rPr>
              <a:t>（５）早出遅出勤務制度</a:t>
            </a:r>
            <a:endParaRPr lang="ja-JP" altLang="en-US" sz="1600" b="1" dirty="0">
              <a:latin typeface="HG丸ｺﾞｼｯｸM-PRO" panose="020F0600000000000000" pitchFamily="50" charset="-128"/>
              <a:ea typeface="HG丸ｺﾞｼｯｸM-PRO" panose="020F0600000000000000" pitchFamily="50" charset="-128"/>
              <a:cs typeface="Calibri"/>
            </a:endParaRPr>
          </a:p>
          <a:p>
            <a:pPr>
              <a:buNone/>
            </a:pPr>
            <a:r>
              <a:rPr lang="ja-JP" altLang="en-US" sz="1450" dirty="0">
                <a:latin typeface="HG丸ｺﾞｼｯｸM-PRO" panose="020F0600000000000000" pitchFamily="50" charset="-128"/>
                <a:ea typeface="HG丸ｺﾞｼｯｸM-PRO" panose="020F0600000000000000" pitchFamily="50" charset="-128"/>
                <a:cs typeface="+mn-lt"/>
              </a:rPr>
              <a:t>勤務時間（７時間４５分）はそのままで、子育てのために始業時間を</a:t>
            </a:r>
            <a:r>
              <a:rPr lang="en-US" altLang="ja-JP" sz="1450" dirty="0">
                <a:latin typeface="HG丸ｺﾞｼｯｸM-PRO" panose="020F0600000000000000" pitchFamily="50" charset="-128"/>
                <a:ea typeface="HG丸ｺﾞｼｯｸM-PRO" panose="020F0600000000000000" pitchFamily="50" charset="-128"/>
                <a:cs typeface="+mn-lt"/>
              </a:rPr>
              <a:t> </a:t>
            </a:r>
            <a:r>
              <a:rPr lang="ja-JP" altLang="en-US" sz="1450" dirty="0">
                <a:latin typeface="HG丸ｺﾞｼｯｸM-PRO" panose="020F0600000000000000" pitchFamily="50" charset="-128"/>
                <a:ea typeface="HG丸ｺﾞｼｯｸM-PRO" panose="020F0600000000000000" pitchFamily="50" charset="-128"/>
                <a:cs typeface="+mn-lt"/>
              </a:rPr>
              <a:t>早くしたり（早出）、遅く（遅出）したりできる制度です。</a:t>
            </a:r>
            <a:endParaRPr lang="en-US" sz="1450" dirty="0">
              <a:latin typeface="HG丸ｺﾞｼｯｸM-PRO" panose="020F0600000000000000" pitchFamily="50" charset="-128"/>
              <a:ea typeface="HG丸ｺﾞｼｯｸM-PRO" panose="020F0600000000000000" pitchFamily="50" charset="-128"/>
              <a:cs typeface="Calibri"/>
            </a:endParaRPr>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en-US" altLang="ja-JP" sz="1138" dirty="0"/>
          </a:p>
          <a:p>
            <a:pPr marL="0" indent="0">
              <a:buNone/>
            </a:pPr>
            <a:endParaRPr lang="ja-JP" altLang="ja-JP" sz="853" dirty="0">
              <a:cs typeface="Calibri" panose="020F0502020204030204"/>
            </a:endParaRPr>
          </a:p>
        </p:txBody>
      </p:sp>
      <p:pic>
        <p:nvPicPr>
          <p:cNvPr id="6" name="図 6" descr="アイコン&#10;&#10;説明は自動で生成されたものです">
            <a:extLst>
              <a:ext uri="{FF2B5EF4-FFF2-40B4-BE49-F238E27FC236}">
                <a16:creationId xmlns:a16="http://schemas.microsoft.com/office/drawing/2014/main" id="{25058D5B-AFED-0059-E33E-E89FC62ED00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1790" y="481855"/>
            <a:ext cx="406851" cy="359338"/>
          </a:xfrm>
          <a:prstGeom prst="rect">
            <a:avLst/>
          </a:prstGeom>
        </p:spPr>
      </p:pic>
      <p:pic>
        <p:nvPicPr>
          <p:cNvPr id="5" name="図 6" descr="アイコン&#10;&#10;説明は自動で生成されたものです">
            <a:extLst>
              <a:ext uri="{FF2B5EF4-FFF2-40B4-BE49-F238E27FC236}">
                <a16:creationId xmlns:a16="http://schemas.microsoft.com/office/drawing/2014/main" id="{DF19BB03-E7EA-4201-C9D8-4BCBC40468A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140000">
            <a:off x="4662616" y="145108"/>
            <a:ext cx="1055566" cy="1093522"/>
          </a:xfrm>
          <a:prstGeom prst="rect">
            <a:avLst/>
          </a:prstGeom>
        </p:spPr>
      </p:pic>
      <p:graphicFrame>
        <p:nvGraphicFramePr>
          <p:cNvPr id="10" name="表 9">
            <a:extLst>
              <a:ext uri="{FF2B5EF4-FFF2-40B4-BE49-F238E27FC236}">
                <a16:creationId xmlns:a16="http://schemas.microsoft.com/office/drawing/2014/main" id="{803CAE80-1566-5595-1A45-0E19A4D625AD}"/>
              </a:ext>
            </a:extLst>
          </p:cNvPr>
          <p:cNvGraphicFramePr>
            <a:graphicFrameLocks noGrp="1"/>
          </p:cNvGraphicFramePr>
          <p:nvPr>
            <p:extLst>
              <p:ext uri="{D42A27DB-BD31-4B8C-83A1-F6EECF244321}">
                <p14:modId xmlns:p14="http://schemas.microsoft.com/office/powerpoint/2010/main" val="2559208143"/>
              </p:ext>
            </p:extLst>
          </p:nvPr>
        </p:nvGraphicFramePr>
        <p:xfrm>
          <a:off x="705315" y="2059544"/>
          <a:ext cx="8508775" cy="3247412"/>
        </p:xfrm>
        <a:graphic>
          <a:graphicData uri="http://schemas.openxmlformats.org/drawingml/2006/table">
            <a:tbl>
              <a:tblPr firstRow="1" bandRow="1">
                <a:tableStyleId>{5C22544A-7EE6-4342-B048-85BDC9FD1C3A}</a:tableStyleId>
              </a:tblPr>
              <a:tblGrid>
                <a:gridCol w="1869260">
                  <a:extLst>
                    <a:ext uri="{9D8B030D-6E8A-4147-A177-3AD203B41FA5}">
                      <a16:colId xmlns:a16="http://schemas.microsoft.com/office/drawing/2014/main" val="28924692"/>
                    </a:ext>
                  </a:extLst>
                </a:gridCol>
                <a:gridCol w="6639515">
                  <a:extLst>
                    <a:ext uri="{9D8B030D-6E8A-4147-A177-3AD203B41FA5}">
                      <a16:colId xmlns:a16="http://schemas.microsoft.com/office/drawing/2014/main" val="1668314294"/>
                    </a:ext>
                  </a:extLst>
                </a:gridCol>
              </a:tblGrid>
              <a:tr h="487450">
                <a:tc gridSpan="2">
                  <a:txBody>
                    <a:bodyPr/>
                    <a:lstStyle/>
                    <a:p>
                      <a:pPr lvl="0" algn="l">
                        <a:buNone/>
                      </a:pPr>
                      <a:endParaRPr kumimoji="1" lang="ja-JP" sz="1400" b="1" i="0" u="none" strike="noStrike" noProof="0" dirty="0">
                        <a:latin typeface="游ゴシック"/>
                        <a:ea typeface="游ゴシック"/>
                      </a:endParaRPr>
                    </a:p>
                  </a:txBody>
                  <a:tcPr marL="74295" marR="74295" marT="37148" marB="37148" anchor="ctr">
                    <a:solidFill>
                      <a:schemeClr val="accent5">
                        <a:lumMod val="60000"/>
                        <a:lumOff val="40000"/>
                      </a:schemeClr>
                    </a:solidFill>
                  </a:tcPr>
                </a:tc>
                <a:tc hMerge="1">
                  <a:txBody>
                    <a:bodyPr/>
                    <a:lstStyle/>
                    <a:p>
                      <a:endParaRPr kumimoji="1" lang="ja-JP"/>
                    </a:p>
                  </a:txBody>
                  <a:tcPr marL="74295" marR="74295" marT="37148" marB="37148" anchor="ctr"/>
                </a:tc>
                <a:extLst>
                  <a:ext uri="{0D108BD9-81ED-4DB2-BD59-A6C34878D82A}">
                    <a16:rowId xmlns:a16="http://schemas.microsoft.com/office/drawing/2014/main" val="4122091588"/>
                  </a:ext>
                </a:extLst>
              </a:tr>
              <a:tr h="825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a:effectLst/>
                        </a:rPr>
                        <a:t>◆</a:t>
                      </a:r>
                      <a:r>
                        <a:rPr lang="ja-JP" altLang="ja-JP" sz="1400" kern="1200">
                          <a:effectLst/>
                        </a:rPr>
                        <a:t>取得対象者</a:t>
                      </a:r>
                      <a:endParaRPr kumimoji="1" lang="ja-JP" altLang="ja-JP" sz="1400" kern="1200">
                        <a:effectLst/>
                      </a:endParaRPr>
                    </a:p>
                  </a:txBody>
                  <a:tcPr marL="74295" marR="74295" marT="37148" marB="37148" anchor="ctr"/>
                </a:tc>
                <a:tc>
                  <a:txBody>
                    <a:bodyPr/>
                    <a:lstStyle/>
                    <a:p>
                      <a:pPr lvl="0" algn="l">
                        <a:lnSpc>
                          <a:spcPct val="100000"/>
                        </a:lnSpc>
                        <a:spcBef>
                          <a:spcPts val="0"/>
                        </a:spcBef>
                        <a:spcAft>
                          <a:spcPts val="0"/>
                        </a:spcAft>
                        <a:buNone/>
                      </a:pPr>
                      <a:r>
                        <a:rPr lang="ja-JP" altLang="en-US" sz="1200" u="none" strike="noStrike" kern="1200" noProof="0">
                          <a:effectLst/>
                        </a:rPr>
                        <a:t>・</a:t>
                      </a:r>
                      <a:r>
                        <a:rPr lang="ja-JP" sz="1200" u="none" strike="noStrike" kern="1200" noProof="0">
                          <a:effectLst/>
                        </a:rPr>
                        <a:t>小学校就学の始期に達</a:t>
                      </a:r>
                      <a:r>
                        <a:rPr lang="ja-JP" altLang="en-US" sz="1200" u="none" strike="noStrike" kern="1200" noProof="0">
                          <a:effectLst/>
                        </a:rPr>
                        <a:t>しない子を育てる職員 </a:t>
                      </a:r>
                      <a:endParaRPr lang="ja-JP" altLang="en-US"/>
                    </a:p>
                    <a:p>
                      <a:pPr marL="0" marR="0" lvl="0" indent="0" algn="l">
                        <a:lnSpc>
                          <a:spcPct val="100000"/>
                        </a:lnSpc>
                        <a:spcBef>
                          <a:spcPts val="0"/>
                        </a:spcBef>
                        <a:spcAft>
                          <a:spcPts val="0"/>
                        </a:spcAft>
                        <a:buNone/>
                      </a:pPr>
                      <a:r>
                        <a:rPr lang="ja-JP" altLang="en-US" sz="1200" u="none" strike="noStrike" kern="1200" noProof="0">
                          <a:effectLst/>
                        </a:rPr>
                        <a:t>・小学校に就学してい</a:t>
                      </a:r>
                      <a:r>
                        <a:rPr lang="ja-JP" sz="1200" u="none" strike="noStrike" kern="1200" noProof="0">
                          <a:effectLst/>
                        </a:rPr>
                        <a:t>る子を育</a:t>
                      </a:r>
                      <a:r>
                        <a:rPr lang="ja-JP" altLang="en-US" sz="1200" u="none" strike="noStrike" kern="1200" noProof="0">
                          <a:effectLst/>
                        </a:rPr>
                        <a:t>てる職員で、放課後児童クラブ等の施設へ送迎</a:t>
                      </a:r>
                      <a:r>
                        <a:rPr lang="ja-JP" sz="1200" u="none" strike="noStrike" kern="1200" noProof="0">
                          <a:effectLst/>
                        </a:rPr>
                        <a:t>する</a:t>
                      </a:r>
                      <a:r>
                        <a:rPr lang="ja-JP" altLang="en-US" sz="1200" u="none" strike="noStrike" kern="1200" noProof="0">
                          <a:effectLst/>
                        </a:rPr>
                        <a:t>めに必要と認められる</a:t>
                      </a:r>
                      <a:r>
                        <a:rPr lang="ja-JP" sz="1200" u="none" strike="noStrike" kern="1200" noProof="0">
                          <a:effectLst/>
                        </a:rPr>
                        <a:t>職員</a:t>
                      </a:r>
                      <a:r>
                        <a:rPr lang="ja-JP" altLang="en-US" sz="1200" u="none" strike="noStrike" kern="1200" noProof="0">
                          <a:effectLst/>
                        </a:rPr>
                        <a:t> </a:t>
                      </a:r>
                      <a:endParaRPr lang="ja-JP"/>
                    </a:p>
                  </a:txBody>
                  <a:tcPr marL="74295" marR="74295" marT="37148" marB="37148" anchor="ctr"/>
                </a:tc>
                <a:extLst>
                  <a:ext uri="{0D108BD9-81ED-4DB2-BD59-A6C34878D82A}">
                    <a16:rowId xmlns:a16="http://schemas.microsoft.com/office/drawing/2014/main" val="1609300196"/>
                  </a:ext>
                </a:extLst>
              </a:tr>
              <a:tr h="1934575">
                <a:tc>
                  <a:txBody>
                    <a:bodyPr/>
                    <a:lstStyle/>
                    <a:p>
                      <a:pPr marL="0" marR="0" lvl="0" indent="0" algn="l" defTabSz="914400" rtl="0">
                        <a:lnSpc>
                          <a:spcPct val="100000"/>
                        </a:lnSpc>
                        <a:spcBef>
                          <a:spcPts val="0"/>
                        </a:spcBef>
                        <a:spcAft>
                          <a:spcPts val="0"/>
                        </a:spcAft>
                        <a:buClrTx/>
                        <a:buSzTx/>
                        <a:buFontTx/>
                        <a:buNone/>
                        <a:tabLst/>
                        <a:defRPr/>
                      </a:pPr>
                      <a:r>
                        <a:rPr lang="ja-JP" altLang="ja-JP" sz="1400" kern="1200">
                          <a:effectLst/>
                        </a:rPr>
                        <a:t>◆勤務時間</a:t>
                      </a:r>
                      <a:endParaRPr kumimoji="1" lang="ja-JP" altLang="ja-JP" sz="1400" kern="1200">
                        <a:effectLst/>
                      </a:endParaRPr>
                    </a:p>
                  </a:txBody>
                  <a:tcPr marL="74295" marR="74295" marT="37147" marB="37147" anchor="ctr"/>
                </a:tc>
                <a:tc>
                  <a:txBody>
                    <a:bodyPr/>
                    <a:lstStyle/>
                    <a:p>
                      <a:pPr lvl="0" algn="l">
                        <a:lnSpc>
                          <a:spcPct val="100000"/>
                        </a:lnSpc>
                        <a:spcBef>
                          <a:spcPts val="0"/>
                        </a:spcBef>
                        <a:spcAft>
                          <a:spcPts val="0"/>
                        </a:spcAft>
                        <a:buNone/>
                      </a:pPr>
                      <a:r>
                        <a:rPr lang="ja-JP" sz="1200" u="none" strike="noStrike" kern="1200" noProof="0" dirty="0">
                          <a:effectLst/>
                        </a:rPr>
                        <a:t>【早出勤務</a:t>
                      </a:r>
                      <a:r>
                        <a:rPr lang="en-US" altLang="ja-JP" sz="1200" u="none" strike="noStrike" kern="1200" noProof="0" dirty="0">
                          <a:effectLst/>
                        </a:rPr>
                        <a:t>】　　　　　【</a:t>
                      </a:r>
                      <a:r>
                        <a:rPr lang="ja-JP" altLang="en-US" sz="1200" u="none" strike="noStrike" kern="1200" noProof="0" dirty="0">
                          <a:effectLst/>
                        </a:rPr>
                        <a:t>遅出勤務</a:t>
                      </a:r>
                      <a:r>
                        <a:rPr lang="en-US" altLang="ja-JP" sz="1200" u="none" strike="noStrike" kern="1200" noProof="0" dirty="0">
                          <a:effectLst/>
                        </a:rPr>
                        <a:t>】</a:t>
                      </a:r>
                      <a:r>
                        <a:rPr lang="ja-JP" altLang="en-US" sz="1200" u="none" strike="noStrike" kern="1200" noProof="0" dirty="0">
                          <a:effectLst/>
                        </a:rPr>
                        <a:t> </a:t>
                      </a:r>
                    </a:p>
                    <a:p>
                      <a:pPr lvl="0" algn="l">
                        <a:lnSpc>
                          <a:spcPct val="100000"/>
                        </a:lnSpc>
                        <a:spcBef>
                          <a:spcPts val="0"/>
                        </a:spcBef>
                        <a:spcAft>
                          <a:spcPts val="0"/>
                        </a:spcAft>
                        <a:buNone/>
                      </a:pPr>
                      <a:r>
                        <a:rPr lang="ja-JP" sz="1200" u="none" strike="noStrike" kern="1200" noProof="0" dirty="0">
                          <a:effectLst/>
                        </a:rPr>
                        <a:t>①</a:t>
                      </a:r>
                      <a:r>
                        <a:rPr lang="ja-JP" altLang="en-US" sz="1200" u="none" strike="noStrike" kern="1200" noProof="0" dirty="0">
                          <a:effectLst/>
                        </a:rPr>
                        <a:t>３０分早出　　　　　③１５分遅出</a:t>
                      </a:r>
                      <a:r>
                        <a:rPr lang="ja-JP" sz="1200" u="none" strike="noStrike" kern="1200" noProof="0" dirty="0">
                          <a:effectLst/>
                        </a:rPr>
                        <a:t> </a:t>
                      </a:r>
                      <a:endParaRPr lang="ja-JP" altLang="en-US" dirty="0"/>
                    </a:p>
                    <a:p>
                      <a:pPr lvl="0" algn="l">
                        <a:lnSpc>
                          <a:spcPct val="100000"/>
                        </a:lnSpc>
                        <a:spcBef>
                          <a:spcPts val="0"/>
                        </a:spcBef>
                        <a:spcAft>
                          <a:spcPts val="0"/>
                        </a:spcAft>
                        <a:buNone/>
                      </a:pPr>
                      <a:r>
                        <a:rPr lang="ja-JP" sz="1200" u="none" strike="noStrike" kern="1200" noProof="0" dirty="0">
                          <a:effectLst/>
                        </a:rPr>
                        <a:t>②</a:t>
                      </a:r>
                      <a:r>
                        <a:rPr lang="ja-JP" altLang="en-US" sz="1200" u="none" strike="noStrike" kern="1200" noProof="0" dirty="0">
                          <a:effectLst/>
                        </a:rPr>
                        <a:t>１５分早出　　　　　④３０分遅出</a:t>
                      </a:r>
                      <a:endParaRPr lang="en-US" altLang="ja-JP" sz="1200" u="none" strike="noStrike" kern="1200" noProof="0" dirty="0">
                        <a:effectLst/>
                      </a:endParaRPr>
                    </a:p>
                    <a:p>
                      <a:pPr lvl="0" algn="l">
                        <a:lnSpc>
                          <a:spcPct val="100000"/>
                        </a:lnSpc>
                        <a:spcBef>
                          <a:spcPts val="0"/>
                        </a:spcBef>
                        <a:spcAft>
                          <a:spcPts val="0"/>
                        </a:spcAft>
                        <a:buNone/>
                      </a:pPr>
                      <a:r>
                        <a:rPr lang="ja-JP" altLang="en-US" sz="1200" u="none" strike="noStrike" kern="1200" noProof="0" dirty="0">
                          <a:effectLst/>
                        </a:rPr>
                        <a:t>　　　　　　　　　　　⑤４５分遅出　　　　　　　　　　　</a:t>
                      </a:r>
                      <a:endParaRPr lang="ja-JP" dirty="0"/>
                    </a:p>
                    <a:p>
                      <a:pPr lvl="0" algn="l">
                        <a:lnSpc>
                          <a:spcPct val="100000"/>
                        </a:lnSpc>
                        <a:spcBef>
                          <a:spcPts val="0"/>
                        </a:spcBef>
                        <a:spcAft>
                          <a:spcPts val="0"/>
                        </a:spcAft>
                        <a:buNone/>
                      </a:pPr>
                      <a:endParaRPr lang="ja-JP" sz="1200" u="none" strike="noStrike" kern="1200" noProof="0" dirty="0">
                        <a:effectLst/>
                      </a:endParaRPr>
                    </a:p>
                    <a:p>
                      <a:pPr lvl="0" algn="l">
                        <a:lnSpc>
                          <a:spcPct val="100000"/>
                        </a:lnSpc>
                        <a:spcBef>
                          <a:spcPts val="0"/>
                        </a:spcBef>
                        <a:spcAft>
                          <a:spcPts val="0"/>
                        </a:spcAft>
                        <a:buNone/>
                      </a:pPr>
                      <a:r>
                        <a:rPr lang="ja-JP" sz="1200" u="none" strike="noStrike" kern="1200" noProof="0" dirty="0">
                          <a:effectLst/>
                        </a:rPr>
                        <a:t>※</a:t>
                      </a:r>
                      <a:r>
                        <a:rPr lang="ja-JP" altLang="en-US" sz="1200" u="none" strike="noStrike" kern="1200" noProof="0" dirty="0">
                          <a:effectLst/>
                        </a:rPr>
                        <a:t>あらかじめ月単位で包括して申請するものとし、</a:t>
                      </a:r>
                      <a:endParaRPr lang="en-US" altLang="ja-JP" sz="1200" u="none" strike="noStrike" kern="1200" noProof="0" dirty="0">
                        <a:effectLst/>
                      </a:endParaRPr>
                    </a:p>
                    <a:p>
                      <a:pPr lvl="0" algn="l">
                        <a:lnSpc>
                          <a:spcPct val="100000"/>
                        </a:lnSpc>
                        <a:spcBef>
                          <a:spcPts val="0"/>
                        </a:spcBef>
                        <a:spcAft>
                          <a:spcPts val="0"/>
                        </a:spcAft>
                        <a:buNone/>
                      </a:pPr>
                      <a:r>
                        <a:rPr lang="ja-JP" altLang="en-US" sz="1200" u="none" strike="noStrike" kern="1200" noProof="0" dirty="0">
                          <a:effectLst/>
                        </a:rPr>
                        <a:t>　毎日あるいは曜日毎に一定の時間帯を指定します。</a:t>
                      </a:r>
                      <a:endParaRPr lang="ja-JP" dirty="0"/>
                    </a:p>
                  </a:txBody>
                  <a:tcPr marL="74295" marR="74295" marT="37147" marB="37147" anchor="ctr"/>
                </a:tc>
                <a:extLst>
                  <a:ext uri="{0D108BD9-81ED-4DB2-BD59-A6C34878D82A}">
                    <a16:rowId xmlns:a16="http://schemas.microsoft.com/office/drawing/2014/main" val="1621843817"/>
                  </a:ext>
                </a:extLst>
              </a:tr>
            </a:tbl>
          </a:graphicData>
        </a:graphic>
      </p:graphicFrame>
      <p:sp>
        <p:nvSpPr>
          <p:cNvPr id="4" name="スライド番号プレースホルダー 3"/>
          <p:cNvSpPr>
            <a:spLocks noGrp="1"/>
          </p:cNvSpPr>
          <p:nvPr>
            <p:ph type="sldNum" sz="quarter" idx="12"/>
          </p:nvPr>
        </p:nvSpPr>
        <p:spPr/>
        <p:txBody>
          <a:bodyPr/>
          <a:lstStyle/>
          <a:p>
            <a:fld id="{C425E45F-7766-4A39-A607-8DA631FA0E04}" type="slidenum">
              <a:rPr kumimoji="1" lang="ja-JP" altLang="en-US" smtClean="0"/>
              <a:t>15</a:t>
            </a:fld>
            <a:endParaRPr kumimoji="1" lang="ja-JP" altLang="en-US"/>
          </a:p>
        </p:txBody>
      </p:sp>
    </p:spTree>
    <p:extLst>
      <p:ext uri="{BB962C8B-B14F-4D97-AF65-F5344CB8AC3E}">
        <p14:creationId xmlns:p14="http://schemas.microsoft.com/office/powerpoint/2010/main" val="41255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7" descr="図形 が含まれている画像&#10;&#10;説明は自動で生成されたものです">
            <a:extLst>
              <a:ext uri="{FF2B5EF4-FFF2-40B4-BE49-F238E27FC236}">
                <a16:creationId xmlns:a16="http://schemas.microsoft.com/office/drawing/2014/main" id="{33F9023E-D3F9-47BB-5133-78BE371820E7}"/>
              </a:ext>
            </a:extLst>
          </p:cNvPr>
          <p:cNvPicPr>
            <a:picLocks noChangeAspect="1"/>
          </p:cNvPicPr>
          <p:nvPr/>
        </p:nvPicPr>
        <p:blipFill>
          <a:blip r:embed="rId2"/>
          <a:stretch>
            <a:fillRect/>
          </a:stretch>
        </p:blipFill>
        <p:spPr>
          <a:xfrm>
            <a:off x="267326" y="8344"/>
            <a:ext cx="607828" cy="2010366"/>
          </a:xfrm>
          <a:prstGeom prst="rect">
            <a:avLst/>
          </a:prstGeom>
        </p:spPr>
      </p:pic>
      <p:sp>
        <p:nvSpPr>
          <p:cNvPr id="2" name="タイトル 1"/>
          <p:cNvSpPr>
            <a:spLocks noGrp="1"/>
          </p:cNvSpPr>
          <p:nvPr>
            <p:ph type="title"/>
          </p:nvPr>
        </p:nvSpPr>
        <p:spPr>
          <a:xfrm>
            <a:off x="524948" y="277949"/>
            <a:ext cx="3775791" cy="770673"/>
          </a:xfrm>
        </p:spPr>
        <p:txBody>
          <a:bodyPr>
            <a:normAutofit/>
          </a:bodyPr>
          <a:lstStyle/>
          <a:p>
            <a:r>
              <a:rPr lang="ja-JP" altLang="en-US" sz="2600">
                <a:latin typeface="HGP創英角ﾎﾟｯﾌﾟ体"/>
                <a:ea typeface="HGP創英角ﾎﾟｯﾌﾟ体" panose="040B0A00000000000000" pitchFamily="50" charset="-128"/>
              </a:rPr>
              <a:t>各種お問い合わせ先</a:t>
            </a:r>
            <a:endParaRPr lang="ja-JP" altLang="en-US" sz="2600" dirty="0">
              <a:latin typeface="HGP創英角ﾎﾟｯﾌﾟ体"/>
              <a:ea typeface="HGP創英角ﾎﾟｯﾌﾟ体" panose="040B0A00000000000000" pitchFamily="50" charset="-128"/>
            </a:endParaRPr>
          </a:p>
        </p:txBody>
      </p:sp>
      <p:sp>
        <p:nvSpPr>
          <p:cNvPr id="3" name="コンテンツ プレースホルダー 2"/>
          <p:cNvSpPr>
            <a:spLocks noGrp="1"/>
          </p:cNvSpPr>
          <p:nvPr>
            <p:ph idx="1"/>
          </p:nvPr>
        </p:nvSpPr>
        <p:spPr>
          <a:xfrm>
            <a:off x="629523" y="1048622"/>
            <a:ext cx="8543925" cy="5596877"/>
          </a:xfrm>
        </p:spPr>
        <p:txBody>
          <a:bodyPr>
            <a:normAutofit/>
          </a:bodyPr>
          <a:lstStyle/>
          <a:p>
            <a:pPr marL="0" indent="0">
              <a:buNone/>
            </a:pPr>
            <a:endParaRPr lang="en-US" altLang="ja-JP" sz="1138"/>
          </a:p>
          <a:p>
            <a:pPr marL="0" indent="0">
              <a:buNone/>
            </a:pPr>
            <a:endParaRPr lang="en-US" altLang="ja-JP" sz="1138"/>
          </a:p>
          <a:p>
            <a:pPr marL="0" indent="0">
              <a:buNone/>
            </a:pPr>
            <a:endParaRPr lang="en-US" altLang="ja-JP" sz="1138"/>
          </a:p>
          <a:p>
            <a:pPr marL="0" indent="0">
              <a:buNone/>
            </a:pPr>
            <a:endParaRPr lang="en-US" altLang="ja-JP" sz="1138"/>
          </a:p>
          <a:p>
            <a:pPr marL="0" indent="0">
              <a:buNone/>
            </a:pPr>
            <a:endParaRPr lang="en-US" altLang="ja-JP" sz="1138"/>
          </a:p>
          <a:p>
            <a:pPr marL="0" indent="0">
              <a:buNone/>
            </a:pPr>
            <a:endParaRPr lang="en-US" altLang="ja-JP" sz="1138"/>
          </a:p>
          <a:p>
            <a:pPr marL="0" indent="0">
              <a:buNone/>
            </a:pPr>
            <a:endParaRPr lang="en-US" altLang="ja-JP" sz="1138"/>
          </a:p>
          <a:p>
            <a:pPr marL="0" indent="0">
              <a:buNone/>
            </a:pPr>
            <a:endParaRPr lang="en-US" altLang="ja-JP" sz="1138"/>
          </a:p>
          <a:p>
            <a:pPr marL="0" indent="0">
              <a:buNone/>
            </a:pPr>
            <a:endParaRPr lang="en-US" altLang="ja-JP" sz="1138"/>
          </a:p>
          <a:p>
            <a:pPr marL="0" indent="0">
              <a:buNone/>
            </a:pPr>
            <a:endParaRPr lang="en-US" altLang="ja-JP" sz="1138"/>
          </a:p>
          <a:p>
            <a:pPr marL="0" indent="0">
              <a:buNone/>
            </a:pPr>
            <a:endParaRPr lang="en-US" altLang="ja-JP" sz="1138"/>
          </a:p>
          <a:p>
            <a:pPr marL="0" indent="0">
              <a:buNone/>
            </a:pPr>
            <a:endParaRPr lang="en-US" altLang="ja-JP" sz="1138"/>
          </a:p>
          <a:p>
            <a:pPr marL="0" indent="0">
              <a:buNone/>
            </a:pPr>
            <a:endParaRPr lang="en-US" altLang="ja-JP" sz="1138"/>
          </a:p>
          <a:p>
            <a:pPr marL="0" indent="0">
              <a:buNone/>
            </a:pPr>
            <a:endParaRPr lang="ja-JP" altLang="ja-JP" sz="853"/>
          </a:p>
        </p:txBody>
      </p:sp>
      <p:graphicFrame>
        <p:nvGraphicFramePr>
          <p:cNvPr id="4" name="表 3"/>
          <p:cNvGraphicFramePr>
            <a:graphicFrameLocks noGrp="1"/>
          </p:cNvGraphicFramePr>
          <p:nvPr>
            <p:extLst>
              <p:ext uri="{D42A27DB-BD31-4B8C-83A1-F6EECF244321}">
                <p14:modId xmlns:p14="http://schemas.microsoft.com/office/powerpoint/2010/main" val="3023114335"/>
              </p:ext>
            </p:extLst>
          </p:nvPr>
        </p:nvGraphicFramePr>
        <p:xfrm>
          <a:off x="896225" y="1048622"/>
          <a:ext cx="8151574" cy="4717757"/>
        </p:xfrm>
        <a:graphic>
          <a:graphicData uri="http://schemas.openxmlformats.org/drawingml/2006/table">
            <a:tbl>
              <a:tblPr firstRow="1" bandRow="1">
                <a:tableStyleId>{F5AB1C69-6EDB-4FF4-983F-18BD219EF322}</a:tableStyleId>
              </a:tblPr>
              <a:tblGrid>
                <a:gridCol w="3193209">
                  <a:extLst>
                    <a:ext uri="{9D8B030D-6E8A-4147-A177-3AD203B41FA5}">
                      <a16:colId xmlns:a16="http://schemas.microsoft.com/office/drawing/2014/main" val="28924692"/>
                    </a:ext>
                  </a:extLst>
                </a:gridCol>
                <a:gridCol w="1790811">
                  <a:extLst>
                    <a:ext uri="{9D8B030D-6E8A-4147-A177-3AD203B41FA5}">
                      <a16:colId xmlns:a16="http://schemas.microsoft.com/office/drawing/2014/main" val="1630179306"/>
                    </a:ext>
                  </a:extLst>
                </a:gridCol>
                <a:gridCol w="3167554">
                  <a:extLst>
                    <a:ext uri="{9D8B030D-6E8A-4147-A177-3AD203B41FA5}">
                      <a16:colId xmlns:a16="http://schemas.microsoft.com/office/drawing/2014/main" val="2349578681"/>
                    </a:ext>
                  </a:extLst>
                </a:gridCol>
              </a:tblGrid>
              <a:tr h="557671">
                <a:tc>
                  <a:txBody>
                    <a:bodyPr/>
                    <a:lstStyle/>
                    <a:p>
                      <a:pPr algn="ctr"/>
                      <a:endParaRPr kumimoji="1" lang="ja-JP" altLang="en-US" sz="1600" dirty="0">
                        <a:solidFill>
                          <a:schemeClr val="tx1"/>
                        </a:solidFill>
                      </a:endParaRPr>
                    </a:p>
                  </a:txBody>
                  <a:tcPr marL="74295" marR="74295" marT="37148" marB="37148" anchor="ctr"/>
                </a:tc>
                <a:tc>
                  <a:txBody>
                    <a:bodyPr/>
                    <a:lstStyle/>
                    <a:p>
                      <a:pPr algn="ctr"/>
                      <a:r>
                        <a:rPr kumimoji="1" lang="ja-JP" altLang="en-US" sz="1600" dirty="0">
                          <a:solidFill>
                            <a:schemeClr val="tx1"/>
                          </a:solidFill>
                        </a:rPr>
                        <a:t>連絡先</a:t>
                      </a:r>
                    </a:p>
                  </a:txBody>
                  <a:tcPr marL="74295" marR="74295" marT="37148" marB="37148" anchor="ctr"/>
                </a:tc>
                <a:tc>
                  <a:txBody>
                    <a:bodyPr/>
                    <a:lstStyle/>
                    <a:p>
                      <a:pPr algn="ctr"/>
                      <a:r>
                        <a:rPr kumimoji="1" lang="ja-JP" altLang="en-US" sz="1600" b="1">
                          <a:solidFill>
                            <a:schemeClr val="tx1"/>
                          </a:solidFill>
                        </a:rPr>
                        <a:t>内　容</a:t>
                      </a:r>
                    </a:p>
                  </a:txBody>
                  <a:tcPr marL="74295" marR="74295" marT="37148" marB="37148" anchor="ctr"/>
                </a:tc>
                <a:extLst>
                  <a:ext uri="{0D108BD9-81ED-4DB2-BD59-A6C34878D82A}">
                    <a16:rowId xmlns:a16="http://schemas.microsoft.com/office/drawing/2014/main" val="4122091588"/>
                  </a:ext>
                </a:extLst>
              </a:tr>
              <a:tr h="8445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公立学校共済組合大阪支部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游ゴシック 本文"/>
                          <a:ea typeface="+mn-ea"/>
                          <a:cs typeface="+mn-cs"/>
                        </a:rPr>
                        <a:t>（</a:t>
                      </a:r>
                      <a:r>
                        <a:rPr kumimoji="1" lang="ja-JP" altLang="en-US" sz="1400" dirty="0">
                          <a:solidFill>
                            <a:schemeClr val="tx1"/>
                          </a:solidFill>
                        </a:rPr>
                        <a:t>教職員室福利課内）</a:t>
                      </a:r>
                      <a:endParaRPr kumimoji="1" lang="en-US" altLang="ja-JP" sz="1400" dirty="0">
                        <a:solidFill>
                          <a:schemeClr val="tx1"/>
                        </a:solidFill>
                      </a:endParaRPr>
                    </a:p>
                  </a:txBody>
                  <a:tcPr marL="74295" marR="74295" marT="37148" marB="37148" anchor="ctr"/>
                </a:tc>
                <a:tc>
                  <a:txBody>
                    <a:bodyPr/>
                    <a:lstStyle/>
                    <a:p>
                      <a:pPr marL="0" indent="0">
                        <a:buNone/>
                      </a:pPr>
                      <a:r>
                        <a:rPr lang="ja-JP" altLang="en-US" sz="1200" dirty="0">
                          <a:solidFill>
                            <a:schemeClr val="tx1"/>
                          </a:solidFill>
                        </a:rPr>
                        <a:t>＜医療担当＞</a:t>
                      </a:r>
                    </a:p>
                    <a:p>
                      <a:pPr marL="0" indent="0">
                        <a:buNone/>
                      </a:pPr>
                      <a:r>
                        <a:rPr lang="ja-JP" altLang="en-US" sz="1200" dirty="0">
                          <a:solidFill>
                            <a:schemeClr val="tx1"/>
                          </a:solidFill>
                        </a:rPr>
                        <a:t>直通  </a:t>
                      </a:r>
                      <a:r>
                        <a:rPr lang="en-US" altLang="ja-JP" sz="1200" dirty="0">
                          <a:solidFill>
                            <a:schemeClr val="tx1"/>
                          </a:solidFill>
                        </a:rPr>
                        <a:t>06-6941-2867</a:t>
                      </a:r>
                    </a:p>
                    <a:p>
                      <a:pPr marL="0" indent="0">
                        <a:buNone/>
                      </a:pPr>
                      <a:r>
                        <a:rPr lang="ja-JP" altLang="en-US" sz="1200" dirty="0">
                          <a:solidFill>
                            <a:schemeClr val="tx1"/>
                          </a:solidFill>
                        </a:rPr>
                        <a:t>内線  </a:t>
                      </a:r>
                      <a:r>
                        <a:rPr lang="en-US" altLang="ja-JP" sz="1200" dirty="0">
                          <a:solidFill>
                            <a:schemeClr val="tx1"/>
                          </a:solidFill>
                        </a:rPr>
                        <a:t>3485</a:t>
                      </a:r>
                      <a:endParaRPr lang="ja-JP" altLang="en-US" sz="1200" dirty="0">
                        <a:solidFill>
                          <a:schemeClr val="tx1"/>
                        </a:solidFill>
                      </a:endParaRPr>
                    </a:p>
                    <a:p>
                      <a:pPr marL="0" indent="0">
                        <a:buNone/>
                      </a:pPr>
                      <a:endParaRPr lang="ja-JP" altLang="en-US" sz="1200" dirty="0">
                        <a:solidFill>
                          <a:schemeClr val="tx1"/>
                        </a:solidFill>
                      </a:endParaRPr>
                    </a:p>
                    <a:p>
                      <a:pPr marL="0" indent="0">
                        <a:buNone/>
                      </a:pPr>
                      <a:r>
                        <a:rPr lang="ja-JP" altLang="en-US" sz="1200" dirty="0">
                          <a:solidFill>
                            <a:schemeClr val="tx1"/>
                          </a:solidFill>
                        </a:rPr>
                        <a:t>＜経理担当＞</a:t>
                      </a:r>
                    </a:p>
                    <a:p>
                      <a:pPr marL="0" indent="0">
                        <a:buNone/>
                      </a:pPr>
                      <a:r>
                        <a:rPr lang="ja-JP" altLang="en-US" sz="1200" dirty="0">
                          <a:solidFill>
                            <a:schemeClr val="tx1"/>
                          </a:solidFill>
                        </a:rPr>
                        <a:t>直通  </a:t>
                      </a:r>
                      <a:r>
                        <a:rPr lang="en-US" altLang="ja-JP" sz="1200" dirty="0">
                          <a:solidFill>
                            <a:schemeClr val="tx1"/>
                          </a:solidFill>
                        </a:rPr>
                        <a:t>06-6941-2857</a:t>
                      </a:r>
                    </a:p>
                    <a:p>
                      <a:pPr marL="0" indent="0">
                        <a:buNone/>
                      </a:pPr>
                      <a:r>
                        <a:rPr lang="ja-JP" altLang="en-US" sz="1200" dirty="0">
                          <a:solidFill>
                            <a:schemeClr val="tx1"/>
                          </a:solidFill>
                        </a:rPr>
                        <a:t>内線  </a:t>
                      </a:r>
                      <a:r>
                        <a:rPr lang="en-US" altLang="ja-JP" sz="1200" dirty="0">
                          <a:solidFill>
                            <a:schemeClr val="tx1"/>
                          </a:solidFill>
                        </a:rPr>
                        <a:t>3482</a:t>
                      </a:r>
                      <a:endParaRPr lang="ja-JP" altLang="ja-JP" sz="1200" dirty="0">
                        <a:solidFill>
                          <a:schemeClr val="tx1"/>
                        </a:solidFill>
                      </a:endParaRPr>
                    </a:p>
                  </a:txBody>
                  <a:tcPr marL="74295" marR="74295" marT="37148" marB="37148" anchor="ctr"/>
                </a:tc>
                <a:tc>
                  <a:txBody>
                    <a:bodyPr/>
                    <a:lstStyle/>
                    <a:p>
                      <a:pPr marL="0" indent="0">
                        <a:buNone/>
                      </a:pPr>
                      <a:r>
                        <a:rPr lang="ja-JP" altLang="en-US" sz="1200" dirty="0">
                          <a:solidFill>
                            <a:schemeClr val="tx1"/>
                          </a:solidFill>
                        </a:rPr>
                        <a:t>＜医療担当＞</a:t>
                      </a:r>
                      <a:endParaRPr lang="zh-CN" altLang="en-US" sz="1200" dirty="0">
                        <a:solidFill>
                          <a:schemeClr val="tx1"/>
                        </a:solidFill>
                      </a:endParaRPr>
                    </a:p>
                    <a:p>
                      <a:pPr marL="0" indent="0">
                        <a:buNone/>
                      </a:pPr>
                      <a:r>
                        <a:rPr lang="ja-JP" altLang="en-US" sz="1200" dirty="0">
                          <a:solidFill>
                            <a:schemeClr val="tx1"/>
                          </a:solidFill>
                        </a:rPr>
                        <a:t>出産費、出産費附加金、家族出産費、</a:t>
                      </a:r>
                      <a:endParaRPr lang="en-US" altLang="ja-JP" sz="1200" dirty="0">
                        <a:solidFill>
                          <a:schemeClr val="tx1"/>
                        </a:solidFill>
                      </a:endParaRPr>
                    </a:p>
                    <a:p>
                      <a:pPr marL="0" indent="0">
                        <a:buNone/>
                      </a:pPr>
                      <a:r>
                        <a:rPr lang="ja-JP" altLang="en-US" sz="1200" dirty="0">
                          <a:solidFill>
                            <a:schemeClr val="tx1"/>
                          </a:solidFill>
                        </a:rPr>
                        <a:t>家族出産費附加金、出産手当金、</a:t>
                      </a:r>
                      <a:endParaRPr lang="en-US" altLang="ja-JP" sz="1200" dirty="0">
                        <a:solidFill>
                          <a:schemeClr val="tx1"/>
                        </a:solidFill>
                      </a:endParaRPr>
                    </a:p>
                    <a:p>
                      <a:pPr marL="0" indent="0">
                        <a:buNone/>
                      </a:pPr>
                      <a:r>
                        <a:rPr lang="ja-JP" altLang="en-US" sz="1200" dirty="0">
                          <a:solidFill>
                            <a:schemeClr val="tx1"/>
                          </a:solidFill>
                        </a:rPr>
                        <a:t>育児休業手当金</a:t>
                      </a:r>
                      <a:endParaRPr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育児休業支援手当金、育児時短勤務手当金</a:t>
                      </a:r>
                    </a:p>
                    <a:p>
                      <a:pPr marL="0" indent="0">
                        <a:buNone/>
                      </a:pPr>
                      <a:endParaRPr lang="ja-JP" altLang="en-US" sz="1200" dirty="0">
                        <a:solidFill>
                          <a:schemeClr val="tx1"/>
                        </a:solidFill>
                      </a:endParaRPr>
                    </a:p>
                    <a:p>
                      <a:pPr marL="0" indent="0">
                        <a:buNone/>
                      </a:pPr>
                      <a:r>
                        <a:rPr lang="ja-JP" altLang="en-US" sz="1200" dirty="0">
                          <a:solidFill>
                            <a:schemeClr val="tx1"/>
                          </a:solidFill>
                        </a:rPr>
                        <a:t>＜経理担当＞</a:t>
                      </a:r>
                    </a:p>
                    <a:p>
                      <a:pPr marL="0" indent="0">
                        <a:buNone/>
                      </a:pPr>
                      <a:r>
                        <a:rPr lang="ja-JP" altLang="en-US" sz="1200" dirty="0">
                          <a:solidFill>
                            <a:schemeClr val="tx1"/>
                          </a:solidFill>
                        </a:rPr>
                        <a:t>産前産後休暇及び育児休業中の掛金免除</a:t>
                      </a:r>
                    </a:p>
                  </a:txBody>
                  <a:tcPr marL="74295" marR="74295" marT="37148" marB="37148" anchor="ctr"/>
                </a:tc>
                <a:extLst>
                  <a:ext uri="{0D108BD9-81ED-4DB2-BD59-A6C34878D82A}">
                    <a16:rowId xmlns:a16="http://schemas.microsoft.com/office/drawing/2014/main" val="1609300196"/>
                  </a:ext>
                </a:extLst>
              </a:tr>
              <a:tr h="6340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大阪府教職員互助組合</a:t>
                      </a:r>
                      <a:endParaRPr kumimoji="1" lang="ja-JP" altLang="en-US" sz="1400" b="1" dirty="0">
                        <a:solidFill>
                          <a:schemeClr val="tx1"/>
                        </a:solidFill>
                      </a:endParaRPr>
                    </a:p>
                  </a:txBody>
                  <a:tcPr marL="74295" marR="74295" marT="37148" marB="37148" anchor="ctr"/>
                </a:tc>
                <a:tc>
                  <a:txBody>
                    <a:bodyPr/>
                    <a:lstStyle/>
                    <a:p>
                      <a:pPr marL="0" indent="0">
                        <a:buNone/>
                      </a:pPr>
                      <a:r>
                        <a:rPr lang="ja-JP" altLang="en-US" sz="1200" dirty="0">
                          <a:solidFill>
                            <a:schemeClr val="tx1"/>
                          </a:solidFill>
                        </a:rPr>
                        <a:t>＜給付・貸付課＞</a:t>
                      </a:r>
                    </a:p>
                    <a:p>
                      <a:pPr marL="0" indent="0">
                        <a:buNone/>
                      </a:pPr>
                      <a:r>
                        <a:rPr lang="ja-JP" altLang="en-US" sz="1200" dirty="0">
                          <a:solidFill>
                            <a:schemeClr val="tx1"/>
                          </a:solidFill>
                        </a:rPr>
                        <a:t>直通  </a:t>
                      </a:r>
                      <a:r>
                        <a:rPr lang="en-US" altLang="ja-JP" sz="1200" dirty="0">
                          <a:solidFill>
                            <a:schemeClr val="tx1"/>
                          </a:solidFill>
                        </a:rPr>
                        <a:t>06-6762-7370</a:t>
                      </a:r>
                    </a:p>
                    <a:p>
                      <a:pPr marL="0" indent="0">
                        <a:buNone/>
                      </a:pPr>
                      <a:endParaRPr lang="ja-JP" altLang="en-US" sz="1200" dirty="0">
                        <a:solidFill>
                          <a:schemeClr val="tx1"/>
                        </a:solidFill>
                      </a:endParaRPr>
                    </a:p>
                    <a:p>
                      <a:pPr marL="0" indent="0">
                        <a:buNone/>
                      </a:pPr>
                      <a:r>
                        <a:rPr lang="ja-JP" altLang="en-US" sz="1200" dirty="0">
                          <a:solidFill>
                            <a:schemeClr val="tx1"/>
                          </a:solidFill>
                        </a:rPr>
                        <a:t>＜管理課＞</a:t>
                      </a:r>
                      <a:endParaRPr lang="en-US" altLang="ja-JP" sz="1200" dirty="0">
                        <a:solidFill>
                          <a:schemeClr val="tx1"/>
                        </a:solidFill>
                      </a:endParaRPr>
                    </a:p>
                    <a:p>
                      <a:pPr marL="0" indent="0">
                        <a:buNone/>
                      </a:pPr>
                      <a:r>
                        <a:rPr lang="ja-JP" altLang="en-US" sz="1200" dirty="0">
                          <a:solidFill>
                            <a:schemeClr val="tx1"/>
                          </a:solidFill>
                        </a:rPr>
                        <a:t>直通  </a:t>
                      </a:r>
                      <a:r>
                        <a:rPr lang="en-US" altLang="ja-JP" sz="1200" dirty="0">
                          <a:solidFill>
                            <a:schemeClr val="tx1"/>
                          </a:solidFill>
                        </a:rPr>
                        <a:t>06-6762-7161</a:t>
                      </a:r>
                      <a:endParaRPr lang="ja-JP" altLang="ja-JP" sz="1200" dirty="0">
                        <a:solidFill>
                          <a:schemeClr val="tx1"/>
                        </a:solidFill>
                      </a:endParaRPr>
                    </a:p>
                  </a:txBody>
                  <a:tcPr marL="74295" marR="74295" marT="37148" marB="37148" anchor="ctr"/>
                </a:tc>
                <a:tc>
                  <a:txBody>
                    <a:bodyPr/>
                    <a:lstStyle/>
                    <a:p>
                      <a:pPr marL="0" indent="0">
                        <a:buNone/>
                      </a:pPr>
                      <a:r>
                        <a:rPr lang="ja-JP" altLang="en-US" sz="1200" dirty="0">
                          <a:solidFill>
                            <a:schemeClr val="tx1"/>
                          </a:solidFill>
                        </a:rPr>
                        <a:t>＜給付・貸付課＞</a:t>
                      </a:r>
                    </a:p>
                    <a:p>
                      <a:pPr marL="0" indent="0">
                        <a:buNone/>
                      </a:pPr>
                      <a:r>
                        <a:rPr lang="ja-JP" altLang="en-US" sz="1200" dirty="0">
                          <a:solidFill>
                            <a:schemeClr val="tx1"/>
                          </a:solidFill>
                        </a:rPr>
                        <a:t>出産見舞金、育児手当金</a:t>
                      </a:r>
                    </a:p>
                    <a:p>
                      <a:pPr marL="0" indent="0">
                        <a:buNone/>
                      </a:pPr>
                      <a:endParaRPr lang="ja-JP" altLang="en-US" sz="1200" dirty="0">
                        <a:solidFill>
                          <a:schemeClr val="tx1"/>
                        </a:solidFill>
                      </a:endParaRPr>
                    </a:p>
                    <a:p>
                      <a:pPr marL="0" indent="0">
                        <a:buNone/>
                      </a:pPr>
                      <a:r>
                        <a:rPr lang="ja-JP" altLang="en-US" sz="1200" dirty="0">
                          <a:solidFill>
                            <a:schemeClr val="tx1"/>
                          </a:solidFill>
                        </a:rPr>
                        <a:t>＜管理課＞</a:t>
                      </a:r>
                    </a:p>
                    <a:p>
                      <a:pPr marL="0" indent="0">
                        <a:buNone/>
                      </a:pPr>
                      <a:r>
                        <a:rPr lang="ja-JP" altLang="en-US" sz="1200" dirty="0">
                          <a:solidFill>
                            <a:schemeClr val="tx1"/>
                          </a:solidFill>
                        </a:rPr>
                        <a:t>育児休業期間中の掛金</a:t>
                      </a:r>
                      <a:endParaRPr lang="ja-JP" altLang="ja-JP" sz="1200" dirty="0">
                        <a:solidFill>
                          <a:schemeClr val="tx1"/>
                        </a:solidFill>
                      </a:endParaRPr>
                    </a:p>
                  </a:txBody>
                  <a:tcPr marL="74295" marR="74295" marT="37148" marB="37148" anchor="ctr"/>
                </a:tc>
                <a:extLst>
                  <a:ext uri="{0D108BD9-81ED-4DB2-BD59-A6C34878D82A}">
                    <a16:rowId xmlns:a16="http://schemas.microsoft.com/office/drawing/2014/main" val="3278941722"/>
                  </a:ext>
                </a:extLst>
              </a:tr>
              <a:tr h="8486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学校総務サービス課　府立学校</a:t>
                      </a:r>
                      <a:r>
                        <a:rPr kumimoji="1" lang="en-US" altLang="ja-JP" sz="1400" dirty="0">
                          <a:solidFill>
                            <a:schemeClr val="tx1"/>
                          </a:solidFill>
                        </a:rPr>
                        <a:t>G</a:t>
                      </a:r>
                      <a:endParaRPr kumimoji="1" lang="ja-JP" altLang="en-US" sz="1400" b="1" dirty="0">
                        <a:solidFill>
                          <a:schemeClr val="tx1"/>
                        </a:solidFill>
                      </a:endParaRPr>
                    </a:p>
                  </a:txBody>
                  <a:tcPr marL="74295" marR="74295" marT="37148" marB="37148" anchor="ctr"/>
                </a:tc>
                <a:tc>
                  <a:txBody>
                    <a:bodyPr/>
                    <a:lstStyle/>
                    <a:p>
                      <a:pPr marL="0" indent="0">
                        <a:buNone/>
                      </a:pPr>
                      <a:r>
                        <a:rPr lang="ja-JP" altLang="en-US" sz="1200" dirty="0">
                          <a:solidFill>
                            <a:schemeClr val="tx1"/>
                          </a:solidFill>
                        </a:rPr>
                        <a:t>直通</a:t>
                      </a:r>
                      <a:r>
                        <a:rPr lang="en-US" altLang="ja-JP" sz="1200" dirty="0">
                          <a:solidFill>
                            <a:schemeClr val="tx1"/>
                          </a:solidFill>
                        </a:rPr>
                        <a:t>06-6944-9862</a:t>
                      </a:r>
                      <a:r>
                        <a:rPr lang="ja-JP" altLang="en-US" sz="1200" dirty="0">
                          <a:solidFill>
                            <a:schemeClr val="tx1"/>
                          </a:solidFill>
                        </a:rPr>
                        <a:t>／</a:t>
                      </a:r>
                      <a:endParaRPr lang="en-US" altLang="ja-JP" sz="1200" dirty="0">
                        <a:solidFill>
                          <a:schemeClr val="tx1"/>
                        </a:solidFill>
                      </a:endParaRPr>
                    </a:p>
                    <a:p>
                      <a:pPr marL="0" indent="0">
                        <a:buNone/>
                      </a:pPr>
                      <a:r>
                        <a:rPr lang="ja-JP" altLang="en-US" sz="1200" dirty="0">
                          <a:solidFill>
                            <a:schemeClr val="tx1"/>
                          </a:solidFill>
                        </a:rPr>
                        <a:t>　　</a:t>
                      </a:r>
                      <a:r>
                        <a:rPr lang="en-US" altLang="ja-JP" sz="1200" dirty="0">
                          <a:solidFill>
                            <a:schemeClr val="tx1"/>
                          </a:solidFill>
                        </a:rPr>
                        <a:t>06-6943-4302</a:t>
                      </a:r>
                    </a:p>
                    <a:p>
                      <a:pPr marL="0" indent="0">
                        <a:buNone/>
                      </a:pPr>
                      <a:r>
                        <a:rPr lang="ja-JP" altLang="en-US" sz="1200" dirty="0">
                          <a:solidFill>
                            <a:schemeClr val="tx1"/>
                          </a:solidFill>
                        </a:rPr>
                        <a:t>内線</a:t>
                      </a:r>
                      <a:r>
                        <a:rPr lang="en-US" altLang="ja-JP" sz="1200" dirty="0">
                          <a:solidFill>
                            <a:schemeClr val="tx1"/>
                          </a:solidFill>
                        </a:rPr>
                        <a:t>3417</a:t>
                      </a:r>
                      <a:r>
                        <a:rPr lang="ja-JP" altLang="en-US" sz="1200" dirty="0">
                          <a:solidFill>
                            <a:schemeClr val="tx1"/>
                          </a:solidFill>
                        </a:rPr>
                        <a:t>／</a:t>
                      </a:r>
                      <a:r>
                        <a:rPr lang="en-US" altLang="ja-JP" sz="1200" dirty="0">
                          <a:solidFill>
                            <a:schemeClr val="tx1"/>
                          </a:solidFill>
                        </a:rPr>
                        <a:t>4743</a:t>
                      </a:r>
                      <a:endParaRPr lang="ja-JP" altLang="ja-JP" sz="1200" dirty="0">
                        <a:solidFill>
                          <a:schemeClr val="tx1"/>
                        </a:solidFill>
                      </a:endParaRPr>
                    </a:p>
                  </a:txBody>
                  <a:tcPr marL="74295" marR="74295" marT="37148" marB="37148" anchor="ctr"/>
                </a:tc>
                <a:tc>
                  <a:txBody>
                    <a:bodyPr/>
                    <a:lstStyle/>
                    <a:p>
                      <a:pPr marL="0" indent="0">
                        <a:buNone/>
                      </a:pPr>
                      <a:r>
                        <a:rPr lang="ja-JP" altLang="en-US" sz="1200" dirty="0">
                          <a:solidFill>
                            <a:schemeClr val="tx1"/>
                          </a:solidFill>
                        </a:rPr>
                        <a:t>児童手当</a:t>
                      </a:r>
                      <a:endParaRPr lang="ja-JP" altLang="ja-JP" sz="1200" dirty="0">
                        <a:solidFill>
                          <a:schemeClr val="tx1"/>
                        </a:solidFill>
                      </a:endParaRPr>
                    </a:p>
                  </a:txBody>
                  <a:tcPr marL="74295" marR="74295" marT="37148" marB="37148" anchor="ctr"/>
                </a:tc>
                <a:extLst>
                  <a:ext uri="{0D108BD9-81ED-4DB2-BD59-A6C34878D82A}">
                    <a16:rowId xmlns:a16="http://schemas.microsoft.com/office/drawing/2014/main" val="4050695524"/>
                  </a:ext>
                </a:extLst>
              </a:tr>
              <a:tr h="7853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教職員室教職員企画課</a:t>
                      </a:r>
                      <a:endParaRPr kumimoji="1" lang="en-US" altLang="ja-JP"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労務・働き方改革推進</a:t>
                      </a:r>
                      <a:r>
                        <a:rPr kumimoji="1" lang="en-US" altLang="ja-JP" sz="1400" dirty="0">
                          <a:solidFill>
                            <a:schemeClr val="tx1"/>
                          </a:solidFill>
                        </a:rPr>
                        <a:t>G</a:t>
                      </a:r>
                      <a:endParaRPr kumimoji="1" lang="ja-JP" altLang="en-US" sz="1400" b="1" dirty="0">
                        <a:solidFill>
                          <a:schemeClr val="tx1"/>
                        </a:solidFill>
                      </a:endParaRPr>
                    </a:p>
                  </a:txBody>
                  <a:tcPr marL="74295" marR="74295" marT="37148" marB="37148" anchor="ctr"/>
                </a:tc>
                <a:tc>
                  <a:txBody>
                    <a:bodyPr/>
                    <a:lstStyle/>
                    <a:p>
                      <a:pPr marL="0" indent="0">
                        <a:buNone/>
                      </a:pPr>
                      <a:r>
                        <a:rPr lang="ja-JP" altLang="en-US" sz="1200" dirty="0">
                          <a:solidFill>
                            <a:schemeClr val="tx1"/>
                          </a:solidFill>
                        </a:rPr>
                        <a:t>直通</a:t>
                      </a:r>
                      <a:r>
                        <a:rPr lang="en-US" altLang="ja-JP" sz="1200" dirty="0">
                          <a:solidFill>
                            <a:schemeClr val="tx1"/>
                          </a:solidFill>
                        </a:rPr>
                        <a:t>06-6944-9374</a:t>
                      </a:r>
                    </a:p>
                    <a:p>
                      <a:pPr marL="0" indent="0">
                        <a:buNone/>
                      </a:pPr>
                      <a:r>
                        <a:rPr lang="ja-JP" altLang="en-US" sz="1200" dirty="0">
                          <a:solidFill>
                            <a:schemeClr val="tx1"/>
                          </a:solidFill>
                        </a:rPr>
                        <a:t>内線</a:t>
                      </a:r>
                      <a:r>
                        <a:rPr lang="en-US" altLang="ja-JP" sz="1200" dirty="0">
                          <a:solidFill>
                            <a:schemeClr val="tx1"/>
                          </a:solidFill>
                        </a:rPr>
                        <a:t>3442</a:t>
                      </a:r>
                      <a:endParaRPr lang="ja-JP" altLang="ja-JP" sz="1200" dirty="0">
                        <a:solidFill>
                          <a:schemeClr val="tx1"/>
                        </a:solidFill>
                      </a:endParaRPr>
                    </a:p>
                  </a:txBody>
                  <a:tcPr marL="74295" marR="74295" marT="37148" marB="37148" anchor="ctr"/>
                </a:tc>
                <a:tc>
                  <a:txBody>
                    <a:bodyPr/>
                    <a:lstStyle/>
                    <a:p>
                      <a:pPr marL="0" indent="0">
                        <a:buNone/>
                      </a:pPr>
                      <a:r>
                        <a:rPr lang="ja-JP" altLang="en-US" sz="1200" dirty="0">
                          <a:solidFill>
                            <a:schemeClr val="tx1"/>
                          </a:solidFill>
                        </a:rPr>
                        <a:t>府立学校職員の各種休暇、休業制度</a:t>
                      </a:r>
                      <a:endParaRPr lang="ja-JP" altLang="ja-JP" sz="1200" dirty="0">
                        <a:solidFill>
                          <a:schemeClr val="tx1"/>
                        </a:solidFill>
                      </a:endParaRPr>
                    </a:p>
                  </a:txBody>
                  <a:tcPr marL="74295" marR="74295" marT="37148" marB="37148" anchor="ctr"/>
                </a:tc>
                <a:extLst>
                  <a:ext uri="{0D108BD9-81ED-4DB2-BD59-A6C34878D82A}">
                    <a16:rowId xmlns:a16="http://schemas.microsoft.com/office/drawing/2014/main" val="2713014962"/>
                  </a:ext>
                </a:extLst>
              </a:tr>
            </a:tbl>
          </a:graphicData>
        </a:graphic>
      </p:graphicFrame>
      <p:pic>
        <p:nvPicPr>
          <p:cNvPr id="5" name="図 5" descr="図形 が含まれている画像&#10;&#10;説明は自動で生成されたものです">
            <a:extLst>
              <a:ext uri="{FF2B5EF4-FFF2-40B4-BE49-F238E27FC236}">
                <a16:creationId xmlns:a16="http://schemas.microsoft.com/office/drawing/2014/main" id="{A50D52DA-8C24-C8D8-FC96-6CD620B14DD1}"/>
              </a:ext>
            </a:extLst>
          </p:cNvPr>
          <p:cNvPicPr>
            <a:picLocks noChangeAspect="1"/>
          </p:cNvPicPr>
          <p:nvPr/>
        </p:nvPicPr>
        <p:blipFill>
          <a:blip r:embed="rId2"/>
          <a:stretch>
            <a:fillRect/>
          </a:stretch>
        </p:blipFill>
        <p:spPr>
          <a:xfrm>
            <a:off x="9068871" y="8237"/>
            <a:ext cx="717086" cy="2386644"/>
          </a:xfrm>
          <a:prstGeom prst="rect">
            <a:avLst/>
          </a:prstGeom>
        </p:spPr>
      </p:pic>
      <p:pic>
        <p:nvPicPr>
          <p:cNvPr id="6" name="図 6" descr="図形 が含まれている画像&#10;&#10;説明は自動で生成されたものです">
            <a:extLst>
              <a:ext uri="{FF2B5EF4-FFF2-40B4-BE49-F238E27FC236}">
                <a16:creationId xmlns:a16="http://schemas.microsoft.com/office/drawing/2014/main" id="{01606E2A-76ED-CCED-87A1-0129F12AAB07}"/>
              </a:ext>
            </a:extLst>
          </p:cNvPr>
          <p:cNvPicPr>
            <a:picLocks noChangeAspect="1"/>
          </p:cNvPicPr>
          <p:nvPr/>
        </p:nvPicPr>
        <p:blipFill>
          <a:blip r:embed="rId3"/>
          <a:stretch>
            <a:fillRect/>
          </a:stretch>
        </p:blipFill>
        <p:spPr>
          <a:xfrm>
            <a:off x="19443" y="0"/>
            <a:ext cx="453217" cy="1036404"/>
          </a:xfrm>
          <a:prstGeom prst="rect">
            <a:avLst/>
          </a:prstGeom>
        </p:spPr>
      </p:pic>
      <p:sp>
        <p:nvSpPr>
          <p:cNvPr id="8" name="スライド番号プレースホルダー 7"/>
          <p:cNvSpPr>
            <a:spLocks noGrp="1"/>
          </p:cNvSpPr>
          <p:nvPr>
            <p:ph type="sldNum" sz="quarter" idx="12"/>
          </p:nvPr>
        </p:nvSpPr>
        <p:spPr/>
        <p:txBody>
          <a:bodyPr/>
          <a:lstStyle/>
          <a:p>
            <a:fld id="{C425E45F-7766-4A39-A607-8DA631FA0E04}" type="slidenum">
              <a:rPr kumimoji="1" lang="ja-JP" altLang="en-US" smtClean="0">
                <a:solidFill>
                  <a:schemeClr val="tx1"/>
                </a:solidFill>
              </a:rPr>
              <a:t>16</a:t>
            </a:fld>
            <a:endParaRPr kumimoji="1" lang="ja-JP" altLang="en-US">
              <a:solidFill>
                <a:schemeClr val="tx1"/>
              </a:solidFill>
            </a:endParaRPr>
          </a:p>
        </p:txBody>
      </p:sp>
    </p:spTree>
    <p:extLst>
      <p:ext uri="{BB962C8B-B14F-4D97-AF65-F5344CB8AC3E}">
        <p14:creationId xmlns:p14="http://schemas.microsoft.com/office/powerpoint/2010/main" val="4213982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4948" y="277949"/>
            <a:ext cx="3775791" cy="770673"/>
          </a:xfrm>
        </p:spPr>
        <p:txBody>
          <a:bodyPr>
            <a:normAutofit/>
          </a:bodyPr>
          <a:lstStyle/>
          <a:p>
            <a:r>
              <a:rPr lang="ja-JP" altLang="en-US" sz="2600" dirty="0">
                <a:latin typeface="HGP創英角ﾎﾟｯﾌﾟ体" panose="040B0A00000000000000" pitchFamily="50" charset="-128"/>
                <a:ea typeface="HGP創英角ﾎﾟｯﾌﾟ体"/>
              </a:rPr>
              <a:t>個別周知・意向確認書</a:t>
            </a:r>
            <a:endParaRPr lang="ja-JP" altLang="en-US" sz="2600" dirty="0">
              <a:latin typeface="HGP創英角ﾎﾟｯﾌﾟ体" panose="040B0A00000000000000" pitchFamily="50" charset="-128"/>
              <a:ea typeface="HGP創英角ﾎﾟｯﾌﾟ体" panose="040B0A00000000000000" pitchFamily="50" charset="-128"/>
            </a:endParaRPr>
          </a:p>
        </p:txBody>
      </p:sp>
      <p:pic>
        <p:nvPicPr>
          <p:cNvPr id="6" name="図 6" descr="アイコン&#10;&#10;説明は自動で生成されたものです">
            <a:extLst>
              <a:ext uri="{FF2B5EF4-FFF2-40B4-BE49-F238E27FC236}">
                <a16:creationId xmlns:a16="http://schemas.microsoft.com/office/drawing/2014/main" id="{25058D5B-AFED-0059-E33E-E89FC62ED00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1790" y="481855"/>
            <a:ext cx="406851" cy="359338"/>
          </a:xfrm>
          <a:prstGeom prst="rect">
            <a:avLst/>
          </a:prstGeom>
        </p:spPr>
      </p:pic>
      <p:sp>
        <p:nvSpPr>
          <p:cNvPr id="4" name="スライド番号プレースホルダー 3"/>
          <p:cNvSpPr>
            <a:spLocks noGrp="1"/>
          </p:cNvSpPr>
          <p:nvPr>
            <p:ph type="sldNum" sz="quarter" idx="12"/>
          </p:nvPr>
        </p:nvSpPr>
        <p:spPr/>
        <p:txBody>
          <a:bodyPr/>
          <a:lstStyle/>
          <a:p>
            <a:fld id="{C425E45F-7766-4A39-A607-8DA631FA0E04}" type="slidenum">
              <a:rPr kumimoji="1" lang="ja-JP" altLang="en-US" smtClean="0"/>
              <a:t>17</a:t>
            </a:fld>
            <a:endParaRPr kumimoji="1" lang="ja-JP" altLang="en-US"/>
          </a:p>
        </p:txBody>
      </p:sp>
      <p:pic>
        <p:nvPicPr>
          <p:cNvPr id="7" name="図 6">
            <a:extLst>
              <a:ext uri="{FF2B5EF4-FFF2-40B4-BE49-F238E27FC236}">
                <a16:creationId xmlns:a16="http://schemas.microsoft.com/office/drawing/2014/main" id="{060FEC2D-1BF2-44C7-A1C6-F1F80ED2745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8568" y="841192"/>
            <a:ext cx="4254432" cy="6016808"/>
          </a:xfrm>
          <a:prstGeom prst="rect">
            <a:avLst/>
          </a:prstGeom>
        </p:spPr>
      </p:pic>
      <p:pic>
        <p:nvPicPr>
          <p:cNvPr id="5" name="図 4">
            <a:extLst>
              <a:ext uri="{FF2B5EF4-FFF2-40B4-BE49-F238E27FC236}">
                <a16:creationId xmlns:a16="http://schemas.microsoft.com/office/drawing/2014/main" id="{185E8D78-DB85-46FD-9125-7E1C90A6F56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949877" y="841190"/>
            <a:ext cx="4257555" cy="6016810"/>
          </a:xfrm>
          <a:prstGeom prst="rect">
            <a:avLst/>
          </a:prstGeom>
        </p:spPr>
      </p:pic>
    </p:spTree>
    <p:extLst>
      <p:ext uri="{BB962C8B-B14F-4D97-AF65-F5344CB8AC3E}">
        <p14:creationId xmlns:p14="http://schemas.microsoft.com/office/powerpoint/2010/main" val="2478346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04BB718D-17EB-ADC4-2CC4-DA4759F2CDE2}"/>
              </a:ext>
            </a:extLst>
          </p:cNvPr>
          <p:cNvSpPr>
            <a:spLocks noGrp="1"/>
          </p:cNvSpPr>
          <p:nvPr>
            <p:ph type="title"/>
          </p:nvPr>
        </p:nvSpPr>
        <p:spPr>
          <a:xfrm>
            <a:off x="608200" y="193725"/>
            <a:ext cx="4806484" cy="770673"/>
          </a:xfrm>
        </p:spPr>
        <p:txBody>
          <a:bodyPr>
            <a:normAutofit/>
          </a:bodyPr>
          <a:lstStyle/>
          <a:p>
            <a:r>
              <a:rPr lang="ja-JP" altLang="en-US" sz="2600" dirty="0">
                <a:latin typeface="HGP創英角ﾎﾟｯﾌﾟ体" panose="040B0A00000000000000" pitchFamily="50" charset="-128"/>
                <a:ea typeface="HGP創英角ﾎﾟｯﾌﾟ体"/>
              </a:rPr>
              <a:t>もくじ</a:t>
            </a:r>
            <a:endParaRPr lang="ja-JP" altLang="en-US" sz="2600" dirty="0">
              <a:latin typeface="HGP創英角ﾎﾟｯﾌﾟ体" panose="040B0A00000000000000" pitchFamily="50" charset="-128"/>
              <a:ea typeface="HGP創英角ﾎﾟｯﾌﾟ体" panose="040B0A00000000000000" pitchFamily="50" charset="-128"/>
            </a:endParaRPr>
          </a:p>
        </p:txBody>
      </p:sp>
      <p:sp>
        <p:nvSpPr>
          <p:cNvPr id="5" name="コンテンツ プレースホルダー 2"/>
          <p:cNvSpPr>
            <a:spLocks noGrp="1"/>
          </p:cNvSpPr>
          <p:nvPr>
            <p:ph idx="1"/>
          </p:nvPr>
        </p:nvSpPr>
        <p:spPr>
          <a:xfrm>
            <a:off x="908451" y="964398"/>
            <a:ext cx="8543925" cy="5349567"/>
          </a:xfrm>
        </p:spPr>
        <p:txBody>
          <a:bodyPr>
            <a:normAutofit fontScale="92500"/>
          </a:bodyPr>
          <a:lstStyle/>
          <a:p>
            <a:pPr marL="0" indent="0">
              <a:lnSpc>
                <a:spcPct val="110000"/>
              </a:lnSpc>
              <a:buNone/>
            </a:pPr>
            <a:r>
              <a:rPr lang="ja-JP" altLang="en-US" sz="1625" dirty="0">
                <a:hlinkClick r:id="rId2" action="ppaction://hlinksldjump"/>
              </a:rPr>
              <a:t>子ども・子育てに関する休暇制度の概要（ライフステージ別）</a:t>
            </a:r>
            <a:r>
              <a:rPr lang="ja-JP" altLang="en-US" sz="1625" dirty="0"/>
              <a:t>・・・・・・・・・・・・　２</a:t>
            </a:r>
            <a:endParaRPr lang="en-US" altLang="ja-JP" sz="1625" dirty="0"/>
          </a:p>
          <a:p>
            <a:pPr marL="0" indent="0">
              <a:lnSpc>
                <a:spcPct val="110000"/>
              </a:lnSpc>
              <a:buNone/>
            </a:pPr>
            <a:r>
              <a:rPr lang="ja-JP" altLang="en-US" sz="1625" dirty="0">
                <a:hlinkClick r:id="rId3" action="ppaction://hlinksldjump"/>
              </a:rPr>
              <a:t>子ども・子育てに関する休暇の概要</a:t>
            </a:r>
            <a:r>
              <a:rPr lang="ja-JP" altLang="en-US" sz="1625" dirty="0"/>
              <a:t>・・・・・・・・・・・・・・・・・・・・・・・・　３</a:t>
            </a:r>
            <a:endParaRPr lang="en-US" altLang="ja-JP" sz="1625" dirty="0"/>
          </a:p>
          <a:p>
            <a:pPr marL="0" indent="0">
              <a:lnSpc>
                <a:spcPct val="110000"/>
              </a:lnSpc>
              <a:buNone/>
            </a:pPr>
            <a:r>
              <a:rPr lang="ja-JP" altLang="en-US" sz="1625" dirty="0">
                <a:hlinkClick r:id="rId4" action="ppaction://hlinksldjump"/>
              </a:rPr>
              <a:t>子育てに関する休暇・休業制度</a:t>
            </a:r>
            <a:r>
              <a:rPr lang="ja-JP" altLang="en-US" sz="1625" dirty="0"/>
              <a:t>・・・・・・・・・・・・・・・・・・・・・・・・・・　４</a:t>
            </a:r>
            <a:endParaRPr lang="en-US" altLang="ja-JP" sz="1625" dirty="0"/>
          </a:p>
          <a:p>
            <a:pPr marL="0" indent="0">
              <a:lnSpc>
                <a:spcPct val="110000"/>
              </a:lnSpc>
              <a:buNone/>
            </a:pPr>
            <a:r>
              <a:rPr lang="ja-JP" altLang="en-US" sz="1625" dirty="0"/>
              <a:t>妊娠から出産まで　　　　    </a:t>
            </a:r>
            <a:r>
              <a:rPr lang="ja-JP" altLang="en-US" sz="1625" dirty="0">
                <a:hlinkClick r:id="rId5" action="ppaction://hlinksldjump"/>
              </a:rPr>
              <a:t>（１）妊娠中の職場生活</a:t>
            </a:r>
            <a:r>
              <a:rPr lang="ja-JP" altLang="en-US" sz="1625" dirty="0"/>
              <a:t>・・・・・・・・・・・・・・・・　５</a:t>
            </a:r>
            <a:endParaRPr lang="en-US" altLang="ja-JP" sz="1625" dirty="0"/>
          </a:p>
          <a:p>
            <a:pPr marL="0" indent="0">
              <a:lnSpc>
                <a:spcPct val="110000"/>
              </a:lnSpc>
              <a:buNone/>
            </a:pPr>
            <a:r>
              <a:rPr lang="ja-JP" altLang="en-US" sz="1625" dirty="0"/>
              <a:t>　　　　　　　　　             　</a:t>
            </a:r>
            <a:r>
              <a:rPr lang="ja-JP" altLang="en-US" sz="1625" dirty="0">
                <a:hlinkClick r:id="rId6" action="ppaction://hlinksldjump"/>
              </a:rPr>
              <a:t>（２）妊娠中の休暇制度（特別休暇）</a:t>
            </a:r>
            <a:r>
              <a:rPr lang="ja-JP" altLang="en-US" sz="1625" dirty="0"/>
              <a:t>・・・・・・・・・・　６</a:t>
            </a:r>
            <a:endParaRPr lang="en-US" altLang="ja-JP" sz="1625" dirty="0"/>
          </a:p>
          <a:p>
            <a:pPr marL="0" indent="0">
              <a:lnSpc>
                <a:spcPct val="110000"/>
              </a:lnSpc>
              <a:buNone/>
            </a:pPr>
            <a:r>
              <a:rPr lang="ja-JP" altLang="en-US" sz="1625" dirty="0"/>
              <a:t>　　　　　　　　　　　　　</a:t>
            </a:r>
            <a:r>
              <a:rPr lang="ja-JP" altLang="en-US" sz="1625" dirty="0">
                <a:hlinkClick r:id="rId7" action="ppaction://hlinksldjump"/>
              </a:rPr>
              <a:t>（３）出産前後の休暇制度</a:t>
            </a:r>
            <a:r>
              <a:rPr lang="ja-JP" altLang="en-US" sz="1625" dirty="0"/>
              <a:t>・・・・・・・・・・・・・・・　７</a:t>
            </a:r>
            <a:endParaRPr lang="en-US" altLang="ja-JP" sz="1625" dirty="0"/>
          </a:p>
          <a:p>
            <a:pPr marL="0" indent="0">
              <a:lnSpc>
                <a:spcPct val="110000"/>
              </a:lnSpc>
              <a:buNone/>
            </a:pPr>
            <a:r>
              <a:rPr lang="ja-JP" altLang="en-US" sz="1625" dirty="0"/>
              <a:t>　　　　　　　　　　　　　</a:t>
            </a:r>
            <a:r>
              <a:rPr lang="ja-JP" altLang="en-US" sz="1625" dirty="0">
                <a:hlinkClick r:id="rId8" action="ppaction://hlinksldjump"/>
              </a:rPr>
              <a:t>（４）配偶者の出産前後に利用できる休暇</a:t>
            </a:r>
            <a:r>
              <a:rPr lang="ja-JP" altLang="en-US" sz="1625" dirty="0"/>
              <a:t>・・・・・・・・　８</a:t>
            </a:r>
            <a:endParaRPr lang="en-US" altLang="ja-JP" sz="1625" dirty="0"/>
          </a:p>
          <a:p>
            <a:pPr marL="0" indent="0">
              <a:lnSpc>
                <a:spcPct val="110000"/>
              </a:lnSpc>
              <a:buNone/>
            </a:pPr>
            <a:r>
              <a:rPr lang="ja-JP" altLang="en-US" sz="1625" dirty="0"/>
              <a:t>出産以降　　　　　　　　　</a:t>
            </a:r>
            <a:r>
              <a:rPr lang="ja-JP" altLang="en-US" sz="1625" dirty="0">
                <a:hlinkClick r:id="rId9" action="ppaction://hlinksldjump"/>
              </a:rPr>
              <a:t>（１）育児休業</a:t>
            </a:r>
            <a:r>
              <a:rPr lang="ja-JP" altLang="en-US" sz="1625" dirty="0"/>
              <a:t>・・・・・・・・・・・・・・・・・・・・　９</a:t>
            </a:r>
            <a:endParaRPr lang="en-US" altLang="ja-JP" sz="1625" dirty="0"/>
          </a:p>
          <a:p>
            <a:pPr marL="0" indent="0">
              <a:lnSpc>
                <a:spcPct val="110000"/>
              </a:lnSpc>
              <a:buNone/>
            </a:pPr>
            <a:r>
              <a:rPr lang="ja-JP" altLang="en-US" sz="1625" dirty="0"/>
              <a:t>　　　　　　　　　　　　　</a:t>
            </a:r>
            <a:r>
              <a:rPr lang="ja-JP" altLang="en-US" sz="1625" dirty="0">
                <a:hlinkClick r:id="rId10" action="ppaction://hlinksldjump"/>
              </a:rPr>
              <a:t>（２）部分休業（育児）、子育て部分休暇</a:t>
            </a:r>
            <a:r>
              <a:rPr lang="ja-JP" altLang="en-US" sz="1625" dirty="0"/>
              <a:t>・・・・・・・・１１</a:t>
            </a:r>
            <a:endParaRPr lang="en-US" altLang="ja-JP" sz="1625" dirty="0"/>
          </a:p>
          <a:p>
            <a:pPr marL="0" indent="0">
              <a:lnSpc>
                <a:spcPct val="110000"/>
              </a:lnSpc>
              <a:buNone/>
            </a:pPr>
            <a:r>
              <a:rPr lang="ja-JP" altLang="en-US" sz="1625" dirty="0"/>
              <a:t>　　　　　　　　　　　　　</a:t>
            </a:r>
            <a:r>
              <a:rPr lang="ja-JP" altLang="en-US" sz="1625" dirty="0">
                <a:hlinkClick r:id="rId11" action="ppaction://hlinksldjump"/>
              </a:rPr>
              <a:t>（３）育児に関する特別休暇</a:t>
            </a:r>
            <a:r>
              <a:rPr lang="ja-JP" altLang="en-US" sz="1625" dirty="0"/>
              <a:t>・・・・・・・・・・・・・・１２</a:t>
            </a:r>
            <a:endParaRPr lang="en-US" altLang="ja-JP" sz="1625" dirty="0"/>
          </a:p>
          <a:p>
            <a:pPr marL="0" indent="0">
              <a:lnSpc>
                <a:spcPct val="110000"/>
              </a:lnSpc>
              <a:buNone/>
            </a:pPr>
            <a:r>
              <a:rPr lang="ja-JP" altLang="en-US" sz="1625" dirty="0"/>
              <a:t>　　　　　　　　　　　　　</a:t>
            </a:r>
            <a:r>
              <a:rPr lang="ja-JP" altLang="en-US" sz="1625" dirty="0">
                <a:hlinkClick r:id="rId12" action="ppaction://hlinksldjump"/>
              </a:rPr>
              <a:t>（４）育児短時間勤務制度</a:t>
            </a:r>
            <a:r>
              <a:rPr lang="ja-JP" altLang="en-US" sz="1625" dirty="0"/>
              <a:t>・・・・・・・・・・・・・・・１３</a:t>
            </a:r>
            <a:endParaRPr lang="en-US" altLang="ja-JP" sz="1625" dirty="0"/>
          </a:p>
          <a:p>
            <a:pPr marL="0" indent="0">
              <a:lnSpc>
                <a:spcPct val="110000"/>
              </a:lnSpc>
              <a:buNone/>
            </a:pPr>
            <a:r>
              <a:rPr lang="ja-JP" altLang="en-US" sz="1625" dirty="0"/>
              <a:t>　　　　　　　　　　　　　</a:t>
            </a:r>
            <a:r>
              <a:rPr lang="ja-JP" altLang="en-US" sz="1625" dirty="0">
                <a:hlinkClick r:id="rId13" action="ppaction://hlinksldjump"/>
              </a:rPr>
              <a:t>（５）早出遅出勤務制度</a:t>
            </a:r>
            <a:r>
              <a:rPr lang="ja-JP" altLang="en-US" sz="1625" dirty="0"/>
              <a:t>・・・・・・・・・・・・・・・・１５</a:t>
            </a:r>
            <a:endParaRPr lang="en-US" altLang="ja-JP" sz="1625" dirty="0"/>
          </a:p>
          <a:p>
            <a:pPr marL="0" indent="0">
              <a:lnSpc>
                <a:spcPct val="110000"/>
              </a:lnSpc>
              <a:buNone/>
            </a:pPr>
            <a:r>
              <a:rPr lang="ja-JP" altLang="en-US" sz="1625" dirty="0">
                <a:hlinkClick r:id="rId14" action="ppaction://hlinksldjump"/>
              </a:rPr>
              <a:t>各種お問い合わせ先</a:t>
            </a:r>
            <a:r>
              <a:rPr lang="ja-JP" altLang="en-US" sz="1625" dirty="0"/>
              <a:t>・・・・・・・・・・・・・・・・・・・・・・・・・・・・・・・１６</a:t>
            </a:r>
            <a:endParaRPr lang="en-US" altLang="ja-JP" sz="1625" dirty="0"/>
          </a:p>
          <a:p>
            <a:pPr marL="0" indent="0">
              <a:lnSpc>
                <a:spcPct val="110000"/>
              </a:lnSpc>
              <a:buNone/>
            </a:pPr>
            <a:r>
              <a:rPr lang="ja-JP" altLang="en-US" sz="1625" dirty="0">
                <a:hlinkClick r:id="rId15" action="ppaction://hlinksldjump"/>
              </a:rPr>
              <a:t>個別周知・意向確認書</a:t>
            </a:r>
            <a:r>
              <a:rPr lang="ja-JP" altLang="en-US" sz="1625" dirty="0"/>
              <a:t>・・・・・・・・・・・・・・・・・・・・・・・・・・・・・・１７</a:t>
            </a:r>
            <a:endParaRPr lang="en-US" altLang="ja-JP" sz="1625" dirty="0"/>
          </a:p>
          <a:p>
            <a:pPr marL="0" indent="0">
              <a:lnSpc>
                <a:spcPct val="110000"/>
              </a:lnSpc>
              <a:buNone/>
            </a:pPr>
            <a:endParaRPr lang="en-US" altLang="ja-JP" sz="1625" dirty="0"/>
          </a:p>
        </p:txBody>
      </p:sp>
      <p:sp>
        <p:nvSpPr>
          <p:cNvPr id="3" name="スライド番号プレースホルダー 2"/>
          <p:cNvSpPr>
            <a:spLocks noGrp="1"/>
          </p:cNvSpPr>
          <p:nvPr>
            <p:ph type="sldNum" sz="quarter" idx="12"/>
          </p:nvPr>
        </p:nvSpPr>
        <p:spPr/>
        <p:txBody>
          <a:bodyPr/>
          <a:lstStyle/>
          <a:p>
            <a:fld id="{C425E45F-7766-4A39-A607-8DA631FA0E04}" type="slidenum">
              <a:rPr kumimoji="1" lang="ja-JP" altLang="en-US" smtClean="0"/>
              <a:t>1</a:t>
            </a:fld>
            <a:endParaRPr kumimoji="1" lang="ja-JP" altLang="en-US"/>
          </a:p>
        </p:txBody>
      </p:sp>
    </p:spTree>
    <p:extLst>
      <p:ext uri="{BB962C8B-B14F-4D97-AF65-F5344CB8AC3E}">
        <p14:creationId xmlns:p14="http://schemas.microsoft.com/office/powerpoint/2010/main" val="2031749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図 44">
            <a:extLst>
              <a:ext uri="{FF2B5EF4-FFF2-40B4-BE49-F238E27FC236}">
                <a16:creationId xmlns:a16="http://schemas.microsoft.com/office/drawing/2014/main" id="{C58586D3-71E9-4DBC-9DF1-9CB9A764AFA4}"/>
              </a:ext>
            </a:extLst>
          </p:cNvPr>
          <p:cNvPicPr>
            <a:picLocks noChangeAspect="1"/>
          </p:cNvPicPr>
          <p:nvPr/>
        </p:nvPicPr>
        <p:blipFill>
          <a:blip r:embed="rId2"/>
          <a:stretch>
            <a:fillRect/>
          </a:stretch>
        </p:blipFill>
        <p:spPr>
          <a:xfrm>
            <a:off x="1960010" y="4594524"/>
            <a:ext cx="902278" cy="292793"/>
          </a:xfrm>
          <a:prstGeom prst="rect">
            <a:avLst/>
          </a:prstGeom>
        </p:spPr>
      </p:pic>
      <p:cxnSp>
        <p:nvCxnSpPr>
          <p:cNvPr id="72" name="直線コネクタ 71"/>
          <p:cNvCxnSpPr/>
          <p:nvPr/>
        </p:nvCxnSpPr>
        <p:spPr>
          <a:xfrm>
            <a:off x="2013358" y="496392"/>
            <a:ext cx="0" cy="639097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2806760" y="496392"/>
            <a:ext cx="0" cy="639097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3603714" y="496392"/>
            <a:ext cx="0" cy="639097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4395831" y="496392"/>
            <a:ext cx="0" cy="639097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5486872" y="496392"/>
            <a:ext cx="0" cy="639097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6026601" y="496392"/>
            <a:ext cx="0" cy="639097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7256768" y="496392"/>
            <a:ext cx="0" cy="639097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8196335" y="496392"/>
            <a:ext cx="0" cy="639097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8926176" y="496392"/>
            <a:ext cx="0" cy="639097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9580228" y="496392"/>
            <a:ext cx="0" cy="639097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56" name="楕円 55"/>
          <p:cNvSpPr/>
          <p:nvPr/>
        </p:nvSpPr>
        <p:spPr>
          <a:xfrm>
            <a:off x="643795" y="2179189"/>
            <a:ext cx="1224000" cy="1224000"/>
          </a:xfrm>
          <a:prstGeom prst="ellipse">
            <a:avLst/>
          </a:prstGeom>
          <a:solidFill>
            <a:srgbClr val="F9FF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745295" y="739724"/>
            <a:ext cx="6480000" cy="187200"/>
          </a:xfrm>
          <a:prstGeom prst="homePlate">
            <a:avLst/>
          </a:prstGeom>
          <a:solidFill>
            <a:srgbClr val="FFE38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Autofit/>
          </a:bodyPr>
          <a:lstStyle/>
          <a:p>
            <a:pPr algn="ctr"/>
            <a:r>
              <a:rPr kumimoji="1" lang="ja-JP" altLang="en-US" sz="1000" b="1" dirty="0">
                <a:latin typeface="Meiryo UI" panose="020B0604030504040204" pitchFamily="50" charset="-128"/>
                <a:ea typeface="Meiryo UI" panose="020B0604030504040204" pitchFamily="50" charset="-128"/>
              </a:rPr>
              <a:t>時間外勤務の制限・免除</a:t>
            </a:r>
          </a:p>
        </p:txBody>
      </p:sp>
      <p:sp>
        <p:nvSpPr>
          <p:cNvPr id="24" name="テキスト ボックス 23"/>
          <p:cNvSpPr txBox="1"/>
          <p:nvPr/>
        </p:nvSpPr>
        <p:spPr>
          <a:xfrm>
            <a:off x="746301" y="1669098"/>
            <a:ext cx="4716000" cy="194449"/>
          </a:xfrm>
          <a:prstGeom prst="homePlate">
            <a:avLst/>
          </a:prstGeom>
          <a:solidFill>
            <a:srgbClr val="FECCF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Autofit/>
          </a:bodyPr>
          <a:lstStyle/>
          <a:p>
            <a:pPr algn="ctr"/>
            <a:r>
              <a:rPr kumimoji="1" lang="ja-JP" altLang="en-US" sz="1000" b="1" dirty="0">
                <a:latin typeface="Meiryo UI" panose="020B0604030504040204" pitchFamily="50" charset="-128"/>
                <a:ea typeface="Meiryo UI" panose="020B0604030504040204" pitchFamily="50" charset="-128"/>
              </a:rPr>
              <a:t>妊産婦健康診査</a:t>
            </a:r>
          </a:p>
        </p:txBody>
      </p:sp>
      <p:sp>
        <p:nvSpPr>
          <p:cNvPr id="25" name="テキスト ボックス 24"/>
          <p:cNvSpPr txBox="1"/>
          <p:nvPr/>
        </p:nvSpPr>
        <p:spPr>
          <a:xfrm>
            <a:off x="746301" y="1208051"/>
            <a:ext cx="1260000" cy="187200"/>
          </a:xfrm>
          <a:prstGeom prst="homePlate">
            <a:avLst/>
          </a:prstGeom>
          <a:solidFill>
            <a:srgbClr val="FECCF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Autofit/>
          </a:bodyPr>
          <a:lstStyle/>
          <a:p>
            <a:pPr algn="ctr"/>
            <a:r>
              <a:rPr kumimoji="1" lang="ja-JP" altLang="en-US" sz="1000" b="1" dirty="0">
                <a:latin typeface="Meiryo UI" panose="020B0604030504040204" pitchFamily="50" charset="-128"/>
                <a:ea typeface="Meiryo UI" panose="020B0604030504040204" pitchFamily="50" charset="-128"/>
              </a:rPr>
              <a:t>妊婦通勤緩和</a:t>
            </a:r>
          </a:p>
        </p:txBody>
      </p:sp>
      <p:sp>
        <p:nvSpPr>
          <p:cNvPr id="26" name="テキスト ボックス 25"/>
          <p:cNvSpPr txBox="1"/>
          <p:nvPr/>
        </p:nvSpPr>
        <p:spPr>
          <a:xfrm>
            <a:off x="2006301" y="1899623"/>
            <a:ext cx="800459" cy="187200"/>
          </a:xfrm>
          <a:prstGeom prst="homePlate">
            <a:avLst/>
          </a:prstGeom>
          <a:solidFill>
            <a:srgbClr val="FECCF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Autofit/>
          </a:bodyPr>
          <a:lstStyle/>
          <a:p>
            <a:pPr algn="ctr"/>
            <a:r>
              <a:rPr kumimoji="1" lang="ja-JP" altLang="en-US" sz="1000" b="1" dirty="0">
                <a:latin typeface="Meiryo UI" panose="020B0604030504040204" pitchFamily="50" charset="-128"/>
                <a:ea typeface="Meiryo UI" panose="020B0604030504040204" pitchFamily="50" charset="-128"/>
              </a:rPr>
              <a:t>産前休暇</a:t>
            </a:r>
          </a:p>
        </p:txBody>
      </p:sp>
      <p:sp>
        <p:nvSpPr>
          <p:cNvPr id="27" name="テキスト ボックス 26"/>
          <p:cNvSpPr txBox="1"/>
          <p:nvPr/>
        </p:nvSpPr>
        <p:spPr>
          <a:xfrm>
            <a:off x="2823585" y="1899623"/>
            <a:ext cx="800459" cy="187200"/>
          </a:xfrm>
          <a:prstGeom prst="homePlate">
            <a:avLst/>
          </a:prstGeom>
          <a:solidFill>
            <a:srgbClr val="FECCF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Autofit/>
          </a:bodyPr>
          <a:lstStyle/>
          <a:p>
            <a:pPr algn="ctr"/>
            <a:r>
              <a:rPr kumimoji="1" lang="ja-JP" altLang="en-US" sz="1000" b="1" dirty="0">
                <a:latin typeface="Meiryo UI" panose="020B0604030504040204" pitchFamily="50" charset="-128"/>
                <a:ea typeface="Meiryo UI" panose="020B0604030504040204" pitchFamily="50" charset="-128"/>
              </a:rPr>
              <a:t>産後休暇</a:t>
            </a:r>
          </a:p>
        </p:txBody>
      </p:sp>
      <p:sp>
        <p:nvSpPr>
          <p:cNvPr id="29" name="テキスト ボックス 28"/>
          <p:cNvSpPr txBox="1"/>
          <p:nvPr/>
        </p:nvSpPr>
        <p:spPr>
          <a:xfrm>
            <a:off x="2802998" y="4622865"/>
            <a:ext cx="2683873" cy="183127"/>
          </a:xfrm>
          <a:prstGeom prst="homePlate">
            <a:avLst/>
          </a:prstGeom>
          <a:solidFill>
            <a:srgbClr val="94FEF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36000" rIns="36000" rtlCol="0" anchor="ctr">
            <a:noAutofit/>
          </a:bodyPr>
          <a:lstStyle/>
          <a:p>
            <a:pPr algn="ctr"/>
            <a:r>
              <a:rPr kumimoji="1" lang="ja-JP" altLang="en-US" sz="1000" b="1" dirty="0">
                <a:latin typeface="Meiryo UI" panose="020B0604030504040204" pitchFamily="50" charset="-128"/>
                <a:ea typeface="Meiryo UI" panose="020B0604030504040204" pitchFamily="50" charset="-128"/>
              </a:rPr>
              <a:t>育児参加休暇</a:t>
            </a:r>
          </a:p>
        </p:txBody>
      </p:sp>
      <p:grpSp>
        <p:nvGrpSpPr>
          <p:cNvPr id="11" name="グループ化 10"/>
          <p:cNvGrpSpPr/>
          <p:nvPr/>
        </p:nvGrpSpPr>
        <p:grpSpPr>
          <a:xfrm>
            <a:off x="451007" y="3800085"/>
            <a:ext cx="9638176" cy="726649"/>
            <a:chOff x="432881" y="3151686"/>
            <a:chExt cx="9638176" cy="726649"/>
          </a:xfrm>
        </p:grpSpPr>
        <p:cxnSp>
          <p:nvCxnSpPr>
            <p:cNvPr id="4" name="直線コネクタ 3"/>
            <p:cNvCxnSpPr/>
            <p:nvPr/>
          </p:nvCxnSpPr>
          <p:spPr>
            <a:xfrm>
              <a:off x="497564" y="3233892"/>
              <a:ext cx="9391603" cy="36000"/>
            </a:xfrm>
            <a:prstGeom prst="line">
              <a:avLst/>
            </a:prstGeom>
            <a:ln w="57150">
              <a:solidFill>
                <a:srgbClr val="FEE6F4"/>
              </a:solidFill>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 name="楕円 5"/>
            <p:cNvSpPr/>
            <p:nvPr/>
          </p:nvSpPr>
          <p:spPr>
            <a:xfrm flipH="1">
              <a:off x="659115" y="3151686"/>
              <a:ext cx="144000" cy="144000"/>
            </a:xfrm>
            <a:prstGeom prst="ellipse">
              <a:avLst/>
            </a:prstGeom>
            <a:solidFill>
              <a:schemeClr val="bg1"/>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p:cNvSpPr/>
            <p:nvPr/>
          </p:nvSpPr>
          <p:spPr>
            <a:xfrm flipH="1">
              <a:off x="1941884" y="3187712"/>
              <a:ext cx="144000" cy="144000"/>
            </a:xfrm>
            <a:prstGeom prst="ellipse">
              <a:avLst/>
            </a:prstGeom>
            <a:solidFill>
              <a:schemeClr val="bg1"/>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flipH="1">
              <a:off x="5409280" y="3187712"/>
              <a:ext cx="144000" cy="144000"/>
            </a:xfrm>
            <a:prstGeom prst="ellipse">
              <a:avLst/>
            </a:prstGeom>
            <a:solidFill>
              <a:schemeClr val="bg1"/>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flipH="1">
              <a:off x="7179176" y="3187712"/>
              <a:ext cx="144000" cy="144000"/>
            </a:xfrm>
            <a:prstGeom prst="ellipse">
              <a:avLst/>
            </a:prstGeom>
            <a:solidFill>
              <a:schemeClr val="bg1"/>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flipH="1">
              <a:off x="8128933" y="3187712"/>
              <a:ext cx="125939" cy="125939"/>
            </a:xfrm>
            <a:prstGeom prst="ellipse">
              <a:avLst/>
            </a:prstGeom>
            <a:solidFill>
              <a:schemeClr val="bg1"/>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p:cNvSpPr/>
            <p:nvPr/>
          </p:nvSpPr>
          <p:spPr>
            <a:xfrm flipH="1">
              <a:off x="2734760" y="3187712"/>
              <a:ext cx="144000" cy="144000"/>
            </a:xfrm>
            <a:prstGeom prst="ellipse">
              <a:avLst/>
            </a:prstGeom>
            <a:solidFill>
              <a:schemeClr val="bg1"/>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p:cNvSpPr/>
            <p:nvPr/>
          </p:nvSpPr>
          <p:spPr>
            <a:xfrm flipH="1">
              <a:off x="3527636" y="3187712"/>
              <a:ext cx="144000" cy="144000"/>
            </a:xfrm>
            <a:prstGeom prst="ellipse">
              <a:avLst/>
            </a:prstGeom>
            <a:solidFill>
              <a:schemeClr val="bg1"/>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432881" y="3346528"/>
              <a:ext cx="633719" cy="276999"/>
            </a:xfrm>
            <a:prstGeom prst="rect">
              <a:avLst/>
            </a:prstGeom>
            <a:noFill/>
            <a:ln>
              <a:noFill/>
            </a:ln>
            <a:effectLst/>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rPr>
                <a:t>妊娠</a:t>
              </a:r>
            </a:p>
          </p:txBody>
        </p:sp>
        <p:sp>
          <p:nvSpPr>
            <p:cNvPr id="16" name="テキスト ボックス 15"/>
            <p:cNvSpPr txBox="1"/>
            <p:nvPr/>
          </p:nvSpPr>
          <p:spPr>
            <a:xfrm>
              <a:off x="1522436" y="3343499"/>
              <a:ext cx="977285" cy="400110"/>
            </a:xfrm>
            <a:prstGeom prst="rect">
              <a:avLst/>
            </a:prstGeom>
            <a:noFill/>
            <a:ln>
              <a:noFill/>
            </a:ln>
            <a:effectLst/>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rPr>
                <a:t>産前</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800" b="1" dirty="0">
                  <a:latin typeface="Meiryo UI" panose="020B0604030504040204" pitchFamily="50" charset="-128"/>
                  <a:ea typeface="Meiryo UI" panose="020B0604030504040204" pitchFamily="50" charset="-128"/>
                </a:rPr>
                <a:t>（予定日</a:t>
              </a:r>
              <a:r>
                <a:rPr kumimoji="1" lang="en-US" altLang="ja-JP" sz="800" b="1" dirty="0">
                  <a:latin typeface="Meiryo UI" panose="020B0604030504040204" pitchFamily="50" charset="-128"/>
                  <a:ea typeface="Meiryo UI" panose="020B0604030504040204" pitchFamily="50" charset="-128"/>
                </a:rPr>
                <a:t>8</a:t>
              </a:r>
              <a:r>
                <a:rPr kumimoji="1" lang="ja-JP" altLang="en-US" sz="800" b="1" dirty="0">
                  <a:latin typeface="Meiryo UI" panose="020B0604030504040204" pitchFamily="50" charset="-128"/>
                  <a:ea typeface="Meiryo UI" panose="020B0604030504040204" pitchFamily="50" charset="-128"/>
                </a:rPr>
                <a:t>週前）</a:t>
              </a:r>
            </a:p>
          </p:txBody>
        </p:sp>
        <p:sp>
          <p:nvSpPr>
            <p:cNvPr id="17" name="テキスト ボックス 16"/>
            <p:cNvSpPr txBox="1"/>
            <p:nvPr/>
          </p:nvSpPr>
          <p:spPr>
            <a:xfrm>
              <a:off x="2538261" y="3355115"/>
              <a:ext cx="2151082" cy="523220"/>
            </a:xfrm>
            <a:prstGeom prst="rect">
              <a:avLst/>
            </a:prstGeom>
            <a:noFill/>
            <a:ln>
              <a:noFill/>
            </a:ln>
            <a:effectLst/>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rPr>
                <a:t>産後</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800" b="1" dirty="0">
                  <a:latin typeface="Meiryo UI" panose="020B0604030504040204" pitchFamily="50" charset="-128"/>
                  <a:ea typeface="Meiryo UI" panose="020B0604030504040204" pitchFamily="50" charset="-128"/>
                </a:rPr>
                <a:t>（出産日の翌日から</a:t>
              </a:r>
              <a:endParaRPr kumimoji="1" lang="en-US" altLang="ja-JP" sz="800" b="1" dirty="0">
                <a:latin typeface="Meiryo UI" panose="020B0604030504040204" pitchFamily="50" charset="-128"/>
                <a:ea typeface="Meiryo UI" panose="020B0604030504040204" pitchFamily="50" charset="-128"/>
              </a:endParaRPr>
            </a:p>
            <a:p>
              <a:pPr algn="ctr"/>
              <a:r>
                <a:rPr kumimoji="1" lang="en-US" altLang="ja-JP" sz="800" b="1" dirty="0">
                  <a:latin typeface="Meiryo UI" panose="020B0604030504040204" pitchFamily="50" charset="-128"/>
                  <a:ea typeface="Meiryo UI" panose="020B0604030504040204" pitchFamily="50" charset="-128"/>
                </a:rPr>
                <a:t>8</a:t>
              </a:r>
              <a:r>
                <a:rPr kumimoji="1" lang="ja-JP" altLang="en-US" sz="800" b="1" dirty="0">
                  <a:latin typeface="Meiryo UI" panose="020B0604030504040204" pitchFamily="50" charset="-128"/>
                  <a:ea typeface="Meiryo UI" panose="020B0604030504040204" pitchFamily="50" charset="-128"/>
                </a:rPr>
                <a:t>週間を経過する期間）</a:t>
              </a:r>
            </a:p>
          </p:txBody>
        </p:sp>
        <p:sp>
          <p:nvSpPr>
            <p:cNvPr id="18" name="テキスト ボックス 17"/>
            <p:cNvSpPr txBox="1"/>
            <p:nvPr/>
          </p:nvSpPr>
          <p:spPr>
            <a:xfrm>
              <a:off x="2499721" y="3355115"/>
              <a:ext cx="538152" cy="276999"/>
            </a:xfrm>
            <a:prstGeom prst="rect">
              <a:avLst/>
            </a:prstGeom>
            <a:noFill/>
            <a:ln>
              <a:noFill/>
            </a:ln>
            <a:effectLst/>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rPr>
                <a:t>出産</a:t>
              </a:r>
              <a:endParaRPr kumimoji="1" lang="ja-JP" altLang="en-US" sz="8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5181471" y="3382124"/>
              <a:ext cx="564032" cy="276999"/>
            </a:xfrm>
            <a:prstGeom prst="rect">
              <a:avLst/>
            </a:prstGeom>
            <a:noFill/>
            <a:ln>
              <a:noFill/>
            </a:ln>
            <a:effectLst/>
          </p:spPr>
          <p:txBody>
            <a:bodyPr wrap="square" rtlCol="0">
              <a:spAutoFit/>
            </a:bodyPr>
            <a:lstStyle/>
            <a:p>
              <a:pPr algn="ctr"/>
              <a:r>
                <a:rPr kumimoji="1" lang="en-US" altLang="ja-JP" sz="1200" b="1" dirty="0">
                  <a:latin typeface="Meiryo UI" panose="020B0604030504040204" pitchFamily="50" charset="-128"/>
                  <a:ea typeface="Meiryo UI" panose="020B0604030504040204" pitchFamily="50" charset="-128"/>
                </a:rPr>
                <a:t>1</a:t>
              </a:r>
              <a:r>
                <a:rPr kumimoji="1" lang="ja-JP" altLang="en-US" sz="1200" b="1" dirty="0">
                  <a:latin typeface="Meiryo UI" panose="020B0604030504040204" pitchFamily="50" charset="-128"/>
                  <a:ea typeface="Meiryo UI" panose="020B0604030504040204" pitchFamily="50" charset="-128"/>
                </a:rPr>
                <a:t>歳</a:t>
              </a:r>
              <a:endParaRPr kumimoji="1" lang="ja-JP" altLang="en-US" sz="800"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175635" y="3403712"/>
              <a:ext cx="2151082" cy="276999"/>
            </a:xfrm>
            <a:prstGeom prst="rect">
              <a:avLst/>
            </a:prstGeom>
            <a:noFill/>
            <a:ln>
              <a:noFill/>
            </a:ln>
            <a:effectLst/>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rPr>
                <a:t>３歳</a:t>
              </a:r>
              <a:endParaRPr kumimoji="1" lang="ja-JP" altLang="en-US" sz="800" b="1" dirty="0">
                <a:latin typeface="Meiryo UI" panose="020B0604030504040204" pitchFamily="50" charset="-128"/>
                <a:ea typeface="Meiryo UI" panose="020B0604030504040204" pitchFamily="50" charset="-128"/>
              </a:endParaRPr>
            </a:p>
          </p:txBody>
        </p:sp>
        <p:sp>
          <p:nvSpPr>
            <p:cNvPr id="21" name="楕円 20"/>
            <p:cNvSpPr/>
            <p:nvPr/>
          </p:nvSpPr>
          <p:spPr>
            <a:xfrm flipH="1">
              <a:off x="9512719" y="3187712"/>
              <a:ext cx="144000" cy="144000"/>
            </a:xfrm>
            <a:prstGeom prst="ellipse">
              <a:avLst/>
            </a:prstGeom>
            <a:solidFill>
              <a:schemeClr val="bg1"/>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7829399" y="3403712"/>
              <a:ext cx="732792" cy="276999"/>
            </a:xfrm>
            <a:prstGeom prst="rect">
              <a:avLst/>
            </a:prstGeom>
            <a:noFill/>
            <a:ln>
              <a:noFill/>
            </a:ln>
            <a:effectLst/>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rPr>
                <a:t>小学校</a:t>
              </a:r>
              <a:endParaRPr kumimoji="1" lang="ja-JP" altLang="en-US" sz="800" b="1"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9153554" y="3387537"/>
              <a:ext cx="917503" cy="276999"/>
            </a:xfrm>
            <a:prstGeom prst="rect">
              <a:avLst/>
            </a:prstGeom>
            <a:noFill/>
            <a:ln>
              <a:noFill/>
            </a:ln>
            <a:effectLst/>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rPr>
                <a:t>中学校</a:t>
              </a:r>
              <a:endParaRPr kumimoji="1" lang="ja-JP" altLang="en-US" sz="800" b="1" dirty="0">
                <a:latin typeface="Meiryo UI" panose="020B0604030504040204" pitchFamily="50" charset="-128"/>
                <a:ea typeface="Meiryo UI" panose="020B0604030504040204" pitchFamily="50" charset="-128"/>
              </a:endParaRPr>
            </a:p>
          </p:txBody>
        </p:sp>
        <p:sp>
          <p:nvSpPr>
            <p:cNvPr id="31" name="楕円 30"/>
            <p:cNvSpPr/>
            <p:nvPr/>
          </p:nvSpPr>
          <p:spPr>
            <a:xfrm flipH="1">
              <a:off x="5948537" y="3187712"/>
              <a:ext cx="144000" cy="144000"/>
            </a:xfrm>
            <a:prstGeom prst="ellipse">
              <a:avLst/>
            </a:prstGeom>
            <a:solidFill>
              <a:schemeClr val="bg1"/>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4944996" y="3392539"/>
              <a:ext cx="2151082" cy="461665"/>
            </a:xfrm>
            <a:prstGeom prst="rect">
              <a:avLst/>
            </a:prstGeom>
            <a:noFill/>
            <a:ln>
              <a:noFill/>
            </a:ln>
            <a:effectLst/>
          </p:spPr>
          <p:txBody>
            <a:bodyPr wrap="square" rtlCol="0">
              <a:spAutoFit/>
            </a:bodyPr>
            <a:lstStyle/>
            <a:p>
              <a:pPr algn="ctr"/>
              <a:r>
                <a:rPr kumimoji="1" lang="en-US" altLang="ja-JP" sz="1200" b="1" dirty="0">
                  <a:latin typeface="Meiryo UI" panose="020B0604030504040204" pitchFamily="50" charset="-128"/>
                  <a:ea typeface="Meiryo UI" panose="020B0604030504040204" pitchFamily="50" charset="-128"/>
                </a:rPr>
                <a:t>1</a:t>
              </a:r>
              <a:r>
                <a:rPr kumimoji="1" lang="ja-JP" altLang="en-US" sz="1200" b="1" dirty="0">
                  <a:latin typeface="Meiryo UI" panose="020B0604030504040204" pitchFamily="50" charset="-128"/>
                  <a:ea typeface="Meiryo UI" panose="020B0604030504040204" pitchFamily="50" charset="-128"/>
                </a:rPr>
                <a:t>歳</a:t>
              </a:r>
              <a:endParaRPr kumimoji="1" lang="en-US" altLang="ja-JP" sz="1200" b="1" dirty="0">
                <a:latin typeface="Meiryo UI" panose="020B0604030504040204" pitchFamily="50" charset="-128"/>
                <a:ea typeface="Meiryo UI" panose="020B0604030504040204" pitchFamily="50" charset="-128"/>
              </a:endParaRPr>
            </a:p>
            <a:p>
              <a:pPr algn="ctr"/>
              <a:r>
                <a:rPr kumimoji="1" lang="en-US" altLang="ja-JP" sz="1200" b="1" dirty="0">
                  <a:latin typeface="Meiryo UI" panose="020B0604030504040204" pitchFamily="50" charset="-128"/>
                  <a:ea typeface="Meiryo UI" panose="020B0604030504040204" pitchFamily="50" charset="-128"/>
                </a:rPr>
                <a:t>6</a:t>
              </a:r>
              <a:r>
                <a:rPr kumimoji="1" lang="ja-JP" altLang="en-US" sz="1200" b="1" dirty="0">
                  <a:latin typeface="Meiryo UI" panose="020B0604030504040204" pitchFamily="50" charset="-128"/>
                  <a:ea typeface="Meiryo UI" panose="020B0604030504040204" pitchFamily="50" charset="-128"/>
                </a:rPr>
                <a:t>か月</a:t>
              </a:r>
              <a:endParaRPr kumimoji="1" lang="ja-JP" altLang="en-US" sz="800" b="1" dirty="0">
                <a:latin typeface="Meiryo UI" panose="020B0604030504040204" pitchFamily="50" charset="-128"/>
                <a:ea typeface="Meiryo UI" panose="020B0604030504040204" pitchFamily="50" charset="-128"/>
              </a:endParaRPr>
            </a:p>
          </p:txBody>
        </p:sp>
        <p:sp>
          <p:nvSpPr>
            <p:cNvPr id="38" name="楕円 37"/>
            <p:cNvSpPr/>
            <p:nvPr/>
          </p:nvSpPr>
          <p:spPr>
            <a:xfrm flipH="1">
              <a:off x="4320513" y="3187712"/>
              <a:ext cx="144000" cy="144000"/>
            </a:xfrm>
            <a:prstGeom prst="ellipse">
              <a:avLst/>
            </a:prstGeom>
            <a:solidFill>
              <a:schemeClr val="bg1"/>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3959469" y="3359120"/>
              <a:ext cx="844517" cy="400110"/>
            </a:xfrm>
            <a:prstGeom prst="rect">
              <a:avLst/>
            </a:prstGeom>
            <a:noFill/>
            <a:ln>
              <a:noFill/>
            </a:ln>
            <a:effectLst/>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rPr>
                <a:t>産後</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800" b="1" dirty="0">
                  <a:latin typeface="Meiryo UI" panose="020B0604030504040204" pitchFamily="50" charset="-128"/>
                  <a:ea typeface="Meiryo UI" panose="020B0604030504040204" pitchFamily="50" charset="-128"/>
                </a:rPr>
                <a:t>（</a:t>
              </a:r>
              <a:r>
                <a:rPr kumimoji="1" lang="en-US" altLang="ja-JP" sz="800" b="1" dirty="0">
                  <a:latin typeface="Meiryo UI" panose="020B0604030504040204" pitchFamily="50" charset="-128"/>
                  <a:ea typeface="Meiryo UI" panose="020B0604030504040204" pitchFamily="50" charset="-128"/>
                </a:rPr>
                <a:t>16</a:t>
              </a:r>
              <a:r>
                <a:rPr kumimoji="1" lang="ja-JP" altLang="en-US" sz="800" b="1" dirty="0">
                  <a:latin typeface="Meiryo UI" panose="020B0604030504040204" pitchFamily="50" charset="-128"/>
                  <a:ea typeface="Meiryo UI" panose="020B0604030504040204" pitchFamily="50" charset="-128"/>
                </a:rPr>
                <a:t>週間）</a:t>
              </a:r>
            </a:p>
          </p:txBody>
        </p:sp>
      </p:grpSp>
      <p:sp>
        <p:nvSpPr>
          <p:cNvPr id="43" name="テキスト ボックス 42"/>
          <p:cNvSpPr txBox="1"/>
          <p:nvPr/>
        </p:nvSpPr>
        <p:spPr>
          <a:xfrm>
            <a:off x="746301" y="1438575"/>
            <a:ext cx="1260000" cy="187200"/>
          </a:xfrm>
          <a:prstGeom prst="homePlate">
            <a:avLst/>
          </a:prstGeom>
          <a:solidFill>
            <a:srgbClr val="FECCF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Autofit/>
          </a:bodyPr>
          <a:lstStyle/>
          <a:p>
            <a:pPr algn="ctr"/>
            <a:r>
              <a:rPr kumimoji="1" lang="ja-JP" altLang="en-US" sz="1000" b="1" dirty="0">
                <a:latin typeface="Meiryo UI" panose="020B0604030504040204" pitchFamily="50" charset="-128"/>
                <a:ea typeface="Meiryo UI" panose="020B0604030504040204" pitchFamily="50" charset="-128"/>
              </a:rPr>
              <a:t>妊婦障害休暇</a:t>
            </a:r>
          </a:p>
        </p:txBody>
      </p:sp>
      <p:sp>
        <p:nvSpPr>
          <p:cNvPr id="51" name="テキスト ボックス 50"/>
          <p:cNvSpPr txBox="1"/>
          <p:nvPr/>
        </p:nvSpPr>
        <p:spPr>
          <a:xfrm>
            <a:off x="3600162" y="2130147"/>
            <a:ext cx="2417872" cy="187200"/>
          </a:xfrm>
          <a:prstGeom prst="homePlate">
            <a:avLst/>
          </a:prstGeom>
          <a:solidFill>
            <a:srgbClr val="FECCF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36000" rIns="36000" rtlCol="0" anchor="ctr">
            <a:noAutofit/>
          </a:bodyPr>
          <a:lstStyle/>
          <a:p>
            <a:pPr algn="ctr"/>
            <a:r>
              <a:rPr kumimoji="1" lang="ja-JP" altLang="en-US" sz="1000" b="1" dirty="0">
                <a:latin typeface="Meiryo UI" panose="020B0604030504040204" pitchFamily="50" charset="-128"/>
                <a:ea typeface="Meiryo UI" panose="020B0604030504040204" pitchFamily="50" charset="-128"/>
              </a:rPr>
              <a:t>育児時間</a:t>
            </a:r>
          </a:p>
        </p:txBody>
      </p:sp>
      <p:sp>
        <p:nvSpPr>
          <p:cNvPr id="52" name="テキスト ボックス 51"/>
          <p:cNvSpPr txBox="1"/>
          <p:nvPr/>
        </p:nvSpPr>
        <p:spPr>
          <a:xfrm>
            <a:off x="3600162" y="3065210"/>
            <a:ext cx="5971499" cy="187200"/>
          </a:xfrm>
          <a:prstGeom prst="homePlate">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36000" rIns="36000" rtlCol="0" anchor="ctr">
            <a:noAutofit/>
          </a:bodyPr>
          <a:lstStyle/>
          <a:p>
            <a:pPr algn="ctr"/>
            <a:r>
              <a:rPr kumimoji="1" lang="ja-JP" altLang="en-US" sz="900" b="1" dirty="0">
                <a:latin typeface="Meiryo UI" panose="020B0604030504040204" pitchFamily="50" charset="-128"/>
                <a:ea typeface="Meiryo UI" panose="020B0604030504040204" pitchFamily="50" charset="-128"/>
              </a:rPr>
              <a:t>育児部分休業（小学校就学の始期に達するまで）・子育て部分休暇（小学校</a:t>
            </a:r>
            <a:r>
              <a:rPr kumimoji="1" lang="en-US" altLang="ja-JP" sz="900" b="1" dirty="0">
                <a:latin typeface="Meiryo UI" panose="020B0604030504040204" pitchFamily="50" charset="-128"/>
                <a:ea typeface="Meiryo UI" panose="020B0604030504040204" pitchFamily="50" charset="-128"/>
              </a:rPr>
              <a:t>1</a:t>
            </a:r>
            <a:r>
              <a:rPr kumimoji="1" lang="ja-JP" altLang="en-US" sz="900" b="1" dirty="0">
                <a:latin typeface="Meiryo UI" panose="020B0604030504040204" pitchFamily="50" charset="-128"/>
                <a:ea typeface="Meiryo UI" panose="020B0604030504040204" pitchFamily="50" charset="-128"/>
              </a:rPr>
              <a:t>学年から６学年迄）</a:t>
            </a:r>
          </a:p>
        </p:txBody>
      </p:sp>
      <p:sp>
        <p:nvSpPr>
          <p:cNvPr id="53" name="テキスト ボックス 52"/>
          <p:cNvSpPr txBox="1"/>
          <p:nvPr/>
        </p:nvSpPr>
        <p:spPr>
          <a:xfrm>
            <a:off x="3600162" y="2591147"/>
            <a:ext cx="3648039" cy="187200"/>
          </a:xfrm>
          <a:prstGeom prst="homePlate">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36000" rIns="36000" rtlCol="0" anchor="ctr">
            <a:noAutofit/>
          </a:bodyPr>
          <a:lstStyle/>
          <a:p>
            <a:pPr algn="ctr"/>
            <a:r>
              <a:rPr kumimoji="1" lang="ja-JP" altLang="en-US" sz="1000" b="1" dirty="0">
                <a:latin typeface="Meiryo UI" panose="020B0604030504040204" pitchFamily="50" charset="-128"/>
                <a:ea typeface="Meiryo UI" panose="020B0604030504040204" pitchFamily="50" charset="-128"/>
              </a:rPr>
              <a:t>育児休業</a:t>
            </a:r>
          </a:p>
        </p:txBody>
      </p:sp>
      <p:sp>
        <p:nvSpPr>
          <p:cNvPr id="55" name="テキスト ボックス 54"/>
          <p:cNvSpPr txBox="1"/>
          <p:nvPr/>
        </p:nvSpPr>
        <p:spPr>
          <a:xfrm>
            <a:off x="3600162" y="3281647"/>
            <a:ext cx="4596172" cy="187200"/>
          </a:xfrm>
          <a:prstGeom prst="homePlat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36000" rIns="36000" rtlCol="0" anchor="ctr">
            <a:noAutofit/>
          </a:bodyPr>
          <a:lstStyle/>
          <a:p>
            <a:pPr algn="ctr"/>
            <a:r>
              <a:rPr kumimoji="1" lang="ja-JP" altLang="en-US" sz="1000" b="1" dirty="0">
                <a:latin typeface="Meiryo UI" panose="020B0604030504040204" pitchFamily="50" charset="-128"/>
                <a:ea typeface="Meiryo UI" panose="020B0604030504040204" pitchFamily="50" charset="-128"/>
              </a:rPr>
              <a:t>早出遅出勤務</a:t>
            </a:r>
          </a:p>
        </p:txBody>
      </p:sp>
      <p:pic>
        <p:nvPicPr>
          <p:cNvPr id="1026" name="Picture 2" descr="家族のイラスト（若い親子）"/>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6749" y="3354059"/>
            <a:ext cx="1188754" cy="1188754"/>
          </a:xfrm>
          <a:prstGeom prst="rect">
            <a:avLst/>
          </a:prstGeom>
          <a:noFill/>
          <a:extLst>
            <a:ext uri="{909E8E84-426E-40DD-AFC4-6F175D3DCCD1}">
              <a14:hiddenFill xmlns:a14="http://schemas.microsoft.com/office/drawing/2010/main">
                <a:solidFill>
                  <a:srgbClr val="FFFFFF"/>
                </a:solidFill>
              </a14:hiddenFill>
            </a:ext>
          </a:extLst>
        </p:spPr>
      </p:pic>
      <p:sp>
        <p:nvSpPr>
          <p:cNvPr id="34" name="テキスト ボックス 33"/>
          <p:cNvSpPr txBox="1"/>
          <p:nvPr/>
        </p:nvSpPr>
        <p:spPr>
          <a:xfrm>
            <a:off x="0" y="-39358"/>
            <a:ext cx="7600700" cy="369332"/>
          </a:xfrm>
          <a:prstGeom prst="rect">
            <a:avLst/>
          </a:prstGeom>
          <a:noFill/>
        </p:spPr>
        <p:txBody>
          <a:bodyPr wrap="square" rtlCol="0">
            <a:spAutoFit/>
          </a:bodyPr>
          <a:lstStyle/>
          <a:p>
            <a:r>
              <a:rPr kumimoji="1" lang="ja-JP" altLang="en-US" dirty="0">
                <a:latin typeface="HGS創英角ﾎﾟｯﾌﾟ体" panose="040B0A00000000000000" pitchFamily="50" charset="-128"/>
                <a:ea typeface="HGS創英角ﾎﾟｯﾌﾟ体" panose="040B0A00000000000000" pitchFamily="50" charset="-128"/>
              </a:rPr>
              <a:t>○子ども・子育てに関する休暇・休業制度の概要（ライフステージ別）</a:t>
            </a:r>
          </a:p>
        </p:txBody>
      </p:sp>
      <p:sp>
        <p:nvSpPr>
          <p:cNvPr id="57" name="テキスト ボックス 56"/>
          <p:cNvSpPr txBox="1"/>
          <p:nvPr/>
        </p:nvSpPr>
        <p:spPr>
          <a:xfrm>
            <a:off x="461518" y="2483719"/>
            <a:ext cx="1588553" cy="646331"/>
          </a:xfrm>
          <a:prstGeom prst="rect">
            <a:avLst/>
          </a:prstGeom>
          <a:noFill/>
        </p:spPr>
        <p:txBody>
          <a:bodyPr wrap="square" rtlCol="0">
            <a:spAutoFit/>
          </a:bodyPr>
          <a:lstStyle/>
          <a:p>
            <a:pPr algn="ctr"/>
            <a:r>
              <a:rPr kumimoji="1" lang="ja-JP" altLang="en-US" dirty="0">
                <a:latin typeface="HGS創英角ﾎﾟｯﾌﾟ体" panose="040B0A00000000000000" pitchFamily="50" charset="-128"/>
                <a:ea typeface="HGS創英角ﾎﾟｯﾌﾟ体" panose="040B0A00000000000000" pitchFamily="50" charset="-128"/>
              </a:rPr>
              <a:t>出産する</a:t>
            </a:r>
            <a:endParaRPr kumimoji="1" lang="en-US" altLang="ja-JP" dirty="0">
              <a:latin typeface="HGS創英角ﾎﾟｯﾌﾟ体" panose="040B0A00000000000000" pitchFamily="50" charset="-128"/>
              <a:ea typeface="HGS創英角ﾎﾟｯﾌﾟ体" panose="040B0A00000000000000" pitchFamily="50" charset="-128"/>
            </a:endParaRPr>
          </a:p>
          <a:p>
            <a:pPr algn="ctr"/>
            <a:r>
              <a:rPr kumimoji="1" lang="ja-JP" altLang="en-US" dirty="0">
                <a:latin typeface="HGS創英角ﾎﾟｯﾌﾟ体" panose="040B0A00000000000000" pitchFamily="50" charset="-128"/>
                <a:ea typeface="HGS創英角ﾎﾟｯﾌﾟ体" panose="040B0A00000000000000" pitchFamily="50" charset="-128"/>
              </a:rPr>
              <a:t>職員</a:t>
            </a:r>
          </a:p>
        </p:txBody>
      </p:sp>
      <p:sp>
        <p:nvSpPr>
          <p:cNvPr id="59" name="楕円 58"/>
          <p:cNvSpPr/>
          <p:nvPr/>
        </p:nvSpPr>
        <p:spPr>
          <a:xfrm>
            <a:off x="654251" y="4669116"/>
            <a:ext cx="1224000" cy="1224000"/>
          </a:xfrm>
          <a:prstGeom prst="ellipse">
            <a:avLst/>
          </a:prstGeom>
          <a:solidFill>
            <a:srgbClr val="F9FF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461518" y="4973646"/>
            <a:ext cx="1588553" cy="646331"/>
          </a:xfrm>
          <a:prstGeom prst="rect">
            <a:avLst/>
          </a:prstGeom>
          <a:noFill/>
        </p:spPr>
        <p:txBody>
          <a:bodyPr wrap="square" rtlCol="0">
            <a:spAutoFit/>
          </a:bodyPr>
          <a:lstStyle/>
          <a:p>
            <a:pPr algn="ctr"/>
            <a:r>
              <a:rPr kumimoji="1" lang="ja-JP" altLang="en-US" dirty="0">
                <a:latin typeface="HGS創英角ﾎﾟｯﾌﾟ体" panose="040B0A00000000000000" pitchFamily="50" charset="-128"/>
                <a:ea typeface="HGS創英角ﾎﾟｯﾌﾟ体" panose="040B0A00000000000000" pitchFamily="50" charset="-128"/>
              </a:rPr>
              <a:t>配偶者と</a:t>
            </a:r>
            <a:endParaRPr kumimoji="1" lang="en-US" altLang="ja-JP" dirty="0">
              <a:latin typeface="HGS創英角ﾎﾟｯﾌﾟ体" panose="040B0A00000000000000" pitchFamily="50" charset="-128"/>
              <a:ea typeface="HGS創英角ﾎﾟｯﾌﾟ体" panose="040B0A00000000000000" pitchFamily="50" charset="-128"/>
            </a:endParaRPr>
          </a:p>
          <a:p>
            <a:pPr algn="ctr"/>
            <a:r>
              <a:rPr kumimoji="1" lang="ja-JP" altLang="en-US" dirty="0">
                <a:latin typeface="HGS創英角ﾎﾟｯﾌﾟ体" panose="040B0A00000000000000" pitchFamily="50" charset="-128"/>
                <a:ea typeface="HGS創英角ﾎﾟｯﾌﾟ体" panose="040B0A00000000000000" pitchFamily="50" charset="-128"/>
              </a:rPr>
              <a:t>なる職員</a:t>
            </a:r>
          </a:p>
        </p:txBody>
      </p:sp>
      <p:sp>
        <p:nvSpPr>
          <p:cNvPr id="62" name="テキスト ボックス 61"/>
          <p:cNvSpPr txBox="1"/>
          <p:nvPr/>
        </p:nvSpPr>
        <p:spPr>
          <a:xfrm>
            <a:off x="3600162" y="2360647"/>
            <a:ext cx="5971499" cy="187200"/>
          </a:xfrm>
          <a:prstGeom prst="homePlate">
            <a:avLst/>
          </a:prstGeom>
          <a:solidFill>
            <a:srgbClr val="FECCF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36000" rIns="36000" rtlCol="0" anchor="ctr">
            <a:noAutofit/>
          </a:bodyPr>
          <a:lstStyle/>
          <a:p>
            <a:pPr algn="ctr"/>
            <a:r>
              <a:rPr kumimoji="1" lang="ja-JP" altLang="en-US" sz="1000" b="1" dirty="0">
                <a:latin typeface="Meiryo UI" panose="020B0604030504040204" pitchFamily="50" charset="-128"/>
                <a:ea typeface="Meiryo UI" panose="020B0604030504040204" pitchFamily="50" charset="-128"/>
              </a:rPr>
              <a:t>子の看護等休暇</a:t>
            </a:r>
          </a:p>
        </p:txBody>
      </p:sp>
      <p:sp>
        <p:nvSpPr>
          <p:cNvPr id="63" name="テキスト ボックス 62"/>
          <p:cNvSpPr txBox="1"/>
          <p:nvPr/>
        </p:nvSpPr>
        <p:spPr>
          <a:xfrm>
            <a:off x="3600162" y="2834710"/>
            <a:ext cx="4587606" cy="187200"/>
          </a:xfrm>
          <a:prstGeom prst="homePlate">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36000" rIns="36000" rtlCol="0" anchor="ctr">
            <a:noAutofit/>
          </a:bodyPr>
          <a:lstStyle/>
          <a:p>
            <a:pPr algn="ctr"/>
            <a:r>
              <a:rPr kumimoji="1" lang="ja-JP" altLang="en-US" sz="1000" b="1" dirty="0">
                <a:latin typeface="Meiryo UI" panose="020B0604030504040204" pitchFamily="50" charset="-128"/>
                <a:ea typeface="Meiryo UI" panose="020B0604030504040204" pitchFamily="50" charset="-128"/>
              </a:rPr>
              <a:t>育児短時間勤務</a:t>
            </a:r>
          </a:p>
        </p:txBody>
      </p:sp>
      <p:sp>
        <p:nvSpPr>
          <p:cNvPr id="64" name="テキスト ボックス 63"/>
          <p:cNvSpPr txBox="1"/>
          <p:nvPr/>
        </p:nvSpPr>
        <p:spPr>
          <a:xfrm>
            <a:off x="745295" y="970248"/>
            <a:ext cx="7416000" cy="187200"/>
          </a:xfrm>
          <a:prstGeom prst="homePlate">
            <a:avLst/>
          </a:prstGeom>
          <a:solidFill>
            <a:srgbClr val="FFE38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Autofit/>
          </a:bodyPr>
          <a:lstStyle/>
          <a:p>
            <a:pPr algn="ctr"/>
            <a:r>
              <a:rPr kumimoji="1" lang="ja-JP" altLang="en-US" sz="1000" b="1" dirty="0">
                <a:latin typeface="Meiryo UI" panose="020B0604030504040204" pitchFamily="50" charset="-128"/>
                <a:ea typeface="Meiryo UI" panose="020B0604030504040204" pitchFamily="50" charset="-128"/>
              </a:rPr>
              <a:t>深夜勤務及び時間外勤務の制限</a:t>
            </a:r>
          </a:p>
        </p:txBody>
      </p:sp>
      <p:sp>
        <p:nvSpPr>
          <p:cNvPr id="65" name="テキスト ボックス 64"/>
          <p:cNvSpPr txBox="1"/>
          <p:nvPr/>
        </p:nvSpPr>
        <p:spPr>
          <a:xfrm>
            <a:off x="2806760" y="4840448"/>
            <a:ext cx="3174590" cy="201796"/>
          </a:xfrm>
          <a:prstGeom prst="homePlate">
            <a:avLst/>
          </a:prstGeom>
          <a:solidFill>
            <a:srgbClr val="FECCF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36000" rIns="36000" rtlCol="0" anchor="ctr">
            <a:noAutofit/>
          </a:bodyPr>
          <a:lstStyle/>
          <a:p>
            <a:pPr algn="ctr"/>
            <a:r>
              <a:rPr kumimoji="1" lang="ja-JP" altLang="en-US" sz="1000" b="1" dirty="0">
                <a:latin typeface="Meiryo UI" panose="020B0604030504040204" pitchFamily="50" charset="-128"/>
                <a:ea typeface="Meiryo UI" panose="020B0604030504040204" pitchFamily="50" charset="-128"/>
              </a:rPr>
              <a:t>育児時間</a:t>
            </a:r>
          </a:p>
        </p:txBody>
      </p:sp>
      <p:sp>
        <p:nvSpPr>
          <p:cNvPr id="66" name="テキスト ボックス 65"/>
          <p:cNvSpPr txBox="1"/>
          <p:nvPr/>
        </p:nvSpPr>
        <p:spPr>
          <a:xfrm>
            <a:off x="2810522" y="6049812"/>
            <a:ext cx="6769706" cy="187200"/>
          </a:xfrm>
          <a:prstGeom prst="homePlate">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36000" rIns="36000" rtlCol="0" anchor="ctr">
            <a:noAutofit/>
          </a:bodyPr>
          <a:lstStyle/>
          <a:p>
            <a:pPr algn="ctr"/>
            <a:r>
              <a:rPr kumimoji="1" lang="ja-JP" altLang="en-US" sz="1000" b="1" dirty="0">
                <a:latin typeface="Meiryo UI" panose="020B0604030504040204" pitchFamily="50" charset="-128"/>
                <a:ea typeface="Meiryo UI" panose="020B0604030504040204" pitchFamily="50" charset="-128"/>
              </a:rPr>
              <a:t>育児部分休業（小学校就学の始期に達するまで）・子育て部分休暇（小学校</a:t>
            </a:r>
            <a:r>
              <a:rPr kumimoji="1" lang="en-US" altLang="ja-JP" sz="1000" b="1" dirty="0">
                <a:latin typeface="Meiryo UI" panose="020B0604030504040204" pitchFamily="50" charset="-128"/>
                <a:ea typeface="Meiryo UI" panose="020B0604030504040204" pitchFamily="50" charset="-128"/>
              </a:rPr>
              <a:t>1</a:t>
            </a:r>
            <a:r>
              <a:rPr kumimoji="1" lang="ja-JP" altLang="en-US" sz="1000" b="1" dirty="0">
                <a:latin typeface="Meiryo UI" panose="020B0604030504040204" pitchFamily="50" charset="-128"/>
                <a:ea typeface="Meiryo UI" panose="020B0604030504040204" pitchFamily="50" charset="-128"/>
              </a:rPr>
              <a:t>学年から６学年迄）</a:t>
            </a:r>
          </a:p>
        </p:txBody>
      </p:sp>
      <p:sp>
        <p:nvSpPr>
          <p:cNvPr id="67" name="テキスト ボックス 66"/>
          <p:cNvSpPr txBox="1"/>
          <p:nvPr/>
        </p:nvSpPr>
        <p:spPr>
          <a:xfrm>
            <a:off x="2806761" y="5315945"/>
            <a:ext cx="4400028" cy="187200"/>
          </a:xfrm>
          <a:prstGeom prst="homePlate">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36000" rIns="36000" rtlCol="0" anchor="ctr">
            <a:noAutofit/>
          </a:bodyPr>
          <a:lstStyle/>
          <a:p>
            <a:pPr algn="ctr"/>
            <a:r>
              <a:rPr kumimoji="1" lang="ja-JP" altLang="en-US" sz="1000" b="1" dirty="0">
                <a:latin typeface="Meiryo UI" panose="020B0604030504040204" pitchFamily="50" charset="-128"/>
                <a:ea typeface="Meiryo UI" panose="020B0604030504040204" pitchFamily="50" charset="-128"/>
              </a:rPr>
              <a:t>育児休業</a:t>
            </a:r>
          </a:p>
        </p:txBody>
      </p:sp>
      <p:sp>
        <p:nvSpPr>
          <p:cNvPr id="69" name="テキスト ボックス 68"/>
          <p:cNvSpPr txBox="1"/>
          <p:nvPr/>
        </p:nvSpPr>
        <p:spPr>
          <a:xfrm>
            <a:off x="2810522" y="6272590"/>
            <a:ext cx="5385809" cy="187200"/>
          </a:xfrm>
          <a:prstGeom prst="homePlat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36000" rIns="36000" rtlCol="0" anchor="ctr">
            <a:noAutofit/>
          </a:bodyPr>
          <a:lstStyle/>
          <a:p>
            <a:pPr algn="ctr"/>
            <a:r>
              <a:rPr kumimoji="1" lang="ja-JP" altLang="en-US" sz="1000" b="1" dirty="0">
                <a:latin typeface="Meiryo UI" panose="020B0604030504040204" pitchFamily="50" charset="-128"/>
                <a:ea typeface="Meiryo UI" panose="020B0604030504040204" pitchFamily="50" charset="-128"/>
              </a:rPr>
              <a:t>早出遅出勤務</a:t>
            </a:r>
          </a:p>
        </p:txBody>
      </p:sp>
      <p:sp>
        <p:nvSpPr>
          <p:cNvPr id="70" name="テキスト ボックス 69"/>
          <p:cNvSpPr txBox="1"/>
          <p:nvPr/>
        </p:nvSpPr>
        <p:spPr>
          <a:xfrm>
            <a:off x="2806760" y="5090206"/>
            <a:ext cx="6773468" cy="187200"/>
          </a:xfrm>
          <a:prstGeom prst="homePlate">
            <a:avLst/>
          </a:prstGeom>
          <a:solidFill>
            <a:srgbClr val="FECCF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36000" rIns="36000" rtlCol="0" anchor="ctr">
            <a:noAutofit/>
          </a:bodyPr>
          <a:lstStyle/>
          <a:p>
            <a:pPr algn="ctr"/>
            <a:r>
              <a:rPr kumimoji="1" lang="ja-JP" altLang="en-US" sz="1000" b="1" dirty="0">
                <a:latin typeface="Meiryo UI" panose="020B0604030504040204" pitchFamily="50" charset="-128"/>
                <a:ea typeface="Meiryo UI" panose="020B0604030504040204" pitchFamily="50" charset="-128"/>
              </a:rPr>
              <a:t>子の看護等休暇</a:t>
            </a:r>
          </a:p>
        </p:txBody>
      </p:sp>
      <p:sp>
        <p:nvSpPr>
          <p:cNvPr id="71" name="テキスト ボックス 70"/>
          <p:cNvSpPr txBox="1"/>
          <p:nvPr/>
        </p:nvSpPr>
        <p:spPr>
          <a:xfrm>
            <a:off x="2810523" y="5813519"/>
            <a:ext cx="5382000" cy="187200"/>
          </a:xfrm>
          <a:prstGeom prst="homePlate">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36000" rIns="36000" rtlCol="0" anchor="ctr">
            <a:noAutofit/>
          </a:bodyPr>
          <a:lstStyle/>
          <a:p>
            <a:pPr algn="ctr"/>
            <a:r>
              <a:rPr kumimoji="1" lang="ja-JP" altLang="en-US" sz="1000" b="1" dirty="0">
                <a:latin typeface="Meiryo UI" panose="020B0604030504040204" pitchFamily="50" charset="-128"/>
                <a:ea typeface="Meiryo UI" panose="020B0604030504040204" pitchFamily="50" charset="-128"/>
              </a:rPr>
              <a:t>育児短時間勤務</a:t>
            </a:r>
          </a:p>
        </p:txBody>
      </p:sp>
      <p:sp>
        <p:nvSpPr>
          <p:cNvPr id="74" name="テキスト ボックス 73"/>
          <p:cNvSpPr txBox="1"/>
          <p:nvPr/>
        </p:nvSpPr>
        <p:spPr>
          <a:xfrm>
            <a:off x="746301" y="513212"/>
            <a:ext cx="1260000" cy="187200"/>
          </a:xfrm>
          <a:prstGeom prst="homePlate">
            <a:avLst/>
          </a:prstGeom>
          <a:solidFill>
            <a:srgbClr val="FFE38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Autofit/>
          </a:bodyPr>
          <a:lstStyle/>
          <a:p>
            <a:pPr algn="ctr"/>
            <a:r>
              <a:rPr kumimoji="1" lang="ja-JP" altLang="en-US" sz="1000" b="1" dirty="0">
                <a:latin typeface="Meiryo UI" panose="020B0604030504040204" pitchFamily="50" charset="-128"/>
                <a:ea typeface="Meiryo UI" panose="020B0604030504040204" pitchFamily="50" charset="-128"/>
              </a:rPr>
              <a:t>妊産婦の各種制限</a:t>
            </a:r>
          </a:p>
        </p:txBody>
      </p:sp>
      <p:sp>
        <p:nvSpPr>
          <p:cNvPr id="28" name="テキスト ボックス 27"/>
          <p:cNvSpPr txBox="1"/>
          <p:nvPr/>
        </p:nvSpPr>
        <p:spPr>
          <a:xfrm>
            <a:off x="2512568" y="4300096"/>
            <a:ext cx="595551" cy="276999"/>
          </a:xfrm>
          <a:prstGeom prst="homePlate">
            <a:avLst/>
          </a:prstGeom>
          <a:solidFill>
            <a:srgbClr val="94FEF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36000" rIns="36000" rtlCol="0" anchor="ctr">
            <a:noAutofit/>
          </a:bodyPr>
          <a:lstStyle/>
          <a:p>
            <a:pPr algn="ctr"/>
            <a:r>
              <a:rPr kumimoji="1" lang="ja-JP" altLang="en-US" sz="700" b="1" dirty="0">
                <a:latin typeface="Meiryo UI" panose="020B0604030504040204" pitchFamily="50" charset="-128"/>
                <a:ea typeface="Meiryo UI" panose="020B0604030504040204" pitchFamily="50" charset="-128"/>
              </a:rPr>
              <a:t>配偶者</a:t>
            </a:r>
            <a:endParaRPr kumimoji="1" lang="en-US" altLang="ja-JP" sz="700" b="1" dirty="0">
              <a:latin typeface="Meiryo UI" panose="020B0604030504040204" pitchFamily="50" charset="-128"/>
              <a:ea typeface="Meiryo UI" panose="020B0604030504040204" pitchFamily="50" charset="-128"/>
            </a:endParaRPr>
          </a:p>
          <a:p>
            <a:pPr algn="ctr"/>
            <a:r>
              <a:rPr kumimoji="1" lang="ja-JP" altLang="en-US" sz="700" b="1" dirty="0">
                <a:latin typeface="Meiryo UI" panose="020B0604030504040204" pitchFamily="50" charset="-128"/>
                <a:ea typeface="Meiryo UI" panose="020B0604030504040204" pitchFamily="50" charset="-128"/>
              </a:rPr>
              <a:t>出産休暇</a:t>
            </a:r>
          </a:p>
        </p:txBody>
      </p:sp>
      <p:sp>
        <p:nvSpPr>
          <p:cNvPr id="2" name="テキスト ボックス 1"/>
          <p:cNvSpPr txBox="1"/>
          <p:nvPr/>
        </p:nvSpPr>
        <p:spPr>
          <a:xfrm>
            <a:off x="120961" y="476579"/>
            <a:ext cx="323165" cy="5853219"/>
          </a:xfrm>
          <a:prstGeom prst="rect">
            <a:avLst/>
          </a:prstGeom>
          <a:solidFill>
            <a:srgbClr val="CCFFFF"/>
          </a:solidFill>
          <a:ln>
            <a:noFill/>
            <a:prstDash val="dash"/>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vert="eaVert" wrap="square" lIns="91440" tIns="45720" rIns="91440" bIns="45720" rtlCol="0" anchor="ctr">
            <a:spAutoFit/>
          </a:bodyPr>
          <a:lstStyle/>
          <a:p>
            <a:pPr algn="ctr"/>
            <a:r>
              <a:rPr lang="ja-JP" altLang="en-US" sz="900" b="1">
                <a:latin typeface="Meiryo UI"/>
                <a:ea typeface="Meiryo UI"/>
              </a:rPr>
              <a:t>出生サポート休暇</a:t>
            </a:r>
            <a:endParaRPr lang="ja-JP" altLang="en-US" sz="900" b="1" dirty="0">
              <a:latin typeface="Meiryo UI" panose="020B0604030504040204" pitchFamily="50" charset="-128"/>
              <a:ea typeface="Meiryo UI" panose="020B0604030504040204" pitchFamily="50" charset="-128"/>
            </a:endParaRPr>
          </a:p>
        </p:txBody>
      </p:sp>
      <p:sp>
        <p:nvSpPr>
          <p:cNvPr id="75" name="スライド番号プレースホルダー 2"/>
          <p:cNvSpPr>
            <a:spLocks noGrp="1"/>
          </p:cNvSpPr>
          <p:nvPr>
            <p:ph type="sldNum" sz="quarter" idx="12"/>
          </p:nvPr>
        </p:nvSpPr>
        <p:spPr>
          <a:xfrm>
            <a:off x="7600700" y="6482724"/>
            <a:ext cx="2228850" cy="365125"/>
          </a:xfrm>
        </p:spPr>
        <p:txBody>
          <a:bodyPr/>
          <a:lstStyle/>
          <a:p>
            <a:fld id="{C425E45F-7766-4A39-A607-8DA631FA0E04}" type="slidenum">
              <a:rPr kumimoji="1" lang="ja-JP" altLang="en-US" smtClean="0"/>
              <a:t>2</a:t>
            </a:fld>
            <a:endParaRPr kumimoji="1" lang="ja-JP" altLang="en-US"/>
          </a:p>
        </p:txBody>
      </p:sp>
      <p:sp>
        <p:nvSpPr>
          <p:cNvPr id="68" name="テキスト ボックス 67"/>
          <p:cNvSpPr txBox="1"/>
          <p:nvPr/>
        </p:nvSpPr>
        <p:spPr>
          <a:xfrm>
            <a:off x="2803867" y="5504528"/>
            <a:ext cx="892921" cy="308991"/>
          </a:xfrm>
          <a:prstGeom prst="homePlate">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36000" rIns="36000" rtlCol="0" anchor="ctr">
            <a:noAutofit/>
          </a:bodyPr>
          <a:lstStyle/>
          <a:p>
            <a:pPr algn="ctr"/>
            <a:r>
              <a:rPr kumimoji="1" lang="ja-JP" altLang="en-US" sz="900" b="1" dirty="0">
                <a:latin typeface="Meiryo UI" panose="020B0604030504040204" pitchFamily="50" charset="-128"/>
                <a:ea typeface="Meiryo UI" panose="020B0604030504040204" pitchFamily="50" charset="-128"/>
              </a:rPr>
              <a:t> 産後パパ育休（育児休業）</a:t>
            </a:r>
          </a:p>
        </p:txBody>
      </p:sp>
      <p:sp>
        <p:nvSpPr>
          <p:cNvPr id="3" name="正方形/長方形 2">
            <a:extLst>
              <a:ext uri="{FF2B5EF4-FFF2-40B4-BE49-F238E27FC236}">
                <a16:creationId xmlns:a16="http://schemas.microsoft.com/office/drawing/2014/main" id="{6A0252EC-F584-4B3C-996C-DD4BAB91BE34}"/>
              </a:ext>
            </a:extLst>
          </p:cNvPr>
          <p:cNvSpPr/>
          <p:nvPr/>
        </p:nvSpPr>
        <p:spPr>
          <a:xfrm>
            <a:off x="2013733" y="4634758"/>
            <a:ext cx="789641" cy="183127"/>
          </a:xfrm>
          <a:prstGeom prst="rect">
            <a:avLst/>
          </a:prstGeom>
          <a:gradFill>
            <a:gsLst>
              <a:gs pos="0">
                <a:srgbClr val="91FBF1"/>
              </a:gs>
              <a:gs pos="20000">
                <a:schemeClr val="bg1"/>
              </a:gs>
              <a:gs pos="80000">
                <a:srgbClr val="91FBF1"/>
              </a:gs>
              <a:gs pos="60000">
                <a:schemeClr val="bg1"/>
              </a:gs>
              <a:gs pos="42000">
                <a:srgbClr val="91FBF1"/>
              </a:gs>
              <a:gs pos="100000">
                <a:schemeClr val="bg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二等辺三角形 45">
            <a:extLst>
              <a:ext uri="{FF2B5EF4-FFF2-40B4-BE49-F238E27FC236}">
                <a16:creationId xmlns:a16="http://schemas.microsoft.com/office/drawing/2014/main" id="{0D9F1002-50CB-4BD7-9618-E9628DF8F673}"/>
              </a:ext>
            </a:extLst>
          </p:cNvPr>
          <p:cNvSpPr/>
          <p:nvPr/>
        </p:nvSpPr>
        <p:spPr>
          <a:xfrm rot="5400000">
            <a:off x="1965442" y="4668539"/>
            <a:ext cx="185373" cy="89546"/>
          </a:xfrm>
          <a:prstGeom prst="triangle">
            <a:avLst/>
          </a:prstGeom>
          <a:solidFill>
            <a:srgbClr val="7ED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テキスト ボックス 46">
            <a:extLst>
              <a:ext uri="{FF2B5EF4-FFF2-40B4-BE49-F238E27FC236}">
                <a16:creationId xmlns:a16="http://schemas.microsoft.com/office/drawing/2014/main" id="{8DC7EE4F-38A3-4D65-AB7F-DBB9301F0F14}"/>
              </a:ext>
            </a:extLst>
          </p:cNvPr>
          <p:cNvSpPr txBox="1"/>
          <p:nvPr/>
        </p:nvSpPr>
        <p:spPr>
          <a:xfrm>
            <a:off x="2063659" y="4776099"/>
            <a:ext cx="660757" cy="246221"/>
          </a:xfrm>
          <a:prstGeom prst="rect">
            <a:avLst/>
          </a:prstGeom>
          <a:noFill/>
        </p:spPr>
        <p:txBody>
          <a:bodyPr wrap="none" rtlCol="0">
            <a:spAutoFit/>
          </a:bodyPr>
          <a:lstStyle/>
          <a:p>
            <a:pPr algn="ctr"/>
            <a:r>
              <a:rPr kumimoji="1" lang="ja-JP" altLang="en-US" sz="500" b="1" dirty="0">
                <a:latin typeface="Meiryo UI" panose="020B0604030504040204" pitchFamily="50" charset="-128"/>
                <a:ea typeface="Meiryo UI" panose="020B0604030504040204" pitchFamily="50" charset="-128"/>
              </a:rPr>
              <a:t>第１子出産では</a:t>
            </a:r>
            <a:endParaRPr kumimoji="1" lang="en-US" altLang="ja-JP" sz="500" b="1" dirty="0">
              <a:latin typeface="Meiryo UI" panose="020B0604030504040204" pitchFamily="50" charset="-128"/>
              <a:ea typeface="Meiryo UI" panose="020B0604030504040204" pitchFamily="50" charset="-128"/>
            </a:endParaRPr>
          </a:p>
          <a:p>
            <a:pPr algn="ctr"/>
            <a:r>
              <a:rPr kumimoji="1" lang="ja-JP" altLang="en-US" sz="500" b="1" dirty="0">
                <a:latin typeface="Meiryo UI" panose="020B0604030504040204" pitchFamily="50" charset="-128"/>
                <a:ea typeface="Meiryo UI" panose="020B0604030504040204" pitchFamily="50" charset="-128"/>
              </a:rPr>
              <a:t>取得できない期間</a:t>
            </a:r>
          </a:p>
        </p:txBody>
      </p:sp>
      <p:cxnSp>
        <p:nvCxnSpPr>
          <p:cNvPr id="54" name="直線矢印コネクタ 53">
            <a:extLst>
              <a:ext uri="{FF2B5EF4-FFF2-40B4-BE49-F238E27FC236}">
                <a16:creationId xmlns:a16="http://schemas.microsoft.com/office/drawing/2014/main" id="{18FD996F-DEB2-44DD-A691-19AC985B571D}"/>
              </a:ext>
            </a:extLst>
          </p:cNvPr>
          <p:cNvCxnSpPr>
            <a:cxnSpLocks/>
          </p:cNvCxnSpPr>
          <p:nvPr/>
        </p:nvCxnSpPr>
        <p:spPr>
          <a:xfrm>
            <a:off x="2013355" y="4815360"/>
            <a:ext cx="789643"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3034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21076" y="4926"/>
            <a:ext cx="5005106" cy="369332"/>
          </a:xfrm>
          <a:prstGeom prst="rect">
            <a:avLst/>
          </a:prstGeom>
          <a:noFill/>
        </p:spPr>
        <p:txBody>
          <a:bodyPr wrap="square" rtlCol="0">
            <a:spAutoFit/>
          </a:bodyPr>
          <a:lstStyle/>
          <a:p>
            <a:r>
              <a:rPr kumimoji="1" lang="ja-JP" altLang="en-US" dirty="0">
                <a:latin typeface="HGS創英角ﾎﾟｯﾌﾟ体" panose="040B0A00000000000000" pitchFamily="50" charset="-128"/>
                <a:ea typeface="HGS創英角ﾎﾟｯﾌﾟ体" panose="040B0A00000000000000" pitchFamily="50" charset="-128"/>
              </a:rPr>
              <a:t>○子ども・子育てに関する休暇・休業制度</a:t>
            </a:r>
          </a:p>
        </p:txBody>
      </p:sp>
      <p:graphicFrame>
        <p:nvGraphicFramePr>
          <p:cNvPr id="5" name="表 4"/>
          <p:cNvGraphicFramePr>
            <a:graphicFrameLocks noGrp="1"/>
          </p:cNvGraphicFramePr>
          <p:nvPr>
            <p:extLst>
              <p:ext uri="{D42A27DB-BD31-4B8C-83A1-F6EECF244321}">
                <p14:modId xmlns:p14="http://schemas.microsoft.com/office/powerpoint/2010/main" val="2649825958"/>
              </p:ext>
            </p:extLst>
          </p:nvPr>
        </p:nvGraphicFramePr>
        <p:xfrm>
          <a:off x="25166" y="481200"/>
          <a:ext cx="9847277" cy="6221912"/>
        </p:xfrm>
        <a:graphic>
          <a:graphicData uri="http://schemas.openxmlformats.org/drawingml/2006/table">
            <a:tbl>
              <a:tblPr firstRow="1" bandRow="1">
                <a:tableStyleId>{00A15C55-8517-42AA-B614-E9B94910E393}</a:tableStyleId>
              </a:tblPr>
              <a:tblGrid>
                <a:gridCol w="315655">
                  <a:extLst>
                    <a:ext uri="{9D8B030D-6E8A-4147-A177-3AD203B41FA5}">
                      <a16:colId xmlns:a16="http://schemas.microsoft.com/office/drawing/2014/main" val="2781605130"/>
                    </a:ext>
                  </a:extLst>
                </a:gridCol>
                <a:gridCol w="473948">
                  <a:extLst>
                    <a:ext uri="{9D8B030D-6E8A-4147-A177-3AD203B41FA5}">
                      <a16:colId xmlns:a16="http://schemas.microsoft.com/office/drawing/2014/main" val="434895645"/>
                    </a:ext>
                  </a:extLst>
                </a:gridCol>
                <a:gridCol w="307189">
                  <a:extLst>
                    <a:ext uri="{9D8B030D-6E8A-4147-A177-3AD203B41FA5}">
                      <a16:colId xmlns:a16="http://schemas.microsoft.com/office/drawing/2014/main" val="2304164292"/>
                    </a:ext>
                  </a:extLst>
                </a:gridCol>
                <a:gridCol w="1763574">
                  <a:extLst>
                    <a:ext uri="{9D8B030D-6E8A-4147-A177-3AD203B41FA5}">
                      <a16:colId xmlns:a16="http://schemas.microsoft.com/office/drawing/2014/main" val="1615244602"/>
                    </a:ext>
                  </a:extLst>
                </a:gridCol>
                <a:gridCol w="1309263">
                  <a:extLst>
                    <a:ext uri="{9D8B030D-6E8A-4147-A177-3AD203B41FA5}">
                      <a16:colId xmlns:a16="http://schemas.microsoft.com/office/drawing/2014/main" val="2587025288"/>
                    </a:ext>
                  </a:extLst>
                </a:gridCol>
                <a:gridCol w="5677648">
                  <a:extLst>
                    <a:ext uri="{9D8B030D-6E8A-4147-A177-3AD203B41FA5}">
                      <a16:colId xmlns:a16="http://schemas.microsoft.com/office/drawing/2014/main" val="2589040729"/>
                    </a:ext>
                  </a:extLst>
                </a:gridCol>
              </a:tblGrid>
              <a:tr h="249183">
                <a:tc gridSpan="3">
                  <a:txBody>
                    <a:bodyPr/>
                    <a:lstStyle/>
                    <a:p>
                      <a:pPr algn="ctr"/>
                      <a:r>
                        <a:rPr kumimoji="1" lang="ja-JP" altLang="en-US" sz="1100" b="1" dirty="0">
                          <a:solidFill>
                            <a:sysClr val="windowText" lastClr="000000"/>
                          </a:solidFill>
                          <a:latin typeface="Meiryo UI" panose="020B0604030504040204" pitchFamily="50" charset="-128"/>
                          <a:ea typeface="Meiryo UI" panose="020B0604030504040204" pitchFamily="50" charset="-128"/>
                        </a:rPr>
                        <a:t>種別</a:t>
                      </a:r>
                    </a:p>
                  </a:txBody>
                  <a:tcPr anchor="ctr">
                    <a:lnB w="1270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kumimoji="1" lang="ja-JP" altLang="en-US" sz="1100" b="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pPr algn="ctr"/>
                      <a:endParaRPr kumimoji="1" lang="ja-JP" altLang="en-US" sz="1100" b="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rowSpan="2">
                  <a:txBody>
                    <a:bodyPr/>
                    <a:lstStyle/>
                    <a:p>
                      <a:pPr algn="ctr"/>
                      <a:r>
                        <a:rPr kumimoji="1" lang="ja-JP" altLang="en-US" sz="1100" b="1" dirty="0">
                          <a:solidFill>
                            <a:sysClr val="windowText" lastClr="000000"/>
                          </a:solidFill>
                          <a:latin typeface="Meiryo UI" panose="020B0604030504040204" pitchFamily="50" charset="-128"/>
                          <a:ea typeface="Meiryo UI" panose="020B0604030504040204" pitchFamily="50" charset="-128"/>
                        </a:rPr>
                        <a:t>制度</a:t>
                      </a:r>
                    </a:p>
                  </a:txBody>
                  <a:tcPr anchor="ctr">
                    <a:lnB w="12700" cap="flat" cmpd="sng" algn="ctr">
                      <a:solidFill>
                        <a:schemeClr val="bg1"/>
                      </a:solidFill>
                      <a:prstDash val="solid"/>
                      <a:round/>
                      <a:headEnd type="none" w="med" len="med"/>
                      <a:tailEnd type="none" w="med" len="med"/>
                    </a:lnB>
                    <a:solidFill>
                      <a:schemeClr val="bg1">
                        <a:lumMod val="85000"/>
                      </a:schemeClr>
                    </a:solidFill>
                  </a:tcPr>
                </a:tc>
                <a:tc rowSpan="2">
                  <a:txBody>
                    <a:bodyPr/>
                    <a:lstStyle/>
                    <a:p>
                      <a:pPr algn="ctr"/>
                      <a:r>
                        <a:rPr kumimoji="1" lang="ja-JP" altLang="en-US" sz="1100" b="1" dirty="0">
                          <a:solidFill>
                            <a:sysClr val="windowText" lastClr="000000"/>
                          </a:solidFill>
                          <a:latin typeface="Meiryo UI" panose="020B0604030504040204" pitchFamily="50" charset="-128"/>
                          <a:ea typeface="Meiryo UI" panose="020B0604030504040204" pitchFamily="50" charset="-128"/>
                        </a:rPr>
                        <a:t>取得</a:t>
                      </a:r>
                      <a:endParaRPr kumimoji="1" lang="en-US" altLang="ja-JP" sz="1100" b="1" dirty="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100" b="1" dirty="0">
                          <a:solidFill>
                            <a:sysClr val="windowText" lastClr="000000"/>
                          </a:solidFill>
                          <a:latin typeface="Meiryo UI" panose="020B0604030504040204" pitchFamily="50" charset="-128"/>
                          <a:ea typeface="Meiryo UI" panose="020B0604030504040204" pitchFamily="50" charset="-128"/>
                        </a:rPr>
                        <a:t>可能</a:t>
                      </a:r>
                      <a:br>
                        <a:rPr kumimoji="1" lang="en-US" altLang="ja-JP" sz="1100" b="1" dirty="0">
                          <a:solidFill>
                            <a:sysClr val="windowText" lastClr="000000"/>
                          </a:solidFill>
                          <a:latin typeface="Meiryo UI" panose="020B0604030504040204" pitchFamily="50" charset="-128"/>
                          <a:ea typeface="Meiryo UI" panose="020B0604030504040204" pitchFamily="50" charset="-128"/>
                        </a:rPr>
                      </a:br>
                      <a:r>
                        <a:rPr kumimoji="1" lang="ja-JP" altLang="en-US" sz="1100" b="1" dirty="0">
                          <a:solidFill>
                            <a:sysClr val="windowText" lastClr="000000"/>
                          </a:solidFill>
                          <a:latin typeface="Meiryo UI" panose="020B0604030504040204" pitchFamily="50" charset="-128"/>
                          <a:ea typeface="Meiryo UI" panose="020B0604030504040204" pitchFamily="50" charset="-128"/>
                        </a:rPr>
                        <a:t>日数等</a:t>
                      </a:r>
                    </a:p>
                  </a:txBody>
                  <a:tcPr anchor="ctr">
                    <a:lnB w="12700" cap="flat" cmpd="sng" algn="ctr">
                      <a:solidFill>
                        <a:schemeClr val="bg1"/>
                      </a:solidFill>
                      <a:prstDash val="solid"/>
                      <a:round/>
                      <a:headEnd type="none" w="med" len="med"/>
                      <a:tailEnd type="none" w="med" len="med"/>
                    </a:lnB>
                    <a:solidFill>
                      <a:schemeClr val="bg1">
                        <a:lumMod val="85000"/>
                      </a:schemeClr>
                    </a:solidFill>
                  </a:tcPr>
                </a:tc>
                <a:tc rowSpan="2">
                  <a:txBody>
                    <a:bodyPr/>
                    <a:lstStyle/>
                    <a:p>
                      <a:pPr algn="ctr"/>
                      <a:r>
                        <a:rPr kumimoji="1" lang="ja-JP" altLang="en-US" sz="1100" b="1" dirty="0">
                          <a:solidFill>
                            <a:sysClr val="windowText" lastClr="000000"/>
                          </a:solidFill>
                          <a:latin typeface="Meiryo UI" panose="020B0604030504040204" pitchFamily="50" charset="-128"/>
                          <a:ea typeface="Meiryo UI" panose="020B0604030504040204" pitchFamily="50" charset="-128"/>
                        </a:rPr>
                        <a:t>制度の概要・取得</a:t>
                      </a:r>
                    </a:p>
                  </a:txBody>
                  <a:tcPr anchor="ctr">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33106593"/>
                  </a:ext>
                </a:extLst>
              </a:tr>
              <a:tr h="615628">
                <a:tc>
                  <a:txBody>
                    <a:bodyPr/>
                    <a:lstStyle/>
                    <a:p>
                      <a:pPr algn="ctr"/>
                      <a:r>
                        <a:rPr kumimoji="1" lang="ja-JP" altLang="en-US" sz="900" b="1" dirty="0">
                          <a:solidFill>
                            <a:sysClr val="windowText" lastClr="000000"/>
                          </a:solidFill>
                          <a:latin typeface="Meiryo UI" panose="020B0604030504040204" pitchFamily="50" charset="-128"/>
                          <a:ea typeface="Meiryo UI" panose="020B0604030504040204" pitchFamily="50" charset="-128"/>
                        </a:rPr>
                        <a:t>特別</a:t>
                      </a:r>
                      <a:endParaRPr kumimoji="1" lang="en-US" altLang="ja-JP" sz="900" b="1" dirty="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900" b="1" dirty="0">
                          <a:solidFill>
                            <a:sysClr val="windowText" lastClr="000000"/>
                          </a:solidFill>
                          <a:latin typeface="Meiryo UI" panose="020B0604030504040204" pitchFamily="50" charset="-128"/>
                          <a:ea typeface="Meiryo UI" panose="020B0604030504040204" pitchFamily="50" charset="-128"/>
                        </a:rPr>
                        <a:t>休暇</a:t>
                      </a:r>
                    </a:p>
                  </a:txBody>
                  <a:tcPr anchor="ct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kumimoji="1" lang="ja-JP" altLang="en-US" sz="700" b="1" dirty="0">
                          <a:solidFill>
                            <a:sysClr val="windowText" lastClr="000000"/>
                          </a:solidFill>
                          <a:latin typeface="Meiryo UI" panose="020B0604030504040204" pitchFamily="50" charset="-128"/>
                          <a:ea typeface="Meiryo UI" panose="020B0604030504040204" pitchFamily="50" charset="-128"/>
                        </a:rPr>
                        <a:t>職務</a:t>
                      </a:r>
                      <a:endParaRPr kumimoji="1" lang="en-US" altLang="ja-JP" sz="700" b="1" dirty="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700" b="1" dirty="0">
                          <a:solidFill>
                            <a:sysClr val="windowText" lastClr="000000"/>
                          </a:solidFill>
                          <a:latin typeface="Meiryo UI" panose="020B0604030504040204" pitchFamily="50" charset="-128"/>
                          <a:ea typeface="Meiryo UI" panose="020B0604030504040204" pitchFamily="50" charset="-128"/>
                        </a:rPr>
                        <a:t>専念</a:t>
                      </a:r>
                      <a:endParaRPr kumimoji="1" lang="en-US" altLang="ja-JP" sz="700" b="1" dirty="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700" b="1" dirty="0">
                          <a:solidFill>
                            <a:sysClr val="windowText" lastClr="000000"/>
                          </a:solidFill>
                          <a:latin typeface="Meiryo UI" panose="020B0604030504040204" pitchFamily="50" charset="-128"/>
                          <a:ea typeface="Meiryo UI" panose="020B0604030504040204" pitchFamily="50" charset="-128"/>
                        </a:rPr>
                        <a:t>義務の免除</a:t>
                      </a:r>
                    </a:p>
                  </a:txBody>
                  <a:tcPr anchor="ct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kumimoji="1" lang="ja-JP" altLang="en-US" sz="900" b="1" dirty="0">
                          <a:solidFill>
                            <a:sysClr val="windowText" lastClr="000000"/>
                          </a:solidFill>
                          <a:latin typeface="Meiryo UI" panose="020B0604030504040204" pitchFamily="50" charset="-128"/>
                          <a:ea typeface="Meiryo UI" panose="020B0604030504040204" pitchFamily="50" charset="-128"/>
                        </a:rPr>
                        <a:t>休業</a:t>
                      </a:r>
                      <a:endParaRPr kumimoji="1" lang="en-US" altLang="ja-JP" sz="900" b="1" dirty="0">
                        <a:solidFill>
                          <a:sysClr val="windowText" lastClr="000000"/>
                        </a:solidFill>
                        <a:latin typeface="Meiryo UI" panose="020B0604030504040204" pitchFamily="50" charset="-128"/>
                        <a:ea typeface="Meiryo UI" panose="020B0604030504040204" pitchFamily="50" charset="-128"/>
                      </a:endParaRPr>
                    </a:p>
                  </a:txBody>
                  <a:tcPr vert="eaVert"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85000"/>
                      </a:schemeClr>
                    </a:solidFill>
                  </a:tcPr>
                </a:tc>
                <a:tc vMerge="1">
                  <a:txBody>
                    <a:bodyPr/>
                    <a:lstStyle/>
                    <a:p>
                      <a:endParaRPr kumimoji="1" lang="ja-JP" altLang="en-US" sz="1100" dirty="0">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solidFill>
                      <a:schemeClr val="accent1"/>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176443106"/>
                  </a:ext>
                </a:extLst>
              </a:tr>
              <a:tr h="3517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a:t>
                      </a:r>
                    </a:p>
                  </a:txBody>
                  <a:tcPr anchor="ctr">
                    <a:solidFill>
                      <a:srgbClr val="CCFFFF"/>
                    </a:solidFill>
                  </a:tcPr>
                </a:tc>
                <a:tc>
                  <a:txBody>
                    <a:bodyPr/>
                    <a:lstStyle/>
                    <a:p>
                      <a:pPr algn="ct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solidFill>
                      <a:srgbClr val="CCFFFF"/>
                    </a:solidFill>
                  </a:tcPr>
                </a:tc>
                <a:tc>
                  <a:txBody>
                    <a:bodyPr/>
                    <a:lstStyle/>
                    <a:p>
                      <a:pPr algn="ct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solidFill>
                      <a:srgbClr val="CCFFFF"/>
                    </a:solidFill>
                  </a:tcPr>
                </a:tc>
                <a:tc>
                  <a:txBody>
                    <a:bodyPr/>
                    <a:lstStyle/>
                    <a:p>
                      <a:r>
                        <a:rPr kumimoji="1" lang="ja-JP" altLang="en-US" sz="1100" dirty="0">
                          <a:latin typeface="Meiryo UI" panose="020B0604030504040204" pitchFamily="50" charset="-128"/>
                          <a:ea typeface="Meiryo UI" panose="020B0604030504040204" pitchFamily="50" charset="-128"/>
                        </a:rPr>
                        <a:t>出生サポート休暇</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FF"/>
                    </a:solidFill>
                  </a:tcPr>
                </a:tc>
                <a:tc>
                  <a:txBody>
                    <a:bodyPr/>
                    <a:lstStyle/>
                    <a:p>
                      <a:pPr algn="ctr"/>
                      <a:r>
                        <a:rPr kumimoji="1" lang="en-US" altLang="ja-JP" sz="1100" dirty="0">
                          <a:latin typeface="Meiryo UI" panose="020B0604030504040204" pitchFamily="50" charset="-128"/>
                          <a:ea typeface="Meiryo UI" panose="020B0604030504040204" pitchFamily="50" charset="-128"/>
                        </a:rPr>
                        <a:t>5</a:t>
                      </a:r>
                      <a:r>
                        <a:rPr kumimoji="1" lang="ja-JP" altLang="en-US" sz="1100" dirty="0">
                          <a:latin typeface="Meiryo UI" panose="020B0604030504040204" pitchFamily="50" charset="-128"/>
                          <a:ea typeface="Meiryo UI" panose="020B0604030504040204" pitchFamily="50" charset="-128"/>
                        </a:rPr>
                        <a:t>日以内</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（要件により最大</a:t>
                      </a:r>
                      <a:r>
                        <a:rPr kumimoji="1" lang="en-US" altLang="ja-JP" sz="700" dirty="0">
                          <a:latin typeface="Meiryo UI" panose="020B0604030504040204" pitchFamily="50" charset="-128"/>
                          <a:ea typeface="Meiryo UI" panose="020B0604030504040204" pitchFamily="50" charset="-128"/>
                        </a:rPr>
                        <a:t>10</a:t>
                      </a:r>
                      <a:r>
                        <a:rPr kumimoji="1" lang="ja-JP" altLang="en-US" sz="700" dirty="0">
                          <a:latin typeface="Meiryo UI" panose="020B0604030504040204" pitchFamily="50" charset="-128"/>
                          <a:ea typeface="Meiryo UI" panose="020B0604030504040204" pitchFamily="50" charset="-128"/>
                        </a:rPr>
                        <a:t>日）</a:t>
                      </a:r>
                      <a:endParaRPr kumimoji="1" lang="en-US" altLang="ja-JP" sz="700" dirty="0">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FF"/>
                    </a:solidFill>
                  </a:tcPr>
                </a:tc>
                <a:tc>
                  <a:txBody>
                    <a:bodyPr/>
                    <a:lstStyle/>
                    <a:p>
                      <a:r>
                        <a:rPr kumimoji="1" lang="ja-JP" altLang="en-US" sz="1050" dirty="0">
                          <a:latin typeface="Meiryo UI" panose="020B0604030504040204" pitchFamily="50" charset="-128"/>
                          <a:ea typeface="Meiryo UI" panose="020B0604030504040204" pitchFamily="50" charset="-128"/>
                        </a:rPr>
                        <a:t>不妊治療にかかる通院等のため勤務しないことが相当であると認められる場合に取得可能な休暇</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FF"/>
                    </a:solidFill>
                  </a:tcPr>
                </a:tc>
                <a:extLst>
                  <a:ext uri="{0D108BD9-81ED-4DB2-BD59-A6C34878D82A}">
                    <a16:rowId xmlns:a16="http://schemas.microsoft.com/office/drawing/2014/main" val="1871504419"/>
                  </a:ext>
                </a:extLst>
              </a:tr>
              <a:tr h="203663">
                <a:tc>
                  <a:txBody>
                    <a:bodyPr/>
                    <a:lstStyle/>
                    <a:p>
                      <a:pPr algn="ct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solidFill>
                      <a:schemeClr val="accent4">
                        <a:lumMod val="20000"/>
                        <a:lumOff val="80000"/>
                      </a:schemeClr>
                    </a:solidFill>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nchor="ctr">
                    <a:solidFill>
                      <a:schemeClr val="accent4">
                        <a:lumMod val="20000"/>
                        <a:lumOff val="80000"/>
                      </a:schemeClr>
                    </a:solidFill>
                  </a:tcPr>
                </a:tc>
                <a:tc>
                  <a:txBody>
                    <a:bodyPr/>
                    <a:lstStyle/>
                    <a:p>
                      <a:pPr algn="ct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solidFill>
                      <a:schemeClr val="accent4">
                        <a:lumMod val="20000"/>
                        <a:lumOff val="80000"/>
                      </a:schemeClr>
                    </a:solidFill>
                  </a:tcPr>
                </a:tc>
                <a:tc>
                  <a:txBody>
                    <a:bodyPr/>
                    <a:lstStyle/>
                    <a:p>
                      <a:r>
                        <a:rPr kumimoji="1" lang="ja-JP" altLang="en-US" sz="1100" dirty="0">
                          <a:latin typeface="Meiryo UI" panose="020B0604030504040204" pitchFamily="50" charset="-128"/>
                          <a:ea typeface="Meiryo UI" panose="020B0604030504040204" pitchFamily="50" charset="-128"/>
                        </a:rPr>
                        <a:t>妊産婦の各種制限</a:t>
                      </a:r>
                    </a:p>
                  </a:txBody>
                  <a:tcPr anchor="ctr">
                    <a:lnT w="12700" cap="flat" cmpd="sng" algn="ctr">
                      <a:solidFill>
                        <a:schemeClr val="bg1"/>
                      </a:solidFill>
                      <a:prstDash val="solid"/>
                      <a:round/>
                      <a:headEnd type="none" w="med" len="med"/>
                      <a:tailEnd type="none" w="med" len="med"/>
                    </a:lnT>
                    <a:solidFill>
                      <a:schemeClr val="accent4">
                        <a:lumMod val="20000"/>
                        <a:lumOff val="8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a:t>
                      </a:r>
                    </a:p>
                  </a:txBody>
                  <a:tcPr anchor="ctr">
                    <a:lnT w="12700" cap="flat" cmpd="sng" algn="ctr">
                      <a:solidFill>
                        <a:schemeClr val="bg1"/>
                      </a:solidFill>
                      <a:prstDash val="solid"/>
                      <a:round/>
                      <a:headEnd type="none" w="med" len="med"/>
                      <a:tailEnd type="none" w="med" len="med"/>
                    </a:lnT>
                    <a:solidFill>
                      <a:schemeClr val="accent4">
                        <a:lumMod val="20000"/>
                        <a:lumOff val="80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妊産婦の職員が医師などの指導に基づいた措置を受けることが可能な各種制度</a:t>
                      </a:r>
                    </a:p>
                  </a:txBody>
                  <a:tcPr anchor="ctr">
                    <a:lnT w="12700" cap="flat" cmpd="sng" algn="ctr">
                      <a:solidFill>
                        <a:schemeClr val="bg1"/>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1464261665"/>
                  </a:ext>
                </a:extLst>
              </a:tr>
              <a:tr h="268169">
                <a:tc>
                  <a:txBody>
                    <a:bodyPr/>
                    <a:lstStyle/>
                    <a:p>
                      <a:pPr algn="ct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nchor="ctr">
                    <a:solidFill>
                      <a:srgbClr val="FECCF7"/>
                    </a:solidFill>
                  </a:tcPr>
                </a:tc>
                <a:tc>
                  <a:txBody>
                    <a:bodyPr/>
                    <a:lstStyle/>
                    <a:p>
                      <a:pPr algn="ct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solidFill>
                      <a:srgbClr val="FECCF7"/>
                    </a:solidFill>
                  </a:tcPr>
                </a:tc>
                <a:tc>
                  <a:txBody>
                    <a:bodyPr/>
                    <a:lstStyle/>
                    <a:p>
                      <a:pPr algn="ct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solidFill>
                      <a:srgbClr val="FECCF7"/>
                    </a:solidFill>
                  </a:tcPr>
                </a:tc>
                <a:tc>
                  <a:txBody>
                    <a:bodyPr/>
                    <a:lstStyle/>
                    <a:p>
                      <a:r>
                        <a:rPr kumimoji="1" lang="ja-JP" altLang="en-US" sz="1100" dirty="0">
                          <a:latin typeface="Meiryo UI" panose="020B0604030504040204" pitchFamily="50" charset="-128"/>
                          <a:ea typeface="Meiryo UI" panose="020B0604030504040204" pitchFamily="50" charset="-128"/>
                        </a:rPr>
                        <a:t>妊婦通勤緩和</a:t>
                      </a:r>
                    </a:p>
                  </a:txBody>
                  <a:tcPr anchor="ctr">
                    <a:solidFill>
                      <a:srgbClr val="FECCF7"/>
                    </a:solidFill>
                  </a:tcPr>
                </a:tc>
                <a:tc>
                  <a:txBody>
                    <a:bodyPr/>
                    <a:lstStyle/>
                    <a:p>
                      <a:pPr algn="ctr"/>
                      <a:r>
                        <a:rPr kumimoji="1" lang="en-US" altLang="ja-JP" sz="1000" dirty="0">
                          <a:latin typeface="Meiryo UI" panose="020B0604030504040204" pitchFamily="50" charset="-128"/>
                          <a:ea typeface="Meiryo UI" panose="020B0604030504040204" pitchFamily="50" charset="-128"/>
                        </a:rPr>
                        <a:t>1</a:t>
                      </a:r>
                      <a:r>
                        <a:rPr kumimoji="1" lang="ja-JP" altLang="en-US" sz="1000" dirty="0">
                          <a:latin typeface="Meiryo UI" panose="020B0604030504040204" pitchFamily="50" charset="-128"/>
                          <a:ea typeface="Meiryo UI" panose="020B0604030504040204" pitchFamily="50" charset="-128"/>
                        </a:rPr>
                        <a:t>日</a:t>
                      </a:r>
                      <a:r>
                        <a:rPr kumimoji="1" lang="en-US" altLang="ja-JP" sz="1000" dirty="0">
                          <a:latin typeface="Meiryo UI" panose="020B0604030504040204" pitchFamily="50" charset="-128"/>
                          <a:ea typeface="Meiryo UI" panose="020B0604030504040204" pitchFamily="50" charset="-128"/>
                        </a:rPr>
                        <a:t>1</a:t>
                      </a:r>
                      <a:r>
                        <a:rPr kumimoji="1" lang="ja-JP" altLang="en-US" sz="1000" dirty="0">
                          <a:latin typeface="Meiryo UI" panose="020B0604030504040204" pitchFamily="50" charset="-128"/>
                          <a:ea typeface="Meiryo UI" panose="020B0604030504040204" pitchFamily="50" charset="-128"/>
                        </a:rPr>
                        <a:t>時間以内</a:t>
                      </a:r>
                    </a:p>
                  </a:txBody>
                  <a:tcPr anchor="ctr">
                    <a:solidFill>
                      <a:srgbClr val="FECCF7"/>
                    </a:solidFill>
                  </a:tcPr>
                </a:tc>
                <a:tc>
                  <a:txBody>
                    <a:bodyPr/>
                    <a:lstStyle/>
                    <a:p>
                      <a:r>
                        <a:rPr kumimoji="1" lang="ja-JP" altLang="en-US" sz="1050" dirty="0">
                          <a:latin typeface="Meiryo UI" panose="020B0604030504040204" pitchFamily="50" charset="-128"/>
                          <a:ea typeface="Meiryo UI" panose="020B0604030504040204" pitchFamily="50" charset="-128"/>
                        </a:rPr>
                        <a:t>妊娠中の職員が交通機関の混雑を避けるため、始業又は終業時に</a:t>
                      </a:r>
                      <a:r>
                        <a:rPr kumimoji="1" lang="en-US" altLang="ja-JP" sz="1050" dirty="0">
                          <a:latin typeface="Meiryo UI" panose="020B0604030504040204" pitchFamily="50" charset="-128"/>
                          <a:ea typeface="Meiryo UI" panose="020B0604030504040204" pitchFamily="50" charset="-128"/>
                        </a:rPr>
                        <a:t>1</a:t>
                      </a:r>
                      <a:r>
                        <a:rPr kumimoji="1" lang="ja-JP" altLang="en-US" sz="1050" dirty="0">
                          <a:latin typeface="Meiryo UI" panose="020B0604030504040204" pitchFamily="50" charset="-128"/>
                          <a:ea typeface="Meiryo UI" panose="020B0604030504040204" pitchFamily="50" charset="-128"/>
                        </a:rPr>
                        <a:t>日</a:t>
                      </a:r>
                      <a:r>
                        <a:rPr kumimoji="1" lang="en-US" altLang="ja-JP" sz="1050" dirty="0">
                          <a:latin typeface="Meiryo UI" panose="020B0604030504040204" pitchFamily="50" charset="-128"/>
                          <a:ea typeface="Meiryo UI" panose="020B0604030504040204" pitchFamily="50" charset="-128"/>
                        </a:rPr>
                        <a:t>1</a:t>
                      </a:r>
                      <a:r>
                        <a:rPr kumimoji="1" lang="ja-JP" altLang="en-US" sz="1050" dirty="0">
                          <a:latin typeface="Meiryo UI" panose="020B0604030504040204" pitchFamily="50" charset="-128"/>
                          <a:ea typeface="Meiryo UI" panose="020B0604030504040204" pitchFamily="50" charset="-128"/>
                        </a:rPr>
                        <a:t>時間以内で取得可能な休暇</a:t>
                      </a:r>
                    </a:p>
                  </a:txBody>
                  <a:tcPr anchor="ctr">
                    <a:solidFill>
                      <a:srgbClr val="FECCF7"/>
                    </a:solidFill>
                  </a:tcPr>
                </a:tc>
                <a:extLst>
                  <a:ext uri="{0D108BD9-81ED-4DB2-BD59-A6C34878D82A}">
                    <a16:rowId xmlns:a16="http://schemas.microsoft.com/office/drawing/2014/main" val="753158466"/>
                  </a:ext>
                </a:extLst>
              </a:tr>
              <a:tr h="258619">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nchor="ctr">
                    <a:solidFill>
                      <a:srgbClr val="FECCF7"/>
                    </a:solidFill>
                  </a:tcPr>
                </a:tc>
                <a:tc>
                  <a:txBody>
                    <a:bodyPr/>
                    <a:lstStyle/>
                    <a:p>
                      <a:pPr algn="ct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solidFill>
                      <a:srgbClr val="FECCF7"/>
                    </a:solidFill>
                  </a:tcPr>
                </a:tc>
                <a:tc>
                  <a:txBody>
                    <a:bodyPr/>
                    <a:lstStyle/>
                    <a:p>
                      <a:pPr algn="ct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solidFill>
                      <a:srgbClr val="FECCF7"/>
                    </a:solidFill>
                  </a:tcPr>
                </a:tc>
                <a:tc>
                  <a:txBody>
                    <a:bodyPr/>
                    <a:lstStyle/>
                    <a:p>
                      <a:r>
                        <a:rPr kumimoji="1" lang="ja-JP" altLang="en-US" sz="1100" dirty="0">
                          <a:latin typeface="Meiryo UI" panose="020B0604030504040204" pitchFamily="50" charset="-128"/>
                          <a:ea typeface="Meiryo UI" panose="020B0604030504040204" pitchFamily="50" charset="-128"/>
                        </a:rPr>
                        <a:t>妊娠障害（つわり等）休暇</a:t>
                      </a:r>
                    </a:p>
                  </a:txBody>
                  <a:tcPr anchor="ctr">
                    <a:solidFill>
                      <a:srgbClr val="FECCF7"/>
                    </a:solidFill>
                  </a:tcPr>
                </a:tc>
                <a:tc>
                  <a:txBody>
                    <a:bodyPr/>
                    <a:lstStyle/>
                    <a:p>
                      <a:pPr algn="ctr"/>
                      <a:r>
                        <a:rPr kumimoji="1" lang="en-US" altLang="ja-JP" sz="1000" dirty="0">
                          <a:latin typeface="Meiryo UI" panose="020B0604030504040204" pitchFamily="50" charset="-128"/>
                          <a:ea typeface="Meiryo UI" panose="020B0604030504040204" pitchFamily="50" charset="-128"/>
                        </a:rPr>
                        <a:t>2</a:t>
                      </a:r>
                      <a:r>
                        <a:rPr kumimoji="1" lang="ja-JP" altLang="en-US" sz="1000" dirty="0">
                          <a:latin typeface="Meiryo UI" panose="020B0604030504040204" pitchFamily="50" charset="-128"/>
                          <a:ea typeface="Meiryo UI" panose="020B0604030504040204" pitchFamily="50" charset="-128"/>
                        </a:rPr>
                        <a:t>週間以内</a:t>
                      </a:r>
                    </a:p>
                  </a:txBody>
                  <a:tcPr anchor="ctr">
                    <a:solidFill>
                      <a:srgbClr val="FECCF7"/>
                    </a:solidFill>
                  </a:tcPr>
                </a:tc>
                <a:tc>
                  <a:txBody>
                    <a:bodyPr/>
                    <a:lstStyle/>
                    <a:p>
                      <a:r>
                        <a:rPr kumimoji="1" lang="ja-JP" altLang="en-US" sz="1050" dirty="0">
                          <a:latin typeface="Meiryo UI" panose="020B0604030504040204" pitchFamily="50" charset="-128"/>
                          <a:ea typeface="Meiryo UI" panose="020B0604030504040204" pitchFamily="50" charset="-128"/>
                        </a:rPr>
                        <a:t>妊娠障害のために勤務が著しく困難な場合に取得可能な休暇</a:t>
                      </a:r>
                    </a:p>
                  </a:txBody>
                  <a:tcPr anchor="ctr">
                    <a:solidFill>
                      <a:srgbClr val="FECCF7"/>
                    </a:solidFill>
                  </a:tcPr>
                </a:tc>
                <a:extLst>
                  <a:ext uri="{0D108BD9-81ED-4DB2-BD59-A6C34878D82A}">
                    <a16:rowId xmlns:a16="http://schemas.microsoft.com/office/drawing/2014/main" val="2107773558"/>
                  </a:ext>
                </a:extLst>
              </a:tr>
              <a:tr h="221211">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nchor="ctr">
                    <a:solidFill>
                      <a:srgbClr val="FECCF7"/>
                    </a:solidFill>
                  </a:tcPr>
                </a:tc>
                <a:tc>
                  <a:txBody>
                    <a:bodyPr/>
                    <a:lstStyle/>
                    <a:p>
                      <a:pPr algn="ct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solidFill>
                      <a:srgbClr val="FECCF7"/>
                    </a:solidFill>
                  </a:tcPr>
                </a:tc>
                <a:tc>
                  <a:txBody>
                    <a:bodyPr/>
                    <a:lstStyle/>
                    <a:p>
                      <a:pPr algn="ct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solidFill>
                      <a:srgbClr val="FECCF7"/>
                    </a:solidFill>
                  </a:tcPr>
                </a:tc>
                <a:tc>
                  <a:txBody>
                    <a:bodyPr/>
                    <a:lstStyle/>
                    <a:p>
                      <a:r>
                        <a:rPr kumimoji="1" lang="ja-JP" altLang="en-US" sz="1100" dirty="0">
                          <a:latin typeface="Meiryo UI" panose="020B0604030504040204" pitchFamily="50" charset="-128"/>
                          <a:ea typeface="Meiryo UI" panose="020B0604030504040204" pitchFamily="50" charset="-128"/>
                        </a:rPr>
                        <a:t>妊産婦健康診査</a:t>
                      </a:r>
                    </a:p>
                  </a:txBody>
                  <a:tcPr anchor="ctr">
                    <a:solidFill>
                      <a:srgbClr val="FECCF7"/>
                    </a:solidFill>
                  </a:tcPr>
                </a:tc>
                <a:tc>
                  <a:txBody>
                    <a:bodyPr/>
                    <a:lstStyle/>
                    <a:p>
                      <a:pPr algn="ctr"/>
                      <a:r>
                        <a:rPr kumimoji="1" lang="ja-JP" altLang="en-US" sz="1000" dirty="0">
                          <a:latin typeface="Meiryo UI" panose="020B0604030504040204" pitchFamily="50" charset="-128"/>
                          <a:ea typeface="Meiryo UI" panose="020B0604030504040204" pitchFamily="50" charset="-128"/>
                        </a:rPr>
                        <a:t>取得時期による</a:t>
                      </a:r>
                    </a:p>
                  </a:txBody>
                  <a:tcPr anchor="ctr">
                    <a:solidFill>
                      <a:srgbClr val="FECCF7"/>
                    </a:solidFill>
                  </a:tcPr>
                </a:tc>
                <a:tc>
                  <a:txBody>
                    <a:bodyPr/>
                    <a:lstStyle/>
                    <a:p>
                      <a:r>
                        <a:rPr kumimoji="1" lang="ja-JP" altLang="en-US" sz="1050" dirty="0">
                          <a:latin typeface="Meiryo UI" panose="020B0604030504040204" pitchFamily="50" charset="-128"/>
                          <a:ea typeface="Meiryo UI" panose="020B0604030504040204" pitchFamily="50" charset="-128"/>
                        </a:rPr>
                        <a:t>医師、助産師等の保健指導又は健康診査を受ける必要がある場合に取得可能な休暇</a:t>
                      </a:r>
                    </a:p>
                  </a:txBody>
                  <a:tcPr anchor="ctr">
                    <a:solidFill>
                      <a:srgbClr val="FECCF7"/>
                    </a:solidFill>
                  </a:tcPr>
                </a:tc>
                <a:extLst>
                  <a:ext uri="{0D108BD9-81ED-4DB2-BD59-A6C34878D82A}">
                    <a16:rowId xmlns:a16="http://schemas.microsoft.com/office/drawing/2014/main" val="3106757985"/>
                  </a:ext>
                </a:extLst>
              </a:tr>
              <a:tr h="337129">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nchor="ctr">
                    <a:solidFill>
                      <a:srgbClr val="FECCF7"/>
                    </a:solidFill>
                  </a:tcPr>
                </a:tc>
                <a:tc>
                  <a:txBody>
                    <a:bodyPr/>
                    <a:lstStyle/>
                    <a:p>
                      <a:pPr algn="ct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solidFill>
                      <a:srgbClr val="FECCF7"/>
                    </a:solidFill>
                  </a:tcPr>
                </a:tc>
                <a:tc>
                  <a:txBody>
                    <a:bodyPr/>
                    <a:lstStyle/>
                    <a:p>
                      <a:pPr algn="ct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solidFill>
                      <a:srgbClr val="FECCF7"/>
                    </a:solidFill>
                  </a:tcPr>
                </a:tc>
                <a:tc>
                  <a:txBody>
                    <a:bodyPr/>
                    <a:lstStyle/>
                    <a:p>
                      <a:r>
                        <a:rPr kumimoji="1" lang="ja-JP" altLang="en-US" sz="1100" dirty="0">
                          <a:latin typeface="Meiryo UI" panose="020B0604030504040204" pitchFamily="50" charset="-128"/>
                          <a:ea typeface="Meiryo UI" panose="020B0604030504040204" pitchFamily="50" charset="-128"/>
                        </a:rPr>
                        <a:t>産前休暇</a:t>
                      </a:r>
                    </a:p>
                  </a:txBody>
                  <a:tcPr anchor="ctr">
                    <a:solidFill>
                      <a:srgbClr val="FECCF7"/>
                    </a:solidFill>
                  </a:tcPr>
                </a:tc>
                <a:tc>
                  <a:txBody>
                    <a:bodyPr/>
                    <a:lstStyle/>
                    <a:p>
                      <a:pPr algn="ctr"/>
                      <a:r>
                        <a:rPr kumimoji="1" lang="en-US" altLang="ja-JP" sz="1000" dirty="0">
                          <a:latin typeface="Meiryo UI" panose="020B0604030504040204" pitchFamily="50" charset="-128"/>
                          <a:ea typeface="Meiryo UI" panose="020B0604030504040204" pitchFamily="50" charset="-128"/>
                        </a:rPr>
                        <a:t>8</a:t>
                      </a:r>
                      <a:r>
                        <a:rPr kumimoji="1" lang="ja-JP" altLang="en-US" sz="1000" dirty="0">
                          <a:latin typeface="Meiryo UI" panose="020B0604030504040204" pitchFamily="50" charset="-128"/>
                          <a:ea typeface="Meiryo UI" panose="020B0604030504040204" pitchFamily="50" charset="-128"/>
                        </a:rPr>
                        <a:t>週間</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（多胎の場合は</a:t>
                      </a:r>
                      <a:r>
                        <a:rPr kumimoji="1" lang="en-US" altLang="ja-JP" sz="700" dirty="0">
                          <a:latin typeface="Meiryo UI" panose="020B0604030504040204" pitchFamily="50" charset="-128"/>
                          <a:ea typeface="Meiryo UI" panose="020B0604030504040204" pitchFamily="50" charset="-128"/>
                        </a:rPr>
                        <a:t>16</a:t>
                      </a:r>
                      <a:r>
                        <a:rPr kumimoji="1" lang="ja-JP" altLang="en-US" sz="700" dirty="0">
                          <a:latin typeface="Meiryo UI" panose="020B0604030504040204" pitchFamily="50" charset="-128"/>
                          <a:ea typeface="Meiryo UI" panose="020B0604030504040204" pitchFamily="50" charset="-128"/>
                        </a:rPr>
                        <a:t>週間）</a:t>
                      </a:r>
                    </a:p>
                  </a:txBody>
                  <a:tcPr anchor="ctr">
                    <a:solidFill>
                      <a:srgbClr val="FECCF7"/>
                    </a:solidFill>
                  </a:tcPr>
                </a:tc>
                <a:tc>
                  <a:txBody>
                    <a:bodyPr/>
                    <a:lstStyle/>
                    <a:p>
                      <a:r>
                        <a:rPr kumimoji="1" lang="ja-JP" altLang="en-US" sz="1050" dirty="0">
                          <a:latin typeface="Meiryo UI" panose="020B0604030504040204" pitchFamily="50" charset="-128"/>
                          <a:ea typeface="Meiryo UI" panose="020B0604030504040204" pitchFamily="50" charset="-128"/>
                        </a:rPr>
                        <a:t>出産予定日の前８週間（多胎妊娠の場合は前</a:t>
                      </a:r>
                      <a:r>
                        <a:rPr kumimoji="1" lang="en-US" altLang="ja-JP" sz="1050" dirty="0">
                          <a:latin typeface="Meiryo UI" panose="020B0604030504040204" pitchFamily="50" charset="-128"/>
                          <a:ea typeface="Meiryo UI" panose="020B0604030504040204" pitchFamily="50" charset="-128"/>
                        </a:rPr>
                        <a:t>16</a:t>
                      </a:r>
                      <a:r>
                        <a:rPr kumimoji="1" lang="ja-JP" altLang="en-US" sz="1050" dirty="0">
                          <a:latin typeface="Meiryo UI" panose="020B0604030504040204" pitchFamily="50" charset="-128"/>
                          <a:ea typeface="Meiryo UI" panose="020B0604030504040204" pitchFamily="50" charset="-128"/>
                        </a:rPr>
                        <a:t>週間）から取得可能な休暇</a:t>
                      </a:r>
                    </a:p>
                  </a:txBody>
                  <a:tcPr anchor="ctr">
                    <a:solidFill>
                      <a:srgbClr val="FECCF7"/>
                    </a:solidFill>
                  </a:tcPr>
                </a:tc>
                <a:extLst>
                  <a:ext uri="{0D108BD9-81ED-4DB2-BD59-A6C34878D82A}">
                    <a16:rowId xmlns:a16="http://schemas.microsoft.com/office/drawing/2014/main" val="1404667093"/>
                  </a:ext>
                </a:extLst>
              </a:tr>
              <a:tr h="337129">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nchor="ctr">
                    <a:solidFill>
                      <a:srgbClr val="FECCF7"/>
                    </a:solidFill>
                  </a:tcPr>
                </a:tc>
                <a:tc>
                  <a:txBody>
                    <a:bodyPr/>
                    <a:lstStyle/>
                    <a:p>
                      <a:pPr algn="ct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solidFill>
                      <a:srgbClr val="FECCF7"/>
                    </a:solidFill>
                  </a:tcPr>
                </a:tc>
                <a:tc>
                  <a:txBody>
                    <a:bodyPr/>
                    <a:lstStyle/>
                    <a:p>
                      <a:pPr algn="ct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solidFill>
                      <a:srgbClr val="FECCF7"/>
                    </a:solidFill>
                  </a:tcPr>
                </a:tc>
                <a:tc>
                  <a:txBody>
                    <a:bodyPr/>
                    <a:lstStyle/>
                    <a:p>
                      <a:r>
                        <a:rPr kumimoji="1" lang="ja-JP" altLang="en-US" sz="1100" dirty="0">
                          <a:latin typeface="Meiryo UI" panose="020B0604030504040204" pitchFamily="50" charset="-128"/>
                          <a:ea typeface="Meiryo UI" panose="020B0604030504040204" pitchFamily="50" charset="-128"/>
                        </a:rPr>
                        <a:t>産後休暇</a:t>
                      </a:r>
                    </a:p>
                  </a:txBody>
                  <a:tcPr anchor="ctr">
                    <a:solidFill>
                      <a:srgbClr val="FECCF7"/>
                    </a:solidFill>
                  </a:tcPr>
                </a:tc>
                <a:tc>
                  <a:txBody>
                    <a:bodyPr/>
                    <a:lstStyle/>
                    <a:p>
                      <a:pPr algn="ctr"/>
                      <a:r>
                        <a:rPr kumimoji="1" lang="en-US" altLang="ja-JP" sz="1000" dirty="0">
                          <a:latin typeface="Meiryo UI" panose="020B0604030504040204" pitchFamily="50" charset="-128"/>
                          <a:ea typeface="Meiryo UI" panose="020B0604030504040204" pitchFamily="50" charset="-128"/>
                        </a:rPr>
                        <a:t>8</a:t>
                      </a:r>
                      <a:r>
                        <a:rPr kumimoji="1" lang="ja-JP" altLang="en-US" sz="1000" dirty="0">
                          <a:latin typeface="Meiryo UI" panose="020B0604030504040204" pitchFamily="50" charset="-128"/>
                          <a:ea typeface="Meiryo UI" panose="020B0604030504040204" pitchFamily="50" charset="-128"/>
                        </a:rPr>
                        <a:t>週間</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（短縮は原則不可）</a:t>
                      </a:r>
                    </a:p>
                  </a:txBody>
                  <a:tcPr anchor="ctr">
                    <a:solidFill>
                      <a:srgbClr val="FECCF7"/>
                    </a:solidFill>
                  </a:tcPr>
                </a:tc>
                <a:tc>
                  <a:txBody>
                    <a:bodyPr/>
                    <a:lstStyle/>
                    <a:p>
                      <a:r>
                        <a:rPr kumimoji="1" lang="ja-JP" altLang="en-US" sz="1050" dirty="0">
                          <a:latin typeface="Meiryo UI" panose="020B0604030504040204" pitchFamily="50" charset="-128"/>
                          <a:ea typeface="Meiryo UI" panose="020B0604030504040204" pitchFamily="50" charset="-128"/>
                        </a:rPr>
                        <a:t>出産日の翌日から８週間を経過する日まで取得が原則義務付けられている休暇</a:t>
                      </a:r>
                    </a:p>
                  </a:txBody>
                  <a:tcPr anchor="ctr">
                    <a:solidFill>
                      <a:srgbClr val="FECCF7"/>
                    </a:solidFill>
                  </a:tcPr>
                </a:tc>
                <a:extLst>
                  <a:ext uri="{0D108BD9-81ED-4DB2-BD59-A6C34878D82A}">
                    <a16:rowId xmlns:a16="http://schemas.microsoft.com/office/drawing/2014/main" val="3544386407"/>
                  </a:ext>
                </a:extLst>
              </a:tr>
              <a:tr h="351787">
                <a:tc>
                  <a:txBody>
                    <a:bodyPr/>
                    <a:lstStyle/>
                    <a:p>
                      <a:pPr algn="ct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nchor="ctr">
                    <a:solidFill>
                      <a:srgbClr val="FECCF7"/>
                    </a:solidFill>
                  </a:tcPr>
                </a:tc>
                <a:tc>
                  <a:txBody>
                    <a:bodyPr/>
                    <a:lstStyle/>
                    <a:p>
                      <a:pPr algn="ctr"/>
                      <a:r>
                        <a:rPr kumimoji="1" lang="en-US" altLang="ja-JP" sz="1050" dirty="0">
                          <a:latin typeface="Meiryo UI" panose="020B0604030504040204" pitchFamily="50" charset="-128"/>
                          <a:ea typeface="Meiryo UI" panose="020B0604030504040204" pitchFamily="50" charset="-128"/>
                        </a:rPr>
                        <a:t>-</a:t>
                      </a:r>
                    </a:p>
                  </a:txBody>
                  <a:tcPr anchor="ctr">
                    <a:solidFill>
                      <a:srgbClr val="FECCF7"/>
                    </a:solidFill>
                  </a:tcPr>
                </a:tc>
                <a:tc>
                  <a:txBody>
                    <a:bodyPr/>
                    <a:lstStyle/>
                    <a:p>
                      <a:pPr algn="ctr"/>
                      <a:r>
                        <a:rPr kumimoji="1" lang="en-US" altLang="ja-JP" sz="1050" dirty="0">
                          <a:latin typeface="Meiryo UI" panose="020B0604030504040204" pitchFamily="50" charset="-128"/>
                          <a:ea typeface="Meiryo UI" panose="020B0604030504040204" pitchFamily="50" charset="-128"/>
                        </a:rPr>
                        <a:t>-</a:t>
                      </a:r>
                    </a:p>
                  </a:txBody>
                  <a:tcPr anchor="ctr">
                    <a:solidFill>
                      <a:srgbClr val="FECCF7"/>
                    </a:solidFill>
                  </a:tcPr>
                </a:tc>
                <a:tc>
                  <a:txBody>
                    <a:bodyPr/>
                    <a:lstStyle/>
                    <a:p>
                      <a:r>
                        <a:rPr kumimoji="1" lang="ja-JP" altLang="en-US" sz="1100" dirty="0">
                          <a:latin typeface="Meiryo UI" panose="020B0604030504040204" pitchFamily="50" charset="-128"/>
                          <a:ea typeface="Meiryo UI" panose="020B0604030504040204" pitchFamily="50" charset="-128"/>
                        </a:rPr>
                        <a:t>育児時間</a:t>
                      </a:r>
                      <a:endParaRPr kumimoji="1" lang="en-US" altLang="ja-JP" sz="1100" dirty="0">
                        <a:latin typeface="Meiryo UI" panose="020B0604030504040204" pitchFamily="50" charset="-128"/>
                        <a:ea typeface="Meiryo UI" panose="020B0604030504040204" pitchFamily="50" charset="-128"/>
                      </a:endParaRPr>
                    </a:p>
                  </a:txBody>
                  <a:tcPr anchor="ctr">
                    <a:solidFill>
                      <a:srgbClr val="FECCF7"/>
                    </a:solidFill>
                  </a:tcPr>
                </a:tc>
                <a:tc>
                  <a:txBody>
                    <a:bodyPr/>
                    <a:lstStyle/>
                    <a:p>
                      <a:pPr algn="ctr"/>
                      <a:r>
                        <a:rPr kumimoji="1" lang="en-US" altLang="ja-JP" sz="1000" dirty="0">
                          <a:latin typeface="Meiryo UI" panose="020B0604030504040204" pitchFamily="50" charset="-128"/>
                          <a:ea typeface="Meiryo UI" panose="020B0604030504040204" pitchFamily="50" charset="-128"/>
                        </a:rPr>
                        <a:t>1</a:t>
                      </a:r>
                      <a:r>
                        <a:rPr kumimoji="1" lang="ja-JP" altLang="en-US" sz="1000" dirty="0">
                          <a:latin typeface="Meiryo UI" panose="020B0604030504040204" pitchFamily="50" charset="-128"/>
                          <a:ea typeface="Meiryo UI" panose="020B0604030504040204" pitchFamily="50" charset="-128"/>
                        </a:rPr>
                        <a:t>日</a:t>
                      </a:r>
                      <a:r>
                        <a:rPr kumimoji="1" lang="en-US" altLang="ja-JP" sz="1000" dirty="0">
                          <a:latin typeface="Meiryo UI" panose="020B0604030504040204" pitchFamily="50" charset="-128"/>
                          <a:ea typeface="Meiryo UI" panose="020B0604030504040204" pitchFamily="50" charset="-128"/>
                        </a:rPr>
                        <a:t>2</a:t>
                      </a:r>
                      <a:r>
                        <a:rPr kumimoji="1" lang="ja-JP" altLang="en-US" sz="1000" dirty="0">
                          <a:latin typeface="Meiryo UI" panose="020B0604030504040204" pitchFamily="50" charset="-128"/>
                          <a:ea typeface="Meiryo UI" panose="020B0604030504040204" pitchFamily="50" charset="-128"/>
                        </a:rPr>
                        <a:t>回まで</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（最大</a:t>
                      </a:r>
                      <a:r>
                        <a:rPr kumimoji="1" lang="en-US" altLang="ja-JP" sz="800" dirty="0">
                          <a:latin typeface="Meiryo UI" panose="020B0604030504040204" pitchFamily="50" charset="-128"/>
                          <a:ea typeface="Meiryo UI" panose="020B0604030504040204" pitchFamily="50" charset="-128"/>
                        </a:rPr>
                        <a:t>90</a:t>
                      </a:r>
                      <a:r>
                        <a:rPr kumimoji="1" lang="ja-JP" altLang="en-US" sz="800" dirty="0">
                          <a:latin typeface="Meiryo UI" panose="020B0604030504040204" pitchFamily="50" charset="-128"/>
                          <a:ea typeface="Meiryo UI" panose="020B0604030504040204" pitchFamily="50" charset="-128"/>
                        </a:rPr>
                        <a:t>分）</a:t>
                      </a:r>
                      <a:endParaRPr kumimoji="1" lang="en-US" altLang="ja-JP" sz="800" dirty="0">
                        <a:latin typeface="Meiryo UI" panose="020B0604030504040204" pitchFamily="50" charset="-128"/>
                        <a:ea typeface="Meiryo UI" panose="020B0604030504040204" pitchFamily="50" charset="-128"/>
                      </a:endParaRPr>
                    </a:p>
                  </a:txBody>
                  <a:tcPr anchor="ctr">
                    <a:solidFill>
                      <a:srgbClr val="FECCF7"/>
                    </a:solidFill>
                  </a:tcPr>
                </a:tc>
                <a:tc>
                  <a:txBody>
                    <a:bodyPr/>
                    <a:lstStyle/>
                    <a:p>
                      <a:r>
                        <a:rPr kumimoji="1" lang="ja-JP" altLang="en-US" sz="1050" dirty="0">
                          <a:latin typeface="Meiryo UI" panose="020B0604030504040204" pitchFamily="50" charset="-128"/>
                          <a:ea typeface="Meiryo UI" panose="020B0604030504040204" pitchFamily="50" charset="-128"/>
                        </a:rPr>
                        <a:t>授乳や託児所への送迎等、子どもを育てるために取得可能な休暇。</a:t>
                      </a:r>
                      <a:endParaRPr kumimoji="1" lang="en-US" altLang="ja-JP" sz="1050" dirty="0">
                        <a:latin typeface="Meiryo UI" panose="020B0604030504040204" pitchFamily="50" charset="-128"/>
                        <a:ea typeface="Meiryo UI" panose="020B0604030504040204" pitchFamily="50" charset="-128"/>
                      </a:endParaRPr>
                    </a:p>
                  </a:txBody>
                  <a:tcPr anchor="ctr">
                    <a:solidFill>
                      <a:srgbClr val="FECCF7"/>
                    </a:solidFill>
                  </a:tcPr>
                </a:tc>
                <a:extLst>
                  <a:ext uri="{0D108BD9-81ED-4DB2-BD59-A6C34878D82A}">
                    <a16:rowId xmlns:a16="http://schemas.microsoft.com/office/drawing/2014/main" val="3240830492"/>
                  </a:ext>
                </a:extLst>
              </a:tr>
              <a:tr h="337129">
                <a:tc>
                  <a:txBody>
                    <a:bodyPr/>
                    <a:lstStyle/>
                    <a:p>
                      <a:pPr algn="ct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nchor="ctr">
                    <a:solidFill>
                      <a:srgbClr val="FECCF7"/>
                    </a:solidFill>
                  </a:tcPr>
                </a:tc>
                <a:tc>
                  <a:txBody>
                    <a:bodyPr/>
                    <a:lstStyle/>
                    <a:p>
                      <a:pPr algn="ctr"/>
                      <a:r>
                        <a:rPr kumimoji="1" lang="en-US" altLang="ja-JP" sz="1050" dirty="0">
                          <a:latin typeface="Meiryo UI" panose="020B0604030504040204" pitchFamily="50" charset="-128"/>
                          <a:ea typeface="Meiryo UI" panose="020B0604030504040204" pitchFamily="50" charset="-128"/>
                        </a:rPr>
                        <a:t>-</a:t>
                      </a:r>
                    </a:p>
                  </a:txBody>
                  <a:tcPr anchor="ctr">
                    <a:solidFill>
                      <a:srgbClr val="FECCF7"/>
                    </a:solidFill>
                  </a:tcPr>
                </a:tc>
                <a:tc>
                  <a:txBody>
                    <a:bodyPr/>
                    <a:lstStyle/>
                    <a:p>
                      <a:pPr algn="ctr"/>
                      <a:r>
                        <a:rPr kumimoji="1" lang="en-US" altLang="ja-JP" sz="1050" dirty="0">
                          <a:latin typeface="Meiryo UI" panose="020B0604030504040204" pitchFamily="50" charset="-128"/>
                          <a:ea typeface="Meiryo UI" panose="020B0604030504040204" pitchFamily="50" charset="-128"/>
                        </a:rPr>
                        <a:t>-</a:t>
                      </a:r>
                    </a:p>
                  </a:txBody>
                  <a:tcPr anchor="ctr">
                    <a:solidFill>
                      <a:srgbClr val="FECCF7"/>
                    </a:solidFill>
                  </a:tcPr>
                </a:tc>
                <a:tc>
                  <a:txBody>
                    <a:bodyPr/>
                    <a:lstStyle/>
                    <a:p>
                      <a:r>
                        <a:rPr kumimoji="1" lang="ja-JP" altLang="en-US" sz="1100" dirty="0">
                          <a:latin typeface="Meiryo UI" panose="020B0604030504040204" pitchFamily="50" charset="-128"/>
                          <a:ea typeface="Meiryo UI" panose="020B0604030504040204" pitchFamily="50" charset="-128"/>
                        </a:rPr>
                        <a:t>子の看護</a:t>
                      </a:r>
                      <a:r>
                        <a:rPr kumimoji="1" lang="ja-JP" altLang="en-US" sz="1100" dirty="0">
                          <a:solidFill>
                            <a:schemeClr val="tx1"/>
                          </a:solidFill>
                          <a:latin typeface="Meiryo UI" panose="020B0604030504040204" pitchFamily="50" charset="-128"/>
                          <a:ea typeface="Meiryo UI" panose="020B0604030504040204" pitchFamily="50" charset="-128"/>
                        </a:rPr>
                        <a:t>等</a:t>
                      </a:r>
                      <a:r>
                        <a:rPr kumimoji="1" lang="ja-JP" altLang="en-US" sz="1100" dirty="0">
                          <a:latin typeface="Meiryo UI" panose="020B0604030504040204" pitchFamily="50" charset="-128"/>
                          <a:ea typeface="Meiryo UI" panose="020B0604030504040204" pitchFamily="50" charset="-128"/>
                        </a:rPr>
                        <a:t>休暇</a:t>
                      </a:r>
                      <a:endParaRPr kumimoji="1" lang="en-US" altLang="ja-JP" sz="1100" dirty="0">
                        <a:latin typeface="Meiryo UI" panose="020B0604030504040204" pitchFamily="50" charset="-128"/>
                        <a:ea typeface="Meiryo UI" panose="020B0604030504040204" pitchFamily="50" charset="-128"/>
                      </a:endParaRPr>
                    </a:p>
                  </a:txBody>
                  <a:tcPr anchor="ctr">
                    <a:solidFill>
                      <a:srgbClr val="FECCF7"/>
                    </a:solidFill>
                  </a:tcPr>
                </a:tc>
                <a:tc>
                  <a:txBody>
                    <a:bodyPr/>
                    <a:lstStyle/>
                    <a:p>
                      <a:pPr algn="ctr"/>
                      <a:r>
                        <a:rPr kumimoji="1" lang="en-US" altLang="ja-JP" sz="1000" dirty="0">
                          <a:latin typeface="Meiryo UI" panose="020B0604030504040204" pitchFamily="50" charset="-128"/>
                          <a:ea typeface="Meiryo UI" panose="020B0604030504040204" pitchFamily="50" charset="-128"/>
                        </a:rPr>
                        <a:t>1</a:t>
                      </a:r>
                      <a:r>
                        <a:rPr kumimoji="1" lang="ja-JP" altLang="en-US" sz="1000" dirty="0">
                          <a:latin typeface="Meiryo UI" panose="020B0604030504040204" pitchFamily="50" charset="-128"/>
                          <a:ea typeface="Meiryo UI" panose="020B0604030504040204" pitchFamily="50" charset="-128"/>
                        </a:rPr>
                        <a:t>暦年</a:t>
                      </a:r>
                      <a:r>
                        <a:rPr kumimoji="1" lang="en-US" altLang="ja-JP" sz="1000" dirty="0">
                          <a:latin typeface="Meiryo UI" panose="020B0604030504040204" pitchFamily="50" charset="-128"/>
                          <a:ea typeface="Meiryo UI" panose="020B0604030504040204" pitchFamily="50" charset="-128"/>
                        </a:rPr>
                        <a:t>5</a:t>
                      </a:r>
                      <a:r>
                        <a:rPr kumimoji="1" lang="ja-JP" altLang="en-US" sz="1000" dirty="0">
                          <a:latin typeface="Meiryo UI" panose="020B0604030504040204" pitchFamily="50" charset="-128"/>
                          <a:ea typeface="Meiryo UI" panose="020B0604030504040204" pitchFamily="50" charset="-128"/>
                        </a:rPr>
                        <a:t>日以内</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a:t>
                      </a:r>
                      <a:r>
                        <a:rPr kumimoji="1" lang="en-US" altLang="ja-JP" sz="700" dirty="0">
                          <a:latin typeface="Meiryo UI" panose="020B0604030504040204" pitchFamily="50" charset="-128"/>
                          <a:ea typeface="Meiryo UI" panose="020B0604030504040204" pitchFamily="50" charset="-128"/>
                        </a:rPr>
                        <a:t>2</a:t>
                      </a:r>
                      <a:r>
                        <a:rPr kumimoji="1" lang="ja-JP" altLang="en-US" sz="700" dirty="0">
                          <a:latin typeface="Meiryo UI" panose="020B0604030504040204" pitchFamily="50" charset="-128"/>
                          <a:ea typeface="Meiryo UI" panose="020B0604030504040204" pitchFamily="50" charset="-128"/>
                        </a:rPr>
                        <a:t>人以上の場合</a:t>
                      </a:r>
                      <a:r>
                        <a:rPr kumimoji="1" lang="en-US" altLang="ja-JP" sz="700" dirty="0">
                          <a:latin typeface="Meiryo UI" panose="020B0604030504040204" pitchFamily="50" charset="-128"/>
                          <a:ea typeface="Meiryo UI" panose="020B0604030504040204" pitchFamily="50" charset="-128"/>
                        </a:rPr>
                        <a:t>10</a:t>
                      </a:r>
                      <a:r>
                        <a:rPr kumimoji="1" lang="ja-JP" altLang="en-US" sz="700" dirty="0">
                          <a:latin typeface="Meiryo UI" panose="020B0604030504040204" pitchFamily="50" charset="-128"/>
                          <a:ea typeface="Meiryo UI" panose="020B0604030504040204" pitchFamily="50" charset="-128"/>
                        </a:rPr>
                        <a:t>日以内）</a:t>
                      </a:r>
                      <a:endParaRPr kumimoji="1" lang="en-US" altLang="ja-JP" sz="700" dirty="0">
                        <a:latin typeface="Meiryo UI" panose="020B0604030504040204" pitchFamily="50" charset="-128"/>
                        <a:ea typeface="Meiryo UI" panose="020B0604030504040204" pitchFamily="50" charset="-128"/>
                      </a:endParaRPr>
                    </a:p>
                  </a:txBody>
                  <a:tcPr anchor="ctr">
                    <a:solidFill>
                      <a:srgbClr val="FECCF7"/>
                    </a:solidFill>
                  </a:tcPr>
                </a:tc>
                <a:tc>
                  <a:txBody>
                    <a:bodyPr/>
                    <a:lstStyle/>
                    <a:p>
                      <a:r>
                        <a:rPr kumimoji="1" lang="ja-JP" altLang="en-US" sz="1050" dirty="0">
                          <a:latin typeface="Meiryo UI" panose="020B0604030504040204" pitchFamily="50" charset="-128"/>
                          <a:ea typeface="Meiryo UI" panose="020B0604030504040204" pitchFamily="50" charset="-128"/>
                        </a:rPr>
                        <a:t>中学校就学の始期に達しない子を養育する職員が、当該子の看護</a:t>
                      </a:r>
                      <a:r>
                        <a:rPr kumimoji="1" lang="ja-JP" altLang="en-US" sz="1050" dirty="0">
                          <a:solidFill>
                            <a:schemeClr val="tx1"/>
                          </a:solidFill>
                          <a:latin typeface="Meiryo UI" panose="020B0604030504040204" pitchFamily="50" charset="-128"/>
                          <a:ea typeface="Meiryo UI" panose="020B0604030504040204" pitchFamily="50" charset="-128"/>
                        </a:rPr>
                        <a:t>等</a:t>
                      </a:r>
                      <a:r>
                        <a:rPr kumimoji="1" lang="ja-JP" altLang="en-US" sz="1050" dirty="0">
                          <a:latin typeface="Meiryo UI" panose="020B0604030504040204" pitchFamily="50" charset="-128"/>
                          <a:ea typeface="Meiryo UI" panose="020B0604030504040204" pitchFamily="50" charset="-128"/>
                        </a:rPr>
                        <a:t>のために取得可能な休暇</a:t>
                      </a:r>
                      <a:endParaRPr kumimoji="1" lang="en-US" altLang="ja-JP" sz="1050" dirty="0">
                        <a:latin typeface="Meiryo UI" panose="020B0604030504040204" pitchFamily="50" charset="-128"/>
                        <a:ea typeface="Meiryo UI" panose="020B0604030504040204" pitchFamily="50" charset="-128"/>
                      </a:endParaRPr>
                    </a:p>
                  </a:txBody>
                  <a:tcPr anchor="ctr">
                    <a:solidFill>
                      <a:srgbClr val="FECCF7"/>
                    </a:solidFill>
                  </a:tcPr>
                </a:tc>
                <a:extLst>
                  <a:ext uri="{0D108BD9-81ED-4DB2-BD59-A6C34878D82A}">
                    <a16:rowId xmlns:a16="http://schemas.microsoft.com/office/drawing/2014/main" val="2319005895"/>
                  </a:ext>
                </a:extLst>
              </a:tr>
              <a:tr h="323421">
                <a:tc>
                  <a:txBody>
                    <a:bodyPr/>
                    <a:lstStyle/>
                    <a:p>
                      <a:pPr algn="ct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nchor="ctr">
                    <a:solidFill>
                      <a:srgbClr val="DAC1ED"/>
                    </a:solidFill>
                  </a:tcPr>
                </a:tc>
                <a:tc>
                  <a:txBody>
                    <a:bodyPr/>
                    <a:lstStyle/>
                    <a:p>
                      <a:pPr algn="ctr"/>
                      <a:r>
                        <a:rPr kumimoji="1" lang="en-US" altLang="ja-JP" sz="1050" dirty="0">
                          <a:latin typeface="Meiryo UI" panose="020B0604030504040204" pitchFamily="50" charset="-128"/>
                          <a:ea typeface="Meiryo UI" panose="020B0604030504040204" pitchFamily="50" charset="-128"/>
                        </a:rPr>
                        <a:t>-</a:t>
                      </a:r>
                    </a:p>
                  </a:txBody>
                  <a:tcPr anchor="ctr">
                    <a:solidFill>
                      <a:srgbClr val="DAC1ED"/>
                    </a:solidFill>
                  </a:tcPr>
                </a:tc>
                <a:tc>
                  <a:txBody>
                    <a:bodyPr/>
                    <a:lstStyle/>
                    <a:p>
                      <a:pPr algn="ctr"/>
                      <a:r>
                        <a:rPr kumimoji="1" lang="en-US" altLang="ja-JP" sz="1050" dirty="0">
                          <a:latin typeface="Meiryo UI" panose="020B0604030504040204" pitchFamily="50" charset="-128"/>
                          <a:ea typeface="Meiryo UI" panose="020B0604030504040204" pitchFamily="50" charset="-128"/>
                        </a:rPr>
                        <a:t>-</a:t>
                      </a:r>
                    </a:p>
                  </a:txBody>
                  <a:tcPr anchor="ctr">
                    <a:solidFill>
                      <a:srgbClr val="DAC1ED"/>
                    </a:solidFill>
                  </a:tcPr>
                </a:tc>
                <a:tc>
                  <a:txBody>
                    <a:bodyPr/>
                    <a:lstStyle/>
                    <a:p>
                      <a:r>
                        <a:rPr kumimoji="1" lang="ja-JP" altLang="en-US" sz="1100" dirty="0">
                          <a:latin typeface="Meiryo UI" panose="020B0604030504040204" pitchFamily="50" charset="-128"/>
                          <a:ea typeface="Meiryo UI" panose="020B0604030504040204" pitchFamily="50" charset="-128"/>
                        </a:rPr>
                        <a:t>配偶者の出産休暇</a:t>
                      </a:r>
                      <a:endParaRPr kumimoji="1" lang="en-US" altLang="ja-JP" sz="1100" dirty="0">
                        <a:latin typeface="Meiryo UI" panose="020B0604030504040204" pitchFamily="50" charset="-128"/>
                        <a:ea typeface="Meiryo UI" panose="020B0604030504040204" pitchFamily="50" charset="-128"/>
                      </a:endParaRPr>
                    </a:p>
                  </a:txBody>
                  <a:tcPr anchor="ctr">
                    <a:solidFill>
                      <a:srgbClr val="DAC1ED"/>
                    </a:solidFill>
                  </a:tcPr>
                </a:tc>
                <a:tc>
                  <a:txBody>
                    <a:bodyPr/>
                    <a:lstStyle/>
                    <a:p>
                      <a:pPr algn="ctr"/>
                      <a:r>
                        <a:rPr kumimoji="1" lang="en-US" altLang="ja-JP" sz="1000" dirty="0">
                          <a:latin typeface="Meiryo UI" panose="020B0604030504040204" pitchFamily="50" charset="-128"/>
                          <a:ea typeface="Meiryo UI" panose="020B0604030504040204" pitchFamily="50" charset="-128"/>
                        </a:rPr>
                        <a:t>2</a:t>
                      </a:r>
                      <a:r>
                        <a:rPr kumimoji="1" lang="ja-JP" altLang="en-US" sz="1000" dirty="0">
                          <a:latin typeface="Meiryo UI" panose="020B0604030504040204" pitchFamily="50" charset="-128"/>
                          <a:ea typeface="Meiryo UI" panose="020B0604030504040204" pitchFamily="50" charset="-128"/>
                        </a:rPr>
                        <a:t>日以内</a:t>
                      </a:r>
                      <a:endParaRPr kumimoji="1" lang="en-US" altLang="ja-JP" sz="1000" dirty="0">
                        <a:latin typeface="Meiryo UI" panose="020B0604030504040204" pitchFamily="50" charset="-128"/>
                        <a:ea typeface="Meiryo UI" panose="020B0604030504040204" pitchFamily="50" charset="-128"/>
                      </a:endParaRPr>
                    </a:p>
                  </a:txBody>
                  <a:tcPr anchor="ctr">
                    <a:solidFill>
                      <a:srgbClr val="DAC1E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配偶者の出産に伴う入院・出産時の付添や手続きの代行等のために取得可能な休暇</a:t>
                      </a:r>
                      <a:endParaRPr kumimoji="1" lang="en-US" altLang="ja-JP" sz="1050" dirty="0">
                        <a:latin typeface="Meiryo UI" panose="020B0604030504040204" pitchFamily="50" charset="-128"/>
                        <a:ea typeface="Meiryo UI" panose="020B0604030504040204" pitchFamily="50" charset="-128"/>
                      </a:endParaRPr>
                    </a:p>
                  </a:txBody>
                  <a:tcPr anchor="ctr">
                    <a:solidFill>
                      <a:srgbClr val="DAC1ED"/>
                    </a:solidFill>
                  </a:tcPr>
                </a:tc>
                <a:extLst>
                  <a:ext uri="{0D108BD9-81ED-4DB2-BD59-A6C34878D82A}">
                    <a16:rowId xmlns:a16="http://schemas.microsoft.com/office/drawing/2014/main" val="1224002054"/>
                  </a:ext>
                </a:extLst>
              </a:tr>
              <a:tr h="395761">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nchor="ctr">
                    <a:solidFill>
                      <a:srgbClr val="DAC1ED"/>
                    </a:solidFill>
                  </a:tcPr>
                </a:tc>
                <a:tc>
                  <a:txBody>
                    <a:bodyPr/>
                    <a:lstStyle/>
                    <a:p>
                      <a:pPr algn="ct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solidFill>
                      <a:srgbClr val="DAC1ED"/>
                    </a:solidFill>
                  </a:tcPr>
                </a:tc>
                <a:tc>
                  <a:txBody>
                    <a:bodyPr/>
                    <a:lstStyle/>
                    <a:p>
                      <a:pPr algn="ct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solidFill>
                      <a:srgbClr val="DAC1ED"/>
                    </a:solidFill>
                  </a:tcPr>
                </a:tc>
                <a:tc>
                  <a:txBody>
                    <a:bodyPr/>
                    <a:lstStyle/>
                    <a:p>
                      <a:r>
                        <a:rPr kumimoji="1" lang="ja-JP" altLang="en-US" sz="1100" dirty="0">
                          <a:latin typeface="Meiryo UI" panose="020B0604030504040204" pitchFamily="50" charset="-128"/>
                          <a:ea typeface="Meiryo UI" panose="020B0604030504040204" pitchFamily="50" charset="-128"/>
                        </a:rPr>
                        <a:t>配偶者の育児参加休暇</a:t>
                      </a:r>
                    </a:p>
                  </a:txBody>
                  <a:tcPr anchor="ctr">
                    <a:solidFill>
                      <a:srgbClr val="DAC1ED"/>
                    </a:solidFill>
                  </a:tcPr>
                </a:tc>
                <a:tc>
                  <a:txBody>
                    <a:bodyPr/>
                    <a:lstStyle/>
                    <a:p>
                      <a:pPr algn="ctr"/>
                      <a:r>
                        <a:rPr kumimoji="1" lang="en-US" altLang="ja-JP" sz="1000" dirty="0">
                          <a:latin typeface="Meiryo UI" panose="020B0604030504040204" pitchFamily="50" charset="-128"/>
                          <a:ea typeface="Meiryo UI" panose="020B0604030504040204" pitchFamily="50" charset="-128"/>
                        </a:rPr>
                        <a:t>5</a:t>
                      </a:r>
                      <a:r>
                        <a:rPr kumimoji="1" lang="ja-JP" altLang="en-US" sz="1000" dirty="0">
                          <a:latin typeface="Meiryo UI" panose="020B0604030504040204" pitchFamily="50" charset="-128"/>
                          <a:ea typeface="Meiryo UI" panose="020B0604030504040204" pitchFamily="50" charset="-128"/>
                        </a:rPr>
                        <a:t>日以内</a:t>
                      </a:r>
                    </a:p>
                  </a:txBody>
                  <a:tcPr anchor="ctr">
                    <a:solidFill>
                      <a:srgbClr val="DAC1ED"/>
                    </a:solidFill>
                  </a:tcPr>
                </a:tc>
                <a:tc>
                  <a:txBody>
                    <a:bodyPr/>
                    <a:lstStyle/>
                    <a:p>
                      <a:r>
                        <a:rPr kumimoji="1" lang="ja-JP" altLang="en-US" sz="1050" dirty="0">
                          <a:latin typeface="Meiryo UI" panose="020B0604030504040204" pitchFamily="50" charset="-128"/>
                          <a:ea typeface="Meiryo UI" panose="020B0604030504040204" pitchFamily="50" charset="-128"/>
                        </a:rPr>
                        <a:t>配偶者が出産する場合であって、当該出産に係る子又は小学校就学の始期に達するまでの子を養育する場合に取得可能な休暇</a:t>
                      </a:r>
                    </a:p>
                  </a:txBody>
                  <a:tcPr anchor="ctr">
                    <a:solidFill>
                      <a:srgbClr val="DAC1ED"/>
                    </a:solidFill>
                  </a:tcPr>
                </a:tc>
                <a:extLst>
                  <a:ext uri="{0D108BD9-81ED-4DB2-BD59-A6C34878D82A}">
                    <a16:rowId xmlns:a16="http://schemas.microsoft.com/office/drawing/2014/main" val="1765333000"/>
                  </a:ext>
                </a:extLst>
              </a:tr>
              <a:tr h="323421">
                <a:tc>
                  <a:txBody>
                    <a:bodyPr/>
                    <a:lstStyle/>
                    <a:p>
                      <a:pPr algn="ct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solidFill>
                      <a:srgbClr val="D5E9C9"/>
                    </a:solidFill>
                  </a:tcPr>
                </a:tc>
                <a:tc>
                  <a:txBody>
                    <a:bodyPr/>
                    <a:lstStyle/>
                    <a:p>
                      <a:pPr algn="ct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solidFill>
                      <a:srgbClr val="D5E9C9"/>
                    </a:solidFill>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nchor="ctr">
                    <a:solidFill>
                      <a:srgbClr val="D5E9C9"/>
                    </a:solidFill>
                  </a:tcPr>
                </a:tc>
                <a:tc>
                  <a:txBody>
                    <a:bodyPr/>
                    <a:lstStyle/>
                    <a:p>
                      <a:r>
                        <a:rPr kumimoji="1" lang="ja-JP" altLang="en-US" sz="1100" dirty="0">
                          <a:latin typeface="Meiryo UI" panose="020B0604030504040204" pitchFamily="50" charset="-128"/>
                          <a:ea typeface="Meiryo UI" panose="020B0604030504040204" pitchFamily="50" charset="-128"/>
                        </a:rPr>
                        <a:t>育児休業</a:t>
                      </a:r>
                    </a:p>
                  </a:txBody>
                  <a:tcPr anchor="ctr">
                    <a:solidFill>
                      <a:srgbClr val="D5E9C9"/>
                    </a:solidFill>
                  </a:tcPr>
                </a:tc>
                <a:tc>
                  <a:txBody>
                    <a:bodyPr/>
                    <a:lstStyle/>
                    <a:p>
                      <a:pPr algn="ctr"/>
                      <a:r>
                        <a:rPr kumimoji="1" lang="ja-JP" altLang="en-US" sz="1000" dirty="0">
                          <a:latin typeface="Meiryo UI" panose="020B0604030504040204" pitchFamily="50" charset="-128"/>
                          <a:ea typeface="Meiryo UI" panose="020B0604030504040204" pitchFamily="50" charset="-128"/>
                        </a:rPr>
                        <a:t>子が満</a:t>
                      </a:r>
                      <a:r>
                        <a:rPr kumimoji="1" lang="en-US" altLang="ja-JP" sz="1000" dirty="0">
                          <a:latin typeface="Meiryo UI" panose="020B0604030504040204" pitchFamily="50" charset="-128"/>
                          <a:ea typeface="Meiryo UI" panose="020B0604030504040204" pitchFamily="50" charset="-128"/>
                        </a:rPr>
                        <a:t>3</a:t>
                      </a:r>
                      <a:r>
                        <a:rPr kumimoji="1" lang="ja-JP" altLang="en-US" sz="1000" dirty="0">
                          <a:latin typeface="Meiryo UI" panose="020B0604030504040204" pitchFamily="50" charset="-128"/>
                          <a:ea typeface="Meiryo UI" panose="020B0604030504040204" pitchFamily="50" charset="-128"/>
                        </a:rPr>
                        <a:t>歳になるまで</a:t>
                      </a:r>
                    </a:p>
                  </a:txBody>
                  <a:tcPr anchor="ctr">
                    <a:solidFill>
                      <a:srgbClr val="D5E9C9"/>
                    </a:solidFill>
                  </a:tcPr>
                </a:tc>
                <a:tc>
                  <a:txBody>
                    <a:bodyPr/>
                    <a:lstStyle/>
                    <a:p>
                      <a:r>
                        <a:rPr kumimoji="1" lang="en-US" altLang="ja-JP" sz="1050" dirty="0">
                          <a:latin typeface="Meiryo UI" panose="020B0604030504040204" pitchFamily="50" charset="-128"/>
                          <a:ea typeface="Meiryo UI" panose="020B0604030504040204" pitchFamily="50" charset="-128"/>
                        </a:rPr>
                        <a:t>3</a:t>
                      </a:r>
                      <a:r>
                        <a:rPr kumimoji="1" lang="ja-JP" altLang="en-US" sz="1050" dirty="0">
                          <a:latin typeface="Meiryo UI" panose="020B0604030504040204" pitchFamily="50" charset="-128"/>
                          <a:ea typeface="Meiryo UI" panose="020B0604030504040204" pitchFamily="50" charset="-128"/>
                        </a:rPr>
                        <a:t>歳未満の子を養育するための休業制度で両親が同時期に取得することも可能</a:t>
                      </a:r>
                    </a:p>
                  </a:txBody>
                  <a:tcPr anchor="ctr">
                    <a:solidFill>
                      <a:srgbClr val="D5E9C9"/>
                    </a:solidFill>
                  </a:tcPr>
                </a:tc>
                <a:extLst>
                  <a:ext uri="{0D108BD9-81ED-4DB2-BD59-A6C34878D82A}">
                    <a16:rowId xmlns:a16="http://schemas.microsoft.com/office/drawing/2014/main" val="2634757415"/>
                  </a:ext>
                </a:extLst>
              </a:tr>
              <a:tr h="167640">
                <a:tc>
                  <a:txBody>
                    <a:bodyPr/>
                    <a:lstStyle/>
                    <a:p>
                      <a:pPr algn="ctr"/>
                      <a:r>
                        <a:rPr kumimoji="1" lang="en-US" altLang="ja-JP" sz="1050" dirty="0">
                          <a:latin typeface="Meiryo UI" panose="020B0604030504040204" pitchFamily="50" charset="-128"/>
                          <a:ea typeface="Meiryo UI" panose="020B0604030504040204" pitchFamily="50" charset="-128"/>
                        </a:rPr>
                        <a:t>-</a:t>
                      </a:r>
                    </a:p>
                  </a:txBody>
                  <a:tcPr anchor="ctr">
                    <a:solidFill>
                      <a:srgbClr val="D5E9C9"/>
                    </a:solidFill>
                  </a:tcPr>
                </a:tc>
                <a:tc>
                  <a:txBody>
                    <a:bodyPr/>
                    <a:lstStyle/>
                    <a:p>
                      <a:pPr algn="ctr"/>
                      <a:r>
                        <a:rPr kumimoji="1" lang="en-US" altLang="ja-JP" sz="1050" dirty="0">
                          <a:latin typeface="Meiryo UI" panose="020B0604030504040204" pitchFamily="50" charset="-128"/>
                          <a:ea typeface="Meiryo UI" panose="020B0604030504040204" pitchFamily="50" charset="-128"/>
                        </a:rPr>
                        <a:t>-</a:t>
                      </a:r>
                    </a:p>
                  </a:txBody>
                  <a:tcPr anchor="ctr">
                    <a:solidFill>
                      <a:srgbClr val="D5E9C9"/>
                    </a:solidFill>
                  </a:tcPr>
                </a:tc>
                <a:tc>
                  <a:txBody>
                    <a:bodyPr/>
                    <a:lstStyle/>
                    <a:p>
                      <a:pPr algn="ct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nchor="ctr">
                    <a:solidFill>
                      <a:srgbClr val="D5E9C9"/>
                    </a:solidFill>
                  </a:tcPr>
                </a:tc>
                <a:tc>
                  <a:txBody>
                    <a:bodyPr/>
                    <a:lstStyle/>
                    <a:p>
                      <a:r>
                        <a:rPr kumimoji="1" lang="ja-JP" altLang="en-US" sz="1100" dirty="0">
                          <a:latin typeface="Meiryo UI" panose="020B0604030504040204" pitchFamily="50" charset="-128"/>
                          <a:ea typeface="Meiryo UI" panose="020B0604030504040204" pitchFamily="50" charset="-128"/>
                        </a:rPr>
                        <a:t>産後パパ育休 </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育児休業</a:t>
                      </a:r>
                      <a:r>
                        <a:rPr kumimoji="1" lang="en-US" altLang="ja-JP" sz="1100" dirty="0">
                          <a:latin typeface="Meiryo UI" panose="020B0604030504040204" pitchFamily="50" charset="-128"/>
                          <a:ea typeface="Meiryo UI" panose="020B0604030504040204" pitchFamily="50" charset="-128"/>
                        </a:rPr>
                        <a:t>)</a:t>
                      </a:r>
                    </a:p>
                  </a:txBody>
                  <a:tcPr anchor="ctr">
                    <a:solidFill>
                      <a:srgbClr val="D5E9C9"/>
                    </a:solidFill>
                  </a:tcPr>
                </a:tc>
                <a:tc>
                  <a:txBody>
                    <a:bodyPr/>
                    <a:lstStyle/>
                    <a:p>
                      <a:pPr algn="ctr"/>
                      <a:r>
                        <a:rPr kumimoji="1" lang="ja-JP" altLang="en-US" sz="800" dirty="0">
                          <a:latin typeface="Meiryo UI" panose="020B0604030504040204" pitchFamily="50" charset="-128"/>
                          <a:ea typeface="Meiryo UI" panose="020B0604030504040204" pitchFamily="50" charset="-128"/>
                        </a:rPr>
                        <a:t>出生日を含む</a:t>
                      </a:r>
                      <a:r>
                        <a:rPr kumimoji="1" lang="en-US" altLang="ja-JP" sz="800" dirty="0">
                          <a:latin typeface="Meiryo UI" panose="020B0604030504040204" pitchFamily="50" charset="-128"/>
                          <a:ea typeface="Meiryo UI" panose="020B0604030504040204" pitchFamily="50" charset="-128"/>
                        </a:rPr>
                        <a:t>57</a:t>
                      </a:r>
                      <a:r>
                        <a:rPr kumimoji="1" lang="ja-JP" altLang="en-US" sz="800" dirty="0">
                          <a:latin typeface="Meiryo UI" panose="020B0604030504040204" pitchFamily="50" charset="-128"/>
                          <a:ea typeface="Meiryo UI" panose="020B0604030504040204" pitchFamily="50" charset="-128"/>
                        </a:rPr>
                        <a:t>日以内</a:t>
                      </a:r>
                      <a:endParaRPr kumimoji="1" lang="en-US" altLang="ja-JP" sz="800" dirty="0">
                        <a:latin typeface="Meiryo UI" panose="020B0604030504040204" pitchFamily="50" charset="-128"/>
                        <a:ea typeface="Meiryo UI" panose="020B0604030504040204" pitchFamily="50" charset="-128"/>
                      </a:endParaRPr>
                    </a:p>
                  </a:txBody>
                  <a:tcPr anchor="ctr">
                    <a:solidFill>
                      <a:srgbClr val="D5E9C9"/>
                    </a:solidFill>
                  </a:tcPr>
                </a:tc>
                <a:tc>
                  <a:txBody>
                    <a:bodyPr/>
                    <a:lstStyle/>
                    <a:p>
                      <a:r>
                        <a:rPr kumimoji="1" lang="ja-JP" altLang="en-US" sz="1050" dirty="0">
                          <a:latin typeface="Meiryo UI" panose="020B0604030504040204" pitchFamily="50" charset="-128"/>
                          <a:ea typeface="Meiryo UI" panose="020B0604030504040204" pitchFamily="50" charset="-128"/>
                        </a:rPr>
                        <a:t>子を養育するための休業制度で、子の出生日から</a:t>
                      </a:r>
                      <a:r>
                        <a:rPr kumimoji="1" lang="en-US" altLang="ja-JP" sz="1050" dirty="0">
                          <a:latin typeface="Meiryo UI" panose="020B0604030504040204" pitchFamily="50" charset="-128"/>
                          <a:ea typeface="Meiryo UI" panose="020B0604030504040204" pitchFamily="50" charset="-128"/>
                        </a:rPr>
                        <a:t>57</a:t>
                      </a:r>
                      <a:r>
                        <a:rPr kumimoji="1" lang="ja-JP" altLang="en-US" sz="1050" dirty="0">
                          <a:latin typeface="Meiryo UI" panose="020B0604030504040204" pitchFamily="50" charset="-128"/>
                          <a:ea typeface="Meiryo UI" panose="020B0604030504040204" pitchFamily="50" charset="-128"/>
                        </a:rPr>
                        <a:t>日以内に断続的に２回まで取得可能</a:t>
                      </a:r>
                      <a:endParaRPr kumimoji="1" lang="en-US" altLang="ja-JP" sz="1050" dirty="0">
                        <a:latin typeface="Meiryo UI" panose="020B0604030504040204" pitchFamily="50" charset="-128"/>
                        <a:ea typeface="Meiryo UI" panose="020B0604030504040204" pitchFamily="50" charset="-128"/>
                      </a:endParaRPr>
                    </a:p>
                  </a:txBody>
                  <a:tcPr anchor="ctr">
                    <a:solidFill>
                      <a:srgbClr val="D5E9C9"/>
                    </a:solidFill>
                  </a:tcPr>
                </a:tc>
                <a:extLst>
                  <a:ext uri="{0D108BD9-81ED-4DB2-BD59-A6C34878D82A}">
                    <a16:rowId xmlns:a16="http://schemas.microsoft.com/office/drawing/2014/main" val="1621086401"/>
                  </a:ext>
                </a:extLst>
              </a:tr>
              <a:tr h="167640">
                <a:tc>
                  <a:txBody>
                    <a:bodyPr/>
                    <a:lstStyle/>
                    <a:p>
                      <a:pPr algn="ctr"/>
                      <a:r>
                        <a:rPr kumimoji="1" lang="en-US" altLang="ja-JP" sz="1050" dirty="0">
                          <a:latin typeface="Meiryo UI" panose="020B0604030504040204" pitchFamily="50" charset="-128"/>
                          <a:ea typeface="Meiryo UI" panose="020B0604030504040204" pitchFamily="50" charset="-128"/>
                        </a:rPr>
                        <a:t>-</a:t>
                      </a:r>
                    </a:p>
                  </a:txBody>
                  <a:tcPr anchor="ctr">
                    <a:solidFill>
                      <a:srgbClr val="D5E9C9"/>
                    </a:solidFill>
                  </a:tcPr>
                </a:tc>
                <a:tc>
                  <a:txBody>
                    <a:bodyPr/>
                    <a:lstStyle/>
                    <a:p>
                      <a:pPr algn="ctr"/>
                      <a:r>
                        <a:rPr kumimoji="1" lang="en-US" altLang="ja-JP" sz="1050" dirty="0">
                          <a:latin typeface="Meiryo UI" panose="020B0604030504040204" pitchFamily="50" charset="-128"/>
                          <a:ea typeface="Meiryo UI" panose="020B0604030504040204" pitchFamily="50" charset="-128"/>
                        </a:rPr>
                        <a:t>-</a:t>
                      </a:r>
                    </a:p>
                  </a:txBody>
                  <a:tcPr anchor="ctr">
                    <a:solidFill>
                      <a:srgbClr val="D5E9C9"/>
                    </a:solidFill>
                  </a:tcPr>
                </a:tc>
                <a:tc>
                  <a:txBody>
                    <a:bodyPr/>
                    <a:lstStyle/>
                    <a:p>
                      <a:pPr algn="ct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nchor="ctr">
                    <a:solidFill>
                      <a:srgbClr val="D5E9C9"/>
                    </a:solidFill>
                  </a:tcPr>
                </a:tc>
                <a:tc>
                  <a:txBody>
                    <a:bodyPr/>
                    <a:lstStyle/>
                    <a:p>
                      <a:r>
                        <a:rPr kumimoji="1" lang="ja-JP" altLang="en-US" sz="1100" dirty="0">
                          <a:latin typeface="Meiryo UI" panose="020B0604030504040204" pitchFamily="50" charset="-128"/>
                          <a:ea typeface="Meiryo UI" panose="020B0604030504040204" pitchFamily="50" charset="-128"/>
                        </a:rPr>
                        <a:t>育児短時間勤務</a:t>
                      </a:r>
                      <a:endParaRPr kumimoji="1" lang="en-US" altLang="ja-JP" sz="1100" dirty="0">
                        <a:latin typeface="Meiryo UI" panose="020B0604030504040204" pitchFamily="50" charset="-128"/>
                        <a:ea typeface="Meiryo UI" panose="020B0604030504040204" pitchFamily="50" charset="-128"/>
                      </a:endParaRPr>
                    </a:p>
                  </a:txBody>
                  <a:tcPr anchor="ctr">
                    <a:solidFill>
                      <a:srgbClr val="D5E9C9"/>
                    </a:solidFill>
                  </a:tcPr>
                </a:tc>
                <a:tc>
                  <a:txBody>
                    <a:bodyPr/>
                    <a:lstStyle/>
                    <a:p>
                      <a:pPr algn="ctr"/>
                      <a:r>
                        <a:rPr kumimoji="1" lang="ja-JP" altLang="en-US" sz="800" dirty="0">
                          <a:latin typeface="Meiryo UI" panose="020B0604030504040204" pitchFamily="50" charset="-128"/>
                          <a:ea typeface="Meiryo UI" panose="020B0604030504040204" pitchFamily="50" charset="-128"/>
                        </a:rPr>
                        <a:t>小学校就学の</a:t>
                      </a:r>
                      <a:endParaRPr kumimoji="1" lang="en-US" altLang="ja-JP" sz="800" dirty="0">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始期に達するまで</a:t>
                      </a:r>
                      <a:endParaRPr kumimoji="1" lang="en-US" altLang="ja-JP" sz="800" dirty="0">
                        <a:latin typeface="Meiryo UI" panose="020B0604030504040204" pitchFamily="50" charset="-128"/>
                        <a:ea typeface="Meiryo UI" panose="020B0604030504040204" pitchFamily="50" charset="-128"/>
                      </a:endParaRPr>
                    </a:p>
                  </a:txBody>
                  <a:tcPr anchor="ctr">
                    <a:solidFill>
                      <a:srgbClr val="D5E9C9"/>
                    </a:solidFill>
                  </a:tcPr>
                </a:tc>
                <a:tc>
                  <a:txBody>
                    <a:bodyPr/>
                    <a:lstStyle/>
                    <a:p>
                      <a:r>
                        <a:rPr kumimoji="1" lang="ja-JP" altLang="en-US" sz="1050" dirty="0">
                          <a:latin typeface="Meiryo UI" panose="020B0604030504040204" pitchFamily="50" charset="-128"/>
                          <a:ea typeface="Meiryo UI" panose="020B0604030504040204" pitchFamily="50" charset="-128"/>
                        </a:rPr>
                        <a:t>未就学児を養育するため、通常より短い勤務時間（週</a:t>
                      </a:r>
                      <a:r>
                        <a:rPr kumimoji="1" lang="en-US" altLang="ja-JP" sz="1050" dirty="0">
                          <a:latin typeface="Meiryo UI" panose="020B0604030504040204" pitchFamily="50" charset="-128"/>
                          <a:ea typeface="Meiryo UI" panose="020B0604030504040204" pitchFamily="50" charset="-128"/>
                        </a:rPr>
                        <a:t>19</a:t>
                      </a:r>
                      <a:r>
                        <a:rPr kumimoji="1" lang="ja-JP" altLang="en-US" sz="1050" dirty="0">
                          <a:latin typeface="Meiryo UI" panose="020B0604030504040204" pitchFamily="50" charset="-128"/>
                          <a:ea typeface="Meiryo UI" panose="020B0604030504040204" pitchFamily="50" charset="-128"/>
                        </a:rPr>
                        <a:t>時間</a:t>
                      </a:r>
                      <a:r>
                        <a:rPr kumimoji="1" lang="en-US" altLang="ja-JP" sz="1050" dirty="0">
                          <a:latin typeface="Meiryo UI" panose="020B0604030504040204" pitchFamily="50" charset="-128"/>
                          <a:ea typeface="Meiryo UI" panose="020B0604030504040204" pitchFamily="50" charset="-128"/>
                        </a:rPr>
                        <a:t>25</a:t>
                      </a:r>
                      <a:r>
                        <a:rPr kumimoji="1" lang="ja-JP" altLang="en-US" sz="1050" dirty="0">
                          <a:latin typeface="Meiryo UI" panose="020B0604030504040204" pitchFamily="50" charset="-128"/>
                          <a:ea typeface="Meiryo UI" panose="020B0604030504040204" pitchFamily="50" charset="-128"/>
                        </a:rPr>
                        <a:t>分等）勤務できる制度</a:t>
                      </a:r>
                      <a:endParaRPr kumimoji="1" lang="en-US" altLang="ja-JP" sz="1050" dirty="0">
                        <a:latin typeface="Meiryo UI" panose="020B0604030504040204" pitchFamily="50" charset="-128"/>
                        <a:ea typeface="Meiryo UI" panose="020B0604030504040204" pitchFamily="50" charset="-128"/>
                      </a:endParaRPr>
                    </a:p>
                  </a:txBody>
                  <a:tcPr anchor="ctr">
                    <a:solidFill>
                      <a:srgbClr val="D5E9C9"/>
                    </a:solidFill>
                  </a:tcPr>
                </a:tc>
                <a:extLst>
                  <a:ext uri="{0D108BD9-81ED-4DB2-BD59-A6C34878D82A}">
                    <a16:rowId xmlns:a16="http://schemas.microsoft.com/office/drawing/2014/main" val="4128278531"/>
                  </a:ext>
                </a:extLst>
              </a:tr>
              <a:tr h="409811">
                <a:tc>
                  <a:txBody>
                    <a:bodyPr/>
                    <a:lstStyle/>
                    <a:p>
                      <a:pPr algn="ctr"/>
                      <a:r>
                        <a:rPr kumimoji="1" lang="en-US" altLang="ja-JP" sz="1050" dirty="0">
                          <a:latin typeface="Meiryo UI" panose="020B0604030504040204" pitchFamily="50" charset="-128"/>
                          <a:ea typeface="Meiryo UI" panose="020B0604030504040204" pitchFamily="50" charset="-128"/>
                        </a:rPr>
                        <a:t>-</a:t>
                      </a:r>
                    </a:p>
                  </a:txBody>
                  <a:tcPr anchor="ctr">
                    <a:solidFill>
                      <a:srgbClr val="D5E9C9"/>
                    </a:solidFill>
                  </a:tcPr>
                </a:tc>
                <a:tc>
                  <a:txBody>
                    <a:bodyPr/>
                    <a:lstStyle/>
                    <a:p>
                      <a:pPr algn="ctr"/>
                      <a:r>
                        <a:rPr kumimoji="1" lang="en-US" altLang="ja-JP" sz="1050" dirty="0">
                          <a:latin typeface="Meiryo UI" panose="020B0604030504040204" pitchFamily="50" charset="-128"/>
                          <a:ea typeface="Meiryo UI" panose="020B0604030504040204" pitchFamily="50" charset="-128"/>
                        </a:rPr>
                        <a:t>-</a:t>
                      </a:r>
                    </a:p>
                  </a:txBody>
                  <a:tcPr anchor="ctr">
                    <a:solidFill>
                      <a:srgbClr val="D5E9C9"/>
                    </a:solidFill>
                  </a:tcPr>
                </a:tc>
                <a:tc>
                  <a:txBody>
                    <a:bodyPr/>
                    <a:lstStyle/>
                    <a:p>
                      <a:pPr algn="ct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nchor="ctr">
                    <a:solidFill>
                      <a:srgbClr val="D5E9C9"/>
                    </a:solidFill>
                  </a:tcPr>
                </a:tc>
                <a:tc>
                  <a:txBody>
                    <a:bodyPr/>
                    <a:lstStyle/>
                    <a:p>
                      <a:r>
                        <a:rPr kumimoji="1" lang="ja-JP" altLang="en-US" sz="900" dirty="0">
                          <a:latin typeface="Meiryo UI" panose="020B0604030504040204" pitchFamily="50" charset="-128"/>
                          <a:ea typeface="Meiryo UI" panose="020B0604030504040204" pitchFamily="50" charset="-128"/>
                        </a:rPr>
                        <a:t>育児部分休業・子育て部分休暇</a:t>
                      </a:r>
                      <a:endParaRPr kumimoji="1" lang="en-US" altLang="ja-JP" sz="900" dirty="0">
                        <a:latin typeface="Meiryo UI" panose="020B0604030504040204" pitchFamily="50" charset="-128"/>
                        <a:ea typeface="Meiryo UI" panose="020B0604030504040204" pitchFamily="50" charset="-128"/>
                      </a:endParaRPr>
                    </a:p>
                  </a:txBody>
                  <a:tcPr anchor="ctr">
                    <a:solidFill>
                      <a:srgbClr val="D5E9C9"/>
                    </a:solidFill>
                  </a:tcPr>
                </a:tc>
                <a:tc>
                  <a:txBody>
                    <a:bodyPr/>
                    <a:lstStyle/>
                    <a:p>
                      <a:pPr algn="ctr"/>
                      <a:r>
                        <a:rPr kumimoji="1" lang="ja-JP" altLang="en-US" sz="1000" dirty="0">
                          <a:latin typeface="Meiryo UI" panose="020B0604030504040204" pitchFamily="50" charset="-128"/>
                          <a:ea typeface="Meiryo UI" panose="020B0604030504040204" pitchFamily="50" charset="-128"/>
                        </a:rPr>
                        <a:t>小学校６年生まで</a:t>
                      </a:r>
                      <a:endParaRPr kumimoji="1" lang="en-US" altLang="ja-JP" sz="1000" dirty="0">
                        <a:latin typeface="Meiryo UI" panose="020B0604030504040204" pitchFamily="50" charset="-128"/>
                        <a:ea typeface="Meiryo UI" panose="020B0604030504040204" pitchFamily="50" charset="-128"/>
                      </a:endParaRPr>
                    </a:p>
                  </a:txBody>
                  <a:tcPr anchor="ctr">
                    <a:solidFill>
                      <a:srgbClr val="D5E9C9"/>
                    </a:solidFill>
                  </a:tcPr>
                </a:tc>
                <a:tc>
                  <a:txBody>
                    <a:bodyPr/>
                    <a:lstStyle/>
                    <a:p>
                      <a:r>
                        <a:rPr kumimoji="1" lang="ja-JP" altLang="en-US" sz="1050" dirty="0">
                          <a:latin typeface="Meiryo UI" panose="020B0604030504040204" pitchFamily="50" charset="-128"/>
                          <a:ea typeface="Meiryo UI" panose="020B0604030504040204" pitchFamily="50" charset="-128"/>
                        </a:rPr>
                        <a:t>養護施設等への送迎等、小学校６年生までの子を養育するため</a:t>
                      </a:r>
                      <a:r>
                        <a:rPr kumimoji="1" lang="en-US" altLang="ja-JP" sz="1050" dirty="0">
                          <a:latin typeface="Meiryo UI" panose="020B0604030504040204" pitchFamily="50" charset="-128"/>
                          <a:ea typeface="Meiryo UI" panose="020B0604030504040204" pitchFamily="50" charset="-128"/>
                        </a:rPr>
                        <a:t>1</a:t>
                      </a:r>
                      <a:r>
                        <a:rPr kumimoji="1" lang="ja-JP" altLang="en-US" sz="1050" dirty="0">
                          <a:latin typeface="Meiryo UI" panose="020B0604030504040204" pitchFamily="50" charset="-128"/>
                          <a:ea typeface="Meiryo UI" panose="020B0604030504040204" pitchFamily="50" charset="-128"/>
                        </a:rPr>
                        <a:t>日</a:t>
                      </a:r>
                      <a:r>
                        <a:rPr kumimoji="1" lang="en-US" altLang="ja-JP" sz="1050" dirty="0">
                          <a:latin typeface="Meiryo UI" panose="020B0604030504040204" pitchFamily="50" charset="-128"/>
                          <a:ea typeface="Meiryo UI" panose="020B0604030504040204" pitchFamily="50" charset="-128"/>
                        </a:rPr>
                        <a:t>2</a:t>
                      </a:r>
                      <a:r>
                        <a:rPr kumimoji="1" lang="ja-JP" altLang="en-US" sz="1050" dirty="0">
                          <a:latin typeface="Meiryo UI" panose="020B0604030504040204" pitchFamily="50" charset="-128"/>
                          <a:ea typeface="Meiryo UI" panose="020B0604030504040204" pitchFamily="50" charset="-128"/>
                        </a:rPr>
                        <a:t>時間</a:t>
                      </a:r>
                      <a:r>
                        <a:rPr kumimoji="1" lang="ja-JP" altLang="en-US" sz="1050" dirty="0">
                          <a:solidFill>
                            <a:schemeClr val="tx1"/>
                          </a:solidFill>
                          <a:latin typeface="Meiryo UI" panose="020B0604030504040204" pitchFamily="50" charset="-128"/>
                          <a:ea typeface="Meiryo UI" panose="020B0604030504040204" pitchFamily="50" charset="-128"/>
                        </a:rPr>
                        <a:t>又は１年につき</a:t>
                      </a:r>
                      <a:r>
                        <a:rPr kumimoji="1" lang="en-US" altLang="ja-JP" sz="1050" dirty="0">
                          <a:solidFill>
                            <a:schemeClr val="tx1"/>
                          </a:solidFill>
                          <a:latin typeface="Meiryo UI" panose="020B0604030504040204" pitchFamily="50" charset="-128"/>
                          <a:ea typeface="Meiryo UI" panose="020B0604030504040204" pitchFamily="50" charset="-128"/>
                        </a:rPr>
                        <a:t>10</a:t>
                      </a:r>
                      <a:r>
                        <a:rPr kumimoji="1" lang="ja-JP" altLang="en-US" sz="1050" dirty="0">
                          <a:solidFill>
                            <a:schemeClr val="tx1"/>
                          </a:solidFill>
                          <a:latin typeface="Meiryo UI" panose="020B0604030504040204" pitchFamily="50" charset="-128"/>
                          <a:ea typeface="Meiryo UI" panose="020B0604030504040204" pitchFamily="50" charset="-128"/>
                        </a:rPr>
                        <a:t>日を超えない範囲内（</a:t>
                      </a:r>
                      <a:r>
                        <a:rPr kumimoji="1" lang="en-US" altLang="ja-JP" sz="1050" dirty="0">
                          <a:solidFill>
                            <a:schemeClr val="tx1"/>
                          </a:solidFill>
                          <a:latin typeface="Meiryo UI" panose="020B0604030504040204" pitchFamily="50" charset="-128"/>
                          <a:ea typeface="Meiryo UI" panose="020B0604030504040204" pitchFamily="50" charset="-128"/>
                        </a:rPr>
                        <a:t>77</a:t>
                      </a:r>
                      <a:r>
                        <a:rPr kumimoji="1" lang="ja-JP" altLang="en-US" sz="1050" dirty="0">
                          <a:solidFill>
                            <a:schemeClr val="tx1"/>
                          </a:solidFill>
                          <a:latin typeface="Meiryo UI" panose="020B0604030504040204" pitchFamily="50" charset="-128"/>
                          <a:ea typeface="Meiryo UI" panose="020B0604030504040204" pitchFamily="50" charset="-128"/>
                        </a:rPr>
                        <a:t>時間</a:t>
                      </a:r>
                      <a:r>
                        <a:rPr kumimoji="1" lang="en-US" altLang="ja-JP" sz="1050" dirty="0">
                          <a:solidFill>
                            <a:schemeClr val="tx1"/>
                          </a:solidFill>
                          <a:latin typeface="Meiryo UI" panose="020B0604030504040204" pitchFamily="50" charset="-128"/>
                          <a:ea typeface="Meiryo UI" panose="020B0604030504040204" pitchFamily="50" charset="-128"/>
                        </a:rPr>
                        <a:t>30</a:t>
                      </a:r>
                      <a:r>
                        <a:rPr kumimoji="1" lang="ja-JP" altLang="en-US" sz="1050" dirty="0">
                          <a:solidFill>
                            <a:schemeClr val="tx1"/>
                          </a:solidFill>
                          <a:latin typeface="Meiryo UI" panose="020B0604030504040204" pitchFamily="50" charset="-128"/>
                          <a:ea typeface="Meiryo UI" panose="020B0604030504040204" pitchFamily="50" charset="-128"/>
                        </a:rPr>
                        <a:t>分）</a:t>
                      </a:r>
                      <a:r>
                        <a:rPr kumimoji="1" lang="ja-JP" altLang="en-US" sz="1050" dirty="0">
                          <a:latin typeface="Meiryo UI" panose="020B0604030504040204" pitchFamily="50" charset="-128"/>
                          <a:ea typeface="Meiryo UI" panose="020B0604030504040204" pitchFamily="50" charset="-128"/>
                        </a:rPr>
                        <a:t>まで休業できる制度</a:t>
                      </a:r>
                      <a:endParaRPr kumimoji="1" lang="en-US" altLang="ja-JP" sz="1050" dirty="0">
                        <a:latin typeface="Meiryo UI" panose="020B0604030504040204" pitchFamily="50" charset="-128"/>
                        <a:ea typeface="Meiryo UI" panose="020B0604030504040204" pitchFamily="50" charset="-128"/>
                      </a:endParaRPr>
                    </a:p>
                  </a:txBody>
                  <a:tcPr anchor="ctr">
                    <a:solidFill>
                      <a:srgbClr val="D5E9C9"/>
                    </a:solidFill>
                  </a:tcPr>
                </a:tc>
                <a:extLst>
                  <a:ext uri="{0D108BD9-81ED-4DB2-BD59-A6C34878D82A}">
                    <a16:rowId xmlns:a16="http://schemas.microsoft.com/office/drawing/2014/main" val="3366801751"/>
                  </a:ext>
                </a:extLst>
              </a:tr>
              <a:tr h="323421">
                <a:tc>
                  <a:txBody>
                    <a:bodyPr/>
                    <a:lstStyle/>
                    <a:p>
                      <a:pPr algn="ctr"/>
                      <a:r>
                        <a:rPr kumimoji="1" lang="en-US" altLang="ja-JP" sz="1050" dirty="0">
                          <a:latin typeface="Meiryo UI" panose="020B0604030504040204" pitchFamily="50" charset="-128"/>
                          <a:ea typeface="Meiryo UI" panose="020B0604030504040204" pitchFamily="50" charset="-128"/>
                        </a:rPr>
                        <a:t>-</a:t>
                      </a:r>
                    </a:p>
                  </a:txBody>
                  <a:tcPr anchor="ctr">
                    <a:solidFill>
                      <a:schemeClr val="accent1">
                        <a:lumMod val="40000"/>
                        <a:lumOff val="60000"/>
                      </a:schemeClr>
                    </a:solidFill>
                  </a:tcPr>
                </a:tc>
                <a:tc>
                  <a:txBody>
                    <a:bodyPr/>
                    <a:lstStyle/>
                    <a:p>
                      <a:pPr algn="ctr"/>
                      <a:r>
                        <a:rPr kumimoji="1" lang="en-US" altLang="ja-JP" sz="1050" dirty="0">
                          <a:latin typeface="Meiryo UI" panose="020B0604030504040204" pitchFamily="50" charset="-128"/>
                          <a:ea typeface="Meiryo UI" panose="020B0604030504040204" pitchFamily="50" charset="-128"/>
                        </a:rPr>
                        <a:t>-</a:t>
                      </a:r>
                    </a:p>
                  </a:txBody>
                  <a:tcPr anchor="ctr">
                    <a:solidFill>
                      <a:schemeClr val="accent1">
                        <a:lumMod val="40000"/>
                        <a:lumOff val="60000"/>
                      </a:schemeClr>
                    </a:solidFill>
                  </a:tcPr>
                </a:tc>
                <a:tc>
                  <a:txBody>
                    <a:bodyPr/>
                    <a:lstStyle/>
                    <a:p>
                      <a:pPr algn="ctr"/>
                      <a:r>
                        <a:rPr kumimoji="1" lang="en-US" altLang="ja-JP" sz="1050" dirty="0">
                          <a:latin typeface="Meiryo UI" panose="020B0604030504040204" pitchFamily="50" charset="-128"/>
                          <a:ea typeface="Meiryo UI" panose="020B0604030504040204" pitchFamily="50" charset="-128"/>
                        </a:rPr>
                        <a:t>-</a:t>
                      </a:r>
                    </a:p>
                  </a:txBody>
                  <a:tcPr anchor="ctr">
                    <a:solidFill>
                      <a:schemeClr val="accent1">
                        <a:lumMod val="40000"/>
                        <a:lumOff val="60000"/>
                      </a:schemeClr>
                    </a:solidFill>
                  </a:tcPr>
                </a:tc>
                <a:tc>
                  <a:txBody>
                    <a:bodyPr/>
                    <a:lstStyle/>
                    <a:p>
                      <a:r>
                        <a:rPr kumimoji="1" lang="ja-JP" altLang="en-US" sz="1100" dirty="0">
                          <a:latin typeface="Meiryo UI" panose="020B0604030504040204" pitchFamily="50" charset="-128"/>
                          <a:ea typeface="Meiryo UI" panose="020B0604030504040204" pitchFamily="50" charset="-128"/>
                        </a:rPr>
                        <a:t>早出遅出勤務</a:t>
                      </a:r>
                      <a:endParaRPr kumimoji="1" lang="en-US" altLang="ja-JP" sz="1100" dirty="0">
                        <a:latin typeface="Meiryo UI" panose="020B0604030504040204" pitchFamily="50" charset="-128"/>
                        <a:ea typeface="Meiryo UI" panose="020B0604030504040204" pitchFamily="50" charset="-128"/>
                      </a:endParaRPr>
                    </a:p>
                  </a:txBody>
                  <a:tcPr anchor="ctr">
                    <a:solidFill>
                      <a:schemeClr val="accent1">
                        <a:lumMod val="40000"/>
                        <a:lumOff val="60000"/>
                      </a:schemeClr>
                    </a:solidFill>
                  </a:tcPr>
                </a:tc>
                <a:tc>
                  <a:txBody>
                    <a:bodyPr/>
                    <a:lstStyle/>
                    <a:p>
                      <a:pPr algn="ctr"/>
                      <a:r>
                        <a:rPr kumimoji="1" lang="ja-JP" altLang="en-US" sz="1000" dirty="0">
                          <a:latin typeface="Meiryo UI" panose="020B0604030504040204" pitchFamily="50" charset="-128"/>
                          <a:ea typeface="Meiryo UI" panose="020B0604030504040204" pitchFamily="50" charset="-128"/>
                        </a:rPr>
                        <a:t>対象となる子による</a:t>
                      </a:r>
                      <a:endParaRPr kumimoji="1" lang="en-US" altLang="ja-JP" sz="1000" dirty="0">
                        <a:latin typeface="Meiryo UI" panose="020B0604030504040204" pitchFamily="50" charset="-128"/>
                        <a:ea typeface="Meiryo UI" panose="020B0604030504040204" pitchFamily="50" charset="-128"/>
                      </a:endParaRPr>
                    </a:p>
                  </a:txBody>
                  <a:tcPr anchor="ctr">
                    <a:solidFill>
                      <a:schemeClr val="accent1">
                        <a:lumMod val="40000"/>
                        <a:lumOff val="60000"/>
                      </a:schemeClr>
                    </a:solidFill>
                  </a:tcPr>
                </a:tc>
                <a:tc>
                  <a:txBody>
                    <a:bodyPr/>
                    <a:lstStyle/>
                    <a:p>
                      <a:r>
                        <a:rPr kumimoji="1" lang="en-US" altLang="ja-JP" sz="1050" dirty="0">
                          <a:latin typeface="Meiryo UI" panose="020B0604030504040204" pitchFamily="50" charset="-128"/>
                          <a:ea typeface="Meiryo UI" panose="020B0604030504040204" pitchFamily="50" charset="-128"/>
                        </a:rPr>
                        <a:t>1</a:t>
                      </a:r>
                      <a:r>
                        <a:rPr kumimoji="1" lang="ja-JP" altLang="en-US" sz="1050" dirty="0">
                          <a:latin typeface="Meiryo UI" panose="020B0604030504040204" pitchFamily="50" charset="-128"/>
                          <a:ea typeface="Meiryo UI" panose="020B0604030504040204" pitchFamily="50" charset="-128"/>
                        </a:rPr>
                        <a:t>日の勤務時間は</a:t>
                      </a:r>
                      <a:r>
                        <a:rPr kumimoji="1" lang="en-US" altLang="ja-JP" sz="1050" dirty="0">
                          <a:latin typeface="Meiryo UI" panose="020B0604030504040204" pitchFamily="50" charset="-128"/>
                          <a:ea typeface="Meiryo UI" panose="020B0604030504040204" pitchFamily="50" charset="-128"/>
                        </a:rPr>
                        <a:t>7</a:t>
                      </a:r>
                      <a:r>
                        <a:rPr kumimoji="1" lang="ja-JP" altLang="en-US" sz="1050" dirty="0">
                          <a:latin typeface="Meiryo UI" panose="020B0604030504040204" pitchFamily="50" charset="-128"/>
                          <a:ea typeface="Meiryo UI" panose="020B0604030504040204" pitchFamily="50" charset="-128"/>
                        </a:rPr>
                        <a:t>時間</a:t>
                      </a:r>
                      <a:r>
                        <a:rPr kumimoji="1" lang="en-US" altLang="ja-JP" sz="1050" dirty="0">
                          <a:latin typeface="Meiryo UI" panose="020B0604030504040204" pitchFamily="50" charset="-128"/>
                          <a:ea typeface="Meiryo UI" panose="020B0604030504040204" pitchFamily="50" charset="-128"/>
                        </a:rPr>
                        <a:t>45</a:t>
                      </a:r>
                      <a:r>
                        <a:rPr kumimoji="1" lang="ja-JP" altLang="en-US" sz="1050" dirty="0">
                          <a:latin typeface="Meiryo UI" panose="020B0604030504040204" pitchFamily="50" charset="-128"/>
                          <a:ea typeface="Meiryo UI" panose="020B0604030504040204" pitchFamily="50" charset="-128"/>
                        </a:rPr>
                        <a:t>分のままで始業時間を早くしたり遅くしたりできる制度</a:t>
                      </a:r>
                      <a:endParaRPr kumimoji="1" lang="en-US" altLang="ja-JP" sz="1050" dirty="0">
                        <a:latin typeface="Meiryo UI" panose="020B0604030504040204" pitchFamily="50" charset="-128"/>
                        <a:ea typeface="Meiryo UI" panose="020B0604030504040204" pitchFamily="50" charset="-128"/>
                      </a:endParaRPr>
                    </a:p>
                  </a:txBody>
                  <a:tcPr anchor="ctr">
                    <a:solidFill>
                      <a:schemeClr val="accent1">
                        <a:lumMod val="40000"/>
                        <a:lumOff val="60000"/>
                      </a:schemeClr>
                    </a:solidFill>
                  </a:tcPr>
                </a:tc>
                <a:extLst>
                  <a:ext uri="{0D108BD9-81ED-4DB2-BD59-A6C34878D82A}">
                    <a16:rowId xmlns:a16="http://schemas.microsoft.com/office/drawing/2014/main" val="3473987828"/>
                  </a:ext>
                </a:extLst>
              </a:tr>
            </a:tbl>
          </a:graphicData>
        </a:graphic>
      </p:graphicFrame>
      <p:sp>
        <p:nvSpPr>
          <p:cNvPr id="2" name="スライド番号プレースホルダー 1"/>
          <p:cNvSpPr>
            <a:spLocks noGrp="1"/>
          </p:cNvSpPr>
          <p:nvPr>
            <p:ph type="sldNum" sz="quarter" idx="12"/>
          </p:nvPr>
        </p:nvSpPr>
        <p:spPr>
          <a:xfrm>
            <a:off x="7643593" y="6566586"/>
            <a:ext cx="2228850" cy="365125"/>
          </a:xfrm>
        </p:spPr>
        <p:txBody>
          <a:bodyPr/>
          <a:lstStyle/>
          <a:p>
            <a:fld id="{C425E45F-7766-4A39-A607-8DA631FA0E04}" type="slidenum">
              <a:rPr kumimoji="1" lang="ja-JP" altLang="en-US" smtClean="0"/>
              <a:t>3</a:t>
            </a:fld>
            <a:endParaRPr kumimoji="1" lang="ja-JP" altLang="en-US" dirty="0"/>
          </a:p>
        </p:txBody>
      </p:sp>
    </p:spTree>
    <p:extLst>
      <p:ext uri="{BB962C8B-B14F-4D97-AF65-F5344CB8AC3E}">
        <p14:creationId xmlns:p14="http://schemas.microsoft.com/office/powerpoint/2010/main" val="3689739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noChangeAspect="1"/>
          </p:cNvGraphicFramePr>
          <p:nvPr>
            <p:extLst>
              <p:ext uri="{D42A27DB-BD31-4B8C-83A1-F6EECF244321}">
                <p14:modId xmlns:p14="http://schemas.microsoft.com/office/powerpoint/2010/main" val="3084531730"/>
              </p:ext>
            </p:extLst>
          </p:nvPr>
        </p:nvGraphicFramePr>
        <p:xfrm>
          <a:off x="762348" y="1125077"/>
          <a:ext cx="6042547" cy="4799958"/>
        </p:xfrm>
        <a:graphic>
          <a:graphicData uri="http://schemas.openxmlformats.org/drawingml/2006/table">
            <a:tbl>
              <a:tblPr firstRow="1" bandRow="1">
                <a:tableStyleId>{C4B1156A-380E-4F78-BDF5-A606A8083BF9}</a:tableStyleId>
              </a:tblPr>
              <a:tblGrid>
                <a:gridCol w="863221">
                  <a:extLst>
                    <a:ext uri="{9D8B030D-6E8A-4147-A177-3AD203B41FA5}">
                      <a16:colId xmlns:a16="http://schemas.microsoft.com/office/drawing/2014/main" val="1907312292"/>
                    </a:ext>
                  </a:extLst>
                </a:gridCol>
                <a:gridCol w="863221">
                  <a:extLst>
                    <a:ext uri="{9D8B030D-6E8A-4147-A177-3AD203B41FA5}">
                      <a16:colId xmlns:a16="http://schemas.microsoft.com/office/drawing/2014/main" val="1303734522"/>
                    </a:ext>
                  </a:extLst>
                </a:gridCol>
                <a:gridCol w="863221">
                  <a:extLst>
                    <a:ext uri="{9D8B030D-6E8A-4147-A177-3AD203B41FA5}">
                      <a16:colId xmlns:a16="http://schemas.microsoft.com/office/drawing/2014/main" val="292757460"/>
                    </a:ext>
                  </a:extLst>
                </a:gridCol>
                <a:gridCol w="863221">
                  <a:extLst>
                    <a:ext uri="{9D8B030D-6E8A-4147-A177-3AD203B41FA5}">
                      <a16:colId xmlns:a16="http://schemas.microsoft.com/office/drawing/2014/main" val="2711547409"/>
                    </a:ext>
                  </a:extLst>
                </a:gridCol>
                <a:gridCol w="863221">
                  <a:extLst>
                    <a:ext uri="{9D8B030D-6E8A-4147-A177-3AD203B41FA5}">
                      <a16:colId xmlns:a16="http://schemas.microsoft.com/office/drawing/2014/main" val="2227300523"/>
                    </a:ext>
                  </a:extLst>
                </a:gridCol>
                <a:gridCol w="863221">
                  <a:extLst>
                    <a:ext uri="{9D8B030D-6E8A-4147-A177-3AD203B41FA5}">
                      <a16:colId xmlns:a16="http://schemas.microsoft.com/office/drawing/2014/main" val="3154693858"/>
                    </a:ext>
                  </a:extLst>
                </a:gridCol>
                <a:gridCol w="863221">
                  <a:extLst>
                    <a:ext uri="{9D8B030D-6E8A-4147-A177-3AD203B41FA5}">
                      <a16:colId xmlns:a16="http://schemas.microsoft.com/office/drawing/2014/main" val="816344473"/>
                    </a:ext>
                  </a:extLst>
                </a:gridCol>
              </a:tblGrid>
              <a:tr h="793613">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lnB w="12700" cap="flat" cmpd="sng" algn="ctr">
                      <a:solidFill>
                        <a:srgbClr val="FFC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marL="0" lvl="0" indent="0" algn="ctr">
                        <a:buNone/>
                      </a:pPr>
                      <a:r>
                        <a:rPr kumimoji="1" lang="ja-JP" altLang="en-US" sz="1200" b="0" dirty="0">
                          <a:solidFill>
                            <a:schemeClr val="tx1"/>
                          </a:solidFill>
                          <a:latin typeface="Meiryo UI"/>
                          <a:ea typeface="Meiryo UI"/>
                        </a:rPr>
                        <a:t>育児</a:t>
                      </a:r>
                      <a:endParaRPr kumimoji="1" lang="en-US" altLang="ja-JP" sz="1200" b="0" dirty="0">
                        <a:solidFill>
                          <a:schemeClr val="tx1"/>
                        </a:solidFill>
                        <a:latin typeface="Meiryo UI"/>
                        <a:ea typeface="Meiryo UI"/>
                      </a:endParaRPr>
                    </a:p>
                    <a:p>
                      <a:pPr marL="0" lvl="0" indent="0" algn="ctr">
                        <a:buNone/>
                      </a:pPr>
                      <a:r>
                        <a:rPr kumimoji="1" lang="ja-JP" altLang="en-US" sz="1200" b="0" dirty="0">
                          <a:solidFill>
                            <a:schemeClr val="tx1"/>
                          </a:solidFill>
                          <a:latin typeface="Meiryo UI"/>
                          <a:ea typeface="Meiryo UI"/>
                        </a:rPr>
                        <a:t>短時間</a:t>
                      </a:r>
                      <a:endParaRPr kumimoji="1" lang="en-US" altLang="ja-JP" sz="1200" b="0" dirty="0">
                        <a:solidFill>
                          <a:schemeClr val="tx1"/>
                        </a:solidFill>
                        <a:latin typeface="Meiryo UI"/>
                        <a:ea typeface="Meiryo UI"/>
                      </a:endParaRPr>
                    </a:p>
                    <a:p>
                      <a:pPr lvl="0" algn="ctr"/>
                      <a:r>
                        <a:rPr kumimoji="1" lang="ja-JP" altLang="en-US" sz="1200" b="0" dirty="0">
                          <a:solidFill>
                            <a:schemeClr val="tx1"/>
                          </a:solidFill>
                          <a:latin typeface="Meiryo UI" panose="020B0604030504040204" pitchFamily="50" charset="-128"/>
                          <a:ea typeface="Meiryo UI" panose="020B0604030504040204" pitchFamily="50" charset="-128"/>
                        </a:rPr>
                        <a:t>勤務</a:t>
                      </a:r>
                    </a:p>
                  </a:txBody>
                  <a:tcPr anchor="ctr">
                    <a:lnB w="12700" cap="flat" cmpd="sng" algn="ctr">
                      <a:solidFill>
                        <a:srgbClr val="FFC000"/>
                      </a:solidFill>
                      <a:prstDash val="solid"/>
                      <a:round/>
                      <a:headEnd type="none" w="med" len="med"/>
                      <a:tailEnd type="none" w="med" len="med"/>
                    </a:lnB>
                  </a:tcPr>
                </a:tc>
                <a:tc>
                  <a:txBody>
                    <a:bodyPr/>
                    <a:lstStyle/>
                    <a:p>
                      <a:pPr lvl="0" algn="ctr"/>
                      <a:r>
                        <a:rPr kumimoji="1" lang="ja-JP" altLang="en-US" sz="1200" b="0" dirty="0">
                          <a:solidFill>
                            <a:schemeClr val="tx1"/>
                          </a:solidFill>
                          <a:latin typeface="Meiryo UI" panose="020B0604030504040204" pitchFamily="50" charset="-128"/>
                          <a:ea typeface="Meiryo UI" panose="020B0604030504040204" pitchFamily="50" charset="-128"/>
                        </a:rPr>
                        <a:t>育児時間</a:t>
                      </a:r>
                    </a:p>
                  </a:txBody>
                  <a:tcPr anchor="ctr"/>
                </a:tc>
                <a:tc>
                  <a:txBody>
                    <a:bodyPr/>
                    <a:lstStyle/>
                    <a:p>
                      <a:pPr lvl="0" algn="ctr"/>
                      <a:r>
                        <a:rPr kumimoji="1" lang="ja-JP" altLang="en-US" sz="1000" b="0">
                          <a:solidFill>
                            <a:schemeClr val="tx1"/>
                          </a:solidFill>
                          <a:latin typeface="Meiryo UI" panose="020B0604030504040204" pitchFamily="50" charset="-128"/>
                          <a:ea typeface="Meiryo UI" panose="020B0604030504040204" pitchFamily="50" charset="-128"/>
                        </a:rPr>
                        <a:t>部分休業（育児）</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lvl="0" algn="ctr"/>
                      <a:r>
                        <a:rPr kumimoji="1" lang="ja-JP" altLang="en-US" sz="1000" b="0" dirty="0">
                          <a:solidFill>
                            <a:schemeClr val="tx1"/>
                          </a:solidFill>
                          <a:latin typeface="Meiryo UI" panose="020B0604030504040204" pitchFamily="50" charset="-128"/>
                          <a:ea typeface="Meiryo UI" panose="020B0604030504040204" pitchFamily="50" charset="-128"/>
                        </a:rPr>
                        <a:t>子育て部分休暇</a:t>
                      </a:r>
                    </a:p>
                  </a:txBody>
                  <a:tcPr anchor="ctr"/>
                </a:tc>
                <a:tc>
                  <a:txBody>
                    <a:bodyPr/>
                    <a:lstStyle/>
                    <a:p>
                      <a:pPr lvl="0" algn="ctr"/>
                      <a:r>
                        <a:rPr kumimoji="1" lang="ja-JP" altLang="en-US" sz="1200" b="0" dirty="0">
                          <a:solidFill>
                            <a:schemeClr val="tx1"/>
                          </a:solidFill>
                          <a:latin typeface="Meiryo UI" panose="020B0604030504040204" pitchFamily="50" charset="-128"/>
                          <a:ea typeface="Meiryo UI" panose="020B0604030504040204" pitchFamily="50" charset="-128"/>
                        </a:rPr>
                        <a:t>早出遅出</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lvl="0" algn="ctr"/>
                      <a:r>
                        <a:rPr kumimoji="1" lang="ja-JP" altLang="en-US" sz="1200" b="0" dirty="0">
                          <a:solidFill>
                            <a:schemeClr val="tx1"/>
                          </a:solidFill>
                          <a:latin typeface="Meiryo UI" panose="020B0604030504040204" pitchFamily="50" charset="-128"/>
                          <a:ea typeface="Meiryo UI" panose="020B0604030504040204" pitchFamily="50" charset="-128"/>
                        </a:rPr>
                        <a:t>勤務</a:t>
                      </a:r>
                    </a:p>
                  </a:txBody>
                  <a:tcPr anchor="ctr"/>
                </a:tc>
                <a:tc>
                  <a:txBody>
                    <a:bodyPr/>
                    <a:lstStyle/>
                    <a:p>
                      <a:pPr lvl="0" algn="ctr"/>
                      <a:r>
                        <a:rPr kumimoji="1" lang="ja-JP" altLang="en-US" sz="1200" b="0" dirty="0">
                          <a:solidFill>
                            <a:schemeClr val="tx1"/>
                          </a:solidFill>
                          <a:latin typeface="Meiryo UI" panose="020B0604030504040204" pitchFamily="50" charset="-128"/>
                          <a:ea typeface="Meiryo UI" panose="020B0604030504040204" pitchFamily="50" charset="-128"/>
                        </a:rPr>
                        <a:t>妊産婦</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lvl="0" algn="ctr"/>
                      <a:r>
                        <a:rPr kumimoji="1" lang="ja-JP" altLang="en-US" sz="1200" b="0" dirty="0">
                          <a:solidFill>
                            <a:schemeClr val="tx1"/>
                          </a:solidFill>
                          <a:latin typeface="Meiryo UI" panose="020B0604030504040204" pitchFamily="50" charset="-128"/>
                          <a:ea typeface="Meiryo UI" panose="020B0604030504040204" pitchFamily="50" charset="-128"/>
                        </a:rPr>
                        <a:t>健康診査</a:t>
                      </a:r>
                    </a:p>
                  </a:txBody>
                  <a:tcPr anchor="ctr"/>
                </a:tc>
                <a:tc>
                  <a:txBody>
                    <a:bodyPr/>
                    <a:lstStyle/>
                    <a:p>
                      <a:pPr lvl="0" algn="ctr"/>
                      <a:r>
                        <a:rPr kumimoji="1" lang="ja-JP" altLang="en-US" sz="1200" b="0" dirty="0">
                          <a:solidFill>
                            <a:schemeClr val="tx1"/>
                          </a:solidFill>
                          <a:latin typeface="Meiryo UI" panose="020B0604030504040204" pitchFamily="50" charset="-128"/>
                          <a:ea typeface="Meiryo UI" panose="020B0604030504040204" pitchFamily="50" charset="-128"/>
                        </a:rPr>
                        <a:t>通勤緩和</a:t>
                      </a:r>
                    </a:p>
                  </a:txBody>
                  <a:tcPr anchor="ctr"/>
                </a:tc>
                <a:extLst>
                  <a:ext uri="{0D108BD9-81ED-4DB2-BD59-A6C34878D82A}">
                    <a16:rowId xmlns:a16="http://schemas.microsoft.com/office/drawing/2014/main" val="780785671"/>
                  </a:ext>
                </a:extLst>
              </a:tr>
              <a:tr h="661061">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育児短時間勤務</a:t>
                      </a:r>
                    </a:p>
                  </a:txBody>
                  <a:tcPr anchor="ctr">
                    <a:lnT w="12700" cap="flat" cmpd="sng" algn="ctr">
                      <a:solidFill>
                        <a:srgbClr val="FFC000"/>
                      </a:solidFill>
                      <a:prstDash val="solid"/>
                      <a:round/>
                      <a:headEnd type="none" w="med" len="med"/>
                      <a:tailEnd type="none" w="med" len="med"/>
                    </a:lnT>
                  </a:tcPr>
                </a:tc>
                <a:tc>
                  <a:txBody>
                    <a:bodyPr/>
                    <a:lstStyle/>
                    <a:p>
                      <a:pPr algn="ct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T w="12700" cap="flat" cmpd="sng" algn="ctr">
                      <a:solidFill>
                        <a:srgbClr val="FFC000"/>
                      </a:solidFill>
                      <a:prstDash val="solid"/>
                      <a:round/>
                      <a:headEnd type="none" w="med" len="med"/>
                      <a:tailEnd type="none" w="med" len="med"/>
                    </a:lnT>
                    <a:lnTlToBr w="12700" cap="flat" cmpd="sng" algn="ctr">
                      <a:solidFill>
                        <a:srgbClr val="FFC000"/>
                      </a:solidFill>
                      <a:prstDash val="solid"/>
                      <a:round/>
                      <a:headEnd type="none" w="med" len="med"/>
                      <a:tailEnd type="none" w="med" len="med"/>
                    </a:lnTlToBr>
                  </a:tcP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１</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rgbClr val="FFC000"/>
                      </a:solidFill>
                      <a:prstDash val="solid"/>
                      <a:round/>
                      <a:headEnd type="none" w="med" len="med"/>
                      <a:tailEnd type="none" w="med" len="med"/>
                    </a:lnB>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rgbClr val="FFC000"/>
                      </a:solidFill>
                      <a:prstDash val="solid"/>
                      <a:round/>
                      <a:headEnd type="none" w="med" len="med"/>
                      <a:tailEnd type="none" w="med" len="med"/>
                    </a:lnB>
                  </a:tcP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２</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rgbClr val="FFC000"/>
                      </a:solidFill>
                      <a:prstDash val="solid"/>
                      <a:round/>
                      <a:headEnd type="none" w="med" len="med"/>
                      <a:tailEnd type="none" w="med" len="med"/>
                    </a:lnB>
                  </a:tcP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a:t>
                      </a:r>
                    </a:p>
                  </a:txBody>
                  <a:tcPr anchor="ct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a:t>
                      </a:r>
                    </a:p>
                  </a:txBody>
                  <a:tcPr anchor="ctr"/>
                </a:tc>
                <a:extLst>
                  <a:ext uri="{0D108BD9-81ED-4DB2-BD59-A6C34878D82A}">
                    <a16:rowId xmlns:a16="http://schemas.microsoft.com/office/drawing/2014/main" val="2339120338"/>
                  </a:ext>
                </a:extLst>
              </a:tr>
              <a:tr h="661061">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育児時間</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eiryo UI" panose="020B0604030504040204" pitchFamily="50" charset="-128"/>
                          <a:ea typeface="Meiryo UI" panose="020B0604030504040204" pitchFamily="50" charset="-128"/>
                        </a:rPr>
                        <a:t>△</a:t>
                      </a:r>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１</a:t>
                      </a:r>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T w="12700" cap="flat" cmpd="sng" algn="ctr">
                      <a:solidFill>
                        <a:srgbClr val="FFC000"/>
                      </a:solidFill>
                      <a:prstDash val="solid"/>
                      <a:round/>
                      <a:headEnd type="none" w="med" len="med"/>
                      <a:tailEnd type="none" w="med" len="med"/>
                    </a:lnT>
                    <a:lnTlToBr w="12700" cap="flat" cmpd="sng" algn="ctr">
                      <a:solidFill>
                        <a:srgbClr val="FFC000"/>
                      </a:solid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３</a:t>
                      </a:r>
                    </a:p>
                  </a:txBody>
                  <a:tcPr anchor="ctr">
                    <a:lnT w="12700" cap="flat" cmpd="sng" algn="ctr">
                      <a:solidFill>
                        <a:srgbClr val="FFC000"/>
                      </a:solidFill>
                      <a:prstDash val="solid"/>
                      <a:round/>
                      <a:headEnd type="none" w="med" len="med"/>
                      <a:tailEnd type="none" w="med" len="med"/>
                    </a:lnT>
                  </a:tcP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４</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nchor="ctr">
                    <a:lnT w="12700" cap="flat" cmpd="sng" algn="ctr">
                      <a:solidFill>
                        <a:srgbClr val="FFC000"/>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eiryo UI" panose="020B0604030504040204" pitchFamily="50" charset="-128"/>
                          <a:ea typeface="Meiryo UI" panose="020B0604030504040204" pitchFamily="50" charset="-128"/>
                        </a:rPr>
                        <a:t>△</a:t>
                      </a:r>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５</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eiryo UI" panose="020B0604030504040204" pitchFamily="50" charset="-128"/>
                          <a:ea typeface="Meiryo UI" panose="020B0604030504040204" pitchFamily="50" charset="-128"/>
                        </a:rPr>
                        <a:t>△</a:t>
                      </a:r>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６</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17125814"/>
                  </a:ext>
                </a:extLst>
              </a:tr>
              <a:tr h="661061">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rPr>
                        <a:t>部分休業</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a:solidFill>
                            <a:schemeClr val="tx1"/>
                          </a:solidFill>
                          <a:latin typeface="Meiryo UI" panose="020B0604030504040204" pitchFamily="50" charset="-128"/>
                          <a:ea typeface="Meiryo UI" panose="020B0604030504040204" pitchFamily="50" charset="-128"/>
                        </a:rPr>
                        <a:t>（育児）</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a:solidFill>
                            <a:schemeClr val="tx1"/>
                          </a:solidFill>
                          <a:latin typeface="Meiryo UI" panose="020B0604030504040204" pitchFamily="50" charset="-128"/>
                          <a:ea typeface="Meiryo UI" panose="020B0604030504040204" pitchFamily="50" charset="-128"/>
                        </a:rPr>
                        <a:t>子育て部分休暇</a:t>
                      </a:r>
                    </a:p>
                  </a:txBody>
                  <a:tcPr anchor="ct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３</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TlToBr w="12700" cap="flat" cmpd="sng" algn="ctr">
                      <a:solidFill>
                        <a:srgbClr val="FFC000"/>
                      </a:solidFill>
                      <a:prstDash val="solid"/>
                      <a:round/>
                      <a:headEnd type="none" w="med" len="med"/>
                      <a:tailEnd type="none" w="med" len="med"/>
                    </a:lnTlToBr>
                  </a:tcP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４</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nchor="ctr">
                    <a:lnTlToBr w="12700" cap="flat" cmpd="sng" algn="ctr">
                      <a:noFill/>
                      <a:prstDash val="solid"/>
                      <a:round/>
                      <a:headEnd type="none" w="med" len="med"/>
                      <a:tailEnd type="none" w="med" len="med"/>
                    </a:lnTlToBr>
                  </a:tcPr>
                </a:tc>
                <a:tc>
                  <a:txBody>
                    <a:bodyPr/>
                    <a:lstStyle/>
                    <a:p>
                      <a:pPr algn="ctr"/>
                      <a:r>
                        <a:rPr kumimoji="1" lang="ja-JP" altLang="en-US" sz="1600" b="0" strike="noStrike" dirty="0">
                          <a:solidFill>
                            <a:schemeClr val="tx1"/>
                          </a:solidFill>
                          <a:latin typeface="Meiryo UI" panose="020B0604030504040204" pitchFamily="50" charset="-128"/>
                          <a:ea typeface="Meiryo UI" panose="020B0604030504040204" pitchFamily="50" charset="-128"/>
                        </a:rPr>
                        <a:t>○</a:t>
                      </a:r>
                      <a:endParaRPr kumimoji="1" lang="ja-JP" altLang="en-US" sz="1600" b="0" strike="sngStrik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a:t>
                      </a:r>
                      <a:r>
                        <a:rPr kumimoji="1" lang="en-US" altLang="ja-JP" sz="1100" b="0" dirty="0">
                          <a:solidFill>
                            <a:schemeClr val="tx1"/>
                          </a:solidFill>
                          <a:latin typeface="Meiryo UI" panose="020B0604030504040204" pitchFamily="50" charset="-128"/>
                          <a:ea typeface="Meiryo UI" panose="020B0604030504040204" pitchFamily="50" charset="-128"/>
                        </a:rPr>
                        <a:t>※5</a:t>
                      </a:r>
                      <a:endParaRPr kumimoji="1" lang="ja-JP" altLang="en-US" sz="1600" b="0" strike="sngStrike"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49058861"/>
                  </a:ext>
                </a:extLst>
              </a:tr>
              <a:tr h="661061">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早出遅出</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a:solidFill>
                            <a:schemeClr val="tx1"/>
                          </a:solidFill>
                          <a:latin typeface="Meiryo UI" panose="020B0604030504040204" pitchFamily="50" charset="-128"/>
                          <a:ea typeface="Meiryo UI" panose="020B0604030504040204" pitchFamily="50" charset="-128"/>
                        </a:rPr>
                        <a:t>勤務</a:t>
                      </a:r>
                    </a:p>
                  </a:txBody>
                  <a:tcPr anchor="ct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２</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４</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４</a:t>
                      </a:r>
                    </a:p>
                  </a:txBody>
                  <a:tcPr anchor="ctr">
                    <a:lnTlToBr w="12700" cap="flat" cmpd="sng" algn="ctr">
                      <a:noFill/>
                      <a:prstDash val="solid"/>
                      <a:round/>
                      <a:headEnd type="none" w="med" len="med"/>
                      <a:tailEnd type="none" w="med" len="med"/>
                    </a:lnTlToBr>
                  </a:tcPr>
                </a:tc>
                <a:tc>
                  <a:txBody>
                    <a:bodyPr/>
                    <a:lstStyle/>
                    <a:p>
                      <a:pPr algn="ct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TlToBr w="12700" cap="flat" cmpd="sng" algn="ctr">
                      <a:solidFill>
                        <a:srgbClr val="FFC000"/>
                      </a:solidFill>
                      <a:prstDash val="solid"/>
                      <a:round/>
                      <a:headEnd type="none" w="med" len="med"/>
                      <a:tailEnd type="none" w="med" len="med"/>
                    </a:lnTlToBr>
                  </a:tcP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a:t>
                      </a:r>
                    </a:p>
                  </a:txBody>
                  <a:tcPr anchor="ct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a:t>
                      </a:r>
                    </a:p>
                  </a:txBody>
                  <a:tcPr anchor="ctr"/>
                </a:tc>
                <a:extLst>
                  <a:ext uri="{0D108BD9-81ED-4DB2-BD59-A6C34878D82A}">
                    <a16:rowId xmlns:a16="http://schemas.microsoft.com/office/drawing/2014/main" val="1487055946"/>
                  </a:ext>
                </a:extLst>
              </a:tr>
              <a:tr h="661061">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妊産婦健康診査</a:t>
                      </a:r>
                    </a:p>
                  </a:txBody>
                  <a:tcPr anchor="ct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a:t>
                      </a:r>
                    </a:p>
                  </a:txBody>
                  <a:tcPr anchor="ct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a:t>
                      </a:r>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５</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strike="noStrike" dirty="0">
                          <a:solidFill>
                            <a:schemeClr val="tx1"/>
                          </a:solidFill>
                          <a:latin typeface="Meiryo UI" panose="020B0604030504040204" pitchFamily="50" charset="-128"/>
                          <a:ea typeface="Meiryo UI" panose="020B0604030504040204" pitchFamily="50" charset="-128"/>
                        </a:rPr>
                        <a:t>○</a:t>
                      </a:r>
                      <a:endParaRPr kumimoji="1" lang="ja-JP" altLang="en-US" sz="1600" b="0" strike="sngStrik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a:t>
                      </a:r>
                    </a:p>
                  </a:txBody>
                  <a:tcPr anchor="ctr"/>
                </a:tc>
                <a:tc>
                  <a:txBody>
                    <a:bodyPr/>
                    <a:lstStyle/>
                    <a:p>
                      <a:pPr algn="ct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TlToBr w="12700" cap="flat" cmpd="sng" algn="ctr">
                      <a:solidFill>
                        <a:srgbClr val="FFC000"/>
                      </a:solid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eiryo UI" panose="020B0604030504040204" pitchFamily="50" charset="-128"/>
                          <a:ea typeface="Meiryo UI" panose="020B0604030504040204" pitchFamily="50" charset="-128"/>
                        </a:rPr>
                        <a:t>△</a:t>
                      </a:r>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５</a:t>
                      </a:r>
                    </a:p>
                  </a:txBody>
                  <a:tcPr anchor="ctr"/>
                </a:tc>
                <a:extLst>
                  <a:ext uri="{0D108BD9-81ED-4DB2-BD59-A6C34878D82A}">
                    <a16:rowId xmlns:a16="http://schemas.microsoft.com/office/drawing/2014/main" val="4207530886"/>
                  </a:ext>
                </a:extLst>
              </a:tr>
              <a:tr h="661061">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通勤緩和</a:t>
                      </a:r>
                    </a:p>
                  </a:txBody>
                  <a:tcPr anchor="ct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a:t>
                      </a:r>
                    </a:p>
                  </a:txBody>
                  <a:tcPr anchor="ct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a:t>
                      </a:r>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６</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eiryo UI" panose="020B0604030504040204" pitchFamily="50" charset="-128"/>
                          <a:ea typeface="Meiryo UI" panose="020B0604030504040204" pitchFamily="50" charset="-128"/>
                        </a:rPr>
                        <a:t>△</a:t>
                      </a:r>
                      <a:r>
                        <a:rPr kumimoji="1" lang="en-US" altLang="ja-JP" sz="1100" b="0" dirty="0">
                          <a:solidFill>
                            <a:schemeClr val="tx1"/>
                          </a:solidFill>
                          <a:latin typeface="Meiryo UI" panose="020B0604030504040204" pitchFamily="50" charset="-128"/>
                          <a:ea typeface="Meiryo UI" panose="020B0604030504040204" pitchFamily="50" charset="-128"/>
                        </a:rPr>
                        <a:t>※5</a:t>
                      </a:r>
                      <a:endParaRPr kumimoji="1" lang="ja-JP" altLang="en-US" sz="1600" b="0" strike="sngStrik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eiryo UI" panose="020B0604030504040204" pitchFamily="50" charset="-128"/>
                          <a:ea typeface="Meiryo UI" panose="020B0604030504040204" pitchFamily="50" charset="-128"/>
                        </a:rPr>
                        <a:t>△</a:t>
                      </a:r>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５</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TlToBr w="12700" cap="flat" cmpd="sng" algn="ctr">
                      <a:solidFill>
                        <a:srgbClr val="FFC000"/>
                      </a:solidFill>
                      <a:prstDash val="solid"/>
                      <a:round/>
                      <a:headEnd type="none" w="med" len="med"/>
                      <a:tailEnd type="none" w="med" len="med"/>
                    </a:lnTlToBr>
                  </a:tcPr>
                </a:tc>
                <a:extLst>
                  <a:ext uri="{0D108BD9-81ED-4DB2-BD59-A6C34878D82A}">
                    <a16:rowId xmlns:a16="http://schemas.microsoft.com/office/drawing/2014/main" val="2440858862"/>
                  </a:ext>
                </a:extLst>
              </a:tr>
            </a:tbl>
          </a:graphicData>
        </a:graphic>
      </p:graphicFrame>
      <p:sp>
        <p:nvSpPr>
          <p:cNvPr id="3" name="タイトル 1">
            <a:extLst>
              <a:ext uri="{FF2B5EF4-FFF2-40B4-BE49-F238E27FC236}">
                <a16:creationId xmlns:a16="http://schemas.microsoft.com/office/drawing/2014/main" id="{04BB718D-17EB-ADC4-2CC4-DA4759F2CDE2}"/>
              </a:ext>
            </a:extLst>
          </p:cNvPr>
          <p:cNvSpPr>
            <a:spLocks noGrp="1"/>
          </p:cNvSpPr>
          <p:nvPr>
            <p:ph type="title"/>
          </p:nvPr>
        </p:nvSpPr>
        <p:spPr>
          <a:xfrm>
            <a:off x="608199" y="193725"/>
            <a:ext cx="6120147" cy="770673"/>
          </a:xfrm>
        </p:spPr>
        <p:txBody>
          <a:bodyPr>
            <a:normAutofit/>
          </a:bodyPr>
          <a:lstStyle/>
          <a:p>
            <a:r>
              <a:rPr lang="ja-JP" altLang="en-US" sz="2600" dirty="0">
                <a:latin typeface="HGP創英角ﾎﾟｯﾌﾟ体" panose="040B0A00000000000000" pitchFamily="50" charset="-128"/>
                <a:ea typeface="HGP創英角ﾎﾟｯﾌﾟ体"/>
              </a:rPr>
              <a:t>子育てに関する休暇・休業制度併用一覧</a:t>
            </a:r>
            <a:endParaRPr lang="ja-JP" altLang="en-US" sz="2600" dirty="0">
              <a:latin typeface="HGP創英角ﾎﾟｯﾌﾟ体" panose="040B0A00000000000000" pitchFamily="50" charset="-128"/>
              <a:ea typeface="HGP創英角ﾎﾟｯﾌﾟ体" panose="040B0A00000000000000" pitchFamily="50" charset="-128"/>
            </a:endParaRPr>
          </a:p>
        </p:txBody>
      </p:sp>
      <p:sp>
        <p:nvSpPr>
          <p:cNvPr id="7" name="正方形/長方形 6">
            <a:extLst>
              <a:ext uri="{FF2B5EF4-FFF2-40B4-BE49-F238E27FC236}">
                <a16:creationId xmlns:a16="http://schemas.microsoft.com/office/drawing/2014/main" id="{E5773F77-0709-B50A-E99B-024F05686E9E}"/>
              </a:ext>
            </a:extLst>
          </p:cNvPr>
          <p:cNvSpPr/>
          <p:nvPr/>
        </p:nvSpPr>
        <p:spPr>
          <a:xfrm>
            <a:off x="681038" y="827210"/>
            <a:ext cx="8543926" cy="51516"/>
          </a:xfrm>
          <a:prstGeom prst="rect">
            <a:avLst/>
          </a:prstGeom>
          <a:gradFill flip="none" rotWithShape="1">
            <a:gsLst>
              <a:gs pos="0">
                <a:schemeClr val="accent4"/>
              </a:gs>
              <a:gs pos="15000">
                <a:schemeClr val="accent4">
                  <a:lumMod val="105000"/>
                  <a:satMod val="103000"/>
                  <a:tint val="73000"/>
                </a:schemeClr>
              </a:gs>
              <a:gs pos="100000">
                <a:schemeClr val="bg1"/>
              </a:gs>
            </a:gsLst>
            <a:lin ang="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6" name="正方形/長方形 5"/>
          <p:cNvSpPr/>
          <p:nvPr/>
        </p:nvSpPr>
        <p:spPr>
          <a:xfrm>
            <a:off x="7021291" y="981592"/>
            <a:ext cx="2549856" cy="5408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a:solidFill>
                  <a:schemeClr val="tx1"/>
                </a:solidFill>
              </a:rPr>
              <a:t>※</a:t>
            </a:r>
            <a:r>
              <a:rPr kumimoji="1" lang="ja-JP" altLang="en-US" sz="1200" dirty="0">
                <a:solidFill>
                  <a:schemeClr val="tx1"/>
                </a:solidFill>
              </a:rPr>
              <a:t>１　１日の勤務時間が３時間</a:t>
            </a:r>
            <a:r>
              <a:rPr kumimoji="1" lang="en-US" altLang="ja-JP" sz="1200" dirty="0">
                <a:solidFill>
                  <a:schemeClr val="tx1"/>
                </a:solidFill>
              </a:rPr>
              <a:t>55</a:t>
            </a:r>
            <a:r>
              <a:rPr kumimoji="1" lang="ja-JP" altLang="en-US" sz="1200" dirty="0">
                <a:solidFill>
                  <a:schemeClr val="tx1"/>
                </a:solidFill>
              </a:rPr>
              <a:t>分の場合、１日１回</a:t>
            </a:r>
            <a:r>
              <a:rPr kumimoji="1" lang="en-US" altLang="ja-JP" sz="1200" dirty="0">
                <a:solidFill>
                  <a:schemeClr val="tx1"/>
                </a:solidFill>
              </a:rPr>
              <a:t>30</a:t>
            </a:r>
            <a:r>
              <a:rPr kumimoji="1" lang="ja-JP" altLang="en-US" sz="1200" dirty="0">
                <a:solidFill>
                  <a:schemeClr val="tx1"/>
                </a:solidFill>
              </a:rPr>
              <a:t>分又は</a:t>
            </a:r>
            <a:r>
              <a:rPr kumimoji="1" lang="en-US" altLang="ja-JP" sz="1200" dirty="0">
                <a:solidFill>
                  <a:schemeClr val="tx1"/>
                </a:solidFill>
              </a:rPr>
              <a:t>60</a:t>
            </a:r>
            <a:r>
              <a:rPr kumimoji="1" lang="ja-JP" altLang="en-US" sz="1200" dirty="0">
                <a:solidFill>
                  <a:schemeClr val="tx1"/>
                </a:solidFill>
              </a:rPr>
              <a:t>分の取得とります。</a:t>
            </a:r>
            <a:endParaRPr kumimoji="1" lang="en-US" altLang="ja-JP" sz="1200" dirty="0">
              <a:solidFill>
                <a:schemeClr val="tx1"/>
              </a:solidFill>
            </a:endParaRPr>
          </a:p>
          <a:p>
            <a:endParaRPr kumimoji="1" lang="en-US" altLang="ja-JP" sz="1200" dirty="0">
              <a:solidFill>
                <a:schemeClr val="tx1"/>
              </a:solidFill>
            </a:endParaRPr>
          </a:p>
          <a:p>
            <a:r>
              <a:rPr kumimoji="1" lang="en-US" altLang="ja-JP" sz="1200" dirty="0">
                <a:solidFill>
                  <a:schemeClr val="tx1"/>
                </a:solidFill>
              </a:rPr>
              <a:t>※</a:t>
            </a:r>
            <a:r>
              <a:rPr kumimoji="1" lang="ja-JP" altLang="en-US" sz="1200" dirty="0">
                <a:solidFill>
                  <a:schemeClr val="tx1"/>
                </a:solidFill>
              </a:rPr>
              <a:t>２　７時間</a:t>
            </a:r>
            <a:r>
              <a:rPr kumimoji="1" lang="en-US" altLang="ja-JP" sz="1200" dirty="0">
                <a:solidFill>
                  <a:schemeClr val="tx1"/>
                </a:solidFill>
              </a:rPr>
              <a:t>45</a:t>
            </a:r>
            <a:r>
              <a:rPr kumimoji="1" lang="ja-JP" altLang="en-US" sz="1200" dirty="0">
                <a:solidFill>
                  <a:schemeClr val="tx1"/>
                </a:solidFill>
              </a:rPr>
              <a:t>分の勤務時間を割り振られた日については適用可能。　</a:t>
            </a:r>
            <a:endParaRPr kumimoji="1" lang="en-US" altLang="ja-JP" sz="1200" dirty="0">
              <a:solidFill>
                <a:schemeClr val="tx1"/>
              </a:solidFill>
            </a:endParaRPr>
          </a:p>
          <a:p>
            <a:endParaRPr kumimoji="1" lang="en-US" altLang="ja-JP" sz="1200" dirty="0">
              <a:solidFill>
                <a:schemeClr val="tx1"/>
              </a:solidFill>
            </a:endParaRPr>
          </a:p>
          <a:p>
            <a:r>
              <a:rPr kumimoji="1" lang="en-US" altLang="ja-JP" sz="1200" dirty="0">
                <a:solidFill>
                  <a:schemeClr val="tx1"/>
                </a:solidFill>
              </a:rPr>
              <a:t>※</a:t>
            </a:r>
            <a:r>
              <a:rPr kumimoji="1" lang="ja-JP" altLang="en-US" sz="1200" dirty="0">
                <a:solidFill>
                  <a:schemeClr val="tx1"/>
                </a:solidFill>
              </a:rPr>
              <a:t>３　第一号育児部分休業又は第一号子育て部分休暇については合計</a:t>
            </a:r>
            <a:r>
              <a:rPr kumimoji="1" lang="en-US" altLang="ja-JP" sz="1200" dirty="0">
                <a:solidFill>
                  <a:schemeClr val="tx1"/>
                </a:solidFill>
              </a:rPr>
              <a:t>2</a:t>
            </a:r>
            <a:r>
              <a:rPr kumimoji="1" lang="ja-JP" altLang="en-US" sz="1200" dirty="0">
                <a:solidFill>
                  <a:schemeClr val="tx1"/>
                </a:solidFill>
              </a:rPr>
              <a:t>時間を超えない範囲。全日を勤務しない場合は不可。</a:t>
            </a:r>
            <a:endParaRPr kumimoji="1" lang="en-US" altLang="ja-JP" sz="1200" dirty="0">
              <a:solidFill>
                <a:schemeClr val="tx1"/>
              </a:solidFill>
            </a:endParaRPr>
          </a:p>
          <a:p>
            <a:endParaRPr kumimoji="1" lang="en-US" altLang="ja-JP" sz="1200" dirty="0">
              <a:solidFill>
                <a:schemeClr val="tx1"/>
              </a:solidFill>
            </a:endParaRPr>
          </a:p>
          <a:p>
            <a:r>
              <a:rPr kumimoji="1" lang="en-US" altLang="ja-JP" sz="1200" dirty="0">
                <a:solidFill>
                  <a:schemeClr val="tx1"/>
                </a:solidFill>
              </a:rPr>
              <a:t>※</a:t>
            </a:r>
            <a:r>
              <a:rPr kumimoji="1" lang="ja-JP" altLang="en-US" sz="1200" dirty="0">
                <a:solidFill>
                  <a:schemeClr val="tx1"/>
                </a:solidFill>
              </a:rPr>
              <a:t>４　早出と勤務時間の始めの育児時間（部分休業）、遅出と勤務時間の終わりの育児時間（部分休業）は不可。</a:t>
            </a:r>
            <a:endParaRPr kumimoji="1" lang="en-US" altLang="ja-JP" sz="1200" dirty="0">
              <a:solidFill>
                <a:schemeClr val="tx1"/>
              </a:solidFill>
            </a:endParaRPr>
          </a:p>
          <a:p>
            <a:endParaRPr kumimoji="1" lang="en-US" altLang="ja-JP" sz="1200" dirty="0">
              <a:solidFill>
                <a:schemeClr val="tx1"/>
              </a:solidFill>
            </a:endParaRPr>
          </a:p>
          <a:p>
            <a:r>
              <a:rPr kumimoji="1" lang="en-US" altLang="ja-JP" sz="1200" dirty="0">
                <a:solidFill>
                  <a:schemeClr val="tx1"/>
                </a:solidFill>
              </a:rPr>
              <a:t>※</a:t>
            </a:r>
            <a:r>
              <a:rPr kumimoji="1" lang="ja-JP" altLang="en-US" sz="1200" dirty="0">
                <a:solidFill>
                  <a:schemeClr val="tx1"/>
                </a:solidFill>
              </a:rPr>
              <a:t>５　健康診査、保健指導及び通勤緩和の前後に勤務の実績がある場合に認められます。</a:t>
            </a:r>
            <a:endParaRPr kumimoji="1" lang="en-US" altLang="ja-JP" sz="1200" dirty="0">
              <a:solidFill>
                <a:schemeClr val="tx1"/>
              </a:solidFill>
            </a:endParaRPr>
          </a:p>
          <a:p>
            <a:endParaRPr kumimoji="1" lang="en-US" altLang="ja-JP" sz="1200" dirty="0">
              <a:solidFill>
                <a:schemeClr val="tx1"/>
              </a:solidFill>
            </a:endParaRPr>
          </a:p>
          <a:p>
            <a:r>
              <a:rPr kumimoji="1" lang="en-US" altLang="ja-JP" sz="1200" dirty="0">
                <a:solidFill>
                  <a:schemeClr val="tx1"/>
                </a:solidFill>
              </a:rPr>
              <a:t>※</a:t>
            </a:r>
            <a:r>
              <a:rPr kumimoji="1" lang="ja-JP" altLang="en-US" sz="1200" dirty="0">
                <a:solidFill>
                  <a:schemeClr val="tx1"/>
                </a:solidFill>
              </a:rPr>
              <a:t>６　妊婦通勤緩和の時間は、勤務時間と引き続いている必要があり、また、他の休暇等を取得してなお通勤緩和が必要な状況であるか（当該時間帯に通勤ラッシュ等が見込まれるのか）を十分に確認する必要があります。</a:t>
            </a:r>
            <a:endParaRPr kumimoji="1" lang="en-US" altLang="ja-JP" sz="1200" dirty="0">
              <a:solidFill>
                <a:schemeClr val="tx1"/>
              </a:solidFill>
              <a:highlight>
                <a:srgbClr val="FFFF00"/>
              </a:highlight>
            </a:endParaRPr>
          </a:p>
        </p:txBody>
      </p:sp>
      <p:sp>
        <p:nvSpPr>
          <p:cNvPr id="2" name="スライド番号プレースホルダー 1"/>
          <p:cNvSpPr>
            <a:spLocks noGrp="1"/>
          </p:cNvSpPr>
          <p:nvPr>
            <p:ph type="sldNum" sz="quarter" idx="12"/>
          </p:nvPr>
        </p:nvSpPr>
        <p:spPr/>
        <p:txBody>
          <a:bodyPr/>
          <a:lstStyle/>
          <a:p>
            <a:fld id="{C425E45F-7766-4A39-A607-8DA631FA0E04}" type="slidenum">
              <a:rPr kumimoji="1" lang="ja-JP" altLang="en-US" smtClean="0"/>
              <a:t>4</a:t>
            </a:fld>
            <a:endParaRPr kumimoji="1" lang="ja-JP" altLang="en-US"/>
          </a:p>
        </p:txBody>
      </p:sp>
    </p:spTree>
    <p:extLst>
      <p:ext uri="{BB962C8B-B14F-4D97-AF65-F5344CB8AC3E}">
        <p14:creationId xmlns:p14="http://schemas.microsoft.com/office/powerpoint/2010/main" val="2062404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4949" y="321503"/>
            <a:ext cx="3410419" cy="770673"/>
          </a:xfrm>
        </p:spPr>
        <p:txBody>
          <a:bodyPr>
            <a:normAutofit/>
          </a:bodyPr>
          <a:lstStyle/>
          <a:p>
            <a:r>
              <a:rPr lang="ja-JP" altLang="en-US" sz="2600">
                <a:latin typeface="HGP創英角ﾎﾟｯﾌﾟ体" panose="040B0A00000000000000" pitchFamily="50" charset="-128"/>
                <a:ea typeface="HGP創英角ﾎﾟｯﾌﾟ体" panose="040B0A00000000000000" pitchFamily="50" charset="-128"/>
              </a:rPr>
              <a:t>妊娠から出産まで</a:t>
            </a:r>
          </a:p>
        </p:txBody>
      </p:sp>
      <p:sp>
        <p:nvSpPr>
          <p:cNvPr id="3" name="コンテンツ プレースホルダー 2"/>
          <p:cNvSpPr>
            <a:spLocks noGrp="1"/>
          </p:cNvSpPr>
          <p:nvPr>
            <p:ph idx="1"/>
          </p:nvPr>
        </p:nvSpPr>
        <p:spPr>
          <a:xfrm>
            <a:off x="681039" y="1092176"/>
            <a:ext cx="8543925" cy="4160727"/>
          </a:xfrm>
        </p:spPr>
        <p:txBody>
          <a:bodyPr>
            <a:normAutofit/>
          </a:bodyPr>
          <a:lstStyle/>
          <a:p>
            <a:pPr marL="0" indent="0">
              <a:buNone/>
            </a:pPr>
            <a:r>
              <a:rPr lang="ja-JP" altLang="ja-JP" sz="1625" b="1" dirty="0">
                <a:latin typeface="HG丸ｺﾞｼｯｸM-PRO" panose="020F0600000000000000" pitchFamily="50" charset="-128"/>
                <a:ea typeface="HG丸ｺﾞｼｯｸM-PRO" panose="020F0600000000000000" pitchFamily="50" charset="-128"/>
              </a:rPr>
              <a:t>（</a:t>
            </a:r>
            <a:r>
              <a:rPr lang="ja-JP" altLang="en-US" sz="1625" b="1" dirty="0">
                <a:latin typeface="HG丸ｺﾞｼｯｸM-PRO" panose="020F0600000000000000" pitchFamily="50" charset="-128"/>
                <a:ea typeface="HG丸ｺﾞｼｯｸM-PRO" panose="020F0600000000000000" pitchFamily="50" charset="-128"/>
              </a:rPr>
              <a:t>１</a:t>
            </a:r>
            <a:r>
              <a:rPr lang="ja-JP" altLang="ja-JP" sz="1625" b="1" dirty="0">
                <a:latin typeface="HG丸ｺﾞｼｯｸM-PRO" panose="020F0600000000000000" pitchFamily="50" charset="-128"/>
                <a:ea typeface="HG丸ｺﾞｼｯｸM-PRO" panose="020F0600000000000000" pitchFamily="50" charset="-128"/>
              </a:rPr>
              <a:t>）妊娠中の職場生活</a:t>
            </a:r>
            <a:endParaRPr lang="ja-JP" altLang="ja-JP" sz="1625" dirty="0">
              <a:latin typeface="HG丸ｺﾞｼｯｸM-PRO" panose="020F0600000000000000" pitchFamily="50" charset="-128"/>
              <a:ea typeface="HG丸ｺﾞｼｯｸM-PRO" panose="020F0600000000000000" pitchFamily="50" charset="-128"/>
            </a:endParaRPr>
          </a:p>
          <a:p>
            <a:pPr marL="0" indent="0">
              <a:buNone/>
            </a:pPr>
            <a:r>
              <a:rPr lang="ja-JP" altLang="ja-JP" sz="1463" dirty="0">
                <a:latin typeface="HG丸ｺﾞｼｯｸM-PRO" panose="020F0600000000000000" pitchFamily="50" charset="-128"/>
                <a:ea typeface="HG丸ｺﾞｼｯｸM-PRO" panose="020F0600000000000000" pitchFamily="50" charset="-128"/>
              </a:rPr>
              <a:t>妊娠中の職員が、健康診査等の結果、医師等からその症状について指導を受けた場合、</a:t>
            </a:r>
            <a:r>
              <a:rPr lang="ja-JP" altLang="en-US" sz="1463" dirty="0">
                <a:latin typeface="HG丸ｺﾞｼｯｸM-PRO" panose="020F0600000000000000" pitchFamily="50" charset="-128"/>
                <a:ea typeface="HG丸ｺﾞｼｯｸM-PRO" panose="020F0600000000000000" pitchFamily="50" charset="-128"/>
              </a:rPr>
              <a:t>校長等とよく相談し</a:t>
            </a:r>
            <a:r>
              <a:rPr lang="ja-JP" altLang="ja-JP" sz="1463" dirty="0">
                <a:latin typeface="HG丸ｺﾞｼｯｸM-PRO" panose="020F0600000000000000" pitchFamily="50" charset="-128"/>
                <a:ea typeface="HG丸ｺﾞｼｯｸM-PRO" panose="020F0600000000000000" pitchFamily="50" charset="-128"/>
              </a:rPr>
              <a:t>、作業の制限、勤務時間の短縮、休業など、医師等の指導に基づいた措置を受けることができます。</a:t>
            </a:r>
          </a:p>
          <a:p>
            <a:pPr marL="0" indent="0">
              <a:buNone/>
            </a:pPr>
            <a:endParaRPr lang="ja-JP" altLang="ja-JP" sz="1625" dirty="0"/>
          </a:p>
          <a:p>
            <a:pPr marL="0" indent="0">
              <a:buNone/>
            </a:pPr>
            <a:endParaRPr lang="en-US" altLang="ja-JP" sz="1544" b="1" dirty="0"/>
          </a:p>
          <a:p>
            <a:pPr marL="0" indent="0">
              <a:buNone/>
            </a:pPr>
            <a:endParaRPr lang="en-US" altLang="ja-JP" sz="1544" b="1" dirty="0"/>
          </a:p>
        </p:txBody>
      </p:sp>
      <p:graphicFrame>
        <p:nvGraphicFramePr>
          <p:cNvPr id="7" name="表 6"/>
          <p:cNvGraphicFramePr>
            <a:graphicFrameLocks noGrp="1"/>
          </p:cNvGraphicFramePr>
          <p:nvPr>
            <p:extLst>
              <p:ext uri="{D42A27DB-BD31-4B8C-83A1-F6EECF244321}">
                <p14:modId xmlns:p14="http://schemas.microsoft.com/office/powerpoint/2010/main" val="50753334"/>
              </p:ext>
            </p:extLst>
          </p:nvPr>
        </p:nvGraphicFramePr>
        <p:xfrm>
          <a:off x="681038" y="2156031"/>
          <a:ext cx="8543926" cy="4278778"/>
        </p:xfrm>
        <a:graphic>
          <a:graphicData uri="http://schemas.openxmlformats.org/drawingml/2006/table">
            <a:tbl>
              <a:tblPr firstRow="1" bandRow="1">
                <a:tableStyleId>{00A15C55-8517-42AA-B614-E9B94910E393}</a:tableStyleId>
              </a:tblPr>
              <a:tblGrid>
                <a:gridCol w="2474963">
                  <a:extLst>
                    <a:ext uri="{9D8B030D-6E8A-4147-A177-3AD203B41FA5}">
                      <a16:colId xmlns:a16="http://schemas.microsoft.com/office/drawing/2014/main" val="28924692"/>
                    </a:ext>
                  </a:extLst>
                </a:gridCol>
                <a:gridCol w="2474963">
                  <a:extLst>
                    <a:ext uri="{9D8B030D-6E8A-4147-A177-3AD203B41FA5}">
                      <a16:colId xmlns:a16="http://schemas.microsoft.com/office/drawing/2014/main" val="2349578681"/>
                    </a:ext>
                  </a:extLst>
                </a:gridCol>
                <a:gridCol w="3594000">
                  <a:extLst>
                    <a:ext uri="{9D8B030D-6E8A-4147-A177-3AD203B41FA5}">
                      <a16:colId xmlns:a16="http://schemas.microsoft.com/office/drawing/2014/main" val="1668314294"/>
                    </a:ext>
                  </a:extLst>
                </a:gridCol>
              </a:tblGrid>
              <a:tr h="467672">
                <a:tc>
                  <a:txBody>
                    <a:bodyPr/>
                    <a:lstStyle/>
                    <a:p>
                      <a:pPr algn="ctr"/>
                      <a:endParaRPr kumimoji="1" lang="ja-JP" altLang="en-US" sz="1200" dirty="0">
                        <a:solidFill>
                          <a:schemeClr val="tx1"/>
                        </a:solidFill>
                      </a:endParaRPr>
                    </a:p>
                  </a:txBody>
                  <a:tcPr marL="74295" marR="74295" marT="37148" marB="37148" anchor="ctr"/>
                </a:tc>
                <a:tc>
                  <a:txBody>
                    <a:bodyPr/>
                    <a:lstStyle/>
                    <a:p>
                      <a:pPr algn="ctr"/>
                      <a:r>
                        <a:rPr kumimoji="1" lang="ja-JP" altLang="en-US" sz="1400" dirty="0"/>
                        <a:t>取得要件</a:t>
                      </a:r>
                      <a:endParaRPr kumimoji="1" lang="ja-JP" altLang="en-US" sz="1400" b="1" dirty="0">
                        <a:solidFill>
                          <a:schemeClr val="tx1"/>
                        </a:solidFill>
                      </a:endParaRPr>
                    </a:p>
                  </a:txBody>
                  <a:tcPr marL="74295" marR="74295" marT="37148" marB="37148" anchor="ctr"/>
                </a:tc>
                <a:tc>
                  <a:txBody>
                    <a:bodyPr/>
                    <a:lstStyle/>
                    <a:p>
                      <a:pPr algn="ctr"/>
                      <a:r>
                        <a:rPr kumimoji="1" lang="ja-JP" altLang="en-US" sz="1400" dirty="0"/>
                        <a:t>取得可能期間</a:t>
                      </a:r>
                      <a:endParaRPr kumimoji="1" lang="ja-JP" altLang="en-US" sz="1400" dirty="0">
                        <a:solidFill>
                          <a:schemeClr val="tx1"/>
                        </a:solidFill>
                      </a:endParaRPr>
                    </a:p>
                  </a:txBody>
                  <a:tcPr marL="74295" marR="74295" marT="37148" marB="37148" anchor="ctr"/>
                </a:tc>
                <a:extLst>
                  <a:ext uri="{0D108BD9-81ED-4DB2-BD59-A6C34878D82A}">
                    <a16:rowId xmlns:a16="http://schemas.microsoft.com/office/drawing/2014/main" val="4122091588"/>
                  </a:ext>
                </a:extLst>
              </a:tr>
              <a:tr h="773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dirty="0">
                          <a:effectLst/>
                        </a:rPr>
                        <a:t>◆妊産婦の時間外労働、休日労働、深夜業の制限</a:t>
                      </a:r>
                      <a:endParaRPr kumimoji="1" lang="en-US" altLang="ja-JP" sz="1400" kern="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dirty="0">
                          <a:effectLst/>
                        </a:rPr>
                        <a:t>【労基法第</a:t>
                      </a:r>
                      <a:r>
                        <a:rPr kumimoji="1" lang="en-US" altLang="ja-JP" sz="1400" kern="1200" dirty="0">
                          <a:effectLst/>
                        </a:rPr>
                        <a:t>66</a:t>
                      </a:r>
                      <a:r>
                        <a:rPr kumimoji="1" lang="ja-JP" altLang="ja-JP" sz="1400" kern="1200" dirty="0">
                          <a:effectLst/>
                        </a:rPr>
                        <a:t>条】</a:t>
                      </a:r>
                      <a:endParaRPr lang="en-US" altLang="ja-JP" sz="1050" dirty="0"/>
                    </a:p>
                    <a:p>
                      <a:endParaRPr kumimoji="1" lang="ja-JP" altLang="en-US" sz="1400" dirty="0"/>
                    </a:p>
                  </a:txBody>
                  <a:tcPr marL="74295" marR="74295" marT="37148" marB="3714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effectLst/>
                        </a:rPr>
                        <a:t>妊娠中の職員は、時間外勤務、休日勤務、深夜勤務の免除を申請できます。</a:t>
                      </a:r>
                      <a:endParaRPr kumimoji="1" lang="ja-JP" altLang="en-US" sz="1050" dirty="0"/>
                    </a:p>
                  </a:txBody>
                  <a:tcPr marL="74295" marR="74295" marT="37148" marB="3714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effectLst/>
                        </a:rPr>
                        <a:t>申請があった場合には、管理監督者</a:t>
                      </a:r>
                      <a:r>
                        <a:rPr kumimoji="1" lang="ja-JP" altLang="en-US" sz="1200" kern="1200" dirty="0">
                          <a:effectLst/>
                        </a:rPr>
                        <a:t>（校長等）</a:t>
                      </a:r>
                      <a:r>
                        <a:rPr kumimoji="1" lang="ja-JP" altLang="ja-JP" sz="1200" kern="1200" dirty="0">
                          <a:effectLst/>
                        </a:rPr>
                        <a:t>は、これを承認しなければなりません。</a:t>
                      </a:r>
                      <a:endParaRPr kumimoji="1" lang="ja-JP" altLang="en-US" sz="1050" dirty="0"/>
                    </a:p>
                  </a:txBody>
                  <a:tcPr marL="74295" marR="74295" marT="37148" marB="37148" anchor="ctr"/>
                </a:tc>
                <a:extLst>
                  <a:ext uri="{0D108BD9-81ED-4DB2-BD59-A6C34878D82A}">
                    <a16:rowId xmlns:a16="http://schemas.microsoft.com/office/drawing/2014/main" val="1609300196"/>
                  </a:ext>
                </a:extLst>
              </a:tr>
              <a:tr h="8658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dirty="0">
                          <a:effectLst/>
                        </a:rPr>
                        <a:t>◆妊産婦等の危険有害業務の就業制限</a:t>
                      </a:r>
                      <a:endParaRPr kumimoji="1" lang="en-US" altLang="ja-JP" sz="1400" kern="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dirty="0">
                          <a:effectLst/>
                        </a:rPr>
                        <a:t>【労基法第</a:t>
                      </a:r>
                      <a:r>
                        <a:rPr kumimoji="1" lang="en-US" altLang="ja-JP" sz="1400" kern="1200" dirty="0">
                          <a:effectLst/>
                        </a:rPr>
                        <a:t>64</a:t>
                      </a:r>
                      <a:r>
                        <a:rPr kumimoji="1" lang="ja-JP" altLang="ja-JP" sz="1400" kern="1200" dirty="0">
                          <a:effectLst/>
                        </a:rPr>
                        <a:t>条の３】</a:t>
                      </a:r>
                      <a:endParaRPr kumimoji="1" lang="ja-JP" altLang="en-US" sz="1050" dirty="0"/>
                    </a:p>
                  </a:txBody>
                  <a:tcPr marL="74295" marR="74295" marT="37148" marB="3714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effectLst/>
                        </a:rPr>
                        <a:t>妊娠中の職員には、重量物や有害物を取り扱う業務につかせてはいけません。（女性労働基準規則第</a:t>
                      </a:r>
                      <a:r>
                        <a:rPr kumimoji="1" lang="en-US" altLang="ja-JP" sz="1200" kern="1200" dirty="0">
                          <a:effectLst/>
                        </a:rPr>
                        <a:t>2</a:t>
                      </a:r>
                      <a:r>
                        <a:rPr kumimoji="1" lang="ja-JP" altLang="ja-JP" sz="1200" kern="1200" dirty="0">
                          <a:effectLst/>
                        </a:rPr>
                        <a:t>条第</a:t>
                      </a:r>
                      <a:r>
                        <a:rPr kumimoji="1" lang="en-US" altLang="ja-JP" sz="1200" kern="1200" dirty="0">
                          <a:effectLst/>
                        </a:rPr>
                        <a:t>1</a:t>
                      </a:r>
                      <a:r>
                        <a:rPr kumimoji="1" lang="ja-JP" altLang="ja-JP" sz="1200" kern="1200" dirty="0">
                          <a:effectLst/>
                        </a:rPr>
                        <a:t>項）</a:t>
                      </a:r>
                      <a:endParaRPr kumimoji="1" lang="ja-JP" altLang="en-US" sz="1050" dirty="0"/>
                    </a:p>
                  </a:txBody>
                  <a:tcPr marL="74295" marR="74295" marT="37148" marB="37148" anchor="ctr"/>
                </a:tc>
                <a:tc>
                  <a:txBody>
                    <a:bodyPr/>
                    <a:lstStyle/>
                    <a:p>
                      <a:r>
                        <a:rPr kumimoji="1" lang="ja-JP" altLang="ja-JP" sz="1200" kern="1200" dirty="0">
                          <a:effectLst/>
                        </a:rPr>
                        <a:t>この就業制限は、本人からの申出がなくても就業させてはいけません。</a:t>
                      </a:r>
                      <a:endParaRPr kumimoji="1" lang="ja-JP" altLang="en-US" sz="1050" dirty="0"/>
                    </a:p>
                  </a:txBody>
                  <a:tcPr marL="74295" marR="74295" marT="37148" marB="37148" anchor="ctr"/>
                </a:tc>
                <a:extLst>
                  <a:ext uri="{0D108BD9-81ED-4DB2-BD59-A6C34878D82A}">
                    <a16:rowId xmlns:a16="http://schemas.microsoft.com/office/drawing/2014/main" val="2485837718"/>
                  </a:ext>
                </a:extLst>
              </a:tr>
              <a:tr h="11333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dirty="0">
                          <a:effectLst/>
                        </a:rPr>
                        <a:t>◆妊婦の軽易業務転換</a:t>
                      </a:r>
                      <a:endParaRPr kumimoji="1" lang="en-US" altLang="ja-JP" sz="1400" kern="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dirty="0">
                          <a:effectLst/>
                        </a:rPr>
                        <a:t>【労基法第</a:t>
                      </a:r>
                      <a:r>
                        <a:rPr kumimoji="1" lang="en-US" altLang="ja-JP" sz="1400" kern="1200" dirty="0">
                          <a:effectLst/>
                        </a:rPr>
                        <a:t>65</a:t>
                      </a:r>
                      <a:r>
                        <a:rPr kumimoji="1" lang="ja-JP" altLang="ja-JP" sz="1400" kern="1200" dirty="0">
                          <a:effectLst/>
                        </a:rPr>
                        <a:t>条】</a:t>
                      </a:r>
                      <a:endParaRPr kumimoji="1" lang="ja-JP" altLang="en-US" sz="1050" dirty="0"/>
                    </a:p>
                  </a:txBody>
                  <a:tcPr marL="74295" marR="74295" marT="37148" marB="37148" anchor="ctr"/>
                </a:tc>
                <a:tc>
                  <a:txBody>
                    <a:bodyPr/>
                    <a:lstStyle/>
                    <a:p>
                      <a:r>
                        <a:rPr kumimoji="1" lang="ja-JP" altLang="ja-JP" sz="1200" kern="1200" dirty="0">
                          <a:effectLst/>
                        </a:rPr>
                        <a:t>妊娠中の職員は、現在の担当業務が妊娠中に負担となる場合は、</a:t>
                      </a:r>
                      <a:r>
                        <a:rPr kumimoji="1" lang="ja-JP" altLang="en-US" sz="1200" kern="1200" dirty="0">
                          <a:effectLst/>
                        </a:rPr>
                        <a:t>校長等と相談し</a:t>
                      </a:r>
                      <a:r>
                        <a:rPr kumimoji="1" lang="ja-JP" altLang="ja-JP" sz="1200" kern="1200" dirty="0">
                          <a:effectLst/>
                        </a:rPr>
                        <a:t>、他の軽易な業務に転換することができます。</a:t>
                      </a:r>
                    </a:p>
                    <a:p>
                      <a:r>
                        <a:rPr kumimoji="1" lang="ja-JP" altLang="ja-JP" sz="1200" kern="1200" dirty="0">
                          <a:effectLst/>
                        </a:rPr>
                        <a:t>　主治医等から適切な指示を仰ぎ、</a:t>
                      </a:r>
                      <a:r>
                        <a:rPr kumimoji="1" lang="ja-JP" altLang="en-US" sz="1200" kern="1200" dirty="0">
                          <a:effectLst/>
                        </a:rPr>
                        <a:t>校長等</a:t>
                      </a:r>
                      <a:r>
                        <a:rPr kumimoji="1" lang="ja-JP" altLang="ja-JP" sz="1200" kern="1200" dirty="0">
                          <a:effectLst/>
                        </a:rPr>
                        <a:t>に相談します。</a:t>
                      </a:r>
                      <a:endParaRPr kumimoji="1" lang="ja-JP" altLang="en-US" sz="1050" dirty="0"/>
                    </a:p>
                  </a:txBody>
                  <a:tcPr marL="74295" marR="74295" marT="37148" marB="37148" anchor="ctr"/>
                </a:tc>
                <a:tc>
                  <a:txBody>
                    <a:bodyPr/>
                    <a:lstStyle/>
                    <a:p>
                      <a:r>
                        <a:rPr kumimoji="1" lang="ja-JP" altLang="en-US" sz="1200" kern="1200" dirty="0">
                          <a:effectLst/>
                        </a:rPr>
                        <a:t>校長等は、職員から相談</a:t>
                      </a:r>
                      <a:r>
                        <a:rPr kumimoji="1" lang="ja-JP" altLang="ja-JP" sz="1200" kern="1200" dirty="0">
                          <a:effectLst/>
                        </a:rPr>
                        <a:t>があった場合には、具体的にどのような配慮が必要か、十分相談しながら対応します。</a:t>
                      </a:r>
                      <a:endParaRPr kumimoji="1" lang="ja-JP" altLang="en-US" sz="1100" dirty="0"/>
                    </a:p>
                  </a:txBody>
                  <a:tcPr marL="74295" marR="74295" marT="37148" marB="37148" anchor="ctr"/>
                </a:tc>
                <a:extLst>
                  <a:ext uri="{0D108BD9-81ED-4DB2-BD59-A6C34878D82A}">
                    <a16:rowId xmlns:a16="http://schemas.microsoft.com/office/drawing/2014/main" val="2099749477"/>
                  </a:ext>
                </a:extLst>
              </a:tr>
              <a:tr h="8459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dirty="0">
                          <a:effectLst/>
                        </a:rPr>
                        <a:t>◆妊娠中の休憩時間に関する措置</a:t>
                      </a:r>
                      <a:endParaRPr kumimoji="1" lang="en-US" altLang="ja-JP" sz="1400" kern="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dirty="0">
                          <a:effectLst/>
                        </a:rPr>
                        <a:t>【雇用機会均等法第</a:t>
                      </a:r>
                      <a:r>
                        <a:rPr kumimoji="1" lang="en-US" altLang="ja-JP" sz="1400" kern="1200" dirty="0">
                          <a:effectLst/>
                        </a:rPr>
                        <a:t>13</a:t>
                      </a:r>
                      <a:r>
                        <a:rPr kumimoji="1" lang="ja-JP" altLang="ja-JP" sz="1400" kern="1200" dirty="0">
                          <a:effectLst/>
                        </a:rPr>
                        <a:t>条】</a:t>
                      </a:r>
                      <a:endParaRPr kumimoji="1" lang="ja-JP" altLang="en-US" sz="1000" dirty="0"/>
                    </a:p>
                  </a:txBody>
                  <a:tcPr marL="74295" marR="74295" marT="37148" marB="37148" anchor="ctr"/>
                </a:tc>
                <a:tc>
                  <a:txBody>
                    <a:bodyPr/>
                    <a:lstStyle/>
                    <a:p>
                      <a:r>
                        <a:rPr kumimoji="1" lang="ja-JP" altLang="ja-JP" sz="1200" kern="1200" dirty="0">
                          <a:effectLst/>
                        </a:rPr>
                        <a:t>妊娠中の職員は、医師等から休憩に関する措置について指導等を受けたときは、職場で申し</a:t>
                      </a:r>
                      <a:r>
                        <a:rPr kumimoji="1" lang="ja-JP" altLang="en-US" sz="1200" kern="1200" dirty="0">
                          <a:effectLst/>
                        </a:rPr>
                        <a:t>出</a:t>
                      </a:r>
                      <a:r>
                        <a:rPr kumimoji="1" lang="ja-JP" altLang="ja-JP" sz="1200" kern="1200" dirty="0">
                          <a:effectLst/>
                        </a:rPr>
                        <a:t>ることができます。</a:t>
                      </a:r>
                      <a:endParaRPr kumimoji="1" lang="ja-JP" altLang="en-US" sz="1050" dirty="0"/>
                    </a:p>
                  </a:txBody>
                  <a:tcPr marL="74295" marR="74295" marT="37148" marB="37148" anchor="ctr"/>
                </a:tc>
                <a:tc>
                  <a:txBody>
                    <a:bodyPr/>
                    <a:lstStyle/>
                    <a:p>
                      <a:r>
                        <a:rPr kumimoji="1" lang="ja-JP" altLang="en-US" sz="1200" kern="1200" dirty="0">
                          <a:effectLst/>
                        </a:rPr>
                        <a:t>校長等</a:t>
                      </a:r>
                      <a:r>
                        <a:rPr kumimoji="1" lang="ja-JP" altLang="ja-JP" sz="1200" kern="1200" dirty="0">
                          <a:effectLst/>
                        </a:rPr>
                        <a:t>は、例えば、適宜の休養、</a:t>
                      </a:r>
                      <a:r>
                        <a:rPr kumimoji="1" lang="ja-JP" altLang="en-US" sz="1200" kern="1200" dirty="0">
                          <a:effectLst/>
                        </a:rPr>
                        <a:t>補</a:t>
                      </a:r>
                      <a:r>
                        <a:rPr kumimoji="1" lang="ja-JP" altLang="ja-JP" sz="1200" kern="1200" dirty="0">
                          <a:effectLst/>
                        </a:rPr>
                        <a:t>食ができるように、休憩時間の延長、休憩回数の増加、休憩時間帯の変更など必要な措置を講じます（職免での対応）。</a:t>
                      </a:r>
                      <a:endParaRPr kumimoji="1" lang="ja-JP" altLang="en-US" sz="1100" dirty="0"/>
                    </a:p>
                  </a:txBody>
                  <a:tcPr marL="74295" marR="74295" marT="37148" marB="37148" anchor="ctr"/>
                </a:tc>
                <a:extLst>
                  <a:ext uri="{0D108BD9-81ED-4DB2-BD59-A6C34878D82A}">
                    <a16:rowId xmlns:a16="http://schemas.microsoft.com/office/drawing/2014/main" val="3330275019"/>
                  </a:ext>
                </a:extLst>
              </a:tr>
            </a:tbl>
          </a:graphicData>
        </a:graphic>
      </p:graphicFrame>
      <p:sp>
        <p:nvSpPr>
          <p:cNvPr id="5" name="正方形/長方形 4"/>
          <p:cNvSpPr/>
          <p:nvPr/>
        </p:nvSpPr>
        <p:spPr>
          <a:xfrm>
            <a:off x="629522" y="901521"/>
            <a:ext cx="8543926" cy="51516"/>
          </a:xfrm>
          <a:prstGeom prst="rect">
            <a:avLst/>
          </a:prstGeom>
          <a:gradFill flip="none" rotWithShape="1">
            <a:gsLst>
              <a:gs pos="0">
                <a:schemeClr val="accent4"/>
              </a:gs>
              <a:gs pos="15000">
                <a:schemeClr val="accent4">
                  <a:lumMod val="105000"/>
                  <a:satMod val="103000"/>
                  <a:tint val="73000"/>
                </a:schemeClr>
              </a:gs>
              <a:gs pos="100000">
                <a:schemeClr val="bg1"/>
              </a:gs>
            </a:gsLst>
            <a:lin ang="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pic>
        <p:nvPicPr>
          <p:cNvPr id="9" name="図 5" descr="図形, アイコン&#10;&#10;説明は自動で生成されたものです">
            <a:extLst>
              <a:ext uri="{FF2B5EF4-FFF2-40B4-BE49-F238E27FC236}">
                <a16:creationId xmlns:a16="http://schemas.microsoft.com/office/drawing/2014/main" id="{CF8956E0-84A7-A26C-C9B1-31D2C09E36F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30131" y="94702"/>
            <a:ext cx="837051" cy="805917"/>
          </a:xfrm>
          <a:prstGeom prst="rect">
            <a:avLst/>
          </a:prstGeom>
        </p:spPr>
      </p:pic>
      <p:sp>
        <p:nvSpPr>
          <p:cNvPr id="4" name="スライド番号プレースホルダー 3"/>
          <p:cNvSpPr>
            <a:spLocks noGrp="1"/>
          </p:cNvSpPr>
          <p:nvPr>
            <p:ph type="sldNum" sz="quarter" idx="12"/>
          </p:nvPr>
        </p:nvSpPr>
        <p:spPr/>
        <p:txBody>
          <a:bodyPr/>
          <a:lstStyle/>
          <a:p>
            <a:fld id="{C425E45F-7766-4A39-A607-8DA631FA0E04}" type="slidenum">
              <a:rPr kumimoji="1" lang="ja-JP" altLang="en-US" smtClean="0"/>
              <a:t>5</a:t>
            </a:fld>
            <a:endParaRPr kumimoji="1" lang="ja-JP" altLang="en-US"/>
          </a:p>
        </p:txBody>
      </p:sp>
    </p:spTree>
    <p:extLst>
      <p:ext uri="{BB962C8B-B14F-4D97-AF65-F5344CB8AC3E}">
        <p14:creationId xmlns:p14="http://schemas.microsoft.com/office/powerpoint/2010/main" val="1747518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8" y="290829"/>
            <a:ext cx="3410419" cy="770673"/>
          </a:xfrm>
        </p:spPr>
        <p:txBody>
          <a:bodyPr>
            <a:normAutofit/>
          </a:bodyPr>
          <a:lstStyle/>
          <a:p>
            <a:r>
              <a:rPr lang="ja-JP" altLang="en-US" sz="2600" dirty="0">
                <a:latin typeface="HGP創英角ﾎﾟｯﾌﾟ体" panose="040B0A00000000000000" pitchFamily="50" charset="-128"/>
                <a:ea typeface="HGP創英角ﾎﾟｯﾌﾟ体" panose="040B0A00000000000000" pitchFamily="50" charset="-128"/>
              </a:rPr>
              <a:t>妊娠から出産まで</a:t>
            </a:r>
          </a:p>
        </p:txBody>
      </p:sp>
      <p:sp>
        <p:nvSpPr>
          <p:cNvPr id="3" name="コンテンツ プレースホルダー 2"/>
          <p:cNvSpPr>
            <a:spLocks noGrp="1"/>
          </p:cNvSpPr>
          <p:nvPr>
            <p:ph idx="1"/>
          </p:nvPr>
        </p:nvSpPr>
        <p:spPr>
          <a:xfrm>
            <a:off x="681039" y="1061502"/>
            <a:ext cx="8543925" cy="4160727"/>
          </a:xfrm>
        </p:spPr>
        <p:txBody>
          <a:bodyPr>
            <a:normAutofit/>
          </a:bodyPr>
          <a:lstStyle/>
          <a:p>
            <a:pPr marL="0" indent="0">
              <a:buNone/>
            </a:pPr>
            <a:r>
              <a:rPr lang="ja-JP" altLang="ja-JP" sz="1625" b="1" dirty="0">
                <a:latin typeface="HG丸ｺﾞｼｯｸM-PRO" panose="020F0600000000000000" pitchFamily="50" charset="-128"/>
                <a:ea typeface="HG丸ｺﾞｼｯｸM-PRO" panose="020F0600000000000000" pitchFamily="50" charset="-128"/>
              </a:rPr>
              <a:t>（</a:t>
            </a:r>
            <a:r>
              <a:rPr lang="ja-JP" altLang="en-US" sz="1625" b="1" dirty="0">
                <a:latin typeface="HG丸ｺﾞｼｯｸM-PRO" panose="020F0600000000000000" pitchFamily="50" charset="-128"/>
                <a:ea typeface="HG丸ｺﾞｼｯｸM-PRO" panose="020F0600000000000000" pitchFamily="50" charset="-128"/>
              </a:rPr>
              <a:t>２</a:t>
            </a:r>
            <a:r>
              <a:rPr lang="ja-JP" altLang="ja-JP" sz="1625" b="1" dirty="0">
                <a:latin typeface="HG丸ｺﾞｼｯｸM-PRO" panose="020F0600000000000000" pitchFamily="50" charset="-128"/>
                <a:ea typeface="HG丸ｺﾞｼｯｸM-PRO" panose="020F0600000000000000" pitchFamily="50" charset="-128"/>
              </a:rPr>
              <a:t>）妊娠中の休暇制度</a:t>
            </a:r>
            <a:r>
              <a:rPr lang="ja-JP" altLang="en-US" sz="1625" b="1" dirty="0">
                <a:latin typeface="HG丸ｺﾞｼｯｸM-PRO" panose="020F0600000000000000" pitchFamily="50" charset="-128"/>
                <a:ea typeface="HG丸ｺﾞｼｯｸM-PRO" panose="020F0600000000000000" pitchFamily="50" charset="-128"/>
              </a:rPr>
              <a:t>（特別休暇）</a:t>
            </a:r>
            <a:endParaRPr lang="ja-JP" altLang="ja-JP" sz="1625" dirty="0">
              <a:latin typeface="HG丸ｺﾞｼｯｸM-PRO" panose="020F0600000000000000" pitchFamily="50" charset="-128"/>
              <a:ea typeface="HG丸ｺﾞｼｯｸM-PRO" panose="020F0600000000000000" pitchFamily="50" charset="-128"/>
            </a:endParaRPr>
          </a:p>
          <a:p>
            <a:pPr marL="0" indent="0">
              <a:buNone/>
            </a:pPr>
            <a:r>
              <a:rPr lang="ja-JP" altLang="ja-JP" sz="1544" dirty="0">
                <a:latin typeface="HG丸ｺﾞｼｯｸM-PRO" panose="020F0600000000000000" pitchFamily="50" charset="-128"/>
                <a:ea typeface="HG丸ｺﾞｼｯｸM-PRO" panose="020F0600000000000000" pitchFamily="50" charset="-128"/>
              </a:rPr>
              <a:t>妊娠した場合には、母体保護等のために</a:t>
            </a:r>
            <a:r>
              <a:rPr lang="ja-JP" altLang="en-US" sz="1544" dirty="0">
                <a:latin typeface="HG丸ｺﾞｼｯｸM-PRO" panose="020F0600000000000000" pitchFamily="50" charset="-128"/>
                <a:ea typeface="HG丸ｺﾞｼｯｸM-PRO" panose="020F0600000000000000" pitchFamily="50" charset="-128"/>
              </a:rPr>
              <a:t>利用できる</a:t>
            </a:r>
            <a:r>
              <a:rPr lang="ja-JP" altLang="ja-JP" sz="1544" dirty="0">
                <a:latin typeface="HG丸ｺﾞｼｯｸM-PRO" panose="020F0600000000000000" pitchFamily="50" charset="-128"/>
                <a:ea typeface="HG丸ｺﾞｼｯｸM-PRO" panose="020F0600000000000000" pitchFamily="50" charset="-128"/>
              </a:rPr>
              <a:t>様々な休暇制度があります。</a:t>
            </a:r>
            <a:endParaRPr lang="en-US" altLang="ja-JP" sz="1544" dirty="0">
              <a:latin typeface="HG丸ｺﾞｼｯｸM-PRO" panose="020F0600000000000000" pitchFamily="50" charset="-128"/>
              <a:ea typeface="HG丸ｺﾞｼｯｸM-PRO" panose="020F0600000000000000" pitchFamily="50" charset="-128"/>
            </a:endParaRPr>
          </a:p>
          <a:p>
            <a:pPr marL="0" indent="0">
              <a:buNone/>
            </a:pPr>
            <a:endParaRPr lang="ja-JP" altLang="ja-JP" sz="1625" dirty="0"/>
          </a:p>
          <a:p>
            <a:pPr marL="0" indent="0">
              <a:buNone/>
            </a:pPr>
            <a:endParaRPr lang="en-US" altLang="ja-JP" sz="1544" b="1" dirty="0"/>
          </a:p>
          <a:p>
            <a:pPr marL="0" indent="0">
              <a:buNone/>
            </a:pPr>
            <a:endParaRPr lang="en-US" altLang="ja-JP" sz="1544" b="1" dirty="0"/>
          </a:p>
        </p:txBody>
      </p:sp>
      <p:graphicFrame>
        <p:nvGraphicFramePr>
          <p:cNvPr id="7" name="表 6"/>
          <p:cNvGraphicFramePr>
            <a:graphicFrameLocks noGrp="1"/>
          </p:cNvGraphicFramePr>
          <p:nvPr>
            <p:extLst>
              <p:ext uri="{D42A27DB-BD31-4B8C-83A1-F6EECF244321}">
                <p14:modId xmlns:p14="http://schemas.microsoft.com/office/powerpoint/2010/main" val="3791596627"/>
              </p:ext>
            </p:extLst>
          </p:nvPr>
        </p:nvGraphicFramePr>
        <p:xfrm>
          <a:off x="681038" y="1732616"/>
          <a:ext cx="8543926" cy="4610637"/>
        </p:xfrm>
        <a:graphic>
          <a:graphicData uri="http://schemas.openxmlformats.org/drawingml/2006/table">
            <a:tbl>
              <a:tblPr firstRow="1" bandRow="1">
                <a:tableStyleId>{00A15C55-8517-42AA-B614-E9B94910E393}</a:tableStyleId>
              </a:tblPr>
              <a:tblGrid>
                <a:gridCol w="2474963">
                  <a:extLst>
                    <a:ext uri="{9D8B030D-6E8A-4147-A177-3AD203B41FA5}">
                      <a16:colId xmlns:a16="http://schemas.microsoft.com/office/drawing/2014/main" val="28924692"/>
                    </a:ext>
                  </a:extLst>
                </a:gridCol>
                <a:gridCol w="2474963">
                  <a:extLst>
                    <a:ext uri="{9D8B030D-6E8A-4147-A177-3AD203B41FA5}">
                      <a16:colId xmlns:a16="http://schemas.microsoft.com/office/drawing/2014/main" val="2349578681"/>
                    </a:ext>
                  </a:extLst>
                </a:gridCol>
                <a:gridCol w="3594000">
                  <a:extLst>
                    <a:ext uri="{9D8B030D-6E8A-4147-A177-3AD203B41FA5}">
                      <a16:colId xmlns:a16="http://schemas.microsoft.com/office/drawing/2014/main" val="1668314294"/>
                    </a:ext>
                  </a:extLst>
                </a:gridCol>
              </a:tblGrid>
              <a:tr h="383105">
                <a:tc>
                  <a:txBody>
                    <a:bodyPr/>
                    <a:lstStyle/>
                    <a:p>
                      <a:pPr algn="ctr"/>
                      <a:r>
                        <a:rPr kumimoji="1" lang="ja-JP" altLang="en-US" sz="1400" dirty="0"/>
                        <a:t>休暇名称</a:t>
                      </a:r>
                      <a:endParaRPr kumimoji="1" lang="ja-JP" altLang="en-US" sz="1400" dirty="0">
                        <a:solidFill>
                          <a:schemeClr val="tx1"/>
                        </a:solidFill>
                      </a:endParaRPr>
                    </a:p>
                  </a:txBody>
                  <a:tcPr marL="74295" marR="74295" marT="37148" marB="37148" anchor="ctr">
                    <a:solidFill>
                      <a:srgbClr val="FCAAEC"/>
                    </a:solidFill>
                  </a:tcPr>
                </a:tc>
                <a:tc>
                  <a:txBody>
                    <a:bodyPr/>
                    <a:lstStyle/>
                    <a:p>
                      <a:pPr algn="ctr"/>
                      <a:r>
                        <a:rPr kumimoji="1" lang="ja-JP" altLang="en-US" sz="1400" dirty="0"/>
                        <a:t>取得要件</a:t>
                      </a:r>
                      <a:endParaRPr kumimoji="1" lang="ja-JP" altLang="en-US" sz="1400" b="1" dirty="0">
                        <a:solidFill>
                          <a:schemeClr val="tx1"/>
                        </a:solidFill>
                      </a:endParaRPr>
                    </a:p>
                  </a:txBody>
                  <a:tcPr marL="74295" marR="74295" marT="37148" marB="37148" anchor="ctr">
                    <a:solidFill>
                      <a:srgbClr val="FCAAEC"/>
                    </a:solidFill>
                  </a:tcPr>
                </a:tc>
                <a:tc>
                  <a:txBody>
                    <a:bodyPr/>
                    <a:lstStyle/>
                    <a:p>
                      <a:pPr algn="ctr"/>
                      <a:r>
                        <a:rPr kumimoji="1" lang="ja-JP" altLang="en-US" sz="1400" dirty="0"/>
                        <a:t>取得可能期間</a:t>
                      </a:r>
                      <a:endParaRPr kumimoji="1" lang="ja-JP" altLang="en-US" sz="1400" dirty="0">
                        <a:solidFill>
                          <a:schemeClr val="tx1"/>
                        </a:solidFill>
                      </a:endParaRPr>
                    </a:p>
                  </a:txBody>
                  <a:tcPr marL="74295" marR="74295" marT="37148" marB="37148" anchor="ctr">
                    <a:solidFill>
                      <a:srgbClr val="FCAAEC"/>
                    </a:solidFill>
                  </a:tcPr>
                </a:tc>
                <a:extLst>
                  <a:ext uri="{0D108BD9-81ED-4DB2-BD59-A6C34878D82A}">
                    <a16:rowId xmlns:a16="http://schemas.microsoft.com/office/drawing/2014/main" val="4122091588"/>
                  </a:ext>
                </a:extLst>
              </a:tr>
              <a:tr h="8548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400" dirty="0"/>
                        <a:t>◆妊娠障害（つわり等）</a:t>
                      </a:r>
                      <a:endParaRPr lang="en-US" altLang="ja-JP" sz="1400" dirty="0"/>
                    </a:p>
                  </a:txBody>
                  <a:tcPr marL="74295" marR="74295" marT="37148" marB="37148" anchor="ctr">
                    <a:solidFill>
                      <a:srgbClr val="FED2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b="0" dirty="0">
                          <a:solidFill>
                            <a:schemeClr val="tx1"/>
                          </a:solidFill>
                        </a:rPr>
                        <a:t>妊娠障害のために勤務が著しく困難</a:t>
                      </a:r>
                      <a:r>
                        <a:rPr lang="ja-JP" altLang="en-US" sz="1200" b="0" dirty="0">
                          <a:solidFill>
                            <a:schemeClr val="tx1"/>
                          </a:solidFill>
                        </a:rPr>
                        <a:t>である</a:t>
                      </a:r>
                      <a:r>
                        <a:rPr lang="ja-JP" altLang="ja-JP" sz="1200" b="0" dirty="0">
                          <a:solidFill>
                            <a:schemeClr val="tx1"/>
                          </a:solidFill>
                        </a:rPr>
                        <a:t>場合</a:t>
                      </a:r>
                      <a:endParaRPr lang="en-US" altLang="ja-JP" sz="1200" b="0" dirty="0">
                        <a:solidFill>
                          <a:schemeClr val="tx1"/>
                        </a:solidFill>
                      </a:endParaRPr>
                    </a:p>
                  </a:txBody>
                  <a:tcPr marL="74295" marR="74295" marT="37148" marB="37148" anchor="ctr">
                    <a:solidFill>
                      <a:srgbClr val="FED2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２</a:t>
                      </a:r>
                      <a:r>
                        <a:rPr lang="ja-JP" altLang="ja-JP" sz="1200" dirty="0"/>
                        <a:t>週間</a:t>
                      </a:r>
                      <a:r>
                        <a:rPr lang="ja-JP" altLang="en-US" sz="1200" dirty="0"/>
                        <a:t>（週休日等を除く</a:t>
                      </a:r>
                      <a:r>
                        <a:rPr lang="en-US" altLang="ja-JP" sz="1200" dirty="0"/>
                        <a:t>14</a:t>
                      </a:r>
                      <a:r>
                        <a:rPr lang="ja-JP" altLang="en-US" sz="1200" dirty="0"/>
                        <a:t>日間）</a:t>
                      </a:r>
                      <a:r>
                        <a:rPr lang="ja-JP" altLang="ja-JP" sz="1200" dirty="0"/>
                        <a:t>以内で必要と認める期間</a:t>
                      </a:r>
                      <a:endParaRPr lang="en-US" altLang="ja-JP" sz="1200" dirty="0"/>
                    </a:p>
                  </a:txBody>
                  <a:tcPr marL="74295" marR="74295" marT="37148" marB="37148" anchor="ctr">
                    <a:solidFill>
                      <a:srgbClr val="FED2F8"/>
                    </a:solidFill>
                  </a:tcPr>
                </a:tc>
                <a:extLst>
                  <a:ext uri="{0D108BD9-81ED-4DB2-BD59-A6C34878D82A}">
                    <a16:rowId xmlns:a16="http://schemas.microsoft.com/office/drawing/2014/main" val="1609300196"/>
                  </a:ext>
                </a:extLst>
              </a:tr>
              <a:tr h="18409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400" dirty="0"/>
                        <a:t>◆</a:t>
                      </a:r>
                      <a:r>
                        <a:rPr lang="ja-JP" altLang="en-US" sz="1400" dirty="0"/>
                        <a:t>通勤緩和</a:t>
                      </a:r>
                      <a:endParaRPr lang="en-US" altLang="ja-JP" sz="1400" dirty="0"/>
                    </a:p>
                  </a:txBody>
                  <a:tcPr marL="74295" marR="74295" marT="37148" marB="3714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t>産前休暇をとるまでの間において、通勤途上における交通の混雑の程度が母体又は胎児の健康保持に影響があると認められる場合</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（母子健康手帳、母性健康管理指導事項連絡カード又は医師の診断書等が必要）</a:t>
                      </a:r>
                      <a:endParaRPr lang="en-US" altLang="ja-JP" sz="1050" dirty="0"/>
                    </a:p>
                  </a:txBody>
                  <a:tcPr marL="74295" marR="74295" marT="37148" marB="37148" anchor="ctr"/>
                </a:tc>
                <a:tc>
                  <a:txBody>
                    <a:bodyPr/>
                    <a:lstStyle/>
                    <a:p>
                      <a:r>
                        <a:rPr lang="ja-JP" altLang="ja-JP" sz="1200" dirty="0"/>
                        <a:t>業務に支障のない限り</a:t>
                      </a:r>
                      <a:r>
                        <a:rPr lang="ja-JP" altLang="en-US" sz="1200" dirty="0"/>
                        <a:t>１</a:t>
                      </a:r>
                      <a:r>
                        <a:rPr lang="ja-JP" altLang="ja-JP" sz="1200" dirty="0"/>
                        <a:t>日につき１時間以内で必要と認める時間</a:t>
                      </a:r>
                      <a:endParaRPr lang="en-US" altLang="ja-JP" sz="1200" dirty="0"/>
                    </a:p>
                    <a:p>
                      <a:endParaRPr lang="ja-JP" altLang="ja-JP" sz="1200" dirty="0"/>
                    </a:p>
                    <a:p>
                      <a:r>
                        <a:rPr lang="ja-JP" altLang="ja-JP" sz="1200" dirty="0"/>
                        <a:t>（承認する時間の取扱い）</a:t>
                      </a:r>
                      <a:endParaRPr lang="en-US" altLang="ja-JP" sz="1200" dirty="0"/>
                    </a:p>
                    <a:p>
                      <a:r>
                        <a:rPr lang="ja-JP" altLang="ja-JP" sz="1200" dirty="0"/>
                        <a:t>原則、勤務時間の始めと終りにそれぞれ</a:t>
                      </a:r>
                      <a:r>
                        <a:rPr lang="en-US" altLang="ja-JP" sz="1200" dirty="0"/>
                        <a:t>30 </a:t>
                      </a:r>
                      <a:r>
                        <a:rPr lang="ja-JP" altLang="ja-JP" sz="1200" dirty="0"/>
                        <a:t>分以内とする。ただし、勤務時間の始め又は終りにまとめて１時間も可。</a:t>
                      </a:r>
                      <a:endParaRPr lang="en-US" altLang="ja-JP" sz="1000" dirty="0"/>
                    </a:p>
                  </a:txBody>
                  <a:tcPr marL="74295" marR="74295" marT="37148" marB="37148" anchor="ctr"/>
                </a:tc>
                <a:extLst>
                  <a:ext uri="{0D108BD9-81ED-4DB2-BD59-A6C34878D82A}">
                    <a16:rowId xmlns:a16="http://schemas.microsoft.com/office/drawing/2014/main" val="2485837718"/>
                  </a:ext>
                </a:extLst>
              </a:tr>
              <a:tr h="15317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400" dirty="0"/>
                        <a:t>◆妊産婦健康診査</a:t>
                      </a:r>
                      <a:endParaRPr lang="en-US" altLang="ja-JP" sz="1400" dirty="0"/>
                    </a:p>
                  </a:txBody>
                  <a:tcPr marL="74295" marR="74295" marT="37148" marB="37148" anchor="ctr">
                    <a:solidFill>
                      <a:srgbClr val="FED2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t>医師、助産師等の保健指導又は健康診査を受ける必要がある場合</a:t>
                      </a:r>
                      <a:endParaRPr lang="en-US" altLang="ja-JP" sz="1200" dirty="0"/>
                    </a:p>
                  </a:txBody>
                  <a:tcPr marL="74295" marR="74295" marT="37148" marB="37148" anchor="ctr">
                    <a:solidFill>
                      <a:srgbClr val="FED2F8"/>
                    </a:solidFill>
                  </a:tcPr>
                </a:tc>
                <a:tc>
                  <a:txBody>
                    <a:bodyPr/>
                    <a:lstStyle/>
                    <a:p>
                      <a:r>
                        <a:rPr lang="ja-JP" altLang="ja-JP" sz="1200" dirty="0"/>
                        <a:t>１回につき１日以内で必要と認める時間（回数）</a:t>
                      </a:r>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ja-JP" altLang="ja-JP" sz="1200" dirty="0"/>
                    </a:p>
                  </a:txBody>
                  <a:tcPr marL="74295" marR="74295" marT="37148" marB="37148" anchor="ctr">
                    <a:solidFill>
                      <a:srgbClr val="FED2F8"/>
                    </a:solidFill>
                  </a:tcPr>
                </a:tc>
                <a:extLst>
                  <a:ext uri="{0D108BD9-81ED-4DB2-BD59-A6C34878D82A}">
                    <a16:rowId xmlns:a16="http://schemas.microsoft.com/office/drawing/2014/main" val="2099749477"/>
                  </a:ext>
                </a:extLst>
              </a:tr>
            </a:tbl>
          </a:graphicData>
        </a:graphic>
      </p:graphicFrame>
      <p:sp>
        <p:nvSpPr>
          <p:cNvPr id="4" name="正方形/長方形 3"/>
          <p:cNvSpPr/>
          <p:nvPr/>
        </p:nvSpPr>
        <p:spPr>
          <a:xfrm>
            <a:off x="681038" y="903059"/>
            <a:ext cx="8543926" cy="51516"/>
          </a:xfrm>
          <a:prstGeom prst="rect">
            <a:avLst/>
          </a:prstGeom>
          <a:gradFill flip="none" rotWithShape="1">
            <a:gsLst>
              <a:gs pos="0">
                <a:srgbClr val="FA82E3"/>
              </a:gs>
              <a:gs pos="15000">
                <a:srgbClr val="FCAAEC"/>
              </a:gs>
              <a:gs pos="77000">
                <a:schemeClr val="bg1"/>
              </a:gs>
            </a:gsLst>
            <a:lin ang="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pic>
        <p:nvPicPr>
          <p:cNvPr id="5" name="図 5" descr="図形, アイコン&#10;&#10;説明は自動で生成されたものです">
            <a:extLst>
              <a:ext uri="{FF2B5EF4-FFF2-40B4-BE49-F238E27FC236}">
                <a16:creationId xmlns:a16="http://schemas.microsoft.com/office/drawing/2014/main" id="{6FC776C5-FA14-ADDE-8A94-CB1C195F067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72575" y="613152"/>
            <a:ext cx="837051" cy="805917"/>
          </a:xfrm>
          <a:prstGeom prst="rect">
            <a:avLst/>
          </a:prstGeom>
        </p:spPr>
      </p:pic>
      <p:pic>
        <p:nvPicPr>
          <p:cNvPr id="8" name="図 7" descr="図形, アイコン&#10;&#10;説明は自動で生成されたものです">
            <a:extLst>
              <a:ext uri="{FF2B5EF4-FFF2-40B4-BE49-F238E27FC236}">
                <a16:creationId xmlns:a16="http://schemas.microsoft.com/office/drawing/2014/main" id="{3F995F17-5BF2-8BD4-EEFF-3DD020340DB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66443" y="900502"/>
            <a:ext cx="630675" cy="587432"/>
          </a:xfrm>
          <a:prstGeom prst="rect">
            <a:avLst/>
          </a:prstGeom>
        </p:spPr>
      </p:pic>
      <p:grpSp>
        <p:nvGrpSpPr>
          <p:cNvPr id="14" name="グループ化 13"/>
          <p:cNvGrpSpPr/>
          <p:nvPr/>
        </p:nvGrpSpPr>
        <p:grpSpPr>
          <a:xfrm>
            <a:off x="4776716" y="43747"/>
            <a:ext cx="2923705" cy="1378434"/>
            <a:chOff x="4776716" y="43747"/>
            <a:chExt cx="2923705" cy="1378434"/>
          </a:xfrm>
        </p:grpSpPr>
        <p:grpSp>
          <p:nvGrpSpPr>
            <p:cNvPr id="13" name="グループ化 12"/>
            <p:cNvGrpSpPr/>
            <p:nvPr/>
          </p:nvGrpSpPr>
          <p:grpSpPr>
            <a:xfrm>
              <a:off x="4776716" y="43747"/>
              <a:ext cx="2923705" cy="1375322"/>
              <a:chOff x="4776716" y="43747"/>
              <a:chExt cx="2923705" cy="1375322"/>
            </a:xfrm>
          </p:grpSpPr>
          <p:sp>
            <p:nvSpPr>
              <p:cNvPr id="9" name="雲形吹き出し 8"/>
              <p:cNvSpPr/>
              <p:nvPr/>
            </p:nvSpPr>
            <p:spPr>
              <a:xfrm>
                <a:off x="4776716" y="43747"/>
                <a:ext cx="2923705" cy="1375322"/>
              </a:xfrm>
              <a:prstGeom prst="cloudCallout">
                <a:avLst>
                  <a:gd name="adj1" fmla="val 57589"/>
                  <a:gd name="adj2" fmla="val 12836"/>
                </a:avLst>
              </a:prstGeom>
              <a:solidFill>
                <a:schemeClr val="bg1"/>
              </a:solidFill>
              <a:ln w="28575">
                <a:solidFill>
                  <a:srgbClr val="C7A1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solidFill>
                    <a:schemeClr val="tx1"/>
                  </a:solidFill>
                </a:endParaRPr>
              </a:p>
            </p:txBody>
          </p:sp>
          <p:sp>
            <p:nvSpPr>
              <p:cNvPr id="12" name="正方形/長方形 11"/>
              <p:cNvSpPr/>
              <p:nvPr/>
            </p:nvSpPr>
            <p:spPr>
              <a:xfrm>
                <a:off x="6987654" y="676165"/>
                <a:ext cx="327546" cy="277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正方形/長方形 10"/>
            <p:cNvSpPr/>
            <p:nvPr/>
          </p:nvSpPr>
          <p:spPr>
            <a:xfrm>
              <a:off x="5185574" y="298928"/>
              <a:ext cx="2376820" cy="1123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rPr>
                <a:t>仕事を続けられるよう、自分の体調や業務量、年間のスケジュールなどを考えて、ある程度早い段階で出産予定や育休の取得について、</a:t>
              </a:r>
              <a:endParaRPr kumimoji="1" lang="en-US" altLang="ja-JP" sz="1050" dirty="0">
                <a:solidFill>
                  <a:schemeClr val="tx1"/>
                </a:solidFill>
              </a:endParaRPr>
            </a:p>
            <a:p>
              <a:r>
                <a:rPr kumimoji="1" lang="ja-JP" altLang="en-US" sz="1050" dirty="0">
                  <a:solidFill>
                    <a:schemeClr val="tx1"/>
                  </a:solidFill>
                </a:rPr>
                <a:t>校長等に伝えましょう！</a:t>
              </a:r>
            </a:p>
            <a:p>
              <a:pPr algn="ctr"/>
              <a:endParaRPr kumimoji="1" lang="ja-JP" altLang="en-US" dirty="0"/>
            </a:p>
          </p:txBody>
        </p:sp>
      </p:grpSp>
      <p:sp>
        <p:nvSpPr>
          <p:cNvPr id="6" name="スライド番号プレースホルダー 5"/>
          <p:cNvSpPr>
            <a:spLocks noGrp="1"/>
          </p:cNvSpPr>
          <p:nvPr>
            <p:ph type="sldNum" sz="quarter" idx="12"/>
          </p:nvPr>
        </p:nvSpPr>
        <p:spPr/>
        <p:txBody>
          <a:bodyPr/>
          <a:lstStyle/>
          <a:p>
            <a:fld id="{C425E45F-7766-4A39-A607-8DA631FA0E04}" type="slidenum">
              <a:rPr kumimoji="1" lang="ja-JP" altLang="en-US" smtClean="0"/>
              <a:t>6</a:t>
            </a:fld>
            <a:endParaRPr kumimoji="1" lang="ja-JP" altLang="en-US"/>
          </a:p>
        </p:txBody>
      </p:sp>
      <p:graphicFrame>
        <p:nvGraphicFramePr>
          <p:cNvPr id="10" name="表 14">
            <a:extLst>
              <a:ext uri="{FF2B5EF4-FFF2-40B4-BE49-F238E27FC236}">
                <a16:creationId xmlns:a16="http://schemas.microsoft.com/office/drawing/2014/main" id="{01A4D306-E2FC-4A87-8D74-6DA178DDA1C8}"/>
              </a:ext>
            </a:extLst>
          </p:cNvPr>
          <p:cNvGraphicFramePr>
            <a:graphicFrameLocks noGrp="1"/>
          </p:cNvGraphicFramePr>
          <p:nvPr>
            <p:extLst>
              <p:ext uri="{D42A27DB-BD31-4B8C-83A1-F6EECF244321}">
                <p14:modId xmlns:p14="http://schemas.microsoft.com/office/powerpoint/2010/main" val="1675096840"/>
              </p:ext>
            </p:extLst>
          </p:nvPr>
        </p:nvGraphicFramePr>
        <p:xfrm>
          <a:off x="5699760" y="5132459"/>
          <a:ext cx="3468624" cy="1150740"/>
        </p:xfrm>
        <a:graphic>
          <a:graphicData uri="http://schemas.openxmlformats.org/drawingml/2006/table">
            <a:tbl>
              <a:tblPr firstRow="1" bandRow="1">
                <a:tableStyleId>{5940675A-B579-460E-94D1-54222C63F5DA}</a:tableStyleId>
              </a:tblPr>
              <a:tblGrid>
                <a:gridCol w="2298192">
                  <a:extLst>
                    <a:ext uri="{9D8B030D-6E8A-4147-A177-3AD203B41FA5}">
                      <a16:colId xmlns:a16="http://schemas.microsoft.com/office/drawing/2014/main" val="2678104079"/>
                    </a:ext>
                  </a:extLst>
                </a:gridCol>
                <a:gridCol w="1170432">
                  <a:extLst>
                    <a:ext uri="{9D8B030D-6E8A-4147-A177-3AD203B41FA5}">
                      <a16:colId xmlns:a16="http://schemas.microsoft.com/office/drawing/2014/main" val="3449553938"/>
                    </a:ext>
                  </a:extLst>
                </a:gridCol>
              </a:tblGrid>
              <a:tr h="191696">
                <a:tc>
                  <a:txBody>
                    <a:bodyPr/>
                    <a:lstStyle/>
                    <a:p>
                      <a:r>
                        <a:rPr kumimoji="1" lang="ja-JP" altLang="en-US" sz="1200" b="0" dirty="0">
                          <a:solidFill>
                            <a:schemeClr val="tx1"/>
                          </a:solidFill>
                        </a:rPr>
                        <a:t>期間</a:t>
                      </a:r>
                    </a:p>
                  </a:txBody>
                  <a:tcPr marL="47267" marR="47267" marT="23634" marB="23634"/>
                </a:tc>
                <a:tc>
                  <a:txBody>
                    <a:bodyPr/>
                    <a:lstStyle/>
                    <a:p>
                      <a:r>
                        <a:rPr kumimoji="1" lang="ja-JP" altLang="en-US" sz="1200" b="0" dirty="0">
                          <a:solidFill>
                            <a:schemeClr val="tx1"/>
                          </a:solidFill>
                        </a:rPr>
                        <a:t>回数</a:t>
                      </a:r>
                    </a:p>
                  </a:txBody>
                  <a:tcPr marL="47267" marR="47267" marT="23634" marB="23634"/>
                </a:tc>
                <a:extLst>
                  <a:ext uri="{0D108BD9-81ED-4DB2-BD59-A6C34878D82A}">
                    <a16:rowId xmlns:a16="http://schemas.microsoft.com/office/drawing/2014/main" val="3926426022"/>
                  </a:ext>
                </a:extLst>
              </a:tr>
              <a:tr h="180533">
                <a:tc>
                  <a:txBody>
                    <a:bodyPr/>
                    <a:lstStyle/>
                    <a:p>
                      <a:r>
                        <a:rPr lang="ja-JP" altLang="ja-JP" sz="1200" b="0" dirty="0">
                          <a:solidFill>
                            <a:schemeClr val="tx1"/>
                          </a:solidFill>
                        </a:rPr>
                        <a:t>母子健康手帳交付～妊娠満</a:t>
                      </a:r>
                      <a:r>
                        <a:rPr lang="en-US" altLang="ja-JP" sz="1200" b="0" dirty="0">
                          <a:solidFill>
                            <a:schemeClr val="tx1"/>
                          </a:solidFill>
                        </a:rPr>
                        <a:t>23 </a:t>
                      </a:r>
                      <a:r>
                        <a:rPr lang="ja-JP" altLang="ja-JP" sz="1200" b="0" dirty="0">
                          <a:solidFill>
                            <a:schemeClr val="tx1"/>
                          </a:solidFill>
                        </a:rPr>
                        <a:t>週</a:t>
                      </a:r>
                      <a:endParaRPr kumimoji="1" lang="ja-JP" altLang="en-US" sz="1200" b="0" dirty="0">
                        <a:solidFill>
                          <a:schemeClr val="tx1"/>
                        </a:solidFill>
                      </a:endParaRPr>
                    </a:p>
                  </a:txBody>
                  <a:tcPr marL="47267" marR="47267" marT="23634" marB="23634"/>
                </a:tc>
                <a:tc>
                  <a:txBody>
                    <a:bodyPr/>
                    <a:lstStyle/>
                    <a:p>
                      <a:r>
                        <a:rPr lang="ja-JP" altLang="ja-JP" sz="1200" b="0" dirty="0">
                          <a:solidFill>
                            <a:schemeClr val="tx1"/>
                          </a:solidFill>
                        </a:rPr>
                        <a:t>４週間</a:t>
                      </a:r>
                      <a:r>
                        <a:rPr lang="ja-JP" altLang="en-US" sz="1200" b="0" dirty="0">
                          <a:solidFill>
                            <a:schemeClr val="tx1"/>
                          </a:solidFill>
                        </a:rPr>
                        <a:t>毎に</a:t>
                      </a:r>
                      <a:r>
                        <a:rPr lang="ja-JP" altLang="ja-JP" sz="1200" b="0" dirty="0">
                          <a:solidFill>
                            <a:schemeClr val="tx1"/>
                          </a:solidFill>
                        </a:rPr>
                        <a:t>１回</a:t>
                      </a:r>
                      <a:endParaRPr kumimoji="1" lang="ja-JP" altLang="en-US" sz="1200" b="0" dirty="0">
                        <a:solidFill>
                          <a:schemeClr val="tx1"/>
                        </a:solidFill>
                      </a:endParaRPr>
                    </a:p>
                  </a:txBody>
                  <a:tcPr marL="47267" marR="47267" marT="23634" marB="23634"/>
                </a:tc>
                <a:extLst>
                  <a:ext uri="{0D108BD9-81ED-4DB2-BD59-A6C34878D82A}">
                    <a16:rowId xmlns:a16="http://schemas.microsoft.com/office/drawing/2014/main" val="1812105719"/>
                  </a:ext>
                </a:extLst>
              </a:tr>
              <a:tr h="191696">
                <a:tc>
                  <a:txBody>
                    <a:bodyPr/>
                    <a:lstStyle/>
                    <a:p>
                      <a:r>
                        <a:rPr lang="ja-JP" altLang="ja-JP" sz="1200" b="0" dirty="0">
                          <a:solidFill>
                            <a:schemeClr val="tx1"/>
                          </a:solidFill>
                        </a:rPr>
                        <a:t>妊娠満</a:t>
                      </a:r>
                      <a:r>
                        <a:rPr lang="en-US" altLang="ja-JP" sz="1200" b="0" dirty="0">
                          <a:solidFill>
                            <a:schemeClr val="tx1"/>
                          </a:solidFill>
                        </a:rPr>
                        <a:t>24 </a:t>
                      </a:r>
                      <a:r>
                        <a:rPr lang="ja-JP" altLang="ja-JP" sz="1200" b="0" dirty="0">
                          <a:solidFill>
                            <a:schemeClr val="tx1"/>
                          </a:solidFill>
                        </a:rPr>
                        <a:t>週～妊娠満</a:t>
                      </a:r>
                      <a:r>
                        <a:rPr lang="en-US" altLang="ja-JP" sz="1200" b="0" dirty="0">
                          <a:solidFill>
                            <a:schemeClr val="tx1"/>
                          </a:solidFill>
                        </a:rPr>
                        <a:t>35 </a:t>
                      </a:r>
                      <a:r>
                        <a:rPr lang="ja-JP" altLang="ja-JP" sz="1200" b="0" dirty="0">
                          <a:solidFill>
                            <a:schemeClr val="tx1"/>
                          </a:solidFill>
                        </a:rPr>
                        <a:t>週</a:t>
                      </a:r>
                      <a:endParaRPr kumimoji="1" lang="ja-JP" altLang="en-US" sz="1200" b="0" dirty="0">
                        <a:solidFill>
                          <a:schemeClr val="tx1"/>
                        </a:solidFill>
                      </a:endParaRPr>
                    </a:p>
                  </a:txBody>
                  <a:tcPr marL="47267" marR="47267" marT="23634" marB="23634"/>
                </a:tc>
                <a:tc>
                  <a:txBody>
                    <a:bodyPr/>
                    <a:lstStyle/>
                    <a:p>
                      <a:r>
                        <a:rPr lang="ja-JP" altLang="ja-JP" sz="1200" b="0" dirty="0">
                          <a:solidFill>
                            <a:schemeClr val="tx1"/>
                          </a:solidFill>
                        </a:rPr>
                        <a:t>２週間</a:t>
                      </a:r>
                      <a:r>
                        <a:rPr lang="ja-JP" altLang="en-US" sz="1200" b="0" dirty="0">
                          <a:solidFill>
                            <a:schemeClr val="tx1"/>
                          </a:solidFill>
                        </a:rPr>
                        <a:t>毎に</a:t>
                      </a:r>
                      <a:r>
                        <a:rPr lang="ja-JP" altLang="ja-JP" sz="1200" b="0" dirty="0">
                          <a:solidFill>
                            <a:schemeClr val="tx1"/>
                          </a:solidFill>
                        </a:rPr>
                        <a:t>１回</a:t>
                      </a:r>
                      <a:endParaRPr kumimoji="1" lang="ja-JP" altLang="en-US" sz="1200" b="0" dirty="0">
                        <a:solidFill>
                          <a:schemeClr val="tx1"/>
                        </a:solidFill>
                      </a:endParaRPr>
                    </a:p>
                  </a:txBody>
                  <a:tcPr marL="47267" marR="47267" marT="23634" marB="23634"/>
                </a:tc>
                <a:extLst>
                  <a:ext uri="{0D108BD9-81ED-4DB2-BD59-A6C34878D82A}">
                    <a16:rowId xmlns:a16="http://schemas.microsoft.com/office/drawing/2014/main" val="4161299822"/>
                  </a:ext>
                </a:extLst>
              </a:tr>
              <a:tr h="191696">
                <a:tc>
                  <a:txBody>
                    <a:bodyPr/>
                    <a:lstStyle/>
                    <a:p>
                      <a:r>
                        <a:rPr lang="ja-JP" altLang="ja-JP" sz="1200" b="0" dirty="0">
                          <a:solidFill>
                            <a:schemeClr val="tx1"/>
                          </a:solidFill>
                        </a:rPr>
                        <a:t>妊娠満</a:t>
                      </a:r>
                      <a:r>
                        <a:rPr lang="en-US" altLang="ja-JP" sz="1200" b="0" dirty="0">
                          <a:solidFill>
                            <a:schemeClr val="tx1"/>
                          </a:solidFill>
                        </a:rPr>
                        <a:t>36 </a:t>
                      </a:r>
                      <a:r>
                        <a:rPr lang="ja-JP" altLang="ja-JP" sz="1200" b="0" dirty="0">
                          <a:solidFill>
                            <a:schemeClr val="tx1"/>
                          </a:solidFill>
                        </a:rPr>
                        <a:t>週～出産</a:t>
                      </a:r>
                      <a:r>
                        <a:rPr lang="ja-JP" altLang="en-US" sz="1200" b="0" dirty="0">
                          <a:solidFill>
                            <a:schemeClr val="tx1"/>
                          </a:solidFill>
                        </a:rPr>
                        <a:t>日</a:t>
                      </a:r>
                      <a:endParaRPr kumimoji="1" lang="ja-JP" altLang="en-US" sz="1200" b="0" dirty="0">
                        <a:solidFill>
                          <a:schemeClr val="tx1"/>
                        </a:solidFill>
                      </a:endParaRPr>
                    </a:p>
                  </a:txBody>
                  <a:tcPr marL="47267" marR="47267" marT="23634" marB="23634"/>
                </a:tc>
                <a:tc>
                  <a:txBody>
                    <a:bodyPr/>
                    <a:lstStyle/>
                    <a:p>
                      <a:r>
                        <a:rPr lang="ja-JP" altLang="ja-JP" sz="1200" b="0" dirty="0">
                          <a:solidFill>
                            <a:schemeClr val="tx1"/>
                          </a:solidFill>
                        </a:rPr>
                        <a:t>１週間</a:t>
                      </a:r>
                      <a:r>
                        <a:rPr lang="ja-JP" altLang="en-US" sz="1200" b="0" dirty="0">
                          <a:solidFill>
                            <a:schemeClr val="tx1"/>
                          </a:solidFill>
                        </a:rPr>
                        <a:t>毎に</a:t>
                      </a:r>
                      <a:r>
                        <a:rPr lang="ja-JP" altLang="ja-JP" sz="1200" b="0" dirty="0">
                          <a:solidFill>
                            <a:schemeClr val="tx1"/>
                          </a:solidFill>
                        </a:rPr>
                        <a:t>１回</a:t>
                      </a:r>
                      <a:endParaRPr kumimoji="1" lang="ja-JP" altLang="en-US" sz="1200" b="0" dirty="0">
                        <a:solidFill>
                          <a:schemeClr val="tx1"/>
                        </a:solidFill>
                      </a:endParaRPr>
                    </a:p>
                  </a:txBody>
                  <a:tcPr marL="47267" marR="47267" marT="23634" marB="23634"/>
                </a:tc>
                <a:extLst>
                  <a:ext uri="{0D108BD9-81ED-4DB2-BD59-A6C34878D82A}">
                    <a16:rowId xmlns:a16="http://schemas.microsoft.com/office/drawing/2014/main" val="409358690"/>
                  </a:ext>
                </a:extLst>
              </a:tr>
              <a:tr h="191696">
                <a:tc>
                  <a:txBody>
                    <a:bodyPr/>
                    <a:lstStyle/>
                    <a:p>
                      <a:r>
                        <a:rPr lang="ja-JP" altLang="en-US" sz="1200" b="0" dirty="0">
                          <a:solidFill>
                            <a:schemeClr val="tx1"/>
                          </a:solidFill>
                        </a:rPr>
                        <a:t>出産日の翌日～出産</a:t>
                      </a:r>
                      <a:r>
                        <a:rPr lang="ja-JP" altLang="ja-JP" sz="1200" b="0" dirty="0">
                          <a:solidFill>
                            <a:schemeClr val="tx1"/>
                          </a:solidFill>
                        </a:rPr>
                        <a:t>後１年</a:t>
                      </a:r>
                      <a:endParaRPr kumimoji="1" lang="ja-JP" altLang="en-US" sz="1200" b="0" dirty="0">
                        <a:solidFill>
                          <a:schemeClr val="tx1"/>
                        </a:solidFill>
                      </a:endParaRPr>
                    </a:p>
                  </a:txBody>
                  <a:tcPr marL="47267" marR="47267" marT="23634" marB="23634"/>
                </a:tc>
                <a:tc>
                  <a:txBody>
                    <a:bodyPr/>
                    <a:lstStyle/>
                    <a:p>
                      <a:r>
                        <a:rPr lang="ja-JP" altLang="ja-JP" sz="1200" b="0" dirty="0">
                          <a:solidFill>
                            <a:schemeClr val="tx1"/>
                          </a:solidFill>
                        </a:rPr>
                        <a:t>１回</a:t>
                      </a:r>
                      <a:endParaRPr kumimoji="1" lang="ja-JP" altLang="en-US" sz="1200" b="0" dirty="0">
                        <a:solidFill>
                          <a:schemeClr val="tx1"/>
                        </a:solidFill>
                      </a:endParaRPr>
                    </a:p>
                  </a:txBody>
                  <a:tcPr marL="47267" marR="47267" marT="23634" marB="23634"/>
                </a:tc>
                <a:extLst>
                  <a:ext uri="{0D108BD9-81ED-4DB2-BD59-A6C34878D82A}">
                    <a16:rowId xmlns:a16="http://schemas.microsoft.com/office/drawing/2014/main" val="1086498327"/>
                  </a:ext>
                </a:extLst>
              </a:tr>
            </a:tbl>
          </a:graphicData>
        </a:graphic>
      </p:graphicFrame>
    </p:spTree>
    <p:extLst>
      <p:ext uri="{BB962C8B-B14F-4D97-AF65-F5344CB8AC3E}">
        <p14:creationId xmlns:p14="http://schemas.microsoft.com/office/powerpoint/2010/main" val="3281797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0707" y="414991"/>
            <a:ext cx="3410419" cy="770673"/>
          </a:xfrm>
        </p:spPr>
        <p:txBody>
          <a:bodyPr>
            <a:normAutofit/>
          </a:bodyPr>
          <a:lstStyle/>
          <a:p>
            <a:r>
              <a:rPr lang="ja-JP" altLang="en-US" sz="2600">
                <a:latin typeface="HGP創英角ﾎﾟｯﾌﾟ体" panose="040B0A00000000000000" pitchFamily="50" charset="-128"/>
                <a:ea typeface="HGP創英角ﾎﾟｯﾌﾟ体" panose="040B0A00000000000000" pitchFamily="50" charset="-128"/>
              </a:rPr>
              <a:t>妊娠から出産まで</a:t>
            </a:r>
          </a:p>
        </p:txBody>
      </p:sp>
      <p:sp>
        <p:nvSpPr>
          <p:cNvPr id="3" name="コンテンツ プレースホルダー 2"/>
          <p:cNvSpPr>
            <a:spLocks noGrp="1"/>
          </p:cNvSpPr>
          <p:nvPr>
            <p:ph idx="1"/>
          </p:nvPr>
        </p:nvSpPr>
        <p:spPr>
          <a:xfrm>
            <a:off x="681038" y="1185664"/>
            <a:ext cx="8543925" cy="4160727"/>
          </a:xfrm>
        </p:spPr>
        <p:txBody>
          <a:bodyPr>
            <a:normAutofit/>
          </a:bodyPr>
          <a:lstStyle/>
          <a:p>
            <a:pPr marL="0" indent="0">
              <a:buNone/>
            </a:pPr>
            <a:r>
              <a:rPr lang="ja-JP" altLang="en-US" sz="1625" b="1" dirty="0">
                <a:latin typeface="HG丸ｺﾞｼｯｸM-PRO" panose="020F0600000000000000" pitchFamily="50" charset="-128"/>
                <a:ea typeface="HG丸ｺﾞｼｯｸM-PRO" panose="020F0600000000000000" pitchFamily="50" charset="-128"/>
              </a:rPr>
              <a:t>（３）出産前後の休暇制度</a:t>
            </a:r>
            <a:endParaRPr lang="en-US" altLang="ja-JP" sz="1625" b="1" dirty="0">
              <a:latin typeface="HG丸ｺﾞｼｯｸM-PRO" panose="020F0600000000000000" pitchFamily="50" charset="-128"/>
              <a:ea typeface="HG丸ｺﾞｼｯｸM-PRO" panose="020F0600000000000000" pitchFamily="50" charset="-128"/>
            </a:endParaRPr>
          </a:p>
          <a:p>
            <a:pPr marL="0" indent="0">
              <a:buNone/>
            </a:pPr>
            <a:r>
              <a:rPr lang="ja-JP" altLang="en-US" sz="1463" dirty="0">
                <a:latin typeface="HG丸ｺﾞｼｯｸM-PRO" panose="020F0600000000000000" pitchFamily="50" charset="-128"/>
                <a:ea typeface="HG丸ｺﾞｼｯｸM-PRO" panose="020F0600000000000000" pitchFamily="50" charset="-128"/>
              </a:rPr>
              <a:t>出産の前に、職員から請求があった場合には、産前の一定期間は就業させることはできません。また、産後８週間は、本人の請求の有無に関わらず就業させてはいけません。</a:t>
            </a:r>
            <a:r>
              <a:rPr lang="en-US" altLang="ja-JP" sz="1463" dirty="0">
                <a:latin typeface="HG丸ｺﾞｼｯｸM-PRO" panose="020F0600000000000000" pitchFamily="50" charset="-128"/>
                <a:ea typeface="HG丸ｺﾞｼｯｸM-PRO" panose="020F0600000000000000" pitchFamily="50" charset="-128"/>
              </a:rPr>
              <a:t>【</a:t>
            </a:r>
            <a:r>
              <a:rPr lang="ja-JP" altLang="en-US" sz="1463" dirty="0">
                <a:latin typeface="HG丸ｺﾞｼｯｸM-PRO" panose="020F0600000000000000" pitchFamily="50" charset="-128"/>
                <a:ea typeface="HG丸ｺﾞｼｯｸM-PRO" panose="020F0600000000000000" pitchFamily="50" charset="-128"/>
              </a:rPr>
              <a:t>労基法第</a:t>
            </a:r>
            <a:r>
              <a:rPr lang="en-US" altLang="ja-JP" sz="1463" dirty="0">
                <a:latin typeface="HG丸ｺﾞｼｯｸM-PRO" panose="020F0600000000000000" pitchFamily="50" charset="-128"/>
                <a:ea typeface="HG丸ｺﾞｼｯｸM-PRO" panose="020F0600000000000000" pitchFamily="50" charset="-128"/>
              </a:rPr>
              <a:t>65</a:t>
            </a:r>
            <a:r>
              <a:rPr lang="ja-JP" altLang="en-US" sz="1463" dirty="0">
                <a:latin typeface="HG丸ｺﾞｼｯｸM-PRO" panose="020F0600000000000000" pitchFamily="50" charset="-128"/>
                <a:ea typeface="HG丸ｺﾞｼｯｸM-PRO" panose="020F0600000000000000" pitchFamily="50" charset="-128"/>
              </a:rPr>
              <a:t>条</a:t>
            </a:r>
            <a:r>
              <a:rPr lang="en-US" altLang="ja-JP" sz="1463" dirty="0">
                <a:latin typeface="HG丸ｺﾞｼｯｸM-PRO" panose="020F0600000000000000" pitchFamily="50" charset="-128"/>
                <a:ea typeface="HG丸ｺﾞｼｯｸM-PRO" panose="020F0600000000000000" pitchFamily="50" charset="-128"/>
              </a:rPr>
              <a:t>】</a:t>
            </a:r>
            <a:endParaRPr lang="ja-JP" altLang="ja-JP" sz="1625" dirty="0">
              <a:latin typeface="HG丸ｺﾞｼｯｸM-PRO" panose="020F0600000000000000" pitchFamily="50" charset="-128"/>
              <a:ea typeface="HG丸ｺﾞｼｯｸM-PRO" panose="020F0600000000000000" pitchFamily="50" charset="-128"/>
            </a:endParaRPr>
          </a:p>
          <a:p>
            <a:pPr marL="0" indent="0">
              <a:buNone/>
            </a:pPr>
            <a:endParaRPr lang="en-US" altLang="ja-JP" sz="1544" b="1" dirty="0"/>
          </a:p>
          <a:p>
            <a:pPr marL="0" indent="0">
              <a:buNone/>
            </a:pPr>
            <a:endParaRPr lang="en-US" altLang="ja-JP" sz="1544" b="1" dirty="0"/>
          </a:p>
        </p:txBody>
      </p:sp>
      <p:graphicFrame>
        <p:nvGraphicFramePr>
          <p:cNvPr id="7" name="表 6"/>
          <p:cNvGraphicFramePr>
            <a:graphicFrameLocks noGrp="1"/>
          </p:cNvGraphicFramePr>
          <p:nvPr>
            <p:extLst>
              <p:ext uri="{D42A27DB-BD31-4B8C-83A1-F6EECF244321}">
                <p14:modId xmlns:p14="http://schemas.microsoft.com/office/powerpoint/2010/main" val="341578695"/>
              </p:ext>
            </p:extLst>
          </p:nvPr>
        </p:nvGraphicFramePr>
        <p:xfrm>
          <a:off x="681038" y="2156602"/>
          <a:ext cx="8531046" cy="3933643"/>
        </p:xfrm>
        <a:graphic>
          <a:graphicData uri="http://schemas.openxmlformats.org/drawingml/2006/table">
            <a:tbl>
              <a:tblPr firstRow="1" bandRow="1">
                <a:tableStyleId>{00A15C55-8517-42AA-B614-E9B94910E393}</a:tableStyleId>
              </a:tblPr>
              <a:tblGrid>
                <a:gridCol w="2487165">
                  <a:extLst>
                    <a:ext uri="{9D8B030D-6E8A-4147-A177-3AD203B41FA5}">
                      <a16:colId xmlns:a16="http://schemas.microsoft.com/office/drawing/2014/main" val="28924692"/>
                    </a:ext>
                  </a:extLst>
                </a:gridCol>
                <a:gridCol w="6043881">
                  <a:extLst>
                    <a:ext uri="{9D8B030D-6E8A-4147-A177-3AD203B41FA5}">
                      <a16:colId xmlns:a16="http://schemas.microsoft.com/office/drawing/2014/main" val="1668314294"/>
                    </a:ext>
                  </a:extLst>
                </a:gridCol>
              </a:tblGrid>
              <a:tr h="391051">
                <a:tc>
                  <a:txBody>
                    <a:bodyPr/>
                    <a:lstStyle/>
                    <a:p>
                      <a:pPr algn="ctr"/>
                      <a:r>
                        <a:rPr kumimoji="1" lang="ja-JP" altLang="en-US" sz="1400" dirty="0"/>
                        <a:t>休暇名称</a:t>
                      </a:r>
                      <a:endParaRPr kumimoji="1" lang="ja-JP" altLang="en-US" sz="1400" dirty="0">
                        <a:solidFill>
                          <a:schemeClr val="tx1"/>
                        </a:solidFill>
                      </a:endParaRPr>
                    </a:p>
                  </a:txBody>
                  <a:tcPr marL="74295" marR="74295" marT="37148" marB="37148" anchor="ctr">
                    <a:solidFill>
                      <a:srgbClr val="FB9FE9"/>
                    </a:solidFill>
                  </a:tcPr>
                </a:tc>
                <a:tc>
                  <a:txBody>
                    <a:bodyPr/>
                    <a:lstStyle/>
                    <a:p>
                      <a:pPr algn="ctr"/>
                      <a:r>
                        <a:rPr kumimoji="1" lang="ja-JP" altLang="en-US" sz="1400" dirty="0"/>
                        <a:t>取得可能期間</a:t>
                      </a:r>
                      <a:endParaRPr kumimoji="1" lang="ja-JP" altLang="en-US" sz="1400" dirty="0">
                        <a:solidFill>
                          <a:schemeClr val="tx1"/>
                        </a:solidFill>
                      </a:endParaRPr>
                    </a:p>
                  </a:txBody>
                  <a:tcPr marL="74295" marR="74295" marT="37148" marB="37148" anchor="ctr">
                    <a:solidFill>
                      <a:srgbClr val="FB9FE9"/>
                    </a:solidFill>
                  </a:tcPr>
                </a:tc>
                <a:extLst>
                  <a:ext uri="{0D108BD9-81ED-4DB2-BD59-A6C34878D82A}">
                    <a16:rowId xmlns:a16="http://schemas.microsoft.com/office/drawing/2014/main" val="4122091588"/>
                  </a:ext>
                </a:extLst>
              </a:tr>
              <a:tr h="16379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dirty="0">
                          <a:effectLst/>
                        </a:rPr>
                        <a:t>◆産前休暇（特別休暇）</a:t>
                      </a:r>
                      <a:endParaRPr kumimoji="1" lang="ja-JP" altLang="en-US" sz="1050" dirty="0"/>
                    </a:p>
                  </a:txBody>
                  <a:tcPr marL="74295" marR="74295" marT="37148" marB="37148" anchor="ctr">
                    <a:solidFill>
                      <a:srgbClr val="FED2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effectLst/>
                        </a:rPr>
                        <a:t>出産予定日</a:t>
                      </a:r>
                      <a:r>
                        <a:rPr kumimoji="1" lang="ja-JP" altLang="en-US" sz="1200" b="0" kern="1200" dirty="0">
                          <a:solidFill>
                            <a:schemeClr val="tx1"/>
                          </a:solidFill>
                          <a:effectLst/>
                        </a:rPr>
                        <a:t>以</a:t>
                      </a:r>
                      <a:r>
                        <a:rPr kumimoji="1" lang="ja-JP" altLang="en-US" sz="1200" kern="1200" dirty="0">
                          <a:effectLst/>
                        </a:rPr>
                        <a:t>前</a:t>
                      </a:r>
                      <a:r>
                        <a:rPr kumimoji="1" lang="ja-JP" altLang="ja-JP" sz="1200" kern="1200" dirty="0">
                          <a:effectLst/>
                        </a:rPr>
                        <a:t>８週間（多胎妊娠の場合は前</a:t>
                      </a:r>
                      <a:r>
                        <a:rPr kumimoji="1" lang="en-US" altLang="ja-JP" sz="1200" kern="1200" dirty="0">
                          <a:effectLst/>
                        </a:rPr>
                        <a:t>16</a:t>
                      </a:r>
                      <a:r>
                        <a:rPr kumimoji="1" lang="ja-JP" altLang="ja-JP" sz="1200" kern="1200" dirty="0">
                          <a:effectLst/>
                        </a:rPr>
                        <a:t>週間）から出産予定日までの期間内で必要とする期間。</a:t>
                      </a:r>
                      <a:endParaRPr kumimoji="1" lang="en-US" altLang="ja-JP" sz="1200" kern="1200" dirty="0">
                        <a:effectLst/>
                      </a:endParaRPr>
                    </a:p>
                    <a:p>
                      <a:r>
                        <a:rPr kumimoji="1" lang="ja-JP" altLang="ja-JP" sz="1200" kern="1200" dirty="0">
                          <a:effectLst/>
                        </a:rPr>
                        <a:t>※出産予定日より早く出産した場合は、出産当日をもって産前休暇は終わり、出産翌日から産後休暇となります。</a:t>
                      </a:r>
                    </a:p>
                    <a:p>
                      <a:r>
                        <a:rPr kumimoji="1" lang="ja-JP" altLang="ja-JP" sz="1200" kern="1200" dirty="0">
                          <a:effectLst/>
                        </a:rPr>
                        <a:t>※流産、早死産その他やむを得ない事情がある場合には、短くなった産前休暇の期間内で産後休暇を長くして、合計</a:t>
                      </a:r>
                      <a:r>
                        <a:rPr kumimoji="1" lang="en-US" altLang="ja-JP" sz="1200" kern="1200" dirty="0">
                          <a:effectLst/>
                        </a:rPr>
                        <a:t>16</a:t>
                      </a:r>
                      <a:r>
                        <a:rPr kumimoji="1" lang="ja-JP" altLang="ja-JP" sz="1200" kern="1200" dirty="0">
                          <a:effectLst/>
                        </a:rPr>
                        <a:t>週間（多胎妊娠の場合は合計</a:t>
                      </a:r>
                      <a:r>
                        <a:rPr kumimoji="1" lang="en-US" altLang="ja-JP" sz="1200" kern="1200" dirty="0">
                          <a:effectLst/>
                        </a:rPr>
                        <a:t>24</a:t>
                      </a:r>
                      <a:r>
                        <a:rPr kumimoji="1" lang="ja-JP" altLang="ja-JP" sz="1200" kern="1200" dirty="0">
                          <a:effectLst/>
                        </a:rPr>
                        <a:t>週間。ただし産後休暇は</a:t>
                      </a:r>
                      <a:r>
                        <a:rPr kumimoji="1" lang="en-US" altLang="ja-JP" sz="1200" kern="1200" dirty="0">
                          <a:effectLst/>
                        </a:rPr>
                        <a:t>16</a:t>
                      </a:r>
                      <a:r>
                        <a:rPr kumimoji="1" lang="ja-JP" altLang="ja-JP" sz="1200" kern="1200" dirty="0">
                          <a:effectLst/>
                        </a:rPr>
                        <a:t>週間が限度。）とすることができます。</a:t>
                      </a:r>
                      <a:endParaRPr kumimoji="1" lang="ja-JP" altLang="en-US" sz="900" dirty="0"/>
                    </a:p>
                  </a:txBody>
                  <a:tcPr marL="74295" marR="74295" marT="37148" marB="37148" anchor="ctr">
                    <a:solidFill>
                      <a:srgbClr val="FED2F8"/>
                    </a:solidFill>
                  </a:tcPr>
                </a:tc>
                <a:extLst>
                  <a:ext uri="{0D108BD9-81ED-4DB2-BD59-A6C34878D82A}">
                    <a16:rowId xmlns:a16="http://schemas.microsoft.com/office/drawing/2014/main" val="1609300196"/>
                  </a:ext>
                </a:extLst>
              </a:tr>
              <a:tr h="19046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dirty="0">
                          <a:effectLst/>
                        </a:rPr>
                        <a:t>◆産後休暇（特別休暇）</a:t>
                      </a:r>
                      <a:endParaRPr kumimoji="1" lang="ja-JP" altLang="en-US" sz="1000" dirty="0"/>
                    </a:p>
                  </a:txBody>
                  <a:tcPr marL="74295" marR="74295" marT="37148" marB="37148" anchor="ctr"/>
                </a:tc>
                <a:tc>
                  <a:txBody>
                    <a:bodyPr/>
                    <a:lstStyle/>
                    <a:p>
                      <a:r>
                        <a:rPr kumimoji="1" lang="ja-JP" altLang="ja-JP" sz="1200" kern="1200" dirty="0">
                          <a:effectLst/>
                        </a:rPr>
                        <a:t>出産日の翌日から８週間を経過する期間（８週間より短く取得することは原則できません。）</a:t>
                      </a:r>
                    </a:p>
                    <a:p>
                      <a:r>
                        <a:rPr kumimoji="1" lang="ja-JP" altLang="ja-JP" sz="1200" kern="1200" dirty="0">
                          <a:effectLst/>
                        </a:rPr>
                        <a:t>※出産予定日より遅く出産した場合でも、当初の出産予定日から実際の出産当日までは産前休暇に含まれます。</a:t>
                      </a:r>
                    </a:p>
                    <a:p>
                      <a:r>
                        <a:rPr kumimoji="1" lang="ja-JP" altLang="ja-JP" sz="1200" kern="1200" dirty="0">
                          <a:effectLst/>
                        </a:rPr>
                        <a:t>※なお、これにより遅れた期間分について産後休暇が短縮されることはありません。（労基法第</a:t>
                      </a:r>
                      <a:r>
                        <a:rPr kumimoji="1" lang="en-US" altLang="ja-JP" sz="1200" kern="1200" dirty="0">
                          <a:effectLst/>
                        </a:rPr>
                        <a:t>65</a:t>
                      </a:r>
                      <a:r>
                        <a:rPr kumimoji="1" lang="ja-JP" altLang="ja-JP" sz="1200" kern="1200" dirty="0">
                          <a:effectLst/>
                        </a:rPr>
                        <a:t>条より）</a:t>
                      </a:r>
                    </a:p>
                    <a:p>
                      <a:r>
                        <a:rPr kumimoji="1" lang="ja-JP" altLang="ja-JP" sz="1200" kern="1200" dirty="0">
                          <a:effectLst/>
                        </a:rPr>
                        <a:t>　（例）</a:t>
                      </a:r>
                      <a:r>
                        <a:rPr kumimoji="1" lang="ja-JP" altLang="ja-JP" sz="1200" u="sng" kern="1200" dirty="0">
                          <a:effectLst/>
                        </a:rPr>
                        <a:t>当初の予定</a:t>
                      </a:r>
                      <a:r>
                        <a:rPr kumimoji="1" lang="ja-JP" altLang="en-US" sz="1200" u="sng" kern="1200" dirty="0">
                          <a:effectLst/>
                        </a:rPr>
                        <a:t>　</a:t>
                      </a:r>
                      <a:r>
                        <a:rPr kumimoji="1" lang="ja-JP" altLang="en-US" sz="1200" u="sng" kern="1200" baseline="0" dirty="0">
                          <a:effectLst/>
                        </a:rPr>
                        <a:t>  </a:t>
                      </a:r>
                      <a:r>
                        <a:rPr kumimoji="1" lang="ja-JP" altLang="ja-JP" sz="1200" u="sng" kern="1200" dirty="0">
                          <a:effectLst/>
                        </a:rPr>
                        <a:t> 　 産前８週間＋産後８週間</a:t>
                      </a:r>
                      <a:endParaRPr kumimoji="1" lang="ja-JP" altLang="ja-JP" sz="1200" kern="1200" dirty="0">
                        <a:effectLst/>
                      </a:endParaRPr>
                    </a:p>
                    <a:p>
                      <a:r>
                        <a:rPr kumimoji="1" lang="en-US" altLang="ja-JP" sz="1200" kern="1200" dirty="0">
                          <a:effectLst/>
                        </a:rPr>
                        <a:t> </a:t>
                      </a:r>
                      <a:r>
                        <a:rPr kumimoji="1" lang="ja-JP" altLang="ja-JP" sz="1200" kern="1200" dirty="0">
                          <a:effectLst/>
                        </a:rPr>
                        <a:t>　　　　 　　↓</a:t>
                      </a:r>
                    </a:p>
                    <a:p>
                      <a:r>
                        <a:rPr kumimoji="1" lang="ja-JP" altLang="ja-JP" sz="1200" kern="1200" dirty="0">
                          <a:effectLst/>
                        </a:rPr>
                        <a:t>　　　　</a:t>
                      </a:r>
                      <a:r>
                        <a:rPr kumimoji="1" lang="ja-JP" altLang="ja-JP" sz="1200" u="sng" kern="1200" dirty="0">
                          <a:effectLst/>
                        </a:rPr>
                        <a:t>１週間遅く出産　 産前９週間＋産後８週間</a:t>
                      </a:r>
                      <a:endParaRPr kumimoji="1" lang="ja-JP" altLang="ja-JP" sz="1200" kern="1200" dirty="0">
                        <a:effectLst/>
                      </a:endParaRPr>
                    </a:p>
                    <a:p>
                      <a:r>
                        <a:rPr kumimoji="1" lang="ja-JP" altLang="ja-JP" sz="1200" kern="1200" dirty="0">
                          <a:effectLst/>
                        </a:rPr>
                        <a:t>（※場合によっては合計</a:t>
                      </a:r>
                      <a:r>
                        <a:rPr kumimoji="1" lang="en-US" altLang="ja-JP" sz="1200" kern="1200" dirty="0">
                          <a:effectLst/>
                        </a:rPr>
                        <a:t>16</a:t>
                      </a:r>
                      <a:r>
                        <a:rPr kumimoji="1" lang="ja-JP" altLang="ja-JP" sz="1200" kern="1200" dirty="0">
                          <a:effectLst/>
                        </a:rPr>
                        <a:t>週間（多胎妊娠は</a:t>
                      </a:r>
                      <a:r>
                        <a:rPr kumimoji="1" lang="en-US" altLang="ja-JP" sz="1200" kern="1200" dirty="0">
                          <a:effectLst/>
                        </a:rPr>
                        <a:t>24</a:t>
                      </a:r>
                      <a:r>
                        <a:rPr kumimoji="1" lang="ja-JP" altLang="ja-JP" sz="1200" kern="1200" dirty="0">
                          <a:effectLst/>
                        </a:rPr>
                        <a:t>週間）を超えることがあります。）</a:t>
                      </a:r>
                      <a:endParaRPr kumimoji="1" lang="ja-JP" altLang="en-US" sz="900" dirty="0"/>
                    </a:p>
                  </a:txBody>
                  <a:tcPr marL="74295" marR="74295" marT="37148" marB="37148" anchor="ctr"/>
                </a:tc>
                <a:extLst>
                  <a:ext uri="{0D108BD9-81ED-4DB2-BD59-A6C34878D82A}">
                    <a16:rowId xmlns:a16="http://schemas.microsoft.com/office/drawing/2014/main" val="2485837718"/>
                  </a:ext>
                </a:extLst>
              </a:tr>
            </a:tbl>
          </a:graphicData>
        </a:graphic>
      </p:graphicFrame>
      <p:pic>
        <p:nvPicPr>
          <p:cNvPr id="12" name="図 7" descr="図形, アイコン&#10;&#10;説明は自動で生成されたものです">
            <a:extLst>
              <a:ext uri="{FF2B5EF4-FFF2-40B4-BE49-F238E27FC236}">
                <a16:creationId xmlns:a16="http://schemas.microsoft.com/office/drawing/2014/main" id="{FBE6E9B1-B052-3BC5-D8B6-4D15C0DC158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24963" y="902503"/>
            <a:ext cx="484999" cy="453914"/>
          </a:xfrm>
          <a:prstGeom prst="rect">
            <a:avLst/>
          </a:prstGeom>
        </p:spPr>
      </p:pic>
      <p:sp>
        <p:nvSpPr>
          <p:cNvPr id="9" name="正方形/長方形 8"/>
          <p:cNvSpPr/>
          <p:nvPr/>
        </p:nvSpPr>
        <p:spPr>
          <a:xfrm>
            <a:off x="599150" y="1086449"/>
            <a:ext cx="8543926" cy="51516"/>
          </a:xfrm>
          <a:prstGeom prst="rect">
            <a:avLst/>
          </a:prstGeom>
          <a:gradFill flip="none" rotWithShape="1">
            <a:gsLst>
              <a:gs pos="0">
                <a:srgbClr val="FA82E3"/>
              </a:gs>
              <a:gs pos="15000">
                <a:srgbClr val="FCAAEC"/>
              </a:gs>
              <a:gs pos="69000">
                <a:schemeClr val="bg1"/>
              </a:gs>
            </a:gsLst>
            <a:lin ang="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grpSp>
        <p:nvGrpSpPr>
          <p:cNvPr id="4" name="グループ化 3"/>
          <p:cNvGrpSpPr/>
          <p:nvPr/>
        </p:nvGrpSpPr>
        <p:grpSpPr>
          <a:xfrm>
            <a:off x="3739569" y="72862"/>
            <a:ext cx="3671248" cy="1440599"/>
            <a:chOff x="3739569" y="72862"/>
            <a:chExt cx="3671248" cy="1440599"/>
          </a:xfrm>
        </p:grpSpPr>
        <p:grpSp>
          <p:nvGrpSpPr>
            <p:cNvPr id="16" name="グループ化 15"/>
            <p:cNvGrpSpPr/>
            <p:nvPr/>
          </p:nvGrpSpPr>
          <p:grpSpPr>
            <a:xfrm>
              <a:off x="3739569" y="72862"/>
              <a:ext cx="3671248" cy="1440599"/>
              <a:chOff x="4810969" y="43746"/>
              <a:chExt cx="2923705" cy="1375322"/>
            </a:xfrm>
          </p:grpSpPr>
          <p:sp>
            <p:nvSpPr>
              <p:cNvPr id="18" name="雲形吹き出し 17"/>
              <p:cNvSpPr/>
              <p:nvPr/>
            </p:nvSpPr>
            <p:spPr>
              <a:xfrm>
                <a:off x="4810969" y="43746"/>
                <a:ext cx="2923705" cy="1375322"/>
              </a:xfrm>
              <a:prstGeom prst="cloudCallout">
                <a:avLst>
                  <a:gd name="adj1" fmla="val 56474"/>
                  <a:gd name="adj2" fmla="val 22310"/>
                </a:avLst>
              </a:prstGeom>
              <a:solidFill>
                <a:schemeClr val="bg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solidFill>
                    <a:schemeClr val="tx1"/>
                  </a:solidFill>
                </a:endParaRPr>
              </a:p>
            </p:txBody>
          </p:sp>
          <p:sp>
            <p:nvSpPr>
              <p:cNvPr id="19" name="正方形/長方形 18"/>
              <p:cNvSpPr/>
              <p:nvPr/>
            </p:nvSpPr>
            <p:spPr>
              <a:xfrm>
                <a:off x="7031096" y="700662"/>
                <a:ext cx="327546" cy="277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正方形/長方形 16"/>
            <p:cNvSpPr/>
            <p:nvPr/>
          </p:nvSpPr>
          <p:spPr>
            <a:xfrm>
              <a:off x="4283715" y="224003"/>
              <a:ext cx="2844175" cy="1176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rPr>
                <a:t>出産する教職員は、産前産後休暇に加えて育児休業をすることが一般的です。産前休暇に入る前に校長等と相談しながら休暇や休業の開始時期や終了予定時期等を決めましょう！早めに相談することで業務の引継ぎなどが円滑にできます！</a:t>
              </a:r>
              <a:endParaRPr kumimoji="1" lang="ja-JP" altLang="en-US" dirty="0"/>
            </a:p>
          </p:txBody>
        </p:sp>
      </p:grpSp>
      <p:pic>
        <p:nvPicPr>
          <p:cNvPr id="8" name="図 5" descr="図形, アイコン&#10;&#10;説明は自動で生成されたものです">
            <a:extLst>
              <a:ext uri="{FF2B5EF4-FFF2-40B4-BE49-F238E27FC236}">
                <a16:creationId xmlns:a16="http://schemas.microsoft.com/office/drawing/2014/main" id="{F788A270-806C-B692-A561-EB56E62C2F9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33406" y="586482"/>
            <a:ext cx="837051" cy="805917"/>
          </a:xfrm>
          <a:prstGeom prst="rect">
            <a:avLst/>
          </a:prstGeom>
        </p:spPr>
      </p:pic>
      <p:pic>
        <p:nvPicPr>
          <p:cNvPr id="10" name="図 7" descr="図形, アイコン&#10;&#10;説明は自動で生成されたものです">
            <a:extLst>
              <a:ext uri="{FF2B5EF4-FFF2-40B4-BE49-F238E27FC236}">
                <a16:creationId xmlns:a16="http://schemas.microsoft.com/office/drawing/2014/main" id="{3E93E5C7-1D34-42FD-9E6A-9A2515AD5D0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532669" y="757698"/>
            <a:ext cx="630675" cy="587432"/>
          </a:xfrm>
          <a:prstGeom prst="rect">
            <a:avLst/>
          </a:prstGeom>
        </p:spPr>
      </p:pic>
      <p:sp>
        <p:nvSpPr>
          <p:cNvPr id="5" name="スライド番号プレースホルダー 4"/>
          <p:cNvSpPr>
            <a:spLocks noGrp="1"/>
          </p:cNvSpPr>
          <p:nvPr>
            <p:ph type="sldNum" sz="quarter" idx="12"/>
          </p:nvPr>
        </p:nvSpPr>
        <p:spPr/>
        <p:txBody>
          <a:bodyPr/>
          <a:lstStyle/>
          <a:p>
            <a:fld id="{C425E45F-7766-4A39-A607-8DA631FA0E04}" type="slidenum">
              <a:rPr kumimoji="1" lang="ja-JP" altLang="en-US" smtClean="0"/>
              <a:t>7</a:t>
            </a:fld>
            <a:endParaRPr kumimoji="1" lang="ja-JP" altLang="en-US"/>
          </a:p>
        </p:txBody>
      </p:sp>
    </p:spTree>
    <p:extLst>
      <p:ext uri="{BB962C8B-B14F-4D97-AF65-F5344CB8AC3E}">
        <p14:creationId xmlns:p14="http://schemas.microsoft.com/office/powerpoint/2010/main" val="966055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3585" y="414991"/>
            <a:ext cx="3410419" cy="770673"/>
          </a:xfrm>
        </p:spPr>
        <p:txBody>
          <a:bodyPr>
            <a:normAutofit/>
          </a:bodyPr>
          <a:lstStyle/>
          <a:p>
            <a:r>
              <a:rPr lang="ja-JP" altLang="en-US" sz="2600" dirty="0">
                <a:latin typeface="HGP創英角ﾎﾟｯﾌﾟ体" panose="040B0A00000000000000" pitchFamily="50" charset="-128"/>
                <a:ea typeface="HGP創英角ﾎﾟｯﾌﾟ体" panose="040B0A00000000000000" pitchFamily="50" charset="-128"/>
              </a:rPr>
              <a:t>妊娠から出産まで</a:t>
            </a:r>
          </a:p>
        </p:txBody>
      </p:sp>
      <p:sp>
        <p:nvSpPr>
          <p:cNvPr id="3" name="コンテンツ プレースホルダー 2"/>
          <p:cNvSpPr>
            <a:spLocks noGrp="1"/>
          </p:cNvSpPr>
          <p:nvPr>
            <p:ph idx="1"/>
          </p:nvPr>
        </p:nvSpPr>
        <p:spPr>
          <a:xfrm>
            <a:off x="681038" y="1185664"/>
            <a:ext cx="8543925" cy="4160727"/>
          </a:xfrm>
        </p:spPr>
        <p:txBody>
          <a:bodyPr>
            <a:normAutofit/>
          </a:bodyPr>
          <a:lstStyle/>
          <a:p>
            <a:pPr marL="0" indent="0">
              <a:buNone/>
            </a:pPr>
            <a:r>
              <a:rPr lang="ja-JP" altLang="ja-JP" sz="1625" b="1" dirty="0">
                <a:latin typeface="HG丸ｺﾞｼｯｸM-PRO" panose="020F0600000000000000" pitchFamily="50" charset="-128"/>
                <a:ea typeface="HG丸ｺﾞｼｯｸM-PRO" panose="020F0600000000000000" pitchFamily="50" charset="-128"/>
              </a:rPr>
              <a:t>（４）配偶者の出産前後に利用できる休暇</a:t>
            </a:r>
            <a:endParaRPr lang="en-US" altLang="ja-JP" sz="1625" b="1" dirty="0">
              <a:latin typeface="HG丸ｺﾞｼｯｸM-PRO" panose="020F0600000000000000" pitchFamily="50" charset="-128"/>
              <a:ea typeface="HG丸ｺﾞｼｯｸM-PRO" panose="020F0600000000000000" pitchFamily="50" charset="-128"/>
            </a:endParaRPr>
          </a:p>
          <a:p>
            <a:pPr marL="0" indent="0">
              <a:buNone/>
            </a:pPr>
            <a:r>
              <a:rPr lang="ja-JP" altLang="ja-JP" sz="1463" dirty="0">
                <a:latin typeface="HG丸ｺﾞｼｯｸM-PRO" panose="020F0600000000000000" pitchFamily="50" charset="-128"/>
                <a:ea typeface="HG丸ｺﾞｼｯｸM-PRO" panose="020F0600000000000000" pitchFamily="50" charset="-128"/>
              </a:rPr>
              <a:t>配偶者の出産前後に、以下の休暇が利用できます。</a:t>
            </a:r>
          </a:p>
          <a:p>
            <a:pPr marL="0" indent="0">
              <a:buNone/>
            </a:pPr>
            <a:endParaRPr lang="ja-JP" altLang="ja-JP" sz="1625" dirty="0"/>
          </a:p>
        </p:txBody>
      </p:sp>
      <p:graphicFrame>
        <p:nvGraphicFramePr>
          <p:cNvPr id="7" name="表 6"/>
          <p:cNvGraphicFramePr>
            <a:graphicFrameLocks noGrp="1"/>
          </p:cNvGraphicFramePr>
          <p:nvPr>
            <p:extLst>
              <p:ext uri="{D42A27DB-BD31-4B8C-83A1-F6EECF244321}">
                <p14:modId xmlns:p14="http://schemas.microsoft.com/office/powerpoint/2010/main" val="2268826292"/>
              </p:ext>
            </p:extLst>
          </p:nvPr>
        </p:nvGraphicFramePr>
        <p:xfrm>
          <a:off x="681038" y="2066452"/>
          <a:ext cx="8543926" cy="3497221"/>
        </p:xfrm>
        <a:graphic>
          <a:graphicData uri="http://schemas.openxmlformats.org/drawingml/2006/table">
            <a:tbl>
              <a:tblPr firstRow="1" bandRow="1">
                <a:tableStyleId>{7DF18680-E054-41AD-8BC1-D1AEF772440D}</a:tableStyleId>
              </a:tblPr>
              <a:tblGrid>
                <a:gridCol w="2474963">
                  <a:extLst>
                    <a:ext uri="{9D8B030D-6E8A-4147-A177-3AD203B41FA5}">
                      <a16:colId xmlns:a16="http://schemas.microsoft.com/office/drawing/2014/main" val="28924692"/>
                    </a:ext>
                  </a:extLst>
                </a:gridCol>
                <a:gridCol w="2474963">
                  <a:extLst>
                    <a:ext uri="{9D8B030D-6E8A-4147-A177-3AD203B41FA5}">
                      <a16:colId xmlns:a16="http://schemas.microsoft.com/office/drawing/2014/main" val="2349578681"/>
                    </a:ext>
                  </a:extLst>
                </a:gridCol>
                <a:gridCol w="3594000">
                  <a:extLst>
                    <a:ext uri="{9D8B030D-6E8A-4147-A177-3AD203B41FA5}">
                      <a16:colId xmlns:a16="http://schemas.microsoft.com/office/drawing/2014/main" val="1668314294"/>
                    </a:ext>
                  </a:extLst>
                </a:gridCol>
              </a:tblGrid>
              <a:tr h="625000">
                <a:tc>
                  <a:txBody>
                    <a:bodyPr/>
                    <a:lstStyle/>
                    <a:p>
                      <a:pPr algn="ctr"/>
                      <a:r>
                        <a:rPr kumimoji="1" lang="ja-JP" altLang="en-US" sz="1600" dirty="0"/>
                        <a:t>休暇名称</a:t>
                      </a:r>
                      <a:endParaRPr kumimoji="1" lang="ja-JP" altLang="en-US" sz="1600" dirty="0">
                        <a:solidFill>
                          <a:schemeClr val="tx1"/>
                        </a:solidFill>
                      </a:endParaRPr>
                    </a:p>
                  </a:txBody>
                  <a:tcPr marL="74295" marR="74295" marT="37148" marB="37148" anchor="ctr">
                    <a:solidFill>
                      <a:srgbClr val="C7A1E3"/>
                    </a:solidFill>
                  </a:tcPr>
                </a:tc>
                <a:tc>
                  <a:txBody>
                    <a:bodyPr/>
                    <a:lstStyle/>
                    <a:p>
                      <a:pPr algn="ctr"/>
                      <a:r>
                        <a:rPr kumimoji="1" lang="ja-JP" altLang="en-US" sz="1600" dirty="0"/>
                        <a:t>取得要件</a:t>
                      </a:r>
                      <a:endParaRPr kumimoji="1" lang="ja-JP" altLang="en-US" sz="1600" b="1" dirty="0">
                        <a:solidFill>
                          <a:schemeClr val="tx1"/>
                        </a:solidFill>
                      </a:endParaRPr>
                    </a:p>
                  </a:txBody>
                  <a:tcPr marL="74295" marR="74295" marT="37148" marB="37148" anchor="ctr">
                    <a:solidFill>
                      <a:srgbClr val="C7A1E3"/>
                    </a:solidFill>
                  </a:tcPr>
                </a:tc>
                <a:tc>
                  <a:txBody>
                    <a:bodyPr/>
                    <a:lstStyle/>
                    <a:p>
                      <a:pPr algn="ctr"/>
                      <a:r>
                        <a:rPr kumimoji="1" lang="ja-JP" altLang="en-US" sz="1600" dirty="0"/>
                        <a:t>取得可能期間</a:t>
                      </a:r>
                      <a:endParaRPr kumimoji="1" lang="ja-JP" altLang="en-US" sz="1600" dirty="0">
                        <a:solidFill>
                          <a:schemeClr val="tx1"/>
                        </a:solidFill>
                      </a:endParaRPr>
                    </a:p>
                  </a:txBody>
                  <a:tcPr marL="74295" marR="74295" marT="37148" marB="37148" anchor="ctr">
                    <a:solidFill>
                      <a:srgbClr val="C7A1E3"/>
                    </a:solidFill>
                  </a:tcPr>
                </a:tc>
                <a:extLst>
                  <a:ext uri="{0D108BD9-81ED-4DB2-BD59-A6C34878D82A}">
                    <a16:rowId xmlns:a16="http://schemas.microsoft.com/office/drawing/2014/main" val="4122091588"/>
                  </a:ext>
                </a:extLst>
              </a:tr>
              <a:tr h="1389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dirty="0">
                          <a:effectLst/>
                        </a:rPr>
                        <a:t>◆配偶者の出産休暇</a:t>
                      </a:r>
                      <a:endParaRPr kumimoji="1" lang="ja-JP" altLang="en-US" sz="1000" dirty="0"/>
                    </a:p>
                  </a:txBody>
                  <a:tcPr marL="74295" marR="74295" marT="37148" marB="37148" anchor="ctr">
                    <a:solidFill>
                      <a:srgbClr val="DFC9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配偶者の出産に伴い、勤務しないことが相当であると認められる場合（入院</a:t>
                      </a:r>
                      <a:r>
                        <a:rPr kumimoji="1" lang="en-US" altLang="ja-JP" sz="1200" dirty="0"/>
                        <a:t>/</a:t>
                      </a:r>
                      <a:r>
                        <a:rPr kumimoji="1" lang="ja-JP" altLang="en-US" sz="1200" dirty="0"/>
                        <a:t>退院の付添や手続の代行、入院中の世話、出産時の付添、子の出生の届出等）</a:t>
                      </a:r>
                    </a:p>
                  </a:txBody>
                  <a:tcPr marL="74295" marR="74295" marT="37148" marB="37148" anchor="ctr">
                    <a:solidFill>
                      <a:srgbClr val="DFC9EF"/>
                    </a:solidFill>
                  </a:tcPr>
                </a:tc>
                <a:tc>
                  <a:txBody>
                    <a:bodyPr/>
                    <a:lstStyle/>
                    <a:p>
                      <a:r>
                        <a:rPr kumimoji="1" lang="ja-JP" altLang="ja-JP" sz="1200" kern="1200" dirty="0">
                          <a:effectLst/>
                        </a:rPr>
                        <a:t>配偶者の出産にかかる入院等の日から、当該出産の日以後２週間を経過する日までの期間に「２日以内」</a:t>
                      </a:r>
                    </a:p>
                    <a:p>
                      <a:r>
                        <a:rPr kumimoji="1" lang="ja-JP" altLang="ja-JP" sz="1200" kern="1200" dirty="0">
                          <a:effectLst/>
                        </a:rPr>
                        <a:t>（日または時間単位で取得できます）</a:t>
                      </a:r>
                      <a:endParaRPr kumimoji="1" lang="ja-JP" altLang="en-US" sz="600" dirty="0"/>
                    </a:p>
                  </a:txBody>
                  <a:tcPr marL="74295" marR="74295" marT="37148" marB="37148" anchor="ctr">
                    <a:solidFill>
                      <a:srgbClr val="DFC9EF"/>
                    </a:solidFill>
                  </a:tcPr>
                </a:tc>
                <a:extLst>
                  <a:ext uri="{0D108BD9-81ED-4DB2-BD59-A6C34878D82A}">
                    <a16:rowId xmlns:a16="http://schemas.microsoft.com/office/drawing/2014/main" val="1609300196"/>
                  </a:ext>
                </a:extLst>
              </a:tr>
              <a:tr h="1482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dirty="0">
                          <a:effectLst/>
                        </a:rPr>
                        <a:t>◆配偶者の育児参加</a:t>
                      </a:r>
                      <a:r>
                        <a:rPr kumimoji="1" lang="ja-JP" altLang="en-US" sz="1400" kern="1200" dirty="0">
                          <a:effectLst/>
                        </a:rPr>
                        <a:t>休暇</a:t>
                      </a:r>
                      <a:endParaRPr kumimoji="1" lang="ja-JP" altLang="en-US" sz="900" dirty="0"/>
                    </a:p>
                  </a:txBody>
                  <a:tcPr marL="74295" marR="74295" marT="37148" marB="37148" anchor="ctr">
                    <a:solidFill>
                      <a:srgbClr val="EDE2F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effectLst/>
                        </a:rPr>
                        <a:t>配偶者が出産する場合であって、当該出産に係る子、または小学校就学の始期に達するまでの子（上の子）を養育する場合</a:t>
                      </a:r>
                      <a:r>
                        <a:rPr kumimoji="1" lang="en-US" altLang="ja-JP" sz="900" kern="1200" dirty="0">
                          <a:effectLst/>
                        </a:rPr>
                        <a:t>(※)</a:t>
                      </a:r>
                      <a:endParaRPr kumimoji="1" lang="ja-JP" altLang="en-US" sz="900" dirty="0"/>
                    </a:p>
                  </a:txBody>
                  <a:tcPr marL="74295" marR="74295" marT="37148" marB="37148" anchor="ctr">
                    <a:solidFill>
                      <a:srgbClr val="EDE2F6"/>
                    </a:solidFill>
                  </a:tcPr>
                </a:tc>
                <a:tc>
                  <a:txBody>
                    <a:bodyPr/>
                    <a:lstStyle/>
                    <a:p>
                      <a:r>
                        <a:rPr kumimoji="1" lang="ja-JP" altLang="ja-JP" sz="1200" kern="1200" dirty="0">
                          <a:effectLst/>
                        </a:rPr>
                        <a:t>出産予定日の８週間前（多胎妊娠の場合は１６週間前）の日から当該出産</a:t>
                      </a:r>
                      <a:r>
                        <a:rPr kumimoji="1" lang="ja-JP" altLang="en-US" sz="1200" kern="1200" dirty="0">
                          <a:effectLst/>
                        </a:rPr>
                        <a:t>の</a:t>
                      </a:r>
                      <a:r>
                        <a:rPr kumimoji="1" lang="ja-JP" altLang="ja-JP" sz="1200" kern="1200" dirty="0">
                          <a:effectLst/>
                        </a:rPr>
                        <a:t>日</a:t>
                      </a:r>
                      <a:r>
                        <a:rPr kumimoji="1" lang="ja-JP" altLang="en-US" sz="1200" kern="1200" dirty="0">
                          <a:effectLst/>
                        </a:rPr>
                        <a:t>以</a:t>
                      </a:r>
                      <a:r>
                        <a:rPr kumimoji="1" lang="ja-JP" altLang="ja-JP" sz="1200" kern="1200" dirty="0">
                          <a:effectLst/>
                        </a:rPr>
                        <a:t>後</a:t>
                      </a:r>
                      <a:r>
                        <a:rPr kumimoji="1" lang="ja-JP" altLang="en-US" sz="1200" kern="1200" dirty="0">
                          <a:effectLst/>
                        </a:rPr>
                        <a:t>１年</a:t>
                      </a:r>
                      <a:r>
                        <a:rPr kumimoji="1" lang="ja-JP" altLang="ja-JP" sz="1200" kern="1200" dirty="0">
                          <a:effectLst/>
                        </a:rPr>
                        <a:t>を経過する日までの期間に「５日以内」（日または時間単位で取得できます）</a:t>
                      </a:r>
                      <a:endParaRPr kumimoji="1" lang="ja-JP" altLang="en-US" sz="600" dirty="0"/>
                    </a:p>
                  </a:txBody>
                  <a:tcPr marL="74295" marR="74295" marT="37148" marB="37148" anchor="ctr">
                    <a:solidFill>
                      <a:srgbClr val="EDE2F6"/>
                    </a:solidFill>
                  </a:tcPr>
                </a:tc>
                <a:extLst>
                  <a:ext uri="{0D108BD9-81ED-4DB2-BD59-A6C34878D82A}">
                    <a16:rowId xmlns:a16="http://schemas.microsoft.com/office/drawing/2014/main" val="2485837718"/>
                  </a:ext>
                </a:extLst>
              </a:tr>
            </a:tbl>
          </a:graphicData>
        </a:graphic>
      </p:graphicFrame>
      <p:sp>
        <p:nvSpPr>
          <p:cNvPr id="5" name="正方形/長方形 4"/>
          <p:cNvSpPr/>
          <p:nvPr/>
        </p:nvSpPr>
        <p:spPr>
          <a:xfrm>
            <a:off x="589342" y="1069753"/>
            <a:ext cx="8543926" cy="51516"/>
          </a:xfrm>
          <a:prstGeom prst="rect">
            <a:avLst/>
          </a:prstGeom>
          <a:gradFill flip="none" rotWithShape="1">
            <a:gsLst>
              <a:gs pos="0">
                <a:srgbClr val="7030A0"/>
              </a:gs>
              <a:gs pos="15000">
                <a:srgbClr val="C7A1E3"/>
              </a:gs>
              <a:gs pos="100000">
                <a:schemeClr val="bg1"/>
              </a:gs>
            </a:gsLst>
            <a:lin ang="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C425E45F-7766-4A39-A607-8DA631FA0E04}" type="slidenum">
              <a:rPr kumimoji="1" lang="ja-JP" altLang="en-US" smtClean="0"/>
              <a:t>8</a:t>
            </a:fld>
            <a:endParaRPr kumimoji="1" lang="ja-JP" altLang="en-US"/>
          </a:p>
        </p:txBody>
      </p:sp>
      <p:sp>
        <p:nvSpPr>
          <p:cNvPr id="8" name="テキスト ボックス 7">
            <a:extLst>
              <a:ext uri="{FF2B5EF4-FFF2-40B4-BE49-F238E27FC236}">
                <a16:creationId xmlns:a16="http://schemas.microsoft.com/office/drawing/2014/main" id="{8AA5E901-8157-8AB0-0428-F75BBDF5F2E9}"/>
              </a:ext>
            </a:extLst>
          </p:cNvPr>
          <p:cNvSpPr txBox="1"/>
          <p:nvPr/>
        </p:nvSpPr>
        <p:spPr>
          <a:xfrm>
            <a:off x="740709" y="5826381"/>
            <a:ext cx="853206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tLang="ja-JP" sz="1200" dirty="0">
                <a:ea typeface="游ゴシック"/>
              </a:rPr>
              <a:t>※</a:t>
            </a:r>
            <a:r>
              <a:rPr lang="ja-JP" altLang="en-US" sz="1200" dirty="0">
                <a:ea typeface="游ゴシック"/>
              </a:rPr>
              <a:t>「配偶者の育児参加休暇」について、出産予定日前に取得できるのは、当該出産に係る子以外の子（小学校就学の始期に達するまでの子）を養育する場合です。当該出産に係る子について、出産前に取得することはできません。</a:t>
            </a:r>
            <a:endParaRPr lang="ja-JP" altLang="en-US" sz="1600" dirty="0">
              <a:ea typeface="游ゴシック"/>
              <a:cs typeface="Calibri"/>
            </a:endParaRPr>
          </a:p>
        </p:txBody>
      </p:sp>
    </p:spTree>
    <p:extLst>
      <p:ext uri="{BB962C8B-B14F-4D97-AF65-F5344CB8AC3E}">
        <p14:creationId xmlns:p14="http://schemas.microsoft.com/office/powerpoint/2010/main" val="8182726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2881</TotalTime>
  <Words>4987</Words>
  <PresentationFormat>A4 210 x 297 mm</PresentationFormat>
  <Paragraphs>636</Paragraphs>
  <Slides>18</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18</vt:i4>
      </vt:variant>
    </vt:vector>
  </HeadingPairs>
  <TitlesOfParts>
    <vt:vector size="29" baseType="lpstr">
      <vt:lpstr>BIZ UDPゴシック</vt:lpstr>
      <vt:lpstr>HGP創英角ﾎﾟｯﾌﾟ体</vt:lpstr>
      <vt:lpstr>HGS創英角ﾎﾟｯﾌﾟ体</vt:lpstr>
      <vt:lpstr>HG丸ｺﾞｼｯｸM-PRO</vt:lpstr>
      <vt:lpstr>Meiryo UI</vt:lpstr>
      <vt:lpstr>游ゴシック</vt:lpstr>
      <vt:lpstr>游ゴシック 本文</vt:lpstr>
      <vt:lpstr>Arial</vt:lpstr>
      <vt:lpstr>Calibri</vt:lpstr>
      <vt:lpstr>Calibri Light</vt:lpstr>
      <vt:lpstr>Office テーマ</vt:lpstr>
      <vt:lpstr>子育てハンドブック</vt:lpstr>
      <vt:lpstr>もくじ</vt:lpstr>
      <vt:lpstr>PowerPoint プレゼンテーション</vt:lpstr>
      <vt:lpstr>PowerPoint プレゼンテーション</vt:lpstr>
      <vt:lpstr>子育てに関する休暇・休業制度併用一覧</vt:lpstr>
      <vt:lpstr>妊娠から出産まで</vt:lpstr>
      <vt:lpstr>妊娠から出産まで</vt:lpstr>
      <vt:lpstr>妊娠から出産まで</vt:lpstr>
      <vt:lpstr>妊娠から出産まで</vt:lpstr>
      <vt:lpstr>出産以降</vt:lpstr>
      <vt:lpstr>出産以降</vt:lpstr>
      <vt:lpstr>出産から中学校就学前まで</vt:lpstr>
      <vt:lpstr>出産以降</vt:lpstr>
      <vt:lpstr>出産以降</vt:lpstr>
      <vt:lpstr>出産以降</vt:lpstr>
      <vt:lpstr>出産以降</vt:lpstr>
      <vt:lpstr>各種お問い合わせ先</vt:lpstr>
      <vt:lpstr>個別周知・意向確認書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2025-05-27T06:49:27Z</cp:lastPrinted>
  <dcterms:created xsi:type="dcterms:W3CDTF">2022-07-08T09:04:49Z</dcterms:created>
  <dcterms:modified xsi:type="dcterms:W3CDTF">2025-10-15T10:49:21Z</dcterms:modified>
</cp:coreProperties>
</file>