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6" r:id="rId5"/>
    <p:sldId id="257" r:id="rId6"/>
    <p:sldId id="267" r:id="rId7"/>
    <p:sldId id="273" r:id="rId8"/>
    <p:sldId id="268" r:id="rId9"/>
    <p:sldId id="269" r:id="rId10"/>
    <p:sldId id="270" r:id="rId11"/>
    <p:sldId id="271" r:id="rId12"/>
    <p:sldId id="276" r:id="rId13"/>
    <p:sldId id="278" r:id="rId14"/>
    <p:sldId id="279" r:id="rId15"/>
    <p:sldId id="280" r:id="rId16"/>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7C0EF8D-EBCC-4192-A3A3-9F564F057133}">
          <p14:sldIdLst>
            <p14:sldId id="256"/>
            <p14:sldId id="257"/>
            <p14:sldId id="267"/>
            <p14:sldId id="273"/>
            <p14:sldId id="268"/>
            <p14:sldId id="269"/>
            <p14:sldId id="270"/>
            <p14:sldId id="271"/>
            <p14:sldId id="276"/>
            <p14:sldId id="278"/>
            <p14:sldId id="279"/>
            <p14:sldId id="28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辰己　恵梨" initials="辰己　恵梨" lastIdx="1" clrIdx="0">
    <p:extLst>
      <p:ext uri="{19B8F6BF-5375-455C-9EA6-DF929625EA0E}">
        <p15:presenceInfo xmlns:p15="http://schemas.microsoft.com/office/powerpoint/2012/main" userId="S::TatsumiEr@lan.pref.osaka.jp::a1effb4d-d671-42d1-84fe-e454a316772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2E92B6"/>
    <a:srgbClr val="2E85B6"/>
    <a:srgbClr val="33B1FF"/>
    <a:srgbClr val="00CCFF"/>
    <a:srgbClr val="FBFBFB"/>
    <a:srgbClr val="FACE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2" autoAdjust="0"/>
    <p:restoredTop sz="94660"/>
  </p:normalViewPr>
  <p:slideViewPr>
    <p:cSldViewPr snapToGrid="0">
      <p:cViewPr varScale="1">
        <p:scale>
          <a:sx n="94" d="100"/>
          <a:sy n="94" d="100"/>
        </p:scale>
        <p:origin x="907"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13CF26C-E198-4A49-8A25-740AFC32FEA1}" type="datetimeFigureOut">
              <a:rPr kumimoji="1" lang="ja-JP" altLang="en-US" smtClean="0"/>
              <a:t>2025/10/15</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1C53FB9-D1CC-4CBF-A30E-86B549291FFE}" type="slidenum">
              <a:rPr kumimoji="1" lang="ja-JP" altLang="en-US" smtClean="0"/>
              <a:t>‹#›</a:t>
            </a:fld>
            <a:endParaRPr kumimoji="1" lang="ja-JP" altLang="en-US"/>
          </a:p>
        </p:txBody>
      </p:sp>
    </p:spTree>
    <p:extLst>
      <p:ext uri="{BB962C8B-B14F-4D97-AF65-F5344CB8AC3E}">
        <p14:creationId xmlns:p14="http://schemas.microsoft.com/office/powerpoint/2010/main" val="7492097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632A0AC-E51C-4A17-A7CF-06E2F8195ED4}" type="datetime1">
              <a:rPr kumimoji="1" lang="ja-JP" altLang="en-US" smtClean="0"/>
              <a:t>2025/10/15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2C715-C0A9-4B58-B906-4E047B128EC2}" type="slidenum">
              <a:rPr kumimoji="1" lang="ja-JP" altLang="en-US" smtClean="0"/>
              <a:t>‹#›</a:t>
            </a:fld>
            <a:endParaRPr kumimoji="1" lang="ja-JP" altLang="en-US"/>
          </a:p>
        </p:txBody>
      </p:sp>
    </p:spTree>
    <p:extLst>
      <p:ext uri="{BB962C8B-B14F-4D97-AF65-F5344CB8AC3E}">
        <p14:creationId xmlns:p14="http://schemas.microsoft.com/office/powerpoint/2010/main" val="2714249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6FD32F0-6888-4E2C-A25F-EB88F6FA9B5D}" type="datetime1">
              <a:rPr kumimoji="1" lang="ja-JP" altLang="en-US" smtClean="0"/>
              <a:t>2025/10/15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2C715-C0A9-4B58-B906-4E047B128EC2}" type="slidenum">
              <a:rPr kumimoji="1" lang="ja-JP" altLang="en-US" smtClean="0"/>
              <a:t>‹#›</a:t>
            </a:fld>
            <a:endParaRPr kumimoji="1" lang="ja-JP" altLang="en-US"/>
          </a:p>
        </p:txBody>
      </p:sp>
    </p:spTree>
    <p:extLst>
      <p:ext uri="{BB962C8B-B14F-4D97-AF65-F5344CB8AC3E}">
        <p14:creationId xmlns:p14="http://schemas.microsoft.com/office/powerpoint/2010/main" val="471289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0790D32-9C12-468C-B572-CDBE76041DF7}" type="datetime1">
              <a:rPr kumimoji="1" lang="ja-JP" altLang="en-US" smtClean="0"/>
              <a:t>2025/10/15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2C715-C0A9-4B58-B906-4E047B128EC2}" type="slidenum">
              <a:rPr kumimoji="1" lang="ja-JP" altLang="en-US" smtClean="0"/>
              <a:t>‹#›</a:t>
            </a:fld>
            <a:endParaRPr kumimoji="1" lang="ja-JP" altLang="en-US"/>
          </a:p>
        </p:txBody>
      </p:sp>
    </p:spTree>
    <p:extLst>
      <p:ext uri="{BB962C8B-B14F-4D97-AF65-F5344CB8AC3E}">
        <p14:creationId xmlns:p14="http://schemas.microsoft.com/office/powerpoint/2010/main" val="3784843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88F3DC-0C0C-4F61-BF9D-183289568606}" type="datetime1">
              <a:rPr kumimoji="1" lang="ja-JP" altLang="en-US" smtClean="0"/>
              <a:t>2025/10/15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2C715-C0A9-4B58-B906-4E047B128EC2}" type="slidenum">
              <a:rPr kumimoji="1" lang="ja-JP" altLang="en-US" smtClean="0"/>
              <a:t>‹#›</a:t>
            </a:fld>
            <a:endParaRPr kumimoji="1" lang="ja-JP" altLang="en-US"/>
          </a:p>
        </p:txBody>
      </p:sp>
    </p:spTree>
    <p:extLst>
      <p:ext uri="{BB962C8B-B14F-4D97-AF65-F5344CB8AC3E}">
        <p14:creationId xmlns:p14="http://schemas.microsoft.com/office/powerpoint/2010/main" val="263248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F87CA9C-1400-4046-A9FB-FEE8449C123A}" type="datetime1">
              <a:rPr kumimoji="1" lang="ja-JP" altLang="en-US" smtClean="0"/>
              <a:t>2025/10/15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2C715-C0A9-4B58-B906-4E047B128EC2}" type="slidenum">
              <a:rPr kumimoji="1" lang="ja-JP" altLang="en-US" smtClean="0"/>
              <a:t>‹#›</a:t>
            </a:fld>
            <a:endParaRPr kumimoji="1" lang="ja-JP" altLang="en-US"/>
          </a:p>
        </p:txBody>
      </p:sp>
    </p:spTree>
    <p:extLst>
      <p:ext uri="{BB962C8B-B14F-4D97-AF65-F5344CB8AC3E}">
        <p14:creationId xmlns:p14="http://schemas.microsoft.com/office/powerpoint/2010/main" val="3348822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F3C39C1-18F2-42AF-B1AE-45C8547E65BA}" type="datetime1">
              <a:rPr kumimoji="1" lang="ja-JP" altLang="en-US" smtClean="0"/>
              <a:t>2025/10/15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2C715-C0A9-4B58-B906-4E047B128EC2}" type="slidenum">
              <a:rPr kumimoji="1" lang="ja-JP" altLang="en-US" smtClean="0"/>
              <a:t>‹#›</a:t>
            </a:fld>
            <a:endParaRPr kumimoji="1" lang="ja-JP" altLang="en-US"/>
          </a:p>
        </p:txBody>
      </p:sp>
    </p:spTree>
    <p:extLst>
      <p:ext uri="{BB962C8B-B14F-4D97-AF65-F5344CB8AC3E}">
        <p14:creationId xmlns:p14="http://schemas.microsoft.com/office/powerpoint/2010/main" val="412382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3613967-1B95-4A69-A119-B165A353C275}" type="datetime1">
              <a:rPr kumimoji="1" lang="ja-JP" altLang="en-US" smtClean="0"/>
              <a:t>2025/10/15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D12C715-C0A9-4B58-B906-4E047B128EC2}" type="slidenum">
              <a:rPr kumimoji="1" lang="ja-JP" altLang="en-US" smtClean="0"/>
              <a:t>‹#›</a:t>
            </a:fld>
            <a:endParaRPr kumimoji="1" lang="ja-JP" altLang="en-US"/>
          </a:p>
        </p:txBody>
      </p:sp>
    </p:spTree>
    <p:extLst>
      <p:ext uri="{BB962C8B-B14F-4D97-AF65-F5344CB8AC3E}">
        <p14:creationId xmlns:p14="http://schemas.microsoft.com/office/powerpoint/2010/main" val="4274694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D14CE8B-41D4-4BCF-B63B-0AC0F6CBFE09}" type="datetime1">
              <a:rPr kumimoji="1" lang="ja-JP" altLang="en-US" smtClean="0"/>
              <a:t>2025/10/15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D12C715-C0A9-4B58-B906-4E047B128EC2}" type="slidenum">
              <a:rPr kumimoji="1" lang="ja-JP" altLang="en-US" smtClean="0"/>
              <a:t>‹#›</a:t>
            </a:fld>
            <a:endParaRPr kumimoji="1" lang="ja-JP" altLang="en-US"/>
          </a:p>
        </p:txBody>
      </p:sp>
    </p:spTree>
    <p:extLst>
      <p:ext uri="{BB962C8B-B14F-4D97-AF65-F5344CB8AC3E}">
        <p14:creationId xmlns:p14="http://schemas.microsoft.com/office/powerpoint/2010/main" val="3758745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E5E34-4C39-46D9-9FBE-6B7AE66E36D3}" type="datetime1">
              <a:rPr kumimoji="1" lang="ja-JP" altLang="en-US" smtClean="0"/>
              <a:t>2025/10/15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D12C715-C0A9-4B58-B906-4E047B128EC2}" type="slidenum">
              <a:rPr kumimoji="1" lang="ja-JP" altLang="en-US" smtClean="0"/>
              <a:t>‹#›</a:t>
            </a:fld>
            <a:endParaRPr kumimoji="1" lang="ja-JP" altLang="en-US"/>
          </a:p>
        </p:txBody>
      </p:sp>
    </p:spTree>
    <p:extLst>
      <p:ext uri="{BB962C8B-B14F-4D97-AF65-F5344CB8AC3E}">
        <p14:creationId xmlns:p14="http://schemas.microsoft.com/office/powerpoint/2010/main" val="239227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D09C272-3DF8-4C63-A9FD-E37D4D6F0237}" type="datetime1">
              <a:rPr kumimoji="1" lang="ja-JP" altLang="en-US" smtClean="0"/>
              <a:t>2025/10/15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2C715-C0A9-4B58-B906-4E047B128EC2}" type="slidenum">
              <a:rPr kumimoji="1" lang="ja-JP" altLang="en-US" smtClean="0"/>
              <a:t>‹#›</a:t>
            </a:fld>
            <a:endParaRPr kumimoji="1" lang="ja-JP" altLang="en-US"/>
          </a:p>
        </p:txBody>
      </p:sp>
    </p:spTree>
    <p:extLst>
      <p:ext uri="{BB962C8B-B14F-4D97-AF65-F5344CB8AC3E}">
        <p14:creationId xmlns:p14="http://schemas.microsoft.com/office/powerpoint/2010/main" val="418418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5EAE1AA-F861-44A1-8AD8-B389EA6699C6}" type="datetime1">
              <a:rPr kumimoji="1" lang="ja-JP" altLang="en-US" smtClean="0"/>
              <a:t>2025/10/15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2C715-C0A9-4B58-B906-4E047B128EC2}" type="slidenum">
              <a:rPr kumimoji="1" lang="ja-JP" altLang="en-US" smtClean="0"/>
              <a:t>‹#›</a:t>
            </a:fld>
            <a:endParaRPr kumimoji="1" lang="ja-JP" altLang="en-US"/>
          </a:p>
        </p:txBody>
      </p:sp>
    </p:spTree>
    <p:extLst>
      <p:ext uri="{BB962C8B-B14F-4D97-AF65-F5344CB8AC3E}">
        <p14:creationId xmlns:p14="http://schemas.microsoft.com/office/powerpoint/2010/main" val="3620029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3BE41-4A16-4FAB-BCF5-3403253DB398}" type="datetime1">
              <a:rPr kumimoji="1" lang="ja-JP" altLang="en-US" smtClean="0"/>
              <a:t>2025/10/15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2C715-C0A9-4B58-B906-4E047B128EC2}" type="slidenum">
              <a:rPr kumimoji="1" lang="ja-JP" altLang="en-US" smtClean="0"/>
              <a:t>‹#›</a:t>
            </a:fld>
            <a:endParaRPr kumimoji="1" lang="ja-JP" altLang="en-US"/>
          </a:p>
        </p:txBody>
      </p:sp>
    </p:spTree>
    <p:extLst>
      <p:ext uri="{BB962C8B-B14F-4D97-AF65-F5344CB8AC3E}">
        <p14:creationId xmlns:p14="http://schemas.microsoft.com/office/powerpoint/2010/main" val="2216844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0FB1EA-590E-4797-A945-7E100E7492E8}"/>
              </a:ext>
            </a:extLst>
          </p:cNvPr>
          <p:cNvSpPr>
            <a:spLocks noGrp="1"/>
          </p:cNvSpPr>
          <p:nvPr>
            <p:ph type="ctrTitle"/>
          </p:nvPr>
        </p:nvSpPr>
        <p:spPr/>
        <p:txBody>
          <a:bodyPr>
            <a:normAutofit/>
          </a:bodyPr>
          <a:lstStyle/>
          <a:p>
            <a:r>
              <a:rPr lang="ja-JP" altLang="ja-JP" sz="6600" b="1" kern="100" dirty="0">
                <a:solidFill>
                  <a:schemeClr val="accent5">
                    <a:lumMod val="75000"/>
                  </a:schemeClr>
                </a:solidFill>
                <a:effectLst>
                  <a:outerShdw blurRad="50800" dist="38100" dir="2700000" algn="tl" rotWithShape="0">
                    <a:srgbClr val="002060">
                      <a:alpha val="40000"/>
                    </a:srgbClr>
                  </a:outerShdw>
                </a:effectLst>
                <a:latin typeface="Century" panose="02040604050505020304" pitchFamily="18" charset="0"/>
                <a:ea typeface="メイリオ" panose="020B0604030504040204" pitchFamily="50" charset="-128"/>
                <a:cs typeface="メイリオ" panose="020B0604030504040204" pitchFamily="50" charset="-128"/>
              </a:rPr>
              <a:t>介護ハンドブック</a:t>
            </a:r>
            <a:endParaRPr kumimoji="1" lang="ja-JP" altLang="en-US" sz="28700" dirty="0">
              <a:solidFill>
                <a:schemeClr val="accent5">
                  <a:lumMod val="75000"/>
                </a:schemeClr>
              </a:solidFill>
              <a:effectLst>
                <a:outerShdw blurRad="50800" dist="38100" dir="2700000" algn="tl" rotWithShape="0">
                  <a:srgbClr val="002060">
                    <a:alpha val="40000"/>
                  </a:srgbClr>
                </a:outerShdw>
              </a:effectLst>
            </a:endParaRPr>
          </a:p>
        </p:txBody>
      </p:sp>
      <p:sp>
        <p:nvSpPr>
          <p:cNvPr id="3" name="字幕 2">
            <a:extLst>
              <a:ext uri="{FF2B5EF4-FFF2-40B4-BE49-F238E27FC236}">
                <a16:creationId xmlns:a16="http://schemas.microsoft.com/office/drawing/2014/main" id="{85C845D8-6875-46E8-95C1-13E16A1D39BE}"/>
              </a:ext>
            </a:extLst>
          </p:cNvPr>
          <p:cNvSpPr>
            <a:spLocks noGrp="1"/>
          </p:cNvSpPr>
          <p:nvPr>
            <p:ph type="subTitle" idx="1"/>
          </p:nvPr>
        </p:nvSpPr>
        <p:spPr>
          <a:xfrm>
            <a:off x="1143000" y="4079875"/>
            <a:ext cx="6858000" cy="1655762"/>
          </a:xfrm>
        </p:spPr>
        <p:txBody>
          <a:bodyPr anchor="b"/>
          <a:lstStyle/>
          <a:p>
            <a:pPr algn="ctr"/>
            <a:r>
              <a:rPr lang="ja-JP" altLang="ja-JP" sz="1800" kern="100" dirty="0">
                <a:solidFill>
                  <a:srgbClr val="000000"/>
                </a:solidFill>
                <a:effectLst/>
                <a:latin typeface="Century" panose="02040604050505020304" pitchFamily="18" charset="0"/>
                <a:ea typeface="メイリオ" panose="020B0604030504040204" pitchFamily="50" charset="-128"/>
                <a:cs typeface="メイリオ" panose="020B0604030504040204" pitchFamily="50" charset="-128"/>
              </a:rPr>
              <a:t>令和</a:t>
            </a:r>
            <a:r>
              <a:rPr lang="ja-JP" altLang="en-US" sz="1800" kern="100" dirty="0">
                <a:solidFill>
                  <a:srgbClr val="000000"/>
                </a:solidFill>
                <a:effectLst/>
                <a:latin typeface="Century" panose="02040604050505020304" pitchFamily="18" charset="0"/>
                <a:ea typeface="メイリオ" panose="020B0604030504040204" pitchFamily="50" charset="-128"/>
                <a:cs typeface="メイリオ" panose="020B0604030504040204" pitchFamily="50" charset="-128"/>
              </a:rPr>
              <a:t>７</a:t>
            </a:r>
            <a:r>
              <a:rPr lang="ja-JP" altLang="ja-JP" sz="1800" kern="100" dirty="0">
                <a:solidFill>
                  <a:srgbClr val="000000"/>
                </a:solidFill>
                <a:effectLst/>
                <a:latin typeface="Century" panose="02040604050505020304" pitchFamily="18" charset="0"/>
                <a:ea typeface="メイリオ" panose="020B0604030504040204" pitchFamily="50" charset="-128"/>
                <a:cs typeface="メイリオ" panose="020B0604030504040204" pitchFamily="50" charset="-128"/>
              </a:rPr>
              <a:t>年</a:t>
            </a:r>
            <a:r>
              <a:rPr lang="en-US" altLang="ja-JP" sz="1800" kern="100" dirty="0">
                <a:effectLst/>
                <a:latin typeface="メイリオ" panose="020B0604030504040204" pitchFamily="50" charset="-128"/>
                <a:ea typeface="メイリオ" panose="020B0604030504040204" pitchFamily="50" charset="-128"/>
                <a:cs typeface="メイリオ" panose="020B0604030504040204" pitchFamily="50" charset="-128"/>
              </a:rPr>
              <a:t>10</a:t>
            </a:r>
            <a:r>
              <a:rPr lang="ja-JP" altLang="ja-JP" sz="1800" kern="100" dirty="0">
                <a:solidFill>
                  <a:srgbClr val="000000"/>
                </a:solidFill>
                <a:effectLst/>
                <a:latin typeface="Century" panose="02040604050505020304" pitchFamily="18" charset="0"/>
                <a:ea typeface="メイリオ" panose="020B0604030504040204" pitchFamily="50" charset="-128"/>
                <a:cs typeface="メイリオ" panose="020B0604030504040204" pitchFamily="50" charset="-128"/>
              </a:rPr>
              <a:t>月</a:t>
            </a:r>
            <a:r>
              <a:rPr lang="ja-JP" altLang="en-US" sz="1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en-US" sz="1800" kern="100" dirty="0">
                <a:effectLst/>
                <a:latin typeface="Century" panose="02040604050505020304" pitchFamily="18" charset="0"/>
                <a:ea typeface="メイリオ" panose="020B0604030504040204" pitchFamily="50" charset="-128"/>
                <a:cs typeface="メイリオ" panose="020B0604030504040204" pitchFamily="50" charset="-128"/>
              </a:rPr>
              <a:t>大阪府教育庁教職員室</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818816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1FBB7F-42BE-4427-91D9-6E4DB444437D}"/>
              </a:ext>
            </a:extLst>
          </p:cNvPr>
          <p:cNvSpPr>
            <a:spLocks noGrp="1"/>
          </p:cNvSpPr>
          <p:nvPr>
            <p:ph type="title"/>
          </p:nvPr>
        </p:nvSpPr>
        <p:spPr>
          <a:xfrm>
            <a:off x="0" y="3061250"/>
            <a:ext cx="9144000" cy="750424"/>
          </a:xfrm>
          <a:solidFill>
            <a:schemeClr val="accent5"/>
          </a:solidFill>
        </p:spPr>
        <p:txBody>
          <a:bodyPr anchor="ctr">
            <a:normAutofit/>
          </a:bodyPr>
          <a:lstStyle/>
          <a:p>
            <a:r>
              <a:rPr lang="en-US" altLang="ja-JP" sz="2400" b="1" dirty="0">
                <a:solidFill>
                  <a:schemeClr val="bg1"/>
                </a:solidFill>
                <a:latin typeface="+mn-ea"/>
                <a:ea typeface="+mn-ea"/>
              </a:rPr>
              <a:t> </a:t>
            </a:r>
            <a:r>
              <a:rPr lang="ja-JP" altLang="en-US" sz="2400" b="1" dirty="0">
                <a:solidFill>
                  <a:schemeClr val="bg1"/>
                </a:solidFill>
                <a:latin typeface="+mn-ea"/>
                <a:ea typeface="+mn-ea"/>
              </a:rPr>
              <a:t>　　各種お問い合わせ先</a:t>
            </a:r>
            <a:endParaRPr kumimoji="1" lang="ja-JP" altLang="en-US" sz="2400" b="1" dirty="0">
              <a:solidFill>
                <a:schemeClr val="bg1"/>
              </a:solidFill>
              <a:latin typeface="+mn-ea"/>
              <a:ea typeface="+mn-ea"/>
            </a:endParaRPr>
          </a:p>
        </p:txBody>
      </p:sp>
      <p:sp>
        <p:nvSpPr>
          <p:cNvPr id="4" name="コンテンツ プレースホルダー 2">
            <a:extLst>
              <a:ext uri="{FF2B5EF4-FFF2-40B4-BE49-F238E27FC236}">
                <a16:creationId xmlns:a16="http://schemas.microsoft.com/office/drawing/2014/main" id="{69F313ED-F6E8-4111-8CF3-C7080D3F5302}"/>
              </a:ext>
            </a:extLst>
          </p:cNvPr>
          <p:cNvSpPr txBox="1">
            <a:spLocks/>
          </p:cNvSpPr>
          <p:nvPr/>
        </p:nvSpPr>
        <p:spPr>
          <a:xfrm>
            <a:off x="342900" y="434341"/>
            <a:ext cx="8408670" cy="28879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500"/>
              </a:lnSpc>
              <a:buFont typeface="Arial" panose="020B0604020202020204" pitchFamily="34" charset="0"/>
              <a:buNone/>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nSpc>
                <a:spcPts val="2500"/>
              </a:lnSpc>
              <a:buFont typeface="Arial" panose="020B0604020202020204" pitchFamily="34" charset="0"/>
              <a:buNone/>
            </a:pP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buFont typeface="Arial" panose="020B0604020202020204" pitchFamily="34" charset="0"/>
              <a:buNone/>
            </a:pPr>
            <a:endParaRPr lang="ja-JP" altLang="en-US" dirty="0"/>
          </a:p>
        </p:txBody>
      </p:sp>
      <p:grpSp>
        <p:nvGrpSpPr>
          <p:cNvPr id="18" name="グループ化 17">
            <a:extLst>
              <a:ext uri="{FF2B5EF4-FFF2-40B4-BE49-F238E27FC236}">
                <a16:creationId xmlns:a16="http://schemas.microsoft.com/office/drawing/2014/main" id="{51F7F46E-9B2A-4088-B5B9-B03282072E86}"/>
              </a:ext>
            </a:extLst>
          </p:cNvPr>
          <p:cNvGrpSpPr/>
          <p:nvPr/>
        </p:nvGrpSpPr>
        <p:grpSpPr>
          <a:xfrm>
            <a:off x="218420" y="3949828"/>
            <a:ext cx="4494574" cy="1356976"/>
            <a:chOff x="133811" y="2919365"/>
            <a:chExt cx="4353579" cy="1356976"/>
          </a:xfrm>
        </p:grpSpPr>
        <p:grpSp>
          <p:nvGrpSpPr>
            <p:cNvPr id="5" name="グループ化 4">
              <a:extLst>
                <a:ext uri="{FF2B5EF4-FFF2-40B4-BE49-F238E27FC236}">
                  <a16:creationId xmlns:a16="http://schemas.microsoft.com/office/drawing/2014/main" id="{BF2210AE-7636-4110-9EC7-9EF2FBF0CD5C}"/>
                </a:ext>
              </a:extLst>
            </p:cNvPr>
            <p:cNvGrpSpPr/>
            <p:nvPr/>
          </p:nvGrpSpPr>
          <p:grpSpPr>
            <a:xfrm>
              <a:off x="133811" y="2919365"/>
              <a:ext cx="4353579" cy="461665"/>
              <a:chOff x="119980" y="3346626"/>
              <a:chExt cx="4353579" cy="461665"/>
            </a:xfrm>
          </p:grpSpPr>
          <p:sp>
            <p:nvSpPr>
              <p:cNvPr id="23" name="テキスト ボックス 22">
                <a:extLst>
                  <a:ext uri="{FF2B5EF4-FFF2-40B4-BE49-F238E27FC236}">
                    <a16:creationId xmlns:a16="http://schemas.microsoft.com/office/drawing/2014/main" id="{27FB6D32-4541-4D57-AC5B-B7F450CC758F}"/>
                  </a:ext>
                </a:extLst>
              </p:cNvPr>
              <p:cNvSpPr txBox="1"/>
              <p:nvPr/>
            </p:nvSpPr>
            <p:spPr>
              <a:xfrm>
                <a:off x="119980" y="3346626"/>
                <a:ext cx="4353579" cy="461665"/>
              </a:xfrm>
              <a:prstGeom prst="rect">
                <a:avLst/>
              </a:prstGeom>
              <a:noFill/>
            </p:spPr>
            <p:txBody>
              <a:bodyPr wrap="square">
                <a:spAutoFit/>
              </a:bodyPr>
              <a:lstStyle/>
              <a:p>
                <a:r>
                  <a:rPr lang="ja-JP" altLang="en-US" sz="2400" b="1" dirty="0">
                    <a:solidFill>
                      <a:schemeClr val="accent5">
                        <a:lumMod val="50000"/>
                      </a:schemeClr>
                    </a:solidFill>
                    <a:latin typeface="+mn-ea"/>
                    <a:cs typeface="メイリオ" panose="020B0604030504040204" pitchFamily="50" charset="-128"/>
                  </a:rPr>
                  <a:t>教</a:t>
                </a:r>
                <a:r>
                  <a:rPr lang="ja-JP" altLang="en-US" b="1" dirty="0">
                    <a:solidFill>
                      <a:schemeClr val="accent5">
                        <a:lumMod val="50000"/>
                      </a:schemeClr>
                    </a:solidFill>
                    <a:latin typeface="+mn-ea"/>
                    <a:cs typeface="メイリオ" panose="020B0604030504040204" pitchFamily="50" charset="-128"/>
                  </a:rPr>
                  <a:t>職員企画課　労務・働き方改革推進</a:t>
                </a:r>
                <a:r>
                  <a:rPr lang="en-US" altLang="ja-JP" b="1" dirty="0">
                    <a:solidFill>
                      <a:schemeClr val="accent5">
                        <a:lumMod val="50000"/>
                      </a:schemeClr>
                    </a:solidFill>
                    <a:latin typeface="+mn-ea"/>
                    <a:cs typeface="メイリオ" panose="020B0604030504040204" pitchFamily="50" charset="-128"/>
                  </a:rPr>
                  <a:t>G</a:t>
                </a:r>
              </a:p>
            </p:txBody>
          </p:sp>
          <p:sp>
            <p:nvSpPr>
              <p:cNvPr id="35" name="矢印: 五方向 34">
                <a:extLst>
                  <a:ext uri="{FF2B5EF4-FFF2-40B4-BE49-F238E27FC236}">
                    <a16:creationId xmlns:a16="http://schemas.microsoft.com/office/drawing/2014/main" id="{4FB5B117-BC28-4ECC-AEAB-CD790AA9E606}"/>
                  </a:ext>
                </a:extLst>
              </p:cNvPr>
              <p:cNvSpPr/>
              <p:nvPr/>
            </p:nvSpPr>
            <p:spPr>
              <a:xfrm>
                <a:off x="207770" y="3653999"/>
                <a:ext cx="4129218" cy="121614"/>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6" name="テキスト ボックス 55">
              <a:extLst>
                <a:ext uri="{FF2B5EF4-FFF2-40B4-BE49-F238E27FC236}">
                  <a16:creationId xmlns:a16="http://schemas.microsoft.com/office/drawing/2014/main" id="{AE6AA82F-ACA2-47DA-98EF-500B20E7F66B}"/>
                </a:ext>
              </a:extLst>
            </p:cNvPr>
            <p:cNvSpPr txBox="1"/>
            <p:nvPr/>
          </p:nvSpPr>
          <p:spPr>
            <a:xfrm>
              <a:off x="488142" y="3391483"/>
              <a:ext cx="3364462" cy="884858"/>
            </a:xfrm>
            <a:prstGeom prst="rect">
              <a:avLst/>
            </a:prstGeom>
            <a:noFill/>
          </p:spPr>
          <p:txBody>
            <a:bodyPr wrap="square">
              <a:spAutoFit/>
            </a:bodyPr>
            <a:lstStyle/>
            <a:p>
              <a:r>
                <a:rPr lang="ja-JP" altLang="en-US" sz="1200" b="1" kern="100" dirty="0">
                  <a:latin typeface="+mn-ea"/>
                  <a:cs typeface="メイリオ" panose="020B0604030504040204" pitchFamily="50" charset="-128"/>
                </a:rPr>
                <a:t>府立学校職員の各種休暇、休業制度についての問い合わせ</a:t>
              </a:r>
            </a:p>
            <a:p>
              <a:pPr algn="just">
                <a:lnSpc>
                  <a:spcPct val="150000"/>
                </a:lnSpc>
              </a:pPr>
              <a:r>
                <a:rPr lang="ja-JP" altLang="en-US" sz="1100" kern="100" dirty="0">
                  <a:latin typeface="+mn-ea"/>
                  <a:cs typeface="メイリオ" panose="020B0604030504040204" pitchFamily="50" charset="-128"/>
                </a:rPr>
                <a:t>　　　　　　　　　　　　　　直通　</a:t>
              </a:r>
              <a:r>
                <a:rPr lang="en-US" altLang="ja-JP" sz="1100" kern="100" dirty="0">
                  <a:latin typeface="+mn-ea"/>
                  <a:cs typeface="メイリオ" panose="020B0604030504040204" pitchFamily="50" charset="-128"/>
                </a:rPr>
                <a:t>06-6944-9374</a:t>
              </a:r>
            </a:p>
            <a:p>
              <a:pPr algn="just"/>
              <a:r>
                <a:rPr lang="ja-JP" altLang="en-US" sz="1100" kern="100" dirty="0">
                  <a:latin typeface="+mn-ea"/>
                  <a:cs typeface="メイリオ" panose="020B0604030504040204" pitchFamily="50" charset="-128"/>
                </a:rPr>
                <a:t>　　　　　　　　　　　　　　内線　</a:t>
              </a:r>
              <a:r>
                <a:rPr lang="en-US" altLang="ja-JP" sz="1100" kern="100" dirty="0">
                  <a:latin typeface="+mn-ea"/>
                  <a:cs typeface="メイリオ" panose="020B0604030504040204" pitchFamily="50" charset="-128"/>
                </a:rPr>
                <a:t>3443</a:t>
              </a:r>
            </a:p>
          </p:txBody>
        </p:sp>
      </p:grpSp>
      <p:grpSp>
        <p:nvGrpSpPr>
          <p:cNvPr id="57" name="グループ化 56">
            <a:extLst>
              <a:ext uri="{FF2B5EF4-FFF2-40B4-BE49-F238E27FC236}">
                <a16:creationId xmlns:a16="http://schemas.microsoft.com/office/drawing/2014/main" id="{A648F1D6-E964-472D-A31E-0BE7311710D4}"/>
              </a:ext>
            </a:extLst>
          </p:cNvPr>
          <p:cNvGrpSpPr/>
          <p:nvPr/>
        </p:nvGrpSpPr>
        <p:grpSpPr>
          <a:xfrm>
            <a:off x="0" y="6723996"/>
            <a:ext cx="9144000" cy="65686"/>
            <a:chOff x="0" y="6723996"/>
            <a:chExt cx="9144000" cy="65686"/>
          </a:xfrm>
        </p:grpSpPr>
        <p:cxnSp>
          <p:nvCxnSpPr>
            <p:cNvPr id="58" name="直線コネクタ 57">
              <a:extLst>
                <a:ext uri="{FF2B5EF4-FFF2-40B4-BE49-F238E27FC236}">
                  <a16:creationId xmlns:a16="http://schemas.microsoft.com/office/drawing/2014/main" id="{40BB3ED1-B781-478F-98B4-20DB80478B84}"/>
                </a:ext>
              </a:extLst>
            </p:cNvPr>
            <p:cNvCxnSpPr/>
            <p:nvPr/>
          </p:nvCxnSpPr>
          <p:spPr>
            <a:xfrm>
              <a:off x="0" y="6723996"/>
              <a:ext cx="914400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D29A9751-5B6D-4B8F-AA63-E391930AF263}"/>
                </a:ext>
              </a:extLst>
            </p:cNvPr>
            <p:cNvCxnSpPr/>
            <p:nvPr/>
          </p:nvCxnSpPr>
          <p:spPr>
            <a:xfrm>
              <a:off x="0" y="6789682"/>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61" name="楕円 60">
            <a:extLst>
              <a:ext uri="{FF2B5EF4-FFF2-40B4-BE49-F238E27FC236}">
                <a16:creationId xmlns:a16="http://schemas.microsoft.com/office/drawing/2014/main" id="{1D1762E1-A3E6-43F1-B257-FBFB89F4CC04}"/>
              </a:ext>
            </a:extLst>
          </p:cNvPr>
          <p:cNvSpPr/>
          <p:nvPr/>
        </p:nvSpPr>
        <p:spPr>
          <a:xfrm>
            <a:off x="8553570" y="6262311"/>
            <a:ext cx="396000" cy="396000"/>
          </a:xfrm>
          <a:prstGeom prst="ellipse">
            <a:avLst/>
          </a:prstGeom>
          <a:solidFill>
            <a:schemeClr val="accent5">
              <a:lumMod val="20000"/>
              <a:lumOff val="80000"/>
            </a:schemeClr>
          </a:solidFill>
          <a:ln>
            <a:solidFill>
              <a:schemeClr val="accent1">
                <a:lumMod val="40000"/>
                <a:lumOff val="6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200" dirty="0"/>
              <a:t>８</a:t>
            </a:r>
          </a:p>
        </p:txBody>
      </p:sp>
      <p:pic>
        <p:nvPicPr>
          <p:cNvPr id="20" name="グラフィックス 19" descr="ノート PC 単色塗りつぶし">
            <a:extLst>
              <a:ext uri="{FF2B5EF4-FFF2-40B4-BE49-F238E27FC236}">
                <a16:creationId xmlns:a16="http://schemas.microsoft.com/office/drawing/2014/main" id="{5E1FF178-4860-4ED9-BF47-DA090F2AC83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1171" y="3100835"/>
            <a:ext cx="631733" cy="631733"/>
          </a:xfrm>
          <a:prstGeom prst="rect">
            <a:avLst/>
          </a:prstGeom>
        </p:spPr>
      </p:pic>
      <p:cxnSp>
        <p:nvCxnSpPr>
          <p:cNvPr id="27" name="直線コネクタ 26">
            <a:extLst>
              <a:ext uri="{FF2B5EF4-FFF2-40B4-BE49-F238E27FC236}">
                <a16:creationId xmlns:a16="http://schemas.microsoft.com/office/drawing/2014/main" id="{65684973-B162-4868-A9AB-08F42DAB7678}"/>
              </a:ext>
            </a:extLst>
          </p:cNvPr>
          <p:cNvCxnSpPr/>
          <p:nvPr/>
        </p:nvCxnSpPr>
        <p:spPr>
          <a:xfrm>
            <a:off x="0" y="3753944"/>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8" name="二等辺三角形 27">
            <a:extLst>
              <a:ext uri="{FF2B5EF4-FFF2-40B4-BE49-F238E27FC236}">
                <a16:creationId xmlns:a16="http://schemas.microsoft.com/office/drawing/2014/main" id="{F533C6A4-7693-430A-9F98-79BB9F91BBA5}"/>
              </a:ext>
            </a:extLst>
          </p:cNvPr>
          <p:cNvSpPr/>
          <p:nvPr/>
        </p:nvSpPr>
        <p:spPr>
          <a:xfrm rot="16200000">
            <a:off x="7704000" y="5418000"/>
            <a:ext cx="1440000" cy="1440000"/>
          </a:xfrm>
          <a:prstGeom prst="triangle">
            <a:avLst>
              <a:gd name="adj" fmla="val 0"/>
            </a:avLst>
          </a:prstGeom>
          <a:solidFill>
            <a:schemeClr val="accent5">
              <a:lumMod val="20000"/>
              <a:lumOff val="80000"/>
              <a:alpha val="24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sz="1200" dirty="0"/>
          </a:p>
        </p:txBody>
      </p:sp>
      <p:grpSp>
        <p:nvGrpSpPr>
          <p:cNvPr id="16" name="グループ化 15">
            <a:extLst>
              <a:ext uri="{FF2B5EF4-FFF2-40B4-BE49-F238E27FC236}">
                <a16:creationId xmlns:a16="http://schemas.microsoft.com/office/drawing/2014/main" id="{5F064FB6-8C64-4805-8DF7-A2D8A3C9A705}"/>
              </a:ext>
            </a:extLst>
          </p:cNvPr>
          <p:cNvGrpSpPr/>
          <p:nvPr/>
        </p:nvGrpSpPr>
        <p:grpSpPr>
          <a:xfrm>
            <a:off x="5032363" y="3971328"/>
            <a:ext cx="4202430" cy="1286456"/>
            <a:chOff x="4683805" y="3634275"/>
            <a:chExt cx="4202430" cy="1286456"/>
          </a:xfrm>
        </p:grpSpPr>
        <p:grpSp>
          <p:nvGrpSpPr>
            <p:cNvPr id="10" name="グループ化 9">
              <a:extLst>
                <a:ext uri="{FF2B5EF4-FFF2-40B4-BE49-F238E27FC236}">
                  <a16:creationId xmlns:a16="http://schemas.microsoft.com/office/drawing/2014/main" id="{99EDB354-A93B-41F1-96E0-F7DC743F5579}"/>
                </a:ext>
              </a:extLst>
            </p:cNvPr>
            <p:cNvGrpSpPr/>
            <p:nvPr/>
          </p:nvGrpSpPr>
          <p:grpSpPr>
            <a:xfrm>
              <a:off x="4683805" y="3634275"/>
              <a:ext cx="4202430" cy="1286456"/>
              <a:chOff x="4644390" y="829369"/>
              <a:chExt cx="4202430" cy="1286456"/>
            </a:xfrm>
          </p:grpSpPr>
          <p:grpSp>
            <p:nvGrpSpPr>
              <p:cNvPr id="13" name="グループ化 12">
                <a:extLst>
                  <a:ext uri="{FF2B5EF4-FFF2-40B4-BE49-F238E27FC236}">
                    <a16:creationId xmlns:a16="http://schemas.microsoft.com/office/drawing/2014/main" id="{F646821C-D8CB-469A-B151-C932D5D9B52E}"/>
                  </a:ext>
                </a:extLst>
              </p:cNvPr>
              <p:cNvGrpSpPr/>
              <p:nvPr/>
            </p:nvGrpSpPr>
            <p:grpSpPr>
              <a:xfrm>
                <a:off x="4644390" y="829369"/>
                <a:ext cx="4202430" cy="1286456"/>
                <a:chOff x="537210" y="1363883"/>
                <a:chExt cx="4202430" cy="1286456"/>
              </a:xfrm>
            </p:grpSpPr>
            <p:sp>
              <p:nvSpPr>
                <p:cNvPr id="14" name="テキスト ボックス 13">
                  <a:extLst>
                    <a:ext uri="{FF2B5EF4-FFF2-40B4-BE49-F238E27FC236}">
                      <a16:creationId xmlns:a16="http://schemas.microsoft.com/office/drawing/2014/main" id="{231E432A-0382-498C-82CB-0DFC18D5082D}"/>
                    </a:ext>
                  </a:extLst>
                </p:cNvPr>
                <p:cNvSpPr txBox="1"/>
                <p:nvPr/>
              </p:nvSpPr>
              <p:spPr>
                <a:xfrm>
                  <a:off x="891540" y="2034786"/>
                  <a:ext cx="3848100" cy="615553"/>
                </a:xfrm>
                <a:prstGeom prst="rect">
                  <a:avLst/>
                </a:prstGeom>
                <a:noFill/>
              </p:spPr>
              <p:txBody>
                <a:bodyPr wrap="square">
                  <a:spAutoFit/>
                </a:bodyPr>
                <a:lstStyle/>
                <a:p>
                  <a:pPr algn="just"/>
                  <a:r>
                    <a:rPr lang="ja-JP" altLang="en-US" sz="1200" b="1" kern="100" dirty="0">
                      <a:latin typeface="+mn-ea"/>
                      <a:cs typeface="メイリオ" panose="020B0604030504040204" pitchFamily="50" charset="-128"/>
                    </a:rPr>
                    <a:t>給付に関することの問い合わせ</a:t>
                  </a:r>
                </a:p>
                <a:p>
                  <a:r>
                    <a:rPr lang="ja-JP" altLang="en-US" sz="1100" kern="100" dirty="0">
                      <a:latin typeface="+mn-ea"/>
                      <a:cs typeface="メイリオ" panose="020B0604030504040204" pitchFamily="50" charset="-128"/>
                    </a:rPr>
                    <a:t>　　　　　　　　　　　　　　　　</a:t>
                  </a:r>
                  <a:r>
                    <a:rPr kumimoji="1" lang="ja-JP" altLang="en-US" sz="1100" dirty="0"/>
                    <a:t>直通　</a:t>
                  </a:r>
                  <a:r>
                    <a:rPr kumimoji="1" lang="en-US" altLang="ja-JP" sz="1100" dirty="0"/>
                    <a:t>06-6941-2867</a:t>
                  </a:r>
                </a:p>
                <a:p>
                  <a:r>
                    <a:rPr kumimoji="1" lang="ja-JP" altLang="en-US" sz="1100" dirty="0"/>
                    <a:t>　　　　　　　　　　　　　　　　内線　</a:t>
                  </a:r>
                  <a:r>
                    <a:rPr kumimoji="1" lang="en-US" altLang="ja-JP" sz="1100" dirty="0"/>
                    <a:t>3485</a:t>
                  </a:r>
                  <a:endParaRPr kumimoji="1" lang="ja-JP" altLang="en-US" sz="1100" dirty="0"/>
                </a:p>
              </p:txBody>
            </p:sp>
            <p:sp>
              <p:nvSpPr>
                <p:cNvPr id="15" name="テキスト ボックス 14">
                  <a:extLst>
                    <a:ext uri="{FF2B5EF4-FFF2-40B4-BE49-F238E27FC236}">
                      <a16:creationId xmlns:a16="http://schemas.microsoft.com/office/drawing/2014/main" id="{A28A2239-FD27-42F7-93B1-8662E907C2BB}"/>
                    </a:ext>
                  </a:extLst>
                </p:cNvPr>
                <p:cNvSpPr txBox="1"/>
                <p:nvPr/>
              </p:nvSpPr>
              <p:spPr>
                <a:xfrm>
                  <a:off x="537210" y="1363883"/>
                  <a:ext cx="3585210" cy="677108"/>
                </a:xfrm>
                <a:prstGeom prst="rect">
                  <a:avLst/>
                </a:prstGeom>
                <a:noFill/>
              </p:spPr>
              <p:txBody>
                <a:bodyPr wrap="square">
                  <a:spAutoFit/>
                </a:bodyPr>
                <a:lstStyle/>
                <a:p>
                  <a:r>
                    <a:rPr lang="ja-JP" altLang="en-US" sz="2400" b="1" dirty="0">
                      <a:solidFill>
                        <a:schemeClr val="accent5">
                          <a:lumMod val="50000"/>
                        </a:schemeClr>
                      </a:solidFill>
                      <a:latin typeface="+mn-ea"/>
                      <a:cs typeface="メイリオ" panose="020B0604030504040204" pitchFamily="50" charset="-128"/>
                    </a:rPr>
                    <a:t>公</a:t>
                  </a:r>
                  <a:r>
                    <a:rPr lang="ja-JP" altLang="en-US" b="1" dirty="0">
                      <a:solidFill>
                        <a:schemeClr val="accent5">
                          <a:lumMod val="50000"/>
                        </a:schemeClr>
                      </a:solidFill>
                      <a:effectLst/>
                      <a:latin typeface="+mn-ea"/>
                      <a:cs typeface="メイリオ" panose="020B0604030504040204" pitchFamily="50" charset="-128"/>
                    </a:rPr>
                    <a:t>立学校共済組合大阪支部</a:t>
                  </a:r>
                </a:p>
                <a:p>
                  <a:r>
                    <a:rPr lang="ja-JP" altLang="en-US" sz="1400" b="1" dirty="0">
                      <a:solidFill>
                        <a:schemeClr val="accent5">
                          <a:lumMod val="50000"/>
                        </a:schemeClr>
                      </a:solidFill>
                      <a:effectLst/>
                      <a:latin typeface="+mn-ea"/>
                      <a:cs typeface="メイリオ" panose="020B0604030504040204" pitchFamily="50" charset="-128"/>
                    </a:rPr>
                    <a:t>（教育庁福利課 医療・資格</a:t>
                  </a:r>
                  <a:r>
                    <a:rPr lang="en-US" altLang="ja-JP" sz="1400" b="1" dirty="0">
                      <a:solidFill>
                        <a:schemeClr val="accent5">
                          <a:lumMod val="50000"/>
                        </a:schemeClr>
                      </a:solidFill>
                      <a:effectLst/>
                      <a:latin typeface="+mn-ea"/>
                      <a:cs typeface="メイリオ" panose="020B0604030504040204" pitchFamily="50" charset="-128"/>
                    </a:rPr>
                    <a:t>G</a:t>
                  </a:r>
                  <a:r>
                    <a:rPr lang="ja-JP" altLang="en-US" sz="1400" b="1" dirty="0">
                      <a:solidFill>
                        <a:schemeClr val="accent5">
                          <a:lumMod val="50000"/>
                        </a:schemeClr>
                      </a:solidFill>
                      <a:latin typeface="+mn-ea"/>
                      <a:cs typeface="メイリオ" panose="020B0604030504040204" pitchFamily="50" charset="-128"/>
                    </a:rPr>
                    <a:t> 医療担当</a:t>
                  </a:r>
                  <a:r>
                    <a:rPr lang="ja-JP" altLang="en-US" sz="1400" b="1" dirty="0">
                      <a:solidFill>
                        <a:schemeClr val="accent5">
                          <a:lumMod val="50000"/>
                        </a:schemeClr>
                      </a:solidFill>
                      <a:effectLst/>
                      <a:latin typeface="+mn-ea"/>
                      <a:cs typeface="メイリオ" panose="020B0604030504040204" pitchFamily="50" charset="-128"/>
                    </a:rPr>
                    <a:t>）</a:t>
                  </a:r>
                  <a:endParaRPr lang="en-US" altLang="ja-JP" sz="1400" b="1" dirty="0">
                    <a:solidFill>
                      <a:schemeClr val="accent5">
                        <a:lumMod val="50000"/>
                      </a:schemeClr>
                    </a:solidFill>
                    <a:effectLst/>
                    <a:latin typeface="+mn-ea"/>
                    <a:cs typeface="メイリオ" panose="020B0604030504040204" pitchFamily="50" charset="-128"/>
                  </a:endParaRPr>
                </a:p>
              </p:txBody>
            </p:sp>
          </p:grpSp>
          <p:sp>
            <p:nvSpPr>
              <p:cNvPr id="31" name="矢印: 五方向 30">
                <a:extLst>
                  <a:ext uri="{FF2B5EF4-FFF2-40B4-BE49-F238E27FC236}">
                    <a16:creationId xmlns:a16="http://schemas.microsoft.com/office/drawing/2014/main" id="{718CEEAD-144F-4FB4-AF79-E04939682424}"/>
                  </a:ext>
                </a:extLst>
              </p:cNvPr>
              <p:cNvSpPr/>
              <p:nvPr/>
            </p:nvSpPr>
            <p:spPr>
              <a:xfrm>
                <a:off x="4737408" y="1137749"/>
                <a:ext cx="3240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9" name="グラフィックス 28" descr="鉛筆 単色塗りつぶし">
              <a:extLst>
                <a:ext uri="{FF2B5EF4-FFF2-40B4-BE49-F238E27FC236}">
                  <a16:creationId xmlns:a16="http://schemas.microsoft.com/office/drawing/2014/main" id="{56BB2969-9893-4D50-B1F9-A4F6A5C3528F}"/>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23611" y="3672816"/>
              <a:ext cx="381000" cy="381000"/>
            </a:xfrm>
            <a:prstGeom prst="rect">
              <a:avLst/>
            </a:prstGeom>
          </p:spPr>
        </p:pic>
      </p:grpSp>
      <p:pic>
        <p:nvPicPr>
          <p:cNvPr id="30" name="グラフィックス 29" descr="鉛筆 単色塗りつぶし">
            <a:extLst>
              <a:ext uri="{FF2B5EF4-FFF2-40B4-BE49-F238E27FC236}">
                <a16:creationId xmlns:a16="http://schemas.microsoft.com/office/drawing/2014/main" id="{6CD1BA0D-425F-430F-BF4F-38C306E8C20E}"/>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50104" y="3937935"/>
            <a:ext cx="381000" cy="381000"/>
          </a:xfrm>
          <a:prstGeom prst="rect">
            <a:avLst/>
          </a:prstGeom>
        </p:spPr>
      </p:pic>
      <p:grpSp>
        <p:nvGrpSpPr>
          <p:cNvPr id="33" name="グループ化 32">
            <a:extLst>
              <a:ext uri="{FF2B5EF4-FFF2-40B4-BE49-F238E27FC236}">
                <a16:creationId xmlns:a16="http://schemas.microsoft.com/office/drawing/2014/main" id="{E6A5F168-CCDA-45F8-85D8-17E252561EB1}"/>
              </a:ext>
            </a:extLst>
          </p:cNvPr>
          <p:cNvGrpSpPr/>
          <p:nvPr/>
        </p:nvGrpSpPr>
        <p:grpSpPr>
          <a:xfrm>
            <a:off x="0" y="0"/>
            <a:ext cx="9144000" cy="750424"/>
            <a:chOff x="0" y="0"/>
            <a:chExt cx="9144000" cy="750424"/>
          </a:xfrm>
        </p:grpSpPr>
        <p:sp>
          <p:nvSpPr>
            <p:cNvPr id="34" name="タイトル 1">
              <a:extLst>
                <a:ext uri="{FF2B5EF4-FFF2-40B4-BE49-F238E27FC236}">
                  <a16:creationId xmlns:a16="http://schemas.microsoft.com/office/drawing/2014/main" id="{1B597C63-B151-4993-A133-FFBC80B4CA61}"/>
                </a:ext>
              </a:extLst>
            </p:cNvPr>
            <p:cNvSpPr txBox="1">
              <a:spLocks/>
            </p:cNvSpPr>
            <p:nvPr/>
          </p:nvSpPr>
          <p:spPr>
            <a:xfrm>
              <a:off x="0" y="0"/>
              <a:ext cx="9144000" cy="750424"/>
            </a:xfrm>
            <a:prstGeom prst="rect">
              <a:avLst/>
            </a:prstGeom>
            <a:solidFill>
              <a:schemeClr val="accent5"/>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100" b="1" dirty="0">
                  <a:solidFill>
                    <a:schemeClr val="bg1"/>
                  </a:solidFill>
                  <a:latin typeface="+mn-ea"/>
                  <a:ea typeface="+mn-ea"/>
                </a:rPr>
                <a:t>  </a:t>
              </a:r>
              <a:r>
                <a:rPr lang="ja-JP" altLang="en-US" sz="2400" b="1" dirty="0">
                  <a:solidFill>
                    <a:schemeClr val="bg1"/>
                  </a:solidFill>
                  <a:latin typeface="+mn-ea"/>
                  <a:ea typeface="+mn-ea"/>
                </a:rPr>
                <a:t>介護と仕事を両立しやすい環境づくりに向けて</a:t>
              </a:r>
              <a:endParaRPr lang="ja-JP" altLang="en-US" sz="2100" b="1" dirty="0">
                <a:solidFill>
                  <a:schemeClr val="bg1"/>
                </a:solidFill>
                <a:latin typeface="+mn-ea"/>
                <a:ea typeface="+mn-ea"/>
              </a:endParaRPr>
            </a:p>
          </p:txBody>
        </p:sp>
        <p:cxnSp>
          <p:nvCxnSpPr>
            <p:cNvPr id="36" name="直線コネクタ 35">
              <a:extLst>
                <a:ext uri="{FF2B5EF4-FFF2-40B4-BE49-F238E27FC236}">
                  <a16:creationId xmlns:a16="http://schemas.microsoft.com/office/drawing/2014/main" id="{D932DB56-5A2E-4E47-8ABC-94AF8D23213A}"/>
                </a:ext>
              </a:extLst>
            </p:cNvPr>
            <p:cNvCxnSpPr/>
            <p:nvPr/>
          </p:nvCxnSpPr>
          <p:spPr>
            <a:xfrm>
              <a:off x="0" y="692693"/>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38" name="角丸四角形 70">
            <a:extLst>
              <a:ext uri="{FF2B5EF4-FFF2-40B4-BE49-F238E27FC236}">
                <a16:creationId xmlns:a16="http://schemas.microsoft.com/office/drawing/2014/main" id="{C88CF5EC-299C-44A1-885B-8C85539D7D6C}"/>
              </a:ext>
            </a:extLst>
          </p:cNvPr>
          <p:cNvSpPr/>
          <p:nvPr/>
        </p:nvSpPr>
        <p:spPr>
          <a:xfrm>
            <a:off x="595197" y="1948551"/>
            <a:ext cx="7953606" cy="863083"/>
          </a:xfrm>
          <a:prstGeom prst="roundRect">
            <a:avLst>
              <a:gd name="adj" fmla="val 5856"/>
            </a:avLst>
          </a:prstGeom>
          <a:solidFill>
            <a:srgbClr val="FBFBF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77800" indent="-177800" algn="l">
              <a:lnSpc>
                <a:spcPts val="2000"/>
              </a:lnSpc>
            </a:pPr>
            <a:r>
              <a:rPr lang="ja-JP" sz="1200" b="1" kern="100" dirty="0">
                <a:solidFill>
                  <a:srgbClr val="000000"/>
                </a:solidFill>
                <a:effectLst/>
                <a:latin typeface="+mn-ea"/>
                <a:cs typeface="メイリオ" panose="020B0604030504040204" pitchFamily="50" charset="-128"/>
              </a:rPr>
              <a:t>○</a:t>
            </a:r>
            <a:r>
              <a:rPr lang="ja-JP" altLang="en-US" sz="1200" b="1" kern="100" dirty="0">
                <a:solidFill>
                  <a:schemeClr val="tx1"/>
                </a:solidFill>
                <a:effectLst/>
                <a:latin typeface="+mn-ea"/>
                <a:cs typeface="メイリオ" panose="020B0604030504040204" pitchFamily="50" charset="-128"/>
              </a:rPr>
              <a:t>校長等</a:t>
            </a:r>
            <a:r>
              <a:rPr lang="ja-JP" sz="1200" b="1" kern="100" dirty="0">
                <a:solidFill>
                  <a:srgbClr val="000000"/>
                </a:solidFill>
                <a:effectLst/>
                <a:latin typeface="+mn-ea"/>
                <a:cs typeface="メイリオ" panose="020B0604030504040204" pitchFamily="50" charset="-128"/>
              </a:rPr>
              <a:t>が「</a:t>
            </a:r>
            <a:r>
              <a:rPr lang="ja-JP" altLang="en-US" sz="1200" b="1" kern="100" dirty="0">
                <a:solidFill>
                  <a:srgbClr val="000000"/>
                </a:solidFill>
                <a:effectLst/>
                <a:latin typeface="+mn-ea"/>
                <a:cs typeface="メイリオ" panose="020B0604030504040204" pitchFamily="50" charset="-128"/>
              </a:rPr>
              <a:t>職場におけるハラスメントの防止及び対応に関する指針</a:t>
            </a:r>
            <a:r>
              <a:rPr lang="ja-JP" sz="1200" b="1" kern="100" dirty="0">
                <a:solidFill>
                  <a:srgbClr val="000000"/>
                </a:solidFill>
                <a:effectLst/>
                <a:latin typeface="+mn-ea"/>
                <a:cs typeface="メイリオ" panose="020B0604030504040204" pitchFamily="50" charset="-128"/>
              </a:rPr>
              <a:t>」に基づいて行動する。</a:t>
            </a:r>
            <a:endParaRPr lang="ja-JP" sz="1000" kern="100" dirty="0">
              <a:effectLst/>
              <a:latin typeface="+mn-ea"/>
              <a:cs typeface="Times New Roman" panose="02020603050405020304" pitchFamily="18" charset="0"/>
            </a:endParaRPr>
          </a:p>
          <a:p>
            <a:pPr marL="330200" indent="-330200" algn="l">
              <a:lnSpc>
                <a:spcPts val="2000"/>
              </a:lnSpc>
            </a:pPr>
            <a:r>
              <a:rPr lang="ja-JP" sz="1200" kern="100" dirty="0">
                <a:solidFill>
                  <a:srgbClr val="000000"/>
                </a:solidFill>
                <a:effectLst/>
                <a:latin typeface="+mn-ea"/>
                <a:cs typeface="メイリオ" panose="020B0604030504040204" pitchFamily="50" charset="-128"/>
              </a:rPr>
              <a:t>　</a:t>
            </a:r>
            <a:r>
              <a:rPr lang="ja-JP" sz="1050" kern="100" dirty="0">
                <a:solidFill>
                  <a:srgbClr val="000000"/>
                </a:solidFill>
                <a:effectLst/>
                <a:latin typeface="+mn-ea"/>
                <a:cs typeface="メイリオ" panose="020B0604030504040204" pitchFamily="50" charset="-128"/>
              </a:rPr>
              <a:t>▶各制度の利用にあたり、不利益取り扱いを示唆したり</a:t>
            </a:r>
            <a:r>
              <a:rPr lang="ja-JP" altLang="en-US" sz="1050" kern="100" dirty="0">
                <a:solidFill>
                  <a:srgbClr val="000000"/>
                </a:solidFill>
                <a:latin typeface="+mn-ea"/>
                <a:cs typeface="メイリオ" panose="020B0604030504040204" pitchFamily="50" charset="-128"/>
              </a:rPr>
              <a:t>、</a:t>
            </a:r>
            <a:r>
              <a:rPr lang="ja-JP" sz="1050" kern="100" dirty="0">
                <a:solidFill>
                  <a:srgbClr val="000000"/>
                </a:solidFill>
                <a:effectLst/>
                <a:latin typeface="+mn-ea"/>
                <a:cs typeface="メイリオ" panose="020B0604030504040204" pitchFamily="50" charset="-128"/>
              </a:rPr>
              <a:t>利用を阻害する言動はダメ！です。</a:t>
            </a:r>
            <a:endParaRPr lang="ja-JP" sz="1050" kern="100" dirty="0">
              <a:effectLst/>
              <a:latin typeface="+mn-ea"/>
              <a:cs typeface="Times New Roman" panose="02020603050405020304" pitchFamily="18" charset="0"/>
            </a:endParaRPr>
          </a:p>
          <a:p>
            <a:pPr marL="330200" indent="-330200" algn="l">
              <a:lnSpc>
                <a:spcPts val="2000"/>
              </a:lnSpc>
            </a:pPr>
            <a:r>
              <a:rPr lang="ja-JP" sz="1050" kern="100" dirty="0">
                <a:solidFill>
                  <a:srgbClr val="000000"/>
                </a:solidFill>
                <a:effectLst/>
                <a:latin typeface="+mn-ea"/>
                <a:cs typeface="メイリオ" panose="020B0604030504040204" pitchFamily="50" charset="-128"/>
              </a:rPr>
              <a:t>　▶</a:t>
            </a:r>
            <a:r>
              <a:rPr lang="ja-JP" altLang="en-US" sz="1050" kern="100" dirty="0">
                <a:solidFill>
                  <a:srgbClr val="000000"/>
                </a:solidFill>
                <a:effectLst/>
                <a:latin typeface="+mn-ea"/>
                <a:cs typeface="メイリオ" panose="020B0604030504040204" pitchFamily="50" charset="-128"/>
              </a:rPr>
              <a:t>介護休暇</a:t>
            </a:r>
            <a:r>
              <a:rPr lang="ja-JP" sz="1050" kern="100" dirty="0">
                <a:solidFill>
                  <a:srgbClr val="000000"/>
                </a:solidFill>
                <a:effectLst/>
                <a:latin typeface="+mn-ea"/>
                <a:cs typeface="メイリオ" panose="020B0604030504040204" pitchFamily="50" charset="-128"/>
              </a:rPr>
              <a:t>等</a:t>
            </a:r>
            <a:r>
              <a:rPr lang="ja-JP" altLang="en-US" sz="1050" kern="100" dirty="0">
                <a:solidFill>
                  <a:srgbClr val="000000"/>
                </a:solidFill>
                <a:latin typeface="+mn-ea"/>
                <a:cs typeface="メイリオ" panose="020B0604030504040204" pitchFamily="50" charset="-128"/>
              </a:rPr>
              <a:t>を取得することを理由に</a:t>
            </a:r>
            <a:r>
              <a:rPr lang="ja-JP" sz="1050" kern="100" dirty="0">
                <a:solidFill>
                  <a:srgbClr val="000000"/>
                </a:solidFill>
                <a:effectLst/>
                <a:latin typeface="+mn-ea"/>
                <a:cs typeface="メイリオ" panose="020B0604030504040204" pitchFamily="50" charset="-128"/>
              </a:rPr>
              <a:t>不利益扱いを示唆したり</a:t>
            </a:r>
            <a:r>
              <a:rPr lang="ja-JP" altLang="en-US" sz="1050" kern="100" dirty="0">
                <a:solidFill>
                  <a:srgbClr val="000000"/>
                </a:solidFill>
                <a:latin typeface="+mn-ea"/>
                <a:cs typeface="メイリオ" panose="020B0604030504040204" pitchFamily="50" charset="-128"/>
              </a:rPr>
              <a:t>、</a:t>
            </a:r>
            <a:r>
              <a:rPr lang="ja-JP" sz="1050" kern="100" dirty="0">
                <a:solidFill>
                  <a:srgbClr val="000000"/>
                </a:solidFill>
                <a:effectLst/>
                <a:latin typeface="+mn-ea"/>
                <a:cs typeface="メイリオ" panose="020B0604030504040204" pitchFamily="50" charset="-128"/>
              </a:rPr>
              <a:t>嫌がらせ等の言動はハラスメントです！</a:t>
            </a:r>
            <a:endParaRPr lang="ja-JP" sz="1050" kern="100" dirty="0">
              <a:effectLst/>
              <a:latin typeface="+mn-ea"/>
              <a:cs typeface="Times New Roman" panose="02020603050405020304" pitchFamily="18" charset="0"/>
            </a:endParaRPr>
          </a:p>
        </p:txBody>
      </p:sp>
      <p:sp>
        <p:nvSpPr>
          <p:cNvPr id="37" name="コンテンツ プレースホルダー 2">
            <a:extLst>
              <a:ext uri="{FF2B5EF4-FFF2-40B4-BE49-F238E27FC236}">
                <a16:creationId xmlns:a16="http://schemas.microsoft.com/office/drawing/2014/main" id="{F14E3EF0-ED27-4701-A7BF-FAF1BB7456E6}"/>
              </a:ext>
            </a:extLst>
          </p:cNvPr>
          <p:cNvSpPr>
            <a:spLocks noGrp="1"/>
          </p:cNvSpPr>
          <p:nvPr>
            <p:ph idx="1"/>
          </p:nvPr>
        </p:nvSpPr>
        <p:spPr>
          <a:xfrm>
            <a:off x="176080" y="790179"/>
            <a:ext cx="8874181" cy="1185849"/>
          </a:xfrm>
        </p:spPr>
        <p:txBody>
          <a:bodyPr anchor="ctr">
            <a:noAutofit/>
          </a:bodyPr>
          <a:lstStyle/>
          <a:p>
            <a:pPr marL="0" indent="0">
              <a:lnSpc>
                <a:spcPct val="100000"/>
              </a:lnSpc>
              <a:buNone/>
            </a:pPr>
            <a:r>
              <a:rPr lang="ja-JP" altLang="en-US" sz="1100" kern="100" dirty="0">
                <a:effectLst/>
                <a:latin typeface="+mn-ea"/>
                <a:cs typeface="メイリオ" panose="020B0604030504040204" pitchFamily="50" charset="-128"/>
              </a:rPr>
              <a:t>介護は、誰もが直面する問題です。また、育児と違って突然必要となることがあります。</a:t>
            </a:r>
            <a:br>
              <a:rPr lang="en-US" altLang="ja-JP" sz="1100" kern="100" dirty="0">
                <a:effectLst/>
                <a:latin typeface="+mn-ea"/>
                <a:cs typeface="メイリオ" panose="020B0604030504040204" pitchFamily="50" charset="-128"/>
              </a:rPr>
            </a:br>
            <a:r>
              <a:rPr lang="ja-JP" altLang="en-US" sz="1100" kern="100" dirty="0">
                <a:effectLst/>
                <a:latin typeface="+mn-ea"/>
                <a:cs typeface="メイリオ" panose="020B0604030504040204" pitchFamily="50" charset="-128"/>
              </a:rPr>
              <a:t>まだ先の将来のことと思わず、休暇等の制度を理解しておくとともに、日ごろから家族と話し合っておきましょう</a:t>
            </a:r>
            <a:r>
              <a:rPr lang="ja-JP" altLang="en-US" sz="1100" kern="100" dirty="0">
                <a:latin typeface="+mn-ea"/>
                <a:cs typeface="メイリオ" panose="020B0604030504040204" pitchFamily="50" charset="-128"/>
              </a:rPr>
              <a:t>。</a:t>
            </a:r>
            <a:br>
              <a:rPr lang="en-US" altLang="ja-JP" sz="1100" kern="100" dirty="0">
                <a:latin typeface="+mn-ea"/>
                <a:cs typeface="メイリオ" panose="020B0604030504040204" pitchFamily="50" charset="-128"/>
              </a:rPr>
            </a:br>
            <a:r>
              <a:rPr lang="ja-JP" altLang="en-US" sz="1100" kern="100" dirty="0">
                <a:effectLst/>
                <a:latin typeface="+mn-ea"/>
                <a:cs typeface="メイリオ" panose="020B0604030504040204" pitchFamily="50" charset="-128"/>
              </a:rPr>
              <a:t>介護が必要となったときは、抱え込まずに、周囲の人や校長等に相談しましょう。</a:t>
            </a:r>
            <a:br>
              <a:rPr lang="en-US" altLang="ja-JP" sz="1100" kern="100" dirty="0">
                <a:effectLst/>
                <a:latin typeface="+mn-ea"/>
                <a:cs typeface="メイリオ" panose="020B0604030504040204" pitchFamily="50" charset="-128"/>
              </a:rPr>
            </a:br>
            <a:r>
              <a:rPr lang="ja-JP" altLang="en-US" sz="1100" kern="100" dirty="0">
                <a:effectLst/>
                <a:latin typeface="+mn-ea"/>
                <a:cs typeface="メイリオ" panose="020B0604030504040204" pitchFamily="50" charset="-128"/>
              </a:rPr>
              <a:t>校長等の方は、制度の理解はもちろんのこと、介護を抱える教職員と十分に話し合いながら、介護と仕事を両立させることができる環境づくりに努めましょう。</a:t>
            </a:r>
          </a:p>
        </p:txBody>
      </p:sp>
      <p:grpSp>
        <p:nvGrpSpPr>
          <p:cNvPr id="17" name="グループ化 16">
            <a:extLst>
              <a:ext uri="{FF2B5EF4-FFF2-40B4-BE49-F238E27FC236}">
                <a16:creationId xmlns:a16="http://schemas.microsoft.com/office/drawing/2014/main" id="{AB8EF9B6-D227-0F0B-0EFA-B0027C20A4CF}"/>
              </a:ext>
            </a:extLst>
          </p:cNvPr>
          <p:cNvGrpSpPr/>
          <p:nvPr/>
        </p:nvGrpSpPr>
        <p:grpSpPr>
          <a:xfrm>
            <a:off x="218420" y="5336912"/>
            <a:ext cx="4494574" cy="1172310"/>
            <a:chOff x="133811" y="2919365"/>
            <a:chExt cx="4353579" cy="1172310"/>
          </a:xfrm>
        </p:grpSpPr>
        <p:grpSp>
          <p:nvGrpSpPr>
            <p:cNvPr id="19" name="グループ化 18">
              <a:extLst>
                <a:ext uri="{FF2B5EF4-FFF2-40B4-BE49-F238E27FC236}">
                  <a16:creationId xmlns:a16="http://schemas.microsoft.com/office/drawing/2014/main" id="{1955A5F0-1EB4-D9C6-6DAC-54753BA5A6FC}"/>
                </a:ext>
              </a:extLst>
            </p:cNvPr>
            <p:cNvGrpSpPr/>
            <p:nvPr/>
          </p:nvGrpSpPr>
          <p:grpSpPr>
            <a:xfrm>
              <a:off x="133811" y="2919365"/>
              <a:ext cx="4353579" cy="461665"/>
              <a:chOff x="119980" y="3346626"/>
              <a:chExt cx="4353579" cy="461665"/>
            </a:xfrm>
          </p:grpSpPr>
          <p:sp>
            <p:nvSpPr>
              <p:cNvPr id="22" name="テキスト ボックス 21">
                <a:extLst>
                  <a:ext uri="{FF2B5EF4-FFF2-40B4-BE49-F238E27FC236}">
                    <a16:creationId xmlns:a16="http://schemas.microsoft.com/office/drawing/2014/main" id="{9FDC06F9-3563-9FF8-33B6-4E554B8AC238}"/>
                  </a:ext>
                </a:extLst>
              </p:cNvPr>
              <p:cNvSpPr txBox="1"/>
              <p:nvPr/>
            </p:nvSpPr>
            <p:spPr>
              <a:xfrm>
                <a:off x="119980" y="3346626"/>
                <a:ext cx="4353579" cy="461665"/>
              </a:xfrm>
              <a:prstGeom prst="rect">
                <a:avLst/>
              </a:prstGeom>
              <a:noFill/>
            </p:spPr>
            <p:txBody>
              <a:bodyPr wrap="square">
                <a:spAutoFit/>
              </a:bodyPr>
              <a:lstStyle/>
              <a:p>
                <a:r>
                  <a:rPr lang="ja-JP" altLang="en-US" sz="2400" b="1" dirty="0">
                    <a:solidFill>
                      <a:schemeClr val="accent5">
                        <a:lumMod val="50000"/>
                      </a:schemeClr>
                    </a:solidFill>
                    <a:latin typeface="+mn-ea"/>
                    <a:cs typeface="メイリオ" panose="020B0604030504040204" pitchFamily="50" charset="-128"/>
                  </a:rPr>
                  <a:t>教</a:t>
                </a:r>
                <a:r>
                  <a:rPr lang="ja-JP" altLang="en-US" b="1" dirty="0">
                    <a:solidFill>
                      <a:schemeClr val="accent5">
                        <a:lumMod val="50000"/>
                      </a:schemeClr>
                    </a:solidFill>
                    <a:latin typeface="+mn-ea"/>
                    <a:cs typeface="メイリオ" panose="020B0604030504040204" pitchFamily="50" charset="-128"/>
                  </a:rPr>
                  <a:t>職員企画課　給与・企画</a:t>
                </a:r>
                <a:r>
                  <a:rPr lang="en-US" altLang="ja-JP" b="1" dirty="0">
                    <a:solidFill>
                      <a:schemeClr val="accent5">
                        <a:lumMod val="50000"/>
                      </a:schemeClr>
                    </a:solidFill>
                    <a:latin typeface="+mn-ea"/>
                    <a:cs typeface="メイリオ" panose="020B0604030504040204" pitchFamily="50" charset="-128"/>
                  </a:rPr>
                  <a:t>G</a:t>
                </a:r>
              </a:p>
            </p:txBody>
          </p:sp>
          <p:sp>
            <p:nvSpPr>
              <p:cNvPr id="24" name="矢印: 五方向 23">
                <a:extLst>
                  <a:ext uri="{FF2B5EF4-FFF2-40B4-BE49-F238E27FC236}">
                    <a16:creationId xmlns:a16="http://schemas.microsoft.com/office/drawing/2014/main" id="{E5B985D7-4556-1AE3-BB3F-D7568FBB232C}"/>
                  </a:ext>
                </a:extLst>
              </p:cNvPr>
              <p:cNvSpPr/>
              <p:nvPr/>
            </p:nvSpPr>
            <p:spPr>
              <a:xfrm>
                <a:off x="207770" y="3653999"/>
                <a:ext cx="3204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ボックス 20">
              <a:extLst>
                <a:ext uri="{FF2B5EF4-FFF2-40B4-BE49-F238E27FC236}">
                  <a16:creationId xmlns:a16="http://schemas.microsoft.com/office/drawing/2014/main" id="{C77609E7-BF25-3C73-9EA4-8E6D8BB94A8E}"/>
                </a:ext>
              </a:extLst>
            </p:cNvPr>
            <p:cNvSpPr txBox="1"/>
            <p:nvPr/>
          </p:nvSpPr>
          <p:spPr>
            <a:xfrm>
              <a:off x="488142" y="3391483"/>
              <a:ext cx="3623920" cy="700192"/>
            </a:xfrm>
            <a:prstGeom prst="rect">
              <a:avLst/>
            </a:prstGeom>
            <a:noFill/>
          </p:spPr>
          <p:txBody>
            <a:bodyPr wrap="square">
              <a:spAutoFit/>
            </a:bodyPr>
            <a:lstStyle/>
            <a:p>
              <a:r>
                <a:rPr lang="ja-JP" altLang="en-US" sz="1200" b="1" kern="100" dirty="0">
                  <a:latin typeface="+mn-ea"/>
                  <a:cs typeface="メイリオ" panose="020B0604030504040204" pitchFamily="50" charset="-128"/>
                </a:rPr>
                <a:t>府立学校職員の各種給与制度についての問い合わせ</a:t>
              </a:r>
            </a:p>
            <a:p>
              <a:pPr algn="just">
                <a:lnSpc>
                  <a:spcPct val="150000"/>
                </a:lnSpc>
              </a:pPr>
              <a:r>
                <a:rPr lang="ja-JP" altLang="en-US" sz="1100" kern="100" dirty="0">
                  <a:latin typeface="+mn-ea"/>
                  <a:cs typeface="メイリオ" panose="020B0604030504040204" pitchFamily="50" charset="-128"/>
                </a:rPr>
                <a:t>　　　　　　　　　　　　　　直通　</a:t>
              </a:r>
              <a:r>
                <a:rPr lang="en-US" altLang="ja-JP" sz="1100" kern="100" dirty="0">
                  <a:latin typeface="+mn-ea"/>
                  <a:cs typeface="メイリオ" panose="020B0604030504040204" pitchFamily="50" charset="-128"/>
                </a:rPr>
                <a:t>06-6944-9375</a:t>
              </a:r>
            </a:p>
            <a:p>
              <a:pPr algn="just"/>
              <a:r>
                <a:rPr lang="ja-JP" altLang="en-US" sz="1100" kern="100" dirty="0">
                  <a:latin typeface="+mn-ea"/>
                  <a:cs typeface="メイリオ" panose="020B0604030504040204" pitchFamily="50" charset="-128"/>
                </a:rPr>
                <a:t>　　　　　　　　　　　　　　内線　</a:t>
              </a:r>
              <a:r>
                <a:rPr lang="en-US" altLang="ja-JP" sz="1100" kern="100" dirty="0">
                  <a:latin typeface="+mn-ea"/>
                  <a:cs typeface="メイリオ" panose="020B0604030504040204" pitchFamily="50" charset="-128"/>
                </a:rPr>
                <a:t>3439</a:t>
              </a:r>
            </a:p>
          </p:txBody>
        </p:sp>
      </p:grpSp>
      <p:pic>
        <p:nvPicPr>
          <p:cNvPr id="25" name="グラフィックス 24" descr="鉛筆 単色塗りつぶし">
            <a:extLst>
              <a:ext uri="{FF2B5EF4-FFF2-40B4-BE49-F238E27FC236}">
                <a16:creationId xmlns:a16="http://schemas.microsoft.com/office/drawing/2014/main" id="{AA7876F5-14D4-7964-46ED-35A3DA90D6A0}"/>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82038" y="5355901"/>
            <a:ext cx="381000" cy="381000"/>
          </a:xfrm>
          <a:prstGeom prst="rect">
            <a:avLst/>
          </a:prstGeom>
        </p:spPr>
      </p:pic>
      <p:sp>
        <p:nvSpPr>
          <p:cNvPr id="42" name="コンテンツ プレースホルダー 2">
            <a:extLst>
              <a:ext uri="{FF2B5EF4-FFF2-40B4-BE49-F238E27FC236}">
                <a16:creationId xmlns:a16="http://schemas.microsoft.com/office/drawing/2014/main" id="{EE03C404-0CE3-489B-8471-CADC768B32CF}"/>
              </a:ext>
            </a:extLst>
          </p:cNvPr>
          <p:cNvSpPr txBox="1">
            <a:spLocks/>
          </p:cNvSpPr>
          <p:nvPr/>
        </p:nvSpPr>
        <p:spPr>
          <a:xfrm>
            <a:off x="3763038" y="3156756"/>
            <a:ext cx="5465445" cy="5807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ja-JP" altLang="en-US" sz="1100" b="1" kern="100" dirty="0">
                <a:solidFill>
                  <a:schemeClr val="bg1"/>
                </a:solidFill>
                <a:latin typeface="+mn-ea"/>
                <a:cs typeface="メイリオ" panose="020B0604030504040204" pitchFamily="50" charset="-128"/>
              </a:rPr>
              <a:t>事務室から所管課へのお問い合わせにご利用ください。</a:t>
            </a:r>
          </a:p>
          <a:p>
            <a:pPr marL="0" indent="0">
              <a:lnSpc>
                <a:spcPct val="100000"/>
              </a:lnSpc>
              <a:buFont typeface="Arial" panose="020B0604020202020204" pitchFamily="34" charset="0"/>
              <a:buNone/>
            </a:pPr>
            <a:r>
              <a:rPr lang="ja-JP" altLang="en-US" sz="1100" b="1" kern="100" dirty="0">
                <a:solidFill>
                  <a:schemeClr val="bg1"/>
                </a:solidFill>
                <a:latin typeface="+mn-ea"/>
                <a:cs typeface="メイリオ" panose="020B0604030504040204" pitchFamily="50" charset="-128"/>
              </a:rPr>
              <a:t>教職員の皆さんは勤務校の事務室にご相談ください。</a:t>
            </a:r>
            <a:endParaRPr lang="en-US" altLang="ja-JP" sz="1100" b="1" kern="100" dirty="0">
              <a:solidFill>
                <a:schemeClr val="bg1"/>
              </a:solidFill>
              <a:latin typeface="+mn-ea"/>
              <a:cs typeface="メイリオ" panose="020B0604030504040204" pitchFamily="50" charset="-128"/>
            </a:endParaRPr>
          </a:p>
        </p:txBody>
      </p:sp>
    </p:spTree>
    <p:extLst>
      <p:ext uri="{BB962C8B-B14F-4D97-AF65-F5344CB8AC3E}">
        <p14:creationId xmlns:p14="http://schemas.microsoft.com/office/powerpoint/2010/main" val="1668709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9CBDCC5-BD9E-46D9-94AC-6327C0696773}"/>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552854"/>
            <a:ext cx="4572000" cy="6305146"/>
          </a:xfrm>
          <a:prstGeom prst="rect">
            <a:avLst/>
          </a:prstGeom>
        </p:spPr>
      </p:pic>
      <p:pic>
        <p:nvPicPr>
          <p:cNvPr id="6" name="図 5">
            <a:extLst>
              <a:ext uri="{FF2B5EF4-FFF2-40B4-BE49-F238E27FC236}">
                <a16:creationId xmlns:a16="http://schemas.microsoft.com/office/drawing/2014/main" id="{0DA1A361-EED8-410B-BE89-58886CEF640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42459" y="834279"/>
            <a:ext cx="4572000" cy="5742296"/>
          </a:xfrm>
          <a:prstGeom prst="rect">
            <a:avLst/>
          </a:prstGeom>
        </p:spPr>
      </p:pic>
      <p:grpSp>
        <p:nvGrpSpPr>
          <p:cNvPr id="10" name="グループ化 9">
            <a:extLst>
              <a:ext uri="{FF2B5EF4-FFF2-40B4-BE49-F238E27FC236}">
                <a16:creationId xmlns:a16="http://schemas.microsoft.com/office/drawing/2014/main" id="{38E2301E-C174-43C7-849B-F0D4B06B46C6}"/>
              </a:ext>
            </a:extLst>
          </p:cNvPr>
          <p:cNvGrpSpPr/>
          <p:nvPr/>
        </p:nvGrpSpPr>
        <p:grpSpPr>
          <a:xfrm>
            <a:off x="0" y="0"/>
            <a:ext cx="9144000" cy="750424"/>
            <a:chOff x="0" y="0"/>
            <a:chExt cx="9144000" cy="750424"/>
          </a:xfrm>
        </p:grpSpPr>
        <p:sp>
          <p:nvSpPr>
            <p:cNvPr id="11" name="タイトル 1">
              <a:extLst>
                <a:ext uri="{FF2B5EF4-FFF2-40B4-BE49-F238E27FC236}">
                  <a16:creationId xmlns:a16="http://schemas.microsoft.com/office/drawing/2014/main" id="{141C8E3D-BB65-4FDE-A657-3C6B9D4AE4A0}"/>
                </a:ext>
              </a:extLst>
            </p:cNvPr>
            <p:cNvSpPr txBox="1">
              <a:spLocks/>
            </p:cNvSpPr>
            <p:nvPr/>
          </p:nvSpPr>
          <p:spPr>
            <a:xfrm>
              <a:off x="0" y="0"/>
              <a:ext cx="9144000" cy="750424"/>
            </a:xfrm>
            <a:prstGeom prst="rect">
              <a:avLst/>
            </a:prstGeom>
            <a:solidFill>
              <a:schemeClr val="accent5"/>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100" b="1" dirty="0">
                  <a:solidFill>
                    <a:schemeClr val="bg1"/>
                  </a:solidFill>
                  <a:latin typeface="+mn-ea"/>
                  <a:ea typeface="+mn-ea"/>
                </a:rPr>
                <a:t>参考資料　常時介護を必要とする状態に関する判断基準</a:t>
              </a:r>
              <a:endParaRPr lang="en-US" altLang="ja-JP" sz="2100" b="1" dirty="0">
                <a:solidFill>
                  <a:schemeClr val="bg1"/>
                </a:solidFill>
                <a:latin typeface="+mn-ea"/>
                <a:ea typeface="+mn-ea"/>
              </a:endParaRPr>
            </a:p>
            <a:p>
              <a:r>
                <a:rPr lang="en-US" altLang="ja-JP" sz="2100" b="1" dirty="0">
                  <a:solidFill>
                    <a:schemeClr val="bg1"/>
                  </a:solidFill>
                  <a:latin typeface="+mn-ea"/>
                  <a:ea typeface="+mn-ea"/>
                </a:rPr>
                <a:t>	</a:t>
              </a:r>
              <a:r>
                <a:rPr lang="ja-JP" altLang="en-US" sz="2100" b="1" dirty="0">
                  <a:solidFill>
                    <a:schemeClr val="bg1"/>
                  </a:solidFill>
                  <a:latin typeface="+mn-ea"/>
                  <a:ea typeface="+mn-ea"/>
                </a:rPr>
                <a:t>　</a:t>
              </a:r>
              <a:r>
                <a:rPr lang="en-US" altLang="ja-JP" sz="2100" b="1" dirty="0">
                  <a:solidFill>
                    <a:schemeClr val="bg1"/>
                  </a:solidFill>
                  <a:latin typeface="+mn-ea"/>
                  <a:ea typeface="+mn-ea"/>
                </a:rPr>
                <a:t>		</a:t>
              </a:r>
              <a:r>
                <a:rPr lang="ja-JP" altLang="en-US" sz="2100" b="1" dirty="0">
                  <a:solidFill>
                    <a:schemeClr val="bg1"/>
                  </a:solidFill>
                  <a:latin typeface="+mn-ea"/>
                  <a:ea typeface="+mn-ea"/>
                </a:rPr>
                <a:t>　</a:t>
              </a:r>
              <a:r>
                <a:rPr lang="ja-JP" altLang="en-US" sz="1400" b="1" dirty="0">
                  <a:solidFill>
                    <a:schemeClr val="bg1"/>
                  </a:solidFill>
                  <a:latin typeface="+mn-ea"/>
                  <a:ea typeface="+mn-ea"/>
                </a:rPr>
                <a:t>（厚生労働省資料　</a:t>
              </a:r>
              <a:r>
                <a:rPr lang="zh-CN" altLang="en-US" sz="1400" b="1" dirty="0">
                  <a:solidFill>
                    <a:schemeClr val="bg1"/>
                  </a:solidFill>
                  <a:latin typeface="游ゴシック" panose="020B0400000000000000" pitchFamily="50" charset="-128"/>
                  <a:ea typeface="游ゴシック" panose="020B0400000000000000" pitchFamily="50" charset="-128"/>
                </a:rPr>
                <a:t>改正令和７年１月 </a:t>
              </a:r>
              <a:r>
                <a:rPr lang="en-US" altLang="zh-CN" sz="1400" b="1" dirty="0">
                  <a:solidFill>
                    <a:schemeClr val="bg1"/>
                  </a:solidFill>
                  <a:latin typeface="游ゴシック" panose="020B0400000000000000" pitchFamily="50" charset="-128"/>
                  <a:ea typeface="游ゴシック" panose="020B0400000000000000" pitchFamily="50" charset="-128"/>
                </a:rPr>
                <a:t>20 </a:t>
              </a:r>
              <a:r>
                <a:rPr lang="zh-CN" altLang="en-US" sz="1400" b="1" dirty="0">
                  <a:solidFill>
                    <a:schemeClr val="bg1"/>
                  </a:solidFill>
                  <a:latin typeface="游ゴシック" panose="020B0400000000000000" pitchFamily="50" charset="-128"/>
                  <a:ea typeface="游ゴシック" panose="020B0400000000000000" pitchFamily="50" charset="-128"/>
                </a:rPr>
                <a:t>日雇均発 </a:t>
              </a:r>
              <a:r>
                <a:rPr lang="en-US" altLang="zh-CN" sz="1400" b="1" dirty="0">
                  <a:solidFill>
                    <a:schemeClr val="bg1"/>
                  </a:solidFill>
                  <a:latin typeface="游ゴシック" panose="020B0400000000000000" pitchFamily="50" charset="-128"/>
                  <a:ea typeface="游ゴシック" panose="020B0400000000000000" pitchFamily="50" charset="-128"/>
                </a:rPr>
                <a:t>0120 </a:t>
              </a:r>
              <a:r>
                <a:rPr lang="zh-CN" altLang="en-US" sz="1400" b="1" dirty="0">
                  <a:solidFill>
                    <a:schemeClr val="bg1"/>
                  </a:solidFill>
                  <a:latin typeface="游ゴシック" panose="020B0400000000000000" pitchFamily="50" charset="-128"/>
                  <a:ea typeface="游ゴシック" panose="020B0400000000000000" pitchFamily="50" charset="-128"/>
                </a:rPr>
                <a:t>第２号</a:t>
              </a:r>
              <a:r>
                <a:rPr lang="ja-JP" altLang="en-US" sz="1400" b="1" dirty="0">
                  <a:solidFill>
                    <a:schemeClr val="bg1"/>
                  </a:solidFill>
                  <a:latin typeface="游ゴシック" panose="020B0400000000000000" pitchFamily="50" charset="-128"/>
                  <a:ea typeface="游ゴシック" panose="020B0400000000000000" pitchFamily="50" charset="-128"/>
                </a:rPr>
                <a:t>　</a:t>
              </a:r>
              <a:r>
                <a:rPr lang="ja-JP" altLang="en-US" sz="1400" b="1" dirty="0">
                  <a:solidFill>
                    <a:schemeClr val="bg1"/>
                  </a:solidFill>
                  <a:latin typeface="+mn-ea"/>
                  <a:ea typeface="+mn-ea"/>
                </a:rPr>
                <a:t>抜粋）</a:t>
              </a:r>
              <a:endParaRPr lang="ja-JP" altLang="en-US" sz="2100" b="1" dirty="0">
                <a:solidFill>
                  <a:schemeClr val="bg1"/>
                </a:solidFill>
                <a:latin typeface="+mn-ea"/>
                <a:ea typeface="+mn-ea"/>
              </a:endParaRPr>
            </a:p>
          </p:txBody>
        </p:sp>
        <p:cxnSp>
          <p:nvCxnSpPr>
            <p:cNvPr id="12" name="直線コネクタ 11">
              <a:extLst>
                <a:ext uri="{FF2B5EF4-FFF2-40B4-BE49-F238E27FC236}">
                  <a16:creationId xmlns:a16="http://schemas.microsoft.com/office/drawing/2014/main" id="{913DA5C4-152E-4D66-8203-2C75E0A4D8F8}"/>
                </a:ext>
              </a:extLst>
            </p:cNvPr>
            <p:cNvCxnSpPr/>
            <p:nvPr/>
          </p:nvCxnSpPr>
          <p:spPr>
            <a:xfrm>
              <a:off x="0" y="692693"/>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8" name="二等辺三角形 7">
            <a:extLst>
              <a:ext uri="{FF2B5EF4-FFF2-40B4-BE49-F238E27FC236}">
                <a16:creationId xmlns:a16="http://schemas.microsoft.com/office/drawing/2014/main" id="{4FED3E63-864B-4A75-80E4-640A86C381A0}"/>
              </a:ext>
            </a:extLst>
          </p:cNvPr>
          <p:cNvSpPr/>
          <p:nvPr/>
        </p:nvSpPr>
        <p:spPr>
          <a:xfrm rot="16200000">
            <a:off x="7704000" y="5418000"/>
            <a:ext cx="1440000" cy="1440000"/>
          </a:xfrm>
          <a:prstGeom prst="triangle">
            <a:avLst>
              <a:gd name="adj" fmla="val 0"/>
            </a:avLst>
          </a:prstGeom>
          <a:solidFill>
            <a:schemeClr val="accent5">
              <a:lumMod val="20000"/>
              <a:lumOff val="80000"/>
              <a:alpha val="24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sz="1200" dirty="0"/>
          </a:p>
        </p:txBody>
      </p:sp>
      <p:sp>
        <p:nvSpPr>
          <p:cNvPr id="9" name="楕円 8">
            <a:extLst>
              <a:ext uri="{FF2B5EF4-FFF2-40B4-BE49-F238E27FC236}">
                <a16:creationId xmlns:a16="http://schemas.microsoft.com/office/drawing/2014/main" id="{7B2DB193-228C-41AB-8CD6-3B7A49AF1077}"/>
              </a:ext>
            </a:extLst>
          </p:cNvPr>
          <p:cNvSpPr/>
          <p:nvPr/>
        </p:nvSpPr>
        <p:spPr>
          <a:xfrm>
            <a:off x="8553570" y="6262311"/>
            <a:ext cx="396000" cy="396000"/>
          </a:xfrm>
          <a:prstGeom prst="ellipse">
            <a:avLst/>
          </a:prstGeom>
          <a:solidFill>
            <a:schemeClr val="accent5">
              <a:lumMod val="20000"/>
              <a:lumOff val="80000"/>
            </a:schemeClr>
          </a:solidFill>
          <a:ln>
            <a:solidFill>
              <a:schemeClr val="accent1">
                <a:lumMod val="40000"/>
                <a:lumOff val="6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en-US" altLang="ja-JP" sz="1200" dirty="0"/>
              <a:t>9</a:t>
            </a:r>
            <a:endParaRPr kumimoji="1" lang="ja-JP" altLang="en-US" sz="1200" dirty="0"/>
          </a:p>
        </p:txBody>
      </p:sp>
    </p:spTree>
    <p:extLst>
      <p:ext uri="{BB962C8B-B14F-4D97-AF65-F5344CB8AC3E}">
        <p14:creationId xmlns:p14="http://schemas.microsoft.com/office/powerpoint/2010/main" val="486864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38E2301E-C174-43C7-849B-F0D4B06B46C6}"/>
              </a:ext>
            </a:extLst>
          </p:cNvPr>
          <p:cNvGrpSpPr/>
          <p:nvPr/>
        </p:nvGrpSpPr>
        <p:grpSpPr>
          <a:xfrm>
            <a:off x="0" y="0"/>
            <a:ext cx="9144000" cy="750424"/>
            <a:chOff x="0" y="0"/>
            <a:chExt cx="9144000" cy="750424"/>
          </a:xfrm>
        </p:grpSpPr>
        <p:sp>
          <p:nvSpPr>
            <p:cNvPr id="11" name="タイトル 1">
              <a:extLst>
                <a:ext uri="{FF2B5EF4-FFF2-40B4-BE49-F238E27FC236}">
                  <a16:creationId xmlns:a16="http://schemas.microsoft.com/office/drawing/2014/main" id="{141C8E3D-BB65-4FDE-A657-3C6B9D4AE4A0}"/>
                </a:ext>
              </a:extLst>
            </p:cNvPr>
            <p:cNvSpPr txBox="1">
              <a:spLocks/>
            </p:cNvSpPr>
            <p:nvPr/>
          </p:nvSpPr>
          <p:spPr>
            <a:xfrm>
              <a:off x="0" y="0"/>
              <a:ext cx="9144000" cy="750424"/>
            </a:xfrm>
            <a:prstGeom prst="rect">
              <a:avLst/>
            </a:prstGeom>
            <a:solidFill>
              <a:schemeClr val="accent5"/>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100" b="1">
                  <a:solidFill>
                    <a:schemeClr val="bg1"/>
                  </a:solidFill>
                  <a:latin typeface="+mn-ea"/>
                  <a:ea typeface="+mn-ea"/>
                </a:rPr>
                <a:t>個別</a:t>
              </a:r>
              <a:r>
                <a:rPr lang="ja-JP" altLang="en-US" sz="2100" b="1" dirty="0">
                  <a:solidFill>
                    <a:schemeClr val="bg1"/>
                  </a:solidFill>
                  <a:latin typeface="+mn-ea"/>
                  <a:ea typeface="+mn-ea"/>
                </a:rPr>
                <a:t>周知・意向確認書</a:t>
              </a:r>
              <a:endParaRPr lang="en-US" altLang="ja-JP" sz="2100" b="1" dirty="0">
                <a:solidFill>
                  <a:schemeClr val="bg1"/>
                </a:solidFill>
                <a:latin typeface="+mn-ea"/>
                <a:ea typeface="+mn-ea"/>
              </a:endParaRPr>
            </a:p>
          </p:txBody>
        </p:sp>
        <p:cxnSp>
          <p:nvCxnSpPr>
            <p:cNvPr id="12" name="直線コネクタ 11">
              <a:extLst>
                <a:ext uri="{FF2B5EF4-FFF2-40B4-BE49-F238E27FC236}">
                  <a16:creationId xmlns:a16="http://schemas.microsoft.com/office/drawing/2014/main" id="{913DA5C4-152E-4D66-8203-2C75E0A4D8F8}"/>
                </a:ext>
              </a:extLst>
            </p:cNvPr>
            <p:cNvCxnSpPr/>
            <p:nvPr/>
          </p:nvCxnSpPr>
          <p:spPr>
            <a:xfrm>
              <a:off x="0" y="692693"/>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8" name="二等辺三角形 7">
            <a:extLst>
              <a:ext uri="{FF2B5EF4-FFF2-40B4-BE49-F238E27FC236}">
                <a16:creationId xmlns:a16="http://schemas.microsoft.com/office/drawing/2014/main" id="{4FED3E63-864B-4A75-80E4-640A86C381A0}"/>
              </a:ext>
            </a:extLst>
          </p:cNvPr>
          <p:cNvSpPr/>
          <p:nvPr/>
        </p:nvSpPr>
        <p:spPr>
          <a:xfrm rot="16200000">
            <a:off x="7704000" y="5418000"/>
            <a:ext cx="1440000" cy="1440000"/>
          </a:xfrm>
          <a:prstGeom prst="triangle">
            <a:avLst>
              <a:gd name="adj" fmla="val 0"/>
            </a:avLst>
          </a:prstGeom>
          <a:solidFill>
            <a:schemeClr val="accent5">
              <a:lumMod val="20000"/>
              <a:lumOff val="80000"/>
              <a:alpha val="24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sz="1200" dirty="0"/>
          </a:p>
        </p:txBody>
      </p:sp>
      <p:sp>
        <p:nvSpPr>
          <p:cNvPr id="9" name="楕円 8">
            <a:extLst>
              <a:ext uri="{FF2B5EF4-FFF2-40B4-BE49-F238E27FC236}">
                <a16:creationId xmlns:a16="http://schemas.microsoft.com/office/drawing/2014/main" id="{7B2DB193-228C-41AB-8CD6-3B7A49AF1077}"/>
              </a:ext>
            </a:extLst>
          </p:cNvPr>
          <p:cNvSpPr/>
          <p:nvPr/>
        </p:nvSpPr>
        <p:spPr>
          <a:xfrm>
            <a:off x="8456566" y="6165307"/>
            <a:ext cx="493004" cy="493004"/>
          </a:xfrm>
          <a:prstGeom prst="ellipse">
            <a:avLst/>
          </a:prstGeom>
          <a:solidFill>
            <a:schemeClr val="accent5">
              <a:lumMod val="20000"/>
              <a:lumOff val="80000"/>
            </a:schemeClr>
          </a:solidFill>
          <a:ln>
            <a:solidFill>
              <a:schemeClr val="accent1">
                <a:lumMod val="40000"/>
                <a:lumOff val="6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en-US" altLang="ja-JP" sz="1200" dirty="0"/>
              <a:t>10</a:t>
            </a:r>
            <a:endParaRPr kumimoji="1" lang="ja-JP" altLang="en-US" sz="1200" dirty="0"/>
          </a:p>
        </p:txBody>
      </p:sp>
      <p:pic>
        <p:nvPicPr>
          <p:cNvPr id="3" name="図 2">
            <a:extLst>
              <a:ext uri="{FF2B5EF4-FFF2-40B4-BE49-F238E27FC236}">
                <a16:creationId xmlns:a16="http://schemas.microsoft.com/office/drawing/2014/main" id="{1B76F269-6A37-4845-ABF5-D3BE90804B4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3386" y="750422"/>
            <a:ext cx="4318614" cy="6107577"/>
          </a:xfrm>
          <a:prstGeom prst="rect">
            <a:avLst/>
          </a:prstGeom>
        </p:spPr>
      </p:pic>
      <p:pic>
        <p:nvPicPr>
          <p:cNvPr id="4" name="図 3">
            <a:extLst>
              <a:ext uri="{FF2B5EF4-FFF2-40B4-BE49-F238E27FC236}">
                <a16:creationId xmlns:a16="http://schemas.microsoft.com/office/drawing/2014/main" id="{95C32539-3E11-42AD-B6E7-BBFE3F7A923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68830" y="750420"/>
            <a:ext cx="4321784" cy="6107579"/>
          </a:xfrm>
          <a:prstGeom prst="rect">
            <a:avLst/>
          </a:prstGeom>
        </p:spPr>
      </p:pic>
    </p:spTree>
    <p:extLst>
      <p:ext uri="{BB962C8B-B14F-4D97-AF65-F5344CB8AC3E}">
        <p14:creationId xmlns:p14="http://schemas.microsoft.com/office/powerpoint/2010/main" val="776452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879AFC3-767F-4999-A21B-72B998EF70EF}"/>
              </a:ext>
            </a:extLst>
          </p:cNvPr>
          <p:cNvSpPr>
            <a:spLocks noGrp="1"/>
          </p:cNvSpPr>
          <p:nvPr>
            <p:ph idx="1"/>
          </p:nvPr>
        </p:nvSpPr>
        <p:spPr>
          <a:xfrm>
            <a:off x="922352" y="1215391"/>
            <a:ext cx="7776374" cy="4706303"/>
          </a:xfrm>
        </p:spPr>
        <p:txBody>
          <a:bodyPr anchor="ctr">
            <a:normAutofit/>
          </a:bodyPr>
          <a:lstStyle/>
          <a:p>
            <a:pPr marL="0" indent="0">
              <a:lnSpc>
                <a:spcPts val="2100"/>
              </a:lnSpc>
              <a:buNone/>
            </a:pPr>
            <a:r>
              <a:rPr kumimoji="1" lang="ja-JP" altLang="en-US" sz="1600" b="1" dirty="0">
                <a:hlinkClick r:id="rId2" action="ppaction://hlinksldjump"/>
              </a:rPr>
              <a:t>介護のための休暇制度について・・・・・・・・</a:t>
            </a:r>
            <a:r>
              <a:rPr lang="ja-JP" altLang="en-US" sz="1600" b="1" dirty="0">
                <a:hlinkClick r:id="rId2" action="ppaction://hlinksldjump"/>
              </a:rPr>
              <a:t>・・・・・・・・・・・ １</a:t>
            </a:r>
            <a:endParaRPr kumimoji="1" lang="en-US" altLang="ja-JP" sz="1600" b="1" dirty="0"/>
          </a:p>
          <a:p>
            <a:pPr marL="0" indent="0">
              <a:lnSpc>
                <a:spcPts val="2100"/>
              </a:lnSpc>
              <a:buNone/>
            </a:pPr>
            <a:r>
              <a:rPr kumimoji="1" lang="ja-JP" altLang="en-US" sz="1600" b="1" dirty="0">
                <a:hlinkClick r:id="rId3" action="ppaction://hlinksldjump"/>
              </a:rPr>
              <a:t>介護休暇・・・・・・・・・・・・・・・・・・・・・・・・・・・・・ ２</a:t>
            </a:r>
            <a:endParaRPr kumimoji="1" lang="en-US" altLang="ja-JP" sz="1600" b="1" dirty="0"/>
          </a:p>
          <a:p>
            <a:pPr marL="0" indent="0">
              <a:lnSpc>
                <a:spcPts val="2100"/>
              </a:lnSpc>
              <a:buNone/>
            </a:pPr>
            <a:r>
              <a:rPr lang="ja-JP" altLang="en-US" sz="1600" b="1" dirty="0">
                <a:hlinkClick r:id="rId4" action="ppaction://hlinksldjump"/>
              </a:rPr>
              <a:t>介護時間・・・・・・・・・・・・・・・・・・・・・・・・・・・・・ ３</a:t>
            </a:r>
            <a:endParaRPr lang="en-US" altLang="ja-JP" sz="1600" b="1" dirty="0"/>
          </a:p>
          <a:p>
            <a:pPr marL="0" indent="0">
              <a:lnSpc>
                <a:spcPts val="2100"/>
              </a:lnSpc>
              <a:buNone/>
            </a:pPr>
            <a:r>
              <a:rPr kumimoji="1" lang="ja-JP" altLang="en-US" sz="1600" b="1" dirty="0">
                <a:hlinkClick r:id="rId5" action="ppaction://hlinksldjump"/>
              </a:rPr>
              <a:t>短期介護休暇・・・・・・・・・・・・・・・・・・・・・・・・・・・ ４</a:t>
            </a:r>
            <a:endParaRPr kumimoji="1" lang="en-US" altLang="ja-JP" sz="1600" b="1" dirty="0"/>
          </a:p>
          <a:p>
            <a:pPr marL="0" indent="0">
              <a:lnSpc>
                <a:spcPts val="2100"/>
              </a:lnSpc>
              <a:buNone/>
            </a:pPr>
            <a:r>
              <a:rPr lang="ja-JP" altLang="en-US" sz="1600" b="1" dirty="0">
                <a:hlinkClick r:id="rId5" action="ppaction://hlinksldjump"/>
              </a:rPr>
              <a:t>介護欠勤・・・・・・・・・・・・・・・・・・・・・・・・・・・・・ ４</a:t>
            </a:r>
            <a:endParaRPr lang="en-US" altLang="ja-JP" sz="1600" b="1" dirty="0"/>
          </a:p>
          <a:p>
            <a:pPr marL="0" indent="0">
              <a:lnSpc>
                <a:spcPts val="2100"/>
              </a:lnSpc>
              <a:buNone/>
            </a:pPr>
            <a:r>
              <a:rPr kumimoji="1" lang="ja-JP" altLang="en-US" sz="1600" b="1" dirty="0">
                <a:hlinkClick r:id="rId6" action="ppaction://hlinksldjump"/>
              </a:rPr>
              <a:t>早出遅出勤務・・・・・・・・・・・・・・・・・・・・・・・・・・・ ５</a:t>
            </a:r>
            <a:endParaRPr kumimoji="1" lang="en-US" altLang="ja-JP" sz="1600" b="1" dirty="0"/>
          </a:p>
          <a:p>
            <a:pPr marL="0" indent="0">
              <a:lnSpc>
                <a:spcPts val="2100"/>
              </a:lnSpc>
              <a:buNone/>
            </a:pPr>
            <a:r>
              <a:rPr lang="ja-JP" altLang="en-US" sz="1600" b="1" dirty="0">
                <a:hlinkClick r:id="rId6" action="ppaction://hlinksldjump"/>
              </a:rPr>
              <a:t>介護にかかる就業の制限等・・・・・・・・・・・・・・・・・・・・・ ５</a:t>
            </a:r>
            <a:endParaRPr lang="en-US" altLang="ja-JP" sz="1600" b="1" dirty="0"/>
          </a:p>
          <a:p>
            <a:pPr marL="0" indent="0">
              <a:lnSpc>
                <a:spcPts val="2100"/>
              </a:lnSpc>
              <a:buNone/>
            </a:pPr>
            <a:r>
              <a:rPr lang="ja-JP" altLang="en-US" sz="1600" b="1" dirty="0">
                <a:hlinkClick r:id="rId7" action="ppaction://hlinksldjump"/>
              </a:rPr>
              <a:t>介護にかかる給付制度・・・・・・・・・・・・・・・・・・・・・・・ ６</a:t>
            </a:r>
            <a:endParaRPr lang="en-US" altLang="ja-JP" sz="1600" b="1" dirty="0"/>
          </a:p>
          <a:p>
            <a:pPr marL="0" indent="0">
              <a:lnSpc>
                <a:spcPts val="2100"/>
              </a:lnSpc>
              <a:buNone/>
            </a:pPr>
            <a:r>
              <a:rPr lang="ja-JP" altLang="en-US" sz="1600" b="1" dirty="0">
                <a:hlinkClick r:id="rId8" action="ppaction://hlinksldjump"/>
              </a:rPr>
              <a:t>介護にかかる制度の利用にあたって・・・・・・・・・・・・・・・・・ ７</a:t>
            </a:r>
            <a:endParaRPr lang="en-US" altLang="ja-JP" sz="1600" b="1" dirty="0"/>
          </a:p>
          <a:p>
            <a:pPr marL="0" indent="0">
              <a:lnSpc>
                <a:spcPts val="2100"/>
              </a:lnSpc>
              <a:buNone/>
            </a:pPr>
            <a:r>
              <a:rPr kumimoji="1" lang="ja-JP" altLang="en-US" sz="1600" b="1" dirty="0">
                <a:hlinkClick r:id="rId9" action="ppaction://hlinksldjump"/>
              </a:rPr>
              <a:t>各種お問い合わせ先・・・・・・・・・・・・・・・・・・・・・・・・ ８</a:t>
            </a:r>
            <a:endParaRPr kumimoji="1" lang="en-US" altLang="ja-JP" sz="1600" b="1" dirty="0"/>
          </a:p>
          <a:p>
            <a:pPr marL="0" indent="0">
              <a:lnSpc>
                <a:spcPts val="2100"/>
              </a:lnSpc>
              <a:buNone/>
            </a:pPr>
            <a:r>
              <a:rPr kumimoji="1" lang="ja-JP" altLang="en-US" sz="1600" b="1" dirty="0">
                <a:hlinkClick r:id="rId10" action="ppaction://hlinksldjump"/>
              </a:rPr>
              <a:t>参考資料　</a:t>
            </a:r>
            <a:r>
              <a:rPr kumimoji="1" lang="ja-JP" altLang="en-US" sz="1200" b="1" dirty="0">
                <a:hlinkClick r:id="rId10" action="ppaction://hlinksldjump"/>
              </a:rPr>
              <a:t>常時介護を必要とする状態に関する判断基準</a:t>
            </a:r>
            <a:r>
              <a:rPr kumimoji="1" lang="ja-JP" altLang="en-US" sz="1000" b="1" dirty="0">
                <a:hlinkClick r:id="rId10" action="ppaction://hlinksldjump"/>
              </a:rPr>
              <a:t>（厚生労働省資料抜粋）</a:t>
            </a:r>
            <a:r>
              <a:rPr kumimoji="1" lang="en-US" altLang="ja-JP" sz="1000" b="1" dirty="0">
                <a:hlinkClick r:id="rId10" action="ppaction://hlinksldjump"/>
              </a:rPr>
              <a:t>	</a:t>
            </a:r>
            <a:r>
              <a:rPr kumimoji="1" lang="ja-JP" altLang="en-US" sz="1600" b="1" dirty="0">
                <a:hlinkClick r:id="rId10" action="ppaction://hlinksldjump"/>
              </a:rPr>
              <a:t>・・・・・・ ９</a:t>
            </a:r>
            <a:endParaRPr kumimoji="1" lang="en-US" altLang="ja-JP" sz="1600" b="1" dirty="0"/>
          </a:p>
          <a:p>
            <a:pPr marL="0" indent="0">
              <a:lnSpc>
                <a:spcPts val="2100"/>
              </a:lnSpc>
              <a:buNone/>
            </a:pPr>
            <a:r>
              <a:rPr kumimoji="1" lang="ja-JP" altLang="en-US" sz="1600" b="1" dirty="0">
                <a:hlinkClick r:id="rId11" action="ppaction://hlinksldjump"/>
              </a:rPr>
              <a:t>個別周知・意向確認書・・・・・・・・・・・・・・・・・・・・・・・</a:t>
            </a:r>
            <a:r>
              <a:rPr lang="en-US" altLang="ja-JP" sz="1600" b="1" dirty="0">
                <a:latin typeface="+mn-ea"/>
                <a:hlinkClick r:id="rId11" action="ppaction://hlinksldjump"/>
              </a:rPr>
              <a:t>10</a:t>
            </a:r>
            <a:endParaRPr lang="ja-JP" altLang="en-US" sz="1600" b="1" dirty="0">
              <a:latin typeface="+mn-ea"/>
            </a:endParaRPr>
          </a:p>
          <a:p>
            <a:pPr marL="0" indent="0">
              <a:lnSpc>
                <a:spcPts val="2100"/>
              </a:lnSpc>
              <a:buNone/>
            </a:pPr>
            <a:endParaRPr kumimoji="1" lang="en-US" altLang="ja-JP" sz="1600" b="1" dirty="0"/>
          </a:p>
        </p:txBody>
      </p:sp>
      <p:sp>
        <p:nvSpPr>
          <p:cNvPr id="4" name="タイトル 1">
            <a:extLst>
              <a:ext uri="{FF2B5EF4-FFF2-40B4-BE49-F238E27FC236}">
                <a16:creationId xmlns:a16="http://schemas.microsoft.com/office/drawing/2014/main" id="{3D31599C-2B51-4632-BC46-A5E06D76819F}"/>
              </a:ext>
            </a:extLst>
          </p:cNvPr>
          <p:cNvSpPr txBox="1">
            <a:spLocks/>
          </p:cNvSpPr>
          <p:nvPr/>
        </p:nvSpPr>
        <p:spPr>
          <a:xfrm>
            <a:off x="0" y="-1"/>
            <a:ext cx="9144000" cy="750424"/>
          </a:xfrm>
          <a:prstGeom prst="rect">
            <a:avLst/>
          </a:prstGeom>
          <a:solidFill>
            <a:schemeClr val="accent5"/>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100" b="1" dirty="0">
                <a:solidFill>
                  <a:schemeClr val="bg1"/>
                </a:solidFill>
                <a:latin typeface="+mn-ea"/>
                <a:ea typeface="+mn-ea"/>
              </a:rPr>
              <a:t>  </a:t>
            </a:r>
            <a:r>
              <a:rPr lang="ja-JP" altLang="en-US" sz="2400" b="1" dirty="0">
                <a:solidFill>
                  <a:schemeClr val="bg1"/>
                </a:solidFill>
                <a:latin typeface="+mn-ea"/>
                <a:ea typeface="+mn-ea"/>
              </a:rPr>
              <a:t>もくじ</a:t>
            </a:r>
            <a:endParaRPr lang="ja-JP" altLang="en-US" sz="2100" b="1" dirty="0">
              <a:solidFill>
                <a:schemeClr val="bg1"/>
              </a:solidFill>
              <a:latin typeface="+mn-ea"/>
              <a:ea typeface="+mn-ea"/>
            </a:endParaRPr>
          </a:p>
        </p:txBody>
      </p:sp>
      <p:grpSp>
        <p:nvGrpSpPr>
          <p:cNvPr id="7" name="グループ化 6">
            <a:extLst>
              <a:ext uri="{FF2B5EF4-FFF2-40B4-BE49-F238E27FC236}">
                <a16:creationId xmlns:a16="http://schemas.microsoft.com/office/drawing/2014/main" id="{E6593398-EAF0-45FF-AC96-B2B16B626E6A}"/>
              </a:ext>
            </a:extLst>
          </p:cNvPr>
          <p:cNvGrpSpPr/>
          <p:nvPr/>
        </p:nvGrpSpPr>
        <p:grpSpPr>
          <a:xfrm>
            <a:off x="0" y="6791917"/>
            <a:ext cx="9144000" cy="65686"/>
            <a:chOff x="0" y="6723996"/>
            <a:chExt cx="9144000" cy="65686"/>
          </a:xfrm>
        </p:grpSpPr>
        <p:cxnSp>
          <p:nvCxnSpPr>
            <p:cNvPr id="8" name="直線コネクタ 7">
              <a:extLst>
                <a:ext uri="{FF2B5EF4-FFF2-40B4-BE49-F238E27FC236}">
                  <a16:creationId xmlns:a16="http://schemas.microsoft.com/office/drawing/2014/main" id="{51E9DB5B-05FF-41A6-9388-F900D17E8F98}"/>
                </a:ext>
              </a:extLst>
            </p:cNvPr>
            <p:cNvCxnSpPr/>
            <p:nvPr/>
          </p:nvCxnSpPr>
          <p:spPr>
            <a:xfrm>
              <a:off x="0" y="6723996"/>
              <a:ext cx="914400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85CE4B91-BDBC-4E4E-B773-833F1B7312B8}"/>
                </a:ext>
              </a:extLst>
            </p:cNvPr>
            <p:cNvCxnSpPr/>
            <p:nvPr/>
          </p:nvCxnSpPr>
          <p:spPr>
            <a:xfrm>
              <a:off x="0" y="6789682"/>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24122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1FBB7F-42BE-4427-91D9-6E4DB444437D}"/>
              </a:ext>
            </a:extLst>
          </p:cNvPr>
          <p:cNvSpPr>
            <a:spLocks noGrp="1"/>
          </p:cNvSpPr>
          <p:nvPr>
            <p:ph type="title"/>
          </p:nvPr>
        </p:nvSpPr>
        <p:spPr>
          <a:xfrm>
            <a:off x="0" y="-1"/>
            <a:ext cx="9144000" cy="750424"/>
          </a:xfrm>
          <a:solidFill>
            <a:schemeClr val="accent5"/>
          </a:solidFill>
        </p:spPr>
        <p:txBody>
          <a:bodyPr anchor="ctr">
            <a:normAutofit/>
          </a:bodyPr>
          <a:lstStyle/>
          <a:p>
            <a:r>
              <a:rPr kumimoji="1" lang="ja-JP" altLang="en-US" sz="2400" b="1" dirty="0">
                <a:solidFill>
                  <a:schemeClr val="bg1"/>
                </a:solidFill>
                <a:latin typeface="+mn-ea"/>
                <a:ea typeface="+mn-ea"/>
              </a:rPr>
              <a:t>  介護のための休暇制度について</a:t>
            </a:r>
          </a:p>
        </p:txBody>
      </p:sp>
      <p:sp>
        <p:nvSpPr>
          <p:cNvPr id="4" name="コンテンツ プレースホルダー 2">
            <a:extLst>
              <a:ext uri="{FF2B5EF4-FFF2-40B4-BE49-F238E27FC236}">
                <a16:creationId xmlns:a16="http://schemas.microsoft.com/office/drawing/2014/main" id="{69F313ED-F6E8-4111-8CF3-C7080D3F5302}"/>
              </a:ext>
            </a:extLst>
          </p:cNvPr>
          <p:cNvSpPr txBox="1">
            <a:spLocks/>
          </p:cNvSpPr>
          <p:nvPr/>
        </p:nvSpPr>
        <p:spPr>
          <a:xfrm>
            <a:off x="342900" y="556261"/>
            <a:ext cx="8408670" cy="28879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500"/>
              </a:lnSpc>
              <a:buFont typeface="Arial" panose="020B0604020202020204" pitchFamily="34" charset="0"/>
              <a:buNone/>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nSpc>
                <a:spcPts val="2500"/>
              </a:lnSpc>
              <a:buFont typeface="Arial" panose="020B0604020202020204" pitchFamily="34" charset="0"/>
              <a:buNone/>
            </a:pP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buFont typeface="Arial" panose="020B0604020202020204" pitchFamily="34" charset="0"/>
              <a:buNone/>
            </a:pPr>
            <a:endParaRPr lang="ja-JP" altLang="en-US" dirty="0"/>
          </a:p>
        </p:txBody>
      </p:sp>
      <p:grpSp>
        <p:nvGrpSpPr>
          <p:cNvPr id="39" name="グループ化 38">
            <a:extLst>
              <a:ext uri="{FF2B5EF4-FFF2-40B4-BE49-F238E27FC236}">
                <a16:creationId xmlns:a16="http://schemas.microsoft.com/office/drawing/2014/main" id="{50D81067-3B71-44F2-A7F5-00BB7AC147F5}"/>
              </a:ext>
            </a:extLst>
          </p:cNvPr>
          <p:cNvGrpSpPr/>
          <p:nvPr/>
        </p:nvGrpSpPr>
        <p:grpSpPr>
          <a:xfrm>
            <a:off x="217689" y="4965038"/>
            <a:ext cx="7181332" cy="1058226"/>
            <a:chOff x="4644390" y="829369"/>
            <a:chExt cx="7181332" cy="1058226"/>
          </a:xfrm>
        </p:grpSpPr>
        <p:grpSp>
          <p:nvGrpSpPr>
            <p:cNvPr id="13" name="グループ化 12">
              <a:extLst>
                <a:ext uri="{FF2B5EF4-FFF2-40B4-BE49-F238E27FC236}">
                  <a16:creationId xmlns:a16="http://schemas.microsoft.com/office/drawing/2014/main" id="{F646821C-D8CB-469A-B151-C932D5D9B52E}"/>
                </a:ext>
              </a:extLst>
            </p:cNvPr>
            <p:cNvGrpSpPr/>
            <p:nvPr/>
          </p:nvGrpSpPr>
          <p:grpSpPr>
            <a:xfrm>
              <a:off x="4644390" y="829369"/>
              <a:ext cx="7181332" cy="1058226"/>
              <a:chOff x="537210" y="1363883"/>
              <a:chExt cx="7181332" cy="1058226"/>
            </a:xfrm>
          </p:grpSpPr>
          <p:sp>
            <p:nvSpPr>
              <p:cNvPr id="14" name="テキスト ボックス 13">
                <a:extLst>
                  <a:ext uri="{FF2B5EF4-FFF2-40B4-BE49-F238E27FC236}">
                    <a16:creationId xmlns:a16="http://schemas.microsoft.com/office/drawing/2014/main" id="{231E432A-0382-498C-82CB-0DFC18D5082D}"/>
                  </a:ext>
                </a:extLst>
              </p:cNvPr>
              <p:cNvSpPr txBox="1"/>
              <p:nvPr/>
            </p:nvSpPr>
            <p:spPr>
              <a:xfrm>
                <a:off x="891540" y="1821945"/>
                <a:ext cx="6827002" cy="600164"/>
              </a:xfrm>
              <a:prstGeom prst="rect">
                <a:avLst/>
              </a:prstGeom>
              <a:noFill/>
            </p:spPr>
            <p:txBody>
              <a:bodyPr wrap="square">
                <a:spAutoFit/>
              </a:bodyPr>
              <a:lstStyle/>
              <a:p>
                <a:pPr marL="0" indent="0">
                  <a:lnSpc>
                    <a:spcPct val="100000"/>
                  </a:lnSpc>
                  <a:buNone/>
                </a:pPr>
                <a:r>
                  <a:rPr lang="ja-JP" altLang="en-US" sz="1100" kern="100" dirty="0">
                    <a:effectLst/>
                    <a:latin typeface="+mn-ea"/>
                    <a:ea typeface="+mn-ea"/>
                    <a:cs typeface="メイリオ" panose="020B0604030504040204" pitchFamily="50" charset="-128"/>
                  </a:rPr>
                  <a:t>負傷、疾病又は老齢により</a:t>
                </a:r>
                <a:r>
                  <a:rPr lang="en-US" altLang="ja-JP" sz="1100" kern="100" dirty="0">
                    <a:effectLst/>
                    <a:latin typeface="+mn-ea"/>
                    <a:ea typeface="+mn-ea"/>
                    <a:cs typeface="メイリオ" panose="020B0604030504040204" pitchFamily="50" charset="-128"/>
                  </a:rPr>
                  <a:t>2</a:t>
                </a:r>
                <a:r>
                  <a:rPr lang="ja-JP" altLang="en-US" sz="1100" kern="100" dirty="0">
                    <a:effectLst/>
                    <a:latin typeface="+mn-ea"/>
                    <a:ea typeface="+mn-ea"/>
                    <a:cs typeface="メイリオ" panose="020B0604030504040204" pitchFamily="50" charset="-128"/>
                  </a:rPr>
                  <a:t>週間以上の期間にわたり被介護人が自力で食事、排せつ、歩行、衣類の着脱</a:t>
                </a:r>
                <a:br>
                  <a:rPr lang="en-US" altLang="ja-JP" sz="1100" kern="100" dirty="0">
                    <a:effectLst/>
                    <a:latin typeface="+mn-ea"/>
                    <a:ea typeface="+mn-ea"/>
                    <a:cs typeface="メイリオ" panose="020B0604030504040204" pitchFamily="50" charset="-128"/>
                  </a:rPr>
                </a:br>
                <a:r>
                  <a:rPr lang="ja-JP" altLang="en-US" sz="1100" kern="100" dirty="0">
                    <a:effectLst/>
                    <a:latin typeface="+mn-ea"/>
                    <a:ea typeface="+mn-ea"/>
                    <a:cs typeface="メイリオ" panose="020B0604030504040204" pitchFamily="50" charset="-128"/>
                  </a:rPr>
                  <a:t>その他日常生活を営むのに必要な動作ができないこと。</a:t>
                </a:r>
              </a:p>
              <a:p>
                <a:pPr marL="0" indent="0">
                  <a:lnSpc>
                    <a:spcPct val="100000"/>
                  </a:lnSpc>
                  <a:buNone/>
                </a:pPr>
                <a:r>
                  <a:rPr lang="ja-JP" altLang="en-US" sz="1100" kern="100" dirty="0">
                    <a:effectLst/>
                    <a:latin typeface="+mn-ea"/>
                    <a:ea typeface="+mn-ea"/>
                    <a:cs typeface="メイリオ" panose="020B0604030504040204" pitchFamily="50" charset="-128"/>
                  </a:rPr>
                  <a:t>＊要介護の認定を受けていることが要件ではありません。</a:t>
                </a:r>
              </a:p>
            </p:txBody>
          </p:sp>
          <p:sp>
            <p:nvSpPr>
              <p:cNvPr id="15" name="テキスト ボックス 14">
                <a:extLst>
                  <a:ext uri="{FF2B5EF4-FFF2-40B4-BE49-F238E27FC236}">
                    <a16:creationId xmlns:a16="http://schemas.microsoft.com/office/drawing/2014/main" id="{A28A2239-FD27-42F7-93B1-8662E907C2BB}"/>
                  </a:ext>
                </a:extLst>
              </p:cNvPr>
              <p:cNvSpPr txBox="1"/>
              <p:nvPr/>
            </p:nvSpPr>
            <p:spPr>
              <a:xfrm>
                <a:off x="537210" y="1363883"/>
                <a:ext cx="2297430" cy="523220"/>
              </a:xfrm>
              <a:prstGeom prst="rect">
                <a:avLst/>
              </a:prstGeom>
              <a:noFill/>
            </p:spPr>
            <p:txBody>
              <a:bodyPr wrap="square">
                <a:spAutoFit/>
              </a:bodyPr>
              <a:lstStyle/>
              <a:p>
                <a:r>
                  <a:rPr lang="en-US" altLang="ja-JP" sz="2800" b="1" dirty="0">
                    <a:solidFill>
                      <a:schemeClr val="accent5">
                        <a:lumMod val="50000"/>
                      </a:schemeClr>
                    </a:solidFill>
                    <a:effectLst/>
                    <a:latin typeface="+mn-ea"/>
                    <a:cs typeface="メイリオ" panose="020B0604030504040204" pitchFamily="50" charset="-128"/>
                  </a:rPr>
                  <a:t>2.</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被介護人の状態</a:t>
                </a:r>
                <a:endParaRPr lang="en-US" altLang="ja-JP" sz="1800" b="1" dirty="0">
                  <a:solidFill>
                    <a:schemeClr val="accent5">
                      <a:lumMod val="50000"/>
                    </a:schemeClr>
                  </a:solidFill>
                  <a:effectLst/>
                  <a:latin typeface="+mn-ea"/>
                  <a:cs typeface="メイリオ" panose="020B0604030504040204" pitchFamily="50" charset="-128"/>
                </a:endParaRPr>
              </a:p>
            </p:txBody>
          </p:sp>
        </p:grpSp>
        <p:sp>
          <p:nvSpPr>
            <p:cNvPr id="31" name="矢印: 五方向 30">
              <a:extLst>
                <a:ext uri="{FF2B5EF4-FFF2-40B4-BE49-F238E27FC236}">
                  <a16:creationId xmlns:a16="http://schemas.microsoft.com/office/drawing/2014/main" id="{718CEEAD-144F-4FB4-AF79-E04939682424}"/>
                </a:ext>
              </a:extLst>
            </p:cNvPr>
            <p:cNvSpPr/>
            <p:nvPr/>
          </p:nvSpPr>
          <p:spPr>
            <a:xfrm>
              <a:off x="4690110" y="1169281"/>
              <a:ext cx="2124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 name="グループ化 35">
            <a:extLst>
              <a:ext uri="{FF2B5EF4-FFF2-40B4-BE49-F238E27FC236}">
                <a16:creationId xmlns:a16="http://schemas.microsoft.com/office/drawing/2014/main" id="{65D8F103-AA30-42DA-9305-EE2E1CE86B41}"/>
              </a:ext>
            </a:extLst>
          </p:cNvPr>
          <p:cNvGrpSpPr/>
          <p:nvPr/>
        </p:nvGrpSpPr>
        <p:grpSpPr>
          <a:xfrm>
            <a:off x="100964" y="2758440"/>
            <a:ext cx="4202431" cy="1243269"/>
            <a:chOff x="62864" y="818956"/>
            <a:chExt cx="4202431" cy="1243269"/>
          </a:xfrm>
        </p:grpSpPr>
        <p:grpSp>
          <p:nvGrpSpPr>
            <p:cNvPr id="12" name="グループ化 11">
              <a:extLst>
                <a:ext uri="{FF2B5EF4-FFF2-40B4-BE49-F238E27FC236}">
                  <a16:creationId xmlns:a16="http://schemas.microsoft.com/office/drawing/2014/main" id="{06269A88-FD72-469F-BB28-73A4832121DB}"/>
                </a:ext>
              </a:extLst>
            </p:cNvPr>
            <p:cNvGrpSpPr/>
            <p:nvPr/>
          </p:nvGrpSpPr>
          <p:grpSpPr>
            <a:xfrm>
              <a:off x="62864" y="818956"/>
              <a:ext cx="4202431" cy="1243269"/>
              <a:chOff x="537209" y="1363883"/>
              <a:chExt cx="4202431" cy="1243269"/>
            </a:xfrm>
          </p:grpSpPr>
          <p:sp>
            <p:nvSpPr>
              <p:cNvPr id="8" name="テキスト ボックス 7">
                <a:extLst>
                  <a:ext uri="{FF2B5EF4-FFF2-40B4-BE49-F238E27FC236}">
                    <a16:creationId xmlns:a16="http://schemas.microsoft.com/office/drawing/2014/main" id="{A2F06D4E-453C-4E0E-9329-752C792F0951}"/>
                  </a:ext>
                </a:extLst>
              </p:cNvPr>
              <p:cNvSpPr txBox="1"/>
              <p:nvPr/>
            </p:nvSpPr>
            <p:spPr>
              <a:xfrm>
                <a:off x="891540" y="1837711"/>
                <a:ext cx="3848100" cy="769441"/>
              </a:xfrm>
              <a:prstGeom prst="rect">
                <a:avLst/>
              </a:prstGeom>
              <a:noFill/>
            </p:spPr>
            <p:txBody>
              <a:bodyPr wrap="square">
                <a:spAutoFit/>
              </a:bodyPr>
              <a:lstStyle/>
              <a:p>
                <a:pPr algn="just"/>
                <a:r>
                  <a:rPr lang="ja-JP" altLang="en-US" sz="1100" kern="100" dirty="0">
                    <a:latin typeface="+mn-ea"/>
                    <a:cs typeface="メイリオ" panose="020B0604030504040204" pitchFamily="50" charset="-128"/>
                  </a:rPr>
                  <a:t>・配偶者、二親等内の親族及び配偶者の父母の配偶者</a:t>
                </a:r>
              </a:p>
              <a:p>
                <a:pPr algn="just"/>
                <a:r>
                  <a:rPr lang="ja-JP" altLang="en-US" sz="1100" kern="100" dirty="0">
                    <a:latin typeface="+mn-ea"/>
                    <a:cs typeface="メイリオ" panose="020B0604030504040204" pitchFamily="50" charset="-128"/>
                  </a:rPr>
                  <a:t>・配偶者の子及び孫</a:t>
                </a:r>
              </a:p>
              <a:p>
                <a:pPr algn="just"/>
                <a:r>
                  <a:rPr lang="ja-JP" altLang="en-US" sz="1100" kern="100" dirty="0">
                    <a:latin typeface="+mn-ea"/>
                    <a:cs typeface="メイリオ" panose="020B0604030504040204" pitchFamily="50" charset="-128"/>
                  </a:rPr>
                  <a:t>　（ただし、その父母のいずれもが死亡している者）</a:t>
                </a:r>
              </a:p>
              <a:p>
                <a:pPr algn="just"/>
                <a:r>
                  <a:rPr lang="ja-JP" altLang="en-US" sz="1100" kern="100" dirty="0">
                    <a:latin typeface="+mn-ea"/>
                    <a:cs typeface="メイリオ" panose="020B0604030504040204" pitchFamily="50" charset="-128"/>
                  </a:rPr>
                  <a:t>＊配偶者には内縁の者も含む</a:t>
                </a:r>
              </a:p>
            </p:txBody>
          </p:sp>
          <p:sp>
            <p:nvSpPr>
              <p:cNvPr id="9" name="テキスト ボックス 8">
                <a:extLst>
                  <a:ext uri="{FF2B5EF4-FFF2-40B4-BE49-F238E27FC236}">
                    <a16:creationId xmlns:a16="http://schemas.microsoft.com/office/drawing/2014/main" id="{021E566A-AC41-4B5F-8A85-E6DA13AE0581}"/>
                  </a:ext>
                </a:extLst>
              </p:cNvPr>
              <p:cNvSpPr txBox="1"/>
              <p:nvPr/>
            </p:nvSpPr>
            <p:spPr>
              <a:xfrm>
                <a:off x="537209" y="1363883"/>
                <a:ext cx="2497455" cy="523220"/>
              </a:xfrm>
              <a:prstGeom prst="rect">
                <a:avLst/>
              </a:prstGeom>
              <a:noFill/>
            </p:spPr>
            <p:txBody>
              <a:bodyPr wrap="square">
                <a:spAutoFit/>
              </a:bodyPr>
              <a:lstStyle/>
              <a:p>
                <a:r>
                  <a:rPr lang="ja-JP" altLang="en-US" sz="2800" b="1" dirty="0">
                    <a:solidFill>
                      <a:schemeClr val="accent5">
                        <a:lumMod val="50000"/>
                      </a:schemeClr>
                    </a:solidFill>
                    <a:effectLst/>
                    <a:latin typeface="+mn-ea"/>
                    <a:cs typeface="メイリオ" panose="020B0604030504040204" pitchFamily="50" charset="-128"/>
                  </a:rPr>
                  <a:t>１</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被介護人の範囲</a:t>
                </a:r>
                <a:endParaRPr lang="en-US" altLang="ja-JP" b="1" dirty="0">
                  <a:solidFill>
                    <a:schemeClr val="accent5">
                      <a:lumMod val="50000"/>
                    </a:schemeClr>
                  </a:solidFill>
                  <a:effectLst/>
                  <a:latin typeface="+mn-ea"/>
                  <a:cs typeface="メイリオ" panose="020B0604030504040204" pitchFamily="50" charset="-128"/>
                </a:endParaRPr>
              </a:p>
            </p:txBody>
          </p:sp>
        </p:grpSp>
        <p:sp>
          <p:nvSpPr>
            <p:cNvPr id="32" name="矢印: 五方向 31">
              <a:extLst>
                <a:ext uri="{FF2B5EF4-FFF2-40B4-BE49-F238E27FC236}">
                  <a16:creationId xmlns:a16="http://schemas.microsoft.com/office/drawing/2014/main" id="{FAE1BA14-15C3-4EEB-B083-B6077B6BA9D8}"/>
                </a:ext>
              </a:extLst>
            </p:cNvPr>
            <p:cNvSpPr/>
            <p:nvPr/>
          </p:nvSpPr>
          <p:spPr>
            <a:xfrm>
              <a:off x="210069" y="1176912"/>
              <a:ext cx="2232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3" name="コンテンツ プレースホルダー 2">
            <a:extLst>
              <a:ext uri="{FF2B5EF4-FFF2-40B4-BE49-F238E27FC236}">
                <a16:creationId xmlns:a16="http://schemas.microsoft.com/office/drawing/2014/main" id="{14F69667-1F51-4BBC-97D3-317C7F76F1EE}"/>
              </a:ext>
            </a:extLst>
          </p:cNvPr>
          <p:cNvSpPr>
            <a:spLocks noGrp="1"/>
          </p:cNvSpPr>
          <p:nvPr>
            <p:ph idx="1"/>
          </p:nvPr>
        </p:nvSpPr>
        <p:spPr>
          <a:xfrm>
            <a:off x="342900" y="947399"/>
            <a:ext cx="8503920" cy="1590061"/>
          </a:xfrm>
        </p:spPr>
        <p:txBody>
          <a:bodyPr>
            <a:normAutofit/>
          </a:bodyPr>
          <a:lstStyle/>
          <a:p>
            <a:pPr marL="0" indent="0">
              <a:lnSpc>
                <a:spcPct val="100000"/>
              </a:lnSpc>
              <a:buNone/>
            </a:pPr>
            <a:r>
              <a:rPr lang="ja-JP" altLang="en-US" sz="1100" kern="100" dirty="0">
                <a:effectLst/>
                <a:latin typeface="+mn-ea"/>
                <a:cs typeface="Times New Roman" panose="02020603050405020304" pitchFamily="18" charset="0"/>
              </a:rPr>
              <a:t>　介護のための休暇制度は、高齢化、核家族化、女性の社会進出など、社会状況の変化の中で、家族を介護するため勤務することが困難な場合に、所定の手続きに従い、任命権者の承認を得て、具体的な勤務義務を免除される制度です。</a:t>
            </a:r>
          </a:p>
          <a:p>
            <a:pPr marL="0" indent="0">
              <a:lnSpc>
                <a:spcPct val="100000"/>
              </a:lnSpc>
              <a:buNone/>
            </a:pPr>
            <a:r>
              <a:rPr lang="ja-JP" altLang="en-US" sz="1100" kern="100" dirty="0">
                <a:effectLst/>
                <a:latin typeface="+mn-ea"/>
                <a:cs typeface="Times New Roman" panose="02020603050405020304" pitchFamily="18" charset="0"/>
              </a:rPr>
              <a:t>　被介護人の状況は、人により様々であり、また多様な介護サービスもあることから、それぞれの実情に応じて休暇制度等を活用することにより、介護と仕事の両立を図ることが大切です。</a:t>
            </a:r>
            <a:endParaRPr lang="en-US" altLang="ja-JP" sz="1100" kern="100" dirty="0">
              <a:effectLst/>
              <a:latin typeface="+mn-ea"/>
              <a:cs typeface="Times New Roman" panose="02020603050405020304" pitchFamily="18" charset="0"/>
            </a:endParaRPr>
          </a:p>
          <a:p>
            <a:pPr marL="0" indent="0">
              <a:lnSpc>
                <a:spcPct val="100000"/>
              </a:lnSpc>
              <a:buNone/>
            </a:pPr>
            <a:r>
              <a:rPr lang="ja-JP" altLang="en-US" sz="1100" kern="100" dirty="0">
                <a:latin typeface="+mn-ea"/>
                <a:cs typeface="メイリオ" panose="020B0604030504040204" pitchFamily="50" charset="-128"/>
              </a:rPr>
              <a:t>　</a:t>
            </a:r>
            <a:r>
              <a:rPr lang="ja-JP" altLang="ja-JP" sz="1100" kern="100" dirty="0">
                <a:solidFill>
                  <a:srgbClr val="000000"/>
                </a:solidFill>
                <a:latin typeface="+mn-ea"/>
                <a:cs typeface="メイリオ" panose="020B0604030504040204" pitchFamily="50" charset="-128"/>
              </a:rPr>
              <a:t>なお、令和２年４月から、「大阪府性的指向及び性自認の多様性に関する府民の理解の増進に関する条例」の趣旨を踏まえ、取得対象を拡大し、一部の休暇等について、ＬＧＢＴ等性的</a:t>
            </a:r>
            <a:r>
              <a:rPr lang="ja-JP" altLang="en-US" sz="1100" kern="100" dirty="0">
                <a:latin typeface="+mn-ea"/>
                <a:cs typeface="メイリオ" panose="020B0604030504040204" pitchFamily="50" charset="-128"/>
              </a:rPr>
              <a:t>少数者</a:t>
            </a:r>
            <a:r>
              <a:rPr lang="ja-JP" altLang="ja-JP" sz="1100" kern="100" dirty="0">
                <a:solidFill>
                  <a:srgbClr val="000000"/>
                </a:solidFill>
                <a:latin typeface="+mn-ea"/>
                <a:cs typeface="メイリオ" panose="020B0604030504040204" pitchFamily="50" charset="-128"/>
              </a:rPr>
              <a:t>の職員も取得可能になりました。介護のための休暇制度は、介護欠勤を除き利用できます。</a:t>
            </a:r>
            <a:endParaRPr lang="ja-JP" altLang="en-US" sz="1600" kern="100" dirty="0">
              <a:effectLst/>
              <a:latin typeface="+mn-ea"/>
              <a:cs typeface="Times New Roman" panose="02020603050405020304" pitchFamily="18" charset="0"/>
            </a:endParaRPr>
          </a:p>
        </p:txBody>
      </p:sp>
      <p:pic>
        <p:nvPicPr>
          <p:cNvPr id="44" name="図 43">
            <a:extLst>
              <a:ext uri="{FF2B5EF4-FFF2-40B4-BE49-F238E27FC236}">
                <a16:creationId xmlns:a16="http://schemas.microsoft.com/office/drawing/2014/main" id="{03884942-8081-4B20-A82C-21534ED8C30D}"/>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3942739" y="3038376"/>
            <a:ext cx="4808831" cy="1840949"/>
          </a:xfrm>
          <a:prstGeom prst="rect">
            <a:avLst/>
          </a:prstGeom>
          <a:noFill/>
          <a:ln>
            <a:noFill/>
          </a:ln>
        </p:spPr>
      </p:pic>
      <p:grpSp>
        <p:nvGrpSpPr>
          <p:cNvPr id="48" name="グループ化 47">
            <a:extLst>
              <a:ext uri="{FF2B5EF4-FFF2-40B4-BE49-F238E27FC236}">
                <a16:creationId xmlns:a16="http://schemas.microsoft.com/office/drawing/2014/main" id="{6DAD5560-836B-469F-B917-C1E83EE934B5}"/>
              </a:ext>
            </a:extLst>
          </p:cNvPr>
          <p:cNvGrpSpPr/>
          <p:nvPr/>
        </p:nvGrpSpPr>
        <p:grpSpPr>
          <a:xfrm>
            <a:off x="0" y="6723996"/>
            <a:ext cx="9144000" cy="65686"/>
            <a:chOff x="0" y="6723996"/>
            <a:chExt cx="9144000" cy="65686"/>
          </a:xfrm>
        </p:grpSpPr>
        <p:cxnSp>
          <p:nvCxnSpPr>
            <p:cNvPr id="46" name="直線コネクタ 45">
              <a:extLst>
                <a:ext uri="{FF2B5EF4-FFF2-40B4-BE49-F238E27FC236}">
                  <a16:creationId xmlns:a16="http://schemas.microsoft.com/office/drawing/2014/main" id="{11840B80-3362-409F-9ECD-B001E5122C26}"/>
                </a:ext>
              </a:extLst>
            </p:cNvPr>
            <p:cNvCxnSpPr/>
            <p:nvPr/>
          </p:nvCxnSpPr>
          <p:spPr>
            <a:xfrm>
              <a:off x="0" y="6723996"/>
              <a:ext cx="914400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D100594C-9CB8-4D7B-B1CD-7559076E8FE2}"/>
                </a:ext>
              </a:extLst>
            </p:cNvPr>
            <p:cNvCxnSpPr/>
            <p:nvPr/>
          </p:nvCxnSpPr>
          <p:spPr>
            <a:xfrm>
              <a:off x="0" y="6789682"/>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50" name="楕円 49">
            <a:extLst>
              <a:ext uri="{FF2B5EF4-FFF2-40B4-BE49-F238E27FC236}">
                <a16:creationId xmlns:a16="http://schemas.microsoft.com/office/drawing/2014/main" id="{EFFE5C96-12DF-40B9-98AC-BE70BD86C333}"/>
              </a:ext>
            </a:extLst>
          </p:cNvPr>
          <p:cNvSpPr/>
          <p:nvPr/>
        </p:nvSpPr>
        <p:spPr>
          <a:xfrm>
            <a:off x="8553570" y="6262311"/>
            <a:ext cx="396000" cy="396000"/>
          </a:xfrm>
          <a:prstGeom prst="ellipse">
            <a:avLst/>
          </a:prstGeom>
          <a:solidFill>
            <a:schemeClr val="accent5">
              <a:lumMod val="20000"/>
              <a:lumOff val="80000"/>
            </a:schemeClr>
          </a:solidFill>
          <a:ln>
            <a:solidFill>
              <a:schemeClr val="accent1">
                <a:lumMod val="40000"/>
                <a:lumOff val="6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200" dirty="0"/>
              <a:t>１</a:t>
            </a:r>
          </a:p>
        </p:txBody>
      </p:sp>
      <p:cxnSp>
        <p:nvCxnSpPr>
          <p:cNvPr id="20" name="直線コネクタ 19">
            <a:extLst>
              <a:ext uri="{FF2B5EF4-FFF2-40B4-BE49-F238E27FC236}">
                <a16:creationId xmlns:a16="http://schemas.microsoft.com/office/drawing/2014/main" id="{C0F93398-E7B2-4B39-9164-2EB185966415}"/>
              </a:ext>
            </a:extLst>
          </p:cNvPr>
          <p:cNvCxnSpPr/>
          <p:nvPr/>
        </p:nvCxnSpPr>
        <p:spPr>
          <a:xfrm>
            <a:off x="0" y="692693"/>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1" name="二等辺三角形 20">
            <a:extLst>
              <a:ext uri="{FF2B5EF4-FFF2-40B4-BE49-F238E27FC236}">
                <a16:creationId xmlns:a16="http://schemas.microsoft.com/office/drawing/2014/main" id="{13A56412-ACA3-4CE2-8017-B8FDDC09C8F9}"/>
              </a:ext>
            </a:extLst>
          </p:cNvPr>
          <p:cNvSpPr/>
          <p:nvPr/>
        </p:nvSpPr>
        <p:spPr>
          <a:xfrm rot="16200000">
            <a:off x="7704000" y="5418000"/>
            <a:ext cx="1440000" cy="1440000"/>
          </a:xfrm>
          <a:prstGeom prst="triangle">
            <a:avLst>
              <a:gd name="adj" fmla="val 0"/>
            </a:avLst>
          </a:prstGeom>
          <a:solidFill>
            <a:schemeClr val="accent5">
              <a:lumMod val="20000"/>
              <a:lumOff val="80000"/>
              <a:alpha val="24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sz="1200" dirty="0"/>
          </a:p>
        </p:txBody>
      </p:sp>
    </p:spTree>
    <p:extLst>
      <p:ext uri="{BB962C8B-B14F-4D97-AF65-F5344CB8AC3E}">
        <p14:creationId xmlns:p14="http://schemas.microsoft.com/office/powerpoint/2010/main" val="529941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二等辺三角形 4">
            <a:extLst>
              <a:ext uri="{FF2B5EF4-FFF2-40B4-BE49-F238E27FC236}">
                <a16:creationId xmlns:a16="http://schemas.microsoft.com/office/drawing/2014/main" id="{86939ECD-1308-4CF6-B6C2-25A01D7D59E4}"/>
              </a:ext>
            </a:extLst>
          </p:cNvPr>
          <p:cNvSpPr/>
          <p:nvPr/>
        </p:nvSpPr>
        <p:spPr>
          <a:xfrm rot="16200000">
            <a:off x="7704000" y="5418000"/>
            <a:ext cx="1440000" cy="1440000"/>
          </a:xfrm>
          <a:prstGeom prst="triangle">
            <a:avLst>
              <a:gd name="adj" fmla="val 0"/>
            </a:avLst>
          </a:prstGeom>
          <a:solidFill>
            <a:schemeClr val="accent5">
              <a:lumMod val="20000"/>
              <a:lumOff val="80000"/>
              <a:alpha val="24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sz="1200" dirty="0"/>
          </a:p>
        </p:txBody>
      </p:sp>
      <p:sp>
        <p:nvSpPr>
          <p:cNvPr id="2" name="タイトル 1">
            <a:extLst>
              <a:ext uri="{FF2B5EF4-FFF2-40B4-BE49-F238E27FC236}">
                <a16:creationId xmlns:a16="http://schemas.microsoft.com/office/drawing/2014/main" id="{3A1FBB7F-42BE-4427-91D9-6E4DB444437D}"/>
              </a:ext>
            </a:extLst>
          </p:cNvPr>
          <p:cNvSpPr>
            <a:spLocks noGrp="1"/>
          </p:cNvSpPr>
          <p:nvPr>
            <p:ph type="title"/>
          </p:nvPr>
        </p:nvSpPr>
        <p:spPr>
          <a:xfrm>
            <a:off x="0" y="-125047"/>
            <a:ext cx="9144000" cy="750424"/>
          </a:xfrm>
          <a:solidFill>
            <a:schemeClr val="accent5"/>
          </a:solidFill>
        </p:spPr>
        <p:txBody>
          <a:bodyPr anchor="ctr">
            <a:normAutofit/>
          </a:bodyPr>
          <a:lstStyle/>
          <a:p>
            <a:r>
              <a:rPr kumimoji="1" lang="ja-JP" altLang="en-US" sz="2100" b="1" dirty="0">
                <a:solidFill>
                  <a:schemeClr val="bg1"/>
                </a:solidFill>
                <a:latin typeface="+mn-ea"/>
                <a:ea typeface="+mn-ea"/>
              </a:rPr>
              <a:t> 　　</a:t>
            </a:r>
            <a:r>
              <a:rPr kumimoji="1" lang="ja-JP" altLang="en-US" sz="2400" b="1" dirty="0">
                <a:solidFill>
                  <a:schemeClr val="bg1"/>
                </a:solidFill>
                <a:latin typeface="+mn-ea"/>
                <a:ea typeface="+mn-ea"/>
              </a:rPr>
              <a:t>介護休暇</a:t>
            </a:r>
            <a:endParaRPr kumimoji="1" lang="ja-JP" altLang="en-US" sz="2100" b="1" dirty="0">
              <a:solidFill>
                <a:schemeClr val="bg1"/>
              </a:solidFill>
              <a:latin typeface="+mn-ea"/>
              <a:ea typeface="+mn-ea"/>
            </a:endParaRPr>
          </a:p>
        </p:txBody>
      </p:sp>
      <p:sp>
        <p:nvSpPr>
          <p:cNvPr id="3" name="コンテンツ プレースホルダー 2">
            <a:extLst>
              <a:ext uri="{FF2B5EF4-FFF2-40B4-BE49-F238E27FC236}">
                <a16:creationId xmlns:a16="http://schemas.microsoft.com/office/drawing/2014/main" id="{C6464FD3-6E9D-478C-B6D6-CBEA704CBC52}"/>
              </a:ext>
            </a:extLst>
          </p:cNvPr>
          <p:cNvSpPr>
            <a:spLocks noGrp="1"/>
          </p:cNvSpPr>
          <p:nvPr>
            <p:ph idx="1"/>
          </p:nvPr>
        </p:nvSpPr>
        <p:spPr>
          <a:xfrm>
            <a:off x="2048001" y="15073"/>
            <a:ext cx="7046469" cy="533605"/>
          </a:xfrm>
        </p:spPr>
        <p:txBody>
          <a:bodyPr>
            <a:normAutofit/>
          </a:bodyPr>
          <a:lstStyle/>
          <a:p>
            <a:pPr marL="0" indent="0">
              <a:lnSpc>
                <a:spcPct val="100000"/>
              </a:lnSpc>
              <a:buNone/>
            </a:pPr>
            <a:r>
              <a:rPr lang="ja-JP" altLang="ja-JP" sz="1100" b="1" kern="100" dirty="0">
                <a:solidFill>
                  <a:schemeClr val="bg1"/>
                </a:solidFill>
                <a:effectLst/>
                <a:latin typeface="+mn-ea"/>
                <a:cs typeface="メイリオ" panose="020B0604030504040204" pitchFamily="50" charset="-128"/>
              </a:rPr>
              <a:t>介護休暇は、通算</a:t>
            </a:r>
            <a:r>
              <a:rPr lang="en-US" altLang="ja-JP" sz="1100" b="1" kern="100" dirty="0">
                <a:solidFill>
                  <a:schemeClr val="bg1"/>
                </a:solidFill>
                <a:effectLst/>
                <a:latin typeface="+mn-ea"/>
                <a:cs typeface="メイリオ" panose="020B0604030504040204" pitchFamily="50" charset="-128"/>
              </a:rPr>
              <a:t>180</a:t>
            </a:r>
            <a:r>
              <a:rPr lang="ja-JP" altLang="ja-JP" sz="1100" b="1" kern="100" dirty="0">
                <a:solidFill>
                  <a:schemeClr val="bg1"/>
                </a:solidFill>
                <a:effectLst/>
                <a:latin typeface="+mn-ea"/>
                <a:cs typeface="メイリオ" panose="020B0604030504040204" pitchFamily="50" charset="-128"/>
              </a:rPr>
              <a:t>日を限度に休業できる制度で、連続して取得することも、分割して（</a:t>
            </a:r>
            <a:r>
              <a:rPr lang="ja-JP" altLang="en-US" sz="1100" b="1" kern="100" dirty="0">
                <a:solidFill>
                  <a:schemeClr val="bg1"/>
                </a:solidFill>
                <a:latin typeface="+mn-ea"/>
              </a:rPr>
              <a:t>４</a:t>
            </a:r>
            <a:r>
              <a:rPr lang="ja-JP" altLang="ja-JP" sz="1100" b="1" kern="100" dirty="0">
                <a:solidFill>
                  <a:schemeClr val="bg1"/>
                </a:solidFill>
                <a:effectLst/>
                <a:latin typeface="+mn-ea"/>
                <a:cs typeface="メイリオ" panose="020B0604030504040204" pitchFamily="50" charset="-128"/>
              </a:rPr>
              <a:t>回以内）</a:t>
            </a:r>
            <a:br>
              <a:rPr lang="en-US" altLang="ja-JP" sz="1100" b="1" kern="100" dirty="0">
                <a:solidFill>
                  <a:schemeClr val="bg1"/>
                </a:solidFill>
                <a:latin typeface="+mn-ea"/>
                <a:cs typeface="メイリオ" panose="020B0604030504040204" pitchFamily="50" charset="-128"/>
              </a:rPr>
            </a:br>
            <a:r>
              <a:rPr lang="ja-JP" altLang="ja-JP" sz="1100" b="1" kern="100" dirty="0">
                <a:solidFill>
                  <a:schemeClr val="bg1"/>
                </a:solidFill>
                <a:effectLst/>
                <a:latin typeface="+mn-ea"/>
                <a:cs typeface="メイリオ" panose="020B0604030504040204" pitchFamily="50" charset="-128"/>
              </a:rPr>
              <a:t>取得することも可能です。同一の被介護人に対して、一定期間に集中して介護を行う場合に役立つ制度です。</a:t>
            </a:r>
            <a:endParaRPr lang="ja-JP" altLang="ja-JP" sz="1100" b="1" kern="100" dirty="0">
              <a:solidFill>
                <a:schemeClr val="bg1"/>
              </a:solidFill>
              <a:effectLst/>
              <a:latin typeface="+mn-ea"/>
              <a:cs typeface="Times New Roman" panose="02020603050405020304" pitchFamily="18" charset="0"/>
            </a:endParaRPr>
          </a:p>
        </p:txBody>
      </p:sp>
      <p:sp>
        <p:nvSpPr>
          <p:cNvPr id="4" name="コンテンツ プレースホルダー 2">
            <a:extLst>
              <a:ext uri="{FF2B5EF4-FFF2-40B4-BE49-F238E27FC236}">
                <a16:creationId xmlns:a16="http://schemas.microsoft.com/office/drawing/2014/main" id="{69F313ED-F6E8-4111-8CF3-C7080D3F5302}"/>
              </a:ext>
            </a:extLst>
          </p:cNvPr>
          <p:cNvSpPr txBox="1">
            <a:spLocks/>
          </p:cNvSpPr>
          <p:nvPr/>
        </p:nvSpPr>
        <p:spPr>
          <a:xfrm>
            <a:off x="342900" y="502921"/>
            <a:ext cx="8408670" cy="28879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500"/>
              </a:lnSpc>
              <a:buFont typeface="Arial" panose="020B0604020202020204" pitchFamily="34" charset="0"/>
              <a:buNone/>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nSpc>
                <a:spcPts val="2500"/>
              </a:lnSpc>
              <a:buFont typeface="Arial" panose="020B0604020202020204" pitchFamily="34" charset="0"/>
              <a:buNone/>
            </a:pP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buFont typeface="Arial" panose="020B0604020202020204" pitchFamily="34" charset="0"/>
              <a:buNone/>
            </a:pPr>
            <a:endParaRPr lang="ja-JP" altLang="en-US" dirty="0"/>
          </a:p>
        </p:txBody>
      </p:sp>
      <p:grpSp>
        <p:nvGrpSpPr>
          <p:cNvPr id="39" name="グループ化 38">
            <a:extLst>
              <a:ext uri="{FF2B5EF4-FFF2-40B4-BE49-F238E27FC236}">
                <a16:creationId xmlns:a16="http://schemas.microsoft.com/office/drawing/2014/main" id="{50D81067-3B71-44F2-A7F5-00BB7AC147F5}"/>
              </a:ext>
            </a:extLst>
          </p:cNvPr>
          <p:cNvGrpSpPr/>
          <p:nvPr/>
        </p:nvGrpSpPr>
        <p:grpSpPr>
          <a:xfrm>
            <a:off x="4644390" y="697879"/>
            <a:ext cx="4202430" cy="2536836"/>
            <a:chOff x="4644390" y="829369"/>
            <a:chExt cx="4202430" cy="2536836"/>
          </a:xfrm>
        </p:grpSpPr>
        <p:grpSp>
          <p:nvGrpSpPr>
            <p:cNvPr id="13" name="グループ化 12">
              <a:extLst>
                <a:ext uri="{FF2B5EF4-FFF2-40B4-BE49-F238E27FC236}">
                  <a16:creationId xmlns:a16="http://schemas.microsoft.com/office/drawing/2014/main" id="{F646821C-D8CB-469A-B151-C932D5D9B52E}"/>
                </a:ext>
              </a:extLst>
            </p:cNvPr>
            <p:cNvGrpSpPr/>
            <p:nvPr/>
          </p:nvGrpSpPr>
          <p:grpSpPr>
            <a:xfrm>
              <a:off x="4644390" y="829369"/>
              <a:ext cx="4202430" cy="2536836"/>
              <a:chOff x="537210" y="1363883"/>
              <a:chExt cx="4202430" cy="2536836"/>
            </a:xfrm>
          </p:grpSpPr>
          <p:sp>
            <p:nvSpPr>
              <p:cNvPr id="14" name="テキスト ボックス 13">
                <a:extLst>
                  <a:ext uri="{FF2B5EF4-FFF2-40B4-BE49-F238E27FC236}">
                    <a16:creationId xmlns:a16="http://schemas.microsoft.com/office/drawing/2014/main" id="{231E432A-0382-498C-82CB-0DFC18D5082D}"/>
                  </a:ext>
                </a:extLst>
              </p:cNvPr>
              <p:cNvSpPr txBox="1"/>
              <p:nvPr/>
            </p:nvSpPr>
            <p:spPr>
              <a:xfrm>
                <a:off x="891540" y="1821945"/>
                <a:ext cx="3848100" cy="2078774"/>
              </a:xfrm>
              <a:prstGeom prst="rect">
                <a:avLst/>
              </a:prstGeom>
              <a:noFill/>
            </p:spPr>
            <p:txBody>
              <a:bodyPr wrap="square">
                <a:spAutoFit/>
              </a:bodyPr>
              <a:lstStyle/>
              <a:p>
                <a:pPr marL="0" indent="0" algn="just">
                  <a:lnSpc>
                    <a:spcPct val="100000"/>
                  </a:lnSpc>
                  <a:buNone/>
                </a:pPr>
                <a:r>
                  <a:rPr lang="ja-JP" altLang="ja-JP" sz="1100" kern="100" dirty="0">
                    <a:effectLst/>
                    <a:latin typeface="+mn-ea"/>
                    <a:ea typeface="+mn-ea"/>
                    <a:cs typeface="メイリオ" panose="020B0604030504040204" pitchFamily="50" charset="-128"/>
                  </a:rPr>
                  <a:t>介護を必要とする一つの継続する状態ごとに</a:t>
                </a:r>
                <a:r>
                  <a:rPr lang="ja-JP" altLang="en-US" sz="1100" b="1" u="sng" kern="100" dirty="0">
                    <a:effectLst/>
                    <a:latin typeface="+mn-ea"/>
                    <a:ea typeface="+mn-ea"/>
                    <a:cs typeface="メイリオ" panose="020B0604030504040204" pitchFamily="50" charset="-128"/>
                  </a:rPr>
                  <a:t>４</a:t>
                </a:r>
                <a:r>
                  <a:rPr lang="ja-JP" altLang="ja-JP" sz="1100" b="1" u="sng" kern="100" dirty="0">
                    <a:effectLst/>
                    <a:latin typeface="+mn-ea"/>
                    <a:ea typeface="+mn-ea"/>
                    <a:cs typeface="メイリオ" panose="020B0604030504040204" pitchFamily="50" charset="-128"/>
                  </a:rPr>
                  <a:t>回以内</a:t>
                </a:r>
                <a:r>
                  <a:rPr lang="ja-JP" altLang="ja-JP" sz="1100" kern="100" dirty="0">
                    <a:effectLst/>
                    <a:latin typeface="+mn-ea"/>
                    <a:ea typeface="+mn-ea"/>
                    <a:cs typeface="メイリオ" panose="020B0604030504040204" pitchFamily="50" charset="-128"/>
                  </a:rPr>
                  <a:t>です。</a:t>
                </a:r>
                <a:endParaRPr lang="en-US" altLang="ja-JP" sz="1100" kern="100" dirty="0">
                  <a:effectLst/>
                  <a:latin typeface="+mn-ea"/>
                  <a:ea typeface="+mn-ea"/>
                  <a:cs typeface="メイリオ" panose="020B0604030504040204" pitchFamily="50" charset="-128"/>
                </a:endParaRPr>
              </a:p>
              <a:p>
                <a:pPr marL="0" indent="0" algn="just">
                  <a:lnSpc>
                    <a:spcPts val="2200"/>
                  </a:lnSpc>
                  <a:buNone/>
                </a:pPr>
                <a:r>
                  <a:rPr lang="ja-JP" altLang="ja-JP" sz="1050" b="0" kern="100" dirty="0">
                    <a:effectLst/>
                    <a:latin typeface="+mn-ea"/>
                    <a:ea typeface="+mn-ea"/>
                    <a:cs typeface="メイリオ" panose="020B0604030504040204" pitchFamily="50" charset="-128"/>
                  </a:rPr>
                  <a:t>※</a:t>
                </a:r>
                <a:r>
                  <a:rPr lang="ja-JP" altLang="en-US" sz="1050" b="1" u="sng" kern="100" dirty="0">
                    <a:effectLst/>
                    <a:latin typeface="+mn-ea"/>
                    <a:ea typeface="+mn-ea"/>
                    <a:cs typeface="メイリオ" panose="020B0604030504040204" pitchFamily="50" charset="-128"/>
                  </a:rPr>
                  <a:t>４</a:t>
                </a:r>
                <a:r>
                  <a:rPr lang="ja-JP" altLang="ja-JP" sz="1050" b="1" u="sng" kern="100" dirty="0">
                    <a:effectLst/>
                    <a:latin typeface="+mn-ea"/>
                    <a:ea typeface="+mn-ea"/>
                    <a:cs typeface="メイリオ" panose="020B0604030504040204" pitchFamily="50" charset="-128"/>
                  </a:rPr>
                  <a:t>回以内</a:t>
                </a:r>
                <a:r>
                  <a:rPr lang="ja-JP" altLang="ja-JP" sz="1050" b="0" kern="100" dirty="0">
                    <a:effectLst/>
                    <a:latin typeface="+mn-ea"/>
                    <a:ea typeface="+mn-ea"/>
                    <a:cs typeface="メイリオ" panose="020B0604030504040204" pitchFamily="50" charset="-128"/>
                  </a:rPr>
                  <a:t>とは？</a:t>
                </a:r>
                <a:endParaRPr lang="ja-JP" altLang="ja-JP" sz="1050" b="0" kern="100" dirty="0">
                  <a:effectLst/>
                  <a:latin typeface="+mn-ea"/>
                  <a:ea typeface="+mn-ea"/>
                  <a:cs typeface="Times New Roman" panose="02020603050405020304" pitchFamily="18" charset="0"/>
                </a:endParaRPr>
              </a:p>
              <a:p>
                <a:pPr marL="0" indent="0">
                  <a:buNone/>
                </a:pPr>
                <a:r>
                  <a:rPr lang="ja-JP" altLang="en-US" sz="1050" dirty="0">
                    <a:effectLst/>
                    <a:latin typeface="+mn-ea"/>
                    <a:ea typeface="+mn-ea"/>
                    <a:cs typeface="メイリオ" panose="020B0604030504040204" pitchFamily="50" charset="-128"/>
                  </a:rPr>
                  <a:t>　</a:t>
                </a:r>
                <a:r>
                  <a:rPr lang="ja-JP" altLang="ja-JP" sz="1050" dirty="0">
                    <a:effectLst/>
                    <a:latin typeface="+mn-ea"/>
                    <a:ea typeface="+mn-ea"/>
                    <a:cs typeface="メイリオ" panose="020B0604030504040204" pitchFamily="50" charset="-128"/>
                  </a:rPr>
                  <a:t>１回毎に期間をあけて取得することも可能で、第１回目</a:t>
                </a:r>
                <a:r>
                  <a:rPr lang="ja-JP" altLang="en-US" sz="1050" dirty="0">
                    <a:effectLst/>
                    <a:latin typeface="+mn-ea"/>
                    <a:ea typeface="+mn-ea"/>
                    <a:cs typeface="メイリオ" panose="020B0604030504040204" pitchFamily="50" charset="-128"/>
                  </a:rPr>
                  <a:t>の</a:t>
                </a:r>
                <a:endParaRPr lang="en-US" altLang="ja-JP" sz="1050" dirty="0">
                  <a:effectLst/>
                  <a:latin typeface="+mn-ea"/>
                  <a:ea typeface="+mn-ea"/>
                  <a:cs typeface="メイリオ" panose="020B0604030504040204" pitchFamily="50" charset="-128"/>
                </a:endParaRPr>
              </a:p>
              <a:p>
                <a:pPr marL="0" indent="0">
                  <a:buNone/>
                </a:pPr>
                <a:r>
                  <a:rPr lang="ja-JP" altLang="en-US" sz="1050" dirty="0">
                    <a:latin typeface="+mn-ea"/>
                    <a:cs typeface="メイリオ" panose="020B0604030504040204" pitchFamily="50" charset="-128"/>
                  </a:rPr>
                  <a:t>　</a:t>
                </a:r>
                <a:r>
                  <a:rPr lang="ja-JP" altLang="ja-JP" sz="1050" dirty="0">
                    <a:effectLst/>
                    <a:latin typeface="+mn-ea"/>
                    <a:ea typeface="+mn-ea"/>
                    <a:cs typeface="メイリオ" panose="020B0604030504040204" pitchFamily="50" charset="-128"/>
                  </a:rPr>
                  <a:t>取得から第</a:t>
                </a:r>
                <a:r>
                  <a:rPr lang="ja-JP" altLang="en-US" sz="1050" dirty="0">
                    <a:latin typeface="+mn-ea"/>
                    <a:cs typeface="メイリオ" panose="020B0604030504040204" pitchFamily="50" charset="-128"/>
                  </a:rPr>
                  <a:t>４</a:t>
                </a:r>
                <a:r>
                  <a:rPr lang="ja-JP" altLang="ja-JP" sz="1050" dirty="0">
                    <a:effectLst/>
                    <a:latin typeface="+mn-ea"/>
                    <a:ea typeface="+mn-ea"/>
                    <a:cs typeface="メイリオ" panose="020B0604030504040204" pitchFamily="50" charset="-128"/>
                  </a:rPr>
                  <a:t>回目の取得までの期限はない。（第１回目を</a:t>
                </a:r>
                <a:endParaRPr lang="en-US" altLang="ja-JP" sz="1050" dirty="0">
                  <a:effectLst/>
                  <a:latin typeface="+mn-ea"/>
                  <a:ea typeface="+mn-ea"/>
                  <a:cs typeface="メイリオ" panose="020B0604030504040204" pitchFamily="50" charset="-128"/>
                </a:endParaRPr>
              </a:p>
              <a:p>
                <a:pPr marL="0" indent="0">
                  <a:buNone/>
                </a:pPr>
                <a:r>
                  <a:rPr lang="ja-JP" altLang="en-US" sz="1050" dirty="0">
                    <a:latin typeface="+mn-ea"/>
                    <a:cs typeface="メイリオ" panose="020B0604030504040204" pitchFamily="50" charset="-128"/>
                  </a:rPr>
                  <a:t>　</a:t>
                </a:r>
                <a:r>
                  <a:rPr lang="ja-JP" altLang="en-US" sz="1050" dirty="0">
                    <a:effectLst/>
                    <a:latin typeface="+mn-ea"/>
                    <a:ea typeface="+mn-ea"/>
                    <a:cs typeface="メイリオ" panose="020B0604030504040204" pitchFamily="50" charset="-128"/>
                  </a:rPr>
                  <a:t>令和７年</a:t>
                </a:r>
                <a:r>
                  <a:rPr lang="en-US" altLang="ja-JP" sz="1050" dirty="0">
                    <a:effectLst/>
                    <a:latin typeface="+mn-ea"/>
                    <a:ea typeface="+mn-ea"/>
                    <a:cs typeface="メイリオ" panose="020B0604030504040204" pitchFamily="50" charset="-128"/>
                  </a:rPr>
                  <a:t>11</a:t>
                </a:r>
                <a:r>
                  <a:rPr lang="ja-JP" altLang="ja-JP" sz="1050" dirty="0">
                    <a:effectLst/>
                    <a:latin typeface="+mn-ea"/>
                    <a:ea typeface="+mn-ea"/>
                    <a:cs typeface="メイリオ" panose="020B0604030504040204" pitchFamily="50" charset="-128"/>
                  </a:rPr>
                  <a:t>月に取得し、</a:t>
                </a:r>
                <a:r>
                  <a:rPr lang="ja-JP" altLang="en-US" sz="1050" dirty="0">
                    <a:latin typeface="+mn-ea"/>
                    <a:cs typeface="メイリオ" panose="020B0604030504040204" pitchFamily="50" charset="-128"/>
                  </a:rPr>
                  <a:t>１</a:t>
                </a:r>
                <a:r>
                  <a:rPr lang="ja-JP" altLang="ja-JP" sz="1050" dirty="0">
                    <a:effectLst/>
                    <a:latin typeface="+mn-ea"/>
                    <a:ea typeface="+mn-ea"/>
                    <a:cs typeface="メイリオ" panose="020B0604030504040204" pitchFamily="50" charset="-128"/>
                  </a:rPr>
                  <a:t>年後の</a:t>
                </a:r>
                <a:r>
                  <a:rPr lang="ja-JP" altLang="en-US" sz="1050" dirty="0">
                    <a:effectLst/>
                    <a:latin typeface="+mn-ea"/>
                    <a:ea typeface="+mn-ea"/>
                    <a:cs typeface="メイリオ" panose="020B0604030504040204" pitchFamily="50" charset="-128"/>
                  </a:rPr>
                  <a:t>令和８年</a:t>
                </a:r>
                <a:r>
                  <a:rPr lang="en-US" altLang="ja-JP" sz="1050" dirty="0">
                    <a:effectLst/>
                    <a:latin typeface="+mn-ea"/>
                    <a:ea typeface="+mn-ea"/>
                    <a:cs typeface="メイリオ" panose="020B0604030504040204" pitchFamily="50" charset="-128"/>
                  </a:rPr>
                  <a:t>11</a:t>
                </a:r>
                <a:r>
                  <a:rPr lang="ja-JP" altLang="ja-JP" sz="1050" dirty="0">
                    <a:effectLst/>
                    <a:latin typeface="+mn-ea"/>
                    <a:ea typeface="+mn-ea"/>
                    <a:cs typeface="メイリオ" panose="020B0604030504040204" pitchFamily="50" charset="-128"/>
                  </a:rPr>
                  <a:t>月に第</a:t>
                </a:r>
                <a:r>
                  <a:rPr lang="ja-JP" altLang="en-US" sz="1050" dirty="0">
                    <a:latin typeface="+mn-ea"/>
                    <a:cs typeface="メイリオ" panose="020B0604030504040204" pitchFamily="50" charset="-128"/>
                  </a:rPr>
                  <a:t>２</a:t>
                </a:r>
                <a:r>
                  <a:rPr lang="ja-JP" altLang="ja-JP" sz="1050" dirty="0">
                    <a:effectLst/>
                    <a:latin typeface="+mn-ea"/>
                    <a:ea typeface="+mn-ea"/>
                    <a:cs typeface="メイリオ" panose="020B0604030504040204" pitchFamily="50" charset="-128"/>
                  </a:rPr>
                  <a:t>回目</a:t>
                </a:r>
                <a:endParaRPr lang="en-US" altLang="ja-JP" sz="1050" dirty="0">
                  <a:effectLst/>
                  <a:latin typeface="+mn-ea"/>
                  <a:ea typeface="+mn-ea"/>
                  <a:cs typeface="メイリオ" panose="020B0604030504040204" pitchFamily="50" charset="-128"/>
                </a:endParaRPr>
              </a:p>
              <a:p>
                <a:pPr algn="just"/>
                <a:r>
                  <a:rPr lang="ja-JP" altLang="en-US" sz="1050" dirty="0">
                    <a:latin typeface="+mn-ea"/>
                    <a:cs typeface="メイリオ" panose="020B0604030504040204" pitchFamily="50" charset="-128"/>
                  </a:rPr>
                  <a:t>　</a:t>
                </a:r>
                <a:r>
                  <a:rPr lang="ja-JP" altLang="ja-JP" sz="1050" dirty="0">
                    <a:effectLst/>
                    <a:latin typeface="+mn-ea"/>
                    <a:ea typeface="+mn-ea"/>
                    <a:cs typeface="メイリオ" panose="020B0604030504040204" pitchFamily="50" charset="-128"/>
                  </a:rPr>
                  <a:t>を取得するなど</a:t>
                </a:r>
                <a:r>
                  <a:rPr lang="ja-JP" altLang="en-US" sz="1050" dirty="0">
                    <a:effectLst/>
                    <a:latin typeface="+mn-ea"/>
                    <a:ea typeface="+mn-ea"/>
                    <a:cs typeface="メイリオ" panose="020B0604030504040204" pitchFamily="50" charset="-128"/>
                  </a:rPr>
                  <a:t>）</a:t>
                </a:r>
                <a:endParaRPr lang="en-US" altLang="ja-JP" sz="1050" dirty="0">
                  <a:effectLst/>
                  <a:latin typeface="+mn-ea"/>
                  <a:ea typeface="+mn-ea"/>
                  <a:cs typeface="メイリオ" panose="020B0604030504040204" pitchFamily="50" charset="-128"/>
                </a:endParaRPr>
              </a:p>
              <a:p>
                <a:pPr algn="just">
                  <a:lnSpc>
                    <a:spcPct val="150000"/>
                  </a:lnSpc>
                </a:pPr>
                <a:r>
                  <a:rPr lang="ja-JP" altLang="en-US" sz="1050" kern="100" dirty="0">
                    <a:latin typeface="+mn-ea"/>
                    <a:cs typeface="メイリオ" panose="020B0604030504040204" pitchFamily="50" charset="-128"/>
                  </a:rPr>
                  <a:t>＜取得例＞</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　① </a:t>
                </a:r>
                <a:r>
                  <a:rPr lang="en-US" altLang="ja-JP" sz="1050" kern="100" dirty="0">
                    <a:latin typeface="+mn-ea"/>
                    <a:cs typeface="メイリオ" panose="020B0604030504040204" pitchFamily="50" charset="-128"/>
                  </a:rPr>
                  <a:t>45</a:t>
                </a:r>
                <a:r>
                  <a:rPr lang="ja-JP" altLang="ja-JP" sz="1050" kern="100" dirty="0">
                    <a:latin typeface="+mn-ea"/>
                    <a:cs typeface="メイリオ" panose="020B0604030504040204" pitchFamily="50" charset="-128"/>
                  </a:rPr>
                  <a:t>日×</a:t>
                </a:r>
                <a:r>
                  <a:rPr lang="ja-JP" altLang="en-US" sz="1050" kern="100" dirty="0">
                    <a:latin typeface="+mn-ea"/>
                    <a:cs typeface="メイリオ" panose="020B0604030504040204" pitchFamily="50" charset="-128"/>
                  </a:rPr>
                  <a:t>４</a:t>
                </a:r>
                <a:r>
                  <a:rPr lang="ja-JP" altLang="ja-JP" sz="1050" kern="100" dirty="0">
                    <a:latin typeface="+mn-ea"/>
                    <a:cs typeface="メイリオ" panose="020B0604030504040204" pitchFamily="50" charset="-128"/>
                  </a:rPr>
                  <a:t>回</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　② </a:t>
                </a:r>
                <a:r>
                  <a:rPr lang="en-US" altLang="ja-JP" sz="1050" kern="100" dirty="0">
                    <a:latin typeface="+mn-ea"/>
                    <a:cs typeface="メイリオ" panose="020B0604030504040204" pitchFamily="50" charset="-128"/>
                  </a:rPr>
                  <a:t>90</a:t>
                </a:r>
                <a:r>
                  <a:rPr lang="ja-JP" altLang="ja-JP" sz="1050" kern="100" dirty="0">
                    <a:latin typeface="+mn-ea"/>
                    <a:cs typeface="メイリオ" panose="020B0604030504040204" pitchFamily="50" charset="-128"/>
                  </a:rPr>
                  <a:t>日×１回＋</a:t>
                </a:r>
                <a:r>
                  <a:rPr lang="en-US" altLang="ja-JP" sz="1050" kern="100" dirty="0">
                    <a:latin typeface="+mn-ea"/>
                    <a:cs typeface="メイリオ" panose="020B0604030504040204" pitchFamily="50" charset="-128"/>
                  </a:rPr>
                  <a:t>60</a:t>
                </a:r>
                <a:r>
                  <a:rPr lang="ja-JP" altLang="ja-JP" sz="1050" kern="100" dirty="0">
                    <a:latin typeface="+mn-ea"/>
                    <a:cs typeface="メイリオ" panose="020B0604030504040204" pitchFamily="50" charset="-128"/>
                  </a:rPr>
                  <a:t>日×１回＋</a:t>
                </a:r>
                <a:r>
                  <a:rPr lang="en-US" altLang="ja-JP" sz="1050" kern="100" dirty="0">
                    <a:latin typeface="+mn-ea"/>
                    <a:cs typeface="メイリオ" panose="020B0604030504040204" pitchFamily="50" charset="-128"/>
                  </a:rPr>
                  <a:t>30</a:t>
                </a:r>
                <a:r>
                  <a:rPr lang="ja-JP" altLang="ja-JP" sz="1050" kern="100" dirty="0">
                    <a:latin typeface="+mn-ea"/>
                    <a:cs typeface="メイリオ" panose="020B0604030504040204" pitchFamily="50" charset="-128"/>
                  </a:rPr>
                  <a:t>日×１回</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　③ </a:t>
                </a:r>
                <a:r>
                  <a:rPr lang="en-US" altLang="ja-JP" sz="1050" kern="100" dirty="0">
                    <a:latin typeface="+mn-ea"/>
                    <a:cs typeface="メイリオ" panose="020B0604030504040204" pitchFamily="50" charset="-128"/>
                  </a:rPr>
                  <a:t>180</a:t>
                </a:r>
                <a:r>
                  <a:rPr lang="ja-JP" altLang="ja-JP" sz="1050" kern="100" dirty="0">
                    <a:latin typeface="+mn-ea"/>
                    <a:cs typeface="メイリオ" panose="020B0604030504040204" pitchFamily="50" charset="-128"/>
                  </a:rPr>
                  <a:t>日×１回</a:t>
                </a:r>
                <a:endParaRPr lang="en-US" altLang="ja-JP" sz="1050" kern="100" dirty="0">
                  <a:latin typeface="+mn-ea"/>
                  <a:cs typeface="メイリオ" panose="020B0604030504040204" pitchFamily="50" charset="-128"/>
                </a:endParaRPr>
              </a:p>
              <a:p>
                <a:pPr marL="0" indent="0">
                  <a:buNone/>
                </a:pPr>
                <a:endParaRPr lang="en-US" altLang="ja-JP" sz="1050" dirty="0">
                  <a:latin typeface="+mn-ea"/>
                  <a:ea typeface="+mn-ea"/>
                  <a:cs typeface="メイリオ" panose="020B0604030504040204" pitchFamily="50" charset="-128"/>
                </a:endParaRPr>
              </a:p>
            </p:txBody>
          </p:sp>
          <p:sp>
            <p:nvSpPr>
              <p:cNvPr id="15" name="テキスト ボックス 14">
                <a:extLst>
                  <a:ext uri="{FF2B5EF4-FFF2-40B4-BE49-F238E27FC236}">
                    <a16:creationId xmlns:a16="http://schemas.microsoft.com/office/drawing/2014/main" id="{A28A2239-FD27-42F7-93B1-8662E907C2BB}"/>
                  </a:ext>
                </a:extLst>
              </p:cNvPr>
              <p:cNvSpPr txBox="1"/>
              <p:nvPr/>
            </p:nvSpPr>
            <p:spPr>
              <a:xfrm>
                <a:off x="537210" y="1363883"/>
                <a:ext cx="2297430" cy="523220"/>
              </a:xfrm>
              <a:prstGeom prst="rect">
                <a:avLst/>
              </a:prstGeom>
              <a:noFill/>
            </p:spPr>
            <p:txBody>
              <a:bodyPr wrap="square">
                <a:spAutoFit/>
              </a:bodyPr>
              <a:lstStyle/>
              <a:p>
                <a:r>
                  <a:rPr lang="en-US" altLang="ja-JP" sz="2800" b="1" dirty="0">
                    <a:solidFill>
                      <a:schemeClr val="accent5">
                        <a:lumMod val="50000"/>
                      </a:schemeClr>
                    </a:solidFill>
                    <a:effectLst/>
                    <a:latin typeface="+mn-ea"/>
                    <a:cs typeface="メイリオ" panose="020B0604030504040204" pitchFamily="50" charset="-128"/>
                  </a:rPr>
                  <a:t>2.</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請求の回数</a:t>
                </a:r>
                <a:endParaRPr lang="en-US" altLang="ja-JP" sz="1800" b="1" dirty="0">
                  <a:solidFill>
                    <a:schemeClr val="accent5">
                      <a:lumMod val="50000"/>
                    </a:schemeClr>
                  </a:solidFill>
                  <a:effectLst/>
                  <a:latin typeface="+mn-ea"/>
                  <a:cs typeface="メイリオ" panose="020B0604030504040204" pitchFamily="50" charset="-128"/>
                </a:endParaRPr>
              </a:p>
            </p:txBody>
          </p:sp>
        </p:grpSp>
        <p:sp>
          <p:nvSpPr>
            <p:cNvPr id="31" name="矢印: 五方向 30">
              <a:extLst>
                <a:ext uri="{FF2B5EF4-FFF2-40B4-BE49-F238E27FC236}">
                  <a16:creationId xmlns:a16="http://schemas.microsoft.com/office/drawing/2014/main" id="{718CEEAD-144F-4FB4-AF79-E04939682424}"/>
                </a:ext>
              </a:extLst>
            </p:cNvPr>
            <p:cNvSpPr/>
            <p:nvPr/>
          </p:nvSpPr>
          <p:spPr>
            <a:xfrm>
              <a:off x="4690110" y="1169281"/>
              <a:ext cx="1728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 name="グループ化 35">
            <a:extLst>
              <a:ext uri="{FF2B5EF4-FFF2-40B4-BE49-F238E27FC236}">
                <a16:creationId xmlns:a16="http://schemas.microsoft.com/office/drawing/2014/main" id="{65D8F103-AA30-42DA-9305-EE2E1CE86B41}"/>
              </a:ext>
            </a:extLst>
          </p:cNvPr>
          <p:cNvGrpSpPr/>
          <p:nvPr/>
        </p:nvGrpSpPr>
        <p:grpSpPr>
          <a:xfrm>
            <a:off x="118046" y="687466"/>
            <a:ext cx="4202430" cy="2371783"/>
            <a:chOff x="62865" y="818956"/>
            <a:chExt cx="4202430" cy="2371783"/>
          </a:xfrm>
        </p:grpSpPr>
        <p:grpSp>
          <p:nvGrpSpPr>
            <p:cNvPr id="12" name="グループ化 11">
              <a:extLst>
                <a:ext uri="{FF2B5EF4-FFF2-40B4-BE49-F238E27FC236}">
                  <a16:creationId xmlns:a16="http://schemas.microsoft.com/office/drawing/2014/main" id="{06269A88-FD72-469F-BB28-73A4832121DB}"/>
                </a:ext>
              </a:extLst>
            </p:cNvPr>
            <p:cNvGrpSpPr/>
            <p:nvPr/>
          </p:nvGrpSpPr>
          <p:grpSpPr>
            <a:xfrm>
              <a:off x="62865" y="818956"/>
              <a:ext cx="4202430" cy="2371783"/>
              <a:chOff x="537210" y="1363883"/>
              <a:chExt cx="4202430" cy="2371783"/>
            </a:xfrm>
          </p:grpSpPr>
          <p:sp>
            <p:nvSpPr>
              <p:cNvPr id="8" name="テキスト ボックス 7">
                <a:extLst>
                  <a:ext uri="{FF2B5EF4-FFF2-40B4-BE49-F238E27FC236}">
                    <a16:creationId xmlns:a16="http://schemas.microsoft.com/office/drawing/2014/main" id="{A2F06D4E-453C-4E0E-9329-752C792F0951}"/>
                  </a:ext>
                </a:extLst>
              </p:cNvPr>
              <p:cNvSpPr txBox="1"/>
              <p:nvPr/>
            </p:nvSpPr>
            <p:spPr>
              <a:xfrm>
                <a:off x="891540" y="1837711"/>
                <a:ext cx="3848100" cy="1897955"/>
              </a:xfrm>
              <a:prstGeom prst="rect">
                <a:avLst/>
              </a:prstGeom>
              <a:noFill/>
            </p:spPr>
            <p:txBody>
              <a:bodyPr wrap="square">
                <a:spAutoFit/>
              </a:bodyPr>
              <a:lstStyle/>
              <a:p>
                <a:pPr algn="just"/>
                <a:r>
                  <a:rPr lang="ja-JP" altLang="ja-JP" sz="1100" kern="100" dirty="0">
                    <a:latin typeface="+mn-ea"/>
                    <a:cs typeface="メイリオ" panose="020B0604030504040204" pitchFamily="50" charset="-128"/>
                  </a:rPr>
                  <a:t>被介護人が</a:t>
                </a:r>
                <a:r>
                  <a:rPr lang="ja-JP" altLang="ja-JP" sz="1100" b="1" u="sng" kern="100" dirty="0">
                    <a:latin typeface="+mn-ea"/>
                    <a:cs typeface="メイリオ" panose="020B0604030504040204" pitchFamily="50" charset="-128"/>
                  </a:rPr>
                  <a:t>介護を必要とする一の継続する状態</a:t>
                </a:r>
                <a:r>
                  <a:rPr lang="ja-JP" altLang="ja-JP" sz="1100" kern="100" dirty="0">
                    <a:latin typeface="+mn-ea"/>
                    <a:cs typeface="メイリオ" panose="020B0604030504040204" pitchFamily="50" charset="-128"/>
                  </a:rPr>
                  <a:t>ごとに</a:t>
                </a:r>
                <a:endParaRPr lang="en-US" altLang="ja-JP" sz="1100" kern="100" dirty="0">
                  <a:latin typeface="+mn-ea"/>
                  <a:cs typeface="メイリオ" panose="020B0604030504040204" pitchFamily="50" charset="-128"/>
                </a:endParaRPr>
              </a:p>
              <a:p>
                <a:pPr algn="just"/>
                <a:r>
                  <a:rPr lang="en-US" altLang="ja-JP" sz="1100" kern="100" dirty="0">
                    <a:latin typeface="+mn-ea"/>
                    <a:cs typeface="メイリオ" panose="020B0604030504040204" pitchFamily="50" charset="-128"/>
                  </a:rPr>
                  <a:t>180</a:t>
                </a:r>
                <a:r>
                  <a:rPr lang="ja-JP" altLang="ja-JP" sz="1100" kern="100" dirty="0">
                    <a:latin typeface="+mn-ea"/>
                    <a:cs typeface="メイリオ" panose="020B0604030504040204" pitchFamily="50" charset="-128"/>
                  </a:rPr>
                  <a:t>日を限度として付与します。</a:t>
                </a:r>
                <a:endParaRPr lang="en-US" altLang="ja-JP" sz="1100" kern="100" dirty="0">
                  <a:latin typeface="+mn-ea"/>
                  <a:cs typeface="メイリオ" panose="020B0604030504040204" pitchFamily="50" charset="-128"/>
                </a:endParaRPr>
              </a:p>
              <a:p>
                <a:pPr algn="just">
                  <a:lnSpc>
                    <a:spcPts val="2200"/>
                  </a:lnSpc>
                </a:pPr>
                <a:r>
                  <a:rPr lang="ja-JP" altLang="ja-JP" sz="1050" kern="100" dirty="0">
                    <a:latin typeface="+mn-ea"/>
                    <a:cs typeface="メイリオ" panose="020B0604030504040204" pitchFamily="50" charset="-128"/>
                  </a:rPr>
                  <a:t>※</a:t>
                </a:r>
                <a:r>
                  <a:rPr lang="ja-JP" altLang="ja-JP" sz="1050" b="1" u="sng" kern="100" dirty="0">
                    <a:latin typeface="+mn-ea"/>
                    <a:cs typeface="メイリオ" panose="020B0604030504040204" pitchFamily="50" charset="-128"/>
                  </a:rPr>
                  <a:t>介護を必要とする一の継続する状態</a:t>
                </a:r>
                <a:r>
                  <a:rPr lang="ja-JP" altLang="ja-JP" sz="1050" kern="100" dirty="0">
                    <a:latin typeface="+mn-ea"/>
                    <a:cs typeface="メイリオ" panose="020B0604030504040204" pitchFamily="50" charset="-128"/>
                  </a:rPr>
                  <a:t>とは？</a:t>
                </a:r>
                <a:endParaRPr lang="en-US" altLang="ja-JP" sz="1050" kern="100" dirty="0">
                  <a:latin typeface="+mn-ea"/>
                  <a:cs typeface="Times New Roman" panose="02020603050405020304" pitchFamily="18" charset="0"/>
                </a:endParaRPr>
              </a:p>
              <a:p>
                <a:pPr algn="just"/>
                <a:r>
                  <a:rPr lang="ja-JP" altLang="en-US" sz="1050" kern="100" dirty="0">
                    <a:latin typeface="+mn-ea"/>
                    <a:cs typeface="メイリオ" panose="020B0604030504040204" pitchFamily="50" charset="-128"/>
                  </a:rPr>
                  <a:t>・</a:t>
                </a:r>
                <a:r>
                  <a:rPr lang="ja-JP" altLang="ja-JP" sz="1050" kern="100" dirty="0">
                    <a:latin typeface="+mn-ea"/>
                    <a:cs typeface="メイリオ" panose="020B0604030504040204" pitchFamily="50" charset="-128"/>
                  </a:rPr>
                  <a:t>介護を必要とする状態が継続しているときに、新たな病気</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　</a:t>
                </a:r>
                <a:r>
                  <a:rPr lang="ja-JP" altLang="ja-JP" sz="1050" kern="100" dirty="0">
                    <a:latin typeface="+mn-ea"/>
                    <a:cs typeface="メイリオ" panose="020B0604030504040204" pitchFamily="50" charset="-128"/>
                  </a:rPr>
                  <a:t>を併発した場合は、同一の状態が継続していると取り扱</a:t>
                </a:r>
                <a:r>
                  <a:rPr lang="ja-JP" altLang="en-US" sz="1050" kern="100" dirty="0">
                    <a:latin typeface="+mn-ea"/>
                    <a:cs typeface="メイリオ" panose="020B0604030504040204" pitchFamily="50" charset="-128"/>
                  </a:rPr>
                  <a:t>い</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　ます。</a:t>
                </a:r>
                <a:endParaRPr lang="en-US" altLang="ja-JP" sz="1050" kern="100" dirty="0">
                  <a:latin typeface="+mn-ea"/>
                  <a:cs typeface="Times New Roman" panose="02020603050405020304" pitchFamily="18" charset="0"/>
                </a:endParaRPr>
              </a:p>
              <a:p>
                <a:pPr algn="just"/>
                <a:r>
                  <a:rPr lang="ja-JP" altLang="en-US" sz="1050" kern="100" dirty="0">
                    <a:latin typeface="+mn-ea"/>
                    <a:cs typeface="メイリオ" panose="020B0604030504040204" pitchFamily="50" charset="-128"/>
                  </a:rPr>
                  <a:t>・</a:t>
                </a:r>
                <a:r>
                  <a:rPr lang="ja-JP" altLang="ja-JP" sz="1050" kern="100" dirty="0">
                    <a:latin typeface="+mn-ea"/>
                    <a:cs typeface="メイリオ" panose="020B0604030504040204" pitchFamily="50" charset="-128"/>
                  </a:rPr>
                  <a:t>被介護人の症状が治ゆした場合や軽快等介護を必要とする</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　</a:t>
                </a:r>
                <a:r>
                  <a:rPr lang="ja-JP" altLang="ja-JP" sz="1050" kern="100" dirty="0">
                    <a:latin typeface="+mn-ea"/>
                    <a:cs typeface="メイリオ" panose="020B0604030504040204" pitchFamily="50" charset="-128"/>
                  </a:rPr>
                  <a:t>状態が終息した場合に一旦職務に復帰した後、同一人につ</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　</a:t>
                </a:r>
                <a:r>
                  <a:rPr lang="ja-JP" altLang="ja-JP" sz="1050" kern="100" dirty="0">
                    <a:latin typeface="+mn-ea"/>
                    <a:cs typeface="メイリオ" panose="020B0604030504040204" pitchFamily="50" charset="-128"/>
                  </a:rPr>
                  <a:t>いて</a:t>
                </a:r>
                <a:r>
                  <a:rPr lang="ja-JP" altLang="ja-JP" sz="1050" dirty="0">
                    <a:latin typeface="+mn-ea"/>
                    <a:cs typeface="メイリオ" panose="020B0604030504040204" pitchFamily="50" charset="-128"/>
                  </a:rPr>
                  <a:t>また別の負傷、疾病等が発症したときは、同一の状態</a:t>
                </a:r>
                <a:endParaRPr lang="en-US" altLang="ja-JP" sz="1050" dirty="0">
                  <a:latin typeface="+mn-ea"/>
                  <a:cs typeface="メイリオ" panose="020B0604030504040204" pitchFamily="50" charset="-128"/>
                </a:endParaRPr>
              </a:p>
              <a:p>
                <a:pPr algn="just"/>
                <a:r>
                  <a:rPr lang="ja-JP" altLang="en-US" sz="1050" dirty="0">
                    <a:latin typeface="+mn-ea"/>
                    <a:cs typeface="メイリオ" panose="020B0604030504040204" pitchFamily="50" charset="-128"/>
                  </a:rPr>
                  <a:t>　</a:t>
                </a:r>
                <a:r>
                  <a:rPr lang="ja-JP" altLang="ja-JP" sz="1050" dirty="0">
                    <a:latin typeface="+mn-ea"/>
                    <a:cs typeface="メイリオ" panose="020B0604030504040204" pitchFamily="50" charset="-128"/>
                  </a:rPr>
                  <a:t>が継続しているとは取り扱</a:t>
                </a:r>
                <a:r>
                  <a:rPr lang="ja-JP" altLang="en-US" sz="1050" dirty="0">
                    <a:latin typeface="+mn-ea"/>
                    <a:cs typeface="メイリオ" panose="020B0604030504040204" pitchFamily="50" charset="-128"/>
                  </a:rPr>
                  <a:t>いません。</a:t>
                </a:r>
                <a:endParaRPr lang="en-US" altLang="ja-JP" sz="1050" dirty="0">
                  <a:latin typeface="+mn-ea"/>
                  <a:cs typeface="メイリオ" panose="020B0604030504040204" pitchFamily="50" charset="-128"/>
                </a:endParaRPr>
              </a:p>
            </p:txBody>
          </p:sp>
          <p:sp>
            <p:nvSpPr>
              <p:cNvPr id="9" name="テキスト ボックス 8">
                <a:extLst>
                  <a:ext uri="{FF2B5EF4-FFF2-40B4-BE49-F238E27FC236}">
                    <a16:creationId xmlns:a16="http://schemas.microsoft.com/office/drawing/2014/main" id="{021E566A-AC41-4B5F-8A85-E6DA13AE0581}"/>
                  </a:ext>
                </a:extLst>
              </p:cNvPr>
              <p:cNvSpPr txBox="1"/>
              <p:nvPr/>
            </p:nvSpPr>
            <p:spPr>
              <a:xfrm>
                <a:off x="537210" y="1363883"/>
                <a:ext cx="2297430" cy="523220"/>
              </a:xfrm>
              <a:prstGeom prst="rect">
                <a:avLst/>
              </a:prstGeom>
              <a:noFill/>
            </p:spPr>
            <p:txBody>
              <a:bodyPr wrap="square">
                <a:spAutoFit/>
              </a:bodyPr>
              <a:lstStyle/>
              <a:p>
                <a:r>
                  <a:rPr lang="ja-JP" altLang="en-US" sz="2800" b="1" dirty="0">
                    <a:solidFill>
                      <a:schemeClr val="accent5">
                        <a:lumMod val="50000"/>
                      </a:schemeClr>
                    </a:solidFill>
                    <a:effectLst/>
                    <a:latin typeface="+mn-ea"/>
                    <a:cs typeface="メイリオ" panose="020B0604030504040204" pitchFamily="50" charset="-128"/>
                  </a:rPr>
                  <a:t>１</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ja-JP" sz="1800" b="1" dirty="0">
                    <a:solidFill>
                      <a:schemeClr val="accent5">
                        <a:lumMod val="50000"/>
                      </a:schemeClr>
                    </a:solidFill>
                    <a:effectLst/>
                    <a:latin typeface="+mn-ea"/>
                    <a:cs typeface="メイリオ" panose="020B0604030504040204" pitchFamily="50" charset="-128"/>
                  </a:rPr>
                  <a:t>休暇の期間</a:t>
                </a:r>
                <a:endParaRPr lang="en-US" altLang="ja-JP" sz="1800" b="1" dirty="0">
                  <a:solidFill>
                    <a:schemeClr val="accent5">
                      <a:lumMod val="50000"/>
                    </a:schemeClr>
                  </a:solidFill>
                  <a:effectLst/>
                  <a:latin typeface="+mn-ea"/>
                  <a:cs typeface="メイリオ" panose="020B0604030504040204" pitchFamily="50" charset="-128"/>
                </a:endParaRPr>
              </a:p>
            </p:txBody>
          </p:sp>
        </p:grpSp>
        <p:sp>
          <p:nvSpPr>
            <p:cNvPr id="32" name="矢印: 五方向 31">
              <a:extLst>
                <a:ext uri="{FF2B5EF4-FFF2-40B4-BE49-F238E27FC236}">
                  <a16:creationId xmlns:a16="http://schemas.microsoft.com/office/drawing/2014/main" id="{FAE1BA14-15C3-4EEB-B083-B6077B6BA9D8}"/>
                </a:ext>
              </a:extLst>
            </p:cNvPr>
            <p:cNvSpPr/>
            <p:nvPr/>
          </p:nvSpPr>
          <p:spPr>
            <a:xfrm>
              <a:off x="210069" y="1161672"/>
              <a:ext cx="1728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8" name="グループ化 37">
            <a:extLst>
              <a:ext uri="{FF2B5EF4-FFF2-40B4-BE49-F238E27FC236}">
                <a16:creationId xmlns:a16="http://schemas.microsoft.com/office/drawing/2014/main" id="{4E7A8AA4-80D8-483E-9097-25ED6F615C7E}"/>
              </a:ext>
            </a:extLst>
          </p:cNvPr>
          <p:cNvGrpSpPr/>
          <p:nvPr/>
        </p:nvGrpSpPr>
        <p:grpSpPr>
          <a:xfrm>
            <a:off x="118046" y="5534736"/>
            <a:ext cx="4202430" cy="1235386"/>
            <a:chOff x="60960" y="5319149"/>
            <a:chExt cx="4202430" cy="1235386"/>
          </a:xfrm>
        </p:grpSpPr>
        <p:grpSp>
          <p:nvGrpSpPr>
            <p:cNvPr id="24" name="グループ化 23">
              <a:extLst>
                <a:ext uri="{FF2B5EF4-FFF2-40B4-BE49-F238E27FC236}">
                  <a16:creationId xmlns:a16="http://schemas.microsoft.com/office/drawing/2014/main" id="{BF5722C8-C389-4B98-A9F0-BA3F0F5144A6}"/>
                </a:ext>
              </a:extLst>
            </p:cNvPr>
            <p:cNvGrpSpPr/>
            <p:nvPr/>
          </p:nvGrpSpPr>
          <p:grpSpPr>
            <a:xfrm>
              <a:off x="60960" y="5319149"/>
              <a:ext cx="4202430" cy="1235386"/>
              <a:chOff x="537210" y="1363883"/>
              <a:chExt cx="4202430" cy="1235386"/>
            </a:xfrm>
          </p:grpSpPr>
          <p:sp>
            <p:nvSpPr>
              <p:cNvPr id="25" name="テキスト ボックス 24">
                <a:extLst>
                  <a:ext uri="{FF2B5EF4-FFF2-40B4-BE49-F238E27FC236}">
                    <a16:creationId xmlns:a16="http://schemas.microsoft.com/office/drawing/2014/main" id="{BEE46F00-5F85-4B53-A4CC-0F1903C6DC68}"/>
                  </a:ext>
                </a:extLst>
              </p:cNvPr>
              <p:cNvSpPr txBox="1"/>
              <p:nvPr/>
            </p:nvSpPr>
            <p:spPr>
              <a:xfrm>
                <a:off x="891540" y="1829828"/>
                <a:ext cx="3848100" cy="769441"/>
              </a:xfrm>
              <a:prstGeom prst="rect">
                <a:avLst/>
              </a:prstGeom>
              <a:noFill/>
            </p:spPr>
            <p:txBody>
              <a:bodyPr wrap="square">
                <a:spAutoFit/>
              </a:bodyPr>
              <a:lstStyle/>
              <a:p>
                <a:pPr algn="just"/>
                <a:r>
                  <a:rPr lang="ja-JP" altLang="en-US" sz="1100" kern="100" dirty="0">
                    <a:latin typeface="+mn-ea"/>
                    <a:cs typeface="メイリオ" panose="020B0604030504040204" pitchFamily="50" charset="-128"/>
                  </a:rPr>
                  <a:t>介護休暇を与えられて勤務しなかった期間（時間単位の場合は時間数を日数に換算）から、週休日、休日等を除いた日が</a:t>
                </a:r>
                <a:r>
                  <a:rPr lang="en-US" altLang="ja-JP" sz="1100" kern="100" dirty="0">
                    <a:latin typeface="+mn-ea"/>
                    <a:cs typeface="メイリオ" panose="020B0604030504040204" pitchFamily="50" charset="-128"/>
                  </a:rPr>
                  <a:t>30</a:t>
                </a:r>
                <a:r>
                  <a:rPr lang="ja-JP" altLang="en-US" sz="1100" kern="100" dirty="0">
                    <a:latin typeface="+mn-ea"/>
                    <a:cs typeface="メイリオ" panose="020B0604030504040204" pitchFamily="50" charset="-128"/>
                  </a:rPr>
                  <a:t>日を超える場合には、その勤務しなかった全期間を勤勉手当に係る勤務期間から除算します。</a:t>
                </a:r>
              </a:p>
            </p:txBody>
          </p:sp>
          <p:sp>
            <p:nvSpPr>
              <p:cNvPr id="26" name="テキスト ボックス 25">
                <a:extLst>
                  <a:ext uri="{FF2B5EF4-FFF2-40B4-BE49-F238E27FC236}">
                    <a16:creationId xmlns:a16="http://schemas.microsoft.com/office/drawing/2014/main" id="{6F2B6AED-3E80-4542-80CE-98E72FCB69FD}"/>
                  </a:ext>
                </a:extLst>
              </p:cNvPr>
              <p:cNvSpPr txBox="1"/>
              <p:nvPr/>
            </p:nvSpPr>
            <p:spPr>
              <a:xfrm>
                <a:off x="537210" y="1363883"/>
                <a:ext cx="2297430" cy="523220"/>
              </a:xfrm>
              <a:prstGeom prst="rect">
                <a:avLst/>
              </a:prstGeom>
              <a:noFill/>
            </p:spPr>
            <p:txBody>
              <a:bodyPr wrap="square">
                <a:spAutoFit/>
              </a:bodyPr>
              <a:lstStyle/>
              <a:p>
                <a:r>
                  <a:rPr lang="ja-JP" altLang="en-US" sz="2800" b="1" dirty="0">
                    <a:solidFill>
                      <a:schemeClr val="accent5">
                        <a:lumMod val="50000"/>
                      </a:schemeClr>
                    </a:solidFill>
                    <a:latin typeface="+mn-ea"/>
                    <a:cs typeface="メイリオ" panose="020B0604030504040204" pitchFamily="50" charset="-128"/>
                  </a:rPr>
                  <a:t>５</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勤勉手当</a:t>
                </a:r>
                <a:endParaRPr lang="en-US" altLang="ja-JP" b="1" dirty="0">
                  <a:solidFill>
                    <a:schemeClr val="accent5">
                      <a:lumMod val="50000"/>
                    </a:schemeClr>
                  </a:solidFill>
                  <a:effectLst/>
                  <a:latin typeface="+mn-ea"/>
                  <a:cs typeface="メイリオ" panose="020B0604030504040204" pitchFamily="50" charset="-128"/>
                </a:endParaRPr>
              </a:p>
            </p:txBody>
          </p:sp>
        </p:grpSp>
        <p:sp>
          <p:nvSpPr>
            <p:cNvPr id="33" name="矢印: 五方向 32">
              <a:extLst>
                <a:ext uri="{FF2B5EF4-FFF2-40B4-BE49-F238E27FC236}">
                  <a16:creationId xmlns:a16="http://schemas.microsoft.com/office/drawing/2014/main" id="{50CC2C80-DD04-4F85-B773-7BECEB4AE9A6}"/>
                </a:ext>
              </a:extLst>
            </p:cNvPr>
            <p:cNvSpPr/>
            <p:nvPr/>
          </p:nvSpPr>
          <p:spPr>
            <a:xfrm>
              <a:off x="182166" y="5661043"/>
              <a:ext cx="1548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a:extLst>
              <a:ext uri="{FF2B5EF4-FFF2-40B4-BE49-F238E27FC236}">
                <a16:creationId xmlns:a16="http://schemas.microsoft.com/office/drawing/2014/main" id="{3B2722B9-3FE1-40E4-BF6D-BA19DA2CD47D}"/>
              </a:ext>
            </a:extLst>
          </p:cNvPr>
          <p:cNvGrpSpPr/>
          <p:nvPr/>
        </p:nvGrpSpPr>
        <p:grpSpPr>
          <a:xfrm>
            <a:off x="123761" y="3039763"/>
            <a:ext cx="4196715" cy="1931542"/>
            <a:chOff x="68580" y="3176923"/>
            <a:chExt cx="4196715" cy="1931542"/>
          </a:xfrm>
        </p:grpSpPr>
        <p:grpSp>
          <p:nvGrpSpPr>
            <p:cNvPr id="18" name="グループ化 17">
              <a:extLst>
                <a:ext uri="{FF2B5EF4-FFF2-40B4-BE49-F238E27FC236}">
                  <a16:creationId xmlns:a16="http://schemas.microsoft.com/office/drawing/2014/main" id="{53E3A6B5-43F7-42BB-9120-EDE9228A2561}"/>
                </a:ext>
              </a:extLst>
            </p:cNvPr>
            <p:cNvGrpSpPr/>
            <p:nvPr/>
          </p:nvGrpSpPr>
          <p:grpSpPr>
            <a:xfrm>
              <a:off x="68580" y="3176923"/>
              <a:ext cx="4196715" cy="1931542"/>
              <a:chOff x="537210" y="1363883"/>
              <a:chExt cx="4196715" cy="1931542"/>
            </a:xfrm>
          </p:grpSpPr>
          <p:sp>
            <p:nvSpPr>
              <p:cNvPr id="19" name="テキスト ボックス 18">
                <a:extLst>
                  <a:ext uri="{FF2B5EF4-FFF2-40B4-BE49-F238E27FC236}">
                    <a16:creationId xmlns:a16="http://schemas.microsoft.com/office/drawing/2014/main" id="{5D1CC963-F72A-4F5B-A41E-412EE3483A5F}"/>
                  </a:ext>
                </a:extLst>
              </p:cNvPr>
              <p:cNvSpPr txBox="1"/>
              <p:nvPr/>
            </p:nvSpPr>
            <p:spPr>
              <a:xfrm>
                <a:off x="891539" y="1821945"/>
                <a:ext cx="3842386" cy="1473480"/>
              </a:xfrm>
              <a:prstGeom prst="rect">
                <a:avLst/>
              </a:prstGeom>
              <a:noFill/>
            </p:spPr>
            <p:txBody>
              <a:bodyPr wrap="square">
                <a:spAutoFit/>
              </a:bodyPr>
              <a:lstStyle/>
              <a:p>
                <a:pPr algn="just"/>
                <a:r>
                  <a:rPr lang="ja-JP" altLang="en-US" sz="1100" b="1" u="sng" kern="100" dirty="0">
                    <a:latin typeface="+mn-ea"/>
                    <a:cs typeface="メイリオ" panose="020B0604030504040204" pitchFamily="50" charset="-128"/>
                  </a:rPr>
                  <a:t>１日又は時間で取得できます。</a:t>
                </a:r>
                <a:endParaRPr lang="en-US" altLang="ja-JP" sz="1100" b="1" u="sng" kern="100" dirty="0">
                  <a:latin typeface="+mn-ea"/>
                  <a:cs typeface="メイリオ" panose="020B0604030504040204" pitchFamily="50" charset="-128"/>
                </a:endParaRPr>
              </a:p>
              <a:p>
                <a:pPr algn="just">
                  <a:lnSpc>
                    <a:spcPct val="150000"/>
                  </a:lnSpc>
                </a:pPr>
                <a:r>
                  <a:rPr lang="ja-JP" altLang="en-US" sz="1050" kern="100" dirty="0">
                    <a:latin typeface="+mn-ea"/>
                    <a:cs typeface="メイリオ" panose="020B0604030504040204" pitchFamily="50" charset="-128"/>
                  </a:rPr>
                  <a:t>＜取得にあたっての留意点＞</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・時間単位の場合は、１日を通じ４時間を超えない範囲内の　　</a:t>
                </a:r>
              </a:p>
              <a:p>
                <a:pPr algn="just"/>
                <a:r>
                  <a:rPr lang="ja-JP" altLang="en-US" sz="1050" kern="100" dirty="0">
                    <a:latin typeface="+mn-ea"/>
                    <a:cs typeface="メイリオ" panose="020B0604030504040204" pitchFamily="50" charset="-128"/>
                  </a:rPr>
                  <a:t>　時間とする。</a:t>
                </a:r>
              </a:p>
              <a:p>
                <a:pPr algn="just"/>
                <a:r>
                  <a:rPr lang="ja-JP" altLang="en-US" sz="1050" kern="100" dirty="0">
                    <a:latin typeface="+mn-ea"/>
                    <a:cs typeface="メイリオ" panose="020B0604030504040204" pitchFamily="50" charset="-128"/>
                  </a:rPr>
                  <a:t>・１回の申請に係る期間内では、原則として同一時間帯とな</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　ります。</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・時間単位の介護休暇については、時間年休との併用は可能</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　であり、１日勤務しないことも可能です。</a:t>
                </a:r>
                <a:endParaRPr lang="ja-JP" altLang="en-US" sz="1050" strike="sngStrike" kern="100" dirty="0">
                  <a:latin typeface="+mn-ea"/>
                  <a:cs typeface="メイリオ" panose="020B0604030504040204" pitchFamily="50" charset="-128"/>
                </a:endParaRPr>
              </a:p>
            </p:txBody>
          </p:sp>
          <p:sp>
            <p:nvSpPr>
              <p:cNvPr id="20" name="テキスト ボックス 19">
                <a:extLst>
                  <a:ext uri="{FF2B5EF4-FFF2-40B4-BE49-F238E27FC236}">
                    <a16:creationId xmlns:a16="http://schemas.microsoft.com/office/drawing/2014/main" id="{3E18D60B-5A84-4988-A0AA-29DB4C8CBF76}"/>
                  </a:ext>
                </a:extLst>
              </p:cNvPr>
              <p:cNvSpPr txBox="1"/>
              <p:nvPr/>
            </p:nvSpPr>
            <p:spPr>
              <a:xfrm>
                <a:off x="537210" y="1363883"/>
                <a:ext cx="2297430" cy="523220"/>
              </a:xfrm>
              <a:prstGeom prst="rect">
                <a:avLst/>
              </a:prstGeom>
              <a:noFill/>
            </p:spPr>
            <p:txBody>
              <a:bodyPr wrap="square">
                <a:spAutoFit/>
              </a:bodyPr>
              <a:lstStyle/>
              <a:p>
                <a:r>
                  <a:rPr lang="ja-JP" altLang="en-US" sz="2800" b="1" dirty="0">
                    <a:solidFill>
                      <a:schemeClr val="accent5">
                        <a:lumMod val="50000"/>
                      </a:schemeClr>
                    </a:solidFill>
                    <a:latin typeface="+mn-ea"/>
                    <a:cs typeface="メイリオ" panose="020B0604030504040204" pitchFamily="50" charset="-128"/>
                  </a:rPr>
                  <a:t>３</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取得単位等</a:t>
                </a:r>
                <a:endParaRPr lang="en-US" altLang="ja-JP" sz="1800" b="1" dirty="0">
                  <a:solidFill>
                    <a:schemeClr val="accent5">
                      <a:lumMod val="50000"/>
                    </a:schemeClr>
                  </a:solidFill>
                  <a:effectLst/>
                  <a:latin typeface="+mn-ea"/>
                  <a:cs typeface="メイリオ" panose="020B0604030504040204" pitchFamily="50" charset="-128"/>
                </a:endParaRPr>
              </a:p>
            </p:txBody>
          </p:sp>
        </p:grpSp>
        <p:sp>
          <p:nvSpPr>
            <p:cNvPr id="34" name="矢印: 五方向 33">
              <a:extLst>
                <a:ext uri="{FF2B5EF4-FFF2-40B4-BE49-F238E27FC236}">
                  <a16:creationId xmlns:a16="http://schemas.microsoft.com/office/drawing/2014/main" id="{A49399FA-E4C5-4FB2-BBA6-E7D26460F522}"/>
                </a:ext>
              </a:extLst>
            </p:cNvPr>
            <p:cNvSpPr/>
            <p:nvPr/>
          </p:nvSpPr>
          <p:spPr>
            <a:xfrm>
              <a:off x="229811" y="3511204"/>
              <a:ext cx="1728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 name="グループ化 41">
            <a:extLst>
              <a:ext uri="{FF2B5EF4-FFF2-40B4-BE49-F238E27FC236}">
                <a16:creationId xmlns:a16="http://schemas.microsoft.com/office/drawing/2014/main" id="{42769DEE-969A-416B-935A-008104CF19E3}"/>
              </a:ext>
            </a:extLst>
          </p:cNvPr>
          <p:cNvGrpSpPr/>
          <p:nvPr/>
        </p:nvGrpSpPr>
        <p:grpSpPr>
          <a:xfrm>
            <a:off x="0" y="6723996"/>
            <a:ext cx="9144000" cy="65686"/>
            <a:chOff x="0" y="6723996"/>
            <a:chExt cx="9144000" cy="65686"/>
          </a:xfrm>
        </p:grpSpPr>
        <p:cxnSp>
          <p:nvCxnSpPr>
            <p:cNvPr id="43" name="直線コネクタ 42">
              <a:extLst>
                <a:ext uri="{FF2B5EF4-FFF2-40B4-BE49-F238E27FC236}">
                  <a16:creationId xmlns:a16="http://schemas.microsoft.com/office/drawing/2014/main" id="{8ECC6614-536D-4F52-8FEF-1D609F8C9A00}"/>
                </a:ext>
              </a:extLst>
            </p:cNvPr>
            <p:cNvCxnSpPr/>
            <p:nvPr/>
          </p:nvCxnSpPr>
          <p:spPr>
            <a:xfrm>
              <a:off x="0" y="6723996"/>
              <a:ext cx="914400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DC776509-2D0A-401E-A6EB-9CFBBCED1F71}"/>
                </a:ext>
              </a:extLst>
            </p:cNvPr>
            <p:cNvCxnSpPr/>
            <p:nvPr/>
          </p:nvCxnSpPr>
          <p:spPr>
            <a:xfrm>
              <a:off x="0" y="6789682"/>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45" name="楕円 44">
            <a:extLst>
              <a:ext uri="{FF2B5EF4-FFF2-40B4-BE49-F238E27FC236}">
                <a16:creationId xmlns:a16="http://schemas.microsoft.com/office/drawing/2014/main" id="{96A9B078-1284-4936-A5BC-5D9AE1AFF573}"/>
              </a:ext>
            </a:extLst>
          </p:cNvPr>
          <p:cNvSpPr/>
          <p:nvPr/>
        </p:nvSpPr>
        <p:spPr>
          <a:xfrm>
            <a:off x="8553570" y="6262311"/>
            <a:ext cx="396000" cy="396000"/>
          </a:xfrm>
          <a:prstGeom prst="ellipse">
            <a:avLst/>
          </a:prstGeom>
          <a:solidFill>
            <a:schemeClr val="accent5">
              <a:lumMod val="20000"/>
              <a:lumOff val="80000"/>
            </a:schemeClr>
          </a:solidFill>
          <a:ln>
            <a:solidFill>
              <a:schemeClr val="accent1">
                <a:lumMod val="40000"/>
                <a:lumOff val="6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200" dirty="0"/>
              <a:t>２</a:t>
            </a:r>
            <a:endParaRPr kumimoji="1" lang="en-US" altLang="ja-JP" sz="1200" dirty="0"/>
          </a:p>
        </p:txBody>
      </p:sp>
      <p:pic>
        <p:nvPicPr>
          <p:cNvPr id="6" name="グラフィックス 5" descr="チェックリスト 単色塗りつぶし">
            <a:extLst>
              <a:ext uri="{FF2B5EF4-FFF2-40B4-BE49-F238E27FC236}">
                <a16:creationId xmlns:a16="http://schemas.microsoft.com/office/drawing/2014/main" id="{2FBAF5CF-DB02-4728-B15D-4280140C142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931" y="-34003"/>
            <a:ext cx="561277" cy="561277"/>
          </a:xfrm>
          <a:prstGeom prst="rect">
            <a:avLst/>
          </a:prstGeom>
        </p:spPr>
      </p:pic>
      <p:cxnSp>
        <p:nvCxnSpPr>
          <p:cNvPr id="41" name="直線コネクタ 40">
            <a:extLst>
              <a:ext uri="{FF2B5EF4-FFF2-40B4-BE49-F238E27FC236}">
                <a16:creationId xmlns:a16="http://schemas.microsoft.com/office/drawing/2014/main" id="{02C7CDFB-49A1-49D4-9ABB-F8438FBAFB15}"/>
              </a:ext>
            </a:extLst>
          </p:cNvPr>
          <p:cNvCxnSpPr/>
          <p:nvPr/>
        </p:nvCxnSpPr>
        <p:spPr>
          <a:xfrm>
            <a:off x="0" y="570773"/>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46" name="グループ化 45">
            <a:extLst>
              <a:ext uri="{FF2B5EF4-FFF2-40B4-BE49-F238E27FC236}">
                <a16:creationId xmlns:a16="http://schemas.microsoft.com/office/drawing/2014/main" id="{60EADF7C-E929-4B25-AFD4-55D5FFE68902}"/>
              </a:ext>
            </a:extLst>
          </p:cNvPr>
          <p:cNvGrpSpPr/>
          <p:nvPr/>
        </p:nvGrpSpPr>
        <p:grpSpPr>
          <a:xfrm>
            <a:off x="4644390" y="3059249"/>
            <a:ext cx="3969258" cy="1896729"/>
            <a:chOff x="4644390" y="3149792"/>
            <a:chExt cx="3969258" cy="1896729"/>
          </a:xfrm>
        </p:grpSpPr>
        <p:grpSp>
          <p:nvGrpSpPr>
            <p:cNvPr id="47" name="グループ化 46">
              <a:extLst>
                <a:ext uri="{FF2B5EF4-FFF2-40B4-BE49-F238E27FC236}">
                  <a16:creationId xmlns:a16="http://schemas.microsoft.com/office/drawing/2014/main" id="{43C891F0-5FF1-4BA6-BC4B-73A582CA429F}"/>
                </a:ext>
              </a:extLst>
            </p:cNvPr>
            <p:cNvGrpSpPr/>
            <p:nvPr/>
          </p:nvGrpSpPr>
          <p:grpSpPr>
            <a:xfrm>
              <a:off x="4644390" y="3149792"/>
              <a:ext cx="3969258" cy="1896729"/>
              <a:chOff x="537210" y="1363883"/>
              <a:chExt cx="3969258" cy="1896729"/>
            </a:xfrm>
          </p:grpSpPr>
          <p:sp>
            <p:nvSpPr>
              <p:cNvPr id="49" name="テキスト ボックス 48">
                <a:extLst>
                  <a:ext uri="{FF2B5EF4-FFF2-40B4-BE49-F238E27FC236}">
                    <a16:creationId xmlns:a16="http://schemas.microsoft.com/office/drawing/2014/main" id="{959AA0CA-413A-40FF-8951-F18361319B75}"/>
                  </a:ext>
                </a:extLst>
              </p:cNvPr>
              <p:cNvSpPr txBox="1"/>
              <p:nvPr/>
            </p:nvSpPr>
            <p:spPr>
              <a:xfrm>
                <a:off x="794004" y="1814062"/>
                <a:ext cx="3712464" cy="1446550"/>
              </a:xfrm>
              <a:prstGeom prst="rect">
                <a:avLst/>
              </a:prstGeom>
              <a:noFill/>
            </p:spPr>
            <p:txBody>
              <a:bodyPr wrap="square">
                <a:spAutoFit/>
              </a:bodyPr>
              <a:lstStyle/>
              <a:p>
                <a:pPr algn="just"/>
                <a:r>
                  <a:rPr lang="ja-JP" altLang="en-US" sz="1100" kern="100" dirty="0">
                    <a:latin typeface="+mn-ea"/>
                    <a:cs typeface="メイリオ" panose="020B0604030504040204" pitchFamily="50" charset="-128"/>
                  </a:rPr>
                  <a:t>・勤務しない時間１時間について、勤務１時間当たり　</a:t>
                </a:r>
                <a:endParaRPr lang="en-US" altLang="ja-JP" sz="1100" kern="100" dirty="0">
                  <a:latin typeface="+mn-ea"/>
                  <a:cs typeface="メイリオ" panose="020B0604030504040204" pitchFamily="50" charset="-128"/>
                </a:endParaRPr>
              </a:p>
              <a:p>
                <a:pPr algn="just"/>
                <a:r>
                  <a:rPr lang="ja-JP" altLang="en-US" sz="1100" kern="100" dirty="0">
                    <a:latin typeface="+mn-ea"/>
                    <a:cs typeface="メイリオ" panose="020B0604030504040204" pitchFamily="50" charset="-128"/>
                  </a:rPr>
                  <a:t>　の給与額（職員の給与に関する条例第</a:t>
                </a:r>
                <a:r>
                  <a:rPr lang="en-US" altLang="ja-JP" sz="1100" kern="100" dirty="0">
                    <a:latin typeface="+mn-ea"/>
                    <a:cs typeface="メイリオ" panose="020B0604030504040204" pitchFamily="50" charset="-128"/>
                  </a:rPr>
                  <a:t>27</a:t>
                </a:r>
                <a:r>
                  <a:rPr lang="ja-JP" altLang="en-US" sz="1100" kern="100" dirty="0">
                    <a:latin typeface="+mn-ea"/>
                    <a:cs typeface="メイリオ" panose="020B0604030504040204" pitchFamily="50" charset="-128"/>
                  </a:rPr>
                  <a:t>条に規定する</a:t>
                </a:r>
                <a:endParaRPr lang="en-US" altLang="ja-JP" sz="1100" kern="100" dirty="0">
                  <a:latin typeface="+mn-ea"/>
                  <a:cs typeface="メイリオ" panose="020B0604030504040204" pitchFamily="50" charset="-128"/>
                </a:endParaRPr>
              </a:p>
              <a:p>
                <a:pPr algn="just"/>
                <a:r>
                  <a:rPr lang="ja-JP" altLang="en-US" sz="1100" kern="100" dirty="0">
                    <a:latin typeface="+mn-ea"/>
                    <a:cs typeface="メイリオ" panose="020B0604030504040204" pitchFamily="50" charset="-128"/>
                  </a:rPr>
                  <a:t>　額）が減額されます。</a:t>
                </a:r>
                <a:endParaRPr lang="en-US" altLang="ja-JP" sz="1100" kern="100" dirty="0">
                  <a:latin typeface="+mn-ea"/>
                  <a:cs typeface="メイリオ" panose="020B0604030504040204" pitchFamily="50" charset="-128"/>
                </a:endParaRPr>
              </a:p>
              <a:p>
                <a:pPr algn="just"/>
                <a:r>
                  <a:rPr lang="ja-JP" altLang="en-US" sz="1100" kern="100" dirty="0">
                    <a:latin typeface="+mn-ea"/>
                    <a:cs typeface="メイリオ" panose="020B0604030504040204" pitchFamily="50" charset="-128"/>
                  </a:rPr>
                  <a:t>・ただし、介護休暇をした場合は、共済組合から介護休</a:t>
                </a:r>
                <a:endParaRPr lang="en-US" altLang="ja-JP" sz="1100" kern="100" dirty="0">
                  <a:latin typeface="+mn-ea"/>
                  <a:cs typeface="メイリオ" panose="020B0604030504040204" pitchFamily="50" charset="-128"/>
                </a:endParaRPr>
              </a:p>
              <a:p>
                <a:pPr algn="just"/>
                <a:r>
                  <a:rPr lang="ja-JP" altLang="en-US" sz="1100" kern="100" dirty="0">
                    <a:latin typeface="+mn-ea"/>
                    <a:cs typeface="メイリオ" panose="020B0604030504040204" pitchFamily="50" charset="-128"/>
                  </a:rPr>
                  <a:t>　業手当金（非課税）が支給されます。</a:t>
                </a:r>
                <a:endParaRPr lang="en-US" altLang="ja-JP" sz="1100" kern="100" dirty="0">
                  <a:latin typeface="+mn-ea"/>
                  <a:cs typeface="メイリオ" panose="020B0604030504040204" pitchFamily="50" charset="-128"/>
                </a:endParaRPr>
              </a:p>
              <a:p>
                <a:pPr algn="just"/>
                <a:r>
                  <a:rPr lang="ja-JP" altLang="en-US" sz="1100" kern="100" dirty="0">
                    <a:latin typeface="+mn-ea"/>
                    <a:cs typeface="メイリオ" panose="020B0604030504040204" pitchFamily="50" charset="-128"/>
                  </a:rPr>
                  <a:t>・なお、時間単位による介護休暇の場合は、支給されま　</a:t>
                </a:r>
                <a:endParaRPr lang="en-US" altLang="ja-JP" sz="1100" kern="100" dirty="0">
                  <a:latin typeface="+mn-ea"/>
                  <a:cs typeface="メイリオ" panose="020B0604030504040204" pitchFamily="50" charset="-128"/>
                </a:endParaRPr>
              </a:p>
              <a:p>
                <a:pPr algn="just"/>
                <a:r>
                  <a:rPr lang="ja-JP" altLang="en-US" sz="1100" kern="100" dirty="0">
                    <a:latin typeface="+mn-ea"/>
                    <a:cs typeface="メイリオ" panose="020B0604030504040204" pitchFamily="50" charset="-128"/>
                  </a:rPr>
                  <a:t>　せん。</a:t>
                </a:r>
              </a:p>
              <a:p>
                <a:pPr algn="just"/>
                <a:r>
                  <a:rPr lang="ja-JP" altLang="en-US" sz="1100" kern="100" dirty="0">
                    <a:latin typeface="+mn-ea"/>
                    <a:cs typeface="メイリオ" panose="020B0604030504040204" pitchFamily="50" charset="-128"/>
                  </a:rPr>
                  <a:t>・昇給には影響しません。</a:t>
                </a:r>
                <a:endParaRPr lang="en-US" altLang="ja-JP" sz="1100" kern="100" dirty="0">
                  <a:latin typeface="+mn-ea"/>
                  <a:cs typeface="メイリオ" panose="020B0604030504040204" pitchFamily="50" charset="-128"/>
                </a:endParaRPr>
              </a:p>
            </p:txBody>
          </p:sp>
          <p:sp>
            <p:nvSpPr>
              <p:cNvPr id="50" name="テキスト ボックス 49">
                <a:extLst>
                  <a:ext uri="{FF2B5EF4-FFF2-40B4-BE49-F238E27FC236}">
                    <a16:creationId xmlns:a16="http://schemas.microsoft.com/office/drawing/2014/main" id="{27038902-24CF-4AAE-93D4-136BE546A607}"/>
                  </a:ext>
                </a:extLst>
              </p:cNvPr>
              <p:cNvSpPr txBox="1"/>
              <p:nvPr/>
            </p:nvSpPr>
            <p:spPr>
              <a:xfrm>
                <a:off x="537210" y="1363883"/>
                <a:ext cx="2297430" cy="523220"/>
              </a:xfrm>
              <a:prstGeom prst="rect">
                <a:avLst/>
              </a:prstGeom>
              <a:noFill/>
            </p:spPr>
            <p:txBody>
              <a:bodyPr wrap="square">
                <a:spAutoFit/>
              </a:bodyPr>
              <a:lstStyle/>
              <a:p>
                <a:r>
                  <a:rPr lang="ja-JP" altLang="en-US" sz="2800" b="1" dirty="0">
                    <a:solidFill>
                      <a:schemeClr val="accent5">
                        <a:lumMod val="50000"/>
                      </a:schemeClr>
                    </a:solidFill>
                    <a:latin typeface="+mn-ea"/>
                    <a:cs typeface="メイリオ" panose="020B0604030504040204" pitchFamily="50" charset="-128"/>
                  </a:rPr>
                  <a:t>４</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給与</a:t>
                </a:r>
                <a:endParaRPr lang="en-US" altLang="ja-JP" sz="1800" b="1" dirty="0">
                  <a:solidFill>
                    <a:schemeClr val="accent5">
                      <a:lumMod val="50000"/>
                    </a:schemeClr>
                  </a:solidFill>
                  <a:effectLst/>
                  <a:latin typeface="+mn-ea"/>
                  <a:cs typeface="メイリオ" panose="020B0604030504040204" pitchFamily="50" charset="-128"/>
                </a:endParaRPr>
              </a:p>
            </p:txBody>
          </p:sp>
        </p:grpSp>
        <p:sp>
          <p:nvSpPr>
            <p:cNvPr id="48" name="矢印: 五方向 47">
              <a:extLst>
                <a:ext uri="{FF2B5EF4-FFF2-40B4-BE49-F238E27FC236}">
                  <a16:creationId xmlns:a16="http://schemas.microsoft.com/office/drawing/2014/main" id="{85385857-4232-421E-8D0C-8F7F4B3A0A61}"/>
                </a:ext>
              </a:extLst>
            </p:cNvPr>
            <p:cNvSpPr/>
            <p:nvPr/>
          </p:nvSpPr>
          <p:spPr>
            <a:xfrm>
              <a:off x="4768050" y="3483506"/>
              <a:ext cx="1188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733052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1FBB7F-42BE-4427-91D9-6E4DB444437D}"/>
              </a:ext>
            </a:extLst>
          </p:cNvPr>
          <p:cNvSpPr>
            <a:spLocks noGrp="1"/>
          </p:cNvSpPr>
          <p:nvPr>
            <p:ph type="title"/>
          </p:nvPr>
        </p:nvSpPr>
        <p:spPr>
          <a:xfrm>
            <a:off x="0" y="-1"/>
            <a:ext cx="9144000" cy="750424"/>
          </a:xfrm>
          <a:solidFill>
            <a:schemeClr val="accent5"/>
          </a:solidFill>
        </p:spPr>
        <p:txBody>
          <a:bodyPr anchor="ctr">
            <a:normAutofit/>
          </a:bodyPr>
          <a:lstStyle/>
          <a:p>
            <a:r>
              <a:rPr kumimoji="1" lang="ja-JP" altLang="en-US" sz="2100" b="1" dirty="0">
                <a:solidFill>
                  <a:schemeClr val="bg1"/>
                </a:solidFill>
                <a:latin typeface="+mn-ea"/>
                <a:ea typeface="+mn-ea"/>
              </a:rPr>
              <a:t> 　　</a:t>
            </a:r>
            <a:r>
              <a:rPr kumimoji="1" lang="ja-JP" altLang="en-US" sz="2400" b="1" dirty="0">
                <a:solidFill>
                  <a:schemeClr val="bg1"/>
                </a:solidFill>
                <a:latin typeface="+mn-ea"/>
                <a:ea typeface="+mn-ea"/>
              </a:rPr>
              <a:t>介護時間</a:t>
            </a:r>
            <a:endParaRPr kumimoji="1" lang="ja-JP" altLang="en-US" sz="2100" b="1" dirty="0">
              <a:solidFill>
                <a:schemeClr val="bg1"/>
              </a:solidFill>
              <a:latin typeface="+mn-ea"/>
              <a:ea typeface="+mn-ea"/>
            </a:endParaRPr>
          </a:p>
        </p:txBody>
      </p:sp>
      <p:sp>
        <p:nvSpPr>
          <p:cNvPr id="3" name="コンテンツ プレースホルダー 2">
            <a:extLst>
              <a:ext uri="{FF2B5EF4-FFF2-40B4-BE49-F238E27FC236}">
                <a16:creationId xmlns:a16="http://schemas.microsoft.com/office/drawing/2014/main" id="{C6464FD3-6E9D-478C-B6D6-CBEA704CBC52}"/>
              </a:ext>
            </a:extLst>
          </p:cNvPr>
          <p:cNvSpPr>
            <a:spLocks noGrp="1"/>
          </p:cNvSpPr>
          <p:nvPr>
            <p:ph idx="1"/>
          </p:nvPr>
        </p:nvSpPr>
        <p:spPr>
          <a:xfrm>
            <a:off x="2031878" y="95756"/>
            <a:ext cx="7037605" cy="623332"/>
          </a:xfrm>
        </p:spPr>
        <p:txBody>
          <a:bodyPr>
            <a:normAutofit fontScale="92500" lnSpcReduction="10000"/>
          </a:bodyPr>
          <a:lstStyle/>
          <a:p>
            <a:pPr marL="0" indent="0">
              <a:lnSpc>
                <a:spcPct val="110000"/>
              </a:lnSpc>
              <a:buNone/>
            </a:pPr>
            <a:r>
              <a:rPr lang="ja-JP" altLang="en-US" sz="1200" b="1" kern="100" dirty="0">
                <a:solidFill>
                  <a:schemeClr val="bg1"/>
                </a:solidFill>
                <a:effectLst/>
                <a:latin typeface="+mn-ea"/>
                <a:cs typeface="メイリオ" panose="020B0604030504040204" pitchFamily="50" charset="-128"/>
              </a:rPr>
              <a:t>介護休暇と同様に、被介護人の介護のために勤務しないことができる制度です。介護休暇が終日勤務しないことができるのに対し、介護時間は</a:t>
            </a:r>
            <a:r>
              <a:rPr lang="en-US" altLang="ja-JP" sz="1200" b="1" kern="100" dirty="0">
                <a:solidFill>
                  <a:schemeClr val="bg1"/>
                </a:solidFill>
                <a:effectLst/>
                <a:latin typeface="+mn-ea"/>
                <a:cs typeface="メイリオ" panose="020B0604030504040204" pitchFamily="50" charset="-128"/>
              </a:rPr>
              <a:t>1</a:t>
            </a:r>
            <a:r>
              <a:rPr lang="ja-JP" altLang="en-US" sz="1200" b="1" kern="100" dirty="0">
                <a:solidFill>
                  <a:schemeClr val="bg1"/>
                </a:solidFill>
                <a:effectLst/>
                <a:latin typeface="+mn-ea"/>
                <a:cs typeface="メイリオ" panose="020B0604030504040204" pitchFamily="50" charset="-128"/>
              </a:rPr>
              <a:t>日</a:t>
            </a:r>
            <a:r>
              <a:rPr lang="en-US" altLang="ja-JP" sz="1200" b="1" kern="100" dirty="0">
                <a:solidFill>
                  <a:schemeClr val="bg1"/>
                </a:solidFill>
                <a:effectLst/>
                <a:latin typeface="+mn-ea"/>
                <a:cs typeface="メイリオ" panose="020B0604030504040204" pitchFamily="50" charset="-128"/>
              </a:rPr>
              <a:t>2</a:t>
            </a:r>
            <a:r>
              <a:rPr lang="ja-JP" altLang="en-US" sz="1200" b="1" kern="100" dirty="0">
                <a:solidFill>
                  <a:schemeClr val="bg1"/>
                </a:solidFill>
                <a:effectLst/>
                <a:latin typeface="+mn-ea"/>
                <a:cs typeface="メイリオ" panose="020B0604030504040204" pitchFamily="50" charset="-128"/>
              </a:rPr>
              <a:t>時間以内となりますが、連続する</a:t>
            </a:r>
            <a:r>
              <a:rPr lang="en-US" altLang="ja-JP" sz="1200" b="1" kern="100" dirty="0">
                <a:solidFill>
                  <a:schemeClr val="bg1"/>
                </a:solidFill>
                <a:effectLst/>
                <a:latin typeface="+mn-ea"/>
                <a:cs typeface="メイリオ" panose="020B0604030504040204" pitchFamily="50" charset="-128"/>
              </a:rPr>
              <a:t>3</a:t>
            </a:r>
            <a:r>
              <a:rPr lang="ja-JP" altLang="en-US" sz="1200" b="1" kern="100" dirty="0">
                <a:solidFill>
                  <a:schemeClr val="bg1"/>
                </a:solidFill>
                <a:effectLst/>
                <a:latin typeface="+mn-ea"/>
                <a:cs typeface="メイリオ" panose="020B0604030504040204" pitchFamily="50" charset="-128"/>
              </a:rPr>
              <a:t>年間にわたり取得できます。</a:t>
            </a:r>
            <a:br>
              <a:rPr lang="en-US" altLang="ja-JP" sz="1200" b="1" kern="100" dirty="0">
                <a:solidFill>
                  <a:schemeClr val="bg1"/>
                </a:solidFill>
                <a:effectLst/>
                <a:latin typeface="+mn-ea"/>
                <a:cs typeface="メイリオ" panose="020B0604030504040204" pitchFamily="50" charset="-128"/>
              </a:rPr>
            </a:br>
            <a:r>
              <a:rPr lang="ja-JP" altLang="en-US" sz="1200" b="1" kern="100" dirty="0">
                <a:solidFill>
                  <a:schemeClr val="bg1"/>
                </a:solidFill>
                <a:effectLst/>
                <a:latin typeface="+mn-ea"/>
                <a:cs typeface="メイリオ" panose="020B0604030504040204" pitchFamily="50" charset="-128"/>
              </a:rPr>
              <a:t>なお、</a:t>
            </a:r>
            <a:r>
              <a:rPr lang="ja-JP" altLang="en-US" sz="1200" b="1" u="sng" kern="100" dirty="0">
                <a:solidFill>
                  <a:schemeClr val="bg1"/>
                </a:solidFill>
                <a:effectLst/>
                <a:latin typeface="+mn-ea"/>
                <a:cs typeface="メイリオ" panose="020B0604030504040204" pitchFamily="50" charset="-128"/>
              </a:rPr>
              <a:t>同じ被介護人について介護休暇との併用はできません。</a:t>
            </a:r>
            <a:endParaRPr lang="ja-JP" altLang="ja-JP" sz="1200" b="1" u="sng" kern="100" dirty="0">
              <a:solidFill>
                <a:schemeClr val="bg1"/>
              </a:solidFill>
              <a:effectLst/>
              <a:latin typeface="+mn-ea"/>
              <a:cs typeface="Times New Roman" panose="02020603050405020304" pitchFamily="18" charset="0"/>
            </a:endParaRPr>
          </a:p>
        </p:txBody>
      </p:sp>
      <p:sp>
        <p:nvSpPr>
          <p:cNvPr id="4" name="コンテンツ プレースホルダー 2">
            <a:extLst>
              <a:ext uri="{FF2B5EF4-FFF2-40B4-BE49-F238E27FC236}">
                <a16:creationId xmlns:a16="http://schemas.microsoft.com/office/drawing/2014/main" id="{69F313ED-F6E8-4111-8CF3-C7080D3F5302}"/>
              </a:ext>
            </a:extLst>
          </p:cNvPr>
          <p:cNvSpPr txBox="1">
            <a:spLocks/>
          </p:cNvSpPr>
          <p:nvPr/>
        </p:nvSpPr>
        <p:spPr>
          <a:xfrm>
            <a:off x="342900" y="556261"/>
            <a:ext cx="8408670" cy="28879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500"/>
              </a:lnSpc>
              <a:buFont typeface="Arial" panose="020B0604020202020204" pitchFamily="34" charset="0"/>
              <a:buNone/>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nSpc>
                <a:spcPts val="2500"/>
              </a:lnSpc>
              <a:buFont typeface="Arial" panose="020B0604020202020204" pitchFamily="34" charset="0"/>
              <a:buNone/>
            </a:pP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buFont typeface="Arial" panose="020B0604020202020204" pitchFamily="34" charset="0"/>
              <a:buNone/>
            </a:pPr>
            <a:endParaRPr lang="ja-JP" altLang="en-US" dirty="0"/>
          </a:p>
        </p:txBody>
      </p:sp>
      <p:grpSp>
        <p:nvGrpSpPr>
          <p:cNvPr id="10" name="グループ化 9">
            <a:extLst>
              <a:ext uri="{FF2B5EF4-FFF2-40B4-BE49-F238E27FC236}">
                <a16:creationId xmlns:a16="http://schemas.microsoft.com/office/drawing/2014/main" id="{99EDB354-A93B-41F1-96E0-F7DC743F5579}"/>
              </a:ext>
            </a:extLst>
          </p:cNvPr>
          <p:cNvGrpSpPr/>
          <p:nvPr/>
        </p:nvGrpSpPr>
        <p:grpSpPr>
          <a:xfrm>
            <a:off x="4660156" y="891899"/>
            <a:ext cx="4363863" cy="2335499"/>
            <a:chOff x="4644390" y="829369"/>
            <a:chExt cx="4363863" cy="2335499"/>
          </a:xfrm>
        </p:grpSpPr>
        <p:grpSp>
          <p:nvGrpSpPr>
            <p:cNvPr id="13" name="グループ化 12">
              <a:extLst>
                <a:ext uri="{FF2B5EF4-FFF2-40B4-BE49-F238E27FC236}">
                  <a16:creationId xmlns:a16="http://schemas.microsoft.com/office/drawing/2014/main" id="{F646821C-D8CB-469A-B151-C932D5D9B52E}"/>
                </a:ext>
              </a:extLst>
            </p:cNvPr>
            <p:cNvGrpSpPr/>
            <p:nvPr/>
          </p:nvGrpSpPr>
          <p:grpSpPr>
            <a:xfrm>
              <a:off x="4644390" y="829369"/>
              <a:ext cx="4363863" cy="2335499"/>
              <a:chOff x="537210" y="1363883"/>
              <a:chExt cx="4363863" cy="2335499"/>
            </a:xfrm>
          </p:grpSpPr>
          <p:sp>
            <p:nvSpPr>
              <p:cNvPr id="14" name="テキスト ボックス 13">
                <a:extLst>
                  <a:ext uri="{FF2B5EF4-FFF2-40B4-BE49-F238E27FC236}">
                    <a16:creationId xmlns:a16="http://schemas.microsoft.com/office/drawing/2014/main" id="{231E432A-0382-498C-82CB-0DFC18D5082D}"/>
                  </a:ext>
                </a:extLst>
              </p:cNvPr>
              <p:cNvSpPr txBox="1"/>
              <p:nvPr/>
            </p:nvSpPr>
            <p:spPr>
              <a:xfrm>
                <a:off x="739139" y="1821945"/>
                <a:ext cx="4161934" cy="1877437"/>
              </a:xfrm>
              <a:prstGeom prst="rect">
                <a:avLst/>
              </a:prstGeom>
              <a:noFill/>
            </p:spPr>
            <p:txBody>
              <a:bodyPr wrap="square">
                <a:spAutoFit/>
              </a:bodyPr>
              <a:lstStyle/>
              <a:p>
                <a:pPr marL="0" indent="0" algn="just">
                  <a:lnSpc>
                    <a:spcPct val="100000"/>
                  </a:lnSpc>
                  <a:buNone/>
                </a:pPr>
                <a:r>
                  <a:rPr lang="ja-JP" altLang="en-US" sz="1100" kern="100" dirty="0">
                    <a:effectLst/>
                    <a:latin typeface="+mn-ea"/>
                    <a:ea typeface="+mn-ea"/>
                    <a:cs typeface="メイリオ" panose="020B0604030504040204" pitchFamily="50" charset="-128"/>
                  </a:rPr>
                  <a:t>１日につき</a:t>
                </a:r>
                <a:r>
                  <a:rPr lang="ja-JP" altLang="en-US" sz="1100" b="1" u="sng" kern="100" dirty="0">
                    <a:effectLst/>
                    <a:latin typeface="+mn-ea"/>
                    <a:ea typeface="+mn-ea"/>
                    <a:cs typeface="メイリオ" panose="020B0604030504040204" pitchFamily="50" charset="-128"/>
                  </a:rPr>
                  <a:t>２時間以内</a:t>
                </a:r>
                <a:r>
                  <a:rPr lang="ja-JP" altLang="en-US" sz="1100" kern="100" dirty="0">
                    <a:effectLst/>
                    <a:latin typeface="+mn-ea"/>
                    <a:ea typeface="+mn-ea"/>
                    <a:cs typeface="メイリオ" panose="020B0604030504040204" pitchFamily="50" charset="-128"/>
                  </a:rPr>
                  <a:t>で、</a:t>
                </a:r>
                <a:r>
                  <a:rPr lang="en-US" altLang="ja-JP" sz="1100" b="1" u="sng" kern="100" dirty="0">
                    <a:effectLst/>
                    <a:latin typeface="+mn-ea"/>
                    <a:ea typeface="+mn-ea"/>
                    <a:cs typeface="メイリオ" panose="020B0604030504040204" pitchFamily="50" charset="-128"/>
                  </a:rPr>
                  <a:t>15</a:t>
                </a:r>
                <a:r>
                  <a:rPr lang="ja-JP" altLang="en-US" sz="1100" b="1" u="sng" kern="100" dirty="0">
                    <a:effectLst/>
                    <a:latin typeface="+mn-ea"/>
                    <a:ea typeface="+mn-ea"/>
                    <a:cs typeface="メイリオ" panose="020B0604030504040204" pitchFamily="50" charset="-128"/>
                  </a:rPr>
                  <a:t>分単位</a:t>
                </a:r>
                <a:r>
                  <a:rPr lang="ja-JP" altLang="en-US" sz="1100" kern="100" dirty="0">
                    <a:effectLst/>
                    <a:latin typeface="+mn-ea"/>
                    <a:ea typeface="+mn-ea"/>
                    <a:cs typeface="メイリオ" panose="020B0604030504040204" pitchFamily="50" charset="-128"/>
                  </a:rPr>
                  <a:t>で取得できます。</a:t>
                </a:r>
                <a:endParaRPr lang="en-US" altLang="ja-JP" sz="1100" kern="100" dirty="0">
                  <a:effectLst/>
                  <a:latin typeface="+mn-ea"/>
                  <a:ea typeface="+mn-ea"/>
                  <a:cs typeface="メイリオ" panose="020B0604030504040204" pitchFamily="50" charset="-128"/>
                </a:endParaRPr>
              </a:p>
              <a:p>
                <a:pPr algn="just">
                  <a:lnSpc>
                    <a:spcPct val="150000"/>
                  </a:lnSpc>
                </a:pPr>
                <a:r>
                  <a:rPr lang="ja-JP" altLang="en-US" sz="1050" kern="100" dirty="0">
                    <a:latin typeface="+mn-ea"/>
                    <a:cs typeface="メイリオ" panose="020B0604030504040204" pitchFamily="50" charset="-128"/>
                  </a:rPr>
                  <a:t>＜取得例＞</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　① ８時</a:t>
                </a:r>
                <a:r>
                  <a:rPr lang="en-US" altLang="ja-JP" sz="1050" kern="100" dirty="0">
                    <a:latin typeface="+mn-ea"/>
                    <a:cs typeface="メイリオ" panose="020B0604030504040204" pitchFamily="50" charset="-128"/>
                  </a:rPr>
                  <a:t>30</a:t>
                </a:r>
                <a:r>
                  <a:rPr lang="ja-JP" altLang="en-US" sz="1050" kern="100" dirty="0">
                    <a:latin typeface="+mn-ea"/>
                    <a:cs typeface="メイリオ" panose="020B0604030504040204" pitchFamily="50" charset="-128"/>
                  </a:rPr>
                  <a:t>分～９時</a:t>
                </a:r>
                <a:r>
                  <a:rPr lang="en-US" altLang="ja-JP" sz="1050" kern="100" dirty="0">
                    <a:latin typeface="+mn-ea"/>
                    <a:cs typeface="メイリオ" panose="020B0604030504040204" pitchFamily="50" charset="-128"/>
                  </a:rPr>
                  <a:t>15</a:t>
                </a:r>
                <a:r>
                  <a:rPr lang="ja-JP" altLang="en-US" sz="1050" kern="100" dirty="0">
                    <a:latin typeface="+mn-ea"/>
                    <a:cs typeface="メイリオ" panose="020B0604030504040204" pitchFamily="50" charset="-128"/>
                  </a:rPr>
                  <a:t>分、</a:t>
                </a:r>
                <a:r>
                  <a:rPr lang="en-US" altLang="ja-JP" sz="1050" kern="100" dirty="0">
                    <a:latin typeface="+mn-ea"/>
                    <a:cs typeface="メイリオ" panose="020B0604030504040204" pitchFamily="50" charset="-128"/>
                  </a:rPr>
                  <a:t>15</a:t>
                </a:r>
                <a:r>
                  <a:rPr lang="ja-JP" altLang="en-US" sz="1050" kern="100" dirty="0">
                    <a:latin typeface="+mn-ea"/>
                    <a:cs typeface="メイリオ" panose="020B0604030504040204" pitchFamily="50" charset="-128"/>
                  </a:rPr>
                  <a:t>時</a:t>
                </a:r>
                <a:r>
                  <a:rPr lang="en-US" altLang="ja-JP" sz="1050" kern="100" dirty="0">
                    <a:latin typeface="+mn-ea"/>
                    <a:cs typeface="メイリオ" panose="020B0604030504040204" pitchFamily="50" charset="-128"/>
                  </a:rPr>
                  <a:t>45</a:t>
                </a:r>
                <a:r>
                  <a:rPr lang="ja-JP" altLang="en-US" sz="1050" kern="100" dirty="0">
                    <a:latin typeface="+mn-ea"/>
                    <a:cs typeface="メイリオ" panose="020B0604030504040204" pitchFamily="50" charset="-128"/>
                  </a:rPr>
                  <a:t>分～</a:t>
                </a:r>
                <a:r>
                  <a:rPr lang="en-US" altLang="ja-JP" sz="1050" kern="100" dirty="0">
                    <a:latin typeface="+mn-ea"/>
                    <a:cs typeface="メイリオ" panose="020B0604030504040204" pitchFamily="50" charset="-128"/>
                  </a:rPr>
                  <a:t>17</a:t>
                </a:r>
                <a:r>
                  <a:rPr lang="ja-JP" altLang="en-US" sz="1050" kern="100" dirty="0">
                    <a:latin typeface="+mn-ea"/>
                    <a:cs typeface="メイリオ" panose="020B0604030504040204" pitchFamily="50" charset="-128"/>
                  </a:rPr>
                  <a:t>時</a:t>
                </a:r>
                <a:r>
                  <a:rPr lang="en-US" altLang="ja-JP" sz="1050" kern="100" dirty="0">
                    <a:latin typeface="+mn-ea"/>
                    <a:cs typeface="メイリオ" panose="020B0604030504040204" pitchFamily="50" charset="-128"/>
                  </a:rPr>
                  <a:t>00</a:t>
                </a:r>
                <a:r>
                  <a:rPr lang="ja-JP" altLang="en-US" sz="1050" kern="100" dirty="0">
                    <a:latin typeface="+mn-ea"/>
                    <a:cs typeface="メイリオ" panose="020B0604030504040204" pitchFamily="50" charset="-128"/>
                  </a:rPr>
                  <a:t>分</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　② ８時</a:t>
                </a:r>
                <a:r>
                  <a:rPr lang="en-US" altLang="ja-JP" sz="1050" kern="100" dirty="0">
                    <a:latin typeface="+mn-ea"/>
                    <a:cs typeface="メイリオ" panose="020B0604030504040204" pitchFamily="50" charset="-128"/>
                  </a:rPr>
                  <a:t>30</a:t>
                </a:r>
                <a:r>
                  <a:rPr lang="ja-JP" altLang="en-US" sz="1050" kern="100" dirty="0">
                    <a:latin typeface="+mn-ea"/>
                    <a:cs typeface="メイリオ" panose="020B0604030504040204" pitchFamily="50" charset="-128"/>
                  </a:rPr>
                  <a:t>分～</a:t>
                </a:r>
                <a:r>
                  <a:rPr lang="en-US" altLang="ja-JP" sz="1050" kern="100" dirty="0">
                    <a:latin typeface="+mn-ea"/>
                    <a:cs typeface="メイリオ" panose="020B0604030504040204" pitchFamily="50" charset="-128"/>
                  </a:rPr>
                  <a:t>10</a:t>
                </a:r>
                <a:r>
                  <a:rPr lang="ja-JP" altLang="en-US" sz="1050" kern="100" dirty="0">
                    <a:latin typeface="+mn-ea"/>
                    <a:cs typeface="メイリオ" panose="020B0604030504040204" pitchFamily="50" charset="-128"/>
                  </a:rPr>
                  <a:t>時</a:t>
                </a:r>
                <a:r>
                  <a:rPr lang="en-US" altLang="ja-JP" sz="1050" kern="100" dirty="0">
                    <a:latin typeface="+mn-ea"/>
                    <a:cs typeface="メイリオ" panose="020B0604030504040204" pitchFamily="50" charset="-128"/>
                  </a:rPr>
                  <a:t>30</a:t>
                </a:r>
                <a:r>
                  <a:rPr lang="ja-JP" altLang="en-US" sz="1050" kern="100" dirty="0">
                    <a:latin typeface="+mn-ea"/>
                    <a:cs typeface="メイリオ" panose="020B0604030504040204" pitchFamily="50" charset="-128"/>
                  </a:rPr>
                  <a:t>分</a:t>
                </a:r>
              </a:p>
              <a:p>
                <a:pPr algn="just"/>
                <a:r>
                  <a:rPr lang="ja-JP" altLang="en-US" sz="1050" kern="100" dirty="0">
                    <a:latin typeface="+mn-ea"/>
                    <a:cs typeface="メイリオ" panose="020B0604030504040204" pitchFamily="50" charset="-128"/>
                  </a:rPr>
                  <a:t>　③ </a:t>
                </a:r>
                <a:r>
                  <a:rPr lang="en-US" altLang="ja-JP" sz="1050" kern="100" dirty="0">
                    <a:latin typeface="+mn-ea"/>
                    <a:cs typeface="メイリオ" panose="020B0604030504040204" pitchFamily="50" charset="-128"/>
                  </a:rPr>
                  <a:t>15</a:t>
                </a:r>
                <a:r>
                  <a:rPr lang="ja-JP" altLang="en-US" sz="1050" kern="100" dirty="0">
                    <a:latin typeface="+mn-ea"/>
                    <a:cs typeface="メイリオ" panose="020B0604030504040204" pitchFamily="50" charset="-128"/>
                  </a:rPr>
                  <a:t>時</a:t>
                </a:r>
                <a:r>
                  <a:rPr lang="en-US" altLang="ja-JP" sz="1050" kern="100" dirty="0">
                    <a:latin typeface="+mn-ea"/>
                    <a:cs typeface="メイリオ" panose="020B0604030504040204" pitchFamily="50" charset="-128"/>
                  </a:rPr>
                  <a:t>00</a:t>
                </a:r>
                <a:r>
                  <a:rPr lang="ja-JP" altLang="en-US" sz="1050" kern="100" dirty="0">
                    <a:latin typeface="+mn-ea"/>
                    <a:cs typeface="メイリオ" panose="020B0604030504040204" pitchFamily="50" charset="-128"/>
                  </a:rPr>
                  <a:t>分～</a:t>
                </a:r>
                <a:r>
                  <a:rPr lang="en-US" altLang="ja-JP" sz="1050" kern="100" dirty="0">
                    <a:latin typeface="+mn-ea"/>
                    <a:cs typeface="メイリオ" panose="020B0604030504040204" pitchFamily="50" charset="-128"/>
                  </a:rPr>
                  <a:t>17</a:t>
                </a:r>
                <a:r>
                  <a:rPr lang="ja-JP" altLang="en-US" sz="1050" kern="100" dirty="0">
                    <a:latin typeface="+mn-ea"/>
                    <a:cs typeface="メイリオ" panose="020B0604030504040204" pitchFamily="50" charset="-128"/>
                  </a:rPr>
                  <a:t>時</a:t>
                </a:r>
                <a:r>
                  <a:rPr lang="en-US" altLang="ja-JP" sz="1050" kern="100" dirty="0">
                    <a:latin typeface="+mn-ea"/>
                    <a:cs typeface="メイリオ" panose="020B0604030504040204" pitchFamily="50" charset="-128"/>
                  </a:rPr>
                  <a:t>00</a:t>
                </a:r>
                <a:r>
                  <a:rPr lang="ja-JP" altLang="en-US" sz="1050" kern="100" dirty="0">
                    <a:latin typeface="+mn-ea"/>
                    <a:cs typeface="メイリオ" panose="020B0604030504040204" pitchFamily="50" charset="-128"/>
                  </a:rPr>
                  <a:t>分</a:t>
                </a:r>
                <a:endParaRPr lang="en-US" altLang="ja-JP" sz="1050" kern="100" dirty="0">
                  <a:effectLst/>
                  <a:latin typeface="+mn-ea"/>
                  <a:ea typeface="+mn-ea"/>
                  <a:cs typeface="メイリオ" panose="020B0604030504040204" pitchFamily="50" charset="-128"/>
                </a:endParaRPr>
              </a:p>
              <a:p>
                <a:pPr marL="0" indent="0" algn="just">
                  <a:lnSpc>
                    <a:spcPct val="150000"/>
                  </a:lnSpc>
                  <a:buNone/>
                </a:pPr>
                <a:r>
                  <a:rPr lang="ja-JP" altLang="en-US" sz="1050" kern="100" dirty="0">
                    <a:latin typeface="+mn-ea"/>
                    <a:cs typeface="メイリオ" panose="020B0604030504040204" pitchFamily="50" charset="-128"/>
                  </a:rPr>
                  <a:t>＜取得にあたっての留意点＞</a:t>
                </a:r>
                <a:endParaRPr lang="ja-JP" altLang="en-US" sz="1050" kern="100" dirty="0">
                  <a:effectLst/>
                  <a:latin typeface="+mn-ea"/>
                  <a:ea typeface="+mn-ea"/>
                  <a:cs typeface="メイリオ" panose="020B0604030504040204" pitchFamily="50" charset="-128"/>
                </a:endParaRPr>
              </a:p>
              <a:p>
                <a:pPr marL="0" indent="0" algn="just">
                  <a:lnSpc>
                    <a:spcPct val="100000"/>
                  </a:lnSpc>
                  <a:buNone/>
                </a:pPr>
                <a:r>
                  <a:rPr lang="ja-JP" altLang="en-US" sz="1050" kern="100" dirty="0">
                    <a:effectLst/>
                    <a:latin typeface="+mn-ea"/>
                    <a:ea typeface="+mn-ea"/>
                    <a:cs typeface="メイリオ" panose="020B0604030504040204" pitchFamily="50" charset="-128"/>
                  </a:rPr>
                  <a:t>　・１回の申請に係る期間内では、原則として同一時間帯となり</a:t>
                </a:r>
                <a:endParaRPr lang="en-US" altLang="ja-JP" sz="1050" kern="100" dirty="0">
                  <a:effectLst/>
                  <a:latin typeface="+mn-ea"/>
                  <a:ea typeface="+mn-ea"/>
                  <a:cs typeface="メイリオ" panose="020B0604030504040204" pitchFamily="50" charset="-128"/>
                </a:endParaRPr>
              </a:p>
              <a:p>
                <a:pPr marL="0" indent="0" algn="just">
                  <a:lnSpc>
                    <a:spcPct val="100000"/>
                  </a:lnSpc>
                  <a:buNone/>
                </a:pPr>
                <a:r>
                  <a:rPr lang="ja-JP" altLang="en-US" sz="1050" kern="100" dirty="0">
                    <a:latin typeface="+mn-ea"/>
                    <a:cs typeface="メイリオ" panose="020B0604030504040204" pitchFamily="50" charset="-128"/>
                  </a:rPr>
                  <a:t>　　</a:t>
                </a:r>
                <a:r>
                  <a:rPr lang="ja-JP" altLang="en-US" sz="1050" kern="100" dirty="0">
                    <a:effectLst/>
                    <a:latin typeface="+mn-ea"/>
                    <a:ea typeface="+mn-ea"/>
                    <a:cs typeface="メイリオ" panose="020B0604030504040204" pitchFamily="50" charset="-128"/>
                  </a:rPr>
                  <a:t>ます。</a:t>
                </a:r>
                <a:endParaRPr lang="en-US" altLang="ja-JP" sz="1050" kern="100" dirty="0">
                  <a:effectLst/>
                  <a:latin typeface="+mn-ea"/>
                  <a:ea typeface="+mn-ea"/>
                  <a:cs typeface="メイリオ" panose="020B0604030504040204" pitchFamily="50" charset="-128"/>
                </a:endParaRPr>
              </a:p>
              <a:p>
                <a:pPr marL="0" indent="0" algn="just">
                  <a:lnSpc>
                    <a:spcPct val="100000"/>
                  </a:lnSpc>
                  <a:buNone/>
                </a:pPr>
                <a:r>
                  <a:rPr lang="ja-JP" altLang="en-US" sz="1050" kern="100" dirty="0">
                    <a:latin typeface="+mn-ea"/>
                    <a:cs typeface="メイリオ" panose="020B0604030504040204" pitchFamily="50" charset="-128"/>
                  </a:rPr>
                  <a:t>　・</a:t>
                </a:r>
                <a:r>
                  <a:rPr lang="ja-JP" altLang="en-US" sz="1050" kern="100" dirty="0">
                    <a:effectLst/>
                    <a:latin typeface="+mn-ea"/>
                    <a:ea typeface="+mn-ea"/>
                    <a:cs typeface="メイリオ" panose="020B0604030504040204" pitchFamily="50" charset="-128"/>
                  </a:rPr>
                  <a:t>時間年休との併用は可能であり、１日勤務しないことも可能</a:t>
                </a:r>
                <a:endParaRPr lang="en-US" altLang="ja-JP" sz="1050" kern="100" dirty="0">
                  <a:effectLst/>
                  <a:latin typeface="+mn-ea"/>
                  <a:ea typeface="+mn-ea"/>
                  <a:cs typeface="メイリオ" panose="020B0604030504040204" pitchFamily="50" charset="-128"/>
                </a:endParaRPr>
              </a:p>
              <a:p>
                <a:pPr marL="0" indent="0" algn="just">
                  <a:lnSpc>
                    <a:spcPct val="100000"/>
                  </a:lnSpc>
                  <a:buNone/>
                </a:pPr>
                <a:r>
                  <a:rPr lang="ja-JP" altLang="en-US" sz="1050" kern="100" dirty="0">
                    <a:latin typeface="+mn-ea"/>
                    <a:cs typeface="メイリオ" panose="020B0604030504040204" pitchFamily="50" charset="-128"/>
                  </a:rPr>
                  <a:t>　　</a:t>
                </a:r>
                <a:r>
                  <a:rPr lang="ja-JP" altLang="en-US" sz="1050" kern="100" dirty="0">
                    <a:effectLst/>
                    <a:latin typeface="+mn-ea"/>
                    <a:ea typeface="+mn-ea"/>
                    <a:cs typeface="メイリオ" panose="020B0604030504040204" pitchFamily="50" charset="-128"/>
                  </a:rPr>
                  <a:t>です。</a:t>
                </a:r>
                <a:endParaRPr lang="ja-JP" altLang="en-US" sz="1050" strike="sngStrike" kern="100" dirty="0">
                  <a:effectLst/>
                  <a:latin typeface="+mn-ea"/>
                  <a:ea typeface="+mn-ea"/>
                  <a:cs typeface="メイリオ" panose="020B0604030504040204" pitchFamily="50" charset="-128"/>
                </a:endParaRPr>
              </a:p>
            </p:txBody>
          </p:sp>
          <p:sp>
            <p:nvSpPr>
              <p:cNvPr id="15" name="テキスト ボックス 14">
                <a:extLst>
                  <a:ext uri="{FF2B5EF4-FFF2-40B4-BE49-F238E27FC236}">
                    <a16:creationId xmlns:a16="http://schemas.microsoft.com/office/drawing/2014/main" id="{A28A2239-FD27-42F7-93B1-8662E907C2BB}"/>
                  </a:ext>
                </a:extLst>
              </p:cNvPr>
              <p:cNvSpPr txBox="1"/>
              <p:nvPr/>
            </p:nvSpPr>
            <p:spPr>
              <a:xfrm>
                <a:off x="537210" y="1363883"/>
                <a:ext cx="2297430" cy="523220"/>
              </a:xfrm>
              <a:prstGeom prst="rect">
                <a:avLst/>
              </a:prstGeom>
              <a:noFill/>
            </p:spPr>
            <p:txBody>
              <a:bodyPr wrap="square">
                <a:spAutoFit/>
              </a:bodyPr>
              <a:lstStyle/>
              <a:p>
                <a:r>
                  <a:rPr lang="en-US" altLang="ja-JP" sz="2800" b="1" dirty="0">
                    <a:solidFill>
                      <a:schemeClr val="accent5">
                        <a:lumMod val="50000"/>
                      </a:schemeClr>
                    </a:solidFill>
                    <a:effectLst/>
                    <a:latin typeface="+mn-ea"/>
                    <a:cs typeface="メイリオ" panose="020B0604030504040204" pitchFamily="50" charset="-128"/>
                  </a:rPr>
                  <a:t>2.</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取得単位等</a:t>
                </a:r>
                <a:endParaRPr lang="en-US" altLang="ja-JP" b="1" dirty="0">
                  <a:solidFill>
                    <a:schemeClr val="accent5">
                      <a:lumMod val="50000"/>
                    </a:schemeClr>
                  </a:solidFill>
                  <a:effectLst/>
                  <a:latin typeface="+mn-ea"/>
                  <a:cs typeface="メイリオ" panose="020B0604030504040204" pitchFamily="50" charset="-128"/>
                </a:endParaRPr>
              </a:p>
            </p:txBody>
          </p:sp>
        </p:grpSp>
        <p:sp>
          <p:nvSpPr>
            <p:cNvPr id="31" name="矢印: 五方向 30">
              <a:extLst>
                <a:ext uri="{FF2B5EF4-FFF2-40B4-BE49-F238E27FC236}">
                  <a16:creationId xmlns:a16="http://schemas.microsoft.com/office/drawing/2014/main" id="{718CEEAD-144F-4FB4-AF79-E04939682424}"/>
                </a:ext>
              </a:extLst>
            </p:cNvPr>
            <p:cNvSpPr/>
            <p:nvPr/>
          </p:nvSpPr>
          <p:spPr>
            <a:xfrm>
              <a:off x="4690110" y="1169281"/>
              <a:ext cx="1728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a:extLst>
              <a:ext uri="{FF2B5EF4-FFF2-40B4-BE49-F238E27FC236}">
                <a16:creationId xmlns:a16="http://schemas.microsoft.com/office/drawing/2014/main" id="{E9C59117-19AC-4C48-A3B9-8974177F4DB3}"/>
              </a:ext>
            </a:extLst>
          </p:cNvPr>
          <p:cNvGrpSpPr/>
          <p:nvPr/>
        </p:nvGrpSpPr>
        <p:grpSpPr>
          <a:xfrm>
            <a:off x="133812" y="881486"/>
            <a:ext cx="4202430" cy="1881906"/>
            <a:chOff x="62865" y="818956"/>
            <a:chExt cx="4202430" cy="1881906"/>
          </a:xfrm>
        </p:grpSpPr>
        <p:grpSp>
          <p:nvGrpSpPr>
            <p:cNvPr id="12" name="グループ化 11">
              <a:extLst>
                <a:ext uri="{FF2B5EF4-FFF2-40B4-BE49-F238E27FC236}">
                  <a16:creationId xmlns:a16="http://schemas.microsoft.com/office/drawing/2014/main" id="{06269A88-FD72-469F-BB28-73A4832121DB}"/>
                </a:ext>
              </a:extLst>
            </p:cNvPr>
            <p:cNvGrpSpPr/>
            <p:nvPr/>
          </p:nvGrpSpPr>
          <p:grpSpPr>
            <a:xfrm>
              <a:off x="62865" y="818956"/>
              <a:ext cx="4202430" cy="1881906"/>
              <a:chOff x="537210" y="1363883"/>
              <a:chExt cx="4202430" cy="1881906"/>
            </a:xfrm>
          </p:grpSpPr>
          <p:sp>
            <p:nvSpPr>
              <p:cNvPr id="8" name="テキスト ボックス 7">
                <a:extLst>
                  <a:ext uri="{FF2B5EF4-FFF2-40B4-BE49-F238E27FC236}">
                    <a16:creationId xmlns:a16="http://schemas.microsoft.com/office/drawing/2014/main" id="{A2F06D4E-453C-4E0E-9329-752C792F0951}"/>
                  </a:ext>
                </a:extLst>
              </p:cNvPr>
              <p:cNvSpPr txBox="1"/>
              <p:nvPr/>
            </p:nvSpPr>
            <p:spPr>
              <a:xfrm>
                <a:off x="891540" y="1837711"/>
                <a:ext cx="3848100" cy="1408078"/>
              </a:xfrm>
              <a:prstGeom prst="rect">
                <a:avLst/>
              </a:prstGeom>
              <a:noFill/>
            </p:spPr>
            <p:txBody>
              <a:bodyPr wrap="square">
                <a:spAutoFit/>
              </a:bodyPr>
              <a:lstStyle/>
              <a:p>
                <a:pPr algn="just"/>
                <a:r>
                  <a:rPr lang="ja-JP" altLang="en-US" sz="1100" kern="100" dirty="0">
                    <a:latin typeface="+mn-ea"/>
                    <a:cs typeface="メイリオ" panose="020B0604030504040204" pitchFamily="50" charset="-128"/>
                  </a:rPr>
                  <a:t>被介護人が</a:t>
                </a:r>
                <a:r>
                  <a:rPr lang="ja-JP" altLang="en-US" sz="1100" b="1" u="sng" kern="100" dirty="0">
                    <a:latin typeface="+mn-ea"/>
                    <a:cs typeface="メイリオ" panose="020B0604030504040204" pitchFamily="50" charset="-128"/>
                  </a:rPr>
                  <a:t>介護を必要とする一の継続する状態</a:t>
                </a:r>
                <a:r>
                  <a:rPr lang="ja-JP" altLang="en-US" sz="1100" kern="100" dirty="0">
                    <a:latin typeface="+mn-ea"/>
                    <a:cs typeface="メイリオ" panose="020B0604030504040204" pitchFamily="50" charset="-128"/>
                  </a:rPr>
                  <a:t>ごとに連続する３年の期間内で勤務しないことができます。</a:t>
                </a:r>
              </a:p>
              <a:p>
                <a:pPr algn="just"/>
                <a:r>
                  <a:rPr lang="en-US" altLang="ja-JP" sz="1050" kern="100" dirty="0">
                    <a:latin typeface="+mn-ea"/>
                    <a:cs typeface="メイリオ" panose="020B0604030504040204" pitchFamily="50" charset="-128"/>
                  </a:rPr>
                  <a:t>※</a:t>
                </a:r>
                <a:r>
                  <a:rPr lang="ja-JP" altLang="en-US" sz="1050" b="1" u="sng" kern="100" dirty="0">
                    <a:latin typeface="+mn-ea"/>
                    <a:cs typeface="メイリオ" panose="020B0604030504040204" pitchFamily="50" charset="-128"/>
                  </a:rPr>
                  <a:t>介護を必要とする一の継続する状態</a:t>
                </a:r>
                <a:r>
                  <a:rPr lang="ja-JP" altLang="en-US" sz="1050" kern="100" dirty="0">
                    <a:latin typeface="+mn-ea"/>
                    <a:cs typeface="メイリオ" panose="020B0604030504040204" pitchFamily="50" charset="-128"/>
                  </a:rPr>
                  <a:t>は、介護休暇と同様</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　です。</a:t>
                </a:r>
              </a:p>
              <a:p>
                <a:pPr algn="just"/>
                <a:r>
                  <a:rPr lang="en-US" altLang="ja-JP" sz="1050" kern="100" dirty="0">
                    <a:latin typeface="+mn-ea"/>
                    <a:cs typeface="メイリオ" panose="020B0604030504040204" pitchFamily="50" charset="-128"/>
                  </a:rPr>
                  <a:t>※</a:t>
                </a:r>
                <a:r>
                  <a:rPr lang="ja-JP" altLang="en-US" sz="1050" kern="100" dirty="0">
                    <a:latin typeface="+mn-ea"/>
                    <a:cs typeface="メイリオ" panose="020B0604030504040204" pitchFamily="50" charset="-128"/>
                  </a:rPr>
                  <a:t>連続する３年の期間内の取得となりますので、同一の介護</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　状態において最初に介護時間を取得した日を起算点として、</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　３年を超えると取得できません。（３年の期間内で断続的</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　に取得することも可能です。）</a:t>
                </a:r>
              </a:p>
            </p:txBody>
          </p:sp>
          <p:sp>
            <p:nvSpPr>
              <p:cNvPr id="9" name="テキスト ボックス 8">
                <a:extLst>
                  <a:ext uri="{FF2B5EF4-FFF2-40B4-BE49-F238E27FC236}">
                    <a16:creationId xmlns:a16="http://schemas.microsoft.com/office/drawing/2014/main" id="{021E566A-AC41-4B5F-8A85-E6DA13AE0581}"/>
                  </a:ext>
                </a:extLst>
              </p:cNvPr>
              <p:cNvSpPr txBox="1"/>
              <p:nvPr/>
            </p:nvSpPr>
            <p:spPr>
              <a:xfrm>
                <a:off x="537210" y="1363883"/>
                <a:ext cx="2297430" cy="523220"/>
              </a:xfrm>
              <a:prstGeom prst="rect">
                <a:avLst/>
              </a:prstGeom>
              <a:noFill/>
            </p:spPr>
            <p:txBody>
              <a:bodyPr wrap="square">
                <a:spAutoFit/>
              </a:bodyPr>
              <a:lstStyle/>
              <a:p>
                <a:r>
                  <a:rPr lang="ja-JP" altLang="en-US" sz="2800" b="1" dirty="0">
                    <a:solidFill>
                      <a:schemeClr val="accent5">
                        <a:lumMod val="50000"/>
                      </a:schemeClr>
                    </a:solidFill>
                    <a:effectLst/>
                    <a:latin typeface="+mn-ea"/>
                    <a:cs typeface="メイリオ" panose="020B0604030504040204" pitchFamily="50" charset="-128"/>
                  </a:rPr>
                  <a:t>１</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ja-JP" sz="1800" b="1" dirty="0">
                    <a:solidFill>
                      <a:schemeClr val="accent5">
                        <a:lumMod val="50000"/>
                      </a:schemeClr>
                    </a:solidFill>
                    <a:effectLst/>
                    <a:latin typeface="+mn-ea"/>
                    <a:cs typeface="メイリオ" panose="020B0604030504040204" pitchFamily="50" charset="-128"/>
                  </a:rPr>
                  <a:t>休暇の期間</a:t>
                </a:r>
                <a:endParaRPr lang="en-US" altLang="ja-JP" sz="1800" b="1" dirty="0">
                  <a:solidFill>
                    <a:schemeClr val="accent5">
                      <a:lumMod val="50000"/>
                    </a:schemeClr>
                  </a:solidFill>
                  <a:effectLst/>
                  <a:latin typeface="+mn-ea"/>
                  <a:cs typeface="メイリオ" panose="020B0604030504040204" pitchFamily="50" charset="-128"/>
                </a:endParaRPr>
              </a:p>
            </p:txBody>
          </p:sp>
        </p:grpSp>
        <p:sp>
          <p:nvSpPr>
            <p:cNvPr id="32" name="矢印: 五方向 31">
              <a:extLst>
                <a:ext uri="{FF2B5EF4-FFF2-40B4-BE49-F238E27FC236}">
                  <a16:creationId xmlns:a16="http://schemas.microsoft.com/office/drawing/2014/main" id="{FAE1BA14-15C3-4EEB-B083-B6077B6BA9D8}"/>
                </a:ext>
              </a:extLst>
            </p:cNvPr>
            <p:cNvSpPr/>
            <p:nvPr/>
          </p:nvSpPr>
          <p:spPr>
            <a:xfrm>
              <a:off x="210072" y="1161672"/>
              <a:ext cx="1728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1" name="グループ化 10">
            <a:extLst>
              <a:ext uri="{FF2B5EF4-FFF2-40B4-BE49-F238E27FC236}">
                <a16:creationId xmlns:a16="http://schemas.microsoft.com/office/drawing/2014/main" id="{5D3F466F-4A4F-449C-9E72-044B5BCD25AF}"/>
              </a:ext>
            </a:extLst>
          </p:cNvPr>
          <p:cNvGrpSpPr/>
          <p:nvPr/>
        </p:nvGrpSpPr>
        <p:grpSpPr>
          <a:xfrm>
            <a:off x="4648568" y="4066027"/>
            <a:ext cx="4202430" cy="1058226"/>
            <a:chOff x="60960" y="5319149"/>
            <a:chExt cx="4202430" cy="1058226"/>
          </a:xfrm>
        </p:grpSpPr>
        <p:grpSp>
          <p:nvGrpSpPr>
            <p:cNvPr id="24" name="グループ化 23">
              <a:extLst>
                <a:ext uri="{FF2B5EF4-FFF2-40B4-BE49-F238E27FC236}">
                  <a16:creationId xmlns:a16="http://schemas.microsoft.com/office/drawing/2014/main" id="{BF5722C8-C389-4B98-A9F0-BA3F0F5144A6}"/>
                </a:ext>
              </a:extLst>
            </p:cNvPr>
            <p:cNvGrpSpPr/>
            <p:nvPr/>
          </p:nvGrpSpPr>
          <p:grpSpPr>
            <a:xfrm>
              <a:off x="60960" y="5319149"/>
              <a:ext cx="4202430" cy="1058226"/>
              <a:chOff x="537210" y="1363883"/>
              <a:chExt cx="4202430" cy="1058226"/>
            </a:xfrm>
          </p:grpSpPr>
          <p:sp>
            <p:nvSpPr>
              <p:cNvPr id="25" name="テキスト ボックス 24">
                <a:extLst>
                  <a:ext uri="{FF2B5EF4-FFF2-40B4-BE49-F238E27FC236}">
                    <a16:creationId xmlns:a16="http://schemas.microsoft.com/office/drawing/2014/main" id="{BEE46F00-5F85-4B53-A4CC-0F1903C6DC68}"/>
                  </a:ext>
                </a:extLst>
              </p:cNvPr>
              <p:cNvSpPr txBox="1"/>
              <p:nvPr/>
            </p:nvSpPr>
            <p:spPr>
              <a:xfrm>
                <a:off x="891540" y="1821945"/>
                <a:ext cx="3848100" cy="600164"/>
              </a:xfrm>
              <a:prstGeom prst="rect">
                <a:avLst/>
              </a:prstGeom>
              <a:noFill/>
            </p:spPr>
            <p:txBody>
              <a:bodyPr wrap="square">
                <a:spAutoFit/>
              </a:bodyPr>
              <a:lstStyle/>
              <a:p>
                <a:pPr algn="just"/>
                <a:r>
                  <a:rPr lang="ja-JP" altLang="en-US" sz="1100" kern="100" dirty="0">
                    <a:latin typeface="+mn-ea"/>
                    <a:cs typeface="メイリオ" panose="020B0604030504040204" pitchFamily="50" charset="-128"/>
                  </a:rPr>
                  <a:t>介護時間により勤務しなかった期間（時間数を日数に換算）が</a:t>
                </a:r>
                <a:r>
                  <a:rPr lang="en-US" altLang="ja-JP" sz="1100" kern="100" dirty="0">
                    <a:latin typeface="+mn-ea"/>
                    <a:cs typeface="メイリオ" panose="020B0604030504040204" pitchFamily="50" charset="-128"/>
                  </a:rPr>
                  <a:t>30</a:t>
                </a:r>
                <a:r>
                  <a:rPr lang="ja-JP" altLang="en-US" sz="1100" kern="100" dirty="0">
                    <a:latin typeface="+mn-ea"/>
                    <a:cs typeface="メイリオ" panose="020B0604030504040204" pitchFamily="50" charset="-128"/>
                  </a:rPr>
                  <a:t>日を超える場合には、その勤務しなかった全期間を勤勉手当に係る勤務期間から除算します。</a:t>
                </a:r>
              </a:p>
            </p:txBody>
          </p:sp>
          <p:sp>
            <p:nvSpPr>
              <p:cNvPr id="26" name="テキスト ボックス 25">
                <a:extLst>
                  <a:ext uri="{FF2B5EF4-FFF2-40B4-BE49-F238E27FC236}">
                    <a16:creationId xmlns:a16="http://schemas.microsoft.com/office/drawing/2014/main" id="{6F2B6AED-3E80-4542-80CE-98E72FCB69FD}"/>
                  </a:ext>
                </a:extLst>
              </p:cNvPr>
              <p:cNvSpPr txBox="1"/>
              <p:nvPr/>
            </p:nvSpPr>
            <p:spPr>
              <a:xfrm>
                <a:off x="537210" y="1363883"/>
                <a:ext cx="2297430" cy="523220"/>
              </a:xfrm>
              <a:prstGeom prst="rect">
                <a:avLst/>
              </a:prstGeom>
              <a:noFill/>
            </p:spPr>
            <p:txBody>
              <a:bodyPr wrap="square">
                <a:spAutoFit/>
              </a:bodyPr>
              <a:lstStyle/>
              <a:p>
                <a:r>
                  <a:rPr lang="ja-JP" altLang="en-US" sz="2800" b="1" dirty="0">
                    <a:solidFill>
                      <a:schemeClr val="accent5">
                        <a:lumMod val="50000"/>
                      </a:schemeClr>
                    </a:solidFill>
                    <a:effectLst/>
                    <a:latin typeface="+mn-ea"/>
                    <a:cs typeface="メイリオ" panose="020B0604030504040204" pitchFamily="50" charset="-128"/>
                  </a:rPr>
                  <a:t>４</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勤勉手当</a:t>
                </a:r>
                <a:endParaRPr lang="en-US" altLang="ja-JP" b="1" dirty="0">
                  <a:solidFill>
                    <a:schemeClr val="accent5">
                      <a:lumMod val="50000"/>
                    </a:schemeClr>
                  </a:solidFill>
                  <a:effectLst/>
                  <a:latin typeface="+mn-ea"/>
                  <a:cs typeface="メイリオ" panose="020B0604030504040204" pitchFamily="50" charset="-128"/>
                </a:endParaRPr>
              </a:p>
            </p:txBody>
          </p:sp>
        </p:grpSp>
        <p:sp>
          <p:nvSpPr>
            <p:cNvPr id="33" name="矢印: 五方向 32">
              <a:extLst>
                <a:ext uri="{FF2B5EF4-FFF2-40B4-BE49-F238E27FC236}">
                  <a16:creationId xmlns:a16="http://schemas.microsoft.com/office/drawing/2014/main" id="{50CC2C80-DD04-4F85-B773-7BECEB4AE9A6}"/>
                </a:ext>
              </a:extLst>
            </p:cNvPr>
            <p:cNvSpPr/>
            <p:nvPr/>
          </p:nvSpPr>
          <p:spPr>
            <a:xfrm>
              <a:off x="182169" y="5668400"/>
              <a:ext cx="1548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29">
            <a:extLst>
              <a:ext uri="{FF2B5EF4-FFF2-40B4-BE49-F238E27FC236}">
                <a16:creationId xmlns:a16="http://schemas.microsoft.com/office/drawing/2014/main" id="{9880F934-9496-4C96-B4D7-80E8A84DFEB8}"/>
              </a:ext>
            </a:extLst>
          </p:cNvPr>
          <p:cNvGrpSpPr/>
          <p:nvPr/>
        </p:nvGrpSpPr>
        <p:grpSpPr>
          <a:xfrm>
            <a:off x="0" y="6723996"/>
            <a:ext cx="9144000" cy="65686"/>
            <a:chOff x="0" y="6723996"/>
            <a:chExt cx="9144000" cy="65686"/>
          </a:xfrm>
        </p:grpSpPr>
        <p:cxnSp>
          <p:nvCxnSpPr>
            <p:cNvPr id="36" name="直線コネクタ 35">
              <a:extLst>
                <a:ext uri="{FF2B5EF4-FFF2-40B4-BE49-F238E27FC236}">
                  <a16:creationId xmlns:a16="http://schemas.microsoft.com/office/drawing/2014/main" id="{AC5DDA26-E59A-46E4-884B-93D1496428B5}"/>
                </a:ext>
              </a:extLst>
            </p:cNvPr>
            <p:cNvCxnSpPr/>
            <p:nvPr/>
          </p:nvCxnSpPr>
          <p:spPr>
            <a:xfrm>
              <a:off x="0" y="6723996"/>
              <a:ext cx="914400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0502F621-0717-4EF3-ADA3-8A9621670541}"/>
                </a:ext>
              </a:extLst>
            </p:cNvPr>
            <p:cNvCxnSpPr/>
            <p:nvPr/>
          </p:nvCxnSpPr>
          <p:spPr>
            <a:xfrm>
              <a:off x="0" y="6789682"/>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38" name="楕円 37">
            <a:extLst>
              <a:ext uri="{FF2B5EF4-FFF2-40B4-BE49-F238E27FC236}">
                <a16:creationId xmlns:a16="http://schemas.microsoft.com/office/drawing/2014/main" id="{FDC148E2-F1DC-4F0E-89B7-59523CFCF49E}"/>
              </a:ext>
            </a:extLst>
          </p:cNvPr>
          <p:cNvSpPr/>
          <p:nvPr/>
        </p:nvSpPr>
        <p:spPr>
          <a:xfrm>
            <a:off x="8553570" y="6262311"/>
            <a:ext cx="396000" cy="396000"/>
          </a:xfrm>
          <a:prstGeom prst="ellipse">
            <a:avLst/>
          </a:prstGeom>
          <a:solidFill>
            <a:schemeClr val="accent5">
              <a:lumMod val="20000"/>
              <a:lumOff val="80000"/>
            </a:schemeClr>
          </a:solidFill>
          <a:ln>
            <a:solidFill>
              <a:schemeClr val="accent1">
                <a:lumMod val="40000"/>
                <a:lumOff val="6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200" dirty="0"/>
              <a:t>３</a:t>
            </a:r>
          </a:p>
        </p:txBody>
      </p:sp>
      <p:pic>
        <p:nvPicPr>
          <p:cNvPr id="29" name="グラフィックス 28" descr="チェックリスト 単色塗りつぶし">
            <a:extLst>
              <a:ext uri="{FF2B5EF4-FFF2-40B4-BE49-F238E27FC236}">
                <a16:creationId xmlns:a16="http://schemas.microsoft.com/office/drawing/2014/main" id="{97801858-F999-4F0A-9F30-6110B50E94C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121" y="89754"/>
            <a:ext cx="561277" cy="561277"/>
          </a:xfrm>
          <a:prstGeom prst="rect">
            <a:avLst/>
          </a:prstGeom>
        </p:spPr>
      </p:pic>
      <p:cxnSp>
        <p:nvCxnSpPr>
          <p:cNvPr id="34" name="直線コネクタ 33">
            <a:extLst>
              <a:ext uri="{FF2B5EF4-FFF2-40B4-BE49-F238E27FC236}">
                <a16:creationId xmlns:a16="http://schemas.microsoft.com/office/drawing/2014/main" id="{C5E314B9-0692-4437-8628-BC709607029A}"/>
              </a:ext>
            </a:extLst>
          </p:cNvPr>
          <p:cNvCxnSpPr/>
          <p:nvPr/>
        </p:nvCxnSpPr>
        <p:spPr>
          <a:xfrm>
            <a:off x="0" y="692693"/>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9" name="二等辺三角形 38">
            <a:extLst>
              <a:ext uri="{FF2B5EF4-FFF2-40B4-BE49-F238E27FC236}">
                <a16:creationId xmlns:a16="http://schemas.microsoft.com/office/drawing/2014/main" id="{2E5F7A5B-CF9D-45C1-BB73-86103716E542}"/>
              </a:ext>
            </a:extLst>
          </p:cNvPr>
          <p:cNvSpPr/>
          <p:nvPr/>
        </p:nvSpPr>
        <p:spPr>
          <a:xfrm rot="16200000">
            <a:off x="7704000" y="5418000"/>
            <a:ext cx="1440000" cy="1440000"/>
          </a:xfrm>
          <a:prstGeom prst="triangle">
            <a:avLst>
              <a:gd name="adj" fmla="val 0"/>
            </a:avLst>
          </a:prstGeom>
          <a:solidFill>
            <a:schemeClr val="accent5">
              <a:lumMod val="20000"/>
              <a:lumOff val="80000"/>
              <a:alpha val="24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sz="1200" dirty="0"/>
          </a:p>
        </p:txBody>
      </p:sp>
      <p:grpSp>
        <p:nvGrpSpPr>
          <p:cNvPr id="42" name="グループ化 41">
            <a:extLst>
              <a:ext uri="{FF2B5EF4-FFF2-40B4-BE49-F238E27FC236}">
                <a16:creationId xmlns:a16="http://schemas.microsoft.com/office/drawing/2014/main" id="{A0EBD79C-88CC-40A2-B6B0-8AC813046D2E}"/>
              </a:ext>
            </a:extLst>
          </p:cNvPr>
          <p:cNvGrpSpPr/>
          <p:nvPr/>
        </p:nvGrpSpPr>
        <p:grpSpPr>
          <a:xfrm>
            <a:off x="119981" y="4068165"/>
            <a:ext cx="4202430" cy="1227503"/>
            <a:chOff x="119981" y="3346626"/>
            <a:chExt cx="4202430" cy="1227503"/>
          </a:xfrm>
        </p:grpSpPr>
        <p:grpSp>
          <p:nvGrpSpPr>
            <p:cNvPr id="43" name="グループ化 42">
              <a:extLst>
                <a:ext uri="{FF2B5EF4-FFF2-40B4-BE49-F238E27FC236}">
                  <a16:creationId xmlns:a16="http://schemas.microsoft.com/office/drawing/2014/main" id="{75F9A62C-A59C-4DCC-9097-CF0160DA98F6}"/>
                </a:ext>
              </a:extLst>
            </p:cNvPr>
            <p:cNvGrpSpPr/>
            <p:nvPr/>
          </p:nvGrpSpPr>
          <p:grpSpPr>
            <a:xfrm>
              <a:off x="119981" y="3346626"/>
              <a:ext cx="4202430" cy="1227503"/>
              <a:chOff x="537210" y="1363883"/>
              <a:chExt cx="4202430" cy="1227503"/>
            </a:xfrm>
          </p:grpSpPr>
          <p:sp>
            <p:nvSpPr>
              <p:cNvPr id="45" name="テキスト ボックス 44">
                <a:extLst>
                  <a:ext uri="{FF2B5EF4-FFF2-40B4-BE49-F238E27FC236}">
                    <a16:creationId xmlns:a16="http://schemas.microsoft.com/office/drawing/2014/main" id="{BC5B5210-0988-4460-858C-D48330021FE5}"/>
                  </a:ext>
                </a:extLst>
              </p:cNvPr>
              <p:cNvSpPr txBox="1"/>
              <p:nvPr/>
            </p:nvSpPr>
            <p:spPr>
              <a:xfrm>
                <a:off x="891540" y="1821945"/>
                <a:ext cx="3848100" cy="769441"/>
              </a:xfrm>
              <a:prstGeom prst="rect">
                <a:avLst/>
              </a:prstGeom>
              <a:noFill/>
            </p:spPr>
            <p:txBody>
              <a:bodyPr wrap="square">
                <a:spAutoFit/>
              </a:bodyPr>
              <a:lstStyle/>
              <a:p>
                <a:pPr algn="just"/>
                <a:r>
                  <a:rPr lang="ja-JP" altLang="en-US" sz="1100" kern="100" dirty="0">
                    <a:latin typeface="+mn-ea"/>
                    <a:cs typeface="メイリオ" panose="020B0604030504040204" pitchFamily="50" charset="-128"/>
                  </a:rPr>
                  <a:t>・勤務しない時間１時間について、勤務１時間当たりの給</a:t>
                </a:r>
                <a:endParaRPr lang="en-US" altLang="ja-JP" sz="1100" kern="100" dirty="0">
                  <a:latin typeface="+mn-ea"/>
                  <a:cs typeface="メイリオ" panose="020B0604030504040204" pitchFamily="50" charset="-128"/>
                </a:endParaRPr>
              </a:p>
              <a:p>
                <a:pPr algn="just"/>
                <a:r>
                  <a:rPr lang="ja-JP" altLang="en-US" sz="1100" kern="100" dirty="0">
                    <a:latin typeface="+mn-ea"/>
                    <a:cs typeface="メイリオ" panose="020B0604030504040204" pitchFamily="50" charset="-128"/>
                  </a:rPr>
                  <a:t>　与額（職員の給与に関する条例第</a:t>
                </a:r>
                <a:r>
                  <a:rPr lang="en-US" altLang="ja-JP" sz="1100" kern="100" dirty="0">
                    <a:latin typeface="+mn-ea"/>
                    <a:cs typeface="メイリオ" panose="020B0604030504040204" pitchFamily="50" charset="-128"/>
                  </a:rPr>
                  <a:t>27</a:t>
                </a:r>
                <a:r>
                  <a:rPr lang="ja-JP" altLang="en-US" sz="1100" kern="100" dirty="0">
                    <a:latin typeface="+mn-ea"/>
                    <a:cs typeface="メイリオ" panose="020B0604030504040204" pitchFamily="50" charset="-128"/>
                  </a:rPr>
                  <a:t>条に規定する額）が</a:t>
                </a:r>
                <a:endParaRPr lang="en-US" altLang="ja-JP" sz="1100" kern="100" dirty="0">
                  <a:latin typeface="+mn-ea"/>
                  <a:cs typeface="メイリオ" panose="020B0604030504040204" pitchFamily="50" charset="-128"/>
                </a:endParaRPr>
              </a:p>
              <a:p>
                <a:pPr algn="just"/>
                <a:r>
                  <a:rPr lang="ja-JP" altLang="en-US" sz="1100" kern="100" dirty="0">
                    <a:latin typeface="+mn-ea"/>
                    <a:cs typeface="メイリオ" panose="020B0604030504040204" pitchFamily="50" charset="-128"/>
                  </a:rPr>
                  <a:t>　減額されます。</a:t>
                </a:r>
              </a:p>
              <a:p>
                <a:pPr algn="just"/>
                <a:r>
                  <a:rPr lang="ja-JP" altLang="en-US" sz="1100" kern="100" dirty="0">
                    <a:latin typeface="+mn-ea"/>
                    <a:cs typeface="メイリオ" panose="020B0604030504040204" pitchFamily="50" charset="-128"/>
                  </a:rPr>
                  <a:t>・昇給には影響しません。</a:t>
                </a:r>
              </a:p>
            </p:txBody>
          </p:sp>
          <p:sp>
            <p:nvSpPr>
              <p:cNvPr id="46" name="テキスト ボックス 45">
                <a:extLst>
                  <a:ext uri="{FF2B5EF4-FFF2-40B4-BE49-F238E27FC236}">
                    <a16:creationId xmlns:a16="http://schemas.microsoft.com/office/drawing/2014/main" id="{0B0B6BC1-DB32-4AC1-87AE-D29171D87D8F}"/>
                  </a:ext>
                </a:extLst>
              </p:cNvPr>
              <p:cNvSpPr txBox="1"/>
              <p:nvPr/>
            </p:nvSpPr>
            <p:spPr>
              <a:xfrm>
                <a:off x="537210" y="1363883"/>
                <a:ext cx="2297430" cy="523220"/>
              </a:xfrm>
              <a:prstGeom prst="rect">
                <a:avLst/>
              </a:prstGeom>
              <a:noFill/>
            </p:spPr>
            <p:txBody>
              <a:bodyPr wrap="square">
                <a:spAutoFit/>
              </a:bodyPr>
              <a:lstStyle/>
              <a:p>
                <a:r>
                  <a:rPr lang="ja-JP" altLang="en-US" sz="2800" b="1" dirty="0">
                    <a:solidFill>
                      <a:schemeClr val="accent5">
                        <a:lumMod val="50000"/>
                      </a:schemeClr>
                    </a:solidFill>
                    <a:effectLst/>
                    <a:latin typeface="+mn-ea"/>
                    <a:cs typeface="メイリオ" panose="020B0604030504040204" pitchFamily="50" charset="-128"/>
                  </a:rPr>
                  <a:t>３</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給与</a:t>
                </a:r>
                <a:endParaRPr lang="en-US" altLang="ja-JP" sz="1800" b="1" dirty="0">
                  <a:solidFill>
                    <a:schemeClr val="accent5">
                      <a:lumMod val="50000"/>
                    </a:schemeClr>
                  </a:solidFill>
                  <a:effectLst/>
                  <a:latin typeface="+mn-ea"/>
                  <a:cs typeface="メイリオ" panose="020B0604030504040204" pitchFamily="50" charset="-128"/>
                </a:endParaRPr>
              </a:p>
            </p:txBody>
          </p:sp>
        </p:grpSp>
        <p:sp>
          <p:nvSpPr>
            <p:cNvPr id="44" name="矢印: 五方向 43">
              <a:extLst>
                <a:ext uri="{FF2B5EF4-FFF2-40B4-BE49-F238E27FC236}">
                  <a16:creationId xmlns:a16="http://schemas.microsoft.com/office/drawing/2014/main" id="{A4A6A526-9B01-450D-B152-40E92DA0CCB8}"/>
                </a:ext>
              </a:extLst>
            </p:cNvPr>
            <p:cNvSpPr/>
            <p:nvPr/>
          </p:nvSpPr>
          <p:spPr>
            <a:xfrm>
              <a:off x="262951" y="3685531"/>
              <a:ext cx="1008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286549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1FBB7F-42BE-4427-91D9-6E4DB444437D}"/>
              </a:ext>
            </a:extLst>
          </p:cNvPr>
          <p:cNvSpPr>
            <a:spLocks noGrp="1"/>
          </p:cNvSpPr>
          <p:nvPr>
            <p:ph type="title"/>
          </p:nvPr>
        </p:nvSpPr>
        <p:spPr>
          <a:xfrm>
            <a:off x="0" y="-1"/>
            <a:ext cx="9144000" cy="750424"/>
          </a:xfrm>
          <a:solidFill>
            <a:schemeClr val="accent5"/>
          </a:solidFill>
        </p:spPr>
        <p:txBody>
          <a:bodyPr anchor="ctr">
            <a:normAutofit/>
          </a:bodyPr>
          <a:lstStyle/>
          <a:p>
            <a:r>
              <a:rPr lang="ja-JP" altLang="en-US" sz="2100" b="1" dirty="0">
                <a:solidFill>
                  <a:schemeClr val="bg1"/>
                </a:solidFill>
                <a:latin typeface="+mn-ea"/>
                <a:ea typeface="+mn-ea"/>
              </a:rPr>
              <a:t>　　</a:t>
            </a:r>
            <a:r>
              <a:rPr lang="ja-JP" altLang="en-US" sz="2400" b="1" dirty="0">
                <a:solidFill>
                  <a:schemeClr val="bg1"/>
                </a:solidFill>
                <a:latin typeface="+mn-ea"/>
                <a:ea typeface="+mn-ea"/>
              </a:rPr>
              <a:t>短期介護休暇</a:t>
            </a:r>
            <a:r>
              <a:rPr lang="ja-JP" altLang="en-US" sz="2100" b="1" dirty="0">
                <a:solidFill>
                  <a:schemeClr val="bg1"/>
                </a:solidFill>
                <a:latin typeface="+mn-ea"/>
                <a:ea typeface="+mn-ea"/>
              </a:rPr>
              <a:t>（特別休暇）</a:t>
            </a:r>
            <a:endParaRPr kumimoji="1" lang="ja-JP" altLang="en-US" sz="2100" b="1" dirty="0">
              <a:solidFill>
                <a:schemeClr val="bg1"/>
              </a:solidFill>
              <a:latin typeface="+mn-ea"/>
              <a:ea typeface="+mn-ea"/>
            </a:endParaRPr>
          </a:p>
        </p:txBody>
      </p:sp>
      <p:sp>
        <p:nvSpPr>
          <p:cNvPr id="3" name="コンテンツ プレースホルダー 2">
            <a:extLst>
              <a:ext uri="{FF2B5EF4-FFF2-40B4-BE49-F238E27FC236}">
                <a16:creationId xmlns:a16="http://schemas.microsoft.com/office/drawing/2014/main" id="{C6464FD3-6E9D-478C-B6D6-CBEA704CBC52}"/>
              </a:ext>
            </a:extLst>
          </p:cNvPr>
          <p:cNvSpPr>
            <a:spLocks noGrp="1"/>
          </p:cNvSpPr>
          <p:nvPr>
            <p:ph idx="1"/>
          </p:nvPr>
        </p:nvSpPr>
        <p:spPr>
          <a:xfrm>
            <a:off x="4046220" y="208850"/>
            <a:ext cx="4131354" cy="299324"/>
          </a:xfrm>
        </p:spPr>
        <p:txBody>
          <a:bodyPr>
            <a:normAutofit/>
          </a:bodyPr>
          <a:lstStyle/>
          <a:p>
            <a:pPr marL="0" indent="0">
              <a:lnSpc>
                <a:spcPct val="110000"/>
              </a:lnSpc>
              <a:buNone/>
            </a:pPr>
            <a:r>
              <a:rPr lang="ja-JP" altLang="en-US" sz="1100" b="1" kern="100" dirty="0">
                <a:solidFill>
                  <a:schemeClr val="bg1"/>
                </a:solidFill>
                <a:effectLst/>
                <a:latin typeface="+mn-ea"/>
                <a:cs typeface="メイリオ" panose="020B0604030504040204" pitchFamily="50" charset="-128"/>
              </a:rPr>
              <a:t>被介護人に必要な介護のための休暇制度（有給）です。</a:t>
            </a:r>
            <a:endParaRPr lang="ja-JP" altLang="ja-JP" sz="1100" b="1" u="sng" kern="100" dirty="0">
              <a:solidFill>
                <a:schemeClr val="bg1"/>
              </a:solidFill>
              <a:effectLst/>
              <a:latin typeface="+mn-ea"/>
              <a:cs typeface="Times New Roman" panose="02020603050405020304" pitchFamily="18" charset="0"/>
            </a:endParaRPr>
          </a:p>
        </p:txBody>
      </p:sp>
      <p:sp>
        <p:nvSpPr>
          <p:cNvPr id="4" name="コンテンツ プレースホルダー 2">
            <a:extLst>
              <a:ext uri="{FF2B5EF4-FFF2-40B4-BE49-F238E27FC236}">
                <a16:creationId xmlns:a16="http://schemas.microsoft.com/office/drawing/2014/main" id="{69F313ED-F6E8-4111-8CF3-C7080D3F5302}"/>
              </a:ext>
            </a:extLst>
          </p:cNvPr>
          <p:cNvSpPr txBox="1">
            <a:spLocks/>
          </p:cNvSpPr>
          <p:nvPr/>
        </p:nvSpPr>
        <p:spPr>
          <a:xfrm>
            <a:off x="342900" y="556261"/>
            <a:ext cx="8408670" cy="28879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500"/>
              </a:lnSpc>
              <a:buFont typeface="Arial" panose="020B0604020202020204" pitchFamily="34" charset="0"/>
              <a:buNone/>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nSpc>
                <a:spcPts val="2500"/>
              </a:lnSpc>
              <a:buFont typeface="Arial" panose="020B0604020202020204" pitchFamily="34" charset="0"/>
              <a:buNone/>
            </a:pP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buFont typeface="Arial" panose="020B0604020202020204" pitchFamily="34" charset="0"/>
              <a:buNone/>
            </a:pPr>
            <a:endParaRPr lang="ja-JP" altLang="en-US" dirty="0"/>
          </a:p>
        </p:txBody>
      </p:sp>
      <p:grpSp>
        <p:nvGrpSpPr>
          <p:cNvPr id="10" name="グループ化 9">
            <a:extLst>
              <a:ext uri="{FF2B5EF4-FFF2-40B4-BE49-F238E27FC236}">
                <a16:creationId xmlns:a16="http://schemas.microsoft.com/office/drawing/2014/main" id="{99EDB354-A93B-41F1-96E0-F7DC743F5579}"/>
              </a:ext>
            </a:extLst>
          </p:cNvPr>
          <p:cNvGrpSpPr/>
          <p:nvPr/>
        </p:nvGrpSpPr>
        <p:grpSpPr>
          <a:xfrm>
            <a:off x="4660156" y="807809"/>
            <a:ext cx="2693144" cy="719672"/>
            <a:chOff x="4644390" y="829369"/>
            <a:chExt cx="2693144" cy="719672"/>
          </a:xfrm>
        </p:grpSpPr>
        <p:grpSp>
          <p:nvGrpSpPr>
            <p:cNvPr id="13" name="グループ化 12">
              <a:extLst>
                <a:ext uri="{FF2B5EF4-FFF2-40B4-BE49-F238E27FC236}">
                  <a16:creationId xmlns:a16="http://schemas.microsoft.com/office/drawing/2014/main" id="{F646821C-D8CB-469A-B151-C932D5D9B52E}"/>
                </a:ext>
              </a:extLst>
            </p:cNvPr>
            <p:cNvGrpSpPr/>
            <p:nvPr/>
          </p:nvGrpSpPr>
          <p:grpSpPr>
            <a:xfrm>
              <a:off x="4644390" y="829369"/>
              <a:ext cx="2693144" cy="719672"/>
              <a:chOff x="537210" y="1363883"/>
              <a:chExt cx="2693144" cy="719672"/>
            </a:xfrm>
          </p:grpSpPr>
          <p:sp>
            <p:nvSpPr>
              <p:cNvPr id="14" name="テキスト ボックス 13">
                <a:extLst>
                  <a:ext uri="{FF2B5EF4-FFF2-40B4-BE49-F238E27FC236}">
                    <a16:creationId xmlns:a16="http://schemas.microsoft.com/office/drawing/2014/main" id="{231E432A-0382-498C-82CB-0DFC18D5082D}"/>
                  </a:ext>
                </a:extLst>
              </p:cNvPr>
              <p:cNvSpPr txBox="1"/>
              <p:nvPr/>
            </p:nvSpPr>
            <p:spPr>
              <a:xfrm>
                <a:off x="723900" y="1821945"/>
                <a:ext cx="2506454" cy="261610"/>
              </a:xfrm>
              <a:prstGeom prst="rect">
                <a:avLst/>
              </a:prstGeom>
              <a:noFill/>
            </p:spPr>
            <p:txBody>
              <a:bodyPr wrap="square">
                <a:spAutoFit/>
              </a:bodyPr>
              <a:lstStyle/>
              <a:p>
                <a:pPr marL="0" indent="0" algn="just">
                  <a:lnSpc>
                    <a:spcPct val="100000"/>
                  </a:lnSpc>
                  <a:buNone/>
                </a:pPr>
                <a:r>
                  <a:rPr lang="ja-JP" altLang="en-US" sz="1100" kern="100" dirty="0">
                    <a:effectLst/>
                    <a:latin typeface="+mn-ea"/>
                    <a:ea typeface="+mn-ea"/>
                    <a:cs typeface="メイリオ" panose="020B0604030504040204" pitchFamily="50" charset="-128"/>
                  </a:rPr>
                  <a:t>１日又は時間で取得できます。</a:t>
                </a:r>
              </a:p>
            </p:txBody>
          </p:sp>
          <p:sp>
            <p:nvSpPr>
              <p:cNvPr id="15" name="テキスト ボックス 14">
                <a:extLst>
                  <a:ext uri="{FF2B5EF4-FFF2-40B4-BE49-F238E27FC236}">
                    <a16:creationId xmlns:a16="http://schemas.microsoft.com/office/drawing/2014/main" id="{A28A2239-FD27-42F7-93B1-8662E907C2BB}"/>
                  </a:ext>
                </a:extLst>
              </p:cNvPr>
              <p:cNvSpPr txBox="1"/>
              <p:nvPr/>
            </p:nvSpPr>
            <p:spPr>
              <a:xfrm>
                <a:off x="537210" y="1363883"/>
                <a:ext cx="2297430" cy="523220"/>
              </a:xfrm>
              <a:prstGeom prst="rect">
                <a:avLst/>
              </a:prstGeom>
              <a:noFill/>
            </p:spPr>
            <p:txBody>
              <a:bodyPr wrap="square">
                <a:spAutoFit/>
              </a:bodyPr>
              <a:lstStyle/>
              <a:p>
                <a:r>
                  <a:rPr lang="en-US" altLang="ja-JP" sz="2800" b="1" dirty="0">
                    <a:solidFill>
                      <a:schemeClr val="accent5">
                        <a:lumMod val="50000"/>
                      </a:schemeClr>
                    </a:solidFill>
                    <a:effectLst/>
                    <a:latin typeface="+mn-ea"/>
                    <a:cs typeface="メイリオ" panose="020B0604030504040204" pitchFamily="50" charset="-128"/>
                  </a:rPr>
                  <a:t>2.</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取得単位等</a:t>
                </a:r>
                <a:endParaRPr lang="en-US" altLang="ja-JP" b="1" dirty="0">
                  <a:solidFill>
                    <a:schemeClr val="accent5">
                      <a:lumMod val="50000"/>
                    </a:schemeClr>
                  </a:solidFill>
                  <a:effectLst/>
                  <a:latin typeface="+mn-ea"/>
                  <a:cs typeface="メイリオ" panose="020B0604030504040204" pitchFamily="50" charset="-128"/>
                </a:endParaRPr>
              </a:p>
            </p:txBody>
          </p:sp>
        </p:grpSp>
        <p:sp>
          <p:nvSpPr>
            <p:cNvPr id="31" name="矢印: 五方向 30">
              <a:extLst>
                <a:ext uri="{FF2B5EF4-FFF2-40B4-BE49-F238E27FC236}">
                  <a16:creationId xmlns:a16="http://schemas.microsoft.com/office/drawing/2014/main" id="{718CEEAD-144F-4FB4-AF79-E04939682424}"/>
                </a:ext>
              </a:extLst>
            </p:cNvPr>
            <p:cNvSpPr/>
            <p:nvPr/>
          </p:nvSpPr>
          <p:spPr>
            <a:xfrm>
              <a:off x="4690110" y="1169281"/>
              <a:ext cx="1728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a:extLst>
              <a:ext uri="{FF2B5EF4-FFF2-40B4-BE49-F238E27FC236}">
                <a16:creationId xmlns:a16="http://schemas.microsoft.com/office/drawing/2014/main" id="{E9C59117-19AC-4C48-A3B9-8974177F4DB3}"/>
              </a:ext>
            </a:extLst>
          </p:cNvPr>
          <p:cNvGrpSpPr/>
          <p:nvPr/>
        </p:nvGrpSpPr>
        <p:grpSpPr>
          <a:xfrm>
            <a:off x="133812" y="812636"/>
            <a:ext cx="4202430" cy="1801114"/>
            <a:chOff x="62865" y="818956"/>
            <a:chExt cx="4202430" cy="1801114"/>
          </a:xfrm>
        </p:grpSpPr>
        <p:grpSp>
          <p:nvGrpSpPr>
            <p:cNvPr id="12" name="グループ化 11">
              <a:extLst>
                <a:ext uri="{FF2B5EF4-FFF2-40B4-BE49-F238E27FC236}">
                  <a16:creationId xmlns:a16="http://schemas.microsoft.com/office/drawing/2014/main" id="{06269A88-FD72-469F-BB28-73A4832121DB}"/>
                </a:ext>
              </a:extLst>
            </p:cNvPr>
            <p:cNvGrpSpPr/>
            <p:nvPr/>
          </p:nvGrpSpPr>
          <p:grpSpPr>
            <a:xfrm>
              <a:off x="62865" y="818956"/>
              <a:ext cx="4202430" cy="1801114"/>
              <a:chOff x="537210" y="1363883"/>
              <a:chExt cx="4202430" cy="1801114"/>
            </a:xfrm>
          </p:grpSpPr>
          <p:sp>
            <p:nvSpPr>
              <p:cNvPr id="8" name="テキスト ボックス 7">
                <a:extLst>
                  <a:ext uri="{FF2B5EF4-FFF2-40B4-BE49-F238E27FC236}">
                    <a16:creationId xmlns:a16="http://schemas.microsoft.com/office/drawing/2014/main" id="{A2F06D4E-453C-4E0E-9329-752C792F0951}"/>
                  </a:ext>
                </a:extLst>
              </p:cNvPr>
              <p:cNvSpPr txBox="1"/>
              <p:nvPr/>
            </p:nvSpPr>
            <p:spPr>
              <a:xfrm>
                <a:off x="891540" y="1837711"/>
                <a:ext cx="3848100" cy="1327286"/>
              </a:xfrm>
              <a:prstGeom prst="rect">
                <a:avLst/>
              </a:prstGeom>
              <a:noFill/>
            </p:spPr>
            <p:txBody>
              <a:bodyPr wrap="square">
                <a:spAutoFit/>
              </a:bodyPr>
              <a:lstStyle/>
              <a:p>
                <a:pPr algn="just"/>
                <a:r>
                  <a:rPr lang="ja-JP" altLang="en-US" sz="1100" kern="100" dirty="0">
                    <a:latin typeface="+mn-ea"/>
                    <a:cs typeface="メイリオ" panose="020B0604030504040204" pitchFamily="50" charset="-128"/>
                  </a:rPr>
                  <a:t>被介護人の介護</a:t>
                </a:r>
                <a:r>
                  <a:rPr lang="ja-JP" altLang="en-US" sz="1100" b="1" u="sng" kern="100" dirty="0">
                    <a:latin typeface="+mn-ea"/>
                    <a:cs typeface="メイリオ" panose="020B0604030504040204" pitchFamily="50" charset="-128"/>
                  </a:rPr>
                  <a:t>その他の世話</a:t>
                </a:r>
                <a:r>
                  <a:rPr lang="ja-JP" altLang="en-US" sz="1100" kern="100" dirty="0">
                    <a:latin typeface="+mn-ea"/>
                    <a:cs typeface="メイリオ" panose="020B0604030504040204" pitchFamily="50" charset="-128"/>
                  </a:rPr>
                  <a:t>を行う場合に、１会計年度につき５日以内で取得できます。</a:t>
                </a:r>
              </a:p>
              <a:p>
                <a:pPr algn="just"/>
                <a:r>
                  <a:rPr lang="ja-JP" altLang="en-US" sz="1100" kern="100" dirty="0">
                    <a:latin typeface="+mn-ea"/>
                    <a:cs typeface="メイリオ" panose="020B0604030504040204" pitchFamily="50" charset="-128"/>
                  </a:rPr>
                  <a:t>被介護人が２人以上の場合は</a:t>
                </a:r>
                <a:r>
                  <a:rPr lang="en-US" altLang="ja-JP" sz="1100" kern="100" dirty="0">
                    <a:latin typeface="+mn-ea"/>
                    <a:cs typeface="メイリオ" panose="020B0604030504040204" pitchFamily="50" charset="-128"/>
                  </a:rPr>
                  <a:t>10</a:t>
                </a:r>
                <a:r>
                  <a:rPr lang="ja-JP" altLang="en-US" sz="1100" kern="100" dirty="0">
                    <a:latin typeface="+mn-ea"/>
                    <a:cs typeface="メイリオ" panose="020B0604030504040204" pitchFamily="50" charset="-128"/>
                  </a:rPr>
                  <a:t>日以内となります。</a:t>
                </a:r>
              </a:p>
              <a:p>
                <a:pPr algn="just">
                  <a:lnSpc>
                    <a:spcPct val="150000"/>
                  </a:lnSpc>
                </a:pPr>
                <a:r>
                  <a:rPr lang="en-US" altLang="ja-JP" sz="1050" kern="100" dirty="0">
                    <a:latin typeface="+mn-ea"/>
                    <a:cs typeface="メイリオ" panose="020B0604030504040204" pitchFamily="50" charset="-128"/>
                  </a:rPr>
                  <a:t>※</a:t>
                </a:r>
                <a:r>
                  <a:rPr lang="ja-JP" altLang="en-US" sz="1050" b="1" u="sng" kern="100" dirty="0">
                    <a:latin typeface="+mn-ea"/>
                    <a:cs typeface="メイリオ" panose="020B0604030504040204" pitchFamily="50" charset="-128"/>
                  </a:rPr>
                  <a:t>その他の世話</a:t>
                </a:r>
                <a:r>
                  <a:rPr lang="ja-JP" altLang="en-US" sz="1050" kern="100" dirty="0">
                    <a:latin typeface="+mn-ea"/>
                    <a:cs typeface="メイリオ" panose="020B0604030504040204" pitchFamily="50" charset="-128"/>
                  </a:rPr>
                  <a:t>とは？</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被介護人の介護、被介護人の通院等の付き添い、被介護人が介護サービスの提供を受けるために必要な手続きの代行その他の被介護人の必要な世話を行うことを言います。</a:t>
                </a:r>
              </a:p>
            </p:txBody>
          </p:sp>
          <p:sp>
            <p:nvSpPr>
              <p:cNvPr id="9" name="テキスト ボックス 8">
                <a:extLst>
                  <a:ext uri="{FF2B5EF4-FFF2-40B4-BE49-F238E27FC236}">
                    <a16:creationId xmlns:a16="http://schemas.microsoft.com/office/drawing/2014/main" id="{021E566A-AC41-4B5F-8A85-E6DA13AE0581}"/>
                  </a:ext>
                </a:extLst>
              </p:cNvPr>
              <p:cNvSpPr txBox="1"/>
              <p:nvPr/>
            </p:nvSpPr>
            <p:spPr>
              <a:xfrm>
                <a:off x="537210" y="1363883"/>
                <a:ext cx="2297430" cy="523220"/>
              </a:xfrm>
              <a:prstGeom prst="rect">
                <a:avLst/>
              </a:prstGeom>
              <a:noFill/>
            </p:spPr>
            <p:txBody>
              <a:bodyPr wrap="square">
                <a:spAutoFit/>
              </a:bodyPr>
              <a:lstStyle/>
              <a:p>
                <a:r>
                  <a:rPr lang="ja-JP" altLang="en-US" sz="2800" b="1" dirty="0">
                    <a:solidFill>
                      <a:schemeClr val="accent5">
                        <a:lumMod val="50000"/>
                      </a:schemeClr>
                    </a:solidFill>
                    <a:effectLst/>
                    <a:latin typeface="+mn-ea"/>
                    <a:cs typeface="メイリオ" panose="020B0604030504040204" pitchFamily="50" charset="-128"/>
                  </a:rPr>
                  <a:t>１</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ja-JP" sz="1800" b="1" dirty="0">
                    <a:solidFill>
                      <a:schemeClr val="accent5">
                        <a:lumMod val="50000"/>
                      </a:schemeClr>
                    </a:solidFill>
                    <a:effectLst/>
                    <a:latin typeface="+mn-ea"/>
                    <a:cs typeface="メイリオ" panose="020B0604030504040204" pitchFamily="50" charset="-128"/>
                  </a:rPr>
                  <a:t>休暇の期間</a:t>
                </a:r>
                <a:endParaRPr lang="en-US" altLang="ja-JP" sz="1800" b="1" dirty="0">
                  <a:solidFill>
                    <a:schemeClr val="accent5">
                      <a:lumMod val="50000"/>
                    </a:schemeClr>
                  </a:solidFill>
                  <a:effectLst/>
                  <a:latin typeface="+mn-ea"/>
                  <a:cs typeface="メイリオ" panose="020B0604030504040204" pitchFamily="50" charset="-128"/>
                </a:endParaRPr>
              </a:p>
            </p:txBody>
          </p:sp>
        </p:grpSp>
        <p:sp>
          <p:nvSpPr>
            <p:cNvPr id="32" name="矢印: 五方向 31">
              <a:extLst>
                <a:ext uri="{FF2B5EF4-FFF2-40B4-BE49-F238E27FC236}">
                  <a16:creationId xmlns:a16="http://schemas.microsoft.com/office/drawing/2014/main" id="{FAE1BA14-15C3-4EEB-B083-B6077B6BA9D8}"/>
                </a:ext>
              </a:extLst>
            </p:cNvPr>
            <p:cNvSpPr/>
            <p:nvPr/>
          </p:nvSpPr>
          <p:spPr>
            <a:xfrm>
              <a:off x="210072" y="1161672"/>
              <a:ext cx="1728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a:extLst>
              <a:ext uri="{FF2B5EF4-FFF2-40B4-BE49-F238E27FC236}">
                <a16:creationId xmlns:a16="http://schemas.microsoft.com/office/drawing/2014/main" id="{5D3F466F-4A4F-449C-9E72-044B5BCD25AF}"/>
              </a:ext>
            </a:extLst>
          </p:cNvPr>
          <p:cNvGrpSpPr/>
          <p:nvPr/>
        </p:nvGrpSpPr>
        <p:grpSpPr>
          <a:xfrm>
            <a:off x="4648040" y="5160187"/>
            <a:ext cx="2297430" cy="523220"/>
            <a:chOff x="60960" y="5319149"/>
            <a:chExt cx="2297430" cy="523220"/>
          </a:xfrm>
        </p:grpSpPr>
        <p:sp>
          <p:nvSpPr>
            <p:cNvPr id="26" name="テキスト ボックス 25">
              <a:extLst>
                <a:ext uri="{FF2B5EF4-FFF2-40B4-BE49-F238E27FC236}">
                  <a16:creationId xmlns:a16="http://schemas.microsoft.com/office/drawing/2014/main" id="{6F2B6AED-3E80-4542-80CE-98E72FCB69FD}"/>
                </a:ext>
              </a:extLst>
            </p:cNvPr>
            <p:cNvSpPr txBox="1"/>
            <p:nvPr/>
          </p:nvSpPr>
          <p:spPr>
            <a:xfrm>
              <a:off x="60960" y="5319149"/>
              <a:ext cx="2297430" cy="523220"/>
            </a:xfrm>
            <a:prstGeom prst="rect">
              <a:avLst/>
            </a:prstGeom>
            <a:noFill/>
          </p:spPr>
          <p:txBody>
            <a:bodyPr wrap="square">
              <a:spAutoFit/>
            </a:bodyPr>
            <a:lstStyle/>
            <a:p>
              <a:r>
                <a:rPr lang="ja-JP" altLang="en-US" sz="2800" b="1" dirty="0">
                  <a:solidFill>
                    <a:schemeClr val="accent5">
                      <a:lumMod val="50000"/>
                    </a:schemeClr>
                  </a:solidFill>
                  <a:effectLst/>
                  <a:latin typeface="+mn-ea"/>
                  <a:cs typeface="メイリオ" panose="020B0604030504040204" pitchFamily="50" charset="-128"/>
                </a:rPr>
                <a:t>４</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勤勉手当</a:t>
              </a:r>
              <a:endParaRPr lang="en-US" altLang="ja-JP" b="1" dirty="0">
                <a:solidFill>
                  <a:schemeClr val="accent5">
                    <a:lumMod val="50000"/>
                  </a:schemeClr>
                </a:solidFill>
                <a:effectLst/>
                <a:latin typeface="+mn-ea"/>
                <a:cs typeface="メイリオ" panose="020B0604030504040204" pitchFamily="50" charset="-128"/>
              </a:endParaRPr>
            </a:p>
          </p:txBody>
        </p:sp>
        <p:sp>
          <p:nvSpPr>
            <p:cNvPr id="33" name="矢印: 五方向 32">
              <a:extLst>
                <a:ext uri="{FF2B5EF4-FFF2-40B4-BE49-F238E27FC236}">
                  <a16:creationId xmlns:a16="http://schemas.microsoft.com/office/drawing/2014/main" id="{50CC2C80-DD04-4F85-B773-7BECEB4AE9A6}"/>
                </a:ext>
              </a:extLst>
            </p:cNvPr>
            <p:cNvSpPr/>
            <p:nvPr/>
          </p:nvSpPr>
          <p:spPr>
            <a:xfrm>
              <a:off x="182169" y="5653160"/>
              <a:ext cx="1548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a:extLst>
              <a:ext uri="{FF2B5EF4-FFF2-40B4-BE49-F238E27FC236}">
                <a16:creationId xmlns:a16="http://schemas.microsoft.com/office/drawing/2014/main" id="{BF2210AE-7636-4110-9EC7-9EF2FBF0CD5C}"/>
              </a:ext>
            </a:extLst>
          </p:cNvPr>
          <p:cNvGrpSpPr/>
          <p:nvPr/>
        </p:nvGrpSpPr>
        <p:grpSpPr>
          <a:xfrm>
            <a:off x="166326" y="5171635"/>
            <a:ext cx="2297430" cy="523220"/>
            <a:chOff x="119981" y="3346626"/>
            <a:chExt cx="2297430" cy="523220"/>
          </a:xfrm>
        </p:grpSpPr>
        <p:sp>
          <p:nvSpPr>
            <p:cNvPr id="23" name="テキスト ボックス 22">
              <a:extLst>
                <a:ext uri="{FF2B5EF4-FFF2-40B4-BE49-F238E27FC236}">
                  <a16:creationId xmlns:a16="http://schemas.microsoft.com/office/drawing/2014/main" id="{27FB6D32-4541-4D57-AC5B-B7F450CC758F}"/>
                </a:ext>
              </a:extLst>
            </p:cNvPr>
            <p:cNvSpPr txBox="1"/>
            <p:nvPr/>
          </p:nvSpPr>
          <p:spPr>
            <a:xfrm>
              <a:off x="119981" y="3346626"/>
              <a:ext cx="2297430" cy="523220"/>
            </a:xfrm>
            <a:prstGeom prst="rect">
              <a:avLst/>
            </a:prstGeom>
            <a:noFill/>
          </p:spPr>
          <p:txBody>
            <a:bodyPr wrap="square">
              <a:spAutoFit/>
            </a:bodyPr>
            <a:lstStyle/>
            <a:p>
              <a:r>
                <a:rPr lang="ja-JP" altLang="en-US" sz="2800" b="1" dirty="0">
                  <a:solidFill>
                    <a:schemeClr val="accent5">
                      <a:lumMod val="50000"/>
                    </a:schemeClr>
                  </a:solidFill>
                  <a:effectLst/>
                  <a:latin typeface="+mn-ea"/>
                  <a:cs typeface="メイリオ" panose="020B0604030504040204" pitchFamily="50" charset="-128"/>
                </a:rPr>
                <a:t>３</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給与</a:t>
              </a:r>
              <a:endParaRPr lang="en-US" altLang="ja-JP" sz="1800" b="1" dirty="0">
                <a:solidFill>
                  <a:schemeClr val="accent5">
                    <a:lumMod val="50000"/>
                  </a:schemeClr>
                </a:solidFill>
                <a:effectLst/>
                <a:latin typeface="+mn-ea"/>
                <a:cs typeface="メイリオ" panose="020B0604030504040204" pitchFamily="50" charset="-128"/>
              </a:endParaRPr>
            </a:p>
          </p:txBody>
        </p:sp>
        <p:sp>
          <p:nvSpPr>
            <p:cNvPr id="35" name="矢印: 五方向 34">
              <a:extLst>
                <a:ext uri="{FF2B5EF4-FFF2-40B4-BE49-F238E27FC236}">
                  <a16:creationId xmlns:a16="http://schemas.microsoft.com/office/drawing/2014/main" id="{4FB5B117-BC28-4ECC-AEAB-CD790AA9E606}"/>
                </a:ext>
              </a:extLst>
            </p:cNvPr>
            <p:cNvSpPr/>
            <p:nvPr/>
          </p:nvSpPr>
          <p:spPr>
            <a:xfrm>
              <a:off x="262951" y="3685531"/>
              <a:ext cx="1188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a:extLst>
              <a:ext uri="{FF2B5EF4-FFF2-40B4-BE49-F238E27FC236}">
                <a16:creationId xmlns:a16="http://schemas.microsoft.com/office/drawing/2014/main" id="{B86452B1-EFDA-45BD-89C9-A4A1249AA123}"/>
              </a:ext>
            </a:extLst>
          </p:cNvPr>
          <p:cNvGrpSpPr/>
          <p:nvPr/>
        </p:nvGrpSpPr>
        <p:grpSpPr>
          <a:xfrm>
            <a:off x="0" y="2741903"/>
            <a:ext cx="9144000" cy="750424"/>
            <a:chOff x="0" y="3128158"/>
            <a:chExt cx="9144000" cy="750424"/>
          </a:xfrm>
        </p:grpSpPr>
        <p:sp>
          <p:nvSpPr>
            <p:cNvPr id="27" name="タイトル 1">
              <a:extLst>
                <a:ext uri="{FF2B5EF4-FFF2-40B4-BE49-F238E27FC236}">
                  <a16:creationId xmlns:a16="http://schemas.microsoft.com/office/drawing/2014/main" id="{1FF299E4-8BBE-48D0-9847-06B079A54756}"/>
                </a:ext>
              </a:extLst>
            </p:cNvPr>
            <p:cNvSpPr txBox="1">
              <a:spLocks/>
            </p:cNvSpPr>
            <p:nvPr/>
          </p:nvSpPr>
          <p:spPr>
            <a:xfrm>
              <a:off x="0" y="3128158"/>
              <a:ext cx="9144000" cy="750424"/>
            </a:xfrm>
            <a:prstGeom prst="rect">
              <a:avLst/>
            </a:prstGeom>
            <a:solidFill>
              <a:schemeClr val="accent5"/>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chemeClr val="bg1"/>
                  </a:solidFill>
                  <a:latin typeface="+mn-ea"/>
                  <a:ea typeface="+mn-ea"/>
                </a:rPr>
                <a:t>　　介護欠勤</a:t>
              </a:r>
            </a:p>
          </p:txBody>
        </p:sp>
        <p:sp>
          <p:nvSpPr>
            <p:cNvPr id="28" name="コンテンツ プレースホルダー 2">
              <a:extLst>
                <a:ext uri="{FF2B5EF4-FFF2-40B4-BE49-F238E27FC236}">
                  <a16:creationId xmlns:a16="http://schemas.microsoft.com/office/drawing/2014/main" id="{D1E4E1A8-767F-44E5-8158-C3110F4E0BAE}"/>
                </a:ext>
              </a:extLst>
            </p:cNvPr>
            <p:cNvSpPr txBox="1">
              <a:spLocks/>
            </p:cNvSpPr>
            <p:nvPr/>
          </p:nvSpPr>
          <p:spPr>
            <a:xfrm>
              <a:off x="2034540" y="3261101"/>
              <a:ext cx="7071360" cy="6040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ja-JP" altLang="en-US" sz="1100" b="1" kern="100" dirty="0">
                  <a:solidFill>
                    <a:schemeClr val="bg1"/>
                  </a:solidFill>
                  <a:latin typeface="+mn-ea"/>
                  <a:cs typeface="メイリオ" panose="020B0604030504040204" pitchFamily="50" charset="-128"/>
                </a:rPr>
                <a:t>家族の介護のため勤務することが困難である職員に対し、一定の条件のもとに欠勤することを認める制度です。</a:t>
              </a:r>
              <a:br>
                <a:rPr lang="en-US" altLang="ja-JP" sz="1100" b="1" kern="100" dirty="0">
                  <a:solidFill>
                    <a:schemeClr val="bg1"/>
                  </a:solidFill>
                  <a:latin typeface="+mn-ea"/>
                  <a:cs typeface="メイリオ" panose="020B0604030504040204" pitchFamily="50" charset="-128"/>
                </a:rPr>
              </a:br>
              <a:r>
                <a:rPr lang="ja-JP" altLang="en-US" sz="1100" b="1" kern="100" dirty="0">
                  <a:solidFill>
                    <a:schemeClr val="bg1"/>
                  </a:solidFill>
                  <a:latin typeface="+mn-ea"/>
                  <a:cs typeface="メイリオ" panose="020B0604030504040204" pitchFamily="50" charset="-128"/>
                </a:rPr>
                <a:t>他の制度と比較して、勤勉手当等への影響が大きいことに留意する必要があります。</a:t>
              </a:r>
              <a:endParaRPr lang="ja-JP" altLang="ja-JP" sz="1100" b="1" u="sng" kern="100" dirty="0">
                <a:solidFill>
                  <a:schemeClr val="bg1"/>
                </a:solidFill>
                <a:latin typeface="+mn-ea"/>
                <a:cs typeface="Times New Roman" panose="02020603050405020304" pitchFamily="18" charset="0"/>
              </a:endParaRPr>
            </a:p>
          </p:txBody>
        </p:sp>
      </p:grpSp>
      <p:grpSp>
        <p:nvGrpSpPr>
          <p:cNvPr id="29" name="グループ化 28">
            <a:extLst>
              <a:ext uri="{FF2B5EF4-FFF2-40B4-BE49-F238E27FC236}">
                <a16:creationId xmlns:a16="http://schemas.microsoft.com/office/drawing/2014/main" id="{3C2D0638-F2FE-4809-8095-148AC4765E46}"/>
              </a:ext>
            </a:extLst>
          </p:cNvPr>
          <p:cNvGrpSpPr/>
          <p:nvPr/>
        </p:nvGrpSpPr>
        <p:grpSpPr>
          <a:xfrm>
            <a:off x="133812" y="3589811"/>
            <a:ext cx="4202430" cy="1404852"/>
            <a:chOff x="62865" y="818956"/>
            <a:chExt cx="4202430" cy="1404852"/>
          </a:xfrm>
        </p:grpSpPr>
        <p:grpSp>
          <p:nvGrpSpPr>
            <p:cNvPr id="30" name="グループ化 29">
              <a:extLst>
                <a:ext uri="{FF2B5EF4-FFF2-40B4-BE49-F238E27FC236}">
                  <a16:creationId xmlns:a16="http://schemas.microsoft.com/office/drawing/2014/main" id="{53822996-282B-4A93-8050-C8534EA5B752}"/>
                </a:ext>
              </a:extLst>
            </p:cNvPr>
            <p:cNvGrpSpPr/>
            <p:nvPr/>
          </p:nvGrpSpPr>
          <p:grpSpPr>
            <a:xfrm>
              <a:off x="62865" y="818956"/>
              <a:ext cx="4202430" cy="1404852"/>
              <a:chOff x="537210" y="1363883"/>
              <a:chExt cx="4202430" cy="1404852"/>
            </a:xfrm>
          </p:grpSpPr>
          <p:sp>
            <p:nvSpPr>
              <p:cNvPr id="36" name="テキスト ボックス 35">
                <a:extLst>
                  <a:ext uri="{FF2B5EF4-FFF2-40B4-BE49-F238E27FC236}">
                    <a16:creationId xmlns:a16="http://schemas.microsoft.com/office/drawing/2014/main" id="{92F7CBF8-A9A1-426F-BDB6-149C31A4880B}"/>
                  </a:ext>
                </a:extLst>
              </p:cNvPr>
              <p:cNvSpPr txBox="1"/>
              <p:nvPr/>
            </p:nvSpPr>
            <p:spPr>
              <a:xfrm>
                <a:off x="891540" y="1837711"/>
                <a:ext cx="3848100" cy="931024"/>
              </a:xfrm>
              <a:prstGeom prst="rect">
                <a:avLst/>
              </a:prstGeom>
              <a:noFill/>
            </p:spPr>
            <p:txBody>
              <a:bodyPr wrap="square">
                <a:spAutoFit/>
              </a:bodyPr>
              <a:lstStyle/>
              <a:p>
                <a:pPr algn="just"/>
                <a:r>
                  <a:rPr lang="ja-JP" altLang="en-US" sz="1100" kern="100" dirty="0">
                    <a:latin typeface="+mn-ea"/>
                    <a:cs typeface="メイリオ" panose="020B0604030504040204" pitchFamily="50" charset="-128"/>
                  </a:rPr>
                  <a:t>被介護人が負傷、疾病又は老齢によりリハビリテーション、通院その他病状の回復等にあたり介助を必要とする場合に、１会計年度につき、</a:t>
                </a:r>
                <a:r>
                  <a:rPr lang="en-US" altLang="ja-JP" sz="1100" kern="100" dirty="0">
                    <a:latin typeface="+mn-ea"/>
                    <a:cs typeface="メイリオ" panose="020B0604030504040204" pitchFamily="50" charset="-128"/>
                  </a:rPr>
                  <a:t>30</a:t>
                </a:r>
                <a:r>
                  <a:rPr lang="ja-JP" altLang="en-US" sz="1100" kern="100" dirty="0">
                    <a:latin typeface="+mn-ea"/>
                    <a:cs typeface="メイリオ" panose="020B0604030504040204" pitchFamily="50" charset="-128"/>
                  </a:rPr>
                  <a:t>回以内で欠勤することが認められます。</a:t>
                </a:r>
              </a:p>
              <a:p>
                <a:pPr algn="just"/>
                <a:r>
                  <a:rPr lang="en-US" altLang="ja-JP" sz="1050" kern="100" dirty="0">
                    <a:latin typeface="+mn-ea"/>
                    <a:cs typeface="メイリオ" panose="020B0604030504040204" pitchFamily="50" charset="-128"/>
                  </a:rPr>
                  <a:t>※</a:t>
                </a:r>
                <a:r>
                  <a:rPr lang="ja-JP" altLang="en-US" sz="1050" kern="100" dirty="0">
                    <a:latin typeface="+mn-ea"/>
                    <a:cs typeface="メイリオ" panose="020B0604030504040204" pitchFamily="50" charset="-128"/>
                  </a:rPr>
                  <a:t>被介護人が複数ある場合でも職員</a:t>
                </a:r>
                <a:r>
                  <a:rPr lang="en-US" altLang="ja-JP" sz="1050" kern="100" dirty="0">
                    <a:latin typeface="+mn-ea"/>
                    <a:cs typeface="メイリオ" panose="020B0604030504040204" pitchFamily="50" charset="-128"/>
                  </a:rPr>
                  <a:t>1</a:t>
                </a:r>
                <a:r>
                  <a:rPr lang="ja-JP" altLang="en-US" sz="1050" kern="100" dirty="0">
                    <a:latin typeface="+mn-ea"/>
                    <a:cs typeface="メイリオ" panose="020B0604030504040204" pitchFamily="50" charset="-128"/>
                  </a:rPr>
                  <a:t>人につき</a:t>
                </a:r>
                <a:r>
                  <a:rPr lang="en-US" altLang="ja-JP" sz="1050" kern="100" dirty="0">
                    <a:latin typeface="+mn-ea"/>
                    <a:cs typeface="メイリオ" panose="020B0604030504040204" pitchFamily="50" charset="-128"/>
                  </a:rPr>
                  <a:t>30</a:t>
                </a:r>
                <a:r>
                  <a:rPr lang="ja-JP" altLang="en-US" sz="1050" kern="100" dirty="0">
                    <a:latin typeface="+mn-ea"/>
                    <a:cs typeface="メイリオ" panose="020B0604030504040204" pitchFamily="50" charset="-128"/>
                  </a:rPr>
                  <a:t>回以内です。</a:t>
                </a:r>
              </a:p>
            </p:txBody>
          </p:sp>
          <p:sp>
            <p:nvSpPr>
              <p:cNvPr id="37" name="テキスト ボックス 36">
                <a:extLst>
                  <a:ext uri="{FF2B5EF4-FFF2-40B4-BE49-F238E27FC236}">
                    <a16:creationId xmlns:a16="http://schemas.microsoft.com/office/drawing/2014/main" id="{121285CE-121B-4D86-9A28-D7CECA9A1654}"/>
                  </a:ext>
                </a:extLst>
              </p:cNvPr>
              <p:cNvSpPr txBox="1"/>
              <p:nvPr/>
            </p:nvSpPr>
            <p:spPr>
              <a:xfrm>
                <a:off x="537210" y="1363883"/>
                <a:ext cx="2297430" cy="523220"/>
              </a:xfrm>
              <a:prstGeom prst="rect">
                <a:avLst/>
              </a:prstGeom>
              <a:noFill/>
            </p:spPr>
            <p:txBody>
              <a:bodyPr wrap="square">
                <a:spAutoFit/>
              </a:bodyPr>
              <a:lstStyle/>
              <a:p>
                <a:r>
                  <a:rPr lang="ja-JP" altLang="en-US" sz="2800" b="1" dirty="0">
                    <a:solidFill>
                      <a:schemeClr val="accent5">
                        <a:lumMod val="50000"/>
                      </a:schemeClr>
                    </a:solidFill>
                    <a:effectLst/>
                    <a:latin typeface="+mn-ea"/>
                    <a:cs typeface="メイリオ" panose="020B0604030504040204" pitchFamily="50" charset="-128"/>
                  </a:rPr>
                  <a:t>１</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en-US" sz="1800" b="1" dirty="0">
                    <a:solidFill>
                      <a:schemeClr val="accent5">
                        <a:lumMod val="50000"/>
                      </a:schemeClr>
                    </a:solidFill>
                    <a:effectLst/>
                    <a:latin typeface="+mn-ea"/>
                    <a:cs typeface="メイリオ" panose="020B0604030504040204" pitchFamily="50" charset="-128"/>
                  </a:rPr>
                  <a:t>欠勤</a:t>
                </a:r>
                <a:r>
                  <a:rPr lang="ja-JP" altLang="ja-JP" sz="1800" b="1" dirty="0">
                    <a:solidFill>
                      <a:schemeClr val="accent5">
                        <a:lumMod val="50000"/>
                      </a:schemeClr>
                    </a:solidFill>
                    <a:effectLst/>
                    <a:latin typeface="+mn-ea"/>
                    <a:cs typeface="メイリオ" panose="020B0604030504040204" pitchFamily="50" charset="-128"/>
                  </a:rPr>
                  <a:t>の期間</a:t>
                </a:r>
                <a:endParaRPr lang="en-US" altLang="ja-JP" sz="1800" b="1" dirty="0">
                  <a:solidFill>
                    <a:schemeClr val="accent5">
                      <a:lumMod val="50000"/>
                    </a:schemeClr>
                  </a:solidFill>
                  <a:effectLst/>
                  <a:latin typeface="+mn-ea"/>
                  <a:cs typeface="メイリオ" panose="020B0604030504040204" pitchFamily="50" charset="-128"/>
                </a:endParaRPr>
              </a:p>
            </p:txBody>
          </p:sp>
        </p:grpSp>
        <p:sp>
          <p:nvSpPr>
            <p:cNvPr id="34" name="矢印: 五方向 33">
              <a:extLst>
                <a:ext uri="{FF2B5EF4-FFF2-40B4-BE49-F238E27FC236}">
                  <a16:creationId xmlns:a16="http://schemas.microsoft.com/office/drawing/2014/main" id="{2019E29A-FA2C-48F6-8B23-3A2646742B47}"/>
                </a:ext>
              </a:extLst>
            </p:cNvPr>
            <p:cNvSpPr/>
            <p:nvPr/>
          </p:nvSpPr>
          <p:spPr>
            <a:xfrm>
              <a:off x="210072" y="1161672"/>
              <a:ext cx="1728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8" name="グループ化 37">
            <a:extLst>
              <a:ext uri="{FF2B5EF4-FFF2-40B4-BE49-F238E27FC236}">
                <a16:creationId xmlns:a16="http://schemas.microsoft.com/office/drawing/2014/main" id="{62E690C6-B72C-4363-8F9F-C5F07EBD851A}"/>
              </a:ext>
            </a:extLst>
          </p:cNvPr>
          <p:cNvGrpSpPr/>
          <p:nvPr/>
        </p:nvGrpSpPr>
        <p:grpSpPr>
          <a:xfrm>
            <a:off x="4662127" y="3608196"/>
            <a:ext cx="2531153" cy="888949"/>
            <a:chOff x="4644390" y="829369"/>
            <a:chExt cx="2531153" cy="888949"/>
          </a:xfrm>
        </p:grpSpPr>
        <p:grpSp>
          <p:nvGrpSpPr>
            <p:cNvPr id="39" name="グループ化 38">
              <a:extLst>
                <a:ext uri="{FF2B5EF4-FFF2-40B4-BE49-F238E27FC236}">
                  <a16:creationId xmlns:a16="http://schemas.microsoft.com/office/drawing/2014/main" id="{0DE64378-051C-4B28-9C00-8A6CCDD120F7}"/>
                </a:ext>
              </a:extLst>
            </p:cNvPr>
            <p:cNvGrpSpPr/>
            <p:nvPr/>
          </p:nvGrpSpPr>
          <p:grpSpPr>
            <a:xfrm>
              <a:off x="4644390" y="829369"/>
              <a:ext cx="2531153" cy="888949"/>
              <a:chOff x="537210" y="1363883"/>
              <a:chExt cx="2531153" cy="888949"/>
            </a:xfrm>
          </p:grpSpPr>
          <p:sp>
            <p:nvSpPr>
              <p:cNvPr id="41" name="テキスト ボックス 40">
                <a:extLst>
                  <a:ext uri="{FF2B5EF4-FFF2-40B4-BE49-F238E27FC236}">
                    <a16:creationId xmlns:a16="http://schemas.microsoft.com/office/drawing/2014/main" id="{D4AC1071-AB3D-492B-B585-A242FD466823}"/>
                  </a:ext>
                </a:extLst>
              </p:cNvPr>
              <p:cNvSpPr txBox="1"/>
              <p:nvPr/>
            </p:nvSpPr>
            <p:spPr>
              <a:xfrm>
                <a:off x="731520" y="1821945"/>
                <a:ext cx="2336843" cy="430887"/>
              </a:xfrm>
              <a:prstGeom prst="rect">
                <a:avLst/>
              </a:prstGeom>
              <a:noFill/>
            </p:spPr>
            <p:txBody>
              <a:bodyPr wrap="square">
                <a:spAutoFit/>
              </a:bodyPr>
              <a:lstStyle/>
              <a:p>
                <a:pPr marL="0" indent="0" algn="just">
                  <a:lnSpc>
                    <a:spcPct val="100000"/>
                  </a:lnSpc>
                  <a:buNone/>
                </a:pPr>
                <a:r>
                  <a:rPr lang="ja-JP" altLang="en-US" sz="1100" kern="100" dirty="0">
                    <a:effectLst/>
                    <a:latin typeface="+mn-ea"/>
                    <a:ea typeface="+mn-ea"/>
                    <a:cs typeface="メイリオ" panose="020B0604030504040204" pitchFamily="50" charset="-128"/>
                  </a:rPr>
                  <a:t>１日又は１日以内で必要な時間となります。</a:t>
                </a:r>
              </a:p>
            </p:txBody>
          </p:sp>
          <p:sp>
            <p:nvSpPr>
              <p:cNvPr id="42" name="テキスト ボックス 41">
                <a:extLst>
                  <a:ext uri="{FF2B5EF4-FFF2-40B4-BE49-F238E27FC236}">
                    <a16:creationId xmlns:a16="http://schemas.microsoft.com/office/drawing/2014/main" id="{6969FFA2-A5DB-4B9B-A13B-454135681760}"/>
                  </a:ext>
                </a:extLst>
              </p:cNvPr>
              <p:cNvSpPr txBox="1"/>
              <p:nvPr/>
            </p:nvSpPr>
            <p:spPr>
              <a:xfrm>
                <a:off x="537210" y="1363883"/>
                <a:ext cx="2297430" cy="523220"/>
              </a:xfrm>
              <a:prstGeom prst="rect">
                <a:avLst/>
              </a:prstGeom>
              <a:noFill/>
            </p:spPr>
            <p:txBody>
              <a:bodyPr wrap="square">
                <a:spAutoFit/>
              </a:bodyPr>
              <a:lstStyle/>
              <a:p>
                <a:r>
                  <a:rPr lang="en-US" altLang="ja-JP" sz="2800" b="1" dirty="0">
                    <a:solidFill>
                      <a:schemeClr val="accent5">
                        <a:lumMod val="50000"/>
                      </a:schemeClr>
                    </a:solidFill>
                    <a:effectLst/>
                    <a:latin typeface="+mn-ea"/>
                    <a:cs typeface="メイリオ" panose="020B0604030504040204" pitchFamily="50" charset="-128"/>
                  </a:rPr>
                  <a:t>2.</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取得単位等</a:t>
                </a:r>
                <a:endParaRPr lang="en-US" altLang="ja-JP" b="1" dirty="0">
                  <a:solidFill>
                    <a:schemeClr val="accent5">
                      <a:lumMod val="50000"/>
                    </a:schemeClr>
                  </a:solidFill>
                  <a:effectLst/>
                  <a:latin typeface="+mn-ea"/>
                  <a:cs typeface="メイリオ" panose="020B0604030504040204" pitchFamily="50" charset="-128"/>
                </a:endParaRPr>
              </a:p>
            </p:txBody>
          </p:sp>
        </p:grpSp>
        <p:sp>
          <p:nvSpPr>
            <p:cNvPr id="40" name="矢印: 五方向 39">
              <a:extLst>
                <a:ext uri="{FF2B5EF4-FFF2-40B4-BE49-F238E27FC236}">
                  <a16:creationId xmlns:a16="http://schemas.microsoft.com/office/drawing/2014/main" id="{DCE97A29-7522-4B60-B2F4-896698F8D7C4}"/>
                </a:ext>
              </a:extLst>
            </p:cNvPr>
            <p:cNvSpPr/>
            <p:nvPr/>
          </p:nvSpPr>
          <p:spPr>
            <a:xfrm>
              <a:off x="4690110" y="1169281"/>
              <a:ext cx="1728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a:extLst>
              <a:ext uri="{FF2B5EF4-FFF2-40B4-BE49-F238E27FC236}">
                <a16:creationId xmlns:a16="http://schemas.microsoft.com/office/drawing/2014/main" id="{C59BBCD4-F23B-4BB9-A03C-BFCC86A974AB}"/>
              </a:ext>
            </a:extLst>
          </p:cNvPr>
          <p:cNvGrpSpPr/>
          <p:nvPr/>
        </p:nvGrpSpPr>
        <p:grpSpPr>
          <a:xfrm>
            <a:off x="0" y="6723996"/>
            <a:ext cx="9144000" cy="65686"/>
            <a:chOff x="0" y="6723996"/>
            <a:chExt cx="9144000" cy="65686"/>
          </a:xfrm>
        </p:grpSpPr>
        <p:cxnSp>
          <p:nvCxnSpPr>
            <p:cNvPr id="44" name="直線コネクタ 43">
              <a:extLst>
                <a:ext uri="{FF2B5EF4-FFF2-40B4-BE49-F238E27FC236}">
                  <a16:creationId xmlns:a16="http://schemas.microsoft.com/office/drawing/2014/main" id="{30ADEA7E-921E-4A67-9AF5-5831B1FD312E}"/>
                </a:ext>
              </a:extLst>
            </p:cNvPr>
            <p:cNvCxnSpPr/>
            <p:nvPr/>
          </p:nvCxnSpPr>
          <p:spPr>
            <a:xfrm>
              <a:off x="0" y="6723996"/>
              <a:ext cx="914400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54F3F4D6-1372-4D28-9627-1C40C458A029}"/>
                </a:ext>
              </a:extLst>
            </p:cNvPr>
            <p:cNvCxnSpPr/>
            <p:nvPr/>
          </p:nvCxnSpPr>
          <p:spPr>
            <a:xfrm>
              <a:off x="0" y="6789682"/>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46" name="楕円 45">
            <a:extLst>
              <a:ext uri="{FF2B5EF4-FFF2-40B4-BE49-F238E27FC236}">
                <a16:creationId xmlns:a16="http://schemas.microsoft.com/office/drawing/2014/main" id="{B7545323-9680-4CEF-8783-132EF4F744F9}"/>
              </a:ext>
            </a:extLst>
          </p:cNvPr>
          <p:cNvSpPr/>
          <p:nvPr/>
        </p:nvSpPr>
        <p:spPr>
          <a:xfrm>
            <a:off x="8553570" y="6262311"/>
            <a:ext cx="396000" cy="396000"/>
          </a:xfrm>
          <a:prstGeom prst="ellipse">
            <a:avLst/>
          </a:prstGeom>
          <a:solidFill>
            <a:schemeClr val="accent5">
              <a:lumMod val="20000"/>
              <a:lumOff val="80000"/>
            </a:schemeClr>
          </a:solidFill>
          <a:ln>
            <a:solidFill>
              <a:schemeClr val="accent1">
                <a:lumMod val="40000"/>
                <a:lumOff val="6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200" dirty="0"/>
              <a:t>４</a:t>
            </a:r>
          </a:p>
        </p:txBody>
      </p:sp>
      <p:pic>
        <p:nvPicPr>
          <p:cNvPr id="47" name="グラフィックス 46" descr="チェックリスト 単色塗りつぶし">
            <a:extLst>
              <a:ext uri="{FF2B5EF4-FFF2-40B4-BE49-F238E27FC236}">
                <a16:creationId xmlns:a16="http://schemas.microsoft.com/office/drawing/2014/main" id="{693AB1F3-1CF1-42F3-A32F-ADA56EEE4C5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9883" y="73780"/>
            <a:ext cx="561277" cy="561277"/>
          </a:xfrm>
          <a:prstGeom prst="rect">
            <a:avLst/>
          </a:prstGeom>
        </p:spPr>
      </p:pic>
      <p:pic>
        <p:nvPicPr>
          <p:cNvPr id="48" name="グラフィックス 47" descr="チェックリスト 単色塗りつぶし">
            <a:extLst>
              <a:ext uri="{FF2B5EF4-FFF2-40B4-BE49-F238E27FC236}">
                <a16:creationId xmlns:a16="http://schemas.microsoft.com/office/drawing/2014/main" id="{71B696A5-7387-48C5-9500-60FCC99156F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9883" y="2824100"/>
            <a:ext cx="561277" cy="561277"/>
          </a:xfrm>
          <a:prstGeom prst="rect">
            <a:avLst/>
          </a:prstGeom>
        </p:spPr>
      </p:pic>
      <p:cxnSp>
        <p:nvCxnSpPr>
          <p:cNvPr id="49" name="直線コネクタ 48">
            <a:extLst>
              <a:ext uri="{FF2B5EF4-FFF2-40B4-BE49-F238E27FC236}">
                <a16:creationId xmlns:a16="http://schemas.microsoft.com/office/drawing/2014/main" id="{B65C3616-366E-4AAD-87A9-E6DE1688F628}"/>
              </a:ext>
            </a:extLst>
          </p:cNvPr>
          <p:cNvCxnSpPr/>
          <p:nvPr/>
        </p:nvCxnSpPr>
        <p:spPr>
          <a:xfrm>
            <a:off x="0" y="692693"/>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4C5048CE-A306-42B5-91B7-31F531D8F323}"/>
              </a:ext>
            </a:extLst>
          </p:cNvPr>
          <p:cNvCxnSpPr/>
          <p:nvPr/>
        </p:nvCxnSpPr>
        <p:spPr>
          <a:xfrm>
            <a:off x="0" y="3436883"/>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1" name="二等辺三角形 50">
            <a:extLst>
              <a:ext uri="{FF2B5EF4-FFF2-40B4-BE49-F238E27FC236}">
                <a16:creationId xmlns:a16="http://schemas.microsoft.com/office/drawing/2014/main" id="{4E89EE14-CE1A-4205-9C3F-42580E4831D4}"/>
              </a:ext>
            </a:extLst>
          </p:cNvPr>
          <p:cNvSpPr/>
          <p:nvPr/>
        </p:nvSpPr>
        <p:spPr>
          <a:xfrm rot="16200000">
            <a:off x="7704000" y="5418000"/>
            <a:ext cx="1440000" cy="1440000"/>
          </a:xfrm>
          <a:prstGeom prst="triangle">
            <a:avLst>
              <a:gd name="adj" fmla="val 0"/>
            </a:avLst>
          </a:prstGeom>
          <a:solidFill>
            <a:schemeClr val="accent5">
              <a:lumMod val="20000"/>
              <a:lumOff val="80000"/>
              <a:alpha val="24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sz="1200" dirty="0"/>
          </a:p>
        </p:txBody>
      </p:sp>
      <p:sp>
        <p:nvSpPr>
          <p:cNvPr id="54" name="テキスト ボックス 53">
            <a:extLst>
              <a:ext uri="{FF2B5EF4-FFF2-40B4-BE49-F238E27FC236}">
                <a16:creationId xmlns:a16="http://schemas.microsoft.com/office/drawing/2014/main" id="{6CA51593-FAC0-43D6-93B9-8879CDB7D997}"/>
              </a:ext>
            </a:extLst>
          </p:cNvPr>
          <p:cNvSpPr txBox="1"/>
          <p:nvPr/>
        </p:nvSpPr>
        <p:spPr>
          <a:xfrm>
            <a:off x="520656" y="5629697"/>
            <a:ext cx="3848100" cy="1107996"/>
          </a:xfrm>
          <a:prstGeom prst="rect">
            <a:avLst/>
          </a:prstGeom>
          <a:noFill/>
        </p:spPr>
        <p:txBody>
          <a:bodyPr wrap="square">
            <a:spAutoFit/>
          </a:bodyPr>
          <a:lstStyle/>
          <a:p>
            <a:pPr algn="just"/>
            <a:r>
              <a:rPr lang="ja-JP" altLang="en-US" sz="1100" kern="100" dirty="0">
                <a:latin typeface="+mn-ea"/>
                <a:cs typeface="メイリオ" panose="020B0604030504040204" pitchFamily="50" charset="-128"/>
              </a:rPr>
              <a:t>・勤務しない時間１時間について、勤務１時間当たりの給</a:t>
            </a:r>
            <a:endParaRPr lang="en-US" altLang="ja-JP" sz="1100" kern="100" dirty="0">
              <a:latin typeface="+mn-ea"/>
              <a:cs typeface="メイリオ" panose="020B0604030504040204" pitchFamily="50" charset="-128"/>
            </a:endParaRPr>
          </a:p>
          <a:p>
            <a:pPr algn="just"/>
            <a:r>
              <a:rPr lang="ja-JP" altLang="en-US" sz="1100" kern="100" dirty="0">
                <a:latin typeface="+mn-ea"/>
                <a:cs typeface="メイリオ" panose="020B0604030504040204" pitchFamily="50" charset="-128"/>
              </a:rPr>
              <a:t>　与額（職員の給与に関する条例第</a:t>
            </a:r>
            <a:r>
              <a:rPr lang="en-US" altLang="ja-JP" sz="1100" kern="100" dirty="0">
                <a:latin typeface="+mn-ea"/>
                <a:cs typeface="メイリオ" panose="020B0604030504040204" pitchFamily="50" charset="-128"/>
              </a:rPr>
              <a:t>27</a:t>
            </a:r>
            <a:r>
              <a:rPr lang="ja-JP" altLang="en-US" sz="1100" kern="100" dirty="0">
                <a:latin typeface="+mn-ea"/>
                <a:cs typeface="メイリオ" panose="020B0604030504040204" pitchFamily="50" charset="-128"/>
              </a:rPr>
              <a:t>条に規定する額）が</a:t>
            </a:r>
            <a:endParaRPr lang="en-US" altLang="ja-JP" sz="1100" kern="100" dirty="0">
              <a:latin typeface="+mn-ea"/>
              <a:cs typeface="メイリオ" panose="020B0604030504040204" pitchFamily="50" charset="-128"/>
            </a:endParaRPr>
          </a:p>
          <a:p>
            <a:pPr algn="just"/>
            <a:r>
              <a:rPr lang="ja-JP" altLang="en-US" sz="1100" kern="100" dirty="0">
                <a:latin typeface="+mn-ea"/>
                <a:cs typeface="メイリオ" panose="020B0604030504040204" pitchFamily="50" charset="-128"/>
              </a:rPr>
              <a:t>　減額されます。</a:t>
            </a:r>
          </a:p>
          <a:p>
            <a:pPr algn="just"/>
            <a:r>
              <a:rPr lang="ja-JP" altLang="en-US" sz="1100" kern="100" dirty="0">
                <a:latin typeface="+mn-ea"/>
                <a:cs typeface="メイリオ" panose="020B0604030504040204" pitchFamily="50" charset="-128"/>
              </a:rPr>
              <a:t>・なお、欠勤により給与が支給されないときは、一定の要</a:t>
            </a:r>
            <a:endParaRPr lang="en-US" altLang="ja-JP" sz="1100" kern="100" dirty="0">
              <a:latin typeface="+mn-ea"/>
              <a:cs typeface="メイリオ" panose="020B0604030504040204" pitchFamily="50" charset="-128"/>
            </a:endParaRPr>
          </a:p>
          <a:p>
            <a:pPr algn="just"/>
            <a:r>
              <a:rPr lang="ja-JP" altLang="en-US" sz="1100" kern="100" dirty="0">
                <a:latin typeface="+mn-ea"/>
                <a:cs typeface="メイリオ" panose="020B0604030504040204" pitchFamily="50" charset="-128"/>
              </a:rPr>
              <a:t>　件のもとで、共済組合から休業手当金が支給されます。</a:t>
            </a:r>
          </a:p>
          <a:p>
            <a:pPr algn="just"/>
            <a:endParaRPr lang="ja-JP" altLang="en-US" sz="1100" kern="100" dirty="0">
              <a:latin typeface="+mn-ea"/>
              <a:cs typeface="メイリオ" panose="020B0604030504040204" pitchFamily="50" charset="-128"/>
            </a:endParaRPr>
          </a:p>
        </p:txBody>
      </p:sp>
      <p:sp>
        <p:nvSpPr>
          <p:cNvPr id="55" name="テキスト ボックス 54">
            <a:extLst>
              <a:ext uri="{FF2B5EF4-FFF2-40B4-BE49-F238E27FC236}">
                <a16:creationId xmlns:a16="http://schemas.microsoft.com/office/drawing/2014/main" id="{12ED3B4D-2659-466E-BDF5-E53EB5D7FCF9}"/>
              </a:ext>
            </a:extLst>
          </p:cNvPr>
          <p:cNvSpPr txBox="1"/>
          <p:nvPr/>
        </p:nvSpPr>
        <p:spPr>
          <a:xfrm>
            <a:off x="5002370" y="5618249"/>
            <a:ext cx="3848100" cy="430887"/>
          </a:xfrm>
          <a:prstGeom prst="rect">
            <a:avLst/>
          </a:prstGeom>
          <a:noFill/>
        </p:spPr>
        <p:txBody>
          <a:bodyPr wrap="square">
            <a:spAutoFit/>
          </a:bodyPr>
          <a:lstStyle/>
          <a:p>
            <a:pPr algn="just"/>
            <a:r>
              <a:rPr lang="ja-JP" altLang="en-US" sz="1100" kern="100" dirty="0">
                <a:latin typeface="+mn-ea"/>
                <a:cs typeface="メイリオ" panose="020B0604030504040204" pitchFamily="50" charset="-128"/>
              </a:rPr>
              <a:t>欠勤により給与を減額された期間を、勤勉手当にかかる勤務期間から除算します。 </a:t>
            </a:r>
          </a:p>
        </p:txBody>
      </p:sp>
    </p:spTree>
    <p:extLst>
      <p:ext uri="{BB962C8B-B14F-4D97-AF65-F5344CB8AC3E}">
        <p14:creationId xmlns:p14="http://schemas.microsoft.com/office/powerpoint/2010/main" val="655954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3A1FBB7F-42BE-4427-91D9-6E4DB444437D}"/>
              </a:ext>
            </a:extLst>
          </p:cNvPr>
          <p:cNvSpPr txBox="1">
            <a:spLocks/>
          </p:cNvSpPr>
          <p:nvPr/>
        </p:nvSpPr>
        <p:spPr>
          <a:xfrm>
            <a:off x="0" y="3228581"/>
            <a:ext cx="9144000" cy="750424"/>
          </a:xfrm>
          <a:prstGeom prst="rect">
            <a:avLst/>
          </a:prstGeom>
          <a:solidFill>
            <a:schemeClr val="accent5"/>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100" b="1">
                <a:solidFill>
                  <a:schemeClr val="bg1"/>
                </a:solidFill>
                <a:latin typeface="+mn-ea"/>
                <a:ea typeface="+mn-ea"/>
              </a:rPr>
              <a:t> </a:t>
            </a:r>
            <a:r>
              <a:rPr lang="ja-JP" altLang="en-US" sz="2400" b="1">
                <a:solidFill>
                  <a:schemeClr val="bg1"/>
                </a:solidFill>
                <a:latin typeface="+mn-ea"/>
                <a:ea typeface="+mn-ea"/>
              </a:rPr>
              <a:t>介護にかかる就業の制限</a:t>
            </a:r>
            <a:endParaRPr lang="ja-JP" altLang="en-US" sz="2100" b="1" dirty="0">
              <a:solidFill>
                <a:schemeClr val="bg1"/>
              </a:solidFill>
              <a:latin typeface="+mn-ea"/>
              <a:ea typeface="+mn-ea"/>
            </a:endParaRPr>
          </a:p>
        </p:txBody>
      </p:sp>
      <p:sp>
        <p:nvSpPr>
          <p:cNvPr id="2" name="タイトル 1">
            <a:extLst>
              <a:ext uri="{FF2B5EF4-FFF2-40B4-BE49-F238E27FC236}">
                <a16:creationId xmlns:a16="http://schemas.microsoft.com/office/drawing/2014/main" id="{3A1FBB7F-42BE-4427-91D9-6E4DB444437D}"/>
              </a:ext>
            </a:extLst>
          </p:cNvPr>
          <p:cNvSpPr>
            <a:spLocks noGrp="1"/>
          </p:cNvSpPr>
          <p:nvPr>
            <p:ph type="title"/>
          </p:nvPr>
        </p:nvSpPr>
        <p:spPr>
          <a:xfrm>
            <a:off x="0" y="-1"/>
            <a:ext cx="9144000" cy="750424"/>
          </a:xfrm>
          <a:solidFill>
            <a:schemeClr val="accent5"/>
          </a:solidFill>
        </p:spPr>
        <p:txBody>
          <a:bodyPr anchor="ctr">
            <a:normAutofit/>
          </a:bodyPr>
          <a:lstStyle/>
          <a:p>
            <a:r>
              <a:rPr kumimoji="1" lang="ja-JP" altLang="en-US" sz="2400" b="1" dirty="0">
                <a:solidFill>
                  <a:schemeClr val="bg1"/>
                </a:solidFill>
                <a:latin typeface="+mn-ea"/>
                <a:ea typeface="+mn-ea"/>
              </a:rPr>
              <a:t>　　早出遅出勤務</a:t>
            </a:r>
            <a:endParaRPr kumimoji="1" lang="ja-JP" altLang="en-US" sz="2100" b="1" dirty="0">
              <a:solidFill>
                <a:schemeClr val="bg1"/>
              </a:solidFill>
              <a:latin typeface="+mn-ea"/>
              <a:ea typeface="+mn-ea"/>
            </a:endParaRPr>
          </a:p>
        </p:txBody>
      </p:sp>
      <p:sp>
        <p:nvSpPr>
          <p:cNvPr id="3" name="コンテンツ プレースホルダー 2">
            <a:extLst>
              <a:ext uri="{FF2B5EF4-FFF2-40B4-BE49-F238E27FC236}">
                <a16:creationId xmlns:a16="http://schemas.microsoft.com/office/drawing/2014/main" id="{C6464FD3-6E9D-478C-B6D6-CBEA704CBC52}"/>
              </a:ext>
            </a:extLst>
          </p:cNvPr>
          <p:cNvSpPr>
            <a:spLocks noGrp="1"/>
          </p:cNvSpPr>
          <p:nvPr>
            <p:ph idx="1"/>
          </p:nvPr>
        </p:nvSpPr>
        <p:spPr>
          <a:xfrm>
            <a:off x="2736755" y="138939"/>
            <a:ext cx="6838950" cy="455364"/>
          </a:xfrm>
        </p:spPr>
        <p:txBody>
          <a:bodyPr>
            <a:normAutofit fontScale="92500"/>
          </a:bodyPr>
          <a:lstStyle/>
          <a:p>
            <a:pPr marL="0" indent="0">
              <a:lnSpc>
                <a:spcPct val="110000"/>
              </a:lnSpc>
              <a:buNone/>
            </a:pPr>
            <a:r>
              <a:rPr lang="ja-JP" altLang="en-US" sz="1200" b="1" kern="100" dirty="0">
                <a:solidFill>
                  <a:schemeClr val="bg1"/>
                </a:solidFill>
                <a:effectLst/>
                <a:latin typeface="+mn-ea"/>
                <a:cs typeface="メイリオ" panose="020B0604030504040204" pitchFamily="50" charset="-128"/>
              </a:rPr>
              <a:t>勤務時間（７時間</a:t>
            </a:r>
            <a:r>
              <a:rPr lang="en-US" altLang="ja-JP" sz="1200" b="1" kern="100" dirty="0">
                <a:solidFill>
                  <a:schemeClr val="bg1"/>
                </a:solidFill>
                <a:effectLst/>
                <a:latin typeface="+mn-ea"/>
                <a:cs typeface="メイリオ" panose="020B0604030504040204" pitchFamily="50" charset="-128"/>
              </a:rPr>
              <a:t>45</a:t>
            </a:r>
            <a:r>
              <a:rPr lang="ja-JP" altLang="en-US" sz="1200" b="1" kern="100" dirty="0">
                <a:solidFill>
                  <a:schemeClr val="bg1"/>
                </a:solidFill>
                <a:effectLst/>
                <a:latin typeface="+mn-ea"/>
                <a:cs typeface="メイリオ" panose="020B0604030504040204" pitchFamily="50" charset="-128"/>
              </a:rPr>
              <a:t>分）はそのままで、家族の介護のために始業時間を早くしたり（早出）、</a:t>
            </a:r>
            <a:br>
              <a:rPr lang="en-US" altLang="ja-JP" sz="1200" b="1" kern="100" dirty="0">
                <a:solidFill>
                  <a:schemeClr val="bg1"/>
                </a:solidFill>
                <a:effectLst/>
                <a:latin typeface="+mn-ea"/>
                <a:cs typeface="メイリオ" panose="020B0604030504040204" pitchFamily="50" charset="-128"/>
              </a:rPr>
            </a:br>
            <a:r>
              <a:rPr lang="ja-JP" altLang="en-US" sz="1200" b="1" kern="100" dirty="0">
                <a:solidFill>
                  <a:schemeClr val="bg1"/>
                </a:solidFill>
                <a:effectLst/>
                <a:latin typeface="+mn-ea"/>
                <a:cs typeface="メイリオ" panose="020B0604030504040204" pitchFamily="50" charset="-128"/>
              </a:rPr>
              <a:t>遅くしたり（遅出）できる制度です。</a:t>
            </a:r>
            <a:endParaRPr lang="ja-JP" altLang="ja-JP" sz="1200" b="1" u="sng" kern="100" dirty="0">
              <a:solidFill>
                <a:schemeClr val="bg1"/>
              </a:solidFill>
              <a:effectLst/>
              <a:latin typeface="+mn-ea"/>
              <a:cs typeface="Times New Roman" panose="02020603050405020304" pitchFamily="18" charset="0"/>
            </a:endParaRPr>
          </a:p>
        </p:txBody>
      </p:sp>
      <p:sp>
        <p:nvSpPr>
          <p:cNvPr id="4" name="コンテンツ プレースホルダー 2">
            <a:extLst>
              <a:ext uri="{FF2B5EF4-FFF2-40B4-BE49-F238E27FC236}">
                <a16:creationId xmlns:a16="http://schemas.microsoft.com/office/drawing/2014/main" id="{69F313ED-F6E8-4111-8CF3-C7080D3F5302}"/>
              </a:ext>
            </a:extLst>
          </p:cNvPr>
          <p:cNvSpPr txBox="1">
            <a:spLocks/>
          </p:cNvSpPr>
          <p:nvPr/>
        </p:nvSpPr>
        <p:spPr>
          <a:xfrm>
            <a:off x="342900" y="556261"/>
            <a:ext cx="8408670" cy="28879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500"/>
              </a:lnSpc>
              <a:buFont typeface="Arial" panose="020B0604020202020204" pitchFamily="34" charset="0"/>
              <a:buNone/>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nSpc>
                <a:spcPts val="2500"/>
              </a:lnSpc>
              <a:buFont typeface="Arial" panose="020B0604020202020204" pitchFamily="34" charset="0"/>
              <a:buNone/>
            </a:pP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buFont typeface="Arial" panose="020B0604020202020204" pitchFamily="34" charset="0"/>
              <a:buNone/>
            </a:pPr>
            <a:endParaRPr lang="ja-JP" altLang="en-US" dirty="0"/>
          </a:p>
        </p:txBody>
      </p:sp>
      <p:grpSp>
        <p:nvGrpSpPr>
          <p:cNvPr id="10" name="グループ化 9">
            <a:extLst>
              <a:ext uri="{FF2B5EF4-FFF2-40B4-BE49-F238E27FC236}">
                <a16:creationId xmlns:a16="http://schemas.microsoft.com/office/drawing/2014/main" id="{99EDB354-A93B-41F1-96E0-F7DC743F5579}"/>
              </a:ext>
            </a:extLst>
          </p:cNvPr>
          <p:cNvGrpSpPr/>
          <p:nvPr/>
        </p:nvGrpSpPr>
        <p:grpSpPr>
          <a:xfrm>
            <a:off x="4660156" y="800188"/>
            <a:ext cx="4202430" cy="1608786"/>
            <a:chOff x="4644390" y="829369"/>
            <a:chExt cx="4202430" cy="1471522"/>
          </a:xfrm>
        </p:grpSpPr>
        <p:grpSp>
          <p:nvGrpSpPr>
            <p:cNvPr id="13" name="グループ化 12">
              <a:extLst>
                <a:ext uri="{FF2B5EF4-FFF2-40B4-BE49-F238E27FC236}">
                  <a16:creationId xmlns:a16="http://schemas.microsoft.com/office/drawing/2014/main" id="{F646821C-D8CB-469A-B151-C932D5D9B52E}"/>
                </a:ext>
              </a:extLst>
            </p:cNvPr>
            <p:cNvGrpSpPr/>
            <p:nvPr/>
          </p:nvGrpSpPr>
          <p:grpSpPr>
            <a:xfrm>
              <a:off x="4644390" y="829369"/>
              <a:ext cx="4202430" cy="1471522"/>
              <a:chOff x="537210" y="1363883"/>
              <a:chExt cx="4202430" cy="1471522"/>
            </a:xfrm>
          </p:grpSpPr>
          <p:sp>
            <p:nvSpPr>
              <p:cNvPr id="15" name="テキスト ボックス 14">
                <a:extLst>
                  <a:ext uri="{FF2B5EF4-FFF2-40B4-BE49-F238E27FC236}">
                    <a16:creationId xmlns:a16="http://schemas.microsoft.com/office/drawing/2014/main" id="{A28A2239-FD27-42F7-93B1-8662E907C2BB}"/>
                  </a:ext>
                </a:extLst>
              </p:cNvPr>
              <p:cNvSpPr txBox="1"/>
              <p:nvPr/>
            </p:nvSpPr>
            <p:spPr>
              <a:xfrm>
                <a:off x="537210" y="1363883"/>
                <a:ext cx="2297430" cy="523220"/>
              </a:xfrm>
              <a:prstGeom prst="rect">
                <a:avLst/>
              </a:prstGeom>
              <a:noFill/>
            </p:spPr>
            <p:txBody>
              <a:bodyPr wrap="square">
                <a:spAutoFit/>
              </a:bodyPr>
              <a:lstStyle/>
              <a:p>
                <a:r>
                  <a:rPr lang="en-US" altLang="ja-JP" sz="2800" b="1" dirty="0">
                    <a:solidFill>
                      <a:schemeClr val="accent5">
                        <a:lumMod val="50000"/>
                      </a:schemeClr>
                    </a:solidFill>
                    <a:effectLst/>
                    <a:latin typeface="+mn-ea"/>
                    <a:cs typeface="メイリオ" panose="020B0604030504040204" pitchFamily="50" charset="-128"/>
                  </a:rPr>
                  <a:t>2.</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勤務時間</a:t>
                </a:r>
                <a:endParaRPr lang="en-US" altLang="ja-JP" b="1" dirty="0">
                  <a:solidFill>
                    <a:schemeClr val="accent5">
                      <a:lumMod val="50000"/>
                    </a:schemeClr>
                  </a:solidFill>
                  <a:effectLst/>
                  <a:latin typeface="+mn-ea"/>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231E432A-0382-498C-82CB-0DFC18D5082D}"/>
                  </a:ext>
                </a:extLst>
              </p:cNvPr>
              <p:cNvSpPr txBox="1"/>
              <p:nvPr/>
            </p:nvSpPr>
            <p:spPr>
              <a:xfrm>
                <a:off x="891540" y="1821945"/>
                <a:ext cx="3848100" cy="1013460"/>
              </a:xfrm>
              <a:prstGeom prst="rect">
                <a:avLst/>
              </a:prstGeom>
              <a:noFill/>
            </p:spPr>
            <p:txBody>
              <a:bodyPr wrap="square">
                <a:spAutoFit/>
              </a:bodyPr>
              <a:lstStyle/>
              <a:p>
                <a:pPr marL="0" indent="0" algn="just">
                  <a:lnSpc>
                    <a:spcPct val="100000"/>
                  </a:lnSpc>
                  <a:buNone/>
                </a:pPr>
                <a:r>
                  <a:rPr lang="ja-JP" altLang="en-US" sz="1100" kern="100" dirty="0">
                    <a:effectLst/>
                    <a:latin typeface="+mn-ea"/>
                    <a:ea typeface="+mn-ea"/>
                    <a:cs typeface="メイリオ" panose="020B0604030504040204" pitchFamily="50" charset="-128"/>
                  </a:rPr>
                  <a:t>各学校における通常の始業・終業時刻から</a:t>
                </a:r>
              </a:p>
              <a:p>
                <a:pPr marL="0" indent="0" algn="just">
                  <a:lnSpc>
                    <a:spcPct val="100000"/>
                  </a:lnSpc>
                  <a:buNone/>
                </a:pPr>
                <a:endParaRPr lang="en-US" altLang="ja-JP" sz="1100" kern="100" dirty="0">
                  <a:effectLst/>
                  <a:latin typeface="+mn-ea"/>
                  <a:ea typeface="+mn-ea"/>
                  <a:cs typeface="メイリオ" panose="020B0604030504040204" pitchFamily="50" charset="-128"/>
                </a:endParaRPr>
              </a:p>
              <a:p>
                <a:pPr marL="0" indent="0" algn="just">
                  <a:lnSpc>
                    <a:spcPct val="100000"/>
                  </a:lnSpc>
                  <a:buNone/>
                </a:pPr>
                <a:r>
                  <a:rPr lang="ja-JP" altLang="en-US" sz="1100" kern="100" dirty="0">
                    <a:effectLst/>
                    <a:latin typeface="+mn-ea"/>
                    <a:ea typeface="+mn-ea"/>
                    <a:cs typeface="メイリオ" panose="020B0604030504040204" pitchFamily="50" charset="-128"/>
                  </a:rPr>
                  <a:t>㋐３０分早出、㋑１５分早出、㋒１５分遅出、</a:t>
                </a:r>
                <a:endParaRPr lang="en-US" altLang="ja-JP" sz="1100" kern="100" dirty="0">
                  <a:effectLst/>
                  <a:latin typeface="+mn-ea"/>
                  <a:ea typeface="+mn-ea"/>
                  <a:cs typeface="メイリオ" panose="020B0604030504040204" pitchFamily="50" charset="-128"/>
                </a:endParaRPr>
              </a:p>
              <a:p>
                <a:pPr marL="0" indent="0" algn="just">
                  <a:lnSpc>
                    <a:spcPct val="100000"/>
                  </a:lnSpc>
                  <a:buNone/>
                </a:pPr>
                <a:r>
                  <a:rPr lang="ja-JP" altLang="en-US" sz="1100" kern="100" dirty="0">
                    <a:effectLst/>
                    <a:latin typeface="+mn-ea"/>
                    <a:ea typeface="+mn-ea"/>
                    <a:cs typeface="メイリオ" panose="020B0604030504040204" pitchFamily="50" charset="-128"/>
                  </a:rPr>
                  <a:t>㋓３０分遅出、㋔４５分遅出</a:t>
                </a:r>
                <a:endParaRPr lang="en-US" altLang="ja-JP" sz="1100" kern="100" dirty="0">
                  <a:effectLst/>
                  <a:latin typeface="+mn-ea"/>
                  <a:ea typeface="+mn-ea"/>
                  <a:cs typeface="メイリオ" panose="020B0604030504040204" pitchFamily="50" charset="-128"/>
                </a:endParaRPr>
              </a:p>
              <a:p>
                <a:pPr marL="0" indent="0" algn="just">
                  <a:lnSpc>
                    <a:spcPct val="100000"/>
                  </a:lnSpc>
                  <a:buNone/>
                </a:pPr>
                <a:endParaRPr lang="en-US" altLang="ja-JP" sz="1100" kern="100" dirty="0">
                  <a:effectLst/>
                  <a:latin typeface="+mn-ea"/>
                  <a:ea typeface="+mn-ea"/>
                  <a:cs typeface="メイリオ" panose="020B0604030504040204" pitchFamily="50" charset="-128"/>
                </a:endParaRPr>
              </a:p>
              <a:p>
                <a:pPr marL="0" indent="0" algn="just">
                  <a:lnSpc>
                    <a:spcPct val="100000"/>
                  </a:lnSpc>
                  <a:buNone/>
                </a:pPr>
                <a:r>
                  <a:rPr lang="ja-JP" altLang="en-US" sz="1100" kern="100" dirty="0">
                    <a:effectLst/>
                    <a:latin typeface="+mn-ea"/>
                    <a:ea typeface="+mn-ea"/>
                    <a:cs typeface="メイリオ" panose="020B0604030504040204" pitchFamily="50" charset="-128"/>
                  </a:rPr>
                  <a:t>の区分で設定できる。</a:t>
                </a:r>
                <a:endParaRPr lang="ja-JP" altLang="en-US" sz="1050" kern="100" dirty="0">
                  <a:effectLst/>
                  <a:latin typeface="+mn-ea"/>
                  <a:ea typeface="+mn-ea"/>
                  <a:cs typeface="メイリオ" panose="020B0604030504040204" pitchFamily="50" charset="-128"/>
                </a:endParaRPr>
              </a:p>
            </p:txBody>
          </p:sp>
        </p:grpSp>
        <p:sp>
          <p:nvSpPr>
            <p:cNvPr id="31" name="矢印: 五方向 30">
              <a:extLst>
                <a:ext uri="{FF2B5EF4-FFF2-40B4-BE49-F238E27FC236}">
                  <a16:creationId xmlns:a16="http://schemas.microsoft.com/office/drawing/2014/main" id="{718CEEAD-144F-4FB4-AF79-E04939682424}"/>
                </a:ext>
              </a:extLst>
            </p:cNvPr>
            <p:cNvSpPr/>
            <p:nvPr/>
          </p:nvSpPr>
          <p:spPr>
            <a:xfrm>
              <a:off x="4690110" y="1169281"/>
              <a:ext cx="1476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 name="グループ化 6">
            <a:extLst>
              <a:ext uri="{FF2B5EF4-FFF2-40B4-BE49-F238E27FC236}">
                <a16:creationId xmlns:a16="http://schemas.microsoft.com/office/drawing/2014/main" id="{E9C59117-19AC-4C48-A3B9-8974177F4DB3}"/>
              </a:ext>
            </a:extLst>
          </p:cNvPr>
          <p:cNvGrpSpPr/>
          <p:nvPr/>
        </p:nvGrpSpPr>
        <p:grpSpPr>
          <a:xfrm>
            <a:off x="133812" y="789776"/>
            <a:ext cx="4202430" cy="1073992"/>
            <a:chOff x="62865" y="818956"/>
            <a:chExt cx="4202430" cy="1073992"/>
          </a:xfrm>
        </p:grpSpPr>
        <p:grpSp>
          <p:nvGrpSpPr>
            <p:cNvPr id="12" name="グループ化 11">
              <a:extLst>
                <a:ext uri="{FF2B5EF4-FFF2-40B4-BE49-F238E27FC236}">
                  <a16:creationId xmlns:a16="http://schemas.microsoft.com/office/drawing/2014/main" id="{06269A88-FD72-469F-BB28-73A4832121DB}"/>
                </a:ext>
              </a:extLst>
            </p:cNvPr>
            <p:cNvGrpSpPr/>
            <p:nvPr/>
          </p:nvGrpSpPr>
          <p:grpSpPr>
            <a:xfrm>
              <a:off x="62865" y="818956"/>
              <a:ext cx="4202430" cy="1073992"/>
              <a:chOff x="537210" y="1363883"/>
              <a:chExt cx="4202430" cy="1073992"/>
            </a:xfrm>
          </p:grpSpPr>
          <p:sp>
            <p:nvSpPr>
              <p:cNvPr id="8" name="テキスト ボックス 7">
                <a:extLst>
                  <a:ext uri="{FF2B5EF4-FFF2-40B4-BE49-F238E27FC236}">
                    <a16:creationId xmlns:a16="http://schemas.microsoft.com/office/drawing/2014/main" id="{A2F06D4E-453C-4E0E-9329-752C792F0951}"/>
                  </a:ext>
                </a:extLst>
              </p:cNvPr>
              <p:cNvSpPr txBox="1"/>
              <p:nvPr/>
            </p:nvSpPr>
            <p:spPr>
              <a:xfrm>
                <a:off x="891540" y="1837711"/>
                <a:ext cx="3848100" cy="600164"/>
              </a:xfrm>
              <a:prstGeom prst="rect">
                <a:avLst/>
              </a:prstGeom>
              <a:noFill/>
            </p:spPr>
            <p:txBody>
              <a:bodyPr wrap="square">
                <a:spAutoFit/>
              </a:bodyPr>
              <a:lstStyle/>
              <a:p>
                <a:pPr algn="just"/>
                <a:r>
                  <a:rPr lang="ja-JP" altLang="en-US" sz="1100" kern="100" dirty="0">
                    <a:latin typeface="+mn-ea"/>
                    <a:cs typeface="メイリオ" panose="020B0604030504040204" pitchFamily="50" charset="-128"/>
                  </a:rPr>
                  <a:t>日常生活を営むのに支障があり、介護を要する親族（被介護人）を介護する職員で、被介護人を介護するため、校長が必要と認めた職員。</a:t>
                </a:r>
                <a:endParaRPr lang="en-US" altLang="ja-JP" sz="1100" kern="100" dirty="0">
                  <a:latin typeface="+mn-ea"/>
                  <a:cs typeface="メイリオ" panose="020B0604030504040204" pitchFamily="50" charset="-128"/>
                </a:endParaRPr>
              </a:p>
            </p:txBody>
          </p:sp>
          <p:sp>
            <p:nvSpPr>
              <p:cNvPr id="9" name="テキスト ボックス 8">
                <a:extLst>
                  <a:ext uri="{FF2B5EF4-FFF2-40B4-BE49-F238E27FC236}">
                    <a16:creationId xmlns:a16="http://schemas.microsoft.com/office/drawing/2014/main" id="{021E566A-AC41-4B5F-8A85-E6DA13AE0581}"/>
                  </a:ext>
                </a:extLst>
              </p:cNvPr>
              <p:cNvSpPr txBox="1"/>
              <p:nvPr/>
            </p:nvSpPr>
            <p:spPr>
              <a:xfrm>
                <a:off x="537210" y="1363883"/>
                <a:ext cx="2297430" cy="523220"/>
              </a:xfrm>
              <a:prstGeom prst="rect">
                <a:avLst/>
              </a:prstGeom>
              <a:noFill/>
            </p:spPr>
            <p:txBody>
              <a:bodyPr wrap="square">
                <a:spAutoFit/>
              </a:bodyPr>
              <a:lstStyle/>
              <a:p>
                <a:r>
                  <a:rPr lang="ja-JP" altLang="en-US" sz="2800" b="1" dirty="0">
                    <a:solidFill>
                      <a:schemeClr val="accent5">
                        <a:lumMod val="50000"/>
                      </a:schemeClr>
                    </a:solidFill>
                    <a:effectLst/>
                    <a:latin typeface="+mn-ea"/>
                    <a:cs typeface="メイリオ" panose="020B0604030504040204" pitchFamily="50" charset="-128"/>
                  </a:rPr>
                  <a:t>１</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en-US" sz="1800" b="1" dirty="0">
                    <a:solidFill>
                      <a:schemeClr val="accent5">
                        <a:lumMod val="50000"/>
                      </a:schemeClr>
                    </a:solidFill>
                    <a:effectLst/>
                    <a:latin typeface="+mn-ea"/>
                    <a:cs typeface="メイリオ" panose="020B0604030504040204" pitchFamily="50" charset="-128"/>
                  </a:rPr>
                  <a:t>対象者</a:t>
                </a:r>
                <a:endParaRPr lang="en-US" altLang="ja-JP" sz="1800" b="1" dirty="0">
                  <a:solidFill>
                    <a:schemeClr val="accent5">
                      <a:lumMod val="50000"/>
                    </a:schemeClr>
                  </a:solidFill>
                  <a:effectLst/>
                  <a:latin typeface="+mn-ea"/>
                  <a:cs typeface="メイリオ" panose="020B0604030504040204" pitchFamily="50" charset="-128"/>
                </a:endParaRPr>
              </a:p>
            </p:txBody>
          </p:sp>
        </p:grpSp>
        <p:sp>
          <p:nvSpPr>
            <p:cNvPr id="32" name="矢印: 五方向 31">
              <a:extLst>
                <a:ext uri="{FF2B5EF4-FFF2-40B4-BE49-F238E27FC236}">
                  <a16:creationId xmlns:a16="http://schemas.microsoft.com/office/drawing/2014/main" id="{FAE1BA14-15C3-4EEB-B083-B6077B6BA9D8}"/>
                </a:ext>
              </a:extLst>
            </p:cNvPr>
            <p:cNvSpPr/>
            <p:nvPr/>
          </p:nvSpPr>
          <p:spPr>
            <a:xfrm>
              <a:off x="210072" y="1161672"/>
              <a:ext cx="1296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0" name="楕円 89">
            <a:extLst>
              <a:ext uri="{FF2B5EF4-FFF2-40B4-BE49-F238E27FC236}">
                <a16:creationId xmlns:a16="http://schemas.microsoft.com/office/drawing/2014/main" id="{65CFDCCF-57AC-431F-A113-B708EC5F35F5}"/>
              </a:ext>
            </a:extLst>
          </p:cNvPr>
          <p:cNvSpPr/>
          <p:nvPr/>
        </p:nvSpPr>
        <p:spPr>
          <a:xfrm>
            <a:off x="8553570" y="6262311"/>
            <a:ext cx="396000" cy="396000"/>
          </a:xfrm>
          <a:prstGeom prst="ellipse">
            <a:avLst/>
          </a:prstGeom>
          <a:solidFill>
            <a:schemeClr val="accent5">
              <a:lumMod val="20000"/>
              <a:lumOff val="80000"/>
            </a:schemeClr>
          </a:solidFill>
          <a:ln>
            <a:solidFill>
              <a:schemeClr val="accent1">
                <a:lumMod val="40000"/>
                <a:lumOff val="6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200" dirty="0"/>
              <a:t>５</a:t>
            </a:r>
          </a:p>
        </p:txBody>
      </p:sp>
      <p:pic>
        <p:nvPicPr>
          <p:cNvPr id="89" name="グラフィックス 88" descr="チェックリスト 単色塗りつぶし">
            <a:extLst>
              <a:ext uri="{FF2B5EF4-FFF2-40B4-BE49-F238E27FC236}">
                <a16:creationId xmlns:a16="http://schemas.microsoft.com/office/drawing/2014/main" id="{6DE67116-8364-4D1D-8165-C473F29C773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612" y="78864"/>
            <a:ext cx="561277" cy="561277"/>
          </a:xfrm>
          <a:prstGeom prst="rect">
            <a:avLst/>
          </a:prstGeom>
        </p:spPr>
      </p:pic>
      <p:cxnSp>
        <p:nvCxnSpPr>
          <p:cNvPr id="92" name="直線コネクタ 91">
            <a:extLst>
              <a:ext uri="{FF2B5EF4-FFF2-40B4-BE49-F238E27FC236}">
                <a16:creationId xmlns:a16="http://schemas.microsoft.com/office/drawing/2014/main" id="{1C43A1A5-DED5-422C-9BC6-E0000B0556C4}"/>
              </a:ext>
            </a:extLst>
          </p:cNvPr>
          <p:cNvCxnSpPr/>
          <p:nvPr/>
        </p:nvCxnSpPr>
        <p:spPr>
          <a:xfrm>
            <a:off x="0" y="692693"/>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7" name="グループ化 16">
            <a:extLst>
              <a:ext uri="{FF2B5EF4-FFF2-40B4-BE49-F238E27FC236}">
                <a16:creationId xmlns:a16="http://schemas.microsoft.com/office/drawing/2014/main" id="{99EDB354-A93B-41F1-96E0-F7DC743F5579}"/>
              </a:ext>
            </a:extLst>
          </p:cNvPr>
          <p:cNvGrpSpPr/>
          <p:nvPr/>
        </p:nvGrpSpPr>
        <p:grpSpPr>
          <a:xfrm>
            <a:off x="4660156" y="4044281"/>
            <a:ext cx="4027170" cy="888949"/>
            <a:chOff x="4644390" y="829369"/>
            <a:chExt cx="4027170" cy="888949"/>
          </a:xfrm>
        </p:grpSpPr>
        <p:grpSp>
          <p:nvGrpSpPr>
            <p:cNvPr id="18" name="グループ化 17">
              <a:extLst>
                <a:ext uri="{FF2B5EF4-FFF2-40B4-BE49-F238E27FC236}">
                  <a16:creationId xmlns:a16="http://schemas.microsoft.com/office/drawing/2014/main" id="{F646821C-D8CB-469A-B151-C932D5D9B52E}"/>
                </a:ext>
              </a:extLst>
            </p:cNvPr>
            <p:cNvGrpSpPr/>
            <p:nvPr/>
          </p:nvGrpSpPr>
          <p:grpSpPr>
            <a:xfrm>
              <a:off x="4644390" y="829369"/>
              <a:ext cx="4027170" cy="888949"/>
              <a:chOff x="537210" y="1363883"/>
              <a:chExt cx="4027170" cy="888949"/>
            </a:xfrm>
          </p:grpSpPr>
          <p:sp>
            <p:nvSpPr>
              <p:cNvPr id="20" name="テキスト ボックス 19">
                <a:extLst>
                  <a:ext uri="{FF2B5EF4-FFF2-40B4-BE49-F238E27FC236}">
                    <a16:creationId xmlns:a16="http://schemas.microsoft.com/office/drawing/2014/main" id="{231E432A-0382-498C-82CB-0DFC18D5082D}"/>
                  </a:ext>
                </a:extLst>
              </p:cNvPr>
              <p:cNvSpPr txBox="1"/>
              <p:nvPr/>
            </p:nvSpPr>
            <p:spPr>
              <a:xfrm>
                <a:off x="716280" y="1821945"/>
                <a:ext cx="3848100" cy="430887"/>
              </a:xfrm>
              <a:prstGeom prst="rect">
                <a:avLst/>
              </a:prstGeom>
              <a:noFill/>
            </p:spPr>
            <p:txBody>
              <a:bodyPr wrap="square">
                <a:spAutoFit/>
              </a:bodyPr>
              <a:lstStyle/>
              <a:p>
                <a:pPr marL="0" indent="0" algn="just">
                  <a:lnSpc>
                    <a:spcPct val="100000"/>
                  </a:lnSpc>
                  <a:buNone/>
                </a:pPr>
                <a:r>
                  <a:rPr lang="ja-JP" altLang="en-US" sz="1100" kern="100" dirty="0">
                    <a:effectLst/>
                    <a:latin typeface="+mn-ea"/>
                    <a:ea typeface="+mn-ea"/>
                    <a:cs typeface="メイリオ" panose="020B0604030504040204" pitchFamily="50" charset="-128"/>
                  </a:rPr>
                  <a:t>時間外勤務の免除の申請があった場合には、校長等は、時間外勤務等を命じることはできません。</a:t>
                </a:r>
              </a:p>
            </p:txBody>
          </p:sp>
          <p:sp>
            <p:nvSpPr>
              <p:cNvPr id="21" name="テキスト ボックス 20">
                <a:extLst>
                  <a:ext uri="{FF2B5EF4-FFF2-40B4-BE49-F238E27FC236}">
                    <a16:creationId xmlns:a16="http://schemas.microsoft.com/office/drawing/2014/main" id="{A28A2239-FD27-42F7-93B1-8662E907C2BB}"/>
                  </a:ext>
                </a:extLst>
              </p:cNvPr>
              <p:cNvSpPr txBox="1"/>
              <p:nvPr/>
            </p:nvSpPr>
            <p:spPr>
              <a:xfrm>
                <a:off x="537210" y="1363883"/>
                <a:ext cx="2526030" cy="523220"/>
              </a:xfrm>
              <a:prstGeom prst="rect">
                <a:avLst/>
              </a:prstGeom>
              <a:noFill/>
            </p:spPr>
            <p:txBody>
              <a:bodyPr wrap="square">
                <a:spAutoFit/>
              </a:bodyPr>
              <a:lstStyle/>
              <a:p>
                <a:r>
                  <a:rPr lang="en-US" altLang="ja-JP" sz="2800" b="1" dirty="0">
                    <a:solidFill>
                      <a:schemeClr val="accent5">
                        <a:lumMod val="50000"/>
                      </a:schemeClr>
                    </a:solidFill>
                    <a:effectLst/>
                    <a:latin typeface="+mn-ea"/>
                    <a:cs typeface="メイリオ" panose="020B0604030504040204" pitchFamily="50" charset="-128"/>
                  </a:rPr>
                  <a:t>2.</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時間外勤務の免除</a:t>
                </a:r>
                <a:endParaRPr lang="en-US" altLang="ja-JP" b="1" dirty="0">
                  <a:solidFill>
                    <a:schemeClr val="accent5">
                      <a:lumMod val="50000"/>
                    </a:schemeClr>
                  </a:solidFill>
                  <a:effectLst/>
                  <a:latin typeface="+mn-ea"/>
                  <a:cs typeface="メイリオ" panose="020B0604030504040204" pitchFamily="50" charset="-128"/>
                </a:endParaRPr>
              </a:p>
            </p:txBody>
          </p:sp>
        </p:grpSp>
        <p:sp>
          <p:nvSpPr>
            <p:cNvPr id="19" name="矢印: 五方向 18">
              <a:extLst>
                <a:ext uri="{FF2B5EF4-FFF2-40B4-BE49-F238E27FC236}">
                  <a16:creationId xmlns:a16="http://schemas.microsoft.com/office/drawing/2014/main" id="{718CEEAD-144F-4FB4-AF79-E04939682424}"/>
                </a:ext>
              </a:extLst>
            </p:cNvPr>
            <p:cNvSpPr/>
            <p:nvPr/>
          </p:nvSpPr>
          <p:spPr>
            <a:xfrm>
              <a:off x="4690110" y="1169281"/>
              <a:ext cx="2340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a:extLst>
              <a:ext uri="{FF2B5EF4-FFF2-40B4-BE49-F238E27FC236}">
                <a16:creationId xmlns:a16="http://schemas.microsoft.com/office/drawing/2014/main" id="{E9C59117-19AC-4C48-A3B9-8974177F4DB3}"/>
              </a:ext>
            </a:extLst>
          </p:cNvPr>
          <p:cNvGrpSpPr/>
          <p:nvPr/>
        </p:nvGrpSpPr>
        <p:grpSpPr>
          <a:xfrm>
            <a:off x="133812" y="4044281"/>
            <a:ext cx="4202430" cy="1073992"/>
            <a:chOff x="62865" y="818956"/>
            <a:chExt cx="4202430" cy="1073992"/>
          </a:xfrm>
        </p:grpSpPr>
        <p:grpSp>
          <p:nvGrpSpPr>
            <p:cNvPr id="23" name="グループ化 22">
              <a:extLst>
                <a:ext uri="{FF2B5EF4-FFF2-40B4-BE49-F238E27FC236}">
                  <a16:creationId xmlns:a16="http://schemas.microsoft.com/office/drawing/2014/main" id="{06269A88-FD72-469F-BB28-73A4832121DB}"/>
                </a:ext>
              </a:extLst>
            </p:cNvPr>
            <p:cNvGrpSpPr/>
            <p:nvPr/>
          </p:nvGrpSpPr>
          <p:grpSpPr>
            <a:xfrm>
              <a:off x="62865" y="818956"/>
              <a:ext cx="4202430" cy="1073992"/>
              <a:chOff x="537210" y="1363883"/>
              <a:chExt cx="4202430" cy="1073992"/>
            </a:xfrm>
          </p:grpSpPr>
          <p:sp>
            <p:nvSpPr>
              <p:cNvPr id="25" name="テキスト ボックス 24">
                <a:extLst>
                  <a:ext uri="{FF2B5EF4-FFF2-40B4-BE49-F238E27FC236}">
                    <a16:creationId xmlns:a16="http://schemas.microsoft.com/office/drawing/2014/main" id="{A2F06D4E-453C-4E0E-9329-752C792F0951}"/>
                  </a:ext>
                </a:extLst>
              </p:cNvPr>
              <p:cNvSpPr txBox="1"/>
              <p:nvPr/>
            </p:nvSpPr>
            <p:spPr>
              <a:xfrm>
                <a:off x="891540" y="1837711"/>
                <a:ext cx="3848100" cy="600164"/>
              </a:xfrm>
              <a:prstGeom prst="rect">
                <a:avLst/>
              </a:prstGeom>
              <a:noFill/>
            </p:spPr>
            <p:txBody>
              <a:bodyPr wrap="square">
                <a:spAutoFit/>
              </a:bodyPr>
              <a:lstStyle/>
              <a:p>
                <a:pPr algn="just"/>
                <a:r>
                  <a:rPr lang="ja-JP" altLang="en-US" sz="1100" kern="100" dirty="0">
                    <a:latin typeface="+mn-ea"/>
                    <a:cs typeface="メイリオ" panose="020B0604030504040204" pitchFamily="50" charset="-128"/>
                  </a:rPr>
                  <a:t>深夜（午後</a:t>
                </a:r>
                <a:r>
                  <a:rPr lang="en-US" altLang="ja-JP" sz="1100" kern="100" dirty="0">
                    <a:latin typeface="+mn-ea"/>
                    <a:cs typeface="メイリオ" panose="020B0604030504040204" pitchFamily="50" charset="-128"/>
                  </a:rPr>
                  <a:t>10</a:t>
                </a:r>
                <a:r>
                  <a:rPr lang="ja-JP" altLang="en-US" sz="1100" kern="100" dirty="0">
                    <a:latin typeface="+mn-ea"/>
                    <a:cs typeface="メイリオ" panose="020B0604030504040204" pitchFamily="50" charset="-128"/>
                  </a:rPr>
                  <a:t>時～翌日午前</a:t>
                </a:r>
                <a:r>
                  <a:rPr lang="en-US" altLang="ja-JP" sz="1100" kern="100" dirty="0">
                    <a:latin typeface="+mn-ea"/>
                    <a:cs typeface="メイリオ" panose="020B0604030504040204" pitchFamily="50" charset="-128"/>
                  </a:rPr>
                  <a:t>5</a:t>
                </a:r>
                <a:r>
                  <a:rPr lang="ja-JP" altLang="en-US" sz="1100" kern="100" dirty="0">
                    <a:latin typeface="+mn-ea"/>
                    <a:cs typeface="メイリオ" panose="020B0604030504040204" pitchFamily="50" charset="-128"/>
                  </a:rPr>
                  <a:t>時）における時間外勤務や宿日直勤務の制限の申請があった場合には、校長等は、深夜における時間外勤務等を命じることはできません。</a:t>
                </a:r>
              </a:p>
            </p:txBody>
          </p:sp>
          <p:sp>
            <p:nvSpPr>
              <p:cNvPr id="26" name="テキスト ボックス 25">
                <a:extLst>
                  <a:ext uri="{FF2B5EF4-FFF2-40B4-BE49-F238E27FC236}">
                    <a16:creationId xmlns:a16="http://schemas.microsoft.com/office/drawing/2014/main" id="{021E566A-AC41-4B5F-8A85-E6DA13AE0581}"/>
                  </a:ext>
                </a:extLst>
              </p:cNvPr>
              <p:cNvSpPr txBox="1"/>
              <p:nvPr/>
            </p:nvSpPr>
            <p:spPr>
              <a:xfrm>
                <a:off x="537210" y="1363883"/>
                <a:ext cx="2380788" cy="523220"/>
              </a:xfrm>
              <a:prstGeom prst="rect">
                <a:avLst/>
              </a:prstGeom>
              <a:noFill/>
            </p:spPr>
            <p:txBody>
              <a:bodyPr wrap="square">
                <a:spAutoFit/>
              </a:bodyPr>
              <a:lstStyle/>
              <a:p>
                <a:r>
                  <a:rPr lang="ja-JP" altLang="en-US" sz="2800" b="1" dirty="0">
                    <a:solidFill>
                      <a:schemeClr val="accent5">
                        <a:lumMod val="50000"/>
                      </a:schemeClr>
                    </a:solidFill>
                    <a:effectLst/>
                    <a:latin typeface="+mn-ea"/>
                    <a:cs typeface="メイリオ" panose="020B0604030504040204" pitchFamily="50" charset="-128"/>
                  </a:rPr>
                  <a:t>１</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en-US" sz="1800" b="1" dirty="0">
                    <a:solidFill>
                      <a:schemeClr val="accent5">
                        <a:lumMod val="50000"/>
                      </a:schemeClr>
                    </a:solidFill>
                    <a:effectLst/>
                    <a:latin typeface="+mn-ea"/>
                    <a:cs typeface="メイリオ" panose="020B0604030504040204" pitchFamily="50" charset="-128"/>
                  </a:rPr>
                  <a:t>深夜勤務の制限</a:t>
                </a:r>
                <a:endParaRPr lang="en-US" altLang="ja-JP" sz="1800" b="1" dirty="0">
                  <a:solidFill>
                    <a:schemeClr val="accent5">
                      <a:lumMod val="50000"/>
                    </a:schemeClr>
                  </a:solidFill>
                  <a:effectLst/>
                  <a:latin typeface="+mn-ea"/>
                  <a:cs typeface="メイリオ" panose="020B0604030504040204" pitchFamily="50" charset="-128"/>
                </a:endParaRPr>
              </a:p>
            </p:txBody>
          </p:sp>
        </p:grpSp>
        <p:sp>
          <p:nvSpPr>
            <p:cNvPr id="24" name="矢印: 五方向 23">
              <a:extLst>
                <a:ext uri="{FF2B5EF4-FFF2-40B4-BE49-F238E27FC236}">
                  <a16:creationId xmlns:a16="http://schemas.microsoft.com/office/drawing/2014/main" id="{FAE1BA14-15C3-4EEB-B083-B6077B6BA9D8}"/>
                </a:ext>
              </a:extLst>
            </p:cNvPr>
            <p:cNvSpPr/>
            <p:nvPr/>
          </p:nvSpPr>
          <p:spPr>
            <a:xfrm>
              <a:off x="210072" y="1154052"/>
              <a:ext cx="2196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 name="グループ化 28">
            <a:extLst>
              <a:ext uri="{FF2B5EF4-FFF2-40B4-BE49-F238E27FC236}">
                <a16:creationId xmlns:a16="http://schemas.microsoft.com/office/drawing/2014/main" id="{BF2210AE-7636-4110-9EC7-9EF2FBF0CD5C}"/>
              </a:ext>
            </a:extLst>
          </p:cNvPr>
          <p:cNvGrpSpPr/>
          <p:nvPr/>
        </p:nvGrpSpPr>
        <p:grpSpPr>
          <a:xfrm>
            <a:off x="133811" y="5167372"/>
            <a:ext cx="4202431" cy="1058226"/>
            <a:chOff x="119980" y="3346626"/>
            <a:chExt cx="4202431" cy="1058226"/>
          </a:xfrm>
        </p:grpSpPr>
        <p:grpSp>
          <p:nvGrpSpPr>
            <p:cNvPr id="30" name="グループ化 29">
              <a:extLst>
                <a:ext uri="{FF2B5EF4-FFF2-40B4-BE49-F238E27FC236}">
                  <a16:creationId xmlns:a16="http://schemas.microsoft.com/office/drawing/2014/main" id="{7B4B20F9-276A-4727-B185-80EBAF12F913}"/>
                </a:ext>
              </a:extLst>
            </p:cNvPr>
            <p:cNvGrpSpPr/>
            <p:nvPr/>
          </p:nvGrpSpPr>
          <p:grpSpPr>
            <a:xfrm>
              <a:off x="119980" y="3346626"/>
              <a:ext cx="4202431" cy="1058226"/>
              <a:chOff x="537209" y="1363883"/>
              <a:chExt cx="4202431" cy="1058226"/>
            </a:xfrm>
          </p:grpSpPr>
          <p:sp>
            <p:nvSpPr>
              <p:cNvPr id="33" name="テキスト ボックス 32">
                <a:extLst>
                  <a:ext uri="{FF2B5EF4-FFF2-40B4-BE49-F238E27FC236}">
                    <a16:creationId xmlns:a16="http://schemas.microsoft.com/office/drawing/2014/main" id="{B92101BC-AC5F-477C-BC25-61796FDF1612}"/>
                  </a:ext>
                </a:extLst>
              </p:cNvPr>
              <p:cNvSpPr txBox="1"/>
              <p:nvPr/>
            </p:nvSpPr>
            <p:spPr>
              <a:xfrm>
                <a:off x="891540" y="1821945"/>
                <a:ext cx="3848100" cy="600164"/>
              </a:xfrm>
              <a:prstGeom prst="rect">
                <a:avLst/>
              </a:prstGeom>
              <a:noFill/>
            </p:spPr>
            <p:txBody>
              <a:bodyPr wrap="square">
                <a:spAutoFit/>
              </a:bodyPr>
              <a:lstStyle/>
              <a:p>
                <a:pPr algn="just"/>
                <a:r>
                  <a:rPr lang="ja-JP" altLang="en-US" sz="1100" kern="100" dirty="0">
                    <a:latin typeface="+mn-ea"/>
                    <a:cs typeface="メイリオ" panose="020B0604030504040204" pitchFamily="50" charset="-128"/>
                  </a:rPr>
                  <a:t>時間外勤務の制限について申請があった場合には、</a:t>
                </a:r>
                <a:r>
                  <a:rPr lang="en-US" altLang="ja-JP" sz="1100" kern="100" dirty="0">
                    <a:latin typeface="+mn-ea"/>
                    <a:cs typeface="メイリオ" panose="020B0604030504040204" pitchFamily="50" charset="-128"/>
                  </a:rPr>
                  <a:t>1</a:t>
                </a:r>
                <a:r>
                  <a:rPr lang="ja-JP" altLang="en-US" sz="1100" kern="100" dirty="0">
                    <a:latin typeface="+mn-ea"/>
                    <a:cs typeface="メイリオ" panose="020B0604030504040204" pitchFamily="50" charset="-128"/>
                  </a:rPr>
                  <a:t>月当たり</a:t>
                </a:r>
                <a:r>
                  <a:rPr lang="en-US" altLang="ja-JP" sz="1100" kern="100" dirty="0">
                    <a:latin typeface="+mn-ea"/>
                    <a:cs typeface="メイリオ" panose="020B0604030504040204" pitchFamily="50" charset="-128"/>
                  </a:rPr>
                  <a:t>12</a:t>
                </a:r>
                <a:r>
                  <a:rPr lang="ja-JP" altLang="en-US" sz="1100" kern="100" dirty="0">
                    <a:latin typeface="+mn-ea"/>
                    <a:cs typeface="メイリオ" panose="020B0604030504040204" pitchFamily="50" charset="-128"/>
                  </a:rPr>
                  <a:t>時間</a:t>
                </a:r>
                <a:r>
                  <a:rPr lang="en-US" altLang="ja-JP" sz="1100" kern="100" dirty="0">
                    <a:latin typeface="+mn-ea"/>
                    <a:cs typeface="メイリオ" panose="020B0604030504040204" pitchFamily="50" charset="-128"/>
                  </a:rPr>
                  <a:t>30</a:t>
                </a:r>
                <a:r>
                  <a:rPr lang="ja-JP" altLang="en-US" sz="1100" kern="100" dirty="0">
                    <a:latin typeface="+mn-ea"/>
                    <a:cs typeface="メイリオ" panose="020B0604030504040204" pitchFamily="50" charset="-128"/>
                  </a:rPr>
                  <a:t>分を超えて時間外勤務命令を行うことはできません。</a:t>
                </a:r>
              </a:p>
            </p:txBody>
          </p:sp>
          <p:sp>
            <p:nvSpPr>
              <p:cNvPr id="34" name="テキスト ボックス 33">
                <a:extLst>
                  <a:ext uri="{FF2B5EF4-FFF2-40B4-BE49-F238E27FC236}">
                    <a16:creationId xmlns:a16="http://schemas.microsoft.com/office/drawing/2014/main" id="{27FB6D32-4541-4D57-AC5B-B7F450CC758F}"/>
                  </a:ext>
                </a:extLst>
              </p:cNvPr>
              <p:cNvSpPr txBox="1"/>
              <p:nvPr/>
            </p:nvSpPr>
            <p:spPr>
              <a:xfrm>
                <a:off x="537209" y="1363883"/>
                <a:ext cx="2623587" cy="523220"/>
              </a:xfrm>
              <a:prstGeom prst="rect">
                <a:avLst/>
              </a:prstGeom>
              <a:noFill/>
            </p:spPr>
            <p:txBody>
              <a:bodyPr wrap="square">
                <a:spAutoFit/>
              </a:bodyPr>
              <a:lstStyle/>
              <a:p>
                <a:r>
                  <a:rPr lang="ja-JP" altLang="en-US" sz="2800" b="1" dirty="0">
                    <a:solidFill>
                      <a:schemeClr val="accent5">
                        <a:lumMod val="50000"/>
                      </a:schemeClr>
                    </a:solidFill>
                    <a:effectLst/>
                    <a:latin typeface="+mn-ea"/>
                    <a:cs typeface="メイリオ" panose="020B0604030504040204" pitchFamily="50" charset="-128"/>
                  </a:rPr>
                  <a:t>３</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時間外勤務の制限</a:t>
                </a:r>
                <a:endParaRPr lang="en-US" altLang="ja-JP" sz="1800" b="1" dirty="0">
                  <a:solidFill>
                    <a:schemeClr val="accent5">
                      <a:lumMod val="50000"/>
                    </a:schemeClr>
                  </a:solidFill>
                  <a:effectLst/>
                  <a:latin typeface="+mn-ea"/>
                  <a:cs typeface="メイリオ" panose="020B0604030504040204" pitchFamily="50" charset="-128"/>
                </a:endParaRPr>
              </a:p>
            </p:txBody>
          </p:sp>
        </p:grpSp>
        <p:sp>
          <p:nvSpPr>
            <p:cNvPr id="35" name="矢印: 五方向 34">
              <a:extLst>
                <a:ext uri="{FF2B5EF4-FFF2-40B4-BE49-F238E27FC236}">
                  <a16:creationId xmlns:a16="http://schemas.microsoft.com/office/drawing/2014/main" id="{4FB5B117-BC28-4ECC-AEAB-CD790AA9E606}"/>
                </a:ext>
              </a:extLst>
            </p:cNvPr>
            <p:cNvSpPr/>
            <p:nvPr/>
          </p:nvSpPr>
          <p:spPr>
            <a:xfrm>
              <a:off x="262951" y="3685531"/>
              <a:ext cx="2412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341096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6464FD3-6E9D-478C-B6D6-CBEA704CBC52}"/>
              </a:ext>
            </a:extLst>
          </p:cNvPr>
          <p:cNvSpPr>
            <a:spLocks noGrp="1"/>
          </p:cNvSpPr>
          <p:nvPr>
            <p:ph idx="1"/>
          </p:nvPr>
        </p:nvSpPr>
        <p:spPr>
          <a:xfrm>
            <a:off x="3802380" y="95756"/>
            <a:ext cx="5307724" cy="623332"/>
          </a:xfrm>
        </p:spPr>
        <p:txBody>
          <a:bodyPr>
            <a:normAutofit fontScale="92500" lnSpcReduction="10000"/>
          </a:bodyPr>
          <a:lstStyle/>
          <a:p>
            <a:pPr marL="0" indent="0">
              <a:lnSpc>
                <a:spcPct val="110000"/>
              </a:lnSpc>
              <a:buNone/>
            </a:pPr>
            <a:r>
              <a:rPr lang="ja-JP" altLang="en-US" sz="1200" b="1" kern="100" dirty="0">
                <a:solidFill>
                  <a:schemeClr val="bg1"/>
                </a:solidFill>
                <a:effectLst/>
                <a:latin typeface="+mn-ea"/>
                <a:cs typeface="メイリオ" panose="020B0604030504040204" pitchFamily="50" charset="-128"/>
              </a:rPr>
              <a:t>介護は育児とは異なり、年齢や親族関係、症状などが様々であることから、</a:t>
            </a:r>
            <a:br>
              <a:rPr lang="en-US" altLang="ja-JP" sz="1200" b="1" kern="100" dirty="0">
                <a:solidFill>
                  <a:schemeClr val="bg1"/>
                </a:solidFill>
                <a:effectLst/>
                <a:latin typeface="+mn-ea"/>
                <a:cs typeface="メイリオ" panose="020B0604030504040204" pitchFamily="50" charset="-128"/>
              </a:rPr>
            </a:br>
            <a:r>
              <a:rPr lang="ja-JP" altLang="en-US" sz="1200" b="1" kern="100" dirty="0">
                <a:solidFill>
                  <a:schemeClr val="bg1"/>
                </a:solidFill>
                <a:effectLst/>
                <a:latin typeface="+mn-ea"/>
                <a:cs typeface="メイリオ" panose="020B0604030504040204" pitchFamily="50" charset="-128"/>
              </a:rPr>
              <a:t>それぞれの状況に適した制度を利用することが大切です。</a:t>
            </a:r>
            <a:br>
              <a:rPr lang="en-US" altLang="ja-JP" sz="1200" b="1" kern="100" dirty="0">
                <a:solidFill>
                  <a:schemeClr val="bg1"/>
                </a:solidFill>
                <a:effectLst/>
                <a:latin typeface="+mn-ea"/>
                <a:cs typeface="メイリオ" panose="020B0604030504040204" pitchFamily="50" charset="-128"/>
              </a:rPr>
            </a:br>
            <a:r>
              <a:rPr lang="ja-JP" altLang="en-US" sz="1200" b="1" kern="100" dirty="0">
                <a:solidFill>
                  <a:schemeClr val="bg1"/>
                </a:solidFill>
                <a:effectLst/>
                <a:latin typeface="+mn-ea"/>
                <a:cs typeface="メイリオ" panose="020B0604030504040204" pitchFamily="50" charset="-128"/>
              </a:rPr>
              <a:t>各制度の特徴や活用できる期間等の制限に留意して利用してください。</a:t>
            </a:r>
          </a:p>
        </p:txBody>
      </p:sp>
      <p:sp>
        <p:nvSpPr>
          <p:cNvPr id="4" name="コンテンツ プレースホルダー 2">
            <a:extLst>
              <a:ext uri="{FF2B5EF4-FFF2-40B4-BE49-F238E27FC236}">
                <a16:creationId xmlns:a16="http://schemas.microsoft.com/office/drawing/2014/main" id="{69F313ED-F6E8-4111-8CF3-C7080D3F5302}"/>
              </a:ext>
            </a:extLst>
          </p:cNvPr>
          <p:cNvSpPr txBox="1">
            <a:spLocks/>
          </p:cNvSpPr>
          <p:nvPr/>
        </p:nvSpPr>
        <p:spPr>
          <a:xfrm>
            <a:off x="342900" y="434341"/>
            <a:ext cx="8408670" cy="28879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500"/>
              </a:lnSpc>
              <a:buFont typeface="Arial" panose="020B0604020202020204" pitchFamily="34" charset="0"/>
              <a:buNone/>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nSpc>
                <a:spcPts val="2500"/>
              </a:lnSpc>
              <a:buFont typeface="Arial" panose="020B0604020202020204" pitchFamily="34" charset="0"/>
              <a:buNone/>
            </a:pP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buFont typeface="Arial" panose="020B0604020202020204" pitchFamily="34" charset="0"/>
              <a:buNone/>
            </a:pPr>
            <a:endParaRPr lang="ja-JP" altLang="en-US" dirty="0"/>
          </a:p>
        </p:txBody>
      </p:sp>
      <p:grpSp>
        <p:nvGrpSpPr>
          <p:cNvPr id="16" name="グループ化 15">
            <a:extLst>
              <a:ext uri="{FF2B5EF4-FFF2-40B4-BE49-F238E27FC236}">
                <a16:creationId xmlns:a16="http://schemas.microsoft.com/office/drawing/2014/main" id="{F743BFE9-8E81-4035-B523-611E763919A7}"/>
              </a:ext>
            </a:extLst>
          </p:cNvPr>
          <p:cNvGrpSpPr/>
          <p:nvPr/>
        </p:nvGrpSpPr>
        <p:grpSpPr>
          <a:xfrm>
            <a:off x="0" y="0"/>
            <a:ext cx="9144000" cy="770655"/>
            <a:chOff x="0" y="3222494"/>
            <a:chExt cx="9144000" cy="770655"/>
          </a:xfrm>
        </p:grpSpPr>
        <p:sp>
          <p:nvSpPr>
            <p:cNvPr id="27" name="タイトル 1">
              <a:extLst>
                <a:ext uri="{FF2B5EF4-FFF2-40B4-BE49-F238E27FC236}">
                  <a16:creationId xmlns:a16="http://schemas.microsoft.com/office/drawing/2014/main" id="{D052CA01-03BE-4966-AAF8-86672ED6A33C}"/>
                </a:ext>
              </a:extLst>
            </p:cNvPr>
            <p:cNvSpPr txBox="1">
              <a:spLocks/>
            </p:cNvSpPr>
            <p:nvPr/>
          </p:nvSpPr>
          <p:spPr>
            <a:xfrm>
              <a:off x="0" y="3222494"/>
              <a:ext cx="9144000" cy="750424"/>
            </a:xfrm>
            <a:prstGeom prst="rect">
              <a:avLst/>
            </a:prstGeom>
            <a:solidFill>
              <a:schemeClr val="accent5"/>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chemeClr val="bg1"/>
                  </a:solidFill>
                  <a:latin typeface="+mn-ea"/>
                  <a:ea typeface="+mn-ea"/>
                </a:rPr>
                <a:t> 介護にかかる給付制度</a:t>
              </a:r>
              <a:r>
                <a:rPr lang="ja-JP" altLang="en-US" sz="2000" b="1" dirty="0">
                  <a:solidFill>
                    <a:schemeClr val="bg1"/>
                  </a:solidFill>
                  <a:latin typeface="+mn-ea"/>
                  <a:ea typeface="+mn-ea"/>
                </a:rPr>
                <a:t>（介護休業手当金）</a:t>
              </a:r>
              <a:endParaRPr lang="ja-JP" altLang="en-US" sz="2400" b="1" dirty="0">
                <a:solidFill>
                  <a:schemeClr val="bg1"/>
                </a:solidFill>
                <a:latin typeface="+mn-ea"/>
                <a:ea typeface="+mn-ea"/>
              </a:endParaRPr>
            </a:p>
          </p:txBody>
        </p:sp>
        <p:sp>
          <p:nvSpPr>
            <p:cNvPr id="28" name="コンテンツ プレースホルダー 2">
              <a:extLst>
                <a:ext uri="{FF2B5EF4-FFF2-40B4-BE49-F238E27FC236}">
                  <a16:creationId xmlns:a16="http://schemas.microsoft.com/office/drawing/2014/main" id="{EA90ABEC-4AAF-4C00-929B-447FFB40306D}"/>
                </a:ext>
              </a:extLst>
            </p:cNvPr>
            <p:cNvSpPr txBox="1">
              <a:spLocks/>
            </p:cNvSpPr>
            <p:nvPr/>
          </p:nvSpPr>
          <p:spPr>
            <a:xfrm>
              <a:off x="5471783" y="3269091"/>
              <a:ext cx="3654091" cy="7240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ja-JP" altLang="en-US" sz="1100" b="1" kern="100" dirty="0">
                  <a:solidFill>
                    <a:schemeClr val="bg1"/>
                  </a:solidFill>
                  <a:latin typeface="+mn-ea"/>
                  <a:cs typeface="メイリオ" panose="020B0604030504040204" pitchFamily="50" charset="-128"/>
                </a:rPr>
                <a:t>下記の要介護家族を介護するために、介護休暇を取得した場合に支給されます。時間単位の取得の場合は支給されません。</a:t>
              </a:r>
            </a:p>
          </p:txBody>
        </p:sp>
      </p:grpSp>
      <p:grpSp>
        <p:nvGrpSpPr>
          <p:cNvPr id="39" name="グループ化 38">
            <a:extLst>
              <a:ext uri="{FF2B5EF4-FFF2-40B4-BE49-F238E27FC236}">
                <a16:creationId xmlns:a16="http://schemas.microsoft.com/office/drawing/2014/main" id="{5A22E14F-5A00-422D-A0F1-2ABDCB359CA0}"/>
              </a:ext>
            </a:extLst>
          </p:cNvPr>
          <p:cNvGrpSpPr/>
          <p:nvPr/>
        </p:nvGrpSpPr>
        <p:grpSpPr>
          <a:xfrm>
            <a:off x="171912" y="3533599"/>
            <a:ext cx="6183168" cy="2388903"/>
            <a:chOff x="119981" y="3346626"/>
            <a:chExt cx="6183168" cy="1812303"/>
          </a:xfrm>
        </p:grpSpPr>
        <p:grpSp>
          <p:nvGrpSpPr>
            <p:cNvPr id="40" name="グループ化 39">
              <a:extLst>
                <a:ext uri="{FF2B5EF4-FFF2-40B4-BE49-F238E27FC236}">
                  <a16:creationId xmlns:a16="http://schemas.microsoft.com/office/drawing/2014/main" id="{0B2280DD-9DB6-4520-B029-93098FE07D01}"/>
                </a:ext>
              </a:extLst>
            </p:cNvPr>
            <p:cNvGrpSpPr/>
            <p:nvPr/>
          </p:nvGrpSpPr>
          <p:grpSpPr>
            <a:xfrm>
              <a:off x="119981" y="3346626"/>
              <a:ext cx="6183168" cy="1812303"/>
              <a:chOff x="537210" y="1363883"/>
              <a:chExt cx="6183168" cy="1812303"/>
            </a:xfrm>
          </p:grpSpPr>
          <p:sp>
            <p:nvSpPr>
              <p:cNvPr id="42" name="テキスト ボックス 41">
                <a:extLst>
                  <a:ext uri="{FF2B5EF4-FFF2-40B4-BE49-F238E27FC236}">
                    <a16:creationId xmlns:a16="http://schemas.microsoft.com/office/drawing/2014/main" id="{8FFC1369-81BC-48A6-A7C8-26B8DA749103}"/>
                  </a:ext>
                </a:extLst>
              </p:cNvPr>
              <p:cNvSpPr txBox="1"/>
              <p:nvPr/>
            </p:nvSpPr>
            <p:spPr>
              <a:xfrm>
                <a:off x="891539" y="1821945"/>
                <a:ext cx="5828839" cy="1354241"/>
              </a:xfrm>
              <a:prstGeom prst="rect">
                <a:avLst/>
              </a:prstGeom>
              <a:noFill/>
            </p:spPr>
            <p:txBody>
              <a:bodyPr wrap="square">
                <a:spAutoFit/>
              </a:bodyPr>
              <a:lstStyle/>
              <a:p>
                <a:r>
                  <a:rPr lang="ja-JP" altLang="en-US" sz="1100" kern="100" dirty="0">
                    <a:latin typeface="+mn-ea"/>
                    <a:cs typeface="メイリオ" panose="020B0604030504040204" pitchFamily="50" charset="-128"/>
                  </a:rPr>
                  <a:t>１日につき　標準報酬の日額</a:t>
                </a:r>
                <a:r>
                  <a:rPr lang="en-US" altLang="ja-JP" sz="1100" kern="100" dirty="0">
                    <a:latin typeface="+mn-ea"/>
                    <a:cs typeface="メイリオ" panose="020B0604030504040204" pitchFamily="50" charset="-128"/>
                  </a:rPr>
                  <a:t>×67</a:t>
                </a:r>
                <a:r>
                  <a:rPr lang="ja-JP" altLang="en-US" sz="1100" kern="100" dirty="0">
                    <a:latin typeface="+mn-ea"/>
                    <a:cs typeface="メイリオ" panose="020B0604030504040204" pitchFamily="50" charset="-128"/>
                  </a:rPr>
                  <a:t>／</a:t>
                </a:r>
                <a:r>
                  <a:rPr lang="en-US" altLang="ja-JP" sz="1100" kern="100" dirty="0">
                    <a:latin typeface="+mn-ea"/>
                    <a:cs typeface="メイリオ" panose="020B0604030504040204" pitchFamily="50" charset="-128"/>
                  </a:rPr>
                  <a:t>100</a:t>
                </a:r>
                <a:r>
                  <a:rPr lang="ja-JP" altLang="en-US" sz="1100" kern="100" dirty="0">
                    <a:latin typeface="+mn-ea"/>
                    <a:cs typeface="メイリオ" panose="020B0604030504040204" pitchFamily="50" charset="-128"/>
                  </a:rPr>
                  <a:t>（円未満切り捨て）</a:t>
                </a:r>
              </a:p>
              <a:p>
                <a:r>
                  <a:rPr lang="en-US" altLang="ja-JP" sz="1100" kern="100" dirty="0">
                    <a:latin typeface="+mn-ea"/>
                    <a:cs typeface="メイリオ" panose="020B0604030504040204" pitchFamily="50" charset="-128"/>
                  </a:rPr>
                  <a:t>※</a:t>
                </a:r>
                <a:r>
                  <a:rPr lang="ja-JP" altLang="en-US" sz="1100" kern="100" dirty="0">
                    <a:latin typeface="+mn-ea"/>
                    <a:cs typeface="メイリオ" panose="020B0604030504040204" pitchFamily="50" charset="-128"/>
                  </a:rPr>
                  <a:t>標準報酬の日額＝標準報酬月額の</a:t>
                </a:r>
                <a:r>
                  <a:rPr lang="en-US" altLang="ja-JP" sz="1100" kern="100" dirty="0">
                    <a:latin typeface="+mn-ea"/>
                    <a:cs typeface="メイリオ" panose="020B0604030504040204" pitchFamily="50" charset="-128"/>
                  </a:rPr>
                  <a:t>1/22</a:t>
                </a:r>
                <a:r>
                  <a:rPr lang="ja-JP" altLang="en-US" sz="1100" kern="100" dirty="0">
                    <a:latin typeface="+mn-ea"/>
                    <a:cs typeface="メイリオ" panose="020B0604030504040204" pitchFamily="50" charset="-128"/>
                  </a:rPr>
                  <a:t>の額（</a:t>
                </a:r>
                <a:r>
                  <a:rPr lang="en-US" altLang="ja-JP" sz="1100" kern="100" dirty="0">
                    <a:latin typeface="+mn-ea"/>
                    <a:cs typeface="メイリオ" panose="020B0604030504040204" pitchFamily="50" charset="-128"/>
                  </a:rPr>
                  <a:t>10</a:t>
                </a:r>
                <a:r>
                  <a:rPr lang="ja-JP" altLang="en-US" sz="1100" kern="100" dirty="0">
                    <a:latin typeface="+mn-ea"/>
                    <a:cs typeface="メイリオ" panose="020B0604030504040204" pitchFamily="50" charset="-128"/>
                  </a:rPr>
                  <a:t>円未満四捨五入。）</a:t>
                </a:r>
              </a:p>
              <a:p>
                <a:endParaRPr lang="ja-JP" altLang="en-US" sz="1100" kern="100" dirty="0">
                  <a:latin typeface="+mn-ea"/>
                  <a:cs typeface="メイリオ" panose="020B0604030504040204" pitchFamily="50" charset="-128"/>
                </a:endParaRPr>
              </a:p>
              <a:p>
                <a:r>
                  <a:rPr lang="ja-JP" altLang="en-US" sz="1100" kern="100" dirty="0">
                    <a:latin typeface="+mn-ea"/>
                    <a:cs typeface="メイリオ" panose="020B0604030504040204" pitchFamily="50" charset="-128"/>
                  </a:rPr>
                  <a:t>＜支給額の例＞標準報酬月額が</a:t>
                </a:r>
                <a:r>
                  <a:rPr lang="en-US" altLang="ja-JP" sz="1100" kern="100" dirty="0">
                    <a:latin typeface="+mn-ea"/>
                    <a:cs typeface="メイリオ" panose="020B0604030504040204" pitchFamily="50" charset="-128"/>
                  </a:rPr>
                  <a:t>30</a:t>
                </a:r>
                <a:r>
                  <a:rPr lang="ja-JP" altLang="en-US" sz="1100" kern="100" dirty="0">
                    <a:latin typeface="+mn-ea"/>
                    <a:cs typeface="メイリオ" panose="020B0604030504040204" pitchFamily="50" charset="-128"/>
                  </a:rPr>
                  <a:t>万円の場合</a:t>
                </a:r>
              </a:p>
              <a:p>
                <a:r>
                  <a:rPr lang="ja-JP" altLang="en-US" sz="1100" kern="100" dirty="0">
                    <a:latin typeface="+mn-ea"/>
                    <a:cs typeface="メイリオ" panose="020B0604030504040204" pitchFamily="50" charset="-128"/>
                  </a:rPr>
                  <a:t>　１日につき、（</a:t>
                </a:r>
                <a:r>
                  <a:rPr lang="en-US" altLang="ja-JP" sz="1100" kern="100" dirty="0">
                    <a:latin typeface="+mn-ea"/>
                    <a:cs typeface="メイリオ" panose="020B0604030504040204" pitchFamily="50" charset="-128"/>
                  </a:rPr>
                  <a:t>30</a:t>
                </a:r>
                <a:r>
                  <a:rPr lang="ja-JP" altLang="en-US" sz="1100" kern="100" dirty="0">
                    <a:latin typeface="+mn-ea"/>
                    <a:cs typeface="メイリオ" panose="020B0604030504040204" pitchFamily="50" charset="-128"/>
                  </a:rPr>
                  <a:t>万</a:t>
                </a:r>
                <a:r>
                  <a:rPr lang="en-US" altLang="ja-JP" sz="1100" kern="100" dirty="0">
                    <a:latin typeface="+mn-ea"/>
                    <a:cs typeface="メイリオ" panose="020B0604030504040204" pitchFamily="50" charset="-128"/>
                  </a:rPr>
                  <a:t>×1/22)×0.67=13,640×0.67=9,138</a:t>
                </a:r>
                <a:r>
                  <a:rPr lang="ja-JP" altLang="en-US" sz="1100" kern="100" dirty="0">
                    <a:latin typeface="+mn-ea"/>
                    <a:cs typeface="メイリオ" panose="020B0604030504040204" pitchFamily="50" charset="-128"/>
                  </a:rPr>
                  <a:t>円</a:t>
                </a:r>
              </a:p>
              <a:p>
                <a:r>
                  <a:rPr lang="ja-JP" altLang="en-US" sz="1100" kern="100" dirty="0">
                    <a:latin typeface="+mn-ea"/>
                    <a:cs typeface="メイリオ" panose="020B0604030504040204" pitchFamily="50" charset="-128"/>
                  </a:rPr>
                  <a:t>　</a:t>
                </a:r>
                <a:r>
                  <a:rPr lang="en-US" altLang="ja-JP" sz="1100" kern="100" dirty="0">
                    <a:latin typeface="+mn-ea"/>
                    <a:cs typeface="メイリオ" panose="020B0604030504040204" pitchFamily="50" charset="-128"/>
                  </a:rPr>
                  <a:t>※</a:t>
                </a:r>
                <a:r>
                  <a:rPr lang="ja-JP" altLang="en-US" sz="1100" kern="100" dirty="0">
                    <a:latin typeface="+mn-ea"/>
                    <a:cs typeface="メイリオ" panose="020B0604030504040204" pitchFamily="50" charset="-128"/>
                  </a:rPr>
                  <a:t>給付日額には上限額があります。（上限額は、毎年変更される可能性があります。）</a:t>
                </a:r>
              </a:p>
              <a:p>
                <a:r>
                  <a:rPr lang="ja-JP" altLang="en-US" sz="1100" kern="100" dirty="0">
                    <a:latin typeface="+mn-ea"/>
                    <a:cs typeface="メイリオ" panose="020B0604030504040204" pitchFamily="50" charset="-128"/>
                  </a:rPr>
                  <a:t>　</a:t>
                </a:r>
                <a:r>
                  <a:rPr lang="en-US" altLang="ja-JP" sz="1100" kern="100" dirty="0">
                    <a:latin typeface="+mn-ea"/>
                    <a:cs typeface="メイリオ" panose="020B0604030504040204" pitchFamily="50" charset="-128"/>
                  </a:rPr>
                  <a:t>※</a:t>
                </a:r>
                <a:r>
                  <a:rPr lang="ja-JP" altLang="en-US" sz="1100" kern="100" dirty="0">
                    <a:latin typeface="+mn-ea"/>
                    <a:cs typeface="メイリオ" panose="020B0604030504040204" pitchFamily="50" charset="-128"/>
                  </a:rPr>
                  <a:t>給与の一部が支給されている場合は、その金額を控除して介護休業手当金を支給します。</a:t>
                </a:r>
                <a:endParaRPr lang="en-US" altLang="ja-JP" sz="1100" kern="100" dirty="0">
                  <a:latin typeface="+mn-ea"/>
                  <a:cs typeface="メイリオ" panose="020B0604030504040204" pitchFamily="50" charset="-128"/>
                </a:endParaRPr>
              </a:p>
              <a:p>
                <a:r>
                  <a:rPr lang="ja-JP" altLang="en-US" sz="1100" kern="100" dirty="0">
                    <a:latin typeface="+mn-ea"/>
                    <a:cs typeface="メイリオ" panose="020B0604030504040204" pitchFamily="50" charset="-128"/>
                  </a:rPr>
                  <a:t>　</a:t>
                </a:r>
                <a:r>
                  <a:rPr lang="en-US" altLang="ja-JP" sz="1100" kern="100" dirty="0">
                    <a:latin typeface="+mn-ea"/>
                    <a:cs typeface="メイリオ" panose="020B0604030504040204" pitchFamily="50" charset="-128"/>
                  </a:rPr>
                  <a:t>※</a:t>
                </a:r>
                <a:r>
                  <a:rPr lang="ja-JP" altLang="en-US" sz="1100" kern="100" dirty="0">
                    <a:latin typeface="+mn-ea"/>
                    <a:cs typeface="メイリオ" panose="020B0604030504040204" pitchFamily="50" charset="-128"/>
                  </a:rPr>
                  <a:t>雇用保険加入の方で、同一の介護休業について雇用保険法の規定による介護休業給付の支給を受けることができるときは、共済組合から支給はしません。</a:t>
                </a:r>
              </a:p>
            </p:txBody>
          </p:sp>
          <p:sp>
            <p:nvSpPr>
              <p:cNvPr id="43" name="テキスト ボックス 42">
                <a:extLst>
                  <a:ext uri="{FF2B5EF4-FFF2-40B4-BE49-F238E27FC236}">
                    <a16:creationId xmlns:a16="http://schemas.microsoft.com/office/drawing/2014/main" id="{6CAC6427-7063-4595-9A0A-59960024F0A5}"/>
                  </a:ext>
                </a:extLst>
              </p:cNvPr>
              <p:cNvSpPr txBox="1"/>
              <p:nvPr/>
            </p:nvSpPr>
            <p:spPr>
              <a:xfrm>
                <a:off x="537210" y="1363883"/>
                <a:ext cx="2297430" cy="523220"/>
              </a:xfrm>
              <a:prstGeom prst="rect">
                <a:avLst/>
              </a:prstGeom>
              <a:noFill/>
            </p:spPr>
            <p:txBody>
              <a:bodyPr wrap="square">
                <a:spAutoFit/>
              </a:bodyPr>
              <a:lstStyle/>
              <a:p>
                <a:r>
                  <a:rPr lang="ja-JP" altLang="en-US" sz="2800" b="1" dirty="0">
                    <a:solidFill>
                      <a:schemeClr val="accent5">
                        <a:lumMod val="50000"/>
                      </a:schemeClr>
                    </a:solidFill>
                    <a:effectLst/>
                    <a:latin typeface="+mn-ea"/>
                    <a:cs typeface="メイリオ" panose="020B0604030504040204" pitchFamily="50" charset="-128"/>
                  </a:rPr>
                  <a:t>３</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支給額</a:t>
                </a:r>
                <a:endParaRPr lang="en-US" altLang="ja-JP" b="1" dirty="0">
                  <a:solidFill>
                    <a:schemeClr val="accent5">
                      <a:lumMod val="50000"/>
                    </a:schemeClr>
                  </a:solidFill>
                  <a:effectLst/>
                  <a:latin typeface="+mn-ea"/>
                  <a:cs typeface="メイリオ" panose="020B0604030504040204" pitchFamily="50" charset="-128"/>
                </a:endParaRPr>
              </a:p>
            </p:txBody>
          </p:sp>
        </p:grpSp>
        <p:sp>
          <p:nvSpPr>
            <p:cNvPr id="41" name="矢印: 五方向 40">
              <a:extLst>
                <a:ext uri="{FF2B5EF4-FFF2-40B4-BE49-F238E27FC236}">
                  <a16:creationId xmlns:a16="http://schemas.microsoft.com/office/drawing/2014/main" id="{67AC4CA5-57C5-431D-AFB9-9B4DA505E519}"/>
                </a:ext>
              </a:extLst>
            </p:cNvPr>
            <p:cNvSpPr/>
            <p:nvPr/>
          </p:nvSpPr>
          <p:spPr>
            <a:xfrm>
              <a:off x="262951" y="3677911"/>
              <a:ext cx="1260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a:extLst>
              <a:ext uri="{FF2B5EF4-FFF2-40B4-BE49-F238E27FC236}">
                <a16:creationId xmlns:a16="http://schemas.microsoft.com/office/drawing/2014/main" id="{11CE443C-5A0D-4C56-8896-ABDCD10C2A49}"/>
              </a:ext>
            </a:extLst>
          </p:cNvPr>
          <p:cNvGrpSpPr/>
          <p:nvPr/>
        </p:nvGrpSpPr>
        <p:grpSpPr>
          <a:xfrm>
            <a:off x="171912" y="1684270"/>
            <a:ext cx="4339128" cy="1073992"/>
            <a:chOff x="62865" y="818956"/>
            <a:chExt cx="4339128" cy="1073992"/>
          </a:xfrm>
        </p:grpSpPr>
        <p:grpSp>
          <p:nvGrpSpPr>
            <p:cNvPr id="45" name="グループ化 44">
              <a:extLst>
                <a:ext uri="{FF2B5EF4-FFF2-40B4-BE49-F238E27FC236}">
                  <a16:creationId xmlns:a16="http://schemas.microsoft.com/office/drawing/2014/main" id="{20A58BAF-848A-4736-9D0F-EDEA25B429A9}"/>
                </a:ext>
              </a:extLst>
            </p:cNvPr>
            <p:cNvGrpSpPr/>
            <p:nvPr/>
          </p:nvGrpSpPr>
          <p:grpSpPr>
            <a:xfrm>
              <a:off x="62865" y="818956"/>
              <a:ext cx="4339128" cy="1073992"/>
              <a:chOff x="537210" y="1363883"/>
              <a:chExt cx="4339128" cy="1073992"/>
            </a:xfrm>
          </p:grpSpPr>
          <p:sp>
            <p:nvSpPr>
              <p:cNvPr id="47" name="テキスト ボックス 46">
                <a:extLst>
                  <a:ext uri="{FF2B5EF4-FFF2-40B4-BE49-F238E27FC236}">
                    <a16:creationId xmlns:a16="http://schemas.microsoft.com/office/drawing/2014/main" id="{B0E898F2-B53F-4AC9-A75F-68CCAFFA82D2}"/>
                  </a:ext>
                </a:extLst>
              </p:cNvPr>
              <p:cNvSpPr txBox="1"/>
              <p:nvPr/>
            </p:nvSpPr>
            <p:spPr>
              <a:xfrm>
                <a:off x="891540" y="1837711"/>
                <a:ext cx="3984798" cy="600164"/>
              </a:xfrm>
              <a:prstGeom prst="rect">
                <a:avLst/>
              </a:prstGeom>
              <a:noFill/>
            </p:spPr>
            <p:txBody>
              <a:bodyPr wrap="square">
                <a:spAutoFit/>
              </a:bodyPr>
              <a:lstStyle/>
              <a:p>
                <a:pPr algn="just"/>
                <a:r>
                  <a:rPr lang="ja-JP" altLang="en-US" sz="1100" kern="100" dirty="0">
                    <a:latin typeface="+mn-ea"/>
                    <a:cs typeface="メイリオ" panose="020B0604030504040204" pitchFamily="50" charset="-128"/>
                  </a:rPr>
                  <a:t>①配偶者、父母、子、配偶者の父母、祖父母、兄弟姉妹、孫 </a:t>
                </a:r>
              </a:p>
              <a:p>
                <a:pPr algn="just"/>
                <a:r>
                  <a:rPr lang="ja-JP" altLang="en-US" sz="1100" kern="100" dirty="0">
                    <a:latin typeface="+mn-ea"/>
                    <a:cs typeface="メイリオ" panose="020B0604030504040204" pitchFamily="50" charset="-128"/>
                  </a:rPr>
                  <a:t>②同居の父母の配偶者、配偶者の父母の配偶者、子の配偶者、</a:t>
                </a:r>
                <a:endParaRPr lang="en-US" altLang="ja-JP" sz="1100" kern="100" dirty="0">
                  <a:latin typeface="+mn-ea"/>
                  <a:cs typeface="メイリオ" panose="020B0604030504040204" pitchFamily="50" charset="-128"/>
                </a:endParaRPr>
              </a:p>
              <a:p>
                <a:pPr algn="just"/>
                <a:r>
                  <a:rPr lang="ja-JP" altLang="en-US" sz="1100" kern="100" dirty="0">
                    <a:latin typeface="+mn-ea"/>
                    <a:cs typeface="メイリオ" panose="020B0604030504040204" pitchFamily="50" charset="-128"/>
                  </a:rPr>
                  <a:t>　配偶者の子</a:t>
                </a:r>
              </a:p>
            </p:txBody>
          </p:sp>
          <p:sp>
            <p:nvSpPr>
              <p:cNvPr id="48" name="テキスト ボックス 47">
                <a:extLst>
                  <a:ext uri="{FF2B5EF4-FFF2-40B4-BE49-F238E27FC236}">
                    <a16:creationId xmlns:a16="http://schemas.microsoft.com/office/drawing/2014/main" id="{285E59AB-9F54-46A8-8394-79675DE60655}"/>
                  </a:ext>
                </a:extLst>
              </p:cNvPr>
              <p:cNvSpPr txBox="1"/>
              <p:nvPr/>
            </p:nvSpPr>
            <p:spPr>
              <a:xfrm>
                <a:off x="537210" y="1363883"/>
                <a:ext cx="3066588" cy="523220"/>
              </a:xfrm>
              <a:prstGeom prst="rect">
                <a:avLst/>
              </a:prstGeom>
              <a:noFill/>
            </p:spPr>
            <p:txBody>
              <a:bodyPr wrap="square">
                <a:spAutoFit/>
              </a:bodyPr>
              <a:lstStyle/>
              <a:p>
                <a:r>
                  <a:rPr lang="ja-JP" altLang="en-US" sz="2800" b="1" dirty="0">
                    <a:solidFill>
                      <a:schemeClr val="accent5">
                        <a:lumMod val="50000"/>
                      </a:schemeClr>
                    </a:solidFill>
                    <a:effectLst/>
                    <a:latin typeface="+mn-ea"/>
                    <a:cs typeface="メイリオ" panose="020B0604030504040204" pitchFamily="50" charset="-128"/>
                  </a:rPr>
                  <a:t>１</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en-US" sz="1800" b="1" dirty="0">
                    <a:solidFill>
                      <a:schemeClr val="accent5">
                        <a:lumMod val="50000"/>
                      </a:schemeClr>
                    </a:solidFill>
                    <a:effectLst/>
                    <a:latin typeface="+mn-ea"/>
                    <a:cs typeface="メイリオ" panose="020B0604030504040204" pitchFamily="50" charset="-128"/>
                  </a:rPr>
                  <a:t>対象となる要介護家族</a:t>
                </a:r>
                <a:endParaRPr lang="en-US" altLang="ja-JP" sz="1800" b="1" dirty="0">
                  <a:solidFill>
                    <a:schemeClr val="accent5">
                      <a:lumMod val="50000"/>
                    </a:schemeClr>
                  </a:solidFill>
                  <a:effectLst/>
                  <a:latin typeface="+mn-ea"/>
                  <a:cs typeface="メイリオ" panose="020B0604030504040204" pitchFamily="50" charset="-128"/>
                </a:endParaRPr>
              </a:p>
            </p:txBody>
          </p:sp>
        </p:grpSp>
        <p:sp>
          <p:nvSpPr>
            <p:cNvPr id="46" name="矢印: 五方向 45">
              <a:extLst>
                <a:ext uri="{FF2B5EF4-FFF2-40B4-BE49-F238E27FC236}">
                  <a16:creationId xmlns:a16="http://schemas.microsoft.com/office/drawing/2014/main" id="{E8F88FCD-17CF-4D99-A786-9D1DB069B11F}"/>
                </a:ext>
              </a:extLst>
            </p:cNvPr>
            <p:cNvSpPr/>
            <p:nvPr/>
          </p:nvSpPr>
          <p:spPr>
            <a:xfrm>
              <a:off x="210072" y="1161672"/>
              <a:ext cx="2880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9" name="グループ化 48">
            <a:extLst>
              <a:ext uri="{FF2B5EF4-FFF2-40B4-BE49-F238E27FC236}">
                <a16:creationId xmlns:a16="http://schemas.microsoft.com/office/drawing/2014/main" id="{2F03A960-945C-4B14-B539-6003B1E64052}"/>
              </a:ext>
            </a:extLst>
          </p:cNvPr>
          <p:cNvGrpSpPr/>
          <p:nvPr/>
        </p:nvGrpSpPr>
        <p:grpSpPr>
          <a:xfrm>
            <a:off x="4745947" y="1687805"/>
            <a:ext cx="4156710" cy="888949"/>
            <a:chOff x="4690110" y="829369"/>
            <a:chExt cx="4156710" cy="888949"/>
          </a:xfrm>
        </p:grpSpPr>
        <p:grpSp>
          <p:nvGrpSpPr>
            <p:cNvPr id="50" name="グループ化 49">
              <a:extLst>
                <a:ext uri="{FF2B5EF4-FFF2-40B4-BE49-F238E27FC236}">
                  <a16:creationId xmlns:a16="http://schemas.microsoft.com/office/drawing/2014/main" id="{0B691A30-2151-46D1-B668-FEDA1ED9F581}"/>
                </a:ext>
              </a:extLst>
            </p:cNvPr>
            <p:cNvGrpSpPr/>
            <p:nvPr/>
          </p:nvGrpSpPr>
          <p:grpSpPr>
            <a:xfrm>
              <a:off x="4767623" y="829369"/>
              <a:ext cx="4079197" cy="888949"/>
              <a:chOff x="660443" y="1363883"/>
              <a:chExt cx="4079197" cy="888949"/>
            </a:xfrm>
          </p:grpSpPr>
          <p:sp>
            <p:nvSpPr>
              <p:cNvPr id="52" name="テキスト ボックス 51">
                <a:extLst>
                  <a:ext uri="{FF2B5EF4-FFF2-40B4-BE49-F238E27FC236}">
                    <a16:creationId xmlns:a16="http://schemas.microsoft.com/office/drawing/2014/main" id="{8EB04635-BFDD-45C4-A671-4B7D0D1D9083}"/>
                  </a:ext>
                </a:extLst>
              </p:cNvPr>
              <p:cNvSpPr txBox="1"/>
              <p:nvPr/>
            </p:nvSpPr>
            <p:spPr>
              <a:xfrm>
                <a:off x="891540" y="1821945"/>
                <a:ext cx="3848100" cy="430887"/>
              </a:xfrm>
              <a:prstGeom prst="rect">
                <a:avLst/>
              </a:prstGeom>
              <a:noFill/>
            </p:spPr>
            <p:txBody>
              <a:bodyPr wrap="square">
                <a:spAutoFit/>
              </a:bodyPr>
              <a:lstStyle/>
              <a:p>
                <a:pPr marL="0" indent="0" algn="just">
                  <a:lnSpc>
                    <a:spcPct val="100000"/>
                  </a:lnSpc>
                  <a:buNone/>
                </a:pPr>
                <a:r>
                  <a:rPr lang="ja-JP" altLang="en-US" sz="1100" kern="100" dirty="0">
                    <a:effectLst/>
                    <a:latin typeface="+mn-ea"/>
                    <a:ea typeface="+mn-ea"/>
                    <a:cs typeface="メイリオ" panose="020B0604030504040204" pitchFamily="50" charset="-128"/>
                  </a:rPr>
                  <a:t>介護を必要とする一の継続する状態ごとに、介護休暇の日数を通算して</a:t>
                </a:r>
                <a:r>
                  <a:rPr lang="en-US" altLang="ja-JP" sz="1100" kern="100" dirty="0">
                    <a:effectLst/>
                    <a:latin typeface="+mn-ea"/>
                    <a:ea typeface="+mn-ea"/>
                    <a:cs typeface="メイリオ" panose="020B0604030504040204" pitchFamily="50" charset="-128"/>
                  </a:rPr>
                  <a:t>66</a:t>
                </a:r>
                <a:r>
                  <a:rPr lang="ja-JP" altLang="en-US" sz="1100" kern="100" dirty="0">
                    <a:effectLst/>
                    <a:latin typeface="+mn-ea"/>
                    <a:ea typeface="+mn-ea"/>
                    <a:cs typeface="メイリオ" panose="020B0604030504040204" pitchFamily="50" charset="-128"/>
                  </a:rPr>
                  <a:t>日間分を限度</a:t>
                </a:r>
              </a:p>
            </p:txBody>
          </p:sp>
          <p:sp>
            <p:nvSpPr>
              <p:cNvPr id="53" name="テキスト ボックス 52">
                <a:extLst>
                  <a:ext uri="{FF2B5EF4-FFF2-40B4-BE49-F238E27FC236}">
                    <a16:creationId xmlns:a16="http://schemas.microsoft.com/office/drawing/2014/main" id="{AB73FEBC-C760-4C84-84CE-A9DF7EA58223}"/>
                  </a:ext>
                </a:extLst>
              </p:cNvPr>
              <p:cNvSpPr txBox="1"/>
              <p:nvPr/>
            </p:nvSpPr>
            <p:spPr>
              <a:xfrm>
                <a:off x="660443" y="1363883"/>
                <a:ext cx="1645920" cy="523220"/>
              </a:xfrm>
              <a:prstGeom prst="rect">
                <a:avLst/>
              </a:prstGeom>
              <a:noFill/>
            </p:spPr>
            <p:txBody>
              <a:bodyPr wrap="square">
                <a:spAutoFit/>
              </a:bodyPr>
              <a:lstStyle/>
              <a:p>
                <a:r>
                  <a:rPr lang="en-US" altLang="ja-JP" sz="2800" b="1" dirty="0">
                    <a:solidFill>
                      <a:schemeClr val="accent5">
                        <a:lumMod val="50000"/>
                      </a:schemeClr>
                    </a:solidFill>
                    <a:effectLst/>
                    <a:latin typeface="+mn-ea"/>
                    <a:cs typeface="メイリオ" panose="020B0604030504040204" pitchFamily="50" charset="-128"/>
                  </a:rPr>
                  <a:t>2.</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支給期間</a:t>
                </a:r>
                <a:endParaRPr lang="en-US" altLang="ja-JP" b="1" dirty="0">
                  <a:solidFill>
                    <a:schemeClr val="accent5">
                      <a:lumMod val="50000"/>
                    </a:schemeClr>
                  </a:solidFill>
                  <a:effectLst/>
                  <a:latin typeface="+mn-ea"/>
                  <a:cs typeface="メイリオ" panose="020B0604030504040204" pitchFamily="50" charset="-128"/>
                </a:endParaRPr>
              </a:p>
            </p:txBody>
          </p:sp>
        </p:grpSp>
        <p:sp>
          <p:nvSpPr>
            <p:cNvPr id="51" name="矢印: 五方向 50">
              <a:extLst>
                <a:ext uri="{FF2B5EF4-FFF2-40B4-BE49-F238E27FC236}">
                  <a16:creationId xmlns:a16="http://schemas.microsoft.com/office/drawing/2014/main" id="{829635A3-3F28-4840-9EB8-5D698D81496E}"/>
                </a:ext>
              </a:extLst>
            </p:cNvPr>
            <p:cNvSpPr/>
            <p:nvPr/>
          </p:nvSpPr>
          <p:spPr>
            <a:xfrm>
              <a:off x="4690110" y="1169281"/>
              <a:ext cx="1440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4" name="グループ化 53">
            <a:extLst>
              <a:ext uri="{FF2B5EF4-FFF2-40B4-BE49-F238E27FC236}">
                <a16:creationId xmlns:a16="http://schemas.microsoft.com/office/drawing/2014/main" id="{FA84B6ED-F547-44C4-9FF4-B47CE283CBB9}"/>
              </a:ext>
            </a:extLst>
          </p:cNvPr>
          <p:cNvGrpSpPr/>
          <p:nvPr/>
        </p:nvGrpSpPr>
        <p:grpSpPr>
          <a:xfrm>
            <a:off x="0" y="6723996"/>
            <a:ext cx="9144000" cy="65686"/>
            <a:chOff x="0" y="6723996"/>
            <a:chExt cx="9144000" cy="65686"/>
          </a:xfrm>
        </p:grpSpPr>
        <p:cxnSp>
          <p:nvCxnSpPr>
            <p:cNvPr id="55" name="直線コネクタ 54">
              <a:extLst>
                <a:ext uri="{FF2B5EF4-FFF2-40B4-BE49-F238E27FC236}">
                  <a16:creationId xmlns:a16="http://schemas.microsoft.com/office/drawing/2014/main" id="{AB938CD5-C089-4AE1-B313-34F5FACA531C}"/>
                </a:ext>
              </a:extLst>
            </p:cNvPr>
            <p:cNvCxnSpPr/>
            <p:nvPr/>
          </p:nvCxnSpPr>
          <p:spPr>
            <a:xfrm>
              <a:off x="0" y="6723996"/>
              <a:ext cx="914400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846CC098-AD0B-497A-9F9D-82AC074C4D2A}"/>
                </a:ext>
              </a:extLst>
            </p:cNvPr>
            <p:cNvCxnSpPr/>
            <p:nvPr/>
          </p:nvCxnSpPr>
          <p:spPr>
            <a:xfrm>
              <a:off x="0" y="6789682"/>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57" name="楕円 56">
            <a:extLst>
              <a:ext uri="{FF2B5EF4-FFF2-40B4-BE49-F238E27FC236}">
                <a16:creationId xmlns:a16="http://schemas.microsoft.com/office/drawing/2014/main" id="{27500594-9358-429F-B274-0EC62EA8CE17}"/>
              </a:ext>
            </a:extLst>
          </p:cNvPr>
          <p:cNvSpPr/>
          <p:nvPr/>
        </p:nvSpPr>
        <p:spPr>
          <a:xfrm>
            <a:off x="8553570" y="6262311"/>
            <a:ext cx="396000" cy="396000"/>
          </a:xfrm>
          <a:prstGeom prst="ellipse">
            <a:avLst/>
          </a:prstGeom>
          <a:solidFill>
            <a:schemeClr val="accent5">
              <a:lumMod val="20000"/>
              <a:lumOff val="80000"/>
            </a:schemeClr>
          </a:solidFill>
          <a:ln>
            <a:solidFill>
              <a:schemeClr val="accent1">
                <a:lumMod val="40000"/>
                <a:lumOff val="6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200" dirty="0"/>
              <a:t>６</a:t>
            </a:r>
          </a:p>
        </p:txBody>
      </p:sp>
      <p:cxnSp>
        <p:nvCxnSpPr>
          <p:cNvPr id="58" name="直線コネクタ 57">
            <a:extLst>
              <a:ext uri="{FF2B5EF4-FFF2-40B4-BE49-F238E27FC236}">
                <a16:creationId xmlns:a16="http://schemas.microsoft.com/office/drawing/2014/main" id="{055DB4B3-C9BA-44CF-A647-4BDFE05A4CA4}"/>
              </a:ext>
            </a:extLst>
          </p:cNvPr>
          <p:cNvCxnSpPr/>
          <p:nvPr/>
        </p:nvCxnSpPr>
        <p:spPr>
          <a:xfrm>
            <a:off x="0" y="692693"/>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0" name="二等辺三角形 59">
            <a:extLst>
              <a:ext uri="{FF2B5EF4-FFF2-40B4-BE49-F238E27FC236}">
                <a16:creationId xmlns:a16="http://schemas.microsoft.com/office/drawing/2014/main" id="{4FEC066A-CA96-44BE-B10A-29EE28270E80}"/>
              </a:ext>
            </a:extLst>
          </p:cNvPr>
          <p:cNvSpPr/>
          <p:nvPr/>
        </p:nvSpPr>
        <p:spPr>
          <a:xfrm rot="16200000">
            <a:off x="7704000" y="5418000"/>
            <a:ext cx="1440000" cy="1440000"/>
          </a:xfrm>
          <a:prstGeom prst="triangle">
            <a:avLst>
              <a:gd name="adj" fmla="val 0"/>
            </a:avLst>
          </a:prstGeom>
          <a:solidFill>
            <a:schemeClr val="accent5">
              <a:lumMod val="20000"/>
              <a:lumOff val="80000"/>
              <a:alpha val="24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sz="1200" dirty="0"/>
          </a:p>
        </p:txBody>
      </p:sp>
      <p:grpSp>
        <p:nvGrpSpPr>
          <p:cNvPr id="6" name="グループ化 5">
            <a:extLst>
              <a:ext uri="{FF2B5EF4-FFF2-40B4-BE49-F238E27FC236}">
                <a16:creationId xmlns:a16="http://schemas.microsoft.com/office/drawing/2014/main" id="{4A708FC8-828F-4A70-B08A-F09841A190A7}"/>
              </a:ext>
            </a:extLst>
          </p:cNvPr>
          <p:cNvGrpSpPr/>
          <p:nvPr/>
        </p:nvGrpSpPr>
        <p:grpSpPr>
          <a:xfrm>
            <a:off x="5923171" y="3852457"/>
            <a:ext cx="2834853" cy="577081"/>
            <a:chOff x="5383884" y="5157603"/>
            <a:chExt cx="2834853" cy="577081"/>
          </a:xfrm>
        </p:grpSpPr>
        <p:sp>
          <p:nvSpPr>
            <p:cNvPr id="64" name="テキスト ボックス 63">
              <a:extLst>
                <a:ext uri="{FF2B5EF4-FFF2-40B4-BE49-F238E27FC236}">
                  <a16:creationId xmlns:a16="http://schemas.microsoft.com/office/drawing/2014/main" id="{AE73AB4E-E8A3-4A9D-AA9C-3B5574D1019F}"/>
                </a:ext>
              </a:extLst>
            </p:cNvPr>
            <p:cNvSpPr txBox="1"/>
            <p:nvPr/>
          </p:nvSpPr>
          <p:spPr>
            <a:xfrm>
              <a:off x="5383884" y="5157603"/>
              <a:ext cx="2834853" cy="577081"/>
            </a:xfrm>
            <a:prstGeom prst="rect">
              <a:avLst/>
            </a:prstGeom>
            <a:noFill/>
            <a:ln>
              <a:solidFill>
                <a:schemeClr val="accent1">
                  <a:lumMod val="20000"/>
                  <a:lumOff val="80000"/>
                </a:schemeClr>
              </a:solidFill>
            </a:ln>
          </p:spPr>
          <p:txBody>
            <a:bodyPr wrap="square">
              <a:spAutoFit/>
            </a:bodyPr>
            <a:lstStyle/>
            <a:p>
              <a:r>
                <a:rPr lang="ja-JP" altLang="en-US" sz="1050" b="1" kern="100" dirty="0">
                  <a:latin typeface="+mn-ea"/>
                  <a:cs typeface="メイリオ" panose="020B0604030504040204" pitchFamily="50" charset="-128"/>
                </a:rPr>
                <a:t>　　　制度の詳細等については、</a:t>
              </a:r>
              <a:br>
                <a:rPr lang="en-US" altLang="ja-JP" sz="1050" b="1" kern="100" dirty="0">
                  <a:latin typeface="+mn-ea"/>
                  <a:cs typeface="メイリオ" panose="020B0604030504040204" pitchFamily="50" charset="-128"/>
                </a:rPr>
              </a:br>
              <a:r>
                <a:rPr lang="ja-JP" altLang="en-US" sz="1050" b="1" kern="100" dirty="0">
                  <a:latin typeface="+mn-ea"/>
                  <a:cs typeface="メイリオ" panose="020B0604030504040204" pitchFamily="50" charset="-128"/>
                </a:rPr>
                <a:t>　　　公立学校</a:t>
              </a:r>
              <a:r>
                <a:rPr lang="zh-TW" altLang="en-US" sz="1050" b="1" kern="100" dirty="0">
                  <a:latin typeface="游ゴシック" panose="020B0400000000000000" pitchFamily="50" charset="-128"/>
                  <a:ea typeface="游ゴシック" panose="020B0400000000000000" pitchFamily="50" charset="-128"/>
                  <a:cs typeface="メイリオ" panose="020B0604030504040204" pitchFamily="50" charset="-128"/>
                </a:rPr>
                <a:t>共済組合大阪支部</a:t>
              </a:r>
              <a:r>
                <a:rPr lang="ja-JP" altLang="en-US" sz="1050" b="1" kern="100" dirty="0">
                  <a:latin typeface="游ゴシック" panose="020B0400000000000000" pitchFamily="50" charset="-128"/>
                  <a:ea typeface="游ゴシック" panose="020B0400000000000000" pitchFamily="50" charset="-128"/>
                  <a:cs typeface="メイリオ" panose="020B0604030504040204" pitchFamily="50" charset="-128"/>
                </a:rPr>
                <a:t>の</a:t>
              </a:r>
              <a:br>
                <a:rPr lang="en-US" altLang="ja-JP" sz="1050" b="1" kern="1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050" b="1" kern="100" dirty="0">
                  <a:latin typeface="游ゴシック" panose="020B0400000000000000" pitchFamily="50" charset="-128"/>
                  <a:ea typeface="游ゴシック" panose="020B0400000000000000" pitchFamily="50" charset="-128"/>
                  <a:cs typeface="メイリオ" panose="020B0604030504040204" pitchFamily="50" charset="-128"/>
                </a:rPr>
                <a:t>　　　ホームページ等でご確認ください。</a:t>
              </a:r>
              <a:endParaRPr lang="zh-TW" altLang="en-US" sz="1050" b="1" kern="100" dirty="0">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66" name="グラフィックス 65" descr="警告 単色塗りつぶし">
              <a:extLst>
                <a:ext uri="{FF2B5EF4-FFF2-40B4-BE49-F238E27FC236}">
                  <a16:creationId xmlns:a16="http://schemas.microsoft.com/office/drawing/2014/main" id="{B05104F9-ABEE-49E8-8221-8E643AD5B9F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65947" y="5275574"/>
              <a:ext cx="344112" cy="344112"/>
            </a:xfrm>
            <a:prstGeom prst="rect">
              <a:avLst/>
            </a:prstGeom>
          </p:spPr>
        </p:pic>
      </p:grpSp>
    </p:spTree>
    <p:extLst>
      <p:ext uri="{BB962C8B-B14F-4D97-AF65-F5344CB8AC3E}">
        <p14:creationId xmlns:p14="http://schemas.microsoft.com/office/powerpoint/2010/main" val="1102877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a:extLst>
              <a:ext uri="{FF2B5EF4-FFF2-40B4-BE49-F238E27FC236}">
                <a16:creationId xmlns:a16="http://schemas.microsoft.com/office/drawing/2014/main" id="{55AA4086-721B-4C4B-855C-BDDFCF734953}"/>
              </a:ext>
            </a:extLst>
          </p:cNvPr>
          <p:cNvGrpSpPr/>
          <p:nvPr/>
        </p:nvGrpSpPr>
        <p:grpSpPr>
          <a:xfrm>
            <a:off x="317219" y="1091909"/>
            <a:ext cx="5395348" cy="1580871"/>
            <a:chOff x="170577" y="1195421"/>
            <a:chExt cx="5395348" cy="1580871"/>
          </a:xfrm>
        </p:grpSpPr>
        <p:grpSp>
          <p:nvGrpSpPr>
            <p:cNvPr id="23" name="グループ化 22">
              <a:extLst>
                <a:ext uri="{FF2B5EF4-FFF2-40B4-BE49-F238E27FC236}">
                  <a16:creationId xmlns:a16="http://schemas.microsoft.com/office/drawing/2014/main" id="{8B8B0015-856A-4E36-895E-F725017915E3}"/>
                </a:ext>
              </a:extLst>
            </p:cNvPr>
            <p:cNvGrpSpPr/>
            <p:nvPr/>
          </p:nvGrpSpPr>
          <p:grpSpPr>
            <a:xfrm>
              <a:off x="185456" y="1195421"/>
              <a:ext cx="5380469" cy="1553956"/>
              <a:chOff x="185456" y="1195421"/>
              <a:chExt cx="5380469" cy="1553956"/>
            </a:xfrm>
          </p:grpSpPr>
          <p:pic>
            <p:nvPicPr>
              <p:cNvPr id="14" name="図 13">
                <a:extLst>
                  <a:ext uri="{FF2B5EF4-FFF2-40B4-BE49-F238E27FC236}">
                    <a16:creationId xmlns:a16="http://schemas.microsoft.com/office/drawing/2014/main" id="{5469738A-D8AA-4339-BC84-FDBF925B8B5E}"/>
                  </a:ext>
                </a:extLst>
              </p:cNvPr>
              <p:cNvPicPr>
                <a:picLocks noChangeAspect="1"/>
              </p:cNvPicPr>
              <p:nvPr/>
            </p:nvPicPr>
            <p:blipFill>
              <a:blip r:embed="rId2"/>
              <a:stretch>
                <a:fillRect/>
              </a:stretch>
            </p:blipFill>
            <p:spPr>
              <a:xfrm>
                <a:off x="185456" y="1235883"/>
                <a:ext cx="5380469" cy="1513494"/>
              </a:xfrm>
              <a:prstGeom prst="rect">
                <a:avLst/>
              </a:prstGeom>
            </p:spPr>
          </p:pic>
          <p:sp>
            <p:nvSpPr>
              <p:cNvPr id="22" name="正方形/長方形 21">
                <a:extLst>
                  <a:ext uri="{FF2B5EF4-FFF2-40B4-BE49-F238E27FC236}">
                    <a16:creationId xmlns:a16="http://schemas.microsoft.com/office/drawing/2014/main" id="{37FE0168-D4F5-4038-95D2-15478A1E2E18}"/>
                  </a:ext>
                </a:extLst>
              </p:cNvPr>
              <p:cNvSpPr/>
              <p:nvPr/>
            </p:nvSpPr>
            <p:spPr>
              <a:xfrm>
                <a:off x="400381" y="1693629"/>
                <a:ext cx="786117" cy="56454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短期介護休暇</a:t>
                </a:r>
              </a:p>
            </p:txBody>
          </p:sp>
          <p:sp>
            <p:nvSpPr>
              <p:cNvPr id="102" name="正方形/長方形 101">
                <a:extLst>
                  <a:ext uri="{FF2B5EF4-FFF2-40B4-BE49-F238E27FC236}">
                    <a16:creationId xmlns:a16="http://schemas.microsoft.com/office/drawing/2014/main" id="{F03CBD62-5EE4-469B-B323-AA56846356A0}"/>
                  </a:ext>
                </a:extLst>
              </p:cNvPr>
              <p:cNvSpPr/>
              <p:nvPr/>
            </p:nvSpPr>
            <p:spPr>
              <a:xfrm>
                <a:off x="1295952" y="1801114"/>
                <a:ext cx="655086" cy="35415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勤　務</a:t>
                </a:r>
              </a:p>
            </p:txBody>
          </p:sp>
          <p:sp>
            <p:nvSpPr>
              <p:cNvPr id="103" name="正方形/長方形 102">
                <a:extLst>
                  <a:ext uri="{FF2B5EF4-FFF2-40B4-BE49-F238E27FC236}">
                    <a16:creationId xmlns:a16="http://schemas.microsoft.com/office/drawing/2014/main" id="{DB25F452-923B-4404-A14E-868779BE4414}"/>
                  </a:ext>
                </a:extLst>
              </p:cNvPr>
              <p:cNvSpPr/>
              <p:nvPr/>
            </p:nvSpPr>
            <p:spPr>
              <a:xfrm>
                <a:off x="2437056" y="1702941"/>
                <a:ext cx="786117" cy="56454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介護休暇</a:t>
                </a:r>
              </a:p>
            </p:txBody>
          </p:sp>
          <p:sp>
            <p:nvSpPr>
              <p:cNvPr id="104" name="正方形/長方形 103">
                <a:extLst>
                  <a:ext uri="{FF2B5EF4-FFF2-40B4-BE49-F238E27FC236}">
                    <a16:creationId xmlns:a16="http://schemas.microsoft.com/office/drawing/2014/main" id="{61023EC2-FDF0-4FF8-BB58-0CB36A810D3F}"/>
                  </a:ext>
                </a:extLst>
              </p:cNvPr>
              <p:cNvSpPr/>
              <p:nvPr/>
            </p:nvSpPr>
            <p:spPr>
              <a:xfrm>
                <a:off x="4129951" y="1664800"/>
                <a:ext cx="786117" cy="31663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介護時間</a:t>
                </a:r>
              </a:p>
            </p:txBody>
          </p:sp>
          <p:sp>
            <p:nvSpPr>
              <p:cNvPr id="105" name="正方形/長方形 104">
                <a:extLst>
                  <a:ext uri="{FF2B5EF4-FFF2-40B4-BE49-F238E27FC236}">
                    <a16:creationId xmlns:a16="http://schemas.microsoft.com/office/drawing/2014/main" id="{37B374CB-1A22-48F0-86F3-51F6602E816F}"/>
                  </a:ext>
                </a:extLst>
              </p:cNvPr>
              <p:cNvSpPr/>
              <p:nvPr/>
            </p:nvSpPr>
            <p:spPr>
              <a:xfrm>
                <a:off x="4137902" y="1959262"/>
                <a:ext cx="786117" cy="31663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勤　務</a:t>
                </a:r>
              </a:p>
            </p:txBody>
          </p:sp>
          <p:sp>
            <p:nvSpPr>
              <p:cNvPr id="120" name="正方形/長方形 119">
                <a:extLst>
                  <a:ext uri="{FF2B5EF4-FFF2-40B4-BE49-F238E27FC236}">
                    <a16:creationId xmlns:a16="http://schemas.microsoft.com/office/drawing/2014/main" id="{3D9E8A43-7967-4F3B-9F08-6EC2018E339A}"/>
                  </a:ext>
                </a:extLst>
              </p:cNvPr>
              <p:cNvSpPr/>
              <p:nvPr/>
            </p:nvSpPr>
            <p:spPr>
              <a:xfrm>
                <a:off x="2437056" y="1331008"/>
                <a:ext cx="786117" cy="25494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自宅療養</a:t>
                </a:r>
              </a:p>
            </p:txBody>
          </p:sp>
          <p:sp>
            <p:nvSpPr>
              <p:cNvPr id="121" name="正方形/長方形 120">
                <a:extLst>
                  <a:ext uri="{FF2B5EF4-FFF2-40B4-BE49-F238E27FC236}">
                    <a16:creationId xmlns:a16="http://schemas.microsoft.com/office/drawing/2014/main" id="{06E795E5-56D6-4A01-91E4-527FC0C43B59}"/>
                  </a:ext>
                </a:extLst>
              </p:cNvPr>
              <p:cNvSpPr/>
              <p:nvPr/>
            </p:nvSpPr>
            <p:spPr>
              <a:xfrm>
                <a:off x="3869685" y="1195421"/>
                <a:ext cx="1375033" cy="56454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デイサービス利用</a:t>
                </a:r>
              </a:p>
            </p:txBody>
          </p:sp>
        </p:grpSp>
        <p:grpSp>
          <p:nvGrpSpPr>
            <p:cNvPr id="24" name="グループ化 23">
              <a:extLst>
                <a:ext uri="{FF2B5EF4-FFF2-40B4-BE49-F238E27FC236}">
                  <a16:creationId xmlns:a16="http://schemas.microsoft.com/office/drawing/2014/main" id="{9CA96439-FB90-4173-90B8-57DF9BBFB369}"/>
                </a:ext>
              </a:extLst>
            </p:cNvPr>
            <p:cNvGrpSpPr/>
            <p:nvPr/>
          </p:nvGrpSpPr>
          <p:grpSpPr>
            <a:xfrm>
              <a:off x="170577" y="2355608"/>
              <a:ext cx="2175942" cy="420684"/>
              <a:chOff x="170577" y="2355608"/>
              <a:chExt cx="2175942" cy="420684"/>
            </a:xfrm>
          </p:grpSpPr>
          <p:sp>
            <p:nvSpPr>
              <p:cNvPr id="123" name="正方形/長方形 122">
                <a:extLst>
                  <a:ext uri="{FF2B5EF4-FFF2-40B4-BE49-F238E27FC236}">
                    <a16:creationId xmlns:a16="http://schemas.microsoft.com/office/drawing/2014/main" id="{022CF0E4-1516-4544-A269-975B356DFABF}"/>
                  </a:ext>
                </a:extLst>
              </p:cNvPr>
              <p:cNvSpPr/>
              <p:nvPr/>
            </p:nvSpPr>
            <p:spPr>
              <a:xfrm>
                <a:off x="170577" y="2356299"/>
                <a:ext cx="484380" cy="41999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solidFill>
                      <a:schemeClr val="bg1"/>
                    </a:solidFill>
                  </a:rPr>
                  <a:t>入院</a:t>
                </a:r>
              </a:p>
            </p:txBody>
          </p:sp>
          <p:sp>
            <p:nvSpPr>
              <p:cNvPr id="127" name="正方形/長方形 126">
                <a:extLst>
                  <a:ext uri="{FF2B5EF4-FFF2-40B4-BE49-F238E27FC236}">
                    <a16:creationId xmlns:a16="http://schemas.microsoft.com/office/drawing/2014/main" id="{4CB160E6-DF3A-468D-9789-4447426976AA}"/>
                  </a:ext>
                </a:extLst>
              </p:cNvPr>
              <p:cNvSpPr/>
              <p:nvPr/>
            </p:nvSpPr>
            <p:spPr>
              <a:xfrm>
                <a:off x="1862139" y="2355608"/>
                <a:ext cx="484380" cy="41999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solidFill>
                      <a:schemeClr val="bg1"/>
                    </a:solidFill>
                  </a:rPr>
                  <a:t>退院</a:t>
                </a:r>
              </a:p>
            </p:txBody>
          </p:sp>
        </p:grpSp>
      </p:grpSp>
      <p:sp>
        <p:nvSpPr>
          <p:cNvPr id="2" name="タイトル 1">
            <a:extLst>
              <a:ext uri="{FF2B5EF4-FFF2-40B4-BE49-F238E27FC236}">
                <a16:creationId xmlns:a16="http://schemas.microsoft.com/office/drawing/2014/main" id="{3A1FBB7F-42BE-4427-91D9-6E4DB444437D}"/>
              </a:ext>
            </a:extLst>
          </p:cNvPr>
          <p:cNvSpPr>
            <a:spLocks noGrp="1"/>
          </p:cNvSpPr>
          <p:nvPr>
            <p:ph type="title"/>
          </p:nvPr>
        </p:nvSpPr>
        <p:spPr>
          <a:xfrm>
            <a:off x="0" y="-1"/>
            <a:ext cx="9144000" cy="750424"/>
          </a:xfrm>
          <a:solidFill>
            <a:schemeClr val="accent5"/>
          </a:solidFill>
        </p:spPr>
        <p:txBody>
          <a:bodyPr anchor="ctr">
            <a:normAutofit/>
          </a:bodyPr>
          <a:lstStyle/>
          <a:p>
            <a:r>
              <a:rPr kumimoji="1" lang="ja-JP" altLang="en-US" sz="2100" b="1" dirty="0">
                <a:solidFill>
                  <a:schemeClr val="bg1"/>
                </a:solidFill>
                <a:latin typeface="+mn-ea"/>
                <a:ea typeface="+mn-ea"/>
              </a:rPr>
              <a:t>  </a:t>
            </a:r>
            <a:r>
              <a:rPr lang="ja-JP" altLang="en-US" sz="2400" b="1" dirty="0">
                <a:solidFill>
                  <a:schemeClr val="bg1"/>
                </a:solidFill>
                <a:latin typeface="+mn-ea"/>
                <a:ea typeface="+mn-ea"/>
              </a:rPr>
              <a:t>介護にかかる制度の利用例</a:t>
            </a:r>
            <a:endParaRPr kumimoji="1" lang="ja-JP" altLang="en-US" sz="2100" b="1" dirty="0">
              <a:solidFill>
                <a:schemeClr val="bg1"/>
              </a:solidFill>
              <a:latin typeface="+mn-ea"/>
              <a:ea typeface="+mn-ea"/>
            </a:endParaRPr>
          </a:p>
        </p:txBody>
      </p:sp>
      <p:sp>
        <p:nvSpPr>
          <p:cNvPr id="3" name="コンテンツ プレースホルダー 2">
            <a:extLst>
              <a:ext uri="{FF2B5EF4-FFF2-40B4-BE49-F238E27FC236}">
                <a16:creationId xmlns:a16="http://schemas.microsoft.com/office/drawing/2014/main" id="{C6464FD3-6E9D-478C-B6D6-CBEA704CBC52}"/>
              </a:ext>
            </a:extLst>
          </p:cNvPr>
          <p:cNvSpPr>
            <a:spLocks noGrp="1"/>
          </p:cNvSpPr>
          <p:nvPr>
            <p:ph idx="1"/>
          </p:nvPr>
        </p:nvSpPr>
        <p:spPr>
          <a:xfrm>
            <a:off x="3988802" y="125318"/>
            <a:ext cx="5465445" cy="580744"/>
          </a:xfrm>
        </p:spPr>
        <p:txBody>
          <a:bodyPr>
            <a:normAutofit lnSpcReduction="10000"/>
          </a:bodyPr>
          <a:lstStyle/>
          <a:p>
            <a:pPr marL="0" indent="0">
              <a:lnSpc>
                <a:spcPct val="100000"/>
              </a:lnSpc>
              <a:buNone/>
            </a:pPr>
            <a:r>
              <a:rPr lang="ja-JP" altLang="en-US" sz="1100" b="1" kern="100" dirty="0">
                <a:solidFill>
                  <a:schemeClr val="bg1"/>
                </a:solidFill>
                <a:effectLst/>
                <a:latin typeface="+mn-ea"/>
                <a:cs typeface="メイリオ" panose="020B0604030504040204" pitchFamily="50" charset="-128"/>
              </a:rPr>
              <a:t>介護は、育児とは異なり、年齢や親族関係、症状などが様々であることから、</a:t>
            </a:r>
            <a:br>
              <a:rPr lang="en-US" altLang="ja-JP" sz="1100" b="1" kern="100" dirty="0">
                <a:solidFill>
                  <a:schemeClr val="bg1"/>
                </a:solidFill>
                <a:effectLst/>
                <a:latin typeface="+mn-ea"/>
                <a:cs typeface="メイリオ" panose="020B0604030504040204" pitchFamily="50" charset="-128"/>
              </a:rPr>
            </a:br>
            <a:r>
              <a:rPr lang="ja-JP" altLang="en-US" sz="1100" b="1" kern="100" dirty="0">
                <a:solidFill>
                  <a:schemeClr val="bg1"/>
                </a:solidFill>
                <a:effectLst/>
                <a:latin typeface="+mn-ea"/>
                <a:cs typeface="メイリオ" panose="020B0604030504040204" pitchFamily="50" charset="-128"/>
              </a:rPr>
              <a:t>それぞれの状況に適した制度を利用することが大切です。</a:t>
            </a:r>
            <a:br>
              <a:rPr lang="en-US" altLang="ja-JP" sz="1100" b="1" kern="100" dirty="0">
                <a:solidFill>
                  <a:schemeClr val="bg1"/>
                </a:solidFill>
                <a:effectLst/>
                <a:latin typeface="+mn-ea"/>
                <a:cs typeface="メイリオ" panose="020B0604030504040204" pitchFamily="50" charset="-128"/>
              </a:rPr>
            </a:br>
            <a:r>
              <a:rPr lang="ja-JP" altLang="en-US" sz="1100" b="1" kern="100" dirty="0">
                <a:solidFill>
                  <a:schemeClr val="bg1"/>
                </a:solidFill>
                <a:effectLst/>
                <a:latin typeface="+mn-ea"/>
                <a:cs typeface="メイリオ" panose="020B0604030504040204" pitchFamily="50" charset="-128"/>
              </a:rPr>
              <a:t>各制度の特徴や活用できる期間等の制限に留意して利用してください。</a:t>
            </a:r>
          </a:p>
        </p:txBody>
      </p:sp>
      <p:sp>
        <p:nvSpPr>
          <p:cNvPr id="4" name="コンテンツ プレースホルダー 2">
            <a:extLst>
              <a:ext uri="{FF2B5EF4-FFF2-40B4-BE49-F238E27FC236}">
                <a16:creationId xmlns:a16="http://schemas.microsoft.com/office/drawing/2014/main" id="{69F313ED-F6E8-4111-8CF3-C7080D3F5302}"/>
              </a:ext>
            </a:extLst>
          </p:cNvPr>
          <p:cNvSpPr txBox="1">
            <a:spLocks/>
          </p:cNvSpPr>
          <p:nvPr/>
        </p:nvSpPr>
        <p:spPr>
          <a:xfrm>
            <a:off x="342900" y="502921"/>
            <a:ext cx="8408670" cy="28879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500"/>
              </a:lnSpc>
              <a:buFont typeface="Arial" panose="020B0604020202020204" pitchFamily="34" charset="0"/>
              <a:buNone/>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nSpc>
                <a:spcPts val="2500"/>
              </a:lnSpc>
              <a:buFont typeface="Arial" panose="020B0604020202020204" pitchFamily="34" charset="0"/>
              <a:buNone/>
            </a:pP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buFont typeface="Arial" panose="020B0604020202020204" pitchFamily="34" charset="0"/>
              <a:buNone/>
            </a:pPr>
            <a:endParaRPr lang="ja-JP" altLang="en-US" dirty="0"/>
          </a:p>
        </p:txBody>
      </p:sp>
      <p:grpSp>
        <p:nvGrpSpPr>
          <p:cNvPr id="36" name="グループ化 35">
            <a:extLst>
              <a:ext uri="{FF2B5EF4-FFF2-40B4-BE49-F238E27FC236}">
                <a16:creationId xmlns:a16="http://schemas.microsoft.com/office/drawing/2014/main" id="{65D8F103-AA30-42DA-9305-EE2E1CE86B41}"/>
              </a:ext>
            </a:extLst>
          </p:cNvPr>
          <p:cNvGrpSpPr/>
          <p:nvPr/>
        </p:nvGrpSpPr>
        <p:grpSpPr>
          <a:xfrm>
            <a:off x="118045" y="716089"/>
            <a:ext cx="4496063" cy="523220"/>
            <a:chOff x="62864" y="818956"/>
            <a:chExt cx="4496063" cy="523220"/>
          </a:xfrm>
        </p:grpSpPr>
        <p:sp>
          <p:nvSpPr>
            <p:cNvPr id="9" name="テキスト ボックス 8">
              <a:extLst>
                <a:ext uri="{FF2B5EF4-FFF2-40B4-BE49-F238E27FC236}">
                  <a16:creationId xmlns:a16="http://schemas.microsoft.com/office/drawing/2014/main" id="{021E566A-AC41-4B5F-8A85-E6DA13AE0581}"/>
                </a:ext>
              </a:extLst>
            </p:cNvPr>
            <p:cNvSpPr txBox="1"/>
            <p:nvPr/>
          </p:nvSpPr>
          <p:spPr>
            <a:xfrm>
              <a:off x="62864" y="818956"/>
              <a:ext cx="4496063" cy="523220"/>
            </a:xfrm>
            <a:prstGeom prst="rect">
              <a:avLst/>
            </a:prstGeom>
            <a:noFill/>
          </p:spPr>
          <p:txBody>
            <a:bodyPr wrap="square">
              <a:spAutoFit/>
            </a:bodyPr>
            <a:lstStyle/>
            <a:p>
              <a:r>
                <a:rPr lang="ja-JP" altLang="en-US" sz="2800" b="1" dirty="0">
                  <a:solidFill>
                    <a:schemeClr val="accent5">
                      <a:lumMod val="50000"/>
                    </a:schemeClr>
                  </a:solidFill>
                  <a:effectLst/>
                  <a:latin typeface="+mn-ea"/>
                  <a:cs typeface="メイリオ" panose="020B0604030504040204" pitchFamily="50" charset="-128"/>
                </a:rPr>
                <a:t>１</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en-US" sz="1800" b="1" dirty="0">
                  <a:solidFill>
                    <a:schemeClr val="accent5">
                      <a:lumMod val="50000"/>
                    </a:schemeClr>
                  </a:solidFill>
                  <a:effectLst/>
                  <a:latin typeface="+mn-ea"/>
                  <a:cs typeface="メイリオ" panose="020B0604030504040204" pitchFamily="50" charset="-128"/>
                </a:rPr>
                <a:t>被介護人の状況に応じて取得する例</a:t>
              </a:r>
              <a:endParaRPr lang="en-US" altLang="ja-JP" sz="1800" b="1" dirty="0">
                <a:solidFill>
                  <a:schemeClr val="accent5">
                    <a:lumMod val="50000"/>
                  </a:schemeClr>
                </a:solidFill>
                <a:effectLst/>
                <a:latin typeface="+mn-ea"/>
                <a:cs typeface="メイリオ" panose="020B0604030504040204" pitchFamily="50" charset="-128"/>
              </a:endParaRPr>
            </a:p>
          </p:txBody>
        </p:sp>
        <p:sp>
          <p:nvSpPr>
            <p:cNvPr id="32" name="矢印: 五方向 31">
              <a:extLst>
                <a:ext uri="{FF2B5EF4-FFF2-40B4-BE49-F238E27FC236}">
                  <a16:creationId xmlns:a16="http://schemas.microsoft.com/office/drawing/2014/main" id="{FAE1BA14-15C3-4EEB-B083-B6077B6BA9D8}"/>
                </a:ext>
              </a:extLst>
            </p:cNvPr>
            <p:cNvSpPr/>
            <p:nvPr/>
          </p:nvSpPr>
          <p:spPr>
            <a:xfrm>
              <a:off x="210069" y="1161672"/>
              <a:ext cx="4284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7" name="グループ化 96">
            <a:extLst>
              <a:ext uri="{FF2B5EF4-FFF2-40B4-BE49-F238E27FC236}">
                <a16:creationId xmlns:a16="http://schemas.microsoft.com/office/drawing/2014/main" id="{6D6329B4-51F9-42CF-A169-B9581019AD15}"/>
              </a:ext>
            </a:extLst>
          </p:cNvPr>
          <p:cNvGrpSpPr/>
          <p:nvPr/>
        </p:nvGrpSpPr>
        <p:grpSpPr>
          <a:xfrm>
            <a:off x="185804" y="4418591"/>
            <a:ext cx="4751858" cy="523220"/>
            <a:chOff x="5026514" y="719369"/>
            <a:chExt cx="4751858" cy="523220"/>
          </a:xfrm>
        </p:grpSpPr>
        <p:sp>
          <p:nvSpPr>
            <p:cNvPr id="125" name="テキスト ボックス 124">
              <a:extLst>
                <a:ext uri="{FF2B5EF4-FFF2-40B4-BE49-F238E27FC236}">
                  <a16:creationId xmlns:a16="http://schemas.microsoft.com/office/drawing/2014/main" id="{66A46583-B1FE-452A-B38E-10A2A4D4A370}"/>
                </a:ext>
              </a:extLst>
            </p:cNvPr>
            <p:cNvSpPr txBox="1"/>
            <p:nvPr/>
          </p:nvSpPr>
          <p:spPr>
            <a:xfrm>
              <a:off x="5026514" y="719369"/>
              <a:ext cx="4751858" cy="523220"/>
            </a:xfrm>
            <a:prstGeom prst="rect">
              <a:avLst/>
            </a:prstGeom>
            <a:noFill/>
          </p:spPr>
          <p:txBody>
            <a:bodyPr wrap="square">
              <a:spAutoFit/>
            </a:bodyPr>
            <a:lstStyle/>
            <a:p>
              <a:r>
                <a:rPr lang="ja-JP" altLang="en-US" sz="2800" b="1" dirty="0">
                  <a:solidFill>
                    <a:schemeClr val="accent5">
                      <a:lumMod val="50000"/>
                    </a:schemeClr>
                  </a:solidFill>
                  <a:latin typeface="+mn-ea"/>
                  <a:cs typeface="メイリオ" panose="020B0604030504040204" pitchFamily="50" charset="-128"/>
                </a:rPr>
                <a:t>３</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家族で分担して取得する例</a:t>
              </a:r>
              <a:r>
                <a:rPr lang="ja-JP" altLang="en-US" sz="1200" b="1" dirty="0">
                  <a:solidFill>
                    <a:schemeClr val="accent5">
                      <a:lumMod val="50000"/>
                    </a:schemeClr>
                  </a:solidFill>
                  <a:latin typeface="+mn-ea"/>
                  <a:cs typeface="メイリオ" panose="020B0604030504040204" pitchFamily="50" charset="-128"/>
                </a:rPr>
                <a:t>（曜日を分担）</a:t>
              </a:r>
              <a:endParaRPr lang="en-US" altLang="ja-JP" sz="1800" b="1" dirty="0">
                <a:solidFill>
                  <a:schemeClr val="accent5">
                    <a:lumMod val="50000"/>
                  </a:schemeClr>
                </a:solidFill>
                <a:effectLst/>
                <a:latin typeface="+mn-ea"/>
                <a:cs typeface="メイリオ" panose="020B0604030504040204" pitchFamily="50" charset="-128"/>
              </a:endParaRPr>
            </a:p>
          </p:txBody>
        </p:sp>
        <p:sp>
          <p:nvSpPr>
            <p:cNvPr id="126" name="矢印: 五方向 125">
              <a:extLst>
                <a:ext uri="{FF2B5EF4-FFF2-40B4-BE49-F238E27FC236}">
                  <a16:creationId xmlns:a16="http://schemas.microsoft.com/office/drawing/2014/main" id="{E2E6C306-7353-443A-B712-CE66887507BA}"/>
                </a:ext>
              </a:extLst>
            </p:cNvPr>
            <p:cNvSpPr/>
            <p:nvPr/>
          </p:nvSpPr>
          <p:spPr>
            <a:xfrm>
              <a:off x="5177424" y="1074438"/>
              <a:ext cx="4320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6" name="グループ化 85">
            <a:extLst>
              <a:ext uri="{FF2B5EF4-FFF2-40B4-BE49-F238E27FC236}">
                <a16:creationId xmlns:a16="http://schemas.microsoft.com/office/drawing/2014/main" id="{3FE2A322-37F5-47F1-9B94-088C4EFFD721}"/>
              </a:ext>
            </a:extLst>
          </p:cNvPr>
          <p:cNvGrpSpPr/>
          <p:nvPr/>
        </p:nvGrpSpPr>
        <p:grpSpPr>
          <a:xfrm>
            <a:off x="3280732" y="2234410"/>
            <a:ext cx="5863268" cy="1573730"/>
            <a:chOff x="-650635" y="3193459"/>
            <a:chExt cx="5863268" cy="1573730"/>
          </a:xfrm>
        </p:grpSpPr>
        <p:grpSp>
          <p:nvGrpSpPr>
            <p:cNvPr id="39" name="グループ化 38">
              <a:extLst>
                <a:ext uri="{FF2B5EF4-FFF2-40B4-BE49-F238E27FC236}">
                  <a16:creationId xmlns:a16="http://schemas.microsoft.com/office/drawing/2014/main" id="{50D81067-3B71-44F2-A7F5-00BB7AC147F5}"/>
                </a:ext>
              </a:extLst>
            </p:cNvPr>
            <p:cNvGrpSpPr/>
            <p:nvPr/>
          </p:nvGrpSpPr>
          <p:grpSpPr>
            <a:xfrm>
              <a:off x="-650635" y="3193459"/>
              <a:ext cx="4751858" cy="523220"/>
              <a:chOff x="3774803" y="1200054"/>
              <a:chExt cx="4751858" cy="523220"/>
            </a:xfrm>
          </p:grpSpPr>
          <p:sp>
            <p:nvSpPr>
              <p:cNvPr id="31" name="矢印: 五方向 30">
                <a:extLst>
                  <a:ext uri="{FF2B5EF4-FFF2-40B4-BE49-F238E27FC236}">
                    <a16:creationId xmlns:a16="http://schemas.microsoft.com/office/drawing/2014/main" id="{718CEEAD-144F-4FB4-AF79-E04939682424}"/>
                  </a:ext>
                </a:extLst>
              </p:cNvPr>
              <p:cNvSpPr/>
              <p:nvPr/>
            </p:nvSpPr>
            <p:spPr>
              <a:xfrm>
                <a:off x="3876678" y="1521823"/>
                <a:ext cx="4320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A28A2239-FD27-42F7-93B1-8662E907C2BB}"/>
                  </a:ext>
                </a:extLst>
              </p:cNvPr>
              <p:cNvSpPr txBox="1"/>
              <p:nvPr/>
            </p:nvSpPr>
            <p:spPr>
              <a:xfrm>
                <a:off x="3774803" y="1200054"/>
                <a:ext cx="4751858" cy="523220"/>
              </a:xfrm>
              <a:prstGeom prst="rect">
                <a:avLst/>
              </a:prstGeom>
              <a:noFill/>
            </p:spPr>
            <p:txBody>
              <a:bodyPr wrap="square">
                <a:spAutoFit/>
              </a:bodyPr>
              <a:lstStyle/>
              <a:p>
                <a:r>
                  <a:rPr lang="en-US" altLang="ja-JP" sz="2800" b="1" dirty="0">
                    <a:solidFill>
                      <a:schemeClr val="accent5">
                        <a:lumMod val="50000"/>
                      </a:schemeClr>
                    </a:solidFill>
                    <a:effectLst/>
                    <a:latin typeface="+mn-ea"/>
                    <a:cs typeface="メイリオ" panose="020B0604030504040204" pitchFamily="50" charset="-128"/>
                  </a:rPr>
                  <a:t>2.</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家族で分担して取得する例</a:t>
                </a:r>
                <a:r>
                  <a:rPr lang="ja-JP" altLang="en-US" sz="1200" b="1" dirty="0">
                    <a:solidFill>
                      <a:schemeClr val="accent5">
                        <a:lumMod val="50000"/>
                      </a:schemeClr>
                    </a:solidFill>
                    <a:latin typeface="+mn-ea"/>
                    <a:cs typeface="メイリオ" panose="020B0604030504040204" pitchFamily="50" charset="-128"/>
                  </a:rPr>
                  <a:t>（時期を分担）</a:t>
                </a:r>
                <a:endParaRPr lang="en-US" altLang="ja-JP" sz="1800" b="1" dirty="0">
                  <a:solidFill>
                    <a:schemeClr val="accent5">
                      <a:lumMod val="50000"/>
                    </a:schemeClr>
                  </a:solidFill>
                  <a:effectLst/>
                  <a:latin typeface="+mn-ea"/>
                  <a:cs typeface="メイリオ" panose="020B0604030504040204" pitchFamily="50" charset="-128"/>
                </a:endParaRPr>
              </a:p>
            </p:txBody>
          </p:sp>
        </p:grpSp>
        <p:grpSp>
          <p:nvGrpSpPr>
            <p:cNvPr id="83" name="グループ化 82">
              <a:extLst>
                <a:ext uri="{FF2B5EF4-FFF2-40B4-BE49-F238E27FC236}">
                  <a16:creationId xmlns:a16="http://schemas.microsoft.com/office/drawing/2014/main" id="{E043ECB4-B63A-4816-A887-E30838961C9A}"/>
                </a:ext>
              </a:extLst>
            </p:cNvPr>
            <p:cNvGrpSpPr/>
            <p:nvPr/>
          </p:nvGrpSpPr>
          <p:grpSpPr>
            <a:xfrm>
              <a:off x="3421171" y="4284430"/>
              <a:ext cx="1791462" cy="482759"/>
              <a:chOff x="3413288" y="4442090"/>
              <a:chExt cx="1791462" cy="482759"/>
            </a:xfrm>
          </p:grpSpPr>
          <p:cxnSp>
            <p:nvCxnSpPr>
              <p:cNvPr id="77" name="直線コネクタ 76">
                <a:extLst>
                  <a:ext uri="{FF2B5EF4-FFF2-40B4-BE49-F238E27FC236}">
                    <a16:creationId xmlns:a16="http://schemas.microsoft.com/office/drawing/2014/main" id="{1AEF6893-B502-43DB-8E4A-7E67862C68A5}"/>
                  </a:ext>
                </a:extLst>
              </p:cNvPr>
              <p:cNvCxnSpPr>
                <a:cxnSpLocks/>
              </p:cNvCxnSpPr>
              <p:nvPr/>
            </p:nvCxnSpPr>
            <p:spPr>
              <a:xfrm>
                <a:off x="3413288" y="4442090"/>
                <a:ext cx="925200" cy="15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778D3414-9B5C-4D71-B6E8-E1CC95F6AD49}"/>
                  </a:ext>
                </a:extLst>
              </p:cNvPr>
              <p:cNvCxnSpPr>
                <a:cxnSpLocks/>
              </p:cNvCxnSpPr>
              <p:nvPr/>
            </p:nvCxnSpPr>
            <p:spPr>
              <a:xfrm>
                <a:off x="4351550" y="4924696"/>
                <a:ext cx="853200" cy="15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46" name="グループ化 145">
            <a:extLst>
              <a:ext uri="{FF2B5EF4-FFF2-40B4-BE49-F238E27FC236}">
                <a16:creationId xmlns:a16="http://schemas.microsoft.com/office/drawing/2014/main" id="{BEB58052-2A90-4783-BA56-D24E9E54121E}"/>
              </a:ext>
            </a:extLst>
          </p:cNvPr>
          <p:cNvGrpSpPr/>
          <p:nvPr/>
        </p:nvGrpSpPr>
        <p:grpSpPr>
          <a:xfrm>
            <a:off x="0" y="6723996"/>
            <a:ext cx="9144000" cy="65686"/>
            <a:chOff x="0" y="6723996"/>
            <a:chExt cx="9144000" cy="65686"/>
          </a:xfrm>
        </p:grpSpPr>
        <p:cxnSp>
          <p:nvCxnSpPr>
            <p:cNvPr id="147" name="直線コネクタ 146">
              <a:extLst>
                <a:ext uri="{FF2B5EF4-FFF2-40B4-BE49-F238E27FC236}">
                  <a16:creationId xmlns:a16="http://schemas.microsoft.com/office/drawing/2014/main" id="{608EFEAA-E2AF-44C2-A534-4156B03ED3ED}"/>
                </a:ext>
              </a:extLst>
            </p:cNvPr>
            <p:cNvCxnSpPr/>
            <p:nvPr/>
          </p:nvCxnSpPr>
          <p:spPr>
            <a:xfrm>
              <a:off x="0" y="6723996"/>
              <a:ext cx="914400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8" name="直線コネクタ 147">
              <a:extLst>
                <a:ext uri="{FF2B5EF4-FFF2-40B4-BE49-F238E27FC236}">
                  <a16:creationId xmlns:a16="http://schemas.microsoft.com/office/drawing/2014/main" id="{AB3342B6-29D2-480B-87CF-E939F35250A5}"/>
                </a:ext>
              </a:extLst>
            </p:cNvPr>
            <p:cNvCxnSpPr/>
            <p:nvPr/>
          </p:nvCxnSpPr>
          <p:spPr>
            <a:xfrm>
              <a:off x="0" y="6789682"/>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149" name="楕円 148">
            <a:extLst>
              <a:ext uri="{FF2B5EF4-FFF2-40B4-BE49-F238E27FC236}">
                <a16:creationId xmlns:a16="http://schemas.microsoft.com/office/drawing/2014/main" id="{510B7A58-DEFA-4619-98F3-90945EB77F72}"/>
              </a:ext>
            </a:extLst>
          </p:cNvPr>
          <p:cNvSpPr/>
          <p:nvPr/>
        </p:nvSpPr>
        <p:spPr>
          <a:xfrm>
            <a:off x="8553570" y="6262311"/>
            <a:ext cx="396000" cy="396000"/>
          </a:xfrm>
          <a:prstGeom prst="ellipse">
            <a:avLst/>
          </a:prstGeom>
          <a:solidFill>
            <a:schemeClr val="accent5">
              <a:lumMod val="20000"/>
              <a:lumOff val="80000"/>
            </a:schemeClr>
          </a:solidFill>
          <a:ln>
            <a:solidFill>
              <a:schemeClr val="accent1">
                <a:lumMod val="40000"/>
                <a:lumOff val="6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200" dirty="0"/>
              <a:t>７</a:t>
            </a:r>
          </a:p>
        </p:txBody>
      </p:sp>
      <p:cxnSp>
        <p:nvCxnSpPr>
          <p:cNvPr id="90" name="直線コネクタ 89">
            <a:extLst>
              <a:ext uri="{FF2B5EF4-FFF2-40B4-BE49-F238E27FC236}">
                <a16:creationId xmlns:a16="http://schemas.microsoft.com/office/drawing/2014/main" id="{A11C8F58-BCCD-4B3B-B9B8-0BB5129FF483}"/>
              </a:ext>
            </a:extLst>
          </p:cNvPr>
          <p:cNvCxnSpPr/>
          <p:nvPr/>
        </p:nvCxnSpPr>
        <p:spPr>
          <a:xfrm>
            <a:off x="0" y="692693"/>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1" name="二等辺三角形 90">
            <a:extLst>
              <a:ext uri="{FF2B5EF4-FFF2-40B4-BE49-F238E27FC236}">
                <a16:creationId xmlns:a16="http://schemas.microsoft.com/office/drawing/2014/main" id="{7C386DBE-5ABC-467F-9FE1-153DCD96F766}"/>
              </a:ext>
            </a:extLst>
          </p:cNvPr>
          <p:cNvSpPr/>
          <p:nvPr/>
        </p:nvSpPr>
        <p:spPr>
          <a:xfrm rot="16200000">
            <a:off x="7704000" y="5418000"/>
            <a:ext cx="1440000" cy="1440000"/>
          </a:xfrm>
          <a:prstGeom prst="triangle">
            <a:avLst>
              <a:gd name="adj" fmla="val 0"/>
            </a:avLst>
          </a:prstGeom>
          <a:solidFill>
            <a:schemeClr val="accent5">
              <a:lumMod val="20000"/>
              <a:lumOff val="80000"/>
              <a:alpha val="24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sz="1200" dirty="0"/>
          </a:p>
        </p:txBody>
      </p:sp>
      <p:grpSp>
        <p:nvGrpSpPr>
          <p:cNvPr id="7" name="グループ化 6">
            <a:extLst>
              <a:ext uri="{FF2B5EF4-FFF2-40B4-BE49-F238E27FC236}">
                <a16:creationId xmlns:a16="http://schemas.microsoft.com/office/drawing/2014/main" id="{997978FA-162B-4B06-94D5-DE8DE8F6F704}"/>
              </a:ext>
            </a:extLst>
          </p:cNvPr>
          <p:cNvGrpSpPr/>
          <p:nvPr/>
        </p:nvGrpSpPr>
        <p:grpSpPr>
          <a:xfrm>
            <a:off x="3223173" y="2702294"/>
            <a:ext cx="5797861" cy="1812882"/>
            <a:chOff x="3346139" y="2848887"/>
            <a:chExt cx="5797861" cy="1812882"/>
          </a:xfrm>
        </p:grpSpPr>
        <p:pic>
          <p:nvPicPr>
            <p:cNvPr id="6" name="図 5">
              <a:extLst>
                <a:ext uri="{FF2B5EF4-FFF2-40B4-BE49-F238E27FC236}">
                  <a16:creationId xmlns:a16="http://schemas.microsoft.com/office/drawing/2014/main" id="{AC577B2E-AB58-4006-B4C8-0B7BDB0F8F22}"/>
                </a:ext>
              </a:extLst>
            </p:cNvPr>
            <p:cNvPicPr>
              <a:picLocks noChangeAspect="1"/>
            </p:cNvPicPr>
            <p:nvPr/>
          </p:nvPicPr>
          <p:blipFill>
            <a:blip r:embed="rId3"/>
            <a:stretch>
              <a:fillRect/>
            </a:stretch>
          </p:blipFill>
          <p:spPr>
            <a:xfrm>
              <a:off x="3662768" y="2848887"/>
              <a:ext cx="5481232" cy="1787158"/>
            </a:xfrm>
            <a:prstGeom prst="rect">
              <a:avLst/>
            </a:prstGeom>
          </p:spPr>
        </p:pic>
        <p:grpSp>
          <p:nvGrpSpPr>
            <p:cNvPr id="35" name="グループ化 34">
              <a:extLst>
                <a:ext uri="{FF2B5EF4-FFF2-40B4-BE49-F238E27FC236}">
                  <a16:creationId xmlns:a16="http://schemas.microsoft.com/office/drawing/2014/main" id="{48317546-D0FB-4321-999C-BB43477D886A}"/>
                </a:ext>
              </a:extLst>
            </p:cNvPr>
            <p:cNvGrpSpPr/>
            <p:nvPr/>
          </p:nvGrpSpPr>
          <p:grpSpPr>
            <a:xfrm>
              <a:off x="3740362" y="2869265"/>
              <a:ext cx="5216851" cy="1792504"/>
              <a:chOff x="3740362" y="2869265"/>
              <a:chExt cx="5216851" cy="1792504"/>
            </a:xfrm>
          </p:grpSpPr>
          <p:grpSp>
            <p:nvGrpSpPr>
              <p:cNvPr id="33" name="グループ化 32">
                <a:extLst>
                  <a:ext uri="{FF2B5EF4-FFF2-40B4-BE49-F238E27FC236}">
                    <a16:creationId xmlns:a16="http://schemas.microsoft.com/office/drawing/2014/main" id="{9A08A006-BA54-44A0-91FE-A4AE3F98055D}"/>
                  </a:ext>
                </a:extLst>
              </p:cNvPr>
              <p:cNvGrpSpPr/>
              <p:nvPr/>
            </p:nvGrpSpPr>
            <p:grpSpPr>
              <a:xfrm>
                <a:off x="3949119" y="2869265"/>
                <a:ext cx="5008094" cy="1330675"/>
                <a:chOff x="3949119" y="2869265"/>
                <a:chExt cx="5008094" cy="1330675"/>
              </a:xfrm>
            </p:grpSpPr>
            <p:sp>
              <p:nvSpPr>
                <p:cNvPr id="110" name="正方形/長方形 109">
                  <a:extLst>
                    <a:ext uri="{FF2B5EF4-FFF2-40B4-BE49-F238E27FC236}">
                      <a16:creationId xmlns:a16="http://schemas.microsoft.com/office/drawing/2014/main" id="{684C87A7-D814-4C82-8801-4FBE385FE75C}"/>
                    </a:ext>
                  </a:extLst>
                </p:cNvPr>
                <p:cNvSpPr/>
                <p:nvPr/>
              </p:nvSpPr>
              <p:spPr>
                <a:xfrm>
                  <a:off x="7732544" y="3409856"/>
                  <a:ext cx="655086" cy="35415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勤　務</a:t>
                  </a:r>
                </a:p>
              </p:txBody>
            </p:sp>
            <p:sp>
              <p:nvSpPr>
                <p:cNvPr id="111" name="正方形/長方形 110">
                  <a:extLst>
                    <a:ext uri="{FF2B5EF4-FFF2-40B4-BE49-F238E27FC236}">
                      <a16:creationId xmlns:a16="http://schemas.microsoft.com/office/drawing/2014/main" id="{03CEFC5E-4C16-4ACE-B07C-A5C590470990}"/>
                    </a:ext>
                  </a:extLst>
                </p:cNvPr>
                <p:cNvSpPr/>
                <p:nvPr/>
              </p:nvSpPr>
              <p:spPr>
                <a:xfrm>
                  <a:off x="7732544" y="3952484"/>
                  <a:ext cx="655086" cy="247456"/>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勤　務</a:t>
                  </a:r>
                </a:p>
              </p:txBody>
            </p:sp>
            <p:sp>
              <p:nvSpPr>
                <p:cNvPr id="117" name="正方形/長方形 116">
                  <a:extLst>
                    <a:ext uri="{FF2B5EF4-FFF2-40B4-BE49-F238E27FC236}">
                      <a16:creationId xmlns:a16="http://schemas.microsoft.com/office/drawing/2014/main" id="{12AA7704-CA9D-43F1-A157-083FE91B28BD}"/>
                    </a:ext>
                  </a:extLst>
                </p:cNvPr>
                <p:cNvSpPr/>
                <p:nvPr/>
              </p:nvSpPr>
              <p:spPr>
                <a:xfrm>
                  <a:off x="8171096" y="3197443"/>
                  <a:ext cx="786117" cy="243906"/>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早出遅出</a:t>
                  </a:r>
                </a:p>
              </p:txBody>
            </p:sp>
            <p:sp>
              <p:nvSpPr>
                <p:cNvPr id="119" name="正方形/長方形 118">
                  <a:extLst>
                    <a:ext uri="{FF2B5EF4-FFF2-40B4-BE49-F238E27FC236}">
                      <a16:creationId xmlns:a16="http://schemas.microsoft.com/office/drawing/2014/main" id="{628136F2-CC87-400D-BB33-26B53E00ADAD}"/>
                    </a:ext>
                  </a:extLst>
                </p:cNvPr>
                <p:cNvSpPr/>
                <p:nvPr/>
              </p:nvSpPr>
              <p:spPr>
                <a:xfrm>
                  <a:off x="7204962" y="3676004"/>
                  <a:ext cx="786117" cy="28080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介護時間</a:t>
                  </a:r>
                </a:p>
              </p:txBody>
            </p:sp>
            <p:sp>
              <p:nvSpPr>
                <p:cNvPr id="128" name="正方形/長方形 127">
                  <a:extLst>
                    <a:ext uri="{FF2B5EF4-FFF2-40B4-BE49-F238E27FC236}">
                      <a16:creationId xmlns:a16="http://schemas.microsoft.com/office/drawing/2014/main" id="{0FC98A9A-9F93-46FB-B71B-79D30536FD16}"/>
                    </a:ext>
                  </a:extLst>
                </p:cNvPr>
                <p:cNvSpPr/>
                <p:nvPr/>
              </p:nvSpPr>
              <p:spPr>
                <a:xfrm>
                  <a:off x="5756733" y="2869265"/>
                  <a:ext cx="786117" cy="25494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自宅療養</a:t>
                  </a:r>
                </a:p>
              </p:txBody>
            </p:sp>
            <p:sp>
              <p:nvSpPr>
                <p:cNvPr id="129" name="正方形/長方形 128">
                  <a:extLst>
                    <a:ext uri="{FF2B5EF4-FFF2-40B4-BE49-F238E27FC236}">
                      <a16:creationId xmlns:a16="http://schemas.microsoft.com/office/drawing/2014/main" id="{DA70E8C5-FE3E-4F3F-9B4D-F058D11C9306}"/>
                    </a:ext>
                  </a:extLst>
                </p:cNvPr>
                <p:cNvSpPr/>
                <p:nvPr/>
              </p:nvSpPr>
              <p:spPr>
                <a:xfrm>
                  <a:off x="7412570" y="2869265"/>
                  <a:ext cx="1375033" cy="24651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デイサービス利用</a:t>
                  </a:r>
                </a:p>
              </p:txBody>
            </p:sp>
            <p:grpSp>
              <p:nvGrpSpPr>
                <p:cNvPr id="26" name="グループ化 25">
                  <a:extLst>
                    <a:ext uri="{FF2B5EF4-FFF2-40B4-BE49-F238E27FC236}">
                      <a16:creationId xmlns:a16="http://schemas.microsoft.com/office/drawing/2014/main" id="{0805571C-BBA1-4D21-B2DE-136F48353721}"/>
                    </a:ext>
                  </a:extLst>
                </p:cNvPr>
                <p:cNvGrpSpPr/>
                <p:nvPr/>
              </p:nvGrpSpPr>
              <p:grpSpPr>
                <a:xfrm>
                  <a:off x="3949119" y="3218397"/>
                  <a:ext cx="2936365" cy="981543"/>
                  <a:chOff x="3949119" y="3218397"/>
                  <a:chExt cx="2936365" cy="981543"/>
                </a:xfrm>
              </p:grpSpPr>
              <p:sp>
                <p:nvSpPr>
                  <p:cNvPr id="107" name="正方形/長方形 106">
                    <a:extLst>
                      <a:ext uri="{FF2B5EF4-FFF2-40B4-BE49-F238E27FC236}">
                        <a16:creationId xmlns:a16="http://schemas.microsoft.com/office/drawing/2014/main" id="{D01F9E45-6CC2-4CCD-AB72-17785B960FF8}"/>
                      </a:ext>
                    </a:extLst>
                  </p:cNvPr>
                  <p:cNvSpPr/>
                  <p:nvPr/>
                </p:nvSpPr>
                <p:spPr>
                  <a:xfrm>
                    <a:off x="4971255" y="3269325"/>
                    <a:ext cx="655086" cy="35415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勤　務</a:t>
                    </a:r>
                  </a:p>
                </p:txBody>
              </p:sp>
              <p:sp>
                <p:nvSpPr>
                  <p:cNvPr id="108" name="正方形/長方形 107">
                    <a:extLst>
                      <a:ext uri="{FF2B5EF4-FFF2-40B4-BE49-F238E27FC236}">
                        <a16:creationId xmlns:a16="http://schemas.microsoft.com/office/drawing/2014/main" id="{9780B216-4B86-4355-A50B-3EEF4EF09950}"/>
                      </a:ext>
                    </a:extLst>
                  </p:cNvPr>
                  <p:cNvSpPr/>
                  <p:nvPr/>
                </p:nvSpPr>
                <p:spPr>
                  <a:xfrm>
                    <a:off x="4244457" y="3759390"/>
                    <a:ext cx="655086" cy="35415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勤　務</a:t>
                    </a:r>
                  </a:p>
                </p:txBody>
              </p:sp>
              <p:sp>
                <p:nvSpPr>
                  <p:cNvPr id="109" name="正方形/長方形 108">
                    <a:extLst>
                      <a:ext uri="{FF2B5EF4-FFF2-40B4-BE49-F238E27FC236}">
                        <a16:creationId xmlns:a16="http://schemas.microsoft.com/office/drawing/2014/main" id="{ABF94A0C-34D4-421E-AD9F-2A7F43CCA448}"/>
                      </a:ext>
                    </a:extLst>
                  </p:cNvPr>
                  <p:cNvSpPr/>
                  <p:nvPr/>
                </p:nvSpPr>
                <p:spPr>
                  <a:xfrm>
                    <a:off x="6152069" y="3747688"/>
                    <a:ext cx="655086" cy="35415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勤　務</a:t>
                    </a:r>
                  </a:p>
                </p:txBody>
              </p:sp>
              <p:sp>
                <p:nvSpPr>
                  <p:cNvPr id="114" name="正方形/長方形 113">
                    <a:extLst>
                      <a:ext uri="{FF2B5EF4-FFF2-40B4-BE49-F238E27FC236}">
                        <a16:creationId xmlns:a16="http://schemas.microsoft.com/office/drawing/2014/main" id="{C7A6193A-7897-44A6-B28A-4F936C4493E7}"/>
                      </a:ext>
                    </a:extLst>
                  </p:cNvPr>
                  <p:cNvSpPr/>
                  <p:nvPr/>
                </p:nvSpPr>
                <p:spPr>
                  <a:xfrm>
                    <a:off x="6099367" y="3231185"/>
                    <a:ext cx="786117" cy="42789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介護休暇</a:t>
                    </a:r>
                  </a:p>
                </p:txBody>
              </p:sp>
              <p:sp>
                <p:nvSpPr>
                  <p:cNvPr id="132" name="正方形/長方形 131">
                    <a:extLst>
                      <a:ext uri="{FF2B5EF4-FFF2-40B4-BE49-F238E27FC236}">
                        <a16:creationId xmlns:a16="http://schemas.microsoft.com/office/drawing/2014/main" id="{C97570EA-0FE1-413F-858A-669F4C4775FE}"/>
                      </a:ext>
                    </a:extLst>
                  </p:cNvPr>
                  <p:cNvSpPr/>
                  <p:nvPr/>
                </p:nvSpPr>
                <p:spPr>
                  <a:xfrm>
                    <a:off x="5142816" y="3676004"/>
                    <a:ext cx="786117" cy="523936"/>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介護休暇</a:t>
                    </a:r>
                  </a:p>
                </p:txBody>
              </p:sp>
              <p:sp>
                <p:nvSpPr>
                  <p:cNvPr id="106" name="正方形/長方形 105">
                    <a:extLst>
                      <a:ext uri="{FF2B5EF4-FFF2-40B4-BE49-F238E27FC236}">
                        <a16:creationId xmlns:a16="http://schemas.microsoft.com/office/drawing/2014/main" id="{043AE118-E328-4863-BF36-31F812A17C39}"/>
                      </a:ext>
                    </a:extLst>
                  </p:cNvPr>
                  <p:cNvSpPr/>
                  <p:nvPr/>
                </p:nvSpPr>
                <p:spPr>
                  <a:xfrm>
                    <a:off x="3949119" y="3218397"/>
                    <a:ext cx="786117" cy="48431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短期介護休暇</a:t>
                    </a:r>
                  </a:p>
                </p:txBody>
              </p:sp>
            </p:grpSp>
          </p:grpSp>
          <p:grpSp>
            <p:nvGrpSpPr>
              <p:cNvPr id="34" name="グループ化 33">
                <a:extLst>
                  <a:ext uri="{FF2B5EF4-FFF2-40B4-BE49-F238E27FC236}">
                    <a16:creationId xmlns:a16="http://schemas.microsoft.com/office/drawing/2014/main" id="{EFFB8512-3B5D-404B-9669-1E3D90128FAD}"/>
                  </a:ext>
                </a:extLst>
              </p:cNvPr>
              <p:cNvGrpSpPr/>
              <p:nvPr/>
            </p:nvGrpSpPr>
            <p:grpSpPr>
              <a:xfrm>
                <a:off x="3740362" y="4239765"/>
                <a:ext cx="1714396" cy="422004"/>
                <a:chOff x="3740362" y="4239765"/>
                <a:chExt cx="1714396" cy="422004"/>
              </a:xfrm>
            </p:grpSpPr>
            <p:sp>
              <p:nvSpPr>
                <p:cNvPr id="133" name="正方形/長方形 132">
                  <a:extLst>
                    <a:ext uri="{FF2B5EF4-FFF2-40B4-BE49-F238E27FC236}">
                      <a16:creationId xmlns:a16="http://schemas.microsoft.com/office/drawing/2014/main" id="{D36A4F6D-58A9-40FF-9E8E-5F0CBB0056DE}"/>
                    </a:ext>
                  </a:extLst>
                </p:cNvPr>
                <p:cNvSpPr/>
                <p:nvPr/>
              </p:nvSpPr>
              <p:spPr>
                <a:xfrm>
                  <a:off x="3740362" y="4239765"/>
                  <a:ext cx="484380" cy="41999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solidFill>
                        <a:schemeClr val="bg1"/>
                      </a:solidFill>
                    </a:rPr>
                    <a:t>入院</a:t>
                  </a:r>
                </a:p>
              </p:txBody>
            </p:sp>
            <p:sp>
              <p:nvSpPr>
                <p:cNvPr id="136" name="正方形/長方形 135">
                  <a:extLst>
                    <a:ext uri="{FF2B5EF4-FFF2-40B4-BE49-F238E27FC236}">
                      <a16:creationId xmlns:a16="http://schemas.microsoft.com/office/drawing/2014/main" id="{525A9200-3997-4C8F-91FE-E0707618258F}"/>
                    </a:ext>
                  </a:extLst>
                </p:cNvPr>
                <p:cNvSpPr/>
                <p:nvPr/>
              </p:nvSpPr>
              <p:spPr>
                <a:xfrm>
                  <a:off x="4970378" y="4241776"/>
                  <a:ext cx="484380" cy="41999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solidFill>
                        <a:schemeClr val="bg1"/>
                      </a:solidFill>
                    </a:rPr>
                    <a:t>退院</a:t>
                  </a:r>
                </a:p>
              </p:txBody>
            </p:sp>
          </p:grpSp>
        </p:grpSp>
        <p:sp>
          <p:nvSpPr>
            <p:cNvPr id="165" name="正方形/長方形 164">
              <a:extLst>
                <a:ext uri="{FF2B5EF4-FFF2-40B4-BE49-F238E27FC236}">
                  <a16:creationId xmlns:a16="http://schemas.microsoft.com/office/drawing/2014/main" id="{6721FE53-C5A0-4007-9A0F-2D438108D263}"/>
                </a:ext>
              </a:extLst>
            </p:cNvPr>
            <p:cNvSpPr/>
            <p:nvPr/>
          </p:nvSpPr>
          <p:spPr>
            <a:xfrm>
              <a:off x="3462773" y="3287675"/>
              <a:ext cx="471241" cy="35415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職員</a:t>
              </a:r>
            </a:p>
          </p:txBody>
        </p:sp>
        <p:sp>
          <p:nvSpPr>
            <p:cNvPr id="166" name="正方形/長方形 165">
              <a:extLst>
                <a:ext uri="{FF2B5EF4-FFF2-40B4-BE49-F238E27FC236}">
                  <a16:creationId xmlns:a16="http://schemas.microsoft.com/office/drawing/2014/main" id="{595A7DE1-135F-438C-9AC0-8D89706C39B6}"/>
                </a:ext>
              </a:extLst>
            </p:cNvPr>
            <p:cNvSpPr/>
            <p:nvPr/>
          </p:nvSpPr>
          <p:spPr>
            <a:xfrm>
              <a:off x="3346139" y="3767939"/>
              <a:ext cx="602980" cy="35415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配偶者</a:t>
              </a:r>
            </a:p>
          </p:txBody>
        </p:sp>
      </p:grpSp>
      <p:grpSp>
        <p:nvGrpSpPr>
          <p:cNvPr id="46" name="グループ化 45">
            <a:extLst>
              <a:ext uri="{FF2B5EF4-FFF2-40B4-BE49-F238E27FC236}">
                <a16:creationId xmlns:a16="http://schemas.microsoft.com/office/drawing/2014/main" id="{26A7A8A0-7844-4E9E-B7CB-D288788BF064}"/>
              </a:ext>
            </a:extLst>
          </p:cNvPr>
          <p:cNvGrpSpPr/>
          <p:nvPr/>
        </p:nvGrpSpPr>
        <p:grpSpPr>
          <a:xfrm>
            <a:off x="45981" y="4919729"/>
            <a:ext cx="5759986" cy="1840086"/>
            <a:chOff x="-8176" y="5135209"/>
            <a:chExt cx="5454031" cy="1538338"/>
          </a:xfrm>
        </p:grpSpPr>
        <p:grpSp>
          <p:nvGrpSpPr>
            <p:cNvPr id="41" name="グループ化 40">
              <a:extLst>
                <a:ext uri="{FF2B5EF4-FFF2-40B4-BE49-F238E27FC236}">
                  <a16:creationId xmlns:a16="http://schemas.microsoft.com/office/drawing/2014/main" id="{4F1BC118-F885-41BB-98AF-2F330522FC2A}"/>
                </a:ext>
              </a:extLst>
            </p:cNvPr>
            <p:cNvGrpSpPr/>
            <p:nvPr/>
          </p:nvGrpSpPr>
          <p:grpSpPr>
            <a:xfrm>
              <a:off x="250087" y="5135209"/>
              <a:ext cx="5195768" cy="1538338"/>
              <a:chOff x="162626" y="5135209"/>
              <a:chExt cx="5195768" cy="1538338"/>
            </a:xfrm>
          </p:grpSpPr>
          <p:grpSp>
            <p:nvGrpSpPr>
              <p:cNvPr id="40" name="グループ化 39">
                <a:extLst>
                  <a:ext uri="{FF2B5EF4-FFF2-40B4-BE49-F238E27FC236}">
                    <a16:creationId xmlns:a16="http://schemas.microsoft.com/office/drawing/2014/main" id="{D35F6A01-507F-4FB7-8EE4-B0DF8BB4DF81}"/>
                  </a:ext>
                </a:extLst>
              </p:cNvPr>
              <p:cNvGrpSpPr/>
              <p:nvPr/>
            </p:nvGrpSpPr>
            <p:grpSpPr>
              <a:xfrm>
                <a:off x="162626" y="5135209"/>
                <a:ext cx="5195768" cy="1489080"/>
                <a:chOff x="162626" y="5135209"/>
                <a:chExt cx="5195768" cy="1489080"/>
              </a:xfrm>
            </p:grpSpPr>
            <p:grpSp>
              <p:nvGrpSpPr>
                <p:cNvPr id="37" name="グループ化 36">
                  <a:extLst>
                    <a:ext uri="{FF2B5EF4-FFF2-40B4-BE49-F238E27FC236}">
                      <a16:creationId xmlns:a16="http://schemas.microsoft.com/office/drawing/2014/main" id="{8FE86A7D-5016-4847-9B09-D3C8788DCAD7}"/>
                    </a:ext>
                  </a:extLst>
                </p:cNvPr>
                <p:cNvGrpSpPr/>
                <p:nvPr/>
              </p:nvGrpSpPr>
              <p:grpSpPr>
                <a:xfrm>
                  <a:off x="162626" y="5135209"/>
                  <a:ext cx="5195768" cy="1489080"/>
                  <a:chOff x="162626" y="5135209"/>
                  <a:chExt cx="5195768" cy="1489080"/>
                </a:xfrm>
              </p:grpSpPr>
              <p:pic>
                <p:nvPicPr>
                  <p:cNvPr id="21" name="図 20">
                    <a:extLst>
                      <a:ext uri="{FF2B5EF4-FFF2-40B4-BE49-F238E27FC236}">
                        <a16:creationId xmlns:a16="http://schemas.microsoft.com/office/drawing/2014/main" id="{9198AF67-7418-42AA-806D-9370C9ECB3DA}"/>
                      </a:ext>
                    </a:extLst>
                  </p:cNvPr>
                  <p:cNvPicPr>
                    <a:picLocks noChangeAspect="1"/>
                  </p:cNvPicPr>
                  <p:nvPr/>
                </p:nvPicPr>
                <p:blipFill>
                  <a:blip r:embed="rId4"/>
                  <a:stretch>
                    <a:fillRect/>
                  </a:stretch>
                </p:blipFill>
                <p:spPr>
                  <a:xfrm>
                    <a:off x="162626" y="5135209"/>
                    <a:ext cx="5195768" cy="1489080"/>
                  </a:xfrm>
                  <a:prstGeom prst="rect">
                    <a:avLst/>
                  </a:prstGeom>
                </p:spPr>
              </p:pic>
              <p:sp>
                <p:nvSpPr>
                  <p:cNvPr id="142" name="正方形/長方形 141">
                    <a:extLst>
                      <a:ext uri="{FF2B5EF4-FFF2-40B4-BE49-F238E27FC236}">
                        <a16:creationId xmlns:a16="http://schemas.microsoft.com/office/drawing/2014/main" id="{E8DBFB06-7E00-40EE-AF15-0D49BCBC574F}"/>
                      </a:ext>
                    </a:extLst>
                  </p:cNvPr>
                  <p:cNvSpPr/>
                  <p:nvPr/>
                </p:nvSpPr>
                <p:spPr>
                  <a:xfrm>
                    <a:off x="452659" y="5450512"/>
                    <a:ext cx="733838" cy="38268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短期介護</a:t>
                    </a:r>
                    <a:endParaRPr kumimoji="1" lang="en-US" altLang="ja-JP" sz="1000" dirty="0"/>
                  </a:p>
                  <a:p>
                    <a:pPr algn="ctr"/>
                    <a:r>
                      <a:rPr kumimoji="1" lang="ja-JP" altLang="en-US" sz="1000" dirty="0"/>
                      <a:t>休暇</a:t>
                    </a:r>
                  </a:p>
                </p:txBody>
              </p:sp>
              <p:sp>
                <p:nvSpPr>
                  <p:cNvPr id="150" name="正方形/長方形 149">
                    <a:extLst>
                      <a:ext uri="{FF2B5EF4-FFF2-40B4-BE49-F238E27FC236}">
                        <a16:creationId xmlns:a16="http://schemas.microsoft.com/office/drawing/2014/main" id="{46E622D9-3EB7-4FC2-A77F-FA8DF564AB10}"/>
                      </a:ext>
                    </a:extLst>
                  </p:cNvPr>
                  <p:cNvSpPr/>
                  <p:nvPr/>
                </p:nvSpPr>
                <p:spPr>
                  <a:xfrm>
                    <a:off x="1376671" y="5468835"/>
                    <a:ext cx="655086" cy="35415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勤　務</a:t>
                    </a:r>
                  </a:p>
                </p:txBody>
              </p:sp>
              <p:sp>
                <p:nvSpPr>
                  <p:cNvPr id="151" name="正方形/長方形 150">
                    <a:extLst>
                      <a:ext uri="{FF2B5EF4-FFF2-40B4-BE49-F238E27FC236}">
                        <a16:creationId xmlns:a16="http://schemas.microsoft.com/office/drawing/2014/main" id="{3C9F9AE1-C94D-4A50-81E3-2852C547FD01}"/>
                      </a:ext>
                    </a:extLst>
                  </p:cNvPr>
                  <p:cNvSpPr/>
                  <p:nvPr/>
                </p:nvSpPr>
                <p:spPr>
                  <a:xfrm>
                    <a:off x="1049128" y="5834875"/>
                    <a:ext cx="655086" cy="35415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勤　務</a:t>
                    </a:r>
                  </a:p>
                </p:txBody>
              </p:sp>
              <p:sp>
                <p:nvSpPr>
                  <p:cNvPr id="152" name="正方形/長方形 151">
                    <a:extLst>
                      <a:ext uri="{FF2B5EF4-FFF2-40B4-BE49-F238E27FC236}">
                        <a16:creationId xmlns:a16="http://schemas.microsoft.com/office/drawing/2014/main" id="{79E5A269-A535-4CE1-8463-EEF8B61F73F5}"/>
                      </a:ext>
                    </a:extLst>
                  </p:cNvPr>
                  <p:cNvSpPr/>
                  <p:nvPr/>
                </p:nvSpPr>
                <p:spPr>
                  <a:xfrm>
                    <a:off x="2402219" y="5636032"/>
                    <a:ext cx="1358368" cy="20884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勤　務</a:t>
                    </a:r>
                    <a:r>
                      <a:rPr kumimoji="1" lang="ja-JP" altLang="en-US" sz="900" dirty="0"/>
                      <a:t>（火・木）</a:t>
                    </a:r>
                    <a:endParaRPr kumimoji="1" lang="ja-JP" altLang="en-US" sz="1000" dirty="0"/>
                  </a:p>
                </p:txBody>
              </p:sp>
              <p:sp>
                <p:nvSpPr>
                  <p:cNvPr id="153" name="正方形/長方形 152">
                    <a:extLst>
                      <a:ext uri="{FF2B5EF4-FFF2-40B4-BE49-F238E27FC236}">
                        <a16:creationId xmlns:a16="http://schemas.microsoft.com/office/drawing/2014/main" id="{F3331BB7-CCD9-4385-BA60-A3BD2E0CDEB9}"/>
                      </a:ext>
                    </a:extLst>
                  </p:cNvPr>
                  <p:cNvSpPr/>
                  <p:nvPr/>
                </p:nvSpPr>
                <p:spPr>
                  <a:xfrm>
                    <a:off x="2318369" y="6027889"/>
                    <a:ext cx="1487603" cy="15732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勤　務</a:t>
                    </a:r>
                    <a:r>
                      <a:rPr kumimoji="1" lang="ja-JP" altLang="en-US" sz="900" dirty="0"/>
                      <a:t>（月・水・金）</a:t>
                    </a:r>
                    <a:endParaRPr kumimoji="1" lang="ja-JP" altLang="en-US" sz="1000" dirty="0"/>
                  </a:p>
                </p:txBody>
              </p:sp>
              <p:sp>
                <p:nvSpPr>
                  <p:cNvPr id="154" name="正方形/長方形 153">
                    <a:extLst>
                      <a:ext uri="{FF2B5EF4-FFF2-40B4-BE49-F238E27FC236}">
                        <a16:creationId xmlns:a16="http://schemas.microsoft.com/office/drawing/2014/main" id="{F679E290-42A9-4ACD-A961-06CBF789A01A}"/>
                      </a:ext>
                    </a:extLst>
                  </p:cNvPr>
                  <p:cNvSpPr/>
                  <p:nvPr/>
                </p:nvSpPr>
                <p:spPr>
                  <a:xfrm>
                    <a:off x="2249874" y="5471911"/>
                    <a:ext cx="1631254" cy="16665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介護休暇</a:t>
                    </a:r>
                    <a:r>
                      <a:rPr kumimoji="1" lang="ja-JP" altLang="en-US" sz="900" dirty="0"/>
                      <a:t>（月・水・金）</a:t>
                    </a:r>
                    <a:endParaRPr kumimoji="1" lang="ja-JP" altLang="en-US" sz="1000" dirty="0"/>
                  </a:p>
                </p:txBody>
              </p:sp>
              <p:sp>
                <p:nvSpPr>
                  <p:cNvPr id="155" name="正方形/長方形 154">
                    <a:extLst>
                      <a:ext uri="{FF2B5EF4-FFF2-40B4-BE49-F238E27FC236}">
                        <a16:creationId xmlns:a16="http://schemas.microsoft.com/office/drawing/2014/main" id="{4AEAECC8-F051-4983-BF82-9DCB77B61841}"/>
                      </a:ext>
                    </a:extLst>
                  </p:cNvPr>
                  <p:cNvSpPr/>
                  <p:nvPr/>
                </p:nvSpPr>
                <p:spPr>
                  <a:xfrm>
                    <a:off x="2226021" y="5838147"/>
                    <a:ext cx="1631254" cy="16665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介護休暇</a:t>
                    </a:r>
                    <a:r>
                      <a:rPr kumimoji="1" lang="ja-JP" altLang="en-US" sz="900" dirty="0"/>
                      <a:t>（火・木）</a:t>
                    </a:r>
                    <a:endParaRPr kumimoji="1" lang="ja-JP" altLang="en-US" sz="1000" dirty="0"/>
                  </a:p>
                </p:txBody>
              </p:sp>
              <p:sp>
                <p:nvSpPr>
                  <p:cNvPr id="156" name="正方形/長方形 155">
                    <a:extLst>
                      <a:ext uri="{FF2B5EF4-FFF2-40B4-BE49-F238E27FC236}">
                        <a16:creationId xmlns:a16="http://schemas.microsoft.com/office/drawing/2014/main" id="{EB6F79CC-DFEC-41F3-B470-3F7D477C9DF2}"/>
                      </a:ext>
                    </a:extLst>
                  </p:cNvPr>
                  <p:cNvSpPr/>
                  <p:nvPr/>
                </p:nvSpPr>
                <p:spPr>
                  <a:xfrm>
                    <a:off x="3708722" y="5480137"/>
                    <a:ext cx="1631254" cy="16665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早出遅出</a:t>
                    </a:r>
                    <a:r>
                      <a:rPr kumimoji="1" lang="ja-JP" altLang="en-US" sz="900" dirty="0"/>
                      <a:t>（月・水・金）</a:t>
                    </a:r>
                    <a:endParaRPr kumimoji="1" lang="ja-JP" altLang="en-US" sz="1000" dirty="0"/>
                  </a:p>
                </p:txBody>
              </p:sp>
              <p:sp>
                <p:nvSpPr>
                  <p:cNvPr id="157" name="正方形/長方形 156">
                    <a:extLst>
                      <a:ext uri="{FF2B5EF4-FFF2-40B4-BE49-F238E27FC236}">
                        <a16:creationId xmlns:a16="http://schemas.microsoft.com/office/drawing/2014/main" id="{66F99673-4854-43DB-98AE-FB947D95FD86}"/>
                      </a:ext>
                    </a:extLst>
                  </p:cNvPr>
                  <p:cNvSpPr/>
                  <p:nvPr/>
                </p:nvSpPr>
                <p:spPr>
                  <a:xfrm>
                    <a:off x="3706019" y="5656056"/>
                    <a:ext cx="1631254" cy="16665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通常勤務</a:t>
                    </a:r>
                    <a:r>
                      <a:rPr kumimoji="1" lang="ja-JP" altLang="en-US" sz="900" dirty="0"/>
                      <a:t>（火・木）</a:t>
                    </a:r>
                    <a:endParaRPr kumimoji="1" lang="ja-JP" altLang="en-US" sz="1000" dirty="0"/>
                  </a:p>
                </p:txBody>
              </p:sp>
              <p:sp>
                <p:nvSpPr>
                  <p:cNvPr id="158" name="正方形/長方形 157">
                    <a:extLst>
                      <a:ext uri="{FF2B5EF4-FFF2-40B4-BE49-F238E27FC236}">
                        <a16:creationId xmlns:a16="http://schemas.microsoft.com/office/drawing/2014/main" id="{DA607034-7796-4270-BAD9-8E1AA9DF43D3}"/>
                      </a:ext>
                    </a:extLst>
                  </p:cNvPr>
                  <p:cNvSpPr/>
                  <p:nvPr/>
                </p:nvSpPr>
                <p:spPr>
                  <a:xfrm>
                    <a:off x="3689232" y="5838940"/>
                    <a:ext cx="1631254" cy="16665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介護時間</a:t>
                    </a:r>
                    <a:r>
                      <a:rPr kumimoji="1" lang="ja-JP" altLang="en-US" sz="900" dirty="0"/>
                      <a:t>（火・木）</a:t>
                    </a:r>
                    <a:endParaRPr kumimoji="1" lang="ja-JP" altLang="en-US" sz="1000" dirty="0"/>
                  </a:p>
                </p:txBody>
              </p:sp>
              <p:sp>
                <p:nvSpPr>
                  <p:cNvPr id="160" name="正方形/長方形 159">
                    <a:extLst>
                      <a:ext uri="{FF2B5EF4-FFF2-40B4-BE49-F238E27FC236}">
                        <a16:creationId xmlns:a16="http://schemas.microsoft.com/office/drawing/2014/main" id="{2EB8AEAE-38DB-4CD0-8AEA-92E150AFFF8F}"/>
                      </a:ext>
                    </a:extLst>
                  </p:cNvPr>
                  <p:cNvSpPr/>
                  <p:nvPr/>
                </p:nvSpPr>
                <p:spPr>
                  <a:xfrm>
                    <a:off x="3713970" y="6028085"/>
                    <a:ext cx="1631254" cy="16665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通常勤務</a:t>
                    </a:r>
                    <a:r>
                      <a:rPr kumimoji="1" lang="ja-JP" altLang="en-US" sz="900" dirty="0"/>
                      <a:t>（月・水・金）</a:t>
                    </a:r>
                    <a:endParaRPr kumimoji="1" lang="ja-JP" altLang="en-US" sz="1000" dirty="0"/>
                  </a:p>
                </p:txBody>
              </p:sp>
            </p:grpSp>
            <p:grpSp>
              <p:nvGrpSpPr>
                <p:cNvPr id="38" name="グループ化 37">
                  <a:extLst>
                    <a:ext uri="{FF2B5EF4-FFF2-40B4-BE49-F238E27FC236}">
                      <a16:creationId xmlns:a16="http://schemas.microsoft.com/office/drawing/2014/main" id="{C07B17A0-4975-4C30-B276-D04D083F47D3}"/>
                    </a:ext>
                  </a:extLst>
                </p:cNvPr>
                <p:cNvGrpSpPr/>
                <p:nvPr/>
              </p:nvGrpSpPr>
              <p:grpSpPr>
                <a:xfrm>
                  <a:off x="2640638" y="5143120"/>
                  <a:ext cx="2551737" cy="254940"/>
                  <a:chOff x="2640638" y="5143120"/>
                  <a:chExt cx="2551737" cy="254940"/>
                </a:xfrm>
              </p:grpSpPr>
              <p:sp>
                <p:nvSpPr>
                  <p:cNvPr id="161" name="正方形/長方形 160">
                    <a:extLst>
                      <a:ext uri="{FF2B5EF4-FFF2-40B4-BE49-F238E27FC236}">
                        <a16:creationId xmlns:a16="http://schemas.microsoft.com/office/drawing/2014/main" id="{0243497B-C39E-4B78-B6ED-1D5775E279C4}"/>
                      </a:ext>
                    </a:extLst>
                  </p:cNvPr>
                  <p:cNvSpPr/>
                  <p:nvPr/>
                </p:nvSpPr>
                <p:spPr>
                  <a:xfrm>
                    <a:off x="2640638" y="5143120"/>
                    <a:ext cx="786117" cy="25494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自宅療養</a:t>
                    </a:r>
                  </a:p>
                </p:txBody>
              </p:sp>
              <p:sp>
                <p:nvSpPr>
                  <p:cNvPr id="162" name="正方形/長方形 161">
                    <a:extLst>
                      <a:ext uri="{FF2B5EF4-FFF2-40B4-BE49-F238E27FC236}">
                        <a16:creationId xmlns:a16="http://schemas.microsoft.com/office/drawing/2014/main" id="{1B1C92E2-A4C1-41DC-B109-8019DA804332}"/>
                      </a:ext>
                    </a:extLst>
                  </p:cNvPr>
                  <p:cNvSpPr/>
                  <p:nvPr/>
                </p:nvSpPr>
                <p:spPr>
                  <a:xfrm>
                    <a:off x="3817342" y="5196567"/>
                    <a:ext cx="1375033" cy="18303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デイサービス利用</a:t>
                    </a:r>
                  </a:p>
                </p:txBody>
              </p:sp>
            </p:grpSp>
          </p:grpSp>
          <p:sp>
            <p:nvSpPr>
              <p:cNvPr id="163" name="正方形/長方形 162">
                <a:extLst>
                  <a:ext uri="{FF2B5EF4-FFF2-40B4-BE49-F238E27FC236}">
                    <a16:creationId xmlns:a16="http://schemas.microsoft.com/office/drawing/2014/main" id="{7370E311-5272-4446-B170-AB5C24F1F6AE}"/>
                  </a:ext>
                </a:extLst>
              </p:cNvPr>
              <p:cNvSpPr/>
              <p:nvPr/>
            </p:nvSpPr>
            <p:spPr>
              <a:xfrm>
                <a:off x="194430" y="6241076"/>
                <a:ext cx="484380" cy="41999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solidFill>
                      <a:schemeClr val="bg1"/>
                    </a:solidFill>
                  </a:rPr>
                  <a:t>入院</a:t>
                </a:r>
              </a:p>
            </p:txBody>
          </p:sp>
          <p:sp>
            <p:nvSpPr>
              <p:cNvPr id="164" name="正方形/長方形 163">
                <a:extLst>
                  <a:ext uri="{FF2B5EF4-FFF2-40B4-BE49-F238E27FC236}">
                    <a16:creationId xmlns:a16="http://schemas.microsoft.com/office/drawing/2014/main" id="{380B7ABC-4082-4D8D-91AF-B05A0F7756B8}"/>
                  </a:ext>
                </a:extLst>
              </p:cNvPr>
              <p:cNvSpPr/>
              <p:nvPr/>
            </p:nvSpPr>
            <p:spPr>
              <a:xfrm>
                <a:off x="2040633" y="6253554"/>
                <a:ext cx="484380" cy="41999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solidFill>
                      <a:schemeClr val="bg1"/>
                    </a:solidFill>
                  </a:rPr>
                  <a:t>退院</a:t>
                </a:r>
              </a:p>
            </p:txBody>
          </p:sp>
        </p:grpSp>
        <p:sp>
          <p:nvSpPr>
            <p:cNvPr id="167" name="正方形/長方形 166">
              <a:extLst>
                <a:ext uri="{FF2B5EF4-FFF2-40B4-BE49-F238E27FC236}">
                  <a16:creationId xmlns:a16="http://schemas.microsoft.com/office/drawing/2014/main" id="{5A88DB10-6EFF-4731-BC25-F49B19E8D259}"/>
                </a:ext>
              </a:extLst>
            </p:cNvPr>
            <p:cNvSpPr/>
            <p:nvPr/>
          </p:nvSpPr>
          <p:spPr>
            <a:xfrm>
              <a:off x="48362" y="5516985"/>
              <a:ext cx="471241" cy="296578"/>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職員</a:t>
              </a:r>
            </a:p>
          </p:txBody>
        </p:sp>
        <p:sp>
          <p:nvSpPr>
            <p:cNvPr id="168" name="正方形/長方形 167">
              <a:extLst>
                <a:ext uri="{FF2B5EF4-FFF2-40B4-BE49-F238E27FC236}">
                  <a16:creationId xmlns:a16="http://schemas.microsoft.com/office/drawing/2014/main" id="{7C4544EE-71CB-4BB7-9943-CE656DA16C75}"/>
                </a:ext>
              </a:extLst>
            </p:cNvPr>
            <p:cNvSpPr/>
            <p:nvPr/>
          </p:nvSpPr>
          <p:spPr>
            <a:xfrm>
              <a:off x="-8176" y="5852505"/>
              <a:ext cx="602980" cy="35415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配偶者</a:t>
              </a:r>
            </a:p>
          </p:txBody>
        </p:sp>
      </p:grpSp>
    </p:spTree>
    <p:extLst>
      <p:ext uri="{BB962C8B-B14F-4D97-AF65-F5344CB8AC3E}">
        <p14:creationId xmlns:p14="http://schemas.microsoft.com/office/powerpoint/2010/main" val="368372720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spPr>
      <a:bodyPr rtlCol="0" anchor="ctr"/>
      <a:lstStyle>
        <a:defPPr algn="ctr">
          <a:defRPr kumimoji="1" sz="1200" dirty="0"/>
        </a:defPPr>
      </a:lstStyle>
      <a:style>
        <a:lnRef idx="2">
          <a:schemeClr val="accent4"/>
        </a:lnRef>
        <a:fillRef idx="1">
          <a:schemeClr val="lt1"/>
        </a:fillRef>
        <a:effectRef idx="0">
          <a:schemeClr val="accent4"/>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114A2EC2B59E7047ACBF3DE4A3972560" ma:contentTypeVersion="2" ma:contentTypeDescription="新しいドキュメントを作成します。" ma:contentTypeScope="" ma:versionID="70048669679a082747f65ee2525ea5c2">
  <xsd:schema xmlns:xsd="http://www.w3.org/2001/XMLSchema" xmlns:xs="http://www.w3.org/2001/XMLSchema" xmlns:p="http://schemas.microsoft.com/office/2006/metadata/properties" xmlns:ns1="http://schemas.microsoft.com/sharepoint/v3" xmlns:ns2="aee26f90-9a29-47cb-a690-a3786b953343" targetNamespace="http://schemas.microsoft.com/office/2006/metadata/properties" ma:root="true" ma:fieldsID="f0497a703a9c8ca9af3cfa2ac5f3a636" ns1:_="" ns2:_="">
    <xsd:import namespace="http://schemas.microsoft.com/sharepoint/v3"/>
    <xsd:import namespace="aee26f90-9a29-47cb-a690-a3786b953343"/>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e26f90-9a29-47cb-a690-a3786b953343"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EBB43A-1459-4448-AECA-B4D274F6D7F5}">
  <ds:schemaRefs>
    <ds:schemaRef ds:uri="http://schemas.microsoft.com/office/2006/documentManagement/types"/>
    <ds:schemaRef ds:uri="http://purl.org/dc/dcmitype/"/>
    <ds:schemaRef ds:uri="http://purl.org/dc/terms/"/>
    <ds:schemaRef ds:uri="aee26f90-9a29-47cb-a690-a3786b953343"/>
    <ds:schemaRef ds:uri="http://schemas.microsoft.com/sharepoint/v3"/>
    <ds:schemaRef ds:uri="http://schemas.openxmlformats.org/package/2006/metadata/core-properties"/>
    <ds:schemaRef ds:uri="http://purl.org/dc/elements/1.1/"/>
    <ds:schemaRef ds:uri="http://schemas.microsoft.com/office/2006/metadata/properties"/>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71FA62AB-310A-4ECD-8A97-50A374DE08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ee26f90-9a29-47cb-a690-a3786b953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8D3ACF-BFD8-431E-8129-CCD6DFF47A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TM04033917[[fn=ベルリン]]</Template>
  <TotalTime>2746</TotalTime>
  <Words>3230</Words>
  <PresentationFormat>画面に合わせる (4:3)</PresentationFormat>
  <Paragraphs>250</Paragraphs>
  <Slides>12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メイリオ</vt:lpstr>
      <vt:lpstr>游ゴシック</vt:lpstr>
      <vt:lpstr>Arial</vt:lpstr>
      <vt:lpstr>Calibri</vt:lpstr>
      <vt:lpstr>Calibri Light</vt:lpstr>
      <vt:lpstr>Century</vt:lpstr>
      <vt:lpstr>Office テーマ</vt:lpstr>
      <vt:lpstr>介護ハンドブック</vt:lpstr>
      <vt:lpstr>PowerPoint プレゼンテーション</vt:lpstr>
      <vt:lpstr>  介護のための休暇制度について</vt:lpstr>
      <vt:lpstr> 　　介護休暇</vt:lpstr>
      <vt:lpstr> 　　介護時間</vt:lpstr>
      <vt:lpstr>　　短期介護休暇（特別休暇）</vt:lpstr>
      <vt:lpstr>　　早出遅出勤務</vt:lpstr>
      <vt:lpstr>PowerPoint プレゼンテーション</vt:lpstr>
      <vt:lpstr>  介護にかかる制度の利用例</vt:lpstr>
      <vt:lpstr> 　　各種お問い合わせ先</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2025-03-10T09:14:08Z</cp:lastPrinted>
  <dcterms:created xsi:type="dcterms:W3CDTF">2024-01-04T06:52:24Z</dcterms:created>
  <dcterms:modified xsi:type="dcterms:W3CDTF">2025-10-15T12:51:59Z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0x010100114A2EC2B59E7047ACBF3DE4A3972560</vt:lpwstr>
  </property>
</Properties>
</file>