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0" r:id="rId1"/>
    <p:sldMasterId id="2147484093" r:id="rId2"/>
    <p:sldMasterId id="2147484106" r:id="rId3"/>
    <p:sldMasterId id="2147484119" r:id="rId4"/>
    <p:sldMasterId id="2147484132" r:id="rId5"/>
    <p:sldMasterId id="2147484145" r:id="rId6"/>
    <p:sldMasterId id="2147484158" r:id="rId7"/>
    <p:sldMasterId id="2147484171" r:id="rId8"/>
    <p:sldMasterId id="2147484196" r:id="rId9"/>
  </p:sldMasterIdLst>
  <p:notesMasterIdLst>
    <p:notesMasterId r:id="rId11"/>
  </p:notesMasterIdLst>
  <p:handoutMasterIdLst>
    <p:handoutMasterId r:id="rId12"/>
  </p:handoutMasterIdLst>
  <p:sldIdLst>
    <p:sldId id="831" r:id="rId10"/>
  </p:sldIdLst>
  <p:sldSz cx="9906000" cy="6858000" type="A4"/>
  <p:notesSz cx="6807200" cy="9939338"/>
  <p:defaultTextStyle>
    <a:defPPr>
      <a:defRPr lang="ja-JP"/>
    </a:defPPr>
    <a:lvl1pPr marL="0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3CFF6"/>
    <a:srgbClr val="66CCFF"/>
    <a:srgbClr val="FFCC00"/>
    <a:srgbClr val="CCFFFF"/>
    <a:srgbClr val="FFFF99"/>
    <a:srgbClr val="FFCCFF"/>
    <a:srgbClr val="CCECFF"/>
    <a:srgbClr val="FF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72263" autoAdjust="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35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3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7"/>
            <a:ext cx="5445125" cy="4471988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6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300"/>
            </a:lvl1pPr>
          </a:lstStyle>
          <a:p>
            <a:fld id="{FB963B90-E6ED-489F-921C-957A96756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5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8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9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88A75-C22A-4D23-B20B-6AC2F4DBE3BA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754D-1EAD-4F23-AA0F-CEC82EE1BBA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13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73BD-CFEE-4417-98B2-9A782A586F1A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7A1A-3434-45F6-807F-C22766AC23CD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8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6DF5-0312-4E02-8CA4-1666C74160EA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63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B5FF-4483-4754-A1FD-C35E674ACE15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78C5-0764-4AE8-B76C-DA4547241F06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0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9556-238B-4909-AFCA-FE7BCFDEE01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04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657C-1EC0-4B29-BB52-34C1A5CB071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87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6043-2C2D-4AB9-BE94-D706FBEE2D6D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9777D-010B-436B-8F5A-1849A98EBDB1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2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909D7-4E2D-41BC-865F-88501DEE7C9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1CB92-9143-41C6-8746-5B265662B66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DBE1-B88B-46AD-BF2E-7442497EE683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04E5-5023-412B-B23F-9660BCD2018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DC9D-7178-43CE-BEBF-67082ADBD53E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BAE14-E2A8-43CE-8E81-A72EEFE416A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8D00E-3F5D-4597-A166-EB139673AE7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3F98-86D0-4954-98F7-2C15527F22FF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D8D74-CCF7-4FAF-B664-FE33EAB7166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FE17-FD0D-43AF-A1A5-DE2BC1FD73C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E3D2A-8C38-42E0-A590-96BC6BC9C30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1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2AED2-AE37-46F0-A096-8FD2E3162993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A767-2049-44C6-A33A-DDAC775BAD8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4070-CE10-424A-B4FB-8328A4F5B82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3DE6-3C9D-4F71-A364-7EBF4D9D4AF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3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872F-431A-43A0-8CE8-914DCA02CF9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3DCD-6BE8-42A7-B0BE-7E4A63BD70C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B5A80-7170-4377-8C9D-87F2ED3A6AD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23B6-9A5C-438F-8642-8A062ECC11E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8794-31D6-40B1-9EF4-08AB61043BA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0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6333-8A42-41E6-9DE7-951BB060846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3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D5E0F-A44F-41C1-AC12-0E027265C31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7277-ED69-4D21-B4B5-9EEEBCF768D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64BC-1C74-4BD3-953D-0ACD99CBD7CE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17D7-AF53-4C3B-A11E-4A92B5DE8471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0371-2DD1-4B6D-8928-3FBF156B5B8F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F095-8FC4-4061-B200-9C310CFB70F1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5B32-C4B4-47CA-B880-85EB308BFA1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9D52-98D8-42C5-AC64-2F9C8E0BF586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03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C8495-052F-41A6-87FA-BEB62DA19E3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1CC1-1DC6-47D2-A87C-2C532A614AA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BE464-7A82-4138-BE07-6F6AB92FCDD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C6813-D747-43FC-AD24-29D15ED3555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9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80AE-436F-406B-96CC-E459E4EEE25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5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6514-E29B-43F6-95AA-8C3DFD254CD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C338-F58D-43EE-B565-C2A8A7FD776E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3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32258-4252-4B50-AD9B-B3B01F7E32E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0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EEA7-0CF6-4FB5-A9A4-881A7836197D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1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F4C6-B444-4066-AAF6-022973801DB1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2C8C1-CF47-4A99-853A-FF903DC6A5E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047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55B5B-6F8F-4F5A-99C7-1E3731EEBF3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4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C643-030B-4420-895C-1783617CCD4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05C71-3AE0-4CD4-B9CE-787555BF57E1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7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D80F-A004-4718-BD4A-8D11822D383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8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A3597-A771-4A12-9658-914618C8A49A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2C315-BEAB-4870-98B9-400143AD273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07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12C38-36E3-4B83-A277-784ABE5BEB53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84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042D-EAAF-4802-B66E-9E5A5F163FF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2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46BD-31B0-4D87-9460-279AF442174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1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E680D-C803-4041-9F13-8F841139E88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0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2F46-09B1-41FE-BCA9-6D5086C14DF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46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0A5B-9F90-4ADD-8CA2-79DC9F7A10A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9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4202-83B9-44E6-B153-0CC5262A0D76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DC0E-77E0-4BDC-9E02-65591A4ECB3A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99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9231-23F0-49E9-AC79-E5A1935B231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88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A8B8-F2D7-497B-8E25-4398A8D8873D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6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324-FD50-4040-9D76-B93AB4FCC85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34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4C00-8FB6-4A28-BE11-EE26F11BB0B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7B66-6AD2-45D1-A735-D2BE55FE0E7E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2895C-E2E1-4781-9B09-51FD4402350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2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ACEDB-9708-4BFE-AEF5-05E7879D216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EBBD-4B20-4484-9030-0A288FE83A7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50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288A5-9174-4679-8B95-61429840DEAF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22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A0419-3721-437B-A321-0D15D28749E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F8609-1639-43BE-A852-FC4BDE94808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4989-A8CC-466E-A7CE-6CC1766C1F0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55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462C-0C0B-4797-AD25-394F0724A04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08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A0D5-95CE-4DFC-B648-5159D12C46F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52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2F36-2B82-4B76-A77B-ABEDACA9F33E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9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F268-1C81-4B19-B0DB-B625481EA8E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7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B7AC0-5596-4F4E-A5CB-3D6566E9FF1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0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1110-6E09-4CDC-A85E-515ABD17226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49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3522-318B-4624-B7D7-1C3DB5D038E6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3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405ED-D135-4863-A2FD-59E73B2D49E5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93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C6BA-3D84-4BA8-A1E9-F2C113B9194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9203-A52E-4690-9EB0-6CB45CA587DF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870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57F4-6D88-4DA8-99FF-425C0CEBA1ED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2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9BCB-D184-4454-A7AD-DCE57F3881A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2423-07D8-40E4-A3F8-A9398BD211F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B7A1-3FB4-4188-9BCB-23EC895669C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4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54A0B-75E3-4542-8C6B-B14AF70E673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36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A8519-E060-4DCA-A336-76423EC171A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6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E546A-7752-4074-8CE1-2FBEACD020C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93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D8592-1A73-4A6F-8012-1ADED7CCFAF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10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BF13-9DE2-4712-B56E-A0A8FD60BE5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87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D1CA4-A3ED-469C-B5B6-7858FEF9516D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EE0B-B0B9-46B1-80FE-32050E0794F6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6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84453-20A8-4061-BC9A-D09FF0DD3C2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031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B9938-8EBA-46AF-B9C1-45AFDC279331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79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AC6-CF6F-4429-A24A-3986D7642C4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65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BEE96-BDF3-4846-BC5F-18F785A0E537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01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F61ED-4BCD-4C29-B4F1-F2A1645945A5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96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EFD02-56F7-4D51-919E-FE3CB3A34FDB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97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B5F-A1DD-4CA0-B764-AFDABE22674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00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99DE8-1807-4289-99F2-30E3F792A32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E2D8-8DAF-46C9-B74C-276DDF232C68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2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BACB-A9F7-411C-9128-DF9885F9BCB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2FBCC-22C6-4E30-8E4D-C5015260A0F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FB8EB5-D297-4DCC-83AA-75ACD8D4BFE2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501AF-1F96-4241-B8BB-56D450A7A849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16996B-E392-4F1C-9E46-C5CD8177534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09C998-D50E-420A-84C1-870F78AAC89C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9FB0E-6F13-4027-ADE5-CEAD63F6EB6E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1491C6-B6D3-495A-802B-E4060FC9B670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7C2E4-A182-4F82-91B4-50E2952D4E44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67D27B-7EAE-4C7A-AEAC-5F042C34B993}" type="datetime1">
              <a:rPr lang="ja-JP" altLang="en-US" smtClean="0">
                <a:solidFill>
                  <a:srgbClr val="000000"/>
                </a:solidFill>
              </a:rPr>
              <a:t>2020/12/24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hyperlink" Target="http://www.dri.ne.jp/" TargetMode="External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コンテンツ プレースホルダー 2"/>
          <p:cNvSpPr txBox="1">
            <a:spLocks/>
          </p:cNvSpPr>
          <p:nvPr/>
        </p:nvSpPr>
        <p:spPr bwMode="auto">
          <a:xfrm>
            <a:off x="56456" y="2852936"/>
            <a:ext cx="6795281" cy="284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■大規模災害時には、食料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供給の減少が予想されるほか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、食料品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の需要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914400">
              <a:buNone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一時的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に集中し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、品薄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状態や売り切れ状態になる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おそれがある。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■避難所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までの道路網の寸断等により、自宅で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の避難に備える必要がある。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＜備蓄量の目安＞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914400">
              <a:buNone/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・食料品等：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最低でも３日分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、できれば１週間分程度</a:t>
            </a:r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64000" defTabSz="91440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水の目安は、１人当たり１日３リットル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64000" defTabSz="91440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米や缶詰、鍋等のほか、熱源として、カセットコンロ、ボンベも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64000" defTabSz="914400">
              <a:buFont typeface="Wingdings" panose="05000000000000000000" pitchFamily="2" charset="2"/>
              <a:buChar char="ü"/>
            </a:pPr>
            <a:r>
              <a:rPr lang="ja-JP" altLang="en-US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普段使い</a:t>
            </a:r>
            <a:r>
              <a:rPr lang="ja-JP" altLang="en-US" sz="14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の食料品</a:t>
            </a:r>
            <a:r>
              <a:rPr lang="ja-JP" altLang="en-US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を少し多めに「</a:t>
            </a:r>
            <a:r>
              <a:rPr lang="ja-JP" altLang="en-US" sz="14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買い置き」</a:t>
            </a:r>
            <a:r>
              <a:rPr lang="ja-JP" altLang="en-US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し、消費した分は新しく買い足す　</a:t>
            </a:r>
            <a:r>
              <a:rPr lang="en-US" altLang="ja-JP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家庭内循環備蓄方式</a:t>
            </a:r>
            <a:r>
              <a:rPr lang="ja-JP" altLang="en-US" sz="14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ローリングストック方式</a:t>
            </a:r>
            <a:r>
              <a:rPr lang="ja-JP" altLang="en-US" sz="14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400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 defTabSz="914400"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＜出典：農林水産省　「緊急時に備えた家庭用食料品備蓄ガイド」より作成＞</a:t>
            </a:r>
            <a:endParaRPr lang="ja-JP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28464" y="5614243"/>
            <a:ext cx="8136904" cy="11271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非常時の持ち出し品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➢飲料水、携帯食、懐中電灯、モバイルバッテリー、マスク、体温計など</a:t>
            </a:r>
            <a:endParaRPr lang="en-US" altLang="ja-JP" sz="18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➢これだけは持っていたい、という最低限の備え</a:t>
            </a:r>
            <a:endParaRPr lang="en-US" altLang="ja-JP" sz="18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589786" y="5374422"/>
            <a:ext cx="1971726" cy="1366946"/>
            <a:chOff x="3081104" y="1425576"/>
            <a:chExt cx="6253581" cy="3856714"/>
          </a:xfrm>
        </p:grpSpPr>
        <p:pic>
          <p:nvPicPr>
            <p:cNvPr id="52240" name="図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32260">
              <a:off x="3081104" y="2367941"/>
              <a:ext cx="3234047" cy="2914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28" name="図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5912" y="3400746"/>
              <a:ext cx="2068812" cy="1653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1" name="図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1878" y="3657358"/>
              <a:ext cx="1112000" cy="1396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2" name="図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2206" y="3114588"/>
              <a:ext cx="1511347" cy="124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3" name="図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418" y="1580770"/>
              <a:ext cx="1533679" cy="1552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239" name="グループ化 50"/>
            <p:cNvGrpSpPr>
              <a:grpSpLocks noChangeAspect="1"/>
            </p:cNvGrpSpPr>
            <p:nvPr/>
          </p:nvGrpSpPr>
          <p:grpSpPr bwMode="auto">
            <a:xfrm>
              <a:off x="5746835" y="1425576"/>
              <a:ext cx="2441991" cy="2251768"/>
              <a:chOff x="4073646" y="690950"/>
              <a:chExt cx="2011342" cy="2011344"/>
            </a:xfrm>
          </p:grpSpPr>
          <p:pic>
            <p:nvPicPr>
              <p:cNvPr id="52246" name="図 4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3646" y="690950"/>
                <a:ext cx="2011342" cy="2011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47" name="図 4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5507" y="1504337"/>
                <a:ext cx="487618" cy="4876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2243" name="図 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0700" y="2144839"/>
              <a:ext cx="1761152" cy="1194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4" name="図 1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9829" y="1552071"/>
              <a:ext cx="1845247" cy="1192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29" name="図 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4761" y="3144781"/>
              <a:ext cx="1019924" cy="139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0" name="図 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0011" y="2988547"/>
              <a:ext cx="1530306" cy="143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角丸四角形 46"/>
          <p:cNvSpPr/>
          <p:nvPr/>
        </p:nvSpPr>
        <p:spPr>
          <a:xfrm>
            <a:off x="56456" y="647700"/>
            <a:ext cx="6826476" cy="116218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  <a:lumMod val="97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家庭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での備蓄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➢最低３日分！　できれば１週間分の備蓄を！</a:t>
            </a:r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>
            <a:spLocks noChangeArrowheads="1"/>
          </p:cNvSpPr>
          <p:nvPr/>
        </p:nvSpPr>
        <p:spPr bwMode="auto">
          <a:xfrm>
            <a:off x="-8181" y="61240"/>
            <a:ext cx="66194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 b="1" cap="all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家庭</a:t>
            </a:r>
            <a:r>
              <a:rPr lang="ja-JP" altLang="en-US" sz="2800" b="1" cap="all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での備蓄・非常時の持ち出し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036" y="1196752"/>
            <a:ext cx="1813452" cy="257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コンテンツ プレースホルダー 2"/>
          <p:cNvSpPr txBox="1">
            <a:spLocks/>
          </p:cNvSpPr>
          <p:nvPr/>
        </p:nvSpPr>
        <p:spPr bwMode="auto">
          <a:xfrm>
            <a:off x="6991662" y="3789040"/>
            <a:ext cx="2864222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減災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グッズチェックリストは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、阪神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・淡路大震災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記念人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と防災未来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センターホームページ</a:t>
            </a:r>
            <a:r>
              <a:rPr lang="en-US" altLang="ja-JP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15"/>
              </a:rPr>
              <a:t>http://www.dri.ne.jp/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ダウンロードできます</a:t>
            </a:r>
            <a:endParaRPr lang="ja-JP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991662" y="764704"/>
            <a:ext cx="2894604" cy="4608512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89730" y="829591"/>
            <a:ext cx="2587806" cy="353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チェックリストも活用！</a:t>
            </a:r>
            <a:endParaRPr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56456" y="1961457"/>
            <a:ext cx="6875669" cy="819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>
              <a:buNone/>
            </a:pPr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熊本地震では、家庭における水や食料の備蓄が十分ではなく、前震直後は県や市町村の備蓄で対応したが、本震後は</a:t>
            </a:r>
            <a:r>
              <a:rPr lang="en-US" altLang="ja-JP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6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万人を超える避難者が一斉に発生し、物資が不足。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【H28.12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熊本県による検証報告より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7" name="Picture 2" descr="D:\MatsumotoHi\Desktop\081.gi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836" y="692696"/>
            <a:ext cx="1269240" cy="1140428"/>
          </a:xfrm>
          <a:prstGeom prst="rect">
            <a:avLst/>
          </a:prstGeom>
          <a:solidFill>
            <a:schemeClr val="accent1">
              <a:alpha val="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293579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10"/>
    </mc:Choice>
    <mc:Fallback xmlns="">
      <p:transition spd="slow" advTm="3821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チヨダ関西工事店会（防災講演スライド）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チヨダ関西工事店会（防災講演スライド）</Template>
  <TotalTime>0</TotalTime>
  <Words>295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Wingdings</vt:lpstr>
      <vt:lpstr>チヨダ関西工事店会（防災講演スライド）</vt:lpstr>
      <vt:lpstr>1_７</vt:lpstr>
      <vt:lpstr>2_７</vt:lpstr>
      <vt:lpstr>3_７</vt:lpstr>
      <vt:lpstr>4_７</vt:lpstr>
      <vt:lpstr>5_７</vt:lpstr>
      <vt:lpstr>6_７</vt:lpstr>
      <vt:lpstr>7_７</vt:lpstr>
      <vt:lpstr>７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2020-12-23T04:11:23Z</dcterms:created>
  <dcterms:modified xsi:type="dcterms:W3CDTF">2020-12-24T04:14:09Z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