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4562AB-174C-4311-B1B4-04F361664819}" v="8" dt="2026-02-25T12:26:23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99" autoAdjust="0"/>
    <p:restoredTop sz="94660"/>
  </p:normalViewPr>
  <p:slideViewPr>
    <p:cSldViewPr snapToGrid="0">
      <p:cViewPr varScale="1">
        <p:scale>
          <a:sx n="58" d="100"/>
          <a:sy n="58" d="100"/>
        </p:scale>
        <p:origin x="2731" y="96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グラフィカル ユーザー インターフェイス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34E2CC5-6929-02F6-9309-A9949FD45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" y="-738"/>
            <a:ext cx="7557864" cy="931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4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38130-63D9-4FC0-B9E4-8B61A2DE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BA42EF2-3955-BB2F-3EDC-62F565FC4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86E944-3EFB-E656-CA4D-77A2C1AFD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D3ADD0-9824-656B-FCC5-589967857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D05498-D7F4-3F76-80E6-DE0ACED83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77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534437C-7276-9338-93FA-389ABD90C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7620" y="569325"/>
            <a:ext cx="1629370" cy="90621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B7939E-15C4-DB48-E732-2983816E3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510" y="569325"/>
            <a:ext cx="4793655" cy="90621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E02FDD-7DB7-5E81-E39F-ABD8A6882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525F3E-A349-5869-755F-1F8DCD5C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1B6C1C-70CE-AAF2-1333-734CE175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557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ABE108D-76B7-72D0-6629-53D900A6F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" y="-162231"/>
            <a:ext cx="7556342" cy="1022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8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E22C9B-AF50-98B3-EEB9-84820F6BF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75" y="2665927"/>
            <a:ext cx="6517481" cy="4448157"/>
          </a:xfrm>
        </p:spPr>
        <p:txBody>
          <a:bodyPr anchor="b"/>
          <a:lstStyle>
            <a:lvl1pPr>
              <a:defRPr sz="935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D15E99-C99E-E29F-7A04-E216B6684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575" y="7156165"/>
            <a:ext cx="6517481" cy="2339180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1pPr>
            <a:lvl2pPr marL="712912" indent="0">
              <a:buNone/>
              <a:defRPr sz="3119">
                <a:solidFill>
                  <a:schemeClr val="tx1">
                    <a:tint val="82000"/>
                  </a:schemeClr>
                </a:solidFill>
              </a:defRPr>
            </a:lvl2pPr>
            <a:lvl3pPr marL="1425824" indent="0">
              <a:buNone/>
              <a:defRPr sz="2807">
                <a:solidFill>
                  <a:schemeClr val="tx1">
                    <a:tint val="82000"/>
                  </a:schemeClr>
                </a:solidFill>
              </a:defRPr>
            </a:lvl3pPr>
            <a:lvl4pPr marL="2138736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4pPr>
            <a:lvl5pPr marL="2851648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5pPr>
            <a:lvl6pPr marL="3564560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6pPr>
            <a:lvl7pPr marL="4277472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7pPr>
            <a:lvl8pPr marL="4990384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8pPr>
            <a:lvl9pPr marL="5703296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0B3805-53A7-6A64-1497-37F387BF3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15F32D-05B5-11C5-2839-4AED0C91D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E40224-BD89-905F-92D5-1117433C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57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610C9F-DD0A-43DC-1497-203F3B744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143718-A5E7-64E6-5BD6-0ACBF8E62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510" y="2846623"/>
            <a:ext cx="3211513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1C4BBF3-D0FB-3D28-CD58-3BA6BFE96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5479" y="2846623"/>
            <a:ext cx="3211513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B32614-1326-68BD-B88F-FCEB8C251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3D4BE1-FED6-AC41-F0C7-484041F9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9D5AFC-DED0-C867-DCF4-4E8F25CB0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41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D8658D-65D8-99D3-433A-EFF265AC7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5" y="569327"/>
            <a:ext cx="6517481" cy="2066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B514A6-561E-4F68-9471-CBE8FBE8C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495" y="2621369"/>
            <a:ext cx="3196753" cy="128469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17680A-C840-2684-8B91-E34511BAC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495" y="3906061"/>
            <a:ext cx="3196753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CB1BEF0-CF1A-0351-244C-FA639DDA3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5479" y="2621369"/>
            <a:ext cx="3212497" cy="128469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9449C43-4B09-AD31-77A6-9BE75083B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5479" y="3906061"/>
            <a:ext cx="3212497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1241081-44B3-F48E-6212-06AC39B8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20B66B4-E699-A203-F0AB-C1DCB6470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D0452C6-FFB2-7848-3DFC-89C207B0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6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DBFDB0-FEF1-581E-97E6-F4BF1BB0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3A2D1D-C26F-BA40-E17F-8D75C0176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49489D-8C7B-78A8-6D70-02AFF203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479094-CA2A-7A11-750C-EAAC4967A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51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8F466AE-1692-4323-91DB-6691C42C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C2F585B-C2D2-8044-3DC1-DBF3E0D8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24953D-1475-CE2E-26EF-476C7082A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599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C768C2-4393-83BF-9D58-93224DAA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8D57AF-5234-DD47-7A34-C4F8A6487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497" y="1539654"/>
            <a:ext cx="3825478" cy="7599245"/>
          </a:xfrm>
        </p:spPr>
        <p:txBody>
          <a:bodyPr/>
          <a:lstStyle>
            <a:lvl1pPr>
              <a:defRPr sz="4990"/>
            </a:lvl1pPr>
            <a:lvl2pPr>
              <a:defRPr sz="4366"/>
            </a:lvl2pPr>
            <a:lvl3pPr>
              <a:defRPr sz="3742"/>
            </a:lvl3pPr>
            <a:lvl4pPr>
              <a:defRPr sz="3119"/>
            </a:lvl4pPr>
            <a:lvl5pPr>
              <a:defRPr sz="3119"/>
            </a:lvl5pPr>
            <a:lvl6pPr>
              <a:defRPr sz="3119"/>
            </a:lvl6pPr>
            <a:lvl7pPr>
              <a:defRPr sz="3119"/>
            </a:lvl7pPr>
            <a:lvl8pPr>
              <a:defRPr sz="3119"/>
            </a:lvl8pPr>
            <a:lvl9pPr>
              <a:defRPr sz="311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0CFAA61-1C11-D9E9-0814-7F57EB4F5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2495"/>
            </a:lvl1pPr>
            <a:lvl2pPr marL="712912" indent="0">
              <a:buNone/>
              <a:defRPr sz="2183"/>
            </a:lvl2pPr>
            <a:lvl3pPr marL="1425824" indent="0">
              <a:buNone/>
              <a:defRPr sz="1871"/>
            </a:lvl3pPr>
            <a:lvl4pPr marL="2138736" indent="0">
              <a:buNone/>
              <a:defRPr sz="1559"/>
            </a:lvl4pPr>
            <a:lvl5pPr marL="2851648" indent="0">
              <a:buNone/>
              <a:defRPr sz="1559"/>
            </a:lvl5pPr>
            <a:lvl6pPr marL="3564560" indent="0">
              <a:buNone/>
              <a:defRPr sz="1559"/>
            </a:lvl6pPr>
            <a:lvl7pPr marL="4277472" indent="0">
              <a:buNone/>
              <a:defRPr sz="1559"/>
            </a:lvl7pPr>
            <a:lvl8pPr marL="4990384" indent="0">
              <a:buNone/>
              <a:defRPr sz="1559"/>
            </a:lvl8pPr>
            <a:lvl9pPr marL="5703296" indent="0">
              <a:buNone/>
              <a:defRPr sz="155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C346FE-FBC7-80C0-E024-D90AF96B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D7FFD5-25CE-4A50-E6DE-5400F3A7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F989C6-01DB-CBF0-69D5-C0CDB81C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22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3E7F2A-2EC2-9F93-3480-1272F60D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D8C066-15D0-80B3-35E9-55F8CB1561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2497" y="1539654"/>
            <a:ext cx="3825478" cy="7599245"/>
          </a:xfrm>
        </p:spPr>
        <p:txBody>
          <a:bodyPr/>
          <a:lstStyle>
            <a:lvl1pPr marL="0" indent="0">
              <a:buNone/>
              <a:defRPr sz="4990"/>
            </a:lvl1pPr>
            <a:lvl2pPr marL="712912" indent="0">
              <a:buNone/>
              <a:defRPr sz="4366"/>
            </a:lvl2pPr>
            <a:lvl3pPr marL="1425824" indent="0">
              <a:buNone/>
              <a:defRPr sz="3742"/>
            </a:lvl3pPr>
            <a:lvl4pPr marL="2138736" indent="0">
              <a:buNone/>
              <a:defRPr sz="3119"/>
            </a:lvl4pPr>
            <a:lvl5pPr marL="2851648" indent="0">
              <a:buNone/>
              <a:defRPr sz="3119"/>
            </a:lvl5pPr>
            <a:lvl6pPr marL="3564560" indent="0">
              <a:buNone/>
              <a:defRPr sz="3119"/>
            </a:lvl6pPr>
            <a:lvl7pPr marL="4277472" indent="0">
              <a:buNone/>
              <a:defRPr sz="3119"/>
            </a:lvl7pPr>
            <a:lvl8pPr marL="4990384" indent="0">
              <a:buNone/>
              <a:defRPr sz="3119"/>
            </a:lvl8pPr>
            <a:lvl9pPr marL="5703296" indent="0">
              <a:buNone/>
              <a:defRPr sz="311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E50803-ECA0-557C-B427-276CF2B35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2495"/>
            </a:lvl1pPr>
            <a:lvl2pPr marL="712912" indent="0">
              <a:buNone/>
              <a:defRPr sz="2183"/>
            </a:lvl2pPr>
            <a:lvl3pPr marL="1425824" indent="0">
              <a:buNone/>
              <a:defRPr sz="1871"/>
            </a:lvl3pPr>
            <a:lvl4pPr marL="2138736" indent="0">
              <a:buNone/>
              <a:defRPr sz="1559"/>
            </a:lvl4pPr>
            <a:lvl5pPr marL="2851648" indent="0">
              <a:buNone/>
              <a:defRPr sz="1559"/>
            </a:lvl5pPr>
            <a:lvl6pPr marL="3564560" indent="0">
              <a:buNone/>
              <a:defRPr sz="1559"/>
            </a:lvl6pPr>
            <a:lvl7pPr marL="4277472" indent="0">
              <a:buNone/>
              <a:defRPr sz="1559"/>
            </a:lvl7pPr>
            <a:lvl8pPr marL="4990384" indent="0">
              <a:buNone/>
              <a:defRPr sz="1559"/>
            </a:lvl8pPr>
            <a:lvl9pPr marL="5703296" indent="0">
              <a:buNone/>
              <a:defRPr sz="155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7F268DD-CC9B-2A0C-A64C-723F84186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F3930C-79A4-1585-4FEF-2ECEC4E1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575366-DBFD-DB48-8F34-802B4F1C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06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D365B28-0978-F35B-2296-73359DC39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11" y="569327"/>
            <a:ext cx="6517481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660F66-4E7D-DC6F-D352-18C7B1819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511" y="2846623"/>
            <a:ext cx="6517481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CCC231-0E5A-E440-55DE-5F17FAFB8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510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1EC923-6383-44A5-85FD-EEF99BE41A7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AA1D8D-BF65-C31C-6B8F-33B5D2935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092" y="9911200"/>
            <a:ext cx="255031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47CDD6-F21F-CE90-F1F7-D589D564D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6779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5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425824" rtl="0" eaLnBrk="1" latinLnBrk="0" hangingPunct="1">
        <a:lnSpc>
          <a:spcPct val="90000"/>
        </a:lnSpc>
        <a:spcBef>
          <a:spcPct val="0"/>
        </a:spcBef>
        <a:buNone/>
        <a:defRPr kumimoji="1" sz="68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56" indent="-356456" algn="l" defTabSz="1425824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6" kern="1200">
          <a:solidFill>
            <a:schemeClr val="tx1"/>
          </a:solidFill>
          <a:latin typeface="+mn-lt"/>
          <a:ea typeface="+mn-ea"/>
          <a:cs typeface="+mn-cs"/>
        </a:defRPr>
      </a:lvl1pPr>
      <a:lvl2pPr marL="1069368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2280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119" kern="1200">
          <a:solidFill>
            <a:schemeClr val="tx1"/>
          </a:solidFill>
          <a:latin typeface="+mn-lt"/>
          <a:ea typeface="+mn-ea"/>
          <a:cs typeface="+mn-cs"/>
        </a:defRPr>
      </a:lvl3pPr>
      <a:lvl4pPr marL="2495192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3208104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921016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633928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5346840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6059752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912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824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736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648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560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472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384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3296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">
            <a:extLst>
              <a:ext uri="{FF2B5EF4-FFF2-40B4-BE49-F238E27FC236}">
                <a16:creationId xmlns:a16="http://schemas.microsoft.com/office/drawing/2014/main" id="{8E412A8C-32AE-559C-3351-D1BC5990F7BD}"/>
              </a:ext>
            </a:extLst>
          </p:cNvPr>
          <p:cNvSpPr/>
          <p:nvPr/>
        </p:nvSpPr>
        <p:spPr>
          <a:xfrm>
            <a:off x="-14613" y="10227851"/>
            <a:ext cx="7575255" cy="465550"/>
          </a:xfrm>
          <a:custGeom>
            <a:avLst/>
            <a:gdLst/>
            <a:ahLst/>
            <a:cxnLst/>
            <a:rect l="l" t="t" r="r" b="b"/>
            <a:pathLst>
              <a:path w="2873032" h="250292">
                <a:moveTo>
                  <a:pt x="0" y="0"/>
                </a:moveTo>
                <a:lnTo>
                  <a:pt x="2873032" y="0"/>
                </a:lnTo>
                <a:lnTo>
                  <a:pt x="2873032" y="250292"/>
                </a:lnTo>
                <a:lnTo>
                  <a:pt x="0" y="250292"/>
                </a:lnTo>
                <a:close/>
              </a:path>
            </a:pathLst>
          </a:custGeom>
          <a:solidFill>
            <a:srgbClr val="74BBE1"/>
          </a:solidFill>
        </p:spPr>
        <p:txBody>
          <a:bodyPr/>
          <a:lstStyle/>
          <a:p>
            <a:endParaRPr lang="ja-JP" altLang="en-US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C4C7BC50-0A0E-78B1-75AE-A554472835D8}"/>
              </a:ext>
            </a:extLst>
          </p:cNvPr>
          <p:cNvSpPr/>
          <p:nvPr/>
        </p:nvSpPr>
        <p:spPr>
          <a:xfrm>
            <a:off x="-14612" y="5916090"/>
            <a:ext cx="874782" cy="930390"/>
          </a:xfrm>
          <a:custGeom>
            <a:avLst/>
            <a:gdLst/>
            <a:ahLst/>
            <a:cxnLst/>
            <a:rect l="l" t="t" r="r" b="b"/>
            <a:pathLst>
              <a:path w="1056198" h="1044676">
                <a:moveTo>
                  <a:pt x="0" y="0"/>
                </a:moveTo>
                <a:lnTo>
                  <a:pt x="1056199" y="0"/>
                </a:lnTo>
                <a:lnTo>
                  <a:pt x="1056199" y="1044676"/>
                </a:lnTo>
                <a:lnTo>
                  <a:pt x="0" y="1044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dirty="0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B8109F3F-4573-F18C-40C6-D30BEA5E6281}"/>
              </a:ext>
            </a:extLst>
          </p:cNvPr>
          <p:cNvSpPr/>
          <p:nvPr/>
        </p:nvSpPr>
        <p:spPr>
          <a:xfrm rot="-5400000">
            <a:off x="6453035" y="226479"/>
            <a:ext cx="985024" cy="1113250"/>
          </a:xfrm>
          <a:custGeom>
            <a:avLst/>
            <a:gdLst/>
            <a:ahLst/>
            <a:cxnLst/>
            <a:rect l="l" t="t" r="r" b="b"/>
            <a:pathLst>
              <a:path w="1243647" h="1230080">
                <a:moveTo>
                  <a:pt x="0" y="0"/>
                </a:moveTo>
                <a:lnTo>
                  <a:pt x="1243648" y="0"/>
                </a:lnTo>
                <a:lnTo>
                  <a:pt x="1243648" y="1230080"/>
                </a:lnTo>
                <a:lnTo>
                  <a:pt x="0" y="1230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1AF6251B-2424-9C60-B4B9-DA8A13D1E789}"/>
              </a:ext>
            </a:extLst>
          </p:cNvPr>
          <p:cNvSpPr/>
          <p:nvPr/>
        </p:nvSpPr>
        <p:spPr>
          <a:xfrm>
            <a:off x="1036974" y="10302528"/>
            <a:ext cx="749240" cy="324589"/>
          </a:xfrm>
          <a:custGeom>
            <a:avLst/>
            <a:gdLst/>
            <a:ahLst/>
            <a:cxnLst/>
            <a:rect l="l" t="t" r="r" b="b"/>
            <a:pathLst>
              <a:path w="749240" h="324589">
                <a:moveTo>
                  <a:pt x="0" y="0"/>
                </a:moveTo>
                <a:lnTo>
                  <a:pt x="749241" y="0"/>
                </a:lnTo>
                <a:lnTo>
                  <a:pt x="749241" y="324589"/>
                </a:lnTo>
                <a:lnTo>
                  <a:pt x="0" y="32458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9667A34A-E3C2-8BC3-A227-C57BD46D57E0}"/>
              </a:ext>
            </a:extLst>
          </p:cNvPr>
          <p:cNvSpPr txBox="1"/>
          <p:nvPr/>
        </p:nvSpPr>
        <p:spPr>
          <a:xfrm>
            <a:off x="1895186" y="10269435"/>
            <a:ext cx="2606129" cy="339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〒105-8431 東京都港区虎ノ門3-6-9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電話：03-6758-3900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FAX：03-3434-9086（耳の不自由な方向け）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F992163C-9ECA-E09E-2A67-8A12640B30CF}"/>
              </a:ext>
            </a:extLst>
          </p:cNvPr>
          <p:cNvSpPr txBox="1"/>
          <p:nvPr/>
        </p:nvSpPr>
        <p:spPr>
          <a:xfrm rot="-11598">
            <a:off x="4094898" y="7645002"/>
            <a:ext cx="3461641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従来の「洪水警報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洪水注意報」は廃止され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、</a:t>
            </a:r>
            <a:endParaRPr lang="en-US" sz="799" b="1" spc="84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スーラ（N仕様） Semi-Bold"/>
              <a:sym typeface="スーラ（N仕様） Semi-Bold"/>
            </a:endParaRP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河川の区分に応じ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た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伝え方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に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変わりま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した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014"/>
              </a:lnSpc>
            </a:pP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699" b="1" spc="7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洪水警報</a:t>
            </a: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014"/>
              </a:lnSpc>
            </a:pP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 　　　　→【</a:t>
            </a:r>
            <a:r>
              <a:rPr lang="en-US" sz="699" b="1" spc="7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洪水予報河川</a:t>
            </a: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※】　　　　　（新）「レベル３氾濫警報」</a:t>
            </a:r>
          </a:p>
          <a:p>
            <a:pPr algn="l">
              <a:lnSpc>
                <a:spcPts val="1014"/>
              </a:lnSpc>
            </a:pP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　　　 →【</a:t>
            </a:r>
            <a:r>
              <a:rPr lang="en-US" sz="699" b="1" spc="7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洪水予報河川以外の河川</a:t>
            </a: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　（新）「レベル３大雨警報」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◎河川の氾濫に関し「レベル５氾濫特別警報」が新設され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ました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</p:txBody>
      </p:sp>
      <p:sp>
        <p:nvSpPr>
          <p:cNvPr id="30" name="TextBox 25">
            <a:extLst>
              <a:ext uri="{FF2B5EF4-FFF2-40B4-BE49-F238E27FC236}">
                <a16:creationId xmlns:a16="http://schemas.microsoft.com/office/drawing/2014/main" id="{195ADE3E-5F96-C34A-7341-3CB47AFB1F45}"/>
              </a:ext>
            </a:extLst>
          </p:cNvPr>
          <p:cNvSpPr txBox="1"/>
          <p:nvPr/>
        </p:nvSpPr>
        <p:spPr>
          <a:xfrm rot="-11598">
            <a:off x="578084" y="9297570"/>
            <a:ext cx="2867723" cy="933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◎危険な場所から避難が必要な状況であるレベル4相当の情報が「危険警報」として発表されます。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土砂災害警戒情報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　　　　　　→（新）「レベル4土砂災害</a:t>
            </a:r>
            <a:r>
              <a:rPr lang="en-US" sz="799" b="1" spc="84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危険警報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60"/>
              </a:lnSpc>
            </a:pPr>
            <a:endParaRPr lang="en-US" sz="799" b="1" spc="84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スーラ（N仕様） Semi-Bold"/>
              <a:sym typeface="スーラ（N仕様） Semi-Bold"/>
            </a:endParaRPr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52350F69-D9DC-4927-1D78-159E07CCD62A}"/>
              </a:ext>
            </a:extLst>
          </p:cNvPr>
          <p:cNvSpPr txBox="1"/>
          <p:nvPr/>
        </p:nvSpPr>
        <p:spPr>
          <a:xfrm rot="-11598">
            <a:off x="589040" y="7636714"/>
            <a:ext cx="2737974" cy="107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発表される警報・注意報の名称にレベルが付記されます。避難行動と直結するレベルがすぐわかり、避難判断の目安が明確になりま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した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大雨警報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　　　　　　　→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（新）「レベル３大雨警報」</a:t>
            </a:r>
          </a:p>
          <a:p>
            <a:pPr algn="l">
              <a:lnSpc>
                <a:spcPts val="1159"/>
              </a:lnSpc>
            </a:pPr>
            <a:r>
              <a:rPr lang="en-US" sz="799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　　　　　　　</a:t>
            </a:r>
          </a:p>
        </p:txBody>
      </p:sp>
      <p:sp>
        <p:nvSpPr>
          <p:cNvPr id="45" name="TextBox 40">
            <a:extLst>
              <a:ext uri="{FF2B5EF4-FFF2-40B4-BE49-F238E27FC236}">
                <a16:creationId xmlns:a16="http://schemas.microsoft.com/office/drawing/2014/main" id="{ED50FF5C-164A-0B1A-F626-A58682D5E8B0}"/>
              </a:ext>
            </a:extLst>
          </p:cNvPr>
          <p:cNvSpPr txBox="1"/>
          <p:nvPr/>
        </p:nvSpPr>
        <p:spPr>
          <a:xfrm rot="-11598">
            <a:off x="4095011" y="9286304"/>
            <a:ext cx="3295060" cy="107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極端な現象は新たに「気象防災速報」として発表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され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ます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顕著な大雨に関する気象情報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　　　　　　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→（新）「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気象防災速報（線状降水帯発生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）」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記録的短時間大雨情報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　　　　　→（新）「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気象防災速報（記録的短時間大雨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）」</a:t>
            </a:r>
          </a:p>
          <a:p>
            <a:pPr algn="l">
              <a:lnSpc>
                <a:spcPts val="1159"/>
              </a:lnSpc>
            </a:pPr>
            <a:endParaRPr lang="en-US" sz="799" b="1" spc="84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スーラ（N仕様） Semi-Bold"/>
              <a:sym typeface="スーラ（N仕様） Semi-Bold"/>
            </a:endParaRPr>
          </a:p>
        </p:txBody>
      </p:sp>
      <p:sp>
        <p:nvSpPr>
          <p:cNvPr id="46" name="AutoShape 41">
            <a:extLst>
              <a:ext uri="{FF2B5EF4-FFF2-40B4-BE49-F238E27FC236}">
                <a16:creationId xmlns:a16="http://schemas.microsoft.com/office/drawing/2014/main" id="{27285E99-BB50-6CFF-E875-9FACD8B2124D}"/>
              </a:ext>
            </a:extLst>
          </p:cNvPr>
          <p:cNvSpPr/>
          <p:nvPr/>
        </p:nvSpPr>
        <p:spPr>
          <a:xfrm>
            <a:off x="1911035" y="8534467"/>
            <a:ext cx="929173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7" name="AutoShape 42">
            <a:extLst>
              <a:ext uri="{FF2B5EF4-FFF2-40B4-BE49-F238E27FC236}">
                <a16:creationId xmlns:a16="http://schemas.microsoft.com/office/drawing/2014/main" id="{786BD70D-A69F-4A8B-D11B-87D2ACA42314}"/>
              </a:ext>
            </a:extLst>
          </p:cNvPr>
          <p:cNvSpPr/>
          <p:nvPr/>
        </p:nvSpPr>
        <p:spPr>
          <a:xfrm>
            <a:off x="1911035" y="10050902"/>
            <a:ext cx="1325316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1" name="AutoShape 46">
            <a:extLst>
              <a:ext uri="{FF2B5EF4-FFF2-40B4-BE49-F238E27FC236}">
                <a16:creationId xmlns:a16="http://schemas.microsoft.com/office/drawing/2014/main" id="{3B582DF3-806C-7E9B-E072-455655EF7E8C}"/>
              </a:ext>
            </a:extLst>
          </p:cNvPr>
          <p:cNvSpPr/>
          <p:nvPr/>
        </p:nvSpPr>
        <p:spPr>
          <a:xfrm>
            <a:off x="5327311" y="9891809"/>
            <a:ext cx="1614159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2" name="AutoShape 47">
            <a:extLst>
              <a:ext uri="{FF2B5EF4-FFF2-40B4-BE49-F238E27FC236}">
                <a16:creationId xmlns:a16="http://schemas.microsoft.com/office/drawing/2014/main" id="{EB55ED40-32DC-A8E2-7C00-7E8AD7B752AB}"/>
              </a:ext>
            </a:extLst>
          </p:cNvPr>
          <p:cNvSpPr/>
          <p:nvPr/>
        </p:nvSpPr>
        <p:spPr>
          <a:xfrm>
            <a:off x="5327311" y="10196609"/>
            <a:ext cx="1710274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3" name="AutoShape 48">
            <a:extLst>
              <a:ext uri="{FF2B5EF4-FFF2-40B4-BE49-F238E27FC236}">
                <a16:creationId xmlns:a16="http://schemas.microsoft.com/office/drawing/2014/main" id="{E8D048D3-1849-5A32-EC17-1D7E87A56070}"/>
              </a:ext>
            </a:extLst>
          </p:cNvPr>
          <p:cNvSpPr/>
          <p:nvPr/>
        </p:nvSpPr>
        <p:spPr>
          <a:xfrm>
            <a:off x="6388920" y="8460172"/>
            <a:ext cx="780193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4" name="AutoShape 49">
            <a:extLst>
              <a:ext uri="{FF2B5EF4-FFF2-40B4-BE49-F238E27FC236}">
                <a16:creationId xmlns:a16="http://schemas.microsoft.com/office/drawing/2014/main" id="{14CAC83B-446C-00B7-5B2F-38B7AC80E780}"/>
              </a:ext>
            </a:extLst>
          </p:cNvPr>
          <p:cNvSpPr/>
          <p:nvPr/>
        </p:nvSpPr>
        <p:spPr>
          <a:xfrm flipV="1">
            <a:off x="6388920" y="8334701"/>
            <a:ext cx="780193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5" name="AutoShape 50">
            <a:extLst>
              <a:ext uri="{FF2B5EF4-FFF2-40B4-BE49-F238E27FC236}">
                <a16:creationId xmlns:a16="http://schemas.microsoft.com/office/drawing/2014/main" id="{A676EC1E-3210-91CC-A103-E5CC1E079982}"/>
              </a:ext>
            </a:extLst>
          </p:cNvPr>
          <p:cNvSpPr/>
          <p:nvPr/>
        </p:nvSpPr>
        <p:spPr>
          <a:xfrm>
            <a:off x="5216898" y="8608762"/>
            <a:ext cx="1127991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6" name="AutoShape 51">
            <a:extLst>
              <a:ext uri="{FF2B5EF4-FFF2-40B4-BE49-F238E27FC236}">
                <a16:creationId xmlns:a16="http://schemas.microsoft.com/office/drawing/2014/main" id="{2C308E3F-47E3-FC30-BB1A-C2589D983762}"/>
              </a:ext>
            </a:extLst>
          </p:cNvPr>
          <p:cNvSpPr/>
          <p:nvPr/>
        </p:nvSpPr>
        <p:spPr>
          <a:xfrm flipH="1">
            <a:off x="4377192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7" name="AutoShape 52">
            <a:extLst>
              <a:ext uri="{FF2B5EF4-FFF2-40B4-BE49-F238E27FC236}">
                <a16:creationId xmlns:a16="http://schemas.microsoft.com/office/drawing/2014/main" id="{C1564D70-AE1E-269D-F79D-964C752B071E}"/>
              </a:ext>
            </a:extLst>
          </p:cNvPr>
          <p:cNvSpPr/>
          <p:nvPr/>
        </p:nvSpPr>
        <p:spPr>
          <a:xfrm flipH="1">
            <a:off x="5110163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8" name="AutoShape 53">
            <a:extLst>
              <a:ext uri="{FF2B5EF4-FFF2-40B4-BE49-F238E27FC236}">
                <a16:creationId xmlns:a16="http://schemas.microsoft.com/office/drawing/2014/main" id="{9846DF17-A39F-B37E-839A-2BFDE7C6CC18}"/>
              </a:ext>
            </a:extLst>
          </p:cNvPr>
          <p:cNvSpPr/>
          <p:nvPr/>
        </p:nvSpPr>
        <p:spPr>
          <a:xfrm flipH="1">
            <a:off x="5843588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9" name="AutoShape 54">
            <a:extLst>
              <a:ext uri="{FF2B5EF4-FFF2-40B4-BE49-F238E27FC236}">
                <a16:creationId xmlns:a16="http://schemas.microsoft.com/office/drawing/2014/main" id="{792969C7-8BAD-D622-FB61-C220BF1106F1}"/>
              </a:ext>
            </a:extLst>
          </p:cNvPr>
          <p:cNvSpPr/>
          <p:nvPr/>
        </p:nvSpPr>
        <p:spPr>
          <a:xfrm flipH="1">
            <a:off x="6650753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267FE57-F856-A852-823F-D71B19EF9A7F}"/>
              </a:ext>
            </a:extLst>
          </p:cNvPr>
          <p:cNvGrpSpPr/>
          <p:nvPr/>
        </p:nvGrpSpPr>
        <p:grpSpPr>
          <a:xfrm>
            <a:off x="89034" y="4084320"/>
            <a:ext cx="2922051" cy="2842019"/>
            <a:chOff x="568516" y="4227953"/>
            <a:chExt cx="2707999" cy="2698386"/>
          </a:xfrm>
        </p:grpSpPr>
        <p:grpSp>
          <p:nvGrpSpPr>
            <p:cNvPr id="18" name="Group 13">
              <a:extLst>
                <a:ext uri="{FF2B5EF4-FFF2-40B4-BE49-F238E27FC236}">
                  <a16:creationId xmlns:a16="http://schemas.microsoft.com/office/drawing/2014/main" id="{66F4A978-0BFA-E737-0EF4-FBE9F7010080}"/>
                </a:ext>
              </a:extLst>
            </p:cNvPr>
            <p:cNvGrpSpPr/>
            <p:nvPr/>
          </p:nvGrpSpPr>
          <p:grpSpPr>
            <a:xfrm rot="27503">
              <a:off x="568516" y="4227953"/>
              <a:ext cx="2698386" cy="2698386"/>
              <a:chOff x="0" y="0"/>
              <a:chExt cx="812800" cy="812800"/>
            </a:xfrm>
          </p:grpSpPr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849C4EB7-0FA5-E089-D458-F0FCC1F8162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F4C0F">
                  <a:alpha val="55686"/>
                </a:srgbClr>
              </a:solid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" name="TextBox 15">
                <a:extLst>
                  <a:ext uri="{FF2B5EF4-FFF2-40B4-BE49-F238E27FC236}">
                    <a16:creationId xmlns:a16="http://schemas.microsoft.com/office/drawing/2014/main" id="{35ECC825-45C3-3B73-E246-9342493FAD1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6741" tIns="56741" rIns="56741" bIns="56741" rtlCol="0" anchor="ctr"/>
              <a:lstStyle/>
              <a:p>
                <a:pPr algn="ctr">
                  <a:lnSpc>
                    <a:spcPts val="1400"/>
                  </a:lnSpc>
                </a:pPr>
                <a:endParaRPr/>
              </a:p>
            </p:txBody>
          </p:sp>
        </p:grpSp>
        <p:grpSp>
          <p:nvGrpSpPr>
            <p:cNvPr id="21" name="Group 16">
              <a:extLst>
                <a:ext uri="{FF2B5EF4-FFF2-40B4-BE49-F238E27FC236}">
                  <a16:creationId xmlns:a16="http://schemas.microsoft.com/office/drawing/2014/main" id="{3C666725-AEF6-B5D5-77D8-F3685CA3D036}"/>
                </a:ext>
              </a:extLst>
            </p:cNvPr>
            <p:cNvGrpSpPr/>
            <p:nvPr/>
          </p:nvGrpSpPr>
          <p:grpSpPr>
            <a:xfrm rot="27503">
              <a:off x="718114" y="4377551"/>
              <a:ext cx="2399189" cy="2399189"/>
              <a:chOff x="0" y="0"/>
              <a:chExt cx="812800" cy="812800"/>
            </a:xfrm>
          </p:grpSpPr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EF5AB03A-7ECF-928A-A3F4-82F902A6A79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90505">
                  <a:alpha val="75686"/>
                </a:srgbClr>
              </a:solid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3" name="TextBox 18">
                <a:extLst>
                  <a:ext uri="{FF2B5EF4-FFF2-40B4-BE49-F238E27FC236}">
                    <a16:creationId xmlns:a16="http://schemas.microsoft.com/office/drawing/2014/main" id="{FCA04252-812E-505E-954E-33F8BCF40AB8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6741" tIns="56741" rIns="56741" bIns="56741" rtlCol="0" anchor="ctr"/>
              <a:lstStyle/>
              <a:p>
                <a:pPr algn="ctr">
                  <a:lnSpc>
                    <a:spcPts val="1400"/>
                  </a:lnSpc>
                </a:pPr>
                <a:endParaRPr/>
              </a:p>
            </p:txBody>
          </p:sp>
        </p:grpSp>
        <p:sp>
          <p:nvSpPr>
            <p:cNvPr id="63" name="TextBox 58">
              <a:extLst>
                <a:ext uri="{FF2B5EF4-FFF2-40B4-BE49-F238E27FC236}">
                  <a16:creationId xmlns:a16="http://schemas.microsoft.com/office/drawing/2014/main" id="{29CFCF71-6B05-F027-28D7-CE84EABDDF4E}"/>
                </a:ext>
              </a:extLst>
            </p:cNvPr>
            <p:cNvSpPr txBox="1"/>
            <p:nvPr/>
          </p:nvSpPr>
          <p:spPr>
            <a:xfrm rot="27123">
              <a:off x="1336519" y="4534174"/>
              <a:ext cx="1196447" cy="609781"/>
            </a:xfrm>
            <a:prstGeom prst="rect">
              <a:avLst/>
            </a:prstGeom>
          </p:spPr>
          <p:txBody>
            <a:bodyPr lIns="0" tIns="0" rIns="0" bIns="0" rtlCol="0" anchor="t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ts val="1340"/>
                </a:lnSpc>
              </a:pPr>
              <a:r>
                <a:rPr lang="en-US" sz="1200" b="1" spc="197" dirty="0" err="1">
                  <a:solidFill>
                    <a:srgbClr val="FFFFFF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  <a:cs typeface="源柔ゴシック Heavy" panose="020B0702020203020207" pitchFamily="50" charset="-128"/>
                  <a:sym typeface="ロダン EB"/>
                </a:rPr>
                <a:t>防災気象情報</a:t>
              </a:r>
              <a:endParaRPr lang="en-US" sz="1200" b="1" spc="197" dirty="0">
                <a:solidFill>
                  <a:srgbClr val="FFFFFF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endParaRPr>
            </a:p>
          </p:txBody>
        </p:sp>
        <p:sp>
          <p:nvSpPr>
            <p:cNvPr id="64" name="TextBox 59">
              <a:extLst>
                <a:ext uri="{FF2B5EF4-FFF2-40B4-BE49-F238E27FC236}">
                  <a16:creationId xmlns:a16="http://schemas.microsoft.com/office/drawing/2014/main" id="{6F48A236-4974-2440-4DE4-A957D43EDA92}"/>
                </a:ext>
              </a:extLst>
            </p:cNvPr>
            <p:cNvSpPr txBox="1"/>
            <p:nvPr/>
          </p:nvSpPr>
          <p:spPr>
            <a:xfrm rot="27123">
              <a:off x="935786" y="5203285"/>
              <a:ext cx="1948727" cy="1476812"/>
            </a:xfrm>
            <a:prstGeom prst="rect">
              <a:avLst/>
            </a:prstGeom>
          </p:spPr>
          <p:txBody>
            <a:bodyPr lIns="0" tIns="0" rIns="0" bIns="0" rtlCol="0" anchor="t">
              <a:prstTxWarp prst="textArchDown">
                <a:avLst>
                  <a:gd name="adj" fmla="val 21011577"/>
                </a:avLst>
              </a:prstTxWarp>
              <a:spAutoFit/>
            </a:bodyPr>
            <a:lstStyle/>
            <a:p>
              <a:pPr algn="ctr">
                <a:lnSpc>
                  <a:spcPts val="1410"/>
                </a:lnSpc>
              </a:pPr>
              <a:r>
                <a:rPr lang="en-US" sz="1146" b="1" spc="262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UD丸ゴ_ラージ（N仕様） Bold"/>
                </a:rPr>
                <a:t>避難の判断がよりしやすく</a:t>
              </a:r>
              <a:endParaRPr lang="en-US" sz="1146" b="1" spc="262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源真ゴシック Heavy" panose="020B0702020203020207" pitchFamily="50" charset="-128"/>
                <a:sym typeface="UD丸ゴ_ラージ（N仕様） Bold"/>
              </a:endParaRPr>
            </a:p>
          </p:txBody>
        </p:sp>
        <p:sp>
          <p:nvSpPr>
            <p:cNvPr id="65" name="TextBox 60">
              <a:extLst>
                <a:ext uri="{FF2B5EF4-FFF2-40B4-BE49-F238E27FC236}">
                  <a16:creationId xmlns:a16="http://schemas.microsoft.com/office/drawing/2014/main" id="{5B3C7BE5-FE7C-C565-FBC7-EDBE86839ED8}"/>
                </a:ext>
              </a:extLst>
            </p:cNvPr>
            <p:cNvSpPr txBox="1"/>
            <p:nvPr/>
          </p:nvSpPr>
          <p:spPr>
            <a:xfrm rot="27503">
              <a:off x="714362" y="5319455"/>
              <a:ext cx="2526269" cy="9635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3773" spc="116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ロダン EB"/>
                </a:rPr>
                <a:t>レベルで</a:t>
              </a:r>
              <a:endParaRPr lang="en-US" sz="3773" spc="116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源真ゴシック Heavy" panose="020B0702020203020207" pitchFamily="50" charset="-128"/>
                <a:sym typeface="ロダン EB"/>
              </a:endParaRPr>
            </a:p>
            <a:p>
              <a:pPr algn="ctr">
                <a:lnSpc>
                  <a:spcPts val="3735"/>
                </a:lnSpc>
              </a:pPr>
              <a:r>
                <a:rPr lang="en-US" sz="3773" spc="116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ロダン EB"/>
                </a:rPr>
                <a:t>判断</a:t>
              </a:r>
              <a:r>
                <a:rPr lang="en-US" sz="3773" spc="116" dirty="0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ロダン EB"/>
                </a:rPr>
                <a:t>！</a:t>
              </a:r>
            </a:p>
          </p:txBody>
        </p:sp>
        <p:sp>
          <p:nvSpPr>
            <p:cNvPr id="66" name="TextBox 61">
              <a:extLst>
                <a:ext uri="{FF2B5EF4-FFF2-40B4-BE49-F238E27FC236}">
                  <a16:creationId xmlns:a16="http://schemas.microsoft.com/office/drawing/2014/main" id="{EAE8DA87-6D08-27E1-C1BD-7F85FC043E46}"/>
                </a:ext>
              </a:extLst>
            </p:cNvPr>
            <p:cNvSpPr txBox="1"/>
            <p:nvPr/>
          </p:nvSpPr>
          <p:spPr>
            <a:xfrm rot="27503">
              <a:off x="714927" y="4919618"/>
              <a:ext cx="2561588" cy="2949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322"/>
                </a:lnSpc>
              </a:pPr>
              <a:r>
                <a:rPr lang="en-US" sz="2019" spc="159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柔ゴシック Heavy" panose="020B0702020203020207" pitchFamily="50" charset="-128"/>
                  <a:sym typeface="ロダン EB"/>
                </a:rPr>
                <a:t>いつ逃げる</a:t>
              </a:r>
              <a:r>
                <a:rPr lang="en-US" sz="2019" spc="159" dirty="0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柔ゴシック Heavy" panose="020B0702020203020207" pitchFamily="50" charset="-128"/>
                  <a:sym typeface="ロダン EB"/>
                </a:rPr>
                <a:t>？</a:t>
              </a:r>
            </a:p>
          </p:txBody>
        </p:sp>
      </p:grpSp>
      <p:sp>
        <p:nvSpPr>
          <p:cNvPr id="67" name="TextBox 62">
            <a:extLst>
              <a:ext uri="{FF2B5EF4-FFF2-40B4-BE49-F238E27FC236}">
                <a16:creationId xmlns:a16="http://schemas.microsoft.com/office/drawing/2014/main" id="{1BD05CA9-13B5-0BF8-508C-C7A1A2015799}"/>
              </a:ext>
            </a:extLst>
          </p:cNvPr>
          <p:cNvSpPr txBox="1"/>
          <p:nvPr/>
        </p:nvSpPr>
        <p:spPr>
          <a:xfrm>
            <a:off x="5110163" y="8618287"/>
            <a:ext cx="2888062" cy="15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"/>
              </a:lnSpc>
              <a:spcBef>
                <a:spcPct val="0"/>
              </a:spcBef>
            </a:pPr>
            <a:r>
              <a:rPr lang="en-US" sz="600" dirty="0">
                <a:solidFill>
                  <a:srgbClr val="000000"/>
                </a:solidFill>
                <a:latin typeface="UD丸ゴ_ラージ（N仕様） Light"/>
                <a:ea typeface="UD丸ゴ_ラージ（N仕様） Light"/>
                <a:cs typeface="UD丸ゴ_ラージ（N仕様） Light"/>
                <a:sym typeface="UD丸ゴ_ラージ（N仕様） Light"/>
              </a:rPr>
              <a:t>※</a:t>
            </a:r>
            <a:r>
              <a:rPr lang="en-US" sz="600" dirty="0" err="1">
                <a:solidFill>
                  <a:srgbClr val="000000"/>
                </a:solidFill>
                <a:latin typeface="UD丸ゴ_ラージ（N仕様） Light"/>
                <a:ea typeface="UD丸ゴ_ラージ（N仕様） Light"/>
                <a:cs typeface="UD丸ゴ_ラージ（N仕様） Light"/>
                <a:sym typeface="UD丸ゴ_ラージ（N仕様） Light"/>
              </a:rPr>
              <a:t>国土交通省または都道府県と共同で発表する洪水予報の対象河川</a:t>
            </a:r>
            <a:endParaRPr lang="en-US" sz="600" dirty="0">
              <a:solidFill>
                <a:srgbClr val="000000"/>
              </a:solidFill>
              <a:latin typeface="UD丸ゴ_ラージ（N仕様） Light"/>
              <a:ea typeface="UD丸ゴ_ラージ（N仕様） Light"/>
              <a:cs typeface="UD丸ゴ_ラージ（N仕様） Light"/>
              <a:sym typeface="UD丸ゴ_ラージ（N仕様） Light"/>
            </a:endParaRPr>
          </a:p>
        </p:txBody>
      </p:sp>
      <p:sp>
        <p:nvSpPr>
          <p:cNvPr id="68" name="TextBox 63">
            <a:extLst>
              <a:ext uri="{FF2B5EF4-FFF2-40B4-BE49-F238E27FC236}">
                <a16:creationId xmlns:a16="http://schemas.microsoft.com/office/drawing/2014/main" id="{391075CB-9693-D80B-E2A6-7738F5983A8B}"/>
              </a:ext>
            </a:extLst>
          </p:cNvPr>
          <p:cNvSpPr txBox="1"/>
          <p:nvPr/>
        </p:nvSpPr>
        <p:spPr>
          <a:xfrm>
            <a:off x="820768" y="8840125"/>
            <a:ext cx="2636318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「警戒レベル4相当」の情報は</a:t>
            </a:r>
          </a:p>
          <a:p>
            <a:pPr algn="l">
              <a:lnSpc>
                <a:spcPts val="1539"/>
              </a:lnSpc>
            </a:pP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「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危険警報」として発表されます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</p:txBody>
      </p:sp>
      <p:sp>
        <p:nvSpPr>
          <p:cNvPr id="69" name="TextBox 64">
            <a:extLst>
              <a:ext uri="{FF2B5EF4-FFF2-40B4-BE49-F238E27FC236}">
                <a16:creationId xmlns:a16="http://schemas.microsoft.com/office/drawing/2014/main" id="{F89FDAA7-7137-63FF-79A0-2DF0A7974487}"/>
              </a:ext>
            </a:extLst>
          </p:cNvPr>
          <p:cNvSpPr txBox="1"/>
          <p:nvPr/>
        </p:nvSpPr>
        <p:spPr>
          <a:xfrm>
            <a:off x="860169" y="7178675"/>
            <a:ext cx="2922051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警報・注意報の情報名に「レベル」が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付記されます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</p:txBody>
      </p:sp>
      <p:sp>
        <p:nvSpPr>
          <p:cNvPr id="70" name="TextBox 65">
            <a:extLst>
              <a:ext uri="{FF2B5EF4-FFF2-40B4-BE49-F238E27FC236}">
                <a16:creationId xmlns:a16="http://schemas.microsoft.com/office/drawing/2014/main" id="{DA307417-53F7-233F-BE19-A52AAC884657}"/>
              </a:ext>
            </a:extLst>
          </p:cNvPr>
          <p:cNvSpPr txBox="1"/>
          <p:nvPr/>
        </p:nvSpPr>
        <p:spPr>
          <a:xfrm>
            <a:off x="4413534" y="7167156"/>
            <a:ext cx="2922051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河川の氾濫の危険度の伝え方が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変わりま</a:t>
            </a:r>
            <a:r>
              <a:rPr lang="ja-JP" alt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した</a:t>
            </a: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 (</a:t>
            </a:r>
            <a:r>
              <a:rPr lang="en-US" sz="1099" b="1" u="sng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特別警報の新設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など</a:t>
            </a: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)</a:t>
            </a:r>
          </a:p>
        </p:txBody>
      </p:sp>
      <p:sp>
        <p:nvSpPr>
          <p:cNvPr id="71" name="TextBox 66">
            <a:extLst>
              <a:ext uri="{FF2B5EF4-FFF2-40B4-BE49-F238E27FC236}">
                <a16:creationId xmlns:a16="http://schemas.microsoft.com/office/drawing/2014/main" id="{02A41FC0-F5CB-1126-4B77-83E611B8B195}"/>
              </a:ext>
            </a:extLst>
          </p:cNvPr>
          <p:cNvSpPr txBox="1"/>
          <p:nvPr/>
        </p:nvSpPr>
        <p:spPr>
          <a:xfrm>
            <a:off x="4442760" y="8830129"/>
            <a:ext cx="2636318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線状降水帯の発生などは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  <a:p>
            <a:pPr algn="l">
              <a:lnSpc>
                <a:spcPts val="1539"/>
              </a:lnSpc>
            </a:pP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「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気象防災速報」として発表</a:t>
            </a:r>
            <a:r>
              <a:rPr lang="ja-JP" alt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され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ます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</p:txBody>
      </p:sp>
      <p:sp>
        <p:nvSpPr>
          <p:cNvPr id="73" name="TextBox 68">
            <a:extLst>
              <a:ext uri="{FF2B5EF4-FFF2-40B4-BE49-F238E27FC236}">
                <a16:creationId xmlns:a16="http://schemas.microsoft.com/office/drawing/2014/main" id="{CC5CB8AA-2840-3FC9-E155-C1F237CFA7CE}"/>
              </a:ext>
            </a:extLst>
          </p:cNvPr>
          <p:cNvSpPr txBox="1"/>
          <p:nvPr/>
        </p:nvSpPr>
        <p:spPr>
          <a:xfrm>
            <a:off x="1826798" y="8589712"/>
            <a:ext cx="1417590" cy="8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"/>
              </a:lnSpc>
              <a:spcBef>
                <a:spcPct val="0"/>
              </a:spcBef>
            </a:pPr>
            <a:r>
              <a:rPr lang="en-US" sz="6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Light"/>
                <a:sym typeface="UD丸ゴ_ラージ（N仕様） Light"/>
              </a:rPr>
              <a:t>警戒レベル３（高齢者等避難）に相当</a:t>
            </a:r>
          </a:p>
        </p:txBody>
      </p:sp>
      <p:sp>
        <p:nvSpPr>
          <p:cNvPr id="74" name="TextBox 70">
            <a:extLst>
              <a:ext uri="{FF2B5EF4-FFF2-40B4-BE49-F238E27FC236}">
                <a16:creationId xmlns:a16="http://schemas.microsoft.com/office/drawing/2014/main" id="{0704562E-3590-9052-A67A-A8AB09B1C834}"/>
              </a:ext>
            </a:extLst>
          </p:cNvPr>
          <p:cNvSpPr txBox="1"/>
          <p:nvPr/>
        </p:nvSpPr>
        <p:spPr>
          <a:xfrm>
            <a:off x="5554650" y="10591598"/>
            <a:ext cx="710445" cy="10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6"/>
              </a:lnSpc>
              <a:spcBef>
                <a:spcPct val="0"/>
              </a:spcBef>
            </a:pPr>
            <a:r>
              <a:rPr lang="en-US" sz="604" b="1" spc="194" dirty="0" err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詳しくはこちら</a:t>
            </a:r>
            <a:endParaRPr lang="en-US" sz="604" b="1" spc="194" dirty="0">
              <a:solidFill>
                <a:srgbClr val="FFFFFF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sp>
        <p:nvSpPr>
          <p:cNvPr id="75" name="TextBox 69">
            <a:extLst>
              <a:ext uri="{FF2B5EF4-FFF2-40B4-BE49-F238E27FC236}">
                <a16:creationId xmlns:a16="http://schemas.microsoft.com/office/drawing/2014/main" id="{68B74CBE-3AA5-EC9C-9803-8523F1639BD8}"/>
              </a:ext>
            </a:extLst>
          </p:cNvPr>
          <p:cNvSpPr txBox="1"/>
          <p:nvPr/>
        </p:nvSpPr>
        <p:spPr>
          <a:xfrm>
            <a:off x="5164210" y="178972"/>
            <a:ext cx="2231380" cy="4936065"/>
          </a:xfrm>
          <a:prstGeom prst="rect">
            <a:avLst/>
          </a:prstGeom>
          <a:noFill/>
          <a:ln>
            <a:noFill/>
          </a:ln>
        </p:spPr>
        <p:txBody>
          <a:bodyPr vert="eaVert" wrap="square" lIns="0" tIns="0" rIns="0" bIns="0" rtlCol="0" anchor="t">
            <a:spAutoFit/>
          </a:bodyPr>
          <a:lstStyle/>
          <a:p>
            <a:pPr algn="l">
              <a:lnSpc>
                <a:spcPts val="5773"/>
              </a:lnSpc>
            </a:pPr>
            <a:r>
              <a:rPr lang="en-US" sz="3800" b="1" spc="290" dirty="0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令和８年より</a:t>
            </a:r>
          </a:p>
          <a:p>
            <a:pPr algn="l">
              <a:lnSpc>
                <a:spcPts val="5773"/>
              </a:lnSpc>
            </a:pPr>
            <a:r>
              <a:rPr lang="en-US" sz="3800" b="1" spc="290" dirty="0" err="1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気象の警報などが</a:t>
            </a:r>
            <a:endParaRPr lang="en-US" sz="3800" b="1" spc="290" dirty="0">
              <a:solidFill>
                <a:schemeClr val="bg1"/>
              </a:solidFill>
              <a:effectLst>
                <a:glow rad="254000">
                  <a:schemeClr val="accent4">
                    <a:lumMod val="60000"/>
                    <a:lumOff val="40000"/>
                    <a:alpha val="39000"/>
                  </a:schemeClr>
                </a:glo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柔ゴシック Heavy" panose="020B0702020203020207" pitchFamily="50" charset="-128"/>
              <a:sym typeface="UD丸ゴ_ラージ（N仕様） Ultra-Bold"/>
            </a:endParaRPr>
          </a:p>
          <a:p>
            <a:pPr algn="l">
              <a:lnSpc>
                <a:spcPts val="5773"/>
              </a:lnSpc>
            </a:pPr>
            <a:r>
              <a:rPr lang="en-US" sz="3800" b="1" spc="290" dirty="0" err="1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大きく変わりま</a:t>
            </a:r>
            <a:r>
              <a:rPr lang="ja-JP" altLang="en-US" sz="3800" b="1" spc="290" dirty="0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した</a:t>
            </a:r>
            <a:endParaRPr lang="en-US" sz="3800" b="1" spc="290" dirty="0">
              <a:solidFill>
                <a:schemeClr val="bg1"/>
              </a:solidFill>
              <a:effectLst>
                <a:glow rad="254000">
                  <a:schemeClr val="accent4">
                    <a:lumMod val="60000"/>
                    <a:lumOff val="40000"/>
                    <a:alpha val="39000"/>
                  </a:schemeClr>
                </a:glo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柔ゴシック Heavy" panose="020B0702020203020207" pitchFamily="50" charset="-128"/>
              <a:sym typeface="UD丸ゴ_ラージ（N仕様） Ultra-Bold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5A4C8F2-074B-5BB9-E260-C71068D01E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6" t="2462" r="1028" b="1128"/>
          <a:stretch>
            <a:fillRect/>
          </a:stretch>
        </p:blipFill>
        <p:spPr>
          <a:xfrm>
            <a:off x="3134251" y="4972050"/>
            <a:ext cx="4295249" cy="1925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C1F6BFA-CABD-1A95-D3EB-1EA942202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0238" y="10235731"/>
            <a:ext cx="366711" cy="3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1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6D95D338-000C-5741-2E09-5382FD889B48}"/>
              </a:ext>
            </a:extLst>
          </p:cNvPr>
          <p:cNvSpPr/>
          <p:nvPr/>
        </p:nvSpPr>
        <p:spPr>
          <a:xfrm>
            <a:off x="0" y="2257792"/>
            <a:ext cx="642864" cy="931893"/>
          </a:xfrm>
          <a:custGeom>
            <a:avLst/>
            <a:gdLst/>
            <a:ahLst/>
            <a:cxnLst/>
            <a:rect l="l" t="t" r="r" b="b"/>
            <a:pathLst>
              <a:path w="1056198" h="1044676">
                <a:moveTo>
                  <a:pt x="0" y="0"/>
                </a:moveTo>
                <a:lnTo>
                  <a:pt x="1056199" y="0"/>
                </a:lnTo>
                <a:lnTo>
                  <a:pt x="1056199" y="1044676"/>
                </a:lnTo>
                <a:lnTo>
                  <a:pt x="0" y="104467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l="-59000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F7E41F5D-738F-15E0-3CC2-784801D76610}"/>
              </a:ext>
            </a:extLst>
          </p:cNvPr>
          <p:cNvSpPr/>
          <p:nvPr/>
        </p:nvSpPr>
        <p:spPr>
          <a:xfrm rot="-5400000">
            <a:off x="6778385" y="-122535"/>
            <a:ext cx="842292" cy="713938"/>
          </a:xfrm>
          <a:custGeom>
            <a:avLst/>
            <a:gdLst/>
            <a:ahLst/>
            <a:cxnLst/>
            <a:rect l="l" t="t" r="r" b="b"/>
            <a:pathLst>
              <a:path w="905761" h="895880">
                <a:moveTo>
                  <a:pt x="0" y="0"/>
                </a:moveTo>
                <a:lnTo>
                  <a:pt x="905761" y="0"/>
                </a:lnTo>
                <a:lnTo>
                  <a:pt x="905761" y="895880"/>
                </a:lnTo>
                <a:lnTo>
                  <a:pt x="0" y="89588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000" t="-1000" r="-29000" b="-46000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BA9DC77-E20C-A51D-83CA-D5E44B53EBA9}"/>
              </a:ext>
            </a:extLst>
          </p:cNvPr>
          <p:cNvSpPr txBox="1"/>
          <p:nvPr/>
        </p:nvSpPr>
        <p:spPr>
          <a:xfrm>
            <a:off x="1898510" y="1911250"/>
            <a:ext cx="3194140" cy="412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6"/>
              </a:lnSpc>
            </a:pPr>
            <a:r>
              <a:rPr lang="en-US" sz="1204" b="1" spc="387" dirty="0" err="1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災害が起きる前に何をすべきか</a:t>
            </a:r>
            <a:r>
              <a:rPr lang="en-US" sz="1204" b="1" spc="387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、</a:t>
            </a:r>
          </a:p>
          <a:p>
            <a:pPr algn="l">
              <a:lnSpc>
                <a:spcPts val="1686"/>
              </a:lnSpc>
              <a:spcBef>
                <a:spcPct val="0"/>
              </a:spcBef>
            </a:pPr>
            <a:r>
              <a:rPr lang="en-US" sz="1204" b="1" spc="387" dirty="0" err="1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レベルごとにチェック</a:t>
            </a:r>
            <a:r>
              <a:rPr lang="en-US" sz="1204" b="1" spc="387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！</a:t>
            </a:r>
          </a:p>
        </p:txBody>
      </p:sp>
      <p:sp>
        <p:nvSpPr>
          <p:cNvPr id="10" name="AutoShape 8">
            <a:extLst>
              <a:ext uri="{FF2B5EF4-FFF2-40B4-BE49-F238E27FC236}">
                <a16:creationId xmlns:a16="http://schemas.microsoft.com/office/drawing/2014/main" id="{84F6C2DD-00A7-B1D8-E5CE-48923A3AC08C}"/>
              </a:ext>
            </a:extLst>
          </p:cNvPr>
          <p:cNvSpPr/>
          <p:nvPr/>
        </p:nvSpPr>
        <p:spPr>
          <a:xfrm flipH="1">
            <a:off x="3801763" y="6742046"/>
            <a:ext cx="18988" cy="260478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E5173F6C-B051-650B-44C5-216F5EE8D750}"/>
              </a:ext>
            </a:extLst>
          </p:cNvPr>
          <p:cNvSpPr/>
          <p:nvPr/>
        </p:nvSpPr>
        <p:spPr>
          <a:xfrm>
            <a:off x="845288" y="6466878"/>
            <a:ext cx="2124396" cy="0"/>
          </a:xfrm>
          <a:prstGeom prst="line">
            <a:avLst/>
          </a:prstGeom>
          <a:ln w="114300" cap="rnd">
            <a:solidFill>
              <a:srgbClr val="F4847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0D064E23-AFDA-B271-8755-91AB5A0AB8DD}"/>
              </a:ext>
            </a:extLst>
          </p:cNvPr>
          <p:cNvSpPr/>
          <p:nvPr/>
        </p:nvSpPr>
        <p:spPr>
          <a:xfrm>
            <a:off x="6684312" y="5810106"/>
            <a:ext cx="872188" cy="903065"/>
          </a:xfrm>
          <a:custGeom>
            <a:avLst/>
            <a:gdLst/>
            <a:ahLst/>
            <a:cxnLst/>
            <a:rect l="l" t="t" r="r" b="b"/>
            <a:pathLst>
              <a:path w="1056198" h="1044676">
                <a:moveTo>
                  <a:pt x="0" y="0"/>
                </a:moveTo>
                <a:lnTo>
                  <a:pt x="1056198" y="0"/>
                </a:lnTo>
                <a:lnTo>
                  <a:pt x="1056198" y="1044676"/>
                </a:lnTo>
                <a:lnTo>
                  <a:pt x="0" y="1044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8BD9887D-DB92-3B80-708A-24798A2A6759}"/>
              </a:ext>
            </a:extLst>
          </p:cNvPr>
          <p:cNvSpPr/>
          <p:nvPr/>
        </p:nvSpPr>
        <p:spPr>
          <a:xfrm>
            <a:off x="845288" y="6767054"/>
            <a:ext cx="2124396" cy="0"/>
          </a:xfrm>
          <a:prstGeom prst="line">
            <a:avLst/>
          </a:prstGeom>
          <a:ln w="114300" cap="rnd">
            <a:solidFill>
              <a:srgbClr val="FD958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AutoShape 16">
            <a:extLst>
              <a:ext uri="{FF2B5EF4-FFF2-40B4-BE49-F238E27FC236}">
                <a16:creationId xmlns:a16="http://schemas.microsoft.com/office/drawing/2014/main" id="{D10508DA-B3B6-3887-E8EA-85D781D10AE2}"/>
              </a:ext>
            </a:extLst>
          </p:cNvPr>
          <p:cNvSpPr/>
          <p:nvPr/>
        </p:nvSpPr>
        <p:spPr>
          <a:xfrm flipV="1">
            <a:off x="606922" y="422923"/>
            <a:ext cx="3342416" cy="678773"/>
          </a:xfrm>
          <a:prstGeom prst="line">
            <a:avLst/>
          </a:prstGeom>
          <a:ln w="114300" cap="rnd">
            <a:solidFill>
              <a:srgbClr val="FDE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9" name="AutoShape 17">
            <a:extLst>
              <a:ext uri="{FF2B5EF4-FFF2-40B4-BE49-F238E27FC236}">
                <a16:creationId xmlns:a16="http://schemas.microsoft.com/office/drawing/2014/main" id="{26753A55-BB90-8176-8B9E-A38268BA8B34}"/>
              </a:ext>
            </a:extLst>
          </p:cNvPr>
          <p:cNvSpPr/>
          <p:nvPr/>
        </p:nvSpPr>
        <p:spPr>
          <a:xfrm flipV="1">
            <a:off x="305451" y="1243506"/>
            <a:ext cx="4411235" cy="846939"/>
          </a:xfrm>
          <a:prstGeom prst="line">
            <a:avLst/>
          </a:prstGeom>
          <a:ln w="247650" cap="rnd">
            <a:solidFill>
              <a:srgbClr val="FDE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AutoShape 21">
            <a:extLst>
              <a:ext uri="{FF2B5EF4-FFF2-40B4-BE49-F238E27FC236}">
                <a16:creationId xmlns:a16="http://schemas.microsoft.com/office/drawing/2014/main" id="{468DA9B1-F6C1-1C50-2E19-6F61B2AFBECA}"/>
              </a:ext>
            </a:extLst>
          </p:cNvPr>
          <p:cNvSpPr/>
          <p:nvPr/>
        </p:nvSpPr>
        <p:spPr>
          <a:xfrm>
            <a:off x="4203614" y="6465919"/>
            <a:ext cx="2645298" cy="0"/>
          </a:xfrm>
          <a:prstGeom prst="line">
            <a:avLst/>
          </a:prstGeom>
          <a:ln w="114300" cap="rnd">
            <a:solidFill>
              <a:srgbClr val="F4847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AutoShape 22">
            <a:extLst>
              <a:ext uri="{FF2B5EF4-FFF2-40B4-BE49-F238E27FC236}">
                <a16:creationId xmlns:a16="http://schemas.microsoft.com/office/drawing/2014/main" id="{B70D8D49-C0E6-DA79-F5B3-D5EE16B47D5E}"/>
              </a:ext>
            </a:extLst>
          </p:cNvPr>
          <p:cNvSpPr/>
          <p:nvPr/>
        </p:nvSpPr>
        <p:spPr>
          <a:xfrm>
            <a:off x="4217633" y="6766094"/>
            <a:ext cx="2631279" cy="960"/>
          </a:xfrm>
          <a:prstGeom prst="line">
            <a:avLst/>
          </a:prstGeom>
          <a:ln w="114300" cap="rnd">
            <a:solidFill>
              <a:srgbClr val="FD958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7752E056-9955-88CC-57A4-D591B3A9F244}"/>
              </a:ext>
            </a:extLst>
          </p:cNvPr>
          <p:cNvSpPr/>
          <p:nvPr/>
        </p:nvSpPr>
        <p:spPr>
          <a:xfrm>
            <a:off x="0" y="10204646"/>
            <a:ext cx="7556500" cy="488754"/>
          </a:xfrm>
          <a:custGeom>
            <a:avLst/>
            <a:gdLst/>
            <a:ahLst/>
            <a:cxnLst/>
            <a:rect l="l" t="t" r="r" b="b"/>
            <a:pathLst>
              <a:path w="3020317" h="226050">
                <a:moveTo>
                  <a:pt x="0" y="0"/>
                </a:moveTo>
                <a:lnTo>
                  <a:pt x="3020317" y="0"/>
                </a:lnTo>
                <a:lnTo>
                  <a:pt x="3020317" y="226050"/>
                </a:lnTo>
                <a:lnTo>
                  <a:pt x="0" y="226050"/>
                </a:lnTo>
                <a:close/>
              </a:path>
            </a:pathLst>
          </a:custGeom>
          <a:solidFill>
            <a:srgbClr val="74BBE1"/>
          </a:solidFill>
        </p:spPr>
        <p:txBody>
          <a:bodyPr/>
          <a:lstStyle/>
          <a:p>
            <a:endParaRPr lang="ja-JP" altLang="en-US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7A19EE45-F15E-17FB-F541-6980CCF77CA1}"/>
              </a:ext>
            </a:extLst>
          </p:cNvPr>
          <p:cNvSpPr/>
          <p:nvPr/>
        </p:nvSpPr>
        <p:spPr>
          <a:xfrm>
            <a:off x="3992960" y="8347731"/>
            <a:ext cx="3190054" cy="749121"/>
          </a:xfrm>
          <a:custGeom>
            <a:avLst/>
            <a:gdLst/>
            <a:ahLst/>
            <a:cxnLst/>
            <a:rect l="l" t="t" r="r" b="b"/>
            <a:pathLst>
              <a:path w="3190054" h="749121">
                <a:moveTo>
                  <a:pt x="0" y="0"/>
                </a:moveTo>
                <a:lnTo>
                  <a:pt x="3190054" y="0"/>
                </a:lnTo>
                <a:lnTo>
                  <a:pt x="3190054" y="749122"/>
                </a:lnTo>
                <a:lnTo>
                  <a:pt x="0" y="74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CEBAD73B-DE4B-BE10-7542-A23D00231701}"/>
              </a:ext>
            </a:extLst>
          </p:cNvPr>
          <p:cNvSpPr txBox="1"/>
          <p:nvPr/>
        </p:nvSpPr>
        <p:spPr>
          <a:xfrm rot="-634546">
            <a:off x="-140445" y="361823"/>
            <a:ext cx="5170510" cy="1400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90"/>
              </a:lnSpc>
            </a:pPr>
            <a:r>
              <a:rPr lang="en-US" sz="3000" dirty="0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真ゴシック Heavy" panose="020B0702020203020207" pitchFamily="50" charset="-128"/>
                <a:sym typeface="ロダン EB"/>
              </a:rPr>
              <a:t> 　 </a:t>
            </a:r>
            <a:r>
              <a:rPr lang="en-US" sz="3000" dirty="0" err="1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真ゴシック Heavy" panose="020B0702020203020207" pitchFamily="50" charset="-128"/>
                <a:sym typeface="ロダン EB"/>
              </a:rPr>
              <a:t>避難のタイミングは</a:t>
            </a:r>
            <a:endParaRPr lang="en-US" sz="3000" dirty="0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真ゴシック Heavy" panose="020B0702020203020207" pitchFamily="50" charset="-128"/>
              <a:sym typeface="ロダン EB"/>
            </a:endParaRPr>
          </a:p>
          <a:p>
            <a:pPr algn="ctr">
              <a:lnSpc>
                <a:spcPts val="8259"/>
              </a:lnSpc>
            </a:pPr>
            <a:r>
              <a:rPr lang="en-US" sz="5899" dirty="0" err="1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真ゴシック Heavy" panose="020B0702020203020207" pitchFamily="50" charset="-128"/>
                <a:sym typeface="ロダン EB"/>
              </a:rPr>
              <a:t>レベルで判断</a:t>
            </a:r>
            <a:endParaRPr lang="en-US" sz="5899" dirty="0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真ゴシック Heavy" panose="020B0702020203020207" pitchFamily="50" charset="-128"/>
              <a:sym typeface="ロダン EB"/>
            </a:endParaRPr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4E59D355-67B0-19CC-5448-15694382EEA9}"/>
              </a:ext>
            </a:extLst>
          </p:cNvPr>
          <p:cNvSpPr/>
          <p:nvPr/>
        </p:nvSpPr>
        <p:spPr>
          <a:xfrm>
            <a:off x="2377323" y="10275250"/>
            <a:ext cx="749240" cy="324589"/>
          </a:xfrm>
          <a:custGeom>
            <a:avLst/>
            <a:gdLst/>
            <a:ahLst/>
            <a:cxnLst/>
            <a:rect l="l" t="t" r="r" b="b"/>
            <a:pathLst>
              <a:path w="749240" h="324589">
                <a:moveTo>
                  <a:pt x="0" y="0"/>
                </a:moveTo>
                <a:lnTo>
                  <a:pt x="749240" y="0"/>
                </a:lnTo>
                <a:lnTo>
                  <a:pt x="749240" y="324589"/>
                </a:lnTo>
                <a:lnTo>
                  <a:pt x="0" y="32458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EC24DD05-4B40-A6D0-2A4A-2A738195194E}"/>
              </a:ext>
            </a:extLst>
          </p:cNvPr>
          <p:cNvSpPr txBox="1"/>
          <p:nvPr/>
        </p:nvSpPr>
        <p:spPr>
          <a:xfrm>
            <a:off x="906058" y="6197182"/>
            <a:ext cx="2063626" cy="6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災害の情報</a:t>
            </a:r>
            <a:r>
              <a:rPr lang="en-US" sz="2204" spc="116" dirty="0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、</a:t>
            </a:r>
          </a:p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どう受け取る</a:t>
            </a:r>
            <a:r>
              <a:rPr lang="en-US" sz="2204" spc="116" dirty="0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？</a:t>
            </a:r>
          </a:p>
        </p:txBody>
      </p:sp>
      <p:sp>
        <p:nvSpPr>
          <p:cNvPr id="39" name="TextBox 37">
            <a:extLst>
              <a:ext uri="{FF2B5EF4-FFF2-40B4-BE49-F238E27FC236}">
                <a16:creationId xmlns:a16="http://schemas.microsoft.com/office/drawing/2014/main" id="{560F6C7C-6855-7E0B-751D-9012CE138434}"/>
              </a:ext>
            </a:extLst>
          </p:cNvPr>
          <p:cNvSpPr txBox="1"/>
          <p:nvPr/>
        </p:nvSpPr>
        <p:spPr>
          <a:xfrm>
            <a:off x="4247427" y="6206067"/>
            <a:ext cx="2652669" cy="6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このあとどうなる</a:t>
            </a:r>
            <a:r>
              <a:rPr lang="en-US" sz="2204" spc="116" dirty="0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？</a:t>
            </a:r>
          </a:p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をチェックしよう</a:t>
            </a:r>
            <a:endParaRPr lang="en-US" sz="2204" spc="116" dirty="0">
              <a:solidFill>
                <a:srgbClr val="0000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柔ゴシック Heavy" panose="020B0702020203020207" pitchFamily="50" charset="-128"/>
              <a:sym typeface="ロダン EB"/>
            </a:endParaRPr>
          </a:p>
        </p:txBody>
      </p:sp>
      <p:sp>
        <p:nvSpPr>
          <p:cNvPr id="40" name="TextBox 38">
            <a:extLst>
              <a:ext uri="{FF2B5EF4-FFF2-40B4-BE49-F238E27FC236}">
                <a16:creationId xmlns:a16="http://schemas.microsoft.com/office/drawing/2014/main" id="{4D2ADC25-BD89-57E9-8014-0732D3EE78B2}"/>
              </a:ext>
            </a:extLst>
          </p:cNvPr>
          <p:cNvSpPr txBox="1"/>
          <p:nvPr/>
        </p:nvSpPr>
        <p:spPr>
          <a:xfrm>
            <a:off x="4407705" y="8194649"/>
            <a:ext cx="2276607" cy="130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8"/>
              </a:lnSpc>
              <a:spcBef>
                <a:spcPct val="0"/>
              </a:spcBef>
            </a:pPr>
            <a:r>
              <a:rPr lang="en-US" sz="683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▼</a:t>
            </a:r>
            <a:r>
              <a:rPr lang="en-US" sz="683" spc="72" dirty="0" err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キキクル画面イメージ</a:t>
            </a:r>
            <a:r>
              <a:rPr lang="en-US" sz="683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 　10分ごとに更新される</a:t>
            </a:r>
          </a:p>
        </p:txBody>
      </p:sp>
      <p:sp>
        <p:nvSpPr>
          <p:cNvPr id="41" name="TextBox 39">
            <a:extLst>
              <a:ext uri="{FF2B5EF4-FFF2-40B4-BE49-F238E27FC236}">
                <a16:creationId xmlns:a16="http://schemas.microsoft.com/office/drawing/2014/main" id="{CE5C7C6C-E8CE-C8F0-8750-3D255AE5F658}"/>
              </a:ext>
            </a:extLst>
          </p:cNvPr>
          <p:cNvSpPr txBox="1"/>
          <p:nvPr/>
        </p:nvSpPr>
        <p:spPr>
          <a:xfrm>
            <a:off x="4040927" y="6951319"/>
            <a:ext cx="2340921" cy="1118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9"/>
              </a:lnSpc>
            </a:pPr>
            <a:r>
              <a:rPr lang="en-US" sz="999" b="1" spc="-10" dirty="0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警報等の情報が発表された際には、危険度を地図上に示したキキクルや、今後の危険度の推移を示した時系列情報（明日までの警報等の見通し）などを、気象庁ホームページで確認してください。</a:t>
            </a:r>
          </a:p>
        </p:txBody>
      </p:sp>
      <p:sp>
        <p:nvSpPr>
          <p:cNvPr id="42" name="TextBox 40">
            <a:extLst>
              <a:ext uri="{FF2B5EF4-FFF2-40B4-BE49-F238E27FC236}">
                <a16:creationId xmlns:a16="http://schemas.microsoft.com/office/drawing/2014/main" id="{CC97244E-F58A-CE31-16EC-BA39FE94FD45}"/>
              </a:ext>
            </a:extLst>
          </p:cNvPr>
          <p:cNvSpPr txBox="1"/>
          <p:nvPr/>
        </p:nvSpPr>
        <p:spPr>
          <a:xfrm>
            <a:off x="605779" y="6938619"/>
            <a:ext cx="3034120" cy="887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9"/>
              </a:lnSpc>
            </a:pPr>
            <a:r>
              <a:rPr lang="en-US" sz="999" b="1" spc="-10" dirty="0" err="1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警報・注意報や気象防災速報は、テレビ、ラジオ</a:t>
            </a:r>
            <a:r>
              <a:rPr lang="en-US" sz="999" b="1" spc="-10" dirty="0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、</a:t>
            </a:r>
          </a:p>
          <a:p>
            <a:pPr algn="l">
              <a:lnSpc>
                <a:spcPts val="1809"/>
              </a:lnSpc>
            </a:pPr>
            <a:r>
              <a:rPr lang="en-US" sz="999" b="1" spc="-10" dirty="0" err="1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インターネット、防災アプリ、自治体の防災無線などを通じて伝えられます。あらかじめ情報入手手段の確認をお願いします</a:t>
            </a:r>
            <a:r>
              <a:rPr lang="en-US" sz="999" b="1" spc="-10" dirty="0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</p:txBody>
      </p:sp>
      <p:sp>
        <p:nvSpPr>
          <p:cNvPr id="43" name="TextBox 41">
            <a:extLst>
              <a:ext uri="{FF2B5EF4-FFF2-40B4-BE49-F238E27FC236}">
                <a16:creationId xmlns:a16="http://schemas.microsoft.com/office/drawing/2014/main" id="{75116E74-080D-9A03-7332-ECD7457614E2}"/>
              </a:ext>
            </a:extLst>
          </p:cNvPr>
          <p:cNvSpPr txBox="1"/>
          <p:nvPr/>
        </p:nvSpPr>
        <p:spPr>
          <a:xfrm>
            <a:off x="3205474" y="10275250"/>
            <a:ext cx="2606149" cy="340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〒105-8431 東京都港区虎ノ門3-6-9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電話：03-6758-3900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FAX：03-3434-9086（耳の不自由な方向け）</a:t>
            </a:r>
          </a:p>
        </p:txBody>
      </p:sp>
      <p:sp>
        <p:nvSpPr>
          <p:cNvPr id="44" name="TextBox 42">
            <a:extLst>
              <a:ext uri="{FF2B5EF4-FFF2-40B4-BE49-F238E27FC236}">
                <a16:creationId xmlns:a16="http://schemas.microsoft.com/office/drawing/2014/main" id="{D18D0B2D-7B47-0925-EB9D-49322CBBE5C3}"/>
              </a:ext>
            </a:extLst>
          </p:cNvPr>
          <p:cNvSpPr txBox="1"/>
          <p:nvPr/>
        </p:nvSpPr>
        <p:spPr>
          <a:xfrm>
            <a:off x="4458307" y="9094062"/>
            <a:ext cx="2175403" cy="130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92"/>
              </a:lnSpc>
              <a:spcBef>
                <a:spcPct val="0"/>
              </a:spcBef>
            </a:pPr>
            <a:r>
              <a:rPr lang="en-US" sz="685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▼</a:t>
            </a:r>
            <a:r>
              <a:rPr lang="en-US" sz="685" spc="72" dirty="0" err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時系列情報（明日までの警報等の見通し</a:t>
            </a:r>
            <a:r>
              <a:rPr lang="en-US" sz="685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D777FC9-6D1F-0E28-845C-48DDD34D2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814" y="9255686"/>
            <a:ext cx="2622178" cy="709919"/>
          </a:xfrm>
          <a:prstGeom prst="rect">
            <a:avLst/>
          </a:prstGeom>
        </p:spPr>
      </p:pic>
      <p:sp>
        <p:nvSpPr>
          <p:cNvPr id="3" name="Freeform 31">
            <a:extLst>
              <a:ext uri="{FF2B5EF4-FFF2-40B4-BE49-F238E27FC236}">
                <a16:creationId xmlns:a16="http://schemas.microsoft.com/office/drawing/2014/main" id="{D8C5D98B-A769-93CC-5CAD-EB244E03BBD5}"/>
              </a:ext>
            </a:extLst>
          </p:cNvPr>
          <p:cNvSpPr/>
          <p:nvPr/>
        </p:nvSpPr>
        <p:spPr>
          <a:xfrm>
            <a:off x="6399430" y="7752872"/>
            <a:ext cx="663144" cy="161464"/>
          </a:xfrm>
          <a:custGeom>
            <a:avLst/>
            <a:gdLst/>
            <a:ahLst/>
            <a:cxnLst/>
            <a:rect l="l" t="t" r="r" b="b"/>
            <a:pathLst>
              <a:path w="663144" h="161464">
                <a:moveTo>
                  <a:pt x="0" y="0"/>
                </a:moveTo>
                <a:lnTo>
                  <a:pt x="663144" y="0"/>
                </a:lnTo>
                <a:lnTo>
                  <a:pt x="663144" y="161464"/>
                </a:lnTo>
                <a:lnTo>
                  <a:pt x="0" y="1614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4638807B-7F57-5639-0112-D438AD1BFF84}"/>
              </a:ext>
            </a:extLst>
          </p:cNvPr>
          <p:cNvSpPr/>
          <p:nvPr/>
        </p:nvSpPr>
        <p:spPr>
          <a:xfrm>
            <a:off x="2874980" y="6108700"/>
            <a:ext cx="873511" cy="873511"/>
          </a:xfrm>
          <a:custGeom>
            <a:avLst/>
            <a:gdLst/>
            <a:ahLst/>
            <a:cxnLst/>
            <a:rect l="l" t="t" r="r" b="b"/>
            <a:pathLst>
              <a:path w="873511" h="873511">
                <a:moveTo>
                  <a:pt x="0" y="0"/>
                </a:moveTo>
                <a:lnTo>
                  <a:pt x="873511" y="0"/>
                </a:lnTo>
                <a:lnTo>
                  <a:pt x="873511" y="873511"/>
                </a:lnTo>
                <a:lnTo>
                  <a:pt x="0" y="8735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D46CE90-20A9-83B7-E441-0E0220B877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3264" y="7030251"/>
            <a:ext cx="651545" cy="653640"/>
          </a:xfrm>
          <a:prstGeom prst="rect">
            <a:avLst/>
          </a:prstGeom>
        </p:spPr>
      </p:pic>
      <p:sp>
        <p:nvSpPr>
          <p:cNvPr id="5" name="角丸四角形 40">
            <a:extLst>
              <a:ext uri="{FF2B5EF4-FFF2-40B4-BE49-F238E27FC236}">
                <a16:creationId xmlns:a16="http://schemas.microsoft.com/office/drawing/2014/main" id="{83FB3FE7-6881-2E8E-0DD6-4EC24F23E27B}"/>
              </a:ext>
            </a:extLst>
          </p:cNvPr>
          <p:cNvSpPr/>
          <p:nvPr/>
        </p:nvSpPr>
        <p:spPr>
          <a:xfrm>
            <a:off x="4921517" y="4593279"/>
            <a:ext cx="2555413" cy="504000"/>
          </a:xfrm>
          <a:prstGeom prst="roundRect">
            <a:avLst/>
          </a:prstGeom>
          <a:ln>
            <a:solidFill>
              <a:srgbClr val="B200A7"/>
            </a:solidFill>
          </a:ln>
          <a:effectLst>
            <a:glow rad="101600">
              <a:srgbClr val="B200A7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2" name="角丸四角形 41">
            <a:extLst>
              <a:ext uri="{FF2B5EF4-FFF2-40B4-BE49-F238E27FC236}">
                <a16:creationId xmlns:a16="http://schemas.microsoft.com/office/drawing/2014/main" id="{E59489DF-FC4B-5CD3-4EC4-D07DE0726E1B}"/>
              </a:ext>
            </a:extLst>
          </p:cNvPr>
          <p:cNvSpPr/>
          <p:nvPr/>
        </p:nvSpPr>
        <p:spPr>
          <a:xfrm>
            <a:off x="4921517" y="3925495"/>
            <a:ext cx="2555411" cy="504000"/>
          </a:xfrm>
          <a:prstGeom prst="roundRect">
            <a:avLst/>
          </a:prstGeom>
          <a:ln>
            <a:solidFill>
              <a:srgbClr val="FF3415"/>
            </a:solidFill>
          </a:ln>
          <a:effectLst>
            <a:glow rad="101600">
              <a:srgbClr val="FF3415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F0FB0C5A-062C-1A77-6110-B1B63E5B250B}"/>
              </a:ext>
            </a:extLst>
          </p:cNvPr>
          <p:cNvSpPr/>
          <p:nvPr/>
        </p:nvSpPr>
        <p:spPr>
          <a:xfrm>
            <a:off x="13955" y="2498189"/>
            <a:ext cx="1205324" cy="3347706"/>
          </a:xfrm>
          <a:prstGeom prst="downArrow">
            <a:avLst/>
          </a:prstGeom>
          <a:gradFill flip="none" rotWithShape="1">
            <a:gsLst>
              <a:gs pos="67000">
                <a:srgbClr val="FFCC66"/>
              </a:gs>
              <a:gs pos="50000">
                <a:schemeClr val="accent2">
                  <a:lumMod val="60000"/>
                  <a:lumOff val="40000"/>
                </a:schemeClr>
              </a:gs>
              <a:gs pos="28000">
                <a:srgbClr val="7030A0"/>
              </a:gs>
              <a:gs pos="12000">
                <a:schemeClr val="tx1">
                  <a:lumMod val="75000"/>
                  <a:lumOff val="2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8008" tIns="74008" rIns="148008" bIns="74008" rtlCol="0" anchor="ctr">
            <a:normAutofit/>
          </a:bodyPr>
          <a:lstStyle/>
          <a:p>
            <a:pPr algn="ctr"/>
            <a:endParaRPr kumimoji="1" lang="ja-JP" altLang="en-US" dirty="0"/>
          </a:p>
        </p:txBody>
      </p:sp>
      <p:sp>
        <p:nvSpPr>
          <p:cNvPr id="22" name="角丸四角形 38">
            <a:extLst>
              <a:ext uri="{FF2B5EF4-FFF2-40B4-BE49-F238E27FC236}">
                <a16:creationId xmlns:a16="http://schemas.microsoft.com/office/drawing/2014/main" id="{FDB09B68-6BDD-C970-FEDF-46768E7D13AC}"/>
              </a:ext>
            </a:extLst>
          </p:cNvPr>
          <p:cNvSpPr/>
          <p:nvPr/>
        </p:nvSpPr>
        <p:spPr>
          <a:xfrm>
            <a:off x="1195812" y="5331654"/>
            <a:ext cx="2096787" cy="504000"/>
          </a:xfrm>
          <a:prstGeom prst="roundRect">
            <a:avLst/>
          </a:prstGeom>
          <a:ln>
            <a:solidFill>
              <a:srgbClr val="0D000C"/>
            </a:solidFill>
          </a:ln>
          <a:effectLst>
            <a:glow rad="101600">
              <a:srgbClr val="0D000C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7" name="角丸四角形 40">
            <a:extLst>
              <a:ext uri="{FF2B5EF4-FFF2-40B4-BE49-F238E27FC236}">
                <a16:creationId xmlns:a16="http://schemas.microsoft.com/office/drawing/2014/main" id="{93688822-178C-AE36-4117-D7477E72E8A9}"/>
              </a:ext>
            </a:extLst>
          </p:cNvPr>
          <p:cNvSpPr/>
          <p:nvPr/>
        </p:nvSpPr>
        <p:spPr>
          <a:xfrm>
            <a:off x="1195812" y="4610627"/>
            <a:ext cx="2096787" cy="504000"/>
          </a:xfrm>
          <a:prstGeom prst="roundRect">
            <a:avLst/>
          </a:prstGeom>
          <a:ln>
            <a:solidFill>
              <a:srgbClr val="B200A7"/>
            </a:solidFill>
          </a:ln>
          <a:effectLst>
            <a:glow rad="101600">
              <a:srgbClr val="B200A7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1" name="角丸四角形 41">
            <a:extLst>
              <a:ext uri="{FF2B5EF4-FFF2-40B4-BE49-F238E27FC236}">
                <a16:creationId xmlns:a16="http://schemas.microsoft.com/office/drawing/2014/main" id="{C0070EF0-973A-1CDA-F919-A1BEDC49EB52}"/>
              </a:ext>
            </a:extLst>
          </p:cNvPr>
          <p:cNvSpPr/>
          <p:nvPr/>
        </p:nvSpPr>
        <p:spPr>
          <a:xfrm>
            <a:off x="1195811" y="3925495"/>
            <a:ext cx="2096787" cy="504000"/>
          </a:xfrm>
          <a:prstGeom prst="roundRect">
            <a:avLst/>
          </a:prstGeom>
          <a:ln>
            <a:solidFill>
              <a:srgbClr val="FF3415"/>
            </a:solidFill>
          </a:ln>
          <a:effectLst>
            <a:glow rad="101600">
              <a:srgbClr val="FF3415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7D67A80-9E4B-7039-B7BD-9D73ED590217}"/>
              </a:ext>
            </a:extLst>
          </p:cNvPr>
          <p:cNvSpPr txBox="1"/>
          <p:nvPr/>
        </p:nvSpPr>
        <p:spPr>
          <a:xfrm>
            <a:off x="1173138" y="3969839"/>
            <a:ext cx="1686882" cy="400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20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レベル３警報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E28DED6-6897-8C3F-AAFC-7673482F3DCC}"/>
              </a:ext>
            </a:extLst>
          </p:cNvPr>
          <p:cNvSpPr txBox="1"/>
          <p:nvPr/>
        </p:nvSpPr>
        <p:spPr>
          <a:xfrm>
            <a:off x="1195812" y="4657737"/>
            <a:ext cx="2119068" cy="400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2000" b="1" u="sng" dirty="0">
                <a:solidFill>
                  <a:srgbClr val="7030A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レベル４危険警報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0773DE4-AC72-B524-7459-A1A6AB83BAF0}"/>
              </a:ext>
            </a:extLst>
          </p:cNvPr>
          <p:cNvSpPr txBox="1"/>
          <p:nvPr/>
        </p:nvSpPr>
        <p:spPr>
          <a:xfrm>
            <a:off x="1195811" y="5373808"/>
            <a:ext cx="2133634" cy="400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20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レベル５特別警報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40D2EDC-8BA2-43F9-586F-40BE6854F7CB}"/>
              </a:ext>
            </a:extLst>
          </p:cNvPr>
          <p:cNvSpPr txBox="1"/>
          <p:nvPr/>
        </p:nvSpPr>
        <p:spPr>
          <a:xfrm>
            <a:off x="371887" y="527837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災害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発生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706D50A-5894-5EBF-78C1-8A1012EA9663}"/>
              </a:ext>
            </a:extLst>
          </p:cNvPr>
          <p:cNvSpPr txBox="1"/>
          <p:nvPr/>
        </p:nvSpPr>
        <p:spPr>
          <a:xfrm>
            <a:off x="286201" y="2501030"/>
            <a:ext cx="6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数日～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日前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4FE39D8-4744-07F0-464A-B14B01296AFF}"/>
              </a:ext>
            </a:extLst>
          </p:cNvPr>
          <p:cNvSpPr txBox="1"/>
          <p:nvPr/>
        </p:nvSpPr>
        <p:spPr>
          <a:xfrm>
            <a:off x="220813" y="3158779"/>
            <a:ext cx="80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半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日～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数時間前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6C80EC3-23DD-8A8B-3B12-0835EE18007E}"/>
              </a:ext>
            </a:extLst>
          </p:cNvPr>
          <p:cNvSpPr txBox="1"/>
          <p:nvPr/>
        </p:nvSpPr>
        <p:spPr>
          <a:xfrm>
            <a:off x="211565" y="3948829"/>
            <a:ext cx="80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数時間～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３時間前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3FD1DA9A-28A4-85D3-7B55-607E486D25E7}"/>
              </a:ext>
            </a:extLst>
          </p:cNvPr>
          <p:cNvSpPr txBox="1"/>
          <p:nvPr/>
        </p:nvSpPr>
        <p:spPr>
          <a:xfrm>
            <a:off x="199270" y="4622067"/>
            <a:ext cx="80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２時間～</a:t>
            </a: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０</a:t>
            </a:r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時間前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90C36EF-52BA-1211-4FEE-8F84BD81ECD1}"/>
              </a:ext>
            </a:extLst>
          </p:cNvPr>
          <p:cNvSpPr txBox="1"/>
          <p:nvPr/>
        </p:nvSpPr>
        <p:spPr>
          <a:xfrm>
            <a:off x="-50142" y="2933959"/>
            <a:ext cx="415498" cy="182357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500" dirty="0">
                <a:latin typeface="Meiryo UI" panose="020B0604030504040204" pitchFamily="50" charset="-128"/>
                <a:ea typeface="Meiryo UI" panose="020B0604030504040204" pitchFamily="50" charset="-128"/>
              </a:rPr>
              <a:t>時間推移のイメージ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53C17F74-34F4-C7EA-318A-3746940590C9}"/>
              </a:ext>
            </a:extLst>
          </p:cNvPr>
          <p:cNvSpPr txBox="1"/>
          <p:nvPr/>
        </p:nvSpPr>
        <p:spPr>
          <a:xfrm>
            <a:off x="4500511" y="5872867"/>
            <a:ext cx="3177301" cy="1318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857" spc="-38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「避難情報に関する</a:t>
            </a:r>
            <a:r>
              <a:rPr lang="ja-JP" altLang="en-US" sz="762" spc="-38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ガイドライン」</a:t>
            </a:r>
            <a:r>
              <a:rPr lang="ja-JP" altLang="en-US" sz="857" spc="-38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（内閣府）に基づき気象庁において作成</a:t>
            </a:r>
            <a:endParaRPr lang="en-US" altLang="ja-JP" sz="857" spc="-38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4E0C479-A0F0-1797-7C4B-9517392AF8F5}"/>
              </a:ext>
            </a:extLst>
          </p:cNvPr>
          <p:cNvSpPr/>
          <p:nvPr/>
        </p:nvSpPr>
        <p:spPr>
          <a:xfrm>
            <a:off x="3979000" y="3914100"/>
            <a:ext cx="913659" cy="520609"/>
          </a:xfrm>
          <a:prstGeom prst="rect">
            <a:avLst/>
          </a:prstGeom>
          <a:solidFill>
            <a:srgbClr val="FF280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anchor="ctr" anchorCtr="0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警戒レベル３</a:t>
            </a:r>
            <a:endParaRPr lang="en-US" altLang="ja-JP" sz="1200" b="1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>
              <a:spcBef>
                <a:spcPct val="0"/>
              </a:spcBef>
            </a:pPr>
            <a:r>
              <a:rPr lang="ja-JP" altLang="en-US" sz="1100" b="1" dirty="0">
                <a:ln w="0">
                  <a:noFill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高齢者等避難</a:t>
            </a:r>
            <a:endParaRPr lang="en-US" altLang="ja-JP" sz="1100" b="1" dirty="0">
              <a:ln w="0">
                <a:noFill/>
              </a:ln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72EF4AC5-6BAF-9F7E-8B60-26DD7D2A5D02}"/>
              </a:ext>
            </a:extLst>
          </p:cNvPr>
          <p:cNvSpPr/>
          <p:nvPr/>
        </p:nvSpPr>
        <p:spPr>
          <a:xfrm>
            <a:off x="3979000" y="4588144"/>
            <a:ext cx="913660" cy="520609"/>
          </a:xfrm>
          <a:prstGeom prst="rect">
            <a:avLst/>
          </a:prstGeom>
          <a:solidFill>
            <a:srgbClr val="AA0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4284" bIns="0" anchor="ctr" anchorCtr="0"/>
          <a:lstStyle/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警戒レベル４</a:t>
            </a:r>
            <a:endParaRPr lang="en-US" altLang="ja-JP" sz="1200" b="1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避難指示</a:t>
            </a:r>
            <a:endParaRPr lang="ja-JP" altLang="en-US" sz="1200" dirty="0">
              <a:solidFill>
                <a:schemeClr val="bg1"/>
              </a:solidFill>
              <a:effectLst>
                <a:glow rad="889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289DE5EF-5780-976A-77B1-326D3AC631F7}"/>
              </a:ext>
            </a:extLst>
          </p:cNvPr>
          <p:cNvSpPr/>
          <p:nvPr/>
        </p:nvSpPr>
        <p:spPr>
          <a:xfrm>
            <a:off x="3978999" y="5324294"/>
            <a:ext cx="913660" cy="521601"/>
          </a:xfrm>
          <a:prstGeom prst="rect">
            <a:avLst/>
          </a:prstGeom>
          <a:solidFill>
            <a:srgbClr val="0C000C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0" bIns="0" anchor="t"/>
          <a:lstStyle/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警戒レベル５</a:t>
            </a:r>
            <a:endParaRPr lang="en-US" altLang="ja-JP" sz="1200" b="1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200" b="1" spc="-105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緊急安全確保</a:t>
            </a:r>
            <a:endParaRPr lang="en-US" altLang="ja-JP" sz="1200" b="1" spc="-105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AE270061-765F-CA86-2FFF-FCB57ED7FCB5}"/>
              </a:ext>
            </a:extLst>
          </p:cNvPr>
          <p:cNvSpPr/>
          <p:nvPr/>
        </p:nvSpPr>
        <p:spPr>
          <a:xfrm>
            <a:off x="4943676" y="4609259"/>
            <a:ext cx="2619796" cy="530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69" tIns="0" rIns="68569" bIns="0" anchor="t"/>
          <a:lstStyle/>
          <a:p>
            <a:pPr marL="61716" indent="-61716">
              <a:defRPr/>
            </a:pPr>
            <a:r>
              <a:rPr lang="ja-JP" altLang="en-US" sz="1333" b="1" dirty="0">
                <a:ln w="0">
                  <a:noFill/>
                </a:ln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危険な場所から全員避難</a:t>
            </a:r>
            <a:endParaRPr lang="en-US" altLang="ja-JP" sz="1333" b="1" dirty="0">
              <a:ln w="0">
                <a:noFill/>
              </a:ln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80133" indent="-80133" algn="just">
              <a:buFont typeface="Arial" panose="020B0604020202020204" pitchFamily="34" charset="0"/>
              <a:buChar char="•"/>
              <a:defRPr/>
            </a:pPr>
            <a:r>
              <a:rPr lang="ja-JP" altLang="en-US" sz="900" spc="-3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台風などにより暴風が予想される場合は、暴風が</a:t>
            </a:r>
            <a:endParaRPr lang="en-US" altLang="ja-JP" sz="900" spc="-38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spc="-3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吹き始める前に避難を完了しておく</a:t>
            </a:r>
          </a:p>
          <a:p>
            <a:pPr marL="61716" indent="-61716">
              <a:defRPr/>
            </a:pPr>
            <a:endParaRPr lang="en-US" altLang="ja-JP" sz="1333" b="1" dirty="0">
              <a:ln w="0">
                <a:noFill/>
              </a:ln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272C4C75-B81A-FD0E-AE28-4332F55E1155}"/>
              </a:ext>
            </a:extLst>
          </p:cNvPr>
          <p:cNvSpPr/>
          <p:nvPr/>
        </p:nvSpPr>
        <p:spPr>
          <a:xfrm>
            <a:off x="4943676" y="3935790"/>
            <a:ext cx="2619796" cy="503282"/>
          </a:xfrm>
          <a:prstGeom prst="rect">
            <a:avLst/>
          </a:prstGeom>
          <a:noFill/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0" rIns="68569" bIns="0" anchor="t" anchorCtr="0"/>
          <a:lstStyle/>
          <a:p>
            <a:pPr>
              <a:defRPr/>
            </a:pPr>
            <a:r>
              <a:rPr lang="ja-JP" altLang="en-US" sz="1333" b="1" spc="-96" dirty="0">
                <a:ln w="3175" cmpd="sng">
                  <a:noFill/>
                  <a:prstDash val="solid"/>
                  <a:miter lim="800000"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危険な場所から高齢者等は避難</a:t>
            </a:r>
            <a:endParaRPr lang="en-US" altLang="ja-JP" sz="1333" b="1" spc="-96" dirty="0">
              <a:ln w="3175" cmpd="sng">
                <a:noFill/>
                <a:prstDash val="solid"/>
                <a:miter lim="800000"/>
              </a:ln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80133" indent="-80133" algn="just">
              <a:buFont typeface="Arial" panose="020B0604020202020204" pitchFamily="34" charset="0"/>
              <a:buChar char="•"/>
              <a:defRPr/>
            </a:pPr>
            <a:r>
              <a:rPr lang="ja-JP" altLang="en-US" sz="900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避難に時間がかかる方は危険な場所から避難する</a:t>
            </a:r>
            <a:endParaRPr lang="en-US" altLang="ja-JP" sz="900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80133" indent="-80133" algn="just">
              <a:buFont typeface="Arial" panose="020B0604020202020204" pitchFamily="34" charset="0"/>
              <a:buChar char="•"/>
              <a:defRPr/>
            </a:pPr>
            <a:r>
              <a:rPr lang="ja-JP" altLang="en-US" sz="900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その他の方も必要に応じ避難準備や自主避難する</a:t>
            </a:r>
            <a:endParaRPr lang="en-US" altLang="ja-JP" sz="900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9B81108-AFB9-53EE-17CF-DAA9F9761184}"/>
              </a:ext>
            </a:extLst>
          </p:cNvPr>
          <p:cNvSpPr txBox="1"/>
          <p:nvPr/>
        </p:nvSpPr>
        <p:spPr>
          <a:xfrm>
            <a:off x="4801844" y="5095866"/>
            <a:ext cx="18782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b="1" dirty="0">
                <a:solidFill>
                  <a:srgbClr val="AA00AA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＜警戒レベル４までに必ず避難！＞</a:t>
            </a:r>
          </a:p>
        </p:txBody>
      </p:sp>
      <p:sp>
        <p:nvSpPr>
          <p:cNvPr id="73" name="フリーフォーム 187">
            <a:extLst>
              <a:ext uri="{FF2B5EF4-FFF2-40B4-BE49-F238E27FC236}">
                <a16:creationId xmlns:a16="http://schemas.microsoft.com/office/drawing/2014/main" id="{79836A43-0A97-3EA7-C196-01D4148CD928}"/>
              </a:ext>
            </a:extLst>
          </p:cNvPr>
          <p:cNvSpPr/>
          <p:nvPr/>
        </p:nvSpPr>
        <p:spPr>
          <a:xfrm>
            <a:off x="4070667" y="5187894"/>
            <a:ext cx="818807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75" name="矢印: 右 74">
            <a:extLst>
              <a:ext uri="{FF2B5EF4-FFF2-40B4-BE49-F238E27FC236}">
                <a16:creationId xmlns:a16="http://schemas.microsoft.com/office/drawing/2014/main" id="{C29E978A-4A5D-EA28-4D02-B8BA0F5927C1}"/>
              </a:ext>
            </a:extLst>
          </p:cNvPr>
          <p:cNvSpPr/>
          <p:nvPr/>
        </p:nvSpPr>
        <p:spPr>
          <a:xfrm>
            <a:off x="3425327" y="4009460"/>
            <a:ext cx="522850" cy="1720697"/>
          </a:xfrm>
          <a:prstGeom prst="rightArrow">
            <a:avLst>
              <a:gd name="adj1" fmla="val 77431"/>
              <a:gd name="adj2" fmla="val 4854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1225E69C-7C14-7B01-6311-0381BFF4D002}"/>
              </a:ext>
            </a:extLst>
          </p:cNvPr>
          <p:cNvSpPr txBox="1"/>
          <p:nvPr/>
        </p:nvSpPr>
        <p:spPr>
          <a:xfrm>
            <a:off x="3371325" y="4483709"/>
            <a:ext cx="6336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市町村は</a:t>
            </a:r>
            <a:endParaRPr kumimoji="1"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防災気象情報など</a:t>
            </a: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を参考に</a:t>
            </a:r>
            <a:endParaRPr kumimoji="1"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避難情報</a:t>
            </a: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を発令</a:t>
            </a:r>
            <a:endParaRPr kumimoji="1" lang="ja-JP" altLang="en-US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フリーフォーム 187">
            <a:extLst>
              <a:ext uri="{FF2B5EF4-FFF2-40B4-BE49-F238E27FC236}">
                <a16:creationId xmlns:a16="http://schemas.microsoft.com/office/drawing/2014/main" id="{9123BEDB-326A-A71A-4C3D-914B82E2A5F5}"/>
              </a:ext>
            </a:extLst>
          </p:cNvPr>
          <p:cNvSpPr/>
          <p:nvPr/>
        </p:nvSpPr>
        <p:spPr>
          <a:xfrm>
            <a:off x="6598115" y="5185800"/>
            <a:ext cx="878816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81" name="角丸四角形 38">
            <a:extLst>
              <a:ext uri="{FF2B5EF4-FFF2-40B4-BE49-F238E27FC236}">
                <a16:creationId xmlns:a16="http://schemas.microsoft.com/office/drawing/2014/main" id="{BA2E3A84-0906-1460-295F-24D3C9DAAB9A}"/>
              </a:ext>
            </a:extLst>
          </p:cNvPr>
          <p:cNvSpPr/>
          <p:nvPr/>
        </p:nvSpPr>
        <p:spPr>
          <a:xfrm>
            <a:off x="4921516" y="5331654"/>
            <a:ext cx="2555413" cy="504000"/>
          </a:xfrm>
          <a:prstGeom prst="roundRect">
            <a:avLst/>
          </a:prstGeom>
          <a:ln>
            <a:solidFill>
              <a:srgbClr val="0D000C"/>
            </a:solidFill>
          </a:ln>
          <a:effectLst>
            <a:glow rad="101600">
              <a:srgbClr val="0D000C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B1EC59C8-9D26-EB83-71C7-DB0DDC6375BB}"/>
              </a:ext>
            </a:extLst>
          </p:cNvPr>
          <p:cNvSpPr/>
          <p:nvPr/>
        </p:nvSpPr>
        <p:spPr>
          <a:xfrm>
            <a:off x="4928970" y="5349649"/>
            <a:ext cx="2619796" cy="530950"/>
          </a:xfrm>
          <a:prstGeom prst="rect">
            <a:avLst/>
          </a:prstGeom>
          <a:noFill/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69" tIns="0" rIns="68569" bIns="0" anchor="t" anchorCtr="0"/>
          <a:lstStyle/>
          <a:p>
            <a:pPr marL="61716" indent="-61716">
              <a:defRPr/>
            </a:pPr>
            <a:r>
              <a:rPr lang="ja-JP" altLang="en-US" sz="1333" b="1" dirty="0">
                <a:ln w="0">
                  <a:noFill/>
                </a:ln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命の危険　直ちに安全確保！</a:t>
            </a:r>
            <a:endParaRPr lang="en-US" altLang="ja-JP" sz="1333" b="1" dirty="0">
              <a:ln w="0">
                <a:noFill/>
              </a:ln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61716" indent="-61716">
              <a:buFont typeface="Arial" panose="020B0604020202020204" pitchFamily="34" charset="0"/>
              <a:buChar char="•"/>
              <a:defRPr/>
            </a:pPr>
            <a:r>
              <a:rPr lang="ja-JP" altLang="en-US" sz="900" spc="-4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すでに安全な避難ができず、命が危険な状況</a:t>
            </a:r>
            <a:endParaRPr lang="en-US" altLang="ja-JP" sz="900" spc="-48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61716" indent="-61716">
              <a:buFont typeface="Arial" panose="020B0604020202020204" pitchFamily="34" charset="0"/>
              <a:buChar char="•"/>
              <a:defRPr/>
            </a:pPr>
            <a:r>
              <a:rPr lang="ja-JP" altLang="en-US" sz="900" spc="-4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今いる場所よりも少しでも安全な場所へ</a:t>
            </a:r>
            <a:endParaRPr lang="en-US" altLang="ja-JP" sz="900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5" name="角丸四角形 177">
            <a:extLst>
              <a:ext uri="{FF2B5EF4-FFF2-40B4-BE49-F238E27FC236}">
                <a16:creationId xmlns:a16="http://schemas.microsoft.com/office/drawing/2014/main" id="{F78998B1-9218-E78B-3FB4-1C0C01E3046E}"/>
              </a:ext>
            </a:extLst>
          </p:cNvPr>
          <p:cNvSpPr/>
          <p:nvPr/>
        </p:nvSpPr>
        <p:spPr>
          <a:xfrm>
            <a:off x="3978998" y="3680744"/>
            <a:ext cx="910475" cy="220712"/>
          </a:xfrm>
          <a:prstGeom prst="roundRect">
            <a:avLst>
              <a:gd name="adj" fmla="val 12635"/>
            </a:avLst>
          </a:prstGeom>
          <a:solidFill>
            <a:srgbClr val="5033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4284" rIns="0" bIns="0" anchor="ctr" anchorCtr="1"/>
          <a:lstStyle/>
          <a:p>
            <a:pPr algn="ctr">
              <a:lnSpc>
                <a:spcPct val="80000"/>
              </a:lnSpc>
              <a:defRPr/>
            </a:pP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市町村が発令</a:t>
            </a:r>
            <a:endParaRPr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defRPr/>
            </a:pP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する避難情報</a:t>
            </a:r>
            <a:endParaRPr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7" name="フリーフォーム 187">
            <a:extLst>
              <a:ext uri="{FF2B5EF4-FFF2-40B4-BE49-F238E27FC236}">
                <a16:creationId xmlns:a16="http://schemas.microsoft.com/office/drawing/2014/main" id="{1D13D31B-541E-91E5-66CA-7725FDD0216C}"/>
              </a:ext>
            </a:extLst>
          </p:cNvPr>
          <p:cNvSpPr/>
          <p:nvPr/>
        </p:nvSpPr>
        <p:spPr>
          <a:xfrm>
            <a:off x="1341199" y="5192947"/>
            <a:ext cx="986890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111" name="フリーフォーム 187">
            <a:extLst>
              <a:ext uri="{FF2B5EF4-FFF2-40B4-BE49-F238E27FC236}">
                <a16:creationId xmlns:a16="http://schemas.microsoft.com/office/drawing/2014/main" id="{632A519D-7947-D473-93A3-8744A2E54F3E}"/>
              </a:ext>
            </a:extLst>
          </p:cNvPr>
          <p:cNvSpPr/>
          <p:nvPr/>
        </p:nvSpPr>
        <p:spPr>
          <a:xfrm>
            <a:off x="2221253" y="5192661"/>
            <a:ext cx="986890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113" name="角丸四角形 42">
            <a:extLst>
              <a:ext uri="{FF2B5EF4-FFF2-40B4-BE49-F238E27FC236}">
                <a16:creationId xmlns:a16="http://schemas.microsoft.com/office/drawing/2014/main" id="{7C9BC624-B6B1-562F-5F0E-F9E274F8600F}"/>
              </a:ext>
            </a:extLst>
          </p:cNvPr>
          <p:cNvSpPr/>
          <p:nvPr/>
        </p:nvSpPr>
        <p:spPr>
          <a:xfrm>
            <a:off x="1192738" y="3123165"/>
            <a:ext cx="6270834" cy="504000"/>
          </a:xfrm>
          <a:prstGeom prst="roundRect">
            <a:avLst/>
          </a:prstGeom>
          <a:ln>
            <a:solidFill>
              <a:srgbClr val="EFEB38"/>
            </a:solidFill>
          </a:ln>
          <a:effectLst>
            <a:glow rad="101600">
              <a:srgbClr val="EFEB38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227C19EF-2AA4-F05E-6E5A-A3EBAFD756D3}"/>
              </a:ext>
            </a:extLst>
          </p:cNvPr>
          <p:cNvSpPr txBox="1"/>
          <p:nvPr/>
        </p:nvSpPr>
        <p:spPr>
          <a:xfrm>
            <a:off x="1002594" y="3196419"/>
            <a:ext cx="1959576" cy="338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レベル２注意報</a:t>
            </a: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887D0181-66E8-78B7-38EB-AED30F428045}"/>
              </a:ext>
            </a:extLst>
          </p:cNvPr>
          <p:cNvSpPr/>
          <p:nvPr/>
        </p:nvSpPr>
        <p:spPr>
          <a:xfrm>
            <a:off x="2962170" y="3153032"/>
            <a:ext cx="4785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・ハザードマップ等で災害リスクを再確認する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・市町村から発令される避難情報の把握手段を再確認する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" name="角丸四角形 42">
            <a:extLst>
              <a:ext uri="{FF2B5EF4-FFF2-40B4-BE49-F238E27FC236}">
                <a16:creationId xmlns:a16="http://schemas.microsoft.com/office/drawing/2014/main" id="{6392C582-F20F-50B3-8F9C-8FC22D09FCFE}"/>
              </a:ext>
            </a:extLst>
          </p:cNvPr>
          <p:cNvSpPr/>
          <p:nvPr/>
        </p:nvSpPr>
        <p:spPr>
          <a:xfrm>
            <a:off x="1192737" y="2480716"/>
            <a:ext cx="6284193" cy="504000"/>
          </a:xfrm>
          <a:prstGeom prst="roundRect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43FD0E04-7AAE-BF64-1B30-40E35CA27BFE}"/>
              </a:ext>
            </a:extLst>
          </p:cNvPr>
          <p:cNvSpPr txBox="1"/>
          <p:nvPr/>
        </p:nvSpPr>
        <p:spPr>
          <a:xfrm>
            <a:off x="1116787" y="2550001"/>
            <a:ext cx="2267550" cy="338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</a:t>
            </a:r>
            <a:r>
              <a:rPr lang="en-US" altLang="ja-JP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早期注意情報</a:t>
            </a: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A08CD808-1C0E-52F3-57AB-930ACF03F283}"/>
              </a:ext>
            </a:extLst>
          </p:cNvPr>
          <p:cNvSpPr/>
          <p:nvPr/>
        </p:nvSpPr>
        <p:spPr>
          <a:xfrm>
            <a:off x="3475479" y="2598383"/>
            <a:ext cx="24911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・災害への心構えを一段高める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3528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506</Words>
  <PresentationFormat>ユーザー設定</PresentationFormat>
  <Paragraphs>103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HGP創英角ｺﾞｼｯｸUB</vt:lpstr>
      <vt:lpstr>HG丸ｺﾞｼｯｸM-PRO</vt:lpstr>
      <vt:lpstr>HG創英角ｺﾞｼｯｸUB</vt:lpstr>
      <vt:lpstr>Meiryo UI</vt:lpstr>
      <vt:lpstr>Noto Sans JP Bold</vt:lpstr>
      <vt:lpstr>UD丸ゴ_ラージ（N仕様） Light</vt:lpstr>
      <vt:lpstr>游ゴシック</vt:lpstr>
      <vt:lpstr>游ゴシック Light</vt:lpstr>
      <vt:lpstr>游ゴシック Medium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terms:created xsi:type="dcterms:W3CDTF">2025-11-19T02:38:37Z</dcterms:created>
  <dcterms:modified xsi:type="dcterms:W3CDTF">2026-09-01T02:13:59Z</dcterms:modified>
</cp:coreProperties>
</file>