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3.jpg" ContentType="image/jpg"/>
  <Override PartName="/ppt/media/image8.jpg" ContentType="image/jp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445"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25E01B4F-AE6F-46D4-AFC6-A8A6C47CE15C}" type="datetimeFigureOut">
              <a:rPr kumimoji="1" lang="ja-JP" altLang="en-US" smtClean="0"/>
              <a:t>2024/6/10</a:t>
            </a:fld>
            <a:endParaRPr kumimoji="1" lang="ja-JP" altLang="en-US"/>
          </a:p>
        </p:txBody>
      </p:sp>
      <p:sp>
        <p:nvSpPr>
          <p:cNvPr id="4" name="スライド イメージ プレースホルダー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25E1854E-9DC0-4563-9BF8-B4C05F2EBF41}" type="slidenum">
              <a:rPr kumimoji="1" lang="ja-JP" altLang="en-US" smtClean="0"/>
              <a:t>‹#›</a:t>
            </a:fld>
            <a:endParaRPr kumimoji="1" lang="ja-JP" altLang="en-US"/>
          </a:p>
        </p:txBody>
      </p:sp>
    </p:spTree>
    <p:extLst>
      <p:ext uri="{BB962C8B-B14F-4D97-AF65-F5344CB8AC3E}">
        <p14:creationId xmlns:p14="http://schemas.microsoft.com/office/powerpoint/2010/main" val="5361474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5E1854E-9DC0-4563-9BF8-B4C05F2EBF41}" type="slidenum">
              <a:rPr kumimoji="1" lang="ja-JP" altLang="en-US" smtClean="0"/>
              <a:t>1</a:t>
            </a:fld>
            <a:endParaRPr kumimoji="1" lang="ja-JP" altLang="en-US"/>
          </a:p>
        </p:txBody>
      </p:sp>
    </p:spTree>
    <p:extLst>
      <p:ext uri="{BB962C8B-B14F-4D97-AF65-F5344CB8AC3E}">
        <p14:creationId xmlns:p14="http://schemas.microsoft.com/office/powerpoint/2010/main" val="2159209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300" b="0" i="0">
                <a:solidFill>
                  <a:srgbClr val="140700"/>
                </a:solidFill>
                <a:latin typeface="Arial Black"/>
                <a:cs typeface="Arial Black"/>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rgbClr val="140700"/>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rgbClr val="140700"/>
                </a:solidFill>
                <a:latin typeface="Arial Black"/>
                <a:cs typeface="Arial Black"/>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0" i="0">
                <a:solidFill>
                  <a:srgbClr val="140700"/>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70372" y="251554"/>
            <a:ext cx="3267030" cy="2444474"/>
          </a:xfrm>
          <a:prstGeom prst="rect">
            <a:avLst/>
          </a:prstGeom>
        </p:spPr>
        <p:txBody>
          <a:bodyPr wrap="square" lIns="0" tIns="0" rIns="0" bIns="0">
            <a:spAutoFit/>
          </a:bodyPr>
          <a:lstStyle>
            <a:lvl1pPr>
              <a:defRPr sz="2300" b="0" i="0">
                <a:solidFill>
                  <a:srgbClr val="140700"/>
                </a:solidFill>
                <a:latin typeface="Arial Black"/>
                <a:cs typeface="Arial Black"/>
              </a:defRPr>
            </a:lvl1pPr>
          </a:lstStyle>
          <a:p>
            <a:endParaRPr/>
          </a:p>
        </p:txBody>
      </p:sp>
      <p:sp>
        <p:nvSpPr>
          <p:cNvPr id="3" name="Holder 3"/>
          <p:cNvSpPr>
            <a:spLocks noGrp="1"/>
          </p:cNvSpPr>
          <p:nvPr>
            <p:ph type="body" idx="1"/>
          </p:nvPr>
        </p:nvSpPr>
        <p:spPr>
          <a:xfrm>
            <a:off x="670138" y="2565545"/>
            <a:ext cx="5217795" cy="340487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5CCC9E77-217D-40CE-ECE1-C9CB0D8DD73C}"/>
              </a:ext>
            </a:extLst>
          </p:cNvPr>
          <p:cNvPicPr>
            <a:picLocks noChangeAspect="1"/>
          </p:cNvPicPr>
          <p:nvPr/>
        </p:nvPicPr>
        <p:blipFill rotWithShape="1">
          <a:blip r:embed="rId3">
            <a:extLst>
              <a:ext uri="{28A0092B-C50C-407E-A947-70E740481C1C}">
                <a14:useLocalDpi xmlns:a14="http://schemas.microsoft.com/office/drawing/2010/main" val="0"/>
              </a:ext>
            </a:extLst>
          </a:blip>
          <a:srcRect l="8683" t="5801" r="9030" b="22398"/>
          <a:stretch/>
        </p:blipFill>
        <p:spPr>
          <a:xfrm>
            <a:off x="90805" y="57017"/>
            <a:ext cx="7344004" cy="9612007"/>
          </a:xfrm>
          <a:prstGeom prst="rect">
            <a:avLst/>
          </a:prstGeom>
        </p:spPr>
      </p:pic>
      <p:sp>
        <p:nvSpPr>
          <p:cNvPr id="6" name="object 6"/>
          <p:cNvSpPr txBox="1"/>
          <p:nvPr/>
        </p:nvSpPr>
        <p:spPr>
          <a:xfrm>
            <a:off x="719924" y="8205495"/>
            <a:ext cx="5340985" cy="428625"/>
          </a:xfrm>
          <a:prstGeom prst="rect">
            <a:avLst/>
          </a:prstGeom>
          <a:solidFill>
            <a:srgbClr val="FFFFFF"/>
          </a:solidFill>
        </p:spPr>
        <p:txBody>
          <a:bodyPr vert="horz" wrap="square" lIns="0" tIns="39369" rIns="0" bIns="0" rtlCol="0">
            <a:spAutoFit/>
          </a:bodyPr>
          <a:lstStyle/>
          <a:p>
            <a:pPr marR="129539" algn="ctr">
              <a:lnSpc>
                <a:spcPct val="100000"/>
              </a:lnSpc>
              <a:spcBef>
                <a:spcPts val="309"/>
              </a:spcBef>
            </a:pPr>
            <a:r>
              <a:rPr sz="2200" spc="260" dirty="0">
                <a:solidFill>
                  <a:srgbClr val="140700"/>
                </a:solidFill>
                <a:latin typeface="SimSun"/>
                <a:cs typeface="SimSun"/>
              </a:rPr>
              <a:t>〈</a:t>
            </a:r>
            <a:r>
              <a:rPr sz="2200" b="1" spc="229" dirty="0">
                <a:solidFill>
                  <a:srgbClr val="140700"/>
                </a:solidFill>
                <a:latin typeface="Microsoft YaHei"/>
                <a:cs typeface="Microsoft YaHei"/>
              </a:rPr>
              <a:t>大阪代表商品</a:t>
            </a:r>
            <a:r>
              <a:rPr sz="2200" spc="-840" dirty="0">
                <a:solidFill>
                  <a:srgbClr val="140700"/>
                </a:solidFill>
                <a:latin typeface="SimSun"/>
                <a:cs typeface="SimSun"/>
              </a:rPr>
              <a:t>〉</a:t>
            </a:r>
            <a:r>
              <a:rPr sz="2200" b="1" spc="254" dirty="0">
                <a:solidFill>
                  <a:srgbClr val="140700"/>
                </a:solidFill>
                <a:latin typeface="Microsoft YaHei"/>
                <a:cs typeface="Microsoft YaHei"/>
              </a:rPr>
              <a:t>募集</a:t>
            </a:r>
            <a:endParaRPr sz="2200" dirty="0">
              <a:latin typeface="Microsoft YaHei"/>
              <a:cs typeface="Microsoft YaHei"/>
            </a:endParaRPr>
          </a:p>
        </p:txBody>
      </p:sp>
      <p:sp>
        <p:nvSpPr>
          <p:cNvPr id="7" name="object 7"/>
          <p:cNvSpPr txBox="1"/>
          <p:nvPr/>
        </p:nvSpPr>
        <p:spPr>
          <a:xfrm>
            <a:off x="670222" y="8602242"/>
            <a:ext cx="5430520" cy="823594"/>
          </a:xfrm>
          <a:prstGeom prst="rect">
            <a:avLst/>
          </a:prstGeom>
        </p:spPr>
        <p:txBody>
          <a:bodyPr vert="horz" wrap="square" lIns="0" tIns="96520" rIns="0" bIns="0" rtlCol="0">
            <a:spAutoFit/>
          </a:bodyPr>
          <a:lstStyle/>
          <a:p>
            <a:pPr marL="13335" algn="ctr">
              <a:lnSpc>
                <a:spcPct val="100000"/>
              </a:lnSpc>
              <a:spcBef>
                <a:spcPts val="760"/>
              </a:spcBef>
            </a:pPr>
            <a:r>
              <a:rPr sz="2000" b="1" spc="225" dirty="0">
                <a:solidFill>
                  <a:srgbClr val="140700"/>
                </a:solidFill>
                <a:latin typeface="Microsoft YaHei"/>
                <a:cs typeface="Microsoft YaHei"/>
              </a:rPr>
              <a:t>応募期間</a:t>
            </a:r>
            <a:endParaRPr sz="2000" dirty="0">
              <a:latin typeface="Microsoft YaHei"/>
              <a:cs typeface="Microsoft YaHei"/>
            </a:endParaRPr>
          </a:p>
          <a:p>
            <a:pPr algn="ctr">
              <a:lnSpc>
                <a:spcPct val="100000"/>
              </a:lnSpc>
              <a:spcBef>
                <a:spcPts val="700"/>
              </a:spcBef>
            </a:pPr>
            <a:r>
              <a:rPr sz="2700" b="1" spc="157" baseline="3086" dirty="0">
                <a:solidFill>
                  <a:srgbClr val="140700"/>
                </a:solidFill>
                <a:latin typeface="Microsoft YaHei"/>
                <a:cs typeface="Microsoft YaHei"/>
              </a:rPr>
              <a:t>2024</a:t>
            </a:r>
            <a:r>
              <a:rPr sz="2700" b="1" baseline="3086" dirty="0">
                <a:solidFill>
                  <a:srgbClr val="140700"/>
                </a:solidFill>
                <a:latin typeface="Microsoft YaHei"/>
                <a:cs typeface="Microsoft YaHei"/>
              </a:rPr>
              <a:t>年</a:t>
            </a:r>
            <a:r>
              <a:rPr sz="2100" b="1" spc="-275" dirty="0">
                <a:solidFill>
                  <a:srgbClr val="140700"/>
                </a:solidFill>
                <a:latin typeface="Microsoft YaHei"/>
                <a:cs typeface="Microsoft YaHei"/>
              </a:rPr>
              <a:t>７月</a:t>
            </a:r>
            <a:r>
              <a:rPr sz="2100" b="1" spc="-10" dirty="0">
                <a:solidFill>
                  <a:srgbClr val="140700"/>
                </a:solidFill>
                <a:latin typeface="Microsoft YaHei"/>
                <a:cs typeface="Microsoft YaHei"/>
              </a:rPr>
              <a:t>1</a:t>
            </a:r>
            <a:r>
              <a:rPr sz="2100" b="1" spc="-1215" dirty="0">
                <a:solidFill>
                  <a:srgbClr val="140700"/>
                </a:solidFill>
                <a:latin typeface="Microsoft YaHei"/>
                <a:cs typeface="Microsoft YaHei"/>
              </a:rPr>
              <a:t>日</a:t>
            </a:r>
            <a:r>
              <a:rPr sz="2100" dirty="0">
                <a:solidFill>
                  <a:srgbClr val="140700"/>
                </a:solidFill>
                <a:latin typeface="SimSun"/>
                <a:cs typeface="SimSun"/>
              </a:rPr>
              <a:t>（</a:t>
            </a:r>
            <a:r>
              <a:rPr sz="2100" b="1" spc="-190" dirty="0">
                <a:solidFill>
                  <a:srgbClr val="140700"/>
                </a:solidFill>
                <a:latin typeface="Microsoft YaHei"/>
                <a:cs typeface="Microsoft YaHei"/>
              </a:rPr>
              <a:t>月</a:t>
            </a:r>
            <a:r>
              <a:rPr sz="2100" spc="-1135" dirty="0">
                <a:solidFill>
                  <a:srgbClr val="140700"/>
                </a:solidFill>
                <a:latin typeface="SimSun"/>
                <a:cs typeface="SimSun"/>
              </a:rPr>
              <a:t>）</a:t>
            </a:r>
            <a:r>
              <a:rPr sz="1950" b="1" spc="-7" baseline="12820" dirty="0">
                <a:solidFill>
                  <a:srgbClr val="140700"/>
                </a:solidFill>
                <a:latin typeface="Microsoft YaHei"/>
                <a:cs typeface="Microsoft YaHei"/>
              </a:rPr>
              <a:t>午前</a:t>
            </a:r>
            <a:r>
              <a:rPr sz="1950" b="1" baseline="12820" dirty="0">
                <a:solidFill>
                  <a:srgbClr val="140700"/>
                </a:solidFill>
                <a:latin typeface="Microsoft YaHei"/>
                <a:cs typeface="Microsoft YaHei"/>
              </a:rPr>
              <a:t>10</a:t>
            </a:r>
            <a:r>
              <a:rPr sz="1950" b="1" spc="209" baseline="12820" dirty="0">
                <a:solidFill>
                  <a:srgbClr val="140700"/>
                </a:solidFill>
                <a:latin typeface="Microsoft YaHei"/>
                <a:cs typeface="Microsoft YaHei"/>
              </a:rPr>
              <a:t>時</a:t>
            </a:r>
            <a:r>
              <a:rPr sz="2100" b="1" spc="-400" dirty="0">
                <a:solidFill>
                  <a:srgbClr val="140700"/>
                </a:solidFill>
                <a:latin typeface="Malgun Gothic"/>
                <a:cs typeface="Malgun Gothic"/>
              </a:rPr>
              <a:t>～</a:t>
            </a:r>
            <a:r>
              <a:rPr sz="2100" b="1" spc="-350" dirty="0">
                <a:solidFill>
                  <a:srgbClr val="140700"/>
                </a:solidFill>
                <a:latin typeface="Microsoft YaHei"/>
                <a:cs typeface="Microsoft YaHei"/>
              </a:rPr>
              <a:t>８月</a:t>
            </a:r>
            <a:r>
              <a:rPr sz="2100" b="1" spc="-20" dirty="0">
                <a:solidFill>
                  <a:srgbClr val="140700"/>
                </a:solidFill>
                <a:latin typeface="Microsoft YaHei"/>
                <a:cs typeface="Microsoft YaHei"/>
              </a:rPr>
              <a:t>19</a:t>
            </a:r>
            <a:r>
              <a:rPr sz="2100" b="1" spc="-1215" dirty="0">
                <a:solidFill>
                  <a:srgbClr val="140700"/>
                </a:solidFill>
                <a:latin typeface="Microsoft YaHei"/>
                <a:cs typeface="Microsoft YaHei"/>
              </a:rPr>
              <a:t>日</a:t>
            </a:r>
            <a:r>
              <a:rPr sz="2100" dirty="0">
                <a:solidFill>
                  <a:srgbClr val="140700"/>
                </a:solidFill>
                <a:latin typeface="SimSun"/>
                <a:cs typeface="SimSun"/>
              </a:rPr>
              <a:t>（</a:t>
            </a:r>
            <a:r>
              <a:rPr sz="2100" b="1" spc="-190" dirty="0">
                <a:solidFill>
                  <a:srgbClr val="140700"/>
                </a:solidFill>
                <a:latin typeface="Microsoft YaHei"/>
                <a:cs typeface="Microsoft YaHei"/>
              </a:rPr>
              <a:t>月</a:t>
            </a:r>
            <a:r>
              <a:rPr sz="2100" spc="-1030" dirty="0">
                <a:solidFill>
                  <a:srgbClr val="140700"/>
                </a:solidFill>
                <a:latin typeface="SimSun"/>
                <a:cs typeface="SimSun"/>
              </a:rPr>
              <a:t>）</a:t>
            </a:r>
            <a:r>
              <a:rPr sz="1950" b="1" spc="112" baseline="12820" dirty="0">
                <a:solidFill>
                  <a:srgbClr val="140700"/>
                </a:solidFill>
                <a:latin typeface="Microsoft YaHei"/>
                <a:cs typeface="Microsoft YaHei"/>
              </a:rPr>
              <a:t>午後</a:t>
            </a:r>
            <a:r>
              <a:rPr sz="1950" b="1" spc="120" baseline="12820" dirty="0">
                <a:solidFill>
                  <a:srgbClr val="140700"/>
                </a:solidFill>
                <a:latin typeface="Microsoft YaHei"/>
                <a:cs typeface="Microsoft YaHei"/>
              </a:rPr>
              <a:t>5</a:t>
            </a:r>
            <a:r>
              <a:rPr sz="1950" b="1" spc="-75" baseline="12820" dirty="0">
                <a:solidFill>
                  <a:srgbClr val="140700"/>
                </a:solidFill>
                <a:latin typeface="Microsoft YaHei"/>
                <a:cs typeface="Microsoft YaHei"/>
              </a:rPr>
              <a:t>時</a:t>
            </a:r>
            <a:endParaRPr sz="1950" baseline="12820" dirty="0">
              <a:latin typeface="Microsoft YaHei"/>
              <a:cs typeface="Microsoft YaHei"/>
            </a:endParaRPr>
          </a:p>
        </p:txBody>
      </p:sp>
      <p:sp>
        <p:nvSpPr>
          <p:cNvPr id="8" name="object 8"/>
          <p:cNvSpPr txBox="1"/>
          <p:nvPr/>
        </p:nvSpPr>
        <p:spPr>
          <a:xfrm>
            <a:off x="712817" y="6422376"/>
            <a:ext cx="3470275" cy="1232535"/>
          </a:xfrm>
          <a:prstGeom prst="rect">
            <a:avLst/>
          </a:prstGeom>
        </p:spPr>
        <p:txBody>
          <a:bodyPr vert="horz" wrap="square" lIns="0" tIns="93980" rIns="0" bIns="0" rtlCol="0">
            <a:spAutoFit/>
          </a:bodyPr>
          <a:lstStyle/>
          <a:p>
            <a:pPr marL="12700">
              <a:lnSpc>
                <a:spcPct val="100000"/>
              </a:lnSpc>
              <a:spcBef>
                <a:spcPts val="740"/>
              </a:spcBef>
            </a:pPr>
            <a:r>
              <a:rPr sz="1050" b="1" spc="-70" dirty="0">
                <a:solidFill>
                  <a:srgbClr val="140700"/>
                </a:solidFill>
                <a:latin typeface="游ゴシック" panose="020B0400000000000000" pitchFamily="50" charset="-128"/>
                <a:ea typeface="游ゴシック" panose="020B0400000000000000" pitchFamily="50" charset="-128"/>
                <a:cs typeface="Yu Gothic"/>
              </a:rPr>
              <a:t>大阪の人も知らなかった大阪。</a:t>
            </a:r>
            <a:endParaRPr sz="1050" dirty="0">
              <a:latin typeface="游ゴシック" panose="020B0400000000000000" pitchFamily="50" charset="-128"/>
              <a:ea typeface="游ゴシック" panose="020B0400000000000000" pitchFamily="50" charset="-128"/>
              <a:cs typeface="Yu Gothic"/>
            </a:endParaRPr>
          </a:p>
          <a:p>
            <a:pPr marL="12700">
              <a:lnSpc>
                <a:spcPct val="100000"/>
              </a:lnSpc>
              <a:spcBef>
                <a:spcPts val="640"/>
              </a:spcBef>
            </a:pPr>
            <a:r>
              <a:rPr sz="1050" b="1" spc="-110" dirty="0">
                <a:solidFill>
                  <a:srgbClr val="140700"/>
                </a:solidFill>
                <a:latin typeface="游ゴシック" panose="020B0400000000000000" pitchFamily="50" charset="-128"/>
                <a:ea typeface="游ゴシック" panose="020B0400000000000000" pitchFamily="50" charset="-128"/>
                <a:cs typeface="Yu Gothic"/>
              </a:rPr>
              <a:t>日本中の、世界中の、人々が知らなかった大阪。</a:t>
            </a:r>
            <a:endParaRPr sz="1050" dirty="0">
              <a:latin typeface="游ゴシック" panose="020B0400000000000000" pitchFamily="50" charset="-128"/>
              <a:ea typeface="游ゴシック" panose="020B0400000000000000" pitchFamily="50" charset="-128"/>
              <a:cs typeface="Yu Gothic"/>
            </a:endParaRPr>
          </a:p>
          <a:p>
            <a:pPr marL="12700">
              <a:lnSpc>
                <a:spcPct val="100000"/>
              </a:lnSpc>
              <a:spcBef>
                <a:spcPts val="640"/>
              </a:spcBef>
            </a:pPr>
            <a:r>
              <a:rPr sz="1050" b="1" spc="-85" dirty="0">
                <a:solidFill>
                  <a:srgbClr val="140700"/>
                </a:solidFill>
                <a:latin typeface="游ゴシック" panose="020B0400000000000000" pitchFamily="50" charset="-128"/>
                <a:ea typeface="游ゴシック" panose="020B0400000000000000" pitchFamily="50" charset="-128"/>
                <a:cs typeface="Yu Gothic"/>
              </a:rPr>
              <a:t>つくり手のこだわりや志を詰め込んだ多彩な品々で、</a:t>
            </a:r>
            <a:endParaRPr sz="1050" dirty="0">
              <a:latin typeface="游ゴシック" panose="020B0400000000000000" pitchFamily="50" charset="-128"/>
              <a:ea typeface="游ゴシック" panose="020B0400000000000000" pitchFamily="50" charset="-128"/>
              <a:cs typeface="Yu Gothic"/>
            </a:endParaRPr>
          </a:p>
          <a:p>
            <a:pPr marL="12700" marR="5080">
              <a:lnSpc>
                <a:spcPct val="150800"/>
              </a:lnSpc>
            </a:pPr>
            <a:r>
              <a:rPr sz="1050" b="1" spc="-125" dirty="0" err="1">
                <a:solidFill>
                  <a:srgbClr val="140700"/>
                </a:solidFill>
                <a:latin typeface="游ゴシック" panose="020B0400000000000000" pitchFamily="50" charset="-128"/>
                <a:ea typeface="游ゴシック" panose="020B0400000000000000" pitchFamily="50" charset="-128"/>
                <a:cs typeface="Yu Gothic"/>
              </a:rPr>
              <a:t>すべての人に「今まで知らなかった大阪」を発見してもらう</a:t>
            </a:r>
            <a:r>
              <a:rPr sz="1050" b="1" spc="-125" dirty="0">
                <a:solidFill>
                  <a:srgbClr val="140700"/>
                </a:solidFill>
                <a:latin typeface="游ゴシック" panose="020B0400000000000000" pitchFamily="50" charset="-128"/>
                <a:ea typeface="游ゴシック" panose="020B0400000000000000" pitchFamily="50" charset="-128"/>
                <a:cs typeface="Yu Gothic"/>
              </a:rPr>
              <a:t>。</a:t>
            </a:r>
            <a:endParaRPr lang="en-US" sz="1050" b="1" spc="-125" dirty="0">
              <a:solidFill>
                <a:srgbClr val="140700"/>
              </a:solidFill>
              <a:latin typeface="游ゴシック" panose="020B0400000000000000" pitchFamily="50" charset="-128"/>
              <a:ea typeface="游ゴシック" panose="020B0400000000000000" pitchFamily="50" charset="-128"/>
              <a:cs typeface="Yu Gothic"/>
            </a:endParaRPr>
          </a:p>
          <a:p>
            <a:pPr marL="12700" marR="5080">
              <a:lnSpc>
                <a:spcPct val="150800"/>
              </a:lnSpc>
            </a:pPr>
            <a:r>
              <a:rPr sz="1050" b="1" spc="-65" dirty="0" err="1">
                <a:solidFill>
                  <a:srgbClr val="140700"/>
                </a:solidFill>
                <a:latin typeface="游ゴシック" panose="020B0400000000000000" pitchFamily="50" charset="-128"/>
                <a:ea typeface="游ゴシック" panose="020B0400000000000000" pitchFamily="50" charset="-128"/>
                <a:cs typeface="Yu Gothic"/>
              </a:rPr>
              <a:t>それが、大阪代表商品の使命です</a:t>
            </a:r>
            <a:r>
              <a:rPr sz="1050" b="1" spc="-65" dirty="0">
                <a:solidFill>
                  <a:srgbClr val="140700"/>
                </a:solidFill>
                <a:latin typeface="游ゴシック" panose="020B0400000000000000" pitchFamily="50" charset="-128"/>
                <a:ea typeface="游ゴシック" panose="020B0400000000000000" pitchFamily="50" charset="-128"/>
                <a:cs typeface="Yu Gothic"/>
              </a:rPr>
              <a:t>。</a:t>
            </a:r>
            <a:endParaRPr sz="1050" dirty="0">
              <a:latin typeface="游ゴシック" panose="020B0400000000000000" pitchFamily="50" charset="-128"/>
              <a:ea typeface="游ゴシック" panose="020B0400000000000000" pitchFamily="50" charset="-128"/>
              <a:cs typeface="Yu Gothic"/>
            </a:endParaRPr>
          </a:p>
        </p:txBody>
      </p:sp>
      <p:sp>
        <p:nvSpPr>
          <p:cNvPr id="9" name="object 9"/>
          <p:cNvSpPr txBox="1"/>
          <p:nvPr/>
        </p:nvSpPr>
        <p:spPr>
          <a:xfrm>
            <a:off x="6618626" y="1218833"/>
            <a:ext cx="192938" cy="2696210"/>
          </a:xfrm>
          <a:prstGeom prst="rect">
            <a:avLst/>
          </a:prstGeom>
        </p:spPr>
        <p:txBody>
          <a:bodyPr vert="eaVert" wrap="square" lIns="0" tIns="0" rIns="0" bIns="0" rtlCol="0">
            <a:spAutoFit/>
          </a:bodyPr>
          <a:lstStyle/>
          <a:p>
            <a:pPr marL="12700">
              <a:lnSpc>
                <a:spcPct val="65000"/>
              </a:lnSpc>
            </a:pPr>
            <a:r>
              <a:rPr sz="1700" b="1" spc="105" dirty="0">
                <a:solidFill>
                  <a:srgbClr val="140700"/>
                </a:solidFill>
                <a:latin typeface="游ゴシック" panose="020B0400000000000000" pitchFamily="50" charset="-128"/>
                <a:ea typeface="游ゴシック" panose="020B0400000000000000" pitchFamily="50" charset="-128"/>
                <a:cs typeface="SimSun"/>
              </a:rPr>
              <a:t>思</a:t>
            </a:r>
            <a:r>
              <a:rPr sz="1700" b="1" spc="65" dirty="0">
                <a:solidFill>
                  <a:srgbClr val="140700"/>
                </a:solidFill>
                <a:latin typeface="游ゴシック" panose="020B0400000000000000" pitchFamily="50" charset="-128"/>
                <a:ea typeface="游ゴシック" panose="020B0400000000000000" pitchFamily="50" charset="-128"/>
                <a:cs typeface="SimSun"/>
              </a:rPr>
              <a:t>い</a:t>
            </a:r>
            <a:r>
              <a:rPr sz="1700" b="1" spc="355" dirty="0">
                <a:solidFill>
                  <a:srgbClr val="140700"/>
                </a:solidFill>
                <a:latin typeface="游ゴシック" panose="020B0400000000000000" pitchFamily="50" charset="-128"/>
                <a:ea typeface="游ゴシック" panose="020B0400000000000000" pitchFamily="50" charset="-128"/>
                <a:cs typeface="SimSun"/>
              </a:rPr>
              <a:t>も</a:t>
            </a:r>
            <a:r>
              <a:rPr sz="1700" b="1" spc="130" dirty="0">
                <a:solidFill>
                  <a:srgbClr val="140700"/>
                </a:solidFill>
                <a:latin typeface="游ゴシック" panose="020B0400000000000000" pitchFamily="50" charset="-128"/>
                <a:ea typeface="游ゴシック" panose="020B0400000000000000" pitchFamily="50" charset="-128"/>
                <a:cs typeface="SimSun"/>
              </a:rPr>
              <a:t>よ</a:t>
            </a:r>
            <a:r>
              <a:rPr sz="1700" b="1" spc="180" dirty="0">
                <a:solidFill>
                  <a:srgbClr val="140700"/>
                </a:solidFill>
                <a:latin typeface="游ゴシック" panose="020B0400000000000000" pitchFamily="50" charset="-128"/>
                <a:ea typeface="游ゴシック" panose="020B0400000000000000" pitchFamily="50" charset="-128"/>
                <a:cs typeface="SimSun"/>
              </a:rPr>
              <a:t>ら</a:t>
            </a:r>
            <a:r>
              <a:rPr sz="1700" b="1" spc="-15" dirty="0">
                <a:solidFill>
                  <a:srgbClr val="140700"/>
                </a:solidFill>
                <a:latin typeface="游ゴシック" panose="020B0400000000000000" pitchFamily="50" charset="-128"/>
                <a:ea typeface="游ゴシック" panose="020B0400000000000000" pitchFamily="50" charset="-128"/>
                <a:cs typeface="SimSun"/>
              </a:rPr>
              <a:t>な</a:t>
            </a:r>
            <a:r>
              <a:rPr sz="1700" b="1" dirty="0">
                <a:solidFill>
                  <a:srgbClr val="140700"/>
                </a:solidFill>
                <a:latin typeface="游ゴシック" panose="020B0400000000000000" pitchFamily="50" charset="-128"/>
                <a:ea typeface="游ゴシック" panose="020B0400000000000000" pitchFamily="50" charset="-128"/>
                <a:cs typeface="SimSun"/>
              </a:rPr>
              <a:t>い</a:t>
            </a:r>
            <a:r>
              <a:rPr sz="1700" b="1" spc="-819" dirty="0">
                <a:solidFill>
                  <a:srgbClr val="140700"/>
                </a:solidFill>
                <a:latin typeface="游ゴシック" panose="020B0400000000000000" pitchFamily="50" charset="-128"/>
                <a:ea typeface="游ゴシック" panose="020B0400000000000000" pitchFamily="50" charset="-128"/>
                <a:cs typeface="SimSun"/>
              </a:rPr>
              <a:t>、</a:t>
            </a:r>
            <a:r>
              <a:rPr sz="1700" b="1" spc="200" dirty="0">
                <a:solidFill>
                  <a:srgbClr val="140700"/>
                </a:solidFill>
                <a:latin typeface="游ゴシック" panose="020B0400000000000000" pitchFamily="50" charset="-128"/>
                <a:ea typeface="游ゴシック" panose="020B0400000000000000" pitchFamily="50" charset="-128"/>
                <a:cs typeface="SimSun"/>
              </a:rPr>
              <a:t>大阪を</a:t>
            </a:r>
            <a:r>
              <a:rPr sz="1700" b="1" dirty="0">
                <a:solidFill>
                  <a:srgbClr val="140700"/>
                </a:solidFill>
                <a:latin typeface="游ゴシック" panose="020B0400000000000000" pitchFamily="50" charset="-128"/>
                <a:ea typeface="游ゴシック" panose="020B0400000000000000" pitchFamily="50" charset="-128"/>
                <a:cs typeface="SimSun"/>
              </a:rPr>
              <a:t>。</a:t>
            </a:r>
            <a:endParaRPr sz="1700" b="1" dirty="0">
              <a:latin typeface="游ゴシック" panose="020B0400000000000000" pitchFamily="50" charset="-128"/>
              <a:ea typeface="游ゴシック" panose="020B0400000000000000" pitchFamily="50" charset="-128"/>
              <a:cs typeface="SimSun"/>
            </a:endParaRPr>
          </a:p>
        </p:txBody>
      </p:sp>
      <p:sp>
        <p:nvSpPr>
          <p:cNvPr id="10" name="object 10"/>
          <p:cNvSpPr txBox="1"/>
          <p:nvPr/>
        </p:nvSpPr>
        <p:spPr>
          <a:xfrm>
            <a:off x="2440111" y="10349821"/>
            <a:ext cx="2682875" cy="147320"/>
          </a:xfrm>
          <a:prstGeom prst="rect">
            <a:avLst/>
          </a:prstGeom>
        </p:spPr>
        <p:txBody>
          <a:bodyPr vert="horz" wrap="square" lIns="0" tIns="12700" rIns="0" bIns="0" rtlCol="0">
            <a:spAutoFit/>
          </a:bodyPr>
          <a:lstStyle/>
          <a:p>
            <a:pPr marL="12700">
              <a:lnSpc>
                <a:spcPct val="100000"/>
              </a:lnSpc>
              <a:spcBef>
                <a:spcPts val="100"/>
              </a:spcBef>
            </a:pPr>
            <a:r>
              <a:rPr sz="800" spc="-15" dirty="0">
                <a:solidFill>
                  <a:srgbClr val="140700"/>
                </a:solidFill>
                <a:latin typeface="MS PGothic"/>
                <a:cs typeface="MS PGothic"/>
              </a:rPr>
              <a:t>大阪府「令和６年度及び令和７年度 大阪代表商品販促業務」</a:t>
            </a:r>
            <a:endParaRPr sz="800" dirty="0">
              <a:latin typeface="MS PGothic"/>
              <a:cs typeface="MS PGothic"/>
            </a:endParaRPr>
          </a:p>
        </p:txBody>
      </p:sp>
      <p:pic>
        <p:nvPicPr>
          <p:cNvPr id="11" name="object 11"/>
          <p:cNvPicPr/>
          <p:nvPr/>
        </p:nvPicPr>
        <p:blipFill>
          <a:blip r:embed="rId4" cstate="print"/>
          <a:stretch>
            <a:fillRect/>
          </a:stretch>
        </p:blipFill>
        <p:spPr>
          <a:xfrm>
            <a:off x="2509033" y="9912212"/>
            <a:ext cx="1250843" cy="339229"/>
          </a:xfrm>
          <a:prstGeom prst="rect">
            <a:avLst/>
          </a:prstGeom>
        </p:spPr>
      </p:pic>
      <p:sp>
        <p:nvSpPr>
          <p:cNvPr id="12" name="object 12"/>
          <p:cNvSpPr txBox="1">
            <a:spLocks noGrp="1"/>
          </p:cNvSpPr>
          <p:nvPr>
            <p:ph type="title"/>
          </p:nvPr>
        </p:nvSpPr>
        <p:spPr>
          <a:xfrm>
            <a:off x="676677" y="504009"/>
            <a:ext cx="3260725" cy="2192020"/>
          </a:xfrm>
          <a:prstGeom prst="rect">
            <a:avLst/>
          </a:prstGeom>
        </p:spPr>
        <p:txBody>
          <a:bodyPr vert="horz" wrap="square" lIns="0" tIns="97155" rIns="0" bIns="0" rtlCol="0">
            <a:spAutoFit/>
          </a:bodyPr>
          <a:lstStyle/>
          <a:p>
            <a:pPr marL="12700">
              <a:lnSpc>
                <a:spcPct val="100000"/>
              </a:lnSpc>
              <a:spcBef>
                <a:spcPts val="765"/>
              </a:spcBef>
            </a:pPr>
            <a:r>
              <a:rPr sz="6550" spc="-114" dirty="0">
                <a:latin typeface="Arial Black" panose="020B0A04020102020204" pitchFamily="34" charset="0"/>
              </a:rPr>
              <a:t>O</a:t>
            </a:r>
            <a:r>
              <a:rPr sz="6550" spc="-1360" dirty="0">
                <a:latin typeface="Arial Black" panose="020B0A04020102020204" pitchFamily="34" charset="0"/>
              </a:rPr>
              <a:t> </a:t>
            </a:r>
            <a:r>
              <a:rPr sz="6550" spc="-160" dirty="0">
                <a:latin typeface="Arial Black" panose="020B0A04020102020204" pitchFamily="34" charset="0"/>
              </a:rPr>
              <a:t>S</a:t>
            </a:r>
            <a:r>
              <a:rPr sz="6550" spc="-95" dirty="0">
                <a:latin typeface="Arial Black" panose="020B0A04020102020204" pitchFamily="34" charset="0"/>
              </a:rPr>
              <a:t>A</a:t>
            </a:r>
            <a:r>
              <a:rPr sz="6550" spc="-225" dirty="0">
                <a:latin typeface="Arial Black" panose="020B0A04020102020204" pitchFamily="34" charset="0"/>
              </a:rPr>
              <a:t>K</a:t>
            </a:r>
            <a:r>
              <a:rPr sz="6550" spc="-815" dirty="0">
                <a:latin typeface="Arial Black" panose="020B0A04020102020204" pitchFamily="34" charset="0"/>
              </a:rPr>
              <a:t>A</a:t>
            </a:r>
            <a:endParaRPr sz="6550" dirty="0">
              <a:latin typeface="Arial Black" panose="020B0A04020102020204" pitchFamily="34" charset="0"/>
            </a:endParaRPr>
          </a:p>
          <a:p>
            <a:pPr marL="12700">
              <a:lnSpc>
                <a:spcPct val="100000"/>
              </a:lnSpc>
              <a:spcBef>
                <a:spcPts val="670"/>
              </a:spcBef>
            </a:pPr>
            <a:r>
              <a:rPr sz="6550" spc="-760" dirty="0">
                <a:latin typeface="Arial Black" panose="020B0A04020102020204" pitchFamily="34" charset="0"/>
              </a:rPr>
              <a:t>P</a:t>
            </a:r>
            <a:r>
              <a:rPr sz="6550" spc="-1365" dirty="0">
                <a:latin typeface="Arial Black" panose="020B0A04020102020204" pitchFamily="34" charset="0"/>
              </a:rPr>
              <a:t> </a:t>
            </a:r>
            <a:r>
              <a:rPr sz="6550" spc="-869" dirty="0">
                <a:latin typeface="Arial Black" panose="020B0A04020102020204" pitchFamily="34" charset="0"/>
              </a:rPr>
              <a:t>R</a:t>
            </a:r>
            <a:r>
              <a:rPr sz="6550" spc="-1360" dirty="0">
                <a:latin typeface="Arial Black" panose="020B0A04020102020204" pitchFamily="34" charset="0"/>
              </a:rPr>
              <a:t> </a:t>
            </a:r>
            <a:r>
              <a:rPr sz="6550" spc="-540" dirty="0">
                <a:latin typeface="Arial Black" panose="020B0A04020102020204" pitchFamily="34" charset="0"/>
              </a:rPr>
              <a:t>I</a:t>
            </a:r>
            <a:r>
              <a:rPr sz="6550" spc="-1365" dirty="0">
                <a:latin typeface="Arial Black" panose="020B0A04020102020204" pitchFamily="34" charset="0"/>
              </a:rPr>
              <a:t> </a:t>
            </a:r>
            <a:r>
              <a:rPr sz="6550" spc="-254" dirty="0">
                <a:latin typeface="Arial Black" panose="020B0A04020102020204" pitchFamily="34" charset="0"/>
              </a:rPr>
              <a:t>D</a:t>
            </a:r>
            <a:r>
              <a:rPr sz="6550" spc="-1360" dirty="0">
                <a:latin typeface="Arial Black" panose="020B0A04020102020204" pitchFamily="34" charset="0"/>
              </a:rPr>
              <a:t> </a:t>
            </a:r>
            <a:r>
              <a:rPr sz="6550" spc="-950" dirty="0">
                <a:latin typeface="Arial Black" panose="020B0A04020102020204" pitchFamily="34" charset="0"/>
              </a:rPr>
              <a:t>E</a:t>
            </a:r>
            <a:endParaRPr sz="6550" dirty="0">
              <a:latin typeface="Arial Black" panose="020B0A04020102020204" pitchFamily="34" charset="0"/>
            </a:endParaRPr>
          </a:p>
        </p:txBody>
      </p:sp>
      <p:sp>
        <p:nvSpPr>
          <p:cNvPr id="13" name="object 13"/>
          <p:cNvSpPr txBox="1"/>
          <p:nvPr/>
        </p:nvSpPr>
        <p:spPr>
          <a:xfrm>
            <a:off x="676677" y="2596796"/>
            <a:ext cx="5217795" cy="3404870"/>
          </a:xfrm>
          <a:prstGeom prst="rect">
            <a:avLst/>
          </a:prstGeom>
        </p:spPr>
        <p:txBody>
          <a:bodyPr vert="horz" wrap="square" lIns="0" tIns="201930" rIns="0" bIns="0" rtlCol="0">
            <a:spAutoFit/>
          </a:bodyPr>
          <a:lstStyle/>
          <a:p>
            <a:pPr marL="19050">
              <a:lnSpc>
                <a:spcPct val="100000"/>
              </a:lnSpc>
              <a:spcBef>
                <a:spcPts val="1590"/>
              </a:spcBef>
            </a:pPr>
            <a:r>
              <a:rPr sz="6550" spc="-760" dirty="0">
                <a:solidFill>
                  <a:srgbClr val="140700"/>
                </a:solidFill>
                <a:latin typeface="Arial Black"/>
                <a:cs typeface="Arial Black"/>
              </a:rPr>
              <a:t>P</a:t>
            </a:r>
            <a:r>
              <a:rPr sz="6550" spc="-1365" dirty="0">
                <a:solidFill>
                  <a:srgbClr val="140700"/>
                </a:solidFill>
                <a:latin typeface="Arial Black"/>
                <a:cs typeface="Arial Black"/>
              </a:rPr>
              <a:t> </a:t>
            </a:r>
            <a:r>
              <a:rPr sz="6550" spc="-869" dirty="0">
                <a:solidFill>
                  <a:srgbClr val="140700"/>
                </a:solidFill>
                <a:latin typeface="Arial Black"/>
                <a:cs typeface="Arial Black"/>
              </a:rPr>
              <a:t>R</a:t>
            </a:r>
            <a:r>
              <a:rPr sz="6550" spc="-1360" dirty="0">
                <a:solidFill>
                  <a:srgbClr val="140700"/>
                </a:solidFill>
                <a:latin typeface="Arial Black"/>
                <a:cs typeface="Arial Black"/>
              </a:rPr>
              <a:t> </a:t>
            </a:r>
            <a:r>
              <a:rPr sz="6550" spc="-114" dirty="0">
                <a:solidFill>
                  <a:srgbClr val="140700"/>
                </a:solidFill>
                <a:latin typeface="Arial Black"/>
                <a:cs typeface="Arial Black"/>
              </a:rPr>
              <a:t>O</a:t>
            </a:r>
            <a:r>
              <a:rPr sz="6550" spc="-1365" dirty="0">
                <a:solidFill>
                  <a:srgbClr val="140700"/>
                </a:solidFill>
                <a:latin typeface="Arial Black"/>
                <a:cs typeface="Arial Black"/>
              </a:rPr>
              <a:t> </a:t>
            </a:r>
            <a:r>
              <a:rPr sz="6550" spc="-254" dirty="0">
                <a:solidFill>
                  <a:srgbClr val="140700"/>
                </a:solidFill>
                <a:latin typeface="Arial Black"/>
                <a:cs typeface="Arial Black"/>
              </a:rPr>
              <a:t>D</a:t>
            </a:r>
            <a:r>
              <a:rPr sz="6550" spc="-1360" dirty="0">
                <a:solidFill>
                  <a:srgbClr val="140700"/>
                </a:solidFill>
                <a:latin typeface="Arial Black"/>
                <a:cs typeface="Arial Black"/>
              </a:rPr>
              <a:t> </a:t>
            </a:r>
            <a:r>
              <a:rPr sz="6550" spc="-655" dirty="0">
                <a:solidFill>
                  <a:srgbClr val="140700"/>
                </a:solidFill>
                <a:latin typeface="Arial Black"/>
                <a:cs typeface="Arial Black"/>
              </a:rPr>
              <a:t>U</a:t>
            </a:r>
            <a:r>
              <a:rPr sz="6550" spc="-1365" dirty="0">
                <a:solidFill>
                  <a:srgbClr val="140700"/>
                </a:solidFill>
                <a:latin typeface="Arial Black"/>
                <a:cs typeface="Arial Black"/>
              </a:rPr>
              <a:t> </a:t>
            </a:r>
            <a:r>
              <a:rPr sz="6550" spc="-819" dirty="0">
                <a:solidFill>
                  <a:srgbClr val="140700"/>
                </a:solidFill>
                <a:latin typeface="Arial Black"/>
                <a:cs typeface="Arial Black"/>
              </a:rPr>
              <a:t>C</a:t>
            </a:r>
            <a:r>
              <a:rPr sz="6550" spc="-1360" dirty="0">
                <a:solidFill>
                  <a:srgbClr val="140700"/>
                </a:solidFill>
                <a:latin typeface="Arial Black"/>
                <a:cs typeface="Arial Black"/>
              </a:rPr>
              <a:t> </a:t>
            </a:r>
            <a:r>
              <a:rPr sz="6550" spc="-944" dirty="0">
                <a:solidFill>
                  <a:srgbClr val="140700"/>
                </a:solidFill>
                <a:latin typeface="Arial Black"/>
                <a:cs typeface="Arial Black"/>
              </a:rPr>
              <a:t>T</a:t>
            </a:r>
            <a:r>
              <a:rPr sz="6550" spc="-1365" dirty="0">
                <a:solidFill>
                  <a:srgbClr val="140700"/>
                </a:solidFill>
                <a:latin typeface="Arial Black"/>
                <a:cs typeface="Arial Black"/>
              </a:rPr>
              <a:t> </a:t>
            </a:r>
            <a:r>
              <a:rPr sz="6550" spc="-1185" dirty="0">
                <a:solidFill>
                  <a:srgbClr val="140700"/>
                </a:solidFill>
                <a:latin typeface="Arial Black"/>
                <a:cs typeface="Arial Black"/>
              </a:rPr>
              <a:t>S</a:t>
            </a:r>
            <a:endParaRPr sz="6550" dirty="0">
              <a:latin typeface="Arial Black"/>
              <a:cs typeface="Arial Black"/>
            </a:endParaRPr>
          </a:p>
          <a:p>
            <a:pPr marL="80010">
              <a:lnSpc>
                <a:spcPct val="100000"/>
              </a:lnSpc>
              <a:spcBef>
                <a:spcPts val="1030"/>
              </a:spcBef>
            </a:pPr>
            <a:r>
              <a:rPr sz="4600" spc="-675" dirty="0">
                <a:solidFill>
                  <a:srgbClr val="140700"/>
                </a:solidFill>
                <a:latin typeface="Arial Black"/>
                <a:cs typeface="Arial Black"/>
              </a:rPr>
              <a:t>2</a:t>
            </a:r>
            <a:r>
              <a:rPr sz="4600" spc="70" dirty="0">
                <a:solidFill>
                  <a:srgbClr val="140700"/>
                </a:solidFill>
                <a:latin typeface="Arial Black"/>
                <a:cs typeface="Arial Black"/>
              </a:rPr>
              <a:t> </a:t>
            </a:r>
            <a:r>
              <a:rPr sz="4600" dirty="0">
                <a:solidFill>
                  <a:srgbClr val="140700"/>
                </a:solidFill>
                <a:latin typeface="Arial Black"/>
                <a:cs typeface="Arial Black"/>
              </a:rPr>
              <a:t>O</a:t>
            </a:r>
            <a:r>
              <a:rPr sz="4600" spc="-5" dirty="0">
                <a:solidFill>
                  <a:srgbClr val="140700"/>
                </a:solidFill>
                <a:latin typeface="Arial Black"/>
                <a:cs typeface="Arial Black"/>
              </a:rPr>
              <a:t> </a:t>
            </a:r>
            <a:r>
              <a:rPr sz="4600" spc="-675" dirty="0">
                <a:solidFill>
                  <a:srgbClr val="140700"/>
                </a:solidFill>
                <a:latin typeface="Arial Black"/>
                <a:cs typeface="Arial Black"/>
              </a:rPr>
              <a:t>2</a:t>
            </a:r>
            <a:r>
              <a:rPr sz="4600" spc="70" dirty="0">
                <a:solidFill>
                  <a:srgbClr val="140700"/>
                </a:solidFill>
                <a:latin typeface="Arial Black"/>
                <a:cs typeface="Arial Black"/>
              </a:rPr>
              <a:t> </a:t>
            </a:r>
            <a:r>
              <a:rPr sz="4600" spc="-785" dirty="0">
                <a:solidFill>
                  <a:srgbClr val="140700"/>
                </a:solidFill>
                <a:latin typeface="Arial Black"/>
                <a:cs typeface="Arial Black"/>
              </a:rPr>
              <a:t>5</a:t>
            </a:r>
            <a:endParaRPr sz="4600" dirty="0">
              <a:latin typeface="Arial Black"/>
              <a:cs typeface="Arial Black"/>
            </a:endParaRPr>
          </a:p>
          <a:p>
            <a:pPr marL="12700" marR="1469390">
              <a:lnSpc>
                <a:spcPct val="149100"/>
              </a:lnSpc>
              <a:spcBef>
                <a:spcPts val="2825"/>
              </a:spcBef>
            </a:pPr>
            <a:r>
              <a:rPr sz="2200" b="1" spc="300" dirty="0">
                <a:solidFill>
                  <a:srgbClr val="140700"/>
                </a:solidFill>
                <a:latin typeface="游ゴシック" panose="020B0400000000000000" pitchFamily="50" charset="-128"/>
                <a:ea typeface="游ゴシック" panose="020B0400000000000000" pitchFamily="50" charset="-128"/>
                <a:cs typeface="Malgun Gothic"/>
              </a:rPr>
              <a:t>これからの大 阪みやげを</a:t>
            </a:r>
            <a:r>
              <a:rPr sz="2200" b="1" spc="-50" dirty="0">
                <a:solidFill>
                  <a:srgbClr val="140700"/>
                </a:solidFill>
                <a:latin typeface="游ゴシック" panose="020B0400000000000000" pitchFamily="50" charset="-128"/>
                <a:ea typeface="游ゴシック" panose="020B0400000000000000" pitchFamily="50" charset="-128"/>
                <a:cs typeface="Malgun Gothic"/>
              </a:rPr>
              <a:t> </a:t>
            </a:r>
            <a:r>
              <a:rPr sz="2200" b="1" spc="295" dirty="0">
                <a:solidFill>
                  <a:srgbClr val="140700"/>
                </a:solidFill>
                <a:latin typeface="游ゴシック" panose="020B0400000000000000" pitchFamily="50" charset="-128"/>
                <a:ea typeface="游ゴシック" panose="020B0400000000000000" pitchFamily="50" charset="-128"/>
                <a:cs typeface="Malgun Gothic"/>
              </a:rPr>
              <a:t>ともに創るプロジェクト</a:t>
            </a:r>
            <a:endParaRPr sz="2200" dirty="0">
              <a:latin typeface="游ゴシック" panose="020B0400000000000000" pitchFamily="50" charset="-128"/>
              <a:ea typeface="游ゴシック" panose="020B0400000000000000" pitchFamily="50" charset="-128"/>
              <a:cs typeface="Malgun Gothic"/>
            </a:endParaRPr>
          </a:p>
        </p:txBody>
      </p:sp>
      <p:pic>
        <p:nvPicPr>
          <p:cNvPr id="19" name="object 19"/>
          <p:cNvPicPr/>
          <p:nvPr/>
        </p:nvPicPr>
        <p:blipFill>
          <a:blip r:embed="rId5" cstate="print"/>
          <a:stretch>
            <a:fillRect/>
          </a:stretch>
        </p:blipFill>
        <p:spPr>
          <a:xfrm>
            <a:off x="6359234" y="277823"/>
            <a:ext cx="899999" cy="563600"/>
          </a:xfrm>
          <a:prstGeom prst="rect">
            <a:avLst/>
          </a:prstGeom>
        </p:spPr>
      </p:pic>
      <p:grpSp>
        <p:nvGrpSpPr>
          <p:cNvPr id="20" name="object 20"/>
          <p:cNvGrpSpPr/>
          <p:nvPr/>
        </p:nvGrpSpPr>
        <p:grpSpPr>
          <a:xfrm>
            <a:off x="3945418" y="10033280"/>
            <a:ext cx="1061720" cy="153670"/>
            <a:chOff x="3945418" y="10033280"/>
            <a:chExt cx="1061720" cy="153670"/>
          </a:xfrm>
        </p:grpSpPr>
        <p:pic>
          <p:nvPicPr>
            <p:cNvPr id="21" name="object 21"/>
            <p:cNvPicPr/>
            <p:nvPr/>
          </p:nvPicPr>
          <p:blipFill>
            <a:blip r:embed="rId6" cstate="print"/>
            <a:stretch>
              <a:fillRect/>
            </a:stretch>
          </p:blipFill>
          <p:spPr>
            <a:xfrm>
              <a:off x="3945418" y="10033280"/>
              <a:ext cx="86804" cy="137528"/>
            </a:xfrm>
            <a:prstGeom prst="rect">
              <a:avLst/>
            </a:prstGeom>
          </p:spPr>
        </p:pic>
        <p:pic>
          <p:nvPicPr>
            <p:cNvPr id="22" name="object 22"/>
            <p:cNvPicPr/>
            <p:nvPr/>
          </p:nvPicPr>
          <p:blipFill>
            <a:blip r:embed="rId6" cstate="print"/>
            <a:stretch>
              <a:fillRect/>
            </a:stretch>
          </p:blipFill>
          <p:spPr>
            <a:xfrm>
              <a:off x="4063893" y="10033280"/>
              <a:ext cx="86804" cy="137528"/>
            </a:xfrm>
            <a:prstGeom prst="rect">
              <a:avLst/>
            </a:prstGeom>
          </p:spPr>
        </p:pic>
        <p:pic>
          <p:nvPicPr>
            <p:cNvPr id="23" name="object 23"/>
            <p:cNvPicPr/>
            <p:nvPr/>
          </p:nvPicPr>
          <p:blipFill>
            <a:blip r:embed="rId7" cstate="print"/>
            <a:stretch>
              <a:fillRect/>
            </a:stretch>
          </p:blipFill>
          <p:spPr>
            <a:xfrm>
              <a:off x="4181661" y="10072376"/>
              <a:ext cx="143586" cy="98437"/>
            </a:xfrm>
            <a:prstGeom prst="rect">
              <a:avLst/>
            </a:prstGeom>
          </p:spPr>
        </p:pic>
        <p:pic>
          <p:nvPicPr>
            <p:cNvPr id="24" name="object 24"/>
            <p:cNvPicPr/>
            <p:nvPr/>
          </p:nvPicPr>
          <p:blipFill>
            <a:blip r:embed="rId8" cstate="print"/>
            <a:stretch>
              <a:fillRect/>
            </a:stretch>
          </p:blipFill>
          <p:spPr>
            <a:xfrm>
              <a:off x="4347725" y="10072381"/>
              <a:ext cx="88036" cy="100952"/>
            </a:xfrm>
            <a:prstGeom prst="rect">
              <a:avLst/>
            </a:prstGeom>
          </p:spPr>
        </p:pic>
        <p:pic>
          <p:nvPicPr>
            <p:cNvPr id="25" name="object 25"/>
            <p:cNvPicPr/>
            <p:nvPr/>
          </p:nvPicPr>
          <p:blipFill>
            <a:blip r:embed="rId9" cstate="print"/>
            <a:stretch>
              <a:fillRect/>
            </a:stretch>
          </p:blipFill>
          <p:spPr>
            <a:xfrm>
              <a:off x="4476165" y="10072369"/>
              <a:ext cx="530597" cy="114223"/>
            </a:xfrm>
            <a:prstGeom prst="rect">
              <a:avLst/>
            </a:prstGeom>
          </p:spPr>
        </p:pic>
      </p:grpSp>
      <p:sp>
        <p:nvSpPr>
          <p:cNvPr id="26" name="object 26"/>
          <p:cNvSpPr txBox="1"/>
          <p:nvPr/>
        </p:nvSpPr>
        <p:spPr>
          <a:xfrm>
            <a:off x="6952251" y="874369"/>
            <a:ext cx="321310" cy="86360"/>
          </a:xfrm>
          <a:prstGeom prst="rect">
            <a:avLst/>
          </a:prstGeom>
        </p:spPr>
        <p:txBody>
          <a:bodyPr vert="horz" wrap="square" lIns="0" tIns="12700" rIns="0" bIns="0" rtlCol="0">
            <a:spAutoFit/>
          </a:bodyPr>
          <a:lstStyle/>
          <a:p>
            <a:pPr marL="12700">
              <a:lnSpc>
                <a:spcPct val="100000"/>
              </a:lnSpc>
              <a:spcBef>
                <a:spcPts val="100"/>
              </a:spcBef>
            </a:pPr>
            <a:r>
              <a:rPr sz="400" spc="20" dirty="0">
                <a:solidFill>
                  <a:srgbClr val="140700"/>
                </a:solidFill>
                <a:latin typeface="Arial MT"/>
                <a:cs typeface="Arial MT"/>
              </a:rPr>
              <a:t>©Expo</a:t>
            </a:r>
            <a:r>
              <a:rPr sz="400" spc="90" dirty="0">
                <a:solidFill>
                  <a:srgbClr val="140700"/>
                </a:solidFill>
                <a:latin typeface="Arial MT"/>
                <a:cs typeface="Arial MT"/>
              </a:rPr>
              <a:t> </a:t>
            </a:r>
            <a:r>
              <a:rPr sz="400" spc="-20" dirty="0">
                <a:solidFill>
                  <a:srgbClr val="140700"/>
                </a:solidFill>
                <a:latin typeface="Arial MT"/>
                <a:cs typeface="Arial MT"/>
              </a:rPr>
              <a:t>2025</a:t>
            </a:r>
            <a:endParaRPr sz="400">
              <a:latin typeface="Arial MT"/>
              <a:cs typeface="Arial M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126"/>
            <a:ext cx="7560309" cy="10692130"/>
            <a:chOff x="0" y="-126"/>
            <a:chExt cx="7560309" cy="10692130"/>
          </a:xfrm>
        </p:grpSpPr>
        <p:pic>
          <p:nvPicPr>
            <p:cNvPr id="3" name="object 3"/>
            <p:cNvPicPr/>
            <p:nvPr/>
          </p:nvPicPr>
          <p:blipFill>
            <a:blip r:embed="rId2" cstate="print"/>
            <a:stretch>
              <a:fillRect/>
            </a:stretch>
          </p:blipFill>
          <p:spPr>
            <a:xfrm>
              <a:off x="0" y="204559"/>
              <a:ext cx="7559992" cy="10487444"/>
            </a:xfrm>
            <a:prstGeom prst="rect">
              <a:avLst/>
            </a:prstGeom>
          </p:spPr>
        </p:pic>
        <p:sp>
          <p:nvSpPr>
            <p:cNvPr id="4" name="object 4"/>
            <p:cNvSpPr/>
            <p:nvPr/>
          </p:nvSpPr>
          <p:spPr>
            <a:xfrm>
              <a:off x="0" y="-127"/>
              <a:ext cx="7560309" cy="10226040"/>
            </a:xfrm>
            <a:custGeom>
              <a:avLst/>
              <a:gdLst/>
              <a:ahLst/>
              <a:cxnLst/>
              <a:rect l="l" t="t" r="r" b="b"/>
              <a:pathLst>
                <a:path w="7560309" h="10226040">
                  <a:moveTo>
                    <a:pt x="7559992" y="361289"/>
                  </a:moveTo>
                  <a:lnTo>
                    <a:pt x="7016229" y="361289"/>
                  </a:lnTo>
                  <a:lnTo>
                    <a:pt x="7016229" y="721283"/>
                  </a:lnTo>
                  <a:lnTo>
                    <a:pt x="7559992" y="721283"/>
                  </a:lnTo>
                  <a:lnTo>
                    <a:pt x="7559992" y="361289"/>
                  </a:lnTo>
                  <a:close/>
                </a:path>
                <a:path w="7560309" h="10226040">
                  <a:moveTo>
                    <a:pt x="7559992" y="0"/>
                  </a:moveTo>
                  <a:lnTo>
                    <a:pt x="0" y="0"/>
                  </a:lnTo>
                  <a:lnTo>
                    <a:pt x="0" y="360680"/>
                  </a:lnTo>
                  <a:lnTo>
                    <a:pt x="0" y="721360"/>
                  </a:lnTo>
                  <a:lnTo>
                    <a:pt x="0" y="10226040"/>
                  </a:lnTo>
                  <a:lnTo>
                    <a:pt x="7559992" y="10226040"/>
                  </a:lnTo>
                  <a:lnTo>
                    <a:pt x="7559992" y="2256929"/>
                  </a:lnTo>
                  <a:lnTo>
                    <a:pt x="7016229" y="2256929"/>
                  </a:lnTo>
                  <a:lnTo>
                    <a:pt x="7016229" y="7570470"/>
                  </a:lnTo>
                  <a:lnTo>
                    <a:pt x="5108219" y="7570470"/>
                  </a:lnTo>
                  <a:lnTo>
                    <a:pt x="5108219" y="5825490"/>
                  </a:lnTo>
                  <a:lnTo>
                    <a:pt x="7016229" y="5825490"/>
                  </a:lnTo>
                  <a:lnTo>
                    <a:pt x="7016229" y="5534660"/>
                  </a:lnTo>
                  <a:lnTo>
                    <a:pt x="5108219" y="5534660"/>
                  </a:lnTo>
                  <a:lnTo>
                    <a:pt x="5108219" y="4786630"/>
                  </a:lnTo>
                  <a:lnTo>
                    <a:pt x="7016229" y="4786630"/>
                  </a:lnTo>
                  <a:lnTo>
                    <a:pt x="7016229" y="4486910"/>
                  </a:lnTo>
                  <a:lnTo>
                    <a:pt x="5108219" y="4486910"/>
                  </a:lnTo>
                  <a:lnTo>
                    <a:pt x="5108219" y="2256790"/>
                  </a:lnTo>
                  <a:lnTo>
                    <a:pt x="7559992" y="2256790"/>
                  </a:lnTo>
                  <a:lnTo>
                    <a:pt x="7559992" y="1970151"/>
                  </a:lnTo>
                  <a:lnTo>
                    <a:pt x="7559992" y="1969770"/>
                  </a:lnTo>
                  <a:lnTo>
                    <a:pt x="7559992" y="1013929"/>
                  </a:lnTo>
                  <a:lnTo>
                    <a:pt x="7016229" y="1013929"/>
                  </a:lnTo>
                  <a:lnTo>
                    <a:pt x="7016229" y="1969770"/>
                  </a:lnTo>
                  <a:lnTo>
                    <a:pt x="5108219" y="1969770"/>
                  </a:lnTo>
                  <a:lnTo>
                    <a:pt x="5108219" y="1013460"/>
                  </a:lnTo>
                  <a:lnTo>
                    <a:pt x="7559992" y="1013460"/>
                  </a:lnTo>
                  <a:lnTo>
                    <a:pt x="7559992" y="721360"/>
                  </a:lnTo>
                  <a:lnTo>
                    <a:pt x="5108219" y="721360"/>
                  </a:lnTo>
                  <a:lnTo>
                    <a:pt x="5108219" y="360680"/>
                  </a:lnTo>
                  <a:lnTo>
                    <a:pt x="7559992" y="360680"/>
                  </a:lnTo>
                  <a:lnTo>
                    <a:pt x="7559992" y="0"/>
                  </a:lnTo>
                  <a:close/>
                </a:path>
              </a:pathLst>
            </a:custGeom>
            <a:solidFill>
              <a:srgbClr val="FFFFFF"/>
            </a:solidFill>
          </p:spPr>
          <p:txBody>
            <a:bodyPr wrap="square" lIns="0" tIns="0" rIns="0" bIns="0" rtlCol="0"/>
            <a:lstStyle/>
            <a:p>
              <a:endParaRPr/>
            </a:p>
          </p:txBody>
        </p:sp>
        <p:pic>
          <p:nvPicPr>
            <p:cNvPr id="5" name="object 5"/>
            <p:cNvPicPr/>
            <p:nvPr/>
          </p:nvPicPr>
          <p:blipFill>
            <a:blip r:embed="rId3" cstate="print"/>
            <a:stretch>
              <a:fillRect/>
            </a:stretch>
          </p:blipFill>
          <p:spPr>
            <a:xfrm>
              <a:off x="535393" y="0"/>
              <a:ext cx="2054148" cy="2346439"/>
            </a:xfrm>
            <a:prstGeom prst="rect">
              <a:avLst/>
            </a:prstGeom>
          </p:spPr>
        </p:pic>
        <p:sp>
          <p:nvSpPr>
            <p:cNvPr id="6" name="object 6"/>
            <p:cNvSpPr/>
            <p:nvPr/>
          </p:nvSpPr>
          <p:spPr>
            <a:xfrm>
              <a:off x="5227116" y="1312227"/>
              <a:ext cx="1670685" cy="5812790"/>
            </a:xfrm>
            <a:custGeom>
              <a:avLst/>
              <a:gdLst/>
              <a:ahLst/>
              <a:cxnLst/>
              <a:rect l="l" t="t" r="r" b="b"/>
              <a:pathLst>
                <a:path w="1670684" h="5812790">
                  <a:moveTo>
                    <a:pt x="1670215" y="4889868"/>
                  </a:moveTo>
                  <a:lnTo>
                    <a:pt x="1664550" y="4861839"/>
                  </a:lnTo>
                  <a:lnTo>
                    <a:pt x="1649120" y="4838954"/>
                  </a:lnTo>
                  <a:lnTo>
                    <a:pt x="1626222" y="4823523"/>
                  </a:lnTo>
                  <a:lnTo>
                    <a:pt x="1598206" y="4817872"/>
                  </a:lnTo>
                  <a:lnTo>
                    <a:pt x="71996" y="4817872"/>
                  </a:lnTo>
                  <a:lnTo>
                    <a:pt x="43967" y="4823523"/>
                  </a:lnTo>
                  <a:lnTo>
                    <a:pt x="21082" y="4838954"/>
                  </a:lnTo>
                  <a:lnTo>
                    <a:pt x="5651" y="4861839"/>
                  </a:lnTo>
                  <a:lnTo>
                    <a:pt x="0" y="4889868"/>
                  </a:lnTo>
                  <a:lnTo>
                    <a:pt x="0" y="5740197"/>
                  </a:lnTo>
                  <a:lnTo>
                    <a:pt x="5651" y="5768225"/>
                  </a:lnTo>
                  <a:lnTo>
                    <a:pt x="21082" y="5791111"/>
                  </a:lnTo>
                  <a:lnTo>
                    <a:pt x="43967" y="5806541"/>
                  </a:lnTo>
                  <a:lnTo>
                    <a:pt x="71996" y="5812206"/>
                  </a:lnTo>
                  <a:lnTo>
                    <a:pt x="1598206" y="5812206"/>
                  </a:lnTo>
                  <a:lnTo>
                    <a:pt x="1626222" y="5806541"/>
                  </a:lnTo>
                  <a:lnTo>
                    <a:pt x="1649120" y="5791111"/>
                  </a:lnTo>
                  <a:lnTo>
                    <a:pt x="1664550" y="5768225"/>
                  </a:lnTo>
                  <a:lnTo>
                    <a:pt x="1670215" y="5740197"/>
                  </a:lnTo>
                  <a:lnTo>
                    <a:pt x="1670215" y="4889868"/>
                  </a:lnTo>
                  <a:close/>
                </a:path>
                <a:path w="1670684" h="5812790">
                  <a:moveTo>
                    <a:pt x="1670215" y="3661422"/>
                  </a:moveTo>
                  <a:lnTo>
                    <a:pt x="1664550" y="3633406"/>
                  </a:lnTo>
                  <a:lnTo>
                    <a:pt x="1649120" y="3610521"/>
                  </a:lnTo>
                  <a:lnTo>
                    <a:pt x="1626222" y="3595090"/>
                  </a:lnTo>
                  <a:lnTo>
                    <a:pt x="1598206" y="3589426"/>
                  </a:lnTo>
                  <a:lnTo>
                    <a:pt x="71996" y="3589426"/>
                  </a:lnTo>
                  <a:lnTo>
                    <a:pt x="43967" y="3595090"/>
                  </a:lnTo>
                  <a:lnTo>
                    <a:pt x="21082" y="3610521"/>
                  </a:lnTo>
                  <a:lnTo>
                    <a:pt x="5651" y="3633406"/>
                  </a:lnTo>
                  <a:lnTo>
                    <a:pt x="0" y="3661422"/>
                  </a:lnTo>
                  <a:lnTo>
                    <a:pt x="0" y="4037025"/>
                  </a:lnTo>
                  <a:lnTo>
                    <a:pt x="5651" y="4065054"/>
                  </a:lnTo>
                  <a:lnTo>
                    <a:pt x="21082" y="4087939"/>
                  </a:lnTo>
                  <a:lnTo>
                    <a:pt x="43967" y="4103370"/>
                  </a:lnTo>
                  <a:lnTo>
                    <a:pt x="71996" y="4109021"/>
                  </a:lnTo>
                  <a:lnTo>
                    <a:pt x="1598206" y="4109021"/>
                  </a:lnTo>
                  <a:lnTo>
                    <a:pt x="1626222" y="4103370"/>
                  </a:lnTo>
                  <a:lnTo>
                    <a:pt x="1649120" y="4087939"/>
                  </a:lnTo>
                  <a:lnTo>
                    <a:pt x="1664550" y="4065054"/>
                  </a:lnTo>
                  <a:lnTo>
                    <a:pt x="1670215" y="4037025"/>
                  </a:lnTo>
                  <a:lnTo>
                    <a:pt x="1670215" y="3661422"/>
                  </a:lnTo>
                  <a:close/>
                </a:path>
                <a:path w="1670684" h="5812790">
                  <a:moveTo>
                    <a:pt x="1670215" y="1836293"/>
                  </a:moveTo>
                  <a:lnTo>
                    <a:pt x="1664550" y="1808276"/>
                  </a:lnTo>
                  <a:lnTo>
                    <a:pt x="1649120" y="1785391"/>
                  </a:lnTo>
                  <a:lnTo>
                    <a:pt x="1626222" y="1769960"/>
                  </a:lnTo>
                  <a:lnTo>
                    <a:pt x="1598206" y="1764296"/>
                  </a:lnTo>
                  <a:lnTo>
                    <a:pt x="71996" y="1764296"/>
                  </a:lnTo>
                  <a:lnTo>
                    <a:pt x="43967" y="1769960"/>
                  </a:lnTo>
                  <a:lnTo>
                    <a:pt x="21082" y="1785391"/>
                  </a:lnTo>
                  <a:lnTo>
                    <a:pt x="5651" y="1808276"/>
                  </a:lnTo>
                  <a:lnTo>
                    <a:pt x="0" y="1836293"/>
                  </a:lnTo>
                  <a:lnTo>
                    <a:pt x="0" y="2968434"/>
                  </a:lnTo>
                  <a:lnTo>
                    <a:pt x="5651" y="2996463"/>
                  </a:lnTo>
                  <a:lnTo>
                    <a:pt x="21082" y="3019348"/>
                  </a:lnTo>
                  <a:lnTo>
                    <a:pt x="43967" y="3034792"/>
                  </a:lnTo>
                  <a:lnTo>
                    <a:pt x="71996" y="3040443"/>
                  </a:lnTo>
                  <a:lnTo>
                    <a:pt x="1598206" y="3040443"/>
                  </a:lnTo>
                  <a:lnTo>
                    <a:pt x="1626222" y="3034792"/>
                  </a:lnTo>
                  <a:lnTo>
                    <a:pt x="1649120" y="3019348"/>
                  </a:lnTo>
                  <a:lnTo>
                    <a:pt x="1664550" y="2996463"/>
                  </a:lnTo>
                  <a:lnTo>
                    <a:pt x="1670215" y="2968434"/>
                  </a:lnTo>
                  <a:lnTo>
                    <a:pt x="1670215" y="1836293"/>
                  </a:lnTo>
                  <a:close/>
                </a:path>
                <a:path w="1670684" h="5812790">
                  <a:moveTo>
                    <a:pt x="1670215" y="71996"/>
                  </a:moveTo>
                  <a:lnTo>
                    <a:pt x="1664550" y="43967"/>
                  </a:lnTo>
                  <a:lnTo>
                    <a:pt x="1649120" y="21082"/>
                  </a:lnTo>
                  <a:lnTo>
                    <a:pt x="1626222" y="5651"/>
                  </a:lnTo>
                  <a:lnTo>
                    <a:pt x="1598206" y="0"/>
                  </a:lnTo>
                  <a:lnTo>
                    <a:pt x="71996" y="0"/>
                  </a:lnTo>
                  <a:lnTo>
                    <a:pt x="43967" y="5651"/>
                  </a:lnTo>
                  <a:lnTo>
                    <a:pt x="21082" y="21082"/>
                  </a:lnTo>
                  <a:lnTo>
                    <a:pt x="5651" y="43967"/>
                  </a:lnTo>
                  <a:lnTo>
                    <a:pt x="0" y="71996"/>
                  </a:lnTo>
                  <a:lnTo>
                    <a:pt x="0" y="447598"/>
                  </a:lnTo>
                  <a:lnTo>
                    <a:pt x="5651" y="475615"/>
                  </a:lnTo>
                  <a:lnTo>
                    <a:pt x="21082" y="498500"/>
                  </a:lnTo>
                  <a:lnTo>
                    <a:pt x="43967" y="513930"/>
                  </a:lnTo>
                  <a:lnTo>
                    <a:pt x="71996" y="519595"/>
                  </a:lnTo>
                  <a:lnTo>
                    <a:pt x="1598206" y="519595"/>
                  </a:lnTo>
                  <a:lnTo>
                    <a:pt x="1626222" y="513930"/>
                  </a:lnTo>
                  <a:lnTo>
                    <a:pt x="1649120" y="498500"/>
                  </a:lnTo>
                  <a:lnTo>
                    <a:pt x="1664550" y="475615"/>
                  </a:lnTo>
                  <a:lnTo>
                    <a:pt x="1670215" y="447598"/>
                  </a:lnTo>
                  <a:lnTo>
                    <a:pt x="1670215" y="71996"/>
                  </a:lnTo>
                  <a:close/>
                </a:path>
              </a:pathLst>
            </a:custGeom>
            <a:solidFill>
              <a:srgbClr val="FFFFFF"/>
            </a:solidFill>
          </p:spPr>
          <p:txBody>
            <a:bodyPr wrap="square" lIns="0" tIns="0" rIns="0" bIns="0" rtlCol="0"/>
            <a:lstStyle/>
            <a:p>
              <a:endParaRPr/>
            </a:p>
          </p:txBody>
        </p:sp>
        <p:pic>
          <p:nvPicPr>
            <p:cNvPr id="7" name="object 7"/>
            <p:cNvPicPr/>
            <p:nvPr/>
          </p:nvPicPr>
          <p:blipFill>
            <a:blip r:embed="rId4" cstate="print"/>
            <a:stretch>
              <a:fillRect/>
            </a:stretch>
          </p:blipFill>
          <p:spPr>
            <a:xfrm>
              <a:off x="0" y="5835451"/>
              <a:ext cx="132054" cy="2100067"/>
            </a:xfrm>
            <a:prstGeom prst="rect">
              <a:avLst/>
            </a:prstGeom>
          </p:spPr>
        </p:pic>
        <p:sp>
          <p:nvSpPr>
            <p:cNvPr id="8" name="object 8"/>
            <p:cNvSpPr/>
            <p:nvPr/>
          </p:nvSpPr>
          <p:spPr>
            <a:xfrm>
              <a:off x="542010" y="6445250"/>
              <a:ext cx="1669414" cy="1090930"/>
            </a:xfrm>
            <a:custGeom>
              <a:avLst/>
              <a:gdLst/>
              <a:ahLst/>
              <a:cxnLst/>
              <a:rect l="l" t="t" r="r" b="b"/>
              <a:pathLst>
                <a:path w="1669414" h="1090929">
                  <a:moveTo>
                    <a:pt x="1669135" y="241808"/>
                  </a:moveTo>
                  <a:lnTo>
                    <a:pt x="0" y="241808"/>
                  </a:lnTo>
                  <a:lnTo>
                    <a:pt x="0" y="0"/>
                  </a:lnTo>
                  <a:lnTo>
                    <a:pt x="1669135" y="0"/>
                  </a:lnTo>
                  <a:lnTo>
                    <a:pt x="1669135" y="241808"/>
                  </a:lnTo>
                  <a:close/>
                </a:path>
                <a:path w="1669414" h="1090929">
                  <a:moveTo>
                    <a:pt x="786676" y="1090536"/>
                  </a:moveTo>
                  <a:lnTo>
                    <a:pt x="1638" y="1090536"/>
                  </a:lnTo>
                  <a:lnTo>
                    <a:pt x="1638" y="848728"/>
                  </a:lnTo>
                  <a:lnTo>
                    <a:pt x="786676" y="848728"/>
                  </a:lnTo>
                  <a:lnTo>
                    <a:pt x="786676" y="1090536"/>
                  </a:lnTo>
                  <a:close/>
                </a:path>
              </a:pathLst>
            </a:custGeom>
            <a:ln w="6350">
              <a:solidFill>
                <a:srgbClr val="2B469C"/>
              </a:solidFill>
            </a:ln>
          </p:spPr>
          <p:txBody>
            <a:bodyPr wrap="square" lIns="0" tIns="0" rIns="0" bIns="0" rtlCol="0"/>
            <a:lstStyle/>
            <a:p>
              <a:endParaRPr/>
            </a:p>
          </p:txBody>
        </p:sp>
      </p:grpSp>
      <p:sp>
        <p:nvSpPr>
          <p:cNvPr id="10" name="object 10"/>
          <p:cNvSpPr txBox="1"/>
          <p:nvPr/>
        </p:nvSpPr>
        <p:spPr>
          <a:xfrm>
            <a:off x="518411" y="3484783"/>
            <a:ext cx="3221355" cy="1106805"/>
          </a:xfrm>
          <a:prstGeom prst="rect">
            <a:avLst/>
          </a:prstGeom>
        </p:spPr>
        <p:txBody>
          <a:bodyPr vert="horz" wrap="square" lIns="0" tIns="97155" rIns="0" bIns="0" rtlCol="0">
            <a:spAutoFit/>
          </a:bodyPr>
          <a:lstStyle/>
          <a:p>
            <a:pPr marL="12700">
              <a:lnSpc>
                <a:spcPct val="100000"/>
              </a:lnSpc>
              <a:spcBef>
                <a:spcPts val="765"/>
              </a:spcBef>
            </a:pPr>
            <a:r>
              <a:rPr sz="1300" b="1" spc="-20" dirty="0">
                <a:solidFill>
                  <a:srgbClr val="140700"/>
                </a:solidFill>
                <a:latin typeface="Microsoft YaHei"/>
                <a:cs typeface="Microsoft YaHei"/>
              </a:rPr>
              <a:t>募集対象商品</a:t>
            </a:r>
            <a:endParaRPr sz="1300" dirty="0">
              <a:latin typeface="Microsoft YaHei"/>
              <a:cs typeface="Microsoft YaHei"/>
            </a:endParaRPr>
          </a:p>
          <a:p>
            <a:pPr marL="12700">
              <a:lnSpc>
                <a:spcPct val="100000"/>
              </a:lnSpc>
              <a:spcBef>
                <a:spcPts val="565"/>
              </a:spcBef>
            </a:pPr>
            <a:r>
              <a:rPr sz="1100" b="1" spc="-110" dirty="0">
                <a:solidFill>
                  <a:srgbClr val="140700"/>
                </a:solidFill>
                <a:latin typeface="Yu Gothic"/>
                <a:cs typeface="Yu Gothic"/>
              </a:rPr>
              <a:t>お土産に適する商品</a:t>
            </a:r>
            <a:r>
              <a:rPr sz="1100" b="1" dirty="0">
                <a:solidFill>
                  <a:srgbClr val="140700"/>
                </a:solidFill>
                <a:latin typeface="Yu Gothic"/>
                <a:cs typeface="Yu Gothic"/>
              </a:rPr>
              <a:t>（</a:t>
            </a:r>
            <a:r>
              <a:rPr sz="1100" b="1" spc="-135" dirty="0">
                <a:solidFill>
                  <a:srgbClr val="140700"/>
                </a:solidFill>
                <a:latin typeface="Yu Gothic"/>
                <a:cs typeface="Yu Gothic"/>
              </a:rPr>
              <a:t>食品、雑貨、工芸品など</a:t>
            </a:r>
            <a:r>
              <a:rPr sz="1100" b="1" spc="-50" dirty="0">
                <a:solidFill>
                  <a:srgbClr val="140700"/>
                </a:solidFill>
                <a:latin typeface="Yu Gothic"/>
                <a:cs typeface="Yu Gothic"/>
              </a:rPr>
              <a:t>）</a:t>
            </a:r>
            <a:endParaRPr sz="1100" dirty="0">
              <a:latin typeface="Yu Gothic"/>
              <a:cs typeface="Yu Gothic"/>
            </a:endParaRPr>
          </a:p>
          <a:p>
            <a:pPr marL="12700">
              <a:lnSpc>
                <a:spcPct val="100000"/>
              </a:lnSpc>
              <a:spcBef>
                <a:spcPts val="215"/>
              </a:spcBef>
            </a:pPr>
            <a:r>
              <a:rPr sz="800" b="1" spc="-85" dirty="0">
                <a:solidFill>
                  <a:srgbClr val="140700"/>
                </a:solidFill>
                <a:latin typeface="Yu Gothic"/>
                <a:cs typeface="Yu Gothic"/>
              </a:rPr>
              <a:t>※１事業者１品とし、生鮮食品は除く</a:t>
            </a:r>
            <a:endParaRPr sz="800" dirty="0">
              <a:latin typeface="Yu Gothic"/>
              <a:cs typeface="Yu Gothic"/>
            </a:endParaRPr>
          </a:p>
          <a:p>
            <a:pPr marL="12700">
              <a:lnSpc>
                <a:spcPct val="100000"/>
              </a:lnSpc>
              <a:spcBef>
                <a:spcPts val="140"/>
              </a:spcBef>
            </a:pPr>
            <a:r>
              <a:rPr sz="800" b="1" spc="-95" dirty="0">
                <a:solidFill>
                  <a:srgbClr val="140700"/>
                </a:solidFill>
                <a:latin typeface="Yu Gothic"/>
                <a:cs typeface="Yu Gothic"/>
              </a:rPr>
              <a:t>また、既存のブランド認定等商品も応募可</a:t>
            </a:r>
            <a:r>
              <a:rPr sz="800" b="1" dirty="0">
                <a:solidFill>
                  <a:srgbClr val="140700"/>
                </a:solidFill>
                <a:latin typeface="Yu Gothic"/>
                <a:cs typeface="Yu Gothic"/>
              </a:rPr>
              <a:t>（</a:t>
            </a:r>
            <a:r>
              <a:rPr sz="800" b="1" spc="-35" dirty="0">
                <a:solidFill>
                  <a:srgbClr val="140700"/>
                </a:solidFill>
                <a:latin typeface="Yu Gothic"/>
                <a:cs typeface="Yu Gothic"/>
              </a:rPr>
              <a:t>地域選考会は免除されます</a:t>
            </a:r>
            <a:r>
              <a:rPr sz="800" b="1" spc="-50" dirty="0">
                <a:solidFill>
                  <a:srgbClr val="140700"/>
                </a:solidFill>
                <a:latin typeface="Yu Gothic"/>
                <a:cs typeface="Yu Gothic"/>
              </a:rPr>
              <a:t>）</a:t>
            </a:r>
            <a:endParaRPr sz="800" dirty="0">
              <a:latin typeface="Yu Gothic"/>
              <a:cs typeface="Yu Gothic"/>
            </a:endParaRPr>
          </a:p>
          <a:p>
            <a:pPr marL="12700">
              <a:lnSpc>
                <a:spcPct val="100000"/>
              </a:lnSpc>
              <a:spcBef>
                <a:spcPts val="805"/>
              </a:spcBef>
            </a:pPr>
            <a:r>
              <a:rPr sz="1100" b="1" spc="-10" dirty="0">
                <a:solidFill>
                  <a:srgbClr val="140700"/>
                </a:solidFill>
                <a:latin typeface="Microsoft YaHei"/>
                <a:cs typeface="Microsoft YaHei"/>
              </a:rPr>
              <a:t>募集対象者</a:t>
            </a:r>
            <a:endParaRPr sz="1100" dirty="0">
              <a:latin typeface="Microsoft YaHei"/>
              <a:cs typeface="Microsoft YaHei"/>
            </a:endParaRPr>
          </a:p>
        </p:txBody>
      </p:sp>
      <p:sp>
        <p:nvSpPr>
          <p:cNvPr id="11" name="object 11"/>
          <p:cNvSpPr txBox="1"/>
          <p:nvPr/>
        </p:nvSpPr>
        <p:spPr>
          <a:xfrm>
            <a:off x="518411" y="4601250"/>
            <a:ext cx="3349625" cy="193040"/>
          </a:xfrm>
          <a:prstGeom prst="rect">
            <a:avLst/>
          </a:prstGeom>
        </p:spPr>
        <p:txBody>
          <a:bodyPr vert="horz" wrap="square" lIns="0" tIns="12700" rIns="0" bIns="0" rtlCol="0">
            <a:spAutoFit/>
          </a:bodyPr>
          <a:lstStyle/>
          <a:p>
            <a:pPr marL="12700">
              <a:lnSpc>
                <a:spcPct val="100000"/>
              </a:lnSpc>
              <a:spcBef>
                <a:spcPts val="100"/>
              </a:spcBef>
            </a:pPr>
            <a:r>
              <a:rPr sz="1100" b="1" spc="-130" dirty="0">
                <a:solidFill>
                  <a:srgbClr val="140700"/>
                </a:solidFill>
                <a:latin typeface="Yu Gothic"/>
                <a:cs typeface="Yu Gothic"/>
              </a:rPr>
              <a:t>大阪府内に本店、支店、営業所、生産・製造場所を有する</a:t>
            </a:r>
            <a:endParaRPr sz="1100">
              <a:latin typeface="Yu Gothic"/>
              <a:cs typeface="Yu Gothic"/>
            </a:endParaRPr>
          </a:p>
        </p:txBody>
      </p:sp>
      <p:sp>
        <p:nvSpPr>
          <p:cNvPr id="12" name="object 12"/>
          <p:cNvSpPr txBox="1"/>
          <p:nvPr/>
        </p:nvSpPr>
        <p:spPr>
          <a:xfrm>
            <a:off x="518411" y="4791801"/>
            <a:ext cx="3101340" cy="789940"/>
          </a:xfrm>
          <a:prstGeom prst="rect">
            <a:avLst/>
          </a:prstGeom>
        </p:spPr>
        <p:txBody>
          <a:bodyPr vert="horz" wrap="square" lIns="0" tIns="12700" rIns="0" bIns="0" rtlCol="0">
            <a:spAutoFit/>
          </a:bodyPr>
          <a:lstStyle/>
          <a:p>
            <a:pPr marL="12700">
              <a:lnSpc>
                <a:spcPct val="100000"/>
              </a:lnSpc>
              <a:spcBef>
                <a:spcPts val="100"/>
              </a:spcBef>
            </a:pPr>
            <a:r>
              <a:rPr sz="1100" b="1" spc="-85" dirty="0">
                <a:solidFill>
                  <a:srgbClr val="140700"/>
                </a:solidFill>
                <a:latin typeface="Yu Gothic"/>
                <a:cs typeface="Yu Gothic"/>
              </a:rPr>
              <a:t>中小・小規模事業者</a:t>
            </a:r>
            <a:endParaRPr sz="1100" dirty="0">
              <a:latin typeface="Yu Gothic"/>
              <a:cs typeface="Yu Gothic"/>
            </a:endParaRPr>
          </a:p>
          <a:p>
            <a:pPr marL="12700">
              <a:lnSpc>
                <a:spcPct val="100000"/>
              </a:lnSpc>
              <a:spcBef>
                <a:spcPts val="1255"/>
              </a:spcBef>
            </a:pPr>
            <a:r>
              <a:rPr sz="1300" b="1" spc="-15" dirty="0">
                <a:solidFill>
                  <a:srgbClr val="140700"/>
                </a:solidFill>
                <a:latin typeface="Microsoft YaHei"/>
                <a:cs typeface="Microsoft YaHei"/>
              </a:rPr>
              <a:t>募集期間</a:t>
            </a:r>
            <a:endParaRPr sz="1300" dirty="0">
              <a:latin typeface="Microsoft YaHei"/>
              <a:cs typeface="Microsoft YaHei"/>
            </a:endParaRPr>
          </a:p>
          <a:p>
            <a:pPr marL="12700">
              <a:lnSpc>
                <a:spcPct val="100000"/>
              </a:lnSpc>
              <a:spcBef>
                <a:spcPts val="565"/>
              </a:spcBef>
            </a:pPr>
            <a:r>
              <a:rPr sz="1100" b="1" spc="-25" dirty="0">
                <a:solidFill>
                  <a:srgbClr val="140700"/>
                </a:solidFill>
                <a:latin typeface="Yu Gothic"/>
                <a:cs typeface="Yu Gothic"/>
              </a:rPr>
              <a:t>2024</a:t>
            </a:r>
            <a:r>
              <a:rPr sz="1100" b="1" spc="-350" dirty="0">
                <a:solidFill>
                  <a:srgbClr val="140700"/>
                </a:solidFill>
                <a:latin typeface="Yu Gothic"/>
                <a:cs typeface="Yu Gothic"/>
              </a:rPr>
              <a:t>年７月１日</a:t>
            </a:r>
            <a:r>
              <a:rPr sz="1100" b="1" spc="-90" dirty="0">
                <a:solidFill>
                  <a:srgbClr val="140700"/>
                </a:solidFill>
                <a:latin typeface="Yu Gothic"/>
                <a:cs typeface="Yu Gothic"/>
              </a:rPr>
              <a:t>（月</a:t>
            </a:r>
            <a:r>
              <a:rPr sz="1100" b="1" spc="-550" dirty="0">
                <a:solidFill>
                  <a:srgbClr val="140700"/>
                </a:solidFill>
                <a:latin typeface="Yu Gothic"/>
                <a:cs typeface="Yu Gothic"/>
              </a:rPr>
              <a:t>）</a:t>
            </a:r>
            <a:r>
              <a:rPr sz="1100" b="1" spc="-20" dirty="0">
                <a:solidFill>
                  <a:srgbClr val="140700"/>
                </a:solidFill>
                <a:latin typeface="Yu Gothic"/>
                <a:cs typeface="Yu Gothic"/>
              </a:rPr>
              <a:t>午前</a:t>
            </a:r>
            <a:r>
              <a:rPr sz="1100" b="1" spc="-10" dirty="0">
                <a:solidFill>
                  <a:srgbClr val="140700"/>
                </a:solidFill>
                <a:latin typeface="Yu Gothic"/>
                <a:cs typeface="Yu Gothic"/>
              </a:rPr>
              <a:t>10</a:t>
            </a:r>
            <a:r>
              <a:rPr sz="1100" b="1" spc="-30" dirty="0">
                <a:solidFill>
                  <a:srgbClr val="140700"/>
                </a:solidFill>
                <a:latin typeface="Yu Gothic"/>
                <a:cs typeface="Yu Gothic"/>
              </a:rPr>
              <a:t>時</a:t>
            </a:r>
            <a:r>
              <a:rPr sz="1100" b="1" spc="-204" dirty="0">
                <a:solidFill>
                  <a:srgbClr val="140700"/>
                </a:solidFill>
                <a:latin typeface="Yu Gothic"/>
                <a:cs typeface="Yu Gothic"/>
              </a:rPr>
              <a:t>～</a:t>
            </a:r>
            <a:r>
              <a:rPr sz="1100" b="1" spc="-150" dirty="0">
                <a:solidFill>
                  <a:srgbClr val="140700"/>
                </a:solidFill>
                <a:latin typeface="Yu Gothic"/>
                <a:cs typeface="Yu Gothic"/>
              </a:rPr>
              <a:t>８月</a:t>
            </a:r>
            <a:r>
              <a:rPr sz="1100" b="1" spc="-75" dirty="0">
                <a:solidFill>
                  <a:srgbClr val="140700"/>
                </a:solidFill>
                <a:latin typeface="Yu Gothic"/>
                <a:cs typeface="Yu Gothic"/>
              </a:rPr>
              <a:t>19</a:t>
            </a:r>
            <a:r>
              <a:rPr sz="1100" b="1" spc="-645" dirty="0">
                <a:solidFill>
                  <a:srgbClr val="140700"/>
                </a:solidFill>
                <a:latin typeface="Yu Gothic"/>
                <a:cs typeface="Yu Gothic"/>
              </a:rPr>
              <a:t>日</a:t>
            </a:r>
            <a:r>
              <a:rPr sz="1100" b="1" spc="-90" dirty="0">
                <a:solidFill>
                  <a:srgbClr val="140700"/>
                </a:solidFill>
                <a:latin typeface="Yu Gothic"/>
                <a:cs typeface="Yu Gothic"/>
              </a:rPr>
              <a:t>（月</a:t>
            </a:r>
            <a:r>
              <a:rPr sz="1100" b="1" spc="-550" dirty="0">
                <a:solidFill>
                  <a:srgbClr val="140700"/>
                </a:solidFill>
                <a:latin typeface="Yu Gothic"/>
                <a:cs typeface="Yu Gothic"/>
              </a:rPr>
              <a:t>）</a:t>
            </a:r>
            <a:r>
              <a:rPr sz="1100" b="1" spc="-20" dirty="0">
                <a:solidFill>
                  <a:srgbClr val="140700"/>
                </a:solidFill>
                <a:latin typeface="Yu Gothic"/>
                <a:cs typeface="Yu Gothic"/>
              </a:rPr>
              <a:t>午後</a:t>
            </a:r>
            <a:r>
              <a:rPr sz="1100" b="1" spc="-10" dirty="0">
                <a:solidFill>
                  <a:srgbClr val="140700"/>
                </a:solidFill>
                <a:latin typeface="Yu Gothic"/>
                <a:cs typeface="Yu Gothic"/>
              </a:rPr>
              <a:t>5</a:t>
            </a:r>
            <a:r>
              <a:rPr sz="1100" b="1" spc="-50" dirty="0">
                <a:solidFill>
                  <a:srgbClr val="140700"/>
                </a:solidFill>
                <a:latin typeface="Yu Gothic"/>
                <a:cs typeface="Yu Gothic"/>
              </a:rPr>
              <a:t>時</a:t>
            </a:r>
            <a:endParaRPr sz="1100" dirty="0">
              <a:latin typeface="Yu Gothic"/>
              <a:cs typeface="Yu Gothic"/>
            </a:endParaRPr>
          </a:p>
        </p:txBody>
      </p:sp>
      <p:sp>
        <p:nvSpPr>
          <p:cNvPr id="13" name="object 13"/>
          <p:cNvSpPr txBox="1"/>
          <p:nvPr/>
        </p:nvSpPr>
        <p:spPr>
          <a:xfrm>
            <a:off x="518411" y="5703036"/>
            <a:ext cx="681990" cy="223520"/>
          </a:xfrm>
          <a:prstGeom prst="rect">
            <a:avLst/>
          </a:prstGeom>
        </p:spPr>
        <p:txBody>
          <a:bodyPr vert="horz" wrap="square" lIns="0" tIns="12700" rIns="0" bIns="0" rtlCol="0">
            <a:spAutoFit/>
          </a:bodyPr>
          <a:lstStyle/>
          <a:p>
            <a:pPr marL="12700">
              <a:lnSpc>
                <a:spcPct val="100000"/>
              </a:lnSpc>
              <a:spcBef>
                <a:spcPts val="100"/>
              </a:spcBef>
            </a:pPr>
            <a:r>
              <a:rPr sz="1300" b="1" spc="-20" dirty="0">
                <a:solidFill>
                  <a:srgbClr val="140700"/>
                </a:solidFill>
                <a:latin typeface="Microsoft YaHei"/>
                <a:cs typeface="Microsoft YaHei"/>
              </a:rPr>
              <a:t>応募方法</a:t>
            </a:r>
            <a:endParaRPr sz="1300">
              <a:latin typeface="Microsoft YaHei"/>
              <a:cs typeface="Microsoft YaHei"/>
            </a:endParaRPr>
          </a:p>
        </p:txBody>
      </p:sp>
      <p:sp>
        <p:nvSpPr>
          <p:cNvPr id="14" name="object 14"/>
          <p:cNvSpPr txBox="1"/>
          <p:nvPr/>
        </p:nvSpPr>
        <p:spPr>
          <a:xfrm>
            <a:off x="518411" y="5972787"/>
            <a:ext cx="3472815" cy="193040"/>
          </a:xfrm>
          <a:prstGeom prst="rect">
            <a:avLst/>
          </a:prstGeom>
        </p:spPr>
        <p:txBody>
          <a:bodyPr vert="horz" wrap="square" lIns="0" tIns="12700" rIns="0" bIns="0" rtlCol="0">
            <a:spAutoFit/>
          </a:bodyPr>
          <a:lstStyle/>
          <a:p>
            <a:pPr marL="12700">
              <a:lnSpc>
                <a:spcPct val="100000"/>
              </a:lnSpc>
              <a:spcBef>
                <a:spcPts val="100"/>
              </a:spcBef>
            </a:pPr>
            <a:r>
              <a:rPr sz="1100" b="1" spc="-135" dirty="0">
                <a:solidFill>
                  <a:srgbClr val="140700"/>
                </a:solidFill>
                <a:latin typeface="Yu Gothic"/>
                <a:cs typeface="Yu Gothic"/>
              </a:rPr>
              <a:t>詳しくはプロジェクトサイトから募集要項をご確認ください</a:t>
            </a:r>
            <a:endParaRPr sz="1100">
              <a:latin typeface="Yu Gothic"/>
              <a:cs typeface="Yu Gothic"/>
            </a:endParaRPr>
          </a:p>
        </p:txBody>
      </p:sp>
      <p:sp>
        <p:nvSpPr>
          <p:cNvPr id="15" name="object 15"/>
          <p:cNvSpPr txBox="1"/>
          <p:nvPr/>
        </p:nvSpPr>
        <p:spPr>
          <a:xfrm>
            <a:off x="526981" y="2485889"/>
            <a:ext cx="3355975" cy="749300"/>
          </a:xfrm>
          <a:prstGeom prst="rect">
            <a:avLst/>
          </a:prstGeom>
        </p:spPr>
        <p:txBody>
          <a:bodyPr vert="horz" wrap="square" lIns="0" tIns="71120" rIns="0" bIns="0" rtlCol="0">
            <a:spAutoFit/>
          </a:bodyPr>
          <a:lstStyle/>
          <a:p>
            <a:pPr marL="12700">
              <a:lnSpc>
                <a:spcPct val="100000"/>
              </a:lnSpc>
              <a:spcBef>
                <a:spcPts val="560"/>
              </a:spcBef>
            </a:pPr>
            <a:r>
              <a:rPr sz="1200" b="1" spc="-45" dirty="0">
                <a:solidFill>
                  <a:srgbClr val="140700"/>
                </a:solidFill>
                <a:latin typeface="Yu Gothic"/>
                <a:cs typeface="Yu Gothic"/>
              </a:rPr>
              <a:t>大阪の各地域や事業者の価値を発見し、</a:t>
            </a:r>
            <a:endParaRPr sz="1200" dirty="0">
              <a:latin typeface="Yu Gothic"/>
              <a:cs typeface="Yu Gothic"/>
            </a:endParaRPr>
          </a:p>
          <a:p>
            <a:pPr marL="12700" marR="5080">
              <a:lnSpc>
                <a:spcPct val="131900"/>
              </a:lnSpc>
            </a:pPr>
            <a:r>
              <a:rPr sz="1200" b="1" spc="-95" dirty="0" err="1">
                <a:solidFill>
                  <a:srgbClr val="140700"/>
                </a:solidFill>
                <a:latin typeface="Yu Gothic"/>
                <a:cs typeface="Yu Gothic"/>
              </a:rPr>
              <a:t>魅力ある新しい商品を育てていくプロジェクト</a:t>
            </a:r>
            <a:r>
              <a:rPr sz="1200" b="1" spc="-95" dirty="0">
                <a:solidFill>
                  <a:srgbClr val="140700"/>
                </a:solidFill>
                <a:latin typeface="Yu Gothic"/>
                <a:cs typeface="Yu Gothic"/>
              </a:rPr>
              <a:t>。</a:t>
            </a:r>
            <a:endParaRPr lang="en-US" sz="1200" b="1" spc="-95" dirty="0">
              <a:solidFill>
                <a:srgbClr val="140700"/>
              </a:solidFill>
              <a:latin typeface="Yu Gothic"/>
              <a:cs typeface="Yu Gothic"/>
            </a:endParaRPr>
          </a:p>
          <a:p>
            <a:pPr marL="12700" marR="5080">
              <a:lnSpc>
                <a:spcPct val="131900"/>
              </a:lnSpc>
            </a:pPr>
            <a:r>
              <a:rPr sz="1200" b="1" dirty="0">
                <a:solidFill>
                  <a:srgbClr val="140700"/>
                </a:solidFill>
                <a:latin typeface="Yu Gothic"/>
                <a:cs typeface="Yu Gothic"/>
              </a:rPr>
              <a:t> </a:t>
            </a:r>
            <a:r>
              <a:rPr sz="1200" b="1" spc="-95" dirty="0">
                <a:solidFill>
                  <a:srgbClr val="140700"/>
                </a:solidFill>
                <a:latin typeface="Yu Gothic"/>
                <a:cs typeface="Yu Gothic"/>
              </a:rPr>
              <a:t>大阪のみんなが誇れる、大阪みやげを創出します。</a:t>
            </a:r>
            <a:endParaRPr sz="1200" dirty="0">
              <a:latin typeface="Yu Gothic"/>
              <a:cs typeface="Yu Gothic"/>
            </a:endParaRPr>
          </a:p>
        </p:txBody>
      </p:sp>
      <p:sp>
        <p:nvSpPr>
          <p:cNvPr id="16" name="object 16"/>
          <p:cNvSpPr txBox="1"/>
          <p:nvPr/>
        </p:nvSpPr>
        <p:spPr>
          <a:xfrm>
            <a:off x="2515034" y="10255125"/>
            <a:ext cx="4768416" cy="295594"/>
          </a:xfrm>
          <a:prstGeom prst="rect">
            <a:avLst/>
          </a:prstGeom>
        </p:spPr>
        <p:txBody>
          <a:bodyPr vert="horz" wrap="square" lIns="0" tIns="53975" rIns="0" bIns="0" rtlCol="0">
            <a:spAutoFit/>
          </a:bodyPr>
          <a:lstStyle/>
          <a:p>
            <a:pPr marL="12700" lvl="1">
              <a:spcBef>
                <a:spcPts val="425"/>
              </a:spcBef>
            </a:pPr>
            <a:r>
              <a:rPr sz="800" spc="-10" dirty="0">
                <a:solidFill>
                  <a:srgbClr val="140700"/>
                </a:solidFill>
                <a:latin typeface="MS PGothic"/>
                <a:cs typeface="MS PGothic"/>
              </a:rPr>
              <a:t>〒</a:t>
            </a:r>
            <a:r>
              <a:rPr lang="ja-JP" altLang="en-US" sz="800" spc="-254" dirty="0">
                <a:solidFill>
                  <a:srgbClr val="140700"/>
                </a:solidFill>
                <a:latin typeface="MS PGothic"/>
                <a:cs typeface="MS PGothic"/>
              </a:rPr>
              <a:t>５　３　０　－　０    　０　１　５</a:t>
            </a:r>
            <a:r>
              <a:rPr sz="800" spc="20" dirty="0">
                <a:solidFill>
                  <a:srgbClr val="140700"/>
                </a:solidFill>
                <a:latin typeface="MS PGothic"/>
                <a:cs typeface="MS PGothic"/>
              </a:rPr>
              <a:t> </a:t>
            </a:r>
            <a:r>
              <a:rPr sz="800" spc="20" dirty="0" err="1">
                <a:solidFill>
                  <a:srgbClr val="140700"/>
                </a:solidFill>
                <a:latin typeface="MS PGothic"/>
                <a:cs typeface="MS PGothic"/>
              </a:rPr>
              <a:t>大阪市北区中崎西</a:t>
            </a:r>
            <a:r>
              <a:rPr sz="800" spc="20" dirty="0">
                <a:solidFill>
                  <a:srgbClr val="140700"/>
                </a:solidFill>
                <a:latin typeface="MS PGothic"/>
                <a:cs typeface="MS PGothic"/>
              </a:rPr>
              <a:t> </a:t>
            </a:r>
            <a:r>
              <a:rPr lang="ja-JP" altLang="en-US" sz="800" spc="-225" dirty="0">
                <a:solidFill>
                  <a:srgbClr val="140700"/>
                </a:solidFill>
                <a:latin typeface="MS PGothic"/>
                <a:cs typeface="MS PGothic"/>
              </a:rPr>
              <a:t>２　</a:t>
            </a:r>
            <a:r>
              <a:rPr lang="en-US" altLang="ja-JP" sz="800" spc="-100" dirty="0">
                <a:solidFill>
                  <a:srgbClr val="140700"/>
                </a:solidFill>
                <a:latin typeface="MS PGothic"/>
                <a:cs typeface="MS PGothic"/>
              </a:rPr>
              <a:t>–</a:t>
            </a:r>
            <a:r>
              <a:rPr lang="ja-JP" altLang="en-US" sz="800" spc="-100" dirty="0">
                <a:solidFill>
                  <a:srgbClr val="140700"/>
                </a:solidFill>
                <a:latin typeface="MS PGothic"/>
                <a:cs typeface="MS PGothic"/>
              </a:rPr>
              <a:t>４</a:t>
            </a:r>
            <a:r>
              <a:rPr sz="800" spc="-55" dirty="0">
                <a:solidFill>
                  <a:srgbClr val="140700"/>
                </a:solidFill>
                <a:latin typeface="MS PGothic"/>
                <a:cs typeface="MS PGothic"/>
              </a:rPr>
              <a:t> </a:t>
            </a:r>
            <a:r>
              <a:rPr lang="en-US" altLang="ja-JP" sz="800" spc="-55" dirty="0">
                <a:solidFill>
                  <a:srgbClr val="140700"/>
                </a:solidFill>
                <a:latin typeface="MS PGothic"/>
                <a:cs typeface="MS PGothic"/>
              </a:rPr>
              <a:t>–</a:t>
            </a:r>
            <a:r>
              <a:rPr lang="ja-JP" altLang="en-US" sz="800" spc="-55" dirty="0">
                <a:solidFill>
                  <a:srgbClr val="140700"/>
                </a:solidFill>
                <a:latin typeface="MS PGothic"/>
                <a:cs typeface="MS PGothic"/>
              </a:rPr>
              <a:t>１２</a:t>
            </a:r>
            <a:r>
              <a:rPr sz="800" spc="35" dirty="0">
                <a:solidFill>
                  <a:srgbClr val="140700"/>
                </a:solidFill>
                <a:latin typeface="MS PGothic"/>
                <a:cs typeface="MS PGothic"/>
              </a:rPr>
              <a:t> </a:t>
            </a:r>
            <a:r>
              <a:rPr sz="800" spc="35" dirty="0" err="1">
                <a:solidFill>
                  <a:srgbClr val="140700"/>
                </a:solidFill>
                <a:latin typeface="MS PGothic"/>
                <a:cs typeface="MS PGothic"/>
              </a:rPr>
              <a:t>梅田センタービル</a:t>
            </a:r>
            <a:r>
              <a:rPr lang="ja-JP" altLang="en-US" sz="800" spc="35" dirty="0">
                <a:solidFill>
                  <a:srgbClr val="140700"/>
                </a:solidFill>
                <a:latin typeface="MS PGothic"/>
                <a:cs typeface="MS PGothic"/>
              </a:rPr>
              <a:t>２６</a:t>
            </a:r>
            <a:r>
              <a:rPr sz="800" spc="140" dirty="0">
                <a:solidFill>
                  <a:srgbClr val="140700"/>
                </a:solidFill>
                <a:latin typeface="MS PGothic"/>
                <a:cs typeface="MS PGothic"/>
              </a:rPr>
              <a:t>Ｆ  </a:t>
            </a:r>
            <a:r>
              <a:rPr sz="800" spc="-125" dirty="0">
                <a:solidFill>
                  <a:srgbClr val="140700"/>
                </a:solidFill>
                <a:latin typeface="MS PGothic"/>
                <a:cs typeface="MS PGothic"/>
              </a:rPr>
              <a:t>TEL：</a:t>
            </a:r>
            <a:r>
              <a:rPr lang="ja-JP" altLang="en-US" sz="800" spc="-125" dirty="0">
                <a:solidFill>
                  <a:srgbClr val="140700"/>
                </a:solidFill>
                <a:latin typeface="MS PGothic"/>
                <a:cs typeface="MS PGothic"/>
              </a:rPr>
              <a:t>０９０－６３６７－１１５３</a:t>
            </a:r>
            <a:endParaRPr sz="800" dirty="0">
              <a:latin typeface="MS PGothic"/>
              <a:cs typeface="MS PGothic"/>
            </a:endParaRPr>
          </a:p>
          <a:p>
            <a:pPr marL="17145">
              <a:lnSpc>
                <a:spcPct val="100000"/>
              </a:lnSpc>
              <a:spcBef>
                <a:spcPts val="245"/>
              </a:spcBef>
            </a:pPr>
            <a:r>
              <a:rPr sz="600" spc="-20" dirty="0">
                <a:solidFill>
                  <a:srgbClr val="140700"/>
                </a:solidFill>
                <a:latin typeface="SimSun"/>
                <a:cs typeface="SimSun"/>
              </a:rPr>
              <a:t>※</a:t>
            </a:r>
            <a:r>
              <a:rPr sz="600" spc="-20" dirty="0" err="1">
                <a:solidFill>
                  <a:srgbClr val="140700"/>
                </a:solidFill>
                <a:latin typeface="SimSun"/>
                <a:cs typeface="SimSun"/>
              </a:rPr>
              <a:t>午前</a:t>
            </a:r>
            <a:r>
              <a:rPr lang="ja-JP" altLang="en-US" sz="600" spc="-20" dirty="0">
                <a:solidFill>
                  <a:srgbClr val="140700"/>
                </a:solidFill>
                <a:latin typeface="SimSun"/>
                <a:cs typeface="SimSun"/>
              </a:rPr>
              <a:t>１０</a:t>
            </a:r>
            <a:r>
              <a:rPr sz="600" dirty="0" err="1">
                <a:solidFill>
                  <a:srgbClr val="140700"/>
                </a:solidFill>
                <a:latin typeface="SimSun"/>
                <a:cs typeface="SimSun"/>
              </a:rPr>
              <a:t>時～午後</a:t>
            </a:r>
            <a:r>
              <a:rPr lang="ja-JP" altLang="en-US" sz="600" spc="-265" dirty="0">
                <a:solidFill>
                  <a:srgbClr val="140700"/>
                </a:solidFill>
                <a:latin typeface="SimSun"/>
                <a:cs typeface="SimSun"/>
              </a:rPr>
              <a:t>６　</a:t>
            </a:r>
            <a:r>
              <a:rPr sz="600" spc="-60" dirty="0" err="1">
                <a:solidFill>
                  <a:srgbClr val="140700"/>
                </a:solidFill>
                <a:latin typeface="SimSun"/>
                <a:cs typeface="SimSun"/>
              </a:rPr>
              <a:t>時〈土日祝、夏季休業期間除く</a:t>
            </a:r>
            <a:r>
              <a:rPr sz="600" spc="-60" dirty="0">
                <a:solidFill>
                  <a:srgbClr val="140700"/>
                </a:solidFill>
                <a:latin typeface="SimSun"/>
                <a:cs typeface="SimSun"/>
              </a:rPr>
              <a:t>〉</a:t>
            </a:r>
            <a:endParaRPr sz="600" dirty="0">
              <a:latin typeface="SimSun"/>
              <a:cs typeface="SimSun"/>
            </a:endParaRPr>
          </a:p>
        </p:txBody>
      </p:sp>
      <p:sp>
        <p:nvSpPr>
          <p:cNvPr id="17" name="object 17"/>
          <p:cNvSpPr txBox="1"/>
          <p:nvPr/>
        </p:nvSpPr>
        <p:spPr>
          <a:xfrm>
            <a:off x="525066" y="10293243"/>
            <a:ext cx="1851660" cy="177800"/>
          </a:xfrm>
          <a:prstGeom prst="rect">
            <a:avLst/>
          </a:prstGeom>
        </p:spPr>
        <p:txBody>
          <a:bodyPr vert="horz" wrap="square" lIns="0" tIns="12700" rIns="0" bIns="0" rtlCol="0">
            <a:spAutoFit/>
          </a:bodyPr>
          <a:lstStyle/>
          <a:p>
            <a:pPr marL="12700">
              <a:lnSpc>
                <a:spcPct val="100000"/>
              </a:lnSpc>
              <a:spcBef>
                <a:spcPts val="100"/>
              </a:spcBef>
            </a:pPr>
            <a:r>
              <a:rPr sz="1000" b="1" spc="-60" dirty="0">
                <a:solidFill>
                  <a:srgbClr val="140700"/>
                </a:solidFill>
                <a:latin typeface="Malgun Gothic"/>
                <a:cs typeface="Malgun Gothic"/>
              </a:rPr>
              <a:t>大阪代表商品プロジェクト事務局</a:t>
            </a:r>
            <a:endParaRPr sz="1000">
              <a:latin typeface="Malgun Gothic"/>
              <a:cs typeface="Malgun Gothic"/>
            </a:endParaRPr>
          </a:p>
        </p:txBody>
      </p:sp>
      <p:sp>
        <p:nvSpPr>
          <p:cNvPr id="18" name="object 18"/>
          <p:cNvSpPr txBox="1"/>
          <p:nvPr/>
        </p:nvSpPr>
        <p:spPr>
          <a:xfrm>
            <a:off x="647054" y="7318726"/>
            <a:ext cx="586740" cy="193040"/>
          </a:xfrm>
          <a:prstGeom prst="rect">
            <a:avLst/>
          </a:prstGeom>
        </p:spPr>
        <p:txBody>
          <a:bodyPr vert="horz" wrap="square" lIns="0" tIns="12700" rIns="0" bIns="0" rtlCol="0">
            <a:spAutoFit/>
          </a:bodyPr>
          <a:lstStyle/>
          <a:p>
            <a:pPr marL="12700">
              <a:lnSpc>
                <a:spcPct val="100000"/>
              </a:lnSpc>
              <a:spcBef>
                <a:spcPts val="100"/>
              </a:spcBef>
            </a:pPr>
            <a:r>
              <a:rPr sz="1100" b="1" spc="-20" dirty="0">
                <a:solidFill>
                  <a:srgbClr val="2B469C"/>
                </a:solidFill>
                <a:latin typeface="Microsoft YaHei"/>
                <a:cs typeface="Microsoft YaHei"/>
              </a:rPr>
              <a:t>問合せ先</a:t>
            </a:r>
            <a:endParaRPr sz="1100">
              <a:latin typeface="Microsoft YaHei"/>
              <a:cs typeface="Microsoft YaHei"/>
            </a:endParaRPr>
          </a:p>
        </p:txBody>
      </p:sp>
      <p:sp>
        <p:nvSpPr>
          <p:cNvPr id="19" name="object 19"/>
          <p:cNvSpPr txBox="1"/>
          <p:nvPr/>
        </p:nvSpPr>
        <p:spPr>
          <a:xfrm>
            <a:off x="650826" y="6467115"/>
            <a:ext cx="1470025" cy="193040"/>
          </a:xfrm>
          <a:prstGeom prst="rect">
            <a:avLst/>
          </a:prstGeom>
        </p:spPr>
        <p:txBody>
          <a:bodyPr vert="horz" wrap="square" lIns="0" tIns="12700" rIns="0" bIns="0" rtlCol="0">
            <a:spAutoFit/>
          </a:bodyPr>
          <a:lstStyle/>
          <a:p>
            <a:pPr marL="12700">
              <a:lnSpc>
                <a:spcPct val="100000"/>
              </a:lnSpc>
              <a:spcBef>
                <a:spcPts val="100"/>
              </a:spcBef>
            </a:pPr>
            <a:r>
              <a:rPr sz="1100" b="1" spc="-90" dirty="0">
                <a:solidFill>
                  <a:srgbClr val="2B469C"/>
                </a:solidFill>
                <a:latin typeface="Microsoft YaHei"/>
                <a:cs typeface="Microsoft YaHei"/>
              </a:rPr>
              <a:t>募集要項・応募はこちら</a:t>
            </a:r>
            <a:endParaRPr sz="1100">
              <a:latin typeface="Microsoft YaHei"/>
              <a:cs typeface="Microsoft YaHei"/>
            </a:endParaRPr>
          </a:p>
        </p:txBody>
      </p:sp>
      <p:sp>
        <p:nvSpPr>
          <p:cNvPr id="20" name="object 20"/>
          <p:cNvSpPr txBox="1"/>
          <p:nvPr/>
        </p:nvSpPr>
        <p:spPr>
          <a:xfrm>
            <a:off x="2727467" y="1059545"/>
            <a:ext cx="1277620" cy="584200"/>
          </a:xfrm>
          <a:prstGeom prst="rect">
            <a:avLst/>
          </a:prstGeom>
        </p:spPr>
        <p:txBody>
          <a:bodyPr vert="horz" wrap="square" lIns="0" tIns="33019" rIns="0" bIns="0" rtlCol="0">
            <a:spAutoFit/>
          </a:bodyPr>
          <a:lstStyle/>
          <a:p>
            <a:pPr marL="12700">
              <a:lnSpc>
                <a:spcPct val="100000"/>
              </a:lnSpc>
              <a:spcBef>
                <a:spcPts val="259"/>
              </a:spcBef>
            </a:pPr>
            <a:r>
              <a:rPr sz="1700" b="1" spc="-25" dirty="0">
                <a:solidFill>
                  <a:srgbClr val="140700"/>
                </a:solidFill>
                <a:latin typeface="游ゴシック" panose="020B0400000000000000" pitchFamily="50" charset="-128"/>
                <a:ea typeface="游ゴシック" panose="020B0400000000000000" pitchFamily="50" charset="-128"/>
                <a:cs typeface="SimSun"/>
              </a:rPr>
              <a:t>大阪</a:t>
            </a:r>
            <a:endParaRPr sz="1700" b="1" dirty="0">
              <a:latin typeface="游ゴシック" panose="020B0400000000000000" pitchFamily="50" charset="-128"/>
              <a:ea typeface="游ゴシック" panose="020B0400000000000000" pitchFamily="50" charset="-128"/>
              <a:cs typeface="SimSun"/>
            </a:endParaRPr>
          </a:p>
          <a:p>
            <a:pPr marL="12700">
              <a:lnSpc>
                <a:spcPct val="100000"/>
              </a:lnSpc>
              <a:spcBef>
                <a:spcPts val="160"/>
              </a:spcBef>
            </a:pPr>
            <a:r>
              <a:rPr sz="1700" b="1" spc="-55" dirty="0">
                <a:solidFill>
                  <a:srgbClr val="140700"/>
                </a:solidFill>
                <a:latin typeface="游ゴシック" panose="020B0400000000000000" pitchFamily="50" charset="-128"/>
                <a:ea typeface="游ゴシック" panose="020B0400000000000000" pitchFamily="50" charset="-128"/>
                <a:cs typeface="SimSun"/>
              </a:rPr>
              <a:t>代表商品とは</a:t>
            </a:r>
            <a:endParaRPr sz="1700" b="1" dirty="0">
              <a:latin typeface="游ゴシック" panose="020B0400000000000000" pitchFamily="50" charset="-128"/>
              <a:ea typeface="游ゴシック" panose="020B0400000000000000" pitchFamily="50" charset="-128"/>
              <a:cs typeface="SimSun"/>
            </a:endParaRPr>
          </a:p>
        </p:txBody>
      </p:sp>
      <p:sp>
        <p:nvSpPr>
          <p:cNvPr id="21" name="object 21"/>
          <p:cNvSpPr/>
          <p:nvPr/>
        </p:nvSpPr>
        <p:spPr>
          <a:xfrm>
            <a:off x="5980188" y="835139"/>
            <a:ext cx="176530" cy="4896485"/>
          </a:xfrm>
          <a:custGeom>
            <a:avLst/>
            <a:gdLst/>
            <a:ahLst/>
            <a:cxnLst/>
            <a:rect l="l" t="t" r="r" b="b"/>
            <a:pathLst>
              <a:path w="176529" h="4896485">
                <a:moveTo>
                  <a:pt x="169646" y="3778034"/>
                </a:moveTo>
                <a:lnTo>
                  <a:pt x="0" y="3778034"/>
                </a:lnTo>
                <a:lnTo>
                  <a:pt x="84823" y="3862857"/>
                </a:lnTo>
                <a:lnTo>
                  <a:pt x="169646" y="3778034"/>
                </a:lnTo>
                <a:close/>
              </a:path>
              <a:path w="176529" h="4896485">
                <a:moveTo>
                  <a:pt x="169646" y="1238173"/>
                </a:moveTo>
                <a:lnTo>
                  <a:pt x="0" y="1238173"/>
                </a:lnTo>
                <a:lnTo>
                  <a:pt x="84823" y="1322997"/>
                </a:lnTo>
                <a:lnTo>
                  <a:pt x="169646" y="1238173"/>
                </a:lnTo>
                <a:close/>
              </a:path>
              <a:path w="176529" h="4896485">
                <a:moveTo>
                  <a:pt x="169646" y="0"/>
                </a:moveTo>
                <a:lnTo>
                  <a:pt x="0" y="0"/>
                </a:lnTo>
                <a:lnTo>
                  <a:pt x="84823" y="84823"/>
                </a:lnTo>
                <a:lnTo>
                  <a:pt x="169646" y="0"/>
                </a:lnTo>
                <a:close/>
              </a:path>
              <a:path w="176529" h="4896485">
                <a:moveTo>
                  <a:pt x="176352" y="4811458"/>
                </a:moveTo>
                <a:lnTo>
                  <a:pt x="6705" y="4811458"/>
                </a:lnTo>
                <a:lnTo>
                  <a:pt x="91528" y="4896282"/>
                </a:lnTo>
                <a:lnTo>
                  <a:pt x="176352" y="4811458"/>
                </a:lnTo>
                <a:close/>
              </a:path>
            </a:pathLst>
          </a:custGeom>
          <a:solidFill>
            <a:srgbClr val="7D9BD2"/>
          </a:solidFill>
        </p:spPr>
        <p:txBody>
          <a:bodyPr wrap="square" lIns="0" tIns="0" rIns="0" bIns="0" rtlCol="0"/>
          <a:lstStyle/>
          <a:p>
            <a:endParaRPr/>
          </a:p>
        </p:txBody>
      </p:sp>
      <p:sp>
        <p:nvSpPr>
          <p:cNvPr id="22" name="object 22"/>
          <p:cNvSpPr txBox="1"/>
          <p:nvPr/>
        </p:nvSpPr>
        <p:spPr>
          <a:xfrm>
            <a:off x="5399670" y="5907446"/>
            <a:ext cx="1352550" cy="152400"/>
          </a:xfrm>
          <a:prstGeom prst="rect">
            <a:avLst/>
          </a:prstGeom>
        </p:spPr>
        <p:txBody>
          <a:bodyPr vert="horz" wrap="square" lIns="0" tIns="16510" rIns="0" bIns="0" rtlCol="0">
            <a:spAutoFit/>
          </a:bodyPr>
          <a:lstStyle/>
          <a:p>
            <a:pPr marL="12700">
              <a:lnSpc>
                <a:spcPct val="100000"/>
              </a:lnSpc>
              <a:spcBef>
                <a:spcPts val="130"/>
              </a:spcBef>
            </a:pPr>
            <a:r>
              <a:rPr sz="800" spc="65" dirty="0">
                <a:solidFill>
                  <a:srgbClr val="140700"/>
                </a:solidFill>
                <a:latin typeface="MS PGothic"/>
                <a:cs typeface="MS PGothic"/>
              </a:rPr>
              <a:t>百貨店など実店舗での販売</a:t>
            </a:r>
            <a:endParaRPr sz="800">
              <a:latin typeface="MS PGothic"/>
              <a:cs typeface="MS PGothic"/>
            </a:endParaRPr>
          </a:p>
        </p:txBody>
      </p:sp>
      <p:sp>
        <p:nvSpPr>
          <p:cNvPr id="23" name="object 23"/>
          <p:cNvSpPr txBox="1"/>
          <p:nvPr/>
        </p:nvSpPr>
        <p:spPr>
          <a:xfrm>
            <a:off x="5299871" y="6358470"/>
            <a:ext cx="1538605" cy="676339"/>
          </a:xfrm>
          <a:prstGeom prst="rect">
            <a:avLst/>
          </a:prstGeom>
        </p:spPr>
        <p:txBody>
          <a:bodyPr vert="horz" wrap="square" lIns="0" tIns="12700" rIns="0" bIns="0" rtlCol="0">
            <a:spAutoFit/>
          </a:bodyPr>
          <a:lstStyle/>
          <a:p>
            <a:pPr marL="325755" marR="267335" algn="ctr">
              <a:lnSpc>
                <a:spcPct val="120600"/>
              </a:lnSpc>
              <a:spcBef>
                <a:spcPts val="100"/>
              </a:spcBef>
            </a:pPr>
            <a:r>
              <a:rPr sz="900" b="1" dirty="0">
                <a:solidFill>
                  <a:srgbClr val="2B469C"/>
                </a:solidFill>
                <a:latin typeface="Microsoft JhengHei"/>
                <a:cs typeface="Microsoft JhengHei"/>
              </a:rPr>
              <a:t>阪急うめだ本店、</a:t>
            </a:r>
            <a:r>
              <a:rPr sz="900" b="1" spc="10" dirty="0">
                <a:solidFill>
                  <a:srgbClr val="2B469C"/>
                </a:solidFill>
                <a:latin typeface="Microsoft JhengHei"/>
                <a:cs typeface="Microsoft JhengHei"/>
              </a:rPr>
              <a:t>阪神梅田本店、</a:t>
            </a:r>
            <a:endParaRPr sz="900" dirty="0">
              <a:latin typeface="Microsoft JhengHei"/>
              <a:cs typeface="Microsoft JhengHei"/>
            </a:endParaRPr>
          </a:p>
          <a:p>
            <a:pPr algn="ctr">
              <a:lnSpc>
                <a:spcPct val="100000"/>
              </a:lnSpc>
              <a:spcBef>
                <a:spcPts val="220"/>
              </a:spcBef>
            </a:pPr>
            <a:r>
              <a:rPr sz="900" b="1" spc="-15" dirty="0">
                <a:solidFill>
                  <a:srgbClr val="2B469C"/>
                </a:solidFill>
                <a:latin typeface="Microsoft JhengHei"/>
                <a:cs typeface="Microsoft JhengHei"/>
              </a:rPr>
              <a:t>関西国際空港、大阪国際空港</a:t>
            </a:r>
            <a:endParaRPr sz="900" dirty="0">
              <a:latin typeface="Microsoft JhengHei"/>
              <a:cs typeface="Microsoft JhengHei"/>
            </a:endParaRPr>
          </a:p>
          <a:p>
            <a:pPr algn="ctr">
              <a:lnSpc>
                <a:spcPct val="100000"/>
              </a:lnSpc>
              <a:spcBef>
                <a:spcPts val="225"/>
              </a:spcBef>
            </a:pPr>
            <a:r>
              <a:rPr sz="900" spc="40" dirty="0" err="1">
                <a:solidFill>
                  <a:srgbClr val="2B469C"/>
                </a:solidFill>
                <a:latin typeface="MS PGothic"/>
                <a:cs typeface="MS PGothic"/>
              </a:rPr>
              <a:t>などに必ず</a:t>
            </a:r>
            <a:r>
              <a:rPr lang="ja-JP" altLang="en-US" sz="900" spc="-360" dirty="0">
                <a:solidFill>
                  <a:srgbClr val="2B469C"/>
                </a:solidFill>
                <a:latin typeface="MS PGothic"/>
                <a:cs typeface="MS PGothic"/>
              </a:rPr>
              <a:t>１　</a:t>
            </a:r>
            <a:r>
              <a:rPr sz="900" spc="-15" dirty="0" err="1">
                <a:solidFill>
                  <a:srgbClr val="2B469C"/>
                </a:solidFill>
                <a:latin typeface="MS PGothic"/>
                <a:cs typeface="MS PGothic"/>
              </a:rPr>
              <a:t>回は出品</a:t>
            </a:r>
            <a:endParaRPr sz="900" dirty="0">
              <a:latin typeface="MS PGothic"/>
              <a:cs typeface="MS PGothic"/>
            </a:endParaRPr>
          </a:p>
        </p:txBody>
      </p:sp>
      <p:sp>
        <p:nvSpPr>
          <p:cNvPr id="24" name="object 24"/>
          <p:cNvSpPr txBox="1"/>
          <p:nvPr/>
        </p:nvSpPr>
        <p:spPr>
          <a:xfrm>
            <a:off x="5163877" y="416804"/>
            <a:ext cx="1773555" cy="208279"/>
          </a:xfrm>
          <a:prstGeom prst="rect">
            <a:avLst/>
          </a:prstGeom>
        </p:spPr>
        <p:txBody>
          <a:bodyPr vert="horz" wrap="square" lIns="0" tIns="12700" rIns="0" bIns="0" rtlCol="0">
            <a:spAutoFit/>
          </a:bodyPr>
          <a:lstStyle/>
          <a:p>
            <a:pPr marL="38100">
              <a:lnSpc>
                <a:spcPct val="100000"/>
              </a:lnSpc>
              <a:spcBef>
                <a:spcPts val="100"/>
              </a:spcBef>
            </a:pPr>
            <a:r>
              <a:rPr sz="800" spc="90" dirty="0">
                <a:solidFill>
                  <a:srgbClr val="140700"/>
                </a:solidFill>
                <a:latin typeface="MS PGothic"/>
                <a:cs typeface="MS PGothic"/>
              </a:rPr>
              <a:t>プロジェクトサイトから</a:t>
            </a:r>
            <a:r>
              <a:rPr sz="1800" b="1" spc="-22" baseline="-6944" dirty="0">
                <a:solidFill>
                  <a:srgbClr val="140700"/>
                </a:solidFill>
                <a:latin typeface="Microsoft JhengHei"/>
                <a:cs typeface="Microsoft JhengHei"/>
              </a:rPr>
              <a:t>応募する</a:t>
            </a:r>
            <a:endParaRPr sz="1800" baseline="-6944">
              <a:latin typeface="Microsoft JhengHei"/>
              <a:cs typeface="Microsoft JhengHei"/>
            </a:endParaRPr>
          </a:p>
        </p:txBody>
      </p:sp>
      <p:sp>
        <p:nvSpPr>
          <p:cNvPr id="25" name="object 25"/>
          <p:cNvSpPr txBox="1"/>
          <p:nvPr/>
        </p:nvSpPr>
        <p:spPr>
          <a:xfrm>
            <a:off x="5207632" y="1097660"/>
            <a:ext cx="1771650" cy="147320"/>
          </a:xfrm>
          <a:prstGeom prst="rect">
            <a:avLst/>
          </a:prstGeom>
        </p:spPr>
        <p:txBody>
          <a:bodyPr vert="horz" wrap="square" lIns="0" tIns="12700" rIns="0" bIns="0" rtlCol="0">
            <a:spAutoFit/>
          </a:bodyPr>
          <a:lstStyle/>
          <a:p>
            <a:pPr marL="12700">
              <a:lnSpc>
                <a:spcPct val="100000"/>
              </a:lnSpc>
              <a:spcBef>
                <a:spcPts val="100"/>
              </a:spcBef>
            </a:pPr>
            <a:r>
              <a:rPr sz="800" spc="-45" dirty="0">
                <a:solidFill>
                  <a:srgbClr val="140700"/>
                </a:solidFill>
                <a:latin typeface="MS PGothic"/>
                <a:cs typeface="MS PGothic"/>
              </a:rPr>
              <a:t>地域選考会</a:t>
            </a:r>
            <a:r>
              <a:rPr sz="800" spc="160" dirty="0">
                <a:solidFill>
                  <a:srgbClr val="140700"/>
                </a:solidFill>
                <a:latin typeface="MS PGothic"/>
                <a:cs typeface="MS PGothic"/>
              </a:rPr>
              <a:t>（</a:t>
            </a:r>
            <a:r>
              <a:rPr sz="800" spc="110" dirty="0">
                <a:solidFill>
                  <a:srgbClr val="140700"/>
                </a:solidFill>
                <a:latin typeface="MS PGothic"/>
                <a:cs typeface="MS PGothic"/>
              </a:rPr>
              <a:t>地域ブロック毎に開催）</a:t>
            </a:r>
            <a:endParaRPr sz="800" dirty="0">
              <a:latin typeface="MS PGothic"/>
              <a:cs typeface="MS PGothic"/>
            </a:endParaRPr>
          </a:p>
        </p:txBody>
      </p:sp>
      <p:sp>
        <p:nvSpPr>
          <p:cNvPr id="26" name="object 26"/>
          <p:cNvSpPr txBox="1"/>
          <p:nvPr/>
        </p:nvSpPr>
        <p:spPr>
          <a:xfrm>
            <a:off x="5161532" y="2330475"/>
            <a:ext cx="1820545" cy="666849"/>
          </a:xfrm>
          <a:prstGeom prst="rect">
            <a:avLst/>
          </a:prstGeom>
        </p:spPr>
        <p:txBody>
          <a:bodyPr vert="horz" wrap="square" lIns="0" tIns="12700" rIns="0" bIns="0" rtlCol="0">
            <a:spAutoFit/>
          </a:bodyPr>
          <a:lstStyle/>
          <a:p>
            <a:pPr marL="194310" marR="186690" indent="-635" algn="ctr">
              <a:lnSpc>
                <a:spcPct val="125000"/>
              </a:lnSpc>
              <a:spcBef>
                <a:spcPts val="100"/>
              </a:spcBef>
            </a:pPr>
            <a:r>
              <a:rPr sz="800" spc="35" dirty="0">
                <a:solidFill>
                  <a:srgbClr val="140700"/>
                </a:solidFill>
                <a:latin typeface="MS PGothic"/>
                <a:cs typeface="MS PGothic"/>
              </a:rPr>
              <a:t>選ばれた</a:t>
            </a:r>
            <a:r>
              <a:rPr lang="en-US" altLang="ja-JP" sz="800" spc="35" dirty="0">
                <a:solidFill>
                  <a:srgbClr val="140700"/>
                </a:solidFill>
                <a:latin typeface="MS PGothic"/>
                <a:cs typeface="MS PGothic"/>
              </a:rPr>
              <a:t>500</a:t>
            </a:r>
            <a:r>
              <a:rPr lang="ja-JP" altLang="en-US" sz="800" spc="35" dirty="0">
                <a:solidFill>
                  <a:srgbClr val="140700"/>
                </a:solidFill>
                <a:latin typeface="MS PGothic"/>
                <a:cs typeface="MS PGothic"/>
              </a:rPr>
              <a:t>品</a:t>
            </a:r>
            <a:r>
              <a:rPr sz="800" spc="-5" dirty="0" err="1">
                <a:solidFill>
                  <a:srgbClr val="140700"/>
                </a:solidFill>
                <a:latin typeface="MS PGothic"/>
                <a:cs typeface="MS PGothic"/>
              </a:rPr>
              <a:t>の事業者は</a:t>
            </a:r>
            <a:r>
              <a:rPr sz="800" spc="500" dirty="0">
                <a:solidFill>
                  <a:srgbClr val="140700"/>
                </a:solidFill>
                <a:latin typeface="MS PGothic"/>
                <a:cs typeface="MS PGothic"/>
              </a:rPr>
              <a:t>  </a:t>
            </a:r>
            <a:r>
              <a:rPr sz="800" spc="30" dirty="0">
                <a:solidFill>
                  <a:srgbClr val="140700"/>
                </a:solidFill>
                <a:latin typeface="MS PGothic"/>
                <a:cs typeface="MS PGothic"/>
              </a:rPr>
              <a:t>商品をさらに磨き上げるための</a:t>
            </a:r>
            <a:endParaRPr sz="800" dirty="0">
              <a:latin typeface="MS PGothic"/>
              <a:cs typeface="MS PGothic"/>
            </a:endParaRPr>
          </a:p>
          <a:p>
            <a:pPr algn="ctr">
              <a:lnSpc>
                <a:spcPct val="100000"/>
              </a:lnSpc>
              <a:spcBef>
                <a:spcPts val="190"/>
              </a:spcBef>
            </a:pPr>
            <a:r>
              <a:rPr sz="1200" b="1" spc="-45" dirty="0">
                <a:solidFill>
                  <a:srgbClr val="140700"/>
                </a:solidFill>
                <a:latin typeface="Microsoft JhengHei"/>
                <a:cs typeface="Microsoft JhengHei"/>
              </a:rPr>
              <a:t>講習会とワークショップ</a:t>
            </a:r>
            <a:r>
              <a:rPr sz="1200" spc="-75" baseline="10416" dirty="0">
                <a:solidFill>
                  <a:srgbClr val="140700"/>
                </a:solidFill>
                <a:latin typeface="MS PGothic"/>
                <a:cs typeface="MS PGothic"/>
              </a:rPr>
              <a:t>に</a:t>
            </a:r>
            <a:endParaRPr sz="1200" baseline="10416" dirty="0">
              <a:latin typeface="MS PGothic"/>
              <a:cs typeface="MS PGothic"/>
            </a:endParaRPr>
          </a:p>
          <a:p>
            <a:pPr algn="ctr">
              <a:lnSpc>
                <a:spcPct val="100000"/>
              </a:lnSpc>
              <a:spcBef>
                <a:spcPts val="110"/>
              </a:spcBef>
            </a:pPr>
            <a:r>
              <a:rPr sz="800" spc="30" dirty="0">
                <a:solidFill>
                  <a:srgbClr val="140700"/>
                </a:solidFill>
                <a:latin typeface="MS PGothic"/>
                <a:cs typeface="MS PGothic"/>
              </a:rPr>
              <a:t>ご参加いただきます</a:t>
            </a:r>
            <a:endParaRPr sz="800" dirty="0">
              <a:latin typeface="MS PGothic"/>
              <a:cs typeface="MS PGothic"/>
            </a:endParaRPr>
          </a:p>
        </p:txBody>
      </p:sp>
      <p:sp>
        <p:nvSpPr>
          <p:cNvPr id="27" name="object 27"/>
          <p:cNvSpPr txBox="1"/>
          <p:nvPr/>
        </p:nvSpPr>
        <p:spPr>
          <a:xfrm>
            <a:off x="5315897" y="3157584"/>
            <a:ext cx="1545590" cy="1107440"/>
          </a:xfrm>
          <a:prstGeom prst="rect">
            <a:avLst/>
          </a:prstGeom>
        </p:spPr>
        <p:txBody>
          <a:bodyPr vert="horz" wrap="square" lIns="0" tIns="12700" rIns="0" bIns="0" rtlCol="0">
            <a:spAutoFit/>
          </a:bodyPr>
          <a:lstStyle/>
          <a:p>
            <a:pPr marL="12700" marR="5080" indent="243204">
              <a:lnSpc>
                <a:spcPct val="125000"/>
              </a:lnSpc>
              <a:spcBef>
                <a:spcPts val="100"/>
              </a:spcBef>
            </a:pPr>
            <a:r>
              <a:rPr sz="800" spc="35" dirty="0">
                <a:solidFill>
                  <a:srgbClr val="140700"/>
                </a:solidFill>
                <a:latin typeface="MS PGothic"/>
                <a:cs typeface="MS PGothic"/>
              </a:rPr>
              <a:t>独立研究者 山口周氏、</a:t>
            </a:r>
            <a:r>
              <a:rPr sz="800" spc="500" dirty="0">
                <a:solidFill>
                  <a:srgbClr val="140700"/>
                </a:solidFill>
                <a:latin typeface="MS PGothic"/>
                <a:cs typeface="MS PGothic"/>
              </a:rPr>
              <a:t>  </a:t>
            </a:r>
            <a:r>
              <a:rPr sz="800" dirty="0">
                <a:solidFill>
                  <a:srgbClr val="140700"/>
                </a:solidFill>
                <a:latin typeface="MS PGothic"/>
                <a:cs typeface="MS PGothic"/>
              </a:rPr>
              <a:t>中川政七商店 会長 中川淳氏など</a:t>
            </a:r>
            <a:endParaRPr sz="800" dirty="0">
              <a:latin typeface="MS PGothic"/>
              <a:cs typeface="MS PGothic"/>
            </a:endParaRPr>
          </a:p>
          <a:p>
            <a:pPr marL="410209">
              <a:lnSpc>
                <a:spcPct val="100000"/>
              </a:lnSpc>
              <a:spcBef>
                <a:spcPts val="240"/>
              </a:spcBef>
            </a:pPr>
            <a:r>
              <a:rPr sz="800" spc="15" dirty="0">
                <a:solidFill>
                  <a:srgbClr val="140700"/>
                </a:solidFill>
                <a:latin typeface="MS PGothic"/>
                <a:cs typeface="MS PGothic"/>
              </a:rPr>
              <a:t>著名講師による</a:t>
            </a:r>
            <a:endParaRPr sz="800" dirty="0">
              <a:latin typeface="MS PGothic"/>
              <a:cs typeface="MS PGothic"/>
            </a:endParaRPr>
          </a:p>
          <a:p>
            <a:pPr marL="158750">
              <a:lnSpc>
                <a:spcPct val="100000"/>
              </a:lnSpc>
              <a:spcBef>
                <a:spcPts val="190"/>
              </a:spcBef>
            </a:pPr>
            <a:r>
              <a:rPr sz="1200" b="1" spc="-15" dirty="0">
                <a:solidFill>
                  <a:srgbClr val="140700"/>
                </a:solidFill>
                <a:latin typeface="Microsoft JhengHei"/>
                <a:cs typeface="Microsoft JhengHei"/>
              </a:rPr>
              <a:t>オンライン講習会</a:t>
            </a:r>
            <a:endParaRPr sz="1200" dirty="0">
              <a:latin typeface="Microsoft JhengHei"/>
              <a:cs typeface="Microsoft JhengHei"/>
            </a:endParaRPr>
          </a:p>
          <a:p>
            <a:pPr marL="375285">
              <a:lnSpc>
                <a:spcPts val="955"/>
              </a:lnSpc>
              <a:spcBef>
                <a:spcPts val="894"/>
              </a:spcBef>
            </a:pPr>
            <a:r>
              <a:rPr sz="800" spc="20" dirty="0">
                <a:solidFill>
                  <a:srgbClr val="140700"/>
                </a:solidFill>
                <a:latin typeface="MS PGothic"/>
                <a:cs typeface="MS PGothic"/>
              </a:rPr>
              <a:t>商品を表現する</a:t>
            </a:r>
            <a:endParaRPr sz="800" dirty="0">
              <a:latin typeface="MS PGothic"/>
              <a:cs typeface="MS PGothic"/>
            </a:endParaRPr>
          </a:p>
          <a:p>
            <a:pPr marL="219710">
              <a:lnSpc>
                <a:spcPts val="1435"/>
              </a:lnSpc>
            </a:pPr>
            <a:r>
              <a:rPr sz="1200" b="1" spc="-55" dirty="0">
                <a:solidFill>
                  <a:srgbClr val="140700"/>
                </a:solidFill>
                <a:latin typeface="Microsoft JhengHei"/>
                <a:cs typeface="Microsoft JhengHei"/>
              </a:rPr>
              <a:t>ワークショップ</a:t>
            </a:r>
            <a:endParaRPr sz="1200" dirty="0">
              <a:latin typeface="Microsoft JhengHei"/>
              <a:cs typeface="Microsoft JhengHei"/>
            </a:endParaRPr>
          </a:p>
        </p:txBody>
      </p:sp>
      <p:sp>
        <p:nvSpPr>
          <p:cNvPr id="28" name="object 28"/>
          <p:cNvSpPr txBox="1"/>
          <p:nvPr/>
        </p:nvSpPr>
        <p:spPr>
          <a:xfrm>
            <a:off x="5302671" y="7162690"/>
            <a:ext cx="1513840" cy="342900"/>
          </a:xfrm>
          <a:prstGeom prst="rect">
            <a:avLst/>
          </a:prstGeom>
        </p:spPr>
        <p:txBody>
          <a:bodyPr vert="horz" wrap="square" lIns="0" tIns="11430" rIns="0" bIns="0" rtlCol="0">
            <a:spAutoFit/>
          </a:bodyPr>
          <a:lstStyle/>
          <a:p>
            <a:pPr marL="215900" marR="5080" indent="-203835">
              <a:lnSpc>
                <a:spcPct val="130000"/>
              </a:lnSpc>
              <a:spcBef>
                <a:spcPts val="90"/>
              </a:spcBef>
            </a:pPr>
            <a:r>
              <a:rPr sz="800" spc="40" dirty="0">
                <a:solidFill>
                  <a:srgbClr val="140700"/>
                </a:solidFill>
                <a:latin typeface="MS PGothic"/>
                <a:cs typeface="MS PGothic"/>
              </a:rPr>
              <a:t>出品事業者は、実際に店頭にて</a:t>
            </a:r>
            <a:r>
              <a:rPr sz="800" spc="60" dirty="0">
                <a:solidFill>
                  <a:srgbClr val="140700"/>
                </a:solidFill>
                <a:latin typeface="MS PGothic"/>
                <a:cs typeface="MS PGothic"/>
              </a:rPr>
              <a:t>販売していただきます</a:t>
            </a:r>
            <a:endParaRPr sz="800">
              <a:latin typeface="MS PGothic"/>
              <a:cs typeface="MS PGothic"/>
            </a:endParaRPr>
          </a:p>
        </p:txBody>
      </p:sp>
      <p:sp>
        <p:nvSpPr>
          <p:cNvPr id="29" name="object 29"/>
          <p:cNvSpPr txBox="1"/>
          <p:nvPr/>
        </p:nvSpPr>
        <p:spPr>
          <a:xfrm>
            <a:off x="4445843" y="295175"/>
            <a:ext cx="471170" cy="193040"/>
          </a:xfrm>
          <a:prstGeom prst="rect">
            <a:avLst/>
          </a:prstGeom>
        </p:spPr>
        <p:txBody>
          <a:bodyPr vert="horz" wrap="square" lIns="0" tIns="12700" rIns="0" bIns="0" rtlCol="0">
            <a:spAutoFit/>
          </a:bodyPr>
          <a:lstStyle/>
          <a:p>
            <a:pPr marL="12700">
              <a:lnSpc>
                <a:spcPct val="100000"/>
              </a:lnSpc>
              <a:spcBef>
                <a:spcPts val="100"/>
              </a:spcBef>
            </a:pPr>
            <a:r>
              <a:rPr sz="1100" b="1" dirty="0">
                <a:solidFill>
                  <a:srgbClr val="2B469C"/>
                </a:solidFill>
                <a:latin typeface="Arial"/>
                <a:cs typeface="Arial"/>
              </a:rPr>
              <a:t>2024</a:t>
            </a:r>
            <a:r>
              <a:rPr sz="1350" b="1" spc="-75" baseline="3086" dirty="0">
                <a:solidFill>
                  <a:srgbClr val="2B469C"/>
                </a:solidFill>
                <a:latin typeface="Microsoft YaHei"/>
                <a:cs typeface="Microsoft YaHei"/>
              </a:rPr>
              <a:t>年</a:t>
            </a:r>
            <a:endParaRPr sz="1350" baseline="3086">
              <a:latin typeface="Microsoft YaHei"/>
              <a:cs typeface="Microsoft YaHei"/>
            </a:endParaRPr>
          </a:p>
        </p:txBody>
      </p:sp>
      <p:sp>
        <p:nvSpPr>
          <p:cNvPr id="30" name="object 30"/>
          <p:cNvSpPr txBox="1"/>
          <p:nvPr/>
        </p:nvSpPr>
        <p:spPr>
          <a:xfrm>
            <a:off x="4440263" y="5747691"/>
            <a:ext cx="465455" cy="193040"/>
          </a:xfrm>
          <a:prstGeom prst="rect">
            <a:avLst/>
          </a:prstGeom>
        </p:spPr>
        <p:txBody>
          <a:bodyPr vert="horz" wrap="square" lIns="0" tIns="12700" rIns="0" bIns="0" rtlCol="0">
            <a:spAutoFit/>
          </a:bodyPr>
          <a:lstStyle/>
          <a:p>
            <a:pPr marL="12700">
              <a:lnSpc>
                <a:spcPct val="100000"/>
              </a:lnSpc>
              <a:spcBef>
                <a:spcPts val="100"/>
              </a:spcBef>
            </a:pPr>
            <a:r>
              <a:rPr sz="1100" b="1" dirty="0">
                <a:solidFill>
                  <a:srgbClr val="2B469C"/>
                </a:solidFill>
                <a:latin typeface="Arial"/>
                <a:cs typeface="Arial"/>
              </a:rPr>
              <a:t>2025</a:t>
            </a:r>
            <a:r>
              <a:rPr sz="1350" b="1" spc="-75" baseline="3086" dirty="0">
                <a:solidFill>
                  <a:srgbClr val="2B469C"/>
                </a:solidFill>
                <a:latin typeface="Microsoft YaHei"/>
                <a:cs typeface="Microsoft YaHei"/>
              </a:rPr>
              <a:t>年</a:t>
            </a:r>
            <a:endParaRPr sz="1350" baseline="3086">
              <a:latin typeface="Microsoft YaHei"/>
              <a:cs typeface="Microsoft YaHei"/>
            </a:endParaRPr>
          </a:p>
        </p:txBody>
      </p:sp>
      <p:sp>
        <p:nvSpPr>
          <p:cNvPr id="31" name="object 31"/>
          <p:cNvSpPr txBox="1"/>
          <p:nvPr/>
        </p:nvSpPr>
        <p:spPr>
          <a:xfrm>
            <a:off x="4704246" y="439315"/>
            <a:ext cx="212725" cy="193040"/>
          </a:xfrm>
          <a:prstGeom prst="rect">
            <a:avLst/>
          </a:prstGeom>
        </p:spPr>
        <p:txBody>
          <a:bodyPr vert="horz" wrap="square" lIns="0" tIns="12700" rIns="0" bIns="0" rtlCol="0">
            <a:spAutoFit/>
          </a:bodyPr>
          <a:lstStyle/>
          <a:p>
            <a:pPr marL="12700">
              <a:lnSpc>
                <a:spcPct val="100000"/>
              </a:lnSpc>
              <a:spcBef>
                <a:spcPts val="100"/>
              </a:spcBef>
            </a:pPr>
            <a:r>
              <a:rPr sz="1100" b="1" spc="-55" dirty="0">
                <a:solidFill>
                  <a:srgbClr val="2B469C"/>
                </a:solidFill>
                <a:latin typeface="Arial"/>
                <a:cs typeface="Arial"/>
              </a:rPr>
              <a:t>7</a:t>
            </a:r>
            <a:r>
              <a:rPr sz="1350" b="1" spc="-75" baseline="3086" dirty="0">
                <a:solidFill>
                  <a:srgbClr val="2B469C"/>
                </a:solidFill>
                <a:latin typeface="Microsoft YaHei"/>
                <a:cs typeface="Microsoft YaHei"/>
              </a:rPr>
              <a:t>月</a:t>
            </a:r>
            <a:endParaRPr sz="1350" baseline="3086">
              <a:latin typeface="Microsoft YaHei"/>
              <a:cs typeface="Microsoft YaHei"/>
            </a:endParaRPr>
          </a:p>
        </p:txBody>
      </p:sp>
      <p:sp>
        <p:nvSpPr>
          <p:cNvPr id="32" name="object 32"/>
          <p:cNvSpPr txBox="1"/>
          <p:nvPr/>
        </p:nvSpPr>
        <p:spPr>
          <a:xfrm>
            <a:off x="4698070" y="1065061"/>
            <a:ext cx="218440" cy="193040"/>
          </a:xfrm>
          <a:prstGeom prst="rect">
            <a:avLst/>
          </a:prstGeom>
        </p:spPr>
        <p:txBody>
          <a:bodyPr vert="horz" wrap="square" lIns="0" tIns="12700" rIns="0" bIns="0" rtlCol="0">
            <a:spAutoFit/>
          </a:bodyPr>
          <a:lstStyle/>
          <a:p>
            <a:pPr marL="12700">
              <a:lnSpc>
                <a:spcPct val="100000"/>
              </a:lnSpc>
              <a:spcBef>
                <a:spcPts val="100"/>
              </a:spcBef>
            </a:pPr>
            <a:r>
              <a:rPr sz="1100" b="1" dirty="0">
                <a:solidFill>
                  <a:srgbClr val="2B469C"/>
                </a:solidFill>
                <a:latin typeface="Arial"/>
                <a:cs typeface="Arial"/>
              </a:rPr>
              <a:t>8</a:t>
            </a:r>
            <a:r>
              <a:rPr sz="1350" b="1" spc="-75" baseline="3086" dirty="0">
                <a:solidFill>
                  <a:srgbClr val="2B469C"/>
                </a:solidFill>
                <a:latin typeface="Microsoft YaHei"/>
                <a:cs typeface="Microsoft YaHei"/>
              </a:rPr>
              <a:t>月</a:t>
            </a:r>
            <a:endParaRPr sz="1350" baseline="3086">
              <a:latin typeface="Microsoft YaHei"/>
              <a:cs typeface="Microsoft YaHei"/>
            </a:endParaRPr>
          </a:p>
        </p:txBody>
      </p:sp>
      <p:sp>
        <p:nvSpPr>
          <p:cNvPr id="33" name="object 33"/>
          <p:cNvSpPr txBox="1"/>
          <p:nvPr/>
        </p:nvSpPr>
        <p:spPr>
          <a:xfrm>
            <a:off x="4405374" y="2327288"/>
            <a:ext cx="511175" cy="193040"/>
          </a:xfrm>
          <a:prstGeom prst="rect">
            <a:avLst/>
          </a:prstGeom>
        </p:spPr>
        <p:txBody>
          <a:bodyPr vert="horz" wrap="square" lIns="0" tIns="12700" rIns="0" bIns="0" rtlCol="0">
            <a:spAutoFit/>
          </a:bodyPr>
          <a:lstStyle/>
          <a:p>
            <a:pPr marL="12700">
              <a:lnSpc>
                <a:spcPct val="100000"/>
              </a:lnSpc>
              <a:spcBef>
                <a:spcPts val="100"/>
              </a:spcBef>
            </a:pPr>
            <a:r>
              <a:rPr sz="1650" b="1" spc="-30" baseline="2525" dirty="0">
                <a:solidFill>
                  <a:srgbClr val="2B469C"/>
                </a:solidFill>
                <a:latin typeface="Arial"/>
                <a:cs typeface="Arial"/>
              </a:rPr>
              <a:t>9</a:t>
            </a:r>
            <a:r>
              <a:rPr sz="1100" spc="-20" dirty="0">
                <a:solidFill>
                  <a:srgbClr val="2B469C"/>
                </a:solidFill>
                <a:latin typeface="Malgun Gothic"/>
                <a:cs typeface="Malgun Gothic"/>
              </a:rPr>
              <a:t>～</a:t>
            </a:r>
            <a:r>
              <a:rPr sz="1650" b="1" spc="-30" baseline="2525" dirty="0">
                <a:solidFill>
                  <a:srgbClr val="2B469C"/>
                </a:solidFill>
                <a:latin typeface="Arial"/>
                <a:cs typeface="Arial"/>
              </a:rPr>
              <a:t>10</a:t>
            </a:r>
            <a:r>
              <a:rPr sz="1350" b="1" spc="-75" baseline="6172" dirty="0">
                <a:solidFill>
                  <a:srgbClr val="2B469C"/>
                </a:solidFill>
                <a:latin typeface="Microsoft YaHei"/>
                <a:cs typeface="Microsoft YaHei"/>
              </a:rPr>
              <a:t>月</a:t>
            </a:r>
            <a:endParaRPr sz="1350" baseline="6172">
              <a:latin typeface="Microsoft YaHei"/>
              <a:cs typeface="Microsoft YaHei"/>
            </a:endParaRPr>
          </a:p>
        </p:txBody>
      </p:sp>
      <p:sp>
        <p:nvSpPr>
          <p:cNvPr id="34" name="object 34"/>
          <p:cNvSpPr txBox="1"/>
          <p:nvPr/>
        </p:nvSpPr>
        <p:spPr>
          <a:xfrm>
            <a:off x="4622229" y="4919661"/>
            <a:ext cx="294640" cy="193040"/>
          </a:xfrm>
          <a:prstGeom prst="rect">
            <a:avLst/>
          </a:prstGeom>
        </p:spPr>
        <p:txBody>
          <a:bodyPr vert="horz" wrap="square" lIns="0" tIns="12700" rIns="0" bIns="0" rtlCol="0">
            <a:spAutoFit/>
          </a:bodyPr>
          <a:lstStyle/>
          <a:p>
            <a:pPr marL="12700">
              <a:lnSpc>
                <a:spcPct val="100000"/>
              </a:lnSpc>
              <a:spcBef>
                <a:spcPts val="100"/>
              </a:spcBef>
            </a:pPr>
            <a:r>
              <a:rPr sz="1100" b="1" spc="-20" dirty="0">
                <a:solidFill>
                  <a:srgbClr val="2B469C"/>
                </a:solidFill>
                <a:latin typeface="Arial"/>
                <a:cs typeface="Arial"/>
              </a:rPr>
              <a:t>12</a:t>
            </a:r>
            <a:r>
              <a:rPr sz="1350" b="1" spc="-89" baseline="3086" dirty="0">
                <a:solidFill>
                  <a:srgbClr val="2B469C"/>
                </a:solidFill>
                <a:latin typeface="Microsoft YaHei"/>
                <a:cs typeface="Microsoft YaHei"/>
              </a:rPr>
              <a:t>月</a:t>
            </a:r>
            <a:endParaRPr sz="1350" baseline="3086">
              <a:latin typeface="Microsoft YaHei"/>
              <a:cs typeface="Microsoft YaHei"/>
            </a:endParaRPr>
          </a:p>
        </p:txBody>
      </p:sp>
      <p:sp>
        <p:nvSpPr>
          <p:cNvPr id="35" name="object 35"/>
          <p:cNvSpPr txBox="1"/>
          <p:nvPr/>
        </p:nvSpPr>
        <p:spPr>
          <a:xfrm>
            <a:off x="4406676" y="5897688"/>
            <a:ext cx="509905" cy="193040"/>
          </a:xfrm>
          <a:prstGeom prst="rect">
            <a:avLst/>
          </a:prstGeom>
        </p:spPr>
        <p:txBody>
          <a:bodyPr vert="horz" wrap="square" lIns="0" tIns="12700" rIns="0" bIns="0" rtlCol="0">
            <a:spAutoFit/>
          </a:bodyPr>
          <a:lstStyle/>
          <a:p>
            <a:pPr marL="12700">
              <a:lnSpc>
                <a:spcPct val="100000"/>
              </a:lnSpc>
              <a:spcBef>
                <a:spcPts val="100"/>
              </a:spcBef>
            </a:pPr>
            <a:r>
              <a:rPr sz="1650" b="1" spc="-30" baseline="2525" dirty="0">
                <a:solidFill>
                  <a:srgbClr val="2B469C"/>
                </a:solidFill>
                <a:latin typeface="Arial"/>
                <a:cs typeface="Arial"/>
              </a:rPr>
              <a:t>4</a:t>
            </a:r>
            <a:r>
              <a:rPr sz="1100" spc="-20" dirty="0">
                <a:solidFill>
                  <a:srgbClr val="2B469C"/>
                </a:solidFill>
                <a:latin typeface="Malgun Gothic"/>
                <a:cs typeface="Malgun Gothic"/>
              </a:rPr>
              <a:t>～</a:t>
            </a:r>
            <a:r>
              <a:rPr sz="1650" b="1" spc="-30" baseline="2525" dirty="0">
                <a:solidFill>
                  <a:srgbClr val="2B469C"/>
                </a:solidFill>
                <a:latin typeface="Arial"/>
                <a:cs typeface="Arial"/>
              </a:rPr>
              <a:t>10</a:t>
            </a:r>
            <a:r>
              <a:rPr sz="1350" b="1" spc="-75" baseline="6172" dirty="0">
                <a:solidFill>
                  <a:srgbClr val="2B469C"/>
                </a:solidFill>
                <a:latin typeface="Microsoft YaHei"/>
                <a:cs typeface="Microsoft YaHei"/>
              </a:rPr>
              <a:t>月</a:t>
            </a:r>
            <a:endParaRPr sz="1350" baseline="6172">
              <a:latin typeface="Microsoft YaHei"/>
              <a:cs typeface="Microsoft YaHei"/>
            </a:endParaRPr>
          </a:p>
        </p:txBody>
      </p:sp>
      <p:sp>
        <p:nvSpPr>
          <p:cNvPr id="36" name="object 36"/>
          <p:cNvSpPr txBox="1"/>
          <p:nvPr/>
        </p:nvSpPr>
        <p:spPr>
          <a:xfrm>
            <a:off x="510147" y="6729081"/>
            <a:ext cx="3265804" cy="330200"/>
          </a:xfrm>
          <a:prstGeom prst="rect">
            <a:avLst/>
          </a:prstGeom>
        </p:spPr>
        <p:txBody>
          <a:bodyPr vert="horz" wrap="square" lIns="0" tIns="12700" rIns="0" bIns="0" rtlCol="0">
            <a:spAutoFit/>
          </a:bodyPr>
          <a:lstStyle/>
          <a:p>
            <a:pPr marL="17780" marR="5080" indent="-5715">
              <a:lnSpc>
                <a:spcPct val="111100"/>
              </a:lnSpc>
              <a:spcBef>
                <a:spcPts val="100"/>
              </a:spcBef>
            </a:pPr>
            <a:r>
              <a:rPr sz="900" b="1" spc="-125" dirty="0">
                <a:solidFill>
                  <a:srgbClr val="140700"/>
                </a:solidFill>
                <a:latin typeface="Yu Gothic"/>
                <a:cs typeface="Yu Gothic"/>
              </a:rPr>
              <a:t>プロジェクトサイトおよび募集要項の公開は</a:t>
            </a:r>
            <a:r>
              <a:rPr sz="900" b="1" spc="-100" dirty="0">
                <a:solidFill>
                  <a:srgbClr val="140700"/>
                </a:solidFill>
                <a:latin typeface="Yu Gothic"/>
                <a:cs typeface="Yu Gothic"/>
              </a:rPr>
              <a:t>6</a:t>
            </a:r>
            <a:r>
              <a:rPr sz="900" b="1" spc="-75" dirty="0">
                <a:solidFill>
                  <a:srgbClr val="140700"/>
                </a:solidFill>
                <a:latin typeface="Yu Gothic"/>
                <a:cs typeface="Yu Gothic"/>
              </a:rPr>
              <a:t>月</a:t>
            </a:r>
            <a:r>
              <a:rPr sz="900" b="1" spc="-65" dirty="0">
                <a:solidFill>
                  <a:srgbClr val="140700"/>
                </a:solidFill>
                <a:latin typeface="Yu Gothic"/>
                <a:cs typeface="Yu Gothic"/>
              </a:rPr>
              <a:t>26</a:t>
            </a:r>
            <a:r>
              <a:rPr sz="900" b="1" spc="-620" dirty="0">
                <a:solidFill>
                  <a:srgbClr val="140700"/>
                </a:solidFill>
                <a:latin typeface="Yu Gothic"/>
                <a:cs typeface="Yu Gothic"/>
              </a:rPr>
              <a:t>日</a:t>
            </a:r>
            <a:r>
              <a:rPr sz="900" b="1" dirty="0">
                <a:solidFill>
                  <a:srgbClr val="140700"/>
                </a:solidFill>
                <a:latin typeface="Yu Gothic"/>
                <a:cs typeface="Yu Gothic"/>
              </a:rPr>
              <a:t>（水</a:t>
            </a:r>
            <a:r>
              <a:rPr sz="900" b="1" spc="-495" dirty="0">
                <a:solidFill>
                  <a:srgbClr val="140700"/>
                </a:solidFill>
                <a:latin typeface="Yu Gothic"/>
                <a:cs typeface="Yu Gothic"/>
              </a:rPr>
              <a:t>）</a:t>
            </a:r>
            <a:r>
              <a:rPr sz="900" b="1" spc="-10" dirty="0">
                <a:solidFill>
                  <a:srgbClr val="140700"/>
                </a:solidFill>
                <a:latin typeface="Yu Gothic"/>
                <a:cs typeface="Yu Gothic"/>
              </a:rPr>
              <a:t>午後2</a:t>
            </a:r>
            <a:r>
              <a:rPr sz="900" b="1" spc="-95" dirty="0">
                <a:solidFill>
                  <a:srgbClr val="140700"/>
                </a:solidFill>
                <a:latin typeface="Yu Gothic"/>
                <a:cs typeface="Yu Gothic"/>
              </a:rPr>
              <a:t>時から</a:t>
            </a:r>
            <a:endParaRPr lang="en-US" sz="900" b="1" spc="-95" dirty="0">
              <a:solidFill>
                <a:srgbClr val="140700"/>
              </a:solidFill>
              <a:latin typeface="Yu Gothic"/>
              <a:cs typeface="Yu Gothic"/>
            </a:endParaRPr>
          </a:p>
          <a:p>
            <a:pPr marL="17780" marR="5080" indent="-5715">
              <a:lnSpc>
                <a:spcPct val="111100"/>
              </a:lnSpc>
              <a:spcBef>
                <a:spcPts val="100"/>
              </a:spcBef>
            </a:pPr>
            <a:r>
              <a:rPr sz="900" b="1" spc="-190" dirty="0">
                <a:solidFill>
                  <a:srgbClr val="140700"/>
                </a:solidFill>
                <a:latin typeface="Yu Gothic"/>
                <a:cs typeface="Yu Gothic"/>
              </a:rPr>
              <a:t>募集開始は７月１日</a:t>
            </a:r>
            <a:r>
              <a:rPr sz="900" b="1" spc="-75" dirty="0">
                <a:solidFill>
                  <a:srgbClr val="140700"/>
                </a:solidFill>
                <a:latin typeface="Yu Gothic"/>
                <a:cs typeface="Yu Gothic"/>
              </a:rPr>
              <a:t>（月</a:t>
            </a:r>
            <a:r>
              <a:rPr sz="900" b="1" spc="-450" dirty="0">
                <a:solidFill>
                  <a:srgbClr val="140700"/>
                </a:solidFill>
                <a:latin typeface="Yu Gothic"/>
                <a:cs typeface="Yu Gothic"/>
              </a:rPr>
              <a:t>）</a:t>
            </a:r>
            <a:r>
              <a:rPr sz="900" b="1" spc="-145" dirty="0">
                <a:solidFill>
                  <a:srgbClr val="140700"/>
                </a:solidFill>
                <a:latin typeface="Yu Gothic"/>
                <a:cs typeface="Yu Gothic"/>
              </a:rPr>
              <a:t>午前１０時から</a:t>
            </a:r>
            <a:endParaRPr sz="900" dirty="0">
              <a:latin typeface="Yu Gothic"/>
              <a:cs typeface="Yu Gothic"/>
            </a:endParaRPr>
          </a:p>
        </p:txBody>
      </p:sp>
      <p:graphicFrame>
        <p:nvGraphicFramePr>
          <p:cNvPr id="37" name="object 37"/>
          <p:cNvGraphicFramePr>
            <a:graphicFrameLocks noGrp="1"/>
          </p:cNvGraphicFramePr>
          <p:nvPr/>
        </p:nvGraphicFramePr>
        <p:xfrm>
          <a:off x="538162" y="7990078"/>
          <a:ext cx="6499225" cy="2047875"/>
        </p:xfrm>
        <a:graphic>
          <a:graphicData uri="http://schemas.openxmlformats.org/drawingml/2006/table">
            <a:tbl>
              <a:tblPr firstRow="1" bandRow="1">
                <a:tableStyleId>{2D5ABB26-0587-4C30-8999-92F81FD0307C}</a:tableStyleId>
              </a:tblPr>
              <a:tblGrid>
                <a:gridCol w="3496310">
                  <a:extLst>
                    <a:ext uri="{9D8B030D-6E8A-4147-A177-3AD203B41FA5}">
                      <a16:colId xmlns:a16="http://schemas.microsoft.com/office/drawing/2014/main" val="20000"/>
                    </a:ext>
                  </a:extLst>
                </a:gridCol>
                <a:gridCol w="917575">
                  <a:extLst>
                    <a:ext uri="{9D8B030D-6E8A-4147-A177-3AD203B41FA5}">
                      <a16:colId xmlns:a16="http://schemas.microsoft.com/office/drawing/2014/main" val="20001"/>
                    </a:ext>
                  </a:extLst>
                </a:gridCol>
                <a:gridCol w="921385">
                  <a:extLst>
                    <a:ext uri="{9D8B030D-6E8A-4147-A177-3AD203B41FA5}">
                      <a16:colId xmlns:a16="http://schemas.microsoft.com/office/drawing/2014/main" val="20002"/>
                    </a:ext>
                  </a:extLst>
                </a:gridCol>
                <a:gridCol w="1163955">
                  <a:extLst>
                    <a:ext uri="{9D8B030D-6E8A-4147-A177-3AD203B41FA5}">
                      <a16:colId xmlns:a16="http://schemas.microsoft.com/office/drawing/2014/main" val="20003"/>
                    </a:ext>
                  </a:extLst>
                </a:gridCol>
              </a:tblGrid>
              <a:tr h="158115">
                <a:tc>
                  <a:txBody>
                    <a:bodyPr/>
                    <a:lstStyle/>
                    <a:p>
                      <a:pPr marR="43180" algn="ctr">
                        <a:lnSpc>
                          <a:spcPct val="100000"/>
                        </a:lnSpc>
                        <a:spcBef>
                          <a:spcPts val="190"/>
                        </a:spcBef>
                      </a:pPr>
                      <a:r>
                        <a:rPr sz="700" b="1" spc="-50" dirty="0">
                          <a:solidFill>
                            <a:srgbClr val="140700"/>
                          </a:solidFill>
                          <a:latin typeface="Yu Gothic"/>
                          <a:cs typeface="Yu Gothic"/>
                        </a:rPr>
                        <a:t>地域ブロック</a:t>
                      </a:r>
                      <a:endParaRPr sz="700">
                        <a:latin typeface="Yu Gothic"/>
                        <a:cs typeface="Yu Gothic"/>
                      </a:endParaRPr>
                    </a:p>
                  </a:txBody>
                  <a:tcPr marL="0" marR="0" marT="2413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R="3810" algn="ctr">
                        <a:lnSpc>
                          <a:spcPct val="100000"/>
                        </a:lnSpc>
                        <a:spcBef>
                          <a:spcPts val="190"/>
                        </a:spcBef>
                      </a:pPr>
                      <a:r>
                        <a:rPr sz="700" b="1" spc="-25" dirty="0">
                          <a:solidFill>
                            <a:srgbClr val="140700"/>
                          </a:solidFill>
                          <a:latin typeface="Yu Gothic"/>
                          <a:cs typeface="Yu Gothic"/>
                        </a:rPr>
                        <a:t>代表</a:t>
                      </a:r>
                      <a:endParaRPr sz="700">
                        <a:latin typeface="Yu Gothic"/>
                        <a:cs typeface="Yu Gothic"/>
                      </a:endParaRPr>
                    </a:p>
                  </a:txBody>
                  <a:tcPr marL="0" marR="0" marT="2413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algn="ctr">
                        <a:lnSpc>
                          <a:spcPct val="100000"/>
                        </a:lnSpc>
                        <a:spcBef>
                          <a:spcPts val="190"/>
                        </a:spcBef>
                      </a:pPr>
                      <a:r>
                        <a:rPr sz="700" b="1" spc="-25" dirty="0">
                          <a:solidFill>
                            <a:srgbClr val="140700"/>
                          </a:solidFill>
                          <a:latin typeface="Yu Gothic"/>
                          <a:cs typeface="Yu Gothic"/>
                        </a:rPr>
                        <a:t>電話</a:t>
                      </a:r>
                      <a:endParaRPr sz="700">
                        <a:latin typeface="Yu Gothic"/>
                        <a:cs typeface="Yu Gothic"/>
                      </a:endParaRPr>
                    </a:p>
                  </a:txBody>
                  <a:tcPr marL="0" marR="0" marT="2413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386080">
                        <a:lnSpc>
                          <a:spcPct val="100000"/>
                        </a:lnSpc>
                        <a:spcBef>
                          <a:spcPts val="190"/>
                        </a:spcBef>
                      </a:pPr>
                      <a:r>
                        <a:rPr sz="700" b="1" spc="-15" dirty="0">
                          <a:solidFill>
                            <a:srgbClr val="140700"/>
                          </a:solidFill>
                          <a:latin typeface="Yu Gothic"/>
                          <a:cs typeface="Yu Gothic"/>
                        </a:rPr>
                        <a:t>受付時間</a:t>
                      </a:r>
                      <a:endParaRPr sz="700">
                        <a:latin typeface="Yu Gothic"/>
                        <a:cs typeface="Yu Gothic"/>
                      </a:endParaRPr>
                    </a:p>
                  </a:txBody>
                  <a:tcPr marL="0" marR="0" marT="2413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extLst>
                  <a:ext uri="{0D108BD9-81ED-4DB2-BD59-A6C34878D82A}">
                    <a16:rowId xmlns:a16="http://schemas.microsoft.com/office/drawing/2014/main" val="10000"/>
                  </a:ext>
                </a:extLst>
              </a:tr>
              <a:tr h="207645">
                <a:tc>
                  <a:txBody>
                    <a:bodyPr/>
                    <a:lstStyle/>
                    <a:p>
                      <a:pPr marL="60960" marR="12065">
                        <a:lnSpc>
                          <a:spcPct val="100000"/>
                        </a:lnSpc>
                        <a:spcBef>
                          <a:spcPts val="380"/>
                        </a:spcBef>
                      </a:pPr>
                      <a:r>
                        <a:rPr sz="800" b="1" spc="-70" dirty="0">
                          <a:solidFill>
                            <a:srgbClr val="140700"/>
                          </a:solidFill>
                          <a:latin typeface="Microsoft JhengHei"/>
                          <a:cs typeface="Microsoft JhengHei"/>
                        </a:rPr>
                        <a:t>大阪市域</a:t>
                      </a:r>
                      <a:r>
                        <a:rPr sz="800" spc="110" dirty="0">
                          <a:solidFill>
                            <a:srgbClr val="140700"/>
                          </a:solidFill>
                          <a:latin typeface="MS PGothic"/>
                          <a:cs typeface="MS PGothic"/>
                        </a:rPr>
                        <a:t>（</a:t>
                      </a:r>
                      <a:r>
                        <a:rPr sz="800" spc="160" dirty="0">
                          <a:solidFill>
                            <a:srgbClr val="140700"/>
                          </a:solidFill>
                          <a:latin typeface="MS PGothic"/>
                          <a:cs typeface="MS PGothic"/>
                        </a:rPr>
                        <a:t>大阪市</a:t>
                      </a:r>
                      <a:r>
                        <a:rPr sz="800" spc="60" dirty="0">
                          <a:solidFill>
                            <a:srgbClr val="140700"/>
                          </a:solidFill>
                          <a:latin typeface="MS PGothic"/>
                          <a:cs typeface="MS PGothic"/>
                        </a:rPr>
                        <a:t>）</a:t>
                      </a:r>
                      <a:endParaRPr sz="800">
                        <a:latin typeface="MS PGothic"/>
                        <a:cs typeface="MS PGothic"/>
                      </a:endParaRPr>
                    </a:p>
                  </a:txBody>
                  <a:tcPr marL="0" marR="0" marT="4826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4610">
                        <a:lnSpc>
                          <a:spcPct val="100000"/>
                        </a:lnSpc>
                        <a:spcBef>
                          <a:spcPts val="365"/>
                        </a:spcBef>
                      </a:pPr>
                      <a:r>
                        <a:rPr sz="800" b="1" spc="-20" dirty="0">
                          <a:solidFill>
                            <a:srgbClr val="140700"/>
                          </a:solidFill>
                          <a:latin typeface="Microsoft JhengHei"/>
                          <a:cs typeface="Microsoft JhengHei"/>
                        </a:rPr>
                        <a:t>大阪商工会議所</a:t>
                      </a:r>
                      <a:endParaRPr sz="800">
                        <a:latin typeface="Microsoft JhengHei"/>
                        <a:cs typeface="Microsoft JhengHei"/>
                      </a:endParaRPr>
                    </a:p>
                  </a:txBody>
                  <a:tcPr marL="0" marR="0" marT="4635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12700" algn="ctr">
                        <a:lnSpc>
                          <a:spcPct val="100000"/>
                        </a:lnSpc>
                        <a:spcBef>
                          <a:spcPts val="365"/>
                        </a:spcBef>
                      </a:pPr>
                      <a:r>
                        <a:rPr sz="800" spc="100" dirty="0">
                          <a:solidFill>
                            <a:srgbClr val="140700"/>
                          </a:solidFill>
                          <a:latin typeface="Arial MT"/>
                          <a:cs typeface="Arial MT"/>
                        </a:rPr>
                        <a:t>06-</a:t>
                      </a:r>
                      <a:r>
                        <a:rPr sz="800" spc="105" dirty="0">
                          <a:solidFill>
                            <a:srgbClr val="140700"/>
                          </a:solidFill>
                          <a:latin typeface="Arial MT"/>
                          <a:cs typeface="Arial MT"/>
                        </a:rPr>
                        <a:t>6944-</a:t>
                      </a:r>
                      <a:r>
                        <a:rPr sz="800" spc="75" dirty="0">
                          <a:solidFill>
                            <a:srgbClr val="140700"/>
                          </a:solidFill>
                          <a:latin typeface="Arial MT"/>
                          <a:cs typeface="Arial MT"/>
                        </a:rPr>
                        <a:t>6472</a:t>
                      </a:r>
                      <a:endParaRPr sz="800">
                        <a:latin typeface="Arial MT"/>
                        <a:cs typeface="Arial MT"/>
                      </a:endParaRPr>
                    </a:p>
                  </a:txBody>
                  <a:tcPr marL="0" marR="0" marT="4635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2705">
                        <a:lnSpc>
                          <a:spcPct val="100000"/>
                        </a:lnSpc>
                        <a:spcBef>
                          <a:spcPts val="414"/>
                        </a:spcBef>
                      </a:pPr>
                      <a:r>
                        <a:rPr sz="750" spc="-10" dirty="0">
                          <a:solidFill>
                            <a:srgbClr val="140700"/>
                          </a:solidFill>
                          <a:latin typeface="SimSun"/>
                          <a:cs typeface="SimSun"/>
                        </a:rPr>
                        <a:t>午前</a:t>
                      </a:r>
                      <a:r>
                        <a:rPr sz="750" spc="110" dirty="0">
                          <a:solidFill>
                            <a:srgbClr val="140700"/>
                          </a:solidFill>
                          <a:latin typeface="SimSun"/>
                          <a:cs typeface="SimSun"/>
                        </a:rPr>
                        <a:t>9</a:t>
                      </a:r>
                      <a:r>
                        <a:rPr sz="750" spc="-10" dirty="0">
                          <a:solidFill>
                            <a:srgbClr val="140700"/>
                          </a:solidFill>
                          <a:latin typeface="SimSun"/>
                          <a:cs typeface="SimSun"/>
                        </a:rPr>
                        <a:t>時～</a:t>
                      </a:r>
                      <a:r>
                        <a:rPr sz="750" dirty="0">
                          <a:solidFill>
                            <a:srgbClr val="140700"/>
                          </a:solidFill>
                          <a:latin typeface="SimSun"/>
                          <a:cs typeface="SimSun"/>
                        </a:rPr>
                        <a:t>午後</a:t>
                      </a:r>
                      <a:r>
                        <a:rPr sz="750" spc="100" dirty="0">
                          <a:solidFill>
                            <a:srgbClr val="140700"/>
                          </a:solidFill>
                          <a:latin typeface="SimSun"/>
                          <a:cs typeface="SimSun"/>
                        </a:rPr>
                        <a:t>5</a:t>
                      </a:r>
                      <a:r>
                        <a:rPr sz="750" spc="-25" dirty="0">
                          <a:solidFill>
                            <a:srgbClr val="140700"/>
                          </a:solidFill>
                          <a:latin typeface="SimSun"/>
                          <a:cs typeface="SimSun"/>
                        </a:rPr>
                        <a:t>時</a:t>
                      </a:r>
                      <a:r>
                        <a:rPr sz="750" spc="65" dirty="0">
                          <a:solidFill>
                            <a:srgbClr val="140700"/>
                          </a:solidFill>
                          <a:latin typeface="SimSun"/>
                          <a:cs typeface="SimSun"/>
                        </a:rPr>
                        <a:t>15</a:t>
                      </a:r>
                      <a:r>
                        <a:rPr sz="750" spc="-50" dirty="0">
                          <a:solidFill>
                            <a:srgbClr val="140700"/>
                          </a:solidFill>
                          <a:latin typeface="SimSun"/>
                          <a:cs typeface="SimSun"/>
                        </a:rPr>
                        <a:t>分</a:t>
                      </a:r>
                      <a:endParaRPr sz="750">
                        <a:latin typeface="SimSun"/>
                        <a:cs typeface="SimSun"/>
                      </a:endParaRPr>
                    </a:p>
                  </a:txBody>
                  <a:tcPr marL="0" marR="0" marT="52704"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extLst>
                  <a:ext uri="{0D108BD9-81ED-4DB2-BD59-A6C34878D82A}">
                    <a16:rowId xmlns:a16="http://schemas.microsoft.com/office/drawing/2014/main" val="10001"/>
                  </a:ext>
                </a:extLst>
              </a:tr>
              <a:tr h="210185">
                <a:tc>
                  <a:txBody>
                    <a:bodyPr/>
                    <a:lstStyle/>
                    <a:p>
                      <a:pPr marL="60960" marR="12065">
                        <a:lnSpc>
                          <a:spcPct val="100000"/>
                        </a:lnSpc>
                        <a:spcBef>
                          <a:spcPts val="390"/>
                        </a:spcBef>
                      </a:pPr>
                      <a:r>
                        <a:rPr sz="800" b="1" spc="-75" dirty="0">
                          <a:solidFill>
                            <a:srgbClr val="140700"/>
                          </a:solidFill>
                          <a:latin typeface="Microsoft JhengHei"/>
                          <a:cs typeface="Microsoft JhengHei"/>
                        </a:rPr>
                        <a:t>豊能地域</a:t>
                      </a:r>
                      <a:r>
                        <a:rPr sz="800" spc="380" dirty="0">
                          <a:solidFill>
                            <a:srgbClr val="140700"/>
                          </a:solidFill>
                          <a:latin typeface="MS PGothic"/>
                          <a:cs typeface="MS PGothic"/>
                        </a:rPr>
                        <a:t>（</a:t>
                      </a:r>
                      <a:r>
                        <a:rPr sz="800" spc="-35" dirty="0">
                          <a:solidFill>
                            <a:srgbClr val="140700"/>
                          </a:solidFill>
                          <a:latin typeface="MS PGothic"/>
                          <a:cs typeface="MS PGothic"/>
                        </a:rPr>
                        <a:t>豊中市・池田市・箕面市・豊能町・能勢町</a:t>
                      </a:r>
                      <a:r>
                        <a:rPr sz="800" spc="350" dirty="0">
                          <a:solidFill>
                            <a:srgbClr val="140700"/>
                          </a:solidFill>
                          <a:latin typeface="MS PGothic"/>
                          <a:cs typeface="MS PGothic"/>
                        </a:rPr>
                        <a:t>）</a:t>
                      </a:r>
                      <a:endParaRPr sz="800">
                        <a:latin typeface="MS PGothic"/>
                        <a:cs typeface="MS PGothic"/>
                      </a:endParaRPr>
                    </a:p>
                  </a:txBody>
                  <a:tcPr marL="0" marR="0" marT="4953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4610">
                        <a:lnSpc>
                          <a:spcPct val="100000"/>
                        </a:lnSpc>
                        <a:spcBef>
                          <a:spcPts val="375"/>
                        </a:spcBef>
                      </a:pPr>
                      <a:r>
                        <a:rPr sz="800" b="1" spc="-25" dirty="0">
                          <a:solidFill>
                            <a:srgbClr val="140700"/>
                          </a:solidFill>
                          <a:latin typeface="Microsoft JhengHei"/>
                          <a:cs typeface="Microsoft JhengHei"/>
                        </a:rPr>
                        <a:t>豊中商工会議所</a:t>
                      </a:r>
                      <a:endParaRPr sz="800">
                        <a:latin typeface="Microsoft JhengHei"/>
                        <a:cs typeface="Microsoft JhengHei"/>
                      </a:endParaRPr>
                    </a:p>
                  </a:txBody>
                  <a:tcPr marL="0" marR="0" marT="4762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15240" algn="ctr">
                        <a:lnSpc>
                          <a:spcPct val="100000"/>
                        </a:lnSpc>
                        <a:spcBef>
                          <a:spcPts val="380"/>
                        </a:spcBef>
                      </a:pPr>
                      <a:r>
                        <a:rPr sz="800" spc="100" dirty="0">
                          <a:solidFill>
                            <a:srgbClr val="140700"/>
                          </a:solidFill>
                          <a:latin typeface="Arial MT"/>
                          <a:cs typeface="Arial MT"/>
                        </a:rPr>
                        <a:t>06-</a:t>
                      </a:r>
                      <a:r>
                        <a:rPr sz="800" spc="110" dirty="0">
                          <a:solidFill>
                            <a:srgbClr val="140700"/>
                          </a:solidFill>
                          <a:latin typeface="Arial MT"/>
                          <a:cs typeface="Arial MT"/>
                        </a:rPr>
                        <a:t>6845-</a:t>
                      </a:r>
                      <a:r>
                        <a:rPr sz="800" spc="70" dirty="0">
                          <a:solidFill>
                            <a:srgbClr val="140700"/>
                          </a:solidFill>
                          <a:latin typeface="Arial MT"/>
                          <a:cs typeface="Arial MT"/>
                        </a:rPr>
                        <a:t>8004</a:t>
                      </a:r>
                      <a:endParaRPr sz="800">
                        <a:latin typeface="Arial MT"/>
                        <a:cs typeface="Arial MT"/>
                      </a:endParaRPr>
                    </a:p>
                  </a:txBody>
                  <a:tcPr marL="0" marR="0" marT="4826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2705">
                        <a:lnSpc>
                          <a:spcPct val="100000"/>
                        </a:lnSpc>
                        <a:spcBef>
                          <a:spcPts val="425"/>
                        </a:spcBef>
                      </a:pPr>
                      <a:r>
                        <a:rPr sz="750" spc="-10" dirty="0">
                          <a:solidFill>
                            <a:srgbClr val="140700"/>
                          </a:solidFill>
                          <a:latin typeface="SimSun"/>
                          <a:cs typeface="SimSun"/>
                        </a:rPr>
                        <a:t>午前</a:t>
                      </a:r>
                      <a:r>
                        <a:rPr sz="750" spc="110" dirty="0">
                          <a:solidFill>
                            <a:srgbClr val="140700"/>
                          </a:solidFill>
                          <a:latin typeface="SimSun"/>
                          <a:cs typeface="SimSun"/>
                        </a:rPr>
                        <a:t>9</a:t>
                      </a:r>
                      <a:r>
                        <a:rPr sz="750" spc="-10" dirty="0">
                          <a:solidFill>
                            <a:srgbClr val="140700"/>
                          </a:solidFill>
                          <a:latin typeface="SimSun"/>
                          <a:cs typeface="SimSun"/>
                        </a:rPr>
                        <a:t>時～</a:t>
                      </a:r>
                      <a:r>
                        <a:rPr sz="750" dirty="0">
                          <a:solidFill>
                            <a:srgbClr val="140700"/>
                          </a:solidFill>
                          <a:latin typeface="SimSun"/>
                          <a:cs typeface="SimSun"/>
                        </a:rPr>
                        <a:t>午後</a:t>
                      </a:r>
                      <a:r>
                        <a:rPr sz="750" spc="100" dirty="0">
                          <a:solidFill>
                            <a:srgbClr val="140700"/>
                          </a:solidFill>
                          <a:latin typeface="SimSun"/>
                          <a:cs typeface="SimSun"/>
                        </a:rPr>
                        <a:t>5</a:t>
                      </a:r>
                      <a:r>
                        <a:rPr sz="750" dirty="0">
                          <a:solidFill>
                            <a:srgbClr val="140700"/>
                          </a:solidFill>
                          <a:latin typeface="SimSun"/>
                          <a:cs typeface="SimSun"/>
                        </a:rPr>
                        <a:t>時</a:t>
                      </a:r>
                      <a:r>
                        <a:rPr sz="750" spc="110" dirty="0">
                          <a:solidFill>
                            <a:srgbClr val="140700"/>
                          </a:solidFill>
                          <a:latin typeface="SimSun"/>
                          <a:cs typeface="SimSun"/>
                        </a:rPr>
                        <a:t>30</a:t>
                      </a:r>
                      <a:r>
                        <a:rPr sz="750" spc="-50" dirty="0">
                          <a:solidFill>
                            <a:srgbClr val="140700"/>
                          </a:solidFill>
                          <a:latin typeface="SimSun"/>
                          <a:cs typeface="SimSun"/>
                        </a:rPr>
                        <a:t>分</a:t>
                      </a:r>
                      <a:endParaRPr sz="750">
                        <a:latin typeface="SimSun"/>
                        <a:cs typeface="SimSun"/>
                      </a:endParaRPr>
                    </a:p>
                  </a:txBody>
                  <a:tcPr marL="0" marR="0" marT="5397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extLst>
                  <a:ext uri="{0D108BD9-81ED-4DB2-BD59-A6C34878D82A}">
                    <a16:rowId xmlns:a16="http://schemas.microsoft.com/office/drawing/2014/main" val="10002"/>
                  </a:ext>
                </a:extLst>
              </a:tr>
              <a:tr h="210185">
                <a:tc>
                  <a:txBody>
                    <a:bodyPr/>
                    <a:lstStyle/>
                    <a:p>
                      <a:pPr marL="60960" marR="12065">
                        <a:lnSpc>
                          <a:spcPct val="100000"/>
                        </a:lnSpc>
                        <a:spcBef>
                          <a:spcPts val="385"/>
                        </a:spcBef>
                      </a:pPr>
                      <a:r>
                        <a:rPr sz="800" b="1" spc="-75" dirty="0">
                          <a:solidFill>
                            <a:srgbClr val="140700"/>
                          </a:solidFill>
                          <a:latin typeface="Microsoft JhengHei"/>
                          <a:cs typeface="Microsoft JhengHei"/>
                        </a:rPr>
                        <a:t>三島地域</a:t>
                      </a:r>
                      <a:r>
                        <a:rPr sz="800" spc="380" dirty="0">
                          <a:solidFill>
                            <a:srgbClr val="140700"/>
                          </a:solidFill>
                          <a:latin typeface="MS PGothic"/>
                          <a:cs typeface="MS PGothic"/>
                        </a:rPr>
                        <a:t>（</a:t>
                      </a:r>
                      <a:r>
                        <a:rPr sz="800" spc="-30" dirty="0">
                          <a:solidFill>
                            <a:srgbClr val="140700"/>
                          </a:solidFill>
                          <a:latin typeface="MS PGothic"/>
                          <a:cs typeface="MS PGothic"/>
                        </a:rPr>
                        <a:t>吹田市・高槻市・茨木市・摂津市・島本町</a:t>
                      </a:r>
                      <a:r>
                        <a:rPr sz="800" spc="350" dirty="0">
                          <a:solidFill>
                            <a:srgbClr val="140700"/>
                          </a:solidFill>
                          <a:latin typeface="MS PGothic"/>
                          <a:cs typeface="MS PGothic"/>
                        </a:rPr>
                        <a:t>）</a:t>
                      </a:r>
                      <a:endParaRPr sz="800">
                        <a:latin typeface="MS PGothic"/>
                        <a:cs typeface="MS PGothic"/>
                      </a:endParaRPr>
                    </a:p>
                  </a:txBody>
                  <a:tcPr marL="0" marR="0" marT="4889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4610">
                        <a:lnSpc>
                          <a:spcPct val="100000"/>
                        </a:lnSpc>
                        <a:spcBef>
                          <a:spcPts val="370"/>
                        </a:spcBef>
                      </a:pPr>
                      <a:r>
                        <a:rPr sz="800" b="1" spc="-20" dirty="0">
                          <a:solidFill>
                            <a:srgbClr val="140700"/>
                          </a:solidFill>
                          <a:latin typeface="Microsoft JhengHei"/>
                          <a:cs typeface="Microsoft JhengHei"/>
                        </a:rPr>
                        <a:t>吹田商工会議所</a:t>
                      </a:r>
                      <a:endParaRPr sz="800">
                        <a:latin typeface="Microsoft JhengHei"/>
                        <a:cs typeface="Microsoft JhengHei"/>
                      </a:endParaRPr>
                    </a:p>
                  </a:txBody>
                  <a:tcPr marL="0" marR="0" marT="4699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3810" algn="ctr">
                        <a:lnSpc>
                          <a:spcPct val="100000"/>
                        </a:lnSpc>
                        <a:spcBef>
                          <a:spcPts val="375"/>
                        </a:spcBef>
                      </a:pPr>
                      <a:r>
                        <a:rPr sz="800" spc="114" dirty="0">
                          <a:solidFill>
                            <a:srgbClr val="140700"/>
                          </a:solidFill>
                          <a:latin typeface="Arial MT"/>
                          <a:cs typeface="Arial MT"/>
                        </a:rPr>
                        <a:t>06-</a:t>
                      </a:r>
                      <a:r>
                        <a:rPr sz="800" spc="95" dirty="0">
                          <a:solidFill>
                            <a:srgbClr val="140700"/>
                          </a:solidFill>
                          <a:latin typeface="Arial MT"/>
                          <a:cs typeface="Arial MT"/>
                        </a:rPr>
                        <a:t>6330-</a:t>
                      </a:r>
                      <a:r>
                        <a:rPr sz="800" spc="55" dirty="0">
                          <a:solidFill>
                            <a:srgbClr val="140700"/>
                          </a:solidFill>
                          <a:latin typeface="Arial MT"/>
                          <a:cs typeface="Arial MT"/>
                        </a:rPr>
                        <a:t>8001</a:t>
                      </a:r>
                      <a:endParaRPr sz="800">
                        <a:latin typeface="Arial MT"/>
                        <a:cs typeface="Arial MT"/>
                      </a:endParaRPr>
                    </a:p>
                  </a:txBody>
                  <a:tcPr marL="0" marR="0" marT="4762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2705">
                        <a:lnSpc>
                          <a:spcPct val="100000"/>
                        </a:lnSpc>
                        <a:spcBef>
                          <a:spcPts val="420"/>
                        </a:spcBef>
                      </a:pPr>
                      <a:r>
                        <a:rPr sz="750" spc="-10" dirty="0">
                          <a:solidFill>
                            <a:srgbClr val="140700"/>
                          </a:solidFill>
                          <a:latin typeface="SimSun"/>
                          <a:cs typeface="SimSun"/>
                        </a:rPr>
                        <a:t>午前</a:t>
                      </a:r>
                      <a:r>
                        <a:rPr sz="750" spc="110" dirty="0">
                          <a:solidFill>
                            <a:srgbClr val="140700"/>
                          </a:solidFill>
                          <a:latin typeface="SimSun"/>
                          <a:cs typeface="SimSun"/>
                        </a:rPr>
                        <a:t>9</a:t>
                      </a:r>
                      <a:r>
                        <a:rPr sz="750" spc="-10" dirty="0">
                          <a:solidFill>
                            <a:srgbClr val="140700"/>
                          </a:solidFill>
                          <a:latin typeface="SimSun"/>
                          <a:cs typeface="SimSun"/>
                        </a:rPr>
                        <a:t>時～</a:t>
                      </a:r>
                      <a:r>
                        <a:rPr sz="750" dirty="0">
                          <a:solidFill>
                            <a:srgbClr val="140700"/>
                          </a:solidFill>
                          <a:latin typeface="SimSun"/>
                          <a:cs typeface="SimSun"/>
                        </a:rPr>
                        <a:t>午後</a:t>
                      </a:r>
                      <a:r>
                        <a:rPr sz="750" spc="100" dirty="0">
                          <a:solidFill>
                            <a:srgbClr val="140700"/>
                          </a:solidFill>
                          <a:latin typeface="SimSun"/>
                          <a:cs typeface="SimSun"/>
                        </a:rPr>
                        <a:t>5</a:t>
                      </a:r>
                      <a:r>
                        <a:rPr sz="750" spc="-50" dirty="0">
                          <a:solidFill>
                            <a:srgbClr val="140700"/>
                          </a:solidFill>
                          <a:latin typeface="SimSun"/>
                          <a:cs typeface="SimSun"/>
                        </a:rPr>
                        <a:t>時</a:t>
                      </a:r>
                      <a:endParaRPr sz="750">
                        <a:latin typeface="SimSun"/>
                        <a:cs typeface="SimSun"/>
                      </a:endParaRPr>
                    </a:p>
                  </a:txBody>
                  <a:tcPr marL="0" marR="0" marT="5334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extLst>
                  <a:ext uri="{0D108BD9-81ED-4DB2-BD59-A6C34878D82A}">
                    <a16:rowId xmlns:a16="http://schemas.microsoft.com/office/drawing/2014/main" val="10003"/>
                  </a:ext>
                </a:extLst>
              </a:tr>
              <a:tr h="210185">
                <a:tc>
                  <a:txBody>
                    <a:bodyPr/>
                    <a:lstStyle/>
                    <a:p>
                      <a:pPr marL="60960" marR="12065">
                        <a:lnSpc>
                          <a:spcPct val="100000"/>
                        </a:lnSpc>
                        <a:spcBef>
                          <a:spcPts val="380"/>
                        </a:spcBef>
                      </a:pPr>
                      <a:r>
                        <a:rPr sz="800" b="1" spc="-55" dirty="0">
                          <a:solidFill>
                            <a:srgbClr val="140700"/>
                          </a:solidFill>
                          <a:latin typeface="Microsoft JhengHei"/>
                          <a:cs typeface="Microsoft JhengHei"/>
                        </a:rPr>
                        <a:t>北河内地域</a:t>
                      </a:r>
                      <a:r>
                        <a:rPr sz="800" spc="380" dirty="0">
                          <a:solidFill>
                            <a:srgbClr val="140700"/>
                          </a:solidFill>
                          <a:latin typeface="MS PGothic"/>
                          <a:cs typeface="MS PGothic"/>
                        </a:rPr>
                        <a:t>（</a:t>
                      </a:r>
                      <a:r>
                        <a:rPr sz="800" spc="-40" dirty="0">
                          <a:solidFill>
                            <a:srgbClr val="140700"/>
                          </a:solidFill>
                          <a:latin typeface="MS PGothic"/>
                          <a:cs typeface="MS PGothic"/>
                        </a:rPr>
                        <a:t>守口市・枚方市・寝屋川市・大東市・門真市・四條畷市・交野市</a:t>
                      </a:r>
                      <a:r>
                        <a:rPr sz="800" spc="340" dirty="0">
                          <a:solidFill>
                            <a:srgbClr val="140700"/>
                          </a:solidFill>
                          <a:latin typeface="MS PGothic"/>
                          <a:cs typeface="MS PGothic"/>
                        </a:rPr>
                        <a:t>）</a:t>
                      </a:r>
                      <a:endParaRPr sz="800">
                        <a:latin typeface="MS PGothic"/>
                        <a:cs typeface="MS PGothic"/>
                      </a:endParaRPr>
                    </a:p>
                  </a:txBody>
                  <a:tcPr marL="0" marR="0" marT="4826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4610">
                        <a:lnSpc>
                          <a:spcPct val="100000"/>
                        </a:lnSpc>
                        <a:spcBef>
                          <a:spcPts val="365"/>
                        </a:spcBef>
                      </a:pPr>
                      <a:r>
                        <a:rPr sz="800" b="1" spc="-20" dirty="0">
                          <a:solidFill>
                            <a:srgbClr val="140700"/>
                          </a:solidFill>
                          <a:latin typeface="Microsoft JhengHei"/>
                          <a:cs typeface="Microsoft JhengHei"/>
                        </a:rPr>
                        <a:t>北大阪商工会議所</a:t>
                      </a:r>
                      <a:endParaRPr sz="800">
                        <a:latin typeface="Microsoft JhengHei"/>
                        <a:cs typeface="Microsoft JhengHei"/>
                      </a:endParaRPr>
                    </a:p>
                  </a:txBody>
                  <a:tcPr marL="0" marR="0" marT="4635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R="11430" algn="ctr">
                        <a:lnSpc>
                          <a:spcPct val="100000"/>
                        </a:lnSpc>
                        <a:spcBef>
                          <a:spcPts val="365"/>
                        </a:spcBef>
                      </a:pPr>
                      <a:r>
                        <a:rPr sz="800" spc="70" dirty="0">
                          <a:solidFill>
                            <a:srgbClr val="140700"/>
                          </a:solidFill>
                          <a:latin typeface="Arial MT"/>
                          <a:cs typeface="Arial MT"/>
                        </a:rPr>
                        <a:t>072-</a:t>
                      </a:r>
                      <a:r>
                        <a:rPr sz="800" spc="110" dirty="0">
                          <a:solidFill>
                            <a:srgbClr val="140700"/>
                          </a:solidFill>
                          <a:latin typeface="Arial MT"/>
                          <a:cs typeface="Arial MT"/>
                        </a:rPr>
                        <a:t>843-</a:t>
                      </a:r>
                      <a:r>
                        <a:rPr sz="800" spc="40" dirty="0">
                          <a:solidFill>
                            <a:srgbClr val="140700"/>
                          </a:solidFill>
                          <a:latin typeface="Arial MT"/>
                          <a:cs typeface="Arial MT"/>
                        </a:rPr>
                        <a:t>5154</a:t>
                      </a:r>
                      <a:endParaRPr sz="800">
                        <a:latin typeface="Arial MT"/>
                        <a:cs typeface="Arial MT"/>
                      </a:endParaRPr>
                    </a:p>
                  </a:txBody>
                  <a:tcPr marL="0" marR="0" marT="4635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2705">
                        <a:lnSpc>
                          <a:spcPct val="100000"/>
                        </a:lnSpc>
                        <a:spcBef>
                          <a:spcPts val="414"/>
                        </a:spcBef>
                      </a:pPr>
                      <a:r>
                        <a:rPr sz="750" spc="-10" dirty="0">
                          <a:solidFill>
                            <a:srgbClr val="140700"/>
                          </a:solidFill>
                          <a:latin typeface="SimSun"/>
                          <a:cs typeface="SimSun"/>
                        </a:rPr>
                        <a:t>午前</a:t>
                      </a:r>
                      <a:r>
                        <a:rPr sz="750" spc="110" dirty="0">
                          <a:solidFill>
                            <a:srgbClr val="140700"/>
                          </a:solidFill>
                          <a:latin typeface="SimSun"/>
                          <a:cs typeface="SimSun"/>
                        </a:rPr>
                        <a:t>9</a:t>
                      </a:r>
                      <a:r>
                        <a:rPr sz="750" spc="-10" dirty="0">
                          <a:solidFill>
                            <a:srgbClr val="140700"/>
                          </a:solidFill>
                          <a:latin typeface="SimSun"/>
                          <a:cs typeface="SimSun"/>
                        </a:rPr>
                        <a:t>時～</a:t>
                      </a:r>
                      <a:r>
                        <a:rPr sz="750" dirty="0">
                          <a:solidFill>
                            <a:srgbClr val="140700"/>
                          </a:solidFill>
                          <a:latin typeface="SimSun"/>
                          <a:cs typeface="SimSun"/>
                        </a:rPr>
                        <a:t>午後</a:t>
                      </a:r>
                      <a:r>
                        <a:rPr sz="750" spc="100" dirty="0">
                          <a:solidFill>
                            <a:srgbClr val="140700"/>
                          </a:solidFill>
                          <a:latin typeface="SimSun"/>
                          <a:cs typeface="SimSun"/>
                        </a:rPr>
                        <a:t>5</a:t>
                      </a:r>
                      <a:r>
                        <a:rPr sz="750" spc="-25" dirty="0">
                          <a:solidFill>
                            <a:srgbClr val="140700"/>
                          </a:solidFill>
                          <a:latin typeface="SimSun"/>
                          <a:cs typeface="SimSun"/>
                        </a:rPr>
                        <a:t>時</a:t>
                      </a:r>
                      <a:r>
                        <a:rPr sz="750" spc="65" dirty="0">
                          <a:solidFill>
                            <a:srgbClr val="140700"/>
                          </a:solidFill>
                          <a:latin typeface="SimSun"/>
                          <a:cs typeface="SimSun"/>
                        </a:rPr>
                        <a:t>15</a:t>
                      </a:r>
                      <a:r>
                        <a:rPr sz="750" spc="-50" dirty="0">
                          <a:solidFill>
                            <a:srgbClr val="140700"/>
                          </a:solidFill>
                          <a:latin typeface="SimSun"/>
                          <a:cs typeface="SimSun"/>
                        </a:rPr>
                        <a:t>分</a:t>
                      </a:r>
                      <a:endParaRPr sz="750">
                        <a:latin typeface="SimSun"/>
                        <a:cs typeface="SimSun"/>
                      </a:endParaRPr>
                    </a:p>
                  </a:txBody>
                  <a:tcPr marL="0" marR="0" marT="52704"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extLst>
                  <a:ext uri="{0D108BD9-81ED-4DB2-BD59-A6C34878D82A}">
                    <a16:rowId xmlns:a16="http://schemas.microsoft.com/office/drawing/2014/main" val="10004"/>
                  </a:ext>
                </a:extLst>
              </a:tr>
              <a:tr h="210185">
                <a:tc>
                  <a:txBody>
                    <a:bodyPr/>
                    <a:lstStyle/>
                    <a:p>
                      <a:pPr marL="60960" marR="12065">
                        <a:lnSpc>
                          <a:spcPct val="100000"/>
                        </a:lnSpc>
                        <a:spcBef>
                          <a:spcPts val="375"/>
                        </a:spcBef>
                      </a:pPr>
                      <a:r>
                        <a:rPr sz="800" b="1" spc="-60" dirty="0">
                          <a:solidFill>
                            <a:srgbClr val="140700"/>
                          </a:solidFill>
                          <a:latin typeface="Microsoft JhengHei"/>
                          <a:cs typeface="Microsoft JhengHei"/>
                        </a:rPr>
                        <a:t>中河内地域</a:t>
                      </a:r>
                      <a:r>
                        <a:rPr sz="800" spc="380" dirty="0">
                          <a:solidFill>
                            <a:srgbClr val="140700"/>
                          </a:solidFill>
                          <a:latin typeface="MS PGothic"/>
                          <a:cs typeface="MS PGothic"/>
                        </a:rPr>
                        <a:t>（</a:t>
                      </a:r>
                      <a:r>
                        <a:rPr sz="800" spc="-25" dirty="0">
                          <a:solidFill>
                            <a:srgbClr val="140700"/>
                          </a:solidFill>
                          <a:latin typeface="MS PGothic"/>
                          <a:cs typeface="MS PGothic"/>
                        </a:rPr>
                        <a:t>八尾市・柏原市・東大阪市</a:t>
                      </a:r>
                      <a:r>
                        <a:rPr sz="800" spc="350" dirty="0">
                          <a:solidFill>
                            <a:srgbClr val="140700"/>
                          </a:solidFill>
                          <a:latin typeface="MS PGothic"/>
                          <a:cs typeface="MS PGothic"/>
                        </a:rPr>
                        <a:t>）</a:t>
                      </a:r>
                      <a:endParaRPr sz="800">
                        <a:latin typeface="MS PGothic"/>
                        <a:cs typeface="MS PGothic"/>
                      </a:endParaRPr>
                    </a:p>
                  </a:txBody>
                  <a:tcPr marL="0" marR="0" marT="4762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4610">
                        <a:lnSpc>
                          <a:spcPct val="100000"/>
                        </a:lnSpc>
                        <a:spcBef>
                          <a:spcPts val="359"/>
                        </a:spcBef>
                      </a:pPr>
                      <a:r>
                        <a:rPr sz="800" b="1" spc="-20" dirty="0">
                          <a:solidFill>
                            <a:srgbClr val="140700"/>
                          </a:solidFill>
                          <a:latin typeface="Microsoft JhengHei"/>
                          <a:cs typeface="Microsoft JhengHei"/>
                        </a:rPr>
                        <a:t>東大阪商工会議所</a:t>
                      </a:r>
                      <a:endParaRPr sz="800">
                        <a:latin typeface="Microsoft JhengHei"/>
                        <a:cs typeface="Microsoft JhengHei"/>
                      </a:endParaRPr>
                    </a:p>
                  </a:txBody>
                  <a:tcPr marL="0" marR="0" marT="45719"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R="26670" algn="ctr">
                        <a:lnSpc>
                          <a:spcPct val="100000"/>
                        </a:lnSpc>
                        <a:spcBef>
                          <a:spcPts val="360"/>
                        </a:spcBef>
                      </a:pPr>
                      <a:r>
                        <a:rPr sz="800" spc="114" dirty="0">
                          <a:solidFill>
                            <a:srgbClr val="140700"/>
                          </a:solidFill>
                          <a:latin typeface="Arial MT"/>
                          <a:cs typeface="Arial MT"/>
                        </a:rPr>
                        <a:t>06-</a:t>
                      </a:r>
                      <a:r>
                        <a:rPr sz="800" spc="55" dirty="0">
                          <a:solidFill>
                            <a:srgbClr val="140700"/>
                          </a:solidFill>
                          <a:latin typeface="Arial MT"/>
                          <a:cs typeface="Arial MT"/>
                        </a:rPr>
                        <a:t>6722-</a:t>
                      </a:r>
                      <a:r>
                        <a:rPr sz="800" spc="30" dirty="0">
                          <a:solidFill>
                            <a:srgbClr val="140700"/>
                          </a:solidFill>
                          <a:latin typeface="Arial MT"/>
                          <a:cs typeface="Arial MT"/>
                        </a:rPr>
                        <a:t>1151</a:t>
                      </a:r>
                      <a:endParaRPr sz="800">
                        <a:latin typeface="Arial MT"/>
                        <a:cs typeface="Arial MT"/>
                      </a:endParaRPr>
                    </a:p>
                  </a:txBody>
                  <a:tcPr marL="0" marR="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2705">
                        <a:lnSpc>
                          <a:spcPct val="100000"/>
                        </a:lnSpc>
                        <a:spcBef>
                          <a:spcPts val="405"/>
                        </a:spcBef>
                      </a:pPr>
                      <a:r>
                        <a:rPr sz="750" spc="-10" dirty="0">
                          <a:solidFill>
                            <a:srgbClr val="140700"/>
                          </a:solidFill>
                          <a:latin typeface="SimSun"/>
                          <a:cs typeface="SimSun"/>
                        </a:rPr>
                        <a:t>午前</a:t>
                      </a:r>
                      <a:r>
                        <a:rPr sz="750" spc="110" dirty="0">
                          <a:solidFill>
                            <a:srgbClr val="140700"/>
                          </a:solidFill>
                          <a:latin typeface="SimSun"/>
                          <a:cs typeface="SimSun"/>
                        </a:rPr>
                        <a:t>9</a:t>
                      </a:r>
                      <a:r>
                        <a:rPr sz="750" spc="-10" dirty="0">
                          <a:solidFill>
                            <a:srgbClr val="140700"/>
                          </a:solidFill>
                          <a:latin typeface="SimSun"/>
                          <a:cs typeface="SimSun"/>
                        </a:rPr>
                        <a:t>時～</a:t>
                      </a:r>
                      <a:r>
                        <a:rPr sz="750" dirty="0">
                          <a:solidFill>
                            <a:srgbClr val="140700"/>
                          </a:solidFill>
                          <a:latin typeface="SimSun"/>
                          <a:cs typeface="SimSun"/>
                        </a:rPr>
                        <a:t>午後</a:t>
                      </a:r>
                      <a:r>
                        <a:rPr sz="750" spc="100" dirty="0">
                          <a:solidFill>
                            <a:srgbClr val="140700"/>
                          </a:solidFill>
                          <a:latin typeface="SimSun"/>
                          <a:cs typeface="SimSun"/>
                        </a:rPr>
                        <a:t>5</a:t>
                      </a:r>
                      <a:r>
                        <a:rPr sz="750" dirty="0">
                          <a:solidFill>
                            <a:srgbClr val="140700"/>
                          </a:solidFill>
                          <a:latin typeface="SimSun"/>
                          <a:cs typeface="SimSun"/>
                        </a:rPr>
                        <a:t>時</a:t>
                      </a:r>
                      <a:r>
                        <a:rPr sz="750" spc="110" dirty="0">
                          <a:solidFill>
                            <a:srgbClr val="140700"/>
                          </a:solidFill>
                          <a:latin typeface="SimSun"/>
                          <a:cs typeface="SimSun"/>
                        </a:rPr>
                        <a:t>30</a:t>
                      </a:r>
                      <a:r>
                        <a:rPr sz="750" spc="-50" dirty="0">
                          <a:solidFill>
                            <a:srgbClr val="140700"/>
                          </a:solidFill>
                          <a:latin typeface="SimSun"/>
                          <a:cs typeface="SimSun"/>
                        </a:rPr>
                        <a:t>分</a:t>
                      </a:r>
                      <a:endParaRPr sz="750">
                        <a:latin typeface="SimSun"/>
                        <a:cs typeface="SimSun"/>
                      </a:endParaRPr>
                    </a:p>
                  </a:txBody>
                  <a:tcPr marL="0" marR="0" marT="5143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extLst>
                  <a:ext uri="{0D108BD9-81ED-4DB2-BD59-A6C34878D82A}">
                    <a16:rowId xmlns:a16="http://schemas.microsoft.com/office/drawing/2014/main" val="10005"/>
                  </a:ext>
                </a:extLst>
              </a:tr>
              <a:tr h="420370">
                <a:tc>
                  <a:txBody>
                    <a:bodyPr/>
                    <a:lstStyle/>
                    <a:p>
                      <a:pPr marL="621030" marR="592455" indent="-560705">
                        <a:lnSpc>
                          <a:spcPts val="1400"/>
                        </a:lnSpc>
                        <a:spcBef>
                          <a:spcPts val="45"/>
                        </a:spcBef>
                      </a:pPr>
                      <a:r>
                        <a:rPr sz="800" b="1" spc="-60" dirty="0">
                          <a:solidFill>
                            <a:srgbClr val="140700"/>
                          </a:solidFill>
                          <a:latin typeface="Microsoft JhengHei"/>
                          <a:cs typeface="Microsoft JhengHei"/>
                        </a:rPr>
                        <a:t>南河内地域</a:t>
                      </a:r>
                      <a:r>
                        <a:rPr sz="800" spc="380" dirty="0">
                          <a:solidFill>
                            <a:srgbClr val="140700"/>
                          </a:solidFill>
                          <a:latin typeface="MS PGothic"/>
                          <a:cs typeface="MS PGothic"/>
                        </a:rPr>
                        <a:t>（</a:t>
                      </a:r>
                      <a:r>
                        <a:rPr sz="800" spc="-45" dirty="0">
                          <a:solidFill>
                            <a:srgbClr val="140700"/>
                          </a:solidFill>
                          <a:latin typeface="MS PGothic"/>
                          <a:cs typeface="MS PGothic"/>
                        </a:rPr>
                        <a:t>富田林市・河内長野市・松原市・羽曳野市・藤井寺市・</a:t>
                      </a:r>
                      <a:r>
                        <a:rPr sz="800" spc="-40" dirty="0">
                          <a:solidFill>
                            <a:srgbClr val="140700"/>
                          </a:solidFill>
                          <a:latin typeface="MS PGothic"/>
                          <a:cs typeface="MS PGothic"/>
                        </a:rPr>
                        <a:t>大阪狭山市・太子町・河南町・千早赤阪村</a:t>
                      </a:r>
                      <a:r>
                        <a:rPr sz="800" spc="350" dirty="0">
                          <a:solidFill>
                            <a:srgbClr val="140700"/>
                          </a:solidFill>
                          <a:latin typeface="MS PGothic"/>
                          <a:cs typeface="MS PGothic"/>
                        </a:rPr>
                        <a:t>）</a:t>
                      </a:r>
                      <a:endParaRPr sz="800">
                        <a:latin typeface="MS PGothic"/>
                        <a:cs typeface="MS PGothic"/>
                      </a:endParaRPr>
                    </a:p>
                  </a:txBody>
                  <a:tcPr marL="0" marR="0" marT="571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4610">
                        <a:lnSpc>
                          <a:spcPct val="100000"/>
                        </a:lnSpc>
                        <a:spcBef>
                          <a:spcPts val="350"/>
                        </a:spcBef>
                      </a:pPr>
                      <a:r>
                        <a:rPr sz="800" b="1" spc="-20" dirty="0">
                          <a:solidFill>
                            <a:srgbClr val="140700"/>
                          </a:solidFill>
                          <a:latin typeface="Microsoft JhengHei"/>
                          <a:cs typeface="Microsoft JhengHei"/>
                        </a:rPr>
                        <a:t>松原商工会議所</a:t>
                      </a:r>
                      <a:endParaRPr sz="800">
                        <a:latin typeface="Microsoft JhengHei"/>
                        <a:cs typeface="Microsoft JhengHei"/>
                      </a:endParaRPr>
                    </a:p>
                  </a:txBody>
                  <a:tcPr marL="0" marR="0" marT="4445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R="15240" algn="ctr">
                        <a:lnSpc>
                          <a:spcPct val="100000"/>
                        </a:lnSpc>
                        <a:spcBef>
                          <a:spcPts val="355"/>
                        </a:spcBef>
                      </a:pPr>
                      <a:r>
                        <a:rPr sz="800" spc="60" dirty="0">
                          <a:solidFill>
                            <a:srgbClr val="140700"/>
                          </a:solidFill>
                          <a:latin typeface="Arial MT"/>
                          <a:cs typeface="Arial MT"/>
                        </a:rPr>
                        <a:t>072-</a:t>
                      </a:r>
                      <a:r>
                        <a:rPr sz="800" spc="95" dirty="0">
                          <a:solidFill>
                            <a:srgbClr val="140700"/>
                          </a:solidFill>
                          <a:latin typeface="Arial MT"/>
                          <a:cs typeface="Arial MT"/>
                        </a:rPr>
                        <a:t>331-</a:t>
                      </a:r>
                      <a:r>
                        <a:rPr sz="800" spc="55" dirty="0">
                          <a:solidFill>
                            <a:srgbClr val="140700"/>
                          </a:solidFill>
                          <a:latin typeface="Arial MT"/>
                          <a:cs typeface="Arial MT"/>
                        </a:rPr>
                        <a:t>0291</a:t>
                      </a:r>
                      <a:endParaRPr sz="800">
                        <a:latin typeface="Arial MT"/>
                        <a:cs typeface="Arial MT"/>
                      </a:endParaRPr>
                    </a:p>
                  </a:txBody>
                  <a:tcPr marL="0" marR="0" marT="4508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2705">
                        <a:lnSpc>
                          <a:spcPct val="100000"/>
                        </a:lnSpc>
                        <a:spcBef>
                          <a:spcPts val="400"/>
                        </a:spcBef>
                      </a:pPr>
                      <a:r>
                        <a:rPr sz="750" spc="-10" dirty="0">
                          <a:solidFill>
                            <a:srgbClr val="140700"/>
                          </a:solidFill>
                          <a:latin typeface="SimSun"/>
                          <a:cs typeface="SimSun"/>
                        </a:rPr>
                        <a:t>午前</a:t>
                      </a:r>
                      <a:r>
                        <a:rPr sz="750" spc="110" dirty="0">
                          <a:solidFill>
                            <a:srgbClr val="140700"/>
                          </a:solidFill>
                          <a:latin typeface="SimSun"/>
                          <a:cs typeface="SimSun"/>
                        </a:rPr>
                        <a:t>9</a:t>
                      </a:r>
                      <a:r>
                        <a:rPr sz="750" spc="-10" dirty="0">
                          <a:solidFill>
                            <a:srgbClr val="140700"/>
                          </a:solidFill>
                          <a:latin typeface="SimSun"/>
                          <a:cs typeface="SimSun"/>
                        </a:rPr>
                        <a:t>時～</a:t>
                      </a:r>
                      <a:r>
                        <a:rPr sz="750" dirty="0">
                          <a:solidFill>
                            <a:srgbClr val="140700"/>
                          </a:solidFill>
                          <a:latin typeface="SimSun"/>
                          <a:cs typeface="SimSun"/>
                        </a:rPr>
                        <a:t>午後</a:t>
                      </a:r>
                      <a:r>
                        <a:rPr sz="750" spc="100" dirty="0">
                          <a:solidFill>
                            <a:srgbClr val="140700"/>
                          </a:solidFill>
                          <a:latin typeface="SimSun"/>
                          <a:cs typeface="SimSun"/>
                        </a:rPr>
                        <a:t>5</a:t>
                      </a:r>
                      <a:r>
                        <a:rPr sz="750" spc="-50" dirty="0">
                          <a:solidFill>
                            <a:srgbClr val="140700"/>
                          </a:solidFill>
                          <a:latin typeface="SimSun"/>
                          <a:cs typeface="SimSun"/>
                        </a:rPr>
                        <a:t>時</a:t>
                      </a:r>
                      <a:endParaRPr sz="750">
                        <a:latin typeface="SimSun"/>
                        <a:cs typeface="SimSun"/>
                      </a:endParaRPr>
                    </a:p>
                  </a:txBody>
                  <a:tcPr marL="0" marR="0" marT="5080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extLst>
                  <a:ext uri="{0D108BD9-81ED-4DB2-BD59-A6C34878D82A}">
                    <a16:rowId xmlns:a16="http://schemas.microsoft.com/office/drawing/2014/main" val="10006"/>
                  </a:ext>
                </a:extLst>
              </a:tr>
              <a:tr h="210185">
                <a:tc>
                  <a:txBody>
                    <a:bodyPr/>
                    <a:lstStyle/>
                    <a:p>
                      <a:pPr marL="60960" marR="12065">
                        <a:lnSpc>
                          <a:spcPct val="100000"/>
                        </a:lnSpc>
                        <a:spcBef>
                          <a:spcPts val="355"/>
                        </a:spcBef>
                      </a:pPr>
                      <a:r>
                        <a:rPr sz="800" b="1" spc="-65" dirty="0">
                          <a:solidFill>
                            <a:srgbClr val="140700"/>
                          </a:solidFill>
                          <a:latin typeface="Microsoft JhengHei"/>
                          <a:cs typeface="Microsoft JhengHei"/>
                        </a:rPr>
                        <a:t>泉北地域</a:t>
                      </a:r>
                      <a:r>
                        <a:rPr sz="800" spc="380" dirty="0">
                          <a:solidFill>
                            <a:srgbClr val="140700"/>
                          </a:solidFill>
                          <a:latin typeface="MS PGothic"/>
                          <a:cs typeface="MS PGothic"/>
                        </a:rPr>
                        <a:t>（</a:t>
                      </a:r>
                      <a:r>
                        <a:rPr sz="800" spc="-35" dirty="0">
                          <a:solidFill>
                            <a:srgbClr val="140700"/>
                          </a:solidFill>
                          <a:latin typeface="MS PGothic"/>
                          <a:cs typeface="MS PGothic"/>
                        </a:rPr>
                        <a:t>堺市・泉大津市・和泉市・高石市・忠岡町</a:t>
                      </a:r>
                      <a:r>
                        <a:rPr sz="800" spc="350" dirty="0">
                          <a:solidFill>
                            <a:srgbClr val="140700"/>
                          </a:solidFill>
                          <a:latin typeface="MS PGothic"/>
                          <a:cs typeface="MS PGothic"/>
                        </a:rPr>
                        <a:t>）</a:t>
                      </a:r>
                      <a:endParaRPr sz="800">
                        <a:latin typeface="MS PGothic"/>
                        <a:cs typeface="MS PGothic"/>
                      </a:endParaRPr>
                    </a:p>
                  </a:txBody>
                  <a:tcPr marL="0" marR="0" marT="4508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4610">
                        <a:lnSpc>
                          <a:spcPct val="100000"/>
                        </a:lnSpc>
                        <a:spcBef>
                          <a:spcPts val="340"/>
                        </a:spcBef>
                      </a:pPr>
                      <a:r>
                        <a:rPr sz="800" b="1" spc="-25" dirty="0">
                          <a:solidFill>
                            <a:srgbClr val="140700"/>
                          </a:solidFill>
                          <a:latin typeface="Microsoft JhengHei"/>
                          <a:cs typeface="Microsoft JhengHei"/>
                        </a:rPr>
                        <a:t>堺商工会議所</a:t>
                      </a:r>
                      <a:endParaRPr sz="800">
                        <a:latin typeface="Microsoft JhengHei"/>
                        <a:cs typeface="Microsoft JhengHei"/>
                      </a:endParaRPr>
                    </a:p>
                  </a:txBody>
                  <a:tcPr marL="0" marR="0" marT="4318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R="6985" algn="ctr">
                        <a:lnSpc>
                          <a:spcPct val="100000"/>
                        </a:lnSpc>
                        <a:spcBef>
                          <a:spcPts val="340"/>
                        </a:spcBef>
                      </a:pPr>
                      <a:r>
                        <a:rPr sz="800" spc="70" dirty="0">
                          <a:solidFill>
                            <a:srgbClr val="140700"/>
                          </a:solidFill>
                          <a:latin typeface="Arial MT"/>
                          <a:cs typeface="Arial MT"/>
                        </a:rPr>
                        <a:t>072-</a:t>
                      </a:r>
                      <a:r>
                        <a:rPr sz="800" spc="95" dirty="0">
                          <a:solidFill>
                            <a:srgbClr val="140700"/>
                          </a:solidFill>
                          <a:latin typeface="Arial MT"/>
                          <a:cs typeface="Arial MT"/>
                        </a:rPr>
                        <a:t>258-</a:t>
                      </a:r>
                      <a:r>
                        <a:rPr sz="800" spc="65" dirty="0">
                          <a:solidFill>
                            <a:srgbClr val="140700"/>
                          </a:solidFill>
                          <a:latin typeface="Arial MT"/>
                          <a:cs typeface="Arial MT"/>
                        </a:rPr>
                        <a:t>5504</a:t>
                      </a:r>
                      <a:endParaRPr sz="800">
                        <a:latin typeface="Arial MT"/>
                        <a:cs typeface="Arial MT"/>
                      </a:endParaRPr>
                    </a:p>
                  </a:txBody>
                  <a:tcPr marL="0" marR="0" marT="4318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2705">
                        <a:lnSpc>
                          <a:spcPct val="100000"/>
                        </a:lnSpc>
                        <a:spcBef>
                          <a:spcPts val="385"/>
                        </a:spcBef>
                      </a:pPr>
                      <a:r>
                        <a:rPr sz="750" spc="-10" dirty="0">
                          <a:solidFill>
                            <a:srgbClr val="140700"/>
                          </a:solidFill>
                          <a:latin typeface="SimSun"/>
                          <a:cs typeface="SimSun"/>
                        </a:rPr>
                        <a:t>午前</a:t>
                      </a:r>
                      <a:r>
                        <a:rPr sz="750" spc="110" dirty="0">
                          <a:solidFill>
                            <a:srgbClr val="140700"/>
                          </a:solidFill>
                          <a:latin typeface="SimSun"/>
                          <a:cs typeface="SimSun"/>
                        </a:rPr>
                        <a:t>9</a:t>
                      </a:r>
                      <a:r>
                        <a:rPr sz="750" spc="-10" dirty="0">
                          <a:solidFill>
                            <a:srgbClr val="140700"/>
                          </a:solidFill>
                          <a:latin typeface="SimSun"/>
                          <a:cs typeface="SimSun"/>
                        </a:rPr>
                        <a:t>時～</a:t>
                      </a:r>
                      <a:r>
                        <a:rPr sz="750" dirty="0">
                          <a:solidFill>
                            <a:srgbClr val="140700"/>
                          </a:solidFill>
                          <a:latin typeface="SimSun"/>
                          <a:cs typeface="SimSun"/>
                        </a:rPr>
                        <a:t>午後</a:t>
                      </a:r>
                      <a:r>
                        <a:rPr sz="750" spc="100" dirty="0">
                          <a:solidFill>
                            <a:srgbClr val="140700"/>
                          </a:solidFill>
                          <a:latin typeface="SimSun"/>
                          <a:cs typeface="SimSun"/>
                        </a:rPr>
                        <a:t>5</a:t>
                      </a:r>
                      <a:r>
                        <a:rPr sz="750" spc="-25" dirty="0">
                          <a:solidFill>
                            <a:srgbClr val="140700"/>
                          </a:solidFill>
                          <a:latin typeface="SimSun"/>
                          <a:cs typeface="SimSun"/>
                        </a:rPr>
                        <a:t>時</a:t>
                      </a:r>
                      <a:r>
                        <a:rPr sz="750" spc="65" dirty="0">
                          <a:solidFill>
                            <a:srgbClr val="140700"/>
                          </a:solidFill>
                          <a:latin typeface="SimSun"/>
                          <a:cs typeface="SimSun"/>
                        </a:rPr>
                        <a:t>15</a:t>
                      </a:r>
                      <a:r>
                        <a:rPr sz="750" spc="-50" dirty="0">
                          <a:solidFill>
                            <a:srgbClr val="140700"/>
                          </a:solidFill>
                          <a:latin typeface="SimSun"/>
                          <a:cs typeface="SimSun"/>
                        </a:rPr>
                        <a:t>分</a:t>
                      </a:r>
                      <a:endParaRPr sz="750">
                        <a:latin typeface="SimSun"/>
                        <a:cs typeface="SimSun"/>
                      </a:endParaRPr>
                    </a:p>
                  </a:txBody>
                  <a:tcPr marL="0" marR="0" marT="4889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extLst>
                  <a:ext uri="{0D108BD9-81ED-4DB2-BD59-A6C34878D82A}">
                    <a16:rowId xmlns:a16="http://schemas.microsoft.com/office/drawing/2014/main" val="10007"/>
                  </a:ext>
                </a:extLst>
              </a:tr>
              <a:tr h="210820">
                <a:tc>
                  <a:txBody>
                    <a:bodyPr/>
                    <a:lstStyle/>
                    <a:p>
                      <a:pPr marL="60960">
                        <a:lnSpc>
                          <a:spcPct val="100000"/>
                        </a:lnSpc>
                        <a:spcBef>
                          <a:spcPts val="300"/>
                        </a:spcBef>
                      </a:pPr>
                      <a:r>
                        <a:rPr sz="800" b="1" spc="-75" dirty="0">
                          <a:solidFill>
                            <a:srgbClr val="140700"/>
                          </a:solidFill>
                          <a:latin typeface="Microsoft JhengHei"/>
                          <a:cs typeface="Microsoft JhengHei"/>
                        </a:rPr>
                        <a:t>泉南地域</a:t>
                      </a:r>
                      <a:r>
                        <a:rPr sz="800" spc="380" dirty="0">
                          <a:solidFill>
                            <a:srgbClr val="140700"/>
                          </a:solidFill>
                          <a:latin typeface="MS PGothic"/>
                          <a:cs typeface="MS PGothic"/>
                        </a:rPr>
                        <a:t>（</a:t>
                      </a:r>
                      <a:r>
                        <a:rPr sz="800" spc="-50" dirty="0">
                          <a:solidFill>
                            <a:srgbClr val="140700"/>
                          </a:solidFill>
                          <a:latin typeface="MS PGothic"/>
                          <a:cs typeface="MS PGothic"/>
                        </a:rPr>
                        <a:t>岸和田市・貝塚市・泉佐野市・泉南市・阪南市・熊取町・田尻町・岬町</a:t>
                      </a:r>
                      <a:r>
                        <a:rPr sz="800" spc="350" dirty="0">
                          <a:solidFill>
                            <a:srgbClr val="140700"/>
                          </a:solidFill>
                          <a:latin typeface="MS PGothic"/>
                          <a:cs typeface="MS PGothic"/>
                        </a:rPr>
                        <a:t>）</a:t>
                      </a:r>
                      <a:endParaRPr sz="800">
                        <a:latin typeface="MS PGothic"/>
                        <a:cs typeface="MS PGothic"/>
                      </a:endParaRPr>
                    </a:p>
                  </a:txBody>
                  <a:tcPr marL="0" marR="0" marT="3810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4610">
                        <a:lnSpc>
                          <a:spcPct val="100000"/>
                        </a:lnSpc>
                        <a:spcBef>
                          <a:spcPts val="334"/>
                        </a:spcBef>
                      </a:pPr>
                      <a:r>
                        <a:rPr sz="800" b="1" spc="-20" dirty="0">
                          <a:solidFill>
                            <a:srgbClr val="140700"/>
                          </a:solidFill>
                          <a:latin typeface="Microsoft JhengHei"/>
                          <a:cs typeface="Microsoft JhengHei"/>
                        </a:rPr>
                        <a:t>岸和田商工会議所</a:t>
                      </a:r>
                      <a:endParaRPr sz="800" dirty="0">
                        <a:latin typeface="Microsoft JhengHei"/>
                        <a:cs typeface="Microsoft JhengHei"/>
                      </a:endParaRPr>
                    </a:p>
                  </a:txBody>
                  <a:tcPr marL="0" marR="0" marT="42544"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algn="ctr">
                        <a:lnSpc>
                          <a:spcPct val="100000"/>
                        </a:lnSpc>
                        <a:spcBef>
                          <a:spcPts val="335"/>
                        </a:spcBef>
                      </a:pPr>
                      <a:r>
                        <a:rPr sz="800" spc="90" dirty="0">
                          <a:solidFill>
                            <a:srgbClr val="140700"/>
                          </a:solidFill>
                          <a:latin typeface="Arial MT"/>
                          <a:cs typeface="Arial MT"/>
                        </a:rPr>
                        <a:t>072-</a:t>
                      </a:r>
                      <a:r>
                        <a:rPr sz="800" spc="95" dirty="0">
                          <a:solidFill>
                            <a:srgbClr val="140700"/>
                          </a:solidFill>
                          <a:latin typeface="Arial MT"/>
                          <a:cs typeface="Arial MT"/>
                        </a:rPr>
                        <a:t>439-</a:t>
                      </a:r>
                      <a:r>
                        <a:rPr sz="800" spc="60" dirty="0">
                          <a:solidFill>
                            <a:srgbClr val="140700"/>
                          </a:solidFill>
                          <a:latin typeface="Arial MT"/>
                          <a:cs typeface="Arial MT"/>
                        </a:rPr>
                        <a:t>5023</a:t>
                      </a:r>
                      <a:endParaRPr sz="800">
                        <a:latin typeface="Arial MT"/>
                        <a:cs typeface="Arial MT"/>
                      </a:endParaRPr>
                    </a:p>
                  </a:txBody>
                  <a:tcPr marL="0" marR="0" marT="42545"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tc>
                  <a:txBody>
                    <a:bodyPr/>
                    <a:lstStyle/>
                    <a:p>
                      <a:pPr marL="52705">
                        <a:lnSpc>
                          <a:spcPct val="100000"/>
                        </a:lnSpc>
                        <a:spcBef>
                          <a:spcPts val="380"/>
                        </a:spcBef>
                      </a:pPr>
                      <a:r>
                        <a:rPr sz="750" spc="-10" dirty="0">
                          <a:solidFill>
                            <a:srgbClr val="140700"/>
                          </a:solidFill>
                          <a:latin typeface="SimSun"/>
                          <a:cs typeface="SimSun"/>
                        </a:rPr>
                        <a:t>午前</a:t>
                      </a:r>
                      <a:r>
                        <a:rPr sz="750" spc="110" dirty="0">
                          <a:solidFill>
                            <a:srgbClr val="140700"/>
                          </a:solidFill>
                          <a:latin typeface="SimSun"/>
                          <a:cs typeface="SimSun"/>
                        </a:rPr>
                        <a:t>9</a:t>
                      </a:r>
                      <a:r>
                        <a:rPr sz="750" spc="-10" dirty="0">
                          <a:solidFill>
                            <a:srgbClr val="140700"/>
                          </a:solidFill>
                          <a:latin typeface="SimSun"/>
                          <a:cs typeface="SimSun"/>
                        </a:rPr>
                        <a:t>時～</a:t>
                      </a:r>
                      <a:r>
                        <a:rPr sz="750" dirty="0">
                          <a:solidFill>
                            <a:srgbClr val="140700"/>
                          </a:solidFill>
                          <a:latin typeface="SimSun"/>
                          <a:cs typeface="SimSun"/>
                        </a:rPr>
                        <a:t>午後</a:t>
                      </a:r>
                      <a:r>
                        <a:rPr sz="750" spc="100" dirty="0">
                          <a:solidFill>
                            <a:srgbClr val="140700"/>
                          </a:solidFill>
                          <a:latin typeface="SimSun"/>
                          <a:cs typeface="SimSun"/>
                        </a:rPr>
                        <a:t>5</a:t>
                      </a:r>
                      <a:r>
                        <a:rPr sz="750" spc="-50" dirty="0">
                          <a:solidFill>
                            <a:srgbClr val="140700"/>
                          </a:solidFill>
                          <a:latin typeface="SimSun"/>
                          <a:cs typeface="SimSun"/>
                        </a:rPr>
                        <a:t>時</a:t>
                      </a:r>
                      <a:endParaRPr sz="750" dirty="0">
                        <a:latin typeface="SimSun"/>
                        <a:cs typeface="SimSun"/>
                      </a:endParaRPr>
                    </a:p>
                  </a:txBody>
                  <a:tcPr marL="0" marR="0" marT="48260" marB="0">
                    <a:lnL w="6350">
                      <a:solidFill>
                        <a:srgbClr val="140700"/>
                      </a:solidFill>
                      <a:prstDash val="solid"/>
                    </a:lnL>
                    <a:lnR w="6350">
                      <a:solidFill>
                        <a:srgbClr val="140700"/>
                      </a:solidFill>
                      <a:prstDash val="solid"/>
                    </a:lnR>
                    <a:lnT w="6350">
                      <a:solidFill>
                        <a:srgbClr val="140700"/>
                      </a:solidFill>
                      <a:prstDash val="solid"/>
                    </a:lnT>
                    <a:lnB w="6350">
                      <a:solidFill>
                        <a:srgbClr val="140700"/>
                      </a:solidFill>
                      <a:prstDash val="solid"/>
                    </a:lnB>
                  </a:tcPr>
                </a:tc>
                <a:extLst>
                  <a:ext uri="{0D108BD9-81ED-4DB2-BD59-A6C34878D82A}">
                    <a16:rowId xmlns:a16="http://schemas.microsoft.com/office/drawing/2014/main" val="10008"/>
                  </a:ext>
                </a:extLst>
              </a:tr>
            </a:tbl>
          </a:graphicData>
        </a:graphic>
      </p:graphicFrame>
      <p:sp>
        <p:nvSpPr>
          <p:cNvPr id="38" name="object 38"/>
          <p:cNvSpPr txBox="1"/>
          <p:nvPr/>
        </p:nvSpPr>
        <p:spPr>
          <a:xfrm>
            <a:off x="5793130" y="6196558"/>
            <a:ext cx="530225" cy="152400"/>
          </a:xfrm>
          <a:prstGeom prst="rect">
            <a:avLst/>
          </a:prstGeom>
          <a:solidFill>
            <a:srgbClr val="2B469C"/>
          </a:solidFill>
        </p:spPr>
        <p:txBody>
          <a:bodyPr vert="horz" wrap="square" lIns="0" tIns="12065" rIns="0" bIns="0" rtlCol="0">
            <a:spAutoFit/>
          </a:bodyPr>
          <a:lstStyle/>
          <a:p>
            <a:pPr marL="60325">
              <a:lnSpc>
                <a:spcPct val="100000"/>
              </a:lnSpc>
              <a:spcBef>
                <a:spcPts val="95"/>
              </a:spcBef>
            </a:pPr>
            <a:r>
              <a:rPr sz="800" b="1" spc="-15" dirty="0">
                <a:solidFill>
                  <a:srgbClr val="FFFFFF"/>
                </a:solidFill>
                <a:latin typeface="Microsoft YaHei"/>
                <a:cs typeface="Microsoft YaHei"/>
              </a:rPr>
              <a:t>販売場所</a:t>
            </a:r>
            <a:endParaRPr sz="800">
              <a:latin typeface="Microsoft YaHei"/>
              <a:cs typeface="Microsoft YaHei"/>
            </a:endParaRPr>
          </a:p>
        </p:txBody>
      </p:sp>
      <p:grpSp>
        <p:nvGrpSpPr>
          <p:cNvPr id="39" name="object 39"/>
          <p:cNvGrpSpPr/>
          <p:nvPr/>
        </p:nvGrpSpPr>
        <p:grpSpPr>
          <a:xfrm>
            <a:off x="4943475" y="359289"/>
            <a:ext cx="108585" cy="7211695"/>
            <a:chOff x="4943475" y="359289"/>
            <a:chExt cx="108585" cy="7211695"/>
          </a:xfrm>
        </p:grpSpPr>
        <p:sp>
          <p:nvSpPr>
            <p:cNvPr id="40" name="object 40"/>
            <p:cNvSpPr/>
            <p:nvPr/>
          </p:nvSpPr>
          <p:spPr>
            <a:xfrm>
              <a:off x="4997475" y="361194"/>
              <a:ext cx="0" cy="7207884"/>
            </a:xfrm>
            <a:custGeom>
              <a:avLst/>
              <a:gdLst/>
              <a:ahLst/>
              <a:cxnLst/>
              <a:rect l="l" t="t" r="r" b="b"/>
              <a:pathLst>
                <a:path h="7207884">
                  <a:moveTo>
                    <a:pt x="0" y="7207592"/>
                  </a:moveTo>
                  <a:lnTo>
                    <a:pt x="0" y="0"/>
                  </a:lnTo>
                </a:path>
              </a:pathLst>
            </a:custGeom>
            <a:ln w="3810">
              <a:solidFill>
                <a:srgbClr val="00459B"/>
              </a:solidFill>
            </a:ln>
          </p:spPr>
          <p:txBody>
            <a:bodyPr wrap="square" lIns="0" tIns="0" rIns="0" bIns="0" rtlCol="0"/>
            <a:lstStyle/>
            <a:p>
              <a:endParaRPr/>
            </a:p>
          </p:txBody>
        </p:sp>
        <p:pic>
          <p:nvPicPr>
            <p:cNvPr id="41" name="object 41"/>
            <p:cNvPicPr/>
            <p:nvPr/>
          </p:nvPicPr>
          <p:blipFill>
            <a:blip r:embed="rId5" cstate="print"/>
            <a:stretch>
              <a:fillRect/>
            </a:stretch>
          </p:blipFill>
          <p:spPr>
            <a:xfrm>
              <a:off x="4943475" y="494431"/>
              <a:ext cx="108000" cy="108000"/>
            </a:xfrm>
            <a:prstGeom prst="rect">
              <a:avLst/>
            </a:prstGeom>
          </p:spPr>
        </p:pic>
        <p:pic>
          <p:nvPicPr>
            <p:cNvPr id="42" name="object 42"/>
            <p:cNvPicPr/>
            <p:nvPr/>
          </p:nvPicPr>
          <p:blipFill>
            <a:blip r:embed="rId6" cstate="print"/>
            <a:stretch>
              <a:fillRect/>
            </a:stretch>
          </p:blipFill>
          <p:spPr>
            <a:xfrm>
              <a:off x="4943475" y="1115315"/>
              <a:ext cx="108000" cy="108000"/>
            </a:xfrm>
            <a:prstGeom prst="rect">
              <a:avLst/>
            </a:prstGeom>
          </p:spPr>
        </p:pic>
        <p:pic>
          <p:nvPicPr>
            <p:cNvPr id="43" name="object 43"/>
            <p:cNvPicPr/>
            <p:nvPr/>
          </p:nvPicPr>
          <p:blipFill>
            <a:blip r:embed="rId6" cstate="print"/>
            <a:stretch>
              <a:fillRect/>
            </a:stretch>
          </p:blipFill>
          <p:spPr>
            <a:xfrm>
              <a:off x="4943475" y="4964083"/>
              <a:ext cx="108000" cy="108000"/>
            </a:xfrm>
            <a:prstGeom prst="rect">
              <a:avLst/>
            </a:prstGeom>
          </p:spPr>
        </p:pic>
        <p:pic>
          <p:nvPicPr>
            <p:cNvPr id="44" name="object 44"/>
            <p:cNvPicPr/>
            <p:nvPr/>
          </p:nvPicPr>
          <p:blipFill>
            <a:blip r:embed="rId6" cstate="print"/>
            <a:stretch>
              <a:fillRect/>
            </a:stretch>
          </p:blipFill>
          <p:spPr>
            <a:xfrm>
              <a:off x="4943475" y="2371133"/>
              <a:ext cx="108000" cy="108000"/>
            </a:xfrm>
            <a:prstGeom prst="rect">
              <a:avLst/>
            </a:prstGeom>
          </p:spPr>
        </p:pic>
        <p:pic>
          <p:nvPicPr>
            <p:cNvPr id="45" name="object 45"/>
            <p:cNvPicPr/>
            <p:nvPr/>
          </p:nvPicPr>
          <p:blipFill>
            <a:blip r:embed="rId5" cstate="print"/>
            <a:stretch>
              <a:fillRect/>
            </a:stretch>
          </p:blipFill>
          <p:spPr>
            <a:xfrm>
              <a:off x="4943475" y="5937481"/>
              <a:ext cx="108000" cy="108000"/>
            </a:xfrm>
            <a:prstGeom prst="rect">
              <a:avLst/>
            </a:prstGeom>
          </p:spPr>
        </p:pic>
      </p:grpSp>
      <p:sp>
        <p:nvSpPr>
          <p:cNvPr id="46" name="object 46"/>
          <p:cNvSpPr txBox="1"/>
          <p:nvPr/>
        </p:nvSpPr>
        <p:spPr>
          <a:xfrm>
            <a:off x="5178493" y="4917957"/>
            <a:ext cx="1689735" cy="432434"/>
          </a:xfrm>
          <a:prstGeom prst="rect">
            <a:avLst/>
          </a:prstGeom>
        </p:spPr>
        <p:txBody>
          <a:bodyPr vert="horz" wrap="square" lIns="0" tIns="33020" rIns="0" bIns="0" rtlCol="0">
            <a:spAutoFit/>
          </a:bodyPr>
          <a:lstStyle/>
          <a:p>
            <a:pPr marL="633095">
              <a:lnSpc>
                <a:spcPct val="100000"/>
              </a:lnSpc>
              <a:spcBef>
                <a:spcPts val="260"/>
              </a:spcBef>
            </a:pPr>
            <a:r>
              <a:rPr sz="1200" b="1" dirty="0">
                <a:solidFill>
                  <a:srgbClr val="2B469C"/>
                </a:solidFill>
                <a:latin typeface="Microsoft JhengHei"/>
                <a:cs typeface="Microsoft JhengHei"/>
              </a:rPr>
              <a:t>50</a:t>
            </a:r>
            <a:r>
              <a:rPr sz="1200" b="1" spc="-25" dirty="0">
                <a:solidFill>
                  <a:srgbClr val="2B469C"/>
                </a:solidFill>
                <a:latin typeface="Microsoft JhengHei"/>
                <a:cs typeface="Microsoft JhengHei"/>
              </a:rPr>
              <a:t>品を</a:t>
            </a:r>
            <a:endParaRPr sz="1200" dirty="0">
              <a:latin typeface="Microsoft JhengHei"/>
              <a:cs typeface="Microsoft JhengHei"/>
            </a:endParaRPr>
          </a:p>
          <a:p>
            <a:pPr marL="12700">
              <a:lnSpc>
                <a:spcPct val="100000"/>
              </a:lnSpc>
              <a:spcBef>
                <a:spcPts val="160"/>
              </a:spcBef>
            </a:pPr>
            <a:r>
              <a:rPr sz="1200" b="1" spc="-50" dirty="0">
                <a:solidFill>
                  <a:srgbClr val="2B469C"/>
                </a:solidFill>
                <a:latin typeface="Microsoft JhengHei"/>
                <a:cs typeface="Microsoft JhengHei"/>
              </a:rPr>
              <a:t>「大阪代表商品」に選考</a:t>
            </a:r>
            <a:endParaRPr sz="1200" dirty="0">
              <a:latin typeface="Microsoft JhengHei"/>
              <a:cs typeface="Microsoft JhengHei"/>
            </a:endParaRPr>
          </a:p>
        </p:txBody>
      </p:sp>
      <p:sp>
        <p:nvSpPr>
          <p:cNvPr id="47" name="object 47"/>
          <p:cNvSpPr txBox="1"/>
          <p:nvPr/>
        </p:nvSpPr>
        <p:spPr>
          <a:xfrm>
            <a:off x="520799" y="7572177"/>
            <a:ext cx="3737610" cy="303530"/>
          </a:xfrm>
          <a:prstGeom prst="rect">
            <a:avLst/>
          </a:prstGeom>
        </p:spPr>
        <p:txBody>
          <a:bodyPr vert="horz" wrap="square" lIns="0" tIns="41910" rIns="0" bIns="0" rtlCol="0">
            <a:spAutoFit/>
          </a:bodyPr>
          <a:lstStyle/>
          <a:p>
            <a:pPr marL="12700">
              <a:lnSpc>
                <a:spcPct val="100000"/>
              </a:lnSpc>
              <a:spcBef>
                <a:spcPts val="330"/>
              </a:spcBef>
            </a:pPr>
            <a:r>
              <a:rPr sz="900" b="1" spc="-85" dirty="0">
                <a:solidFill>
                  <a:srgbClr val="140700"/>
                </a:solidFill>
                <a:latin typeface="Yu Gothic"/>
                <a:cs typeface="Yu Gothic"/>
              </a:rPr>
              <a:t>各地域ブロックの商工会議所またはプロジェクト事務局へお問合せください</a:t>
            </a:r>
            <a:endParaRPr sz="900">
              <a:latin typeface="Yu Gothic"/>
              <a:cs typeface="Yu Gothic"/>
            </a:endParaRPr>
          </a:p>
          <a:p>
            <a:pPr marL="12700">
              <a:lnSpc>
                <a:spcPct val="100000"/>
              </a:lnSpc>
              <a:spcBef>
                <a:spcPts val="160"/>
              </a:spcBef>
            </a:pPr>
            <a:r>
              <a:rPr sz="600" spc="-60" dirty="0">
                <a:solidFill>
                  <a:srgbClr val="140700"/>
                </a:solidFill>
                <a:latin typeface="SimSun"/>
                <a:cs typeface="SimSun"/>
              </a:rPr>
              <a:t>※土日祝、特別休館日を除く</a:t>
            </a:r>
            <a:endParaRPr sz="600">
              <a:latin typeface="SimSun"/>
              <a:cs typeface="SimSun"/>
            </a:endParaRPr>
          </a:p>
        </p:txBody>
      </p:sp>
      <p:sp>
        <p:nvSpPr>
          <p:cNvPr id="48" name="object 48"/>
          <p:cNvSpPr txBox="1"/>
          <p:nvPr/>
        </p:nvSpPr>
        <p:spPr>
          <a:xfrm>
            <a:off x="5087255" y="7591711"/>
            <a:ext cx="1783714" cy="254635"/>
          </a:xfrm>
          <a:prstGeom prst="rect">
            <a:avLst/>
          </a:prstGeom>
        </p:spPr>
        <p:txBody>
          <a:bodyPr vert="horz" wrap="square" lIns="0" tIns="12700" rIns="0" bIns="0" rtlCol="0">
            <a:spAutoFit/>
          </a:bodyPr>
          <a:lstStyle/>
          <a:p>
            <a:pPr marL="12700" marR="5080">
              <a:lnSpc>
                <a:spcPct val="115399"/>
              </a:lnSpc>
              <a:spcBef>
                <a:spcPts val="100"/>
              </a:spcBef>
            </a:pPr>
            <a:r>
              <a:rPr sz="650" spc="50" dirty="0">
                <a:solidFill>
                  <a:srgbClr val="140700"/>
                </a:solidFill>
                <a:latin typeface="SimSun"/>
                <a:cs typeface="SimSun"/>
              </a:rPr>
              <a:t>※500</a:t>
            </a:r>
            <a:r>
              <a:rPr sz="650" spc="-50" dirty="0">
                <a:solidFill>
                  <a:srgbClr val="140700"/>
                </a:solidFill>
                <a:latin typeface="SimSun"/>
                <a:cs typeface="SimSun"/>
              </a:rPr>
              <a:t>品に選考された地域代表商品については、地域の即売会や物産展などへの出品を検討中</a:t>
            </a:r>
            <a:endParaRPr sz="650">
              <a:latin typeface="SimSun"/>
              <a:cs typeface="SimSun"/>
            </a:endParaRPr>
          </a:p>
        </p:txBody>
      </p:sp>
      <p:sp>
        <p:nvSpPr>
          <p:cNvPr id="49" name="object 49"/>
          <p:cNvSpPr txBox="1"/>
          <p:nvPr/>
        </p:nvSpPr>
        <p:spPr>
          <a:xfrm>
            <a:off x="5175551" y="1331259"/>
            <a:ext cx="1694180" cy="415290"/>
          </a:xfrm>
          <a:prstGeom prst="rect">
            <a:avLst/>
          </a:prstGeom>
        </p:spPr>
        <p:txBody>
          <a:bodyPr vert="horz" wrap="square" lIns="0" tIns="12700" rIns="0" bIns="0" rtlCol="0">
            <a:spAutoFit/>
          </a:bodyPr>
          <a:lstStyle/>
          <a:p>
            <a:pPr marL="561340">
              <a:lnSpc>
                <a:spcPts val="1655"/>
              </a:lnSpc>
              <a:spcBef>
                <a:spcPts val="100"/>
              </a:spcBef>
            </a:pPr>
            <a:r>
              <a:rPr sz="1400" b="1" dirty="0">
                <a:solidFill>
                  <a:srgbClr val="140700"/>
                </a:solidFill>
                <a:latin typeface="Microsoft JhengHei"/>
                <a:cs typeface="Microsoft JhengHei"/>
              </a:rPr>
              <a:t>500</a:t>
            </a:r>
            <a:r>
              <a:rPr sz="1800" b="1" spc="-37" baseline="4629" dirty="0">
                <a:solidFill>
                  <a:srgbClr val="140700"/>
                </a:solidFill>
                <a:latin typeface="Microsoft JhengHei"/>
                <a:cs typeface="Microsoft JhengHei"/>
              </a:rPr>
              <a:t>品を</a:t>
            </a:r>
            <a:endParaRPr sz="1800" baseline="4629" dirty="0">
              <a:latin typeface="Microsoft JhengHei"/>
              <a:cs typeface="Microsoft JhengHei"/>
            </a:endParaRPr>
          </a:p>
          <a:p>
            <a:pPr marL="12700">
              <a:lnSpc>
                <a:spcPts val="1415"/>
              </a:lnSpc>
            </a:pPr>
            <a:r>
              <a:rPr sz="1200" b="1" spc="-45" dirty="0">
                <a:solidFill>
                  <a:srgbClr val="140700"/>
                </a:solidFill>
                <a:latin typeface="Microsoft JhengHei"/>
                <a:cs typeface="Microsoft JhengHei"/>
              </a:rPr>
              <a:t>「地域代表商品」に選考</a:t>
            </a:r>
            <a:endParaRPr sz="1200" dirty="0">
              <a:latin typeface="Microsoft JhengHei"/>
              <a:cs typeface="Microsoft JhengHei"/>
            </a:endParaRPr>
          </a:p>
        </p:txBody>
      </p:sp>
      <p:sp>
        <p:nvSpPr>
          <p:cNvPr id="50" name="object 50"/>
          <p:cNvSpPr txBox="1">
            <a:spLocks noGrp="1"/>
          </p:cNvSpPr>
          <p:nvPr>
            <p:ph type="title"/>
          </p:nvPr>
        </p:nvSpPr>
        <p:spPr>
          <a:xfrm>
            <a:off x="670372" y="251554"/>
            <a:ext cx="1155700" cy="782320"/>
          </a:xfrm>
          <a:prstGeom prst="rect">
            <a:avLst/>
          </a:prstGeom>
        </p:spPr>
        <p:txBody>
          <a:bodyPr vert="horz" wrap="square" lIns="0" tIns="12700" rIns="0" bIns="0" rtlCol="0">
            <a:spAutoFit/>
          </a:bodyPr>
          <a:lstStyle/>
          <a:p>
            <a:pPr marL="12700" marR="5080">
              <a:lnSpc>
                <a:spcPct val="108000"/>
              </a:lnSpc>
              <a:spcBef>
                <a:spcPts val="100"/>
              </a:spcBef>
            </a:pPr>
            <a:r>
              <a:rPr spc="-45" dirty="0"/>
              <a:t>O</a:t>
            </a:r>
            <a:r>
              <a:rPr spc="-480" dirty="0"/>
              <a:t> </a:t>
            </a:r>
            <a:r>
              <a:rPr spc="-120" dirty="0"/>
              <a:t>SAKA </a:t>
            </a:r>
            <a:r>
              <a:rPr spc="-10" dirty="0"/>
              <a:t>PRIDE </a:t>
            </a:r>
          </a:p>
        </p:txBody>
      </p:sp>
      <p:sp>
        <p:nvSpPr>
          <p:cNvPr id="51" name="object 51"/>
          <p:cNvSpPr txBox="1"/>
          <p:nvPr/>
        </p:nvSpPr>
        <p:spPr>
          <a:xfrm>
            <a:off x="668089" y="1802981"/>
            <a:ext cx="1327785" cy="375285"/>
          </a:xfrm>
          <a:prstGeom prst="rect">
            <a:avLst/>
          </a:prstGeom>
        </p:spPr>
        <p:txBody>
          <a:bodyPr vert="horz" wrap="square" lIns="0" tIns="12065" rIns="0" bIns="0" rtlCol="0">
            <a:spAutoFit/>
          </a:bodyPr>
          <a:lstStyle/>
          <a:p>
            <a:pPr marL="12700" marR="5080">
              <a:lnSpc>
                <a:spcPct val="152800"/>
              </a:lnSpc>
              <a:spcBef>
                <a:spcPts val="95"/>
              </a:spcBef>
            </a:pPr>
            <a:r>
              <a:rPr sz="750" b="1" spc="110" dirty="0">
                <a:solidFill>
                  <a:srgbClr val="140700"/>
                </a:solidFill>
                <a:latin typeface="Malgun Gothic"/>
                <a:cs typeface="Malgun Gothic"/>
              </a:rPr>
              <a:t>これからの大 阪みやげを</a:t>
            </a:r>
            <a:r>
              <a:rPr sz="750" b="1" spc="-50" dirty="0">
                <a:solidFill>
                  <a:srgbClr val="140700"/>
                </a:solidFill>
                <a:latin typeface="Malgun Gothic"/>
                <a:cs typeface="Malgun Gothic"/>
              </a:rPr>
              <a:t> </a:t>
            </a:r>
            <a:r>
              <a:rPr sz="750" b="1" spc="100" dirty="0">
                <a:solidFill>
                  <a:srgbClr val="140700"/>
                </a:solidFill>
                <a:latin typeface="Malgun Gothic"/>
                <a:cs typeface="Malgun Gothic"/>
              </a:rPr>
              <a:t>ともに創るプロジェクト</a:t>
            </a:r>
            <a:endParaRPr sz="750">
              <a:latin typeface="Malgun Gothic"/>
              <a:cs typeface="Malgun Gothic"/>
            </a:endParaRPr>
          </a:p>
        </p:txBody>
      </p:sp>
      <p:sp>
        <p:nvSpPr>
          <p:cNvPr id="52" name="object 52"/>
          <p:cNvSpPr txBox="1"/>
          <p:nvPr/>
        </p:nvSpPr>
        <p:spPr>
          <a:xfrm>
            <a:off x="670372" y="971802"/>
            <a:ext cx="1873885" cy="731520"/>
          </a:xfrm>
          <a:prstGeom prst="rect">
            <a:avLst/>
          </a:prstGeom>
        </p:spPr>
        <p:txBody>
          <a:bodyPr vert="horz" wrap="square" lIns="0" tIns="77470" rIns="0" bIns="0" rtlCol="0">
            <a:spAutoFit/>
          </a:bodyPr>
          <a:lstStyle/>
          <a:p>
            <a:pPr marL="12700">
              <a:lnSpc>
                <a:spcPct val="100000"/>
              </a:lnSpc>
              <a:spcBef>
                <a:spcPts val="610"/>
              </a:spcBef>
            </a:pPr>
            <a:r>
              <a:rPr sz="2300" spc="-10" dirty="0">
                <a:solidFill>
                  <a:srgbClr val="140700"/>
                </a:solidFill>
                <a:latin typeface="Arial Black"/>
                <a:cs typeface="Arial Black"/>
              </a:rPr>
              <a:t>PRODUCTS </a:t>
            </a:r>
            <a:endParaRPr sz="2300" dirty="0">
              <a:latin typeface="Arial Black"/>
              <a:cs typeface="Arial Black"/>
            </a:endParaRPr>
          </a:p>
          <a:p>
            <a:pPr marL="33655">
              <a:lnSpc>
                <a:spcPct val="100000"/>
              </a:lnSpc>
              <a:spcBef>
                <a:spcPts val="365"/>
              </a:spcBef>
            </a:pPr>
            <a:r>
              <a:rPr sz="1600" spc="-229" dirty="0">
                <a:solidFill>
                  <a:srgbClr val="140700"/>
                </a:solidFill>
                <a:latin typeface="Arial Black"/>
                <a:cs typeface="Arial Black"/>
              </a:rPr>
              <a:t>2</a:t>
            </a:r>
            <a:r>
              <a:rPr sz="1600" spc="25" dirty="0">
                <a:solidFill>
                  <a:srgbClr val="140700"/>
                </a:solidFill>
                <a:latin typeface="Arial Black"/>
                <a:cs typeface="Arial Black"/>
              </a:rPr>
              <a:t> </a:t>
            </a:r>
            <a:r>
              <a:rPr sz="1600" dirty="0">
                <a:solidFill>
                  <a:srgbClr val="140700"/>
                </a:solidFill>
                <a:latin typeface="Arial Black"/>
                <a:cs typeface="Arial Black"/>
              </a:rPr>
              <a:t>O</a:t>
            </a:r>
            <a:r>
              <a:rPr sz="1600" spc="10" dirty="0">
                <a:solidFill>
                  <a:srgbClr val="140700"/>
                </a:solidFill>
                <a:latin typeface="Arial Black"/>
                <a:cs typeface="Arial Black"/>
              </a:rPr>
              <a:t> </a:t>
            </a:r>
            <a:r>
              <a:rPr sz="1600" spc="-229" dirty="0">
                <a:solidFill>
                  <a:srgbClr val="140700"/>
                </a:solidFill>
                <a:latin typeface="Arial Black"/>
                <a:cs typeface="Arial Black"/>
              </a:rPr>
              <a:t>2</a:t>
            </a:r>
            <a:r>
              <a:rPr sz="1600" spc="25" dirty="0">
                <a:solidFill>
                  <a:srgbClr val="140700"/>
                </a:solidFill>
                <a:latin typeface="Arial Black"/>
                <a:cs typeface="Arial Black"/>
              </a:rPr>
              <a:t> </a:t>
            </a:r>
            <a:r>
              <a:rPr sz="1600" spc="-305" dirty="0">
                <a:solidFill>
                  <a:srgbClr val="140700"/>
                </a:solidFill>
                <a:latin typeface="Arial Black"/>
                <a:cs typeface="Arial Black"/>
              </a:rPr>
              <a:t>5</a:t>
            </a:r>
            <a:endParaRPr sz="1600" dirty="0">
              <a:latin typeface="Arial Black"/>
              <a:cs typeface="Arial Black"/>
            </a:endParaRPr>
          </a:p>
        </p:txBody>
      </p:sp>
      <p:pic>
        <p:nvPicPr>
          <p:cNvPr id="58" name="object 58"/>
          <p:cNvPicPr/>
          <p:nvPr/>
        </p:nvPicPr>
        <p:blipFill>
          <a:blip r:embed="rId7" cstate="print"/>
          <a:stretch>
            <a:fillRect/>
          </a:stretch>
        </p:blipFill>
        <p:spPr>
          <a:xfrm>
            <a:off x="3822780" y="6364033"/>
            <a:ext cx="812282" cy="81228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TotalTime>
  <Words>494</Words>
  <Application>Microsoft Office PowerPoint</Application>
  <PresentationFormat>ユーザー設定</PresentationFormat>
  <Paragraphs>110</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Arial MT</vt:lpstr>
      <vt:lpstr>Malgun Gothic</vt:lpstr>
      <vt:lpstr>Microsoft JhengHei</vt:lpstr>
      <vt:lpstr>Microsoft YaHei</vt:lpstr>
      <vt:lpstr>MS PGothic</vt:lpstr>
      <vt:lpstr>SimSun</vt:lpstr>
      <vt:lpstr>Yu Gothic</vt:lpstr>
      <vt:lpstr>Yu Gothic</vt:lpstr>
      <vt:lpstr>Arial</vt:lpstr>
      <vt:lpstr>Arial Black</vt:lpstr>
      <vt:lpstr>Calibri</vt:lpstr>
      <vt:lpstr>Office Theme</vt:lpstr>
      <vt:lpstr>O SAKA P R I D E</vt:lpstr>
      <vt:lpstr>O SAKA PRIDE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0512122_令和6年度大阪代表商品販促業務_A4チラシ_0604</dc:title>
  <cp:lastModifiedBy>吉田　洋斗</cp:lastModifiedBy>
  <cp:revision>4</cp:revision>
  <dcterms:created xsi:type="dcterms:W3CDTF">2024-06-05T08:39:08Z</dcterms:created>
  <dcterms:modified xsi:type="dcterms:W3CDTF">2024-06-10T09:58:09Z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2024-06-05T00:00:00Z</vt:filetime>
  </property>
  <property fmtid="{D5CDD505-2E9C-101B-9397-08002B2CF9AE}" pid="3" name="Creator">
    <vt:lpwstr>Adobe Illustrator 27.9 (Macintosh)</vt:lpwstr>
  </property>
  <property fmtid="{D5CDD505-2E9C-101B-9397-08002B2CF9AE}" pid="4" name="LastSaved">
    <vt:filetime>2024-06-05T00:00:00Z</vt:filetime>
  </property>
  <property fmtid="{D5CDD505-2E9C-101B-9397-08002B2CF9AE}" pid="5" name="Producer">
    <vt:lpwstr>Adobe PDF library 17.00</vt:lpwstr>
  </property>
</Properties>
</file>