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57" r:id="rId2"/>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CCCC"/>
    <a:srgbClr val="00CC99"/>
    <a:srgbClr val="006666"/>
    <a:srgbClr val="99FF99"/>
    <a:srgbClr val="99FFCC"/>
    <a:srgbClr val="FF7C8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464" autoAdjust="0"/>
  </p:normalViewPr>
  <p:slideViewPr>
    <p:cSldViewPr>
      <p:cViewPr>
        <p:scale>
          <a:sx n="80" d="100"/>
          <a:sy n="80" d="100"/>
        </p:scale>
        <p:origin x="2098" y="4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190" cy="497048"/>
          </a:xfrm>
          <a:prstGeom prst="rect">
            <a:avLst/>
          </a:prstGeom>
        </p:spPr>
        <p:txBody>
          <a:bodyPr vert="horz" lIns="93218" tIns="46608" rIns="93218" bIns="4660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384" y="0"/>
            <a:ext cx="2949190" cy="497048"/>
          </a:xfrm>
          <a:prstGeom prst="rect">
            <a:avLst/>
          </a:prstGeom>
        </p:spPr>
        <p:txBody>
          <a:bodyPr vert="horz" lIns="93218" tIns="46608" rIns="93218" bIns="46608" rtlCol="0"/>
          <a:lstStyle>
            <a:lvl1pPr algn="r">
              <a:defRPr sz="1200"/>
            </a:lvl1pPr>
          </a:lstStyle>
          <a:p>
            <a:fld id="{9F2F9435-1B85-46E9-9594-2ECDA30DA318}" type="datetimeFigureOut">
              <a:rPr kumimoji="1" lang="ja-JP" altLang="en-US" smtClean="0"/>
              <a:t>2025/4/3</a:t>
            </a:fld>
            <a:endParaRPr kumimoji="1" lang="ja-JP" altLang="en-US"/>
          </a:p>
        </p:txBody>
      </p:sp>
      <p:sp>
        <p:nvSpPr>
          <p:cNvPr id="4" name="スライド イメージ プレースホルダー 3"/>
          <p:cNvSpPr>
            <a:spLocks noGrp="1" noRot="1" noChangeAspect="1"/>
          </p:cNvSpPr>
          <p:nvPr>
            <p:ph type="sldImg" idx="2"/>
          </p:nvPr>
        </p:nvSpPr>
        <p:spPr>
          <a:xfrm>
            <a:off x="2112963" y="746125"/>
            <a:ext cx="2581275" cy="3727450"/>
          </a:xfrm>
          <a:prstGeom prst="rect">
            <a:avLst/>
          </a:prstGeom>
          <a:noFill/>
          <a:ln w="12700">
            <a:solidFill>
              <a:prstClr val="black"/>
            </a:solidFill>
          </a:ln>
        </p:spPr>
        <p:txBody>
          <a:bodyPr vert="horz" lIns="93218" tIns="46608" rIns="93218" bIns="46608" rtlCol="0" anchor="ctr"/>
          <a:lstStyle/>
          <a:p>
            <a:endParaRPr lang="ja-JP" altLang="en-US"/>
          </a:p>
        </p:txBody>
      </p:sp>
      <p:sp>
        <p:nvSpPr>
          <p:cNvPr id="5" name="ノート プレースホルダー 4"/>
          <p:cNvSpPr>
            <a:spLocks noGrp="1"/>
          </p:cNvSpPr>
          <p:nvPr>
            <p:ph type="body" sz="quarter" idx="3"/>
          </p:nvPr>
        </p:nvSpPr>
        <p:spPr>
          <a:xfrm>
            <a:off x="681211" y="4721954"/>
            <a:ext cx="5444784" cy="4471815"/>
          </a:xfrm>
          <a:prstGeom prst="rect">
            <a:avLst/>
          </a:prstGeom>
        </p:spPr>
        <p:txBody>
          <a:bodyPr vert="horz" lIns="93218" tIns="46608" rIns="93218" bIns="4660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676"/>
            <a:ext cx="2949190" cy="497048"/>
          </a:xfrm>
          <a:prstGeom prst="rect">
            <a:avLst/>
          </a:prstGeom>
        </p:spPr>
        <p:txBody>
          <a:bodyPr vert="horz" lIns="93218" tIns="46608" rIns="93218" bIns="466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384" y="9440676"/>
            <a:ext cx="2949190" cy="497048"/>
          </a:xfrm>
          <a:prstGeom prst="rect">
            <a:avLst/>
          </a:prstGeom>
        </p:spPr>
        <p:txBody>
          <a:bodyPr vert="horz" lIns="93218" tIns="46608" rIns="93218" bIns="46608" rtlCol="0" anchor="b"/>
          <a:lstStyle>
            <a:lvl1pPr algn="r">
              <a:defRPr sz="1200"/>
            </a:lvl1pPr>
          </a:lstStyle>
          <a:p>
            <a:fld id="{9872A026-CD1F-4402-BF40-20774A9FC023}" type="slidenum">
              <a:rPr kumimoji="1" lang="ja-JP" altLang="en-US" smtClean="0"/>
              <a:t>‹#›</a:t>
            </a:fld>
            <a:endParaRPr kumimoji="1" lang="ja-JP" altLang="en-US"/>
          </a:p>
        </p:txBody>
      </p:sp>
    </p:spTree>
    <p:extLst>
      <p:ext uri="{BB962C8B-B14F-4D97-AF65-F5344CB8AC3E}">
        <p14:creationId xmlns:p14="http://schemas.microsoft.com/office/powerpoint/2010/main" val="325443289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872A026-CD1F-4402-BF40-20774A9FC023}" type="slidenum">
              <a:rPr kumimoji="1" lang="ja-JP" altLang="en-US" smtClean="0"/>
              <a:t>1</a:t>
            </a:fld>
            <a:endParaRPr kumimoji="1" lang="ja-JP" altLang="en-US"/>
          </a:p>
        </p:txBody>
      </p:sp>
    </p:spTree>
    <p:extLst>
      <p:ext uri="{BB962C8B-B14F-4D97-AF65-F5344CB8AC3E}">
        <p14:creationId xmlns:p14="http://schemas.microsoft.com/office/powerpoint/2010/main" val="1073700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27A208F-C38E-4DA7-8C07-501CCC04B924}" type="datetimeFigureOut">
              <a:rPr kumimoji="1" lang="ja-JP" altLang="en-US" smtClean="0"/>
              <a:t>2025/4/3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206185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27A208F-C38E-4DA7-8C07-501CCC04B924}" type="datetimeFigureOut">
              <a:rPr kumimoji="1" lang="ja-JP" altLang="en-US" smtClean="0"/>
              <a:t>2025/4/3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4253444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7"/>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6" y="529697"/>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27A208F-C38E-4DA7-8C07-501CCC04B924}" type="datetimeFigureOut">
              <a:rPr kumimoji="1" lang="ja-JP" altLang="en-US" smtClean="0"/>
              <a:t>2025/4/3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3388208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27A208F-C38E-4DA7-8C07-501CCC04B924}" type="datetimeFigureOut">
              <a:rPr kumimoji="1" lang="ja-JP" altLang="en-US" smtClean="0"/>
              <a:t>2025/4/3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4190032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27A208F-C38E-4DA7-8C07-501CCC04B924}" type="datetimeFigureOut">
              <a:rPr kumimoji="1" lang="ja-JP" altLang="en-US" smtClean="0"/>
              <a:t>2025/4/3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1584706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27A208F-C38E-4DA7-8C07-501CCC04B924}" type="datetimeFigureOut">
              <a:rPr kumimoji="1" lang="ja-JP" altLang="en-US" smtClean="0"/>
              <a:t>2025/4/3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1737316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27A208F-C38E-4DA7-8C07-501CCC04B924}" type="datetimeFigureOut">
              <a:rPr kumimoji="1" lang="ja-JP" altLang="en-US" smtClean="0"/>
              <a:t>2025/4/3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4195070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27A208F-C38E-4DA7-8C07-501CCC04B924}" type="datetimeFigureOut">
              <a:rPr kumimoji="1" lang="ja-JP" altLang="en-US" smtClean="0"/>
              <a:t>2025/4/3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2925149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27A208F-C38E-4DA7-8C07-501CCC04B924}" type="datetimeFigureOut">
              <a:rPr kumimoji="1" lang="ja-JP" altLang="en-US" smtClean="0"/>
              <a:t>2025/4/3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3684268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27A208F-C38E-4DA7-8C07-501CCC04B924}" type="datetimeFigureOut">
              <a:rPr kumimoji="1" lang="ja-JP" altLang="en-US" smtClean="0"/>
              <a:t>2025/4/3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1337451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27A208F-C38E-4DA7-8C07-501CCC04B924}" type="datetimeFigureOut">
              <a:rPr kumimoji="1" lang="ja-JP" altLang="en-US" smtClean="0"/>
              <a:t>2025/4/3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27137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ashUpDiag">
          <a:fgClr>
            <a:schemeClr val="accent1">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327A208F-C38E-4DA7-8C07-501CCC04B924}" type="datetimeFigureOut">
              <a:rPr kumimoji="1" lang="ja-JP" altLang="en-US" smtClean="0"/>
              <a:t>2025/4/3</a:t>
            </a:fld>
            <a:endParaRPr kumimoji="1" lang="ja-JP" altLang="en-US"/>
          </a:p>
        </p:txBody>
      </p:sp>
      <p:sp>
        <p:nvSpPr>
          <p:cNvPr id="5" name="フッター プレースホルダー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21078202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hanrokaitaku@gbox.pref.osaka.lg.jp"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wdUpDiag">
          <a:fgClr>
            <a:schemeClr val="accent1">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26" name="テキスト ボックス 25"/>
          <p:cNvSpPr txBox="1"/>
          <p:nvPr/>
        </p:nvSpPr>
        <p:spPr>
          <a:xfrm>
            <a:off x="-28918" y="9273480"/>
            <a:ext cx="5339952" cy="615553"/>
          </a:xfrm>
          <a:prstGeom prst="rect">
            <a:avLst/>
          </a:prstGeom>
          <a:noFill/>
        </p:spPr>
        <p:txBody>
          <a:bodyPr wrap="square" rtlCol="0">
            <a:spAutoFit/>
          </a:bodyPr>
          <a:lstStyle/>
          <a:p>
            <a:r>
              <a:rPr lang="en-US" altLang="ja-JP" sz="850" b="1"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850" b="1" dirty="0">
                <a:latin typeface="HG丸ｺﾞｼｯｸM-PRO" panose="020F0600000000000000" pitchFamily="50" charset="-128"/>
                <a:ea typeface="HG丸ｺﾞｼｯｸM-PRO" panose="020F0600000000000000" pitchFamily="50" charset="-128"/>
                <a:cs typeface="Meiryo UI" panose="020B0604030504040204" pitchFamily="50" charset="-128"/>
              </a:rPr>
              <a:t>お問合せ先（申請受付開始前まで）</a:t>
            </a:r>
            <a:r>
              <a:rPr lang="en-US" altLang="ja-JP" sz="850" b="1"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850" b="1" u="sng"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850" b="1" u="sng" dirty="0">
                <a:latin typeface="HG丸ｺﾞｼｯｸM-PRO" panose="020F0600000000000000" pitchFamily="50" charset="-128"/>
                <a:ea typeface="HG丸ｺﾞｼｯｸM-PRO" panose="020F0600000000000000" pitchFamily="50" charset="-128"/>
                <a:cs typeface="Meiryo UI" panose="020B0604030504040204" pitchFamily="50" charset="-128"/>
              </a:rPr>
              <a:t>申請受付開始後は専用のコールセンターを設置予定です</a:t>
            </a:r>
            <a:r>
              <a:rPr lang="ja-JP" altLang="en-US" sz="850" b="1" dirty="0">
                <a:latin typeface="HG丸ｺﾞｼｯｸM-PRO" panose="020F0600000000000000" pitchFamily="50" charset="-128"/>
                <a:ea typeface="HG丸ｺﾞｼｯｸM-PRO" panose="020F0600000000000000" pitchFamily="50" charset="-128"/>
                <a:cs typeface="Meiryo UI" panose="020B0604030504040204" pitchFamily="50" charset="-128"/>
              </a:rPr>
              <a:t>。</a:t>
            </a:r>
            <a:endParaRPr lang="en-US" altLang="ja-JP" sz="850" b="1"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kumimoji="1"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大阪府商工労働部 中小企業支援室ものづくり支援課 販路開拓支援グループ</a:t>
            </a:r>
            <a:endParaRPr kumimoji="1"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zh-CN" sz="850" dirty="0">
                <a:latin typeface="HG丸ｺﾞｼｯｸM-PRO" panose="020F0600000000000000" pitchFamily="50" charset="-128"/>
                <a:ea typeface="HG丸ｺﾞｼｯｸM-PRO" panose="020F0600000000000000" pitchFamily="50" charset="-128"/>
                <a:cs typeface="Meiryo UI" panose="020B0604030504040204" pitchFamily="50" charset="-128"/>
              </a:rPr>
              <a:t>559-8555</a:t>
            </a:r>
            <a:r>
              <a:rPr lang="zh-CN"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大阪市住之江区南港北</a:t>
            </a:r>
            <a:r>
              <a:rPr lang="en-US" altLang="zh-CN" sz="850" dirty="0">
                <a:latin typeface="HG丸ｺﾞｼｯｸM-PRO" panose="020F0600000000000000" pitchFamily="50" charset="-128"/>
                <a:ea typeface="HG丸ｺﾞｼｯｸM-PRO" panose="020F0600000000000000" pitchFamily="50" charset="-128"/>
                <a:cs typeface="Meiryo UI" panose="020B0604030504040204" pitchFamily="50" charset="-128"/>
              </a:rPr>
              <a:t>1</a:t>
            </a:r>
            <a:r>
              <a:rPr lang="zh-CN"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丁目</a:t>
            </a:r>
            <a:r>
              <a:rPr lang="en-US" altLang="zh-CN" sz="850" dirty="0">
                <a:latin typeface="HG丸ｺﾞｼｯｸM-PRO" panose="020F0600000000000000" pitchFamily="50" charset="-128"/>
                <a:ea typeface="HG丸ｺﾞｼｯｸM-PRO" panose="020F0600000000000000" pitchFamily="50" charset="-128"/>
                <a:cs typeface="Meiryo UI" panose="020B0604030504040204" pitchFamily="50" charset="-128"/>
              </a:rPr>
              <a:t>14-16</a:t>
            </a:r>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大阪府咲洲庁舎（さきしまコスモタワー）</a:t>
            </a:r>
            <a:r>
              <a:rPr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rPr>
              <a:t>25</a:t>
            </a:r>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階</a:t>
            </a:r>
            <a:endParaRPr lang="en-US" altLang="zh-CN" sz="85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kumimoji="1"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kumimoji="1"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rPr>
              <a:t>TEL</a:t>
            </a:r>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rPr>
              <a:t>06-6210-9413</a:t>
            </a:r>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rPr>
              <a:t>E-mail</a:t>
            </a:r>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hlinkClick r:id="rId3"/>
              </a:rPr>
              <a:t>hanrokaitaku@gbox.pref.osaka.lg.jp</a:t>
            </a:r>
            <a:endParaRPr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2049" name="テキスト ボックス 2048"/>
          <p:cNvSpPr txBox="1"/>
          <p:nvPr/>
        </p:nvSpPr>
        <p:spPr bwMode="gray">
          <a:xfrm>
            <a:off x="173384" y="1216835"/>
            <a:ext cx="6511232" cy="369332"/>
          </a:xfrm>
          <a:prstGeom prst="rect">
            <a:avLst/>
          </a:prstGeom>
          <a:solidFill>
            <a:schemeClr val="bg1"/>
          </a:solidFill>
        </p:spPr>
        <p:txBody>
          <a:bodyPr wrap="square" rtlCol="0">
            <a:spAutoFit/>
          </a:bodyPr>
          <a:lstStyle/>
          <a:p>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大阪府では、大阪・関西万博の開催年であり、国内外からの来阪者の増加が</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見込まれ、ビジネス機会の拡大が期待される令和７年度に、京阪神地域で開催される展示商談会に出展し、新たな販路開拓に取り組む府内中小企業者に対して</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補助</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を行う予定です。</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p:cNvSpPr/>
          <p:nvPr/>
        </p:nvSpPr>
        <p:spPr>
          <a:xfrm>
            <a:off x="0" y="283136"/>
            <a:ext cx="6858000" cy="584775"/>
          </a:xfrm>
          <a:prstGeom prst="rect">
            <a:avLst/>
          </a:prstGeom>
          <a:noFill/>
        </p:spPr>
        <p:txBody>
          <a:bodyPr wrap="square" lIns="91440" tIns="45720" rIns="91440" bIns="45720">
            <a:spAutoFit/>
          </a:bodyPr>
          <a:lstStyle/>
          <a:p>
            <a:pPr algn="ctr"/>
            <a:endParaRPr lang="en-US" altLang="ja-JP" sz="1100" dirty="0">
              <a:ln w="12700">
                <a:solidFill>
                  <a:schemeClr val="tx1"/>
                </a:solidFill>
              </a:ln>
              <a:latin typeface="Meiryo UI" panose="020B0604030504040204" pitchFamily="50" charset="-128"/>
              <a:ea typeface="Meiryo UI" panose="020B0604030504040204" pitchFamily="50" charset="-128"/>
            </a:endParaRPr>
          </a:p>
          <a:p>
            <a:pPr algn="ctr"/>
            <a:r>
              <a:rPr lang="ja-JP" altLang="en-US" sz="2000" dirty="0">
                <a:ln w="12700">
                  <a:solidFill>
                    <a:schemeClr val="tx1"/>
                  </a:solidFill>
                </a:ln>
                <a:latin typeface="Meiryo UI" panose="020B0604030504040204" pitchFamily="50" charset="-128"/>
                <a:ea typeface="Meiryo UI" panose="020B0604030504040204" pitchFamily="50" charset="-128"/>
              </a:rPr>
              <a:t>中小企業展示商談会出展支援事業費補助金について</a:t>
            </a:r>
            <a:endParaRPr lang="en-US" altLang="ja-JP" sz="2000" dirty="0">
              <a:ln w="12700">
                <a:solidFill>
                  <a:schemeClr val="tx1"/>
                </a:solidFill>
              </a:ln>
              <a:latin typeface="Meiryo UI" panose="020B0604030504040204" pitchFamily="50" charset="-128"/>
              <a:ea typeface="Meiryo UI" panose="020B0604030504040204" pitchFamily="50" charset="-128"/>
            </a:endParaRPr>
          </a:p>
        </p:txBody>
      </p:sp>
      <p:pic>
        <p:nvPicPr>
          <p:cNvPr id="19" name="図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460" y="124410"/>
            <a:ext cx="943107" cy="266737"/>
          </a:xfrm>
          <a:prstGeom prst="rect">
            <a:avLst/>
          </a:prstGeom>
        </p:spPr>
      </p:pic>
      <p:sp>
        <p:nvSpPr>
          <p:cNvPr id="7" name="テキスト ボックス 6">
            <a:extLst>
              <a:ext uri="{FF2B5EF4-FFF2-40B4-BE49-F238E27FC236}">
                <a16:creationId xmlns:a16="http://schemas.microsoft.com/office/drawing/2014/main" id="{CE357B13-FA62-42D0-B641-6DBC2EF4879F}"/>
              </a:ext>
            </a:extLst>
          </p:cNvPr>
          <p:cNvSpPr txBox="1"/>
          <p:nvPr/>
        </p:nvSpPr>
        <p:spPr>
          <a:xfrm>
            <a:off x="6143162" y="39764"/>
            <a:ext cx="648592" cy="338554"/>
          </a:xfrm>
          <a:prstGeom prst="rect">
            <a:avLst/>
          </a:prstGeom>
          <a:solidFill>
            <a:srgbClr val="FFFF00"/>
          </a:solidFill>
          <a:ln w="19050">
            <a:solidFill>
              <a:schemeClr val="tx1"/>
            </a:solidFill>
          </a:ln>
        </p:spPr>
        <p:txBody>
          <a:bodyPr wrap="square" rtlCol="0">
            <a:spAutoFit/>
          </a:bodyPr>
          <a:lstStyle/>
          <a:p>
            <a:pPr algn="ctr"/>
            <a:r>
              <a:rPr kumimoji="1" lang="ja-JP" altLang="en-US" sz="1600" dirty="0">
                <a:latin typeface="HG丸ｺﾞｼｯｸM-PRO" panose="020F0600000000000000" pitchFamily="50" charset="-128"/>
                <a:ea typeface="HG丸ｺﾞｼｯｸM-PRO" panose="020F0600000000000000" pitchFamily="50" charset="-128"/>
              </a:rPr>
              <a:t>予告</a:t>
            </a:r>
          </a:p>
        </p:txBody>
      </p:sp>
      <p:graphicFrame>
        <p:nvGraphicFramePr>
          <p:cNvPr id="2" name="表 2">
            <a:extLst>
              <a:ext uri="{FF2B5EF4-FFF2-40B4-BE49-F238E27FC236}">
                <a16:creationId xmlns:a16="http://schemas.microsoft.com/office/drawing/2014/main" id="{02D68D03-EEA1-42E1-9E3E-7F249316CD2D}"/>
              </a:ext>
            </a:extLst>
          </p:cNvPr>
          <p:cNvGraphicFramePr>
            <a:graphicFrameLocks noGrp="1"/>
          </p:cNvGraphicFramePr>
          <p:nvPr>
            <p:extLst>
              <p:ext uri="{D42A27DB-BD31-4B8C-83A1-F6EECF244321}">
                <p14:modId xmlns:p14="http://schemas.microsoft.com/office/powerpoint/2010/main" val="2364602521"/>
              </p:ext>
            </p:extLst>
          </p:nvPr>
        </p:nvGraphicFramePr>
        <p:xfrm>
          <a:off x="44131" y="1691076"/>
          <a:ext cx="6747623" cy="5585460"/>
        </p:xfrm>
        <a:graphic>
          <a:graphicData uri="http://schemas.openxmlformats.org/drawingml/2006/table">
            <a:tbl>
              <a:tblPr firstRow="1" bandRow="1">
                <a:tableStyleId>{5940675A-B579-460E-94D1-54222C63F5DA}</a:tableStyleId>
              </a:tblPr>
              <a:tblGrid>
                <a:gridCol w="958819">
                  <a:extLst>
                    <a:ext uri="{9D8B030D-6E8A-4147-A177-3AD203B41FA5}">
                      <a16:colId xmlns:a16="http://schemas.microsoft.com/office/drawing/2014/main" val="402529570"/>
                    </a:ext>
                  </a:extLst>
                </a:gridCol>
                <a:gridCol w="5788804">
                  <a:extLst>
                    <a:ext uri="{9D8B030D-6E8A-4147-A177-3AD203B41FA5}">
                      <a16:colId xmlns:a16="http://schemas.microsoft.com/office/drawing/2014/main" val="484603174"/>
                    </a:ext>
                  </a:extLst>
                </a:gridCol>
              </a:tblGrid>
              <a:tr h="186238">
                <a:tc>
                  <a:txBody>
                    <a:bodyPr/>
                    <a:lstStyle/>
                    <a:p>
                      <a:r>
                        <a:rPr kumimoji="1" lang="ja-JP" altLang="en-US" sz="1200" b="1" dirty="0">
                          <a:latin typeface="Meiryo UI" panose="020B0604030504040204" pitchFamily="50" charset="-128"/>
                          <a:ea typeface="Meiryo UI" panose="020B0604030504040204" pitchFamily="50" charset="-128"/>
                        </a:rPr>
                        <a:t>対象</a:t>
                      </a:r>
                      <a:endParaRPr kumimoji="1" lang="en-US" altLang="ja-JP" sz="1200" b="1" dirty="0">
                        <a:latin typeface="Meiryo UI" panose="020B0604030504040204" pitchFamily="50" charset="-128"/>
                        <a:ea typeface="Meiryo UI" panose="020B0604030504040204" pitchFamily="50" charset="-128"/>
                      </a:endParaRPr>
                    </a:p>
                    <a:p>
                      <a:r>
                        <a:rPr kumimoji="1" lang="ja-JP" altLang="en-US" sz="1200" b="1" dirty="0">
                          <a:latin typeface="Meiryo UI" panose="020B0604030504040204" pitchFamily="50" charset="-128"/>
                          <a:ea typeface="Meiryo UI" panose="020B0604030504040204" pitchFamily="50" charset="-128"/>
                        </a:rPr>
                        <a:t>展示商談会</a:t>
                      </a:r>
                    </a:p>
                  </a:txBody>
                  <a:tcPr>
                    <a:solidFill>
                      <a:schemeClr val="accent1">
                        <a:lumMod val="40000"/>
                        <a:lumOff val="60000"/>
                      </a:schemeClr>
                    </a:solidFill>
                  </a:tcPr>
                </a:tc>
                <a:tc>
                  <a:txBody>
                    <a:bodyPr/>
                    <a:lstStyle/>
                    <a:p>
                      <a:r>
                        <a:rPr kumimoji="1" lang="ja-JP" altLang="en-US" sz="1200" dirty="0">
                          <a:latin typeface="Meiryo UI" panose="020B0604030504040204" pitchFamily="50" charset="-128"/>
                          <a:ea typeface="Meiryo UI" panose="020B0604030504040204" pitchFamily="50" charset="-128"/>
                        </a:rPr>
                        <a:t>次の（１）～（５）をすべて満たす展示商談会が対象となります。</a:t>
                      </a:r>
                    </a:p>
                    <a:p>
                      <a:r>
                        <a:rPr kumimoji="1" lang="ja-JP" altLang="en-US" sz="1200" b="1" dirty="0">
                          <a:latin typeface="Meiryo UI" panose="020B0604030504040204" pitchFamily="50" charset="-128"/>
                          <a:ea typeface="Meiryo UI" panose="020B0604030504040204" pitchFamily="50" charset="-128"/>
                        </a:rPr>
                        <a:t>（１）令和</a:t>
                      </a:r>
                      <a:r>
                        <a:rPr kumimoji="1" lang="en-US" altLang="ja-JP" sz="1200" b="1" dirty="0">
                          <a:latin typeface="Meiryo UI" panose="020B0604030504040204" pitchFamily="50" charset="-128"/>
                          <a:ea typeface="Meiryo UI" panose="020B0604030504040204" pitchFamily="50" charset="-128"/>
                        </a:rPr>
                        <a:t>7</a:t>
                      </a:r>
                      <a:r>
                        <a:rPr kumimoji="1" lang="ja-JP" altLang="en-US" sz="1200" b="1" dirty="0">
                          <a:latin typeface="Meiryo UI" panose="020B0604030504040204" pitchFamily="50" charset="-128"/>
                          <a:ea typeface="Meiryo UI" panose="020B0604030504040204" pitchFamily="50" charset="-128"/>
                        </a:rPr>
                        <a:t>年</a:t>
                      </a:r>
                      <a:r>
                        <a:rPr kumimoji="1" lang="en-US" altLang="ja-JP" sz="1200" b="1" dirty="0">
                          <a:latin typeface="Meiryo UI" panose="020B0604030504040204" pitchFamily="50" charset="-128"/>
                          <a:ea typeface="Meiryo UI" panose="020B0604030504040204" pitchFamily="50" charset="-128"/>
                        </a:rPr>
                        <a:t>4</a:t>
                      </a:r>
                      <a:r>
                        <a:rPr kumimoji="1" lang="ja-JP" altLang="en-US" sz="1200" b="1" dirty="0">
                          <a:latin typeface="Meiryo UI" panose="020B0604030504040204" pitchFamily="50" charset="-128"/>
                          <a:ea typeface="Meiryo UI" panose="020B0604030504040204" pitchFamily="50" charset="-128"/>
                        </a:rPr>
                        <a:t>月</a:t>
                      </a:r>
                      <a:r>
                        <a:rPr kumimoji="1" lang="en-US" altLang="ja-JP" sz="1200" b="1" dirty="0">
                          <a:latin typeface="Meiryo UI" panose="020B0604030504040204" pitchFamily="50" charset="-128"/>
                          <a:ea typeface="Meiryo UI" panose="020B0604030504040204" pitchFamily="50" charset="-128"/>
                        </a:rPr>
                        <a:t>1</a:t>
                      </a:r>
                      <a:r>
                        <a:rPr kumimoji="1" lang="ja-JP" altLang="en-US" sz="1200" b="1" dirty="0">
                          <a:latin typeface="Meiryo UI" panose="020B0604030504040204" pitchFamily="50" charset="-128"/>
                          <a:ea typeface="Meiryo UI" panose="020B0604030504040204" pitchFamily="50" charset="-128"/>
                        </a:rPr>
                        <a:t>日～令和</a:t>
                      </a:r>
                      <a:r>
                        <a:rPr kumimoji="1" lang="en-US" altLang="ja-JP" sz="1200" b="1" dirty="0">
                          <a:latin typeface="Meiryo UI" panose="020B0604030504040204" pitchFamily="50" charset="-128"/>
                          <a:ea typeface="Meiryo UI" panose="020B0604030504040204" pitchFamily="50" charset="-128"/>
                        </a:rPr>
                        <a:t>8</a:t>
                      </a:r>
                      <a:r>
                        <a:rPr kumimoji="1" lang="ja-JP" altLang="en-US" sz="1200" b="1" dirty="0">
                          <a:latin typeface="Meiryo UI" panose="020B0604030504040204" pitchFamily="50" charset="-128"/>
                          <a:ea typeface="Meiryo UI" panose="020B0604030504040204" pitchFamily="50" charset="-128"/>
                        </a:rPr>
                        <a:t>年</a:t>
                      </a:r>
                      <a:r>
                        <a:rPr kumimoji="1" lang="en-US" altLang="ja-JP" sz="1200" b="1" dirty="0">
                          <a:latin typeface="Meiryo UI" panose="020B0604030504040204" pitchFamily="50" charset="-128"/>
                          <a:ea typeface="Meiryo UI" panose="020B0604030504040204" pitchFamily="50" charset="-128"/>
                        </a:rPr>
                        <a:t>2</a:t>
                      </a:r>
                      <a:r>
                        <a:rPr kumimoji="1" lang="ja-JP" altLang="en-US" sz="1200" b="1" dirty="0">
                          <a:latin typeface="Meiryo UI" panose="020B0604030504040204" pitchFamily="50" charset="-128"/>
                          <a:ea typeface="Meiryo UI" panose="020B0604030504040204" pitchFamily="50" charset="-128"/>
                        </a:rPr>
                        <a:t>月</a:t>
                      </a:r>
                      <a:r>
                        <a:rPr kumimoji="1" lang="en-US" altLang="ja-JP" sz="1200" b="1" dirty="0">
                          <a:latin typeface="Meiryo UI" panose="020B0604030504040204" pitchFamily="50" charset="-128"/>
                          <a:ea typeface="Meiryo UI" panose="020B0604030504040204" pitchFamily="50" charset="-128"/>
                        </a:rPr>
                        <a:t>8</a:t>
                      </a:r>
                      <a:r>
                        <a:rPr kumimoji="1" lang="ja-JP" altLang="en-US" sz="1200" b="1" dirty="0">
                          <a:latin typeface="Meiryo UI" panose="020B0604030504040204" pitchFamily="50" charset="-128"/>
                          <a:ea typeface="Meiryo UI" panose="020B0604030504040204" pitchFamily="50" charset="-128"/>
                        </a:rPr>
                        <a:t>日に開催初日を迎えるもの</a:t>
                      </a:r>
                    </a:p>
                    <a:p>
                      <a:r>
                        <a:rPr kumimoji="1" lang="ja-JP" altLang="en-US" sz="1200" b="1" dirty="0">
                          <a:latin typeface="Meiryo UI" panose="020B0604030504040204" pitchFamily="50" charset="-128"/>
                          <a:ea typeface="Meiryo UI" panose="020B0604030504040204" pitchFamily="50" charset="-128"/>
                        </a:rPr>
                        <a:t>（２）大阪府・京都府・兵庫県で対面形式で開催されるもの</a:t>
                      </a:r>
                    </a:p>
                    <a:p>
                      <a:r>
                        <a:rPr kumimoji="1" lang="ja-JP" altLang="en-US" sz="1200" b="1" dirty="0">
                          <a:latin typeface="Meiryo UI" panose="020B0604030504040204" pitchFamily="50" charset="-128"/>
                          <a:ea typeface="Meiryo UI" panose="020B0604030504040204" pitchFamily="50" charset="-128"/>
                        </a:rPr>
                        <a:t>（３）</a:t>
                      </a:r>
                      <a:r>
                        <a:rPr kumimoji="1" lang="en-US" altLang="ja-JP" sz="1200" b="1" dirty="0" err="1">
                          <a:latin typeface="Meiryo UI" panose="020B0604030504040204" pitchFamily="50" charset="-128"/>
                          <a:ea typeface="Meiryo UI" panose="020B0604030504040204" pitchFamily="50" charset="-128"/>
                        </a:rPr>
                        <a:t>BtoB</a:t>
                      </a:r>
                      <a:r>
                        <a:rPr kumimoji="1" lang="ja-JP" altLang="en-US" sz="1200" b="1" dirty="0">
                          <a:latin typeface="Meiryo UI" panose="020B0604030504040204" pitchFamily="50" charset="-128"/>
                          <a:ea typeface="Meiryo UI" panose="020B0604030504040204" pitchFamily="50" charset="-128"/>
                        </a:rPr>
                        <a:t>（企業間取引）を対象とし、主たる開催目的が商談であるもの</a:t>
                      </a:r>
                    </a:p>
                    <a:p>
                      <a:r>
                        <a:rPr kumimoji="1" lang="ja-JP" altLang="en-US" sz="1200" b="1" dirty="0">
                          <a:latin typeface="Meiryo UI" panose="020B0604030504040204" pitchFamily="50" charset="-128"/>
                          <a:ea typeface="Meiryo UI" panose="020B0604030504040204" pitchFamily="50" charset="-128"/>
                        </a:rPr>
                        <a:t>（４）広く一般に出展者を募集し、募集要項等が公表されているもの</a:t>
                      </a:r>
                    </a:p>
                    <a:p>
                      <a:r>
                        <a:rPr kumimoji="1" lang="ja-JP" altLang="en-US" sz="1200" b="1" dirty="0">
                          <a:latin typeface="Meiryo UI" panose="020B0604030504040204" pitchFamily="50" charset="-128"/>
                          <a:ea typeface="Meiryo UI" panose="020B0604030504040204" pitchFamily="50" charset="-128"/>
                        </a:rPr>
                        <a:t>（５）次のア～エにあてはまらないもの</a:t>
                      </a:r>
                    </a:p>
                    <a:p>
                      <a:r>
                        <a:rPr kumimoji="1" lang="ja-JP" altLang="en-US" sz="1200" dirty="0">
                          <a:latin typeface="Meiryo UI" panose="020B0604030504040204" pitchFamily="50" charset="-128"/>
                          <a:ea typeface="Meiryo UI" panose="020B0604030504040204" pitchFamily="50" charset="-128"/>
                        </a:rPr>
                        <a:t>　　ア　一般消費者に対するその場での販売を主な開催目的とするもの</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イ　取引先や団体の構成員のみを招待するなど、特定の顧客のみを来場対象とするもの</a:t>
                      </a:r>
                    </a:p>
                    <a:p>
                      <a:r>
                        <a:rPr kumimoji="1" lang="ja-JP" altLang="en-US" sz="1200" dirty="0">
                          <a:latin typeface="Meiryo UI" panose="020B0604030504040204" pitchFamily="50" charset="-128"/>
                          <a:ea typeface="Meiryo UI" panose="020B0604030504040204" pitchFamily="50" charset="-128"/>
                        </a:rPr>
                        <a:t>　　ウ　自社が主催または運営に携わるもの</a:t>
                      </a:r>
                    </a:p>
                    <a:p>
                      <a:r>
                        <a:rPr kumimoji="1" lang="ja-JP" altLang="en-US" sz="1200" dirty="0">
                          <a:latin typeface="Meiryo UI" panose="020B0604030504040204" pitchFamily="50" charset="-128"/>
                          <a:ea typeface="Meiryo UI" panose="020B0604030504040204" pitchFamily="50" charset="-128"/>
                        </a:rPr>
                        <a:t>　　</a:t>
                      </a:r>
                      <a:r>
                        <a:rPr kumimoji="1" lang="ja-JP" altLang="en-US" sz="1200">
                          <a:latin typeface="Meiryo UI" panose="020B0604030504040204" pitchFamily="50" charset="-128"/>
                          <a:ea typeface="Meiryo UI" panose="020B0604030504040204" pitchFamily="50" charset="-128"/>
                        </a:rPr>
                        <a:t>エ　オンライン上のみで開催されるもの</a:t>
                      </a:r>
                      <a:endParaRPr kumimoji="1" lang="ja-JP" altLang="en-US" sz="1200" dirty="0">
                        <a:latin typeface="Meiryo UI" panose="020B0604030504040204" pitchFamily="50" charset="-128"/>
                        <a:ea typeface="Meiryo UI" panose="020B0604030504040204" pitchFamily="50" charset="-128"/>
                      </a:endParaRPr>
                    </a:p>
                  </a:txBody>
                  <a:tcPr>
                    <a:solidFill>
                      <a:schemeClr val="bg1"/>
                    </a:solidFill>
                  </a:tcPr>
                </a:tc>
                <a:extLst>
                  <a:ext uri="{0D108BD9-81ED-4DB2-BD59-A6C34878D82A}">
                    <a16:rowId xmlns:a16="http://schemas.microsoft.com/office/drawing/2014/main" val="2206239851"/>
                  </a:ext>
                </a:extLst>
              </a:tr>
              <a:tr h="256925">
                <a:tc>
                  <a:txBody>
                    <a:bodyPr/>
                    <a:lstStyle/>
                    <a:p>
                      <a:r>
                        <a:rPr kumimoji="1" lang="ja-JP" altLang="en-US" sz="1200" b="1" dirty="0">
                          <a:latin typeface="Meiryo UI" panose="020B0604030504040204" pitchFamily="50" charset="-128"/>
                          <a:ea typeface="Meiryo UI" panose="020B0604030504040204" pitchFamily="50" charset="-128"/>
                        </a:rPr>
                        <a:t>対象経費</a:t>
                      </a:r>
                    </a:p>
                  </a:txBody>
                  <a:tcPr>
                    <a:solidFill>
                      <a:schemeClr val="accent1">
                        <a:lumMod val="40000"/>
                        <a:lumOff val="60000"/>
                      </a:schemeClr>
                    </a:solidFill>
                  </a:tcPr>
                </a:tc>
                <a:tc>
                  <a:txBody>
                    <a:bodyPr/>
                    <a:lstStyle/>
                    <a:p>
                      <a:r>
                        <a:rPr kumimoji="1" lang="ja-JP" altLang="en-US" sz="1200" dirty="0">
                          <a:latin typeface="Meiryo UI" panose="020B0604030504040204" pitchFamily="50" charset="-128"/>
                          <a:ea typeface="Meiryo UI" panose="020B0604030504040204" pitchFamily="50" charset="-128"/>
                        </a:rPr>
                        <a:t>展示商談会</a:t>
                      </a:r>
                      <a:r>
                        <a:rPr kumimoji="1" lang="ja-JP" altLang="en-US" sz="1200" dirty="0">
                          <a:solidFill>
                            <a:schemeClr val="tx1"/>
                          </a:solidFill>
                          <a:latin typeface="Meiryo UI" panose="020B0604030504040204" pitchFamily="50" charset="-128"/>
                          <a:ea typeface="Meiryo UI" panose="020B0604030504040204" pitchFamily="50" charset="-128"/>
                        </a:rPr>
                        <a:t>の</a:t>
                      </a:r>
                      <a:r>
                        <a:rPr kumimoji="1" lang="ja-JP" altLang="en-US" sz="1200" b="1" dirty="0">
                          <a:solidFill>
                            <a:schemeClr val="tx1"/>
                          </a:solidFill>
                          <a:latin typeface="Meiryo UI" panose="020B0604030504040204" pitchFamily="50" charset="-128"/>
                          <a:ea typeface="Meiryo UI" panose="020B0604030504040204" pitchFamily="50" charset="-128"/>
                        </a:rPr>
                        <a:t>出展小間料金</a:t>
                      </a:r>
                      <a:r>
                        <a:rPr kumimoji="1" lang="ja-JP" altLang="en-US" sz="1200" dirty="0">
                          <a:solidFill>
                            <a:schemeClr val="tx1"/>
                          </a:solidFill>
                          <a:latin typeface="Meiryo UI" panose="020B0604030504040204" pitchFamily="50" charset="-128"/>
                          <a:ea typeface="Meiryo UI" panose="020B0604030504040204" pitchFamily="50" charset="-128"/>
                        </a:rPr>
                        <a:t>（但し、</a:t>
                      </a:r>
                      <a:r>
                        <a:rPr kumimoji="1" lang="ja-JP" altLang="en-US" sz="1100" dirty="0">
                          <a:solidFill>
                            <a:schemeClr val="tx1"/>
                          </a:solidFill>
                          <a:latin typeface="Meiryo UI" panose="020B0604030504040204" pitchFamily="50" charset="-128"/>
                          <a:ea typeface="Meiryo UI" panose="020B0604030504040204" pitchFamily="50" charset="-128"/>
                        </a:rPr>
                        <a:t>展示商談会主催者と小間契約を交わした</a:t>
                      </a:r>
                      <a:r>
                        <a:rPr kumimoji="1" lang="ja-JP" altLang="en-US" sz="1100" dirty="0">
                          <a:latin typeface="Meiryo UI" panose="020B0604030504040204" pitchFamily="50" charset="-128"/>
                          <a:ea typeface="Meiryo UI" panose="020B0604030504040204" pitchFamily="50" charset="-128"/>
                        </a:rPr>
                        <a:t>ものに限る）</a:t>
                      </a:r>
                      <a:endParaRPr kumimoji="1" lang="ja-JP" altLang="en-US" sz="1200" dirty="0">
                        <a:latin typeface="Meiryo UI" panose="020B0604030504040204" pitchFamily="50" charset="-128"/>
                        <a:ea typeface="Meiryo UI" panose="020B0604030504040204" pitchFamily="50" charset="-128"/>
                      </a:endParaRPr>
                    </a:p>
                  </a:txBody>
                  <a:tcPr>
                    <a:solidFill>
                      <a:schemeClr val="bg1"/>
                    </a:solidFill>
                  </a:tcPr>
                </a:tc>
                <a:extLst>
                  <a:ext uri="{0D108BD9-81ED-4DB2-BD59-A6C34878D82A}">
                    <a16:rowId xmlns:a16="http://schemas.microsoft.com/office/drawing/2014/main" val="1669555954"/>
                  </a:ext>
                </a:extLst>
              </a:tr>
              <a:tr h="376718">
                <a:tc>
                  <a:txBody>
                    <a:bodyPr/>
                    <a:lstStyle/>
                    <a:p>
                      <a:r>
                        <a:rPr kumimoji="1" lang="ja-JP" altLang="en-US" sz="1200" b="1" dirty="0">
                          <a:latin typeface="Meiryo UI" panose="020B0604030504040204" pitchFamily="50" charset="-128"/>
                          <a:ea typeface="Meiryo UI" panose="020B0604030504040204" pitchFamily="50" charset="-128"/>
                        </a:rPr>
                        <a:t>補助額・</a:t>
                      </a:r>
                      <a:endParaRPr kumimoji="1" lang="en-US" altLang="ja-JP" sz="1200" b="1" dirty="0">
                        <a:latin typeface="Meiryo UI" panose="020B0604030504040204" pitchFamily="50" charset="-128"/>
                        <a:ea typeface="Meiryo UI" panose="020B0604030504040204" pitchFamily="50" charset="-128"/>
                      </a:endParaRPr>
                    </a:p>
                    <a:p>
                      <a:r>
                        <a:rPr kumimoji="1" lang="ja-JP" altLang="en-US" sz="1200" b="1" dirty="0">
                          <a:latin typeface="Meiryo UI" panose="020B0604030504040204" pitchFamily="50" charset="-128"/>
                          <a:ea typeface="Meiryo UI" panose="020B0604030504040204" pitchFamily="50" charset="-128"/>
                        </a:rPr>
                        <a:t>補助率</a:t>
                      </a:r>
                    </a:p>
                  </a:txBody>
                  <a:tcPr>
                    <a:solidFill>
                      <a:schemeClr val="accent1">
                        <a:lumMod val="40000"/>
                        <a:lumOff val="60000"/>
                      </a:schemeClr>
                    </a:solidFill>
                  </a:tcPr>
                </a:tc>
                <a:tc>
                  <a:txBody>
                    <a:bodyPr/>
                    <a:lstStyle/>
                    <a:p>
                      <a:r>
                        <a:rPr kumimoji="1" lang="ja-JP" altLang="en-US" sz="1400" b="1" dirty="0">
                          <a:latin typeface="Meiryo UI" panose="020B0604030504040204" pitchFamily="50" charset="-128"/>
                          <a:ea typeface="Meiryo UI" panose="020B0604030504040204" pitchFamily="50" charset="-128"/>
                        </a:rPr>
                        <a:t>１０</a:t>
                      </a:r>
                      <a:r>
                        <a:rPr kumimoji="1" lang="zh-TW" altLang="en-US" sz="1400" b="1" dirty="0">
                          <a:latin typeface="Meiryo UI" panose="020B0604030504040204" pitchFamily="50" charset="-128"/>
                          <a:ea typeface="Meiryo UI" panose="020B0604030504040204" pitchFamily="50" charset="-128"/>
                        </a:rPr>
                        <a:t>万円～</a:t>
                      </a:r>
                      <a:r>
                        <a:rPr kumimoji="1" lang="ja-JP" altLang="en-US" sz="1400" b="1" dirty="0">
                          <a:latin typeface="Meiryo UI" panose="020B0604030504040204" pitchFamily="50" charset="-128"/>
                          <a:ea typeface="Meiryo UI" panose="020B0604030504040204" pitchFamily="50" charset="-128"/>
                        </a:rPr>
                        <a:t>７８</a:t>
                      </a:r>
                      <a:r>
                        <a:rPr kumimoji="1" lang="zh-TW" altLang="en-US" sz="1400" b="1" dirty="0">
                          <a:latin typeface="Meiryo UI" panose="020B0604030504040204" pitchFamily="50" charset="-128"/>
                          <a:ea typeface="Meiryo UI" panose="020B0604030504040204" pitchFamily="50" charset="-128"/>
                        </a:rPr>
                        <a:t>万円（補助率２／３）</a:t>
                      </a:r>
                      <a:endParaRPr kumimoji="1" lang="en-US" altLang="zh-TW" sz="1400" b="1"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txBody>
                  <a:tcPr>
                    <a:solidFill>
                      <a:schemeClr val="bg1"/>
                    </a:solidFill>
                  </a:tcPr>
                </a:tc>
                <a:extLst>
                  <a:ext uri="{0D108BD9-81ED-4DB2-BD59-A6C34878D82A}">
                    <a16:rowId xmlns:a16="http://schemas.microsoft.com/office/drawing/2014/main" val="532590567"/>
                  </a:ext>
                </a:extLst>
              </a:tr>
              <a:tr h="256925">
                <a:tc>
                  <a:txBody>
                    <a:bodyPr/>
                    <a:lstStyle/>
                    <a:p>
                      <a:r>
                        <a:rPr kumimoji="1" lang="ja-JP" altLang="en-US" sz="1200" b="1" dirty="0">
                          <a:latin typeface="Meiryo UI" panose="020B0604030504040204" pitchFamily="50" charset="-128"/>
                          <a:ea typeface="Meiryo UI" panose="020B0604030504040204" pitchFamily="50" charset="-128"/>
                        </a:rPr>
                        <a:t>補助対象者</a:t>
                      </a:r>
                    </a:p>
                  </a:txBody>
                  <a:tcPr>
                    <a:solidFill>
                      <a:schemeClr val="accent1">
                        <a:lumMod val="40000"/>
                        <a:lumOff val="60000"/>
                      </a:schemeClr>
                    </a:solidFill>
                  </a:tcPr>
                </a:tc>
                <a:tc>
                  <a:txBody>
                    <a:bodyPr/>
                    <a:lstStyle/>
                    <a:p>
                      <a:r>
                        <a:rPr kumimoji="1" lang="ja-JP" altLang="en-US" sz="1200" b="0" dirty="0">
                          <a:latin typeface="Meiryo UI" panose="020B0604030504040204" pitchFamily="50" charset="-128"/>
                          <a:ea typeface="Meiryo UI" panose="020B0604030504040204" pitchFamily="50" charset="-128"/>
                        </a:rPr>
                        <a:t>次の（１）～（２）をすべて満たす場合に対象となります。</a:t>
                      </a:r>
                      <a:endParaRPr kumimoji="1" lang="en-US" altLang="ja-JP" sz="1200" b="0" dirty="0">
                        <a:latin typeface="Meiryo UI" panose="020B0604030504040204" pitchFamily="50" charset="-128"/>
                        <a:ea typeface="Meiryo UI" panose="020B0604030504040204" pitchFamily="50" charset="-128"/>
                      </a:endParaRPr>
                    </a:p>
                    <a:p>
                      <a:r>
                        <a:rPr kumimoji="1" lang="ja-JP" altLang="en-US" sz="1200" b="0" dirty="0">
                          <a:latin typeface="Meiryo UI" panose="020B0604030504040204" pitchFamily="50" charset="-128"/>
                          <a:ea typeface="Meiryo UI" panose="020B0604030504040204" pitchFamily="50" charset="-128"/>
                        </a:rPr>
                        <a:t>（１）大阪府内に主たる</a:t>
                      </a:r>
                      <a:r>
                        <a:rPr kumimoji="1" lang="ja-JP" altLang="en-US" sz="1200" b="0" dirty="0">
                          <a:solidFill>
                            <a:schemeClr val="tx1"/>
                          </a:solidFill>
                          <a:latin typeface="Meiryo UI" panose="020B0604030504040204" pitchFamily="50" charset="-128"/>
                          <a:ea typeface="Meiryo UI" panose="020B0604030504040204" pitchFamily="50" charset="-128"/>
                        </a:rPr>
                        <a:t>事務所又は事業所を有する者</a:t>
                      </a:r>
                      <a:endParaRPr kumimoji="1" lang="en-US" altLang="ja-JP" sz="1200" b="0" dirty="0">
                        <a:solidFill>
                          <a:schemeClr val="tx1"/>
                        </a:solidFill>
                        <a:latin typeface="Meiryo UI" panose="020B0604030504040204" pitchFamily="50" charset="-128"/>
                        <a:ea typeface="Meiryo UI" panose="020B0604030504040204" pitchFamily="50" charset="-128"/>
                      </a:endParaRPr>
                    </a:p>
                    <a:p>
                      <a:r>
                        <a:rPr kumimoji="1" lang="ja-JP" altLang="en-US" sz="1200" b="0" dirty="0">
                          <a:solidFill>
                            <a:schemeClr val="tx1"/>
                          </a:solidFill>
                          <a:latin typeface="Meiryo UI" panose="020B0604030504040204" pitchFamily="50" charset="-128"/>
                          <a:ea typeface="Meiryo UI" panose="020B0604030504040204" pitchFamily="50" charset="-128"/>
                        </a:rPr>
                        <a:t>（２）中小企業基本法第</a:t>
                      </a:r>
                      <a:r>
                        <a:rPr kumimoji="1" lang="en-US" altLang="ja-JP" sz="1200" b="0" dirty="0">
                          <a:solidFill>
                            <a:schemeClr val="tx1"/>
                          </a:solidFill>
                          <a:latin typeface="Meiryo UI" panose="020B0604030504040204" pitchFamily="50" charset="-128"/>
                          <a:ea typeface="Meiryo UI" panose="020B0604030504040204" pitchFamily="50" charset="-128"/>
                        </a:rPr>
                        <a:t>2</a:t>
                      </a:r>
                      <a:r>
                        <a:rPr kumimoji="1" lang="ja-JP" altLang="en-US" sz="1200" b="0" dirty="0">
                          <a:solidFill>
                            <a:schemeClr val="tx1"/>
                          </a:solidFill>
                          <a:latin typeface="Meiryo UI" panose="020B0604030504040204" pitchFamily="50" charset="-128"/>
                          <a:ea typeface="Meiryo UI" panose="020B0604030504040204" pitchFamily="50" charset="-128"/>
                        </a:rPr>
                        <a:t>条に規定する中小企業者であり、</a:t>
                      </a:r>
                      <a:r>
                        <a:rPr kumimoji="1" lang="ja-JP" altLang="en-US" sz="1200" b="0" dirty="0">
                          <a:latin typeface="Meiryo UI" panose="020B0604030504040204" pitchFamily="50" charset="-128"/>
                          <a:ea typeface="Meiryo UI" panose="020B0604030504040204" pitchFamily="50" charset="-128"/>
                        </a:rPr>
                        <a:t>かつみなし大企業でない者　</a:t>
                      </a:r>
                      <a:endParaRPr kumimoji="1" lang="en-US" altLang="ja-JP" sz="1200" b="0" dirty="0">
                        <a:latin typeface="Meiryo UI" panose="020B0604030504040204" pitchFamily="50" charset="-128"/>
                        <a:ea typeface="Meiryo UI" panose="020B0604030504040204" pitchFamily="50" charset="-128"/>
                      </a:endParaRPr>
                    </a:p>
                  </a:txBody>
                  <a:tcPr>
                    <a:solidFill>
                      <a:schemeClr val="bg1"/>
                    </a:solidFill>
                  </a:tcPr>
                </a:tc>
                <a:extLst>
                  <a:ext uri="{0D108BD9-81ED-4DB2-BD59-A6C34878D82A}">
                    <a16:rowId xmlns:a16="http://schemas.microsoft.com/office/drawing/2014/main" val="915684403"/>
                  </a:ext>
                </a:extLst>
              </a:tr>
              <a:tr h="256925">
                <a:tc>
                  <a:txBody>
                    <a:bodyPr/>
                    <a:lstStyle/>
                    <a:p>
                      <a:r>
                        <a:rPr kumimoji="1" lang="ja-JP" altLang="en-US" sz="1200" b="1" dirty="0">
                          <a:latin typeface="Meiryo UI" panose="020B0604030504040204" pitchFamily="50" charset="-128"/>
                          <a:ea typeface="Meiryo UI" panose="020B0604030504040204" pitchFamily="50" charset="-128"/>
                        </a:rPr>
                        <a:t>申請方法</a:t>
                      </a:r>
                      <a:endParaRPr kumimoji="1" lang="en-US" altLang="ja-JP" sz="1200" b="1" dirty="0">
                        <a:latin typeface="Meiryo UI" panose="020B0604030504040204" pitchFamily="50" charset="-128"/>
                        <a:ea typeface="Meiryo UI" panose="020B0604030504040204" pitchFamily="50" charset="-128"/>
                      </a:endParaRPr>
                    </a:p>
                    <a:p>
                      <a:r>
                        <a:rPr kumimoji="1" lang="ja-JP" altLang="en-US" sz="1200" b="0" dirty="0">
                          <a:latin typeface="Meiryo UI" panose="020B0604030504040204" pitchFamily="50" charset="-128"/>
                          <a:ea typeface="Meiryo UI" panose="020B0604030504040204" pitchFamily="50" charset="-128"/>
                        </a:rPr>
                        <a:t>（調整中）</a:t>
                      </a:r>
                    </a:p>
                  </a:txBody>
                  <a:tcPr>
                    <a:solidFill>
                      <a:schemeClr val="accent1">
                        <a:lumMod val="40000"/>
                        <a:lumOff val="60000"/>
                      </a:schemeClr>
                    </a:solidFill>
                  </a:tcPr>
                </a:tc>
                <a:tc>
                  <a:txBody>
                    <a:bodyPr/>
                    <a:lstStyle/>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a:t>
                      </a:r>
                      <a:endParaRPr kumimoji="1" lang="en-US" altLang="ja-JP" sz="1200" dirty="0">
                        <a:latin typeface="Meiryo UI" panose="020B0604030504040204" pitchFamily="50" charset="-128"/>
                        <a:ea typeface="Meiryo UI" panose="020B0604030504040204" pitchFamily="50" charset="-128"/>
                      </a:endParaRPr>
                    </a:p>
                    <a:p>
                      <a:endParaRPr kumimoji="1" lang="en-US" altLang="ja-JP" sz="1050" dirty="0">
                        <a:latin typeface="Meiryo UI" panose="020B0604030504040204" pitchFamily="50" charset="-128"/>
                        <a:ea typeface="Meiryo UI" panose="020B0604030504040204" pitchFamily="50" charset="-128"/>
                      </a:endParaRPr>
                    </a:p>
                    <a:p>
                      <a:endParaRPr kumimoji="1" lang="en-US" altLang="ja-JP" sz="1050" dirty="0">
                        <a:latin typeface="Meiryo UI" panose="020B0604030504040204" pitchFamily="50" charset="-128"/>
                        <a:ea typeface="Meiryo UI" panose="020B0604030504040204" pitchFamily="50" charset="-128"/>
                      </a:endParaRPr>
                    </a:p>
                    <a:p>
                      <a:endParaRPr kumimoji="1" lang="en-US" altLang="ja-JP" sz="1050" dirty="0">
                        <a:latin typeface="Meiryo UI" panose="020B0604030504040204" pitchFamily="50" charset="-128"/>
                        <a:ea typeface="Meiryo UI" panose="020B0604030504040204" pitchFamily="50" charset="-128"/>
                      </a:endParaRPr>
                    </a:p>
                    <a:p>
                      <a:endParaRPr kumimoji="1" lang="en-US" altLang="ja-JP" sz="1050" dirty="0">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　</a:t>
                      </a:r>
                      <a:endParaRPr kumimoji="1" lang="en-US" altLang="ja-JP" sz="1050" dirty="0">
                        <a:latin typeface="Meiryo UI" panose="020B0604030504040204" pitchFamily="50" charset="-128"/>
                        <a:ea typeface="Meiryo UI" panose="020B0604030504040204" pitchFamily="50" charset="-128"/>
                      </a:endParaRPr>
                    </a:p>
                  </a:txBody>
                  <a:tcPr>
                    <a:solidFill>
                      <a:schemeClr val="bg1"/>
                    </a:solidFill>
                  </a:tcPr>
                </a:tc>
                <a:extLst>
                  <a:ext uri="{0D108BD9-81ED-4DB2-BD59-A6C34878D82A}">
                    <a16:rowId xmlns:a16="http://schemas.microsoft.com/office/drawing/2014/main" val="4224455557"/>
                  </a:ext>
                </a:extLst>
              </a:tr>
            </a:tbl>
          </a:graphicData>
        </a:graphic>
      </p:graphicFrame>
      <p:grpSp>
        <p:nvGrpSpPr>
          <p:cNvPr id="14" name="グループ化 13">
            <a:extLst>
              <a:ext uri="{FF2B5EF4-FFF2-40B4-BE49-F238E27FC236}">
                <a16:creationId xmlns:a16="http://schemas.microsoft.com/office/drawing/2014/main" id="{1EA921B3-E504-4CB2-946C-834922887DCA}"/>
              </a:ext>
            </a:extLst>
          </p:cNvPr>
          <p:cNvGrpSpPr/>
          <p:nvPr/>
        </p:nvGrpSpPr>
        <p:grpSpPr>
          <a:xfrm>
            <a:off x="1069077" y="5574576"/>
            <a:ext cx="5662684" cy="1646988"/>
            <a:chOff x="1076062" y="5586643"/>
            <a:chExt cx="5662684" cy="1646988"/>
          </a:xfrm>
        </p:grpSpPr>
        <p:grpSp>
          <p:nvGrpSpPr>
            <p:cNvPr id="13" name="グループ化 12">
              <a:extLst>
                <a:ext uri="{FF2B5EF4-FFF2-40B4-BE49-F238E27FC236}">
                  <a16:creationId xmlns:a16="http://schemas.microsoft.com/office/drawing/2014/main" id="{A1AC8386-230C-4B98-A1A2-F89845BAF9E2}"/>
                </a:ext>
              </a:extLst>
            </p:cNvPr>
            <p:cNvGrpSpPr/>
            <p:nvPr/>
          </p:nvGrpSpPr>
          <p:grpSpPr>
            <a:xfrm>
              <a:off x="1162107" y="5586643"/>
              <a:ext cx="5272100" cy="461665"/>
              <a:chOff x="1162107" y="5586643"/>
              <a:chExt cx="5272100" cy="461665"/>
            </a:xfrm>
          </p:grpSpPr>
          <p:sp>
            <p:nvSpPr>
              <p:cNvPr id="11" name="テキスト ボックス 10">
                <a:extLst>
                  <a:ext uri="{FF2B5EF4-FFF2-40B4-BE49-F238E27FC236}">
                    <a16:creationId xmlns:a16="http://schemas.microsoft.com/office/drawing/2014/main" id="{0EF28C64-19B6-4D70-8800-47BB576D6E86}"/>
                  </a:ext>
                </a:extLst>
              </p:cNvPr>
              <p:cNvSpPr txBox="1"/>
              <p:nvPr/>
            </p:nvSpPr>
            <p:spPr>
              <a:xfrm>
                <a:off x="1162107" y="5586643"/>
                <a:ext cx="5272100" cy="461665"/>
              </a:xfrm>
              <a:prstGeom prst="rect">
                <a:avLst/>
              </a:prstGeom>
              <a:noFill/>
              <a:ln>
                <a:solidFill>
                  <a:schemeClr val="tx1"/>
                </a:solidFill>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●申請時に開催初日まで</a:t>
                </a:r>
                <a:r>
                  <a:rPr kumimoji="1" lang="en-US" altLang="ja-JP" sz="1200" dirty="0">
                    <a:latin typeface="Meiryo UI" panose="020B0604030504040204" pitchFamily="50" charset="-128"/>
                    <a:ea typeface="Meiryo UI" panose="020B0604030504040204" pitchFamily="50" charset="-128"/>
                  </a:rPr>
                  <a:t>30</a:t>
                </a:r>
                <a:r>
                  <a:rPr kumimoji="1" lang="ja-JP" altLang="en-US" sz="1200" dirty="0">
                    <a:latin typeface="Meiryo UI" panose="020B0604030504040204" pitchFamily="50" charset="-128"/>
                    <a:ea typeface="Meiryo UI" panose="020B0604030504040204" pitchFamily="50" charset="-128"/>
                  </a:rPr>
                  <a:t>日以上ある企業</a:t>
                </a:r>
                <a:endParaRPr kumimoji="1" lang="en-US" altLang="ja-JP" sz="1200" dirty="0">
                  <a:latin typeface="Meiryo UI" panose="020B0604030504040204" pitchFamily="50" charset="-128"/>
                  <a:ea typeface="Meiryo UI" panose="020B0604030504040204" pitchFamily="50" charset="-128"/>
                </a:endParaRPr>
              </a:p>
              <a:p>
                <a:r>
                  <a:rPr lang="en-US" altLang="ja-JP" sz="1200" b="1" dirty="0">
                    <a:latin typeface="Meiryo UI" panose="020B0604030504040204" pitchFamily="50" charset="-128"/>
                    <a:ea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rPr>
                  <a:t>　</a:t>
                </a:r>
                <a:r>
                  <a:rPr kumimoji="1" lang="ja-JP" altLang="en-US" sz="1200" b="1" dirty="0">
                    <a:latin typeface="Meiryo UI" panose="020B0604030504040204" pitchFamily="50" charset="-128"/>
                    <a:ea typeface="Meiryo UI" panose="020B0604030504040204" pitchFamily="50" charset="-128"/>
                  </a:rPr>
                  <a:t>出展</a:t>
                </a:r>
                <a:r>
                  <a:rPr kumimoji="1" lang="en-US" altLang="ja-JP" sz="1200" b="1" dirty="0">
                    <a:latin typeface="Meiryo UI" panose="020B0604030504040204" pitchFamily="50" charset="-128"/>
                    <a:ea typeface="Meiryo UI" panose="020B0604030504040204" pitchFamily="50" charset="-128"/>
                  </a:rPr>
                  <a:t>30</a:t>
                </a:r>
                <a:r>
                  <a:rPr kumimoji="1" lang="ja-JP" altLang="en-US" sz="1200" b="1" dirty="0">
                    <a:latin typeface="Meiryo UI" panose="020B0604030504040204" pitchFamily="50" charset="-128"/>
                    <a:ea typeface="Meiryo UI" panose="020B0604030504040204" pitchFamily="50" charset="-128"/>
                  </a:rPr>
                  <a:t>日前までに「申請書」と必要書類</a:t>
                </a:r>
                <a:r>
                  <a:rPr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を提出する事前申請方式</a:t>
                </a:r>
              </a:p>
            </p:txBody>
          </p:sp>
          <p:sp>
            <p:nvSpPr>
              <p:cNvPr id="49" name="二等辺三角形 48">
                <a:extLst>
                  <a:ext uri="{FF2B5EF4-FFF2-40B4-BE49-F238E27FC236}">
                    <a16:creationId xmlns:a16="http://schemas.microsoft.com/office/drawing/2014/main" id="{E24ADCE3-354A-4206-B985-006C8B9FFFF4}"/>
                  </a:ext>
                </a:extLst>
              </p:cNvPr>
              <p:cNvSpPr/>
              <p:nvPr/>
            </p:nvSpPr>
            <p:spPr>
              <a:xfrm rot="5400000">
                <a:off x="1364656" y="5849754"/>
                <a:ext cx="149639" cy="115328"/>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 name="グループ化 9">
              <a:extLst>
                <a:ext uri="{FF2B5EF4-FFF2-40B4-BE49-F238E27FC236}">
                  <a16:creationId xmlns:a16="http://schemas.microsoft.com/office/drawing/2014/main" id="{B9A786ED-4CC0-4A08-A487-9AC08CCCC214}"/>
                </a:ext>
              </a:extLst>
            </p:cNvPr>
            <p:cNvGrpSpPr/>
            <p:nvPr/>
          </p:nvGrpSpPr>
          <p:grpSpPr>
            <a:xfrm>
              <a:off x="1076062" y="6128709"/>
              <a:ext cx="5662684" cy="1104922"/>
              <a:chOff x="1076062" y="6128709"/>
              <a:chExt cx="5662684" cy="1104922"/>
            </a:xfrm>
          </p:grpSpPr>
          <p:grpSp>
            <p:nvGrpSpPr>
              <p:cNvPr id="52" name="グループ化 51">
                <a:extLst>
                  <a:ext uri="{FF2B5EF4-FFF2-40B4-BE49-F238E27FC236}">
                    <a16:creationId xmlns:a16="http://schemas.microsoft.com/office/drawing/2014/main" id="{6CC87B0A-FB02-4763-8CEF-65E383808284}"/>
                  </a:ext>
                </a:extLst>
              </p:cNvPr>
              <p:cNvGrpSpPr/>
              <p:nvPr/>
            </p:nvGrpSpPr>
            <p:grpSpPr>
              <a:xfrm>
                <a:off x="1162107" y="6128709"/>
                <a:ext cx="5288385" cy="461665"/>
                <a:chOff x="1782147" y="5837928"/>
                <a:chExt cx="5378784" cy="430133"/>
              </a:xfrm>
            </p:grpSpPr>
            <p:sp>
              <p:nvSpPr>
                <p:cNvPr id="53" name="テキスト ボックス 52">
                  <a:extLst>
                    <a:ext uri="{FF2B5EF4-FFF2-40B4-BE49-F238E27FC236}">
                      <a16:creationId xmlns:a16="http://schemas.microsoft.com/office/drawing/2014/main" id="{5D4524DC-F2A8-40AD-95AF-CBB70B106E58}"/>
                    </a:ext>
                  </a:extLst>
                </p:cNvPr>
                <p:cNvSpPr txBox="1"/>
                <p:nvPr/>
              </p:nvSpPr>
              <p:spPr>
                <a:xfrm>
                  <a:off x="1782147" y="5837928"/>
                  <a:ext cx="5378784" cy="430133"/>
                </a:xfrm>
                <a:prstGeom prst="rect">
                  <a:avLst/>
                </a:prstGeom>
                <a:noFill/>
                <a:ln>
                  <a:solidFill>
                    <a:schemeClr val="tx1"/>
                  </a:solidFill>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●申請時に既に出展済　又は　開催初日まで</a:t>
                  </a:r>
                  <a:r>
                    <a:rPr kumimoji="1" lang="en-US" altLang="ja-JP" sz="1200" dirty="0">
                      <a:latin typeface="Meiryo UI" panose="020B0604030504040204" pitchFamily="50" charset="-128"/>
                      <a:ea typeface="Meiryo UI" panose="020B0604030504040204" pitchFamily="50" charset="-128"/>
                    </a:rPr>
                    <a:t>30</a:t>
                  </a:r>
                  <a:r>
                    <a:rPr kumimoji="1" lang="ja-JP" altLang="en-US" sz="1200" dirty="0">
                      <a:latin typeface="Meiryo UI" panose="020B0604030504040204" pitchFamily="50" charset="-128"/>
                      <a:ea typeface="Meiryo UI" panose="020B0604030504040204" pitchFamily="50" charset="-128"/>
                    </a:rPr>
                    <a:t>日未満の企業</a:t>
                  </a:r>
                  <a:endParaRPr kumimoji="1" lang="en-US" altLang="ja-JP" sz="1200" b="1" dirty="0">
                    <a:latin typeface="Meiryo UI" panose="020B0604030504040204" pitchFamily="50" charset="-128"/>
                    <a:ea typeface="Meiryo UI" panose="020B0604030504040204" pitchFamily="50" charset="-128"/>
                  </a:endParaRPr>
                </a:p>
                <a:p>
                  <a:r>
                    <a:rPr kumimoji="1" lang="ja-JP" altLang="en-US" sz="1200" b="1" dirty="0">
                      <a:latin typeface="Meiryo UI" panose="020B0604030504040204" pitchFamily="50" charset="-128"/>
                      <a:ea typeface="Meiryo UI" panose="020B0604030504040204" pitchFamily="50" charset="-128"/>
                    </a:rPr>
                    <a:t>　  　出展後に「申請書兼実績報告書」と必要書類</a:t>
                  </a:r>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を提出する事後申請方式</a:t>
                  </a:r>
                  <a:endParaRPr kumimoji="1" lang="en-US" altLang="ja-JP" sz="1200" b="1" dirty="0">
                    <a:latin typeface="Meiryo UI" panose="020B0604030504040204" pitchFamily="50" charset="-128"/>
                    <a:ea typeface="Meiryo UI" panose="020B0604030504040204" pitchFamily="50" charset="-128"/>
                  </a:endParaRPr>
                </a:p>
              </p:txBody>
            </p:sp>
            <p:sp>
              <p:nvSpPr>
                <p:cNvPr id="54" name="二等辺三角形 53">
                  <a:extLst>
                    <a:ext uri="{FF2B5EF4-FFF2-40B4-BE49-F238E27FC236}">
                      <a16:creationId xmlns:a16="http://schemas.microsoft.com/office/drawing/2014/main" id="{8A8095D5-D99F-4C2D-A8F0-C78E19C3D73B}"/>
                    </a:ext>
                  </a:extLst>
                </p:cNvPr>
                <p:cNvSpPr/>
                <p:nvPr/>
              </p:nvSpPr>
              <p:spPr>
                <a:xfrm rot="5400000">
                  <a:off x="1980808" y="6093524"/>
                  <a:ext cx="147678" cy="107516"/>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51" name="テキスト ボックス 50">
                <a:extLst>
                  <a:ext uri="{FF2B5EF4-FFF2-40B4-BE49-F238E27FC236}">
                    <a16:creationId xmlns:a16="http://schemas.microsoft.com/office/drawing/2014/main" id="{5DDD5D43-2DE3-4C1C-A2E1-311018BCC8B7}"/>
                  </a:ext>
                </a:extLst>
              </p:cNvPr>
              <p:cNvSpPr txBox="1"/>
              <p:nvPr/>
            </p:nvSpPr>
            <p:spPr>
              <a:xfrm>
                <a:off x="1076062" y="6656550"/>
                <a:ext cx="5662684" cy="577081"/>
              </a:xfrm>
              <a:prstGeom prst="rect">
                <a:avLst/>
              </a:prstGeom>
              <a:solidFill>
                <a:schemeClr val="accent1">
                  <a:lumMod val="20000"/>
                  <a:lumOff val="80000"/>
                </a:schemeClr>
              </a:solidFill>
              <a:ln>
                <a:noFill/>
                <a:prstDash val="dash"/>
              </a:ln>
            </p:spPr>
            <p:txBody>
              <a:bodyPr wrap="square" rtlCol="0">
                <a:spAutoFit/>
              </a:bodyPr>
              <a:lstStyle/>
              <a:p>
                <a:r>
                  <a:rPr lang="en-US" altLang="ja-JP" sz="1050" b="1" dirty="0">
                    <a:latin typeface="Meiryo UI" panose="020B0604030504040204" pitchFamily="50" charset="-128"/>
                    <a:ea typeface="Meiryo UI" panose="020B0604030504040204" pitchFamily="50" charset="-128"/>
                  </a:rPr>
                  <a:t>(</a:t>
                </a: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必要書類の例</a:t>
                </a:r>
                <a:r>
                  <a:rPr kumimoji="1" lang="ja-JP" altLang="en-US" sz="900" dirty="0">
                    <a:latin typeface="Meiryo UI" panose="020B0604030504040204" pitchFamily="50" charset="-128"/>
                    <a:ea typeface="Meiryo UI" panose="020B0604030504040204" pitchFamily="50" charset="-128"/>
                  </a:rPr>
                  <a:t>（原則、下記のものが全て必要となります）</a:t>
                </a:r>
                <a:endParaRPr lang="en-US" altLang="ja-JP" sz="900" dirty="0">
                  <a:latin typeface="Meiryo UI" panose="020B0604030504040204" pitchFamily="50" charset="-128"/>
                  <a:ea typeface="Meiryo UI" panose="020B0604030504040204" pitchFamily="50" charset="-128"/>
                </a:endParaRPr>
              </a:p>
              <a:p>
                <a:r>
                  <a:rPr kumimoji="1" lang="ja-JP" altLang="en-US" sz="1050" b="1" dirty="0">
                    <a:latin typeface="Meiryo UI" panose="020B0604030504040204" pitchFamily="50" charset="-128"/>
                    <a:ea typeface="Meiryo UI" panose="020B0604030504040204" pitchFamily="50" charset="-128"/>
                  </a:rPr>
                  <a:t>　主催者の受付印のある小間申込書や、契約書</a:t>
                </a:r>
                <a:r>
                  <a:rPr lang="ja-JP" altLang="en-US"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領収書、</a:t>
                </a:r>
                <a:r>
                  <a:rPr lang="ja-JP" altLang="en-US" sz="1050" b="1" dirty="0">
                    <a:latin typeface="Meiryo UI" panose="020B0604030504040204" pitchFamily="50" charset="-128"/>
                    <a:ea typeface="Meiryo UI" panose="020B0604030504040204" pitchFamily="50" charset="-128"/>
                  </a:rPr>
                  <a:t>当日の</a:t>
                </a:r>
                <a:r>
                  <a:rPr kumimoji="1" lang="ja-JP" altLang="en-US" sz="1050" b="1" dirty="0">
                    <a:latin typeface="Meiryo UI" panose="020B0604030504040204" pitchFamily="50" charset="-128"/>
                    <a:ea typeface="Meiryo UI" panose="020B0604030504040204" pitchFamily="50" charset="-128"/>
                  </a:rPr>
                  <a:t>配置場所がわかる会場</a:t>
                </a:r>
                <a:r>
                  <a:rPr lang="ja-JP" altLang="en-US" sz="1050" b="1" dirty="0">
                    <a:latin typeface="Meiryo UI" panose="020B0604030504040204" pitchFamily="50" charset="-128"/>
                    <a:ea typeface="Meiryo UI" panose="020B0604030504040204" pitchFamily="50" charset="-128"/>
                  </a:rPr>
                  <a:t>マップ、</a:t>
                </a:r>
                <a:endParaRPr lang="en-US" altLang="ja-JP" sz="1050" b="1" dirty="0">
                  <a:latin typeface="Meiryo UI" panose="020B0604030504040204" pitchFamily="50" charset="-128"/>
                  <a:ea typeface="Meiryo UI" panose="020B0604030504040204" pitchFamily="50" charset="-128"/>
                </a:endParaRPr>
              </a:p>
              <a:p>
                <a:r>
                  <a:rPr lang="ja-JP" altLang="en-US" sz="1050" b="1" dirty="0">
                    <a:latin typeface="Meiryo UI" panose="020B0604030504040204" pitchFamily="50" charset="-128"/>
                    <a:ea typeface="Meiryo UI" panose="020B0604030504040204" pitchFamily="50" charset="-128"/>
                  </a:rPr>
                  <a:t>　自社ブースの写真（出展者名や小間番号等が確認できるもの）など出展していることがわかるもの</a:t>
                </a:r>
                <a:endParaRPr kumimoji="1" lang="ja-JP" altLang="en-US" sz="1050" dirty="0">
                  <a:latin typeface="Meiryo UI" panose="020B0604030504040204" pitchFamily="50" charset="-128"/>
                  <a:ea typeface="Meiryo UI" panose="020B0604030504040204" pitchFamily="50" charset="-128"/>
                </a:endParaRPr>
              </a:p>
            </p:txBody>
          </p:sp>
        </p:grpSp>
      </p:grpSp>
      <p:sp>
        <p:nvSpPr>
          <p:cNvPr id="15" name="テキスト ボックス 14">
            <a:extLst>
              <a:ext uri="{FF2B5EF4-FFF2-40B4-BE49-F238E27FC236}">
                <a16:creationId xmlns:a16="http://schemas.microsoft.com/office/drawing/2014/main" id="{C935586B-8BDD-4509-A21E-9BCEF58F1F28}"/>
              </a:ext>
            </a:extLst>
          </p:cNvPr>
          <p:cNvSpPr txBox="1"/>
          <p:nvPr/>
        </p:nvSpPr>
        <p:spPr>
          <a:xfrm>
            <a:off x="1187830" y="4223343"/>
            <a:ext cx="5425179" cy="553998"/>
          </a:xfrm>
          <a:prstGeom prst="rect">
            <a:avLst/>
          </a:prstGeom>
          <a:noFill/>
          <a:ln>
            <a:solidFill>
              <a:schemeClr val="tx1"/>
            </a:solidFill>
            <a:prstDash val="dash"/>
          </a:ln>
        </p:spPr>
        <p:txBody>
          <a:bodyPr wrap="square" rtlCol="0">
            <a:spAutoFit/>
          </a:bodyPr>
          <a:lstStyle/>
          <a:p>
            <a:r>
              <a:rPr kumimoji="1" lang="en-US" altLang="ja-JP" sz="1000" u="sng" dirty="0">
                <a:latin typeface="Meiryo UI" panose="020B0604030504040204" pitchFamily="50" charset="-128"/>
                <a:ea typeface="Meiryo UI" panose="020B0604030504040204" pitchFamily="50" charset="-128"/>
              </a:rPr>
              <a:t>※</a:t>
            </a:r>
            <a:r>
              <a:rPr kumimoji="1" lang="ja-JP" altLang="en-US" sz="1000" u="sng" dirty="0">
                <a:latin typeface="Meiryo UI" panose="020B0604030504040204" pitchFamily="50" charset="-128"/>
                <a:ea typeface="Meiryo UI" panose="020B0604030504040204" pitchFamily="50" charset="-128"/>
              </a:rPr>
              <a:t>１小間</a:t>
            </a:r>
            <a:r>
              <a:rPr kumimoji="1" lang="en-US" altLang="ja-JP" sz="1000" u="sng" dirty="0">
                <a:latin typeface="Meiryo UI" panose="020B0604030504040204" pitchFamily="50" charset="-128"/>
                <a:ea typeface="Meiryo UI" panose="020B0604030504040204" pitchFamily="50" charset="-128"/>
              </a:rPr>
              <a:t>(</a:t>
            </a:r>
            <a:r>
              <a:rPr kumimoji="1" lang="ja-JP" altLang="en-US" sz="1000" u="sng" dirty="0">
                <a:latin typeface="Meiryo UI" panose="020B0604030504040204" pitchFamily="50" charset="-128"/>
                <a:ea typeface="Meiryo UI" panose="020B0604030504040204" pitchFamily="50" charset="-128"/>
              </a:rPr>
              <a:t>最低申込小間</a:t>
            </a:r>
            <a:r>
              <a:rPr kumimoji="1" lang="en-US" altLang="ja-JP" sz="1000" u="sng" dirty="0">
                <a:latin typeface="Meiryo UI" panose="020B0604030504040204" pitchFamily="50" charset="-128"/>
                <a:ea typeface="Meiryo UI" panose="020B0604030504040204" pitchFamily="50" charset="-128"/>
              </a:rPr>
              <a:t>)</a:t>
            </a:r>
            <a:r>
              <a:rPr kumimoji="1" lang="ja-JP" altLang="en-US" sz="1000" u="sng" dirty="0">
                <a:latin typeface="Meiryo UI" panose="020B0604030504040204" pitchFamily="50" charset="-128"/>
                <a:ea typeface="Meiryo UI" panose="020B0604030504040204" pitchFamily="50" charset="-128"/>
              </a:rPr>
              <a:t>の料金が税抜</a:t>
            </a:r>
            <a:r>
              <a:rPr kumimoji="1" lang="en-US" altLang="ja-JP" sz="1000" u="sng" dirty="0">
                <a:latin typeface="Meiryo UI" panose="020B0604030504040204" pitchFamily="50" charset="-128"/>
                <a:ea typeface="Meiryo UI" panose="020B0604030504040204" pitchFamily="50" charset="-128"/>
              </a:rPr>
              <a:t>15</a:t>
            </a:r>
            <a:r>
              <a:rPr kumimoji="1" lang="ja-JP" altLang="en-US" sz="1000" u="sng" dirty="0">
                <a:latin typeface="Meiryo UI" panose="020B0604030504040204" pitchFamily="50" charset="-128"/>
                <a:ea typeface="Meiryo UI" panose="020B0604030504040204" pitchFamily="50" charset="-128"/>
              </a:rPr>
              <a:t>万円</a:t>
            </a:r>
            <a:r>
              <a:rPr lang="en-US" altLang="ja-JP" sz="1000" u="sng" dirty="0">
                <a:latin typeface="Meiryo UI" panose="020B0604030504040204" pitchFamily="50" charset="-128"/>
                <a:ea typeface="Meiryo UI" panose="020B0604030504040204" pitchFamily="50" charset="-128"/>
              </a:rPr>
              <a:t>(</a:t>
            </a:r>
            <a:r>
              <a:rPr lang="ja-JP" altLang="en-US" sz="1000" u="sng" dirty="0">
                <a:latin typeface="Meiryo UI" panose="020B0604030504040204" pitchFamily="50" charset="-128"/>
                <a:ea typeface="Meiryo UI" panose="020B0604030504040204" pitchFamily="50" charset="-128"/>
              </a:rPr>
              <a:t>＝</a:t>
            </a:r>
            <a:r>
              <a:rPr kumimoji="1" lang="ja-JP" altLang="en-US" sz="1000" u="sng" dirty="0">
                <a:latin typeface="Meiryo UI" panose="020B0604030504040204" pitchFamily="50" charset="-128"/>
                <a:ea typeface="Meiryo UI" panose="020B0604030504040204" pitchFamily="50" charset="-128"/>
              </a:rPr>
              <a:t>補助額</a:t>
            </a:r>
            <a:r>
              <a:rPr kumimoji="1" lang="en-US" altLang="ja-JP" sz="1000" u="sng" dirty="0">
                <a:latin typeface="Meiryo UI" panose="020B0604030504040204" pitchFamily="50" charset="-128"/>
                <a:ea typeface="Meiryo UI" panose="020B0604030504040204" pitchFamily="50" charset="-128"/>
              </a:rPr>
              <a:t>10</a:t>
            </a:r>
            <a:r>
              <a:rPr kumimoji="1" lang="ja-JP" altLang="en-US" sz="1000" u="sng" dirty="0">
                <a:latin typeface="Meiryo UI" panose="020B0604030504040204" pitchFamily="50" charset="-128"/>
                <a:ea typeface="Meiryo UI" panose="020B0604030504040204" pitchFamily="50" charset="-128"/>
              </a:rPr>
              <a:t>万円</a:t>
            </a:r>
            <a:r>
              <a:rPr lang="en-US" altLang="ja-JP" sz="1000" u="sng" dirty="0">
                <a:latin typeface="Meiryo UI" panose="020B0604030504040204" pitchFamily="50" charset="-128"/>
                <a:ea typeface="Meiryo UI" panose="020B0604030504040204" pitchFamily="50" charset="-128"/>
              </a:rPr>
              <a:t>)</a:t>
            </a:r>
            <a:r>
              <a:rPr lang="ja-JP" altLang="en-US" sz="1000" u="sng" dirty="0">
                <a:latin typeface="Meiryo UI" panose="020B0604030504040204" pitchFamily="50" charset="-128"/>
                <a:ea typeface="Meiryo UI" panose="020B0604030504040204" pitchFamily="50" charset="-128"/>
              </a:rPr>
              <a:t>未満の小間は</a:t>
            </a:r>
            <a:r>
              <a:rPr kumimoji="1" lang="ja-JP" altLang="en-US" sz="1000" u="sng" dirty="0">
                <a:latin typeface="Meiryo UI" panose="020B0604030504040204" pitchFamily="50" charset="-128"/>
                <a:ea typeface="Meiryo UI" panose="020B0604030504040204" pitchFamily="50" charset="-128"/>
              </a:rPr>
              <a:t>対象と</a:t>
            </a:r>
            <a:r>
              <a:rPr lang="ja-JP" altLang="en-US" sz="1000" u="sng" dirty="0">
                <a:latin typeface="Meiryo UI" panose="020B0604030504040204" pitchFamily="50" charset="-128"/>
                <a:ea typeface="Meiryo UI" panose="020B0604030504040204" pitchFamily="50" charset="-128"/>
              </a:rPr>
              <a:t>なりませんの</a:t>
            </a:r>
            <a:endParaRPr lang="en-US" altLang="ja-JP" sz="1000" u="sng"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ja-JP" altLang="en-US" sz="1000" u="sng" dirty="0">
                <a:latin typeface="Meiryo UI" panose="020B0604030504040204" pitchFamily="50" charset="-128"/>
                <a:ea typeface="Meiryo UI" panose="020B0604030504040204" pitchFamily="50" charset="-128"/>
              </a:rPr>
              <a:t>でご注意ください</a:t>
            </a:r>
            <a:r>
              <a:rPr kumimoji="1" lang="ja-JP" altLang="en-US" sz="1000" dirty="0">
                <a:latin typeface="Meiryo UI" panose="020B0604030504040204" pitchFamily="50" charset="-128"/>
                <a:ea typeface="Meiryo UI" panose="020B0604030504040204" pitchFamily="50" charset="-128"/>
              </a:rPr>
              <a:t>。例えば、１小間が</a:t>
            </a:r>
            <a:r>
              <a:rPr kumimoji="1" lang="en-US" altLang="ja-JP" sz="1000" dirty="0">
                <a:latin typeface="Meiryo UI" panose="020B0604030504040204" pitchFamily="50" charset="-128"/>
                <a:ea typeface="Meiryo UI" panose="020B0604030504040204" pitchFamily="50" charset="-128"/>
              </a:rPr>
              <a:t>8</a:t>
            </a:r>
            <a:r>
              <a:rPr kumimoji="1" lang="ja-JP" altLang="en-US" sz="1000" dirty="0">
                <a:latin typeface="Meiryo UI" panose="020B0604030504040204" pitchFamily="50" charset="-128"/>
                <a:ea typeface="Meiryo UI" panose="020B0604030504040204" pitchFamily="50" charset="-128"/>
              </a:rPr>
              <a:t>万円で２小間分を契約して</a:t>
            </a:r>
            <a:r>
              <a:rPr lang="en-US" altLang="ja-JP" sz="1000" dirty="0">
                <a:latin typeface="Meiryo UI" panose="020B0604030504040204" pitchFamily="50" charset="-128"/>
                <a:ea typeface="Meiryo UI" panose="020B0604030504040204" pitchFamily="50" charset="-128"/>
              </a:rPr>
              <a:t>16</a:t>
            </a:r>
            <a:r>
              <a:rPr kumimoji="1" lang="ja-JP" altLang="en-US" sz="1000" dirty="0">
                <a:latin typeface="Meiryo UI" panose="020B0604030504040204" pitchFamily="50" charset="-128"/>
                <a:ea typeface="Meiryo UI" panose="020B0604030504040204" pitchFamily="50" charset="-128"/>
              </a:rPr>
              <a:t>万円となるような場合は、対象外</a:t>
            </a:r>
            <a:endParaRPr kumimoji="1"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kumimoji="1" lang="ja-JP" altLang="en-US" sz="1000" dirty="0">
                <a:latin typeface="Meiryo UI" panose="020B0604030504040204" pitchFamily="50" charset="-128"/>
                <a:ea typeface="Meiryo UI" panose="020B0604030504040204" pitchFamily="50" charset="-128"/>
              </a:rPr>
              <a:t>となります。</a:t>
            </a:r>
            <a:r>
              <a:rPr lang="ja-JP" altLang="en-US" sz="1000" dirty="0">
                <a:latin typeface="Meiryo UI" panose="020B0604030504040204" pitchFamily="50" charset="-128"/>
                <a:ea typeface="Meiryo UI" panose="020B0604030504040204" pitchFamily="50" charset="-128"/>
              </a:rPr>
              <a:t>該当するか不明な場合は、</a:t>
            </a:r>
            <a:r>
              <a:rPr kumimoji="1" lang="ja-JP" altLang="en-US" sz="1000" dirty="0">
                <a:latin typeface="Meiryo UI" panose="020B0604030504040204" pitchFamily="50" charset="-128"/>
                <a:ea typeface="Meiryo UI" panose="020B0604030504040204" pitchFamily="50" charset="-128"/>
              </a:rPr>
              <a:t>下記</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お</a:t>
            </a:r>
            <a:r>
              <a:rPr kumimoji="1" lang="ja-JP" altLang="en-US" sz="1000" dirty="0">
                <a:latin typeface="Meiryo UI" panose="020B0604030504040204" pitchFamily="50" charset="-128"/>
                <a:ea typeface="Meiryo UI" panose="020B0604030504040204" pitchFamily="50" charset="-128"/>
              </a:rPr>
              <a:t>問合せ先</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までお問合せください。</a:t>
            </a:r>
          </a:p>
        </p:txBody>
      </p:sp>
      <p:grpSp>
        <p:nvGrpSpPr>
          <p:cNvPr id="8" name="グループ化 7">
            <a:extLst>
              <a:ext uri="{FF2B5EF4-FFF2-40B4-BE49-F238E27FC236}">
                <a16:creationId xmlns:a16="http://schemas.microsoft.com/office/drawing/2014/main" id="{755CD6F3-3682-4D7F-A566-11CCDD4ADE28}"/>
              </a:ext>
            </a:extLst>
          </p:cNvPr>
          <p:cNvGrpSpPr/>
          <p:nvPr/>
        </p:nvGrpSpPr>
        <p:grpSpPr>
          <a:xfrm>
            <a:off x="118765" y="7378907"/>
            <a:ext cx="6610596" cy="1159296"/>
            <a:chOff x="118765" y="7378907"/>
            <a:chExt cx="6610596" cy="1159296"/>
          </a:xfrm>
        </p:grpSpPr>
        <p:pic>
          <p:nvPicPr>
            <p:cNvPr id="48" name="図 47">
              <a:extLst>
                <a:ext uri="{FF2B5EF4-FFF2-40B4-BE49-F238E27FC236}">
                  <a16:creationId xmlns:a16="http://schemas.microsoft.com/office/drawing/2014/main" id="{36842793-44EE-477E-BE84-4A431385789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94282" y="7378907"/>
              <a:ext cx="1335079" cy="1159296"/>
            </a:xfrm>
            <a:prstGeom prst="rect">
              <a:avLst/>
            </a:prstGeom>
          </p:spPr>
        </p:pic>
        <p:sp>
          <p:nvSpPr>
            <p:cNvPr id="9" name="吹き出し: 角を丸めた四角形 8">
              <a:extLst>
                <a:ext uri="{FF2B5EF4-FFF2-40B4-BE49-F238E27FC236}">
                  <a16:creationId xmlns:a16="http://schemas.microsoft.com/office/drawing/2014/main" id="{4DDA0F5D-CDE4-483C-A3C6-CF6D972085BF}"/>
                </a:ext>
              </a:extLst>
            </p:cNvPr>
            <p:cNvSpPr/>
            <p:nvPr/>
          </p:nvSpPr>
          <p:spPr>
            <a:xfrm>
              <a:off x="118765" y="7397854"/>
              <a:ext cx="5137907" cy="1026732"/>
            </a:xfrm>
            <a:prstGeom prst="wedgeRoundRectCallout">
              <a:avLst>
                <a:gd name="adj1" fmla="val 53290"/>
                <a:gd name="adj2" fmla="val 5326"/>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a:extLst>
                <a:ext uri="{FF2B5EF4-FFF2-40B4-BE49-F238E27FC236}">
                  <a16:creationId xmlns:a16="http://schemas.microsoft.com/office/drawing/2014/main" id="{9C211DF6-E9C6-407C-8864-94ED5B542517}"/>
                </a:ext>
              </a:extLst>
            </p:cNvPr>
            <p:cNvSpPr txBox="1"/>
            <p:nvPr/>
          </p:nvSpPr>
          <p:spPr>
            <a:xfrm>
              <a:off x="334718" y="7438846"/>
              <a:ext cx="4752528" cy="276999"/>
            </a:xfrm>
            <a:prstGeom prst="rect">
              <a:avLst/>
            </a:prstGeom>
            <a:solidFill>
              <a:srgbClr val="FF0000"/>
            </a:solidFill>
          </p:spPr>
          <p:txBody>
            <a:bodyPr wrap="square" rtlCol="0">
              <a:spAutoFit/>
            </a:bodyPr>
            <a:lstStyle/>
            <a:p>
              <a:pPr algn="ctr"/>
              <a:r>
                <a:rPr lang="ja-JP" altLang="en-US" sz="1200" b="1" dirty="0">
                  <a:solidFill>
                    <a:schemeClr val="bg1"/>
                  </a:solidFill>
                  <a:latin typeface="Meiryo UI" panose="020B0604030504040204" pitchFamily="50" charset="-128"/>
                  <a:ea typeface="Meiryo UI" panose="020B0604030504040204" pitchFamily="50" charset="-128"/>
                </a:rPr>
                <a:t>！！！ご注意ください！！！</a:t>
              </a:r>
              <a:endParaRPr kumimoji="1" lang="ja-JP" altLang="en-US" sz="1200" b="1" dirty="0">
                <a:solidFill>
                  <a:schemeClr val="bg1"/>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170E97BF-BBBF-4B6F-A577-6731CB89C19C}"/>
                </a:ext>
              </a:extLst>
            </p:cNvPr>
            <p:cNvSpPr txBox="1"/>
            <p:nvPr/>
          </p:nvSpPr>
          <p:spPr>
            <a:xfrm>
              <a:off x="176009" y="7697950"/>
              <a:ext cx="5080901" cy="738664"/>
            </a:xfrm>
            <a:prstGeom prst="rect">
              <a:avLst/>
            </a:prstGeom>
            <a:noFill/>
          </p:spPr>
          <p:txBody>
            <a:bodyPr wrap="square" rtlCol="0">
              <a:spAutoFit/>
            </a:bodyPr>
            <a:lstStyle/>
            <a:p>
              <a:pPr algn="ctr"/>
              <a:r>
                <a:rPr kumimoji="1" lang="ja-JP" altLang="en-US" sz="1400" b="1" dirty="0">
                  <a:solidFill>
                    <a:srgbClr val="FF0000"/>
                  </a:solidFill>
                  <a:latin typeface="Meiryo UI" panose="020B0604030504040204" pitchFamily="50" charset="-128"/>
                  <a:ea typeface="Meiryo UI" panose="020B0604030504040204" pitchFamily="50" charset="-128"/>
                </a:rPr>
                <a:t>申請には、出展したことを証明する</a:t>
              </a:r>
              <a:r>
                <a:rPr lang="ja-JP" altLang="en-US" sz="1400" b="1" dirty="0">
                  <a:solidFill>
                    <a:srgbClr val="FF0000"/>
                  </a:solidFill>
                  <a:latin typeface="Meiryo UI" panose="020B0604030504040204" pitchFamily="50" charset="-128"/>
                  <a:ea typeface="Meiryo UI" panose="020B0604030504040204" pitchFamily="50" charset="-128"/>
                </a:rPr>
                <a:t>必要</a:t>
              </a:r>
              <a:r>
                <a:rPr kumimoji="1" lang="ja-JP" altLang="en-US" sz="1400" b="1" dirty="0">
                  <a:solidFill>
                    <a:srgbClr val="FF0000"/>
                  </a:solidFill>
                  <a:latin typeface="Meiryo UI" panose="020B0604030504040204" pitchFamily="50" charset="-128"/>
                  <a:ea typeface="Meiryo UI" panose="020B0604030504040204" pitchFamily="50" charset="-128"/>
                </a:rPr>
                <a:t>書類が必要となります。</a:t>
              </a:r>
              <a:endParaRPr kumimoji="1" lang="en-US" altLang="ja-JP" sz="1400" b="1" dirty="0">
                <a:solidFill>
                  <a:srgbClr val="FF0000"/>
                </a:solidFill>
                <a:latin typeface="Meiryo UI" panose="020B0604030504040204" pitchFamily="50" charset="-128"/>
                <a:ea typeface="Meiryo UI" panose="020B0604030504040204" pitchFamily="50" charset="-128"/>
              </a:endParaRPr>
            </a:p>
            <a:p>
              <a:pPr algn="ctr"/>
              <a:r>
                <a:rPr lang="ja-JP" altLang="en-US" sz="1400" b="1" dirty="0">
                  <a:solidFill>
                    <a:srgbClr val="FF0000"/>
                  </a:solidFill>
                  <a:latin typeface="Meiryo UI" panose="020B0604030504040204" pitchFamily="50" charset="-128"/>
                  <a:ea typeface="Meiryo UI" panose="020B0604030504040204" pitchFamily="50" charset="-128"/>
                </a:rPr>
                <a:t>申請されるまで、</a:t>
              </a:r>
              <a:r>
                <a:rPr kumimoji="1" lang="ja-JP" altLang="en-US" sz="1400" b="1" dirty="0">
                  <a:solidFill>
                    <a:srgbClr val="FF0000"/>
                  </a:solidFill>
                  <a:latin typeface="Meiryo UI" panose="020B0604030504040204" pitchFamily="50" charset="-128"/>
                  <a:ea typeface="Meiryo UI" panose="020B0604030504040204" pitchFamily="50" charset="-128"/>
                </a:rPr>
                <a:t>上記の</a:t>
              </a:r>
              <a:r>
                <a:rPr kumimoji="1" lang="en-US" altLang="ja-JP" sz="1400" b="1" dirty="0">
                  <a:solidFill>
                    <a:srgbClr val="FF0000"/>
                  </a:solidFill>
                  <a:latin typeface="Meiryo UI" panose="020B0604030504040204" pitchFamily="50" charset="-128"/>
                  <a:ea typeface="Meiryo UI" panose="020B0604030504040204" pitchFamily="50" charset="-128"/>
                </a:rPr>
                <a:t>【</a:t>
              </a:r>
              <a:r>
                <a:rPr lang="ja-JP" altLang="en-US" sz="1400" b="1" dirty="0">
                  <a:solidFill>
                    <a:srgbClr val="FF0000"/>
                  </a:solidFill>
                  <a:latin typeface="Meiryo UI" panose="020B0604030504040204" pitchFamily="50" charset="-128"/>
                  <a:ea typeface="Meiryo UI" panose="020B0604030504040204" pitchFamily="50" charset="-128"/>
                </a:rPr>
                <a:t>必要</a:t>
              </a:r>
              <a:r>
                <a:rPr kumimoji="1" lang="ja-JP" altLang="en-US" sz="1400" b="1" dirty="0">
                  <a:solidFill>
                    <a:srgbClr val="FF0000"/>
                  </a:solidFill>
                  <a:latin typeface="Meiryo UI" panose="020B0604030504040204" pitchFamily="50" charset="-128"/>
                  <a:ea typeface="Meiryo UI" panose="020B0604030504040204" pitchFamily="50" charset="-128"/>
                </a:rPr>
                <a:t>書類</a:t>
              </a:r>
              <a:r>
                <a:rPr kumimoji="1" lang="en-US" altLang="ja-JP" sz="1400" b="1" dirty="0">
                  <a:solidFill>
                    <a:srgbClr val="FF0000"/>
                  </a:solidFill>
                  <a:latin typeface="Meiryo UI" panose="020B0604030504040204" pitchFamily="50" charset="-128"/>
                  <a:ea typeface="Meiryo UI" panose="020B0604030504040204" pitchFamily="50" charset="-128"/>
                </a:rPr>
                <a:t>】</a:t>
              </a:r>
              <a:r>
                <a:rPr lang="ja-JP" altLang="en-US" sz="1400" b="1" dirty="0">
                  <a:solidFill>
                    <a:srgbClr val="FF0000"/>
                  </a:solidFill>
                  <a:latin typeface="Meiryo UI" panose="020B0604030504040204" pitchFamily="50" charset="-128"/>
                  <a:ea typeface="Meiryo UI" panose="020B0604030504040204" pitchFamily="50" charset="-128"/>
                </a:rPr>
                <a:t>を</a:t>
              </a:r>
              <a:r>
                <a:rPr kumimoji="1" lang="ja-JP" altLang="en-US" sz="1400" b="1" dirty="0">
                  <a:solidFill>
                    <a:srgbClr val="FF0000"/>
                  </a:solidFill>
                  <a:latin typeface="Meiryo UI" panose="020B0604030504040204" pitchFamily="50" charset="-128"/>
                  <a:ea typeface="Meiryo UI" panose="020B0604030504040204" pitchFamily="50" charset="-128"/>
                </a:rPr>
                <a:t>保管</a:t>
              </a:r>
              <a:r>
                <a:rPr lang="ja-JP" altLang="en-US" sz="1400" b="1" dirty="0">
                  <a:solidFill>
                    <a:srgbClr val="FF0000"/>
                  </a:solidFill>
                  <a:latin typeface="Meiryo UI" panose="020B0604030504040204" pitchFamily="50" charset="-128"/>
                  <a:ea typeface="Meiryo UI" panose="020B0604030504040204" pitchFamily="50" charset="-128"/>
                </a:rPr>
                <a:t>いただくよう</a:t>
              </a:r>
              <a:r>
                <a:rPr kumimoji="1" lang="ja-JP" altLang="en-US" sz="1400" b="1" dirty="0">
                  <a:solidFill>
                    <a:srgbClr val="FF0000"/>
                  </a:solidFill>
                  <a:latin typeface="Meiryo UI" panose="020B0604030504040204" pitchFamily="50" charset="-128"/>
                  <a:ea typeface="Meiryo UI" panose="020B0604030504040204" pitchFamily="50" charset="-128"/>
                </a:rPr>
                <a:t>お願いします。</a:t>
              </a:r>
              <a:endParaRPr kumimoji="1" lang="en-US" altLang="ja-JP" sz="1400" b="1" dirty="0">
                <a:solidFill>
                  <a:srgbClr val="FF0000"/>
                </a:solidFill>
                <a:latin typeface="Meiryo UI" panose="020B0604030504040204" pitchFamily="50" charset="-128"/>
                <a:ea typeface="Meiryo UI" panose="020B0604030504040204" pitchFamily="50" charset="-128"/>
              </a:endParaRPr>
            </a:p>
            <a:p>
              <a:pPr algn="ctr"/>
              <a:r>
                <a:rPr lang="ja-JP" altLang="en-US" sz="1400" b="1" u="sng" dirty="0">
                  <a:solidFill>
                    <a:srgbClr val="FF0000"/>
                  </a:solidFill>
                  <a:latin typeface="Meiryo UI" panose="020B0604030504040204" pitchFamily="50" charset="-128"/>
                  <a:ea typeface="Meiryo UI" panose="020B0604030504040204" pitchFamily="50" charset="-128"/>
                </a:rPr>
                <a:t>必要</a:t>
              </a:r>
              <a:r>
                <a:rPr kumimoji="1" lang="ja-JP" altLang="en-US" sz="1400" b="1" u="sng" dirty="0">
                  <a:solidFill>
                    <a:srgbClr val="FF0000"/>
                  </a:solidFill>
                  <a:latin typeface="Meiryo UI" panose="020B0604030504040204" pitchFamily="50" charset="-128"/>
                  <a:ea typeface="Meiryo UI" panose="020B0604030504040204" pitchFamily="50" charset="-128"/>
                </a:rPr>
                <a:t>書類が提出できない場合は、補助の対象となりません。</a:t>
              </a:r>
              <a:endParaRPr kumimoji="1" lang="ja-JP" altLang="en-US" sz="1400" b="1" dirty="0">
                <a:solidFill>
                  <a:srgbClr val="FF0000"/>
                </a:solidFill>
                <a:latin typeface="Meiryo UI" panose="020B0604030504040204" pitchFamily="50" charset="-128"/>
                <a:ea typeface="Meiryo UI" panose="020B0604030504040204" pitchFamily="50" charset="-128"/>
              </a:endParaRPr>
            </a:p>
          </p:txBody>
        </p:sp>
      </p:grpSp>
      <p:sp>
        <p:nvSpPr>
          <p:cNvPr id="22" name="テキスト ボックス 21">
            <a:extLst>
              <a:ext uri="{FF2B5EF4-FFF2-40B4-BE49-F238E27FC236}">
                <a16:creationId xmlns:a16="http://schemas.microsoft.com/office/drawing/2014/main" id="{0CB042BE-A8DB-4AD6-9A41-F4C168E2FF8C}"/>
              </a:ext>
            </a:extLst>
          </p:cNvPr>
          <p:cNvSpPr txBox="1"/>
          <p:nvPr/>
        </p:nvSpPr>
        <p:spPr>
          <a:xfrm>
            <a:off x="828256" y="8544204"/>
            <a:ext cx="5472608" cy="723275"/>
          </a:xfrm>
          <a:prstGeom prst="rect">
            <a:avLst/>
          </a:prstGeom>
          <a:solidFill>
            <a:schemeClr val="tx2">
              <a:lumMod val="75000"/>
            </a:schemeClr>
          </a:solidFill>
        </p:spPr>
        <p:txBody>
          <a:bodyPr wrap="square" rtlCol="0">
            <a:spAutoFit/>
          </a:bodyPr>
          <a:lstStyle/>
          <a:p>
            <a:pPr algn="ctr"/>
            <a:r>
              <a:rPr kumimoji="1" lang="ja-JP" altLang="en-US" b="1" u="sng" dirty="0">
                <a:solidFill>
                  <a:schemeClr val="bg1"/>
                </a:solidFill>
              </a:rPr>
              <a:t>令和７年６月中旬頃に</a:t>
            </a:r>
            <a:r>
              <a:rPr lang="ja-JP" altLang="en-US" b="1" u="sng" dirty="0">
                <a:solidFill>
                  <a:schemeClr val="bg1"/>
                </a:solidFill>
              </a:rPr>
              <a:t>申請受付</a:t>
            </a:r>
            <a:r>
              <a:rPr kumimoji="1" lang="ja-JP" altLang="en-US" b="1" u="sng" dirty="0">
                <a:solidFill>
                  <a:schemeClr val="bg1"/>
                </a:solidFill>
              </a:rPr>
              <a:t>開始</a:t>
            </a:r>
            <a:r>
              <a:rPr kumimoji="1" lang="ja-JP" altLang="en-US" sz="1400" b="1" u="sng" dirty="0">
                <a:solidFill>
                  <a:schemeClr val="bg1"/>
                </a:solidFill>
              </a:rPr>
              <a:t>（予定）</a:t>
            </a:r>
            <a:endParaRPr kumimoji="1" lang="en-US" altLang="ja-JP" b="1" u="sng" dirty="0">
              <a:solidFill>
                <a:schemeClr val="bg1"/>
              </a:solidFill>
            </a:endParaRPr>
          </a:p>
          <a:p>
            <a:pPr algn="ctr"/>
            <a:r>
              <a:rPr lang="ja-JP" altLang="en-US" sz="1200" dirty="0">
                <a:solidFill>
                  <a:schemeClr val="bg1"/>
                </a:solidFill>
              </a:rPr>
              <a:t>下記大阪府ウェブサイトで募集要項等を公表しますのでお待ちください。</a:t>
            </a:r>
          </a:p>
          <a:p>
            <a:pPr algn="ctr"/>
            <a:r>
              <a:rPr kumimoji="1" lang="en-US" altLang="ja-JP" sz="1100" dirty="0">
                <a:solidFill>
                  <a:schemeClr val="bg1"/>
                </a:solidFill>
                <a:latin typeface="Meiryo UI" panose="020B0604030504040204" pitchFamily="50" charset="-128"/>
                <a:ea typeface="Meiryo UI" panose="020B0604030504040204" pitchFamily="50" charset="-128"/>
              </a:rPr>
              <a:t>https://www.pref.osaka.lg.jp/o110070/mono/syuttenshien-rinji.html</a:t>
            </a:r>
          </a:p>
        </p:txBody>
      </p:sp>
      <p:grpSp>
        <p:nvGrpSpPr>
          <p:cNvPr id="5" name="グループ化 4">
            <a:extLst>
              <a:ext uri="{FF2B5EF4-FFF2-40B4-BE49-F238E27FC236}">
                <a16:creationId xmlns:a16="http://schemas.microsoft.com/office/drawing/2014/main" id="{9DA8B218-FC99-4111-83CD-26069FBA2690}"/>
              </a:ext>
            </a:extLst>
          </p:cNvPr>
          <p:cNvGrpSpPr/>
          <p:nvPr/>
        </p:nvGrpSpPr>
        <p:grpSpPr>
          <a:xfrm>
            <a:off x="-132523" y="768245"/>
            <a:ext cx="7200800" cy="349720"/>
            <a:chOff x="-132523" y="1026809"/>
            <a:chExt cx="7200800" cy="349720"/>
          </a:xfrm>
        </p:grpSpPr>
        <p:sp>
          <p:nvSpPr>
            <p:cNvPr id="31" name="テキスト ボックス 30">
              <a:extLst>
                <a:ext uri="{FF2B5EF4-FFF2-40B4-BE49-F238E27FC236}">
                  <a16:creationId xmlns:a16="http://schemas.microsoft.com/office/drawing/2014/main" id="{2FB3E6F6-3A01-4503-B196-5AD4E7E4DE8A}"/>
                </a:ext>
              </a:extLst>
            </p:cNvPr>
            <p:cNvSpPr txBox="1"/>
            <p:nvPr/>
          </p:nvSpPr>
          <p:spPr bwMode="gray">
            <a:xfrm>
              <a:off x="-132523" y="1068752"/>
              <a:ext cx="7200800" cy="307777"/>
            </a:xfrm>
            <a:prstGeom prst="rect">
              <a:avLst/>
            </a:prstGeom>
            <a:noFill/>
          </p:spPr>
          <p:txBody>
            <a:bodyPr wrap="square" rtlCol="0">
              <a:spAutoFit/>
            </a:bodyPr>
            <a:lstStyle/>
            <a:p>
              <a:pPr algn="ct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京阪神地域で開催される</a:t>
              </a:r>
              <a:r>
                <a:rPr lang="en-US" altLang="ja-JP" sz="1400" b="1"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BtoB</a:t>
              </a: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の展示商談会の出展小間料金の一部を補助します！</a:t>
              </a:r>
            </a:p>
          </p:txBody>
        </p:sp>
        <p:sp>
          <p:nvSpPr>
            <p:cNvPr id="3" name="直角三角形 2">
              <a:extLst>
                <a:ext uri="{FF2B5EF4-FFF2-40B4-BE49-F238E27FC236}">
                  <a16:creationId xmlns:a16="http://schemas.microsoft.com/office/drawing/2014/main" id="{793899C4-D922-4FE3-9C21-A5F9C184E334}"/>
                </a:ext>
              </a:extLst>
            </p:cNvPr>
            <p:cNvSpPr/>
            <p:nvPr/>
          </p:nvSpPr>
          <p:spPr>
            <a:xfrm rot="9226183">
              <a:off x="212194" y="1048186"/>
              <a:ext cx="51593" cy="288204"/>
            </a:xfrm>
            <a:prstGeom prst="r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32" name="直角三角形 31">
              <a:extLst>
                <a:ext uri="{FF2B5EF4-FFF2-40B4-BE49-F238E27FC236}">
                  <a16:creationId xmlns:a16="http://schemas.microsoft.com/office/drawing/2014/main" id="{DAA4FB8A-6DBB-4FFC-9531-A349F5848138}"/>
                </a:ext>
              </a:extLst>
            </p:cNvPr>
            <p:cNvSpPr/>
            <p:nvPr/>
          </p:nvSpPr>
          <p:spPr>
            <a:xfrm rot="12468521">
              <a:off x="6587213" y="1026809"/>
              <a:ext cx="51593" cy="288204"/>
            </a:xfrm>
            <a:prstGeom prst="r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sp>
        <p:nvSpPr>
          <p:cNvPr id="33" name="テキスト ボックス 32">
            <a:extLst>
              <a:ext uri="{FF2B5EF4-FFF2-40B4-BE49-F238E27FC236}">
                <a16:creationId xmlns:a16="http://schemas.microsoft.com/office/drawing/2014/main" id="{EE87FB2B-4A10-4CEE-8377-2E7FF39DE511}"/>
              </a:ext>
            </a:extLst>
          </p:cNvPr>
          <p:cNvSpPr txBox="1"/>
          <p:nvPr/>
        </p:nvSpPr>
        <p:spPr bwMode="gray">
          <a:xfrm>
            <a:off x="4319703" y="3922156"/>
            <a:ext cx="2337082" cy="246221"/>
          </a:xfrm>
          <a:prstGeom prst="rect">
            <a:avLst/>
          </a:prstGeom>
          <a:noFill/>
        </p:spPr>
        <p:txBody>
          <a:bodyPr wrap="square" rtlCol="0">
            <a:spAutoFit/>
          </a:bodyPr>
          <a:lstStyle/>
          <a:p>
            <a:pPr algn="ctr"/>
            <a:r>
              <a:rPr lang="ja-JP" altLang="en-US" sz="1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下限がありますのでご注意ください！</a:t>
            </a:r>
          </a:p>
        </p:txBody>
      </p:sp>
      <p:sp>
        <p:nvSpPr>
          <p:cNvPr id="34" name="テキスト ボックス 33">
            <a:extLst>
              <a:ext uri="{FF2B5EF4-FFF2-40B4-BE49-F238E27FC236}">
                <a16:creationId xmlns:a16="http://schemas.microsoft.com/office/drawing/2014/main" id="{83957BA3-B327-42B1-B49F-2004FCA608C0}"/>
              </a:ext>
            </a:extLst>
          </p:cNvPr>
          <p:cNvSpPr txBox="1"/>
          <p:nvPr/>
        </p:nvSpPr>
        <p:spPr bwMode="gray">
          <a:xfrm>
            <a:off x="-132523" y="5174541"/>
            <a:ext cx="1410526" cy="246221"/>
          </a:xfrm>
          <a:prstGeom prst="rect">
            <a:avLst/>
          </a:prstGeom>
          <a:noFill/>
        </p:spPr>
        <p:txBody>
          <a:bodyPr wrap="square" rtlCol="0">
            <a:spAutoFit/>
          </a:bodyPr>
          <a:lstStyle/>
          <a:p>
            <a:pPr algn="ctr"/>
            <a:r>
              <a:rPr lang="ja-JP" altLang="en-US" sz="1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業種不問！</a:t>
            </a:r>
          </a:p>
        </p:txBody>
      </p:sp>
      <p:sp>
        <p:nvSpPr>
          <p:cNvPr id="12" name="矢印: ストライプ 11">
            <a:extLst>
              <a:ext uri="{FF2B5EF4-FFF2-40B4-BE49-F238E27FC236}">
                <a16:creationId xmlns:a16="http://schemas.microsoft.com/office/drawing/2014/main" id="{01FD5BE5-95D8-433D-A961-4C7B53EA3AA0}"/>
              </a:ext>
            </a:extLst>
          </p:cNvPr>
          <p:cNvSpPr/>
          <p:nvPr/>
        </p:nvSpPr>
        <p:spPr>
          <a:xfrm rot="18745763">
            <a:off x="494990" y="7132669"/>
            <a:ext cx="828728" cy="432766"/>
          </a:xfrm>
          <a:prstGeom prst="striped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a:extLst>
              <a:ext uri="{FF2B5EF4-FFF2-40B4-BE49-F238E27FC236}">
                <a16:creationId xmlns:a16="http://schemas.microsoft.com/office/drawing/2014/main" id="{367A11F7-3F1B-4487-84A1-5DED98F35B69}"/>
              </a:ext>
            </a:extLst>
          </p:cNvPr>
          <p:cNvSpPr txBox="1"/>
          <p:nvPr/>
        </p:nvSpPr>
        <p:spPr bwMode="gray">
          <a:xfrm>
            <a:off x="1468875" y="197980"/>
            <a:ext cx="3920249" cy="230832"/>
          </a:xfrm>
          <a:prstGeom prst="rect">
            <a:avLst/>
          </a:prstGeom>
          <a:noFill/>
        </p:spPr>
        <p:txBody>
          <a:bodyPr wrap="square" rtlCol="0">
            <a:spAutoFit/>
          </a:bodyPr>
          <a:lstStyle/>
          <a:p>
            <a:pPr algn="ctr"/>
            <a:r>
              <a:rPr lang="zh-TW"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＊令和７年度 物価高騰対応重点支援地方創生臨時交付金活用事業＊</a:t>
            </a:r>
          </a:p>
        </p:txBody>
      </p:sp>
      <p:pic>
        <p:nvPicPr>
          <p:cNvPr id="18" name="図 17">
            <a:extLst>
              <a:ext uri="{FF2B5EF4-FFF2-40B4-BE49-F238E27FC236}">
                <a16:creationId xmlns:a16="http://schemas.microsoft.com/office/drawing/2014/main" id="{22FBA926-4E18-4145-8F2F-165C256ADD3B}"/>
              </a:ext>
            </a:extLst>
          </p:cNvPr>
          <p:cNvPicPr>
            <a:picLocks noChangeAspect="1"/>
          </p:cNvPicPr>
          <p:nvPr/>
        </p:nvPicPr>
        <p:blipFill>
          <a:blip r:embed="rId6"/>
          <a:stretch>
            <a:fillRect/>
          </a:stretch>
        </p:blipFill>
        <p:spPr>
          <a:xfrm>
            <a:off x="6237313" y="9291534"/>
            <a:ext cx="560376" cy="560376"/>
          </a:xfrm>
          <a:prstGeom prst="rect">
            <a:avLst/>
          </a:prstGeom>
        </p:spPr>
      </p:pic>
    </p:spTree>
    <p:extLst>
      <p:ext uri="{BB962C8B-B14F-4D97-AF65-F5344CB8AC3E}">
        <p14:creationId xmlns:p14="http://schemas.microsoft.com/office/powerpoint/2010/main" val="362028852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785</Words>
  <Application>Microsoft Office PowerPoint</Application>
  <PresentationFormat>A4 210 x 297 mm</PresentationFormat>
  <Paragraphs>65</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HG丸ｺﾞｼｯｸM-PRO</vt:lpstr>
      <vt:lpstr>Meiryo UI</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2023-02-20T10:45:52Z</dcterms:created>
  <dcterms:modified xsi:type="dcterms:W3CDTF">2025-04-03T06:08:38Z</dcterms:modified>
</cp:coreProperties>
</file>