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9"/>
  </p:notesMasterIdLst>
  <p:handoutMasterIdLst>
    <p:handoutMasterId r:id="rId10"/>
  </p:handoutMasterIdLst>
  <p:sldIdLst>
    <p:sldId id="281" r:id="rId2"/>
    <p:sldId id="269" r:id="rId3"/>
    <p:sldId id="660" r:id="rId4"/>
    <p:sldId id="304" r:id="rId5"/>
    <p:sldId id="295" r:id="rId6"/>
    <p:sldId id="278" r:id="rId7"/>
    <p:sldId id="305" r:id="rId8"/>
  </p:sldIdLst>
  <p:sldSz cx="7200900" cy="10333038"/>
  <p:notesSz cx="6807200" cy="9939338"/>
  <p:defaultText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55">
          <p15:clr>
            <a:srgbClr val="A4A3A4"/>
          </p15:clr>
        </p15:guide>
        <p15:guide id="2" pos="22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CC0066"/>
    <a:srgbClr val="CC00CC"/>
    <a:srgbClr val="FF6699"/>
    <a:srgbClr val="FF6600"/>
    <a:srgbClr val="00FF00"/>
    <a:srgbClr val="9900CC"/>
    <a:srgbClr val="00CC66"/>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912" autoAdjust="0"/>
    <p:restoredTop sz="94434" autoAdjust="0"/>
  </p:normalViewPr>
  <p:slideViewPr>
    <p:cSldViewPr>
      <p:cViewPr varScale="1">
        <p:scale>
          <a:sx n="83" d="100"/>
          <a:sy n="83" d="100"/>
        </p:scale>
        <p:origin x="3060" y="114"/>
      </p:cViewPr>
      <p:guideLst>
        <p:guide orient="horz" pos="3255"/>
        <p:guide pos="2268"/>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8E7B915-83FC-407F-A860-7421A3549C4D}"/>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3C215D64-1756-4C13-8DBE-AFE83C87D4ED}"/>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49C01ADE-0ABF-45EC-B4FD-0E1D0D39EBAE}" type="datetimeFigureOut">
              <a:rPr kumimoji="1" lang="ja-JP" altLang="en-US" smtClean="0"/>
              <a:t>2025/5/22</a:t>
            </a:fld>
            <a:endParaRPr kumimoji="1" lang="ja-JP" altLang="en-US"/>
          </a:p>
        </p:txBody>
      </p:sp>
      <p:sp>
        <p:nvSpPr>
          <p:cNvPr id="4" name="フッター プレースホルダー 3">
            <a:extLst>
              <a:ext uri="{FF2B5EF4-FFF2-40B4-BE49-F238E27FC236}">
                <a16:creationId xmlns:a16="http://schemas.microsoft.com/office/drawing/2014/main" id="{26A11616-18E2-4714-8A76-8185A74F3E88}"/>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B71EEFCD-178E-483F-BD0F-FF3B9BD43262}"/>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383EFBF3-4A31-4AED-99B6-B48968F262AD}" type="slidenum">
              <a:rPr kumimoji="1" lang="ja-JP" altLang="en-US" smtClean="0"/>
              <a:t>‹#›</a:t>
            </a:fld>
            <a:endParaRPr kumimoji="1" lang="ja-JP" altLang="en-US"/>
          </a:p>
        </p:txBody>
      </p:sp>
    </p:spTree>
    <p:extLst>
      <p:ext uri="{BB962C8B-B14F-4D97-AF65-F5344CB8AC3E}">
        <p14:creationId xmlns:p14="http://schemas.microsoft.com/office/powerpoint/2010/main" val="416643798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9787" cy="496966"/>
          </a:xfrm>
          <a:prstGeom prst="rect">
            <a:avLst/>
          </a:prstGeom>
        </p:spPr>
        <p:txBody>
          <a:bodyPr vert="horz" lIns="91491" tIns="45745" rIns="91491" bIns="4574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3" y="3"/>
            <a:ext cx="2949787" cy="496966"/>
          </a:xfrm>
          <a:prstGeom prst="rect">
            <a:avLst/>
          </a:prstGeom>
        </p:spPr>
        <p:txBody>
          <a:bodyPr vert="horz" lIns="91491" tIns="45745" rIns="91491" bIns="45745" rtlCol="0"/>
          <a:lstStyle>
            <a:lvl1pPr algn="r">
              <a:defRPr sz="1200"/>
            </a:lvl1pPr>
          </a:lstStyle>
          <a:p>
            <a:fld id="{8E95C381-C8F7-4282-8811-45894997526A}" type="datetimeFigureOut">
              <a:rPr kumimoji="1" lang="ja-JP" altLang="en-US" smtClean="0"/>
              <a:t>2025/5/22</a:t>
            </a:fld>
            <a:endParaRPr kumimoji="1" lang="ja-JP" altLang="en-US"/>
          </a:p>
        </p:txBody>
      </p:sp>
      <p:sp>
        <p:nvSpPr>
          <p:cNvPr id="4" name="スライド イメージ プレースホルダー 3"/>
          <p:cNvSpPr>
            <a:spLocks noGrp="1" noRot="1" noChangeAspect="1"/>
          </p:cNvSpPr>
          <p:nvPr>
            <p:ph type="sldImg" idx="2"/>
          </p:nvPr>
        </p:nvSpPr>
        <p:spPr>
          <a:xfrm>
            <a:off x="2105025" y="744538"/>
            <a:ext cx="2597150" cy="3729037"/>
          </a:xfrm>
          <a:prstGeom prst="rect">
            <a:avLst/>
          </a:prstGeom>
          <a:noFill/>
          <a:ln w="12700">
            <a:solidFill>
              <a:prstClr val="black"/>
            </a:solidFill>
          </a:ln>
        </p:spPr>
        <p:txBody>
          <a:bodyPr vert="horz" lIns="91491" tIns="45745" rIns="91491" bIns="45745"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1491" tIns="45745" rIns="91491" bIns="4574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648"/>
            <a:ext cx="2949787" cy="496966"/>
          </a:xfrm>
          <a:prstGeom prst="rect">
            <a:avLst/>
          </a:prstGeom>
        </p:spPr>
        <p:txBody>
          <a:bodyPr vert="horz" lIns="91491" tIns="45745" rIns="91491" bIns="4574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3" y="9440648"/>
            <a:ext cx="2949787" cy="496966"/>
          </a:xfrm>
          <a:prstGeom prst="rect">
            <a:avLst/>
          </a:prstGeom>
        </p:spPr>
        <p:txBody>
          <a:bodyPr vert="horz" lIns="91491" tIns="45745" rIns="91491" bIns="45745" rtlCol="0" anchor="b"/>
          <a:lstStyle>
            <a:lvl1pPr algn="r">
              <a:defRPr sz="1200"/>
            </a:lvl1pPr>
          </a:lstStyle>
          <a:p>
            <a:fld id="{F04C2C1C-49BF-4D18-AF43-AD4A9E5A2E22}" type="slidenum">
              <a:rPr kumimoji="1" lang="ja-JP" altLang="en-US" smtClean="0"/>
              <a:t>‹#›</a:t>
            </a:fld>
            <a:endParaRPr kumimoji="1" lang="ja-JP" altLang="en-US"/>
          </a:p>
        </p:txBody>
      </p:sp>
    </p:spTree>
    <p:extLst>
      <p:ext uri="{BB962C8B-B14F-4D97-AF65-F5344CB8AC3E}">
        <p14:creationId xmlns:p14="http://schemas.microsoft.com/office/powerpoint/2010/main" val="3364765124"/>
      </p:ext>
    </p:extLst>
  </p:cSld>
  <p:clrMap bg1="lt1" tx1="dk1" bg2="lt2" tx2="dk2" accent1="accent1" accent2="accent2" accent3="accent3" accent4="accent4" accent5="accent5" accent6="accent6" hlink="hlink" folHlink="folHlink"/>
  <p:hf hdr="0" ftr="0" dt="0"/>
  <p:notesStyle>
    <a:lvl1pPr marL="0" algn="l" defTabSz="1001855" rtl="0" eaLnBrk="1" latinLnBrk="0" hangingPunct="1">
      <a:defRPr kumimoji="1" sz="1300" kern="1200">
        <a:solidFill>
          <a:schemeClr val="tx1"/>
        </a:solidFill>
        <a:latin typeface="+mn-lt"/>
        <a:ea typeface="+mn-ea"/>
        <a:cs typeface="+mn-cs"/>
      </a:defRPr>
    </a:lvl1pPr>
    <a:lvl2pPr marL="500928" algn="l" defTabSz="1001855" rtl="0" eaLnBrk="1" latinLnBrk="0" hangingPunct="1">
      <a:defRPr kumimoji="1" sz="1300" kern="1200">
        <a:solidFill>
          <a:schemeClr val="tx1"/>
        </a:solidFill>
        <a:latin typeface="+mn-lt"/>
        <a:ea typeface="+mn-ea"/>
        <a:cs typeface="+mn-cs"/>
      </a:defRPr>
    </a:lvl2pPr>
    <a:lvl3pPr marL="1001855" algn="l" defTabSz="1001855" rtl="0" eaLnBrk="1" latinLnBrk="0" hangingPunct="1">
      <a:defRPr kumimoji="1" sz="1300" kern="1200">
        <a:solidFill>
          <a:schemeClr val="tx1"/>
        </a:solidFill>
        <a:latin typeface="+mn-lt"/>
        <a:ea typeface="+mn-ea"/>
        <a:cs typeface="+mn-cs"/>
      </a:defRPr>
    </a:lvl3pPr>
    <a:lvl4pPr marL="1502783" algn="l" defTabSz="1001855" rtl="0" eaLnBrk="1" latinLnBrk="0" hangingPunct="1">
      <a:defRPr kumimoji="1" sz="1300" kern="1200">
        <a:solidFill>
          <a:schemeClr val="tx1"/>
        </a:solidFill>
        <a:latin typeface="+mn-lt"/>
        <a:ea typeface="+mn-ea"/>
        <a:cs typeface="+mn-cs"/>
      </a:defRPr>
    </a:lvl4pPr>
    <a:lvl5pPr marL="2003711" algn="l" defTabSz="1001855" rtl="0" eaLnBrk="1" latinLnBrk="0" hangingPunct="1">
      <a:defRPr kumimoji="1" sz="1300" kern="1200">
        <a:solidFill>
          <a:schemeClr val="tx1"/>
        </a:solidFill>
        <a:latin typeface="+mn-lt"/>
        <a:ea typeface="+mn-ea"/>
        <a:cs typeface="+mn-cs"/>
      </a:defRPr>
    </a:lvl5pPr>
    <a:lvl6pPr marL="2504638" algn="l" defTabSz="1001855" rtl="0" eaLnBrk="1" latinLnBrk="0" hangingPunct="1">
      <a:defRPr kumimoji="1" sz="1300" kern="1200">
        <a:solidFill>
          <a:schemeClr val="tx1"/>
        </a:solidFill>
        <a:latin typeface="+mn-lt"/>
        <a:ea typeface="+mn-ea"/>
        <a:cs typeface="+mn-cs"/>
      </a:defRPr>
    </a:lvl6pPr>
    <a:lvl7pPr marL="3005566" algn="l" defTabSz="1001855" rtl="0" eaLnBrk="1" latinLnBrk="0" hangingPunct="1">
      <a:defRPr kumimoji="1" sz="1300" kern="1200">
        <a:solidFill>
          <a:schemeClr val="tx1"/>
        </a:solidFill>
        <a:latin typeface="+mn-lt"/>
        <a:ea typeface="+mn-ea"/>
        <a:cs typeface="+mn-cs"/>
      </a:defRPr>
    </a:lvl7pPr>
    <a:lvl8pPr marL="3506494" algn="l" defTabSz="1001855" rtl="0" eaLnBrk="1" latinLnBrk="0" hangingPunct="1">
      <a:defRPr kumimoji="1" sz="1300" kern="1200">
        <a:solidFill>
          <a:schemeClr val="tx1"/>
        </a:solidFill>
        <a:latin typeface="+mn-lt"/>
        <a:ea typeface="+mn-ea"/>
        <a:cs typeface="+mn-cs"/>
      </a:defRPr>
    </a:lvl8pPr>
    <a:lvl9pPr marL="4007421" algn="l" defTabSz="1001855" rtl="0" eaLnBrk="1" latinLnBrk="0" hangingPunct="1">
      <a:defRPr kumimoji="1"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209941"/>
            <a:ext cx="6120765" cy="221490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855388"/>
            <a:ext cx="5040630" cy="2640665"/>
          </a:xfrm>
        </p:spPr>
        <p:txBody>
          <a:bodyPr/>
          <a:lstStyle>
            <a:lvl1pPr marL="0" indent="0" algn="ctr">
              <a:buNone/>
              <a:defRPr>
                <a:solidFill>
                  <a:schemeClr val="tx1">
                    <a:tint val="75000"/>
                  </a:schemeClr>
                </a:solidFill>
              </a:defRPr>
            </a:lvl1pPr>
            <a:lvl2pPr marL="500928" indent="0" algn="ctr">
              <a:buNone/>
              <a:defRPr>
                <a:solidFill>
                  <a:schemeClr val="tx1">
                    <a:tint val="75000"/>
                  </a:schemeClr>
                </a:solidFill>
              </a:defRPr>
            </a:lvl2pPr>
            <a:lvl3pPr marL="1001855" indent="0" algn="ctr">
              <a:buNone/>
              <a:defRPr>
                <a:solidFill>
                  <a:schemeClr val="tx1">
                    <a:tint val="75000"/>
                  </a:schemeClr>
                </a:solidFill>
              </a:defRPr>
            </a:lvl3pPr>
            <a:lvl4pPr marL="1502783" indent="0" algn="ctr">
              <a:buNone/>
              <a:defRPr>
                <a:solidFill>
                  <a:schemeClr val="tx1">
                    <a:tint val="75000"/>
                  </a:schemeClr>
                </a:solidFill>
              </a:defRPr>
            </a:lvl4pPr>
            <a:lvl5pPr marL="2003711" indent="0" algn="ctr">
              <a:buNone/>
              <a:defRPr>
                <a:solidFill>
                  <a:schemeClr val="tx1">
                    <a:tint val="75000"/>
                  </a:schemeClr>
                </a:solidFill>
              </a:defRPr>
            </a:lvl5pPr>
            <a:lvl6pPr marL="2504638" indent="0" algn="ctr">
              <a:buNone/>
              <a:defRPr>
                <a:solidFill>
                  <a:schemeClr val="tx1">
                    <a:tint val="75000"/>
                  </a:schemeClr>
                </a:solidFill>
              </a:defRPr>
            </a:lvl6pPr>
            <a:lvl7pPr marL="3005566" indent="0" algn="ctr">
              <a:buNone/>
              <a:defRPr>
                <a:solidFill>
                  <a:schemeClr val="tx1">
                    <a:tint val="75000"/>
                  </a:schemeClr>
                </a:solidFill>
              </a:defRPr>
            </a:lvl7pPr>
            <a:lvl8pPr marL="3506494" indent="0" algn="ctr">
              <a:buNone/>
              <a:defRPr>
                <a:solidFill>
                  <a:schemeClr val="tx1">
                    <a:tint val="75000"/>
                  </a:schemeClr>
                </a:solidFill>
              </a:defRPr>
            </a:lvl8pPr>
            <a:lvl9pPr marL="400742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437806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362838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3" y="413803"/>
            <a:ext cx="1620202" cy="881656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60045" y="413803"/>
            <a:ext cx="4740592" cy="881656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334714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735900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639934"/>
            <a:ext cx="6120765" cy="2052256"/>
          </a:xfrm>
        </p:spPr>
        <p:txBody>
          <a:bodyPr anchor="t"/>
          <a:lstStyle>
            <a:lvl1pPr algn="l">
              <a:defRPr sz="44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2" y="4379584"/>
            <a:ext cx="6120765" cy="2260351"/>
          </a:xfrm>
        </p:spPr>
        <p:txBody>
          <a:bodyPr anchor="b"/>
          <a:lstStyle>
            <a:lvl1pPr marL="0" indent="0">
              <a:buNone/>
              <a:defRPr sz="2200">
                <a:solidFill>
                  <a:schemeClr val="tx1">
                    <a:tint val="75000"/>
                  </a:schemeClr>
                </a:solidFill>
              </a:defRPr>
            </a:lvl1pPr>
            <a:lvl2pPr marL="500928" indent="0">
              <a:buNone/>
              <a:defRPr sz="2000">
                <a:solidFill>
                  <a:schemeClr val="tx1">
                    <a:tint val="75000"/>
                  </a:schemeClr>
                </a:solidFill>
              </a:defRPr>
            </a:lvl2pPr>
            <a:lvl3pPr marL="1001855" indent="0">
              <a:buNone/>
              <a:defRPr sz="1700">
                <a:solidFill>
                  <a:schemeClr val="tx1">
                    <a:tint val="75000"/>
                  </a:schemeClr>
                </a:solidFill>
              </a:defRPr>
            </a:lvl3pPr>
            <a:lvl4pPr marL="1502783" indent="0">
              <a:buNone/>
              <a:defRPr sz="1500">
                <a:solidFill>
                  <a:schemeClr val="tx1">
                    <a:tint val="75000"/>
                  </a:schemeClr>
                </a:solidFill>
              </a:defRPr>
            </a:lvl4pPr>
            <a:lvl5pPr marL="2003711" indent="0">
              <a:buNone/>
              <a:defRPr sz="1500">
                <a:solidFill>
                  <a:schemeClr val="tx1">
                    <a:tint val="75000"/>
                  </a:schemeClr>
                </a:solidFill>
              </a:defRPr>
            </a:lvl5pPr>
            <a:lvl6pPr marL="2504638" indent="0">
              <a:buNone/>
              <a:defRPr sz="1500">
                <a:solidFill>
                  <a:schemeClr val="tx1">
                    <a:tint val="75000"/>
                  </a:schemeClr>
                </a:solidFill>
              </a:defRPr>
            </a:lvl6pPr>
            <a:lvl7pPr marL="3005566" indent="0">
              <a:buNone/>
              <a:defRPr sz="1500">
                <a:solidFill>
                  <a:schemeClr val="tx1">
                    <a:tint val="75000"/>
                  </a:schemeClr>
                </a:solidFill>
              </a:defRPr>
            </a:lvl7pPr>
            <a:lvl8pPr marL="3506494" indent="0">
              <a:buNone/>
              <a:defRPr sz="1500">
                <a:solidFill>
                  <a:schemeClr val="tx1">
                    <a:tint val="75000"/>
                  </a:schemeClr>
                </a:solidFill>
              </a:defRPr>
            </a:lvl8pPr>
            <a:lvl9pPr marL="4007421"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214768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60045" y="2411045"/>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660457" y="2411045"/>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418941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312975"/>
            <a:ext cx="3181648" cy="963938"/>
          </a:xfrm>
        </p:spPr>
        <p:txBody>
          <a:bodyPr anchor="b"/>
          <a:lstStyle>
            <a:lvl1pPr marL="0" indent="0">
              <a:buNone/>
              <a:defRPr sz="2600" b="1"/>
            </a:lvl1pPr>
            <a:lvl2pPr marL="500928" indent="0">
              <a:buNone/>
              <a:defRPr sz="2200" b="1"/>
            </a:lvl2pPr>
            <a:lvl3pPr marL="1001855" indent="0">
              <a:buNone/>
              <a:defRPr sz="2000" b="1"/>
            </a:lvl3pPr>
            <a:lvl4pPr marL="1502783" indent="0">
              <a:buNone/>
              <a:defRPr sz="1700" b="1"/>
            </a:lvl4pPr>
            <a:lvl5pPr marL="2003711" indent="0">
              <a:buNone/>
              <a:defRPr sz="1700" b="1"/>
            </a:lvl5pPr>
            <a:lvl6pPr marL="2504638" indent="0">
              <a:buNone/>
              <a:defRPr sz="1700" b="1"/>
            </a:lvl6pPr>
            <a:lvl7pPr marL="3005566" indent="0">
              <a:buNone/>
              <a:defRPr sz="1700" b="1"/>
            </a:lvl7pPr>
            <a:lvl8pPr marL="3506494" indent="0">
              <a:buNone/>
              <a:defRPr sz="1700" b="1"/>
            </a:lvl8pPr>
            <a:lvl9pPr marL="4007421"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276912"/>
            <a:ext cx="318164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312975"/>
            <a:ext cx="3182898" cy="963938"/>
          </a:xfrm>
        </p:spPr>
        <p:txBody>
          <a:bodyPr anchor="b"/>
          <a:lstStyle>
            <a:lvl1pPr marL="0" indent="0">
              <a:buNone/>
              <a:defRPr sz="2600" b="1"/>
            </a:lvl1pPr>
            <a:lvl2pPr marL="500928" indent="0">
              <a:buNone/>
              <a:defRPr sz="2200" b="1"/>
            </a:lvl2pPr>
            <a:lvl3pPr marL="1001855" indent="0">
              <a:buNone/>
              <a:defRPr sz="2000" b="1"/>
            </a:lvl3pPr>
            <a:lvl4pPr marL="1502783" indent="0">
              <a:buNone/>
              <a:defRPr sz="1700" b="1"/>
            </a:lvl4pPr>
            <a:lvl5pPr marL="2003711" indent="0">
              <a:buNone/>
              <a:defRPr sz="1700" b="1"/>
            </a:lvl5pPr>
            <a:lvl6pPr marL="2504638" indent="0">
              <a:buNone/>
              <a:defRPr sz="1700" b="1"/>
            </a:lvl6pPr>
            <a:lvl7pPr marL="3005566" indent="0">
              <a:buNone/>
              <a:defRPr sz="1700" b="1"/>
            </a:lvl7pPr>
            <a:lvl8pPr marL="3506494" indent="0">
              <a:buNone/>
              <a:defRPr sz="1700" b="1"/>
            </a:lvl8pPr>
            <a:lvl9pPr marL="4007421"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276912"/>
            <a:ext cx="318289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4165581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638421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12815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411409"/>
            <a:ext cx="2369047" cy="1750876"/>
          </a:xfrm>
        </p:spPr>
        <p:txBody>
          <a:bodyPr anchor="b"/>
          <a:lstStyle>
            <a:lvl1pPr algn="l">
              <a:defRPr sz="2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3" y="411410"/>
            <a:ext cx="4025504" cy="8818962"/>
          </a:xfrm>
        </p:spPr>
        <p:txBody>
          <a:bodyPr/>
          <a:lstStyle>
            <a:lvl1pPr>
              <a:defRPr sz="36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6" y="2162285"/>
            <a:ext cx="2369047" cy="7068086"/>
          </a:xfrm>
        </p:spPr>
        <p:txBody>
          <a:bodyPr/>
          <a:lstStyle>
            <a:lvl1pPr marL="0" indent="0">
              <a:buNone/>
              <a:defRPr sz="1500"/>
            </a:lvl1pPr>
            <a:lvl2pPr marL="500928" indent="0">
              <a:buNone/>
              <a:defRPr sz="1300"/>
            </a:lvl2pPr>
            <a:lvl3pPr marL="1001855" indent="0">
              <a:buNone/>
              <a:defRPr sz="1100"/>
            </a:lvl3pPr>
            <a:lvl4pPr marL="1502783" indent="0">
              <a:buNone/>
              <a:defRPr sz="1000"/>
            </a:lvl4pPr>
            <a:lvl5pPr marL="2003711" indent="0">
              <a:buNone/>
              <a:defRPr sz="1000"/>
            </a:lvl5pPr>
            <a:lvl6pPr marL="2504638" indent="0">
              <a:buNone/>
              <a:defRPr sz="1000"/>
            </a:lvl6pPr>
            <a:lvl7pPr marL="3005566" indent="0">
              <a:buNone/>
              <a:defRPr sz="1000"/>
            </a:lvl7pPr>
            <a:lvl8pPr marL="3506494" indent="0">
              <a:buNone/>
              <a:defRPr sz="1000"/>
            </a:lvl8pPr>
            <a:lvl9pPr marL="400742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632877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6" y="7233128"/>
            <a:ext cx="4320540" cy="853912"/>
          </a:xfrm>
        </p:spPr>
        <p:txBody>
          <a:bodyPr anchor="b"/>
          <a:lstStyle>
            <a:lvl1pPr algn="l">
              <a:defRPr sz="22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6" y="923276"/>
            <a:ext cx="4320540" cy="6199823"/>
          </a:xfrm>
        </p:spPr>
        <p:txBody>
          <a:bodyPr/>
          <a:lstStyle>
            <a:lvl1pPr marL="0" indent="0">
              <a:buNone/>
              <a:defRPr sz="3600"/>
            </a:lvl1pPr>
            <a:lvl2pPr marL="500928" indent="0">
              <a:buNone/>
              <a:defRPr sz="3100"/>
            </a:lvl2pPr>
            <a:lvl3pPr marL="1001855" indent="0">
              <a:buNone/>
              <a:defRPr sz="2600"/>
            </a:lvl3pPr>
            <a:lvl4pPr marL="1502783" indent="0">
              <a:buNone/>
              <a:defRPr sz="2200"/>
            </a:lvl4pPr>
            <a:lvl5pPr marL="2003711" indent="0">
              <a:buNone/>
              <a:defRPr sz="2200"/>
            </a:lvl5pPr>
            <a:lvl6pPr marL="2504638" indent="0">
              <a:buNone/>
              <a:defRPr sz="2200"/>
            </a:lvl6pPr>
            <a:lvl7pPr marL="3005566" indent="0">
              <a:buNone/>
              <a:defRPr sz="2200"/>
            </a:lvl7pPr>
            <a:lvl8pPr marL="3506494" indent="0">
              <a:buNone/>
              <a:defRPr sz="2200"/>
            </a:lvl8pPr>
            <a:lvl9pPr marL="4007421" indent="0">
              <a:buNone/>
              <a:defRPr sz="2200"/>
            </a:lvl9pPr>
          </a:lstStyle>
          <a:p>
            <a:endParaRPr kumimoji="1" lang="ja-JP" altLang="en-US"/>
          </a:p>
        </p:txBody>
      </p:sp>
      <p:sp>
        <p:nvSpPr>
          <p:cNvPr id="4" name="テキスト プレースホルダー 3"/>
          <p:cNvSpPr>
            <a:spLocks noGrp="1"/>
          </p:cNvSpPr>
          <p:nvPr>
            <p:ph type="body" sz="half" idx="2"/>
          </p:nvPr>
        </p:nvSpPr>
        <p:spPr>
          <a:xfrm>
            <a:off x="1411426" y="8087039"/>
            <a:ext cx="4320540" cy="1212696"/>
          </a:xfrm>
        </p:spPr>
        <p:txBody>
          <a:bodyPr/>
          <a:lstStyle>
            <a:lvl1pPr marL="0" indent="0">
              <a:buNone/>
              <a:defRPr sz="1500"/>
            </a:lvl1pPr>
            <a:lvl2pPr marL="500928" indent="0">
              <a:buNone/>
              <a:defRPr sz="1300"/>
            </a:lvl2pPr>
            <a:lvl3pPr marL="1001855" indent="0">
              <a:buNone/>
              <a:defRPr sz="1100"/>
            </a:lvl3pPr>
            <a:lvl4pPr marL="1502783" indent="0">
              <a:buNone/>
              <a:defRPr sz="1000"/>
            </a:lvl4pPr>
            <a:lvl5pPr marL="2003711" indent="0">
              <a:buNone/>
              <a:defRPr sz="1000"/>
            </a:lvl5pPr>
            <a:lvl6pPr marL="2504638" indent="0">
              <a:buNone/>
              <a:defRPr sz="1000"/>
            </a:lvl6pPr>
            <a:lvl7pPr marL="3005566" indent="0">
              <a:buNone/>
              <a:defRPr sz="1000"/>
            </a:lvl7pPr>
            <a:lvl8pPr marL="3506494" indent="0">
              <a:buNone/>
              <a:defRPr sz="1000"/>
            </a:lvl8pPr>
            <a:lvl9pPr marL="400742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DD23146-B76D-43A3-AD34-E017252890AF}" type="datetimeFigureOut">
              <a:rPr kumimoji="1" lang="ja-JP" altLang="en-US" smtClean="0"/>
              <a:t>2025/5/22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3148000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413801"/>
            <a:ext cx="6480810" cy="1722173"/>
          </a:xfrm>
          <a:prstGeom prst="rect">
            <a:avLst/>
          </a:prstGeom>
        </p:spPr>
        <p:txBody>
          <a:bodyPr vert="horz" lIns="100186" tIns="50093" rIns="100186" bIns="5009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411045"/>
            <a:ext cx="6480810" cy="6819327"/>
          </a:xfrm>
          <a:prstGeom prst="rect">
            <a:avLst/>
          </a:prstGeom>
        </p:spPr>
        <p:txBody>
          <a:bodyPr vert="horz" lIns="100186" tIns="50093" rIns="100186" bIns="5009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577197"/>
            <a:ext cx="1680210" cy="550138"/>
          </a:xfrm>
          <a:prstGeom prst="rect">
            <a:avLst/>
          </a:prstGeom>
        </p:spPr>
        <p:txBody>
          <a:bodyPr vert="horz" lIns="100186" tIns="50093" rIns="100186" bIns="50093" rtlCol="0" anchor="ctr"/>
          <a:lstStyle>
            <a:lvl1pPr algn="l">
              <a:defRPr sz="1300">
                <a:solidFill>
                  <a:schemeClr val="tx1">
                    <a:tint val="75000"/>
                  </a:schemeClr>
                </a:solidFill>
              </a:defRPr>
            </a:lvl1pPr>
          </a:lstStyle>
          <a:p>
            <a:fld id="{2DD23146-B76D-43A3-AD34-E017252890AF}" type="datetimeFigureOut">
              <a:rPr kumimoji="1" lang="ja-JP" altLang="en-US" smtClean="0"/>
              <a:t>2025/5/22</a:t>
            </a:fld>
            <a:endParaRPr kumimoji="1" lang="ja-JP" altLang="en-US"/>
          </a:p>
        </p:txBody>
      </p:sp>
      <p:sp>
        <p:nvSpPr>
          <p:cNvPr id="5" name="フッター プレースホルダー 4"/>
          <p:cNvSpPr>
            <a:spLocks noGrp="1"/>
          </p:cNvSpPr>
          <p:nvPr>
            <p:ph type="ftr" sz="quarter" idx="3"/>
          </p:nvPr>
        </p:nvSpPr>
        <p:spPr>
          <a:xfrm>
            <a:off x="2460308" y="9577197"/>
            <a:ext cx="2280285" cy="550138"/>
          </a:xfrm>
          <a:prstGeom prst="rect">
            <a:avLst/>
          </a:prstGeom>
        </p:spPr>
        <p:txBody>
          <a:bodyPr vert="horz" lIns="100186" tIns="50093" rIns="100186" bIns="50093"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577197"/>
            <a:ext cx="1680210" cy="550138"/>
          </a:xfrm>
          <a:prstGeom prst="rect">
            <a:avLst/>
          </a:prstGeom>
        </p:spPr>
        <p:txBody>
          <a:bodyPr vert="horz" lIns="100186" tIns="50093" rIns="100186" bIns="50093" rtlCol="0" anchor="ctr"/>
          <a:lstStyle>
            <a:lvl1pPr algn="r">
              <a:defRPr sz="1300">
                <a:solidFill>
                  <a:schemeClr val="tx1">
                    <a:tint val="75000"/>
                  </a:schemeClr>
                </a:solidFill>
              </a:defRPr>
            </a:lvl1p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27032983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1855" rtl="0" eaLnBrk="1" latinLnBrk="0" hangingPunct="1">
        <a:spcBef>
          <a:spcPct val="0"/>
        </a:spcBef>
        <a:buNone/>
        <a:defRPr kumimoji="1" sz="4800" kern="1200">
          <a:solidFill>
            <a:schemeClr val="tx1"/>
          </a:solidFill>
          <a:latin typeface="+mj-lt"/>
          <a:ea typeface="+mj-ea"/>
          <a:cs typeface="+mj-cs"/>
        </a:defRPr>
      </a:lvl1pPr>
    </p:titleStyle>
    <p:bodyStyle>
      <a:lvl1pPr marL="375696" indent="-375696" algn="l" defTabSz="1001855" rtl="0" eaLnBrk="1" latinLnBrk="0" hangingPunct="1">
        <a:spcBef>
          <a:spcPct val="20000"/>
        </a:spcBef>
        <a:buFont typeface="Arial" pitchFamily="34" charset="0"/>
        <a:buChar char="•"/>
        <a:defRPr kumimoji="1" sz="3600" kern="1200">
          <a:solidFill>
            <a:schemeClr val="tx1"/>
          </a:solidFill>
          <a:latin typeface="+mn-lt"/>
          <a:ea typeface="+mn-ea"/>
          <a:cs typeface="+mn-cs"/>
        </a:defRPr>
      </a:lvl1pPr>
      <a:lvl2pPr marL="814007" indent="-313080" algn="l" defTabSz="1001855" rtl="0" eaLnBrk="1" latinLnBrk="0" hangingPunct="1">
        <a:spcBef>
          <a:spcPct val="20000"/>
        </a:spcBef>
        <a:buFont typeface="Arial" pitchFamily="34" charset="0"/>
        <a:buChar char="–"/>
        <a:defRPr kumimoji="1" sz="3100" kern="1200">
          <a:solidFill>
            <a:schemeClr val="tx1"/>
          </a:solidFill>
          <a:latin typeface="+mn-lt"/>
          <a:ea typeface="+mn-ea"/>
          <a:cs typeface="+mn-cs"/>
        </a:defRPr>
      </a:lvl2pPr>
      <a:lvl3pPr marL="1252319" indent="-250464" algn="l" defTabSz="1001855" rtl="0" eaLnBrk="1" latinLnBrk="0" hangingPunct="1">
        <a:spcBef>
          <a:spcPct val="20000"/>
        </a:spcBef>
        <a:buFont typeface="Arial" pitchFamily="34" charset="0"/>
        <a:buChar char="•"/>
        <a:defRPr kumimoji="1" sz="2600" kern="1200">
          <a:solidFill>
            <a:schemeClr val="tx1"/>
          </a:solidFill>
          <a:latin typeface="+mn-lt"/>
          <a:ea typeface="+mn-ea"/>
          <a:cs typeface="+mn-cs"/>
        </a:defRPr>
      </a:lvl3pPr>
      <a:lvl4pPr marL="1753247"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4pPr>
      <a:lvl5pPr marL="2254174"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5pPr>
      <a:lvl6pPr marL="2755102"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6pPr>
      <a:lvl7pPr marL="3256030"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7pPr>
      <a:lvl8pPr marL="3756957"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8pPr>
      <a:lvl9pPr marL="4257885"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9pPr>
    </p:bodyStyle>
    <p:other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22.png"/><Relationship Id="rId13" Type="http://schemas.openxmlformats.org/officeDocument/2006/relationships/image" Target="../media/image27.png"/><Relationship Id="rId3" Type="http://schemas.openxmlformats.org/officeDocument/2006/relationships/image" Target="../media/image17.png"/><Relationship Id="rId7" Type="http://schemas.openxmlformats.org/officeDocument/2006/relationships/image" Target="../media/image21.png"/><Relationship Id="rId12" Type="http://schemas.openxmlformats.org/officeDocument/2006/relationships/image" Target="../media/image26.png"/><Relationship Id="rId2" Type="http://schemas.openxmlformats.org/officeDocument/2006/relationships/image" Target="../media/image16.png"/><Relationship Id="rId16" Type="http://schemas.openxmlformats.org/officeDocument/2006/relationships/image" Target="../media/image30.png"/><Relationship Id="rId1" Type="http://schemas.openxmlformats.org/officeDocument/2006/relationships/slideLayout" Target="../slideLayouts/slideLayout2.xml"/><Relationship Id="rId6" Type="http://schemas.openxmlformats.org/officeDocument/2006/relationships/image" Target="../media/image20.png"/><Relationship Id="rId11" Type="http://schemas.openxmlformats.org/officeDocument/2006/relationships/image" Target="../media/image25.PNG"/><Relationship Id="rId5" Type="http://schemas.openxmlformats.org/officeDocument/2006/relationships/image" Target="../media/image19.png"/><Relationship Id="rId15" Type="http://schemas.openxmlformats.org/officeDocument/2006/relationships/image" Target="../media/image29.png"/><Relationship Id="rId10" Type="http://schemas.openxmlformats.org/officeDocument/2006/relationships/image" Target="../media/image24.png"/><Relationship Id="rId4" Type="http://schemas.openxmlformats.org/officeDocument/2006/relationships/image" Target="../media/image18.png"/><Relationship Id="rId9" Type="http://schemas.openxmlformats.org/officeDocument/2006/relationships/image" Target="../media/image23.png"/><Relationship Id="rId14" Type="http://schemas.openxmlformats.org/officeDocument/2006/relationships/image" Target="../media/image28.PNG"/></Relationships>
</file>

<file path=ppt/slides/_rels/slide3.xml.rels><?xml version="1.0" encoding="UTF-8" standalone="yes"?>
<Relationships xmlns="http://schemas.openxmlformats.org/package/2006/relationships"><Relationship Id="rId8" Type="http://schemas.openxmlformats.org/officeDocument/2006/relationships/image" Target="../media/image37.jpeg"/><Relationship Id="rId3" Type="http://schemas.openxmlformats.org/officeDocument/2006/relationships/image" Target="../media/image32.png"/><Relationship Id="rId7" Type="http://schemas.openxmlformats.org/officeDocument/2006/relationships/image" Target="../media/image36.png"/><Relationship Id="rId2" Type="http://schemas.openxmlformats.org/officeDocument/2006/relationships/image" Target="../media/image31.png"/><Relationship Id="rId1" Type="http://schemas.openxmlformats.org/officeDocument/2006/relationships/slideLayout" Target="../slideLayouts/slideLayout2.xml"/><Relationship Id="rId6" Type="http://schemas.openxmlformats.org/officeDocument/2006/relationships/image" Target="../media/image35.jpeg"/><Relationship Id="rId11" Type="http://schemas.openxmlformats.org/officeDocument/2006/relationships/image" Target="../media/image40.png"/><Relationship Id="rId5" Type="http://schemas.openxmlformats.org/officeDocument/2006/relationships/image" Target="../media/image34.png"/><Relationship Id="rId10" Type="http://schemas.openxmlformats.org/officeDocument/2006/relationships/image" Target="../media/image39.png"/><Relationship Id="rId4" Type="http://schemas.openxmlformats.org/officeDocument/2006/relationships/image" Target="../media/image33.png"/><Relationship Id="rId9" Type="http://schemas.openxmlformats.org/officeDocument/2006/relationships/image" Target="../media/image38.png"/></Relationships>
</file>

<file path=ppt/slides/_rels/slide4.xml.rels><?xml version="1.0" encoding="UTF-8" standalone="yes"?>
<Relationships xmlns="http://schemas.openxmlformats.org/package/2006/relationships"><Relationship Id="rId8" Type="http://schemas.openxmlformats.org/officeDocument/2006/relationships/image" Target="../media/image47.png"/><Relationship Id="rId13" Type="http://schemas.openxmlformats.org/officeDocument/2006/relationships/image" Target="../media/image52.png"/><Relationship Id="rId3" Type="http://schemas.openxmlformats.org/officeDocument/2006/relationships/image" Target="../media/image42.png"/><Relationship Id="rId7" Type="http://schemas.openxmlformats.org/officeDocument/2006/relationships/image" Target="../media/image46.png"/><Relationship Id="rId12" Type="http://schemas.openxmlformats.org/officeDocument/2006/relationships/image" Target="../media/image51.png"/><Relationship Id="rId2" Type="http://schemas.openxmlformats.org/officeDocument/2006/relationships/image" Target="../media/image41.png"/><Relationship Id="rId1" Type="http://schemas.openxmlformats.org/officeDocument/2006/relationships/slideLayout" Target="../slideLayouts/slideLayout2.xml"/><Relationship Id="rId6" Type="http://schemas.openxmlformats.org/officeDocument/2006/relationships/image" Target="../media/image45.png"/><Relationship Id="rId11" Type="http://schemas.openxmlformats.org/officeDocument/2006/relationships/image" Target="../media/image50.PNG"/><Relationship Id="rId5" Type="http://schemas.openxmlformats.org/officeDocument/2006/relationships/image" Target="../media/image44.png"/><Relationship Id="rId10" Type="http://schemas.openxmlformats.org/officeDocument/2006/relationships/image" Target="../media/image49.PNG"/><Relationship Id="rId4" Type="http://schemas.openxmlformats.org/officeDocument/2006/relationships/image" Target="../media/image43.png"/><Relationship Id="rId9" Type="http://schemas.openxmlformats.org/officeDocument/2006/relationships/image" Target="../media/image48.PNG"/><Relationship Id="rId14" Type="http://schemas.openxmlformats.org/officeDocument/2006/relationships/image" Target="../media/image53.png"/></Relationships>
</file>

<file path=ppt/slides/_rels/slide5.xml.rels><?xml version="1.0" encoding="UTF-8" standalone="yes"?>
<Relationships xmlns="http://schemas.openxmlformats.org/package/2006/relationships"><Relationship Id="rId8" Type="http://schemas.openxmlformats.org/officeDocument/2006/relationships/image" Target="../media/image60.png"/><Relationship Id="rId13" Type="http://schemas.openxmlformats.org/officeDocument/2006/relationships/image" Target="../media/image65.png"/><Relationship Id="rId3" Type="http://schemas.openxmlformats.org/officeDocument/2006/relationships/image" Target="../media/image55.PNG"/><Relationship Id="rId7" Type="http://schemas.openxmlformats.org/officeDocument/2006/relationships/image" Target="../media/image59.png"/><Relationship Id="rId12" Type="http://schemas.openxmlformats.org/officeDocument/2006/relationships/image" Target="../media/image64.png"/><Relationship Id="rId2" Type="http://schemas.openxmlformats.org/officeDocument/2006/relationships/image" Target="../media/image54.PNG"/><Relationship Id="rId1" Type="http://schemas.openxmlformats.org/officeDocument/2006/relationships/slideLayout" Target="../slideLayouts/slideLayout2.xml"/><Relationship Id="rId6" Type="http://schemas.openxmlformats.org/officeDocument/2006/relationships/image" Target="../media/image58.jpg"/><Relationship Id="rId11" Type="http://schemas.openxmlformats.org/officeDocument/2006/relationships/image" Target="../media/image63.png"/><Relationship Id="rId5" Type="http://schemas.openxmlformats.org/officeDocument/2006/relationships/image" Target="../media/image57.png"/><Relationship Id="rId10" Type="http://schemas.openxmlformats.org/officeDocument/2006/relationships/image" Target="../media/image62.jpeg"/><Relationship Id="rId4" Type="http://schemas.openxmlformats.org/officeDocument/2006/relationships/image" Target="../media/image56.png"/><Relationship Id="rId9" Type="http://schemas.openxmlformats.org/officeDocument/2006/relationships/image" Target="../media/image61.png"/><Relationship Id="rId14" Type="http://schemas.openxmlformats.org/officeDocument/2006/relationships/image" Target="../media/image66.png"/></Relationships>
</file>

<file path=ppt/slides/_rels/slide6.xml.rels><?xml version="1.0" encoding="UTF-8" standalone="yes"?>
<Relationships xmlns="http://schemas.openxmlformats.org/package/2006/relationships"><Relationship Id="rId8" Type="http://schemas.openxmlformats.org/officeDocument/2006/relationships/image" Target="../media/image73.png"/><Relationship Id="rId13" Type="http://schemas.openxmlformats.org/officeDocument/2006/relationships/image" Target="../media/image78.png"/><Relationship Id="rId3" Type="http://schemas.openxmlformats.org/officeDocument/2006/relationships/image" Target="../media/image68.png"/><Relationship Id="rId7" Type="http://schemas.openxmlformats.org/officeDocument/2006/relationships/image" Target="../media/image72.png"/><Relationship Id="rId12" Type="http://schemas.openxmlformats.org/officeDocument/2006/relationships/image" Target="../media/image77.png"/><Relationship Id="rId2" Type="http://schemas.openxmlformats.org/officeDocument/2006/relationships/image" Target="../media/image67.PNG"/><Relationship Id="rId1" Type="http://schemas.openxmlformats.org/officeDocument/2006/relationships/slideLayout" Target="../slideLayouts/slideLayout2.xml"/><Relationship Id="rId6" Type="http://schemas.openxmlformats.org/officeDocument/2006/relationships/image" Target="../media/image71.png"/><Relationship Id="rId11" Type="http://schemas.openxmlformats.org/officeDocument/2006/relationships/image" Target="../media/image76.png"/><Relationship Id="rId5" Type="http://schemas.openxmlformats.org/officeDocument/2006/relationships/image" Target="../media/image70.png"/><Relationship Id="rId10" Type="http://schemas.openxmlformats.org/officeDocument/2006/relationships/image" Target="../media/image75.png"/><Relationship Id="rId4" Type="http://schemas.openxmlformats.org/officeDocument/2006/relationships/image" Target="../media/image69.jpeg"/><Relationship Id="rId9" Type="http://schemas.openxmlformats.org/officeDocument/2006/relationships/image" Target="../media/image74.png"/></Relationships>
</file>

<file path=ppt/slides/_rels/slide7.xml.rels><?xml version="1.0" encoding="UTF-8" standalone="yes"?>
<Relationships xmlns="http://schemas.openxmlformats.org/package/2006/relationships"><Relationship Id="rId3" Type="http://schemas.openxmlformats.org/officeDocument/2006/relationships/image" Target="../media/image80.png"/><Relationship Id="rId2" Type="http://schemas.openxmlformats.org/officeDocument/2006/relationships/image" Target="../media/image79.png"/><Relationship Id="rId1" Type="http://schemas.openxmlformats.org/officeDocument/2006/relationships/slideLayout" Target="../slideLayouts/slideLayout2.xml"/><Relationship Id="rId6" Type="http://schemas.openxmlformats.org/officeDocument/2006/relationships/image" Target="../media/image83.png"/><Relationship Id="rId5" Type="http://schemas.openxmlformats.org/officeDocument/2006/relationships/image" Target="../media/image82.png"/><Relationship Id="rId4" Type="http://schemas.openxmlformats.org/officeDocument/2006/relationships/image" Target="../media/image8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D9EBDEAD-D25F-417C-BF1C-6D8FAA43BC2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32698" y="7789137"/>
            <a:ext cx="617742" cy="617742"/>
          </a:xfrm>
          <a:prstGeom prst="rect">
            <a:avLst/>
          </a:prstGeom>
        </p:spPr>
      </p:pic>
      <p:pic>
        <p:nvPicPr>
          <p:cNvPr id="18" name="図 17">
            <a:extLst>
              <a:ext uri="{FF2B5EF4-FFF2-40B4-BE49-F238E27FC236}">
                <a16:creationId xmlns:a16="http://schemas.microsoft.com/office/drawing/2014/main" id="{7FC95F72-2109-443A-9DE8-7D11A3BFD41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77932" y="6090975"/>
            <a:ext cx="648000" cy="648000"/>
          </a:xfrm>
          <a:prstGeom prst="rect">
            <a:avLst/>
          </a:prstGeom>
        </p:spPr>
      </p:pic>
      <p:pic>
        <p:nvPicPr>
          <p:cNvPr id="16" name="図 15">
            <a:extLst>
              <a:ext uri="{FF2B5EF4-FFF2-40B4-BE49-F238E27FC236}">
                <a16:creationId xmlns:a16="http://schemas.microsoft.com/office/drawing/2014/main" id="{42C13B38-A5E2-4B60-8AAA-2FA255328CA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02440" y="6102695"/>
            <a:ext cx="648000" cy="648000"/>
          </a:xfrm>
          <a:prstGeom prst="rect">
            <a:avLst/>
          </a:prstGeom>
        </p:spPr>
      </p:pic>
      <p:pic>
        <p:nvPicPr>
          <p:cNvPr id="11" name="図 10">
            <a:extLst>
              <a:ext uri="{FF2B5EF4-FFF2-40B4-BE49-F238E27FC236}">
                <a16:creationId xmlns:a16="http://schemas.microsoft.com/office/drawing/2014/main" id="{2F0C8403-53CF-42FA-BB42-15B927687DB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32770" y="4685037"/>
            <a:ext cx="648000" cy="648000"/>
          </a:xfrm>
          <a:prstGeom prst="rect">
            <a:avLst/>
          </a:prstGeom>
        </p:spPr>
      </p:pic>
      <p:pic>
        <p:nvPicPr>
          <p:cNvPr id="24" name="図 2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626670" y="7794719"/>
            <a:ext cx="592374" cy="592374"/>
          </a:xfrm>
          <a:prstGeom prst="rect">
            <a:avLst/>
          </a:prstGeom>
        </p:spPr>
      </p:pic>
      <p:pic>
        <p:nvPicPr>
          <p:cNvPr id="9" name="図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20744" y="3068061"/>
            <a:ext cx="666000" cy="666000"/>
          </a:xfrm>
          <a:prstGeom prst="rect">
            <a:avLst/>
          </a:prstGeom>
        </p:spPr>
      </p:pic>
      <p:pic>
        <p:nvPicPr>
          <p:cNvPr id="8" name="図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21749" y="3058167"/>
            <a:ext cx="644994" cy="644994"/>
          </a:xfrm>
          <a:prstGeom prst="rect">
            <a:avLst/>
          </a:prstGeom>
        </p:spPr>
      </p:pic>
      <p:pic>
        <p:nvPicPr>
          <p:cNvPr id="87" name="Picture 3" descr="D:\komakim\Desktop\QRコード\1-9 BCPの普及啓発・策定支援.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20382" y="1404175"/>
            <a:ext cx="666000" cy="666000"/>
          </a:xfrm>
          <a:prstGeom prst="rect">
            <a:avLst/>
          </a:prstGeom>
          <a:noFill/>
          <a:extLst>
            <a:ext uri="{909E8E84-426E-40DD-AFC4-6F175D3DCCD1}">
              <a14:hiddenFill xmlns:a14="http://schemas.microsoft.com/office/drawing/2010/main">
                <a:solidFill>
                  <a:srgbClr val="FFFFFF"/>
                </a:solidFill>
              </a14:hiddenFill>
            </a:ext>
          </a:extLst>
        </p:spPr>
      </p:pic>
      <p:sp>
        <p:nvSpPr>
          <p:cNvPr id="84" name="ホームベース 83"/>
          <p:cNvSpPr/>
          <p:nvPr/>
        </p:nvSpPr>
        <p:spPr>
          <a:xfrm>
            <a:off x="-15875" y="53951"/>
            <a:ext cx="7200900" cy="433394"/>
          </a:xfrm>
          <a:prstGeom prst="homePlat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bg1"/>
                </a:solidFill>
                <a:latin typeface="Meiryo UI" pitchFamily="50" charset="-128"/>
                <a:ea typeface="Meiryo UI" pitchFamily="50" charset="-128"/>
                <a:cs typeface="Meiryo UI" pitchFamily="50" charset="-128"/>
              </a:rPr>
              <a:t>中小企業者の経営基盤の強化及び経営革新の促進</a:t>
            </a:r>
          </a:p>
        </p:txBody>
      </p:sp>
      <p:cxnSp>
        <p:nvCxnSpPr>
          <p:cNvPr id="38" name="直線コネクタ 37"/>
          <p:cNvCxnSpPr/>
          <p:nvPr/>
        </p:nvCxnSpPr>
        <p:spPr>
          <a:xfrm>
            <a:off x="148949" y="10062266"/>
            <a:ext cx="6851314" cy="0"/>
          </a:xfrm>
          <a:prstGeom prst="line">
            <a:avLst/>
          </a:prstGeom>
        </p:spPr>
        <p:style>
          <a:lnRef idx="1">
            <a:schemeClr val="dk1"/>
          </a:lnRef>
          <a:fillRef idx="0">
            <a:schemeClr val="dk1"/>
          </a:fillRef>
          <a:effectRef idx="0">
            <a:schemeClr val="dk1"/>
          </a:effectRef>
          <a:fontRef idx="minor">
            <a:schemeClr val="tx1"/>
          </a:fontRef>
        </p:style>
      </p:cxnSp>
      <p:sp>
        <p:nvSpPr>
          <p:cNvPr id="81" name="正方形/長方形 80"/>
          <p:cNvSpPr/>
          <p:nvPr/>
        </p:nvSpPr>
        <p:spPr>
          <a:xfrm>
            <a:off x="3426680" y="725457"/>
            <a:ext cx="3137567" cy="307777"/>
          </a:xfrm>
          <a:prstGeom prst="rect">
            <a:avLst/>
          </a:prstGeom>
        </p:spPr>
        <p:txBody>
          <a:bodyPr wrap="square">
            <a:spAutoFit/>
          </a:bodyPr>
          <a:lstStyle/>
          <a:p>
            <a:r>
              <a:rPr lang="en-US" altLang="ja-JP" sz="14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BCP(</a:t>
            </a:r>
            <a:r>
              <a:rPr lang="ja-JP" altLang="en-US" sz="14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事業継続計画</a:t>
            </a:r>
            <a:r>
              <a:rPr lang="en-US" altLang="ja-JP" sz="14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の策定支援</a:t>
            </a:r>
          </a:p>
        </p:txBody>
      </p:sp>
      <p:sp>
        <p:nvSpPr>
          <p:cNvPr id="82" name="正方形/長方形 81"/>
          <p:cNvSpPr/>
          <p:nvPr/>
        </p:nvSpPr>
        <p:spPr>
          <a:xfrm>
            <a:off x="3555518" y="1072653"/>
            <a:ext cx="2703807"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簡易版</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BCP</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策定ツールの提供や</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BCP</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関連セミナーの</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開催により</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BCP</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策定を支援します</a:t>
            </a:r>
          </a:p>
        </p:txBody>
      </p:sp>
      <p:sp>
        <p:nvSpPr>
          <p:cNvPr id="83" name="正方形/長方形 82"/>
          <p:cNvSpPr/>
          <p:nvPr/>
        </p:nvSpPr>
        <p:spPr>
          <a:xfrm>
            <a:off x="3565386" y="1638029"/>
            <a:ext cx="2219463" cy="229563"/>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de-DE"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TEL:06-6210-949</a:t>
            </a:r>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0</a:t>
            </a:r>
            <a:r>
              <a:rPr lang="de-DE"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FAX:06-6210-9504</a:t>
            </a:r>
          </a:p>
        </p:txBody>
      </p:sp>
      <p:sp>
        <p:nvSpPr>
          <p:cNvPr id="85" name="正方形/長方形 84"/>
          <p:cNvSpPr/>
          <p:nvPr/>
        </p:nvSpPr>
        <p:spPr>
          <a:xfrm>
            <a:off x="3644429" y="1482717"/>
            <a:ext cx="2128326" cy="157314"/>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経営支援課</a:t>
            </a:r>
          </a:p>
        </p:txBody>
      </p:sp>
      <p:cxnSp>
        <p:nvCxnSpPr>
          <p:cNvPr id="86" name="直線コネクタ 85"/>
          <p:cNvCxnSpPr/>
          <p:nvPr/>
        </p:nvCxnSpPr>
        <p:spPr>
          <a:xfrm>
            <a:off x="3658097" y="1434218"/>
            <a:ext cx="2808000" cy="0"/>
          </a:xfrm>
          <a:prstGeom prst="line">
            <a:avLst/>
          </a:prstGeom>
        </p:spPr>
        <p:style>
          <a:lnRef idx="1">
            <a:schemeClr val="dk1"/>
          </a:lnRef>
          <a:fillRef idx="0">
            <a:schemeClr val="dk1"/>
          </a:fillRef>
          <a:effectRef idx="0">
            <a:schemeClr val="dk1"/>
          </a:effectRef>
          <a:fontRef idx="minor">
            <a:schemeClr val="tx1"/>
          </a:fontRef>
        </p:style>
      </p:cxnSp>
      <p:sp>
        <p:nvSpPr>
          <p:cNvPr id="110" name="正方形/長方形 109"/>
          <p:cNvSpPr/>
          <p:nvPr/>
        </p:nvSpPr>
        <p:spPr>
          <a:xfrm>
            <a:off x="3336436" y="644488"/>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78" name="正方形/長方形 77"/>
          <p:cNvSpPr/>
          <p:nvPr/>
        </p:nvSpPr>
        <p:spPr>
          <a:xfrm>
            <a:off x="220251" y="656588"/>
            <a:ext cx="2687069" cy="461665"/>
          </a:xfrm>
          <a:prstGeom prst="rect">
            <a:avLst/>
          </a:prstGeom>
        </p:spPr>
        <p:txBody>
          <a:bodyPr wrap="square">
            <a:spAutoFit/>
          </a:bodyPr>
          <a:lstStyle/>
          <a:p>
            <a:r>
              <a:rPr lang="zh-TW" altLang="en-US"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中小企業経営革新支援事業</a:t>
            </a:r>
            <a:endParaRPr lang="en-US" altLang="zh-TW"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r>
              <a:rPr lang="zh-TW" altLang="en-US"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（経営革新計画）</a:t>
            </a:r>
          </a:p>
        </p:txBody>
      </p:sp>
      <p:sp>
        <p:nvSpPr>
          <p:cNvPr id="79" name="正方形/長方形 78"/>
          <p:cNvSpPr/>
          <p:nvPr/>
        </p:nvSpPr>
        <p:spPr>
          <a:xfrm>
            <a:off x="323385" y="1095133"/>
            <a:ext cx="2703807"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中小企業の経営革新支援のため、新事業計画を</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新規性・実現可能性で審査して承認します</a:t>
            </a:r>
          </a:p>
        </p:txBody>
      </p:sp>
      <p:sp>
        <p:nvSpPr>
          <p:cNvPr id="80" name="正方形/長方形 79"/>
          <p:cNvSpPr/>
          <p:nvPr/>
        </p:nvSpPr>
        <p:spPr>
          <a:xfrm>
            <a:off x="336194" y="1676068"/>
            <a:ext cx="2219463" cy="19366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de-DE"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TEL:06-6210-9494  FAX:06-6210-9504</a:t>
            </a:r>
          </a:p>
        </p:txBody>
      </p:sp>
      <p:sp>
        <p:nvSpPr>
          <p:cNvPr id="88" name="正方形/長方形 87"/>
          <p:cNvSpPr/>
          <p:nvPr/>
        </p:nvSpPr>
        <p:spPr>
          <a:xfrm>
            <a:off x="400749" y="1484006"/>
            <a:ext cx="2128326" cy="157314"/>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経営支援課</a:t>
            </a:r>
          </a:p>
        </p:txBody>
      </p:sp>
      <p:pic>
        <p:nvPicPr>
          <p:cNvPr id="90" name="Picture 4" descr="D:\komakim\Desktop\QRコード\1-10 中小企業経営革新支援事業（経営革新計画）.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29453" y="1414653"/>
            <a:ext cx="639421" cy="639421"/>
          </a:xfrm>
          <a:prstGeom prst="rect">
            <a:avLst/>
          </a:prstGeom>
          <a:noFill/>
          <a:extLst>
            <a:ext uri="{909E8E84-426E-40DD-AFC4-6F175D3DCCD1}">
              <a14:hiddenFill xmlns:a14="http://schemas.microsoft.com/office/drawing/2010/main">
                <a:solidFill>
                  <a:srgbClr val="FFFFFF"/>
                </a:solidFill>
              </a14:hiddenFill>
            </a:ext>
          </a:extLst>
        </p:spPr>
      </p:pic>
      <p:pic>
        <p:nvPicPr>
          <p:cNvPr id="91" name="図 90"/>
          <p:cNvPicPr>
            <a:picLocks noChangeAspect="1"/>
          </p:cNvPicPr>
          <p:nvPr/>
        </p:nvPicPr>
        <p:blipFill>
          <a:blip r:embed="rId11"/>
          <a:stretch>
            <a:fillRect/>
          </a:stretch>
        </p:blipFill>
        <p:spPr>
          <a:xfrm>
            <a:off x="2134278" y="623897"/>
            <a:ext cx="576000" cy="504000"/>
          </a:xfrm>
          <a:prstGeom prst="rect">
            <a:avLst/>
          </a:prstGeom>
        </p:spPr>
      </p:pic>
      <p:sp>
        <p:nvSpPr>
          <p:cNvPr id="111" name="正方形/長方形 110"/>
          <p:cNvSpPr/>
          <p:nvPr/>
        </p:nvSpPr>
        <p:spPr>
          <a:xfrm>
            <a:off x="127270" y="647537"/>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4" name="直線コネクタ 3"/>
          <p:cNvCxnSpPr/>
          <p:nvPr/>
        </p:nvCxnSpPr>
        <p:spPr>
          <a:xfrm>
            <a:off x="0" y="593853"/>
            <a:ext cx="6832108" cy="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2" name="直線コネクタ 91"/>
          <p:cNvCxnSpPr/>
          <p:nvPr/>
        </p:nvCxnSpPr>
        <p:spPr>
          <a:xfrm flipV="1">
            <a:off x="6825055" y="593853"/>
            <a:ext cx="0" cy="18000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12" name="正方形/長方形 11"/>
          <p:cNvSpPr/>
          <p:nvPr/>
        </p:nvSpPr>
        <p:spPr>
          <a:xfrm>
            <a:off x="6520839" y="784653"/>
            <a:ext cx="620917" cy="1152189"/>
          </a:xfrm>
          <a:prstGeom prst="rect">
            <a:avLst/>
          </a:prstGeom>
          <a:solidFill>
            <a:schemeClr val="bg1"/>
          </a:solid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正方形/長方形 99"/>
          <p:cNvSpPr/>
          <p:nvPr/>
        </p:nvSpPr>
        <p:spPr>
          <a:xfrm>
            <a:off x="6597067" y="967070"/>
            <a:ext cx="152013" cy="818579"/>
          </a:xfrm>
          <a:prstGeom prst="rect">
            <a:avLst/>
          </a:prstGeom>
          <a:noFill/>
          <a:ln>
            <a:noFill/>
          </a:ln>
        </p:spPr>
        <p:style>
          <a:lnRef idx="2">
            <a:schemeClr val="dk1"/>
          </a:lnRef>
          <a:fillRef idx="1">
            <a:schemeClr val="lt1"/>
          </a:fillRef>
          <a:effectRef idx="0">
            <a:schemeClr val="dk1"/>
          </a:effectRef>
          <a:fontRef idx="minor">
            <a:schemeClr val="dk1"/>
          </a:fontRef>
        </p:style>
        <p:txBody>
          <a:bodyPr vert="eaVert" rtlCol="0" anchor="ctr"/>
          <a:lstStyle/>
          <a:p>
            <a:pPr algn="ctr"/>
            <a:r>
              <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経営革新</a:t>
            </a:r>
            <a:endParaRPr kumimoji="1" lang="en-US" altLang="ja-JP"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1" name="正方形/長方形 100"/>
          <p:cNvSpPr/>
          <p:nvPr/>
        </p:nvSpPr>
        <p:spPr>
          <a:xfrm>
            <a:off x="6874230" y="785983"/>
            <a:ext cx="226265" cy="1161659"/>
          </a:xfrm>
          <a:prstGeom prst="rect">
            <a:avLst/>
          </a:prstGeom>
          <a:noFill/>
          <a:ln>
            <a:noFill/>
          </a:ln>
        </p:spPr>
        <p:style>
          <a:lnRef idx="2">
            <a:schemeClr val="dk1"/>
          </a:lnRef>
          <a:fillRef idx="1">
            <a:schemeClr val="lt1"/>
          </a:fillRef>
          <a:effectRef idx="0">
            <a:schemeClr val="dk1"/>
          </a:effectRef>
          <a:fontRef idx="minor">
            <a:schemeClr val="dk1"/>
          </a:fontRef>
        </p:style>
        <p:txBody>
          <a:bodyPr vert="eaVert" rtlCol="0" anchor="ctr"/>
          <a:lstStyle/>
          <a:p>
            <a:pPr algn="ctr"/>
            <a:r>
              <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事業継続計画</a:t>
            </a:r>
            <a:endParaRPr kumimoji="1" lang="en-US" altLang="ja-JP"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9" name="正方形/長方形 108"/>
          <p:cNvSpPr/>
          <p:nvPr/>
        </p:nvSpPr>
        <p:spPr>
          <a:xfrm>
            <a:off x="6747896" y="1297652"/>
            <a:ext cx="152400" cy="130395"/>
          </a:xfrm>
          <a:prstGeom prst="rect">
            <a:avLst/>
          </a:prstGeom>
          <a:noFill/>
          <a:ln>
            <a:noFill/>
          </a:ln>
        </p:spPr>
        <p:style>
          <a:lnRef idx="2">
            <a:schemeClr val="dk1"/>
          </a:lnRef>
          <a:fillRef idx="1">
            <a:schemeClr val="lt1"/>
          </a:fillRef>
          <a:effectRef idx="0">
            <a:schemeClr val="dk1"/>
          </a:effectRef>
          <a:fontRef idx="minor">
            <a:schemeClr val="dk1"/>
          </a:fontRef>
        </p:style>
        <p:txBody>
          <a:bodyPr vert="eaVert" rtlCol="0" anchor="ctr"/>
          <a:lstStyle/>
          <a:p>
            <a:pPr algn="ctr"/>
            <a:r>
              <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3" name="正方形/長方形 232"/>
          <p:cNvSpPr/>
          <p:nvPr/>
        </p:nvSpPr>
        <p:spPr>
          <a:xfrm>
            <a:off x="3336436" y="2273481"/>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250" name="正方形/長方形 249"/>
          <p:cNvSpPr/>
          <p:nvPr/>
        </p:nvSpPr>
        <p:spPr>
          <a:xfrm>
            <a:off x="3412241" y="2222447"/>
            <a:ext cx="3137567" cy="523220"/>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経営承継円滑化法に係る</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認定・確認（事業承継税制等）</a:t>
            </a:r>
          </a:p>
        </p:txBody>
      </p:sp>
      <p:sp>
        <p:nvSpPr>
          <p:cNvPr id="251" name="正方形/長方形 250"/>
          <p:cNvSpPr/>
          <p:nvPr/>
        </p:nvSpPr>
        <p:spPr>
          <a:xfrm>
            <a:off x="3538810" y="2702027"/>
            <a:ext cx="2911630"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事業承継に伴う贈与・相続税の納税猶予や金融支援等に係る認定・確認事務を行います</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8" name="正方形/長方形 247"/>
          <p:cNvSpPr/>
          <p:nvPr/>
        </p:nvSpPr>
        <p:spPr>
          <a:xfrm>
            <a:off x="3550492" y="3247152"/>
            <a:ext cx="2219463" cy="24729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de-DE"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TEL:06-6210-9490  FAX:06-6210-9504</a:t>
            </a:r>
          </a:p>
        </p:txBody>
      </p:sp>
      <p:sp>
        <p:nvSpPr>
          <p:cNvPr id="249" name="正方形/長方形 248"/>
          <p:cNvSpPr/>
          <p:nvPr/>
        </p:nvSpPr>
        <p:spPr>
          <a:xfrm>
            <a:off x="3597449" y="3103152"/>
            <a:ext cx="2128326" cy="157314"/>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経営支援課</a:t>
            </a:r>
          </a:p>
        </p:txBody>
      </p:sp>
      <p:cxnSp>
        <p:nvCxnSpPr>
          <p:cNvPr id="244" name="直線コネクタ 243"/>
          <p:cNvCxnSpPr/>
          <p:nvPr/>
        </p:nvCxnSpPr>
        <p:spPr>
          <a:xfrm>
            <a:off x="3629121" y="3026027"/>
            <a:ext cx="2808000" cy="0"/>
          </a:xfrm>
          <a:prstGeom prst="line">
            <a:avLst/>
          </a:prstGeom>
        </p:spPr>
        <p:style>
          <a:lnRef idx="1">
            <a:schemeClr val="dk1"/>
          </a:lnRef>
          <a:fillRef idx="0">
            <a:schemeClr val="dk1"/>
          </a:fillRef>
          <a:effectRef idx="0">
            <a:schemeClr val="dk1"/>
          </a:effectRef>
          <a:fontRef idx="minor">
            <a:schemeClr val="tx1"/>
          </a:fontRef>
        </p:style>
      </p:cxnSp>
      <p:sp>
        <p:nvSpPr>
          <p:cNvPr id="246" name="正方形/長方形 245"/>
          <p:cNvSpPr/>
          <p:nvPr/>
        </p:nvSpPr>
        <p:spPr>
          <a:xfrm>
            <a:off x="127270" y="2250351"/>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263" name="正方形/長方形 262"/>
          <p:cNvSpPr/>
          <p:nvPr/>
        </p:nvSpPr>
        <p:spPr>
          <a:xfrm>
            <a:off x="199847" y="2322351"/>
            <a:ext cx="3137567" cy="307777"/>
          </a:xfrm>
          <a:prstGeom prst="rect">
            <a:avLst/>
          </a:prstGeom>
        </p:spPr>
        <p:txBody>
          <a:bodyPr wrap="square">
            <a:spAutoFit/>
          </a:bodyPr>
          <a:lstStyle/>
          <a:p>
            <a:r>
              <a:rPr lang="ja-JP" altLang="en-US" sz="14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事業承継支援の推進</a:t>
            </a:r>
          </a:p>
        </p:txBody>
      </p:sp>
      <p:sp>
        <p:nvSpPr>
          <p:cNvPr id="264" name="正方形/長方形 263"/>
          <p:cNvSpPr/>
          <p:nvPr/>
        </p:nvSpPr>
        <p:spPr>
          <a:xfrm>
            <a:off x="338164" y="2703078"/>
            <a:ext cx="2703807" cy="369332"/>
          </a:xfrm>
          <a:prstGeom prst="rect">
            <a:avLst/>
          </a:prstGeom>
        </p:spPr>
        <p:txBody>
          <a:bodyPr wrap="square">
            <a:spAutoFit/>
          </a:bodyPr>
          <a:lstStyle/>
          <a:p>
            <a:r>
              <a:rPr lang="en-US" altLang="ja-JP" sz="9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公財</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大阪産業局や商工会・商工会議所等と連携し、</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円滑な事業承継を支援します</a:t>
            </a:r>
          </a:p>
        </p:txBody>
      </p:sp>
      <p:sp>
        <p:nvSpPr>
          <p:cNvPr id="261" name="正方形/長方形 260"/>
          <p:cNvSpPr/>
          <p:nvPr/>
        </p:nvSpPr>
        <p:spPr>
          <a:xfrm>
            <a:off x="325678" y="3238167"/>
            <a:ext cx="2182891" cy="265805"/>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de-DE"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TEL:06-6210-9490  FAX:06-6210-9504</a:t>
            </a:r>
            <a:endParaRPr lang="ja-JP" altLang="de-DE"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2" name="正方形/長方形 261"/>
          <p:cNvSpPr/>
          <p:nvPr/>
        </p:nvSpPr>
        <p:spPr>
          <a:xfrm>
            <a:off x="392970" y="3100125"/>
            <a:ext cx="2128326" cy="157314"/>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経営支援課</a:t>
            </a:r>
          </a:p>
        </p:txBody>
      </p:sp>
      <p:cxnSp>
        <p:nvCxnSpPr>
          <p:cNvPr id="257" name="直線コネクタ 256"/>
          <p:cNvCxnSpPr/>
          <p:nvPr/>
        </p:nvCxnSpPr>
        <p:spPr>
          <a:xfrm flipV="1">
            <a:off x="413302" y="3027078"/>
            <a:ext cx="2808000" cy="6471"/>
          </a:xfrm>
          <a:prstGeom prst="line">
            <a:avLst/>
          </a:prstGeom>
        </p:spPr>
        <p:style>
          <a:lnRef idx="1">
            <a:schemeClr val="dk1"/>
          </a:lnRef>
          <a:fillRef idx="0">
            <a:schemeClr val="dk1"/>
          </a:fillRef>
          <a:effectRef idx="0">
            <a:schemeClr val="dk1"/>
          </a:effectRef>
          <a:fontRef idx="minor">
            <a:schemeClr val="tx1"/>
          </a:fontRef>
        </p:style>
      </p:cxnSp>
      <p:cxnSp>
        <p:nvCxnSpPr>
          <p:cNvPr id="112" name="直線コネクタ 111"/>
          <p:cNvCxnSpPr/>
          <p:nvPr/>
        </p:nvCxnSpPr>
        <p:spPr>
          <a:xfrm>
            <a:off x="0" y="2154573"/>
            <a:ext cx="6832108" cy="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114" name="正方形/長方形 113"/>
          <p:cNvSpPr/>
          <p:nvPr/>
        </p:nvSpPr>
        <p:spPr>
          <a:xfrm>
            <a:off x="6520839" y="2358146"/>
            <a:ext cx="620917" cy="1152189"/>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事業承継</a:t>
            </a:r>
          </a:p>
        </p:txBody>
      </p:sp>
      <p:sp>
        <p:nvSpPr>
          <p:cNvPr id="224" name="正方形/長方形 223"/>
          <p:cNvSpPr/>
          <p:nvPr/>
        </p:nvSpPr>
        <p:spPr>
          <a:xfrm>
            <a:off x="3416011" y="3995083"/>
            <a:ext cx="3050086" cy="307777"/>
          </a:xfrm>
          <a:prstGeom prst="rect">
            <a:avLst/>
          </a:prstGeom>
        </p:spPr>
        <p:txBody>
          <a:bodyPr wrap="square">
            <a:spAutoFit/>
          </a:bodyPr>
          <a:lstStyle/>
          <a:p>
            <a:r>
              <a:rPr lang="ja-JP" altLang="en-US" sz="14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デザイン相談（</a:t>
            </a:r>
            <a:r>
              <a:rPr lang="en-US" altLang="ja-JP" sz="14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D-Challenge</a:t>
            </a:r>
            <a:r>
              <a:rPr lang="ja-JP" altLang="en-US" sz="14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225" name="正方形/長方形 224"/>
          <p:cNvSpPr/>
          <p:nvPr/>
        </p:nvSpPr>
        <p:spPr>
          <a:xfrm>
            <a:off x="3498852" y="4355083"/>
            <a:ext cx="3061499"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専門家が対応する無料相談 </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具体的なデザイン活用の解決策を提案します</a:t>
            </a:r>
          </a:p>
        </p:txBody>
      </p:sp>
      <p:cxnSp>
        <p:nvCxnSpPr>
          <p:cNvPr id="218" name="直線コネクタ 217"/>
          <p:cNvCxnSpPr/>
          <p:nvPr/>
        </p:nvCxnSpPr>
        <p:spPr>
          <a:xfrm>
            <a:off x="3569365" y="4697083"/>
            <a:ext cx="2808000" cy="0"/>
          </a:xfrm>
          <a:prstGeom prst="line">
            <a:avLst/>
          </a:prstGeom>
        </p:spPr>
        <p:style>
          <a:lnRef idx="1">
            <a:schemeClr val="dk1"/>
          </a:lnRef>
          <a:fillRef idx="0">
            <a:schemeClr val="dk1"/>
          </a:fillRef>
          <a:effectRef idx="0">
            <a:schemeClr val="dk1"/>
          </a:effectRef>
          <a:fontRef idx="minor">
            <a:schemeClr val="tx1"/>
          </a:fontRef>
        </p:style>
      </p:cxnSp>
      <p:sp>
        <p:nvSpPr>
          <p:cNvPr id="163" name="正方形/長方形 162"/>
          <p:cNvSpPr/>
          <p:nvPr/>
        </p:nvSpPr>
        <p:spPr>
          <a:xfrm>
            <a:off x="3336436" y="3923083"/>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18" name="直線コネクタ 117"/>
          <p:cNvCxnSpPr/>
          <p:nvPr/>
        </p:nvCxnSpPr>
        <p:spPr>
          <a:xfrm>
            <a:off x="-3813" y="3870375"/>
            <a:ext cx="6832108" cy="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p:cNvCxnSpPr/>
          <p:nvPr/>
        </p:nvCxnSpPr>
        <p:spPr>
          <a:xfrm flipV="1">
            <a:off x="6823536" y="3870375"/>
            <a:ext cx="0" cy="21600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120" name="正方形/長方形 119"/>
          <p:cNvSpPr/>
          <p:nvPr/>
        </p:nvSpPr>
        <p:spPr>
          <a:xfrm>
            <a:off x="6533671" y="4086375"/>
            <a:ext cx="620917" cy="1152189"/>
          </a:xfrm>
          <a:prstGeom prst="rect">
            <a:avLst/>
          </a:prstGeom>
          <a:solidFill>
            <a:schemeClr val="bg1"/>
          </a:solidFill>
          <a:ln>
            <a:solidFill>
              <a:srgbClr val="0070C0">
                <a:alpha val="94000"/>
              </a:srgb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デザイン</a:t>
            </a:r>
          </a:p>
        </p:txBody>
      </p:sp>
      <p:sp>
        <p:nvSpPr>
          <p:cNvPr id="162" name="正方形/長方形 161"/>
          <p:cNvSpPr/>
          <p:nvPr/>
        </p:nvSpPr>
        <p:spPr>
          <a:xfrm>
            <a:off x="3336436" y="7020719"/>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158" name="正方形/長方形 157"/>
          <p:cNvSpPr/>
          <p:nvPr/>
        </p:nvSpPr>
        <p:spPr>
          <a:xfrm>
            <a:off x="3417487" y="6966719"/>
            <a:ext cx="3050086" cy="523220"/>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知的財産活動支援</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MOBIO</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知財サポートチーム等）</a:t>
            </a:r>
          </a:p>
        </p:txBody>
      </p:sp>
      <p:sp>
        <p:nvSpPr>
          <p:cNvPr id="159" name="正方形/長方形 158"/>
          <p:cNvSpPr/>
          <p:nvPr/>
        </p:nvSpPr>
        <p:spPr>
          <a:xfrm>
            <a:off x="3552116" y="7434719"/>
            <a:ext cx="2703807" cy="369332"/>
          </a:xfrm>
          <a:prstGeom prst="rect">
            <a:avLst/>
          </a:prstGeom>
        </p:spPr>
        <p:txBody>
          <a:bodyPr wrap="square">
            <a:spAutoFit/>
          </a:bodyPr>
          <a:lstStyle/>
          <a:p>
            <a:r>
              <a:rPr lang="en-US" altLang="ja-JP" sz="900" dirty="0">
                <a:latin typeface="Meiryo UI" panose="020B0604030504040204" pitchFamily="50" charset="-128"/>
                <a:ea typeface="Meiryo UI" panose="020B0604030504040204" pitchFamily="50" charset="-128"/>
                <a:cs typeface="Meiryo UI" panose="020B0604030504040204" pitchFamily="50" charset="-128"/>
              </a:rPr>
              <a:t>INPIT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知財総合支援窓口等と連携して</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中小企業の知的財産活動を総合的に支援します</a:t>
            </a:r>
          </a:p>
        </p:txBody>
      </p:sp>
      <p:sp>
        <p:nvSpPr>
          <p:cNvPr id="157" name="正方形/長方形 156"/>
          <p:cNvSpPr/>
          <p:nvPr/>
        </p:nvSpPr>
        <p:spPr>
          <a:xfrm>
            <a:off x="3610954" y="7844690"/>
            <a:ext cx="2128326" cy="167397"/>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endPar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64" name="直線コネクタ 163"/>
          <p:cNvCxnSpPr/>
          <p:nvPr/>
        </p:nvCxnSpPr>
        <p:spPr>
          <a:xfrm>
            <a:off x="3582908" y="7789137"/>
            <a:ext cx="2808000" cy="0"/>
          </a:xfrm>
          <a:prstGeom prst="line">
            <a:avLst/>
          </a:prstGeom>
        </p:spPr>
        <p:style>
          <a:lnRef idx="1">
            <a:schemeClr val="dk1"/>
          </a:lnRef>
          <a:fillRef idx="0">
            <a:schemeClr val="dk1"/>
          </a:fillRef>
          <a:effectRef idx="0">
            <a:schemeClr val="dk1"/>
          </a:effectRef>
          <a:fontRef idx="minor">
            <a:schemeClr val="tx1"/>
          </a:fontRef>
        </p:style>
      </p:cxnSp>
      <p:sp>
        <p:nvSpPr>
          <p:cNvPr id="165" name="正方形/長方形 164"/>
          <p:cNvSpPr/>
          <p:nvPr/>
        </p:nvSpPr>
        <p:spPr>
          <a:xfrm>
            <a:off x="3641239" y="7989851"/>
            <a:ext cx="2219463" cy="254074"/>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de-DE"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TEL:06-6748-1052  FAX:06-6745-2362</a:t>
            </a:r>
          </a:p>
        </p:txBody>
      </p:sp>
      <p:sp>
        <p:nvSpPr>
          <p:cNvPr id="189" name="正方形/長方形 188"/>
          <p:cNvSpPr/>
          <p:nvPr/>
        </p:nvSpPr>
        <p:spPr>
          <a:xfrm>
            <a:off x="220748" y="7074719"/>
            <a:ext cx="3050086"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大阪府</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DX</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推進パートナーズ</a:t>
            </a:r>
          </a:p>
        </p:txBody>
      </p:sp>
      <p:sp>
        <p:nvSpPr>
          <p:cNvPr id="190" name="正方形/長方形 189"/>
          <p:cNvSpPr/>
          <p:nvPr/>
        </p:nvSpPr>
        <p:spPr>
          <a:xfrm>
            <a:off x="308207" y="7398719"/>
            <a:ext cx="2703807"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お困りごとを抱える府内中小企業にデータや</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デジタル技術を活用した解決策を提案します</a:t>
            </a:r>
          </a:p>
        </p:txBody>
      </p:sp>
      <p:sp>
        <p:nvSpPr>
          <p:cNvPr id="188" name="正方形/長方形 187"/>
          <p:cNvSpPr/>
          <p:nvPr/>
        </p:nvSpPr>
        <p:spPr>
          <a:xfrm>
            <a:off x="388448" y="7846093"/>
            <a:ext cx="2128326" cy="164593"/>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商工労働総務課</a:t>
            </a:r>
          </a:p>
        </p:txBody>
      </p:sp>
      <p:cxnSp>
        <p:nvCxnSpPr>
          <p:cNvPr id="170" name="直線コネクタ 169"/>
          <p:cNvCxnSpPr/>
          <p:nvPr/>
        </p:nvCxnSpPr>
        <p:spPr>
          <a:xfrm>
            <a:off x="400749" y="7794719"/>
            <a:ext cx="2808000" cy="0"/>
          </a:xfrm>
          <a:prstGeom prst="line">
            <a:avLst/>
          </a:prstGeom>
        </p:spPr>
        <p:style>
          <a:lnRef idx="1">
            <a:schemeClr val="dk1"/>
          </a:lnRef>
          <a:fillRef idx="0">
            <a:schemeClr val="dk1"/>
          </a:fillRef>
          <a:effectRef idx="0">
            <a:schemeClr val="dk1"/>
          </a:effectRef>
          <a:fontRef idx="minor">
            <a:schemeClr val="tx1"/>
          </a:fontRef>
        </p:style>
      </p:cxnSp>
      <p:sp>
        <p:nvSpPr>
          <p:cNvPr id="166" name="正方形/長方形 165"/>
          <p:cNvSpPr/>
          <p:nvPr/>
        </p:nvSpPr>
        <p:spPr>
          <a:xfrm>
            <a:off x="341385" y="7989018"/>
            <a:ext cx="2219463" cy="269512"/>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TEL:06-6210-9066  FAX:06-6210-9481</a:t>
            </a:r>
          </a:p>
        </p:txBody>
      </p:sp>
      <p:cxnSp>
        <p:nvCxnSpPr>
          <p:cNvPr id="122" name="直線コネクタ 121"/>
          <p:cNvCxnSpPr/>
          <p:nvPr/>
        </p:nvCxnSpPr>
        <p:spPr>
          <a:xfrm>
            <a:off x="-8594" y="6894711"/>
            <a:ext cx="6856536" cy="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23" name="直線コネクタ 122"/>
          <p:cNvCxnSpPr>
            <a:cxnSpLocks/>
          </p:cNvCxnSpPr>
          <p:nvPr/>
        </p:nvCxnSpPr>
        <p:spPr>
          <a:xfrm flipV="1">
            <a:off x="6837662" y="6894711"/>
            <a:ext cx="0" cy="2889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94" name="正方形/長方形 93"/>
          <p:cNvSpPr/>
          <p:nvPr/>
        </p:nvSpPr>
        <p:spPr>
          <a:xfrm>
            <a:off x="225523" y="8658903"/>
            <a:ext cx="3050086"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商店街等モデル創出普及事業</a:t>
            </a:r>
          </a:p>
        </p:txBody>
      </p:sp>
      <p:sp>
        <p:nvSpPr>
          <p:cNvPr id="95" name="正方形/長方形 94"/>
          <p:cNvSpPr/>
          <p:nvPr/>
        </p:nvSpPr>
        <p:spPr>
          <a:xfrm>
            <a:off x="341771" y="8965163"/>
            <a:ext cx="3033661"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商店街において、地域コミュニティの担い手としての「モデル創出」と「成果の普及」を通じて、商店街の持続的な発展に繋げます</a:t>
            </a:r>
          </a:p>
        </p:txBody>
      </p:sp>
      <p:sp>
        <p:nvSpPr>
          <p:cNvPr id="96" name="正方形/長方形 95"/>
          <p:cNvSpPr/>
          <p:nvPr/>
        </p:nvSpPr>
        <p:spPr>
          <a:xfrm>
            <a:off x="385413" y="9542691"/>
            <a:ext cx="2204678" cy="19366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TEL:06-6210-9496  FAX:06-6210-9505</a:t>
            </a:r>
          </a:p>
        </p:txBody>
      </p:sp>
      <p:sp>
        <p:nvSpPr>
          <p:cNvPr id="97" name="正方形/長方形 96"/>
          <p:cNvSpPr/>
          <p:nvPr/>
        </p:nvSpPr>
        <p:spPr>
          <a:xfrm>
            <a:off x="413302" y="9374493"/>
            <a:ext cx="2128326" cy="155877"/>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商業振興課</a:t>
            </a:r>
          </a:p>
        </p:txBody>
      </p:sp>
      <p:cxnSp>
        <p:nvCxnSpPr>
          <p:cNvPr id="99" name="直線コネクタ 98"/>
          <p:cNvCxnSpPr/>
          <p:nvPr/>
        </p:nvCxnSpPr>
        <p:spPr>
          <a:xfrm>
            <a:off x="400749" y="9306903"/>
            <a:ext cx="2808000" cy="0"/>
          </a:xfrm>
          <a:prstGeom prst="line">
            <a:avLst/>
          </a:prstGeom>
        </p:spPr>
        <p:style>
          <a:lnRef idx="1">
            <a:schemeClr val="dk1"/>
          </a:lnRef>
          <a:fillRef idx="0">
            <a:schemeClr val="dk1"/>
          </a:fillRef>
          <a:effectRef idx="0">
            <a:schemeClr val="dk1"/>
          </a:effectRef>
          <a:fontRef idx="minor">
            <a:schemeClr val="tx1"/>
          </a:fontRef>
        </p:style>
      </p:cxnSp>
      <p:sp>
        <p:nvSpPr>
          <p:cNvPr id="128" name="正方形/長方形 127"/>
          <p:cNvSpPr/>
          <p:nvPr/>
        </p:nvSpPr>
        <p:spPr>
          <a:xfrm>
            <a:off x="6510035" y="8690143"/>
            <a:ext cx="620917" cy="1152189"/>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商店街</a:t>
            </a:r>
          </a:p>
        </p:txBody>
      </p:sp>
      <p:sp>
        <p:nvSpPr>
          <p:cNvPr id="115" name="正方形/長方形 114"/>
          <p:cNvSpPr/>
          <p:nvPr/>
        </p:nvSpPr>
        <p:spPr>
          <a:xfrm>
            <a:off x="6529620" y="7110711"/>
            <a:ext cx="620917" cy="1152189"/>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6" name="正方形/長方形 115"/>
          <p:cNvSpPr/>
          <p:nvPr/>
        </p:nvSpPr>
        <p:spPr>
          <a:xfrm>
            <a:off x="6729584" y="7030513"/>
            <a:ext cx="183234" cy="1284538"/>
          </a:xfrm>
          <a:prstGeom prst="rect">
            <a:avLst/>
          </a:prstGeom>
          <a:noFill/>
          <a:ln>
            <a:noFill/>
          </a:ln>
        </p:spPr>
        <p:style>
          <a:lnRef idx="2">
            <a:schemeClr val="dk1"/>
          </a:lnRef>
          <a:fillRef idx="1">
            <a:schemeClr val="lt1"/>
          </a:fillRef>
          <a:effectRef idx="0">
            <a:schemeClr val="dk1"/>
          </a:effectRef>
          <a:fontRef idx="minor">
            <a:schemeClr val="dk1"/>
          </a:fontRef>
        </p:style>
        <p:txBody>
          <a:bodyPr vert="wordArtVertRtl" rtlCol="0" anchor="ctr"/>
          <a:lstStyle/>
          <a:p>
            <a:pPr algn="ctr"/>
            <a:r>
              <a:rPr lang="en-US" altLang="ja-JP" sz="1100" b="1" spc="-1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DX</a:t>
            </a:r>
            <a:r>
              <a:rPr lang="ja-JP" altLang="en-US" sz="1100" b="1" spc="-1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・知財</a:t>
            </a:r>
            <a:endParaRPr lang="en-US" altLang="ja-JP" sz="1100" b="1" spc="-1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1026" name="Picture 2"/>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2573906" y="746543"/>
            <a:ext cx="521323" cy="50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5" name="テキスト ボックス 124"/>
          <p:cNvSpPr txBox="1"/>
          <p:nvPr/>
        </p:nvSpPr>
        <p:spPr>
          <a:xfrm>
            <a:off x="6794483" y="10076525"/>
            <a:ext cx="296404" cy="276999"/>
          </a:xfrm>
          <a:prstGeom prst="rect">
            <a:avLst/>
          </a:prstGeom>
          <a:noFill/>
        </p:spPr>
        <p:txBody>
          <a:bodyPr wrap="square" rtlCol="0">
            <a:spAutoFit/>
          </a:bodyPr>
          <a:lstStyle/>
          <a:p>
            <a:r>
              <a:rPr lang="en-US" altLang="ja-JP" sz="1200" dirty="0">
                <a:latin typeface="Meiryo UI" panose="020B0604030504040204" pitchFamily="50" charset="-128"/>
                <a:ea typeface="Meiryo UI" panose="020B0604030504040204" pitchFamily="50" charset="-128"/>
                <a:cs typeface="Meiryo UI" panose="020B0604030504040204" pitchFamily="50" charset="-128"/>
              </a:rPr>
              <a:t>2</a:t>
            </a:r>
          </a:p>
        </p:txBody>
      </p:sp>
      <p:sp>
        <p:nvSpPr>
          <p:cNvPr id="124" name="正方形/長方形 123"/>
          <p:cNvSpPr/>
          <p:nvPr/>
        </p:nvSpPr>
        <p:spPr>
          <a:xfrm>
            <a:off x="47967" y="10107302"/>
            <a:ext cx="6481653" cy="215444"/>
          </a:xfrm>
          <a:prstGeom prst="rect">
            <a:avLst/>
          </a:prstGeom>
        </p:spPr>
        <p:txBody>
          <a:bodyPr wrap="square">
            <a:spAutoFit/>
          </a:bodyPr>
          <a:lstStyle/>
          <a:p>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各ホームページアドレスは全て二次元コードで表示しております。二次元コードを読み取れない場合は、事業名を検索していただきますようお願いします。</a:t>
            </a:r>
          </a:p>
        </p:txBody>
      </p:sp>
      <p:sp>
        <p:nvSpPr>
          <p:cNvPr id="129" name="正方形/長方形 128"/>
          <p:cNvSpPr/>
          <p:nvPr/>
        </p:nvSpPr>
        <p:spPr>
          <a:xfrm>
            <a:off x="192095" y="3887083"/>
            <a:ext cx="3050086" cy="523220"/>
          </a:xfrm>
          <a:prstGeom prst="rect">
            <a:avLst/>
          </a:prstGeom>
        </p:spPr>
        <p:txBody>
          <a:bodyPr wrap="square">
            <a:spAutoFit/>
          </a:bodyPr>
          <a:lstStyle/>
          <a:p>
            <a:r>
              <a:rPr lang="ja-JP" altLang="en-US" sz="14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新商品開発マニュアル</a:t>
            </a:r>
            <a:endParaRPr lang="en-US" altLang="ja-JP" sz="14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「中小企業デザイン開発思考」</a:t>
            </a:r>
          </a:p>
        </p:txBody>
      </p:sp>
      <p:sp>
        <p:nvSpPr>
          <p:cNvPr id="130" name="正方形/長方形 129"/>
          <p:cNvSpPr/>
          <p:nvPr/>
        </p:nvSpPr>
        <p:spPr>
          <a:xfrm>
            <a:off x="300288" y="4355083"/>
            <a:ext cx="2703807"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市場競争力の高い自社商品を開発するために</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実践すべきプロセスを解説した手引書です</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1" name="正方形/長方形 130"/>
          <p:cNvSpPr/>
          <p:nvPr/>
        </p:nvSpPr>
        <p:spPr>
          <a:xfrm>
            <a:off x="292812" y="4935068"/>
            <a:ext cx="2219463" cy="224105"/>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de-DE"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TEL:06-4256-3522  FAX:06-6264-9899</a:t>
            </a:r>
          </a:p>
        </p:txBody>
      </p:sp>
      <p:sp>
        <p:nvSpPr>
          <p:cNvPr id="132" name="正方形/長方形 131"/>
          <p:cNvSpPr/>
          <p:nvPr/>
        </p:nvSpPr>
        <p:spPr>
          <a:xfrm>
            <a:off x="369351" y="4773068"/>
            <a:ext cx="2128326" cy="157314"/>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p>
        </p:txBody>
      </p:sp>
      <p:cxnSp>
        <p:nvCxnSpPr>
          <p:cNvPr id="133" name="直線コネクタ 132"/>
          <p:cNvCxnSpPr/>
          <p:nvPr/>
        </p:nvCxnSpPr>
        <p:spPr>
          <a:xfrm>
            <a:off x="370801" y="4697083"/>
            <a:ext cx="2808000" cy="0"/>
          </a:xfrm>
          <a:prstGeom prst="line">
            <a:avLst/>
          </a:prstGeom>
        </p:spPr>
        <p:style>
          <a:lnRef idx="1">
            <a:schemeClr val="dk1"/>
          </a:lnRef>
          <a:fillRef idx="0">
            <a:schemeClr val="dk1"/>
          </a:fillRef>
          <a:effectRef idx="0">
            <a:schemeClr val="dk1"/>
          </a:effectRef>
          <a:fontRef idx="minor">
            <a:schemeClr val="tx1"/>
          </a:fontRef>
        </p:style>
      </p:cxnSp>
      <p:sp>
        <p:nvSpPr>
          <p:cNvPr id="135" name="正方形/長方形 134"/>
          <p:cNvSpPr/>
          <p:nvPr/>
        </p:nvSpPr>
        <p:spPr>
          <a:xfrm>
            <a:off x="127270" y="3923083"/>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36" name="直線コネクタ 135"/>
          <p:cNvCxnSpPr/>
          <p:nvPr/>
        </p:nvCxnSpPr>
        <p:spPr>
          <a:xfrm>
            <a:off x="388448" y="1432653"/>
            <a:ext cx="2808000" cy="0"/>
          </a:xfrm>
          <a:prstGeom prst="line">
            <a:avLst/>
          </a:prstGeom>
        </p:spPr>
        <p:style>
          <a:lnRef idx="1">
            <a:schemeClr val="dk1"/>
          </a:lnRef>
          <a:fillRef idx="0">
            <a:schemeClr val="dk1"/>
          </a:fillRef>
          <a:effectRef idx="0">
            <a:schemeClr val="dk1"/>
          </a:effectRef>
          <a:fontRef idx="minor">
            <a:schemeClr val="tx1"/>
          </a:fontRef>
        </p:style>
      </p:cxnSp>
      <p:sp>
        <p:nvSpPr>
          <p:cNvPr id="137" name="正方形/長方形 136"/>
          <p:cNvSpPr/>
          <p:nvPr/>
        </p:nvSpPr>
        <p:spPr>
          <a:xfrm>
            <a:off x="200035" y="5439870"/>
            <a:ext cx="3050086"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ホームページ無料診断</a:t>
            </a:r>
          </a:p>
        </p:txBody>
      </p:sp>
      <p:sp>
        <p:nvSpPr>
          <p:cNvPr id="138" name="正方形/長方形 137"/>
          <p:cNvSpPr/>
          <p:nvPr/>
        </p:nvSpPr>
        <p:spPr>
          <a:xfrm>
            <a:off x="312579" y="5745870"/>
            <a:ext cx="2896170"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ホームページのアクセス向上への改善点を専門家がチェックし、診断結果を解説します</a:t>
            </a:r>
          </a:p>
        </p:txBody>
      </p:sp>
      <p:cxnSp>
        <p:nvCxnSpPr>
          <p:cNvPr id="141" name="直線コネクタ 140"/>
          <p:cNvCxnSpPr/>
          <p:nvPr/>
        </p:nvCxnSpPr>
        <p:spPr>
          <a:xfrm>
            <a:off x="358969" y="6087870"/>
            <a:ext cx="2808000" cy="0"/>
          </a:xfrm>
          <a:prstGeom prst="line">
            <a:avLst/>
          </a:prstGeom>
        </p:spPr>
        <p:style>
          <a:lnRef idx="1">
            <a:schemeClr val="dk1"/>
          </a:lnRef>
          <a:fillRef idx="0">
            <a:schemeClr val="dk1"/>
          </a:fillRef>
          <a:effectRef idx="0">
            <a:schemeClr val="dk1"/>
          </a:effectRef>
          <a:fontRef idx="minor">
            <a:schemeClr val="tx1"/>
          </a:fontRef>
        </p:style>
      </p:cxnSp>
      <p:pic>
        <p:nvPicPr>
          <p:cNvPr id="13" name="図 12"/>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606205" y="4733557"/>
            <a:ext cx="614519" cy="614519"/>
          </a:xfrm>
          <a:prstGeom prst="rect">
            <a:avLst/>
          </a:prstGeom>
        </p:spPr>
      </p:pic>
      <p:sp>
        <p:nvSpPr>
          <p:cNvPr id="148" name="正方形/長方形 147"/>
          <p:cNvSpPr/>
          <p:nvPr/>
        </p:nvSpPr>
        <p:spPr>
          <a:xfrm>
            <a:off x="127270" y="5385870"/>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144" name="正方形/長方形 143"/>
          <p:cNvSpPr/>
          <p:nvPr/>
        </p:nvSpPr>
        <p:spPr>
          <a:xfrm>
            <a:off x="127270" y="8622903"/>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134" name="正方形/長方形 133"/>
          <p:cNvSpPr/>
          <p:nvPr/>
        </p:nvSpPr>
        <p:spPr>
          <a:xfrm>
            <a:off x="127270" y="7020719"/>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pic>
        <p:nvPicPr>
          <p:cNvPr id="143" name="図 14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439739" y="7002719"/>
            <a:ext cx="462193" cy="435591"/>
          </a:xfrm>
          <a:prstGeom prst="rect">
            <a:avLst/>
          </a:prstGeom>
        </p:spPr>
      </p:pic>
      <p:sp>
        <p:nvSpPr>
          <p:cNvPr id="161" name="正方形/長方形 160"/>
          <p:cNvSpPr/>
          <p:nvPr/>
        </p:nvSpPr>
        <p:spPr>
          <a:xfrm>
            <a:off x="3403487" y="8676015"/>
            <a:ext cx="3050086" cy="307777"/>
          </a:xfrm>
          <a:prstGeom prst="rect">
            <a:avLst/>
          </a:prstGeom>
        </p:spPr>
        <p:txBody>
          <a:bodyPr wrap="square">
            <a:spAutoFit/>
          </a:bodyPr>
          <a:lstStyle/>
          <a:p>
            <a:r>
              <a:rPr lang="zh-TW" altLang="en-US" sz="1400" dirty="0">
                <a:latin typeface="Meiryo UI" panose="020B0604030504040204" pitchFamily="50" charset="-128"/>
                <a:ea typeface="Meiryo UI" panose="020B0604030504040204" pitchFamily="50" charset="-128"/>
                <a:cs typeface="Meiryo UI" panose="020B0604030504040204" pitchFamily="50" charset="-128"/>
              </a:rPr>
              <a:t>商店街店舗魅力向上支援事業</a:t>
            </a:r>
          </a:p>
        </p:txBody>
      </p:sp>
      <p:sp>
        <p:nvSpPr>
          <p:cNvPr id="168" name="正方形/長方形 167"/>
          <p:cNvSpPr/>
          <p:nvPr/>
        </p:nvSpPr>
        <p:spPr>
          <a:xfrm>
            <a:off x="3546000" y="8964903"/>
            <a:ext cx="2703807"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商店街での観光・消費を促進するため、</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商店街の「観光コンテンツ化」と「情報発信」を行います</a:t>
            </a:r>
          </a:p>
        </p:txBody>
      </p:sp>
      <p:sp>
        <p:nvSpPr>
          <p:cNvPr id="169" name="正方形/長方形 168"/>
          <p:cNvSpPr/>
          <p:nvPr/>
        </p:nvSpPr>
        <p:spPr>
          <a:xfrm>
            <a:off x="3444382" y="9558965"/>
            <a:ext cx="2204678" cy="19366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TEL:06-6210-9496  FAX:06-6210-9505</a:t>
            </a:r>
          </a:p>
        </p:txBody>
      </p:sp>
      <p:sp>
        <p:nvSpPr>
          <p:cNvPr id="171" name="正方形/長方形 170"/>
          <p:cNvSpPr/>
          <p:nvPr/>
        </p:nvSpPr>
        <p:spPr>
          <a:xfrm>
            <a:off x="3582908" y="9355143"/>
            <a:ext cx="2128326" cy="182421"/>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商業振興課</a:t>
            </a:r>
          </a:p>
        </p:txBody>
      </p:sp>
      <p:cxnSp>
        <p:nvCxnSpPr>
          <p:cNvPr id="172" name="直線コネクタ 171"/>
          <p:cNvCxnSpPr/>
          <p:nvPr/>
        </p:nvCxnSpPr>
        <p:spPr>
          <a:xfrm>
            <a:off x="3491999" y="9306903"/>
            <a:ext cx="2808000" cy="0"/>
          </a:xfrm>
          <a:prstGeom prst="line">
            <a:avLst/>
          </a:prstGeom>
        </p:spPr>
        <p:style>
          <a:lnRef idx="1">
            <a:schemeClr val="dk1"/>
          </a:lnRef>
          <a:fillRef idx="0">
            <a:schemeClr val="dk1"/>
          </a:fillRef>
          <a:effectRef idx="0">
            <a:schemeClr val="dk1"/>
          </a:effectRef>
          <a:fontRef idx="minor">
            <a:schemeClr val="tx1"/>
          </a:fontRef>
        </p:style>
      </p:cxnSp>
      <p:sp>
        <p:nvSpPr>
          <p:cNvPr id="174" name="正方形/長方形 173"/>
          <p:cNvSpPr/>
          <p:nvPr/>
        </p:nvSpPr>
        <p:spPr>
          <a:xfrm>
            <a:off x="3336436" y="8622903"/>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46" name="直線コネクタ 145"/>
          <p:cNvCxnSpPr/>
          <p:nvPr/>
        </p:nvCxnSpPr>
        <p:spPr>
          <a:xfrm>
            <a:off x="-28058" y="8478887"/>
            <a:ext cx="6858000" cy="524"/>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126" name="正方形/長方形 125"/>
          <p:cNvSpPr/>
          <p:nvPr/>
        </p:nvSpPr>
        <p:spPr>
          <a:xfrm>
            <a:off x="3595247" y="4766943"/>
            <a:ext cx="2128326" cy="157314"/>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p>
        </p:txBody>
      </p:sp>
      <p:sp>
        <p:nvSpPr>
          <p:cNvPr id="142" name="正方形/長方形 141"/>
          <p:cNvSpPr/>
          <p:nvPr/>
        </p:nvSpPr>
        <p:spPr>
          <a:xfrm>
            <a:off x="3540846" y="4939169"/>
            <a:ext cx="2219463" cy="224105"/>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de-DE"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TEL:06-4256-3522  FAX:06-6264-9899</a:t>
            </a:r>
          </a:p>
        </p:txBody>
      </p:sp>
      <p:sp>
        <p:nvSpPr>
          <p:cNvPr id="150" name="正方形/長方形 149"/>
          <p:cNvSpPr/>
          <p:nvPr/>
        </p:nvSpPr>
        <p:spPr>
          <a:xfrm>
            <a:off x="357709" y="6151276"/>
            <a:ext cx="2128326" cy="157314"/>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p>
        </p:txBody>
      </p:sp>
      <p:sp>
        <p:nvSpPr>
          <p:cNvPr id="151" name="正方形/長方形 150"/>
          <p:cNvSpPr/>
          <p:nvPr/>
        </p:nvSpPr>
        <p:spPr>
          <a:xfrm>
            <a:off x="309612" y="6334806"/>
            <a:ext cx="2219463" cy="224105"/>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de-DE"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TEL:06-4256-3522  FAX:06-6264-9899</a:t>
            </a:r>
          </a:p>
        </p:txBody>
      </p:sp>
      <p:sp>
        <p:nvSpPr>
          <p:cNvPr id="140" name="正方形/長方形 139"/>
          <p:cNvSpPr/>
          <p:nvPr/>
        </p:nvSpPr>
        <p:spPr>
          <a:xfrm>
            <a:off x="3426158" y="5459260"/>
            <a:ext cx="3050086" cy="307777"/>
          </a:xfrm>
          <a:prstGeom prst="rect">
            <a:avLst/>
          </a:prstGeom>
        </p:spPr>
        <p:txBody>
          <a:bodyPr wrap="square">
            <a:spAutoFit/>
          </a:bodyPr>
          <a:lstStyle/>
          <a:p>
            <a:r>
              <a:rPr lang="ja-JP" altLang="en-US" sz="14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デザイン・オープン・カレッジ</a:t>
            </a:r>
          </a:p>
        </p:txBody>
      </p:sp>
      <p:sp>
        <p:nvSpPr>
          <p:cNvPr id="145" name="正方形/長方形 144"/>
          <p:cNvSpPr/>
          <p:nvPr/>
        </p:nvSpPr>
        <p:spPr>
          <a:xfrm>
            <a:off x="3336436" y="5377758"/>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147" name="正方形/長方形 146"/>
          <p:cNvSpPr/>
          <p:nvPr/>
        </p:nvSpPr>
        <p:spPr>
          <a:xfrm>
            <a:off x="3535839" y="5726387"/>
            <a:ext cx="2398961"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より高度で時流に即したデザイン活用について</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学ぶ機会をセミナー等で提供します　</a:t>
            </a:r>
          </a:p>
        </p:txBody>
      </p:sp>
      <p:cxnSp>
        <p:nvCxnSpPr>
          <p:cNvPr id="149" name="直線コネクタ 148"/>
          <p:cNvCxnSpPr/>
          <p:nvPr/>
        </p:nvCxnSpPr>
        <p:spPr>
          <a:xfrm>
            <a:off x="3577024" y="6087870"/>
            <a:ext cx="2808000" cy="0"/>
          </a:xfrm>
          <a:prstGeom prst="line">
            <a:avLst/>
          </a:prstGeom>
        </p:spPr>
        <p:style>
          <a:lnRef idx="1">
            <a:schemeClr val="dk1"/>
          </a:lnRef>
          <a:fillRef idx="0">
            <a:schemeClr val="dk1"/>
          </a:fillRef>
          <a:effectRef idx="0">
            <a:schemeClr val="dk1"/>
          </a:effectRef>
          <a:fontRef idx="minor">
            <a:schemeClr val="tx1"/>
          </a:fontRef>
        </p:style>
      </p:cxnSp>
      <p:sp>
        <p:nvSpPr>
          <p:cNvPr id="152" name="正方形/長方形 151"/>
          <p:cNvSpPr/>
          <p:nvPr/>
        </p:nvSpPr>
        <p:spPr>
          <a:xfrm>
            <a:off x="3615524" y="6144286"/>
            <a:ext cx="2128326" cy="157314"/>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p>
        </p:txBody>
      </p:sp>
      <p:sp>
        <p:nvSpPr>
          <p:cNvPr id="153" name="正方形/長方形 152"/>
          <p:cNvSpPr/>
          <p:nvPr/>
        </p:nvSpPr>
        <p:spPr>
          <a:xfrm>
            <a:off x="3574606" y="6309928"/>
            <a:ext cx="2219463" cy="224105"/>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de-DE"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TEL:06-4256-3522  FAX:06-6264-9899</a:t>
            </a:r>
          </a:p>
        </p:txBody>
      </p:sp>
      <p:cxnSp>
        <p:nvCxnSpPr>
          <p:cNvPr id="156" name="直線コネクタ 155">
            <a:extLst>
              <a:ext uri="{FF2B5EF4-FFF2-40B4-BE49-F238E27FC236}">
                <a16:creationId xmlns:a16="http://schemas.microsoft.com/office/drawing/2014/main" id="{4AE3B22F-9DA7-466C-9E44-799BFB93A39C}"/>
              </a:ext>
            </a:extLst>
          </p:cNvPr>
          <p:cNvCxnSpPr>
            <a:cxnSpLocks/>
          </p:cNvCxnSpPr>
          <p:nvPr/>
        </p:nvCxnSpPr>
        <p:spPr>
          <a:xfrm flipV="1">
            <a:off x="6837662" y="8470209"/>
            <a:ext cx="0" cy="205806"/>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60" name="直線コネクタ 159">
            <a:extLst>
              <a:ext uri="{FF2B5EF4-FFF2-40B4-BE49-F238E27FC236}">
                <a16:creationId xmlns:a16="http://schemas.microsoft.com/office/drawing/2014/main" id="{29714C83-9BB3-47B3-B502-CED165747BBD}"/>
              </a:ext>
            </a:extLst>
          </p:cNvPr>
          <p:cNvCxnSpPr>
            <a:cxnSpLocks/>
          </p:cNvCxnSpPr>
          <p:nvPr/>
        </p:nvCxnSpPr>
        <p:spPr>
          <a:xfrm flipV="1">
            <a:off x="6837662" y="2152340"/>
            <a:ext cx="0" cy="205806"/>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pic>
        <p:nvPicPr>
          <p:cNvPr id="3" name="図 2">
            <a:extLst>
              <a:ext uri="{FF2B5EF4-FFF2-40B4-BE49-F238E27FC236}">
                <a16:creationId xmlns:a16="http://schemas.microsoft.com/office/drawing/2014/main" id="{AF283167-C67F-48F4-B1A6-E93963213655}"/>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653769" y="9315623"/>
            <a:ext cx="576000" cy="569823"/>
          </a:xfrm>
          <a:prstGeom prst="rect">
            <a:avLst/>
          </a:prstGeom>
        </p:spPr>
      </p:pic>
      <p:pic>
        <p:nvPicPr>
          <p:cNvPr id="10" name="図 9">
            <a:extLst>
              <a:ext uri="{FF2B5EF4-FFF2-40B4-BE49-F238E27FC236}">
                <a16:creationId xmlns:a16="http://schemas.microsoft.com/office/drawing/2014/main" id="{541A2214-C33F-4015-8739-2DDB138D5966}"/>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796762" y="9315623"/>
            <a:ext cx="612000" cy="612000"/>
          </a:xfrm>
          <a:prstGeom prst="rect">
            <a:avLst/>
          </a:prstGeom>
        </p:spPr>
      </p:pic>
    </p:spTree>
    <p:extLst>
      <p:ext uri="{BB962C8B-B14F-4D97-AF65-F5344CB8AC3E}">
        <p14:creationId xmlns:p14="http://schemas.microsoft.com/office/powerpoint/2010/main" val="3388722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ホームベース 83"/>
          <p:cNvSpPr/>
          <p:nvPr/>
        </p:nvSpPr>
        <p:spPr>
          <a:xfrm>
            <a:off x="50" y="53951"/>
            <a:ext cx="7200850" cy="433395"/>
          </a:xfrm>
          <a:prstGeom prst="homePlate">
            <a:avLst/>
          </a:prstGeom>
          <a:solidFill>
            <a:srgbClr val="E46C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bg1"/>
                </a:solidFill>
                <a:latin typeface="Meiryo UI" pitchFamily="50" charset="-128"/>
                <a:ea typeface="Meiryo UI" pitchFamily="50" charset="-128"/>
                <a:cs typeface="Meiryo UI" pitchFamily="50" charset="-128"/>
              </a:rPr>
              <a:t>中小企業の創業及び新たな事業の創出の促進</a:t>
            </a:r>
          </a:p>
        </p:txBody>
      </p:sp>
      <p:cxnSp>
        <p:nvCxnSpPr>
          <p:cNvPr id="118" name="直線コネクタ 117"/>
          <p:cNvCxnSpPr/>
          <p:nvPr/>
        </p:nvCxnSpPr>
        <p:spPr>
          <a:xfrm>
            <a:off x="148949" y="10063063"/>
            <a:ext cx="6851314" cy="0"/>
          </a:xfrm>
          <a:prstGeom prst="line">
            <a:avLst/>
          </a:prstGeom>
        </p:spPr>
        <p:style>
          <a:lnRef idx="1">
            <a:schemeClr val="dk1"/>
          </a:lnRef>
          <a:fillRef idx="0">
            <a:schemeClr val="dk1"/>
          </a:fillRef>
          <a:effectRef idx="0">
            <a:schemeClr val="dk1"/>
          </a:effectRef>
          <a:fontRef idx="minor">
            <a:schemeClr val="tx1"/>
          </a:fontRef>
        </p:style>
      </p:cxnSp>
      <p:cxnSp>
        <p:nvCxnSpPr>
          <p:cNvPr id="81" name="直線コネクタ 80"/>
          <p:cNvCxnSpPr/>
          <p:nvPr/>
        </p:nvCxnSpPr>
        <p:spPr>
          <a:xfrm flipV="1">
            <a:off x="364204" y="558007"/>
            <a:ext cx="0" cy="253718"/>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2" name="正方形/長方形 81"/>
          <p:cNvSpPr/>
          <p:nvPr/>
        </p:nvSpPr>
        <p:spPr>
          <a:xfrm>
            <a:off x="87852" y="793059"/>
            <a:ext cx="620917" cy="1152189"/>
          </a:xfrm>
          <a:prstGeom prst="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wordArtVertRtl" rtlCol="0" anchor="ct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3" name="正方形/長方形 82"/>
          <p:cNvSpPr/>
          <p:nvPr/>
        </p:nvSpPr>
        <p:spPr>
          <a:xfrm>
            <a:off x="176411" y="954429"/>
            <a:ext cx="152013" cy="818579"/>
          </a:xfrm>
          <a:prstGeom prst="rect">
            <a:avLst/>
          </a:prstGeom>
          <a:noFill/>
          <a:ln>
            <a:noFill/>
          </a:ln>
        </p:spPr>
        <p:style>
          <a:lnRef idx="2">
            <a:schemeClr val="dk1"/>
          </a:lnRef>
          <a:fillRef idx="1">
            <a:schemeClr val="lt1"/>
          </a:fillRef>
          <a:effectRef idx="0">
            <a:schemeClr val="dk1"/>
          </a:effectRef>
          <a:fontRef idx="minor">
            <a:schemeClr val="dk1"/>
          </a:fontRef>
        </p:style>
        <p:txBody>
          <a:bodyPr vert="eaVert" rtlCol="0" anchor="ctr"/>
          <a:lstStyle/>
          <a:p>
            <a:pPr algn="ctr"/>
            <a:r>
              <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新事業</a:t>
            </a:r>
            <a:endParaRPr kumimoji="1" lang="en-US" altLang="ja-JP"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5" name="正方形/長方形 84"/>
          <p:cNvSpPr/>
          <p:nvPr/>
        </p:nvSpPr>
        <p:spPr>
          <a:xfrm>
            <a:off x="429407" y="787367"/>
            <a:ext cx="226265" cy="1161659"/>
          </a:xfrm>
          <a:prstGeom prst="rect">
            <a:avLst/>
          </a:prstGeom>
          <a:noFill/>
          <a:ln>
            <a:noFill/>
          </a:ln>
        </p:spPr>
        <p:style>
          <a:lnRef idx="2">
            <a:schemeClr val="dk1"/>
          </a:lnRef>
          <a:fillRef idx="1">
            <a:schemeClr val="lt1"/>
          </a:fillRef>
          <a:effectRef idx="0">
            <a:schemeClr val="dk1"/>
          </a:effectRef>
          <a:fontRef idx="minor">
            <a:schemeClr val="dk1"/>
          </a:fontRef>
        </p:style>
        <p:txBody>
          <a:bodyPr vert="eaVert" rtlCol="0" anchor="ctr"/>
          <a:lstStyle/>
          <a:p>
            <a:pPr algn="ct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創業</a:t>
            </a:r>
            <a:endParaRPr lang="en-US" altLang="ja-JP"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6" name="正方形/長方形 85"/>
          <p:cNvSpPr/>
          <p:nvPr/>
        </p:nvSpPr>
        <p:spPr>
          <a:xfrm>
            <a:off x="315054" y="1287528"/>
            <a:ext cx="152400" cy="130395"/>
          </a:xfrm>
          <a:prstGeom prst="rect">
            <a:avLst/>
          </a:prstGeom>
          <a:noFill/>
          <a:ln>
            <a:noFill/>
          </a:ln>
        </p:spPr>
        <p:style>
          <a:lnRef idx="2">
            <a:schemeClr val="dk1"/>
          </a:lnRef>
          <a:fillRef idx="1">
            <a:schemeClr val="lt1"/>
          </a:fillRef>
          <a:effectRef idx="0">
            <a:schemeClr val="dk1"/>
          </a:effectRef>
          <a:fontRef idx="minor">
            <a:schemeClr val="dk1"/>
          </a:fontRef>
        </p:style>
        <p:txBody>
          <a:bodyPr vert="eaVert" rtlCol="0" anchor="ctr"/>
          <a:lstStyle/>
          <a:p>
            <a:pPr algn="ctr"/>
            <a:r>
              <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6" name="テキスト ボックス 95"/>
          <p:cNvSpPr txBox="1"/>
          <p:nvPr/>
        </p:nvSpPr>
        <p:spPr>
          <a:xfrm>
            <a:off x="88054" y="10076753"/>
            <a:ext cx="296404" cy="276999"/>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3</a:t>
            </a:r>
          </a:p>
        </p:txBody>
      </p:sp>
      <p:cxnSp>
        <p:nvCxnSpPr>
          <p:cNvPr id="80" name="直線コネクタ 79"/>
          <p:cNvCxnSpPr/>
          <p:nvPr/>
        </p:nvCxnSpPr>
        <p:spPr>
          <a:xfrm>
            <a:off x="368742" y="571343"/>
            <a:ext cx="6832108" cy="0"/>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nvGrpSpPr>
          <p:cNvPr id="11" name="グループ化 10">
            <a:extLst>
              <a:ext uri="{FF2B5EF4-FFF2-40B4-BE49-F238E27FC236}">
                <a16:creationId xmlns:a16="http://schemas.microsoft.com/office/drawing/2014/main" id="{E90C08F7-7AFF-49A6-B7B2-1E1FDECCEEE1}"/>
              </a:ext>
            </a:extLst>
          </p:cNvPr>
          <p:cNvGrpSpPr/>
          <p:nvPr/>
        </p:nvGrpSpPr>
        <p:grpSpPr>
          <a:xfrm>
            <a:off x="862581" y="671466"/>
            <a:ext cx="3148719" cy="1338663"/>
            <a:chOff x="862581" y="671466"/>
            <a:chExt cx="3148719" cy="1338663"/>
          </a:xfrm>
        </p:grpSpPr>
        <p:pic>
          <p:nvPicPr>
            <p:cNvPr id="9" name="図 8">
              <a:extLst>
                <a:ext uri="{FF2B5EF4-FFF2-40B4-BE49-F238E27FC236}">
                  <a16:creationId xmlns:a16="http://schemas.microsoft.com/office/drawing/2014/main" id="{A1E5166F-9B70-4397-8B25-3EF895F1AD5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10137" y="1434129"/>
              <a:ext cx="576000" cy="576000"/>
            </a:xfrm>
            <a:prstGeom prst="rect">
              <a:avLst/>
            </a:prstGeom>
          </p:spPr>
        </p:pic>
        <p:sp>
          <p:nvSpPr>
            <p:cNvPr id="160" name="正方形/長方形 159"/>
            <p:cNvSpPr/>
            <p:nvPr/>
          </p:nvSpPr>
          <p:spPr>
            <a:xfrm>
              <a:off x="943556" y="748033"/>
              <a:ext cx="3007778" cy="276999"/>
            </a:xfrm>
            <a:prstGeom prst="rect">
              <a:avLst/>
            </a:prstGeom>
            <a:noFill/>
          </p:spPr>
          <p:txBody>
            <a:bodyPr wrap="square">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スタートアップ・イニシャルプログラム</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OSAKA</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2" name="正方形/長方形 161"/>
            <p:cNvSpPr/>
            <p:nvPr/>
          </p:nvSpPr>
          <p:spPr>
            <a:xfrm>
              <a:off x="1039240" y="986124"/>
              <a:ext cx="2703807" cy="484748"/>
            </a:xfrm>
            <a:prstGeom prst="rect">
              <a:avLst/>
            </a:prstGeom>
          </p:spPr>
          <p:txBody>
            <a:bodyPr wrap="square">
              <a:spAutoFit/>
            </a:bodyPr>
            <a:lstStyle/>
            <a:p>
              <a:r>
                <a:rPr lang="ja-JP" altLang="en-US" sz="850" dirty="0">
                  <a:latin typeface="Meiryo UI" panose="020B0604030504040204" pitchFamily="50" charset="-128"/>
                  <a:ea typeface="Meiryo UI" panose="020B0604030504040204" pitchFamily="50" charset="-128"/>
                  <a:cs typeface="Meiryo UI" panose="020B0604030504040204" pitchFamily="50" charset="-128"/>
                </a:rPr>
                <a:t>初期段階のスタートアップを対象に、事業立ち上げに必要な知識を習得する「連続講座」、成長を加速させる</a:t>
              </a:r>
              <a:endParaRPr lang="en-US" altLang="ja-JP" sz="8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850" dirty="0">
                  <a:latin typeface="Meiryo UI" panose="020B0604030504040204" pitchFamily="50" charset="-128"/>
                  <a:ea typeface="Meiryo UI" panose="020B0604030504040204" pitchFamily="50" charset="-128"/>
                  <a:cs typeface="Meiryo UI" panose="020B0604030504040204" pitchFamily="50" charset="-128"/>
                </a:rPr>
                <a:t>「アクセラレータープログラム」を実施します</a:t>
              </a:r>
            </a:p>
          </p:txBody>
        </p:sp>
        <p:sp>
          <p:nvSpPr>
            <p:cNvPr id="155" name="正方形/長方形 154"/>
            <p:cNvSpPr/>
            <p:nvPr/>
          </p:nvSpPr>
          <p:spPr>
            <a:xfrm>
              <a:off x="1034452" y="1654118"/>
              <a:ext cx="2242479" cy="316583"/>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TEL:06-6359-3004  FAX:06-6264-9899</a:t>
              </a:r>
            </a:p>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6" name="正方形/長方形 155"/>
            <p:cNvSpPr/>
            <p:nvPr/>
          </p:nvSpPr>
          <p:spPr>
            <a:xfrm>
              <a:off x="1080170" y="1492713"/>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endPar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3" name="正方形/長方形 162"/>
            <p:cNvSpPr/>
            <p:nvPr/>
          </p:nvSpPr>
          <p:spPr>
            <a:xfrm>
              <a:off x="862581" y="671466"/>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67" name="直線コネクタ 166"/>
            <p:cNvCxnSpPr/>
            <p:nvPr/>
          </p:nvCxnSpPr>
          <p:spPr>
            <a:xfrm>
              <a:off x="1064181" y="1436069"/>
              <a:ext cx="2700000" cy="0"/>
            </a:xfrm>
            <a:prstGeom prst="line">
              <a:avLst/>
            </a:prstGeom>
          </p:spPr>
          <p:style>
            <a:lnRef idx="1">
              <a:schemeClr val="dk1"/>
            </a:lnRef>
            <a:fillRef idx="0">
              <a:schemeClr val="dk1"/>
            </a:fillRef>
            <a:effectRef idx="0">
              <a:schemeClr val="dk1"/>
            </a:effectRef>
            <a:fontRef idx="minor">
              <a:schemeClr val="tx1"/>
            </a:fontRef>
          </p:style>
        </p:cxnSp>
        <p:pic>
          <p:nvPicPr>
            <p:cNvPr id="124" name="図 1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18809" y="683619"/>
              <a:ext cx="392491" cy="352673"/>
            </a:xfrm>
            <a:prstGeom prst="rect">
              <a:avLst/>
            </a:prstGeom>
          </p:spPr>
        </p:pic>
      </p:grpSp>
      <p:grpSp>
        <p:nvGrpSpPr>
          <p:cNvPr id="10" name="グループ化 9">
            <a:extLst>
              <a:ext uri="{FF2B5EF4-FFF2-40B4-BE49-F238E27FC236}">
                <a16:creationId xmlns:a16="http://schemas.microsoft.com/office/drawing/2014/main" id="{88A1E9A2-18A0-4904-9BE2-4F7D46E3CE15}"/>
              </a:ext>
            </a:extLst>
          </p:cNvPr>
          <p:cNvGrpSpPr/>
          <p:nvPr/>
        </p:nvGrpSpPr>
        <p:grpSpPr>
          <a:xfrm>
            <a:off x="4106264" y="675181"/>
            <a:ext cx="3137911" cy="1334305"/>
            <a:chOff x="4106264" y="675181"/>
            <a:chExt cx="3137911" cy="1334305"/>
          </a:xfrm>
        </p:grpSpPr>
        <p:pic>
          <p:nvPicPr>
            <p:cNvPr id="13" name="図 12">
              <a:extLst>
                <a:ext uri="{FF2B5EF4-FFF2-40B4-BE49-F238E27FC236}">
                  <a16:creationId xmlns:a16="http://schemas.microsoft.com/office/drawing/2014/main" id="{E43C3091-73F8-4367-904E-0EE45059AAC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17572" y="1433486"/>
              <a:ext cx="576000" cy="576000"/>
            </a:xfrm>
            <a:prstGeom prst="rect">
              <a:avLst/>
            </a:prstGeom>
          </p:spPr>
        </p:pic>
        <p:sp>
          <p:nvSpPr>
            <p:cNvPr id="116" name="正方形/長方形 115"/>
            <p:cNvSpPr/>
            <p:nvPr/>
          </p:nvSpPr>
          <p:spPr>
            <a:xfrm>
              <a:off x="4106264" y="675181"/>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117" name="正方形/長方形 116"/>
            <p:cNvSpPr/>
            <p:nvPr/>
          </p:nvSpPr>
          <p:spPr>
            <a:xfrm>
              <a:off x="4188543" y="750781"/>
              <a:ext cx="3055632" cy="269304"/>
            </a:xfrm>
            <a:prstGeom prst="rect">
              <a:avLst/>
            </a:prstGeom>
            <a:noFill/>
          </p:spPr>
          <p:txBody>
            <a:bodyPr wrap="square">
              <a:spAutoFit/>
            </a:bodyPr>
            <a:lstStyle/>
            <a:p>
              <a:r>
                <a:rPr lang="ja-JP" altLang="en-US" sz="1150" dirty="0">
                  <a:latin typeface="Meiryo UI" panose="020B0604030504040204" pitchFamily="50" charset="-128"/>
                  <a:ea typeface="Meiryo UI" panose="020B0604030504040204" pitchFamily="50" charset="-128"/>
                  <a:cs typeface="Meiryo UI" panose="020B0604030504040204" pitchFamily="50" charset="-128"/>
                </a:rPr>
                <a:t>スタートアップ発展支援プロジェクト「</a:t>
              </a:r>
              <a:r>
                <a:rPr lang="en-US" altLang="ja-JP" sz="1150" dirty="0">
                  <a:latin typeface="Meiryo UI" panose="020B0604030504040204" pitchFamily="50" charset="-128"/>
                  <a:ea typeface="Meiryo UI" panose="020B0604030504040204" pitchFamily="50" charset="-128"/>
                  <a:cs typeface="Meiryo UI" panose="020B0604030504040204" pitchFamily="50" charset="-128"/>
                </a:rPr>
                <a:t>RISING</a:t>
              </a:r>
              <a:r>
                <a:rPr lang="ja-JP" altLang="en-US" sz="115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129" name="正方形/長方形 128"/>
            <p:cNvSpPr/>
            <p:nvPr/>
          </p:nvSpPr>
          <p:spPr>
            <a:xfrm>
              <a:off x="4296456" y="989496"/>
              <a:ext cx="2703807" cy="484748"/>
            </a:xfrm>
            <a:prstGeom prst="rect">
              <a:avLst/>
            </a:prstGeom>
          </p:spPr>
          <p:txBody>
            <a:bodyPr wrap="square">
              <a:spAutoFit/>
            </a:bodyPr>
            <a:lstStyle/>
            <a:p>
              <a:r>
                <a:rPr lang="ja-JP" altLang="en-US" sz="850" dirty="0">
                  <a:latin typeface="Meiryo UI" panose="020B0604030504040204" pitchFamily="50" charset="-128"/>
                  <a:ea typeface="Meiryo UI" panose="020B0604030504040204" pitchFamily="50" charset="-128"/>
                  <a:cs typeface="Meiryo UI" panose="020B0604030504040204" pitchFamily="50" charset="-128"/>
                </a:rPr>
                <a:t>ロールモデル輩出のため、発展期のスタートアップに対し、</a:t>
              </a:r>
              <a:endParaRPr lang="en-US" altLang="ja-JP" sz="8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850" dirty="0">
                  <a:latin typeface="Meiryo UI" panose="020B0604030504040204" pitchFamily="50" charset="-128"/>
                  <a:ea typeface="Meiryo UI" panose="020B0604030504040204" pitchFamily="50" charset="-128"/>
                  <a:cs typeface="Meiryo UI" panose="020B0604030504040204" pitchFamily="50" charset="-128"/>
                </a:rPr>
                <a:t>先輩経営者によるメンタリング、支援環境が豊富な</a:t>
              </a:r>
              <a:endParaRPr lang="en-US" altLang="ja-JP" sz="8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850" dirty="0">
                  <a:latin typeface="Meiryo UI" panose="020B0604030504040204" pitchFamily="50" charset="-128"/>
                  <a:ea typeface="Meiryo UI" panose="020B0604030504040204" pitchFamily="50" charset="-128"/>
                  <a:cs typeface="Meiryo UI" panose="020B0604030504040204" pitchFamily="50" charset="-128"/>
                </a:rPr>
                <a:t>首都圏の支援者等とのつなぎなどを実施します</a:t>
              </a:r>
            </a:p>
          </p:txBody>
        </p:sp>
        <p:cxnSp>
          <p:nvCxnSpPr>
            <p:cNvPr id="131" name="直線コネクタ 130"/>
            <p:cNvCxnSpPr/>
            <p:nvPr/>
          </p:nvCxnSpPr>
          <p:spPr>
            <a:xfrm>
              <a:off x="4273986" y="1439496"/>
              <a:ext cx="2700000" cy="0"/>
            </a:xfrm>
            <a:prstGeom prst="line">
              <a:avLst/>
            </a:prstGeom>
          </p:spPr>
          <p:style>
            <a:lnRef idx="1">
              <a:schemeClr val="dk1"/>
            </a:lnRef>
            <a:fillRef idx="0">
              <a:schemeClr val="dk1"/>
            </a:fillRef>
            <a:effectRef idx="0">
              <a:schemeClr val="dk1"/>
            </a:effectRef>
            <a:fontRef idx="minor">
              <a:schemeClr val="tx1"/>
            </a:fontRef>
          </p:style>
        </p:cxnSp>
        <p:sp>
          <p:nvSpPr>
            <p:cNvPr id="132" name="正方形/長方形 131"/>
            <p:cNvSpPr/>
            <p:nvPr/>
          </p:nvSpPr>
          <p:spPr>
            <a:xfrm>
              <a:off x="4352444" y="1497096"/>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endPar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3" name="正方形/長方形 132"/>
            <p:cNvSpPr/>
            <p:nvPr/>
          </p:nvSpPr>
          <p:spPr>
            <a:xfrm>
              <a:off x="4242690" y="1648156"/>
              <a:ext cx="2216260" cy="216062"/>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TEL:06-6264-9800  FAX:06-6264-9899</a:t>
              </a:r>
            </a:p>
          </p:txBody>
        </p:sp>
      </p:grpSp>
      <p:grpSp>
        <p:nvGrpSpPr>
          <p:cNvPr id="8" name="グループ化 7">
            <a:extLst>
              <a:ext uri="{FF2B5EF4-FFF2-40B4-BE49-F238E27FC236}">
                <a16:creationId xmlns:a16="http://schemas.microsoft.com/office/drawing/2014/main" id="{B80FD74C-73AF-4807-A6E1-6F1F06F11474}"/>
              </a:ext>
            </a:extLst>
          </p:cNvPr>
          <p:cNvGrpSpPr/>
          <p:nvPr/>
        </p:nvGrpSpPr>
        <p:grpSpPr>
          <a:xfrm>
            <a:off x="846766" y="2028189"/>
            <a:ext cx="3088753" cy="1299235"/>
            <a:chOff x="862581" y="4015798"/>
            <a:chExt cx="3088753" cy="1299235"/>
          </a:xfrm>
        </p:grpSpPr>
        <p:sp>
          <p:nvSpPr>
            <p:cNvPr id="147" name="正方形/長方形 146">
              <a:extLst>
                <a:ext uri="{FF2B5EF4-FFF2-40B4-BE49-F238E27FC236}">
                  <a16:creationId xmlns:a16="http://schemas.microsoft.com/office/drawing/2014/main" id="{2247FF12-DC26-47C5-A643-79252445F138}"/>
                </a:ext>
              </a:extLst>
            </p:cNvPr>
            <p:cNvSpPr/>
            <p:nvPr/>
          </p:nvSpPr>
          <p:spPr>
            <a:xfrm>
              <a:off x="943556" y="4092365"/>
              <a:ext cx="3007778" cy="276999"/>
            </a:xfrm>
            <a:prstGeom prst="rect">
              <a:avLst/>
            </a:prstGeom>
            <a:noFill/>
          </p:spPr>
          <p:txBody>
            <a:bodyPr wrap="square">
              <a:spAutoFit/>
            </a:bodyPr>
            <a:lstStyle/>
            <a:p>
              <a:r>
                <a:rPr lang="en-US" altLang="ja-JP" sz="1200" dirty="0">
                  <a:latin typeface="Meiryo UI" panose="020B0604030504040204" pitchFamily="50" charset="-128"/>
                  <a:ea typeface="Meiryo UI" panose="020B0604030504040204" pitchFamily="50" charset="-128"/>
                  <a:cs typeface="Meiryo UI" panose="020B0604030504040204" pitchFamily="50" charset="-128"/>
                </a:rPr>
                <a:t>Osaka</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起業家応援ポータル</a:t>
              </a:r>
            </a:p>
          </p:txBody>
        </p:sp>
        <p:sp>
          <p:nvSpPr>
            <p:cNvPr id="148" name="正方形/長方形 147">
              <a:extLst>
                <a:ext uri="{FF2B5EF4-FFF2-40B4-BE49-F238E27FC236}">
                  <a16:creationId xmlns:a16="http://schemas.microsoft.com/office/drawing/2014/main" id="{11AA5513-D74C-421F-A4A5-F0E141094FF1}"/>
                </a:ext>
              </a:extLst>
            </p:cNvPr>
            <p:cNvSpPr/>
            <p:nvPr/>
          </p:nvSpPr>
          <p:spPr>
            <a:xfrm>
              <a:off x="1039240" y="4330456"/>
              <a:ext cx="2703807" cy="484748"/>
            </a:xfrm>
            <a:prstGeom prst="rect">
              <a:avLst/>
            </a:prstGeom>
          </p:spPr>
          <p:txBody>
            <a:bodyPr wrap="square">
              <a:spAutoFit/>
            </a:bodyPr>
            <a:lstStyle/>
            <a:p>
              <a:r>
                <a:rPr lang="ja-JP" altLang="en-US" sz="850" dirty="0">
                  <a:latin typeface="Meiryo UI" panose="020B0604030504040204" pitchFamily="50" charset="-128"/>
                  <a:ea typeface="Meiryo UI" panose="020B0604030504040204" pitchFamily="50" charset="-128"/>
                  <a:cs typeface="Meiryo UI" panose="020B0604030504040204" pitchFamily="50" charset="-128"/>
                </a:rPr>
                <a:t>府内市町村や商工会・商工会議所、金融機関等が実施する創業に活用できる支援メニューや施設をポータルサイトに掲載しています</a:t>
              </a:r>
            </a:p>
          </p:txBody>
        </p:sp>
        <p:sp>
          <p:nvSpPr>
            <p:cNvPr id="150" name="正方形/長方形 149">
              <a:extLst>
                <a:ext uri="{FF2B5EF4-FFF2-40B4-BE49-F238E27FC236}">
                  <a16:creationId xmlns:a16="http://schemas.microsoft.com/office/drawing/2014/main" id="{48D83863-0327-41DE-9F04-7BB0DC9D2469}"/>
                </a:ext>
              </a:extLst>
            </p:cNvPr>
            <p:cNvSpPr/>
            <p:nvPr/>
          </p:nvSpPr>
          <p:spPr>
            <a:xfrm>
              <a:off x="1034452" y="4998450"/>
              <a:ext cx="2242479" cy="316583"/>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TEL:06-6210-9494  FAX:06-6210-9504</a:t>
              </a:r>
            </a:p>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2" name="正方形/長方形 151">
              <a:extLst>
                <a:ext uri="{FF2B5EF4-FFF2-40B4-BE49-F238E27FC236}">
                  <a16:creationId xmlns:a16="http://schemas.microsoft.com/office/drawing/2014/main" id="{1C715A09-6B4B-4B81-8A76-06BEA82BB2DE}"/>
                </a:ext>
              </a:extLst>
            </p:cNvPr>
            <p:cNvSpPr/>
            <p:nvPr/>
          </p:nvSpPr>
          <p:spPr>
            <a:xfrm>
              <a:off x="1095985" y="4837045"/>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経営支援課</a:t>
              </a:r>
              <a:endPar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3" name="正方形/長方形 152">
              <a:extLst>
                <a:ext uri="{FF2B5EF4-FFF2-40B4-BE49-F238E27FC236}">
                  <a16:creationId xmlns:a16="http://schemas.microsoft.com/office/drawing/2014/main" id="{3E9165E2-AB66-473B-8F7E-A0E6C0BC8EB0}"/>
                </a:ext>
              </a:extLst>
            </p:cNvPr>
            <p:cNvSpPr/>
            <p:nvPr/>
          </p:nvSpPr>
          <p:spPr>
            <a:xfrm>
              <a:off x="862581" y="4015798"/>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154" name="直線コネクタ 153">
              <a:extLst>
                <a:ext uri="{FF2B5EF4-FFF2-40B4-BE49-F238E27FC236}">
                  <a16:creationId xmlns:a16="http://schemas.microsoft.com/office/drawing/2014/main" id="{B1CDC60D-A591-4EAE-8C1C-D6A7593D8F05}"/>
                </a:ext>
              </a:extLst>
            </p:cNvPr>
            <p:cNvCxnSpPr/>
            <p:nvPr/>
          </p:nvCxnSpPr>
          <p:spPr>
            <a:xfrm>
              <a:off x="1064181" y="4780401"/>
              <a:ext cx="2700000" cy="0"/>
            </a:xfrm>
            <a:prstGeom prst="line">
              <a:avLst/>
            </a:prstGeom>
          </p:spPr>
          <p:style>
            <a:lnRef idx="1">
              <a:schemeClr val="dk1"/>
            </a:lnRef>
            <a:fillRef idx="0">
              <a:schemeClr val="dk1"/>
            </a:fillRef>
            <a:effectRef idx="0">
              <a:schemeClr val="dk1"/>
            </a:effectRef>
            <a:fontRef idx="minor">
              <a:schemeClr val="tx1"/>
            </a:fontRef>
          </p:style>
        </p:cxnSp>
      </p:grpSp>
      <p:grpSp>
        <p:nvGrpSpPr>
          <p:cNvPr id="6" name="グループ化 5">
            <a:extLst>
              <a:ext uri="{FF2B5EF4-FFF2-40B4-BE49-F238E27FC236}">
                <a16:creationId xmlns:a16="http://schemas.microsoft.com/office/drawing/2014/main" id="{5B3404FB-EF06-48C2-8BBB-3437F28F56A9}"/>
              </a:ext>
            </a:extLst>
          </p:cNvPr>
          <p:cNvGrpSpPr/>
          <p:nvPr/>
        </p:nvGrpSpPr>
        <p:grpSpPr>
          <a:xfrm>
            <a:off x="4120253" y="1803629"/>
            <a:ext cx="3088753" cy="1490682"/>
            <a:chOff x="862581" y="2174174"/>
            <a:chExt cx="3088753" cy="1490682"/>
          </a:xfrm>
        </p:grpSpPr>
        <p:sp>
          <p:nvSpPr>
            <p:cNvPr id="185" name="正方形/長方形 184">
              <a:extLst>
                <a:ext uri="{FF2B5EF4-FFF2-40B4-BE49-F238E27FC236}">
                  <a16:creationId xmlns:a16="http://schemas.microsoft.com/office/drawing/2014/main" id="{8099A16B-B669-4DDB-8F04-6DBF51011770}"/>
                </a:ext>
              </a:extLst>
            </p:cNvPr>
            <p:cNvSpPr/>
            <p:nvPr/>
          </p:nvSpPr>
          <p:spPr>
            <a:xfrm>
              <a:off x="943556" y="2491242"/>
              <a:ext cx="3007778" cy="276999"/>
            </a:xfrm>
            <a:prstGeom prst="rect">
              <a:avLst/>
            </a:prstGeom>
            <a:noFill/>
          </p:spPr>
          <p:txBody>
            <a:bodyPr wrap="square">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ユニバーサル社会実装化支援事業</a:t>
              </a:r>
            </a:p>
          </p:txBody>
        </p:sp>
        <p:sp>
          <p:nvSpPr>
            <p:cNvPr id="187" name="正方形/長方形 186">
              <a:extLst>
                <a:ext uri="{FF2B5EF4-FFF2-40B4-BE49-F238E27FC236}">
                  <a16:creationId xmlns:a16="http://schemas.microsoft.com/office/drawing/2014/main" id="{853759B5-12E4-48A5-AFBE-D6499AADADB7}"/>
                </a:ext>
              </a:extLst>
            </p:cNvPr>
            <p:cNvSpPr/>
            <p:nvPr/>
          </p:nvSpPr>
          <p:spPr>
            <a:xfrm>
              <a:off x="1039240" y="2790255"/>
              <a:ext cx="2703807" cy="353943"/>
            </a:xfrm>
            <a:prstGeom prst="rect">
              <a:avLst/>
            </a:prstGeom>
          </p:spPr>
          <p:txBody>
            <a:bodyPr wrap="square">
              <a:spAutoFit/>
            </a:bodyPr>
            <a:lstStyle/>
            <a:p>
              <a:r>
                <a:rPr lang="ja-JP" altLang="en-US" sz="850" dirty="0">
                  <a:latin typeface="Meiryo UI" panose="020B0604030504040204" pitchFamily="50" charset="-128"/>
                  <a:ea typeface="Meiryo UI" panose="020B0604030504040204" pitchFamily="50" charset="-128"/>
                  <a:cs typeface="Meiryo UI" panose="020B0604030504040204" pitchFamily="50" charset="-128"/>
                </a:rPr>
                <a:t>職域拡大や労働環境の改善など、雇用促進に資する</a:t>
              </a:r>
              <a:endParaRPr lang="en-US" altLang="ja-JP" sz="8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850" dirty="0">
                  <a:latin typeface="Meiryo UI" panose="020B0604030504040204" pitchFamily="50" charset="-128"/>
                  <a:ea typeface="Meiryo UI" panose="020B0604030504040204" pitchFamily="50" charset="-128"/>
                  <a:cs typeface="Meiryo UI" panose="020B0604030504040204" pitchFamily="50" charset="-128"/>
                </a:rPr>
                <a:t>新技術・サービスの開発に取り組む事業者を支援します</a:t>
              </a:r>
            </a:p>
          </p:txBody>
        </p:sp>
        <p:sp>
          <p:nvSpPr>
            <p:cNvPr id="188" name="正方形/長方形 187">
              <a:extLst>
                <a:ext uri="{FF2B5EF4-FFF2-40B4-BE49-F238E27FC236}">
                  <a16:creationId xmlns:a16="http://schemas.microsoft.com/office/drawing/2014/main" id="{5ACA4DE7-F9A2-4D15-96F0-D23164B11E39}"/>
                </a:ext>
              </a:extLst>
            </p:cNvPr>
            <p:cNvSpPr/>
            <p:nvPr/>
          </p:nvSpPr>
          <p:spPr>
            <a:xfrm>
              <a:off x="1034452" y="3348273"/>
              <a:ext cx="2242479" cy="316583"/>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TEL:06-6360-9072</a:t>
              </a: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FAX:06-6360-9079</a:t>
              </a:r>
            </a:p>
          </p:txBody>
        </p:sp>
        <p:sp>
          <p:nvSpPr>
            <p:cNvPr id="190" name="正方形/長方形 189">
              <a:extLst>
                <a:ext uri="{FF2B5EF4-FFF2-40B4-BE49-F238E27FC236}">
                  <a16:creationId xmlns:a16="http://schemas.microsoft.com/office/drawing/2014/main" id="{34417ACA-E7E7-4B7D-8CEA-9FD0347E5329}"/>
                </a:ext>
              </a:extLst>
            </p:cNvPr>
            <p:cNvSpPr/>
            <p:nvPr/>
          </p:nvSpPr>
          <p:spPr>
            <a:xfrm>
              <a:off x="1103781" y="3239962"/>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就業促進課</a:t>
              </a:r>
              <a:endPar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1" name="正方形/長方形 190">
              <a:extLst>
                <a:ext uri="{FF2B5EF4-FFF2-40B4-BE49-F238E27FC236}">
                  <a16:creationId xmlns:a16="http://schemas.microsoft.com/office/drawing/2014/main" id="{67C23337-6D40-4A10-B3D3-B1E3E5582ACB}"/>
                </a:ext>
              </a:extLst>
            </p:cNvPr>
            <p:cNvSpPr/>
            <p:nvPr/>
          </p:nvSpPr>
          <p:spPr>
            <a:xfrm>
              <a:off x="862581" y="2418715"/>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92" name="直線コネクタ 191">
              <a:extLst>
                <a:ext uri="{FF2B5EF4-FFF2-40B4-BE49-F238E27FC236}">
                  <a16:creationId xmlns:a16="http://schemas.microsoft.com/office/drawing/2014/main" id="{37EC338E-8981-47CF-B749-3E8B5D3DFC20}"/>
                </a:ext>
              </a:extLst>
            </p:cNvPr>
            <p:cNvCxnSpPr/>
            <p:nvPr/>
          </p:nvCxnSpPr>
          <p:spPr>
            <a:xfrm>
              <a:off x="1064181" y="3183318"/>
              <a:ext cx="2700000" cy="0"/>
            </a:xfrm>
            <a:prstGeom prst="line">
              <a:avLst/>
            </a:prstGeom>
          </p:spPr>
          <p:style>
            <a:lnRef idx="1">
              <a:schemeClr val="dk1"/>
            </a:lnRef>
            <a:fillRef idx="0">
              <a:schemeClr val="dk1"/>
            </a:fillRef>
            <a:effectRef idx="0">
              <a:schemeClr val="dk1"/>
            </a:effectRef>
            <a:fontRef idx="minor">
              <a:schemeClr val="tx1"/>
            </a:fontRef>
          </p:style>
        </p:cxnSp>
        <p:sp>
          <p:nvSpPr>
            <p:cNvPr id="203" name="テキスト ボックス 202">
              <a:extLst>
                <a:ext uri="{FF2B5EF4-FFF2-40B4-BE49-F238E27FC236}">
                  <a16:creationId xmlns:a16="http://schemas.microsoft.com/office/drawing/2014/main" id="{A7B30C10-C0E4-4E1C-9432-84C1FF9AAC1A}"/>
                </a:ext>
              </a:extLst>
            </p:cNvPr>
            <p:cNvSpPr txBox="1"/>
            <p:nvPr/>
          </p:nvSpPr>
          <p:spPr>
            <a:xfrm>
              <a:off x="948523" y="2174174"/>
              <a:ext cx="736099" cy="338554"/>
            </a:xfrm>
            <a:prstGeom prst="rect">
              <a:avLst/>
            </a:prstGeom>
            <a:noFill/>
          </p:spPr>
          <p:txBody>
            <a:bodyPr wrap="none" rtlCol="0">
              <a:spAutoFit/>
            </a:bodyPr>
            <a:lstStyle/>
            <a:p>
              <a:r>
                <a:rPr kumimoji="1" lang="en-US" altLang="ja-JP" sz="1600" dirty="0">
                  <a:solidFill>
                    <a:srgbClr val="FF0000"/>
                  </a:solidFill>
                </a:rPr>
                <a:t>NEW!!</a:t>
              </a:r>
              <a:endParaRPr kumimoji="1" lang="ja-JP" altLang="en-US" sz="1600" dirty="0">
                <a:solidFill>
                  <a:srgbClr val="FF0000"/>
                </a:solidFill>
              </a:endParaRPr>
            </a:p>
          </p:txBody>
        </p:sp>
      </p:grpSp>
      <p:grpSp>
        <p:nvGrpSpPr>
          <p:cNvPr id="205" name="グループ化 204">
            <a:extLst>
              <a:ext uri="{FF2B5EF4-FFF2-40B4-BE49-F238E27FC236}">
                <a16:creationId xmlns:a16="http://schemas.microsoft.com/office/drawing/2014/main" id="{3765EA7D-AC2B-476B-8557-752951BFADA9}"/>
              </a:ext>
            </a:extLst>
          </p:cNvPr>
          <p:cNvGrpSpPr/>
          <p:nvPr/>
        </p:nvGrpSpPr>
        <p:grpSpPr>
          <a:xfrm>
            <a:off x="862581" y="3382435"/>
            <a:ext cx="3088753" cy="1496613"/>
            <a:chOff x="862581" y="2253011"/>
            <a:chExt cx="3088753" cy="1496613"/>
          </a:xfrm>
        </p:grpSpPr>
        <p:grpSp>
          <p:nvGrpSpPr>
            <p:cNvPr id="206" name="グループ化 205">
              <a:extLst>
                <a:ext uri="{FF2B5EF4-FFF2-40B4-BE49-F238E27FC236}">
                  <a16:creationId xmlns:a16="http://schemas.microsoft.com/office/drawing/2014/main" id="{0ACE746B-7984-4100-96EF-B284BFC93902}"/>
                </a:ext>
              </a:extLst>
            </p:cNvPr>
            <p:cNvGrpSpPr/>
            <p:nvPr/>
          </p:nvGrpSpPr>
          <p:grpSpPr>
            <a:xfrm>
              <a:off x="862581" y="2253011"/>
              <a:ext cx="3088753" cy="1464939"/>
              <a:chOff x="862581" y="2253011"/>
              <a:chExt cx="3088753" cy="1464939"/>
            </a:xfrm>
          </p:grpSpPr>
          <p:sp>
            <p:nvSpPr>
              <p:cNvPr id="209" name="正方形/長方形 208">
                <a:extLst>
                  <a:ext uri="{FF2B5EF4-FFF2-40B4-BE49-F238E27FC236}">
                    <a16:creationId xmlns:a16="http://schemas.microsoft.com/office/drawing/2014/main" id="{692B2118-0233-4976-9231-C44F8CBD6863}"/>
                  </a:ext>
                </a:extLst>
              </p:cNvPr>
              <p:cNvSpPr/>
              <p:nvPr/>
            </p:nvSpPr>
            <p:spPr>
              <a:xfrm>
                <a:off x="943556" y="2507580"/>
                <a:ext cx="3007778" cy="276999"/>
              </a:xfrm>
              <a:prstGeom prst="rect">
                <a:avLst/>
              </a:prstGeom>
              <a:noFill/>
            </p:spPr>
            <p:txBody>
              <a:bodyPr wrap="square">
                <a:spAutoFit/>
              </a:bodyPr>
              <a:lstStyle/>
              <a:p>
                <a:r>
                  <a:rPr lang="ja-JP" altLang="en-US" sz="1200" spc="-50" dirty="0">
                    <a:latin typeface="Meiryo UI" panose="020B0604030504040204" pitchFamily="50" charset="-128"/>
                    <a:ea typeface="Meiryo UI" panose="020B0604030504040204" pitchFamily="50" charset="-128"/>
                    <a:cs typeface="Meiryo UI" panose="020B0604030504040204" pitchFamily="50" charset="-128"/>
                  </a:rPr>
                  <a:t>ディープテックスタートアップ事業化特別推進事業</a:t>
                </a:r>
              </a:p>
            </p:txBody>
          </p:sp>
          <p:sp>
            <p:nvSpPr>
              <p:cNvPr id="210" name="正方形/長方形 209">
                <a:extLst>
                  <a:ext uri="{FF2B5EF4-FFF2-40B4-BE49-F238E27FC236}">
                    <a16:creationId xmlns:a16="http://schemas.microsoft.com/office/drawing/2014/main" id="{22B71167-AEBB-4F0D-968D-833964FCE6CA}"/>
                  </a:ext>
                </a:extLst>
              </p:cNvPr>
              <p:cNvSpPr/>
              <p:nvPr/>
            </p:nvSpPr>
            <p:spPr>
              <a:xfrm>
                <a:off x="1039240" y="2790255"/>
                <a:ext cx="2786769" cy="353943"/>
              </a:xfrm>
              <a:prstGeom prst="rect">
                <a:avLst/>
              </a:prstGeom>
            </p:spPr>
            <p:txBody>
              <a:bodyPr wrap="square">
                <a:spAutoFit/>
              </a:bodyPr>
              <a:lstStyle/>
              <a:p>
                <a:r>
                  <a:rPr lang="ja-JP" altLang="en-US" sz="850" dirty="0">
                    <a:latin typeface="Meiryo UI" panose="020B0604030504040204" pitchFamily="50" charset="-128"/>
                    <a:ea typeface="Meiryo UI" panose="020B0604030504040204" pitchFamily="50" charset="-128"/>
                    <a:cs typeface="Meiryo UI" panose="020B0604030504040204" pitchFamily="50" charset="-128"/>
                  </a:rPr>
                  <a:t>有望シーズの事業化支援プログラム等により、</a:t>
                </a:r>
                <a:endParaRPr lang="en-US" altLang="ja-JP" sz="8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850" dirty="0">
                    <a:latin typeface="Meiryo UI" panose="020B0604030504040204" pitchFamily="50" charset="-128"/>
                    <a:ea typeface="Meiryo UI" panose="020B0604030504040204" pitchFamily="50" charset="-128"/>
                    <a:cs typeface="Meiryo UI" panose="020B0604030504040204" pitchFamily="50" charset="-128"/>
                  </a:rPr>
                  <a:t>ライフサイエンス分野のスタートアップ創業を支援します</a:t>
                </a:r>
              </a:p>
            </p:txBody>
          </p:sp>
          <p:sp>
            <p:nvSpPr>
              <p:cNvPr id="211" name="正方形/長方形 210">
                <a:extLst>
                  <a:ext uri="{FF2B5EF4-FFF2-40B4-BE49-F238E27FC236}">
                    <a16:creationId xmlns:a16="http://schemas.microsoft.com/office/drawing/2014/main" id="{27D274B7-2A81-4578-900A-80E9A61AB8ED}"/>
                  </a:ext>
                </a:extLst>
              </p:cNvPr>
              <p:cNvSpPr/>
              <p:nvPr/>
            </p:nvSpPr>
            <p:spPr>
              <a:xfrm>
                <a:off x="1034452" y="3401367"/>
                <a:ext cx="2242479" cy="316583"/>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TEL:06-6944-9144  FAX:06-6944-9098</a:t>
                </a:r>
              </a:p>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2" name="正方形/長方形 211">
                <a:extLst>
                  <a:ext uri="{FF2B5EF4-FFF2-40B4-BE49-F238E27FC236}">
                    <a16:creationId xmlns:a16="http://schemas.microsoft.com/office/drawing/2014/main" id="{2A9767C7-A103-4BB4-8927-C0EF44C87C31}"/>
                  </a:ext>
                </a:extLst>
              </p:cNvPr>
              <p:cNvSpPr/>
              <p:nvPr/>
            </p:nvSpPr>
            <p:spPr>
              <a:xfrm>
                <a:off x="1080170" y="3239962"/>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ライフサイエンス産業課</a:t>
                </a:r>
              </a:p>
            </p:txBody>
          </p:sp>
          <p:sp>
            <p:nvSpPr>
              <p:cNvPr id="213" name="正方形/長方形 212">
                <a:extLst>
                  <a:ext uri="{FF2B5EF4-FFF2-40B4-BE49-F238E27FC236}">
                    <a16:creationId xmlns:a16="http://schemas.microsoft.com/office/drawing/2014/main" id="{55C699DD-7087-42A0-9213-8F042B5EDD96}"/>
                  </a:ext>
                </a:extLst>
              </p:cNvPr>
              <p:cNvSpPr/>
              <p:nvPr/>
            </p:nvSpPr>
            <p:spPr>
              <a:xfrm>
                <a:off x="862581" y="2418715"/>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214" name="直線コネクタ 213">
                <a:extLst>
                  <a:ext uri="{FF2B5EF4-FFF2-40B4-BE49-F238E27FC236}">
                    <a16:creationId xmlns:a16="http://schemas.microsoft.com/office/drawing/2014/main" id="{A4283340-31A7-432C-87D4-F734A9704DAF}"/>
                  </a:ext>
                </a:extLst>
              </p:cNvPr>
              <p:cNvCxnSpPr/>
              <p:nvPr/>
            </p:nvCxnSpPr>
            <p:spPr>
              <a:xfrm>
                <a:off x="1064181" y="3183318"/>
                <a:ext cx="2700000" cy="0"/>
              </a:xfrm>
              <a:prstGeom prst="line">
                <a:avLst/>
              </a:prstGeom>
            </p:spPr>
            <p:style>
              <a:lnRef idx="1">
                <a:schemeClr val="dk1"/>
              </a:lnRef>
              <a:fillRef idx="0">
                <a:schemeClr val="dk1"/>
              </a:fillRef>
              <a:effectRef idx="0">
                <a:schemeClr val="dk1"/>
              </a:effectRef>
              <a:fontRef idx="minor">
                <a:schemeClr val="tx1"/>
              </a:fontRef>
            </p:style>
          </p:cxnSp>
          <p:sp>
            <p:nvSpPr>
              <p:cNvPr id="216" name="テキスト ボックス 215">
                <a:extLst>
                  <a:ext uri="{FF2B5EF4-FFF2-40B4-BE49-F238E27FC236}">
                    <a16:creationId xmlns:a16="http://schemas.microsoft.com/office/drawing/2014/main" id="{A3479F24-4649-4B03-BFEA-889099B3757F}"/>
                  </a:ext>
                </a:extLst>
              </p:cNvPr>
              <p:cNvSpPr txBox="1"/>
              <p:nvPr/>
            </p:nvSpPr>
            <p:spPr>
              <a:xfrm>
                <a:off x="948523" y="2253011"/>
                <a:ext cx="736099" cy="338554"/>
              </a:xfrm>
              <a:prstGeom prst="rect">
                <a:avLst/>
              </a:prstGeom>
              <a:noFill/>
            </p:spPr>
            <p:txBody>
              <a:bodyPr wrap="none" rtlCol="0">
                <a:spAutoFit/>
              </a:bodyPr>
              <a:lstStyle/>
              <a:p>
                <a:r>
                  <a:rPr kumimoji="1" lang="en-US" altLang="ja-JP" sz="1600" dirty="0">
                    <a:solidFill>
                      <a:srgbClr val="FF0000"/>
                    </a:solidFill>
                  </a:rPr>
                  <a:t>NEW!!</a:t>
                </a:r>
                <a:endParaRPr kumimoji="1" lang="ja-JP" altLang="en-US" sz="1600" dirty="0">
                  <a:solidFill>
                    <a:srgbClr val="FF0000"/>
                  </a:solidFill>
                </a:endParaRPr>
              </a:p>
            </p:txBody>
          </p:sp>
        </p:grpSp>
        <p:sp>
          <p:nvSpPr>
            <p:cNvPr id="207" name="正方形/長方形 206">
              <a:extLst>
                <a:ext uri="{FF2B5EF4-FFF2-40B4-BE49-F238E27FC236}">
                  <a16:creationId xmlns:a16="http://schemas.microsoft.com/office/drawing/2014/main" id="{BD955F94-1CBA-4B39-8F0E-96289D23C1B9}"/>
                </a:ext>
              </a:extLst>
            </p:cNvPr>
            <p:cNvSpPr/>
            <p:nvPr/>
          </p:nvSpPr>
          <p:spPr>
            <a:xfrm>
              <a:off x="1042976" y="3518792"/>
              <a:ext cx="2398961" cy="230832"/>
            </a:xfrm>
            <a:prstGeom prst="rect">
              <a:avLst/>
            </a:prstGeom>
          </p:spPr>
          <p:txBody>
            <a:bodyPr wrap="square">
              <a:spAutoFit/>
            </a:bodyPr>
            <a:lstStyle/>
            <a:p>
              <a:r>
                <a:rPr lang="en-US" altLang="ja-JP" sz="9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サイトの公開時期は未定です</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grpSp>
      <p:pic>
        <p:nvPicPr>
          <p:cNvPr id="217" name="図 216">
            <a:extLst>
              <a:ext uri="{FF2B5EF4-FFF2-40B4-BE49-F238E27FC236}">
                <a16:creationId xmlns:a16="http://schemas.microsoft.com/office/drawing/2014/main" id="{8A4BB450-8CB6-4EE8-A705-3ECF0E482B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80834" y="7630489"/>
            <a:ext cx="576000" cy="576000"/>
          </a:xfrm>
          <a:prstGeom prst="rect">
            <a:avLst/>
          </a:prstGeom>
        </p:spPr>
      </p:pic>
      <p:pic>
        <p:nvPicPr>
          <p:cNvPr id="219" name="図 218">
            <a:extLst>
              <a:ext uri="{FF2B5EF4-FFF2-40B4-BE49-F238E27FC236}">
                <a16:creationId xmlns:a16="http://schemas.microsoft.com/office/drawing/2014/main" id="{3071DAC9-D3AD-4B1D-AC58-E14F2BFCA05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480834" y="6155169"/>
            <a:ext cx="576000" cy="576000"/>
          </a:xfrm>
          <a:prstGeom prst="rect">
            <a:avLst/>
          </a:prstGeom>
        </p:spPr>
      </p:pic>
      <p:sp>
        <p:nvSpPr>
          <p:cNvPr id="220" name="正方形/長方形 219">
            <a:extLst>
              <a:ext uri="{FF2B5EF4-FFF2-40B4-BE49-F238E27FC236}">
                <a16:creationId xmlns:a16="http://schemas.microsoft.com/office/drawing/2014/main" id="{7001C3C9-59CA-49E7-998A-16F898CAA426}"/>
              </a:ext>
            </a:extLst>
          </p:cNvPr>
          <p:cNvSpPr/>
          <p:nvPr/>
        </p:nvSpPr>
        <p:spPr>
          <a:xfrm>
            <a:off x="950763" y="5265906"/>
            <a:ext cx="3358652" cy="307777"/>
          </a:xfrm>
          <a:prstGeom prst="rect">
            <a:avLst/>
          </a:prstGeom>
          <a:noFill/>
        </p:spPr>
        <p:txBody>
          <a:bodyPr wrap="square">
            <a:spAutoFit/>
          </a:bodyPr>
          <a:lstStyle/>
          <a:p>
            <a:pPr lvl="0">
              <a:defRPr/>
            </a:pPr>
            <a:r>
              <a:rPr lang="en-US" altLang="ja-JP" sz="1400" dirty="0">
                <a:latin typeface="Meiryo UI" panose="020B0604030504040204" pitchFamily="50" charset="-128"/>
                <a:ea typeface="Meiryo UI" panose="020B0604030504040204" pitchFamily="50" charset="-128"/>
                <a:cs typeface="Meiryo UI" panose="020B0604030504040204" pitchFamily="50" charset="-128"/>
              </a:rPr>
              <a:t>MOBIO(</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ものづくりビジネスセンター大阪</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21" name="正方形/長方形 220">
            <a:extLst>
              <a:ext uri="{FF2B5EF4-FFF2-40B4-BE49-F238E27FC236}">
                <a16:creationId xmlns:a16="http://schemas.microsoft.com/office/drawing/2014/main" id="{0A198837-B569-453B-B68A-8381437694A6}"/>
              </a:ext>
            </a:extLst>
          </p:cNvPr>
          <p:cNvSpPr/>
          <p:nvPr/>
        </p:nvSpPr>
        <p:spPr>
          <a:xfrm>
            <a:off x="1025974" y="5764422"/>
            <a:ext cx="278143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ものづくりに関する技術開発、知的財産活動や</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販路開拓などの課題にワンストップで対応します</a:t>
            </a:r>
          </a:p>
        </p:txBody>
      </p:sp>
      <p:sp>
        <p:nvSpPr>
          <p:cNvPr id="222" name="正方形/長方形 221">
            <a:extLst>
              <a:ext uri="{FF2B5EF4-FFF2-40B4-BE49-F238E27FC236}">
                <a16:creationId xmlns:a16="http://schemas.microsoft.com/office/drawing/2014/main" id="{408EA276-2A8A-40A4-B644-BD707765EC53}"/>
              </a:ext>
            </a:extLst>
          </p:cNvPr>
          <p:cNvSpPr/>
          <p:nvPr/>
        </p:nvSpPr>
        <p:spPr>
          <a:xfrm>
            <a:off x="1023045" y="6390412"/>
            <a:ext cx="2177860" cy="427847"/>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TEL:06-6748-1011</a:t>
            </a: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FAX:06-6745-2362</a:t>
            </a:r>
          </a:p>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3" name="正方形/長方形 222">
            <a:extLst>
              <a:ext uri="{FF2B5EF4-FFF2-40B4-BE49-F238E27FC236}">
                <a16:creationId xmlns:a16="http://schemas.microsoft.com/office/drawing/2014/main" id="{0137EC6F-3F13-430B-96BD-8DAF262A8CD6}"/>
              </a:ext>
            </a:extLst>
          </p:cNvPr>
          <p:cNvSpPr/>
          <p:nvPr/>
        </p:nvSpPr>
        <p:spPr>
          <a:xfrm>
            <a:off x="1111288" y="6189034"/>
            <a:ext cx="2128326" cy="158464"/>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endPar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226" name="図 225">
            <a:extLst>
              <a:ext uri="{FF2B5EF4-FFF2-40B4-BE49-F238E27FC236}">
                <a16:creationId xmlns:a16="http://schemas.microsoft.com/office/drawing/2014/main" id="{4A61E18C-D7EF-4E56-8CC3-4E41C68D5372}"/>
              </a:ext>
            </a:extLst>
          </p:cNvPr>
          <p:cNvPicPr>
            <a:picLocks noChangeAspect="1"/>
          </p:cNvPicPr>
          <p:nvPr/>
        </p:nvPicPr>
        <p:blipFill>
          <a:blip r:embed="rId7"/>
          <a:stretch>
            <a:fillRect/>
          </a:stretch>
        </p:blipFill>
        <p:spPr>
          <a:xfrm>
            <a:off x="1004275" y="5536372"/>
            <a:ext cx="2292794" cy="250518"/>
          </a:xfrm>
          <a:prstGeom prst="rect">
            <a:avLst/>
          </a:prstGeom>
        </p:spPr>
      </p:pic>
      <p:cxnSp>
        <p:nvCxnSpPr>
          <p:cNvPr id="227" name="直線コネクタ 226">
            <a:extLst>
              <a:ext uri="{FF2B5EF4-FFF2-40B4-BE49-F238E27FC236}">
                <a16:creationId xmlns:a16="http://schemas.microsoft.com/office/drawing/2014/main" id="{BDEA6D57-34F6-49F3-85C7-F3358725D30A}"/>
              </a:ext>
            </a:extLst>
          </p:cNvPr>
          <p:cNvCxnSpPr/>
          <p:nvPr/>
        </p:nvCxnSpPr>
        <p:spPr>
          <a:xfrm>
            <a:off x="1107406" y="6124462"/>
            <a:ext cx="2700000" cy="0"/>
          </a:xfrm>
          <a:prstGeom prst="line">
            <a:avLst/>
          </a:prstGeom>
        </p:spPr>
        <p:style>
          <a:lnRef idx="1">
            <a:schemeClr val="dk1"/>
          </a:lnRef>
          <a:fillRef idx="0">
            <a:schemeClr val="dk1"/>
          </a:fillRef>
          <a:effectRef idx="0">
            <a:schemeClr val="dk1"/>
          </a:effectRef>
          <a:fontRef idx="minor">
            <a:schemeClr val="tx1"/>
          </a:fontRef>
        </p:style>
      </p:cxnSp>
      <p:sp>
        <p:nvSpPr>
          <p:cNvPr id="228" name="正方形/長方形 227">
            <a:extLst>
              <a:ext uri="{FF2B5EF4-FFF2-40B4-BE49-F238E27FC236}">
                <a16:creationId xmlns:a16="http://schemas.microsoft.com/office/drawing/2014/main" id="{4907BAB9-FE97-4B26-863C-A767D11B48FD}"/>
              </a:ext>
            </a:extLst>
          </p:cNvPr>
          <p:cNvSpPr/>
          <p:nvPr/>
        </p:nvSpPr>
        <p:spPr>
          <a:xfrm>
            <a:off x="871105" y="5247291"/>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229" name="正方形/長方形 228">
            <a:extLst>
              <a:ext uri="{FF2B5EF4-FFF2-40B4-BE49-F238E27FC236}">
                <a16:creationId xmlns:a16="http://schemas.microsoft.com/office/drawing/2014/main" id="{D7653882-22E7-41CC-9BCE-421CEFA91EDE}"/>
              </a:ext>
            </a:extLst>
          </p:cNvPr>
          <p:cNvSpPr/>
          <p:nvPr/>
        </p:nvSpPr>
        <p:spPr>
          <a:xfrm>
            <a:off x="4153803" y="5362370"/>
            <a:ext cx="3355095"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大阪製ブランド認定制度</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（知事認定）</a:t>
            </a:r>
          </a:p>
        </p:txBody>
      </p:sp>
      <p:sp>
        <p:nvSpPr>
          <p:cNvPr id="236" name="正方形/長方形 235">
            <a:extLst>
              <a:ext uri="{FF2B5EF4-FFF2-40B4-BE49-F238E27FC236}">
                <a16:creationId xmlns:a16="http://schemas.microsoft.com/office/drawing/2014/main" id="{9303B45B-12FB-4E95-9877-27AF8BA1A4A9}"/>
              </a:ext>
            </a:extLst>
          </p:cNvPr>
          <p:cNvSpPr/>
          <p:nvPr/>
        </p:nvSpPr>
        <p:spPr>
          <a:xfrm>
            <a:off x="4195989" y="5769390"/>
            <a:ext cx="2876553"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優れた技術に裏打ちされた消費財を「大阪製ブランド製品」として認定し、ﾌﾟﾛﾓｰｼｮﾝ等により国内外に情報発信します</a:t>
            </a:r>
          </a:p>
        </p:txBody>
      </p:sp>
      <p:sp>
        <p:nvSpPr>
          <p:cNvPr id="237" name="正方形/長方形 236">
            <a:extLst>
              <a:ext uri="{FF2B5EF4-FFF2-40B4-BE49-F238E27FC236}">
                <a16:creationId xmlns:a16="http://schemas.microsoft.com/office/drawing/2014/main" id="{CBADE6CB-0556-45E5-A6E4-7FEB9200DF47}"/>
              </a:ext>
            </a:extLst>
          </p:cNvPr>
          <p:cNvSpPr/>
          <p:nvPr/>
        </p:nvSpPr>
        <p:spPr>
          <a:xfrm>
            <a:off x="4202972" y="6413627"/>
            <a:ext cx="2214944" cy="304929"/>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TEL:06-6748-1054  FAX:06-6745-2362</a:t>
            </a:r>
          </a:p>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8" name="正方形/長方形 237">
            <a:extLst>
              <a:ext uri="{FF2B5EF4-FFF2-40B4-BE49-F238E27FC236}">
                <a16:creationId xmlns:a16="http://schemas.microsoft.com/office/drawing/2014/main" id="{FD253288-60D0-47FD-B356-374B7247D999}"/>
              </a:ext>
            </a:extLst>
          </p:cNvPr>
          <p:cNvSpPr/>
          <p:nvPr/>
        </p:nvSpPr>
        <p:spPr>
          <a:xfrm>
            <a:off x="4293362" y="6210102"/>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endPar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239" name="Picture 2" descr="\\10.254.225.32\shokoshinko\01_経営支援課\16_企画調整グループ\01_調査・照会\H28年度分\H28.7月回答分\H280701締切_H280622小柳_施策集の事例編の作成について\【再依頼】最終チェック\修正後\images[1].png">
            <a:extLst>
              <a:ext uri="{FF2B5EF4-FFF2-40B4-BE49-F238E27FC236}">
                <a16:creationId xmlns:a16="http://schemas.microsoft.com/office/drawing/2014/main" id="{81C3227C-3D3C-49A3-9A6B-B775EBDC9D3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826853" y="5300298"/>
            <a:ext cx="338705" cy="476695"/>
          </a:xfrm>
          <a:prstGeom prst="rect">
            <a:avLst/>
          </a:prstGeom>
          <a:noFill/>
          <a:extLst>
            <a:ext uri="{909E8E84-426E-40DD-AFC4-6F175D3DCCD1}">
              <a14:hiddenFill xmlns:a14="http://schemas.microsoft.com/office/drawing/2010/main">
                <a:solidFill>
                  <a:srgbClr val="FFFFFF"/>
                </a:solidFill>
              </a14:hiddenFill>
            </a:ext>
          </a:extLst>
        </p:spPr>
      </p:pic>
      <p:cxnSp>
        <p:nvCxnSpPr>
          <p:cNvPr id="240" name="直線コネクタ 239">
            <a:extLst>
              <a:ext uri="{FF2B5EF4-FFF2-40B4-BE49-F238E27FC236}">
                <a16:creationId xmlns:a16="http://schemas.microsoft.com/office/drawing/2014/main" id="{79CBD88B-44FF-4861-A26B-5A7B358DE8D2}"/>
              </a:ext>
            </a:extLst>
          </p:cNvPr>
          <p:cNvCxnSpPr/>
          <p:nvPr/>
        </p:nvCxnSpPr>
        <p:spPr>
          <a:xfrm>
            <a:off x="4284266" y="6148192"/>
            <a:ext cx="2700000" cy="0"/>
          </a:xfrm>
          <a:prstGeom prst="line">
            <a:avLst/>
          </a:prstGeom>
        </p:spPr>
        <p:style>
          <a:lnRef idx="1">
            <a:schemeClr val="dk1"/>
          </a:lnRef>
          <a:fillRef idx="0">
            <a:schemeClr val="dk1"/>
          </a:fillRef>
          <a:effectRef idx="0">
            <a:schemeClr val="dk1"/>
          </a:effectRef>
          <a:fontRef idx="minor">
            <a:schemeClr val="tx1"/>
          </a:fontRef>
        </p:style>
      </p:cxnSp>
      <p:sp>
        <p:nvSpPr>
          <p:cNvPr id="241" name="角丸四角形 156">
            <a:extLst>
              <a:ext uri="{FF2B5EF4-FFF2-40B4-BE49-F238E27FC236}">
                <a16:creationId xmlns:a16="http://schemas.microsoft.com/office/drawing/2014/main" id="{70BF8215-D450-4BC2-9C4A-957DE0AD30CC}"/>
              </a:ext>
            </a:extLst>
          </p:cNvPr>
          <p:cNvSpPr/>
          <p:nvPr/>
        </p:nvSpPr>
        <p:spPr>
          <a:xfrm>
            <a:off x="4075507" y="5763471"/>
            <a:ext cx="2920699" cy="38472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2" name="正方形/長方形 241">
            <a:extLst>
              <a:ext uri="{FF2B5EF4-FFF2-40B4-BE49-F238E27FC236}">
                <a16:creationId xmlns:a16="http://schemas.microsoft.com/office/drawing/2014/main" id="{1D7D86FE-3627-41FF-BF3A-108E09DBFCC1}"/>
              </a:ext>
            </a:extLst>
          </p:cNvPr>
          <p:cNvSpPr/>
          <p:nvPr/>
        </p:nvSpPr>
        <p:spPr>
          <a:xfrm>
            <a:off x="962070" y="6791656"/>
            <a:ext cx="3050086" cy="292388"/>
          </a:xfrm>
          <a:prstGeom prst="rect">
            <a:avLst/>
          </a:prstGeom>
        </p:spPr>
        <p:txBody>
          <a:bodyPr wrap="square">
            <a:spAutoFit/>
          </a:bodyPr>
          <a:lstStyle/>
          <a:p>
            <a:r>
              <a:rPr lang="ja-JP" altLang="en-US" sz="1300" dirty="0">
                <a:latin typeface="Meiryo UI" panose="020B0604030504040204" pitchFamily="50" charset="-128"/>
                <a:ea typeface="Meiryo UI" panose="020B0604030504040204" pitchFamily="50" charset="-128"/>
                <a:cs typeface="Meiryo UI" panose="020B0604030504040204" pitchFamily="50" charset="-128"/>
              </a:rPr>
              <a:t>地方独立行政法人 </a:t>
            </a:r>
            <a:r>
              <a:rPr lang="zh-TW" altLang="en-US" sz="1300" dirty="0">
                <a:latin typeface="Meiryo UI" panose="020B0604030504040204" pitchFamily="50" charset="-128"/>
                <a:ea typeface="Meiryo UI" panose="020B0604030504040204" pitchFamily="50" charset="-128"/>
                <a:cs typeface="Meiryo UI" panose="020B0604030504040204" pitchFamily="50" charset="-128"/>
              </a:rPr>
              <a:t>大阪産業技術研究所</a:t>
            </a:r>
            <a:endParaRPr lang="ja-JP" altLang="en-US" sz="13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3" name="正方形/長方形 242">
            <a:extLst>
              <a:ext uri="{FF2B5EF4-FFF2-40B4-BE49-F238E27FC236}">
                <a16:creationId xmlns:a16="http://schemas.microsoft.com/office/drawing/2014/main" id="{0AAB6191-A599-427A-B53D-7D3092E16DA4}"/>
              </a:ext>
            </a:extLst>
          </p:cNvPr>
          <p:cNvSpPr/>
          <p:nvPr/>
        </p:nvSpPr>
        <p:spPr>
          <a:xfrm>
            <a:off x="1035166" y="7190181"/>
            <a:ext cx="2703807"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産業技術に関する試験、研究、</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普及、相談その他支援を行います</a:t>
            </a:r>
          </a:p>
        </p:txBody>
      </p:sp>
      <p:pic>
        <p:nvPicPr>
          <p:cNvPr id="246" name="Picture 1">
            <a:extLst>
              <a:ext uri="{FF2B5EF4-FFF2-40B4-BE49-F238E27FC236}">
                <a16:creationId xmlns:a16="http://schemas.microsoft.com/office/drawing/2014/main" id="{71D1749E-155C-46F6-B8C4-BDCFAD812DD1}"/>
              </a:ext>
            </a:extLst>
          </p:cNvPr>
          <p:cNvPicPr>
            <a:picLocks noChangeAspect="1" noChangeArrowheads="1"/>
          </p:cNvPicPr>
          <p:nvPr/>
        </p:nvPicPr>
        <p:blipFill rotWithShape="1">
          <a:blip r:embed="rId9" cstate="screen">
            <a:extLst>
              <a:ext uri="{28A0092B-C50C-407E-A947-70E740481C1C}">
                <a14:useLocalDpi xmlns:a14="http://schemas.microsoft.com/office/drawing/2010/main"/>
              </a:ext>
            </a:extLst>
          </a:blip>
          <a:srcRect/>
          <a:stretch/>
        </p:blipFill>
        <p:spPr bwMode="auto">
          <a:xfrm>
            <a:off x="2689223" y="7110924"/>
            <a:ext cx="627638" cy="3595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247" name="直線コネクタ 246">
            <a:extLst>
              <a:ext uri="{FF2B5EF4-FFF2-40B4-BE49-F238E27FC236}">
                <a16:creationId xmlns:a16="http://schemas.microsoft.com/office/drawing/2014/main" id="{3374E8B4-F22F-407E-A5C1-DBF1F2EA8462}"/>
              </a:ext>
            </a:extLst>
          </p:cNvPr>
          <p:cNvCxnSpPr/>
          <p:nvPr/>
        </p:nvCxnSpPr>
        <p:spPr>
          <a:xfrm>
            <a:off x="1126009" y="7561682"/>
            <a:ext cx="2700000" cy="0"/>
          </a:xfrm>
          <a:prstGeom prst="line">
            <a:avLst/>
          </a:prstGeom>
        </p:spPr>
        <p:style>
          <a:lnRef idx="1">
            <a:schemeClr val="dk1"/>
          </a:lnRef>
          <a:fillRef idx="0">
            <a:schemeClr val="dk1"/>
          </a:fillRef>
          <a:effectRef idx="0">
            <a:schemeClr val="dk1"/>
          </a:effectRef>
          <a:fontRef idx="minor">
            <a:schemeClr val="tx1"/>
          </a:fontRef>
        </p:style>
      </p:cxnSp>
      <p:sp>
        <p:nvSpPr>
          <p:cNvPr id="248" name="正方形/長方形 247">
            <a:extLst>
              <a:ext uri="{FF2B5EF4-FFF2-40B4-BE49-F238E27FC236}">
                <a16:creationId xmlns:a16="http://schemas.microsoft.com/office/drawing/2014/main" id="{8572BC27-48A4-427C-AFB9-8A924A6258DC}"/>
              </a:ext>
            </a:extLst>
          </p:cNvPr>
          <p:cNvSpPr/>
          <p:nvPr/>
        </p:nvSpPr>
        <p:spPr>
          <a:xfrm>
            <a:off x="871523" y="6724664"/>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249" name="正方形/長方形 248">
            <a:extLst>
              <a:ext uri="{FF2B5EF4-FFF2-40B4-BE49-F238E27FC236}">
                <a16:creationId xmlns:a16="http://schemas.microsoft.com/office/drawing/2014/main" id="{BB203BD4-636F-46F8-A1AE-20D4E55EB082}"/>
              </a:ext>
            </a:extLst>
          </p:cNvPr>
          <p:cNvSpPr/>
          <p:nvPr/>
        </p:nvSpPr>
        <p:spPr>
          <a:xfrm>
            <a:off x="4171578" y="6804645"/>
            <a:ext cx="3050086"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ものづくりイノベーション支援助成金</a:t>
            </a:r>
          </a:p>
        </p:txBody>
      </p:sp>
      <p:sp>
        <p:nvSpPr>
          <p:cNvPr id="250" name="正方形/長方形 249">
            <a:extLst>
              <a:ext uri="{FF2B5EF4-FFF2-40B4-BE49-F238E27FC236}">
                <a16:creationId xmlns:a16="http://schemas.microsoft.com/office/drawing/2014/main" id="{58A214C9-172F-4A14-9B19-ACA54F80A84F}"/>
              </a:ext>
            </a:extLst>
          </p:cNvPr>
          <p:cNvSpPr/>
          <p:nvPr/>
        </p:nvSpPr>
        <p:spPr>
          <a:xfrm>
            <a:off x="4213471" y="7172503"/>
            <a:ext cx="2858812" cy="2308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プロジェクト認定・助成金等で新たな技術開発を支援します</a:t>
            </a:r>
          </a:p>
        </p:txBody>
      </p:sp>
      <p:sp>
        <p:nvSpPr>
          <p:cNvPr id="252" name="正方形/長方形 251">
            <a:extLst>
              <a:ext uri="{FF2B5EF4-FFF2-40B4-BE49-F238E27FC236}">
                <a16:creationId xmlns:a16="http://schemas.microsoft.com/office/drawing/2014/main" id="{81F8365C-4FE7-41AF-9100-9CC612E74C3D}"/>
              </a:ext>
            </a:extLst>
          </p:cNvPr>
          <p:cNvSpPr/>
          <p:nvPr/>
        </p:nvSpPr>
        <p:spPr>
          <a:xfrm>
            <a:off x="4286695" y="7670056"/>
            <a:ext cx="2128326" cy="16075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ものづくり支援課</a:t>
            </a:r>
          </a:p>
        </p:txBody>
      </p:sp>
      <p:cxnSp>
        <p:nvCxnSpPr>
          <p:cNvPr id="253" name="直線コネクタ 252">
            <a:extLst>
              <a:ext uri="{FF2B5EF4-FFF2-40B4-BE49-F238E27FC236}">
                <a16:creationId xmlns:a16="http://schemas.microsoft.com/office/drawing/2014/main" id="{A926F7B4-198E-4BB0-B656-BE801C893AF0}"/>
              </a:ext>
            </a:extLst>
          </p:cNvPr>
          <p:cNvCxnSpPr/>
          <p:nvPr/>
        </p:nvCxnSpPr>
        <p:spPr>
          <a:xfrm>
            <a:off x="4284714" y="7583264"/>
            <a:ext cx="2700000" cy="46"/>
          </a:xfrm>
          <a:prstGeom prst="line">
            <a:avLst/>
          </a:prstGeom>
        </p:spPr>
        <p:style>
          <a:lnRef idx="1">
            <a:schemeClr val="dk1"/>
          </a:lnRef>
          <a:fillRef idx="0">
            <a:schemeClr val="dk1"/>
          </a:fillRef>
          <a:effectRef idx="0">
            <a:schemeClr val="dk1"/>
          </a:effectRef>
          <a:fontRef idx="minor">
            <a:schemeClr val="tx1"/>
          </a:fontRef>
        </p:style>
      </p:cxnSp>
      <p:cxnSp>
        <p:nvCxnSpPr>
          <p:cNvPr id="254" name="直線コネクタ 253">
            <a:extLst>
              <a:ext uri="{FF2B5EF4-FFF2-40B4-BE49-F238E27FC236}">
                <a16:creationId xmlns:a16="http://schemas.microsoft.com/office/drawing/2014/main" id="{CEAA3D6A-ED0F-45F2-B51D-2B2821E93A84}"/>
              </a:ext>
            </a:extLst>
          </p:cNvPr>
          <p:cNvCxnSpPr/>
          <p:nvPr/>
        </p:nvCxnSpPr>
        <p:spPr>
          <a:xfrm>
            <a:off x="367297" y="5094511"/>
            <a:ext cx="6832108" cy="0"/>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5" name="直線コネクタ 254">
            <a:extLst>
              <a:ext uri="{FF2B5EF4-FFF2-40B4-BE49-F238E27FC236}">
                <a16:creationId xmlns:a16="http://schemas.microsoft.com/office/drawing/2014/main" id="{E6B33A49-17E3-4449-B060-87E56556194B}"/>
              </a:ext>
            </a:extLst>
          </p:cNvPr>
          <p:cNvCxnSpPr>
            <a:cxnSpLocks/>
          </p:cNvCxnSpPr>
          <p:nvPr/>
        </p:nvCxnSpPr>
        <p:spPr>
          <a:xfrm flipV="1">
            <a:off x="366038" y="5073748"/>
            <a:ext cx="0" cy="238058"/>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56" name="正方形/長方形 255">
            <a:extLst>
              <a:ext uri="{FF2B5EF4-FFF2-40B4-BE49-F238E27FC236}">
                <a16:creationId xmlns:a16="http://schemas.microsoft.com/office/drawing/2014/main" id="{9EE2B54B-8C89-40A3-86DB-E9F6A763169A}"/>
              </a:ext>
            </a:extLst>
          </p:cNvPr>
          <p:cNvSpPr/>
          <p:nvPr/>
        </p:nvSpPr>
        <p:spPr>
          <a:xfrm>
            <a:off x="86406" y="5302730"/>
            <a:ext cx="620917" cy="1152189"/>
          </a:xfrm>
          <a:prstGeom prst="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ものづくり</a:t>
            </a:r>
          </a:p>
        </p:txBody>
      </p:sp>
      <p:pic>
        <p:nvPicPr>
          <p:cNvPr id="257" name="Picture 5">
            <a:extLst>
              <a:ext uri="{FF2B5EF4-FFF2-40B4-BE49-F238E27FC236}">
                <a16:creationId xmlns:a16="http://schemas.microsoft.com/office/drawing/2014/main" id="{4BA88099-6E80-430F-A437-AF5315AB99B4}"/>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354623" y="7116946"/>
            <a:ext cx="552381" cy="3673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58" name="正方形/長方形 257">
            <a:extLst>
              <a:ext uri="{FF2B5EF4-FFF2-40B4-BE49-F238E27FC236}">
                <a16:creationId xmlns:a16="http://schemas.microsoft.com/office/drawing/2014/main" id="{1E0790C8-B215-4BB5-A307-F13BD220CAE2}"/>
              </a:ext>
            </a:extLst>
          </p:cNvPr>
          <p:cNvSpPr/>
          <p:nvPr/>
        </p:nvSpPr>
        <p:spPr>
          <a:xfrm>
            <a:off x="4111207" y="5311806"/>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259" name="正方形/長方形 258">
            <a:extLst>
              <a:ext uri="{FF2B5EF4-FFF2-40B4-BE49-F238E27FC236}">
                <a16:creationId xmlns:a16="http://schemas.microsoft.com/office/drawing/2014/main" id="{D754A528-13B8-4949-98C7-2711C8E46E81}"/>
              </a:ext>
            </a:extLst>
          </p:cNvPr>
          <p:cNvSpPr/>
          <p:nvPr/>
        </p:nvSpPr>
        <p:spPr>
          <a:xfrm>
            <a:off x="4109559" y="6759514"/>
            <a:ext cx="86400"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pic>
        <p:nvPicPr>
          <p:cNvPr id="260" name="図 259">
            <a:extLst>
              <a:ext uri="{FF2B5EF4-FFF2-40B4-BE49-F238E27FC236}">
                <a16:creationId xmlns:a16="http://schemas.microsoft.com/office/drawing/2014/main" id="{A480092C-9C6D-49E5-9AC8-C78884E02D8B}"/>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335119" y="6179882"/>
            <a:ext cx="495385" cy="504000"/>
          </a:xfrm>
          <a:prstGeom prst="rect">
            <a:avLst/>
          </a:prstGeom>
        </p:spPr>
      </p:pic>
      <p:grpSp>
        <p:nvGrpSpPr>
          <p:cNvPr id="263" name="グループ化 262">
            <a:extLst>
              <a:ext uri="{FF2B5EF4-FFF2-40B4-BE49-F238E27FC236}">
                <a16:creationId xmlns:a16="http://schemas.microsoft.com/office/drawing/2014/main" id="{A9B88C4F-F0D7-41B4-ADF8-9F7AB2AB257A}"/>
              </a:ext>
            </a:extLst>
          </p:cNvPr>
          <p:cNvGrpSpPr/>
          <p:nvPr/>
        </p:nvGrpSpPr>
        <p:grpSpPr>
          <a:xfrm>
            <a:off x="4120253" y="3366319"/>
            <a:ext cx="3088753" cy="1440160"/>
            <a:chOff x="862581" y="2277790"/>
            <a:chExt cx="3088753" cy="1440160"/>
          </a:xfrm>
        </p:grpSpPr>
        <p:sp>
          <p:nvSpPr>
            <p:cNvPr id="265" name="正方形/長方形 264">
              <a:extLst>
                <a:ext uri="{FF2B5EF4-FFF2-40B4-BE49-F238E27FC236}">
                  <a16:creationId xmlns:a16="http://schemas.microsoft.com/office/drawing/2014/main" id="{EEA503E3-2B6D-4D7A-947B-6758AAE0166E}"/>
                </a:ext>
              </a:extLst>
            </p:cNvPr>
            <p:cNvSpPr/>
            <p:nvPr/>
          </p:nvSpPr>
          <p:spPr>
            <a:xfrm>
              <a:off x="943556" y="2518548"/>
              <a:ext cx="3007778" cy="276999"/>
            </a:xfrm>
            <a:prstGeom prst="rect">
              <a:avLst/>
            </a:prstGeom>
            <a:noFill/>
          </p:spPr>
          <p:txBody>
            <a:bodyPr wrap="square">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健都万博</a:t>
              </a:r>
            </a:p>
          </p:txBody>
        </p:sp>
        <p:sp>
          <p:nvSpPr>
            <p:cNvPr id="266" name="正方形/長方形 265">
              <a:extLst>
                <a:ext uri="{FF2B5EF4-FFF2-40B4-BE49-F238E27FC236}">
                  <a16:creationId xmlns:a16="http://schemas.microsoft.com/office/drawing/2014/main" id="{8742D327-553C-405D-B12E-643C580A78FD}"/>
                </a:ext>
              </a:extLst>
            </p:cNvPr>
            <p:cNvSpPr/>
            <p:nvPr/>
          </p:nvSpPr>
          <p:spPr>
            <a:xfrm>
              <a:off x="1039240" y="2790255"/>
              <a:ext cx="2703807" cy="353943"/>
            </a:xfrm>
            <a:prstGeom prst="rect">
              <a:avLst/>
            </a:prstGeom>
          </p:spPr>
          <p:txBody>
            <a:bodyPr wrap="square">
              <a:spAutoFit/>
            </a:bodyPr>
            <a:lstStyle/>
            <a:p>
              <a:r>
                <a:rPr lang="ja-JP" altLang="en-US" sz="850" dirty="0">
                  <a:latin typeface="Meiryo UI" panose="020B0604030504040204" pitchFamily="50" charset="-128"/>
                  <a:ea typeface="Meiryo UI" panose="020B0604030504040204" pitchFamily="50" charset="-128"/>
                  <a:cs typeface="Meiryo UI" panose="020B0604030504040204" pitchFamily="50" charset="-128"/>
                </a:rPr>
                <a:t>万博出展技術等の展示・体験会や実証事業を実施し、</a:t>
              </a:r>
              <a:endParaRPr lang="en-US" altLang="ja-JP" sz="8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850" dirty="0">
                  <a:latin typeface="Meiryo UI" panose="020B0604030504040204" pitchFamily="50" charset="-128"/>
                  <a:ea typeface="Meiryo UI" panose="020B0604030504040204" pitchFamily="50" charset="-128"/>
                  <a:cs typeface="Meiryo UI" panose="020B0604030504040204" pitchFamily="50" charset="-128"/>
                </a:rPr>
                <a:t>社会実装・ビジネス化を支援します</a:t>
              </a:r>
            </a:p>
          </p:txBody>
        </p:sp>
        <p:sp>
          <p:nvSpPr>
            <p:cNvPr id="267" name="正方形/長方形 266">
              <a:extLst>
                <a:ext uri="{FF2B5EF4-FFF2-40B4-BE49-F238E27FC236}">
                  <a16:creationId xmlns:a16="http://schemas.microsoft.com/office/drawing/2014/main" id="{9212CE25-BEB4-4E3C-9A39-CF5E4A5D615D}"/>
                </a:ext>
              </a:extLst>
            </p:cNvPr>
            <p:cNvSpPr/>
            <p:nvPr/>
          </p:nvSpPr>
          <p:spPr>
            <a:xfrm>
              <a:off x="1034452" y="3401367"/>
              <a:ext cx="2242479" cy="316583"/>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TEL:06-6210-9818  FAX:06-6210-9296</a:t>
              </a:r>
            </a:p>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8" name="正方形/長方形 267">
              <a:extLst>
                <a:ext uri="{FF2B5EF4-FFF2-40B4-BE49-F238E27FC236}">
                  <a16:creationId xmlns:a16="http://schemas.microsoft.com/office/drawing/2014/main" id="{81EFCF7B-6CEC-4139-BFB5-123546EF899B}"/>
                </a:ext>
              </a:extLst>
            </p:cNvPr>
            <p:cNvSpPr/>
            <p:nvPr/>
          </p:nvSpPr>
          <p:spPr>
            <a:xfrm>
              <a:off x="1062858" y="3239962"/>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ライフサイエンス産業課</a:t>
              </a:r>
            </a:p>
          </p:txBody>
        </p:sp>
        <p:sp>
          <p:nvSpPr>
            <p:cNvPr id="269" name="正方形/長方形 268">
              <a:extLst>
                <a:ext uri="{FF2B5EF4-FFF2-40B4-BE49-F238E27FC236}">
                  <a16:creationId xmlns:a16="http://schemas.microsoft.com/office/drawing/2014/main" id="{5DE31F29-6F01-40F5-8CA6-29E299F80491}"/>
                </a:ext>
              </a:extLst>
            </p:cNvPr>
            <p:cNvSpPr/>
            <p:nvPr/>
          </p:nvSpPr>
          <p:spPr>
            <a:xfrm>
              <a:off x="862581" y="2456742"/>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270" name="直線コネクタ 269">
              <a:extLst>
                <a:ext uri="{FF2B5EF4-FFF2-40B4-BE49-F238E27FC236}">
                  <a16:creationId xmlns:a16="http://schemas.microsoft.com/office/drawing/2014/main" id="{764DD04C-EB58-4D84-BD30-614C7E77DADE}"/>
                </a:ext>
              </a:extLst>
            </p:cNvPr>
            <p:cNvCxnSpPr/>
            <p:nvPr/>
          </p:nvCxnSpPr>
          <p:spPr>
            <a:xfrm>
              <a:off x="1064181" y="3183318"/>
              <a:ext cx="2700000" cy="0"/>
            </a:xfrm>
            <a:prstGeom prst="line">
              <a:avLst/>
            </a:prstGeom>
          </p:spPr>
          <p:style>
            <a:lnRef idx="1">
              <a:schemeClr val="dk1"/>
            </a:lnRef>
            <a:fillRef idx="0">
              <a:schemeClr val="dk1"/>
            </a:fillRef>
            <a:effectRef idx="0">
              <a:schemeClr val="dk1"/>
            </a:effectRef>
            <a:fontRef idx="minor">
              <a:schemeClr val="tx1"/>
            </a:fontRef>
          </p:style>
        </p:cxnSp>
        <p:sp>
          <p:nvSpPr>
            <p:cNvPr id="271" name="テキスト ボックス 270">
              <a:extLst>
                <a:ext uri="{FF2B5EF4-FFF2-40B4-BE49-F238E27FC236}">
                  <a16:creationId xmlns:a16="http://schemas.microsoft.com/office/drawing/2014/main" id="{3AE41628-8813-4FCC-93DA-27F81716944C}"/>
                </a:ext>
              </a:extLst>
            </p:cNvPr>
            <p:cNvSpPr txBox="1"/>
            <p:nvPr/>
          </p:nvSpPr>
          <p:spPr>
            <a:xfrm>
              <a:off x="948523" y="2277790"/>
              <a:ext cx="736099" cy="338554"/>
            </a:xfrm>
            <a:prstGeom prst="rect">
              <a:avLst/>
            </a:prstGeom>
            <a:noFill/>
          </p:spPr>
          <p:txBody>
            <a:bodyPr wrap="none" rtlCol="0">
              <a:spAutoFit/>
            </a:bodyPr>
            <a:lstStyle/>
            <a:p>
              <a:r>
                <a:rPr kumimoji="1" lang="en-US" altLang="ja-JP" sz="1600" dirty="0">
                  <a:solidFill>
                    <a:srgbClr val="FF0000"/>
                  </a:solidFill>
                </a:rPr>
                <a:t>NEW!!</a:t>
              </a:r>
              <a:endParaRPr kumimoji="1" lang="ja-JP" altLang="en-US" sz="1600" dirty="0">
                <a:solidFill>
                  <a:srgbClr val="FF0000"/>
                </a:solidFill>
              </a:endParaRPr>
            </a:p>
          </p:txBody>
        </p:sp>
      </p:grpSp>
      <p:pic>
        <p:nvPicPr>
          <p:cNvPr id="3" name="図 2">
            <a:extLst>
              <a:ext uri="{FF2B5EF4-FFF2-40B4-BE49-F238E27FC236}">
                <a16:creationId xmlns:a16="http://schemas.microsoft.com/office/drawing/2014/main" id="{070B3EF1-FECC-4439-8DB6-7ACC0A763F66}"/>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316861" y="2809970"/>
            <a:ext cx="576000" cy="576000"/>
          </a:xfrm>
          <a:prstGeom prst="rect">
            <a:avLst/>
          </a:prstGeom>
        </p:spPr>
      </p:pic>
      <p:pic>
        <p:nvPicPr>
          <p:cNvPr id="14" name="図 13">
            <a:extLst>
              <a:ext uri="{FF2B5EF4-FFF2-40B4-BE49-F238E27FC236}">
                <a16:creationId xmlns:a16="http://schemas.microsoft.com/office/drawing/2014/main" id="{A22C1563-7156-4590-8147-FBDBC0A7142B}"/>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95036" y="4302487"/>
            <a:ext cx="576000" cy="576000"/>
          </a:xfrm>
          <a:prstGeom prst="rect">
            <a:avLst/>
          </a:prstGeom>
        </p:spPr>
      </p:pic>
      <p:sp>
        <p:nvSpPr>
          <p:cNvPr id="119" name="正方形/長方形 118">
            <a:extLst>
              <a:ext uri="{FF2B5EF4-FFF2-40B4-BE49-F238E27FC236}">
                <a16:creationId xmlns:a16="http://schemas.microsoft.com/office/drawing/2014/main" id="{F0127B43-5260-43E1-A63A-7D333EF2EEF5}"/>
              </a:ext>
            </a:extLst>
          </p:cNvPr>
          <p:cNvSpPr/>
          <p:nvPr/>
        </p:nvSpPr>
        <p:spPr>
          <a:xfrm>
            <a:off x="1086445" y="7868293"/>
            <a:ext cx="2253789" cy="322562"/>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TEL:0725-51-2525  FAX:0725-51-2509</a:t>
            </a:r>
          </a:p>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0" name="正方形/長方形 119">
            <a:extLst>
              <a:ext uri="{FF2B5EF4-FFF2-40B4-BE49-F238E27FC236}">
                <a16:creationId xmlns:a16="http://schemas.microsoft.com/office/drawing/2014/main" id="{F2C3AB66-2E18-4FB9-9F74-EBD5F0882CA7}"/>
              </a:ext>
            </a:extLst>
          </p:cNvPr>
          <p:cNvSpPr/>
          <p:nvPr/>
        </p:nvSpPr>
        <p:spPr>
          <a:xfrm>
            <a:off x="1155527" y="7669356"/>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（地独）大阪産業技術研究所　</a:t>
            </a:r>
          </a:p>
        </p:txBody>
      </p:sp>
      <p:sp>
        <p:nvSpPr>
          <p:cNvPr id="121" name="正方形/長方形 120">
            <a:extLst>
              <a:ext uri="{FF2B5EF4-FFF2-40B4-BE49-F238E27FC236}">
                <a16:creationId xmlns:a16="http://schemas.microsoft.com/office/drawing/2014/main" id="{F62ECF65-3AEE-4D65-BCC1-A0A1ED46FFD3}"/>
              </a:ext>
            </a:extLst>
          </p:cNvPr>
          <p:cNvSpPr/>
          <p:nvPr/>
        </p:nvSpPr>
        <p:spPr>
          <a:xfrm>
            <a:off x="4263931" y="7822336"/>
            <a:ext cx="2250022" cy="216686"/>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TEL:06-6210-9705  FAX:06-6210-9505</a:t>
            </a:r>
          </a:p>
        </p:txBody>
      </p:sp>
      <p:pic>
        <p:nvPicPr>
          <p:cNvPr id="122" name="図 121">
            <a:extLst>
              <a:ext uri="{FF2B5EF4-FFF2-40B4-BE49-F238E27FC236}">
                <a16:creationId xmlns:a16="http://schemas.microsoft.com/office/drawing/2014/main" id="{8B563E79-621A-4AB7-8548-E7EE6F7EC171}"/>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349666" y="7651642"/>
            <a:ext cx="504000" cy="504000"/>
          </a:xfrm>
          <a:prstGeom prst="rect">
            <a:avLst/>
          </a:prstGeom>
        </p:spPr>
      </p:pic>
      <p:grpSp>
        <p:nvGrpSpPr>
          <p:cNvPr id="125" name="グループ化 124">
            <a:extLst>
              <a:ext uri="{FF2B5EF4-FFF2-40B4-BE49-F238E27FC236}">
                <a16:creationId xmlns:a16="http://schemas.microsoft.com/office/drawing/2014/main" id="{3B73C244-4134-4EAA-A135-8F8A643345FA}"/>
              </a:ext>
            </a:extLst>
          </p:cNvPr>
          <p:cNvGrpSpPr/>
          <p:nvPr/>
        </p:nvGrpSpPr>
        <p:grpSpPr>
          <a:xfrm>
            <a:off x="871105" y="8052198"/>
            <a:ext cx="3204402" cy="1607368"/>
            <a:chOff x="862581" y="2253011"/>
            <a:chExt cx="3204402" cy="1607368"/>
          </a:xfrm>
        </p:grpSpPr>
        <p:sp>
          <p:nvSpPr>
            <p:cNvPr id="127" name="正方形/長方形 126">
              <a:extLst>
                <a:ext uri="{FF2B5EF4-FFF2-40B4-BE49-F238E27FC236}">
                  <a16:creationId xmlns:a16="http://schemas.microsoft.com/office/drawing/2014/main" id="{9603963E-487F-4826-9F1E-AE892CF33E96}"/>
                </a:ext>
              </a:extLst>
            </p:cNvPr>
            <p:cNvSpPr/>
            <p:nvPr/>
          </p:nvSpPr>
          <p:spPr>
            <a:xfrm>
              <a:off x="943556" y="2496190"/>
              <a:ext cx="3123427" cy="276999"/>
            </a:xfrm>
            <a:prstGeom prst="rect">
              <a:avLst/>
            </a:prstGeom>
            <a:noFill/>
          </p:spPr>
          <p:txBody>
            <a:bodyPr wrap="square">
              <a:spAutoFit/>
            </a:bodyPr>
            <a:lstStyle/>
            <a:p>
              <a:r>
                <a:rPr lang="ja-JP" altLang="en-US" sz="1200" spc="-50" dirty="0">
                  <a:latin typeface="Meiryo UI" panose="020B0604030504040204" pitchFamily="50" charset="-128"/>
                  <a:ea typeface="Meiryo UI" panose="020B0604030504040204" pitchFamily="50" charset="-128"/>
                  <a:cs typeface="Meiryo UI" panose="020B0604030504040204" pitchFamily="50" charset="-128"/>
                </a:rPr>
                <a:t>ものづくり中小企業とスタートアップの協業促進事業</a:t>
              </a:r>
            </a:p>
          </p:txBody>
        </p:sp>
        <p:sp>
          <p:nvSpPr>
            <p:cNvPr id="128" name="正方形/長方形 127">
              <a:extLst>
                <a:ext uri="{FF2B5EF4-FFF2-40B4-BE49-F238E27FC236}">
                  <a16:creationId xmlns:a16="http://schemas.microsoft.com/office/drawing/2014/main" id="{32156427-0F90-4980-99FB-3DBC1BB6B3CC}"/>
                </a:ext>
              </a:extLst>
            </p:cNvPr>
            <p:cNvSpPr/>
            <p:nvPr/>
          </p:nvSpPr>
          <p:spPr>
            <a:xfrm>
              <a:off x="1039240" y="2973829"/>
              <a:ext cx="2703807" cy="353943"/>
            </a:xfrm>
            <a:prstGeom prst="rect">
              <a:avLst/>
            </a:prstGeom>
          </p:spPr>
          <p:txBody>
            <a:bodyPr wrap="square">
              <a:spAutoFit/>
            </a:bodyPr>
            <a:lstStyle/>
            <a:p>
              <a:r>
                <a:rPr lang="ja-JP" altLang="en-US" sz="850" dirty="0">
                  <a:latin typeface="Meiryo UI" panose="020B0604030504040204" pitchFamily="50" charset="-128"/>
                  <a:ea typeface="Meiryo UI" panose="020B0604030504040204" pitchFamily="50" charset="-128"/>
                  <a:cs typeface="Meiryo UI" panose="020B0604030504040204" pitchFamily="50" charset="-128"/>
                </a:rPr>
                <a:t>セミナー・交流イベントや両者のマッチング等を行い、</a:t>
              </a:r>
              <a:endParaRPr lang="en-US" altLang="ja-JP" sz="8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850" dirty="0">
                  <a:latin typeface="Meiryo UI" panose="020B0604030504040204" pitchFamily="50" charset="-128"/>
                  <a:ea typeface="Meiryo UI" panose="020B0604030504040204" pitchFamily="50" charset="-128"/>
                  <a:cs typeface="Meiryo UI" panose="020B0604030504040204" pitchFamily="50" charset="-128"/>
                </a:rPr>
                <a:t>ホームページ等で情報発信します</a:t>
              </a:r>
            </a:p>
          </p:txBody>
        </p:sp>
        <p:sp>
          <p:nvSpPr>
            <p:cNvPr id="130" name="正方形/長方形 129">
              <a:extLst>
                <a:ext uri="{FF2B5EF4-FFF2-40B4-BE49-F238E27FC236}">
                  <a16:creationId xmlns:a16="http://schemas.microsoft.com/office/drawing/2014/main" id="{78A72F4C-0807-46BF-8C98-29581163E3EC}"/>
                </a:ext>
              </a:extLst>
            </p:cNvPr>
            <p:cNvSpPr/>
            <p:nvPr/>
          </p:nvSpPr>
          <p:spPr>
            <a:xfrm>
              <a:off x="1034452" y="3543796"/>
              <a:ext cx="2242479" cy="316583"/>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TEL:06-6210-9705</a:t>
              </a: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FAX:06-6210-9505</a:t>
              </a:r>
            </a:p>
          </p:txBody>
        </p:sp>
        <p:sp>
          <p:nvSpPr>
            <p:cNvPr id="134" name="正方形/長方形 133">
              <a:extLst>
                <a:ext uri="{FF2B5EF4-FFF2-40B4-BE49-F238E27FC236}">
                  <a16:creationId xmlns:a16="http://schemas.microsoft.com/office/drawing/2014/main" id="{180B8375-4A9C-4E69-B113-CA0343B1C5A2}"/>
                </a:ext>
              </a:extLst>
            </p:cNvPr>
            <p:cNvSpPr/>
            <p:nvPr/>
          </p:nvSpPr>
          <p:spPr>
            <a:xfrm>
              <a:off x="1094155" y="3417476"/>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ものづくり支援課</a:t>
              </a:r>
            </a:p>
          </p:txBody>
        </p:sp>
        <p:sp>
          <p:nvSpPr>
            <p:cNvPr id="135" name="正方形/長方形 134">
              <a:extLst>
                <a:ext uri="{FF2B5EF4-FFF2-40B4-BE49-F238E27FC236}">
                  <a16:creationId xmlns:a16="http://schemas.microsoft.com/office/drawing/2014/main" id="{5EC05398-D99D-400A-854F-606E037020B4}"/>
                </a:ext>
              </a:extLst>
            </p:cNvPr>
            <p:cNvSpPr/>
            <p:nvPr/>
          </p:nvSpPr>
          <p:spPr>
            <a:xfrm>
              <a:off x="862581" y="2418715"/>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36" name="直線コネクタ 135">
              <a:extLst>
                <a:ext uri="{FF2B5EF4-FFF2-40B4-BE49-F238E27FC236}">
                  <a16:creationId xmlns:a16="http://schemas.microsoft.com/office/drawing/2014/main" id="{9017FF2B-F26D-4ECA-9B00-32BF198E7D9C}"/>
                </a:ext>
              </a:extLst>
            </p:cNvPr>
            <p:cNvCxnSpPr/>
            <p:nvPr/>
          </p:nvCxnSpPr>
          <p:spPr>
            <a:xfrm>
              <a:off x="1055657" y="3327772"/>
              <a:ext cx="2700000" cy="0"/>
            </a:xfrm>
            <a:prstGeom prst="line">
              <a:avLst/>
            </a:prstGeom>
          </p:spPr>
          <p:style>
            <a:lnRef idx="1">
              <a:schemeClr val="dk1"/>
            </a:lnRef>
            <a:fillRef idx="0">
              <a:schemeClr val="dk1"/>
            </a:fillRef>
            <a:effectRef idx="0">
              <a:schemeClr val="dk1"/>
            </a:effectRef>
            <a:fontRef idx="minor">
              <a:schemeClr val="tx1"/>
            </a:fontRef>
          </p:style>
        </p:cxnSp>
        <p:sp>
          <p:nvSpPr>
            <p:cNvPr id="137" name="テキスト ボックス 136">
              <a:extLst>
                <a:ext uri="{FF2B5EF4-FFF2-40B4-BE49-F238E27FC236}">
                  <a16:creationId xmlns:a16="http://schemas.microsoft.com/office/drawing/2014/main" id="{D446EA90-0842-45D1-BCBA-D4E27CD2CAEC}"/>
                </a:ext>
              </a:extLst>
            </p:cNvPr>
            <p:cNvSpPr txBox="1"/>
            <p:nvPr/>
          </p:nvSpPr>
          <p:spPr>
            <a:xfrm>
              <a:off x="948523" y="2253011"/>
              <a:ext cx="736099" cy="338554"/>
            </a:xfrm>
            <a:prstGeom prst="rect">
              <a:avLst/>
            </a:prstGeom>
            <a:noFill/>
          </p:spPr>
          <p:txBody>
            <a:bodyPr wrap="none" rtlCol="0">
              <a:spAutoFit/>
            </a:bodyPr>
            <a:lstStyle/>
            <a:p>
              <a:r>
                <a:rPr kumimoji="1" lang="en-US" altLang="ja-JP" sz="1600" dirty="0">
                  <a:solidFill>
                    <a:srgbClr val="FF0000"/>
                  </a:solidFill>
                </a:rPr>
                <a:t>NEW!!</a:t>
              </a:r>
              <a:endParaRPr kumimoji="1" lang="ja-JP" altLang="en-US" sz="1600" dirty="0">
                <a:solidFill>
                  <a:srgbClr val="FF0000"/>
                </a:solidFill>
              </a:endParaRPr>
            </a:p>
          </p:txBody>
        </p:sp>
      </p:grpSp>
      <p:pic>
        <p:nvPicPr>
          <p:cNvPr id="4" name="図 3">
            <a:extLst>
              <a:ext uri="{FF2B5EF4-FFF2-40B4-BE49-F238E27FC236}">
                <a16:creationId xmlns:a16="http://schemas.microsoft.com/office/drawing/2014/main" id="{49D0451E-BC20-496D-A08C-C7CACE46AFB0}"/>
              </a:ext>
            </a:extLst>
          </p:cNvPr>
          <p:cNvPicPr>
            <a:picLocks noChangeAspect="1"/>
          </p:cNvPicPr>
          <p:nvPr/>
        </p:nvPicPr>
        <p:blipFill>
          <a:blip r:embed="rId15"/>
          <a:stretch>
            <a:fillRect/>
          </a:stretch>
        </p:blipFill>
        <p:spPr>
          <a:xfrm flipH="1">
            <a:off x="6502505" y="2808723"/>
            <a:ext cx="576000" cy="576000"/>
          </a:xfrm>
          <a:prstGeom prst="rect">
            <a:avLst/>
          </a:prstGeom>
        </p:spPr>
      </p:pic>
      <p:pic>
        <p:nvPicPr>
          <p:cNvPr id="5" name="図 4">
            <a:extLst>
              <a:ext uri="{FF2B5EF4-FFF2-40B4-BE49-F238E27FC236}">
                <a16:creationId xmlns:a16="http://schemas.microsoft.com/office/drawing/2014/main" id="{5486DD67-95A2-4384-889A-CC12BA7A1CEF}"/>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319076" y="9152731"/>
            <a:ext cx="576000" cy="576000"/>
          </a:xfrm>
          <a:prstGeom prst="rect">
            <a:avLst/>
          </a:prstGeom>
        </p:spPr>
      </p:pic>
      <p:sp>
        <p:nvSpPr>
          <p:cNvPr id="109" name="テキスト ボックス 108">
            <a:extLst>
              <a:ext uri="{FF2B5EF4-FFF2-40B4-BE49-F238E27FC236}">
                <a16:creationId xmlns:a16="http://schemas.microsoft.com/office/drawing/2014/main" id="{DB57A9E4-06D3-483B-A048-7BF878661039}"/>
              </a:ext>
            </a:extLst>
          </p:cNvPr>
          <p:cNvSpPr txBox="1"/>
          <p:nvPr/>
        </p:nvSpPr>
        <p:spPr>
          <a:xfrm>
            <a:off x="954936" y="1828115"/>
            <a:ext cx="736099" cy="338554"/>
          </a:xfrm>
          <a:prstGeom prst="rect">
            <a:avLst/>
          </a:prstGeom>
          <a:noFill/>
        </p:spPr>
        <p:txBody>
          <a:bodyPr wrap="none" rtlCol="0">
            <a:spAutoFit/>
          </a:bodyPr>
          <a:lstStyle/>
          <a:p>
            <a:r>
              <a:rPr kumimoji="1" lang="en-US" altLang="ja-JP" sz="1600" dirty="0">
                <a:solidFill>
                  <a:srgbClr val="FF0000"/>
                </a:solidFill>
              </a:rPr>
              <a:t>NEW!!</a:t>
            </a:r>
            <a:endParaRPr kumimoji="1" lang="ja-JP" altLang="en-US" sz="1600" dirty="0">
              <a:solidFill>
                <a:srgbClr val="FF0000"/>
              </a:solidFill>
            </a:endParaRPr>
          </a:p>
        </p:txBody>
      </p:sp>
    </p:spTree>
    <p:extLst>
      <p:ext uri="{BB962C8B-B14F-4D97-AF65-F5344CB8AC3E}">
        <p14:creationId xmlns:p14="http://schemas.microsoft.com/office/powerpoint/2010/main" val="3293234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テキスト ボックス 95"/>
          <p:cNvSpPr txBox="1"/>
          <p:nvPr/>
        </p:nvSpPr>
        <p:spPr>
          <a:xfrm>
            <a:off x="6755547" y="10060304"/>
            <a:ext cx="296404" cy="276999"/>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4</a:t>
            </a:r>
          </a:p>
        </p:txBody>
      </p:sp>
      <p:cxnSp>
        <p:nvCxnSpPr>
          <p:cNvPr id="107" name="直線コネクタ 106">
            <a:extLst>
              <a:ext uri="{FF2B5EF4-FFF2-40B4-BE49-F238E27FC236}">
                <a16:creationId xmlns:a16="http://schemas.microsoft.com/office/drawing/2014/main" id="{42899F83-D7E3-4FC4-89F3-0D3A1D49DE7C}"/>
              </a:ext>
            </a:extLst>
          </p:cNvPr>
          <p:cNvCxnSpPr/>
          <p:nvPr/>
        </p:nvCxnSpPr>
        <p:spPr>
          <a:xfrm>
            <a:off x="148949" y="10063063"/>
            <a:ext cx="6851314" cy="0"/>
          </a:xfrm>
          <a:prstGeom prst="line">
            <a:avLst/>
          </a:prstGeom>
        </p:spPr>
        <p:style>
          <a:lnRef idx="1">
            <a:schemeClr val="dk1"/>
          </a:lnRef>
          <a:fillRef idx="0">
            <a:schemeClr val="dk1"/>
          </a:fillRef>
          <a:effectRef idx="0">
            <a:schemeClr val="dk1"/>
          </a:effectRef>
          <a:fontRef idx="minor">
            <a:schemeClr val="tx1"/>
          </a:fontRef>
        </p:style>
      </p:cxnSp>
      <p:grpSp>
        <p:nvGrpSpPr>
          <p:cNvPr id="10" name="グループ化 9">
            <a:extLst>
              <a:ext uri="{FF2B5EF4-FFF2-40B4-BE49-F238E27FC236}">
                <a16:creationId xmlns:a16="http://schemas.microsoft.com/office/drawing/2014/main" id="{FC0586E8-2438-421E-931D-873178CE3B31}"/>
              </a:ext>
            </a:extLst>
          </p:cNvPr>
          <p:cNvGrpSpPr/>
          <p:nvPr/>
        </p:nvGrpSpPr>
        <p:grpSpPr>
          <a:xfrm flipH="1">
            <a:off x="-397" y="558007"/>
            <a:ext cx="7121650" cy="1802959"/>
            <a:chOff x="-431998" y="918047"/>
            <a:chExt cx="7121650" cy="1802959"/>
          </a:xfrm>
        </p:grpSpPr>
        <p:cxnSp>
          <p:nvCxnSpPr>
            <p:cNvPr id="143" name="直線コネクタ 142">
              <a:extLst>
                <a:ext uri="{FF2B5EF4-FFF2-40B4-BE49-F238E27FC236}">
                  <a16:creationId xmlns:a16="http://schemas.microsoft.com/office/drawing/2014/main" id="{94DB03EA-2884-49F1-8302-AA93BDC5535E}"/>
                </a:ext>
              </a:extLst>
            </p:cNvPr>
            <p:cNvCxnSpPr>
              <a:cxnSpLocks/>
            </p:cNvCxnSpPr>
            <p:nvPr/>
          </p:nvCxnSpPr>
          <p:spPr>
            <a:xfrm>
              <a:off x="-159433" y="918047"/>
              <a:ext cx="6849085" cy="0"/>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6" name="直線コネクタ 145">
              <a:extLst>
                <a:ext uri="{FF2B5EF4-FFF2-40B4-BE49-F238E27FC236}">
                  <a16:creationId xmlns:a16="http://schemas.microsoft.com/office/drawing/2014/main" id="{EEC7A274-F173-4AA0-80EB-9D0A298E6F74}"/>
                </a:ext>
              </a:extLst>
            </p:cNvPr>
            <p:cNvCxnSpPr>
              <a:cxnSpLocks/>
            </p:cNvCxnSpPr>
            <p:nvPr/>
          </p:nvCxnSpPr>
          <p:spPr>
            <a:xfrm flipV="1">
              <a:off x="-152367" y="918047"/>
              <a:ext cx="0" cy="208880"/>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49" name="正方形/長方形 148">
              <a:extLst>
                <a:ext uri="{FF2B5EF4-FFF2-40B4-BE49-F238E27FC236}">
                  <a16:creationId xmlns:a16="http://schemas.microsoft.com/office/drawing/2014/main" id="{4933D8FC-267F-4385-84D3-00A8BF9CDEA1}"/>
                </a:ext>
              </a:extLst>
            </p:cNvPr>
            <p:cNvSpPr/>
            <p:nvPr/>
          </p:nvSpPr>
          <p:spPr>
            <a:xfrm>
              <a:off x="-431998" y="1121362"/>
              <a:ext cx="620917" cy="1599644"/>
            </a:xfrm>
            <a:prstGeom prst="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カーボンニュートラル</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11" name="グループ化 10">
            <a:extLst>
              <a:ext uri="{FF2B5EF4-FFF2-40B4-BE49-F238E27FC236}">
                <a16:creationId xmlns:a16="http://schemas.microsoft.com/office/drawing/2014/main" id="{791944FB-106D-406C-8CDE-7887C3724AC9}"/>
              </a:ext>
            </a:extLst>
          </p:cNvPr>
          <p:cNvGrpSpPr/>
          <p:nvPr/>
        </p:nvGrpSpPr>
        <p:grpSpPr>
          <a:xfrm>
            <a:off x="144066" y="726102"/>
            <a:ext cx="3175673" cy="1214443"/>
            <a:chOff x="144066" y="918047"/>
            <a:chExt cx="3175673" cy="1214443"/>
          </a:xfrm>
        </p:grpSpPr>
        <p:sp>
          <p:nvSpPr>
            <p:cNvPr id="132" name="正方形/長方形 131">
              <a:extLst>
                <a:ext uri="{FF2B5EF4-FFF2-40B4-BE49-F238E27FC236}">
                  <a16:creationId xmlns:a16="http://schemas.microsoft.com/office/drawing/2014/main" id="{EF71E400-017C-4595-8722-67C5D55488DF}"/>
                </a:ext>
              </a:extLst>
            </p:cNvPr>
            <p:cNvSpPr/>
            <p:nvPr/>
          </p:nvSpPr>
          <p:spPr>
            <a:xfrm>
              <a:off x="208485" y="979422"/>
              <a:ext cx="3111254" cy="292388"/>
            </a:xfrm>
            <a:prstGeom prst="rect">
              <a:avLst/>
            </a:prstGeom>
          </p:spPr>
          <p:txBody>
            <a:bodyPr wrap="square">
              <a:spAutoFit/>
            </a:bodyPr>
            <a:lstStyle/>
            <a:p>
              <a:r>
                <a:rPr lang="ja-JP" altLang="en-US" sz="1300" dirty="0">
                  <a:latin typeface="Meiryo UI" panose="020B0604030504040204" pitchFamily="50" charset="-128"/>
                  <a:ea typeface="Meiryo UI" panose="020B0604030504040204" pitchFamily="50" charset="-128"/>
                  <a:cs typeface="Meiryo UI" panose="020B0604030504040204" pitchFamily="50" charset="-128"/>
                </a:rPr>
                <a:t>バイオプラスチックビジネスマッチング支援事業</a:t>
              </a:r>
            </a:p>
          </p:txBody>
        </p:sp>
        <p:sp>
          <p:nvSpPr>
            <p:cNvPr id="133" name="正方形/長方形 132">
              <a:extLst>
                <a:ext uri="{FF2B5EF4-FFF2-40B4-BE49-F238E27FC236}">
                  <a16:creationId xmlns:a16="http://schemas.microsoft.com/office/drawing/2014/main" id="{55227AB7-E64B-41B0-BD4A-DD8B3E261A8E}"/>
                </a:ext>
              </a:extLst>
            </p:cNvPr>
            <p:cNvSpPr/>
            <p:nvPr/>
          </p:nvSpPr>
          <p:spPr>
            <a:xfrm>
              <a:off x="315786" y="1348719"/>
              <a:ext cx="2881034" cy="2308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バイオプラスチック製品のビジネス化プロジェクトを支援します</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9" name="正方形/長方形 138">
              <a:extLst>
                <a:ext uri="{FF2B5EF4-FFF2-40B4-BE49-F238E27FC236}">
                  <a16:creationId xmlns:a16="http://schemas.microsoft.com/office/drawing/2014/main" id="{2379E163-4FCA-4013-814B-B68D4FE27110}"/>
                </a:ext>
              </a:extLst>
            </p:cNvPr>
            <p:cNvSpPr/>
            <p:nvPr/>
          </p:nvSpPr>
          <p:spPr>
            <a:xfrm>
              <a:off x="304019" y="1916428"/>
              <a:ext cx="2230299" cy="216062"/>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TEL:06-6210-9269   FAX:06-6210-9296</a:t>
              </a:r>
            </a:p>
          </p:txBody>
        </p:sp>
        <p:sp>
          <p:nvSpPr>
            <p:cNvPr id="141" name="正方形/長方形 140">
              <a:extLst>
                <a:ext uri="{FF2B5EF4-FFF2-40B4-BE49-F238E27FC236}">
                  <a16:creationId xmlns:a16="http://schemas.microsoft.com/office/drawing/2014/main" id="{C87033EE-C119-4B5B-929B-02A4CC072EB5}"/>
                </a:ext>
              </a:extLst>
            </p:cNvPr>
            <p:cNvSpPr/>
            <p:nvPr/>
          </p:nvSpPr>
          <p:spPr>
            <a:xfrm>
              <a:off x="409100" y="1719252"/>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産業創造課</a:t>
              </a:r>
            </a:p>
          </p:txBody>
        </p:sp>
        <p:cxnSp>
          <p:nvCxnSpPr>
            <p:cNvPr id="142" name="直線コネクタ 141">
              <a:extLst>
                <a:ext uri="{FF2B5EF4-FFF2-40B4-BE49-F238E27FC236}">
                  <a16:creationId xmlns:a16="http://schemas.microsoft.com/office/drawing/2014/main" id="{F1DCE625-4709-4541-A63C-65C7B5F9D796}"/>
                </a:ext>
              </a:extLst>
            </p:cNvPr>
            <p:cNvCxnSpPr/>
            <p:nvPr/>
          </p:nvCxnSpPr>
          <p:spPr>
            <a:xfrm>
              <a:off x="398868" y="1650306"/>
              <a:ext cx="2700000" cy="0"/>
            </a:xfrm>
            <a:prstGeom prst="line">
              <a:avLst/>
            </a:prstGeom>
          </p:spPr>
          <p:style>
            <a:lnRef idx="1">
              <a:schemeClr val="dk1"/>
            </a:lnRef>
            <a:fillRef idx="0">
              <a:schemeClr val="dk1"/>
            </a:fillRef>
            <a:effectRef idx="0">
              <a:schemeClr val="dk1"/>
            </a:effectRef>
            <a:fontRef idx="minor">
              <a:schemeClr val="tx1"/>
            </a:fontRef>
          </p:style>
        </p:cxnSp>
        <p:sp>
          <p:nvSpPr>
            <p:cNvPr id="151" name="正方形/長方形 150">
              <a:extLst>
                <a:ext uri="{FF2B5EF4-FFF2-40B4-BE49-F238E27FC236}">
                  <a16:creationId xmlns:a16="http://schemas.microsoft.com/office/drawing/2014/main" id="{9226BC9F-E4C9-49FD-8324-41E76F391371}"/>
                </a:ext>
              </a:extLst>
            </p:cNvPr>
            <p:cNvSpPr/>
            <p:nvPr/>
          </p:nvSpPr>
          <p:spPr>
            <a:xfrm>
              <a:off x="144066" y="918047"/>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grpSp>
        <p:nvGrpSpPr>
          <p:cNvPr id="13" name="グループ化 12">
            <a:extLst>
              <a:ext uri="{FF2B5EF4-FFF2-40B4-BE49-F238E27FC236}">
                <a16:creationId xmlns:a16="http://schemas.microsoft.com/office/drawing/2014/main" id="{0B3E7911-0208-4BE8-81A1-421B980B7FFB}"/>
              </a:ext>
            </a:extLst>
          </p:cNvPr>
          <p:cNvGrpSpPr/>
          <p:nvPr/>
        </p:nvGrpSpPr>
        <p:grpSpPr>
          <a:xfrm>
            <a:off x="3416528" y="713772"/>
            <a:ext cx="3154149" cy="1644435"/>
            <a:chOff x="3579694" y="1152058"/>
            <a:chExt cx="3154149" cy="1644435"/>
          </a:xfrm>
        </p:grpSpPr>
        <p:sp>
          <p:nvSpPr>
            <p:cNvPr id="157" name="正方形/長方形 156">
              <a:extLst>
                <a:ext uri="{FF2B5EF4-FFF2-40B4-BE49-F238E27FC236}">
                  <a16:creationId xmlns:a16="http://schemas.microsoft.com/office/drawing/2014/main" id="{4A805990-6513-4A1F-8CED-29E52293A370}"/>
                </a:ext>
              </a:extLst>
            </p:cNvPr>
            <p:cNvSpPr/>
            <p:nvPr/>
          </p:nvSpPr>
          <p:spPr>
            <a:xfrm>
              <a:off x="3579694" y="1152058"/>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nvGrpSpPr>
            <p:cNvPr id="12" name="グループ化 11">
              <a:extLst>
                <a:ext uri="{FF2B5EF4-FFF2-40B4-BE49-F238E27FC236}">
                  <a16:creationId xmlns:a16="http://schemas.microsoft.com/office/drawing/2014/main" id="{214D65BC-E509-4BEF-9730-1635D4D98D92}"/>
                </a:ext>
              </a:extLst>
            </p:cNvPr>
            <p:cNvGrpSpPr/>
            <p:nvPr/>
          </p:nvGrpSpPr>
          <p:grpSpPr>
            <a:xfrm>
              <a:off x="3622589" y="1225353"/>
              <a:ext cx="3111254" cy="1571140"/>
              <a:chOff x="3622589" y="1225353"/>
              <a:chExt cx="3111254" cy="1571140"/>
            </a:xfrm>
          </p:grpSpPr>
          <p:sp>
            <p:nvSpPr>
              <p:cNvPr id="158" name="正方形/長方形 157">
                <a:extLst>
                  <a:ext uri="{FF2B5EF4-FFF2-40B4-BE49-F238E27FC236}">
                    <a16:creationId xmlns:a16="http://schemas.microsoft.com/office/drawing/2014/main" id="{16E65CB8-9691-4801-BA93-DE65D1487AD2}"/>
                  </a:ext>
                </a:extLst>
              </p:cNvPr>
              <p:cNvSpPr/>
              <p:nvPr/>
            </p:nvSpPr>
            <p:spPr>
              <a:xfrm>
                <a:off x="3622589" y="1225353"/>
                <a:ext cx="3111254"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カーボンニュートラル技術実装推進事業</a:t>
                </a:r>
              </a:p>
            </p:txBody>
          </p:sp>
          <p:sp>
            <p:nvSpPr>
              <p:cNvPr id="160" name="正方形/長方形 159">
                <a:extLst>
                  <a:ext uri="{FF2B5EF4-FFF2-40B4-BE49-F238E27FC236}">
                    <a16:creationId xmlns:a16="http://schemas.microsoft.com/office/drawing/2014/main" id="{E818CF56-912F-42E2-81DA-57E6015D6D59}"/>
                  </a:ext>
                </a:extLst>
              </p:cNvPr>
              <p:cNvSpPr/>
              <p:nvPr/>
            </p:nvSpPr>
            <p:spPr>
              <a:xfrm>
                <a:off x="3732531" y="1568582"/>
                <a:ext cx="2803243" cy="507831"/>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カーボンニュートラル技術を有する企業が抱える</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技術・ビジネス面の</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課題等に対して、大阪府だからできる</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トータルコーディネートを実施します</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62" name="直線コネクタ 161">
                <a:extLst>
                  <a:ext uri="{FF2B5EF4-FFF2-40B4-BE49-F238E27FC236}">
                    <a16:creationId xmlns:a16="http://schemas.microsoft.com/office/drawing/2014/main" id="{5926CD65-7AED-4D3E-A44E-45951D6285FE}"/>
                  </a:ext>
                </a:extLst>
              </p:cNvPr>
              <p:cNvCxnSpPr/>
              <p:nvPr/>
            </p:nvCxnSpPr>
            <p:spPr>
              <a:xfrm>
                <a:off x="3807118" y="2150856"/>
                <a:ext cx="2700000" cy="0"/>
              </a:xfrm>
              <a:prstGeom prst="line">
                <a:avLst/>
              </a:prstGeom>
            </p:spPr>
            <p:style>
              <a:lnRef idx="1">
                <a:schemeClr val="dk1"/>
              </a:lnRef>
              <a:fillRef idx="0">
                <a:schemeClr val="dk1"/>
              </a:fillRef>
              <a:effectRef idx="0">
                <a:schemeClr val="dk1"/>
              </a:effectRef>
              <a:fontRef idx="minor">
                <a:schemeClr val="tx1"/>
              </a:fontRef>
            </p:style>
          </p:cxnSp>
          <p:sp>
            <p:nvSpPr>
              <p:cNvPr id="163" name="正方形/長方形 162">
                <a:extLst>
                  <a:ext uri="{FF2B5EF4-FFF2-40B4-BE49-F238E27FC236}">
                    <a16:creationId xmlns:a16="http://schemas.microsoft.com/office/drawing/2014/main" id="{0B18C6CE-CA15-4705-8C92-BFB0B7BB779C}"/>
                  </a:ext>
                </a:extLst>
              </p:cNvPr>
              <p:cNvSpPr/>
              <p:nvPr/>
            </p:nvSpPr>
            <p:spPr>
              <a:xfrm>
                <a:off x="3854286" y="2236257"/>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産業創造課</a:t>
                </a:r>
                <a:endPar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4" name="正方形/長方形 163">
                <a:extLst>
                  <a:ext uri="{FF2B5EF4-FFF2-40B4-BE49-F238E27FC236}">
                    <a16:creationId xmlns:a16="http://schemas.microsoft.com/office/drawing/2014/main" id="{9EC2AB97-4979-4E02-8A1E-B01C17E21574}"/>
                  </a:ext>
                </a:extLst>
              </p:cNvPr>
              <p:cNvSpPr/>
              <p:nvPr/>
            </p:nvSpPr>
            <p:spPr>
              <a:xfrm>
                <a:off x="3767930" y="2433245"/>
                <a:ext cx="2230299" cy="216062"/>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TEL:06-6210-9484   FAX:06-6210-9296</a:t>
                </a:r>
              </a:p>
            </p:txBody>
          </p:sp>
          <p:pic>
            <p:nvPicPr>
              <p:cNvPr id="165" name="図 164">
                <a:extLst>
                  <a:ext uri="{FF2B5EF4-FFF2-40B4-BE49-F238E27FC236}">
                    <a16:creationId xmlns:a16="http://schemas.microsoft.com/office/drawing/2014/main" id="{C9ABBC18-60F7-4416-941D-2222A6AC185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96393" y="2184493"/>
                <a:ext cx="612000" cy="612000"/>
              </a:xfrm>
              <a:prstGeom prst="rect">
                <a:avLst/>
              </a:prstGeom>
            </p:spPr>
          </p:pic>
        </p:grpSp>
      </p:grpSp>
      <p:sp>
        <p:nvSpPr>
          <p:cNvPr id="200" name="ホームベース 83">
            <a:extLst>
              <a:ext uri="{FF2B5EF4-FFF2-40B4-BE49-F238E27FC236}">
                <a16:creationId xmlns:a16="http://schemas.microsoft.com/office/drawing/2014/main" id="{1D7CA002-915C-4C79-875A-9B566881039E}"/>
              </a:ext>
            </a:extLst>
          </p:cNvPr>
          <p:cNvSpPr/>
          <p:nvPr/>
        </p:nvSpPr>
        <p:spPr>
          <a:xfrm>
            <a:off x="50" y="53951"/>
            <a:ext cx="7200850" cy="433395"/>
          </a:xfrm>
          <a:prstGeom prst="homePlate">
            <a:avLst/>
          </a:prstGeom>
          <a:solidFill>
            <a:srgbClr val="E46C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bg1"/>
                </a:solidFill>
                <a:latin typeface="Meiryo UI" pitchFamily="50" charset="-128"/>
                <a:ea typeface="Meiryo UI" pitchFamily="50" charset="-128"/>
                <a:cs typeface="Meiryo UI" pitchFamily="50" charset="-128"/>
              </a:rPr>
              <a:t>中小企業の創業及び新たな事業の創出の促進</a:t>
            </a:r>
          </a:p>
        </p:txBody>
      </p:sp>
      <p:sp>
        <p:nvSpPr>
          <p:cNvPr id="201" name="ホームベース 139">
            <a:extLst>
              <a:ext uri="{FF2B5EF4-FFF2-40B4-BE49-F238E27FC236}">
                <a16:creationId xmlns:a16="http://schemas.microsoft.com/office/drawing/2014/main" id="{F12A1019-C711-4276-925E-270D3AC94522}"/>
              </a:ext>
            </a:extLst>
          </p:cNvPr>
          <p:cNvSpPr/>
          <p:nvPr/>
        </p:nvSpPr>
        <p:spPr>
          <a:xfrm>
            <a:off x="-13423" y="3725013"/>
            <a:ext cx="7200900" cy="433394"/>
          </a:xfrm>
          <a:prstGeom prst="homePlat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latin typeface="Meiryo UI" panose="020B0604030504040204" pitchFamily="50" charset="-128"/>
                <a:ea typeface="Meiryo UI" panose="020B0604030504040204" pitchFamily="50" charset="-128"/>
                <a:cs typeface="Meiryo UI" panose="020B0604030504040204" pitchFamily="50" charset="-128"/>
              </a:rPr>
              <a:t>中小企業に対する資金供給の円滑化</a:t>
            </a:r>
          </a:p>
        </p:txBody>
      </p:sp>
      <p:grpSp>
        <p:nvGrpSpPr>
          <p:cNvPr id="202" name="グループ化 201">
            <a:extLst>
              <a:ext uri="{FF2B5EF4-FFF2-40B4-BE49-F238E27FC236}">
                <a16:creationId xmlns:a16="http://schemas.microsoft.com/office/drawing/2014/main" id="{914AD121-6EAD-40BB-A597-2705D4CA8667}"/>
              </a:ext>
            </a:extLst>
          </p:cNvPr>
          <p:cNvGrpSpPr/>
          <p:nvPr/>
        </p:nvGrpSpPr>
        <p:grpSpPr>
          <a:xfrm flipH="1">
            <a:off x="-7539" y="4364342"/>
            <a:ext cx="7128792" cy="1421824"/>
            <a:chOff x="72058" y="536903"/>
            <a:chExt cx="7128792" cy="1421824"/>
          </a:xfrm>
        </p:grpSpPr>
        <p:sp>
          <p:nvSpPr>
            <p:cNvPr id="203" name="正方形/長方形 202">
              <a:extLst>
                <a:ext uri="{FF2B5EF4-FFF2-40B4-BE49-F238E27FC236}">
                  <a16:creationId xmlns:a16="http://schemas.microsoft.com/office/drawing/2014/main" id="{29B6D82B-737D-4A99-94BE-3CBEEEA2BE23}"/>
                </a:ext>
              </a:extLst>
            </p:cNvPr>
            <p:cNvSpPr/>
            <p:nvPr/>
          </p:nvSpPr>
          <p:spPr>
            <a:xfrm>
              <a:off x="72058" y="806538"/>
              <a:ext cx="620917" cy="1152189"/>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融</a:t>
              </a:r>
              <a:r>
                <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資</a:t>
              </a:r>
            </a:p>
          </p:txBody>
        </p:sp>
        <p:cxnSp>
          <p:nvCxnSpPr>
            <p:cNvPr id="204" name="直線コネクタ 203">
              <a:extLst>
                <a:ext uri="{FF2B5EF4-FFF2-40B4-BE49-F238E27FC236}">
                  <a16:creationId xmlns:a16="http://schemas.microsoft.com/office/drawing/2014/main" id="{EF58E47A-FFD0-4C2E-AAF7-66EAB649CFB5}"/>
                </a:ext>
              </a:extLst>
            </p:cNvPr>
            <p:cNvCxnSpPr/>
            <p:nvPr/>
          </p:nvCxnSpPr>
          <p:spPr>
            <a:xfrm>
              <a:off x="368742" y="550239"/>
              <a:ext cx="6832108"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05" name="直線コネクタ 204">
              <a:extLst>
                <a:ext uri="{FF2B5EF4-FFF2-40B4-BE49-F238E27FC236}">
                  <a16:creationId xmlns:a16="http://schemas.microsoft.com/office/drawing/2014/main" id="{308560C4-B62C-425C-9B62-F13F5AFF112C}"/>
                </a:ext>
              </a:extLst>
            </p:cNvPr>
            <p:cNvCxnSpPr/>
            <p:nvPr/>
          </p:nvCxnSpPr>
          <p:spPr>
            <a:xfrm flipV="1">
              <a:off x="364204" y="536903"/>
              <a:ext cx="0" cy="253718"/>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grpSp>
      <p:grpSp>
        <p:nvGrpSpPr>
          <p:cNvPr id="206" name="グループ化 205">
            <a:extLst>
              <a:ext uri="{FF2B5EF4-FFF2-40B4-BE49-F238E27FC236}">
                <a16:creationId xmlns:a16="http://schemas.microsoft.com/office/drawing/2014/main" id="{A91AECC0-30D1-4181-98E4-5F538E997FED}"/>
              </a:ext>
            </a:extLst>
          </p:cNvPr>
          <p:cNvGrpSpPr/>
          <p:nvPr/>
        </p:nvGrpSpPr>
        <p:grpSpPr>
          <a:xfrm>
            <a:off x="208485" y="4490070"/>
            <a:ext cx="3116424" cy="1396529"/>
            <a:chOff x="936154" y="662631"/>
            <a:chExt cx="3116424" cy="1396529"/>
          </a:xfrm>
        </p:grpSpPr>
        <p:pic>
          <p:nvPicPr>
            <p:cNvPr id="207" name="Picture 4" descr="D:\komakim\Desktop\QRコード\3-1 中小企業向け制度融資.png">
              <a:extLst>
                <a:ext uri="{FF2B5EF4-FFF2-40B4-BE49-F238E27FC236}">
                  <a16:creationId xmlns:a16="http://schemas.microsoft.com/office/drawing/2014/main" id="{A6591E54-A116-462B-B258-F2D98DD715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3319" y="1447160"/>
              <a:ext cx="612000" cy="612000"/>
            </a:xfrm>
            <a:prstGeom prst="rect">
              <a:avLst/>
            </a:prstGeom>
            <a:noFill/>
            <a:extLst>
              <a:ext uri="{909E8E84-426E-40DD-AFC4-6F175D3DCCD1}">
                <a14:hiddenFill xmlns:a14="http://schemas.microsoft.com/office/drawing/2010/main">
                  <a:solidFill>
                    <a:srgbClr val="FFFFFF"/>
                  </a:solidFill>
                </a14:hiddenFill>
              </a:ext>
            </a:extLst>
          </p:spPr>
        </p:pic>
        <p:grpSp>
          <p:nvGrpSpPr>
            <p:cNvPr id="208" name="グループ化 207">
              <a:extLst>
                <a:ext uri="{FF2B5EF4-FFF2-40B4-BE49-F238E27FC236}">
                  <a16:creationId xmlns:a16="http://schemas.microsoft.com/office/drawing/2014/main" id="{9026250B-2F25-4960-809B-54C283290715}"/>
                </a:ext>
              </a:extLst>
            </p:cNvPr>
            <p:cNvGrpSpPr/>
            <p:nvPr/>
          </p:nvGrpSpPr>
          <p:grpSpPr>
            <a:xfrm>
              <a:off x="936154" y="662631"/>
              <a:ext cx="3116424" cy="1262524"/>
              <a:chOff x="936154" y="662631"/>
              <a:chExt cx="3116424" cy="1262524"/>
            </a:xfrm>
          </p:grpSpPr>
          <p:sp>
            <p:nvSpPr>
              <p:cNvPr id="209" name="正方形/長方形 208">
                <a:extLst>
                  <a:ext uri="{FF2B5EF4-FFF2-40B4-BE49-F238E27FC236}">
                    <a16:creationId xmlns:a16="http://schemas.microsoft.com/office/drawing/2014/main" id="{657734E2-B5AA-4287-A6A8-EE02685EF9AB}"/>
                  </a:ext>
                </a:extLst>
              </p:cNvPr>
              <p:cNvSpPr/>
              <p:nvPr/>
            </p:nvSpPr>
            <p:spPr>
              <a:xfrm>
                <a:off x="1002492" y="728375"/>
                <a:ext cx="3050086"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中小企業向け制度融資</a:t>
                </a:r>
              </a:p>
            </p:txBody>
          </p:sp>
          <p:sp>
            <p:nvSpPr>
              <p:cNvPr id="210" name="正方形/長方形 209">
                <a:extLst>
                  <a:ext uri="{FF2B5EF4-FFF2-40B4-BE49-F238E27FC236}">
                    <a16:creationId xmlns:a16="http://schemas.microsoft.com/office/drawing/2014/main" id="{92CAB138-10C0-4BEA-A3EF-FA0DBEEC4A45}"/>
                  </a:ext>
                </a:extLst>
              </p:cNvPr>
              <p:cNvSpPr/>
              <p:nvPr/>
            </p:nvSpPr>
            <p:spPr>
              <a:xfrm>
                <a:off x="1070826" y="1115293"/>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大阪信用保証協会や金融機関等と連携し、</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中小企業を資金面からサポートします</a:t>
                </a:r>
              </a:p>
            </p:txBody>
          </p:sp>
          <p:sp>
            <p:nvSpPr>
              <p:cNvPr id="211" name="正方形/長方形 210">
                <a:extLst>
                  <a:ext uri="{FF2B5EF4-FFF2-40B4-BE49-F238E27FC236}">
                    <a16:creationId xmlns:a16="http://schemas.microsoft.com/office/drawing/2014/main" id="{52A04730-3B17-4AA6-965E-5FB652D3DBCA}"/>
                  </a:ext>
                </a:extLst>
              </p:cNvPr>
              <p:cNvSpPr/>
              <p:nvPr/>
            </p:nvSpPr>
            <p:spPr>
              <a:xfrm>
                <a:off x="1082555" y="1685097"/>
                <a:ext cx="2220383" cy="240058"/>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TEL:06-6210-9508  FAX:06-6210-9510</a:t>
                </a:r>
              </a:p>
            </p:txBody>
          </p:sp>
          <p:sp>
            <p:nvSpPr>
              <p:cNvPr id="212" name="正方形/長方形 211">
                <a:extLst>
                  <a:ext uri="{FF2B5EF4-FFF2-40B4-BE49-F238E27FC236}">
                    <a16:creationId xmlns:a16="http://schemas.microsoft.com/office/drawing/2014/main" id="{CB5D793B-F5EE-427C-A83F-133FD77EF05C}"/>
                  </a:ext>
                </a:extLst>
              </p:cNvPr>
              <p:cNvSpPr/>
              <p:nvPr/>
            </p:nvSpPr>
            <p:spPr>
              <a:xfrm>
                <a:off x="1139641" y="1523695"/>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金融課</a:t>
                </a:r>
              </a:p>
            </p:txBody>
          </p:sp>
          <p:sp>
            <p:nvSpPr>
              <p:cNvPr id="213" name="正方形/長方形 212">
                <a:extLst>
                  <a:ext uri="{FF2B5EF4-FFF2-40B4-BE49-F238E27FC236}">
                    <a16:creationId xmlns:a16="http://schemas.microsoft.com/office/drawing/2014/main" id="{CDAD0441-0A10-4A95-9F34-5783CBA8FEEE}"/>
                  </a:ext>
                </a:extLst>
              </p:cNvPr>
              <p:cNvSpPr/>
              <p:nvPr/>
            </p:nvSpPr>
            <p:spPr>
              <a:xfrm>
                <a:off x="936154" y="662631"/>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214" name="直線コネクタ 213">
                <a:extLst>
                  <a:ext uri="{FF2B5EF4-FFF2-40B4-BE49-F238E27FC236}">
                    <a16:creationId xmlns:a16="http://schemas.microsoft.com/office/drawing/2014/main" id="{B9EAA449-317B-4626-9792-7B3B99FDE811}"/>
                  </a:ext>
                </a:extLst>
              </p:cNvPr>
              <p:cNvCxnSpPr/>
              <p:nvPr/>
            </p:nvCxnSpPr>
            <p:spPr>
              <a:xfrm>
                <a:off x="1116474" y="1454671"/>
                <a:ext cx="2700000" cy="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15" name="グループ化 214">
            <a:extLst>
              <a:ext uri="{FF2B5EF4-FFF2-40B4-BE49-F238E27FC236}">
                <a16:creationId xmlns:a16="http://schemas.microsoft.com/office/drawing/2014/main" id="{5C5D24D1-9786-47FE-9571-9FF531CA86B4}"/>
              </a:ext>
            </a:extLst>
          </p:cNvPr>
          <p:cNvGrpSpPr/>
          <p:nvPr/>
        </p:nvGrpSpPr>
        <p:grpSpPr>
          <a:xfrm>
            <a:off x="3413183" y="4472870"/>
            <a:ext cx="3132006" cy="1352210"/>
            <a:chOff x="3276480" y="662631"/>
            <a:chExt cx="3132006" cy="1352210"/>
          </a:xfrm>
        </p:grpSpPr>
        <p:sp>
          <p:nvSpPr>
            <p:cNvPr id="216" name="正方形/長方形 215">
              <a:extLst>
                <a:ext uri="{FF2B5EF4-FFF2-40B4-BE49-F238E27FC236}">
                  <a16:creationId xmlns:a16="http://schemas.microsoft.com/office/drawing/2014/main" id="{5663D409-DDBE-41E6-B792-263849319625}"/>
                </a:ext>
              </a:extLst>
            </p:cNvPr>
            <p:cNvSpPr/>
            <p:nvPr/>
          </p:nvSpPr>
          <p:spPr>
            <a:xfrm>
              <a:off x="3600450" y="1507490"/>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金融課</a:t>
              </a:r>
            </a:p>
          </p:txBody>
        </p:sp>
        <p:grpSp>
          <p:nvGrpSpPr>
            <p:cNvPr id="217" name="グループ化 216">
              <a:extLst>
                <a:ext uri="{FF2B5EF4-FFF2-40B4-BE49-F238E27FC236}">
                  <a16:creationId xmlns:a16="http://schemas.microsoft.com/office/drawing/2014/main" id="{F11BE903-4281-4790-8053-F139DCD3498F}"/>
                </a:ext>
              </a:extLst>
            </p:cNvPr>
            <p:cNvGrpSpPr/>
            <p:nvPr/>
          </p:nvGrpSpPr>
          <p:grpSpPr>
            <a:xfrm>
              <a:off x="3276480" y="662631"/>
              <a:ext cx="3132006" cy="1352210"/>
              <a:chOff x="3996560" y="662631"/>
              <a:chExt cx="3132006" cy="1352210"/>
            </a:xfrm>
          </p:grpSpPr>
          <p:pic>
            <p:nvPicPr>
              <p:cNvPr id="218" name="Picture 5" descr="D:\komakim\Desktop\QRコード\3-2 設備貸与制度.png">
                <a:extLst>
                  <a:ext uri="{FF2B5EF4-FFF2-40B4-BE49-F238E27FC236}">
                    <a16:creationId xmlns:a16="http://schemas.microsoft.com/office/drawing/2014/main" id="{36D15A9E-642E-4171-B2D9-67AD998D23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79985" y="1438841"/>
                <a:ext cx="576000" cy="576000"/>
              </a:xfrm>
              <a:prstGeom prst="rect">
                <a:avLst/>
              </a:prstGeom>
              <a:noFill/>
              <a:extLst>
                <a:ext uri="{909E8E84-426E-40DD-AFC4-6F175D3DCCD1}">
                  <a14:hiddenFill xmlns:a14="http://schemas.microsoft.com/office/drawing/2010/main">
                    <a:solidFill>
                      <a:srgbClr val="FFFFFF"/>
                    </a:solidFill>
                  </a14:hiddenFill>
                </a:ext>
              </a:extLst>
            </p:spPr>
          </p:pic>
          <p:sp>
            <p:nvSpPr>
              <p:cNvPr id="219" name="正方形/長方形 218">
                <a:extLst>
                  <a:ext uri="{FF2B5EF4-FFF2-40B4-BE49-F238E27FC236}">
                    <a16:creationId xmlns:a16="http://schemas.microsoft.com/office/drawing/2014/main" id="{4C8DF563-E898-45ED-B064-163B10805D94}"/>
                  </a:ext>
                </a:extLst>
              </p:cNvPr>
              <p:cNvSpPr/>
              <p:nvPr/>
            </p:nvSpPr>
            <p:spPr>
              <a:xfrm>
                <a:off x="4078480" y="728375"/>
                <a:ext cx="3050086" cy="307777"/>
              </a:xfrm>
              <a:prstGeom prst="rect">
                <a:avLst/>
              </a:prstGeom>
            </p:spPr>
            <p:txBody>
              <a:bodyPr wrap="square">
                <a:spAutoFit/>
              </a:bodyPr>
              <a:lstStyle/>
              <a:p>
                <a:r>
                  <a:rPr lang="zh-TW" altLang="en-US" sz="1400" dirty="0">
                    <a:latin typeface="Meiryo UI" panose="020B0604030504040204" pitchFamily="50" charset="-128"/>
                    <a:ea typeface="Meiryo UI" panose="020B0604030504040204" pitchFamily="50" charset="-128"/>
                    <a:cs typeface="Meiryo UI" panose="020B0604030504040204" pitchFamily="50" charset="-128"/>
                  </a:rPr>
                  <a:t>小規模企業者等設備貸与制度</a:t>
                </a:r>
                <a:endParaRPr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20" name="正方形/長方形 219">
                <a:extLst>
                  <a:ext uri="{FF2B5EF4-FFF2-40B4-BE49-F238E27FC236}">
                    <a16:creationId xmlns:a16="http://schemas.microsoft.com/office/drawing/2014/main" id="{AD9873C2-73D5-4387-8DFE-3AE21C934E68}"/>
                  </a:ext>
                </a:extLst>
              </p:cNvPr>
              <p:cNvSpPr/>
              <p:nvPr/>
            </p:nvSpPr>
            <p:spPr>
              <a:xfrm>
                <a:off x="4166306" y="1066130"/>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創業や経営の革新に必要な設備を</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（公財）大阪産業局が割賦販売又はリースします</a:t>
                </a:r>
              </a:p>
            </p:txBody>
          </p:sp>
          <p:sp>
            <p:nvSpPr>
              <p:cNvPr id="221" name="正方形/長方形 220">
                <a:extLst>
                  <a:ext uri="{FF2B5EF4-FFF2-40B4-BE49-F238E27FC236}">
                    <a16:creationId xmlns:a16="http://schemas.microsoft.com/office/drawing/2014/main" id="{12FD109F-0C1C-44B7-B863-DAD3816E25F9}"/>
                  </a:ext>
                </a:extLst>
              </p:cNvPr>
              <p:cNvSpPr/>
              <p:nvPr/>
            </p:nvSpPr>
            <p:spPr>
              <a:xfrm>
                <a:off x="4197822" y="1670460"/>
                <a:ext cx="2219384" cy="233752"/>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TEL:06-6210-9509  FAX:06-6210-9510</a:t>
                </a:r>
              </a:p>
            </p:txBody>
          </p:sp>
          <p:sp>
            <p:nvSpPr>
              <p:cNvPr id="222" name="正方形/長方形 221">
                <a:extLst>
                  <a:ext uri="{FF2B5EF4-FFF2-40B4-BE49-F238E27FC236}">
                    <a16:creationId xmlns:a16="http://schemas.microsoft.com/office/drawing/2014/main" id="{26AE13F9-BBAA-4178-9BE9-A3BF517F32DE}"/>
                  </a:ext>
                </a:extLst>
              </p:cNvPr>
              <p:cNvSpPr/>
              <p:nvPr/>
            </p:nvSpPr>
            <p:spPr>
              <a:xfrm>
                <a:off x="3996560" y="662631"/>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223" name="直線コネクタ 222">
                <a:extLst>
                  <a:ext uri="{FF2B5EF4-FFF2-40B4-BE49-F238E27FC236}">
                    <a16:creationId xmlns:a16="http://schemas.microsoft.com/office/drawing/2014/main" id="{CDB30EB6-1CFD-4557-A52F-01D257C64E32}"/>
                  </a:ext>
                </a:extLst>
              </p:cNvPr>
              <p:cNvCxnSpPr/>
              <p:nvPr/>
            </p:nvCxnSpPr>
            <p:spPr>
              <a:xfrm>
                <a:off x="4212818" y="1454671"/>
                <a:ext cx="2700000" cy="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24" name="グループ化 223">
            <a:extLst>
              <a:ext uri="{FF2B5EF4-FFF2-40B4-BE49-F238E27FC236}">
                <a16:creationId xmlns:a16="http://schemas.microsoft.com/office/drawing/2014/main" id="{8E528D1C-2E6A-4A02-B23A-1EF21420AD4D}"/>
              </a:ext>
            </a:extLst>
          </p:cNvPr>
          <p:cNvGrpSpPr/>
          <p:nvPr/>
        </p:nvGrpSpPr>
        <p:grpSpPr>
          <a:xfrm flipH="1">
            <a:off x="-7539" y="5952980"/>
            <a:ext cx="7128792" cy="1421824"/>
            <a:chOff x="72058" y="2448612"/>
            <a:chExt cx="7128792" cy="1421824"/>
          </a:xfrm>
        </p:grpSpPr>
        <p:sp>
          <p:nvSpPr>
            <p:cNvPr id="225" name="正方形/長方形 224">
              <a:extLst>
                <a:ext uri="{FF2B5EF4-FFF2-40B4-BE49-F238E27FC236}">
                  <a16:creationId xmlns:a16="http://schemas.microsoft.com/office/drawing/2014/main" id="{84E78104-B180-4F6C-9539-C96288F78DFD}"/>
                </a:ext>
              </a:extLst>
            </p:cNvPr>
            <p:cNvSpPr/>
            <p:nvPr/>
          </p:nvSpPr>
          <p:spPr>
            <a:xfrm>
              <a:off x="72058" y="2718247"/>
              <a:ext cx="620917" cy="1152189"/>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補助金</a:t>
              </a:r>
              <a:endPar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26" name="直線コネクタ 225">
              <a:extLst>
                <a:ext uri="{FF2B5EF4-FFF2-40B4-BE49-F238E27FC236}">
                  <a16:creationId xmlns:a16="http://schemas.microsoft.com/office/drawing/2014/main" id="{F4578580-0A29-4DEC-9EAD-F7891E431E6F}"/>
                </a:ext>
              </a:extLst>
            </p:cNvPr>
            <p:cNvCxnSpPr/>
            <p:nvPr/>
          </p:nvCxnSpPr>
          <p:spPr>
            <a:xfrm>
              <a:off x="368742" y="2461948"/>
              <a:ext cx="6832108"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27" name="直線コネクタ 226">
              <a:extLst>
                <a:ext uri="{FF2B5EF4-FFF2-40B4-BE49-F238E27FC236}">
                  <a16:creationId xmlns:a16="http://schemas.microsoft.com/office/drawing/2014/main" id="{951D35FE-282C-46F6-945A-C56C6902F942}"/>
                </a:ext>
              </a:extLst>
            </p:cNvPr>
            <p:cNvCxnSpPr/>
            <p:nvPr/>
          </p:nvCxnSpPr>
          <p:spPr>
            <a:xfrm flipV="1">
              <a:off x="364204" y="2448612"/>
              <a:ext cx="0" cy="253718"/>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grpSp>
      <p:grpSp>
        <p:nvGrpSpPr>
          <p:cNvPr id="228" name="グループ化 227">
            <a:extLst>
              <a:ext uri="{FF2B5EF4-FFF2-40B4-BE49-F238E27FC236}">
                <a16:creationId xmlns:a16="http://schemas.microsoft.com/office/drawing/2014/main" id="{68137055-0F37-43F0-B1B1-721A00857BD0}"/>
              </a:ext>
            </a:extLst>
          </p:cNvPr>
          <p:cNvGrpSpPr/>
          <p:nvPr/>
        </p:nvGrpSpPr>
        <p:grpSpPr>
          <a:xfrm>
            <a:off x="208485" y="6078599"/>
            <a:ext cx="3124329" cy="1301592"/>
            <a:chOff x="155765" y="710645"/>
            <a:chExt cx="3124329" cy="1301592"/>
          </a:xfrm>
        </p:grpSpPr>
        <p:pic>
          <p:nvPicPr>
            <p:cNvPr id="229" name="図 228">
              <a:extLst>
                <a:ext uri="{FF2B5EF4-FFF2-40B4-BE49-F238E27FC236}">
                  <a16:creationId xmlns:a16="http://schemas.microsoft.com/office/drawing/2014/main" id="{BF834F1C-0EA6-43A6-B301-8C05FC55B27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71065" y="1400237"/>
              <a:ext cx="612000" cy="612000"/>
            </a:xfrm>
            <a:prstGeom prst="rect">
              <a:avLst/>
            </a:prstGeom>
          </p:spPr>
        </p:pic>
        <p:sp>
          <p:nvSpPr>
            <p:cNvPr id="230" name="正方形/長方形 229">
              <a:extLst>
                <a:ext uri="{FF2B5EF4-FFF2-40B4-BE49-F238E27FC236}">
                  <a16:creationId xmlns:a16="http://schemas.microsoft.com/office/drawing/2014/main" id="{E6552B20-BCF1-4804-942A-75839ED28DBF}"/>
                </a:ext>
              </a:extLst>
            </p:cNvPr>
            <p:cNvSpPr/>
            <p:nvPr/>
          </p:nvSpPr>
          <p:spPr>
            <a:xfrm>
              <a:off x="212657" y="710645"/>
              <a:ext cx="3050086"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大阪起業家グローイングアップ事業</a:t>
              </a:r>
            </a:p>
          </p:txBody>
        </p:sp>
        <p:sp>
          <p:nvSpPr>
            <p:cNvPr id="231" name="正方形/長方形 230">
              <a:extLst>
                <a:ext uri="{FF2B5EF4-FFF2-40B4-BE49-F238E27FC236}">
                  <a16:creationId xmlns:a16="http://schemas.microsoft.com/office/drawing/2014/main" id="{A10A7B6E-53CE-48CD-A132-242C0394330F}"/>
                </a:ext>
              </a:extLst>
            </p:cNvPr>
            <p:cNvSpPr/>
            <p:nvPr/>
          </p:nvSpPr>
          <p:spPr>
            <a:xfrm>
              <a:off x="237317" y="1067025"/>
              <a:ext cx="3042777" cy="507831"/>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ビジネスプランコンテスト</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を通じて</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発掘した</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有望起業家</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に</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ja-JP" sz="900" dirty="0">
                  <a:latin typeface="Meiryo UI" panose="020B0604030504040204" pitchFamily="50" charset="-128"/>
                  <a:ea typeface="Meiryo UI" panose="020B0604030504040204" pitchFamily="50" charset="-128"/>
                  <a:cs typeface="Meiryo UI" panose="020B0604030504040204" pitchFamily="50" charset="-128"/>
                </a:rPr>
                <a:t>補助金交付とハンズオン支援を行</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い、</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着実な成長を支援</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し</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ます</a:t>
              </a:r>
              <a:endParaRPr lang="ja-JP" altLang="en-US" sz="9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32" name="正方形/長方形 231">
              <a:extLst>
                <a:ext uri="{FF2B5EF4-FFF2-40B4-BE49-F238E27FC236}">
                  <a16:creationId xmlns:a16="http://schemas.microsoft.com/office/drawing/2014/main" id="{270136B1-FCBC-42E9-88D0-F73E96866A00}"/>
                </a:ext>
              </a:extLst>
            </p:cNvPr>
            <p:cNvSpPr/>
            <p:nvPr/>
          </p:nvSpPr>
          <p:spPr>
            <a:xfrm>
              <a:off x="322999" y="1685868"/>
              <a:ext cx="2216260" cy="322562"/>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TEL:06-6264-9800  FAX:06-6264-9899</a:t>
              </a:r>
            </a:p>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3" name="正方形/長方形 232">
              <a:extLst>
                <a:ext uri="{FF2B5EF4-FFF2-40B4-BE49-F238E27FC236}">
                  <a16:creationId xmlns:a16="http://schemas.microsoft.com/office/drawing/2014/main" id="{21035107-F4DE-4BAB-BE4F-9DCA54D33F11}"/>
                </a:ext>
              </a:extLst>
            </p:cNvPr>
            <p:cNvSpPr/>
            <p:nvPr/>
          </p:nvSpPr>
          <p:spPr>
            <a:xfrm>
              <a:off x="391254" y="1470735"/>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endPar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34" name="直線コネクタ 233">
              <a:extLst>
                <a:ext uri="{FF2B5EF4-FFF2-40B4-BE49-F238E27FC236}">
                  <a16:creationId xmlns:a16="http://schemas.microsoft.com/office/drawing/2014/main" id="{6B4E06B5-60BF-4239-B81F-C0A8B93B4867}"/>
                </a:ext>
              </a:extLst>
            </p:cNvPr>
            <p:cNvCxnSpPr/>
            <p:nvPr/>
          </p:nvCxnSpPr>
          <p:spPr>
            <a:xfrm>
              <a:off x="351051" y="1397483"/>
              <a:ext cx="2808000" cy="0"/>
            </a:xfrm>
            <a:prstGeom prst="line">
              <a:avLst/>
            </a:prstGeom>
          </p:spPr>
          <p:style>
            <a:lnRef idx="1">
              <a:schemeClr val="dk1"/>
            </a:lnRef>
            <a:fillRef idx="0">
              <a:schemeClr val="dk1"/>
            </a:fillRef>
            <a:effectRef idx="0">
              <a:schemeClr val="dk1"/>
            </a:effectRef>
            <a:fontRef idx="minor">
              <a:schemeClr val="tx1"/>
            </a:fontRef>
          </p:style>
        </p:cxnSp>
        <p:pic>
          <p:nvPicPr>
            <p:cNvPr id="235" name="図 234">
              <a:extLst>
                <a:ext uri="{FF2B5EF4-FFF2-40B4-BE49-F238E27FC236}">
                  <a16:creationId xmlns:a16="http://schemas.microsoft.com/office/drawing/2014/main" id="{8C70C9D6-7DAD-4051-913C-9D5F6731273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468108" y="959566"/>
              <a:ext cx="690943" cy="166285"/>
            </a:xfrm>
            <a:prstGeom prst="rect">
              <a:avLst/>
            </a:prstGeom>
          </p:spPr>
        </p:pic>
        <p:sp>
          <p:nvSpPr>
            <p:cNvPr id="236" name="正方形/長方形 235">
              <a:extLst>
                <a:ext uri="{FF2B5EF4-FFF2-40B4-BE49-F238E27FC236}">
                  <a16:creationId xmlns:a16="http://schemas.microsoft.com/office/drawing/2014/main" id="{D7641EDB-0448-4BC9-B054-3B6EB04F16E8}"/>
                </a:ext>
              </a:extLst>
            </p:cNvPr>
            <p:cNvSpPr/>
            <p:nvPr/>
          </p:nvSpPr>
          <p:spPr>
            <a:xfrm>
              <a:off x="155765" y="715185"/>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grpSp>
        <p:nvGrpSpPr>
          <p:cNvPr id="237" name="グループ化 236">
            <a:extLst>
              <a:ext uri="{FF2B5EF4-FFF2-40B4-BE49-F238E27FC236}">
                <a16:creationId xmlns:a16="http://schemas.microsoft.com/office/drawing/2014/main" id="{206D3F7F-3531-4880-9384-AFDCD227B45F}"/>
              </a:ext>
            </a:extLst>
          </p:cNvPr>
          <p:cNvGrpSpPr/>
          <p:nvPr/>
        </p:nvGrpSpPr>
        <p:grpSpPr>
          <a:xfrm>
            <a:off x="3415119" y="6081910"/>
            <a:ext cx="3130070" cy="1221298"/>
            <a:chOff x="150917" y="2235749"/>
            <a:chExt cx="3130070" cy="1221298"/>
          </a:xfrm>
        </p:grpSpPr>
        <p:sp>
          <p:nvSpPr>
            <p:cNvPr id="238" name="正方形/長方形 237">
              <a:extLst>
                <a:ext uri="{FF2B5EF4-FFF2-40B4-BE49-F238E27FC236}">
                  <a16:creationId xmlns:a16="http://schemas.microsoft.com/office/drawing/2014/main" id="{0C29B572-D5DC-4A32-8A47-438F90B4DCCA}"/>
                </a:ext>
              </a:extLst>
            </p:cNvPr>
            <p:cNvSpPr/>
            <p:nvPr/>
          </p:nvSpPr>
          <p:spPr>
            <a:xfrm>
              <a:off x="214578" y="2271749"/>
              <a:ext cx="3050086" cy="276999"/>
            </a:xfrm>
            <a:prstGeom prst="rect">
              <a:avLst/>
            </a:prstGeom>
          </p:spPr>
          <p:txBody>
            <a:bodyPr wrap="square">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バイオプラスチック製品開発支援事業補助金</a:t>
              </a:r>
              <a:endParaRPr lang="zh-TW"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39" name="正方形/長方形 238">
              <a:extLst>
                <a:ext uri="{FF2B5EF4-FFF2-40B4-BE49-F238E27FC236}">
                  <a16:creationId xmlns:a16="http://schemas.microsoft.com/office/drawing/2014/main" id="{8789ECC8-42FC-4FCB-8415-4417005FA7A0}"/>
                </a:ext>
              </a:extLst>
            </p:cNvPr>
            <p:cNvSpPr/>
            <p:nvPr/>
          </p:nvSpPr>
          <p:spPr>
            <a:xfrm>
              <a:off x="315628" y="2524977"/>
              <a:ext cx="2965359"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バイオプラスチック製品のビジネス化に向けた製品開発等の</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経費を補助します</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0" name="正方形/長方形 239">
              <a:extLst>
                <a:ext uri="{FF2B5EF4-FFF2-40B4-BE49-F238E27FC236}">
                  <a16:creationId xmlns:a16="http://schemas.microsoft.com/office/drawing/2014/main" id="{D82125B0-79ED-447C-A407-E63B29CA93B4}"/>
                </a:ext>
              </a:extLst>
            </p:cNvPr>
            <p:cNvSpPr/>
            <p:nvPr/>
          </p:nvSpPr>
          <p:spPr>
            <a:xfrm>
              <a:off x="341447" y="3171749"/>
              <a:ext cx="2213463"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TEL:06-6210-9269  FAX:06-6210-9296</a:t>
              </a:r>
            </a:p>
          </p:txBody>
        </p:sp>
        <p:sp>
          <p:nvSpPr>
            <p:cNvPr id="241" name="正方形/長方形 240">
              <a:extLst>
                <a:ext uri="{FF2B5EF4-FFF2-40B4-BE49-F238E27FC236}">
                  <a16:creationId xmlns:a16="http://schemas.microsoft.com/office/drawing/2014/main" id="{98F01731-DD20-4AE0-8912-05D67BBBE9B8}"/>
                </a:ext>
              </a:extLst>
            </p:cNvPr>
            <p:cNvSpPr/>
            <p:nvPr/>
          </p:nvSpPr>
          <p:spPr>
            <a:xfrm>
              <a:off x="347933" y="2955172"/>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産業創造課</a:t>
              </a:r>
            </a:p>
          </p:txBody>
        </p:sp>
        <p:cxnSp>
          <p:nvCxnSpPr>
            <p:cNvPr id="242" name="直線コネクタ 241">
              <a:extLst>
                <a:ext uri="{FF2B5EF4-FFF2-40B4-BE49-F238E27FC236}">
                  <a16:creationId xmlns:a16="http://schemas.microsoft.com/office/drawing/2014/main" id="{10CD02AA-710C-44C7-8106-FA74DABC49DA}"/>
                </a:ext>
              </a:extLst>
            </p:cNvPr>
            <p:cNvCxnSpPr/>
            <p:nvPr/>
          </p:nvCxnSpPr>
          <p:spPr>
            <a:xfrm>
              <a:off x="366966" y="2888036"/>
              <a:ext cx="2808000" cy="0"/>
            </a:xfrm>
            <a:prstGeom prst="line">
              <a:avLst/>
            </a:prstGeom>
          </p:spPr>
          <p:style>
            <a:lnRef idx="1">
              <a:schemeClr val="dk1"/>
            </a:lnRef>
            <a:fillRef idx="0">
              <a:schemeClr val="dk1"/>
            </a:fillRef>
            <a:effectRef idx="0">
              <a:schemeClr val="dk1"/>
            </a:effectRef>
            <a:fontRef idx="minor">
              <a:schemeClr val="tx1"/>
            </a:fontRef>
          </p:style>
        </p:cxnSp>
        <p:sp>
          <p:nvSpPr>
            <p:cNvPr id="243" name="正方形/長方形 242">
              <a:extLst>
                <a:ext uri="{FF2B5EF4-FFF2-40B4-BE49-F238E27FC236}">
                  <a16:creationId xmlns:a16="http://schemas.microsoft.com/office/drawing/2014/main" id="{F0F956DA-B439-4734-A99E-517E17761A1F}"/>
                </a:ext>
              </a:extLst>
            </p:cNvPr>
            <p:cNvSpPr/>
            <p:nvPr/>
          </p:nvSpPr>
          <p:spPr>
            <a:xfrm>
              <a:off x="150917" y="2235749"/>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pic>
          <p:nvPicPr>
            <p:cNvPr id="244" name="図 243">
              <a:extLst>
                <a:ext uri="{FF2B5EF4-FFF2-40B4-BE49-F238E27FC236}">
                  <a16:creationId xmlns:a16="http://schemas.microsoft.com/office/drawing/2014/main" id="{A3904B44-ACB6-41BD-BC94-7EA069C49585}"/>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8000" t="8000" r="8000" b="8000"/>
            <a:stretch/>
          </p:blipFill>
          <p:spPr>
            <a:xfrm>
              <a:off x="2568406" y="2917047"/>
              <a:ext cx="540000" cy="540000"/>
            </a:xfrm>
            <a:prstGeom prst="rect">
              <a:avLst/>
            </a:prstGeom>
          </p:spPr>
        </p:pic>
      </p:grpSp>
      <p:grpSp>
        <p:nvGrpSpPr>
          <p:cNvPr id="245" name="グループ化 244">
            <a:extLst>
              <a:ext uri="{FF2B5EF4-FFF2-40B4-BE49-F238E27FC236}">
                <a16:creationId xmlns:a16="http://schemas.microsoft.com/office/drawing/2014/main" id="{D415338C-2353-47FA-A20D-5ADE3590A51F}"/>
              </a:ext>
            </a:extLst>
          </p:cNvPr>
          <p:cNvGrpSpPr/>
          <p:nvPr/>
        </p:nvGrpSpPr>
        <p:grpSpPr>
          <a:xfrm>
            <a:off x="208485" y="7374743"/>
            <a:ext cx="3106320" cy="1260000"/>
            <a:chOff x="141498" y="3870375"/>
            <a:chExt cx="3106320" cy="1260000"/>
          </a:xfrm>
        </p:grpSpPr>
        <p:sp>
          <p:nvSpPr>
            <p:cNvPr id="246" name="正方形/長方形 245">
              <a:extLst>
                <a:ext uri="{FF2B5EF4-FFF2-40B4-BE49-F238E27FC236}">
                  <a16:creationId xmlns:a16="http://schemas.microsoft.com/office/drawing/2014/main" id="{BF7C3979-B810-4554-A5BB-6945D966B108}"/>
                </a:ext>
              </a:extLst>
            </p:cNvPr>
            <p:cNvSpPr/>
            <p:nvPr/>
          </p:nvSpPr>
          <p:spPr>
            <a:xfrm>
              <a:off x="197732" y="3942375"/>
              <a:ext cx="3050086"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彩都バイオインキュベーション施設</a:t>
              </a:r>
            </a:p>
          </p:txBody>
        </p:sp>
        <p:sp>
          <p:nvSpPr>
            <p:cNvPr id="247" name="正方形/長方形 246">
              <a:extLst>
                <a:ext uri="{FF2B5EF4-FFF2-40B4-BE49-F238E27FC236}">
                  <a16:creationId xmlns:a16="http://schemas.microsoft.com/office/drawing/2014/main" id="{C166A2B3-15B1-46ED-B50A-A661C619A86A}"/>
                </a:ext>
              </a:extLst>
            </p:cNvPr>
            <p:cNvSpPr/>
            <p:nvPr/>
          </p:nvSpPr>
          <p:spPr>
            <a:xfrm>
              <a:off x="290084" y="4230375"/>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当施設に入居するバイオベンチャーに対し</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研究に要する機器等の導入を補助します</a:t>
              </a:r>
            </a:p>
          </p:txBody>
        </p:sp>
        <p:sp>
          <p:nvSpPr>
            <p:cNvPr id="248" name="正方形/長方形 247">
              <a:extLst>
                <a:ext uri="{FF2B5EF4-FFF2-40B4-BE49-F238E27FC236}">
                  <a16:creationId xmlns:a16="http://schemas.microsoft.com/office/drawing/2014/main" id="{9357A812-38B5-4441-AEE1-45ACAD5E66BA}"/>
                </a:ext>
              </a:extLst>
            </p:cNvPr>
            <p:cNvSpPr/>
            <p:nvPr/>
          </p:nvSpPr>
          <p:spPr>
            <a:xfrm>
              <a:off x="325119" y="4842375"/>
              <a:ext cx="2250022" cy="251436"/>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TEL:06-6210-9818  FAX:06-6210-9296</a:t>
              </a:r>
            </a:p>
          </p:txBody>
        </p:sp>
        <p:sp>
          <p:nvSpPr>
            <p:cNvPr id="249" name="正方形/長方形 248">
              <a:extLst>
                <a:ext uri="{FF2B5EF4-FFF2-40B4-BE49-F238E27FC236}">
                  <a16:creationId xmlns:a16="http://schemas.microsoft.com/office/drawing/2014/main" id="{2A5A7CEE-5366-4B38-9231-480D3B3C40EA}"/>
                </a:ext>
              </a:extLst>
            </p:cNvPr>
            <p:cNvSpPr/>
            <p:nvPr/>
          </p:nvSpPr>
          <p:spPr>
            <a:xfrm>
              <a:off x="414162" y="4662375"/>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ライフサイエンス産業課</a:t>
              </a:r>
            </a:p>
          </p:txBody>
        </p:sp>
        <p:pic>
          <p:nvPicPr>
            <p:cNvPr id="250" name="Picture 3" descr="D:\komakim\Desktop\13f7c44c10470702b1c08739002fabbb.png">
              <a:extLst>
                <a:ext uri="{FF2B5EF4-FFF2-40B4-BE49-F238E27FC236}">
                  <a16:creationId xmlns:a16="http://schemas.microsoft.com/office/drawing/2014/main" id="{5F383605-046F-4542-9F84-EABA1C575D5A}"/>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661778" y="4152097"/>
              <a:ext cx="577763" cy="384482"/>
            </a:xfrm>
            <a:prstGeom prst="rect">
              <a:avLst/>
            </a:prstGeom>
            <a:noFill/>
            <a:extLst>
              <a:ext uri="{909E8E84-426E-40DD-AFC4-6F175D3DCCD1}">
                <a14:hiddenFill xmlns:a14="http://schemas.microsoft.com/office/drawing/2010/main">
                  <a:solidFill>
                    <a:srgbClr val="FFFFFF"/>
                  </a:solidFill>
                </a14:hiddenFill>
              </a:ext>
            </a:extLst>
          </p:spPr>
        </p:pic>
        <p:cxnSp>
          <p:nvCxnSpPr>
            <p:cNvPr id="251" name="直線コネクタ 250">
              <a:extLst>
                <a:ext uri="{FF2B5EF4-FFF2-40B4-BE49-F238E27FC236}">
                  <a16:creationId xmlns:a16="http://schemas.microsoft.com/office/drawing/2014/main" id="{CBBD642D-6191-4621-A9E8-851C9FD56AB6}"/>
                </a:ext>
              </a:extLst>
            </p:cNvPr>
            <p:cNvCxnSpPr/>
            <p:nvPr/>
          </p:nvCxnSpPr>
          <p:spPr>
            <a:xfrm flipV="1">
              <a:off x="399508" y="4590375"/>
              <a:ext cx="2808000" cy="0"/>
            </a:xfrm>
            <a:prstGeom prst="line">
              <a:avLst/>
            </a:prstGeom>
          </p:spPr>
          <p:style>
            <a:lnRef idx="1">
              <a:schemeClr val="dk1"/>
            </a:lnRef>
            <a:fillRef idx="0">
              <a:schemeClr val="dk1"/>
            </a:fillRef>
            <a:effectRef idx="0">
              <a:schemeClr val="dk1"/>
            </a:effectRef>
            <a:fontRef idx="minor">
              <a:schemeClr val="tx1"/>
            </a:fontRef>
          </p:style>
        </p:cxnSp>
        <p:sp>
          <p:nvSpPr>
            <p:cNvPr id="252" name="正方形/長方形 251">
              <a:extLst>
                <a:ext uri="{FF2B5EF4-FFF2-40B4-BE49-F238E27FC236}">
                  <a16:creationId xmlns:a16="http://schemas.microsoft.com/office/drawing/2014/main" id="{CA53D57C-C57B-42E8-A414-58A8E3E8EBD7}"/>
                </a:ext>
              </a:extLst>
            </p:cNvPr>
            <p:cNvSpPr/>
            <p:nvPr/>
          </p:nvSpPr>
          <p:spPr>
            <a:xfrm>
              <a:off x="141498" y="3870375"/>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pic>
          <p:nvPicPr>
            <p:cNvPr id="253" name="図 252">
              <a:extLst>
                <a:ext uri="{FF2B5EF4-FFF2-40B4-BE49-F238E27FC236}">
                  <a16:creationId xmlns:a16="http://schemas.microsoft.com/office/drawing/2014/main" id="{3ACD1CB6-AE13-4CC3-9677-01E7EBEC679B}"/>
                </a:ext>
              </a:extLst>
            </p:cNvPr>
            <p:cNvPicPr>
              <a:picLocks noChangeAspect="1"/>
            </p:cNvPicPr>
            <p:nvPr/>
          </p:nvPicPr>
          <p:blipFill>
            <a:blip r:embed="rId9"/>
            <a:stretch>
              <a:fillRect/>
            </a:stretch>
          </p:blipFill>
          <p:spPr>
            <a:xfrm>
              <a:off x="2625834" y="4626375"/>
              <a:ext cx="504000" cy="504000"/>
            </a:xfrm>
            <a:prstGeom prst="rect">
              <a:avLst/>
            </a:prstGeom>
          </p:spPr>
        </p:pic>
      </p:grpSp>
      <p:grpSp>
        <p:nvGrpSpPr>
          <p:cNvPr id="254" name="グループ化 253">
            <a:extLst>
              <a:ext uri="{FF2B5EF4-FFF2-40B4-BE49-F238E27FC236}">
                <a16:creationId xmlns:a16="http://schemas.microsoft.com/office/drawing/2014/main" id="{B5A76555-2649-452F-9FBF-B4A281C74EB5}"/>
              </a:ext>
            </a:extLst>
          </p:cNvPr>
          <p:cNvGrpSpPr/>
          <p:nvPr/>
        </p:nvGrpSpPr>
        <p:grpSpPr>
          <a:xfrm>
            <a:off x="3408703" y="7400746"/>
            <a:ext cx="3136486" cy="1220135"/>
            <a:chOff x="3468476" y="3905443"/>
            <a:chExt cx="3136486" cy="1220135"/>
          </a:xfrm>
        </p:grpSpPr>
        <p:sp>
          <p:nvSpPr>
            <p:cNvPr id="255" name="正方形/長方形 254">
              <a:extLst>
                <a:ext uri="{FF2B5EF4-FFF2-40B4-BE49-F238E27FC236}">
                  <a16:creationId xmlns:a16="http://schemas.microsoft.com/office/drawing/2014/main" id="{9BF50473-B4CC-4BF7-915D-B39195A25399}"/>
                </a:ext>
              </a:extLst>
            </p:cNvPr>
            <p:cNvSpPr/>
            <p:nvPr/>
          </p:nvSpPr>
          <p:spPr>
            <a:xfrm>
              <a:off x="3554876" y="3915070"/>
              <a:ext cx="3050086" cy="307777"/>
            </a:xfrm>
            <a:prstGeom prst="rect">
              <a:avLst/>
            </a:prstGeom>
          </p:spPr>
          <p:txBody>
            <a:bodyPr wrap="square">
              <a:spAutoFit/>
            </a:bodyPr>
            <a:lstStyle/>
            <a:p>
              <a:r>
                <a:rPr lang="zh-TW" altLang="en-US" sz="1400" dirty="0">
                  <a:latin typeface="Meiryo UI" panose="020B0604030504040204" pitchFamily="50" charset="-128"/>
                  <a:ea typeface="Meiryo UI" panose="020B0604030504040204" pitchFamily="50" charset="-128"/>
                  <a:cs typeface="Meiryo UI" panose="020B0604030504040204" pitchFamily="50" charset="-128"/>
                </a:rPr>
                <a:t>府内投資促進補助金</a:t>
              </a:r>
            </a:p>
          </p:txBody>
        </p:sp>
        <p:sp>
          <p:nvSpPr>
            <p:cNvPr id="256" name="正方形/長方形 255">
              <a:extLst>
                <a:ext uri="{FF2B5EF4-FFF2-40B4-BE49-F238E27FC236}">
                  <a16:creationId xmlns:a16="http://schemas.microsoft.com/office/drawing/2014/main" id="{647F63B1-0B12-4A3F-9D14-7B0F315941CB}"/>
                </a:ext>
              </a:extLst>
            </p:cNvPr>
            <p:cNvSpPr/>
            <p:nvPr/>
          </p:nvSpPr>
          <p:spPr>
            <a:xfrm>
              <a:off x="3468476" y="3905443"/>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257" name="正方形/長方形 256">
              <a:extLst>
                <a:ext uri="{FF2B5EF4-FFF2-40B4-BE49-F238E27FC236}">
                  <a16:creationId xmlns:a16="http://schemas.microsoft.com/office/drawing/2014/main" id="{74D9A03C-B541-431C-8914-F76B10A88839}"/>
                </a:ext>
              </a:extLst>
            </p:cNvPr>
            <p:cNvSpPr/>
            <p:nvPr/>
          </p:nvSpPr>
          <p:spPr>
            <a:xfrm>
              <a:off x="3597251" y="4182198"/>
              <a:ext cx="2965359"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工場等の新築・増改築を行う中小企業に対して補助金を</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交付します</a:t>
              </a:r>
            </a:p>
          </p:txBody>
        </p:sp>
        <p:cxnSp>
          <p:nvCxnSpPr>
            <p:cNvPr id="258" name="直線コネクタ 257">
              <a:extLst>
                <a:ext uri="{FF2B5EF4-FFF2-40B4-BE49-F238E27FC236}">
                  <a16:creationId xmlns:a16="http://schemas.microsoft.com/office/drawing/2014/main" id="{4999EA49-D223-441F-BE7A-93B54D262CC0}"/>
                </a:ext>
              </a:extLst>
            </p:cNvPr>
            <p:cNvCxnSpPr/>
            <p:nvPr/>
          </p:nvCxnSpPr>
          <p:spPr>
            <a:xfrm>
              <a:off x="3671928" y="4542857"/>
              <a:ext cx="2808000" cy="0"/>
            </a:xfrm>
            <a:prstGeom prst="line">
              <a:avLst/>
            </a:prstGeom>
          </p:spPr>
          <p:style>
            <a:lnRef idx="1">
              <a:schemeClr val="dk1"/>
            </a:lnRef>
            <a:fillRef idx="0">
              <a:schemeClr val="dk1"/>
            </a:fillRef>
            <a:effectRef idx="0">
              <a:schemeClr val="dk1"/>
            </a:effectRef>
            <a:fontRef idx="minor">
              <a:schemeClr val="tx1"/>
            </a:fontRef>
          </p:style>
        </p:cxnSp>
        <p:sp>
          <p:nvSpPr>
            <p:cNvPr id="259" name="正方形/長方形 258">
              <a:extLst>
                <a:ext uri="{FF2B5EF4-FFF2-40B4-BE49-F238E27FC236}">
                  <a16:creationId xmlns:a16="http://schemas.microsoft.com/office/drawing/2014/main" id="{CE034352-FDEC-4E11-A324-BD0B67DD6BFD}"/>
                </a:ext>
              </a:extLst>
            </p:cNvPr>
            <p:cNvSpPr/>
            <p:nvPr/>
          </p:nvSpPr>
          <p:spPr>
            <a:xfrm>
              <a:off x="3641159" y="4629330"/>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ものづくり支援課</a:t>
              </a:r>
            </a:p>
          </p:txBody>
        </p:sp>
        <p:sp>
          <p:nvSpPr>
            <p:cNvPr id="260" name="正方形/長方形 259">
              <a:extLst>
                <a:ext uri="{FF2B5EF4-FFF2-40B4-BE49-F238E27FC236}">
                  <a16:creationId xmlns:a16="http://schemas.microsoft.com/office/drawing/2014/main" id="{F2311418-8E08-42E8-A3D4-5DCE852C2224}"/>
                </a:ext>
              </a:extLst>
            </p:cNvPr>
            <p:cNvSpPr/>
            <p:nvPr/>
          </p:nvSpPr>
          <p:spPr>
            <a:xfrm>
              <a:off x="3646800" y="4835822"/>
              <a:ext cx="2213463"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TEL:06-6210-9472  FAX:06-6210-9505</a:t>
              </a:r>
            </a:p>
          </p:txBody>
        </p:sp>
        <p:pic>
          <p:nvPicPr>
            <p:cNvPr id="261" name="図 260">
              <a:extLst>
                <a:ext uri="{FF2B5EF4-FFF2-40B4-BE49-F238E27FC236}">
                  <a16:creationId xmlns:a16="http://schemas.microsoft.com/office/drawing/2014/main" id="{605FE6AD-9595-47D6-88D6-FEF577017578}"/>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6321" t="8001" r="8000" b="6321"/>
            <a:stretch/>
          </p:blipFill>
          <p:spPr>
            <a:xfrm>
              <a:off x="5869690" y="4585578"/>
              <a:ext cx="540000" cy="540000"/>
            </a:xfrm>
            <a:prstGeom prst="rect">
              <a:avLst/>
            </a:prstGeom>
          </p:spPr>
        </p:pic>
      </p:grpSp>
      <p:grpSp>
        <p:nvGrpSpPr>
          <p:cNvPr id="262" name="グループ化 261">
            <a:extLst>
              <a:ext uri="{FF2B5EF4-FFF2-40B4-BE49-F238E27FC236}">
                <a16:creationId xmlns:a16="http://schemas.microsoft.com/office/drawing/2014/main" id="{60620AC6-DDC6-4347-8E18-C83E455F6F16}"/>
              </a:ext>
            </a:extLst>
          </p:cNvPr>
          <p:cNvGrpSpPr/>
          <p:nvPr/>
        </p:nvGrpSpPr>
        <p:grpSpPr>
          <a:xfrm>
            <a:off x="208485" y="8694911"/>
            <a:ext cx="3106320" cy="1223436"/>
            <a:chOff x="141498" y="3870375"/>
            <a:chExt cx="3106320" cy="1223436"/>
          </a:xfrm>
        </p:grpSpPr>
        <p:sp>
          <p:nvSpPr>
            <p:cNvPr id="263" name="正方形/長方形 262">
              <a:extLst>
                <a:ext uri="{FF2B5EF4-FFF2-40B4-BE49-F238E27FC236}">
                  <a16:creationId xmlns:a16="http://schemas.microsoft.com/office/drawing/2014/main" id="{2B82FF77-6DE9-47D8-A5C3-BFA19966BF0D}"/>
                </a:ext>
              </a:extLst>
            </p:cNvPr>
            <p:cNvSpPr/>
            <p:nvPr/>
          </p:nvSpPr>
          <p:spPr>
            <a:xfrm>
              <a:off x="197732" y="3942375"/>
              <a:ext cx="3050086"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中之島クロス　</a:t>
              </a:r>
              <a:r>
                <a:rPr lang="ja-JP" altLang="en-US" sz="1400" spc="-100" dirty="0">
                  <a:latin typeface="Meiryo UI" panose="020B0604030504040204" pitchFamily="50" charset="-128"/>
                  <a:ea typeface="Meiryo UI" panose="020B0604030504040204" pitchFamily="50" charset="-128"/>
                  <a:cs typeface="Meiryo UI" panose="020B0604030504040204" pitchFamily="50" charset="-128"/>
                </a:rPr>
                <a:t>スタートアップ成長支援事業</a:t>
              </a:r>
            </a:p>
          </p:txBody>
        </p:sp>
        <p:sp>
          <p:nvSpPr>
            <p:cNvPr id="264" name="正方形/長方形 263">
              <a:extLst>
                <a:ext uri="{FF2B5EF4-FFF2-40B4-BE49-F238E27FC236}">
                  <a16:creationId xmlns:a16="http://schemas.microsoft.com/office/drawing/2014/main" id="{71B77401-1C02-4239-8ECC-BF7458F8AA08}"/>
                </a:ext>
              </a:extLst>
            </p:cNvPr>
            <p:cNvSpPr/>
            <p:nvPr/>
          </p:nvSpPr>
          <p:spPr>
            <a:xfrm>
              <a:off x="290084" y="4230375"/>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中之島クロス入居スタートアップの育成・創出機能の</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強化等に向け、補助金交付により課題解決を支援します</a:t>
              </a:r>
            </a:p>
          </p:txBody>
        </p:sp>
        <p:sp>
          <p:nvSpPr>
            <p:cNvPr id="265" name="正方形/長方形 264">
              <a:extLst>
                <a:ext uri="{FF2B5EF4-FFF2-40B4-BE49-F238E27FC236}">
                  <a16:creationId xmlns:a16="http://schemas.microsoft.com/office/drawing/2014/main" id="{588C426C-332E-44EC-AB72-FA12798D3D95}"/>
                </a:ext>
              </a:extLst>
            </p:cNvPr>
            <p:cNvSpPr/>
            <p:nvPr/>
          </p:nvSpPr>
          <p:spPr>
            <a:xfrm>
              <a:off x="325119" y="4842375"/>
              <a:ext cx="2250022" cy="251436"/>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TEL:06-6944-9144  FAX:06-6944-9098</a:t>
              </a:r>
            </a:p>
          </p:txBody>
        </p:sp>
        <p:sp>
          <p:nvSpPr>
            <p:cNvPr id="266" name="正方形/長方形 265">
              <a:extLst>
                <a:ext uri="{FF2B5EF4-FFF2-40B4-BE49-F238E27FC236}">
                  <a16:creationId xmlns:a16="http://schemas.microsoft.com/office/drawing/2014/main" id="{02236C53-D71F-40C0-8CCF-9179D1CF0452}"/>
                </a:ext>
              </a:extLst>
            </p:cNvPr>
            <p:cNvSpPr/>
            <p:nvPr/>
          </p:nvSpPr>
          <p:spPr>
            <a:xfrm>
              <a:off x="414162" y="4662375"/>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ライフサイエンス産業課</a:t>
              </a:r>
            </a:p>
          </p:txBody>
        </p:sp>
        <p:cxnSp>
          <p:nvCxnSpPr>
            <p:cNvPr id="267" name="直線コネクタ 266">
              <a:extLst>
                <a:ext uri="{FF2B5EF4-FFF2-40B4-BE49-F238E27FC236}">
                  <a16:creationId xmlns:a16="http://schemas.microsoft.com/office/drawing/2014/main" id="{D970D481-DD79-4907-B376-492987ACA52D}"/>
                </a:ext>
              </a:extLst>
            </p:cNvPr>
            <p:cNvCxnSpPr/>
            <p:nvPr/>
          </p:nvCxnSpPr>
          <p:spPr>
            <a:xfrm flipV="1">
              <a:off x="399508" y="4590375"/>
              <a:ext cx="2808000" cy="0"/>
            </a:xfrm>
            <a:prstGeom prst="line">
              <a:avLst/>
            </a:prstGeom>
          </p:spPr>
          <p:style>
            <a:lnRef idx="1">
              <a:schemeClr val="dk1"/>
            </a:lnRef>
            <a:fillRef idx="0">
              <a:schemeClr val="dk1"/>
            </a:fillRef>
            <a:effectRef idx="0">
              <a:schemeClr val="dk1"/>
            </a:effectRef>
            <a:fontRef idx="minor">
              <a:schemeClr val="tx1"/>
            </a:fontRef>
          </p:style>
        </p:cxnSp>
        <p:sp>
          <p:nvSpPr>
            <p:cNvPr id="268" name="正方形/長方形 267">
              <a:extLst>
                <a:ext uri="{FF2B5EF4-FFF2-40B4-BE49-F238E27FC236}">
                  <a16:creationId xmlns:a16="http://schemas.microsoft.com/office/drawing/2014/main" id="{8B1AEE04-208E-4755-9785-C7816A819190}"/>
                </a:ext>
              </a:extLst>
            </p:cNvPr>
            <p:cNvSpPr/>
            <p:nvPr/>
          </p:nvSpPr>
          <p:spPr>
            <a:xfrm>
              <a:off x="141498" y="3870375"/>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grpSp>
        <p:nvGrpSpPr>
          <p:cNvPr id="98" name="グループ化 97">
            <a:extLst>
              <a:ext uri="{FF2B5EF4-FFF2-40B4-BE49-F238E27FC236}">
                <a16:creationId xmlns:a16="http://schemas.microsoft.com/office/drawing/2014/main" id="{45433DEB-76BC-4CCC-8415-2074162EE7E8}"/>
              </a:ext>
            </a:extLst>
          </p:cNvPr>
          <p:cNvGrpSpPr/>
          <p:nvPr/>
        </p:nvGrpSpPr>
        <p:grpSpPr>
          <a:xfrm>
            <a:off x="144066" y="2142183"/>
            <a:ext cx="3425299" cy="1214443"/>
            <a:chOff x="144066" y="918047"/>
            <a:chExt cx="3425299" cy="1214443"/>
          </a:xfrm>
        </p:grpSpPr>
        <p:sp>
          <p:nvSpPr>
            <p:cNvPr id="99" name="正方形/長方形 98">
              <a:extLst>
                <a:ext uri="{FF2B5EF4-FFF2-40B4-BE49-F238E27FC236}">
                  <a16:creationId xmlns:a16="http://schemas.microsoft.com/office/drawing/2014/main" id="{16DFA16E-09DD-4033-9E11-13DD8EE2E1F2}"/>
                </a:ext>
              </a:extLst>
            </p:cNvPr>
            <p:cNvSpPr/>
            <p:nvPr/>
          </p:nvSpPr>
          <p:spPr>
            <a:xfrm>
              <a:off x="208484" y="979422"/>
              <a:ext cx="3360881" cy="292388"/>
            </a:xfrm>
            <a:prstGeom prst="rect">
              <a:avLst/>
            </a:prstGeom>
          </p:spPr>
          <p:txBody>
            <a:bodyPr wrap="square">
              <a:spAutoFit/>
            </a:bodyPr>
            <a:lstStyle/>
            <a:p>
              <a:r>
                <a:rPr lang="ja-JP" altLang="en-US" sz="1300" dirty="0">
                  <a:latin typeface="Meiryo UI" panose="020B0604030504040204" pitchFamily="50" charset="-128"/>
                  <a:ea typeface="Meiryo UI" panose="020B0604030504040204" pitchFamily="50" charset="-128"/>
                  <a:cs typeface="Meiryo UI" panose="020B0604030504040204" pitchFamily="50" charset="-128"/>
                </a:rPr>
                <a:t> カーボンニュートラル技術ビジネス化推進事業</a:t>
              </a:r>
            </a:p>
          </p:txBody>
        </p:sp>
        <p:sp>
          <p:nvSpPr>
            <p:cNvPr id="100" name="正方形/長方形 99">
              <a:extLst>
                <a:ext uri="{FF2B5EF4-FFF2-40B4-BE49-F238E27FC236}">
                  <a16:creationId xmlns:a16="http://schemas.microsoft.com/office/drawing/2014/main" id="{60DADDB4-FB93-44C6-A9CF-9916B730B9F8}"/>
                </a:ext>
              </a:extLst>
            </p:cNvPr>
            <p:cNvSpPr/>
            <p:nvPr/>
          </p:nvSpPr>
          <p:spPr>
            <a:xfrm>
              <a:off x="315785" y="1301634"/>
              <a:ext cx="2881035" cy="2308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カーボンニュートラルに資する技術のビジネス化を支援します</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1" name="正方形/長方形 100">
              <a:extLst>
                <a:ext uri="{FF2B5EF4-FFF2-40B4-BE49-F238E27FC236}">
                  <a16:creationId xmlns:a16="http://schemas.microsoft.com/office/drawing/2014/main" id="{80E82BFB-24C0-45B6-87BE-633464DD6E9E}"/>
                </a:ext>
              </a:extLst>
            </p:cNvPr>
            <p:cNvSpPr/>
            <p:nvPr/>
          </p:nvSpPr>
          <p:spPr>
            <a:xfrm>
              <a:off x="304019" y="1916428"/>
              <a:ext cx="2230299" cy="216062"/>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TEL:06-6210-9484   FAX:06-6210-9296</a:t>
              </a:r>
            </a:p>
          </p:txBody>
        </p:sp>
        <p:sp>
          <p:nvSpPr>
            <p:cNvPr id="102" name="正方形/長方形 101">
              <a:extLst>
                <a:ext uri="{FF2B5EF4-FFF2-40B4-BE49-F238E27FC236}">
                  <a16:creationId xmlns:a16="http://schemas.microsoft.com/office/drawing/2014/main" id="{786C166D-19A6-44AE-9B2A-7E398A8B56C8}"/>
                </a:ext>
              </a:extLst>
            </p:cNvPr>
            <p:cNvSpPr/>
            <p:nvPr/>
          </p:nvSpPr>
          <p:spPr>
            <a:xfrm>
              <a:off x="409100" y="1719252"/>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産業創造課</a:t>
              </a:r>
            </a:p>
          </p:txBody>
        </p:sp>
        <p:cxnSp>
          <p:nvCxnSpPr>
            <p:cNvPr id="103" name="直線コネクタ 102">
              <a:extLst>
                <a:ext uri="{FF2B5EF4-FFF2-40B4-BE49-F238E27FC236}">
                  <a16:creationId xmlns:a16="http://schemas.microsoft.com/office/drawing/2014/main" id="{0B3E5C61-7A0F-4B3D-9F02-295B1B659B4D}"/>
                </a:ext>
              </a:extLst>
            </p:cNvPr>
            <p:cNvCxnSpPr/>
            <p:nvPr/>
          </p:nvCxnSpPr>
          <p:spPr>
            <a:xfrm>
              <a:off x="398868" y="1650306"/>
              <a:ext cx="2700000" cy="0"/>
            </a:xfrm>
            <a:prstGeom prst="line">
              <a:avLst/>
            </a:prstGeom>
          </p:spPr>
          <p:style>
            <a:lnRef idx="1">
              <a:schemeClr val="dk1"/>
            </a:lnRef>
            <a:fillRef idx="0">
              <a:schemeClr val="dk1"/>
            </a:fillRef>
            <a:effectRef idx="0">
              <a:schemeClr val="dk1"/>
            </a:effectRef>
            <a:fontRef idx="minor">
              <a:schemeClr val="tx1"/>
            </a:fontRef>
          </p:style>
        </p:cxnSp>
        <p:sp>
          <p:nvSpPr>
            <p:cNvPr id="104" name="正方形/長方形 103">
              <a:extLst>
                <a:ext uri="{FF2B5EF4-FFF2-40B4-BE49-F238E27FC236}">
                  <a16:creationId xmlns:a16="http://schemas.microsoft.com/office/drawing/2014/main" id="{F73CD682-D086-4BEE-B58A-49D0FDD51BE5}"/>
                </a:ext>
              </a:extLst>
            </p:cNvPr>
            <p:cNvSpPr/>
            <p:nvPr/>
          </p:nvSpPr>
          <p:spPr>
            <a:xfrm>
              <a:off x="144066" y="918047"/>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sp>
        <p:nvSpPr>
          <p:cNvPr id="105" name="テキスト ボックス 104">
            <a:extLst>
              <a:ext uri="{FF2B5EF4-FFF2-40B4-BE49-F238E27FC236}">
                <a16:creationId xmlns:a16="http://schemas.microsoft.com/office/drawing/2014/main" id="{CF8A1DF1-F1FB-4638-AFDD-5F265C2F4BDD}"/>
              </a:ext>
            </a:extLst>
          </p:cNvPr>
          <p:cNvSpPr txBox="1"/>
          <p:nvPr/>
        </p:nvSpPr>
        <p:spPr>
          <a:xfrm>
            <a:off x="274823" y="1979125"/>
            <a:ext cx="736099" cy="338554"/>
          </a:xfrm>
          <a:prstGeom prst="rect">
            <a:avLst/>
          </a:prstGeom>
          <a:noFill/>
        </p:spPr>
        <p:txBody>
          <a:bodyPr wrap="none" rtlCol="0">
            <a:spAutoFit/>
          </a:bodyPr>
          <a:lstStyle/>
          <a:p>
            <a:r>
              <a:rPr kumimoji="1" lang="en-US" altLang="ja-JP" sz="1600" dirty="0">
                <a:solidFill>
                  <a:srgbClr val="FF0000"/>
                </a:solidFill>
              </a:rPr>
              <a:t>NEW!!</a:t>
            </a:r>
            <a:endParaRPr kumimoji="1" lang="ja-JP" altLang="en-US" sz="1600" dirty="0">
              <a:solidFill>
                <a:srgbClr val="FF0000"/>
              </a:solidFill>
            </a:endParaRPr>
          </a:p>
        </p:txBody>
      </p:sp>
      <p:sp>
        <p:nvSpPr>
          <p:cNvPr id="106" name="正方形/長方形 105">
            <a:extLst>
              <a:ext uri="{FF2B5EF4-FFF2-40B4-BE49-F238E27FC236}">
                <a16:creationId xmlns:a16="http://schemas.microsoft.com/office/drawing/2014/main" id="{00A41EA3-8A45-4849-9444-0ECEC695629A}"/>
              </a:ext>
            </a:extLst>
          </p:cNvPr>
          <p:cNvSpPr/>
          <p:nvPr/>
        </p:nvSpPr>
        <p:spPr>
          <a:xfrm>
            <a:off x="326270" y="3344865"/>
            <a:ext cx="2398961" cy="230832"/>
          </a:xfrm>
          <a:prstGeom prst="rect">
            <a:avLst/>
          </a:prstGeom>
        </p:spPr>
        <p:txBody>
          <a:bodyPr wrap="square">
            <a:spAutoFit/>
          </a:bodyPr>
          <a:lstStyle/>
          <a:p>
            <a:r>
              <a:rPr lang="en-US" altLang="ja-JP" sz="9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サイトの公開時期は未定です</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108" name="図 107">
            <a:extLst>
              <a:ext uri="{FF2B5EF4-FFF2-40B4-BE49-F238E27FC236}">
                <a16:creationId xmlns:a16="http://schemas.microsoft.com/office/drawing/2014/main" id="{16C0999C-67D7-402E-82D6-FB081E3FA039}"/>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8000" t="8000" r="8000" b="8000"/>
          <a:stretch/>
        </p:blipFill>
        <p:spPr>
          <a:xfrm>
            <a:off x="2659785" y="1530175"/>
            <a:ext cx="540000" cy="540000"/>
          </a:xfrm>
          <a:prstGeom prst="rect">
            <a:avLst/>
          </a:prstGeom>
        </p:spPr>
      </p:pic>
      <p:sp>
        <p:nvSpPr>
          <p:cNvPr id="109" name="テキスト ボックス 108">
            <a:extLst>
              <a:ext uri="{FF2B5EF4-FFF2-40B4-BE49-F238E27FC236}">
                <a16:creationId xmlns:a16="http://schemas.microsoft.com/office/drawing/2014/main" id="{D573F612-17E5-462A-AD8F-B7424B9A9D99}"/>
              </a:ext>
            </a:extLst>
          </p:cNvPr>
          <p:cNvSpPr txBox="1"/>
          <p:nvPr/>
        </p:nvSpPr>
        <p:spPr>
          <a:xfrm>
            <a:off x="274823" y="8550895"/>
            <a:ext cx="736099" cy="338554"/>
          </a:xfrm>
          <a:prstGeom prst="rect">
            <a:avLst/>
          </a:prstGeom>
          <a:noFill/>
        </p:spPr>
        <p:txBody>
          <a:bodyPr wrap="none" rtlCol="0">
            <a:spAutoFit/>
          </a:bodyPr>
          <a:lstStyle/>
          <a:p>
            <a:r>
              <a:rPr kumimoji="1" lang="en-US" altLang="ja-JP" sz="1600" dirty="0">
                <a:solidFill>
                  <a:srgbClr val="FF0000"/>
                </a:solidFill>
              </a:rPr>
              <a:t>NEW!!</a:t>
            </a:r>
            <a:endParaRPr kumimoji="1" lang="ja-JP" altLang="en-US" sz="1600" dirty="0">
              <a:solidFill>
                <a:srgbClr val="FF0000"/>
              </a:solidFill>
            </a:endParaRPr>
          </a:p>
        </p:txBody>
      </p:sp>
      <p:pic>
        <p:nvPicPr>
          <p:cNvPr id="3" name="図 2">
            <a:extLst>
              <a:ext uri="{FF2B5EF4-FFF2-40B4-BE49-F238E27FC236}">
                <a16:creationId xmlns:a16="http://schemas.microsoft.com/office/drawing/2014/main" id="{73898F5D-A281-4474-806D-E2AC5370782C}"/>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642196" y="9436016"/>
            <a:ext cx="612000" cy="612000"/>
          </a:xfrm>
          <a:prstGeom prst="rect">
            <a:avLst/>
          </a:prstGeom>
        </p:spPr>
      </p:pic>
    </p:spTree>
    <p:extLst>
      <p:ext uri="{BB962C8B-B14F-4D97-AF65-F5344CB8AC3E}">
        <p14:creationId xmlns:p14="http://schemas.microsoft.com/office/powerpoint/2010/main" val="1023429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テキスト ボックス 95"/>
          <p:cNvSpPr txBox="1"/>
          <p:nvPr/>
        </p:nvSpPr>
        <p:spPr>
          <a:xfrm>
            <a:off x="72058" y="10060304"/>
            <a:ext cx="296404" cy="276999"/>
          </a:xfrm>
          <a:prstGeom prst="rect">
            <a:avLst/>
          </a:prstGeom>
          <a:noFill/>
        </p:spPr>
        <p:txBody>
          <a:bodyPr wrap="square" rtlCol="0">
            <a:spAutoFit/>
          </a:bodyPr>
          <a:lstStyle/>
          <a:p>
            <a:r>
              <a:rPr lang="en-US" altLang="ja-JP" sz="1200" dirty="0">
                <a:latin typeface="Meiryo UI" panose="020B0604030504040204" pitchFamily="50" charset="-128"/>
                <a:ea typeface="Meiryo UI" panose="020B0604030504040204" pitchFamily="50" charset="-128"/>
                <a:cs typeface="Meiryo UI" panose="020B0604030504040204" pitchFamily="50" charset="-128"/>
              </a:rPr>
              <a:t>5</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07" name="直線コネクタ 106">
            <a:extLst>
              <a:ext uri="{FF2B5EF4-FFF2-40B4-BE49-F238E27FC236}">
                <a16:creationId xmlns:a16="http://schemas.microsoft.com/office/drawing/2014/main" id="{42899F83-D7E3-4FC4-89F3-0D3A1D49DE7C}"/>
              </a:ext>
            </a:extLst>
          </p:cNvPr>
          <p:cNvCxnSpPr/>
          <p:nvPr/>
        </p:nvCxnSpPr>
        <p:spPr>
          <a:xfrm>
            <a:off x="148949" y="10063063"/>
            <a:ext cx="6851314" cy="0"/>
          </a:xfrm>
          <a:prstGeom prst="line">
            <a:avLst/>
          </a:prstGeom>
        </p:spPr>
        <p:style>
          <a:lnRef idx="1">
            <a:schemeClr val="dk1"/>
          </a:lnRef>
          <a:fillRef idx="0">
            <a:schemeClr val="dk1"/>
          </a:fillRef>
          <a:effectRef idx="0">
            <a:schemeClr val="dk1"/>
          </a:effectRef>
          <a:fontRef idx="minor">
            <a:schemeClr val="tx1"/>
          </a:fontRef>
        </p:style>
      </p:cxnSp>
      <p:sp>
        <p:nvSpPr>
          <p:cNvPr id="108" name="ホームベース 139">
            <a:extLst>
              <a:ext uri="{FF2B5EF4-FFF2-40B4-BE49-F238E27FC236}">
                <a16:creationId xmlns:a16="http://schemas.microsoft.com/office/drawing/2014/main" id="{1F955EFB-50B1-414D-A8B6-4EA55A9BE1E8}"/>
              </a:ext>
            </a:extLst>
          </p:cNvPr>
          <p:cNvSpPr/>
          <p:nvPr/>
        </p:nvSpPr>
        <p:spPr>
          <a:xfrm>
            <a:off x="0" y="53951"/>
            <a:ext cx="7200900" cy="433394"/>
          </a:xfrm>
          <a:prstGeom prst="homePlat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latin typeface="Meiryo UI" panose="020B0604030504040204" pitchFamily="50" charset="-128"/>
                <a:ea typeface="Meiryo UI" panose="020B0604030504040204" pitchFamily="50" charset="-128"/>
                <a:cs typeface="Meiryo UI" panose="020B0604030504040204" pitchFamily="50" charset="-128"/>
              </a:rPr>
              <a:t>中小企業に対する資金供給の円滑化</a:t>
            </a:r>
          </a:p>
        </p:txBody>
      </p:sp>
      <p:grpSp>
        <p:nvGrpSpPr>
          <p:cNvPr id="69" name="グループ化 68">
            <a:extLst>
              <a:ext uri="{FF2B5EF4-FFF2-40B4-BE49-F238E27FC236}">
                <a16:creationId xmlns:a16="http://schemas.microsoft.com/office/drawing/2014/main" id="{BA09322A-3FFB-4EE3-B29E-A230DD7A4257}"/>
              </a:ext>
            </a:extLst>
          </p:cNvPr>
          <p:cNvGrpSpPr/>
          <p:nvPr/>
        </p:nvGrpSpPr>
        <p:grpSpPr>
          <a:xfrm>
            <a:off x="792138" y="630015"/>
            <a:ext cx="3124934" cy="1221964"/>
            <a:chOff x="130995" y="5525840"/>
            <a:chExt cx="3124934" cy="1221964"/>
          </a:xfrm>
        </p:grpSpPr>
        <p:pic>
          <p:nvPicPr>
            <p:cNvPr id="70" name="Picture 10" descr="D:\komakim\Desktop\QRコード\3-7 産業集積促進税制.png">
              <a:extLst>
                <a:ext uri="{FF2B5EF4-FFF2-40B4-BE49-F238E27FC236}">
                  <a16:creationId xmlns:a16="http://schemas.microsoft.com/office/drawing/2014/main" id="{45DA23CF-8D3B-49A8-B418-8C3E427BB8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34231" y="6126106"/>
              <a:ext cx="621698" cy="621698"/>
            </a:xfrm>
            <a:prstGeom prst="rect">
              <a:avLst/>
            </a:prstGeom>
            <a:noFill/>
            <a:extLst>
              <a:ext uri="{909E8E84-426E-40DD-AFC4-6F175D3DCCD1}">
                <a14:hiddenFill xmlns:a14="http://schemas.microsoft.com/office/drawing/2010/main">
                  <a:solidFill>
                    <a:srgbClr val="FFFFFF"/>
                  </a:solidFill>
                </a14:hiddenFill>
              </a:ext>
            </a:extLst>
          </p:spPr>
        </p:pic>
        <p:sp>
          <p:nvSpPr>
            <p:cNvPr id="71" name="正方形/長方形 70">
              <a:extLst>
                <a:ext uri="{FF2B5EF4-FFF2-40B4-BE49-F238E27FC236}">
                  <a16:creationId xmlns:a16="http://schemas.microsoft.com/office/drawing/2014/main" id="{8710DC6C-8327-4988-85F6-E4EDD0B9A001}"/>
                </a:ext>
              </a:extLst>
            </p:cNvPr>
            <p:cNvSpPr/>
            <p:nvPr/>
          </p:nvSpPr>
          <p:spPr>
            <a:xfrm>
              <a:off x="198000" y="5543840"/>
              <a:ext cx="2939892" cy="307777"/>
            </a:xfrm>
            <a:prstGeom prst="rect">
              <a:avLst/>
            </a:prstGeom>
            <a:noFill/>
          </p:spPr>
          <p:txBody>
            <a:bodyPr wrap="square">
              <a:spAutoFit/>
            </a:bodyPr>
            <a:lstStyle/>
            <a:p>
              <a:r>
                <a:rPr lang="zh-TW" altLang="en-US" sz="1400" dirty="0">
                  <a:latin typeface="Meiryo UI" panose="020B0604030504040204" pitchFamily="50" charset="-128"/>
                  <a:ea typeface="Meiryo UI" panose="020B0604030504040204" pitchFamily="50" charset="-128"/>
                  <a:cs typeface="Meiryo UI" panose="020B0604030504040204" pitchFamily="50" charset="-128"/>
                </a:rPr>
                <a:t>産業集積促進税制</a:t>
              </a:r>
            </a:p>
          </p:txBody>
        </p:sp>
        <p:sp>
          <p:nvSpPr>
            <p:cNvPr id="72" name="正方形/長方形 71">
              <a:extLst>
                <a:ext uri="{FF2B5EF4-FFF2-40B4-BE49-F238E27FC236}">
                  <a16:creationId xmlns:a16="http://schemas.microsoft.com/office/drawing/2014/main" id="{47FBD2CD-7468-4AD2-B389-EE8B84D0CE73}"/>
                </a:ext>
              </a:extLst>
            </p:cNvPr>
            <p:cNvSpPr/>
            <p:nvPr/>
          </p:nvSpPr>
          <p:spPr>
            <a:xfrm>
              <a:off x="302400" y="5795840"/>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工場等を新築・増改築し、又はその敷地である</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土地を取得する中小企業の不動産取得税を軽減します</a:t>
              </a:r>
            </a:p>
          </p:txBody>
        </p:sp>
        <p:sp>
          <p:nvSpPr>
            <p:cNvPr id="73" name="正方形/長方形 72">
              <a:extLst>
                <a:ext uri="{FF2B5EF4-FFF2-40B4-BE49-F238E27FC236}">
                  <a16:creationId xmlns:a16="http://schemas.microsoft.com/office/drawing/2014/main" id="{83AE3E4D-0B35-4B9A-BDA8-D13073FB367A}"/>
                </a:ext>
              </a:extLst>
            </p:cNvPr>
            <p:cNvSpPr/>
            <p:nvPr/>
          </p:nvSpPr>
          <p:spPr>
            <a:xfrm>
              <a:off x="333462" y="6413645"/>
              <a:ext cx="2225798"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TEL:06-6210-9471  FAX:06-6210-9505</a:t>
              </a:r>
            </a:p>
          </p:txBody>
        </p:sp>
        <p:sp>
          <p:nvSpPr>
            <p:cNvPr id="74" name="正方形/長方形 73">
              <a:extLst>
                <a:ext uri="{FF2B5EF4-FFF2-40B4-BE49-F238E27FC236}">
                  <a16:creationId xmlns:a16="http://schemas.microsoft.com/office/drawing/2014/main" id="{00DBC1EE-E7CE-4E49-9429-2848F6971AA3}"/>
                </a:ext>
              </a:extLst>
            </p:cNvPr>
            <p:cNvSpPr/>
            <p:nvPr/>
          </p:nvSpPr>
          <p:spPr>
            <a:xfrm>
              <a:off x="357910" y="6233645"/>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ものづくり支援課</a:t>
              </a:r>
            </a:p>
          </p:txBody>
        </p:sp>
        <p:cxnSp>
          <p:nvCxnSpPr>
            <p:cNvPr id="75" name="直線コネクタ 74">
              <a:extLst>
                <a:ext uri="{FF2B5EF4-FFF2-40B4-BE49-F238E27FC236}">
                  <a16:creationId xmlns:a16="http://schemas.microsoft.com/office/drawing/2014/main" id="{EFAC5148-E0C0-42D2-A025-D64EDF375768}"/>
                </a:ext>
              </a:extLst>
            </p:cNvPr>
            <p:cNvCxnSpPr/>
            <p:nvPr/>
          </p:nvCxnSpPr>
          <p:spPr>
            <a:xfrm>
              <a:off x="319516" y="6161645"/>
              <a:ext cx="2808000" cy="0"/>
            </a:xfrm>
            <a:prstGeom prst="line">
              <a:avLst/>
            </a:prstGeom>
          </p:spPr>
          <p:style>
            <a:lnRef idx="1">
              <a:schemeClr val="dk1"/>
            </a:lnRef>
            <a:fillRef idx="0">
              <a:schemeClr val="dk1"/>
            </a:fillRef>
            <a:effectRef idx="0">
              <a:schemeClr val="dk1"/>
            </a:effectRef>
            <a:fontRef idx="minor">
              <a:schemeClr val="tx1"/>
            </a:fontRef>
          </p:style>
        </p:cxnSp>
        <p:sp>
          <p:nvSpPr>
            <p:cNvPr id="76" name="正方形/長方形 75">
              <a:extLst>
                <a:ext uri="{FF2B5EF4-FFF2-40B4-BE49-F238E27FC236}">
                  <a16:creationId xmlns:a16="http://schemas.microsoft.com/office/drawing/2014/main" id="{82CB1F00-7120-4225-A535-43BD74F22C0C}"/>
                </a:ext>
              </a:extLst>
            </p:cNvPr>
            <p:cNvSpPr/>
            <p:nvPr/>
          </p:nvSpPr>
          <p:spPr>
            <a:xfrm>
              <a:off x="130995" y="5525840"/>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grpSp>
        <p:nvGrpSpPr>
          <p:cNvPr id="2" name="グループ化 1">
            <a:extLst>
              <a:ext uri="{FF2B5EF4-FFF2-40B4-BE49-F238E27FC236}">
                <a16:creationId xmlns:a16="http://schemas.microsoft.com/office/drawing/2014/main" id="{F02FBA4C-0636-4B2E-9BAE-C6FC0F77F834}"/>
              </a:ext>
            </a:extLst>
          </p:cNvPr>
          <p:cNvGrpSpPr/>
          <p:nvPr/>
        </p:nvGrpSpPr>
        <p:grpSpPr>
          <a:xfrm>
            <a:off x="72058" y="558007"/>
            <a:ext cx="7128792" cy="1421824"/>
            <a:chOff x="72058" y="6614277"/>
            <a:chExt cx="7128792" cy="1421824"/>
          </a:xfrm>
        </p:grpSpPr>
        <p:sp>
          <p:nvSpPr>
            <p:cNvPr id="77" name="正方形/長方形 76">
              <a:extLst>
                <a:ext uri="{FF2B5EF4-FFF2-40B4-BE49-F238E27FC236}">
                  <a16:creationId xmlns:a16="http://schemas.microsoft.com/office/drawing/2014/main" id="{F72A42CD-DC7C-49D7-B00C-0AAF120A8CB3}"/>
                </a:ext>
              </a:extLst>
            </p:cNvPr>
            <p:cNvSpPr/>
            <p:nvPr/>
          </p:nvSpPr>
          <p:spPr>
            <a:xfrm>
              <a:off x="72058" y="6883912"/>
              <a:ext cx="620917" cy="1152189"/>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税制</a:t>
              </a:r>
              <a:endPar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78" name="直線コネクタ 77">
              <a:extLst>
                <a:ext uri="{FF2B5EF4-FFF2-40B4-BE49-F238E27FC236}">
                  <a16:creationId xmlns:a16="http://schemas.microsoft.com/office/drawing/2014/main" id="{E3623243-6342-4F68-8F13-B7A579426122}"/>
                </a:ext>
              </a:extLst>
            </p:cNvPr>
            <p:cNvCxnSpPr/>
            <p:nvPr/>
          </p:nvCxnSpPr>
          <p:spPr>
            <a:xfrm>
              <a:off x="368742" y="6627613"/>
              <a:ext cx="6832108"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9" name="直線コネクタ 78">
              <a:extLst>
                <a:ext uri="{FF2B5EF4-FFF2-40B4-BE49-F238E27FC236}">
                  <a16:creationId xmlns:a16="http://schemas.microsoft.com/office/drawing/2014/main" id="{907E8423-E8B5-4124-9DED-1175AB434A30}"/>
                </a:ext>
              </a:extLst>
            </p:cNvPr>
            <p:cNvCxnSpPr/>
            <p:nvPr/>
          </p:nvCxnSpPr>
          <p:spPr>
            <a:xfrm flipV="1">
              <a:off x="364204" y="6614277"/>
              <a:ext cx="0" cy="253718"/>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grpSp>
      <p:grpSp>
        <p:nvGrpSpPr>
          <p:cNvPr id="81" name="グループ化 80">
            <a:extLst>
              <a:ext uri="{FF2B5EF4-FFF2-40B4-BE49-F238E27FC236}">
                <a16:creationId xmlns:a16="http://schemas.microsoft.com/office/drawing/2014/main" id="{50E22B81-3A9A-42A3-9D2A-C2CD735EDF81}"/>
              </a:ext>
            </a:extLst>
          </p:cNvPr>
          <p:cNvGrpSpPr/>
          <p:nvPr/>
        </p:nvGrpSpPr>
        <p:grpSpPr>
          <a:xfrm>
            <a:off x="4045251" y="3272652"/>
            <a:ext cx="3188340" cy="1317803"/>
            <a:chOff x="3474109" y="8433616"/>
            <a:chExt cx="3188340" cy="1317803"/>
          </a:xfrm>
        </p:grpSpPr>
        <p:pic>
          <p:nvPicPr>
            <p:cNvPr id="82" name="図 81">
              <a:extLst>
                <a:ext uri="{FF2B5EF4-FFF2-40B4-BE49-F238E27FC236}">
                  <a16:creationId xmlns:a16="http://schemas.microsoft.com/office/drawing/2014/main" id="{E6F28715-59B0-44DF-8F30-C9FD6692EAF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48209" y="9211419"/>
              <a:ext cx="540000" cy="540000"/>
            </a:xfrm>
            <a:prstGeom prst="rect">
              <a:avLst/>
            </a:prstGeom>
          </p:spPr>
        </p:pic>
        <p:sp>
          <p:nvSpPr>
            <p:cNvPr id="83" name="正方形/長方形 82">
              <a:extLst>
                <a:ext uri="{FF2B5EF4-FFF2-40B4-BE49-F238E27FC236}">
                  <a16:creationId xmlns:a16="http://schemas.microsoft.com/office/drawing/2014/main" id="{B2A25B73-0E02-4A82-9E87-5EAD1B477B70}"/>
                </a:ext>
              </a:extLst>
            </p:cNvPr>
            <p:cNvSpPr/>
            <p:nvPr/>
          </p:nvSpPr>
          <p:spPr>
            <a:xfrm>
              <a:off x="3543236" y="8433616"/>
              <a:ext cx="3050086" cy="523220"/>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地方活力向上地域等特定業務施設</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整備事業（地方拠点強化税制）</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4" name="正方形/長方形 83">
              <a:extLst>
                <a:ext uri="{FF2B5EF4-FFF2-40B4-BE49-F238E27FC236}">
                  <a16:creationId xmlns:a16="http://schemas.microsoft.com/office/drawing/2014/main" id="{9EECD968-DCB4-4DE7-A315-2A82C94D9E9D}"/>
                </a:ext>
              </a:extLst>
            </p:cNvPr>
            <p:cNvSpPr/>
            <p:nvPr/>
          </p:nvSpPr>
          <p:spPr>
            <a:xfrm>
              <a:off x="3711065" y="8883616"/>
              <a:ext cx="2951384"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本社機能を移転・拡充する企業の地方活力向上につながる整備計画を認定します</a:t>
              </a:r>
            </a:p>
          </p:txBody>
        </p:sp>
        <p:sp>
          <p:nvSpPr>
            <p:cNvPr id="85" name="正方形/長方形 84">
              <a:extLst>
                <a:ext uri="{FF2B5EF4-FFF2-40B4-BE49-F238E27FC236}">
                  <a16:creationId xmlns:a16="http://schemas.microsoft.com/office/drawing/2014/main" id="{92594DBF-F1A3-4A36-8769-131A7CC3FC66}"/>
                </a:ext>
              </a:extLst>
            </p:cNvPr>
            <p:cNvSpPr/>
            <p:nvPr/>
          </p:nvSpPr>
          <p:spPr>
            <a:xfrm>
              <a:off x="3733200" y="9481216"/>
              <a:ext cx="2213463"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TEL:06-6210-9482  FAX:06-6210-9296</a:t>
              </a:r>
            </a:p>
          </p:txBody>
        </p:sp>
        <p:sp>
          <p:nvSpPr>
            <p:cNvPr id="86" name="正方形/長方形 85">
              <a:extLst>
                <a:ext uri="{FF2B5EF4-FFF2-40B4-BE49-F238E27FC236}">
                  <a16:creationId xmlns:a16="http://schemas.microsoft.com/office/drawing/2014/main" id="{7DB6A807-90BA-4D5B-8EC9-2CBE4D452F98}"/>
                </a:ext>
              </a:extLst>
            </p:cNvPr>
            <p:cNvSpPr/>
            <p:nvPr/>
          </p:nvSpPr>
          <p:spPr>
            <a:xfrm>
              <a:off x="3612841" y="9280729"/>
              <a:ext cx="2412730" cy="193181"/>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国際ビジネス・スタートアップ支援課</a:t>
              </a:r>
            </a:p>
          </p:txBody>
        </p:sp>
        <p:sp>
          <p:nvSpPr>
            <p:cNvPr id="87" name="正方形/長方形 86">
              <a:extLst>
                <a:ext uri="{FF2B5EF4-FFF2-40B4-BE49-F238E27FC236}">
                  <a16:creationId xmlns:a16="http://schemas.microsoft.com/office/drawing/2014/main" id="{45BAD521-BB89-4969-82AD-8D1B6F55FC31}"/>
                </a:ext>
              </a:extLst>
            </p:cNvPr>
            <p:cNvSpPr/>
            <p:nvPr/>
          </p:nvSpPr>
          <p:spPr>
            <a:xfrm>
              <a:off x="3474109" y="8469616"/>
              <a:ext cx="85942"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88" name="直線コネクタ 87">
              <a:extLst>
                <a:ext uri="{FF2B5EF4-FFF2-40B4-BE49-F238E27FC236}">
                  <a16:creationId xmlns:a16="http://schemas.microsoft.com/office/drawing/2014/main" id="{02FA1E1A-7F47-4CEF-A593-6B837CE8E2A6}"/>
                </a:ext>
              </a:extLst>
            </p:cNvPr>
            <p:cNvCxnSpPr/>
            <p:nvPr/>
          </p:nvCxnSpPr>
          <p:spPr>
            <a:xfrm>
              <a:off x="3708000" y="9229216"/>
              <a:ext cx="2808000" cy="0"/>
            </a:xfrm>
            <a:prstGeom prst="line">
              <a:avLst/>
            </a:prstGeom>
          </p:spPr>
          <p:style>
            <a:lnRef idx="1">
              <a:schemeClr val="dk1"/>
            </a:lnRef>
            <a:fillRef idx="0">
              <a:schemeClr val="dk1"/>
            </a:fillRef>
            <a:effectRef idx="0">
              <a:schemeClr val="dk1"/>
            </a:effectRef>
            <a:fontRef idx="minor">
              <a:schemeClr val="tx1"/>
            </a:fontRef>
          </p:style>
        </p:cxnSp>
      </p:grpSp>
      <p:grpSp>
        <p:nvGrpSpPr>
          <p:cNvPr id="89" name="グループ化 88">
            <a:extLst>
              <a:ext uri="{FF2B5EF4-FFF2-40B4-BE49-F238E27FC236}">
                <a16:creationId xmlns:a16="http://schemas.microsoft.com/office/drawing/2014/main" id="{E80FE3D1-2015-4DEE-B63D-8033DF118B91}"/>
              </a:ext>
            </a:extLst>
          </p:cNvPr>
          <p:cNvGrpSpPr/>
          <p:nvPr/>
        </p:nvGrpSpPr>
        <p:grpSpPr>
          <a:xfrm>
            <a:off x="4043640" y="630015"/>
            <a:ext cx="3130109" cy="2213982"/>
            <a:chOff x="3445464" y="5599913"/>
            <a:chExt cx="3130109" cy="2213982"/>
          </a:xfrm>
        </p:grpSpPr>
        <p:pic>
          <p:nvPicPr>
            <p:cNvPr id="90" name="Picture 6" descr="D:\komakim\Desktop\QRコード\3-3 成長特区税制.png">
              <a:extLst>
                <a:ext uri="{FF2B5EF4-FFF2-40B4-BE49-F238E27FC236}">
                  <a16:creationId xmlns:a16="http://schemas.microsoft.com/office/drawing/2014/main" id="{57246B03-AA4F-4690-B56C-032A86A036E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35573" y="7273895"/>
              <a:ext cx="540000" cy="540000"/>
            </a:xfrm>
            <a:prstGeom prst="rect">
              <a:avLst/>
            </a:prstGeom>
            <a:noFill/>
            <a:extLst>
              <a:ext uri="{909E8E84-426E-40DD-AFC4-6F175D3DCCD1}">
                <a14:hiddenFill xmlns:a14="http://schemas.microsoft.com/office/drawing/2010/main">
                  <a:solidFill>
                    <a:srgbClr val="FFFFFF"/>
                  </a:solidFill>
                </a14:hiddenFill>
              </a:ext>
            </a:extLst>
          </p:spPr>
        </p:pic>
        <p:sp>
          <p:nvSpPr>
            <p:cNvPr id="91" name="正方形/長方形 90">
              <a:extLst>
                <a:ext uri="{FF2B5EF4-FFF2-40B4-BE49-F238E27FC236}">
                  <a16:creationId xmlns:a16="http://schemas.microsoft.com/office/drawing/2014/main" id="{F1042EB1-693F-4134-855D-68F678F70C01}"/>
                </a:ext>
              </a:extLst>
            </p:cNvPr>
            <p:cNvSpPr/>
            <p:nvPr/>
          </p:nvSpPr>
          <p:spPr>
            <a:xfrm>
              <a:off x="3519791" y="5599913"/>
              <a:ext cx="3050086"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成長特区税制</a:t>
              </a:r>
            </a:p>
          </p:txBody>
        </p:sp>
        <p:sp>
          <p:nvSpPr>
            <p:cNvPr id="92" name="正方形/長方形 91">
              <a:extLst>
                <a:ext uri="{FF2B5EF4-FFF2-40B4-BE49-F238E27FC236}">
                  <a16:creationId xmlns:a16="http://schemas.microsoft.com/office/drawing/2014/main" id="{5E6384BC-3597-41CA-95BC-47907F4DBF50}"/>
                </a:ext>
              </a:extLst>
            </p:cNvPr>
            <p:cNvSpPr/>
            <p:nvPr/>
          </p:nvSpPr>
          <p:spPr>
            <a:xfrm>
              <a:off x="3734075" y="7576126"/>
              <a:ext cx="2172203"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TEL:06-6210-9482  FAX:06-6210-9296</a:t>
              </a:r>
            </a:p>
          </p:txBody>
        </p:sp>
        <p:sp>
          <p:nvSpPr>
            <p:cNvPr id="93" name="正方形/長方形 92">
              <a:extLst>
                <a:ext uri="{FF2B5EF4-FFF2-40B4-BE49-F238E27FC236}">
                  <a16:creationId xmlns:a16="http://schemas.microsoft.com/office/drawing/2014/main" id="{A6247222-EB6C-4E39-908E-0409296A6008}"/>
                </a:ext>
              </a:extLst>
            </p:cNvPr>
            <p:cNvSpPr/>
            <p:nvPr/>
          </p:nvSpPr>
          <p:spPr>
            <a:xfrm>
              <a:off x="3606532" y="7327450"/>
              <a:ext cx="2412730" cy="224186"/>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国際ビジネス・スタートアップ支援課</a:t>
              </a:r>
            </a:p>
          </p:txBody>
        </p:sp>
        <p:cxnSp>
          <p:nvCxnSpPr>
            <p:cNvPr id="94" name="直線コネクタ 93">
              <a:extLst>
                <a:ext uri="{FF2B5EF4-FFF2-40B4-BE49-F238E27FC236}">
                  <a16:creationId xmlns:a16="http://schemas.microsoft.com/office/drawing/2014/main" id="{5F6C9469-1CAC-49C8-A7CD-3EDADCE45DC3}"/>
                </a:ext>
              </a:extLst>
            </p:cNvPr>
            <p:cNvCxnSpPr/>
            <p:nvPr/>
          </p:nvCxnSpPr>
          <p:spPr>
            <a:xfrm>
              <a:off x="3708000" y="7256097"/>
              <a:ext cx="2808000" cy="0"/>
            </a:xfrm>
            <a:prstGeom prst="line">
              <a:avLst/>
            </a:prstGeom>
          </p:spPr>
          <p:style>
            <a:lnRef idx="1">
              <a:schemeClr val="dk1"/>
            </a:lnRef>
            <a:fillRef idx="0">
              <a:schemeClr val="dk1"/>
            </a:fillRef>
            <a:effectRef idx="0">
              <a:schemeClr val="dk1"/>
            </a:effectRef>
            <a:fontRef idx="minor">
              <a:schemeClr val="tx1"/>
            </a:fontRef>
          </p:style>
        </p:cxnSp>
        <p:grpSp>
          <p:nvGrpSpPr>
            <p:cNvPr id="95" name="グループ化 94">
              <a:extLst>
                <a:ext uri="{FF2B5EF4-FFF2-40B4-BE49-F238E27FC236}">
                  <a16:creationId xmlns:a16="http://schemas.microsoft.com/office/drawing/2014/main" id="{7B2831C7-DA98-4223-8D0C-A22060E82B02}"/>
                </a:ext>
              </a:extLst>
            </p:cNvPr>
            <p:cNvGrpSpPr/>
            <p:nvPr/>
          </p:nvGrpSpPr>
          <p:grpSpPr>
            <a:xfrm>
              <a:off x="3445464" y="5599913"/>
              <a:ext cx="3034464" cy="1629224"/>
              <a:chOff x="3445464" y="5599913"/>
              <a:chExt cx="3034464" cy="1629224"/>
            </a:xfrm>
          </p:grpSpPr>
          <p:sp>
            <p:nvSpPr>
              <p:cNvPr id="97" name="正方形/長方形 96">
                <a:extLst>
                  <a:ext uri="{FF2B5EF4-FFF2-40B4-BE49-F238E27FC236}">
                    <a16:creationId xmlns:a16="http://schemas.microsoft.com/office/drawing/2014/main" id="{9F13CEF7-DC19-444C-993C-4250BCDBF715}"/>
                  </a:ext>
                </a:extLst>
              </p:cNvPr>
              <p:cNvSpPr/>
              <p:nvPr/>
            </p:nvSpPr>
            <p:spPr>
              <a:xfrm>
                <a:off x="3621116" y="5877501"/>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成長特区に進出し新エネルギーやライフサイエンスに関する先進的な事業を行う事業者の大阪府税を軽減します</a:t>
                </a:r>
              </a:p>
            </p:txBody>
          </p:sp>
          <p:pic>
            <p:nvPicPr>
              <p:cNvPr id="98" name="Picture 3">
                <a:extLst>
                  <a:ext uri="{FF2B5EF4-FFF2-40B4-BE49-F238E27FC236}">
                    <a16:creationId xmlns:a16="http://schemas.microsoft.com/office/drawing/2014/main" id="{5125939A-B9E2-48CE-BB12-282E54521814}"/>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21088" y="6241684"/>
                <a:ext cx="987556" cy="9874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9" name="正方形/長方形 98">
                <a:extLst>
                  <a:ext uri="{FF2B5EF4-FFF2-40B4-BE49-F238E27FC236}">
                    <a16:creationId xmlns:a16="http://schemas.microsoft.com/office/drawing/2014/main" id="{B897372B-A255-4A99-BDB2-22E94BA4D8B3}"/>
                  </a:ext>
                </a:extLst>
              </p:cNvPr>
              <p:cNvSpPr/>
              <p:nvPr/>
            </p:nvSpPr>
            <p:spPr>
              <a:xfrm>
                <a:off x="3445464" y="5599913"/>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grpSp>
      <p:grpSp>
        <p:nvGrpSpPr>
          <p:cNvPr id="101" name="グループ化 100">
            <a:extLst>
              <a:ext uri="{FF2B5EF4-FFF2-40B4-BE49-F238E27FC236}">
                <a16:creationId xmlns:a16="http://schemas.microsoft.com/office/drawing/2014/main" id="{A9495FD2-424E-415E-AAE9-6E8B2B687A48}"/>
              </a:ext>
            </a:extLst>
          </p:cNvPr>
          <p:cNvGrpSpPr/>
          <p:nvPr/>
        </p:nvGrpSpPr>
        <p:grpSpPr>
          <a:xfrm>
            <a:off x="792138" y="3318399"/>
            <a:ext cx="3135163" cy="1272056"/>
            <a:chOff x="112655" y="8470430"/>
            <a:chExt cx="3135163" cy="1272056"/>
          </a:xfrm>
        </p:grpSpPr>
        <p:pic>
          <p:nvPicPr>
            <p:cNvPr id="102" name="図 101">
              <a:extLst>
                <a:ext uri="{FF2B5EF4-FFF2-40B4-BE49-F238E27FC236}">
                  <a16:creationId xmlns:a16="http://schemas.microsoft.com/office/drawing/2014/main" id="{91B9A67C-A320-4312-BA92-5267EC0C191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66999" y="9190510"/>
              <a:ext cx="551976" cy="551976"/>
            </a:xfrm>
            <a:prstGeom prst="rect">
              <a:avLst/>
            </a:prstGeom>
          </p:spPr>
        </p:pic>
        <p:sp>
          <p:nvSpPr>
            <p:cNvPr id="103" name="正方形/長方形 102">
              <a:extLst>
                <a:ext uri="{FF2B5EF4-FFF2-40B4-BE49-F238E27FC236}">
                  <a16:creationId xmlns:a16="http://schemas.microsoft.com/office/drawing/2014/main" id="{FE0C8D08-4E8A-485E-9219-FE25D4F5923C}"/>
                </a:ext>
              </a:extLst>
            </p:cNvPr>
            <p:cNvSpPr/>
            <p:nvPr/>
          </p:nvSpPr>
          <p:spPr>
            <a:xfrm>
              <a:off x="197732" y="8508109"/>
              <a:ext cx="3050086"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ハートフル税制</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4" name="正方形/長方形 103">
              <a:extLst>
                <a:ext uri="{FF2B5EF4-FFF2-40B4-BE49-F238E27FC236}">
                  <a16:creationId xmlns:a16="http://schemas.microsoft.com/office/drawing/2014/main" id="{B143BDAB-28BF-4DC9-A1EE-FE9E36BA8A05}"/>
                </a:ext>
              </a:extLst>
            </p:cNvPr>
            <p:cNvSpPr/>
            <p:nvPr/>
          </p:nvSpPr>
          <p:spPr>
            <a:xfrm>
              <a:off x="303166" y="8758462"/>
              <a:ext cx="2858812" cy="369332"/>
            </a:xfrm>
            <a:prstGeom prst="rect">
              <a:avLst/>
            </a:prstGeom>
          </p:spPr>
          <p:txBody>
            <a:bodyPr wrap="square">
              <a:spAutoFit/>
            </a:bodyPr>
            <a:lstStyle/>
            <a:p>
              <a:r>
                <a:rPr lang="ja-JP" altLang="en-US" sz="9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者の雇用に積極的に取り組む事業所等の</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法人事業税を軽減します</a:t>
              </a:r>
            </a:p>
          </p:txBody>
        </p:sp>
        <p:sp>
          <p:nvSpPr>
            <p:cNvPr id="105" name="正方形/長方形 104">
              <a:extLst>
                <a:ext uri="{FF2B5EF4-FFF2-40B4-BE49-F238E27FC236}">
                  <a16:creationId xmlns:a16="http://schemas.microsoft.com/office/drawing/2014/main" id="{42B571F3-5E4E-4B9C-BAD0-6B006F2F0B2F}"/>
                </a:ext>
              </a:extLst>
            </p:cNvPr>
            <p:cNvSpPr/>
            <p:nvPr/>
          </p:nvSpPr>
          <p:spPr>
            <a:xfrm>
              <a:off x="315846" y="9406534"/>
              <a:ext cx="2213463"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TEL:06-6360-9077  FAX:06-6360-9079</a:t>
              </a:r>
            </a:p>
          </p:txBody>
        </p:sp>
        <p:sp>
          <p:nvSpPr>
            <p:cNvPr id="109" name="正方形/長方形 108">
              <a:extLst>
                <a:ext uri="{FF2B5EF4-FFF2-40B4-BE49-F238E27FC236}">
                  <a16:creationId xmlns:a16="http://schemas.microsoft.com/office/drawing/2014/main" id="{F29B2CE6-3B39-4EA8-A882-E60FD2EE3EAE}"/>
                </a:ext>
              </a:extLst>
            </p:cNvPr>
            <p:cNvSpPr/>
            <p:nvPr/>
          </p:nvSpPr>
          <p:spPr>
            <a:xfrm>
              <a:off x="405811" y="9246485"/>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就業促進課</a:t>
              </a:r>
            </a:p>
          </p:txBody>
        </p:sp>
        <p:cxnSp>
          <p:nvCxnSpPr>
            <p:cNvPr id="110" name="直線コネクタ 109">
              <a:extLst>
                <a:ext uri="{FF2B5EF4-FFF2-40B4-BE49-F238E27FC236}">
                  <a16:creationId xmlns:a16="http://schemas.microsoft.com/office/drawing/2014/main" id="{74444E79-3B49-48E0-8B5C-749D97B776D0}"/>
                </a:ext>
              </a:extLst>
            </p:cNvPr>
            <p:cNvCxnSpPr/>
            <p:nvPr/>
          </p:nvCxnSpPr>
          <p:spPr>
            <a:xfrm>
              <a:off x="327600" y="9190510"/>
              <a:ext cx="2808000" cy="0"/>
            </a:xfrm>
            <a:prstGeom prst="line">
              <a:avLst/>
            </a:prstGeom>
          </p:spPr>
          <p:style>
            <a:lnRef idx="1">
              <a:schemeClr val="dk1"/>
            </a:lnRef>
            <a:fillRef idx="0">
              <a:schemeClr val="dk1"/>
            </a:fillRef>
            <a:effectRef idx="0">
              <a:schemeClr val="dk1"/>
            </a:effectRef>
            <a:fontRef idx="minor">
              <a:schemeClr val="tx1"/>
            </a:fontRef>
          </p:style>
        </p:cxnSp>
        <p:sp>
          <p:nvSpPr>
            <p:cNvPr id="111" name="正方形/長方形 110">
              <a:extLst>
                <a:ext uri="{FF2B5EF4-FFF2-40B4-BE49-F238E27FC236}">
                  <a16:creationId xmlns:a16="http://schemas.microsoft.com/office/drawing/2014/main" id="{3F713196-891C-420B-AB15-668D899893D1}"/>
                </a:ext>
              </a:extLst>
            </p:cNvPr>
            <p:cNvSpPr/>
            <p:nvPr/>
          </p:nvSpPr>
          <p:spPr>
            <a:xfrm>
              <a:off x="112655" y="8470430"/>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grpSp>
        <p:nvGrpSpPr>
          <p:cNvPr id="112" name="グループ化 111">
            <a:extLst>
              <a:ext uri="{FF2B5EF4-FFF2-40B4-BE49-F238E27FC236}">
                <a16:creationId xmlns:a16="http://schemas.microsoft.com/office/drawing/2014/main" id="{3396D3F9-533C-4962-A7CD-4167DACE010A}"/>
              </a:ext>
            </a:extLst>
          </p:cNvPr>
          <p:cNvGrpSpPr/>
          <p:nvPr/>
        </p:nvGrpSpPr>
        <p:grpSpPr>
          <a:xfrm>
            <a:off x="792138" y="1935784"/>
            <a:ext cx="3281046" cy="1358527"/>
            <a:chOff x="133062" y="6920723"/>
            <a:chExt cx="3281046" cy="1358527"/>
          </a:xfrm>
        </p:grpSpPr>
        <p:sp>
          <p:nvSpPr>
            <p:cNvPr id="113" name="正方形/長方形 112">
              <a:extLst>
                <a:ext uri="{FF2B5EF4-FFF2-40B4-BE49-F238E27FC236}">
                  <a16:creationId xmlns:a16="http://schemas.microsoft.com/office/drawing/2014/main" id="{17FB440F-74C3-452A-876B-312135AE0E4D}"/>
                </a:ext>
              </a:extLst>
            </p:cNvPr>
            <p:cNvSpPr/>
            <p:nvPr/>
          </p:nvSpPr>
          <p:spPr>
            <a:xfrm>
              <a:off x="197732" y="6920723"/>
              <a:ext cx="3050086" cy="523220"/>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地域未来投資促進法関係支援事業</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（地域経済牽引事業計画）</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4" name="正方形/長方形 113">
              <a:extLst>
                <a:ext uri="{FF2B5EF4-FFF2-40B4-BE49-F238E27FC236}">
                  <a16:creationId xmlns:a16="http://schemas.microsoft.com/office/drawing/2014/main" id="{CCF198A0-9B41-4326-8271-A0E872265975}"/>
                </a:ext>
              </a:extLst>
            </p:cNvPr>
            <p:cNvSpPr/>
            <p:nvPr/>
          </p:nvSpPr>
          <p:spPr>
            <a:xfrm>
              <a:off x="195579" y="7350767"/>
              <a:ext cx="3218529"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地域特性を活用した高い付加価値と地域への経済波及効果を</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もたらす地域経済牽引事業を行う事業者を支援します</a:t>
              </a:r>
            </a:p>
          </p:txBody>
        </p:sp>
        <p:sp>
          <p:nvSpPr>
            <p:cNvPr id="116" name="正方形/長方形 115">
              <a:extLst>
                <a:ext uri="{FF2B5EF4-FFF2-40B4-BE49-F238E27FC236}">
                  <a16:creationId xmlns:a16="http://schemas.microsoft.com/office/drawing/2014/main" id="{9A6E984D-AAC2-4937-A5A2-0F9B421EABCD}"/>
                </a:ext>
              </a:extLst>
            </p:cNvPr>
            <p:cNvSpPr/>
            <p:nvPr/>
          </p:nvSpPr>
          <p:spPr>
            <a:xfrm>
              <a:off x="322999" y="7988154"/>
              <a:ext cx="2213463"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TEL:06-6210-9406  FAX:06-6210-9296</a:t>
              </a:r>
            </a:p>
          </p:txBody>
        </p:sp>
        <p:sp>
          <p:nvSpPr>
            <p:cNvPr id="117" name="正方形/長方形 116">
              <a:extLst>
                <a:ext uri="{FF2B5EF4-FFF2-40B4-BE49-F238E27FC236}">
                  <a16:creationId xmlns:a16="http://schemas.microsoft.com/office/drawing/2014/main" id="{25029DE0-3554-4A20-99DC-177BCBEB6576}"/>
                </a:ext>
              </a:extLst>
            </p:cNvPr>
            <p:cNvSpPr/>
            <p:nvPr/>
          </p:nvSpPr>
          <p:spPr>
            <a:xfrm>
              <a:off x="265515" y="7779655"/>
              <a:ext cx="2381024" cy="212754"/>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国際ビジネス・スタートアップ支援課</a:t>
              </a:r>
            </a:p>
          </p:txBody>
        </p:sp>
        <p:sp>
          <p:nvSpPr>
            <p:cNvPr id="118" name="正方形/長方形 117">
              <a:extLst>
                <a:ext uri="{FF2B5EF4-FFF2-40B4-BE49-F238E27FC236}">
                  <a16:creationId xmlns:a16="http://schemas.microsoft.com/office/drawing/2014/main" id="{A1968644-1AAE-464B-BF65-D4148934F473}"/>
                </a:ext>
              </a:extLst>
            </p:cNvPr>
            <p:cNvSpPr/>
            <p:nvPr/>
          </p:nvSpPr>
          <p:spPr>
            <a:xfrm>
              <a:off x="133062" y="6920723"/>
              <a:ext cx="85942"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24" name="直線コネクタ 123">
              <a:extLst>
                <a:ext uri="{FF2B5EF4-FFF2-40B4-BE49-F238E27FC236}">
                  <a16:creationId xmlns:a16="http://schemas.microsoft.com/office/drawing/2014/main" id="{BBAEB2E4-1901-4825-85FA-C1F5F84DC79C}"/>
                </a:ext>
              </a:extLst>
            </p:cNvPr>
            <p:cNvCxnSpPr/>
            <p:nvPr/>
          </p:nvCxnSpPr>
          <p:spPr>
            <a:xfrm>
              <a:off x="327600" y="7712723"/>
              <a:ext cx="2808000" cy="0"/>
            </a:xfrm>
            <a:prstGeom prst="line">
              <a:avLst/>
            </a:prstGeom>
          </p:spPr>
          <p:style>
            <a:lnRef idx="1">
              <a:schemeClr val="dk1"/>
            </a:lnRef>
            <a:fillRef idx="0">
              <a:schemeClr val="dk1"/>
            </a:fillRef>
            <a:effectRef idx="0">
              <a:schemeClr val="dk1"/>
            </a:effectRef>
            <a:fontRef idx="minor">
              <a:schemeClr val="tx1"/>
            </a:fontRef>
          </p:style>
        </p:cxnSp>
        <p:pic>
          <p:nvPicPr>
            <p:cNvPr id="126" name="図 125">
              <a:extLst>
                <a:ext uri="{FF2B5EF4-FFF2-40B4-BE49-F238E27FC236}">
                  <a16:creationId xmlns:a16="http://schemas.microsoft.com/office/drawing/2014/main" id="{A9A3B80C-E58B-4900-85E4-73E4451D6C7E}"/>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6616" t="7410" r="6786" b="5992"/>
            <a:stretch/>
          </p:blipFill>
          <p:spPr>
            <a:xfrm>
              <a:off x="2699394" y="7758055"/>
              <a:ext cx="521195" cy="521195"/>
            </a:xfrm>
            <a:prstGeom prst="rect">
              <a:avLst/>
            </a:prstGeom>
          </p:spPr>
        </p:pic>
      </p:grpSp>
      <p:sp>
        <p:nvSpPr>
          <p:cNvPr id="127" name="ホームベース 200">
            <a:extLst>
              <a:ext uri="{FF2B5EF4-FFF2-40B4-BE49-F238E27FC236}">
                <a16:creationId xmlns:a16="http://schemas.microsoft.com/office/drawing/2014/main" id="{CE13456E-A934-434D-ABBB-701FD4377C26}"/>
              </a:ext>
            </a:extLst>
          </p:cNvPr>
          <p:cNvSpPr/>
          <p:nvPr/>
        </p:nvSpPr>
        <p:spPr>
          <a:xfrm>
            <a:off x="-50" y="4733125"/>
            <a:ext cx="7200900" cy="433394"/>
          </a:xfrm>
          <a:prstGeom prst="homePlate">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latin typeface="Meiryo UI" panose="020B0604030504040204" pitchFamily="50" charset="-128"/>
                <a:ea typeface="Meiryo UI" panose="020B0604030504040204" pitchFamily="50" charset="-128"/>
                <a:cs typeface="Meiryo UI" panose="020B0604030504040204" pitchFamily="50" charset="-128"/>
              </a:rPr>
              <a:t>中小企業の事業活動を担う人材の確保及び育成</a:t>
            </a:r>
          </a:p>
        </p:txBody>
      </p:sp>
      <p:grpSp>
        <p:nvGrpSpPr>
          <p:cNvPr id="128" name="グループ化 127">
            <a:extLst>
              <a:ext uri="{FF2B5EF4-FFF2-40B4-BE49-F238E27FC236}">
                <a16:creationId xmlns:a16="http://schemas.microsoft.com/office/drawing/2014/main" id="{DC2249E6-DACF-424F-8F4C-030C9AD70FCF}"/>
              </a:ext>
            </a:extLst>
          </p:cNvPr>
          <p:cNvGrpSpPr/>
          <p:nvPr/>
        </p:nvGrpSpPr>
        <p:grpSpPr>
          <a:xfrm>
            <a:off x="72058" y="5238527"/>
            <a:ext cx="7120687" cy="1387771"/>
            <a:chOff x="80163" y="610396"/>
            <a:chExt cx="7120687" cy="1387771"/>
          </a:xfrm>
        </p:grpSpPr>
        <p:cxnSp>
          <p:nvCxnSpPr>
            <p:cNvPr id="129" name="直線コネクタ 128">
              <a:extLst>
                <a:ext uri="{FF2B5EF4-FFF2-40B4-BE49-F238E27FC236}">
                  <a16:creationId xmlns:a16="http://schemas.microsoft.com/office/drawing/2014/main" id="{65C96474-AA63-4ECC-ADD6-8396A8B30826}"/>
                </a:ext>
              </a:extLst>
            </p:cNvPr>
            <p:cNvCxnSpPr/>
            <p:nvPr/>
          </p:nvCxnSpPr>
          <p:spPr>
            <a:xfrm>
              <a:off x="368742" y="621411"/>
              <a:ext cx="6832108" cy="0"/>
            </a:xfrm>
            <a:prstGeom prst="line">
              <a:avLst/>
            </a:prstGeom>
            <a:noFill/>
            <a:ln w="25400">
              <a:solidFill>
                <a:srgbClr val="CC0066"/>
              </a:solidFill>
            </a:ln>
          </p:spPr>
          <p:style>
            <a:lnRef idx="1">
              <a:schemeClr val="accent1"/>
            </a:lnRef>
            <a:fillRef idx="0">
              <a:schemeClr val="accent1"/>
            </a:fillRef>
            <a:effectRef idx="0">
              <a:schemeClr val="accent1"/>
            </a:effectRef>
            <a:fontRef idx="minor">
              <a:schemeClr val="tx1"/>
            </a:fontRef>
          </p:style>
        </p:cxnSp>
        <p:cxnSp>
          <p:nvCxnSpPr>
            <p:cNvPr id="131" name="直線コネクタ 130">
              <a:extLst>
                <a:ext uri="{FF2B5EF4-FFF2-40B4-BE49-F238E27FC236}">
                  <a16:creationId xmlns:a16="http://schemas.microsoft.com/office/drawing/2014/main" id="{4447B8D6-BA1B-4147-8315-A246F0E63978}"/>
                </a:ext>
              </a:extLst>
            </p:cNvPr>
            <p:cNvCxnSpPr/>
            <p:nvPr/>
          </p:nvCxnSpPr>
          <p:spPr>
            <a:xfrm flipV="1">
              <a:off x="374791" y="610396"/>
              <a:ext cx="0" cy="230653"/>
            </a:xfrm>
            <a:prstGeom prst="line">
              <a:avLst/>
            </a:prstGeom>
            <a:noFill/>
            <a:ln w="25400">
              <a:solidFill>
                <a:srgbClr val="CC0066"/>
              </a:solidFill>
            </a:ln>
          </p:spPr>
          <p:style>
            <a:lnRef idx="1">
              <a:schemeClr val="accent1"/>
            </a:lnRef>
            <a:fillRef idx="0">
              <a:schemeClr val="accent1"/>
            </a:fillRef>
            <a:effectRef idx="0">
              <a:schemeClr val="accent1"/>
            </a:effectRef>
            <a:fontRef idx="minor">
              <a:schemeClr val="tx1"/>
            </a:fontRef>
          </p:style>
        </p:cxnSp>
        <p:sp>
          <p:nvSpPr>
            <p:cNvPr id="132" name="正方形/長方形 131">
              <a:extLst>
                <a:ext uri="{FF2B5EF4-FFF2-40B4-BE49-F238E27FC236}">
                  <a16:creationId xmlns:a16="http://schemas.microsoft.com/office/drawing/2014/main" id="{27337A46-45BE-4B79-B2BF-52CB9961290E}"/>
                </a:ext>
              </a:extLst>
            </p:cNvPr>
            <p:cNvSpPr/>
            <p:nvPr/>
          </p:nvSpPr>
          <p:spPr>
            <a:xfrm>
              <a:off x="80163" y="845978"/>
              <a:ext cx="620917" cy="1152189"/>
            </a:xfrm>
            <a:prstGeom prst="rect">
              <a:avLst/>
            </a:prstGeom>
            <a:noFill/>
            <a:ln>
              <a:solidFill>
                <a:srgbClr val="CC0066"/>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人材確保</a:t>
              </a:r>
            </a:p>
          </p:txBody>
        </p:sp>
      </p:grpSp>
      <p:grpSp>
        <p:nvGrpSpPr>
          <p:cNvPr id="133" name="グループ化 132">
            <a:extLst>
              <a:ext uri="{FF2B5EF4-FFF2-40B4-BE49-F238E27FC236}">
                <a16:creationId xmlns:a16="http://schemas.microsoft.com/office/drawing/2014/main" id="{71F53204-EF09-4AD8-BAF3-102C969BE5C1}"/>
              </a:ext>
            </a:extLst>
          </p:cNvPr>
          <p:cNvGrpSpPr/>
          <p:nvPr/>
        </p:nvGrpSpPr>
        <p:grpSpPr>
          <a:xfrm>
            <a:off x="792503" y="5290573"/>
            <a:ext cx="3290065" cy="1460122"/>
            <a:chOff x="144662" y="702023"/>
            <a:chExt cx="3290065" cy="1460122"/>
          </a:xfrm>
        </p:grpSpPr>
        <p:sp>
          <p:nvSpPr>
            <p:cNvPr id="139" name="正方形/長方形 138">
              <a:extLst>
                <a:ext uri="{FF2B5EF4-FFF2-40B4-BE49-F238E27FC236}">
                  <a16:creationId xmlns:a16="http://schemas.microsoft.com/office/drawing/2014/main" id="{20559E9C-D09A-4C7A-8BCE-B55DB04E58BC}"/>
                </a:ext>
              </a:extLst>
            </p:cNvPr>
            <p:cNvSpPr/>
            <p:nvPr/>
          </p:nvSpPr>
          <p:spPr>
            <a:xfrm>
              <a:off x="202347" y="750279"/>
              <a:ext cx="3232380" cy="461665"/>
            </a:xfrm>
            <a:prstGeom prst="rect">
              <a:avLst/>
            </a:prstGeom>
            <a:noFill/>
          </p:spPr>
          <p:txBody>
            <a:bodyPr wrap="square">
              <a:spAutoFit/>
            </a:bodyPr>
            <a:lstStyle/>
            <a:p>
              <a:r>
                <a:rPr lang="en-US" altLang="ja-JP" sz="1200" dirty="0">
                  <a:latin typeface="Meiryo UI" panose="020B0604030504040204" pitchFamily="50" charset="-128"/>
                  <a:ea typeface="Meiryo UI" panose="020B0604030504040204" pitchFamily="50" charset="-128"/>
                  <a:cs typeface="Meiryo UI" panose="020B0604030504040204" pitchFamily="50" charset="-128"/>
                </a:rPr>
                <a:t>OSAKA</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しごとフィールド</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中小企業人材支援センター</a:t>
              </a:r>
              <a:endParaRPr lang="zh-TW"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41" name="グループ化 140">
              <a:extLst>
                <a:ext uri="{FF2B5EF4-FFF2-40B4-BE49-F238E27FC236}">
                  <a16:creationId xmlns:a16="http://schemas.microsoft.com/office/drawing/2014/main" id="{28ADC5D4-E7F1-4B9D-874B-6A5FCC3702F5}"/>
                </a:ext>
              </a:extLst>
            </p:cNvPr>
            <p:cNvGrpSpPr/>
            <p:nvPr/>
          </p:nvGrpSpPr>
          <p:grpSpPr>
            <a:xfrm>
              <a:off x="144662" y="702023"/>
              <a:ext cx="3088402" cy="1460122"/>
              <a:chOff x="806996" y="754077"/>
              <a:chExt cx="3088402" cy="1460122"/>
            </a:xfrm>
          </p:grpSpPr>
          <p:sp>
            <p:nvSpPr>
              <p:cNvPr id="142" name="角丸四角形 197">
                <a:extLst>
                  <a:ext uri="{FF2B5EF4-FFF2-40B4-BE49-F238E27FC236}">
                    <a16:creationId xmlns:a16="http://schemas.microsoft.com/office/drawing/2014/main" id="{80C60925-918D-4D3C-98C7-840963A2CCAF}"/>
                  </a:ext>
                </a:extLst>
              </p:cNvPr>
              <p:cNvSpPr/>
              <p:nvPr/>
            </p:nvSpPr>
            <p:spPr>
              <a:xfrm>
                <a:off x="907613" y="758683"/>
                <a:ext cx="2987785" cy="38495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3" name="正方形/長方形 142">
                <a:extLst>
                  <a:ext uri="{FF2B5EF4-FFF2-40B4-BE49-F238E27FC236}">
                    <a16:creationId xmlns:a16="http://schemas.microsoft.com/office/drawing/2014/main" id="{33EA7503-5477-4AC2-B312-C63ED02E234C}"/>
                  </a:ext>
                </a:extLst>
              </p:cNvPr>
              <p:cNvSpPr/>
              <p:nvPr/>
            </p:nvSpPr>
            <p:spPr>
              <a:xfrm>
                <a:off x="918000" y="1221499"/>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人材確保に課題を抱える中堅・中小企業の採用、定着をサポートします</a:t>
                </a:r>
              </a:p>
            </p:txBody>
          </p:sp>
          <p:sp>
            <p:nvSpPr>
              <p:cNvPr id="146" name="正方形/長方形 145">
                <a:extLst>
                  <a:ext uri="{FF2B5EF4-FFF2-40B4-BE49-F238E27FC236}">
                    <a16:creationId xmlns:a16="http://schemas.microsoft.com/office/drawing/2014/main" id="{EFE16085-9078-443E-BDE2-2DDFD613D7FD}"/>
                  </a:ext>
                </a:extLst>
              </p:cNvPr>
              <p:cNvSpPr/>
              <p:nvPr/>
            </p:nvSpPr>
            <p:spPr>
              <a:xfrm>
                <a:off x="936000" y="1869499"/>
                <a:ext cx="2231954" cy="34470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TEL:06-6910-3765  FAX:06-6910-3781</a:t>
                </a:r>
              </a:p>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9" name="正方形/長方形 148">
                <a:extLst>
                  <a:ext uri="{FF2B5EF4-FFF2-40B4-BE49-F238E27FC236}">
                    <a16:creationId xmlns:a16="http://schemas.microsoft.com/office/drawing/2014/main" id="{DF39EE68-9AAD-47FC-B6BA-EBA0B7670AC9}"/>
                  </a:ext>
                </a:extLst>
              </p:cNvPr>
              <p:cNvSpPr/>
              <p:nvPr/>
            </p:nvSpPr>
            <p:spPr>
              <a:xfrm>
                <a:off x="1008000" y="1635498"/>
                <a:ext cx="2128326" cy="216000"/>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68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就業促進課</a:t>
                </a:r>
                <a:endParaRPr lang="en-US" altLang="zh-TW" sz="68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68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（中小企業人材支援センター）</a:t>
                </a:r>
                <a:endParaRPr lang="en-US" altLang="zh-TW" sz="68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151" name="Picture 3" descr="C:\Users\komakim\AppData\Local\Microsoft\Windows\Temporary Internet Files\Content.Outlook\2R69QM9W\（中小企業人材支援センターNEW1)_logo_arrange-01.png">
                <a:extLst>
                  <a:ext uri="{FF2B5EF4-FFF2-40B4-BE49-F238E27FC236}">
                    <a16:creationId xmlns:a16="http://schemas.microsoft.com/office/drawing/2014/main" id="{A2BCDF8B-1E38-4579-AB9A-A632F4C4639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790632" y="754077"/>
                <a:ext cx="818012" cy="445584"/>
              </a:xfrm>
              <a:prstGeom prst="rect">
                <a:avLst/>
              </a:prstGeom>
              <a:noFill/>
              <a:extLst>
                <a:ext uri="{909E8E84-426E-40DD-AFC4-6F175D3DCCD1}">
                  <a14:hiddenFill xmlns:a14="http://schemas.microsoft.com/office/drawing/2010/main">
                    <a:solidFill>
                      <a:srgbClr val="FFFFFF"/>
                    </a:solidFill>
                  </a14:hiddenFill>
                </a:ext>
              </a:extLst>
            </p:spPr>
          </p:pic>
          <p:sp>
            <p:nvSpPr>
              <p:cNvPr id="155" name="正方形/長方形 154">
                <a:extLst>
                  <a:ext uri="{FF2B5EF4-FFF2-40B4-BE49-F238E27FC236}">
                    <a16:creationId xmlns:a16="http://schemas.microsoft.com/office/drawing/2014/main" id="{07E4DBA3-2A02-4A25-A773-F2143A2A297D}"/>
                  </a:ext>
                </a:extLst>
              </p:cNvPr>
              <p:cNvSpPr/>
              <p:nvPr/>
            </p:nvSpPr>
            <p:spPr>
              <a:xfrm>
                <a:off x="806996" y="789499"/>
                <a:ext cx="85942" cy="491852"/>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156" name="直線コネクタ 155">
                <a:extLst>
                  <a:ext uri="{FF2B5EF4-FFF2-40B4-BE49-F238E27FC236}">
                    <a16:creationId xmlns:a16="http://schemas.microsoft.com/office/drawing/2014/main" id="{7113706A-2A0A-493C-BED0-6F4DA3088258}"/>
                  </a:ext>
                </a:extLst>
              </p:cNvPr>
              <p:cNvCxnSpPr/>
              <p:nvPr/>
            </p:nvCxnSpPr>
            <p:spPr>
              <a:xfrm>
                <a:off x="1008000" y="1581499"/>
                <a:ext cx="2772000" cy="0"/>
              </a:xfrm>
              <a:prstGeom prst="line">
                <a:avLst/>
              </a:prstGeom>
            </p:spPr>
            <p:style>
              <a:lnRef idx="1">
                <a:schemeClr val="dk1"/>
              </a:lnRef>
              <a:fillRef idx="0">
                <a:schemeClr val="dk1"/>
              </a:fillRef>
              <a:effectRef idx="0">
                <a:schemeClr val="dk1"/>
              </a:effectRef>
              <a:fontRef idx="minor">
                <a:schemeClr val="tx1"/>
              </a:fontRef>
            </p:style>
          </p:cxnSp>
          <p:pic>
            <p:nvPicPr>
              <p:cNvPr id="157" name="図 156">
                <a:extLst>
                  <a:ext uri="{FF2B5EF4-FFF2-40B4-BE49-F238E27FC236}">
                    <a16:creationId xmlns:a16="http://schemas.microsoft.com/office/drawing/2014/main" id="{BB9ABCA9-EE64-46E9-8142-3FA4FF5F506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306242" y="1617499"/>
                <a:ext cx="524725" cy="519911"/>
              </a:xfrm>
              <a:prstGeom prst="rect">
                <a:avLst/>
              </a:prstGeom>
            </p:spPr>
          </p:pic>
        </p:grpSp>
      </p:grpSp>
      <p:grpSp>
        <p:nvGrpSpPr>
          <p:cNvPr id="158" name="グループ化 157">
            <a:extLst>
              <a:ext uri="{FF2B5EF4-FFF2-40B4-BE49-F238E27FC236}">
                <a16:creationId xmlns:a16="http://schemas.microsoft.com/office/drawing/2014/main" id="{F9F3DAFD-6817-4FBB-B325-8FD536F7A50D}"/>
              </a:ext>
            </a:extLst>
          </p:cNvPr>
          <p:cNvGrpSpPr/>
          <p:nvPr/>
        </p:nvGrpSpPr>
        <p:grpSpPr>
          <a:xfrm>
            <a:off x="4023796" y="6934869"/>
            <a:ext cx="3117319" cy="1160219"/>
            <a:chOff x="4041827" y="2407087"/>
            <a:chExt cx="3117319" cy="1160219"/>
          </a:xfrm>
        </p:grpSpPr>
        <p:sp>
          <p:nvSpPr>
            <p:cNvPr id="160" name="正方形/長方形 159">
              <a:extLst>
                <a:ext uri="{FF2B5EF4-FFF2-40B4-BE49-F238E27FC236}">
                  <a16:creationId xmlns:a16="http://schemas.microsoft.com/office/drawing/2014/main" id="{8D75FE36-3F5D-4946-BE1D-1A8556BF06C0}"/>
                </a:ext>
              </a:extLst>
            </p:cNvPr>
            <p:cNvSpPr/>
            <p:nvPr/>
          </p:nvSpPr>
          <p:spPr>
            <a:xfrm>
              <a:off x="4109060" y="2450497"/>
              <a:ext cx="3050086" cy="307777"/>
            </a:xfrm>
            <a:prstGeom prst="rect">
              <a:avLst/>
            </a:prstGeom>
          </p:spPr>
          <p:txBody>
            <a:bodyPr wrap="square">
              <a:spAutoFit/>
            </a:bodyPr>
            <a:lstStyle/>
            <a:p>
              <a:r>
                <a:rPr lang="ja-JP" altLang="en-US" sz="1400" dirty="0" err="1">
                  <a:latin typeface="Meiryo UI" panose="020B0604030504040204" pitchFamily="50" charset="-128"/>
                  <a:ea typeface="Meiryo UI" panose="020B0604030504040204" pitchFamily="50" charset="-128"/>
                  <a:cs typeface="Meiryo UI" panose="020B0604030504040204" pitchFamily="50" charset="-128"/>
                </a:rPr>
                <a:t>大阪府障がい</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者雇用促進センター</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2" name="正方形/長方形 161">
              <a:extLst>
                <a:ext uri="{FF2B5EF4-FFF2-40B4-BE49-F238E27FC236}">
                  <a16:creationId xmlns:a16="http://schemas.microsoft.com/office/drawing/2014/main" id="{E82E307C-CC64-4B35-BCCB-8D71E5F78FF8}"/>
                </a:ext>
              </a:extLst>
            </p:cNvPr>
            <p:cNvSpPr/>
            <p:nvPr/>
          </p:nvSpPr>
          <p:spPr>
            <a:xfrm>
              <a:off x="4195428" y="2697383"/>
              <a:ext cx="2858812" cy="369332"/>
            </a:xfrm>
            <a:prstGeom prst="rect">
              <a:avLst/>
            </a:prstGeom>
          </p:spPr>
          <p:txBody>
            <a:bodyPr wrap="square">
              <a:spAutoFit/>
            </a:bodyPr>
            <a:lstStyle/>
            <a:p>
              <a:r>
                <a:rPr lang="ja-JP" altLang="en-US" sz="9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者雇用に関する相談や各種セミナーの開催など、</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事業主の障がい者雇用をサポートします</a:t>
              </a:r>
            </a:p>
          </p:txBody>
        </p:sp>
        <p:sp>
          <p:nvSpPr>
            <p:cNvPr id="163" name="正方形/長方形 162">
              <a:extLst>
                <a:ext uri="{FF2B5EF4-FFF2-40B4-BE49-F238E27FC236}">
                  <a16:creationId xmlns:a16="http://schemas.microsoft.com/office/drawing/2014/main" id="{7104E865-01A4-4458-BAF0-94968353DD11}"/>
                </a:ext>
              </a:extLst>
            </p:cNvPr>
            <p:cNvSpPr/>
            <p:nvPr/>
          </p:nvSpPr>
          <p:spPr>
            <a:xfrm>
              <a:off x="4176514" y="3288925"/>
              <a:ext cx="2212904" cy="229805"/>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TEL:06-6360-9077  FAX:06-6360-9079</a:t>
              </a:r>
            </a:p>
          </p:txBody>
        </p:sp>
        <p:sp>
          <p:nvSpPr>
            <p:cNvPr id="164" name="正方形/長方形 163">
              <a:extLst>
                <a:ext uri="{FF2B5EF4-FFF2-40B4-BE49-F238E27FC236}">
                  <a16:creationId xmlns:a16="http://schemas.microsoft.com/office/drawing/2014/main" id="{E1D86080-E98B-4F70-AAE1-902B6DB61347}"/>
                </a:ext>
              </a:extLst>
            </p:cNvPr>
            <p:cNvSpPr/>
            <p:nvPr/>
          </p:nvSpPr>
          <p:spPr>
            <a:xfrm>
              <a:off x="4270954" y="3123053"/>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就業促進課</a:t>
              </a:r>
            </a:p>
          </p:txBody>
        </p:sp>
        <p:sp>
          <p:nvSpPr>
            <p:cNvPr id="165" name="正方形/長方形 164">
              <a:extLst>
                <a:ext uri="{FF2B5EF4-FFF2-40B4-BE49-F238E27FC236}">
                  <a16:creationId xmlns:a16="http://schemas.microsoft.com/office/drawing/2014/main" id="{7A1C9F0A-3761-417A-B575-2338CF07B810}"/>
                </a:ext>
              </a:extLst>
            </p:cNvPr>
            <p:cNvSpPr/>
            <p:nvPr/>
          </p:nvSpPr>
          <p:spPr>
            <a:xfrm>
              <a:off x="4041827" y="2407087"/>
              <a:ext cx="85942"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66" name="直線コネクタ 165">
              <a:extLst>
                <a:ext uri="{FF2B5EF4-FFF2-40B4-BE49-F238E27FC236}">
                  <a16:creationId xmlns:a16="http://schemas.microsoft.com/office/drawing/2014/main" id="{3AE16C82-9E9D-48FC-83F9-2D1CCEAF2B42}"/>
                </a:ext>
              </a:extLst>
            </p:cNvPr>
            <p:cNvCxnSpPr/>
            <p:nvPr/>
          </p:nvCxnSpPr>
          <p:spPr>
            <a:xfrm>
              <a:off x="4244178" y="3036536"/>
              <a:ext cx="2772000" cy="0"/>
            </a:xfrm>
            <a:prstGeom prst="line">
              <a:avLst/>
            </a:prstGeom>
          </p:spPr>
          <p:style>
            <a:lnRef idx="1">
              <a:schemeClr val="dk1"/>
            </a:lnRef>
            <a:fillRef idx="0">
              <a:schemeClr val="dk1"/>
            </a:fillRef>
            <a:effectRef idx="0">
              <a:schemeClr val="dk1"/>
            </a:effectRef>
            <a:fontRef idx="minor">
              <a:schemeClr val="tx1"/>
            </a:fontRef>
          </p:style>
        </p:cxnSp>
        <p:pic>
          <p:nvPicPr>
            <p:cNvPr id="167" name="図 166">
              <a:extLst>
                <a:ext uri="{FF2B5EF4-FFF2-40B4-BE49-F238E27FC236}">
                  <a16:creationId xmlns:a16="http://schemas.microsoft.com/office/drawing/2014/main" id="{064552A8-89AA-4142-B5D4-A862704C1209}"/>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84631" y="3074848"/>
              <a:ext cx="504000" cy="492458"/>
            </a:xfrm>
            <a:prstGeom prst="rect">
              <a:avLst/>
            </a:prstGeom>
          </p:spPr>
        </p:pic>
      </p:grpSp>
      <p:grpSp>
        <p:nvGrpSpPr>
          <p:cNvPr id="168" name="グループ化 167">
            <a:extLst>
              <a:ext uri="{FF2B5EF4-FFF2-40B4-BE49-F238E27FC236}">
                <a16:creationId xmlns:a16="http://schemas.microsoft.com/office/drawing/2014/main" id="{87CDB524-7AC8-4947-9389-0D84C815B0EC}"/>
              </a:ext>
            </a:extLst>
          </p:cNvPr>
          <p:cNvGrpSpPr/>
          <p:nvPr/>
        </p:nvGrpSpPr>
        <p:grpSpPr>
          <a:xfrm>
            <a:off x="4043640" y="5319190"/>
            <a:ext cx="3211417" cy="1503513"/>
            <a:chOff x="4030595" y="789499"/>
            <a:chExt cx="3211417" cy="1503513"/>
          </a:xfrm>
        </p:grpSpPr>
        <p:sp>
          <p:nvSpPr>
            <p:cNvPr id="169" name="正方形/長方形 168">
              <a:extLst>
                <a:ext uri="{FF2B5EF4-FFF2-40B4-BE49-F238E27FC236}">
                  <a16:creationId xmlns:a16="http://schemas.microsoft.com/office/drawing/2014/main" id="{878C5A91-15A7-4BDB-A035-93D8A9C25E73}"/>
                </a:ext>
              </a:extLst>
            </p:cNvPr>
            <p:cNvSpPr/>
            <p:nvPr/>
          </p:nvSpPr>
          <p:spPr>
            <a:xfrm>
              <a:off x="4104000" y="795146"/>
              <a:ext cx="3138012" cy="477054"/>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中核人材雇用戦略デスク</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050" dirty="0">
                  <a:latin typeface="Meiryo UI" panose="020B0604030504040204" pitchFamily="50" charset="-128"/>
                  <a:ea typeface="Meiryo UI" panose="020B0604030504040204" pitchFamily="50" charset="-128"/>
                  <a:cs typeface="Meiryo UI" panose="020B0604030504040204" pitchFamily="50" charset="-128"/>
                </a:rPr>
                <a:t>(OSAKA</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しごとフィールド中小企業人材支援センター内</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endParaRPr lang="zh-TW"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0" name="正方形/長方形 169">
              <a:extLst>
                <a:ext uri="{FF2B5EF4-FFF2-40B4-BE49-F238E27FC236}">
                  <a16:creationId xmlns:a16="http://schemas.microsoft.com/office/drawing/2014/main" id="{D0861DB4-EF35-429F-89D8-C0E7BAD742EE}"/>
                </a:ext>
              </a:extLst>
            </p:cNvPr>
            <p:cNvSpPr/>
            <p:nvPr/>
          </p:nvSpPr>
          <p:spPr>
            <a:xfrm>
              <a:off x="4135875" y="1228312"/>
              <a:ext cx="2830076"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企業の成長戦略を実現できる中核人材（プロ人材）の確保をサポートします</a:t>
              </a:r>
            </a:p>
          </p:txBody>
        </p:sp>
        <p:sp>
          <p:nvSpPr>
            <p:cNvPr id="171" name="正方形/長方形 170">
              <a:extLst>
                <a:ext uri="{FF2B5EF4-FFF2-40B4-BE49-F238E27FC236}">
                  <a16:creationId xmlns:a16="http://schemas.microsoft.com/office/drawing/2014/main" id="{5966272B-4020-4207-8CDD-14AE5D3F0682}"/>
                </a:ext>
              </a:extLst>
            </p:cNvPr>
            <p:cNvSpPr/>
            <p:nvPr/>
          </p:nvSpPr>
          <p:spPr>
            <a:xfrm>
              <a:off x="4153875" y="1948312"/>
              <a:ext cx="2259222" cy="34470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TEL:06-6910-8311  FAX:06-6910-8312</a:t>
              </a:r>
            </a:p>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2" name="正方形/長方形 171">
              <a:extLst>
                <a:ext uri="{FF2B5EF4-FFF2-40B4-BE49-F238E27FC236}">
                  <a16:creationId xmlns:a16="http://schemas.microsoft.com/office/drawing/2014/main" id="{7B007BE4-3E9D-4B50-92ED-526E6F6B7BE9}"/>
                </a:ext>
              </a:extLst>
            </p:cNvPr>
            <p:cNvSpPr/>
            <p:nvPr/>
          </p:nvSpPr>
          <p:spPr>
            <a:xfrm>
              <a:off x="4243875" y="1642311"/>
              <a:ext cx="2160000" cy="324000"/>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68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就業促進課</a:t>
              </a:r>
              <a:endParaRPr lang="en-US" altLang="zh-TW" sz="680" dirty="0">
                <a:solidFill>
                  <a:schemeClr val="tx1"/>
                </a:solidFill>
                <a:highlight>
                  <a:srgbClr val="FFFF00"/>
                </a:highlight>
                <a:ea typeface="游ゴシック" panose="020B0400000000000000" pitchFamily="50" charset="-128"/>
                <a:cs typeface="Meiryo UI" panose="020B0604030504040204" pitchFamily="50" charset="-128"/>
              </a:endParaRPr>
            </a:p>
            <a:p>
              <a:pPr algn="ctr"/>
              <a:r>
                <a:rPr lang="ja-JP" altLang="en-US" sz="68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（中小企業人材支援センター</a:t>
              </a:r>
              <a:endParaRPr lang="en-US" altLang="ja-JP" sz="68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68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中核人材雇用戦略デスク）</a:t>
              </a:r>
              <a:endParaRPr lang="en-US" altLang="zh-TW" sz="68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3" name="正方形/長方形 172">
              <a:extLst>
                <a:ext uri="{FF2B5EF4-FFF2-40B4-BE49-F238E27FC236}">
                  <a16:creationId xmlns:a16="http://schemas.microsoft.com/office/drawing/2014/main" id="{D2E0D20D-8FAD-44E4-B4E8-47DD06B0080F}"/>
                </a:ext>
              </a:extLst>
            </p:cNvPr>
            <p:cNvSpPr/>
            <p:nvPr/>
          </p:nvSpPr>
          <p:spPr>
            <a:xfrm>
              <a:off x="4030595" y="789499"/>
              <a:ext cx="85942" cy="491852"/>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74" name="直線コネクタ 173">
              <a:extLst>
                <a:ext uri="{FF2B5EF4-FFF2-40B4-BE49-F238E27FC236}">
                  <a16:creationId xmlns:a16="http://schemas.microsoft.com/office/drawing/2014/main" id="{12E46DC2-8CE8-424E-B996-B5906B5D84AE}"/>
                </a:ext>
              </a:extLst>
            </p:cNvPr>
            <p:cNvCxnSpPr/>
            <p:nvPr/>
          </p:nvCxnSpPr>
          <p:spPr>
            <a:xfrm>
              <a:off x="4227715" y="1588312"/>
              <a:ext cx="2772000" cy="0"/>
            </a:xfrm>
            <a:prstGeom prst="line">
              <a:avLst/>
            </a:prstGeom>
          </p:spPr>
          <p:style>
            <a:lnRef idx="1">
              <a:schemeClr val="dk1"/>
            </a:lnRef>
            <a:fillRef idx="0">
              <a:schemeClr val="dk1"/>
            </a:fillRef>
            <a:effectRef idx="0">
              <a:schemeClr val="dk1"/>
            </a:effectRef>
            <a:fontRef idx="minor">
              <a:schemeClr val="tx1"/>
            </a:fontRef>
          </p:style>
        </p:cxnSp>
        <p:pic>
          <p:nvPicPr>
            <p:cNvPr id="186" name="図 185">
              <a:extLst>
                <a:ext uri="{FF2B5EF4-FFF2-40B4-BE49-F238E27FC236}">
                  <a16:creationId xmlns:a16="http://schemas.microsoft.com/office/drawing/2014/main" id="{9B37F535-8BF5-4F60-B26E-F3C695EAB373}"/>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457875" y="1624312"/>
              <a:ext cx="512763" cy="512763"/>
            </a:xfrm>
            <a:prstGeom prst="rect">
              <a:avLst/>
            </a:prstGeom>
          </p:spPr>
        </p:pic>
      </p:grpSp>
      <p:grpSp>
        <p:nvGrpSpPr>
          <p:cNvPr id="196" name="グループ化 195">
            <a:extLst>
              <a:ext uri="{FF2B5EF4-FFF2-40B4-BE49-F238E27FC236}">
                <a16:creationId xmlns:a16="http://schemas.microsoft.com/office/drawing/2014/main" id="{56C58DAE-7903-4A33-910D-570732AB5603}"/>
              </a:ext>
            </a:extLst>
          </p:cNvPr>
          <p:cNvGrpSpPr/>
          <p:nvPr/>
        </p:nvGrpSpPr>
        <p:grpSpPr>
          <a:xfrm>
            <a:off x="4026894" y="8576156"/>
            <a:ext cx="3206697" cy="1448921"/>
            <a:chOff x="4035315" y="3785779"/>
            <a:chExt cx="3206697" cy="1448921"/>
          </a:xfrm>
        </p:grpSpPr>
        <p:pic>
          <p:nvPicPr>
            <p:cNvPr id="197" name="図 196">
              <a:extLst>
                <a:ext uri="{FF2B5EF4-FFF2-40B4-BE49-F238E27FC236}">
                  <a16:creationId xmlns:a16="http://schemas.microsoft.com/office/drawing/2014/main" id="{CC7E8119-9220-4975-90F0-454C4520993D}"/>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14429" y="4601706"/>
              <a:ext cx="612000" cy="612000"/>
            </a:xfrm>
            <a:prstGeom prst="rect">
              <a:avLst/>
            </a:prstGeom>
          </p:spPr>
        </p:pic>
        <p:sp>
          <p:nvSpPr>
            <p:cNvPr id="198" name="正方形/長方形 197">
              <a:extLst>
                <a:ext uri="{FF2B5EF4-FFF2-40B4-BE49-F238E27FC236}">
                  <a16:creationId xmlns:a16="http://schemas.microsoft.com/office/drawing/2014/main" id="{AF9CD008-67E6-4711-892C-026B299E6F49}"/>
                </a:ext>
              </a:extLst>
            </p:cNvPr>
            <p:cNvSpPr/>
            <p:nvPr/>
          </p:nvSpPr>
          <p:spPr>
            <a:xfrm>
              <a:off x="4104000" y="3785779"/>
              <a:ext cx="3138012" cy="492443"/>
            </a:xfrm>
            <a:prstGeom prst="rect">
              <a:avLst/>
            </a:prstGeom>
          </p:spPr>
          <p:txBody>
            <a:bodyPr wrap="square">
              <a:spAutoFit/>
            </a:bodyPr>
            <a:lstStyle/>
            <a:p>
              <a:r>
                <a:rPr lang="ja-JP" altLang="en-US" sz="1300" dirty="0">
                  <a:latin typeface="Meiryo UI" panose="020B0604030504040204" pitchFamily="50" charset="-128"/>
                  <a:ea typeface="Meiryo UI" panose="020B0604030504040204" pitchFamily="50" charset="-128"/>
                  <a:cs typeface="Meiryo UI" panose="020B0604030504040204" pitchFamily="50" charset="-128"/>
                </a:rPr>
                <a:t>職場体験を通した採用プログラム</a:t>
              </a:r>
              <a:endParaRPr lang="en-US" altLang="ja-JP" sz="13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dirty="0">
                  <a:latin typeface="Meiryo UI" panose="020B0604030504040204" pitchFamily="50" charset="-128"/>
                  <a:ea typeface="Meiryo UI" panose="020B0604030504040204" pitchFamily="50" charset="-128"/>
                  <a:cs typeface="Meiryo UI" panose="020B0604030504040204" pitchFamily="50" charset="-128"/>
                </a:rPr>
                <a:t>「あんしん就活」参加企業募集</a:t>
              </a:r>
              <a:endParaRPr lang="zh-TW" altLang="en-US" sz="13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9" name="正方形/長方形 198">
              <a:extLst>
                <a:ext uri="{FF2B5EF4-FFF2-40B4-BE49-F238E27FC236}">
                  <a16:creationId xmlns:a16="http://schemas.microsoft.com/office/drawing/2014/main" id="{460C7A42-9F1E-40F4-9B27-8CD94BF6EAFE}"/>
                </a:ext>
              </a:extLst>
            </p:cNvPr>
            <p:cNvSpPr/>
            <p:nvPr/>
          </p:nvSpPr>
          <p:spPr>
            <a:xfrm>
              <a:off x="4140000" y="4245827"/>
              <a:ext cx="2858812" cy="507831"/>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職場体験を通した採用活動ができるプログラム</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「あんしん就活」への参加企業を募集しています</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0" name="正方形/長方形 199">
              <a:extLst>
                <a:ext uri="{FF2B5EF4-FFF2-40B4-BE49-F238E27FC236}">
                  <a16:creationId xmlns:a16="http://schemas.microsoft.com/office/drawing/2014/main" id="{FF0F2D40-2048-4058-BB4B-67B4B5DCB43E}"/>
                </a:ext>
              </a:extLst>
            </p:cNvPr>
            <p:cNvSpPr/>
            <p:nvPr/>
          </p:nvSpPr>
          <p:spPr>
            <a:xfrm>
              <a:off x="4195499" y="4890000"/>
              <a:ext cx="2259222" cy="34470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TEL:06-6360-9072  FAX:06-6360-9079</a:t>
              </a:r>
            </a:p>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1" name="正方形/長方形 200">
              <a:extLst>
                <a:ext uri="{FF2B5EF4-FFF2-40B4-BE49-F238E27FC236}">
                  <a16:creationId xmlns:a16="http://schemas.microsoft.com/office/drawing/2014/main" id="{BF9C9E15-0DCF-4023-988C-A2C0B4D0176A}"/>
                </a:ext>
              </a:extLst>
            </p:cNvPr>
            <p:cNvSpPr/>
            <p:nvPr/>
          </p:nvSpPr>
          <p:spPr>
            <a:xfrm>
              <a:off x="4035315" y="3786370"/>
              <a:ext cx="85942" cy="491852"/>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202" name="直線コネクタ 201">
              <a:extLst>
                <a:ext uri="{FF2B5EF4-FFF2-40B4-BE49-F238E27FC236}">
                  <a16:creationId xmlns:a16="http://schemas.microsoft.com/office/drawing/2014/main" id="{31A99DB7-3F1D-44E4-B1DC-35B34D6DAC41}"/>
                </a:ext>
              </a:extLst>
            </p:cNvPr>
            <p:cNvCxnSpPr/>
            <p:nvPr/>
          </p:nvCxnSpPr>
          <p:spPr>
            <a:xfrm>
              <a:off x="4231840" y="4605827"/>
              <a:ext cx="2772000" cy="0"/>
            </a:xfrm>
            <a:prstGeom prst="line">
              <a:avLst/>
            </a:prstGeom>
          </p:spPr>
          <p:style>
            <a:lnRef idx="1">
              <a:schemeClr val="dk1"/>
            </a:lnRef>
            <a:fillRef idx="0">
              <a:schemeClr val="dk1"/>
            </a:fillRef>
            <a:effectRef idx="0">
              <a:schemeClr val="dk1"/>
            </a:effectRef>
            <a:fontRef idx="minor">
              <a:schemeClr val="tx1"/>
            </a:fontRef>
          </p:style>
        </p:cxnSp>
        <p:sp>
          <p:nvSpPr>
            <p:cNvPr id="203" name="正方形/長方形 202">
              <a:extLst>
                <a:ext uri="{FF2B5EF4-FFF2-40B4-BE49-F238E27FC236}">
                  <a16:creationId xmlns:a16="http://schemas.microsoft.com/office/drawing/2014/main" id="{94D55A60-BD9E-40F3-AF22-382669015D25}"/>
                </a:ext>
              </a:extLst>
            </p:cNvPr>
            <p:cNvSpPr/>
            <p:nvPr/>
          </p:nvSpPr>
          <p:spPr>
            <a:xfrm>
              <a:off x="4263837" y="4719085"/>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就業促進課</a:t>
              </a:r>
            </a:p>
          </p:txBody>
        </p:sp>
      </p:grpSp>
      <p:grpSp>
        <p:nvGrpSpPr>
          <p:cNvPr id="204" name="グループ化 203">
            <a:extLst>
              <a:ext uri="{FF2B5EF4-FFF2-40B4-BE49-F238E27FC236}">
                <a16:creationId xmlns:a16="http://schemas.microsoft.com/office/drawing/2014/main" id="{EE574AE3-E336-411B-A483-ADD0E177A3AE}"/>
              </a:ext>
            </a:extLst>
          </p:cNvPr>
          <p:cNvGrpSpPr/>
          <p:nvPr/>
        </p:nvGrpSpPr>
        <p:grpSpPr>
          <a:xfrm>
            <a:off x="773638" y="6930354"/>
            <a:ext cx="3314584" cy="1296866"/>
            <a:chOff x="806996" y="3813827"/>
            <a:chExt cx="3314584" cy="1296866"/>
          </a:xfrm>
        </p:grpSpPr>
        <p:pic>
          <p:nvPicPr>
            <p:cNvPr id="205" name="図 204">
              <a:extLst>
                <a:ext uri="{FF2B5EF4-FFF2-40B4-BE49-F238E27FC236}">
                  <a16:creationId xmlns:a16="http://schemas.microsoft.com/office/drawing/2014/main" id="{5B3BC872-137C-4D72-8F38-53F9F53FB5B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266704" y="4498693"/>
              <a:ext cx="612000" cy="612000"/>
            </a:xfrm>
            <a:prstGeom prst="rect">
              <a:avLst/>
            </a:prstGeom>
          </p:spPr>
        </p:pic>
        <p:sp>
          <p:nvSpPr>
            <p:cNvPr id="206" name="正方形/長方形 205">
              <a:extLst>
                <a:ext uri="{FF2B5EF4-FFF2-40B4-BE49-F238E27FC236}">
                  <a16:creationId xmlns:a16="http://schemas.microsoft.com/office/drawing/2014/main" id="{EAB725D1-30B8-44F2-834B-94C33A7154B5}"/>
                </a:ext>
              </a:extLst>
            </p:cNvPr>
            <p:cNvSpPr/>
            <p:nvPr/>
          </p:nvSpPr>
          <p:spPr>
            <a:xfrm>
              <a:off x="889200" y="3896434"/>
              <a:ext cx="3232380" cy="307777"/>
            </a:xfrm>
            <a:prstGeom prst="rect">
              <a:avLst/>
            </a:prstGeom>
            <a:noFill/>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外国人材の受入れ促進</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7" name="正方形/長方形 206">
              <a:extLst>
                <a:ext uri="{FF2B5EF4-FFF2-40B4-BE49-F238E27FC236}">
                  <a16:creationId xmlns:a16="http://schemas.microsoft.com/office/drawing/2014/main" id="{5BF84447-0B9C-4E25-BF93-4FA87753C8F9}"/>
                </a:ext>
              </a:extLst>
            </p:cNvPr>
            <p:cNvSpPr/>
            <p:nvPr/>
          </p:nvSpPr>
          <p:spPr>
            <a:xfrm>
              <a:off x="898391" y="4173867"/>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外国人採用に関する相談受付や企業と外国人材の</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マッチング支援を行います</a:t>
              </a:r>
            </a:p>
          </p:txBody>
        </p:sp>
        <p:sp>
          <p:nvSpPr>
            <p:cNvPr id="208" name="正方形/長方形 207">
              <a:extLst>
                <a:ext uri="{FF2B5EF4-FFF2-40B4-BE49-F238E27FC236}">
                  <a16:creationId xmlns:a16="http://schemas.microsoft.com/office/drawing/2014/main" id="{934DB5EB-2291-495B-9484-85D2A994077E}"/>
                </a:ext>
              </a:extLst>
            </p:cNvPr>
            <p:cNvSpPr/>
            <p:nvPr/>
          </p:nvSpPr>
          <p:spPr>
            <a:xfrm>
              <a:off x="936000" y="4749931"/>
              <a:ext cx="2231954" cy="191059"/>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TEL:06-6210-9066  FAX:06-6210-9481</a:t>
              </a:r>
            </a:p>
          </p:txBody>
        </p:sp>
        <p:sp>
          <p:nvSpPr>
            <p:cNvPr id="209" name="正方形/長方形 208">
              <a:extLst>
                <a:ext uri="{FF2B5EF4-FFF2-40B4-BE49-F238E27FC236}">
                  <a16:creationId xmlns:a16="http://schemas.microsoft.com/office/drawing/2014/main" id="{7FA4FB87-BF2F-4D33-82EC-1191E0DB028F}"/>
                </a:ext>
              </a:extLst>
            </p:cNvPr>
            <p:cNvSpPr/>
            <p:nvPr/>
          </p:nvSpPr>
          <p:spPr>
            <a:xfrm>
              <a:off x="806996" y="3813827"/>
              <a:ext cx="85942" cy="491852"/>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210" name="直線コネクタ 209">
              <a:extLst>
                <a:ext uri="{FF2B5EF4-FFF2-40B4-BE49-F238E27FC236}">
                  <a16:creationId xmlns:a16="http://schemas.microsoft.com/office/drawing/2014/main" id="{29EA9102-C731-437B-BF88-30A2E6E35520}"/>
                </a:ext>
              </a:extLst>
            </p:cNvPr>
            <p:cNvCxnSpPr/>
            <p:nvPr/>
          </p:nvCxnSpPr>
          <p:spPr>
            <a:xfrm>
              <a:off x="1008000" y="4524384"/>
              <a:ext cx="2772000" cy="0"/>
            </a:xfrm>
            <a:prstGeom prst="line">
              <a:avLst/>
            </a:prstGeom>
          </p:spPr>
          <p:style>
            <a:lnRef idx="1">
              <a:schemeClr val="dk1"/>
            </a:lnRef>
            <a:fillRef idx="0">
              <a:schemeClr val="dk1"/>
            </a:fillRef>
            <a:effectRef idx="0">
              <a:schemeClr val="dk1"/>
            </a:effectRef>
            <a:fontRef idx="minor">
              <a:schemeClr val="tx1"/>
            </a:fontRef>
          </p:style>
        </p:cxnSp>
        <p:sp>
          <p:nvSpPr>
            <p:cNvPr id="211" name="正方形/長方形 210">
              <a:extLst>
                <a:ext uri="{FF2B5EF4-FFF2-40B4-BE49-F238E27FC236}">
                  <a16:creationId xmlns:a16="http://schemas.microsoft.com/office/drawing/2014/main" id="{1E6FCE06-CC1D-4C98-A2E6-91B0AC0BE674}"/>
                </a:ext>
              </a:extLst>
            </p:cNvPr>
            <p:cNvSpPr/>
            <p:nvPr/>
          </p:nvSpPr>
          <p:spPr>
            <a:xfrm>
              <a:off x="1022488" y="4589882"/>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商工労働総務課</a:t>
              </a:r>
            </a:p>
          </p:txBody>
        </p:sp>
      </p:grpSp>
      <p:grpSp>
        <p:nvGrpSpPr>
          <p:cNvPr id="212" name="グループ化 211">
            <a:extLst>
              <a:ext uri="{FF2B5EF4-FFF2-40B4-BE49-F238E27FC236}">
                <a16:creationId xmlns:a16="http://schemas.microsoft.com/office/drawing/2014/main" id="{03393B7F-D956-4455-892E-6C2077E33C42}"/>
              </a:ext>
            </a:extLst>
          </p:cNvPr>
          <p:cNvGrpSpPr/>
          <p:nvPr/>
        </p:nvGrpSpPr>
        <p:grpSpPr>
          <a:xfrm>
            <a:off x="792138" y="8317208"/>
            <a:ext cx="3314584" cy="1690567"/>
            <a:chOff x="144339" y="5290786"/>
            <a:chExt cx="3314584" cy="1690567"/>
          </a:xfrm>
        </p:grpSpPr>
        <p:grpSp>
          <p:nvGrpSpPr>
            <p:cNvPr id="213" name="グループ化 212">
              <a:extLst>
                <a:ext uri="{FF2B5EF4-FFF2-40B4-BE49-F238E27FC236}">
                  <a16:creationId xmlns:a16="http://schemas.microsoft.com/office/drawing/2014/main" id="{2A932AEE-AA72-4469-912F-74A051BEAEBA}"/>
                </a:ext>
              </a:extLst>
            </p:cNvPr>
            <p:cNvGrpSpPr/>
            <p:nvPr/>
          </p:nvGrpSpPr>
          <p:grpSpPr>
            <a:xfrm>
              <a:off x="144339" y="5290786"/>
              <a:ext cx="3314584" cy="1690567"/>
              <a:chOff x="-2563967" y="4223150"/>
              <a:chExt cx="3314584" cy="1690567"/>
            </a:xfrm>
          </p:grpSpPr>
          <p:grpSp>
            <p:nvGrpSpPr>
              <p:cNvPr id="215" name="グループ化 214">
                <a:extLst>
                  <a:ext uri="{FF2B5EF4-FFF2-40B4-BE49-F238E27FC236}">
                    <a16:creationId xmlns:a16="http://schemas.microsoft.com/office/drawing/2014/main" id="{B5F7126E-ED27-4B82-89CF-F677AAD09290}"/>
                  </a:ext>
                </a:extLst>
              </p:cNvPr>
              <p:cNvGrpSpPr/>
              <p:nvPr/>
            </p:nvGrpSpPr>
            <p:grpSpPr>
              <a:xfrm>
                <a:off x="-2563967" y="4439174"/>
                <a:ext cx="3314584" cy="1474543"/>
                <a:chOff x="806996" y="3788879"/>
                <a:chExt cx="3314584" cy="1474543"/>
              </a:xfrm>
            </p:grpSpPr>
            <p:sp>
              <p:nvSpPr>
                <p:cNvPr id="217" name="正方形/長方形 216">
                  <a:extLst>
                    <a:ext uri="{FF2B5EF4-FFF2-40B4-BE49-F238E27FC236}">
                      <a16:creationId xmlns:a16="http://schemas.microsoft.com/office/drawing/2014/main" id="{B13033C1-BFE3-4DB7-9DD2-1F4DA83154DC}"/>
                    </a:ext>
                  </a:extLst>
                </p:cNvPr>
                <p:cNvSpPr/>
                <p:nvPr/>
              </p:nvSpPr>
              <p:spPr>
                <a:xfrm>
                  <a:off x="889200" y="3788879"/>
                  <a:ext cx="3232380" cy="523220"/>
                </a:xfrm>
                <a:prstGeom prst="rect">
                  <a:avLst/>
                </a:prstGeom>
                <a:noFill/>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大阪の未来社会を支える若者・企業</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応援事業</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8" name="正方形/長方形 217">
                  <a:extLst>
                    <a:ext uri="{FF2B5EF4-FFF2-40B4-BE49-F238E27FC236}">
                      <a16:creationId xmlns:a16="http://schemas.microsoft.com/office/drawing/2014/main" id="{50757BBB-01FE-42E8-A2D0-41E7A47DEA54}"/>
                    </a:ext>
                  </a:extLst>
                </p:cNvPr>
                <p:cNvSpPr/>
                <p:nvPr/>
              </p:nvSpPr>
              <p:spPr>
                <a:xfrm>
                  <a:off x="898391" y="4235811"/>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大学との連携を通じて、府内中小企業と学生のマッチングを促進します</a:t>
                  </a:r>
                </a:p>
              </p:txBody>
            </p:sp>
            <p:sp>
              <p:nvSpPr>
                <p:cNvPr id="219" name="正方形/長方形 218">
                  <a:extLst>
                    <a:ext uri="{FF2B5EF4-FFF2-40B4-BE49-F238E27FC236}">
                      <a16:creationId xmlns:a16="http://schemas.microsoft.com/office/drawing/2014/main" id="{82C4ADE3-E4F9-4BDF-9AAE-65352C8BCD02}"/>
                    </a:ext>
                  </a:extLst>
                </p:cNvPr>
                <p:cNvSpPr/>
                <p:nvPr/>
              </p:nvSpPr>
              <p:spPr>
                <a:xfrm>
                  <a:off x="936000" y="4918722"/>
                  <a:ext cx="2231954" cy="34470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TEL:06-6360-9074  FAX:06-6360-9079</a:t>
                  </a:r>
                </a:p>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0" name="正方形/長方形 219">
                  <a:extLst>
                    <a:ext uri="{FF2B5EF4-FFF2-40B4-BE49-F238E27FC236}">
                      <a16:creationId xmlns:a16="http://schemas.microsoft.com/office/drawing/2014/main" id="{7C605E9B-E5B1-4808-B90D-D6C5AE59B4E0}"/>
                    </a:ext>
                  </a:extLst>
                </p:cNvPr>
                <p:cNvSpPr/>
                <p:nvPr/>
              </p:nvSpPr>
              <p:spPr>
                <a:xfrm>
                  <a:off x="806996" y="3813827"/>
                  <a:ext cx="85942" cy="491852"/>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221" name="直線コネクタ 220">
                  <a:extLst>
                    <a:ext uri="{FF2B5EF4-FFF2-40B4-BE49-F238E27FC236}">
                      <a16:creationId xmlns:a16="http://schemas.microsoft.com/office/drawing/2014/main" id="{F9B1F4B7-74C4-4F75-BAD7-4D4C21D6FF73}"/>
                    </a:ext>
                  </a:extLst>
                </p:cNvPr>
                <p:cNvCxnSpPr/>
                <p:nvPr/>
              </p:nvCxnSpPr>
              <p:spPr>
                <a:xfrm>
                  <a:off x="1008000" y="4605827"/>
                  <a:ext cx="2772000" cy="0"/>
                </a:xfrm>
                <a:prstGeom prst="line">
                  <a:avLst/>
                </a:prstGeom>
              </p:spPr>
              <p:style>
                <a:lnRef idx="1">
                  <a:schemeClr val="dk1"/>
                </a:lnRef>
                <a:fillRef idx="0">
                  <a:schemeClr val="dk1"/>
                </a:fillRef>
                <a:effectRef idx="0">
                  <a:schemeClr val="dk1"/>
                </a:effectRef>
                <a:fontRef idx="minor">
                  <a:schemeClr val="tx1"/>
                </a:fontRef>
              </p:style>
            </p:cxnSp>
            <p:sp>
              <p:nvSpPr>
                <p:cNvPr id="222" name="正方形/長方形 221">
                  <a:extLst>
                    <a:ext uri="{FF2B5EF4-FFF2-40B4-BE49-F238E27FC236}">
                      <a16:creationId xmlns:a16="http://schemas.microsoft.com/office/drawing/2014/main" id="{E63E7A97-4D0A-471C-9928-BB28F07CFD1E}"/>
                    </a:ext>
                  </a:extLst>
                </p:cNvPr>
                <p:cNvSpPr/>
                <p:nvPr/>
              </p:nvSpPr>
              <p:spPr>
                <a:xfrm>
                  <a:off x="1022488" y="4713852"/>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就業促進課</a:t>
                  </a:r>
                  <a:endPar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16" name="テキスト ボックス 215">
                <a:extLst>
                  <a:ext uri="{FF2B5EF4-FFF2-40B4-BE49-F238E27FC236}">
                    <a16:creationId xmlns:a16="http://schemas.microsoft.com/office/drawing/2014/main" id="{3D185186-3443-42DD-81C1-3C6337B14E48}"/>
                  </a:ext>
                </a:extLst>
              </p:cNvPr>
              <p:cNvSpPr txBox="1"/>
              <p:nvPr/>
            </p:nvSpPr>
            <p:spPr>
              <a:xfrm>
                <a:off x="-2494502" y="4223150"/>
                <a:ext cx="736099" cy="338554"/>
              </a:xfrm>
              <a:prstGeom prst="rect">
                <a:avLst/>
              </a:prstGeom>
              <a:noFill/>
            </p:spPr>
            <p:txBody>
              <a:bodyPr wrap="none" rtlCol="0">
                <a:spAutoFit/>
              </a:bodyPr>
              <a:lstStyle/>
              <a:p>
                <a:r>
                  <a:rPr kumimoji="1" lang="en-US" altLang="ja-JP" sz="1600" dirty="0">
                    <a:solidFill>
                      <a:srgbClr val="FF0000"/>
                    </a:solidFill>
                  </a:rPr>
                  <a:t>NEW!!</a:t>
                </a:r>
                <a:endParaRPr kumimoji="1" lang="ja-JP" altLang="en-US" sz="1600" dirty="0">
                  <a:solidFill>
                    <a:srgbClr val="FF0000"/>
                  </a:solidFill>
                </a:endParaRPr>
              </a:p>
            </p:txBody>
          </p:sp>
        </p:grpSp>
        <p:pic>
          <p:nvPicPr>
            <p:cNvPr id="214" name="図 213">
              <a:extLst>
                <a:ext uri="{FF2B5EF4-FFF2-40B4-BE49-F238E27FC236}">
                  <a16:creationId xmlns:a16="http://schemas.microsoft.com/office/drawing/2014/main" id="{02BCC8B4-F50D-4E8B-A261-1575A7B43E25}"/>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601716" y="6328920"/>
              <a:ext cx="589403" cy="589403"/>
            </a:xfrm>
            <a:prstGeom prst="rect">
              <a:avLst/>
            </a:prstGeom>
          </p:spPr>
        </p:pic>
      </p:grpSp>
    </p:spTree>
    <p:extLst>
      <p:ext uri="{BB962C8B-B14F-4D97-AF65-F5344CB8AC3E}">
        <p14:creationId xmlns:p14="http://schemas.microsoft.com/office/powerpoint/2010/main" val="3397513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3" name="直線コネクタ 142"/>
          <p:cNvCxnSpPr/>
          <p:nvPr/>
        </p:nvCxnSpPr>
        <p:spPr>
          <a:xfrm>
            <a:off x="148949" y="10062266"/>
            <a:ext cx="6851314" cy="0"/>
          </a:xfrm>
          <a:prstGeom prst="line">
            <a:avLst/>
          </a:prstGeom>
        </p:spPr>
        <p:style>
          <a:lnRef idx="1">
            <a:schemeClr val="dk1"/>
          </a:lnRef>
          <a:fillRef idx="0">
            <a:schemeClr val="dk1"/>
          </a:fillRef>
          <a:effectRef idx="0">
            <a:schemeClr val="dk1"/>
          </a:effectRef>
          <a:fontRef idx="minor">
            <a:schemeClr val="tx1"/>
          </a:fontRef>
        </p:style>
      </p:cxnSp>
      <p:sp>
        <p:nvSpPr>
          <p:cNvPr id="201" name="ホームベース 200"/>
          <p:cNvSpPr/>
          <p:nvPr/>
        </p:nvSpPr>
        <p:spPr>
          <a:xfrm>
            <a:off x="0" y="53951"/>
            <a:ext cx="7200900" cy="433394"/>
          </a:xfrm>
          <a:prstGeom prst="homePlate">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latin typeface="Meiryo UI" panose="020B0604030504040204" pitchFamily="50" charset="-128"/>
                <a:ea typeface="Meiryo UI" panose="020B0604030504040204" pitchFamily="50" charset="-128"/>
                <a:cs typeface="Meiryo UI" panose="020B0604030504040204" pitchFamily="50" charset="-128"/>
              </a:rPr>
              <a:t>中小企業の事業活動を担う人材の確保及び育成</a:t>
            </a:r>
          </a:p>
        </p:txBody>
      </p:sp>
      <p:sp>
        <p:nvSpPr>
          <p:cNvPr id="96" name="テキスト ボックス 95"/>
          <p:cNvSpPr txBox="1"/>
          <p:nvPr/>
        </p:nvSpPr>
        <p:spPr>
          <a:xfrm>
            <a:off x="6703859" y="10062266"/>
            <a:ext cx="296404" cy="276999"/>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6</a:t>
            </a:r>
          </a:p>
        </p:txBody>
      </p:sp>
      <p:grpSp>
        <p:nvGrpSpPr>
          <p:cNvPr id="11" name="グループ化 10">
            <a:extLst>
              <a:ext uri="{FF2B5EF4-FFF2-40B4-BE49-F238E27FC236}">
                <a16:creationId xmlns:a16="http://schemas.microsoft.com/office/drawing/2014/main" id="{1EEE6BB3-B88D-4BAB-8F30-48B1CC725961}"/>
              </a:ext>
            </a:extLst>
          </p:cNvPr>
          <p:cNvGrpSpPr/>
          <p:nvPr/>
        </p:nvGrpSpPr>
        <p:grpSpPr>
          <a:xfrm>
            <a:off x="3484600" y="5308552"/>
            <a:ext cx="3171846" cy="1357225"/>
            <a:chOff x="3376359" y="864230"/>
            <a:chExt cx="3171846" cy="1357225"/>
          </a:xfrm>
        </p:grpSpPr>
        <p:sp>
          <p:nvSpPr>
            <p:cNvPr id="134" name="正方形/長方形 133"/>
            <p:cNvSpPr/>
            <p:nvPr/>
          </p:nvSpPr>
          <p:spPr>
            <a:xfrm>
              <a:off x="3376359" y="864230"/>
              <a:ext cx="83228"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36" name="直線コネクタ 135"/>
            <p:cNvCxnSpPr/>
            <p:nvPr/>
          </p:nvCxnSpPr>
          <p:spPr>
            <a:xfrm>
              <a:off x="3507008" y="1650862"/>
              <a:ext cx="2772000" cy="0"/>
            </a:xfrm>
            <a:prstGeom prst="line">
              <a:avLst/>
            </a:prstGeom>
          </p:spPr>
          <p:style>
            <a:lnRef idx="1">
              <a:schemeClr val="dk1"/>
            </a:lnRef>
            <a:fillRef idx="0">
              <a:schemeClr val="dk1"/>
            </a:fillRef>
            <a:effectRef idx="0">
              <a:schemeClr val="dk1"/>
            </a:effectRef>
            <a:fontRef idx="minor">
              <a:schemeClr val="tx1"/>
            </a:fontRef>
          </p:style>
        </p:cxnSp>
        <p:sp>
          <p:nvSpPr>
            <p:cNvPr id="160" name="正方形/長方形 159"/>
            <p:cNvSpPr/>
            <p:nvPr/>
          </p:nvSpPr>
          <p:spPr>
            <a:xfrm>
              <a:off x="3498119" y="948603"/>
              <a:ext cx="3050086"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テクノ講座（在職者訓練）</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1" name="正方形/長方形 160"/>
            <p:cNvSpPr/>
            <p:nvPr/>
          </p:nvSpPr>
          <p:spPr>
            <a:xfrm>
              <a:off x="3480633" y="1240595"/>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在職者対象の短期の職業訓練です</a:t>
              </a:r>
              <a:endPar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個人のスキルアップや企業の研修を支援します</a:t>
              </a:r>
            </a:p>
          </p:txBody>
        </p:sp>
        <p:sp>
          <p:nvSpPr>
            <p:cNvPr id="157" name="正方形/長方形 156"/>
            <p:cNvSpPr/>
            <p:nvPr/>
          </p:nvSpPr>
          <p:spPr>
            <a:xfrm>
              <a:off x="3450564" y="1892169"/>
              <a:ext cx="2230366"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TEL:06-6210-9533  FAX:06-6210-9528</a:t>
              </a:r>
            </a:p>
          </p:txBody>
        </p:sp>
        <p:sp>
          <p:nvSpPr>
            <p:cNvPr id="158" name="正方形/長方形 157"/>
            <p:cNvSpPr/>
            <p:nvPr/>
          </p:nvSpPr>
          <p:spPr>
            <a:xfrm>
              <a:off x="3532304" y="1732120"/>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人材育成課</a:t>
              </a:r>
            </a:p>
          </p:txBody>
        </p:sp>
        <p:pic>
          <p:nvPicPr>
            <p:cNvPr id="12" name="図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74770" y="1690136"/>
              <a:ext cx="523448" cy="531319"/>
            </a:xfrm>
            <a:prstGeom prst="rect">
              <a:avLst/>
            </a:prstGeom>
          </p:spPr>
        </p:pic>
      </p:grpSp>
      <p:grpSp>
        <p:nvGrpSpPr>
          <p:cNvPr id="10" name="グループ化 9">
            <a:extLst>
              <a:ext uri="{FF2B5EF4-FFF2-40B4-BE49-F238E27FC236}">
                <a16:creationId xmlns:a16="http://schemas.microsoft.com/office/drawing/2014/main" id="{1404DE34-0E44-4594-9BA0-1905A2E0EC5A}"/>
              </a:ext>
            </a:extLst>
          </p:cNvPr>
          <p:cNvGrpSpPr/>
          <p:nvPr/>
        </p:nvGrpSpPr>
        <p:grpSpPr>
          <a:xfrm>
            <a:off x="288082" y="5304188"/>
            <a:ext cx="3146467" cy="1339409"/>
            <a:chOff x="156322" y="846039"/>
            <a:chExt cx="3146467" cy="1339409"/>
          </a:xfrm>
        </p:grpSpPr>
        <p:sp>
          <p:nvSpPr>
            <p:cNvPr id="151" name="正方形/長方形 150"/>
            <p:cNvSpPr/>
            <p:nvPr/>
          </p:nvSpPr>
          <p:spPr>
            <a:xfrm>
              <a:off x="252703" y="936189"/>
              <a:ext cx="3050086" cy="307777"/>
            </a:xfrm>
            <a:prstGeom prst="rect">
              <a:avLst/>
            </a:prstGeom>
          </p:spPr>
          <p:txBody>
            <a:bodyPr wrap="square">
              <a:spAutoFit/>
            </a:bodyPr>
            <a:lstStyle/>
            <a:p>
              <a:r>
                <a:rPr lang="zh-TW" altLang="en-US" sz="1400" dirty="0">
                  <a:latin typeface="Meiryo UI" panose="020B0604030504040204" pitchFamily="50" charset="-128"/>
                  <a:ea typeface="Meiryo UI" panose="020B0604030504040204" pitchFamily="50" charset="-128"/>
                  <a:cs typeface="Meiryo UI" panose="020B0604030504040204" pitchFamily="50" charset="-128"/>
                </a:rPr>
                <a:t>高等職業技術専門校</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（ぎせんこう）</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2" name="正方形/長方形 151"/>
            <p:cNvSpPr/>
            <p:nvPr/>
          </p:nvSpPr>
          <p:spPr>
            <a:xfrm>
              <a:off x="227294" y="1256925"/>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ものづくり分野等で即戦力となる人材の育成や</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中小企業と修了生のマッチングを行います</a:t>
              </a:r>
            </a:p>
          </p:txBody>
        </p:sp>
        <p:sp>
          <p:nvSpPr>
            <p:cNvPr id="148" name="正方形/長方形 147"/>
            <p:cNvSpPr/>
            <p:nvPr/>
          </p:nvSpPr>
          <p:spPr>
            <a:xfrm>
              <a:off x="250289" y="1884793"/>
              <a:ext cx="2259222"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TEL:06-6210-9533  FAX:06-6210-9528</a:t>
              </a:r>
            </a:p>
          </p:txBody>
        </p:sp>
        <p:sp>
          <p:nvSpPr>
            <p:cNvPr id="149" name="正方形/長方形 148"/>
            <p:cNvSpPr/>
            <p:nvPr/>
          </p:nvSpPr>
          <p:spPr>
            <a:xfrm>
              <a:off x="324625" y="1724744"/>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人材育成課</a:t>
              </a:r>
            </a:p>
          </p:txBody>
        </p:sp>
        <p:cxnSp>
          <p:nvCxnSpPr>
            <p:cNvPr id="116" name="直線コネクタ 115"/>
            <p:cNvCxnSpPr/>
            <p:nvPr/>
          </p:nvCxnSpPr>
          <p:spPr>
            <a:xfrm>
              <a:off x="296554" y="1644752"/>
              <a:ext cx="2772000" cy="0"/>
            </a:xfrm>
            <a:prstGeom prst="line">
              <a:avLst/>
            </a:prstGeom>
          </p:spPr>
          <p:style>
            <a:lnRef idx="1">
              <a:schemeClr val="dk1"/>
            </a:lnRef>
            <a:fillRef idx="0">
              <a:schemeClr val="dk1"/>
            </a:fillRef>
            <a:effectRef idx="0">
              <a:schemeClr val="dk1"/>
            </a:effectRef>
            <a:fontRef idx="minor">
              <a:schemeClr val="tx1"/>
            </a:fontRef>
          </p:style>
        </p:cxnSp>
        <p:sp>
          <p:nvSpPr>
            <p:cNvPr id="164" name="正方形/長方形 163"/>
            <p:cNvSpPr/>
            <p:nvPr/>
          </p:nvSpPr>
          <p:spPr>
            <a:xfrm>
              <a:off x="156322" y="846039"/>
              <a:ext cx="83228"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pic>
          <p:nvPicPr>
            <p:cNvPr id="14" name="図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89008" y="1696678"/>
              <a:ext cx="488770" cy="488770"/>
            </a:xfrm>
            <a:prstGeom prst="rect">
              <a:avLst/>
            </a:prstGeom>
          </p:spPr>
        </p:pic>
      </p:grpSp>
      <p:grpSp>
        <p:nvGrpSpPr>
          <p:cNvPr id="7" name="グループ化 6">
            <a:extLst>
              <a:ext uri="{FF2B5EF4-FFF2-40B4-BE49-F238E27FC236}">
                <a16:creationId xmlns:a16="http://schemas.microsoft.com/office/drawing/2014/main" id="{077E62CD-6D23-4941-94CD-0C8788CE258B}"/>
              </a:ext>
            </a:extLst>
          </p:cNvPr>
          <p:cNvGrpSpPr/>
          <p:nvPr/>
        </p:nvGrpSpPr>
        <p:grpSpPr>
          <a:xfrm>
            <a:off x="295736" y="8525922"/>
            <a:ext cx="3160916" cy="1353790"/>
            <a:chOff x="3375854" y="2487777"/>
            <a:chExt cx="3160916" cy="1353790"/>
          </a:xfrm>
        </p:grpSpPr>
        <p:sp>
          <p:nvSpPr>
            <p:cNvPr id="132" name="正方形/長方形 131"/>
            <p:cNvSpPr/>
            <p:nvPr/>
          </p:nvSpPr>
          <p:spPr>
            <a:xfrm>
              <a:off x="3486684" y="2540595"/>
              <a:ext cx="3050086"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技能検定</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3" name="正方形/長方形 132"/>
            <p:cNvSpPr/>
            <p:nvPr/>
          </p:nvSpPr>
          <p:spPr>
            <a:xfrm>
              <a:off x="3464380" y="2881185"/>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技能の習得レベルを評価する国家検定制度で、</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働く人々の技能と地位の向上を図ります</a:t>
              </a:r>
            </a:p>
          </p:txBody>
        </p:sp>
        <p:sp>
          <p:nvSpPr>
            <p:cNvPr id="130" name="正方形/長方形 129"/>
            <p:cNvSpPr/>
            <p:nvPr/>
          </p:nvSpPr>
          <p:spPr>
            <a:xfrm>
              <a:off x="3498119" y="3525133"/>
              <a:ext cx="2247758"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TEL:06-6210-9529  FAX:06-6210-9528</a:t>
              </a:r>
            </a:p>
          </p:txBody>
        </p:sp>
        <p:sp>
          <p:nvSpPr>
            <p:cNvPr id="131" name="正方形/長方形 130"/>
            <p:cNvSpPr/>
            <p:nvPr/>
          </p:nvSpPr>
          <p:spPr>
            <a:xfrm>
              <a:off x="3534812" y="3337498"/>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人材育成課</a:t>
              </a:r>
            </a:p>
          </p:txBody>
        </p:sp>
        <p:cxnSp>
          <p:nvCxnSpPr>
            <p:cNvPr id="137" name="直線コネクタ 136"/>
            <p:cNvCxnSpPr/>
            <p:nvPr/>
          </p:nvCxnSpPr>
          <p:spPr>
            <a:xfrm>
              <a:off x="3549520" y="3263084"/>
              <a:ext cx="2772000" cy="0"/>
            </a:xfrm>
            <a:prstGeom prst="line">
              <a:avLst/>
            </a:prstGeom>
          </p:spPr>
          <p:style>
            <a:lnRef idx="1">
              <a:schemeClr val="dk1"/>
            </a:lnRef>
            <a:fillRef idx="0">
              <a:schemeClr val="dk1"/>
            </a:fillRef>
            <a:effectRef idx="0">
              <a:schemeClr val="dk1"/>
            </a:effectRef>
            <a:fontRef idx="minor">
              <a:schemeClr val="tx1"/>
            </a:fontRef>
          </p:style>
        </p:cxnSp>
        <p:pic>
          <p:nvPicPr>
            <p:cNvPr id="5" name="図 4"/>
            <p:cNvPicPr>
              <a:picLocks noChangeAspect="1"/>
            </p:cNvPicPr>
            <p:nvPr/>
          </p:nvPicPr>
          <p:blipFill>
            <a:blip r:embed="rId4"/>
            <a:stretch>
              <a:fillRect/>
            </a:stretch>
          </p:blipFill>
          <p:spPr>
            <a:xfrm>
              <a:off x="5758214" y="3301567"/>
              <a:ext cx="540000" cy="540000"/>
            </a:xfrm>
            <a:prstGeom prst="rect">
              <a:avLst/>
            </a:prstGeom>
          </p:spPr>
        </p:pic>
        <p:sp>
          <p:nvSpPr>
            <p:cNvPr id="135" name="正方形/長方形 134"/>
            <p:cNvSpPr/>
            <p:nvPr/>
          </p:nvSpPr>
          <p:spPr>
            <a:xfrm>
              <a:off x="3375854" y="2487777"/>
              <a:ext cx="83228"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grpSp>
        <p:nvGrpSpPr>
          <p:cNvPr id="6" name="グループ化 5">
            <a:extLst>
              <a:ext uri="{FF2B5EF4-FFF2-40B4-BE49-F238E27FC236}">
                <a16:creationId xmlns:a16="http://schemas.microsoft.com/office/drawing/2014/main" id="{FA4EEA50-83E2-49A0-8270-EA6D867063A3}"/>
              </a:ext>
            </a:extLst>
          </p:cNvPr>
          <p:cNvGrpSpPr/>
          <p:nvPr/>
        </p:nvGrpSpPr>
        <p:grpSpPr>
          <a:xfrm>
            <a:off x="3479882" y="6902780"/>
            <a:ext cx="3169076" cy="1377735"/>
            <a:chOff x="144066" y="2502223"/>
            <a:chExt cx="3169076" cy="1377735"/>
          </a:xfrm>
        </p:grpSpPr>
        <p:sp>
          <p:nvSpPr>
            <p:cNvPr id="124" name="正方形/長方形 123"/>
            <p:cNvSpPr/>
            <p:nvPr/>
          </p:nvSpPr>
          <p:spPr>
            <a:xfrm>
              <a:off x="263056" y="2567739"/>
              <a:ext cx="3050086"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ものづくりマイスター制度</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5" name="正方形/長方形 124"/>
            <p:cNvSpPr/>
            <p:nvPr/>
          </p:nvSpPr>
          <p:spPr>
            <a:xfrm>
              <a:off x="296192" y="2894751"/>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ものづくりマイスターを企業に派遣し、若年技能者への</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実技指導を行います</a:t>
              </a:r>
            </a:p>
          </p:txBody>
        </p:sp>
        <p:sp>
          <p:nvSpPr>
            <p:cNvPr id="122" name="正方形/長方形 121"/>
            <p:cNvSpPr/>
            <p:nvPr/>
          </p:nvSpPr>
          <p:spPr>
            <a:xfrm>
              <a:off x="313935" y="3605984"/>
              <a:ext cx="2160239" cy="273974"/>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TEL:06-4394-7833  FAX:06-6534-7511</a:t>
              </a:r>
            </a:p>
          </p:txBody>
        </p:sp>
        <p:sp>
          <p:nvSpPr>
            <p:cNvPr id="123" name="正方形/長方形 122"/>
            <p:cNvSpPr/>
            <p:nvPr/>
          </p:nvSpPr>
          <p:spPr>
            <a:xfrm>
              <a:off x="337227" y="3334820"/>
              <a:ext cx="2128326" cy="252000"/>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大阪府地域技能振興コーナー</a:t>
              </a:r>
            </a:p>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（大阪府職業能力開発協会）</a:t>
              </a:r>
              <a:endPar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17" name="直線コネクタ 116"/>
            <p:cNvCxnSpPr/>
            <p:nvPr/>
          </p:nvCxnSpPr>
          <p:spPr>
            <a:xfrm>
              <a:off x="356294" y="3265688"/>
              <a:ext cx="2772000" cy="0"/>
            </a:xfrm>
            <a:prstGeom prst="line">
              <a:avLst/>
            </a:prstGeom>
          </p:spPr>
          <p:style>
            <a:lnRef idx="1">
              <a:schemeClr val="dk1"/>
            </a:lnRef>
            <a:fillRef idx="0">
              <a:schemeClr val="dk1"/>
            </a:fillRef>
            <a:effectRef idx="0">
              <a:schemeClr val="dk1"/>
            </a:effectRef>
            <a:fontRef idx="minor">
              <a:schemeClr val="tx1"/>
            </a:fontRef>
          </p:style>
        </p:cxnSp>
        <p:sp>
          <p:nvSpPr>
            <p:cNvPr id="166" name="正方形/長方形 165"/>
            <p:cNvSpPr/>
            <p:nvPr/>
          </p:nvSpPr>
          <p:spPr>
            <a:xfrm>
              <a:off x="144066" y="2502223"/>
              <a:ext cx="83228"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pic>
          <p:nvPicPr>
            <p:cNvPr id="4" name="図 3"/>
            <p:cNvPicPr>
              <a:picLocks noChangeAspect="1"/>
            </p:cNvPicPr>
            <p:nvPr/>
          </p:nvPicPr>
          <p:blipFill rotWithShape="1">
            <a:blip r:embed="rId5" cstate="print">
              <a:extLst>
                <a:ext uri="{28A0092B-C50C-407E-A947-70E740481C1C}">
                  <a14:useLocalDpi xmlns:a14="http://schemas.microsoft.com/office/drawing/2010/main" val="0"/>
                </a:ext>
              </a:extLst>
            </a:blip>
            <a:srcRect l="6192" t="7837" r="6584" b="6584"/>
            <a:stretch/>
          </p:blipFill>
          <p:spPr>
            <a:xfrm>
              <a:off x="2530956" y="3322311"/>
              <a:ext cx="489578" cy="480341"/>
            </a:xfrm>
            <a:prstGeom prst="rect">
              <a:avLst/>
            </a:prstGeom>
          </p:spPr>
        </p:pic>
      </p:grpSp>
      <p:grpSp>
        <p:nvGrpSpPr>
          <p:cNvPr id="2" name="グループ化 1">
            <a:extLst>
              <a:ext uri="{FF2B5EF4-FFF2-40B4-BE49-F238E27FC236}">
                <a16:creationId xmlns:a16="http://schemas.microsoft.com/office/drawing/2014/main" id="{9CD1081E-28CB-47A2-8841-AB45801624F8}"/>
              </a:ext>
            </a:extLst>
          </p:cNvPr>
          <p:cNvGrpSpPr/>
          <p:nvPr/>
        </p:nvGrpSpPr>
        <p:grpSpPr>
          <a:xfrm>
            <a:off x="3485804" y="8526517"/>
            <a:ext cx="3262289" cy="1314345"/>
            <a:chOff x="144066" y="4160500"/>
            <a:chExt cx="3262289" cy="1314345"/>
          </a:xfrm>
        </p:grpSpPr>
        <p:sp>
          <p:nvSpPr>
            <p:cNvPr id="163" name="正方形/長方形 162"/>
            <p:cNvSpPr/>
            <p:nvPr/>
          </p:nvSpPr>
          <p:spPr>
            <a:xfrm>
              <a:off x="144066" y="4160500"/>
              <a:ext cx="83228"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146" name="正方形/長方形 145"/>
            <p:cNvSpPr/>
            <p:nvPr/>
          </p:nvSpPr>
          <p:spPr>
            <a:xfrm>
              <a:off x="269146" y="4228272"/>
              <a:ext cx="3137209"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リスキリングサポートパワーアップ事業</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5" name="正方形/長方形 154"/>
            <p:cNvSpPr/>
            <p:nvPr/>
          </p:nvSpPr>
          <p:spPr>
            <a:xfrm>
              <a:off x="210877" y="4579712"/>
              <a:ext cx="3096344"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アドバイザーによるオンライン相談や、在職者向け研修プログラム</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の提供等を実施し、新たなスキル獲得をサポートします</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59" name="直線コネクタ 158"/>
            <p:cNvCxnSpPr/>
            <p:nvPr/>
          </p:nvCxnSpPr>
          <p:spPr>
            <a:xfrm>
              <a:off x="344277" y="4990479"/>
              <a:ext cx="2772000" cy="0"/>
            </a:xfrm>
            <a:prstGeom prst="line">
              <a:avLst/>
            </a:prstGeom>
          </p:spPr>
          <p:style>
            <a:lnRef idx="1">
              <a:schemeClr val="dk1"/>
            </a:lnRef>
            <a:fillRef idx="0">
              <a:schemeClr val="dk1"/>
            </a:fillRef>
            <a:effectRef idx="0">
              <a:schemeClr val="dk1"/>
            </a:effectRef>
            <a:fontRef idx="minor">
              <a:schemeClr val="tx1"/>
            </a:fontRef>
          </p:style>
        </p:cxnSp>
        <p:sp>
          <p:nvSpPr>
            <p:cNvPr id="165" name="正方形/長方形 164"/>
            <p:cNvSpPr/>
            <p:nvPr/>
          </p:nvSpPr>
          <p:spPr>
            <a:xfrm>
              <a:off x="366567" y="5062459"/>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人材育成課</a:t>
              </a:r>
            </a:p>
          </p:txBody>
        </p:sp>
        <p:sp>
          <p:nvSpPr>
            <p:cNvPr id="85" name="正方形/長方形 84">
              <a:extLst>
                <a:ext uri="{FF2B5EF4-FFF2-40B4-BE49-F238E27FC236}">
                  <a16:creationId xmlns:a16="http://schemas.microsoft.com/office/drawing/2014/main" id="{F7E5BE1F-D351-41B7-AAFD-FE490FD39D23}"/>
                </a:ext>
              </a:extLst>
            </p:cNvPr>
            <p:cNvSpPr/>
            <p:nvPr/>
          </p:nvSpPr>
          <p:spPr>
            <a:xfrm>
              <a:off x="306851" y="5243695"/>
              <a:ext cx="2247758"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TEL:06-6210-9529  FAX:06-6210-9528</a:t>
              </a:r>
            </a:p>
          </p:txBody>
        </p:sp>
      </p:grpSp>
      <p:grpSp>
        <p:nvGrpSpPr>
          <p:cNvPr id="17" name="グループ化 16">
            <a:extLst>
              <a:ext uri="{FF2B5EF4-FFF2-40B4-BE49-F238E27FC236}">
                <a16:creationId xmlns:a16="http://schemas.microsoft.com/office/drawing/2014/main" id="{4600D46F-5C99-401C-94C6-DEE41AB7CED1}"/>
              </a:ext>
            </a:extLst>
          </p:cNvPr>
          <p:cNvGrpSpPr/>
          <p:nvPr/>
        </p:nvGrpSpPr>
        <p:grpSpPr>
          <a:xfrm>
            <a:off x="-6259" y="5191820"/>
            <a:ext cx="7142566" cy="1385256"/>
            <a:chOff x="50" y="4695310"/>
            <a:chExt cx="7142566" cy="1385256"/>
          </a:xfrm>
        </p:grpSpPr>
        <p:sp>
          <p:nvSpPr>
            <p:cNvPr id="93" name="正方形/長方形 92"/>
            <p:cNvSpPr/>
            <p:nvPr/>
          </p:nvSpPr>
          <p:spPr>
            <a:xfrm>
              <a:off x="6521699" y="4928377"/>
              <a:ext cx="620917" cy="1152189"/>
            </a:xfrm>
            <a:prstGeom prst="rect">
              <a:avLst/>
            </a:prstGeom>
            <a:noFill/>
            <a:ln>
              <a:solidFill>
                <a:srgbClr val="CC0066"/>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人材育成</a:t>
              </a:r>
            </a:p>
          </p:txBody>
        </p:sp>
        <p:cxnSp>
          <p:nvCxnSpPr>
            <p:cNvPr id="191" name="直線コネクタ 190"/>
            <p:cNvCxnSpPr/>
            <p:nvPr/>
          </p:nvCxnSpPr>
          <p:spPr>
            <a:xfrm flipV="1">
              <a:off x="6823515" y="4695310"/>
              <a:ext cx="0" cy="230400"/>
            </a:xfrm>
            <a:prstGeom prst="line">
              <a:avLst/>
            </a:prstGeom>
            <a:noFill/>
            <a:ln w="25400">
              <a:solidFill>
                <a:srgbClr val="CC0066"/>
              </a:solidFill>
            </a:ln>
          </p:spPr>
          <p:style>
            <a:lnRef idx="1">
              <a:schemeClr val="accent1"/>
            </a:lnRef>
            <a:fillRef idx="0">
              <a:schemeClr val="accent1"/>
            </a:fillRef>
            <a:effectRef idx="0">
              <a:schemeClr val="accent1"/>
            </a:effectRef>
            <a:fontRef idx="minor">
              <a:schemeClr val="tx1"/>
            </a:fontRef>
          </p:style>
        </p:cxnSp>
        <p:cxnSp>
          <p:nvCxnSpPr>
            <p:cNvPr id="86" name="直線コネクタ 85">
              <a:extLst>
                <a:ext uri="{FF2B5EF4-FFF2-40B4-BE49-F238E27FC236}">
                  <a16:creationId xmlns:a16="http://schemas.microsoft.com/office/drawing/2014/main" id="{09941593-8EB1-4B0B-BAD1-CD0FAAEEB7D8}"/>
                </a:ext>
              </a:extLst>
            </p:cNvPr>
            <p:cNvCxnSpPr/>
            <p:nvPr/>
          </p:nvCxnSpPr>
          <p:spPr>
            <a:xfrm>
              <a:off x="50" y="4695310"/>
              <a:ext cx="6832108" cy="0"/>
            </a:xfrm>
            <a:prstGeom prst="line">
              <a:avLst/>
            </a:prstGeom>
            <a:noFill/>
            <a:ln w="25400">
              <a:solidFill>
                <a:srgbClr val="CC0066"/>
              </a:solidFill>
            </a:ln>
          </p:spPr>
          <p:style>
            <a:lnRef idx="1">
              <a:schemeClr val="accent1"/>
            </a:lnRef>
            <a:fillRef idx="0">
              <a:schemeClr val="accent1"/>
            </a:fillRef>
            <a:effectRef idx="0">
              <a:schemeClr val="accent1"/>
            </a:effectRef>
            <a:fontRef idx="minor">
              <a:schemeClr val="tx1"/>
            </a:fontRef>
          </p:style>
        </p:cxnSp>
      </p:grpSp>
      <p:grpSp>
        <p:nvGrpSpPr>
          <p:cNvPr id="13" name="グループ化 12">
            <a:extLst>
              <a:ext uri="{FF2B5EF4-FFF2-40B4-BE49-F238E27FC236}">
                <a16:creationId xmlns:a16="http://schemas.microsoft.com/office/drawing/2014/main" id="{403D9B64-C6DC-4AF1-A08D-1753F1989AF3}"/>
              </a:ext>
            </a:extLst>
          </p:cNvPr>
          <p:cNvGrpSpPr/>
          <p:nvPr/>
        </p:nvGrpSpPr>
        <p:grpSpPr>
          <a:xfrm>
            <a:off x="295736" y="6679337"/>
            <a:ext cx="3156366" cy="1599854"/>
            <a:chOff x="149578" y="2227513"/>
            <a:chExt cx="3156366" cy="1599854"/>
          </a:xfrm>
        </p:grpSpPr>
        <p:grpSp>
          <p:nvGrpSpPr>
            <p:cNvPr id="87" name="グループ化 86">
              <a:extLst>
                <a:ext uri="{FF2B5EF4-FFF2-40B4-BE49-F238E27FC236}">
                  <a16:creationId xmlns:a16="http://schemas.microsoft.com/office/drawing/2014/main" id="{09135C50-CFEB-4A4D-A487-33323FC9EA70}"/>
                </a:ext>
              </a:extLst>
            </p:cNvPr>
            <p:cNvGrpSpPr/>
            <p:nvPr/>
          </p:nvGrpSpPr>
          <p:grpSpPr>
            <a:xfrm>
              <a:off x="149578" y="2449632"/>
              <a:ext cx="3156366" cy="1377735"/>
              <a:chOff x="156776" y="2502223"/>
              <a:chExt cx="3156366" cy="1377735"/>
            </a:xfrm>
          </p:grpSpPr>
          <p:sp>
            <p:nvSpPr>
              <p:cNvPr id="88" name="正方形/長方形 87">
                <a:extLst>
                  <a:ext uri="{FF2B5EF4-FFF2-40B4-BE49-F238E27FC236}">
                    <a16:creationId xmlns:a16="http://schemas.microsoft.com/office/drawing/2014/main" id="{AB3E9276-35CF-4545-85E1-C85FA6E26BF8}"/>
                  </a:ext>
                </a:extLst>
              </p:cNvPr>
              <p:cNvSpPr/>
              <p:nvPr/>
            </p:nvSpPr>
            <p:spPr>
              <a:xfrm>
                <a:off x="263056" y="2567739"/>
                <a:ext cx="3050086"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社会人訓練</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9" name="正方形/長方形 88">
                <a:extLst>
                  <a:ext uri="{FF2B5EF4-FFF2-40B4-BE49-F238E27FC236}">
                    <a16:creationId xmlns:a16="http://schemas.microsoft.com/office/drawing/2014/main" id="{D7C089CA-E86A-4D75-91A0-910C74C39D72}"/>
                  </a:ext>
                </a:extLst>
              </p:cNvPr>
              <p:cNvSpPr/>
              <p:nvPr/>
            </p:nvSpPr>
            <p:spPr>
              <a:xfrm>
                <a:off x="266810" y="2894751"/>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ぎせんこうの求職者向け職業訓練の一部科目で</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在職者を受け入れて訓練を行います</a:t>
                </a:r>
              </a:p>
            </p:txBody>
          </p:sp>
          <p:sp>
            <p:nvSpPr>
              <p:cNvPr id="90" name="正方形/長方形 89">
                <a:extLst>
                  <a:ext uri="{FF2B5EF4-FFF2-40B4-BE49-F238E27FC236}">
                    <a16:creationId xmlns:a16="http://schemas.microsoft.com/office/drawing/2014/main" id="{26F7673B-2AE6-4F06-85F4-1874C7902BC3}"/>
                  </a:ext>
                </a:extLst>
              </p:cNvPr>
              <p:cNvSpPr/>
              <p:nvPr/>
            </p:nvSpPr>
            <p:spPr>
              <a:xfrm>
                <a:off x="313935" y="3605984"/>
                <a:ext cx="2160239" cy="273974"/>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TEL:06-6210-9533 FAX:06-6210-9528</a:t>
                </a:r>
              </a:p>
            </p:txBody>
          </p:sp>
          <p:sp>
            <p:nvSpPr>
              <p:cNvPr id="91" name="正方形/長方形 90">
                <a:extLst>
                  <a:ext uri="{FF2B5EF4-FFF2-40B4-BE49-F238E27FC236}">
                    <a16:creationId xmlns:a16="http://schemas.microsoft.com/office/drawing/2014/main" id="{A6215BFA-7524-4AF4-91C5-4B05018C076A}"/>
                  </a:ext>
                </a:extLst>
              </p:cNvPr>
              <p:cNvSpPr/>
              <p:nvPr/>
            </p:nvSpPr>
            <p:spPr>
              <a:xfrm>
                <a:off x="337227" y="3334820"/>
                <a:ext cx="2128326" cy="252000"/>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人材育成課</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92" name="直線コネクタ 91">
                <a:extLst>
                  <a:ext uri="{FF2B5EF4-FFF2-40B4-BE49-F238E27FC236}">
                    <a16:creationId xmlns:a16="http://schemas.microsoft.com/office/drawing/2014/main" id="{4DFD8F3E-4FD7-44B4-AEEE-B67A6FC1C84E}"/>
                  </a:ext>
                </a:extLst>
              </p:cNvPr>
              <p:cNvCxnSpPr/>
              <p:nvPr/>
            </p:nvCxnSpPr>
            <p:spPr>
              <a:xfrm>
                <a:off x="356294" y="3265688"/>
                <a:ext cx="2772000" cy="0"/>
              </a:xfrm>
              <a:prstGeom prst="line">
                <a:avLst/>
              </a:prstGeom>
            </p:spPr>
            <p:style>
              <a:lnRef idx="1">
                <a:schemeClr val="dk1"/>
              </a:lnRef>
              <a:fillRef idx="0">
                <a:schemeClr val="dk1"/>
              </a:fillRef>
              <a:effectRef idx="0">
                <a:schemeClr val="dk1"/>
              </a:effectRef>
              <a:fontRef idx="minor">
                <a:schemeClr val="tx1"/>
              </a:fontRef>
            </p:style>
          </p:cxnSp>
          <p:sp>
            <p:nvSpPr>
              <p:cNvPr id="94" name="正方形/長方形 93">
                <a:extLst>
                  <a:ext uri="{FF2B5EF4-FFF2-40B4-BE49-F238E27FC236}">
                    <a16:creationId xmlns:a16="http://schemas.microsoft.com/office/drawing/2014/main" id="{56029A69-DE89-4ED0-AD35-075DDE9745FA}"/>
                  </a:ext>
                </a:extLst>
              </p:cNvPr>
              <p:cNvSpPr/>
              <p:nvPr/>
            </p:nvSpPr>
            <p:spPr>
              <a:xfrm>
                <a:off x="156776" y="2502223"/>
                <a:ext cx="83228"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sp>
          <p:nvSpPr>
            <p:cNvPr id="97" name="テキスト ボックス 96">
              <a:extLst>
                <a:ext uri="{FF2B5EF4-FFF2-40B4-BE49-F238E27FC236}">
                  <a16:creationId xmlns:a16="http://schemas.microsoft.com/office/drawing/2014/main" id="{46277123-D18B-47F0-BEC2-FBCA1E17F778}"/>
                </a:ext>
              </a:extLst>
            </p:cNvPr>
            <p:cNvSpPr txBox="1"/>
            <p:nvPr/>
          </p:nvSpPr>
          <p:spPr>
            <a:xfrm>
              <a:off x="266907" y="2227513"/>
              <a:ext cx="736099" cy="338554"/>
            </a:xfrm>
            <a:prstGeom prst="rect">
              <a:avLst/>
            </a:prstGeom>
            <a:noFill/>
          </p:spPr>
          <p:txBody>
            <a:bodyPr wrap="none" rtlCol="0">
              <a:spAutoFit/>
            </a:bodyPr>
            <a:lstStyle/>
            <a:p>
              <a:r>
                <a:rPr kumimoji="1" lang="en-US" altLang="ja-JP" sz="1600" dirty="0">
                  <a:solidFill>
                    <a:srgbClr val="FF0000"/>
                  </a:solidFill>
                </a:rPr>
                <a:t>NEW!!</a:t>
              </a:r>
              <a:endParaRPr kumimoji="1" lang="ja-JP" altLang="en-US" sz="1600" dirty="0">
                <a:solidFill>
                  <a:srgbClr val="FF0000"/>
                </a:solidFill>
              </a:endParaRPr>
            </a:p>
          </p:txBody>
        </p:sp>
      </p:grpSp>
      <p:grpSp>
        <p:nvGrpSpPr>
          <p:cNvPr id="189" name="グループ化 188">
            <a:extLst>
              <a:ext uri="{FF2B5EF4-FFF2-40B4-BE49-F238E27FC236}">
                <a16:creationId xmlns:a16="http://schemas.microsoft.com/office/drawing/2014/main" id="{F831F7FE-E968-4853-8298-4F05E520287B}"/>
              </a:ext>
            </a:extLst>
          </p:cNvPr>
          <p:cNvGrpSpPr/>
          <p:nvPr/>
        </p:nvGrpSpPr>
        <p:grpSpPr>
          <a:xfrm>
            <a:off x="3450686" y="533224"/>
            <a:ext cx="3021012" cy="1354257"/>
            <a:chOff x="4026750" y="5432446"/>
            <a:chExt cx="3021012" cy="1354257"/>
          </a:xfrm>
        </p:grpSpPr>
        <p:pic>
          <p:nvPicPr>
            <p:cNvPr id="190" name="図 189">
              <a:extLst>
                <a:ext uri="{FF2B5EF4-FFF2-40B4-BE49-F238E27FC236}">
                  <a16:creationId xmlns:a16="http://schemas.microsoft.com/office/drawing/2014/main" id="{66374696-EDBF-4474-8136-CE4A01A2C64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129983" y="5432446"/>
              <a:ext cx="850244" cy="653625"/>
            </a:xfrm>
            <a:prstGeom prst="rect">
              <a:avLst/>
            </a:prstGeom>
          </p:spPr>
        </p:pic>
        <p:grpSp>
          <p:nvGrpSpPr>
            <p:cNvPr id="192" name="グループ化 191">
              <a:extLst>
                <a:ext uri="{FF2B5EF4-FFF2-40B4-BE49-F238E27FC236}">
                  <a16:creationId xmlns:a16="http://schemas.microsoft.com/office/drawing/2014/main" id="{E4E89DD6-D6B9-4131-BEBD-F9D466EE97A7}"/>
                </a:ext>
              </a:extLst>
            </p:cNvPr>
            <p:cNvGrpSpPr/>
            <p:nvPr/>
          </p:nvGrpSpPr>
          <p:grpSpPr>
            <a:xfrm>
              <a:off x="4026750" y="5622926"/>
              <a:ext cx="3021012" cy="1163777"/>
              <a:chOff x="4026750" y="5622926"/>
              <a:chExt cx="3021012" cy="1163777"/>
            </a:xfrm>
          </p:grpSpPr>
          <p:pic>
            <p:nvPicPr>
              <p:cNvPr id="193" name="図 192">
                <a:extLst>
                  <a:ext uri="{FF2B5EF4-FFF2-40B4-BE49-F238E27FC236}">
                    <a16:creationId xmlns:a16="http://schemas.microsoft.com/office/drawing/2014/main" id="{6F5462FB-3FDA-48A7-AE50-C7A3099C53D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05652" y="6246703"/>
                <a:ext cx="540000" cy="540000"/>
              </a:xfrm>
              <a:prstGeom prst="rect">
                <a:avLst/>
              </a:prstGeom>
            </p:spPr>
          </p:pic>
          <p:sp>
            <p:nvSpPr>
              <p:cNvPr id="194" name="正方形/長方形 193">
                <a:extLst>
                  <a:ext uri="{FF2B5EF4-FFF2-40B4-BE49-F238E27FC236}">
                    <a16:creationId xmlns:a16="http://schemas.microsoft.com/office/drawing/2014/main" id="{0CCABA7B-B1BB-4917-A729-2AC5578D659C}"/>
                  </a:ext>
                </a:extLst>
              </p:cNvPr>
              <p:cNvSpPr/>
              <p:nvPr/>
            </p:nvSpPr>
            <p:spPr>
              <a:xfrm>
                <a:off x="4153834" y="5680223"/>
                <a:ext cx="2893928" cy="307777"/>
              </a:xfrm>
              <a:prstGeom prst="rect">
                <a:avLst/>
              </a:prstGeom>
              <a:noFill/>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働き方改革に関するご相談</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5" name="正方形/長方形 194">
                <a:extLst>
                  <a:ext uri="{FF2B5EF4-FFF2-40B4-BE49-F238E27FC236}">
                    <a16:creationId xmlns:a16="http://schemas.microsoft.com/office/drawing/2014/main" id="{EF5CF39E-B468-4A2E-9F36-E763BEA32017}"/>
                  </a:ext>
                </a:extLst>
              </p:cNvPr>
              <p:cNvSpPr/>
              <p:nvPr/>
            </p:nvSpPr>
            <p:spPr>
              <a:xfrm>
                <a:off x="4141817" y="5999821"/>
                <a:ext cx="2858812" cy="2308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労働環境の改善に向けたアドバイスなど、無料で支援します</a:t>
                </a:r>
              </a:p>
            </p:txBody>
          </p:sp>
          <p:sp>
            <p:nvSpPr>
              <p:cNvPr id="196" name="正方形/長方形 195">
                <a:extLst>
                  <a:ext uri="{FF2B5EF4-FFF2-40B4-BE49-F238E27FC236}">
                    <a16:creationId xmlns:a16="http://schemas.microsoft.com/office/drawing/2014/main" id="{A0CEC982-9225-4FB2-A59D-67090D66176C}"/>
                  </a:ext>
                </a:extLst>
              </p:cNvPr>
              <p:cNvSpPr/>
              <p:nvPr/>
            </p:nvSpPr>
            <p:spPr>
              <a:xfrm>
                <a:off x="4149223" y="6486167"/>
                <a:ext cx="2380153" cy="276797"/>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TEL:06-6946-2605</a:t>
                </a: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FAX:06-6946-2635</a:t>
                </a:r>
              </a:p>
            </p:txBody>
          </p:sp>
          <p:sp>
            <p:nvSpPr>
              <p:cNvPr id="197" name="正方形/長方形 196">
                <a:extLst>
                  <a:ext uri="{FF2B5EF4-FFF2-40B4-BE49-F238E27FC236}">
                    <a16:creationId xmlns:a16="http://schemas.microsoft.com/office/drawing/2014/main" id="{C51D63A9-036F-4585-B908-091CC95B7938}"/>
                  </a:ext>
                </a:extLst>
              </p:cNvPr>
              <p:cNvSpPr/>
              <p:nvPr/>
            </p:nvSpPr>
            <p:spPr>
              <a:xfrm>
                <a:off x="4214798" y="6323424"/>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労働環境課</a:t>
                </a:r>
              </a:p>
            </p:txBody>
          </p:sp>
          <p:cxnSp>
            <p:nvCxnSpPr>
              <p:cNvPr id="198" name="直線コネクタ 197">
                <a:extLst>
                  <a:ext uri="{FF2B5EF4-FFF2-40B4-BE49-F238E27FC236}">
                    <a16:creationId xmlns:a16="http://schemas.microsoft.com/office/drawing/2014/main" id="{E1EDC3E5-7F22-4B86-B5DA-F3E846C049E7}"/>
                  </a:ext>
                </a:extLst>
              </p:cNvPr>
              <p:cNvCxnSpPr/>
              <p:nvPr/>
            </p:nvCxnSpPr>
            <p:spPr>
              <a:xfrm flipV="1">
                <a:off x="4214798" y="6249534"/>
                <a:ext cx="2772000" cy="0"/>
              </a:xfrm>
              <a:prstGeom prst="line">
                <a:avLst/>
              </a:prstGeom>
            </p:spPr>
            <p:style>
              <a:lnRef idx="1">
                <a:schemeClr val="dk1"/>
              </a:lnRef>
              <a:fillRef idx="0">
                <a:schemeClr val="dk1"/>
              </a:fillRef>
              <a:effectRef idx="0">
                <a:schemeClr val="dk1"/>
              </a:effectRef>
              <a:fontRef idx="minor">
                <a:schemeClr val="tx1"/>
              </a:fontRef>
            </p:style>
          </p:cxnSp>
          <p:sp>
            <p:nvSpPr>
              <p:cNvPr id="199" name="正方形/長方形 198">
                <a:extLst>
                  <a:ext uri="{FF2B5EF4-FFF2-40B4-BE49-F238E27FC236}">
                    <a16:creationId xmlns:a16="http://schemas.microsoft.com/office/drawing/2014/main" id="{A78C9880-C5E5-471C-9571-371C84B488DD}"/>
                  </a:ext>
                </a:extLst>
              </p:cNvPr>
              <p:cNvSpPr/>
              <p:nvPr/>
            </p:nvSpPr>
            <p:spPr>
              <a:xfrm>
                <a:off x="4026750" y="5622926"/>
                <a:ext cx="83228"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grpSp>
      <p:grpSp>
        <p:nvGrpSpPr>
          <p:cNvPr id="200" name="グループ化 199">
            <a:extLst>
              <a:ext uri="{FF2B5EF4-FFF2-40B4-BE49-F238E27FC236}">
                <a16:creationId xmlns:a16="http://schemas.microsoft.com/office/drawing/2014/main" id="{BA15674E-984B-4680-B239-FAD3988DEE6E}"/>
              </a:ext>
            </a:extLst>
          </p:cNvPr>
          <p:cNvGrpSpPr/>
          <p:nvPr/>
        </p:nvGrpSpPr>
        <p:grpSpPr>
          <a:xfrm flipH="1">
            <a:off x="-4841" y="618293"/>
            <a:ext cx="7141188" cy="1396345"/>
            <a:chOff x="67150" y="5498366"/>
            <a:chExt cx="7141188" cy="1396345"/>
          </a:xfrm>
        </p:grpSpPr>
        <p:sp>
          <p:nvSpPr>
            <p:cNvPr id="202" name="正方形/長方形 201">
              <a:extLst>
                <a:ext uri="{FF2B5EF4-FFF2-40B4-BE49-F238E27FC236}">
                  <a16:creationId xmlns:a16="http://schemas.microsoft.com/office/drawing/2014/main" id="{8F6C6B45-A831-4B8F-A778-918003210631}"/>
                </a:ext>
              </a:extLst>
            </p:cNvPr>
            <p:cNvSpPr/>
            <p:nvPr/>
          </p:nvSpPr>
          <p:spPr>
            <a:xfrm>
              <a:off x="67150" y="5739676"/>
              <a:ext cx="612368" cy="1116079"/>
            </a:xfrm>
            <a:prstGeom prst="rect">
              <a:avLst/>
            </a:prstGeom>
            <a:noFill/>
            <a:ln>
              <a:noFill/>
            </a:ln>
          </p:spPr>
          <p:style>
            <a:lnRef idx="2">
              <a:schemeClr val="dk1"/>
            </a:lnRef>
            <a:fillRef idx="1">
              <a:schemeClr val="lt1"/>
            </a:fillRef>
            <a:effectRef idx="0">
              <a:schemeClr val="dk1"/>
            </a:effectRef>
            <a:fontRef idx="minor">
              <a:schemeClr val="dk1"/>
            </a:fontRef>
          </p:style>
          <p:txBody>
            <a:bodyPr vert="wordArtVertRtl" rtlCol="0" anchor="ctr"/>
            <a:lstStyle/>
            <a:p>
              <a:pPr algn="ctr"/>
              <a:r>
                <a:rPr lang="ja-JP" altLang="en-US" sz="1100" b="1" spc="-1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働く環境</a:t>
              </a:r>
              <a:endParaRPr lang="en-US" altLang="ja-JP" sz="1100" b="1" spc="-1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03" name="グループ化 202">
              <a:extLst>
                <a:ext uri="{FF2B5EF4-FFF2-40B4-BE49-F238E27FC236}">
                  <a16:creationId xmlns:a16="http://schemas.microsoft.com/office/drawing/2014/main" id="{EF8F74DB-055C-49CD-ACF3-93812614FDC1}"/>
                </a:ext>
              </a:extLst>
            </p:cNvPr>
            <p:cNvGrpSpPr/>
            <p:nvPr/>
          </p:nvGrpSpPr>
          <p:grpSpPr>
            <a:xfrm>
              <a:off x="79397" y="5498366"/>
              <a:ext cx="7128941" cy="1396345"/>
              <a:chOff x="79397" y="5388084"/>
              <a:chExt cx="7128941" cy="1396345"/>
            </a:xfrm>
          </p:grpSpPr>
          <p:cxnSp>
            <p:nvCxnSpPr>
              <p:cNvPr id="204" name="直線コネクタ 203">
                <a:extLst>
                  <a:ext uri="{FF2B5EF4-FFF2-40B4-BE49-F238E27FC236}">
                    <a16:creationId xmlns:a16="http://schemas.microsoft.com/office/drawing/2014/main" id="{35893657-FB27-4BC6-9BDF-7522971F3A64}"/>
                  </a:ext>
                </a:extLst>
              </p:cNvPr>
              <p:cNvCxnSpPr>
                <a:cxnSpLocks/>
              </p:cNvCxnSpPr>
              <p:nvPr/>
            </p:nvCxnSpPr>
            <p:spPr>
              <a:xfrm flipV="1">
                <a:off x="368683" y="5388084"/>
                <a:ext cx="0" cy="230653"/>
              </a:xfrm>
              <a:prstGeom prst="line">
                <a:avLst/>
              </a:prstGeom>
              <a:noFill/>
              <a:ln w="25400">
                <a:solidFill>
                  <a:srgbClr val="CC0066"/>
                </a:solidFill>
              </a:ln>
            </p:spPr>
            <p:style>
              <a:lnRef idx="1">
                <a:schemeClr val="accent1"/>
              </a:lnRef>
              <a:fillRef idx="0">
                <a:schemeClr val="accent1"/>
              </a:fillRef>
              <a:effectRef idx="0">
                <a:schemeClr val="accent1"/>
              </a:effectRef>
              <a:fontRef idx="minor">
                <a:schemeClr val="tx1"/>
              </a:fontRef>
            </p:style>
          </p:cxnSp>
          <p:grpSp>
            <p:nvGrpSpPr>
              <p:cNvPr id="215" name="グループ化 214">
                <a:extLst>
                  <a:ext uri="{FF2B5EF4-FFF2-40B4-BE49-F238E27FC236}">
                    <a16:creationId xmlns:a16="http://schemas.microsoft.com/office/drawing/2014/main" id="{AB57865F-81BF-4DA6-979A-2FB9F4EB1BB1}"/>
                  </a:ext>
                </a:extLst>
              </p:cNvPr>
              <p:cNvGrpSpPr/>
              <p:nvPr/>
            </p:nvGrpSpPr>
            <p:grpSpPr>
              <a:xfrm>
                <a:off x="79397" y="5406917"/>
                <a:ext cx="7128941" cy="1377512"/>
                <a:chOff x="79397" y="5406917"/>
                <a:chExt cx="7128941" cy="1377512"/>
              </a:xfrm>
            </p:grpSpPr>
            <p:cxnSp>
              <p:nvCxnSpPr>
                <p:cNvPr id="216" name="直線コネクタ 215">
                  <a:extLst>
                    <a:ext uri="{FF2B5EF4-FFF2-40B4-BE49-F238E27FC236}">
                      <a16:creationId xmlns:a16="http://schemas.microsoft.com/office/drawing/2014/main" id="{D55AA6CC-726F-4440-833C-901A30D2FE4C}"/>
                    </a:ext>
                  </a:extLst>
                </p:cNvPr>
                <p:cNvCxnSpPr/>
                <p:nvPr/>
              </p:nvCxnSpPr>
              <p:spPr>
                <a:xfrm>
                  <a:off x="374565" y="5406917"/>
                  <a:ext cx="6833773" cy="0"/>
                </a:xfrm>
                <a:prstGeom prst="line">
                  <a:avLst/>
                </a:prstGeom>
                <a:noFill/>
                <a:ln w="25400">
                  <a:solidFill>
                    <a:srgbClr val="CC0066"/>
                  </a:solidFill>
                </a:ln>
              </p:spPr>
              <p:style>
                <a:lnRef idx="1">
                  <a:schemeClr val="accent1"/>
                </a:lnRef>
                <a:fillRef idx="0">
                  <a:schemeClr val="accent1"/>
                </a:fillRef>
                <a:effectRef idx="0">
                  <a:schemeClr val="accent1"/>
                </a:effectRef>
                <a:fontRef idx="minor">
                  <a:schemeClr val="tx1"/>
                </a:fontRef>
              </p:style>
            </p:cxnSp>
            <p:sp>
              <p:nvSpPr>
                <p:cNvPr id="218" name="正方形/長方形 217">
                  <a:extLst>
                    <a:ext uri="{FF2B5EF4-FFF2-40B4-BE49-F238E27FC236}">
                      <a16:creationId xmlns:a16="http://schemas.microsoft.com/office/drawing/2014/main" id="{9FDA6823-904C-400A-90A4-6B1545974114}"/>
                    </a:ext>
                  </a:extLst>
                </p:cNvPr>
                <p:cNvSpPr/>
                <p:nvPr/>
              </p:nvSpPr>
              <p:spPr>
                <a:xfrm>
                  <a:off x="79397" y="5632240"/>
                  <a:ext cx="620917" cy="1152189"/>
                </a:xfrm>
                <a:prstGeom prst="rect">
                  <a:avLst/>
                </a:prstGeom>
                <a:noFill/>
                <a:ln>
                  <a:solidFill>
                    <a:srgbClr val="CC0066"/>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grpSp>
      <p:grpSp>
        <p:nvGrpSpPr>
          <p:cNvPr id="219" name="グループ化 218">
            <a:extLst>
              <a:ext uri="{FF2B5EF4-FFF2-40B4-BE49-F238E27FC236}">
                <a16:creationId xmlns:a16="http://schemas.microsoft.com/office/drawing/2014/main" id="{018C8C87-91CC-474F-9FFD-93EB2E1BD402}"/>
              </a:ext>
            </a:extLst>
          </p:cNvPr>
          <p:cNvGrpSpPr/>
          <p:nvPr/>
        </p:nvGrpSpPr>
        <p:grpSpPr>
          <a:xfrm>
            <a:off x="230122" y="702556"/>
            <a:ext cx="2978903" cy="1140555"/>
            <a:chOff x="806186" y="5601778"/>
            <a:chExt cx="2978903" cy="1140555"/>
          </a:xfrm>
        </p:grpSpPr>
        <p:pic>
          <p:nvPicPr>
            <p:cNvPr id="230" name="図 229">
              <a:extLst>
                <a:ext uri="{FF2B5EF4-FFF2-40B4-BE49-F238E27FC236}">
                  <a16:creationId xmlns:a16="http://schemas.microsoft.com/office/drawing/2014/main" id="{CFF292F3-2600-4C36-B32C-98EE366FFB7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240410" y="6202333"/>
              <a:ext cx="540000" cy="540000"/>
            </a:xfrm>
            <a:prstGeom prst="rect">
              <a:avLst/>
            </a:prstGeom>
          </p:spPr>
        </p:pic>
        <p:sp>
          <p:nvSpPr>
            <p:cNvPr id="231" name="正方形/長方形 230">
              <a:extLst>
                <a:ext uri="{FF2B5EF4-FFF2-40B4-BE49-F238E27FC236}">
                  <a16:creationId xmlns:a16="http://schemas.microsoft.com/office/drawing/2014/main" id="{3561F186-C957-4522-8960-7242E85E322F}"/>
                </a:ext>
              </a:extLst>
            </p:cNvPr>
            <p:cNvSpPr/>
            <p:nvPr/>
          </p:nvSpPr>
          <p:spPr>
            <a:xfrm>
              <a:off x="891161" y="5601778"/>
              <a:ext cx="2893928" cy="307777"/>
            </a:xfrm>
            <a:prstGeom prst="rect">
              <a:avLst/>
            </a:prstGeom>
            <a:noFill/>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労働相談センター</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32" name="正方形/長方形 231">
              <a:extLst>
                <a:ext uri="{FF2B5EF4-FFF2-40B4-BE49-F238E27FC236}">
                  <a16:creationId xmlns:a16="http://schemas.microsoft.com/office/drawing/2014/main" id="{4A3E2FD3-8FE7-4701-B017-139714C369BD}"/>
                </a:ext>
              </a:extLst>
            </p:cNvPr>
            <p:cNvSpPr/>
            <p:nvPr/>
          </p:nvSpPr>
          <p:spPr>
            <a:xfrm>
              <a:off x="906464" y="5837980"/>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働くこと・雇うことについてのトラブルを防止するため、</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秘密厳守で労働相談を受け付けます</a:t>
              </a:r>
            </a:p>
          </p:txBody>
        </p:sp>
        <p:sp>
          <p:nvSpPr>
            <p:cNvPr id="239" name="正方形/長方形 238">
              <a:extLst>
                <a:ext uri="{FF2B5EF4-FFF2-40B4-BE49-F238E27FC236}">
                  <a16:creationId xmlns:a16="http://schemas.microsoft.com/office/drawing/2014/main" id="{4B607C4E-D0FC-4A9E-A7A2-0A6E33F723EA}"/>
                </a:ext>
              </a:extLst>
            </p:cNvPr>
            <p:cNvSpPr/>
            <p:nvPr/>
          </p:nvSpPr>
          <p:spPr>
            <a:xfrm>
              <a:off x="889200" y="6439883"/>
              <a:ext cx="2380153" cy="237746"/>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TEL:06-6946-2600</a:t>
              </a: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FAX:06-6946-2635</a:t>
              </a:r>
            </a:p>
          </p:txBody>
        </p:sp>
        <p:sp>
          <p:nvSpPr>
            <p:cNvPr id="240" name="正方形/長方形 239">
              <a:extLst>
                <a:ext uri="{FF2B5EF4-FFF2-40B4-BE49-F238E27FC236}">
                  <a16:creationId xmlns:a16="http://schemas.microsoft.com/office/drawing/2014/main" id="{6AFACF3F-1E46-4F12-A5C8-5F3EFC0BE25C}"/>
                </a:ext>
              </a:extLst>
            </p:cNvPr>
            <p:cNvSpPr/>
            <p:nvPr/>
          </p:nvSpPr>
          <p:spPr>
            <a:xfrm>
              <a:off x="976541" y="6262991"/>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労働環境課</a:t>
              </a:r>
            </a:p>
          </p:txBody>
        </p:sp>
        <p:cxnSp>
          <p:nvCxnSpPr>
            <p:cNvPr id="241" name="直線コネクタ 240">
              <a:extLst>
                <a:ext uri="{FF2B5EF4-FFF2-40B4-BE49-F238E27FC236}">
                  <a16:creationId xmlns:a16="http://schemas.microsoft.com/office/drawing/2014/main" id="{B1336D88-12E0-4682-9D13-678D0ACA96A7}"/>
                </a:ext>
              </a:extLst>
            </p:cNvPr>
            <p:cNvCxnSpPr/>
            <p:nvPr/>
          </p:nvCxnSpPr>
          <p:spPr>
            <a:xfrm flipV="1">
              <a:off x="993276" y="6207312"/>
              <a:ext cx="2772000" cy="0"/>
            </a:xfrm>
            <a:prstGeom prst="line">
              <a:avLst/>
            </a:prstGeom>
          </p:spPr>
          <p:style>
            <a:lnRef idx="1">
              <a:schemeClr val="dk1"/>
            </a:lnRef>
            <a:fillRef idx="0">
              <a:schemeClr val="dk1"/>
            </a:fillRef>
            <a:effectRef idx="0">
              <a:schemeClr val="dk1"/>
            </a:effectRef>
            <a:fontRef idx="minor">
              <a:schemeClr val="tx1"/>
            </a:fontRef>
          </p:style>
        </p:cxnSp>
        <p:sp>
          <p:nvSpPr>
            <p:cNvPr id="242" name="正方形/長方形 241">
              <a:extLst>
                <a:ext uri="{FF2B5EF4-FFF2-40B4-BE49-F238E27FC236}">
                  <a16:creationId xmlns:a16="http://schemas.microsoft.com/office/drawing/2014/main" id="{54CBB5DE-B4F4-4C00-94EB-619A769C5DA3}"/>
                </a:ext>
              </a:extLst>
            </p:cNvPr>
            <p:cNvSpPr/>
            <p:nvPr/>
          </p:nvSpPr>
          <p:spPr>
            <a:xfrm>
              <a:off x="806186" y="5633789"/>
              <a:ext cx="83228"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grpSp>
        <p:nvGrpSpPr>
          <p:cNvPr id="243" name="グループ化 242">
            <a:extLst>
              <a:ext uri="{FF2B5EF4-FFF2-40B4-BE49-F238E27FC236}">
                <a16:creationId xmlns:a16="http://schemas.microsoft.com/office/drawing/2014/main" id="{9543AE55-F9A5-40B5-BFDD-BA21A46D6F93}"/>
              </a:ext>
            </a:extLst>
          </p:cNvPr>
          <p:cNvGrpSpPr/>
          <p:nvPr/>
        </p:nvGrpSpPr>
        <p:grpSpPr>
          <a:xfrm>
            <a:off x="236386" y="2015202"/>
            <a:ext cx="3129286" cy="1260152"/>
            <a:chOff x="812450" y="7023715"/>
            <a:chExt cx="3129286" cy="1260152"/>
          </a:xfrm>
        </p:grpSpPr>
        <p:pic>
          <p:nvPicPr>
            <p:cNvPr id="244" name="図 243">
              <a:extLst>
                <a:ext uri="{FF2B5EF4-FFF2-40B4-BE49-F238E27FC236}">
                  <a16:creationId xmlns:a16="http://schemas.microsoft.com/office/drawing/2014/main" id="{EBC96E50-12B3-4F2F-BA0C-ACBB037868EC}"/>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244362" y="7743867"/>
              <a:ext cx="540000" cy="540000"/>
            </a:xfrm>
            <a:prstGeom prst="rect">
              <a:avLst/>
            </a:prstGeom>
          </p:spPr>
        </p:pic>
        <p:sp>
          <p:nvSpPr>
            <p:cNvPr id="245" name="正方形/長方形 244">
              <a:extLst>
                <a:ext uri="{FF2B5EF4-FFF2-40B4-BE49-F238E27FC236}">
                  <a16:creationId xmlns:a16="http://schemas.microsoft.com/office/drawing/2014/main" id="{BA1FCB31-E324-4164-8E3A-3E03700070CE}"/>
                </a:ext>
              </a:extLst>
            </p:cNvPr>
            <p:cNvSpPr/>
            <p:nvPr/>
          </p:nvSpPr>
          <p:spPr>
            <a:xfrm>
              <a:off x="891650" y="7061665"/>
              <a:ext cx="3050086"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大阪府テレワークサポートデスク</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6" name="正方形/長方形 245">
              <a:extLst>
                <a:ext uri="{FF2B5EF4-FFF2-40B4-BE49-F238E27FC236}">
                  <a16:creationId xmlns:a16="http://schemas.microsoft.com/office/drawing/2014/main" id="{30DDCEEB-1C2B-4AE3-A9E1-7B1B5B52D736}"/>
                </a:ext>
              </a:extLst>
            </p:cNvPr>
            <p:cNvSpPr/>
            <p:nvPr/>
          </p:nvSpPr>
          <p:spPr>
            <a:xfrm>
              <a:off x="927650" y="7311550"/>
              <a:ext cx="2182625"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テレワーク導入や定着に向けた事業者及び労働者へのサポートを実施します</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7" name="正方形/長方形 246">
              <a:extLst>
                <a:ext uri="{FF2B5EF4-FFF2-40B4-BE49-F238E27FC236}">
                  <a16:creationId xmlns:a16="http://schemas.microsoft.com/office/drawing/2014/main" id="{F09752AC-FC6D-40A2-A24F-C126AFD9841D}"/>
                </a:ext>
              </a:extLst>
            </p:cNvPr>
            <p:cNvSpPr/>
            <p:nvPr/>
          </p:nvSpPr>
          <p:spPr>
            <a:xfrm>
              <a:off x="927650" y="8010754"/>
              <a:ext cx="2259223" cy="237097"/>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TEL:06‐6946-2608</a:t>
              </a: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FAX:06-6946-2635 </a:t>
              </a:r>
            </a:p>
          </p:txBody>
        </p:sp>
        <p:sp>
          <p:nvSpPr>
            <p:cNvPr id="248" name="正方形/長方形 247">
              <a:extLst>
                <a:ext uri="{FF2B5EF4-FFF2-40B4-BE49-F238E27FC236}">
                  <a16:creationId xmlns:a16="http://schemas.microsoft.com/office/drawing/2014/main" id="{4FF5CFAF-79B4-4539-B643-E48112E96837}"/>
                </a:ext>
              </a:extLst>
            </p:cNvPr>
            <p:cNvSpPr/>
            <p:nvPr/>
          </p:nvSpPr>
          <p:spPr>
            <a:xfrm>
              <a:off x="1022432" y="7836201"/>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労働環境課</a:t>
              </a:r>
            </a:p>
          </p:txBody>
        </p:sp>
        <p:cxnSp>
          <p:nvCxnSpPr>
            <p:cNvPr id="249" name="直線コネクタ 248">
              <a:extLst>
                <a:ext uri="{FF2B5EF4-FFF2-40B4-BE49-F238E27FC236}">
                  <a16:creationId xmlns:a16="http://schemas.microsoft.com/office/drawing/2014/main" id="{B12FF079-089E-45C5-A9AC-A29FAF40281E}"/>
                </a:ext>
              </a:extLst>
            </p:cNvPr>
            <p:cNvCxnSpPr/>
            <p:nvPr/>
          </p:nvCxnSpPr>
          <p:spPr>
            <a:xfrm>
              <a:off x="994977" y="7743795"/>
              <a:ext cx="2772000" cy="0"/>
            </a:xfrm>
            <a:prstGeom prst="line">
              <a:avLst/>
            </a:prstGeom>
          </p:spPr>
          <p:style>
            <a:lnRef idx="1">
              <a:schemeClr val="dk1"/>
            </a:lnRef>
            <a:fillRef idx="0">
              <a:schemeClr val="dk1"/>
            </a:fillRef>
            <a:effectRef idx="0">
              <a:schemeClr val="dk1"/>
            </a:effectRef>
            <a:fontRef idx="minor">
              <a:schemeClr val="tx1"/>
            </a:fontRef>
          </p:style>
        </p:cxnSp>
        <p:sp>
          <p:nvSpPr>
            <p:cNvPr id="250" name="正方形/長方形 249">
              <a:extLst>
                <a:ext uri="{FF2B5EF4-FFF2-40B4-BE49-F238E27FC236}">
                  <a16:creationId xmlns:a16="http://schemas.microsoft.com/office/drawing/2014/main" id="{B1496F66-02C5-4DA5-A64E-557C802A0642}"/>
                </a:ext>
              </a:extLst>
            </p:cNvPr>
            <p:cNvSpPr/>
            <p:nvPr/>
          </p:nvSpPr>
          <p:spPr>
            <a:xfrm>
              <a:off x="812450" y="7090062"/>
              <a:ext cx="83228"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pic>
          <p:nvPicPr>
            <p:cNvPr id="251" name="図 250">
              <a:extLst>
                <a:ext uri="{FF2B5EF4-FFF2-40B4-BE49-F238E27FC236}">
                  <a16:creationId xmlns:a16="http://schemas.microsoft.com/office/drawing/2014/main" id="{DA5DE9D4-1054-4A3C-9201-123916B6501E}"/>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74506" y="7023715"/>
              <a:ext cx="669683" cy="648000"/>
            </a:xfrm>
            <a:prstGeom prst="rect">
              <a:avLst/>
            </a:prstGeom>
          </p:spPr>
        </p:pic>
      </p:grpSp>
      <p:grpSp>
        <p:nvGrpSpPr>
          <p:cNvPr id="252" name="グループ化 251">
            <a:extLst>
              <a:ext uri="{FF2B5EF4-FFF2-40B4-BE49-F238E27FC236}">
                <a16:creationId xmlns:a16="http://schemas.microsoft.com/office/drawing/2014/main" id="{85F1335D-6338-4FD5-92D7-4EA378DC3B34}"/>
              </a:ext>
            </a:extLst>
          </p:cNvPr>
          <p:cNvGrpSpPr/>
          <p:nvPr/>
        </p:nvGrpSpPr>
        <p:grpSpPr>
          <a:xfrm>
            <a:off x="3450196" y="1998167"/>
            <a:ext cx="3174590" cy="1394283"/>
            <a:chOff x="4026260" y="7006680"/>
            <a:chExt cx="3174590" cy="1394283"/>
          </a:xfrm>
        </p:grpSpPr>
        <p:sp>
          <p:nvSpPr>
            <p:cNvPr id="253" name="正方形/長方形 252">
              <a:extLst>
                <a:ext uri="{FF2B5EF4-FFF2-40B4-BE49-F238E27FC236}">
                  <a16:creationId xmlns:a16="http://schemas.microsoft.com/office/drawing/2014/main" id="{3531F4CE-9BF5-410E-B02B-948F39B58E12}"/>
                </a:ext>
              </a:extLst>
            </p:cNvPr>
            <p:cNvSpPr/>
            <p:nvPr/>
          </p:nvSpPr>
          <p:spPr>
            <a:xfrm>
              <a:off x="4150764" y="7006680"/>
              <a:ext cx="3050086" cy="523220"/>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人事担当者のための</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精神・</a:t>
              </a:r>
              <a:r>
                <a:rPr lang="ja-JP" altLang="en-US" sz="14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者雇用アドバンス研修</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54" name="正方形/長方形 253">
              <a:extLst>
                <a:ext uri="{FF2B5EF4-FFF2-40B4-BE49-F238E27FC236}">
                  <a16:creationId xmlns:a16="http://schemas.microsoft.com/office/drawing/2014/main" id="{746B78D9-8DA6-45BE-A7E8-2B2F41BC28E1}"/>
                </a:ext>
              </a:extLst>
            </p:cNvPr>
            <p:cNvSpPr/>
            <p:nvPr/>
          </p:nvSpPr>
          <p:spPr>
            <a:xfrm>
              <a:off x="4128101" y="7483322"/>
              <a:ext cx="2928955" cy="369332"/>
            </a:xfrm>
            <a:prstGeom prst="rect">
              <a:avLst/>
            </a:prstGeom>
          </p:spPr>
          <p:txBody>
            <a:bodyPr wrap="square">
              <a:spAutoFit/>
            </a:bodyPr>
            <a:lstStyle/>
            <a:p>
              <a:r>
                <a:rPr lang="ja-JP" altLang="en-US" sz="9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特性等を学び、精神・発達障がい者雇用の</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先進企業での体験型研修を実施します</a:t>
              </a:r>
            </a:p>
          </p:txBody>
        </p:sp>
        <p:sp>
          <p:nvSpPr>
            <p:cNvPr id="255" name="正方形/長方形 254">
              <a:extLst>
                <a:ext uri="{FF2B5EF4-FFF2-40B4-BE49-F238E27FC236}">
                  <a16:creationId xmlns:a16="http://schemas.microsoft.com/office/drawing/2014/main" id="{721C2229-6248-40FB-9B38-F73339D25BC0}"/>
                </a:ext>
              </a:extLst>
            </p:cNvPr>
            <p:cNvSpPr/>
            <p:nvPr/>
          </p:nvSpPr>
          <p:spPr>
            <a:xfrm>
              <a:off x="4208896" y="7910554"/>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就業促進課</a:t>
              </a:r>
            </a:p>
          </p:txBody>
        </p:sp>
        <p:sp>
          <p:nvSpPr>
            <p:cNvPr id="256" name="正方形/長方形 255">
              <a:extLst>
                <a:ext uri="{FF2B5EF4-FFF2-40B4-BE49-F238E27FC236}">
                  <a16:creationId xmlns:a16="http://schemas.microsoft.com/office/drawing/2014/main" id="{40751B4D-3B7E-4055-8EA7-16F9565B8CFC}"/>
                </a:ext>
              </a:extLst>
            </p:cNvPr>
            <p:cNvSpPr/>
            <p:nvPr/>
          </p:nvSpPr>
          <p:spPr>
            <a:xfrm>
              <a:off x="4026260" y="7030768"/>
              <a:ext cx="82800" cy="491852"/>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257" name="直線コネクタ 256">
              <a:extLst>
                <a:ext uri="{FF2B5EF4-FFF2-40B4-BE49-F238E27FC236}">
                  <a16:creationId xmlns:a16="http://schemas.microsoft.com/office/drawing/2014/main" id="{4C1661AC-FE00-4F36-B7E3-F5A2C63C5D4D}"/>
                </a:ext>
              </a:extLst>
            </p:cNvPr>
            <p:cNvCxnSpPr/>
            <p:nvPr/>
          </p:nvCxnSpPr>
          <p:spPr>
            <a:xfrm>
              <a:off x="4219303" y="7843117"/>
              <a:ext cx="2772000" cy="0"/>
            </a:xfrm>
            <a:prstGeom prst="line">
              <a:avLst/>
            </a:prstGeom>
          </p:spPr>
          <p:style>
            <a:lnRef idx="1">
              <a:schemeClr val="dk1"/>
            </a:lnRef>
            <a:fillRef idx="0">
              <a:schemeClr val="dk1"/>
            </a:fillRef>
            <a:effectRef idx="0">
              <a:schemeClr val="dk1"/>
            </a:effectRef>
            <a:fontRef idx="minor">
              <a:schemeClr val="tx1"/>
            </a:fontRef>
          </p:style>
        </p:cxnSp>
        <p:sp>
          <p:nvSpPr>
            <p:cNvPr id="258" name="正方形/長方形 257">
              <a:extLst>
                <a:ext uri="{FF2B5EF4-FFF2-40B4-BE49-F238E27FC236}">
                  <a16:creationId xmlns:a16="http://schemas.microsoft.com/office/drawing/2014/main" id="{2B75297C-4161-4168-AE4A-429BC08B4DD1}"/>
                </a:ext>
              </a:extLst>
            </p:cNvPr>
            <p:cNvSpPr/>
            <p:nvPr/>
          </p:nvSpPr>
          <p:spPr>
            <a:xfrm>
              <a:off x="4157999" y="8091754"/>
              <a:ext cx="2182744"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TEL:06-6360-9077  FAX:06-6360-9079</a:t>
              </a:r>
            </a:p>
          </p:txBody>
        </p:sp>
        <p:pic>
          <p:nvPicPr>
            <p:cNvPr id="260" name="図 259">
              <a:extLst>
                <a:ext uri="{FF2B5EF4-FFF2-40B4-BE49-F238E27FC236}">
                  <a16:creationId xmlns:a16="http://schemas.microsoft.com/office/drawing/2014/main" id="{DA062EDD-2CED-40EE-B54D-FA74C704C5FA}"/>
                </a:ext>
              </a:extLst>
            </p:cNvPr>
            <p:cNvPicPr>
              <a:picLocks noChangeAspect="1"/>
            </p:cNvPicPr>
            <p:nvPr/>
          </p:nvPicPr>
          <p:blipFill rotWithShape="1">
            <a:blip r:embed="rId11" cstate="print">
              <a:extLst>
                <a:ext uri="{28A0092B-C50C-407E-A947-70E740481C1C}">
                  <a14:useLocalDpi xmlns:a14="http://schemas.microsoft.com/office/drawing/2010/main" val="0"/>
                </a:ext>
              </a:extLst>
            </a:blip>
            <a:srcRect l="6320" t="6320" r="6322" b="6322"/>
            <a:stretch/>
          </p:blipFill>
          <p:spPr>
            <a:xfrm>
              <a:off x="6429608" y="7883011"/>
              <a:ext cx="517952" cy="517952"/>
            </a:xfrm>
            <a:prstGeom prst="rect">
              <a:avLst/>
            </a:prstGeom>
          </p:spPr>
        </p:pic>
      </p:grpSp>
      <p:grpSp>
        <p:nvGrpSpPr>
          <p:cNvPr id="261" name="グループ化 260">
            <a:extLst>
              <a:ext uri="{FF2B5EF4-FFF2-40B4-BE49-F238E27FC236}">
                <a16:creationId xmlns:a16="http://schemas.microsoft.com/office/drawing/2014/main" id="{B3A60D88-6B0F-4268-A70C-BDE396D76DF6}"/>
              </a:ext>
            </a:extLst>
          </p:cNvPr>
          <p:cNvGrpSpPr/>
          <p:nvPr/>
        </p:nvGrpSpPr>
        <p:grpSpPr>
          <a:xfrm>
            <a:off x="263568" y="3510335"/>
            <a:ext cx="3120858" cy="1390417"/>
            <a:chOff x="839632" y="8478887"/>
            <a:chExt cx="3120858" cy="1390417"/>
          </a:xfrm>
        </p:grpSpPr>
        <p:sp>
          <p:nvSpPr>
            <p:cNvPr id="262" name="正方形/長方形 261">
              <a:extLst>
                <a:ext uri="{FF2B5EF4-FFF2-40B4-BE49-F238E27FC236}">
                  <a16:creationId xmlns:a16="http://schemas.microsoft.com/office/drawing/2014/main" id="{1879703A-52B3-4393-95C1-16CBEB2BC065}"/>
                </a:ext>
              </a:extLst>
            </p:cNvPr>
            <p:cNvSpPr/>
            <p:nvPr/>
          </p:nvSpPr>
          <p:spPr>
            <a:xfrm>
              <a:off x="940444" y="9585302"/>
              <a:ext cx="2182744"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TEL:06-6360-9077  FAX:06-6360-9079</a:t>
              </a:r>
            </a:p>
          </p:txBody>
        </p:sp>
        <p:sp>
          <p:nvSpPr>
            <p:cNvPr id="263" name="正方形/長方形 262">
              <a:extLst>
                <a:ext uri="{FF2B5EF4-FFF2-40B4-BE49-F238E27FC236}">
                  <a16:creationId xmlns:a16="http://schemas.microsoft.com/office/drawing/2014/main" id="{94B7CC09-8234-41C8-890C-5790452B1C7C}"/>
                </a:ext>
              </a:extLst>
            </p:cNvPr>
            <p:cNvSpPr/>
            <p:nvPr/>
          </p:nvSpPr>
          <p:spPr>
            <a:xfrm>
              <a:off x="910404" y="8478887"/>
              <a:ext cx="3050086" cy="523220"/>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精神・</a:t>
              </a:r>
              <a:r>
                <a:rPr lang="ja-JP" altLang="en-US" sz="14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者を中心とした</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職場体験受入れマッチング支援</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64" name="正方形/長方形 263">
              <a:extLst>
                <a:ext uri="{FF2B5EF4-FFF2-40B4-BE49-F238E27FC236}">
                  <a16:creationId xmlns:a16="http://schemas.microsoft.com/office/drawing/2014/main" id="{033DD9AA-905A-4A4A-8D4E-E33CE2E4FCC7}"/>
                </a:ext>
              </a:extLst>
            </p:cNvPr>
            <p:cNvSpPr/>
            <p:nvPr/>
          </p:nvSpPr>
          <p:spPr>
            <a:xfrm>
              <a:off x="946404" y="8978538"/>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障がい者の受入れ経験が少ない企業と</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求職者の職場体験へ向けた出会いの場を提供します</a:t>
              </a:r>
            </a:p>
          </p:txBody>
        </p:sp>
        <p:sp>
          <p:nvSpPr>
            <p:cNvPr id="265" name="正方形/長方形 264">
              <a:extLst>
                <a:ext uri="{FF2B5EF4-FFF2-40B4-BE49-F238E27FC236}">
                  <a16:creationId xmlns:a16="http://schemas.microsoft.com/office/drawing/2014/main" id="{EBDB5AED-FE57-47A8-8A3D-DC6F81F70EA5}"/>
                </a:ext>
              </a:extLst>
            </p:cNvPr>
            <p:cNvSpPr/>
            <p:nvPr/>
          </p:nvSpPr>
          <p:spPr>
            <a:xfrm>
              <a:off x="1022956" y="9418161"/>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就業促進課</a:t>
              </a:r>
            </a:p>
          </p:txBody>
        </p:sp>
        <p:sp>
          <p:nvSpPr>
            <p:cNvPr id="266" name="正方形/長方形 265">
              <a:extLst>
                <a:ext uri="{FF2B5EF4-FFF2-40B4-BE49-F238E27FC236}">
                  <a16:creationId xmlns:a16="http://schemas.microsoft.com/office/drawing/2014/main" id="{0AF03A5E-730E-480F-91F8-339C530E532B}"/>
                </a:ext>
              </a:extLst>
            </p:cNvPr>
            <p:cNvSpPr/>
            <p:nvPr/>
          </p:nvSpPr>
          <p:spPr>
            <a:xfrm>
              <a:off x="839632" y="8499369"/>
              <a:ext cx="82800" cy="491852"/>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267" name="直線コネクタ 266">
              <a:extLst>
                <a:ext uri="{FF2B5EF4-FFF2-40B4-BE49-F238E27FC236}">
                  <a16:creationId xmlns:a16="http://schemas.microsoft.com/office/drawing/2014/main" id="{F6E79785-2BB5-4B0C-B30B-20232E6031A1}"/>
                </a:ext>
              </a:extLst>
            </p:cNvPr>
            <p:cNvCxnSpPr/>
            <p:nvPr/>
          </p:nvCxnSpPr>
          <p:spPr>
            <a:xfrm>
              <a:off x="1022956" y="9343205"/>
              <a:ext cx="2772000" cy="0"/>
            </a:xfrm>
            <a:prstGeom prst="line">
              <a:avLst/>
            </a:prstGeom>
          </p:spPr>
          <p:style>
            <a:lnRef idx="1">
              <a:schemeClr val="dk1"/>
            </a:lnRef>
            <a:fillRef idx="0">
              <a:schemeClr val="dk1"/>
            </a:fillRef>
            <a:effectRef idx="0">
              <a:schemeClr val="dk1"/>
            </a:effectRef>
            <a:fontRef idx="minor">
              <a:schemeClr val="tx1"/>
            </a:fontRef>
          </p:style>
        </p:cxnSp>
        <p:pic>
          <p:nvPicPr>
            <p:cNvPr id="268" name="図 267">
              <a:extLst>
                <a:ext uri="{FF2B5EF4-FFF2-40B4-BE49-F238E27FC236}">
                  <a16:creationId xmlns:a16="http://schemas.microsoft.com/office/drawing/2014/main" id="{E8A926E3-2308-4B80-9871-ED68C29A464E}"/>
                </a:ext>
              </a:extLst>
            </p:cNvPr>
            <p:cNvPicPr>
              <a:picLocks noChangeAspect="1"/>
            </p:cNvPicPr>
            <p:nvPr/>
          </p:nvPicPr>
          <p:blipFill rotWithShape="1">
            <a:blip r:embed="rId11" cstate="print">
              <a:extLst>
                <a:ext uri="{28A0092B-C50C-407E-A947-70E740481C1C}">
                  <a14:useLocalDpi xmlns:a14="http://schemas.microsoft.com/office/drawing/2010/main" val="0"/>
                </a:ext>
              </a:extLst>
            </a:blip>
            <a:srcRect l="6320" t="6320" r="6322" b="6322"/>
            <a:stretch/>
          </p:blipFill>
          <p:spPr>
            <a:xfrm>
              <a:off x="3269353" y="9401304"/>
              <a:ext cx="468000" cy="468000"/>
            </a:xfrm>
            <a:prstGeom prst="rect">
              <a:avLst/>
            </a:prstGeom>
          </p:spPr>
        </p:pic>
      </p:grpSp>
      <p:grpSp>
        <p:nvGrpSpPr>
          <p:cNvPr id="269" name="グループ化 268">
            <a:extLst>
              <a:ext uri="{FF2B5EF4-FFF2-40B4-BE49-F238E27FC236}">
                <a16:creationId xmlns:a16="http://schemas.microsoft.com/office/drawing/2014/main" id="{B2357DDE-376B-4871-93AA-19FAB16A0A7C}"/>
              </a:ext>
            </a:extLst>
          </p:cNvPr>
          <p:cNvGrpSpPr/>
          <p:nvPr/>
        </p:nvGrpSpPr>
        <p:grpSpPr>
          <a:xfrm>
            <a:off x="3456434" y="3510335"/>
            <a:ext cx="3133314" cy="1395322"/>
            <a:chOff x="4067536" y="8514949"/>
            <a:chExt cx="3133314" cy="1395322"/>
          </a:xfrm>
        </p:grpSpPr>
        <p:sp>
          <p:nvSpPr>
            <p:cNvPr id="270" name="正方形/長方形 269">
              <a:extLst>
                <a:ext uri="{FF2B5EF4-FFF2-40B4-BE49-F238E27FC236}">
                  <a16:creationId xmlns:a16="http://schemas.microsoft.com/office/drawing/2014/main" id="{866A05FA-EBD1-4F49-8265-900294D9F95B}"/>
                </a:ext>
              </a:extLst>
            </p:cNvPr>
            <p:cNvSpPr/>
            <p:nvPr/>
          </p:nvSpPr>
          <p:spPr>
            <a:xfrm>
              <a:off x="4150764" y="8607164"/>
              <a:ext cx="3050086"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大阪府「雇用管理ツール」の提供</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1" name="正方形/長方形 270">
              <a:extLst>
                <a:ext uri="{FF2B5EF4-FFF2-40B4-BE49-F238E27FC236}">
                  <a16:creationId xmlns:a16="http://schemas.microsoft.com/office/drawing/2014/main" id="{750629AB-A090-482D-8849-5AD6DD185B3E}"/>
                </a:ext>
              </a:extLst>
            </p:cNvPr>
            <p:cNvSpPr/>
            <p:nvPr/>
          </p:nvSpPr>
          <p:spPr>
            <a:xfrm>
              <a:off x="4157999" y="8966823"/>
              <a:ext cx="2521767"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合理的配慮の提供など、精神・発達障がい者等が、働きやすい職場環境整備を支援します</a:t>
              </a:r>
            </a:p>
          </p:txBody>
        </p:sp>
        <p:sp>
          <p:nvSpPr>
            <p:cNvPr id="272" name="正方形/長方形 271">
              <a:extLst>
                <a:ext uri="{FF2B5EF4-FFF2-40B4-BE49-F238E27FC236}">
                  <a16:creationId xmlns:a16="http://schemas.microsoft.com/office/drawing/2014/main" id="{737341E4-4BCF-44B7-BEF0-9C75027C5A9C}"/>
                </a:ext>
              </a:extLst>
            </p:cNvPr>
            <p:cNvSpPr/>
            <p:nvPr/>
          </p:nvSpPr>
          <p:spPr>
            <a:xfrm>
              <a:off x="4191092" y="9613607"/>
              <a:ext cx="2247758"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TEL:06-6360-9077  FAX:06-6360-9079</a:t>
              </a:r>
            </a:p>
          </p:txBody>
        </p:sp>
        <p:sp>
          <p:nvSpPr>
            <p:cNvPr id="273" name="正方形/長方形 272">
              <a:extLst>
                <a:ext uri="{FF2B5EF4-FFF2-40B4-BE49-F238E27FC236}">
                  <a16:creationId xmlns:a16="http://schemas.microsoft.com/office/drawing/2014/main" id="{808A9CD0-676B-48E1-875D-EA9821FBF337}"/>
                </a:ext>
              </a:extLst>
            </p:cNvPr>
            <p:cNvSpPr/>
            <p:nvPr/>
          </p:nvSpPr>
          <p:spPr>
            <a:xfrm>
              <a:off x="4260825" y="9424822"/>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就業促進課</a:t>
              </a:r>
            </a:p>
          </p:txBody>
        </p:sp>
        <p:cxnSp>
          <p:nvCxnSpPr>
            <p:cNvPr id="274" name="直線コネクタ 273">
              <a:extLst>
                <a:ext uri="{FF2B5EF4-FFF2-40B4-BE49-F238E27FC236}">
                  <a16:creationId xmlns:a16="http://schemas.microsoft.com/office/drawing/2014/main" id="{1B89FC62-6A1B-40D5-97F8-1D7D899DE488}"/>
                </a:ext>
              </a:extLst>
            </p:cNvPr>
            <p:cNvCxnSpPr/>
            <p:nvPr/>
          </p:nvCxnSpPr>
          <p:spPr>
            <a:xfrm>
              <a:off x="4239027" y="9347021"/>
              <a:ext cx="2772000" cy="0"/>
            </a:xfrm>
            <a:prstGeom prst="line">
              <a:avLst/>
            </a:prstGeom>
          </p:spPr>
          <p:style>
            <a:lnRef idx="1">
              <a:schemeClr val="dk1"/>
            </a:lnRef>
            <a:fillRef idx="0">
              <a:schemeClr val="dk1"/>
            </a:fillRef>
            <a:effectRef idx="0">
              <a:schemeClr val="dk1"/>
            </a:effectRef>
            <a:fontRef idx="minor">
              <a:schemeClr val="tx1"/>
            </a:fontRef>
          </p:style>
        </p:cxnSp>
        <p:sp>
          <p:nvSpPr>
            <p:cNvPr id="275" name="正方形/長方形 274">
              <a:extLst>
                <a:ext uri="{FF2B5EF4-FFF2-40B4-BE49-F238E27FC236}">
                  <a16:creationId xmlns:a16="http://schemas.microsoft.com/office/drawing/2014/main" id="{CF8F05F7-B13A-4821-96CE-A751FA09C05F}"/>
                </a:ext>
              </a:extLst>
            </p:cNvPr>
            <p:cNvSpPr/>
            <p:nvPr/>
          </p:nvSpPr>
          <p:spPr>
            <a:xfrm>
              <a:off x="4067536" y="8514949"/>
              <a:ext cx="83228"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pic>
          <p:nvPicPr>
            <p:cNvPr id="276" name="図 275">
              <a:extLst>
                <a:ext uri="{FF2B5EF4-FFF2-40B4-BE49-F238E27FC236}">
                  <a16:creationId xmlns:a16="http://schemas.microsoft.com/office/drawing/2014/main" id="{C4D69B97-AB75-4CAC-BEB3-ECA1641EB3DA}"/>
                </a:ext>
              </a:extLst>
            </p:cNvPr>
            <p:cNvPicPr>
              <a:picLocks noChangeAspect="1"/>
            </p:cNvPicPr>
            <p:nvPr/>
          </p:nvPicPr>
          <p:blipFill>
            <a:blip r:embed="rId12"/>
            <a:stretch>
              <a:fillRect/>
            </a:stretch>
          </p:blipFill>
          <p:spPr>
            <a:xfrm>
              <a:off x="6484945" y="9396485"/>
              <a:ext cx="513786" cy="513786"/>
            </a:xfrm>
            <a:prstGeom prst="rect">
              <a:avLst/>
            </a:prstGeom>
          </p:spPr>
        </p:pic>
      </p:grpSp>
      <p:pic>
        <p:nvPicPr>
          <p:cNvPr id="9" name="図 8">
            <a:extLst>
              <a:ext uri="{FF2B5EF4-FFF2-40B4-BE49-F238E27FC236}">
                <a16:creationId xmlns:a16="http://schemas.microsoft.com/office/drawing/2014/main" id="{9335DC50-754C-463B-8C29-4B5D50BC40E2}"/>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660314" y="7709338"/>
            <a:ext cx="540000" cy="540000"/>
          </a:xfrm>
          <a:prstGeom prst="rect">
            <a:avLst/>
          </a:prstGeom>
        </p:spPr>
      </p:pic>
      <p:pic>
        <p:nvPicPr>
          <p:cNvPr id="15" name="図 14">
            <a:extLst>
              <a:ext uri="{FF2B5EF4-FFF2-40B4-BE49-F238E27FC236}">
                <a16:creationId xmlns:a16="http://schemas.microsoft.com/office/drawing/2014/main" id="{B7AF1FC4-E675-4245-842C-3A9FB141495D}"/>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856735" y="9366359"/>
            <a:ext cx="576000" cy="576000"/>
          </a:xfrm>
          <a:prstGeom prst="rect">
            <a:avLst/>
          </a:prstGeom>
        </p:spPr>
      </p:pic>
    </p:spTree>
    <p:extLst>
      <p:ext uri="{BB962C8B-B14F-4D97-AF65-F5344CB8AC3E}">
        <p14:creationId xmlns:p14="http://schemas.microsoft.com/office/powerpoint/2010/main" val="524914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ホームベース 38"/>
          <p:cNvSpPr/>
          <p:nvPr/>
        </p:nvSpPr>
        <p:spPr>
          <a:xfrm>
            <a:off x="0" y="53951"/>
            <a:ext cx="7200900" cy="433394"/>
          </a:xfrm>
          <a:prstGeom prst="homePlat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bg1"/>
                </a:solidFill>
                <a:latin typeface="Meiryo UI" pitchFamily="50" charset="-128"/>
                <a:ea typeface="Meiryo UI" pitchFamily="50" charset="-128"/>
                <a:cs typeface="Meiryo UI" pitchFamily="50" charset="-128"/>
              </a:rPr>
              <a:t>中小企業の販路等の拡大</a:t>
            </a:r>
          </a:p>
        </p:txBody>
      </p:sp>
      <p:cxnSp>
        <p:nvCxnSpPr>
          <p:cNvPr id="96" name="直線コネクタ 95"/>
          <p:cNvCxnSpPr/>
          <p:nvPr/>
        </p:nvCxnSpPr>
        <p:spPr>
          <a:xfrm>
            <a:off x="148949" y="10062266"/>
            <a:ext cx="6851314" cy="0"/>
          </a:xfrm>
          <a:prstGeom prst="line">
            <a:avLst/>
          </a:prstGeom>
        </p:spPr>
        <p:style>
          <a:lnRef idx="1">
            <a:schemeClr val="dk1"/>
          </a:lnRef>
          <a:fillRef idx="0">
            <a:schemeClr val="dk1"/>
          </a:fillRef>
          <a:effectRef idx="0">
            <a:schemeClr val="dk1"/>
          </a:effectRef>
          <a:fontRef idx="minor">
            <a:schemeClr val="tx1"/>
          </a:fontRef>
        </p:style>
      </p:cxnSp>
      <p:sp>
        <p:nvSpPr>
          <p:cNvPr id="98" name="テキスト ボックス 97"/>
          <p:cNvSpPr txBox="1"/>
          <p:nvPr/>
        </p:nvSpPr>
        <p:spPr>
          <a:xfrm>
            <a:off x="72058" y="10076525"/>
            <a:ext cx="296404" cy="276999"/>
          </a:xfrm>
          <a:prstGeom prst="rect">
            <a:avLst/>
          </a:prstGeom>
          <a:noFill/>
        </p:spPr>
        <p:txBody>
          <a:bodyPr wrap="square" rtlCol="0">
            <a:spAutoFit/>
          </a:bodyPr>
          <a:lstStyle/>
          <a:p>
            <a:r>
              <a:rPr lang="en-US" altLang="ja-JP" sz="1200" dirty="0">
                <a:latin typeface="Meiryo UI" panose="020B0604030504040204" pitchFamily="50" charset="-128"/>
                <a:ea typeface="Meiryo UI" panose="020B0604030504040204" pitchFamily="50" charset="-128"/>
                <a:cs typeface="Meiryo UI" panose="020B0604030504040204" pitchFamily="50" charset="-128"/>
              </a:rPr>
              <a:t>7</a:t>
            </a:r>
          </a:p>
        </p:txBody>
      </p:sp>
      <p:grpSp>
        <p:nvGrpSpPr>
          <p:cNvPr id="27" name="グループ化 26">
            <a:extLst>
              <a:ext uri="{FF2B5EF4-FFF2-40B4-BE49-F238E27FC236}">
                <a16:creationId xmlns:a16="http://schemas.microsoft.com/office/drawing/2014/main" id="{297EDA78-5047-4CFA-8C06-9689427A07E5}"/>
              </a:ext>
            </a:extLst>
          </p:cNvPr>
          <p:cNvGrpSpPr/>
          <p:nvPr/>
        </p:nvGrpSpPr>
        <p:grpSpPr>
          <a:xfrm>
            <a:off x="3926398" y="4725739"/>
            <a:ext cx="3651627" cy="1619853"/>
            <a:chOff x="3980941" y="5399526"/>
            <a:chExt cx="3651627" cy="1619853"/>
          </a:xfrm>
        </p:grpSpPr>
        <p:sp>
          <p:nvSpPr>
            <p:cNvPr id="112" name="正方形/長方形 111"/>
            <p:cNvSpPr/>
            <p:nvPr/>
          </p:nvSpPr>
          <p:spPr>
            <a:xfrm>
              <a:off x="4094999" y="5454551"/>
              <a:ext cx="3537569" cy="276999"/>
            </a:xfrm>
            <a:prstGeom prst="rect">
              <a:avLst/>
            </a:prstGeom>
          </p:spPr>
          <p:txBody>
            <a:bodyPr wrap="square">
              <a:spAutoFit/>
            </a:bodyPr>
            <a:lstStyle/>
            <a:p>
              <a:r>
                <a:rPr lang="en-US" altLang="ja-JP"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MOBIO-Cafe &amp; MOBIO-Cafe-Meeting</a:t>
              </a:r>
            </a:p>
          </p:txBody>
        </p:sp>
        <p:sp>
          <p:nvSpPr>
            <p:cNvPr id="113" name="正方形/長方形 112"/>
            <p:cNvSpPr/>
            <p:nvPr/>
          </p:nvSpPr>
          <p:spPr>
            <a:xfrm>
              <a:off x="4159386" y="5799416"/>
              <a:ext cx="2852694"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セミナーと交流会をセットで開催し、ものづくり企業の出会いの場を提供します（交流会がない場合もあります）</a:t>
              </a:r>
            </a:p>
          </p:txBody>
        </p:sp>
        <p:sp>
          <p:nvSpPr>
            <p:cNvPr id="114" name="正方形/長方形 113"/>
            <p:cNvSpPr/>
            <p:nvPr/>
          </p:nvSpPr>
          <p:spPr>
            <a:xfrm>
              <a:off x="4166858" y="6352233"/>
              <a:ext cx="2219463" cy="254795"/>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de-DE"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TEL:06-6210-9705  FAX:06-6210-9505</a:t>
              </a:r>
            </a:p>
          </p:txBody>
        </p:sp>
        <p:sp>
          <p:nvSpPr>
            <p:cNvPr id="115" name="正方形/長方形 114"/>
            <p:cNvSpPr/>
            <p:nvPr/>
          </p:nvSpPr>
          <p:spPr>
            <a:xfrm>
              <a:off x="4216613" y="6226655"/>
              <a:ext cx="2128326" cy="157314"/>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ものづくり支援課</a:t>
              </a:r>
            </a:p>
          </p:txBody>
        </p:sp>
        <p:sp>
          <p:nvSpPr>
            <p:cNvPr id="126" name="正方形/長方形 125"/>
            <p:cNvSpPr/>
            <p:nvPr/>
          </p:nvSpPr>
          <p:spPr>
            <a:xfrm>
              <a:off x="3980941" y="5399526"/>
              <a:ext cx="86400" cy="493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16" name="直線コネクタ 115"/>
            <p:cNvCxnSpPr/>
            <p:nvPr/>
          </p:nvCxnSpPr>
          <p:spPr>
            <a:xfrm>
              <a:off x="4204080" y="6174631"/>
              <a:ext cx="2808000" cy="0"/>
            </a:xfrm>
            <a:prstGeom prst="line">
              <a:avLst/>
            </a:prstGeom>
          </p:spPr>
          <p:style>
            <a:lnRef idx="1">
              <a:schemeClr val="dk1"/>
            </a:lnRef>
            <a:fillRef idx="0">
              <a:schemeClr val="dk1"/>
            </a:fillRef>
            <a:effectRef idx="0">
              <a:schemeClr val="dk1"/>
            </a:effectRef>
            <a:fontRef idx="minor">
              <a:schemeClr val="tx1"/>
            </a:fontRef>
          </p:style>
        </p:cxnSp>
        <p:pic>
          <p:nvPicPr>
            <p:cNvPr id="6" name="図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26258" y="6224710"/>
              <a:ext cx="604504" cy="614837"/>
            </a:xfrm>
            <a:prstGeom prst="rect">
              <a:avLst/>
            </a:prstGeom>
          </p:spPr>
        </p:pic>
        <p:sp>
          <p:nvSpPr>
            <p:cNvPr id="92" name="正方形/長方形 91"/>
            <p:cNvSpPr/>
            <p:nvPr/>
          </p:nvSpPr>
          <p:spPr>
            <a:xfrm>
              <a:off x="4216613" y="6652952"/>
              <a:ext cx="2128326" cy="157314"/>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p>
          </p:txBody>
        </p:sp>
        <p:sp>
          <p:nvSpPr>
            <p:cNvPr id="97" name="正方形/長方形 96"/>
            <p:cNvSpPr/>
            <p:nvPr/>
          </p:nvSpPr>
          <p:spPr>
            <a:xfrm>
              <a:off x="4179521" y="6784671"/>
              <a:ext cx="2219463" cy="234708"/>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de-DE"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TEL:06-6748-1052  FAX:06-6745-2362</a:t>
              </a:r>
            </a:p>
          </p:txBody>
        </p:sp>
      </p:grpSp>
      <p:grpSp>
        <p:nvGrpSpPr>
          <p:cNvPr id="24" name="グループ化 23">
            <a:extLst>
              <a:ext uri="{FF2B5EF4-FFF2-40B4-BE49-F238E27FC236}">
                <a16:creationId xmlns:a16="http://schemas.microsoft.com/office/drawing/2014/main" id="{CACC5BCD-37B9-4C51-B98F-31B70008E675}"/>
              </a:ext>
            </a:extLst>
          </p:cNvPr>
          <p:cNvGrpSpPr/>
          <p:nvPr/>
        </p:nvGrpSpPr>
        <p:grpSpPr>
          <a:xfrm>
            <a:off x="768323" y="4720368"/>
            <a:ext cx="3132256" cy="1423519"/>
            <a:chOff x="768323" y="5399184"/>
            <a:chExt cx="3132256" cy="1423519"/>
          </a:xfrm>
        </p:grpSpPr>
        <p:sp>
          <p:nvSpPr>
            <p:cNvPr id="47" name="正方形/長方形 46"/>
            <p:cNvSpPr/>
            <p:nvPr/>
          </p:nvSpPr>
          <p:spPr>
            <a:xfrm>
              <a:off x="850493" y="5463912"/>
              <a:ext cx="3050086"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ものづくり</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B2B</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ネットワーク</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正方形/長方形 47"/>
            <p:cNvSpPr/>
            <p:nvPr/>
          </p:nvSpPr>
          <p:spPr>
            <a:xfrm>
              <a:off x="993990" y="5777553"/>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大阪府・</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公財</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大阪産業局とネットワーク参加金融機関がニーズに対応可能な企業を探索・紹介します</a:t>
              </a:r>
            </a:p>
          </p:txBody>
        </p:sp>
        <p:sp>
          <p:nvSpPr>
            <p:cNvPr id="44" name="正方形/長方形 43"/>
            <p:cNvSpPr/>
            <p:nvPr/>
          </p:nvSpPr>
          <p:spPr>
            <a:xfrm>
              <a:off x="1013678" y="6546136"/>
              <a:ext cx="2192623" cy="276567"/>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TEL:06-6744-4744  FAX:06-6744-4755</a:t>
              </a:r>
            </a:p>
          </p:txBody>
        </p:sp>
        <p:sp>
          <p:nvSpPr>
            <p:cNvPr id="45" name="正方形/長方形 44"/>
            <p:cNvSpPr/>
            <p:nvPr/>
          </p:nvSpPr>
          <p:spPr>
            <a:xfrm>
              <a:off x="1047852" y="6248424"/>
              <a:ext cx="2134676" cy="303863"/>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ものづくり支援課</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endPar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8" name="正方形/長方形 117"/>
            <p:cNvSpPr/>
            <p:nvPr/>
          </p:nvSpPr>
          <p:spPr>
            <a:xfrm>
              <a:off x="768323" y="5399184"/>
              <a:ext cx="86400" cy="493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28" name="直線コネクタ 127"/>
            <p:cNvCxnSpPr/>
            <p:nvPr/>
          </p:nvCxnSpPr>
          <p:spPr>
            <a:xfrm>
              <a:off x="1008144" y="6158445"/>
              <a:ext cx="2808000" cy="0"/>
            </a:xfrm>
            <a:prstGeom prst="line">
              <a:avLst/>
            </a:prstGeom>
          </p:spPr>
          <p:style>
            <a:lnRef idx="1">
              <a:schemeClr val="dk1"/>
            </a:lnRef>
            <a:fillRef idx="0">
              <a:schemeClr val="dk1"/>
            </a:fillRef>
            <a:effectRef idx="0">
              <a:schemeClr val="dk1"/>
            </a:effectRef>
            <a:fontRef idx="minor">
              <a:schemeClr val="tx1"/>
            </a:fontRef>
          </p:style>
        </p:cxnSp>
        <p:pic>
          <p:nvPicPr>
            <p:cNvPr id="14" name="図 13"/>
            <p:cNvPicPr>
              <a:picLocks noChangeAspect="1"/>
            </p:cNvPicPr>
            <p:nvPr/>
          </p:nvPicPr>
          <p:blipFill>
            <a:blip r:embed="rId3"/>
            <a:stretch>
              <a:fillRect/>
            </a:stretch>
          </p:blipFill>
          <p:spPr>
            <a:xfrm>
              <a:off x="3238886" y="6229301"/>
              <a:ext cx="576000" cy="576000"/>
            </a:xfrm>
            <a:prstGeom prst="rect">
              <a:avLst/>
            </a:prstGeom>
          </p:spPr>
        </p:pic>
      </p:grpSp>
      <p:grpSp>
        <p:nvGrpSpPr>
          <p:cNvPr id="31" name="グループ化 30">
            <a:extLst>
              <a:ext uri="{FF2B5EF4-FFF2-40B4-BE49-F238E27FC236}">
                <a16:creationId xmlns:a16="http://schemas.microsoft.com/office/drawing/2014/main" id="{AD530EAA-870B-4903-BF69-FA7AD144305A}"/>
              </a:ext>
            </a:extLst>
          </p:cNvPr>
          <p:cNvGrpSpPr/>
          <p:nvPr/>
        </p:nvGrpSpPr>
        <p:grpSpPr>
          <a:xfrm>
            <a:off x="3959589" y="6511459"/>
            <a:ext cx="3150784" cy="1387316"/>
            <a:chOff x="4031335" y="7019563"/>
            <a:chExt cx="3150784" cy="1387316"/>
          </a:xfrm>
        </p:grpSpPr>
        <p:sp>
          <p:nvSpPr>
            <p:cNvPr id="55" name="正方形/長方形 54"/>
            <p:cNvSpPr/>
            <p:nvPr/>
          </p:nvSpPr>
          <p:spPr>
            <a:xfrm>
              <a:off x="4132033" y="7019563"/>
              <a:ext cx="3050086" cy="523220"/>
            </a:xfrm>
            <a:prstGeom prst="rect">
              <a:avLst/>
            </a:prstGeom>
          </p:spPr>
          <p:txBody>
            <a:bodyPr wrap="square">
              <a:spAutoFit/>
            </a:bodyPr>
            <a:lstStyle/>
            <a:p>
              <a:r>
                <a:rPr lang="zh-TW" altLang="en-US" sz="1400" dirty="0">
                  <a:latin typeface="Meiryo UI" panose="020B0604030504040204" pitchFamily="50" charset="-128"/>
                  <a:ea typeface="Meiryo UI" panose="020B0604030504040204" pitchFamily="50" charset="-128"/>
                  <a:cs typeface="Meiryo UI" panose="020B0604030504040204" pitchFamily="50" charset="-128"/>
                </a:rPr>
                <a:t>大規模展示商談会活用事業</a:t>
              </a:r>
              <a:endParaRPr lang="en-US" altLang="zh-TW" sz="1400" dirty="0">
                <a:latin typeface="Meiryo UI" panose="020B0604030504040204" pitchFamily="50" charset="-128"/>
                <a:ea typeface="Meiryo UI" panose="020B0604030504040204" pitchFamily="50" charset="-128"/>
                <a:cs typeface="Meiryo UI" panose="020B0604030504040204" pitchFamily="50" charset="-128"/>
              </a:endParaRPr>
            </a:p>
            <a:p>
              <a:r>
                <a:rPr lang="zh-TW" altLang="en-US" sz="1400" dirty="0">
                  <a:latin typeface="Meiryo UI" panose="020B0604030504040204" pitchFamily="50" charset="-128"/>
                  <a:ea typeface="Meiryo UI" panose="020B0604030504040204" pitchFamily="50" charset="-128"/>
                  <a:cs typeface="Meiryo UI" panose="020B0604030504040204" pitchFamily="50" charset="-128"/>
                </a:rPr>
                <a:t>（出展支援事業）</a:t>
              </a:r>
            </a:p>
          </p:txBody>
        </p:sp>
        <p:sp>
          <p:nvSpPr>
            <p:cNvPr id="56" name="正方形/長方形 55"/>
            <p:cNvSpPr/>
            <p:nvPr/>
          </p:nvSpPr>
          <p:spPr>
            <a:xfrm>
              <a:off x="4212842" y="7516885"/>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ものづくり中小企業の販路開拓に効果的な</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大規模な展示商談会への出展をサポートします</a:t>
              </a:r>
            </a:p>
          </p:txBody>
        </p:sp>
        <p:sp>
          <p:nvSpPr>
            <p:cNvPr id="51" name="正方形/長方形 50"/>
            <p:cNvSpPr/>
            <p:nvPr/>
          </p:nvSpPr>
          <p:spPr>
            <a:xfrm>
              <a:off x="4238616" y="8210613"/>
              <a:ext cx="2231954" cy="196266"/>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TEL:06-6210-9413  FAX:06-6210-9505</a:t>
              </a:r>
            </a:p>
          </p:txBody>
        </p:sp>
        <p:sp>
          <p:nvSpPr>
            <p:cNvPr id="52" name="正方形/長方形 51"/>
            <p:cNvSpPr/>
            <p:nvPr/>
          </p:nvSpPr>
          <p:spPr>
            <a:xfrm>
              <a:off x="4279088" y="8010380"/>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ものづくり支援課</a:t>
              </a:r>
            </a:p>
          </p:txBody>
        </p:sp>
        <p:sp>
          <p:nvSpPr>
            <p:cNvPr id="119" name="正方形/長方形 118"/>
            <p:cNvSpPr/>
            <p:nvPr/>
          </p:nvSpPr>
          <p:spPr>
            <a:xfrm>
              <a:off x="4031335" y="7037595"/>
              <a:ext cx="85942" cy="49185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129" name="直線コネクタ 128"/>
            <p:cNvCxnSpPr/>
            <p:nvPr/>
          </p:nvCxnSpPr>
          <p:spPr>
            <a:xfrm>
              <a:off x="4263654" y="7922005"/>
              <a:ext cx="2808000" cy="0"/>
            </a:xfrm>
            <a:prstGeom prst="line">
              <a:avLst/>
            </a:prstGeom>
          </p:spPr>
          <p:style>
            <a:lnRef idx="1">
              <a:schemeClr val="dk1"/>
            </a:lnRef>
            <a:fillRef idx="0">
              <a:schemeClr val="dk1"/>
            </a:fillRef>
            <a:effectRef idx="0">
              <a:schemeClr val="dk1"/>
            </a:effectRef>
            <a:fontRef idx="minor">
              <a:schemeClr val="tx1"/>
            </a:fontRef>
          </p:style>
        </p:cxnSp>
      </p:grpSp>
      <p:grpSp>
        <p:nvGrpSpPr>
          <p:cNvPr id="32" name="グループ化 31">
            <a:extLst>
              <a:ext uri="{FF2B5EF4-FFF2-40B4-BE49-F238E27FC236}">
                <a16:creationId xmlns:a16="http://schemas.microsoft.com/office/drawing/2014/main" id="{49545C87-C14E-40D3-9B0C-B5474A4E35D2}"/>
              </a:ext>
            </a:extLst>
          </p:cNvPr>
          <p:cNvGrpSpPr/>
          <p:nvPr/>
        </p:nvGrpSpPr>
        <p:grpSpPr>
          <a:xfrm>
            <a:off x="797383" y="8292513"/>
            <a:ext cx="3433812" cy="1228566"/>
            <a:chOff x="797383" y="8275669"/>
            <a:chExt cx="3433812" cy="1228566"/>
          </a:xfrm>
        </p:grpSpPr>
        <p:sp>
          <p:nvSpPr>
            <p:cNvPr id="101" name="正方形/長方形 100">
              <a:extLst>
                <a:ext uri="{FF2B5EF4-FFF2-40B4-BE49-F238E27FC236}">
                  <a16:creationId xmlns:a16="http://schemas.microsoft.com/office/drawing/2014/main" id="{B9ED372B-3626-4B19-8D45-530E5B37805F}"/>
                </a:ext>
              </a:extLst>
            </p:cNvPr>
            <p:cNvSpPr/>
            <p:nvPr/>
          </p:nvSpPr>
          <p:spPr>
            <a:xfrm>
              <a:off x="823140" y="8410615"/>
              <a:ext cx="3408055" cy="276999"/>
            </a:xfrm>
            <a:prstGeom prst="rect">
              <a:avLst/>
            </a:prstGeom>
          </p:spPr>
          <p:txBody>
            <a:bodyPr wrap="square">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大阪街中（まちじゅう）ものづくりパビリオン</a:t>
              </a:r>
            </a:p>
          </p:txBody>
        </p:sp>
        <p:sp>
          <p:nvSpPr>
            <p:cNvPr id="110" name="正方形/長方形 109">
              <a:extLst>
                <a:ext uri="{FF2B5EF4-FFF2-40B4-BE49-F238E27FC236}">
                  <a16:creationId xmlns:a16="http://schemas.microsoft.com/office/drawing/2014/main" id="{F0E73CE2-AD2F-4E70-BF00-68C9E8D9D91D}"/>
                </a:ext>
              </a:extLst>
            </p:cNvPr>
            <p:cNvSpPr/>
            <p:nvPr/>
          </p:nvSpPr>
          <p:spPr>
            <a:xfrm>
              <a:off x="990586" y="8685800"/>
              <a:ext cx="3005570"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ものづくり企業の優れた技術力や製品の魅力を知ってもらうため、工場等の視察先を紹介する専用サイトを開設しています</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1" name="正方形/長方形 110">
              <a:extLst>
                <a:ext uri="{FF2B5EF4-FFF2-40B4-BE49-F238E27FC236}">
                  <a16:creationId xmlns:a16="http://schemas.microsoft.com/office/drawing/2014/main" id="{4AB23220-CD56-4F40-AEED-1699037E60D4}"/>
                </a:ext>
              </a:extLst>
            </p:cNvPr>
            <p:cNvSpPr/>
            <p:nvPr/>
          </p:nvSpPr>
          <p:spPr>
            <a:xfrm>
              <a:off x="1044967" y="9354637"/>
              <a:ext cx="2219463" cy="149598"/>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TEL:06-6210-9472  FAX:06-6210-9505</a:t>
              </a:r>
            </a:p>
          </p:txBody>
        </p:sp>
        <p:cxnSp>
          <p:nvCxnSpPr>
            <p:cNvPr id="125" name="直線コネクタ 124">
              <a:extLst>
                <a:ext uri="{FF2B5EF4-FFF2-40B4-BE49-F238E27FC236}">
                  <a16:creationId xmlns:a16="http://schemas.microsoft.com/office/drawing/2014/main" id="{85DFCE0F-7E3F-4DE2-8565-7ECE7679AE59}"/>
                </a:ext>
              </a:extLst>
            </p:cNvPr>
            <p:cNvCxnSpPr/>
            <p:nvPr/>
          </p:nvCxnSpPr>
          <p:spPr>
            <a:xfrm>
              <a:off x="1073586" y="9055132"/>
              <a:ext cx="2808000" cy="0"/>
            </a:xfrm>
            <a:prstGeom prst="line">
              <a:avLst/>
            </a:prstGeom>
          </p:spPr>
          <p:style>
            <a:lnRef idx="1">
              <a:schemeClr val="dk1"/>
            </a:lnRef>
            <a:fillRef idx="0">
              <a:schemeClr val="dk1"/>
            </a:fillRef>
            <a:effectRef idx="0">
              <a:schemeClr val="dk1"/>
            </a:effectRef>
            <a:fontRef idx="minor">
              <a:schemeClr val="tx1"/>
            </a:fontRef>
          </p:style>
        </p:cxnSp>
        <p:sp>
          <p:nvSpPr>
            <p:cNvPr id="127" name="正方形/長方形 126">
              <a:extLst>
                <a:ext uri="{FF2B5EF4-FFF2-40B4-BE49-F238E27FC236}">
                  <a16:creationId xmlns:a16="http://schemas.microsoft.com/office/drawing/2014/main" id="{0899232D-6323-4506-B2B7-6FE18554F19B}"/>
                </a:ext>
              </a:extLst>
            </p:cNvPr>
            <p:cNvSpPr/>
            <p:nvPr/>
          </p:nvSpPr>
          <p:spPr>
            <a:xfrm>
              <a:off x="797383" y="8275669"/>
              <a:ext cx="86400" cy="493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4" name="正方形/長方形 73">
              <a:extLst>
                <a:ext uri="{FF2B5EF4-FFF2-40B4-BE49-F238E27FC236}">
                  <a16:creationId xmlns:a16="http://schemas.microsoft.com/office/drawing/2014/main" id="{85143DFE-7F77-4D97-A214-78AF313E1BE9}"/>
                </a:ext>
              </a:extLst>
            </p:cNvPr>
            <p:cNvSpPr/>
            <p:nvPr/>
          </p:nvSpPr>
          <p:spPr>
            <a:xfrm>
              <a:off x="1089664" y="9143846"/>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ものづくり支援課</a:t>
              </a:r>
            </a:p>
          </p:txBody>
        </p:sp>
      </p:grpSp>
      <p:grpSp>
        <p:nvGrpSpPr>
          <p:cNvPr id="33" name="グループ化 32">
            <a:extLst>
              <a:ext uri="{FF2B5EF4-FFF2-40B4-BE49-F238E27FC236}">
                <a16:creationId xmlns:a16="http://schemas.microsoft.com/office/drawing/2014/main" id="{0AB38944-A904-4F6A-AA68-337BFEA016CD}"/>
              </a:ext>
            </a:extLst>
          </p:cNvPr>
          <p:cNvGrpSpPr/>
          <p:nvPr/>
        </p:nvGrpSpPr>
        <p:grpSpPr>
          <a:xfrm>
            <a:off x="72058" y="4461877"/>
            <a:ext cx="7140607" cy="1382842"/>
            <a:chOff x="59963" y="5301208"/>
            <a:chExt cx="7140607" cy="1382842"/>
          </a:xfrm>
        </p:grpSpPr>
        <p:cxnSp>
          <p:nvCxnSpPr>
            <p:cNvPr id="94" name="直線コネクタ 93"/>
            <p:cNvCxnSpPr/>
            <p:nvPr/>
          </p:nvCxnSpPr>
          <p:spPr>
            <a:xfrm flipV="1">
              <a:off x="364349" y="5301208"/>
              <a:ext cx="0" cy="230653"/>
            </a:xfrm>
            <a:prstGeom prst="line">
              <a:avLst/>
            </a:prstGeom>
            <a:noFill/>
            <a:ln w="25400">
              <a:solidFill>
                <a:srgbClr val="7030A0"/>
              </a:solidFill>
            </a:ln>
          </p:spPr>
          <p:style>
            <a:lnRef idx="1">
              <a:schemeClr val="accent1"/>
            </a:lnRef>
            <a:fillRef idx="0">
              <a:schemeClr val="accent1"/>
            </a:fillRef>
            <a:effectRef idx="0">
              <a:schemeClr val="accent1"/>
            </a:effectRef>
            <a:fontRef idx="minor">
              <a:schemeClr val="tx1"/>
            </a:fontRef>
          </p:style>
        </p:cxnSp>
        <p:sp>
          <p:nvSpPr>
            <p:cNvPr id="95" name="正方形/長方形 94"/>
            <p:cNvSpPr/>
            <p:nvPr/>
          </p:nvSpPr>
          <p:spPr>
            <a:xfrm>
              <a:off x="59963" y="5531861"/>
              <a:ext cx="620917" cy="1152189"/>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ものづくり</a:t>
              </a:r>
              <a:endParaRPr kumimoji="1" lang="en-US" altLang="ja-JP"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企業向け</a:t>
              </a:r>
              <a:endParaRPr kumimoji="1" lang="en-US" altLang="ja-JP"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00" name="直線コネクタ 99">
              <a:extLst>
                <a:ext uri="{FF2B5EF4-FFF2-40B4-BE49-F238E27FC236}">
                  <a16:creationId xmlns:a16="http://schemas.microsoft.com/office/drawing/2014/main" id="{F45FF5F0-381D-4123-8C60-DFDAA2C4CB4B}"/>
                </a:ext>
              </a:extLst>
            </p:cNvPr>
            <p:cNvCxnSpPr/>
            <p:nvPr/>
          </p:nvCxnSpPr>
          <p:spPr>
            <a:xfrm>
              <a:off x="368462" y="5310535"/>
              <a:ext cx="6832108" cy="0"/>
            </a:xfrm>
            <a:prstGeom prst="line">
              <a:avLst/>
            </a:prstGeom>
            <a:noFill/>
            <a:ln w="254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28" name="グループ化 27">
            <a:extLst>
              <a:ext uri="{FF2B5EF4-FFF2-40B4-BE49-F238E27FC236}">
                <a16:creationId xmlns:a16="http://schemas.microsoft.com/office/drawing/2014/main" id="{F26599D8-8684-48C2-AF4A-0FEA4BCCB65E}"/>
              </a:ext>
            </a:extLst>
          </p:cNvPr>
          <p:cNvGrpSpPr/>
          <p:nvPr/>
        </p:nvGrpSpPr>
        <p:grpSpPr>
          <a:xfrm>
            <a:off x="775670" y="6509852"/>
            <a:ext cx="3192418" cy="1343771"/>
            <a:chOff x="775670" y="6846167"/>
            <a:chExt cx="3192418" cy="1343771"/>
          </a:xfrm>
        </p:grpSpPr>
        <p:sp>
          <p:nvSpPr>
            <p:cNvPr id="145" name="正方形/長方形 144"/>
            <p:cNvSpPr/>
            <p:nvPr/>
          </p:nvSpPr>
          <p:spPr>
            <a:xfrm>
              <a:off x="850493" y="6941050"/>
              <a:ext cx="3050086" cy="276999"/>
            </a:xfrm>
            <a:prstGeom prst="rect">
              <a:avLst/>
            </a:prstGeom>
          </p:spPr>
          <p:txBody>
            <a:bodyPr wrap="square">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大阪ものづくり優良企業賞</a:t>
              </a:r>
            </a:p>
          </p:txBody>
        </p:sp>
        <p:sp>
          <p:nvSpPr>
            <p:cNvPr id="146" name="正方形/長方形 145"/>
            <p:cNvSpPr/>
            <p:nvPr/>
          </p:nvSpPr>
          <p:spPr>
            <a:xfrm>
              <a:off x="1021067" y="7375042"/>
              <a:ext cx="2947021"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技術力や</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QCD</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等総合力が高く、市場で高い評価を得ているものづくり中小企業の表彰（顕彰）制度です</a:t>
              </a:r>
            </a:p>
          </p:txBody>
        </p:sp>
        <p:sp>
          <p:nvSpPr>
            <p:cNvPr id="147" name="正方形/長方形 146"/>
            <p:cNvSpPr/>
            <p:nvPr/>
          </p:nvSpPr>
          <p:spPr>
            <a:xfrm>
              <a:off x="1044967" y="8087290"/>
              <a:ext cx="2219463" cy="102648"/>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TEL:06-6210-9413  FAX:06-6210-9505</a:t>
              </a:r>
            </a:p>
          </p:txBody>
        </p:sp>
        <p:cxnSp>
          <p:nvCxnSpPr>
            <p:cNvPr id="152" name="直線コネクタ 151"/>
            <p:cNvCxnSpPr/>
            <p:nvPr/>
          </p:nvCxnSpPr>
          <p:spPr>
            <a:xfrm>
              <a:off x="1044802" y="7742787"/>
              <a:ext cx="2808000" cy="0"/>
            </a:xfrm>
            <a:prstGeom prst="line">
              <a:avLst/>
            </a:prstGeom>
          </p:spPr>
          <p:style>
            <a:lnRef idx="1">
              <a:schemeClr val="dk1"/>
            </a:lnRef>
            <a:fillRef idx="0">
              <a:schemeClr val="dk1"/>
            </a:fillRef>
            <a:effectRef idx="0">
              <a:schemeClr val="dk1"/>
            </a:effectRef>
            <a:fontRef idx="minor">
              <a:schemeClr val="tx1"/>
            </a:fontRef>
          </p:style>
        </p:cxnSp>
        <p:sp>
          <p:nvSpPr>
            <p:cNvPr id="153" name="正方形/長方形 152"/>
            <p:cNvSpPr/>
            <p:nvPr/>
          </p:nvSpPr>
          <p:spPr>
            <a:xfrm>
              <a:off x="775670" y="6846167"/>
              <a:ext cx="86400" cy="493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3" name="正方形/長方形 72">
              <a:extLst>
                <a:ext uri="{FF2B5EF4-FFF2-40B4-BE49-F238E27FC236}">
                  <a16:creationId xmlns:a16="http://schemas.microsoft.com/office/drawing/2014/main" id="{7C4679AD-3B4F-4EA2-A38C-0CC07ABC2E13}"/>
                </a:ext>
              </a:extLst>
            </p:cNvPr>
            <p:cNvSpPr/>
            <p:nvPr/>
          </p:nvSpPr>
          <p:spPr>
            <a:xfrm>
              <a:off x="1060832" y="7831983"/>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ものづくり支援課</a:t>
              </a:r>
            </a:p>
          </p:txBody>
        </p:sp>
        <p:pic>
          <p:nvPicPr>
            <p:cNvPr id="7" name="図 6">
              <a:extLst>
                <a:ext uri="{FF2B5EF4-FFF2-40B4-BE49-F238E27FC236}">
                  <a16:creationId xmlns:a16="http://schemas.microsoft.com/office/drawing/2014/main" id="{FC9D9AE6-16D8-4956-97FA-9F8B1B70BC4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04042" y="6871727"/>
              <a:ext cx="440093" cy="440093"/>
            </a:xfrm>
            <a:prstGeom prst="rect">
              <a:avLst/>
            </a:prstGeom>
          </p:spPr>
        </p:pic>
      </p:grpSp>
      <p:grpSp>
        <p:nvGrpSpPr>
          <p:cNvPr id="3" name="グループ化 2">
            <a:extLst>
              <a:ext uri="{FF2B5EF4-FFF2-40B4-BE49-F238E27FC236}">
                <a16:creationId xmlns:a16="http://schemas.microsoft.com/office/drawing/2014/main" id="{31CEEB29-9169-4BD0-906C-046535C75309}"/>
              </a:ext>
            </a:extLst>
          </p:cNvPr>
          <p:cNvGrpSpPr/>
          <p:nvPr/>
        </p:nvGrpSpPr>
        <p:grpSpPr>
          <a:xfrm flipH="1">
            <a:off x="50722" y="738732"/>
            <a:ext cx="7149848" cy="1373361"/>
            <a:chOff x="615281" y="1099891"/>
            <a:chExt cx="7149848" cy="1373361"/>
          </a:xfrm>
        </p:grpSpPr>
        <p:cxnSp>
          <p:nvCxnSpPr>
            <p:cNvPr id="137" name="直線コネクタ 136">
              <a:extLst>
                <a:ext uri="{FF2B5EF4-FFF2-40B4-BE49-F238E27FC236}">
                  <a16:creationId xmlns:a16="http://schemas.microsoft.com/office/drawing/2014/main" id="{F8345C69-811D-494E-B288-5EAA43C1F89C}"/>
                </a:ext>
              </a:extLst>
            </p:cNvPr>
            <p:cNvCxnSpPr>
              <a:cxnSpLocks/>
            </p:cNvCxnSpPr>
            <p:nvPr/>
          </p:nvCxnSpPr>
          <p:spPr>
            <a:xfrm>
              <a:off x="615281" y="1099891"/>
              <a:ext cx="6832108" cy="0"/>
            </a:xfrm>
            <a:prstGeom prst="line">
              <a:avLst/>
            </a:prstGeom>
            <a:noFill/>
            <a:ln w="254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38" name="直線コネクタ 137">
              <a:extLst>
                <a:ext uri="{FF2B5EF4-FFF2-40B4-BE49-F238E27FC236}">
                  <a16:creationId xmlns:a16="http://schemas.microsoft.com/office/drawing/2014/main" id="{E59556E1-A57F-4AEF-936C-C3C646C9521C}"/>
                </a:ext>
              </a:extLst>
            </p:cNvPr>
            <p:cNvCxnSpPr/>
            <p:nvPr/>
          </p:nvCxnSpPr>
          <p:spPr>
            <a:xfrm flipV="1">
              <a:off x="7438840" y="1100066"/>
              <a:ext cx="0" cy="230653"/>
            </a:xfrm>
            <a:prstGeom prst="line">
              <a:avLst/>
            </a:prstGeom>
            <a:noFill/>
            <a:ln w="25400">
              <a:solidFill>
                <a:srgbClr val="7030A0"/>
              </a:solidFill>
            </a:ln>
          </p:spPr>
          <p:style>
            <a:lnRef idx="1">
              <a:schemeClr val="accent1"/>
            </a:lnRef>
            <a:fillRef idx="0">
              <a:schemeClr val="accent1"/>
            </a:fillRef>
            <a:effectRef idx="0">
              <a:schemeClr val="accent1"/>
            </a:effectRef>
            <a:fontRef idx="minor">
              <a:schemeClr val="tx1"/>
            </a:fontRef>
          </p:style>
        </p:cxnSp>
        <p:sp>
          <p:nvSpPr>
            <p:cNvPr id="139" name="正方形/長方形 138">
              <a:extLst>
                <a:ext uri="{FF2B5EF4-FFF2-40B4-BE49-F238E27FC236}">
                  <a16:creationId xmlns:a16="http://schemas.microsoft.com/office/drawing/2014/main" id="{ED89C1DF-AB9F-43C7-B660-90B9176E9822}"/>
                </a:ext>
              </a:extLst>
            </p:cNvPr>
            <p:cNvSpPr/>
            <p:nvPr/>
          </p:nvSpPr>
          <p:spPr>
            <a:xfrm>
              <a:off x="7144212" y="1321063"/>
              <a:ext cx="620917" cy="1152189"/>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全企業向け</a:t>
              </a:r>
              <a:endPar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11" name="グループ化 10">
            <a:extLst>
              <a:ext uri="{FF2B5EF4-FFF2-40B4-BE49-F238E27FC236}">
                <a16:creationId xmlns:a16="http://schemas.microsoft.com/office/drawing/2014/main" id="{E2F37903-92F7-4F88-B0B2-567D64CE0DD9}"/>
              </a:ext>
            </a:extLst>
          </p:cNvPr>
          <p:cNvGrpSpPr/>
          <p:nvPr/>
        </p:nvGrpSpPr>
        <p:grpSpPr>
          <a:xfrm>
            <a:off x="767637" y="2914243"/>
            <a:ext cx="3159601" cy="1440160"/>
            <a:chOff x="768206" y="3116115"/>
            <a:chExt cx="3159601" cy="1440160"/>
          </a:xfrm>
        </p:grpSpPr>
        <p:pic>
          <p:nvPicPr>
            <p:cNvPr id="102" name="Picture 4">
              <a:extLst>
                <a:ext uri="{FF2B5EF4-FFF2-40B4-BE49-F238E27FC236}">
                  <a16:creationId xmlns:a16="http://schemas.microsoft.com/office/drawing/2014/main" id="{C2043C2B-8D35-487B-A325-DAB6FA9B5BF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68004" y="3859274"/>
              <a:ext cx="697001" cy="697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0" name="正方形/長方形 119">
              <a:extLst>
                <a:ext uri="{FF2B5EF4-FFF2-40B4-BE49-F238E27FC236}">
                  <a16:creationId xmlns:a16="http://schemas.microsoft.com/office/drawing/2014/main" id="{32F1C516-B03D-4063-80B4-CB68F8228483}"/>
                </a:ext>
              </a:extLst>
            </p:cNvPr>
            <p:cNvSpPr/>
            <p:nvPr/>
          </p:nvSpPr>
          <p:spPr>
            <a:xfrm>
              <a:off x="877721" y="3188123"/>
              <a:ext cx="3050086"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ビジネスマッチングブログ「</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BMB</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1" name="正方形/長方形 120">
              <a:extLst>
                <a:ext uri="{FF2B5EF4-FFF2-40B4-BE49-F238E27FC236}">
                  <a16:creationId xmlns:a16="http://schemas.microsoft.com/office/drawing/2014/main" id="{0305B318-3B7A-4EE3-B485-F922C362CDBB}"/>
                </a:ext>
              </a:extLst>
            </p:cNvPr>
            <p:cNvSpPr/>
            <p:nvPr/>
          </p:nvSpPr>
          <p:spPr>
            <a:xfrm>
              <a:off x="953876" y="3492817"/>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無料のブログサイトによる情報発信を支援し、</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B to B</a:t>
              </a: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ビジネスマッチングを促進します</a:t>
              </a:r>
            </a:p>
          </p:txBody>
        </p:sp>
        <p:sp>
          <p:nvSpPr>
            <p:cNvPr id="130" name="正方形/長方形 129">
              <a:extLst>
                <a:ext uri="{FF2B5EF4-FFF2-40B4-BE49-F238E27FC236}">
                  <a16:creationId xmlns:a16="http://schemas.microsoft.com/office/drawing/2014/main" id="{ED69A4FB-61FE-49BF-A9B4-60632C7B1597}"/>
                </a:ext>
              </a:extLst>
            </p:cNvPr>
            <p:cNvSpPr/>
            <p:nvPr/>
          </p:nvSpPr>
          <p:spPr>
            <a:xfrm>
              <a:off x="952225" y="4106633"/>
              <a:ext cx="2159505" cy="344228"/>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TEL:06-4256-3522  FAX:06-6264-9899</a:t>
              </a:r>
            </a:p>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1" name="正方形/長方形 130">
              <a:extLst>
                <a:ext uri="{FF2B5EF4-FFF2-40B4-BE49-F238E27FC236}">
                  <a16:creationId xmlns:a16="http://schemas.microsoft.com/office/drawing/2014/main" id="{C14811C5-8187-4C24-B6E0-90443AAEEA78}"/>
                </a:ext>
              </a:extLst>
            </p:cNvPr>
            <p:cNvSpPr/>
            <p:nvPr/>
          </p:nvSpPr>
          <p:spPr>
            <a:xfrm>
              <a:off x="991154" y="3915892"/>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endPar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5" name="正方形/長方形 134">
              <a:extLst>
                <a:ext uri="{FF2B5EF4-FFF2-40B4-BE49-F238E27FC236}">
                  <a16:creationId xmlns:a16="http://schemas.microsoft.com/office/drawing/2014/main" id="{CCD814E1-2535-4102-B9C5-5A542EA1589C}"/>
                </a:ext>
              </a:extLst>
            </p:cNvPr>
            <p:cNvSpPr/>
            <p:nvPr/>
          </p:nvSpPr>
          <p:spPr>
            <a:xfrm>
              <a:off x="768206" y="3116115"/>
              <a:ext cx="86400" cy="493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40" name="直線コネクタ 139">
              <a:extLst>
                <a:ext uri="{FF2B5EF4-FFF2-40B4-BE49-F238E27FC236}">
                  <a16:creationId xmlns:a16="http://schemas.microsoft.com/office/drawing/2014/main" id="{83342F92-E911-450A-8189-AEECFEC88B79}"/>
                </a:ext>
              </a:extLst>
            </p:cNvPr>
            <p:cNvCxnSpPr/>
            <p:nvPr/>
          </p:nvCxnSpPr>
          <p:spPr>
            <a:xfrm>
              <a:off x="928153" y="3862149"/>
              <a:ext cx="2808000" cy="0"/>
            </a:xfrm>
            <a:prstGeom prst="line">
              <a:avLst/>
            </a:prstGeom>
          </p:spPr>
          <p:style>
            <a:lnRef idx="1">
              <a:schemeClr val="dk1"/>
            </a:lnRef>
            <a:fillRef idx="0">
              <a:schemeClr val="dk1"/>
            </a:fillRef>
            <a:effectRef idx="0">
              <a:schemeClr val="dk1"/>
            </a:effectRef>
            <a:fontRef idx="minor">
              <a:schemeClr val="tx1"/>
            </a:fontRef>
          </p:style>
        </p:cxnSp>
      </p:grpSp>
      <p:grpSp>
        <p:nvGrpSpPr>
          <p:cNvPr id="16" name="グループ化 15">
            <a:extLst>
              <a:ext uri="{FF2B5EF4-FFF2-40B4-BE49-F238E27FC236}">
                <a16:creationId xmlns:a16="http://schemas.microsoft.com/office/drawing/2014/main" id="{22E235EE-07BA-4BD8-B04B-AF3E6D16D5E0}"/>
              </a:ext>
            </a:extLst>
          </p:cNvPr>
          <p:cNvGrpSpPr/>
          <p:nvPr/>
        </p:nvGrpSpPr>
        <p:grpSpPr>
          <a:xfrm>
            <a:off x="3934933" y="2894266"/>
            <a:ext cx="3137857" cy="1440160"/>
            <a:chOff x="4003962" y="3116115"/>
            <a:chExt cx="3137857" cy="1440160"/>
          </a:xfrm>
        </p:grpSpPr>
        <p:sp>
          <p:nvSpPr>
            <p:cNvPr id="103" name="正方形/長方形 102">
              <a:extLst>
                <a:ext uri="{FF2B5EF4-FFF2-40B4-BE49-F238E27FC236}">
                  <a16:creationId xmlns:a16="http://schemas.microsoft.com/office/drawing/2014/main" id="{5C5AB1A3-E7F4-478D-8977-2862A3099619}"/>
                </a:ext>
              </a:extLst>
            </p:cNvPr>
            <p:cNvSpPr/>
            <p:nvPr/>
          </p:nvSpPr>
          <p:spPr>
            <a:xfrm>
              <a:off x="4075872" y="3188123"/>
              <a:ext cx="2908818" cy="307777"/>
            </a:xfrm>
            <a:prstGeom prst="rect">
              <a:avLst/>
            </a:prstGeom>
            <a:noFill/>
          </p:spPr>
          <p:txBody>
            <a:bodyPr wrap="square">
              <a:spAutoFit/>
            </a:bodyPr>
            <a:lstStyle/>
            <a:p>
              <a:r>
                <a:rPr lang="zh-TW" altLang="en-US" sz="1400" dirty="0">
                  <a:latin typeface="Meiryo UI" panose="020B0604030504040204" pitchFamily="50" charset="-128"/>
                  <a:ea typeface="Meiryo UI" panose="020B0604030504040204" pitchFamily="50" charset="-128"/>
                  <a:cs typeface="Meiryo UI" panose="020B0604030504040204" pitchFamily="50" charset="-128"/>
                </a:rPr>
                <a:t>中小企業新商品購入制度</a:t>
              </a:r>
            </a:p>
          </p:txBody>
        </p:sp>
        <p:sp>
          <p:nvSpPr>
            <p:cNvPr id="104" name="正方形/長方形 103">
              <a:extLst>
                <a:ext uri="{FF2B5EF4-FFF2-40B4-BE49-F238E27FC236}">
                  <a16:creationId xmlns:a16="http://schemas.microsoft.com/office/drawing/2014/main" id="{C98A75EF-F518-4029-A50B-D558BDC4CF4F}"/>
                </a:ext>
              </a:extLst>
            </p:cNvPr>
            <p:cNvSpPr/>
            <p:nvPr/>
          </p:nvSpPr>
          <p:spPr>
            <a:xfrm>
              <a:off x="4183928" y="3491157"/>
              <a:ext cx="2957891"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大阪府が新商品等を生産する事業者を認定し、</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随意契約による調達に努める制度です</a:t>
              </a:r>
            </a:p>
          </p:txBody>
        </p:sp>
        <p:sp>
          <p:nvSpPr>
            <p:cNvPr id="105" name="正方形/長方形 104">
              <a:extLst>
                <a:ext uri="{FF2B5EF4-FFF2-40B4-BE49-F238E27FC236}">
                  <a16:creationId xmlns:a16="http://schemas.microsoft.com/office/drawing/2014/main" id="{BF262C7D-C1B5-4013-BE9E-A8C0B1724A12}"/>
                </a:ext>
              </a:extLst>
            </p:cNvPr>
            <p:cNvSpPr/>
            <p:nvPr/>
          </p:nvSpPr>
          <p:spPr>
            <a:xfrm>
              <a:off x="4204018" y="4096182"/>
              <a:ext cx="2230366" cy="218179"/>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TEL:06-6210-9494  FAX:06-6210-9504</a:t>
              </a:r>
            </a:p>
          </p:txBody>
        </p:sp>
        <p:sp>
          <p:nvSpPr>
            <p:cNvPr id="106" name="正方形/長方形 105">
              <a:extLst>
                <a:ext uri="{FF2B5EF4-FFF2-40B4-BE49-F238E27FC236}">
                  <a16:creationId xmlns:a16="http://schemas.microsoft.com/office/drawing/2014/main" id="{49EA81D0-ED4B-4652-8E5A-D0029D618C1E}"/>
                </a:ext>
              </a:extLst>
            </p:cNvPr>
            <p:cNvSpPr/>
            <p:nvPr/>
          </p:nvSpPr>
          <p:spPr>
            <a:xfrm>
              <a:off x="4300224" y="3911707"/>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経営支援課</a:t>
              </a:r>
            </a:p>
          </p:txBody>
        </p:sp>
        <p:pic>
          <p:nvPicPr>
            <p:cNvPr id="107" name="Picture 13" descr="D:\komakim\Desktop\QRコード\5-4 中小企業新商品購入制度.png">
              <a:extLst>
                <a:ext uri="{FF2B5EF4-FFF2-40B4-BE49-F238E27FC236}">
                  <a16:creationId xmlns:a16="http://schemas.microsoft.com/office/drawing/2014/main" id="{907DA883-86E5-4D98-BD8E-62D2D575CE3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44818" y="3859274"/>
              <a:ext cx="697001" cy="697001"/>
            </a:xfrm>
            <a:prstGeom prst="rect">
              <a:avLst/>
            </a:prstGeom>
            <a:noFill/>
            <a:extLst>
              <a:ext uri="{909E8E84-426E-40DD-AFC4-6F175D3DCCD1}">
                <a14:hiddenFill xmlns:a14="http://schemas.microsoft.com/office/drawing/2010/main">
                  <a:solidFill>
                    <a:srgbClr val="FFFFFF"/>
                  </a:solidFill>
                </a14:hiddenFill>
              </a:ext>
            </a:extLst>
          </p:spPr>
        </p:pic>
        <p:sp>
          <p:nvSpPr>
            <p:cNvPr id="108" name="正方形/長方形 107">
              <a:extLst>
                <a:ext uri="{FF2B5EF4-FFF2-40B4-BE49-F238E27FC236}">
                  <a16:creationId xmlns:a16="http://schemas.microsoft.com/office/drawing/2014/main" id="{86A52EB3-8DB5-4BA4-B319-A5C5D5C1817B}"/>
                </a:ext>
              </a:extLst>
            </p:cNvPr>
            <p:cNvSpPr/>
            <p:nvPr/>
          </p:nvSpPr>
          <p:spPr>
            <a:xfrm>
              <a:off x="4003962" y="3116115"/>
              <a:ext cx="89102" cy="493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17" name="直線コネクタ 116">
              <a:extLst>
                <a:ext uri="{FF2B5EF4-FFF2-40B4-BE49-F238E27FC236}">
                  <a16:creationId xmlns:a16="http://schemas.microsoft.com/office/drawing/2014/main" id="{9DA1FC4D-0A40-4418-B616-1F732EDB39F9}"/>
                </a:ext>
              </a:extLst>
            </p:cNvPr>
            <p:cNvCxnSpPr/>
            <p:nvPr/>
          </p:nvCxnSpPr>
          <p:spPr>
            <a:xfrm>
              <a:off x="4276798" y="3859275"/>
              <a:ext cx="2808000" cy="0"/>
            </a:xfrm>
            <a:prstGeom prst="line">
              <a:avLst/>
            </a:prstGeom>
          </p:spPr>
          <p:style>
            <a:lnRef idx="1">
              <a:schemeClr val="dk1"/>
            </a:lnRef>
            <a:fillRef idx="0">
              <a:schemeClr val="dk1"/>
            </a:fillRef>
            <a:effectRef idx="0">
              <a:schemeClr val="dk1"/>
            </a:effectRef>
            <a:fontRef idx="minor">
              <a:schemeClr val="tx1"/>
            </a:fontRef>
          </p:style>
        </p:cxnSp>
        <p:pic>
          <p:nvPicPr>
            <p:cNvPr id="141" name="Picture 2" descr="rogo">
              <a:extLst>
                <a:ext uri="{FF2B5EF4-FFF2-40B4-BE49-F238E27FC236}">
                  <a16:creationId xmlns:a16="http://schemas.microsoft.com/office/drawing/2014/main" id="{5F5BD741-FCAC-4300-A269-0F482BCD79E0}"/>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464694" y="3253815"/>
              <a:ext cx="494756" cy="494757"/>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0" name="グループ化 19">
            <a:extLst>
              <a:ext uri="{FF2B5EF4-FFF2-40B4-BE49-F238E27FC236}">
                <a16:creationId xmlns:a16="http://schemas.microsoft.com/office/drawing/2014/main" id="{DDD510B9-3E2C-47D7-B4D1-6A16681EFD28}"/>
              </a:ext>
            </a:extLst>
          </p:cNvPr>
          <p:cNvGrpSpPr/>
          <p:nvPr/>
        </p:nvGrpSpPr>
        <p:grpSpPr>
          <a:xfrm>
            <a:off x="759564" y="1032221"/>
            <a:ext cx="3302261" cy="1359665"/>
            <a:chOff x="759564" y="1332190"/>
            <a:chExt cx="3302261" cy="1359665"/>
          </a:xfrm>
        </p:grpSpPr>
        <p:sp>
          <p:nvSpPr>
            <p:cNvPr id="142" name="正方形/長方形 141">
              <a:extLst>
                <a:ext uri="{FF2B5EF4-FFF2-40B4-BE49-F238E27FC236}">
                  <a16:creationId xmlns:a16="http://schemas.microsoft.com/office/drawing/2014/main" id="{16CC64AB-2BB0-4A7D-AAD4-68C00DDF0543}"/>
                </a:ext>
              </a:extLst>
            </p:cNvPr>
            <p:cNvSpPr/>
            <p:nvPr/>
          </p:nvSpPr>
          <p:spPr>
            <a:xfrm>
              <a:off x="759564" y="1332190"/>
              <a:ext cx="99315" cy="493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143" name="正方形/長方形 142">
              <a:extLst>
                <a:ext uri="{FF2B5EF4-FFF2-40B4-BE49-F238E27FC236}">
                  <a16:creationId xmlns:a16="http://schemas.microsoft.com/office/drawing/2014/main" id="{E41C507A-0308-4528-8CF2-787D91DF99DC}"/>
                </a:ext>
              </a:extLst>
            </p:cNvPr>
            <p:cNvSpPr/>
            <p:nvPr/>
          </p:nvSpPr>
          <p:spPr>
            <a:xfrm>
              <a:off x="809221" y="1412445"/>
              <a:ext cx="3252604"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万博商談もずやんモール</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4" name="正方形/長方形 143">
              <a:extLst>
                <a:ext uri="{FF2B5EF4-FFF2-40B4-BE49-F238E27FC236}">
                  <a16:creationId xmlns:a16="http://schemas.microsoft.com/office/drawing/2014/main" id="{7A0BE5C1-88B6-4AFB-B297-EE983C46DF5F}"/>
                </a:ext>
              </a:extLst>
            </p:cNvPr>
            <p:cNvSpPr/>
            <p:nvPr/>
          </p:nvSpPr>
          <p:spPr>
            <a:xfrm>
              <a:off x="858323" y="1834316"/>
              <a:ext cx="2908061"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来阪する海外ミッション団等に対し、府内中小企業の商品サービス情報等を提供します</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48" name="直線コネクタ 147">
              <a:extLst>
                <a:ext uri="{FF2B5EF4-FFF2-40B4-BE49-F238E27FC236}">
                  <a16:creationId xmlns:a16="http://schemas.microsoft.com/office/drawing/2014/main" id="{7513F793-F447-4A89-9D96-87FE59AB0DB2}"/>
                </a:ext>
              </a:extLst>
            </p:cNvPr>
            <p:cNvCxnSpPr/>
            <p:nvPr/>
          </p:nvCxnSpPr>
          <p:spPr>
            <a:xfrm>
              <a:off x="909895" y="2204972"/>
              <a:ext cx="2808000" cy="0"/>
            </a:xfrm>
            <a:prstGeom prst="line">
              <a:avLst/>
            </a:prstGeom>
          </p:spPr>
          <p:style>
            <a:lnRef idx="1">
              <a:schemeClr val="dk1"/>
            </a:lnRef>
            <a:fillRef idx="0">
              <a:schemeClr val="dk1"/>
            </a:fillRef>
            <a:effectRef idx="0">
              <a:schemeClr val="dk1"/>
            </a:effectRef>
            <a:fontRef idx="minor">
              <a:schemeClr val="tx1"/>
            </a:fontRef>
          </p:style>
        </p:cxnSp>
        <p:sp>
          <p:nvSpPr>
            <p:cNvPr id="149" name="正方形/長方形 148">
              <a:extLst>
                <a:ext uri="{FF2B5EF4-FFF2-40B4-BE49-F238E27FC236}">
                  <a16:creationId xmlns:a16="http://schemas.microsoft.com/office/drawing/2014/main" id="{3ACDDB45-973B-45DE-A96A-3EBC07D2C1B2}"/>
                </a:ext>
              </a:extLst>
            </p:cNvPr>
            <p:cNvSpPr/>
            <p:nvPr/>
          </p:nvSpPr>
          <p:spPr>
            <a:xfrm>
              <a:off x="974081" y="2255124"/>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経営支援課</a:t>
              </a:r>
            </a:p>
          </p:txBody>
        </p:sp>
        <p:sp>
          <p:nvSpPr>
            <p:cNvPr id="150" name="正方形/長方形 149">
              <a:extLst>
                <a:ext uri="{FF2B5EF4-FFF2-40B4-BE49-F238E27FC236}">
                  <a16:creationId xmlns:a16="http://schemas.microsoft.com/office/drawing/2014/main" id="{08597BFC-59EF-4361-AF88-0885A1937F8A}"/>
                </a:ext>
              </a:extLst>
            </p:cNvPr>
            <p:cNvSpPr/>
            <p:nvPr/>
          </p:nvSpPr>
          <p:spPr>
            <a:xfrm>
              <a:off x="950838" y="2473676"/>
              <a:ext cx="2230366" cy="218179"/>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TEL:06-6210-9488  FAX:06-6210-9504</a:t>
              </a:r>
            </a:p>
          </p:txBody>
        </p:sp>
      </p:grpSp>
      <p:grpSp>
        <p:nvGrpSpPr>
          <p:cNvPr id="23" name="グループ化 22">
            <a:extLst>
              <a:ext uri="{FF2B5EF4-FFF2-40B4-BE49-F238E27FC236}">
                <a16:creationId xmlns:a16="http://schemas.microsoft.com/office/drawing/2014/main" id="{99B29DA6-1FBC-455D-8961-BD12D5D66BCD}"/>
              </a:ext>
            </a:extLst>
          </p:cNvPr>
          <p:cNvGrpSpPr/>
          <p:nvPr/>
        </p:nvGrpSpPr>
        <p:grpSpPr>
          <a:xfrm>
            <a:off x="3919139" y="1041767"/>
            <a:ext cx="3137339" cy="1417386"/>
            <a:chOff x="4010494" y="1346935"/>
            <a:chExt cx="3137339" cy="1417386"/>
          </a:xfrm>
        </p:grpSpPr>
        <p:sp>
          <p:nvSpPr>
            <p:cNvPr id="154" name="正方形/長方形 153">
              <a:extLst>
                <a:ext uri="{FF2B5EF4-FFF2-40B4-BE49-F238E27FC236}">
                  <a16:creationId xmlns:a16="http://schemas.microsoft.com/office/drawing/2014/main" id="{A72E1EB0-60EF-428E-BD23-0D173017061C}"/>
                </a:ext>
              </a:extLst>
            </p:cNvPr>
            <p:cNvSpPr/>
            <p:nvPr/>
          </p:nvSpPr>
          <p:spPr>
            <a:xfrm>
              <a:off x="4097747" y="1416530"/>
              <a:ext cx="3050086" cy="307777"/>
            </a:xfrm>
            <a:prstGeom prst="rect">
              <a:avLst/>
            </a:prstGeom>
          </p:spPr>
          <p:txBody>
            <a:bodyPr wrap="square">
              <a:spAutoFit/>
            </a:bodyPr>
            <a:lstStyle/>
            <a:p>
              <a:r>
                <a:rPr lang="zh-TW" altLang="en-US" sz="1400" dirty="0">
                  <a:latin typeface="Meiryo UI" panose="020B0604030504040204" pitchFamily="50" charset="-128"/>
                  <a:ea typeface="Meiryo UI" panose="020B0604030504040204" pitchFamily="50" charset="-128"/>
                  <a:cs typeface="Meiryo UI" panose="020B0604030504040204" pitchFamily="50" charset="-128"/>
                </a:rPr>
                <a:t>大阪代表商品販促事業</a:t>
              </a:r>
            </a:p>
          </p:txBody>
        </p:sp>
        <p:sp>
          <p:nvSpPr>
            <p:cNvPr id="155" name="正方形/長方形 154">
              <a:extLst>
                <a:ext uri="{FF2B5EF4-FFF2-40B4-BE49-F238E27FC236}">
                  <a16:creationId xmlns:a16="http://schemas.microsoft.com/office/drawing/2014/main" id="{DF7A0DFE-95F4-47C8-BD89-7F4C2945DF80}"/>
                </a:ext>
              </a:extLst>
            </p:cNvPr>
            <p:cNvSpPr/>
            <p:nvPr/>
          </p:nvSpPr>
          <p:spPr>
            <a:xfrm>
              <a:off x="4196511" y="1806277"/>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大阪の魅力あるお土産品を万博開催に合わせ</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百貨店等で販売し大阪の魅力を発信します</a:t>
              </a:r>
            </a:p>
          </p:txBody>
        </p:sp>
        <p:sp>
          <p:nvSpPr>
            <p:cNvPr id="156" name="正方形/長方形 155">
              <a:extLst>
                <a:ext uri="{FF2B5EF4-FFF2-40B4-BE49-F238E27FC236}">
                  <a16:creationId xmlns:a16="http://schemas.microsoft.com/office/drawing/2014/main" id="{CF7C9B6F-34C0-4EAF-8D68-03DBBD140422}"/>
                </a:ext>
              </a:extLst>
            </p:cNvPr>
            <p:cNvSpPr/>
            <p:nvPr/>
          </p:nvSpPr>
          <p:spPr>
            <a:xfrm>
              <a:off x="4194860" y="2420093"/>
              <a:ext cx="2159505" cy="344228"/>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TEL:06-6210-9490  FAX:06-6210-9504</a:t>
              </a:r>
            </a:p>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7" name="正方形/長方形 156">
              <a:extLst>
                <a:ext uri="{FF2B5EF4-FFF2-40B4-BE49-F238E27FC236}">
                  <a16:creationId xmlns:a16="http://schemas.microsoft.com/office/drawing/2014/main" id="{0F24FCE6-8E3C-4929-9A1D-29E80EB152C0}"/>
                </a:ext>
              </a:extLst>
            </p:cNvPr>
            <p:cNvSpPr/>
            <p:nvPr/>
          </p:nvSpPr>
          <p:spPr>
            <a:xfrm>
              <a:off x="4233789" y="2229352"/>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経営支援課</a:t>
              </a:r>
            </a:p>
          </p:txBody>
        </p:sp>
        <p:sp>
          <p:nvSpPr>
            <p:cNvPr id="158" name="正方形/長方形 157">
              <a:extLst>
                <a:ext uri="{FF2B5EF4-FFF2-40B4-BE49-F238E27FC236}">
                  <a16:creationId xmlns:a16="http://schemas.microsoft.com/office/drawing/2014/main" id="{2CEF5418-BAAC-4E60-8C39-9D22A74B4135}"/>
                </a:ext>
              </a:extLst>
            </p:cNvPr>
            <p:cNvSpPr/>
            <p:nvPr/>
          </p:nvSpPr>
          <p:spPr>
            <a:xfrm>
              <a:off x="4010494" y="1346935"/>
              <a:ext cx="86400" cy="493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59" name="直線コネクタ 158">
              <a:extLst>
                <a:ext uri="{FF2B5EF4-FFF2-40B4-BE49-F238E27FC236}">
                  <a16:creationId xmlns:a16="http://schemas.microsoft.com/office/drawing/2014/main" id="{9DCD8D83-3EA4-408A-B5FF-88E11361E497}"/>
                </a:ext>
              </a:extLst>
            </p:cNvPr>
            <p:cNvCxnSpPr/>
            <p:nvPr/>
          </p:nvCxnSpPr>
          <p:spPr>
            <a:xfrm>
              <a:off x="4170788" y="2175609"/>
              <a:ext cx="2808000" cy="0"/>
            </a:xfrm>
            <a:prstGeom prst="line">
              <a:avLst/>
            </a:prstGeom>
          </p:spPr>
          <p:style>
            <a:lnRef idx="1">
              <a:schemeClr val="dk1"/>
            </a:lnRef>
            <a:fillRef idx="0">
              <a:schemeClr val="dk1"/>
            </a:fillRef>
            <a:effectRef idx="0">
              <a:schemeClr val="dk1"/>
            </a:effectRef>
            <a:fontRef idx="minor">
              <a:schemeClr val="tx1"/>
            </a:fontRef>
          </p:style>
        </p:cxnSp>
      </p:grpSp>
      <p:pic>
        <p:nvPicPr>
          <p:cNvPr id="35" name="図 34">
            <a:extLst>
              <a:ext uri="{FF2B5EF4-FFF2-40B4-BE49-F238E27FC236}">
                <a16:creationId xmlns:a16="http://schemas.microsoft.com/office/drawing/2014/main" id="{DFBD22CC-8B99-4C32-9806-81017E62338F}"/>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200088" y="7470847"/>
            <a:ext cx="648000" cy="648000"/>
          </a:xfrm>
          <a:prstGeom prst="rect">
            <a:avLst/>
          </a:prstGeom>
        </p:spPr>
      </p:pic>
      <p:pic>
        <p:nvPicPr>
          <p:cNvPr id="37" name="図 36">
            <a:extLst>
              <a:ext uri="{FF2B5EF4-FFF2-40B4-BE49-F238E27FC236}">
                <a16:creationId xmlns:a16="http://schemas.microsoft.com/office/drawing/2014/main" id="{58E09645-64D0-4EB5-A9E5-6215307113B7}"/>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42753" y="7449690"/>
            <a:ext cx="648000" cy="648000"/>
          </a:xfrm>
          <a:prstGeom prst="rect">
            <a:avLst/>
          </a:prstGeom>
        </p:spPr>
      </p:pic>
      <p:pic>
        <p:nvPicPr>
          <p:cNvPr id="4" name="図 3">
            <a:extLst>
              <a:ext uri="{FF2B5EF4-FFF2-40B4-BE49-F238E27FC236}">
                <a16:creationId xmlns:a16="http://schemas.microsoft.com/office/drawing/2014/main" id="{B6A53FA0-4035-4223-B441-CB505F13E5D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245910" y="9136767"/>
            <a:ext cx="609081" cy="609081"/>
          </a:xfrm>
          <a:prstGeom prst="rect">
            <a:avLst/>
          </a:prstGeom>
        </p:spPr>
      </p:pic>
      <p:pic>
        <p:nvPicPr>
          <p:cNvPr id="5" name="図 4">
            <a:extLst>
              <a:ext uri="{FF2B5EF4-FFF2-40B4-BE49-F238E27FC236}">
                <a16:creationId xmlns:a16="http://schemas.microsoft.com/office/drawing/2014/main" id="{B493B590-5127-4BCF-AC1A-C02E85A2D6BB}"/>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207332" y="1929324"/>
            <a:ext cx="648000" cy="648000"/>
          </a:xfrm>
          <a:prstGeom prst="rect">
            <a:avLst/>
          </a:prstGeom>
        </p:spPr>
      </p:pic>
      <p:pic>
        <p:nvPicPr>
          <p:cNvPr id="9" name="図 8">
            <a:extLst>
              <a:ext uri="{FF2B5EF4-FFF2-40B4-BE49-F238E27FC236}">
                <a16:creationId xmlns:a16="http://schemas.microsoft.com/office/drawing/2014/main" id="{E5635EC3-7ECC-40DF-B932-40944E26CBBE}"/>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27831" y="1915426"/>
            <a:ext cx="648000" cy="648000"/>
          </a:xfrm>
          <a:prstGeom prst="rect">
            <a:avLst/>
          </a:prstGeom>
        </p:spPr>
      </p:pic>
      <p:pic>
        <p:nvPicPr>
          <p:cNvPr id="89" name="図 88">
            <a:extLst>
              <a:ext uri="{FF2B5EF4-FFF2-40B4-BE49-F238E27FC236}">
                <a16:creationId xmlns:a16="http://schemas.microsoft.com/office/drawing/2014/main" id="{9CF5E709-A08A-433B-B79E-67CE6106F7A6}"/>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705360" y="1115687"/>
            <a:ext cx="1003943" cy="290028"/>
          </a:xfrm>
          <a:prstGeom prst="rect">
            <a:avLst/>
          </a:prstGeom>
        </p:spPr>
      </p:pic>
    </p:spTree>
    <p:extLst>
      <p:ext uri="{BB962C8B-B14F-4D97-AF65-F5344CB8AC3E}">
        <p14:creationId xmlns:p14="http://schemas.microsoft.com/office/powerpoint/2010/main" val="2191740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ホームベース 38"/>
          <p:cNvSpPr/>
          <p:nvPr/>
        </p:nvSpPr>
        <p:spPr>
          <a:xfrm>
            <a:off x="0" y="53951"/>
            <a:ext cx="7200900" cy="433394"/>
          </a:xfrm>
          <a:prstGeom prst="homePlate">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bg1"/>
                </a:solidFill>
                <a:latin typeface="Meiryo UI" pitchFamily="50" charset="-128"/>
                <a:ea typeface="Meiryo UI" pitchFamily="50" charset="-128"/>
                <a:cs typeface="Meiryo UI" pitchFamily="50" charset="-128"/>
              </a:rPr>
              <a:t>中小企業の国際的視点に立った事業展開の促進</a:t>
            </a:r>
          </a:p>
        </p:txBody>
      </p:sp>
      <p:cxnSp>
        <p:nvCxnSpPr>
          <p:cNvPr id="96" name="直線コネクタ 95"/>
          <p:cNvCxnSpPr/>
          <p:nvPr/>
        </p:nvCxnSpPr>
        <p:spPr>
          <a:xfrm>
            <a:off x="148949" y="10062266"/>
            <a:ext cx="6851314" cy="0"/>
          </a:xfrm>
          <a:prstGeom prst="line">
            <a:avLst/>
          </a:prstGeom>
        </p:spPr>
        <p:style>
          <a:lnRef idx="1">
            <a:schemeClr val="dk1"/>
          </a:lnRef>
          <a:fillRef idx="0">
            <a:schemeClr val="dk1"/>
          </a:fillRef>
          <a:effectRef idx="0">
            <a:schemeClr val="dk1"/>
          </a:effectRef>
          <a:fontRef idx="minor">
            <a:schemeClr val="tx1"/>
          </a:fontRef>
        </p:style>
      </p:cxnSp>
      <p:sp>
        <p:nvSpPr>
          <p:cNvPr id="98" name="テキスト ボックス 97"/>
          <p:cNvSpPr txBox="1"/>
          <p:nvPr/>
        </p:nvSpPr>
        <p:spPr>
          <a:xfrm>
            <a:off x="6721191" y="10064645"/>
            <a:ext cx="296404" cy="276999"/>
          </a:xfrm>
          <a:prstGeom prst="rect">
            <a:avLst/>
          </a:prstGeom>
          <a:noFill/>
        </p:spPr>
        <p:txBody>
          <a:bodyPr wrap="square" rtlCol="0">
            <a:spAutoFit/>
          </a:bodyPr>
          <a:lstStyle/>
          <a:p>
            <a:r>
              <a:rPr lang="en-US" altLang="ja-JP" sz="1200" dirty="0">
                <a:latin typeface="Meiryo UI" panose="020B0604030504040204" pitchFamily="50" charset="-128"/>
                <a:ea typeface="Meiryo UI" panose="020B0604030504040204" pitchFamily="50" charset="-128"/>
                <a:cs typeface="Meiryo UI" panose="020B0604030504040204" pitchFamily="50" charset="-128"/>
              </a:rPr>
              <a:t>8</a:t>
            </a:r>
          </a:p>
        </p:txBody>
      </p:sp>
      <p:grpSp>
        <p:nvGrpSpPr>
          <p:cNvPr id="3" name="グループ化 2">
            <a:extLst>
              <a:ext uri="{FF2B5EF4-FFF2-40B4-BE49-F238E27FC236}">
                <a16:creationId xmlns:a16="http://schemas.microsoft.com/office/drawing/2014/main" id="{4B92B73E-F546-475A-9973-04AF1DD78DEE}"/>
              </a:ext>
            </a:extLst>
          </p:cNvPr>
          <p:cNvGrpSpPr/>
          <p:nvPr/>
        </p:nvGrpSpPr>
        <p:grpSpPr>
          <a:xfrm flipH="1">
            <a:off x="50" y="702023"/>
            <a:ext cx="7128792" cy="1385385"/>
            <a:chOff x="72058" y="702023"/>
            <a:chExt cx="7128792" cy="1385385"/>
          </a:xfrm>
        </p:grpSpPr>
        <p:cxnSp>
          <p:nvCxnSpPr>
            <p:cNvPr id="139" name="直線コネクタ 138">
              <a:extLst>
                <a:ext uri="{FF2B5EF4-FFF2-40B4-BE49-F238E27FC236}">
                  <a16:creationId xmlns:a16="http://schemas.microsoft.com/office/drawing/2014/main" id="{817FC750-FFAE-4154-9D56-FDEE5F68BA0E}"/>
                </a:ext>
              </a:extLst>
            </p:cNvPr>
            <p:cNvCxnSpPr/>
            <p:nvPr/>
          </p:nvCxnSpPr>
          <p:spPr>
            <a:xfrm>
              <a:off x="368742" y="702023"/>
              <a:ext cx="6832108" cy="0"/>
            </a:xfrm>
            <a:prstGeom prst="line">
              <a:avLst/>
            </a:prstGeom>
            <a:noFill/>
            <a:ln w="25400">
              <a:solidFill>
                <a:srgbClr val="00CC00"/>
              </a:solidFill>
            </a:ln>
          </p:spPr>
          <p:style>
            <a:lnRef idx="1">
              <a:schemeClr val="accent1"/>
            </a:lnRef>
            <a:fillRef idx="0">
              <a:schemeClr val="accent1"/>
            </a:fillRef>
            <a:effectRef idx="0">
              <a:schemeClr val="accent1"/>
            </a:effectRef>
            <a:fontRef idx="minor">
              <a:schemeClr val="tx1"/>
            </a:fontRef>
          </p:style>
        </p:cxnSp>
        <p:cxnSp>
          <p:nvCxnSpPr>
            <p:cNvPr id="140" name="直線コネクタ 139">
              <a:extLst>
                <a:ext uri="{FF2B5EF4-FFF2-40B4-BE49-F238E27FC236}">
                  <a16:creationId xmlns:a16="http://schemas.microsoft.com/office/drawing/2014/main" id="{9461E7C2-BBC5-49ED-82DF-10C6133AAE69}"/>
                </a:ext>
              </a:extLst>
            </p:cNvPr>
            <p:cNvCxnSpPr/>
            <p:nvPr/>
          </p:nvCxnSpPr>
          <p:spPr>
            <a:xfrm flipV="1">
              <a:off x="375433" y="702023"/>
              <a:ext cx="0" cy="230653"/>
            </a:xfrm>
            <a:prstGeom prst="line">
              <a:avLst/>
            </a:prstGeom>
            <a:noFill/>
            <a:ln w="25400">
              <a:solidFill>
                <a:srgbClr val="00CC00"/>
              </a:solidFill>
            </a:ln>
          </p:spPr>
          <p:style>
            <a:lnRef idx="1">
              <a:schemeClr val="accent1"/>
            </a:lnRef>
            <a:fillRef idx="0">
              <a:schemeClr val="accent1"/>
            </a:fillRef>
            <a:effectRef idx="0">
              <a:schemeClr val="accent1"/>
            </a:effectRef>
            <a:fontRef idx="minor">
              <a:schemeClr val="tx1"/>
            </a:fontRef>
          </p:style>
        </p:cxnSp>
        <p:sp>
          <p:nvSpPr>
            <p:cNvPr id="141" name="正方形/長方形 140">
              <a:extLst>
                <a:ext uri="{FF2B5EF4-FFF2-40B4-BE49-F238E27FC236}">
                  <a16:creationId xmlns:a16="http://schemas.microsoft.com/office/drawing/2014/main" id="{7FB25C8E-B753-42D9-9ECA-AC6C07FC3772}"/>
                </a:ext>
              </a:extLst>
            </p:cNvPr>
            <p:cNvSpPr/>
            <p:nvPr/>
          </p:nvSpPr>
          <p:spPr>
            <a:xfrm>
              <a:off x="72058" y="935219"/>
              <a:ext cx="620917" cy="1152189"/>
            </a:xfrm>
            <a:prstGeom prst="rect">
              <a:avLst/>
            </a:prstGeom>
            <a:noFill/>
            <a:ln>
              <a:solidFill>
                <a:srgbClr val="00CC0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海外展開</a:t>
              </a:r>
            </a:p>
          </p:txBody>
        </p:sp>
      </p:grpSp>
      <p:grpSp>
        <p:nvGrpSpPr>
          <p:cNvPr id="16" name="グループ化 15">
            <a:extLst>
              <a:ext uri="{FF2B5EF4-FFF2-40B4-BE49-F238E27FC236}">
                <a16:creationId xmlns:a16="http://schemas.microsoft.com/office/drawing/2014/main" id="{9EBF6BFE-8E68-4890-AB7B-39BA3BE0C44B}"/>
              </a:ext>
            </a:extLst>
          </p:cNvPr>
          <p:cNvGrpSpPr/>
          <p:nvPr/>
        </p:nvGrpSpPr>
        <p:grpSpPr>
          <a:xfrm>
            <a:off x="3444710" y="780233"/>
            <a:ext cx="3178528" cy="1356623"/>
            <a:chOff x="4020774" y="780233"/>
            <a:chExt cx="3178528" cy="1356623"/>
          </a:xfrm>
        </p:grpSpPr>
        <p:sp>
          <p:nvSpPr>
            <p:cNvPr id="120" name="正方形/長方形 119">
              <a:extLst>
                <a:ext uri="{FF2B5EF4-FFF2-40B4-BE49-F238E27FC236}">
                  <a16:creationId xmlns:a16="http://schemas.microsoft.com/office/drawing/2014/main" id="{E0840474-6C45-48EB-823C-CE6C755920C5}"/>
                </a:ext>
              </a:extLst>
            </p:cNvPr>
            <p:cNvSpPr/>
            <p:nvPr/>
          </p:nvSpPr>
          <p:spPr>
            <a:xfrm>
              <a:off x="4103970" y="797545"/>
              <a:ext cx="3095332" cy="430887"/>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日欧バイオテック＆ファーマ</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パートナリングカンファレンス</a:t>
              </a:r>
            </a:p>
          </p:txBody>
        </p:sp>
        <p:sp>
          <p:nvSpPr>
            <p:cNvPr id="121" name="正方形/長方形 120">
              <a:extLst>
                <a:ext uri="{FF2B5EF4-FFF2-40B4-BE49-F238E27FC236}">
                  <a16:creationId xmlns:a16="http://schemas.microsoft.com/office/drawing/2014/main" id="{75C1254C-FB5D-4FD4-8B37-00BEBD9AE2D7}"/>
                </a:ext>
              </a:extLst>
            </p:cNvPr>
            <p:cNvSpPr/>
            <p:nvPr/>
          </p:nvSpPr>
          <p:spPr>
            <a:xfrm>
              <a:off x="4197234" y="1219697"/>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欧州各国のライフサイエンス関連企業との面談が可能</a:t>
              </a: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企業の海外展開を支援します</a:t>
              </a:r>
            </a:p>
          </p:txBody>
        </p:sp>
        <p:sp>
          <p:nvSpPr>
            <p:cNvPr id="130" name="正方形/長方形 129">
              <a:extLst>
                <a:ext uri="{FF2B5EF4-FFF2-40B4-BE49-F238E27FC236}">
                  <a16:creationId xmlns:a16="http://schemas.microsoft.com/office/drawing/2014/main" id="{4AB94D18-9103-484B-BE62-3794A397AB67}"/>
                </a:ext>
              </a:extLst>
            </p:cNvPr>
            <p:cNvSpPr/>
            <p:nvPr/>
          </p:nvSpPr>
          <p:spPr>
            <a:xfrm>
              <a:off x="4275494" y="1848680"/>
              <a:ext cx="2184442" cy="288176"/>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TEL:06-6210-9112 FAX:06-6210-9296</a:t>
              </a:r>
            </a:p>
          </p:txBody>
        </p:sp>
        <p:sp>
          <p:nvSpPr>
            <p:cNvPr id="131" name="正方形/長方形 130">
              <a:extLst>
                <a:ext uri="{FF2B5EF4-FFF2-40B4-BE49-F238E27FC236}">
                  <a16:creationId xmlns:a16="http://schemas.microsoft.com/office/drawing/2014/main" id="{CC47EADD-4DC0-4C1E-B89E-7A33239B0F47}"/>
                </a:ext>
              </a:extLst>
            </p:cNvPr>
            <p:cNvSpPr/>
            <p:nvPr/>
          </p:nvSpPr>
          <p:spPr>
            <a:xfrm>
              <a:off x="4291011" y="1690705"/>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ライフサイエンス産業課</a:t>
              </a:r>
            </a:p>
          </p:txBody>
        </p:sp>
        <p:sp>
          <p:nvSpPr>
            <p:cNvPr id="135" name="正方形/長方形 134">
              <a:extLst>
                <a:ext uri="{FF2B5EF4-FFF2-40B4-BE49-F238E27FC236}">
                  <a16:creationId xmlns:a16="http://schemas.microsoft.com/office/drawing/2014/main" id="{9F66F671-F0C7-470C-8D8B-D92EB03F6CE2}"/>
                </a:ext>
              </a:extLst>
            </p:cNvPr>
            <p:cNvSpPr/>
            <p:nvPr/>
          </p:nvSpPr>
          <p:spPr>
            <a:xfrm>
              <a:off x="4020774" y="780233"/>
              <a:ext cx="85942" cy="491852"/>
            </a:xfrm>
            <a:prstGeom prst="rect">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36" name="直線コネクタ 135">
              <a:extLst>
                <a:ext uri="{FF2B5EF4-FFF2-40B4-BE49-F238E27FC236}">
                  <a16:creationId xmlns:a16="http://schemas.microsoft.com/office/drawing/2014/main" id="{0C6C9858-EA78-4BFD-AA8C-C15FA792DCAB}"/>
                </a:ext>
              </a:extLst>
            </p:cNvPr>
            <p:cNvCxnSpPr/>
            <p:nvPr/>
          </p:nvCxnSpPr>
          <p:spPr>
            <a:xfrm>
              <a:off x="4266213" y="1604179"/>
              <a:ext cx="2700000" cy="0"/>
            </a:xfrm>
            <a:prstGeom prst="line">
              <a:avLst/>
            </a:prstGeom>
          </p:spPr>
          <p:style>
            <a:lnRef idx="1">
              <a:schemeClr val="dk1"/>
            </a:lnRef>
            <a:fillRef idx="0">
              <a:schemeClr val="dk1"/>
            </a:fillRef>
            <a:effectRef idx="0">
              <a:schemeClr val="dk1"/>
            </a:effectRef>
            <a:fontRef idx="minor">
              <a:schemeClr val="tx1"/>
            </a:fontRef>
          </p:style>
        </p:cxnSp>
      </p:grpSp>
      <p:grpSp>
        <p:nvGrpSpPr>
          <p:cNvPr id="11" name="グループ化 10">
            <a:extLst>
              <a:ext uri="{FF2B5EF4-FFF2-40B4-BE49-F238E27FC236}">
                <a16:creationId xmlns:a16="http://schemas.microsoft.com/office/drawing/2014/main" id="{53DD9244-96BE-43F7-8845-103CDBD5D287}"/>
              </a:ext>
            </a:extLst>
          </p:cNvPr>
          <p:cNvGrpSpPr/>
          <p:nvPr/>
        </p:nvGrpSpPr>
        <p:grpSpPr>
          <a:xfrm>
            <a:off x="216074" y="780233"/>
            <a:ext cx="3338982" cy="1472609"/>
            <a:chOff x="792138" y="780233"/>
            <a:chExt cx="3338982" cy="1472609"/>
          </a:xfrm>
        </p:grpSpPr>
        <p:sp>
          <p:nvSpPr>
            <p:cNvPr id="104" name="正方形/長方形 103">
              <a:extLst>
                <a:ext uri="{FF2B5EF4-FFF2-40B4-BE49-F238E27FC236}">
                  <a16:creationId xmlns:a16="http://schemas.microsoft.com/office/drawing/2014/main" id="{543C9924-8990-48FD-9659-C10AB7E905DB}"/>
                </a:ext>
              </a:extLst>
            </p:cNvPr>
            <p:cNvSpPr/>
            <p:nvPr/>
          </p:nvSpPr>
          <p:spPr>
            <a:xfrm>
              <a:off x="833220" y="820382"/>
              <a:ext cx="3297900" cy="430887"/>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国際ビジネスサポートセンター（国際ビジネス相談）、</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ビジネスサポートデスク、中国（上海）ビジネスサポート</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5" name="正方形/長方形 104">
              <a:extLst>
                <a:ext uri="{FF2B5EF4-FFF2-40B4-BE49-F238E27FC236}">
                  <a16:creationId xmlns:a16="http://schemas.microsoft.com/office/drawing/2014/main" id="{BF1EC5D1-AAE1-4344-AB90-D73A486DFA88}"/>
                </a:ext>
              </a:extLst>
            </p:cNvPr>
            <p:cNvSpPr/>
            <p:nvPr/>
          </p:nvSpPr>
          <p:spPr>
            <a:xfrm>
              <a:off x="977538" y="1217601"/>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海外ビジネスに関するご相談のほか、</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海外における商談支援などをサポ</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トします</a:t>
              </a:r>
            </a:p>
          </p:txBody>
        </p:sp>
        <p:sp>
          <p:nvSpPr>
            <p:cNvPr id="106" name="正方形/長方形 105">
              <a:extLst>
                <a:ext uri="{FF2B5EF4-FFF2-40B4-BE49-F238E27FC236}">
                  <a16:creationId xmlns:a16="http://schemas.microsoft.com/office/drawing/2014/main" id="{81BA986D-0D74-4E4E-9D70-80669D5167F7}"/>
                </a:ext>
              </a:extLst>
            </p:cNvPr>
            <p:cNvSpPr/>
            <p:nvPr/>
          </p:nvSpPr>
          <p:spPr>
            <a:xfrm>
              <a:off x="1000845" y="1858389"/>
              <a:ext cx="2213198"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TEL:06-6947-4088  FAX:06-6947-4326</a:t>
              </a:r>
            </a:p>
          </p:txBody>
        </p:sp>
        <p:sp>
          <p:nvSpPr>
            <p:cNvPr id="107" name="正方形/長方形 106">
              <a:extLst>
                <a:ext uri="{FF2B5EF4-FFF2-40B4-BE49-F238E27FC236}">
                  <a16:creationId xmlns:a16="http://schemas.microsoft.com/office/drawing/2014/main" id="{1C5A704A-4468-4449-B855-C0F37D77A964}"/>
                </a:ext>
              </a:extLst>
            </p:cNvPr>
            <p:cNvSpPr/>
            <p:nvPr/>
          </p:nvSpPr>
          <p:spPr>
            <a:xfrm>
              <a:off x="1061124" y="1681269"/>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p>
          </p:txBody>
        </p:sp>
        <p:sp>
          <p:nvSpPr>
            <p:cNvPr id="117" name="正方形/長方形 116">
              <a:extLst>
                <a:ext uri="{FF2B5EF4-FFF2-40B4-BE49-F238E27FC236}">
                  <a16:creationId xmlns:a16="http://schemas.microsoft.com/office/drawing/2014/main" id="{640C2273-0A8A-4686-99EE-1AC8E11D4FF9}"/>
                </a:ext>
              </a:extLst>
            </p:cNvPr>
            <p:cNvSpPr/>
            <p:nvPr/>
          </p:nvSpPr>
          <p:spPr>
            <a:xfrm>
              <a:off x="792138" y="780233"/>
              <a:ext cx="85942" cy="491852"/>
            </a:xfrm>
            <a:prstGeom prst="rect">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38" name="直線コネクタ 137">
              <a:extLst>
                <a:ext uri="{FF2B5EF4-FFF2-40B4-BE49-F238E27FC236}">
                  <a16:creationId xmlns:a16="http://schemas.microsoft.com/office/drawing/2014/main" id="{F9DADE72-9A3E-44BE-82F6-D0482678DA66}"/>
                </a:ext>
              </a:extLst>
            </p:cNvPr>
            <p:cNvCxnSpPr/>
            <p:nvPr/>
          </p:nvCxnSpPr>
          <p:spPr>
            <a:xfrm flipV="1">
              <a:off x="1052194" y="1604179"/>
              <a:ext cx="2767472" cy="0"/>
            </a:xfrm>
            <a:prstGeom prst="line">
              <a:avLst/>
            </a:prstGeom>
          </p:spPr>
          <p:style>
            <a:lnRef idx="1">
              <a:schemeClr val="dk1"/>
            </a:lnRef>
            <a:fillRef idx="0">
              <a:schemeClr val="dk1"/>
            </a:fillRef>
            <a:effectRef idx="0">
              <a:schemeClr val="dk1"/>
            </a:effectRef>
            <a:fontRef idx="minor">
              <a:schemeClr val="tx1"/>
            </a:fontRef>
          </p:style>
        </p:cxnSp>
        <p:pic>
          <p:nvPicPr>
            <p:cNvPr id="143" name="図 142">
              <a:extLst>
                <a:ext uri="{FF2B5EF4-FFF2-40B4-BE49-F238E27FC236}">
                  <a16:creationId xmlns:a16="http://schemas.microsoft.com/office/drawing/2014/main" id="{8EB2999A-E6B8-42BA-BC82-9177D8236A1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04199" y="1621885"/>
              <a:ext cx="630957" cy="630957"/>
            </a:xfrm>
            <a:prstGeom prst="rect">
              <a:avLst/>
            </a:prstGeom>
          </p:spPr>
        </p:pic>
      </p:grpSp>
      <p:grpSp>
        <p:nvGrpSpPr>
          <p:cNvPr id="20" name="グループ化 19">
            <a:extLst>
              <a:ext uri="{FF2B5EF4-FFF2-40B4-BE49-F238E27FC236}">
                <a16:creationId xmlns:a16="http://schemas.microsoft.com/office/drawing/2014/main" id="{02235D5A-BA83-40F4-BDA0-CF735A86DE2A}"/>
              </a:ext>
            </a:extLst>
          </p:cNvPr>
          <p:cNvGrpSpPr/>
          <p:nvPr/>
        </p:nvGrpSpPr>
        <p:grpSpPr>
          <a:xfrm>
            <a:off x="216074" y="2408963"/>
            <a:ext cx="3300298" cy="1351205"/>
            <a:chOff x="795660" y="2230927"/>
            <a:chExt cx="3300298" cy="1351205"/>
          </a:xfrm>
        </p:grpSpPr>
        <p:sp>
          <p:nvSpPr>
            <p:cNvPr id="82" name="正方形/長方形 81">
              <a:extLst>
                <a:ext uri="{FF2B5EF4-FFF2-40B4-BE49-F238E27FC236}">
                  <a16:creationId xmlns:a16="http://schemas.microsoft.com/office/drawing/2014/main" id="{B447352F-140C-48C1-B93A-AF24D91E7981}"/>
                </a:ext>
              </a:extLst>
            </p:cNvPr>
            <p:cNvSpPr/>
            <p:nvPr/>
          </p:nvSpPr>
          <p:spPr>
            <a:xfrm>
              <a:off x="875427" y="2330402"/>
              <a:ext cx="3220531" cy="261610"/>
            </a:xfrm>
            <a:prstGeom prst="rect">
              <a:avLst/>
            </a:prstGeom>
          </p:spPr>
          <p:txBody>
            <a:bodyPr wrap="square">
              <a:spAutoFit/>
            </a:bodyPr>
            <a:lstStyle/>
            <a:p>
              <a:r>
                <a:rPr lang="en-US" altLang="ja-JP" sz="1100" dirty="0">
                  <a:latin typeface="Meiryo UI" panose="020B0604030504040204" pitchFamily="50" charset="-128"/>
                  <a:ea typeface="Meiryo UI" panose="020B0604030504040204" pitchFamily="50" charset="-128"/>
                  <a:cs typeface="Meiryo UI" panose="020B0604030504040204" pitchFamily="50" charset="-128"/>
                </a:rPr>
                <a:t>Osaka Biotech &amp; Pharma Networking Event</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3" name="正方形/長方形 92">
              <a:extLst>
                <a:ext uri="{FF2B5EF4-FFF2-40B4-BE49-F238E27FC236}">
                  <a16:creationId xmlns:a16="http://schemas.microsoft.com/office/drawing/2014/main" id="{BE29E4D5-16C9-4ACB-B805-0C63AA71C98A}"/>
                </a:ext>
              </a:extLst>
            </p:cNvPr>
            <p:cNvSpPr/>
            <p:nvPr/>
          </p:nvSpPr>
          <p:spPr>
            <a:xfrm>
              <a:off x="979006" y="2662410"/>
              <a:ext cx="3021926"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オンラインで海外ライフサイエンス関連企業との面談が可能</a:t>
              </a: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企業の海外展開を支援します</a:t>
              </a:r>
            </a:p>
          </p:txBody>
        </p:sp>
        <p:sp>
          <p:nvSpPr>
            <p:cNvPr id="102" name="正方形/長方形 101">
              <a:extLst>
                <a:ext uri="{FF2B5EF4-FFF2-40B4-BE49-F238E27FC236}">
                  <a16:creationId xmlns:a16="http://schemas.microsoft.com/office/drawing/2014/main" id="{D6EAB86C-399F-4053-B231-B60EE31D1DC7}"/>
                </a:ext>
              </a:extLst>
            </p:cNvPr>
            <p:cNvSpPr/>
            <p:nvPr/>
          </p:nvSpPr>
          <p:spPr>
            <a:xfrm>
              <a:off x="1007318" y="3224225"/>
              <a:ext cx="2221823" cy="357907"/>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TEL:06-6210-9112  FAX:06-6210-9296</a:t>
              </a:r>
            </a:p>
          </p:txBody>
        </p:sp>
        <p:sp>
          <p:nvSpPr>
            <p:cNvPr id="103" name="正方形/長方形 102">
              <a:extLst>
                <a:ext uri="{FF2B5EF4-FFF2-40B4-BE49-F238E27FC236}">
                  <a16:creationId xmlns:a16="http://schemas.microsoft.com/office/drawing/2014/main" id="{30A57288-8DBA-419C-9578-B3E16D73D52F}"/>
                </a:ext>
              </a:extLst>
            </p:cNvPr>
            <p:cNvSpPr/>
            <p:nvPr/>
          </p:nvSpPr>
          <p:spPr>
            <a:xfrm>
              <a:off x="1076171" y="3102141"/>
              <a:ext cx="2173933" cy="174256"/>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ライフサイエンス産業課</a:t>
              </a:r>
            </a:p>
          </p:txBody>
        </p:sp>
        <p:sp>
          <p:nvSpPr>
            <p:cNvPr id="108" name="正方形/長方形 107">
              <a:extLst>
                <a:ext uri="{FF2B5EF4-FFF2-40B4-BE49-F238E27FC236}">
                  <a16:creationId xmlns:a16="http://schemas.microsoft.com/office/drawing/2014/main" id="{9B2F88CA-E55F-43C2-84EC-A9EA8357FB68}"/>
                </a:ext>
              </a:extLst>
            </p:cNvPr>
            <p:cNvSpPr/>
            <p:nvPr/>
          </p:nvSpPr>
          <p:spPr>
            <a:xfrm>
              <a:off x="795660" y="2230927"/>
              <a:ext cx="85942" cy="491852"/>
            </a:xfrm>
            <a:prstGeom prst="rect">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37" name="直線コネクタ 136">
              <a:extLst>
                <a:ext uri="{FF2B5EF4-FFF2-40B4-BE49-F238E27FC236}">
                  <a16:creationId xmlns:a16="http://schemas.microsoft.com/office/drawing/2014/main" id="{7328E1E3-4BEE-4B81-B110-A7A9B56E903E}"/>
                </a:ext>
              </a:extLst>
            </p:cNvPr>
            <p:cNvCxnSpPr/>
            <p:nvPr/>
          </p:nvCxnSpPr>
          <p:spPr>
            <a:xfrm>
              <a:off x="1052194" y="3044339"/>
              <a:ext cx="2808000" cy="0"/>
            </a:xfrm>
            <a:prstGeom prst="line">
              <a:avLst/>
            </a:prstGeom>
          </p:spPr>
          <p:style>
            <a:lnRef idx="1">
              <a:schemeClr val="dk1"/>
            </a:lnRef>
            <a:fillRef idx="0">
              <a:schemeClr val="dk1"/>
            </a:fillRef>
            <a:effectRef idx="0">
              <a:schemeClr val="dk1"/>
            </a:effectRef>
            <a:fontRef idx="minor">
              <a:schemeClr val="tx1"/>
            </a:fontRef>
          </p:style>
        </p:cxnSp>
      </p:grpSp>
      <p:grpSp>
        <p:nvGrpSpPr>
          <p:cNvPr id="23" name="グループ化 22">
            <a:extLst>
              <a:ext uri="{FF2B5EF4-FFF2-40B4-BE49-F238E27FC236}">
                <a16:creationId xmlns:a16="http://schemas.microsoft.com/office/drawing/2014/main" id="{73B02755-25AF-4C58-9F9B-1E7212540692}"/>
              </a:ext>
            </a:extLst>
          </p:cNvPr>
          <p:cNvGrpSpPr/>
          <p:nvPr/>
        </p:nvGrpSpPr>
        <p:grpSpPr>
          <a:xfrm flipH="1">
            <a:off x="50" y="6052803"/>
            <a:ext cx="7123572" cy="1385385"/>
            <a:chOff x="77278" y="3731372"/>
            <a:chExt cx="7123572" cy="1385385"/>
          </a:xfrm>
        </p:grpSpPr>
        <p:cxnSp>
          <p:nvCxnSpPr>
            <p:cNvPr id="148" name="直線コネクタ 147">
              <a:extLst>
                <a:ext uri="{FF2B5EF4-FFF2-40B4-BE49-F238E27FC236}">
                  <a16:creationId xmlns:a16="http://schemas.microsoft.com/office/drawing/2014/main" id="{82A003D9-C347-4C0D-A9A5-9A8444E4E22A}"/>
                </a:ext>
              </a:extLst>
            </p:cNvPr>
            <p:cNvCxnSpPr/>
            <p:nvPr/>
          </p:nvCxnSpPr>
          <p:spPr>
            <a:xfrm>
              <a:off x="368742" y="3738233"/>
              <a:ext cx="6832108" cy="0"/>
            </a:xfrm>
            <a:prstGeom prst="line">
              <a:avLst/>
            </a:prstGeom>
            <a:noFill/>
            <a:ln w="25400">
              <a:solidFill>
                <a:srgbClr val="00CC00"/>
              </a:solidFill>
            </a:ln>
          </p:spPr>
          <p:style>
            <a:lnRef idx="1">
              <a:schemeClr val="accent1"/>
            </a:lnRef>
            <a:fillRef idx="0">
              <a:schemeClr val="accent1"/>
            </a:fillRef>
            <a:effectRef idx="0">
              <a:schemeClr val="accent1"/>
            </a:effectRef>
            <a:fontRef idx="minor">
              <a:schemeClr val="tx1"/>
            </a:fontRef>
          </p:style>
        </p:cxnSp>
        <p:cxnSp>
          <p:nvCxnSpPr>
            <p:cNvPr id="149" name="直線コネクタ 148">
              <a:extLst>
                <a:ext uri="{FF2B5EF4-FFF2-40B4-BE49-F238E27FC236}">
                  <a16:creationId xmlns:a16="http://schemas.microsoft.com/office/drawing/2014/main" id="{695ED5D1-1FF6-4B04-B687-A14DCEA74B9D}"/>
                </a:ext>
              </a:extLst>
            </p:cNvPr>
            <p:cNvCxnSpPr/>
            <p:nvPr/>
          </p:nvCxnSpPr>
          <p:spPr>
            <a:xfrm flipV="1">
              <a:off x="380703" y="3731372"/>
              <a:ext cx="0" cy="230653"/>
            </a:xfrm>
            <a:prstGeom prst="line">
              <a:avLst/>
            </a:prstGeom>
            <a:noFill/>
            <a:ln w="25400">
              <a:solidFill>
                <a:srgbClr val="00CC00"/>
              </a:solidFill>
            </a:ln>
          </p:spPr>
          <p:style>
            <a:lnRef idx="1">
              <a:schemeClr val="accent1"/>
            </a:lnRef>
            <a:fillRef idx="0">
              <a:schemeClr val="accent1"/>
            </a:fillRef>
            <a:effectRef idx="0">
              <a:schemeClr val="accent1"/>
            </a:effectRef>
            <a:fontRef idx="minor">
              <a:schemeClr val="tx1"/>
            </a:fontRef>
          </p:style>
        </p:cxnSp>
        <p:sp>
          <p:nvSpPr>
            <p:cNvPr id="150" name="正方形/長方形 149">
              <a:extLst>
                <a:ext uri="{FF2B5EF4-FFF2-40B4-BE49-F238E27FC236}">
                  <a16:creationId xmlns:a16="http://schemas.microsoft.com/office/drawing/2014/main" id="{2D707F29-D25D-44A7-8B95-0098B9CDEC37}"/>
                </a:ext>
              </a:extLst>
            </p:cNvPr>
            <p:cNvSpPr/>
            <p:nvPr/>
          </p:nvSpPr>
          <p:spPr>
            <a:xfrm>
              <a:off x="77278" y="3964568"/>
              <a:ext cx="620917" cy="1152189"/>
            </a:xfrm>
            <a:prstGeom prst="rect">
              <a:avLst/>
            </a:prstGeom>
            <a:noFill/>
            <a:ln>
              <a:solidFill>
                <a:srgbClr val="00CC0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外 資 系</a:t>
              </a:r>
              <a:endParaRPr lang="en-US" altLang="ja-JP"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企業立地</a:t>
              </a:r>
              <a:endParaRPr lang="en-US" altLang="ja-JP"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24" name="グループ化 23">
            <a:extLst>
              <a:ext uri="{FF2B5EF4-FFF2-40B4-BE49-F238E27FC236}">
                <a16:creationId xmlns:a16="http://schemas.microsoft.com/office/drawing/2014/main" id="{C68FF0FB-829D-4A7E-8690-00D2E714E06F}"/>
              </a:ext>
            </a:extLst>
          </p:cNvPr>
          <p:cNvGrpSpPr/>
          <p:nvPr/>
        </p:nvGrpSpPr>
        <p:grpSpPr>
          <a:xfrm>
            <a:off x="216074" y="6181402"/>
            <a:ext cx="3193937" cy="1374883"/>
            <a:chOff x="832221" y="3822188"/>
            <a:chExt cx="3193937" cy="1374883"/>
          </a:xfrm>
        </p:grpSpPr>
        <p:sp>
          <p:nvSpPr>
            <p:cNvPr id="151" name="正方形/長方形 150">
              <a:extLst>
                <a:ext uri="{FF2B5EF4-FFF2-40B4-BE49-F238E27FC236}">
                  <a16:creationId xmlns:a16="http://schemas.microsoft.com/office/drawing/2014/main" id="{51372288-2B29-4052-B281-0EF1A4D99FB5}"/>
                </a:ext>
              </a:extLst>
            </p:cNvPr>
            <p:cNvSpPr/>
            <p:nvPr/>
          </p:nvSpPr>
          <p:spPr>
            <a:xfrm>
              <a:off x="930539" y="3909950"/>
              <a:ext cx="3050086" cy="307777"/>
            </a:xfrm>
            <a:prstGeom prst="rect">
              <a:avLst/>
            </a:prstGeom>
          </p:spPr>
          <p:txBody>
            <a:bodyPr wrap="square">
              <a:spAutoFit/>
            </a:bodyPr>
            <a:lstStyle/>
            <a:p>
              <a:r>
                <a:rPr lang="zh-TW" altLang="en-US" sz="1400" dirty="0">
                  <a:latin typeface="Meiryo UI" panose="020B0604030504040204" pitchFamily="50" charset="-128"/>
                  <a:ea typeface="Meiryo UI" panose="020B0604030504040204" pitchFamily="50" charset="-128"/>
                  <a:cs typeface="Meiryo UI" panose="020B0604030504040204" pitchFamily="50" charset="-128"/>
                </a:rPr>
                <a:t>外資系企業等進出促進補助金</a:t>
              </a:r>
            </a:p>
          </p:txBody>
        </p:sp>
        <p:sp>
          <p:nvSpPr>
            <p:cNvPr id="154" name="正方形/長方形 153">
              <a:extLst>
                <a:ext uri="{FF2B5EF4-FFF2-40B4-BE49-F238E27FC236}">
                  <a16:creationId xmlns:a16="http://schemas.microsoft.com/office/drawing/2014/main" id="{5C6F63B9-89C1-445D-B357-DBCED4BC53E7}"/>
                </a:ext>
              </a:extLst>
            </p:cNvPr>
            <p:cNvSpPr/>
            <p:nvPr/>
          </p:nvSpPr>
          <p:spPr>
            <a:xfrm>
              <a:off x="1015102" y="4216335"/>
              <a:ext cx="2941568"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本社機能を設置する外資系企業等に対して</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補助金を交付します</a:t>
              </a:r>
            </a:p>
          </p:txBody>
        </p:sp>
        <p:sp>
          <p:nvSpPr>
            <p:cNvPr id="155" name="正方形/長方形 154">
              <a:extLst>
                <a:ext uri="{FF2B5EF4-FFF2-40B4-BE49-F238E27FC236}">
                  <a16:creationId xmlns:a16="http://schemas.microsoft.com/office/drawing/2014/main" id="{83DDCE3A-A964-4BD4-8E5F-6F3373420DC0}"/>
                </a:ext>
              </a:extLst>
            </p:cNvPr>
            <p:cNvSpPr/>
            <p:nvPr/>
          </p:nvSpPr>
          <p:spPr>
            <a:xfrm>
              <a:off x="1060671" y="4843429"/>
              <a:ext cx="2216169" cy="197306"/>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TEL:06-6210-9502  FAX:06-6210-9296</a:t>
              </a:r>
            </a:p>
          </p:txBody>
        </p:sp>
        <p:sp>
          <p:nvSpPr>
            <p:cNvPr id="156" name="正方形/長方形 155">
              <a:extLst>
                <a:ext uri="{FF2B5EF4-FFF2-40B4-BE49-F238E27FC236}">
                  <a16:creationId xmlns:a16="http://schemas.microsoft.com/office/drawing/2014/main" id="{A63E1CC9-355E-44AA-A90C-251F2F5F4C88}"/>
                </a:ext>
              </a:extLst>
            </p:cNvPr>
            <p:cNvSpPr/>
            <p:nvPr/>
          </p:nvSpPr>
          <p:spPr>
            <a:xfrm>
              <a:off x="1021397" y="4626674"/>
              <a:ext cx="2396872" cy="178700"/>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国際ビジネス・スタートアップ支援課</a:t>
              </a:r>
            </a:p>
          </p:txBody>
        </p:sp>
        <p:sp>
          <p:nvSpPr>
            <p:cNvPr id="157" name="正方形/長方形 156">
              <a:extLst>
                <a:ext uri="{FF2B5EF4-FFF2-40B4-BE49-F238E27FC236}">
                  <a16:creationId xmlns:a16="http://schemas.microsoft.com/office/drawing/2014/main" id="{DAF1228A-FCD9-4326-940C-D20186714A1B}"/>
                </a:ext>
              </a:extLst>
            </p:cNvPr>
            <p:cNvSpPr/>
            <p:nvPr/>
          </p:nvSpPr>
          <p:spPr>
            <a:xfrm>
              <a:off x="832221" y="3822188"/>
              <a:ext cx="85942" cy="491852"/>
            </a:xfrm>
            <a:prstGeom prst="rect">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58" name="直線コネクタ 157">
              <a:extLst>
                <a:ext uri="{FF2B5EF4-FFF2-40B4-BE49-F238E27FC236}">
                  <a16:creationId xmlns:a16="http://schemas.microsoft.com/office/drawing/2014/main" id="{9F889284-AAB2-4AE6-AD2D-841AEDD01528}"/>
                </a:ext>
              </a:extLst>
            </p:cNvPr>
            <p:cNvCxnSpPr/>
            <p:nvPr/>
          </p:nvCxnSpPr>
          <p:spPr>
            <a:xfrm>
              <a:off x="1112282" y="4556507"/>
              <a:ext cx="2808000" cy="0"/>
            </a:xfrm>
            <a:prstGeom prst="line">
              <a:avLst/>
            </a:prstGeom>
          </p:spPr>
          <p:style>
            <a:lnRef idx="1">
              <a:schemeClr val="dk1"/>
            </a:lnRef>
            <a:fillRef idx="0">
              <a:schemeClr val="dk1"/>
            </a:fillRef>
            <a:effectRef idx="0">
              <a:schemeClr val="dk1"/>
            </a:effectRef>
            <a:fontRef idx="minor">
              <a:schemeClr val="tx1"/>
            </a:fontRef>
          </p:style>
        </p:cxnSp>
        <p:pic>
          <p:nvPicPr>
            <p:cNvPr id="159" name="図 158">
              <a:extLst>
                <a:ext uri="{FF2B5EF4-FFF2-40B4-BE49-F238E27FC236}">
                  <a16:creationId xmlns:a16="http://schemas.microsoft.com/office/drawing/2014/main" id="{176A0A84-1C78-4338-A549-CBF912E1FF3E}"/>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6540" t="7416" r="6941" b="6066"/>
            <a:stretch/>
          </p:blipFill>
          <p:spPr>
            <a:xfrm>
              <a:off x="3430370" y="4601283"/>
              <a:ext cx="595788" cy="595788"/>
            </a:xfrm>
            <a:prstGeom prst="rect">
              <a:avLst/>
            </a:prstGeom>
          </p:spPr>
        </p:pic>
      </p:grpSp>
      <p:grpSp>
        <p:nvGrpSpPr>
          <p:cNvPr id="161" name="グループ化 160">
            <a:extLst>
              <a:ext uri="{FF2B5EF4-FFF2-40B4-BE49-F238E27FC236}">
                <a16:creationId xmlns:a16="http://schemas.microsoft.com/office/drawing/2014/main" id="{A0F6ACDD-4674-4665-865D-BF79E768CF1B}"/>
              </a:ext>
            </a:extLst>
          </p:cNvPr>
          <p:cNvGrpSpPr/>
          <p:nvPr/>
        </p:nvGrpSpPr>
        <p:grpSpPr>
          <a:xfrm>
            <a:off x="3444710" y="2417203"/>
            <a:ext cx="3300298" cy="1351205"/>
            <a:chOff x="795660" y="2230927"/>
            <a:chExt cx="3300298" cy="1351205"/>
          </a:xfrm>
        </p:grpSpPr>
        <p:sp>
          <p:nvSpPr>
            <p:cNvPr id="163" name="正方形/長方形 162">
              <a:extLst>
                <a:ext uri="{FF2B5EF4-FFF2-40B4-BE49-F238E27FC236}">
                  <a16:creationId xmlns:a16="http://schemas.microsoft.com/office/drawing/2014/main" id="{8A6DFBE0-3A0C-4D68-AB69-A9BB403215D4}"/>
                </a:ext>
              </a:extLst>
            </p:cNvPr>
            <p:cNvSpPr/>
            <p:nvPr/>
          </p:nvSpPr>
          <p:spPr>
            <a:xfrm>
              <a:off x="875427" y="2330402"/>
              <a:ext cx="3220531" cy="276999"/>
            </a:xfrm>
            <a:prstGeom prst="rect">
              <a:avLst/>
            </a:prstGeom>
          </p:spPr>
          <p:txBody>
            <a:bodyPr wrap="square">
              <a:spAutoFit/>
            </a:bodyPr>
            <a:lstStyle/>
            <a:p>
              <a:r>
                <a:rPr lang="en-US" altLang="ja-JP" sz="1200" dirty="0">
                  <a:latin typeface="Meiryo UI" panose="020B0604030504040204" pitchFamily="50" charset="-128"/>
                  <a:ea typeface="Meiryo UI" panose="020B0604030504040204" pitchFamily="50" charset="-128"/>
                  <a:cs typeface="Meiryo UI" panose="020B0604030504040204" pitchFamily="50" charset="-128"/>
                </a:rPr>
                <a:t>Bio Japan2025</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4" name="正方形/長方形 163">
              <a:extLst>
                <a:ext uri="{FF2B5EF4-FFF2-40B4-BE49-F238E27FC236}">
                  <a16:creationId xmlns:a16="http://schemas.microsoft.com/office/drawing/2014/main" id="{06407E73-5E19-4D80-B14A-4D2A34015FC3}"/>
                </a:ext>
              </a:extLst>
            </p:cNvPr>
            <p:cNvSpPr/>
            <p:nvPr/>
          </p:nvSpPr>
          <p:spPr>
            <a:xfrm>
              <a:off x="974729" y="2566937"/>
              <a:ext cx="3021926" cy="507831"/>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ライフサイエンス企業を対象に、アジア最大級の</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パートナリングイベント「</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Bio Japan2025</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」における</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パートナリングシステム付与および出展スペースを提供します</a:t>
              </a:r>
            </a:p>
          </p:txBody>
        </p:sp>
        <p:sp>
          <p:nvSpPr>
            <p:cNvPr id="165" name="正方形/長方形 164">
              <a:extLst>
                <a:ext uri="{FF2B5EF4-FFF2-40B4-BE49-F238E27FC236}">
                  <a16:creationId xmlns:a16="http://schemas.microsoft.com/office/drawing/2014/main" id="{D82A07D0-87F1-4218-A2B4-11A912A130A9}"/>
                </a:ext>
              </a:extLst>
            </p:cNvPr>
            <p:cNvSpPr/>
            <p:nvPr/>
          </p:nvSpPr>
          <p:spPr>
            <a:xfrm>
              <a:off x="1007318" y="3224225"/>
              <a:ext cx="2221823" cy="357907"/>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TEL:06-6210-9112  FAX:06-6210-9296</a:t>
              </a:r>
            </a:p>
          </p:txBody>
        </p:sp>
        <p:sp>
          <p:nvSpPr>
            <p:cNvPr id="166" name="正方形/長方形 165">
              <a:extLst>
                <a:ext uri="{FF2B5EF4-FFF2-40B4-BE49-F238E27FC236}">
                  <a16:creationId xmlns:a16="http://schemas.microsoft.com/office/drawing/2014/main" id="{9D1C4253-1DC8-4E99-B23F-2809827430B0}"/>
                </a:ext>
              </a:extLst>
            </p:cNvPr>
            <p:cNvSpPr/>
            <p:nvPr/>
          </p:nvSpPr>
          <p:spPr>
            <a:xfrm>
              <a:off x="1076172" y="3116347"/>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ライフサイエンス産業課</a:t>
              </a:r>
            </a:p>
          </p:txBody>
        </p:sp>
        <p:sp>
          <p:nvSpPr>
            <p:cNvPr id="167" name="正方形/長方形 166">
              <a:extLst>
                <a:ext uri="{FF2B5EF4-FFF2-40B4-BE49-F238E27FC236}">
                  <a16:creationId xmlns:a16="http://schemas.microsoft.com/office/drawing/2014/main" id="{A398CAF6-423A-4FE8-B3F5-212723A1B895}"/>
                </a:ext>
              </a:extLst>
            </p:cNvPr>
            <p:cNvSpPr/>
            <p:nvPr/>
          </p:nvSpPr>
          <p:spPr>
            <a:xfrm>
              <a:off x="795660" y="2230927"/>
              <a:ext cx="85942" cy="491852"/>
            </a:xfrm>
            <a:prstGeom prst="rect">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cxnSp>
          <p:nvCxnSpPr>
            <p:cNvPr id="168" name="直線コネクタ 167">
              <a:extLst>
                <a:ext uri="{FF2B5EF4-FFF2-40B4-BE49-F238E27FC236}">
                  <a16:creationId xmlns:a16="http://schemas.microsoft.com/office/drawing/2014/main" id="{EF42C965-D666-4A4B-A9BC-FE829C199B5F}"/>
                </a:ext>
              </a:extLst>
            </p:cNvPr>
            <p:cNvCxnSpPr/>
            <p:nvPr/>
          </p:nvCxnSpPr>
          <p:spPr>
            <a:xfrm>
              <a:off x="1052194" y="3044339"/>
              <a:ext cx="2736000" cy="0"/>
            </a:xfrm>
            <a:prstGeom prst="line">
              <a:avLst/>
            </a:prstGeom>
          </p:spPr>
          <p:style>
            <a:lnRef idx="1">
              <a:schemeClr val="dk1"/>
            </a:lnRef>
            <a:fillRef idx="0">
              <a:schemeClr val="dk1"/>
            </a:fillRef>
            <a:effectRef idx="0">
              <a:schemeClr val="dk1"/>
            </a:effectRef>
            <a:fontRef idx="minor">
              <a:schemeClr val="tx1"/>
            </a:fontRef>
          </p:style>
        </p:cxnSp>
      </p:grpSp>
      <p:grpSp>
        <p:nvGrpSpPr>
          <p:cNvPr id="28" name="グループ化 27">
            <a:extLst>
              <a:ext uri="{FF2B5EF4-FFF2-40B4-BE49-F238E27FC236}">
                <a16:creationId xmlns:a16="http://schemas.microsoft.com/office/drawing/2014/main" id="{919BAA75-C2E5-4760-88CE-0C5A92A2F2ED}"/>
              </a:ext>
            </a:extLst>
          </p:cNvPr>
          <p:cNvGrpSpPr/>
          <p:nvPr/>
        </p:nvGrpSpPr>
        <p:grpSpPr>
          <a:xfrm>
            <a:off x="219590" y="3943582"/>
            <a:ext cx="3300298" cy="1544778"/>
            <a:chOff x="219590" y="3604794"/>
            <a:chExt cx="3300298" cy="1544778"/>
          </a:xfrm>
        </p:grpSpPr>
        <p:grpSp>
          <p:nvGrpSpPr>
            <p:cNvPr id="169" name="グループ化 168">
              <a:extLst>
                <a:ext uri="{FF2B5EF4-FFF2-40B4-BE49-F238E27FC236}">
                  <a16:creationId xmlns:a16="http://schemas.microsoft.com/office/drawing/2014/main" id="{B5820384-2D09-437A-BF01-FAB15DDCD83F}"/>
                </a:ext>
              </a:extLst>
            </p:cNvPr>
            <p:cNvGrpSpPr/>
            <p:nvPr/>
          </p:nvGrpSpPr>
          <p:grpSpPr>
            <a:xfrm>
              <a:off x="219590" y="3798367"/>
              <a:ext cx="3300298" cy="1351205"/>
              <a:chOff x="795660" y="2230927"/>
              <a:chExt cx="3300298" cy="1351205"/>
            </a:xfrm>
          </p:grpSpPr>
          <p:sp>
            <p:nvSpPr>
              <p:cNvPr id="171" name="正方形/長方形 170">
                <a:extLst>
                  <a:ext uri="{FF2B5EF4-FFF2-40B4-BE49-F238E27FC236}">
                    <a16:creationId xmlns:a16="http://schemas.microsoft.com/office/drawing/2014/main" id="{B56C5C77-AFC6-427A-8FD6-4317AA8A0359}"/>
                  </a:ext>
                </a:extLst>
              </p:cNvPr>
              <p:cNvSpPr/>
              <p:nvPr/>
            </p:nvSpPr>
            <p:spPr>
              <a:xfrm>
                <a:off x="875427" y="2330402"/>
                <a:ext cx="3220531" cy="261610"/>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中之島クロス　グローバルスタートアップ創出支援事業</a:t>
                </a:r>
              </a:p>
            </p:txBody>
          </p:sp>
          <p:sp>
            <p:nvSpPr>
              <p:cNvPr id="172" name="正方形/長方形 171">
                <a:extLst>
                  <a:ext uri="{FF2B5EF4-FFF2-40B4-BE49-F238E27FC236}">
                    <a16:creationId xmlns:a16="http://schemas.microsoft.com/office/drawing/2014/main" id="{F567C927-5FFA-47B3-973F-85F3A1B41F86}"/>
                  </a:ext>
                </a:extLst>
              </p:cNvPr>
              <p:cNvSpPr/>
              <p:nvPr/>
            </p:nvSpPr>
            <p:spPr>
              <a:xfrm>
                <a:off x="979006" y="2662410"/>
                <a:ext cx="3041774"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中之島クロス入居者向けに海外展開を見据えた</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育成プログラム等を実施します</a:t>
                </a:r>
              </a:p>
            </p:txBody>
          </p:sp>
          <p:sp>
            <p:nvSpPr>
              <p:cNvPr id="173" name="正方形/長方形 172">
                <a:extLst>
                  <a:ext uri="{FF2B5EF4-FFF2-40B4-BE49-F238E27FC236}">
                    <a16:creationId xmlns:a16="http://schemas.microsoft.com/office/drawing/2014/main" id="{B2CABF08-E3BF-40E0-AD87-5E6791B7A74A}"/>
                  </a:ext>
                </a:extLst>
              </p:cNvPr>
              <p:cNvSpPr/>
              <p:nvPr/>
            </p:nvSpPr>
            <p:spPr>
              <a:xfrm>
                <a:off x="1007318" y="3224225"/>
                <a:ext cx="2221823" cy="357907"/>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TEL:06-6944-9144  FAX:06-6944-9098</a:t>
                </a:r>
              </a:p>
            </p:txBody>
          </p:sp>
          <p:sp>
            <p:nvSpPr>
              <p:cNvPr id="174" name="正方形/長方形 173">
                <a:extLst>
                  <a:ext uri="{FF2B5EF4-FFF2-40B4-BE49-F238E27FC236}">
                    <a16:creationId xmlns:a16="http://schemas.microsoft.com/office/drawing/2014/main" id="{1FE15620-78BD-4F83-8338-81CA448CC2E8}"/>
                  </a:ext>
                </a:extLst>
              </p:cNvPr>
              <p:cNvSpPr/>
              <p:nvPr/>
            </p:nvSpPr>
            <p:spPr>
              <a:xfrm>
                <a:off x="1076172" y="3116347"/>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ライフサイエンス産業課</a:t>
                </a:r>
              </a:p>
            </p:txBody>
          </p:sp>
          <p:sp>
            <p:nvSpPr>
              <p:cNvPr id="175" name="正方形/長方形 174">
                <a:extLst>
                  <a:ext uri="{FF2B5EF4-FFF2-40B4-BE49-F238E27FC236}">
                    <a16:creationId xmlns:a16="http://schemas.microsoft.com/office/drawing/2014/main" id="{A4A5404A-A93E-43F4-9D2C-DC725942A11D}"/>
                  </a:ext>
                </a:extLst>
              </p:cNvPr>
              <p:cNvSpPr/>
              <p:nvPr/>
            </p:nvSpPr>
            <p:spPr>
              <a:xfrm>
                <a:off x="795660" y="2230927"/>
                <a:ext cx="85942" cy="491852"/>
              </a:xfrm>
              <a:prstGeom prst="rect">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cxnSp>
            <p:nvCxnSpPr>
              <p:cNvPr id="176" name="直線コネクタ 175">
                <a:extLst>
                  <a:ext uri="{FF2B5EF4-FFF2-40B4-BE49-F238E27FC236}">
                    <a16:creationId xmlns:a16="http://schemas.microsoft.com/office/drawing/2014/main" id="{E24BABEA-F4CE-41F2-B477-E96094C43411}"/>
                  </a:ext>
                </a:extLst>
              </p:cNvPr>
              <p:cNvCxnSpPr/>
              <p:nvPr/>
            </p:nvCxnSpPr>
            <p:spPr>
              <a:xfrm>
                <a:off x="1052194" y="3044339"/>
                <a:ext cx="2808000" cy="0"/>
              </a:xfrm>
              <a:prstGeom prst="line">
                <a:avLst/>
              </a:prstGeom>
            </p:spPr>
            <p:style>
              <a:lnRef idx="1">
                <a:schemeClr val="dk1"/>
              </a:lnRef>
              <a:fillRef idx="0">
                <a:schemeClr val="dk1"/>
              </a:fillRef>
              <a:effectRef idx="0">
                <a:schemeClr val="dk1"/>
              </a:effectRef>
              <a:fontRef idx="minor">
                <a:schemeClr val="tx1"/>
              </a:fontRef>
            </p:style>
          </p:cxnSp>
        </p:grpSp>
        <p:sp>
          <p:nvSpPr>
            <p:cNvPr id="177" name="テキスト ボックス 176">
              <a:extLst>
                <a:ext uri="{FF2B5EF4-FFF2-40B4-BE49-F238E27FC236}">
                  <a16:creationId xmlns:a16="http://schemas.microsoft.com/office/drawing/2014/main" id="{7C56C1B9-D487-4FED-831C-D680D210C8E8}"/>
                </a:ext>
              </a:extLst>
            </p:cNvPr>
            <p:cNvSpPr txBox="1"/>
            <p:nvPr/>
          </p:nvSpPr>
          <p:spPr>
            <a:xfrm>
              <a:off x="314392" y="3604794"/>
              <a:ext cx="736099" cy="338554"/>
            </a:xfrm>
            <a:prstGeom prst="rect">
              <a:avLst/>
            </a:prstGeom>
            <a:noFill/>
          </p:spPr>
          <p:txBody>
            <a:bodyPr wrap="none" rtlCol="0">
              <a:spAutoFit/>
            </a:bodyPr>
            <a:lstStyle/>
            <a:p>
              <a:r>
                <a:rPr kumimoji="1" lang="en-US" altLang="ja-JP" sz="1600" dirty="0">
                  <a:solidFill>
                    <a:srgbClr val="FF0000"/>
                  </a:solidFill>
                </a:rPr>
                <a:t>NEW!!</a:t>
              </a:r>
              <a:endParaRPr kumimoji="1" lang="ja-JP" altLang="en-US" sz="1600" dirty="0">
                <a:solidFill>
                  <a:srgbClr val="FF0000"/>
                </a:solidFill>
              </a:endParaRPr>
            </a:p>
          </p:txBody>
        </p:sp>
      </p:grpSp>
      <p:sp>
        <p:nvSpPr>
          <p:cNvPr id="178" name="正方形/長方形 177">
            <a:extLst>
              <a:ext uri="{FF2B5EF4-FFF2-40B4-BE49-F238E27FC236}">
                <a16:creationId xmlns:a16="http://schemas.microsoft.com/office/drawing/2014/main" id="{3F0001F7-5F3C-4800-895D-5786FD1B3930}"/>
              </a:ext>
            </a:extLst>
          </p:cNvPr>
          <p:cNvSpPr/>
          <p:nvPr/>
        </p:nvSpPr>
        <p:spPr>
          <a:xfrm>
            <a:off x="385632" y="5427764"/>
            <a:ext cx="2398961" cy="230832"/>
          </a:xfrm>
          <a:prstGeom prst="rect">
            <a:avLst/>
          </a:prstGeom>
        </p:spPr>
        <p:txBody>
          <a:bodyPr wrap="square">
            <a:spAutoFit/>
          </a:bodyPr>
          <a:lstStyle/>
          <a:p>
            <a:r>
              <a:rPr lang="en-US" altLang="ja-JP" sz="9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サイトの公開時期は未定です</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5" name="図 4">
            <a:extLst>
              <a:ext uri="{FF2B5EF4-FFF2-40B4-BE49-F238E27FC236}">
                <a16:creationId xmlns:a16="http://schemas.microsoft.com/office/drawing/2014/main" id="{E3B941D0-9A08-42AB-9AF2-1A6B33E5D4B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52693" y="3277133"/>
            <a:ext cx="612000" cy="612000"/>
          </a:xfrm>
          <a:prstGeom prst="rect">
            <a:avLst/>
          </a:prstGeom>
          <a:ln>
            <a:noFill/>
          </a:ln>
        </p:spPr>
      </p:pic>
      <p:pic>
        <p:nvPicPr>
          <p:cNvPr id="7" name="図 6">
            <a:extLst>
              <a:ext uri="{FF2B5EF4-FFF2-40B4-BE49-F238E27FC236}">
                <a16:creationId xmlns:a16="http://schemas.microsoft.com/office/drawing/2014/main" id="{D1FBC010-57D0-4E6A-8048-95D5A4899AC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720542" y="3263347"/>
            <a:ext cx="612000" cy="612000"/>
          </a:xfrm>
          <a:prstGeom prst="rect">
            <a:avLst/>
          </a:prstGeom>
          <a:ln>
            <a:noFill/>
          </a:ln>
        </p:spPr>
      </p:pic>
      <p:pic>
        <p:nvPicPr>
          <p:cNvPr id="9" name="図 8">
            <a:extLst>
              <a:ext uri="{FF2B5EF4-FFF2-40B4-BE49-F238E27FC236}">
                <a16:creationId xmlns:a16="http://schemas.microsoft.com/office/drawing/2014/main" id="{FA6E97B8-B778-42C0-BB51-9BF437BFB6D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55326" y="1616777"/>
            <a:ext cx="612000" cy="612000"/>
          </a:xfrm>
          <a:prstGeom prst="rect">
            <a:avLst/>
          </a:prstGeom>
          <a:ln>
            <a:noFill/>
          </a:ln>
        </p:spPr>
      </p:pic>
      <p:sp>
        <p:nvSpPr>
          <p:cNvPr id="63" name="テキスト ボックス 62">
            <a:extLst>
              <a:ext uri="{FF2B5EF4-FFF2-40B4-BE49-F238E27FC236}">
                <a16:creationId xmlns:a16="http://schemas.microsoft.com/office/drawing/2014/main" id="{4ED9CB38-23F8-44B8-96F0-F25C200F681B}"/>
              </a:ext>
            </a:extLst>
          </p:cNvPr>
          <p:cNvSpPr txBox="1"/>
          <p:nvPr/>
        </p:nvSpPr>
        <p:spPr>
          <a:xfrm>
            <a:off x="3524477" y="2227620"/>
            <a:ext cx="736099" cy="338554"/>
          </a:xfrm>
          <a:prstGeom prst="rect">
            <a:avLst/>
          </a:prstGeom>
          <a:noFill/>
        </p:spPr>
        <p:txBody>
          <a:bodyPr wrap="none" rtlCol="0">
            <a:spAutoFit/>
          </a:bodyPr>
          <a:lstStyle/>
          <a:p>
            <a:r>
              <a:rPr kumimoji="1" lang="en-US" altLang="ja-JP" sz="1600" dirty="0">
                <a:solidFill>
                  <a:srgbClr val="FF0000"/>
                </a:solidFill>
              </a:rPr>
              <a:t>NEW!!</a:t>
            </a:r>
            <a:endParaRPr kumimoji="1" lang="ja-JP" altLang="en-US" sz="1600" dirty="0">
              <a:solidFill>
                <a:srgbClr val="FF0000"/>
              </a:solidFill>
            </a:endParaRPr>
          </a:p>
        </p:txBody>
      </p:sp>
    </p:spTree>
    <p:extLst>
      <p:ext uri="{BB962C8B-B14F-4D97-AF65-F5344CB8AC3E}">
        <p14:creationId xmlns:p14="http://schemas.microsoft.com/office/powerpoint/2010/main" val="219294518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Austin</Template>
  <TotalTime>0</TotalTime>
  <Words>2956</Words>
  <Application>Microsoft Office PowerPoint</Application>
  <PresentationFormat>ユーザー設定</PresentationFormat>
  <Paragraphs>414</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Meiryo UI</vt:lpstr>
      <vt:lpstr>游ゴシック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2025-05-16T07:28:31Z</dcterms:created>
  <dcterms:modified xsi:type="dcterms:W3CDTF">2025-05-22T05:51:30Z</dcterms:modified>
</cp:coreProperties>
</file>