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handoutMasterIdLst>
    <p:handoutMasterId r:id="rId5"/>
  </p:handoutMasterIdLst>
  <p:sldIdLst>
    <p:sldId id="286" r:id="rId2"/>
    <p:sldId id="274" r:id="rId3"/>
  </p:sldIdLst>
  <p:sldSz cx="7200900" cy="10333038"/>
  <p:notesSz cx="6807200" cy="9939338"/>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22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CC0066"/>
    <a:srgbClr val="CC00CC"/>
    <a:srgbClr val="FF6699"/>
    <a:srgbClr val="FF6600"/>
    <a:srgbClr val="00FF00"/>
    <a:srgbClr val="9900CC"/>
    <a:srgbClr val="00CC66"/>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12" autoAdjust="0"/>
    <p:restoredTop sz="94434" autoAdjust="0"/>
  </p:normalViewPr>
  <p:slideViewPr>
    <p:cSldViewPr>
      <p:cViewPr varScale="1">
        <p:scale>
          <a:sx n="83" d="100"/>
          <a:sy n="83" d="100"/>
        </p:scale>
        <p:origin x="3060" y="114"/>
      </p:cViewPr>
      <p:guideLst>
        <p:guide orient="horz" pos="3255"/>
        <p:guide pos="2268"/>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8E7B915-83FC-407F-A860-7421A3549C4D}"/>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C215D64-1756-4C13-8DBE-AFE83C87D4ED}"/>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49C01ADE-0ABF-45EC-B4FD-0E1D0D39EBAE}" type="datetimeFigureOut">
              <a:rPr kumimoji="1" lang="ja-JP" altLang="en-US" smtClean="0"/>
              <a:t>2025/5/22</a:t>
            </a:fld>
            <a:endParaRPr kumimoji="1" lang="ja-JP" altLang="en-US"/>
          </a:p>
        </p:txBody>
      </p:sp>
      <p:sp>
        <p:nvSpPr>
          <p:cNvPr id="4" name="フッター プレースホルダー 3">
            <a:extLst>
              <a:ext uri="{FF2B5EF4-FFF2-40B4-BE49-F238E27FC236}">
                <a16:creationId xmlns:a16="http://schemas.microsoft.com/office/drawing/2014/main" id="{26A11616-18E2-4714-8A76-8185A74F3E88}"/>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71EEFCD-178E-483F-BD0F-FF3B9BD43262}"/>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83EFBF3-4A31-4AED-99B6-B48968F262AD}" type="slidenum">
              <a:rPr kumimoji="1" lang="ja-JP" altLang="en-US" smtClean="0"/>
              <a:t>‹#›</a:t>
            </a:fld>
            <a:endParaRPr kumimoji="1" lang="ja-JP" altLang="en-US"/>
          </a:p>
        </p:txBody>
      </p:sp>
    </p:spTree>
    <p:extLst>
      <p:ext uri="{BB962C8B-B14F-4D97-AF65-F5344CB8AC3E}">
        <p14:creationId xmlns:p14="http://schemas.microsoft.com/office/powerpoint/2010/main" val="41664379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787" cy="496966"/>
          </a:xfrm>
          <a:prstGeom prst="rect">
            <a:avLst/>
          </a:prstGeom>
        </p:spPr>
        <p:txBody>
          <a:bodyPr vert="horz" lIns="91491" tIns="45745" rIns="91491" bIns="4574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3" y="3"/>
            <a:ext cx="2949787" cy="496966"/>
          </a:xfrm>
          <a:prstGeom prst="rect">
            <a:avLst/>
          </a:prstGeom>
        </p:spPr>
        <p:txBody>
          <a:bodyPr vert="horz" lIns="91491" tIns="45745" rIns="91491" bIns="45745" rtlCol="0"/>
          <a:lstStyle>
            <a:lvl1pPr algn="r">
              <a:defRPr sz="1200"/>
            </a:lvl1pPr>
          </a:lstStyle>
          <a:p>
            <a:fld id="{8E95C381-C8F7-4282-8811-45894997526A}" type="datetimeFigureOut">
              <a:rPr kumimoji="1" lang="ja-JP" altLang="en-US" smtClean="0"/>
              <a:t>2025/5/22</a:t>
            </a:fld>
            <a:endParaRPr kumimoji="1" lang="ja-JP" altLang="en-US"/>
          </a:p>
        </p:txBody>
      </p:sp>
      <p:sp>
        <p:nvSpPr>
          <p:cNvPr id="4" name="スライド イメージ プレースホルダー 3"/>
          <p:cNvSpPr>
            <a:spLocks noGrp="1" noRot="1" noChangeAspect="1"/>
          </p:cNvSpPr>
          <p:nvPr>
            <p:ph type="sldImg" idx="2"/>
          </p:nvPr>
        </p:nvSpPr>
        <p:spPr>
          <a:xfrm>
            <a:off x="2105025" y="744538"/>
            <a:ext cx="2597150" cy="3729037"/>
          </a:xfrm>
          <a:prstGeom prst="rect">
            <a:avLst/>
          </a:prstGeom>
          <a:noFill/>
          <a:ln w="12700">
            <a:solidFill>
              <a:prstClr val="black"/>
            </a:solidFill>
          </a:ln>
        </p:spPr>
        <p:txBody>
          <a:bodyPr vert="horz" lIns="91491" tIns="45745" rIns="91491" bIns="45745"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1491" tIns="45745" rIns="91491" bIns="457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48"/>
            <a:ext cx="2949787" cy="496966"/>
          </a:xfrm>
          <a:prstGeom prst="rect">
            <a:avLst/>
          </a:prstGeom>
        </p:spPr>
        <p:txBody>
          <a:bodyPr vert="horz" lIns="91491" tIns="45745" rIns="91491" bIns="457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3" y="9440648"/>
            <a:ext cx="2949787" cy="496966"/>
          </a:xfrm>
          <a:prstGeom prst="rect">
            <a:avLst/>
          </a:prstGeom>
        </p:spPr>
        <p:txBody>
          <a:bodyPr vert="horz" lIns="91491" tIns="45745" rIns="91491" bIns="45745" rtlCol="0" anchor="b"/>
          <a:lstStyle>
            <a:lvl1pPr algn="r">
              <a:defRPr sz="1200"/>
            </a:lvl1pPr>
          </a:lstStyle>
          <a:p>
            <a:fld id="{F04C2C1C-49BF-4D18-AF43-AD4A9E5A2E22}" type="slidenum">
              <a:rPr kumimoji="1" lang="ja-JP" altLang="en-US" smtClean="0"/>
              <a:t>‹#›</a:t>
            </a:fld>
            <a:endParaRPr kumimoji="1" lang="ja-JP" altLang="en-US"/>
          </a:p>
        </p:txBody>
      </p:sp>
    </p:spTree>
    <p:extLst>
      <p:ext uri="{BB962C8B-B14F-4D97-AF65-F5344CB8AC3E}">
        <p14:creationId xmlns:p14="http://schemas.microsoft.com/office/powerpoint/2010/main" val="3364765124"/>
      </p:ext>
    </p:extLst>
  </p:cSld>
  <p:clrMap bg1="lt1" tx1="dk1" bg2="lt2" tx2="dk2" accent1="accent1" accent2="accent2" accent3="accent3" accent4="accent4" accent5="accent5" accent6="accent6" hlink="hlink" folHlink="folHlink"/>
  <p:hf hdr="0" ftr="0" dt="0"/>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437806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362838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3" y="413803"/>
            <a:ext cx="1620202" cy="881656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60045" y="413803"/>
            <a:ext cx="4740592" cy="881656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334714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735900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21476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60045" y="2411045"/>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660457" y="2411045"/>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418941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416558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638421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1281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632877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314800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2703298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510065" y="3599032"/>
            <a:ext cx="5104233" cy="3485570"/>
          </a:xfrm>
          <a:prstGeom prst="rect">
            <a:avLst/>
          </a:prstGeom>
          <a:noFill/>
        </p:spPr>
        <p:txBody>
          <a:bodyPr wrap="square" rtlCol="0">
            <a:spAutoFit/>
          </a:bodyPr>
          <a:lstStyle/>
          <a:p>
            <a:r>
              <a:rPr lang="en-US" altLang="ja-JP" sz="1800" dirty="0">
                <a:latin typeface="Meiryo UI" panose="020B0604030504040204" pitchFamily="50" charset="-128"/>
                <a:ea typeface="Meiryo UI" panose="020B0604030504040204" pitchFamily="50" charset="-128"/>
                <a:cs typeface="Meiryo UI" panose="020B0604030504040204" pitchFamily="50" charset="-128"/>
              </a:rPr>
              <a:t>Contents</a:t>
            </a:r>
          </a:p>
          <a:p>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中小企業者の経営基盤の強化及び経営革新の促進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中小企業の創業及び新たな事業の創出の促進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中小企業に対する資金供給の円滑化</a:t>
            </a: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中小企業の事業活動を担う人材の確保及び育成</a:t>
            </a: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中小企業の販路等の拡大</a:t>
            </a: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中小企業の国際的視点に立った事業展開の促進</a:t>
            </a: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大阪府中小企業振興基本条例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大阪府スキルアップ支援金のご案内</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新事業展開テイクオフ支援事業のご案内</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中小企業展示商談会出展支援事業費補助金のご案内</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大阪府リスキリング支援補助金のご案内</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（公財）大阪産業局からのお知らせ</a:t>
            </a:r>
          </a:p>
        </p:txBody>
      </p:sp>
      <p:sp>
        <p:nvSpPr>
          <p:cNvPr id="15" name="テキスト ボックス 14"/>
          <p:cNvSpPr txBox="1"/>
          <p:nvPr/>
        </p:nvSpPr>
        <p:spPr>
          <a:xfrm>
            <a:off x="4946570" y="3599032"/>
            <a:ext cx="1008031" cy="2500685"/>
          </a:xfrm>
          <a:prstGeom prst="rect">
            <a:avLst/>
          </a:prstGeom>
          <a:noFill/>
        </p:spPr>
        <p:txBody>
          <a:bodyPr wrap="square" rtlCol="0">
            <a:spAutoFit/>
          </a:bodyPr>
          <a:lstStyle/>
          <a:p>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a:t>
            </a: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3</a:t>
            </a: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4</a:t>
            </a: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5</a:t>
            </a: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7</a:t>
            </a:r>
          </a:p>
          <a:p>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8</a:t>
            </a:r>
          </a:p>
          <a:p>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396105" y="3632277"/>
            <a:ext cx="118333" cy="3420000"/>
          </a:xfrm>
          <a:prstGeom prst="rect">
            <a:avLst/>
          </a:prstGeom>
          <a:solidFill>
            <a:srgbClr val="343D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p>
        </p:txBody>
      </p:sp>
      <p:sp>
        <p:nvSpPr>
          <p:cNvPr id="14" name="テキスト ボックス 13"/>
          <p:cNvSpPr txBox="1"/>
          <p:nvPr/>
        </p:nvSpPr>
        <p:spPr>
          <a:xfrm>
            <a:off x="396105" y="7153126"/>
            <a:ext cx="4212457" cy="461665"/>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大阪府では、中小企業振興に関する様々な施策を実施しています。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ぜひ、ご活用ください。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0" y="770018"/>
            <a:ext cx="7200900" cy="2677261"/>
          </a:xfrm>
          <a:prstGeom prst="rect">
            <a:avLst/>
          </a:prstGeom>
          <a:solidFill>
            <a:srgbClr val="343D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20" name="正方形/長方形 19"/>
          <p:cNvSpPr/>
          <p:nvPr/>
        </p:nvSpPr>
        <p:spPr bwMode="white">
          <a:xfrm>
            <a:off x="221953" y="1253560"/>
            <a:ext cx="6756996" cy="1723547"/>
          </a:xfrm>
          <a:prstGeom prst="rect">
            <a:avLst/>
          </a:prstGeom>
          <a:noFill/>
        </p:spPr>
        <p:txBody>
          <a:bodyPr wrap="square" lIns="91439" tIns="45719" rIns="91439" bIns="45719">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ja-JP" altLang="en-US" sz="1800" cap="all" dirty="0">
                <a:ln w="0">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令和７年度　 </a:t>
            </a:r>
            <a:endParaRPr lang="en-US" altLang="ja-JP" sz="1800" cap="all" dirty="0">
              <a:ln w="0">
                <a:noFill/>
              </a:ln>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4400" cap="all" dirty="0">
                <a:ln w="0">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中小企業のための</a:t>
            </a:r>
            <a:endParaRPr lang="en-US" altLang="ja-JP" sz="4400" cap="all" dirty="0">
              <a:ln w="0">
                <a:noFill/>
              </a:ln>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4400" cap="all" dirty="0">
                <a:ln w="0">
                  <a:noFill/>
                </a:ln>
                <a:solidFill>
                  <a:schemeClr val="bg1"/>
                </a:solidFill>
                <a:latin typeface="Meiryo UI" panose="020B0604030504040204" pitchFamily="50" charset="-128"/>
                <a:ea typeface="Meiryo UI" panose="020B0604030504040204" pitchFamily="50" charset="-128"/>
                <a:cs typeface="Meiryo UI" panose="020B0604030504040204" pitchFamily="50" charset="-128"/>
              </a:rPr>
              <a:t>おすすめ支援策</a:t>
            </a:r>
            <a:endParaRPr lang="en-US" altLang="ja-JP" sz="4400" cap="all" dirty="0">
              <a:ln w="0">
                <a:noFill/>
              </a:ln>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2" name="Picture 2" descr="D:\komakim\Desktop\a4chirashi_png.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38" y="147561"/>
            <a:ext cx="1423732" cy="410445"/>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p:cNvPicPr>
            <a:picLocks noChangeAspect="1"/>
          </p:cNvPicPr>
          <p:nvPr/>
        </p:nvPicPr>
        <p:blipFill>
          <a:blip r:embed="rId3"/>
          <a:stretch>
            <a:fillRect/>
          </a:stretch>
        </p:blipFill>
        <p:spPr>
          <a:xfrm>
            <a:off x="5261141" y="5670576"/>
            <a:ext cx="1795693" cy="2952328"/>
          </a:xfrm>
          <a:prstGeom prst="rect">
            <a:avLst/>
          </a:prstGeom>
        </p:spPr>
      </p:pic>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04506" y="125959"/>
            <a:ext cx="2995637" cy="572643"/>
          </a:xfrm>
          <a:prstGeom prst="rect">
            <a:avLst/>
          </a:prstGeom>
        </p:spPr>
      </p:pic>
      <p:sp>
        <p:nvSpPr>
          <p:cNvPr id="11" name="正方形/長方形 10"/>
          <p:cNvSpPr/>
          <p:nvPr/>
        </p:nvSpPr>
        <p:spPr>
          <a:xfrm>
            <a:off x="1" y="8656129"/>
            <a:ext cx="7200900" cy="1676909"/>
          </a:xfrm>
          <a:prstGeom prst="rect">
            <a:avLst/>
          </a:prstGeom>
          <a:solidFill>
            <a:srgbClr val="343D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12" name="正方形/長方形 11"/>
          <p:cNvSpPr/>
          <p:nvPr/>
        </p:nvSpPr>
        <p:spPr>
          <a:xfrm>
            <a:off x="97458" y="8729570"/>
            <a:ext cx="7010176" cy="613413"/>
          </a:xfrm>
          <a:prstGeom prst="rect">
            <a:avLst/>
          </a:prstGeom>
          <a:ln w="28575" cmpd="dbl">
            <a:noFill/>
          </a:ln>
        </p:spPr>
        <p:style>
          <a:lnRef idx="2">
            <a:schemeClr val="accent1"/>
          </a:lnRef>
          <a:fillRef idx="1">
            <a:schemeClr val="lt1"/>
          </a:fillRef>
          <a:effectRef idx="0">
            <a:schemeClr val="accent1"/>
          </a:effectRef>
          <a:fontRef idx="minor">
            <a:schemeClr val="dk1"/>
          </a:fontRef>
        </p:style>
        <p:txBody>
          <a:bodyPr rtlCol="0" anchor="ctr" anchorCtr="1"/>
          <a:lstStyle/>
          <a:p>
            <a:pPr algn="ctr"/>
            <a:r>
              <a:rPr lang="en-US" altLang="ja-JP" b="1" dirty="0">
                <a:solidFill>
                  <a:srgbClr val="0000FF"/>
                </a:solidFill>
                <a:latin typeface="Meiryo UI" panose="020B0604030504040204" pitchFamily="50" charset="-128"/>
                <a:ea typeface="Meiryo UI" panose="020B0604030504040204" pitchFamily="50" charset="-128"/>
              </a:rPr>
              <a:t>7</a:t>
            </a:r>
            <a:r>
              <a:rPr lang="ja-JP" altLang="en-US" b="1" dirty="0">
                <a:solidFill>
                  <a:srgbClr val="0000FF"/>
                </a:solidFill>
                <a:latin typeface="Meiryo UI" panose="020B0604030504040204" pitchFamily="50" charset="-128"/>
                <a:ea typeface="Meiryo UI" panose="020B0604030504040204" pitchFamily="50" charset="-128"/>
              </a:rPr>
              <a:t>月</a:t>
            </a:r>
            <a:r>
              <a:rPr lang="en-US" altLang="ja-JP" b="1" dirty="0">
                <a:solidFill>
                  <a:srgbClr val="0000FF"/>
                </a:solidFill>
                <a:latin typeface="Meiryo UI" panose="020B0604030504040204" pitchFamily="50" charset="-128"/>
                <a:ea typeface="Meiryo UI" panose="020B0604030504040204" pitchFamily="50" charset="-128"/>
              </a:rPr>
              <a:t>20</a:t>
            </a:r>
            <a:r>
              <a:rPr lang="ja-JP" altLang="en-US" b="1" dirty="0">
                <a:solidFill>
                  <a:srgbClr val="0000FF"/>
                </a:solidFill>
                <a:latin typeface="Meiryo UI" panose="020B0604030504040204" pitchFamily="50" charset="-128"/>
                <a:ea typeface="Meiryo UI" panose="020B0604030504040204" pitchFamily="50" charset="-128"/>
              </a:rPr>
              <a:t>日は「中小企業の日」 、</a:t>
            </a:r>
            <a:r>
              <a:rPr lang="en-US" altLang="ja-JP" b="1" dirty="0">
                <a:solidFill>
                  <a:srgbClr val="0000FF"/>
                </a:solidFill>
                <a:latin typeface="Meiryo UI" panose="020B0604030504040204" pitchFamily="50" charset="-128"/>
                <a:ea typeface="Meiryo UI" panose="020B0604030504040204" pitchFamily="50" charset="-128"/>
              </a:rPr>
              <a:t>7</a:t>
            </a:r>
            <a:r>
              <a:rPr lang="ja-JP" altLang="en-US" b="1" dirty="0">
                <a:solidFill>
                  <a:srgbClr val="0000FF"/>
                </a:solidFill>
                <a:latin typeface="Meiryo UI" panose="020B0604030504040204" pitchFamily="50" charset="-128"/>
                <a:ea typeface="Meiryo UI" panose="020B0604030504040204" pitchFamily="50" charset="-128"/>
              </a:rPr>
              <a:t>月は「中小企業魅力発信月間」</a:t>
            </a:r>
          </a:p>
        </p:txBody>
      </p:sp>
      <p:sp>
        <p:nvSpPr>
          <p:cNvPr id="18" name="テキスト ボックス 17"/>
          <p:cNvSpPr txBox="1"/>
          <p:nvPr/>
        </p:nvSpPr>
        <p:spPr>
          <a:xfrm>
            <a:off x="46658" y="9417308"/>
            <a:ext cx="7060976" cy="830997"/>
          </a:xfrm>
          <a:prstGeom prst="rect">
            <a:avLst/>
          </a:prstGeom>
          <a:noFill/>
        </p:spPr>
        <p:txBody>
          <a:bodyPr wrap="square" rtlCol="0">
            <a:spAutoFit/>
          </a:bodyPr>
          <a:lstStyle/>
          <a:p>
            <a:r>
              <a:rPr lang="ja-JP" altLang="en-US" sz="1200" dirty="0">
                <a:solidFill>
                  <a:schemeClr val="bg1"/>
                </a:solidFill>
                <a:latin typeface="Meiryo UI" panose="020B0604030504040204" pitchFamily="50" charset="-128"/>
                <a:ea typeface="Meiryo UI" panose="020B0604030504040204" pitchFamily="50" charset="-128"/>
              </a:rPr>
              <a:t>国において、中小企業・小規模事業者の存在意義や魅力等に関する正しい理解を広く醸成する機会を国民運動として提供していくため、中小企業基本法の公布・施行日である</a:t>
            </a:r>
            <a:r>
              <a:rPr lang="en-US" altLang="ja-JP" sz="1200" dirty="0">
                <a:solidFill>
                  <a:schemeClr val="bg1"/>
                </a:solidFill>
                <a:latin typeface="Meiryo UI" panose="020B0604030504040204" pitchFamily="50" charset="-128"/>
                <a:ea typeface="Meiryo UI" panose="020B0604030504040204" pitchFamily="50" charset="-128"/>
              </a:rPr>
              <a:t>7</a:t>
            </a:r>
            <a:r>
              <a:rPr lang="ja-JP" altLang="en-US" sz="1200" dirty="0">
                <a:solidFill>
                  <a:schemeClr val="bg1"/>
                </a:solidFill>
                <a:latin typeface="Meiryo UI" panose="020B0604030504040204" pitchFamily="50" charset="-128"/>
                <a:ea typeface="Meiryo UI" panose="020B0604030504040204" pitchFamily="50" charset="-128"/>
              </a:rPr>
              <a:t>月</a:t>
            </a:r>
            <a:r>
              <a:rPr lang="en-US" altLang="ja-JP" sz="1200" dirty="0">
                <a:solidFill>
                  <a:schemeClr val="bg1"/>
                </a:solidFill>
                <a:latin typeface="Meiryo UI" panose="020B0604030504040204" pitchFamily="50" charset="-128"/>
                <a:ea typeface="Meiryo UI" panose="020B0604030504040204" pitchFamily="50" charset="-128"/>
              </a:rPr>
              <a:t>20</a:t>
            </a:r>
            <a:r>
              <a:rPr lang="ja-JP" altLang="en-US" sz="1200" dirty="0">
                <a:solidFill>
                  <a:schemeClr val="bg1"/>
                </a:solidFill>
                <a:latin typeface="Meiryo UI" panose="020B0604030504040204" pitchFamily="50" charset="-128"/>
                <a:ea typeface="Meiryo UI" panose="020B0604030504040204" pitchFamily="50" charset="-128"/>
              </a:rPr>
              <a:t>日を「中小企業の日」、</a:t>
            </a:r>
            <a:r>
              <a:rPr lang="en-US" altLang="ja-JP" sz="1200" dirty="0">
                <a:solidFill>
                  <a:schemeClr val="bg1"/>
                </a:solidFill>
                <a:latin typeface="Meiryo UI" panose="020B0604030504040204" pitchFamily="50" charset="-128"/>
                <a:ea typeface="Meiryo UI" panose="020B0604030504040204" pitchFamily="50" charset="-128"/>
              </a:rPr>
              <a:t>7</a:t>
            </a:r>
            <a:r>
              <a:rPr lang="ja-JP" altLang="en-US" sz="1200" dirty="0">
                <a:solidFill>
                  <a:schemeClr val="bg1"/>
                </a:solidFill>
                <a:latin typeface="Meiryo UI" panose="020B0604030504040204" pitchFamily="50" charset="-128"/>
                <a:ea typeface="Meiryo UI" panose="020B0604030504040204" pitchFamily="50" charset="-128"/>
              </a:rPr>
              <a:t>月の</a:t>
            </a:r>
            <a:r>
              <a:rPr lang="en-US" altLang="ja-JP" sz="1200" dirty="0">
                <a:solidFill>
                  <a:schemeClr val="bg1"/>
                </a:solidFill>
                <a:latin typeface="Meiryo UI" panose="020B0604030504040204" pitchFamily="50" charset="-128"/>
                <a:ea typeface="Meiryo UI" panose="020B0604030504040204" pitchFamily="50" charset="-128"/>
              </a:rPr>
              <a:t>1</a:t>
            </a:r>
            <a:r>
              <a:rPr lang="ja-JP" altLang="en-US" sz="1200" dirty="0">
                <a:solidFill>
                  <a:schemeClr val="bg1"/>
                </a:solidFill>
                <a:latin typeface="Meiryo UI" panose="020B0604030504040204" pitchFamily="50" charset="-128"/>
                <a:ea typeface="Meiryo UI" panose="020B0604030504040204" pitchFamily="50" charset="-128"/>
              </a:rPr>
              <a:t>ヶ月間を「中小企業魅力発信月間」とし、本期間において、中小企業の魅力発信に資する関連イベントを官民で集中的に実施することとされています。</a:t>
            </a:r>
            <a:endParaRPr lang="en-US" altLang="ja-JP" sz="1200"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93683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テキスト ボックス 27"/>
          <p:cNvSpPr txBox="1"/>
          <p:nvPr/>
        </p:nvSpPr>
        <p:spPr>
          <a:xfrm>
            <a:off x="79602" y="1693408"/>
            <a:ext cx="7081987" cy="347386"/>
          </a:xfrm>
          <a:prstGeom prst="rect">
            <a:avLst/>
          </a:prstGeom>
          <a:solidFill>
            <a:schemeClr val="tx2">
              <a:lumMod val="20000"/>
              <a:lumOff val="80000"/>
            </a:schemeClr>
          </a:solidFill>
          <a:ln w="9525">
            <a:noFill/>
          </a:ln>
        </p:spPr>
        <p:style>
          <a:lnRef idx="2">
            <a:schemeClr val="dk1"/>
          </a:lnRef>
          <a:fillRef idx="1">
            <a:schemeClr val="lt1"/>
          </a:fillRef>
          <a:effectRef idx="0">
            <a:schemeClr val="dk1"/>
          </a:effectRef>
          <a:fontRef idx="minor">
            <a:schemeClr val="dk1"/>
          </a:fontRef>
        </p:style>
        <p:txBody>
          <a:bodyPr wrap="square" lIns="100186" tIns="50093" rIns="100186" bIns="50093" rtlCol="0">
            <a:spAutoFit/>
          </a:bodyPr>
          <a:lstStyle/>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大阪の中小企業は、大阪経済活性化の担い手として重要な役割を果たしています</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正方形/長方形 48"/>
          <p:cNvSpPr/>
          <p:nvPr/>
        </p:nvSpPr>
        <p:spPr>
          <a:xfrm>
            <a:off x="79602" y="2125456"/>
            <a:ext cx="1952026" cy="958571"/>
          </a:xfrm>
          <a:prstGeom prst="rect">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t"/>
          <a:lstStyle/>
          <a:p>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企業数</a:t>
            </a:r>
            <a:endParaRPr kumimoji="1"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50" name="正方形/長方形 49"/>
          <p:cNvSpPr/>
          <p:nvPr/>
        </p:nvSpPr>
        <p:spPr>
          <a:xfrm>
            <a:off x="2091005" y="2125457"/>
            <a:ext cx="2028855" cy="958570"/>
          </a:xfrm>
          <a:prstGeom prst="rect">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t"/>
          <a:lstStyle/>
          <a:p>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従業者総数</a:t>
            </a: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正方形/長方形 52"/>
          <p:cNvSpPr/>
          <p:nvPr/>
        </p:nvSpPr>
        <p:spPr>
          <a:xfrm>
            <a:off x="1157860" y="2355203"/>
            <a:ext cx="535852" cy="573935"/>
          </a:xfrm>
          <a:prstGeom prst="rect">
            <a:avLst/>
          </a:prstGeom>
          <a:solidFill>
            <a:schemeClr val="tx2">
              <a:lumMod val="40000"/>
              <a:lumOff val="6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99.6%</a:t>
            </a:r>
            <a:endParaRPr kumimoji="1"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正方形/長方形 53"/>
          <p:cNvSpPr/>
          <p:nvPr/>
        </p:nvSpPr>
        <p:spPr>
          <a:xfrm>
            <a:off x="318097" y="2888054"/>
            <a:ext cx="495431" cy="45719"/>
          </a:xfrm>
          <a:prstGeom prst="rect">
            <a:avLst/>
          </a:prstGeom>
          <a:solidFill>
            <a:schemeClr val="accent6">
              <a:lumMod val="60000"/>
              <a:lumOff val="40000"/>
            </a:schemeClr>
          </a:solidFill>
          <a:ln w="952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3178901" y="2422028"/>
            <a:ext cx="567756" cy="497259"/>
          </a:xfrm>
          <a:prstGeom prst="rect">
            <a:avLst/>
          </a:prstGeom>
          <a:solidFill>
            <a:schemeClr val="tx2">
              <a:lumMod val="40000"/>
              <a:lumOff val="6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68.5%</a:t>
            </a:r>
            <a:endParaRPr kumimoji="1"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正方形/長方形 55"/>
          <p:cNvSpPr/>
          <p:nvPr/>
        </p:nvSpPr>
        <p:spPr>
          <a:xfrm>
            <a:off x="2283232" y="2642170"/>
            <a:ext cx="551744" cy="277117"/>
          </a:xfrm>
          <a:prstGeom prst="rect">
            <a:avLst/>
          </a:prstGeom>
          <a:solidFill>
            <a:schemeClr val="accent6">
              <a:lumMod val="60000"/>
              <a:lumOff val="40000"/>
            </a:schemeClr>
          </a:solidFill>
          <a:ln w="952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31.5</a:t>
            </a:r>
            <a:r>
              <a:rPr kumimoji="1"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7" name="直線コネクタ 56"/>
          <p:cNvCxnSpPr/>
          <p:nvPr/>
        </p:nvCxnSpPr>
        <p:spPr>
          <a:xfrm>
            <a:off x="178540" y="2933773"/>
            <a:ext cx="169348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207648" y="2929138"/>
            <a:ext cx="17961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テキスト ボックス 58"/>
          <p:cNvSpPr txBox="1"/>
          <p:nvPr/>
        </p:nvSpPr>
        <p:spPr>
          <a:xfrm>
            <a:off x="400896" y="2520295"/>
            <a:ext cx="294953" cy="123111"/>
          </a:xfrm>
          <a:prstGeom prst="rect">
            <a:avLst/>
          </a:prstGeom>
          <a:noFill/>
        </p:spPr>
        <p:txBody>
          <a:bodyPr wrap="none" lIns="0" tIns="0" rIns="0" bIns="0" rtlCol="0">
            <a:spAutoFit/>
          </a:bodyPr>
          <a:lstStyle/>
          <a:p>
            <a:r>
              <a:rPr kumimoji="1" lang="en-US" altLang="ja-JP" sz="800" dirty="0">
                <a:latin typeface="Meiryo UI" panose="020B0604030504040204" pitchFamily="50" charset="-128"/>
                <a:ea typeface="Meiryo UI" panose="020B0604030504040204" pitchFamily="50" charset="-128"/>
                <a:cs typeface="Meiryo UI" panose="020B0604030504040204" pitchFamily="50" charset="-128"/>
              </a:rPr>
              <a:t>966</a:t>
            </a: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社</a:t>
            </a:r>
          </a:p>
        </p:txBody>
      </p:sp>
      <p:sp>
        <p:nvSpPr>
          <p:cNvPr id="60" name="テキスト ボックス 59"/>
          <p:cNvSpPr txBox="1"/>
          <p:nvPr/>
        </p:nvSpPr>
        <p:spPr>
          <a:xfrm>
            <a:off x="1182658" y="2193249"/>
            <a:ext cx="522579" cy="123111"/>
          </a:xfrm>
          <a:prstGeom prst="rect">
            <a:avLst/>
          </a:prstGeom>
          <a:noFill/>
        </p:spPr>
        <p:txBody>
          <a:bodyPr wrap="none" lIns="0" tIns="0" rIns="0" bIns="0" rtlCol="0">
            <a:spAutoFit/>
          </a:bodyPr>
          <a:lstStyle/>
          <a:p>
            <a:r>
              <a:rPr kumimoji="1" lang="en-US" altLang="ja-JP" sz="800" dirty="0">
                <a:latin typeface="Meiryo UI" panose="020B0604030504040204" pitchFamily="50" charset="-128"/>
                <a:ea typeface="Meiryo UI" panose="020B0604030504040204" pitchFamily="50" charset="-128"/>
              </a:rPr>
              <a:t>261,653</a:t>
            </a:r>
            <a:r>
              <a:rPr kumimoji="1" lang="ja-JP" altLang="en-US" sz="800" dirty="0">
                <a:latin typeface="HG丸ｺﾞｼｯｸM-PRO" pitchFamily="50" charset="-128"/>
                <a:ea typeface="HG丸ｺﾞｼｯｸM-PRO" pitchFamily="50" charset="-128"/>
              </a:rPr>
              <a:t>社</a:t>
            </a:r>
          </a:p>
        </p:txBody>
      </p:sp>
      <p:sp>
        <p:nvSpPr>
          <p:cNvPr id="61" name="テキスト ボックス 60"/>
          <p:cNvSpPr txBox="1"/>
          <p:nvPr/>
        </p:nvSpPr>
        <p:spPr>
          <a:xfrm>
            <a:off x="3170774" y="2254804"/>
            <a:ext cx="888012" cy="123111"/>
          </a:xfrm>
          <a:prstGeom prst="rect">
            <a:avLst/>
          </a:prstGeom>
          <a:noFill/>
        </p:spPr>
        <p:txBody>
          <a:bodyPr wrap="square" lIns="0" tIns="0" rIns="0" bIns="0" rtlCol="0">
            <a:spAutoFit/>
          </a:bodyPr>
          <a:lstStyle/>
          <a:p>
            <a:r>
              <a:rPr lang="en-US" altLang="ja-JP" sz="800" dirty="0">
                <a:latin typeface="Meiryo UI" panose="020B0604030504040204" pitchFamily="50" charset="-128"/>
                <a:ea typeface="Meiryo UI" panose="020B0604030504040204" pitchFamily="50" charset="-128"/>
                <a:cs typeface="Meiryo UI" panose="020B0604030504040204" pitchFamily="50" charset="-128"/>
              </a:rPr>
              <a:t>2,894,237</a:t>
            </a: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人</a:t>
            </a:r>
          </a:p>
        </p:txBody>
      </p:sp>
      <p:sp>
        <p:nvSpPr>
          <p:cNvPr id="62" name="テキスト ボックス 61"/>
          <p:cNvSpPr txBox="1"/>
          <p:nvPr/>
        </p:nvSpPr>
        <p:spPr>
          <a:xfrm>
            <a:off x="2268029" y="2458740"/>
            <a:ext cx="888012" cy="123111"/>
          </a:xfrm>
          <a:prstGeom prst="rect">
            <a:avLst/>
          </a:prstGeom>
          <a:noFill/>
        </p:spPr>
        <p:txBody>
          <a:bodyPr wrap="square" lIns="0" tIns="0" rIns="0" bIns="0" rtlCol="0">
            <a:spAutoFit/>
          </a:bodyPr>
          <a:lstStyle/>
          <a:p>
            <a:r>
              <a:rPr lang="en-US" altLang="ja-JP" sz="800" dirty="0">
                <a:latin typeface="Meiryo UI" panose="020B0604030504040204" pitchFamily="50" charset="-128"/>
                <a:ea typeface="Meiryo UI" panose="020B0604030504040204" pitchFamily="50" charset="-128"/>
                <a:cs typeface="Meiryo UI" panose="020B0604030504040204" pitchFamily="50" charset="-128"/>
              </a:rPr>
              <a:t>1,328,011</a:t>
            </a:r>
            <a:r>
              <a:rPr kumimoji="1" lang="ja-JP" altLang="en-US" sz="800" dirty="0">
                <a:latin typeface="HG丸ｺﾞｼｯｸM-PRO" pitchFamily="50" charset="-128"/>
                <a:ea typeface="HG丸ｺﾞｼｯｸM-PRO" pitchFamily="50" charset="-128"/>
              </a:rPr>
              <a:t>人</a:t>
            </a:r>
          </a:p>
        </p:txBody>
      </p:sp>
      <p:sp>
        <p:nvSpPr>
          <p:cNvPr id="63" name="テキスト ボックス 62"/>
          <p:cNvSpPr txBox="1"/>
          <p:nvPr/>
        </p:nvSpPr>
        <p:spPr>
          <a:xfrm>
            <a:off x="408982" y="2930139"/>
            <a:ext cx="450267" cy="123111"/>
          </a:xfrm>
          <a:prstGeom prst="rect">
            <a:avLst/>
          </a:prstGeom>
          <a:noFill/>
        </p:spPr>
        <p:txBody>
          <a:bodyPr wrap="square" lIns="0" tIns="0" rIns="0" bIns="0"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大企業</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テキスト ボックス 63"/>
          <p:cNvSpPr txBox="1"/>
          <p:nvPr/>
        </p:nvSpPr>
        <p:spPr>
          <a:xfrm>
            <a:off x="1221472" y="2930139"/>
            <a:ext cx="653271" cy="123111"/>
          </a:xfrm>
          <a:prstGeom prst="rect">
            <a:avLst/>
          </a:prstGeom>
          <a:noFill/>
        </p:spPr>
        <p:txBody>
          <a:bodyPr wrap="square" lIns="0" tIns="0" rIns="0" bIns="0"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中小企業</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テキスト ボックス 64"/>
          <p:cNvSpPr txBox="1"/>
          <p:nvPr/>
        </p:nvSpPr>
        <p:spPr>
          <a:xfrm>
            <a:off x="2407243" y="2933773"/>
            <a:ext cx="450267" cy="123111"/>
          </a:xfrm>
          <a:prstGeom prst="rect">
            <a:avLst/>
          </a:prstGeom>
          <a:noFill/>
        </p:spPr>
        <p:txBody>
          <a:bodyPr wrap="square" lIns="0" tIns="0" rIns="0" bIns="0"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大企業</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テキスト ボックス 66"/>
          <p:cNvSpPr txBox="1"/>
          <p:nvPr/>
        </p:nvSpPr>
        <p:spPr>
          <a:xfrm>
            <a:off x="3262720" y="2933773"/>
            <a:ext cx="653271" cy="123111"/>
          </a:xfrm>
          <a:prstGeom prst="rect">
            <a:avLst/>
          </a:prstGeom>
          <a:noFill/>
        </p:spPr>
        <p:txBody>
          <a:bodyPr wrap="square" lIns="0" tIns="0" rIns="0" bIns="0"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中小企業</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コンテンツ プレースホルダー 2"/>
          <p:cNvSpPr txBox="1">
            <a:spLocks/>
          </p:cNvSpPr>
          <p:nvPr/>
        </p:nvSpPr>
        <p:spPr>
          <a:xfrm>
            <a:off x="4151085" y="2113080"/>
            <a:ext cx="3121773" cy="1215306"/>
          </a:xfrm>
          <a:prstGeom prst="rect">
            <a:avLst/>
          </a:prstGeom>
        </p:spPr>
        <p:txBody>
          <a:bodyPr vert="horz" lIns="100186" tIns="50093" rIns="100186" bIns="50093"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200" dirty="0">
                <a:latin typeface="Meiryo UI" pitchFamily="50" charset="-128"/>
                <a:ea typeface="Meiryo UI" pitchFamily="50" charset="-128"/>
                <a:cs typeface="Meiryo UI" pitchFamily="50" charset="-128"/>
              </a:rPr>
              <a:t>大阪府には約</a:t>
            </a:r>
            <a:r>
              <a:rPr lang="en-US" altLang="ja-JP" sz="1200" dirty="0">
                <a:latin typeface="Meiryo UI" pitchFamily="50" charset="-128"/>
                <a:ea typeface="Meiryo UI" pitchFamily="50" charset="-128"/>
                <a:cs typeface="Meiryo UI" pitchFamily="50" charset="-128"/>
              </a:rPr>
              <a:t>26</a:t>
            </a:r>
            <a:r>
              <a:rPr lang="ja-JP" altLang="en-US" sz="1200" dirty="0">
                <a:latin typeface="Meiryo UI" pitchFamily="50" charset="-128"/>
                <a:ea typeface="Meiryo UI" pitchFamily="50" charset="-128"/>
                <a:cs typeface="Meiryo UI" pitchFamily="50" charset="-128"/>
              </a:rPr>
              <a:t>万社の中小企業が立地しており、従業者総数は約</a:t>
            </a:r>
            <a:r>
              <a:rPr lang="en-US" altLang="ja-JP" sz="1200" dirty="0">
                <a:latin typeface="Meiryo UI" pitchFamily="50" charset="-128"/>
                <a:ea typeface="Meiryo UI" pitchFamily="50" charset="-128"/>
                <a:cs typeface="Meiryo UI" pitchFamily="50" charset="-128"/>
              </a:rPr>
              <a:t>290</a:t>
            </a:r>
            <a:r>
              <a:rPr lang="ja-JP" altLang="en-US" sz="1200" dirty="0">
                <a:latin typeface="Meiryo UI" pitchFamily="50" charset="-128"/>
                <a:ea typeface="Meiryo UI" pitchFamily="50" charset="-128"/>
                <a:cs typeface="Meiryo UI" pitchFamily="50" charset="-128"/>
              </a:rPr>
              <a:t>万人になります。府内企業における中小企業が占める割合は、企業数では</a:t>
            </a:r>
            <a:r>
              <a:rPr lang="en-US" altLang="ja-JP" sz="1200" dirty="0">
                <a:latin typeface="Meiryo UI" pitchFamily="50" charset="-128"/>
                <a:ea typeface="Meiryo UI" pitchFamily="50" charset="-128"/>
                <a:cs typeface="Meiryo UI" pitchFamily="50" charset="-128"/>
              </a:rPr>
              <a:t>99.6</a:t>
            </a:r>
            <a:r>
              <a:rPr lang="ja-JP" altLang="en-US" sz="1200" dirty="0">
                <a:latin typeface="Meiryo UI" pitchFamily="50" charset="-128"/>
                <a:ea typeface="Meiryo UI" pitchFamily="50" charset="-128"/>
                <a:cs typeface="Meiryo UI" pitchFamily="50" charset="-128"/>
              </a:rPr>
              <a:t>％、従業者総数では</a:t>
            </a:r>
            <a:r>
              <a:rPr lang="en-US" altLang="ja-JP" sz="1200" dirty="0">
                <a:latin typeface="Meiryo UI" pitchFamily="50" charset="-128"/>
                <a:ea typeface="Meiryo UI" pitchFamily="50" charset="-128"/>
                <a:cs typeface="Meiryo UI" pitchFamily="50" charset="-128"/>
              </a:rPr>
              <a:t>68.5</a:t>
            </a:r>
            <a:r>
              <a:rPr lang="ja-JP" altLang="en-US" sz="1200" dirty="0">
                <a:latin typeface="Meiryo UI" pitchFamily="50" charset="-128"/>
                <a:ea typeface="Meiryo UI" pitchFamily="50" charset="-128"/>
                <a:cs typeface="Meiryo UI" pitchFamily="50" charset="-128"/>
              </a:rPr>
              <a:t>％です。</a:t>
            </a:r>
            <a:r>
              <a:rPr lang="ja-JP" altLang="en-US" sz="900" dirty="0">
                <a:latin typeface="Meiryo UI" pitchFamily="50" charset="-128"/>
                <a:ea typeface="Meiryo UI" pitchFamily="50" charset="-128"/>
                <a:cs typeface="Meiryo UI" pitchFamily="50" charset="-128"/>
              </a:rPr>
              <a:t>（参考文献</a:t>
            </a: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中小企業庁</a:t>
            </a: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中小企業白書　</a:t>
            </a:r>
            <a:r>
              <a:rPr lang="en-US" altLang="ja-JP" sz="900" dirty="0">
                <a:latin typeface="Meiryo UI" pitchFamily="50" charset="-128"/>
                <a:ea typeface="Meiryo UI" pitchFamily="50" charset="-128"/>
                <a:cs typeface="Meiryo UI" pitchFamily="50" charset="-128"/>
              </a:rPr>
              <a:t>2025</a:t>
            </a:r>
            <a:r>
              <a:rPr lang="ja-JP" altLang="en-US" sz="900" dirty="0">
                <a:latin typeface="Meiryo UI" pitchFamily="50" charset="-128"/>
                <a:ea typeface="Meiryo UI" pitchFamily="50" charset="-128"/>
                <a:cs typeface="Meiryo UI" pitchFamily="50" charset="-128"/>
              </a:rPr>
              <a:t>年版</a:t>
            </a: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より）</a:t>
            </a:r>
          </a:p>
        </p:txBody>
      </p:sp>
      <p:sp>
        <p:nvSpPr>
          <p:cNvPr id="75" name="角丸四角形 74"/>
          <p:cNvSpPr/>
          <p:nvPr/>
        </p:nvSpPr>
        <p:spPr>
          <a:xfrm>
            <a:off x="79602" y="125959"/>
            <a:ext cx="7081987" cy="1512168"/>
          </a:xfrm>
          <a:prstGeom prst="roundRect">
            <a:avLst>
              <a:gd name="adj" fmla="val 0"/>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r>
              <a:rPr lang="ja-JP" altLang="en-US" sz="1600" dirty="0">
                <a:solidFill>
                  <a:schemeClr val="tx1"/>
                </a:solidFill>
                <a:latin typeface="Meiryo UI" pitchFamily="50" charset="-128"/>
                <a:ea typeface="Meiryo UI" pitchFamily="50" charset="-128"/>
                <a:cs typeface="Meiryo UI" pitchFamily="50" charset="-128"/>
              </a:rPr>
              <a:t>大阪府では、平成</a:t>
            </a:r>
            <a:r>
              <a:rPr lang="en-US" altLang="ja-JP" sz="1600" dirty="0">
                <a:solidFill>
                  <a:schemeClr val="tx1"/>
                </a:solidFill>
                <a:latin typeface="Meiryo UI" pitchFamily="50" charset="-128"/>
                <a:ea typeface="Meiryo UI" pitchFamily="50" charset="-128"/>
                <a:cs typeface="Meiryo UI" pitchFamily="50" charset="-128"/>
              </a:rPr>
              <a:t>22</a:t>
            </a:r>
            <a:r>
              <a:rPr lang="ja-JP" altLang="en-US" sz="1600" dirty="0">
                <a:solidFill>
                  <a:schemeClr val="tx1"/>
                </a:solidFill>
                <a:latin typeface="Meiryo UI" pitchFamily="50" charset="-128"/>
                <a:ea typeface="Meiryo UI" pitchFamily="50" charset="-128"/>
                <a:cs typeface="Meiryo UI" pitchFamily="50" charset="-128"/>
              </a:rPr>
              <a:t>年</a:t>
            </a:r>
            <a:r>
              <a:rPr lang="en-US" altLang="ja-JP" sz="1600" dirty="0">
                <a:solidFill>
                  <a:schemeClr val="tx1"/>
                </a:solidFill>
                <a:latin typeface="Meiryo UI" pitchFamily="50" charset="-128"/>
                <a:ea typeface="Meiryo UI" pitchFamily="50" charset="-128"/>
                <a:cs typeface="Meiryo UI" pitchFamily="50" charset="-128"/>
              </a:rPr>
              <a:t>6</a:t>
            </a:r>
            <a:r>
              <a:rPr lang="ja-JP" altLang="en-US" sz="1600" dirty="0">
                <a:solidFill>
                  <a:schemeClr val="tx1"/>
                </a:solidFill>
                <a:latin typeface="Meiryo UI" pitchFamily="50" charset="-128"/>
                <a:ea typeface="Meiryo UI" pitchFamily="50" charset="-128"/>
                <a:cs typeface="Meiryo UI" pitchFamily="50" charset="-128"/>
              </a:rPr>
              <a:t>月に「大阪府中小企業振興基本条例」を施行しました。</a:t>
            </a:r>
            <a:endParaRPr lang="en-US" altLang="ja-JP" sz="1600" dirty="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この条例は、中小企業が地域経済において果たす役割の重要性に鑑み、中小企業の振興について、府の責務、基本方針等を明らかにし、中小企業の健全な発展を</a:t>
            </a:r>
            <a:endParaRPr lang="en-US" altLang="ja-JP" sz="1600" dirty="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図ることにより、大阪経済の活性化、雇用機会の創出及び府民生活の向上に寄与することを目的としています。</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76" name="コンテンツ プレースホルダー 2"/>
          <p:cNvSpPr txBox="1">
            <a:spLocks/>
          </p:cNvSpPr>
          <p:nvPr/>
        </p:nvSpPr>
        <p:spPr>
          <a:xfrm>
            <a:off x="79602" y="6102624"/>
            <a:ext cx="7081987" cy="315128"/>
          </a:xfrm>
          <a:prstGeom prst="rect">
            <a:avLst/>
          </a:prstGeom>
          <a:solidFill>
            <a:schemeClr val="tx2">
              <a:lumMod val="20000"/>
              <a:lumOff val="80000"/>
            </a:schemeClr>
          </a:solidFill>
          <a:ln w="9525">
            <a:noFill/>
          </a:ln>
        </p:spPr>
        <p:txBody>
          <a:bodyPr vert="horz" lIns="100186" tIns="50093" rIns="100186" bIns="50093"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a:buNone/>
            </a:pPr>
            <a:r>
              <a:rPr lang="ja-JP" altLang="en-US" sz="1600" b="1" dirty="0">
                <a:latin typeface="Meiryo UI" pitchFamily="50" charset="-128"/>
                <a:ea typeface="Meiryo UI" pitchFamily="50" charset="-128"/>
                <a:cs typeface="Meiryo UI" pitchFamily="50" charset="-128"/>
              </a:rPr>
              <a:t>６つの基本方針に沿って施策を総合的に展開しています（第４条）</a:t>
            </a:r>
          </a:p>
        </p:txBody>
      </p:sp>
      <p:sp>
        <p:nvSpPr>
          <p:cNvPr id="77" name="コンテンツ プレースホルダー 2"/>
          <p:cNvSpPr txBox="1">
            <a:spLocks/>
          </p:cNvSpPr>
          <p:nvPr/>
        </p:nvSpPr>
        <p:spPr>
          <a:xfrm>
            <a:off x="377156" y="6441167"/>
            <a:ext cx="6637796" cy="547269"/>
          </a:xfrm>
          <a:prstGeom prst="rect">
            <a:avLst/>
          </a:prstGeom>
        </p:spPr>
        <p:txBody>
          <a:bodyPr vert="horz" lIns="100186" tIns="50093" rIns="100186" bIns="50093"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200" dirty="0">
                <a:latin typeface="Meiryo UI" pitchFamily="50" charset="-128"/>
                <a:ea typeface="Meiryo UI" pitchFamily="50" charset="-128"/>
                <a:cs typeface="Meiryo UI" pitchFamily="50" charset="-128"/>
              </a:rPr>
              <a:t>大阪府では、中小企業者の創意工夫と自主的な努力を尊重し、次に掲げる６つの基本方針に基づき、</a:t>
            </a:r>
            <a:endParaRPr lang="en-US" altLang="ja-JP" sz="1200" dirty="0">
              <a:latin typeface="Meiryo UI" pitchFamily="50" charset="-128"/>
              <a:ea typeface="Meiryo UI" pitchFamily="50" charset="-128"/>
              <a:cs typeface="Meiryo UI" pitchFamily="50" charset="-128"/>
            </a:endParaRPr>
          </a:p>
          <a:p>
            <a:pPr marL="0" indent="0">
              <a:buNone/>
            </a:pPr>
            <a:r>
              <a:rPr lang="ja-JP" altLang="en-US" sz="1200" dirty="0">
                <a:latin typeface="Meiryo UI" pitchFamily="50" charset="-128"/>
                <a:ea typeface="Meiryo UI" pitchFamily="50" charset="-128"/>
                <a:cs typeface="Meiryo UI" pitchFamily="50" charset="-128"/>
              </a:rPr>
              <a:t>中小企業の振興に関する施策を総合的に実施しています。</a:t>
            </a:r>
          </a:p>
        </p:txBody>
      </p:sp>
      <p:sp>
        <p:nvSpPr>
          <p:cNvPr id="78" name="円/楕円 77"/>
          <p:cNvSpPr/>
          <p:nvPr/>
        </p:nvSpPr>
        <p:spPr>
          <a:xfrm>
            <a:off x="1502077" y="7141674"/>
            <a:ext cx="4196746" cy="2352210"/>
          </a:xfrm>
          <a:prstGeom prst="ellipse">
            <a:avLst/>
          </a:prstGeom>
          <a:noFill/>
          <a:ln w="76200">
            <a:solidFill>
              <a:srgbClr val="FFC000"/>
            </a:solidFill>
          </a:ln>
        </p:spPr>
        <p:style>
          <a:lnRef idx="2">
            <a:schemeClr val="accent6"/>
          </a:lnRef>
          <a:fillRef idx="1">
            <a:schemeClr val="lt1"/>
          </a:fillRef>
          <a:effectRef idx="0">
            <a:schemeClr val="accent6"/>
          </a:effectRef>
          <a:fontRef idx="minor">
            <a:schemeClr val="dk1"/>
          </a:fontRef>
        </p:style>
        <p:txBody>
          <a:bodyPr lIns="100186" tIns="50093" rIns="100186" bIns="50093"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角丸四角形 89"/>
          <p:cNvSpPr/>
          <p:nvPr/>
        </p:nvSpPr>
        <p:spPr>
          <a:xfrm>
            <a:off x="1495464" y="7020754"/>
            <a:ext cx="1888962" cy="594037"/>
          </a:xfrm>
          <a:prstGeom prst="roundRect">
            <a:avLst>
              <a:gd name="adj" fmla="val 0"/>
            </a:avLst>
          </a:prstGeom>
          <a:solidFill>
            <a:schemeClr val="accent6">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r>
              <a:rPr lang="ja-JP" altLang="en-US" sz="1100" dirty="0">
                <a:solidFill>
                  <a:schemeClr val="tx1"/>
                </a:solidFill>
                <a:latin typeface="Meiryo UI" pitchFamily="50" charset="-128"/>
                <a:ea typeface="Meiryo UI" pitchFamily="50" charset="-128"/>
                <a:cs typeface="Meiryo UI" pitchFamily="50" charset="-128"/>
              </a:rPr>
              <a:t>中小企業者の経営基盤の</a:t>
            </a:r>
            <a:endParaRPr lang="en-US" altLang="ja-JP" sz="1100" dirty="0">
              <a:solidFill>
                <a:schemeClr val="tx1"/>
              </a:solidFill>
              <a:latin typeface="Meiryo UI" pitchFamily="50" charset="-128"/>
              <a:ea typeface="Meiryo UI" pitchFamily="50" charset="-128"/>
              <a:cs typeface="Meiryo UI" pitchFamily="50" charset="-128"/>
            </a:endParaRPr>
          </a:p>
          <a:p>
            <a:r>
              <a:rPr lang="ja-JP" altLang="en-US" sz="1100" dirty="0">
                <a:solidFill>
                  <a:schemeClr val="tx1"/>
                </a:solidFill>
                <a:latin typeface="Meiryo UI" pitchFamily="50" charset="-128"/>
                <a:ea typeface="Meiryo UI" pitchFamily="50" charset="-128"/>
                <a:cs typeface="Meiryo UI" pitchFamily="50" charset="-128"/>
              </a:rPr>
              <a:t>　強化及び経営革新の促進</a:t>
            </a:r>
          </a:p>
        </p:txBody>
      </p:sp>
      <p:sp>
        <p:nvSpPr>
          <p:cNvPr id="91" name="角丸四角形 90"/>
          <p:cNvSpPr/>
          <p:nvPr/>
        </p:nvSpPr>
        <p:spPr>
          <a:xfrm>
            <a:off x="4123592" y="7020754"/>
            <a:ext cx="1888962" cy="594037"/>
          </a:xfrm>
          <a:prstGeom prst="roundRect">
            <a:avLst>
              <a:gd name="adj" fmla="val 0"/>
            </a:avLst>
          </a:prstGeom>
          <a:solidFill>
            <a:schemeClr val="accent6">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r>
              <a:rPr lang="ja-JP" altLang="en-US" sz="1100" dirty="0">
                <a:solidFill>
                  <a:schemeClr val="tx1"/>
                </a:solidFill>
                <a:latin typeface="Meiryo UI" pitchFamily="50" charset="-128"/>
                <a:ea typeface="Meiryo UI" pitchFamily="50" charset="-128"/>
                <a:cs typeface="Meiryo UI" pitchFamily="50" charset="-128"/>
              </a:rPr>
              <a:t>中小企業の創業及び</a:t>
            </a:r>
            <a:endParaRPr lang="en-US" altLang="ja-JP" sz="1100" dirty="0">
              <a:solidFill>
                <a:schemeClr val="tx1"/>
              </a:solidFill>
              <a:latin typeface="Meiryo UI" pitchFamily="50" charset="-128"/>
              <a:ea typeface="Meiryo UI" pitchFamily="50" charset="-128"/>
              <a:cs typeface="Meiryo UI" pitchFamily="50" charset="-128"/>
            </a:endParaRPr>
          </a:p>
          <a:p>
            <a:r>
              <a:rPr lang="ja-JP" altLang="en-US" sz="1100" dirty="0">
                <a:solidFill>
                  <a:schemeClr val="tx1"/>
                </a:solidFill>
                <a:latin typeface="Meiryo UI" pitchFamily="50" charset="-128"/>
                <a:ea typeface="Meiryo UI" pitchFamily="50" charset="-128"/>
                <a:cs typeface="Meiryo UI" pitchFamily="50" charset="-128"/>
              </a:rPr>
              <a:t>　新たな事業の創出の促進</a:t>
            </a:r>
          </a:p>
        </p:txBody>
      </p:sp>
      <p:sp>
        <p:nvSpPr>
          <p:cNvPr id="93" name="角丸四角形 92"/>
          <p:cNvSpPr/>
          <p:nvPr/>
        </p:nvSpPr>
        <p:spPr>
          <a:xfrm>
            <a:off x="180000" y="8028866"/>
            <a:ext cx="1890000" cy="594037"/>
          </a:xfrm>
          <a:prstGeom prst="roundRect">
            <a:avLst>
              <a:gd name="adj" fmla="val 0"/>
            </a:avLst>
          </a:prstGeom>
          <a:solidFill>
            <a:schemeClr val="accent6">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pPr algn="ctr"/>
            <a:r>
              <a:rPr lang="ja-JP" altLang="en-US" sz="1100" dirty="0">
                <a:solidFill>
                  <a:schemeClr val="tx1"/>
                </a:solidFill>
                <a:latin typeface="Meiryo UI" pitchFamily="50" charset="-128"/>
                <a:ea typeface="Meiryo UI" pitchFamily="50" charset="-128"/>
                <a:cs typeface="Meiryo UI" pitchFamily="50" charset="-128"/>
              </a:rPr>
              <a:t>中小企業に対する</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資金供給の円滑化</a:t>
            </a:r>
          </a:p>
        </p:txBody>
      </p:sp>
      <p:sp>
        <p:nvSpPr>
          <p:cNvPr id="94" name="角丸四角形 93"/>
          <p:cNvSpPr/>
          <p:nvPr/>
        </p:nvSpPr>
        <p:spPr>
          <a:xfrm>
            <a:off x="5112618" y="8028866"/>
            <a:ext cx="1888962" cy="594037"/>
          </a:xfrm>
          <a:prstGeom prst="roundRect">
            <a:avLst>
              <a:gd name="adj" fmla="val 0"/>
            </a:avLst>
          </a:prstGeom>
          <a:solidFill>
            <a:schemeClr val="accent6">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r>
              <a:rPr lang="ja-JP" altLang="en-US" sz="1100" dirty="0">
                <a:solidFill>
                  <a:schemeClr val="tx1"/>
                </a:solidFill>
                <a:latin typeface="Meiryo UI" pitchFamily="50" charset="-128"/>
                <a:ea typeface="Meiryo UI" pitchFamily="50" charset="-128"/>
                <a:cs typeface="Meiryo UI" pitchFamily="50" charset="-128"/>
              </a:rPr>
              <a:t>中小企業の事業活動を担う</a:t>
            </a:r>
            <a:endParaRPr lang="en-US" altLang="ja-JP" sz="1100" dirty="0">
              <a:solidFill>
                <a:schemeClr val="tx1"/>
              </a:solidFill>
              <a:latin typeface="Meiryo UI" pitchFamily="50" charset="-128"/>
              <a:ea typeface="Meiryo UI" pitchFamily="50" charset="-128"/>
              <a:cs typeface="Meiryo UI" pitchFamily="50" charset="-128"/>
            </a:endParaRPr>
          </a:p>
          <a:p>
            <a:r>
              <a:rPr lang="ja-JP" altLang="en-US" sz="1100" dirty="0">
                <a:solidFill>
                  <a:schemeClr val="tx1"/>
                </a:solidFill>
                <a:latin typeface="Meiryo UI" pitchFamily="50" charset="-128"/>
                <a:ea typeface="Meiryo UI" pitchFamily="50" charset="-128"/>
                <a:cs typeface="Meiryo UI" pitchFamily="50" charset="-128"/>
              </a:rPr>
              <a:t>人材の確保及び育成</a:t>
            </a:r>
          </a:p>
        </p:txBody>
      </p:sp>
      <p:sp>
        <p:nvSpPr>
          <p:cNvPr id="95" name="角丸四角形 94"/>
          <p:cNvSpPr/>
          <p:nvPr/>
        </p:nvSpPr>
        <p:spPr>
          <a:xfrm>
            <a:off x="1495464" y="9098997"/>
            <a:ext cx="1890000" cy="594000"/>
          </a:xfrm>
          <a:prstGeom prst="roundRect">
            <a:avLst>
              <a:gd name="adj" fmla="val 0"/>
            </a:avLst>
          </a:prstGeom>
          <a:solidFill>
            <a:schemeClr val="accent6">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中小企業の販路等の拡大</a:t>
            </a:r>
          </a:p>
        </p:txBody>
      </p:sp>
      <p:sp>
        <p:nvSpPr>
          <p:cNvPr id="96" name="角丸四角形 95"/>
          <p:cNvSpPr/>
          <p:nvPr/>
        </p:nvSpPr>
        <p:spPr>
          <a:xfrm>
            <a:off x="4123592" y="9098997"/>
            <a:ext cx="1890000" cy="594000"/>
          </a:xfrm>
          <a:prstGeom prst="roundRect">
            <a:avLst>
              <a:gd name="adj" fmla="val 0"/>
            </a:avLst>
          </a:prstGeom>
          <a:solidFill>
            <a:schemeClr val="accent6">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中小企業の国際的視点に        立った事業展開の促進</a:t>
            </a:r>
          </a:p>
        </p:txBody>
      </p:sp>
      <p:sp>
        <p:nvSpPr>
          <p:cNvPr id="97" name="角丸四角形 96"/>
          <p:cNvSpPr/>
          <p:nvPr/>
        </p:nvSpPr>
        <p:spPr>
          <a:xfrm>
            <a:off x="2360176" y="8106510"/>
            <a:ext cx="2480548" cy="422538"/>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pPr algn="ctr"/>
            <a:r>
              <a:rPr lang="ja-JP" altLang="en-US" sz="1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総合的な施策実施</a:t>
            </a:r>
          </a:p>
        </p:txBody>
      </p:sp>
      <p:sp>
        <p:nvSpPr>
          <p:cNvPr id="41" name="正方形/長方形 40"/>
          <p:cNvSpPr/>
          <p:nvPr/>
        </p:nvSpPr>
        <p:spPr>
          <a:xfrm>
            <a:off x="1506821" y="3944644"/>
            <a:ext cx="5347642" cy="216991"/>
          </a:xfrm>
          <a:prstGeom prst="rect">
            <a:avLst/>
          </a:prstGeom>
          <a:ln w="9525"/>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pPr algn="ctr"/>
            <a:r>
              <a:rPr lang="ja-JP" altLang="en-US" sz="1200" dirty="0">
                <a:latin typeface="Meiryo UI" pitchFamily="50" charset="-128"/>
                <a:ea typeface="Meiryo UI" pitchFamily="50" charset="-128"/>
                <a:cs typeface="Meiryo UI" pitchFamily="50" charset="-128"/>
              </a:rPr>
              <a:t>中小企業者の努力（第５条）</a:t>
            </a:r>
          </a:p>
        </p:txBody>
      </p:sp>
      <p:sp>
        <p:nvSpPr>
          <p:cNvPr id="42" name="正方形/長方形 41"/>
          <p:cNvSpPr/>
          <p:nvPr/>
        </p:nvSpPr>
        <p:spPr>
          <a:xfrm>
            <a:off x="1506821" y="4595617"/>
            <a:ext cx="5347642" cy="216991"/>
          </a:xfrm>
          <a:prstGeom prst="rect">
            <a:avLst/>
          </a:prstGeom>
          <a:ln w="9525"/>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pPr algn="ctr"/>
            <a:r>
              <a:rPr lang="ja-JP" altLang="en-US" sz="1200" dirty="0">
                <a:latin typeface="Meiryo UI" pitchFamily="50" charset="-128"/>
                <a:ea typeface="Meiryo UI" pitchFamily="50" charset="-128"/>
                <a:cs typeface="Meiryo UI" pitchFamily="50" charset="-128"/>
              </a:rPr>
              <a:t>府民の理解及び協力（第６条）</a:t>
            </a:r>
          </a:p>
        </p:txBody>
      </p:sp>
      <p:sp>
        <p:nvSpPr>
          <p:cNvPr id="43" name="正方形/長方形 42"/>
          <p:cNvSpPr/>
          <p:nvPr/>
        </p:nvSpPr>
        <p:spPr>
          <a:xfrm>
            <a:off x="1506821" y="5246589"/>
            <a:ext cx="5347642" cy="216991"/>
          </a:xfrm>
          <a:prstGeom prst="rect">
            <a:avLst/>
          </a:prstGeom>
          <a:ln w="9525"/>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pPr algn="ctr"/>
            <a:r>
              <a:rPr lang="ja-JP" altLang="en-US" sz="1200" dirty="0">
                <a:latin typeface="Meiryo UI" pitchFamily="50" charset="-128"/>
                <a:ea typeface="Meiryo UI" pitchFamily="50" charset="-128"/>
                <a:cs typeface="Meiryo UI" pitchFamily="50" charset="-128"/>
              </a:rPr>
              <a:t>大阪府の責務（第３条）</a:t>
            </a:r>
          </a:p>
        </p:txBody>
      </p:sp>
      <p:sp>
        <p:nvSpPr>
          <p:cNvPr id="44" name="正方形/長方形 43"/>
          <p:cNvSpPr/>
          <p:nvPr/>
        </p:nvSpPr>
        <p:spPr>
          <a:xfrm>
            <a:off x="1506821" y="4167233"/>
            <a:ext cx="5347642" cy="273406"/>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r>
              <a:rPr lang="ja-JP" altLang="en-US" sz="1200" dirty="0">
                <a:solidFill>
                  <a:schemeClr val="tx1"/>
                </a:solidFill>
                <a:latin typeface="Meiryo UI" pitchFamily="50" charset="-128"/>
                <a:ea typeface="Meiryo UI" pitchFamily="50" charset="-128"/>
                <a:cs typeface="Meiryo UI" pitchFamily="50" charset="-128"/>
              </a:rPr>
              <a:t>自主的な経営の向上及び改善、雇用環境の整備、地域活性化に向けた努力</a:t>
            </a:r>
          </a:p>
        </p:txBody>
      </p:sp>
      <p:sp>
        <p:nvSpPr>
          <p:cNvPr id="45" name="正方形/長方形 44"/>
          <p:cNvSpPr/>
          <p:nvPr/>
        </p:nvSpPr>
        <p:spPr>
          <a:xfrm>
            <a:off x="1506821" y="4818205"/>
            <a:ext cx="5347642" cy="273406"/>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r>
              <a:rPr lang="ja-JP" altLang="en-US" sz="1200" dirty="0">
                <a:solidFill>
                  <a:schemeClr val="tx1"/>
                </a:solidFill>
                <a:latin typeface="Meiryo UI" pitchFamily="50" charset="-128"/>
                <a:ea typeface="Meiryo UI" pitchFamily="50" charset="-128"/>
                <a:cs typeface="Meiryo UI" pitchFamily="50" charset="-128"/>
              </a:rPr>
              <a:t>中小企業振興への理解、中小企業の健全な発展への協力</a:t>
            </a:r>
          </a:p>
        </p:txBody>
      </p:sp>
      <p:sp>
        <p:nvSpPr>
          <p:cNvPr id="46" name="正方形/長方形 45"/>
          <p:cNvSpPr/>
          <p:nvPr/>
        </p:nvSpPr>
        <p:spPr>
          <a:xfrm>
            <a:off x="1506821" y="5469177"/>
            <a:ext cx="5347642" cy="273406"/>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100186" tIns="50093" rIns="100186" bIns="50093" rtlCol="0" anchor="ctr"/>
          <a:lstStyle/>
          <a:p>
            <a:r>
              <a:rPr lang="ja-JP" altLang="en-US" sz="1100" dirty="0">
                <a:solidFill>
                  <a:schemeClr val="tx1"/>
                </a:solidFill>
                <a:latin typeface="Meiryo UI" pitchFamily="50" charset="-128"/>
                <a:ea typeface="Meiryo UI" pitchFamily="50" charset="-128"/>
                <a:cs typeface="Meiryo UI" pitchFamily="50" charset="-128"/>
              </a:rPr>
              <a:t>総合的な施策実施、支援機関の連携、効果的施策実施、中小企業者の受注機会の増大</a:t>
            </a:r>
          </a:p>
        </p:txBody>
      </p:sp>
      <p:cxnSp>
        <p:nvCxnSpPr>
          <p:cNvPr id="47" name="直線コネクタ 46"/>
          <p:cNvCxnSpPr/>
          <p:nvPr/>
        </p:nvCxnSpPr>
        <p:spPr>
          <a:xfrm>
            <a:off x="1268308" y="4842648"/>
            <a:ext cx="238513" cy="0"/>
          </a:xfrm>
          <a:prstGeom prst="line">
            <a:avLst/>
          </a:prstGeom>
          <a:ln w="9525"/>
        </p:spPr>
        <p:style>
          <a:lnRef idx="1">
            <a:schemeClr val="dk1"/>
          </a:lnRef>
          <a:fillRef idx="0">
            <a:schemeClr val="dk1"/>
          </a:fillRef>
          <a:effectRef idx="0">
            <a:schemeClr val="dk1"/>
          </a:effectRef>
          <a:fontRef idx="minor">
            <a:schemeClr val="tx1"/>
          </a:fontRef>
        </p:style>
      </p:cxnSp>
      <p:cxnSp>
        <p:nvCxnSpPr>
          <p:cNvPr id="48" name="直線コネクタ 47"/>
          <p:cNvCxnSpPr/>
          <p:nvPr/>
        </p:nvCxnSpPr>
        <p:spPr>
          <a:xfrm>
            <a:off x="1393850" y="4188759"/>
            <a:ext cx="108000" cy="0"/>
          </a:xfrm>
          <a:prstGeom prst="line">
            <a:avLst/>
          </a:prstGeom>
          <a:ln w="9525"/>
        </p:spPr>
        <p:style>
          <a:lnRef idx="1">
            <a:schemeClr val="dk1"/>
          </a:lnRef>
          <a:fillRef idx="0">
            <a:schemeClr val="dk1"/>
          </a:fillRef>
          <a:effectRef idx="0">
            <a:schemeClr val="dk1"/>
          </a:effectRef>
          <a:fontRef idx="minor">
            <a:schemeClr val="tx1"/>
          </a:fontRef>
        </p:style>
      </p:cxnSp>
      <p:cxnSp>
        <p:nvCxnSpPr>
          <p:cNvPr id="51" name="直線コネクタ 50"/>
          <p:cNvCxnSpPr/>
          <p:nvPr/>
        </p:nvCxnSpPr>
        <p:spPr>
          <a:xfrm>
            <a:off x="1392751" y="4194576"/>
            <a:ext cx="0" cy="1291181"/>
          </a:xfrm>
          <a:prstGeom prst="line">
            <a:avLst/>
          </a:prstGeom>
          <a:ln w="9525"/>
        </p:spPr>
        <p:style>
          <a:lnRef idx="1">
            <a:schemeClr val="dk1"/>
          </a:lnRef>
          <a:fillRef idx="0">
            <a:schemeClr val="dk1"/>
          </a:fillRef>
          <a:effectRef idx="0">
            <a:schemeClr val="dk1"/>
          </a:effectRef>
          <a:fontRef idx="minor">
            <a:schemeClr val="tx1"/>
          </a:fontRef>
        </p:style>
      </p:cxnSp>
      <p:sp>
        <p:nvSpPr>
          <p:cNvPr id="52" name="角丸四角形 51"/>
          <p:cNvSpPr/>
          <p:nvPr/>
        </p:nvSpPr>
        <p:spPr>
          <a:xfrm>
            <a:off x="162663" y="4379431"/>
            <a:ext cx="1105323" cy="949334"/>
          </a:xfrm>
          <a:prstGeom prst="roundRect">
            <a:avLst>
              <a:gd name="adj" fmla="val 0"/>
            </a:avLst>
          </a:prstGeom>
          <a:solidFill>
            <a:schemeClr val="accent1"/>
          </a:solidFill>
          <a:ln w="9525"/>
        </p:spPr>
        <p:style>
          <a:lnRef idx="2">
            <a:schemeClr val="accent1">
              <a:shade val="50000"/>
            </a:schemeClr>
          </a:lnRef>
          <a:fillRef idx="1">
            <a:schemeClr val="accent1"/>
          </a:fillRef>
          <a:effectRef idx="0">
            <a:schemeClr val="accent1"/>
          </a:effectRef>
          <a:fontRef idx="minor">
            <a:schemeClr val="lt1"/>
          </a:fontRef>
        </p:style>
        <p:txBody>
          <a:bodyPr vert="horz" lIns="100186" tIns="50093" rIns="100186" bIns="50093" rtlCol="0" anchor="ctr"/>
          <a:lstStyle/>
          <a:p>
            <a:r>
              <a:rPr lang="ja-JP" altLang="en-US" sz="1300" dirty="0">
                <a:solidFill>
                  <a:schemeClr val="bg1"/>
                </a:solidFill>
                <a:latin typeface="Meiryo UI" pitchFamily="50" charset="-128"/>
                <a:ea typeface="Meiryo UI" pitchFamily="50" charset="-128"/>
                <a:cs typeface="Meiryo UI" pitchFamily="50" charset="-128"/>
              </a:rPr>
              <a:t>中小企業の健全な発展に向けて</a:t>
            </a:r>
          </a:p>
        </p:txBody>
      </p:sp>
      <p:cxnSp>
        <p:nvCxnSpPr>
          <p:cNvPr id="66" name="直線コネクタ 65"/>
          <p:cNvCxnSpPr/>
          <p:nvPr/>
        </p:nvCxnSpPr>
        <p:spPr>
          <a:xfrm>
            <a:off x="1392751" y="5486995"/>
            <a:ext cx="108000" cy="0"/>
          </a:xfrm>
          <a:prstGeom prst="line">
            <a:avLst/>
          </a:prstGeom>
          <a:ln w="9525"/>
        </p:spPr>
        <p:style>
          <a:lnRef idx="1">
            <a:schemeClr val="dk1"/>
          </a:lnRef>
          <a:fillRef idx="0">
            <a:schemeClr val="dk1"/>
          </a:fillRef>
          <a:effectRef idx="0">
            <a:schemeClr val="dk1"/>
          </a:effectRef>
          <a:fontRef idx="minor">
            <a:schemeClr val="tx1"/>
          </a:fontRef>
        </p:style>
      </p:cxnSp>
      <p:sp>
        <p:nvSpPr>
          <p:cNvPr id="69" name="テキスト ボックス 68"/>
          <p:cNvSpPr txBox="1"/>
          <p:nvPr/>
        </p:nvSpPr>
        <p:spPr>
          <a:xfrm>
            <a:off x="79602" y="3438327"/>
            <a:ext cx="7081987" cy="347386"/>
          </a:xfrm>
          <a:prstGeom prst="rect">
            <a:avLst/>
          </a:prstGeom>
          <a:solidFill>
            <a:schemeClr val="tx2">
              <a:lumMod val="20000"/>
              <a:lumOff val="80000"/>
            </a:schemeClr>
          </a:solidFill>
          <a:ln w="9525">
            <a:noFill/>
          </a:ln>
        </p:spPr>
        <p:style>
          <a:lnRef idx="2">
            <a:schemeClr val="dk1"/>
          </a:lnRef>
          <a:fillRef idx="1">
            <a:schemeClr val="lt1"/>
          </a:fillRef>
          <a:effectRef idx="0">
            <a:schemeClr val="dk1"/>
          </a:effectRef>
          <a:fontRef idx="minor">
            <a:schemeClr val="dk1"/>
          </a:fontRef>
        </p:style>
        <p:txBody>
          <a:bodyPr wrap="square" lIns="100186" tIns="50093" rIns="100186" bIns="50093" rtlCol="0">
            <a:spAutoFit/>
          </a:bodyPr>
          <a:lstStyle/>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中小企業者、府民、大阪府それぞれの役割等を定めています</a:t>
            </a:r>
          </a:p>
        </p:txBody>
      </p:sp>
      <p:sp>
        <p:nvSpPr>
          <p:cNvPr id="2" name="右矢印 1"/>
          <p:cNvSpPr/>
          <p:nvPr/>
        </p:nvSpPr>
        <p:spPr>
          <a:xfrm>
            <a:off x="79602" y="9775031"/>
            <a:ext cx="7081987" cy="486370"/>
          </a:xfrm>
          <a:prstGeom prst="rightArrow">
            <a:avLst>
              <a:gd name="adj1" fmla="val 71758"/>
              <a:gd name="adj2" fmla="val 54286"/>
            </a:avLst>
          </a:prstGeom>
          <a:solidFill>
            <a:schemeClr val="accent6">
              <a:lumMod val="75000"/>
            </a:schemeClr>
          </a:solidFill>
          <a:ln>
            <a:noFill/>
          </a:ln>
        </p:spPr>
        <p:txBody>
          <a:bodyPr vert="horz" wrap="square" lIns="0" tIns="0" rIns="0" bIns="0" numCol="1" anchor="ctr" anchorCtr="1" compatLnSpc="1">
            <a:prstTxWarp prst="textNoShape">
              <a:avLst/>
            </a:prstTxWarp>
          </a:bodyPr>
          <a:lstStyle/>
          <a:p>
            <a:pPr lvl="0" algn="ctr" defTabSz="914400" fontAlgn="base">
              <a:spcBef>
                <a:spcPts val="500"/>
              </a:spcBef>
              <a:spcAft>
                <a:spcPts val="500"/>
              </a:spcAft>
            </a:pPr>
            <a:r>
              <a:rPr lang="ja-JP" altLang="en-US" sz="1800" dirty="0">
                <a:solidFill>
                  <a:srgbClr val="FFFFFF"/>
                </a:solidFill>
                <a:latin typeface="Meiryo UI" panose="020B0604030504040204" pitchFamily="50" charset="-128"/>
                <a:ea typeface="Meiryo UI" panose="020B0604030504040204" pitchFamily="50" charset="-128"/>
                <a:cs typeface="Meiryo UI" panose="020B0604030504040204" pitchFamily="50" charset="-128"/>
              </a:rPr>
              <a:t>次のページから大阪府のおすすめ支援策をご紹介します！</a:t>
            </a:r>
            <a:endParaRPr lang="ja-JP" altLang="ja-JP"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正方形/長方形 67"/>
          <p:cNvSpPr/>
          <p:nvPr/>
        </p:nvSpPr>
        <p:spPr>
          <a:xfrm>
            <a:off x="267223" y="2718247"/>
            <a:ext cx="597177" cy="19267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0.4%</a:t>
            </a:r>
            <a:endParaRPr kumimoji="1"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074902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0</TotalTime>
  <Words>732</Words>
  <Application>Microsoft Office PowerPoint</Application>
  <PresentationFormat>ユーザー設定</PresentationFormat>
  <Paragraphs>86</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HG丸ｺﾞｼｯｸM-PRO</vt:lpstr>
      <vt:lpstr>Meiryo UI</vt:lpstr>
      <vt:lpstr>游ゴシック</vt:lpstr>
      <vt:lpstr>Arial</vt:lpstr>
      <vt:lpstr>Calibri</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2025-05-16T07:28:31Z</dcterms:created>
  <dcterms:modified xsi:type="dcterms:W3CDTF">2025-05-22T05:47:59Z</dcterms:modified>
</cp:coreProperties>
</file>