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handoutMasterIdLst>
    <p:handoutMasterId r:id="rId10"/>
  </p:handoutMasterIdLst>
  <p:sldIdLst>
    <p:sldId id="664" r:id="rId5"/>
    <p:sldId id="665" r:id="rId6"/>
    <p:sldId id="666" r:id="rId7"/>
    <p:sldId id="667" r:id="rId8"/>
  </p:sldIdLst>
  <p:sldSz cx="7200900" cy="10333038"/>
  <p:notesSz cx="6807200" cy="9939338"/>
  <p:defaultTextStyle>
    <a:defPPr>
      <a:defRPr lang="ja-JP"/>
    </a:defPPr>
    <a:lvl1pPr marL="0" algn="l" defTabSz="1001855" rtl="0" eaLnBrk="1" latinLnBrk="0" hangingPunct="1">
      <a:defRPr kumimoji="1" sz="2000" kern="1200">
        <a:solidFill>
          <a:schemeClr val="tx1"/>
        </a:solidFill>
        <a:latin typeface="+mn-lt"/>
        <a:ea typeface="+mn-ea"/>
        <a:cs typeface="+mn-cs"/>
      </a:defRPr>
    </a:lvl1pPr>
    <a:lvl2pPr marL="500928" algn="l" defTabSz="1001855" rtl="0" eaLnBrk="1" latinLnBrk="0" hangingPunct="1">
      <a:defRPr kumimoji="1" sz="2000" kern="1200">
        <a:solidFill>
          <a:schemeClr val="tx1"/>
        </a:solidFill>
        <a:latin typeface="+mn-lt"/>
        <a:ea typeface="+mn-ea"/>
        <a:cs typeface="+mn-cs"/>
      </a:defRPr>
    </a:lvl2pPr>
    <a:lvl3pPr marL="1001855" algn="l" defTabSz="1001855" rtl="0" eaLnBrk="1" latinLnBrk="0" hangingPunct="1">
      <a:defRPr kumimoji="1" sz="2000" kern="1200">
        <a:solidFill>
          <a:schemeClr val="tx1"/>
        </a:solidFill>
        <a:latin typeface="+mn-lt"/>
        <a:ea typeface="+mn-ea"/>
        <a:cs typeface="+mn-cs"/>
      </a:defRPr>
    </a:lvl3pPr>
    <a:lvl4pPr marL="1502783" algn="l" defTabSz="1001855" rtl="0" eaLnBrk="1" latinLnBrk="0" hangingPunct="1">
      <a:defRPr kumimoji="1" sz="2000" kern="1200">
        <a:solidFill>
          <a:schemeClr val="tx1"/>
        </a:solidFill>
        <a:latin typeface="+mn-lt"/>
        <a:ea typeface="+mn-ea"/>
        <a:cs typeface="+mn-cs"/>
      </a:defRPr>
    </a:lvl4pPr>
    <a:lvl5pPr marL="2003711" algn="l" defTabSz="1001855" rtl="0" eaLnBrk="1" latinLnBrk="0" hangingPunct="1">
      <a:defRPr kumimoji="1" sz="2000" kern="1200">
        <a:solidFill>
          <a:schemeClr val="tx1"/>
        </a:solidFill>
        <a:latin typeface="+mn-lt"/>
        <a:ea typeface="+mn-ea"/>
        <a:cs typeface="+mn-cs"/>
      </a:defRPr>
    </a:lvl5pPr>
    <a:lvl6pPr marL="2504638" algn="l" defTabSz="1001855" rtl="0" eaLnBrk="1" latinLnBrk="0" hangingPunct="1">
      <a:defRPr kumimoji="1" sz="2000" kern="1200">
        <a:solidFill>
          <a:schemeClr val="tx1"/>
        </a:solidFill>
        <a:latin typeface="+mn-lt"/>
        <a:ea typeface="+mn-ea"/>
        <a:cs typeface="+mn-cs"/>
      </a:defRPr>
    </a:lvl6pPr>
    <a:lvl7pPr marL="3005566" algn="l" defTabSz="1001855" rtl="0" eaLnBrk="1" latinLnBrk="0" hangingPunct="1">
      <a:defRPr kumimoji="1" sz="2000" kern="1200">
        <a:solidFill>
          <a:schemeClr val="tx1"/>
        </a:solidFill>
        <a:latin typeface="+mn-lt"/>
        <a:ea typeface="+mn-ea"/>
        <a:cs typeface="+mn-cs"/>
      </a:defRPr>
    </a:lvl7pPr>
    <a:lvl8pPr marL="3506494" algn="l" defTabSz="1001855" rtl="0" eaLnBrk="1" latinLnBrk="0" hangingPunct="1">
      <a:defRPr kumimoji="1" sz="2000" kern="1200">
        <a:solidFill>
          <a:schemeClr val="tx1"/>
        </a:solidFill>
        <a:latin typeface="+mn-lt"/>
        <a:ea typeface="+mn-ea"/>
        <a:cs typeface="+mn-cs"/>
      </a:defRPr>
    </a:lvl8pPr>
    <a:lvl9pPr marL="4007421" algn="l" defTabSz="1001855"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5">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逢坂　樹哉" initials="逢坂" lastIdx="1" clrIdx="0"/>
  <p:cmAuthor id="1" name="林　丈流" initials="林　丈流" lastIdx="1" clrIdx="1">
    <p:extLst>
      <p:ext uri="{19B8F6BF-5375-455C-9EA6-DF929625EA0E}">
        <p15:presenceInfo xmlns:p15="http://schemas.microsoft.com/office/powerpoint/2012/main" userId="S::HayashiTak@lan.pref.osaka.jp::7a52342e-f260-4d89-9735-3acd54cff2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00"/>
    <a:srgbClr val="CC0066"/>
    <a:srgbClr val="CC00CC"/>
    <a:srgbClr val="FF6699"/>
    <a:srgbClr val="FF6600"/>
    <a:srgbClr val="9900CC"/>
    <a:srgbClr val="00CC66"/>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4660"/>
  </p:normalViewPr>
  <p:slideViewPr>
    <p:cSldViewPr snapToGrid="0">
      <p:cViewPr varScale="1">
        <p:scale>
          <a:sx n="41" d="100"/>
          <a:sy n="41" d="100"/>
        </p:scale>
        <p:origin x="2412" y="32"/>
      </p:cViewPr>
      <p:guideLst>
        <p:guide orient="horz" pos="3255"/>
        <p:guide pos="22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南　優美" userId="S::minamiyumi@lan.pref.osaka.jp::1cf98acc-25ea-469c-90a5-732e8ad16deb" providerId="AD" clId="Web-{B6BDC094-3D07-97D5-9246-F2C6C9151CB7}"/>
    <pc:docChg chg="modSld">
      <pc:chgData name="南　優美" userId="S::minamiyumi@lan.pref.osaka.jp::1cf98acc-25ea-469c-90a5-732e8ad16deb" providerId="AD" clId="Web-{B6BDC094-3D07-97D5-9246-F2C6C9151CB7}" dt="2026-05-13T09:00:45.743" v="3" actId="20577"/>
      <pc:docMkLst>
        <pc:docMk/>
      </pc:docMkLst>
      <pc:sldChg chg="delSp modSp">
        <pc:chgData name="南　優美" userId="S::minamiyumi@lan.pref.osaka.jp::1cf98acc-25ea-469c-90a5-732e8ad16deb" providerId="AD" clId="Web-{B6BDC094-3D07-97D5-9246-F2C6C9151CB7}" dt="2026-05-13T09:00:45.743" v="3" actId="20577"/>
        <pc:sldMkLst>
          <pc:docMk/>
          <pc:sldMk cId="3397513240" sldId="304"/>
        </pc:sldMkLst>
        <pc:spChg chg="mod">
          <ac:chgData name="南　優美" userId="S::minamiyumi@lan.pref.osaka.jp::1cf98acc-25ea-469c-90a5-732e8ad16deb" providerId="AD" clId="Web-{B6BDC094-3D07-97D5-9246-F2C6C9151CB7}" dt="2026-05-13T09:00:45.743" v="3" actId="20577"/>
          <ac:spMkLst>
            <pc:docMk/>
            <pc:sldMk cId="3397513240" sldId="304"/>
            <ac:spMk id="85" creationId="{92594DBF-F1A3-4A36-8769-131A7CC3FC66}"/>
          </ac:spMkLst>
        </pc:spChg>
      </pc:sldChg>
    </pc:docChg>
  </pc:docChgLst>
  <pc:docChgLst>
    <pc:chgData name="小池　里香" userId="S::koiker@lan.pref.osaka.jp::4cf97a9b-d44b-4921-abbe-8a97e099ff67" providerId="AD" clId="Web-{6460BAC8-FCDA-A704-345F-219E3266ED79}"/>
    <pc:docChg chg="modSld">
      <pc:chgData name="小池　里香" userId="S::koiker@lan.pref.osaka.jp::4cf97a9b-d44b-4921-abbe-8a97e099ff67" providerId="AD" clId="Web-{6460BAC8-FCDA-A704-345F-219E3266ED79}" dt="2026-05-20T04:22:02.264" v="2" actId="20577"/>
      <pc:docMkLst>
        <pc:docMk/>
      </pc:docMkLst>
      <pc:sldChg chg="modSp">
        <pc:chgData name="小池　里香" userId="S::koiker@lan.pref.osaka.jp::4cf97a9b-d44b-4921-abbe-8a97e099ff67" providerId="AD" clId="Web-{6460BAC8-FCDA-A704-345F-219E3266ED79}" dt="2026-05-20T04:22:02.264" v="2" actId="20577"/>
        <pc:sldMkLst>
          <pc:docMk/>
          <pc:sldMk cId="2191740650" sldId="278"/>
        </pc:sldMkLst>
        <pc:spChg chg="mod">
          <ac:chgData name="小池　里香" userId="S::koiker@lan.pref.osaka.jp::4cf97a9b-d44b-4921-abbe-8a97e099ff67" providerId="AD" clId="Web-{6460BAC8-FCDA-A704-345F-219E3266ED79}" dt="2026-05-20T04:22:02.264" v="2" actId="20577"/>
          <ac:spMkLst>
            <pc:docMk/>
            <pc:sldMk cId="2191740650" sldId="278"/>
            <ac:spMk id="114" creationId="{00000000-0000-0000-0000-000000000000}"/>
          </ac:spMkLst>
        </pc:spChg>
      </pc:sldChg>
    </pc:docChg>
  </pc:docChgLst>
  <pc:docChgLst>
    <pc:chgData name="川田　桃子" userId="S::kawatamo@lan.pref.osaka.jp::ed583b5f-e81a-4931-bff2-0b8400846c9c" providerId="AD" clId="Web-{58CD5993-F3EA-8379-8317-B9ABF3A8E109}"/>
    <pc:docChg chg="modSld">
      <pc:chgData name="川田　桃子" userId="S::kawatamo@lan.pref.osaka.jp::ed583b5f-e81a-4931-bff2-0b8400846c9c" providerId="AD" clId="Web-{58CD5993-F3EA-8379-8317-B9ABF3A8E109}" dt="2026-05-21T02:56:25.541" v="0" actId="14100"/>
      <pc:docMkLst>
        <pc:docMk/>
      </pc:docMkLst>
      <pc:sldChg chg="modSp">
        <pc:chgData name="川田　桃子" userId="S::kawatamo@lan.pref.osaka.jp::ed583b5f-e81a-4931-bff2-0b8400846c9c" providerId="AD" clId="Web-{58CD5993-F3EA-8379-8317-B9ABF3A8E109}" dt="2026-05-21T02:56:25.541" v="0" actId="14100"/>
        <pc:sldMkLst>
          <pc:docMk/>
          <pc:sldMk cId="524914276" sldId="295"/>
        </pc:sldMkLst>
        <pc:spChg chg="mod">
          <ac:chgData name="川田　桃子" userId="S::kawatamo@lan.pref.osaka.jp::ed583b5f-e81a-4931-bff2-0b8400846c9c" providerId="AD" clId="Web-{58CD5993-F3EA-8379-8317-B9ABF3A8E109}" dt="2026-05-21T02:56:25.541" v="0" actId="14100"/>
          <ac:spMkLst>
            <pc:docMk/>
            <pc:sldMk cId="524914276" sldId="295"/>
            <ac:spMk id="13" creationId="{520AC126-D786-80EC-8DA9-3D47290BC5C6}"/>
          </ac:spMkLst>
        </pc:spChg>
      </pc:sldChg>
    </pc:docChg>
  </pc:docChgLst>
  <pc:docChgLst>
    <pc:chgData name="富田　達也" userId="S::tomitata@lan.pref.osaka.jp::a195968e-aa27-4439-acdd-a25e380250a7" providerId="AD" clId="Web-{B014D94B-0767-0252-BC70-F69665FF14BB}"/>
    <pc:docChg chg="modSld">
      <pc:chgData name="富田　達也" userId="S::tomitata@lan.pref.osaka.jp::a195968e-aa27-4439-acdd-a25e380250a7" providerId="AD" clId="Web-{B014D94B-0767-0252-BC70-F69665FF14BB}" dt="2026-05-21T00:34:13.135" v="34" actId="20577"/>
      <pc:docMkLst>
        <pc:docMk/>
      </pc:docMkLst>
      <pc:sldChg chg="addSp delSp modSp">
        <pc:chgData name="富田　達也" userId="S::tomitata@lan.pref.osaka.jp::a195968e-aa27-4439-acdd-a25e380250a7" providerId="AD" clId="Web-{B014D94B-0767-0252-BC70-F69665FF14BB}" dt="2026-05-21T00:34:13.135" v="34" actId="20577"/>
        <pc:sldMkLst>
          <pc:docMk/>
          <pc:sldMk cId="524914276" sldId="295"/>
        </pc:sldMkLst>
        <pc:spChg chg="add mod">
          <ac:chgData name="富田　達也" userId="S::tomitata@lan.pref.osaka.jp::a195968e-aa27-4439-acdd-a25e380250a7" providerId="AD" clId="Web-{B014D94B-0767-0252-BC70-F69665FF14BB}" dt="2026-05-21T00:31:55.755" v="26" actId="20577"/>
          <ac:spMkLst>
            <pc:docMk/>
            <pc:sldMk cId="524914276" sldId="295"/>
            <ac:spMk id="13" creationId="{520AC126-D786-80EC-8DA9-3D47290BC5C6}"/>
          </ac:spMkLst>
        </pc:spChg>
        <pc:spChg chg="add del mod">
          <ac:chgData name="富田　達也" userId="S::tomitata@lan.pref.osaka.jp::a195968e-aa27-4439-acdd-a25e380250a7" providerId="AD" clId="Web-{B014D94B-0767-0252-BC70-F69665FF14BB}" dt="2026-05-21T00:34:13.135" v="34" actId="20577"/>
          <ac:spMkLst>
            <pc:docMk/>
            <pc:sldMk cId="524914276" sldId="295"/>
            <ac:spMk id="253" creationId="{3531F4CE-9BF5-410E-B02B-948F39B58E12}"/>
          </ac:spMkLst>
        </pc:spChg>
        <pc:grpChg chg="mod">
          <ac:chgData name="富田　達也" userId="S::tomitata@lan.pref.osaka.jp::a195968e-aa27-4439-acdd-a25e380250a7" providerId="AD" clId="Web-{B014D94B-0767-0252-BC70-F69665FF14BB}" dt="2026-05-21T00:31:25.754" v="17" actId="1076"/>
          <ac:grpSpMkLst>
            <pc:docMk/>
            <pc:sldMk cId="524914276" sldId="295"/>
            <ac:grpSpMk id="200" creationId="{BA15674E-984B-4680-B239-FAD3988DEE6E}"/>
          </ac:grpSpMkLst>
        </pc:grpChg>
      </pc:sldChg>
      <pc:sldChg chg="modSp">
        <pc:chgData name="富田　達也" userId="S::tomitata@lan.pref.osaka.jp::a195968e-aa27-4439-acdd-a25e380250a7" providerId="AD" clId="Web-{B014D94B-0767-0252-BC70-F69665FF14BB}" dt="2026-05-21T00:33:33.101" v="33" actId="20577"/>
        <pc:sldMkLst>
          <pc:docMk/>
          <pc:sldMk cId="3397513240" sldId="304"/>
        </pc:sldMkLst>
        <pc:spChg chg="mod">
          <ac:chgData name="富田　達也" userId="S::tomitata@lan.pref.osaka.jp::a195968e-aa27-4439-acdd-a25e380250a7" providerId="AD" clId="Web-{B014D94B-0767-0252-BC70-F69665FF14BB}" dt="2026-05-21T00:33:33.101" v="33" actId="20577"/>
          <ac:spMkLst>
            <pc:docMk/>
            <pc:sldMk cId="3397513240" sldId="304"/>
            <ac:spMk id="162" creationId="{E82E307C-CC64-4B35-BCCB-8D71E5F78FF8}"/>
          </ac:spMkLst>
        </pc:spChg>
      </pc:sldChg>
    </pc:docChg>
  </pc:docChgLst>
  <pc:docChgLst>
    <pc:chgData name="山口　莉花" userId="S::yamaguchirik@lan.pref.osaka.jp::4680f9e2-371f-46f3-b27c-a80b5e2b4f12" providerId="AD" clId="Web-{54895ED5-6C0F-DA8D-3055-3B84F5F58077}"/>
    <pc:docChg chg="modSld">
      <pc:chgData name="山口　莉花" userId="S::yamaguchirik@lan.pref.osaka.jp::4680f9e2-371f-46f3-b27c-a80b5e2b4f12" providerId="AD" clId="Web-{54895ED5-6C0F-DA8D-3055-3B84F5F58077}" dt="2026-05-12T05:42:07.328" v="1"/>
      <pc:docMkLst>
        <pc:docMk/>
      </pc:docMkLst>
      <pc:sldChg chg="addSp delSp modSp">
        <pc:chgData name="山口　莉花" userId="S::yamaguchirik@lan.pref.osaka.jp::4680f9e2-371f-46f3-b27c-a80b5e2b4f12" providerId="AD" clId="Web-{54895ED5-6C0F-DA8D-3055-3B84F5F58077}" dt="2026-05-12T05:42:07.328" v="1"/>
        <pc:sldMkLst>
          <pc:docMk/>
          <pc:sldMk cId="1023429552" sldId="660"/>
        </pc:sldMkLst>
      </pc:sldChg>
    </pc:docChg>
  </pc:docChgLst>
  <pc:docChgLst>
    <pc:chgData name="田澤　直也" userId="S::tazawan@lan.pref.osaka.jp::fc38a161-cfb5-4c3a-ab10-24b89ec16f7e" providerId="AD" clId="Web-{5AAAF4BB-0E60-C6B7-1E30-43AB3B5DC7F5}"/>
    <pc:docChg chg="modSld">
      <pc:chgData name="田澤　直也" userId="S::tazawan@lan.pref.osaka.jp::fc38a161-cfb5-4c3a-ab10-24b89ec16f7e" providerId="AD" clId="Web-{5AAAF4BB-0E60-C6B7-1E30-43AB3B5DC7F5}" dt="2026-05-14T05:24:37.918" v="26" actId="14100"/>
      <pc:docMkLst>
        <pc:docMk/>
      </pc:docMkLst>
      <pc:sldChg chg="addSp delSp modSp">
        <pc:chgData name="田澤　直也" userId="S::tazawan@lan.pref.osaka.jp::fc38a161-cfb5-4c3a-ab10-24b89ec16f7e" providerId="AD" clId="Web-{5AAAF4BB-0E60-C6B7-1E30-43AB3B5DC7F5}" dt="2026-05-14T05:24:37.918" v="26" actId="14100"/>
        <pc:sldMkLst>
          <pc:docMk/>
          <pc:sldMk cId="3397513240" sldId="304"/>
        </pc:sldMkLst>
        <pc:spChg chg="add mod">
          <ac:chgData name="田澤　直也" userId="S::tazawan@lan.pref.osaka.jp::fc38a161-cfb5-4c3a-ab10-24b89ec16f7e" providerId="AD" clId="Web-{5AAAF4BB-0E60-C6B7-1E30-43AB3B5DC7F5}" dt="2026-05-14T05:24:37.918" v="26" actId="14100"/>
          <ac:spMkLst>
            <pc:docMk/>
            <pc:sldMk cId="3397513240" sldId="304"/>
            <ac:spMk id="5" creationId="{07A9F98B-8CB9-7E6B-9639-2B821365F03B}"/>
          </ac:spMkLst>
        </pc:spChg>
        <pc:spChg chg="add del mod">
          <ac:chgData name="田澤　直也" userId="S::tazawan@lan.pref.osaka.jp::fc38a161-cfb5-4c3a-ab10-24b89ec16f7e" providerId="AD" clId="Web-{5AAAF4BB-0E60-C6B7-1E30-43AB3B5DC7F5}" dt="2026-05-14T05:23:04.238" v="10" actId="20577"/>
          <ac:spMkLst>
            <pc:docMk/>
            <pc:sldMk cId="3397513240" sldId="304"/>
            <ac:spMk id="73" creationId="{83AE3E4D-0B35-4B9A-BDA8-D13073FB367A}"/>
          </ac:spMkLst>
        </pc:spChg>
        <pc:spChg chg="mod">
          <ac:chgData name="田澤　直也" userId="S::tazawan@lan.pref.osaka.jp::fc38a161-cfb5-4c3a-ab10-24b89ec16f7e" providerId="AD" clId="Web-{5AAAF4BB-0E60-C6B7-1E30-43AB3B5DC7F5}" dt="2026-05-14T05:23:13.864" v="14" actId="20577"/>
          <ac:spMkLst>
            <pc:docMk/>
            <pc:sldMk cId="3397513240" sldId="304"/>
            <ac:spMk id="85" creationId="{92594DBF-F1A3-4A36-8769-131A7CC3FC66}"/>
          </ac:spMkLst>
        </pc:spChg>
        <pc:spChg chg="mod">
          <ac:chgData name="田澤　直也" userId="S::tazawan@lan.pref.osaka.jp::fc38a161-cfb5-4c3a-ab10-24b89ec16f7e" providerId="AD" clId="Web-{5AAAF4BB-0E60-C6B7-1E30-43AB3B5DC7F5}" dt="2026-05-14T05:23:09.301" v="12" actId="20577"/>
          <ac:spMkLst>
            <pc:docMk/>
            <pc:sldMk cId="3397513240" sldId="304"/>
            <ac:spMk id="92" creationId="{5E6384BC-3597-41CA-95BC-47907F4DBF50}"/>
          </ac:spMkLst>
        </pc:spChg>
        <pc:spChg chg="mod">
          <ac:chgData name="田澤　直也" userId="S::tazawan@lan.pref.osaka.jp::fc38a161-cfb5-4c3a-ab10-24b89ec16f7e" providerId="AD" clId="Web-{5AAAF4BB-0E60-C6B7-1E30-43AB3B5DC7F5}" dt="2026-05-14T05:23:34.913" v="16" actId="20577"/>
          <ac:spMkLst>
            <pc:docMk/>
            <pc:sldMk cId="3397513240" sldId="304"/>
            <ac:spMk id="116" creationId="{9A6E984D-AAC2-4937-A5A2-0F9B421EABCD}"/>
          </ac:spMkLst>
        </pc:spChg>
      </pc:sldChg>
      <pc:sldChg chg="modSp">
        <pc:chgData name="田澤　直也" userId="S::tazawan@lan.pref.osaka.jp::fc38a161-cfb5-4c3a-ab10-24b89ec16f7e" providerId="AD" clId="Web-{5AAAF4BB-0E60-C6B7-1E30-43AB3B5DC7F5}" dt="2026-05-14T05:22:08.719" v="2" actId="20577"/>
        <pc:sldMkLst>
          <pc:docMk/>
          <pc:sldMk cId="1023429552" sldId="660"/>
        </pc:sldMkLst>
        <pc:spChg chg="mod">
          <ac:chgData name="田澤　直也" userId="S::tazawan@lan.pref.osaka.jp::fc38a161-cfb5-4c3a-ab10-24b89ec16f7e" providerId="AD" clId="Web-{5AAAF4BB-0E60-C6B7-1E30-43AB3B5DC7F5}" dt="2026-05-14T05:22:08.719" v="2" actId="20577"/>
          <ac:spMkLst>
            <pc:docMk/>
            <pc:sldMk cId="1023429552" sldId="660"/>
            <ac:spMk id="260" creationId="{F2311418-8E08-42E8-A3D4-5DCE852C2224}"/>
          </ac:spMkLst>
        </pc:spChg>
      </pc:sldChg>
    </pc:docChg>
  </pc:docChgLst>
  <pc:docChgLst>
    <pc:chgData name="山口　莉花" userId="S::yamaguchirik@lan.pref.osaka.jp::4680f9e2-371f-46f3-b27c-a80b5e2b4f12" providerId="AD" clId="Web-{AB5E6B45-83EF-19D2-D40D-DB4460B2D73F}"/>
    <pc:docChg chg="modSld">
      <pc:chgData name="山口　莉花" userId="S::yamaguchirik@lan.pref.osaka.jp::4680f9e2-371f-46f3-b27c-a80b5e2b4f12" providerId="AD" clId="Web-{AB5E6B45-83EF-19D2-D40D-DB4460B2D73F}" dt="2026-05-15T00:49:36.702" v="1"/>
      <pc:docMkLst>
        <pc:docMk/>
      </pc:docMkLst>
      <pc:sldChg chg="delSp modSp">
        <pc:chgData name="山口　莉花" userId="S::yamaguchirik@lan.pref.osaka.jp::4680f9e2-371f-46f3-b27c-a80b5e2b4f12" providerId="AD" clId="Web-{AB5E6B45-83EF-19D2-D40D-DB4460B2D73F}" dt="2026-05-15T00:49:36.702" v="1"/>
        <pc:sldMkLst>
          <pc:docMk/>
          <pc:sldMk cId="1023429552" sldId="660"/>
        </pc:sldMkLst>
      </pc:sldChg>
    </pc:docChg>
  </pc:docChgLst>
  <pc:docChgLst>
    <pc:chgData name="田澤　直也" userId="S::tazawan@lan.pref.osaka.jp::fc38a161-cfb5-4c3a-ab10-24b89ec16f7e" providerId="AD" clId="Web-{D429302F-22EE-1E21-411D-CC467CA423A5}"/>
    <pc:docChg chg="modSld">
      <pc:chgData name="田澤　直也" userId="S::tazawan@lan.pref.osaka.jp::fc38a161-cfb5-4c3a-ab10-24b89ec16f7e" providerId="AD" clId="Web-{D429302F-22EE-1E21-411D-CC467CA423A5}" dt="2026-05-11T01:36:58.734" v="57" actId="20577"/>
      <pc:docMkLst>
        <pc:docMk/>
      </pc:docMkLst>
      <pc:sldChg chg="addSp delSp modSp">
        <pc:chgData name="田澤　直也" userId="S::tazawan@lan.pref.osaka.jp::fc38a161-cfb5-4c3a-ab10-24b89ec16f7e" providerId="AD" clId="Web-{D429302F-22EE-1E21-411D-CC467CA423A5}" dt="2026-05-11T01:36:58.734" v="57" actId="20577"/>
        <pc:sldMkLst>
          <pc:docMk/>
          <pc:sldMk cId="3397513240" sldId="304"/>
        </pc:sldMkLst>
        <pc:spChg chg="mod">
          <ac:chgData name="田澤　直也" userId="S::tazawan@lan.pref.osaka.jp::fc38a161-cfb5-4c3a-ab10-24b89ec16f7e" providerId="AD" clId="Web-{D429302F-22EE-1E21-411D-CC467CA423A5}" dt="2026-05-11T01:36:39.577" v="53" actId="20577"/>
          <ac:spMkLst>
            <pc:docMk/>
            <pc:sldMk cId="3397513240" sldId="304"/>
            <ac:spMk id="73" creationId="{83AE3E4D-0B35-4B9A-BDA8-D13073FB367A}"/>
          </ac:spMkLst>
        </pc:spChg>
        <pc:spChg chg="mod">
          <ac:chgData name="田澤　直也" userId="S::tazawan@lan.pref.osaka.jp::fc38a161-cfb5-4c3a-ab10-24b89ec16f7e" providerId="AD" clId="Web-{D429302F-22EE-1E21-411D-CC467CA423A5}" dt="2026-05-11T01:36:58.734" v="57" actId="20577"/>
          <ac:spMkLst>
            <pc:docMk/>
            <pc:sldMk cId="3397513240" sldId="304"/>
            <ac:spMk id="92" creationId="{5E6384BC-3597-41CA-95BC-47907F4DBF50}"/>
          </ac:spMkLst>
        </pc:spChg>
        <pc:picChg chg="add mod">
          <ac:chgData name="田澤　直也" userId="S::tazawan@lan.pref.osaka.jp::fc38a161-cfb5-4c3a-ab10-24b89ec16f7e" providerId="AD" clId="Web-{D429302F-22EE-1E21-411D-CC467CA423A5}" dt="2026-05-11T01:36:26.123" v="48" actId="1076"/>
          <ac:picMkLst>
            <pc:docMk/>
            <pc:sldMk cId="3397513240" sldId="304"/>
            <ac:picMk id="3" creationId="{78A3FE2A-0DAB-FF34-7CD6-5B6348E084A0}"/>
          </ac:picMkLst>
        </pc:picChg>
      </pc:sldChg>
      <pc:sldChg chg="addSp delSp modSp">
        <pc:chgData name="田澤　直也" userId="S::tazawan@lan.pref.osaka.jp::fc38a161-cfb5-4c3a-ab10-24b89ec16f7e" providerId="AD" clId="Web-{D429302F-22EE-1E21-411D-CC467CA423A5}" dt="2026-05-11T01:34:09.694" v="37" actId="20577"/>
        <pc:sldMkLst>
          <pc:docMk/>
          <pc:sldMk cId="1023429552" sldId="660"/>
        </pc:sldMkLst>
        <pc:spChg chg="mod">
          <ac:chgData name="田澤　直也" userId="S::tazawan@lan.pref.osaka.jp::fc38a161-cfb5-4c3a-ab10-24b89ec16f7e" providerId="AD" clId="Web-{D429302F-22EE-1E21-411D-CC467CA423A5}" dt="2026-05-11T01:34:09.694" v="37" actId="20577"/>
          <ac:spMkLst>
            <pc:docMk/>
            <pc:sldMk cId="1023429552" sldId="660"/>
            <ac:spMk id="260" creationId="{F2311418-8E08-42E8-A3D4-5DCE852C2224}"/>
          </ac:spMkLst>
        </pc:spChg>
        <pc:grpChg chg="mod">
          <ac:chgData name="田澤　直也" userId="S::tazawan@lan.pref.osaka.jp::fc38a161-cfb5-4c3a-ab10-24b89ec16f7e" providerId="AD" clId="Web-{D429302F-22EE-1E21-411D-CC467CA423A5}" dt="2026-05-11T01:32:08.857" v="24" actId="1076"/>
          <ac:grpSpMkLst>
            <pc:docMk/>
            <pc:sldMk cId="1023429552" sldId="660"/>
            <ac:grpSpMk id="228" creationId="{68137055-0F37-43F0-B1B1-721A00857BD0}"/>
          </ac:grpSpMkLst>
        </pc:grpChg>
        <pc:grpChg chg="mod">
          <ac:chgData name="田澤　直也" userId="S::tazawan@lan.pref.osaka.jp::fc38a161-cfb5-4c3a-ab10-24b89ec16f7e" providerId="AD" clId="Web-{D429302F-22EE-1E21-411D-CC467CA423A5}" dt="2026-05-11T01:33:02.518" v="30" actId="1076"/>
          <ac:grpSpMkLst>
            <pc:docMk/>
            <pc:sldMk cId="1023429552" sldId="660"/>
            <ac:grpSpMk id="254" creationId="{B5A76555-2649-452F-9FBF-B4A281C74EB5}"/>
          </ac:grpSpMkLst>
        </pc:grpChg>
        <pc:picChg chg="add mod">
          <ac:chgData name="田澤　直也" userId="S::tazawan@lan.pref.osaka.jp::fc38a161-cfb5-4c3a-ab10-24b89ec16f7e" providerId="AD" clId="Web-{D429302F-22EE-1E21-411D-CC467CA423A5}" dt="2026-05-11T01:33:04.487" v="32" actId="1076"/>
          <ac:picMkLst>
            <pc:docMk/>
            <pc:sldMk cId="1023429552" sldId="660"/>
            <ac:picMk id="2" creationId="{DE2A01DE-1BD4-847A-5F77-94754085AA78}"/>
          </ac:picMkLst>
        </pc:picChg>
      </pc:sldChg>
    </pc:docChg>
  </pc:docChgLst>
  <pc:docChgLst>
    <pc:chgData name="南　優美" userId="S::minamiyumi@lan.pref.osaka.jp::1cf98acc-25ea-469c-90a5-732e8ad16deb" providerId="AD" clId="Web-{6185166A-4B4B-8371-245C-47CEE1D7787D}"/>
    <pc:docChg chg="modSld">
      <pc:chgData name="南　優美" userId="S::minamiyumi@lan.pref.osaka.jp::1cf98acc-25ea-469c-90a5-732e8ad16deb" providerId="AD" clId="Web-{6185166A-4B4B-8371-245C-47CEE1D7787D}" dt="2026-05-14T01:48:08.264" v="7" actId="20577"/>
      <pc:docMkLst>
        <pc:docMk/>
      </pc:docMkLst>
      <pc:sldChg chg="modSp">
        <pc:chgData name="南　優美" userId="S::minamiyumi@lan.pref.osaka.jp::1cf98acc-25ea-469c-90a5-732e8ad16deb" providerId="AD" clId="Web-{6185166A-4B4B-8371-245C-47CEE1D7787D}" dt="2026-05-14T01:48:08.264" v="7" actId="20577"/>
        <pc:sldMkLst>
          <pc:docMk/>
          <pc:sldMk cId="3397513240" sldId="304"/>
        </pc:sldMkLst>
        <pc:spChg chg="mod">
          <ac:chgData name="南　優美" userId="S::minamiyumi@lan.pref.osaka.jp::1cf98acc-25ea-469c-90a5-732e8ad16deb" providerId="AD" clId="Web-{6185166A-4B4B-8371-245C-47CEE1D7787D}" dt="2026-05-14T01:48:08.264" v="7" actId="20577"/>
          <ac:spMkLst>
            <pc:docMk/>
            <pc:sldMk cId="3397513240" sldId="304"/>
            <ac:spMk id="97" creationId="{9F13CEF7-DC19-444C-993C-4250BCDBF715}"/>
          </ac:spMkLst>
        </pc:spChg>
      </pc:sldChg>
    </pc:docChg>
  </pc:docChgLst>
  <pc:docChgLst>
    <pc:chgData name="山口　莉花" userId="S::yamaguchirik@lan.pref.osaka.jp::4680f9e2-371f-46f3-b27c-a80b5e2b4f12" providerId="AD" clId="Web-{15ABC030-D8D4-3319-4679-41AA84E30392}"/>
    <pc:docChg chg="modSld">
      <pc:chgData name="山口　莉花" userId="S::yamaguchirik@lan.pref.osaka.jp::4680f9e2-371f-46f3-b27c-a80b5e2b4f12" providerId="AD" clId="Web-{15ABC030-D8D4-3319-4679-41AA84E30392}" dt="2026-05-12T05:41:16.849" v="8" actId="1076"/>
      <pc:docMkLst>
        <pc:docMk/>
      </pc:docMkLst>
      <pc:sldChg chg="addSp modSp">
        <pc:chgData name="山口　莉花" userId="S::yamaguchirik@lan.pref.osaka.jp::4680f9e2-371f-46f3-b27c-a80b5e2b4f12" providerId="AD" clId="Web-{15ABC030-D8D4-3319-4679-41AA84E30392}" dt="2026-05-12T05:41:16.849" v="8" actId="1076"/>
        <pc:sldMkLst>
          <pc:docMk/>
          <pc:sldMk cId="1023429552" sldId="660"/>
        </pc:sldMkLst>
        <pc:picChg chg="add mod">
          <ac:chgData name="山口　莉花" userId="S::yamaguchirik@lan.pref.osaka.jp::4680f9e2-371f-46f3-b27c-a80b5e2b4f12" providerId="AD" clId="Web-{15ABC030-D8D4-3319-4679-41AA84E30392}" dt="2026-05-12T05:41:16.849" v="8" actId="1076"/>
          <ac:picMkLst>
            <pc:docMk/>
            <pc:sldMk cId="1023429552" sldId="660"/>
            <ac:picMk id="5" creationId="{97A616F5-5144-4976-94D4-3FFC7466B71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8E7B915-83FC-407F-A860-7421A3549C4D}"/>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C215D64-1756-4C13-8DBE-AFE83C87D4ED}"/>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49C01ADE-0ABF-45EC-B4FD-0E1D0D39EBAE}" type="datetimeFigureOut">
              <a:rPr kumimoji="1" lang="ja-JP" altLang="en-US" smtClean="0"/>
              <a:t>2026/6/19</a:t>
            </a:fld>
            <a:endParaRPr kumimoji="1" lang="ja-JP" altLang="en-US"/>
          </a:p>
        </p:txBody>
      </p:sp>
      <p:sp>
        <p:nvSpPr>
          <p:cNvPr id="4" name="フッター プレースホルダー 3">
            <a:extLst>
              <a:ext uri="{FF2B5EF4-FFF2-40B4-BE49-F238E27FC236}">
                <a16:creationId xmlns:a16="http://schemas.microsoft.com/office/drawing/2014/main" id="{26A11616-18E2-4714-8A76-8185A74F3E88}"/>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1EEFCD-178E-483F-BD0F-FF3B9BD43262}"/>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383EFBF3-4A31-4AED-99B6-B48968F262AD}" type="slidenum">
              <a:rPr kumimoji="1" lang="ja-JP" altLang="en-US" smtClean="0"/>
              <a:t>‹#›</a:t>
            </a:fld>
            <a:endParaRPr kumimoji="1" lang="ja-JP" altLang="en-US"/>
          </a:p>
        </p:txBody>
      </p:sp>
    </p:spTree>
    <p:extLst>
      <p:ext uri="{BB962C8B-B14F-4D97-AF65-F5344CB8AC3E}">
        <p14:creationId xmlns:p14="http://schemas.microsoft.com/office/powerpoint/2010/main" val="4166437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787" cy="496966"/>
          </a:xfrm>
          <a:prstGeom prst="rect">
            <a:avLst/>
          </a:prstGeom>
        </p:spPr>
        <p:txBody>
          <a:bodyPr vert="horz" lIns="91491" tIns="45745" rIns="91491" bIns="4574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3" y="3"/>
            <a:ext cx="2949787" cy="496966"/>
          </a:xfrm>
          <a:prstGeom prst="rect">
            <a:avLst/>
          </a:prstGeom>
        </p:spPr>
        <p:txBody>
          <a:bodyPr vert="horz" lIns="91491" tIns="45745" rIns="91491" bIns="45745" rtlCol="0"/>
          <a:lstStyle>
            <a:lvl1pPr algn="r">
              <a:defRPr sz="1200"/>
            </a:lvl1pPr>
          </a:lstStyle>
          <a:p>
            <a:fld id="{8E95C381-C8F7-4282-8811-45894997526A}" type="datetimeFigureOut">
              <a:rPr kumimoji="1" lang="ja-JP" altLang="en-US" smtClean="0"/>
              <a:t>2026/6/19</a:t>
            </a:fld>
            <a:endParaRPr kumimoji="1" lang="ja-JP" altLang="en-US"/>
          </a:p>
        </p:txBody>
      </p:sp>
      <p:sp>
        <p:nvSpPr>
          <p:cNvPr id="4" name="スライド イメージ プレースホルダー 3"/>
          <p:cNvSpPr>
            <a:spLocks noGrp="1" noRot="1" noChangeAspect="1"/>
          </p:cNvSpPr>
          <p:nvPr>
            <p:ph type="sldImg" idx="2"/>
          </p:nvPr>
        </p:nvSpPr>
        <p:spPr>
          <a:xfrm>
            <a:off x="2105025" y="744538"/>
            <a:ext cx="2597150" cy="3729037"/>
          </a:xfrm>
          <a:prstGeom prst="rect">
            <a:avLst/>
          </a:prstGeom>
          <a:noFill/>
          <a:ln w="12700">
            <a:solidFill>
              <a:prstClr val="black"/>
            </a:solidFill>
          </a:ln>
        </p:spPr>
        <p:txBody>
          <a:bodyPr vert="horz" lIns="91491" tIns="45745" rIns="91491" bIns="45745"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91" tIns="45745" rIns="91491" bIns="457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8"/>
            <a:ext cx="2949787" cy="496966"/>
          </a:xfrm>
          <a:prstGeom prst="rect">
            <a:avLst/>
          </a:prstGeom>
        </p:spPr>
        <p:txBody>
          <a:bodyPr vert="horz" lIns="91491" tIns="45745" rIns="91491" bIns="4574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3" y="9440648"/>
            <a:ext cx="2949787" cy="496966"/>
          </a:xfrm>
          <a:prstGeom prst="rect">
            <a:avLst/>
          </a:prstGeom>
        </p:spPr>
        <p:txBody>
          <a:bodyPr vert="horz" lIns="91491" tIns="45745" rIns="91491" bIns="45745" rtlCol="0" anchor="b"/>
          <a:lstStyle>
            <a:lvl1pPr algn="r">
              <a:defRPr sz="1200"/>
            </a:lvl1pPr>
          </a:lstStyle>
          <a:p>
            <a:fld id="{F04C2C1C-49BF-4D18-AF43-AD4A9E5A2E22}" type="slidenum">
              <a:rPr kumimoji="1" lang="ja-JP" altLang="en-US" smtClean="0"/>
              <a:t>‹#›</a:t>
            </a:fld>
            <a:endParaRPr kumimoji="1" lang="ja-JP" altLang="en-US"/>
          </a:p>
        </p:txBody>
      </p:sp>
    </p:spTree>
    <p:extLst>
      <p:ext uri="{BB962C8B-B14F-4D97-AF65-F5344CB8AC3E}">
        <p14:creationId xmlns:p14="http://schemas.microsoft.com/office/powerpoint/2010/main" val="3364765124"/>
      </p:ext>
    </p:extLst>
  </p:cSld>
  <p:clrMap bg1="lt1" tx1="dk1" bg2="lt2" tx2="dk2" accent1="accent1" accent2="accent2" accent3="accent3" accent4="accent4" accent5="accent5" accent6="accent6" hlink="hlink" folHlink="folHlink"/>
  <p:hf hdr="0" ftr="0" dt="0"/>
  <p:notesStyle>
    <a:lvl1pPr marL="0" algn="l" defTabSz="1001855" rtl="0" eaLnBrk="1" latinLnBrk="0" hangingPunct="1">
      <a:defRPr kumimoji="1" sz="1300" kern="1200">
        <a:solidFill>
          <a:schemeClr val="tx1"/>
        </a:solidFill>
        <a:latin typeface="+mn-lt"/>
        <a:ea typeface="+mn-ea"/>
        <a:cs typeface="+mn-cs"/>
      </a:defRPr>
    </a:lvl1pPr>
    <a:lvl2pPr marL="500928" algn="l" defTabSz="1001855" rtl="0" eaLnBrk="1" latinLnBrk="0" hangingPunct="1">
      <a:defRPr kumimoji="1" sz="1300" kern="1200">
        <a:solidFill>
          <a:schemeClr val="tx1"/>
        </a:solidFill>
        <a:latin typeface="+mn-lt"/>
        <a:ea typeface="+mn-ea"/>
        <a:cs typeface="+mn-cs"/>
      </a:defRPr>
    </a:lvl2pPr>
    <a:lvl3pPr marL="1001855" algn="l" defTabSz="1001855" rtl="0" eaLnBrk="1" latinLnBrk="0" hangingPunct="1">
      <a:defRPr kumimoji="1" sz="1300" kern="1200">
        <a:solidFill>
          <a:schemeClr val="tx1"/>
        </a:solidFill>
        <a:latin typeface="+mn-lt"/>
        <a:ea typeface="+mn-ea"/>
        <a:cs typeface="+mn-cs"/>
      </a:defRPr>
    </a:lvl3pPr>
    <a:lvl4pPr marL="1502783" algn="l" defTabSz="1001855" rtl="0" eaLnBrk="1" latinLnBrk="0" hangingPunct="1">
      <a:defRPr kumimoji="1" sz="1300" kern="1200">
        <a:solidFill>
          <a:schemeClr val="tx1"/>
        </a:solidFill>
        <a:latin typeface="+mn-lt"/>
        <a:ea typeface="+mn-ea"/>
        <a:cs typeface="+mn-cs"/>
      </a:defRPr>
    </a:lvl4pPr>
    <a:lvl5pPr marL="2003711" algn="l" defTabSz="1001855" rtl="0" eaLnBrk="1" latinLnBrk="0" hangingPunct="1">
      <a:defRPr kumimoji="1" sz="1300" kern="1200">
        <a:solidFill>
          <a:schemeClr val="tx1"/>
        </a:solidFill>
        <a:latin typeface="+mn-lt"/>
        <a:ea typeface="+mn-ea"/>
        <a:cs typeface="+mn-cs"/>
      </a:defRPr>
    </a:lvl5pPr>
    <a:lvl6pPr marL="2504638" algn="l" defTabSz="1001855" rtl="0" eaLnBrk="1" latinLnBrk="0" hangingPunct="1">
      <a:defRPr kumimoji="1" sz="1300" kern="1200">
        <a:solidFill>
          <a:schemeClr val="tx1"/>
        </a:solidFill>
        <a:latin typeface="+mn-lt"/>
        <a:ea typeface="+mn-ea"/>
        <a:cs typeface="+mn-cs"/>
      </a:defRPr>
    </a:lvl6pPr>
    <a:lvl7pPr marL="3005566" algn="l" defTabSz="1001855" rtl="0" eaLnBrk="1" latinLnBrk="0" hangingPunct="1">
      <a:defRPr kumimoji="1" sz="1300" kern="1200">
        <a:solidFill>
          <a:schemeClr val="tx1"/>
        </a:solidFill>
        <a:latin typeface="+mn-lt"/>
        <a:ea typeface="+mn-ea"/>
        <a:cs typeface="+mn-cs"/>
      </a:defRPr>
    </a:lvl7pPr>
    <a:lvl8pPr marL="3506494" algn="l" defTabSz="1001855" rtl="0" eaLnBrk="1" latinLnBrk="0" hangingPunct="1">
      <a:defRPr kumimoji="1" sz="1300" kern="1200">
        <a:solidFill>
          <a:schemeClr val="tx1"/>
        </a:solidFill>
        <a:latin typeface="+mn-lt"/>
        <a:ea typeface="+mn-ea"/>
        <a:cs typeface="+mn-cs"/>
      </a:defRPr>
    </a:lvl8pPr>
    <a:lvl9pPr marL="4007421" algn="l" defTabSz="1001855" rtl="0" eaLnBrk="1" latinLnBrk="0" hangingPunct="1">
      <a:defRPr kumimoji="1"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0068" y="1691079"/>
            <a:ext cx="6120765" cy="3597428"/>
          </a:xfrm>
        </p:spPr>
        <p:txBody>
          <a:bodyPr anchor="b"/>
          <a:lstStyle>
            <a:lvl1pPr algn="ctr">
              <a:defRPr sz="4714"/>
            </a:lvl1pPr>
          </a:lstStyle>
          <a:p>
            <a:r>
              <a:rPr lang="ja-JP" altLang="en-US"/>
              <a:t>マスター タイトルの書式設定</a:t>
            </a:r>
            <a:endParaRPr lang="en-US"/>
          </a:p>
        </p:txBody>
      </p:sp>
      <p:sp>
        <p:nvSpPr>
          <p:cNvPr id="3" name="Subtitle 2"/>
          <p:cNvSpPr>
            <a:spLocks noGrp="1"/>
          </p:cNvSpPr>
          <p:nvPr>
            <p:ph type="subTitle" idx="1"/>
          </p:nvPr>
        </p:nvSpPr>
        <p:spPr>
          <a:xfrm>
            <a:off x="900113" y="5427238"/>
            <a:ext cx="5400675" cy="2494758"/>
          </a:xfrm>
        </p:spPr>
        <p:txBody>
          <a:bodyPr/>
          <a:lstStyle>
            <a:lvl1pPr marL="0" indent="0" algn="ctr">
              <a:buNone/>
              <a:defRPr sz="1886"/>
            </a:lvl1pPr>
            <a:lvl2pPr marL="359188" indent="0" algn="ctr">
              <a:buNone/>
              <a:defRPr sz="1571"/>
            </a:lvl2pPr>
            <a:lvl3pPr marL="718376" indent="0" algn="ctr">
              <a:buNone/>
              <a:defRPr sz="1414"/>
            </a:lvl3pPr>
            <a:lvl4pPr marL="1077563" indent="0" algn="ctr">
              <a:buNone/>
              <a:defRPr sz="1257"/>
            </a:lvl4pPr>
            <a:lvl5pPr marL="1436751" indent="0" algn="ctr">
              <a:buNone/>
              <a:defRPr sz="1257"/>
            </a:lvl5pPr>
            <a:lvl6pPr marL="1795939" indent="0" algn="ctr">
              <a:buNone/>
              <a:defRPr sz="1257"/>
            </a:lvl6pPr>
            <a:lvl7pPr marL="2155127" indent="0" algn="ctr">
              <a:buNone/>
              <a:defRPr sz="1257"/>
            </a:lvl7pPr>
            <a:lvl8pPr marL="2514314" indent="0" algn="ctr">
              <a:buNone/>
              <a:defRPr sz="1257"/>
            </a:lvl8pPr>
            <a:lvl9pPr marL="2873502" indent="0" algn="ctr">
              <a:buNone/>
              <a:defRPr sz="1257"/>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2026/6/19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214615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2026/6/19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309466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3145" y="550138"/>
            <a:ext cx="1552694" cy="875677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95063" y="550138"/>
            <a:ext cx="4568071" cy="875677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2026/6/19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4080690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2026/6/19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2033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312" y="2576088"/>
            <a:ext cx="6210776" cy="4298256"/>
          </a:xfrm>
        </p:spPr>
        <p:txBody>
          <a:bodyPr anchor="b"/>
          <a:lstStyle>
            <a:lvl1pPr>
              <a:defRPr sz="4714"/>
            </a:lvl1pPr>
          </a:lstStyle>
          <a:p>
            <a:r>
              <a:rPr lang="ja-JP" altLang="en-US"/>
              <a:t>マスター タイトルの書式設定</a:t>
            </a:r>
            <a:endParaRPr lang="en-US"/>
          </a:p>
        </p:txBody>
      </p:sp>
      <p:sp>
        <p:nvSpPr>
          <p:cNvPr id="3" name="Text Placeholder 2"/>
          <p:cNvSpPr>
            <a:spLocks noGrp="1"/>
          </p:cNvSpPr>
          <p:nvPr>
            <p:ph type="body" idx="1"/>
          </p:nvPr>
        </p:nvSpPr>
        <p:spPr>
          <a:xfrm>
            <a:off x="491312" y="6915007"/>
            <a:ext cx="6210776" cy="2260351"/>
          </a:xfrm>
        </p:spPr>
        <p:txBody>
          <a:bodyPr/>
          <a:lstStyle>
            <a:lvl1pPr marL="0" indent="0">
              <a:buNone/>
              <a:defRPr sz="1886">
                <a:solidFill>
                  <a:schemeClr val="tx1"/>
                </a:solidFill>
              </a:defRPr>
            </a:lvl1pPr>
            <a:lvl2pPr marL="359188" indent="0">
              <a:buNone/>
              <a:defRPr sz="1571">
                <a:solidFill>
                  <a:schemeClr val="tx1">
                    <a:tint val="75000"/>
                  </a:schemeClr>
                </a:solidFill>
              </a:defRPr>
            </a:lvl2pPr>
            <a:lvl3pPr marL="718376" indent="0">
              <a:buNone/>
              <a:defRPr sz="1414">
                <a:solidFill>
                  <a:schemeClr val="tx1">
                    <a:tint val="75000"/>
                  </a:schemeClr>
                </a:solidFill>
              </a:defRPr>
            </a:lvl3pPr>
            <a:lvl4pPr marL="1077563" indent="0">
              <a:buNone/>
              <a:defRPr sz="1257">
                <a:solidFill>
                  <a:schemeClr val="tx1">
                    <a:tint val="75000"/>
                  </a:schemeClr>
                </a:solidFill>
              </a:defRPr>
            </a:lvl4pPr>
            <a:lvl5pPr marL="1436751" indent="0">
              <a:buNone/>
              <a:defRPr sz="1257">
                <a:solidFill>
                  <a:schemeClr val="tx1">
                    <a:tint val="75000"/>
                  </a:schemeClr>
                </a:solidFill>
              </a:defRPr>
            </a:lvl5pPr>
            <a:lvl6pPr marL="1795939" indent="0">
              <a:buNone/>
              <a:defRPr sz="1257">
                <a:solidFill>
                  <a:schemeClr val="tx1">
                    <a:tint val="75000"/>
                  </a:schemeClr>
                </a:solidFill>
              </a:defRPr>
            </a:lvl6pPr>
            <a:lvl7pPr marL="2155127" indent="0">
              <a:buNone/>
              <a:defRPr sz="1257">
                <a:solidFill>
                  <a:schemeClr val="tx1">
                    <a:tint val="75000"/>
                  </a:schemeClr>
                </a:solidFill>
              </a:defRPr>
            </a:lvl7pPr>
            <a:lvl8pPr marL="2514314" indent="0">
              <a:buNone/>
              <a:defRPr sz="1257">
                <a:solidFill>
                  <a:schemeClr val="tx1">
                    <a:tint val="75000"/>
                  </a:schemeClr>
                </a:solidFill>
              </a:defRPr>
            </a:lvl8pPr>
            <a:lvl9pPr marL="2873502" indent="0">
              <a:buNone/>
              <a:defRPr sz="12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2026/6/19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238299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95062" y="2750694"/>
            <a:ext cx="3060383" cy="65562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645456" y="2750694"/>
            <a:ext cx="3060383" cy="65562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104A6E46-829E-4979-A182-11FDFDE24D30}" type="datetimeFigureOut">
              <a:rPr kumimoji="1" lang="ja-JP" altLang="en-US" smtClean="0"/>
              <a:t>2026/6/19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42370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6001" y="550141"/>
            <a:ext cx="6210776" cy="199724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96000" y="2533031"/>
            <a:ext cx="3046318" cy="1241399"/>
          </a:xfrm>
        </p:spPr>
        <p:txBody>
          <a:bodyPr anchor="b"/>
          <a:lstStyle>
            <a:lvl1pPr marL="0" indent="0">
              <a:buNone/>
              <a:defRPr sz="1886" b="1"/>
            </a:lvl1pPr>
            <a:lvl2pPr marL="359188" indent="0">
              <a:buNone/>
              <a:defRPr sz="1571" b="1"/>
            </a:lvl2pPr>
            <a:lvl3pPr marL="718376" indent="0">
              <a:buNone/>
              <a:defRPr sz="1414" b="1"/>
            </a:lvl3pPr>
            <a:lvl4pPr marL="1077563" indent="0">
              <a:buNone/>
              <a:defRPr sz="1257" b="1"/>
            </a:lvl4pPr>
            <a:lvl5pPr marL="1436751" indent="0">
              <a:buNone/>
              <a:defRPr sz="1257" b="1"/>
            </a:lvl5pPr>
            <a:lvl6pPr marL="1795939" indent="0">
              <a:buNone/>
              <a:defRPr sz="1257" b="1"/>
            </a:lvl6pPr>
            <a:lvl7pPr marL="2155127" indent="0">
              <a:buNone/>
              <a:defRPr sz="1257" b="1"/>
            </a:lvl7pPr>
            <a:lvl8pPr marL="2514314" indent="0">
              <a:buNone/>
              <a:defRPr sz="1257" b="1"/>
            </a:lvl8pPr>
            <a:lvl9pPr marL="2873502" indent="0">
              <a:buNone/>
              <a:defRPr sz="1257" b="1"/>
            </a:lvl9pPr>
          </a:lstStyle>
          <a:p>
            <a:pPr lvl="0"/>
            <a:r>
              <a:rPr lang="ja-JP" altLang="en-US"/>
              <a:t>マスター テキストの書式設定</a:t>
            </a:r>
          </a:p>
        </p:txBody>
      </p:sp>
      <p:sp>
        <p:nvSpPr>
          <p:cNvPr id="4" name="Content Placeholder 3"/>
          <p:cNvSpPr>
            <a:spLocks noGrp="1"/>
          </p:cNvSpPr>
          <p:nvPr>
            <p:ph sz="half" idx="2"/>
          </p:nvPr>
        </p:nvSpPr>
        <p:spPr>
          <a:xfrm>
            <a:off x="496000" y="3774430"/>
            <a:ext cx="3046318" cy="55516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645457" y="2533031"/>
            <a:ext cx="3061320" cy="1241399"/>
          </a:xfrm>
        </p:spPr>
        <p:txBody>
          <a:bodyPr anchor="b"/>
          <a:lstStyle>
            <a:lvl1pPr marL="0" indent="0">
              <a:buNone/>
              <a:defRPr sz="1886" b="1"/>
            </a:lvl1pPr>
            <a:lvl2pPr marL="359188" indent="0">
              <a:buNone/>
              <a:defRPr sz="1571" b="1"/>
            </a:lvl2pPr>
            <a:lvl3pPr marL="718376" indent="0">
              <a:buNone/>
              <a:defRPr sz="1414" b="1"/>
            </a:lvl3pPr>
            <a:lvl4pPr marL="1077563" indent="0">
              <a:buNone/>
              <a:defRPr sz="1257" b="1"/>
            </a:lvl4pPr>
            <a:lvl5pPr marL="1436751" indent="0">
              <a:buNone/>
              <a:defRPr sz="1257" b="1"/>
            </a:lvl5pPr>
            <a:lvl6pPr marL="1795939" indent="0">
              <a:buNone/>
              <a:defRPr sz="1257" b="1"/>
            </a:lvl6pPr>
            <a:lvl7pPr marL="2155127" indent="0">
              <a:buNone/>
              <a:defRPr sz="1257" b="1"/>
            </a:lvl7pPr>
            <a:lvl8pPr marL="2514314" indent="0">
              <a:buNone/>
              <a:defRPr sz="1257" b="1"/>
            </a:lvl8pPr>
            <a:lvl9pPr marL="2873502" indent="0">
              <a:buNone/>
              <a:defRPr sz="1257" b="1"/>
            </a:lvl9pPr>
          </a:lstStyle>
          <a:p>
            <a:pPr lvl="0"/>
            <a:r>
              <a:rPr lang="ja-JP" altLang="en-US"/>
              <a:t>マスター テキストの書式設定</a:t>
            </a:r>
          </a:p>
        </p:txBody>
      </p:sp>
      <p:sp>
        <p:nvSpPr>
          <p:cNvPr id="6" name="Content Placeholder 5"/>
          <p:cNvSpPr>
            <a:spLocks noGrp="1"/>
          </p:cNvSpPr>
          <p:nvPr>
            <p:ph sz="quarter" idx="4"/>
          </p:nvPr>
        </p:nvSpPr>
        <p:spPr>
          <a:xfrm>
            <a:off x="3645457" y="3774430"/>
            <a:ext cx="3061320" cy="55516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104A6E46-829E-4979-A182-11FDFDE24D30}" type="datetimeFigureOut">
              <a:rPr kumimoji="1" lang="ja-JP" altLang="en-US" smtClean="0"/>
              <a:t>2026/6/19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83188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104A6E46-829E-4979-A182-11FDFDE24D30}" type="datetimeFigureOut">
              <a:rPr kumimoji="1" lang="ja-JP" altLang="en-US" smtClean="0"/>
              <a:t>2026/6/19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5781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A6E46-829E-4979-A182-11FDFDE24D30}" type="datetimeFigureOut">
              <a:rPr kumimoji="1" lang="ja-JP" altLang="en-US" smtClean="0"/>
              <a:t>2026/6/19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7574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6000" y="688869"/>
            <a:ext cx="2322478" cy="2411042"/>
          </a:xfrm>
        </p:spPr>
        <p:txBody>
          <a:bodyPr anchor="b"/>
          <a:lstStyle>
            <a:lvl1pPr>
              <a:defRPr sz="2514"/>
            </a:lvl1pPr>
          </a:lstStyle>
          <a:p>
            <a:r>
              <a:rPr lang="ja-JP" altLang="en-US"/>
              <a:t>マスター タイトルの書式設定</a:t>
            </a:r>
            <a:endParaRPr lang="en-US"/>
          </a:p>
        </p:txBody>
      </p:sp>
      <p:sp>
        <p:nvSpPr>
          <p:cNvPr id="3" name="Content Placeholder 2"/>
          <p:cNvSpPr>
            <a:spLocks noGrp="1"/>
          </p:cNvSpPr>
          <p:nvPr>
            <p:ph idx="1"/>
          </p:nvPr>
        </p:nvSpPr>
        <p:spPr>
          <a:xfrm>
            <a:off x="3061321" y="1487769"/>
            <a:ext cx="3645456" cy="7343155"/>
          </a:xfrm>
        </p:spPr>
        <p:txBody>
          <a:bodyPr/>
          <a:lstStyle>
            <a:lvl1pPr>
              <a:defRPr sz="2514"/>
            </a:lvl1pPr>
            <a:lvl2pPr>
              <a:defRPr sz="2200"/>
            </a:lvl2pPr>
            <a:lvl3pPr>
              <a:defRPr sz="1886"/>
            </a:lvl3pPr>
            <a:lvl4pPr>
              <a:defRPr sz="1571"/>
            </a:lvl4pPr>
            <a:lvl5pPr>
              <a:defRPr sz="1571"/>
            </a:lvl5pPr>
            <a:lvl6pPr>
              <a:defRPr sz="1571"/>
            </a:lvl6pPr>
            <a:lvl7pPr>
              <a:defRPr sz="1571"/>
            </a:lvl7pPr>
            <a:lvl8pPr>
              <a:defRPr sz="1571"/>
            </a:lvl8pPr>
            <a:lvl9pPr>
              <a:defRPr sz="157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96000" y="3099912"/>
            <a:ext cx="2322478" cy="5742969"/>
          </a:xfrm>
        </p:spPr>
        <p:txBody>
          <a:bodyPr/>
          <a:lstStyle>
            <a:lvl1pPr marL="0" indent="0">
              <a:buNone/>
              <a:defRPr sz="1257"/>
            </a:lvl1pPr>
            <a:lvl2pPr marL="359188" indent="0">
              <a:buNone/>
              <a:defRPr sz="1100"/>
            </a:lvl2pPr>
            <a:lvl3pPr marL="718376" indent="0">
              <a:buNone/>
              <a:defRPr sz="943"/>
            </a:lvl3pPr>
            <a:lvl4pPr marL="1077563" indent="0">
              <a:buNone/>
              <a:defRPr sz="786"/>
            </a:lvl4pPr>
            <a:lvl5pPr marL="1436751" indent="0">
              <a:buNone/>
              <a:defRPr sz="786"/>
            </a:lvl5pPr>
            <a:lvl6pPr marL="1795939" indent="0">
              <a:buNone/>
              <a:defRPr sz="786"/>
            </a:lvl6pPr>
            <a:lvl7pPr marL="2155127" indent="0">
              <a:buNone/>
              <a:defRPr sz="786"/>
            </a:lvl7pPr>
            <a:lvl8pPr marL="2514314" indent="0">
              <a:buNone/>
              <a:defRPr sz="786"/>
            </a:lvl8pPr>
            <a:lvl9pPr marL="2873502" indent="0">
              <a:buNone/>
              <a:defRPr sz="78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4A6E46-829E-4979-A182-11FDFDE24D30}" type="datetimeFigureOut">
              <a:rPr kumimoji="1" lang="ja-JP" altLang="en-US" smtClean="0"/>
              <a:t>2026/6/19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35092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6000" y="688869"/>
            <a:ext cx="2322478" cy="2411042"/>
          </a:xfrm>
        </p:spPr>
        <p:txBody>
          <a:bodyPr anchor="b"/>
          <a:lstStyle>
            <a:lvl1pPr>
              <a:defRPr sz="2514"/>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061321" y="1487769"/>
            <a:ext cx="3645456" cy="7343155"/>
          </a:xfrm>
        </p:spPr>
        <p:txBody>
          <a:bodyPr anchor="t"/>
          <a:lstStyle>
            <a:lvl1pPr marL="0" indent="0">
              <a:buNone/>
              <a:defRPr sz="2514"/>
            </a:lvl1pPr>
            <a:lvl2pPr marL="359188" indent="0">
              <a:buNone/>
              <a:defRPr sz="2200"/>
            </a:lvl2pPr>
            <a:lvl3pPr marL="718376" indent="0">
              <a:buNone/>
              <a:defRPr sz="1886"/>
            </a:lvl3pPr>
            <a:lvl4pPr marL="1077563" indent="0">
              <a:buNone/>
              <a:defRPr sz="1571"/>
            </a:lvl4pPr>
            <a:lvl5pPr marL="1436751" indent="0">
              <a:buNone/>
              <a:defRPr sz="1571"/>
            </a:lvl5pPr>
            <a:lvl6pPr marL="1795939" indent="0">
              <a:buNone/>
              <a:defRPr sz="1571"/>
            </a:lvl6pPr>
            <a:lvl7pPr marL="2155127" indent="0">
              <a:buNone/>
              <a:defRPr sz="1571"/>
            </a:lvl7pPr>
            <a:lvl8pPr marL="2514314" indent="0">
              <a:buNone/>
              <a:defRPr sz="1571"/>
            </a:lvl8pPr>
            <a:lvl9pPr marL="2873502" indent="0">
              <a:buNone/>
              <a:defRPr sz="1571"/>
            </a:lvl9pPr>
          </a:lstStyle>
          <a:p>
            <a:r>
              <a:rPr lang="ja-JP" altLang="en-US"/>
              <a:t>図を追加</a:t>
            </a:r>
            <a:endParaRPr lang="en-US"/>
          </a:p>
        </p:txBody>
      </p:sp>
      <p:sp>
        <p:nvSpPr>
          <p:cNvPr id="4" name="Text Placeholder 3"/>
          <p:cNvSpPr>
            <a:spLocks noGrp="1"/>
          </p:cNvSpPr>
          <p:nvPr>
            <p:ph type="body" sz="half" idx="2"/>
          </p:nvPr>
        </p:nvSpPr>
        <p:spPr>
          <a:xfrm>
            <a:off x="496000" y="3099912"/>
            <a:ext cx="2322478" cy="5742969"/>
          </a:xfrm>
        </p:spPr>
        <p:txBody>
          <a:bodyPr/>
          <a:lstStyle>
            <a:lvl1pPr marL="0" indent="0">
              <a:buNone/>
              <a:defRPr sz="1257"/>
            </a:lvl1pPr>
            <a:lvl2pPr marL="359188" indent="0">
              <a:buNone/>
              <a:defRPr sz="1100"/>
            </a:lvl2pPr>
            <a:lvl3pPr marL="718376" indent="0">
              <a:buNone/>
              <a:defRPr sz="943"/>
            </a:lvl3pPr>
            <a:lvl4pPr marL="1077563" indent="0">
              <a:buNone/>
              <a:defRPr sz="786"/>
            </a:lvl4pPr>
            <a:lvl5pPr marL="1436751" indent="0">
              <a:buNone/>
              <a:defRPr sz="786"/>
            </a:lvl5pPr>
            <a:lvl6pPr marL="1795939" indent="0">
              <a:buNone/>
              <a:defRPr sz="786"/>
            </a:lvl6pPr>
            <a:lvl7pPr marL="2155127" indent="0">
              <a:buNone/>
              <a:defRPr sz="786"/>
            </a:lvl7pPr>
            <a:lvl8pPr marL="2514314" indent="0">
              <a:buNone/>
              <a:defRPr sz="786"/>
            </a:lvl8pPr>
            <a:lvl9pPr marL="2873502" indent="0">
              <a:buNone/>
              <a:defRPr sz="78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4A6E46-829E-4979-A182-11FDFDE24D30}" type="datetimeFigureOut">
              <a:rPr kumimoji="1" lang="ja-JP" altLang="en-US" smtClean="0"/>
              <a:t>2026/6/19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349701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063" y="550141"/>
            <a:ext cx="6210776" cy="199724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95063" y="2750694"/>
            <a:ext cx="6210776" cy="655621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95062" y="9577199"/>
            <a:ext cx="1620203" cy="550138"/>
          </a:xfrm>
          <a:prstGeom prst="rect">
            <a:avLst/>
          </a:prstGeom>
        </p:spPr>
        <p:txBody>
          <a:bodyPr vert="horz" lIns="91440" tIns="45720" rIns="91440" bIns="45720" rtlCol="0" anchor="ctr"/>
          <a:lstStyle>
            <a:lvl1pPr algn="l">
              <a:defRPr sz="943">
                <a:solidFill>
                  <a:schemeClr val="tx1">
                    <a:tint val="75000"/>
                  </a:schemeClr>
                </a:solidFill>
              </a:defRPr>
            </a:lvl1pPr>
          </a:lstStyle>
          <a:p>
            <a:fld id="{104A6E46-829E-4979-A182-11FDFDE24D30}" type="datetimeFigureOut">
              <a:rPr kumimoji="1" lang="ja-JP" altLang="en-US" smtClean="0"/>
              <a:t>2026/6/19</a:t>
            </a:fld>
            <a:endParaRPr kumimoji="1" lang="ja-JP" altLang="en-US"/>
          </a:p>
        </p:txBody>
      </p:sp>
      <p:sp>
        <p:nvSpPr>
          <p:cNvPr id="5" name="Footer Placeholder 4"/>
          <p:cNvSpPr>
            <a:spLocks noGrp="1"/>
          </p:cNvSpPr>
          <p:nvPr>
            <p:ph type="ftr" sz="quarter" idx="3"/>
          </p:nvPr>
        </p:nvSpPr>
        <p:spPr>
          <a:xfrm>
            <a:off x="2385299" y="9577199"/>
            <a:ext cx="2430304" cy="550138"/>
          </a:xfrm>
          <a:prstGeom prst="rect">
            <a:avLst/>
          </a:prstGeom>
        </p:spPr>
        <p:txBody>
          <a:bodyPr vert="horz" lIns="91440" tIns="45720" rIns="91440" bIns="45720" rtlCol="0" anchor="ctr"/>
          <a:lstStyle>
            <a:lvl1pPr algn="ctr">
              <a:defRPr sz="94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5636" y="9577199"/>
            <a:ext cx="1620203" cy="550138"/>
          </a:xfrm>
          <a:prstGeom prst="rect">
            <a:avLst/>
          </a:prstGeom>
        </p:spPr>
        <p:txBody>
          <a:bodyPr vert="horz" lIns="91440" tIns="45720" rIns="91440" bIns="45720" rtlCol="0" anchor="ctr"/>
          <a:lstStyle>
            <a:lvl1pPr algn="r">
              <a:defRPr sz="943">
                <a:solidFill>
                  <a:schemeClr val="tx1">
                    <a:tint val="75000"/>
                  </a:schemeClr>
                </a:solidFill>
              </a:defRPr>
            </a:lvl1p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2225131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18376" rtl="0" eaLnBrk="1" latinLnBrk="0" hangingPunct="1">
        <a:lnSpc>
          <a:spcPct val="90000"/>
        </a:lnSpc>
        <a:spcBef>
          <a:spcPct val="0"/>
        </a:spcBef>
        <a:buNone/>
        <a:defRPr kumimoji="1" sz="3457" kern="1200">
          <a:solidFill>
            <a:schemeClr val="tx1"/>
          </a:solidFill>
          <a:latin typeface="+mj-lt"/>
          <a:ea typeface="+mj-ea"/>
          <a:cs typeface="+mj-cs"/>
        </a:defRPr>
      </a:lvl1pPr>
    </p:titleStyle>
    <p:bodyStyle>
      <a:lvl1pPr marL="179594" indent="-179594" algn="l" defTabSz="718376" rtl="0" eaLnBrk="1" latinLnBrk="0" hangingPunct="1">
        <a:lnSpc>
          <a:spcPct val="90000"/>
        </a:lnSpc>
        <a:spcBef>
          <a:spcPts val="786"/>
        </a:spcBef>
        <a:buFont typeface="Arial" panose="020B0604020202020204" pitchFamily="34" charset="0"/>
        <a:buChar char="•"/>
        <a:defRPr kumimoji="1" sz="2200" kern="1200">
          <a:solidFill>
            <a:schemeClr val="tx1"/>
          </a:solidFill>
          <a:latin typeface="+mn-lt"/>
          <a:ea typeface="+mn-ea"/>
          <a:cs typeface="+mn-cs"/>
        </a:defRPr>
      </a:lvl1pPr>
      <a:lvl2pPr marL="538782" indent="-179594" algn="l" defTabSz="718376" rtl="0" eaLnBrk="1" latinLnBrk="0" hangingPunct="1">
        <a:lnSpc>
          <a:spcPct val="90000"/>
        </a:lnSpc>
        <a:spcBef>
          <a:spcPts val="393"/>
        </a:spcBef>
        <a:buFont typeface="Arial" panose="020B0604020202020204" pitchFamily="34" charset="0"/>
        <a:buChar char="•"/>
        <a:defRPr kumimoji="1" sz="1886" kern="1200">
          <a:solidFill>
            <a:schemeClr val="tx1"/>
          </a:solidFill>
          <a:latin typeface="+mn-lt"/>
          <a:ea typeface="+mn-ea"/>
          <a:cs typeface="+mn-cs"/>
        </a:defRPr>
      </a:lvl2pPr>
      <a:lvl3pPr marL="897969" indent="-179594" algn="l" defTabSz="718376" rtl="0" eaLnBrk="1" latinLnBrk="0" hangingPunct="1">
        <a:lnSpc>
          <a:spcPct val="90000"/>
        </a:lnSpc>
        <a:spcBef>
          <a:spcPts val="393"/>
        </a:spcBef>
        <a:buFont typeface="Arial" panose="020B0604020202020204" pitchFamily="34" charset="0"/>
        <a:buChar char="•"/>
        <a:defRPr kumimoji="1" sz="1571" kern="1200">
          <a:solidFill>
            <a:schemeClr val="tx1"/>
          </a:solidFill>
          <a:latin typeface="+mn-lt"/>
          <a:ea typeface="+mn-ea"/>
          <a:cs typeface="+mn-cs"/>
        </a:defRPr>
      </a:lvl3pPr>
      <a:lvl4pPr marL="1257157" indent="-179594" algn="l" defTabSz="718376" rtl="0" eaLnBrk="1" latinLnBrk="0" hangingPunct="1">
        <a:lnSpc>
          <a:spcPct val="90000"/>
        </a:lnSpc>
        <a:spcBef>
          <a:spcPts val="393"/>
        </a:spcBef>
        <a:buFont typeface="Arial" panose="020B0604020202020204" pitchFamily="34" charset="0"/>
        <a:buChar char="•"/>
        <a:defRPr kumimoji="1" sz="1414" kern="1200">
          <a:solidFill>
            <a:schemeClr val="tx1"/>
          </a:solidFill>
          <a:latin typeface="+mn-lt"/>
          <a:ea typeface="+mn-ea"/>
          <a:cs typeface="+mn-cs"/>
        </a:defRPr>
      </a:lvl4pPr>
      <a:lvl5pPr marL="1616345" indent="-179594" algn="l" defTabSz="718376" rtl="0" eaLnBrk="1" latinLnBrk="0" hangingPunct="1">
        <a:lnSpc>
          <a:spcPct val="90000"/>
        </a:lnSpc>
        <a:spcBef>
          <a:spcPts val="393"/>
        </a:spcBef>
        <a:buFont typeface="Arial" panose="020B0604020202020204" pitchFamily="34" charset="0"/>
        <a:buChar char="•"/>
        <a:defRPr kumimoji="1" sz="1414" kern="1200">
          <a:solidFill>
            <a:schemeClr val="tx1"/>
          </a:solidFill>
          <a:latin typeface="+mn-lt"/>
          <a:ea typeface="+mn-ea"/>
          <a:cs typeface="+mn-cs"/>
        </a:defRPr>
      </a:lvl5pPr>
      <a:lvl6pPr marL="1975533" indent="-179594" algn="l" defTabSz="718376" rtl="0" eaLnBrk="1" latinLnBrk="0" hangingPunct="1">
        <a:lnSpc>
          <a:spcPct val="90000"/>
        </a:lnSpc>
        <a:spcBef>
          <a:spcPts val="393"/>
        </a:spcBef>
        <a:buFont typeface="Arial" panose="020B0604020202020204" pitchFamily="34" charset="0"/>
        <a:buChar char="•"/>
        <a:defRPr kumimoji="1" sz="1414" kern="1200">
          <a:solidFill>
            <a:schemeClr val="tx1"/>
          </a:solidFill>
          <a:latin typeface="+mn-lt"/>
          <a:ea typeface="+mn-ea"/>
          <a:cs typeface="+mn-cs"/>
        </a:defRPr>
      </a:lvl6pPr>
      <a:lvl7pPr marL="2334720" indent="-179594" algn="l" defTabSz="718376" rtl="0" eaLnBrk="1" latinLnBrk="0" hangingPunct="1">
        <a:lnSpc>
          <a:spcPct val="90000"/>
        </a:lnSpc>
        <a:spcBef>
          <a:spcPts val="393"/>
        </a:spcBef>
        <a:buFont typeface="Arial" panose="020B0604020202020204" pitchFamily="34" charset="0"/>
        <a:buChar char="•"/>
        <a:defRPr kumimoji="1" sz="1414" kern="1200">
          <a:solidFill>
            <a:schemeClr val="tx1"/>
          </a:solidFill>
          <a:latin typeface="+mn-lt"/>
          <a:ea typeface="+mn-ea"/>
          <a:cs typeface="+mn-cs"/>
        </a:defRPr>
      </a:lvl7pPr>
      <a:lvl8pPr marL="2693908" indent="-179594" algn="l" defTabSz="718376" rtl="0" eaLnBrk="1" latinLnBrk="0" hangingPunct="1">
        <a:lnSpc>
          <a:spcPct val="90000"/>
        </a:lnSpc>
        <a:spcBef>
          <a:spcPts val="393"/>
        </a:spcBef>
        <a:buFont typeface="Arial" panose="020B0604020202020204" pitchFamily="34" charset="0"/>
        <a:buChar char="•"/>
        <a:defRPr kumimoji="1" sz="1414" kern="1200">
          <a:solidFill>
            <a:schemeClr val="tx1"/>
          </a:solidFill>
          <a:latin typeface="+mn-lt"/>
          <a:ea typeface="+mn-ea"/>
          <a:cs typeface="+mn-cs"/>
        </a:defRPr>
      </a:lvl8pPr>
      <a:lvl9pPr marL="3053096" indent="-179594" algn="l" defTabSz="718376" rtl="0" eaLnBrk="1" latinLnBrk="0" hangingPunct="1">
        <a:lnSpc>
          <a:spcPct val="90000"/>
        </a:lnSpc>
        <a:spcBef>
          <a:spcPts val="393"/>
        </a:spcBef>
        <a:buFont typeface="Arial" panose="020B0604020202020204" pitchFamily="34" charset="0"/>
        <a:buChar char="•"/>
        <a:defRPr kumimoji="1" sz="1414" kern="1200">
          <a:solidFill>
            <a:schemeClr val="tx1"/>
          </a:solidFill>
          <a:latin typeface="+mn-lt"/>
          <a:ea typeface="+mn-ea"/>
          <a:cs typeface="+mn-cs"/>
        </a:defRPr>
      </a:lvl9pPr>
    </p:bodyStyle>
    <p:otherStyle>
      <a:defPPr>
        <a:defRPr lang="en-US"/>
      </a:defPPr>
      <a:lvl1pPr marL="0" algn="l" defTabSz="718376" rtl="0" eaLnBrk="1" latinLnBrk="0" hangingPunct="1">
        <a:defRPr kumimoji="1" sz="1414" kern="1200">
          <a:solidFill>
            <a:schemeClr val="tx1"/>
          </a:solidFill>
          <a:latin typeface="+mn-lt"/>
          <a:ea typeface="+mn-ea"/>
          <a:cs typeface="+mn-cs"/>
        </a:defRPr>
      </a:lvl1pPr>
      <a:lvl2pPr marL="359188" algn="l" defTabSz="718376" rtl="0" eaLnBrk="1" latinLnBrk="0" hangingPunct="1">
        <a:defRPr kumimoji="1" sz="1414" kern="1200">
          <a:solidFill>
            <a:schemeClr val="tx1"/>
          </a:solidFill>
          <a:latin typeface="+mn-lt"/>
          <a:ea typeface="+mn-ea"/>
          <a:cs typeface="+mn-cs"/>
        </a:defRPr>
      </a:lvl2pPr>
      <a:lvl3pPr marL="718376" algn="l" defTabSz="718376" rtl="0" eaLnBrk="1" latinLnBrk="0" hangingPunct="1">
        <a:defRPr kumimoji="1" sz="1414" kern="1200">
          <a:solidFill>
            <a:schemeClr val="tx1"/>
          </a:solidFill>
          <a:latin typeface="+mn-lt"/>
          <a:ea typeface="+mn-ea"/>
          <a:cs typeface="+mn-cs"/>
        </a:defRPr>
      </a:lvl3pPr>
      <a:lvl4pPr marL="1077563" algn="l" defTabSz="718376" rtl="0" eaLnBrk="1" latinLnBrk="0" hangingPunct="1">
        <a:defRPr kumimoji="1" sz="1414" kern="1200">
          <a:solidFill>
            <a:schemeClr val="tx1"/>
          </a:solidFill>
          <a:latin typeface="+mn-lt"/>
          <a:ea typeface="+mn-ea"/>
          <a:cs typeface="+mn-cs"/>
        </a:defRPr>
      </a:lvl4pPr>
      <a:lvl5pPr marL="1436751" algn="l" defTabSz="718376" rtl="0" eaLnBrk="1" latinLnBrk="0" hangingPunct="1">
        <a:defRPr kumimoji="1" sz="1414" kern="1200">
          <a:solidFill>
            <a:schemeClr val="tx1"/>
          </a:solidFill>
          <a:latin typeface="+mn-lt"/>
          <a:ea typeface="+mn-ea"/>
          <a:cs typeface="+mn-cs"/>
        </a:defRPr>
      </a:lvl5pPr>
      <a:lvl6pPr marL="1795939" algn="l" defTabSz="718376" rtl="0" eaLnBrk="1" latinLnBrk="0" hangingPunct="1">
        <a:defRPr kumimoji="1" sz="1414" kern="1200">
          <a:solidFill>
            <a:schemeClr val="tx1"/>
          </a:solidFill>
          <a:latin typeface="+mn-lt"/>
          <a:ea typeface="+mn-ea"/>
          <a:cs typeface="+mn-cs"/>
        </a:defRPr>
      </a:lvl6pPr>
      <a:lvl7pPr marL="2155127" algn="l" defTabSz="718376" rtl="0" eaLnBrk="1" latinLnBrk="0" hangingPunct="1">
        <a:defRPr kumimoji="1" sz="1414" kern="1200">
          <a:solidFill>
            <a:schemeClr val="tx1"/>
          </a:solidFill>
          <a:latin typeface="+mn-lt"/>
          <a:ea typeface="+mn-ea"/>
          <a:cs typeface="+mn-cs"/>
        </a:defRPr>
      </a:lvl7pPr>
      <a:lvl8pPr marL="2514314" algn="l" defTabSz="718376" rtl="0" eaLnBrk="1" latinLnBrk="0" hangingPunct="1">
        <a:defRPr kumimoji="1" sz="1414" kern="1200">
          <a:solidFill>
            <a:schemeClr val="tx1"/>
          </a:solidFill>
          <a:latin typeface="+mn-lt"/>
          <a:ea typeface="+mn-ea"/>
          <a:cs typeface="+mn-cs"/>
        </a:defRPr>
      </a:lvl8pPr>
      <a:lvl9pPr marL="2873502" algn="l" defTabSz="718376" rtl="0" eaLnBrk="1" latinLnBrk="0" hangingPunct="1">
        <a:defRPr kumimoji="1" sz="14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jpeg"/><Relationship Id="rId17" Type="http://schemas.openxmlformats.org/officeDocument/2006/relationships/image" Target="../media/image25.gif"/><Relationship Id="rId2" Type="http://schemas.openxmlformats.org/officeDocument/2006/relationships/image" Target="../media/image10.png"/><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svg"/><Relationship Id="rId7" Type="http://schemas.openxmlformats.org/officeDocument/2006/relationships/image" Target="../media/image31.jpe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svg"/><Relationship Id="rId15" Type="http://schemas.openxmlformats.org/officeDocument/2006/relationships/image" Target="../media/image3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 Id="rId1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45.jpeg"/><Relationship Id="rId12" Type="http://schemas.openxmlformats.org/officeDocument/2006/relationships/image" Target="../media/image50.svg"/><Relationship Id="rId17" Type="http://schemas.openxmlformats.org/officeDocument/2006/relationships/image" Target="../media/image55.jpeg"/><Relationship Id="rId2" Type="http://schemas.openxmlformats.org/officeDocument/2006/relationships/image" Target="../media/image40.png"/><Relationship Id="rId16" Type="http://schemas.openxmlformats.org/officeDocument/2006/relationships/image" Target="../media/image54.jpe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4.emf"/><Relationship Id="rId11" Type="http://schemas.openxmlformats.org/officeDocument/2006/relationships/image" Target="../media/image49.png"/><Relationship Id="rId5" Type="http://schemas.openxmlformats.org/officeDocument/2006/relationships/image" Target="../media/image43.svg"/><Relationship Id="rId15" Type="http://schemas.openxmlformats.org/officeDocument/2006/relationships/image" Target="../media/image53.png"/><Relationship Id="rId10" Type="http://schemas.openxmlformats.org/officeDocument/2006/relationships/image" Target="../media/image48.sv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44450" y="128232"/>
            <a:ext cx="6912000" cy="288000"/>
          </a:xfrm>
          <a:prstGeom prst="rect">
            <a:avLst/>
          </a:prstGeom>
          <a:solidFill>
            <a:srgbClr val="009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600">
                <a:solidFill>
                  <a:schemeClr val="bg1"/>
                </a:solidFill>
                <a:latin typeface="Meiryo UI" panose="020B0604030504040204" pitchFamily="50" charset="-128"/>
                <a:ea typeface="Meiryo UI" panose="020B0604030504040204" pitchFamily="50" charset="-128"/>
              </a:rPr>
              <a:t>(</a:t>
            </a:r>
            <a:r>
              <a:rPr kumimoji="1" lang="ja-JP" altLang="en-US" sz="1600">
                <a:solidFill>
                  <a:schemeClr val="bg1"/>
                </a:solidFill>
                <a:latin typeface="Meiryo UI" panose="020B0604030504040204" pitchFamily="50" charset="-128"/>
                <a:ea typeface="Meiryo UI" panose="020B0604030504040204" pitchFamily="50" charset="-128"/>
              </a:rPr>
              <a:t>公財</a:t>
            </a:r>
            <a:r>
              <a:rPr kumimoji="1" lang="en-US" altLang="ja-JP" sz="1600">
                <a:solidFill>
                  <a:schemeClr val="bg1"/>
                </a:solidFill>
                <a:latin typeface="Meiryo UI" panose="020B0604030504040204" pitchFamily="50" charset="-128"/>
                <a:ea typeface="Meiryo UI" panose="020B0604030504040204" pitchFamily="50" charset="-128"/>
              </a:rPr>
              <a:t>)</a:t>
            </a:r>
            <a:r>
              <a:rPr kumimoji="1" lang="ja-JP" altLang="en-US" sz="1600">
                <a:solidFill>
                  <a:schemeClr val="bg1"/>
                </a:solidFill>
                <a:latin typeface="Meiryo UI" panose="020B0604030504040204" pitchFamily="50" charset="-128"/>
                <a:ea typeface="Meiryo UI" panose="020B0604030504040204" pitchFamily="50" charset="-128"/>
              </a:rPr>
              <a:t>大阪産業局からのお知らせ</a:t>
            </a:r>
          </a:p>
        </p:txBody>
      </p:sp>
      <p:pic>
        <p:nvPicPr>
          <p:cNvPr id="5" name="図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010" y="675025"/>
            <a:ext cx="4032448" cy="1275024"/>
          </a:xfrm>
          <a:prstGeom prst="rect">
            <a:avLst/>
          </a:prstGeom>
        </p:spPr>
      </p:pic>
      <p:sp>
        <p:nvSpPr>
          <p:cNvPr id="34" name="Rectangle 4">
            <a:extLst>
              <a:ext uri="{C183D7F6-B498-43B3-948B-1728B52AA6E4}">
                <adec:decorative xmlns:adec="http://schemas.microsoft.com/office/drawing/2017/decorative" val="1"/>
              </a:ext>
            </a:extLst>
          </p:cNvPr>
          <p:cNvSpPr>
            <a:spLocks noChangeArrowheads="1"/>
          </p:cNvSpPr>
          <p:nvPr/>
        </p:nvSpPr>
        <p:spPr bwMode="gray">
          <a:xfrm flipH="1">
            <a:off x="219496" y="2161266"/>
            <a:ext cx="6768000" cy="36000"/>
          </a:xfrm>
          <a:prstGeom prst="rect">
            <a:avLst/>
          </a:prstGeom>
          <a:gradFill>
            <a:gsLst>
              <a:gs pos="69000">
                <a:schemeClr val="bg1"/>
              </a:gs>
              <a:gs pos="91000">
                <a:srgbClr val="FFC000"/>
              </a:gs>
              <a:gs pos="0">
                <a:srgbClr val="0070C0"/>
              </a:gs>
            </a:gsLst>
            <a:lin ang="0" scaled="0"/>
          </a:gradFill>
          <a:ln w="9525">
            <a:noFill/>
            <a:miter lim="800000"/>
            <a:headEnd/>
            <a:tailEnd/>
          </a:ln>
        </p:spPr>
        <p:txBody>
          <a:bodyPr wrap="none" lIns="99031" tIns="49516" rIns="99031" bIns="49516" anchor="ctr"/>
          <a:lstStyle/>
          <a:p>
            <a:pPr>
              <a:defRPr/>
            </a:pPr>
            <a:r>
              <a:rPr lang="ja-JP" altLang="en-US">
                <a:solidFill>
                  <a:schemeClr val="bg1"/>
                </a:solidFill>
                <a:ea typeface="ＭＳ Ｐゴシック" charset="-128"/>
              </a:rPr>
              <a:t>　　　　　</a:t>
            </a:r>
            <a:r>
              <a:rPr lang="ja-JP" altLang="en-US" sz="1517">
                <a:solidFill>
                  <a:schemeClr val="bg1"/>
                </a:solidFill>
                <a:ea typeface="ＭＳ Ｐゴシック" charset="-128"/>
              </a:rPr>
              <a:t>　         </a:t>
            </a:r>
            <a:r>
              <a:rPr lang="ja-JP" altLang="en-US" sz="1300">
                <a:solidFill>
                  <a:schemeClr val="bg1"/>
                </a:solidFill>
                <a:ea typeface="ＭＳ Ｐゴシック" charset="-128"/>
              </a:rPr>
              <a:t>　</a:t>
            </a:r>
            <a:r>
              <a:rPr lang="ja-JP" altLang="en-US" sz="1517">
                <a:solidFill>
                  <a:schemeClr val="bg1"/>
                </a:solidFill>
                <a:ea typeface="ＭＳ Ｐゴシック" charset="-128"/>
              </a:rPr>
              <a:t>　　　　　　　　　　　　　　　　　　　　　　　　　　　　　　　　　　　　　　　　　　</a:t>
            </a:r>
          </a:p>
        </p:txBody>
      </p:sp>
      <p:pic>
        <p:nvPicPr>
          <p:cNvPr id="8" name="図 7">
            <a:extLst>
              <a:ext uri="{FF2B5EF4-FFF2-40B4-BE49-F238E27FC236}">
                <a16:creationId xmlns:a16="http://schemas.microsoft.com/office/drawing/2014/main" id="{48DAE2AE-7B98-350A-0BB5-527D7E1DC6C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550" y="485999"/>
            <a:ext cx="2374704" cy="1696577"/>
          </a:xfrm>
          <a:prstGeom prst="rect">
            <a:avLst/>
          </a:prstGeom>
        </p:spPr>
      </p:pic>
      <p:sp>
        <p:nvSpPr>
          <p:cNvPr id="2" name="正方形/長方形 1"/>
          <p:cNvSpPr/>
          <p:nvPr/>
        </p:nvSpPr>
        <p:spPr>
          <a:xfrm>
            <a:off x="144450" y="126519"/>
            <a:ext cx="6912000" cy="10080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A9925163-1A2C-C398-6ECF-39210B62C643}"/>
              </a:ext>
            </a:extLst>
          </p:cNvPr>
          <p:cNvSpPr/>
          <p:nvPr/>
        </p:nvSpPr>
        <p:spPr>
          <a:xfrm>
            <a:off x="222140" y="3996672"/>
            <a:ext cx="6768926" cy="3079179"/>
          </a:xfrm>
          <a:prstGeom prst="rect">
            <a:avLst/>
          </a:prstGeom>
          <a:solidFill>
            <a:schemeClr val="bg1"/>
          </a:solidFill>
          <a:ln w="19050">
            <a:noFill/>
          </a:ln>
          <a:effectLst/>
        </p:spPr>
        <p:txBody>
          <a:bodyPr wrap="square" numCol="2">
            <a:noAutofit/>
          </a:bodyPr>
          <a:lstStyle/>
          <a:p>
            <a:pPr>
              <a:spcBef>
                <a:spcPts val="600"/>
              </a:spcBef>
            </a:pPr>
            <a:r>
              <a:rPr lang="ja-JP" altLang="en-US" sz="1100" b="1">
                <a:solidFill>
                  <a:srgbClr val="82C153"/>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大阪府よろず支援拠点</a:t>
            </a:r>
            <a:endParaRPr lang="en-US" altLang="ja-JP" sz="1100" b="1">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・ワンストップ相談窓口</a:t>
            </a:r>
          </a:p>
          <a:p>
            <a:r>
              <a:rPr lang="ja-JP" altLang="en-US" sz="1100">
                <a:latin typeface="HG丸ｺﾞｼｯｸM-PRO" panose="020F0600000000000000" pitchFamily="50" charset="-128"/>
                <a:ea typeface="HG丸ｺﾞｼｯｸM-PRO" panose="020F0600000000000000" pitchFamily="50" charset="-128"/>
              </a:rPr>
              <a:t>　経営の悩みをどこに相談すればよいか</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わからない方を含め、経営上の</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あらゆる課題に対応する無料相談窓口です</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（原則として、来訪またはオンライン）。</a:t>
            </a:r>
          </a:p>
          <a:p>
            <a:r>
              <a:rPr lang="ja-JP" altLang="en-US" sz="1100">
                <a:latin typeface="HG丸ｺﾞｼｯｸM-PRO" panose="020F0600000000000000" pitchFamily="50" charset="-128"/>
                <a:ea typeface="HG丸ｺﾞｼｯｸM-PRO" panose="020F0600000000000000" pitchFamily="50" charset="-128"/>
              </a:rPr>
              <a:t>　多様な分野に精通した専門家が親身にお話を伺い、</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本質的な課題を明確にして解決策を提案し、</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必要に応じて他の支援機関とも連携しながら、</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成果が出るまで伴走支援を行います。</a:t>
            </a:r>
          </a:p>
          <a:p>
            <a:endParaRPr lang="ja-JP" altLang="en-US"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・生産性向上支援センター</a:t>
            </a:r>
          </a:p>
          <a:p>
            <a:r>
              <a:rPr lang="ja-JP" altLang="en-US" sz="1100">
                <a:latin typeface="HG丸ｺﾞｼｯｸM-PRO" panose="020F0600000000000000" pitchFamily="50" charset="-128"/>
                <a:ea typeface="HG丸ｺﾞｼｯｸM-PRO" panose="020F0600000000000000" pitchFamily="50" charset="-128"/>
              </a:rPr>
              <a:t>　業務の見える化や省力化の検討など、生産性向上</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に向けて複数回・現場訪問型の徹底した伴走</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支援を行います。</a:t>
            </a:r>
          </a:p>
          <a:p>
            <a:r>
              <a:rPr lang="ja-JP" altLang="en-US" sz="1100">
                <a:latin typeface="HG丸ｺﾞｼｯｸM-PRO" panose="020F0600000000000000" pitchFamily="50" charset="-128"/>
                <a:ea typeface="HG丸ｺﾞｼｯｸM-PRO" panose="020F0600000000000000" pitchFamily="50" charset="-128"/>
              </a:rPr>
              <a:t>　ワンストップ相談窓口とも密に連携しながら中小</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企業の皆様に寄り添い、「今の現場に合った」</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次の一歩を考えます。</a:t>
            </a:r>
            <a:endParaRPr lang="en-US" altLang="ja-JP" sz="1100">
              <a:latin typeface="HG丸ｺﾞｼｯｸM-PRO" panose="020F0600000000000000" pitchFamily="50" charset="-128"/>
              <a:ea typeface="HG丸ｺﾞｼｯｸM-PRO" panose="020F0600000000000000" pitchFamily="50" charset="-128"/>
            </a:endParaRPr>
          </a:p>
          <a:p>
            <a:pPr>
              <a:spcBef>
                <a:spcPts val="600"/>
              </a:spcBef>
              <a:defRPr/>
            </a:pPr>
            <a:r>
              <a:rPr lang="ja-JP" altLang="en-US" sz="1100" b="1">
                <a:solidFill>
                  <a:srgbClr val="82C153"/>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大阪産業創造館　経営相談室</a:t>
            </a:r>
            <a:endParaRPr lang="en-US" altLang="ja-JP" sz="1100" b="1" strike="sngStrike">
              <a:latin typeface="HG丸ｺﾞｼｯｸM-PRO" panose="020F0600000000000000" pitchFamily="50" charset="-128"/>
              <a:ea typeface="HG丸ｺﾞｼｯｸM-PRO" panose="020F0600000000000000" pitchFamily="50" charset="-128"/>
            </a:endParaRPr>
          </a:p>
          <a:p>
            <a:pPr>
              <a:defRPr/>
            </a:pPr>
            <a:r>
              <a:rPr lang="ja-JP" altLang="en-US" sz="1100">
                <a:latin typeface="HG丸ｺﾞｼｯｸM-PRO" pitchFamily="50" charset="-128"/>
                <a:ea typeface="HG丸ｺﾞｼｯｸM-PRO" pitchFamily="50" charset="-128"/>
              </a:rPr>
              <a:t>　経営者の様々な悩みに常勤のスタッフコンサル</a:t>
            </a:r>
            <a:endParaRPr lang="en-US" altLang="ja-JP" sz="1100">
              <a:latin typeface="HG丸ｺﾞｼｯｸM-PRO" pitchFamily="50" charset="-128"/>
              <a:ea typeface="HG丸ｺﾞｼｯｸM-PRO" pitchFamily="50" charset="-128"/>
            </a:endParaRPr>
          </a:p>
          <a:p>
            <a:pPr>
              <a:defRPr/>
            </a:pPr>
            <a:r>
              <a:rPr lang="ja-JP" altLang="en-US" sz="1100">
                <a:latin typeface="HG丸ｺﾞｼｯｸM-PRO" pitchFamily="50" charset="-128"/>
                <a:ea typeface="HG丸ｺﾞｼｯｸM-PRO" pitchFamily="50" charset="-128"/>
              </a:rPr>
              <a:t>　タントや専門家が対応します。また、ビジネス</a:t>
            </a:r>
            <a:endParaRPr lang="en-US" altLang="ja-JP" sz="1100">
              <a:latin typeface="HG丸ｺﾞｼｯｸM-PRO" pitchFamily="50" charset="-128"/>
              <a:ea typeface="HG丸ｺﾞｼｯｸM-PRO" pitchFamily="50" charset="-128"/>
            </a:endParaRPr>
          </a:p>
          <a:p>
            <a:pPr>
              <a:defRPr/>
            </a:pPr>
            <a:r>
              <a:rPr lang="ja-JP" altLang="en-US" sz="1100">
                <a:latin typeface="HG丸ｺﾞｼｯｸM-PRO" pitchFamily="50" charset="-128"/>
                <a:ea typeface="HG丸ｺﾞｼｯｸM-PRO" pitchFamily="50" charset="-128"/>
              </a:rPr>
              <a:t>　プランから資金調達など創業に関する相談にも</a:t>
            </a:r>
            <a:endParaRPr lang="en-US" altLang="ja-JP" sz="1100">
              <a:latin typeface="HG丸ｺﾞｼｯｸM-PRO" pitchFamily="50" charset="-128"/>
              <a:ea typeface="HG丸ｺﾞｼｯｸM-PRO" pitchFamily="50" charset="-128"/>
            </a:endParaRPr>
          </a:p>
          <a:p>
            <a:pPr>
              <a:defRPr/>
            </a:pPr>
            <a:r>
              <a:rPr lang="ja-JP" altLang="en-US" sz="1100">
                <a:latin typeface="HG丸ｺﾞｼｯｸM-PRO" pitchFamily="50" charset="-128"/>
                <a:ea typeface="HG丸ｺﾞｼｯｸM-PRO" pitchFamily="50" charset="-128"/>
              </a:rPr>
              <a:t>　対応します。</a:t>
            </a:r>
            <a:endParaRPr lang="en-US" altLang="ja-JP" sz="1100">
              <a:latin typeface="HG丸ｺﾞｼｯｸM-PRO" pitchFamily="50" charset="-128"/>
              <a:ea typeface="HG丸ｺﾞｼｯｸM-PRO" pitchFamily="50" charset="-128"/>
            </a:endParaRPr>
          </a:p>
          <a:p>
            <a:pPr>
              <a:defRPr/>
            </a:pPr>
            <a:endParaRPr lang="en-US" altLang="ja-JP" sz="1100">
              <a:latin typeface="HG丸ｺﾞｼｯｸM-PRO" pitchFamily="50" charset="-128"/>
              <a:ea typeface="HG丸ｺﾞｼｯｸM-PRO" pitchFamily="50" charset="-128"/>
            </a:endParaRPr>
          </a:p>
          <a:p>
            <a:pPr>
              <a:defRPr/>
            </a:pPr>
            <a:r>
              <a:rPr lang="ja-JP" altLang="en-US" sz="1100" b="1">
                <a:solidFill>
                  <a:srgbClr val="82C153"/>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取引かけこみ寺</a:t>
            </a:r>
            <a:endParaRPr lang="en-US" altLang="ja-JP" sz="1100" b="1" strike="sngStrike">
              <a:latin typeface="HG丸ｺﾞｼｯｸM-PRO" panose="020F0600000000000000" pitchFamily="50" charset="-128"/>
              <a:ea typeface="HG丸ｺﾞｼｯｸM-PRO" panose="020F0600000000000000" pitchFamily="50" charset="-128"/>
            </a:endParaRPr>
          </a:p>
          <a:p>
            <a:pPr>
              <a:defRPr/>
            </a:pPr>
            <a:r>
              <a:rPr lang="ja-JP" altLang="en-US" sz="1100">
                <a:latin typeface="HG丸ｺﾞｼｯｸM-PRO" pitchFamily="50" charset="-128"/>
                <a:ea typeface="HG丸ｺﾞｼｯｸM-PRO" pitchFamily="50" charset="-128"/>
              </a:rPr>
              <a:t>　中小受託取引により生じたトラブル等に関する</a:t>
            </a:r>
            <a:endParaRPr lang="en-US" altLang="ja-JP" sz="1100">
              <a:latin typeface="HG丸ｺﾞｼｯｸM-PRO" pitchFamily="50" charset="-128"/>
              <a:ea typeface="HG丸ｺﾞｼｯｸM-PRO" pitchFamily="50" charset="-128"/>
            </a:endParaRPr>
          </a:p>
          <a:p>
            <a:pPr>
              <a:defRPr/>
            </a:pPr>
            <a:r>
              <a:rPr lang="ja-JP" altLang="en-US" sz="1100">
                <a:latin typeface="HG丸ｺﾞｼｯｸM-PRO" pitchFamily="50" charset="-128"/>
                <a:ea typeface="HG丸ｺﾞｼｯｸM-PRO" pitchFamily="50" charset="-128"/>
              </a:rPr>
              <a:t>　府内中小企業の様々なお悩みやご相談に対し、</a:t>
            </a:r>
            <a:endParaRPr lang="en-US" altLang="ja-JP" sz="1100">
              <a:latin typeface="HG丸ｺﾞｼｯｸM-PRO" pitchFamily="50" charset="-128"/>
              <a:ea typeface="HG丸ｺﾞｼｯｸM-PRO" pitchFamily="50" charset="-128"/>
            </a:endParaRPr>
          </a:p>
          <a:p>
            <a:pPr>
              <a:defRPr/>
            </a:pPr>
            <a:r>
              <a:rPr lang="ja-JP" altLang="en-US" sz="1100">
                <a:latin typeface="HG丸ｺﾞｼｯｸM-PRO" pitchFamily="50" charset="-128"/>
                <a:ea typeface="HG丸ｺﾞｼｯｸM-PRO" pitchFamily="50" charset="-128"/>
              </a:rPr>
              <a:t>　専門相談員がきめ細かく対応しサポートします。</a:t>
            </a:r>
            <a:endParaRPr lang="en-US" altLang="ja-JP" sz="1100">
              <a:latin typeface="HG丸ｺﾞｼｯｸM-PRO" pitchFamily="50" charset="-128"/>
              <a:ea typeface="HG丸ｺﾞｼｯｸM-PRO" pitchFamily="50" charset="-128"/>
            </a:endParaRPr>
          </a:p>
          <a:p>
            <a:pPr>
              <a:defRPr/>
            </a:pPr>
            <a:endParaRPr lang="en-US" altLang="ja-JP" sz="1100">
              <a:latin typeface="HG丸ｺﾞｼｯｸM-PRO" pitchFamily="50" charset="-128"/>
              <a:ea typeface="HG丸ｺﾞｼｯｸM-PRO" pitchFamily="50" charset="-128"/>
            </a:endParaRPr>
          </a:p>
          <a:p>
            <a:pPr>
              <a:defRPr/>
            </a:pPr>
            <a:r>
              <a:rPr lang="ja-JP" altLang="en-US" sz="1100" b="1">
                <a:solidFill>
                  <a:srgbClr val="82C153"/>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itchFamily="50" charset="-128"/>
                <a:ea typeface="HG丸ｺﾞｼｯｸM-PRO" pitchFamily="50" charset="-128"/>
              </a:rPr>
              <a:t>大阪デジタル・</a:t>
            </a:r>
            <a:r>
              <a:rPr lang="en-US" altLang="ja-JP" sz="1100" b="1">
                <a:latin typeface="HG丸ｺﾞｼｯｸM-PRO" pitchFamily="50" charset="-128"/>
                <a:ea typeface="HG丸ｺﾞｼｯｸM-PRO" pitchFamily="50" charset="-128"/>
              </a:rPr>
              <a:t>AI</a:t>
            </a:r>
            <a:r>
              <a:rPr lang="ja-JP" altLang="en-US" sz="1100" b="1">
                <a:latin typeface="HG丸ｺﾞｼｯｸM-PRO" pitchFamily="50" charset="-128"/>
                <a:ea typeface="HG丸ｺﾞｼｯｸM-PRO" pitchFamily="50" charset="-128"/>
              </a:rPr>
              <a:t>活用促進プロジェクト（</a:t>
            </a:r>
            <a:r>
              <a:rPr lang="en-US" altLang="ja-JP" sz="1100" b="1">
                <a:latin typeface="HG丸ｺﾞｼｯｸM-PRO" pitchFamily="50" charset="-128"/>
                <a:ea typeface="HG丸ｺﾞｼｯｸM-PRO" pitchFamily="50" charset="-128"/>
              </a:rPr>
              <a:t>OBDX</a:t>
            </a:r>
            <a:r>
              <a:rPr lang="ja-JP" altLang="en-US" sz="1100" b="1">
                <a:latin typeface="HG丸ｺﾞｼｯｸM-PRO" pitchFamily="50" charset="-128"/>
                <a:ea typeface="HG丸ｺﾞｼｯｸM-PRO" pitchFamily="50" charset="-128"/>
              </a:rPr>
              <a:t>）</a:t>
            </a:r>
          </a:p>
          <a:p>
            <a:pPr>
              <a:defRPr/>
            </a:pPr>
            <a:r>
              <a:rPr lang="ja-JP" altLang="en-US" sz="1100">
                <a:latin typeface="HG丸ｺﾞｼｯｸM-PRO" pitchFamily="50" charset="-128"/>
                <a:ea typeface="HG丸ｺﾞｼｯｸM-PRO" pitchFamily="50" charset="-128"/>
              </a:rPr>
              <a:t>　デジタル・</a:t>
            </a:r>
            <a:r>
              <a:rPr lang="en-US" altLang="ja-JP" sz="1100">
                <a:latin typeface="HG丸ｺﾞｼｯｸM-PRO" pitchFamily="50" charset="-128"/>
                <a:ea typeface="HG丸ｺﾞｼｯｸM-PRO" pitchFamily="50" charset="-128"/>
              </a:rPr>
              <a:t>AI</a:t>
            </a:r>
            <a:r>
              <a:rPr lang="ja-JP" altLang="en-US" sz="1100">
                <a:latin typeface="HG丸ｺﾞｼｯｸM-PRO" pitchFamily="50" charset="-128"/>
                <a:ea typeface="HG丸ｺﾞｼｯｸM-PRO" pitchFamily="50" charset="-128"/>
              </a:rPr>
              <a:t>の業務活用を前向きに検討している</a:t>
            </a:r>
          </a:p>
          <a:p>
            <a:pPr>
              <a:defRPr/>
            </a:pPr>
            <a:r>
              <a:rPr lang="ja-JP" altLang="en-US" sz="1100">
                <a:latin typeface="HG丸ｺﾞｼｯｸM-PRO" pitchFamily="50" charset="-128"/>
                <a:ea typeface="HG丸ｺﾞｼｯｸM-PRO" pitchFamily="50" charset="-128"/>
              </a:rPr>
              <a:t>　中小企業の皆様に、導入のきっかけ作りや、</a:t>
            </a:r>
            <a:endParaRPr lang="en-US" altLang="ja-JP" sz="1100">
              <a:latin typeface="HG丸ｺﾞｼｯｸM-PRO" pitchFamily="50" charset="-128"/>
              <a:ea typeface="HG丸ｺﾞｼｯｸM-PRO" pitchFamily="50" charset="-128"/>
            </a:endParaRPr>
          </a:p>
          <a:p>
            <a:pPr>
              <a:defRPr/>
            </a:pPr>
            <a:r>
              <a:rPr lang="ja-JP" altLang="en-US" sz="1100">
                <a:latin typeface="HG丸ｺﾞｼｯｸM-PRO" pitchFamily="50" charset="-128"/>
                <a:ea typeface="HG丸ｺﾞｼｯｸM-PRO" pitchFamily="50" charset="-128"/>
              </a:rPr>
              <a:t>　活用に向けた課題の可視化・</a:t>
            </a:r>
            <a:endParaRPr lang="en-US" altLang="ja-JP" sz="1100">
              <a:latin typeface="HG丸ｺﾞｼｯｸM-PRO" pitchFamily="50" charset="-128"/>
              <a:ea typeface="HG丸ｺﾞｼｯｸM-PRO" pitchFamily="50" charset="-128"/>
            </a:endParaRPr>
          </a:p>
          <a:p>
            <a:pPr>
              <a:defRPr/>
            </a:pPr>
            <a:r>
              <a:rPr lang="ja-JP" altLang="en-US" sz="1100">
                <a:latin typeface="HG丸ｺﾞｼｯｸM-PRO" pitchFamily="50" charset="-128"/>
                <a:ea typeface="HG丸ｺﾞｼｯｸM-PRO" pitchFamily="50" charset="-128"/>
              </a:rPr>
              <a:t>　整理をサポートします。</a:t>
            </a:r>
          </a:p>
          <a:p>
            <a:pPr>
              <a:defRPr/>
            </a:pPr>
            <a:endParaRPr lang="ja-JP" altLang="en-US" sz="1100">
              <a:latin typeface="HG丸ｺﾞｼｯｸM-PRO" pitchFamily="50" charset="-128"/>
              <a:ea typeface="HG丸ｺﾞｼｯｸM-PRO" pitchFamily="50" charset="-128"/>
            </a:endParaRPr>
          </a:p>
        </p:txBody>
      </p:sp>
      <p:sp>
        <p:nvSpPr>
          <p:cNvPr id="19" name="正方形/長方形 18">
            <a:extLst>
              <a:ext uri="{FF2B5EF4-FFF2-40B4-BE49-F238E27FC236}">
                <a16:creationId xmlns:a16="http://schemas.microsoft.com/office/drawing/2014/main" id="{36564787-FC11-8A99-7217-4BCC24438003}"/>
              </a:ext>
            </a:extLst>
          </p:cNvPr>
          <p:cNvSpPr/>
          <p:nvPr/>
        </p:nvSpPr>
        <p:spPr>
          <a:xfrm>
            <a:off x="222603" y="3688499"/>
            <a:ext cx="6768000" cy="288000"/>
          </a:xfrm>
          <a:prstGeom prst="rect">
            <a:avLst/>
          </a:prstGeom>
          <a:solidFill>
            <a:srgbClr val="82C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600">
              <a:solidFill>
                <a:schemeClr val="bg1"/>
              </a:solidFill>
              <a:latin typeface="Meiryo UI" panose="020B0604030504040204" pitchFamily="50" charset="-128"/>
              <a:ea typeface="Meiryo UI" panose="020B0604030504040204" pitchFamily="50" charset="-128"/>
            </a:endParaRPr>
          </a:p>
        </p:txBody>
      </p:sp>
      <p:pic>
        <p:nvPicPr>
          <p:cNvPr id="21" name="グラフィックス 20">
            <a:extLst>
              <a:ext uri="{FF2B5EF4-FFF2-40B4-BE49-F238E27FC236}">
                <a16:creationId xmlns:a16="http://schemas.microsoft.com/office/drawing/2014/main" id="{A1A84A3E-16A9-0658-4C59-4C342FCA6D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1877" y="3706691"/>
            <a:ext cx="847725" cy="247650"/>
          </a:xfrm>
          <a:prstGeom prst="rect">
            <a:avLst/>
          </a:prstGeom>
        </p:spPr>
      </p:pic>
      <p:pic>
        <p:nvPicPr>
          <p:cNvPr id="69" name="図 68">
            <a:extLst>
              <a:ext uri="{FF2B5EF4-FFF2-40B4-BE49-F238E27FC236}">
                <a16:creationId xmlns:a16="http://schemas.microsoft.com/office/drawing/2014/main" id="{A21F627C-D578-CDA5-1F25-F7EF6D5444D3}"/>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6450" y="3998328"/>
            <a:ext cx="684000" cy="701811"/>
          </a:xfrm>
          <a:prstGeom prst="rect">
            <a:avLst/>
          </a:prstGeom>
        </p:spPr>
      </p:pic>
      <p:sp>
        <p:nvSpPr>
          <p:cNvPr id="71" name="正方形/長方形 70">
            <a:extLst>
              <a:ext uri="{FF2B5EF4-FFF2-40B4-BE49-F238E27FC236}">
                <a16:creationId xmlns:a16="http://schemas.microsoft.com/office/drawing/2014/main" id="{3938D816-5173-AB04-41A4-536919D2D14A}"/>
              </a:ext>
            </a:extLst>
          </p:cNvPr>
          <p:cNvSpPr/>
          <p:nvPr/>
        </p:nvSpPr>
        <p:spPr>
          <a:xfrm>
            <a:off x="216450" y="7467095"/>
            <a:ext cx="6768000" cy="2632637"/>
          </a:xfrm>
          <a:prstGeom prst="rect">
            <a:avLst/>
          </a:prstGeom>
          <a:noFill/>
          <a:ln w="19050">
            <a:noFill/>
          </a:ln>
          <a:effectLst/>
        </p:spPr>
        <p:txBody>
          <a:bodyPr wrap="square" numCol="2">
            <a:noAutofit/>
          </a:bodyPr>
          <a:lstStyle/>
          <a:p>
            <a:pPr fontAlgn="auto">
              <a:spcBef>
                <a:spcPts val="600"/>
              </a:spcBef>
              <a:spcAft>
                <a:spcPts val="0"/>
              </a:spcAft>
            </a:pPr>
            <a:r>
              <a:rPr lang="ja-JP" altLang="en-US" sz="1100" b="1">
                <a:solidFill>
                  <a:srgbClr val="F4A44B"/>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消費財の販路開拓支援事業（大阪製ブランド）</a:t>
            </a:r>
            <a:endParaRPr lang="en-US" altLang="ja-JP" sz="1100" b="1">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府内ものづくり中小企業の</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優れた技術に裏打ちされた創造力に</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あふれる製品を「大阪製ブランド</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製品」として知事が認定します。</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認定製品は大阪府及び公益財団法人</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大阪産業局をはじめ、様々な支援</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機関等が実施するプロモーション</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活動により、国内外に情報発信します。</a:t>
            </a:r>
            <a:endParaRPr lang="en-US" altLang="ja-JP" sz="1100" b="1">
              <a:latin typeface="HG丸ｺﾞｼｯｸM-PRO" panose="020F0600000000000000" pitchFamily="50" charset="-128"/>
              <a:ea typeface="HG丸ｺﾞｼｯｸM-PRO" panose="020F0600000000000000" pitchFamily="50" charset="-128"/>
            </a:endParaRPr>
          </a:p>
          <a:p>
            <a:endParaRPr lang="en-US" altLang="ja-JP" sz="1100" b="1">
              <a:latin typeface="HG丸ｺﾞｼｯｸM-PRO" panose="020F0600000000000000" pitchFamily="50" charset="-128"/>
              <a:ea typeface="HG丸ｺﾞｼｯｸM-PRO" panose="020F0600000000000000" pitchFamily="50" charset="-128"/>
            </a:endParaRPr>
          </a:p>
          <a:p>
            <a:r>
              <a:rPr lang="ja-JP" altLang="en-US" sz="1100" b="1">
                <a:solidFill>
                  <a:srgbClr val="F4A44B"/>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販路拡大ターゲットマッチング</a:t>
            </a:r>
            <a:endParaRPr lang="en-US" altLang="ja-JP" sz="1100" b="1">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百貨店やスーパー、カタログ通販会社など、中小</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企業とのマッチングの可能性が高い販路を持つバ</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イヤー企業が商材を募集し、中小企業が自社の商</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材を提案できる完全予約制の商談会です。</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600"/>
              </a:spcBef>
              <a:spcAft>
                <a:spcPts val="0"/>
              </a:spcAft>
            </a:pPr>
            <a:r>
              <a:rPr lang="ja-JP" altLang="en-US" sz="1100" b="1">
                <a:solidFill>
                  <a:srgbClr val="F4A44B"/>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大阪産業創造館 展示・商談会</a:t>
            </a:r>
            <a:endParaRPr lang="en-US" altLang="ja-JP" sz="1100" b="1">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業務提携や新たな販路パートナー探しなどのため、　</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技術テーマやマーケットを設定した展示・商談会</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を開催します。</a:t>
            </a:r>
            <a:endParaRPr lang="en-US" altLang="ja-JP" sz="1100" b="1">
              <a:latin typeface="HG丸ｺﾞｼｯｸM-PRO" panose="020F0600000000000000" pitchFamily="50" charset="-128"/>
              <a:ea typeface="HG丸ｺﾞｼｯｸM-PRO" panose="020F0600000000000000" pitchFamily="50" charset="-128"/>
            </a:endParaRPr>
          </a:p>
          <a:p>
            <a:endParaRPr lang="en-US" altLang="ja-JP" sz="1100">
              <a:latin typeface="HG丸ｺﾞｼｯｸM-PRO" panose="020F0600000000000000" pitchFamily="50" charset="-128"/>
              <a:ea typeface="HG丸ｺﾞｼｯｸM-PRO" panose="020F0600000000000000" pitchFamily="50" charset="-128"/>
            </a:endParaRPr>
          </a:p>
          <a:p>
            <a:r>
              <a:rPr lang="ja-JP" altLang="en-US" sz="1100" b="1">
                <a:solidFill>
                  <a:srgbClr val="F4A44B"/>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 </a:t>
            </a:r>
            <a:r>
              <a:rPr lang="en-US" altLang="ja-JP" sz="1100" b="1">
                <a:latin typeface="HG丸ｺﾞｼｯｸM-PRO" panose="020F0600000000000000" pitchFamily="50" charset="-128"/>
                <a:ea typeface="HG丸ｺﾞｼｯｸM-PRO" panose="020F0600000000000000" pitchFamily="50" charset="-128"/>
              </a:rPr>
              <a:t>MOBIO</a:t>
            </a:r>
            <a:r>
              <a:rPr lang="ja-JP" altLang="en-US" sz="1100" b="1">
                <a:latin typeface="HG丸ｺﾞｼｯｸM-PRO" panose="020F0600000000000000" pitchFamily="50" charset="-128"/>
                <a:ea typeface="HG丸ｺﾞｼｯｸM-PRO" panose="020F0600000000000000" pitchFamily="50" charset="-128"/>
              </a:rPr>
              <a:t>常設展示場</a:t>
            </a:r>
            <a:r>
              <a:rPr lang="ja-JP" altLang="en-US" sz="1100">
                <a:latin typeface="HG丸ｺﾞｼｯｸM-PRO" panose="020F0600000000000000" pitchFamily="50" charset="-128"/>
                <a:ea typeface="HG丸ｺﾞｼｯｸM-PRO" panose="020F0600000000000000" pitchFamily="50" charset="-128"/>
              </a:rPr>
              <a:t>　</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a:t>
            </a:r>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国内最大級</a:t>
            </a:r>
            <a:r>
              <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200</a:t>
            </a:r>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ブースの常設展示場に府内ものづ</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　くり中小企業の最新技術・製品を展示。技術探索</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　やビジネスマッチングの場として国内外より多数</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　の方々に来場いただいています。</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　自社技術の</a:t>
            </a:r>
            <a:r>
              <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PR</a:t>
            </a:r>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の場として活用するとともに、販路　　</a:t>
            </a:r>
            <a:br>
              <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br>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　拡大や新規取引の創出を促進します。</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endParaRPr lang="en-US" altLang="ja-JP" sz="1100">
              <a:latin typeface="HG丸ｺﾞｼｯｸM-PRO" panose="020F0600000000000000" pitchFamily="50" charset="-128"/>
              <a:ea typeface="HG丸ｺﾞｼｯｸM-PRO" panose="020F0600000000000000" pitchFamily="50" charset="-128"/>
            </a:endParaRPr>
          </a:p>
        </p:txBody>
      </p:sp>
      <p:sp>
        <p:nvSpPr>
          <p:cNvPr id="46" name="正方形/長方形 45">
            <a:extLst>
              <a:ext uri="{FF2B5EF4-FFF2-40B4-BE49-F238E27FC236}">
                <a16:creationId xmlns:a16="http://schemas.microsoft.com/office/drawing/2014/main" id="{A4A5F19D-23E4-5310-516F-BF083B900E43}"/>
              </a:ext>
            </a:extLst>
          </p:cNvPr>
          <p:cNvSpPr/>
          <p:nvPr/>
        </p:nvSpPr>
        <p:spPr>
          <a:xfrm>
            <a:off x="216074" y="7148085"/>
            <a:ext cx="6768000" cy="288000"/>
          </a:xfrm>
          <a:prstGeom prst="rect">
            <a:avLst/>
          </a:prstGeom>
          <a:solidFill>
            <a:srgbClr val="F4A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600">
              <a:solidFill>
                <a:schemeClr val="bg1"/>
              </a:solidFill>
              <a:latin typeface="Meiryo UI" panose="020B0604030504040204" pitchFamily="50" charset="-128"/>
              <a:ea typeface="Meiryo UI" panose="020B0604030504040204" pitchFamily="50" charset="-128"/>
            </a:endParaRPr>
          </a:p>
        </p:txBody>
      </p:sp>
      <p:pic>
        <p:nvPicPr>
          <p:cNvPr id="24" name="グラフィックス 23">
            <a:extLst>
              <a:ext uri="{FF2B5EF4-FFF2-40B4-BE49-F238E27FC236}">
                <a16:creationId xmlns:a16="http://schemas.microsoft.com/office/drawing/2014/main" id="{65F6C690-B530-D9CB-0A3E-687E6BFB53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5416" y="7165458"/>
            <a:ext cx="981075" cy="247650"/>
          </a:xfrm>
          <a:prstGeom prst="rect">
            <a:avLst/>
          </a:prstGeom>
        </p:spPr>
      </p:pic>
      <p:pic>
        <p:nvPicPr>
          <p:cNvPr id="7" name="図 6">
            <a:extLst>
              <a:ext uri="{FF2B5EF4-FFF2-40B4-BE49-F238E27FC236}">
                <a16:creationId xmlns:a16="http://schemas.microsoft.com/office/drawing/2014/main" id="{AC7762BF-E2D0-CE1B-5FE7-5E5E984F7FE4}"/>
              </a:ext>
              <a:ext uri="{C183D7F6-B498-43B3-948B-1728B52AA6E4}">
                <adec:decorative xmlns:adec="http://schemas.microsoft.com/office/drawing/2017/decorative" val="1"/>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5218" y="7709231"/>
            <a:ext cx="863224" cy="1186667"/>
          </a:xfrm>
          <a:prstGeom prst="rect">
            <a:avLst/>
          </a:prstGeom>
          <a:ln>
            <a:noFill/>
          </a:ln>
          <a:effectLst/>
        </p:spPr>
      </p:pic>
      <p:sp>
        <p:nvSpPr>
          <p:cNvPr id="11" name="テキスト ボックス 10">
            <a:extLst>
              <a:ext uri="{FF2B5EF4-FFF2-40B4-BE49-F238E27FC236}">
                <a16:creationId xmlns:a16="http://schemas.microsoft.com/office/drawing/2014/main" id="{57B421EE-E198-834E-6C4F-5FE92C45E4DA}"/>
              </a:ext>
            </a:extLst>
          </p:cNvPr>
          <p:cNvSpPr txBox="1"/>
          <p:nvPr/>
        </p:nvSpPr>
        <p:spPr bwMode="gray">
          <a:xfrm>
            <a:off x="1953003" y="3120561"/>
            <a:ext cx="3590727" cy="464694"/>
          </a:xfrm>
          <a:prstGeom prst="rect">
            <a:avLst/>
          </a:prstGeom>
          <a:noFill/>
        </p:spPr>
        <p:txBody>
          <a:bodyPr wrap="none" lIns="0" tIns="0" rIns="0" bIns="0" rtlCol="0" anchor="ctr" anchorCtr="0">
            <a:noAutofit/>
          </a:bodyPr>
          <a:lstStyle/>
          <a:p>
            <a:r>
              <a:rPr kumimoji="1" lang="ja-JP" altLang="en-US" sz="2400">
                <a:latin typeface="HGS創英角ｺﾞｼｯｸUB" panose="020B0900000000000000" pitchFamily="50" charset="-128"/>
                <a:ea typeface="HGS創英角ｺﾞｼｯｸUB" panose="020B0900000000000000" pitchFamily="50" charset="-128"/>
              </a:rPr>
              <a:t>令和８年度　事業内容</a:t>
            </a:r>
          </a:p>
        </p:txBody>
      </p:sp>
      <p:sp>
        <p:nvSpPr>
          <p:cNvPr id="13" name="Rectangle 4">
            <a:extLst>
              <a:ext uri="{FF2B5EF4-FFF2-40B4-BE49-F238E27FC236}">
                <a16:creationId xmlns:a16="http://schemas.microsoft.com/office/drawing/2014/main" id="{76237983-E3E8-A703-1C6F-43963776AA0A}"/>
              </a:ext>
              <a:ext uri="{C183D7F6-B498-43B3-948B-1728B52AA6E4}">
                <adec:decorative xmlns:adec="http://schemas.microsoft.com/office/drawing/2017/decorative" val="1"/>
              </a:ext>
            </a:extLst>
          </p:cNvPr>
          <p:cNvSpPr>
            <a:spLocks noChangeArrowheads="1"/>
          </p:cNvSpPr>
          <p:nvPr/>
        </p:nvSpPr>
        <p:spPr bwMode="gray">
          <a:xfrm flipH="1">
            <a:off x="219496" y="3553528"/>
            <a:ext cx="6768000" cy="36000"/>
          </a:xfrm>
          <a:prstGeom prst="rect">
            <a:avLst/>
          </a:prstGeom>
          <a:gradFill>
            <a:gsLst>
              <a:gs pos="69000">
                <a:schemeClr val="bg1"/>
              </a:gs>
              <a:gs pos="91000">
                <a:srgbClr val="FFC000"/>
              </a:gs>
              <a:gs pos="0">
                <a:srgbClr val="0070C0"/>
              </a:gs>
            </a:gsLst>
            <a:lin ang="0" scaled="0"/>
          </a:gradFill>
          <a:ln w="9525">
            <a:noFill/>
            <a:miter lim="800000"/>
            <a:headEnd/>
            <a:tailEnd/>
          </a:ln>
        </p:spPr>
        <p:txBody>
          <a:bodyPr wrap="none" lIns="99031" tIns="49516" rIns="99031" bIns="49516" anchor="ctr"/>
          <a:lstStyle/>
          <a:p>
            <a:pPr>
              <a:defRPr/>
            </a:pPr>
            <a:r>
              <a:rPr lang="ja-JP" altLang="en-US">
                <a:solidFill>
                  <a:schemeClr val="bg1"/>
                </a:solidFill>
                <a:ea typeface="ＭＳ Ｐゴシック" charset="-128"/>
              </a:rPr>
              <a:t>　　　　　</a:t>
            </a:r>
            <a:r>
              <a:rPr lang="ja-JP" altLang="en-US" sz="1517">
                <a:solidFill>
                  <a:schemeClr val="bg1"/>
                </a:solidFill>
                <a:ea typeface="ＭＳ Ｐゴシック" charset="-128"/>
              </a:rPr>
              <a:t>　         </a:t>
            </a:r>
            <a:r>
              <a:rPr lang="ja-JP" altLang="en-US" sz="1300">
                <a:solidFill>
                  <a:schemeClr val="bg1"/>
                </a:solidFill>
                <a:ea typeface="ＭＳ Ｐゴシック" charset="-128"/>
              </a:rPr>
              <a:t>　</a:t>
            </a:r>
            <a:r>
              <a:rPr lang="ja-JP" altLang="en-US" sz="1517">
                <a:solidFill>
                  <a:schemeClr val="bg1"/>
                </a:solidFill>
                <a:ea typeface="ＭＳ Ｐゴシック" charset="-128"/>
              </a:rPr>
              <a:t>　　　　　　　　　　　　　　　　　　　　　　　　　　　　　　　　　　　　　　　　　　</a:t>
            </a:r>
          </a:p>
        </p:txBody>
      </p:sp>
      <p:sp>
        <p:nvSpPr>
          <p:cNvPr id="32" name="Rectangle 1">
            <a:extLst>
              <a:ext uri="{FF2B5EF4-FFF2-40B4-BE49-F238E27FC236}">
                <a16:creationId xmlns:a16="http://schemas.microsoft.com/office/drawing/2014/main" id="{D1C86DE1-A9E3-EDA4-1D8D-36A4252741DF}"/>
              </a:ext>
            </a:extLst>
          </p:cNvPr>
          <p:cNvSpPr>
            <a:spLocks noChangeArrowheads="1"/>
          </p:cNvSpPr>
          <p:nvPr/>
        </p:nvSpPr>
        <p:spPr bwMode="auto">
          <a:xfrm>
            <a:off x="285415" y="2258005"/>
            <a:ext cx="6630042" cy="738664"/>
          </a:xfrm>
          <a:prstGeom prst="rect">
            <a:avLst/>
          </a:prstGeom>
          <a:noFill/>
          <a:ln>
            <a:noFill/>
          </a:ln>
          <a:effec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a:solidFill>
                  <a:srgbClr val="333333"/>
                </a:solidFill>
                <a:latin typeface="HG丸ｺﾞｼｯｸM-PRO" panose="020F0600000000000000" pitchFamily="50" charset="-128"/>
                <a:ea typeface="HG丸ｺﾞｼｯｸM-PRO" panose="020F0600000000000000" pitchFamily="50" charset="-128"/>
              </a:rPr>
              <a:t>古くから商いのまちとして栄えてきた大阪には、独自の技術とアイデアで世界のイノベーションを支える企業が集積しています。経済のグローバル化が進展し、技術革新のスピードが加速するなか、地域経済の基盤をなし、府内企業の</a:t>
            </a:r>
            <a:r>
              <a:rPr kumimoji="0" lang="en-US" altLang="ja-JP" sz="1050">
                <a:solidFill>
                  <a:srgbClr val="333333"/>
                </a:solidFill>
                <a:latin typeface="HG丸ｺﾞｼｯｸM-PRO" panose="020F0600000000000000" pitchFamily="50" charset="-128"/>
                <a:ea typeface="HG丸ｺﾞｼｯｸM-PRO" panose="020F0600000000000000" pitchFamily="50" charset="-128"/>
              </a:rPr>
              <a:t>99%</a:t>
            </a:r>
            <a:r>
              <a:rPr kumimoji="0" lang="ja-JP" altLang="en-US" sz="1050">
                <a:solidFill>
                  <a:srgbClr val="333333"/>
                </a:solidFill>
                <a:latin typeface="HG丸ｺﾞｼｯｸM-PRO" panose="020F0600000000000000" pitchFamily="50" charset="-128"/>
                <a:ea typeface="HG丸ｺﾞｼｯｸM-PRO" panose="020F0600000000000000" pitchFamily="50" charset="-128"/>
              </a:rPr>
              <a:t>を占める中小企業の成長なくして、大阪経済の発展は成り立ちません。大阪産業局は、こうした中小企業や起業家に対し、幅広い支援プログラムを展開しています。</a:t>
            </a:r>
            <a:endParaRPr kumimoji="0" lang="en-US" altLang="ja-JP" sz="1050">
              <a:solidFill>
                <a:srgbClr val="23527C"/>
              </a:solidFill>
              <a:latin typeface="HG丸ｺﾞｼｯｸM-PRO" panose="020F0600000000000000" pitchFamily="50" charset="-128"/>
              <a:ea typeface="HG丸ｺﾞｼｯｸM-PRO" panose="020F0600000000000000" pitchFamily="50" charset="-128"/>
            </a:endParaRPr>
          </a:p>
        </p:txBody>
      </p:sp>
      <p:sp>
        <p:nvSpPr>
          <p:cNvPr id="33" name="Rectangle 4">
            <a:extLst>
              <a:ext uri="{FF2B5EF4-FFF2-40B4-BE49-F238E27FC236}">
                <a16:creationId xmlns:a16="http://schemas.microsoft.com/office/drawing/2014/main" id="{2AB65571-81E7-CB9E-4898-BD01BA4AD04E}"/>
              </a:ext>
              <a:ext uri="{C183D7F6-B498-43B3-948B-1728B52AA6E4}">
                <adec:decorative xmlns:adec="http://schemas.microsoft.com/office/drawing/2017/decorative" val="1"/>
              </a:ext>
            </a:extLst>
          </p:cNvPr>
          <p:cNvSpPr>
            <a:spLocks noChangeArrowheads="1"/>
          </p:cNvSpPr>
          <p:nvPr/>
        </p:nvSpPr>
        <p:spPr bwMode="gray">
          <a:xfrm>
            <a:off x="216450" y="3077729"/>
            <a:ext cx="6768000" cy="36000"/>
          </a:xfrm>
          <a:prstGeom prst="rect">
            <a:avLst/>
          </a:prstGeom>
          <a:gradFill>
            <a:gsLst>
              <a:gs pos="69000">
                <a:schemeClr val="bg1"/>
              </a:gs>
              <a:gs pos="91000">
                <a:srgbClr val="FFC000"/>
              </a:gs>
              <a:gs pos="0">
                <a:srgbClr val="0070C0"/>
              </a:gs>
            </a:gsLst>
            <a:lin ang="0" scaled="0"/>
          </a:gradFill>
          <a:ln w="9525">
            <a:noFill/>
            <a:miter lim="800000"/>
            <a:headEnd/>
            <a:tailEnd/>
          </a:ln>
        </p:spPr>
        <p:txBody>
          <a:bodyPr wrap="none" lIns="99031" tIns="49516" rIns="99031" bIns="49516" anchor="ctr"/>
          <a:lstStyle/>
          <a:p>
            <a:pPr>
              <a:defRPr/>
            </a:pPr>
            <a:r>
              <a:rPr lang="ja-JP" altLang="en-US">
                <a:solidFill>
                  <a:schemeClr val="bg1"/>
                </a:solidFill>
                <a:ea typeface="ＭＳ Ｐゴシック" charset="-128"/>
              </a:rPr>
              <a:t>　　　　　</a:t>
            </a:r>
            <a:r>
              <a:rPr lang="ja-JP" altLang="en-US" sz="1517">
                <a:solidFill>
                  <a:schemeClr val="bg1"/>
                </a:solidFill>
                <a:ea typeface="ＭＳ Ｐゴシック" charset="-128"/>
              </a:rPr>
              <a:t>　         </a:t>
            </a:r>
            <a:r>
              <a:rPr lang="ja-JP" altLang="en-US" sz="1300">
                <a:solidFill>
                  <a:schemeClr val="bg1"/>
                </a:solidFill>
                <a:ea typeface="ＭＳ Ｐゴシック" charset="-128"/>
              </a:rPr>
              <a:t>　</a:t>
            </a:r>
            <a:r>
              <a:rPr lang="ja-JP" altLang="en-US" sz="1517">
                <a:solidFill>
                  <a:schemeClr val="bg1"/>
                </a:solidFill>
                <a:ea typeface="ＭＳ Ｐゴシック" charset="-128"/>
              </a:rPr>
              <a:t>　　　　　　　　　　　　　　　　　　　　　　　　　　　　　　　　　　　　　　　　　　</a:t>
            </a:r>
          </a:p>
        </p:txBody>
      </p:sp>
      <p:pic>
        <p:nvPicPr>
          <p:cNvPr id="3" name="図 2">
            <a:extLst>
              <a:ext uri="{FF2B5EF4-FFF2-40B4-BE49-F238E27FC236}">
                <a16:creationId xmlns:a16="http://schemas.microsoft.com/office/drawing/2014/main" id="{3B316FEE-F59A-2676-413E-0AE6717648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93566" y="6558580"/>
            <a:ext cx="1391260" cy="420995"/>
          </a:xfrm>
          <a:prstGeom prst="rect">
            <a:avLst/>
          </a:prstGeom>
        </p:spPr>
      </p:pic>
    </p:spTree>
    <p:extLst>
      <p:ext uri="{BB962C8B-B14F-4D97-AF65-F5344CB8AC3E}">
        <p14:creationId xmlns:p14="http://schemas.microsoft.com/office/powerpoint/2010/main" val="145616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222987" y="8125140"/>
            <a:ext cx="6761087" cy="2126603"/>
          </a:xfrm>
          <a:prstGeom prst="rect">
            <a:avLst/>
          </a:prstGeom>
          <a:noFill/>
          <a:ln w="19050">
            <a:noFill/>
          </a:ln>
          <a:effectLst/>
        </p:spPr>
        <p:txBody>
          <a:bodyPr wrap="square" numCol="2">
            <a:noAutofit/>
          </a:bodyPr>
          <a:lstStyle/>
          <a:p>
            <a:pPr>
              <a:spcBef>
                <a:spcPts val="600"/>
              </a:spcBef>
            </a:pPr>
            <a:r>
              <a:rPr lang="ja-JP" altLang="en-US" sz="1100" b="1">
                <a:solidFill>
                  <a:srgbClr val="38B8AC"/>
                </a:solidFill>
                <a:latin typeface="HG丸ｺﾞｼｯｸM-PRO" panose="020F0600000000000000" pitchFamily="50" charset="-128"/>
                <a:ea typeface="HG丸ｺﾞｼｯｸM-PRO" panose="020F0600000000000000" pitchFamily="50" charset="-128"/>
              </a:rPr>
              <a:t>●</a:t>
            </a:r>
            <a:r>
              <a:rPr lang="ja-JP" altLang="en-US" sz="1100" b="1">
                <a:solidFill>
                  <a:sysClr val="windowText" lastClr="000000"/>
                </a:solidFill>
                <a:latin typeface="HG丸ｺﾞｼｯｸM-PRO" panose="020F0600000000000000" pitchFamily="50" charset="-128"/>
                <a:ea typeface="HG丸ｺﾞｼｯｸM-PRO" panose="020F0600000000000000" pitchFamily="50" charset="-128"/>
              </a:rPr>
              <a:t>中小企業のための人材採用コンシェルジュ</a:t>
            </a:r>
            <a:endParaRPr lang="en-US" altLang="ja-JP" sz="1100" b="1">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大阪府内の中小企業の採用課題解決を目的として、　</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人材採用に関わる民間事業者や公的機関が連携し</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100" err="1">
                <a:solidFill>
                  <a:sysClr val="windowText" lastClr="000000"/>
                </a:solidFill>
                <a:latin typeface="HG丸ｺﾞｼｯｸM-PRO" panose="020F0600000000000000" pitchFamily="50" charset="-128"/>
                <a:ea typeface="HG丸ｺﾞｼｯｸM-PRO" panose="020F0600000000000000" pitchFamily="50" charset="-128"/>
              </a:rPr>
              <a:t>た</a:t>
            </a:r>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大阪初の人材総合窓口。人材採用の専門家によ</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るアドバイスから採用実務までワンストップで</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サポートします。</a:t>
            </a:r>
            <a:endParaRPr lang="en-US" altLang="ja-JP" sz="1100" b="1">
              <a:solidFill>
                <a:sysClr val="windowText" lastClr="000000"/>
              </a:solidFill>
              <a:latin typeface="HG丸ｺﾞｼｯｸM-PRO" panose="020F0600000000000000" pitchFamily="50" charset="-128"/>
              <a:ea typeface="HG丸ｺﾞｼｯｸM-PRO" panose="020F0600000000000000" pitchFamily="50" charset="-128"/>
            </a:endParaRPr>
          </a:p>
          <a:p>
            <a:pPr>
              <a:spcBef>
                <a:spcPts val="600"/>
              </a:spcBef>
            </a:pPr>
            <a:r>
              <a:rPr lang="ja-JP" altLang="en-US" sz="1100" b="1">
                <a:solidFill>
                  <a:srgbClr val="38B8AC"/>
                </a:solidFill>
                <a:latin typeface="HG丸ｺﾞｼｯｸM-PRO" panose="020F0600000000000000" pitchFamily="50" charset="-128"/>
                <a:ea typeface="HG丸ｺﾞｼｯｸM-PRO" panose="020F0600000000000000" pitchFamily="50" charset="-128"/>
              </a:rPr>
              <a:t>●</a:t>
            </a:r>
            <a:r>
              <a:rPr lang="ja-JP" altLang="en-US" sz="1100" b="1">
                <a:solidFill>
                  <a:sysClr val="windowText" lastClr="000000"/>
                </a:solidFill>
                <a:latin typeface="HG丸ｺﾞｼｯｸM-PRO" panose="020F0600000000000000" pitchFamily="50" charset="-128"/>
                <a:ea typeface="HG丸ｺﾞｼｯｸM-PRO" panose="020F0600000000000000" pitchFamily="50" charset="-128"/>
              </a:rPr>
              <a:t>中核人材雇用戦略デスク（大阪府プロ人材）</a:t>
            </a:r>
            <a:br>
              <a:rPr lang="en-US" altLang="ja-JP" sz="1100" b="1">
                <a:solidFill>
                  <a:sysClr val="windowText" lastClr="000000"/>
                </a:solidFill>
                <a:latin typeface="HG丸ｺﾞｼｯｸM-PRO" panose="020F0600000000000000" pitchFamily="50" charset="-128"/>
                <a:ea typeface="HG丸ｺﾞｼｯｸM-PRO" panose="020F0600000000000000" pitchFamily="50" charset="-128"/>
              </a:rPr>
            </a:br>
            <a:r>
              <a:rPr lang="ja-JP" altLang="en-US" sz="1100" b="1">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大阪府内の中小企業が販路開拓や海外展開、事業</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承継など、自社の新たな成長に向けて必要な人材</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像を明確にし、プロ人材の活用による経営革新の</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実現をサポートします。</a:t>
            </a:r>
            <a:endParaRPr lang="en-US" altLang="ja-JP" sz="1100" b="1">
              <a:solidFill>
                <a:sysClr val="windowText" lastClr="000000"/>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b="1">
                <a:solidFill>
                  <a:srgbClr val="38B8AC"/>
                </a:solidFill>
                <a:latin typeface="HG丸ｺﾞｼｯｸM-PRO" panose="020F0600000000000000" pitchFamily="50" charset="-128"/>
                <a:ea typeface="HG丸ｺﾞｼｯｸM-PRO" panose="020F0600000000000000" pitchFamily="50" charset="-128"/>
              </a:rPr>
              <a:t>●</a:t>
            </a:r>
            <a:r>
              <a:rPr lang="ja-JP" altLang="en-US" sz="1100" b="1">
                <a:solidFill>
                  <a:sysClr val="windowText" lastClr="000000"/>
                </a:solidFill>
                <a:latin typeface="HG丸ｺﾞｼｯｸM-PRO" panose="020F0600000000000000" pitchFamily="50" charset="-128"/>
                <a:ea typeface="HG丸ｺﾞｼｯｸM-PRO" panose="020F0600000000000000" pitchFamily="50" charset="-128"/>
              </a:rPr>
              <a:t>大阪外国人材採用支援センター</a:t>
            </a:r>
          </a:p>
          <a:p>
            <a:pPr fontAlgn="auto">
              <a:spcBef>
                <a:spcPts val="0"/>
              </a:spcBef>
              <a:spcAft>
                <a:spcPts val="0"/>
              </a:spcAft>
            </a:pPr>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大阪府内の中小企業における「外国人材」に関す</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る様々な課題に対し、在留資格に基づいた支援機　</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関と連携した支援を行い、採用マッチング支援を</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ワンストップでサポートします。</a:t>
            </a:r>
          </a:p>
        </p:txBody>
      </p:sp>
      <p:sp>
        <p:nvSpPr>
          <p:cNvPr id="69" name="正方形/長方形 68"/>
          <p:cNvSpPr/>
          <p:nvPr/>
        </p:nvSpPr>
        <p:spPr>
          <a:xfrm>
            <a:off x="144450" y="126519"/>
            <a:ext cx="6912000" cy="10080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正方形/長方形 33">
            <a:extLst>
              <a:ext uri="{FF2B5EF4-FFF2-40B4-BE49-F238E27FC236}">
                <a16:creationId xmlns:a16="http://schemas.microsoft.com/office/drawing/2014/main" id="{11CCA4E6-31D3-1521-42CE-0D4F04ACB4B1}"/>
              </a:ext>
            </a:extLst>
          </p:cNvPr>
          <p:cNvSpPr/>
          <p:nvPr/>
        </p:nvSpPr>
        <p:spPr>
          <a:xfrm>
            <a:off x="216450" y="7830847"/>
            <a:ext cx="6768000" cy="288000"/>
          </a:xfrm>
          <a:prstGeom prst="rect">
            <a:avLst/>
          </a:prstGeom>
          <a:solidFill>
            <a:srgbClr val="38B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600">
              <a:solidFill>
                <a:schemeClr val="bg1"/>
              </a:solidFill>
              <a:latin typeface="Meiryo UI" panose="020B0604030504040204" pitchFamily="50" charset="-128"/>
              <a:ea typeface="Meiryo UI" panose="020B0604030504040204" pitchFamily="50" charset="-128"/>
            </a:endParaRPr>
          </a:p>
        </p:txBody>
      </p:sp>
      <p:pic>
        <p:nvPicPr>
          <p:cNvPr id="35" name="グラフィックス 34">
            <a:extLst>
              <a:ext uri="{FF2B5EF4-FFF2-40B4-BE49-F238E27FC236}">
                <a16:creationId xmlns:a16="http://schemas.microsoft.com/office/drawing/2014/main" id="{0AD5D9CE-A964-6178-E0D7-EBE442FC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6735" y="7851022"/>
            <a:ext cx="1466850" cy="247650"/>
          </a:xfrm>
          <a:prstGeom prst="rect">
            <a:avLst/>
          </a:prstGeom>
        </p:spPr>
      </p:pic>
      <p:pic>
        <p:nvPicPr>
          <p:cNvPr id="16" name="グラフィックス 15">
            <a:extLst>
              <a:ext uri="{FF2B5EF4-FFF2-40B4-BE49-F238E27FC236}">
                <a16:creationId xmlns:a16="http://schemas.microsoft.com/office/drawing/2014/main" id="{BD0CCD2A-AB53-40F8-B62F-6DED855E029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6406" y="9123974"/>
            <a:ext cx="681614" cy="965621"/>
          </a:xfrm>
          <a:prstGeom prst="rect">
            <a:avLst/>
          </a:prstGeom>
        </p:spPr>
      </p:pic>
      <p:pic>
        <p:nvPicPr>
          <p:cNvPr id="17" name="グラフィックス 16">
            <a:extLst>
              <a:ext uri="{FF2B5EF4-FFF2-40B4-BE49-F238E27FC236}">
                <a16:creationId xmlns:a16="http://schemas.microsoft.com/office/drawing/2014/main" id="{5F5B7DCC-D3E9-4495-B51D-0B4987D6BC4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8018" y="9127017"/>
            <a:ext cx="431912" cy="925525"/>
          </a:xfrm>
          <a:prstGeom prst="rect">
            <a:avLst/>
          </a:prstGeom>
        </p:spPr>
      </p:pic>
      <p:sp>
        <p:nvSpPr>
          <p:cNvPr id="2" name="正方形/長方形 1">
            <a:extLst>
              <a:ext uri="{FF2B5EF4-FFF2-40B4-BE49-F238E27FC236}">
                <a16:creationId xmlns:a16="http://schemas.microsoft.com/office/drawing/2014/main" id="{FD14D18B-D865-2FB2-AC8F-3EEE5A659848}"/>
              </a:ext>
            </a:extLst>
          </p:cNvPr>
          <p:cNvSpPr/>
          <p:nvPr/>
        </p:nvSpPr>
        <p:spPr>
          <a:xfrm>
            <a:off x="225695" y="3202096"/>
            <a:ext cx="6768000" cy="2607027"/>
          </a:xfrm>
          <a:prstGeom prst="rect">
            <a:avLst/>
          </a:prstGeom>
          <a:noFill/>
          <a:ln w="19050">
            <a:noFill/>
          </a:ln>
          <a:effectLst/>
        </p:spPr>
        <p:txBody>
          <a:bodyPr wrap="square" rIns="0" numCol="2">
            <a:noAutofit/>
          </a:bodyPr>
          <a:lstStyle/>
          <a:p>
            <a:pPr>
              <a:spcBef>
                <a:spcPts val="600"/>
              </a:spcBef>
            </a:pPr>
            <a:r>
              <a:rPr lang="ja-JP" altLang="en-US" sz="1100" b="1">
                <a:solidFill>
                  <a:srgbClr val="F2A7C7"/>
                </a:solidFill>
                <a:latin typeface="HG丸ｺﾞｼｯｸM-PRO" panose="020F0600000000000000" pitchFamily="50" charset="-128"/>
                <a:ea typeface="HG丸ｺﾞｼｯｸM-PRO" panose="020F0600000000000000" pitchFamily="50" charset="-128"/>
              </a:rPr>
              <a:t>●</a:t>
            </a:r>
            <a:r>
              <a:rPr lang="zh-TW" altLang="en-US" sz="1100" b="1">
                <a:solidFill>
                  <a:sysClr val="windowText" lastClr="000000"/>
                </a:solidFill>
                <a:latin typeface="HG丸ｺﾞｼｯｸM-PRO" panose="020F0600000000000000" pitchFamily="50" charset="-128"/>
                <a:ea typeface="HG丸ｺﾞｼｯｸM-PRO" panose="020F0600000000000000" pitchFamily="50" charset="-128"/>
              </a:rPr>
              <a:t>知的財産活動支援事業</a:t>
            </a:r>
            <a:endParaRPr lang="ja-JP" altLang="en-US" sz="1100" b="1">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a:t>
            </a:r>
            <a:r>
              <a:rPr lang="en-US" altLang="ja-JP" sz="1100">
                <a:latin typeface="HG丸ｺﾞｼｯｸM-PRO" panose="020F0600000000000000" pitchFamily="50" charset="-128"/>
                <a:ea typeface="HG丸ｺﾞｼｯｸM-PRO" panose="020F0600000000000000" pitchFamily="50" charset="-128"/>
              </a:rPr>
              <a:t>INPIT</a:t>
            </a:r>
            <a:r>
              <a:rPr lang="ja-JP" altLang="en-US" sz="1100">
                <a:latin typeface="HG丸ｺﾞｼｯｸM-PRO" panose="020F0600000000000000" pitchFamily="50" charset="-128"/>
                <a:ea typeface="HG丸ｺﾞｼｯｸM-PRO" panose="020F0600000000000000" pitchFamily="50" charset="-128"/>
              </a:rPr>
              <a:t>知財総合支援窓口」とともに、特許や</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意匠、商標など調査～権利化までの相談・アド</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バイス等を行い、知財相談を入り口に、「技術</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相談」「デザイン相談」なども含めた幅広い</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サポートを実施しています。</a:t>
            </a:r>
            <a:endParaRPr lang="en-US" altLang="ja-JP" sz="1100">
              <a:latin typeface="HG丸ｺﾞｼｯｸM-PRO" panose="020F0600000000000000" pitchFamily="50" charset="-128"/>
              <a:ea typeface="HG丸ｺﾞｼｯｸM-PRO" panose="020F0600000000000000" pitchFamily="50" charset="-128"/>
            </a:endParaRPr>
          </a:p>
          <a:p>
            <a:endParaRPr lang="en-US" altLang="ja-JP" sz="1100" b="1">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b="1">
                <a:solidFill>
                  <a:srgbClr val="F2A7C7"/>
                </a:solidFill>
                <a:latin typeface="HG丸ｺﾞｼｯｸM-PRO" panose="020F0600000000000000" pitchFamily="50" charset="-128"/>
                <a:ea typeface="HG丸ｺﾞｼｯｸM-PRO" panose="020F0600000000000000" pitchFamily="50" charset="-128"/>
              </a:rPr>
              <a:t>●</a:t>
            </a:r>
            <a:r>
              <a:rPr lang="zh-TW" altLang="en-US" sz="1100" b="1">
                <a:solidFill>
                  <a:sysClr val="windowText" lastClr="000000"/>
                </a:solidFill>
                <a:latin typeface="HG丸ｺﾞｼｯｸM-PRO" panose="020F0600000000000000" pitchFamily="50" charset="-128"/>
                <a:ea typeface="HG丸ｺﾞｼｯｸM-PRO" panose="020F0600000000000000" pitchFamily="50" charset="-128"/>
              </a:rPr>
              <a:t>産学連携推進事業</a:t>
            </a:r>
            <a:endParaRPr lang="ja-JP" altLang="en-US" sz="1100" b="1">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産学連携に関する相談対応やイベント開催により、</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a:t>
            </a:r>
            <a:r>
              <a:rPr lang="en-US" altLang="ja-JP" sz="1100">
                <a:latin typeface="HG丸ｺﾞｼｯｸM-PRO" panose="020F0600000000000000" pitchFamily="50" charset="-128"/>
                <a:ea typeface="HG丸ｺﾞｼｯｸM-PRO" panose="020F0600000000000000" pitchFamily="50" charset="-128"/>
              </a:rPr>
              <a:t>MOBIO</a:t>
            </a:r>
            <a:r>
              <a:rPr lang="ja-JP" altLang="en-US" sz="1100">
                <a:latin typeface="HG丸ｺﾞｼｯｸM-PRO" panose="020F0600000000000000" pitchFamily="50" charset="-128"/>
                <a:ea typeface="HG丸ｺﾞｼｯｸM-PRO" panose="020F0600000000000000" pitchFamily="50" charset="-128"/>
              </a:rPr>
              <a:t>産学連携オフィスに参画する</a:t>
            </a:r>
            <a:r>
              <a:rPr lang="en-US" altLang="ja-JP" sz="1100">
                <a:latin typeface="HG丸ｺﾞｼｯｸM-PRO" panose="020F0600000000000000" pitchFamily="50" charset="-128"/>
                <a:ea typeface="HG丸ｺﾞｼｯｸM-PRO" panose="020F0600000000000000" pitchFamily="50" charset="-128"/>
              </a:rPr>
              <a:t>41</a:t>
            </a:r>
            <a:r>
              <a:rPr lang="ja-JP" altLang="en-US" sz="1100">
                <a:latin typeface="HG丸ｺﾞｼｯｸM-PRO" panose="020F0600000000000000" pitchFamily="50" charset="-128"/>
                <a:ea typeface="HG丸ｺﾞｼｯｸM-PRO" panose="020F0600000000000000" pitchFamily="50" charset="-128"/>
              </a:rPr>
              <a:t>の大学・</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高専と、技術的な課題を解決し事業化に結び付け</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たい企業のマッチングを支援します。</a:t>
            </a:r>
            <a:endParaRPr lang="en-US" altLang="ja-JP" sz="1100">
              <a:latin typeface="HG丸ｺﾞｼｯｸM-PRO" panose="020F0600000000000000" pitchFamily="50" charset="-128"/>
              <a:ea typeface="HG丸ｺﾞｼｯｸM-PRO" panose="020F0600000000000000" pitchFamily="50" charset="-128"/>
            </a:endParaRPr>
          </a:p>
          <a:p>
            <a:endParaRPr lang="en-US" altLang="ja-JP" sz="1100">
              <a:latin typeface="HG丸ｺﾞｼｯｸM-PRO" panose="020F0600000000000000" pitchFamily="50" charset="-128"/>
              <a:ea typeface="HG丸ｺﾞｼｯｸM-PRO" panose="020F0600000000000000" pitchFamily="50" charset="-128"/>
            </a:endParaRPr>
          </a:p>
          <a:p>
            <a:endParaRPr lang="en-US" altLang="ja-JP" sz="1100">
              <a:latin typeface="HG丸ｺﾞｼｯｸM-PRO" panose="020F0600000000000000" pitchFamily="50" charset="-128"/>
              <a:ea typeface="HG丸ｺﾞｼｯｸM-PRO" panose="020F0600000000000000" pitchFamily="50" charset="-128"/>
            </a:endParaRPr>
          </a:p>
          <a:p>
            <a:endParaRPr lang="en-US" altLang="ja-JP" sz="1100">
              <a:latin typeface="HG丸ｺﾞｼｯｸM-PRO" panose="020F0600000000000000" pitchFamily="50" charset="-128"/>
              <a:ea typeface="HG丸ｺﾞｼｯｸM-PRO" panose="020F0600000000000000" pitchFamily="50" charset="-128"/>
            </a:endParaRPr>
          </a:p>
          <a:p>
            <a:r>
              <a:rPr lang="ja-JP" altLang="en-US" sz="1100" b="1">
                <a:solidFill>
                  <a:srgbClr val="F2A7C7"/>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イノベーション創出支援事業</a:t>
            </a:r>
            <a:endParaRPr lang="ja-JP" altLang="en-US"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地方独立行政法人大阪産業技術研究所（</a:t>
            </a:r>
            <a:r>
              <a:rPr lang="en-US" altLang="ja-JP" sz="1100">
                <a:latin typeface="HG丸ｺﾞｼｯｸM-PRO" panose="020F0600000000000000" pitchFamily="50" charset="-128"/>
                <a:ea typeface="HG丸ｺﾞｼｯｸM-PRO" panose="020F0600000000000000" pitchFamily="50" charset="-128"/>
              </a:rPr>
              <a:t>ORIST</a:t>
            </a:r>
            <a:r>
              <a:rPr lang="ja-JP" altLang="en-US" sz="1100">
                <a:latin typeface="HG丸ｺﾞｼｯｸM-PRO" panose="020F0600000000000000" pitchFamily="50" charset="-128"/>
                <a:ea typeface="HG丸ｺﾞｼｯｸM-PRO" panose="020F0600000000000000" pitchFamily="50" charset="-128"/>
              </a:rPr>
              <a:t>）との連携により、技術支援機能を強化。新製品や技術の開発を促進し、中小企業の技術革新、事業創出をサポートします。</a:t>
            </a:r>
            <a:endParaRPr lang="en-US" altLang="ja-JP" sz="1100">
              <a:latin typeface="HG丸ｺﾞｼｯｸM-PRO" panose="020F0600000000000000" pitchFamily="50" charset="-128"/>
              <a:ea typeface="HG丸ｺﾞｼｯｸM-PRO" panose="020F0600000000000000" pitchFamily="50" charset="-128"/>
            </a:endParaRPr>
          </a:p>
          <a:p>
            <a:endParaRPr lang="ja-JP" altLang="en-US" sz="1100">
              <a:latin typeface="HG丸ｺﾞｼｯｸM-PRO" panose="020F0600000000000000" pitchFamily="50" charset="-128"/>
              <a:ea typeface="HG丸ｺﾞｼｯｸM-PRO" panose="020F0600000000000000" pitchFamily="50" charset="-128"/>
            </a:endParaRPr>
          </a:p>
          <a:p>
            <a:r>
              <a:rPr lang="ja-JP" altLang="en-US" sz="1100" b="1">
                <a:solidFill>
                  <a:srgbClr val="F2A7C7"/>
                </a:solidFill>
                <a:latin typeface="HG丸ｺﾞｼｯｸM-PRO" panose="020F0600000000000000" pitchFamily="50" charset="-128"/>
                <a:ea typeface="HG丸ｺﾞｼｯｸM-PRO" panose="020F0600000000000000" pitchFamily="50" charset="-128"/>
              </a:rPr>
              <a:t>●</a:t>
            </a:r>
            <a:r>
              <a:rPr lang="ja-JP" altLang="en-US" sz="1100" b="1">
                <a:solidFill>
                  <a:sysClr val="windowText" lastClr="000000"/>
                </a:solidFill>
                <a:latin typeface="HG丸ｺﾞｼｯｸM-PRO" panose="020F0600000000000000" pitchFamily="50" charset="-128"/>
                <a:ea typeface="HG丸ｺﾞｼｯｸM-PRO" panose="020F0600000000000000" pitchFamily="50" charset="-128"/>
              </a:rPr>
              <a:t>先端技術活用ビジネス支援事業</a:t>
            </a: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先端技術を活用したビジネスの</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支援施設「ソフト産業プラザ</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100">
                <a:solidFill>
                  <a:sysClr val="windowText" lastClr="000000"/>
                </a:solidFill>
                <a:latin typeface="HG丸ｺﾞｼｯｸM-PRO" panose="020F0600000000000000" pitchFamily="50" charset="-128"/>
                <a:ea typeface="HG丸ｺﾞｼｯｸM-PRO" panose="020F0600000000000000" pitchFamily="50" charset="-128"/>
              </a:rPr>
              <a:t>TEQS</a:t>
            </a:r>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」を拠点</a:t>
            </a:r>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に、</a:t>
            </a:r>
            <a:r>
              <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AI</a:t>
            </a:r>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を活用したビジネス創出や</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　咲洲エリア全体をフィールドとした実証実験支援</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　などの事業を展開。また、イ</a:t>
            </a:r>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ンキュベーション</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施設も運営するなど、「人をつなげ、テクノロ</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ジーをつなげ、ビジネスを育てる」ことを</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a:p>
            <a:r>
              <a:rPr lang="ja-JP" altLang="en-US" sz="1100">
                <a:solidFill>
                  <a:sysClr val="windowText" lastClr="000000"/>
                </a:solidFill>
                <a:latin typeface="HG丸ｺﾞｼｯｸM-PRO" panose="020F0600000000000000" pitchFamily="50" charset="-128"/>
                <a:ea typeface="HG丸ｺﾞｼｯｸM-PRO" panose="020F0600000000000000" pitchFamily="50" charset="-128"/>
              </a:rPr>
              <a:t>　ミッションに、一気通貫による支援を提供。</a:t>
            </a:r>
            <a:endParaRPr lang="en-US" altLang="ja-JP" sz="110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55F6D0C5-B569-66E9-505D-F35533AFFBDC}"/>
              </a:ext>
            </a:extLst>
          </p:cNvPr>
          <p:cNvSpPr/>
          <p:nvPr/>
        </p:nvSpPr>
        <p:spPr>
          <a:xfrm>
            <a:off x="222987" y="2934271"/>
            <a:ext cx="6768000" cy="288000"/>
          </a:xfrm>
          <a:prstGeom prst="rect">
            <a:avLst/>
          </a:prstGeom>
          <a:solidFill>
            <a:srgbClr val="F2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600">
              <a:solidFill>
                <a:schemeClr val="bg1"/>
              </a:solidFill>
              <a:latin typeface="Meiryo UI" panose="020B0604030504040204" pitchFamily="50" charset="-128"/>
              <a:ea typeface="Meiryo UI" panose="020B0604030504040204" pitchFamily="50" charset="-128"/>
            </a:endParaRPr>
          </a:p>
        </p:txBody>
      </p:sp>
      <p:pic>
        <p:nvPicPr>
          <p:cNvPr id="6" name="グラフィックス 5">
            <a:extLst>
              <a:ext uri="{FF2B5EF4-FFF2-40B4-BE49-F238E27FC236}">
                <a16:creationId xmlns:a16="http://schemas.microsoft.com/office/drawing/2014/main" id="{909F89C9-304D-4547-A2D2-16837B5CBB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2988" y="2954446"/>
            <a:ext cx="1600200" cy="247650"/>
          </a:xfrm>
          <a:prstGeom prst="rect">
            <a:avLst/>
          </a:prstGeom>
        </p:spPr>
      </p:pic>
      <p:sp>
        <p:nvSpPr>
          <p:cNvPr id="10" name="正方形/長方形 9">
            <a:extLst>
              <a:ext uri="{FF2B5EF4-FFF2-40B4-BE49-F238E27FC236}">
                <a16:creationId xmlns:a16="http://schemas.microsoft.com/office/drawing/2014/main" id="{0F44CFEC-BCAF-1D54-295C-2CABCBE741BF}"/>
              </a:ext>
            </a:extLst>
          </p:cNvPr>
          <p:cNvSpPr/>
          <p:nvPr/>
        </p:nvSpPr>
        <p:spPr>
          <a:xfrm>
            <a:off x="235108" y="6210815"/>
            <a:ext cx="6769100" cy="1620000"/>
          </a:xfrm>
          <a:prstGeom prst="rect">
            <a:avLst/>
          </a:prstGeom>
          <a:noFill/>
          <a:ln w="19050">
            <a:noFill/>
          </a:ln>
          <a:effectLst/>
        </p:spPr>
        <p:txBody>
          <a:bodyPr wrap="square" numCol="2">
            <a:noAutofit/>
          </a:bodyPr>
          <a:lstStyle/>
          <a:p>
            <a:pPr>
              <a:spcBef>
                <a:spcPts val="600"/>
              </a:spcBef>
            </a:pPr>
            <a:r>
              <a:rPr lang="ja-JP" altLang="en-US" sz="1100" b="1">
                <a:solidFill>
                  <a:srgbClr val="EE7D7D"/>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取引先拡大マッチング</a:t>
            </a:r>
            <a:endParaRPr lang="en-US" altLang="ja-JP" sz="1100" b="1">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受注機会の確保と新規</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取引先の開拓支援のため、</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府内はもとより広域的な発注開拓に努め、</a:t>
            </a:r>
          </a:p>
          <a:p>
            <a:r>
              <a:rPr lang="ja-JP" altLang="en-US" sz="1100">
                <a:latin typeface="HG丸ｺﾞｼｯｸM-PRO" panose="020F0600000000000000" pitchFamily="50" charset="-128"/>
                <a:ea typeface="HG丸ｺﾞｼｯｸM-PRO" panose="020F0600000000000000" pitchFamily="50" charset="-128"/>
              </a:rPr>
              <a:t>　各種の受発注・取引情報を積極的に提供すると</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ともに、府内製造業約</a:t>
            </a:r>
            <a:r>
              <a:rPr lang="en-US" altLang="ja-JP" sz="1100">
                <a:latin typeface="HG丸ｺﾞｼｯｸM-PRO" panose="020F0600000000000000" pitchFamily="50" charset="-128"/>
                <a:ea typeface="HG丸ｺﾞｼｯｸM-PRO" panose="020F0600000000000000" pitchFamily="50" charset="-128"/>
              </a:rPr>
              <a:t>4,400</a:t>
            </a:r>
            <a:r>
              <a:rPr lang="ja-JP" altLang="en-US" sz="1100">
                <a:latin typeface="HG丸ｺﾞｼｯｸM-PRO" panose="020F0600000000000000" pitchFamily="50" charset="-128"/>
                <a:ea typeface="HG丸ｺﾞｼｯｸM-PRO" panose="020F0600000000000000" pitchFamily="50" charset="-128"/>
              </a:rPr>
              <a:t>社の登録企業及び</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全国</a:t>
            </a:r>
            <a:r>
              <a:rPr lang="en-US" altLang="ja-JP" sz="1100">
                <a:latin typeface="HG丸ｺﾞｼｯｸM-PRO" panose="020F0600000000000000" pitchFamily="50" charset="-128"/>
                <a:ea typeface="HG丸ｺﾞｼｯｸM-PRO" panose="020F0600000000000000" pitchFamily="50" charset="-128"/>
              </a:rPr>
              <a:t>49</a:t>
            </a:r>
            <a:r>
              <a:rPr lang="ja-JP" altLang="en-US" sz="1100">
                <a:latin typeface="HG丸ｺﾞｼｯｸM-PRO" panose="020F0600000000000000" pitchFamily="50" charset="-128"/>
                <a:ea typeface="HG丸ｺﾞｼｯｸM-PRO" panose="020F0600000000000000" pitchFamily="50" charset="-128"/>
              </a:rPr>
              <a:t>の金融機関等と連携し、難加工、試作、</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量産等の発注企業の要望に対応できる外注先を</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府内外から探索し紹介を実施します。</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b="1">
                <a:solidFill>
                  <a:srgbClr val="EE7D7D"/>
                </a:solidFill>
                <a:latin typeface="HG丸ｺﾞｼｯｸM-PRO" pitchFamily="50" charset="-128"/>
                <a:ea typeface="HG丸ｺﾞｼｯｸM-PRO" pitchFamily="50" charset="-128"/>
              </a:rPr>
              <a:t>●</a:t>
            </a:r>
            <a:r>
              <a:rPr lang="ja-JP" altLang="en-US" sz="1100" b="1">
                <a:solidFill>
                  <a:schemeClr val="tx1">
                    <a:lumMod val="85000"/>
                    <a:lumOff val="15000"/>
                  </a:schemeClr>
                </a:solidFill>
                <a:latin typeface="HG丸ｺﾞｼｯｸM-PRO" pitchFamily="50" charset="-128"/>
                <a:ea typeface="HG丸ｺﾞｼｯｸM-PRO" pitchFamily="50" charset="-128"/>
              </a:rPr>
              <a:t>製造業のビジネスチャンス倍増プロジェクト</a:t>
            </a:r>
          </a:p>
          <a:p>
            <a:pPr>
              <a:defRPr/>
            </a:pPr>
            <a:r>
              <a:rPr lang="ja-JP" altLang="en-US" sz="1100">
                <a:solidFill>
                  <a:schemeClr val="tx1">
                    <a:lumMod val="85000"/>
                    <a:lumOff val="15000"/>
                  </a:schemeClr>
                </a:solidFill>
                <a:latin typeface="HG丸ｺﾞｼｯｸM-PRO" pitchFamily="50" charset="-128"/>
                <a:ea typeface="HG丸ｺﾞｼｯｸM-PRO" pitchFamily="50" charset="-128"/>
              </a:rPr>
              <a:t>　大手メーカーで研究・開発を経験した、知見</a:t>
            </a:r>
            <a:endParaRPr lang="en-US" altLang="ja-JP" sz="1100">
              <a:solidFill>
                <a:schemeClr val="tx1">
                  <a:lumMod val="85000"/>
                  <a:lumOff val="15000"/>
                </a:schemeClr>
              </a:solidFill>
              <a:latin typeface="HG丸ｺﾞｼｯｸM-PRO" pitchFamily="50" charset="-128"/>
              <a:ea typeface="HG丸ｺﾞｼｯｸM-PRO" pitchFamily="50" charset="-128"/>
            </a:endParaRPr>
          </a:p>
          <a:p>
            <a:pPr>
              <a:defRPr/>
            </a:pPr>
            <a:r>
              <a:rPr lang="ja-JP" altLang="en-US" sz="1100">
                <a:solidFill>
                  <a:schemeClr val="tx1">
                    <a:lumMod val="85000"/>
                    <a:lumOff val="15000"/>
                  </a:schemeClr>
                </a:solidFill>
                <a:latin typeface="HG丸ｺﾞｼｯｸM-PRO" pitchFamily="50" charset="-128"/>
                <a:ea typeface="HG丸ｺﾞｼｯｸM-PRO" pitchFamily="50" charset="-128"/>
              </a:rPr>
              <a:t>　豊かな企業</a:t>
            </a:r>
            <a:r>
              <a:rPr lang="en-US" altLang="ja-JP" sz="1100">
                <a:solidFill>
                  <a:schemeClr val="tx1">
                    <a:lumMod val="85000"/>
                    <a:lumOff val="15000"/>
                  </a:schemeClr>
                </a:solidFill>
                <a:latin typeface="HG丸ｺﾞｼｯｸM-PRO" pitchFamily="50" charset="-128"/>
                <a:ea typeface="HG丸ｺﾞｼｯｸM-PRO" pitchFamily="50" charset="-128"/>
              </a:rPr>
              <a:t>OB</a:t>
            </a:r>
            <a:r>
              <a:rPr lang="ja-JP" altLang="en-US" sz="1100">
                <a:solidFill>
                  <a:schemeClr val="tx1">
                    <a:lumMod val="85000"/>
                    <a:lumOff val="15000"/>
                  </a:schemeClr>
                </a:solidFill>
                <a:latin typeface="HG丸ｺﾞｼｯｸM-PRO" pitchFamily="50" charset="-128"/>
                <a:ea typeface="HG丸ｺﾞｼｯｸM-PRO" pitchFamily="50" charset="-128"/>
              </a:rPr>
              <a:t>の専門スタッフ「マッチング</a:t>
            </a:r>
            <a:endParaRPr lang="en-US" altLang="ja-JP" sz="1100">
              <a:solidFill>
                <a:schemeClr val="tx1">
                  <a:lumMod val="85000"/>
                  <a:lumOff val="15000"/>
                </a:schemeClr>
              </a:solidFill>
              <a:latin typeface="HG丸ｺﾞｼｯｸM-PRO" pitchFamily="50" charset="-128"/>
              <a:ea typeface="HG丸ｺﾞｼｯｸM-PRO" pitchFamily="50" charset="-128"/>
            </a:endParaRPr>
          </a:p>
          <a:p>
            <a:pPr>
              <a:defRPr/>
            </a:pPr>
            <a:r>
              <a:rPr lang="ja-JP" altLang="en-US" sz="1100">
                <a:solidFill>
                  <a:schemeClr val="tx1">
                    <a:lumMod val="85000"/>
                    <a:lumOff val="15000"/>
                  </a:schemeClr>
                </a:solidFill>
                <a:latin typeface="HG丸ｺﾞｼｯｸM-PRO" pitchFamily="50" charset="-128"/>
                <a:ea typeface="HG丸ｺﾞｼｯｸM-PRO" pitchFamily="50" charset="-128"/>
              </a:rPr>
              <a:t>　ナビゲーター」が、大阪市内にある中小製造業</a:t>
            </a:r>
            <a:endParaRPr lang="en-US" altLang="ja-JP" sz="1100">
              <a:solidFill>
                <a:schemeClr val="tx1">
                  <a:lumMod val="85000"/>
                  <a:lumOff val="15000"/>
                </a:schemeClr>
              </a:solidFill>
              <a:latin typeface="HG丸ｺﾞｼｯｸM-PRO" pitchFamily="50" charset="-128"/>
              <a:ea typeface="HG丸ｺﾞｼｯｸM-PRO" pitchFamily="50" charset="-128"/>
            </a:endParaRPr>
          </a:p>
          <a:p>
            <a:pPr>
              <a:defRPr/>
            </a:pPr>
            <a:r>
              <a:rPr lang="ja-JP" altLang="en-US" sz="1100">
                <a:solidFill>
                  <a:schemeClr val="tx1">
                    <a:lumMod val="85000"/>
                    <a:lumOff val="15000"/>
                  </a:schemeClr>
                </a:solidFill>
                <a:latin typeface="HG丸ｺﾞｼｯｸM-PRO" pitchFamily="50" charset="-128"/>
                <a:ea typeface="HG丸ｺﾞｼｯｸM-PRO" pitchFamily="50" charset="-128"/>
              </a:rPr>
              <a:t>　の皆様を訪問し、技術目線でのマッチングに</a:t>
            </a:r>
            <a:endParaRPr lang="en-US" altLang="ja-JP" sz="1100">
              <a:solidFill>
                <a:schemeClr val="tx1">
                  <a:lumMod val="85000"/>
                  <a:lumOff val="15000"/>
                </a:schemeClr>
              </a:solidFill>
              <a:latin typeface="HG丸ｺﾞｼｯｸM-PRO" pitchFamily="50" charset="-128"/>
              <a:ea typeface="HG丸ｺﾞｼｯｸM-PRO" pitchFamily="50" charset="-128"/>
            </a:endParaRPr>
          </a:p>
          <a:p>
            <a:pPr>
              <a:defRPr/>
            </a:pPr>
            <a:r>
              <a:rPr lang="ja-JP" altLang="en-US" sz="1100">
                <a:solidFill>
                  <a:schemeClr val="tx1">
                    <a:lumMod val="85000"/>
                    <a:lumOff val="15000"/>
                  </a:schemeClr>
                </a:solidFill>
                <a:latin typeface="HG丸ｺﾞｼｯｸM-PRO" pitchFamily="50" charset="-128"/>
                <a:ea typeface="HG丸ｺﾞｼｯｸM-PRO" pitchFamily="50" charset="-128"/>
              </a:rPr>
              <a:t>　つなげます。</a:t>
            </a:r>
            <a:endParaRPr lang="en-US" altLang="ja-JP" sz="1100">
              <a:solidFill>
                <a:schemeClr val="tx1">
                  <a:lumMod val="85000"/>
                  <a:lumOff val="15000"/>
                </a:schemeClr>
              </a:solidFill>
              <a:latin typeface="HG丸ｺﾞｼｯｸM-PRO" pitchFamily="50" charset="-128"/>
              <a:ea typeface="HG丸ｺﾞｼｯｸM-PRO" pitchFamily="50" charset="-128"/>
            </a:endParaRPr>
          </a:p>
          <a:p>
            <a:pPr>
              <a:defRPr/>
            </a:pPr>
            <a:r>
              <a:rPr lang="ja-JP" altLang="en-US" sz="1100">
                <a:solidFill>
                  <a:schemeClr val="tx1">
                    <a:lumMod val="85000"/>
                    <a:lumOff val="15000"/>
                  </a:schemeClr>
                </a:solidFill>
                <a:latin typeface="HG丸ｺﾞｼｯｸM-PRO" pitchFamily="50" charset="-128"/>
                <a:ea typeface="HG丸ｺﾞｼｯｸM-PRO" pitchFamily="50" charset="-128"/>
              </a:rPr>
              <a:t>　独自性のある技術や自社開発の素材など、技術に</a:t>
            </a:r>
            <a:endParaRPr lang="en-US" altLang="ja-JP" sz="1100">
              <a:solidFill>
                <a:schemeClr val="tx1">
                  <a:lumMod val="85000"/>
                  <a:lumOff val="15000"/>
                </a:schemeClr>
              </a:solidFill>
              <a:latin typeface="HG丸ｺﾞｼｯｸM-PRO" pitchFamily="50" charset="-128"/>
              <a:ea typeface="HG丸ｺﾞｼｯｸM-PRO" pitchFamily="50" charset="-128"/>
            </a:endParaRPr>
          </a:p>
          <a:p>
            <a:pPr>
              <a:defRPr/>
            </a:pPr>
            <a:r>
              <a:rPr lang="ja-JP" altLang="en-US" sz="1100">
                <a:solidFill>
                  <a:schemeClr val="tx1">
                    <a:lumMod val="85000"/>
                    <a:lumOff val="15000"/>
                  </a:schemeClr>
                </a:solidFill>
                <a:latin typeface="HG丸ｺﾞｼｯｸM-PRO" pitchFamily="50" charset="-128"/>
                <a:ea typeface="HG丸ｺﾞｼｯｸM-PRO" pitchFamily="50" charset="-128"/>
              </a:rPr>
              <a:t>　強みをもつ企業を支援するプログラムです。</a:t>
            </a:r>
          </a:p>
        </p:txBody>
      </p:sp>
      <p:sp>
        <p:nvSpPr>
          <p:cNvPr id="13" name="正方形/長方形 12">
            <a:extLst>
              <a:ext uri="{FF2B5EF4-FFF2-40B4-BE49-F238E27FC236}">
                <a16:creationId xmlns:a16="http://schemas.microsoft.com/office/drawing/2014/main" id="{11B4838A-0ECF-9635-DB93-543CCA7E595E}"/>
              </a:ext>
            </a:extLst>
          </p:cNvPr>
          <p:cNvSpPr/>
          <p:nvPr/>
        </p:nvSpPr>
        <p:spPr>
          <a:xfrm>
            <a:off x="234442" y="5853067"/>
            <a:ext cx="6768000" cy="288000"/>
          </a:xfrm>
          <a:prstGeom prst="rect">
            <a:avLst/>
          </a:prstGeom>
          <a:solidFill>
            <a:srgbClr val="EE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600">
              <a:solidFill>
                <a:schemeClr val="bg1"/>
              </a:solidFill>
              <a:latin typeface="Meiryo UI" panose="020B0604030504040204" pitchFamily="50" charset="-128"/>
              <a:ea typeface="Meiryo UI" panose="020B0604030504040204" pitchFamily="50" charset="-128"/>
            </a:endParaRPr>
          </a:p>
        </p:txBody>
      </p:sp>
      <p:pic>
        <p:nvPicPr>
          <p:cNvPr id="14" name="グラフィックス 13">
            <a:extLst>
              <a:ext uri="{FF2B5EF4-FFF2-40B4-BE49-F238E27FC236}">
                <a16:creationId xmlns:a16="http://schemas.microsoft.com/office/drawing/2014/main" id="{A94FB927-08A2-A823-5AF0-4E7824DE4E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1237" y="5873242"/>
            <a:ext cx="1371600" cy="247650"/>
          </a:xfrm>
          <a:prstGeom prst="rect">
            <a:avLst/>
          </a:prstGeom>
        </p:spPr>
      </p:pic>
      <p:pic>
        <p:nvPicPr>
          <p:cNvPr id="18" name="図 17">
            <a:extLst>
              <a:ext uri="{FF2B5EF4-FFF2-40B4-BE49-F238E27FC236}">
                <a16:creationId xmlns:a16="http://schemas.microsoft.com/office/drawing/2014/main" id="{FFCCF311-C9A0-81F3-444E-011B24E02758}"/>
              </a:ext>
              <a:ext uri="{C183D7F6-B498-43B3-948B-1728B52AA6E4}">
                <adec:decorative xmlns:adec="http://schemas.microsoft.com/office/drawing/2017/decorative" val="1"/>
              </a:ext>
            </a:extLst>
          </p:cNvPr>
          <p:cNvPicPr>
            <a:picLocks noChangeAspect="1"/>
          </p:cNvPicPr>
          <p:nvPr/>
        </p:nvPicPr>
        <p:blipFill rotWithShape="1">
          <a:blip r:embed="rId12">
            <a:extLst>
              <a:ext uri="{28A0092B-C50C-407E-A947-70E740481C1C}">
                <a14:useLocalDpi xmlns:a14="http://schemas.microsoft.com/office/drawing/2010/main" val="0"/>
              </a:ext>
            </a:extLst>
          </a:blip>
          <a:srcRect t="27392" b="27392"/>
          <a:stretch/>
        </p:blipFill>
        <p:spPr>
          <a:xfrm>
            <a:off x="5803755" y="4205158"/>
            <a:ext cx="1188000" cy="383683"/>
          </a:xfrm>
          <a:prstGeom prst="rect">
            <a:avLst/>
          </a:prstGeom>
        </p:spPr>
      </p:pic>
      <p:sp>
        <p:nvSpPr>
          <p:cNvPr id="21" name="正方形/長方形 20">
            <a:extLst>
              <a:ext uri="{FF2B5EF4-FFF2-40B4-BE49-F238E27FC236}">
                <a16:creationId xmlns:a16="http://schemas.microsoft.com/office/drawing/2014/main" id="{C391A222-B948-1671-8344-2F2EE2E07550}"/>
              </a:ext>
            </a:extLst>
          </p:cNvPr>
          <p:cNvSpPr/>
          <p:nvPr/>
        </p:nvSpPr>
        <p:spPr>
          <a:xfrm>
            <a:off x="219496" y="515899"/>
            <a:ext cx="6768000" cy="2422570"/>
          </a:xfrm>
          <a:prstGeom prst="rect">
            <a:avLst/>
          </a:prstGeom>
          <a:noFill/>
          <a:ln w="19050">
            <a:noFill/>
          </a:ln>
          <a:effectLst/>
        </p:spPr>
        <p:txBody>
          <a:bodyPr wrap="square" numCol="2">
            <a:noAutofit/>
          </a:bodyPr>
          <a:lstStyle/>
          <a:p>
            <a:pPr>
              <a:spcBef>
                <a:spcPts val="600"/>
              </a:spcBef>
            </a:pPr>
            <a:r>
              <a:rPr lang="ja-JP" altLang="en-US" sz="1100" b="1">
                <a:solidFill>
                  <a:srgbClr val="4CC0E1"/>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大阪プロダクトエコシステム創出事業</a:t>
            </a:r>
            <a:br>
              <a:rPr lang="en-US" altLang="ja-JP" sz="1100" b="1">
                <a:latin typeface="HG丸ｺﾞｼｯｸM-PRO" panose="020F0600000000000000" pitchFamily="50" charset="-128"/>
                <a:ea typeface="HG丸ｺﾞｼｯｸM-PRO" panose="020F0600000000000000" pitchFamily="50" charset="-128"/>
              </a:rPr>
            </a:br>
            <a:r>
              <a:rPr lang="ja-JP" altLang="en-US" sz="1100" b="1">
                <a:latin typeface="HG丸ｺﾞｼｯｸM-PRO" panose="020F0600000000000000" pitchFamily="50" charset="-128"/>
                <a:ea typeface="HG丸ｺﾞｼｯｸM-PRO" panose="020F0600000000000000" pitchFamily="50" charset="-128"/>
              </a:rPr>
              <a:t>　（大阪商品計画）</a:t>
            </a: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府内の中小企業の製造事業者、</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生産者に対して、自社の加工</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技術や資源を生かした商品開発、販路開拓を</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支援する大阪府連携のプロジェクトです。</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endParaRPr lang="en-US" altLang="ja-JP" sz="1100">
              <a:latin typeface="HG丸ｺﾞｼｯｸM-PRO" panose="020F0600000000000000" pitchFamily="50" charset="-128"/>
              <a:ea typeface="HG丸ｺﾞｼｯｸM-PRO" panose="020F0600000000000000" pitchFamily="50" charset="-128"/>
            </a:endParaRPr>
          </a:p>
          <a:p>
            <a:pPr fontAlgn="auto">
              <a:spcAft>
                <a:spcPts val="0"/>
              </a:spcAft>
            </a:pPr>
            <a:r>
              <a:rPr lang="ja-JP" altLang="en-US" sz="1100" b="1">
                <a:solidFill>
                  <a:srgbClr val="4CC0E1"/>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サンソウカン</a:t>
            </a:r>
            <a:r>
              <a:rPr lang="en-US" altLang="ja-JP" sz="1100" b="1">
                <a:latin typeface="HG丸ｺﾞｼｯｸM-PRO" panose="020F0600000000000000" pitchFamily="50" charset="-128"/>
                <a:ea typeface="HG丸ｺﾞｼｯｸM-PRO" panose="020F0600000000000000" pitchFamily="50" charset="-128"/>
              </a:rPr>
              <a:t>de</a:t>
            </a:r>
            <a:r>
              <a:rPr lang="ja-JP" altLang="en-US" sz="1100" b="1">
                <a:latin typeface="HG丸ｺﾞｼｯｸM-PRO" panose="020F0600000000000000" pitchFamily="50" charset="-128"/>
                <a:ea typeface="HG丸ｺﾞｼｯｸM-PRO" panose="020F0600000000000000" pitchFamily="50" charset="-128"/>
              </a:rPr>
              <a:t>モニター会</a:t>
            </a:r>
            <a:r>
              <a:rPr lang="ja-JP" altLang="en-US" sz="1100">
                <a:latin typeface="HG丸ｺﾞｼｯｸM-PRO" panose="020F0600000000000000" pitchFamily="50" charset="-128"/>
                <a:ea typeface="HG丸ｺﾞｼｯｸM-PRO" panose="020F0600000000000000" pitchFamily="50" charset="-128"/>
              </a:rPr>
              <a:t>　</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a:t>
            </a:r>
            <a:r>
              <a:rPr lang="en-US" altLang="ja-JP" sz="1100">
                <a:latin typeface="HG丸ｺﾞｼｯｸM-PRO" panose="020F0600000000000000" pitchFamily="50" charset="-128"/>
                <a:ea typeface="HG丸ｺﾞｼｯｸM-PRO" panose="020F0600000000000000" pitchFamily="50" charset="-128"/>
              </a:rPr>
              <a:t>30</a:t>
            </a:r>
            <a:r>
              <a:rPr lang="ja-JP" altLang="en-US" sz="1100">
                <a:latin typeface="HG丸ｺﾞｼｯｸM-PRO" panose="020F0600000000000000" pitchFamily="50" charset="-128"/>
                <a:ea typeface="HG丸ｺﾞｼｯｸM-PRO" panose="020F0600000000000000" pitchFamily="50" charset="-128"/>
              </a:rPr>
              <a:t>～</a:t>
            </a:r>
            <a:r>
              <a:rPr lang="en-US" altLang="ja-JP" sz="1100">
                <a:latin typeface="HG丸ｺﾞｼｯｸM-PRO" panose="020F0600000000000000" pitchFamily="50" charset="-128"/>
                <a:ea typeface="HG丸ｺﾞｼｯｸM-PRO" panose="020F0600000000000000" pitchFamily="50" charset="-128"/>
              </a:rPr>
              <a:t>50</a:t>
            </a:r>
            <a:r>
              <a:rPr lang="ja-JP" altLang="en-US" sz="1100">
                <a:latin typeface="HG丸ｺﾞｼｯｸM-PRO" panose="020F0600000000000000" pitchFamily="50" charset="-128"/>
                <a:ea typeface="HG丸ｺﾞｼｯｸM-PRO" panose="020F0600000000000000" pitchFamily="50" charset="-128"/>
              </a:rPr>
              <a:t>代の女性を中心とするモニター会員が、</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イベントや個別調査を通じて、商品やサービスに　　</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対して率直な意見をお伝えするマーケティング</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サービスです。</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endParaRPr lang="en-US" altLang="ja-JP" sz="1100" b="1">
              <a:solidFill>
                <a:srgbClr val="4CC0E1"/>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b="1">
                <a:solidFill>
                  <a:srgbClr val="4CC0E1"/>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クリエイティブ産業・育成支援事業</a:t>
            </a:r>
            <a:endParaRPr lang="en-US" altLang="ja-JP" sz="1100" b="1">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b="1">
                <a:latin typeface="HG丸ｺﾞｼｯｸM-PRO" panose="020F0600000000000000" pitchFamily="50" charset="-128"/>
                <a:ea typeface="HG丸ｺﾞｼｯｸM-PRO" panose="020F0600000000000000" pitchFamily="50" charset="-128"/>
              </a:rPr>
              <a:t>（メビックの運営）</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大阪に集積するクリエイティブ</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関連企業の活性化のために、</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大阪で活動するクリエイター同士やクリエイター</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と企業等とのネットワークづくりやコラボレー</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ションによる新たなビジネスや価値が生まれる</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環境づくりを実施しています。</a:t>
            </a:r>
          </a:p>
          <a:p>
            <a:pPr fontAlgn="auto">
              <a:spcBef>
                <a:spcPts val="0"/>
              </a:spcBef>
              <a:spcAft>
                <a:spcPts val="0"/>
              </a:spcAft>
            </a:pPr>
            <a:endParaRPr lang="en-US" altLang="ja-JP" sz="1100">
              <a:solidFill>
                <a:srgbClr val="4CC0E1"/>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solidFill>
                  <a:srgbClr val="4CC0E1"/>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デザイン相談（デザイン活用支援</a:t>
            </a:r>
            <a:r>
              <a:rPr lang="en-US" altLang="ja-JP" sz="1100" b="1" err="1">
                <a:latin typeface="HG丸ｺﾞｼｯｸM-PRO" panose="020F0600000000000000" pitchFamily="50" charset="-128"/>
                <a:ea typeface="HG丸ｺﾞｼｯｸM-PRO" panose="020F0600000000000000" pitchFamily="50" charset="-128"/>
              </a:rPr>
              <a:t>oidc</a:t>
            </a:r>
            <a:r>
              <a:rPr lang="ja-JP" altLang="en-US" sz="1100" b="1">
                <a:latin typeface="HG丸ｺﾞｼｯｸM-PRO" panose="020F0600000000000000" pitchFamily="50" charset="-128"/>
                <a:ea typeface="HG丸ｺﾞｼｯｸM-PRO" panose="020F0600000000000000" pitchFamily="50" charset="-128"/>
              </a:rPr>
              <a:t>）　</a:t>
            </a:r>
            <a:endParaRPr lang="en-US" altLang="ja-JP" sz="1100" b="1">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ブランディングやプロダクト、グラフィック、</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a:t>
            </a:r>
            <a:r>
              <a:rPr lang="en-US" altLang="ja-JP" sz="1100">
                <a:latin typeface="HG丸ｺﾞｼｯｸM-PRO" panose="020F0600000000000000" pitchFamily="50" charset="-128"/>
                <a:ea typeface="HG丸ｺﾞｼｯｸM-PRO" panose="020F0600000000000000" pitchFamily="50" charset="-128"/>
              </a:rPr>
              <a:t>web</a:t>
            </a:r>
            <a:r>
              <a:rPr lang="ja-JP" altLang="en-US" sz="1100">
                <a:latin typeface="HG丸ｺﾞｼｯｸM-PRO" panose="020F0600000000000000" pitchFamily="50" charset="-128"/>
                <a:ea typeface="HG丸ｺﾞｼｯｸM-PRO" panose="020F0600000000000000" pitchFamily="50" charset="-128"/>
              </a:rPr>
              <a:t>の分野で豊富な実務経験を持つ専門家が、</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デザインに関する相談に対応します。</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顧客視点のわかりやすいアドバイスが特徴です。</a:t>
            </a:r>
            <a:endParaRPr lang="en-US" altLang="ja-JP" sz="1100">
              <a:latin typeface="HG丸ｺﾞｼｯｸM-PRO" panose="020F0600000000000000" pitchFamily="50" charset="-128"/>
              <a:ea typeface="HG丸ｺﾞｼｯｸM-PRO" panose="020F0600000000000000" pitchFamily="50" charset="-128"/>
            </a:endParaRPr>
          </a:p>
        </p:txBody>
      </p:sp>
      <p:pic>
        <p:nvPicPr>
          <p:cNvPr id="22" name="Picture 2">
            <a:extLst>
              <a:ext uri="{FF2B5EF4-FFF2-40B4-BE49-F238E27FC236}">
                <a16:creationId xmlns:a16="http://schemas.microsoft.com/office/drawing/2014/main" id="{2DF8FB15-3007-B6E6-1C31-45715564BD3A}"/>
              </a:ext>
              <a:ext uri="{C183D7F6-B498-43B3-948B-1728B52AA6E4}">
                <adec:decorative xmlns:adec="http://schemas.microsoft.com/office/drawing/2017/decorative" val="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38946" y="662418"/>
            <a:ext cx="792088" cy="511703"/>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a:extLst>
              <a:ext uri="{FF2B5EF4-FFF2-40B4-BE49-F238E27FC236}">
                <a16:creationId xmlns:a16="http://schemas.microsoft.com/office/drawing/2014/main" id="{0D23BF1B-56B2-DF63-647A-254974F36C34}"/>
              </a:ext>
            </a:extLst>
          </p:cNvPr>
          <p:cNvSpPr/>
          <p:nvPr/>
        </p:nvSpPr>
        <p:spPr>
          <a:xfrm>
            <a:off x="216074" y="194220"/>
            <a:ext cx="6768000" cy="288000"/>
          </a:xfrm>
          <a:prstGeom prst="rect">
            <a:avLst/>
          </a:prstGeom>
          <a:solidFill>
            <a:srgbClr val="4CC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600">
              <a:solidFill>
                <a:schemeClr val="bg1"/>
              </a:solidFill>
              <a:latin typeface="Meiryo UI" panose="020B0604030504040204" pitchFamily="50" charset="-128"/>
              <a:ea typeface="Meiryo UI" panose="020B0604030504040204" pitchFamily="50" charset="-128"/>
            </a:endParaRPr>
          </a:p>
        </p:txBody>
      </p:sp>
      <p:pic>
        <p:nvPicPr>
          <p:cNvPr id="24" name="グラフィックス 23">
            <a:extLst>
              <a:ext uri="{FF2B5EF4-FFF2-40B4-BE49-F238E27FC236}">
                <a16:creationId xmlns:a16="http://schemas.microsoft.com/office/drawing/2014/main" id="{E4A641F2-E924-197F-120E-3BB2BC45CF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55109" y="214395"/>
            <a:ext cx="1514475" cy="247650"/>
          </a:xfrm>
          <a:prstGeom prst="rect">
            <a:avLst/>
          </a:prstGeom>
        </p:spPr>
      </p:pic>
      <p:pic>
        <p:nvPicPr>
          <p:cNvPr id="25" name="Picture 2">
            <a:extLst>
              <a:ext uri="{FF2B5EF4-FFF2-40B4-BE49-F238E27FC236}">
                <a16:creationId xmlns:a16="http://schemas.microsoft.com/office/drawing/2014/main" id="{32B23627-24F0-EFE5-5F86-F661614D34F2}"/>
              </a:ext>
              <a:ext uri="{C183D7F6-B498-43B3-948B-1728B52AA6E4}">
                <adec:decorative xmlns:adec="http://schemas.microsoft.com/office/drawing/2017/decorative" val="1"/>
              </a:ext>
            </a:extLst>
          </p:cNvPr>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92368" y="837147"/>
            <a:ext cx="1071565" cy="3440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1EB0DAE9-AA14-28AF-54FC-8AFEB663277F}"/>
              </a:ext>
              <a:ext uri="{C183D7F6-B498-43B3-948B-1728B52AA6E4}">
                <adec:decorative xmlns:adec="http://schemas.microsoft.com/office/drawing/2017/decorative" val="1"/>
              </a:ext>
            </a:extLst>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0290" y="6197077"/>
            <a:ext cx="1404000" cy="5616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96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146CB43-695A-496F-A4AD-C8A599A8761F}"/>
              </a:ext>
            </a:extLst>
          </p:cNvPr>
          <p:cNvSpPr/>
          <p:nvPr/>
        </p:nvSpPr>
        <p:spPr>
          <a:xfrm>
            <a:off x="216450" y="197967"/>
            <a:ext cx="6768000" cy="288000"/>
          </a:xfrm>
          <a:prstGeom prst="rect">
            <a:avLst/>
          </a:prstGeom>
          <a:solidFill>
            <a:srgbClr val="D8A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600">
              <a:solidFill>
                <a:schemeClr val="bg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182AC280-732F-47EA-9B56-6F44D4C666FE}"/>
              </a:ext>
            </a:extLst>
          </p:cNvPr>
          <p:cNvSpPr/>
          <p:nvPr/>
        </p:nvSpPr>
        <p:spPr>
          <a:xfrm>
            <a:off x="216450" y="4183494"/>
            <a:ext cx="6768000" cy="288000"/>
          </a:xfrm>
          <a:prstGeom prst="rect">
            <a:avLst/>
          </a:prstGeom>
          <a:solidFill>
            <a:srgbClr val="B7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600">
              <a:solidFill>
                <a:schemeClr val="bg1"/>
              </a:solidFill>
              <a:latin typeface="Meiryo UI" panose="020B0604030504040204" pitchFamily="50" charset="-128"/>
              <a:ea typeface="Meiryo UI" panose="020B0604030504040204" pitchFamily="50" charset="-128"/>
            </a:endParaRPr>
          </a:p>
        </p:txBody>
      </p:sp>
      <p:pic>
        <p:nvPicPr>
          <p:cNvPr id="7" name="グラフィックス 6">
            <a:extLst>
              <a:ext uri="{FF2B5EF4-FFF2-40B4-BE49-F238E27FC236}">
                <a16:creationId xmlns:a16="http://schemas.microsoft.com/office/drawing/2014/main" id="{C1B3F172-C94D-4E34-B8CA-FD68F2FF5C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4683" y="218142"/>
            <a:ext cx="619125" cy="247650"/>
          </a:xfrm>
          <a:prstGeom prst="rect">
            <a:avLst/>
          </a:prstGeom>
        </p:spPr>
      </p:pic>
      <p:pic>
        <p:nvPicPr>
          <p:cNvPr id="8" name="グラフィックス 7">
            <a:extLst>
              <a:ext uri="{FF2B5EF4-FFF2-40B4-BE49-F238E27FC236}">
                <a16:creationId xmlns:a16="http://schemas.microsoft.com/office/drawing/2014/main" id="{3582FE36-7F99-4E8D-9134-23B3A3B71C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3049" y="4203669"/>
            <a:ext cx="847725" cy="247650"/>
          </a:xfrm>
          <a:prstGeom prst="rect">
            <a:avLst/>
          </a:prstGeom>
        </p:spPr>
      </p:pic>
      <p:sp>
        <p:nvSpPr>
          <p:cNvPr id="12" name="正方形/長方形 11">
            <a:extLst>
              <a:ext uri="{FF2B5EF4-FFF2-40B4-BE49-F238E27FC236}">
                <a16:creationId xmlns:a16="http://schemas.microsoft.com/office/drawing/2014/main" id="{DE7812B4-3EC9-4521-9BCB-5B54585E59D9}"/>
              </a:ext>
            </a:extLst>
          </p:cNvPr>
          <p:cNvSpPr/>
          <p:nvPr/>
        </p:nvSpPr>
        <p:spPr>
          <a:xfrm>
            <a:off x="144450" y="126519"/>
            <a:ext cx="6912000" cy="10080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E7DB7B18-3355-48A1-9409-3FCA56FB0F73}"/>
              </a:ext>
            </a:extLst>
          </p:cNvPr>
          <p:cNvSpPr/>
          <p:nvPr/>
        </p:nvSpPr>
        <p:spPr>
          <a:xfrm>
            <a:off x="216450" y="493775"/>
            <a:ext cx="6768000" cy="3684824"/>
          </a:xfrm>
          <a:prstGeom prst="rect">
            <a:avLst/>
          </a:prstGeom>
          <a:noFill/>
          <a:ln w="19050">
            <a:noFill/>
          </a:ln>
          <a:effectLst/>
        </p:spPr>
        <p:txBody>
          <a:bodyPr wrap="square" numCol="2">
            <a:noAutofit/>
          </a:bodyPr>
          <a:lstStyle/>
          <a:p>
            <a:pPr fontAlgn="auto">
              <a:spcBef>
                <a:spcPts val="600"/>
              </a:spcBef>
              <a:spcAft>
                <a:spcPts val="0"/>
              </a:spcAft>
            </a:pPr>
            <a:r>
              <a:rPr lang="ja-JP" altLang="en-US" sz="1100" b="1">
                <a:solidFill>
                  <a:srgbClr val="D8AF6A"/>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スタートアップの創出・成長支援</a:t>
            </a:r>
            <a:endParaRPr lang="en-US" altLang="ja-JP" sz="1100" b="1">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挑戦するスタートアップを応援する文化を大阪から広げる拠点である「大阪イノベーションハブ（</a:t>
            </a:r>
            <a:r>
              <a:rPr lang="en-US" altLang="ja-JP" sz="1100">
                <a:latin typeface="HG丸ｺﾞｼｯｸM-PRO" panose="020F0600000000000000" pitchFamily="50" charset="-128"/>
                <a:ea typeface="HG丸ｺﾞｼｯｸM-PRO" panose="020F0600000000000000" pitchFamily="50" charset="-128"/>
              </a:rPr>
              <a:t>OIH</a:t>
            </a:r>
            <a:r>
              <a:rPr lang="ja-JP" altLang="en-US" sz="1100">
                <a:latin typeface="HG丸ｺﾞｼｯｸM-PRO" panose="020F0600000000000000" pitchFamily="50" charset="-128"/>
                <a:ea typeface="HG丸ｺﾞｼｯｸM-PRO" panose="020F0600000000000000" pitchFamily="50" charset="-128"/>
              </a:rPr>
              <a:t>）」を基盤に、起業をめざす方やスタートアップの新たな挑戦と成長を支える場として、「大阪から世界へ」をテーマに、新たなビジネスの立ち上げや事業成長につながるイベントやプログラム、個別支援を実施しています。</a:t>
            </a:r>
            <a:endParaRPr lang="en-US" altLang="ja-JP" sz="1100" b="1">
              <a:latin typeface="HG丸ｺﾞｼｯｸM-PRO" panose="020F0600000000000000" pitchFamily="50" charset="-128"/>
              <a:ea typeface="HG丸ｺﾞｼｯｸM-PRO" panose="020F0600000000000000" pitchFamily="50" charset="-128"/>
            </a:endParaRPr>
          </a:p>
          <a:p>
            <a:endParaRPr lang="en-US" altLang="ja-JP" sz="1100" b="1">
              <a:solidFill>
                <a:srgbClr val="F4A44B"/>
              </a:solidFill>
              <a:latin typeface="HG丸ｺﾞｼｯｸM-PRO" panose="020F0600000000000000" pitchFamily="50" charset="-128"/>
              <a:ea typeface="HG丸ｺﾞｼｯｸM-PRO" panose="020F0600000000000000" pitchFamily="50" charset="-128"/>
            </a:endParaRPr>
          </a:p>
          <a:p>
            <a:endParaRPr lang="en-US" altLang="ja-JP" sz="1100" b="1">
              <a:solidFill>
                <a:srgbClr val="F4A44B"/>
              </a:solidFill>
              <a:latin typeface="HG丸ｺﾞｼｯｸM-PRO" panose="020F0600000000000000" pitchFamily="50" charset="-128"/>
              <a:ea typeface="HG丸ｺﾞｼｯｸM-PRO" panose="020F0600000000000000" pitchFamily="50" charset="-128"/>
            </a:endParaRPr>
          </a:p>
          <a:p>
            <a:endParaRPr lang="en-US" altLang="ja-JP" sz="1100" b="1">
              <a:solidFill>
                <a:srgbClr val="F4A44B"/>
              </a:solidFill>
              <a:latin typeface="HG丸ｺﾞｼｯｸM-PRO" panose="020F0600000000000000" pitchFamily="50" charset="-128"/>
              <a:ea typeface="HG丸ｺﾞｼｯｸM-PRO" panose="020F0600000000000000" pitchFamily="50" charset="-128"/>
            </a:endParaRPr>
          </a:p>
          <a:p>
            <a:r>
              <a:rPr lang="ja-JP" altLang="en-US" sz="1100" b="1">
                <a:solidFill>
                  <a:srgbClr val="D8AF6A"/>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創業者向け講座・セミナーの展開等</a:t>
            </a:r>
            <a:endParaRPr lang="en-US" altLang="ja-JP" sz="1100" b="1">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創業に関する基礎的な知識の</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習得や課題解決を図るための</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セミナー・連続講座などの</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開催の他、受講者同士の交流</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などによるビジネスネット</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ワーク形成を支援します。</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ビジネスプランコンテストなどを通じた有望</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起業家の発掘やビジネスプランのブラッシュ</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latin typeface="HG丸ｺﾞｼｯｸM-PRO" panose="020F0600000000000000" pitchFamily="50" charset="-128"/>
                <a:ea typeface="HG丸ｺﾞｼｯｸM-PRO" panose="020F0600000000000000" pitchFamily="50" charset="-128"/>
              </a:rPr>
              <a:t>　アップサポート・マッチングを実施します。</a:t>
            </a:r>
            <a:endParaRPr lang="en-US" altLang="ja-JP" sz="1100">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b="1">
                <a:solidFill>
                  <a:srgbClr val="D8AF6A"/>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女性起業家等支援ネットワーク構築事業（</a:t>
            </a:r>
            <a:r>
              <a:rPr lang="en-US" altLang="ja-JP" sz="1100" b="1">
                <a:latin typeface="HG丸ｺﾞｼｯｸM-PRO" panose="020F0600000000000000" pitchFamily="50" charset="-128"/>
                <a:ea typeface="HG丸ｺﾞｼｯｸM-PRO" panose="020F0600000000000000" pitchFamily="50" charset="-128"/>
              </a:rPr>
              <a:t>LED</a:t>
            </a:r>
            <a:r>
              <a:rPr lang="ja-JP" altLang="en-US" sz="1100" b="1">
                <a:latin typeface="HG丸ｺﾞｼｯｸM-PRO" panose="020F0600000000000000" pitchFamily="50" charset="-128"/>
                <a:ea typeface="HG丸ｺﾞｼｯｸM-PRO" panose="020F0600000000000000" pitchFamily="50" charset="-128"/>
              </a:rPr>
              <a:t>）</a:t>
            </a:r>
            <a:endParaRPr lang="en-US" altLang="ja-JP" sz="1100" b="1">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近畿</a:t>
            </a:r>
            <a:r>
              <a:rPr lang="en-US" altLang="ja-JP" sz="1100">
                <a:latin typeface="HG丸ｺﾞｼｯｸM-PRO" panose="020F0600000000000000" pitchFamily="50" charset="-128"/>
                <a:ea typeface="HG丸ｺﾞｼｯｸM-PRO" panose="020F0600000000000000" pitchFamily="50" charset="-128"/>
              </a:rPr>
              <a:t>2</a:t>
            </a:r>
            <a:r>
              <a:rPr lang="ja-JP" altLang="en-US" sz="1100">
                <a:latin typeface="HG丸ｺﾞｼｯｸM-PRO" panose="020F0600000000000000" pitchFamily="50" charset="-128"/>
                <a:ea typeface="HG丸ｺﾞｼｯｸM-PRO" panose="020F0600000000000000" pitchFamily="50" charset="-128"/>
              </a:rPr>
              <a:t>府</a:t>
            </a:r>
            <a:r>
              <a:rPr lang="en-US" altLang="ja-JP" sz="1100">
                <a:latin typeface="HG丸ｺﾞｼｯｸM-PRO" panose="020F0600000000000000" pitchFamily="50" charset="-128"/>
                <a:ea typeface="HG丸ｺﾞｼｯｸM-PRO" panose="020F0600000000000000" pitchFamily="50" charset="-128"/>
              </a:rPr>
              <a:t>5</a:t>
            </a:r>
            <a:r>
              <a:rPr lang="ja-JP" altLang="en-US" sz="1100">
                <a:latin typeface="HG丸ｺﾞｼｯｸM-PRO" panose="020F0600000000000000" pitchFamily="50" charset="-128"/>
                <a:ea typeface="HG丸ｺﾞｼｯｸM-PRO" panose="020F0600000000000000" pitchFamily="50" charset="-128"/>
              </a:rPr>
              <a:t>県の女性を対象にした女性起業家応援プ</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ロジェクト「</a:t>
            </a:r>
            <a:r>
              <a:rPr lang="en-US" altLang="ja-JP" sz="1100">
                <a:latin typeface="HG丸ｺﾞｼｯｸM-PRO" panose="020F0600000000000000" pitchFamily="50" charset="-128"/>
                <a:ea typeface="HG丸ｺﾞｼｯｸM-PRO" panose="020F0600000000000000" pitchFamily="50" charset="-128"/>
              </a:rPr>
              <a:t>DISCOVER MYSELF</a:t>
            </a:r>
            <a:r>
              <a:rPr lang="ja-JP" altLang="en-US" sz="1100">
                <a:latin typeface="HG丸ｺﾞｼｯｸM-PRO" panose="020F0600000000000000" pitchFamily="50" charset="-128"/>
                <a:ea typeface="HG丸ｺﾞｼｯｸM-PRO" panose="020F0600000000000000" pitchFamily="50" charset="-128"/>
              </a:rPr>
              <a:t>」。大切な人</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や社会のためにビジネスで貢献する女性を、</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マッチングイベント「</a:t>
            </a:r>
            <a:r>
              <a:rPr lang="en-US" altLang="ja-JP" sz="1100">
                <a:latin typeface="HG丸ｺﾞｼｯｸM-PRO" panose="020F0600000000000000" pitchFamily="50" charset="-128"/>
                <a:ea typeface="HG丸ｺﾞｼｯｸM-PRO" panose="020F0600000000000000" pitchFamily="50" charset="-128"/>
              </a:rPr>
              <a:t>LED</a:t>
            </a:r>
            <a:r>
              <a:rPr lang="ja-JP" altLang="en-US" sz="1100">
                <a:latin typeface="HG丸ｺﾞｼｯｸM-PRO" panose="020F0600000000000000" pitchFamily="50" charset="-128"/>
                <a:ea typeface="HG丸ｺﾞｼｯｸM-PRO" panose="020F0600000000000000" pitchFamily="50" charset="-128"/>
              </a:rPr>
              <a:t>関西」でバックアップ。</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多様なサポーターやパートナーとのネットワーク</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形成を通じたビジネスの</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スケールアップを支援</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します。</a:t>
            </a:r>
            <a:endParaRPr lang="en-US" altLang="ja-JP" sz="1100">
              <a:latin typeface="HG丸ｺﾞｼｯｸM-PRO" panose="020F0600000000000000" pitchFamily="50" charset="-128"/>
              <a:ea typeface="HG丸ｺﾞｼｯｸM-PRO" panose="020F0600000000000000" pitchFamily="50" charset="-128"/>
            </a:endParaRPr>
          </a:p>
          <a:p>
            <a:endParaRPr lang="en-US" altLang="ja-JP" sz="1100" b="1">
              <a:solidFill>
                <a:srgbClr val="F4A44B"/>
              </a:solidFill>
              <a:latin typeface="HG丸ｺﾞｼｯｸM-PRO" panose="020F0600000000000000" pitchFamily="50" charset="-128"/>
              <a:ea typeface="HG丸ｺﾞｼｯｸM-PRO" panose="020F0600000000000000" pitchFamily="50" charset="-128"/>
            </a:endParaRPr>
          </a:p>
          <a:p>
            <a:r>
              <a:rPr lang="ja-JP" altLang="en-US" sz="1100" b="1">
                <a:solidFill>
                  <a:srgbClr val="D8AF6A"/>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大阪デザイン振興プラザ事業</a:t>
            </a:r>
            <a:r>
              <a:rPr lang="ja-JP" altLang="en-US" sz="1100">
                <a:latin typeface="HG丸ｺﾞｼｯｸM-PRO" panose="020F0600000000000000" pitchFamily="50" charset="-128"/>
                <a:ea typeface="HG丸ｺﾞｼｯｸM-PRO" panose="020F0600000000000000" pitchFamily="50" charset="-128"/>
              </a:rPr>
              <a:t>　</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a:t>
            </a:r>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創業間もないクリエイター向けに</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　面談などの支援が受けられるイン</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　キュベーションオフィスを提供、</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　コワーキングスペースも設置。</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　独立・起業を考えるクリエイター</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　向けの相談会や営業セミナー、</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100">
                <a:solidFill>
                  <a:schemeClr val="tx1">
                    <a:lumMod val="85000"/>
                    <a:lumOff val="15000"/>
                  </a:schemeClr>
                </a:solidFill>
                <a:latin typeface="HG丸ｺﾞｼｯｸM-PRO" panose="020F0600000000000000" pitchFamily="50" charset="-128"/>
                <a:ea typeface="HG丸ｺﾞｼｯｸM-PRO" panose="020F0600000000000000" pitchFamily="50" charset="-128"/>
              </a:rPr>
              <a:t>　知識セミナーなどを実施しています。</a:t>
            </a:r>
            <a:endParaRPr lang="en-US" altLang="ja-JP" sz="110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16" name="Picture 2">
            <a:extLst>
              <a:ext uri="{FF2B5EF4-FFF2-40B4-BE49-F238E27FC236}">
                <a16:creationId xmlns:a16="http://schemas.microsoft.com/office/drawing/2014/main" id="{1563684B-58B9-4CF2-8BFE-CD2D5995A80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0650" y="1609590"/>
            <a:ext cx="1512168" cy="41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a:extLst>
              <a:ext uri="{FF2B5EF4-FFF2-40B4-BE49-F238E27FC236}">
                <a16:creationId xmlns:a16="http://schemas.microsoft.com/office/drawing/2014/main" id="{0CF8513B-B7D5-49DC-BB1C-AB3480BEB5DF}"/>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04706" y="2328721"/>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a:extLst>
              <a:ext uri="{FF2B5EF4-FFF2-40B4-BE49-F238E27FC236}">
                <a16:creationId xmlns:a16="http://schemas.microsoft.com/office/drawing/2014/main" id="{668BF563-7D1C-4EB4-9ADB-A225DDB32FFF}"/>
              </a:ext>
            </a:extLst>
          </p:cNvPr>
          <p:cNvSpPr/>
          <p:nvPr/>
        </p:nvSpPr>
        <p:spPr>
          <a:xfrm>
            <a:off x="216450" y="4496565"/>
            <a:ext cx="6768000" cy="2966976"/>
          </a:xfrm>
          <a:prstGeom prst="rect">
            <a:avLst/>
          </a:prstGeom>
          <a:noFill/>
          <a:ln w="19050">
            <a:noFill/>
          </a:ln>
          <a:effectLst/>
        </p:spPr>
        <p:txBody>
          <a:bodyPr wrap="square" numCol="2">
            <a:noAutofit/>
          </a:bodyPr>
          <a:lstStyle/>
          <a:p>
            <a:pPr fontAlgn="auto">
              <a:spcBef>
                <a:spcPts val="600"/>
              </a:spcBef>
              <a:spcAft>
                <a:spcPts val="0"/>
              </a:spcAft>
            </a:pPr>
            <a:r>
              <a:rPr lang="ja-JP" altLang="en-US" sz="1100" b="1">
                <a:solidFill>
                  <a:srgbClr val="B783B7"/>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国際ビジネスサポートセンター</a:t>
            </a:r>
            <a:endParaRPr lang="en-US" altLang="ja-JP" sz="1100" b="1">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自社製品を海外に売り込みたい、海外から製品を</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仕入れたい、海外に進出したい、海外のパート</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ナーを探したい</a:t>
            </a: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などの国際ビジネスに関する</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ご相談に経験豊富な</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コーディネーターや専門</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アドバイザーが無料で</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対応します。</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オンライン相談も可能です。</a:t>
            </a:r>
            <a:endParaRPr lang="en-US" altLang="ja-JP" sz="1100" b="1">
              <a:latin typeface="HG丸ｺﾞｼｯｸM-PRO" panose="020F0600000000000000" pitchFamily="50" charset="-128"/>
              <a:ea typeface="HG丸ｺﾞｼｯｸM-PRO" panose="020F0600000000000000" pitchFamily="50" charset="-128"/>
            </a:endParaRPr>
          </a:p>
          <a:p>
            <a:endParaRPr lang="en-US" altLang="ja-JP" sz="1100" b="1">
              <a:solidFill>
                <a:srgbClr val="F4A44B"/>
              </a:solidFill>
              <a:latin typeface="HG丸ｺﾞｼｯｸM-PRO" panose="020F0600000000000000" pitchFamily="50" charset="-128"/>
              <a:ea typeface="HG丸ｺﾞｼｯｸM-PRO" panose="020F0600000000000000" pitchFamily="50" charset="-128"/>
            </a:endParaRPr>
          </a:p>
          <a:p>
            <a:r>
              <a:rPr lang="ja-JP" altLang="en-US" sz="1100" b="1">
                <a:solidFill>
                  <a:srgbClr val="B783B7"/>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ビジネスサポートデスク</a:t>
            </a:r>
            <a:r>
              <a:rPr lang="ja-JP" altLang="en-US" sz="1100">
                <a:latin typeface="HG丸ｺﾞｼｯｸM-PRO" panose="020F0600000000000000" pitchFamily="50" charset="-128"/>
                <a:ea typeface="HG丸ｺﾞｼｯｸM-PRO" panose="020F0600000000000000" pitchFamily="50" charset="-128"/>
              </a:rPr>
              <a:t>　</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アジア</a:t>
            </a:r>
            <a:r>
              <a:rPr lang="en-US" altLang="ja-JP" sz="1100">
                <a:latin typeface="HG丸ｺﾞｼｯｸM-PRO" panose="020F0600000000000000" pitchFamily="50" charset="-128"/>
                <a:ea typeface="HG丸ｺﾞｼｯｸM-PRO" panose="020F0600000000000000" pitchFamily="50" charset="-128"/>
              </a:rPr>
              <a:t>5</a:t>
            </a:r>
            <a:r>
              <a:rPr lang="ja-JP" altLang="en-US" sz="1100">
                <a:latin typeface="HG丸ｺﾞｼｯｸM-PRO" panose="020F0600000000000000" pitchFamily="50" charset="-128"/>
                <a:ea typeface="HG丸ｺﾞｼｯｸM-PRO" panose="020F0600000000000000" pitchFamily="50" charset="-128"/>
              </a:rPr>
              <a:t>地域（インド、インドネシア、タイ、</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ベトナム、ミャンマー）に海外拠点として</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ビジネスサポートデスクを設置しています。</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市場調査、取引先候補企業リストアップ、現地</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出張支援やオンライン商談会等を実施し、</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海外ビジネス展開を強力にサポートします。</a:t>
            </a:r>
            <a:r>
              <a:rPr lang="ja-JP" altLang="en-US" sz="1100" b="1">
                <a:latin typeface="HG丸ｺﾞｼｯｸM-PRO" panose="020F0600000000000000" pitchFamily="50" charset="-128"/>
                <a:ea typeface="HG丸ｺﾞｼｯｸM-PRO" panose="020F0600000000000000" pitchFamily="50" charset="-128"/>
              </a:rPr>
              <a:t>　</a:t>
            </a:r>
            <a:endParaRPr lang="en-US" altLang="ja-JP" sz="1100" b="1">
              <a:latin typeface="HG丸ｺﾞｼｯｸM-PRO" panose="020F0600000000000000" pitchFamily="50" charset="-128"/>
              <a:ea typeface="HG丸ｺﾞｼｯｸM-PRO" panose="020F0600000000000000" pitchFamily="50" charset="-128"/>
            </a:endParaRPr>
          </a:p>
          <a:p>
            <a:pPr fontAlgn="auto">
              <a:spcBef>
                <a:spcPts val="600"/>
              </a:spcBef>
              <a:spcAft>
                <a:spcPts val="0"/>
              </a:spcAft>
            </a:pPr>
            <a:r>
              <a:rPr lang="ja-JP" altLang="en-US" sz="1100" b="1">
                <a:solidFill>
                  <a:srgbClr val="B783B7"/>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中国（上海）ビジネスサポート</a:t>
            </a:r>
            <a:endParaRPr lang="en-US" altLang="ja-JP" sz="1100" b="1">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上海事務所と連携し、現地企業の紹介や市場</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調査、情報提供など、各種中国ビジネスを</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支援します。特に華東地域（上海市、江蘇省、</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浙江省）における</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販路開拓支援を中心とするビジネスを強力に</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サポートします。</a:t>
            </a:r>
            <a:endParaRPr lang="en-US" altLang="ja-JP" sz="1100" b="1">
              <a:latin typeface="HG丸ｺﾞｼｯｸM-PRO" panose="020F0600000000000000" pitchFamily="50" charset="-128"/>
              <a:ea typeface="HG丸ｺﾞｼｯｸM-PRO" panose="020F0600000000000000" pitchFamily="50" charset="-128"/>
            </a:endParaRPr>
          </a:p>
          <a:p>
            <a:endParaRPr lang="en-US" altLang="ja-JP" sz="1100" b="1">
              <a:solidFill>
                <a:srgbClr val="D8AF6A"/>
              </a:solidFill>
              <a:latin typeface="HG丸ｺﾞｼｯｸM-PRO" panose="020F0600000000000000" pitchFamily="50" charset="-128"/>
              <a:ea typeface="HG丸ｺﾞｼｯｸM-PRO" panose="020F0600000000000000" pitchFamily="50" charset="-128"/>
            </a:endParaRPr>
          </a:p>
          <a:p>
            <a:r>
              <a:rPr lang="ja-JP" altLang="en-US" sz="1100" b="1">
                <a:solidFill>
                  <a:srgbClr val="B783B7"/>
                </a:solidFill>
                <a:latin typeface="HG丸ｺﾞｼｯｸM-PRO" panose="020F0600000000000000" pitchFamily="50" charset="-128"/>
                <a:ea typeface="HG丸ｺﾞｼｯｸM-PRO" panose="020F0600000000000000" pitchFamily="50" charset="-128"/>
              </a:rPr>
              <a:t>●</a:t>
            </a:r>
            <a:r>
              <a:rPr lang="ja-JP" altLang="en-US" sz="1100" b="1">
                <a:latin typeface="HG丸ｺﾞｼｯｸM-PRO" panose="020F0600000000000000" pitchFamily="50" charset="-128"/>
                <a:ea typeface="HG丸ｺﾞｼｯｸM-PRO" panose="020F0600000000000000" pitchFamily="50" charset="-128"/>
              </a:rPr>
              <a:t>海外展示商談会への出展・</a:t>
            </a:r>
            <a:r>
              <a:rPr lang="en-US" altLang="ja-JP" sz="1100" b="1">
                <a:latin typeface="HG丸ｺﾞｼｯｸM-PRO" panose="020F0600000000000000" pitchFamily="50" charset="-128"/>
                <a:ea typeface="HG丸ｺﾞｼｯｸM-PRO" panose="020F0600000000000000" pitchFamily="50" charset="-128"/>
              </a:rPr>
              <a:t>Web</a:t>
            </a:r>
            <a:r>
              <a:rPr lang="ja-JP" altLang="en-US" sz="1100" b="1">
                <a:latin typeface="HG丸ｺﾞｼｯｸM-PRO" panose="020F0600000000000000" pitchFamily="50" charset="-128"/>
                <a:ea typeface="HG丸ｺﾞｼｯｸM-PRO" panose="020F0600000000000000" pitchFamily="50" charset="-128"/>
              </a:rPr>
              <a:t>セミナーの開催等</a:t>
            </a:r>
            <a:r>
              <a:rPr lang="ja-JP" altLang="en-US" sz="1100">
                <a:latin typeface="HG丸ｺﾞｼｯｸM-PRO" panose="020F0600000000000000" pitchFamily="50" charset="-128"/>
                <a:ea typeface="HG丸ｺﾞｼｯｸM-PRO" panose="020F0600000000000000" pitchFamily="50" charset="-128"/>
              </a:rPr>
              <a:t>　</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海外展示商談会への共同ブース</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出展等により、販路・仕入先</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開拓・事業提携等、ビジネス</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チャンスの拡大を支援します。</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また、</a:t>
            </a:r>
            <a:r>
              <a:rPr lang="en-US" altLang="ja-JP" sz="1100">
                <a:latin typeface="HG丸ｺﾞｼｯｸM-PRO" panose="020F0600000000000000" pitchFamily="50" charset="-128"/>
                <a:ea typeface="HG丸ｺﾞｼｯｸM-PRO" panose="020F0600000000000000" pitchFamily="50" charset="-128"/>
              </a:rPr>
              <a:t>Web</a:t>
            </a:r>
            <a:r>
              <a:rPr lang="ja-JP" altLang="en-US" sz="1100">
                <a:latin typeface="HG丸ｺﾞｼｯｸM-PRO" panose="020F0600000000000000" pitchFamily="50" charset="-128"/>
                <a:ea typeface="HG丸ｺﾞｼｯｸM-PRO" panose="020F0600000000000000" pitchFamily="50" charset="-128"/>
              </a:rPr>
              <a:t>セミナーを開催し、</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国際経済情勢や現地情報、進出</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日系企業のリアルな声など、国際ビジネスに</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役立つ最新情報も提供します。</a:t>
            </a:r>
            <a:endParaRPr lang="en-US" altLang="ja-JP" sz="1100">
              <a:latin typeface="HG丸ｺﾞｼｯｸM-PRO" panose="020F0600000000000000" pitchFamily="50" charset="-128"/>
              <a:ea typeface="HG丸ｺﾞｼｯｸM-PRO" panose="020F0600000000000000" pitchFamily="50" charset="-128"/>
            </a:endParaRPr>
          </a:p>
        </p:txBody>
      </p:sp>
      <p:pic>
        <p:nvPicPr>
          <p:cNvPr id="30" name="図 9">
            <a:extLst>
              <a:ext uri="{FF2B5EF4-FFF2-40B4-BE49-F238E27FC236}">
                <a16:creationId xmlns:a16="http://schemas.microsoft.com/office/drawing/2014/main" id="{D85E648B-6AC4-0F84-0B82-EF12C8DDF6D9}"/>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59006" y="2594279"/>
            <a:ext cx="907760" cy="9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30">
            <a:extLst>
              <a:ext uri="{FF2B5EF4-FFF2-40B4-BE49-F238E27FC236}">
                <a16:creationId xmlns:a16="http://schemas.microsoft.com/office/drawing/2014/main" id="{B6454529-42E3-E4CF-11F8-DBDA9366AC18}"/>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4344" y="5253065"/>
            <a:ext cx="1264098" cy="720000"/>
          </a:xfrm>
          <a:prstGeom prst="rect">
            <a:avLst/>
          </a:prstGeom>
        </p:spPr>
      </p:pic>
      <p:pic>
        <p:nvPicPr>
          <p:cNvPr id="32" name="図 31">
            <a:extLst>
              <a:ext uri="{FF2B5EF4-FFF2-40B4-BE49-F238E27FC236}">
                <a16:creationId xmlns:a16="http://schemas.microsoft.com/office/drawing/2014/main" id="{6A47588F-B3C5-AD1B-1BE7-59E9783A9C9D}"/>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rcRect l="5087"/>
          <a:stretch/>
        </p:blipFill>
        <p:spPr>
          <a:xfrm>
            <a:off x="5832698" y="6138033"/>
            <a:ext cx="1080120" cy="853513"/>
          </a:xfrm>
          <a:prstGeom prst="rect">
            <a:avLst/>
          </a:prstGeom>
        </p:spPr>
      </p:pic>
      <p:sp>
        <p:nvSpPr>
          <p:cNvPr id="2" name="正方形/長方形 1">
            <a:extLst>
              <a:ext uri="{FF2B5EF4-FFF2-40B4-BE49-F238E27FC236}">
                <a16:creationId xmlns:a16="http://schemas.microsoft.com/office/drawing/2014/main" id="{1C87AB0A-DEDC-CD48-70F0-332AC5B2517E}"/>
              </a:ext>
            </a:extLst>
          </p:cNvPr>
          <p:cNvSpPr/>
          <p:nvPr/>
        </p:nvSpPr>
        <p:spPr>
          <a:xfrm>
            <a:off x="216450" y="7542783"/>
            <a:ext cx="6768000" cy="288000"/>
          </a:xfrm>
          <a:prstGeom prst="rect">
            <a:avLst/>
          </a:prstGeom>
          <a:solidFill>
            <a:srgbClr val="D77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600">
              <a:solidFill>
                <a:schemeClr val="bg1"/>
              </a:solidFill>
              <a:latin typeface="Meiryo UI" panose="020B0604030504040204" pitchFamily="50" charset="-128"/>
              <a:ea typeface="Meiryo UI" panose="020B0604030504040204" pitchFamily="50" charset="-128"/>
            </a:endParaRPr>
          </a:p>
        </p:txBody>
      </p:sp>
      <p:pic>
        <p:nvPicPr>
          <p:cNvPr id="10" name="グラフィックス 9">
            <a:extLst>
              <a:ext uri="{FF2B5EF4-FFF2-40B4-BE49-F238E27FC236}">
                <a16:creationId xmlns:a16="http://schemas.microsoft.com/office/drawing/2014/main" id="{F6905B12-A7F0-C2C1-9B75-6897586D95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3049" y="7570765"/>
            <a:ext cx="990600" cy="247650"/>
          </a:xfrm>
          <a:prstGeom prst="rect">
            <a:avLst/>
          </a:prstGeom>
        </p:spPr>
      </p:pic>
      <p:sp>
        <p:nvSpPr>
          <p:cNvPr id="13" name="正方形/長方形 12">
            <a:extLst>
              <a:ext uri="{FF2B5EF4-FFF2-40B4-BE49-F238E27FC236}">
                <a16:creationId xmlns:a16="http://schemas.microsoft.com/office/drawing/2014/main" id="{B863D3F5-1F6B-EE69-12D0-766E34B8802B}"/>
              </a:ext>
            </a:extLst>
          </p:cNvPr>
          <p:cNvSpPr/>
          <p:nvPr/>
        </p:nvSpPr>
        <p:spPr>
          <a:xfrm>
            <a:off x="216450" y="7902823"/>
            <a:ext cx="5184200" cy="784057"/>
          </a:xfrm>
          <a:prstGeom prst="rect">
            <a:avLst/>
          </a:prstGeom>
          <a:noFill/>
          <a:ln w="19050">
            <a:noFill/>
          </a:ln>
          <a:effectLst/>
        </p:spPr>
        <p:txBody>
          <a:bodyPr wrap="square" numCol="1">
            <a:noAutofit/>
          </a:bodyPr>
          <a:lstStyle/>
          <a:p>
            <a:pPr fontAlgn="auto">
              <a:spcBef>
                <a:spcPts val="600"/>
              </a:spcBef>
              <a:spcAft>
                <a:spcPts val="0"/>
              </a:spcAft>
            </a:pPr>
            <a:r>
              <a:rPr lang="ja-JP" altLang="en-US" sz="1100" b="1">
                <a:solidFill>
                  <a:srgbClr val="D77861"/>
                </a:solidFill>
                <a:latin typeface="HG丸ｺﾞｼｯｸM-PRO" panose="020F0600000000000000" pitchFamily="50" charset="-128"/>
                <a:ea typeface="HG丸ｺﾞｼｯｸM-PRO" panose="020F0600000000000000" pitchFamily="50" charset="-128"/>
              </a:rPr>
              <a:t>●</a:t>
            </a:r>
            <a:r>
              <a:rPr lang="zh-TW" altLang="en-US" sz="1100" b="1">
                <a:latin typeface="HG丸ｺﾞｼｯｸM-PRO" panose="020F0600000000000000" pitchFamily="50" charset="-128"/>
                <a:ea typeface="HG丸ｺﾞｼｯｸM-PRO" panose="020F0600000000000000" pitchFamily="50" charset="-128"/>
              </a:rPr>
              <a:t>小規模企業者等設備貸与制度</a:t>
            </a:r>
            <a:endParaRPr lang="en-US" altLang="ja-JP" sz="1100" b="1">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小規模企業者等の創業や経営の革新に必要な機械設備を、当財団が購入し、</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長期・固定・低利での割賦販売（分割払い）またはリースでご提供する</a:t>
            </a:r>
            <a:endParaRPr lang="en-US" altLang="ja-JP" sz="1100">
              <a:latin typeface="HG丸ｺﾞｼｯｸM-PRO" panose="020F0600000000000000" pitchFamily="50" charset="-128"/>
              <a:ea typeface="HG丸ｺﾞｼｯｸM-PRO" panose="020F0600000000000000" pitchFamily="50" charset="-128"/>
            </a:endParaRPr>
          </a:p>
          <a:p>
            <a:r>
              <a:rPr lang="ja-JP" altLang="en-US" sz="1100">
                <a:latin typeface="HG丸ｺﾞｼｯｸM-PRO" panose="020F0600000000000000" pitchFamily="50" charset="-128"/>
                <a:ea typeface="HG丸ｺﾞｼｯｸM-PRO" panose="020F0600000000000000" pitchFamily="50" charset="-128"/>
              </a:rPr>
              <a:t>　公的な制度です。</a:t>
            </a:r>
            <a:endParaRPr lang="en-US" altLang="ja-JP" sz="1100" b="1">
              <a:latin typeface="HG丸ｺﾞｼｯｸM-PRO" panose="020F0600000000000000" pitchFamily="50" charset="-128"/>
              <a:ea typeface="HG丸ｺﾞｼｯｸM-PRO" panose="020F0600000000000000" pitchFamily="50" charset="-128"/>
            </a:endParaRPr>
          </a:p>
        </p:txBody>
      </p:sp>
      <p:pic>
        <p:nvPicPr>
          <p:cNvPr id="2050" name="Picture 2" descr="設備投資支援のサイトへ">
            <a:extLst>
              <a:ext uri="{FF2B5EF4-FFF2-40B4-BE49-F238E27FC236}">
                <a16:creationId xmlns:a16="http://schemas.microsoft.com/office/drawing/2014/main" id="{BF6008B5-5766-E4FE-5AEB-934E1E7D621D}"/>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58000" t="14265" r="8000" b="12793"/>
          <a:stretch>
            <a:fillRect/>
          </a:stretch>
        </p:blipFill>
        <p:spPr bwMode="auto">
          <a:xfrm>
            <a:off x="5524450" y="7902823"/>
            <a:ext cx="1388368" cy="880576"/>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9061111F-D6D8-31A4-108E-A52E8373D175}"/>
              </a:ext>
            </a:extLst>
          </p:cNvPr>
          <p:cNvPicPr>
            <a:picLocks noChangeAspect="1"/>
          </p:cNvPicPr>
          <p:nvPr/>
        </p:nvPicPr>
        <p:blipFill>
          <a:blip r:embed="rId14"/>
          <a:stretch>
            <a:fillRect/>
          </a:stretch>
        </p:blipFill>
        <p:spPr>
          <a:xfrm>
            <a:off x="360090" y="1926159"/>
            <a:ext cx="3107883" cy="432000"/>
          </a:xfrm>
          <a:prstGeom prst="rect">
            <a:avLst/>
          </a:prstGeom>
        </p:spPr>
      </p:pic>
      <p:sp>
        <p:nvSpPr>
          <p:cNvPr id="38" name="正方形/長方形 37">
            <a:extLst>
              <a:ext uri="{FF2B5EF4-FFF2-40B4-BE49-F238E27FC236}">
                <a16:creationId xmlns:a16="http://schemas.microsoft.com/office/drawing/2014/main" id="{6849C4A5-6B00-6E2B-39F1-B6D8C1C221A2}"/>
              </a:ext>
            </a:extLst>
          </p:cNvPr>
          <p:cNvSpPr/>
          <p:nvPr/>
        </p:nvSpPr>
        <p:spPr>
          <a:xfrm>
            <a:off x="249940" y="8911208"/>
            <a:ext cx="6701019" cy="1195288"/>
          </a:xfrm>
          <a:prstGeom prst="rect">
            <a:avLst/>
          </a:prstGeom>
          <a:solidFill>
            <a:schemeClr val="bg1"/>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1">
            <a:extLst>
              <a:ext uri="{FF2B5EF4-FFF2-40B4-BE49-F238E27FC236}">
                <a16:creationId xmlns:a16="http://schemas.microsoft.com/office/drawing/2014/main" id="{800FA627-0EEA-1F8A-0F18-9C0F1DE02B78}"/>
              </a:ext>
            </a:extLst>
          </p:cNvPr>
          <p:cNvSpPr>
            <a:spLocks noChangeArrowheads="1"/>
          </p:cNvSpPr>
          <p:nvPr/>
        </p:nvSpPr>
        <p:spPr bwMode="auto">
          <a:xfrm>
            <a:off x="291071" y="8973058"/>
            <a:ext cx="6630042" cy="415498"/>
          </a:xfrm>
          <a:prstGeom prst="rect">
            <a:avLst/>
          </a:prstGeom>
          <a:noFill/>
          <a:ln>
            <a:noFill/>
          </a:ln>
          <a:effec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a:solidFill>
                  <a:srgbClr val="333333"/>
                </a:solidFill>
                <a:latin typeface="HG丸ｺﾞｼｯｸM-PRO" panose="020F0600000000000000" pitchFamily="50" charset="-128"/>
                <a:ea typeface="HG丸ｺﾞｼｯｸM-PRO" panose="020F0600000000000000" pitchFamily="50" charset="-128"/>
              </a:rPr>
              <a:t>大阪産業局は、大阪の中小企業の皆様を支えるために、地域の中でいくつもの施設を運営し、多種多様なサービスを行っています。各拠点の一覧は以下のウェブサイトをご参照ください。</a:t>
            </a:r>
            <a:endParaRPr kumimoji="0" lang="en-US" altLang="ja-JP" sz="1050">
              <a:solidFill>
                <a:srgbClr val="23527C"/>
              </a:solidFill>
              <a:latin typeface="HG丸ｺﾞｼｯｸM-PRO" panose="020F0600000000000000" pitchFamily="50" charset="-128"/>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1063F478-2AC6-E38E-298D-11E47A801E83}"/>
              </a:ext>
            </a:extLst>
          </p:cNvPr>
          <p:cNvSpPr/>
          <p:nvPr/>
        </p:nvSpPr>
        <p:spPr>
          <a:xfrm>
            <a:off x="382017" y="9551335"/>
            <a:ext cx="5466121" cy="185136"/>
          </a:xfrm>
          <a:prstGeom prst="rect">
            <a:avLst/>
          </a:prstGeom>
          <a:solidFill>
            <a:srgbClr val="FE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FC7310D-6E5B-88B3-7A97-B673587A800F}"/>
              </a:ext>
            </a:extLst>
          </p:cNvPr>
          <p:cNvSpPr txBox="1"/>
          <p:nvPr/>
        </p:nvSpPr>
        <p:spPr bwMode="gray">
          <a:xfrm>
            <a:off x="382017" y="9768403"/>
            <a:ext cx="5466121" cy="253916"/>
          </a:xfrm>
          <a:prstGeom prst="rect">
            <a:avLst/>
          </a:prstGeom>
          <a:noFill/>
        </p:spPr>
        <p:txBody>
          <a:bodyPr wrap="square" rtlCol="0">
            <a:spAutoFit/>
          </a:bodyPr>
          <a:lstStyle/>
          <a:p>
            <a:pPr algn="ctr"/>
            <a:r>
              <a:rPr lang="en-US" altLang="ja-JP" sz="1050" b="1">
                <a:latin typeface="Meiryo UI" panose="020B0604030504040204" pitchFamily="50" charset="-128"/>
                <a:ea typeface="Meiryo UI" panose="020B0604030504040204" pitchFamily="50" charset="-128"/>
              </a:rPr>
              <a:t>https://www.obda.or.jp/about/location.html</a:t>
            </a:r>
          </a:p>
        </p:txBody>
      </p:sp>
      <p:sp>
        <p:nvSpPr>
          <p:cNvPr id="21" name="テキスト ボックス 20">
            <a:extLst>
              <a:ext uri="{FF2B5EF4-FFF2-40B4-BE49-F238E27FC236}">
                <a16:creationId xmlns:a16="http://schemas.microsoft.com/office/drawing/2014/main" id="{EC17D2ED-0657-AF70-FD2F-477217742570}"/>
              </a:ext>
            </a:extLst>
          </p:cNvPr>
          <p:cNvSpPr txBox="1"/>
          <p:nvPr/>
        </p:nvSpPr>
        <p:spPr bwMode="gray">
          <a:xfrm>
            <a:off x="2292451" y="9527630"/>
            <a:ext cx="1673696" cy="246221"/>
          </a:xfrm>
          <a:prstGeom prst="rect">
            <a:avLst/>
          </a:prstGeom>
          <a:noFill/>
        </p:spPr>
        <p:txBody>
          <a:bodyPr wrap="square" rtlCol="0">
            <a:spAutoFit/>
          </a:bodyPr>
          <a:lstStyle/>
          <a:p>
            <a:pPr algn="ctr"/>
            <a:r>
              <a:rPr lang="ja-JP" altLang="en-US" sz="1000" b="1" spc="300">
                <a:latin typeface="Meiryo UI" panose="020B0604030504040204" pitchFamily="50" charset="-128"/>
                <a:ea typeface="Meiryo UI" panose="020B0604030504040204" pitchFamily="50" charset="-128"/>
              </a:rPr>
              <a:t>拠点一覧はこちら</a:t>
            </a:r>
            <a:endParaRPr lang="en-US" altLang="ja-JP" sz="1000" b="1" spc="300">
              <a:latin typeface="Meiryo UI" panose="020B0604030504040204" pitchFamily="50" charset="-128"/>
              <a:ea typeface="Meiryo UI" panose="020B0604030504040204" pitchFamily="50" charset="-128"/>
            </a:endParaRPr>
          </a:p>
        </p:txBody>
      </p:sp>
      <p:pic>
        <p:nvPicPr>
          <p:cNvPr id="22" name="図 21" descr="webサイトリンクの二次元コード&#10;リンク先：https://www.obda.or.jp/about/location.html">
            <a:extLst>
              <a:ext uri="{FF2B5EF4-FFF2-40B4-BE49-F238E27FC236}">
                <a16:creationId xmlns:a16="http://schemas.microsoft.com/office/drawing/2014/main" id="{219EB18E-4E9B-27D6-3447-7FB4098302C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89103" y="9220888"/>
            <a:ext cx="813600" cy="813600"/>
          </a:xfrm>
          <a:prstGeom prst="rect">
            <a:avLst/>
          </a:prstGeom>
          <a:ln>
            <a:solidFill>
              <a:schemeClr val="tx1"/>
            </a:solidFill>
          </a:ln>
        </p:spPr>
      </p:pic>
    </p:spTree>
    <p:extLst>
      <p:ext uri="{BB962C8B-B14F-4D97-AF65-F5344CB8AC3E}">
        <p14:creationId xmlns:p14="http://schemas.microsoft.com/office/powerpoint/2010/main" val="372208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DD15D60-11B6-46A1-A812-C07A2C6B5502}"/>
              </a:ext>
            </a:extLst>
          </p:cNvPr>
          <p:cNvSpPr/>
          <p:nvPr/>
        </p:nvSpPr>
        <p:spPr>
          <a:xfrm>
            <a:off x="376361" y="6076698"/>
            <a:ext cx="5466121" cy="18513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0293EB0A-D8A4-4AF9-8514-0D0B54AF30A1}"/>
              </a:ext>
            </a:extLst>
          </p:cNvPr>
          <p:cNvSpPr/>
          <p:nvPr/>
        </p:nvSpPr>
        <p:spPr>
          <a:xfrm>
            <a:off x="144450" y="6923654"/>
            <a:ext cx="6912000" cy="3278951"/>
          </a:xfrm>
          <a:prstGeom prst="rect">
            <a:avLst/>
          </a:prstGeom>
          <a:solidFill>
            <a:srgbClr val="FE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6FE48940-1C6F-40BE-BDB1-CE945A7AE68F}"/>
              </a:ext>
            </a:extLst>
          </p:cNvPr>
          <p:cNvSpPr/>
          <p:nvPr/>
        </p:nvSpPr>
        <p:spPr>
          <a:xfrm>
            <a:off x="216450" y="508885"/>
            <a:ext cx="6768000" cy="3368727"/>
          </a:xfrm>
          <a:prstGeom prst="rect">
            <a:avLst/>
          </a:prstGeom>
          <a:noFill/>
          <a:ln w="19050">
            <a:noFill/>
          </a:ln>
          <a:effectLst/>
        </p:spPr>
        <p:txBody>
          <a:bodyPr wrap="square" rIns="0" numCol="2">
            <a:noAutofit/>
          </a:bodyPr>
          <a:lstStyle/>
          <a:p>
            <a:pPr>
              <a:spcBef>
                <a:spcPts val="600"/>
              </a:spcBef>
            </a:pPr>
            <a:r>
              <a:rPr lang="ja-JP" altLang="en-US" sz="1100" b="1">
                <a:solidFill>
                  <a:srgbClr val="00B0F0"/>
                </a:solidFill>
                <a:latin typeface="HG丸ｺﾞｼｯｸM-PRO" panose="020F0600000000000000" pitchFamily="50" charset="-128"/>
                <a:ea typeface="HG丸ｺﾞｼｯｸM-PRO" panose="020F0600000000000000" pitchFamily="50" charset="-128"/>
              </a:rPr>
              <a:t>●</a:t>
            </a:r>
            <a:r>
              <a:rPr lang="ja-JP" altLang="en-US" sz="1100" b="1">
                <a:solidFill>
                  <a:prstClr val="black"/>
                </a:solidFill>
                <a:latin typeface="HG丸ｺﾞｼｯｸM-PRO" panose="020F0600000000000000" pitchFamily="50" charset="-128"/>
                <a:ea typeface="HG丸ｺﾞｼｯｸM-PRO" panose="020F0600000000000000" pitchFamily="50" charset="-128"/>
              </a:rPr>
              <a:t>マイドームおおさか</a:t>
            </a:r>
            <a:endParaRPr lang="en-US" altLang="ja-JP" sz="1100" b="1">
              <a:solidFill>
                <a:prstClr val="black"/>
              </a:solidFill>
              <a:latin typeface="HG丸ｺﾞｼｯｸM-PRO" panose="020F0600000000000000" pitchFamily="50" charset="-128"/>
              <a:ea typeface="HG丸ｺﾞｼｯｸM-PRO" panose="020F0600000000000000" pitchFamily="50" charset="-128"/>
            </a:endParaRPr>
          </a:p>
          <a:p>
            <a:r>
              <a:rPr lang="ja-JP" altLang="en-US" sz="1100">
                <a:solidFill>
                  <a:prstClr val="black"/>
                </a:solidFill>
                <a:latin typeface="HG丸ｺﾞｼｯｸM-PRO" panose="020F0600000000000000" pitchFamily="50" charset="-128"/>
                <a:ea typeface="HG丸ｺﾞｼｯｸM-PRO" panose="020F0600000000000000" pitchFamily="50" charset="-128"/>
              </a:rPr>
              <a:t>　大阪の中心地にあるアクセス抜群の「都市型</a:t>
            </a:r>
            <a:endParaRPr lang="en-US" altLang="ja-JP" sz="1100">
              <a:solidFill>
                <a:prstClr val="black"/>
              </a:solidFill>
              <a:latin typeface="HG丸ｺﾞｼｯｸM-PRO" panose="020F0600000000000000" pitchFamily="50" charset="-128"/>
              <a:ea typeface="HG丸ｺﾞｼｯｸM-PRO" panose="020F0600000000000000" pitchFamily="50" charset="-128"/>
            </a:endParaRPr>
          </a:p>
          <a:p>
            <a:r>
              <a:rPr lang="ja-JP" altLang="en-US" sz="1100">
                <a:solidFill>
                  <a:prstClr val="black"/>
                </a:solidFill>
                <a:latin typeface="HG丸ｺﾞｼｯｸM-PRO" panose="020F0600000000000000" pitchFamily="50" charset="-128"/>
                <a:ea typeface="HG丸ｺﾞｼｯｸM-PRO" panose="020F0600000000000000" pitchFamily="50" charset="-128"/>
              </a:rPr>
              <a:t>　展示ホール」です。</a:t>
            </a:r>
            <a:endParaRPr lang="en-US" altLang="ja-JP" sz="1100">
              <a:solidFill>
                <a:prstClr val="black"/>
              </a:solidFill>
              <a:latin typeface="HG丸ｺﾞｼｯｸM-PRO" panose="020F0600000000000000" pitchFamily="50" charset="-128"/>
              <a:ea typeface="HG丸ｺﾞｼｯｸM-PRO" panose="020F0600000000000000" pitchFamily="50" charset="-128"/>
            </a:endParaRPr>
          </a:p>
          <a:p>
            <a:r>
              <a:rPr lang="ja-JP" altLang="en-US" sz="1100">
                <a:solidFill>
                  <a:prstClr val="black"/>
                </a:solidFill>
                <a:latin typeface="HG丸ｺﾞｼｯｸM-PRO" panose="020F0600000000000000" pitchFamily="50" charset="-128"/>
                <a:ea typeface="HG丸ｺﾞｼｯｸM-PRO" panose="020F0600000000000000" pitchFamily="50" charset="-128"/>
              </a:rPr>
              <a:t>　総面積約</a:t>
            </a:r>
            <a:r>
              <a:rPr lang="en-US" altLang="ja-JP" sz="1100">
                <a:solidFill>
                  <a:prstClr val="black"/>
                </a:solidFill>
                <a:latin typeface="HG丸ｺﾞｼｯｸM-PRO" panose="020F0600000000000000" pitchFamily="50" charset="-128"/>
                <a:ea typeface="HG丸ｺﾞｼｯｸM-PRO" panose="020F0600000000000000" pitchFamily="50" charset="-128"/>
              </a:rPr>
              <a:t>5,000㎡</a:t>
            </a:r>
            <a:r>
              <a:rPr lang="ja-JP" altLang="en-US" sz="1100">
                <a:solidFill>
                  <a:prstClr val="black"/>
                </a:solidFill>
                <a:latin typeface="HG丸ｺﾞｼｯｸM-PRO" panose="020F0600000000000000" pitchFamily="50" charset="-128"/>
                <a:ea typeface="HG丸ｺﾞｼｯｸM-PRO" panose="020F0600000000000000" pitchFamily="50" charset="-128"/>
              </a:rPr>
              <a:t>の　展示場は</a:t>
            </a:r>
            <a:r>
              <a:rPr lang="en-US" altLang="ja-JP" sz="1100">
                <a:solidFill>
                  <a:prstClr val="black"/>
                </a:solidFill>
                <a:latin typeface="HG丸ｺﾞｼｯｸM-PRO" panose="020F0600000000000000" pitchFamily="50" charset="-128"/>
                <a:ea typeface="HG丸ｺﾞｼｯｸM-PRO" panose="020F0600000000000000" pitchFamily="50" charset="-128"/>
              </a:rPr>
              <a:t>1</a:t>
            </a:r>
            <a:r>
              <a:rPr lang="ja-JP" altLang="en-US" sz="1100">
                <a:solidFill>
                  <a:prstClr val="black"/>
                </a:solidFill>
                <a:latin typeface="HG丸ｺﾞｼｯｸM-PRO" panose="020F0600000000000000" pitchFamily="50" charset="-128"/>
                <a:ea typeface="HG丸ｺﾞｼｯｸM-PRO" panose="020F0600000000000000" pitchFamily="50" charset="-128"/>
              </a:rPr>
              <a:t>～</a:t>
            </a:r>
            <a:r>
              <a:rPr lang="en-US" altLang="ja-JP" sz="1100">
                <a:solidFill>
                  <a:prstClr val="black"/>
                </a:solidFill>
                <a:latin typeface="HG丸ｺﾞｼｯｸM-PRO" panose="020F0600000000000000" pitchFamily="50" charset="-128"/>
                <a:ea typeface="HG丸ｺﾞｼｯｸM-PRO" panose="020F0600000000000000" pitchFamily="50" charset="-128"/>
              </a:rPr>
              <a:t>3F</a:t>
            </a:r>
            <a:r>
              <a:rPr lang="ja-JP" altLang="en-US" sz="1100">
                <a:solidFill>
                  <a:prstClr val="black"/>
                </a:solidFill>
                <a:latin typeface="HG丸ｺﾞｼｯｸM-PRO" panose="020F0600000000000000" pitchFamily="50" charset="-128"/>
                <a:ea typeface="HG丸ｺﾞｼｯｸM-PRO" panose="020F0600000000000000" pitchFamily="50" charset="-128"/>
              </a:rPr>
              <a:t>の三層で</a:t>
            </a:r>
            <a:endParaRPr lang="en-US" altLang="ja-JP" sz="1100">
              <a:solidFill>
                <a:prstClr val="black"/>
              </a:solidFill>
              <a:latin typeface="HG丸ｺﾞｼｯｸM-PRO" panose="020F0600000000000000" pitchFamily="50" charset="-128"/>
              <a:ea typeface="HG丸ｺﾞｼｯｸM-PRO" panose="020F0600000000000000" pitchFamily="50" charset="-128"/>
            </a:endParaRPr>
          </a:p>
          <a:p>
            <a:r>
              <a:rPr lang="ja-JP" altLang="en-US" sz="1100">
                <a:solidFill>
                  <a:prstClr val="black"/>
                </a:solidFill>
                <a:latin typeface="HG丸ｺﾞｼｯｸM-PRO" panose="020F0600000000000000" pitchFamily="50" charset="-128"/>
                <a:ea typeface="HG丸ｺﾞｼｯｸM-PRO" panose="020F0600000000000000" pitchFamily="50" charset="-128"/>
              </a:rPr>
              <a:t>　構成され、全フロアがカーペット敷きでホテル</a:t>
            </a:r>
            <a:endParaRPr lang="en-US" altLang="ja-JP" sz="1100">
              <a:solidFill>
                <a:prstClr val="black"/>
              </a:solidFill>
              <a:latin typeface="HG丸ｺﾞｼｯｸM-PRO" panose="020F0600000000000000" pitchFamily="50" charset="-128"/>
              <a:ea typeface="HG丸ｺﾞｼｯｸM-PRO" panose="020F0600000000000000" pitchFamily="50" charset="-128"/>
            </a:endParaRPr>
          </a:p>
          <a:p>
            <a:r>
              <a:rPr lang="ja-JP" altLang="en-US" sz="1100">
                <a:solidFill>
                  <a:prstClr val="black"/>
                </a:solidFill>
                <a:latin typeface="HG丸ｺﾞｼｯｸM-PRO" panose="020F0600000000000000" pitchFamily="50" charset="-128"/>
                <a:ea typeface="HG丸ｺﾞｼｯｸM-PRO" panose="020F0600000000000000" pitchFamily="50" charset="-128"/>
              </a:rPr>
              <a:t>　感覚の内装となっています。</a:t>
            </a:r>
            <a:endParaRPr lang="en-US" altLang="ja-JP" sz="1100">
              <a:solidFill>
                <a:prstClr val="black"/>
              </a:solidFill>
              <a:latin typeface="HG丸ｺﾞｼｯｸM-PRO" panose="020F0600000000000000" pitchFamily="50" charset="-128"/>
              <a:ea typeface="HG丸ｺﾞｼｯｸM-PRO" panose="020F0600000000000000" pitchFamily="50" charset="-128"/>
            </a:endParaRPr>
          </a:p>
          <a:p>
            <a:r>
              <a:rPr lang="ja-JP" altLang="en-US" sz="1100">
                <a:solidFill>
                  <a:prstClr val="black"/>
                </a:solidFill>
                <a:latin typeface="HG丸ｺﾞｼｯｸM-PRO" panose="020F0600000000000000" pitchFamily="50" charset="-128"/>
                <a:ea typeface="HG丸ｺﾞｼｯｸM-PRO" panose="020F0600000000000000" pitchFamily="50" charset="-128"/>
              </a:rPr>
              <a:t>　展示会をはじめ、講演会・各種会議・イベント・</a:t>
            </a:r>
            <a:endParaRPr lang="en-US" altLang="ja-JP" sz="1100">
              <a:solidFill>
                <a:prstClr val="black"/>
              </a:solidFill>
              <a:latin typeface="HG丸ｺﾞｼｯｸM-PRO" panose="020F0600000000000000" pitchFamily="50" charset="-128"/>
              <a:ea typeface="HG丸ｺﾞｼｯｸM-PRO" panose="020F0600000000000000" pitchFamily="50" charset="-128"/>
            </a:endParaRPr>
          </a:p>
          <a:p>
            <a:r>
              <a:rPr lang="ja-JP" altLang="en-US" sz="1100">
                <a:solidFill>
                  <a:prstClr val="black"/>
                </a:solidFill>
                <a:latin typeface="HG丸ｺﾞｼｯｸM-PRO" panose="020F0600000000000000" pitchFamily="50" charset="-128"/>
                <a:ea typeface="HG丸ｺﾞｼｯｸM-PRO" panose="020F0600000000000000" pitchFamily="50" charset="-128"/>
              </a:rPr>
              <a:t>　パーティーなど多目的にご利用可能です。</a:t>
            </a:r>
          </a:p>
          <a:p>
            <a:r>
              <a:rPr lang="ja-JP" altLang="en-US" sz="1100">
                <a:solidFill>
                  <a:prstClr val="black"/>
                </a:solidFill>
                <a:latin typeface="HG丸ｺﾞｼｯｸM-PRO" panose="020F0600000000000000" pitchFamily="50" charset="-128"/>
                <a:ea typeface="HG丸ｺﾞｼｯｸM-PRO" panose="020F0600000000000000" pitchFamily="50" charset="-128"/>
              </a:rPr>
              <a:t>　また、</a:t>
            </a:r>
            <a:r>
              <a:rPr lang="en-US" altLang="ja-JP" sz="1100">
                <a:solidFill>
                  <a:prstClr val="black"/>
                </a:solidFill>
                <a:latin typeface="HG丸ｺﾞｼｯｸM-PRO" panose="020F0600000000000000" pitchFamily="50" charset="-128"/>
                <a:ea typeface="HG丸ｺﾞｼｯｸM-PRO" panose="020F0600000000000000" pitchFamily="50" charset="-128"/>
              </a:rPr>
              <a:t>8F</a:t>
            </a:r>
            <a:r>
              <a:rPr lang="ja-JP" altLang="en-US" sz="1100">
                <a:solidFill>
                  <a:prstClr val="black"/>
                </a:solidFill>
                <a:latin typeface="HG丸ｺﾞｼｯｸM-PRO" panose="020F0600000000000000" pitchFamily="50" charset="-128"/>
                <a:ea typeface="HG丸ｺﾞｼｯｸM-PRO" panose="020F0600000000000000" pitchFamily="50" charset="-128"/>
              </a:rPr>
              <a:t>フロアに収容人数が</a:t>
            </a:r>
            <a:r>
              <a:rPr lang="en-US" altLang="ja-JP" sz="1100">
                <a:solidFill>
                  <a:prstClr val="black"/>
                </a:solidFill>
                <a:latin typeface="HG丸ｺﾞｼｯｸM-PRO" panose="020F0600000000000000" pitchFamily="50" charset="-128"/>
                <a:ea typeface="HG丸ｺﾞｼｯｸM-PRO" panose="020F0600000000000000" pitchFamily="50" charset="-128"/>
              </a:rPr>
              <a:t>12</a:t>
            </a:r>
            <a:r>
              <a:rPr lang="ja-JP" altLang="en-US" sz="1100">
                <a:solidFill>
                  <a:prstClr val="black"/>
                </a:solidFill>
                <a:latin typeface="HG丸ｺﾞｼｯｸM-PRO" panose="020F0600000000000000" pitchFamily="50" charset="-128"/>
                <a:ea typeface="HG丸ｺﾞｼｯｸM-PRO" panose="020F0600000000000000" pitchFamily="50" charset="-128"/>
              </a:rPr>
              <a:t>名～</a:t>
            </a:r>
            <a:r>
              <a:rPr lang="en-US" altLang="ja-JP" sz="1100">
                <a:solidFill>
                  <a:prstClr val="black"/>
                </a:solidFill>
                <a:latin typeface="HG丸ｺﾞｼｯｸM-PRO" panose="020F0600000000000000" pitchFamily="50" charset="-128"/>
                <a:ea typeface="HG丸ｺﾞｼｯｸM-PRO" panose="020F0600000000000000" pitchFamily="50" charset="-128"/>
              </a:rPr>
              <a:t>210</a:t>
            </a:r>
            <a:r>
              <a:rPr lang="ja-JP" altLang="en-US" sz="1100">
                <a:solidFill>
                  <a:prstClr val="black"/>
                </a:solidFill>
                <a:latin typeface="HG丸ｺﾞｼｯｸM-PRO" panose="020F0600000000000000" pitchFamily="50" charset="-128"/>
                <a:ea typeface="HG丸ｺﾞｼｯｸM-PRO" panose="020F0600000000000000" pitchFamily="50" charset="-128"/>
              </a:rPr>
              <a:t>名</a:t>
            </a:r>
            <a:endParaRPr lang="en-US" altLang="ja-JP" sz="1100">
              <a:solidFill>
                <a:prstClr val="black"/>
              </a:solidFill>
              <a:latin typeface="HG丸ｺﾞｼｯｸM-PRO" panose="020F0600000000000000" pitchFamily="50" charset="-128"/>
              <a:ea typeface="HG丸ｺﾞｼｯｸM-PRO" panose="020F0600000000000000" pitchFamily="50" charset="-128"/>
            </a:endParaRPr>
          </a:p>
          <a:p>
            <a:r>
              <a:rPr lang="ja-JP" altLang="en-US" sz="1100">
                <a:solidFill>
                  <a:prstClr val="black"/>
                </a:solidFill>
                <a:latin typeface="HG丸ｺﾞｼｯｸM-PRO" panose="020F0600000000000000" pitchFamily="50" charset="-128"/>
                <a:ea typeface="HG丸ｺﾞｼｯｸM-PRO" panose="020F0600000000000000" pitchFamily="50" charset="-128"/>
              </a:rPr>
              <a:t>　までの</a:t>
            </a:r>
            <a:r>
              <a:rPr lang="en-US" altLang="ja-JP" sz="1100">
                <a:solidFill>
                  <a:prstClr val="black"/>
                </a:solidFill>
                <a:latin typeface="HG丸ｺﾞｼｯｸM-PRO" panose="020F0600000000000000" pitchFamily="50" charset="-128"/>
                <a:ea typeface="HG丸ｺﾞｼｯｸM-PRO" panose="020F0600000000000000" pitchFamily="50" charset="-128"/>
              </a:rPr>
              <a:t>8</a:t>
            </a:r>
            <a:r>
              <a:rPr lang="ja-JP" altLang="en-US" sz="1100">
                <a:solidFill>
                  <a:prstClr val="black"/>
                </a:solidFill>
                <a:latin typeface="HG丸ｺﾞｼｯｸM-PRO" panose="020F0600000000000000" pitchFamily="50" charset="-128"/>
                <a:ea typeface="HG丸ｺﾞｼｯｸM-PRO" panose="020F0600000000000000" pitchFamily="50" charset="-128"/>
              </a:rPr>
              <a:t>タイプの会議室があり様々なニーズに</a:t>
            </a:r>
            <a:endParaRPr lang="en-US" altLang="ja-JP" sz="1100">
              <a:solidFill>
                <a:prstClr val="black"/>
              </a:solidFill>
              <a:latin typeface="HG丸ｺﾞｼｯｸM-PRO" panose="020F0600000000000000" pitchFamily="50" charset="-128"/>
              <a:ea typeface="HG丸ｺﾞｼｯｸM-PRO" panose="020F0600000000000000" pitchFamily="50" charset="-128"/>
            </a:endParaRPr>
          </a:p>
          <a:p>
            <a:r>
              <a:rPr lang="ja-JP" altLang="en-US" sz="1100">
                <a:solidFill>
                  <a:prstClr val="black"/>
                </a:solidFill>
                <a:latin typeface="HG丸ｺﾞｼｯｸM-PRO" panose="020F0600000000000000" pitchFamily="50" charset="-128"/>
                <a:ea typeface="HG丸ｺﾞｼｯｸM-PRO" panose="020F0600000000000000" pitchFamily="50" charset="-128"/>
              </a:rPr>
              <a:t>　対応可能です。</a:t>
            </a:r>
            <a:endParaRPr lang="en-US" altLang="ja-JP" sz="1100">
              <a:solidFill>
                <a:prstClr val="black"/>
              </a:solidFill>
              <a:latin typeface="HG丸ｺﾞｼｯｸM-PRO" panose="020F0600000000000000" pitchFamily="50" charset="-128"/>
              <a:ea typeface="HG丸ｺﾞｼｯｸM-PRO" panose="020F0600000000000000" pitchFamily="50" charset="-128"/>
            </a:endParaRPr>
          </a:p>
          <a:p>
            <a:pPr fontAlgn="auto">
              <a:spcBef>
                <a:spcPts val="600"/>
              </a:spcBef>
              <a:spcAft>
                <a:spcPts val="0"/>
              </a:spcAft>
            </a:pPr>
            <a:endParaRPr lang="en-US" altLang="ja-JP" sz="1100" b="1">
              <a:solidFill>
                <a:prstClr val="black"/>
              </a:solidFill>
              <a:latin typeface="HG丸ｺﾞｼｯｸM-PRO" panose="020F0600000000000000" pitchFamily="50" charset="-128"/>
              <a:ea typeface="HG丸ｺﾞｼｯｸM-PRO" panose="020F0600000000000000" pitchFamily="50" charset="-128"/>
            </a:endParaRPr>
          </a:p>
          <a:p>
            <a:pPr fontAlgn="auto">
              <a:spcBef>
                <a:spcPts val="600"/>
              </a:spcBef>
              <a:spcAft>
                <a:spcPts val="0"/>
              </a:spcAft>
            </a:pPr>
            <a:endParaRPr lang="en-US" altLang="ja-JP" sz="1100" b="1">
              <a:solidFill>
                <a:prstClr val="black"/>
              </a:solidFill>
              <a:latin typeface="HG丸ｺﾞｼｯｸM-PRO" panose="020F0600000000000000" pitchFamily="50" charset="-128"/>
              <a:ea typeface="HG丸ｺﾞｼｯｸM-PRO" panose="020F0600000000000000" pitchFamily="50" charset="-128"/>
            </a:endParaRPr>
          </a:p>
          <a:p>
            <a:pPr fontAlgn="auto">
              <a:spcBef>
                <a:spcPts val="600"/>
              </a:spcBef>
              <a:spcAft>
                <a:spcPts val="0"/>
              </a:spcAft>
            </a:pPr>
            <a:endParaRPr lang="en-US" altLang="ja-JP" sz="1100" b="1">
              <a:solidFill>
                <a:prstClr val="black"/>
              </a:solidFill>
              <a:latin typeface="HG丸ｺﾞｼｯｸM-PRO" panose="020F0600000000000000" pitchFamily="50" charset="-128"/>
              <a:ea typeface="HG丸ｺﾞｼｯｸM-PRO" panose="020F0600000000000000" pitchFamily="50" charset="-128"/>
            </a:endParaRPr>
          </a:p>
          <a:p>
            <a:pPr fontAlgn="auto">
              <a:spcBef>
                <a:spcPts val="600"/>
              </a:spcBef>
              <a:spcAft>
                <a:spcPts val="0"/>
              </a:spcAft>
            </a:pPr>
            <a:endParaRPr lang="en-US" altLang="ja-JP" sz="1100" b="1">
              <a:solidFill>
                <a:prstClr val="black"/>
              </a:solidFill>
              <a:latin typeface="HG丸ｺﾞｼｯｸM-PRO" panose="020F0600000000000000" pitchFamily="50" charset="-128"/>
              <a:ea typeface="HG丸ｺﾞｼｯｸM-PRO" panose="020F0600000000000000" pitchFamily="50" charset="-128"/>
            </a:endParaRPr>
          </a:p>
          <a:p>
            <a:endParaRPr lang="en-US" altLang="ja-JP" sz="1100" b="1"/>
          </a:p>
          <a:p>
            <a:endParaRPr lang="en-US" altLang="ja-JP" sz="1100" b="1"/>
          </a:p>
          <a:p>
            <a:pPr fontAlgn="auto">
              <a:spcBef>
                <a:spcPts val="600"/>
              </a:spcBef>
              <a:spcAft>
                <a:spcPts val="0"/>
              </a:spcAft>
            </a:pPr>
            <a:r>
              <a:rPr lang="ja-JP" altLang="en-US" sz="1100" b="1">
                <a:solidFill>
                  <a:srgbClr val="00B0F0"/>
                </a:solidFill>
                <a:latin typeface="HG丸ｺﾞｼｯｸM-PRO" panose="020F0600000000000000" pitchFamily="50" charset="-128"/>
                <a:ea typeface="HG丸ｺﾞｼｯｸM-PRO" panose="020F0600000000000000" pitchFamily="50" charset="-128"/>
              </a:rPr>
              <a:t>●</a:t>
            </a:r>
            <a:r>
              <a:rPr lang="ja-JP" altLang="en-US" sz="1100" b="1">
                <a:solidFill>
                  <a:prstClr val="black"/>
                </a:solidFill>
                <a:latin typeface="HG丸ｺﾞｼｯｸM-PRO" panose="020F0600000000000000" pitchFamily="50" charset="-128"/>
                <a:ea typeface="HG丸ｺﾞｼｯｸM-PRO" panose="020F0600000000000000" pitchFamily="50" charset="-128"/>
              </a:rPr>
              <a:t>大阪産業創造館</a:t>
            </a:r>
            <a:endParaRPr lang="en-US" altLang="ja-JP" sz="1100" b="1">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solidFill>
                  <a:prstClr val="black"/>
                </a:solidFill>
                <a:latin typeface="HG丸ｺﾞｼｯｸM-PRO" panose="020F0600000000000000" pitchFamily="50" charset="-128"/>
                <a:ea typeface="HG丸ｺﾞｼｯｸM-PRO" panose="020F0600000000000000" pitchFamily="50" charset="-128"/>
              </a:rPr>
              <a:t>　中小企業、ベンチャー企業の振興拠点である</a:t>
            </a:r>
            <a:endParaRPr lang="en-US" altLang="ja-JP" sz="110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solidFill>
                  <a:prstClr val="black"/>
                </a:solidFill>
                <a:latin typeface="HG丸ｺﾞｼｯｸM-PRO" panose="020F0600000000000000" pitchFamily="50" charset="-128"/>
                <a:ea typeface="HG丸ｺﾞｼｯｸM-PRO" panose="020F0600000000000000" pitchFamily="50" charset="-128"/>
              </a:rPr>
              <a:t>　大阪産業創造館は、大阪市が提供する貸し</a:t>
            </a:r>
            <a:endParaRPr lang="en-US" altLang="ja-JP" sz="110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solidFill>
                  <a:prstClr val="black"/>
                </a:solidFill>
                <a:latin typeface="HG丸ｺﾞｼｯｸM-PRO" panose="020F0600000000000000" pitchFamily="50" charset="-128"/>
                <a:ea typeface="HG丸ｺﾞｼｯｸM-PRO" panose="020F0600000000000000" pitchFamily="50" charset="-128"/>
              </a:rPr>
              <a:t>　会議室・イベント施設です。</a:t>
            </a:r>
            <a:endParaRPr lang="en-US" altLang="ja-JP" sz="110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100">
                <a:solidFill>
                  <a:prstClr val="black"/>
                </a:solidFill>
                <a:latin typeface="HG丸ｺﾞｼｯｸM-PRO" panose="020F0600000000000000" pitchFamily="50" charset="-128"/>
                <a:ea typeface="HG丸ｺﾞｼｯｸM-PRO" panose="020F0600000000000000" pitchFamily="50" charset="-128"/>
              </a:rPr>
              <a:t>　駐車場併設、バリアフリー完備。</a:t>
            </a:r>
            <a:endParaRPr lang="en-US" altLang="ja-JP" sz="1100">
              <a:solidFill>
                <a:prstClr val="black"/>
              </a:solidFill>
              <a:latin typeface="HG丸ｺﾞｼｯｸM-PRO" panose="020F0600000000000000" pitchFamily="50" charset="-128"/>
              <a:ea typeface="HG丸ｺﾞｼｯｸM-PRO" panose="020F0600000000000000" pitchFamily="50" charset="-128"/>
            </a:endParaRPr>
          </a:p>
        </p:txBody>
      </p:sp>
      <p:sp>
        <p:nvSpPr>
          <p:cNvPr id="69" name="正方形/長方形 68"/>
          <p:cNvSpPr/>
          <p:nvPr/>
        </p:nvSpPr>
        <p:spPr>
          <a:xfrm>
            <a:off x="144450" y="126519"/>
            <a:ext cx="6912000" cy="10080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bwMode="gray">
          <a:xfrm>
            <a:off x="3505615" y="7444037"/>
            <a:ext cx="2304000" cy="276999"/>
          </a:xfrm>
          <a:prstGeom prst="rect">
            <a:avLst/>
          </a:prstGeom>
          <a:noFill/>
        </p:spPr>
        <p:txBody>
          <a:bodyPr wrap="square" rtlCol="0">
            <a:spAutoFit/>
          </a:bodyPr>
          <a:lstStyle/>
          <a:p>
            <a:pPr algn="ctr"/>
            <a:r>
              <a:rPr lang="en-US" altLang="ja-JP" sz="1200" b="1">
                <a:latin typeface="Meiryo UI" panose="020B0604030504040204" pitchFamily="50" charset="-128"/>
                <a:ea typeface="Meiryo UI" panose="020B0604030504040204" pitchFamily="50" charset="-128"/>
              </a:rPr>
              <a:t>https://www.obda.or.jp/</a:t>
            </a:r>
          </a:p>
        </p:txBody>
      </p:sp>
      <p:sp>
        <p:nvSpPr>
          <p:cNvPr id="54" name="正方形/長方形 53"/>
          <p:cNvSpPr/>
          <p:nvPr/>
        </p:nvSpPr>
        <p:spPr>
          <a:xfrm>
            <a:off x="1156230" y="7004011"/>
            <a:ext cx="3306703" cy="487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a:solidFill>
                  <a:schemeClr val="tx1"/>
                </a:solidFill>
                <a:latin typeface="Meiryo UI" panose="020B0604030504040204" pitchFamily="50" charset="-128"/>
                <a:ea typeface="Meiryo UI" panose="020B0604030504040204" pitchFamily="50" charset="-128"/>
              </a:rPr>
              <a:t>お問い合わせは、</a:t>
            </a:r>
            <a:r>
              <a:rPr lang="en-US" altLang="ja-JP" sz="1400">
                <a:solidFill>
                  <a:schemeClr val="tx1"/>
                </a:solidFill>
                <a:latin typeface="Meiryo UI" panose="020B0604030504040204" pitchFamily="50" charset="-128"/>
                <a:ea typeface="Meiryo UI" panose="020B0604030504040204" pitchFamily="50" charset="-128"/>
              </a:rPr>
              <a:t>06-6947-4324</a:t>
            </a:r>
            <a:r>
              <a:rPr lang="ja-JP" altLang="en-US" sz="1400">
                <a:solidFill>
                  <a:schemeClr val="tx1"/>
                </a:solidFill>
                <a:latin typeface="Meiryo UI" panose="020B0604030504040204" pitchFamily="50" charset="-128"/>
                <a:ea typeface="Meiryo UI" panose="020B0604030504040204" pitchFamily="50" charset="-128"/>
              </a:rPr>
              <a:t>　または、</a:t>
            </a:r>
            <a:endParaRPr lang="en-US" altLang="ja-JP" sz="1400">
              <a:solidFill>
                <a:schemeClr val="tx1"/>
              </a:solidFill>
              <a:latin typeface="Meiryo UI" panose="020B0604030504040204" pitchFamily="50" charset="-128"/>
              <a:ea typeface="Meiryo UI" panose="020B0604030504040204" pitchFamily="50" charset="-128"/>
            </a:endParaRPr>
          </a:p>
        </p:txBody>
      </p:sp>
      <p:sp>
        <p:nvSpPr>
          <p:cNvPr id="56" name="正方形/長方形 55"/>
          <p:cNvSpPr/>
          <p:nvPr/>
        </p:nvSpPr>
        <p:spPr>
          <a:xfrm>
            <a:off x="1219835" y="7458940"/>
            <a:ext cx="1407742" cy="24730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rPr>
              <a:t>大阪産業局</a:t>
            </a:r>
          </a:p>
        </p:txBody>
      </p:sp>
      <p:grpSp>
        <p:nvGrpSpPr>
          <p:cNvPr id="57" name="グループ化 56"/>
          <p:cNvGrpSpPr/>
          <p:nvPr/>
        </p:nvGrpSpPr>
        <p:grpSpPr>
          <a:xfrm>
            <a:off x="2658286" y="7455328"/>
            <a:ext cx="874486" cy="250920"/>
            <a:chOff x="5438842" y="9486874"/>
            <a:chExt cx="737003" cy="207727"/>
          </a:xfrm>
        </p:grpSpPr>
        <p:sp>
          <p:nvSpPr>
            <p:cNvPr id="59" name="正方形/長方形 58"/>
            <p:cNvSpPr/>
            <p:nvPr/>
          </p:nvSpPr>
          <p:spPr>
            <a:xfrm>
              <a:off x="5438842" y="9486874"/>
              <a:ext cx="737003" cy="207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t>　検 索</a:t>
              </a:r>
            </a:p>
          </p:txBody>
        </p:sp>
        <p:pic>
          <p:nvPicPr>
            <p:cNvPr id="60" name="図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191" y="9528752"/>
              <a:ext cx="115778" cy="115779"/>
            </a:xfrm>
            <a:prstGeom prst="rect">
              <a:avLst/>
            </a:prstGeom>
          </p:spPr>
        </p:pic>
      </p:grpSp>
      <p:pic>
        <p:nvPicPr>
          <p:cNvPr id="1028" name="Picture 4">
            <a:extLst>
              <a:ext uri="{FF2B5EF4-FFF2-40B4-BE49-F238E27FC236}">
                <a16:creationId xmlns:a16="http://schemas.microsoft.com/office/drawing/2014/main" id="{E4EBD2EB-E773-4B70-B571-C8D87B71C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482" y="7177849"/>
            <a:ext cx="989557" cy="9895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139597C4-1B37-4932-8C50-0AF15675A337}"/>
              </a:ext>
            </a:extLst>
          </p:cNvPr>
          <p:cNvSpPr>
            <a:spLocks noChangeArrowheads="1"/>
          </p:cNvSpPr>
          <p:nvPr/>
        </p:nvSpPr>
        <p:spPr bwMode="auto">
          <a:xfrm>
            <a:off x="2361709" y="4681087"/>
            <a:ext cx="4462830" cy="106182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strike="noStrike" cap="none" normalizeH="0" baseline="0">
                <a:ln>
                  <a:noFill/>
                </a:ln>
                <a:solidFill>
                  <a:srgbClr val="333333"/>
                </a:solidFill>
                <a:effectLst/>
                <a:latin typeface="HG丸ｺﾞｼｯｸM-PRO" panose="020F0600000000000000" pitchFamily="50" charset="-128"/>
                <a:ea typeface="HG丸ｺﾞｼｯｸM-PRO" panose="020F0600000000000000" pitchFamily="50" charset="-128"/>
              </a:rPr>
              <a:t>大阪産業局では、中小企業のニーズをタイムリーに捉えて効果的な支援施策を展開するため、ユーザー様のご意見・ご要望をインターネットにより把握するアンケート調査（毎月一回程度）を実施しています。</a:t>
            </a:r>
            <a:endParaRPr kumimoji="0" lang="en-US" altLang="ja-JP" sz="1050" b="0" i="0" strike="noStrike" cap="none" normalizeH="0" baseline="0">
              <a:ln>
                <a:noFill/>
              </a:ln>
              <a:solidFill>
                <a:srgbClr val="333333"/>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strike="noStrike" cap="none" normalizeH="0" baseline="0">
                <a:ln>
                  <a:noFill/>
                </a:ln>
                <a:solidFill>
                  <a:srgbClr val="333333"/>
                </a:solidFill>
                <a:effectLst/>
                <a:latin typeface="HG丸ｺﾞｼｯｸM-PRO" panose="020F0600000000000000" pitchFamily="50" charset="-128"/>
                <a:ea typeface="HG丸ｺﾞｼｯｸM-PRO" panose="020F0600000000000000" pitchFamily="50" charset="-128"/>
              </a:rPr>
              <a:t>モニター募集は随時受け付けておりますので、ご協力いただける方には是非ともネットモニター</a:t>
            </a:r>
            <a:r>
              <a:rPr kumimoji="0" lang="ja-JP" altLang="en-US" sz="1050" b="0" i="0" strike="noStrike" cap="none" normalizeH="0" baseline="0">
                <a:ln>
                  <a:noFill/>
                </a:ln>
                <a:solidFill>
                  <a:srgbClr val="333333"/>
                </a:solidFill>
                <a:effectLst/>
                <a:latin typeface="HG丸ｺﾞｼｯｸM-PRO" panose="020F0600000000000000" pitchFamily="50" charset="-128"/>
                <a:ea typeface="HG丸ｺﾞｼｯｸM-PRO" panose="020F0600000000000000" pitchFamily="50" charset="-128"/>
              </a:rPr>
              <a:t>調査</a:t>
            </a:r>
            <a:r>
              <a:rPr kumimoji="0" lang="ja-JP" altLang="ja-JP" sz="1050" b="0" i="0" strike="noStrike" cap="none" normalizeH="0" baseline="0">
                <a:ln>
                  <a:noFill/>
                </a:ln>
                <a:solidFill>
                  <a:srgbClr val="333333"/>
                </a:solidFill>
                <a:effectLst/>
                <a:latin typeface="HG丸ｺﾞｼｯｸM-PRO" panose="020F0600000000000000" pitchFamily="50" charset="-128"/>
                <a:ea typeface="HG丸ｺﾞｼｯｸM-PRO" panose="020F0600000000000000" pitchFamily="50" charset="-128"/>
              </a:rPr>
              <a:t>ページ</a:t>
            </a:r>
            <a:r>
              <a:rPr kumimoji="0" lang="ja-JP" altLang="en-US" sz="1050" b="0" i="0" strike="noStrike" cap="none" normalizeH="0" baseline="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0" lang="en-US" altLang="ja-JP" sz="1050" b="0" i="0" strike="noStrike" cap="none" normalizeH="0" baseline="0">
                <a:ln>
                  <a:noFill/>
                </a:ln>
                <a:solidFill>
                  <a:srgbClr val="333333"/>
                </a:solidFill>
                <a:effectLst/>
                <a:latin typeface="HG丸ｺﾞｼｯｸM-PRO" panose="020F0600000000000000" pitchFamily="50" charset="-128"/>
                <a:ea typeface="HG丸ｺﾞｼｯｸM-PRO" panose="020F0600000000000000" pitchFamily="50" charset="-128"/>
              </a:rPr>
              <a:t>QR</a:t>
            </a:r>
            <a:r>
              <a:rPr kumimoji="0" lang="ja-JP" altLang="en-US" sz="1050" b="0" i="0" strike="noStrike" cap="none" normalizeH="0" baseline="0">
                <a:ln>
                  <a:noFill/>
                </a:ln>
                <a:solidFill>
                  <a:srgbClr val="333333"/>
                </a:solidFill>
                <a:effectLst/>
                <a:latin typeface="HG丸ｺﾞｼｯｸM-PRO" panose="020F0600000000000000" pitchFamily="50" charset="-128"/>
                <a:ea typeface="HG丸ｺﾞｼｯｸM-PRO" panose="020F0600000000000000" pitchFamily="50" charset="-128"/>
              </a:rPr>
              <a:t>コード）</a:t>
            </a:r>
            <a:r>
              <a:rPr kumimoji="0" lang="ja-JP" altLang="ja-JP" sz="1050" b="0" i="0" strike="noStrike" cap="none" normalizeH="0" baseline="0">
                <a:ln>
                  <a:noFill/>
                </a:ln>
                <a:solidFill>
                  <a:srgbClr val="333333"/>
                </a:solidFill>
                <a:effectLst/>
                <a:latin typeface="HG丸ｺﾞｼｯｸM-PRO" panose="020F0600000000000000" pitchFamily="50" charset="-128"/>
                <a:ea typeface="HG丸ｺﾞｼｯｸM-PRO" panose="020F0600000000000000" pitchFamily="50" charset="-128"/>
              </a:rPr>
              <a:t>からエントリーをお願いいたします。</a:t>
            </a:r>
            <a:endParaRPr kumimoji="0" lang="ja-JP" altLang="ja-JP" sz="1050" b="0" i="0" strike="noStrike" cap="none" normalizeH="0" baseline="0">
              <a:ln>
                <a:noFill/>
              </a:ln>
              <a:solidFill>
                <a:srgbClr val="23527C"/>
              </a:solidFill>
              <a:effectLst/>
              <a:latin typeface="HG丸ｺﾞｼｯｸM-PRO" panose="020F0600000000000000" pitchFamily="50" charset="-128"/>
              <a:ea typeface="HG丸ｺﾞｼｯｸM-PRO" panose="020F0600000000000000" pitchFamily="50" charset="-128"/>
            </a:endParaRPr>
          </a:p>
        </p:txBody>
      </p:sp>
      <p:sp>
        <p:nvSpPr>
          <p:cNvPr id="52" name="正方形/長方形 51">
            <a:extLst>
              <a:ext uri="{FF2B5EF4-FFF2-40B4-BE49-F238E27FC236}">
                <a16:creationId xmlns:a16="http://schemas.microsoft.com/office/drawing/2014/main" id="{2FCFEF1E-A557-44AE-94B4-FC145E823DF9}"/>
              </a:ext>
            </a:extLst>
          </p:cNvPr>
          <p:cNvSpPr/>
          <p:nvPr/>
        </p:nvSpPr>
        <p:spPr>
          <a:xfrm>
            <a:off x="216450" y="210316"/>
            <a:ext cx="6768000" cy="28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600">
              <a:solidFill>
                <a:schemeClr val="bg1"/>
              </a:solidFill>
              <a:latin typeface="Meiryo UI" panose="020B0604030504040204" pitchFamily="50" charset="-128"/>
              <a:ea typeface="Meiryo UI" panose="020B0604030504040204" pitchFamily="50" charset="-128"/>
            </a:endParaRPr>
          </a:p>
        </p:txBody>
      </p:sp>
      <p:pic>
        <p:nvPicPr>
          <p:cNvPr id="2" name="グラフィックス 1">
            <a:extLst>
              <a:ext uri="{FF2B5EF4-FFF2-40B4-BE49-F238E27FC236}">
                <a16:creationId xmlns:a16="http://schemas.microsoft.com/office/drawing/2014/main" id="{DF6E06B0-48F2-4A37-BA89-40DE018C95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3357" y="292403"/>
            <a:ext cx="1552575" cy="123825"/>
          </a:xfrm>
          <a:prstGeom prst="rect">
            <a:avLst/>
          </a:prstGeom>
        </p:spPr>
      </p:pic>
      <p:pic>
        <p:nvPicPr>
          <p:cNvPr id="55" name="図 54">
            <a:extLst>
              <a:ext uri="{FF2B5EF4-FFF2-40B4-BE49-F238E27FC236}">
                <a16:creationId xmlns:a16="http://schemas.microsoft.com/office/drawing/2014/main" id="{4714E0E5-6DA8-4B2C-F8E6-5CCC3AFD4E8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877933" y="2605755"/>
            <a:ext cx="1578502" cy="1050481"/>
          </a:xfrm>
          <a:prstGeom prst="rect">
            <a:avLst/>
          </a:prstGeom>
        </p:spPr>
      </p:pic>
      <p:pic>
        <p:nvPicPr>
          <p:cNvPr id="72" name="図 71">
            <a:extLst>
              <a:ext uri="{FF2B5EF4-FFF2-40B4-BE49-F238E27FC236}">
                <a16:creationId xmlns:a16="http://schemas.microsoft.com/office/drawing/2014/main" id="{FFD9A8B4-67C7-E168-53ED-2D06548F0857}"/>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509" r="10210" b="12184"/>
          <a:stretch/>
        </p:blipFill>
        <p:spPr>
          <a:xfrm>
            <a:off x="458684" y="2605755"/>
            <a:ext cx="1341939" cy="1050483"/>
          </a:xfrm>
          <a:prstGeom prst="rect">
            <a:avLst/>
          </a:prstGeom>
        </p:spPr>
      </p:pic>
      <p:pic>
        <p:nvPicPr>
          <p:cNvPr id="8" name="図 7">
            <a:extLst>
              <a:ext uri="{FF2B5EF4-FFF2-40B4-BE49-F238E27FC236}">
                <a16:creationId xmlns:a16="http://schemas.microsoft.com/office/drawing/2014/main" id="{B186B8AD-B698-41E5-BD16-A537A7E9FF34}"/>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7800" y="3798367"/>
            <a:ext cx="2724541" cy="457200"/>
          </a:xfrm>
          <a:prstGeom prst="rect">
            <a:avLst/>
          </a:prstGeom>
        </p:spPr>
      </p:pic>
      <p:grpSp>
        <p:nvGrpSpPr>
          <p:cNvPr id="26" name="グループ化 25">
            <a:extLst>
              <a:ext uri="{FF2B5EF4-FFF2-40B4-BE49-F238E27FC236}">
                <a16:creationId xmlns:a16="http://schemas.microsoft.com/office/drawing/2014/main" id="{F9E473A5-4EA2-4A29-B166-CD49284E1AD3}"/>
              </a:ext>
            </a:extLst>
          </p:cNvPr>
          <p:cNvGrpSpPr/>
          <p:nvPr/>
        </p:nvGrpSpPr>
        <p:grpSpPr>
          <a:xfrm>
            <a:off x="6039063" y="5994572"/>
            <a:ext cx="654096" cy="654096"/>
            <a:chOff x="5982462" y="7253600"/>
            <a:chExt cx="829678" cy="829678"/>
          </a:xfrm>
        </p:grpSpPr>
        <p:pic>
          <p:nvPicPr>
            <p:cNvPr id="20" name="グラフィックス 19">
              <a:extLst>
                <a:ext uri="{FF2B5EF4-FFF2-40B4-BE49-F238E27FC236}">
                  <a16:creationId xmlns:a16="http://schemas.microsoft.com/office/drawing/2014/main" id="{8CE6DE39-FA76-4230-ACD3-174EA4FEB1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03294" y="7267297"/>
              <a:ext cx="793300" cy="793300"/>
            </a:xfrm>
            <a:prstGeom prst="rect">
              <a:avLst/>
            </a:prstGeom>
          </p:spPr>
        </p:pic>
        <p:sp>
          <p:nvSpPr>
            <p:cNvPr id="21" name="正方形/長方形 20">
              <a:extLst>
                <a:ext uri="{FF2B5EF4-FFF2-40B4-BE49-F238E27FC236}">
                  <a16:creationId xmlns:a16="http://schemas.microsoft.com/office/drawing/2014/main" id="{CF979DCA-3E2F-41A4-861A-F9C78AC9DD1A}"/>
                </a:ext>
              </a:extLst>
            </p:cNvPr>
            <p:cNvSpPr/>
            <p:nvPr/>
          </p:nvSpPr>
          <p:spPr>
            <a:xfrm>
              <a:off x="5982462" y="7253600"/>
              <a:ext cx="829678" cy="82967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正方形/長方形 77">
            <a:extLst>
              <a:ext uri="{FF2B5EF4-FFF2-40B4-BE49-F238E27FC236}">
                <a16:creationId xmlns:a16="http://schemas.microsoft.com/office/drawing/2014/main" id="{F157A7EF-4F63-4C61-8B7C-9C316FC1586B}"/>
              </a:ext>
            </a:extLst>
          </p:cNvPr>
          <p:cNvSpPr/>
          <p:nvPr/>
        </p:nvSpPr>
        <p:spPr>
          <a:xfrm>
            <a:off x="301291" y="7799320"/>
            <a:ext cx="5502082" cy="486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a:solidFill>
                  <a:schemeClr val="tx1"/>
                </a:solidFill>
                <a:latin typeface="Meiryo UI" panose="020B0604030504040204" pitchFamily="50" charset="-128"/>
                <a:ea typeface="Meiryo UI" panose="020B0604030504040204" pitchFamily="50" charset="-128"/>
              </a:rPr>
              <a:t>※</a:t>
            </a:r>
            <a:r>
              <a:rPr lang="ja-JP" altLang="en-US" sz="1000">
                <a:solidFill>
                  <a:schemeClr val="tx1"/>
                </a:solidFill>
                <a:latin typeface="Meiryo UI" panose="020B0604030504040204" pitchFamily="50" charset="-128"/>
                <a:ea typeface="Meiryo UI" panose="020B0604030504040204" pitchFamily="50" charset="-128"/>
              </a:rPr>
              <a:t>大阪産業局では、主に府・大阪市・国の事業を実施しています。そのため、事業によってはご利用いただけ</a:t>
            </a:r>
            <a:endParaRPr lang="en-US" altLang="ja-JP" sz="1000">
              <a:solidFill>
                <a:schemeClr val="tx1"/>
              </a:solidFill>
              <a:latin typeface="Meiryo UI" panose="020B0604030504040204" pitchFamily="50" charset="-128"/>
              <a:ea typeface="Meiryo UI" panose="020B0604030504040204" pitchFamily="50" charset="-128"/>
            </a:endParaRPr>
          </a:p>
          <a:p>
            <a:r>
              <a:rPr lang="ja-JP" altLang="en-US" sz="1000">
                <a:solidFill>
                  <a:schemeClr val="tx1"/>
                </a:solidFill>
                <a:latin typeface="Meiryo UI" panose="020B0604030504040204" pitchFamily="50" charset="-128"/>
                <a:ea typeface="Meiryo UI" panose="020B0604030504040204" pitchFamily="50" charset="-128"/>
              </a:rPr>
              <a:t>　 ない場合がございます。</a:t>
            </a:r>
          </a:p>
        </p:txBody>
      </p:sp>
      <p:pic>
        <p:nvPicPr>
          <p:cNvPr id="23" name="グラフィックス 22">
            <a:extLst>
              <a:ext uri="{FF2B5EF4-FFF2-40B4-BE49-F238E27FC236}">
                <a16:creationId xmlns:a16="http://schemas.microsoft.com/office/drawing/2014/main" id="{1627A781-B9F3-4023-8318-B95F80023F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2930" y="6984922"/>
            <a:ext cx="942975" cy="1266825"/>
          </a:xfrm>
          <a:prstGeom prst="rect">
            <a:avLst/>
          </a:prstGeom>
        </p:spPr>
      </p:pic>
      <p:sp>
        <p:nvSpPr>
          <p:cNvPr id="79" name="テキスト ボックス 78">
            <a:extLst>
              <a:ext uri="{FF2B5EF4-FFF2-40B4-BE49-F238E27FC236}">
                <a16:creationId xmlns:a16="http://schemas.microsoft.com/office/drawing/2014/main" id="{184A1E18-3C95-4575-86F7-44E68990C56E}"/>
              </a:ext>
            </a:extLst>
          </p:cNvPr>
          <p:cNvSpPr txBox="1"/>
          <p:nvPr/>
        </p:nvSpPr>
        <p:spPr bwMode="gray">
          <a:xfrm>
            <a:off x="376360" y="6293766"/>
            <a:ext cx="3488885" cy="253916"/>
          </a:xfrm>
          <a:prstGeom prst="rect">
            <a:avLst/>
          </a:prstGeom>
          <a:noFill/>
        </p:spPr>
        <p:txBody>
          <a:bodyPr wrap="square" rtlCol="0">
            <a:spAutoFit/>
          </a:bodyPr>
          <a:lstStyle/>
          <a:p>
            <a:pPr algn="ctr"/>
            <a:r>
              <a:rPr lang="en-US" altLang="ja-JP" sz="1050" b="1">
                <a:latin typeface="Meiryo UI" panose="020B0604030504040204" pitchFamily="50" charset="-128"/>
                <a:ea typeface="Meiryo UI" panose="020B0604030504040204" pitchFamily="50" charset="-128"/>
              </a:rPr>
              <a:t>https://www.obda.or.jp/jigyo/research.html</a:t>
            </a:r>
          </a:p>
        </p:txBody>
      </p:sp>
      <p:pic>
        <p:nvPicPr>
          <p:cNvPr id="35" name="グラフィックス 34">
            <a:extLst>
              <a:ext uri="{FF2B5EF4-FFF2-40B4-BE49-F238E27FC236}">
                <a16:creationId xmlns:a16="http://schemas.microsoft.com/office/drawing/2014/main" id="{4B7CA20B-756F-48F7-9AB2-F822A2CFB53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87832" y="6308951"/>
            <a:ext cx="1774525" cy="207952"/>
          </a:xfrm>
          <a:prstGeom prst="rect">
            <a:avLst/>
          </a:prstGeom>
        </p:spPr>
      </p:pic>
      <p:sp>
        <p:nvSpPr>
          <p:cNvPr id="80" name="テキスト ボックス 79">
            <a:extLst>
              <a:ext uri="{FF2B5EF4-FFF2-40B4-BE49-F238E27FC236}">
                <a16:creationId xmlns:a16="http://schemas.microsoft.com/office/drawing/2014/main" id="{34ED0AEB-5924-4FA6-991D-0794E62F52AC}"/>
              </a:ext>
            </a:extLst>
          </p:cNvPr>
          <p:cNvSpPr txBox="1"/>
          <p:nvPr/>
        </p:nvSpPr>
        <p:spPr bwMode="gray">
          <a:xfrm>
            <a:off x="2537734" y="6052993"/>
            <a:ext cx="1171817" cy="246221"/>
          </a:xfrm>
          <a:prstGeom prst="rect">
            <a:avLst/>
          </a:prstGeom>
          <a:noFill/>
        </p:spPr>
        <p:txBody>
          <a:bodyPr wrap="square" rtlCol="0">
            <a:spAutoFit/>
          </a:bodyPr>
          <a:lstStyle/>
          <a:p>
            <a:pPr algn="ctr"/>
            <a:r>
              <a:rPr lang="ja-JP" altLang="en-US" sz="1000" b="1" spc="300">
                <a:latin typeface="Meiryo UI" panose="020B0604030504040204" pitchFamily="50" charset="-128"/>
                <a:ea typeface="Meiryo UI" panose="020B0604030504040204" pitchFamily="50" charset="-128"/>
              </a:rPr>
              <a:t>登録はこちら</a:t>
            </a:r>
            <a:endParaRPr lang="en-US" altLang="ja-JP" sz="1000" b="1" spc="30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B9E95556-177C-5FBA-D816-53561320AE80}"/>
              </a:ext>
            </a:extLst>
          </p:cNvPr>
          <p:cNvPicPr>
            <a:picLocks noChangeAspect="1"/>
          </p:cNvPicPr>
          <p:nvPr/>
        </p:nvPicPr>
        <p:blipFill>
          <a:blip r:embed="rId15"/>
          <a:stretch>
            <a:fillRect/>
          </a:stretch>
        </p:blipFill>
        <p:spPr>
          <a:xfrm>
            <a:off x="276473" y="220885"/>
            <a:ext cx="266861" cy="266861"/>
          </a:xfrm>
          <a:prstGeom prst="rect">
            <a:avLst/>
          </a:prstGeom>
        </p:spPr>
      </p:pic>
      <p:sp>
        <p:nvSpPr>
          <p:cNvPr id="7" name="正方形/長方形 6">
            <a:extLst>
              <a:ext uri="{FF2B5EF4-FFF2-40B4-BE49-F238E27FC236}">
                <a16:creationId xmlns:a16="http://schemas.microsoft.com/office/drawing/2014/main" id="{F3821C80-1476-DF7C-3170-6F9F6BB443B4}"/>
              </a:ext>
            </a:extLst>
          </p:cNvPr>
          <p:cNvSpPr/>
          <p:nvPr/>
        </p:nvSpPr>
        <p:spPr>
          <a:xfrm>
            <a:off x="246951" y="4403296"/>
            <a:ext cx="6701019" cy="234739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25460998-3332-4F54-A7C8-D480A58D780B}"/>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65246" y="2408674"/>
            <a:ext cx="1589354" cy="1135254"/>
          </a:xfrm>
          <a:prstGeom prst="rect">
            <a:avLst/>
          </a:prstGeom>
        </p:spPr>
      </p:pic>
      <p:pic>
        <p:nvPicPr>
          <p:cNvPr id="58" name="Picture 21">
            <a:extLst>
              <a:ext uri="{C183D7F6-B498-43B3-948B-1728B52AA6E4}">
                <adec:decorative xmlns:adec="http://schemas.microsoft.com/office/drawing/2017/decorative" val="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70564" y="1669994"/>
            <a:ext cx="1819052" cy="89553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a:extLst>
              <a:ext uri="{C183D7F6-B498-43B3-948B-1728B52AA6E4}">
                <adec:decorative xmlns:adec="http://schemas.microsoft.com/office/drawing/2017/decorative" val="1"/>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5661617" y="1645308"/>
            <a:ext cx="1253840" cy="1671788"/>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550C2D23-AA44-CFD2-A857-F2ABA0934519}"/>
              </a:ext>
            </a:extLst>
          </p:cNvPr>
          <p:cNvSpPr/>
          <p:nvPr/>
        </p:nvSpPr>
        <p:spPr>
          <a:xfrm>
            <a:off x="246951" y="8385710"/>
            <a:ext cx="6701019" cy="1609429"/>
          </a:xfrm>
          <a:prstGeom prst="rect">
            <a:avLst/>
          </a:prstGeom>
          <a:solidFill>
            <a:schemeClr val="bg1"/>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1">
            <a:extLst>
              <a:ext uri="{FF2B5EF4-FFF2-40B4-BE49-F238E27FC236}">
                <a16:creationId xmlns:a16="http://schemas.microsoft.com/office/drawing/2014/main" id="{42FD8E07-1E70-BEDB-DD55-609CB93138E0}"/>
              </a:ext>
            </a:extLst>
          </p:cNvPr>
          <p:cNvSpPr>
            <a:spLocks noChangeArrowheads="1"/>
          </p:cNvSpPr>
          <p:nvPr/>
        </p:nvSpPr>
        <p:spPr bwMode="auto">
          <a:xfrm>
            <a:off x="285415" y="8478887"/>
            <a:ext cx="6630042" cy="73866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strike="noStrike" cap="none" normalizeH="0" baseline="0">
                <a:ln>
                  <a:noFill/>
                </a:ln>
                <a:solidFill>
                  <a:srgbClr val="333333"/>
                </a:solidFill>
                <a:effectLst/>
                <a:latin typeface="HG丸ｺﾞｼｯｸM-PRO" panose="020F0600000000000000" pitchFamily="50" charset="-128"/>
                <a:ea typeface="HG丸ｺﾞｼｯｸM-PRO" panose="020F0600000000000000" pitchFamily="50" charset="-128"/>
              </a:rPr>
              <a:t>大阪産業局では、</a:t>
            </a:r>
            <a:r>
              <a:rPr kumimoji="0" lang="ja-JP" altLang="en-US" sz="1050" b="0" i="0" strike="noStrike" cap="none" normalizeH="0" baseline="0">
                <a:ln>
                  <a:noFill/>
                </a:ln>
                <a:solidFill>
                  <a:srgbClr val="333333"/>
                </a:solidFill>
                <a:effectLst/>
                <a:latin typeface="HG丸ｺﾞｼｯｸM-PRO" panose="020F0600000000000000" pitchFamily="50" charset="-128"/>
                <a:ea typeface="HG丸ｺﾞｼｯｸM-PRO" panose="020F0600000000000000" pitchFamily="50" charset="-128"/>
              </a:rPr>
              <a:t>このほかにも様々な支援事業を行っています。</a:t>
            </a:r>
            <a:endParaRPr kumimoji="0" lang="en-US" altLang="ja-JP" sz="1050" b="0" i="0" strike="noStrike" cap="none" normalizeH="0" baseline="0">
              <a:ln>
                <a:noFill/>
              </a:ln>
              <a:solidFill>
                <a:srgbClr val="333333"/>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a:solidFill>
                  <a:srgbClr val="333333"/>
                </a:solidFill>
                <a:latin typeface="HG丸ｺﾞｼｯｸM-PRO" panose="020F0600000000000000" pitchFamily="50" charset="-128"/>
                <a:ea typeface="HG丸ｺﾞｼｯｸM-PRO" panose="020F0600000000000000" pitchFamily="50" charset="-128"/>
              </a:rPr>
              <a:t>また、各事業の最新情報やイベント情報、役立つコラムなど、様々なコンテンツを各種メールマガジンで配信しています。</a:t>
            </a:r>
            <a:endParaRPr kumimoji="0" lang="en-US" altLang="ja-JP" sz="1050">
              <a:solidFill>
                <a:srgbClr val="333333"/>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strike="noStrike" cap="none" normalizeH="0" baseline="0">
                <a:ln>
                  <a:noFill/>
                </a:ln>
                <a:solidFill>
                  <a:srgbClr val="333333"/>
                </a:solidFill>
                <a:effectLst/>
                <a:latin typeface="HG丸ｺﾞｼｯｸM-PRO" panose="020F0600000000000000" pitchFamily="50" charset="-128"/>
                <a:ea typeface="HG丸ｺﾞｼｯｸM-PRO" panose="020F0600000000000000" pitchFamily="50" charset="-128"/>
              </a:rPr>
              <a:t>ぜひ、ご登録ください。</a:t>
            </a:r>
            <a:endParaRPr kumimoji="0" lang="ja-JP" altLang="ja-JP" sz="1050" b="0" i="0" strike="noStrike" cap="none" normalizeH="0" baseline="0">
              <a:ln>
                <a:noFill/>
              </a:ln>
              <a:solidFill>
                <a:srgbClr val="23527C"/>
              </a:solidFill>
              <a:effectLst/>
              <a:latin typeface="HG丸ｺﾞｼｯｸM-PRO" panose="020F0600000000000000" pitchFamily="50" charset="-128"/>
              <a:ea typeface="HG丸ｺﾞｼｯｸM-PRO" panose="020F0600000000000000" pitchFamily="50" charset="-128"/>
            </a:endParaRPr>
          </a:p>
        </p:txBody>
      </p:sp>
      <p:sp>
        <p:nvSpPr>
          <p:cNvPr id="28" name="正方形/長方形 27">
            <a:extLst>
              <a:ext uri="{FF2B5EF4-FFF2-40B4-BE49-F238E27FC236}">
                <a16:creationId xmlns:a16="http://schemas.microsoft.com/office/drawing/2014/main" id="{7A17BFCA-8B2D-A128-E6A6-E8EED9556200}"/>
              </a:ext>
            </a:extLst>
          </p:cNvPr>
          <p:cNvSpPr/>
          <p:nvPr/>
        </p:nvSpPr>
        <p:spPr>
          <a:xfrm>
            <a:off x="376361" y="9396264"/>
            <a:ext cx="5466121" cy="185136"/>
          </a:xfrm>
          <a:prstGeom prst="rect">
            <a:avLst/>
          </a:prstGeom>
          <a:solidFill>
            <a:srgbClr val="FE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7B00E0D4-12E8-AC91-F9E8-8148F56CF65A}"/>
              </a:ext>
            </a:extLst>
          </p:cNvPr>
          <p:cNvSpPr txBox="1"/>
          <p:nvPr/>
        </p:nvSpPr>
        <p:spPr bwMode="gray">
          <a:xfrm>
            <a:off x="376361" y="9613332"/>
            <a:ext cx="5466121" cy="253916"/>
          </a:xfrm>
          <a:prstGeom prst="rect">
            <a:avLst/>
          </a:prstGeom>
          <a:noFill/>
        </p:spPr>
        <p:txBody>
          <a:bodyPr wrap="square" rtlCol="0">
            <a:spAutoFit/>
          </a:bodyPr>
          <a:lstStyle/>
          <a:p>
            <a:pPr algn="ctr"/>
            <a:r>
              <a:rPr lang="en-US" altLang="ja-JP" sz="1050" b="1">
                <a:latin typeface="Meiryo UI" panose="020B0604030504040204" pitchFamily="50" charset="-128"/>
                <a:ea typeface="Meiryo UI" panose="020B0604030504040204" pitchFamily="50" charset="-128"/>
              </a:rPr>
              <a:t>https://www.obda.or.jp/about/public-relations/mlmg.html</a:t>
            </a:r>
          </a:p>
        </p:txBody>
      </p:sp>
      <p:sp>
        <p:nvSpPr>
          <p:cNvPr id="37" name="テキスト ボックス 36">
            <a:extLst>
              <a:ext uri="{FF2B5EF4-FFF2-40B4-BE49-F238E27FC236}">
                <a16:creationId xmlns:a16="http://schemas.microsoft.com/office/drawing/2014/main" id="{DF451C3A-27AE-EC23-58F3-3DE6C4FF4D04}"/>
              </a:ext>
            </a:extLst>
          </p:cNvPr>
          <p:cNvSpPr txBox="1"/>
          <p:nvPr/>
        </p:nvSpPr>
        <p:spPr bwMode="gray">
          <a:xfrm>
            <a:off x="2537734" y="9372559"/>
            <a:ext cx="1171817" cy="246221"/>
          </a:xfrm>
          <a:prstGeom prst="rect">
            <a:avLst/>
          </a:prstGeom>
          <a:noFill/>
        </p:spPr>
        <p:txBody>
          <a:bodyPr wrap="square" rtlCol="0">
            <a:spAutoFit/>
          </a:bodyPr>
          <a:lstStyle/>
          <a:p>
            <a:pPr algn="ctr"/>
            <a:r>
              <a:rPr lang="ja-JP" altLang="en-US" sz="1000" b="1" spc="300">
                <a:latin typeface="Meiryo UI" panose="020B0604030504040204" pitchFamily="50" charset="-128"/>
                <a:ea typeface="Meiryo UI" panose="020B0604030504040204" pitchFamily="50" charset="-128"/>
              </a:rPr>
              <a:t>登録はこちら</a:t>
            </a:r>
            <a:endParaRPr lang="en-US" altLang="ja-JP" sz="1000" b="1" spc="300">
              <a:latin typeface="Meiryo UI" panose="020B0604030504040204" pitchFamily="50" charset="-128"/>
              <a:ea typeface="Meiryo UI" panose="020B0604030504040204" pitchFamily="50" charset="-128"/>
            </a:endParaRPr>
          </a:p>
        </p:txBody>
      </p:sp>
      <p:pic>
        <p:nvPicPr>
          <p:cNvPr id="39" name="図 38" descr="QR コード&#10;&#10;AI によって生成されたコンテンツは間違っている可能性があります。">
            <a:extLst>
              <a:ext uri="{FF2B5EF4-FFF2-40B4-BE49-F238E27FC236}">
                <a16:creationId xmlns:a16="http://schemas.microsoft.com/office/drawing/2014/main" id="{AC764998-0EB1-1F8F-ADB7-A8144B8E9E3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09659" y="9042125"/>
            <a:ext cx="814879" cy="814879"/>
          </a:xfrm>
          <a:prstGeom prst="rect">
            <a:avLst/>
          </a:prstGeom>
          <a:ln>
            <a:solidFill>
              <a:schemeClr val="tx1"/>
            </a:solidFill>
          </a:ln>
        </p:spPr>
      </p:pic>
      <p:pic>
        <p:nvPicPr>
          <p:cNvPr id="10" name="図 9">
            <a:extLst>
              <a:ext uri="{FF2B5EF4-FFF2-40B4-BE49-F238E27FC236}">
                <a16:creationId xmlns:a16="http://schemas.microsoft.com/office/drawing/2014/main" id="{A1BB104D-A41D-0F36-3E2C-D390BA15519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6361" y="4493987"/>
            <a:ext cx="1855937" cy="1477875"/>
          </a:xfrm>
          <a:prstGeom prst="rect">
            <a:avLst/>
          </a:prstGeom>
        </p:spPr>
      </p:pic>
    </p:spTree>
    <p:extLst>
      <p:ext uri="{BB962C8B-B14F-4D97-AF65-F5344CB8AC3E}">
        <p14:creationId xmlns:p14="http://schemas.microsoft.com/office/powerpoint/2010/main" val="21555019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fc1b8a-d5c5-4a13-b508-70308543ee5d">
      <Terms xmlns="http://schemas.microsoft.com/office/infopath/2007/PartnerControls"/>
    </lcf76f155ced4ddcb4097134ff3c332f>
    <TaxCatchAll xmlns="a4d498d9-fa0f-488e-82cc-ab7a8f45b7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9C63789869D064CBED7D28A9645C7EA" ma:contentTypeVersion="52" ma:contentTypeDescription="新しいドキュメントを作成します。" ma:contentTypeScope="" ma:versionID="097da29765b75c42168ee4cb1bdb6a98">
  <xsd:schema xmlns:xsd="http://www.w3.org/2001/XMLSchema" xmlns:xs="http://www.w3.org/2001/XMLSchema" xmlns:p="http://schemas.microsoft.com/office/2006/metadata/properties" xmlns:ns2="666cf137-a4c2-4de1-a55f-fde8dce8d6a8" xmlns:ns3="dbfc1b8a-d5c5-4a13-b508-70308543ee5d" xmlns:ns4="a4d498d9-fa0f-488e-82cc-ab7a8f45b7cc" targetNamespace="http://schemas.microsoft.com/office/2006/metadata/properties" ma:root="true" ma:fieldsID="70e60baffcc47d9b00004545ea7541a9" ns2:_="" ns3:_="" ns4:_="">
    <xsd:import namespace="666cf137-a4c2-4de1-a55f-fde8dce8d6a8"/>
    <xsd:import namespace="dbfc1b8a-d5c5-4a13-b508-70308543ee5d"/>
    <xsd:import namespace="a4d498d9-fa0f-488e-82cc-ab7a8f45b7cc"/>
    <xsd:element name="properties">
      <xsd:complexType>
        <xsd:sequence>
          <xsd:element name="documentManagement">
            <xsd:complexType>
              <xsd:all>
                <xsd:element ref="ns2:SharedWithUsers"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MediaServiceLocation" minOccurs="0"/>
                <xsd:element ref="ns3:MediaServiceBillingMetadata"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6cf137-a4c2-4de1-a55f-fde8dce8d6a8"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fc1b8a-d5c5-4a13-b508-70308543ee5d"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MediaServiceBillingMetadata" ma:index="17" nillable="true" ma:displayName="MediaServiceBillingMetadata" ma:hidden="true" ma:internalName="MediaServiceBillingMetadata" ma:readOnly="true">
      <xsd:simpleType>
        <xsd:restriction base="dms:Note"/>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9426463e-fb95-4bd5-b485-403931fdaad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d498d9-fa0f-488e-82cc-ab7a8f45b7c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7a3dd3db-adc9-451a-9005-5ad3c84e6875}" ma:internalName="TaxCatchAll" ma:showField="CatchAllData" ma:web="a4d498d9-fa0f-488e-82cc-ab7a8f45b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83ADCD-FEB5-4820-8834-766B24D9FB07}">
  <ds:schemaRefs>
    <ds:schemaRef ds:uri="http://schemas.microsoft.com/sharepoint/v3/contenttype/forms"/>
  </ds:schemaRefs>
</ds:datastoreItem>
</file>

<file path=customXml/itemProps2.xml><?xml version="1.0" encoding="utf-8"?>
<ds:datastoreItem xmlns:ds="http://schemas.openxmlformats.org/officeDocument/2006/customXml" ds:itemID="{76F2C883-6438-42C6-AA82-1A56D9444281}">
  <ds:schemaRefs>
    <ds:schemaRef ds:uri="http://purl.org/dc/terms/"/>
    <ds:schemaRef ds:uri="http://purl.org/dc/elements/1.1/"/>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a4d498d9-fa0f-488e-82cc-ab7a8f45b7cc"/>
    <ds:schemaRef ds:uri="dbfc1b8a-d5c5-4a13-b508-70308543ee5d"/>
    <ds:schemaRef ds:uri="666cf137-a4c2-4de1-a55f-fde8dce8d6a8"/>
    <ds:schemaRef ds:uri="http://purl.org/dc/dcmitype/"/>
  </ds:schemaRefs>
</ds:datastoreItem>
</file>

<file path=customXml/itemProps3.xml><?xml version="1.0" encoding="utf-8"?>
<ds:datastoreItem xmlns:ds="http://schemas.openxmlformats.org/officeDocument/2006/customXml" ds:itemID="{B3B08E50-EB82-4B14-A7C8-239973AFD679}">
  <ds:schemaRefs>
    <ds:schemaRef ds:uri="666cf137-a4c2-4de1-a55f-fde8dce8d6a8"/>
    <ds:schemaRef ds:uri="a4d498d9-fa0f-488e-82cc-ab7a8f45b7cc"/>
    <ds:schemaRef ds:uri="dbfc1b8a-d5c5-4a13-b508-70308543ee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Austin</Template>
  <TotalTime>517</TotalTime>
  <Words>2693</Words>
  <Application>Microsoft Office PowerPoint</Application>
  <PresentationFormat>ユーザー設定</PresentationFormat>
  <Paragraphs>263</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HGS創英角ｺﾞｼｯｸUB</vt:lpstr>
      <vt:lpstr>HG丸ｺﾞｼｯｸM-PRO</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片山　雄太</cp:lastModifiedBy>
  <cp:revision>87</cp:revision>
  <cp:lastPrinted>2026-06-18T07:39:50Z</cp:lastPrinted>
  <dcterms:created xsi:type="dcterms:W3CDTF">2013-11-15T07:08:28Z</dcterms:created>
  <dcterms:modified xsi:type="dcterms:W3CDTF">2026-06-19T04:59:54Z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0x01010029C63789869D064CBED7D28A9645C7EA</vt:lpwstr>
  </property>
  <property fmtid="{D5CDD505-2E9C-101B-9397-08002B2CF9AE}" pid="3" name="MediaServiceImageTags">
    <vt:lpwstr/>
  </property>
</Properties>
</file>