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71" r:id="rId2"/>
    <p:sldId id="290"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63946"/>
    <a:srgbClr val="1A3C5A"/>
    <a:srgbClr val="FE6E02"/>
    <a:srgbClr val="E84A4E"/>
    <a:srgbClr val="FFE699"/>
    <a:srgbClr val="2D5AAB"/>
    <a:srgbClr val="98F18F"/>
    <a:srgbClr val="D7FECE"/>
    <a:srgbClr val="4682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687" autoAdjust="0"/>
  </p:normalViewPr>
  <p:slideViewPr>
    <p:cSldViewPr snapToGrid="0">
      <p:cViewPr varScale="1">
        <p:scale>
          <a:sx n="76" d="100"/>
          <a:sy n="76" d="100"/>
        </p:scale>
        <p:origin x="32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2229" tIns="46114" rIns="92229" bIns="461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2229" tIns="46114" rIns="92229" bIns="46114" rtlCol="0"/>
          <a:lstStyle>
            <a:lvl1pPr algn="r">
              <a:defRPr sz="1200"/>
            </a:lvl1pPr>
          </a:lstStyle>
          <a:p>
            <a:fld id="{DAF3EF36-2F65-4FCC-9832-57E78A6B1A5E}"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2800"/>
          </a:xfrm>
          <a:prstGeom prst="rect">
            <a:avLst/>
          </a:prstGeom>
          <a:noFill/>
          <a:ln w="12700">
            <a:solidFill>
              <a:prstClr val="black"/>
            </a:solidFill>
          </a:ln>
        </p:spPr>
        <p:txBody>
          <a:bodyPr vert="horz" lIns="92229" tIns="46114" rIns="92229" bIns="46114"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5"/>
          </a:xfrm>
          <a:prstGeom prst="rect">
            <a:avLst/>
          </a:prstGeom>
        </p:spPr>
        <p:txBody>
          <a:bodyPr vert="horz" lIns="92229" tIns="46114" rIns="92229" bIns="461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29" tIns="46114" rIns="92229" bIns="461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2229" tIns="46114" rIns="92229" bIns="46114" rtlCol="0" anchor="b"/>
          <a:lstStyle>
            <a:lvl1pPr algn="r">
              <a:defRPr sz="1200"/>
            </a:lvl1pPr>
          </a:lstStyle>
          <a:p>
            <a:fld id="{4E675043-C838-4BB6-8DF9-70BFE65356A3}" type="slidenum">
              <a:rPr kumimoji="1" lang="ja-JP" altLang="en-US" smtClean="0"/>
              <a:t>‹#›</a:t>
            </a:fld>
            <a:endParaRPr kumimoji="1" lang="ja-JP" altLang="en-US"/>
          </a:p>
        </p:txBody>
      </p:sp>
    </p:spTree>
    <p:extLst>
      <p:ext uri="{BB962C8B-B14F-4D97-AF65-F5344CB8AC3E}">
        <p14:creationId xmlns:p14="http://schemas.microsoft.com/office/powerpoint/2010/main" val="6996277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70125" y="1252538"/>
            <a:ext cx="2339975" cy="33782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CE7A516-C26B-4022-A7B5-B7D89E041E96}" type="slidenum">
              <a:rPr kumimoji="1" lang="ja-JP" altLang="en-US" smtClean="0"/>
              <a:t>1</a:t>
            </a:fld>
            <a:endParaRPr kumimoji="1" lang="ja-JP" altLang="en-US"/>
          </a:p>
        </p:txBody>
      </p:sp>
    </p:spTree>
    <p:extLst>
      <p:ext uri="{BB962C8B-B14F-4D97-AF65-F5344CB8AC3E}">
        <p14:creationId xmlns:p14="http://schemas.microsoft.com/office/powerpoint/2010/main" val="1952019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1" indent="0" algn="ctr">
              <a:buNone/>
              <a:defRPr sz="1500"/>
            </a:lvl2pPr>
            <a:lvl3pPr marL="685804" indent="0" algn="ctr">
              <a:buNone/>
              <a:defRPr sz="1350"/>
            </a:lvl3pPr>
            <a:lvl4pPr marL="1028705" indent="0" algn="ctr">
              <a:buNone/>
              <a:defRPr sz="1200"/>
            </a:lvl4pPr>
            <a:lvl5pPr marL="1371607" indent="0" algn="ctr">
              <a:buNone/>
              <a:defRPr sz="1200"/>
            </a:lvl5pPr>
            <a:lvl6pPr marL="1714509" indent="0" algn="ctr">
              <a:buNone/>
              <a:defRPr sz="1200"/>
            </a:lvl6pPr>
            <a:lvl7pPr marL="2057411" indent="0" algn="ctr">
              <a:buNone/>
              <a:defRPr sz="1200"/>
            </a:lvl7pPr>
            <a:lvl8pPr marL="2400312" indent="0" algn="ctr">
              <a:buNone/>
              <a:defRPr sz="1200"/>
            </a:lvl8pPr>
            <a:lvl9pPr marL="2743215"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756763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2085901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7404"/>
            <a:ext cx="1478757"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4"/>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419929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247604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7"/>
            <a:ext cx="5915025" cy="2166937"/>
          </a:xfrm>
        </p:spPr>
        <p:txBody>
          <a:bodyPr/>
          <a:lstStyle>
            <a:lvl1pPr marL="0" indent="0">
              <a:buNone/>
              <a:defRPr sz="1800">
                <a:solidFill>
                  <a:schemeClr val="tx1"/>
                </a:solidFill>
              </a:defRPr>
            </a:lvl1pPr>
            <a:lvl2pPr marL="342901" indent="0">
              <a:buNone/>
              <a:defRPr sz="1500">
                <a:solidFill>
                  <a:schemeClr val="tx1">
                    <a:tint val="75000"/>
                  </a:schemeClr>
                </a:solidFill>
              </a:defRPr>
            </a:lvl2pPr>
            <a:lvl3pPr marL="685804" indent="0">
              <a:buNone/>
              <a:defRPr sz="1350">
                <a:solidFill>
                  <a:schemeClr val="tx1">
                    <a:tint val="75000"/>
                  </a:schemeClr>
                </a:solidFill>
              </a:defRPr>
            </a:lvl3pPr>
            <a:lvl4pPr marL="1028705" indent="0">
              <a:buNone/>
              <a:defRPr sz="1200">
                <a:solidFill>
                  <a:schemeClr val="tx1">
                    <a:tint val="75000"/>
                  </a:schemeClr>
                </a:solidFill>
              </a:defRPr>
            </a:lvl4pPr>
            <a:lvl5pPr marL="1371607" indent="0">
              <a:buNone/>
              <a:defRPr sz="1200">
                <a:solidFill>
                  <a:schemeClr val="tx1">
                    <a:tint val="75000"/>
                  </a:schemeClr>
                </a:solidFill>
              </a:defRPr>
            </a:lvl5pPr>
            <a:lvl6pPr marL="1714509" indent="0">
              <a:buNone/>
              <a:defRPr sz="1200">
                <a:solidFill>
                  <a:schemeClr val="tx1">
                    <a:tint val="75000"/>
                  </a:schemeClr>
                </a:solidFill>
              </a:defRPr>
            </a:lvl6pPr>
            <a:lvl7pPr marL="2057411" indent="0">
              <a:buNone/>
              <a:defRPr sz="1200">
                <a:solidFill>
                  <a:schemeClr val="tx1">
                    <a:tint val="75000"/>
                  </a:schemeClr>
                </a:solidFill>
              </a:defRPr>
            </a:lvl7pPr>
            <a:lvl8pPr marL="2400312" indent="0">
              <a:buNone/>
              <a:defRPr sz="1200">
                <a:solidFill>
                  <a:schemeClr val="tx1">
                    <a:tint val="75000"/>
                  </a:schemeClr>
                </a:solidFill>
              </a:defRPr>
            </a:lvl8pPr>
            <a:lvl9pPr marL="2743215"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4093674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804594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428348"/>
            <a:ext cx="2901255" cy="1190095"/>
          </a:xfrm>
        </p:spPr>
        <p:txBody>
          <a:bodyPr anchor="b"/>
          <a:lstStyle>
            <a:lvl1pPr marL="0" indent="0">
              <a:buNone/>
              <a:defRPr sz="1800" b="1"/>
            </a:lvl1pPr>
            <a:lvl2pPr marL="342901" indent="0">
              <a:buNone/>
              <a:defRPr sz="1500" b="1"/>
            </a:lvl2pPr>
            <a:lvl3pPr marL="685804" indent="0">
              <a:buNone/>
              <a:defRPr sz="1350" b="1"/>
            </a:lvl3pPr>
            <a:lvl4pPr marL="1028705" indent="0">
              <a:buNone/>
              <a:defRPr sz="1200" b="1"/>
            </a:lvl4pPr>
            <a:lvl5pPr marL="1371607" indent="0">
              <a:buNone/>
              <a:defRPr sz="1200" b="1"/>
            </a:lvl5pPr>
            <a:lvl6pPr marL="1714509" indent="0">
              <a:buNone/>
              <a:defRPr sz="1200" b="1"/>
            </a:lvl6pPr>
            <a:lvl7pPr marL="2057411" indent="0">
              <a:buNone/>
              <a:defRPr sz="1200" b="1"/>
            </a:lvl7pPr>
            <a:lvl8pPr marL="2400312" indent="0">
              <a:buNone/>
              <a:defRPr sz="1200" b="1"/>
            </a:lvl8pPr>
            <a:lvl9pPr marL="2743215"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2" y="3618443"/>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8"/>
            <a:ext cx="2915544" cy="1190095"/>
          </a:xfrm>
        </p:spPr>
        <p:txBody>
          <a:bodyPr anchor="b"/>
          <a:lstStyle>
            <a:lvl1pPr marL="0" indent="0">
              <a:buNone/>
              <a:defRPr sz="1800" b="1"/>
            </a:lvl1pPr>
            <a:lvl2pPr marL="342901" indent="0">
              <a:buNone/>
              <a:defRPr sz="1500" b="1"/>
            </a:lvl2pPr>
            <a:lvl3pPr marL="685804" indent="0">
              <a:buNone/>
              <a:defRPr sz="1350" b="1"/>
            </a:lvl3pPr>
            <a:lvl4pPr marL="1028705" indent="0">
              <a:buNone/>
              <a:defRPr sz="1200" b="1"/>
            </a:lvl4pPr>
            <a:lvl5pPr marL="1371607" indent="0">
              <a:buNone/>
              <a:defRPr sz="1200" b="1"/>
            </a:lvl5pPr>
            <a:lvl6pPr marL="1714509" indent="0">
              <a:buNone/>
              <a:defRPr sz="1200" b="1"/>
            </a:lvl6pPr>
            <a:lvl7pPr marL="2057411" indent="0">
              <a:buNone/>
              <a:defRPr sz="1200" b="1"/>
            </a:lvl7pPr>
            <a:lvl8pPr marL="2400312" indent="0">
              <a:buNone/>
              <a:defRPr sz="1200" b="1"/>
            </a:lvl8pPr>
            <a:lvl9pPr marL="2743215"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3"/>
            <a:ext cx="2915544"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2431334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26902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400688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0"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4" y="1426284"/>
            <a:ext cx="3471862"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0" y="2971801"/>
            <a:ext cx="2211884" cy="5505627"/>
          </a:xfrm>
        </p:spPr>
        <p:txBody>
          <a:bodyPr/>
          <a:lstStyle>
            <a:lvl1pPr marL="0" indent="0">
              <a:buNone/>
              <a:defRPr sz="1200"/>
            </a:lvl1pPr>
            <a:lvl2pPr marL="342901" indent="0">
              <a:buNone/>
              <a:defRPr sz="1050"/>
            </a:lvl2pPr>
            <a:lvl3pPr marL="685804" indent="0">
              <a:buNone/>
              <a:defRPr sz="900"/>
            </a:lvl3pPr>
            <a:lvl4pPr marL="1028705" indent="0">
              <a:buNone/>
              <a:defRPr sz="750"/>
            </a:lvl4pPr>
            <a:lvl5pPr marL="1371607" indent="0">
              <a:buNone/>
              <a:defRPr sz="750"/>
            </a:lvl5pPr>
            <a:lvl6pPr marL="1714509" indent="0">
              <a:buNone/>
              <a:defRPr sz="750"/>
            </a:lvl6pPr>
            <a:lvl7pPr marL="2057411" indent="0">
              <a:buNone/>
              <a:defRPr sz="750"/>
            </a:lvl7pPr>
            <a:lvl8pPr marL="2400312" indent="0">
              <a:buNone/>
              <a:defRPr sz="750"/>
            </a:lvl8pPr>
            <a:lvl9pPr marL="2743215"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1933846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0"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4" y="1426284"/>
            <a:ext cx="3471862" cy="7039681"/>
          </a:xfrm>
        </p:spPr>
        <p:txBody>
          <a:bodyPr anchor="t"/>
          <a:lstStyle>
            <a:lvl1pPr marL="0" indent="0">
              <a:buNone/>
              <a:defRPr sz="2400"/>
            </a:lvl1pPr>
            <a:lvl2pPr marL="342901" indent="0">
              <a:buNone/>
              <a:defRPr sz="2100"/>
            </a:lvl2pPr>
            <a:lvl3pPr marL="685804" indent="0">
              <a:buNone/>
              <a:defRPr sz="1800"/>
            </a:lvl3pPr>
            <a:lvl4pPr marL="1028705" indent="0">
              <a:buNone/>
              <a:defRPr sz="1500"/>
            </a:lvl4pPr>
            <a:lvl5pPr marL="1371607" indent="0">
              <a:buNone/>
              <a:defRPr sz="1500"/>
            </a:lvl5pPr>
            <a:lvl6pPr marL="1714509" indent="0">
              <a:buNone/>
              <a:defRPr sz="1500"/>
            </a:lvl6pPr>
            <a:lvl7pPr marL="2057411" indent="0">
              <a:buNone/>
              <a:defRPr sz="1500"/>
            </a:lvl7pPr>
            <a:lvl8pPr marL="2400312" indent="0">
              <a:buNone/>
              <a:defRPr sz="1500"/>
            </a:lvl8pPr>
            <a:lvl9pPr marL="2743215"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0" y="2971801"/>
            <a:ext cx="2211884" cy="5505627"/>
          </a:xfrm>
        </p:spPr>
        <p:txBody>
          <a:bodyPr/>
          <a:lstStyle>
            <a:lvl1pPr marL="0" indent="0">
              <a:buNone/>
              <a:defRPr sz="1200"/>
            </a:lvl1pPr>
            <a:lvl2pPr marL="342901" indent="0">
              <a:buNone/>
              <a:defRPr sz="1050"/>
            </a:lvl2pPr>
            <a:lvl3pPr marL="685804" indent="0">
              <a:buNone/>
              <a:defRPr sz="900"/>
            </a:lvl3pPr>
            <a:lvl4pPr marL="1028705" indent="0">
              <a:buNone/>
              <a:defRPr sz="750"/>
            </a:lvl4pPr>
            <a:lvl5pPr marL="1371607" indent="0">
              <a:buNone/>
              <a:defRPr sz="750"/>
            </a:lvl5pPr>
            <a:lvl6pPr marL="1714509" indent="0">
              <a:buNone/>
              <a:defRPr sz="750"/>
            </a:lvl6pPr>
            <a:lvl7pPr marL="2057411" indent="0">
              <a:buNone/>
              <a:defRPr sz="750"/>
            </a:lvl7pPr>
            <a:lvl8pPr marL="2400312" indent="0">
              <a:buNone/>
              <a:defRPr sz="750"/>
            </a:lvl8pPr>
            <a:lvl9pPr marL="2743215"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351314-1CB5-478D-A715-6555DFF9BF45}" type="datetimeFigureOut">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4076836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7" y="9181398"/>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8351314-1CB5-478D-A715-6555DFF9BF45}" type="datetimeFigureOut">
              <a:rPr kumimoji="1" lang="ja-JP" altLang="en-US" smtClean="0"/>
              <a:t>2026/4/22</a:t>
            </a:fld>
            <a:endParaRPr kumimoji="1" lang="ja-JP" altLang="en-US"/>
          </a:p>
        </p:txBody>
      </p:sp>
      <p:sp>
        <p:nvSpPr>
          <p:cNvPr id="5" name="Footer Placeholder 4"/>
          <p:cNvSpPr>
            <a:spLocks noGrp="1"/>
          </p:cNvSpPr>
          <p:nvPr>
            <p:ph type="ftr" sz="quarter" idx="3"/>
          </p:nvPr>
        </p:nvSpPr>
        <p:spPr>
          <a:xfrm>
            <a:off x="2271713" y="9181398"/>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8"/>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1FEB75E-356F-4CB8-A930-4E3D7970A592}" type="slidenum">
              <a:rPr kumimoji="1" lang="ja-JP" altLang="en-US" smtClean="0"/>
              <a:t>‹#›</a:t>
            </a:fld>
            <a:endParaRPr kumimoji="1" lang="ja-JP" altLang="en-US"/>
          </a:p>
        </p:txBody>
      </p:sp>
    </p:spTree>
    <p:extLst>
      <p:ext uri="{BB962C8B-B14F-4D97-AF65-F5344CB8AC3E}">
        <p14:creationId xmlns:p14="http://schemas.microsoft.com/office/powerpoint/2010/main" val="3766971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4"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1" indent="-171451" algn="l" defTabSz="685804"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3" indent="-171451" algn="l" defTabSz="685804"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5" indent="-171451" algn="l" defTabSz="685804"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6" indent="-171451" algn="l" defTabSz="685804"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9" indent="-171451" algn="l" defTabSz="685804"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60" indent="-171451" algn="l" defTabSz="685804"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62" indent="-171451" algn="l" defTabSz="685804"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64" indent="-171451" algn="l" defTabSz="685804"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66" indent="-171451" algn="l" defTabSz="685804"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4" rtl="0" eaLnBrk="1" latinLnBrk="0" hangingPunct="1">
        <a:defRPr kumimoji="1" sz="1350" kern="1200">
          <a:solidFill>
            <a:schemeClr val="tx1"/>
          </a:solidFill>
          <a:latin typeface="+mn-lt"/>
          <a:ea typeface="+mn-ea"/>
          <a:cs typeface="+mn-cs"/>
        </a:defRPr>
      </a:lvl1pPr>
      <a:lvl2pPr marL="342901" algn="l" defTabSz="685804" rtl="0" eaLnBrk="1" latinLnBrk="0" hangingPunct="1">
        <a:defRPr kumimoji="1" sz="1350" kern="1200">
          <a:solidFill>
            <a:schemeClr val="tx1"/>
          </a:solidFill>
          <a:latin typeface="+mn-lt"/>
          <a:ea typeface="+mn-ea"/>
          <a:cs typeface="+mn-cs"/>
        </a:defRPr>
      </a:lvl2pPr>
      <a:lvl3pPr marL="685804" algn="l" defTabSz="685804" rtl="0" eaLnBrk="1" latinLnBrk="0" hangingPunct="1">
        <a:defRPr kumimoji="1" sz="1350" kern="1200">
          <a:solidFill>
            <a:schemeClr val="tx1"/>
          </a:solidFill>
          <a:latin typeface="+mn-lt"/>
          <a:ea typeface="+mn-ea"/>
          <a:cs typeface="+mn-cs"/>
        </a:defRPr>
      </a:lvl3pPr>
      <a:lvl4pPr marL="1028705" algn="l" defTabSz="685804" rtl="0" eaLnBrk="1" latinLnBrk="0" hangingPunct="1">
        <a:defRPr kumimoji="1" sz="1350" kern="1200">
          <a:solidFill>
            <a:schemeClr val="tx1"/>
          </a:solidFill>
          <a:latin typeface="+mn-lt"/>
          <a:ea typeface="+mn-ea"/>
          <a:cs typeface="+mn-cs"/>
        </a:defRPr>
      </a:lvl4pPr>
      <a:lvl5pPr marL="1371607" algn="l" defTabSz="685804" rtl="0" eaLnBrk="1" latinLnBrk="0" hangingPunct="1">
        <a:defRPr kumimoji="1" sz="1350" kern="1200">
          <a:solidFill>
            <a:schemeClr val="tx1"/>
          </a:solidFill>
          <a:latin typeface="+mn-lt"/>
          <a:ea typeface="+mn-ea"/>
          <a:cs typeface="+mn-cs"/>
        </a:defRPr>
      </a:lvl5pPr>
      <a:lvl6pPr marL="1714509" algn="l" defTabSz="685804" rtl="0" eaLnBrk="1" latinLnBrk="0" hangingPunct="1">
        <a:defRPr kumimoji="1" sz="1350" kern="1200">
          <a:solidFill>
            <a:schemeClr val="tx1"/>
          </a:solidFill>
          <a:latin typeface="+mn-lt"/>
          <a:ea typeface="+mn-ea"/>
          <a:cs typeface="+mn-cs"/>
        </a:defRPr>
      </a:lvl6pPr>
      <a:lvl7pPr marL="2057411" algn="l" defTabSz="685804" rtl="0" eaLnBrk="1" latinLnBrk="0" hangingPunct="1">
        <a:defRPr kumimoji="1" sz="1350" kern="1200">
          <a:solidFill>
            <a:schemeClr val="tx1"/>
          </a:solidFill>
          <a:latin typeface="+mn-lt"/>
          <a:ea typeface="+mn-ea"/>
          <a:cs typeface="+mn-cs"/>
        </a:defRPr>
      </a:lvl7pPr>
      <a:lvl8pPr marL="2400312" algn="l" defTabSz="685804" rtl="0" eaLnBrk="1" latinLnBrk="0" hangingPunct="1">
        <a:defRPr kumimoji="1" sz="1350" kern="1200">
          <a:solidFill>
            <a:schemeClr val="tx1"/>
          </a:solidFill>
          <a:latin typeface="+mn-lt"/>
          <a:ea typeface="+mn-ea"/>
          <a:cs typeface="+mn-cs"/>
        </a:defRPr>
      </a:lvl8pPr>
      <a:lvl9pPr marL="2743215" algn="l" defTabSz="685804"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9305CFC9-A75D-40C1-BC1F-DA87FF8B0C66}"/>
              </a:ext>
            </a:extLst>
          </p:cNvPr>
          <p:cNvSpPr/>
          <p:nvPr/>
        </p:nvSpPr>
        <p:spPr>
          <a:xfrm>
            <a:off x="-7787" y="8797604"/>
            <a:ext cx="6864823" cy="1117934"/>
          </a:xfrm>
          <a:prstGeom prst="rect">
            <a:avLst/>
          </a:prstGeom>
          <a:solidFill>
            <a:srgbClr val="2D5A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dirty="0"/>
          </a:p>
        </p:txBody>
      </p:sp>
      <p:sp>
        <p:nvSpPr>
          <p:cNvPr id="8" name="正方形/長方形 7">
            <a:extLst>
              <a:ext uri="{FF2B5EF4-FFF2-40B4-BE49-F238E27FC236}">
                <a16:creationId xmlns:a16="http://schemas.microsoft.com/office/drawing/2014/main" id="{6AAEFE35-4130-4F7A-84B6-6E9B1DF2B5AF}"/>
              </a:ext>
            </a:extLst>
          </p:cNvPr>
          <p:cNvSpPr/>
          <p:nvPr/>
        </p:nvSpPr>
        <p:spPr>
          <a:xfrm>
            <a:off x="-20487" y="567539"/>
            <a:ext cx="6884631" cy="846598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755" y="67974"/>
            <a:ext cx="1324767" cy="381915"/>
          </a:xfrm>
          <a:prstGeom prst="rect">
            <a:avLst/>
          </a:prstGeom>
        </p:spPr>
      </p:pic>
      <p:sp>
        <p:nvSpPr>
          <p:cNvPr id="34" name="テキスト ボックス 33">
            <a:extLst>
              <a:ext uri="{FF2B5EF4-FFF2-40B4-BE49-F238E27FC236}">
                <a16:creationId xmlns:a16="http://schemas.microsoft.com/office/drawing/2014/main" id="{C8C9D169-D043-4704-A85F-98019ECD21E0}"/>
              </a:ext>
            </a:extLst>
          </p:cNvPr>
          <p:cNvSpPr txBox="1"/>
          <p:nvPr/>
        </p:nvSpPr>
        <p:spPr>
          <a:xfrm>
            <a:off x="-6823" y="2530361"/>
            <a:ext cx="6892864" cy="442791"/>
          </a:xfrm>
          <a:prstGeom prst="rect">
            <a:avLst/>
          </a:prstGeom>
          <a:noFill/>
        </p:spPr>
        <p:txBody>
          <a:bodyPr wrap="square">
            <a:spAutoFit/>
          </a:bodyPr>
          <a:lstStyle/>
          <a:p>
            <a:pPr algn="ctr" defTabSz="453634">
              <a:defRPr/>
            </a:pPr>
            <a:r>
              <a:rPr kumimoji="1" lang="ja-JP" altLang="en-US" sz="1141" b="1" dirty="0">
                <a:solidFill>
                  <a:srgbClr val="002060"/>
                </a:solidFill>
                <a:latin typeface="メイリオ" panose="020B0604030504040204" pitchFamily="50" charset="-128"/>
                <a:ea typeface="メイリオ" panose="020B0604030504040204" pitchFamily="50" charset="-128"/>
                <a:cs typeface="Arial" panose="020B0604020202020204" pitchFamily="34" charset="0"/>
              </a:rPr>
              <a:t>国の教育訓練給付金の支給対象外となっている入社後</a:t>
            </a:r>
            <a:r>
              <a:rPr kumimoji="1" lang="en-US" altLang="ja-JP" sz="1141" b="1" dirty="0">
                <a:solidFill>
                  <a:srgbClr val="002060"/>
                </a:solidFill>
                <a:latin typeface="メイリオ" panose="020B0604030504040204" pitchFamily="50" charset="-128"/>
                <a:ea typeface="メイリオ" panose="020B0604030504040204" pitchFamily="50" charset="-128"/>
                <a:cs typeface="Arial" panose="020B0604020202020204" pitchFamily="34" charset="0"/>
              </a:rPr>
              <a:t>1</a:t>
            </a:r>
            <a:r>
              <a:rPr kumimoji="1" lang="ja-JP" altLang="en-US" sz="1141" b="1" dirty="0">
                <a:solidFill>
                  <a:srgbClr val="002060"/>
                </a:solidFill>
                <a:latin typeface="メイリオ" panose="020B0604030504040204" pitchFamily="50" charset="-128"/>
                <a:ea typeface="メイリオ" panose="020B0604030504040204" pitchFamily="50" charset="-128"/>
                <a:cs typeface="Arial" panose="020B0604020202020204" pitchFamily="34" charset="0"/>
              </a:rPr>
              <a:t>年未満の方などが、</a:t>
            </a:r>
            <a:endParaRPr kumimoji="1" lang="en-US" altLang="ja-JP" sz="1141" b="1" dirty="0">
              <a:solidFill>
                <a:srgbClr val="002060"/>
              </a:solidFill>
              <a:latin typeface="メイリオ" panose="020B0604030504040204" pitchFamily="50" charset="-128"/>
              <a:ea typeface="メイリオ" panose="020B0604030504040204" pitchFamily="50" charset="-128"/>
              <a:cs typeface="Arial" panose="020B0604020202020204" pitchFamily="34" charset="0"/>
            </a:endParaRPr>
          </a:p>
          <a:p>
            <a:pPr algn="ctr" defTabSz="453634">
              <a:defRPr/>
            </a:pPr>
            <a:r>
              <a:rPr kumimoji="1" lang="ja-JP" altLang="en-US" sz="1141" b="1" dirty="0">
                <a:solidFill>
                  <a:srgbClr val="002060"/>
                </a:solidFill>
                <a:latin typeface="メイリオ" panose="020B0604030504040204" pitchFamily="50" charset="-128"/>
                <a:ea typeface="メイリオ" panose="020B0604030504040204" pitchFamily="50" charset="-128"/>
                <a:cs typeface="Arial" panose="020B0604020202020204" pitchFamily="34" charset="0"/>
              </a:rPr>
              <a:t>資格取得などを目的とする指定の講座を受講した場合、自己負担する受講費用の一部を補助します。</a:t>
            </a:r>
            <a:endParaRPr lang="ja-JP" altLang="en-US" sz="1141" dirty="0">
              <a:solidFill>
                <a:srgbClr val="002060"/>
              </a:solidFill>
            </a:endParaRPr>
          </a:p>
        </p:txBody>
      </p:sp>
      <p:sp>
        <p:nvSpPr>
          <p:cNvPr id="11" name="正方形/長方形 10">
            <a:extLst>
              <a:ext uri="{FF2B5EF4-FFF2-40B4-BE49-F238E27FC236}">
                <a16:creationId xmlns:a16="http://schemas.microsoft.com/office/drawing/2014/main" id="{8D107302-2F7F-E064-363D-24D0DB5D2882}"/>
              </a:ext>
            </a:extLst>
          </p:cNvPr>
          <p:cNvSpPr/>
          <p:nvPr/>
        </p:nvSpPr>
        <p:spPr>
          <a:xfrm>
            <a:off x="2142013" y="1953714"/>
            <a:ext cx="4217488" cy="6095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ln w="12700">
                  <a:noFill/>
                </a:ln>
                <a:solidFill>
                  <a:srgbClr val="FF0000"/>
                </a:solidFill>
                <a:effectLst>
                  <a:glow rad="12700">
                    <a:schemeClr val="accent1">
                      <a:alpha val="40000"/>
                    </a:schemeClr>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panose="020B0604020202020204" pitchFamily="34" charset="0"/>
              </a:rPr>
              <a:t>50</a:t>
            </a:r>
            <a:r>
              <a:rPr kumimoji="1" lang="ja-JP" altLang="en-US" sz="2800" b="1" dirty="0">
                <a:ln w="12700">
                  <a:noFill/>
                </a:ln>
                <a:solidFill>
                  <a:srgbClr val="FF0000"/>
                </a:solidFill>
                <a:effectLst>
                  <a:glow rad="12700">
                    <a:schemeClr val="accent1">
                      <a:alpha val="40000"/>
                    </a:schemeClr>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3200" b="1" dirty="0">
                <a:ln w="12700">
                  <a:noFill/>
                </a:ln>
                <a:solidFill>
                  <a:srgbClr val="FF0000"/>
                </a:solidFill>
                <a:effectLst>
                  <a:glow rad="12700">
                    <a:schemeClr val="accent1">
                      <a:alpha val="40000"/>
                    </a:schemeClr>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panose="020B0604020202020204" pitchFamily="34" charset="0"/>
              </a:rPr>
              <a:t>～</a:t>
            </a:r>
            <a:r>
              <a:rPr kumimoji="1" lang="en-US" altLang="ja-JP" sz="3600" b="1" dirty="0">
                <a:ln w="12700">
                  <a:noFill/>
                </a:ln>
                <a:solidFill>
                  <a:srgbClr val="FF0000"/>
                </a:solidFill>
                <a:effectLst>
                  <a:glow rad="12700">
                    <a:schemeClr val="accent1">
                      <a:alpha val="40000"/>
                    </a:schemeClr>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panose="020B0604020202020204" pitchFamily="34" charset="0"/>
              </a:rPr>
              <a:t>75</a:t>
            </a:r>
            <a:r>
              <a:rPr kumimoji="1" lang="ja-JP" altLang="en-US" sz="2800" b="1" dirty="0">
                <a:ln w="12700">
                  <a:noFill/>
                </a:ln>
                <a:solidFill>
                  <a:srgbClr val="FF0000"/>
                </a:solidFill>
                <a:effectLst>
                  <a:glow rad="12700">
                    <a:schemeClr val="accent1">
                      <a:alpha val="40000"/>
                    </a:schemeClr>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Arial" panose="020B0604020202020204" pitchFamily="34" charset="0"/>
              </a:rPr>
              <a:t>％ </a:t>
            </a:r>
            <a:r>
              <a:rPr kumimoji="1" lang="ja-JP" altLang="en-US" sz="1786" b="1" dirty="0">
                <a:ln w="12700">
                  <a:noFill/>
                </a:ln>
                <a:solidFill>
                  <a:srgbClr val="002060"/>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補助します！</a:t>
            </a:r>
            <a:endParaRPr kumimoji="1" lang="en-US" altLang="ja-JP" sz="1984" b="1" dirty="0">
              <a:ln w="12700">
                <a:noFill/>
              </a:ln>
              <a:solidFill>
                <a:srgbClr val="002060"/>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18" name="テキスト ボックス 17"/>
          <p:cNvSpPr txBox="1"/>
          <p:nvPr/>
        </p:nvSpPr>
        <p:spPr>
          <a:xfrm>
            <a:off x="4713513" y="85099"/>
            <a:ext cx="2218359" cy="519134"/>
          </a:xfrm>
          <a:prstGeom prst="rect">
            <a:avLst/>
          </a:prstGeom>
          <a:noFill/>
        </p:spPr>
        <p:txBody>
          <a:bodyPr wrap="square" rtlCol="0">
            <a:spAutoFit/>
          </a:bodyPr>
          <a:lstStyle/>
          <a:p>
            <a:pPr algn="ctr"/>
            <a:r>
              <a:rPr kumimoji="1" lang="en-US" altLang="ja-JP" sz="1389" b="1" dirty="0">
                <a:solidFill>
                  <a:srgbClr val="002060"/>
                </a:solidFill>
                <a:latin typeface="メイリオ" panose="020B0604030504040204" pitchFamily="50" charset="-128"/>
                <a:ea typeface="メイリオ" panose="020B0604030504040204" pitchFamily="50" charset="-128"/>
              </a:rPr>
              <a:t>2026</a:t>
            </a:r>
            <a:r>
              <a:rPr kumimoji="1" lang="ja-JP" altLang="en-US" sz="1389" b="1" dirty="0">
                <a:solidFill>
                  <a:srgbClr val="002060"/>
                </a:solidFill>
                <a:latin typeface="メイリオ" panose="020B0604030504040204" pitchFamily="50" charset="-128"/>
                <a:ea typeface="メイリオ" panose="020B0604030504040204" pitchFamily="50" charset="-128"/>
              </a:rPr>
              <a:t>年４月１日以降の</a:t>
            </a:r>
            <a:endParaRPr kumimoji="1" lang="en-US" altLang="ja-JP" sz="1389" b="1" dirty="0">
              <a:solidFill>
                <a:srgbClr val="002060"/>
              </a:solidFill>
              <a:latin typeface="メイリオ" panose="020B0604030504040204" pitchFamily="50" charset="-128"/>
              <a:ea typeface="メイリオ" panose="020B0604030504040204" pitchFamily="50" charset="-128"/>
            </a:endParaRPr>
          </a:p>
          <a:p>
            <a:pPr algn="ctr"/>
            <a:r>
              <a:rPr kumimoji="1" lang="ja-JP" altLang="en-US" sz="1389" b="1" dirty="0">
                <a:solidFill>
                  <a:srgbClr val="002060"/>
                </a:solidFill>
                <a:latin typeface="メイリオ" panose="020B0604030504040204" pitchFamily="50" charset="-128"/>
                <a:ea typeface="メイリオ" panose="020B0604030504040204" pitchFamily="50" charset="-128"/>
              </a:rPr>
              <a:t>開講講座対象</a:t>
            </a:r>
            <a:endParaRPr kumimoji="1" lang="en-US" altLang="ja-JP" sz="1389" b="1" dirty="0">
              <a:solidFill>
                <a:srgbClr val="002060"/>
              </a:solidFill>
              <a:latin typeface="メイリオ" panose="020B0604030504040204" pitchFamily="50" charset="-128"/>
              <a:ea typeface="メイリオ" panose="020B0604030504040204" pitchFamily="50" charset="-128"/>
            </a:endParaRPr>
          </a:p>
        </p:txBody>
      </p:sp>
      <p:sp>
        <p:nvSpPr>
          <p:cNvPr id="6" name="正方形/長方形 5"/>
          <p:cNvSpPr/>
          <p:nvPr/>
        </p:nvSpPr>
        <p:spPr>
          <a:xfrm>
            <a:off x="-237430" y="1584319"/>
            <a:ext cx="7285527" cy="175788"/>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770" b="1" dirty="0">
                <a:ln w="0">
                  <a:noFill/>
                </a:ln>
                <a:solidFill>
                  <a:srgbClr val="002060"/>
                </a:solidFill>
                <a:effectLst>
                  <a:outerShdw blurRad="50800" dist="76200" dir="2700000" algn="tl" rotWithShape="0">
                    <a:schemeClr val="bg1">
                      <a:lumMod val="50000"/>
                      <a:alpha val="40000"/>
                    </a:schemeClr>
                  </a:outerShdw>
                </a:effectLst>
                <a:latin typeface="メイリオ" panose="020B0604030504040204" pitchFamily="50" charset="-128"/>
                <a:ea typeface="メイリオ" panose="020B0604030504040204" pitchFamily="50" charset="-128"/>
                <a:cs typeface="Arial" panose="020B0604020202020204" pitchFamily="34" charset="0"/>
              </a:rPr>
              <a:t>大阪府スキルアップ支援金</a:t>
            </a:r>
            <a:endParaRPr kumimoji="1" lang="en-US" altLang="ja-JP" sz="3770" b="1" dirty="0">
              <a:ln w="0">
                <a:noFill/>
              </a:ln>
              <a:solidFill>
                <a:srgbClr val="002060"/>
              </a:solidFill>
              <a:effectLst>
                <a:outerShdw blurRad="50800" dist="76200" dir="2700000" algn="tl" rotWithShape="0">
                  <a:schemeClr val="bg1">
                    <a:lumMod val="50000"/>
                    <a:alpha val="40000"/>
                  </a:schemeClr>
                </a:outerShdw>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46" name="テキスト ボックス 45">
            <a:extLst>
              <a:ext uri="{FF2B5EF4-FFF2-40B4-BE49-F238E27FC236}">
                <a16:creationId xmlns:a16="http://schemas.microsoft.com/office/drawing/2014/main" id="{6EAFAB5B-D98D-43E1-8FCE-6B66A6A39A5C}"/>
              </a:ext>
            </a:extLst>
          </p:cNvPr>
          <p:cNvSpPr txBox="1"/>
          <p:nvPr/>
        </p:nvSpPr>
        <p:spPr>
          <a:xfrm>
            <a:off x="253244" y="9124788"/>
            <a:ext cx="3749358" cy="503865"/>
          </a:xfrm>
          <a:prstGeom prst="rect">
            <a:avLst/>
          </a:prstGeom>
          <a:noFill/>
        </p:spPr>
        <p:txBody>
          <a:bodyPr wrap="square" rtlCol="0">
            <a:spAutoFit/>
          </a:bodyPr>
          <a:lstStyle/>
          <a:p>
            <a:r>
              <a:rPr kumimoji="1" lang="ja-JP" altLang="en-US" sz="893" dirty="0">
                <a:solidFill>
                  <a:schemeClr val="bg1"/>
                </a:solidFill>
                <a:latin typeface="メイリオ" panose="020B0604030504040204" pitchFamily="50" charset="-128"/>
                <a:ea typeface="メイリオ" panose="020B0604030504040204" pitchFamily="50" charset="-128"/>
              </a:rPr>
              <a:t>資格を取得できなくても、講座を修了すれば支給されます。</a:t>
            </a:r>
            <a:endParaRPr kumimoji="1" lang="en-US" altLang="ja-JP" sz="893" dirty="0">
              <a:solidFill>
                <a:schemeClr val="bg1"/>
              </a:solidFill>
              <a:latin typeface="メイリオ" panose="020B0604030504040204" pitchFamily="50" charset="-128"/>
              <a:ea typeface="メイリオ" panose="020B0604030504040204" pitchFamily="50" charset="-128"/>
            </a:endParaRPr>
          </a:p>
          <a:p>
            <a:r>
              <a:rPr kumimoji="1" lang="ja-JP" altLang="en-US" sz="893" dirty="0">
                <a:solidFill>
                  <a:schemeClr val="bg1"/>
                </a:solidFill>
                <a:latin typeface="メイリオ" panose="020B0604030504040204" pitchFamily="50" charset="-128"/>
                <a:ea typeface="メイリオ" panose="020B0604030504040204" pitchFamily="50" charset="-128"/>
              </a:rPr>
              <a:t>本支援金の対象期間中に上記の講座が開催されない可能性もあります。</a:t>
            </a:r>
            <a:endParaRPr kumimoji="1" lang="en-US" altLang="ja-JP" sz="893" dirty="0">
              <a:solidFill>
                <a:schemeClr val="bg1"/>
              </a:solidFill>
              <a:latin typeface="メイリオ" panose="020B0604030504040204" pitchFamily="50" charset="-128"/>
              <a:ea typeface="メイリオ" panose="020B0604030504040204" pitchFamily="50" charset="-128"/>
            </a:endParaRPr>
          </a:p>
          <a:p>
            <a:r>
              <a:rPr kumimoji="1" lang="ja-JP" altLang="en-US" sz="893" dirty="0">
                <a:solidFill>
                  <a:schemeClr val="bg1"/>
                </a:solidFill>
                <a:latin typeface="メイリオ" panose="020B0604030504040204" pitchFamily="50" charset="-128"/>
                <a:ea typeface="メイリオ" panose="020B0604030504040204" pitchFamily="50" charset="-128"/>
              </a:rPr>
              <a:t>受講可能な講座等の情報はホームページよりご確認ください。</a:t>
            </a:r>
            <a:endParaRPr kumimoji="1" lang="en-US" altLang="ja-JP" sz="893" dirty="0">
              <a:solidFill>
                <a:schemeClr val="bg1"/>
              </a:solidFill>
              <a:latin typeface="メイリオ" panose="020B0604030504040204" pitchFamily="50" charset="-128"/>
              <a:ea typeface="メイリオ" panose="020B0604030504040204" pitchFamily="50" charset="-128"/>
            </a:endParaRPr>
          </a:p>
        </p:txBody>
      </p:sp>
      <p:pic>
        <p:nvPicPr>
          <p:cNvPr id="51" name="図 50">
            <a:extLst>
              <a:ext uri="{FF2B5EF4-FFF2-40B4-BE49-F238E27FC236}">
                <a16:creationId xmlns:a16="http://schemas.microsoft.com/office/drawing/2014/main" id="{F218F482-9202-4C06-ADC8-F11A9EBA2F7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7060"/>
          <a:stretch/>
        </p:blipFill>
        <p:spPr>
          <a:xfrm>
            <a:off x="5927924" y="9165781"/>
            <a:ext cx="641589" cy="596294"/>
          </a:xfrm>
          <a:prstGeom prst="rect">
            <a:avLst/>
          </a:prstGeom>
        </p:spPr>
      </p:pic>
      <p:pic>
        <p:nvPicPr>
          <p:cNvPr id="53" name="図 52">
            <a:extLst>
              <a:ext uri="{FF2B5EF4-FFF2-40B4-BE49-F238E27FC236}">
                <a16:creationId xmlns:a16="http://schemas.microsoft.com/office/drawing/2014/main" id="{A776D392-2A68-4B34-9E7D-E382105F50E2}"/>
              </a:ext>
            </a:extLst>
          </p:cNvPr>
          <p:cNvPicPr>
            <a:picLocks noChangeAspect="1"/>
          </p:cNvPicPr>
          <p:nvPr/>
        </p:nvPicPr>
        <p:blipFill>
          <a:blip r:embed="rId5"/>
          <a:stretch>
            <a:fillRect/>
          </a:stretch>
        </p:blipFill>
        <p:spPr>
          <a:xfrm>
            <a:off x="4017982" y="9323232"/>
            <a:ext cx="1777693" cy="278750"/>
          </a:xfrm>
          <a:prstGeom prst="rect">
            <a:avLst/>
          </a:prstGeom>
        </p:spPr>
      </p:pic>
      <p:sp>
        <p:nvSpPr>
          <p:cNvPr id="57" name="テキスト ボックス 56">
            <a:extLst>
              <a:ext uri="{FF2B5EF4-FFF2-40B4-BE49-F238E27FC236}">
                <a16:creationId xmlns:a16="http://schemas.microsoft.com/office/drawing/2014/main" id="{631B57FC-8203-4BE4-8BAB-2FA368B2ECA7}"/>
              </a:ext>
            </a:extLst>
          </p:cNvPr>
          <p:cNvSpPr txBox="1"/>
          <p:nvPr/>
        </p:nvSpPr>
        <p:spPr>
          <a:xfrm>
            <a:off x="5413941" y="9301962"/>
            <a:ext cx="551785" cy="274836"/>
          </a:xfrm>
          <a:prstGeom prst="rect">
            <a:avLst/>
          </a:prstGeom>
          <a:noFill/>
        </p:spPr>
        <p:txBody>
          <a:bodyPr wrap="square">
            <a:spAutoFit/>
          </a:bodyPr>
          <a:lstStyle/>
          <a:p>
            <a:r>
              <a:rPr kumimoji="1" lang="ja-JP" altLang="en-US" sz="1191" dirty="0">
                <a:latin typeface="Arial" panose="020B0604020202020204" pitchFamily="34" charset="0"/>
                <a:cs typeface="Arial" panose="020B0604020202020204" pitchFamily="34" charset="0"/>
              </a:rPr>
              <a:t>🔍</a:t>
            </a:r>
          </a:p>
        </p:txBody>
      </p:sp>
      <p:sp>
        <p:nvSpPr>
          <p:cNvPr id="59" name="テキスト ボックス 58">
            <a:extLst>
              <a:ext uri="{FF2B5EF4-FFF2-40B4-BE49-F238E27FC236}">
                <a16:creationId xmlns:a16="http://schemas.microsoft.com/office/drawing/2014/main" id="{3D40B23D-EA17-4942-AF2F-F3D659EA7A6D}"/>
              </a:ext>
            </a:extLst>
          </p:cNvPr>
          <p:cNvSpPr txBox="1"/>
          <p:nvPr/>
        </p:nvSpPr>
        <p:spPr>
          <a:xfrm>
            <a:off x="263964" y="9626133"/>
            <a:ext cx="3654894" cy="188398"/>
          </a:xfrm>
          <a:prstGeom prst="rect">
            <a:avLst/>
          </a:prstGeom>
          <a:noFill/>
        </p:spPr>
        <p:txBody>
          <a:bodyPr wrap="square" rtlCol="0">
            <a:spAutoFit/>
          </a:bodyPr>
          <a:lstStyle/>
          <a:p>
            <a:r>
              <a:rPr kumimoji="1" lang="en-US" altLang="ja-JP" sz="595" dirty="0">
                <a:solidFill>
                  <a:schemeClr val="bg1"/>
                </a:solidFill>
                <a:latin typeface="メイリオ" panose="020B0604030504040204" pitchFamily="50" charset="-128"/>
                <a:ea typeface="メイリオ" panose="020B0604030504040204" pitchFamily="50" charset="-128"/>
              </a:rPr>
              <a:t>※</a:t>
            </a:r>
            <a:r>
              <a:rPr kumimoji="1" lang="ja-JP" altLang="en-US" sz="595" dirty="0">
                <a:solidFill>
                  <a:schemeClr val="bg1"/>
                </a:solidFill>
                <a:latin typeface="メイリオ" panose="020B0604030504040204" pitchFamily="50" charset="-128"/>
                <a:ea typeface="メイリオ" panose="020B0604030504040204" pitchFamily="50" charset="-128"/>
              </a:rPr>
              <a:t>本事業は、令和</a:t>
            </a:r>
            <a:r>
              <a:rPr kumimoji="1" lang="en-US" altLang="ja-JP" sz="595" dirty="0">
                <a:solidFill>
                  <a:schemeClr val="bg1"/>
                </a:solidFill>
                <a:latin typeface="メイリオ" panose="020B0604030504040204" pitchFamily="50" charset="-128"/>
                <a:ea typeface="メイリオ" panose="020B0604030504040204" pitchFamily="50" charset="-128"/>
              </a:rPr>
              <a:t>8</a:t>
            </a:r>
            <a:r>
              <a:rPr kumimoji="1" lang="ja-JP" altLang="en-US" sz="595" dirty="0">
                <a:solidFill>
                  <a:schemeClr val="bg1"/>
                </a:solidFill>
                <a:latin typeface="メイリオ" panose="020B0604030504040204" pitchFamily="50" charset="-128"/>
                <a:ea typeface="メイリオ" panose="020B0604030504040204" pitchFamily="50" charset="-128"/>
              </a:rPr>
              <a:t>年度物価高騰対応重点支援地方創生臨時交付金を活用して実施しております</a:t>
            </a:r>
            <a:r>
              <a:rPr kumimoji="1" lang="ja-JP" altLang="en-US" sz="595" dirty="0">
                <a:solidFill>
                  <a:schemeClr val="bg1"/>
                </a:solidFill>
              </a:rPr>
              <a:t>。</a:t>
            </a:r>
          </a:p>
        </p:txBody>
      </p:sp>
      <p:sp>
        <p:nvSpPr>
          <p:cNvPr id="75" name="テキスト ボックス 74">
            <a:extLst>
              <a:ext uri="{FF2B5EF4-FFF2-40B4-BE49-F238E27FC236}">
                <a16:creationId xmlns:a16="http://schemas.microsoft.com/office/drawing/2014/main" id="{453FFD7B-371F-4A09-A231-F43C54AB1E06}"/>
              </a:ext>
            </a:extLst>
          </p:cNvPr>
          <p:cNvSpPr txBox="1"/>
          <p:nvPr/>
        </p:nvSpPr>
        <p:spPr>
          <a:xfrm>
            <a:off x="4088055" y="8766520"/>
            <a:ext cx="3144828" cy="237110"/>
          </a:xfrm>
          <a:prstGeom prst="rect">
            <a:avLst/>
          </a:prstGeom>
          <a:noFill/>
          <a:ln>
            <a:noFill/>
          </a:ln>
        </p:spPr>
        <p:txBody>
          <a:bodyPr wrap="square" lIns="46632" rIns="46632" rtlCol="0">
            <a:spAutoFit/>
          </a:bodyPr>
          <a:lstStyle/>
          <a:p>
            <a:r>
              <a:rPr kumimoji="1" lang="ja-JP" altLang="en-US" sz="946" dirty="0">
                <a:latin typeface="Arial" panose="020B0604020202020204" pitchFamily="34" charset="0"/>
                <a:ea typeface="メイリオ" panose="020B0604030504040204" pitchFamily="50" charset="-128"/>
                <a:cs typeface="Arial" panose="020B0604020202020204" pitchFamily="34" charset="0"/>
              </a:rPr>
              <a:t>対象や申請方法などチラシ裏面をご覧ください▶</a:t>
            </a:r>
            <a:endParaRPr kumimoji="1" lang="en-US" altLang="ja-JP" sz="946" dirty="0">
              <a:latin typeface="Arial" panose="020B0604020202020204" pitchFamily="34" charset="0"/>
              <a:ea typeface="メイリオ" panose="020B0604030504040204" pitchFamily="50" charset="-128"/>
              <a:cs typeface="Arial" panose="020B0604020202020204" pitchFamily="34" charset="0"/>
            </a:endParaRPr>
          </a:p>
        </p:txBody>
      </p:sp>
      <p:grpSp>
        <p:nvGrpSpPr>
          <p:cNvPr id="3" name="グループ化 2">
            <a:extLst>
              <a:ext uri="{FF2B5EF4-FFF2-40B4-BE49-F238E27FC236}">
                <a16:creationId xmlns:a16="http://schemas.microsoft.com/office/drawing/2014/main" id="{A5191478-DC85-4B24-BBD0-1045E66DDD73}"/>
              </a:ext>
            </a:extLst>
          </p:cNvPr>
          <p:cNvGrpSpPr/>
          <p:nvPr/>
        </p:nvGrpSpPr>
        <p:grpSpPr>
          <a:xfrm>
            <a:off x="1" y="571883"/>
            <a:ext cx="1972294" cy="298154"/>
            <a:chOff x="255236" y="601961"/>
            <a:chExt cx="1987817" cy="300501"/>
          </a:xfrm>
        </p:grpSpPr>
        <p:sp>
          <p:nvSpPr>
            <p:cNvPr id="2" name="四角形: 角を丸くする 1">
              <a:extLst>
                <a:ext uri="{FF2B5EF4-FFF2-40B4-BE49-F238E27FC236}">
                  <a16:creationId xmlns:a16="http://schemas.microsoft.com/office/drawing/2014/main" id="{3886227F-9F74-4BF2-B5F9-7FC3B5F8E6F4}"/>
                </a:ext>
              </a:extLst>
            </p:cNvPr>
            <p:cNvSpPr/>
            <p:nvPr/>
          </p:nvSpPr>
          <p:spPr>
            <a:xfrm>
              <a:off x="255236" y="601961"/>
              <a:ext cx="1957064" cy="297393"/>
            </a:xfrm>
            <a:prstGeom prst="roundRect">
              <a:avLst/>
            </a:prstGeom>
            <a:solidFill>
              <a:srgbClr val="FE6E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sp>
          <p:nvSpPr>
            <p:cNvPr id="37" name="テキスト ボックス 36">
              <a:extLst>
                <a:ext uri="{FF2B5EF4-FFF2-40B4-BE49-F238E27FC236}">
                  <a16:creationId xmlns:a16="http://schemas.microsoft.com/office/drawing/2014/main" id="{C5A4A54B-A6A2-4D65-A63B-B80A4D7BA4B4}"/>
                </a:ext>
              </a:extLst>
            </p:cNvPr>
            <p:cNvSpPr txBox="1"/>
            <p:nvPr/>
          </p:nvSpPr>
          <p:spPr>
            <a:xfrm>
              <a:off x="285989" y="625463"/>
              <a:ext cx="1957064" cy="276999"/>
            </a:xfrm>
            <a:prstGeom prst="rect">
              <a:avLst/>
            </a:prstGeom>
            <a:noFill/>
          </p:spPr>
          <p:txBody>
            <a:bodyPr wrap="square">
              <a:spAutoFit/>
            </a:bodyPr>
            <a:lstStyle/>
            <a:p>
              <a:pPr defTabSz="453634">
                <a:defRPr/>
              </a:pPr>
              <a:r>
                <a:rPr kumimoji="1" lang="ja-JP" altLang="en-US" sz="1191" b="1" dirty="0">
                  <a:solidFill>
                    <a:schemeClr val="bg1"/>
                  </a:solidFill>
                  <a:latin typeface="メイリオ" panose="020B0604030504040204" pitchFamily="50" charset="-128"/>
                  <a:ea typeface="メイリオ" panose="020B0604030504040204" pitchFamily="50" charset="-128"/>
                  <a:cs typeface="Arial" panose="020B0604020202020204" pitchFamily="34" charset="0"/>
                </a:rPr>
                <a:t>個人向け支援金のご案内</a:t>
              </a:r>
              <a:endParaRPr lang="ja-JP" altLang="en-US" sz="1191" dirty="0">
                <a:solidFill>
                  <a:schemeClr val="bg1"/>
                </a:solidFill>
              </a:endParaRPr>
            </a:p>
          </p:txBody>
        </p:sp>
      </p:grpSp>
      <p:sp>
        <p:nvSpPr>
          <p:cNvPr id="43" name="テキスト ボックス 42">
            <a:extLst>
              <a:ext uri="{FF2B5EF4-FFF2-40B4-BE49-F238E27FC236}">
                <a16:creationId xmlns:a16="http://schemas.microsoft.com/office/drawing/2014/main" id="{F6387FE0-2A38-4D70-A765-6C5E8CC318B1}"/>
              </a:ext>
            </a:extLst>
          </p:cNvPr>
          <p:cNvSpPr txBox="1"/>
          <p:nvPr/>
        </p:nvSpPr>
        <p:spPr>
          <a:xfrm>
            <a:off x="552704" y="1911222"/>
            <a:ext cx="1755140" cy="641284"/>
          </a:xfrm>
          <a:prstGeom prst="rect">
            <a:avLst/>
          </a:prstGeom>
          <a:noFill/>
        </p:spPr>
        <p:txBody>
          <a:bodyPr wrap="square">
            <a:spAutoFit/>
          </a:bodyPr>
          <a:lstStyle/>
          <a:p>
            <a:pPr algn="ctr"/>
            <a:r>
              <a:rPr kumimoji="1" lang="ja-JP" altLang="en-US" sz="1786"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資格取得講座</a:t>
            </a:r>
            <a:r>
              <a:rPr kumimoji="1" lang="ja-JP" altLang="en-US" sz="1389"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の</a:t>
            </a:r>
            <a:endParaRPr kumimoji="1" lang="en-US" altLang="ja-JP" sz="1389"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endParaRPr>
          </a:p>
          <a:p>
            <a:pPr algn="ctr"/>
            <a:r>
              <a:rPr kumimoji="1" lang="ja-JP" altLang="en-US" sz="1786"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受講費用</a:t>
            </a:r>
            <a:r>
              <a:rPr kumimoji="1" lang="ja-JP" altLang="en-US" sz="1588"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を</a:t>
            </a:r>
            <a:endParaRPr kumimoji="1" lang="en-US" altLang="ja-JP" sz="1588" b="1"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44" name="テキスト ボックス 43">
            <a:extLst>
              <a:ext uri="{FF2B5EF4-FFF2-40B4-BE49-F238E27FC236}">
                <a16:creationId xmlns:a16="http://schemas.microsoft.com/office/drawing/2014/main" id="{CEA9D46E-3E8F-47E2-AEC8-9403159FBABC}"/>
              </a:ext>
            </a:extLst>
          </p:cNvPr>
          <p:cNvSpPr txBox="1"/>
          <p:nvPr/>
        </p:nvSpPr>
        <p:spPr>
          <a:xfrm>
            <a:off x="1416474" y="967659"/>
            <a:ext cx="4832244" cy="336695"/>
          </a:xfrm>
          <a:prstGeom prst="rect">
            <a:avLst/>
          </a:prstGeom>
          <a:noFill/>
        </p:spPr>
        <p:txBody>
          <a:bodyPr wrap="square">
            <a:spAutoFit/>
          </a:bodyPr>
          <a:lstStyle/>
          <a:p>
            <a:r>
              <a:rPr kumimoji="1" lang="ja-JP" altLang="en-US" sz="1588" b="1" u="sng"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rPr>
              <a:t>従業員のリスキリングに是非ご活用ください！</a:t>
            </a:r>
            <a:endParaRPr kumimoji="1" lang="en-US" altLang="ja-JP" sz="1588" b="1" u="sng" dirty="0">
              <a:ln w="12700">
                <a:noFill/>
              </a:ln>
              <a:solidFill>
                <a:srgbClr val="003366"/>
              </a:solidFill>
              <a:effectLst>
                <a:glow rad="12700">
                  <a:schemeClr val="accent1">
                    <a:alpha val="40000"/>
                  </a:schemeClr>
                </a:glow>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58" name="テキスト ボックス 57">
            <a:extLst>
              <a:ext uri="{FF2B5EF4-FFF2-40B4-BE49-F238E27FC236}">
                <a16:creationId xmlns:a16="http://schemas.microsoft.com/office/drawing/2014/main" id="{A0A71739-BC8D-4DC2-8DF0-1E37DB982A64}"/>
              </a:ext>
            </a:extLst>
          </p:cNvPr>
          <p:cNvSpPr txBox="1"/>
          <p:nvPr/>
        </p:nvSpPr>
        <p:spPr>
          <a:xfrm>
            <a:off x="323106" y="6642815"/>
            <a:ext cx="6209034" cy="519134"/>
          </a:xfrm>
          <a:prstGeom prst="rect">
            <a:avLst/>
          </a:prstGeom>
          <a:noFill/>
          <a:ln>
            <a:noFill/>
            <a:prstDash val="lgDashDotDot"/>
          </a:ln>
        </p:spPr>
        <p:txBody>
          <a:bodyPr wrap="square" rtlCol="0">
            <a:spAutoFit/>
          </a:bodyPr>
          <a:lstStyle/>
          <a:p>
            <a:pPr defTabSz="453634"/>
            <a:r>
              <a:rPr kumimoji="1" lang="ja-JP" altLang="en-US" sz="1389" b="1" dirty="0">
                <a:solidFill>
                  <a:srgbClr val="FF0000"/>
                </a:solidFill>
                <a:latin typeface="Meiryo UI" panose="020B0604030504040204" pitchFamily="50" charset="-128"/>
                <a:ea typeface="Meiryo UI" panose="020B0604030504040204" pitchFamily="50" charset="-128"/>
                <a:cs typeface="Arial" panose="020B0604020202020204" pitchFamily="34" charset="0"/>
              </a:rPr>
              <a:t>厚生労働省の教育訓練給付制度の対象講座</a:t>
            </a:r>
            <a:r>
              <a:rPr kumimoji="1" lang="ja-JP" altLang="en-US" sz="1389" dirty="0">
                <a:solidFill>
                  <a:prstClr val="black"/>
                </a:solidFill>
                <a:latin typeface="Meiryo UI" panose="020B0604030504040204" pitchFamily="50" charset="-128"/>
                <a:ea typeface="Meiryo UI" panose="020B0604030504040204" pitchFamily="50" charset="-128"/>
                <a:cs typeface="Arial" panose="020B0604020202020204" pitchFamily="34" charset="0"/>
              </a:rPr>
              <a:t>のうち、</a:t>
            </a:r>
            <a:endParaRPr kumimoji="1" lang="en-US" altLang="ja-JP" sz="1389"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defTabSz="453634"/>
            <a:r>
              <a:rPr kumimoji="1" lang="en-US" altLang="ja-JP"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2026</a:t>
            </a:r>
            <a:r>
              <a:rPr kumimoji="1" lang="ja-JP" altLang="en-US"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年</a:t>
            </a:r>
            <a:r>
              <a:rPr kumimoji="1" lang="en-US" altLang="ja-JP"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4</a:t>
            </a:r>
            <a:r>
              <a:rPr kumimoji="1" lang="ja-JP" altLang="en-US"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月以降に開講し、</a:t>
            </a:r>
            <a:r>
              <a:rPr kumimoji="1" lang="en-US" altLang="ja-JP"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2027</a:t>
            </a:r>
            <a:r>
              <a:rPr kumimoji="1" lang="ja-JP" altLang="en-US"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年</a:t>
            </a:r>
            <a:r>
              <a:rPr kumimoji="1" lang="en-US" altLang="ja-JP"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2</a:t>
            </a:r>
            <a:r>
              <a:rPr kumimoji="1" lang="ja-JP" altLang="en-US" sz="1389" b="1" dirty="0">
                <a:solidFill>
                  <a:prstClr val="black"/>
                </a:solidFill>
                <a:latin typeface="Meiryo UI" panose="020B0604030504040204" pitchFamily="50" charset="-128"/>
                <a:ea typeface="Meiryo UI" panose="020B0604030504040204" pitchFamily="50" charset="-128"/>
                <a:cs typeface="Arial" panose="020B0604020202020204" pitchFamily="34" charset="0"/>
              </a:rPr>
              <a:t>月末まで</a:t>
            </a:r>
            <a:r>
              <a:rPr kumimoji="1" lang="ja-JP" altLang="en-US" sz="1389" dirty="0">
                <a:solidFill>
                  <a:prstClr val="black"/>
                </a:solidFill>
                <a:latin typeface="Meiryo UI" panose="020B0604030504040204" pitchFamily="50" charset="-128"/>
                <a:ea typeface="Meiryo UI" panose="020B0604030504040204" pitchFamily="50" charset="-128"/>
                <a:cs typeface="Arial" panose="020B0604020202020204" pitchFamily="34" charset="0"/>
              </a:rPr>
              <a:t>に修了する講座。通信も対象</a:t>
            </a:r>
            <a:endParaRPr kumimoji="1" lang="en-US" altLang="ja-JP" sz="1389"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p:txBody>
      </p:sp>
      <p:sp>
        <p:nvSpPr>
          <p:cNvPr id="60" name="正方形/長方形 59">
            <a:extLst>
              <a:ext uri="{FF2B5EF4-FFF2-40B4-BE49-F238E27FC236}">
                <a16:creationId xmlns:a16="http://schemas.microsoft.com/office/drawing/2014/main" id="{482496C6-FBD8-4498-8704-0EF0253B82C2}"/>
              </a:ext>
            </a:extLst>
          </p:cNvPr>
          <p:cNvSpPr/>
          <p:nvPr/>
        </p:nvSpPr>
        <p:spPr>
          <a:xfrm>
            <a:off x="358579" y="7082453"/>
            <a:ext cx="4371429" cy="260649"/>
          </a:xfrm>
          <a:prstGeom prst="rect">
            <a:avLst/>
          </a:prstGeom>
        </p:spPr>
        <p:txBody>
          <a:bodyPr wrap="square">
            <a:spAutoFit/>
          </a:bodyPr>
          <a:lstStyle/>
          <a:p>
            <a:pPr defTabSz="453634">
              <a:lnSpc>
                <a:spcPts val="1530"/>
              </a:lnSpc>
            </a:pPr>
            <a:r>
              <a:rPr lang="ja-JP" altLang="en-US" sz="946"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◆教育訓練給付制度の詳細については、厚生労働省の</a:t>
            </a:r>
            <a:r>
              <a:rPr lang="en-US" altLang="ja-JP" sz="946"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HP</a:t>
            </a:r>
            <a:r>
              <a:rPr lang="ja-JP" altLang="en-US" sz="946"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でご確認ください</a:t>
            </a:r>
            <a:endParaRPr lang="ja-JP" altLang="ja-JP" sz="946"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61" name="角丸四角形 34">
            <a:extLst>
              <a:ext uri="{FF2B5EF4-FFF2-40B4-BE49-F238E27FC236}">
                <a16:creationId xmlns:a16="http://schemas.microsoft.com/office/drawing/2014/main" id="{5589FC49-3081-48CB-91C6-BC0DFB499D83}"/>
              </a:ext>
            </a:extLst>
          </p:cNvPr>
          <p:cNvSpPr/>
          <p:nvPr/>
        </p:nvSpPr>
        <p:spPr>
          <a:xfrm>
            <a:off x="4593646" y="7182360"/>
            <a:ext cx="2094084" cy="25634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defTabSz="453634"/>
            <a:r>
              <a:rPr kumimoji="1" lang="ja-JP" altLang="en-US" sz="900" dirty="0">
                <a:solidFill>
                  <a:prstClr val="black"/>
                </a:solidFill>
                <a:latin typeface="Meiryo UI" panose="020B0604030504040204" pitchFamily="50" charset="-128"/>
                <a:ea typeface="Meiryo UI" panose="020B0604030504040204" pitchFamily="50" charset="-128"/>
                <a:cs typeface="Arial" panose="020B0604020202020204" pitchFamily="34" charset="0"/>
              </a:rPr>
              <a:t>厚生労働省　教育訓練給付制度</a:t>
            </a:r>
          </a:p>
        </p:txBody>
      </p:sp>
      <p:sp>
        <p:nvSpPr>
          <p:cNvPr id="62" name="テキスト ボックス 61">
            <a:extLst>
              <a:ext uri="{FF2B5EF4-FFF2-40B4-BE49-F238E27FC236}">
                <a16:creationId xmlns:a16="http://schemas.microsoft.com/office/drawing/2014/main" id="{A8943D16-2B5B-4280-BCA3-10F6A820E89B}"/>
              </a:ext>
            </a:extLst>
          </p:cNvPr>
          <p:cNvSpPr txBox="1"/>
          <p:nvPr/>
        </p:nvSpPr>
        <p:spPr>
          <a:xfrm>
            <a:off x="6275473" y="7165350"/>
            <a:ext cx="235844" cy="314060"/>
          </a:xfrm>
          <a:prstGeom prst="rect">
            <a:avLst/>
          </a:prstGeom>
          <a:noFill/>
        </p:spPr>
        <p:txBody>
          <a:bodyPr wrap="square" rtlCol="0">
            <a:spAutoFit/>
          </a:bodyPr>
          <a:lstStyle/>
          <a:p>
            <a:pPr defTabSz="453634"/>
            <a:r>
              <a:rPr kumimoji="1" lang="ja-JP" altLang="en-US" sz="1441" dirty="0">
                <a:solidFill>
                  <a:prstClr val="black"/>
                </a:solidFill>
                <a:latin typeface="Meiryo UI" panose="020B0604030504040204" pitchFamily="50" charset="-128"/>
                <a:ea typeface="Meiryo UI" panose="020B0604030504040204" pitchFamily="50" charset="-128"/>
                <a:cs typeface="Arial" panose="020B0604020202020204" pitchFamily="34" charset="0"/>
              </a:rPr>
              <a:t>🔍</a:t>
            </a:r>
          </a:p>
        </p:txBody>
      </p:sp>
      <p:sp>
        <p:nvSpPr>
          <p:cNvPr id="84" name="角丸四角形 6">
            <a:extLst>
              <a:ext uri="{FF2B5EF4-FFF2-40B4-BE49-F238E27FC236}">
                <a16:creationId xmlns:a16="http://schemas.microsoft.com/office/drawing/2014/main" id="{DB733D26-9BF5-43F7-B88D-28F137E26C0D}"/>
              </a:ext>
            </a:extLst>
          </p:cNvPr>
          <p:cNvSpPr/>
          <p:nvPr/>
        </p:nvSpPr>
        <p:spPr>
          <a:xfrm>
            <a:off x="281251" y="5035926"/>
            <a:ext cx="6333851" cy="1096307"/>
          </a:xfrm>
          <a:prstGeom prst="roundRect">
            <a:avLst>
              <a:gd name="adj" fmla="val 5503"/>
            </a:avLst>
          </a:prstGeom>
          <a:solidFill>
            <a:schemeClr val="bg1"/>
          </a:solidFill>
          <a:ln w="19050">
            <a:solidFill>
              <a:srgbClr val="1D45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3634"/>
            <a:endParaRPr kumimoji="1" lang="ja-JP" altLang="en-US" sz="1620" dirty="0">
              <a:solidFill>
                <a:prstClr val="white"/>
              </a:solidFill>
              <a:latin typeface="Meiryo UI" panose="020B0604030504040204" pitchFamily="50" charset="-128"/>
              <a:ea typeface="Meiryo UI" panose="020B0604030504040204" pitchFamily="50" charset="-128"/>
            </a:endParaRPr>
          </a:p>
        </p:txBody>
      </p:sp>
      <p:sp>
        <p:nvSpPr>
          <p:cNvPr id="85" name="角丸四角形 6">
            <a:extLst>
              <a:ext uri="{FF2B5EF4-FFF2-40B4-BE49-F238E27FC236}">
                <a16:creationId xmlns:a16="http://schemas.microsoft.com/office/drawing/2014/main" id="{98E9D79A-E66F-423E-A12D-0BD792AE6DBE}"/>
              </a:ext>
            </a:extLst>
          </p:cNvPr>
          <p:cNvSpPr/>
          <p:nvPr/>
        </p:nvSpPr>
        <p:spPr>
          <a:xfrm>
            <a:off x="283505" y="3184230"/>
            <a:ext cx="6333851" cy="1713190"/>
          </a:xfrm>
          <a:prstGeom prst="roundRect">
            <a:avLst>
              <a:gd name="adj" fmla="val 5503"/>
            </a:avLst>
          </a:prstGeom>
          <a:solidFill>
            <a:schemeClr val="bg1"/>
          </a:solidFill>
          <a:ln w="19050">
            <a:solidFill>
              <a:srgbClr val="1D45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3634"/>
            <a:endParaRPr kumimoji="1" lang="ja-JP" altLang="en-US" sz="1620" dirty="0">
              <a:solidFill>
                <a:prstClr val="white"/>
              </a:solidFill>
              <a:latin typeface="Meiryo UI" panose="020B0604030504040204" pitchFamily="50" charset="-128"/>
              <a:ea typeface="Meiryo UI" panose="020B0604030504040204" pitchFamily="50" charset="-128"/>
            </a:endParaRPr>
          </a:p>
        </p:txBody>
      </p:sp>
      <p:sp>
        <p:nvSpPr>
          <p:cNvPr id="86" name="角丸四角形 6">
            <a:extLst>
              <a:ext uri="{FF2B5EF4-FFF2-40B4-BE49-F238E27FC236}">
                <a16:creationId xmlns:a16="http://schemas.microsoft.com/office/drawing/2014/main" id="{0E28F58E-130F-4F2E-85D8-A0F7ECC5F913}"/>
              </a:ext>
            </a:extLst>
          </p:cNvPr>
          <p:cNvSpPr/>
          <p:nvPr/>
        </p:nvSpPr>
        <p:spPr>
          <a:xfrm>
            <a:off x="280520" y="3110705"/>
            <a:ext cx="2919120" cy="321470"/>
          </a:xfrm>
          <a:prstGeom prst="roundRect">
            <a:avLst/>
          </a:prstGeom>
          <a:solidFill>
            <a:srgbClr val="1A3C5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453634"/>
            <a:r>
              <a:rPr kumimoji="1" lang="ja-JP" altLang="en-US" sz="1389" b="1" dirty="0">
                <a:solidFill>
                  <a:prstClr val="white"/>
                </a:solidFill>
                <a:latin typeface="Meiryo UI" panose="020B0604030504040204" pitchFamily="50" charset="-128"/>
                <a:ea typeface="Meiryo UI" panose="020B0604030504040204" pitchFamily="50" charset="-128"/>
              </a:rPr>
              <a:t>補助率 </a:t>
            </a:r>
            <a:r>
              <a:rPr kumimoji="1" lang="en-US" altLang="ja-JP" sz="1389" b="1" dirty="0">
                <a:solidFill>
                  <a:prstClr val="white"/>
                </a:solidFill>
                <a:latin typeface="Meiryo UI" panose="020B0604030504040204" pitchFamily="50" charset="-128"/>
                <a:ea typeface="Meiryo UI" panose="020B0604030504040204" pitchFamily="50" charset="-128"/>
              </a:rPr>
              <a:t>3/4</a:t>
            </a:r>
            <a:r>
              <a:rPr kumimoji="1" lang="ja-JP" altLang="en-US" sz="1389" b="1" dirty="0">
                <a:solidFill>
                  <a:prstClr val="white"/>
                </a:solidFill>
                <a:latin typeface="Meiryo UI" panose="020B0604030504040204" pitchFamily="50" charset="-128"/>
                <a:ea typeface="Meiryo UI" panose="020B0604030504040204" pitchFamily="50" charset="-128"/>
              </a:rPr>
              <a:t>（</a:t>
            </a:r>
            <a:r>
              <a:rPr kumimoji="1" lang="en-US" altLang="ja-JP" sz="1389" b="1" dirty="0">
                <a:solidFill>
                  <a:prstClr val="white"/>
                </a:solidFill>
                <a:latin typeface="Meiryo UI" panose="020B0604030504040204" pitchFamily="50" charset="-128"/>
                <a:ea typeface="Meiryo UI" panose="020B0604030504040204" pitchFamily="50" charset="-128"/>
              </a:rPr>
              <a:t>75</a:t>
            </a:r>
            <a:r>
              <a:rPr kumimoji="1" lang="ja-JP" altLang="en-US" sz="1389" b="1" dirty="0">
                <a:solidFill>
                  <a:prstClr val="white"/>
                </a:solidFill>
                <a:latin typeface="Meiryo UI" panose="020B0604030504040204" pitchFamily="50" charset="-128"/>
                <a:ea typeface="Meiryo UI" panose="020B0604030504040204" pitchFamily="50" charset="-128"/>
              </a:rPr>
              <a:t>％）　上限　なし</a:t>
            </a:r>
          </a:p>
        </p:txBody>
      </p:sp>
      <p:sp>
        <p:nvSpPr>
          <p:cNvPr id="87" name="テキスト ボックス 86">
            <a:extLst>
              <a:ext uri="{FF2B5EF4-FFF2-40B4-BE49-F238E27FC236}">
                <a16:creationId xmlns:a16="http://schemas.microsoft.com/office/drawing/2014/main" id="{531F929E-03BD-4E4C-A042-88FC4EE92EDD}"/>
              </a:ext>
            </a:extLst>
          </p:cNvPr>
          <p:cNvSpPr txBox="1"/>
          <p:nvPr/>
        </p:nvSpPr>
        <p:spPr>
          <a:xfrm>
            <a:off x="297701" y="3494786"/>
            <a:ext cx="5579673" cy="641842"/>
          </a:xfrm>
          <a:prstGeom prst="rect">
            <a:avLst/>
          </a:prstGeom>
          <a:noFill/>
        </p:spPr>
        <p:txBody>
          <a:bodyPr wrap="square" rtlCol="0">
            <a:spAutoFit/>
          </a:bodyPr>
          <a:lstStyle/>
          <a:p>
            <a:pPr defTabSz="453634">
              <a:defRPr/>
            </a:pPr>
            <a:r>
              <a:rPr lang="ja-JP" altLang="en-US" sz="1389" b="1" dirty="0">
                <a:solidFill>
                  <a:srgbClr val="0F0F0F"/>
                </a:solidFill>
                <a:latin typeface="Meiryo UI" panose="020B0604030504040204" pitchFamily="50" charset="-128"/>
                <a:ea typeface="Meiryo UI" panose="020B0604030504040204" pitchFamily="50" charset="-128"/>
              </a:rPr>
              <a:t>■デジタル関係の講座</a:t>
            </a:r>
            <a:endParaRPr lang="en-US" altLang="ja-JP" sz="1389" b="1" dirty="0">
              <a:solidFill>
                <a:srgbClr val="0F0F0F"/>
              </a:solidFill>
              <a:latin typeface="Meiryo UI" panose="020B0604030504040204" pitchFamily="50" charset="-128"/>
              <a:ea typeface="Meiryo UI" panose="020B0604030504040204" pitchFamily="50" charset="-128"/>
            </a:endParaRPr>
          </a:p>
          <a:p>
            <a:pPr defTabSz="453634">
              <a:defRPr/>
            </a:pPr>
            <a:r>
              <a:rPr lang="ja-JP" altLang="en-US" sz="1091" dirty="0">
                <a:solidFill>
                  <a:srgbClr val="0F0F0F"/>
                </a:solidFill>
                <a:latin typeface="Meiryo UI" panose="020B0604030504040204" pitchFamily="50" charset="-128"/>
                <a:ea typeface="Meiryo UI" panose="020B0604030504040204" pitchFamily="50" charset="-128"/>
              </a:rPr>
              <a:t>　</a:t>
            </a:r>
            <a:r>
              <a:rPr lang="en-US" altLang="ja-JP" sz="1091" dirty="0">
                <a:solidFill>
                  <a:srgbClr val="0F0F0F"/>
                </a:solidFill>
                <a:latin typeface="メイリオ" panose="020B0604030504040204" pitchFamily="50" charset="-128"/>
                <a:ea typeface="メイリオ" panose="020B0604030504040204" pitchFamily="50" charset="-128"/>
              </a:rPr>
              <a:t>AI</a:t>
            </a:r>
            <a:r>
              <a:rPr lang="ja-JP" altLang="en-US" sz="1091" dirty="0">
                <a:solidFill>
                  <a:srgbClr val="0F0F0F"/>
                </a:solidFill>
                <a:latin typeface="メイリオ" panose="020B0604030504040204" pitchFamily="50" charset="-128"/>
                <a:ea typeface="メイリオ" panose="020B0604030504040204" pitchFamily="50" charset="-128"/>
              </a:rPr>
              <a:t>、プログラマー、</a:t>
            </a:r>
            <a:r>
              <a:rPr lang="en-US" altLang="ja-JP" sz="1091" dirty="0">
                <a:solidFill>
                  <a:srgbClr val="0F0F0F"/>
                </a:solidFill>
                <a:latin typeface="メイリオ" panose="020B0604030504040204" pitchFamily="50" charset="-128"/>
                <a:ea typeface="メイリオ" panose="020B0604030504040204" pitchFamily="50" charset="-128"/>
              </a:rPr>
              <a:t>Web</a:t>
            </a:r>
            <a:r>
              <a:rPr lang="ja-JP" altLang="en-US" sz="1091" dirty="0">
                <a:solidFill>
                  <a:srgbClr val="0F0F0F"/>
                </a:solidFill>
                <a:latin typeface="メイリオ" panose="020B0604030504040204" pitchFamily="50" charset="-128"/>
                <a:ea typeface="メイリオ" panose="020B0604030504040204" pitchFamily="50" charset="-128"/>
              </a:rPr>
              <a:t>デザイナー、グラフィックデザイナー、</a:t>
            </a:r>
            <a:r>
              <a:rPr lang="en-US" altLang="ja-JP" sz="1091" dirty="0">
                <a:solidFill>
                  <a:srgbClr val="0F0F0F"/>
                </a:solidFill>
                <a:latin typeface="メイリオ" panose="020B0604030504040204" pitchFamily="50" charset="-128"/>
                <a:ea typeface="メイリオ" panose="020B0604030504040204" pitchFamily="50" charset="-128"/>
              </a:rPr>
              <a:t>CAD</a:t>
            </a:r>
            <a:r>
              <a:rPr lang="ja-JP" altLang="en-US" sz="1091" dirty="0">
                <a:solidFill>
                  <a:srgbClr val="0F0F0F"/>
                </a:solidFill>
                <a:latin typeface="メイリオ" panose="020B0604030504040204" pitchFamily="50" charset="-128"/>
                <a:ea typeface="メイリオ" panose="020B0604030504040204" pitchFamily="50" charset="-128"/>
              </a:rPr>
              <a:t>、</a:t>
            </a:r>
            <a:endParaRPr lang="en-US" altLang="ja-JP" sz="1091" dirty="0">
              <a:solidFill>
                <a:srgbClr val="0F0F0F"/>
              </a:solidFill>
              <a:latin typeface="メイリオ" panose="020B0604030504040204" pitchFamily="50" charset="-128"/>
              <a:ea typeface="メイリオ" panose="020B0604030504040204" pitchFamily="50" charset="-128"/>
            </a:endParaRPr>
          </a:p>
          <a:p>
            <a:pPr defTabSz="453634">
              <a:defRPr/>
            </a:pPr>
            <a:r>
              <a:rPr lang="ja-JP" altLang="en-US" sz="1091" dirty="0">
                <a:solidFill>
                  <a:srgbClr val="0F0F0F"/>
                </a:solidFill>
                <a:latin typeface="メイリオ" panose="020B0604030504040204" pitchFamily="50" charset="-128"/>
                <a:ea typeface="メイリオ" panose="020B0604030504040204" pitchFamily="50" charset="-128"/>
              </a:rPr>
              <a:t>  </a:t>
            </a:r>
            <a:r>
              <a:rPr lang="en-US" altLang="ja-JP" sz="1091" dirty="0">
                <a:solidFill>
                  <a:srgbClr val="0F0F0F"/>
                </a:solidFill>
                <a:latin typeface="メイリオ" panose="020B0604030504040204" pitchFamily="50" charset="-128"/>
                <a:ea typeface="メイリオ" panose="020B0604030504040204" pitchFamily="50" charset="-128"/>
              </a:rPr>
              <a:t>MOS</a:t>
            </a:r>
            <a:r>
              <a:rPr lang="ja-JP" altLang="en-US" sz="1091" dirty="0">
                <a:solidFill>
                  <a:srgbClr val="0F0F0F"/>
                </a:solidFill>
                <a:latin typeface="メイリオ" panose="020B0604030504040204" pitchFamily="50" charset="-128"/>
                <a:ea typeface="メイリオ" panose="020B0604030504040204" pitchFamily="50" charset="-128"/>
              </a:rPr>
              <a:t>、</a:t>
            </a:r>
            <a:r>
              <a:rPr lang="en-US" altLang="ja-JP" sz="1091" dirty="0">
                <a:solidFill>
                  <a:srgbClr val="0F0F0F"/>
                </a:solidFill>
                <a:latin typeface="メイリオ" panose="020B0604030504040204" pitchFamily="50" charset="-128"/>
                <a:ea typeface="メイリオ" panose="020B0604030504040204" pitchFamily="50" charset="-128"/>
              </a:rPr>
              <a:t>Excel</a:t>
            </a:r>
            <a:r>
              <a:rPr lang="ja-JP" altLang="en-US" sz="1091" dirty="0">
                <a:solidFill>
                  <a:srgbClr val="0F0F0F"/>
                </a:solidFill>
                <a:latin typeface="メイリオ" panose="020B0604030504040204" pitchFamily="50" charset="-128"/>
                <a:ea typeface="メイリオ" panose="020B0604030504040204" pitchFamily="50" charset="-128"/>
              </a:rPr>
              <a:t>、</a:t>
            </a:r>
            <a:r>
              <a:rPr lang="en-US" altLang="ja-JP" sz="1091" dirty="0">
                <a:solidFill>
                  <a:srgbClr val="0F0F0F"/>
                </a:solidFill>
                <a:latin typeface="メイリオ" panose="020B0604030504040204" pitchFamily="50" charset="-128"/>
                <a:ea typeface="メイリオ" panose="020B0604030504040204" pitchFamily="50" charset="-128"/>
              </a:rPr>
              <a:t>Word</a:t>
            </a:r>
            <a:r>
              <a:rPr lang="ja-JP" altLang="en-US" sz="1091" dirty="0">
                <a:solidFill>
                  <a:srgbClr val="0F0F0F"/>
                </a:solidFill>
                <a:latin typeface="メイリオ" panose="020B0604030504040204" pitchFamily="50" charset="-128"/>
                <a:ea typeface="メイリオ" panose="020B0604030504040204" pitchFamily="50" charset="-128"/>
              </a:rPr>
              <a:t>、</a:t>
            </a:r>
            <a:r>
              <a:rPr lang="en-US" altLang="ja-JP" sz="1091" dirty="0">
                <a:solidFill>
                  <a:srgbClr val="0F0F0F"/>
                </a:solidFill>
                <a:latin typeface="メイリオ" panose="020B0604030504040204" pitchFamily="50" charset="-128"/>
                <a:ea typeface="メイリオ" panose="020B0604030504040204" pitchFamily="50" charset="-128"/>
              </a:rPr>
              <a:t>IT</a:t>
            </a:r>
            <a:r>
              <a:rPr lang="ja-JP" altLang="en-US" sz="1091" dirty="0">
                <a:solidFill>
                  <a:srgbClr val="0F0F0F"/>
                </a:solidFill>
                <a:latin typeface="メイリオ" panose="020B0604030504040204" pitchFamily="50" charset="-128"/>
                <a:ea typeface="メイリオ" panose="020B0604030504040204" pitchFamily="50" charset="-128"/>
              </a:rPr>
              <a:t>パスポート、</a:t>
            </a:r>
            <a:r>
              <a:rPr lang="zh-TW" altLang="en-US" sz="1091" dirty="0">
                <a:solidFill>
                  <a:srgbClr val="0F0F0F"/>
                </a:solidFill>
                <a:latin typeface="メイリオ" panose="020B0604030504040204" pitchFamily="50" charset="-128"/>
                <a:ea typeface="メイリオ" panose="020B0604030504040204" pitchFamily="50" charset="-128"/>
              </a:rPr>
              <a:t>情報処理技術者試験</a:t>
            </a:r>
            <a:r>
              <a:rPr lang="ja-JP" altLang="en-US" sz="1091" dirty="0">
                <a:solidFill>
                  <a:srgbClr val="0F0F0F"/>
                </a:solidFill>
                <a:latin typeface="メイリオ" panose="020B0604030504040204" pitchFamily="50" charset="-128"/>
                <a:ea typeface="メイリオ" panose="020B0604030504040204" pitchFamily="50" charset="-128"/>
              </a:rPr>
              <a:t> 　など</a:t>
            </a:r>
            <a:endParaRPr kumimoji="1" lang="ja-JP" altLang="en-US" sz="1091" b="1" spc="-45" dirty="0">
              <a:solidFill>
                <a:prstClr val="white"/>
              </a:solidFill>
              <a:latin typeface="メイリオ" panose="020B0604030504040204" pitchFamily="50" charset="-128"/>
              <a:ea typeface="メイリオ" panose="020B0604030504040204" pitchFamily="50" charset="-128"/>
            </a:endParaRPr>
          </a:p>
        </p:txBody>
      </p:sp>
      <p:sp>
        <p:nvSpPr>
          <p:cNvPr id="88" name="テキスト ボックス 87">
            <a:extLst>
              <a:ext uri="{FF2B5EF4-FFF2-40B4-BE49-F238E27FC236}">
                <a16:creationId xmlns:a16="http://schemas.microsoft.com/office/drawing/2014/main" id="{F36F92B6-D922-4F54-AD85-D5F1F9AAAF04}"/>
              </a:ext>
            </a:extLst>
          </p:cNvPr>
          <p:cNvSpPr txBox="1"/>
          <p:nvPr/>
        </p:nvSpPr>
        <p:spPr>
          <a:xfrm>
            <a:off x="295537" y="4163965"/>
            <a:ext cx="5494747" cy="649088"/>
          </a:xfrm>
          <a:prstGeom prst="rect">
            <a:avLst/>
          </a:prstGeom>
          <a:noFill/>
        </p:spPr>
        <p:txBody>
          <a:bodyPr wrap="square" rtlCol="0">
            <a:spAutoFit/>
          </a:bodyPr>
          <a:lstStyle/>
          <a:p>
            <a:pPr defTabSz="453634">
              <a:lnSpc>
                <a:spcPts val="1530"/>
              </a:lnSpc>
            </a:pPr>
            <a:r>
              <a:rPr lang="ja-JP" altLang="en-US" sz="1389" b="1" dirty="0">
                <a:solidFill>
                  <a:srgbClr val="0F0F0F"/>
                </a:solidFill>
                <a:latin typeface="Meiryo UI" panose="020B0604030504040204" pitchFamily="50" charset="-128"/>
                <a:ea typeface="Meiryo UI" panose="020B0604030504040204" pitchFamily="50" charset="-128"/>
              </a:rPr>
              <a:t>■運輸・建設関係の講座</a:t>
            </a:r>
            <a:endParaRPr kumimoji="1" lang="en-US" altLang="ja-JP" sz="1389" b="1" dirty="0">
              <a:solidFill>
                <a:prstClr val="black"/>
              </a:solidFill>
              <a:latin typeface="Meiryo UI" panose="020B0604030504040204" pitchFamily="50" charset="-128"/>
              <a:ea typeface="Meiryo UI" panose="020B0604030504040204" pitchFamily="50" charset="-128"/>
            </a:endParaRPr>
          </a:p>
          <a:p>
            <a:pPr defTabSz="453634">
              <a:lnSpc>
                <a:spcPts val="1530"/>
              </a:lnSpc>
            </a:pPr>
            <a:r>
              <a:rPr kumimoji="1" lang="ja-JP" altLang="en-US" sz="1091" dirty="0">
                <a:solidFill>
                  <a:prstClr val="black"/>
                </a:solidFill>
                <a:latin typeface="Meiryo UI" panose="020B0604030504040204" pitchFamily="50" charset="-128"/>
                <a:ea typeface="Meiryo UI" panose="020B0604030504040204" pitchFamily="50" charset="-128"/>
              </a:rPr>
              <a:t>　自動車免許（大型（一種、二種）、中型（一種、二種）、準中型、普通二種など）</a:t>
            </a:r>
            <a:endParaRPr kumimoji="1" lang="en-US" altLang="ja-JP" sz="1091" dirty="0">
              <a:solidFill>
                <a:prstClr val="black"/>
              </a:solidFill>
              <a:latin typeface="Meiryo UI" panose="020B0604030504040204" pitchFamily="50" charset="-128"/>
              <a:ea typeface="Meiryo UI" panose="020B0604030504040204" pitchFamily="50" charset="-128"/>
            </a:endParaRPr>
          </a:p>
          <a:p>
            <a:pPr defTabSz="453634">
              <a:lnSpc>
                <a:spcPts val="1530"/>
              </a:lnSpc>
            </a:pPr>
            <a:r>
              <a:rPr kumimoji="1" lang="ja-JP" altLang="en-US" sz="1091" dirty="0">
                <a:solidFill>
                  <a:prstClr val="black"/>
                </a:solidFill>
                <a:latin typeface="Meiryo UI" panose="020B0604030504040204" pitchFamily="50" charset="-128"/>
                <a:ea typeface="Meiryo UI" panose="020B0604030504040204" pitchFamily="50" charset="-128"/>
              </a:rPr>
              <a:t>　フォークリフト、ドローン、電気工事、建築施工管理技術検定　など</a:t>
            </a:r>
            <a:endParaRPr kumimoji="1" lang="en-US" altLang="ja-JP" sz="1091" dirty="0">
              <a:solidFill>
                <a:prstClr val="black"/>
              </a:solidFill>
              <a:latin typeface="Meiryo UI" panose="020B0604030504040204" pitchFamily="50" charset="-128"/>
              <a:ea typeface="Meiryo UI" panose="020B0604030504040204" pitchFamily="50" charset="-128"/>
            </a:endParaRPr>
          </a:p>
        </p:txBody>
      </p:sp>
      <p:pic>
        <p:nvPicPr>
          <p:cNvPr id="89" name="図 88">
            <a:extLst>
              <a:ext uri="{FF2B5EF4-FFF2-40B4-BE49-F238E27FC236}">
                <a16:creationId xmlns:a16="http://schemas.microsoft.com/office/drawing/2014/main" id="{5EF44C1F-C2C5-4244-BBD4-B0C4679D0AE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00325" y="5073508"/>
            <a:ext cx="1509746" cy="1045209"/>
          </a:xfrm>
          <a:prstGeom prst="rect">
            <a:avLst/>
          </a:prstGeom>
        </p:spPr>
      </p:pic>
      <p:sp>
        <p:nvSpPr>
          <p:cNvPr id="90" name="テキスト ボックス 89">
            <a:extLst>
              <a:ext uri="{FF2B5EF4-FFF2-40B4-BE49-F238E27FC236}">
                <a16:creationId xmlns:a16="http://schemas.microsoft.com/office/drawing/2014/main" id="{1DCBA08C-1791-41DB-BCD0-D1508E5115FE}"/>
              </a:ext>
            </a:extLst>
          </p:cNvPr>
          <p:cNvSpPr txBox="1"/>
          <p:nvPr/>
        </p:nvSpPr>
        <p:spPr>
          <a:xfrm>
            <a:off x="5075818" y="5048434"/>
            <a:ext cx="1460107" cy="458060"/>
          </a:xfrm>
          <a:prstGeom prst="rect">
            <a:avLst/>
          </a:prstGeom>
          <a:noFill/>
        </p:spPr>
        <p:txBody>
          <a:bodyPr wrap="square">
            <a:spAutoFit/>
          </a:bodyPr>
          <a:lstStyle/>
          <a:p>
            <a:pPr algn="ctr" defTabSz="453634"/>
            <a:r>
              <a:rPr kumimoji="1" lang="ja-JP" altLang="en-US" sz="794" b="1" dirty="0">
                <a:solidFill>
                  <a:srgbClr val="E63946"/>
                </a:solidFill>
                <a:latin typeface="Meiryo UI" panose="020B0604030504040204" pitchFamily="50" charset="-128"/>
                <a:ea typeface="Meiryo UI" panose="020B0604030504040204" pitchFamily="50" charset="-128"/>
              </a:rPr>
              <a:t>半額</a:t>
            </a:r>
            <a:r>
              <a:rPr kumimoji="1" lang="ja-JP" altLang="en-US" sz="595" dirty="0">
                <a:solidFill>
                  <a:srgbClr val="E63946"/>
                </a:solidFill>
                <a:latin typeface="Meiryo UI" panose="020B0604030504040204" pitchFamily="50" charset="-128"/>
                <a:ea typeface="Meiryo UI" panose="020B0604030504040204" pitchFamily="50" charset="-128"/>
              </a:rPr>
              <a:t>（</a:t>
            </a:r>
            <a:r>
              <a:rPr kumimoji="1" lang="en-US" altLang="ja-JP" sz="595" dirty="0">
                <a:solidFill>
                  <a:srgbClr val="E63946"/>
                </a:solidFill>
                <a:latin typeface="Meiryo UI" panose="020B0604030504040204" pitchFamily="50" charset="-128"/>
                <a:ea typeface="Meiryo UI" panose="020B0604030504040204" pitchFamily="50" charset="-128"/>
              </a:rPr>
              <a:t>※</a:t>
            </a:r>
            <a:r>
              <a:rPr kumimoji="1" lang="ja-JP" altLang="en-US" sz="595" dirty="0">
                <a:solidFill>
                  <a:srgbClr val="E63946"/>
                </a:solidFill>
                <a:latin typeface="Meiryo UI" panose="020B0604030504040204" pitchFamily="50" charset="-128"/>
                <a:ea typeface="Meiryo UI" panose="020B0604030504040204" pitchFamily="50" charset="-128"/>
              </a:rPr>
              <a:t>上限あり）</a:t>
            </a:r>
            <a:r>
              <a:rPr kumimoji="1" lang="ja-JP" altLang="en-US" sz="794" dirty="0">
                <a:solidFill>
                  <a:prstClr val="black"/>
                </a:solidFill>
                <a:latin typeface="Meiryo UI" panose="020B0604030504040204" pitchFamily="50" charset="-128"/>
                <a:ea typeface="Meiryo UI" panose="020B0604030504040204" pitchFamily="50" charset="-128"/>
              </a:rPr>
              <a:t>で資格取得を目指せるから、新しい</a:t>
            </a:r>
            <a:endParaRPr kumimoji="1" lang="en-US" altLang="ja-JP" sz="794" dirty="0">
              <a:solidFill>
                <a:prstClr val="black"/>
              </a:solidFill>
              <a:latin typeface="Meiryo UI" panose="020B0604030504040204" pitchFamily="50" charset="-128"/>
              <a:ea typeface="Meiryo UI" panose="020B0604030504040204" pitchFamily="50" charset="-128"/>
            </a:endParaRPr>
          </a:p>
          <a:p>
            <a:pPr algn="ctr" defTabSz="453634"/>
            <a:r>
              <a:rPr kumimoji="1" lang="ja-JP" altLang="en-US" sz="794" dirty="0">
                <a:solidFill>
                  <a:prstClr val="black"/>
                </a:solidFill>
                <a:latin typeface="Meiryo UI" panose="020B0604030504040204" pitchFamily="50" charset="-128"/>
                <a:ea typeface="Meiryo UI" panose="020B0604030504040204" pitchFamily="50" charset="-128"/>
              </a:rPr>
              <a:t>職種に挑戦しやすい！</a:t>
            </a:r>
            <a:endParaRPr kumimoji="1" lang="en-US" altLang="ja-JP" sz="794" dirty="0">
              <a:solidFill>
                <a:prstClr val="black"/>
              </a:solidFill>
              <a:latin typeface="Meiryo UI" panose="020B0604030504040204" pitchFamily="50" charset="-128"/>
              <a:ea typeface="Meiryo UI" panose="020B0604030504040204" pitchFamily="50" charset="-128"/>
            </a:endParaRPr>
          </a:p>
        </p:txBody>
      </p:sp>
      <p:sp>
        <p:nvSpPr>
          <p:cNvPr id="91" name="テキスト ボックス 90">
            <a:extLst>
              <a:ext uri="{FF2B5EF4-FFF2-40B4-BE49-F238E27FC236}">
                <a16:creationId xmlns:a16="http://schemas.microsoft.com/office/drawing/2014/main" id="{B35AC7ED-429D-49AB-BA2D-A642205F4CD7}"/>
              </a:ext>
            </a:extLst>
          </p:cNvPr>
          <p:cNvSpPr txBox="1"/>
          <p:nvPr/>
        </p:nvSpPr>
        <p:spPr>
          <a:xfrm>
            <a:off x="337947" y="5364717"/>
            <a:ext cx="5326645" cy="641842"/>
          </a:xfrm>
          <a:prstGeom prst="rect">
            <a:avLst/>
          </a:prstGeom>
          <a:noFill/>
        </p:spPr>
        <p:txBody>
          <a:bodyPr wrap="square" rtlCol="0">
            <a:spAutoFit/>
          </a:bodyPr>
          <a:lstStyle/>
          <a:p>
            <a:pPr defTabSz="453634"/>
            <a:r>
              <a:rPr kumimoji="1" lang="ja-JP" altLang="en-US" sz="1389" b="1" dirty="0">
                <a:solidFill>
                  <a:prstClr val="black"/>
                </a:solidFill>
                <a:latin typeface="Meiryo UI" panose="020B0604030504040204" pitchFamily="50" charset="-128"/>
                <a:ea typeface="Meiryo UI" panose="020B0604030504040204" pitchFamily="50" charset="-128"/>
              </a:rPr>
              <a:t>■その他の講座</a:t>
            </a:r>
            <a:endParaRPr lang="en-US" altLang="ja-JP" sz="1389" b="1"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defTabSz="453634"/>
            <a:r>
              <a:rPr lang="ja-JP" altLang="en-US" sz="1091" dirty="0">
                <a:solidFill>
                  <a:prstClr val="black"/>
                </a:solidFill>
                <a:latin typeface="Meiryo UI" panose="020B0604030504040204" pitchFamily="50" charset="-128"/>
                <a:ea typeface="Meiryo UI" panose="020B0604030504040204" pitchFamily="50" charset="-128"/>
                <a:cs typeface="Arial" panose="020B0604020202020204" pitchFamily="34" charset="0"/>
              </a:rPr>
              <a:t>　キャリア</a:t>
            </a:r>
            <a:r>
              <a:rPr kumimoji="1" lang="ja-JP" altLang="en-US" sz="1091" dirty="0">
                <a:solidFill>
                  <a:prstClr val="black"/>
                </a:solidFill>
                <a:latin typeface="Meiryo UI" panose="020B0604030504040204" pitchFamily="50" charset="-128"/>
                <a:ea typeface="Meiryo UI" panose="020B0604030504040204" pitchFamily="50" charset="-128"/>
              </a:rPr>
              <a:t>コンサルタント、宅地建物取引士、健康管理士、医療事務、簿記、語学</a:t>
            </a:r>
            <a:endParaRPr kumimoji="1" lang="en-US" altLang="ja-JP" sz="1091" dirty="0">
              <a:solidFill>
                <a:prstClr val="black"/>
              </a:solidFill>
              <a:latin typeface="Meiryo UI" panose="020B0604030504040204" pitchFamily="50" charset="-128"/>
              <a:ea typeface="Meiryo UI" panose="020B0604030504040204" pitchFamily="50" charset="-128"/>
            </a:endParaRPr>
          </a:p>
          <a:p>
            <a:pPr defTabSz="453634"/>
            <a:r>
              <a:rPr lang="ja-JP" altLang="en-US" sz="1091" dirty="0">
                <a:solidFill>
                  <a:srgbClr val="0F0F0F"/>
                </a:solidFill>
                <a:latin typeface="Meiryo UI" panose="020B0604030504040204" pitchFamily="50" charset="-128"/>
                <a:ea typeface="Meiryo UI" panose="020B0604030504040204" pitchFamily="50" charset="-128"/>
              </a:rPr>
              <a:t>　介護職員初任者研修、介護福祉士実務者研修、ケアマネージャー　</a:t>
            </a:r>
            <a:r>
              <a:rPr kumimoji="1" lang="ja-JP" altLang="en-US" sz="1091" dirty="0">
                <a:solidFill>
                  <a:prstClr val="black"/>
                </a:solidFill>
                <a:latin typeface="Meiryo UI" panose="020B0604030504040204" pitchFamily="50" charset="-128"/>
                <a:ea typeface="Meiryo UI" panose="020B0604030504040204" pitchFamily="50" charset="-128"/>
              </a:rPr>
              <a:t>など</a:t>
            </a:r>
            <a:endParaRPr kumimoji="1" lang="en-US" altLang="ja-JP" sz="1091" dirty="0">
              <a:solidFill>
                <a:prstClr val="black"/>
              </a:solidFill>
              <a:latin typeface="Meiryo UI" panose="020B0604030504040204" pitchFamily="50" charset="-128"/>
              <a:ea typeface="Meiryo UI" panose="020B0604030504040204" pitchFamily="50" charset="-128"/>
            </a:endParaRPr>
          </a:p>
        </p:txBody>
      </p:sp>
      <p:sp>
        <p:nvSpPr>
          <p:cNvPr id="92" name="角丸四角形 6">
            <a:extLst>
              <a:ext uri="{FF2B5EF4-FFF2-40B4-BE49-F238E27FC236}">
                <a16:creationId xmlns:a16="http://schemas.microsoft.com/office/drawing/2014/main" id="{60D87776-24C6-4FA4-B83D-BCBA97265500}"/>
              </a:ext>
            </a:extLst>
          </p:cNvPr>
          <p:cNvSpPr/>
          <p:nvPr/>
        </p:nvSpPr>
        <p:spPr>
          <a:xfrm>
            <a:off x="279757" y="4974703"/>
            <a:ext cx="2705870" cy="315727"/>
          </a:xfrm>
          <a:prstGeom prst="roundRect">
            <a:avLst/>
          </a:prstGeom>
          <a:solidFill>
            <a:srgbClr val="1A3C5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453634"/>
            <a:r>
              <a:rPr kumimoji="1" lang="ja-JP" altLang="en-US" sz="1200" b="1" dirty="0">
                <a:solidFill>
                  <a:prstClr val="white"/>
                </a:solidFill>
                <a:latin typeface="Meiryo UI" panose="020B0604030504040204" pitchFamily="50" charset="-128"/>
                <a:ea typeface="Meiryo UI" panose="020B0604030504040204" pitchFamily="50" charset="-128"/>
              </a:rPr>
              <a:t>補助率 </a:t>
            </a:r>
            <a:r>
              <a:rPr kumimoji="1" lang="en-US" altLang="ja-JP" sz="1200" b="1" dirty="0">
                <a:solidFill>
                  <a:prstClr val="white"/>
                </a:solidFill>
                <a:latin typeface="Meiryo UI" panose="020B0604030504040204" pitchFamily="50" charset="-128"/>
                <a:ea typeface="Meiryo UI" panose="020B0604030504040204" pitchFamily="50" charset="-128"/>
              </a:rPr>
              <a:t>1/2</a:t>
            </a:r>
            <a:r>
              <a:rPr kumimoji="1" lang="ja-JP" altLang="en-US" sz="1200" b="1" dirty="0">
                <a:solidFill>
                  <a:prstClr val="white"/>
                </a:solidFill>
                <a:latin typeface="Meiryo UI" panose="020B0604030504040204" pitchFamily="50" charset="-128"/>
                <a:ea typeface="Meiryo UI" panose="020B0604030504040204" pitchFamily="50" charset="-128"/>
              </a:rPr>
              <a:t>（</a:t>
            </a:r>
            <a:r>
              <a:rPr kumimoji="1" lang="en-US" altLang="ja-JP" sz="1200" b="1" dirty="0">
                <a:solidFill>
                  <a:prstClr val="white"/>
                </a:solidFill>
                <a:latin typeface="Meiryo UI" panose="020B0604030504040204" pitchFamily="50" charset="-128"/>
                <a:ea typeface="Meiryo UI" panose="020B0604030504040204" pitchFamily="50" charset="-128"/>
              </a:rPr>
              <a:t>50</a:t>
            </a:r>
            <a:r>
              <a:rPr kumimoji="1" lang="ja-JP" altLang="en-US" sz="1200" b="1" dirty="0">
                <a:solidFill>
                  <a:prstClr val="white"/>
                </a:solidFill>
                <a:latin typeface="Meiryo UI" panose="020B0604030504040204" pitchFamily="50" charset="-128"/>
                <a:ea typeface="Meiryo UI" panose="020B0604030504040204" pitchFamily="50" charset="-128"/>
              </a:rPr>
              <a:t>％）　上限</a:t>
            </a:r>
            <a:r>
              <a:rPr kumimoji="1" lang="en-US" altLang="ja-JP" sz="1200" b="1" dirty="0">
                <a:solidFill>
                  <a:prstClr val="white"/>
                </a:solidFill>
                <a:latin typeface="Meiryo UI" panose="020B0604030504040204" pitchFamily="50" charset="-128"/>
                <a:ea typeface="Meiryo UI" panose="020B0604030504040204" pitchFamily="50" charset="-128"/>
              </a:rPr>
              <a:t>20</a:t>
            </a:r>
            <a:r>
              <a:rPr kumimoji="1" lang="ja-JP" altLang="en-US" sz="1200" b="1" dirty="0">
                <a:solidFill>
                  <a:prstClr val="white"/>
                </a:solidFill>
                <a:latin typeface="Meiryo UI" panose="020B0604030504040204" pitchFamily="50" charset="-128"/>
                <a:ea typeface="Meiryo UI" panose="020B0604030504040204" pitchFamily="50" charset="-128"/>
              </a:rPr>
              <a:t>万円</a:t>
            </a:r>
          </a:p>
        </p:txBody>
      </p:sp>
      <p:grpSp>
        <p:nvGrpSpPr>
          <p:cNvPr id="93" name="グループ化 92">
            <a:extLst>
              <a:ext uri="{FF2B5EF4-FFF2-40B4-BE49-F238E27FC236}">
                <a16:creationId xmlns:a16="http://schemas.microsoft.com/office/drawing/2014/main" id="{A6CE0438-9690-49C2-8689-36912C928F0A}"/>
              </a:ext>
            </a:extLst>
          </p:cNvPr>
          <p:cNvGrpSpPr/>
          <p:nvPr/>
        </p:nvGrpSpPr>
        <p:grpSpPr>
          <a:xfrm>
            <a:off x="4978694" y="3299327"/>
            <a:ext cx="1633962" cy="1482459"/>
            <a:chOff x="4995748" y="3205587"/>
            <a:chExt cx="1633962" cy="1482459"/>
          </a:xfrm>
        </p:grpSpPr>
        <p:sp>
          <p:nvSpPr>
            <p:cNvPr id="94" name="楕円 93">
              <a:extLst>
                <a:ext uri="{FF2B5EF4-FFF2-40B4-BE49-F238E27FC236}">
                  <a16:creationId xmlns:a16="http://schemas.microsoft.com/office/drawing/2014/main" id="{C38251AA-5FB5-4153-8019-8D7D0EFAC780}"/>
                </a:ext>
              </a:extLst>
            </p:cNvPr>
            <p:cNvSpPr/>
            <p:nvPr/>
          </p:nvSpPr>
          <p:spPr>
            <a:xfrm>
              <a:off x="6303888" y="3927942"/>
              <a:ext cx="116471" cy="2934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3634"/>
              <a:endParaRPr kumimoji="1" lang="ja-JP" altLang="en-US" sz="1786">
                <a:solidFill>
                  <a:prstClr val="white"/>
                </a:solidFill>
                <a:latin typeface="Meiryo UI" panose="020B0604030504040204" pitchFamily="50" charset="-128"/>
                <a:ea typeface="Meiryo UI" panose="020B0604030504040204" pitchFamily="50" charset="-128"/>
              </a:endParaRPr>
            </a:p>
          </p:txBody>
        </p:sp>
        <p:pic>
          <p:nvPicPr>
            <p:cNvPr id="95" name="図 94">
              <a:extLst>
                <a:ext uri="{FF2B5EF4-FFF2-40B4-BE49-F238E27FC236}">
                  <a16:creationId xmlns:a16="http://schemas.microsoft.com/office/drawing/2014/main" id="{8AF9D13C-02EB-4D09-8E80-795633CA383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50968" y="3894195"/>
              <a:ext cx="583525" cy="793851"/>
            </a:xfrm>
            <a:prstGeom prst="rect">
              <a:avLst/>
            </a:prstGeom>
          </p:spPr>
        </p:pic>
        <p:pic>
          <p:nvPicPr>
            <p:cNvPr id="96" name="図 95" descr="アイコン が含まれている画像&#10;&#10;AI 生成コンテンツは誤りを含む可能性があります。">
              <a:extLst>
                <a:ext uri="{FF2B5EF4-FFF2-40B4-BE49-F238E27FC236}">
                  <a16:creationId xmlns:a16="http://schemas.microsoft.com/office/drawing/2014/main" id="{24DF7BB9-37B2-47F2-825D-683A8E2F74C9}"/>
                </a:ext>
              </a:extLst>
            </p:cNvPr>
            <p:cNvPicPr>
              <a:picLocks noChangeAspect="1"/>
            </p:cNvPicPr>
            <p:nvPr/>
          </p:nvPicPr>
          <p:blipFill>
            <a:blip r:embed="rId8"/>
            <a:stretch>
              <a:fillRect/>
            </a:stretch>
          </p:blipFill>
          <p:spPr>
            <a:xfrm>
              <a:off x="5972393" y="3467555"/>
              <a:ext cx="657317" cy="543001"/>
            </a:xfrm>
            <a:prstGeom prst="rect">
              <a:avLst/>
            </a:prstGeom>
          </p:spPr>
        </p:pic>
        <p:pic>
          <p:nvPicPr>
            <p:cNvPr id="97" name="図 96" descr="アイコン&#10;&#10;AI 生成コンテンツは誤りを含む可能性があります。">
              <a:extLst>
                <a:ext uri="{FF2B5EF4-FFF2-40B4-BE49-F238E27FC236}">
                  <a16:creationId xmlns:a16="http://schemas.microsoft.com/office/drawing/2014/main" id="{B5D692D8-6474-44DA-A4AC-15E18AF02DA1}"/>
                </a:ext>
              </a:extLst>
            </p:cNvPr>
            <p:cNvPicPr>
              <a:picLocks noChangeAspect="1"/>
            </p:cNvPicPr>
            <p:nvPr/>
          </p:nvPicPr>
          <p:blipFill>
            <a:blip r:embed="rId9"/>
            <a:stretch>
              <a:fillRect/>
            </a:stretch>
          </p:blipFill>
          <p:spPr>
            <a:xfrm>
              <a:off x="4995748" y="3452106"/>
              <a:ext cx="609685" cy="543001"/>
            </a:xfrm>
            <a:prstGeom prst="rect">
              <a:avLst/>
            </a:prstGeom>
          </p:spPr>
        </p:pic>
        <p:sp>
          <p:nvSpPr>
            <p:cNvPr id="98" name="テキスト ボックス 97">
              <a:extLst>
                <a:ext uri="{FF2B5EF4-FFF2-40B4-BE49-F238E27FC236}">
                  <a16:creationId xmlns:a16="http://schemas.microsoft.com/office/drawing/2014/main" id="{CD7D85E5-8E0E-42A9-8A40-59C7AA222BFE}"/>
                </a:ext>
              </a:extLst>
            </p:cNvPr>
            <p:cNvSpPr txBox="1"/>
            <p:nvPr/>
          </p:nvSpPr>
          <p:spPr>
            <a:xfrm>
              <a:off x="5032677" y="3205587"/>
              <a:ext cx="1572909" cy="664926"/>
            </a:xfrm>
            <a:prstGeom prst="rect">
              <a:avLst/>
            </a:prstGeom>
            <a:noFill/>
          </p:spPr>
          <p:txBody>
            <a:bodyPr wrap="square" rtlCol="0">
              <a:spAutoFit/>
            </a:bodyPr>
            <a:lstStyle/>
            <a:p>
              <a:pPr defTabSz="453634"/>
              <a:r>
                <a:rPr kumimoji="1" lang="ja-JP" altLang="en-US" sz="893" dirty="0">
                  <a:solidFill>
                    <a:prstClr val="black"/>
                  </a:solidFill>
                  <a:latin typeface="Meiryo UI" panose="020B0604030504040204" pitchFamily="50" charset="-128"/>
                  <a:ea typeface="Meiryo UI" panose="020B0604030504040204" pitchFamily="50" charset="-128"/>
                </a:rPr>
                <a:t>例えば</a:t>
              </a:r>
              <a:r>
                <a:rPr kumimoji="1" lang="en-US" altLang="ja-JP" sz="893" dirty="0">
                  <a:solidFill>
                    <a:prstClr val="black"/>
                  </a:solidFill>
                  <a:latin typeface="Meiryo UI" panose="020B0604030504040204" pitchFamily="50" charset="-128"/>
                  <a:ea typeface="Meiryo UI" panose="020B0604030504040204" pitchFamily="50" charset="-128"/>
                </a:rPr>
                <a:t>…</a:t>
              </a:r>
            </a:p>
            <a:p>
              <a:pPr algn="ctr" defTabSz="453634"/>
              <a:r>
                <a:rPr kumimoji="1" lang="ja-JP" altLang="en-US" sz="893" dirty="0">
                  <a:solidFill>
                    <a:prstClr val="black"/>
                  </a:solidFill>
                  <a:latin typeface="Meiryo UI" panose="020B0604030504040204" pitchFamily="50" charset="-128"/>
                  <a:ea typeface="Meiryo UI" panose="020B0604030504040204" pitchFamily="50" charset="-128"/>
                </a:rPr>
                <a:t>大型免許の取得費用</a:t>
              </a:r>
              <a:endParaRPr kumimoji="1" lang="en-US" altLang="ja-JP" sz="893" dirty="0">
                <a:solidFill>
                  <a:prstClr val="black"/>
                </a:solidFill>
                <a:latin typeface="Meiryo UI" panose="020B0604030504040204" pitchFamily="50" charset="-128"/>
                <a:ea typeface="Meiryo UI" panose="020B0604030504040204" pitchFamily="50" charset="-128"/>
              </a:endParaRPr>
            </a:p>
            <a:p>
              <a:pPr algn="ctr" defTabSz="453634"/>
              <a:r>
                <a:rPr kumimoji="1" lang="en-US" altLang="ja-JP" sz="992" dirty="0">
                  <a:solidFill>
                    <a:prstClr val="black"/>
                  </a:solidFill>
                  <a:latin typeface="Meiryo UI" panose="020B0604030504040204" pitchFamily="50" charset="-128"/>
                  <a:ea typeface="Meiryo UI" panose="020B0604030504040204" pitchFamily="50" charset="-128"/>
                </a:rPr>
                <a:t>32</a:t>
              </a:r>
              <a:r>
                <a:rPr kumimoji="1" lang="ja-JP" altLang="en-US" sz="992" dirty="0">
                  <a:solidFill>
                    <a:prstClr val="black"/>
                  </a:solidFill>
                  <a:latin typeface="Meiryo UI" panose="020B0604030504040204" pitchFamily="50" charset="-128"/>
                  <a:ea typeface="Meiryo UI" panose="020B0604030504040204" pitchFamily="50" charset="-128"/>
                </a:rPr>
                <a:t>万円</a:t>
              </a:r>
              <a:r>
                <a:rPr kumimoji="1" lang="ja-JP" altLang="en-US" sz="893" dirty="0">
                  <a:solidFill>
                    <a:prstClr val="black"/>
                  </a:solidFill>
                  <a:latin typeface="Meiryo UI" panose="020B0604030504040204" pitchFamily="50" charset="-128"/>
                  <a:ea typeface="Meiryo UI" panose="020B0604030504040204" pitchFamily="50" charset="-128"/>
                </a:rPr>
                <a:t>のうち、</a:t>
              </a:r>
              <a:r>
                <a:rPr kumimoji="1" lang="en-US" altLang="ja-JP" sz="1042" b="1" u="sng" dirty="0">
                  <a:solidFill>
                    <a:srgbClr val="E63946"/>
                  </a:solidFill>
                  <a:latin typeface="Meiryo UI" panose="020B0604030504040204" pitchFamily="50" charset="-128"/>
                  <a:ea typeface="Meiryo UI" panose="020B0604030504040204" pitchFamily="50" charset="-128"/>
                </a:rPr>
                <a:t>24</a:t>
              </a:r>
              <a:r>
                <a:rPr kumimoji="1" lang="ja-JP" altLang="en-US" sz="1042" b="1" u="sng" dirty="0">
                  <a:solidFill>
                    <a:srgbClr val="E63946"/>
                  </a:solidFill>
                  <a:latin typeface="Meiryo UI" panose="020B0604030504040204" pitchFamily="50" charset="-128"/>
                  <a:ea typeface="Meiryo UI" panose="020B0604030504040204" pitchFamily="50" charset="-128"/>
                </a:rPr>
                <a:t>万円</a:t>
              </a:r>
              <a:endParaRPr kumimoji="1" lang="en-US" altLang="ja-JP" sz="1042" b="1" u="sng" dirty="0">
                <a:solidFill>
                  <a:srgbClr val="E63946"/>
                </a:solidFill>
                <a:latin typeface="Meiryo UI" panose="020B0604030504040204" pitchFamily="50" charset="-128"/>
                <a:ea typeface="Meiryo UI" panose="020B0604030504040204" pitchFamily="50" charset="-128"/>
              </a:endParaRPr>
            </a:p>
            <a:p>
              <a:pPr algn="ctr" defTabSz="453634"/>
              <a:r>
                <a:rPr kumimoji="1" lang="ja-JP" altLang="en-US" sz="893" dirty="0">
                  <a:solidFill>
                    <a:prstClr val="black"/>
                  </a:solidFill>
                  <a:latin typeface="Meiryo UI" panose="020B0604030504040204" pitchFamily="50" charset="-128"/>
                  <a:ea typeface="Meiryo UI" panose="020B0604030504040204" pitchFamily="50" charset="-128"/>
                </a:rPr>
                <a:t>補助してもらえた！</a:t>
              </a:r>
            </a:p>
          </p:txBody>
        </p:sp>
      </p:grpSp>
      <p:sp>
        <p:nvSpPr>
          <p:cNvPr id="99" name="四角形: 角を丸くする 98">
            <a:extLst>
              <a:ext uri="{FF2B5EF4-FFF2-40B4-BE49-F238E27FC236}">
                <a16:creationId xmlns:a16="http://schemas.microsoft.com/office/drawing/2014/main" id="{67C7097A-7D86-417B-BBE4-F68F422BA544}"/>
              </a:ext>
            </a:extLst>
          </p:cNvPr>
          <p:cNvSpPr/>
          <p:nvPr/>
        </p:nvSpPr>
        <p:spPr>
          <a:xfrm>
            <a:off x="263964" y="6307141"/>
            <a:ext cx="1176746" cy="307326"/>
          </a:xfrm>
          <a:prstGeom prst="roundRect">
            <a:avLst/>
          </a:prstGeom>
          <a:solidFill>
            <a:srgbClr val="1A3C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3634"/>
            <a:r>
              <a:rPr kumimoji="1" lang="ja-JP" altLang="en-US" sz="1389" b="1" dirty="0">
                <a:solidFill>
                  <a:prstClr val="white"/>
                </a:solidFill>
                <a:latin typeface="Meiryo UI" panose="020B0604030504040204" pitchFamily="50" charset="-128"/>
                <a:ea typeface="Meiryo UI" panose="020B0604030504040204" pitchFamily="50" charset="-128"/>
              </a:rPr>
              <a:t>対象講座</a:t>
            </a:r>
          </a:p>
        </p:txBody>
      </p:sp>
      <p:sp>
        <p:nvSpPr>
          <p:cNvPr id="100" name="角丸四角形 6">
            <a:extLst>
              <a:ext uri="{FF2B5EF4-FFF2-40B4-BE49-F238E27FC236}">
                <a16:creationId xmlns:a16="http://schemas.microsoft.com/office/drawing/2014/main" id="{07A6B5DA-4BA8-40F4-9831-C7E73FA0D7AD}"/>
              </a:ext>
            </a:extLst>
          </p:cNvPr>
          <p:cNvSpPr/>
          <p:nvPr/>
        </p:nvSpPr>
        <p:spPr>
          <a:xfrm>
            <a:off x="4331104" y="7707915"/>
            <a:ext cx="2209144" cy="977443"/>
          </a:xfrm>
          <a:prstGeom prst="roundRect">
            <a:avLst>
              <a:gd name="adj" fmla="val 5503"/>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3634"/>
            <a:endParaRPr kumimoji="1" lang="ja-JP" altLang="en-US" sz="1620" dirty="0">
              <a:solidFill>
                <a:prstClr val="white"/>
              </a:solidFill>
              <a:latin typeface="Meiryo UI" panose="020B0604030504040204" pitchFamily="50" charset="-128"/>
              <a:ea typeface="Meiryo UI" panose="020B0604030504040204" pitchFamily="50" charset="-128"/>
            </a:endParaRPr>
          </a:p>
        </p:txBody>
      </p:sp>
      <p:sp>
        <p:nvSpPr>
          <p:cNvPr id="101" name="角丸四角形 48">
            <a:extLst>
              <a:ext uri="{FF2B5EF4-FFF2-40B4-BE49-F238E27FC236}">
                <a16:creationId xmlns:a16="http://schemas.microsoft.com/office/drawing/2014/main" id="{1B8DA4ED-9AF1-4D05-BF61-986EA4ABE3BC}"/>
              </a:ext>
            </a:extLst>
          </p:cNvPr>
          <p:cNvSpPr/>
          <p:nvPr/>
        </p:nvSpPr>
        <p:spPr>
          <a:xfrm>
            <a:off x="360579" y="8291156"/>
            <a:ext cx="3795069" cy="471564"/>
          </a:xfrm>
          <a:prstGeom prst="roundRect">
            <a:avLst>
              <a:gd name="adj" fmla="val 12157"/>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lIns="0" tIns="32404" rIns="0" bIns="0" rtlCol="0" anchor="ctr"/>
          <a:lstStyle/>
          <a:p>
            <a:pPr defTabSz="453634"/>
            <a:r>
              <a:rPr kumimoji="1" lang="ja-JP" altLang="en-US" sz="990" dirty="0">
                <a:solidFill>
                  <a:prstClr val="black"/>
                </a:solidFill>
                <a:latin typeface="Meiryo UI" panose="020B0604030504040204" pitchFamily="50" charset="-128"/>
                <a:ea typeface="Meiryo UI" panose="020B0604030504040204" pitchFamily="50" charset="-128"/>
              </a:rPr>
              <a:t>・今まで働いたことがない方　　・パート（週</a:t>
            </a:r>
            <a:r>
              <a:rPr kumimoji="1" lang="en-US" altLang="ja-JP" sz="990" dirty="0">
                <a:solidFill>
                  <a:prstClr val="black"/>
                </a:solidFill>
                <a:latin typeface="Meiryo UI" panose="020B0604030504040204" pitchFamily="50" charset="-128"/>
                <a:ea typeface="Meiryo UI" panose="020B0604030504040204" pitchFamily="50" charset="-128"/>
              </a:rPr>
              <a:t>20</a:t>
            </a:r>
            <a:r>
              <a:rPr kumimoji="1" lang="ja-JP" altLang="en-US" sz="990" dirty="0">
                <a:solidFill>
                  <a:prstClr val="black"/>
                </a:solidFill>
                <a:latin typeface="Meiryo UI" panose="020B0604030504040204" pitchFamily="50" charset="-128"/>
                <a:ea typeface="Meiryo UI" panose="020B0604030504040204" pitchFamily="50" charset="-128"/>
              </a:rPr>
              <a:t>時間未満）で働いている方</a:t>
            </a:r>
          </a:p>
          <a:p>
            <a:pPr defTabSz="453634"/>
            <a:r>
              <a:rPr kumimoji="1" lang="ja-JP" altLang="en-US" sz="990" dirty="0">
                <a:solidFill>
                  <a:prstClr val="black"/>
                </a:solidFill>
                <a:latin typeface="Meiryo UI" panose="020B0604030504040204" pitchFamily="50" charset="-128"/>
                <a:ea typeface="Meiryo UI" panose="020B0604030504040204" pitchFamily="50" charset="-128"/>
              </a:rPr>
              <a:t>・離職してから</a:t>
            </a:r>
            <a:r>
              <a:rPr kumimoji="1" lang="en-US" altLang="ja-JP" sz="990" dirty="0">
                <a:solidFill>
                  <a:prstClr val="black"/>
                </a:solidFill>
                <a:latin typeface="Meiryo UI" panose="020B0604030504040204" pitchFamily="50" charset="-128"/>
                <a:ea typeface="Meiryo UI" panose="020B0604030504040204" pitchFamily="50" charset="-128"/>
              </a:rPr>
              <a:t>1</a:t>
            </a:r>
            <a:r>
              <a:rPr kumimoji="1" lang="ja-JP" altLang="en-US" sz="990" dirty="0">
                <a:solidFill>
                  <a:prstClr val="black"/>
                </a:solidFill>
                <a:latin typeface="Meiryo UI" panose="020B0604030504040204" pitchFamily="50" charset="-128"/>
                <a:ea typeface="Meiryo UI" panose="020B0604030504040204" pitchFamily="50" charset="-128"/>
              </a:rPr>
              <a:t>年以上経過している方　・入社してから</a:t>
            </a:r>
            <a:r>
              <a:rPr kumimoji="1" lang="en-US" altLang="ja-JP" sz="990" dirty="0">
                <a:solidFill>
                  <a:prstClr val="black"/>
                </a:solidFill>
                <a:latin typeface="Meiryo UI" panose="020B0604030504040204" pitchFamily="50" charset="-128"/>
                <a:ea typeface="Meiryo UI" panose="020B0604030504040204" pitchFamily="50" charset="-128"/>
              </a:rPr>
              <a:t>1</a:t>
            </a:r>
            <a:r>
              <a:rPr kumimoji="1" lang="ja-JP" altLang="en-US" sz="990" dirty="0">
                <a:solidFill>
                  <a:prstClr val="black"/>
                </a:solidFill>
                <a:latin typeface="Meiryo UI" panose="020B0604030504040204" pitchFamily="50" charset="-128"/>
                <a:ea typeface="Meiryo UI" panose="020B0604030504040204" pitchFamily="50" charset="-128"/>
              </a:rPr>
              <a:t>年未満の方　　など</a:t>
            </a:r>
            <a:endParaRPr kumimoji="1" lang="en-US" altLang="ja-JP" sz="990" dirty="0">
              <a:solidFill>
                <a:prstClr val="black"/>
              </a:solidFill>
              <a:latin typeface="Meiryo UI" panose="020B0604030504040204" pitchFamily="50" charset="-128"/>
              <a:ea typeface="Meiryo UI" panose="020B0604030504040204" pitchFamily="50" charset="-128"/>
            </a:endParaRPr>
          </a:p>
        </p:txBody>
      </p:sp>
      <p:sp>
        <p:nvSpPr>
          <p:cNvPr id="102" name="テキスト ボックス 101">
            <a:extLst>
              <a:ext uri="{FF2B5EF4-FFF2-40B4-BE49-F238E27FC236}">
                <a16:creationId xmlns:a16="http://schemas.microsoft.com/office/drawing/2014/main" id="{2B977478-88E4-4DB9-9D12-5591E3B56619}"/>
              </a:ext>
            </a:extLst>
          </p:cNvPr>
          <p:cNvSpPr txBox="1"/>
          <p:nvPr/>
        </p:nvSpPr>
        <p:spPr>
          <a:xfrm>
            <a:off x="4367824" y="7735353"/>
            <a:ext cx="1870985" cy="923330"/>
          </a:xfrm>
          <a:prstGeom prst="rect">
            <a:avLst/>
          </a:prstGeom>
          <a:noFill/>
          <a:ln>
            <a:noFill/>
          </a:ln>
        </p:spPr>
        <p:txBody>
          <a:bodyPr wrap="square" lIns="46632" rIns="46632" rtlCol="0">
            <a:spAutoFit/>
          </a:bodyPr>
          <a:lstStyle/>
          <a:p>
            <a:pPr defTabSz="453634"/>
            <a:r>
              <a:rPr kumimoji="1" lang="ja-JP" altLang="en-US" sz="1000" u="sng" dirty="0">
                <a:solidFill>
                  <a:prstClr val="black"/>
                </a:solidFill>
                <a:latin typeface="Meiryo UI" panose="020B0604030504040204" pitchFamily="50" charset="-128"/>
                <a:ea typeface="Meiryo UI" panose="020B0604030504040204" pitchFamily="50" charset="-128"/>
                <a:cs typeface="Arial" panose="020B0604020202020204" pitchFamily="34" charset="0"/>
              </a:rPr>
              <a:t>過去の利用者の声　</a:t>
            </a:r>
            <a:endParaRPr kumimoji="1" lang="en-US" altLang="ja-JP" sz="946" u="sng"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defTabSz="453634"/>
            <a:r>
              <a:rPr kumimoji="1" lang="ja-JP" altLang="en-US" sz="900" dirty="0">
                <a:solidFill>
                  <a:prstClr val="black"/>
                </a:solidFill>
                <a:latin typeface="Meiryo UI" panose="020B0604030504040204" pitchFamily="50" charset="-128"/>
                <a:ea typeface="Meiryo UI" panose="020B0604030504040204" pitchFamily="50" charset="-128"/>
                <a:cs typeface="Arial" panose="020B0604020202020204" pitchFamily="34" charset="0"/>
              </a:rPr>
              <a:t>・資格の勉強にあまり意欲的ではなかったが、支援金をきっかけに前向きに行動できた。</a:t>
            </a:r>
            <a:r>
              <a:rPr kumimoji="1" lang="ja-JP" altLang="en-US" sz="800" dirty="0">
                <a:solidFill>
                  <a:prstClr val="black"/>
                </a:solidFill>
                <a:latin typeface="Meiryo UI" panose="020B0604030504040204" pitchFamily="50" charset="-128"/>
                <a:ea typeface="Meiryo UI" panose="020B0604030504040204" pitchFamily="50" charset="-128"/>
                <a:cs typeface="Arial" panose="020B0604020202020204" pitchFamily="34" charset="0"/>
              </a:rPr>
              <a:t>（</a:t>
            </a:r>
            <a:r>
              <a:rPr kumimoji="1" lang="en-US" altLang="ja-JP" sz="800" dirty="0">
                <a:solidFill>
                  <a:prstClr val="black"/>
                </a:solidFill>
                <a:latin typeface="Meiryo UI" panose="020B0604030504040204" pitchFamily="50" charset="-128"/>
                <a:ea typeface="Meiryo UI" panose="020B0604030504040204" pitchFamily="50" charset="-128"/>
                <a:cs typeface="Arial" panose="020B0604020202020204" pitchFamily="34" charset="0"/>
              </a:rPr>
              <a:t>20</a:t>
            </a:r>
            <a:r>
              <a:rPr kumimoji="1" lang="ja-JP" altLang="en-US" sz="800" dirty="0">
                <a:solidFill>
                  <a:prstClr val="black"/>
                </a:solidFill>
                <a:latin typeface="Meiryo UI" panose="020B0604030504040204" pitchFamily="50" charset="-128"/>
                <a:ea typeface="Meiryo UI" panose="020B0604030504040204" pitchFamily="50" charset="-128"/>
                <a:cs typeface="Arial" panose="020B0604020202020204" pitchFamily="34" charset="0"/>
              </a:rPr>
              <a:t>代男性）</a:t>
            </a:r>
            <a:endParaRPr kumimoji="1" lang="en-US" altLang="ja-JP" sz="8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defTabSz="453634"/>
            <a:r>
              <a:rPr kumimoji="1" lang="ja-JP" altLang="en-US" sz="900" dirty="0">
                <a:solidFill>
                  <a:prstClr val="black"/>
                </a:solidFill>
                <a:latin typeface="Meiryo UI" panose="020B0604030504040204" pitchFamily="50" charset="-128"/>
                <a:ea typeface="Meiryo UI" panose="020B0604030504040204" pitchFamily="50" charset="-128"/>
                <a:cs typeface="Arial" panose="020B0604020202020204" pitchFamily="34" charset="0"/>
              </a:rPr>
              <a:t>・資格を活かして仕事の幅が広がった。</a:t>
            </a:r>
            <a:r>
              <a:rPr kumimoji="1" lang="ja-JP" altLang="en-US" sz="800" dirty="0">
                <a:solidFill>
                  <a:prstClr val="black"/>
                </a:solidFill>
                <a:latin typeface="Meiryo UI" panose="020B0604030504040204" pitchFamily="50" charset="-128"/>
                <a:ea typeface="Meiryo UI" panose="020B0604030504040204" pitchFamily="50" charset="-128"/>
                <a:cs typeface="Arial" panose="020B0604020202020204" pitchFamily="34" charset="0"/>
              </a:rPr>
              <a:t>（</a:t>
            </a:r>
            <a:r>
              <a:rPr kumimoji="1" lang="en-US" altLang="ja-JP" sz="800" dirty="0">
                <a:solidFill>
                  <a:prstClr val="black"/>
                </a:solidFill>
                <a:latin typeface="Meiryo UI" panose="020B0604030504040204" pitchFamily="50" charset="-128"/>
                <a:ea typeface="Meiryo UI" panose="020B0604030504040204" pitchFamily="50" charset="-128"/>
                <a:cs typeface="Arial" panose="020B0604020202020204" pitchFamily="34" charset="0"/>
              </a:rPr>
              <a:t>50</a:t>
            </a:r>
            <a:r>
              <a:rPr kumimoji="1" lang="ja-JP" altLang="en-US" sz="800" dirty="0">
                <a:solidFill>
                  <a:prstClr val="black"/>
                </a:solidFill>
                <a:latin typeface="Meiryo UI" panose="020B0604030504040204" pitchFamily="50" charset="-128"/>
                <a:ea typeface="Meiryo UI" panose="020B0604030504040204" pitchFamily="50" charset="-128"/>
                <a:cs typeface="Arial" panose="020B0604020202020204" pitchFamily="34" charset="0"/>
              </a:rPr>
              <a:t>代女性）</a:t>
            </a:r>
            <a:endParaRPr kumimoji="1" lang="en-US" altLang="ja-JP" sz="9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p:txBody>
      </p:sp>
      <p:pic>
        <p:nvPicPr>
          <p:cNvPr id="103" name="図 102">
            <a:extLst>
              <a:ext uri="{FF2B5EF4-FFF2-40B4-BE49-F238E27FC236}">
                <a16:creationId xmlns:a16="http://schemas.microsoft.com/office/drawing/2014/main" id="{5FF8B5BF-D135-4DE1-9186-88A6011C180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122906" y="7789324"/>
            <a:ext cx="662963" cy="580567"/>
          </a:xfrm>
          <a:prstGeom prst="rect">
            <a:avLst/>
          </a:prstGeom>
        </p:spPr>
      </p:pic>
      <p:sp>
        <p:nvSpPr>
          <p:cNvPr id="104" name="テキスト ボックス 103">
            <a:extLst>
              <a:ext uri="{FF2B5EF4-FFF2-40B4-BE49-F238E27FC236}">
                <a16:creationId xmlns:a16="http://schemas.microsoft.com/office/drawing/2014/main" id="{DC973B2B-CB62-422D-AB48-D26ECA39F264}"/>
              </a:ext>
            </a:extLst>
          </p:cNvPr>
          <p:cNvSpPr txBox="1"/>
          <p:nvPr/>
        </p:nvSpPr>
        <p:spPr>
          <a:xfrm>
            <a:off x="323106" y="7852904"/>
            <a:ext cx="3827484" cy="519245"/>
          </a:xfrm>
          <a:prstGeom prst="rect">
            <a:avLst/>
          </a:prstGeom>
          <a:noFill/>
          <a:ln cmpd="dbl">
            <a:noFill/>
            <a:prstDash val="lgDashDotDot"/>
          </a:ln>
        </p:spPr>
        <p:txBody>
          <a:bodyPr wrap="square" tIns="0" bIns="0" rtlCol="0">
            <a:spAutoFit/>
          </a:bodyPr>
          <a:lstStyle/>
          <a:p>
            <a:pPr defTabSz="453634"/>
            <a:r>
              <a:rPr kumimoji="1" lang="ja-JP" altLang="en-US" sz="1389" dirty="0">
                <a:solidFill>
                  <a:prstClr val="black"/>
                </a:solidFill>
                <a:latin typeface="Meiryo UI" panose="020B0604030504040204" pitchFamily="50" charset="-128"/>
                <a:ea typeface="Meiryo UI" panose="020B0604030504040204" pitchFamily="50" charset="-128"/>
                <a:cs typeface="Arial" panose="020B0604020202020204" pitchFamily="34" charset="0"/>
              </a:rPr>
              <a:t>大阪府民で、</a:t>
            </a:r>
            <a:endParaRPr kumimoji="1" lang="en-US" altLang="ja-JP" sz="1389"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defTabSz="453634"/>
            <a:r>
              <a:rPr kumimoji="1" lang="ja-JP" altLang="en-US" sz="1389" dirty="0">
                <a:solidFill>
                  <a:prstClr val="black"/>
                </a:solidFill>
                <a:latin typeface="Meiryo UI" panose="020B0604030504040204" pitchFamily="50" charset="-128"/>
                <a:ea typeface="Meiryo UI" panose="020B0604030504040204" pitchFamily="50" charset="-128"/>
                <a:cs typeface="Arial" panose="020B0604020202020204" pitchFamily="34" charset="0"/>
              </a:rPr>
              <a:t>厚生労働省の教育訓練給付制度に該当しない方</a:t>
            </a:r>
          </a:p>
          <a:p>
            <a:pPr defTabSz="453634"/>
            <a:endParaRPr kumimoji="1" lang="en-US" altLang="ja-JP" sz="298"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defTabSz="453634"/>
            <a:endParaRPr kumimoji="1" lang="en-US" altLang="ja-JP" sz="298"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05" name="四角形: 角を丸くする 104">
            <a:extLst>
              <a:ext uri="{FF2B5EF4-FFF2-40B4-BE49-F238E27FC236}">
                <a16:creationId xmlns:a16="http://schemas.microsoft.com/office/drawing/2014/main" id="{7B9CFA66-7D78-4B73-B69F-82965233FF39}"/>
              </a:ext>
            </a:extLst>
          </p:cNvPr>
          <p:cNvSpPr/>
          <p:nvPr/>
        </p:nvSpPr>
        <p:spPr>
          <a:xfrm>
            <a:off x="261681" y="7465272"/>
            <a:ext cx="1176746" cy="315621"/>
          </a:xfrm>
          <a:prstGeom prst="roundRect">
            <a:avLst/>
          </a:prstGeom>
          <a:solidFill>
            <a:srgbClr val="1A3C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3634"/>
            <a:r>
              <a:rPr kumimoji="1" lang="ja-JP" altLang="en-US" sz="1389" b="1" dirty="0">
                <a:solidFill>
                  <a:prstClr val="white"/>
                </a:solidFill>
                <a:latin typeface="Meiryo UI" panose="020B0604030504040204" pitchFamily="50" charset="-128"/>
                <a:ea typeface="Meiryo UI" panose="020B0604030504040204" pitchFamily="50" charset="-128"/>
              </a:rPr>
              <a:t>対象者</a:t>
            </a:r>
          </a:p>
        </p:txBody>
      </p:sp>
    </p:spTree>
    <p:extLst>
      <p:ext uri="{BB962C8B-B14F-4D97-AF65-F5344CB8AC3E}">
        <p14:creationId xmlns:p14="http://schemas.microsoft.com/office/powerpoint/2010/main" val="2524098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正方形/長方形 100">
            <a:extLst>
              <a:ext uri="{FF2B5EF4-FFF2-40B4-BE49-F238E27FC236}">
                <a16:creationId xmlns:a16="http://schemas.microsoft.com/office/drawing/2014/main" id="{D098C092-5317-43A2-853D-5CD3D130F114}"/>
              </a:ext>
            </a:extLst>
          </p:cNvPr>
          <p:cNvSpPr/>
          <p:nvPr/>
        </p:nvSpPr>
        <p:spPr>
          <a:xfrm>
            <a:off x="-4657" y="8793261"/>
            <a:ext cx="6864823" cy="1117934"/>
          </a:xfrm>
          <a:prstGeom prst="rect">
            <a:avLst/>
          </a:prstGeom>
          <a:solidFill>
            <a:srgbClr val="2D5A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dirty="0"/>
          </a:p>
        </p:txBody>
      </p:sp>
      <p:sp>
        <p:nvSpPr>
          <p:cNvPr id="143" name="正方形/長方形 142">
            <a:extLst>
              <a:ext uri="{FF2B5EF4-FFF2-40B4-BE49-F238E27FC236}">
                <a16:creationId xmlns:a16="http://schemas.microsoft.com/office/drawing/2014/main" id="{B89E3AD3-625C-4712-B21E-1B8E78B2CF41}"/>
              </a:ext>
            </a:extLst>
          </p:cNvPr>
          <p:cNvSpPr/>
          <p:nvPr/>
        </p:nvSpPr>
        <p:spPr>
          <a:xfrm>
            <a:off x="1" y="1"/>
            <a:ext cx="6857999" cy="8795640"/>
          </a:xfrm>
          <a:prstGeom prst="rect">
            <a:avLst/>
          </a:prstGeom>
          <a:solidFill>
            <a:srgbClr val="FFE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sp>
        <p:nvSpPr>
          <p:cNvPr id="103" name="角丸四角形 84">
            <a:extLst>
              <a:ext uri="{FF2B5EF4-FFF2-40B4-BE49-F238E27FC236}">
                <a16:creationId xmlns:a16="http://schemas.microsoft.com/office/drawing/2014/main" id="{5F20F901-61D6-4850-B6A0-49A78EE09AFD}"/>
              </a:ext>
            </a:extLst>
          </p:cNvPr>
          <p:cNvSpPr/>
          <p:nvPr/>
        </p:nvSpPr>
        <p:spPr>
          <a:xfrm>
            <a:off x="151105" y="6255156"/>
            <a:ext cx="6547209" cy="2420673"/>
          </a:xfrm>
          <a:prstGeom prst="roundRect">
            <a:avLst>
              <a:gd name="adj" fmla="val 629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20"/>
          </a:p>
        </p:txBody>
      </p:sp>
      <p:sp>
        <p:nvSpPr>
          <p:cNvPr id="85" name="角丸四角形 84"/>
          <p:cNvSpPr/>
          <p:nvPr/>
        </p:nvSpPr>
        <p:spPr>
          <a:xfrm>
            <a:off x="151105" y="306824"/>
            <a:ext cx="6547209" cy="5732118"/>
          </a:xfrm>
          <a:prstGeom prst="roundRect">
            <a:avLst>
              <a:gd name="adj" fmla="val 247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20"/>
          </a:p>
        </p:txBody>
      </p:sp>
      <p:sp>
        <p:nvSpPr>
          <p:cNvPr id="91" name="角丸四角形 90"/>
          <p:cNvSpPr/>
          <p:nvPr/>
        </p:nvSpPr>
        <p:spPr>
          <a:xfrm>
            <a:off x="151106" y="121000"/>
            <a:ext cx="2735168" cy="35643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64807" bIns="32404" rtlCol="0" anchor="ctr"/>
          <a:lstStyle/>
          <a:p>
            <a:pPr algn="ctr"/>
            <a:r>
              <a:rPr kumimoji="1" lang="ja-JP" altLang="en-US" sz="1260" b="1" dirty="0">
                <a:effectLst>
                  <a:outerShdw blurRad="50800" dist="38100" algn="l" rotWithShape="0">
                    <a:prstClr val="black">
                      <a:alpha val="40000"/>
                    </a:prstClr>
                  </a:outerShdw>
                </a:effectLst>
                <a:latin typeface="Arial" panose="020B0604020202020204" pitchFamily="34" charset="0"/>
                <a:ea typeface="メイリオ" panose="020B0604030504040204" pitchFamily="50" charset="-128"/>
                <a:cs typeface="Arial" panose="020B0604020202020204" pitchFamily="34" charset="0"/>
              </a:rPr>
              <a:t>支給対象・対象外フローチャート</a:t>
            </a:r>
          </a:p>
        </p:txBody>
      </p:sp>
      <p:sp>
        <p:nvSpPr>
          <p:cNvPr id="2" name="正方形/長方形 1"/>
          <p:cNvSpPr/>
          <p:nvPr/>
        </p:nvSpPr>
        <p:spPr>
          <a:xfrm>
            <a:off x="3247428" y="392127"/>
            <a:ext cx="2988194" cy="282470"/>
          </a:xfrm>
          <a:prstGeom prst="rect">
            <a:avLst/>
          </a:prstGeom>
        </p:spPr>
        <p:txBody>
          <a:bodyPr wrap="square">
            <a:spAutoFit/>
          </a:bodyPr>
          <a:lstStyle/>
          <a:p>
            <a:pPr>
              <a:lnSpc>
                <a:spcPts val="1530"/>
              </a:lnSpc>
            </a:pPr>
            <a:r>
              <a:rPr lang="ja-JP" altLang="en-US" sz="1091"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91"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すべて受講開始日時点で</a:t>
            </a:r>
            <a:r>
              <a:rPr lang="ja-JP" altLang="en-US" sz="1091"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お考え</a:t>
            </a:r>
            <a:r>
              <a:rPr lang="ja-JP" altLang="ja-JP" sz="1091" b="1" kern="100" dirty="0">
                <a:solidFill>
                  <a:srgbClr val="002060"/>
                </a:solidFill>
                <a:latin typeface="メイリオ" panose="020B0604030504040204" pitchFamily="50" charset="-128"/>
                <a:ea typeface="メイリオ" panose="020B0604030504040204" pitchFamily="50" charset="-128"/>
                <a:cs typeface="Times New Roman" panose="02020603050405020304" pitchFamily="18" charset="0"/>
              </a:rPr>
              <a:t>ください</a:t>
            </a:r>
          </a:p>
        </p:txBody>
      </p:sp>
      <p:grpSp>
        <p:nvGrpSpPr>
          <p:cNvPr id="60" name="グループ化 59"/>
          <p:cNvGrpSpPr/>
          <p:nvPr/>
        </p:nvGrpSpPr>
        <p:grpSpPr>
          <a:xfrm>
            <a:off x="111356" y="8571510"/>
            <a:ext cx="7096246" cy="1360929"/>
            <a:chOff x="-311538" y="9572802"/>
            <a:chExt cx="7883861" cy="1511979"/>
          </a:xfrm>
        </p:grpSpPr>
        <p:sp>
          <p:nvSpPr>
            <p:cNvPr id="61" name="正方形/長方形 60"/>
            <p:cNvSpPr/>
            <p:nvPr/>
          </p:nvSpPr>
          <p:spPr>
            <a:xfrm>
              <a:off x="12648" y="9572802"/>
              <a:ext cx="7559675" cy="1511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2404" tIns="0" rIns="32404" bIns="0" rtlCol="0" anchor="t"/>
            <a:lstStyle/>
            <a:p>
              <a:endParaRPr kumimoji="1" lang="en-US" altLang="ja-JP" sz="1081" dirty="0">
                <a:solidFill>
                  <a:schemeClr val="tx1"/>
                </a:solidFill>
              </a:endParaRPr>
            </a:p>
            <a:p>
              <a:endParaRPr kumimoji="1" lang="en-US" altLang="ja-JP" sz="1081" dirty="0">
                <a:solidFill>
                  <a:schemeClr val="tx1"/>
                </a:solidFill>
              </a:endParaRPr>
            </a:p>
          </p:txBody>
        </p:sp>
        <p:sp>
          <p:nvSpPr>
            <p:cNvPr id="64" name="テキスト ボックス 63"/>
            <p:cNvSpPr txBox="1"/>
            <p:nvPr/>
          </p:nvSpPr>
          <p:spPr>
            <a:xfrm>
              <a:off x="-311538" y="9911475"/>
              <a:ext cx="4752910" cy="471298"/>
            </a:xfrm>
            <a:prstGeom prst="rect">
              <a:avLst/>
            </a:prstGeom>
            <a:noFill/>
            <a:ln>
              <a:noFill/>
              <a:prstDash val="lgDashDotDot"/>
            </a:ln>
          </p:spPr>
          <p:txBody>
            <a:bodyPr wrap="square" rtlCol="0">
              <a:spAutoFit/>
            </a:bodyPr>
            <a:lstStyle/>
            <a:p>
              <a:pPr marL="405821" indent="-405821"/>
              <a:r>
                <a:rPr kumimoji="1" lang="ja-JP" altLang="en-US" sz="1081" b="1" dirty="0">
                  <a:solidFill>
                    <a:schemeClr val="bg1"/>
                  </a:solidFill>
                  <a:latin typeface="Arial" panose="020B0604020202020204" pitchFamily="34" charset="0"/>
                  <a:ea typeface="メイリオ" panose="020B0604030504040204" pitchFamily="50" charset="-128"/>
                  <a:cs typeface="Arial" panose="020B0604020202020204" pitchFamily="34" charset="0"/>
                </a:rPr>
                <a:t>◆本支援金の詳細の確認および申請は、</a:t>
              </a:r>
              <a:endParaRPr kumimoji="1" lang="en-US" altLang="ja-JP" sz="1081" b="1"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marL="405821" indent="-405821"/>
              <a:r>
                <a:rPr kumimoji="1" lang="ja-JP" altLang="en-US" sz="1081" b="1" dirty="0">
                  <a:solidFill>
                    <a:schemeClr val="bg1"/>
                  </a:solidFill>
                  <a:latin typeface="Arial" panose="020B0604020202020204" pitchFamily="34" charset="0"/>
                  <a:ea typeface="メイリオ" panose="020B0604030504040204" pitchFamily="50" charset="-128"/>
                  <a:cs typeface="Arial" panose="020B0604020202020204" pitchFamily="34" charset="0"/>
                </a:rPr>
                <a:t>　</a:t>
              </a:r>
              <a:r>
                <a:rPr kumimoji="1" lang="en-US" altLang="ja-JP" sz="1081" b="1" dirty="0">
                  <a:solidFill>
                    <a:schemeClr val="bg1"/>
                  </a:solidFill>
                  <a:latin typeface="Arial" panose="020B0604020202020204" pitchFamily="34" charset="0"/>
                  <a:ea typeface="メイリオ" panose="020B0604030504040204" pitchFamily="50" charset="-128"/>
                  <a:cs typeface="Arial" panose="020B0604020202020204" pitchFamily="34" charset="0"/>
                </a:rPr>
                <a:t>HP</a:t>
              </a:r>
              <a:r>
                <a:rPr kumimoji="1" lang="ja-JP" altLang="en-US" sz="1081" b="1" dirty="0">
                  <a:solidFill>
                    <a:schemeClr val="bg1"/>
                  </a:solidFill>
                  <a:latin typeface="Arial" panose="020B0604020202020204" pitchFamily="34" charset="0"/>
                  <a:ea typeface="メイリオ" panose="020B0604030504040204" pitchFamily="50" charset="-128"/>
                  <a:cs typeface="Arial" panose="020B0604020202020204" pitchFamily="34" charset="0"/>
                </a:rPr>
                <a:t>からお願いいたします。</a:t>
              </a:r>
              <a:endParaRPr kumimoji="1" lang="en-US" altLang="ja-JP" sz="1081" b="1" dirty="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grpSp>
      <p:sp>
        <p:nvSpPr>
          <p:cNvPr id="20" name="テキスト ボックス 19"/>
          <p:cNvSpPr txBox="1"/>
          <p:nvPr/>
        </p:nvSpPr>
        <p:spPr>
          <a:xfrm>
            <a:off x="575015" y="5629061"/>
            <a:ext cx="5929334" cy="264462"/>
          </a:xfrm>
          <a:prstGeom prst="rect">
            <a:avLst/>
          </a:prstGeom>
          <a:solidFill>
            <a:schemeClr val="accent6">
              <a:lumMod val="75000"/>
            </a:schemeClr>
          </a:solidFill>
          <a:ln>
            <a:noFill/>
          </a:ln>
        </p:spPr>
        <p:txBody>
          <a:bodyPr wrap="square" tIns="64807" bIns="32404" rtlCol="0" anchor="ctr">
            <a:spAutoFit/>
          </a:bodyPr>
          <a:lstStyle/>
          <a:p>
            <a:pPr algn="ctr"/>
            <a:r>
              <a:rPr kumimoji="1" lang="ja-JP" altLang="en-US" sz="1081" dirty="0">
                <a:solidFill>
                  <a:schemeClr val="bg1"/>
                </a:solidFill>
                <a:latin typeface="メイリオ" panose="020B0604030504040204" pitchFamily="50" charset="-128"/>
                <a:ea typeface="メイリオ" panose="020B0604030504040204" pitchFamily="50" charset="-128"/>
              </a:rPr>
              <a:t>支給対象</a:t>
            </a:r>
            <a:r>
              <a:rPr kumimoji="1" lang="ja-JP" altLang="en-US" sz="900" dirty="0">
                <a:solidFill>
                  <a:schemeClr val="bg1"/>
                </a:solidFill>
                <a:latin typeface="メイリオ" panose="020B0604030504040204" pitchFamily="50" charset="-128"/>
                <a:ea typeface="メイリオ" panose="020B0604030504040204" pitchFamily="50" charset="-128"/>
              </a:rPr>
              <a:t>（ただし、支援金の支給は、申請書類を審査して決定します）</a:t>
            </a:r>
          </a:p>
        </p:txBody>
      </p:sp>
      <p:sp>
        <p:nvSpPr>
          <p:cNvPr id="30" name="下矢印 29"/>
          <p:cNvSpPr/>
          <p:nvPr/>
        </p:nvSpPr>
        <p:spPr>
          <a:xfrm>
            <a:off x="2692244" y="3897313"/>
            <a:ext cx="194420" cy="310744"/>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31" name="下矢印 30"/>
          <p:cNvSpPr/>
          <p:nvPr/>
        </p:nvSpPr>
        <p:spPr>
          <a:xfrm>
            <a:off x="5759105" y="3896201"/>
            <a:ext cx="217508" cy="410592"/>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29" name="下矢印 28"/>
          <p:cNvSpPr/>
          <p:nvPr/>
        </p:nvSpPr>
        <p:spPr>
          <a:xfrm>
            <a:off x="1571515" y="4562734"/>
            <a:ext cx="167160" cy="1047034"/>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73" name="テキスト ボックス 72"/>
          <p:cNvSpPr txBox="1"/>
          <p:nvPr/>
        </p:nvSpPr>
        <p:spPr>
          <a:xfrm>
            <a:off x="1783428" y="5115179"/>
            <a:ext cx="1178723" cy="250529"/>
          </a:xfrm>
          <a:prstGeom prst="rect">
            <a:avLst/>
          </a:prstGeom>
          <a:noFill/>
          <a:ln>
            <a:solidFill>
              <a:schemeClr val="tx1"/>
            </a:solidFill>
            <a:prstDash val="lgDash"/>
          </a:ln>
        </p:spPr>
        <p:txBody>
          <a:bodyPr wrap="square" lIns="32404" tIns="64807" rIns="32404" bIns="32404" rtlCol="0" anchor="ctr" anchorCtr="0">
            <a:spAutoFit/>
          </a:bodyPr>
          <a:lstStyle/>
          <a:p>
            <a:pPr algn="ctr"/>
            <a:r>
              <a:rPr kumimoji="1" lang="ja-JP" altLang="en-US" sz="990" dirty="0">
                <a:latin typeface="メイリオ" panose="020B0604030504040204" pitchFamily="50" charset="-128"/>
                <a:ea typeface="メイリオ" panose="020B0604030504040204" pitchFamily="50" charset="-128"/>
              </a:rPr>
              <a:t>支給対象外</a:t>
            </a:r>
            <a:endParaRPr kumimoji="1" lang="en-US" altLang="ja-JP" sz="990" dirty="0">
              <a:latin typeface="メイリオ" panose="020B0604030504040204" pitchFamily="50" charset="-128"/>
              <a:ea typeface="メイリオ" panose="020B0604030504040204" pitchFamily="50" charset="-128"/>
            </a:endParaRPr>
          </a:p>
        </p:txBody>
      </p:sp>
      <p:sp>
        <p:nvSpPr>
          <p:cNvPr id="76" name="下矢印 75"/>
          <p:cNvSpPr/>
          <p:nvPr/>
        </p:nvSpPr>
        <p:spPr>
          <a:xfrm>
            <a:off x="5782193" y="4617089"/>
            <a:ext cx="194421" cy="1002357"/>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50" name="正方形/長方形 49"/>
          <p:cNvSpPr/>
          <p:nvPr/>
        </p:nvSpPr>
        <p:spPr>
          <a:xfrm>
            <a:off x="5935416" y="3960262"/>
            <a:ext cx="535890"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1" name="正方形/長方形 50"/>
          <p:cNvSpPr/>
          <p:nvPr/>
        </p:nvSpPr>
        <p:spPr>
          <a:xfrm>
            <a:off x="5923907" y="4726191"/>
            <a:ext cx="566759"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2" name="正方形/長方形 51"/>
          <p:cNvSpPr/>
          <p:nvPr/>
        </p:nvSpPr>
        <p:spPr>
          <a:xfrm>
            <a:off x="1622238" y="4808543"/>
            <a:ext cx="651720"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6" name="正方形/長方形 55"/>
          <p:cNvSpPr/>
          <p:nvPr/>
        </p:nvSpPr>
        <p:spPr>
          <a:xfrm>
            <a:off x="2880060" y="3940517"/>
            <a:ext cx="93489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7" name="正方形/長方形 56"/>
          <p:cNvSpPr/>
          <p:nvPr/>
        </p:nvSpPr>
        <p:spPr>
          <a:xfrm>
            <a:off x="4336995" y="4721678"/>
            <a:ext cx="71276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8" name="正方形/長方形 57"/>
          <p:cNvSpPr/>
          <p:nvPr/>
        </p:nvSpPr>
        <p:spPr>
          <a:xfrm>
            <a:off x="2422000" y="4793285"/>
            <a:ext cx="782569"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9" name="下矢印 78"/>
          <p:cNvSpPr/>
          <p:nvPr/>
        </p:nvSpPr>
        <p:spPr>
          <a:xfrm>
            <a:off x="2273569" y="4733824"/>
            <a:ext cx="200473" cy="357189"/>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35" name="テキスト ボックス 34"/>
          <p:cNvSpPr txBox="1"/>
          <p:nvPr/>
        </p:nvSpPr>
        <p:spPr>
          <a:xfrm>
            <a:off x="2950667" y="9002825"/>
            <a:ext cx="3781147" cy="834369"/>
          </a:xfrm>
          <a:prstGeom prst="rect">
            <a:avLst/>
          </a:prstGeom>
          <a:noFill/>
        </p:spPr>
        <p:txBody>
          <a:bodyPr wrap="square" lIns="0" rIns="0" bIns="0" rtlCol="0">
            <a:spAutoFit/>
          </a:bodyPr>
          <a:lstStyle/>
          <a:p>
            <a:endParaRPr kumimoji="1" lang="en-US" altLang="ja-JP" sz="397"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お問合せ先</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大阪府スキルアップ支援金コールセンター</a:t>
            </a:r>
            <a:endPar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marL="162900" indent="-162900"/>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電話番号</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〕06</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6966</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1030</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（平日</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9</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時～</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18</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時）</a:t>
            </a:r>
            <a:endPar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marL="162900" indent="-162900"/>
            <a:r>
              <a:rPr kumimoji="1" lang="en-US" altLang="ja-JP" sz="946" spc="225"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ja-JP" altLang="en-US" sz="946" spc="243" dirty="0">
                <a:solidFill>
                  <a:schemeClr val="bg1"/>
                </a:solidFill>
                <a:latin typeface="Arial" panose="020B0604020202020204" pitchFamily="34" charset="0"/>
                <a:ea typeface="メイリオ" panose="020B0604030504040204" pitchFamily="50" charset="-128"/>
                <a:cs typeface="Arial" panose="020B0604020202020204" pitchFamily="34" charset="0"/>
              </a:rPr>
              <a:t>メール</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お問い合わせフォーム</a:t>
            </a:r>
            <a:r>
              <a:rPr kumimoji="1" lang="ja-JP" altLang="en-US" sz="810" dirty="0">
                <a:solidFill>
                  <a:schemeClr val="bg1"/>
                </a:solidFill>
                <a:latin typeface="Arial" panose="020B0604020202020204" pitchFamily="34" charset="0"/>
                <a:ea typeface="メイリオ" panose="020B0604030504040204" pitchFamily="50" charset="-128"/>
                <a:cs typeface="Arial" panose="020B0604020202020204" pitchFamily="34" charset="0"/>
              </a:rPr>
              <a:t>（右記二次元コード）</a:t>
            </a:r>
            <a:endParaRPr kumimoji="1" lang="en-US" altLang="ja-JP" sz="810"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marL="162900" indent="-162900"/>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住　　所</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540-0031 </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大阪市中央区北浜東</a:t>
            </a:r>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3-14</a:t>
            </a:r>
          </a:p>
          <a:p>
            <a:pPr marL="162900" indent="-162900"/>
            <a:r>
              <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rPr>
              <a:t>                      </a:t>
            </a:r>
            <a:r>
              <a:rPr kumimoji="1" lang="ja-JP" altLang="en-US" sz="946" dirty="0">
                <a:solidFill>
                  <a:schemeClr val="bg1"/>
                </a:solidFill>
                <a:latin typeface="Arial" panose="020B0604020202020204" pitchFamily="34" charset="0"/>
                <a:ea typeface="メイリオ" panose="020B0604030504040204" pitchFamily="50" charset="-128"/>
                <a:cs typeface="Arial" panose="020B0604020202020204" pitchFamily="34" charset="0"/>
              </a:rPr>
              <a:t>エル・おおさか</a:t>
            </a:r>
            <a:endParaRPr kumimoji="1" lang="en-US" altLang="ja-JP" sz="946" dirty="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sp>
        <p:nvSpPr>
          <p:cNvPr id="99" name="テキスト ボックス 98"/>
          <p:cNvSpPr txBox="1"/>
          <p:nvPr/>
        </p:nvSpPr>
        <p:spPr>
          <a:xfrm>
            <a:off x="512432" y="7576359"/>
            <a:ext cx="5158361" cy="457742"/>
          </a:xfrm>
          <a:prstGeom prst="rect">
            <a:avLst/>
          </a:prstGeom>
          <a:noFill/>
          <a:ln>
            <a:noFill/>
            <a:prstDash val="lgDashDotDot"/>
          </a:ln>
        </p:spPr>
        <p:txBody>
          <a:bodyPr wrap="square" rtlCol="0">
            <a:spAutoFit/>
          </a:bodyPr>
          <a:lstStyle/>
          <a:p>
            <a:pPr marL="405821" indent="-405821"/>
            <a:r>
              <a:rPr kumimoji="1" lang="ja-JP" altLang="en-US" sz="1389" b="1" dirty="0">
                <a:latin typeface="Arial" panose="020B0604020202020204" pitchFamily="34" charset="0"/>
                <a:ea typeface="メイリオ" panose="020B0604030504040204" pitchFamily="50" charset="-128"/>
                <a:cs typeface="Arial" panose="020B0604020202020204" pitchFamily="34" charset="0"/>
              </a:rPr>
              <a:t>申請期限：</a:t>
            </a:r>
            <a:r>
              <a:rPr kumimoji="1" lang="en-US" altLang="ja-JP" sz="1389" b="1" dirty="0">
                <a:latin typeface="メイリオ" panose="020B0604030504040204" pitchFamily="50" charset="-128"/>
                <a:ea typeface="メイリオ" panose="020B0604030504040204" pitchFamily="50" charset="-128"/>
                <a:cs typeface="Arial" panose="020B0604020202020204" pitchFamily="34" charset="0"/>
              </a:rPr>
              <a:t>2027</a:t>
            </a:r>
            <a:r>
              <a:rPr kumimoji="1" lang="ja-JP" altLang="en-US" sz="1389" b="1" dirty="0">
                <a:latin typeface="メイリオ" panose="020B0604030504040204" pitchFamily="50" charset="-128"/>
                <a:ea typeface="メイリオ" panose="020B0604030504040204" pitchFamily="50" charset="-128"/>
                <a:cs typeface="Arial" panose="020B0604020202020204" pitchFamily="34" charset="0"/>
              </a:rPr>
              <a:t>年３月</a:t>
            </a:r>
            <a:r>
              <a:rPr kumimoji="1" lang="en-US" altLang="ja-JP" sz="1389" b="1" dirty="0">
                <a:latin typeface="メイリオ" panose="020B0604030504040204" pitchFamily="50" charset="-128"/>
                <a:ea typeface="メイリオ" panose="020B0604030504040204" pitchFamily="50" charset="-128"/>
                <a:cs typeface="Arial" panose="020B0604020202020204" pitchFamily="34" charset="0"/>
              </a:rPr>
              <a:t>10</a:t>
            </a:r>
            <a:r>
              <a:rPr kumimoji="1" lang="ja-JP" altLang="en-US" sz="1389" b="1" dirty="0">
                <a:latin typeface="メイリオ" panose="020B0604030504040204" pitchFamily="50" charset="-128"/>
                <a:ea typeface="メイリオ" panose="020B0604030504040204" pitchFamily="50" charset="-128"/>
                <a:cs typeface="Arial" panose="020B0604020202020204" pitchFamily="34" charset="0"/>
              </a:rPr>
              <a:t>日（水）</a:t>
            </a:r>
            <a:endParaRPr kumimoji="1" lang="en-US" altLang="ja-JP" sz="1389" b="1" dirty="0">
              <a:latin typeface="メイリオ" panose="020B0604030504040204" pitchFamily="50" charset="-128"/>
              <a:ea typeface="メイリオ" panose="020B0604030504040204" pitchFamily="50" charset="-128"/>
              <a:cs typeface="Arial" panose="020B0604020202020204" pitchFamily="34" charset="0"/>
            </a:endParaRPr>
          </a:p>
          <a:p>
            <a:pPr marL="405821" indent="-405821"/>
            <a:r>
              <a:rPr kumimoji="1" lang="ja-JP" altLang="en-US" sz="990" dirty="0">
                <a:latin typeface="Arial" panose="020B0604020202020204" pitchFamily="34" charset="0"/>
                <a:ea typeface="メイリオ" panose="020B0604030504040204" pitchFamily="50" charset="-128"/>
                <a:cs typeface="Arial" panose="020B0604020202020204" pitchFamily="34" charset="0"/>
              </a:rPr>
              <a:t>　</a:t>
            </a:r>
            <a:endParaRPr kumimoji="1" lang="en-US" altLang="ja-JP" sz="990" dirty="0">
              <a:latin typeface="Arial" panose="020B0604020202020204" pitchFamily="34" charset="0"/>
              <a:ea typeface="メイリオ" panose="020B0604030504040204" pitchFamily="50" charset="-128"/>
              <a:cs typeface="Arial" panose="020B0604020202020204" pitchFamily="34" charset="0"/>
            </a:endParaRPr>
          </a:p>
        </p:txBody>
      </p:sp>
      <p:sp>
        <p:nvSpPr>
          <p:cNvPr id="105" name="テキスト ボックス 104"/>
          <p:cNvSpPr txBox="1"/>
          <p:nvPr/>
        </p:nvSpPr>
        <p:spPr>
          <a:xfrm>
            <a:off x="1813579" y="7336933"/>
            <a:ext cx="2607586" cy="237761"/>
          </a:xfrm>
          <a:prstGeom prst="rect">
            <a:avLst/>
          </a:prstGeom>
          <a:noFill/>
          <a:ln>
            <a:noFill/>
          </a:ln>
        </p:spPr>
        <p:txBody>
          <a:bodyPr wrap="square" lIns="0" tIns="64807" rIns="0" bIns="64807" rtlCol="0">
            <a:spAutoFit/>
          </a:bodyPr>
          <a:lstStyle/>
          <a:p>
            <a:pPr marL="405821" indent="-405821"/>
            <a:r>
              <a:rPr kumimoji="1" lang="en-US" altLang="ja-JP" sz="695" dirty="0">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695" dirty="0">
                <a:latin typeface="メイリオ" panose="020B0604030504040204" pitchFamily="50" charset="-128"/>
                <a:ea typeface="メイリオ" panose="020B0604030504040204" pitchFamily="50" charset="-128"/>
                <a:cs typeface="Arial" panose="020B0604020202020204" pitchFamily="34" charset="0"/>
              </a:rPr>
              <a:t>予算がある限り、事前登録は講座受講後でも受け付けます</a:t>
            </a:r>
            <a:endParaRPr kumimoji="1" lang="en-US" altLang="ja-JP" sz="695"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88" name="テキスト ボックス 87"/>
          <p:cNvSpPr txBox="1"/>
          <p:nvPr/>
        </p:nvSpPr>
        <p:spPr>
          <a:xfrm>
            <a:off x="2835782" y="8868542"/>
            <a:ext cx="4278083" cy="257913"/>
          </a:xfrm>
          <a:prstGeom prst="rect">
            <a:avLst/>
          </a:prstGeom>
          <a:noFill/>
          <a:ln>
            <a:noFill/>
            <a:prstDash val="lgDashDotDot"/>
          </a:ln>
        </p:spPr>
        <p:txBody>
          <a:bodyPr wrap="square" rtlCol="0">
            <a:spAutoFit/>
          </a:bodyPr>
          <a:lstStyle/>
          <a:p>
            <a:pPr marL="405821" indent="-405821"/>
            <a:r>
              <a:rPr kumimoji="1" lang="ja-JP" altLang="en-US" sz="1081" b="1" dirty="0">
                <a:solidFill>
                  <a:schemeClr val="bg1"/>
                </a:solidFill>
                <a:latin typeface="Arial" panose="020B0604020202020204" pitchFamily="34" charset="0"/>
                <a:ea typeface="メイリオ" panose="020B0604030504040204" pitchFamily="50" charset="-128"/>
                <a:cs typeface="Arial" panose="020B0604020202020204" pitchFamily="34" charset="0"/>
              </a:rPr>
              <a:t>◆ご不明点がございましたら、以下よりお問合せください。</a:t>
            </a:r>
            <a:endParaRPr kumimoji="1" lang="en-US" altLang="ja-JP" sz="1081" b="1" dirty="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sp>
        <p:nvSpPr>
          <p:cNvPr id="86" name="下矢印 85"/>
          <p:cNvSpPr/>
          <p:nvPr/>
        </p:nvSpPr>
        <p:spPr>
          <a:xfrm>
            <a:off x="4204586" y="4712146"/>
            <a:ext cx="194421" cy="266750"/>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grpSp>
        <p:nvGrpSpPr>
          <p:cNvPr id="89" name="グループ化 88"/>
          <p:cNvGrpSpPr/>
          <p:nvPr/>
        </p:nvGrpSpPr>
        <p:grpSpPr>
          <a:xfrm>
            <a:off x="157048" y="8539339"/>
            <a:ext cx="7045196" cy="1360929"/>
            <a:chOff x="-254822" y="9572802"/>
            <a:chExt cx="7827145" cy="1511979"/>
          </a:xfrm>
        </p:grpSpPr>
        <p:sp>
          <p:nvSpPr>
            <p:cNvPr id="90" name="正方形/長方形 89"/>
            <p:cNvSpPr/>
            <p:nvPr/>
          </p:nvSpPr>
          <p:spPr>
            <a:xfrm>
              <a:off x="12648" y="9572802"/>
              <a:ext cx="7559675" cy="1511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2404" tIns="0" rIns="32404" bIns="0" rtlCol="0" anchor="t"/>
            <a:lstStyle/>
            <a:p>
              <a:endParaRPr kumimoji="1" lang="en-US" altLang="ja-JP" sz="1081" dirty="0">
                <a:solidFill>
                  <a:schemeClr val="tx1"/>
                </a:solidFill>
              </a:endParaRPr>
            </a:p>
            <a:p>
              <a:endParaRPr kumimoji="1" lang="en-US" altLang="ja-JP" sz="1081" dirty="0">
                <a:solidFill>
                  <a:schemeClr val="tx1"/>
                </a:solidFill>
              </a:endParaRPr>
            </a:p>
          </p:txBody>
        </p:sp>
        <p:grpSp>
          <p:nvGrpSpPr>
            <p:cNvPr id="93" name="グループ化 92"/>
            <p:cNvGrpSpPr/>
            <p:nvPr/>
          </p:nvGrpSpPr>
          <p:grpSpPr>
            <a:xfrm>
              <a:off x="-254822" y="10572391"/>
              <a:ext cx="2196775" cy="305340"/>
              <a:chOff x="-243417" y="10379583"/>
              <a:chExt cx="2196775" cy="305340"/>
            </a:xfrm>
          </p:grpSpPr>
          <p:sp>
            <p:nvSpPr>
              <p:cNvPr id="95" name="角丸四角形 94"/>
              <p:cNvSpPr/>
              <p:nvPr/>
            </p:nvSpPr>
            <p:spPr>
              <a:xfrm>
                <a:off x="-243417" y="10394596"/>
                <a:ext cx="2120152" cy="273232"/>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081" b="1" dirty="0">
                    <a:solidFill>
                      <a:schemeClr val="tx1"/>
                    </a:solidFill>
                    <a:latin typeface="Arial" panose="020B0604020202020204" pitchFamily="34" charset="0"/>
                    <a:ea typeface="Meiryo UI" panose="020B0604030504040204" pitchFamily="50" charset="-128"/>
                    <a:cs typeface="Arial" panose="020B0604020202020204" pitchFamily="34" charset="0"/>
                  </a:rPr>
                  <a:t>大阪府　スキルアップ支援金</a:t>
                </a:r>
              </a:p>
            </p:txBody>
          </p:sp>
          <p:sp>
            <p:nvSpPr>
              <p:cNvPr id="100" name="テキスト ボックス 99"/>
              <p:cNvSpPr txBox="1"/>
              <p:nvPr/>
            </p:nvSpPr>
            <p:spPr>
              <a:xfrm>
                <a:off x="1515534" y="10379583"/>
                <a:ext cx="437824" cy="305340"/>
              </a:xfrm>
              <a:prstGeom prst="rect">
                <a:avLst/>
              </a:prstGeom>
              <a:noFill/>
            </p:spPr>
            <p:txBody>
              <a:bodyPr wrap="square" rtlCol="0">
                <a:spAutoFit/>
              </a:bodyPr>
              <a:lstStyle/>
              <a:p>
                <a:r>
                  <a:rPr kumimoji="1" lang="ja-JP" altLang="en-US" sz="1191" dirty="0">
                    <a:latin typeface="Arial" panose="020B0604020202020204" pitchFamily="34" charset="0"/>
                    <a:cs typeface="Arial" panose="020B0604020202020204" pitchFamily="34" charset="0"/>
                  </a:rPr>
                  <a:t>🔍</a:t>
                </a:r>
              </a:p>
            </p:txBody>
          </p:sp>
        </p:grpSp>
      </p:grpSp>
      <p:sp>
        <p:nvSpPr>
          <p:cNvPr id="6" name="大かっこ 5"/>
          <p:cNvSpPr/>
          <p:nvPr/>
        </p:nvSpPr>
        <p:spPr>
          <a:xfrm>
            <a:off x="872209" y="7834874"/>
            <a:ext cx="4793718" cy="315391"/>
          </a:xfrm>
          <a:prstGeom prst="bracketPair">
            <a:avLst/>
          </a:prstGeom>
          <a:noFill/>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620"/>
          </a:p>
        </p:txBody>
      </p:sp>
      <p:sp>
        <p:nvSpPr>
          <p:cNvPr id="113" name="正方形/長方形 112"/>
          <p:cNvSpPr/>
          <p:nvPr/>
        </p:nvSpPr>
        <p:spPr>
          <a:xfrm>
            <a:off x="1762649" y="6521880"/>
            <a:ext cx="1143004" cy="821534"/>
          </a:xfrm>
          <a:prstGeom prst="rect">
            <a:avLst/>
          </a:prstGeom>
          <a:solidFill>
            <a:srgbClr val="FF99CC"/>
          </a:soli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grpSp>
        <p:nvGrpSpPr>
          <p:cNvPr id="12" name="グループ化 11">
            <a:extLst>
              <a:ext uri="{FF2B5EF4-FFF2-40B4-BE49-F238E27FC236}">
                <a16:creationId xmlns:a16="http://schemas.microsoft.com/office/drawing/2014/main" id="{EEDA28B6-D296-44EA-8415-0EF60FFFF7D8}"/>
              </a:ext>
            </a:extLst>
          </p:cNvPr>
          <p:cNvGrpSpPr/>
          <p:nvPr/>
        </p:nvGrpSpPr>
        <p:grpSpPr>
          <a:xfrm>
            <a:off x="573827" y="6504962"/>
            <a:ext cx="5877078" cy="997817"/>
            <a:chOff x="566517" y="6917806"/>
            <a:chExt cx="6105432" cy="1167435"/>
          </a:xfrm>
        </p:grpSpPr>
        <p:sp>
          <p:nvSpPr>
            <p:cNvPr id="112" name="テキスト ボックス 111"/>
            <p:cNvSpPr txBox="1"/>
            <p:nvPr/>
          </p:nvSpPr>
          <p:spPr>
            <a:xfrm>
              <a:off x="566517" y="6917806"/>
              <a:ext cx="1187415" cy="1000393"/>
            </a:xfrm>
            <a:prstGeom prst="rect">
              <a:avLst/>
            </a:prstGeom>
            <a:noFill/>
            <a:ln>
              <a:solidFill>
                <a:schemeClr val="tx1"/>
              </a:solidFill>
            </a:ln>
          </p:spPr>
          <p:txBody>
            <a:bodyPr wrap="square" lIns="32404" rIns="32404" rtlCol="0" anchor="ctr">
              <a:spAutoFit/>
            </a:bodyPr>
            <a:lstStyle/>
            <a:p>
              <a:pPr algn="ctr"/>
              <a:endParaRPr kumimoji="1" lang="en-US" altLang="ja-JP" sz="794" b="1" dirty="0">
                <a:latin typeface="Meiryo UI" panose="020B0604030504040204" pitchFamily="50" charset="-128"/>
                <a:ea typeface="Meiryo UI" panose="020B0604030504040204" pitchFamily="50" charset="-128"/>
              </a:endParaRPr>
            </a:p>
            <a:p>
              <a:pPr algn="ctr"/>
              <a:endParaRPr kumimoji="1" lang="en-US" altLang="ja-JP" sz="1091" b="1" dirty="0">
                <a:latin typeface="Meiryo UI" panose="020B0604030504040204" pitchFamily="50" charset="-128"/>
                <a:ea typeface="Meiryo UI" panose="020B0604030504040204" pitchFamily="50" charset="-128"/>
              </a:endParaRPr>
            </a:p>
            <a:p>
              <a:pPr algn="ctr"/>
              <a:endParaRPr kumimoji="1" lang="en-US" altLang="ja-JP" sz="1091" b="1" dirty="0">
                <a:latin typeface="Meiryo UI" panose="020B0604030504040204" pitchFamily="50" charset="-128"/>
                <a:ea typeface="Meiryo UI" panose="020B0604030504040204" pitchFamily="50" charset="-128"/>
              </a:endParaRPr>
            </a:p>
            <a:p>
              <a:pPr algn="ctr"/>
              <a:endParaRPr kumimoji="1" lang="en-US" altLang="ja-JP" sz="992" b="1" dirty="0">
                <a:latin typeface="Meiryo UI" panose="020B0604030504040204" pitchFamily="50" charset="-128"/>
                <a:ea typeface="Meiryo UI" panose="020B0604030504040204" pitchFamily="50" charset="-128"/>
              </a:endParaRPr>
            </a:p>
            <a:p>
              <a:pPr algn="ctr"/>
              <a:endParaRPr kumimoji="1" lang="en-US" altLang="ja-JP" sz="992" b="1" dirty="0">
                <a:latin typeface="Meiryo UI" panose="020B0604030504040204" pitchFamily="50" charset="-128"/>
                <a:ea typeface="Meiryo UI" panose="020B0604030504040204" pitchFamily="50" charset="-128"/>
              </a:endParaRPr>
            </a:p>
          </p:txBody>
        </p:sp>
        <p:sp>
          <p:nvSpPr>
            <p:cNvPr id="115" name="テキスト ボックス 114"/>
            <p:cNvSpPr txBox="1"/>
            <p:nvPr/>
          </p:nvSpPr>
          <p:spPr>
            <a:xfrm>
              <a:off x="1703002" y="7602909"/>
              <a:ext cx="1374111" cy="482332"/>
            </a:xfrm>
            <a:prstGeom prst="rect">
              <a:avLst/>
            </a:prstGeom>
            <a:noFill/>
          </p:spPr>
          <p:txBody>
            <a:bodyPr wrap="square" lIns="32404" rIns="32404" rtlCol="0">
              <a:spAutoFit/>
            </a:bodyPr>
            <a:lstStyle/>
            <a:p>
              <a:pPr algn="ctr"/>
              <a:r>
                <a:rPr kumimoji="1" lang="ja-JP" altLang="en-US" sz="1042" b="1" dirty="0">
                  <a:latin typeface="Meiryo UI" panose="020B0604030504040204" pitchFamily="50" charset="-128"/>
                  <a:ea typeface="Meiryo UI" panose="020B0604030504040204" pitchFamily="50" charset="-128"/>
                </a:rPr>
                <a:t>事前登録</a:t>
              </a:r>
              <a:endParaRPr kumimoji="1" lang="en-US" altLang="ja-JP" sz="1042" b="1" dirty="0">
                <a:latin typeface="Meiryo UI" panose="020B0604030504040204" pitchFamily="50" charset="-128"/>
                <a:ea typeface="Meiryo UI" panose="020B0604030504040204" pitchFamily="50" charset="-128"/>
              </a:endParaRPr>
            </a:p>
            <a:p>
              <a:pPr algn="ctr"/>
              <a:endParaRPr kumimoji="1" lang="en-US" altLang="ja-JP" sz="1042" dirty="0">
                <a:latin typeface="Meiryo UI" panose="020B0604030504040204" pitchFamily="50" charset="-128"/>
                <a:ea typeface="Meiryo UI" panose="020B0604030504040204" pitchFamily="50" charset="-128"/>
              </a:endParaRPr>
            </a:p>
          </p:txBody>
        </p:sp>
        <p:sp>
          <p:nvSpPr>
            <p:cNvPr id="117" name="テキスト ボックス 116"/>
            <p:cNvSpPr txBox="1"/>
            <p:nvPr/>
          </p:nvSpPr>
          <p:spPr>
            <a:xfrm>
              <a:off x="3035709" y="6930941"/>
              <a:ext cx="1187415" cy="964665"/>
            </a:xfrm>
            <a:prstGeom prst="rect">
              <a:avLst/>
            </a:prstGeom>
            <a:noFill/>
            <a:ln>
              <a:solidFill>
                <a:schemeClr val="tx1"/>
              </a:solidFill>
            </a:ln>
          </p:spPr>
          <p:txBody>
            <a:bodyPr wrap="square" lIns="32404" rIns="32404" rtlCol="0">
              <a:spAutoFit/>
            </a:bodyPr>
            <a:lstStyle/>
            <a:p>
              <a:pPr algn="ctr"/>
              <a:endParaRPr kumimoji="1" lang="en-US" altLang="ja-JP" sz="298" b="1" dirty="0">
                <a:latin typeface="Meiryo UI" panose="020B0604030504040204" pitchFamily="50" charset="-128"/>
                <a:ea typeface="Meiryo UI" panose="020B0604030504040204" pitchFamily="50" charset="-128"/>
              </a:endParaRPr>
            </a:p>
            <a:p>
              <a:pPr algn="ctr"/>
              <a:endParaRPr kumimoji="1" lang="en-US" altLang="ja-JP" sz="893" b="1" dirty="0">
                <a:latin typeface="Meiryo UI" panose="020B0604030504040204" pitchFamily="50" charset="-128"/>
                <a:ea typeface="Meiryo UI" panose="020B0604030504040204" pitchFamily="50" charset="-128"/>
              </a:endParaRPr>
            </a:p>
            <a:p>
              <a:pPr algn="ctr"/>
              <a:endParaRPr kumimoji="1" lang="en-US" altLang="ja-JP" sz="893" b="1" dirty="0">
                <a:latin typeface="Meiryo UI" panose="020B0604030504040204" pitchFamily="50" charset="-128"/>
                <a:ea typeface="Meiryo UI" panose="020B0604030504040204" pitchFamily="50" charset="-128"/>
              </a:endParaRPr>
            </a:p>
            <a:p>
              <a:pPr algn="ctr"/>
              <a:endParaRPr kumimoji="1" lang="en-US" altLang="ja-JP" sz="893" b="1" dirty="0">
                <a:latin typeface="Meiryo UI" panose="020B0604030504040204" pitchFamily="50" charset="-128"/>
                <a:ea typeface="Meiryo UI" panose="020B0604030504040204" pitchFamily="50" charset="-128"/>
              </a:endParaRPr>
            </a:p>
            <a:p>
              <a:pPr algn="ctr"/>
              <a:endParaRPr kumimoji="1" lang="en-US" altLang="ja-JP" sz="893" b="1" dirty="0">
                <a:latin typeface="Meiryo UI" panose="020B0604030504040204" pitchFamily="50" charset="-128"/>
                <a:ea typeface="Meiryo UI" panose="020B0604030504040204" pitchFamily="50" charset="-128"/>
              </a:endParaRPr>
            </a:p>
            <a:p>
              <a:pPr algn="ctr"/>
              <a:endParaRPr kumimoji="1" lang="ja-JP" altLang="en-US" sz="893" b="1" dirty="0">
                <a:latin typeface="Meiryo UI" panose="020B0604030504040204" pitchFamily="50" charset="-128"/>
                <a:ea typeface="Meiryo UI" panose="020B0604030504040204" pitchFamily="50" charset="-128"/>
              </a:endParaRPr>
            </a:p>
          </p:txBody>
        </p:sp>
        <p:sp>
          <p:nvSpPr>
            <p:cNvPr id="119" name="正方形/長方形 118"/>
            <p:cNvSpPr/>
            <p:nvPr/>
          </p:nvSpPr>
          <p:spPr>
            <a:xfrm>
              <a:off x="4257818" y="6938654"/>
              <a:ext cx="1187415" cy="961185"/>
            </a:xfrm>
            <a:prstGeom prst="rect">
              <a:avLst/>
            </a:prstGeom>
            <a:solidFill>
              <a:srgbClr val="FF99CC"/>
            </a:soli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sp>
          <p:nvSpPr>
            <p:cNvPr id="122" name="テキスト ボックス 121"/>
            <p:cNvSpPr txBox="1"/>
            <p:nvPr/>
          </p:nvSpPr>
          <p:spPr>
            <a:xfrm>
              <a:off x="4275258" y="7514721"/>
              <a:ext cx="1192741" cy="428739"/>
            </a:xfrm>
            <a:prstGeom prst="rect">
              <a:avLst/>
            </a:prstGeom>
            <a:noFill/>
          </p:spPr>
          <p:txBody>
            <a:bodyPr wrap="square" lIns="32404" rIns="32404" rtlCol="0">
              <a:spAutoFit/>
            </a:bodyPr>
            <a:lstStyle/>
            <a:p>
              <a:pPr algn="ctr"/>
              <a:r>
                <a:rPr kumimoji="1" lang="ja-JP" altLang="en-US" sz="893" b="1" dirty="0">
                  <a:latin typeface="Meiryo UI" panose="020B0604030504040204" pitchFamily="50" charset="-128"/>
                  <a:ea typeface="Meiryo UI" panose="020B0604030504040204" pitchFamily="50" charset="-128"/>
                </a:rPr>
                <a:t>受講修了後</a:t>
              </a:r>
              <a:endParaRPr kumimoji="1" lang="en-US" altLang="ja-JP" sz="893" b="1" dirty="0">
                <a:latin typeface="Meiryo UI" panose="020B0604030504040204" pitchFamily="50" charset="-128"/>
                <a:ea typeface="Meiryo UI" panose="020B0604030504040204" pitchFamily="50" charset="-128"/>
              </a:endParaRPr>
            </a:p>
            <a:p>
              <a:pPr algn="ctr"/>
              <a:r>
                <a:rPr kumimoji="1" lang="en-US" altLang="ja-JP" sz="893" b="1" dirty="0">
                  <a:latin typeface="Meiryo UI" panose="020B0604030504040204" pitchFamily="50" charset="-128"/>
                  <a:ea typeface="Meiryo UI" panose="020B0604030504040204" pitchFamily="50" charset="-128"/>
                </a:rPr>
                <a:t>1</a:t>
              </a:r>
              <a:r>
                <a:rPr kumimoji="1" lang="ja-JP" altLang="en-US" sz="893" b="1" dirty="0">
                  <a:latin typeface="Meiryo UI" panose="020B0604030504040204" pitchFamily="50" charset="-128"/>
                  <a:ea typeface="Meiryo UI" panose="020B0604030504040204" pitchFamily="50" charset="-128"/>
                </a:rPr>
                <a:t>か月以内に申請</a:t>
              </a:r>
              <a:endParaRPr kumimoji="1" lang="en-US" altLang="ja-JP" sz="893" b="1" dirty="0">
                <a:latin typeface="Meiryo UI" panose="020B0604030504040204" pitchFamily="50" charset="-128"/>
                <a:ea typeface="Meiryo UI" panose="020B0604030504040204" pitchFamily="50" charset="-128"/>
              </a:endParaRPr>
            </a:p>
          </p:txBody>
        </p:sp>
        <p:sp>
          <p:nvSpPr>
            <p:cNvPr id="126" name="角丸四角形 125"/>
            <p:cNvSpPr/>
            <p:nvPr/>
          </p:nvSpPr>
          <p:spPr>
            <a:xfrm>
              <a:off x="5486496" y="6955753"/>
              <a:ext cx="1113765" cy="961185"/>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sp>
          <p:nvSpPr>
            <p:cNvPr id="127" name="テキスト ボックス 126"/>
            <p:cNvSpPr txBox="1"/>
            <p:nvPr/>
          </p:nvSpPr>
          <p:spPr>
            <a:xfrm>
              <a:off x="5484532" y="7094149"/>
              <a:ext cx="1187417" cy="786036"/>
            </a:xfrm>
            <a:prstGeom prst="rect">
              <a:avLst/>
            </a:prstGeom>
            <a:noFill/>
          </p:spPr>
          <p:txBody>
            <a:bodyPr wrap="square" lIns="97211" tIns="129614" rIns="97211" bIns="97211" rtlCol="0">
              <a:spAutoFit/>
            </a:bodyPr>
            <a:lstStyle/>
            <a:p>
              <a:pPr algn="ctr"/>
              <a:endParaRPr kumimoji="1" lang="en-US" altLang="ja-JP" sz="893" b="1" dirty="0">
                <a:latin typeface="Meiryo UI" panose="020B0604030504040204" pitchFamily="50" charset="-128"/>
                <a:ea typeface="Meiryo UI" panose="020B0604030504040204" pitchFamily="50" charset="-128"/>
              </a:endParaRPr>
            </a:p>
            <a:p>
              <a:pPr algn="ctr"/>
              <a:r>
                <a:rPr kumimoji="1" lang="ja-JP" altLang="en-US" sz="992" b="1" dirty="0">
                  <a:latin typeface="Meiryo UI" panose="020B0604030504040204" pitchFamily="50" charset="-128"/>
                  <a:ea typeface="Meiryo UI" panose="020B0604030504040204" pitchFamily="50" charset="-128"/>
                </a:rPr>
                <a:t>指定の口座に</a:t>
              </a:r>
              <a:endParaRPr kumimoji="1" lang="en-US" altLang="ja-JP" sz="992" b="1" dirty="0">
                <a:latin typeface="Meiryo UI" panose="020B0604030504040204" pitchFamily="50" charset="-128"/>
                <a:ea typeface="Meiryo UI" panose="020B0604030504040204" pitchFamily="50" charset="-128"/>
              </a:endParaRPr>
            </a:p>
            <a:p>
              <a:pPr algn="ctr"/>
              <a:r>
                <a:rPr kumimoji="1" lang="ja-JP" altLang="en-US" sz="992" b="1" dirty="0">
                  <a:latin typeface="Meiryo UI" panose="020B0604030504040204" pitchFamily="50" charset="-128"/>
                  <a:ea typeface="Meiryo UI" panose="020B0604030504040204" pitchFamily="50" charset="-128"/>
                </a:rPr>
                <a:t>振込</a:t>
              </a:r>
            </a:p>
          </p:txBody>
        </p:sp>
        <p:pic>
          <p:nvPicPr>
            <p:cNvPr id="102" name="図 10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4805" y="7293133"/>
              <a:ext cx="259395" cy="292535"/>
            </a:xfrm>
            <a:prstGeom prst="rect">
              <a:avLst/>
            </a:prstGeom>
          </p:spPr>
        </p:pic>
        <p:sp>
          <p:nvSpPr>
            <p:cNvPr id="135" name="右矢印 134"/>
            <p:cNvSpPr/>
            <p:nvPr/>
          </p:nvSpPr>
          <p:spPr>
            <a:xfrm>
              <a:off x="1700436" y="7302059"/>
              <a:ext cx="241817" cy="273197"/>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grpSp>
      <p:sp>
        <p:nvSpPr>
          <p:cNvPr id="136" name="右矢印 135"/>
          <p:cNvSpPr/>
          <p:nvPr/>
        </p:nvSpPr>
        <p:spPr>
          <a:xfrm>
            <a:off x="2876471" y="6831410"/>
            <a:ext cx="232773" cy="233506"/>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dirty="0"/>
          </a:p>
        </p:txBody>
      </p:sp>
      <p:sp>
        <p:nvSpPr>
          <p:cNvPr id="138" name="右矢印 137"/>
          <p:cNvSpPr/>
          <p:nvPr/>
        </p:nvSpPr>
        <p:spPr>
          <a:xfrm>
            <a:off x="5220619" y="6824519"/>
            <a:ext cx="232773" cy="233506"/>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dirty="0"/>
          </a:p>
        </p:txBody>
      </p:sp>
      <p:sp>
        <p:nvSpPr>
          <p:cNvPr id="137" name="右矢印 136"/>
          <p:cNvSpPr/>
          <p:nvPr/>
        </p:nvSpPr>
        <p:spPr>
          <a:xfrm>
            <a:off x="4035254" y="6833386"/>
            <a:ext cx="232773" cy="233506"/>
          </a:xfrm>
          <a:prstGeom prst="rightArrow">
            <a:avLst/>
          </a:prstGeom>
          <a:solidFill>
            <a:srgbClr val="FF66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pic>
        <p:nvPicPr>
          <p:cNvPr id="125" name="図 12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28614" y="6780750"/>
            <a:ext cx="249692" cy="250032"/>
          </a:xfrm>
          <a:prstGeom prst="rect">
            <a:avLst/>
          </a:prstGeom>
        </p:spPr>
      </p:pic>
      <p:sp>
        <p:nvSpPr>
          <p:cNvPr id="34" name="テキスト ボックス 33"/>
          <p:cNvSpPr txBox="1"/>
          <p:nvPr/>
        </p:nvSpPr>
        <p:spPr>
          <a:xfrm>
            <a:off x="4175801" y="4303063"/>
            <a:ext cx="2257292" cy="430763"/>
          </a:xfrm>
          <a:prstGeom prst="rect">
            <a:avLst/>
          </a:prstGeom>
          <a:solidFill>
            <a:schemeClr val="accent6">
              <a:lumMod val="75000"/>
            </a:schemeClr>
          </a:solidFill>
        </p:spPr>
        <p:txBody>
          <a:bodyPr wrap="square" tIns="64807" bIns="32404" rtlCol="0" anchor="ctr" anchorCtr="0">
            <a:spAutoFit/>
          </a:bodyPr>
          <a:lstStyle/>
          <a:p>
            <a:pPr algn="ctr"/>
            <a:r>
              <a:rPr kumimoji="1" lang="ja-JP" altLang="en-US" sz="1081" dirty="0">
                <a:solidFill>
                  <a:schemeClr val="bg1"/>
                </a:solidFill>
                <a:latin typeface="メイリオ" panose="020B0604030504040204" pitchFamily="50" charset="-128"/>
                <a:ea typeface="メイリオ" panose="020B0604030504040204" pitchFamily="50" charset="-128"/>
              </a:rPr>
              <a:t>前回の教育訓練給付の支給決定日から</a:t>
            </a:r>
            <a:r>
              <a:rPr kumimoji="1" lang="en-US" altLang="ja-JP" sz="1081" dirty="0">
                <a:solidFill>
                  <a:schemeClr val="bg1"/>
                </a:solidFill>
                <a:latin typeface="メイリオ" panose="020B0604030504040204" pitchFamily="50" charset="-128"/>
                <a:ea typeface="メイリオ" panose="020B0604030504040204" pitchFamily="50" charset="-128"/>
              </a:rPr>
              <a:t>3</a:t>
            </a:r>
            <a:r>
              <a:rPr kumimoji="1" lang="ja-JP" altLang="en-US" sz="1081" dirty="0">
                <a:solidFill>
                  <a:schemeClr val="bg1"/>
                </a:solidFill>
                <a:latin typeface="メイリオ" panose="020B0604030504040204" pitchFamily="50" charset="-128"/>
                <a:ea typeface="メイリオ" panose="020B0604030504040204" pitchFamily="50" charset="-128"/>
              </a:rPr>
              <a:t>年未満である</a:t>
            </a:r>
          </a:p>
        </p:txBody>
      </p:sp>
      <p:sp>
        <p:nvSpPr>
          <p:cNvPr id="32" name="テキスト ボックス 31"/>
          <p:cNvSpPr txBox="1"/>
          <p:nvPr/>
        </p:nvSpPr>
        <p:spPr>
          <a:xfrm>
            <a:off x="1567243" y="4221612"/>
            <a:ext cx="2549771" cy="597064"/>
          </a:xfrm>
          <a:prstGeom prst="rect">
            <a:avLst/>
          </a:prstGeom>
          <a:solidFill>
            <a:schemeClr val="accent6">
              <a:lumMod val="75000"/>
            </a:schemeClr>
          </a:solidFill>
        </p:spPr>
        <p:txBody>
          <a:bodyPr wrap="square" tIns="64807" bIns="32404" rtlCol="0" anchor="ctr" anchorCtr="0">
            <a:spAutoFit/>
          </a:bodyPr>
          <a:lstStyle/>
          <a:p>
            <a:r>
              <a:rPr kumimoji="1" lang="ja-JP" altLang="en-US" sz="1081" dirty="0">
                <a:solidFill>
                  <a:schemeClr val="bg1"/>
                </a:solidFill>
                <a:latin typeface="メイリオ" panose="020B0604030504040204" pitchFamily="50" charset="-128"/>
                <a:ea typeface="メイリオ" panose="020B0604030504040204" pitchFamily="50" charset="-128"/>
              </a:rPr>
              <a:t>直近、もしくは現在の雇用保険の加入期間が</a:t>
            </a:r>
            <a:r>
              <a:rPr kumimoji="1" lang="en-US" altLang="ja-JP" sz="1081" dirty="0">
                <a:solidFill>
                  <a:schemeClr val="bg1"/>
                </a:solidFill>
                <a:latin typeface="メイリオ" panose="020B0604030504040204" pitchFamily="50" charset="-128"/>
                <a:ea typeface="メイリオ" panose="020B0604030504040204" pitchFamily="50" charset="-128"/>
              </a:rPr>
              <a:t>1</a:t>
            </a:r>
            <a:r>
              <a:rPr kumimoji="1" lang="ja-JP" altLang="en-US" sz="1081" dirty="0">
                <a:solidFill>
                  <a:schemeClr val="bg1"/>
                </a:solidFill>
                <a:latin typeface="メイリオ" panose="020B0604030504040204" pitchFamily="50" charset="-128"/>
                <a:ea typeface="メイリオ" panose="020B0604030504040204" pitchFamily="50" charset="-128"/>
              </a:rPr>
              <a:t>年未満である（専門実践教育訓練を受講する場合は２年未満）</a:t>
            </a:r>
          </a:p>
        </p:txBody>
      </p:sp>
      <p:sp>
        <p:nvSpPr>
          <p:cNvPr id="5" name="下矢印 4"/>
          <p:cNvSpPr/>
          <p:nvPr/>
        </p:nvSpPr>
        <p:spPr>
          <a:xfrm>
            <a:off x="656003" y="2849695"/>
            <a:ext cx="194262" cy="2786073"/>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dirty="0"/>
          </a:p>
        </p:txBody>
      </p:sp>
      <p:sp>
        <p:nvSpPr>
          <p:cNvPr id="22" name="下矢印 21"/>
          <p:cNvSpPr/>
          <p:nvPr/>
        </p:nvSpPr>
        <p:spPr>
          <a:xfrm>
            <a:off x="2700532" y="2705356"/>
            <a:ext cx="194421" cy="482556"/>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dirty="0"/>
          </a:p>
        </p:txBody>
      </p:sp>
      <p:sp>
        <p:nvSpPr>
          <p:cNvPr id="26" name="下矢印 25"/>
          <p:cNvSpPr/>
          <p:nvPr/>
        </p:nvSpPr>
        <p:spPr>
          <a:xfrm>
            <a:off x="1315092" y="3258617"/>
            <a:ext cx="177991" cy="2360829"/>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27" name="下矢印 26"/>
          <p:cNvSpPr/>
          <p:nvPr/>
        </p:nvSpPr>
        <p:spPr>
          <a:xfrm>
            <a:off x="2688530" y="3308498"/>
            <a:ext cx="206422" cy="409794"/>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48" name="正方形/長方形 47"/>
          <p:cNvSpPr/>
          <p:nvPr/>
        </p:nvSpPr>
        <p:spPr>
          <a:xfrm>
            <a:off x="2886665" y="2922858"/>
            <a:ext cx="93489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3" name="正方形/長方形 52"/>
          <p:cNvSpPr/>
          <p:nvPr/>
        </p:nvSpPr>
        <p:spPr>
          <a:xfrm>
            <a:off x="1424406" y="3450185"/>
            <a:ext cx="93489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5" name="正方形/長方形 54"/>
          <p:cNvSpPr/>
          <p:nvPr/>
        </p:nvSpPr>
        <p:spPr>
          <a:xfrm>
            <a:off x="2429278" y="3646533"/>
            <a:ext cx="93489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9" name="正方形/長方形 58"/>
          <p:cNvSpPr/>
          <p:nvPr/>
        </p:nvSpPr>
        <p:spPr>
          <a:xfrm>
            <a:off x="761585" y="2956922"/>
            <a:ext cx="615994"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3" name="テキスト ボックス 22"/>
          <p:cNvSpPr txBox="1"/>
          <p:nvPr/>
        </p:nvSpPr>
        <p:spPr>
          <a:xfrm>
            <a:off x="1315092" y="3182304"/>
            <a:ext cx="4359039" cy="264462"/>
          </a:xfrm>
          <a:prstGeom prst="rect">
            <a:avLst/>
          </a:prstGeom>
          <a:solidFill>
            <a:schemeClr val="accent6">
              <a:lumMod val="75000"/>
            </a:schemeClr>
          </a:solidFill>
        </p:spPr>
        <p:txBody>
          <a:bodyPr wrap="square" tIns="64807" bIns="32404" rtlCol="0" anchor="ctr" anchorCtr="0">
            <a:spAutoFit/>
          </a:bodyPr>
          <a:lstStyle/>
          <a:p>
            <a:pPr algn="ctr"/>
            <a:r>
              <a:rPr kumimoji="1" lang="ja-JP" altLang="en-US" sz="1081" dirty="0">
                <a:solidFill>
                  <a:schemeClr val="bg1"/>
                </a:solidFill>
                <a:latin typeface="メイリオ" panose="020B0604030504040204" pitchFamily="50" charset="-128"/>
                <a:ea typeface="メイリオ" panose="020B0604030504040204" pitchFamily="50" charset="-128"/>
              </a:rPr>
              <a:t>雇用保険に加入しなくなった日の翌日から</a:t>
            </a:r>
            <a:r>
              <a:rPr kumimoji="1" lang="en-US" altLang="ja-JP" sz="1081" dirty="0">
                <a:solidFill>
                  <a:schemeClr val="bg1"/>
                </a:solidFill>
                <a:latin typeface="メイリオ" panose="020B0604030504040204" pitchFamily="50" charset="-128"/>
                <a:ea typeface="メイリオ" panose="020B0604030504040204" pitchFamily="50" charset="-128"/>
              </a:rPr>
              <a:t>1</a:t>
            </a:r>
            <a:r>
              <a:rPr kumimoji="1" lang="ja-JP" altLang="en-US" sz="1081" dirty="0">
                <a:solidFill>
                  <a:schemeClr val="bg1"/>
                </a:solidFill>
                <a:latin typeface="メイリオ" panose="020B0604030504040204" pitchFamily="50" charset="-128"/>
                <a:ea typeface="メイリオ" panose="020B0604030504040204" pitchFamily="50" charset="-128"/>
              </a:rPr>
              <a:t>年以上が経過している</a:t>
            </a:r>
          </a:p>
        </p:txBody>
      </p:sp>
      <p:sp>
        <p:nvSpPr>
          <p:cNvPr id="28" name="テキスト ボックス 27"/>
          <p:cNvSpPr txBox="1"/>
          <p:nvPr/>
        </p:nvSpPr>
        <p:spPr>
          <a:xfrm>
            <a:off x="2250399" y="3720353"/>
            <a:ext cx="4102794" cy="264462"/>
          </a:xfrm>
          <a:prstGeom prst="rect">
            <a:avLst/>
          </a:prstGeom>
          <a:solidFill>
            <a:schemeClr val="accent6">
              <a:lumMod val="75000"/>
            </a:schemeClr>
          </a:solidFill>
        </p:spPr>
        <p:txBody>
          <a:bodyPr wrap="square" tIns="64807" bIns="32404" rtlCol="0" anchor="ctr" anchorCtr="0">
            <a:spAutoFit/>
          </a:bodyPr>
          <a:lstStyle/>
          <a:p>
            <a:pPr algn="ctr"/>
            <a:r>
              <a:rPr kumimoji="1" lang="ja-JP" altLang="en-US" sz="1081" dirty="0">
                <a:solidFill>
                  <a:schemeClr val="bg1"/>
                </a:solidFill>
                <a:latin typeface="メイリオ" panose="020B0604030504040204" pitchFamily="50" charset="-128"/>
                <a:ea typeface="メイリオ" panose="020B0604030504040204" pitchFamily="50" charset="-128"/>
              </a:rPr>
              <a:t>厚生労働省の教育訓練給付を受けたことがある</a:t>
            </a:r>
          </a:p>
        </p:txBody>
      </p:sp>
      <p:sp>
        <p:nvSpPr>
          <p:cNvPr id="19" name="テキスト ボックス 18"/>
          <p:cNvSpPr txBox="1"/>
          <p:nvPr/>
        </p:nvSpPr>
        <p:spPr>
          <a:xfrm>
            <a:off x="599278" y="2693893"/>
            <a:ext cx="4302196" cy="264462"/>
          </a:xfrm>
          <a:prstGeom prst="rect">
            <a:avLst/>
          </a:prstGeom>
          <a:solidFill>
            <a:schemeClr val="accent6">
              <a:lumMod val="75000"/>
            </a:schemeClr>
          </a:solidFill>
        </p:spPr>
        <p:txBody>
          <a:bodyPr wrap="square" tIns="64807" bIns="32404" rtlCol="0" anchor="ctr">
            <a:spAutoFit/>
          </a:bodyPr>
          <a:lstStyle/>
          <a:p>
            <a:pPr algn="ctr"/>
            <a:r>
              <a:rPr kumimoji="1" lang="ja-JP" altLang="en-US" sz="1081" dirty="0">
                <a:solidFill>
                  <a:schemeClr val="bg1"/>
                </a:solidFill>
                <a:latin typeface="メイリオ" panose="020B0604030504040204" pitchFamily="50" charset="-128"/>
                <a:ea typeface="メイリオ" panose="020B0604030504040204" pitchFamily="50" charset="-128"/>
              </a:rPr>
              <a:t>過去に雇用保険に加入したことがある</a:t>
            </a:r>
          </a:p>
        </p:txBody>
      </p:sp>
      <p:sp>
        <p:nvSpPr>
          <p:cNvPr id="120" name="下矢印 85">
            <a:extLst>
              <a:ext uri="{FF2B5EF4-FFF2-40B4-BE49-F238E27FC236}">
                <a16:creationId xmlns:a16="http://schemas.microsoft.com/office/drawing/2014/main" id="{A55CD8FA-6285-4410-B5BA-7152FF903102}"/>
              </a:ext>
            </a:extLst>
          </p:cNvPr>
          <p:cNvSpPr/>
          <p:nvPr/>
        </p:nvSpPr>
        <p:spPr>
          <a:xfrm rot="5400000">
            <a:off x="3147335" y="4939565"/>
            <a:ext cx="194421" cy="500064"/>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121" name="下矢印 75">
            <a:extLst>
              <a:ext uri="{FF2B5EF4-FFF2-40B4-BE49-F238E27FC236}">
                <a16:creationId xmlns:a16="http://schemas.microsoft.com/office/drawing/2014/main" id="{8BD348B3-4C4A-4293-88CF-893495AE5BC3}"/>
              </a:ext>
            </a:extLst>
          </p:cNvPr>
          <p:cNvSpPr/>
          <p:nvPr/>
        </p:nvSpPr>
        <p:spPr>
          <a:xfrm>
            <a:off x="4246094" y="5306412"/>
            <a:ext cx="181801" cy="313332"/>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124" name="正方形/長方形 123">
            <a:extLst>
              <a:ext uri="{FF2B5EF4-FFF2-40B4-BE49-F238E27FC236}">
                <a16:creationId xmlns:a16="http://schemas.microsoft.com/office/drawing/2014/main" id="{E57350E7-01B7-4E88-98DB-D195A2B28E74}"/>
              </a:ext>
            </a:extLst>
          </p:cNvPr>
          <p:cNvSpPr/>
          <p:nvPr/>
        </p:nvSpPr>
        <p:spPr>
          <a:xfrm>
            <a:off x="4377186" y="5369874"/>
            <a:ext cx="566759"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9" name="正方形/長方形 128">
            <a:extLst>
              <a:ext uri="{FF2B5EF4-FFF2-40B4-BE49-F238E27FC236}">
                <a16:creationId xmlns:a16="http://schemas.microsoft.com/office/drawing/2014/main" id="{8EDF2DF6-5BB6-4E6F-AC27-B64820F3962C}"/>
              </a:ext>
            </a:extLst>
          </p:cNvPr>
          <p:cNvSpPr/>
          <p:nvPr/>
        </p:nvSpPr>
        <p:spPr>
          <a:xfrm>
            <a:off x="2951525" y="5220373"/>
            <a:ext cx="71276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1" name="下矢印 85">
            <a:extLst>
              <a:ext uri="{FF2B5EF4-FFF2-40B4-BE49-F238E27FC236}">
                <a16:creationId xmlns:a16="http://schemas.microsoft.com/office/drawing/2014/main" id="{7038A6C1-5AFB-44C1-9FF0-7D1CB5A7C212}"/>
              </a:ext>
            </a:extLst>
          </p:cNvPr>
          <p:cNvSpPr/>
          <p:nvPr/>
        </p:nvSpPr>
        <p:spPr>
          <a:xfrm rot="16200000">
            <a:off x="5232867" y="755673"/>
            <a:ext cx="194421" cy="357189"/>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dirty="0"/>
          </a:p>
        </p:txBody>
      </p:sp>
      <p:sp>
        <p:nvSpPr>
          <p:cNvPr id="139" name="テキスト ボックス 138">
            <a:extLst>
              <a:ext uri="{FF2B5EF4-FFF2-40B4-BE49-F238E27FC236}">
                <a16:creationId xmlns:a16="http://schemas.microsoft.com/office/drawing/2014/main" id="{CAE416C7-33C6-489F-83B4-C1CA92333640}"/>
              </a:ext>
            </a:extLst>
          </p:cNvPr>
          <p:cNvSpPr txBox="1"/>
          <p:nvPr/>
        </p:nvSpPr>
        <p:spPr>
          <a:xfrm>
            <a:off x="5522486" y="810784"/>
            <a:ext cx="811910" cy="250529"/>
          </a:xfrm>
          <a:prstGeom prst="rect">
            <a:avLst/>
          </a:prstGeom>
          <a:noFill/>
          <a:ln>
            <a:solidFill>
              <a:schemeClr val="tx1"/>
            </a:solidFill>
            <a:prstDash val="lgDash"/>
          </a:ln>
        </p:spPr>
        <p:txBody>
          <a:bodyPr wrap="square" lIns="32404" tIns="64807" rIns="32404" bIns="32404" rtlCol="0" anchor="ctr" anchorCtr="0">
            <a:spAutoFit/>
          </a:bodyPr>
          <a:lstStyle/>
          <a:p>
            <a:pPr algn="ctr"/>
            <a:r>
              <a:rPr kumimoji="1" lang="ja-JP" altLang="en-US" sz="990" dirty="0">
                <a:latin typeface="メイリオ" panose="020B0604030504040204" pitchFamily="50" charset="-128"/>
                <a:ea typeface="メイリオ" panose="020B0604030504040204" pitchFamily="50" charset="-128"/>
              </a:rPr>
              <a:t>支給対象外</a:t>
            </a:r>
            <a:endParaRPr kumimoji="1" lang="en-US" altLang="ja-JP" sz="990" dirty="0">
              <a:latin typeface="メイリオ" panose="020B0604030504040204" pitchFamily="50" charset="-128"/>
              <a:ea typeface="メイリオ" panose="020B0604030504040204" pitchFamily="50" charset="-128"/>
            </a:endParaRPr>
          </a:p>
        </p:txBody>
      </p:sp>
      <p:sp>
        <p:nvSpPr>
          <p:cNvPr id="140" name="下矢印 30">
            <a:extLst>
              <a:ext uri="{FF2B5EF4-FFF2-40B4-BE49-F238E27FC236}">
                <a16:creationId xmlns:a16="http://schemas.microsoft.com/office/drawing/2014/main" id="{7D6DEDAA-F0EE-43DF-884B-9AFD09583F57}"/>
              </a:ext>
            </a:extLst>
          </p:cNvPr>
          <p:cNvSpPr/>
          <p:nvPr/>
        </p:nvSpPr>
        <p:spPr>
          <a:xfrm>
            <a:off x="2711966" y="1039435"/>
            <a:ext cx="182986" cy="233473"/>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142" name="正方形/長方形 141">
            <a:extLst>
              <a:ext uri="{FF2B5EF4-FFF2-40B4-BE49-F238E27FC236}">
                <a16:creationId xmlns:a16="http://schemas.microsoft.com/office/drawing/2014/main" id="{086A5E07-8B42-4277-8ED7-DF7494567CAB}"/>
              </a:ext>
            </a:extLst>
          </p:cNvPr>
          <p:cNvSpPr/>
          <p:nvPr/>
        </p:nvSpPr>
        <p:spPr>
          <a:xfrm>
            <a:off x="2853936" y="1011281"/>
            <a:ext cx="566759"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0" name="テキスト ボックス 129">
            <a:extLst>
              <a:ext uri="{FF2B5EF4-FFF2-40B4-BE49-F238E27FC236}">
                <a16:creationId xmlns:a16="http://schemas.microsoft.com/office/drawing/2014/main" id="{D9630EF1-5567-4CEC-B4B0-DBC26EB7AFC2}"/>
              </a:ext>
            </a:extLst>
          </p:cNvPr>
          <p:cNvSpPr txBox="1"/>
          <p:nvPr/>
        </p:nvSpPr>
        <p:spPr>
          <a:xfrm>
            <a:off x="539442" y="797487"/>
            <a:ext cx="4617066" cy="264462"/>
          </a:xfrm>
          <a:prstGeom prst="rect">
            <a:avLst/>
          </a:prstGeom>
          <a:solidFill>
            <a:schemeClr val="accent6">
              <a:lumMod val="75000"/>
            </a:schemeClr>
          </a:solidFill>
        </p:spPr>
        <p:txBody>
          <a:bodyPr wrap="square" tIns="64807" bIns="32404" rtlCol="0" anchor="ctr">
            <a:spAutoFit/>
          </a:bodyPr>
          <a:lstStyle/>
          <a:p>
            <a:pPr algn="ctr"/>
            <a:r>
              <a:rPr kumimoji="1" lang="ja-JP" altLang="en-US" sz="1081" dirty="0">
                <a:solidFill>
                  <a:schemeClr val="bg1"/>
                </a:solidFill>
                <a:latin typeface="メイリオ" panose="020B0604030504040204" pitchFamily="50" charset="-128"/>
                <a:ea typeface="メイリオ" panose="020B0604030504040204" pitchFamily="50" charset="-128"/>
              </a:rPr>
              <a:t>　大阪府民であり、学生もしくは公務員ではない</a:t>
            </a:r>
            <a:endParaRPr kumimoji="1" lang="ja-JP" altLang="en-US" sz="893" dirty="0">
              <a:solidFill>
                <a:schemeClr val="bg1"/>
              </a:solidFill>
              <a:latin typeface="メイリオ" panose="020B0604030504040204" pitchFamily="50" charset="-128"/>
              <a:ea typeface="メイリオ" panose="020B0604030504040204" pitchFamily="50" charset="-128"/>
            </a:endParaRPr>
          </a:p>
        </p:txBody>
      </p:sp>
      <p:sp>
        <p:nvSpPr>
          <p:cNvPr id="144" name="正方形/長方形 143">
            <a:extLst>
              <a:ext uri="{FF2B5EF4-FFF2-40B4-BE49-F238E27FC236}">
                <a16:creationId xmlns:a16="http://schemas.microsoft.com/office/drawing/2014/main" id="{8794158C-3111-4464-94EA-86C37323A333}"/>
              </a:ext>
            </a:extLst>
          </p:cNvPr>
          <p:cNvSpPr/>
          <p:nvPr/>
        </p:nvSpPr>
        <p:spPr>
          <a:xfrm>
            <a:off x="5098103" y="1051212"/>
            <a:ext cx="615994"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1" name="正方形/長方形 150">
            <a:extLst>
              <a:ext uri="{FF2B5EF4-FFF2-40B4-BE49-F238E27FC236}">
                <a16:creationId xmlns:a16="http://schemas.microsoft.com/office/drawing/2014/main" id="{9D960337-24E5-4516-9C9E-27AA41A66EBC}"/>
              </a:ext>
            </a:extLst>
          </p:cNvPr>
          <p:cNvSpPr/>
          <p:nvPr/>
        </p:nvSpPr>
        <p:spPr>
          <a:xfrm>
            <a:off x="2855620" y="3422721"/>
            <a:ext cx="93489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18" name="テキスト ボックス 117">
            <a:extLst>
              <a:ext uri="{FF2B5EF4-FFF2-40B4-BE49-F238E27FC236}">
                <a16:creationId xmlns:a16="http://schemas.microsoft.com/office/drawing/2014/main" id="{C2AB4AFD-306D-476C-8F00-9CF4BA517FFA}"/>
              </a:ext>
            </a:extLst>
          </p:cNvPr>
          <p:cNvSpPr txBox="1"/>
          <p:nvPr/>
        </p:nvSpPr>
        <p:spPr>
          <a:xfrm>
            <a:off x="3501813" y="4982272"/>
            <a:ext cx="2257292" cy="430763"/>
          </a:xfrm>
          <a:prstGeom prst="rect">
            <a:avLst/>
          </a:prstGeom>
          <a:solidFill>
            <a:schemeClr val="accent6">
              <a:lumMod val="75000"/>
            </a:schemeClr>
          </a:solidFill>
        </p:spPr>
        <p:txBody>
          <a:bodyPr wrap="square" tIns="64807" bIns="32404" rtlCol="0" anchor="ctr" anchorCtr="0">
            <a:spAutoFit/>
          </a:bodyPr>
          <a:lstStyle/>
          <a:p>
            <a:pPr algn="ctr"/>
            <a:r>
              <a:rPr kumimoji="1" lang="ja-JP" altLang="en-US" sz="1081" dirty="0">
                <a:solidFill>
                  <a:schemeClr val="bg1"/>
                </a:solidFill>
                <a:latin typeface="メイリオ" panose="020B0604030504040204" pitchFamily="50" charset="-128"/>
                <a:ea typeface="メイリオ" panose="020B0604030504040204" pitchFamily="50" charset="-128"/>
              </a:rPr>
              <a:t>前回の受講開始日以降、雇用保険の加入期間が</a:t>
            </a:r>
            <a:r>
              <a:rPr kumimoji="1" lang="en-US" altLang="ja-JP" sz="1081" dirty="0">
                <a:solidFill>
                  <a:schemeClr val="bg1"/>
                </a:solidFill>
                <a:latin typeface="メイリオ" panose="020B0604030504040204" pitchFamily="50" charset="-128"/>
                <a:ea typeface="メイリオ" panose="020B0604030504040204" pitchFamily="50" charset="-128"/>
              </a:rPr>
              <a:t>3</a:t>
            </a:r>
            <a:r>
              <a:rPr kumimoji="1" lang="ja-JP" altLang="en-US" sz="1081" dirty="0">
                <a:solidFill>
                  <a:schemeClr val="bg1"/>
                </a:solidFill>
                <a:latin typeface="メイリオ" panose="020B0604030504040204" pitchFamily="50" charset="-128"/>
                <a:ea typeface="メイリオ" panose="020B0604030504040204" pitchFamily="50" charset="-128"/>
              </a:rPr>
              <a:t>年未満である</a:t>
            </a:r>
          </a:p>
        </p:txBody>
      </p:sp>
      <p:sp>
        <p:nvSpPr>
          <p:cNvPr id="157" name="下矢印 75">
            <a:extLst>
              <a:ext uri="{FF2B5EF4-FFF2-40B4-BE49-F238E27FC236}">
                <a16:creationId xmlns:a16="http://schemas.microsoft.com/office/drawing/2014/main" id="{A3C18A06-3510-4B59-884F-B540DB40E1F6}"/>
              </a:ext>
            </a:extLst>
          </p:cNvPr>
          <p:cNvSpPr/>
          <p:nvPr/>
        </p:nvSpPr>
        <p:spPr>
          <a:xfrm>
            <a:off x="5767656" y="1328524"/>
            <a:ext cx="208957" cy="2390888"/>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dirty="0">
              <a:highlight>
                <a:srgbClr val="FF00FF"/>
              </a:highlight>
            </a:endParaRPr>
          </a:p>
        </p:txBody>
      </p:sp>
      <p:sp>
        <p:nvSpPr>
          <p:cNvPr id="158" name="正方形/長方形 157">
            <a:extLst>
              <a:ext uri="{FF2B5EF4-FFF2-40B4-BE49-F238E27FC236}">
                <a16:creationId xmlns:a16="http://schemas.microsoft.com/office/drawing/2014/main" id="{E9E59E91-7809-45AF-8783-DE4B8E6B0530}"/>
              </a:ext>
            </a:extLst>
          </p:cNvPr>
          <p:cNvSpPr/>
          <p:nvPr/>
        </p:nvSpPr>
        <p:spPr>
          <a:xfrm>
            <a:off x="5884997" y="1522718"/>
            <a:ext cx="566759"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9" name="正方形/長方形 158">
            <a:extLst>
              <a:ext uri="{FF2B5EF4-FFF2-40B4-BE49-F238E27FC236}">
                <a16:creationId xmlns:a16="http://schemas.microsoft.com/office/drawing/2014/main" id="{3B5E3A20-6171-4FF3-9AB4-B8CBA3DC68D6}"/>
              </a:ext>
            </a:extLst>
          </p:cNvPr>
          <p:cNvSpPr/>
          <p:nvPr/>
        </p:nvSpPr>
        <p:spPr>
          <a:xfrm>
            <a:off x="2842128" y="1521746"/>
            <a:ext cx="615994"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60" name="下矢印 4">
            <a:extLst>
              <a:ext uri="{FF2B5EF4-FFF2-40B4-BE49-F238E27FC236}">
                <a16:creationId xmlns:a16="http://schemas.microsoft.com/office/drawing/2014/main" id="{2230DC68-47C0-44C7-80EB-46AD5C9084EB}"/>
              </a:ext>
            </a:extLst>
          </p:cNvPr>
          <p:cNvSpPr/>
          <p:nvPr/>
        </p:nvSpPr>
        <p:spPr>
          <a:xfrm>
            <a:off x="2703678" y="1387372"/>
            <a:ext cx="182986" cy="392908"/>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161" name="テキスト ボックス 160">
            <a:extLst>
              <a:ext uri="{FF2B5EF4-FFF2-40B4-BE49-F238E27FC236}">
                <a16:creationId xmlns:a16="http://schemas.microsoft.com/office/drawing/2014/main" id="{B1ED352C-E2B5-4EEA-A32E-E5DB72D55BAB}"/>
              </a:ext>
            </a:extLst>
          </p:cNvPr>
          <p:cNvSpPr txBox="1"/>
          <p:nvPr/>
        </p:nvSpPr>
        <p:spPr>
          <a:xfrm>
            <a:off x="4776776" y="2415921"/>
            <a:ext cx="724017" cy="250529"/>
          </a:xfrm>
          <a:prstGeom prst="rect">
            <a:avLst/>
          </a:prstGeom>
          <a:noFill/>
          <a:ln>
            <a:solidFill>
              <a:schemeClr val="tx1"/>
            </a:solidFill>
            <a:prstDash val="lgDash"/>
          </a:ln>
        </p:spPr>
        <p:txBody>
          <a:bodyPr wrap="square" lIns="32404" tIns="64807" rIns="32404" bIns="32404" rtlCol="0" anchor="ctr" anchorCtr="0">
            <a:spAutoFit/>
          </a:bodyPr>
          <a:lstStyle/>
          <a:p>
            <a:pPr algn="ctr"/>
            <a:r>
              <a:rPr kumimoji="1" lang="ja-JP" altLang="en-US" sz="990" dirty="0">
                <a:latin typeface="メイリオ" panose="020B0604030504040204" pitchFamily="50" charset="-128"/>
                <a:ea typeface="メイリオ" panose="020B0604030504040204" pitchFamily="50" charset="-128"/>
              </a:rPr>
              <a:t>支給対象外</a:t>
            </a:r>
            <a:endParaRPr kumimoji="1" lang="en-US" altLang="ja-JP" sz="990" dirty="0">
              <a:latin typeface="メイリオ" panose="020B0604030504040204" pitchFamily="50" charset="-128"/>
              <a:ea typeface="メイリオ" panose="020B0604030504040204" pitchFamily="50" charset="-128"/>
            </a:endParaRPr>
          </a:p>
        </p:txBody>
      </p:sp>
      <p:sp>
        <p:nvSpPr>
          <p:cNvPr id="162" name="正方形/長方形 161">
            <a:extLst>
              <a:ext uri="{FF2B5EF4-FFF2-40B4-BE49-F238E27FC236}">
                <a16:creationId xmlns:a16="http://schemas.microsoft.com/office/drawing/2014/main" id="{653C38FB-8815-487B-99E7-46A147DC31BF}"/>
              </a:ext>
            </a:extLst>
          </p:cNvPr>
          <p:cNvSpPr/>
          <p:nvPr/>
        </p:nvSpPr>
        <p:spPr>
          <a:xfrm>
            <a:off x="3403169" y="2360761"/>
            <a:ext cx="615994"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いいえ</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63" name="矢印: 上向き折線 162">
            <a:extLst>
              <a:ext uri="{FF2B5EF4-FFF2-40B4-BE49-F238E27FC236}">
                <a16:creationId xmlns:a16="http://schemas.microsoft.com/office/drawing/2014/main" id="{DD69C49B-C248-4519-90C8-8F63EC36EA50}"/>
              </a:ext>
            </a:extLst>
          </p:cNvPr>
          <p:cNvSpPr/>
          <p:nvPr/>
        </p:nvSpPr>
        <p:spPr>
          <a:xfrm rot="5400000">
            <a:off x="4212936" y="2083195"/>
            <a:ext cx="261499" cy="824824"/>
          </a:xfrm>
          <a:prstGeom prst="bentUpArrow">
            <a:avLst>
              <a:gd name="adj1" fmla="val 43486"/>
              <a:gd name="adj2" fmla="val 43745"/>
              <a:gd name="adj3" fmla="val 50000"/>
            </a:avLst>
          </a:prstGeom>
          <a:solidFill>
            <a:srgbClr val="AFAB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86"/>
          </a:p>
        </p:txBody>
      </p:sp>
      <p:sp>
        <p:nvSpPr>
          <p:cNvPr id="164" name="下矢印 75">
            <a:extLst>
              <a:ext uri="{FF2B5EF4-FFF2-40B4-BE49-F238E27FC236}">
                <a16:creationId xmlns:a16="http://schemas.microsoft.com/office/drawing/2014/main" id="{D5669006-9145-4470-9239-7264544087FF}"/>
              </a:ext>
            </a:extLst>
          </p:cNvPr>
          <p:cNvSpPr/>
          <p:nvPr/>
        </p:nvSpPr>
        <p:spPr>
          <a:xfrm>
            <a:off x="2700530" y="2333986"/>
            <a:ext cx="195442" cy="357189"/>
          </a:xfrm>
          <a:prstGeom prst="down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81"/>
          </a:p>
        </p:txBody>
      </p:sp>
      <p:sp>
        <p:nvSpPr>
          <p:cNvPr id="165" name="正方形/長方形 164">
            <a:extLst>
              <a:ext uri="{FF2B5EF4-FFF2-40B4-BE49-F238E27FC236}">
                <a16:creationId xmlns:a16="http://schemas.microsoft.com/office/drawing/2014/main" id="{3EF51CB7-4267-4CC7-8F9D-65015732679C}"/>
              </a:ext>
            </a:extLst>
          </p:cNvPr>
          <p:cNvSpPr/>
          <p:nvPr/>
        </p:nvSpPr>
        <p:spPr>
          <a:xfrm>
            <a:off x="2865727" y="2372730"/>
            <a:ext cx="934891" cy="282470"/>
          </a:xfrm>
          <a:prstGeom prst="rect">
            <a:avLst/>
          </a:prstGeom>
        </p:spPr>
        <p:txBody>
          <a:bodyPr wrap="square">
            <a:spAutoFit/>
          </a:bodyPr>
          <a:lstStyle/>
          <a:p>
            <a:pPr>
              <a:lnSpc>
                <a:spcPts val="1530"/>
              </a:lnSpc>
            </a:pPr>
            <a:r>
              <a:rPr lang="ja-JP" altLang="en-US" sz="1081" kern="100" dirty="0">
                <a:latin typeface="メイリオ" panose="020B0604030504040204" pitchFamily="50" charset="-128"/>
                <a:ea typeface="メイリオ" panose="020B0604030504040204" pitchFamily="50" charset="-128"/>
                <a:cs typeface="Times New Roman" panose="02020603050405020304" pitchFamily="18" charset="0"/>
              </a:rPr>
              <a:t>はい</a:t>
            </a:r>
            <a:endParaRPr lang="en-US" altLang="ja-JP" sz="108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6" name="テキスト ボックス 155">
            <a:extLst>
              <a:ext uri="{FF2B5EF4-FFF2-40B4-BE49-F238E27FC236}">
                <a16:creationId xmlns:a16="http://schemas.microsoft.com/office/drawing/2014/main" id="{0066A298-B7AF-48DE-AE9F-62BB22272D10}"/>
              </a:ext>
            </a:extLst>
          </p:cNvPr>
          <p:cNvSpPr txBox="1"/>
          <p:nvPr/>
        </p:nvSpPr>
        <p:spPr>
          <a:xfrm>
            <a:off x="539712" y="1270533"/>
            <a:ext cx="5510544" cy="264462"/>
          </a:xfrm>
          <a:prstGeom prst="rect">
            <a:avLst/>
          </a:prstGeom>
          <a:solidFill>
            <a:schemeClr val="accent6">
              <a:lumMod val="75000"/>
            </a:schemeClr>
          </a:solidFill>
        </p:spPr>
        <p:txBody>
          <a:bodyPr wrap="square" tIns="64807" bIns="32404" rtlCol="0" anchor="ctr" anchorCtr="0">
            <a:spAutoFit/>
          </a:bodyPr>
          <a:lstStyle/>
          <a:p>
            <a:r>
              <a:rPr kumimoji="1" lang="ja-JP" altLang="en-US" sz="1081" dirty="0">
                <a:solidFill>
                  <a:schemeClr val="bg1"/>
                </a:solidFill>
                <a:latin typeface="メイリオ" panose="020B0604030504040204" pitchFamily="50" charset="-128"/>
                <a:ea typeface="メイリオ" panose="020B0604030504040204" pitchFamily="50" charset="-128"/>
              </a:rPr>
              <a:t>　　　　　　　　　　　雇用保険に加入している　　　　　　　　　　　</a:t>
            </a:r>
          </a:p>
        </p:txBody>
      </p:sp>
      <p:sp>
        <p:nvSpPr>
          <p:cNvPr id="153" name="テキスト ボックス 152">
            <a:extLst>
              <a:ext uri="{FF2B5EF4-FFF2-40B4-BE49-F238E27FC236}">
                <a16:creationId xmlns:a16="http://schemas.microsoft.com/office/drawing/2014/main" id="{B6FE749A-F134-4ED7-938F-3BB485F421E4}"/>
              </a:ext>
            </a:extLst>
          </p:cNvPr>
          <p:cNvSpPr txBox="1"/>
          <p:nvPr/>
        </p:nvSpPr>
        <p:spPr>
          <a:xfrm>
            <a:off x="3664286" y="6033995"/>
            <a:ext cx="3175933" cy="198493"/>
          </a:xfrm>
          <a:prstGeom prst="rect">
            <a:avLst/>
          </a:prstGeom>
          <a:noFill/>
        </p:spPr>
        <p:txBody>
          <a:bodyPr wrap="square" rtlCol="0">
            <a:spAutoFit/>
          </a:bodyPr>
          <a:lstStyle/>
          <a:p>
            <a:r>
              <a:rPr kumimoji="1" lang="en-US" altLang="ja-JP" sz="695" dirty="0">
                <a:latin typeface="メイリオ" panose="020B0604030504040204" pitchFamily="50" charset="-128"/>
                <a:ea typeface="メイリオ" panose="020B0604030504040204" pitchFamily="50" charset="-128"/>
              </a:rPr>
              <a:t>※</a:t>
            </a:r>
            <a:r>
              <a:rPr kumimoji="1" lang="ja-JP" altLang="en-US" sz="695" dirty="0">
                <a:latin typeface="メイリオ" panose="020B0604030504040204" pitchFamily="50" charset="-128"/>
                <a:ea typeface="メイリオ" panose="020B0604030504040204" pitchFamily="50" charset="-128"/>
              </a:rPr>
              <a:t>支援金の事前登録の際、</a:t>
            </a:r>
            <a:r>
              <a:rPr kumimoji="1" lang="en-US" altLang="ja-JP" sz="695" dirty="0">
                <a:latin typeface="メイリオ" panose="020B0604030504040204" pitchFamily="50" charset="-128"/>
                <a:ea typeface="メイリオ" panose="020B0604030504040204" pitchFamily="50" charset="-128"/>
              </a:rPr>
              <a:t>OSAKA</a:t>
            </a:r>
            <a:r>
              <a:rPr kumimoji="1" lang="ja-JP" altLang="en-US" sz="695" dirty="0">
                <a:latin typeface="メイリオ" panose="020B0604030504040204" pitchFamily="50" charset="-128"/>
                <a:ea typeface="メイリオ" panose="020B0604030504040204" pitchFamily="50" charset="-128"/>
              </a:rPr>
              <a:t>しごとフィールドにご登録いただけます</a:t>
            </a:r>
          </a:p>
        </p:txBody>
      </p:sp>
      <p:sp>
        <p:nvSpPr>
          <p:cNvPr id="3" name="テキスト ボックス 2">
            <a:extLst>
              <a:ext uri="{FF2B5EF4-FFF2-40B4-BE49-F238E27FC236}">
                <a16:creationId xmlns:a16="http://schemas.microsoft.com/office/drawing/2014/main" id="{2A7E5FC1-FC51-4370-97E1-045BD14A04AC}"/>
              </a:ext>
            </a:extLst>
          </p:cNvPr>
          <p:cNvSpPr txBox="1"/>
          <p:nvPr/>
        </p:nvSpPr>
        <p:spPr>
          <a:xfrm>
            <a:off x="539712" y="1785601"/>
            <a:ext cx="5029383" cy="580209"/>
          </a:xfrm>
          <a:prstGeom prst="rect">
            <a:avLst/>
          </a:prstGeom>
          <a:solidFill>
            <a:schemeClr val="accent6">
              <a:lumMod val="75000"/>
            </a:schemeClr>
          </a:solidFill>
        </p:spPr>
        <p:txBody>
          <a:bodyPr wrap="square" rtlCol="0">
            <a:spAutoFit/>
          </a:bodyPr>
          <a:lstStyle/>
          <a:p>
            <a:r>
              <a:rPr kumimoji="1" lang="ja-JP" altLang="en-US" sz="1091" dirty="0">
                <a:solidFill>
                  <a:schemeClr val="bg1"/>
                </a:solidFill>
                <a:latin typeface="メイリオ" panose="020B0604030504040204" pitchFamily="50" charset="-128"/>
                <a:ea typeface="メイリオ" panose="020B0604030504040204" pitchFamily="50" charset="-128"/>
              </a:rPr>
              <a:t>１年以上継続して求職活動をしており、かつ</a:t>
            </a:r>
            <a:r>
              <a:rPr kumimoji="1" lang="en-US" altLang="ja-JP" sz="1091" dirty="0">
                <a:solidFill>
                  <a:schemeClr val="bg1"/>
                </a:solidFill>
                <a:latin typeface="メイリオ" panose="020B0604030504040204" pitchFamily="50" charset="-128"/>
                <a:ea typeface="メイリオ" panose="020B0604030504040204" pitchFamily="50" charset="-128"/>
              </a:rPr>
              <a:t>OSAKA</a:t>
            </a:r>
            <a:r>
              <a:rPr kumimoji="1" lang="ja-JP" altLang="en-US" sz="1091" dirty="0">
                <a:solidFill>
                  <a:schemeClr val="bg1"/>
                </a:solidFill>
                <a:latin typeface="メイリオ" panose="020B0604030504040204" pitchFamily="50" charset="-128"/>
                <a:ea typeface="メイリオ" panose="020B0604030504040204" pitchFamily="50" charset="-128"/>
              </a:rPr>
              <a:t>しごとフィールド</a:t>
            </a:r>
            <a:r>
              <a:rPr kumimoji="1" lang="en-US" altLang="ja-JP" sz="1091" dirty="0">
                <a:solidFill>
                  <a:schemeClr val="bg1"/>
                </a:solidFill>
                <a:latin typeface="メイリオ" panose="020B0604030504040204" pitchFamily="50" charset="-128"/>
                <a:ea typeface="メイリオ" panose="020B0604030504040204" pitchFamily="50" charset="-128"/>
              </a:rPr>
              <a:t>(※)</a:t>
            </a:r>
          </a:p>
          <a:p>
            <a:r>
              <a:rPr kumimoji="1" lang="ja-JP" altLang="en-US" sz="1091" dirty="0">
                <a:solidFill>
                  <a:schemeClr val="bg1"/>
                </a:solidFill>
                <a:latin typeface="メイリオ" panose="020B0604030504040204" pitchFamily="50" charset="-128"/>
                <a:ea typeface="メイリオ" panose="020B0604030504040204" pitchFamily="50" charset="-128"/>
              </a:rPr>
              <a:t>に登録しており、正社員として就職することを講座受講の目的としている</a:t>
            </a:r>
            <a:endParaRPr kumimoji="1" lang="en-US" altLang="ja-JP" sz="1091" dirty="0">
              <a:solidFill>
                <a:schemeClr val="bg1"/>
              </a:solidFill>
              <a:latin typeface="メイリオ" panose="020B0604030504040204" pitchFamily="50" charset="-128"/>
              <a:ea typeface="メイリオ" panose="020B0604030504040204" pitchFamily="50" charset="-128"/>
            </a:endParaRPr>
          </a:p>
          <a:p>
            <a:r>
              <a:rPr kumimoji="1" lang="ja-JP" altLang="en-US" sz="992" dirty="0">
                <a:solidFill>
                  <a:schemeClr val="bg1"/>
                </a:solidFill>
                <a:latin typeface="メイリオ" panose="020B0604030504040204" pitchFamily="50" charset="-128"/>
                <a:ea typeface="メイリオ" panose="020B0604030504040204" pitchFamily="50" charset="-128"/>
              </a:rPr>
              <a:t>（</a:t>
            </a:r>
            <a:r>
              <a:rPr kumimoji="1" lang="ja-JP" altLang="en-US" sz="893" dirty="0">
                <a:solidFill>
                  <a:schemeClr val="bg1"/>
                </a:solidFill>
                <a:latin typeface="メイリオ" panose="020B0604030504040204" pitchFamily="50" charset="-128"/>
                <a:ea typeface="メイリオ" panose="020B0604030504040204" pitchFamily="50" charset="-128"/>
              </a:rPr>
              <a:t>企業から採用内定が出ている方は問いませんので「はい」に進んでください）</a:t>
            </a:r>
            <a:endParaRPr kumimoji="1" lang="en-US" altLang="ja-JP" sz="893" dirty="0">
              <a:solidFill>
                <a:schemeClr val="bg1"/>
              </a:solidFill>
              <a:latin typeface="メイリオ" panose="020B0604030504040204" pitchFamily="50" charset="-128"/>
              <a:ea typeface="メイリオ" panose="020B0604030504040204" pitchFamily="50" charset="-128"/>
            </a:endParaRPr>
          </a:p>
        </p:txBody>
      </p:sp>
      <p:pic>
        <p:nvPicPr>
          <p:cNvPr id="145" name="図 144">
            <a:extLst>
              <a:ext uri="{FF2B5EF4-FFF2-40B4-BE49-F238E27FC236}">
                <a16:creationId xmlns:a16="http://schemas.microsoft.com/office/drawing/2014/main" id="{5E3FB54A-8483-459D-ABC8-6A0C758C1A0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7060"/>
          <a:stretch/>
        </p:blipFill>
        <p:spPr>
          <a:xfrm>
            <a:off x="2171696" y="9153856"/>
            <a:ext cx="641589" cy="596294"/>
          </a:xfrm>
          <a:prstGeom prst="rect">
            <a:avLst/>
          </a:prstGeom>
        </p:spPr>
      </p:pic>
      <p:sp>
        <p:nvSpPr>
          <p:cNvPr id="97" name="角丸四角形 96"/>
          <p:cNvSpPr/>
          <p:nvPr/>
        </p:nvSpPr>
        <p:spPr>
          <a:xfrm>
            <a:off x="146863" y="6093519"/>
            <a:ext cx="889826" cy="358818"/>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60" b="1" dirty="0">
                <a:latin typeface="Arial" panose="020B0604020202020204" pitchFamily="34" charset="0"/>
                <a:ea typeface="メイリオ" panose="020B0604030504040204" pitchFamily="50" charset="-128"/>
                <a:cs typeface="Arial" panose="020B0604020202020204" pitchFamily="34" charset="0"/>
              </a:rPr>
              <a:t>手続き</a:t>
            </a:r>
          </a:p>
        </p:txBody>
      </p:sp>
      <p:sp>
        <p:nvSpPr>
          <p:cNvPr id="147" name="テキスト ボックス 146">
            <a:extLst>
              <a:ext uri="{FF2B5EF4-FFF2-40B4-BE49-F238E27FC236}">
                <a16:creationId xmlns:a16="http://schemas.microsoft.com/office/drawing/2014/main" id="{73958F7C-AA6D-41DB-B540-3D0517949A3D}"/>
              </a:ext>
            </a:extLst>
          </p:cNvPr>
          <p:cNvSpPr txBox="1"/>
          <p:nvPr/>
        </p:nvSpPr>
        <p:spPr>
          <a:xfrm>
            <a:off x="832613" y="7829933"/>
            <a:ext cx="4879216" cy="396349"/>
          </a:xfrm>
          <a:prstGeom prst="rect">
            <a:avLst/>
          </a:prstGeom>
          <a:noFill/>
          <a:ln>
            <a:noFill/>
            <a:prstDash val="lgDashDotDot"/>
          </a:ln>
        </p:spPr>
        <p:txBody>
          <a:bodyPr wrap="square" rtlCol="0">
            <a:spAutoFit/>
          </a:bodyPr>
          <a:lstStyle/>
          <a:p>
            <a:pPr marL="405821" indent="-405821"/>
            <a:r>
              <a:rPr kumimoji="1" lang="ja-JP" altLang="en-US" sz="990" dirty="0">
                <a:latin typeface="Arial" panose="020B0604020202020204" pitchFamily="34" charset="0"/>
                <a:ea typeface="メイリオ" panose="020B0604030504040204" pitchFamily="50" charset="-128"/>
                <a:cs typeface="Arial" panose="020B0604020202020204" pitchFamily="34" charset="0"/>
              </a:rPr>
              <a:t>　事前登録順に受け付け、申請期限内であっても予算がなくなり次第終了します。</a:t>
            </a:r>
            <a:endParaRPr kumimoji="1" lang="en-US" altLang="ja-JP" sz="990" dirty="0">
              <a:latin typeface="Arial" panose="020B0604020202020204" pitchFamily="34" charset="0"/>
              <a:ea typeface="メイリオ" panose="020B0604030504040204" pitchFamily="50" charset="-128"/>
              <a:cs typeface="Arial" panose="020B0604020202020204" pitchFamily="34" charset="0"/>
            </a:endParaRPr>
          </a:p>
          <a:p>
            <a:pPr marL="405821" indent="-405821"/>
            <a:r>
              <a:rPr kumimoji="1" lang="ja-JP" altLang="en-US" sz="990" dirty="0">
                <a:latin typeface="Arial" panose="020B0604020202020204" pitchFamily="34" charset="0"/>
                <a:ea typeface="メイリオ" panose="020B0604030504040204" pitchFamily="50" charset="-128"/>
                <a:cs typeface="Arial" panose="020B0604020202020204" pitchFamily="34" charset="0"/>
              </a:rPr>
              <a:t>　終了した時点で事前登録が無い方は対象になりません。</a:t>
            </a:r>
            <a:endParaRPr kumimoji="1" lang="en-US" altLang="ja-JP" sz="990" dirty="0">
              <a:latin typeface="Arial" panose="020B0604020202020204" pitchFamily="34" charset="0"/>
              <a:ea typeface="メイリオ" panose="020B0604030504040204" pitchFamily="50" charset="-128"/>
              <a:cs typeface="Arial" panose="020B0604020202020204" pitchFamily="34" charset="0"/>
            </a:endParaRPr>
          </a:p>
        </p:txBody>
      </p:sp>
      <p:sp>
        <p:nvSpPr>
          <p:cNvPr id="104" name="テキスト ボックス 103">
            <a:extLst>
              <a:ext uri="{FF2B5EF4-FFF2-40B4-BE49-F238E27FC236}">
                <a16:creationId xmlns:a16="http://schemas.microsoft.com/office/drawing/2014/main" id="{D7A80A83-1993-4786-8C00-A04C66B83510}"/>
              </a:ext>
            </a:extLst>
          </p:cNvPr>
          <p:cNvSpPr txBox="1"/>
          <p:nvPr/>
        </p:nvSpPr>
        <p:spPr>
          <a:xfrm>
            <a:off x="518623" y="8301459"/>
            <a:ext cx="6137689" cy="305374"/>
          </a:xfrm>
          <a:prstGeom prst="rect">
            <a:avLst/>
          </a:prstGeom>
          <a:noFill/>
          <a:ln>
            <a:noFill/>
            <a:prstDash val="lgDashDotDot"/>
          </a:ln>
        </p:spPr>
        <p:txBody>
          <a:bodyPr wrap="square" rtlCol="0">
            <a:spAutoFit/>
          </a:bodyPr>
          <a:lstStyle/>
          <a:p>
            <a:pPr marL="405821" indent="-405821"/>
            <a:r>
              <a:rPr kumimoji="1" lang="ja-JP" altLang="en-US" sz="1389" b="1" dirty="0">
                <a:latin typeface="Arial" panose="020B0604020202020204" pitchFamily="34" charset="0"/>
                <a:ea typeface="メイリオ" panose="020B0604030504040204" pitchFamily="50" charset="-128"/>
                <a:cs typeface="Arial" panose="020B0604020202020204" pitchFamily="34" charset="0"/>
              </a:rPr>
              <a:t>必要書類：領収書、講座の修了証明書、本人確認書類（運転免許証等）等</a:t>
            </a:r>
          </a:p>
        </p:txBody>
      </p:sp>
      <p:sp>
        <p:nvSpPr>
          <p:cNvPr id="7" name="テキスト ボックス 6">
            <a:extLst>
              <a:ext uri="{FF2B5EF4-FFF2-40B4-BE49-F238E27FC236}">
                <a16:creationId xmlns:a16="http://schemas.microsoft.com/office/drawing/2014/main" id="{BD642616-4C65-4323-8432-59995E132DB9}"/>
              </a:ext>
            </a:extLst>
          </p:cNvPr>
          <p:cNvSpPr txBox="1"/>
          <p:nvPr/>
        </p:nvSpPr>
        <p:spPr>
          <a:xfrm>
            <a:off x="648616" y="6579477"/>
            <a:ext cx="984828" cy="251933"/>
          </a:xfrm>
          <a:prstGeom prst="rect">
            <a:avLst/>
          </a:prstGeom>
          <a:noFill/>
        </p:spPr>
        <p:txBody>
          <a:bodyPr wrap="none" rtlCol="0">
            <a:spAutoFit/>
          </a:bodyPr>
          <a:lstStyle/>
          <a:p>
            <a:r>
              <a:rPr kumimoji="1" lang="ja-JP" altLang="en-US" sz="1042" b="1" dirty="0">
                <a:latin typeface="メイリオ" panose="020B0604030504040204" pitchFamily="50" charset="-128"/>
                <a:ea typeface="メイリオ" panose="020B0604030504040204" pitchFamily="50" charset="-128"/>
              </a:rPr>
              <a:t>教育訓練施設</a:t>
            </a:r>
          </a:p>
        </p:txBody>
      </p:sp>
      <p:sp>
        <p:nvSpPr>
          <p:cNvPr id="111" name="テキスト ボックス 110">
            <a:extLst>
              <a:ext uri="{FF2B5EF4-FFF2-40B4-BE49-F238E27FC236}">
                <a16:creationId xmlns:a16="http://schemas.microsoft.com/office/drawing/2014/main" id="{66AE8FC3-87EE-4F5C-A1F2-47EB169C1C78}"/>
              </a:ext>
            </a:extLst>
          </p:cNvPr>
          <p:cNvSpPr txBox="1"/>
          <p:nvPr/>
        </p:nvSpPr>
        <p:spPr>
          <a:xfrm>
            <a:off x="1872873" y="6573849"/>
            <a:ext cx="918028" cy="251933"/>
          </a:xfrm>
          <a:prstGeom prst="rect">
            <a:avLst/>
          </a:prstGeom>
          <a:noFill/>
        </p:spPr>
        <p:txBody>
          <a:bodyPr wrap="none" rtlCol="0">
            <a:spAutoFit/>
          </a:bodyPr>
          <a:lstStyle/>
          <a:p>
            <a:r>
              <a:rPr kumimoji="1" lang="ja-JP" altLang="en-US" sz="1042" b="1" dirty="0">
                <a:latin typeface="メイリオ" panose="020B0604030504040204" pitchFamily="50" charset="-128"/>
                <a:ea typeface="メイリオ" panose="020B0604030504040204" pitchFamily="50" charset="-128"/>
              </a:rPr>
              <a:t>支援金の</a:t>
            </a:r>
            <a:r>
              <a:rPr kumimoji="1" lang="en-US" altLang="ja-JP" sz="1042" b="1" dirty="0">
                <a:latin typeface="メイリオ" panose="020B0604030504040204" pitchFamily="50" charset="-128"/>
                <a:ea typeface="メイリオ" panose="020B0604030504040204" pitchFamily="50" charset="-128"/>
              </a:rPr>
              <a:t>HP</a:t>
            </a:r>
            <a:endParaRPr kumimoji="1" lang="ja-JP" altLang="en-US" sz="1042" b="1" dirty="0">
              <a:latin typeface="メイリオ" panose="020B0604030504040204" pitchFamily="50" charset="-128"/>
              <a:ea typeface="メイリオ" panose="020B0604030504040204" pitchFamily="50" charset="-128"/>
            </a:endParaRPr>
          </a:p>
        </p:txBody>
      </p:sp>
      <p:sp>
        <p:nvSpPr>
          <p:cNvPr id="114" name="テキスト ボックス 113">
            <a:extLst>
              <a:ext uri="{FF2B5EF4-FFF2-40B4-BE49-F238E27FC236}">
                <a16:creationId xmlns:a16="http://schemas.microsoft.com/office/drawing/2014/main" id="{E063F378-741D-4551-9FFB-2215E9FA0A1A}"/>
              </a:ext>
            </a:extLst>
          </p:cNvPr>
          <p:cNvSpPr txBox="1"/>
          <p:nvPr/>
        </p:nvSpPr>
        <p:spPr>
          <a:xfrm>
            <a:off x="4237059" y="6554237"/>
            <a:ext cx="918028" cy="251933"/>
          </a:xfrm>
          <a:prstGeom prst="rect">
            <a:avLst/>
          </a:prstGeom>
          <a:noFill/>
        </p:spPr>
        <p:txBody>
          <a:bodyPr wrap="none" rtlCol="0">
            <a:spAutoFit/>
          </a:bodyPr>
          <a:lstStyle/>
          <a:p>
            <a:r>
              <a:rPr kumimoji="1" lang="ja-JP" altLang="en-US" sz="1042" b="1" dirty="0">
                <a:latin typeface="メイリオ" panose="020B0604030504040204" pitchFamily="50" charset="-128"/>
                <a:ea typeface="メイリオ" panose="020B0604030504040204" pitchFamily="50" charset="-128"/>
              </a:rPr>
              <a:t>支援金の</a:t>
            </a:r>
            <a:r>
              <a:rPr kumimoji="1" lang="en-US" altLang="ja-JP" sz="1042" b="1" dirty="0">
                <a:latin typeface="メイリオ" panose="020B0604030504040204" pitchFamily="50" charset="-128"/>
                <a:ea typeface="メイリオ" panose="020B0604030504040204" pitchFamily="50" charset="-128"/>
              </a:rPr>
              <a:t>HP</a:t>
            </a:r>
            <a:endParaRPr kumimoji="1" lang="ja-JP" altLang="en-US" sz="1042" b="1" dirty="0">
              <a:latin typeface="メイリオ" panose="020B0604030504040204" pitchFamily="50" charset="-128"/>
              <a:ea typeface="メイリオ" panose="020B0604030504040204" pitchFamily="50" charset="-128"/>
            </a:endParaRPr>
          </a:p>
        </p:txBody>
      </p:sp>
      <p:sp>
        <p:nvSpPr>
          <p:cNvPr id="116" name="テキスト ボックス 115">
            <a:extLst>
              <a:ext uri="{FF2B5EF4-FFF2-40B4-BE49-F238E27FC236}">
                <a16:creationId xmlns:a16="http://schemas.microsoft.com/office/drawing/2014/main" id="{157F37CA-5493-4954-B8EB-3F0E5BE875B8}"/>
              </a:ext>
            </a:extLst>
          </p:cNvPr>
          <p:cNvSpPr txBox="1"/>
          <p:nvPr/>
        </p:nvSpPr>
        <p:spPr>
          <a:xfrm>
            <a:off x="5343867" y="6617501"/>
            <a:ext cx="984828" cy="251933"/>
          </a:xfrm>
          <a:prstGeom prst="rect">
            <a:avLst/>
          </a:prstGeom>
          <a:noFill/>
        </p:spPr>
        <p:txBody>
          <a:bodyPr wrap="none" rtlCol="0">
            <a:spAutoFit/>
          </a:bodyPr>
          <a:lstStyle/>
          <a:p>
            <a:r>
              <a:rPr kumimoji="1" lang="ja-JP" altLang="en-US" sz="1042" b="1" dirty="0">
                <a:latin typeface="メイリオ" panose="020B0604030504040204" pitchFamily="50" charset="-128"/>
                <a:ea typeface="メイリオ" panose="020B0604030504040204" pitchFamily="50" charset="-128"/>
              </a:rPr>
              <a:t>支援金の支給</a:t>
            </a:r>
          </a:p>
        </p:txBody>
      </p:sp>
      <p:sp>
        <p:nvSpPr>
          <p:cNvPr id="123" name="テキスト ボックス 122">
            <a:extLst>
              <a:ext uri="{FF2B5EF4-FFF2-40B4-BE49-F238E27FC236}">
                <a16:creationId xmlns:a16="http://schemas.microsoft.com/office/drawing/2014/main" id="{B1B99348-13CB-40FD-ADCB-2177530C665E}"/>
              </a:ext>
            </a:extLst>
          </p:cNvPr>
          <p:cNvSpPr txBox="1"/>
          <p:nvPr/>
        </p:nvSpPr>
        <p:spPr>
          <a:xfrm>
            <a:off x="607329" y="6874075"/>
            <a:ext cx="1174095" cy="396986"/>
          </a:xfrm>
          <a:prstGeom prst="rect">
            <a:avLst/>
          </a:prstGeom>
          <a:noFill/>
        </p:spPr>
        <p:txBody>
          <a:bodyPr wrap="none" rtlCol="0">
            <a:spAutoFit/>
          </a:bodyPr>
          <a:lstStyle/>
          <a:p>
            <a:pPr algn="ctr"/>
            <a:r>
              <a:rPr kumimoji="1" lang="ja-JP" altLang="en-US" sz="992" b="1" dirty="0">
                <a:latin typeface="Meiryo UI" panose="020B0604030504040204" pitchFamily="50" charset="-128"/>
                <a:ea typeface="Meiryo UI" panose="020B0604030504040204" pitchFamily="50" charset="-128"/>
              </a:rPr>
              <a:t>受講申込、</a:t>
            </a:r>
            <a:endParaRPr kumimoji="1" lang="en-US" altLang="ja-JP" sz="992" b="1" dirty="0">
              <a:latin typeface="Meiryo UI" panose="020B0604030504040204" pitchFamily="50" charset="-128"/>
              <a:ea typeface="Meiryo UI" panose="020B0604030504040204" pitchFamily="50" charset="-128"/>
            </a:endParaRPr>
          </a:p>
          <a:p>
            <a:pPr algn="ctr"/>
            <a:r>
              <a:rPr kumimoji="1" lang="ja-JP" altLang="en-US" sz="992" b="1" dirty="0">
                <a:latin typeface="Meiryo UI" panose="020B0604030504040204" pitchFamily="50" charset="-128"/>
                <a:ea typeface="Meiryo UI" panose="020B0604030504040204" pitchFamily="50" charset="-128"/>
              </a:rPr>
              <a:t>受講料等の支払い</a:t>
            </a:r>
            <a:endParaRPr kumimoji="1" lang="en-US" altLang="ja-JP" sz="992" b="1" dirty="0">
              <a:latin typeface="Meiryo UI" panose="020B0604030504040204" pitchFamily="50" charset="-128"/>
              <a:ea typeface="Meiryo UI" panose="020B0604030504040204" pitchFamily="50" charset="-128"/>
            </a:endParaRPr>
          </a:p>
        </p:txBody>
      </p:sp>
      <p:sp>
        <p:nvSpPr>
          <p:cNvPr id="128" name="テキスト ボックス 127">
            <a:extLst>
              <a:ext uri="{FF2B5EF4-FFF2-40B4-BE49-F238E27FC236}">
                <a16:creationId xmlns:a16="http://schemas.microsoft.com/office/drawing/2014/main" id="{1B9CDF79-8C9A-45AE-A582-B5CC497F1C54}"/>
              </a:ext>
            </a:extLst>
          </p:cNvPr>
          <p:cNvSpPr txBox="1"/>
          <p:nvPr/>
        </p:nvSpPr>
        <p:spPr>
          <a:xfrm>
            <a:off x="3039400" y="6770674"/>
            <a:ext cx="1010276" cy="549672"/>
          </a:xfrm>
          <a:prstGeom prst="rect">
            <a:avLst/>
          </a:prstGeom>
          <a:noFill/>
        </p:spPr>
        <p:txBody>
          <a:bodyPr wrap="none" rtlCol="0">
            <a:spAutoFit/>
          </a:bodyPr>
          <a:lstStyle/>
          <a:p>
            <a:pPr algn="ctr"/>
            <a:r>
              <a:rPr kumimoji="1" lang="ja-JP" altLang="en-US" sz="992" b="1" dirty="0">
                <a:latin typeface="Meiryo UI" panose="020B0604030504040204" pitchFamily="50" charset="-128"/>
                <a:ea typeface="Meiryo UI" panose="020B0604030504040204" pitchFamily="50" charset="-128"/>
              </a:rPr>
              <a:t>講座受講</a:t>
            </a:r>
            <a:endParaRPr kumimoji="1" lang="en-US" altLang="ja-JP" sz="992" b="1" dirty="0">
              <a:latin typeface="Meiryo UI" panose="020B0604030504040204" pitchFamily="50" charset="-128"/>
              <a:ea typeface="Meiryo UI" panose="020B0604030504040204" pitchFamily="50" charset="-128"/>
            </a:endParaRPr>
          </a:p>
          <a:p>
            <a:pPr algn="ctr"/>
            <a:r>
              <a:rPr kumimoji="1" lang="en-US" altLang="ja-JP" sz="992" b="1" dirty="0">
                <a:latin typeface="Meiryo UI" panose="020B0604030504040204" pitchFamily="50" charset="-128"/>
                <a:ea typeface="Meiryo UI" panose="020B0604030504040204" pitchFamily="50" charset="-128"/>
              </a:rPr>
              <a:t>2027</a:t>
            </a:r>
            <a:r>
              <a:rPr kumimoji="1" lang="ja-JP" altLang="en-US" sz="992" b="1" dirty="0">
                <a:latin typeface="Meiryo UI" panose="020B0604030504040204" pitchFamily="50" charset="-128"/>
                <a:ea typeface="Meiryo UI" panose="020B0604030504040204" pitchFamily="50" charset="-128"/>
              </a:rPr>
              <a:t>年</a:t>
            </a:r>
            <a:r>
              <a:rPr kumimoji="1" lang="en-US" altLang="ja-JP" sz="992" b="1" dirty="0">
                <a:latin typeface="Meiryo UI" panose="020B0604030504040204" pitchFamily="50" charset="-128"/>
                <a:ea typeface="Meiryo UI" panose="020B0604030504040204" pitchFamily="50" charset="-128"/>
              </a:rPr>
              <a:t>2</a:t>
            </a:r>
            <a:r>
              <a:rPr kumimoji="1" lang="ja-JP" altLang="en-US" sz="992" b="1" dirty="0">
                <a:latin typeface="Meiryo UI" panose="020B0604030504040204" pitchFamily="50" charset="-128"/>
                <a:ea typeface="Meiryo UI" panose="020B0604030504040204" pitchFamily="50" charset="-128"/>
              </a:rPr>
              <a:t>月末</a:t>
            </a:r>
            <a:endParaRPr kumimoji="1" lang="en-US" altLang="ja-JP" sz="992" b="1" dirty="0">
              <a:latin typeface="Meiryo UI" panose="020B0604030504040204" pitchFamily="50" charset="-128"/>
              <a:ea typeface="Meiryo UI" panose="020B0604030504040204" pitchFamily="50" charset="-128"/>
            </a:endParaRPr>
          </a:p>
          <a:p>
            <a:pPr algn="ctr"/>
            <a:r>
              <a:rPr kumimoji="1" lang="ja-JP" altLang="en-US" sz="992" b="1" dirty="0">
                <a:latin typeface="Meiryo UI" panose="020B0604030504040204" pitchFamily="50" charset="-128"/>
                <a:ea typeface="Meiryo UI" panose="020B0604030504040204" pitchFamily="50" charset="-128"/>
              </a:rPr>
              <a:t>までに受講修了</a:t>
            </a:r>
          </a:p>
        </p:txBody>
      </p:sp>
      <p:sp>
        <p:nvSpPr>
          <p:cNvPr id="132" name="テキスト ボックス 131">
            <a:extLst>
              <a:ext uri="{FF2B5EF4-FFF2-40B4-BE49-F238E27FC236}">
                <a16:creationId xmlns:a16="http://schemas.microsoft.com/office/drawing/2014/main" id="{E47FA924-1D19-4179-9206-57D564F1AFFD}"/>
              </a:ext>
            </a:extLst>
          </p:cNvPr>
          <p:cNvSpPr txBox="1"/>
          <p:nvPr/>
        </p:nvSpPr>
        <p:spPr>
          <a:xfrm>
            <a:off x="2995960" y="6579000"/>
            <a:ext cx="984828" cy="251933"/>
          </a:xfrm>
          <a:prstGeom prst="rect">
            <a:avLst/>
          </a:prstGeom>
          <a:noFill/>
        </p:spPr>
        <p:txBody>
          <a:bodyPr wrap="none" rtlCol="0">
            <a:spAutoFit/>
          </a:bodyPr>
          <a:lstStyle/>
          <a:p>
            <a:r>
              <a:rPr kumimoji="1" lang="ja-JP" altLang="en-US" sz="1042" b="1" dirty="0">
                <a:latin typeface="メイリオ" panose="020B0604030504040204" pitchFamily="50" charset="-128"/>
                <a:ea typeface="メイリオ" panose="020B0604030504040204" pitchFamily="50" charset="-128"/>
              </a:rPr>
              <a:t>教育訓練施設</a:t>
            </a:r>
          </a:p>
        </p:txBody>
      </p:sp>
      <p:pic>
        <p:nvPicPr>
          <p:cNvPr id="8" name="図 7">
            <a:extLst>
              <a:ext uri="{FF2B5EF4-FFF2-40B4-BE49-F238E27FC236}">
                <a16:creationId xmlns:a16="http://schemas.microsoft.com/office/drawing/2014/main" id="{E6002D17-5AEA-40A5-B2F2-FD0ED70CD81F}"/>
              </a:ext>
            </a:extLst>
          </p:cNvPr>
          <p:cNvPicPr>
            <a:picLocks noChangeAspect="1"/>
          </p:cNvPicPr>
          <p:nvPr/>
        </p:nvPicPr>
        <p:blipFill>
          <a:blip r:embed="rId4"/>
          <a:stretch>
            <a:fillRect/>
          </a:stretch>
        </p:blipFill>
        <p:spPr>
          <a:xfrm>
            <a:off x="6127495" y="9126455"/>
            <a:ext cx="626775" cy="621024"/>
          </a:xfrm>
          <a:prstGeom prst="rect">
            <a:avLst/>
          </a:prstGeom>
        </p:spPr>
      </p:pic>
    </p:spTree>
    <p:extLst>
      <p:ext uri="{BB962C8B-B14F-4D97-AF65-F5344CB8AC3E}">
        <p14:creationId xmlns:p14="http://schemas.microsoft.com/office/powerpoint/2010/main" val="1871522265"/>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1870</TotalTime>
  <Words>968</Words>
  <Application>Microsoft Office PowerPoint</Application>
  <PresentationFormat>A4 210 x 297 mm</PresentationFormat>
  <Paragraphs>126</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Calibri Light</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k_matsukawa</dc:creator>
  <cp:lastModifiedBy>稲葉　輝</cp:lastModifiedBy>
  <cp:revision>43</cp:revision>
  <cp:lastPrinted>2026-03-23T04:22:59Z</cp:lastPrinted>
  <dcterms:created xsi:type="dcterms:W3CDTF">2026-02-16T08:19:08Z</dcterms:created>
  <dcterms:modified xsi:type="dcterms:W3CDTF">2026-04-22T06:39:24Z</dcterms:modified>
</cp:coreProperties>
</file>