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813" r:id="rId1"/>
  </p:sldMasterIdLst>
  <p:notesMasterIdLst>
    <p:notesMasterId r:id="rId3"/>
  </p:notesMasterIdLst>
  <p:sldIdLst>
    <p:sldId id="659" r:id="rId2"/>
  </p:sldIdLst>
  <p:sldSz cx="6858000" cy="104394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97"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FFFFCD"/>
    <a:srgbClr val="D3D3D3"/>
    <a:srgbClr val="BDD7EE"/>
    <a:srgbClr val="002060"/>
    <a:srgbClr val="516385"/>
    <a:srgbClr val="4A566C"/>
    <a:srgbClr val="F2F2F2"/>
    <a:srgbClr val="FBE5D6"/>
    <a:srgbClr val="F8CB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4DBE58-6351-D318-36D0-5B28242611E1}" v="1" dt="2026-03-18T07:54:43.83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5896" autoAdjust="0"/>
  </p:normalViewPr>
  <p:slideViewPr>
    <p:cSldViewPr snapToGrid="0">
      <p:cViewPr>
        <p:scale>
          <a:sx n="125" d="100"/>
          <a:sy n="125" d="100"/>
        </p:scale>
        <p:origin x="1354" y="-3955"/>
      </p:cViewPr>
      <p:guideLst>
        <p:guide orient="horz" pos="4297"/>
        <p:guide pos="2160"/>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787" cy="498693"/>
          </a:xfrm>
          <a:prstGeom prst="rect">
            <a:avLst/>
          </a:prstGeom>
        </p:spPr>
        <p:txBody>
          <a:bodyPr vert="horz" lIns="91417" tIns="45711" rIns="91417"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1" y="3"/>
            <a:ext cx="2949787" cy="498693"/>
          </a:xfrm>
          <a:prstGeom prst="rect">
            <a:avLst/>
          </a:prstGeom>
        </p:spPr>
        <p:txBody>
          <a:bodyPr vert="horz" lIns="91417" tIns="45711" rIns="91417" bIns="45711" rtlCol="0"/>
          <a:lstStyle>
            <a:lvl1pPr algn="r">
              <a:defRPr sz="1200"/>
            </a:lvl1pPr>
          </a:lstStyle>
          <a:p>
            <a:fld id="{2834F7C2-E3C1-485C-AEC1-A22E69A3451F}" type="datetimeFigureOut">
              <a:rPr kumimoji="1" lang="ja-JP" altLang="en-US" smtClean="0"/>
              <a:t>2026/4/10</a:t>
            </a:fld>
            <a:endParaRPr kumimoji="1" lang="ja-JP" altLang="en-US"/>
          </a:p>
        </p:txBody>
      </p:sp>
      <p:sp>
        <p:nvSpPr>
          <p:cNvPr id="4" name="スライド イメージ プレースホルダー 3"/>
          <p:cNvSpPr>
            <a:spLocks noGrp="1" noRot="1" noChangeAspect="1"/>
          </p:cNvSpPr>
          <p:nvPr>
            <p:ph type="sldImg" idx="2"/>
          </p:nvPr>
        </p:nvSpPr>
        <p:spPr>
          <a:xfrm>
            <a:off x="2301875" y="1243013"/>
            <a:ext cx="2203450" cy="3354387"/>
          </a:xfrm>
          <a:prstGeom prst="rect">
            <a:avLst/>
          </a:prstGeom>
          <a:noFill/>
          <a:ln w="12700">
            <a:solidFill>
              <a:prstClr val="black"/>
            </a:solidFill>
          </a:ln>
        </p:spPr>
        <p:txBody>
          <a:bodyPr vert="horz" lIns="91417" tIns="45711" rIns="91417" bIns="45711"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17" tIns="45711" rIns="91417" bIns="457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17" tIns="45711" rIns="91417"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1" y="9440647"/>
            <a:ext cx="2949787" cy="498692"/>
          </a:xfrm>
          <a:prstGeom prst="rect">
            <a:avLst/>
          </a:prstGeom>
        </p:spPr>
        <p:txBody>
          <a:bodyPr vert="horz" lIns="91417" tIns="45711" rIns="91417" bIns="45711" rtlCol="0" anchor="b"/>
          <a:lstStyle>
            <a:lvl1pPr algn="r">
              <a:defRPr sz="1200"/>
            </a:lvl1pPr>
          </a:lstStyle>
          <a:p>
            <a:fld id="{2FA404CE-5901-4433-A4E3-CDF533FEFA05}" type="slidenum">
              <a:rPr kumimoji="1" lang="ja-JP" altLang="en-US" smtClean="0"/>
              <a:t>‹#›</a:t>
            </a:fld>
            <a:endParaRPr kumimoji="1" lang="ja-JP" altLang="en-US"/>
          </a:p>
        </p:txBody>
      </p:sp>
    </p:spTree>
    <p:extLst>
      <p:ext uri="{BB962C8B-B14F-4D97-AF65-F5344CB8AC3E}">
        <p14:creationId xmlns:p14="http://schemas.microsoft.com/office/powerpoint/2010/main" val="675585917"/>
      </p:ext>
    </p:extLst>
  </p:cSld>
  <p:clrMap bg1="lt1" tx1="dk1" bg2="lt2" tx2="dk2" accent1="accent1" accent2="accent2" accent3="accent3" accent4="accent4" accent5="accent5" accent6="accent6" hlink="hlink" folHlink="folHlink"/>
  <p:notesStyle>
    <a:lvl1pPr marL="0" algn="l" defTabSz="514350" rtl="0" eaLnBrk="1" latinLnBrk="0" hangingPunct="1">
      <a:defRPr kumimoji="1" sz="675" kern="1200">
        <a:solidFill>
          <a:schemeClr val="tx1"/>
        </a:solidFill>
        <a:latin typeface="+mn-lt"/>
        <a:ea typeface="+mn-ea"/>
        <a:cs typeface="+mn-cs"/>
      </a:defRPr>
    </a:lvl1pPr>
    <a:lvl2pPr marL="257175" algn="l" defTabSz="514350" rtl="0" eaLnBrk="1" latinLnBrk="0" hangingPunct="1">
      <a:defRPr kumimoji="1" sz="675" kern="1200">
        <a:solidFill>
          <a:schemeClr val="tx1"/>
        </a:solidFill>
        <a:latin typeface="+mn-lt"/>
        <a:ea typeface="+mn-ea"/>
        <a:cs typeface="+mn-cs"/>
      </a:defRPr>
    </a:lvl2pPr>
    <a:lvl3pPr marL="514350" algn="l" defTabSz="514350" rtl="0" eaLnBrk="1" latinLnBrk="0" hangingPunct="1">
      <a:defRPr kumimoji="1" sz="675" kern="1200">
        <a:solidFill>
          <a:schemeClr val="tx1"/>
        </a:solidFill>
        <a:latin typeface="+mn-lt"/>
        <a:ea typeface="+mn-ea"/>
        <a:cs typeface="+mn-cs"/>
      </a:defRPr>
    </a:lvl3pPr>
    <a:lvl4pPr marL="771525" algn="l" defTabSz="514350" rtl="0" eaLnBrk="1" latinLnBrk="0" hangingPunct="1">
      <a:defRPr kumimoji="1" sz="675" kern="1200">
        <a:solidFill>
          <a:schemeClr val="tx1"/>
        </a:solidFill>
        <a:latin typeface="+mn-lt"/>
        <a:ea typeface="+mn-ea"/>
        <a:cs typeface="+mn-cs"/>
      </a:defRPr>
    </a:lvl4pPr>
    <a:lvl5pPr marL="1028700" algn="l" defTabSz="514350" rtl="0" eaLnBrk="1" latinLnBrk="0" hangingPunct="1">
      <a:defRPr kumimoji="1" sz="675" kern="1200">
        <a:solidFill>
          <a:schemeClr val="tx1"/>
        </a:solidFill>
        <a:latin typeface="+mn-lt"/>
        <a:ea typeface="+mn-ea"/>
        <a:cs typeface="+mn-cs"/>
      </a:defRPr>
    </a:lvl5pPr>
    <a:lvl6pPr marL="1285875" algn="l" defTabSz="514350" rtl="0" eaLnBrk="1" latinLnBrk="0" hangingPunct="1">
      <a:defRPr kumimoji="1" sz="675" kern="1200">
        <a:solidFill>
          <a:schemeClr val="tx1"/>
        </a:solidFill>
        <a:latin typeface="+mn-lt"/>
        <a:ea typeface="+mn-ea"/>
        <a:cs typeface="+mn-cs"/>
      </a:defRPr>
    </a:lvl6pPr>
    <a:lvl7pPr marL="1543050" algn="l" defTabSz="514350" rtl="0" eaLnBrk="1" latinLnBrk="0" hangingPunct="1">
      <a:defRPr kumimoji="1" sz="675" kern="1200">
        <a:solidFill>
          <a:schemeClr val="tx1"/>
        </a:solidFill>
        <a:latin typeface="+mn-lt"/>
        <a:ea typeface="+mn-ea"/>
        <a:cs typeface="+mn-cs"/>
      </a:defRPr>
    </a:lvl7pPr>
    <a:lvl8pPr marL="1800225" algn="l" defTabSz="514350" rtl="0" eaLnBrk="1" latinLnBrk="0" hangingPunct="1">
      <a:defRPr kumimoji="1" sz="675" kern="1200">
        <a:solidFill>
          <a:schemeClr val="tx1"/>
        </a:solidFill>
        <a:latin typeface="+mn-lt"/>
        <a:ea typeface="+mn-ea"/>
        <a:cs typeface="+mn-cs"/>
      </a:defRPr>
    </a:lvl8pPr>
    <a:lvl9pPr marL="2057400" algn="l" defTabSz="514350" rtl="0" eaLnBrk="1" latinLnBrk="0" hangingPunct="1">
      <a:defRPr kumimoji="1" sz="67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73288" y="742950"/>
            <a:ext cx="2441575" cy="3716338"/>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1698" rtl="0" eaLnBrk="1" fontAlgn="auto" latinLnBrk="0" hangingPunct="1">
              <a:lnSpc>
                <a:spcPct val="100000"/>
              </a:lnSpc>
              <a:spcBef>
                <a:spcPts val="0"/>
              </a:spcBef>
              <a:spcAft>
                <a:spcPts val="0"/>
              </a:spcAft>
              <a:buClrTx/>
              <a:buSzTx/>
              <a:buFontTx/>
              <a:buNone/>
              <a:tabLst/>
              <a:defRPr/>
            </a:pPr>
            <a:fld id="{42787226-618E-490E-9C26-24E6078C4AF0}" type="slidenum">
              <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169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56967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708486"/>
            <a:ext cx="5829300" cy="3634458"/>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483102"/>
            <a:ext cx="5143500" cy="252043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4654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597434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55801"/>
            <a:ext cx="1478756" cy="88469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55801"/>
            <a:ext cx="4350544" cy="88469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03338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202824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602603"/>
            <a:ext cx="5915025" cy="434250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986185"/>
            <a:ext cx="5915025" cy="2283618"/>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066008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779007"/>
            <a:ext cx="2914650"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779007"/>
            <a:ext cx="2914650"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862266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55804"/>
            <a:ext cx="5915025" cy="201780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559104"/>
            <a:ext cx="2901255" cy="125417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813281"/>
            <a:ext cx="2901255"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559104"/>
            <a:ext cx="2915543" cy="125417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813281"/>
            <a:ext cx="2915543"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03409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7467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54747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95960"/>
            <a:ext cx="2211884" cy="243586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503083"/>
            <a:ext cx="3471863" cy="74187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3131820"/>
            <a:ext cx="2211884" cy="580208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946537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95960"/>
            <a:ext cx="2211884" cy="243586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503083"/>
            <a:ext cx="3471863" cy="7418740"/>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3131820"/>
            <a:ext cx="2211884" cy="580208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312812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55804"/>
            <a:ext cx="5915025" cy="20178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779007"/>
            <a:ext cx="5915025" cy="662370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675780"/>
            <a:ext cx="1543050" cy="555801"/>
          </a:xfrm>
          <a:prstGeom prst="rect">
            <a:avLst/>
          </a:prstGeom>
        </p:spPr>
        <p:txBody>
          <a:bodyPr vert="horz" lIns="91440" tIns="45720" rIns="91440" bIns="45720" rtlCol="0" anchor="ctr"/>
          <a:lstStyle>
            <a:lvl1pPr algn="l">
              <a:defRPr sz="900">
                <a:solidFill>
                  <a:schemeClr val="tx1">
                    <a:tint val="75000"/>
                  </a:schemeClr>
                </a:solidFill>
              </a:defRPr>
            </a:lvl1pPr>
          </a:lstStyle>
          <a:p>
            <a:fld id="{104A6E46-829E-4979-A182-11FDFDE24D30}"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2271713" y="9675780"/>
            <a:ext cx="2314575" cy="55580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675780"/>
            <a:ext cx="1543050" cy="555801"/>
          </a:xfrm>
          <a:prstGeom prst="rect">
            <a:avLst/>
          </a:prstGeom>
        </p:spPr>
        <p:txBody>
          <a:bodyPr vert="horz" lIns="91440" tIns="45720" rIns="91440" bIns="45720" rtlCol="0" anchor="ctr"/>
          <a:lstStyle>
            <a:lvl1pPr algn="r">
              <a:defRPr sz="900">
                <a:solidFill>
                  <a:schemeClr val="tx1">
                    <a:tint val="75000"/>
                  </a:schemeClr>
                </a:solidFill>
              </a:defRPr>
            </a:lvl1p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49612364"/>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1" y="424994"/>
            <a:ext cx="6857999" cy="723678"/>
          </a:xfrm>
          <a:prstGeom prst="rect">
            <a:avLst/>
          </a:prstGeom>
          <a:solidFill>
            <a:srgbClr val="20386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1" lang="ja-JP" altLang="en-US" sz="1600" b="1" dirty="0">
                <a:solidFill>
                  <a:prstClr val="white"/>
                </a:solidFill>
                <a:latin typeface="Meiryo UI" panose="020B0604030504040204" pitchFamily="50" charset="-128"/>
                <a:ea typeface="Meiryo UI" panose="020B0604030504040204" pitchFamily="50" charset="-128"/>
              </a:rPr>
              <a:t>   </a:t>
            </a:r>
            <a:r>
              <a:rPr kumimoji="1" lang="ja-JP" altLang="en-US" sz="1400" b="1" dirty="0">
                <a:solidFill>
                  <a:prstClr val="white"/>
                </a:solidFill>
                <a:latin typeface="Meiryo UI" panose="020B0604030504040204" pitchFamily="50" charset="-128"/>
                <a:ea typeface="Meiryo UI" panose="020B0604030504040204" pitchFamily="50" charset="-128"/>
              </a:rPr>
              <a:t>令和８年度                       　</a:t>
            </a:r>
            <a:r>
              <a:rPr kumimoji="1" lang="ja-JP" altLang="en-US" sz="1400" dirty="0">
                <a:solidFill>
                  <a:prstClr val="white"/>
                </a:solidFill>
                <a:latin typeface="Meiryo UI" panose="020B0604030504040204" pitchFamily="50" charset="-128"/>
                <a:ea typeface="Meiryo UI" panose="020B0604030504040204" pitchFamily="50" charset="-128"/>
              </a:rPr>
              <a:t>（賃上げ促進事業）</a:t>
            </a:r>
            <a:endParaRPr kumimoji="1" lang="en-US" altLang="ja-JP" sz="1400" dirty="0">
              <a:solidFill>
                <a:prstClr val="white"/>
              </a:solidFill>
              <a:latin typeface="Meiryo UI" panose="020B0604030504040204" pitchFamily="50" charset="-128"/>
              <a:ea typeface="Meiryo UI" panose="020B0604030504040204" pitchFamily="50" charset="-128"/>
            </a:endParaRPr>
          </a:p>
          <a:p>
            <a:pPr>
              <a:defRPr/>
            </a:pPr>
            <a:r>
              <a:rPr lang="ja-JP" altLang="en-US" sz="2000" b="1" dirty="0">
                <a:solidFill>
                  <a:schemeClr val="bg1"/>
                </a:solidFill>
                <a:latin typeface="Meiryo UI" panose="020B0604030504040204" pitchFamily="50" charset="-128"/>
                <a:ea typeface="Meiryo UI" panose="020B0604030504040204" pitchFamily="50" charset="-128"/>
              </a:rPr>
              <a:t>　</a:t>
            </a:r>
            <a:r>
              <a:rPr lang="zh-TW" altLang="en-US" sz="2400" b="1" dirty="0">
                <a:solidFill>
                  <a:schemeClr val="bg1"/>
                </a:solidFill>
                <a:latin typeface="Meiryo UI" panose="020B0604030504040204" pitchFamily="50" charset="-128"/>
                <a:ea typeface="Meiryo UI" panose="020B0604030504040204" pitchFamily="50" charset="-128"/>
              </a:rPr>
              <a:t>中小企業展示商談会出展支援事業費補助金</a:t>
            </a:r>
            <a:r>
              <a:rPr lang="ja-JP" altLang="en-US" sz="1400" b="1" dirty="0">
                <a:solidFill>
                  <a:schemeClr val="bg1"/>
                </a:solidFill>
                <a:latin typeface="Meiryo UI" panose="020B0604030504040204" pitchFamily="50" charset="-128"/>
                <a:ea typeface="Meiryo UI" panose="020B0604030504040204" pitchFamily="50" charset="-128"/>
              </a:rPr>
              <a:t>のご案内　</a:t>
            </a:r>
            <a:endParaRPr lang="en-US" altLang="ja-JP" sz="1600" b="1" dirty="0">
              <a:solidFill>
                <a:schemeClr val="bg1"/>
              </a:solidFill>
              <a:latin typeface="Meiryo UI" panose="020B0604030504040204" pitchFamily="50" charset="-128"/>
              <a:ea typeface="Meiryo UI" panose="020B0604030504040204" pitchFamily="50" charset="-128"/>
            </a:endParaRPr>
          </a:p>
        </p:txBody>
      </p:sp>
      <p:pic>
        <p:nvPicPr>
          <p:cNvPr id="33" name="図 32" descr="C:\Users\MatsunagaYu\AppData\Local\Microsoft\Windows\INetCache\Content.Word\poster_yoko_png.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478" y="144931"/>
            <a:ext cx="925565" cy="288485"/>
          </a:xfrm>
          <a:prstGeom prst="rect">
            <a:avLst/>
          </a:prstGeom>
          <a:noFill/>
          <a:ln>
            <a:noFill/>
          </a:ln>
        </p:spPr>
      </p:pic>
      <p:sp>
        <p:nvSpPr>
          <p:cNvPr id="38" name="角丸四角形 37"/>
          <p:cNvSpPr/>
          <p:nvPr/>
        </p:nvSpPr>
        <p:spPr>
          <a:xfrm>
            <a:off x="5933689" y="97536"/>
            <a:ext cx="842155" cy="281597"/>
          </a:xfrm>
          <a:prstGeom prst="roundRect">
            <a:avLst>
              <a:gd name="adj" fmla="val 3554"/>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予告版</a:t>
            </a:r>
          </a:p>
        </p:txBody>
      </p:sp>
      <p:sp>
        <p:nvSpPr>
          <p:cNvPr id="92" name="正方形/長方形 91">
            <a:extLst>
              <a:ext uri="{FF2B5EF4-FFF2-40B4-BE49-F238E27FC236}">
                <a16:creationId xmlns:a16="http://schemas.microsoft.com/office/drawing/2014/main" id="{0F17AE9E-A618-4164-A621-ABA46A8F4034}"/>
              </a:ext>
            </a:extLst>
          </p:cNvPr>
          <p:cNvSpPr/>
          <p:nvPr/>
        </p:nvSpPr>
        <p:spPr>
          <a:xfrm>
            <a:off x="74743" y="9197915"/>
            <a:ext cx="6710861" cy="1164961"/>
          </a:xfrm>
          <a:prstGeom prst="rect">
            <a:avLst/>
          </a:prstGeom>
          <a:solidFill>
            <a:srgbClr val="E7F0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　</a:t>
            </a:r>
            <a:r>
              <a:rPr lang="ja-JP" altLang="en-US" sz="1400" b="1" u="sng" dirty="0">
                <a:solidFill>
                  <a:schemeClr val="tx1"/>
                </a:solidFill>
                <a:latin typeface="Meiryo UI" panose="020B0604030504040204" pitchFamily="50" charset="-128"/>
                <a:ea typeface="Meiryo UI" panose="020B0604030504040204" pitchFamily="50" charset="-128"/>
              </a:rPr>
              <a:t>令和８年７月上旬頃に申請受付開始（予定）　</a:t>
            </a:r>
            <a:endParaRPr lang="en-US" altLang="ja-JP" sz="1200" b="1" u="sng"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下記の大阪府ホームページで募集要項等を公表しますのでお待ちください。</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https://www.pref.osaka.lg.jp/o110070/mono/r8syuttenshien.html</a:t>
            </a:r>
          </a:p>
          <a:p>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問合せ先（申請受付開始まで）</a:t>
            </a:r>
            <a:r>
              <a:rPr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大阪府商工労働部　中小企業支援室ものづくり支援課　販路開拓支援グループ　</a:t>
            </a:r>
            <a:r>
              <a:rPr lang="en-US" altLang="ja-JP" sz="1050" dirty="0">
                <a:solidFill>
                  <a:schemeClr val="tx1"/>
                </a:solidFill>
                <a:latin typeface="Meiryo UI" panose="020B0604030504040204" pitchFamily="50" charset="-128"/>
                <a:ea typeface="Meiryo UI" panose="020B0604030504040204" pitchFamily="50" charset="-128"/>
              </a:rPr>
              <a:t>06-6210-9413</a:t>
            </a:r>
          </a:p>
          <a:p>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申請受付開始後は専用のコールセンターを設置予定です。</a:t>
            </a:r>
            <a:endParaRPr lang="en-US" altLang="ja-JP" sz="1050" dirty="0">
              <a:solidFill>
                <a:schemeClr val="tx1"/>
              </a:solidFill>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A402E07B-FE5D-4F3D-8C39-DE6694EE9974}"/>
              </a:ext>
            </a:extLst>
          </p:cNvPr>
          <p:cNvGrpSpPr/>
          <p:nvPr/>
        </p:nvGrpSpPr>
        <p:grpSpPr>
          <a:xfrm>
            <a:off x="-28621" y="1989585"/>
            <a:ext cx="7122841" cy="5351014"/>
            <a:chOff x="79180" y="1848392"/>
            <a:chExt cx="7049644" cy="5124627"/>
          </a:xfrm>
        </p:grpSpPr>
        <p:sp>
          <p:nvSpPr>
            <p:cNvPr id="9" name="正方形/長方形 8">
              <a:extLst>
                <a:ext uri="{FF2B5EF4-FFF2-40B4-BE49-F238E27FC236}">
                  <a16:creationId xmlns:a16="http://schemas.microsoft.com/office/drawing/2014/main" id="{091D0FB3-A4D6-6F46-B021-2ABB83F8B10F}"/>
                </a:ext>
              </a:extLst>
            </p:cNvPr>
            <p:cNvSpPr/>
            <p:nvPr/>
          </p:nvSpPr>
          <p:spPr>
            <a:xfrm>
              <a:off x="107505" y="1848392"/>
              <a:ext cx="6787523" cy="353707"/>
            </a:xfrm>
            <a:prstGeom prst="rect">
              <a:avLst/>
            </a:prstGeom>
            <a:solidFill>
              <a:srgbClr val="203864"/>
            </a:solidFill>
          </p:spPr>
          <p:txBody>
            <a:bodyPr wrap="square">
              <a:spAutoFit/>
            </a:bodyPr>
            <a:lstStyle/>
            <a:p>
              <a:pPr marL="147342" indent="-147342" defTabSz="257179" fontAlgn="ctr">
                <a:defRPr/>
              </a:pPr>
              <a:r>
                <a:rPr lang="ja-JP" altLang="en-US" b="1" dirty="0">
                  <a:solidFill>
                    <a:schemeClr val="bg1"/>
                  </a:solidFill>
                  <a:latin typeface="Meiryo UI" panose="020B0604030504040204" pitchFamily="50" charset="-128"/>
                  <a:ea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rPr>
                <a:t>支援内容</a:t>
              </a:r>
              <a:endParaRPr lang="en-US" altLang="ja-JP" b="1" dirty="0">
                <a:solidFill>
                  <a:schemeClr val="bg1"/>
                </a:solidFill>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F0DB659B-A4DB-49A7-B1C6-CF2DA24A56E4}"/>
                </a:ext>
              </a:extLst>
            </p:cNvPr>
            <p:cNvSpPr/>
            <p:nvPr/>
          </p:nvSpPr>
          <p:spPr>
            <a:xfrm>
              <a:off x="1347287" y="4246833"/>
              <a:ext cx="5638593" cy="341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03759967-8A32-4AC6-B9FA-1EC25299622C}"/>
                </a:ext>
              </a:extLst>
            </p:cNvPr>
            <p:cNvSpPr/>
            <p:nvPr/>
          </p:nvSpPr>
          <p:spPr>
            <a:xfrm>
              <a:off x="1347287" y="4626935"/>
              <a:ext cx="5440816" cy="12357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75" name="正方形/長方形 74">
              <a:extLst>
                <a:ext uri="{FF2B5EF4-FFF2-40B4-BE49-F238E27FC236}">
                  <a16:creationId xmlns:a16="http://schemas.microsoft.com/office/drawing/2014/main" id="{150DFCBA-CA52-45C0-A878-38073A35730E}"/>
                </a:ext>
              </a:extLst>
            </p:cNvPr>
            <p:cNvSpPr/>
            <p:nvPr/>
          </p:nvSpPr>
          <p:spPr>
            <a:xfrm>
              <a:off x="1379781" y="2960561"/>
              <a:ext cx="5749043" cy="5513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ja-JP" altLang="en-US" sz="1200" dirty="0">
                  <a:solidFill>
                    <a:schemeClr val="tx1"/>
                  </a:solidFill>
                  <a:latin typeface="Meiryo UI" panose="020B0604030504040204" pitchFamily="50" charset="-128"/>
                  <a:ea typeface="Meiryo UI" panose="020B0604030504040204" pitchFamily="50" charset="-128"/>
                </a:rPr>
                <a:t>下限　　　</a:t>
              </a:r>
              <a:r>
                <a:rPr lang="ja-JP" altLang="en-US"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万円　～</a:t>
              </a:r>
              <a:r>
                <a:rPr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上限</a:t>
              </a:r>
              <a:r>
                <a:rPr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万円（補助率　２／３）</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80" name="正方形/長方形 79">
              <a:extLst>
                <a:ext uri="{FF2B5EF4-FFF2-40B4-BE49-F238E27FC236}">
                  <a16:creationId xmlns:a16="http://schemas.microsoft.com/office/drawing/2014/main" id="{7CC825C3-EC0B-40E0-82E8-A53E7C97754E}"/>
                </a:ext>
              </a:extLst>
            </p:cNvPr>
            <p:cNvSpPr/>
            <p:nvPr/>
          </p:nvSpPr>
          <p:spPr>
            <a:xfrm>
              <a:off x="187291" y="2274316"/>
              <a:ext cx="1073005" cy="469870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3D41E9F1-C9F4-45F3-ADEF-19337A8B5D1E}"/>
                </a:ext>
              </a:extLst>
            </p:cNvPr>
            <p:cNvSpPr txBox="1"/>
            <p:nvPr/>
          </p:nvSpPr>
          <p:spPr>
            <a:xfrm>
              <a:off x="3260796" y="2973056"/>
              <a:ext cx="1073378" cy="530560"/>
            </a:xfrm>
            <a:prstGeom prst="rect">
              <a:avLst/>
            </a:prstGeom>
            <a:noFill/>
            <a:ln>
              <a:noFill/>
            </a:ln>
          </p:spPr>
          <p:txBody>
            <a:bodyPr wrap="square" rtlCol="0">
              <a:spAutoFit/>
            </a:bodyPr>
            <a:lstStyle/>
            <a:p>
              <a:r>
                <a:rPr kumimoji="1" lang="en-US" altLang="ja-JP" sz="3000" b="1" u="sng" dirty="0">
                  <a:latin typeface="Meiryo UI" panose="020B0604030504040204" pitchFamily="50" charset="-128"/>
                  <a:ea typeface="Meiryo UI" panose="020B0604030504040204" pitchFamily="50" charset="-128"/>
                </a:rPr>
                <a:t>200</a:t>
              </a:r>
              <a:r>
                <a:rPr kumimoji="1" lang="ja-JP" altLang="en-US" sz="2000" b="1" dirty="0">
                  <a:latin typeface="Meiryo UI" panose="020B0604030504040204" pitchFamily="50" charset="-128"/>
                  <a:ea typeface="Meiryo UI" panose="020B0604030504040204" pitchFamily="50" charset="-128"/>
                </a:rPr>
                <a:t>　</a:t>
              </a:r>
              <a:endParaRPr kumimoji="1" lang="ja-JP" altLang="en-US" sz="2000" dirty="0">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0F5EF04E-AF03-4408-A847-66034CA3AD87}"/>
                </a:ext>
              </a:extLst>
            </p:cNvPr>
            <p:cNvSpPr/>
            <p:nvPr/>
          </p:nvSpPr>
          <p:spPr>
            <a:xfrm>
              <a:off x="1409154" y="3372826"/>
              <a:ext cx="5638594" cy="607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93" name="直線コネクタ 92">
              <a:extLst>
                <a:ext uri="{FF2B5EF4-FFF2-40B4-BE49-F238E27FC236}">
                  <a16:creationId xmlns:a16="http://schemas.microsoft.com/office/drawing/2014/main" id="{47DF54B8-AF39-4CE7-AFBE-4D0B1CE1FE8F}"/>
                </a:ext>
              </a:extLst>
            </p:cNvPr>
            <p:cNvCxnSpPr>
              <a:cxnSpLocks/>
            </p:cNvCxnSpPr>
            <p:nvPr/>
          </p:nvCxnSpPr>
          <p:spPr>
            <a:xfrm>
              <a:off x="181482" y="5176044"/>
              <a:ext cx="664189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42AC6D38-118E-443C-914E-04BAF67D9B37}"/>
                </a:ext>
              </a:extLst>
            </p:cNvPr>
            <p:cNvSpPr/>
            <p:nvPr/>
          </p:nvSpPr>
          <p:spPr>
            <a:xfrm>
              <a:off x="79180" y="3612131"/>
              <a:ext cx="1280250" cy="4719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ja-JP" altLang="en-US" sz="1400" b="1" dirty="0">
                  <a:solidFill>
                    <a:srgbClr val="000000"/>
                  </a:solidFill>
                  <a:latin typeface="Meiryo UI" panose="020B0604030504040204" pitchFamily="50" charset="-128"/>
                  <a:ea typeface="Meiryo UI" panose="020B0604030504040204" pitchFamily="50" charset="-128"/>
                </a:rPr>
                <a:t>　対象経費</a:t>
              </a: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77" name="正方形/長方形 76">
              <a:extLst>
                <a:ext uri="{FF2B5EF4-FFF2-40B4-BE49-F238E27FC236}">
                  <a16:creationId xmlns:a16="http://schemas.microsoft.com/office/drawing/2014/main" id="{C4C94C00-8CC8-48F5-918B-C3EC037086BE}"/>
                </a:ext>
              </a:extLst>
            </p:cNvPr>
            <p:cNvSpPr/>
            <p:nvPr/>
          </p:nvSpPr>
          <p:spPr>
            <a:xfrm>
              <a:off x="2115475" y="3451579"/>
              <a:ext cx="4483687" cy="4767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07ECE678-E165-42D6-851D-E261862AB0BA}"/>
                </a:ext>
              </a:extLst>
            </p:cNvPr>
            <p:cNvSpPr/>
            <p:nvPr/>
          </p:nvSpPr>
          <p:spPr>
            <a:xfrm>
              <a:off x="183486" y="2274317"/>
              <a:ext cx="6639893" cy="46987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0" name="直線コネクタ 59">
              <a:extLst>
                <a:ext uri="{FF2B5EF4-FFF2-40B4-BE49-F238E27FC236}">
                  <a16:creationId xmlns:a16="http://schemas.microsoft.com/office/drawing/2014/main" id="{9ED866D2-01B6-473E-9188-8B51E71A62C0}"/>
                </a:ext>
              </a:extLst>
            </p:cNvPr>
            <p:cNvCxnSpPr>
              <a:cxnSpLocks/>
            </p:cNvCxnSpPr>
            <p:nvPr/>
          </p:nvCxnSpPr>
          <p:spPr>
            <a:xfrm>
              <a:off x="185167" y="4103227"/>
              <a:ext cx="663821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1EC56786-83AC-40D9-ACB8-F1D75DCA548A}"/>
                </a:ext>
              </a:extLst>
            </p:cNvPr>
            <p:cNvCxnSpPr>
              <a:cxnSpLocks/>
            </p:cNvCxnSpPr>
            <p:nvPr/>
          </p:nvCxnSpPr>
          <p:spPr>
            <a:xfrm>
              <a:off x="191897" y="3599429"/>
              <a:ext cx="663148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1" name="正方形/長方形 100">
              <a:extLst>
                <a:ext uri="{FF2B5EF4-FFF2-40B4-BE49-F238E27FC236}">
                  <a16:creationId xmlns:a16="http://schemas.microsoft.com/office/drawing/2014/main" id="{98C18CAA-5467-4F09-A79C-B68F131BB0AF}"/>
                </a:ext>
              </a:extLst>
            </p:cNvPr>
            <p:cNvSpPr/>
            <p:nvPr/>
          </p:nvSpPr>
          <p:spPr>
            <a:xfrm>
              <a:off x="199329" y="3051612"/>
              <a:ext cx="1219556" cy="4719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ja-JP" altLang="en-US" sz="1400" b="1" dirty="0">
                  <a:solidFill>
                    <a:srgbClr val="000000"/>
                  </a:solidFill>
                  <a:latin typeface="Meiryo UI" panose="020B0604030504040204" pitchFamily="50" charset="-128"/>
                  <a:ea typeface="Meiryo UI" panose="020B0604030504040204" pitchFamily="50" charset="-128"/>
                </a:rPr>
                <a:t>補 助 金</a:t>
              </a:r>
              <a:endParaRPr lang="en-US" altLang="ja-JP" sz="1400" dirty="0">
                <a:solidFill>
                  <a:srgbClr val="000000"/>
                </a:solidFill>
                <a:latin typeface="Meiryo UI" panose="020B0604030504040204" pitchFamily="50" charset="-128"/>
                <a:ea typeface="Meiryo UI" panose="020B0604030504040204" pitchFamily="50" charset="-128"/>
              </a:endParaRPr>
            </a:p>
          </p:txBody>
        </p:sp>
      </p:grpSp>
      <p:sp>
        <p:nvSpPr>
          <p:cNvPr id="103" name="テキスト ボックス 102">
            <a:extLst>
              <a:ext uri="{FF2B5EF4-FFF2-40B4-BE49-F238E27FC236}">
                <a16:creationId xmlns:a16="http://schemas.microsoft.com/office/drawing/2014/main" id="{596B51C8-8C9C-4ACB-AD35-40E7194537E0}"/>
              </a:ext>
            </a:extLst>
          </p:cNvPr>
          <p:cNvSpPr txBox="1"/>
          <p:nvPr/>
        </p:nvSpPr>
        <p:spPr>
          <a:xfrm>
            <a:off x="74743" y="1107056"/>
            <a:ext cx="6623766" cy="892552"/>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　</a:t>
            </a:r>
            <a:r>
              <a:rPr lang="ja-JP" altLang="en-US" sz="1400" b="1" u="sng" dirty="0">
                <a:latin typeface="Meiryo UI" panose="020B0604030504040204" pitchFamily="50" charset="-128"/>
                <a:ea typeface="Meiryo UI" panose="020B0604030504040204" pitchFamily="50" charset="-128"/>
              </a:rPr>
              <a:t>賃上げに取り組む府内中小企業者</a:t>
            </a:r>
            <a:r>
              <a:rPr lang="ja-JP" altLang="en-US" sz="1200" dirty="0">
                <a:latin typeface="Meiryo UI" panose="020B0604030504040204" pitchFamily="50" charset="-128"/>
                <a:ea typeface="Meiryo UI" panose="020B0604030504040204" pitchFamily="50" charset="-128"/>
              </a:rPr>
              <a:t>に対し、効率的に新規顧客の開拓ができるよう、</a:t>
            </a:r>
            <a:r>
              <a:rPr lang="en-US" altLang="ja-JP" sz="1200" dirty="0" err="1">
                <a:latin typeface="Meiryo UI" panose="020B0604030504040204" pitchFamily="50" charset="-128"/>
                <a:ea typeface="Meiryo UI" panose="020B0604030504040204" pitchFamily="50" charset="-128"/>
              </a:rPr>
              <a:t>BtoB</a:t>
            </a:r>
            <a:r>
              <a:rPr lang="ja-JP" altLang="en-US" sz="1200" dirty="0">
                <a:latin typeface="Meiryo UI" panose="020B0604030504040204" pitchFamily="50" charset="-128"/>
                <a:ea typeface="Meiryo UI" panose="020B0604030504040204" pitchFamily="50" charset="-128"/>
              </a:rPr>
              <a:t>を対象とした展示商談会の</a:t>
            </a:r>
            <a:r>
              <a:rPr lang="ja-JP" altLang="en-US" sz="1400" b="1" u="sng" dirty="0">
                <a:latin typeface="Meiryo UI" panose="020B0604030504040204" pitchFamily="50" charset="-128"/>
                <a:ea typeface="Meiryo UI" panose="020B0604030504040204" pitchFamily="50" charset="-128"/>
              </a:rPr>
              <a:t>出展経費の一部を補助します。</a:t>
            </a:r>
            <a:endParaRPr lang="en-US" altLang="ja-JP" sz="1400" b="1" u="sng" dirty="0">
              <a:latin typeface="Meiryo UI" panose="020B0604030504040204" pitchFamily="50" charset="-128"/>
              <a:ea typeface="Meiryo UI" panose="020B0604030504040204" pitchFamily="50" charset="-128"/>
            </a:endParaRPr>
          </a:p>
          <a:p>
            <a:pPr marL="147342" indent="-147342" defTabSz="257179" fontAlgn="ctr">
              <a:defRPr/>
            </a:pP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内容は予定であり、今後予告なく変更する場合があります。詳細は後日ホームページに公開される</a:t>
            </a:r>
            <a:endParaRPr lang="en-US" altLang="ja-JP" sz="1200" b="1" dirty="0">
              <a:solidFill>
                <a:srgbClr val="FF0000"/>
              </a:solidFill>
              <a:latin typeface="Meiryo UI" panose="020B0604030504040204" pitchFamily="50" charset="-128"/>
              <a:ea typeface="Meiryo UI" panose="020B0604030504040204" pitchFamily="50" charset="-128"/>
            </a:endParaRPr>
          </a:p>
          <a:p>
            <a:pPr marL="147342" indent="-147342" defTabSz="257179" fontAlgn="ctr">
              <a:defRPr/>
            </a:pPr>
            <a:r>
              <a:rPr lang="en-US" altLang="ja-JP" sz="1200" b="1" dirty="0">
                <a:solidFill>
                  <a:srgbClr val="FF0000"/>
                </a:solidFill>
                <a:latin typeface="Meiryo UI" panose="020B0604030504040204" pitchFamily="50" charset="-128"/>
                <a:ea typeface="Meiryo UI" panose="020B0604030504040204" pitchFamily="50" charset="-128"/>
              </a:rPr>
              <a:t>   </a:t>
            </a:r>
            <a:r>
              <a:rPr lang="ja-JP" altLang="en-US" sz="1200" b="1" dirty="0">
                <a:solidFill>
                  <a:srgbClr val="FF0000"/>
                </a:solidFill>
                <a:latin typeface="Meiryo UI" panose="020B0604030504040204" pitchFamily="50" charset="-128"/>
                <a:ea typeface="Meiryo UI" panose="020B0604030504040204" pitchFamily="50" charset="-128"/>
              </a:rPr>
              <a:t>募集要項等を必ずご確認ください。</a:t>
            </a:r>
            <a:endParaRPr lang="en-US" altLang="ja-JP" sz="1200" b="1" dirty="0">
              <a:solidFill>
                <a:srgbClr val="FF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A9C588DA-A91F-47D3-9862-C3BC124150C0}"/>
              </a:ext>
            </a:extLst>
          </p:cNvPr>
          <p:cNvSpPr txBox="1"/>
          <p:nvPr/>
        </p:nvSpPr>
        <p:spPr>
          <a:xfrm>
            <a:off x="1302671" y="3881374"/>
            <a:ext cx="4302675"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展示商談会の</a:t>
            </a:r>
            <a:r>
              <a:rPr kumimoji="1" lang="ja-JP" altLang="en-US" sz="1200" b="1" u="sng" dirty="0">
                <a:latin typeface="Meiryo UI" panose="020B0604030504040204" pitchFamily="50" charset="-128"/>
                <a:ea typeface="Meiryo UI" panose="020B0604030504040204" pitchFamily="50" charset="-128"/>
              </a:rPr>
              <a:t>出展小間料金</a:t>
            </a:r>
            <a:endParaRPr kumimoji="1" lang="en-US" altLang="ja-JP" sz="1200" b="1" u="sng"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26BEB1B8-B983-4128-B598-5F58599AA960}"/>
              </a:ext>
            </a:extLst>
          </p:cNvPr>
          <p:cNvSpPr txBox="1"/>
          <p:nvPr/>
        </p:nvSpPr>
        <p:spPr>
          <a:xfrm>
            <a:off x="1685382" y="3271427"/>
            <a:ext cx="684845" cy="338554"/>
          </a:xfrm>
          <a:prstGeom prst="rect">
            <a:avLst/>
          </a:prstGeom>
          <a:noFill/>
          <a:ln>
            <a:noFill/>
          </a:ln>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10</a:t>
            </a:r>
            <a:endParaRPr kumimoji="1" lang="ja-JP" altLang="en-US" sz="1600" dirty="0">
              <a:latin typeface="Meiryo UI" panose="020B0604030504040204" pitchFamily="50" charset="-128"/>
              <a:ea typeface="Meiryo UI" panose="020B0604030504040204" pitchFamily="50" charset="-128"/>
            </a:endParaRPr>
          </a:p>
        </p:txBody>
      </p:sp>
      <p:sp>
        <p:nvSpPr>
          <p:cNvPr id="72" name="テキスト ボックス 71">
            <a:extLst>
              <a:ext uri="{FF2B5EF4-FFF2-40B4-BE49-F238E27FC236}">
                <a16:creationId xmlns:a16="http://schemas.microsoft.com/office/drawing/2014/main" id="{4FC5B4F2-F55D-4A20-B5BF-915A4277E11F}"/>
              </a:ext>
            </a:extLst>
          </p:cNvPr>
          <p:cNvSpPr txBox="1"/>
          <p:nvPr/>
        </p:nvSpPr>
        <p:spPr bwMode="gray">
          <a:xfrm>
            <a:off x="821109" y="3587144"/>
            <a:ext cx="2930063" cy="230832"/>
          </a:xfrm>
          <a:prstGeom prst="rect">
            <a:avLst/>
          </a:prstGeom>
          <a:noFill/>
        </p:spPr>
        <p:txBody>
          <a:bodyPr wrap="square" rtlCol="0">
            <a:spAutoFit/>
          </a:bodyPr>
          <a:lstStyle/>
          <a:p>
            <a:pPr algn="ctr"/>
            <a:r>
              <a:rPr lang="en-US" altLang="ja-JP" sz="9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下限がありますのでご注意ください！</a:t>
            </a:r>
          </a:p>
        </p:txBody>
      </p:sp>
      <p:sp>
        <p:nvSpPr>
          <p:cNvPr id="8" name="テキスト ボックス 7">
            <a:extLst>
              <a:ext uri="{FF2B5EF4-FFF2-40B4-BE49-F238E27FC236}">
                <a16:creationId xmlns:a16="http://schemas.microsoft.com/office/drawing/2014/main" id="{CA5E1776-5962-4C02-A5E5-026D5089FF0E}"/>
              </a:ext>
            </a:extLst>
          </p:cNvPr>
          <p:cNvSpPr txBox="1"/>
          <p:nvPr/>
        </p:nvSpPr>
        <p:spPr>
          <a:xfrm>
            <a:off x="104280" y="6172565"/>
            <a:ext cx="90984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申請方法</a:t>
            </a:r>
          </a:p>
        </p:txBody>
      </p:sp>
      <p:sp>
        <p:nvSpPr>
          <p:cNvPr id="10" name="テキスト ボックス 9">
            <a:extLst>
              <a:ext uri="{FF2B5EF4-FFF2-40B4-BE49-F238E27FC236}">
                <a16:creationId xmlns:a16="http://schemas.microsoft.com/office/drawing/2014/main" id="{123DEA98-3FB9-40B7-8C9B-27EE9284F124}"/>
              </a:ext>
            </a:extLst>
          </p:cNvPr>
          <p:cNvSpPr txBox="1"/>
          <p:nvPr/>
        </p:nvSpPr>
        <p:spPr>
          <a:xfrm>
            <a:off x="1246574" y="5455760"/>
            <a:ext cx="4913723" cy="646331"/>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a:t>
            </a:r>
            <a:r>
              <a:rPr kumimoji="1" lang="ja-JP" altLang="en-US" sz="900" b="1" dirty="0">
                <a:latin typeface="Meiryo UI" panose="020B0604030504040204" pitchFamily="50" charset="-128"/>
                <a:ea typeface="Meiryo UI" panose="020B0604030504040204" pitchFamily="50" charset="-128"/>
              </a:rPr>
              <a:t>事前申請方式</a:t>
            </a:r>
            <a:r>
              <a:rPr kumimoji="1" lang="ja-JP" altLang="en-US" sz="900" dirty="0">
                <a:latin typeface="Meiryo UI" panose="020B0604030504040204" pitchFamily="50" charset="-128"/>
                <a:ea typeface="Meiryo UI" panose="020B0604030504040204" pitchFamily="50" charset="-128"/>
              </a:rPr>
              <a:t>：申請時に開催初日まで</a:t>
            </a:r>
            <a:r>
              <a:rPr kumimoji="1" lang="en-US" altLang="ja-JP" sz="900" dirty="0">
                <a:latin typeface="Meiryo UI" panose="020B0604030504040204" pitchFamily="50" charset="-128"/>
                <a:ea typeface="Meiryo UI" panose="020B0604030504040204" pitchFamily="50" charset="-128"/>
              </a:rPr>
              <a:t>30</a:t>
            </a:r>
            <a:r>
              <a:rPr kumimoji="1" lang="ja-JP" altLang="en-US" sz="900" dirty="0">
                <a:latin typeface="Meiryo UI" panose="020B0604030504040204" pitchFamily="50" charset="-128"/>
                <a:ea typeface="Meiryo UI" panose="020B0604030504040204" pitchFamily="50" charset="-128"/>
              </a:rPr>
              <a:t>日以上ある企業</a:t>
            </a:r>
            <a:endParaRPr kumimoji="1" lang="en-US" altLang="ja-JP" sz="900"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a:t>
            </a:r>
            <a:r>
              <a:rPr kumimoji="1" lang="ja-JP" altLang="en-US" sz="900" b="1" dirty="0">
                <a:latin typeface="Meiryo UI" panose="020B0604030504040204" pitchFamily="50" charset="-128"/>
                <a:ea typeface="Meiryo UI" panose="020B0604030504040204" pitchFamily="50" charset="-128"/>
              </a:rPr>
              <a:t>出展</a:t>
            </a:r>
            <a:r>
              <a:rPr kumimoji="1" lang="en-US" altLang="ja-JP" sz="900" b="1" dirty="0">
                <a:latin typeface="Meiryo UI" panose="020B0604030504040204" pitchFamily="50" charset="-128"/>
                <a:ea typeface="Meiryo UI" panose="020B0604030504040204" pitchFamily="50" charset="-128"/>
              </a:rPr>
              <a:t>30</a:t>
            </a:r>
            <a:r>
              <a:rPr kumimoji="1" lang="ja-JP" altLang="en-US" sz="900" b="1" dirty="0">
                <a:latin typeface="Meiryo UI" panose="020B0604030504040204" pitchFamily="50" charset="-128"/>
                <a:ea typeface="Meiryo UI" panose="020B0604030504040204" pitchFamily="50" charset="-128"/>
              </a:rPr>
              <a:t>日前までに「申請書」と必要書類</a:t>
            </a:r>
            <a:r>
              <a:rPr lang="en-US" altLang="ja-JP" sz="900" b="1" dirty="0">
                <a:latin typeface="Meiryo UI" panose="020B0604030504040204" pitchFamily="50" charset="-128"/>
                <a:ea typeface="Meiryo UI" panose="020B0604030504040204" pitchFamily="50" charset="-128"/>
              </a:rPr>
              <a:t>(※)</a:t>
            </a:r>
            <a:r>
              <a:rPr kumimoji="1" lang="ja-JP" altLang="en-US" sz="900" b="1" dirty="0">
                <a:latin typeface="Meiryo UI" panose="020B0604030504040204" pitchFamily="50" charset="-128"/>
                <a:ea typeface="Meiryo UI" panose="020B0604030504040204" pitchFamily="50" charset="-128"/>
              </a:rPr>
              <a:t>を提出してください。</a:t>
            </a:r>
            <a:br>
              <a:rPr kumimoji="1" lang="en-US" altLang="ja-JP" sz="900" b="1" dirty="0">
                <a:latin typeface="Meiryo UI" panose="020B0604030504040204" pitchFamily="50" charset="-128"/>
                <a:ea typeface="Meiryo UI" panose="020B0604030504040204" pitchFamily="50" charset="-128"/>
              </a:rPr>
            </a:br>
            <a:r>
              <a:rPr kumimoji="1" lang="ja-JP" altLang="en-US" sz="900" dirty="0">
                <a:latin typeface="Meiryo UI" panose="020B0604030504040204" pitchFamily="50" charset="-128"/>
                <a:ea typeface="Meiryo UI" panose="020B0604030504040204" pitchFamily="50" charset="-128"/>
              </a:rPr>
              <a:t>●</a:t>
            </a:r>
            <a:r>
              <a:rPr kumimoji="1" lang="ja-JP" altLang="en-US" sz="900" b="1" dirty="0">
                <a:latin typeface="Meiryo UI" panose="020B0604030504040204" pitchFamily="50" charset="-128"/>
                <a:ea typeface="Meiryo UI" panose="020B0604030504040204" pitchFamily="50" charset="-128"/>
              </a:rPr>
              <a:t>事後申請方式</a:t>
            </a:r>
            <a:r>
              <a:rPr kumimoji="1" lang="ja-JP" altLang="en-US" sz="900" dirty="0">
                <a:latin typeface="Meiryo UI" panose="020B0604030504040204" pitchFamily="50" charset="-128"/>
                <a:ea typeface="Meiryo UI" panose="020B0604030504040204" pitchFamily="50" charset="-128"/>
              </a:rPr>
              <a:t>：申請時に既に出展済　又は　開催初日まで</a:t>
            </a:r>
            <a:r>
              <a:rPr kumimoji="1" lang="en-US" altLang="ja-JP" sz="900" dirty="0">
                <a:latin typeface="Meiryo UI" panose="020B0604030504040204" pitchFamily="50" charset="-128"/>
                <a:ea typeface="Meiryo UI" panose="020B0604030504040204" pitchFamily="50" charset="-128"/>
              </a:rPr>
              <a:t>30</a:t>
            </a:r>
            <a:r>
              <a:rPr kumimoji="1" lang="ja-JP" altLang="en-US" sz="900" dirty="0">
                <a:latin typeface="Meiryo UI" panose="020B0604030504040204" pitchFamily="50" charset="-128"/>
                <a:ea typeface="Meiryo UI" panose="020B0604030504040204" pitchFamily="50" charset="-128"/>
              </a:rPr>
              <a:t>日未満の企業</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　  ▶出展後に「申請書兼実績報告書」と必要書類</a:t>
            </a:r>
            <a:r>
              <a:rPr kumimoji="1" lang="en-US" altLang="ja-JP" sz="900" b="1" dirty="0">
                <a:latin typeface="Meiryo UI" panose="020B0604030504040204" pitchFamily="50" charset="-128"/>
                <a:ea typeface="Meiryo UI" panose="020B0604030504040204" pitchFamily="50" charset="-128"/>
              </a:rPr>
              <a:t>(※)</a:t>
            </a:r>
            <a:r>
              <a:rPr kumimoji="1" lang="ja-JP" altLang="en-US" sz="900" b="1" dirty="0">
                <a:latin typeface="Meiryo UI" panose="020B0604030504040204" pitchFamily="50" charset="-128"/>
                <a:ea typeface="Meiryo UI" panose="020B0604030504040204" pitchFamily="50" charset="-128"/>
              </a:rPr>
              <a:t>を提出してください。</a:t>
            </a:r>
            <a:endParaRPr kumimoji="1" lang="en-US" altLang="ja-JP" sz="900" b="1" u="sng"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D21F0D7-E6E5-404C-B3FD-1849610DE363}"/>
              </a:ext>
            </a:extLst>
          </p:cNvPr>
          <p:cNvSpPr txBox="1"/>
          <p:nvPr/>
        </p:nvSpPr>
        <p:spPr>
          <a:xfrm>
            <a:off x="1359470" y="6077388"/>
            <a:ext cx="5213196" cy="1200329"/>
          </a:xfrm>
          <a:prstGeom prst="rect">
            <a:avLst/>
          </a:prstGeom>
          <a:solidFill>
            <a:schemeClr val="accent1">
              <a:lumMod val="20000"/>
              <a:lumOff val="80000"/>
            </a:schemeClr>
          </a:solidFill>
          <a:ln>
            <a:solidFill>
              <a:schemeClr val="tx1"/>
            </a:solidFill>
            <a:prstDash val="dash"/>
          </a:ln>
        </p:spPr>
        <p:txBody>
          <a:bodyPr wrap="square" rtlCol="0">
            <a:spAutoFit/>
          </a:bodyPr>
          <a:lstStyle/>
          <a:p>
            <a:r>
              <a:rPr kumimoji="1" lang="en-US" altLang="ja-JP" sz="900" b="1" dirty="0">
                <a:latin typeface="Meiryo UI" panose="020B0604030504040204" pitchFamily="50" charset="-128"/>
                <a:ea typeface="Meiryo UI" panose="020B0604030504040204" pitchFamily="50" charset="-128"/>
              </a:rPr>
              <a:t>※</a:t>
            </a:r>
            <a:r>
              <a:rPr kumimoji="1" lang="ja-JP" altLang="en-US" sz="900" b="1" dirty="0">
                <a:latin typeface="Meiryo UI" panose="020B0604030504040204" pitchFamily="50" charset="-128"/>
                <a:ea typeface="Meiryo UI" panose="020B0604030504040204" pitchFamily="50" charset="-128"/>
              </a:rPr>
              <a:t>必要書類の</a:t>
            </a:r>
            <a:r>
              <a:rPr kumimoji="1" lang="ja-JP" altLang="en-US" sz="900" b="1">
                <a:latin typeface="Meiryo UI" panose="020B0604030504040204" pitchFamily="50" charset="-128"/>
                <a:ea typeface="Meiryo UI" panose="020B0604030504040204" pitchFamily="50" charset="-128"/>
              </a:rPr>
              <a:t>例</a:t>
            </a:r>
            <a:r>
              <a:rPr kumimoji="1" lang="ja-JP" altLang="en-US" sz="900">
                <a:latin typeface="Meiryo UI" panose="020B0604030504040204" pitchFamily="50" charset="-128"/>
                <a:ea typeface="Meiryo UI" panose="020B0604030504040204" pitchFamily="50" charset="-128"/>
              </a:rPr>
              <a:t>（下記</a:t>
            </a:r>
            <a:r>
              <a:rPr kumimoji="1" lang="ja-JP" altLang="en-US" sz="900" dirty="0">
                <a:latin typeface="Meiryo UI" panose="020B0604030504040204" pitchFamily="50" charset="-128"/>
                <a:ea typeface="Meiryo UI" panose="020B0604030504040204" pitchFamily="50" charset="-128"/>
              </a:rPr>
              <a:t>のものが全て必要となります）</a:t>
            </a:r>
            <a:endParaRPr lang="en-US" altLang="ja-JP" sz="900" dirty="0">
              <a:latin typeface="Meiryo UI" panose="020B0604030504040204" pitchFamily="50" charset="-128"/>
              <a:ea typeface="Meiryo UI" panose="020B0604030504040204" pitchFamily="50" charset="-128"/>
            </a:endParaRPr>
          </a:p>
          <a:p>
            <a:r>
              <a:rPr kumimoji="1" lang="ja-JP" altLang="en-US" sz="900" b="1" u="sng" dirty="0">
                <a:latin typeface="Meiryo UI" panose="020B0604030504040204" pitchFamily="50" charset="-128"/>
                <a:ea typeface="Meiryo UI" panose="020B0604030504040204" pitchFamily="50" charset="-128"/>
              </a:rPr>
              <a:t>（１）出展していることが確認できるもの</a:t>
            </a:r>
            <a:endParaRPr kumimoji="1" lang="en-US" altLang="ja-JP" sz="900" b="1" u="sng"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主催者の受付印のある小間申込書、契約書</a:t>
            </a:r>
            <a:r>
              <a:rPr lang="ja-JP" altLang="en-US"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領収書（いずれかの書類で内訳が確認できること）、</a:t>
            </a:r>
            <a:endParaRPr kumimoji="1"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当日の</a:t>
            </a:r>
            <a:r>
              <a:rPr kumimoji="1" lang="ja-JP" altLang="en-US" sz="900" dirty="0">
                <a:latin typeface="Meiryo UI" panose="020B0604030504040204" pitchFamily="50" charset="-128"/>
                <a:ea typeface="Meiryo UI" panose="020B0604030504040204" pitchFamily="50" charset="-128"/>
              </a:rPr>
              <a:t>配置場所がわかる会場</a:t>
            </a:r>
            <a:r>
              <a:rPr lang="ja-JP" altLang="en-US" sz="900" dirty="0">
                <a:latin typeface="Meiryo UI" panose="020B0604030504040204" pitchFamily="50" charset="-128"/>
                <a:ea typeface="Meiryo UI" panose="020B0604030504040204" pitchFamily="50" charset="-128"/>
              </a:rPr>
              <a:t>マップ、自社ブースの写真（出展者名や小間番号等が確認できるもの）</a:t>
            </a:r>
            <a:endParaRPr lang="en-US" altLang="ja-JP" sz="900" dirty="0">
              <a:latin typeface="Meiryo UI" panose="020B0604030504040204" pitchFamily="50" charset="-128"/>
              <a:ea typeface="Meiryo UI" panose="020B0604030504040204" pitchFamily="50" charset="-128"/>
            </a:endParaRPr>
          </a:p>
          <a:p>
            <a:r>
              <a:rPr lang="ja-JP" altLang="en-US" sz="900" b="1" u="sng" dirty="0">
                <a:latin typeface="Meiryo UI" panose="020B0604030504040204" pitchFamily="50" charset="-128"/>
                <a:ea typeface="Meiryo UI" panose="020B0604030504040204" pitchFamily="50" charset="-128"/>
              </a:rPr>
              <a:t>（２）対象展示商談会であることが確認できるもの</a:t>
            </a:r>
            <a:endParaRPr lang="en-US" altLang="ja-JP" sz="900" b="1"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展示商談会の開催概要や出展案内等（①開催期間②会場③開催目的④出展小間料金⑤主催者等　</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が記載されているもの）、対象展示商談会の要件をすべて満たしていることが確認できるもの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開催概要や出展案内等に記載のない項目がある場合は、主催者からのメール等で確認できること</a:t>
            </a:r>
            <a:endParaRPr lang="en-US" altLang="ja-JP" sz="900" dirty="0">
              <a:latin typeface="Meiryo UI" panose="020B0604030504040204" pitchFamily="50" charset="-128"/>
              <a:ea typeface="Meiryo UI" panose="020B0604030504040204" pitchFamily="50" charset="-128"/>
            </a:endParaRPr>
          </a:p>
        </p:txBody>
      </p:sp>
      <p:sp>
        <p:nvSpPr>
          <p:cNvPr id="87" name="テキスト ボックス 86">
            <a:extLst>
              <a:ext uri="{FF2B5EF4-FFF2-40B4-BE49-F238E27FC236}">
                <a16:creationId xmlns:a16="http://schemas.microsoft.com/office/drawing/2014/main" id="{5E6132EA-DFF9-463B-858C-6CCB8E965BD1}"/>
              </a:ext>
            </a:extLst>
          </p:cNvPr>
          <p:cNvSpPr txBox="1"/>
          <p:nvPr/>
        </p:nvSpPr>
        <p:spPr bwMode="gray">
          <a:xfrm>
            <a:off x="1767457" y="214679"/>
            <a:ext cx="3285180" cy="215444"/>
          </a:xfrm>
          <a:prstGeom prst="rect">
            <a:avLst/>
          </a:prstGeom>
          <a:noFill/>
        </p:spPr>
        <p:txBody>
          <a:bodyPr wrap="square" rtlCol="0">
            <a:spAutoFit/>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zh-TW"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年度物価高騰対応重点支援地方創生臨時交付金</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活用事業＞</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正方形/長方形 108">
            <a:extLst>
              <a:ext uri="{FF2B5EF4-FFF2-40B4-BE49-F238E27FC236}">
                <a16:creationId xmlns:a16="http://schemas.microsoft.com/office/drawing/2014/main" id="{25FC9BCA-21CE-453B-BC30-67280E86927D}"/>
              </a:ext>
            </a:extLst>
          </p:cNvPr>
          <p:cNvSpPr/>
          <p:nvPr/>
        </p:nvSpPr>
        <p:spPr>
          <a:xfrm>
            <a:off x="219833" y="4424675"/>
            <a:ext cx="1280250" cy="492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110" name="正方形/長方形 109">
            <a:extLst>
              <a:ext uri="{FF2B5EF4-FFF2-40B4-BE49-F238E27FC236}">
                <a16:creationId xmlns:a16="http://schemas.microsoft.com/office/drawing/2014/main" id="{AF65C0D1-C168-4C00-AFC6-C6DD4A5AF0B0}"/>
              </a:ext>
            </a:extLst>
          </p:cNvPr>
          <p:cNvSpPr/>
          <p:nvPr/>
        </p:nvSpPr>
        <p:spPr>
          <a:xfrm>
            <a:off x="1400" y="4653546"/>
            <a:ext cx="1280250" cy="492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ja-JP" altLang="en-US" sz="1400" b="1" dirty="0">
                <a:solidFill>
                  <a:srgbClr val="000000"/>
                </a:solidFill>
                <a:latin typeface="Meiryo UI" panose="020B0604030504040204" pitchFamily="50" charset="-128"/>
                <a:ea typeface="Meiryo UI" panose="020B0604030504040204" pitchFamily="50" charset="-128"/>
              </a:rPr>
              <a:t>　対   象</a:t>
            </a:r>
            <a:endParaRPr lang="en-US" altLang="ja-JP" sz="1400" b="1" dirty="0">
              <a:solidFill>
                <a:srgbClr val="000000"/>
              </a:solidFill>
              <a:latin typeface="Meiryo UI" panose="020B0604030504040204" pitchFamily="50" charset="-128"/>
              <a:ea typeface="Meiryo UI" panose="020B0604030504040204" pitchFamily="50" charset="-128"/>
            </a:endParaRPr>
          </a:p>
          <a:p>
            <a:pPr fontAlgn="ctr"/>
            <a:r>
              <a:rPr lang="en-US" altLang="ja-JP" sz="1400" b="1" dirty="0">
                <a:solidFill>
                  <a:srgbClr val="000000"/>
                </a:solidFill>
                <a:latin typeface="Meiryo UI" panose="020B0604030504040204" pitchFamily="50" charset="-128"/>
                <a:ea typeface="Meiryo UI" panose="020B0604030504040204" pitchFamily="50" charset="-128"/>
              </a:rPr>
              <a:t>  </a:t>
            </a:r>
            <a:r>
              <a:rPr lang="ja-JP" altLang="en-US" sz="1400" b="1" dirty="0">
                <a:solidFill>
                  <a:srgbClr val="000000"/>
                </a:solidFill>
                <a:latin typeface="Meiryo UI" panose="020B0604030504040204" pitchFamily="50" charset="-128"/>
                <a:ea typeface="Meiryo UI" panose="020B0604030504040204" pitchFamily="50" charset="-128"/>
              </a:rPr>
              <a:t>展示商談会</a:t>
            </a: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111" name="テキスト ボックス 110">
            <a:extLst>
              <a:ext uri="{FF2B5EF4-FFF2-40B4-BE49-F238E27FC236}">
                <a16:creationId xmlns:a16="http://schemas.microsoft.com/office/drawing/2014/main" id="{ADF12C23-E5DE-4626-9F37-86EB6BD9DF55}"/>
              </a:ext>
            </a:extLst>
          </p:cNvPr>
          <p:cNvSpPr txBox="1"/>
          <p:nvPr/>
        </p:nvSpPr>
        <p:spPr>
          <a:xfrm>
            <a:off x="1164759" y="4353223"/>
            <a:ext cx="5190008" cy="1107996"/>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次のいずれにも該当する必要があります。</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（１）開催期間が令和８年４月１日から令和９年２月８日までの期間に含まれるもの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（２）日本国内において対面形式で開催されるもの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（３）</a:t>
            </a:r>
            <a:r>
              <a:rPr kumimoji="1" lang="en-US" altLang="ja-JP" sz="1100" dirty="0" err="1">
                <a:latin typeface="Meiryo UI" panose="020B0604030504040204" pitchFamily="50" charset="-128"/>
                <a:ea typeface="Meiryo UI" panose="020B0604030504040204" pitchFamily="50" charset="-128"/>
              </a:rPr>
              <a:t>BtoB</a:t>
            </a:r>
            <a:r>
              <a:rPr kumimoji="1" lang="ja-JP" altLang="en-US" sz="1100" dirty="0">
                <a:latin typeface="Meiryo UI" panose="020B0604030504040204" pitchFamily="50" charset="-128"/>
                <a:ea typeface="Meiryo UI" panose="020B0604030504040204" pitchFamily="50" charset="-128"/>
              </a:rPr>
              <a:t>（企業間取引）を対象とし、主たる開催目的が商談であるもの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（４）広く一般に出展者を募集し、募集要項等が公表されているもの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（５）その他、募集要項に定める要件</a:t>
            </a:r>
            <a:endParaRPr kumimoji="1" lang="en-US" altLang="ja-JP" sz="1100" dirty="0">
              <a:latin typeface="Meiryo UI" panose="020B0604030504040204" pitchFamily="50" charset="-128"/>
              <a:ea typeface="Meiryo UI" panose="020B0604030504040204" pitchFamily="50" charset="-128"/>
            </a:endParaRPr>
          </a:p>
        </p:txBody>
      </p:sp>
      <p:cxnSp>
        <p:nvCxnSpPr>
          <p:cNvPr id="113" name="直線コネクタ 112">
            <a:extLst>
              <a:ext uri="{FF2B5EF4-FFF2-40B4-BE49-F238E27FC236}">
                <a16:creationId xmlns:a16="http://schemas.microsoft.com/office/drawing/2014/main" id="{E80C2088-8EB5-4E81-9F48-B703042A4EF0}"/>
              </a:ext>
            </a:extLst>
          </p:cNvPr>
          <p:cNvCxnSpPr>
            <a:cxnSpLocks/>
          </p:cNvCxnSpPr>
          <p:nvPr/>
        </p:nvCxnSpPr>
        <p:spPr>
          <a:xfrm>
            <a:off x="74743" y="3190722"/>
            <a:ext cx="6710861"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4" name="正方形/長方形 113">
            <a:extLst>
              <a:ext uri="{FF2B5EF4-FFF2-40B4-BE49-F238E27FC236}">
                <a16:creationId xmlns:a16="http://schemas.microsoft.com/office/drawing/2014/main" id="{71D9E69A-0E16-4AE6-BA86-68AE8FA8D013}"/>
              </a:ext>
            </a:extLst>
          </p:cNvPr>
          <p:cNvSpPr/>
          <p:nvPr/>
        </p:nvSpPr>
        <p:spPr>
          <a:xfrm>
            <a:off x="-29610" y="2581496"/>
            <a:ext cx="1280250" cy="492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ja-JP" altLang="en-US" sz="1400" b="1" dirty="0">
                <a:solidFill>
                  <a:srgbClr val="000000"/>
                </a:solidFill>
                <a:latin typeface="Meiryo UI" panose="020B0604030504040204" pitchFamily="50" charset="-128"/>
                <a:ea typeface="Meiryo UI" panose="020B0604030504040204" pitchFamily="50" charset="-128"/>
              </a:rPr>
              <a:t>　補 助</a:t>
            </a:r>
            <a:endParaRPr lang="en-US" altLang="ja-JP" sz="1400" b="1" dirty="0">
              <a:solidFill>
                <a:srgbClr val="000000"/>
              </a:solidFill>
              <a:latin typeface="Meiryo UI" panose="020B0604030504040204" pitchFamily="50" charset="-128"/>
              <a:ea typeface="Meiryo UI" panose="020B0604030504040204" pitchFamily="50" charset="-128"/>
            </a:endParaRPr>
          </a:p>
          <a:p>
            <a:pPr fontAlgn="ctr"/>
            <a:r>
              <a:rPr lang="ja-JP" altLang="en-US" sz="1400" b="1" dirty="0">
                <a:solidFill>
                  <a:srgbClr val="000000"/>
                </a:solidFill>
                <a:latin typeface="Meiryo UI" panose="020B0604030504040204" pitchFamily="50" charset="-128"/>
                <a:ea typeface="Meiryo UI" panose="020B0604030504040204" pitchFamily="50" charset="-128"/>
              </a:rPr>
              <a:t>　対 象 者</a:t>
            </a:r>
            <a:endParaRPr lang="en-US" altLang="ja-JP" sz="1400" dirty="0">
              <a:solidFill>
                <a:srgbClr val="000000"/>
              </a:solidFill>
              <a:latin typeface="Meiryo UI" panose="020B0604030504040204" pitchFamily="50" charset="-128"/>
              <a:ea typeface="Meiryo UI" panose="020B0604030504040204" pitchFamily="50" charset="-128"/>
            </a:endParaRPr>
          </a:p>
        </p:txBody>
      </p:sp>
      <p:sp>
        <p:nvSpPr>
          <p:cNvPr id="115" name="テキスト ボックス 114">
            <a:extLst>
              <a:ext uri="{FF2B5EF4-FFF2-40B4-BE49-F238E27FC236}">
                <a16:creationId xmlns:a16="http://schemas.microsoft.com/office/drawing/2014/main" id="{98150165-7CCE-4124-B2E2-9EE80AFB79CE}"/>
              </a:ext>
            </a:extLst>
          </p:cNvPr>
          <p:cNvSpPr txBox="1"/>
          <p:nvPr/>
        </p:nvSpPr>
        <p:spPr>
          <a:xfrm>
            <a:off x="1159218" y="2447655"/>
            <a:ext cx="5794048" cy="769441"/>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次のいずれにも該当する必要があります。</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（１）大阪府内に主たる事務所又は事業所を有する者</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（２）中小企業基本法第２条に規定する中小企業者であり、かつみなし大企業でない者</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（３）その他、募集要項に定める要件</a:t>
            </a:r>
            <a:endParaRPr kumimoji="1" lang="en-US" altLang="ja-JP" sz="1100" dirty="0">
              <a:latin typeface="Meiryo UI" panose="020B0604030504040204" pitchFamily="50" charset="-128"/>
              <a:ea typeface="Meiryo UI" panose="020B0604030504040204" pitchFamily="50" charset="-128"/>
            </a:endParaRPr>
          </a:p>
        </p:txBody>
      </p:sp>
      <p:sp>
        <p:nvSpPr>
          <p:cNvPr id="117" name="正方形/長方形 116">
            <a:extLst>
              <a:ext uri="{FF2B5EF4-FFF2-40B4-BE49-F238E27FC236}">
                <a16:creationId xmlns:a16="http://schemas.microsoft.com/office/drawing/2014/main" id="{C5642BB5-9098-4ECB-BC4B-395A75A57B59}"/>
              </a:ext>
            </a:extLst>
          </p:cNvPr>
          <p:cNvSpPr/>
          <p:nvPr/>
        </p:nvSpPr>
        <p:spPr>
          <a:xfrm>
            <a:off x="0" y="7419840"/>
            <a:ext cx="6857996" cy="338554"/>
          </a:xfrm>
          <a:prstGeom prst="rect">
            <a:avLst/>
          </a:prstGeom>
          <a:solidFill>
            <a:srgbClr val="203864"/>
          </a:solidFill>
        </p:spPr>
        <p:txBody>
          <a:bodyPr wrap="square">
            <a:spAutoFit/>
          </a:bodyPr>
          <a:lstStyle/>
          <a:p>
            <a:pPr marL="147342" indent="-147342" defTabSz="257179" fontAlgn="ctr">
              <a:defRPr/>
            </a:pPr>
            <a:r>
              <a:rPr lang="ja-JP" altLang="en-US" sz="1600" b="1" dirty="0">
                <a:solidFill>
                  <a:schemeClr val="bg1"/>
                </a:solidFill>
                <a:latin typeface="Meiryo UI" panose="020B0604030504040204" pitchFamily="50" charset="-128"/>
                <a:ea typeface="Meiryo UI" panose="020B0604030504040204" pitchFamily="50" charset="-128"/>
              </a:rPr>
              <a:t>　申請にあたって</a:t>
            </a:r>
            <a:endParaRPr lang="en-US" altLang="ja-JP" sz="1600" b="1" dirty="0">
              <a:solidFill>
                <a:schemeClr val="bg1"/>
              </a:solidFill>
              <a:latin typeface="Meiryo UI" panose="020B0604030504040204" pitchFamily="50" charset="-128"/>
              <a:ea typeface="Meiryo UI" panose="020B0604030504040204" pitchFamily="50" charset="-128"/>
            </a:endParaRPr>
          </a:p>
        </p:txBody>
      </p:sp>
      <p:grpSp>
        <p:nvGrpSpPr>
          <p:cNvPr id="118" name="グループ化 117">
            <a:extLst>
              <a:ext uri="{FF2B5EF4-FFF2-40B4-BE49-F238E27FC236}">
                <a16:creationId xmlns:a16="http://schemas.microsoft.com/office/drawing/2014/main" id="{4BA652CC-0C50-48E0-BA97-4A1D169A6F62}"/>
              </a:ext>
            </a:extLst>
          </p:cNvPr>
          <p:cNvGrpSpPr/>
          <p:nvPr/>
        </p:nvGrpSpPr>
        <p:grpSpPr>
          <a:xfrm>
            <a:off x="85266" y="7837635"/>
            <a:ext cx="6708836" cy="1270631"/>
            <a:chOff x="183486" y="2274314"/>
            <a:chExt cx="6639894" cy="4016279"/>
          </a:xfrm>
        </p:grpSpPr>
        <p:sp>
          <p:nvSpPr>
            <p:cNvPr id="119" name="正方形/長方形 118">
              <a:extLst>
                <a:ext uri="{FF2B5EF4-FFF2-40B4-BE49-F238E27FC236}">
                  <a16:creationId xmlns:a16="http://schemas.microsoft.com/office/drawing/2014/main" id="{5DE4094B-E6CE-42ED-B69F-1877CEDB4D80}"/>
                </a:ext>
              </a:extLst>
            </p:cNvPr>
            <p:cNvSpPr/>
            <p:nvPr/>
          </p:nvSpPr>
          <p:spPr>
            <a:xfrm>
              <a:off x="187291" y="2274314"/>
              <a:ext cx="1073005" cy="401627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21" name="正方形/長方形 120">
              <a:extLst>
                <a:ext uri="{FF2B5EF4-FFF2-40B4-BE49-F238E27FC236}">
                  <a16:creationId xmlns:a16="http://schemas.microsoft.com/office/drawing/2014/main" id="{BCC26E0F-CD13-40B7-87D4-5CB01F471262}"/>
                </a:ext>
              </a:extLst>
            </p:cNvPr>
            <p:cNvSpPr/>
            <p:nvPr/>
          </p:nvSpPr>
          <p:spPr>
            <a:xfrm>
              <a:off x="183486" y="2274318"/>
              <a:ext cx="6639893" cy="40162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22" name="直線コネクタ 121">
              <a:extLst>
                <a:ext uri="{FF2B5EF4-FFF2-40B4-BE49-F238E27FC236}">
                  <a16:creationId xmlns:a16="http://schemas.microsoft.com/office/drawing/2014/main" id="{8B8E162F-9B0D-4B02-8745-6FD2A4FAC2AD}"/>
                </a:ext>
              </a:extLst>
            </p:cNvPr>
            <p:cNvCxnSpPr>
              <a:cxnSpLocks/>
            </p:cNvCxnSpPr>
            <p:nvPr/>
          </p:nvCxnSpPr>
          <p:spPr>
            <a:xfrm>
              <a:off x="191897" y="5436603"/>
              <a:ext cx="6631483"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23" name="テキスト ボックス 122">
            <a:extLst>
              <a:ext uri="{FF2B5EF4-FFF2-40B4-BE49-F238E27FC236}">
                <a16:creationId xmlns:a16="http://schemas.microsoft.com/office/drawing/2014/main" id="{D1464C56-3C4B-4C55-BC05-F8923392C97D}"/>
              </a:ext>
            </a:extLst>
          </p:cNvPr>
          <p:cNvSpPr txBox="1"/>
          <p:nvPr/>
        </p:nvSpPr>
        <p:spPr>
          <a:xfrm>
            <a:off x="1173257" y="7831300"/>
            <a:ext cx="5794048" cy="1015663"/>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代表者は以下に示す内容を従業員に宣言書として示し、申請時に添付していただきます。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・出展後の１年後に給与支給総額を</a:t>
            </a:r>
            <a:r>
              <a:rPr kumimoji="1" lang="en-US" altLang="ja-JP" sz="1200" dirty="0">
                <a:latin typeface="Meiryo UI" panose="020B0604030504040204" pitchFamily="50" charset="-128"/>
                <a:ea typeface="Meiryo UI" panose="020B0604030504040204" pitchFamily="50" charset="-128"/>
              </a:rPr>
              <a:t>2.0%</a:t>
            </a:r>
            <a:r>
              <a:rPr kumimoji="1" lang="ja-JP" altLang="en-US" sz="1200" dirty="0">
                <a:latin typeface="Meiryo UI" panose="020B0604030504040204" pitchFamily="50" charset="-128"/>
                <a:ea typeface="Meiryo UI" panose="020B0604030504040204" pitchFamily="50" charset="-128"/>
              </a:rPr>
              <a:t>以上引き上げることを目標とすること</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・目標達成に向けて取組みの推進に努めること</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事業終了後においても、賃上げ実施状況等を確認するため、大阪府が実施するアンケートに</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回答していただきます。</a:t>
            </a:r>
          </a:p>
        </p:txBody>
      </p:sp>
      <p:sp>
        <p:nvSpPr>
          <p:cNvPr id="124" name="テキスト ボックス 123">
            <a:extLst>
              <a:ext uri="{FF2B5EF4-FFF2-40B4-BE49-F238E27FC236}">
                <a16:creationId xmlns:a16="http://schemas.microsoft.com/office/drawing/2014/main" id="{A1883926-9E9E-4184-82EA-855D02C1CFBF}"/>
              </a:ext>
            </a:extLst>
          </p:cNvPr>
          <p:cNvSpPr txBox="1"/>
          <p:nvPr/>
        </p:nvSpPr>
        <p:spPr>
          <a:xfrm>
            <a:off x="1173257" y="8828049"/>
            <a:ext cx="579404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採択された場合は、事業者名等を大阪府</a:t>
            </a:r>
            <a:r>
              <a:rPr kumimoji="1" lang="en-US" altLang="ja-JP" sz="1200" dirty="0">
                <a:latin typeface="Meiryo UI" panose="020B0604030504040204" pitchFamily="50" charset="-128"/>
                <a:ea typeface="Meiryo UI" panose="020B0604030504040204" pitchFamily="50" charset="-128"/>
              </a:rPr>
              <a:t>HP</a:t>
            </a:r>
            <a:r>
              <a:rPr kumimoji="1" lang="ja-JP" altLang="en-US" sz="1200" dirty="0">
                <a:latin typeface="Meiryo UI" panose="020B0604030504040204" pitchFamily="50" charset="-128"/>
                <a:ea typeface="Meiryo UI" panose="020B0604030504040204" pitchFamily="50" charset="-128"/>
              </a:rPr>
              <a:t>にて公表します。</a:t>
            </a:r>
          </a:p>
        </p:txBody>
      </p:sp>
      <p:sp>
        <p:nvSpPr>
          <p:cNvPr id="125" name="テキスト ボックス 124">
            <a:extLst>
              <a:ext uri="{FF2B5EF4-FFF2-40B4-BE49-F238E27FC236}">
                <a16:creationId xmlns:a16="http://schemas.microsoft.com/office/drawing/2014/main" id="{7DC18FCB-E392-493D-8882-E2E9E7FD6E70}"/>
              </a:ext>
            </a:extLst>
          </p:cNvPr>
          <p:cNvSpPr txBox="1"/>
          <p:nvPr/>
        </p:nvSpPr>
        <p:spPr>
          <a:xfrm>
            <a:off x="126195" y="8812659"/>
            <a:ext cx="90984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そ の 他</a:t>
            </a:r>
          </a:p>
        </p:txBody>
      </p:sp>
      <p:sp>
        <p:nvSpPr>
          <p:cNvPr id="126" name="テキスト ボックス 125">
            <a:extLst>
              <a:ext uri="{FF2B5EF4-FFF2-40B4-BE49-F238E27FC236}">
                <a16:creationId xmlns:a16="http://schemas.microsoft.com/office/drawing/2014/main" id="{5DFA3EB2-D51E-4D94-90A7-5F82BD37562B}"/>
              </a:ext>
            </a:extLst>
          </p:cNvPr>
          <p:cNvSpPr txBox="1"/>
          <p:nvPr/>
        </p:nvSpPr>
        <p:spPr>
          <a:xfrm>
            <a:off x="127110" y="8225723"/>
            <a:ext cx="90984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申請要件</a:t>
            </a:r>
          </a:p>
        </p:txBody>
      </p:sp>
      <p:sp>
        <p:nvSpPr>
          <p:cNvPr id="45" name="テキスト ボックス 44">
            <a:extLst>
              <a:ext uri="{FF2B5EF4-FFF2-40B4-BE49-F238E27FC236}">
                <a16:creationId xmlns:a16="http://schemas.microsoft.com/office/drawing/2014/main" id="{0C5B7440-18B2-4CEC-AE2E-C1711A47770C}"/>
              </a:ext>
            </a:extLst>
          </p:cNvPr>
          <p:cNvSpPr txBox="1"/>
          <p:nvPr/>
        </p:nvSpPr>
        <p:spPr bwMode="gray">
          <a:xfrm>
            <a:off x="1292346" y="4088618"/>
            <a:ext cx="3096774" cy="230832"/>
          </a:xfrm>
          <a:prstGeom prst="rect">
            <a:avLst/>
          </a:prstGeom>
          <a:noFill/>
        </p:spPr>
        <p:txBody>
          <a:bodyPr wrap="square" rtlCol="0">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但し、展示商談会主催者と小間契約を交わしたものに限る</a:t>
            </a:r>
          </a:p>
        </p:txBody>
      </p:sp>
      <p:pic>
        <p:nvPicPr>
          <p:cNvPr id="4" name="図 3">
            <a:extLst>
              <a:ext uri="{FF2B5EF4-FFF2-40B4-BE49-F238E27FC236}">
                <a16:creationId xmlns:a16="http://schemas.microsoft.com/office/drawing/2014/main" id="{8C8E6D13-206D-4960-B3AB-E2201194CF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14160" y="9693262"/>
            <a:ext cx="584349" cy="584349"/>
          </a:xfrm>
          <a:prstGeom prst="rect">
            <a:avLst/>
          </a:prstGeom>
        </p:spPr>
      </p:pic>
    </p:spTree>
    <p:extLst>
      <p:ext uri="{BB962C8B-B14F-4D97-AF65-F5344CB8AC3E}">
        <p14:creationId xmlns:p14="http://schemas.microsoft.com/office/powerpoint/2010/main" val="11149391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756</Words>
  <Application>Microsoft Office PowerPoint</Application>
  <PresentationFormat>ユーザー設定</PresentationFormat>
  <Paragraphs>58</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16</cp:revision>
  <dcterms:created xsi:type="dcterms:W3CDTF">2022-10-07T01:05:43Z</dcterms:created>
  <dcterms:modified xsi:type="dcterms:W3CDTF">2026-04-10T08:57:40Z</dcterms:modified>
</cp:coreProperties>
</file>