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6"/>
  </p:notesMasterIdLst>
  <p:sldIdLst>
    <p:sldId id="260" r:id="rId2"/>
    <p:sldId id="263" r:id="rId3"/>
    <p:sldId id="256" r:id="rId4"/>
    <p:sldId id="258" r:id="rId5"/>
  </p:sldIdLst>
  <p:sldSz cx="9144000" cy="6858000" type="screen4x3"/>
  <p:notesSz cx="6807200" cy="9939338"/>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EADA"/>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34" autoAdjust="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8/10/relationships/authors" Target="NUL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defRPr>
            </a:lvl1pPr>
          </a:lstStyle>
          <a:p>
            <a:pPr>
              <a:defRPr/>
            </a:pPr>
            <a:fld id="{65784045-7BB4-4CA7-A31A-B546F682921A}" type="datetimeFigureOut">
              <a:rPr lang="ja-JP" altLang="en-US"/>
              <a:pPr>
                <a:defRPr/>
              </a:pPr>
              <a:t>2023/8/1</a:t>
            </a:fld>
            <a:endParaRPr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CAF31C24-F229-4D7A-B601-174F1185919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1F4B7DFD-4E13-4708-8951-D862461ED8E8}" type="datetime1">
              <a:rPr lang="ja-JP" altLang="en-US"/>
              <a:pPr>
                <a:defRPr/>
              </a:pPr>
              <a:t>2023/8/1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EA08BFB0-86A7-4949-A7AF-E52E78D312E5}" type="slidenum">
              <a:rPr lang="ja-JP" altLang="en-US"/>
              <a:pPr>
                <a:defRPr/>
              </a:pPr>
              <a:t>‹#›</a:t>
            </a:fld>
            <a:endParaRPr lang="ja-JP" altLang="en-US"/>
          </a:p>
        </p:txBody>
      </p:sp>
    </p:spTree>
    <p:extLst>
      <p:ext uri="{BB962C8B-B14F-4D97-AF65-F5344CB8AC3E}">
        <p14:creationId xmlns:p14="http://schemas.microsoft.com/office/powerpoint/2010/main" val="3087394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7F84FB6B-6488-4C5E-A222-8FDF068213C1}" type="datetime1">
              <a:rPr lang="ja-JP" altLang="en-US"/>
              <a:pPr>
                <a:defRPr/>
              </a:pPr>
              <a:t>2023/8/1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46F655FE-B1B9-4AAC-BE4B-1420E371159F}" type="slidenum">
              <a:rPr lang="ja-JP" altLang="en-US"/>
              <a:pPr>
                <a:defRPr/>
              </a:pPr>
              <a:t>‹#›</a:t>
            </a:fld>
            <a:endParaRPr lang="ja-JP" altLang="en-US"/>
          </a:p>
        </p:txBody>
      </p:sp>
    </p:spTree>
    <p:extLst>
      <p:ext uri="{BB962C8B-B14F-4D97-AF65-F5344CB8AC3E}">
        <p14:creationId xmlns:p14="http://schemas.microsoft.com/office/powerpoint/2010/main" val="3285475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F456ACD9-6F08-4D84-BD54-97F9E39468EE}" type="datetime1">
              <a:rPr lang="ja-JP" altLang="en-US"/>
              <a:pPr>
                <a:defRPr/>
              </a:pPr>
              <a:t>2023/8/1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4FC61540-72DD-4A63-B32A-55E5B0ED50F6}" type="slidenum">
              <a:rPr lang="ja-JP" altLang="en-US"/>
              <a:pPr>
                <a:defRPr/>
              </a:pPr>
              <a:t>‹#›</a:t>
            </a:fld>
            <a:endParaRPr lang="ja-JP" altLang="en-US"/>
          </a:p>
        </p:txBody>
      </p:sp>
    </p:spTree>
    <p:extLst>
      <p:ext uri="{BB962C8B-B14F-4D97-AF65-F5344CB8AC3E}">
        <p14:creationId xmlns:p14="http://schemas.microsoft.com/office/powerpoint/2010/main" val="166247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3EA83363-8348-4FB8-8D94-CC8A54A7EAC5}" type="datetime1">
              <a:rPr lang="ja-JP" altLang="en-US"/>
              <a:pPr>
                <a:defRPr/>
              </a:pPr>
              <a:t>2023/8/1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CF62863-F9AB-4E18-AD83-B7645159B8DF}" type="slidenum">
              <a:rPr lang="ja-JP" altLang="en-US"/>
              <a:pPr>
                <a:defRPr/>
              </a:pPr>
              <a:t>‹#›</a:t>
            </a:fld>
            <a:endParaRPr lang="ja-JP" altLang="en-US"/>
          </a:p>
        </p:txBody>
      </p:sp>
    </p:spTree>
    <p:extLst>
      <p:ext uri="{BB962C8B-B14F-4D97-AF65-F5344CB8AC3E}">
        <p14:creationId xmlns:p14="http://schemas.microsoft.com/office/powerpoint/2010/main" val="884378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C14B889E-60FA-4569-BE75-61AE0DD88BC3}" type="datetime1">
              <a:rPr lang="ja-JP" altLang="en-US"/>
              <a:pPr>
                <a:defRPr/>
              </a:pPr>
              <a:t>2023/8/1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A1C58953-F4EE-4346-B8E7-F1726C9BF4D9}" type="slidenum">
              <a:rPr lang="ja-JP" altLang="en-US"/>
              <a:pPr>
                <a:defRPr/>
              </a:pPr>
              <a:t>‹#›</a:t>
            </a:fld>
            <a:endParaRPr lang="ja-JP" altLang="en-US"/>
          </a:p>
        </p:txBody>
      </p:sp>
    </p:spTree>
    <p:extLst>
      <p:ext uri="{BB962C8B-B14F-4D97-AF65-F5344CB8AC3E}">
        <p14:creationId xmlns:p14="http://schemas.microsoft.com/office/powerpoint/2010/main" val="536258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AA856766-BF13-4DD2-A953-CC0D0AF28230}" type="datetime1">
              <a:rPr lang="ja-JP" altLang="en-US"/>
              <a:pPr>
                <a:defRPr/>
              </a:pPr>
              <a:t>2023/8/1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13A973D2-5708-4645-8643-20F1E91A2491}" type="slidenum">
              <a:rPr lang="ja-JP" altLang="en-US"/>
              <a:pPr>
                <a:defRPr/>
              </a:pPr>
              <a:t>‹#›</a:t>
            </a:fld>
            <a:endParaRPr lang="ja-JP" altLang="en-US"/>
          </a:p>
        </p:txBody>
      </p:sp>
    </p:spTree>
    <p:extLst>
      <p:ext uri="{BB962C8B-B14F-4D97-AF65-F5344CB8AC3E}">
        <p14:creationId xmlns:p14="http://schemas.microsoft.com/office/powerpoint/2010/main" val="3613555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5F862ACC-91A6-4EEF-AC9A-22E527E205C2}" type="datetime1">
              <a:rPr lang="ja-JP" altLang="en-US"/>
              <a:pPr>
                <a:defRPr/>
              </a:pPr>
              <a:t>2023/8/1</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2394F3C6-9F50-4573-84B0-24E8B95E73D1}" type="slidenum">
              <a:rPr lang="ja-JP" altLang="en-US"/>
              <a:pPr>
                <a:defRPr/>
              </a:pPr>
              <a:t>‹#›</a:t>
            </a:fld>
            <a:endParaRPr lang="ja-JP" altLang="en-US"/>
          </a:p>
        </p:txBody>
      </p:sp>
    </p:spTree>
    <p:extLst>
      <p:ext uri="{BB962C8B-B14F-4D97-AF65-F5344CB8AC3E}">
        <p14:creationId xmlns:p14="http://schemas.microsoft.com/office/powerpoint/2010/main" val="417373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63914D2D-8980-4F12-BD36-043ADA3E4CF7}" type="datetime1">
              <a:rPr lang="ja-JP" altLang="en-US"/>
              <a:pPr>
                <a:defRPr/>
              </a:pPr>
              <a:t>2023/8/1</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9F756A5C-849F-40B4-91B6-52BFFC83B9C2}" type="slidenum">
              <a:rPr lang="ja-JP" altLang="en-US"/>
              <a:pPr>
                <a:defRPr/>
              </a:pPr>
              <a:t>‹#›</a:t>
            </a:fld>
            <a:endParaRPr lang="ja-JP" altLang="en-US"/>
          </a:p>
        </p:txBody>
      </p:sp>
    </p:spTree>
    <p:extLst>
      <p:ext uri="{BB962C8B-B14F-4D97-AF65-F5344CB8AC3E}">
        <p14:creationId xmlns:p14="http://schemas.microsoft.com/office/powerpoint/2010/main" val="2430394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7FB641D5-F428-4E28-ABAE-ED9004CD59FB}" type="datetime1">
              <a:rPr lang="ja-JP" altLang="en-US"/>
              <a:pPr>
                <a:defRPr/>
              </a:pPr>
              <a:t>2023/8/1</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7ED6AB6B-B410-4BB2-9119-AD52C4616FCC}" type="slidenum">
              <a:rPr lang="ja-JP" altLang="en-US"/>
              <a:pPr>
                <a:defRPr/>
              </a:pPr>
              <a:t>‹#›</a:t>
            </a:fld>
            <a:endParaRPr lang="ja-JP" altLang="en-US"/>
          </a:p>
        </p:txBody>
      </p:sp>
    </p:spTree>
    <p:extLst>
      <p:ext uri="{BB962C8B-B14F-4D97-AF65-F5344CB8AC3E}">
        <p14:creationId xmlns:p14="http://schemas.microsoft.com/office/powerpoint/2010/main" val="4115107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370ED3C8-C663-44BE-856A-A91D7C474DB6}" type="datetime1">
              <a:rPr lang="ja-JP" altLang="en-US"/>
              <a:pPr>
                <a:defRPr/>
              </a:pPr>
              <a:t>2023/8/1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C46FA775-1980-42F7-85B4-5532D1364C58}" type="slidenum">
              <a:rPr lang="ja-JP" altLang="en-US"/>
              <a:pPr>
                <a:defRPr/>
              </a:pPr>
              <a:t>‹#›</a:t>
            </a:fld>
            <a:endParaRPr lang="ja-JP" altLang="en-US"/>
          </a:p>
        </p:txBody>
      </p:sp>
    </p:spTree>
    <p:extLst>
      <p:ext uri="{BB962C8B-B14F-4D97-AF65-F5344CB8AC3E}">
        <p14:creationId xmlns:p14="http://schemas.microsoft.com/office/powerpoint/2010/main" val="2050476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31EC2B35-D846-4947-B952-185289E753F5}" type="datetime1">
              <a:rPr lang="ja-JP" altLang="en-US"/>
              <a:pPr>
                <a:defRPr/>
              </a:pPr>
              <a:t>2023/8/1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458E33CC-793A-49CC-BC46-7386B870369F}" type="slidenum">
              <a:rPr lang="ja-JP" altLang="en-US"/>
              <a:pPr>
                <a:defRPr/>
              </a:pPr>
              <a:t>‹#›</a:t>
            </a:fld>
            <a:endParaRPr lang="ja-JP" altLang="en-US"/>
          </a:p>
        </p:txBody>
      </p:sp>
    </p:spTree>
    <p:extLst>
      <p:ext uri="{BB962C8B-B14F-4D97-AF65-F5344CB8AC3E}">
        <p14:creationId xmlns:p14="http://schemas.microsoft.com/office/powerpoint/2010/main" val="987646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81DA5569-931A-4A4D-B17C-F5CE06F277A2}" type="datetime1">
              <a:rPr lang="ja-JP" altLang="en-US"/>
              <a:pPr>
                <a:defRPr/>
              </a:pPr>
              <a:t>2023/8/1</a:t>
            </a:fld>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2D773BA1-A335-4085-89A0-4105A6D49703}"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タイトル 1"/>
          <p:cNvSpPr>
            <a:spLocks noGrp="1"/>
          </p:cNvSpPr>
          <p:nvPr>
            <p:ph type="title"/>
          </p:nvPr>
        </p:nvSpPr>
        <p:spPr>
          <a:xfrm>
            <a:off x="107950" y="2419598"/>
            <a:ext cx="8856663" cy="1441450"/>
          </a:xfrm>
        </p:spPr>
        <p:txBody>
          <a:bodyPr/>
          <a:lstStyle/>
          <a:p>
            <a:pPr eaLnBrk="1" hangingPunct="1"/>
            <a:r>
              <a:rPr lang="ja-JP" altLang="en-US" dirty="0"/>
              <a:t>（仮称）大阪府子ども計画の</a:t>
            </a:r>
            <a:r>
              <a:rPr lang="en-US" altLang="ja-JP" dirty="0"/>
              <a:t/>
            </a:r>
            <a:br>
              <a:rPr lang="en-US" altLang="ja-JP" dirty="0"/>
            </a:br>
            <a:r>
              <a:rPr lang="ja-JP" altLang="en-US" dirty="0"/>
              <a:t>基本的な目標について（案）</a:t>
            </a:r>
          </a:p>
        </p:txBody>
      </p:sp>
      <p:sp>
        <p:nvSpPr>
          <p:cNvPr id="3" name="コンテンツ プレースホルダー 2"/>
          <p:cNvSpPr>
            <a:spLocks noGrp="1"/>
          </p:cNvSpPr>
          <p:nvPr>
            <p:ph idx="1"/>
          </p:nvPr>
        </p:nvSpPr>
        <p:spPr>
          <a:xfrm>
            <a:off x="468313" y="5084985"/>
            <a:ext cx="8229600" cy="576263"/>
          </a:xfrm>
        </p:spPr>
        <p:txBody>
          <a:bodyPr rtlCol="0">
            <a:normAutofit lnSpcReduction="10000"/>
          </a:bodyPr>
          <a:lstStyle/>
          <a:p>
            <a:pPr marL="0" indent="0" algn="ctr" eaLnBrk="1" fontAlgn="auto" hangingPunct="1">
              <a:spcAft>
                <a:spcPts val="0"/>
              </a:spcAft>
              <a:buFont typeface="Arial" panose="020B0604020202020204" pitchFamily="34" charset="0"/>
              <a:buNone/>
              <a:defRPr/>
            </a:pPr>
            <a:r>
              <a:rPr lang="ja-JP" altLang="en-US" dirty="0"/>
              <a:t>令和５年８月１日</a:t>
            </a:r>
          </a:p>
        </p:txBody>
      </p:sp>
      <p:sp>
        <p:nvSpPr>
          <p:cNvPr id="5" name="正方形/長方形 4"/>
          <p:cNvSpPr/>
          <p:nvPr/>
        </p:nvSpPr>
        <p:spPr>
          <a:xfrm>
            <a:off x="7959725" y="84138"/>
            <a:ext cx="1081088" cy="4318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b="1" dirty="0">
                <a:solidFill>
                  <a:schemeClr val="tx1"/>
                </a:solidFill>
              </a:rPr>
              <a:t>資料４</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テキスト ボックス 3"/>
          <p:cNvSpPr txBox="1">
            <a:spLocks noChangeArrowheads="1"/>
          </p:cNvSpPr>
          <p:nvPr/>
        </p:nvSpPr>
        <p:spPr bwMode="auto">
          <a:xfrm>
            <a:off x="176213" y="-27384"/>
            <a:ext cx="641191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b="1" dirty="0">
                <a:latin typeface="+mj-ea"/>
                <a:ea typeface="+mj-ea"/>
              </a:rPr>
              <a:t>１．子ども・若者、子育て</a:t>
            </a:r>
            <a:r>
              <a:rPr lang="ja-JP" altLang="en-US" sz="1800" b="1" dirty="0" smtClean="0">
                <a:latin typeface="+mj-ea"/>
                <a:ea typeface="+mj-ea"/>
              </a:rPr>
              <a:t>家庭の</a:t>
            </a:r>
            <a:r>
              <a:rPr lang="ja-JP" altLang="en-US" sz="1800" b="1" dirty="0">
                <a:latin typeface="+mj-ea"/>
                <a:ea typeface="+mj-ea"/>
              </a:rPr>
              <a:t>状況</a:t>
            </a:r>
          </a:p>
        </p:txBody>
      </p:sp>
      <p:sp>
        <p:nvSpPr>
          <p:cNvPr id="8" name="テキスト ボックス 7"/>
          <p:cNvSpPr txBox="1"/>
          <p:nvPr/>
        </p:nvSpPr>
        <p:spPr>
          <a:xfrm>
            <a:off x="8712200" y="6602413"/>
            <a:ext cx="431800" cy="277812"/>
          </a:xfrm>
          <a:prstGeom prst="rect">
            <a:avLst/>
          </a:prstGeom>
          <a:noFill/>
        </p:spPr>
        <p:txBody>
          <a:bodyPr>
            <a:spAutoFit/>
          </a:bodyPr>
          <a:lstStyle/>
          <a:p>
            <a:pPr algn="r" eaLnBrk="1" fontAlgn="auto" hangingPunct="1">
              <a:spcBef>
                <a:spcPts val="0"/>
              </a:spcBef>
              <a:spcAft>
                <a:spcPts val="0"/>
              </a:spcAft>
              <a:defRPr/>
            </a:pPr>
            <a:r>
              <a:rPr lang="en-US" altLang="ja-JP" sz="1200" dirty="0">
                <a:latin typeface="+mj-ea"/>
                <a:ea typeface="+mj-ea"/>
              </a:rPr>
              <a:t>2</a:t>
            </a:r>
          </a:p>
        </p:txBody>
      </p:sp>
      <p:sp>
        <p:nvSpPr>
          <p:cNvPr id="4109" name="スライド番号プレースホルダー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4EFCA64E-8A94-4AE5-BD48-4B167243380E}" type="slidenum">
              <a:rPr lang="ja-JP" altLang="en-US" sz="1200" smtClean="0">
                <a:solidFill>
                  <a:srgbClr val="898989"/>
                </a:solidFill>
              </a:rPr>
              <a:pPr>
                <a:spcBef>
                  <a:spcPct val="0"/>
                </a:spcBef>
                <a:buFontTx/>
                <a:buNone/>
              </a:pPr>
              <a:t>2</a:t>
            </a:fld>
            <a:endParaRPr lang="ja-JP" altLang="en-US" sz="1200">
              <a:solidFill>
                <a:srgbClr val="898989"/>
              </a:solidFill>
            </a:endParaRPr>
          </a:p>
        </p:txBody>
      </p:sp>
      <p:sp>
        <p:nvSpPr>
          <p:cNvPr id="13" name="メモ 12"/>
          <p:cNvSpPr/>
          <p:nvPr/>
        </p:nvSpPr>
        <p:spPr>
          <a:xfrm>
            <a:off x="182809" y="332657"/>
            <a:ext cx="8781804" cy="753152"/>
          </a:xfrm>
          <a:prstGeom prst="foldedCorne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dirty="0">
                <a:solidFill>
                  <a:schemeClr val="tx1"/>
                </a:solidFill>
                <a:latin typeface="HG丸ｺﾞｼｯｸM-PRO" panose="020F0600000000000000" pitchFamily="50" charset="-128"/>
                <a:ea typeface="HG丸ｺﾞｼｯｸM-PRO" panose="020F0600000000000000" pitchFamily="50" charset="-128"/>
              </a:rPr>
              <a:t>子ども・若者、子育て家庭を取り巻く大きな状況　</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　急激</a:t>
            </a:r>
            <a:r>
              <a:rPr lang="ja-JP" altLang="en-US" sz="1400" dirty="0">
                <a:solidFill>
                  <a:schemeClr val="tx1"/>
                </a:solidFill>
                <a:latin typeface="HG丸ｺﾞｼｯｸM-PRO" panose="020F0600000000000000" pitchFamily="50" charset="-128"/>
                <a:ea typeface="HG丸ｺﾞｼｯｸM-PRO" panose="020F0600000000000000" pitchFamily="50" charset="-128"/>
              </a:rPr>
              <a:t>な少子化・年少人口の減少</a:t>
            </a:r>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a:p>
            <a:pPr>
              <a:lnSpc>
                <a:spcPts val="500"/>
              </a:lnSpc>
            </a:pPr>
            <a:endParaRPr lang="ja-JP" altLang="en-US" sz="800" dirty="0">
              <a:solidFill>
                <a:schemeClr val="tx1"/>
              </a:solidFill>
              <a:latin typeface="HGP創英角ｺﾞｼｯｸUB" pitchFamily="50" charset="-128"/>
              <a:ea typeface="HGP創英角ｺﾞｼｯｸUB"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・大阪府は、年少人口割合が減少傾向であるが、全国よりも緩やか　　・大阪府の生涯未婚率は、男女とも全国に比べ高い</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・大阪府の合計特殊出生率は、全国に比べ低い</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3" name="角丸四角形 2"/>
          <p:cNvSpPr/>
          <p:nvPr/>
        </p:nvSpPr>
        <p:spPr>
          <a:xfrm>
            <a:off x="4471471" y="3332022"/>
            <a:ext cx="4597585" cy="1806311"/>
          </a:xfrm>
          <a:prstGeom prst="roundRect">
            <a:avLst>
              <a:gd name="adj" fmla="val 4354"/>
            </a:avLst>
          </a:prstGeom>
          <a:solidFill>
            <a:srgbClr val="FDEADA"/>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u="sng" dirty="0">
                <a:solidFill>
                  <a:schemeClr val="tx1"/>
                </a:solidFill>
                <a:latin typeface="HG丸ｺﾞｼｯｸM-PRO" panose="020F0600000000000000" pitchFamily="50" charset="-128"/>
                <a:ea typeface="HG丸ｺﾞｼｯｸM-PRO" panose="020F0600000000000000" pitchFamily="50" charset="-128"/>
              </a:rPr>
              <a:t>■子育ての経済的・精神的負担感</a:t>
            </a:r>
          </a:p>
          <a:p>
            <a:pPr>
              <a:lnSpc>
                <a:spcPts val="500"/>
              </a:lnSpc>
            </a:pP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◇経済的な負担感</a:t>
            </a: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100" dirty="0">
                <a:solidFill>
                  <a:schemeClr val="tx1"/>
                </a:solidFill>
                <a:latin typeface="HG丸ｺﾞｼｯｸM-PRO" panose="020F0600000000000000" pitchFamily="50" charset="-128"/>
                <a:ea typeface="HG丸ｺﾞｼｯｸM-PRO" panose="020F0600000000000000" pitchFamily="50" charset="-128"/>
              </a:rPr>
              <a:t>・夫婦の平均理想こども数及び平均予定子ども数は、緩やかに低下</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100" dirty="0">
                <a:solidFill>
                  <a:schemeClr val="tx1"/>
                </a:solidFill>
                <a:latin typeface="HG丸ｺﾞｼｯｸM-PRO" panose="020F0600000000000000" pitchFamily="50" charset="-128"/>
                <a:ea typeface="HG丸ｺﾞｼｯｸM-PRO" panose="020F0600000000000000" pitchFamily="50" charset="-128"/>
              </a:rPr>
              <a:t>　・理想の子ども数を持たない理由は、「子育てや教育にお金が</a:t>
            </a:r>
            <a:r>
              <a:rPr lang="ja-JP" altLang="en-US" sz="1100" dirty="0" err="1">
                <a:solidFill>
                  <a:schemeClr val="tx1"/>
                </a:solidFill>
                <a:latin typeface="HG丸ｺﾞｼｯｸM-PRO" panose="020F0600000000000000" pitchFamily="50" charset="-128"/>
                <a:ea typeface="HG丸ｺﾞｼｯｸM-PRO" panose="020F0600000000000000" pitchFamily="50" charset="-128"/>
              </a:rPr>
              <a:t>か</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r>
              <a:rPr lang="en-US" altLang="ja-JP" sz="1100" dirty="0">
                <a:solidFill>
                  <a:schemeClr val="tx1"/>
                </a:solidFill>
                <a:latin typeface="HG丸ｺﾞｼｯｸM-PRO" panose="020F0600000000000000" pitchFamily="50" charset="-128"/>
                <a:ea typeface="HG丸ｺﾞｼｯｸM-PRO" panose="020F0600000000000000" pitchFamily="50" charset="-128"/>
              </a:rPr>
              <a:t>      </a:t>
            </a:r>
            <a:r>
              <a:rPr lang="ja-JP" altLang="en-US" sz="1100" dirty="0">
                <a:solidFill>
                  <a:schemeClr val="tx1"/>
                </a:solidFill>
                <a:latin typeface="HG丸ｺﾞｼｯｸM-PRO" panose="020F0600000000000000" pitchFamily="50" charset="-128"/>
                <a:ea typeface="HG丸ｺﾞｼｯｸM-PRO" panose="020F0600000000000000" pitchFamily="50" charset="-128"/>
              </a:rPr>
              <a:t>かりすぎるから」が</a:t>
            </a:r>
            <a:r>
              <a:rPr lang="en-US" altLang="ja-JP" sz="1100" dirty="0">
                <a:solidFill>
                  <a:schemeClr val="tx1"/>
                </a:solidFill>
                <a:latin typeface="HG丸ｺﾞｼｯｸM-PRO" panose="020F0600000000000000" pitchFamily="50" charset="-128"/>
                <a:ea typeface="HG丸ｺﾞｼｯｸM-PRO" panose="020F0600000000000000" pitchFamily="50" charset="-128"/>
              </a:rPr>
              <a:t>52.6</a:t>
            </a:r>
            <a:r>
              <a:rPr lang="ja-JP" altLang="en-US" sz="1100" dirty="0">
                <a:solidFill>
                  <a:schemeClr val="tx1"/>
                </a:solidFill>
                <a:latin typeface="HG丸ｺﾞｼｯｸM-PRO" panose="020F0600000000000000" pitchFamily="50" charset="-128"/>
                <a:ea typeface="HG丸ｺﾞｼｯｸM-PRO" panose="020F0600000000000000" pitchFamily="50" charset="-128"/>
              </a:rPr>
              <a:t>％で最多</a:t>
            </a:r>
          </a:p>
          <a:p>
            <a:r>
              <a:rPr lang="ja-JP" altLang="en-US" sz="1200" dirty="0">
                <a:solidFill>
                  <a:schemeClr val="tx1"/>
                </a:solidFill>
                <a:latin typeface="HG丸ｺﾞｼｯｸM-PRO" panose="020F0600000000000000" pitchFamily="50" charset="-128"/>
                <a:ea typeface="HG丸ｺﾞｼｯｸM-PRO" panose="020F0600000000000000" pitchFamily="50" charset="-128"/>
              </a:rPr>
              <a:t>◇精神的な負担感</a:t>
            </a: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100" dirty="0">
                <a:solidFill>
                  <a:schemeClr val="tx1"/>
                </a:solidFill>
                <a:latin typeface="HG丸ｺﾞｼｯｸM-PRO" panose="020F0600000000000000" pitchFamily="50" charset="-128"/>
                <a:ea typeface="HG丸ｺﾞｼｯｸM-PRO" panose="020F0600000000000000" pitchFamily="50" charset="-128"/>
              </a:rPr>
              <a:t>・家庭と社会の関わりの希薄化を背景に、「子育てをしている親と</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r>
              <a:rPr lang="en-US" altLang="ja-JP" sz="1100" dirty="0">
                <a:solidFill>
                  <a:schemeClr val="tx1"/>
                </a:solidFill>
                <a:latin typeface="HG丸ｺﾞｼｯｸM-PRO" panose="020F0600000000000000" pitchFamily="50" charset="-128"/>
                <a:ea typeface="HG丸ｺﾞｼｯｸM-PRO" panose="020F0600000000000000" pitchFamily="50" charset="-128"/>
              </a:rPr>
              <a:t>      </a:t>
            </a:r>
            <a:r>
              <a:rPr lang="ja-JP" altLang="en-US" sz="1100" dirty="0">
                <a:solidFill>
                  <a:schemeClr val="tx1"/>
                </a:solidFill>
                <a:latin typeface="HG丸ｺﾞｼｯｸM-PRO" panose="020F0600000000000000" pitchFamily="50" charset="-128"/>
                <a:ea typeface="HG丸ｺﾞｼｯｸM-PRO" panose="020F0600000000000000" pitchFamily="50" charset="-128"/>
              </a:rPr>
              <a:t>知り合いたかった」、「子育てをつらいと感じることがあった」</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r>
              <a:rPr lang="en-US" altLang="ja-JP" sz="1100" dirty="0">
                <a:solidFill>
                  <a:schemeClr val="tx1"/>
                </a:solidFill>
                <a:latin typeface="HG丸ｺﾞｼｯｸM-PRO" panose="020F0600000000000000" pitchFamily="50" charset="-128"/>
                <a:ea typeface="HG丸ｺﾞｼｯｸM-PRO" panose="020F0600000000000000" pitchFamily="50" charset="-128"/>
              </a:rPr>
              <a:t>      </a:t>
            </a:r>
            <a:r>
              <a:rPr lang="ja-JP" altLang="en-US" sz="1100" dirty="0">
                <a:solidFill>
                  <a:schemeClr val="tx1"/>
                </a:solidFill>
                <a:latin typeface="HG丸ｺﾞｼｯｸM-PRO" panose="020F0600000000000000" pitchFamily="50" charset="-128"/>
                <a:ea typeface="HG丸ｺﾞｼｯｸM-PRO" panose="020F0600000000000000" pitchFamily="50" charset="-128"/>
              </a:rPr>
              <a:t>など、孤立した育児の</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実態</a:t>
            </a:r>
            <a:endParaRPr lang="ja-JP" altLang="en-US" sz="11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2" name="角丸四角形 11"/>
          <p:cNvSpPr/>
          <p:nvPr/>
        </p:nvSpPr>
        <p:spPr>
          <a:xfrm>
            <a:off x="107503" y="1138392"/>
            <a:ext cx="4304381" cy="3999941"/>
          </a:xfrm>
          <a:prstGeom prst="roundRect">
            <a:avLst>
              <a:gd name="adj" fmla="val 2975"/>
            </a:avLst>
          </a:prstGeom>
          <a:solidFill>
            <a:srgbClr val="FDEADA"/>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0" u="sng"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400" b="0" i="0" u="sng"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子どもの状況</a:t>
            </a:r>
            <a:endParaRPr kumimoji="1" lang="en-US" altLang="ja-JP" sz="1400" b="0" i="0" u="sng"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lang="ja-JP" altLang="en-US" sz="1200" dirty="0">
                <a:solidFill>
                  <a:schemeClr val="tx1"/>
                </a:solidFill>
                <a:latin typeface="HG丸ｺﾞｼｯｸM-PRO" panose="020F0600000000000000" pitchFamily="50" charset="-128"/>
                <a:ea typeface="HG丸ｺﾞｼｯｸM-PRO" panose="020F0600000000000000" pitchFamily="50" charset="-128"/>
              </a:rPr>
              <a:t>◇小・中学校の学力</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marL="269875" marR="0" lvl="0" indent="-90488" algn="l" defTabSz="914400" rtl="0" eaLnBrk="0" fontAlgn="base" latinLnBrk="0" hangingPunct="0">
              <a:lnSpc>
                <a:spcPts val="1300"/>
              </a:lnSpc>
              <a:spcBef>
                <a:spcPct val="0"/>
              </a:spcBef>
              <a:spcAft>
                <a:spcPct val="0"/>
              </a:spcAft>
              <a:buClrTx/>
              <a:buSzTx/>
              <a:buFontTx/>
              <a:buNone/>
              <a:tabLst/>
              <a:defRPr/>
            </a:pPr>
            <a:r>
              <a:rPr lang="ja-JP" altLang="en-US" sz="1100" dirty="0">
                <a:solidFill>
                  <a:schemeClr val="tx1"/>
                </a:solidFill>
                <a:latin typeface="HG丸ｺﾞｼｯｸM-PRO" panose="020F0600000000000000" pitchFamily="50" charset="-128"/>
                <a:ea typeface="HG丸ｺﾞｼｯｸM-PRO" panose="020F0600000000000000" pitchFamily="50" charset="-128"/>
              </a:rPr>
              <a:t>・全国学力・学習状況調査の平均正答率は、小・中学校と　　もに、全国平均にわずかに届いていない状況であるが、ほぼ全国</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水準</a:t>
            </a:r>
            <a:endParaRPr lang="ja-JP" altLang="en-US" sz="1100" dirty="0">
              <a:solidFill>
                <a:schemeClr val="tx1"/>
              </a:solidFill>
              <a:latin typeface="HG丸ｺﾞｼｯｸM-PRO" panose="020F0600000000000000" pitchFamily="50" charset="-128"/>
              <a:ea typeface="HG丸ｺﾞｼｯｸM-PRO" panose="020F0600000000000000" pitchFamily="50" charset="-128"/>
            </a:endParaRPr>
          </a:p>
          <a:p>
            <a:pPr>
              <a:lnSpc>
                <a:spcPts val="144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高校生等の</a:t>
            </a:r>
            <a:r>
              <a:rPr lang="ja-JP" altLang="en-US" sz="1200" dirty="0">
                <a:solidFill>
                  <a:schemeClr val="tx1"/>
                </a:solidFill>
                <a:latin typeface="HG丸ｺﾞｼｯｸM-PRO" panose="020F0600000000000000" pitchFamily="50" charset="-128"/>
                <a:ea typeface="HG丸ｺﾞｼｯｸM-PRO" panose="020F0600000000000000" pitchFamily="50" charset="-128"/>
              </a:rPr>
              <a:t>進路</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marL="269875" indent="-90488">
              <a:lnSpc>
                <a:spcPts val="1300"/>
              </a:lnSpc>
            </a:pP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・高校卒業者のうち、就職希望者の就職内定率は第１次計画策定時よりも増加、高校生の大学進学率</a:t>
            </a:r>
            <a:r>
              <a:rPr lang="ja-JP" altLang="en-US" sz="1100" dirty="0">
                <a:solidFill>
                  <a:schemeClr val="tx1"/>
                </a:solidFill>
                <a:latin typeface="HG丸ｺﾞｼｯｸM-PRO" panose="020F0600000000000000" pitchFamily="50" charset="-128"/>
                <a:ea typeface="HG丸ｺﾞｼｯｸM-PRO" panose="020F0600000000000000" pitchFamily="50" charset="-128"/>
              </a:rPr>
              <a:t>も</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増加傾向</a:t>
            </a:r>
            <a:endParaRPr lang="en-US" altLang="ja-JP" sz="1100" dirty="0" smtClean="0">
              <a:solidFill>
                <a:schemeClr val="tx1"/>
              </a:solidFill>
              <a:latin typeface="HG丸ｺﾞｼｯｸM-PRO" panose="020F0600000000000000" pitchFamily="50" charset="-128"/>
              <a:ea typeface="HG丸ｺﾞｼｯｸM-PRO" panose="020F0600000000000000" pitchFamily="50" charset="-128"/>
            </a:endParaRPr>
          </a:p>
          <a:p>
            <a:pPr marL="269875" indent="-90488">
              <a:lnSpc>
                <a:spcPts val="1300"/>
              </a:lnSpc>
            </a:pP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・府内の知的</a:t>
            </a:r>
            <a:r>
              <a:rPr lang="ja-JP" altLang="en-US" sz="1100" dirty="0" err="1" smtClean="0">
                <a:solidFill>
                  <a:schemeClr val="tx1"/>
                </a:solidFill>
                <a:latin typeface="HG丸ｺﾞｼｯｸM-PRO" panose="020F0600000000000000" pitchFamily="50" charset="-128"/>
                <a:ea typeface="HG丸ｺﾞｼｯｸM-PRO" panose="020F0600000000000000" pitchFamily="50" charset="-128"/>
              </a:rPr>
              <a:t>障がい</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支援学校高等部卒業生のうち、就職希望者の就職率は</a:t>
            </a:r>
            <a:r>
              <a:rPr lang="en-US" altLang="ja-JP" sz="1100" dirty="0" smtClean="0">
                <a:solidFill>
                  <a:schemeClr val="tx1"/>
                </a:solidFill>
                <a:latin typeface="HG丸ｺﾞｼｯｸM-PRO" panose="020F0600000000000000" pitchFamily="50" charset="-128"/>
                <a:ea typeface="HG丸ｺﾞｼｯｸM-PRO" panose="020F0600000000000000" pitchFamily="50" charset="-128"/>
              </a:rPr>
              <a:t>90</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％以上</a:t>
            </a:r>
            <a:endParaRPr lang="ja-JP" altLang="en-US" sz="1100" dirty="0">
              <a:solidFill>
                <a:schemeClr val="tx1"/>
              </a:solidFill>
              <a:latin typeface="HG丸ｺﾞｼｯｸM-PRO" panose="020F0600000000000000" pitchFamily="50" charset="-128"/>
              <a:ea typeface="HG丸ｺﾞｼｯｸM-PRO" panose="020F0600000000000000" pitchFamily="50" charset="-128"/>
            </a:endParaRPr>
          </a:p>
          <a:p>
            <a:pPr lvl="0">
              <a:defRPr/>
            </a:pP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◇いじめ</a:t>
            </a:r>
            <a:endParaRPr lang="ja-JP" altLang="en-US" sz="1200" dirty="0">
              <a:solidFill>
                <a:schemeClr val="tx1"/>
              </a:solidFill>
              <a:latin typeface="HG丸ｺﾞｼｯｸM-PRO" panose="020F0600000000000000" pitchFamily="50" charset="-128"/>
              <a:ea typeface="HG丸ｺﾞｼｯｸM-PRO" panose="020F0600000000000000" pitchFamily="50" charset="-128"/>
            </a:endParaRPr>
          </a:p>
          <a:p>
            <a:pPr marL="271463" lvl="0" indent="-90488">
              <a:lnSpc>
                <a:spcPts val="1300"/>
              </a:lnSpc>
              <a:defRPr/>
            </a:pP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・いじめ認知件数の千人率は、正確な認知と丁寧な対応を進めてきた結果、増加</a:t>
            </a:r>
            <a:endParaRPr lang="en-US" altLang="ja-JP" sz="1100" dirty="0" smtClean="0">
              <a:solidFill>
                <a:schemeClr val="tx1"/>
              </a:solidFill>
              <a:latin typeface="HG丸ｺﾞｼｯｸM-PRO" panose="020F0600000000000000" pitchFamily="50" charset="-128"/>
              <a:ea typeface="HG丸ｺﾞｼｯｸM-PRO" panose="020F0600000000000000" pitchFamily="50" charset="-128"/>
            </a:endParaRPr>
          </a:p>
          <a:p>
            <a:pPr lvl="0">
              <a:lnSpc>
                <a:spcPts val="1440"/>
              </a:lnSpc>
              <a:defRPr/>
            </a:pPr>
            <a:r>
              <a:rPr kumimoji="1" lang="ja-JP" altLang="en-US"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◇生活習慣</a:t>
            </a:r>
          </a:p>
          <a:p>
            <a:pPr marL="0" marR="0" lvl="0" indent="0" algn="l" defTabSz="914400" rtl="0" eaLnBrk="0" fontAlgn="base" latinLnBrk="0" hangingPunct="0">
              <a:lnSpc>
                <a:spcPts val="144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　・府の</a:t>
            </a:r>
            <a:r>
              <a:rPr kumimoji="1" lang="ja-JP" altLang="en-US" sz="1100" b="0" i="0" u="none"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朝食を毎日食べている子どもは、小・中学生とも、</a:t>
            </a:r>
            <a:endParaRPr kumimoji="1" lang="en-US" altLang="ja-JP" sz="1100" b="0" i="0" u="none"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0" fontAlgn="base" latinLnBrk="0" hangingPunct="0">
              <a:lnSpc>
                <a:spcPts val="1440"/>
              </a:lnSpc>
              <a:spcBef>
                <a:spcPct val="0"/>
              </a:spcBef>
              <a:spcAft>
                <a:spcPct val="0"/>
              </a:spcAft>
              <a:buClrTx/>
              <a:buSzTx/>
              <a:buFontTx/>
              <a:buNone/>
              <a:tabLst/>
              <a:defRPr/>
            </a:pPr>
            <a:r>
              <a:rPr kumimoji="1" lang="en-US" altLang="ja-JP" sz="1100" b="0" i="0" u="none"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100" b="0" i="0" u="none"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全国平均を下回る</a:t>
            </a:r>
            <a:endParaRPr kumimoji="1" lang="en-US" altLang="ja-JP" sz="1100" b="0" i="0" u="none"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a:lnSpc>
                <a:spcPts val="1440"/>
              </a:lnSpc>
            </a:pP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200" dirty="0">
                <a:solidFill>
                  <a:schemeClr val="tx1"/>
                </a:solidFill>
                <a:latin typeface="HG丸ｺﾞｼｯｸM-PRO" panose="020F0600000000000000" pitchFamily="50" charset="-128"/>
                <a:ea typeface="HG丸ｺﾞｼｯｸM-PRO" panose="020F0600000000000000" pitchFamily="50" charset="-128"/>
              </a:rPr>
              <a:t>その他</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269875" indent="-90488">
              <a:lnSpc>
                <a:spcPts val="1300"/>
              </a:lnSpc>
            </a:pP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100" dirty="0">
                <a:solidFill>
                  <a:schemeClr val="tx1"/>
                </a:solidFill>
                <a:latin typeface="HG丸ｺﾞｼｯｸM-PRO" panose="020F0600000000000000" pitchFamily="50" charset="-128"/>
                <a:ea typeface="HG丸ｺﾞｼｯｸM-PRO" panose="020F0600000000000000" pitchFamily="50" charset="-128"/>
              </a:rPr>
              <a:t>年齢や成長に見合わない重い責任や過度な負担を抱える子どもたち、いわゆるヤングケアラーが多数存在することが</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、明らかになった。</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269875" indent="-90488">
              <a:lnSpc>
                <a:spcPts val="1440"/>
              </a:lnSpc>
            </a:pP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・子どもの貧困率　</a:t>
            </a:r>
            <a:r>
              <a:rPr lang="en-US" altLang="ja-JP" sz="1100" dirty="0" smtClean="0">
                <a:solidFill>
                  <a:schemeClr val="tx1"/>
                </a:solidFill>
                <a:latin typeface="HG丸ｺﾞｼｯｸM-PRO" panose="020F0600000000000000" pitchFamily="50" charset="-128"/>
                <a:ea typeface="HG丸ｺﾞｼｯｸM-PRO" panose="020F0600000000000000" pitchFamily="50" charset="-128"/>
              </a:rPr>
              <a:t>11.5</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a:t>
            </a:r>
            <a:r>
              <a:rPr lang="en-US" altLang="ja-JP" sz="1100" dirty="0" smtClean="0">
                <a:solidFill>
                  <a:schemeClr val="tx1"/>
                </a:solidFill>
                <a:latin typeface="HG丸ｺﾞｼｯｸM-PRO" panose="020F0600000000000000" pitchFamily="50" charset="-128"/>
                <a:ea typeface="HG丸ｺﾞｼｯｸM-PRO" panose="020F0600000000000000" pitchFamily="50" charset="-128"/>
              </a:rPr>
              <a:t>R3</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100" dirty="0" smtClean="0">
              <a:solidFill>
                <a:schemeClr val="tx1"/>
              </a:solidFill>
              <a:latin typeface="HG丸ｺﾞｼｯｸM-PRO" panose="020F0600000000000000" pitchFamily="50" charset="-128"/>
              <a:ea typeface="HG丸ｺﾞｼｯｸM-PRO" panose="020F0600000000000000" pitchFamily="50" charset="-128"/>
            </a:endParaRPr>
          </a:p>
          <a:p>
            <a:pPr marL="269875" indent="-90488">
              <a:lnSpc>
                <a:spcPts val="1440"/>
              </a:lnSpc>
            </a:pPr>
            <a:r>
              <a:rPr lang="ja-JP" altLang="en-US" sz="1100" dirty="0">
                <a:solidFill>
                  <a:schemeClr val="tx1"/>
                </a:solidFill>
                <a:latin typeface="HG丸ｺﾞｼｯｸM-PRO" panose="020F0600000000000000" pitchFamily="50" charset="-128"/>
                <a:ea typeface="HG丸ｺﾞｼｯｸM-PRO" panose="020F0600000000000000" pitchFamily="50" charset="-128"/>
              </a:rPr>
              <a:t>・</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ひとり親家庭の相対的貧困率は</a:t>
            </a:r>
            <a:r>
              <a:rPr lang="en-US" altLang="ja-JP" sz="1100" smtClean="0">
                <a:solidFill>
                  <a:schemeClr val="tx1"/>
                </a:solidFill>
                <a:latin typeface="HG丸ｺﾞｼｯｸM-PRO" panose="020F0600000000000000" pitchFamily="50" charset="-128"/>
                <a:ea typeface="HG丸ｺﾞｼｯｸM-PRO" panose="020F0600000000000000" pitchFamily="50" charset="-128"/>
              </a:rPr>
              <a:t>44.5</a:t>
            </a:r>
            <a:r>
              <a:rPr lang="en-US" altLang="ja-JP" sz="11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a:t>
            </a:r>
            <a:r>
              <a:rPr lang="en-US" altLang="ja-JP" sz="1100" dirty="0" smtClean="0">
                <a:solidFill>
                  <a:schemeClr val="tx1"/>
                </a:solidFill>
                <a:latin typeface="HG丸ｺﾞｼｯｸM-PRO" panose="020F0600000000000000" pitchFamily="50" charset="-128"/>
                <a:ea typeface="HG丸ｺﾞｼｯｸM-PRO" panose="020F0600000000000000" pitchFamily="50" charset="-128"/>
              </a:rPr>
              <a:t>R3</a:t>
            </a:r>
            <a:r>
              <a:rPr lang="ja-JP" altLang="en-US" sz="1100" dirty="0">
                <a:solidFill>
                  <a:schemeClr val="tx1"/>
                </a:solidFill>
                <a:latin typeface="HG丸ｺﾞｼｯｸM-PRO" panose="020F0600000000000000" pitchFamily="50" charset="-128"/>
                <a:ea typeface="HG丸ｺﾞｼｯｸM-PRO" panose="020F0600000000000000" pitchFamily="50" charset="-128"/>
              </a:rPr>
              <a:t>）</a:t>
            </a:r>
            <a:endParaRPr lang="en-US" altLang="ja-JP" sz="1100" dirty="0" smtClean="0">
              <a:solidFill>
                <a:schemeClr val="tx1"/>
              </a:solidFill>
              <a:latin typeface="HG丸ｺﾞｼｯｸM-PRO" panose="020F0600000000000000" pitchFamily="50" charset="-128"/>
              <a:ea typeface="HG丸ｺﾞｼｯｸM-PRO" panose="020F0600000000000000" pitchFamily="50" charset="-128"/>
            </a:endParaRPr>
          </a:p>
          <a:p>
            <a:pPr marL="269875" indent="-90488">
              <a:lnSpc>
                <a:spcPts val="1440"/>
              </a:lnSpc>
            </a:pPr>
            <a:endParaRPr lang="ja-JP" altLang="en-US" sz="11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14" name="角丸四角形 13"/>
          <p:cNvSpPr/>
          <p:nvPr/>
        </p:nvSpPr>
        <p:spPr>
          <a:xfrm>
            <a:off x="99078" y="5190916"/>
            <a:ext cx="4312806" cy="1622461"/>
          </a:xfrm>
          <a:prstGeom prst="roundRect">
            <a:avLst>
              <a:gd name="adj" fmla="val 4354"/>
            </a:avLst>
          </a:prstGeom>
          <a:solidFill>
            <a:srgbClr val="FDEADA"/>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u="sng" dirty="0" smtClean="0">
                <a:solidFill>
                  <a:schemeClr val="tx1"/>
                </a:solidFill>
                <a:latin typeface="HG丸ｺﾞｼｯｸM-PRO" panose="020F0600000000000000" pitchFamily="50" charset="-128"/>
                <a:ea typeface="HG丸ｺﾞｼｯｸM-PRO" panose="020F0600000000000000" pitchFamily="50" charset="-128"/>
              </a:rPr>
              <a:t>■児童虐待のリスク</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◇児童虐待のリスクは減らず</a:t>
            </a:r>
          </a:p>
          <a:p>
            <a:pPr>
              <a:lnSpc>
                <a:spcPts val="1300"/>
              </a:lnSpc>
            </a:pPr>
            <a:r>
              <a:rPr lang="ja-JP" altLang="en-US" sz="1100" dirty="0">
                <a:solidFill>
                  <a:schemeClr val="tx1"/>
                </a:solidFill>
                <a:latin typeface="HG丸ｺﾞｼｯｸM-PRO" panose="020F0600000000000000" pitchFamily="50" charset="-128"/>
                <a:ea typeface="HG丸ｺﾞｼｯｸM-PRO" panose="020F0600000000000000" pitchFamily="50" charset="-128"/>
              </a:rPr>
              <a:t>　・府内児童虐待相談対応件数の増加</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a:lnSpc>
                <a:spcPts val="1300"/>
              </a:lnSpc>
            </a:pPr>
            <a:r>
              <a:rPr lang="ja-JP" altLang="en-US" sz="1100" dirty="0">
                <a:solidFill>
                  <a:schemeClr val="tx1"/>
                </a:solidFill>
                <a:latin typeface="HG丸ｺﾞｼｯｸM-PRO" panose="020F0600000000000000" pitchFamily="50" charset="-128"/>
                <a:ea typeface="HG丸ｺﾞｼｯｸM-PRO" panose="020F0600000000000000" pitchFamily="50" charset="-128"/>
              </a:rPr>
              <a:t>　　（ </a:t>
            </a:r>
            <a:r>
              <a:rPr lang="en-US" altLang="ja-JP" sz="1100" dirty="0">
                <a:solidFill>
                  <a:schemeClr val="tx1"/>
                </a:solidFill>
                <a:latin typeface="HG丸ｺﾞｼｯｸM-PRO" panose="020F0600000000000000" pitchFamily="50" charset="-128"/>
                <a:ea typeface="HG丸ｺﾞｼｯｸM-PRO" panose="020F0600000000000000" pitchFamily="50" charset="-128"/>
              </a:rPr>
              <a:t>H29</a:t>
            </a:r>
            <a:r>
              <a:rPr lang="ja-JP" altLang="en-US" sz="1100" dirty="0">
                <a:solidFill>
                  <a:schemeClr val="tx1"/>
                </a:solidFill>
                <a:latin typeface="HG丸ｺﾞｼｯｸM-PRO" panose="020F0600000000000000" pitchFamily="50" charset="-128"/>
                <a:ea typeface="HG丸ｺﾞｼｯｸM-PRO" panose="020F0600000000000000" pitchFamily="50" charset="-128"/>
              </a:rPr>
              <a:t>：</a:t>
            </a:r>
            <a:r>
              <a:rPr lang="en-US" altLang="ja-JP" sz="1100" dirty="0">
                <a:solidFill>
                  <a:schemeClr val="tx1"/>
                </a:solidFill>
                <a:latin typeface="HG丸ｺﾞｼｯｸM-PRO" panose="020F0600000000000000" pitchFamily="50" charset="-128"/>
                <a:ea typeface="HG丸ｺﾞｼｯｸM-PRO" panose="020F0600000000000000" pitchFamily="50" charset="-128"/>
              </a:rPr>
              <a:t>11306</a:t>
            </a:r>
            <a:r>
              <a:rPr lang="ja-JP" altLang="en-US" sz="1100" dirty="0">
                <a:solidFill>
                  <a:schemeClr val="tx1"/>
                </a:solidFill>
                <a:latin typeface="HG丸ｺﾞｼｯｸM-PRO" panose="020F0600000000000000" pitchFamily="50" charset="-128"/>
                <a:ea typeface="HG丸ｺﾞｼｯｸM-PRO" panose="020F0600000000000000" pitchFamily="50" charset="-128"/>
              </a:rPr>
              <a:t>件 → </a:t>
            </a:r>
            <a:r>
              <a:rPr lang="en-US" altLang="ja-JP" sz="1100" dirty="0">
                <a:solidFill>
                  <a:schemeClr val="tx1"/>
                </a:solidFill>
                <a:latin typeface="HG丸ｺﾞｼｯｸM-PRO" panose="020F0600000000000000" pitchFamily="50" charset="-128"/>
                <a:ea typeface="HG丸ｺﾞｼｯｸM-PRO" panose="020F0600000000000000" pitchFamily="50" charset="-128"/>
              </a:rPr>
              <a:t>R3</a:t>
            </a:r>
            <a:r>
              <a:rPr lang="ja-JP" altLang="en-US" sz="1100" dirty="0">
                <a:solidFill>
                  <a:schemeClr val="tx1"/>
                </a:solidFill>
                <a:latin typeface="HG丸ｺﾞｼｯｸM-PRO" panose="020F0600000000000000" pitchFamily="50" charset="-128"/>
                <a:ea typeface="HG丸ｺﾞｼｯｸM-PRO" panose="020F0600000000000000" pitchFamily="50" charset="-128"/>
              </a:rPr>
              <a:t>：</a:t>
            </a:r>
            <a:r>
              <a:rPr lang="en-US" altLang="ja-JP" sz="1100" dirty="0">
                <a:solidFill>
                  <a:schemeClr val="tx1"/>
                </a:solidFill>
                <a:latin typeface="HG丸ｺﾞｼｯｸM-PRO" panose="020F0600000000000000" pitchFamily="50" charset="-128"/>
                <a:ea typeface="HG丸ｺﾞｼｯｸM-PRO" panose="020F0600000000000000" pitchFamily="50" charset="-128"/>
              </a:rPr>
              <a:t>14212</a:t>
            </a:r>
            <a:r>
              <a:rPr lang="ja-JP" altLang="en-US" sz="1100" dirty="0">
                <a:solidFill>
                  <a:schemeClr val="tx1"/>
                </a:solidFill>
                <a:latin typeface="HG丸ｺﾞｼｯｸM-PRO" panose="020F0600000000000000" pitchFamily="50" charset="-128"/>
                <a:ea typeface="HG丸ｺﾞｼｯｸM-PRO" panose="020F0600000000000000" pitchFamily="50" charset="-128"/>
              </a:rPr>
              <a:t>件）</a:t>
            </a:r>
          </a:p>
          <a:p>
            <a:r>
              <a:rPr lang="ja-JP" altLang="en-US" sz="1200" dirty="0">
                <a:solidFill>
                  <a:schemeClr val="tx1"/>
                </a:solidFill>
                <a:latin typeface="HG丸ｺﾞｼｯｸM-PRO" panose="020F0600000000000000" pitchFamily="50" charset="-128"/>
                <a:ea typeface="HG丸ｺﾞｼｯｸM-PRO" panose="020F0600000000000000" pitchFamily="50" charset="-128"/>
              </a:rPr>
              <a:t>◇未受診・飛び込み出産の発生</a:t>
            </a: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100" dirty="0">
                <a:solidFill>
                  <a:schemeClr val="tx1"/>
                </a:solidFill>
                <a:latin typeface="HG丸ｺﾞｼｯｸM-PRO" panose="020F0600000000000000" pitchFamily="50" charset="-128"/>
                <a:ea typeface="HG丸ｺﾞｼｯｸM-PRO" panose="020F0600000000000000" pitchFamily="50" charset="-128"/>
              </a:rPr>
              <a:t>府内の未受診出産</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は発生しているが、減少傾向</a:t>
            </a:r>
            <a:endParaRPr lang="ja-JP" altLang="en-US" sz="1100" strike="sngStrike"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◇社会的養護の推進の必要性</a:t>
            </a: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100" dirty="0">
                <a:solidFill>
                  <a:schemeClr val="tx1"/>
                </a:solidFill>
                <a:latin typeface="HG丸ｺﾞｼｯｸM-PRO" panose="020F0600000000000000" pitchFamily="50" charset="-128"/>
                <a:ea typeface="HG丸ｺﾞｼｯｸM-PRO" panose="020F0600000000000000" pitchFamily="50" charset="-128"/>
              </a:rPr>
              <a:t>府の里親委託率は低い（</a:t>
            </a:r>
            <a:r>
              <a:rPr lang="en-US" altLang="ja-JP" sz="1100" dirty="0">
                <a:solidFill>
                  <a:schemeClr val="tx1"/>
                </a:solidFill>
                <a:latin typeface="HG丸ｺﾞｼｯｸM-PRO" panose="020F0600000000000000" pitchFamily="50" charset="-128"/>
                <a:ea typeface="HG丸ｺﾞｼｯｸM-PRO" panose="020F0600000000000000" pitchFamily="50" charset="-128"/>
              </a:rPr>
              <a:t>R2</a:t>
            </a:r>
            <a:r>
              <a:rPr lang="ja-JP" altLang="en-US" sz="1100" dirty="0">
                <a:solidFill>
                  <a:schemeClr val="tx1"/>
                </a:solidFill>
                <a:latin typeface="HG丸ｺﾞｼｯｸM-PRO" panose="020F0600000000000000" pitchFamily="50" charset="-128"/>
                <a:ea typeface="HG丸ｺﾞｼｯｸM-PRO" panose="020F0600000000000000" pitchFamily="50" charset="-128"/>
              </a:rPr>
              <a:t>：</a:t>
            </a:r>
            <a:r>
              <a:rPr lang="en-US" altLang="ja-JP" sz="1100" dirty="0">
                <a:solidFill>
                  <a:schemeClr val="tx1"/>
                </a:solidFill>
                <a:latin typeface="HG丸ｺﾞｼｯｸM-PRO" panose="020F0600000000000000" pitchFamily="50" charset="-128"/>
                <a:ea typeface="HG丸ｺﾞｼｯｸM-PRO" panose="020F0600000000000000" pitchFamily="50" charset="-128"/>
              </a:rPr>
              <a:t>14.8%</a:t>
            </a:r>
            <a:r>
              <a:rPr lang="ja-JP" altLang="en-US" sz="1100" dirty="0">
                <a:solidFill>
                  <a:schemeClr val="tx1"/>
                </a:solidFill>
                <a:latin typeface="HG丸ｺﾞｼｯｸM-PRO" panose="020F0600000000000000" pitchFamily="50" charset="-128"/>
                <a:ea typeface="HG丸ｺﾞｼｯｸM-PRO" panose="020F0600000000000000" pitchFamily="50" charset="-128"/>
              </a:rPr>
              <a:t> 全国</a:t>
            </a:r>
            <a:r>
              <a:rPr lang="en-US" altLang="ja-JP" sz="1100" dirty="0">
                <a:solidFill>
                  <a:schemeClr val="tx1"/>
                </a:solidFill>
                <a:latin typeface="HG丸ｺﾞｼｯｸM-PRO" panose="020F0600000000000000" pitchFamily="50" charset="-128"/>
                <a:ea typeface="HG丸ｺﾞｼｯｸM-PRO" panose="020F0600000000000000" pitchFamily="50" charset="-128"/>
              </a:rPr>
              <a:t>22.8%</a:t>
            </a:r>
            <a:r>
              <a:rPr lang="ja-JP" altLang="en-US" sz="1100" dirty="0">
                <a:solidFill>
                  <a:schemeClr val="tx1"/>
                </a:solidFill>
                <a:latin typeface="HG丸ｺﾞｼｯｸM-PRO" panose="020F0600000000000000" pitchFamily="50" charset="-128"/>
                <a:ea typeface="HG丸ｺﾞｼｯｸM-PRO" panose="020F0600000000000000" pitchFamily="50" charset="-128"/>
              </a:rPr>
              <a:t>）</a:t>
            </a:r>
          </a:p>
        </p:txBody>
      </p:sp>
      <p:sp>
        <p:nvSpPr>
          <p:cNvPr id="15" name="角丸四角形 14"/>
          <p:cNvSpPr/>
          <p:nvPr/>
        </p:nvSpPr>
        <p:spPr>
          <a:xfrm>
            <a:off x="4471471" y="5194685"/>
            <a:ext cx="4612943" cy="1618692"/>
          </a:xfrm>
          <a:prstGeom prst="roundRect">
            <a:avLst>
              <a:gd name="adj" fmla="val 4354"/>
            </a:avLst>
          </a:prstGeom>
          <a:solidFill>
            <a:srgbClr val="FDEADA"/>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50" u="sng" dirty="0">
                <a:solidFill>
                  <a:schemeClr val="tx1"/>
                </a:solidFill>
                <a:latin typeface="HG丸ｺﾞｼｯｸM-PRO" panose="020F0600000000000000" pitchFamily="50" charset="-128"/>
                <a:ea typeface="HG丸ｺﾞｼｯｸM-PRO" panose="020F0600000000000000" pitchFamily="50" charset="-128"/>
              </a:rPr>
              <a:t>■子育てしづらい社会環境や子育てと両立しにくい職場環境</a:t>
            </a:r>
          </a:p>
          <a:p>
            <a:pPr>
              <a:lnSpc>
                <a:spcPts val="500"/>
              </a:lnSpc>
            </a:pP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◇進む女性の社会進出</a:t>
            </a: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100" dirty="0">
                <a:solidFill>
                  <a:schemeClr val="tx1"/>
                </a:solidFill>
                <a:latin typeface="HG丸ｺﾞｼｯｸM-PRO" panose="020F0600000000000000" pitchFamily="50" charset="-128"/>
                <a:ea typeface="HG丸ｺﾞｼｯｸM-PRO" panose="020F0600000000000000" pitchFamily="50" charset="-128"/>
              </a:rPr>
              <a:t>未婚女性が考える「理想ライフコース」は、出産後も仕事を続け</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100" dirty="0">
                <a:solidFill>
                  <a:schemeClr val="tx1"/>
                </a:solidFill>
                <a:latin typeface="HG丸ｺﾞｼｯｸM-PRO" panose="020F0600000000000000" pitchFamily="50" charset="-128"/>
                <a:ea typeface="HG丸ｺﾞｼｯｸM-PRO" panose="020F0600000000000000" pitchFamily="50" charset="-128"/>
              </a:rPr>
              <a:t>　　る「両立コース」が最多。ただし、女性の正規雇用における「</a:t>
            </a:r>
            <a:r>
              <a:rPr lang="en-US" altLang="ja-JP" sz="1100" dirty="0">
                <a:solidFill>
                  <a:schemeClr val="tx1"/>
                </a:solidFill>
                <a:latin typeface="HG丸ｺﾞｼｯｸM-PRO" panose="020F0600000000000000" pitchFamily="50" charset="-128"/>
                <a:ea typeface="HG丸ｺﾞｼｯｸM-PRO" panose="020F0600000000000000" pitchFamily="50" charset="-128"/>
              </a:rPr>
              <a:t>L</a:t>
            </a:r>
          </a:p>
          <a:p>
            <a:r>
              <a:rPr lang="ja-JP" altLang="en-US" sz="1100" dirty="0">
                <a:solidFill>
                  <a:schemeClr val="tx1"/>
                </a:solidFill>
                <a:latin typeface="HG丸ｺﾞｼｯｸM-PRO" panose="020F0600000000000000" pitchFamily="50" charset="-128"/>
                <a:ea typeface="HG丸ｺﾞｼｯｸM-PRO" panose="020F0600000000000000" pitchFamily="50" charset="-128"/>
              </a:rPr>
              <a:t>　　字カーブ」の存在</a:t>
            </a:r>
          </a:p>
          <a:p>
            <a:r>
              <a:rPr lang="ja-JP" altLang="en-US" sz="1200" dirty="0">
                <a:solidFill>
                  <a:schemeClr val="tx1"/>
                </a:solidFill>
                <a:latin typeface="HG丸ｺﾞｼｯｸM-PRO" panose="020F0600000000000000" pitchFamily="50" charset="-128"/>
                <a:ea typeface="HG丸ｺﾞｼｯｸM-PRO" panose="020F0600000000000000" pitchFamily="50" charset="-128"/>
              </a:rPr>
              <a:t>◇男性の働き方と進まない育児参加</a:t>
            </a:r>
          </a:p>
          <a:p>
            <a:r>
              <a:rPr lang="ja-JP" altLang="en-US" sz="1100" dirty="0">
                <a:solidFill>
                  <a:schemeClr val="tx1"/>
                </a:solidFill>
                <a:latin typeface="HG丸ｺﾞｼｯｸM-PRO" panose="020F0600000000000000" pitchFamily="50" charset="-128"/>
                <a:ea typeface="HG丸ｺﾞｼｯｸM-PRO" panose="020F0600000000000000" pitchFamily="50" charset="-128"/>
              </a:rPr>
              <a:t>　・育児負担が女性に集中する「ワンオペ」が解消できていない状況</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100" dirty="0">
                <a:solidFill>
                  <a:schemeClr val="tx1"/>
                </a:solidFill>
                <a:latin typeface="HG丸ｺﾞｼｯｸM-PRO" panose="020F0600000000000000" pitchFamily="50" charset="-128"/>
                <a:ea typeface="HG丸ｺﾞｼｯｸM-PRO" panose="020F0600000000000000" pitchFamily="50" charset="-128"/>
              </a:rPr>
              <a:t>　・大阪府は、男性の育児休業の取得率が全国より低い</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6" name="角丸四角形 15"/>
          <p:cNvSpPr/>
          <p:nvPr/>
        </p:nvSpPr>
        <p:spPr>
          <a:xfrm>
            <a:off x="4471471" y="1142160"/>
            <a:ext cx="4605043" cy="2133511"/>
          </a:xfrm>
          <a:prstGeom prst="roundRect">
            <a:avLst>
              <a:gd name="adj" fmla="val 4354"/>
            </a:avLst>
          </a:prstGeom>
          <a:solidFill>
            <a:srgbClr val="FDEADA"/>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u="sng" dirty="0">
                <a:solidFill>
                  <a:schemeClr val="tx1"/>
                </a:solidFill>
                <a:latin typeface="HG丸ｺﾞｼｯｸM-PRO" panose="020F0600000000000000" pitchFamily="50" charset="-128"/>
                <a:ea typeface="HG丸ｺﾞｼｯｸM-PRO" panose="020F0600000000000000" pitchFamily="50" charset="-128"/>
              </a:rPr>
              <a:t>■結婚・子育ての将来展望を描けない若い世代</a:t>
            </a:r>
          </a:p>
          <a:p>
            <a:pPr>
              <a:lnSpc>
                <a:spcPts val="500"/>
              </a:lnSpc>
            </a:pP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◇若い世代の未婚化・晩婚化</a:t>
            </a: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100" dirty="0">
                <a:solidFill>
                  <a:schemeClr val="tx1"/>
                </a:solidFill>
                <a:latin typeface="HG丸ｺﾞｼｯｸM-PRO" panose="020F0600000000000000" pitchFamily="50" charset="-128"/>
                <a:ea typeface="HG丸ｺﾞｼｯｸM-PRO" panose="020F0600000000000000" pitchFamily="50" charset="-128"/>
              </a:rPr>
              <a:t>・</a:t>
            </a:r>
            <a:r>
              <a:rPr lang="en-US" altLang="ja-JP" sz="1100" dirty="0">
                <a:solidFill>
                  <a:schemeClr val="tx1"/>
                </a:solidFill>
                <a:latin typeface="HG丸ｺﾞｼｯｸM-PRO" panose="020F0600000000000000" pitchFamily="50" charset="-128"/>
                <a:ea typeface="HG丸ｺﾞｼｯｸM-PRO" panose="020F0600000000000000" pitchFamily="50" charset="-128"/>
              </a:rPr>
              <a:t>18</a:t>
            </a:r>
            <a:r>
              <a:rPr lang="ja-JP" altLang="en-US" sz="1100" dirty="0">
                <a:solidFill>
                  <a:schemeClr val="tx1"/>
                </a:solidFill>
                <a:latin typeface="HG丸ｺﾞｼｯｸM-PRO" panose="020F0600000000000000" pitchFamily="50" charset="-128"/>
                <a:ea typeface="HG丸ｺﾞｼｯｸM-PRO" panose="020F0600000000000000" pitchFamily="50" charset="-128"/>
              </a:rPr>
              <a:t>～</a:t>
            </a:r>
            <a:r>
              <a:rPr lang="en-US" altLang="ja-JP" sz="1100" dirty="0">
                <a:solidFill>
                  <a:schemeClr val="tx1"/>
                </a:solidFill>
                <a:latin typeface="HG丸ｺﾞｼｯｸM-PRO" panose="020F0600000000000000" pitchFamily="50" charset="-128"/>
                <a:ea typeface="HG丸ｺﾞｼｯｸM-PRO" panose="020F0600000000000000" pitchFamily="50" charset="-128"/>
              </a:rPr>
              <a:t>34</a:t>
            </a:r>
            <a:r>
              <a:rPr lang="ja-JP" altLang="en-US" sz="1100" dirty="0">
                <a:solidFill>
                  <a:schemeClr val="tx1"/>
                </a:solidFill>
                <a:latin typeface="HG丸ｺﾞｼｯｸM-PRO" panose="020F0600000000000000" pitchFamily="50" charset="-128"/>
                <a:ea typeface="HG丸ｺﾞｼｯｸM-PRO" panose="020F0600000000000000" pitchFamily="50" charset="-128"/>
              </a:rPr>
              <a:t>歳の未婚者の結婚意思は、依然として男女の</a:t>
            </a:r>
            <a:r>
              <a:rPr lang="en-US" altLang="ja-JP" sz="1100" dirty="0">
                <a:solidFill>
                  <a:schemeClr val="tx1"/>
                </a:solidFill>
                <a:latin typeface="HG丸ｺﾞｼｯｸM-PRO" panose="020F0600000000000000" pitchFamily="50" charset="-128"/>
                <a:ea typeface="HG丸ｺﾞｼｯｸM-PRO" panose="020F0600000000000000" pitchFamily="50" charset="-128"/>
              </a:rPr>
              <a:t>8</a:t>
            </a:r>
            <a:r>
              <a:rPr lang="ja-JP" altLang="en-US" sz="1100" dirty="0">
                <a:solidFill>
                  <a:schemeClr val="tx1"/>
                </a:solidFill>
                <a:latin typeface="HG丸ｺﾞｼｯｸM-PRO" panose="020F0600000000000000" pitchFamily="50" charset="-128"/>
                <a:ea typeface="HG丸ｺﾞｼｯｸM-PRO" panose="020F0600000000000000" pitchFamily="50" charset="-128"/>
              </a:rPr>
              <a:t>割以上が</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r>
              <a:rPr lang="en-US" altLang="ja-JP" sz="1100" dirty="0">
                <a:solidFill>
                  <a:schemeClr val="tx1"/>
                </a:solidFill>
                <a:latin typeface="HG丸ｺﾞｼｯｸM-PRO" panose="020F0600000000000000" pitchFamily="50" charset="-128"/>
                <a:ea typeface="HG丸ｺﾞｼｯｸM-PRO" panose="020F0600000000000000" pitchFamily="50" charset="-128"/>
              </a:rPr>
              <a:t>     </a:t>
            </a:r>
            <a:r>
              <a:rPr lang="ja-JP" altLang="en-US" sz="1100" dirty="0">
                <a:solidFill>
                  <a:schemeClr val="tx1"/>
                </a:solidFill>
                <a:latin typeface="HG丸ｺﾞｼｯｸM-PRO" panose="020F0600000000000000" pitchFamily="50" charset="-128"/>
                <a:ea typeface="HG丸ｺﾞｼｯｸM-PRO" panose="020F0600000000000000" pitchFamily="50" charset="-128"/>
              </a:rPr>
              <a:t>「いずれ結婚するつもり」と考えているが、「一生結婚する</a:t>
            </a:r>
            <a:r>
              <a:rPr lang="ja-JP" altLang="en-US" sz="1100" dirty="0" err="1">
                <a:solidFill>
                  <a:schemeClr val="tx1"/>
                </a:solidFill>
                <a:latin typeface="HG丸ｺﾞｼｯｸM-PRO" panose="020F0600000000000000" pitchFamily="50" charset="-128"/>
                <a:ea typeface="HG丸ｺﾞｼｯｸM-PRO" panose="020F0600000000000000" pitchFamily="50" charset="-128"/>
              </a:rPr>
              <a:t>つも</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r>
              <a:rPr lang="en-US" altLang="ja-JP" sz="1100" dirty="0">
                <a:solidFill>
                  <a:schemeClr val="tx1"/>
                </a:solidFill>
                <a:latin typeface="HG丸ｺﾞｼｯｸM-PRO" panose="020F0600000000000000" pitchFamily="50" charset="-128"/>
                <a:ea typeface="HG丸ｺﾞｼｯｸM-PRO" panose="020F0600000000000000" pitchFamily="50" charset="-128"/>
              </a:rPr>
              <a:t>      </a:t>
            </a:r>
            <a:r>
              <a:rPr lang="ja-JP" altLang="en-US" sz="1100" dirty="0">
                <a:solidFill>
                  <a:schemeClr val="tx1"/>
                </a:solidFill>
                <a:latin typeface="HG丸ｺﾞｼｯｸM-PRO" panose="020F0600000000000000" pitchFamily="50" charset="-128"/>
                <a:ea typeface="HG丸ｺﾞｼｯｸM-PRO" panose="020F0600000000000000" pitchFamily="50" charset="-128"/>
              </a:rPr>
              <a:t>りはない」の割合が増加傾向</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100" dirty="0">
                <a:solidFill>
                  <a:schemeClr val="tx1"/>
                </a:solidFill>
                <a:latin typeface="HG丸ｺﾞｼｯｸM-PRO" panose="020F0600000000000000" pitchFamily="50" charset="-128"/>
                <a:ea typeface="HG丸ｺﾞｼｯｸM-PRO" panose="020F0600000000000000" pitchFamily="50" charset="-128"/>
              </a:rPr>
              <a:t>　・雇用形態の違いによる有配偶率の差が</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大きい</a:t>
            </a:r>
            <a:endParaRPr lang="ja-JP" altLang="en-US" sz="11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◇厳しい就労状況</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100" dirty="0">
                <a:solidFill>
                  <a:schemeClr val="tx1"/>
                </a:solidFill>
                <a:latin typeface="HG丸ｺﾞｼｯｸM-PRO" panose="020F0600000000000000" pitchFamily="50" charset="-128"/>
                <a:ea typeface="HG丸ｺﾞｼｯｸM-PRO" panose="020F0600000000000000" pitchFamily="50" charset="-128"/>
              </a:rPr>
              <a:t>　・府は、全国に比べ、非正規労働者の割合が高い</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100" dirty="0">
                <a:solidFill>
                  <a:schemeClr val="tx1"/>
                </a:solidFill>
                <a:latin typeface="HG丸ｺﾞｼｯｸM-PRO" panose="020F0600000000000000" pitchFamily="50" charset="-128"/>
                <a:ea typeface="HG丸ｺﾞｼｯｸM-PRO" panose="020F0600000000000000" pitchFamily="50" charset="-128"/>
              </a:rPr>
              <a:t>　・府の完全失業率は全国に比べ女性は年齢問わず、男性は</a:t>
            </a:r>
            <a:r>
              <a:rPr lang="en-US" altLang="ja-JP" sz="1100" dirty="0">
                <a:solidFill>
                  <a:schemeClr val="tx1"/>
                </a:solidFill>
                <a:latin typeface="HG丸ｺﾞｼｯｸM-PRO" panose="020F0600000000000000" pitchFamily="50" charset="-128"/>
                <a:ea typeface="HG丸ｺﾞｼｯｸM-PRO" panose="020F0600000000000000" pitchFamily="50" charset="-128"/>
              </a:rPr>
              <a:t>25</a:t>
            </a:r>
            <a:r>
              <a:rPr lang="ja-JP" altLang="en-US" sz="1100" dirty="0">
                <a:solidFill>
                  <a:schemeClr val="tx1"/>
                </a:solidFill>
                <a:latin typeface="HG丸ｺﾞｼｯｸM-PRO" panose="020F0600000000000000" pitchFamily="50" charset="-128"/>
                <a:ea typeface="HG丸ｺﾞｼｯｸM-PRO" panose="020F0600000000000000" pitchFamily="50" charset="-128"/>
              </a:rPr>
              <a:t>歳</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100" dirty="0">
                <a:solidFill>
                  <a:schemeClr val="tx1"/>
                </a:solidFill>
                <a:latin typeface="HG丸ｺﾞｼｯｸM-PRO" panose="020F0600000000000000" pitchFamily="50" charset="-128"/>
                <a:ea typeface="HG丸ｺﾞｼｯｸM-PRO" panose="020F0600000000000000" pitchFamily="50" charset="-128"/>
              </a:rPr>
              <a:t>　　以上で全国を上回る水準</a:t>
            </a:r>
          </a:p>
        </p:txBody>
      </p:sp>
    </p:spTree>
    <p:extLst>
      <p:ext uri="{BB962C8B-B14F-4D97-AF65-F5344CB8AC3E}">
        <p14:creationId xmlns:p14="http://schemas.microsoft.com/office/powerpoint/2010/main" val="696821389"/>
      </p:ext>
    </p:extLst>
  </p:cSld>
  <p:clrMapOvr>
    <a:masterClrMapping/>
  </p:clrMapOvr>
  <p:extLst mod="1"/>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46049" y="548681"/>
            <a:ext cx="4739703" cy="6193434"/>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eaLnBrk="1" fontAlgn="auto" hangingPunct="1">
              <a:spcBef>
                <a:spcPts val="0"/>
              </a:spcBef>
              <a:spcAft>
                <a:spcPts val="0"/>
              </a:spcAft>
              <a:defRPr/>
            </a:pPr>
            <a:r>
              <a:rPr lang="ja-JP" altLang="en-US" sz="1300" dirty="0">
                <a:solidFill>
                  <a:schemeClr val="tx1"/>
                </a:solidFill>
                <a:latin typeface="HG丸ｺﾞｼｯｸM-PRO" panose="020F0600000000000000" pitchFamily="50" charset="-128"/>
                <a:ea typeface="HG丸ｺﾞｼｯｸM-PRO" panose="020F0600000000000000" pitchFamily="50" charset="-128"/>
              </a:rPr>
              <a:t>□急激な少子化・年少人口の減少</a:t>
            </a:r>
            <a:endParaRPr lang="en-US" altLang="ja-JP" sz="1300" dirty="0">
              <a:solidFill>
                <a:schemeClr val="tx1"/>
              </a:solidFill>
              <a:latin typeface="HG丸ｺﾞｼｯｸM-PRO" panose="020F0600000000000000" pitchFamily="50" charset="-128"/>
              <a:ea typeface="HG丸ｺﾞｼｯｸM-PRO" panose="020F0600000000000000" pitchFamily="50" charset="-128"/>
            </a:endParaRPr>
          </a:p>
          <a:p>
            <a:pPr eaLnBrk="1" fontAlgn="auto" hangingPunct="1">
              <a:lnSpc>
                <a:spcPts val="500"/>
              </a:lnSpc>
              <a:spcBef>
                <a:spcPts val="0"/>
              </a:spcBef>
              <a:spcAft>
                <a:spcPts val="0"/>
              </a:spcAft>
              <a:defRPr/>
            </a:pP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eaLnBrk="1" fontAlgn="auto" hangingPunct="1">
              <a:spcBef>
                <a:spcPts val="0"/>
              </a:spcBef>
              <a:spcAft>
                <a:spcPts val="0"/>
              </a:spcAft>
              <a:defRPr/>
            </a:pPr>
            <a:r>
              <a:rPr lang="ja-JP" altLang="en-US" sz="1200" dirty="0">
                <a:solidFill>
                  <a:schemeClr val="tx1"/>
                </a:solidFill>
                <a:latin typeface="HG丸ｺﾞｼｯｸM-PRO" panose="020F0600000000000000" pitchFamily="50" charset="-128"/>
                <a:ea typeface="HG丸ｺﾞｼｯｸM-PRO" panose="020F0600000000000000" pitchFamily="50" charset="-128"/>
              </a:rPr>
              <a:t>母親となる年齢層の女性人口の減少と、</a:t>
            </a:r>
            <a:r>
              <a:rPr lang="en-US" altLang="ja-JP" sz="1200" dirty="0">
                <a:solidFill>
                  <a:schemeClr val="tx1"/>
                </a:solidFill>
                <a:latin typeface="HG丸ｺﾞｼｯｸM-PRO" panose="020F0600000000000000" pitchFamily="50" charset="-128"/>
                <a:ea typeface="HG丸ｺﾞｼｯｸM-PRO" panose="020F0600000000000000" pitchFamily="50" charset="-128"/>
              </a:rPr>
              <a:t>1</a:t>
            </a:r>
            <a:r>
              <a:rPr lang="ja-JP" altLang="en-US" sz="1200" dirty="0">
                <a:solidFill>
                  <a:schemeClr val="tx1"/>
                </a:solidFill>
                <a:latin typeface="HG丸ｺﾞｼｯｸM-PRO" panose="020F0600000000000000" pitchFamily="50" charset="-128"/>
                <a:ea typeface="HG丸ｺﾞｼｯｸM-PRO" panose="020F0600000000000000" pitchFamily="50" charset="-128"/>
              </a:rPr>
              <a:t>人の女性が生涯に出産する子ども数の減少、コロナ禍による結婚・出産を後回しにするカップルや、</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経済環境の悪化</a:t>
            </a:r>
            <a:r>
              <a:rPr lang="ja-JP" altLang="en-US" sz="1200" dirty="0">
                <a:solidFill>
                  <a:schemeClr val="tx1"/>
                </a:solidFill>
                <a:latin typeface="HG丸ｺﾞｼｯｸM-PRO" panose="020F0600000000000000" pitchFamily="50" charset="-128"/>
                <a:ea typeface="HG丸ｺﾞｼｯｸM-PRO" panose="020F0600000000000000" pitchFamily="50" charset="-128"/>
              </a:rPr>
              <a:t>などで少子化・人口減少が加速。</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eaLnBrk="1" fontAlgn="auto" hangingPunct="1">
              <a:lnSpc>
                <a:spcPts val="1000"/>
              </a:lnSpc>
              <a:spcBef>
                <a:spcPts val="0"/>
              </a:spcBef>
              <a:spcAft>
                <a:spcPts val="0"/>
              </a:spcAft>
              <a:defRPr/>
            </a:pP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eaLnBrk="1" fontAlgn="auto" hangingPunct="1">
              <a:spcBef>
                <a:spcPts val="0"/>
              </a:spcBef>
              <a:spcAft>
                <a:spcPts val="0"/>
              </a:spcAft>
              <a:defRPr/>
            </a:pPr>
            <a:r>
              <a:rPr lang="ja-JP" altLang="en-US" sz="1300" dirty="0" smtClean="0">
                <a:solidFill>
                  <a:schemeClr val="tx1"/>
                </a:solidFill>
                <a:latin typeface="HG丸ｺﾞｼｯｸM-PRO" panose="020F0600000000000000" pitchFamily="50" charset="-128"/>
                <a:ea typeface="HG丸ｺﾞｼｯｸM-PRO" panose="020F0600000000000000" pitchFamily="50" charset="-128"/>
              </a:rPr>
              <a:t>■子どもたちが抱える課題の顕在化</a:t>
            </a:r>
            <a:endParaRPr lang="en-US" altLang="ja-JP" sz="1300" dirty="0">
              <a:solidFill>
                <a:schemeClr val="tx1"/>
              </a:solidFill>
              <a:latin typeface="HG丸ｺﾞｼｯｸM-PRO" panose="020F0600000000000000" pitchFamily="50" charset="-128"/>
              <a:ea typeface="HG丸ｺﾞｼｯｸM-PRO" panose="020F0600000000000000" pitchFamily="50" charset="-128"/>
            </a:endParaRPr>
          </a:p>
          <a:p>
            <a:pPr eaLnBrk="1" fontAlgn="auto" hangingPunct="1">
              <a:lnSpc>
                <a:spcPts val="500"/>
              </a:lnSpc>
              <a:spcBef>
                <a:spcPts val="0"/>
              </a:spcBef>
              <a:spcAft>
                <a:spcPts val="0"/>
              </a:spcAft>
              <a:defRPr/>
            </a:pPr>
            <a:endParaRPr lang="en-US" altLang="ja-JP" sz="14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200" dirty="0" smtClean="0">
                <a:solidFill>
                  <a:schemeClr val="tx1"/>
                </a:solidFill>
                <a:latin typeface="HG丸ｺﾞｼｯｸM-PRO" pitchFamily="50" charset="-128"/>
                <a:ea typeface="HG丸ｺﾞｼｯｸM-PRO" pitchFamily="50" charset="-128"/>
              </a:rPr>
              <a:t>継続した取組みにより、子どもたちの状況に変化や改善がみられる一方、ヤングケアラー等の課題</a:t>
            </a:r>
            <a:r>
              <a:rPr lang="ja-JP" altLang="en-US" sz="1200" dirty="0">
                <a:solidFill>
                  <a:schemeClr val="tx1"/>
                </a:solidFill>
                <a:latin typeface="HG丸ｺﾞｼｯｸM-PRO" pitchFamily="50" charset="-128"/>
                <a:ea typeface="HG丸ｺﾞｼｯｸM-PRO" pitchFamily="50" charset="-128"/>
              </a:rPr>
              <a:t>が顕在化。</a:t>
            </a:r>
            <a:endParaRPr lang="en-US" altLang="ja-JP" sz="1200" dirty="0">
              <a:solidFill>
                <a:schemeClr val="tx1"/>
              </a:solidFill>
              <a:latin typeface="HG丸ｺﾞｼｯｸM-PRO" pitchFamily="50" charset="-128"/>
              <a:ea typeface="HG丸ｺﾞｼｯｸM-PRO" pitchFamily="50" charset="-128"/>
            </a:endParaRPr>
          </a:p>
          <a:p>
            <a:pPr eaLnBrk="1" fontAlgn="auto" hangingPunct="1">
              <a:lnSpc>
                <a:spcPts val="1000"/>
              </a:lnSpc>
              <a:spcBef>
                <a:spcPts val="0"/>
              </a:spcBef>
              <a:spcAft>
                <a:spcPts val="0"/>
              </a:spcAft>
              <a:defRPr/>
            </a:pPr>
            <a:endParaRPr lang="en-US" altLang="ja-JP" sz="14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300" dirty="0" smtClean="0">
                <a:solidFill>
                  <a:schemeClr val="tx1"/>
                </a:solidFill>
                <a:latin typeface="HG丸ｺﾞｼｯｸM-PRO" panose="020F0600000000000000" pitchFamily="50" charset="-128"/>
                <a:ea typeface="HG丸ｺﾞｼｯｸM-PRO" panose="020F0600000000000000" pitchFamily="50" charset="-128"/>
              </a:rPr>
              <a:t>■児童</a:t>
            </a:r>
            <a:r>
              <a:rPr lang="ja-JP" altLang="en-US" sz="1300" dirty="0">
                <a:solidFill>
                  <a:schemeClr val="tx1"/>
                </a:solidFill>
                <a:latin typeface="HG丸ｺﾞｼｯｸM-PRO" panose="020F0600000000000000" pitchFamily="50" charset="-128"/>
                <a:ea typeface="HG丸ｺﾞｼｯｸM-PRO" panose="020F0600000000000000" pitchFamily="50" charset="-128"/>
              </a:rPr>
              <a:t>虐待のリスク</a:t>
            </a:r>
            <a:endParaRPr lang="en-US" altLang="ja-JP" sz="1300" dirty="0">
              <a:solidFill>
                <a:schemeClr val="tx1"/>
              </a:solidFill>
              <a:latin typeface="HG丸ｺﾞｼｯｸM-PRO" panose="020F0600000000000000" pitchFamily="50" charset="-128"/>
              <a:ea typeface="HG丸ｺﾞｼｯｸM-PRO" panose="020F0600000000000000" pitchFamily="50" charset="-128"/>
            </a:endParaRPr>
          </a:p>
          <a:p>
            <a:pPr eaLnBrk="1" fontAlgn="auto" hangingPunct="1">
              <a:lnSpc>
                <a:spcPts val="500"/>
              </a:lnSpc>
              <a:spcBef>
                <a:spcPts val="0"/>
              </a:spcBef>
              <a:spcAft>
                <a:spcPts val="0"/>
              </a:spcAft>
              <a:defRPr/>
            </a:pPr>
            <a:endParaRPr lang="en-US" altLang="ja-JP" sz="14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200" dirty="0">
                <a:solidFill>
                  <a:schemeClr val="tx1"/>
                </a:solidFill>
                <a:latin typeface="HG丸ｺﾞｼｯｸM-PRO" pitchFamily="50" charset="-128"/>
                <a:ea typeface="HG丸ｺﾞｼｯｸM-PRO" pitchFamily="50" charset="-128"/>
              </a:rPr>
              <a:t>特に、児童虐待は、子育ての孤立化や未受診・飛び込み出産の発生などの背景もあり、増加。</a:t>
            </a:r>
            <a:endParaRPr lang="en-US" altLang="ja-JP" sz="1200" dirty="0">
              <a:solidFill>
                <a:schemeClr val="tx1"/>
              </a:solidFill>
              <a:latin typeface="HG丸ｺﾞｼｯｸM-PRO" pitchFamily="50" charset="-128"/>
              <a:ea typeface="HG丸ｺﾞｼｯｸM-PRO" pitchFamily="50" charset="-128"/>
            </a:endParaRPr>
          </a:p>
          <a:p>
            <a:pPr eaLnBrk="1" fontAlgn="auto" hangingPunct="1">
              <a:lnSpc>
                <a:spcPts val="1000"/>
              </a:lnSpc>
              <a:spcBef>
                <a:spcPts val="0"/>
              </a:spcBef>
              <a:spcAft>
                <a:spcPts val="0"/>
              </a:spcAft>
              <a:defRPr/>
            </a:pPr>
            <a:endParaRPr lang="en-US" altLang="ja-JP" sz="14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300" dirty="0">
                <a:solidFill>
                  <a:schemeClr val="tx1"/>
                </a:solidFill>
                <a:latin typeface="HG丸ｺﾞｼｯｸM-PRO" panose="020F0600000000000000" pitchFamily="50" charset="-128"/>
                <a:ea typeface="HG丸ｺﾞｼｯｸM-PRO" panose="020F0600000000000000" pitchFamily="50" charset="-128"/>
              </a:rPr>
              <a:t>■結婚・子育ての将来展望を描けない若い世代</a:t>
            </a:r>
            <a:endParaRPr lang="en-US" altLang="ja-JP" sz="1300" dirty="0">
              <a:solidFill>
                <a:schemeClr val="tx1"/>
              </a:solidFill>
              <a:latin typeface="HG丸ｺﾞｼｯｸM-PRO" panose="020F0600000000000000" pitchFamily="50" charset="-128"/>
              <a:ea typeface="HG丸ｺﾞｼｯｸM-PRO" panose="020F0600000000000000" pitchFamily="50" charset="-128"/>
            </a:endParaRPr>
          </a:p>
          <a:p>
            <a:pPr eaLnBrk="1" fontAlgn="auto" hangingPunct="1">
              <a:lnSpc>
                <a:spcPts val="500"/>
              </a:lnSpc>
              <a:spcBef>
                <a:spcPts val="0"/>
              </a:spcBef>
              <a:spcAft>
                <a:spcPts val="0"/>
              </a:spcAft>
              <a:defRPr/>
            </a:pPr>
            <a:endParaRPr lang="en-US" altLang="ja-JP" sz="12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200" dirty="0">
                <a:solidFill>
                  <a:schemeClr val="tx1"/>
                </a:solidFill>
                <a:latin typeface="HG丸ｺﾞｼｯｸM-PRO" pitchFamily="50" charset="-128"/>
                <a:ea typeface="HG丸ｺﾞｼｯｸM-PRO" pitchFamily="50" charset="-128"/>
              </a:rPr>
              <a:t>若い世代が結婚や子どもを生み、育てることへの希望を持ちながらも、所得や雇用への不安等から、将来展望を描けない状況に陥っている。</a:t>
            </a:r>
            <a:endParaRPr lang="en-US" altLang="ja-JP" sz="1200" dirty="0">
              <a:solidFill>
                <a:schemeClr val="tx1"/>
              </a:solidFill>
              <a:latin typeface="HG丸ｺﾞｼｯｸM-PRO" pitchFamily="50" charset="-128"/>
              <a:ea typeface="HG丸ｺﾞｼｯｸM-PRO" pitchFamily="50" charset="-128"/>
            </a:endParaRPr>
          </a:p>
          <a:p>
            <a:pPr eaLnBrk="1" fontAlgn="auto" hangingPunct="1">
              <a:lnSpc>
                <a:spcPts val="1000"/>
              </a:lnSpc>
              <a:spcBef>
                <a:spcPts val="0"/>
              </a:spcBef>
              <a:spcAft>
                <a:spcPts val="0"/>
              </a:spcAft>
              <a:defRPr/>
            </a:pPr>
            <a:endParaRPr lang="en-US" altLang="ja-JP" sz="12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300" dirty="0">
                <a:solidFill>
                  <a:schemeClr val="tx1"/>
                </a:solidFill>
                <a:latin typeface="HG丸ｺﾞｼｯｸM-PRO" panose="020F0600000000000000" pitchFamily="50" charset="-128"/>
                <a:ea typeface="HG丸ｺﾞｼｯｸM-PRO" panose="020F0600000000000000" pitchFamily="50" charset="-128"/>
              </a:rPr>
              <a:t>■子育ての経済的・精神的負担感</a:t>
            </a:r>
            <a:endParaRPr lang="en-US" altLang="ja-JP" sz="1300" dirty="0">
              <a:solidFill>
                <a:schemeClr val="tx1"/>
              </a:solidFill>
              <a:latin typeface="HG丸ｺﾞｼｯｸM-PRO" panose="020F0600000000000000" pitchFamily="50" charset="-128"/>
              <a:ea typeface="HG丸ｺﾞｼｯｸM-PRO" panose="020F0600000000000000" pitchFamily="50" charset="-128"/>
            </a:endParaRPr>
          </a:p>
          <a:p>
            <a:pPr eaLnBrk="1" fontAlgn="auto" hangingPunct="1">
              <a:lnSpc>
                <a:spcPts val="500"/>
              </a:lnSpc>
              <a:spcBef>
                <a:spcPts val="0"/>
              </a:spcBef>
              <a:spcAft>
                <a:spcPts val="0"/>
              </a:spcAft>
              <a:defRPr/>
            </a:pPr>
            <a:endParaRPr lang="ja-JP" altLang="en-US" sz="1600" dirty="0">
              <a:solidFill>
                <a:schemeClr val="tx1"/>
              </a:solidFill>
              <a:latin typeface="HG丸ｺﾞｼｯｸM-PRO" panose="020F0600000000000000" pitchFamily="50" charset="-128"/>
              <a:ea typeface="HG丸ｺﾞｼｯｸM-PRO" panose="020F0600000000000000" pitchFamily="50" charset="-128"/>
            </a:endParaRPr>
          </a:p>
          <a:p>
            <a:pPr eaLnBrk="1" fontAlgn="auto" hangingPunct="1">
              <a:spcBef>
                <a:spcPts val="0"/>
              </a:spcBef>
              <a:spcAft>
                <a:spcPts val="0"/>
              </a:spcAft>
              <a:defRPr/>
            </a:pPr>
            <a:r>
              <a:rPr lang="ja-JP" altLang="en-US" sz="1200" dirty="0">
                <a:solidFill>
                  <a:schemeClr val="tx1"/>
                </a:solidFill>
                <a:latin typeface="HG丸ｺﾞｼｯｸM-PRO" pitchFamily="50" charset="-128"/>
                <a:ea typeface="HG丸ｺﾞｼｯｸM-PRO" pitchFamily="50" charset="-128"/>
              </a:rPr>
              <a:t>「子育てや教育にお金がかかりすぎる」という経済的負担や社会との関わりの希薄化による孤立した育児による精神的負担から、若い世代が子育てに対してネガティブなイメージを持つことにつながっている。</a:t>
            </a:r>
            <a:endParaRPr lang="en-US" altLang="ja-JP" sz="1200" dirty="0">
              <a:solidFill>
                <a:schemeClr val="tx1"/>
              </a:solidFill>
              <a:latin typeface="HG丸ｺﾞｼｯｸM-PRO" pitchFamily="50" charset="-128"/>
              <a:ea typeface="HG丸ｺﾞｼｯｸM-PRO" pitchFamily="50" charset="-128"/>
            </a:endParaRPr>
          </a:p>
          <a:p>
            <a:pPr eaLnBrk="1" fontAlgn="auto" hangingPunct="1">
              <a:lnSpc>
                <a:spcPts val="1000"/>
              </a:lnSpc>
              <a:spcBef>
                <a:spcPts val="0"/>
              </a:spcBef>
              <a:spcAft>
                <a:spcPts val="0"/>
              </a:spcAft>
              <a:defRPr/>
            </a:pPr>
            <a:endParaRPr lang="en-US" altLang="ja-JP" sz="1300" dirty="0">
              <a:solidFill>
                <a:schemeClr val="tx1"/>
              </a:solidFill>
              <a:latin typeface="HG丸ｺﾞｼｯｸM-PRO" panose="020F0600000000000000" pitchFamily="50" charset="-128"/>
              <a:ea typeface="HG丸ｺﾞｼｯｸM-PRO" panose="020F0600000000000000" pitchFamily="50" charset="-128"/>
            </a:endParaRPr>
          </a:p>
          <a:p>
            <a:pPr eaLnBrk="1" fontAlgn="auto" hangingPunct="1">
              <a:spcBef>
                <a:spcPts val="0"/>
              </a:spcBef>
              <a:spcAft>
                <a:spcPts val="0"/>
              </a:spcAft>
              <a:defRPr/>
            </a:pPr>
            <a:r>
              <a:rPr lang="ja-JP" altLang="en-US" sz="1300" dirty="0">
                <a:solidFill>
                  <a:schemeClr val="tx1"/>
                </a:solidFill>
                <a:latin typeface="HG丸ｺﾞｼｯｸM-PRO" panose="020F0600000000000000" pitchFamily="50" charset="-128"/>
                <a:ea typeface="HG丸ｺﾞｼｯｸM-PRO" panose="020F0600000000000000" pitchFamily="50" charset="-128"/>
              </a:rPr>
              <a:t>■子育てしづらい社会環境や子育てと両立しにくい職場環境</a:t>
            </a:r>
          </a:p>
          <a:p>
            <a:pPr eaLnBrk="1" fontAlgn="auto" hangingPunct="1">
              <a:lnSpc>
                <a:spcPts val="500"/>
              </a:lnSpc>
              <a:spcBef>
                <a:spcPts val="0"/>
              </a:spcBef>
              <a:spcAft>
                <a:spcPts val="0"/>
              </a:spcAft>
              <a:defRPr/>
            </a:pPr>
            <a:endParaRPr lang="en-US" altLang="ja-JP" sz="12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200" dirty="0">
                <a:solidFill>
                  <a:schemeClr val="tx1"/>
                </a:solidFill>
                <a:latin typeface="HG丸ｺﾞｼｯｸM-PRO" pitchFamily="50" charset="-128"/>
                <a:ea typeface="HG丸ｺﾞｼｯｸM-PRO" pitchFamily="50" charset="-128"/>
              </a:rPr>
              <a:t>電車内のベビーカー問題や公園で遊ぶこどもの声の苦情など、社会全体の意識・雰囲気が子どもを生み、育てることをためらわせる状況。女性の社会進出が進む中、女性の正規雇用における「</a:t>
            </a:r>
            <a:r>
              <a:rPr lang="en-US" altLang="ja-JP" sz="1200" dirty="0">
                <a:solidFill>
                  <a:schemeClr val="tx1"/>
                </a:solidFill>
                <a:latin typeface="HG丸ｺﾞｼｯｸM-PRO" pitchFamily="50" charset="-128"/>
                <a:ea typeface="HG丸ｺﾞｼｯｸM-PRO" pitchFamily="50" charset="-128"/>
              </a:rPr>
              <a:t>L</a:t>
            </a:r>
            <a:r>
              <a:rPr lang="ja-JP" altLang="en-US" sz="1200" dirty="0">
                <a:solidFill>
                  <a:schemeClr val="tx1"/>
                </a:solidFill>
                <a:latin typeface="HG丸ｺﾞｼｯｸM-PRO" pitchFamily="50" charset="-128"/>
                <a:ea typeface="HG丸ｺﾞｼｯｸM-PRO" pitchFamily="50" charset="-128"/>
              </a:rPr>
              <a:t>字カーブ」の存在や、女性への育児負担の集中が解消していない</a:t>
            </a:r>
            <a:r>
              <a:rPr lang="ja-JP" altLang="en-US" sz="1200" dirty="0" smtClean="0">
                <a:solidFill>
                  <a:schemeClr val="tx1"/>
                </a:solidFill>
                <a:latin typeface="HG丸ｺﾞｼｯｸM-PRO" pitchFamily="50" charset="-128"/>
                <a:ea typeface="HG丸ｺﾞｼｯｸM-PRO" pitchFamily="50" charset="-128"/>
              </a:rPr>
              <a:t>。</a:t>
            </a:r>
            <a:endParaRPr lang="en-US" altLang="ja-JP" sz="1200" dirty="0">
              <a:solidFill>
                <a:schemeClr val="tx1"/>
              </a:solidFill>
              <a:latin typeface="HG丸ｺﾞｼｯｸM-PRO" pitchFamily="50" charset="-128"/>
              <a:ea typeface="HG丸ｺﾞｼｯｸM-PRO" pitchFamily="50" charset="-128"/>
            </a:endParaRPr>
          </a:p>
        </p:txBody>
      </p:sp>
      <p:sp>
        <p:nvSpPr>
          <p:cNvPr id="5123" name="テキスト ボックス 6"/>
          <p:cNvSpPr txBox="1">
            <a:spLocks noChangeArrowheads="1"/>
          </p:cNvSpPr>
          <p:nvPr/>
        </p:nvSpPr>
        <p:spPr bwMode="auto">
          <a:xfrm>
            <a:off x="54768" y="30014"/>
            <a:ext cx="538132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b="1" dirty="0">
                <a:latin typeface="+mj-ea"/>
                <a:ea typeface="+mj-ea"/>
              </a:rPr>
              <a:t>２．</a:t>
            </a:r>
            <a:r>
              <a:rPr lang="ja-JP" altLang="en-US" sz="1600" b="1" dirty="0">
                <a:latin typeface="+mj-ea"/>
                <a:ea typeface="+mj-ea"/>
              </a:rPr>
              <a:t>子ども・若者、子育て家庭を取り巻く状況　（まとめ）</a:t>
            </a:r>
          </a:p>
        </p:txBody>
      </p:sp>
      <p:sp>
        <p:nvSpPr>
          <p:cNvPr id="5124" name="テキスト ボックス 7"/>
          <p:cNvSpPr txBox="1">
            <a:spLocks noChangeArrowheads="1"/>
          </p:cNvSpPr>
          <p:nvPr/>
        </p:nvSpPr>
        <p:spPr bwMode="auto">
          <a:xfrm>
            <a:off x="5004048" y="9068"/>
            <a:ext cx="40671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b="1" dirty="0">
                <a:latin typeface="+mj-ea"/>
                <a:ea typeface="+mj-ea"/>
              </a:rPr>
              <a:t>３．子どもをめぐる国・府の動き</a:t>
            </a:r>
          </a:p>
        </p:txBody>
      </p:sp>
      <p:sp>
        <p:nvSpPr>
          <p:cNvPr id="9" name="正方形/長方形 8"/>
          <p:cNvSpPr/>
          <p:nvPr/>
        </p:nvSpPr>
        <p:spPr>
          <a:xfrm>
            <a:off x="5076825" y="715504"/>
            <a:ext cx="3854450" cy="3506095"/>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eaLnBrk="1" fontAlgn="auto" hangingPunct="1">
              <a:spcBef>
                <a:spcPts val="0"/>
              </a:spcBef>
              <a:spcAft>
                <a:spcPts val="0"/>
              </a:spcAft>
              <a:defRPr/>
            </a:pPr>
            <a:r>
              <a:rPr lang="ja-JP" altLang="en-US" sz="1300" dirty="0">
                <a:solidFill>
                  <a:schemeClr val="tx1"/>
                </a:solidFill>
                <a:latin typeface="HG丸ｺﾞｼｯｸM-PRO" panose="020F0600000000000000" pitchFamily="50" charset="-128"/>
                <a:ea typeface="HG丸ｺﾞｼｯｸM-PRO" panose="020F0600000000000000" pitchFamily="50" charset="-128"/>
              </a:rPr>
              <a:t>（１）こども基本法</a:t>
            </a:r>
            <a:endParaRPr lang="en-US" altLang="ja-JP" sz="1300" dirty="0">
              <a:solidFill>
                <a:schemeClr val="tx1"/>
              </a:solidFill>
              <a:latin typeface="HG丸ｺﾞｼｯｸM-PRO" panose="020F0600000000000000" pitchFamily="50" charset="-128"/>
              <a:ea typeface="HG丸ｺﾞｼｯｸM-PRO" panose="020F0600000000000000" pitchFamily="50" charset="-128"/>
            </a:endParaRPr>
          </a:p>
          <a:p>
            <a:pPr eaLnBrk="1" fontAlgn="auto" hangingPunct="1">
              <a:lnSpc>
                <a:spcPts val="500"/>
              </a:lnSpc>
              <a:spcBef>
                <a:spcPts val="0"/>
              </a:spcBef>
              <a:spcAft>
                <a:spcPts val="0"/>
              </a:spcAft>
              <a:defRPr/>
            </a:pPr>
            <a:endParaRPr lang="en-US" altLang="ja-JP" sz="12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200" dirty="0">
                <a:solidFill>
                  <a:schemeClr val="tx1"/>
                </a:solidFill>
                <a:latin typeface="HG丸ｺﾞｼｯｸM-PRO" pitchFamily="50" charset="-128"/>
                <a:ea typeface="HG丸ｺﾞｼｯｸM-PRO" pitchFamily="50" charset="-128"/>
              </a:rPr>
              <a:t>こども施策を社会全体で総合的かつ強力に推進していくための包括的な基本法として、令和</a:t>
            </a:r>
            <a:r>
              <a:rPr lang="en-US" altLang="ja-JP" sz="1200" dirty="0">
                <a:solidFill>
                  <a:schemeClr val="tx1"/>
                </a:solidFill>
                <a:latin typeface="HG丸ｺﾞｼｯｸM-PRO" pitchFamily="50" charset="-128"/>
                <a:ea typeface="HG丸ｺﾞｼｯｸM-PRO" pitchFamily="50" charset="-128"/>
              </a:rPr>
              <a:t>4</a:t>
            </a:r>
            <a:r>
              <a:rPr lang="ja-JP" altLang="en-US" sz="1200" dirty="0">
                <a:solidFill>
                  <a:schemeClr val="tx1"/>
                </a:solidFill>
                <a:latin typeface="HG丸ｺﾞｼｯｸM-PRO" pitchFamily="50" charset="-128"/>
                <a:ea typeface="HG丸ｺﾞｼｯｸM-PRO" pitchFamily="50" charset="-128"/>
              </a:rPr>
              <a:t>年</a:t>
            </a:r>
            <a:r>
              <a:rPr lang="en-US" altLang="ja-JP" sz="1200" dirty="0">
                <a:solidFill>
                  <a:schemeClr val="tx1"/>
                </a:solidFill>
                <a:latin typeface="HG丸ｺﾞｼｯｸM-PRO" pitchFamily="50" charset="-128"/>
                <a:ea typeface="HG丸ｺﾞｼｯｸM-PRO" pitchFamily="50" charset="-128"/>
              </a:rPr>
              <a:t>6</a:t>
            </a:r>
            <a:r>
              <a:rPr lang="ja-JP" altLang="en-US" sz="1200" dirty="0">
                <a:solidFill>
                  <a:schemeClr val="tx1"/>
                </a:solidFill>
                <a:latin typeface="HG丸ｺﾞｼｯｸM-PRO" pitchFamily="50" charset="-128"/>
                <a:ea typeface="HG丸ｺﾞｼｯｸM-PRO" pitchFamily="50" charset="-128"/>
              </a:rPr>
              <a:t>月に成立し、令和</a:t>
            </a:r>
            <a:r>
              <a:rPr lang="en-US" altLang="ja-JP" sz="1200" dirty="0">
                <a:solidFill>
                  <a:schemeClr val="tx1"/>
                </a:solidFill>
                <a:latin typeface="HG丸ｺﾞｼｯｸM-PRO" pitchFamily="50" charset="-128"/>
                <a:ea typeface="HG丸ｺﾞｼｯｸM-PRO" pitchFamily="50" charset="-128"/>
              </a:rPr>
              <a:t>5</a:t>
            </a:r>
            <a:r>
              <a:rPr lang="ja-JP" altLang="en-US" sz="1200" dirty="0">
                <a:solidFill>
                  <a:schemeClr val="tx1"/>
                </a:solidFill>
                <a:latin typeface="HG丸ｺﾞｼｯｸM-PRO" pitchFamily="50" charset="-128"/>
                <a:ea typeface="HG丸ｺﾞｼｯｸM-PRO" pitchFamily="50" charset="-128"/>
              </a:rPr>
              <a:t>年</a:t>
            </a:r>
            <a:r>
              <a:rPr lang="en-US" altLang="ja-JP" sz="1200" dirty="0">
                <a:solidFill>
                  <a:schemeClr val="tx1"/>
                </a:solidFill>
                <a:latin typeface="HG丸ｺﾞｼｯｸM-PRO" pitchFamily="50" charset="-128"/>
                <a:ea typeface="HG丸ｺﾞｼｯｸM-PRO" pitchFamily="50" charset="-128"/>
              </a:rPr>
              <a:t>4</a:t>
            </a:r>
            <a:r>
              <a:rPr lang="ja-JP" altLang="en-US" sz="1200" dirty="0">
                <a:solidFill>
                  <a:schemeClr val="tx1"/>
                </a:solidFill>
                <a:latin typeface="HG丸ｺﾞｼｯｸM-PRO" pitchFamily="50" charset="-128"/>
                <a:ea typeface="HG丸ｺﾞｼｯｸM-PRO" pitchFamily="50" charset="-128"/>
              </a:rPr>
              <a:t>月に施行。</a:t>
            </a:r>
            <a:endParaRPr lang="en-US" altLang="ja-JP" sz="12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endParaRPr lang="en-US" altLang="ja-JP" sz="6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300" dirty="0">
                <a:solidFill>
                  <a:schemeClr val="tx1"/>
                </a:solidFill>
                <a:latin typeface="HG丸ｺﾞｼｯｸM-PRO" panose="020F0600000000000000" pitchFamily="50" charset="-128"/>
                <a:ea typeface="HG丸ｺﾞｼｯｸM-PRO" panose="020F0600000000000000" pitchFamily="50" charset="-128"/>
              </a:rPr>
              <a:t>（２）こども未来戦略方針</a:t>
            </a:r>
            <a:endParaRPr lang="en-US" altLang="ja-JP" sz="1300" dirty="0">
              <a:solidFill>
                <a:schemeClr val="tx1"/>
              </a:solidFill>
              <a:latin typeface="HG丸ｺﾞｼｯｸM-PRO" panose="020F0600000000000000" pitchFamily="50" charset="-128"/>
              <a:ea typeface="HG丸ｺﾞｼｯｸM-PRO" panose="020F0600000000000000" pitchFamily="50" charset="-128"/>
            </a:endParaRPr>
          </a:p>
          <a:p>
            <a:pPr eaLnBrk="1" fontAlgn="auto" hangingPunct="1">
              <a:lnSpc>
                <a:spcPts val="500"/>
              </a:lnSpc>
              <a:spcBef>
                <a:spcPts val="0"/>
              </a:spcBef>
              <a:spcAft>
                <a:spcPts val="0"/>
              </a:spcAft>
              <a:defRPr/>
            </a:pP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eaLnBrk="1" fontAlgn="auto" hangingPunct="1">
              <a:spcBef>
                <a:spcPts val="0"/>
              </a:spcBef>
              <a:spcAft>
                <a:spcPts val="0"/>
              </a:spcAft>
              <a:defRPr/>
            </a:pPr>
            <a:r>
              <a:rPr lang="ja-JP" altLang="en-US" sz="1200" dirty="0">
                <a:solidFill>
                  <a:schemeClr val="tx1"/>
                </a:solidFill>
                <a:latin typeface="HG丸ｺﾞｼｯｸM-PRO" panose="020F0600000000000000" pitchFamily="50" charset="-128"/>
                <a:ea typeface="HG丸ｺﾞｼｯｸM-PRO" panose="020F0600000000000000" pitchFamily="50" charset="-128"/>
              </a:rPr>
              <a:t>これまでとは次元の異なる少子化対策の実現に向け取り組むべき政策強化の基本的方向を取りまとめたもの。今後３年間の集中取組期間において実施すべき「加速化プラン」の内容を明らかにするとともに、将来的なこども・子育て予算の倍増に向けた大枠を示すもの。</a:t>
            </a:r>
            <a:endParaRPr lang="en-US" altLang="ja-JP" sz="1200" dirty="0">
              <a:solidFill>
                <a:schemeClr val="tx1"/>
              </a:solidFill>
              <a:latin typeface="HG丸ｺﾞｼｯｸM-PRO" pitchFamily="50" charset="-128"/>
              <a:ea typeface="HG丸ｺﾞｼｯｸM-PRO" pitchFamily="50" charset="-128"/>
            </a:endParaRPr>
          </a:p>
          <a:p>
            <a:pPr eaLnBrk="1" fontAlgn="auto" hangingPunct="1">
              <a:lnSpc>
                <a:spcPts val="1000"/>
              </a:lnSpc>
              <a:spcBef>
                <a:spcPts val="0"/>
              </a:spcBef>
              <a:spcAft>
                <a:spcPts val="0"/>
              </a:spcAft>
              <a:defRPr/>
            </a:pPr>
            <a:endParaRPr lang="en-US" altLang="ja-JP" sz="6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300" dirty="0">
                <a:solidFill>
                  <a:schemeClr val="tx1"/>
                </a:solidFill>
                <a:latin typeface="HG丸ｺﾞｼｯｸM-PRO" panose="020F0600000000000000" pitchFamily="50" charset="-128"/>
                <a:ea typeface="HG丸ｺﾞｼｯｸM-PRO" panose="020F0600000000000000" pitchFamily="50" charset="-128"/>
              </a:rPr>
              <a:t>（３）こども大綱</a:t>
            </a:r>
            <a:endParaRPr lang="en-US" altLang="ja-JP" sz="1300" dirty="0">
              <a:solidFill>
                <a:schemeClr val="tx1"/>
              </a:solidFill>
              <a:latin typeface="HG丸ｺﾞｼｯｸM-PRO" panose="020F0600000000000000" pitchFamily="50" charset="-128"/>
              <a:ea typeface="HG丸ｺﾞｼｯｸM-PRO" panose="020F0600000000000000" pitchFamily="50" charset="-128"/>
            </a:endParaRPr>
          </a:p>
          <a:p>
            <a:pPr eaLnBrk="1" fontAlgn="auto" hangingPunct="1">
              <a:lnSpc>
                <a:spcPts val="500"/>
              </a:lnSpc>
              <a:spcBef>
                <a:spcPts val="0"/>
              </a:spcBef>
              <a:spcAft>
                <a:spcPts val="0"/>
              </a:spcAft>
              <a:defRPr/>
            </a:pPr>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a:p>
            <a:pPr eaLnBrk="1" fontAlgn="auto" hangingPunct="1">
              <a:spcBef>
                <a:spcPts val="0"/>
              </a:spcBef>
              <a:spcAft>
                <a:spcPts val="0"/>
              </a:spcAft>
              <a:defRPr/>
            </a:pPr>
            <a:r>
              <a:rPr lang="ja-JP" altLang="en-US" sz="1200" dirty="0">
                <a:solidFill>
                  <a:schemeClr val="tx1"/>
                </a:solidFill>
                <a:latin typeface="HG丸ｺﾞｼｯｸM-PRO" pitchFamily="50" charset="-128"/>
                <a:ea typeface="HG丸ｺﾞｼｯｸM-PRO" pitchFamily="50" charset="-128"/>
              </a:rPr>
              <a:t>こども施策を総合的に推進するために、こども施策に関する基本的な方針、重要事項を定めるもの。　　</a:t>
            </a:r>
            <a:endParaRPr lang="en-US" altLang="ja-JP" sz="12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200" dirty="0">
                <a:solidFill>
                  <a:schemeClr val="tx1"/>
                </a:solidFill>
                <a:latin typeface="HG丸ｺﾞｼｯｸM-PRO" pitchFamily="50" charset="-128"/>
                <a:ea typeface="HG丸ｺﾞｼｯｸM-PRO" pitchFamily="50" charset="-128"/>
              </a:rPr>
              <a:t>「少子化社 会対策大綱」・「子供・若者育成支援推進大綱」・「子供の貧困対策に関する大綱」がこども大綱に一元化。　　　　　　</a:t>
            </a:r>
            <a:r>
              <a:rPr lang="ja-JP" altLang="en-US" sz="1200" dirty="0">
                <a:solidFill>
                  <a:srgbClr val="FF0000"/>
                </a:solidFill>
                <a:latin typeface="HG丸ｺﾞｼｯｸM-PRO" pitchFamily="50" charset="-128"/>
                <a:ea typeface="HG丸ｺﾞｼｯｸM-PRO" pitchFamily="50" charset="-128"/>
              </a:rPr>
              <a:t>　　</a:t>
            </a:r>
            <a:endParaRPr lang="en-US" altLang="ja-JP" sz="1200" dirty="0">
              <a:solidFill>
                <a:srgbClr val="FF0000"/>
              </a:solidFill>
              <a:latin typeface="HG丸ｺﾞｼｯｸM-PRO" pitchFamily="50" charset="-128"/>
              <a:ea typeface="HG丸ｺﾞｼｯｸM-PRO" pitchFamily="50" charset="-128"/>
            </a:endParaRPr>
          </a:p>
        </p:txBody>
      </p:sp>
      <p:sp>
        <p:nvSpPr>
          <p:cNvPr id="5126" name="テキスト ボックス 5"/>
          <p:cNvSpPr txBox="1">
            <a:spLocks noChangeArrowheads="1"/>
          </p:cNvSpPr>
          <p:nvPr/>
        </p:nvSpPr>
        <p:spPr bwMode="auto">
          <a:xfrm>
            <a:off x="4981289" y="350072"/>
            <a:ext cx="3854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600" dirty="0">
                <a:latin typeface="+mj-ea"/>
                <a:ea typeface="+mj-ea"/>
              </a:rPr>
              <a:t>○国の動き</a:t>
            </a:r>
          </a:p>
        </p:txBody>
      </p:sp>
      <p:sp>
        <p:nvSpPr>
          <p:cNvPr id="10" name="正方形/長方形 9"/>
          <p:cNvSpPr/>
          <p:nvPr/>
        </p:nvSpPr>
        <p:spPr>
          <a:xfrm>
            <a:off x="5076825" y="4631234"/>
            <a:ext cx="3854450" cy="211088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eaLnBrk="1" fontAlgn="auto" hangingPunct="1">
              <a:spcBef>
                <a:spcPts val="0"/>
              </a:spcBef>
              <a:spcAft>
                <a:spcPts val="0"/>
              </a:spcAft>
              <a:defRPr/>
            </a:pPr>
            <a:r>
              <a:rPr lang="ja-JP" altLang="en-US" sz="1300" dirty="0">
                <a:solidFill>
                  <a:schemeClr val="tx1"/>
                </a:solidFill>
                <a:latin typeface="HG丸ｺﾞｼｯｸM-PRO" panose="020F0600000000000000" pitchFamily="50" charset="-128"/>
                <a:ea typeface="HG丸ｺﾞｼｯｸM-PRO" panose="020F0600000000000000" pitchFamily="50" charset="-128"/>
              </a:rPr>
              <a:t>（１）大阪の再⽣・成⻑に向けた新戦略</a:t>
            </a:r>
            <a:endParaRPr lang="en-US" altLang="ja-JP" sz="1300" dirty="0">
              <a:solidFill>
                <a:schemeClr val="tx1"/>
              </a:solidFill>
              <a:latin typeface="HG丸ｺﾞｼｯｸM-PRO" panose="020F0600000000000000" pitchFamily="50" charset="-128"/>
              <a:ea typeface="HG丸ｺﾞｼｯｸM-PRO" panose="020F0600000000000000" pitchFamily="50" charset="-128"/>
            </a:endParaRPr>
          </a:p>
          <a:p>
            <a:pPr eaLnBrk="1" fontAlgn="auto" hangingPunct="1">
              <a:lnSpc>
                <a:spcPts val="500"/>
              </a:lnSpc>
              <a:spcBef>
                <a:spcPts val="0"/>
              </a:spcBef>
              <a:spcAft>
                <a:spcPts val="0"/>
              </a:spcAft>
              <a:defRPr/>
            </a:pPr>
            <a:endParaRPr lang="en-US" altLang="ja-JP" sz="12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200" dirty="0">
                <a:solidFill>
                  <a:schemeClr val="tx1"/>
                </a:solidFill>
                <a:latin typeface="HG丸ｺﾞｼｯｸM-PRO" pitchFamily="50" charset="-128"/>
                <a:ea typeface="HG丸ｺﾞｼｯｸM-PRO" pitchFamily="50" charset="-128"/>
              </a:rPr>
              <a:t>コロナ終息を見据え、再生・成長に向けて取り組むべき方向性を明らかにする、新たな戦略を大阪府・大阪市において策定。女性や高齢者、障がい者、若者の就業機会の拡大など。　　　　　　　 　（</a:t>
            </a:r>
            <a:r>
              <a:rPr lang="en-US" altLang="ja-JP" sz="1200" dirty="0">
                <a:solidFill>
                  <a:schemeClr val="tx1"/>
                </a:solidFill>
                <a:latin typeface="HG丸ｺﾞｼｯｸM-PRO" pitchFamily="50" charset="-128"/>
                <a:ea typeface="HG丸ｺﾞｼｯｸM-PRO" pitchFamily="50" charset="-128"/>
              </a:rPr>
              <a:t>R</a:t>
            </a:r>
            <a:r>
              <a:rPr lang="ja-JP" altLang="en-US" sz="1200" dirty="0">
                <a:solidFill>
                  <a:schemeClr val="tx1"/>
                </a:solidFill>
                <a:latin typeface="HG丸ｺﾞｼｯｸM-PRO" pitchFamily="50" charset="-128"/>
                <a:ea typeface="HG丸ｺﾞｼｯｸM-PRO" pitchFamily="50" charset="-128"/>
              </a:rPr>
              <a:t>２．</a:t>
            </a:r>
            <a:r>
              <a:rPr lang="en-US" altLang="ja-JP" sz="1200" dirty="0">
                <a:solidFill>
                  <a:schemeClr val="tx1"/>
                </a:solidFill>
                <a:latin typeface="HG丸ｺﾞｼｯｸM-PRO" pitchFamily="50" charset="-128"/>
                <a:ea typeface="HG丸ｺﾞｼｯｸM-PRO" pitchFamily="50" charset="-128"/>
              </a:rPr>
              <a:t>12</a:t>
            </a:r>
            <a:r>
              <a:rPr lang="ja-JP" altLang="en-US" sz="1200" dirty="0">
                <a:solidFill>
                  <a:schemeClr val="tx1"/>
                </a:solidFill>
                <a:latin typeface="HG丸ｺﾞｼｯｸM-PRO" pitchFamily="50" charset="-128"/>
                <a:ea typeface="HG丸ｺﾞｼｯｸM-PRO" pitchFamily="50" charset="-128"/>
              </a:rPr>
              <a:t>）</a:t>
            </a:r>
            <a:endParaRPr lang="en-US" altLang="ja-JP" sz="105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endParaRPr lang="en-US" altLang="ja-JP" sz="6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300" dirty="0">
                <a:solidFill>
                  <a:schemeClr val="tx1"/>
                </a:solidFill>
                <a:latin typeface="HG丸ｺﾞｼｯｸM-PRO" panose="020F0600000000000000" pitchFamily="50" charset="-128"/>
                <a:ea typeface="HG丸ｺﾞｼｯｸM-PRO" panose="020F0600000000000000" pitchFamily="50" charset="-128"/>
              </a:rPr>
              <a:t>（２）第２次大阪府教育振興基本計画</a:t>
            </a:r>
            <a:endParaRPr lang="en-US" altLang="ja-JP" sz="1300" dirty="0">
              <a:solidFill>
                <a:schemeClr val="tx1"/>
              </a:solidFill>
              <a:latin typeface="HG丸ｺﾞｼｯｸM-PRO" panose="020F0600000000000000" pitchFamily="50" charset="-128"/>
              <a:ea typeface="HG丸ｺﾞｼｯｸM-PRO" panose="020F0600000000000000" pitchFamily="50" charset="-128"/>
            </a:endParaRPr>
          </a:p>
          <a:p>
            <a:pPr eaLnBrk="1" fontAlgn="auto" hangingPunct="1">
              <a:lnSpc>
                <a:spcPts val="500"/>
              </a:lnSpc>
              <a:spcBef>
                <a:spcPts val="0"/>
              </a:spcBef>
              <a:spcAft>
                <a:spcPts val="0"/>
              </a:spcAft>
              <a:defRPr/>
            </a:pPr>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a:p>
            <a:pPr eaLnBrk="1" fontAlgn="auto" hangingPunct="1">
              <a:spcBef>
                <a:spcPts val="0"/>
              </a:spcBef>
              <a:spcAft>
                <a:spcPts val="0"/>
              </a:spcAft>
              <a:defRPr/>
            </a:pPr>
            <a:r>
              <a:rPr lang="ja-JP" altLang="en-US" sz="1200" dirty="0">
                <a:solidFill>
                  <a:schemeClr val="tx1"/>
                </a:solidFill>
                <a:latin typeface="HG丸ｺﾞｼｯｸM-PRO" pitchFamily="50" charset="-128"/>
                <a:ea typeface="HG丸ｺﾞｼｯｸM-PRO" pitchFamily="50" charset="-128"/>
              </a:rPr>
              <a:t>学校教育等に関する基本計画として策定。子どもたちが人生を自ら切り拓くとともに、認め合い、尊重し、協働し、世界や地域とつながり、社会に貢献していく人物をはぐくむ教育の実現をめざす。（</a:t>
            </a:r>
            <a:r>
              <a:rPr lang="en-US" altLang="ja-JP" sz="1200" dirty="0">
                <a:solidFill>
                  <a:schemeClr val="tx1"/>
                </a:solidFill>
                <a:latin typeface="HG丸ｺﾞｼｯｸM-PRO" pitchFamily="50" charset="-128"/>
                <a:ea typeface="HG丸ｺﾞｼｯｸM-PRO" pitchFamily="50" charset="-128"/>
              </a:rPr>
              <a:t>R</a:t>
            </a:r>
            <a:r>
              <a:rPr lang="ja-JP" altLang="en-US" sz="1200" dirty="0">
                <a:solidFill>
                  <a:schemeClr val="tx1"/>
                </a:solidFill>
                <a:latin typeface="HG丸ｺﾞｼｯｸM-PRO" pitchFamily="50" charset="-128"/>
                <a:ea typeface="HG丸ｺﾞｼｯｸM-PRO" pitchFamily="50" charset="-128"/>
              </a:rPr>
              <a:t>５．３）</a:t>
            </a:r>
            <a:endParaRPr lang="en-US" altLang="ja-JP" sz="1200" dirty="0">
              <a:solidFill>
                <a:schemeClr val="tx1"/>
              </a:solidFill>
              <a:latin typeface="HG丸ｺﾞｼｯｸM-PRO" pitchFamily="50" charset="-128"/>
              <a:ea typeface="HG丸ｺﾞｼｯｸM-PRO" pitchFamily="50" charset="-128"/>
            </a:endParaRPr>
          </a:p>
        </p:txBody>
      </p:sp>
      <p:sp>
        <p:nvSpPr>
          <p:cNvPr id="5128" name="テキスト ボックス 10"/>
          <p:cNvSpPr txBox="1">
            <a:spLocks noChangeArrowheads="1"/>
          </p:cNvSpPr>
          <p:nvPr/>
        </p:nvSpPr>
        <p:spPr bwMode="auto">
          <a:xfrm>
            <a:off x="4981289" y="4293096"/>
            <a:ext cx="3854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600" dirty="0">
                <a:latin typeface="+mj-ea"/>
                <a:ea typeface="+mj-ea"/>
              </a:rPr>
              <a:t>○大阪府の動き</a:t>
            </a:r>
          </a:p>
        </p:txBody>
      </p:sp>
      <p:sp>
        <p:nvSpPr>
          <p:cNvPr id="19" name="テキスト ボックス 18"/>
          <p:cNvSpPr txBox="1"/>
          <p:nvPr/>
        </p:nvSpPr>
        <p:spPr>
          <a:xfrm>
            <a:off x="8712200" y="6602413"/>
            <a:ext cx="431800" cy="277812"/>
          </a:xfrm>
          <a:prstGeom prst="rect">
            <a:avLst/>
          </a:prstGeom>
          <a:noFill/>
        </p:spPr>
        <p:txBody>
          <a:bodyPr>
            <a:spAutoFit/>
          </a:bodyPr>
          <a:lstStyle/>
          <a:p>
            <a:pPr algn="r" eaLnBrk="1" fontAlgn="auto" hangingPunct="1">
              <a:spcBef>
                <a:spcPts val="0"/>
              </a:spcBef>
              <a:spcAft>
                <a:spcPts val="0"/>
              </a:spcAft>
              <a:defRPr/>
            </a:pPr>
            <a:r>
              <a:rPr lang="en-US" altLang="ja-JP" sz="1200" dirty="0">
                <a:latin typeface="+mj-ea"/>
                <a:ea typeface="+mj-ea"/>
              </a:rPr>
              <a:t>3</a:t>
            </a:r>
            <a:endParaRPr lang="ja-JP" altLang="en-US" sz="1200" dirty="0">
              <a:latin typeface="+mj-ea"/>
              <a:ea typeface="+mj-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テキスト ボックス 3"/>
          <p:cNvSpPr txBox="1">
            <a:spLocks noChangeArrowheads="1"/>
          </p:cNvSpPr>
          <p:nvPr/>
        </p:nvSpPr>
        <p:spPr bwMode="auto">
          <a:xfrm>
            <a:off x="176213" y="26988"/>
            <a:ext cx="89677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b="1" dirty="0">
                <a:latin typeface="+mj-ea"/>
                <a:ea typeface="+mj-ea"/>
              </a:rPr>
              <a:t>４．大阪府の子ども家庭施策がめざすもの　≪「基本的な目標」のたたき台≫</a:t>
            </a:r>
          </a:p>
        </p:txBody>
      </p:sp>
      <p:sp>
        <p:nvSpPr>
          <p:cNvPr id="9" name="円/楕円 8"/>
          <p:cNvSpPr/>
          <p:nvPr/>
        </p:nvSpPr>
        <p:spPr bwMode="auto">
          <a:xfrm>
            <a:off x="7135812" y="442809"/>
            <a:ext cx="1827212" cy="1523127"/>
          </a:xfrm>
          <a:prstGeom prst="ellipse">
            <a:avLst/>
          </a:prstGeom>
          <a:solidFill>
            <a:schemeClr val="accent2">
              <a:lumMod val="20000"/>
              <a:lumOff val="80000"/>
              <a:alpha val="70000"/>
            </a:schemeClr>
          </a:solidFill>
          <a:ln w="254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sz="1600" u="sng" dirty="0">
                <a:solidFill>
                  <a:schemeClr val="tx1"/>
                </a:solidFill>
                <a:latin typeface="HGP創英角ﾎﾟｯﾌﾟ体" pitchFamily="50" charset="-128"/>
                <a:ea typeface="HGP創英角ﾎﾟｯﾌﾟ体" pitchFamily="50" charset="-128"/>
              </a:rPr>
              <a:t>社会全体で子育て（家庭）を支える</a:t>
            </a:r>
          </a:p>
        </p:txBody>
      </p:sp>
      <p:sp>
        <p:nvSpPr>
          <p:cNvPr id="10" name="正方形/長方形 9"/>
          <p:cNvSpPr/>
          <p:nvPr/>
        </p:nvSpPr>
        <p:spPr bwMode="auto">
          <a:xfrm>
            <a:off x="176213" y="442809"/>
            <a:ext cx="385762" cy="1546031"/>
          </a:xfrm>
          <a:prstGeom prst="rect">
            <a:avLst/>
          </a:prstGeom>
          <a:noFill/>
          <a:ln w="25400">
            <a:solidFill>
              <a:schemeClr val="accent2"/>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eaLnBrk="1" fontAlgn="auto" hangingPunct="1">
              <a:spcBef>
                <a:spcPts val="0"/>
              </a:spcBef>
              <a:spcAft>
                <a:spcPts val="0"/>
              </a:spcAft>
              <a:defRPr/>
            </a:pPr>
            <a:r>
              <a:rPr lang="ja-JP" altLang="en-US" sz="1600" dirty="0">
                <a:solidFill>
                  <a:schemeClr val="tx1"/>
                </a:solidFill>
                <a:latin typeface="HGP創英角ｺﾞｼｯｸUB" pitchFamily="50" charset="-128"/>
                <a:ea typeface="HGP創英角ｺﾞｼｯｸUB" pitchFamily="50" charset="-128"/>
              </a:rPr>
              <a:t>計画の考え方</a:t>
            </a:r>
          </a:p>
        </p:txBody>
      </p:sp>
      <p:sp>
        <p:nvSpPr>
          <p:cNvPr id="11" name="正方形/長方形 10"/>
          <p:cNvSpPr/>
          <p:nvPr/>
        </p:nvSpPr>
        <p:spPr bwMode="auto">
          <a:xfrm>
            <a:off x="682625" y="442809"/>
            <a:ext cx="5962650" cy="1546031"/>
          </a:xfrm>
          <a:prstGeom prst="rect">
            <a:avLst/>
          </a:prstGeom>
          <a:solidFill>
            <a:schemeClr val="accent2">
              <a:lumMod val="20000"/>
              <a:lumOff val="80000"/>
              <a:alpha val="70000"/>
            </a:schemeClr>
          </a:solidFill>
          <a:ln w="254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0"/>
              </a:spcBef>
              <a:spcAft>
                <a:spcPts val="0"/>
              </a:spcAft>
              <a:defRPr/>
            </a:pPr>
            <a:r>
              <a:rPr lang="ja-JP" altLang="en-US" sz="1400" dirty="0">
                <a:solidFill>
                  <a:schemeClr val="tx1"/>
                </a:solidFill>
                <a:latin typeface="+mj-ea"/>
                <a:ea typeface="+mj-ea"/>
              </a:rPr>
              <a:t>取り巻く状況（まとめ）</a:t>
            </a:r>
            <a:endParaRPr lang="en-US" altLang="ja-JP" sz="1400" dirty="0">
              <a:solidFill>
                <a:schemeClr val="tx1"/>
              </a:solidFill>
              <a:latin typeface="+mj-ea"/>
              <a:ea typeface="+mj-ea"/>
            </a:endParaRPr>
          </a:p>
          <a:p>
            <a:pPr eaLnBrk="1" fontAlgn="auto" hangingPunct="1">
              <a:spcBef>
                <a:spcPts val="0"/>
              </a:spcBef>
              <a:spcAft>
                <a:spcPts val="0"/>
              </a:spcAft>
              <a:defRPr/>
            </a:pPr>
            <a:endParaRPr lang="en-US" altLang="ja-JP" sz="1100" b="1" u="sng" dirty="0">
              <a:solidFill>
                <a:schemeClr val="tx1"/>
              </a:solidFill>
            </a:endParaRPr>
          </a:p>
          <a:p>
            <a:pPr eaLnBrk="1" fontAlgn="auto" hangingPunct="1">
              <a:spcBef>
                <a:spcPts val="0"/>
              </a:spcBef>
              <a:spcAft>
                <a:spcPts val="0"/>
              </a:spcAft>
              <a:defRPr/>
            </a:pPr>
            <a:endParaRPr lang="ja-JP" altLang="en-US" sz="1100" b="1" u="sng" dirty="0">
              <a:solidFill>
                <a:schemeClr val="tx1"/>
              </a:solidFill>
            </a:endParaRPr>
          </a:p>
        </p:txBody>
      </p:sp>
      <p:sp>
        <p:nvSpPr>
          <p:cNvPr id="12" name="右矢印 11"/>
          <p:cNvSpPr/>
          <p:nvPr/>
        </p:nvSpPr>
        <p:spPr bwMode="auto">
          <a:xfrm>
            <a:off x="6775797" y="921436"/>
            <a:ext cx="244475" cy="625476"/>
          </a:xfrm>
          <a:prstGeom prst="rightArrow">
            <a:avLst/>
          </a:prstGeom>
          <a:solidFill>
            <a:schemeClr val="accent2"/>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sz="1200" dirty="0">
              <a:solidFill>
                <a:schemeClr val="tx1"/>
              </a:solidFill>
            </a:endParaRPr>
          </a:p>
        </p:txBody>
      </p:sp>
      <p:sp>
        <p:nvSpPr>
          <p:cNvPr id="20" name="正方形/長方形 19"/>
          <p:cNvSpPr/>
          <p:nvPr/>
        </p:nvSpPr>
        <p:spPr>
          <a:xfrm>
            <a:off x="681038" y="2101792"/>
            <a:ext cx="8283575" cy="4679950"/>
          </a:xfrm>
          <a:prstGeom prst="rect">
            <a:avLst/>
          </a:prstGeom>
          <a:ln>
            <a:solidFill>
              <a:schemeClr val="tx2"/>
            </a:solidFill>
          </a:ln>
        </p:spPr>
        <p:style>
          <a:lnRef idx="2">
            <a:schemeClr val="accent6"/>
          </a:lnRef>
          <a:fillRef idx="1">
            <a:schemeClr val="lt1"/>
          </a:fillRef>
          <a:effectRef idx="0">
            <a:schemeClr val="accent6"/>
          </a:effectRef>
          <a:fontRef idx="minor">
            <a:schemeClr val="dk1"/>
          </a:fontRef>
        </p:style>
        <p:txBody>
          <a:bodyPr/>
          <a:lstStyle/>
          <a:p>
            <a:pPr eaLnBrk="1" fontAlgn="auto" hangingPunct="1">
              <a:spcBef>
                <a:spcPts val="0"/>
              </a:spcBef>
              <a:spcAft>
                <a:spcPts val="0"/>
              </a:spcAft>
              <a:defRPr/>
            </a:pPr>
            <a:endParaRPr lang="en-US" altLang="ja-JP" sz="800" dirty="0">
              <a:solidFill>
                <a:schemeClr val="tx1"/>
              </a:solidFill>
            </a:endParaRPr>
          </a:p>
          <a:p>
            <a:pPr eaLnBrk="1" fontAlgn="auto" hangingPunct="1">
              <a:spcBef>
                <a:spcPts val="0"/>
              </a:spcBef>
              <a:spcAft>
                <a:spcPts val="0"/>
              </a:spcAft>
              <a:defRPr/>
            </a:pPr>
            <a:endParaRPr lang="en-US" altLang="ja-JP" u="sng" dirty="0">
              <a:solidFill>
                <a:schemeClr val="tx1"/>
              </a:solidFill>
              <a:latin typeface="HGP創英角ﾎﾟｯﾌﾟ体" pitchFamily="50" charset="-128"/>
              <a:ea typeface="HGP創英角ﾎﾟｯﾌﾟ体" pitchFamily="50" charset="-128"/>
            </a:endParaRPr>
          </a:p>
          <a:p>
            <a:pPr eaLnBrk="1" fontAlgn="auto" hangingPunct="1">
              <a:spcBef>
                <a:spcPts val="0"/>
              </a:spcBef>
              <a:spcAft>
                <a:spcPts val="0"/>
              </a:spcAft>
              <a:defRPr/>
            </a:pPr>
            <a:endParaRPr lang="en-US" altLang="ja-JP" sz="1200" dirty="0">
              <a:solidFill>
                <a:schemeClr val="tx1"/>
              </a:solidFill>
            </a:endParaRPr>
          </a:p>
          <a:p>
            <a:pPr eaLnBrk="1" fontAlgn="auto" hangingPunct="1">
              <a:spcBef>
                <a:spcPts val="0"/>
              </a:spcBef>
              <a:spcAft>
                <a:spcPts val="0"/>
              </a:spcAft>
              <a:defRPr/>
            </a:pPr>
            <a:endParaRPr lang="en-US" altLang="ja-JP" sz="1200" dirty="0">
              <a:solidFill>
                <a:schemeClr val="tx1"/>
              </a:solidFill>
            </a:endParaRPr>
          </a:p>
          <a:p>
            <a:pPr eaLnBrk="1" fontAlgn="auto" hangingPunct="1">
              <a:spcBef>
                <a:spcPts val="0"/>
              </a:spcBef>
              <a:spcAft>
                <a:spcPts val="0"/>
              </a:spcAft>
              <a:defRPr/>
            </a:pPr>
            <a:endParaRPr lang="en-US" altLang="ja-JP" sz="1200" dirty="0">
              <a:solidFill>
                <a:schemeClr val="tx1"/>
              </a:solidFill>
            </a:endParaRPr>
          </a:p>
          <a:p>
            <a:pPr eaLnBrk="1" fontAlgn="auto" hangingPunct="1">
              <a:spcBef>
                <a:spcPts val="0"/>
              </a:spcBef>
              <a:spcAft>
                <a:spcPts val="0"/>
              </a:spcAft>
              <a:defRPr/>
            </a:pPr>
            <a:endParaRPr lang="en-US" altLang="ja-JP" sz="1200" dirty="0">
              <a:solidFill>
                <a:schemeClr val="tx1"/>
              </a:solidFill>
            </a:endParaRPr>
          </a:p>
          <a:p>
            <a:pPr eaLnBrk="1" fontAlgn="auto" hangingPunct="1">
              <a:spcBef>
                <a:spcPts val="0"/>
              </a:spcBef>
              <a:spcAft>
                <a:spcPts val="0"/>
              </a:spcAft>
              <a:defRPr/>
            </a:pPr>
            <a:endParaRPr lang="en-US" altLang="ja-JP" sz="1200" dirty="0">
              <a:solidFill>
                <a:schemeClr val="tx1"/>
              </a:solidFill>
            </a:endParaRPr>
          </a:p>
          <a:p>
            <a:pPr eaLnBrk="1" fontAlgn="auto" hangingPunct="1">
              <a:spcBef>
                <a:spcPts val="0"/>
              </a:spcBef>
              <a:spcAft>
                <a:spcPts val="0"/>
              </a:spcAft>
              <a:defRPr/>
            </a:pPr>
            <a:endParaRPr lang="en-US" altLang="ja-JP" sz="1200" dirty="0">
              <a:solidFill>
                <a:schemeClr val="tx1"/>
              </a:solidFill>
            </a:endParaRPr>
          </a:p>
          <a:p>
            <a:pPr eaLnBrk="1" fontAlgn="auto" hangingPunct="1">
              <a:spcBef>
                <a:spcPts val="0"/>
              </a:spcBef>
              <a:spcAft>
                <a:spcPts val="0"/>
              </a:spcAft>
              <a:defRPr/>
            </a:pPr>
            <a:endParaRPr lang="en-US" altLang="ja-JP" sz="1200" dirty="0">
              <a:solidFill>
                <a:schemeClr val="tx1"/>
              </a:solidFill>
            </a:endParaRPr>
          </a:p>
          <a:p>
            <a:pPr eaLnBrk="1" fontAlgn="auto" hangingPunct="1">
              <a:spcBef>
                <a:spcPts val="0"/>
              </a:spcBef>
              <a:spcAft>
                <a:spcPts val="0"/>
              </a:spcAft>
              <a:defRPr/>
            </a:pPr>
            <a:endParaRPr lang="en-US" altLang="ja-JP" sz="800" dirty="0">
              <a:solidFill>
                <a:schemeClr val="tx1"/>
              </a:solidFill>
            </a:endParaRPr>
          </a:p>
          <a:p>
            <a:pPr eaLnBrk="1" fontAlgn="auto" hangingPunct="1">
              <a:spcBef>
                <a:spcPts val="0"/>
              </a:spcBef>
              <a:spcAft>
                <a:spcPts val="0"/>
              </a:spcAft>
              <a:defRPr/>
            </a:pPr>
            <a:endParaRPr lang="en-US" altLang="ja-JP" sz="1200" dirty="0">
              <a:solidFill>
                <a:schemeClr val="tx1"/>
              </a:solidFill>
              <a:latin typeface="HGPｺﾞｼｯｸE" pitchFamily="50" charset="-128"/>
              <a:ea typeface="HGPｺﾞｼｯｸE" pitchFamily="50" charset="-128"/>
            </a:endParaRPr>
          </a:p>
          <a:p>
            <a:pPr eaLnBrk="1" fontAlgn="auto" hangingPunct="1">
              <a:spcBef>
                <a:spcPts val="0"/>
              </a:spcBef>
              <a:spcAft>
                <a:spcPts val="0"/>
              </a:spcAft>
              <a:defRPr/>
            </a:pPr>
            <a:endParaRPr lang="en-US" altLang="ja-JP" u="sng" dirty="0">
              <a:solidFill>
                <a:schemeClr val="tx1"/>
              </a:solidFill>
              <a:latin typeface="HGP創英角ﾎﾟｯﾌﾟ体" pitchFamily="50" charset="-128"/>
              <a:ea typeface="HGP創英角ﾎﾟｯﾌﾟ体" pitchFamily="50" charset="-128"/>
            </a:endParaRPr>
          </a:p>
          <a:p>
            <a:pPr eaLnBrk="1" fontAlgn="auto" hangingPunct="1">
              <a:spcBef>
                <a:spcPts val="0"/>
              </a:spcBef>
              <a:spcAft>
                <a:spcPts val="0"/>
              </a:spcAft>
              <a:defRPr/>
            </a:pPr>
            <a:endParaRPr lang="en-US" altLang="ja-JP" sz="1200" u="sng" dirty="0">
              <a:solidFill>
                <a:schemeClr val="tx2"/>
              </a:solidFill>
              <a:ea typeface="HGP創英角ﾎﾟｯﾌﾟ体" pitchFamily="50" charset="-128"/>
            </a:endParaRPr>
          </a:p>
          <a:p>
            <a:pPr eaLnBrk="1" fontAlgn="auto" hangingPunct="1">
              <a:spcBef>
                <a:spcPts val="0"/>
              </a:spcBef>
              <a:spcAft>
                <a:spcPts val="0"/>
              </a:spcAft>
              <a:defRPr/>
            </a:pPr>
            <a:endParaRPr lang="en-US" altLang="ja-JP" sz="1200" u="sng" dirty="0">
              <a:solidFill>
                <a:schemeClr val="tx2"/>
              </a:solidFill>
              <a:ea typeface="HGP創英角ﾎﾟｯﾌﾟ体" pitchFamily="50" charset="-128"/>
            </a:endParaRPr>
          </a:p>
          <a:p>
            <a:pPr eaLnBrk="1" fontAlgn="auto" hangingPunct="1">
              <a:spcBef>
                <a:spcPts val="0"/>
              </a:spcBef>
              <a:spcAft>
                <a:spcPts val="0"/>
              </a:spcAft>
              <a:defRPr/>
            </a:pPr>
            <a:endParaRPr lang="en-US" altLang="ja-JP" sz="1200" u="sng" dirty="0">
              <a:solidFill>
                <a:schemeClr val="tx2"/>
              </a:solidFill>
              <a:ea typeface="HGP創英角ﾎﾟｯﾌﾟ体" pitchFamily="50" charset="-128"/>
            </a:endParaRPr>
          </a:p>
          <a:p>
            <a:pPr eaLnBrk="1" fontAlgn="auto" hangingPunct="1">
              <a:spcBef>
                <a:spcPts val="0"/>
              </a:spcBef>
              <a:spcAft>
                <a:spcPts val="0"/>
              </a:spcAft>
              <a:defRPr/>
            </a:pPr>
            <a:endParaRPr lang="en-US" altLang="ja-JP" sz="1200" u="sng" dirty="0">
              <a:solidFill>
                <a:schemeClr val="tx2"/>
              </a:solidFill>
              <a:ea typeface="HGP創英角ﾎﾟｯﾌﾟ体" pitchFamily="50" charset="-128"/>
            </a:endParaRPr>
          </a:p>
          <a:p>
            <a:pPr eaLnBrk="1" fontAlgn="auto" hangingPunct="1">
              <a:spcBef>
                <a:spcPts val="0"/>
              </a:spcBef>
              <a:spcAft>
                <a:spcPts val="0"/>
              </a:spcAft>
              <a:defRPr/>
            </a:pPr>
            <a:endParaRPr lang="en-US" altLang="ja-JP" sz="1200" u="sng" dirty="0">
              <a:solidFill>
                <a:schemeClr val="tx2"/>
              </a:solidFill>
              <a:ea typeface="HGP創英角ﾎﾟｯﾌﾟ体" pitchFamily="50" charset="-128"/>
            </a:endParaRPr>
          </a:p>
          <a:p>
            <a:pPr eaLnBrk="1" fontAlgn="auto" hangingPunct="1">
              <a:spcBef>
                <a:spcPts val="0"/>
              </a:spcBef>
              <a:spcAft>
                <a:spcPts val="0"/>
              </a:spcAft>
              <a:defRPr/>
            </a:pPr>
            <a:endParaRPr lang="en-US" altLang="ja-JP" sz="1200" u="sng" dirty="0">
              <a:solidFill>
                <a:schemeClr val="tx2"/>
              </a:solidFill>
              <a:ea typeface="HGP創英角ﾎﾟｯﾌﾟ体" pitchFamily="50" charset="-128"/>
            </a:endParaRPr>
          </a:p>
          <a:p>
            <a:pPr eaLnBrk="1" fontAlgn="auto" hangingPunct="1">
              <a:spcBef>
                <a:spcPts val="0"/>
              </a:spcBef>
              <a:spcAft>
                <a:spcPts val="0"/>
              </a:spcAft>
              <a:defRPr/>
            </a:pPr>
            <a:endParaRPr lang="en-US" altLang="ja-JP" sz="200" dirty="0">
              <a:solidFill>
                <a:schemeClr val="tx1"/>
              </a:solidFill>
              <a:latin typeface="+mn-ea"/>
            </a:endParaRPr>
          </a:p>
          <a:p>
            <a:pPr eaLnBrk="1" fontAlgn="auto" hangingPunct="1">
              <a:lnSpc>
                <a:spcPts val="800"/>
              </a:lnSpc>
              <a:spcBef>
                <a:spcPts val="0"/>
              </a:spcBef>
              <a:spcAft>
                <a:spcPts val="0"/>
              </a:spcAft>
              <a:defRPr/>
            </a:pPr>
            <a:endParaRPr lang="en-US" altLang="ja-JP" sz="1200" dirty="0">
              <a:solidFill>
                <a:schemeClr val="tx1"/>
              </a:solidFill>
              <a:latin typeface="HGPｺﾞｼｯｸE" pitchFamily="50" charset="-128"/>
              <a:ea typeface="HGPｺﾞｼｯｸE" pitchFamily="50" charset="-128"/>
            </a:endParaRPr>
          </a:p>
        </p:txBody>
      </p:sp>
      <p:sp>
        <p:nvSpPr>
          <p:cNvPr id="19" name="正方形/長方形 18"/>
          <p:cNvSpPr/>
          <p:nvPr/>
        </p:nvSpPr>
        <p:spPr>
          <a:xfrm>
            <a:off x="176213" y="2101792"/>
            <a:ext cx="385762" cy="4679950"/>
          </a:xfrm>
          <a:prstGeom prst="rect">
            <a:avLst/>
          </a:prstGeom>
          <a:noFill/>
          <a:ln w="25400">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eaLnBrk="1" fontAlgn="auto" hangingPunct="1">
              <a:spcBef>
                <a:spcPts val="0"/>
              </a:spcBef>
              <a:spcAft>
                <a:spcPts val="0"/>
              </a:spcAft>
              <a:defRPr/>
            </a:pPr>
            <a:r>
              <a:rPr lang="ja-JP" altLang="en-US" sz="1600" dirty="0">
                <a:solidFill>
                  <a:schemeClr val="tx1"/>
                </a:solidFill>
                <a:latin typeface="HGP創英角ｺﾞｼｯｸUB" pitchFamily="50" charset="-128"/>
                <a:ea typeface="HGP創英角ｺﾞｼｯｸUB" pitchFamily="50" charset="-128"/>
              </a:rPr>
              <a:t>「基本的な目標」のたたき台</a:t>
            </a:r>
          </a:p>
        </p:txBody>
      </p:sp>
      <p:graphicFrame>
        <p:nvGraphicFramePr>
          <p:cNvPr id="7" name="表 6"/>
          <p:cNvGraphicFramePr>
            <a:graphicFrameLocks noGrp="1"/>
          </p:cNvGraphicFramePr>
          <p:nvPr>
            <p:extLst>
              <p:ext uri="{D42A27DB-BD31-4B8C-83A1-F6EECF244321}">
                <p14:modId xmlns:p14="http://schemas.microsoft.com/office/powerpoint/2010/main" val="111717783"/>
              </p:ext>
            </p:extLst>
          </p:nvPr>
        </p:nvGraphicFramePr>
        <p:xfrm>
          <a:off x="3127353" y="2462155"/>
          <a:ext cx="5761037" cy="4241918"/>
        </p:xfrm>
        <a:graphic>
          <a:graphicData uri="http://schemas.openxmlformats.org/drawingml/2006/table">
            <a:tbl>
              <a:tblPr firstRow="1" bandRow="1">
                <a:tableStyleId>{7DF18680-E054-41AD-8BC1-D1AEF772440D}</a:tableStyleId>
              </a:tblPr>
              <a:tblGrid>
                <a:gridCol w="2643299">
                  <a:extLst>
                    <a:ext uri="{9D8B030D-6E8A-4147-A177-3AD203B41FA5}">
                      <a16:colId xmlns:a16="http://schemas.microsoft.com/office/drawing/2014/main" val="20000"/>
                    </a:ext>
                  </a:extLst>
                </a:gridCol>
                <a:gridCol w="1491092">
                  <a:extLst>
                    <a:ext uri="{9D8B030D-6E8A-4147-A177-3AD203B41FA5}">
                      <a16:colId xmlns:a16="http://schemas.microsoft.com/office/drawing/2014/main" val="20001"/>
                    </a:ext>
                  </a:extLst>
                </a:gridCol>
                <a:gridCol w="1626646">
                  <a:extLst>
                    <a:ext uri="{9D8B030D-6E8A-4147-A177-3AD203B41FA5}">
                      <a16:colId xmlns:a16="http://schemas.microsoft.com/office/drawing/2014/main" val="20002"/>
                    </a:ext>
                  </a:extLst>
                </a:gridCol>
              </a:tblGrid>
              <a:tr h="555737">
                <a:tc>
                  <a:txBody>
                    <a:bodyPr/>
                    <a:lstStyle/>
                    <a:p>
                      <a:pPr algn="ctr"/>
                      <a:r>
                        <a:rPr kumimoji="1" lang="ja-JP" altLang="en-US" sz="1600" b="0" dirty="0">
                          <a:solidFill>
                            <a:schemeClr val="tx1"/>
                          </a:solidFill>
                          <a:latin typeface="HGP創英角ﾎﾟｯﾌﾟ体" pitchFamily="50" charset="-128"/>
                          <a:ea typeface="HGP創英角ﾎﾟｯﾌﾟ体" pitchFamily="50" charset="-128"/>
                        </a:rPr>
                        <a:t>基本方向</a:t>
                      </a:r>
                    </a:p>
                  </a:txBody>
                  <a:tcPr marL="91446" marR="91446"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tx1"/>
                          </a:solidFill>
                          <a:latin typeface="HGP創英角ﾎﾟｯﾌﾟ体" pitchFamily="50" charset="-128"/>
                          <a:ea typeface="HGP創英角ﾎﾟｯﾌﾟ体" pitchFamily="50" charset="-128"/>
                        </a:rPr>
                        <a:t>目標像の</a:t>
                      </a:r>
                      <a:endParaRPr kumimoji="1" lang="en-US" altLang="ja-JP" sz="1600" b="0" dirty="0" smtClean="0">
                        <a:solidFill>
                          <a:schemeClr val="tx1"/>
                        </a:solidFill>
                        <a:latin typeface="HGP創英角ﾎﾟｯﾌﾟ体" pitchFamily="50" charset="-128"/>
                        <a:ea typeface="HGP創英角ﾎﾟｯﾌﾟ体"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tx1"/>
                          </a:solidFill>
                          <a:latin typeface="HGP創英角ﾎﾟｯﾌﾟ体" pitchFamily="50" charset="-128"/>
                          <a:ea typeface="HGP創英角ﾎﾟｯﾌﾟ体" pitchFamily="50" charset="-128"/>
                        </a:rPr>
                        <a:t>イメージ</a:t>
                      </a:r>
                      <a:endParaRPr kumimoji="1" lang="ja-JP" altLang="en-US" sz="1600" b="0" dirty="0">
                        <a:solidFill>
                          <a:schemeClr val="tx1"/>
                        </a:solidFill>
                        <a:latin typeface="HGP創英角ﾎﾟｯﾌﾟ体" pitchFamily="50" charset="-128"/>
                        <a:ea typeface="HGP創英角ﾎﾟｯﾌﾟ体" pitchFamily="50" charset="-128"/>
                      </a:endParaRPr>
                    </a:p>
                  </a:txBody>
                  <a:tcPr marL="91446" marR="91446"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tx1"/>
                          </a:solidFill>
                          <a:latin typeface="HGP創英角ﾎﾟｯﾌﾟ体" pitchFamily="50" charset="-128"/>
                          <a:ea typeface="HGP創英角ﾎﾟｯﾌﾟ体" pitchFamily="50" charset="-128"/>
                        </a:rPr>
                        <a:t>施策例</a:t>
                      </a:r>
                    </a:p>
                  </a:txBody>
                  <a:tcPr marL="91446" marR="91446"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0"/>
                  </a:ext>
                </a:extLst>
              </a:tr>
              <a:tr h="1145601">
                <a:tc>
                  <a:txBody>
                    <a:bodyPr/>
                    <a:lstStyle/>
                    <a:p>
                      <a:r>
                        <a:rPr kumimoji="1" lang="ja-JP" altLang="en-US" sz="1400" b="0" u="sng" dirty="0">
                          <a:solidFill>
                            <a:schemeClr val="tx1"/>
                          </a:solidFill>
                          <a:latin typeface="HG丸ｺﾞｼｯｸM-PRO" pitchFamily="50" charset="-128"/>
                          <a:ea typeface="HG丸ｺﾞｼｯｸM-PRO" pitchFamily="50" charset="-128"/>
                        </a:rPr>
                        <a:t>１</a:t>
                      </a:r>
                      <a:r>
                        <a:rPr kumimoji="1" lang="ja-JP" altLang="en-US" sz="1400" b="0" u="sng" baseline="0" dirty="0">
                          <a:solidFill>
                            <a:schemeClr val="tx1"/>
                          </a:solidFill>
                          <a:latin typeface="HG丸ｺﾞｼｯｸM-PRO" pitchFamily="50" charset="-128"/>
                          <a:ea typeface="HG丸ｺﾞｼｯｸM-PRO" pitchFamily="50" charset="-128"/>
                        </a:rPr>
                        <a:t> 子どもが成長できる社会</a:t>
                      </a:r>
                      <a:endParaRPr kumimoji="1" lang="en-US" altLang="ja-JP" sz="1400" b="0" u="sng" dirty="0">
                        <a:solidFill>
                          <a:schemeClr val="tx1"/>
                        </a:solidFill>
                        <a:latin typeface="HG丸ｺﾞｼｯｸM-PRO" pitchFamily="50" charset="-128"/>
                        <a:ea typeface="HG丸ｺﾞｼｯｸM-PRO" pitchFamily="50" charset="-128"/>
                      </a:endParaRPr>
                    </a:p>
                    <a:p>
                      <a:r>
                        <a:rPr kumimoji="1" lang="en-US" altLang="ja-JP" sz="1400" b="0" dirty="0">
                          <a:solidFill>
                            <a:schemeClr val="tx1"/>
                          </a:solidFill>
                          <a:latin typeface="HG丸ｺﾞｼｯｸM-PRO" pitchFamily="50" charset="-128"/>
                          <a:ea typeface="HG丸ｺﾞｼｯｸM-PRO" pitchFamily="50" charset="-128"/>
                        </a:rPr>
                        <a:t>[</a:t>
                      </a:r>
                      <a:r>
                        <a:rPr kumimoji="1" lang="ja-JP" altLang="en-US" sz="1400" b="0" dirty="0">
                          <a:solidFill>
                            <a:schemeClr val="tx1"/>
                          </a:solidFill>
                          <a:latin typeface="HG丸ｺﾞｼｯｸM-PRO" pitchFamily="50" charset="-128"/>
                          <a:ea typeface="HG丸ｺﾞｼｯｸM-PRO" pitchFamily="50" charset="-128"/>
                        </a:rPr>
                        <a:t>幼児期、学童期、思春期</a:t>
                      </a:r>
                      <a:r>
                        <a:rPr kumimoji="1" lang="en-US" altLang="ja-JP" sz="1400" b="0" dirty="0">
                          <a:solidFill>
                            <a:schemeClr val="tx1"/>
                          </a:solidFill>
                          <a:latin typeface="HG丸ｺﾞｼｯｸM-PRO" pitchFamily="50" charset="-128"/>
                          <a:ea typeface="HG丸ｺﾞｼｯｸM-PRO" pitchFamily="50" charset="-128"/>
                        </a:rPr>
                        <a:t>]</a:t>
                      </a:r>
                    </a:p>
                    <a:p>
                      <a:pPr>
                        <a:lnSpc>
                          <a:spcPts val="700"/>
                        </a:lnSpc>
                      </a:pPr>
                      <a:endParaRPr kumimoji="1" lang="en-US" altLang="ja-JP" sz="1400" b="0" dirty="0">
                        <a:solidFill>
                          <a:schemeClr val="tx1"/>
                        </a:solidFill>
                        <a:latin typeface="HG丸ｺﾞｼｯｸM-PRO" pitchFamily="50" charset="-128"/>
                        <a:ea typeface="HG丸ｺﾞｼｯｸM-PRO" pitchFamily="50" charset="-128"/>
                      </a:endParaRPr>
                    </a:p>
                    <a:p>
                      <a:r>
                        <a:rPr kumimoji="1" lang="ja-JP" altLang="en-US" sz="1400" b="0" dirty="0">
                          <a:solidFill>
                            <a:schemeClr val="tx1"/>
                          </a:solidFill>
                          <a:latin typeface="HG丸ｺﾞｼｯｸM-PRO" pitchFamily="50" charset="-128"/>
                          <a:ea typeface="HG丸ｺﾞｼｯｸM-PRO" pitchFamily="50" charset="-128"/>
                        </a:rPr>
                        <a:t>大阪の未来を担う子どもたちを育てる社会づくり</a:t>
                      </a:r>
                    </a:p>
                  </a:txBody>
                  <a:tcPr marL="91446" marR="91446"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latin typeface="HG丸ｺﾞｼｯｸM-PRO" panose="020F0600000000000000" pitchFamily="50" charset="-128"/>
                          <a:ea typeface="HG丸ｺﾞｼｯｸM-PRO" panose="020F0600000000000000" pitchFamily="50" charset="-128"/>
                        </a:rPr>
                        <a:t>チャレンジ、自立、自律できる子ども</a:t>
                      </a:r>
                      <a:endParaRPr lang="ja-JP" altLang="en-US" sz="1400" dirty="0">
                        <a:latin typeface="HG丸ｺﾞｼｯｸM-PRO" panose="020F0600000000000000" pitchFamily="50" charset="-128"/>
                        <a:ea typeface="HG丸ｺﾞｼｯｸM-PRO" panose="020F0600000000000000" pitchFamily="50" charset="-128"/>
                      </a:endParaRPr>
                    </a:p>
                  </a:txBody>
                  <a:tcPr marL="91446" marR="91446"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kumimoji="1" lang="ja-JP" altLang="en-US" sz="1400" b="0" strike="noStrike" dirty="0" smtClean="0">
                          <a:solidFill>
                            <a:schemeClr val="tx1"/>
                          </a:solidFill>
                          <a:latin typeface="HG丸ｺﾞｼｯｸM-PRO" pitchFamily="50" charset="-128"/>
                          <a:ea typeface="HG丸ｺﾞｼｯｸM-PRO" pitchFamily="50" charset="-128"/>
                        </a:rPr>
                        <a:t>義務教育前の子どもへの教育・保育</a:t>
                      </a:r>
                      <a:r>
                        <a:rPr kumimoji="1" lang="ja-JP" altLang="en-US" sz="1400" b="0" strike="noStrike" dirty="0">
                          <a:solidFill>
                            <a:schemeClr val="tx1"/>
                          </a:solidFill>
                          <a:latin typeface="HG丸ｺﾞｼｯｸM-PRO" pitchFamily="50" charset="-128"/>
                          <a:ea typeface="HG丸ｺﾞｼｯｸM-PRO" pitchFamily="50" charset="-128"/>
                        </a:rPr>
                        <a:t>内容の</a:t>
                      </a:r>
                      <a:r>
                        <a:rPr kumimoji="1" lang="ja-JP" altLang="en-US" sz="1400" b="0" strike="noStrike" dirty="0" smtClean="0">
                          <a:solidFill>
                            <a:schemeClr val="tx1"/>
                          </a:solidFill>
                          <a:latin typeface="HG丸ｺﾞｼｯｸM-PRO" pitchFamily="50" charset="-128"/>
                          <a:ea typeface="HG丸ｺﾞｼｯｸM-PRO" pitchFamily="50" charset="-128"/>
                        </a:rPr>
                        <a:t>充実、</a:t>
                      </a:r>
                      <a:r>
                        <a:rPr kumimoji="1" lang="ja-JP" altLang="en-US" sz="1400" b="0" dirty="0">
                          <a:solidFill>
                            <a:schemeClr val="tx1"/>
                          </a:solidFill>
                          <a:latin typeface="HG丸ｺﾞｼｯｸM-PRO" pitchFamily="50" charset="-128"/>
                          <a:ea typeface="HG丸ｺﾞｼｯｸM-PRO" pitchFamily="50" charset="-128"/>
                        </a:rPr>
                        <a:t>健全育成の</a:t>
                      </a:r>
                      <a:r>
                        <a:rPr kumimoji="1" lang="ja-JP" altLang="en-US" sz="1400" b="0" dirty="0" smtClean="0">
                          <a:solidFill>
                            <a:schemeClr val="tx1"/>
                          </a:solidFill>
                          <a:latin typeface="HG丸ｺﾞｼｯｸM-PRO" pitchFamily="50" charset="-128"/>
                          <a:ea typeface="HG丸ｺﾞｼｯｸM-PRO" pitchFamily="50" charset="-128"/>
                        </a:rPr>
                        <a:t>推進等</a:t>
                      </a:r>
                      <a:endParaRPr kumimoji="1" lang="ja-JP" altLang="en-US" sz="1400" b="0" dirty="0">
                        <a:solidFill>
                          <a:schemeClr val="tx1"/>
                        </a:solidFill>
                        <a:latin typeface="HG丸ｺﾞｼｯｸM-PRO" pitchFamily="50" charset="-128"/>
                        <a:ea typeface="HG丸ｺﾞｼｯｸM-PRO" pitchFamily="50" charset="-128"/>
                      </a:endParaRPr>
                    </a:p>
                  </a:txBody>
                  <a:tcPr marL="91446" marR="91446"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r h="1145601">
                <a:tc>
                  <a:txBody>
                    <a:bodyPr/>
                    <a:lstStyle/>
                    <a:p>
                      <a:r>
                        <a:rPr kumimoji="1" lang="ja-JP" altLang="en-US" sz="1400" b="0" u="sng" dirty="0">
                          <a:solidFill>
                            <a:schemeClr val="tx1"/>
                          </a:solidFill>
                          <a:latin typeface="HG丸ｺﾞｼｯｸM-PRO" pitchFamily="50" charset="-128"/>
                          <a:ea typeface="HG丸ｺﾞｼｯｸM-PRO" pitchFamily="50" charset="-128"/>
                        </a:rPr>
                        <a:t>２ 若者が自立できる社会</a:t>
                      </a:r>
                      <a:endParaRPr kumimoji="1" lang="en-US" altLang="ja-JP" sz="1400" b="0" u="sng" dirty="0">
                        <a:solidFill>
                          <a:schemeClr val="tx1"/>
                        </a:solidFill>
                        <a:latin typeface="HG丸ｺﾞｼｯｸM-PRO" pitchFamily="50" charset="-128"/>
                        <a:ea typeface="HG丸ｺﾞｼｯｸM-PRO" pitchFamily="50" charset="-128"/>
                      </a:endParaRPr>
                    </a:p>
                    <a:p>
                      <a:r>
                        <a:rPr kumimoji="1" lang="en-US" altLang="ja-JP" sz="1400" b="0" dirty="0">
                          <a:solidFill>
                            <a:schemeClr val="tx1"/>
                          </a:solidFill>
                          <a:latin typeface="HG丸ｺﾞｼｯｸM-PRO" pitchFamily="50" charset="-128"/>
                          <a:ea typeface="HG丸ｺﾞｼｯｸM-PRO" pitchFamily="50" charset="-128"/>
                        </a:rPr>
                        <a:t>[</a:t>
                      </a:r>
                      <a:r>
                        <a:rPr kumimoji="1" lang="ja-JP" altLang="en-US" sz="1400" b="0" dirty="0">
                          <a:solidFill>
                            <a:schemeClr val="tx1"/>
                          </a:solidFill>
                          <a:latin typeface="HG丸ｺﾞｼｯｸM-PRO" pitchFamily="50" charset="-128"/>
                          <a:ea typeface="HG丸ｺﾞｼｯｸM-PRO" pitchFamily="50" charset="-128"/>
                        </a:rPr>
                        <a:t>思春期、青年期</a:t>
                      </a:r>
                      <a:r>
                        <a:rPr kumimoji="1" lang="en-US" altLang="ja-JP" sz="1400" b="0" dirty="0">
                          <a:solidFill>
                            <a:schemeClr val="tx1"/>
                          </a:solidFill>
                          <a:latin typeface="HG丸ｺﾞｼｯｸM-PRO" pitchFamily="50" charset="-128"/>
                          <a:ea typeface="HG丸ｺﾞｼｯｸM-PRO" pitchFamily="50" charset="-128"/>
                        </a:rPr>
                        <a:t>]</a:t>
                      </a:r>
                    </a:p>
                    <a:p>
                      <a:pPr>
                        <a:lnSpc>
                          <a:spcPts val="700"/>
                        </a:lnSpc>
                      </a:pPr>
                      <a:endParaRPr kumimoji="1" lang="en-US" altLang="ja-JP" sz="1400" b="0" dirty="0">
                        <a:solidFill>
                          <a:schemeClr val="tx1"/>
                        </a:solidFill>
                        <a:latin typeface="HG丸ｺﾞｼｯｸM-PRO" pitchFamily="50" charset="-128"/>
                        <a:ea typeface="HG丸ｺﾞｼｯｸM-PRO" pitchFamily="50" charset="-128"/>
                      </a:endParaRPr>
                    </a:p>
                    <a:p>
                      <a:r>
                        <a:rPr kumimoji="1" lang="ja-JP" altLang="en-US" sz="1400" b="0" dirty="0">
                          <a:solidFill>
                            <a:schemeClr val="tx1"/>
                          </a:solidFill>
                          <a:latin typeface="HG丸ｺﾞｼｯｸM-PRO" pitchFamily="50" charset="-128"/>
                          <a:ea typeface="HG丸ｺﾞｼｯｸM-PRO" pitchFamily="50" charset="-128"/>
                        </a:rPr>
                        <a:t>若者が自立し、自らの意思で将来を選択できる社会づくり</a:t>
                      </a:r>
                    </a:p>
                  </a:txBody>
                  <a:tcPr marL="91446" marR="91446"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kumimoji="1" lang="ja-JP" altLang="en-US" sz="1400" b="0" dirty="0">
                          <a:solidFill>
                            <a:schemeClr val="tx1"/>
                          </a:solidFill>
                          <a:latin typeface="HG丸ｺﾞｼｯｸM-PRO" pitchFamily="50" charset="-128"/>
                          <a:ea typeface="HG丸ｺﾞｼｯｸM-PRO" pitchFamily="50" charset="-128"/>
                        </a:rPr>
                        <a:t>社会を支える若者</a:t>
                      </a:r>
                    </a:p>
                  </a:txBody>
                  <a:tcPr marL="91446" marR="91446"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HG丸ｺﾞｼｯｸM-PRO" pitchFamily="50" charset="-128"/>
                          <a:ea typeface="HG丸ｺﾞｼｯｸM-PRO" pitchFamily="50" charset="-128"/>
                        </a:rPr>
                        <a:t>若者</a:t>
                      </a:r>
                      <a:r>
                        <a:rPr kumimoji="1" lang="ja-JP" altLang="en-US" sz="1400" b="0" dirty="0">
                          <a:solidFill>
                            <a:schemeClr val="tx1"/>
                          </a:solidFill>
                          <a:latin typeface="HG丸ｺﾞｼｯｸM-PRO" pitchFamily="50" charset="-128"/>
                          <a:ea typeface="HG丸ｺﾞｼｯｸM-PRO" pitchFamily="50" charset="-128"/>
                        </a:rPr>
                        <a:t>の就労支援、再チャレンジできる仕組みづくりの</a:t>
                      </a:r>
                      <a:r>
                        <a:rPr kumimoji="1" lang="ja-JP" altLang="en-US" sz="1400" b="0" dirty="0" smtClean="0">
                          <a:solidFill>
                            <a:schemeClr val="tx1"/>
                          </a:solidFill>
                          <a:latin typeface="HG丸ｺﾞｼｯｸM-PRO" pitchFamily="50" charset="-128"/>
                          <a:ea typeface="HG丸ｺﾞｼｯｸM-PRO" pitchFamily="50" charset="-128"/>
                        </a:rPr>
                        <a:t>推進等</a:t>
                      </a:r>
                      <a:endParaRPr kumimoji="1" lang="ja-JP" altLang="en-US" sz="1400" b="0" dirty="0">
                        <a:solidFill>
                          <a:schemeClr val="tx1"/>
                        </a:solidFill>
                        <a:latin typeface="HG丸ｺﾞｼｯｸM-PRO" pitchFamily="50" charset="-128"/>
                        <a:ea typeface="HG丸ｺﾞｼｯｸM-PRO" pitchFamily="50" charset="-128"/>
                      </a:endParaRPr>
                    </a:p>
                  </a:txBody>
                  <a:tcPr marL="91446" marR="91446"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2"/>
                  </a:ext>
                </a:extLst>
              </a:tr>
              <a:tr h="1316223">
                <a:tc>
                  <a:txBody>
                    <a:bodyPr/>
                    <a:lstStyle/>
                    <a:p>
                      <a:r>
                        <a:rPr kumimoji="1" lang="ja-JP" altLang="en-US" sz="1400" b="0" u="sng" dirty="0">
                          <a:solidFill>
                            <a:schemeClr val="tx1"/>
                          </a:solidFill>
                          <a:latin typeface="HG丸ｺﾞｼｯｸM-PRO" pitchFamily="50" charset="-128"/>
                          <a:ea typeface="HG丸ｺﾞｼｯｸM-PRO" pitchFamily="50" charset="-128"/>
                        </a:rPr>
                        <a:t>３ 子どもを生み育てることができる社会</a:t>
                      </a:r>
                      <a:endParaRPr kumimoji="1" lang="en-US" altLang="ja-JP" sz="1400" b="0" u="sng" dirty="0">
                        <a:solidFill>
                          <a:schemeClr val="tx1"/>
                        </a:solidFill>
                        <a:latin typeface="HG丸ｺﾞｼｯｸM-PRO" pitchFamily="50" charset="-128"/>
                        <a:ea typeface="HG丸ｺﾞｼｯｸM-PRO" pitchFamily="50" charset="-128"/>
                      </a:endParaRPr>
                    </a:p>
                    <a:p>
                      <a:r>
                        <a:rPr kumimoji="1" lang="en-US" altLang="ja-JP" sz="1400" b="0" dirty="0">
                          <a:solidFill>
                            <a:schemeClr val="tx1"/>
                          </a:solidFill>
                          <a:latin typeface="HG丸ｺﾞｼｯｸM-PRO" pitchFamily="50" charset="-128"/>
                          <a:ea typeface="HG丸ｺﾞｼｯｸM-PRO" pitchFamily="50" charset="-128"/>
                        </a:rPr>
                        <a:t>[</a:t>
                      </a:r>
                      <a:r>
                        <a:rPr kumimoji="1" lang="ja-JP" altLang="en-US" sz="1400" b="0" dirty="0">
                          <a:solidFill>
                            <a:schemeClr val="tx1"/>
                          </a:solidFill>
                          <a:latin typeface="HG丸ｺﾞｼｯｸM-PRO" pitchFamily="50" charset="-128"/>
                          <a:ea typeface="HG丸ｺﾞｼｯｸM-PRO" pitchFamily="50" charset="-128"/>
                        </a:rPr>
                        <a:t>子育て期</a:t>
                      </a:r>
                      <a:r>
                        <a:rPr kumimoji="1" lang="en-US" altLang="ja-JP" sz="1400" b="0" dirty="0">
                          <a:solidFill>
                            <a:schemeClr val="tx1"/>
                          </a:solidFill>
                          <a:latin typeface="HG丸ｺﾞｼｯｸM-PRO" pitchFamily="50" charset="-128"/>
                          <a:ea typeface="HG丸ｺﾞｼｯｸM-PRO" pitchFamily="50" charset="-128"/>
                        </a:rPr>
                        <a:t>]</a:t>
                      </a:r>
                    </a:p>
                    <a:p>
                      <a:pPr>
                        <a:lnSpc>
                          <a:spcPts val="700"/>
                        </a:lnSpc>
                      </a:pPr>
                      <a:endParaRPr kumimoji="1" lang="en-US" altLang="ja-JP" sz="1400" b="0" dirty="0">
                        <a:solidFill>
                          <a:schemeClr val="tx1"/>
                        </a:solidFill>
                        <a:latin typeface="HG丸ｺﾞｼｯｸM-PRO" pitchFamily="50" charset="-128"/>
                        <a:ea typeface="HG丸ｺﾞｼｯｸM-PRO" pitchFamily="50" charset="-128"/>
                      </a:endParaRPr>
                    </a:p>
                    <a:p>
                      <a:r>
                        <a:rPr kumimoji="1" lang="ja-JP" altLang="en-US" sz="1400" b="0" dirty="0">
                          <a:solidFill>
                            <a:schemeClr val="tx1"/>
                          </a:solidFill>
                          <a:latin typeface="HG丸ｺﾞｼｯｸM-PRO" pitchFamily="50" charset="-128"/>
                          <a:ea typeface="HG丸ｺﾞｼｯｸM-PRO" pitchFamily="50" charset="-128"/>
                        </a:rPr>
                        <a:t>妊娠・出産、子育てを大阪全体で支える社会づくり</a:t>
                      </a:r>
                    </a:p>
                  </a:txBody>
                  <a:tcPr marL="91446" marR="91446"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kumimoji="1" lang="ja-JP" altLang="en-US" sz="1400" b="0" dirty="0">
                          <a:solidFill>
                            <a:schemeClr val="tx1"/>
                          </a:solidFill>
                          <a:latin typeface="HG丸ｺﾞｼｯｸM-PRO" pitchFamily="50" charset="-128"/>
                          <a:ea typeface="HG丸ｺﾞｼｯｸM-PRO" pitchFamily="50" charset="-128"/>
                        </a:rPr>
                        <a:t>安心して育つ子ども</a:t>
                      </a:r>
                    </a:p>
                  </a:txBody>
                  <a:tcPr marL="91446" marR="91446"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kumimoji="1" lang="ja-JP" altLang="en-US" sz="1400" b="0" dirty="0">
                          <a:solidFill>
                            <a:schemeClr val="tx1"/>
                          </a:solidFill>
                          <a:latin typeface="HG丸ｺﾞｼｯｸM-PRO" pitchFamily="50" charset="-128"/>
                          <a:ea typeface="HG丸ｺﾞｼｯｸM-PRO" pitchFamily="50" charset="-128"/>
                        </a:rPr>
                        <a:t>幼稚園・保育所等の子育て支援の充実、児童虐待の防止、社会的養護、</a:t>
                      </a:r>
                      <a:r>
                        <a:rPr kumimoji="1" lang="ja-JP" altLang="en-US" sz="1400" b="0" dirty="0" err="1">
                          <a:solidFill>
                            <a:schemeClr val="tx1"/>
                          </a:solidFill>
                          <a:latin typeface="HG丸ｺﾞｼｯｸM-PRO" pitchFamily="50" charset="-128"/>
                          <a:ea typeface="HG丸ｺﾞｼｯｸM-PRO" pitchFamily="50" charset="-128"/>
                        </a:rPr>
                        <a:t>障がい</a:t>
                      </a:r>
                      <a:r>
                        <a:rPr kumimoji="1" lang="ja-JP" altLang="en-US" sz="1400" b="0" dirty="0">
                          <a:solidFill>
                            <a:schemeClr val="tx1"/>
                          </a:solidFill>
                          <a:latin typeface="HG丸ｺﾞｼｯｸM-PRO" pitchFamily="50" charset="-128"/>
                          <a:ea typeface="HG丸ｺﾞｼｯｸM-PRO" pitchFamily="50" charset="-128"/>
                        </a:rPr>
                        <a:t>児支援の</a:t>
                      </a:r>
                      <a:r>
                        <a:rPr kumimoji="1" lang="ja-JP" altLang="en-US" sz="1400" b="0" dirty="0" smtClean="0">
                          <a:solidFill>
                            <a:schemeClr val="tx1"/>
                          </a:solidFill>
                          <a:latin typeface="HG丸ｺﾞｼｯｸM-PRO" pitchFamily="50" charset="-128"/>
                          <a:ea typeface="HG丸ｺﾞｼｯｸM-PRO" pitchFamily="50" charset="-128"/>
                        </a:rPr>
                        <a:t>充実等</a:t>
                      </a:r>
                      <a:endParaRPr kumimoji="1" lang="ja-JP" altLang="en-US" sz="1400" b="0" dirty="0">
                        <a:solidFill>
                          <a:schemeClr val="tx1"/>
                        </a:solidFill>
                        <a:latin typeface="HG丸ｺﾞｼｯｸM-PRO" pitchFamily="50" charset="-128"/>
                        <a:ea typeface="HG丸ｺﾞｼｯｸM-PRO" pitchFamily="50" charset="-128"/>
                      </a:endParaRPr>
                    </a:p>
                  </a:txBody>
                  <a:tcPr marL="91446" marR="91446"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3"/>
                  </a:ext>
                </a:extLst>
              </a:tr>
            </a:tbl>
          </a:graphicData>
        </a:graphic>
      </p:graphicFrame>
      <p:sp>
        <p:nvSpPr>
          <p:cNvPr id="21" name="テキスト ボックス 20"/>
          <p:cNvSpPr txBox="1"/>
          <p:nvPr/>
        </p:nvSpPr>
        <p:spPr>
          <a:xfrm>
            <a:off x="788988" y="2531216"/>
            <a:ext cx="2143616" cy="1015663"/>
          </a:xfrm>
          <a:prstGeom prst="rect">
            <a:avLst/>
          </a:prstGeom>
          <a:solidFill>
            <a:schemeClr val="tx2">
              <a:lumMod val="20000"/>
              <a:lumOff val="80000"/>
            </a:schemeClr>
          </a:solidFill>
          <a:ln w="25400">
            <a:solidFill>
              <a:schemeClr val="tx1"/>
            </a:solidFill>
            <a:prstDash val="dash"/>
          </a:ln>
        </p:spPr>
        <p:txBody>
          <a:bodyPr wrap="square" anchor="ctr">
            <a:spAutoFit/>
          </a:bodyPr>
          <a:lstStyle/>
          <a:p>
            <a:pPr eaLnBrk="1" fontAlgn="auto" hangingPunct="1">
              <a:lnSpc>
                <a:spcPts val="1800"/>
              </a:lnSpc>
              <a:spcBef>
                <a:spcPts val="0"/>
              </a:spcBef>
              <a:spcAft>
                <a:spcPts val="0"/>
              </a:spcAft>
              <a:defRPr/>
            </a:pPr>
            <a:r>
              <a:rPr lang="ja-JP" altLang="en-US" sz="1400" dirty="0">
                <a:latin typeface="HG丸ｺﾞｼｯｸM-PRO" pitchFamily="50" charset="-128"/>
                <a:ea typeface="HG丸ｺﾞｼｯｸM-PRO" pitchFamily="50" charset="-128"/>
              </a:rPr>
              <a:t>次代を担うこどもがひとりの人間として尊重され、創造性に富み、豊かな夢を育むことができる大阪</a:t>
            </a:r>
          </a:p>
        </p:txBody>
      </p:sp>
      <p:sp>
        <p:nvSpPr>
          <p:cNvPr id="22" name="テキスト ボックス 21"/>
          <p:cNvSpPr txBox="1"/>
          <p:nvPr/>
        </p:nvSpPr>
        <p:spPr>
          <a:xfrm>
            <a:off x="799270" y="4433046"/>
            <a:ext cx="2148695" cy="1118255"/>
          </a:xfrm>
          <a:prstGeom prst="rect">
            <a:avLst/>
          </a:prstGeom>
          <a:solidFill>
            <a:schemeClr val="tx2">
              <a:lumMod val="20000"/>
              <a:lumOff val="80000"/>
            </a:schemeClr>
          </a:solidFill>
          <a:ln w="25400">
            <a:solidFill>
              <a:schemeClr val="tx1"/>
            </a:solidFill>
            <a:prstDash val="dash"/>
          </a:ln>
        </p:spPr>
        <p:txBody>
          <a:bodyPr wrap="square" anchor="ctr">
            <a:spAutoFit/>
          </a:bodyPr>
          <a:lstStyle/>
          <a:p>
            <a:pPr eaLnBrk="1" fontAlgn="auto" hangingPunct="1">
              <a:lnSpc>
                <a:spcPts val="1600"/>
              </a:lnSpc>
              <a:spcBef>
                <a:spcPts val="0"/>
              </a:spcBef>
              <a:spcAft>
                <a:spcPts val="0"/>
              </a:spcAft>
              <a:defRPr/>
            </a:pPr>
            <a:r>
              <a:rPr lang="ja-JP" altLang="en-US" sz="1300" dirty="0">
                <a:latin typeface="HG丸ｺﾞｼｯｸM-PRO" pitchFamily="50" charset="-128"/>
                <a:ea typeface="HG丸ｺﾞｼｯｸM-PRO" pitchFamily="50" charset="-128"/>
              </a:rPr>
              <a:t>・こどもまんなか</a:t>
            </a:r>
            <a:endParaRPr lang="en-US" altLang="ja-JP" sz="1300" dirty="0">
              <a:latin typeface="HG丸ｺﾞｼｯｸM-PRO" pitchFamily="50" charset="-128"/>
              <a:ea typeface="HG丸ｺﾞｼｯｸM-PRO" pitchFamily="50" charset="-128"/>
            </a:endParaRPr>
          </a:p>
          <a:p>
            <a:pPr eaLnBrk="1" fontAlgn="auto" hangingPunct="1">
              <a:lnSpc>
                <a:spcPts val="1600"/>
              </a:lnSpc>
              <a:spcBef>
                <a:spcPts val="0"/>
              </a:spcBef>
              <a:spcAft>
                <a:spcPts val="0"/>
              </a:spcAft>
              <a:defRPr/>
            </a:pPr>
            <a:r>
              <a:rPr lang="ja-JP" altLang="en-US" sz="1300" dirty="0">
                <a:latin typeface="HG丸ｺﾞｼｯｸM-PRO" pitchFamily="50" charset="-128"/>
                <a:ea typeface="HG丸ｺﾞｼｯｸM-PRO" pitchFamily="50" charset="-128"/>
              </a:rPr>
              <a:t>・こどもと社会との</a:t>
            </a:r>
            <a:endParaRPr lang="en-US" altLang="ja-JP" sz="1300" dirty="0">
              <a:latin typeface="HG丸ｺﾞｼｯｸM-PRO" pitchFamily="50" charset="-128"/>
              <a:ea typeface="HG丸ｺﾞｼｯｸM-PRO" pitchFamily="50" charset="-128"/>
            </a:endParaRPr>
          </a:p>
          <a:p>
            <a:pPr eaLnBrk="1" fontAlgn="auto" hangingPunct="1">
              <a:lnSpc>
                <a:spcPts val="1600"/>
              </a:lnSpc>
              <a:spcBef>
                <a:spcPts val="0"/>
              </a:spcBef>
              <a:spcAft>
                <a:spcPts val="0"/>
              </a:spcAft>
              <a:defRPr/>
            </a:pPr>
            <a:r>
              <a:rPr lang="en-US" altLang="ja-JP" sz="1300" dirty="0">
                <a:latin typeface="HG丸ｺﾞｼｯｸM-PRO" pitchFamily="50" charset="-128"/>
                <a:ea typeface="HG丸ｺﾞｼｯｸM-PRO" pitchFamily="50" charset="-128"/>
              </a:rPr>
              <a:t>   </a:t>
            </a:r>
            <a:r>
              <a:rPr lang="ja-JP" altLang="en-US" sz="1300" dirty="0">
                <a:latin typeface="HG丸ｺﾞｼｯｸM-PRO" pitchFamily="50" charset="-128"/>
                <a:ea typeface="HG丸ｺﾞｼｯｸM-PRO" pitchFamily="50" charset="-128"/>
              </a:rPr>
              <a:t>関わり</a:t>
            </a:r>
            <a:endParaRPr lang="en-US" altLang="ja-JP" sz="1300" dirty="0">
              <a:latin typeface="HG丸ｺﾞｼｯｸM-PRO" pitchFamily="50" charset="-128"/>
              <a:ea typeface="HG丸ｺﾞｼｯｸM-PRO" pitchFamily="50" charset="-128"/>
            </a:endParaRPr>
          </a:p>
          <a:p>
            <a:pPr eaLnBrk="1" fontAlgn="auto" hangingPunct="1">
              <a:lnSpc>
                <a:spcPts val="1600"/>
              </a:lnSpc>
              <a:spcBef>
                <a:spcPts val="0"/>
              </a:spcBef>
              <a:spcAft>
                <a:spcPts val="0"/>
              </a:spcAft>
              <a:defRPr/>
            </a:pPr>
            <a:r>
              <a:rPr lang="ja-JP" altLang="en-US" sz="1300" dirty="0">
                <a:latin typeface="HG丸ｺﾞｼｯｸM-PRO" pitchFamily="50" charset="-128"/>
                <a:ea typeface="HG丸ｺﾞｼｯｸM-PRO" pitchFamily="50" charset="-128"/>
              </a:rPr>
              <a:t>・家庭の役割・機能の</a:t>
            </a:r>
            <a:endParaRPr lang="en-US" altLang="ja-JP" sz="1300" dirty="0">
              <a:latin typeface="HG丸ｺﾞｼｯｸM-PRO" pitchFamily="50" charset="-128"/>
              <a:ea typeface="HG丸ｺﾞｼｯｸM-PRO" pitchFamily="50" charset="-128"/>
            </a:endParaRPr>
          </a:p>
          <a:p>
            <a:pPr eaLnBrk="1" fontAlgn="auto" hangingPunct="1">
              <a:lnSpc>
                <a:spcPts val="1600"/>
              </a:lnSpc>
              <a:spcBef>
                <a:spcPts val="0"/>
              </a:spcBef>
              <a:spcAft>
                <a:spcPts val="0"/>
              </a:spcAft>
              <a:defRPr/>
            </a:pPr>
            <a:r>
              <a:rPr lang="ja-JP" altLang="en-US" sz="1300" dirty="0">
                <a:latin typeface="HG丸ｺﾞｼｯｸM-PRO" pitchFamily="50" charset="-128"/>
                <a:ea typeface="HG丸ｺﾞｼｯｸM-PRO" pitchFamily="50" charset="-128"/>
              </a:rPr>
              <a:t>   重要性</a:t>
            </a:r>
            <a:endParaRPr lang="en-US" altLang="ja-JP" sz="1300" dirty="0">
              <a:latin typeface="HG丸ｺﾞｼｯｸM-PRO" pitchFamily="50" charset="-128"/>
              <a:ea typeface="HG丸ｺﾞｼｯｸM-PRO" pitchFamily="50" charset="-128"/>
            </a:endParaRPr>
          </a:p>
        </p:txBody>
      </p:sp>
      <p:sp>
        <p:nvSpPr>
          <p:cNvPr id="6178" name="テキスト ボックス 22"/>
          <p:cNvSpPr txBox="1">
            <a:spLocks noChangeArrowheads="1"/>
          </p:cNvSpPr>
          <p:nvPr/>
        </p:nvSpPr>
        <p:spPr bwMode="auto">
          <a:xfrm>
            <a:off x="3041650" y="2146242"/>
            <a:ext cx="57785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200" dirty="0">
                <a:latin typeface="HGPｺﾞｼｯｸE" panose="020B0900000000000000" pitchFamily="50" charset="-128"/>
                <a:ea typeface="HGPｺﾞｼｯｸE" panose="020B0900000000000000" pitchFamily="50" charset="-128"/>
              </a:rPr>
              <a:t>基本方向は「子ども」「子育て（家庭）」のライフステージに沿ったものとし、目標像を設定</a:t>
            </a:r>
          </a:p>
        </p:txBody>
      </p:sp>
      <p:sp>
        <p:nvSpPr>
          <p:cNvPr id="24" name="テキスト ボックス 23"/>
          <p:cNvSpPr txBox="1"/>
          <p:nvPr/>
        </p:nvSpPr>
        <p:spPr>
          <a:xfrm>
            <a:off x="8712200" y="6602413"/>
            <a:ext cx="431800" cy="277812"/>
          </a:xfrm>
          <a:prstGeom prst="rect">
            <a:avLst/>
          </a:prstGeom>
          <a:noFill/>
        </p:spPr>
        <p:txBody>
          <a:bodyPr>
            <a:spAutoFit/>
          </a:bodyPr>
          <a:lstStyle/>
          <a:p>
            <a:pPr algn="r" eaLnBrk="1" fontAlgn="auto" hangingPunct="1">
              <a:spcBef>
                <a:spcPts val="0"/>
              </a:spcBef>
              <a:spcAft>
                <a:spcPts val="0"/>
              </a:spcAft>
              <a:defRPr/>
            </a:pPr>
            <a:r>
              <a:rPr lang="en-US" altLang="ja-JP" sz="1200" dirty="0">
                <a:latin typeface="+mj-ea"/>
                <a:ea typeface="+mj-ea"/>
              </a:rPr>
              <a:t>4</a:t>
            </a:r>
            <a:endParaRPr lang="ja-JP" altLang="en-US" sz="1200" dirty="0">
              <a:latin typeface="+mj-ea"/>
              <a:ea typeface="+mj-ea"/>
            </a:endParaRPr>
          </a:p>
        </p:txBody>
      </p:sp>
      <p:sp>
        <p:nvSpPr>
          <p:cNvPr id="23" name="テキスト ボックス 22"/>
          <p:cNvSpPr txBox="1"/>
          <p:nvPr/>
        </p:nvSpPr>
        <p:spPr>
          <a:xfrm>
            <a:off x="759070" y="3590134"/>
            <a:ext cx="2282579" cy="451406"/>
          </a:xfrm>
          <a:prstGeom prst="rect">
            <a:avLst/>
          </a:prstGeom>
          <a:noFill/>
          <a:ln w="25400">
            <a:noFill/>
            <a:prstDash val="dash"/>
          </a:ln>
        </p:spPr>
        <p:txBody>
          <a:bodyPr wrap="square" anchor="ctr">
            <a:spAutoFit/>
          </a:bodyPr>
          <a:lstStyle/>
          <a:p>
            <a:pPr eaLnBrk="1" fontAlgn="auto" hangingPunct="1">
              <a:lnSpc>
                <a:spcPts val="1400"/>
              </a:lnSpc>
              <a:spcBef>
                <a:spcPts val="0"/>
              </a:spcBef>
              <a:spcAft>
                <a:spcPts val="0"/>
              </a:spcAft>
              <a:defRPr/>
            </a:pPr>
            <a:r>
              <a:rPr lang="ja-JP" altLang="en-US" sz="1200" dirty="0">
                <a:latin typeface="HGPｺﾞｼｯｸE" panose="020B0900000000000000" pitchFamily="50" charset="-128"/>
                <a:ea typeface="HGPｺﾞｼｯｸE" panose="020B0900000000000000" pitchFamily="50" charset="-128"/>
              </a:rPr>
              <a:t>「こども総合計画」の基本理念を承継するものとする</a:t>
            </a:r>
          </a:p>
        </p:txBody>
      </p:sp>
      <p:sp>
        <p:nvSpPr>
          <p:cNvPr id="25" name="テキスト ボックス 24"/>
          <p:cNvSpPr txBox="1"/>
          <p:nvPr/>
        </p:nvSpPr>
        <p:spPr>
          <a:xfrm>
            <a:off x="611560" y="2129919"/>
            <a:ext cx="1399234" cy="369332"/>
          </a:xfrm>
          <a:prstGeom prst="rect">
            <a:avLst/>
          </a:prstGeom>
          <a:noFill/>
          <a:ln w="25400">
            <a:noFill/>
            <a:prstDash val="dash"/>
          </a:ln>
        </p:spPr>
        <p:txBody>
          <a:bodyPr wrap="square" anchor="ctr">
            <a:spAutoFit/>
          </a:bodyPr>
          <a:lstStyle/>
          <a:p>
            <a:pPr eaLnBrk="1" fontAlgn="auto" hangingPunct="1">
              <a:spcBef>
                <a:spcPts val="0"/>
              </a:spcBef>
              <a:spcAft>
                <a:spcPts val="0"/>
              </a:spcAft>
              <a:defRPr/>
            </a:pPr>
            <a:r>
              <a:rPr lang="en-US" altLang="ja-JP" u="sng" dirty="0">
                <a:latin typeface="HGP創英角ｺﾞｼｯｸUB" pitchFamily="50" charset="-128"/>
                <a:ea typeface="HGP創英角ｺﾞｼｯｸUB" pitchFamily="50" charset="-128"/>
              </a:rPr>
              <a:t> </a:t>
            </a:r>
            <a:r>
              <a:rPr lang="ja-JP" altLang="en-US" u="sng" dirty="0">
                <a:latin typeface="HGP創英角ﾎﾟｯﾌﾟ体" pitchFamily="50" charset="-128"/>
                <a:ea typeface="HGP創英角ﾎﾟｯﾌﾟ体" pitchFamily="50" charset="-128"/>
              </a:rPr>
              <a:t>基本理念</a:t>
            </a:r>
            <a:endParaRPr lang="en-US" altLang="ja-JP" u="sng" dirty="0">
              <a:latin typeface="HGP創英角ﾎﾟｯﾌﾟ体" pitchFamily="50" charset="-128"/>
              <a:ea typeface="HGP創英角ﾎﾟｯﾌﾟ体" pitchFamily="50" charset="-128"/>
            </a:endParaRPr>
          </a:p>
        </p:txBody>
      </p:sp>
      <p:sp>
        <p:nvSpPr>
          <p:cNvPr id="26" name="テキスト ボックス 25"/>
          <p:cNvSpPr txBox="1"/>
          <p:nvPr/>
        </p:nvSpPr>
        <p:spPr>
          <a:xfrm>
            <a:off x="611560" y="4053246"/>
            <a:ext cx="1701038" cy="369332"/>
          </a:xfrm>
          <a:prstGeom prst="rect">
            <a:avLst/>
          </a:prstGeom>
          <a:noFill/>
          <a:ln w="25400">
            <a:noFill/>
            <a:prstDash val="dash"/>
          </a:ln>
        </p:spPr>
        <p:txBody>
          <a:bodyPr wrap="square" anchor="ctr">
            <a:spAutoFit/>
          </a:bodyPr>
          <a:lstStyle/>
          <a:p>
            <a:pPr eaLnBrk="1" fontAlgn="auto" hangingPunct="1">
              <a:spcBef>
                <a:spcPts val="0"/>
              </a:spcBef>
              <a:spcAft>
                <a:spcPts val="0"/>
              </a:spcAft>
              <a:defRPr/>
            </a:pPr>
            <a:r>
              <a:rPr lang="en-US" altLang="ja-JP" u="sng" dirty="0">
                <a:latin typeface="HGP創英角ｺﾞｼｯｸUB" pitchFamily="50" charset="-128"/>
                <a:ea typeface="HGP創英角ｺﾞｼｯｸUB" pitchFamily="50" charset="-128"/>
              </a:rPr>
              <a:t> </a:t>
            </a:r>
            <a:r>
              <a:rPr lang="ja-JP" altLang="en-US" u="sng" dirty="0">
                <a:latin typeface="HGP創英角ﾎﾟｯﾌﾟ体" pitchFamily="50" charset="-128"/>
                <a:ea typeface="HGP創英角ﾎﾟｯﾌﾟ体" pitchFamily="50" charset="-128"/>
              </a:rPr>
              <a:t>基本的視点</a:t>
            </a:r>
            <a:endParaRPr lang="en-US" altLang="ja-JP" u="sng" dirty="0">
              <a:latin typeface="HGP創英角ﾎﾟｯﾌﾟ体" pitchFamily="50" charset="-128"/>
              <a:ea typeface="HGP創英角ﾎﾟｯﾌﾟ体" pitchFamily="50" charset="-128"/>
            </a:endParaRPr>
          </a:p>
        </p:txBody>
      </p:sp>
      <p:sp>
        <p:nvSpPr>
          <p:cNvPr id="27" name="テキスト ボックス 26"/>
          <p:cNvSpPr txBox="1"/>
          <p:nvPr/>
        </p:nvSpPr>
        <p:spPr>
          <a:xfrm>
            <a:off x="779104" y="5598822"/>
            <a:ext cx="2314307" cy="1169551"/>
          </a:xfrm>
          <a:prstGeom prst="rect">
            <a:avLst/>
          </a:prstGeom>
          <a:noFill/>
          <a:ln w="25400">
            <a:noFill/>
            <a:prstDash val="dash"/>
          </a:ln>
        </p:spPr>
        <p:txBody>
          <a:bodyPr wrap="square" anchor="ctr">
            <a:spAutoFit/>
          </a:bodyPr>
          <a:lstStyle/>
          <a:p>
            <a:pPr eaLnBrk="1" fontAlgn="auto" hangingPunct="1">
              <a:lnSpc>
                <a:spcPts val="1400"/>
              </a:lnSpc>
              <a:spcBef>
                <a:spcPts val="0"/>
              </a:spcBef>
              <a:spcAft>
                <a:spcPts val="0"/>
              </a:spcAft>
              <a:defRPr/>
            </a:pPr>
            <a:r>
              <a:rPr lang="ja-JP" altLang="en-US" sz="1200" dirty="0">
                <a:latin typeface="HGPｺﾞｼｯｸE" panose="020B0900000000000000" pitchFamily="50" charset="-128"/>
                <a:ea typeface="HGPｺﾞｼｯｸE" panose="020B0900000000000000" pitchFamily="50" charset="-128"/>
              </a:rPr>
              <a:t>こどもを中心に、社会全体で、子育て（家庭）を支援。その支援により、こどもが成長・自立し、やがて若者となり、次代の子育てを担っていくという好循環が続くことをめざす</a:t>
            </a:r>
          </a:p>
        </p:txBody>
      </p:sp>
      <p:sp>
        <p:nvSpPr>
          <p:cNvPr id="3" name="二等辺三角形 2"/>
          <p:cNvSpPr/>
          <p:nvPr/>
        </p:nvSpPr>
        <p:spPr>
          <a:xfrm>
            <a:off x="1068757" y="782784"/>
            <a:ext cx="5303443" cy="846016"/>
          </a:xfrm>
          <a:prstGeom prst="triangle">
            <a:avLst/>
          </a:prstGeom>
          <a:noFill/>
          <a:ln w="635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bwMode="auto">
          <a:xfrm>
            <a:off x="4139952" y="1342529"/>
            <a:ext cx="2420976" cy="582272"/>
          </a:xfrm>
          <a:prstGeom prst="rect">
            <a:avLst/>
          </a:prstGeom>
          <a:solidFill>
            <a:schemeClr val="bg1"/>
          </a:solidFill>
          <a:ln w="254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lnSpc>
                <a:spcPts val="1200"/>
              </a:lnSpc>
              <a:spcBef>
                <a:spcPts val="0"/>
              </a:spcBef>
              <a:spcAft>
                <a:spcPts val="0"/>
              </a:spcAft>
              <a:buFont typeface="Arial" panose="020B0604020202020204" pitchFamily="34" charset="0"/>
              <a:buChar char="•"/>
              <a:defRPr/>
            </a:pPr>
            <a:r>
              <a:rPr lang="ja-JP" altLang="en-US" sz="1100" dirty="0">
                <a:solidFill>
                  <a:schemeClr val="tx1"/>
                </a:solidFill>
                <a:latin typeface="HG丸ｺﾞｼｯｸM-PRO" pitchFamily="50" charset="-128"/>
                <a:ea typeface="HG丸ｺﾞｼｯｸM-PRO" pitchFamily="50" charset="-128"/>
              </a:rPr>
              <a:t>子育ての経済的・精神的負担感</a:t>
            </a:r>
            <a:endParaRPr lang="en-US" altLang="ja-JP" sz="1100" dirty="0">
              <a:solidFill>
                <a:schemeClr val="tx1"/>
              </a:solidFill>
              <a:latin typeface="HG丸ｺﾞｼｯｸM-PRO" pitchFamily="50" charset="-128"/>
              <a:ea typeface="HG丸ｺﾞｼｯｸM-PRO" pitchFamily="50" charset="-128"/>
            </a:endParaRPr>
          </a:p>
          <a:p>
            <a:pPr marL="171450" indent="-171450" eaLnBrk="1" fontAlgn="auto" hangingPunct="1">
              <a:lnSpc>
                <a:spcPts val="1200"/>
              </a:lnSpc>
              <a:spcBef>
                <a:spcPts val="0"/>
              </a:spcBef>
              <a:spcAft>
                <a:spcPts val="0"/>
              </a:spcAft>
              <a:buFont typeface="Arial" panose="020B0604020202020204" pitchFamily="34" charset="0"/>
              <a:buChar char="•"/>
              <a:defRPr/>
            </a:pPr>
            <a:r>
              <a:rPr lang="ja-JP" altLang="en-US" sz="1100" dirty="0">
                <a:solidFill>
                  <a:schemeClr val="tx1"/>
                </a:solidFill>
                <a:latin typeface="HG丸ｺﾞｼｯｸM-PRO" pitchFamily="50" charset="-128"/>
                <a:ea typeface="HG丸ｺﾞｼｯｸM-PRO" pitchFamily="50" charset="-128"/>
              </a:rPr>
              <a:t>子育てしづらい社会環境や</a:t>
            </a:r>
            <a:endParaRPr lang="en-US" altLang="ja-JP" sz="1100" dirty="0">
              <a:solidFill>
                <a:schemeClr val="tx1"/>
              </a:solidFill>
              <a:latin typeface="HG丸ｺﾞｼｯｸM-PRO" pitchFamily="50" charset="-128"/>
              <a:ea typeface="HG丸ｺﾞｼｯｸM-PRO" pitchFamily="50" charset="-128"/>
            </a:endParaRPr>
          </a:p>
          <a:p>
            <a:pPr eaLnBrk="1" fontAlgn="auto" hangingPunct="1">
              <a:lnSpc>
                <a:spcPts val="1200"/>
              </a:lnSpc>
              <a:spcBef>
                <a:spcPts val="0"/>
              </a:spcBef>
              <a:spcAft>
                <a:spcPts val="0"/>
              </a:spcAft>
              <a:defRPr/>
            </a:pPr>
            <a:r>
              <a:rPr lang="ja-JP" altLang="en-US" sz="1100" dirty="0">
                <a:solidFill>
                  <a:schemeClr val="tx1"/>
                </a:solidFill>
                <a:latin typeface="HG丸ｺﾞｼｯｸM-PRO" pitchFamily="50" charset="-128"/>
                <a:ea typeface="HG丸ｺﾞｼｯｸM-PRO" pitchFamily="50" charset="-128"/>
              </a:rPr>
              <a:t>　　子育てと両立しにくい職場環境</a:t>
            </a:r>
            <a:endParaRPr lang="en-US" altLang="ja-JP" sz="1100" dirty="0">
              <a:solidFill>
                <a:schemeClr val="tx1"/>
              </a:solidFill>
              <a:latin typeface="HG丸ｺﾞｼｯｸM-PRO" pitchFamily="50" charset="-128"/>
              <a:ea typeface="HG丸ｺﾞｼｯｸM-PRO" pitchFamily="50" charset="-128"/>
            </a:endParaRPr>
          </a:p>
        </p:txBody>
      </p:sp>
      <p:sp>
        <p:nvSpPr>
          <p:cNvPr id="29" name="正方形/長方形 28"/>
          <p:cNvSpPr/>
          <p:nvPr/>
        </p:nvSpPr>
        <p:spPr bwMode="auto">
          <a:xfrm>
            <a:off x="811571" y="1357505"/>
            <a:ext cx="2320269" cy="537237"/>
          </a:xfrm>
          <a:prstGeom prst="rect">
            <a:avLst/>
          </a:prstGeom>
          <a:solidFill>
            <a:schemeClr val="bg1"/>
          </a:solidFill>
          <a:ln w="254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lnSpc>
                <a:spcPts val="1200"/>
              </a:lnSpc>
              <a:spcBef>
                <a:spcPts val="0"/>
              </a:spcBef>
              <a:spcAft>
                <a:spcPts val="0"/>
              </a:spcAft>
              <a:buFont typeface="Arial" panose="020B0604020202020204" pitchFamily="34" charset="0"/>
              <a:buChar char="•"/>
              <a:defRPr/>
            </a:pPr>
            <a:r>
              <a:rPr lang="ja-JP" altLang="en-US" sz="1100" dirty="0">
                <a:solidFill>
                  <a:schemeClr val="tx1"/>
                </a:solidFill>
                <a:latin typeface="HG丸ｺﾞｼｯｸM-PRO" pitchFamily="50" charset="-128"/>
                <a:ea typeface="HG丸ｺﾞｼｯｸM-PRO" pitchFamily="50" charset="-128"/>
              </a:rPr>
              <a:t>結婚・子育ての将来展望を描けない若い世代</a:t>
            </a:r>
            <a:endParaRPr lang="en-US" altLang="ja-JP" sz="1100" dirty="0">
              <a:solidFill>
                <a:schemeClr val="tx1"/>
              </a:solidFill>
              <a:latin typeface="HG丸ｺﾞｼｯｸM-PRO" pitchFamily="50" charset="-128"/>
              <a:ea typeface="HG丸ｺﾞｼｯｸM-PRO" pitchFamily="50" charset="-128"/>
            </a:endParaRPr>
          </a:p>
        </p:txBody>
      </p:sp>
      <p:sp>
        <p:nvSpPr>
          <p:cNvPr id="17" name="正方形/長方形 16"/>
          <p:cNvSpPr/>
          <p:nvPr/>
        </p:nvSpPr>
        <p:spPr bwMode="auto">
          <a:xfrm>
            <a:off x="2436697" y="753448"/>
            <a:ext cx="2495343" cy="515312"/>
          </a:xfrm>
          <a:prstGeom prst="rect">
            <a:avLst/>
          </a:prstGeom>
          <a:solidFill>
            <a:schemeClr val="bg1"/>
          </a:solidFill>
          <a:ln w="254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eaLnBrk="1" fontAlgn="auto" hangingPunct="1">
              <a:lnSpc>
                <a:spcPts val="1200"/>
              </a:lnSpc>
              <a:spcBef>
                <a:spcPts val="0"/>
              </a:spcBef>
              <a:spcAft>
                <a:spcPts val="0"/>
              </a:spcAft>
              <a:buFont typeface="Arial" panose="020B0604020202020204" pitchFamily="34" charset="0"/>
              <a:buChar char="•"/>
              <a:defRPr/>
            </a:pPr>
            <a:r>
              <a:rPr lang="ja-JP" altLang="en-US" sz="1100" dirty="0">
                <a:solidFill>
                  <a:schemeClr val="tx1"/>
                </a:solidFill>
                <a:latin typeface="HG丸ｺﾞｼｯｸM-PRO" pitchFamily="50" charset="-128"/>
                <a:ea typeface="HG丸ｺﾞｼｯｸM-PRO" pitchFamily="50" charset="-128"/>
              </a:rPr>
              <a:t>子どもたちが抱える課題の顕在化</a:t>
            </a:r>
          </a:p>
          <a:p>
            <a:pPr marL="171450" indent="-171450" eaLnBrk="1" fontAlgn="auto" hangingPunct="1">
              <a:lnSpc>
                <a:spcPts val="1200"/>
              </a:lnSpc>
              <a:spcBef>
                <a:spcPts val="0"/>
              </a:spcBef>
              <a:spcAft>
                <a:spcPts val="0"/>
              </a:spcAft>
              <a:buFont typeface="Arial" panose="020B0604020202020204" pitchFamily="34" charset="0"/>
              <a:buChar char="•"/>
              <a:defRPr/>
            </a:pPr>
            <a:r>
              <a:rPr lang="ja-JP" altLang="en-US" sz="1100" dirty="0" smtClean="0">
                <a:solidFill>
                  <a:schemeClr val="tx1"/>
                </a:solidFill>
                <a:latin typeface="HG丸ｺﾞｼｯｸM-PRO" pitchFamily="50" charset="-128"/>
                <a:ea typeface="HG丸ｺﾞｼｯｸM-PRO" pitchFamily="50" charset="-128"/>
              </a:rPr>
              <a:t>児童</a:t>
            </a:r>
            <a:r>
              <a:rPr lang="ja-JP" altLang="en-US" sz="1100" dirty="0">
                <a:solidFill>
                  <a:schemeClr val="tx1"/>
                </a:solidFill>
                <a:latin typeface="HG丸ｺﾞｼｯｸM-PRO" pitchFamily="50" charset="-128"/>
                <a:ea typeface="HG丸ｺﾞｼｯｸM-PRO" pitchFamily="50" charset="-128"/>
              </a:rPr>
              <a:t>虐待のリスク</a:t>
            </a:r>
            <a:endParaRPr lang="en-US" altLang="ja-JP" sz="1100" dirty="0">
              <a:solidFill>
                <a:schemeClr val="tx1"/>
              </a:solidFill>
              <a:latin typeface="HG丸ｺﾞｼｯｸM-PRO" pitchFamily="50" charset="-128"/>
              <a:ea typeface="HG丸ｺﾞｼｯｸM-PRO" pitchFamily="50" charset="-128"/>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1757</Words>
  <Application>Microsoft Office PowerPoint</Application>
  <PresentationFormat>画面に合わせる (4:3)</PresentationFormat>
  <Paragraphs>173</Paragraphs>
  <Slides>4</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HGPｺﾞｼｯｸE</vt:lpstr>
      <vt:lpstr>HGP創英角ｺﾞｼｯｸUB</vt:lpstr>
      <vt:lpstr>HGP創英角ﾎﾟｯﾌﾟ体</vt:lpstr>
      <vt:lpstr>HG丸ｺﾞｼｯｸM-PRO</vt:lpstr>
      <vt:lpstr>ＭＳ Ｐゴシック</vt:lpstr>
      <vt:lpstr>Arial</vt:lpstr>
      <vt:lpstr>Calibri</vt:lpstr>
      <vt:lpstr>Office テーマ</vt:lpstr>
      <vt:lpstr>（仮称）大阪府子ども計画の 基本的な目標について（案）</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2023-07-31T12:01:20Z</dcterms:created>
  <dcterms:modified xsi:type="dcterms:W3CDTF">2023-08-01T02:10:43Z</dcterms:modified>
</cp:coreProperties>
</file>